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0"/>
  </p:notesMasterIdLst>
  <p:handoutMasterIdLst>
    <p:handoutMasterId r:id="rId71"/>
  </p:handoutMasterIdLst>
  <p:sldIdLst>
    <p:sldId id="279" r:id="rId2"/>
    <p:sldId id="336" r:id="rId3"/>
    <p:sldId id="830" r:id="rId4"/>
    <p:sldId id="824" r:id="rId5"/>
    <p:sldId id="826" r:id="rId6"/>
    <p:sldId id="828" r:id="rId7"/>
    <p:sldId id="829" r:id="rId8"/>
    <p:sldId id="831" r:id="rId9"/>
    <p:sldId id="832" r:id="rId10"/>
    <p:sldId id="833" r:id="rId11"/>
    <p:sldId id="834" r:id="rId12"/>
    <p:sldId id="835" r:id="rId13"/>
    <p:sldId id="837" r:id="rId14"/>
    <p:sldId id="836" r:id="rId15"/>
    <p:sldId id="838" r:id="rId16"/>
    <p:sldId id="839" r:id="rId17"/>
    <p:sldId id="840" r:id="rId18"/>
    <p:sldId id="841" r:id="rId19"/>
    <p:sldId id="842" r:id="rId20"/>
    <p:sldId id="843" r:id="rId21"/>
    <p:sldId id="844" r:id="rId22"/>
    <p:sldId id="845" r:id="rId23"/>
    <p:sldId id="846" r:id="rId24"/>
    <p:sldId id="847" r:id="rId25"/>
    <p:sldId id="848" r:id="rId26"/>
    <p:sldId id="849" r:id="rId27"/>
    <p:sldId id="850" r:id="rId28"/>
    <p:sldId id="851" r:id="rId29"/>
    <p:sldId id="852" r:id="rId30"/>
    <p:sldId id="853" r:id="rId31"/>
    <p:sldId id="854" r:id="rId32"/>
    <p:sldId id="855" r:id="rId33"/>
    <p:sldId id="856" r:id="rId34"/>
    <p:sldId id="857" r:id="rId35"/>
    <p:sldId id="858" r:id="rId36"/>
    <p:sldId id="859" r:id="rId37"/>
    <p:sldId id="860" r:id="rId38"/>
    <p:sldId id="861" r:id="rId39"/>
    <p:sldId id="862" r:id="rId40"/>
    <p:sldId id="863" r:id="rId41"/>
    <p:sldId id="864" r:id="rId42"/>
    <p:sldId id="865" r:id="rId43"/>
    <p:sldId id="866" r:id="rId44"/>
    <p:sldId id="867" r:id="rId45"/>
    <p:sldId id="868" r:id="rId46"/>
    <p:sldId id="869" r:id="rId47"/>
    <p:sldId id="870" r:id="rId48"/>
    <p:sldId id="871" r:id="rId49"/>
    <p:sldId id="872" r:id="rId50"/>
    <p:sldId id="873" r:id="rId51"/>
    <p:sldId id="874" r:id="rId52"/>
    <p:sldId id="876" r:id="rId53"/>
    <p:sldId id="877" r:id="rId54"/>
    <p:sldId id="878" r:id="rId55"/>
    <p:sldId id="879" r:id="rId56"/>
    <p:sldId id="880" r:id="rId57"/>
    <p:sldId id="881" r:id="rId58"/>
    <p:sldId id="882" r:id="rId59"/>
    <p:sldId id="883" r:id="rId60"/>
    <p:sldId id="884" r:id="rId61"/>
    <p:sldId id="885" r:id="rId62"/>
    <p:sldId id="886" r:id="rId63"/>
    <p:sldId id="887" r:id="rId64"/>
    <p:sldId id="888" r:id="rId65"/>
    <p:sldId id="889" r:id="rId66"/>
    <p:sldId id="890" r:id="rId67"/>
    <p:sldId id="891" r:id="rId68"/>
    <p:sldId id="820" r:id="rId69"/>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72" autoAdjust="0"/>
  </p:normalViewPr>
  <p:slideViewPr>
    <p:cSldViewPr>
      <p:cViewPr varScale="1">
        <p:scale>
          <a:sx n="116" d="100"/>
          <a:sy n="116" d="100"/>
        </p:scale>
        <p:origin x="475" y="72"/>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2023/10/18</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2023/10/18</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会社紹介を利用する場合は、「マーケティング・広報課」を適宜ご修正ください。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a:t>
            </a:fld>
            <a:endParaRPr kumimoji="1" lang="ja-JP" altLang="en-US"/>
          </a:p>
        </p:txBody>
      </p:sp>
    </p:spTree>
    <p:extLst>
      <p:ext uri="{BB962C8B-B14F-4D97-AF65-F5344CB8AC3E}">
        <p14:creationId xmlns:p14="http://schemas.microsoft.com/office/powerpoint/2010/main" val="375987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369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76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35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2034E0-F472-4332-9607-B0265041F4CF}" type="slidenum">
              <a:rPr lang="ja-JP" altLang="en-US" smtClean="0">
                <a:solidFill>
                  <a:prstClr val="black"/>
                </a:solidFill>
                <a:latin typeface="Calibri"/>
                <a:ea typeface="ＭＳ Ｐゴシック"/>
              </a:rPr>
              <a:pPr/>
              <a:t>7</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90457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367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819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959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06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613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1115868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0992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1760711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r>
              <a:rPr lang="en-US" altLang="ja-JP" smtClean="0"/>
              <a:t>© K.K. Ashisuto</a:t>
            </a:r>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r>
              <a:rPr lang="en-US" altLang="ja-JP" smtClean="0"/>
              <a:t>© K.K. Ashisuto</a:t>
            </a:r>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84334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943417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9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172709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3207150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r>
              <a:rPr lang="en-US" altLang="ja-JP" smtClean="0"/>
              <a:t>© K.K. Ashisuto</a:t>
            </a:r>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64" r:id="rId3"/>
    <p:sldLayoutId id="2147483666" r:id="rId4"/>
    <p:sldLayoutId id="2147483673" r:id="rId5"/>
    <p:sldLayoutId id="2147483675" r:id="rId6"/>
    <p:sldLayoutId id="2147483657" r:id="rId7"/>
    <p:sldLayoutId id="2147483669" r:id="rId8"/>
    <p:sldLayoutId id="2147483670" r:id="rId9"/>
    <p:sldLayoutId id="2147483674" r:id="rId10"/>
    <p:sldLayoutId id="2147483661" r:id="rId11"/>
    <p:sldLayoutId id="2147483667" r:id="rId12"/>
    <p:sldLayoutId id="2147483668" r:id="rId13"/>
    <p:sldLayoutId id="2147483671" r:id="rId14"/>
    <p:sldLayoutId id="2147483678" r:id="rId15"/>
    <p:sldLayoutId id="2147483672" r:id="rId16"/>
    <p:sldLayoutId id="2147483677" r:id="rId17"/>
    <p:sldLayoutId id="2147483656" r:id="rId18"/>
    <p:sldLayoutId id="2147483676" r:id="rId19"/>
  </p:sldLayoutIdLst>
  <p:timing>
    <p:tnLst>
      <p:par>
        <p:cTn id="1" dur="indefinite" restart="never" nodeType="tmRoot"/>
      </p:par>
    </p:tnLst>
  </p:timing>
  <p:hf hd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52.png"/><Relationship Id="rId3" Type="http://schemas.openxmlformats.org/officeDocument/2006/relationships/image" Target="../media/image42.png"/><Relationship Id="rId21" Type="http://schemas.openxmlformats.org/officeDocument/2006/relationships/image" Target="../media/image31.png"/><Relationship Id="rId7" Type="http://schemas.openxmlformats.org/officeDocument/2006/relationships/image" Target="../media/image46.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51.png"/><Relationship Id="rId2" Type="http://schemas.openxmlformats.org/officeDocument/2006/relationships/image" Target="../media/image11.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45.png"/><Relationship Id="rId11" Type="http://schemas.openxmlformats.org/officeDocument/2006/relationships/image" Target="../media/image21.png"/><Relationship Id="rId24"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49.png"/><Relationship Id="rId19" Type="http://schemas.openxmlformats.org/officeDocument/2006/relationships/image" Target="../media/image2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microsoft.com/office/2007/relationships/hdphoto" Target="../media/hdphoto3.wdp"/><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0.png"/><Relationship Id="rId28" Type="http://schemas.openxmlformats.org/officeDocument/2006/relationships/image" Target="../media/image34.png"/><Relationship Id="rId10" Type="http://schemas.openxmlformats.org/officeDocument/2006/relationships/image" Target="../media/image18.png"/><Relationship Id="rId19" Type="http://schemas.openxmlformats.org/officeDocument/2006/relationships/image" Target="../media/image27.png"/><Relationship Id="rId31"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microsoft.com/office/2007/relationships/hdphoto" Target="../media/hdphoto2.wdp"/><Relationship Id="rId27" Type="http://schemas.openxmlformats.org/officeDocument/2006/relationships/image" Target="../media/image33.png"/><Relationship Id="rId30"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保守運用管理</a:t>
            </a:r>
            <a:endParaRPr kumimoji="1" lang="ja-JP" altLang="en-US" dirty="0"/>
          </a:p>
        </p:txBody>
      </p:sp>
      <p:sp>
        <p:nvSpPr>
          <p:cNvPr id="5" name="サブタイトル 4"/>
          <p:cNvSpPr>
            <a:spLocks noGrp="1"/>
          </p:cNvSpPr>
          <p:nvPr>
            <p:ph type="body" sz="quarter" idx="11"/>
          </p:nvPr>
        </p:nvSpPr>
        <p:spPr/>
        <p:txBody>
          <a:bodyPr/>
          <a:lstStyle/>
          <a:p>
            <a:r>
              <a:rPr kumimoji="1" lang="ja-JP" altLang="en-US" dirty="0" smtClean="0"/>
              <a:t>株式会社アシスト</a:t>
            </a:r>
            <a:endParaRPr kumimoji="1" lang="ja-JP" altLang="en-US" dirty="0"/>
          </a:p>
        </p:txBody>
      </p:sp>
      <p:sp>
        <p:nvSpPr>
          <p:cNvPr id="6" name="スライド番号プレースホルダー 5"/>
          <p:cNvSpPr txBox="1">
            <a:spLocks/>
          </p:cNvSpPr>
          <p:nvPr/>
        </p:nvSpPr>
        <p:spPr>
          <a:xfrm>
            <a:off x="8594576" y="4803998"/>
            <a:ext cx="549424" cy="273844"/>
          </a:xfrm>
          <a:prstGeom prst="rect">
            <a:avLst/>
          </a:prstGeom>
        </p:spPr>
        <p:txBody>
          <a:bodyPr/>
          <a:lstStyle>
            <a:defPPr>
              <a:defRPr lang="ja-JP"/>
            </a:defPPr>
            <a:lvl1pPr marL="0" algn="r" defTabSz="914400" rtl="0" eaLnBrk="1" latinLnBrk="0" hangingPunct="1">
              <a:defRPr kumimoji="1" sz="1000" b="1"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B22246B-72CC-4AB3-AEF9-7F9B00475CC6}" type="slidenum">
              <a:rPr lang="ja-JP" altLang="en-US" smtClean="0"/>
              <a:pPr/>
              <a:t>1</a:t>
            </a:fld>
            <a:endParaRPr lang="ja-JP" altLang="en-US" dirty="0"/>
          </a:p>
        </p:txBody>
      </p:sp>
    </p:spTree>
    <p:extLst>
      <p:ext uri="{BB962C8B-B14F-4D97-AF65-F5344CB8AC3E}">
        <p14:creationId xmlns:p14="http://schemas.microsoft.com/office/powerpoint/2010/main" val="304867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ディレクトリ</a:t>
            </a:r>
            <a:r>
              <a:rPr lang="ja-JP" altLang="ja-JP" dirty="0" smtClean="0"/>
              <a:t>構成</a:t>
            </a:r>
            <a:r>
              <a:rPr lang="en-US" altLang="ja-JP" dirty="0" smtClean="0"/>
              <a:t>(Linux)</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432048"/>
          </a:xfrm>
        </p:spPr>
        <p:txBody>
          <a:bodyPr>
            <a:normAutofit/>
          </a:bodyPr>
          <a:lstStyle/>
          <a:p>
            <a:r>
              <a:rPr lang="ja-JP" altLang="ja-JP" dirty="0" smtClean="0"/>
              <a:t>一般的な構成の場合、 WebFOCUSの</a:t>
            </a:r>
            <a:r>
              <a:rPr lang="ja-JP" altLang="en-US" dirty="0"/>
              <a:t>ディレクトリ</a:t>
            </a:r>
            <a:r>
              <a:rPr lang="ja-JP" altLang="ja-JP" dirty="0" smtClean="0"/>
              <a:t>構成は以下のとおりです</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10</a:t>
            </a:fld>
            <a:endParaRPr lang="ja-JP" altLang="en-US" dirty="0"/>
          </a:p>
        </p:txBody>
      </p:sp>
      <p:graphicFrame>
        <p:nvGraphicFramePr>
          <p:cNvPr id="10" name="Google Shape;303;p9"/>
          <p:cNvGraphicFramePr/>
          <p:nvPr>
            <p:extLst>
              <p:ext uri="{D42A27DB-BD31-4B8C-83A1-F6EECF244321}">
                <p14:modId xmlns:p14="http://schemas.microsoft.com/office/powerpoint/2010/main" val="1961766922"/>
              </p:ext>
            </p:extLst>
          </p:nvPr>
        </p:nvGraphicFramePr>
        <p:xfrm>
          <a:off x="467544" y="1491630"/>
          <a:ext cx="8280925" cy="2284790"/>
        </p:xfrm>
        <a:graphic>
          <a:graphicData uri="http://schemas.openxmlformats.org/drawingml/2006/table">
            <a:tbl>
              <a:tblPr firstRow="1" bandRow="1"/>
              <a:tblGrid>
                <a:gridCol w="3816425">
                  <a:extLst>
                    <a:ext uri="{9D8B030D-6E8A-4147-A177-3AD203B41FA5}">
                      <a16:colId xmlns:a16="http://schemas.microsoft.com/office/drawing/2014/main" val="20000"/>
                    </a:ext>
                  </a:extLst>
                </a:gridCol>
                <a:gridCol w="4464500">
                  <a:extLst>
                    <a:ext uri="{9D8B030D-6E8A-4147-A177-3AD203B41FA5}">
                      <a16:colId xmlns:a16="http://schemas.microsoft.com/office/drawing/2014/main" val="20001"/>
                    </a:ext>
                  </a:extLst>
                </a:gridCol>
              </a:tblGrid>
              <a:tr h="228479">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altLang="en-US" sz="900" b="1" u="none" strike="noStrike" cap="none" baseline="0" dirty="0" smtClean="0">
                          <a:solidFill>
                            <a:schemeClr val="bg1"/>
                          </a:solidFill>
                          <a:latin typeface="+mn-lt"/>
                          <a:ea typeface="+mn-ea"/>
                          <a:cs typeface="+mn-cs"/>
                          <a:sym typeface="Arial"/>
                        </a:rPr>
                        <a:t>ディレクトリ</a:t>
                      </a:r>
                      <a:endParaRPr sz="900" b="0" u="none" strike="noStrike" cap="none"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900" u="none" strike="noStrike" cap="none" baseline="0" dirty="0">
                          <a:latin typeface="+mn-lt"/>
                          <a:ea typeface="+mn-ea"/>
                        </a:rPr>
                        <a:t>概要</a:t>
                      </a:r>
                      <a:endParaRPr sz="900" b="0" u="none" strike="noStrike" cap="none"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/apps</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WebFOCUS</a:t>
                      </a:r>
                      <a:r>
                        <a:rPr lang="ja-JP" altLang="en-US" sz="900" baseline="0" dirty="0" smtClean="0">
                          <a:solidFill>
                            <a:schemeClr val="tx1">
                              <a:lumMod val="75000"/>
                              <a:lumOff val="25000"/>
                            </a:schemeClr>
                          </a:solidFill>
                          <a:latin typeface="+mn-lt"/>
                          <a:ea typeface="+mn-ea"/>
                        </a:rPr>
                        <a:t> 資産</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/derby</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lumMod val="75000"/>
                              <a:lumOff val="25000"/>
                            </a:schemeClr>
                          </a:solidFill>
                          <a:latin typeface="+mn-lt"/>
                          <a:ea typeface="+mn-ea"/>
                        </a:rPr>
                        <a:t>Apache Derby</a:t>
                      </a:r>
                      <a:r>
                        <a:rPr kumimoji="1" lang="ja-JP" altLang="en-US" sz="900" baseline="0" dirty="0" smtClean="0">
                          <a:solidFill>
                            <a:schemeClr val="tx1">
                              <a:lumMod val="75000"/>
                              <a:lumOff val="25000"/>
                            </a:schemeClr>
                          </a:solidFill>
                          <a:latin typeface="+mn-lt"/>
                          <a:ea typeface="+mn-ea"/>
                        </a:rPr>
                        <a:t>（ </a:t>
                      </a:r>
                      <a:r>
                        <a:rPr kumimoji="1" lang="en-US" altLang="ja-JP" sz="900" baseline="0" dirty="0" smtClean="0">
                          <a:solidFill>
                            <a:schemeClr val="tx1">
                              <a:lumMod val="75000"/>
                              <a:lumOff val="25000"/>
                            </a:schemeClr>
                          </a:solidFill>
                          <a:latin typeface="+mn-lt"/>
                          <a:ea typeface="+mn-ea"/>
                        </a:rPr>
                        <a:t>WebFOCUS</a:t>
                      </a:r>
                      <a:r>
                        <a:rPr kumimoji="1" lang="ja-JP" altLang="en-US" sz="900" baseline="0" dirty="0" smtClean="0">
                          <a:solidFill>
                            <a:schemeClr val="tx1">
                              <a:lumMod val="75000"/>
                              <a:lumOff val="25000"/>
                            </a:schemeClr>
                          </a:solidFill>
                          <a:latin typeface="+mn-lt"/>
                          <a:ea typeface="+mn-ea"/>
                        </a:rPr>
                        <a:t> リポジトリ</a:t>
                      </a:r>
                      <a:r>
                        <a:rPr kumimoji="1" lang="en-US" altLang="ja-JP" sz="900" baseline="0" dirty="0" smtClean="0">
                          <a:solidFill>
                            <a:schemeClr val="tx1">
                              <a:lumMod val="75000"/>
                              <a:lumOff val="25000"/>
                            </a:schemeClr>
                          </a:solidFill>
                          <a:latin typeface="+mn-lt"/>
                          <a:ea typeface="+mn-ea"/>
                        </a:rPr>
                        <a:t>DB</a:t>
                      </a:r>
                      <a:r>
                        <a:rPr kumimoji="1" lang="ja-JP" altLang="en-US" sz="900" baseline="0" dirty="0" smtClean="0">
                          <a:solidFill>
                            <a:schemeClr val="tx1">
                              <a:lumMod val="75000"/>
                              <a:lumOff val="25000"/>
                            </a:schemeClr>
                          </a:solidFill>
                          <a:latin typeface="+mn-lt"/>
                          <a:ea typeface="+mn-ea"/>
                        </a:rPr>
                        <a:t> ）</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/srv92</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WebFOCUS Reporting Server</a:t>
                      </a:r>
                      <a:r>
                        <a:rPr lang="ja-JP" altLang="en-US" sz="900" baseline="0" dirty="0" smtClean="0">
                          <a:solidFill>
                            <a:schemeClr val="tx1">
                              <a:lumMod val="75000"/>
                              <a:lumOff val="25000"/>
                            </a:schemeClr>
                          </a:solidFill>
                          <a:latin typeface="+mn-lt"/>
                          <a:ea typeface="+mn-ea"/>
                        </a:rPr>
                        <a:t> </a:t>
                      </a:r>
                      <a:r>
                        <a:rPr lang="en-US" altLang="ja-JP" sz="900" baseline="0" dirty="0" smtClean="0">
                          <a:solidFill>
                            <a:schemeClr val="tx1">
                              <a:lumMod val="75000"/>
                              <a:lumOff val="25000"/>
                            </a:schemeClr>
                          </a:solidFill>
                          <a:latin typeface="+mn-lt"/>
                          <a:ea typeface="+mn-ea"/>
                        </a:rPr>
                        <a:t>/</a:t>
                      </a:r>
                      <a:r>
                        <a:rPr lang="ja-JP" altLang="en-US" sz="900" baseline="0" dirty="0" smtClean="0">
                          <a:solidFill>
                            <a:schemeClr val="tx1">
                              <a:lumMod val="75000"/>
                              <a:lumOff val="25000"/>
                            </a:schemeClr>
                          </a:solidFill>
                          <a:latin typeface="+mn-lt"/>
                          <a:ea typeface="+mn-ea"/>
                        </a:rPr>
                        <a:t> </a:t>
                      </a:r>
                      <a:r>
                        <a:rPr lang="en-US" altLang="ja-JP" sz="900" baseline="0" dirty="0" smtClean="0">
                          <a:solidFill>
                            <a:schemeClr val="tx1">
                              <a:lumMod val="75000"/>
                              <a:lumOff val="25000"/>
                            </a:schemeClr>
                          </a:solidFill>
                          <a:latin typeface="+mn-lt"/>
                          <a:ea typeface="+mn-ea"/>
                        </a:rPr>
                        <a:t>Resource</a:t>
                      </a:r>
                      <a:r>
                        <a:rPr lang="ja-JP" altLang="en-US" sz="900" baseline="0" dirty="0" smtClean="0">
                          <a:solidFill>
                            <a:schemeClr val="tx1">
                              <a:lumMod val="75000"/>
                              <a:lumOff val="25000"/>
                            </a:schemeClr>
                          </a:solidFill>
                          <a:latin typeface="+mn-lt"/>
                          <a:ea typeface="+mn-ea"/>
                        </a:rPr>
                        <a:t> </a:t>
                      </a:r>
                      <a:r>
                        <a:rPr lang="en-US" altLang="ja-JP" sz="900" baseline="0" dirty="0" smtClean="0">
                          <a:solidFill>
                            <a:schemeClr val="tx1">
                              <a:lumMod val="75000"/>
                              <a:lumOff val="25000"/>
                            </a:schemeClr>
                          </a:solidFill>
                          <a:latin typeface="+mn-lt"/>
                          <a:ea typeface="+mn-ea"/>
                        </a:rPr>
                        <a:t>Analyzer</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/srv92/</a:t>
                      </a:r>
                      <a:r>
                        <a:rPr lang="en-US" altLang="ja-JP" sz="900" baseline="0" dirty="0" err="1" smtClean="0">
                          <a:solidFill>
                            <a:schemeClr val="tx1">
                              <a:lumMod val="75000"/>
                              <a:lumOff val="25000"/>
                            </a:schemeClr>
                          </a:solidFill>
                          <a:latin typeface="+mn-lt"/>
                          <a:ea typeface="+mn-ea"/>
                        </a:rPr>
                        <a:t>homeapps</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ja-JP" altLang="en-US" sz="900" b="0" i="0" baseline="0" dirty="0" smtClean="0">
                          <a:solidFill>
                            <a:schemeClr val="tx1">
                              <a:lumMod val="75000"/>
                              <a:lumOff val="25000"/>
                            </a:schemeClr>
                          </a:solidFill>
                          <a:effectLst/>
                          <a:latin typeface="+mn-lt"/>
                          <a:ea typeface="+mn-ea"/>
                        </a:rPr>
                        <a:t>ユーザーホームフォルダ</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/profiles</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WebFOCUS</a:t>
                      </a:r>
                      <a:r>
                        <a:rPr lang="ja-JP" altLang="en-US" sz="900" baseline="0" dirty="0" smtClean="0">
                          <a:solidFill>
                            <a:schemeClr val="tx1">
                              <a:lumMod val="75000"/>
                              <a:lumOff val="25000"/>
                            </a:schemeClr>
                          </a:solidFill>
                          <a:latin typeface="+mn-lt"/>
                          <a:ea typeface="+mn-ea"/>
                        </a:rPr>
                        <a:t> プロファイル</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/tomcat</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lumMod val="75000"/>
                              <a:lumOff val="25000"/>
                            </a:schemeClr>
                          </a:solidFill>
                          <a:latin typeface="+mn-lt"/>
                          <a:ea typeface="+mn-ea"/>
                        </a:rPr>
                        <a:t>Apache Tomcat</a:t>
                      </a:r>
                      <a:endParaRPr kumimoji="1" lang="ja-JP" altLang="en-US" sz="900" b="0" baseline="0" dirty="0" smtClean="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/WebFOCUS92</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err="1" smtClean="0">
                          <a:solidFill>
                            <a:schemeClr val="tx1">
                              <a:lumMod val="75000"/>
                              <a:lumOff val="25000"/>
                            </a:schemeClr>
                          </a:solidFill>
                          <a:latin typeface="+mn-lt"/>
                          <a:ea typeface="+mn-ea"/>
                        </a:rPr>
                        <a:t>WebFOCUS</a:t>
                      </a:r>
                      <a:r>
                        <a:rPr lang="en-US" altLang="ja-JP" sz="900" baseline="0" dirty="0" smtClean="0">
                          <a:solidFill>
                            <a:schemeClr val="tx1">
                              <a:lumMod val="75000"/>
                              <a:lumOff val="25000"/>
                            </a:schemeClr>
                          </a:solidFill>
                          <a:latin typeface="+mn-lt"/>
                          <a:ea typeface="+mn-ea"/>
                        </a:rPr>
                        <a:t> Client</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/WebFOCUS92/</a:t>
                      </a:r>
                      <a:r>
                        <a:rPr lang="en-US" altLang="ja-JP" sz="900" baseline="0" dirty="0" err="1" smtClean="0">
                          <a:solidFill>
                            <a:schemeClr val="tx1">
                              <a:lumMod val="75000"/>
                              <a:lumOff val="25000"/>
                            </a:schemeClr>
                          </a:solidFill>
                          <a:latin typeface="+mn-lt"/>
                          <a:ea typeface="+mn-ea"/>
                        </a:rPr>
                        <a:t>ReportCaster</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err="1" smtClean="0">
                          <a:solidFill>
                            <a:schemeClr val="tx1">
                              <a:lumMod val="75000"/>
                              <a:lumOff val="25000"/>
                            </a:schemeClr>
                          </a:solidFill>
                          <a:latin typeface="+mn-lt"/>
                          <a:ea typeface="+mn-ea"/>
                        </a:rPr>
                        <a:t>ReportCaster</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&lt;directory&gt;/</a:t>
                      </a:r>
                      <a:r>
                        <a:rPr lang="en-US" altLang="ja-JP" sz="900" baseline="0" dirty="0" err="1" smtClean="0">
                          <a:solidFill>
                            <a:schemeClr val="tx1">
                              <a:lumMod val="75000"/>
                              <a:lumOff val="25000"/>
                            </a:schemeClr>
                          </a:solidFill>
                          <a:latin typeface="+mn-lt"/>
                          <a:ea typeface="+mn-ea"/>
                        </a:rPr>
                        <a:t>ibi</a:t>
                      </a:r>
                      <a:r>
                        <a:rPr lang="en-US" altLang="ja-JP" sz="900" baseline="0" dirty="0" smtClean="0">
                          <a:solidFill>
                            <a:schemeClr val="tx1">
                              <a:lumMod val="75000"/>
                              <a:lumOff val="25000"/>
                            </a:schemeClr>
                          </a:solidFill>
                          <a:latin typeface="+mn-lt"/>
                          <a:ea typeface="+mn-ea"/>
                        </a:rPr>
                        <a:t>/WebFOCUS92/</a:t>
                      </a:r>
                      <a:r>
                        <a:rPr lang="en-US" altLang="ja-JP" sz="900" baseline="0" dirty="0" err="1" smtClean="0">
                          <a:solidFill>
                            <a:schemeClr val="tx1">
                              <a:lumMod val="75000"/>
                              <a:lumOff val="25000"/>
                            </a:schemeClr>
                          </a:solidFill>
                          <a:latin typeface="+mn-lt"/>
                          <a:ea typeface="+mn-ea"/>
                        </a:rPr>
                        <a:t>Solr</a:t>
                      </a:r>
                      <a:endParaRPr kumimoji="1" lang="ja-JP" altLang="en-US" sz="900" baseline="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baseline="0" dirty="0" smtClean="0">
                          <a:solidFill>
                            <a:schemeClr val="tx1">
                              <a:lumMod val="75000"/>
                              <a:lumOff val="25000"/>
                            </a:schemeClr>
                          </a:solidFill>
                          <a:latin typeface="+mn-lt"/>
                          <a:ea typeface="+mn-ea"/>
                        </a:rPr>
                        <a:t>Search Server</a:t>
                      </a:r>
                      <a:endParaRPr kumimoji="1" lang="ja-JP" altLang="en-US" sz="900" baseline="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8029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リポジトリDB保持データ</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432048"/>
          </a:xfrm>
        </p:spPr>
        <p:txBody>
          <a:bodyPr>
            <a:normAutofit/>
          </a:bodyPr>
          <a:lstStyle/>
          <a:p>
            <a:r>
              <a:rPr lang="ja-JP" altLang="en-US" dirty="0"/>
              <a:t>リポジトリ</a:t>
            </a:r>
            <a:r>
              <a:rPr lang="en-US" altLang="ja-JP" dirty="0"/>
              <a:t>DB</a:t>
            </a:r>
            <a:r>
              <a:rPr lang="ja-JP" altLang="en-US" dirty="0"/>
              <a:t>では以下のデータを保持しています</a:t>
            </a:r>
          </a:p>
          <a:p>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11</a:t>
            </a:fld>
            <a:endParaRPr lang="ja-JP" altLang="en-US" dirty="0"/>
          </a:p>
        </p:txBody>
      </p:sp>
      <p:graphicFrame>
        <p:nvGraphicFramePr>
          <p:cNvPr id="9" name="Google Shape;311;p10"/>
          <p:cNvGraphicFramePr/>
          <p:nvPr>
            <p:extLst>
              <p:ext uri="{D42A27DB-BD31-4B8C-83A1-F6EECF244321}">
                <p14:modId xmlns:p14="http://schemas.microsoft.com/office/powerpoint/2010/main" val="1341480752"/>
              </p:ext>
            </p:extLst>
          </p:nvPr>
        </p:nvGraphicFramePr>
        <p:xfrm>
          <a:off x="467545" y="1491629"/>
          <a:ext cx="8280900" cy="2042217"/>
        </p:xfrm>
        <a:graphic>
          <a:graphicData uri="http://schemas.openxmlformats.org/drawingml/2006/table">
            <a:tbl>
              <a:tblPr firstRow="1" bandRow="1"/>
              <a:tblGrid>
                <a:gridCol w="2760300">
                  <a:extLst>
                    <a:ext uri="{9D8B030D-6E8A-4147-A177-3AD203B41FA5}">
                      <a16:colId xmlns:a16="http://schemas.microsoft.com/office/drawing/2014/main" val="20000"/>
                    </a:ext>
                  </a:extLst>
                </a:gridCol>
                <a:gridCol w="2760300">
                  <a:extLst>
                    <a:ext uri="{9D8B030D-6E8A-4147-A177-3AD203B41FA5}">
                      <a16:colId xmlns:a16="http://schemas.microsoft.com/office/drawing/2014/main" val="20001"/>
                    </a:ext>
                  </a:extLst>
                </a:gridCol>
                <a:gridCol w="2760300">
                  <a:extLst>
                    <a:ext uri="{9D8B030D-6E8A-4147-A177-3AD203B41FA5}">
                      <a16:colId xmlns:a16="http://schemas.microsoft.com/office/drawing/2014/main" val="20002"/>
                    </a:ext>
                  </a:extLst>
                </a:gridCol>
              </a:tblGrid>
              <a:tr h="244306">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dirty="0">
                          <a:latin typeface="メイリオ" panose="020B0604030504040204" pitchFamily="50" charset="-128"/>
                          <a:ea typeface="メイリオ" panose="020B0604030504040204" pitchFamily="50" charset="-128"/>
                        </a:rPr>
                        <a:t>データ</a:t>
                      </a:r>
                      <a:endParaRPr sz="800" b="0" dirty="0">
                        <a:solidFill>
                          <a:srgbClr val="3F3F3F"/>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dirty="0">
                          <a:latin typeface="メイリオ" panose="020B0604030504040204" pitchFamily="50" charset="-128"/>
                          <a:ea typeface="メイリオ" panose="020B0604030504040204" pitchFamily="50" charset="-128"/>
                        </a:rPr>
                        <a:t>格納先</a:t>
                      </a:r>
                      <a:endParaRPr sz="800" b="0" dirty="0">
                        <a:solidFill>
                          <a:srgbClr val="3F3F3F"/>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dirty="0">
                          <a:latin typeface="メイリオ" panose="020B0604030504040204" pitchFamily="50" charset="-128"/>
                          <a:ea typeface="メイリオ" panose="020B0604030504040204" pitchFamily="50" charset="-128"/>
                        </a:rPr>
                        <a:t>関連テーブル数</a:t>
                      </a:r>
                      <a:endParaRPr sz="800" b="0" dirty="0">
                        <a:solidFill>
                          <a:srgbClr val="3F3F3F"/>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1026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ユーザ / グループ</a:t>
                      </a:r>
                      <a:endParaRPr sz="8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ロール</a:t>
                      </a:r>
                      <a:endParaRPr sz="8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ルール</a:t>
                      </a:r>
                      <a:endParaRPr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コンテンツ</a:t>
                      </a:r>
                      <a:endParaRPr sz="8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ポータル</a:t>
                      </a:r>
                      <a:endParaRPr sz="8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ディファードチケット</a:t>
                      </a:r>
                      <a:endParaRPr sz="8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WebFOCUS リポジトリDB</a:t>
                      </a:r>
                      <a:endParaRPr sz="8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55テーブル</a:t>
                      </a:r>
                      <a:endParaRPr sz="8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3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a:solidFill>
                            <a:schemeClr val="tx1">
                              <a:lumMod val="75000"/>
                              <a:lumOff val="25000"/>
                            </a:schemeClr>
                          </a:solidFill>
                          <a:latin typeface="メイリオ" panose="020B0604030504040204" pitchFamily="50" charset="-128"/>
                          <a:ea typeface="メイリオ" panose="020B0604030504040204" pitchFamily="50" charset="-128"/>
                        </a:rPr>
                        <a:t>ジョブ / 配信リスト / ログレポート</a:t>
                      </a:r>
                      <a:endParaRPr sz="80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WebFOCUS リポジトリDB</a:t>
                      </a:r>
                      <a:endParaRPr sz="8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24テーブル 「BOTxxxxxxx」</a:t>
                      </a:r>
                      <a:endParaRPr sz="8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760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a:solidFill>
                            <a:schemeClr val="tx1">
                              <a:lumMod val="75000"/>
                              <a:lumOff val="25000"/>
                            </a:schemeClr>
                          </a:solidFill>
                          <a:latin typeface="メイリオ" panose="020B0604030504040204" pitchFamily="50" charset="-128"/>
                          <a:ea typeface="メイリオ" panose="020B0604030504040204" pitchFamily="50" charset="-128"/>
                        </a:rPr>
                        <a:t>アクセスログ</a:t>
                      </a:r>
                      <a:endParaRPr sz="8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rtl="0">
                        <a:spcBef>
                          <a:spcPts val="0"/>
                        </a:spcBef>
                        <a:spcAft>
                          <a:spcPts val="0"/>
                        </a:spcAft>
                        <a:buNone/>
                      </a:pPr>
                      <a:r>
                        <a:rPr lang="ja-JP" sz="800">
                          <a:solidFill>
                            <a:schemeClr val="tx1">
                              <a:lumMod val="75000"/>
                              <a:lumOff val="25000"/>
                            </a:schemeClr>
                          </a:solidFill>
                          <a:latin typeface="メイリオ" panose="020B0604030504040204" pitchFamily="50" charset="-128"/>
                          <a:ea typeface="メイリオ" panose="020B0604030504040204" pitchFamily="50" charset="-128"/>
                        </a:rPr>
                        <a:t>パフォーマンスログ（リソース使用率）</a:t>
                      </a:r>
                      <a:endParaRPr sz="80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Resource Analyzer リポジトリDB</a:t>
                      </a:r>
                      <a:endParaRPr sz="8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dirty="0">
                          <a:solidFill>
                            <a:schemeClr val="tx1">
                              <a:lumMod val="75000"/>
                              <a:lumOff val="25000"/>
                            </a:schemeClr>
                          </a:solidFill>
                          <a:latin typeface="メイリオ" panose="020B0604030504040204" pitchFamily="50" charset="-128"/>
                          <a:ea typeface="メイリオ" panose="020B0604030504040204" pitchFamily="50" charset="-128"/>
                        </a:rPr>
                        <a:t>14テーブル 「SMxxxxxxx_8207」</a:t>
                      </a:r>
                      <a:endParaRPr sz="8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Google Shape;312;p10"/>
          <p:cNvSpPr txBox="1"/>
          <p:nvPr/>
        </p:nvSpPr>
        <p:spPr>
          <a:xfrm>
            <a:off x="395536" y="3621383"/>
            <a:ext cx="7200800" cy="338554"/>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ご利用環境の構成により、テーブル数が異なる場合があります。</a:t>
            </a:r>
            <a:endParaRPr sz="800" b="0" i="0" u="none" strike="noStrike" cap="none"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リポジトリDBに保持しているデータのうち、主要なものを抜粋して記載しています。</a:t>
            </a:r>
            <a:endParaRPr sz="800" b="0" i="0" u="none" strike="noStrike" cap="none" dirty="0">
              <a:solidFill>
                <a:schemeClr val="accent1"/>
              </a:solidFill>
              <a:latin typeface="Meiryo"/>
              <a:ea typeface="Meiryo"/>
              <a:cs typeface="Meiryo"/>
              <a:sym typeface="Meiryo"/>
            </a:endParaRPr>
          </a:p>
        </p:txBody>
      </p:sp>
    </p:spTree>
    <p:extLst>
      <p:ext uri="{BB962C8B-B14F-4D97-AF65-F5344CB8AC3E}">
        <p14:creationId xmlns:p14="http://schemas.microsoft.com/office/powerpoint/2010/main" val="341195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プロセスと</a:t>
            </a:r>
            <a:r>
              <a:rPr lang="ja-JP" altLang="ja-JP" dirty="0" smtClean="0"/>
              <a:t>ポート</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solidFill>
                  <a:schemeClr val="tx1">
                    <a:lumMod val="75000"/>
                    <a:lumOff val="25000"/>
                  </a:schemeClr>
                </a:solidFill>
              </a:rPr>
              <a:t>© K.K. Ashisuto</a:t>
            </a:r>
            <a:endParaRPr lang="ja-JP" altLang="en-US" dirty="0">
              <a:solidFill>
                <a:schemeClr val="tx1">
                  <a:lumMod val="75000"/>
                  <a:lumOff val="25000"/>
                </a:schemeClr>
              </a:solidFill>
            </a:endParaRP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solidFill>
                  <a:schemeClr val="tx1">
                    <a:lumMod val="75000"/>
                    <a:lumOff val="25000"/>
                  </a:schemeClr>
                </a:solidFill>
              </a:rPr>
              <a:pPr/>
              <a:t>12</a:t>
            </a:fld>
            <a:endParaRPr lang="ja-JP" altLang="en-US" dirty="0">
              <a:solidFill>
                <a:schemeClr val="tx1">
                  <a:lumMod val="75000"/>
                  <a:lumOff val="25000"/>
                </a:schemeClr>
              </a:solidFill>
            </a:endParaRPr>
          </a:p>
        </p:txBody>
      </p:sp>
      <p:sp>
        <p:nvSpPr>
          <p:cNvPr id="10" name="Google Shape;317;p11"/>
          <p:cNvSpPr/>
          <p:nvPr/>
        </p:nvSpPr>
        <p:spPr>
          <a:xfrm rot="16200000">
            <a:off x="4854864" y="-1090784"/>
            <a:ext cx="961991" cy="6912768"/>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Apache Tomcat</a:t>
            </a:r>
            <a:endParaRPr>
              <a:solidFill>
                <a:schemeClr val="tx1">
                  <a:lumMod val="75000"/>
                  <a:lumOff val="25000"/>
                </a:schemeClr>
              </a:solidFill>
            </a:endParaRPr>
          </a:p>
          <a:p>
            <a:pPr marL="0" marR="0" lvl="0" indent="0" algn="ctr" rtl="0">
              <a:spcBef>
                <a:spcPts val="0"/>
              </a:spcBef>
              <a:spcAft>
                <a:spcPts val="0"/>
              </a:spcAft>
              <a:buNone/>
            </a:pPr>
            <a:r>
              <a:rPr lang="ja-JP" sz="1000">
                <a:solidFill>
                  <a:schemeClr val="tx1">
                    <a:lumMod val="75000"/>
                    <a:lumOff val="25000"/>
                  </a:schemeClr>
                </a:solidFill>
                <a:cs typeface="Meiryo"/>
                <a:sym typeface="Meiryo"/>
              </a:rPr>
              <a:t>tomcat9.exe</a:t>
            </a:r>
            <a:endParaRPr sz="1000">
              <a:solidFill>
                <a:schemeClr val="tx1">
                  <a:lumMod val="75000"/>
                  <a:lumOff val="25000"/>
                </a:schemeClr>
              </a:solidFill>
              <a:cs typeface="Meiryo"/>
              <a:sym typeface="Meiryo"/>
            </a:endParaRPr>
          </a:p>
        </p:txBody>
      </p:sp>
      <p:sp>
        <p:nvSpPr>
          <p:cNvPr id="12" name="Google Shape;318;p11"/>
          <p:cNvSpPr/>
          <p:nvPr/>
        </p:nvSpPr>
        <p:spPr>
          <a:xfrm>
            <a:off x="7091007" y="3062968"/>
            <a:ext cx="1707108" cy="1747337"/>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dirty="0">
                <a:solidFill>
                  <a:schemeClr val="tx1">
                    <a:lumMod val="75000"/>
                    <a:lumOff val="25000"/>
                  </a:schemeClr>
                </a:solidFill>
                <a:cs typeface="Meiryo"/>
                <a:sym typeface="Meiryo"/>
              </a:rPr>
              <a:t>データベース</a:t>
            </a:r>
            <a:endParaRPr sz="1000" b="1" dirty="0">
              <a:solidFill>
                <a:schemeClr val="tx1">
                  <a:lumMod val="75000"/>
                  <a:lumOff val="25000"/>
                </a:schemeClr>
              </a:solidFill>
              <a:cs typeface="Meiryo"/>
              <a:sym typeface="Meiryo"/>
            </a:endParaRPr>
          </a:p>
        </p:txBody>
      </p:sp>
      <p:sp>
        <p:nvSpPr>
          <p:cNvPr id="13" name="Google Shape;319;p11"/>
          <p:cNvSpPr/>
          <p:nvPr/>
        </p:nvSpPr>
        <p:spPr>
          <a:xfrm>
            <a:off x="3351256" y="1915519"/>
            <a:ext cx="5296980" cy="882203"/>
          </a:xfrm>
          <a:prstGeom prst="rect">
            <a:avLst/>
          </a:prstGeom>
          <a:solidFill>
            <a:srgbClr val="B7CCE4"/>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WebFOCUS Client</a:t>
            </a:r>
            <a:endParaRPr>
              <a:solidFill>
                <a:schemeClr val="tx1">
                  <a:lumMod val="75000"/>
                  <a:lumOff val="25000"/>
                </a:schemeClr>
              </a:solidFill>
            </a:endParaRPr>
          </a:p>
        </p:txBody>
      </p:sp>
      <p:sp>
        <p:nvSpPr>
          <p:cNvPr id="14" name="Google Shape;320;p11"/>
          <p:cNvSpPr/>
          <p:nvPr/>
        </p:nvSpPr>
        <p:spPr>
          <a:xfrm>
            <a:off x="295364" y="904598"/>
            <a:ext cx="2520000" cy="297006"/>
          </a:xfrm>
          <a:prstGeom prst="rect">
            <a:avLst/>
          </a:prstGeom>
          <a:solidFill>
            <a:srgbClr val="92CCDC"/>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900" b="1" dirty="0" smtClean="0">
                <a:solidFill>
                  <a:schemeClr val="tx1">
                    <a:lumMod val="75000"/>
                    <a:lumOff val="25000"/>
                  </a:schemeClr>
                </a:solidFill>
                <a:cs typeface="Meiryo"/>
                <a:sym typeface="Meiryo"/>
              </a:rPr>
              <a:t>管理センター</a:t>
            </a:r>
            <a:r>
              <a:rPr lang="ja-JP" sz="900" b="1" dirty="0" smtClean="0">
                <a:solidFill>
                  <a:schemeClr val="tx1">
                    <a:lumMod val="75000"/>
                    <a:lumOff val="25000"/>
                  </a:schemeClr>
                </a:solidFill>
                <a:cs typeface="Meiryo"/>
                <a:sym typeface="Meiryo"/>
              </a:rPr>
              <a:t>（</a:t>
            </a:r>
            <a:r>
              <a:rPr lang="ja-JP" sz="900" b="1" dirty="0">
                <a:solidFill>
                  <a:schemeClr val="tx1">
                    <a:lumMod val="75000"/>
                    <a:lumOff val="25000"/>
                  </a:schemeClr>
                </a:solidFill>
                <a:cs typeface="Meiryo"/>
                <a:sym typeface="Meiryo"/>
              </a:rPr>
              <a:t>サーバ管理）</a:t>
            </a:r>
            <a:endParaRPr sz="900" b="1" dirty="0">
              <a:solidFill>
                <a:schemeClr val="tx1">
                  <a:lumMod val="75000"/>
                  <a:lumOff val="25000"/>
                </a:schemeClr>
              </a:solidFill>
              <a:cs typeface="Meiryo"/>
              <a:sym typeface="Meiryo"/>
            </a:endParaRPr>
          </a:p>
        </p:txBody>
      </p:sp>
      <p:sp>
        <p:nvSpPr>
          <p:cNvPr id="15" name="Google Shape;321;p11"/>
          <p:cNvSpPr/>
          <p:nvPr/>
        </p:nvSpPr>
        <p:spPr>
          <a:xfrm>
            <a:off x="295364" y="3072091"/>
            <a:ext cx="6344455" cy="1738214"/>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91425" tIns="45700" rIns="91425" bIns="45700" anchor="b" anchorCtr="0">
            <a:noAutofit/>
          </a:bodyPr>
          <a:lstStyle/>
          <a:p>
            <a:pPr marL="0" marR="0" lvl="0" indent="0" algn="l" rtl="0">
              <a:spcBef>
                <a:spcPts val="0"/>
              </a:spcBef>
              <a:spcAft>
                <a:spcPts val="0"/>
              </a:spcAft>
              <a:buNone/>
            </a:pPr>
            <a:endParaRPr sz="1100">
              <a:solidFill>
                <a:schemeClr val="tx1">
                  <a:lumMod val="75000"/>
                  <a:lumOff val="25000"/>
                </a:schemeClr>
              </a:solidFill>
              <a:cs typeface="Meiryo"/>
              <a:sym typeface="Meiryo"/>
            </a:endParaRPr>
          </a:p>
        </p:txBody>
      </p:sp>
      <p:sp>
        <p:nvSpPr>
          <p:cNvPr id="16" name="Google Shape;322;p11"/>
          <p:cNvSpPr/>
          <p:nvPr/>
        </p:nvSpPr>
        <p:spPr>
          <a:xfrm>
            <a:off x="1303550" y="3157114"/>
            <a:ext cx="2087646" cy="484468"/>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リスナ（ TCP/HTTP ）</a:t>
            </a:r>
            <a:endParaRPr sz="1000" b="1">
              <a:solidFill>
                <a:schemeClr val="tx1">
                  <a:lumMod val="75000"/>
                  <a:lumOff val="25000"/>
                </a:schemeClr>
              </a:solidFill>
              <a:cs typeface="Meiryo"/>
              <a:sym typeface="Meiryo"/>
            </a:endParaRPr>
          </a:p>
          <a:p>
            <a:pPr marL="0" marR="0" lvl="0" indent="0" algn="ctr" rtl="0">
              <a:spcBef>
                <a:spcPts val="0"/>
              </a:spcBef>
              <a:spcAft>
                <a:spcPts val="0"/>
              </a:spcAft>
              <a:buNone/>
            </a:pPr>
            <a:r>
              <a:rPr lang="ja-JP" sz="1000">
                <a:solidFill>
                  <a:schemeClr val="tx1">
                    <a:lumMod val="75000"/>
                    <a:lumOff val="25000"/>
                  </a:schemeClr>
                </a:solidFill>
                <a:cs typeface="Meiryo"/>
                <a:sym typeface="Meiryo"/>
              </a:rPr>
              <a:t>edapgwy.exe</a:t>
            </a:r>
            <a:endParaRPr>
              <a:solidFill>
                <a:schemeClr val="tx1">
                  <a:lumMod val="75000"/>
                  <a:lumOff val="25000"/>
                </a:schemeClr>
              </a:solidFill>
            </a:endParaRPr>
          </a:p>
          <a:p>
            <a:pPr marL="0" marR="0" lvl="0" indent="0" algn="ctr" rtl="0">
              <a:spcBef>
                <a:spcPts val="0"/>
              </a:spcBef>
              <a:spcAft>
                <a:spcPts val="0"/>
              </a:spcAft>
              <a:buNone/>
            </a:pPr>
            <a:endParaRPr sz="1000">
              <a:solidFill>
                <a:schemeClr val="tx1">
                  <a:lumMod val="75000"/>
                  <a:lumOff val="25000"/>
                </a:schemeClr>
              </a:solidFill>
              <a:cs typeface="Meiryo"/>
              <a:sym typeface="Meiryo"/>
            </a:endParaRPr>
          </a:p>
        </p:txBody>
      </p:sp>
      <p:sp>
        <p:nvSpPr>
          <p:cNvPr id="17" name="Google Shape;323;p11"/>
          <p:cNvSpPr/>
          <p:nvPr/>
        </p:nvSpPr>
        <p:spPr>
          <a:xfrm>
            <a:off x="3751740" y="3157113"/>
            <a:ext cx="1224144" cy="453218"/>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リスナ（ DFM ）</a:t>
            </a:r>
            <a:endParaRPr sz="1000" b="1">
              <a:solidFill>
                <a:schemeClr val="tx1">
                  <a:lumMod val="75000"/>
                  <a:lumOff val="25000"/>
                </a:schemeClr>
              </a:solidFill>
              <a:cs typeface="Meiryo"/>
              <a:sym typeface="Meiryo"/>
            </a:endParaRPr>
          </a:p>
          <a:p>
            <a:pPr marL="0" marR="0" lvl="0" indent="0" algn="ctr" rtl="0">
              <a:spcBef>
                <a:spcPts val="0"/>
              </a:spcBef>
              <a:spcAft>
                <a:spcPts val="0"/>
              </a:spcAft>
              <a:buNone/>
            </a:pPr>
            <a:r>
              <a:rPr lang="ja-JP" sz="1000">
                <a:solidFill>
                  <a:schemeClr val="tx1">
                    <a:lumMod val="75000"/>
                    <a:lumOff val="25000"/>
                  </a:schemeClr>
                </a:solidFill>
                <a:cs typeface="Meiryo"/>
                <a:sym typeface="Meiryo"/>
              </a:rPr>
              <a:t>edapgwy.exe</a:t>
            </a:r>
            <a:endParaRPr>
              <a:solidFill>
                <a:schemeClr val="tx1">
                  <a:lumMod val="75000"/>
                  <a:lumOff val="25000"/>
                </a:schemeClr>
              </a:solidFill>
            </a:endParaRPr>
          </a:p>
        </p:txBody>
      </p:sp>
      <p:sp>
        <p:nvSpPr>
          <p:cNvPr id="18" name="Google Shape;324;p11"/>
          <p:cNvSpPr/>
          <p:nvPr/>
        </p:nvSpPr>
        <p:spPr>
          <a:xfrm>
            <a:off x="1303550" y="3762938"/>
            <a:ext cx="5184502" cy="297000"/>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ワークスペースマネージャ</a:t>
            </a:r>
            <a:endParaRPr sz="1000" b="1">
              <a:solidFill>
                <a:schemeClr val="tx1">
                  <a:lumMod val="75000"/>
                  <a:lumOff val="25000"/>
                </a:schemeClr>
              </a:solidFill>
              <a:cs typeface="Meiryo"/>
              <a:sym typeface="Meiryo"/>
            </a:endParaRPr>
          </a:p>
          <a:p>
            <a:pPr marL="0" marR="0" lvl="0" indent="0" algn="ctr" rtl="0">
              <a:spcBef>
                <a:spcPts val="0"/>
              </a:spcBef>
              <a:spcAft>
                <a:spcPts val="0"/>
              </a:spcAft>
              <a:buNone/>
            </a:pPr>
            <a:r>
              <a:rPr lang="ja-JP" sz="1000">
                <a:solidFill>
                  <a:schemeClr val="tx1">
                    <a:lumMod val="75000"/>
                    <a:lumOff val="25000"/>
                  </a:schemeClr>
                </a:solidFill>
                <a:cs typeface="Meiryo"/>
                <a:sym typeface="Meiryo"/>
              </a:rPr>
              <a:t>edapth.exe</a:t>
            </a:r>
            <a:endParaRPr sz="1000">
              <a:solidFill>
                <a:schemeClr val="tx1">
                  <a:lumMod val="75000"/>
                  <a:lumOff val="25000"/>
                </a:schemeClr>
              </a:solidFill>
              <a:cs typeface="Meiryo"/>
              <a:sym typeface="Meiryo"/>
            </a:endParaRPr>
          </a:p>
        </p:txBody>
      </p:sp>
      <p:sp>
        <p:nvSpPr>
          <p:cNvPr id="19" name="Google Shape;325;p11"/>
          <p:cNvSpPr/>
          <p:nvPr/>
        </p:nvSpPr>
        <p:spPr>
          <a:xfrm>
            <a:off x="1303476" y="4212963"/>
            <a:ext cx="1152000" cy="552904"/>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dirty="0">
                <a:solidFill>
                  <a:schemeClr val="tx1">
                    <a:lumMod val="75000"/>
                    <a:lumOff val="25000"/>
                  </a:schemeClr>
                </a:solidFill>
                <a:cs typeface="Meiryo"/>
                <a:sym typeface="Meiryo"/>
              </a:rPr>
              <a:t>サーバログ</a:t>
            </a:r>
            <a:endParaRPr sz="1000" dirty="0">
              <a:solidFill>
                <a:schemeClr val="tx1">
                  <a:lumMod val="75000"/>
                  <a:lumOff val="25000"/>
                </a:schemeClr>
              </a:solidFill>
              <a:cs typeface="Meiryo"/>
              <a:sym typeface="Meiryo"/>
            </a:endParaRPr>
          </a:p>
          <a:p>
            <a:pPr marL="0" marR="0" lvl="0" indent="0" algn="ctr" rtl="0">
              <a:spcBef>
                <a:spcPts val="0"/>
              </a:spcBef>
              <a:spcAft>
                <a:spcPts val="0"/>
              </a:spcAft>
              <a:buNone/>
            </a:pPr>
            <a:r>
              <a:rPr lang="ja-JP" sz="1000" dirty="0">
                <a:solidFill>
                  <a:schemeClr val="tx1">
                    <a:lumMod val="75000"/>
                    <a:lumOff val="25000"/>
                  </a:schemeClr>
                </a:solidFill>
                <a:cs typeface="Meiryo"/>
                <a:sym typeface="Meiryo"/>
              </a:rPr>
              <a:t>edaplog.exe</a:t>
            </a:r>
            <a:endParaRPr dirty="0">
              <a:solidFill>
                <a:schemeClr val="tx1">
                  <a:lumMod val="75000"/>
                  <a:lumOff val="25000"/>
                </a:schemeClr>
              </a:solidFill>
            </a:endParaRPr>
          </a:p>
          <a:p>
            <a:pPr marL="0" marR="0" lvl="0" indent="0" algn="ctr" rtl="0">
              <a:spcBef>
                <a:spcPts val="0"/>
              </a:spcBef>
              <a:spcAft>
                <a:spcPts val="0"/>
              </a:spcAft>
              <a:buNone/>
            </a:pPr>
            <a:endParaRPr sz="1000" dirty="0">
              <a:solidFill>
                <a:schemeClr val="tx1">
                  <a:lumMod val="75000"/>
                  <a:lumOff val="25000"/>
                </a:schemeClr>
              </a:solidFill>
              <a:cs typeface="Meiryo"/>
              <a:sym typeface="Meiryo"/>
            </a:endParaRPr>
          </a:p>
        </p:txBody>
      </p:sp>
      <p:sp>
        <p:nvSpPr>
          <p:cNvPr id="20" name="Google Shape;326;p11"/>
          <p:cNvSpPr/>
          <p:nvPr/>
        </p:nvSpPr>
        <p:spPr>
          <a:xfrm>
            <a:off x="2527612" y="4201913"/>
            <a:ext cx="1152000" cy="573187"/>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900" b="1" dirty="0">
                <a:solidFill>
                  <a:schemeClr val="tx1">
                    <a:lumMod val="75000"/>
                    <a:lumOff val="25000"/>
                  </a:schemeClr>
                </a:solidFill>
                <a:cs typeface="Meiryo"/>
                <a:sym typeface="Meiryo"/>
              </a:rPr>
              <a:t>FDS</a:t>
            </a:r>
            <a:endParaRPr sz="900" dirty="0">
              <a:solidFill>
                <a:schemeClr val="tx1">
                  <a:lumMod val="75000"/>
                  <a:lumOff val="25000"/>
                </a:schemeClr>
              </a:solidFill>
            </a:endParaRPr>
          </a:p>
          <a:p>
            <a:pPr marL="0" marR="0" lvl="0" indent="0" algn="ctr" rtl="0">
              <a:spcBef>
                <a:spcPts val="0"/>
              </a:spcBef>
              <a:spcAft>
                <a:spcPts val="0"/>
              </a:spcAft>
              <a:buNone/>
            </a:pPr>
            <a:r>
              <a:rPr lang="ja-JP" sz="900" b="1" dirty="0">
                <a:solidFill>
                  <a:schemeClr val="tx1">
                    <a:lumMod val="75000"/>
                    <a:lumOff val="25000"/>
                  </a:schemeClr>
                </a:solidFill>
                <a:cs typeface="Meiryo"/>
                <a:sym typeface="Meiryo"/>
              </a:rPr>
              <a:t>サービス</a:t>
            </a:r>
            <a:endParaRPr sz="900" b="1" dirty="0">
              <a:solidFill>
                <a:schemeClr val="tx1">
                  <a:lumMod val="75000"/>
                  <a:lumOff val="25000"/>
                </a:schemeClr>
              </a:solidFill>
              <a:cs typeface="Meiryo"/>
              <a:sym typeface="Meiryo"/>
            </a:endParaRPr>
          </a:p>
          <a:p>
            <a:pPr marL="0" marR="0" lvl="0" indent="0" algn="ctr" rtl="0">
              <a:spcBef>
                <a:spcPts val="0"/>
              </a:spcBef>
              <a:spcAft>
                <a:spcPts val="0"/>
              </a:spcAft>
              <a:buNone/>
            </a:pPr>
            <a:r>
              <a:rPr lang="ja-JP" sz="900" dirty="0">
                <a:solidFill>
                  <a:schemeClr val="tx1">
                    <a:lumMod val="75000"/>
                    <a:lumOff val="25000"/>
                  </a:schemeClr>
                </a:solidFill>
                <a:cs typeface="Meiryo"/>
                <a:sym typeface="Meiryo"/>
              </a:rPr>
              <a:t>fds.exe</a:t>
            </a:r>
            <a:endParaRPr sz="900" dirty="0">
              <a:solidFill>
                <a:schemeClr val="tx1">
                  <a:lumMod val="75000"/>
                  <a:lumOff val="25000"/>
                </a:schemeClr>
              </a:solidFill>
            </a:endParaRPr>
          </a:p>
          <a:p>
            <a:pPr marL="0" marR="0" lvl="0" indent="0" algn="ctr" rtl="0">
              <a:spcBef>
                <a:spcPts val="0"/>
              </a:spcBef>
              <a:spcAft>
                <a:spcPts val="0"/>
              </a:spcAft>
              <a:buNone/>
            </a:pPr>
            <a:endParaRPr sz="1000" dirty="0">
              <a:solidFill>
                <a:schemeClr val="tx1">
                  <a:lumMod val="75000"/>
                  <a:lumOff val="25000"/>
                </a:schemeClr>
              </a:solidFill>
              <a:cs typeface="Meiryo"/>
              <a:sym typeface="Meiryo"/>
            </a:endParaRPr>
          </a:p>
        </p:txBody>
      </p:sp>
      <p:sp>
        <p:nvSpPr>
          <p:cNvPr id="21" name="Google Shape;327;p11"/>
          <p:cNvSpPr/>
          <p:nvPr/>
        </p:nvSpPr>
        <p:spPr>
          <a:xfrm>
            <a:off x="3751748" y="4201913"/>
            <a:ext cx="1152000" cy="563953"/>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900" b="1" dirty="0">
                <a:solidFill>
                  <a:schemeClr val="tx1">
                    <a:lumMod val="75000"/>
                    <a:lumOff val="25000"/>
                  </a:schemeClr>
                </a:solidFill>
                <a:cs typeface="Meiryo"/>
                <a:sym typeface="Meiryo"/>
              </a:rPr>
              <a:t>JSCOM3</a:t>
            </a:r>
            <a:endParaRPr sz="900" dirty="0">
              <a:solidFill>
                <a:schemeClr val="tx1">
                  <a:lumMod val="75000"/>
                  <a:lumOff val="25000"/>
                </a:schemeClr>
              </a:solidFill>
            </a:endParaRPr>
          </a:p>
          <a:p>
            <a:pPr marL="0" marR="0" lvl="0" indent="0" algn="ctr" rtl="0">
              <a:spcBef>
                <a:spcPts val="0"/>
              </a:spcBef>
              <a:spcAft>
                <a:spcPts val="0"/>
              </a:spcAft>
              <a:buNone/>
            </a:pPr>
            <a:r>
              <a:rPr lang="ja-JP" sz="900" b="1" dirty="0">
                <a:solidFill>
                  <a:schemeClr val="tx1">
                    <a:lumMod val="75000"/>
                    <a:lumOff val="25000"/>
                  </a:schemeClr>
                </a:solidFill>
                <a:cs typeface="Meiryo"/>
                <a:sym typeface="Meiryo"/>
              </a:rPr>
              <a:t>サービス</a:t>
            </a:r>
            <a:endParaRPr sz="900" b="1" dirty="0">
              <a:solidFill>
                <a:schemeClr val="tx1">
                  <a:lumMod val="75000"/>
                  <a:lumOff val="25000"/>
                </a:schemeClr>
              </a:solidFill>
              <a:cs typeface="Meiryo"/>
              <a:sym typeface="Meiryo"/>
            </a:endParaRPr>
          </a:p>
          <a:p>
            <a:pPr marL="0" marR="0" lvl="0" indent="0" algn="ctr" rtl="0">
              <a:spcBef>
                <a:spcPts val="0"/>
              </a:spcBef>
              <a:spcAft>
                <a:spcPts val="0"/>
              </a:spcAft>
              <a:buNone/>
            </a:pPr>
            <a:r>
              <a:rPr lang="ja-JP" sz="900" dirty="0">
                <a:solidFill>
                  <a:schemeClr val="tx1">
                    <a:lumMod val="75000"/>
                    <a:lumOff val="25000"/>
                  </a:schemeClr>
                </a:solidFill>
                <a:cs typeface="Meiryo"/>
                <a:sym typeface="Meiryo"/>
              </a:rPr>
              <a:t>jscom3c.exe</a:t>
            </a:r>
            <a:endParaRPr sz="1200" dirty="0">
              <a:solidFill>
                <a:schemeClr val="tx1">
                  <a:lumMod val="75000"/>
                  <a:lumOff val="25000"/>
                </a:schemeClr>
              </a:solidFill>
            </a:endParaRPr>
          </a:p>
          <a:p>
            <a:pPr marL="0" marR="0" lvl="0" indent="0" algn="ctr" rtl="0">
              <a:spcBef>
                <a:spcPts val="0"/>
              </a:spcBef>
              <a:spcAft>
                <a:spcPts val="0"/>
              </a:spcAft>
              <a:buNone/>
            </a:pPr>
            <a:endParaRPr sz="1000" dirty="0">
              <a:solidFill>
                <a:schemeClr val="tx1">
                  <a:lumMod val="75000"/>
                  <a:lumOff val="25000"/>
                </a:schemeClr>
              </a:solidFill>
              <a:cs typeface="Meiryo"/>
              <a:sym typeface="Meiryo"/>
            </a:endParaRPr>
          </a:p>
        </p:txBody>
      </p:sp>
      <p:sp>
        <p:nvSpPr>
          <p:cNvPr id="22" name="Google Shape;328;p11"/>
          <p:cNvSpPr/>
          <p:nvPr/>
        </p:nvSpPr>
        <p:spPr>
          <a:xfrm>
            <a:off x="5336052" y="3164237"/>
            <a:ext cx="1152000" cy="446094"/>
          </a:xfrm>
          <a:prstGeom prst="rect">
            <a:avLst/>
          </a:prstGeom>
          <a:solidFill>
            <a:srgbClr val="B7CCE4"/>
          </a:solidFill>
          <a:ln w="12700" cap="flat" cmpd="sng">
            <a:solidFill>
              <a:schemeClr val="accent1"/>
            </a:solidFill>
            <a:prstDash val="solid"/>
            <a:round/>
            <a:headEnd type="none" w="sm" len="sm"/>
            <a:tailEnd type="none" w="sm" len="sm"/>
          </a:ln>
        </p:spPr>
        <p:txBody>
          <a:bodyPr spcFirstLastPara="1" wrap="square" lIns="36000" tIns="36000" rIns="36000"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エージェント</a:t>
            </a:r>
            <a:endParaRPr sz="1000" b="1">
              <a:solidFill>
                <a:schemeClr val="tx1">
                  <a:lumMod val="75000"/>
                  <a:lumOff val="25000"/>
                </a:schemeClr>
              </a:solidFill>
              <a:cs typeface="Meiryo"/>
              <a:sym typeface="Meiryo"/>
            </a:endParaRPr>
          </a:p>
        </p:txBody>
      </p:sp>
      <p:sp>
        <p:nvSpPr>
          <p:cNvPr id="23" name="Google Shape;329;p11"/>
          <p:cNvSpPr/>
          <p:nvPr/>
        </p:nvSpPr>
        <p:spPr>
          <a:xfrm>
            <a:off x="5390052" y="3332566"/>
            <a:ext cx="1044000" cy="108000"/>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ja-JP" sz="800">
                <a:solidFill>
                  <a:schemeClr val="tx1">
                    <a:lumMod val="75000"/>
                    <a:lumOff val="25000"/>
                  </a:schemeClr>
                </a:solidFill>
                <a:cs typeface="Meiryo"/>
                <a:sym typeface="Meiryo"/>
              </a:rPr>
              <a:t>tscom3.exe</a:t>
            </a:r>
            <a:endParaRPr sz="800">
              <a:solidFill>
                <a:schemeClr val="tx1">
                  <a:lumMod val="75000"/>
                  <a:lumOff val="25000"/>
                </a:schemeClr>
              </a:solidFill>
              <a:cs typeface="Meiryo"/>
              <a:sym typeface="Meiryo"/>
            </a:endParaRPr>
          </a:p>
        </p:txBody>
      </p:sp>
      <p:sp>
        <p:nvSpPr>
          <p:cNvPr id="24" name="Google Shape;330;p11"/>
          <p:cNvSpPr/>
          <p:nvPr/>
        </p:nvSpPr>
        <p:spPr>
          <a:xfrm>
            <a:off x="5390052" y="3477103"/>
            <a:ext cx="1044000" cy="108000"/>
          </a:xfrm>
          <a:prstGeom prst="rect">
            <a:avLst/>
          </a:prstGeom>
          <a:solidFill>
            <a:srgbClr val="93B3D7"/>
          </a:solidFill>
          <a:ln w="12700" cap="flat" cmpd="sng">
            <a:solidFill>
              <a:srgbClr val="31859B"/>
            </a:solidFill>
            <a:prstDash val="solid"/>
            <a:round/>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ja-JP" sz="800">
                <a:solidFill>
                  <a:schemeClr val="tx1">
                    <a:lumMod val="75000"/>
                    <a:lumOff val="25000"/>
                  </a:schemeClr>
                </a:solidFill>
                <a:cs typeface="Meiryo"/>
                <a:sym typeface="Meiryo"/>
              </a:rPr>
              <a:t>tscom3.exe</a:t>
            </a:r>
            <a:endParaRPr sz="800">
              <a:solidFill>
                <a:schemeClr val="tx1">
                  <a:lumMod val="75000"/>
                  <a:lumOff val="25000"/>
                </a:schemeClr>
              </a:solidFill>
              <a:cs typeface="Meiryo"/>
              <a:sym typeface="Meiryo"/>
            </a:endParaRPr>
          </a:p>
        </p:txBody>
      </p:sp>
      <p:pic>
        <p:nvPicPr>
          <p:cNvPr id="25" name="Google Shape;331;p11"/>
          <p:cNvPicPr preferRelativeResize="0"/>
          <p:nvPr/>
        </p:nvPicPr>
        <p:blipFill rotWithShape="1">
          <a:blip r:embed="rId2">
            <a:alphaModFix/>
          </a:blip>
          <a:srcRect/>
          <a:stretch/>
        </p:blipFill>
        <p:spPr>
          <a:xfrm>
            <a:off x="7158376" y="3401383"/>
            <a:ext cx="1602112" cy="539712"/>
          </a:xfrm>
          <a:prstGeom prst="rect">
            <a:avLst/>
          </a:prstGeom>
          <a:noFill/>
          <a:ln>
            <a:noFill/>
          </a:ln>
        </p:spPr>
      </p:pic>
      <p:pic>
        <p:nvPicPr>
          <p:cNvPr id="26" name="Google Shape;332;p11"/>
          <p:cNvPicPr preferRelativeResize="0"/>
          <p:nvPr/>
        </p:nvPicPr>
        <p:blipFill rotWithShape="1">
          <a:blip r:embed="rId2">
            <a:alphaModFix/>
          </a:blip>
          <a:srcRect/>
          <a:stretch/>
        </p:blipFill>
        <p:spPr>
          <a:xfrm>
            <a:off x="7149448" y="4157467"/>
            <a:ext cx="1611040" cy="536880"/>
          </a:xfrm>
          <a:prstGeom prst="rect">
            <a:avLst/>
          </a:prstGeom>
          <a:noFill/>
          <a:ln>
            <a:noFill/>
          </a:ln>
        </p:spPr>
      </p:pic>
      <p:sp>
        <p:nvSpPr>
          <p:cNvPr id="27" name="Google Shape;333;p11"/>
          <p:cNvSpPr/>
          <p:nvPr/>
        </p:nvSpPr>
        <p:spPr>
          <a:xfrm rot="16200000">
            <a:off x="64269" y="3763490"/>
            <a:ext cx="1608752" cy="396000"/>
          </a:xfrm>
          <a:prstGeom prst="rect">
            <a:avLst/>
          </a:prstGeom>
          <a:solidFill>
            <a:srgbClr val="93B3D7"/>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サービス</a:t>
            </a:r>
            <a:endParaRPr sz="1000" b="1">
              <a:solidFill>
                <a:schemeClr val="tx1">
                  <a:lumMod val="75000"/>
                  <a:lumOff val="25000"/>
                </a:schemeClr>
              </a:solidFill>
              <a:cs typeface="Meiryo"/>
              <a:sym typeface="Meiryo"/>
            </a:endParaRPr>
          </a:p>
          <a:p>
            <a:pPr marL="0" marR="0" lvl="0" indent="0" algn="ctr" rtl="0">
              <a:spcBef>
                <a:spcPts val="0"/>
              </a:spcBef>
              <a:spcAft>
                <a:spcPts val="0"/>
              </a:spcAft>
              <a:buNone/>
            </a:pPr>
            <a:r>
              <a:rPr lang="ja-JP" sz="1000">
                <a:solidFill>
                  <a:schemeClr val="tx1">
                    <a:lumMod val="75000"/>
                    <a:lumOff val="25000"/>
                  </a:schemeClr>
                </a:solidFill>
                <a:cs typeface="Meiryo"/>
                <a:sym typeface="Meiryo"/>
              </a:rPr>
              <a:t>edapsrv.exe</a:t>
            </a:r>
            <a:endParaRPr sz="1000">
              <a:solidFill>
                <a:schemeClr val="tx1">
                  <a:lumMod val="75000"/>
                  <a:lumOff val="25000"/>
                </a:schemeClr>
              </a:solidFill>
              <a:cs typeface="Meiryo"/>
              <a:sym typeface="Meiryo"/>
            </a:endParaRPr>
          </a:p>
        </p:txBody>
      </p:sp>
      <p:sp>
        <p:nvSpPr>
          <p:cNvPr id="28" name="Google Shape;334;p11"/>
          <p:cNvSpPr txBox="1"/>
          <p:nvPr/>
        </p:nvSpPr>
        <p:spPr>
          <a:xfrm>
            <a:off x="7536456" y="4345698"/>
            <a:ext cx="936000" cy="216000"/>
          </a:xfrm>
          <a:prstGeom prst="rect">
            <a:avLst/>
          </a:prstGeom>
          <a:solidFill>
            <a:schemeClr val="lt1">
              <a:alpha val="64705"/>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検索対象DB</a:t>
            </a:r>
            <a:endParaRPr>
              <a:solidFill>
                <a:schemeClr val="tx1">
                  <a:lumMod val="75000"/>
                  <a:lumOff val="25000"/>
                </a:schemeClr>
              </a:solidFill>
            </a:endParaRPr>
          </a:p>
        </p:txBody>
      </p:sp>
      <p:sp>
        <p:nvSpPr>
          <p:cNvPr id="29" name="Google Shape;335;p11"/>
          <p:cNvSpPr txBox="1"/>
          <p:nvPr/>
        </p:nvSpPr>
        <p:spPr>
          <a:xfrm>
            <a:off x="7525948" y="3606190"/>
            <a:ext cx="936000" cy="216000"/>
          </a:xfrm>
          <a:prstGeom prst="rect">
            <a:avLst/>
          </a:prstGeom>
          <a:solidFill>
            <a:schemeClr val="lt1">
              <a:alpha val="64705"/>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600">
                <a:solidFill>
                  <a:schemeClr val="tx1">
                    <a:lumMod val="75000"/>
                    <a:lumOff val="25000"/>
                  </a:schemeClr>
                </a:solidFill>
                <a:cs typeface="Meiryo"/>
                <a:sym typeface="Meiryo"/>
              </a:rPr>
              <a:t>Resource Analyzer</a:t>
            </a:r>
            <a:endParaRPr>
              <a:solidFill>
                <a:schemeClr val="tx1">
                  <a:lumMod val="75000"/>
                  <a:lumOff val="25000"/>
                </a:schemeClr>
              </a:solidFill>
            </a:endParaRPr>
          </a:p>
          <a:p>
            <a:pPr marL="0" marR="0" lvl="0" indent="0" algn="ctr" rtl="0">
              <a:spcBef>
                <a:spcPts val="0"/>
              </a:spcBef>
              <a:spcAft>
                <a:spcPts val="0"/>
              </a:spcAft>
              <a:buNone/>
            </a:pPr>
            <a:r>
              <a:rPr lang="ja-JP" sz="900">
                <a:solidFill>
                  <a:schemeClr val="tx1">
                    <a:lumMod val="75000"/>
                    <a:lumOff val="25000"/>
                  </a:schemeClr>
                </a:solidFill>
                <a:cs typeface="Meiryo"/>
                <a:sym typeface="Meiryo"/>
              </a:rPr>
              <a:t>リポジトリDB</a:t>
            </a:r>
            <a:endParaRPr sz="900">
              <a:solidFill>
                <a:schemeClr val="tx1">
                  <a:lumMod val="75000"/>
                  <a:lumOff val="25000"/>
                </a:schemeClr>
              </a:solidFill>
              <a:cs typeface="Meiryo"/>
              <a:sym typeface="Meiryo"/>
            </a:endParaRPr>
          </a:p>
        </p:txBody>
      </p:sp>
      <p:cxnSp>
        <p:nvCxnSpPr>
          <p:cNvPr id="30" name="Google Shape;336;p11"/>
          <p:cNvCxnSpPr/>
          <p:nvPr/>
        </p:nvCxnSpPr>
        <p:spPr>
          <a:xfrm>
            <a:off x="2671116" y="3603533"/>
            <a:ext cx="0" cy="162000"/>
          </a:xfrm>
          <a:prstGeom prst="straightConnector1">
            <a:avLst/>
          </a:prstGeom>
          <a:noFill/>
          <a:ln w="28575" cap="flat" cmpd="sng">
            <a:solidFill>
              <a:srgbClr val="7F7F7F"/>
            </a:solidFill>
            <a:prstDash val="solid"/>
            <a:round/>
            <a:headEnd type="triangle" w="med" len="med"/>
            <a:tailEnd type="triangle" w="med" len="med"/>
          </a:ln>
        </p:spPr>
      </p:cxnSp>
      <p:cxnSp>
        <p:nvCxnSpPr>
          <p:cNvPr id="31" name="Google Shape;337;p11"/>
          <p:cNvCxnSpPr/>
          <p:nvPr/>
        </p:nvCxnSpPr>
        <p:spPr>
          <a:xfrm>
            <a:off x="4399820" y="3603533"/>
            <a:ext cx="0" cy="162000"/>
          </a:xfrm>
          <a:prstGeom prst="straightConnector1">
            <a:avLst/>
          </a:prstGeom>
          <a:noFill/>
          <a:ln w="28575" cap="flat" cmpd="sng">
            <a:solidFill>
              <a:srgbClr val="7F7F7F"/>
            </a:solidFill>
            <a:prstDash val="solid"/>
            <a:round/>
            <a:headEnd type="triangle" w="med" len="med"/>
            <a:tailEnd type="triangle" w="med" len="med"/>
          </a:ln>
        </p:spPr>
      </p:cxnSp>
      <p:cxnSp>
        <p:nvCxnSpPr>
          <p:cNvPr id="32" name="Google Shape;338;p11"/>
          <p:cNvCxnSpPr/>
          <p:nvPr/>
        </p:nvCxnSpPr>
        <p:spPr>
          <a:xfrm>
            <a:off x="3103612" y="4047347"/>
            <a:ext cx="0" cy="162000"/>
          </a:xfrm>
          <a:prstGeom prst="straightConnector1">
            <a:avLst/>
          </a:prstGeom>
          <a:noFill/>
          <a:ln w="28575" cap="flat" cmpd="sng">
            <a:solidFill>
              <a:srgbClr val="7F7F7F"/>
            </a:solidFill>
            <a:prstDash val="solid"/>
            <a:round/>
            <a:headEnd type="triangle" w="med" len="med"/>
            <a:tailEnd type="triangle" w="med" len="med"/>
          </a:ln>
        </p:spPr>
      </p:cxnSp>
      <p:cxnSp>
        <p:nvCxnSpPr>
          <p:cNvPr id="33" name="Google Shape;339;p11"/>
          <p:cNvCxnSpPr/>
          <p:nvPr/>
        </p:nvCxnSpPr>
        <p:spPr>
          <a:xfrm>
            <a:off x="4327748" y="4047347"/>
            <a:ext cx="0" cy="162000"/>
          </a:xfrm>
          <a:prstGeom prst="straightConnector1">
            <a:avLst/>
          </a:prstGeom>
          <a:noFill/>
          <a:ln w="28575" cap="flat" cmpd="sng">
            <a:solidFill>
              <a:srgbClr val="7F7F7F"/>
            </a:solidFill>
            <a:prstDash val="solid"/>
            <a:round/>
            <a:headEnd type="triangle" w="med" len="med"/>
            <a:tailEnd type="triangle" w="med" len="med"/>
          </a:ln>
        </p:spPr>
      </p:cxnSp>
      <p:sp>
        <p:nvSpPr>
          <p:cNvPr id="34" name="Google Shape;340;p11"/>
          <p:cNvSpPr txBox="1"/>
          <p:nvPr/>
        </p:nvSpPr>
        <p:spPr>
          <a:xfrm>
            <a:off x="2635724" y="4628595"/>
            <a:ext cx="900000" cy="138499"/>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Port:8122</a:t>
            </a:r>
            <a:endParaRPr sz="900">
              <a:solidFill>
                <a:schemeClr val="tx1">
                  <a:lumMod val="75000"/>
                  <a:lumOff val="25000"/>
                </a:schemeClr>
              </a:solidFill>
              <a:cs typeface="Meiryo"/>
              <a:sym typeface="Meiryo"/>
            </a:endParaRPr>
          </a:p>
        </p:txBody>
      </p:sp>
      <p:sp>
        <p:nvSpPr>
          <p:cNvPr id="35" name="Google Shape;341;p11"/>
          <p:cNvSpPr txBox="1"/>
          <p:nvPr/>
        </p:nvSpPr>
        <p:spPr>
          <a:xfrm>
            <a:off x="3877683" y="4624776"/>
            <a:ext cx="900000" cy="138499"/>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0" rIns="36000" bIns="0" anchor="ctr" anchorCtr="0">
            <a:spAutoFit/>
          </a:bodyPr>
          <a:lstStyle/>
          <a:p>
            <a:pPr marL="0" marR="0" lvl="0" indent="0" algn="ctr" rtl="0">
              <a:spcBef>
                <a:spcPts val="0"/>
              </a:spcBef>
              <a:spcAft>
                <a:spcPts val="0"/>
              </a:spcAft>
              <a:buNone/>
            </a:pPr>
            <a:r>
              <a:rPr lang="ja-JP" sz="900" dirty="0">
                <a:solidFill>
                  <a:schemeClr val="tx1">
                    <a:lumMod val="75000"/>
                    <a:lumOff val="25000"/>
                  </a:schemeClr>
                </a:solidFill>
                <a:cs typeface="Meiryo"/>
                <a:sym typeface="Meiryo"/>
              </a:rPr>
              <a:t>Port:8123</a:t>
            </a:r>
            <a:endParaRPr dirty="0">
              <a:solidFill>
                <a:schemeClr val="tx1">
                  <a:lumMod val="75000"/>
                  <a:lumOff val="25000"/>
                </a:schemeClr>
              </a:solidFill>
            </a:endParaRPr>
          </a:p>
        </p:txBody>
      </p:sp>
      <p:cxnSp>
        <p:nvCxnSpPr>
          <p:cNvPr id="36" name="Google Shape;342;p11"/>
          <p:cNvCxnSpPr/>
          <p:nvPr/>
        </p:nvCxnSpPr>
        <p:spPr>
          <a:xfrm>
            <a:off x="1879540" y="4058564"/>
            <a:ext cx="0" cy="162000"/>
          </a:xfrm>
          <a:prstGeom prst="straightConnector1">
            <a:avLst/>
          </a:prstGeom>
          <a:noFill/>
          <a:ln w="28575" cap="flat" cmpd="sng">
            <a:solidFill>
              <a:srgbClr val="7F7F7F"/>
            </a:solidFill>
            <a:prstDash val="dot"/>
            <a:round/>
            <a:headEnd type="none" w="sm" len="sm"/>
            <a:tailEnd type="none" w="sm" len="sm"/>
          </a:ln>
        </p:spPr>
      </p:cxnSp>
      <p:sp>
        <p:nvSpPr>
          <p:cNvPr id="37" name="Google Shape;343;p11"/>
          <p:cNvSpPr/>
          <p:nvPr/>
        </p:nvSpPr>
        <p:spPr>
          <a:xfrm>
            <a:off x="7069464" y="1942614"/>
            <a:ext cx="1494000" cy="837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Apache Derby</a:t>
            </a:r>
            <a:r>
              <a:rPr lang="ja-JP" sz="1000">
                <a:solidFill>
                  <a:schemeClr val="tx1">
                    <a:lumMod val="75000"/>
                    <a:lumOff val="25000"/>
                  </a:schemeClr>
                </a:solidFill>
                <a:cs typeface="Meiryo"/>
                <a:sym typeface="Meiryo"/>
              </a:rPr>
              <a:t/>
            </a:r>
            <a:br>
              <a:rPr lang="ja-JP" sz="1000">
                <a:solidFill>
                  <a:schemeClr val="tx1">
                    <a:lumMod val="75000"/>
                    <a:lumOff val="25000"/>
                  </a:schemeClr>
                </a:solidFill>
                <a:cs typeface="Meiryo"/>
                <a:sym typeface="Meiryo"/>
              </a:rPr>
            </a:br>
            <a:r>
              <a:rPr lang="ja-JP" sz="1000">
                <a:solidFill>
                  <a:schemeClr val="tx1">
                    <a:lumMod val="75000"/>
                    <a:lumOff val="25000"/>
                  </a:schemeClr>
                </a:solidFill>
                <a:cs typeface="Meiryo"/>
                <a:sym typeface="Meiryo"/>
              </a:rPr>
              <a:t> derby.exe</a:t>
            </a:r>
            <a:endParaRPr sz="1000">
              <a:solidFill>
                <a:schemeClr val="tx1">
                  <a:lumMod val="75000"/>
                  <a:lumOff val="25000"/>
                </a:schemeClr>
              </a:solidFill>
              <a:cs typeface="Meiryo"/>
              <a:sym typeface="Meiryo"/>
            </a:endParaRPr>
          </a:p>
        </p:txBody>
      </p:sp>
      <p:pic>
        <p:nvPicPr>
          <p:cNvPr id="38" name="Google Shape;344;p11"/>
          <p:cNvPicPr preferRelativeResize="0"/>
          <p:nvPr/>
        </p:nvPicPr>
        <p:blipFill rotWithShape="1">
          <a:blip r:embed="rId2">
            <a:alphaModFix/>
          </a:blip>
          <a:srcRect/>
          <a:stretch/>
        </p:blipFill>
        <p:spPr>
          <a:xfrm>
            <a:off x="7096384" y="2242249"/>
            <a:ext cx="1467080" cy="532178"/>
          </a:xfrm>
          <a:prstGeom prst="rect">
            <a:avLst/>
          </a:prstGeom>
          <a:noFill/>
          <a:ln>
            <a:noFill/>
          </a:ln>
        </p:spPr>
      </p:pic>
      <p:sp>
        <p:nvSpPr>
          <p:cNvPr id="39" name="Google Shape;345;p11"/>
          <p:cNvSpPr txBox="1"/>
          <p:nvPr/>
        </p:nvSpPr>
        <p:spPr>
          <a:xfrm>
            <a:off x="7384520" y="2347566"/>
            <a:ext cx="936000" cy="216000"/>
          </a:xfrm>
          <a:prstGeom prst="rect">
            <a:avLst/>
          </a:prstGeom>
          <a:solidFill>
            <a:schemeClr val="lt1">
              <a:alpha val="64705"/>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600">
                <a:solidFill>
                  <a:schemeClr val="tx1">
                    <a:lumMod val="75000"/>
                    <a:lumOff val="25000"/>
                  </a:schemeClr>
                </a:solidFill>
                <a:cs typeface="Meiryo"/>
                <a:sym typeface="Meiryo"/>
              </a:rPr>
              <a:t>WebFOCUS</a:t>
            </a:r>
            <a:endParaRPr>
              <a:solidFill>
                <a:schemeClr val="tx1">
                  <a:lumMod val="75000"/>
                  <a:lumOff val="25000"/>
                </a:schemeClr>
              </a:solidFill>
            </a:endParaRPr>
          </a:p>
          <a:p>
            <a:pPr marL="0" marR="0" lvl="0" indent="0" algn="ctr" rtl="0">
              <a:spcBef>
                <a:spcPts val="0"/>
              </a:spcBef>
              <a:spcAft>
                <a:spcPts val="0"/>
              </a:spcAft>
              <a:buNone/>
            </a:pPr>
            <a:r>
              <a:rPr lang="ja-JP" sz="900">
                <a:solidFill>
                  <a:schemeClr val="tx1">
                    <a:lumMod val="75000"/>
                    <a:lumOff val="25000"/>
                  </a:schemeClr>
                </a:solidFill>
                <a:cs typeface="Meiryo"/>
                <a:sym typeface="Meiryo"/>
              </a:rPr>
              <a:t>リポジトリDB</a:t>
            </a:r>
            <a:endParaRPr sz="900">
              <a:solidFill>
                <a:schemeClr val="tx1">
                  <a:lumMod val="75000"/>
                  <a:lumOff val="25000"/>
                </a:schemeClr>
              </a:solidFill>
              <a:cs typeface="Meiryo"/>
              <a:sym typeface="Meiryo"/>
            </a:endParaRPr>
          </a:p>
        </p:txBody>
      </p:sp>
      <p:cxnSp>
        <p:nvCxnSpPr>
          <p:cNvPr id="40" name="Google Shape;346;p11"/>
          <p:cNvCxnSpPr/>
          <p:nvPr/>
        </p:nvCxnSpPr>
        <p:spPr>
          <a:xfrm flipV="1">
            <a:off x="4903748" y="2846597"/>
            <a:ext cx="0" cy="219713"/>
          </a:xfrm>
          <a:prstGeom prst="straightConnector1">
            <a:avLst/>
          </a:prstGeom>
          <a:noFill/>
          <a:ln w="28575" cap="flat" cmpd="sng">
            <a:solidFill>
              <a:srgbClr val="7F7F7F"/>
            </a:solidFill>
            <a:prstDash val="solid"/>
            <a:round/>
            <a:headEnd type="triangle" w="med" len="med"/>
            <a:tailEnd type="triangle" w="med" len="med"/>
          </a:ln>
        </p:spPr>
      </p:cxnSp>
      <p:sp>
        <p:nvSpPr>
          <p:cNvPr id="41" name="Google Shape;347;p11"/>
          <p:cNvSpPr txBox="1"/>
          <p:nvPr/>
        </p:nvSpPr>
        <p:spPr>
          <a:xfrm>
            <a:off x="7392036" y="2554883"/>
            <a:ext cx="900000"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Port:1527</a:t>
            </a:r>
            <a:endParaRPr>
              <a:solidFill>
                <a:schemeClr val="tx1">
                  <a:lumMod val="75000"/>
                  <a:lumOff val="25000"/>
                </a:schemeClr>
              </a:solidFill>
            </a:endParaRPr>
          </a:p>
        </p:txBody>
      </p:sp>
      <p:sp>
        <p:nvSpPr>
          <p:cNvPr id="42" name="Google Shape;348;p11"/>
          <p:cNvSpPr/>
          <p:nvPr/>
        </p:nvSpPr>
        <p:spPr>
          <a:xfrm>
            <a:off x="3410233" y="2273235"/>
            <a:ext cx="1296000" cy="171491"/>
          </a:xfrm>
          <a:prstGeom prst="rect">
            <a:avLst/>
          </a:prstGeom>
          <a:solidFill>
            <a:srgbClr val="93B3D7"/>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lvl="0" algn="ctr"/>
            <a:r>
              <a:rPr lang="en-US" altLang="ja-JP" sz="1000" b="1" dirty="0">
                <a:solidFill>
                  <a:schemeClr val="tx1">
                    <a:lumMod val="75000"/>
                    <a:lumOff val="25000"/>
                  </a:schemeClr>
                </a:solidFill>
                <a:cs typeface="Meiryo"/>
                <a:sym typeface="Meiryo"/>
              </a:rPr>
              <a:t>Designer</a:t>
            </a:r>
            <a:endParaRPr sz="1000" b="1" dirty="0">
              <a:solidFill>
                <a:schemeClr val="tx1">
                  <a:lumMod val="75000"/>
                  <a:lumOff val="25000"/>
                </a:schemeClr>
              </a:solidFill>
              <a:cs typeface="Meiryo"/>
              <a:sym typeface="Meiryo"/>
            </a:endParaRPr>
          </a:p>
        </p:txBody>
      </p:sp>
      <p:sp>
        <p:nvSpPr>
          <p:cNvPr id="43" name="Google Shape;349;p11"/>
          <p:cNvSpPr/>
          <p:nvPr/>
        </p:nvSpPr>
        <p:spPr>
          <a:xfrm>
            <a:off x="6272028" y="904670"/>
            <a:ext cx="2520280" cy="297006"/>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Webブラウザ</a:t>
            </a:r>
            <a:endParaRPr sz="1000" b="1">
              <a:solidFill>
                <a:schemeClr val="tx1">
                  <a:lumMod val="75000"/>
                  <a:lumOff val="25000"/>
                </a:schemeClr>
              </a:solidFill>
              <a:cs typeface="Meiryo"/>
              <a:sym typeface="Meiryo"/>
            </a:endParaRPr>
          </a:p>
        </p:txBody>
      </p:sp>
      <p:cxnSp>
        <p:nvCxnSpPr>
          <p:cNvPr id="44" name="Google Shape;350;p11"/>
          <p:cNvCxnSpPr>
            <a:stCxn id="12" idx="1"/>
            <a:endCxn id="15" idx="3"/>
          </p:cNvCxnSpPr>
          <p:nvPr/>
        </p:nvCxnSpPr>
        <p:spPr>
          <a:xfrm flipH="1">
            <a:off x="6639819" y="3936637"/>
            <a:ext cx="451188" cy="4561"/>
          </a:xfrm>
          <a:prstGeom prst="straightConnector1">
            <a:avLst/>
          </a:prstGeom>
          <a:noFill/>
          <a:ln w="28575" cap="flat" cmpd="sng">
            <a:solidFill>
              <a:srgbClr val="7F7F7F"/>
            </a:solidFill>
            <a:prstDash val="solid"/>
            <a:round/>
            <a:headEnd type="triangle" w="med" len="med"/>
            <a:tailEnd type="triangle" w="med" len="med"/>
          </a:ln>
        </p:spPr>
      </p:cxnSp>
      <p:sp>
        <p:nvSpPr>
          <p:cNvPr id="45" name="Google Shape;351;p11"/>
          <p:cNvSpPr/>
          <p:nvPr/>
        </p:nvSpPr>
        <p:spPr>
          <a:xfrm>
            <a:off x="1879476" y="1420679"/>
            <a:ext cx="5310640" cy="245546"/>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dirty="0">
                <a:solidFill>
                  <a:schemeClr val="tx1">
                    <a:lumMod val="75000"/>
                    <a:lumOff val="25000"/>
                  </a:schemeClr>
                </a:solidFill>
                <a:cs typeface="Meiryo"/>
                <a:sym typeface="Meiryo"/>
              </a:rPr>
              <a:t>IIS </a:t>
            </a:r>
            <a:r>
              <a:rPr lang="ja-JP" sz="1000" dirty="0">
                <a:solidFill>
                  <a:schemeClr val="tx1">
                    <a:lumMod val="75000"/>
                    <a:lumOff val="25000"/>
                  </a:schemeClr>
                </a:solidFill>
                <a:cs typeface="Meiryo"/>
                <a:sym typeface="Meiryo"/>
              </a:rPr>
              <a:t> </a:t>
            </a:r>
            <a:r>
              <a:rPr lang="ja-JP" sz="800" dirty="0">
                <a:solidFill>
                  <a:schemeClr val="tx1">
                    <a:lumMod val="75000"/>
                    <a:lumOff val="25000"/>
                  </a:schemeClr>
                </a:solidFill>
                <a:cs typeface="Meiryo"/>
                <a:sym typeface="Meiryo"/>
              </a:rPr>
              <a:t>(svchost.exe -k iissvcs)</a:t>
            </a:r>
            <a:endParaRPr sz="800" dirty="0">
              <a:solidFill>
                <a:schemeClr val="tx1">
                  <a:lumMod val="75000"/>
                  <a:lumOff val="25000"/>
                </a:schemeClr>
              </a:solidFill>
              <a:cs typeface="Meiryo"/>
              <a:sym typeface="Meiryo"/>
            </a:endParaRPr>
          </a:p>
          <a:p>
            <a:pPr marL="0" marR="0" lvl="0" indent="0" algn="ctr" rtl="0">
              <a:spcBef>
                <a:spcPts val="0"/>
              </a:spcBef>
              <a:spcAft>
                <a:spcPts val="0"/>
              </a:spcAft>
              <a:buNone/>
            </a:pPr>
            <a:endParaRPr sz="1000" dirty="0">
              <a:solidFill>
                <a:schemeClr val="tx1">
                  <a:lumMod val="75000"/>
                  <a:lumOff val="25000"/>
                </a:schemeClr>
              </a:solidFill>
              <a:cs typeface="Meiryo"/>
              <a:sym typeface="Meiryo"/>
            </a:endParaRPr>
          </a:p>
          <a:p>
            <a:pPr marL="0" marR="0" lvl="0" indent="0" algn="ctr" rtl="0">
              <a:spcBef>
                <a:spcPts val="0"/>
              </a:spcBef>
              <a:spcAft>
                <a:spcPts val="0"/>
              </a:spcAft>
              <a:buNone/>
            </a:pPr>
            <a:endParaRPr sz="1000" dirty="0">
              <a:solidFill>
                <a:schemeClr val="tx1">
                  <a:lumMod val="75000"/>
                  <a:lumOff val="25000"/>
                </a:schemeClr>
              </a:solidFill>
              <a:cs typeface="Meiryo"/>
              <a:sym typeface="Meiryo"/>
            </a:endParaRPr>
          </a:p>
        </p:txBody>
      </p:sp>
      <p:cxnSp>
        <p:nvCxnSpPr>
          <p:cNvPr id="46" name="Google Shape;352;p11"/>
          <p:cNvCxnSpPr/>
          <p:nvPr/>
        </p:nvCxnSpPr>
        <p:spPr>
          <a:xfrm>
            <a:off x="2970294" y="2846596"/>
            <a:ext cx="3230" cy="219714"/>
          </a:xfrm>
          <a:prstGeom prst="straightConnector1">
            <a:avLst/>
          </a:prstGeom>
          <a:noFill/>
          <a:ln w="28575" cap="flat" cmpd="sng">
            <a:solidFill>
              <a:srgbClr val="7F7F7F"/>
            </a:solidFill>
            <a:prstDash val="solid"/>
            <a:round/>
            <a:headEnd type="triangle" w="med" len="med"/>
            <a:tailEnd type="triangle" w="med" len="med"/>
          </a:ln>
        </p:spPr>
      </p:cxnSp>
      <p:sp>
        <p:nvSpPr>
          <p:cNvPr id="47" name="Google Shape;353;p11"/>
          <p:cNvSpPr txBox="1"/>
          <p:nvPr/>
        </p:nvSpPr>
        <p:spPr>
          <a:xfrm>
            <a:off x="1374972" y="3469525"/>
            <a:ext cx="900000" cy="138499"/>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Port:8121</a:t>
            </a:r>
            <a:endParaRPr sz="900">
              <a:solidFill>
                <a:schemeClr val="tx1">
                  <a:lumMod val="75000"/>
                  <a:lumOff val="25000"/>
                </a:schemeClr>
              </a:solidFill>
              <a:cs typeface="Meiryo"/>
              <a:sym typeface="Meiryo"/>
            </a:endParaRPr>
          </a:p>
        </p:txBody>
      </p:sp>
      <p:sp>
        <p:nvSpPr>
          <p:cNvPr id="48" name="Google Shape;354;p11"/>
          <p:cNvSpPr txBox="1"/>
          <p:nvPr/>
        </p:nvSpPr>
        <p:spPr>
          <a:xfrm>
            <a:off x="2418988" y="3469525"/>
            <a:ext cx="900000" cy="138499"/>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Port:8120</a:t>
            </a:r>
            <a:endParaRPr sz="900">
              <a:solidFill>
                <a:schemeClr val="tx1">
                  <a:lumMod val="75000"/>
                  <a:lumOff val="25000"/>
                </a:schemeClr>
              </a:solidFill>
              <a:cs typeface="Meiryo"/>
              <a:sym typeface="Meiryo"/>
            </a:endParaRPr>
          </a:p>
        </p:txBody>
      </p:sp>
      <p:cxnSp>
        <p:nvCxnSpPr>
          <p:cNvPr id="49" name="Google Shape;355;p11"/>
          <p:cNvCxnSpPr>
            <a:stCxn id="45" idx="2"/>
          </p:cNvCxnSpPr>
          <p:nvPr/>
        </p:nvCxnSpPr>
        <p:spPr>
          <a:xfrm>
            <a:off x="4534796" y="1666225"/>
            <a:ext cx="0" cy="195173"/>
          </a:xfrm>
          <a:prstGeom prst="straightConnector1">
            <a:avLst/>
          </a:prstGeom>
          <a:noFill/>
          <a:ln w="28575" cap="flat" cmpd="sng">
            <a:solidFill>
              <a:srgbClr val="7F7F7F"/>
            </a:solidFill>
            <a:prstDash val="solid"/>
            <a:round/>
            <a:headEnd type="triangle" w="med" len="med"/>
            <a:tailEnd type="triangle" w="med" len="med"/>
          </a:ln>
        </p:spPr>
      </p:cxnSp>
      <p:sp>
        <p:nvSpPr>
          <p:cNvPr id="50" name="Google Shape;356;p11"/>
          <p:cNvSpPr txBox="1"/>
          <p:nvPr/>
        </p:nvSpPr>
        <p:spPr>
          <a:xfrm>
            <a:off x="2433672" y="2248095"/>
            <a:ext cx="846288"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Port:8009</a:t>
            </a:r>
            <a:endParaRPr sz="900">
              <a:solidFill>
                <a:schemeClr val="tx1">
                  <a:lumMod val="75000"/>
                  <a:lumOff val="25000"/>
                </a:schemeClr>
              </a:solidFill>
              <a:cs typeface="Meiryo"/>
              <a:sym typeface="Meiryo"/>
            </a:endParaRPr>
          </a:p>
        </p:txBody>
      </p:sp>
      <p:cxnSp>
        <p:nvCxnSpPr>
          <p:cNvPr id="51" name="Google Shape;357;p11"/>
          <p:cNvCxnSpPr/>
          <p:nvPr/>
        </p:nvCxnSpPr>
        <p:spPr>
          <a:xfrm>
            <a:off x="3535724" y="1201700"/>
            <a:ext cx="0" cy="216000"/>
          </a:xfrm>
          <a:prstGeom prst="straightConnector1">
            <a:avLst/>
          </a:prstGeom>
          <a:noFill/>
          <a:ln w="28575" cap="flat" cmpd="sng">
            <a:solidFill>
              <a:srgbClr val="7F7F7F"/>
            </a:solidFill>
            <a:prstDash val="solid"/>
            <a:round/>
            <a:headEnd type="triangle" w="med" len="med"/>
            <a:tailEnd type="triangle" w="med" len="med"/>
          </a:ln>
        </p:spPr>
      </p:cxnSp>
      <p:cxnSp>
        <p:nvCxnSpPr>
          <p:cNvPr id="52" name="Google Shape;358;p11"/>
          <p:cNvCxnSpPr/>
          <p:nvPr/>
        </p:nvCxnSpPr>
        <p:spPr>
          <a:xfrm flipH="1">
            <a:off x="8360204" y="1201700"/>
            <a:ext cx="56" cy="654731"/>
          </a:xfrm>
          <a:prstGeom prst="straightConnector1">
            <a:avLst/>
          </a:prstGeom>
          <a:noFill/>
          <a:ln w="28575" cap="flat" cmpd="sng">
            <a:solidFill>
              <a:srgbClr val="7F7F7F"/>
            </a:solidFill>
            <a:prstDash val="solid"/>
            <a:round/>
            <a:headEnd type="triangle" w="med" len="med"/>
            <a:tailEnd type="triangle" w="med" len="med"/>
          </a:ln>
        </p:spPr>
      </p:cxnSp>
      <p:sp>
        <p:nvSpPr>
          <p:cNvPr id="53" name="Google Shape;359;p11"/>
          <p:cNvSpPr txBox="1"/>
          <p:nvPr/>
        </p:nvSpPr>
        <p:spPr>
          <a:xfrm>
            <a:off x="2433672" y="2520698"/>
            <a:ext cx="846288"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Port:8080</a:t>
            </a:r>
            <a:endParaRPr sz="900">
              <a:solidFill>
                <a:schemeClr val="tx1">
                  <a:lumMod val="75000"/>
                  <a:lumOff val="25000"/>
                </a:schemeClr>
              </a:solidFill>
              <a:cs typeface="Meiryo"/>
              <a:sym typeface="Meiryo"/>
            </a:endParaRPr>
          </a:p>
        </p:txBody>
      </p:sp>
      <p:sp>
        <p:nvSpPr>
          <p:cNvPr id="54" name="Google Shape;360;p11"/>
          <p:cNvSpPr/>
          <p:nvPr/>
        </p:nvSpPr>
        <p:spPr>
          <a:xfrm>
            <a:off x="2888020" y="904598"/>
            <a:ext cx="3312000" cy="297006"/>
          </a:xfrm>
          <a:prstGeom prst="rect">
            <a:avLst/>
          </a:prstGeom>
          <a:solidFill>
            <a:srgbClr val="92CCDC"/>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900" b="1" dirty="0" smtClean="0">
                <a:solidFill>
                  <a:schemeClr val="tx1">
                    <a:lumMod val="75000"/>
                    <a:lumOff val="25000"/>
                  </a:schemeClr>
                </a:solidFill>
                <a:cs typeface="Meiryo"/>
                <a:sym typeface="Meiryo"/>
              </a:rPr>
              <a:t>管理センター</a:t>
            </a:r>
            <a:r>
              <a:rPr lang="ja-JP" sz="900" b="1" dirty="0" smtClean="0">
                <a:solidFill>
                  <a:schemeClr val="tx1">
                    <a:lumMod val="75000"/>
                    <a:lumOff val="25000"/>
                  </a:schemeClr>
                </a:solidFill>
                <a:cs typeface="Meiryo"/>
                <a:sym typeface="Meiryo"/>
              </a:rPr>
              <a:t>（管理</a:t>
            </a:r>
            <a:r>
              <a:rPr lang="ja-JP" sz="900" b="1" dirty="0">
                <a:solidFill>
                  <a:schemeClr val="tx1">
                    <a:lumMod val="75000"/>
                    <a:lumOff val="25000"/>
                  </a:schemeClr>
                </a:solidFill>
                <a:cs typeface="Meiryo"/>
                <a:sym typeface="Meiryo"/>
              </a:rPr>
              <a:t>コンソール）</a:t>
            </a:r>
            <a:endParaRPr sz="900" b="1" dirty="0">
              <a:solidFill>
                <a:schemeClr val="tx1">
                  <a:lumMod val="75000"/>
                  <a:lumOff val="25000"/>
                </a:schemeClr>
              </a:solidFill>
              <a:cs typeface="Meiryo"/>
              <a:sym typeface="Meiryo"/>
            </a:endParaRPr>
          </a:p>
          <a:p>
            <a:pPr marL="0" marR="0" lvl="0" indent="0" algn="ctr" rtl="0">
              <a:spcBef>
                <a:spcPts val="0"/>
              </a:spcBef>
              <a:spcAft>
                <a:spcPts val="0"/>
              </a:spcAft>
              <a:buNone/>
            </a:pPr>
            <a:r>
              <a:rPr lang="ja-JP" sz="900" b="1" dirty="0">
                <a:solidFill>
                  <a:schemeClr val="tx1">
                    <a:lumMod val="75000"/>
                    <a:lumOff val="25000"/>
                  </a:schemeClr>
                </a:solidFill>
                <a:cs typeface="Meiryo"/>
                <a:sym typeface="Meiryo"/>
              </a:rPr>
              <a:t>ReportCasterコンソール/エクスプローラ</a:t>
            </a:r>
            <a:endParaRPr sz="900" b="1" dirty="0">
              <a:solidFill>
                <a:schemeClr val="tx1">
                  <a:lumMod val="75000"/>
                  <a:lumOff val="25000"/>
                </a:schemeClr>
              </a:solidFill>
              <a:cs typeface="Meiryo"/>
              <a:sym typeface="Meiryo"/>
            </a:endParaRPr>
          </a:p>
        </p:txBody>
      </p:sp>
      <p:cxnSp>
        <p:nvCxnSpPr>
          <p:cNvPr id="55" name="Google Shape;361;p11"/>
          <p:cNvCxnSpPr/>
          <p:nvPr/>
        </p:nvCxnSpPr>
        <p:spPr>
          <a:xfrm>
            <a:off x="6488052" y="1201700"/>
            <a:ext cx="0" cy="216000"/>
          </a:xfrm>
          <a:prstGeom prst="straightConnector1">
            <a:avLst/>
          </a:prstGeom>
          <a:noFill/>
          <a:ln w="28575" cap="flat" cmpd="sng">
            <a:solidFill>
              <a:srgbClr val="7F7F7F"/>
            </a:solidFill>
            <a:prstDash val="solid"/>
            <a:round/>
            <a:headEnd type="triangle" w="med" len="med"/>
            <a:tailEnd type="triangle" w="med" len="med"/>
          </a:ln>
        </p:spPr>
      </p:cxnSp>
      <p:sp>
        <p:nvSpPr>
          <p:cNvPr id="56" name="Google Shape;362;p11"/>
          <p:cNvSpPr txBox="1"/>
          <p:nvPr/>
        </p:nvSpPr>
        <p:spPr>
          <a:xfrm>
            <a:off x="5345371" y="1450951"/>
            <a:ext cx="900000"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Port:80</a:t>
            </a:r>
            <a:endParaRPr sz="900">
              <a:solidFill>
                <a:schemeClr val="tx1">
                  <a:lumMod val="75000"/>
                  <a:lumOff val="25000"/>
                </a:schemeClr>
              </a:solidFill>
              <a:cs typeface="Meiryo"/>
              <a:sym typeface="Meiryo"/>
            </a:endParaRPr>
          </a:p>
        </p:txBody>
      </p:sp>
      <p:sp>
        <p:nvSpPr>
          <p:cNvPr id="57" name="Google Shape;363;p11"/>
          <p:cNvSpPr/>
          <p:nvPr/>
        </p:nvSpPr>
        <p:spPr>
          <a:xfrm rot="16200000">
            <a:off x="-384720" y="3893166"/>
            <a:ext cx="1827568"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WebFOCUS Reporting Server</a:t>
            </a:r>
            <a:endParaRPr>
              <a:solidFill>
                <a:schemeClr val="tx1">
                  <a:lumMod val="75000"/>
                  <a:lumOff val="25000"/>
                </a:schemeClr>
              </a:solidFill>
            </a:endParaRPr>
          </a:p>
        </p:txBody>
      </p:sp>
      <p:sp>
        <p:nvSpPr>
          <p:cNvPr id="58" name="Google Shape;364;p11"/>
          <p:cNvSpPr/>
          <p:nvPr/>
        </p:nvSpPr>
        <p:spPr>
          <a:xfrm>
            <a:off x="5908376" y="2141014"/>
            <a:ext cx="1116000" cy="584594"/>
          </a:xfrm>
          <a:prstGeom prst="rect">
            <a:avLst/>
          </a:prstGeom>
          <a:solidFill>
            <a:srgbClr val="93B3D7"/>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1000" b="1" dirty="0" smtClean="0">
                <a:solidFill>
                  <a:schemeClr val="tx1">
                    <a:lumMod val="75000"/>
                    <a:lumOff val="25000"/>
                  </a:schemeClr>
                </a:solidFill>
                <a:cs typeface="Meiryo"/>
                <a:sym typeface="Meiryo"/>
              </a:rPr>
              <a:t>ReportCaster</a:t>
            </a:r>
            <a:endParaRPr dirty="0">
              <a:solidFill>
                <a:schemeClr val="tx1">
                  <a:lumMod val="75000"/>
                  <a:lumOff val="25000"/>
                </a:schemeClr>
              </a:solidFill>
            </a:endParaRPr>
          </a:p>
          <a:p>
            <a:pPr marL="0" marR="0" lvl="0" indent="0" algn="ctr" rtl="0">
              <a:spcBef>
                <a:spcPts val="0"/>
              </a:spcBef>
              <a:spcAft>
                <a:spcPts val="0"/>
              </a:spcAft>
              <a:buNone/>
            </a:pPr>
            <a:r>
              <a:rPr lang="ja-JP" sz="1000" dirty="0">
                <a:solidFill>
                  <a:schemeClr val="tx1">
                    <a:lumMod val="75000"/>
                    <a:lumOff val="25000"/>
                  </a:schemeClr>
                </a:solidFill>
                <a:cs typeface="Meiryo"/>
                <a:sym typeface="Meiryo"/>
              </a:rPr>
              <a:t> schbkr.exe</a:t>
            </a:r>
            <a:endParaRPr dirty="0">
              <a:solidFill>
                <a:schemeClr val="tx1">
                  <a:lumMod val="75000"/>
                  <a:lumOff val="25000"/>
                </a:schemeClr>
              </a:solidFill>
            </a:endParaRPr>
          </a:p>
        </p:txBody>
      </p:sp>
      <p:sp>
        <p:nvSpPr>
          <p:cNvPr id="59" name="Google Shape;365;p11"/>
          <p:cNvSpPr txBox="1"/>
          <p:nvPr/>
        </p:nvSpPr>
        <p:spPr>
          <a:xfrm>
            <a:off x="2415864" y="1999583"/>
            <a:ext cx="864370"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Port:8005</a:t>
            </a:r>
            <a:endParaRPr sz="900">
              <a:solidFill>
                <a:schemeClr val="tx1">
                  <a:lumMod val="75000"/>
                  <a:lumOff val="25000"/>
                </a:schemeClr>
              </a:solidFill>
              <a:cs typeface="Meiryo"/>
              <a:sym typeface="Meiryo"/>
            </a:endParaRPr>
          </a:p>
        </p:txBody>
      </p:sp>
      <p:sp>
        <p:nvSpPr>
          <p:cNvPr id="60" name="Google Shape;366;p11"/>
          <p:cNvSpPr/>
          <p:nvPr/>
        </p:nvSpPr>
        <p:spPr>
          <a:xfrm>
            <a:off x="3410233" y="2595367"/>
            <a:ext cx="1296000" cy="171491"/>
          </a:xfrm>
          <a:prstGeom prst="rect">
            <a:avLst/>
          </a:prstGeom>
          <a:solidFill>
            <a:srgbClr val="93B3D7"/>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1">
                <a:solidFill>
                  <a:schemeClr val="tx1">
                    <a:lumMod val="75000"/>
                    <a:lumOff val="25000"/>
                  </a:schemeClr>
                </a:solidFill>
                <a:cs typeface="Meiryo"/>
                <a:sym typeface="Meiryo"/>
              </a:rPr>
              <a:t>Mobile Favorites</a:t>
            </a:r>
            <a:endParaRPr sz="1000" b="1">
              <a:solidFill>
                <a:schemeClr val="tx1">
                  <a:lumMod val="75000"/>
                  <a:lumOff val="25000"/>
                </a:schemeClr>
              </a:solidFill>
              <a:cs typeface="Meiryo"/>
              <a:sym typeface="Meiryo"/>
            </a:endParaRPr>
          </a:p>
        </p:txBody>
      </p:sp>
      <p:sp>
        <p:nvSpPr>
          <p:cNvPr id="61" name="Google Shape;367;p11"/>
          <p:cNvSpPr txBox="1"/>
          <p:nvPr/>
        </p:nvSpPr>
        <p:spPr>
          <a:xfrm>
            <a:off x="5958445" y="2493257"/>
            <a:ext cx="1015863"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dirty="0">
                <a:solidFill>
                  <a:schemeClr val="tx1">
                    <a:lumMod val="75000"/>
                    <a:lumOff val="25000"/>
                  </a:schemeClr>
                </a:solidFill>
                <a:cs typeface="Meiryo"/>
                <a:sym typeface="Meiryo"/>
              </a:rPr>
              <a:t>Port:8200</a:t>
            </a:r>
            <a:endParaRPr sz="900" dirty="0">
              <a:solidFill>
                <a:schemeClr val="tx1">
                  <a:lumMod val="75000"/>
                  <a:lumOff val="25000"/>
                </a:schemeClr>
              </a:solidFill>
              <a:cs typeface="Meiryo"/>
              <a:sym typeface="Meiryo"/>
            </a:endParaRPr>
          </a:p>
        </p:txBody>
      </p:sp>
      <p:sp>
        <p:nvSpPr>
          <p:cNvPr id="62" name="Google Shape;368;p11"/>
          <p:cNvSpPr/>
          <p:nvPr/>
        </p:nvSpPr>
        <p:spPr>
          <a:xfrm>
            <a:off x="263834" y="844459"/>
            <a:ext cx="5976664" cy="430730"/>
          </a:xfrm>
          <a:prstGeom prst="rect">
            <a:avLst/>
          </a:prstGeom>
          <a:noFill/>
          <a:ln w="1270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tx1">
                  <a:lumMod val="75000"/>
                  <a:lumOff val="25000"/>
                </a:schemeClr>
              </a:solidFill>
              <a:cs typeface="Meiryo"/>
              <a:sym typeface="Meiryo"/>
            </a:endParaRPr>
          </a:p>
        </p:txBody>
      </p:sp>
      <p:sp>
        <p:nvSpPr>
          <p:cNvPr id="63" name="Google Shape;369;p11"/>
          <p:cNvSpPr/>
          <p:nvPr/>
        </p:nvSpPr>
        <p:spPr>
          <a:xfrm>
            <a:off x="202856" y="1289837"/>
            <a:ext cx="117211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chemeClr val="tx1">
                    <a:lumMod val="75000"/>
                    <a:lumOff val="25000"/>
                  </a:schemeClr>
                </a:solidFill>
                <a:cs typeface="Meiryo"/>
                <a:sym typeface="Meiryo"/>
              </a:rPr>
              <a:t>開発者・管理者</a:t>
            </a:r>
            <a:endParaRPr sz="1100" dirty="0">
              <a:solidFill>
                <a:schemeClr val="tx1">
                  <a:lumMod val="75000"/>
                  <a:lumOff val="25000"/>
                </a:schemeClr>
              </a:solidFill>
              <a:cs typeface="Meiryo"/>
              <a:sym typeface="Meiryo"/>
            </a:endParaRPr>
          </a:p>
        </p:txBody>
      </p:sp>
      <p:sp>
        <p:nvSpPr>
          <p:cNvPr id="64" name="Google Shape;370;p11"/>
          <p:cNvSpPr/>
          <p:nvPr/>
        </p:nvSpPr>
        <p:spPr>
          <a:xfrm>
            <a:off x="7228238" y="1189494"/>
            <a:ext cx="60785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chemeClr val="tx1">
                    <a:lumMod val="75000"/>
                    <a:lumOff val="25000"/>
                  </a:schemeClr>
                </a:solidFill>
                <a:cs typeface="Meiryo"/>
                <a:sym typeface="Meiryo"/>
              </a:rPr>
              <a:t>利用者</a:t>
            </a:r>
            <a:endParaRPr sz="1100" dirty="0">
              <a:solidFill>
                <a:schemeClr val="tx1">
                  <a:lumMod val="75000"/>
                  <a:lumOff val="25000"/>
                </a:schemeClr>
              </a:solidFill>
              <a:cs typeface="Meiryo"/>
              <a:sym typeface="Meiryo"/>
            </a:endParaRPr>
          </a:p>
        </p:txBody>
      </p:sp>
      <p:cxnSp>
        <p:nvCxnSpPr>
          <p:cNvPr id="65" name="Google Shape;371;p11"/>
          <p:cNvCxnSpPr/>
          <p:nvPr/>
        </p:nvCxnSpPr>
        <p:spPr>
          <a:xfrm>
            <a:off x="5933136" y="3603533"/>
            <a:ext cx="0" cy="162000"/>
          </a:xfrm>
          <a:prstGeom prst="straightConnector1">
            <a:avLst/>
          </a:prstGeom>
          <a:noFill/>
          <a:ln w="28575" cap="flat" cmpd="sng">
            <a:solidFill>
              <a:srgbClr val="7F7F7F"/>
            </a:solidFill>
            <a:prstDash val="solid"/>
            <a:round/>
            <a:headEnd type="triangle" w="med" len="med"/>
            <a:tailEnd type="triangle" w="med" len="med"/>
          </a:ln>
        </p:spPr>
      </p:cxnSp>
      <p:sp>
        <p:nvSpPr>
          <p:cNvPr id="66" name="Google Shape;373;p11"/>
          <p:cNvSpPr/>
          <p:nvPr/>
        </p:nvSpPr>
        <p:spPr>
          <a:xfrm>
            <a:off x="3410226" y="1951104"/>
            <a:ext cx="1296000" cy="171491"/>
          </a:xfrm>
          <a:prstGeom prst="rect">
            <a:avLst/>
          </a:prstGeom>
          <a:solidFill>
            <a:srgbClr val="93B3D7"/>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1" dirty="0">
                <a:solidFill>
                  <a:schemeClr val="tx1">
                    <a:lumMod val="75000"/>
                    <a:lumOff val="25000"/>
                  </a:schemeClr>
                </a:solidFill>
                <a:cs typeface="Meiryo"/>
                <a:sym typeface="Meiryo"/>
              </a:rPr>
              <a:t>ホームページ</a:t>
            </a:r>
            <a:endParaRPr dirty="0">
              <a:solidFill>
                <a:schemeClr val="tx1">
                  <a:lumMod val="75000"/>
                  <a:lumOff val="25000"/>
                </a:schemeClr>
              </a:solidFill>
            </a:endParaRPr>
          </a:p>
        </p:txBody>
      </p:sp>
      <p:sp>
        <p:nvSpPr>
          <p:cNvPr id="67" name="Google Shape;374;p11"/>
          <p:cNvSpPr/>
          <p:nvPr/>
        </p:nvSpPr>
        <p:spPr>
          <a:xfrm>
            <a:off x="4744987" y="2141298"/>
            <a:ext cx="1116000" cy="584594"/>
          </a:xfrm>
          <a:prstGeom prst="rect">
            <a:avLst/>
          </a:prstGeom>
          <a:solidFill>
            <a:srgbClr val="93B3D7"/>
          </a:solidFill>
          <a:ln w="12700" cap="flat" cmpd="sng">
            <a:solidFill>
              <a:schemeClr val="accent1"/>
            </a:solidFill>
            <a:prstDash val="solid"/>
            <a:round/>
            <a:headEnd type="none" w="sm" len="sm"/>
            <a:tailEnd type="none" w="sm" len="sm"/>
          </a:ln>
        </p:spPr>
        <p:txBody>
          <a:bodyPr spcFirstLastPara="1" wrap="square" lIns="91425" tIns="36000" rIns="91425" bIns="36000" anchor="t" anchorCtr="0">
            <a:noAutofit/>
          </a:bodyPr>
          <a:lstStyle/>
          <a:p>
            <a:pPr marL="0" marR="0" lvl="0" indent="0" algn="ctr" rtl="0">
              <a:spcBef>
                <a:spcPts val="0"/>
              </a:spcBef>
              <a:spcAft>
                <a:spcPts val="0"/>
              </a:spcAft>
              <a:buNone/>
            </a:pPr>
            <a:r>
              <a:rPr lang="ja-JP" sz="900" b="1" dirty="0">
                <a:solidFill>
                  <a:schemeClr val="tx1">
                    <a:lumMod val="75000"/>
                    <a:lumOff val="25000"/>
                  </a:schemeClr>
                </a:solidFill>
                <a:cs typeface="Meiryo"/>
                <a:sym typeface="Meiryo"/>
              </a:rPr>
              <a:t>Search Server</a:t>
            </a:r>
            <a:endParaRPr dirty="0">
              <a:solidFill>
                <a:schemeClr val="tx1">
                  <a:lumMod val="75000"/>
                  <a:lumOff val="25000"/>
                </a:schemeClr>
              </a:solidFill>
            </a:endParaRPr>
          </a:p>
          <a:p>
            <a:pPr marL="0" marR="0" lvl="0" indent="0" algn="ctr" rtl="0">
              <a:spcBef>
                <a:spcPts val="0"/>
              </a:spcBef>
              <a:spcAft>
                <a:spcPts val="0"/>
              </a:spcAft>
              <a:buNone/>
            </a:pPr>
            <a:r>
              <a:rPr lang="ja-JP" sz="800" dirty="0" smtClean="0">
                <a:solidFill>
                  <a:schemeClr val="tx1">
                    <a:lumMod val="75000"/>
                    <a:lumOff val="25000"/>
                  </a:schemeClr>
                </a:solidFill>
                <a:cs typeface="Meiryo"/>
                <a:sym typeface="Meiryo"/>
              </a:rPr>
              <a:t>WF</a:t>
            </a:r>
            <a:r>
              <a:rPr lang="en-US" altLang="ja-JP" sz="800" dirty="0" smtClean="0">
                <a:solidFill>
                  <a:schemeClr val="tx1">
                    <a:lumMod val="75000"/>
                    <a:lumOff val="25000"/>
                  </a:schemeClr>
                </a:solidFill>
                <a:cs typeface="Meiryo"/>
                <a:sym typeface="Meiryo"/>
              </a:rPr>
              <a:t>90</a:t>
            </a:r>
            <a:r>
              <a:rPr lang="ja-JP" sz="800" dirty="0" smtClean="0">
                <a:solidFill>
                  <a:schemeClr val="tx1">
                    <a:lumMod val="75000"/>
                    <a:lumOff val="25000"/>
                  </a:schemeClr>
                </a:solidFill>
                <a:cs typeface="Meiryo"/>
                <a:sym typeface="Meiryo"/>
              </a:rPr>
              <a:t>SrchSvc</a:t>
            </a:r>
            <a:r>
              <a:rPr lang="ja-JP" sz="800" dirty="0">
                <a:solidFill>
                  <a:schemeClr val="tx1">
                    <a:lumMod val="75000"/>
                    <a:lumOff val="25000"/>
                  </a:schemeClr>
                </a:solidFill>
                <a:cs typeface="Meiryo"/>
                <a:sym typeface="Meiryo"/>
              </a:rPr>
              <a:t>.exe</a:t>
            </a:r>
            <a:endParaRPr sz="1000" dirty="0">
              <a:solidFill>
                <a:schemeClr val="tx1">
                  <a:lumMod val="75000"/>
                  <a:lumOff val="25000"/>
                </a:schemeClr>
              </a:solidFill>
              <a:cs typeface="Meiryo"/>
              <a:sym typeface="Meiryo"/>
            </a:endParaRPr>
          </a:p>
        </p:txBody>
      </p:sp>
      <p:sp>
        <p:nvSpPr>
          <p:cNvPr id="68" name="Google Shape;375;p11"/>
          <p:cNvSpPr txBox="1"/>
          <p:nvPr/>
        </p:nvSpPr>
        <p:spPr>
          <a:xfrm>
            <a:off x="4795056" y="2493541"/>
            <a:ext cx="1015863" cy="174851"/>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36000" tIns="36000" rIns="36000" bIns="0" anchor="ctr" anchorCtr="0">
            <a:spAutoFit/>
          </a:bodyPr>
          <a:lstStyle/>
          <a:p>
            <a:pPr marL="0" marR="0" lvl="0" indent="0" algn="ctr" rtl="0">
              <a:spcBef>
                <a:spcPts val="0"/>
              </a:spcBef>
              <a:spcAft>
                <a:spcPts val="0"/>
              </a:spcAft>
              <a:buNone/>
            </a:pPr>
            <a:r>
              <a:rPr lang="ja-JP" sz="900">
                <a:solidFill>
                  <a:schemeClr val="tx1">
                    <a:lumMod val="75000"/>
                    <a:lumOff val="25000"/>
                  </a:schemeClr>
                </a:solidFill>
                <a:cs typeface="Meiryo"/>
                <a:sym typeface="Meiryo"/>
              </a:rPr>
              <a:t>Port:8983</a:t>
            </a:r>
            <a:endParaRPr sz="900">
              <a:solidFill>
                <a:schemeClr val="tx1">
                  <a:lumMod val="75000"/>
                  <a:lumOff val="25000"/>
                </a:schemeClr>
              </a:solidFill>
              <a:cs typeface="Meiryo"/>
              <a:sym typeface="Meiryo"/>
            </a:endParaRPr>
          </a:p>
        </p:txBody>
      </p:sp>
    </p:spTree>
    <p:extLst>
      <p:ext uri="{BB962C8B-B14F-4D97-AF65-F5344CB8AC3E}">
        <p14:creationId xmlns:p14="http://schemas.microsoft.com/office/powerpoint/2010/main" val="1412738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プロセスと</a:t>
            </a:r>
            <a:r>
              <a:rPr lang="ja-JP" altLang="ja-JP" dirty="0" smtClean="0"/>
              <a:t>ポート</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graphicFrame>
        <p:nvGraphicFramePr>
          <p:cNvPr id="70" name="Google Shape;382;p12"/>
          <p:cNvGraphicFramePr/>
          <p:nvPr>
            <p:extLst>
              <p:ext uri="{D42A27DB-BD31-4B8C-83A1-F6EECF244321}">
                <p14:modId xmlns:p14="http://schemas.microsoft.com/office/powerpoint/2010/main" val="3249082509"/>
              </p:ext>
            </p:extLst>
          </p:nvPr>
        </p:nvGraphicFramePr>
        <p:xfrm>
          <a:off x="477238" y="1018310"/>
          <a:ext cx="8280900" cy="3793798"/>
        </p:xfrm>
        <a:graphic>
          <a:graphicData uri="http://schemas.openxmlformats.org/drawingml/2006/table">
            <a:tbl>
              <a:tblPr firstRow="1" bandRow="1"/>
              <a:tblGrid>
                <a:gridCol w="1656175">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gridCol w="720075">
                  <a:extLst>
                    <a:ext uri="{9D8B030D-6E8A-4147-A177-3AD203B41FA5}">
                      <a16:colId xmlns:a16="http://schemas.microsoft.com/office/drawing/2014/main" val="20002"/>
                    </a:ext>
                  </a:extLst>
                </a:gridCol>
                <a:gridCol w="4752525">
                  <a:extLst>
                    <a:ext uri="{9D8B030D-6E8A-4147-A177-3AD203B41FA5}">
                      <a16:colId xmlns:a16="http://schemas.microsoft.com/office/drawing/2014/main" val="20003"/>
                    </a:ext>
                  </a:extLst>
                </a:gridCol>
              </a:tblGrid>
              <a:tr h="198568">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baseline="0" dirty="0">
                          <a:latin typeface="+mn-lt"/>
                          <a:ea typeface="+mn-ea"/>
                        </a:rPr>
                        <a:t>名称</a:t>
                      </a:r>
                      <a:endParaRPr sz="800" b="0" baseline="0" dirty="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baseline="0" dirty="0">
                          <a:latin typeface="+mn-lt"/>
                          <a:ea typeface="+mn-ea"/>
                        </a:rPr>
                        <a:t>プロセス</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baseline="0" dirty="0">
                          <a:latin typeface="+mn-lt"/>
                          <a:ea typeface="+mn-ea"/>
                        </a:rPr>
                        <a:t>ポート</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800" baseline="0" dirty="0">
                          <a:latin typeface="+mn-lt"/>
                          <a:ea typeface="+mn-ea"/>
                        </a:rPr>
                        <a:t>概要</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9132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IIS</a:t>
                      </a:r>
                      <a:endParaRPr sz="800" b="0" baseline="0" dirty="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svchost.exe -k iissvcs</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80</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WebブラウザからIISにアクセスする際に利用します</a:t>
                      </a:r>
                      <a:endParaRPr sz="800" baseline="0">
                        <a:latin typeface="+mn-lt"/>
                        <a:ea typeface="+mn-ea"/>
                      </a:endParaRPr>
                    </a:p>
                    <a:p>
                      <a:pPr marL="0" marR="0" lvl="0" indent="0" algn="l" rtl="0">
                        <a:spcBef>
                          <a:spcPts val="0"/>
                        </a:spcBef>
                        <a:spcAft>
                          <a:spcPts val="0"/>
                        </a:spcAft>
                        <a:buNone/>
                      </a:pPr>
                      <a:r>
                        <a:rPr lang="ja-JP" sz="800" baseline="0">
                          <a:latin typeface="+mn-lt"/>
                          <a:ea typeface="+mn-ea"/>
                        </a:rPr>
                        <a:t>※IISを利用する場合、ポート開放の必要があります</a:t>
                      </a:r>
                      <a:endParaRPr sz="800" b="0" baseline="0">
                        <a:solidFill>
                          <a:srgbClr val="008080"/>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Apache Derby</a:t>
                      </a:r>
                      <a:endParaRPr sz="800" b="0" baseline="0" dirty="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derby.exe</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1527</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WebFOCUSリポジトリDBで利用されます</a:t>
                      </a:r>
                      <a:endParaRPr sz="800" b="0" baseline="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7650">
                <a:tc rowSpan="3">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Apache Tomcat</a:t>
                      </a:r>
                      <a:endParaRPr sz="800" b="0" baseline="0" dirty="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tomcat9.exe</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8005</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800"/>
                        <a:buFont typeface="Meiryo"/>
                        <a:buNone/>
                      </a:pPr>
                      <a:r>
                        <a:rPr lang="ja-JP" sz="800" baseline="0">
                          <a:latin typeface="+mn-lt"/>
                          <a:ea typeface="+mn-ea"/>
                        </a:rPr>
                        <a:t>Tomcatのシャットダウンで利用されます</a:t>
                      </a:r>
                      <a:endParaRPr sz="800" b="0" baseline="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650">
                <a:tc vMerge="1">
                  <a:txBody>
                    <a:bodyPr/>
                    <a:lstStyle/>
                    <a:p>
                      <a:endParaRPr lang="ja-JP"/>
                    </a:p>
                  </a:txBody>
                  <a:tcPr/>
                </a:tc>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8009</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Tomcatコネクタで利用されます</a:t>
                      </a:r>
                      <a:endParaRPr sz="800" b="0" baseline="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1325">
                <a:tc vMerge="1">
                  <a:txBody>
                    <a:bodyPr/>
                    <a:lstStyle/>
                    <a:p>
                      <a:endParaRPr lang="ja-JP"/>
                    </a:p>
                  </a:txBody>
                  <a:tcPr/>
                </a:tc>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8080</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800"/>
                        <a:buFont typeface="Meiryo"/>
                        <a:buNone/>
                      </a:pPr>
                      <a:r>
                        <a:rPr lang="ja-JP" sz="800" baseline="0">
                          <a:latin typeface="+mn-lt"/>
                          <a:ea typeface="+mn-ea"/>
                        </a:rPr>
                        <a:t>WebブラウザからTomcatにアクセスする際に利用します</a:t>
                      </a:r>
                      <a:endParaRPr sz="800" baseline="0">
                        <a:latin typeface="+mn-lt"/>
                        <a:ea typeface="+mn-ea"/>
                      </a:endParaRPr>
                    </a:p>
                    <a:p>
                      <a:pPr marL="0" marR="0" lvl="0" indent="0" algn="l" rtl="0">
                        <a:lnSpc>
                          <a:spcPct val="100000"/>
                        </a:lnSpc>
                        <a:spcBef>
                          <a:spcPts val="0"/>
                        </a:spcBef>
                        <a:spcAft>
                          <a:spcPts val="0"/>
                        </a:spcAft>
                        <a:buClr>
                          <a:schemeClr val="dk1"/>
                        </a:buClr>
                        <a:buSzPts val="800"/>
                        <a:buFont typeface="Meiryo"/>
                        <a:buNone/>
                      </a:pPr>
                      <a:r>
                        <a:rPr lang="ja-JP" sz="800" baseline="0">
                          <a:latin typeface="+mn-lt"/>
                          <a:ea typeface="+mn-ea"/>
                        </a:rPr>
                        <a:t>※Tomcatをスタンドアロンで構成する場合、ポート開放の必要があります</a:t>
                      </a:r>
                      <a:endParaRPr sz="800" b="0" baseline="0">
                        <a:solidFill>
                          <a:srgbClr val="008080"/>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サービス</a:t>
                      </a:r>
                      <a:endParaRPr sz="800" b="0" baseline="0" dirty="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edapsrv.exe</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ー</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Reporting Serverのサービスを起動します</a:t>
                      </a:r>
                      <a:endParaRPr sz="800" b="0" baseline="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9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ワークスペースマネージャ</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edapth.exe</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ー</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u="none" strike="noStrike" baseline="0">
                          <a:latin typeface="+mn-lt"/>
                          <a:ea typeface="+mn-ea"/>
                        </a:rPr>
                        <a:t>エージェントプロセスを管理し、リクエストの割り当てや起動/停止を行います</a:t>
                      </a:r>
                      <a:endParaRPr sz="800" b="0" baseline="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7650">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TCP/HTTPリスナ</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edapgwy.exe</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8120</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WebFOCUS Clientからのリクエストを受け付けます（TCPリスナ）</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1325">
                <a:tc vMerge="1">
                  <a:txBody>
                    <a:bodyPr/>
                    <a:lstStyle/>
                    <a:p>
                      <a:endParaRPr lang="ja-JP"/>
                    </a:p>
                  </a:txBody>
                  <a:tcPr/>
                </a:tc>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8121</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Webコンソールからのリクエストを受け付けます（HTTPリスナ）</a:t>
                      </a:r>
                      <a:endParaRPr sz="800" baseline="0" dirty="0">
                        <a:latin typeface="+mn-lt"/>
                        <a:ea typeface="+mn-ea"/>
                      </a:endParaRPr>
                    </a:p>
                    <a:p>
                      <a:pPr marL="0" marR="0" lvl="0" indent="0" algn="l" rtl="0">
                        <a:spcBef>
                          <a:spcPts val="0"/>
                        </a:spcBef>
                        <a:spcAft>
                          <a:spcPts val="0"/>
                        </a:spcAft>
                        <a:buNone/>
                      </a:pPr>
                      <a:r>
                        <a:rPr lang="ja-JP" sz="800" baseline="0" dirty="0">
                          <a:latin typeface="+mn-lt"/>
                          <a:ea typeface="+mn-ea"/>
                        </a:rPr>
                        <a:t>※Webコンソールに直接アクセスして利用する場合、ポート開放の必要があります</a:t>
                      </a:r>
                      <a:endParaRPr sz="800" b="0" baseline="0" dirty="0">
                        <a:solidFill>
                          <a:srgbClr val="008080"/>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DFMリスナ</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edapgwy.exe</a:t>
                      </a:r>
                      <a:endParaRPr sz="800" b="0" baseline="0">
                        <a:latin typeface="+mn-lt"/>
                        <a:ea typeface="+mn-ea"/>
                        <a:cs typeface="Meiryo"/>
                        <a:sym typeface="Meiryo"/>
                      </a:endParaRPr>
                    </a:p>
                  </a:txBody>
                  <a:tcPr marL="91450" marR="91450" marT="34300" marB="34300" anchor="ctr">
                    <a:lnL>
                      <a:noFill/>
                    </a:lnL>
                    <a:lnR>
                      <a:noFill/>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err="1">
                          <a:latin typeface="+mn-lt"/>
                          <a:ea typeface="+mn-ea"/>
                        </a:rPr>
                        <a:t>ー</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ディファードリクエストを受け付けます</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サーバログ</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edaplog.exe</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err="1">
                          <a:latin typeface="+mn-lt"/>
                          <a:ea typeface="+mn-ea"/>
                        </a:rPr>
                        <a:t>ー</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u="none" strike="noStrike" baseline="0" dirty="0">
                          <a:latin typeface="+mn-lt"/>
                          <a:ea typeface="+mn-ea"/>
                        </a:rPr>
                        <a:t>サーバログ（edaprint.log）への書き込みを行います</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132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FDSサービス</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fds.exe</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8122</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u="none" strike="noStrike" baseline="0" dirty="0">
                          <a:latin typeface="+mn-lt"/>
                          <a:ea typeface="+mn-ea"/>
                        </a:rPr>
                        <a:t>FOCUSデータベースへのリクエストを処理します</a:t>
                      </a:r>
                      <a:endParaRPr sz="800" u="none" strike="noStrike" baseline="0" dirty="0">
                        <a:latin typeface="+mn-lt"/>
                        <a:ea typeface="+mn-ea"/>
                      </a:endParaRPr>
                    </a:p>
                    <a:p>
                      <a:pPr marL="0" marR="0" lvl="0" indent="0" algn="l" rtl="0">
                        <a:spcBef>
                          <a:spcPts val="0"/>
                        </a:spcBef>
                        <a:spcAft>
                          <a:spcPts val="0"/>
                        </a:spcAft>
                        <a:buNone/>
                      </a:pPr>
                      <a:r>
                        <a:rPr lang="ja-JP" sz="800" u="none" strike="noStrike" baseline="0" dirty="0" smtClean="0">
                          <a:latin typeface="+mn-lt"/>
                          <a:ea typeface="+mn-ea"/>
                        </a:rPr>
                        <a:t>ReportCaster</a:t>
                      </a:r>
                      <a:r>
                        <a:rPr lang="ja-JP" sz="800" u="none" strike="noStrike" baseline="0" dirty="0">
                          <a:latin typeface="+mn-lt"/>
                          <a:ea typeface="+mn-ea"/>
                        </a:rPr>
                        <a:t>やResource Analyzerで利用されます</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sym typeface="Meiryo"/>
                        </a:rPr>
                        <a:t>JSCOM3サービス</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sym typeface="Meiryo"/>
                        </a:rPr>
                        <a:t>jscom3c.exe</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sym typeface="Meiryo"/>
                        </a:rPr>
                        <a:t>8123</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sym typeface="Meiryo"/>
                        </a:rPr>
                        <a:t>グラフ作成、Excel出力で利用されます</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エージェント</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tscom3.exe</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ー</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DBへ接続し、レポートやグラフを作成します</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ReportCaster</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rPr>
                        <a:t>schbkr.exe</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latin typeface="+mn-lt"/>
                          <a:ea typeface="+mn-ea"/>
                        </a:rPr>
                        <a:t>8200</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smtClean="0">
                          <a:latin typeface="+mn-lt"/>
                          <a:ea typeface="+mn-ea"/>
                        </a:rPr>
                        <a:t>ReportCaster</a:t>
                      </a:r>
                      <a:r>
                        <a:rPr lang="ja-JP" sz="800" baseline="0" dirty="0">
                          <a:latin typeface="+mn-lt"/>
                          <a:ea typeface="+mn-ea"/>
                        </a:rPr>
                        <a:t>で利用されます</a:t>
                      </a:r>
                      <a:endParaRPr sz="800" b="0" baseline="0" dirty="0">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776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sym typeface="Meiryo"/>
                        </a:rPr>
                        <a:t>WebFOCUS Search Server</a:t>
                      </a:r>
                      <a:endParaRPr sz="800" b="0" baseline="0">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smtClean="0">
                          <a:latin typeface="+mn-lt"/>
                          <a:ea typeface="+mn-ea"/>
                          <a:sym typeface="Meiryo"/>
                        </a:rPr>
                        <a:t>WF</a:t>
                      </a:r>
                      <a:r>
                        <a:rPr lang="en-US" altLang="ja-JP" sz="800" baseline="0" dirty="0" smtClean="0">
                          <a:latin typeface="+mn-lt"/>
                          <a:ea typeface="+mn-ea"/>
                          <a:sym typeface="Meiryo"/>
                        </a:rPr>
                        <a:t>90</a:t>
                      </a:r>
                      <a:r>
                        <a:rPr lang="ja-JP" sz="800" baseline="0" dirty="0" smtClean="0">
                          <a:latin typeface="+mn-lt"/>
                          <a:ea typeface="+mn-ea"/>
                          <a:sym typeface="Meiryo"/>
                        </a:rPr>
                        <a:t>SrchSvc</a:t>
                      </a:r>
                      <a:r>
                        <a:rPr lang="ja-JP" sz="800" baseline="0" dirty="0">
                          <a:latin typeface="+mn-lt"/>
                          <a:ea typeface="+mn-ea"/>
                          <a:sym typeface="Meiryo"/>
                        </a:rPr>
                        <a:t>.exe</a:t>
                      </a:r>
                      <a:endParaRPr sz="800" b="0" baseline="0" dirty="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latin typeface="+mn-lt"/>
                          <a:ea typeface="+mn-ea"/>
                          <a:sym typeface="Meiryo"/>
                        </a:rPr>
                        <a:t>8983</a:t>
                      </a:r>
                      <a:endParaRPr sz="800" b="0" baseline="0">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800"/>
                        <a:buFont typeface="Meiryo"/>
                        <a:buNone/>
                      </a:pPr>
                      <a:r>
                        <a:rPr lang="ja-JP" sz="800" baseline="0" dirty="0">
                          <a:latin typeface="+mn-lt"/>
                          <a:ea typeface="+mn-ea"/>
                          <a:sym typeface="Meiryo"/>
                        </a:rPr>
                        <a:t>リポジトリ全体の検索、Search Serverで利用されます</a:t>
                      </a:r>
                      <a:endParaRPr baseline="0" dirty="0">
                        <a:latin typeface="+mn-lt"/>
                        <a:ea typeface="+mn-ea"/>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82005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プロセスとポート</a:t>
            </a:r>
            <a:r>
              <a:rPr lang="en-US" altLang="ja-JP" dirty="0" smtClean="0"/>
              <a:t>(Linux)</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solidFill>
                  <a:schemeClr val="tx1">
                    <a:lumMod val="75000"/>
                    <a:lumOff val="25000"/>
                  </a:schemeClr>
                </a:solidFill>
              </a:rPr>
              <a:t>© K.K. Ashisuto</a:t>
            </a:r>
            <a:endParaRPr lang="ja-JP" altLang="en-US" dirty="0">
              <a:solidFill>
                <a:schemeClr val="tx1">
                  <a:lumMod val="75000"/>
                  <a:lumOff val="25000"/>
                </a:schemeClr>
              </a:solidFill>
            </a:endParaRP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solidFill>
                  <a:schemeClr val="tx1">
                    <a:lumMod val="75000"/>
                    <a:lumOff val="25000"/>
                  </a:schemeClr>
                </a:solidFill>
              </a:rPr>
              <a:pPr/>
              <a:t>14</a:t>
            </a:fld>
            <a:endParaRPr lang="ja-JP" altLang="en-US" dirty="0">
              <a:solidFill>
                <a:schemeClr val="tx1">
                  <a:lumMod val="75000"/>
                  <a:lumOff val="25000"/>
                </a:schemeClr>
              </a:solidFill>
            </a:endParaRPr>
          </a:p>
        </p:txBody>
      </p:sp>
      <p:sp>
        <p:nvSpPr>
          <p:cNvPr id="8" name="正方形/長方形 7"/>
          <p:cNvSpPr/>
          <p:nvPr/>
        </p:nvSpPr>
        <p:spPr>
          <a:xfrm>
            <a:off x="1835696" y="2049172"/>
            <a:ext cx="6912768" cy="99900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bIns="36000" rtlCol="0" anchor="t"/>
          <a:lstStyle/>
          <a:p>
            <a:pPr lvl="0" algn="ctr"/>
            <a:r>
              <a:rPr kumimoji="0" lang="en-US" altLang="ja-JP" sz="1000" b="1" dirty="0" smtClean="0">
                <a:solidFill>
                  <a:schemeClr val="tx1">
                    <a:lumMod val="75000"/>
                    <a:lumOff val="25000"/>
                  </a:schemeClr>
                </a:solidFill>
              </a:rPr>
              <a:t>Apache Tomcat</a:t>
            </a:r>
          </a:p>
          <a:p>
            <a:pPr lvl="0" algn="ctr"/>
            <a:r>
              <a:rPr lang="en-US" altLang="ja-JP" sz="1000" dirty="0" smtClean="0">
                <a:solidFill>
                  <a:schemeClr val="tx1">
                    <a:lumMod val="75000"/>
                    <a:lumOff val="25000"/>
                  </a:schemeClr>
                </a:solidFill>
              </a:rPr>
              <a:t>java</a:t>
            </a:r>
            <a:endParaRPr kumimoji="1" lang="ja-JP" altLang="en-US" sz="1000" dirty="0">
              <a:solidFill>
                <a:schemeClr val="tx1">
                  <a:lumMod val="75000"/>
                  <a:lumOff val="25000"/>
                </a:schemeClr>
              </a:solidFill>
            </a:endParaRPr>
          </a:p>
        </p:txBody>
      </p:sp>
      <p:sp>
        <p:nvSpPr>
          <p:cNvPr id="10" name="正方形/長方形 9"/>
          <p:cNvSpPr/>
          <p:nvPr/>
        </p:nvSpPr>
        <p:spPr>
          <a:xfrm>
            <a:off x="7065360" y="3153555"/>
            <a:ext cx="1683104" cy="178129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ja-JP" altLang="en-US" sz="1000" b="1" dirty="0" smtClean="0">
                <a:solidFill>
                  <a:schemeClr val="tx1">
                    <a:lumMod val="75000"/>
                    <a:lumOff val="25000"/>
                  </a:schemeClr>
                </a:solidFill>
              </a:rPr>
              <a:t>データベース</a:t>
            </a:r>
            <a:endParaRPr kumimoji="1" lang="ja-JP" altLang="en-US" sz="1000" b="1" dirty="0">
              <a:solidFill>
                <a:schemeClr val="tx1">
                  <a:lumMod val="75000"/>
                  <a:lumOff val="25000"/>
                </a:schemeClr>
              </a:solidFill>
            </a:endParaRPr>
          </a:p>
        </p:txBody>
      </p:sp>
      <p:sp>
        <p:nvSpPr>
          <p:cNvPr id="12" name="正方形/長方形 11"/>
          <p:cNvSpPr/>
          <p:nvPr/>
        </p:nvSpPr>
        <p:spPr>
          <a:xfrm>
            <a:off x="3347152" y="2103041"/>
            <a:ext cx="5296980" cy="882203"/>
          </a:xfrm>
          <a:prstGeom prst="rect">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en-US" altLang="ja-JP" sz="1000" b="1" dirty="0" smtClean="0">
                <a:solidFill>
                  <a:schemeClr val="tx1">
                    <a:lumMod val="75000"/>
                    <a:lumOff val="25000"/>
                  </a:schemeClr>
                </a:solidFill>
              </a:rPr>
              <a:t>WebFOCUS Client</a:t>
            </a:r>
          </a:p>
        </p:txBody>
      </p:sp>
      <p:sp>
        <p:nvSpPr>
          <p:cNvPr id="13" name="正方形/長方形 12"/>
          <p:cNvSpPr/>
          <p:nvPr/>
        </p:nvSpPr>
        <p:spPr>
          <a:xfrm>
            <a:off x="323528" y="903697"/>
            <a:ext cx="2520000" cy="297006"/>
          </a:xfrm>
          <a:prstGeom prst="rect">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chemeClr val="tx1">
                    <a:lumMod val="75000"/>
                    <a:lumOff val="25000"/>
                  </a:schemeClr>
                </a:solidFill>
              </a:rPr>
              <a:t>管理センター（サーバ管理）</a:t>
            </a:r>
            <a:endParaRPr lang="en-US" altLang="ja-JP" sz="1000" b="1" dirty="0" smtClean="0">
              <a:solidFill>
                <a:schemeClr val="tx1">
                  <a:lumMod val="75000"/>
                  <a:lumOff val="25000"/>
                </a:schemeClr>
              </a:solidFill>
            </a:endParaRPr>
          </a:p>
        </p:txBody>
      </p:sp>
      <p:sp>
        <p:nvSpPr>
          <p:cNvPr id="14" name="正方形/長方形 13"/>
          <p:cNvSpPr/>
          <p:nvPr/>
        </p:nvSpPr>
        <p:spPr>
          <a:xfrm>
            <a:off x="323528" y="3153555"/>
            <a:ext cx="6344455" cy="178129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ja-JP" altLang="en-US" sz="1100" dirty="0">
              <a:solidFill>
                <a:schemeClr val="tx1">
                  <a:lumMod val="75000"/>
                  <a:lumOff val="25000"/>
                </a:schemeClr>
              </a:solidFill>
            </a:endParaRPr>
          </a:p>
        </p:txBody>
      </p:sp>
      <p:sp>
        <p:nvSpPr>
          <p:cNvPr id="15" name="正方形/長方形 14"/>
          <p:cNvSpPr/>
          <p:nvPr/>
        </p:nvSpPr>
        <p:spPr>
          <a:xfrm>
            <a:off x="1331714" y="3238578"/>
            <a:ext cx="2087646" cy="484468"/>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ja-JP" altLang="en-US" sz="1000" b="1" dirty="0" smtClean="0">
                <a:solidFill>
                  <a:schemeClr val="tx1">
                    <a:lumMod val="75000"/>
                    <a:lumOff val="25000"/>
                  </a:schemeClr>
                </a:solidFill>
              </a:rPr>
              <a:t>リスナ</a:t>
            </a:r>
            <a:r>
              <a:rPr lang="ja-JP" altLang="en-US" sz="1000" b="1" dirty="0" smtClean="0">
                <a:solidFill>
                  <a:schemeClr val="tx1">
                    <a:lumMod val="75000"/>
                    <a:lumOff val="25000"/>
                  </a:schemeClr>
                </a:solidFill>
              </a:rPr>
              <a:t>（</a:t>
            </a:r>
            <a:r>
              <a:rPr lang="en-US" altLang="ja-JP" sz="1000" b="1" dirty="0" smtClean="0">
                <a:solidFill>
                  <a:schemeClr val="tx1">
                    <a:lumMod val="75000"/>
                    <a:lumOff val="25000"/>
                  </a:schemeClr>
                </a:solidFill>
              </a:rPr>
              <a:t> TCP/HTTP</a:t>
            </a:r>
            <a:r>
              <a:rPr lang="ja-JP" altLang="en-US" sz="1000" b="1" dirty="0" smtClean="0">
                <a:solidFill>
                  <a:schemeClr val="tx1">
                    <a:lumMod val="75000"/>
                    <a:lumOff val="25000"/>
                  </a:schemeClr>
                </a:solidFill>
              </a:rPr>
              <a:t> ）</a:t>
            </a:r>
            <a:endParaRPr lang="en-US" altLang="ja-JP" sz="1000" b="1" dirty="0" smtClean="0">
              <a:solidFill>
                <a:schemeClr val="tx1">
                  <a:lumMod val="75000"/>
                  <a:lumOff val="25000"/>
                </a:schemeClr>
              </a:solidFill>
            </a:endParaRPr>
          </a:p>
          <a:p>
            <a:pPr algn="ctr"/>
            <a:r>
              <a:rPr lang="en-US" altLang="ja-JP" sz="1000" dirty="0" err="1" smtClean="0">
                <a:solidFill>
                  <a:schemeClr val="tx1">
                    <a:lumMod val="75000"/>
                    <a:lumOff val="25000"/>
                  </a:schemeClr>
                </a:solidFill>
              </a:rPr>
              <a:t>e</a:t>
            </a:r>
            <a:r>
              <a:rPr kumimoji="1" lang="en-US" altLang="ja-JP" sz="1000" dirty="0" err="1" smtClean="0">
                <a:solidFill>
                  <a:schemeClr val="tx1">
                    <a:lumMod val="75000"/>
                    <a:lumOff val="25000"/>
                  </a:schemeClr>
                </a:solidFill>
              </a:rPr>
              <a:t>dapgwy.out</a:t>
            </a:r>
            <a:endParaRPr kumimoji="1" lang="en-US" altLang="ja-JP" sz="1000" dirty="0" smtClean="0">
              <a:solidFill>
                <a:schemeClr val="tx1">
                  <a:lumMod val="75000"/>
                  <a:lumOff val="25000"/>
                </a:schemeClr>
              </a:solidFill>
            </a:endParaRPr>
          </a:p>
          <a:p>
            <a:pPr algn="ctr"/>
            <a:endParaRPr kumimoji="1" lang="ja-JP" altLang="en-US" sz="1000" dirty="0">
              <a:solidFill>
                <a:schemeClr val="tx1">
                  <a:lumMod val="75000"/>
                  <a:lumOff val="25000"/>
                </a:schemeClr>
              </a:solidFill>
            </a:endParaRPr>
          </a:p>
        </p:txBody>
      </p:sp>
      <p:sp>
        <p:nvSpPr>
          <p:cNvPr id="16" name="正方形/長方形 15"/>
          <p:cNvSpPr/>
          <p:nvPr/>
        </p:nvSpPr>
        <p:spPr>
          <a:xfrm>
            <a:off x="3779904" y="3238577"/>
            <a:ext cx="1224144" cy="453218"/>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ja-JP" altLang="en-US" sz="1000" b="1" dirty="0" smtClean="0">
                <a:solidFill>
                  <a:schemeClr val="tx1">
                    <a:lumMod val="75000"/>
                    <a:lumOff val="25000"/>
                  </a:schemeClr>
                </a:solidFill>
              </a:rPr>
              <a:t>リスナ</a:t>
            </a:r>
            <a:r>
              <a:rPr lang="ja-JP" altLang="en-US" sz="1000" b="1" dirty="0" smtClean="0">
                <a:solidFill>
                  <a:schemeClr val="tx1">
                    <a:lumMod val="75000"/>
                    <a:lumOff val="25000"/>
                  </a:schemeClr>
                </a:solidFill>
              </a:rPr>
              <a:t>（</a:t>
            </a:r>
            <a:r>
              <a:rPr lang="en-US" altLang="ja-JP" sz="1000" b="1" dirty="0" smtClean="0">
                <a:solidFill>
                  <a:schemeClr val="tx1">
                    <a:lumMod val="75000"/>
                    <a:lumOff val="25000"/>
                  </a:schemeClr>
                </a:solidFill>
              </a:rPr>
              <a:t> DFM </a:t>
            </a:r>
            <a:r>
              <a:rPr lang="ja-JP" altLang="en-US" sz="1000" b="1" dirty="0" smtClean="0">
                <a:solidFill>
                  <a:schemeClr val="tx1">
                    <a:lumMod val="75000"/>
                    <a:lumOff val="25000"/>
                  </a:schemeClr>
                </a:solidFill>
              </a:rPr>
              <a:t>）</a:t>
            </a:r>
            <a:endParaRPr lang="en-US" altLang="ja-JP" sz="1000" b="1" dirty="0" smtClean="0">
              <a:solidFill>
                <a:schemeClr val="tx1">
                  <a:lumMod val="75000"/>
                  <a:lumOff val="25000"/>
                </a:schemeClr>
              </a:solidFill>
            </a:endParaRPr>
          </a:p>
          <a:p>
            <a:pPr algn="ctr"/>
            <a:r>
              <a:rPr lang="en-US" altLang="ja-JP" sz="1000" dirty="0" err="1" smtClean="0">
                <a:solidFill>
                  <a:schemeClr val="tx1">
                    <a:lumMod val="75000"/>
                    <a:lumOff val="25000"/>
                  </a:schemeClr>
                </a:solidFill>
              </a:rPr>
              <a:t>e</a:t>
            </a:r>
            <a:r>
              <a:rPr kumimoji="1" lang="en-US" altLang="ja-JP" sz="1000" dirty="0" err="1" smtClean="0">
                <a:solidFill>
                  <a:schemeClr val="tx1">
                    <a:lumMod val="75000"/>
                    <a:lumOff val="25000"/>
                  </a:schemeClr>
                </a:solidFill>
              </a:rPr>
              <a:t>dapgwy.out</a:t>
            </a:r>
            <a:endParaRPr kumimoji="1" lang="en-US" altLang="ja-JP" sz="1000" dirty="0" smtClean="0">
              <a:solidFill>
                <a:schemeClr val="tx1">
                  <a:lumMod val="75000"/>
                  <a:lumOff val="25000"/>
                </a:schemeClr>
              </a:solidFill>
            </a:endParaRPr>
          </a:p>
        </p:txBody>
      </p:sp>
      <p:sp>
        <p:nvSpPr>
          <p:cNvPr id="17" name="正方形/長方形 16"/>
          <p:cNvSpPr/>
          <p:nvPr/>
        </p:nvSpPr>
        <p:spPr>
          <a:xfrm>
            <a:off x="1331714" y="3844402"/>
            <a:ext cx="5184502" cy="297000"/>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ja-JP" altLang="en-US" sz="1000" b="1" dirty="0" smtClean="0">
                <a:solidFill>
                  <a:schemeClr val="tx1">
                    <a:lumMod val="75000"/>
                    <a:lumOff val="25000"/>
                  </a:schemeClr>
                </a:solidFill>
              </a:rPr>
              <a:t>ワークスペースマネージャ</a:t>
            </a:r>
            <a:endParaRPr kumimoji="1" lang="en-US" altLang="ja-JP" sz="1000" b="1" dirty="0" smtClean="0">
              <a:solidFill>
                <a:schemeClr val="tx1">
                  <a:lumMod val="75000"/>
                  <a:lumOff val="25000"/>
                </a:schemeClr>
              </a:solidFill>
            </a:endParaRPr>
          </a:p>
          <a:p>
            <a:pPr algn="ctr"/>
            <a:r>
              <a:rPr lang="en-US" altLang="ja-JP" sz="1000" dirty="0" err="1" smtClean="0">
                <a:solidFill>
                  <a:schemeClr val="tx1">
                    <a:lumMod val="75000"/>
                    <a:lumOff val="25000"/>
                  </a:schemeClr>
                </a:solidFill>
              </a:rPr>
              <a:t>edapth.out</a:t>
            </a:r>
            <a:endParaRPr kumimoji="1" lang="ja-JP" altLang="en-US" sz="1000" dirty="0">
              <a:solidFill>
                <a:schemeClr val="tx1">
                  <a:lumMod val="75000"/>
                  <a:lumOff val="25000"/>
                </a:schemeClr>
              </a:solidFill>
            </a:endParaRPr>
          </a:p>
        </p:txBody>
      </p:sp>
      <p:sp>
        <p:nvSpPr>
          <p:cNvPr id="18" name="正方形/長方形 17"/>
          <p:cNvSpPr/>
          <p:nvPr/>
        </p:nvSpPr>
        <p:spPr>
          <a:xfrm>
            <a:off x="1331640" y="4294426"/>
            <a:ext cx="1152000" cy="597343"/>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ja-JP" altLang="en-US" sz="1000" b="1" dirty="0" smtClean="0">
                <a:solidFill>
                  <a:schemeClr val="tx1">
                    <a:lumMod val="75000"/>
                    <a:lumOff val="25000"/>
                  </a:schemeClr>
                </a:solidFill>
              </a:rPr>
              <a:t>サーバログ</a:t>
            </a:r>
            <a:endParaRPr kumimoji="1" lang="en-US" altLang="ja-JP" sz="1000" dirty="0" smtClean="0">
              <a:solidFill>
                <a:schemeClr val="tx1">
                  <a:lumMod val="75000"/>
                  <a:lumOff val="25000"/>
                </a:schemeClr>
              </a:solidFill>
            </a:endParaRPr>
          </a:p>
          <a:p>
            <a:pPr algn="ctr"/>
            <a:r>
              <a:rPr lang="en-US" altLang="ja-JP" sz="1000" dirty="0" err="1" smtClean="0">
                <a:solidFill>
                  <a:schemeClr val="tx1">
                    <a:lumMod val="75000"/>
                    <a:lumOff val="25000"/>
                  </a:schemeClr>
                </a:solidFill>
              </a:rPr>
              <a:t>edaplog.out</a:t>
            </a:r>
            <a:endParaRPr kumimoji="1" lang="ja-JP" altLang="en-US" sz="1000" dirty="0">
              <a:solidFill>
                <a:schemeClr val="tx1">
                  <a:lumMod val="75000"/>
                  <a:lumOff val="25000"/>
                </a:schemeClr>
              </a:solidFill>
            </a:endParaRPr>
          </a:p>
        </p:txBody>
      </p:sp>
      <p:sp>
        <p:nvSpPr>
          <p:cNvPr id="19" name="正方形/長方形 18"/>
          <p:cNvSpPr/>
          <p:nvPr/>
        </p:nvSpPr>
        <p:spPr>
          <a:xfrm>
            <a:off x="2555776" y="4283377"/>
            <a:ext cx="1152000" cy="612000"/>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kumimoji="1" lang="en-US" altLang="ja-JP" sz="1000" b="1" dirty="0" smtClean="0">
                <a:solidFill>
                  <a:schemeClr val="tx1">
                    <a:lumMod val="75000"/>
                    <a:lumOff val="25000"/>
                  </a:schemeClr>
                </a:solidFill>
              </a:rPr>
              <a:t>FDS</a:t>
            </a:r>
          </a:p>
          <a:p>
            <a:pPr algn="ctr"/>
            <a:r>
              <a:rPr kumimoji="1" lang="ja-JP" altLang="en-US" sz="1000" b="1" dirty="0" smtClean="0">
                <a:solidFill>
                  <a:schemeClr val="tx1">
                    <a:lumMod val="75000"/>
                    <a:lumOff val="25000"/>
                  </a:schemeClr>
                </a:solidFill>
              </a:rPr>
              <a:t>サービス</a:t>
            </a:r>
            <a:endParaRPr kumimoji="1" lang="en-US" altLang="ja-JP" sz="1000" b="1" dirty="0" smtClean="0">
              <a:solidFill>
                <a:schemeClr val="tx1">
                  <a:lumMod val="75000"/>
                  <a:lumOff val="25000"/>
                </a:schemeClr>
              </a:solidFill>
            </a:endParaRPr>
          </a:p>
          <a:p>
            <a:pPr algn="ctr"/>
            <a:r>
              <a:rPr lang="en-US" altLang="ja-JP" sz="1000" dirty="0" err="1" smtClean="0">
                <a:solidFill>
                  <a:schemeClr val="tx1">
                    <a:lumMod val="75000"/>
                    <a:lumOff val="25000"/>
                  </a:schemeClr>
                </a:solidFill>
              </a:rPr>
              <a:t>fds.out</a:t>
            </a:r>
            <a:endParaRPr lang="en-US" altLang="ja-JP" sz="1000" dirty="0" smtClean="0">
              <a:solidFill>
                <a:schemeClr val="tx1">
                  <a:lumMod val="75000"/>
                  <a:lumOff val="25000"/>
                </a:schemeClr>
              </a:solidFill>
            </a:endParaRPr>
          </a:p>
          <a:p>
            <a:pPr algn="ctr"/>
            <a:endParaRPr kumimoji="1" lang="ja-JP" altLang="en-US" sz="1000" dirty="0">
              <a:solidFill>
                <a:schemeClr val="tx1">
                  <a:lumMod val="75000"/>
                  <a:lumOff val="25000"/>
                </a:schemeClr>
              </a:solidFill>
            </a:endParaRPr>
          </a:p>
        </p:txBody>
      </p:sp>
      <p:sp>
        <p:nvSpPr>
          <p:cNvPr id="20" name="正方形/長方形 19"/>
          <p:cNvSpPr/>
          <p:nvPr/>
        </p:nvSpPr>
        <p:spPr>
          <a:xfrm>
            <a:off x="3779912" y="4283377"/>
            <a:ext cx="1152000" cy="612000"/>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lang="en-US" altLang="ja-JP" sz="1000" b="1" dirty="0" smtClean="0">
                <a:solidFill>
                  <a:schemeClr val="tx1">
                    <a:lumMod val="75000"/>
                    <a:lumOff val="25000"/>
                  </a:schemeClr>
                </a:solidFill>
              </a:rPr>
              <a:t>JSCOM3</a:t>
            </a:r>
          </a:p>
          <a:p>
            <a:pPr algn="ctr"/>
            <a:r>
              <a:rPr lang="ja-JP" altLang="en-US" sz="1000" b="1" dirty="0" smtClean="0">
                <a:solidFill>
                  <a:schemeClr val="tx1">
                    <a:lumMod val="75000"/>
                    <a:lumOff val="25000"/>
                  </a:schemeClr>
                </a:solidFill>
              </a:rPr>
              <a:t>サービス</a:t>
            </a:r>
            <a:endParaRPr lang="en-US" altLang="ja-JP" sz="1000" b="1" dirty="0" smtClean="0">
              <a:solidFill>
                <a:schemeClr val="tx1">
                  <a:lumMod val="75000"/>
                  <a:lumOff val="25000"/>
                </a:schemeClr>
              </a:solidFill>
            </a:endParaRPr>
          </a:p>
          <a:p>
            <a:pPr algn="ctr"/>
            <a:r>
              <a:rPr lang="en-US" altLang="ja-JP" sz="1000" dirty="0" smtClean="0">
                <a:solidFill>
                  <a:schemeClr val="tx1">
                    <a:lumMod val="75000"/>
                    <a:lumOff val="25000"/>
                  </a:schemeClr>
                </a:solidFill>
              </a:rPr>
              <a:t>jscom3c.out</a:t>
            </a:r>
          </a:p>
          <a:p>
            <a:pPr algn="ctr"/>
            <a:endParaRPr kumimoji="1" lang="ja-JP" altLang="en-US" sz="1000" dirty="0">
              <a:solidFill>
                <a:schemeClr val="tx1">
                  <a:lumMod val="75000"/>
                  <a:lumOff val="25000"/>
                </a:schemeClr>
              </a:solidFill>
            </a:endParaRPr>
          </a:p>
        </p:txBody>
      </p:sp>
      <p:sp>
        <p:nvSpPr>
          <p:cNvPr id="21" name="正方形/長方形 20"/>
          <p:cNvSpPr/>
          <p:nvPr/>
        </p:nvSpPr>
        <p:spPr>
          <a:xfrm>
            <a:off x="5364216" y="3245701"/>
            <a:ext cx="1152000" cy="446094"/>
          </a:xfrm>
          <a:prstGeom prst="rect">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kumimoji="1" lang="ja-JP" altLang="en-US" sz="1000" b="1" dirty="0" smtClean="0">
                <a:solidFill>
                  <a:schemeClr val="tx1">
                    <a:lumMod val="75000"/>
                    <a:lumOff val="25000"/>
                  </a:schemeClr>
                </a:solidFill>
              </a:rPr>
              <a:t>エージェント</a:t>
            </a:r>
            <a:endParaRPr kumimoji="1" lang="ja-JP" altLang="en-US" sz="1000" b="1" dirty="0">
              <a:solidFill>
                <a:schemeClr val="tx1">
                  <a:lumMod val="75000"/>
                  <a:lumOff val="25000"/>
                </a:schemeClr>
              </a:solidFill>
            </a:endParaRPr>
          </a:p>
        </p:txBody>
      </p:sp>
      <p:sp>
        <p:nvSpPr>
          <p:cNvPr id="22" name="正方形/長方形 21"/>
          <p:cNvSpPr/>
          <p:nvPr/>
        </p:nvSpPr>
        <p:spPr>
          <a:xfrm>
            <a:off x="5418216" y="3414030"/>
            <a:ext cx="1044000" cy="108000"/>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altLang="ja-JP" sz="800" dirty="0" smtClean="0">
                <a:solidFill>
                  <a:schemeClr val="tx1">
                    <a:lumMod val="75000"/>
                    <a:lumOff val="25000"/>
                  </a:schemeClr>
                </a:solidFill>
              </a:rPr>
              <a:t>t</a:t>
            </a:r>
            <a:r>
              <a:rPr kumimoji="1" lang="en-US" altLang="ja-JP" sz="800" dirty="0" smtClean="0">
                <a:solidFill>
                  <a:schemeClr val="tx1">
                    <a:lumMod val="75000"/>
                    <a:lumOff val="25000"/>
                  </a:schemeClr>
                </a:solidFill>
              </a:rPr>
              <a:t>scom3.out</a:t>
            </a:r>
            <a:endParaRPr kumimoji="1" lang="ja-JP" altLang="en-US" sz="800" dirty="0">
              <a:solidFill>
                <a:schemeClr val="tx1">
                  <a:lumMod val="75000"/>
                  <a:lumOff val="25000"/>
                </a:schemeClr>
              </a:solidFill>
            </a:endParaRPr>
          </a:p>
        </p:txBody>
      </p:sp>
      <p:sp>
        <p:nvSpPr>
          <p:cNvPr id="23" name="正方形/長方形 22"/>
          <p:cNvSpPr/>
          <p:nvPr/>
        </p:nvSpPr>
        <p:spPr>
          <a:xfrm>
            <a:off x="5418216" y="3558567"/>
            <a:ext cx="1044000" cy="108000"/>
          </a:xfrm>
          <a:prstGeom prst="rect">
            <a:avLst/>
          </a:prstGeom>
          <a:solidFill>
            <a:schemeClr val="accent1">
              <a:lumMod val="60000"/>
              <a:lumOff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altLang="ja-JP" sz="800" dirty="0" smtClean="0">
                <a:solidFill>
                  <a:schemeClr val="tx1">
                    <a:lumMod val="75000"/>
                    <a:lumOff val="25000"/>
                  </a:schemeClr>
                </a:solidFill>
              </a:rPr>
              <a:t>t</a:t>
            </a:r>
            <a:r>
              <a:rPr kumimoji="1" lang="en-US" altLang="ja-JP" sz="800" dirty="0" smtClean="0">
                <a:solidFill>
                  <a:schemeClr val="tx1">
                    <a:lumMod val="75000"/>
                    <a:lumOff val="25000"/>
                  </a:schemeClr>
                </a:solidFill>
              </a:rPr>
              <a:t>scom3.out</a:t>
            </a:r>
            <a:endParaRPr kumimoji="1" lang="ja-JP" altLang="en-US" sz="800" dirty="0">
              <a:solidFill>
                <a:schemeClr val="tx1">
                  <a:lumMod val="75000"/>
                  <a:lumOff val="25000"/>
                </a:schemeClr>
              </a:solidFill>
            </a:endParaRPr>
          </a:p>
        </p:txBody>
      </p:sp>
      <p:pic>
        <p:nvPicPr>
          <p:cNvPr id="24" name="図 23"/>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7074288" y="3453190"/>
            <a:ext cx="1602112" cy="539712"/>
          </a:xfrm>
          <a:prstGeom prst="rect">
            <a:avLst/>
          </a:prstGeom>
        </p:spPr>
      </p:pic>
      <p:pic>
        <p:nvPicPr>
          <p:cNvPr id="25" name="図 2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7065360" y="4209274"/>
            <a:ext cx="1611040" cy="536880"/>
          </a:xfrm>
          <a:prstGeom prst="rect">
            <a:avLst/>
          </a:prstGeom>
        </p:spPr>
      </p:pic>
      <p:sp>
        <p:nvSpPr>
          <p:cNvPr id="26" name="テキスト ボックス 25"/>
          <p:cNvSpPr txBox="1"/>
          <p:nvPr/>
        </p:nvSpPr>
        <p:spPr>
          <a:xfrm>
            <a:off x="7452368" y="4397505"/>
            <a:ext cx="936000" cy="216000"/>
          </a:xfrm>
          <a:prstGeom prst="rect">
            <a:avLst/>
          </a:prstGeom>
          <a:solidFill>
            <a:schemeClr val="bg1">
              <a:alpha val="65000"/>
            </a:schemeClr>
          </a:solidFill>
        </p:spPr>
        <p:txBody>
          <a:bodyPr wrap="square" lIns="0" tIns="0" rIns="0" bIns="0" rtlCol="0" anchor="ctr">
            <a:noAutofit/>
          </a:bodyPr>
          <a:lstStyle/>
          <a:p>
            <a:pPr algn="ctr"/>
            <a:r>
              <a:rPr lang="ja-JP" altLang="en-US" sz="900" dirty="0" smtClean="0">
                <a:solidFill>
                  <a:schemeClr val="tx1">
                    <a:lumMod val="75000"/>
                    <a:lumOff val="25000"/>
                  </a:schemeClr>
                </a:solidFill>
              </a:rPr>
              <a:t>検索対象</a:t>
            </a:r>
            <a:r>
              <a:rPr lang="en-US" altLang="ja-JP" sz="900" dirty="0" smtClean="0">
                <a:solidFill>
                  <a:schemeClr val="tx1">
                    <a:lumMod val="75000"/>
                    <a:lumOff val="25000"/>
                  </a:schemeClr>
                </a:solidFill>
              </a:rPr>
              <a:t>DB</a:t>
            </a:r>
          </a:p>
        </p:txBody>
      </p:sp>
      <p:sp>
        <p:nvSpPr>
          <p:cNvPr id="27" name="テキスト ボックス 26"/>
          <p:cNvSpPr txBox="1"/>
          <p:nvPr/>
        </p:nvSpPr>
        <p:spPr>
          <a:xfrm>
            <a:off x="7441860" y="3657997"/>
            <a:ext cx="936000" cy="216000"/>
          </a:xfrm>
          <a:prstGeom prst="rect">
            <a:avLst/>
          </a:prstGeom>
          <a:solidFill>
            <a:schemeClr val="bg1">
              <a:alpha val="65000"/>
            </a:schemeClr>
          </a:solidFill>
        </p:spPr>
        <p:txBody>
          <a:bodyPr wrap="square" lIns="0" tIns="0" rIns="0" bIns="0" rtlCol="0" anchor="ctr">
            <a:noAutofit/>
          </a:bodyPr>
          <a:lstStyle/>
          <a:p>
            <a:pPr algn="ctr"/>
            <a:r>
              <a:rPr kumimoji="1" lang="en-US" altLang="ja-JP" sz="600" dirty="0" smtClean="0">
                <a:solidFill>
                  <a:schemeClr val="tx1">
                    <a:lumMod val="75000"/>
                    <a:lumOff val="25000"/>
                  </a:schemeClr>
                </a:solidFill>
              </a:rPr>
              <a:t>Resource</a:t>
            </a:r>
            <a:r>
              <a:rPr kumimoji="1" lang="ja-JP" altLang="en-US" sz="600" dirty="0" smtClean="0">
                <a:solidFill>
                  <a:schemeClr val="tx1">
                    <a:lumMod val="75000"/>
                    <a:lumOff val="25000"/>
                  </a:schemeClr>
                </a:solidFill>
              </a:rPr>
              <a:t> </a:t>
            </a:r>
            <a:r>
              <a:rPr kumimoji="1" lang="en-US" altLang="ja-JP" sz="600" dirty="0" smtClean="0">
                <a:solidFill>
                  <a:schemeClr val="tx1">
                    <a:lumMod val="75000"/>
                    <a:lumOff val="25000"/>
                  </a:schemeClr>
                </a:solidFill>
              </a:rPr>
              <a:t>Analyzer</a:t>
            </a:r>
          </a:p>
          <a:p>
            <a:pPr algn="ctr"/>
            <a:r>
              <a:rPr kumimoji="1" lang="ja-JP" altLang="en-US" sz="900" dirty="0" smtClean="0">
                <a:solidFill>
                  <a:schemeClr val="tx1">
                    <a:lumMod val="75000"/>
                    <a:lumOff val="25000"/>
                  </a:schemeClr>
                </a:solidFill>
              </a:rPr>
              <a:t>リポジトリ</a:t>
            </a:r>
            <a:r>
              <a:rPr lang="en-US" altLang="ja-JP" sz="900" dirty="0" smtClean="0">
                <a:solidFill>
                  <a:schemeClr val="tx1">
                    <a:lumMod val="75000"/>
                    <a:lumOff val="25000"/>
                  </a:schemeClr>
                </a:solidFill>
              </a:rPr>
              <a:t>DB</a:t>
            </a:r>
            <a:endParaRPr kumimoji="1" lang="ja-JP" altLang="en-US" sz="900" dirty="0">
              <a:solidFill>
                <a:schemeClr val="tx1">
                  <a:lumMod val="75000"/>
                  <a:lumOff val="25000"/>
                </a:schemeClr>
              </a:solidFill>
            </a:endParaRPr>
          </a:p>
        </p:txBody>
      </p:sp>
      <p:cxnSp>
        <p:nvCxnSpPr>
          <p:cNvPr id="28" name="直線矢印コネクタ 27"/>
          <p:cNvCxnSpPr/>
          <p:nvPr/>
        </p:nvCxnSpPr>
        <p:spPr>
          <a:xfrm>
            <a:off x="2699280" y="3684997"/>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427984" y="3684997"/>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3131776" y="4128811"/>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355912" y="4128811"/>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663248" y="4755623"/>
            <a:ext cx="900000" cy="138499"/>
          </a:xfrm>
          <a:prstGeom prst="rect">
            <a:avLst/>
          </a:prstGeom>
          <a:solidFill>
            <a:schemeClr val="bg1"/>
          </a:solidFill>
          <a:ln w="3175">
            <a:solidFill>
              <a:schemeClr val="tx1">
                <a:lumMod val="50000"/>
                <a:lumOff val="50000"/>
              </a:schemeClr>
            </a:solidFill>
          </a:ln>
        </p:spPr>
        <p:txBody>
          <a:bodyPr wrap="square" lIns="36000" tIns="0" rIns="36000" bIns="0" rtlCol="0" anchor="ctr">
            <a:spAutoFit/>
          </a:bodyPr>
          <a:lstStyle/>
          <a:p>
            <a:pPr algn="ctr"/>
            <a:r>
              <a:rPr kumimoji="1" lang="en-US" altLang="ja-JP" sz="900" dirty="0" smtClean="0">
                <a:solidFill>
                  <a:schemeClr val="tx1">
                    <a:lumMod val="75000"/>
                    <a:lumOff val="25000"/>
                  </a:schemeClr>
                </a:solidFill>
              </a:rPr>
              <a:t>Port:8122</a:t>
            </a:r>
            <a:endParaRPr kumimoji="1" lang="ja-JP" altLang="en-US" sz="900" dirty="0">
              <a:solidFill>
                <a:schemeClr val="tx1">
                  <a:lumMod val="75000"/>
                  <a:lumOff val="25000"/>
                </a:schemeClr>
              </a:solidFill>
            </a:endParaRPr>
          </a:p>
        </p:txBody>
      </p:sp>
      <p:sp>
        <p:nvSpPr>
          <p:cNvPr id="33" name="テキスト ボックス 32"/>
          <p:cNvSpPr txBox="1"/>
          <p:nvPr/>
        </p:nvSpPr>
        <p:spPr>
          <a:xfrm>
            <a:off x="3887384" y="4755623"/>
            <a:ext cx="900000" cy="138499"/>
          </a:xfrm>
          <a:prstGeom prst="rect">
            <a:avLst/>
          </a:prstGeom>
          <a:solidFill>
            <a:schemeClr val="bg1"/>
          </a:solidFill>
          <a:ln w="3175">
            <a:solidFill>
              <a:schemeClr val="tx1">
                <a:lumMod val="50000"/>
                <a:lumOff val="50000"/>
              </a:schemeClr>
            </a:solidFill>
          </a:ln>
        </p:spPr>
        <p:txBody>
          <a:bodyPr wrap="square" lIns="36000" tIns="0" rIns="36000" bIns="0" rtlCol="0" anchor="ctr">
            <a:spAutoFit/>
          </a:bodyPr>
          <a:lstStyle/>
          <a:p>
            <a:pPr algn="ctr"/>
            <a:r>
              <a:rPr kumimoji="1" lang="en-US" altLang="ja-JP" sz="900" dirty="0" smtClean="0">
                <a:solidFill>
                  <a:schemeClr val="tx1">
                    <a:lumMod val="75000"/>
                    <a:lumOff val="25000"/>
                  </a:schemeClr>
                </a:solidFill>
              </a:rPr>
              <a:t>Port:8123</a:t>
            </a:r>
          </a:p>
        </p:txBody>
      </p:sp>
      <p:cxnSp>
        <p:nvCxnSpPr>
          <p:cNvPr id="34" name="直線矢印コネクタ 33"/>
          <p:cNvCxnSpPr/>
          <p:nvPr/>
        </p:nvCxnSpPr>
        <p:spPr>
          <a:xfrm>
            <a:off x="1907704" y="4140028"/>
            <a:ext cx="0" cy="162000"/>
          </a:xfrm>
          <a:prstGeom prst="straightConnector1">
            <a:avLst/>
          </a:prstGeom>
          <a:ln w="28575">
            <a:solidFill>
              <a:schemeClr val="tx1">
                <a:lumMod val="50000"/>
                <a:lumOff val="50000"/>
              </a:schemeClr>
            </a:solidFill>
            <a:prstDash val="sysDot"/>
            <a:headEnd type="none" w="lg" len="sm"/>
            <a:tailEnd type="none" w="lg" len="sm"/>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065360" y="2130136"/>
            <a:ext cx="1494000" cy="83700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lang="en-US" altLang="ja-JP" sz="1000" b="1" dirty="0" smtClean="0">
                <a:solidFill>
                  <a:schemeClr val="tx1">
                    <a:lumMod val="75000"/>
                    <a:lumOff val="25000"/>
                  </a:schemeClr>
                </a:solidFill>
              </a:rPr>
              <a:t>Apache</a:t>
            </a:r>
            <a:r>
              <a:rPr lang="ja-JP" altLang="en-US" sz="1000" b="1" dirty="0" smtClean="0">
                <a:solidFill>
                  <a:schemeClr val="tx1">
                    <a:lumMod val="75000"/>
                    <a:lumOff val="25000"/>
                  </a:schemeClr>
                </a:solidFill>
              </a:rPr>
              <a:t> </a:t>
            </a:r>
            <a:r>
              <a:rPr lang="en-US" altLang="ja-JP" sz="1000" b="1" dirty="0" smtClean="0">
                <a:solidFill>
                  <a:schemeClr val="tx1">
                    <a:lumMod val="75000"/>
                    <a:lumOff val="25000"/>
                  </a:schemeClr>
                </a:solidFill>
              </a:rPr>
              <a:t>Derby</a:t>
            </a:r>
            <a:r>
              <a:rPr lang="en-US" altLang="ja-JP" sz="1000" dirty="0" smtClean="0">
                <a:solidFill>
                  <a:schemeClr val="tx1">
                    <a:lumMod val="75000"/>
                    <a:lumOff val="25000"/>
                  </a:schemeClr>
                </a:solidFill>
              </a:rPr>
              <a:t/>
            </a:r>
            <a:br>
              <a:rPr lang="en-US" altLang="ja-JP" sz="1000" dirty="0" smtClean="0">
                <a:solidFill>
                  <a:schemeClr val="tx1">
                    <a:lumMod val="75000"/>
                    <a:lumOff val="25000"/>
                  </a:schemeClr>
                </a:solidFill>
              </a:rPr>
            </a:br>
            <a:r>
              <a:rPr lang="en-US" altLang="ja-JP" sz="1000" dirty="0" smtClean="0">
                <a:solidFill>
                  <a:schemeClr val="tx1">
                    <a:lumMod val="75000"/>
                    <a:lumOff val="25000"/>
                  </a:schemeClr>
                </a:solidFill>
              </a:rPr>
              <a:t> java</a:t>
            </a:r>
            <a:endParaRPr kumimoji="1" lang="ja-JP" altLang="en-US" sz="1000" dirty="0">
              <a:solidFill>
                <a:schemeClr val="tx1">
                  <a:lumMod val="75000"/>
                  <a:lumOff val="25000"/>
                </a:schemeClr>
              </a:solidFill>
            </a:endParaRPr>
          </a:p>
        </p:txBody>
      </p:sp>
      <p:pic>
        <p:nvPicPr>
          <p:cNvPr id="36" name="図 3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092280" y="2429771"/>
            <a:ext cx="1467080" cy="532178"/>
          </a:xfrm>
          <a:prstGeom prst="rect">
            <a:avLst/>
          </a:prstGeom>
        </p:spPr>
      </p:pic>
      <p:sp>
        <p:nvSpPr>
          <p:cNvPr id="37" name="テキスト ボックス 36"/>
          <p:cNvSpPr txBox="1"/>
          <p:nvPr/>
        </p:nvSpPr>
        <p:spPr>
          <a:xfrm>
            <a:off x="7380416" y="2535088"/>
            <a:ext cx="936000" cy="216000"/>
          </a:xfrm>
          <a:prstGeom prst="rect">
            <a:avLst/>
          </a:prstGeom>
          <a:solidFill>
            <a:schemeClr val="bg1">
              <a:alpha val="65000"/>
            </a:schemeClr>
          </a:solidFill>
        </p:spPr>
        <p:txBody>
          <a:bodyPr wrap="square" lIns="0" tIns="0" rIns="0" bIns="0" rtlCol="0" anchor="ctr">
            <a:noAutofit/>
          </a:bodyPr>
          <a:lstStyle/>
          <a:p>
            <a:pPr algn="ctr"/>
            <a:r>
              <a:rPr kumimoji="1" lang="en-US" altLang="ja-JP" sz="600" dirty="0" smtClean="0">
                <a:solidFill>
                  <a:schemeClr val="tx1">
                    <a:lumMod val="75000"/>
                    <a:lumOff val="25000"/>
                  </a:schemeClr>
                </a:solidFill>
              </a:rPr>
              <a:t>WebFOCUS</a:t>
            </a:r>
          </a:p>
          <a:p>
            <a:pPr algn="ctr"/>
            <a:r>
              <a:rPr kumimoji="1" lang="ja-JP" altLang="en-US" sz="900" dirty="0" smtClean="0">
                <a:solidFill>
                  <a:schemeClr val="tx1">
                    <a:lumMod val="75000"/>
                    <a:lumOff val="25000"/>
                  </a:schemeClr>
                </a:solidFill>
              </a:rPr>
              <a:t>リポジトリ</a:t>
            </a:r>
            <a:r>
              <a:rPr kumimoji="1" lang="en-US" altLang="ja-JP" sz="900" dirty="0" smtClean="0">
                <a:solidFill>
                  <a:schemeClr val="tx1">
                    <a:lumMod val="75000"/>
                    <a:lumOff val="25000"/>
                  </a:schemeClr>
                </a:solidFill>
              </a:rPr>
              <a:t>DB</a:t>
            </a:r>
            <a:endParaRPr lang="en-US" altLang="ja-JP" sz="900" dirty="0">
              <a:solidFill>
                <a:schemeClr val="tx1">
                  <a:lumMod val="75000"/>
                  <a:lumOff val="25000"/>
                </a:schemeClr>
              </a:solidFill>
            </a:endParaRPr>
          </a:p>
        </p:txBody>
      </p:sp>
      <p:cxnSp>
        <p:nvCxnSpPr>
          <p:cNvPr id="38" name="直線矢印コネクタ 37"/>
          <p:cNvCxnSpPr/>
          <p:nvPr/>
        </p:nvCxnSpPr>
        <p:spPr>
          <a:xfrm flipH="1" flipV="1">
            <a:off x="4932040" y="2980175"/>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387932" y="2742405"/>
            <a:ext cx="900000"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Port:1527</a:t>
            </a:r>
          </a:p>
        </p:txBody>
      </p:sp>
      <p:sp>
        <p:nvSpPr>
          <p:cNvPr id="40" name="正方形/長方形 39"/>
          <p:cNvSpPr/>
          <p:nvPr/>
        </p:nvSpPr>
        <p:spPr>
          <a:xfrm>
            <a:off x="3406129" y="2460757"/>
            <a:ext cx="1296000" cy="171491"/>
          </a:xfrm>
          <a:prstGeom prst="rect">
            <a:avLst/>
          </a:prstGeom>
          <a:solidFill>
            <a:schemeClr val="accent1">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lumMod val="75000"/>
                    <a:lumOff val="25000"/>
                  </a:schemeClr>
                </a:solidFill>
              </a:rPr>
              <a:t>Designer</a:t>
            </a:r>
            <a:endParaRPr lang="ja-JP" altLang="en-US" sz="1000" b="1" dirty="0">
              <a:solidFill>
                <a:schemeClr val="tx1">
                  <a:lumMod val="75000"/>
                  <a:lumOff val="25000"/>
                </a:schemeClr>
              </a:solidFill>
            </a:endParaRPr>
          </a:p>
        </p:txBody>
      </p:sp>
      <p:sp>
        <p:nvSpPr>
          <p:cNvPr id="41" name="正方形/長方形 40"/>
          <p:cNvSpPr/>
          <p:nvPr/>
        </p:nvSpPr>
        <p:spPr>
          <a:xfrm>
            <a:off x="6300192" y="903769"/>
            <a:ext cx="2520280" cy="297006"/>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lumMod val="75000"/>
                    <a:lumOff val="25000"/>
                  </a:schemeClr>
                </a:solidFill>
              </a:rPr>
              <a:t>Web</a:t>
            </a:r>
            <a:r>
              <a:rPr lang="ja-JP" altLang="en-US" sz="1000" b="1" dirty="0" smtClean="0">
                <a:solidFill>
                  <a:schemeClr val="tx1">
                    <a:lumMod val="75000"/>
                    <a:lumOff val="25000"/>
                  </a:schemeClr>
                </a:solidFill>
              </a:rPr>
              <a:t>ブラウザ</a:t>
            </a:r>
            <a:endParaRPr kumimoji="1" lang="ja-JP" altLang="en-US" sz="1000" b="1" dirty="0">
              <a:solidFill>
                <a:schemeClr val="tx1">
                  <a:lumMod val="75000"/>
                  <a:lumOff val="25000"/>
                </a:schemeClr>
              </a:solidFill>
            </a:endParaRPr>
          </a:p>
        </p:txBody>
      </p:sp>
      <p:cxnSp>
        <p:nvCxnSpPr>
          <p:cNvPr id="42" name="直線矢印コネクタ 41"/>
          <p:cNvCxnSpPr/>
          <p:nvPr/>
        </p:nvCxnSpPr>
        <p:spPr>
          <a:xfrm flipH="1" flipV="1">
            <a:off x="6667982" y="3993250"/>
            <a:ext cx="397378" cy="1"/>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835696" y="1412638"/>
            <a:ext cx="5310640" cy="454691"/>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lang="en-US" altLang="ja-JP" sz="1000" b="1" dirty="0">
                <a:solidFill>
                  <a:schemeClr val="tx1">
                    <a:lumMod val="75000"/>
                    <a:lumOff val="25000"/>
                  </a:schemeClr>
                </a:solidFill>
              </a:rPr>
              <a:t>Apache HTTP Server  </a:t>
            </a:r>
            <a:r>
              <a:rPr lang="en-US" altLang="ja-JP" sz="1000" dirty="0" err="1" smtClean="0">
                <a:solidFill>
                  <a:schemeClr val="tx1">
                    <a:lumMod val="75000"/>
                    <a:lumOff val="25000"/>
                  </a:schemeClr>
                </a:solidFill>
              </a:rPr>
              <a:t>httpd</a:t>
            </a:r>
            <a:endParaRPr lang="ja-JP" altLang="en-US" sz="800" dirty="0">
              <a:solidFill>
                <a:schemeClr val="tx1">
                  <a:lumMod val="75000"/>
                  <a:lumOff val="25000"/>
                </a:schemeClr>
              </a:solidFill>
            </a:endParaRPr>
          </a:p>
          <a:p>
            <a:pPr algn="ctr"/>
            <a:endParaRPr lang="en-US" altLang="ja-JP" sz="1000" dirty="0" smtClean="0">
              <a:solidFill>
                <a:schemeClr val="tx1">
                  <a:lumMod val="75000"/>
                  <a:lumOff val="25000"/>
                </a:schemeClr>
              </a:solidFill>
            </a:endParaRPr>
          </a:p>
          <a:p>
            <a:pPr algn="ctr"/>
            <a:endParaRPr lang="en-US" altLang="ja-JP" sz="1000" dirty="0" smtClean="0">
              <a:solidFill>
                <a:schemeClr val="tx1">
                  <a:lumMod val="75000"/>
                  <a:lumOff val="25000"/>
                </a:schemeClr>
              </a:solidFill>
            </a:endParaRPr>
          </a:p>
        </p:txBody>
      </p:sp>
      <p:cxnSp>
        <p:nvCxnSpPr>
          <p:cNvPr id="44" name="直線矢印コネクタ 43"/>
          <p:cNvCxnSpPr/>
          <p:nvPr/>
        </p:nvCxnSpPr>
        <p:spPr>
          <a:xfrm>
            <a:off x="2987824" y="2980176"/>
            <a:ext cx="0" cy="243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403136" y="3550989"/>
            <a:ext cx="900000" cy="138499"/>
          </a:xfrm>
          <a:prstGeom prst="rect">
            <a:avLst/>
          </a:prstGeom>
          <a:solidFill>
            <a:schemeClr val="bg1"/>
          </a:solidFill>
          <a:ln w="3175">
            <a:solidFill>
              <a:schemeClr val="tx1">
                <a:lumMod val="50000"/>
                <a:lumOff val="50000"/>
              </a:schemeClr>
            </a:solidFill>
          </a:ln>
        </p:spPr>
        <p:txBody>
          <a:bodyPr wrap="square" lIns="36000" tIns="0" rIns="36000" bIns="0" rtlCol="0" anchor="ctr">
            <a:spAutoFit/>
          </a:bodyPr>
          <a:lstStyle/>
          <a:p>
            <a:pPr algn="ctr"/>
            <a:r>
              <a:rPr kumimoji="1" lang="en-US" altLang="ja-JP" sz="900" dirty="0" smtClean="0">
                <a:solidFill>
                  <a:schemeClr val="tx1">
                    <a:lumMod val="75000"/>
                    <a:lumOff val="25000"/>
                  </a:schemeClr>
                </a:solidFill>
              </a:rPr>
              <a:t>Port:8121</a:t>
            </a:r>
            <a:endParaRPr kumimoji="1" lang="ja-JP" altLang="en-US" sz="900" dirty="0">
              <a:solidFill>
                <a:schemeClr val="tx1">
                  <a:lumMod val="75000"/>
                  <a:lumOff val="25000"/>
                </a:schemeClr>
              </a:solidFill>
            </a:endParaRPr>
          </a:p>
        </p:txBody>
      </p:sp>
      <p:sp>
        <p:nvSpPr>
          <p:cNvPr id="46" name="テキスト ボックス 45"/>
          <p:cNvSpPr txBox="1"/>
          <p:nvPr/>
        </p:nvSpPr>
        <p:spPr>
          <a:xfrm>
            <a:off x="2447152" y="3550989"/>
            <a:ext cx="900000" cy="138499"/>
          </a:xfrm>
          <a:prstGeom prst="rect">
            <a:avLst/>
          </a:prstGeom>
          <a:solidFill>
            <a:schemeClr val="bg1"/>
          </a:solidFill>
          <a:ln w="3175">
            <a:solidFill>
              <a:schemeClr val="tx1">
                <a:lumMod val="50000"/>
                <a:lumOff val="50000"/>
              </a:schemeClr>
            </a:solidFill>
          </a:ln>
        </p:spPr>
        <p:txBody>
          <a:bodyPr wrap="square" lIns="36000" tIns="0" rIns="36000" bIns="0" rtlCol="0" anchor="ctr">
            <a:spAutoFit/>
          </a:bodyPr>
          <a:lstStyle/>
          <a:p>
            <a:pPr algn="ctr"/>
            <a:r>
              <a:rPr kumimoji="1" lang="en-US" altLang="ja-JP" sz="900" dirty="0" smtClean="0">
                <a:solidFill>
                  <a:schemeClr val="tx1">
                    <a:lumMod val="75000"/>
                    <a:lumOff val="25000"/>
                  </a:schemeClr>
                </a:solidFill>
              </a:rPr>
              <a:t>Port:8120</a:t>
            </a:r>
            <a:endParaRPr kumimoji="1" lang="ja-JP" altLang="en-US" sz="900" dirty="0">
              <a:solidFill>
                <a:schemeClr val="tx1">
                  <a:lumMod val="75000"/>
                  <a:lumOff val="25000"/>
                </a:schemeClr>
              </a:solidFill>
            </a:endParaRPr>
          </a:p>
        </p:txBody>
      </p:sp>
      <p:cxnSp>
        <p:nvCxnSpPr>
          <p:cNvPr id="47" name="直線矢印コネクタ 46"/>
          <p:cNvCxnSpPr/>
          <p:nvPr/>
        </p:nvCxnSpPr>
        <p:spPr>
          <a:xfrm>
            <a:off x="4572000" y="1875937"/>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429568" y="2435617"/>
            <a:ext cx="846288"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Port:8009</a:t>
            </a:r>
            <a:endParaRPr kumimoji="1" lang="ja-JP" altLang="en-US" sz="900" dirty="0">
              <a:solidFill>
                <a:schemeClr val="tx1">
                  <a:lumMod val="75000"/>
                  <a:lumOff val="25000"/>
                </a:schemeClr>
              </a:solidFill>
            </a:endParaRPr>
          </a:p>
        </p:txBody>
      </p:sp>
      <p:cxnSp>
        <p:nvCxnSpPr>
          <p:cNvPr id="49" name="直線矢印コネクタ 48"/>
          <p:cNvCxnSpPr/>
          <p:nvPr/>
        </p:nvCxnSpPr>
        <p:spPr>
          <a:xfrm>
            <a:off x="3563888" y="1200799"/>
            <a:ext cx="0" cy="216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8388424" y="1200799"/>
            <a:ext cx="56" cy="837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429568" y="2708220"/>
            <a:ext cx="846288"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Port:8080</a:t>
            </a:r>
            <a:endParaRPr kumimoji="1" lang="ja-JP" altLang="en-US" sz="900" dirty="0">
              <a:solidFill>
                <a:schemeClr val="tx1">
                  <a:lumMod val="75000"/>
                  <a:lumOff val="25000"/>
                </a:schemeClr>
              </a:solidFill>
            </a:endParaRPr>
          </a:p>
        </p:txBody>
      </p:sp>
      <p:sp>
        <p:nvSpPr>
          <p:cNvPr id="52" name="正方形/長方形 51"/>
          <p:cNvSpPr/>
          <p:nvPr/>
        </p:nvSpPr>
        <p:spPr>
          <a:xfrm>
            <a:off x="2916184" y="903697"/>
            <a:ext cx="3312000" cy="297006"/>
          </a:xfrm>
          <a:prstGeom prst="rect">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75000"/>
                    <a:lumOff val="25000"/>
                  </a:schemeClr>
                </a:solidFill>
              </a:rPr>
              <a:t>管理センター（管理コンソール）</a:t>
            </a:r>
            <a:endParaRPr lang="en-US" altLang="ja-JP" sz="900" b="1" dirty="0" smtClean="0">
              <a:solidFill>
                <a:schemeClr val="tx1">
                  <a:lumMod val="75000"/>
                  <a:lumOff val="25000"/>
                </a:schemeClr>
              </a:solidFill>
            </a:endParaRPr>
          </a:p>
          <a:p>
            <a:pPr algn="ctr"/>
            <a:r>
              <a:rPr lang="en-US" altLang="ja-JP" sz="900" b="1" dirty="0" smtClean="0">
                <a:solidFill>
                  <a:schemeClr val="tx1">
                    <a:lumMod val="75000"/>
                    <a:lumOff val="25000"/>
                  </a:schemeClr>
                </a:solidFill>
              </a:rPr>
              <a:t>ReportCaster</a:t>
            </a:r>
            <a:r>
              <a:rPr lang="ja-JP" altLang="en-US" sz="900" b="1" dirty="0" smtClean="0">
                <a:solidFill>
                  <a:schemeClr val="tx1">
                    <a:lumMod val="75000"/>
                    <a:lumOff val="25000"/>
                  </a:schemeClr>
                </a:solidFill>
              </a:rPr>
              <a:t>コンソール</a:t>
            </a:r>
            <a:r>
              <a:rPr lang="en-US" altLang="ja-JP" sz="900" b="1" dirty="0" smtClean="0">
                <a:solidFill>
                  <a:schemeClr val="tx1">
                    <a:lumMod val="75000"/>
                    <a:lumOff val="25000"/>
                  </a:schemeClr>
                </a:solidFill>
              </a:rPr>
              <a:t>/</a:t>
            </a:r>
            <a:r>
              <a:rPr lang="ja-JP" altLang="en-US" sz="900" b="1" dirty="0" smtClean="0">
                <a:solidFill>
                  <a:schemeClr val="tx1">
                    <a:lumMod val="75000"/>
                    <a:lumOff val="25000"/>
                  </a:schemeClr>
                </a:solidFill>
              </a:rPr>
              <a:t>エクスプローラ</a:t>
            </a:r>
            <a:endParaRPr kumimoji="1" lang="ja-JP" altLang="en-US" sz="900" b="1" dirty="0">
              <a:solidFill>
                <a:schemeClr val="tx1">
                  <a:lumMod val="75000"/>
                  <a:lumOff val="25000"/>
                </a:schemeClr>
              </a:solidFill>
            </a:endParaRPr>
          </a:p>
        </p:txBody>
      </p:sp>
      <p:cxnSp>
        <p:nvCxnSpPr>
          <p:cNvPr id="53" name="直線矢印コネクタ 52"/>
          <p:cNvCxnSpPr/>
          <p:nvPr/>
        </p:nvCxnSpPr>
        <p:spPr>
          <a:xfrm>
            <a:off x="6516216" y="1200799"/>
            <a:ext cx="0" cy="216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120520" y="1647321"/>
            <a:ext cx="900000"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Port:80</a:t>
            </a:r>
            <a:endParaRPr kumimoji="1" lang="ja-JP" altLang="en-US" sz="900" dirty="0">
              <a:solidFill>
                <a:schemeClr val="tx1">
                  <a:lumMod val="75000"/>
                  <a:lumOff val="25000"/>
                </a:schemeClr>
              </a:solidFill>
            </a:endParaRPr>
          </a:p>
        </p:txBody>
      </p:sp>
      <p:sp>
        <p:nvSpPr>
          <p:cNvPr id="55" name="正方形/長方形 54"/>
          <p:cNvSpPr/>
          <p:nvPr/>
        </p:nvSpPr>
        <p:spPr>
          <a:xfrm>
            <a:off x="403340" y="3137791"/>
            <a:ext cx="153888" cy="1827568"/>
          </a:xfrm>
          <a:prstGeom prst="rect">
            <a:avLst/>
          </a:prstGeom>
        </p:spPr>
        <p:txBody>
          <a:bodyPr vert="vert270" wrap="square" lIns="0" tIns="0" rIns="0" bIns="0">
            <a:spAutoFit/>
          </a:bodyPr>
          <a:lstStyle/>
          <a:p>
            <a:pPr algn="ctr"/>
            <a:r>
              <a:rPr lang="en-US" altLang="ja-JP" sz="1000" b="1" dirty="0" smtClean="0">
                <a:solidFill>
                  <a:schemeClr val="tx1">
                    <a:lumMod val="75000"/>
                    <a:lumOff val="25000"/>
                  </a:schemeClr>
                </a:solidFill>
              </a:rPr>
              <a:t>WebFOCUS</a:t>
            </a:r>
            <a:r>
              <a:rPr lang="ja-JP" altLang="en-US" sz="1000" b="1" dirty="0" smtClean="0">
                <a:solidFill>
                  <a:schemeClr val="tx1">
                    <a:lumMod val="75000"/>
                    <a:lumOff val="25000"/>
                  </a:schemeClr>
                </a:solidFill>
              </a:rPr>
              <a:t> </a:t>
            </a:r>
            <a:r>
              <a:rPr lang="en-US" altLang="ja-JP" sz="1000" b="1" dirty="0" smtClean="0">
                <a:solidFill>
                  <a:schemeClr val="tx1">
                    <a:lumMod val="75000"/>
                    <a:lumOff val="25000"/>
                  </a:schemeClr>
                </a:solidFill>
              </a:rPr>
              <a:t>Reporting</a:t>
            </a:r>
            <a:r>
              <a:rPr lang="ja-JP" altLang="en-US" sz="1000" b="1" dirty="0" smtClean="0">
                <a:solidFill>
                  <a:schemeClr val="tx1">
                    <a:lumMod val="75000"/>
                    <a:lumOff val="25000"/>
                  </a:schemeClr>
                </a:solidFill>
              </a:rPr>
              <a:t> </a:t>
            </a:r>
            <a:r>
              <a:rPr lang="en-US" altLang="ja-JP" sz="1000" b="1" dirty="0" smtClean="0">
                <a:solidFill>
                  <a:schemeClr val="tx1">
                    <a:lumMod val="75000"/>
                    <a:lumOff val="25000"/>
                  </a:schemeClr>
                </a:solidFill>
              </a:rPr>
              <a:t>Server</a:t>
            </a:r>
          </a:p>
        </p:txBody>
      </p:sp>
      <p:sp>
        <p:nvSpPr>
          <p:cNvPr id="56" name="正方形/長方形 55"/>
          <p:cNvSpPr/>
          <p:nvPr/>
        </p:nvSpPr>
        <p:spPr>
          <a:xfrm>
            <a:off x="5904272" y="2328536"/>
            <a:ext cx="1116000" cy="584594"/>
          </a:xfrm>
          <a:prstGeom prst="rect">
            <a:avLst/>
          </a:prstGeom>
          <a:solidFill>
            <a:schemeClr val="accent1">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lang="en-US" altLang="ja-JP" sz="1000" b="1" dirty="0" err="1" smtClean="0">
                <a:solidFill>
                  <a:schemeClr val="tx1">
                    <a:lumMod val="75000"/>
                    <a:lumOff val="25000"/>
                  </a:schemeClr>
                </a:solidFill>
              </a:rPr>
              <a:t>ReportCaster</a:t>
            </a:r>
            <a:endParaRPr lang="en-US" altLang="ja-JP" sz="1000" b="1" dirty="0" smtClean="0">
              <a:solidFill>
                <a:schemeClr val="tx1">
                  <a:lumMod val="75000"/>
                  <a:lumOff val="25000"/>
                </a:schemeClr>
              </a:solidFill>
            </a:endParaRPr>
          </a:p>
          <a:p>
            <a:pPr algn="ctr"/>
            <a:r>
              <a:rPr lang="en-US" altLang="ja-JP" sz="1000" dirty="0" smtClean="0">
                <a:solidFill>
                  <a:schemeClr val="tx1">
                    <a:lumMod val="75000"/>
                    <a:lumOff val="25000"/>
                  </a:schemeClr>
                </a:solidFill>
              </a:rPr>
              <a:t> java</a:t>
            </a:r>
          </a:p>
        </p:txBody>
      </p:sp>
      <p:sp>
        <p:nvSpPr>
          <p:cNvPr id="57" name="テキスト ボックス 56"/>
          <p:cNvSpPr txBox="1"/>
          <p:nvPr/>
        </p:nvSpPr>
        <p:spPr>
          <a:xfrm>
            <a:off x="2411760" y="2187105"/>
            <a:ext cx="864370"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Port:8005</a:t>
            </a:r>
            <a:endParaRPr kumimoji="1" lang="ja-JP" altLang="en-US" sz="900" dirty="0">
              <a:solidFill>
                <a:schemeClr val="tx1">
                  <a:lumMod val="75000"/>
                  <a:lumOff val="25000"/>
                </a:schemeClr>
              </a:solidFill>
            </a:endParaRPr>
          </a:p>
        </p:txBody>
      </p:sp>
      <p:sp>
        <p:nvSpPr>
          <p:cNvPr id="58" name="正方形/長方形 57"/>
          <p:cNvSpPr/>
          <p:nvPr/>
        </p:nvSpPr>
        <p:spPr>
          <a:xfrm>
            <a:off x="3406129" y="2782889"/>
            <a:ext cx="1296000" cy="171491"/>
          </a:xfrm>
          <a:prstGeom prst="rect">
            <a:avLst/>
          </a:prstGeom>
          <a:solidFill>
            <a:schemeClr val="accent1">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lumMod val="75000"/>
                    <a:lumOff val="25000"/>
                  </a:schemeClr>
                </a:solidFill>
              </a:rPr>
              <a:t>Mobile</a:t>
            </a:r>
            <a:r>
              <a:rPr lang="ja-JP" altLang="en-US" sz="1000" b="1" dirty="0" smtClean="0">
                <a:solidFill>
                  <a:schemeClr val="tx1">
                    <a:lumMod val="75000"/>
                    <a:lumOff val="25000"/>
                  </a:schemeClr>
                </a:solidFill>
              </a:rPr>
              <a:t> </a:t>
            </a:r>
            <a:r>
              <a:rPr lang="en-US" altLang="ja-JP" sz="1000" b="1" dirty="0" smtClean="0">
                <a:solidFill>
                  <a:schemeClr val="tx1">
                    <a:lumMod val="75000"/>
                    <a:lumOff val="25000"/>
                  </a:schemeClr>
                </a:solidFill>
              </a:rPr>
              <a:t>Favorites</a:t>
            </a:r>
            <a:endParaRPr lang="ja-JP" altLang="en-US" sz="1000" b="1" dirty="0">
              <a:solidFill>
                <a:schemeClr val="tx1">
                  <a:lumMod val="75000"/>
                  <a:lumOff val="25000"/>
                </a:schemeClr>
              </a:solidFill>
            </a:endParaRPr>
          </a:p>
        </p:txBody>
      </p:sp>
      <p:sp>
        <p:nvSpPr>
          <p:cNvPr id="59" name="テキスト ボックス 58"/>
          <p:cNvSpPr txBox="1"/>
          <p:nvPr/>
        </p:nvSpPr>
        <p:spPr>
          <a:xfrm>
            <a:off x="5954341" y="2680779"/>
            <a:ext cx="1015863"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Port:8200</a:t>
            </a:r>
            <a:endParaRPr kumimoji="1" lang="ja-JP" altLang="en-US" sz="900" dirty="0">
              <a:solidFill>
                <a:schemeClr val="tx1">
                  <a:lumMod val="75000"/>
                  <a:lumOff val="25000"/>
                </a:schemeClr>
              </a:solidFill>
            </a:endParaRPr>
          </a:p>
        </p:txBody>
      </p:sp>
      <p:sp>
        <p:nvSpPr>
          <p:cNvPr id="60" name="正方形/長方形 59"/>
          <p:cNvSpPr/>
          <p:nvPr/>
        </p:nvSpPr>
        <p:spPr>
          <a:xfrm>
            <a:off x="291998" y="843558"/>
            <a:ext cx="5976664" cy="430730"/>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lumMod val="75000"/>
                  <a:lumOff val="25000"/>
                </a:schemeClr>
              </a:solidFill>
            </a:endParaRPr>
          </a:p>
        </p:txBody>
      </p:sp>
      <p:sp>
        <p:nvSpPr>
          <p:cNvPr id="61" name="正方形/長方形 60"/>
          <p:cNvSpPr/>
          <p:nvPr/>
        </p:nvSpPr>
        <p:spPr>
          <a:xfrm>
            <a:off x="225629" y="1296513"/>
            <a:ext cx="1172116" cy="261610"/>
          </a:xfrm>
          <a:prstGeom prst="rect">
            <a:avLst/>
          </a:prstGeom>
        </p:spPr>
        <p:txBody>
          <a:bodyPr wrap="none">
            <a:spAutoFit/>
          </a:bodyPr>
          <a:lstStyle/>
          <a:p>
            <a:r>
              <a:rPr lang="ja-JP" altLang="en-US" sz="1100" dirty="0" smtClean="0">
                <a:solidFill>
                  <a:schemeClr val="tx1">
                    <a:lumMod val="75000"/>
                    <a:lumOff val="25000"/>
                  </a:schemeClr>
                </a:solidFill>
              </a:rPr>
              <a:t>開発者・管理者</a:t>
            </a:r>
            <a:endParaRPr lang="ja-JP" altLang="en-US" sz="1100" dirty="0">
              <a:solidFill>
                <a:schemeClr val="tx1">
                  <a:lumMod val="75000"/>
                  <a:lumOff val="25000"/>
                </a:schemeClr>
              </a:solidFill>
            </a:endParaRPr>
          </a:p>
        </p:txBody>
      </p:sp>
      <p:sp>
        <p:nvSpPr>
          <p:cNvPr id="62" name="正方形/長方形 61"/>
          <p:cNvSpPr/>
          <p:nvPr/>
        </p:nvSpPr>
        <p:spPr>
          <a:xfrm>
            <a:off x="7256402" y="1230801"/>
            <a:ext cx="607859" cy="261610"/>
          </a:xfrm>
          <a:prstGeom prst="rect">
            <a:avLst/>
          </a:prstGeom>
        </p:spPr>
        <p:txBody>
          <a:bodyPr wrap="none">
            <a:spAutoFit/>
          </a:bodyPr>
          <a:lstStyle/>
          <a:p>
            <a:r>
              <a:rPr lang="ja-JP" altLang="en-US" sz="1100" dirty="0" smtClean="0">
                <a:solidFill>
                  <a:schemeClr val="tx1">
                    <a:lumMod val="75000"/>
                    <a:lumOff val="25000"/>
                  </a:schemeClr>
                </a:solidFill>
              </a:rPr>
              <a:t>利用者</a:t>
            </a:r>
            <a:endParaRPr lang="ja-JP" altLang="en-US" sz="1100" dirty="0">
              <a:solidFill>
                <a:schemeClr val="tx1">
                  <a:lumMod val="75000"/>
                  <a:lumOff val="25000"/>
                </a:schemeClr>
              </a:solidFill>
            </a:endParaRPr>
          </a:p>
        </p:txBody>
      </p:sp>
      <p:cxnSp>
        <p:nvCxnSpPr>
          <p:cNvPr id="63" name="直線矢印コネクタ 62"/>
          <p:cNvCxnSpPr/>
          <p:nvPr/>
        </p:nvCxnSpPr>
        <p:spPr>
          <a:xfrm>
            <a:off x="5961300" y="3684997"/>
            <a:ext cx="0" cy="162000"/>
          </a:xfrm>
          <a:prstGeom prst="straightConnector1">
            <a:avLst/>
          </a:prstGeom>
          <a:ln w="28575">
            <a:solidFill>
              <a:schemeClr val="tx1">
                <a:lumMod val="50000"/>
                <a:lumOff val="50000"/>
              </a:schemeClr>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3406122" y="2138626"/>
            <a:ext cx="1296000" cy="171491"/>
          </a:xfrm>
          <a:prstGeom prst="rect">
            <a:avLst/>
          </a:prstGeom>
          <a:solidFill>
            <a:schemeClr val="accent1">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lumMod val="75000"/>
                    <a:lumOff val="25000"/>
                  </a:schemeClr>
                </a:solidFill>
              </a:rPr>
              <a:t>ホームページ</a:t>
            </a:r>
          </a:p>
        </p:txBody>
      </p:sp>
      <p:sp>
        <p:nvSpPr>
          <p:cNvPr id="65" name="正方形/長方形 64"/>
          <p:cNvSpPr/>
          <p:nvPr/>
        </p:nvSpPr>
        <p:spPr>
          <a:xfrm>
            <a:off x="4740883" y="2328820"/>
            <a:ext cx="1116000" cy="584594"/>
          </a:xfrm>
          <a:prstGeom prst="rect">
            <a:avLst/>
          </a:prstGeom>
          <a:solidFill>
            <a:schemeClr val="accent1">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lstStyle/>
          <a:p>
            <a:pPr algn="ctr"/>
            <a:r>
              <a:rPr lang="en-US" altLang="ja-JP" sz="900" b="1" dirty="0" smtClean="0">
                <a:solidFill>
                  <a:schemeClr val="tx1">
                    <a:lumMod val="75000"/>
                    <a:lumOff val="25000"/>
                  </a:schemeClr>
                </a:solidFill>
              </a:rPr>
              <a:t>Search Server</a:t>
            </a:r>
          </a:p>
          <a:p>
            <a:pPr algn="ctr"/>
            <a:r>
              <a:rPr lang="en-US" altLang="ja-JP" sz="1000" dirty="0" smtClean="0">
                <a:solidFill>
                  <a:schemeClr val="tx1">
                    <a:lumMod val="75000"/>
                    <a:lumOff val="25000"/>
                  </a:schemeClr>
                </a:solidFill>
              </a:rPr>
              <a:t>java</a:t>
            </a:r>
            <a:endParaRPr lang="en-US" altLang="ja-JP" sz="1100" dirty="0" smtClean="0">
              <a:solidFill>
                <a:schemeClr val="tx1">
                  <a:lumMod val="75000"/>
                  <a:lumOff val="25000"/>
                </a:schemeClr>
              </a:solidFill>
            </a:endParaRPr>
          </a:p>
        </p:txBody>
      </p:sp>
      <p:sp>
        <p:nvSpPr>
          <p:cNvPr id="66" name="テキスト ボックス 65"/>
          <p:cNvSpPr txBox="1"/>
          <p:nvPr/>
        </p:nvSpPr>
        <p:spPr>
          <a:xfrm>
            <a:off x="4790952" y="2681063"/>
            <a:ext cx="1015863" cy="174851"/>
          </a:xfrm>
          <a:prstGeom prst="rect">
            <a:avLst/>
          </a:prstGeom>
          <a:solidFill>
            <a:schemeClr val="bg1"/>
          </a:solidFill>
          <a:ln w="3175">
            <a:solidFill>
              <a:schemeClr val="tx1">
                <a:lumMod val="50000"/>
                <a:lumOff val="50000"/>
              </a:schemeClr>
            </a:solidFill>
          </a:ln>
        </p:spPr>
        <p:txBody>
          <a:bodyPr wrap="square" lIns="36000" tIns="36000" rIns="36000" bIns="0" rtlCol="0" anchor="ctr">
            <a:spAutoFit/>
          </a:bodyPr>
          <a:lstStyle/>
          <a:p>
            <a:pPr algn="ctr"/>
            <a:r>
              <a:rPr kumimoji="1" lang="en-US" altLang="ja-JP" sz="900" dirty="0" smtClean="0">
                <a:solidFill>
                  <a:schemeClr val="tx1">
                    <a:lumMod val="75000"/>
                    <a:lumOff val="25000"/>
                  </a:schemeClr>
                </a:solidFill>
              </a:rPr>
              <a:t>Port:8983</a:t>
            </a:r>
            <a:endParaRPr kumimoji="1" lang="ja-JP" altLang="en-US" sz="900" dirty="0">
              <a:solidFill>
                <a:schemeClr val="tx1">
                  <a:lumMod val="75000"/>
                  <a:lumOff val="25000"/>
                </a:schemeClr>
              </a:solidFill>
            </a:endParaRPr>
          </a:p>
        </p:txBody>
      </p:sp>
    </p:spTree>
    <p:extLst>
      <p:ext uri="{BB962C8B-B14F-4D97-AF65-F5344CB8AC3E}">
        <p14:creationId xmlns:p14="http://schemas.microsoft.com/office/powerpoint/2010/main" val="264049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プロセスとポート</a:t>
            </a:r>
            <a:r>
              <a:rPr lang="en-US" altLang="ja-JP" dirty="0" smtClean="0"/>
              <a:t>(Linux)</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graphicFrame>
        <p:nvGraphicFramePr>
          <p:cNvPr id="68" name="表 67"/>
          <p:cNvGraphicFramePr>
            <a:graphicFrameLocks noGrp="1"/>
          </p:cNvGraphicFramePr>
          <p:nvPr>
            <p:extLst>
              <p:ext uri="{D42A27DB-BD31-4B8C-83A1-F6EECF244321}">
                <p14:modId xmlns:p14="http://schemas.microsoft.com/office/powerpoint/2010/main" val="1614648752"/>
              </p:ext>
            </p:extLst>
          </p:nvPr>
        </p:nvGraphicFramePr>
        <p:xfrm>
          <a:off x="467544" y="1074822"/>
          <a:ext cx="8280920" cy="3634082"/>
        </p:xfrm>
        <a:graphic>
          <a:graphicData uri="http://schemas.openxmlformats.org/drawingml/2006/table">
            <a:tbl>
              <a:tblPr firstRow="1" bandRow="1"/>
              <a:tblGrid>
                <a:gridCol w="16561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4752528">
                  <a:extLst>
                    <a:ext uri="{9D8B030D-6E8A-4147-A177-3AD203B41FA5}">
                      <a16:colId xmlns:a16="http://schemas.microsoft.com/office/drawing/2014/main" val="20003"/>
                    </a:ext>
                  </a:extLst>
                </a:gridCol>
              </a:tblGrid>
              <a:tr h="185787">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l"/>
                      <a:r>
                        <a:rPr kumimoji="1" lang="ja-JP" altLang="en-US" sz="800" dirty="0" smtClean="0">
                          <a:latin typeface="+mn-lt"/>
                          <a:ea typeface="+mn-ea"/>
                        </a:rPr>
                        <a:t>名称</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l"/>
                      <a:r>
                        <a:rPr kumimoji="1" lang="ja-JP" altLang="en-US" sz="800" dirty="0" smtClean="0">
                          <a:latin typeface="+mn-lt"/>
                          <a:ea typeface="+mn-ea"/>
                        </a:rPr>
                        <a:t>プロセス</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l"/>
                      <a:r>
                        <a:rPr kumimoji="1" lang="ja-JP" altLang="en-US" sz="800" dirty="0" smtClean="0">
                          <a:latin typeface="+mn-lt"/>
                          <a:ea typeface="+mn-ea"/>
                        </a:rPr>
                        <a:t>ポート</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l"/>
                      <a:r>
                        <a:rPr kumimoji="1" lang="ja-JP" altLang="en-US" sz="800" dirty="0" smtClean="0">
                          <a:latin typeface="+mn-lt"/>
                          <a:ea typeface="+mn-ea"/>
                        </a:rPr>
                        <a:t>概要</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30469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lt"/>
                          <a:ea typeface="+mn-ea"/>
                        </a:rPr>
                        <a:t>Apache</a:t>
                      </a:r>
                      <a:r>
                        <a:rPr kumimoji="1" lang="en-US" altLang="ja-JP" sz="800" baseline="0" dirty="0" smtClean="0">
                          <a:latin typeface="+mn-lt"/>
                          <a:ea typeface="+mn-ea"/>
                        </a:rPr>
                        <a:t> HTTP Server</a:t>
                      </a:r>
                      <a:endParaRPr kumimoji="1" lang="ja-JP" altLang="en-US" sz="800" b="0" dirty="0" smtClean="0">
                        <a:solidFill>
                          <a:schemeClr val="tx1"/>
                        </a:solidFill>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httpd</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80</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Web</a:t>
                      </a:r>
                      <a:r>
                        <a:rPr kumimoji="1" lang="ja-JP" altLang="en-US" sz="800" dirty="0" smtClean="0">
                          <a:latin typeface="+mn-lt"/>
                          <a:ea typeface="+mn-ea"/>
                        </a:rPr>
                        <a:t>ブラウザから</a:t>
                      </a:r>
                      <a:r>
                        <a:rPr kumimoji="1" lang="en-US" altLang="ja-JP" sz="800" dirty="0" smtClean="0">
                          <a:latin typeface="+mn-lt"/>
                          <a:ea typeface="+mn-ea"/>
                        </a:rPr>
                        <a:t>HTTP</a:t>
                      </a:r>
                      <a:r>
                        <a:rPr kumimoji="1" lang="en-US" altLang="ja-JP" sz="800" baseline="0" dirty="0" smtClean="0">
                          <a:latin typeface="+mn-lt"/>
                          <a:ea typeface="+mn-ea"/>
                        </a:rPr>
                        <a:t> Server</a:t>
                      </a:r>
                      <a:r>
                        <a:rPr kumimoji="1" lang="ja-JP" altLang="en-US" sz="800" dirty="0" smtClean="0">
                          <a:latin typeface="+mn-lt"/>
                          <a:ea typeface="+mn-ea"/>
                        </a:rPr>
                        <a:t>にアクセスする際に利用します</a:t>
                      </a:r>
                      <a:endParaRPr kumimoji="1" lang="en-US" altLang="ja-JP" sz="800" dirty="0" smtClean="0">
                        <a:latin typeface="+mn-lt"/>
                        <a:ea typeface="+mn-ea"/>
                      </a:endParaRPr>
                    </a:p>
                    <a:p>
                      <a:pPr algn="l"/>
                      <a:r>
                        <a:rPr kumimoji="1" lang="en-US" altLang="ja-JP" sz="800" dirty="0" smtClean="0">
                          <a:latin typeface="+mn-lt"/>
                          <a:ea typeface="+mn-ea"/>
                        </a:rPr>
                        <a:t>※HTTP</a:t>
                      </a:r>
                      <a:r>
                        <a:rPr kumimoji="1" lang="en-US" altLang="ja-JP" sz="800" baseline="0" dirty="0" smtClean="0">
                          <a:latin typeface="+mn-lt"/>
                          <a:ea typeface="+mn-ea"/>
                        </a:rPr>
                        <a:t> Server</a:t>
                      </a:r>
                      <a:r>
                        <a:rPr kumimoji="1" lang="ja-JP" altLang="en-US" sz="800" dirty="0" smtClean="0">
                          <a:latin typeface="+mn-lt"/>
                          <a:ea typeface="+mn-ea"/>
                        </a:rPr>
                        <a:t>を利用する場合、ポート開放の必要があります</a:t>
                      </a:r>
                      <a:endParaRPr kumimoji="1" lang="ja-JP" altLang="en-US" sz="800" b="0" dirty="0">
                        <a:solidFill>
                          <a:srgbClr val="008080"/>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Apache</a:t>
                      </a:r>
                      <a:r>
                        <a:rPr kumimoji="1" lang="ja-JP" altLang="en-US" sz="800" dirty="0" smtClean="0">
                          <a:latin typeface="+mn-lt"/>
                          <a:ea typeface="+mn-ea"/>
                        </a:rPr>
                        <a:t> </a:t>
                      </a:r>
                      <a:r>
                        <a:rPr kumimoji="1" lang="en-US" altLang="ja-JP" sz="800" dirty="0" smtClean="0">
                          <a:latin typeface="+mn-lt"/>
                          <a:ea typeface="+mn-ea"/>
                        </a:rPr>
                        <a:t>Derby</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Java</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1527</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WebFOCUS</a:t>
                      </a:r>
                      <a:r>
                        <a:rPr kumimoji="1" lang="ja-JP" altLang="en-US" sz="800" dirty="0" smtClean="0">
                          <a:latin typeface="+mn-lt"/>
                          <a:ea typeface="+mn-ea"/>
                        </a:rPr>
                        <a:t>リポジトリ</a:t>
                      </a:r>
                      <a:r>
                        <a:rPr kumimoji="1" lang="en-US" altLang="ja-JP" sz="800" dirty="0" smtClean="0">
                          <a:latin typeface="+mn-lt"/>
                          <a:ea typeface="+mn-ea"/>
                        </a:rPr>
                        <a:t>DB</a:t>
                      </a:r>
                      <a:r>
                        <a:rPr kumimoji="1" lang="ja-JP" altLang="en-US" sz="800" dirty="0" smtClean="0">
                          <a:latin typeface="+mn-lt"/>
                          <a:ea typeface="+mn-ea"/>
                        </a:rPr>
                        <a:t>で利用されます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5787">
                <a:tc rowSpan="3">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Apache</a:t>
                      </a:r>
                      <a:r>
                        <a:rPr kumimoji="1" lang="ja-JP" altLang="en-US" sz="800" dirty="0" smtClean="0">
                          <a:latin typeface="+mn-lt"/>
                          <a:ea typeface="+mn-ea"/>
                        </a:rPr>
                        <a:t> </a:t>
                      </a:r>
                      <a:r>
                        <a:rPr kumimoji="1" lang="en-US" altLang="ja-JP" sz="800" dirty="0" smtClean="0">
                          <a:latin typeface="+mn-lt"/>
                          <a:ea typeface="+mn-ea"/>
                        </a:rPr>
                        <a:t>Tomcat</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java</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8005</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lt"/>
                          <a:ea typeface="+mn-ea"/>
                        </a:rPr>
                        <a:t>Tomcat</a:t>
                      </a:r>
                      <a:r>
                        <a:rPr kumimoji="1" lang="ja-JP" altLang="en-US" sz="800" dirty="0" smtClean="0">
                          <a:latin typeface="+mn-lt"/>
                          <a:ea typeface="+mn-ea"/>
                        </a:rPr>
                        <a:t>のシャットダウンで利用されます</a:t>
                      </a:r>
                      <a:endParaRPr kumimoji="1" lang="ja-JP" altLang="en-US" sz="800" b="0" dirty="0" smtClean="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5787">
                <a:tc vMerge="1">
                  <a:txBody>
                    <a:bodyPr/>
                    <a:lstStyle/>
                    <a:p>
                      <a:endParaRPr kumimoji="1" lang="ja-JP" altLang="en-US" sz="1200" b="0" dirty="0">
                        <a:latin typeface="+mn-ea"/>
                        <a:ea typeface="+mn-ea"/>
                      </a:endParaRPr>
                    </a:p>
                  </a:txBody>
                  <a:tcPr anchor="ctr">
                    <a:solidFill>
                      <a:srgbClr val="E9EDF4"/>
                    </a:solidFill>
                  </a:tcPr>
                </a:tc>
                <a:tc vMerge="1">
                  <a:txBody>
                    <a:bodyPr/>
                    <a:lstStyle/>
                    <a:p>
                      <a:endParaRPr kumimoji="1" lang="ja-JP" altLang="en-US" sz="1200" b="0" dirty="0">
                        <a:latin typeface="+mn-ea"/>
                        <a:ea typeface="+mn-ea"/>
                      </a:endParaRPr>
                    </a:p>
                  </a:txBody>
                  <a:tcPr anchor="ctr">
                    <a:solidFill>
                      <a:srgbClr val="E9EDF4"/>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8009</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Tomcat</a:t>
                      </a:r>
                      <a:r>
                        <a:rPr kumimoji="1" lang="ja-JP" altLang="en-US" sz="800" dirty="0" smtClean="0">
                          <a:latin typeface="+mn-lt"/>
                          <a:ea typeface="+mn-ea"/>
                        </a:rPr>
                        <a:t>コネクタで利用されます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4690">
                <a:tc vMerge="1">
                  <a:txBody>
                    <a:bodyPr/>
                    <a:lstStyle/>
                    <a:p>
                      <a:endParaRPr kumimoji="1" lang="ja-JP" altLang="en-US" sz="1200" b="0" dirty="0">
                        <a:latin typeface="+mn-ea"/>
                        <a:ea typeface="+mn-ea"/>
                      </a:endParaRPr>
                    </a:p>
                  </a:txBody>
                  <a:tcPr anchor="ctr"/>
                </a:tc>
                <a:tc vMerge="1">
                  <a:txBody>
                    <a:bodyPr/>
                    <a:lstStyle/>
                    <a:p>
                      <a:endParaRPr kumimoji="1" lang="ja-JP" altLang="en-US" sz="1200" b="0" dirty="0">
                        <a:latin typeface="+mn-ea"/>
                        <a:ea typeface="+mn-ea"/>
                      </a:endParaRPr>
                    </a:p>
                  </a:txBody>
                  <a:tcPr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8080</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lt"/>
                          <a:ea typeface="+mn-ea"/>
                        </a:rPr>
                        <a:t>Web</a:t>
                      </a:r>
                      <a:r>
                        <a:rPr kumimoji="1" lang="ja-JP" altLang="en-US" sz="800" dirty="0" smtClean="0">
                          <a:latin typeface="+mn-lt"/>
                          <a:ea typeface="+mn-ea"/>
                        </a:rPr>
                        <a:t>ブラウザから</a:t>
                      </a:r>
                      <a:r>
                        <a:rPr kumimoji="1" lang="en-US" altLang="ja-JP" sz="800" dirty="0" smtClean="0">
                          <a:latin typeface="+mn-lt"/>
                          <a:ea typeface="+mn-ea"/>
                        </a:rPr>
                        <a:t>Tomcat</a:t>
                      </a:r>
                      <a:r>
                        <a:rPr kumimoji="1" lang="ja-JP" altLang="en-US" sz="800" dirty="0" smtClean="0">
                          <a:latin typeface="+mn-lt"/>
                          <a:ea typeface="+mn-ea"/>
                        </a:rPr>
                        <a:t>にアクセスする際に利用します</a:t>
                      </a:r>
                      <a:endParaRPr kumimoji="1" lang="en-US" altLang="ja-JP" sz="800" dirty="0" smtClean="0">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n-lt"/>
                          <a:ea typeface="+mn-ea"/>
                        </a:rPr>
                        <a:t>※Tomcat</a:t>
                      </a:r>
                      <a:r>
                        <a:rPr kumimoji="1" lang="ja-JP" altLang="en-US" sz="800" dirty="0" smtClean="0">
                          <a:latin typeface="+mn-lt"/>
                          <a:ea typeface="+mn-ea"/>
                        </a:rPr>
                        <a:t>をスタンドアロンで構成する場合、ポート開放の必要があります</a:t>
                      </a:r>
                      <a:endParaRPr kumimoji="1" lang="ja-JP" altLang="en-US" sz="800" b="0" dirty="0" smtClean="0">
                        <a:solidFill>
                          <a:srgbClr val="008080"/>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902">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ワークスペースマネージャ</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edapth.out</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ー</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u="none" strike="noStrike" kern="1200" baseline="0" dirty="0" smtClean="0">
                          <a:latin typeface="+mn-lt"/>
                          <a:ea typeface="+mn-ea"/>
                        </a:rPr>
                        <a:t>エージェントプロセスを管理し、リクエストの割り当てや起動</a:t>
                      </a:r>
                      <a:r>
                        <a:rPr kumimoji="1" lang="en-US" altLang="ja-JP" sz="800" u="none" strike="noStrike" kern="1200" baseline="0" dirty="0" smtClean="0">
                          <a:latin typeface="+mn-lt"/>
                          <a:ea typeface="+mn-ea"/>
                        </a:rPr>
                        <a:t>/</a:t>
                      </a:r>
                      <a:r>
                        <a:rPr kumimoji="1" lang="ja-JP" altLang="en-US" sz="800" u="none" strike="noStrike" kern="1200" baseline="0" dirty="0" smtClean="0">
                          <a:latin typeface="+mn-lt"/>
                          <a:ea typeface="+mn-ea"/>
                        </a:rPr>
                        <a:t>停止を行います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5787">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TCP/HTTP</a:t>
                      </a:r>
                      <a:r>
                        <a:rPr kumimoji="1" lang="ja-JP" altLang="en-US" sz="800" dirty="0" smtClean="0">
                          <a:latin typeface="+mn-lt"/>
                          <a:ea typeface="+mn-ea"/>
                        </a:rPr>
                        <a:t>リスナ</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edapgwy.out</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8120</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WebFOCUS</a:t>
                      </a:r>
                      <a:r>
                        <a:rPr kumimoji="1" lang="ja-JP" altLang="en-US" sz="800" dirty="0" smtClean="0">
                          <a:latin typeface="+mn-lt"/>
                          <a:ea typeface="+mn-ea"/>
                        </a:rPr>
                        <a:t> </a:t>
                      </a:r>
                      <a:r>
                        <a:rPr kumimoji="1" lang="en-US" altLang="ja-JP" sz="800" dirty="0" smtClean="0">
                          <a:latin typeface="+mn-lt"/>
                          <a:ea typeface="+mn-ea"/>
                        </a:rPr>
                        <a:t>Client</a:t>
                      </a:r>
                      <a:r>
                        <a:rPr kumimoji="1" lang="ja-JP" altLang="en-US" sz="800" dirty="0" smtClean="0">
                          <a:latin typeface="+mn-lt"/>
                          <a:ea typeface="+mn-ea"/>
                        </a:rPr>
                        <a:t>からのリクエストを受け付けます（</a:t>
                      </a:r>
                      <a:r>
                        <a:rPr kumimoji="1" lang="en-US" altLang="ja-JP" sz="800" dirty="0" smtClean="0">
                          <a:latin typeface="+mn-lt"/>
                          <a:ea typeface="+mn-ea"/>
                        </a:rPr>
                        <a:t>TCP</a:t>
                      </a:r>
                      <a:r>
                        <a:rPr kumimoji="1" lang="ja-JP" altLang="en-US" sz="800" dirty="0" smtClean="0">
                          <a:latin typeface="+mn-lt"/>
                          <a:ea typeface="+mn-ea"/>
                        </a:rPr>
                        <a:t>リスナ）</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4690">
                <a:tc vMerge="1">
                  <a:txBody>
                    <a:bodyPr/>
                    <a:lstStyle/>
                    <a:p>
                      <a:endParaRPr kumimoji="1" lang="ja-JP" altLang="en-US"/>
                    </a:p>
                  </a:txBody>
                  <a:tcPr/>
                </a:tc>
                <a:tc vMerge="1">
                  <a:txBody>
                    <a:bodyPr/>
                    <a:lstStyle/>
                    <a:p>
                      <a:endParaRPr kumimoji="1" lang="ja-JP" altLang="en-US" sz="1200" b="0" dirty="0"/>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8121</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Web</a:t>
                      </a:r>
                      <a:r>
                        <a:rPr kumimoji="1" lang="ja-JP" altLang="en-US" sz="800" dirty="0" smtClean="0">
                          <a:latin typeface="+mn-lt"/>
                          <a:ea typeface="+mn-ea"/>
                        </a:rPr>
                        <a:t>コンソールからのリクエストを受け付けます（</a:t>
                      </a:r>
                      <a:r>
                        <a:rPr kumimoji="1" lang="en-US" altLang="ja-JP" sz="800" dirty="0" smtClean="0">
                          <a:latin typeface="+mn-lt"/>
                          <a:ea typeface="+mn-ea"/>
                        </a:rPr>
                        <a:t>HTTP</a:t>
                      </a:r>
                      <a:r>
                        <a:rPr kumimoji="1" lang="ja-JP" altLang="en-US" sz="800" dirty="0" smtClean="0">
                          <a:latin typeface="+mn-lt"/>
                          <a:ea typeface="+mn-ea"/>
                        </a:rPr>
                        <a:t>リスナ）</a:t>
                      </a:r>
                      <a:endParaRPr kumimoji="1" lang="en-US" altLang="ja-JP" sz="800" dirty="0" smtClean="0">
                        <a:latin typeface="+mn-lt"/>
                        <a:ea typeface="+mn-ea"/>
                      </a:endParaRPr>
                    </a:p>
                    <a:p>
                      <a:pPr algn="l"/>
                      <a:r>
                        <a:rPr kumimoji="1" lang="en-US" altLang="ja-JP" sz="800" dirty="0" smtClean="0">
                          <a:latin typeface="+mn-lt"/>
                          <a:ea typeface="+mn-ea"/>
                        </a:rPr>
                        <a:t>※</a:t>
                      </a:r>
                      <a:r>
                        <a:rPr kumimoji="1" lang="ja-JP" altLang="en-US" sz="800" dirty="0" smtClean="0">
                          <a:latin typeface="+mn-lt"/>
                          <a:ea typeface="+mn-ea"/>
                        </a:rPr>
                        <a:t>管理画面を利用するために、ポート開放の必要があります</a:t>
                      </a:r>
                      <a:endParaRPr kumimoji="1" lang="ja-JP" altLang="en-US" sz="800" b="0" dirty="0">
                        <a:solidFill>
                          <a:srgbClr val="008080"/>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DFM</a:t>
                      </a:r>
                      <a:r>
                        <a:rPr kumimoji="1" lang="ja-JP" altLang="en-US" sz="800" dirty="0" smtClean="0">
                          <a:latin typeface="+mn-lt"/>
                          <a:ea typeface="+mn-ea"/>
                        </a:rPr>
                        <a:t>リスナ</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edapgwy.out</a:t>
                      </a:r>
                      <a:endParaRPr kumimoji="1" lang="ja-JP" altLang="en-US" sz="800" b="0" dirty="0">
                        <a:latin typeface="+mn-lt"/>
                        <a:ea typeface="+mn-ea"/>
                      </a:endParaRPr>
                    </a:p>
                  </a:txBody>
                  <a:tcPr marT="34290" marB="34290" anchor="ctr">
                    <a:lnL>
                      <a:noFill/>
                    </a:lnL>
                    <a:lnR>
                      <a:noFill/>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ー</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ディファードリクエストを受け付けます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サーバログ</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edaplog.out</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ー</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u="none" strike="noStrike" kern="1200" baseline="0" dirty="0" smtClean="0">
                          <a:latin typeface="+mn-lt"/>
                          <a:ea typeface="+mn-ea"/>
                        </a:rPr>
                        <a:t>サーバログ（</a:t>
                      </a:r>
                      <a:r>
                        <a:rPr kumimoji="1" lang="en-US" altLang="ja-JP" sz="800" u="none" strike="noStrike" kern="1200" baseline="0" dirty="0" smtClean="0">
                          <a:latin typeface="+mn-lt"/>
                          <a:ea typeface="+mn-ea"/>
                        </a:rPr>
                        <a:t>edaprint.log</a:t>
                      </a:r>
                      <a:r>
                        <a:rPr kumimoji="1" lang="ja-JP" altLang="en-US" sz="800" u="none" strike="noStrike" kern="1200" baseline="0" dirty="0" smtClean="0">
                          <a:latin typeface="+mn-lt"/>
                          <a:ea typeface="+mn-ea"/>
                        </a:rPr>
                        <a:t>）への書き込みを行います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469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FDS</a:t>
                      </a:r>
                      <a:r>
                        <a:rPr kumimoji="1" lang="ja-JP" altLang="en-US" sz="800" dirty="0" smtClean="0">
                          <a:latin typeface="+mn-lt"/>
                          <a:ea typeface="+mn-ea"/>
                        </a:rPr>
                        <a:t>サービス</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fds.out</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8122</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u="none" strike="noStrike" kern="1200" baseline="0" dirty="0" smtClean="0">
                          <a:latin typeface="+mn-lt"/>
                          <a:ea typeface="+mn-ea"/>
                        </a:rPr>
                        <a:t>FOCUS</a:t>
                      </a:r>
                      <a:r>
                        <a:rPr kumimoji="1" lang="ja-JP" altLang="en-US" sz="800" u="none" strike="noStrike" kern="1200" baseline="0" dirty="0" smtClean="0">
                          <a:latin typeface="+mn-lt"/>
                          <a:ea typeface="+mn-ea"/>
                        </a:rPr>
                        <a:t>データベースへのリクエストを処理します</a:t>
                      </a:r>
                      <a:endParaRPr kumimoji="1" lang="en-US" altLang="ja-JP" sz="800" u="none" strike="noStrike" kern="1200" baseline="0" dirty="0" smtClean="0">
                        <a:latin typeface="+mn-lt"/>
                        <a:ea typeface="+mn-ea"/>
                      </a:endParaRPr>
                    </a:p>
                    <a:p>
                      <a:pPr algn="l"/>
                      <a:r>
                        <a:rPr kumimoji="1" lang="en-US" altLang="ja-JP" sz="800" u="none" strike="noStrike" kern="1200" baseline="0" dirty="0" err="1" smtClean="0">
                          <a:latin typeface="+mn-lt"/>
                          <a:ea typeface="+mn-ea"/>
                        </a:rPr>
                        <a:t>ReportCaster</a:t>
                      </a:r>
                      <a:r>
                        <a:rPr kumimoji="1" lang="ja-JP" altLang="en-US" sz="800" u="none" strike="noStrike" kern="1200" baseline="0" dirty="0" smtClean="0">
                          <a:latin typeface="+mn-lt"/>
                          <a:ea typeface="+mn-ea"/>
                        </a:rPr>
                        <a:t>や</a:t>
                      </a:r>
                      <a:r>
                        <a:rPr kumimoji="1" lang="en-US" altLang="ja-JP" sz="800" u="none" strike="noStrike" kern="1200" baseline="0" dirty="0" smtClean="0">
                          <a:latin typeface="+mn-lt"/>
                          <a:ea typeface="+mn-ea"/>
                        </a:rPr>
                        <a:t>Resource</a:t>
                      </a:r>
                      <a:r>
                        <a:rPr kumimoji="1" lang="ja-JP" altLang="en-US" sz="800" u="none" strike="noStrike" kern="1200" baseline="0" dirty="0" smtClean="0">
                          <a:latin typeface="+mn-lt"/>
                          <a:ea typeface="+mn-ea"/>
                        </a:rPr>
                        <a:t> </a:t>
                      </a:r>
                      <a:r>
                        <a:rPr kumimoji="1" lang="en-US" altLang="ja-JP" sz="800" u="none" strike="noStrike" kern="1200" baseline="0" dirty="0" smtClean="0">
                          <a:latin typeface="+mn-lt"/>
                          <a:ea typeface="+mn-ea"/>
                        </a:rPr>
                        <a:t>Analyzer</a:t>
                      </a:r>
                      <a:r>
                        <a:rPr kumimoji="1" lang="ja-JP" altLang="en-US" sz="800" u="none" strike="noStrike" kern="1200" baseline="0" dirty="0" smtClean="0">
                          <a:latin typeface="+mn-lt"/>
                          <a:ea typeface="+mn-ea"/>
                        </a:rPr>
                        <a:t>で利用されます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JSCOM3</a:t>
                      </a:r>
                      <a:r>
                        <a:rPr kumimoji="1" lang="ja-JP" altLang="en-US" sz="800" dirty="0" smtClean="0">
                          <a:latin typeface="+mn-lt"/>
                          <a:ea typeface="+mn-ea"/>
                        </a:rPr>
                        <a:t>サービス</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jscom3c.out</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8123</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グラフ作成、</a:t>
                      </a:r>
                      <a:r>
                        <a:rPr kumimoji="1" lang="en-US" altLang="ja-JP" sz="800" dirty="0" smtClean="0">
                          <a:latin typeface="+mn-lt"/>
                          <a:ea typeface="+mn-ea"/>
                        </a:rPr>
                        <a:t>Excel</a:t>
                      </a:r>
                      <a:r>
                        <a:rPr kumimoji="1" lang="ja-JP" altLang="en-US" sz="800" dirty="0" smtClean="0">
                          <a:latin typeface="+mn-lt"/>
                          <a:ea typeface="+mn-ea"/>
                        </a:rPr>
                        <a:t>出力で利用されます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エージェント</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tscom3.out</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800" dirty="0" smtClean="0">
                          <a:latin typeface="+mn-lt"/>
                          <a:ea typeface="+mn-ea"/>
                        </a:rPr>
                        <a:t>ー</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DB</a:t>
                      </a:r>
                      <a:r>
                        <a:rPr kumimoji="1" lang="ja-JP" altLang="en-US" sz="800" dirty="0" smtClean="0">
                          <a:latin typeface="+mn-lt"/>
                          <a:ea typeface="+mn-ea"/>
                        </a:rPr>
                        <a:t>へ接続し、レポートやグラフを作成します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ReportCaster</a:t>
                      </a:r>
                      <a:endParaRPr kumimoji="1" lang="ja-JP" altLang="en-US" sz="800" b="0" dirty="0">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java</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smtClean="0">
                          <a:latin typeface="+mn-lt"/>
                          <a:ea typeface="+mn-ea"/>
                        </a:rPr>
                        <a:t>8200</a:t>
                      </a:r>
                      <a:endParaRPr kumimoji="1" lang="ja-JP" altLang="en-US" sz="800" b="0" dirty="0">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dirty="0" err="1" smtClean="0">
                          <a:latin typeface="+mn-lt"/>
                          <a:ea typeface="+mn-ea"/>
                        </a:rPr>
                        <a:t>ReportCaster</a:t>
                      </a:r>
                      <a:r>
                        <a:rPr kumimoji="1" lang="ja-JP" altLang="en-US" sz="800" dirty="0" smtClean="0">
                          <a:latin typeface="+mn-lt"/>
                          <a:ea typeface="+mn-ea"/>
                        </a:rPr>
                        <a:t>で利用されます</a:t>
                      </a:r>
                      <a:endParaRPr kumimoji="1" lang="ja-JP" altLang="en-US" sz="800" b="0" dirty="0">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8578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b="0" dirty="0" smtClean="0">
                          <a:solidFill>
                            <a:schemeClr val="tx1">
                              <a:lumMod val="75000"/>
                              <a:lumOff val="25000"/>
                            </a:schemeClr>
                          </a:solidFill>
                          <a:latin typeface="+mn-lt"/>
                          <a:ea typeface="+mn-ea"/>
                        </a:rPr>
                        <a:t>WebFOCUS Search Server</a:t>
                      </a:r>
                      <a:endParaRPr kumimoji="1" lang="ja-JP" altLang="en-US" sz="800" b="0" dirty="0">
                        <a:solidFill>
                          <a:schemeClr val="tx1">
                            <a:lumMod val="75000"/>
                            <a:lumOff val="25000"/>
                          </a:schemeClr>
                        </a:solidFill>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b="0" dirty="0" smtClean="0">
                          <a:solidFill>
                            <a:schemeClr val="tx1">
                              <a:lumMod val="75000"/>
                              <a:lumOff val="25000"/>
                            </a:schemeClr>
                          </a:solidFill>
                          <a:latin typeface="+mn-lt"/>
                          <a:ea typeface="+mn-ea"/>
                        </a:rPr>
                        <a:t>java</a:t>
                      </a:r>
                      <a:endParaRPr kumimoji="1" lang="ja-JP" altLang="en-US" sz="8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800" b="0" dirty="0" smtClean="0">
                          <a:solidFill>
                            <a:schemeClr val="tx1">
                              <a:lumMod val="75000"/>
                              <a:lumOff val="25000"/>
                            </a:schemeClr>
                          </a:solidFill>
                          <a:latin typeface="+mn-lt"/>
                          <a:ea typeface="+mn-ea"/>
                        </a:rPr>
                        <a:t>8983</a:t>
                      </a:r>
                      <a:endParaRPr kumimoji="1" lang="ja-JP" altLang="en-US" sz="8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b="0" dirty="0" smtClean="0">
                          <a:latin typeface="+mn-lt"/>
                          <a:ea typeface="+mn-ea"/>
                        </a:rPr>
                        <a:t>リポジトリ全体の検索、</a:t>
                      </a:r>
                      <a:r>
                        <a:rPr kumimoji="1" lang="en-US" altLang="ja-JP" sz="800" b="0" dirty="0" smtClean="0">
                          <a:latin typeface="+mn-lt"/>
                          <a:ea typeface="+mn-ea"/>
                        </a:rPr>
                        <a:t>Search Server</a:t>
                      </a:r>
                      <a:r>
                        <a:rPr kumimoji="1" lang="ja-JP" altLang="en-US" sz="800" b="0" dirty="0" smtClean="0">
                          <a:latin typeface="+mn-lt"/>
                          <a:ea typeface="+mn-ea"/>
                        </a:rPr>
                        <a:t>で利用されます</a:t>
                      </a: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49681376"/>
                  </a:ext>
                </a:extLst>
              </a:tr>
            </a:tbl>
          </a:graphicData>
        </a:graphic>
      </p:graphicFrame>
    </p:spTree>
    <p:extLst>
      <p:ext uri="{BB962C8B-B14F-4D97-AF65-F5344CB8AC3E}">
        <p14:creationId xmlns:p14="http://schemas.microsoft.com/office/powerpoint/2010/main" val="211281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en-US" dirty="0"/>
              <a:t>メニュー</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16</a:t>
            </a:fld>
            <a:endParaRPr lang="ja-JP" altLang="en-US" dirty="0"/>
          </a:p>
        </p:txBody>
      </p:sp>
    </p:spTree>
    <p:extLst>
      <p:ext uri="{BB962C8B-B14F-4D97-AF65-F5344CB8AC3E}">
        <p14:creationId xmlns:p14="http://schemas.microsoft.com/office/powerpoint/2010/main" val="2187918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WebFOCUS構成図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sp>
        <p:nvSpPr>
          <p:cNvPr id="7" name="Google Shape;395;p14"/>
          <p:cNvSpPr/>
          <p:nvPr/>
        </p:nvSpPr>
        <p:spPr>
          <a:xfrm>
            <a:off x="7668344" y="1024940"/>
            <a:ext cx="1368152" cy="216024"/>
          </a:xfrm>
          <a:prstGeom prst="homePlate">
            <a:avLst>
              <a:gd name="adj" fmla="val 0"/>
            </a:avLst>
          </a:prstGeom>
          <a:solidFill>
            <a:srgbClr val="7F7F7F"/>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FFFFFF"/>
                </a:solidFill>
                <a:latin typeface="Meiryo"/>
                <a:ea typeface="Meiryo"/>
                <a:cs typeface="Meiryo"/>
                <a:sym typeface="Meiryo"/>
              </a:rPr>
              <a:t>クライアント</a:t>
            </a:r>
            <a:endParaRPr sz="800">
              <a:solidFill>
                <a:srgbClr val="FFFFFF"/>
              </a:solidFill>
              <a:latin typeface="Meiryo"/>
              <a:ea typeface="Meiryo"/>
              <a:cs typeface="Meiryo"/>
              <a:sym typeface="Meiryo"/>
            </a:endParaRPr>
          </a:p>
        </p:txBody>
      </p:sp>
      <p:sp>
        <p:nvSpPr>
          <p:cNvPr id="8" name="Google Shape;396;p14"/>
          <p:cNvSpPr/>
          <p:nvPr/>
        </p:nvSpPr>
        <p:spPr>
          <a:xfrm>
            <a:off x="182701" y="1312972"/>
            <a:ext cx="8853795" cy="3096344"/>
          </a:xfrm>
          <a:prstGeom prst="homePlate">
            <a:avLst>
              <a:gd name="adj" fmla="val 0"/>
            </a:avLst>
          </a:prstGeom>
          <a:solidFill>
            <a:srgbClr val="F2F2F2"/>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9" name="Google Shape;398;p14"/>
          <p:cNvPicPr preferRelativeResize="0"/>
          <p:nvPr/>
        </p:nvPicPr>
        <p:blipFill rotWithShape="1">
          <a:blip r:embed="rId2">
            <a:alphaModFix/>
          </a:blip>
          <a:srcRect/>
          <a:stretch/>
        </p:blipFill>
        <p:spPr>
          <a:xfrm>
            <a:off x="202590" y="1658210"/>
            <a:ext cx="860907" cy="583246"/>
          </a:xfrm>
          <a:prstGeom prst="rect">
            <a:avLst/>
          </a:prstGeom>
          <a:noFill/>
          <a:ln>
            <a:noFill/>
          </a:ln>
        </p:spPr>
      </p:pic>
      <p:pic>
        <p:nvPicPr>
          <p:cNvPr id="10" name="Google Shape;399;p14"/>
          <p:cNvPicPr preferRelativeResize="0"/>
          <p:nvPr/>
        </p:nvPicPr>
        <p:blipFill rotWithShape="1">
          <a:blip r:embed="rId2">
            <a:alphaModFix/>
          </a:blip>
          <a:srcRect/>
          <a:stretch/>
        </p:blipFill>
        <p:spPr>
          <a:xfrm>
            <a:off x="202590" y="2712806"/>
            <a:ext cx="860907" cy="583246"/>
          </a:xfrm>
          <a:prstGeom prst="rect">
            <a:avLst/>
          </a:prstGeom>
          <a:noFill/>
          <a:ln>
            <a:noFill/>
          </a:ln>
        </p:spPr>
      </p:pic>
      <p:pic>
        <p:nvPicPr>
          <p:cNvPr id="11" name="Google Shape;400;p14"/>
          <p:cNvPicPr preferRelativeResize="0"/>
          <p:nvPr/>
        </p:nvPicPr>
        <p:blipFill rotWithShape="1">
          <a:blip r:embed="rId2">
            <a:alphaModFix/>
          </a:blip>
          <a:srcRect/>
          <a:stretch/>
        </p:blipFill>
        <p:spPr>
          <a:xfrm>
            <a:off x="202590" y="3755590"/>
            <a:ext cx="860907" cy="583246"/>
          </a:xfrm>
          <a:prstGeom prst="rect">
            <a:avLst/>
          </a:prstGeom>
          <a:noFill/>
          <a:ln>
            <a:noFill/>
          </a:ln>
        </p:spPr>
      </p:pic>
      <p:sp>
        <p:nvSpPr>
          <p:cNvPr id="12" name="Google Shape;401;p14"/>
          <p:cNvSpPr/>
          <p:nvPr/>
        </p:nvSpPr>
        <p:spPr>
          <a:xfrm>
            <a:off x="2138808" y="1889064"/>
            <a:ext cx="3081264" cy="504000"/>
          </a:xfrm>
          <a:prstGeom prst="chevron">
            <a:avLst>
              <a:gd name="adj" fmla="val 0"/>
            </a:avLst>
          </a:prstGeom>
          <a:solidFill>
            <a:srgbClr val="B7CCE4"/>
          </a:solidFill>
          <a:ln w="38100" cap="flat" cmpd="sng">
            <a:solidFill>
              <a:srgbClr val="F2F2F2"/>
            </a:solidFill>
            <a:prstDash val="solid"/>
            <a:round/>
            <a:headEnd type="none" w="sm" len="sm"/>
            <a:tailEnd type="none" w="sm" len="sm"/>
          </a:ln>
        </p:spPr>
        <p:txBody>
          <a:bodyPr spcFirstLastPara="1" wrap="square" lIns="72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ドキュメント内分析</a:t>
            </a:r>
            <a:endParaRPr sz="1000" b="1">
              <a:solidFill>
                <a:srgbClr val="595959"/>
              </a:solidFill>
              <a:latin typeface="Meiryo"/>
              <a:ea typeface="Meiryo"/>
              <a:cs typeface="Meiryo"/>
              <a:sym typeface="Meiryo"/>
            </a:endParaRPr>
          </a:p>
        </p:txBody>
      </p:sp>
      <p:sp>
        <p:nvSpPr>
          <p:cNvPr id="13" name="Google Shape;402;p14"/>
          <p:cNvSpPr/>
          <p:nvPr/>
        </p:nvSpPr>
        <p:spPr>
          <a:xfrm>
            <a:off x="2123728" y="2390537"/>
            <a:ext cx="3178045" cy="504000"/>
          </a:xfrm>
          <a:prstGeom prst="chevron">
            <a:avLst>
              <a:gd name="adj" fmla="val 0"/>
            </a:avLst>
          </a:prstGeom>
          <a:solidFill>
            <a:srgbClr val="B7CCE4"/>
          </a:solidFill>
          <a:ln w="38100" cap="flat" cmpd="sng">
            <a:solidFill>
              <a:srgbClr val="F2F2F2"/>
            </a:solidFill>
            <a:prstDash val="solid"/>
            <a:round/>
            <a:headEnd type="none" w="sm" len="sm"/>
            <a:tailEnd type="none" w="sm" len="sm"/>
          </a:ln>
        </p:spPr>
        <p:txBody>
          <a:bodyPr spcFirstLastPara="1" wrap="square" lIns="216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レポーティング / インサイトグラフ</a:t>
            </a:r>
            <a:endParaRPr sz="1000" b="1">
              <a:solidFill>
                <a:srgbClr val="595959"/>
              </a:solidFill>
              <a:latin typeface="Meiryo"/>
              <a:ea typeface="Meiryo"/>
              <a:cs typeface="Meiryo"/>
              <a:sym typeface="Meiryo"/>
            </a:endParaRPr>
          </a:p>
        </p:txBody>
      </p:sp>
      <p:sp>
        <p:nvSpPr>
          <p:cNvPr id="14" name="Google Shape;403;p14"/>
          <p:cNvSpPr/>
          <p:nvPr/>
        </p:nvSpPr>
        <p:spPr>
          <a:xfrm>
            <a:off x="6660232" y="1024940"/>
            <a:ext cx="1121647" cy="216024"/>
          </a:xfrm>
          <a:prstGeom prst="homePlate">
            <a:avLst>
              <a:gd name="adj" fmla="val 32222"/>
            </a:avLst>
          </a:prstGeom>
          <a:solidFill>
            <a:srgbClr val="7F7F7F"/>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FFFFFF"/>
                </a:solidFill>
                <a:latin typeface="Meiryo"/>
                <a:ea typeface="Meiryo"/>
                <a:cs typeface="Meiryo"/>
                <a:sym typeface="Meiryo"/>
              </a:rPr>
              <a:t>インターフェ－ス</a:t>
            </a:r>
            <a:endParaRPr sz="800">
              <a:solidFill>
                <a:srgbClr val="FFFFFF"/>
              </a:solidFill>
              <a:latin typeface="Meiryo"/>
              <a:ea typeface="Meiryo"/>
              <a:cs typeface="Meiryo"/>
              <a:sym typeface="Meiryo"/>
            </a:endParaRPr>
          </a:p>
        </p:txBody>
      </p:sp>
      <p:sp>
        <p:nvSpPr>
          <p:cNvPr id="15" name="Google Shape;404;p14"/>
          <p:cNvSpPr/>
          <p:nvPr/>
        </p:nvSpPr>
        <p:spPr>
          <a:xfrm>
            <a:off x="1990760" y="1024940"/>
            <a:ext cx="4741480" cy="216024"/>
          </a:xfrm>
          <a:prstGeom prst="homePlate">
            <a:avLst>
              <a:gd name="adj" fmla="val 32222"/>
            </a:avLst>
          </a:prstGeom>
          <a:solidFill>
            <a:srgbClr val="7F7F7F"/>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FFFFFF"/>
                </a:solidFill>
                <a:latin typeface="Meiryo"/>
                <a:ea typeface="Meiryo"/>
                <a:cs typeface="Meiryo"/>
                <a:sym typeface="Meiryo"/>
              </a:rPr>
              <a:t>ファンクション</a:t>
            </a:r>
            <a:endParaRPr sz="800">
              <a:solidFill>
                <a:srgbClr val="FFFFFF"/>
              </a:solidFill>
              <a:latin typeface="Meiryo"/>
              <a:ea typeface="Meiryo"/>
              <a:cs typeface="Meiryo"/>
              <a:sym typeface="Meiryo"/>
            </a:endParaRPr>
          </a:p>
        </p:txBody>
      </p:sp>
      <p:sp>
        <p:nvSpPr>
          <p:cNvPr id="16" name="Google Shape;405;p14"/>
          <p:cNvSpPr/>
          <p:nvPr/>
        </p:nvSpPr>
        <p:spPr>
          <a:xfrm>
            <a:off x="1043608" y="1024940"/>
            <a:ext cx="1080119" cy="216024"/>
          </a:xfrm>
          <a:prstGeom prst="homePlate">
            <a:avLst>
              <a:gd name="adj" fmla="val 32222"/>
            </a:avLst>
          </a:prstGeom>
          <a:solidFill>
            <a:srgbClr val="7F7F7F"/>
          </a:solidFill>
          <a:ln w="28575" cap="flat" cmpd="sng">
            <a:solidFill>
              <a:schemeClr val="lt1"/>
            </a:solidFill>
            <a:prstDash val="solid"/>
            <a:round/>
            <a:headEnd type="none" w="sm" len="sm"/>
            <a:tailEnd type="none" w="sm" len="sm"/>
          </a:ln>
        </p:spPr>
        <p:txBody>
          <a:bodyPr spcFirstLastPara="1" wrap="square" lIns="144000" tIns="36000" rIns="72000" bIns="0" anchor="ctr" anchorCtr="0">
            <a:noAutofit/>
          </a:bodyPr>
          <a:lstStyle/>
          <a:p>
            <a:pPr marL="0" marR="0" lvl="0" indent="0" algn="ctr" rtl="0">
              <a:spcBef>
                <a:spcPts val="0"/>
              </a:spcBef>
              <a:spcAft>
                <a:spcPts val="0"/>
              </a:spcAft>
              <a:buNone/>
            </a:pPr>
            <a:r>
              <a:rPr lang="ja-JP" sz="800">
                <a:solidFill>
                  <a:srgbClr val="FFFFFF"/>
                </a:solidFill>
                <a:latin typeface="Meiryo"/>
                <a:ea typeface="Meiryo"/>
                <a:cs typeface="Meiryo"/>
                <a:sym typeface="Meiryo"/>
              </a:rPr>
              <a:t>データアクセス</a:t>
            </a:r>
            <a:endParaRPr sz="800">
              <a:solidFill>
                <a:srgbClr val="FFFFFF"/>
              </a:solidFill>
              <a:latin typeface="Meiryo"/>
              <a:ea typeface="Meiryo"/>
              <a:cs typeface="Meiryo"/>
              <a:sym typeface="Meiryo"/>
            </a:endParaRPr>
          </a:p>
        </p:txBody>
      </p:sp>
      <p:sp>
        <p:nvSpPr>
          <p:cNvPr id="17" name="Google Shape;406;p14"/>
          <p:cNvSpPr/>
          <p:nvPr/>
        </p:nvSpPr>
        <p:spPr>
          <a:xfrm>
            <a:off x="182701" y="1024940"/>
            <a:ext cx="965712" cy="216024"/>
          </a:xfrm>
          <a:prstGeom prst="homePlate">
            <a:avLst>
              <a:gd name="adj" fmla="val 31041"/>
            </a:avLst>
          </a:prstGeom>
          <a:solidFill>
            <a:srgbClr val="7F7F7F"/>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FFFFFF"/>
                </a:solidFill>
                <a:latin typeface="Meiryo"/>
                <a:ea typeface="Meiryo"/>
                <a:cs typeface="Meiryo"/>
                <a:sym typeface="Meiryo"/>
              </a:rPr>
              <a:t>データベース</a:t>
            </a:r>
            <a:endParaRPr sz="800">
              <a:solidFill>
                <a:srgbClr val="FFFFFF"/>
              </a:solidFill>
              <a:latin typeface="Meiryo"/>
              <a:ea typeface="Meiryo"/>
              <a:cs typeface="Meiryo"/>
              <a:sym typeface="Meiryo"/>
            </a:endParaRPr>
          </a:p>
        </p:txBody>
      </p:sp>
      <p:sp>
        <p:nvSpPr>
          <p:cNvPr id="18" name="Google Shape;407;p14"/>
          <p:cNvSpPr txBox="1"/>
          <p:nvPr/>
        </p:nvSpPr>
        <p:spPr>
          <a:xfrm>
            <a:off x="8172400" y="1384980"/>
            <a:ext cx="531977" cy="237370"/>
          </a:xfrm>
          <a:prstGeom prst="rect">
            <a:avLst/>
          </a:prstGeom>
          <a:noFill/>
          <a:ln>
            <a:noFill/>
          </a:ln>
        </p:spPr>
        <p:txBody>
          <a:bodyPr spcFirstLastPara="1" wrap="square" lIns="36000" tIns="53775" rIns="54000" bIns="45000" anchor="ctr" anchorCtr="0">
            <a:noAutofit/>
          </a:bodyPr>
          <a:lstStyle/>
          <a:p>
            <a:pPr marL="0" marR="0" lvl="0" indent="0" algn="ctr" rtl="0">
              <a:spcBef>
                <a:spcPts val="0"/>
              </a:spcBef>
              <a:spcAft>
                <a:spcPts val="0"/>
              </a:spcAft>
              <a:buNone/>
            </a:pPr>
            <a:r>
              <a:rPr lang="ja-JP" sz="900">
                <a:solidFill>
                  <a:srgbClr val="595959"/>
                </a:solidFill>
                <a:latin typeface="Meiryo"/>
                <a:ea typeface="Meiryo"/>
                <a:cs typeface="Meiryo"/>
                <a:sym typeface="Meiryo"/>
              </a:rPr>
              <a:t>利用者</a:t>
            </a:r>
            <a:endParaRPr/>
          </a:p>
        </p:txBody>
      </p:sp>
      <p:sp>
        <p:nvSpPr>
          <p:cNvPr id="19" name="Google Shape;408;p14"/>
          <p:cNvSpPr/>
          <p:nvPr/>
        </p:nvSpPr>
        <p:spPr>
          <a:xfrm flipH="1">
            <a:off x="4355976" y="1384980"/>
            <a:ext cx="2592288" cy="504000"/>
          </a:xfrm>
          <a:prstGeom prst="parallelogram">
            <a:avLst>
              <a:gd name="adj" fmla="val 14437"/>
            </a:avLst>
          </a:prstGeom>
          <a:solidFill>
            <a:srgbClr val="B6DDE7"/>
          </a:solidFill>
          <a:ln w="3810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セルフサービス</a:t>
            </a:r>
            <a:endParaRPr sz="1000" b="1">
              <a:solidFill>
                <a:srgbClr val="595959"/>
              </a:solidFill>
              <a:latin typeface="Meiryo"/>
              <a:ea typeface="Meiryo"/>
              <a:cs typeface="Meiryo"/>
              <a:sym typeface="Meiryo"/>
            </a:endParaRPr>
          </a:p>
        </p:txBody>
      </p:sp>
      <p:sp>
        <p:nvSpPr>
          <p:cNvPr id="20" name="Google Shape;409;p14"/>
          <p:cNvSpPr/>
          <p:nvPr/>
        </p:nvSpPr>
        <p:spPr>
          <a:xfrm flipH="1">
            <a:off x="4938323" y="1889064"/>
            <a:ext cx="2040421" cy="1005473"/>
          </a:xfrm>
          <a:prstGeom prst="parallelogram">
            <a:avLst>
              <a:gd name="adj" fmla="val 14895"/>
            </a:avLst>
          </a:prstGeom>
          <a:solidFill>
            <a:srgbClr val="B6DDE7"/>
          </a:solidFill>
          <a:ln w="38100" cap="flat" cmpd="sng">
            <a:solidFill>
              <a:srgbClr val="F2F2F2"/>
            </a:solidFill>
            <a:prstDash val="solid"/>
            <a:round/>
            <a:headEnd type="none" w="sm" len="sm"/>
            <a:tailEnd type="none" w="sm" len="sm"/>
          </a:ln>
        </p:spPr>
        <p:txBody>
          <a:bodyPr spcFirstLastPara="1" wrap="square" lIns="612000" tIns="36000" rIns="0" bIns="36000" anchor="ctr" anchorCtr="0">
            <a:noAutofit/>
          </a:bodyPr>
          <a:lstStyle/>
          <a:p>
            <a:pPr marL="0" marR="0" lvl="0" indent="0" algn="l" rtl="0">
              <a:spcBef>
                <a:spcPts val="0"/>
              </a:spcBef>
              <a:spcAft>
                <a:spcPts val="0"/>
              </a:spcAft>
              <a:buNone/>
            </a:pPr>
            <a:r>
              <a:rPr lang="ja-JP" sz="1000" b="1">
                <a:solidFill>
                  <a:srgbClr val="595959"/>
                </a:solidFill>
                <a:latin typeface="Meiryo"/>
                <a:ea typeface="Meiryo"/>
                <a:cs typeface="Meiryo"/>
                <a:sym typeface="Meiryo"/>
              </a:rPr>
              <a:t>モバイル</a:t>
            </a:r>
            <a:endParaRPr sz="1000" b="1">
              <a:solidFill>
                <a:srgbClr val="595959"/>
              </a:solidFill>
              <a:latin typeface="Meiryo"/>
              <a:ea typeface="Meiryo"/>
              <a:cs typeface="Meiryo"/>
              <a:sym typeface="Meiryo"/>
            </a:endParaRPr>
          </a:p>
        </p:txBody>
      </p:sp>
      <p:sp>
        <p:nvSpPr>
          <p:cNvPr id="21" name="Google Shape;410;p14"/>
          <p:cNvSpPr/>
          <p:nvPr/>
        </p:nvSpPr>
        <p:spPr>
          <a:xfrm>
            <a:off x="2033261" y="3401260"/>
            <a:ext cx="3129247" cy="511200"/>
          </a:xfrm>
          <a:prstGeom prst="chevron">
            <a:avLst>
              <a:gd name="adj" fmla="val 0"/>
            </a:avLst>
          </a:prstGeom>
          <a:solidFill>
            <a:srgbClr val="CCC0D9"/>
          </a:solidFill>
          <a:ln w="38100" cap="flat" cmpd="sng">
            <a:solidFill>
              <a:srgbClr val="F2F2F2"/>
            </a:solidFill>
            <a:prstDash val="solid"/>
            <a:round/>
            <a:headEnd type="none" w="sm" len="sm"/>
            <a:tailEnd type="none" w="sm" len="sm"/>
          </a:ln>
        </p:spPr>
        <p:txBody>
          <a:bodyPr spcFirstLastPara="1" wrap="square" lIns="216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スケジュールジョブ</a:t>
            </a:r>
            <a:endParaRPr sz="1000" b="1">
              <a:solidFill>
                <a:srgbClr val="595959"/>
              </a:solidFill>
              <a:latin typeface="Meiryo"/>
              <a:ea typeface="Meiryo"/>
              <a:cs typeface="Meiryo"/>
              <a:sym typeface="Meiryo"/>
            </a:endParaRPr>
          </a:p>
        </p:txBody>
      </p:sp>
      <p:sp>
        <p:nvSpPr>
          <p:cNvPr id="22" name="Google Shape;411;p14"/>
          <p:cNvSpPr/>
          <p:nvPr/>
        </p:nvSpPr>
        <p:spPr>
          <a:xfrm>
            <a:off x="1979712" y="2892010"/>
            <a:ext cx="3240360" cy="511200"/>
          </a:xfrm>
          <a:prstGeom prst="chevron">
            <a:avLst>
              <a:gd name="adj" fmla="val 0"/>
            </a:avLst>
          </a:prstGeom>
          <a:solidFill>
            <a:srgbClr val="B7CCE4"/>
          </a:solidFill>
          <a:ln w="38100" cap="flat" cmpd="sng">
            <a:solidFill>
              <a:srgbClr val="F2F2F2"/>
            </a:solidFill>
            <a:prstDash val="solid"/>
            <a:round/>
            <a:headEnd type="none" w="sm" len="sm"/>
            <a:tailEnd type="none" w="sm" len="sm"/>
          </a:ln>
        </p:spPr>
        <p:txBody>
          <a:bodyPr spcFirstLastPara="1" wrap="square" lIns="216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利用ログ</a:t>
            </a:r>
            <a:endParaRPr sz="1000" b="1">
              <a:solidFill>
                <a:srgbClr val="595959"/>
              </a:solidFill>
              <a:latin typeface="Meiryo"/>
              <a:ea typeface="Meiryo"/>
              <a:cs typeface="Meiryo"/>
              <a:sym typeface="Meiryo"/>
            </a:endParaRPr>
          </a:p>
        </p:txBody>
      </p:sp>
      <p:sp>
        <p:nvSpPr>
          <p:cNvPr id="23" name="Google Shape;412;p14"/>
          <p:cNvSpPr/>
          <p:nvPr/>
        </p:nvSpPr>
        <p:spPr>
          <a:xfrm>
            <a:off x="1115616" y="1384980"/>
            <a:ext cx="738368" cy="2988000"/>
          </a:xfrm>
          <a:prstGeom prst="homePlate">
            <a:avLst>
              <a:gd name="adj" fmla="val 32222"/>
            </a:avLst>
          </a:prstGeom>
          <a:solidFill>
            <a:srgbClr val="B7CCE4"/>
          </a:solidFill>
          <a:ln w="38100"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3;p14"/>
          <p:cNvSpPr txBox="1"/>
          <p:nvPr/>
        </p:nvSpPr>
        <p:spPr>
          <a:xfrm rot="5400000">
            <a:off x="-68695" y="2569270"/>
            <a:ext cx="2988000" cy="619410"/>
          </a:xfrm>
          <a:prstGeom prst="rect">
            <a:avLst/>
          </a:prstGeom>
          <a:noFill/>
          <a:ln>
            <a:noFill/>
          </a:ln>
        </p:spPr>
        <p:txBody>
          <a:bodyPr spcFirstLastPara="1" wrap="square" lIns="0" tIns="72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データアダプタ</a:t>
            </a:r>
            <a:endParaRPr sz="1000" b="1">
              <a:solidFill>
                <a:srgbClr val="595959"/>
              </a:solidFill>
              <a:latin typeface="Meiryo"/>
              <a:ea typeface="Meiryo"/>
              <a:cs typeface="Meiryo"/>
              <a:sym typeface="Meiryo"/>
            </a:endParaRPr>
          </a:p>
        </p:txBody>
      </p:sp>
      <p:sp>
        <p:nvSpPr>
          <p:cNvPr id="25" name="Google Shape;414;p14"/>
          <p:cNvSpPr/>
          <p:nvPr/>
        </p:nvSpPr>
        <p:spPr>
          <a:xfrm>
            <a:off x="1525103" y="1384980"/>
            <a:ext cx="814649" cy="2988000"/>
          </a:xfrm>
          <a:prstGeom prst="chevron">
            <a:avLst>
              <a:gd name="adj" fmla="val 32222"/>
            </a:avLst>
          </a:prstGeom>
          <a:solidFill>
            <a:srgbClr val="B7CCE4"/>
          </a:solidFill>
          <a:ln w="38100"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5;p14"/>
          <p:cNvSpPr txBox="1"/>
          <p:nvPr/>
        </p:nvSpPr>
        <p:spPr>
          <a:xfrm rot="5400000">
            <a:off x="438425" y="2734147"/>
            <a:ext cx="2988000" cy="289657"/>
          </a:xfrm>
          <a:prstGeom prst="rect">
            <a:avLst/>
          </a:prstGeom>
          <a:noFill/>
          <a:ln>
            <a:noFill/>
          </a:ln>
        </p:spPr>
        <p:txBody>
          <a:bodyPr spcFirstLastPara="1" wrap="square" lIns="144000" tIns="36000" rIns="0" bIns="36000" anchor="b"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メタデータ</a:t>
            </a:r>
            <a:endParaRPr sz="1000" b="1">
              <a:solidFill>
                <a:srgbClr val="595959"/>
              </a:solidFill>
              <a:latin typeface="Meiryo"/>
              <a:ea typeface="Meiryo"/>
              <a:cs typeface="Meiryo"/>
              <a:sym typeface="Meiryo"/>
            </a:endParaRPr>
          </a:p>
        </p:txBody>
      </p:sp>
      <p:sp>
        <p:nvSpPr>
          <p:cNvPr id="27" name="Google Shape;416;p14"/>
          <p:cNvSpPr/>
          <p:nvPr/>
        </p:nvSpPr>
        <p:spPr>
          <a:xfrm>
            <a:off x="1110313" y="3912442"/>
            <a:ext cx="2564337" cy="460538"/>
          </a:xfrm>
          <a:prstGeom prst="parallelogram">
            <a:avLst>
              <a:gd name="adj" fmla="val 0"/>
            </a:avLst>
          </a:prstGeom>
          <a:solidFill>
            <a:srgbClr val="B6DDE7"/>
          </a:solidFill>
          <a:ln w="38100" cap="flat" cmpd="sng">
            <a:solidFill>
              <a:srgbClr val="F2F2F2"/>
            </a:solidFill>
            <a:prstDash val="solid"/>
            <a:round/>
            <a:headEnd type="none" w="sm" len="sm"/>
            <a:tailEnd type="none" w="sm" len="sm"/>
          </a:ln>
        </p:spPr>
        <p:txBody>
          <a:bodyPr spcFirstLastPara="1" wrap="square" lIns="180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外部システム連携</a:t>
            </a:r>
            <a:endParaRPr sz="1000" b="1">
              <a:solidFill>
                <a:srgbClr val="595959"/>
              </a:solidFill>
              <a:latin typeface="Meiryo"/>
              <a:ea typeface="Meiryo"/>
              <a:cs typeface="Meiryo"/>
              <a:sym typeface="Meiryo"/>
            </a:endParaRPr>
          </a:p>
        </p:txBody>
      </p:sp>
      <p:sp>
        <p:nvSpPr>
          <p:cNvPr id="28" name="Google Shape;417;p14"/>
          <p:cNvSpPr/>
          <p:nvPr/>
        </p:nvSpPr>
        <p:spPr>
          <a:xfrm>
            <a:off x="3389712" y="3912442"/>
            <a:ext cx="3342528" cy="460538"/>
          </a:xfrm>
          <a:prstGeom prst="parallelogram">
            <a:avLst>
              <a:gd name="adj" fmla="val 13418"/>
            </a:avLst>
          </a:prstGeom>
          <a:solidFill>
            <a:srgbClr val="B6DDE7"/>
          </a:solidFill>
          <a:ln w="38100" cap="flat" cmpd="sng">
            <a:solidFill>
              <a:srgbClr val="F2F2F2"/>
            </a:solidFill>
            <a:prstDash val="solid"/>
            <a:round/>
            <a:headEnd type="none" w="sm" len="sm"/>
            <a:tailEnd type="none" w="sm" len="sm"/>
          </a:ln>
        </p:spPr>
        <p:txBody>
          <a:bodyPr spcFirstLastPara="1" wrap="square" lIns="180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アカウント・セキュリティ管理</a:t>
            </a:r>
            <a:endParaRPr/>
          </a:p>
        </p:txBody>
      </p:sp>
      <p:pic>
        <p:nvPicPr>
          <p:cNvPr id="29" name="Google Shape;418;p14"/>
          <p:cNvPicPr preferRelativeResize="0"/>
          <p:nvPr/>
        </p:nvPicPr>
        <p:blipFill rotWithShape="1">
          <a:blip r:embed="rId3">
            <a:alphaModFix/>
          </a:blip>
          <a:srcRect/>
          <a:stretch/>
        </p:blipFill>
        <p:spPr>
          <a:xfrm>
            <a:off x="8332910" y="2126565"/>
            <a:ext cx="419771" cy="430095"/>
          </a:xfrm>
          <a:prstGeom prst="rect">
            <a:avLst/>
          </a:prstGeom>
          <a:noFill/>
          <a:ln>
            <a:noFill/>
          </a:ln>
        </p:spPr>
      </p:pic>
      <p:pic>
        <p:nvPicPr>
          <p:cNvPr id="30" name="Google Shape;419;p14"/>
          <p:cNvPicPr preferRelativeResize="0"/>
          <p:nvPr/>
        </p:nvPicPr>
        <p:blipFill rotWithShape="1">
          <a:blip r:embed="rId4">
            <a:alphaModFix/>
          </a:blip>
          <a:srcRect/>
          <a:stretch/>
        </p:blipFill>
        <p:spPr>
          <a:xfrm>
            <a:off x="7956420" y="2126565"/>
            <a:ext cx="419771" cy="430095"/>
          </a:xfrm>
          <a:prstGeom prst="rect">
            <a:avLst/>
          </a:prstGeom>
          <a:noFill/>
          <a:ln>
            <a:noFill/>
          </a:ln>
        </p:spPr>
      </p:pic>
      <p:pic>
        <p:nvPicPr>
          <p:cNvPr id="31" name="Google Shape;420;p14"/>
          <p:cNvPicPr preferRelativeResize="0"/>
          <p:nvPr/>
        </p:nvPicPr>
        <p:blipFill rotWithShape="1">
          <a:blip r:embed="rId5">
            <a:alphaModFix/>
          </a:blip>
          <a:srcRect/>
          <a:stretch/>
        </p:blipFill>
        <p:spPr>
          <a:xfrm>
            <a:off x="8634725" y="2126565"/>
            <a:ext cx="419771" cy="430095"/>
          </a:xfrm>
          <a:prstGeom prst="rect">
            <a:avLst/>
          </a:prstGeom>
          <a:noFill/>
          <a:ln>
            <a:noFill/>
          </a:ln>
        </p:spPr>
      </p:pic>
      <p:pic>
        <p:nvPicPr>
          <p:cNvPr id="32" name="Google Shape;421;p14"/>
          <p:cNvPicPr preferRelativeResize="0"/>
          <p:nvPr/>
        </p:nvPicPr>
        <p:blipFill rotWithShape="1">
          <a:blip r:embed="rId6">
            <a:alphaModFix/>
          </a:blip>
          <a:srcRect/>
          <a:stretch/>
        </p:blipFill>
        <p:spPr>
          <a:xfrm>
            <a:off x="1554224" y="3963471"/>
            <a:ext cx="315380" cy="323136"/>
          </a:xfrm>
          <a:prstGeom prst="rect">
            <a:avLst/>
          </a:prstGeom>
          <a:noFill/>
          <a:ln>
            <a:noFill/>
          </a:ln>
        </p:spPr>
      </p:pic>
      <p:pic>
        <p:nvPicPr>
          <p:cNvPr id="33" name="Google Shape;422;p14"/>
          <p:cNvPicPr preferRelativeResize="0"/>
          <p:nvPr/>
        </p:nvPicPr>
        <p:blipFill rotWithShape="1">
          <a:blip r:embed="rId7">
            <a:alphaModFix/>
          </a:blip>
          <a:srcRect/>
          <a:stretch/>
        </p:blipFill>
        <p:spPr>
          <a:xfrm>
            <a:off x="3792189" y="3868174"/>
            <a:ext cx="419771" cy="430095"/>
          </a:xfrm>
          <a:prstGeom prst="rect">
            <a:avLst/>
          </a:prstGeom>
          <a:noFill/>
          <a:ln>
            <a:noFill/>
          </a:ln>
        </p:spPr>
      </p:pic>
      <p:pic>
        <p:nvPicPr>
          <p:cNvPr id="34" name="Google Shape;423;p14"/>
          <p:cNvPicPr preferRelativeResize="0"/>
          <p:nvPr/>
        </p:nvPicPr>
        <p:blipFill rotWithShape="1">
          <a:blip r:embed="rId8">
            <a:alphaModFix/>
          </a:blip>
          <a:srcRect/>
          <a:stretch/>
        </p:blipFill>
        <p:spPr>
          <a:xfrm>
            <a:off x="2361970" y="2427734"/>
            <a:ext cx="381610" cy="390995"/>
          </a:xfrm>
          <a:prstGeom prst="rect">
            <a:avLst/>
          </a:prstGeom>
          <a:noFill/>
          <a:ln>
            <a:noFill/>
          </a:ln>
        </p:spPr>
      </p:pic>
      <p:pic>
        <p:nvPicPr>
          <p:cNvPr id="35" name="Google Shape;424;p14"/>
          <p:cNvPicPr preferRelativeResize="0"/>
          <p:nvPr/>
        </p:nvPicPr>
        <p:blipFill rotWithShape="1">
          <a:blip r:embed="rId9">
            <a:alphaModFix/>
          </a:blip>
          <a:srcRect/>
          <a:stretch/>
        </p:blipFill>
        <p:spPr>
          <a:xfrm>
            <a:off x="2678222" y="3435846"/>
            <a:ext cx="381610" cy="390995"/>
          </a:xfrm>
          <a:prstGeom prst="rect">
            <a:avLst/>
          </a:prstGeom>
          <a:noFill/>
          <a:ln>
            <a:noFill/>
          </a:ln>
        </p:spPr>
      </p:pic>
      <p:pic>
        <p:nvPicPr>
          <p:cNvPr id="36" name="Google Shape;425;p14"/>
          <p:cNvPicPr preferRelativeResize="0"/>
          <p:nvPr/>
        </p:nvPicPr>
        <p:blipFill rotWithShape="1">
          <a:blip r:embed="rId10">
            <a:alphaModFix/>
          </a:blip>
          <a:srcRect/>
          <a:stretch/>
        </p:blipFill>
        <p:spPr>
          <a:xfrm>
            <a:off x="5508104" y="2279214"/>
            <a:ext cx="206824" cy="206824"/>
          </a:xfrm>
          <a:prstGeom prst="rect">
            <a:avLst/>
          </a:prstGeom>
          <a:noFill/>
          <a:ln>
            <a:noFill/>
          </a:ln>
        </p:spPr>
      </p:pic>
      <p:pic>
        <p:nvPicPr>
          <p:cNvPr id="37" name="Google Shape;426;p14"/>
          <p:cNvPicPr preferRelativeResize="0"/>
          <p:nvPr/>
        </p:nvPicPr>
        <p:blipFill rotWithShape="1">
          <a:blip r:embed="rId11">
            <a:alphaModFix/>
          </a:blip>
          <a:srcRect/>
          <a:stretch/>
        </p:blipFill>
        <p:spPr>
          <a:xfrm>
            <a:off x="2769971" y="2020331"/>
            <a:ext cx="217853" cy="217853"/>
          </a:xfrm>
          <a:prstGeom prst="rect">
            <a:avLst/>
          </a:prstGeom>
          <a:noFill/>
          <a:ln>
            <a:noFill/>
          </a:ln>
        </p:spPr>
      </p:pic>
      <p:pic>
        <p:nvPicPr>
          <p:cNvPr id="38" name="Google Shape;427;p14"/>
          <p:cNvPicPr preferRelativeResize="0"/>
          <p:nvPr/>
        </p:nvPicPr>
        <p:blipFill rotWithShape="1">
          <a:blip r:embed="rId12">
            <a:alphaModFix/>
          </a:blip>
          <a:srcRect/>
          <a:stretch/>
        </p:blipFill>
        <p:spPr>
          <a:xfrm>
            <a:off x="1307250" y="2159999"/>
            <a:ext cx="217853" cy="217853"/>
          </a:xfrm>
          <a:prstGeom prst="rect">
            <a:avLst/>
          </a:prstGeom>
          <a:noFill/>
          <a:ln>
            <a:noFill/>
          </a:ln>
        </p:spPr>
      </p:pic>
      <p:pic>
        <p:nvPicPr>
          <p:cNvPr id="39" name="Google Shape;428;p14"/>
          <p:cNvPicPr preferRelativeResize="0"/>
          <p:nvPr/>
        </p:nvPicPr>
        <p:blipFill rotWithShape="1">
          <a:blip r:embed="rId13">
            <a:alphaModFix/>
          </a:blip>
          <a:srcRect/>
          <a:stretch/>
        </p:blipFill>
        <p:spPr>
          <a:xfrm>
            <a:off x="3064024" y="3015990"/>
            <a:ext cx="217853" cy="217853"/>
          </a:xfrm>
          <a:prstGeom prst="rect">
            <a:avLst/>
          </a:prstGeom>
          <a:noFill/>
          <a:ln>
            <a:noFill/>
          </a:ln>
        </p:spPr>
      </p:pic>
      <p:pic>
        <p:nvPicPr>
          <p:cNvPr id="40" name="Google Shape;429;p14"/>
          <p:cNvPicPr preferRelativeResize="0"/>
          <p:nvPr/>
        </p:nvPicPr>
        <p:blipFill rotWithShape="1">
          <a:blip r:embed="rId14">
            <a:alphaModFix/>
          </a:blip>
          <a:srcRect/>
          <a:stretch/>
        </p:blipFill>
        <p:spPr>
          <a:xfrm>
            <a:off x="1907704" y="2258008"/>
            <a:ext cx="217853" cy="217853"/>
          </a:xfrm>
          <a:prstGeom prst="rect">
            <a:avLst/>
          </a:prstGeom>
          <a:noFill/>
          <a:ln>
            <a:noFill/>
          </a:ln>
        </p:spPr>
      </p:pic>
      <p:pic>
        <p:nvPicPr>
          <p:cNvPr id="41" name="Google Shape;430;p14"/>
          <p:cNvPicPr preferRelativeResize="0"/>
          <p:nvPr/>
        </p:nvPicPr>
        <p:blipFill rotWithShape="1">
          <a:blip r:embed="rId15">
            <a:alphaModFix/>
          </a:blip>
          <a:srcRect/>
          <a:stretch/>
        </p:blipFill>
        <p:spPr>
          <a:xfrm>
            <a:off x="4788024" y="1491630"/>
            <a:ext cx="239638" cy="239638"/>
          </a:xfrm>
          <a:prstGeom prst="rect">
            <a:avLst/>
          </a:prstGeom>
          <a:noFill/>
          <a:ln>
            <a:noFill/>
          </a:ln>
        </p:spPr>
      </p:pic>
      <p:pic>
        <p:nvPicPr>
          <p:cNvPr id="42" name="Google Shape;431;p14"/>
          <p:cNvPicPr preferRelativeResize="0"/>
          <p:nvPr/>
        </p:nvPicPr>
        <p:blipFill rotWithShape="1">
          <a:blip r:embed="rId16">
            <a:alphaModFix/>
          </a:blip>
          <a:srcRect/>
          <a:stretch/>
        </p:blipFill>
        <p:spPr>
          <a:xfrm>
            <a:off x="8385687" y="3004800"/>
            <a:ext cx="242248" cy="238016"/>
          </a:xfrm>
          <a:prstGeom prst="rect">
            <a:avLst/>
          </a:prstGeom>
          <a:noFill/>
          <a:ln>
            <a:noFill/>
          </a:ln>
        </p:spPr>
      </p:pic>
      <p:pic>
        <p:nvPicPr>
          <p:cNvPr id="43" name="Google Shape;432;p14"/>
          <p:cNvPicPr preferRelativeResize="0"/>
          <p:nvPr/>
        </p:nvPicPr>
        <p:blipFill rotWithShape="1">
          <a:blip r:embed="rId17">
            <a:alphaModFix/>
          </a:blip>
          <a:srcRect/>
          <a:stretch/>
        </p:blipFill>
        <p:spPr>
          <a:xfrm>
            <a:off x="8055563" y="2991747"/>
            <a:ext cx="258843" cy="258843"/>
          </a:xfrm>
          <a:prstGeom prst="rect">
            <a:avLst/>
          </a:prstGeom>
          <a:noFill/>
          <a:ln>
            <a:noFill/>
          </a:ln>
        </p:spPr>
      </p:pic>
      <p:pic>
        <p:nvPicPr>
          <p:cNvPr id="44" name="Google Shape;433;p14"/>
          <p:cNvPicPr preferRelativeResize="0"/>
          <p:nvPr/>
        </p:nvPicPr>
        <p:blipFill rotWithShape="1">
          <a:blip r:embed="rId18">
            <a:alphaModFix/>
          </a:blip>
          <a:srcRect/>
          <a:stretch/>
        </p:blipFill>
        <p:spPr>
          <a:xfrm>
            <a:off x="8697031" y="3004800"/>
            <a:ext cx="238016" cy="238016"/>
          </a:xfrm>
          <a:prstGeom prst="rect">
            <a:avLst/>
          </a:prstGeom>
          <a:noFill/>
          <a:ln>
            <a:noFill/>
          </a:ln>
        </p:spPr>
      </p:pic>
      <p:pic>
        <p:nvPicPr>
          <p:cNvPr id="45" name="Google Shape;434;p14"/>
          <p:cNvPicPr preferRelativeResize="0"/>
          <p:nvPr/>
        </p:nvPicPr>
        <p:blipFill rotWithShape="1">
          <a:blip r:embed="rId19">
            <a:alphaModFix/>
          </a:blip>
          <a:srcRect/>
          <a:stretch/>
        </p:blipFill>
        <p:spPr>
          <a:xfrm>
            <a:off x="8697031" y="2632152"/>
            <a:ext cx="238016" cy="238016"/>
          </a:xfrm>
          <a:prstGeom prst="rect">
            <a:avLst/>
          </a:prstGeom>
          <a:noFill/>
          <a:ln>
            <a:noFill/>
          </a:ln>
        </p:spPr>
      </p:pic>
      <p:pic>
        <p:nvPicPr>
          <p:cNvPr id="46" name="Google Shape;435;p14"/>
          <p:cNvPicPr preferRelativeResize="0"/>
          <p:nvPr/>
        </p:nvPicPr>
        <p:blipFill rotWithShape="1">
          <a:blip r:embed="rId20">
            <a:alphaModFix/>
          </a:blip>
          <a:srcRect/>
          <a:stretch/>
        </p:blipFill>
        <p:spPr>
          <a:xfrm>
            <a:off x="8371471" y="2632152"/>
            <a:ext cx="238016" cy="238016"/>
          </a:xfrm>
          <a:prstGeom prst="rect">
            <a:avLst/>
          </a:prstGeom>
          <a:noFill/>
          <a:ln>
            <a:noFill/>
          </a:ln>
        </p:spPr>
      </p:pic>
      <p:pic>
        <p:nvPicPr>
          <p:cNvPr id="47" name="Google Shape;436;p14"/>
          <p:cNvPicPr preferRelativeResize="0"/>
          <p:nvPr/>
        </p:nvPicPr>
        <p:blipFill rotWithShape="1">
          <a:blip r:embed="rId21">
            <a:alphaModFix/>
          </a:blip>
          <a:srcRect/>
          <a:stretch/>
        </p:blipFill>
        <p:spPr>
          <a:xfrm>
            <a:off x="7956376" y="1520227"/>
            <a:ext cx="903514" cy="711986"/>
          </a:xfrm>
          <a:prstGeom prst="rect">
            <a:avLst/>
          </a:prstGeom>
          <a:noFill/>
          <a:ln>
            <a:noFill/>
          </a:ln>
        </p:spPr>
      </p:pic>
      <p:sp>
        <p:nvSpPr>
          <p:cNvPr id="48" name="Google Shape;437;p14"/>
          <p:cNvSpPr/>
          <p:nvPr/>
        </p:nvSpPr>
        <p:spPr>
          <a:xfrm>
            <a:off x="1121712" y="4479962"/>
            <a:ext cx="2268000" cy="216024"/>
          </a:xfrm>
          <a:prstGeom prst="homePlate">
            <a:avLst>
              <a:gd name="adj" fmla="val 0"/>
            </a:avLst>
          </a:prstGeom>
          <a:solidFill>
            <a:srgbClr val="CCC0D9"/>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595959"/>
                </a:solidFill>
                <a:latin typeface="Meiryo"/>
                <a:ea typeface="Meiryo"/>
                <a:cs typeface="Meiryo"/>
                <a:sym typeface="Meiryo"/>
              </a:rPr>
              <a:t>ReportCaster</a:t>
            </a:r>
            <a:endParaRPr sz="800">
              <a:solidFill>
                <a:srgbClr val="595959"/>
              </a:solidFill>
              <a:latin typeface="Meiryo"/>
              <a:ea typeface="Meiryo"/>
              <a:cs typeface="Meiryo"/>
              <a:sym typeface="Meiryo"/>
            </a:endParaRPr>
          </a:p>
        </p:txBody>
      </p:sp>
      <p:sp>
        <p:nvSpPr>
          <p:cNvPr id="49" name="Google Shape;438;p14"/>
          <p:cNvSpPr/>
          <p:nvPr/>
        </p:nvSpPr>
        <p:spPr>
          <a:xfrm rot="16200000">
            <a:off x="7884051" y="3247165"/>
            <a:ext cx="884708" cy="1316122"/>
          </a:xfrm>
          <a:prstGeom prst="homePlate">
            <a:avLst>
              <a:gd name="adj" fmla="val 0"/>
            </a:avLst>
          </a:prstGeom>
          <a:solidFill>
            <a:srgbClr val="D8D8D8"/>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50" name="Google Shape;439;p14"/>
          <p:cNvSpPr txBox="1"/>
          <p:nvPr/>
        </p:nvSpPr>
        <p:spPr>
          <a:xfrm>
            <a:off x="7959804" y="3523874"/>
            <a:ext cx="956082" cy="237370"/>
          </a:xfrm>
          <a:prstGeom prst="rect">
            <a:avLst/>
          </a:prstGeom>
          <a:noFill/>
          <a:ln>
            <a:noFill/>
          </a:ln>
        </p:spPr>
        <p:txBody>
          <a:bodyPr spcFirstLastPara="1" wrap="square" lIns="36000" tIns="53775" rIns="54000" bIns="45000" anchor="ctr" anchorCtr="0">
            <a:noAutofit/>
          </a:bodyPr>
          <a:lstStyle/>
          <a:p>
            <a:pPr marL="0" marR="0" lvl="0" indent="0" algn="ctr" rtl="0">
              <a:spcBef>
                <a:spcPts val="0"/>
              </a:spcBef>
              <a:spcAft>
                <a:spcPts val="0"/>
              </a:spcAft>
              <a:buNone/>
            </a:pPr>
            <a:r>
              <a:rPr lang="ja-JP" sz="900">
                <a:solidFill>
                  <a:srgbClr val="595959"/>
                </a:solidFill>
                <a:latin typeface="Meiryo"/>
                <a:ea typeface="Meiryo"/>
                <a:cs typeface="Meiryo"/>
                <a:sym typeface="Meiryo"/>
              </a:rPr>
              <a:t>開発者・管理者</a:t>
            </a:r>
            <a:endParaRPr/>
          </a:p>
        </p:txBody>
      </p:sp>
      <p:pic>
        <p:nvPicPr>
          <p:cNvPr id="51" name="Google Shape;440;p14"/>
          <p:cNvPicPr preferRelativeResize="0"/>
          <p:nvPr/>
        </p:nvPicPr>
        <p:blipFill rotWithShape="1">
          <a:blip r:embed="rId22">
            <a:alphaModFix/>
          </a:blip>
          <a:srcRect/>
          <a:stretch/>
        </p:blipFill>
        <p:spPr>
          <a:xfrm>
            <a:off x="7825948" y="3676882"/>
            <a:ext cx="746705" cy="588418"/>
          </a:xfrm>
          <a:prstGeom prst="rect">
            <a:avLst/>
          </a:prstGeom>
          <a:noFill/>
          <a:ln>
            <a:noFill/>
          </a:ln>
        </p:spPr>
      </p:pic>
      <p:pic>
        <p:nvPicPr>
          <p:cNvPr id="52" name="Google Shape;441;p14"/>
          <p:cNvPicPr preferRelativeResize="0"/>
          <p:nvPr/>
        </p:nvPicPr>
        <p:blipFill rotWithShape="1">
          <a:blip r:embed="rId23">
            <a:alphaModFix/>
          </a:blip>
          <a:srcRect/>
          <a:stretch/>
        </p:blipFill>
        <p:spPr>
          <a:xfrm>
            <a:off x="8289927" y="3703629"/>
            <a:ext cx="678823" cy="534925"/>
          </a:xfrm>
          <a:prstGeom prst="rect">
            <a:avLst/>
          </a:prstGeom>
          <a:noFill/>
          <a:ln>
            <a:noFill/>
          </a:ln>
        </p:spPr>
      </p:pic>
      <p:sp>
        <p:nvSpPr>
          <p:cNvPr id="53" name="Google Shape;442;p14"/>
          <p:cNvSpPr/>
          <p:nvPr/>
        </p:nvSpPr>
        <p:spPr>
          <a:xfrm>
            <a:off x="7620720" y="4479962"/>
            <a:ext cx="1373543" cy="216024"/>
          </a:xfrm>
          <a:prstGeom prst="homePlate">
            <a:avLst>
              <a:gd name="adj" fmla="val 0"/>
            </a:avLst>
          </a:prstGeom>
          <a:solidFill>
            <a:srgbClr val="D8D8D8"/>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595959"/>
                </a:solidFill>
                <a:latin typeface="Meiryo"/>
                <a:ea typeface="Meiryo"/>
                <a:cs typeface="Meiryo"/>
                <a:sym typeface="Meiryo"/>
              </a:rPr>
              <a:t>App Studio</a:t>
            </a:r>
            <a:endParaRPr sz="800">
              <a:solidFill>
                <a:srgbClr val="595959"/>
              </a:solidFill>
              <a:latin typeface="Meiryo"/>
              <a:ea typeface="Meiryo"/>
              <a:cs typeface="Meiryo"/>
              <a:sym typeface="Meiryo"/>
            </a:endParaRPr>
          </a:p>
        </p:txBody>
      </p:sp>
      <p:sp>
        <p:nvSpPr>
          <p:cNvPr id="54" name="Google Shape;443;p14"/>
          <p:cNvSpPr/>
          <p:nvPr/>
        </p:nvSpPr>
        <p:spPr>
          <a:xfrm>
            <a:off x="5456983" y="4479962"/>
            <a:ext cx="2268000" cy="216024"/>
          </a:xfrm>
          <a:prstGeom prst="parallelogram">
            <a:avLst>
              <a:gd name="adj" fmla="val 16181"/>
            </a:avLst>
          </a:prstGeom>
          <a:solidFill>
            <a:srgbClr val="B6DDE7"/>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595959"/>
                </a:solidFill>
                <a:latin typeface="Meiryo"/>
                <a:ea typeface="Meiryo"/>
                <a:cs typeface="Meiryo"/>
                <a:sym typeface="Meiryo"/>
              </a:rPr>
              <a:t>WebFOCUS Client</a:t>
            </a:r>
            <a:endParaRPr sz="800">
              <a:solidFill>
                <a:srgbClr val="595959"/>
              </a:solidFill>
              <a:latin typeface="Meiryo"/>
              <a:ea typeface="Meiryo"/>
              <a:cs typeface="Meiryo"/>
              <a:sym typeface="Meiryo"/>
            </a:endParaRPr>
          </a:p>
        </p:txBody>
      </p:sp>
      <p:sp>
        <p:nvSpPr>
          <p:cNvPr id="55" name="Google Shape;444;p14"/>
          <p:cNvSpPr/>
          <p:nvPr/>
        </p:nvSpPr>
        <p:spPr>
          <a:xfrm>
            <a:off x="3275856" y="4479962"/>
            <a:ext cx="2268000" cy="216024"/>
          </a:xfrm>
          <a:prstGeom prst="parallelogram">
            <a:avLst>
              <a:gd name="adj" fmla="val 14418"/>
            </a:avLst>
          </a:prstGeom>
          <a:solidFill>
            <a:srgbClr val="B7CCE4"/>
          </a:solidFill>
          <a:ln w="28575" cap="flat" cmpd="sng">
            <a:solidFill>
              <a:schemeClr val="lt1"/>
            </a:solidFill>
            <a:prstDash val="solid"/>
            <a:round/>
            <a:headEnd type="none" w="sm" len="sm"/>
            <a:tailEnd type="none" w="sm" len="sm"/>
          </a:ln>
        </p:spPr>
        <p:txBody>
          <a:bodyPr spcFirstLastPara="1" wrap="square" lIns="72000" tIns="36000" rIns="72000" bIns="0" anchor="ctr" anchorCtr="0">
            <a:noAutofit/>
          </a:bodyPr>
          <a:lstStyle/>
          <a:p>
            <a:pPr marL="0" marR="0" lvl="0" indent="0" algn="ctr" rtl="0">
              <a:spcBef>
                <a:spcPts val="0"/>
              </a:spcBef>
              <a:spcAft>
                <a:spcPts val="0"/>
              </a:spcAft>
              <a:buNone/>
            </a:pPr>
            <a:r>
              <a:rPr lang="ja-JP" sz="800">
                <a:solidFill>
                  <a:srgbClr val="595959"/>
                </a:solidFill>
                <a:latin typeface="Meiryo"/>
                <a:ea typeface="Meiryo"/>
                <a:cs typeface="Meiryo"/>
                <a:sym typeface="Meiryo"/>
              </a:rPr>
              <a:t>WebFOCUS Reporting Server</a:t>
            </a:r>
            <a:endParaRPr sz="800">
              <a:solidFill>
                <a:srgbClr val="595959"/>
              </a:solidFill>
              <a:latin typeface="Meiryo"/>
              <a:ea typeface="Meiryo"/>
              <a:cs typeface="Meiryo"/>
              <a:sym typeface="Meiryo"/>
            </a:endParaRPr>
          </a:p>
        </p:txBody>
      </p:sp>
      <p:sp>
        <p:nvSpPr>
          <p:cNvPr id="56" name="Google Shape;445;p14"/>
          <p:cNvSpPr txBox="1"/>
          <p:nvPr/>
        </p:nvSpPr>
        <p:spPr>
          <a:xfrm>
            <a:off x="192331" y="4469289"/>
            <a:ext cx="956082" cy="237370"/>
          </a:xfrm>
          <a:prstGeom prst="rect">
            <a:avLst/>
          </a:prstGeom>
          <a:noFill/>
          <a:ln>
            <a:noFill/>
          </a:ln>
        </p:spPr>
        <p:txBody>
          <a:bodyPr spcFirstLastPara="1" wrap="square" lIns="36000" tIns="53775" rIns="54000" bIns="45000" anchor="ctr" anchorCtr="0">
            <a:noAutofit/>
          </a:bodyPr>
          <a:lstStyle/>
          <a:p>
            <a:pPr marL="0" marR="0" lvl="0" indent="0" algn="ctr" rtl="0">
              <a:spcBef>
                <a:spcPts val="0"/>
              </a:spcBef>
              <a:spcAft>
                <a:spcPts val="0"/>
              </a:spcAft>
              <a:buNone/>
            </a:pPr>
            <a:r>
              <a:rPr lang="ja-JP" sz="800">
                <a:solidFill>
                  <a:srgbClr val="595959"/>
                </a:solidFill>
                <a:latin typeface="Meiryo"/>
                <a:ea typeface="Meiryo"/>
                <a:cs typeface="Meiryo"/>
                <a:sym typeface="Meiryo"/>
              </a:rPr>
              <a:t>コンポーネント</a:t>
            </a:r>
            <a:endParaRPr sz="800">
              <a:solidFill>
                <a:srgbClr val="595959"/>
              </a:solidFill>
              <a:latin typeface="Meiryo"/>
              <a:ea typeface="Meiryo"/>
              <a:cs typeface="Meiryo"/>
              <a:sym typeface="Meiryo"/>
            </a:endParaRPr>
          </a:p>
        </p:txBody>
      </p:sp>
      <p:sp>
        <p:nvSpPr>
          <p:cNvPr id="57" name="Google Shape;446;p14"/>
          <p:cNvSpPr/>
          <p:nvPr/>
        </p:nvSpPr>
        <p:spPr>
          <a:xfrm>
            <a:off x="182701" y="4443958"/>
            <a:ext cx="8853795" cy="288032"/>
          </a:xfrm>
          <a:prstGeom prst="rect">
            <a:avLst/>
          </a:prstGeom>
          <a:noFill/>
          <a:ln w="19050" cap="flat" cmpd="sng">
            <a:solidFill>
              <a:srgbClr val="D8D8D8"/>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58" name="Google Shape;447;p14"/>
          <p:cNvSpPr/>
          <p:nvPr/>
        </p:nvSpPr>
        <p:spPr>
          <a:xfrm>
            <a:off x="4938323" y="2890060"/>
            <a:ext cx="1950125" cy="1015166"/>
          </a:xfrm>
          <a:prstGeom prst="parallelogram">
            <a:avLst>
              <a:gd name="adj" fmla="val 14417"/>
            </a:avLst>
          </a:prstGeom>
          <a:solidFill>
            <a:srgbClr val="B6DDE7"/>
          </a:solidFill>
          <a:ln w="38100" cap="flat" cmpd="sng">
            <a:solidFill>
              <a:srgbClr val="F2F2F2"/>
            </a:solidFill>
            <a:prstDash val="solid"/>
            <a:round/>
            <a:headEnd type="none" w="sm" len="sm"/>
            <a:tailEnd type="none" w="sm" len="sm"/>
          </a:ln>
        </p:spPr>
        <p:txBody>
          <a:bodyPr spcFirstLastPara="1" wrap="square" lIns="288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コンテンツ管理</a:t>
            </a:r>
            <a:endParaRPr sz="1000" b="1">
              <a:solidFill>
                <a:srgbClr val="595959"/>
              </a:solidFill>
              <a:latin typeface="Meiryo"/>
              <a:ea typeface="Meiryo"/>
              <a:cs typeface="Meiryo"/>
              <a:sym typeface="Meiryo"/>
            </a:endParaRPr>
          </a:p>
        </p:txBody>
      </p:sp>
      <p:pic>
        <p:nvPicPr>
          <p:cNvPr id="59" name="Google Shape;448;p14"/>
          <p:cNvPicPr preferRelativeResize="0"/>
          <p:nvPr/>
        </p:nvPicPr>
        <p:blipFill rotWithShape="1">
          <a:blip r:embed="rId24">
            <a:alphaModFix/>
          </a:blip>
          <a:srcRect/>
          <a:stretch/>
        </p:blipFill>
        <p:spPr>
          <a:xfrm>
            <a:off x="5162508" y="3188867"/>
            <a:ext cx="381610" cy="390995"/>
          </a:xfrm>
          <a:prstGeom prst="rect">
            <a:avLst/>
          </a:prstGeom>
          <a:noFill/>
          <a:ln>
            <a:noFill/>
          </a:ln>
        </p:spPr>
      </p:pic>
      <p:sp>
        <p:nvSpPr>
          <p:cNvPr id="60" name="Google Shape;449;p14"/>
          <p:cNvSpPr/>
          <p:nvPr/>
        </p:nvSpPr>
        <p:spPr>
          <a:xfrm>
            <a:off x="6660232" y="1384980"/>
            <a:ext cx="1296144" cy="2988000"/>
          </a:xfrm>
          <a:prstGeom prst="chevron">
            <a:avLst>
              <a:gd name="adj" fmla="val 16779"/>
            </a:avLst>
          </a:prstGeom>
          <a:solidFill>
            <a:srgbClr val="B6DDE7"/>
          </a:solidFill>
          <a:ln w="38100"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0;p14"/>
          <p:cNvSpPr txBox="1"/>
          <p:nvPr/>
        </p:nvSpPr>
        <p:spPr>
          <a:xfrm rot="5400000">
            <a:off x="5814297" y="2448383"/>
            <a:ext cx="2988000" cy="861184"/>
          </a:xfrm>
          <a:prstGeom prst="rect">
            <a:avLst/>
          </a:prstGeom>
          <a:noFill/>
          <a:ln>
            <a:noFill/>
          </a:ln>
        </p:spPr>
        <p:txBody>
          <a:bodyPr spcFirstLastPara="1" wrap="square" lIns="396000" tIns="252000" rIns="0" bIns="36000" anchor="b"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ポータル・ページ</a:t>
            </a:r>
            <a:endParaRPr sz="1000" b="1">
              <a:solidFill>
                <a:srgbClr val="595959"/>
              </a:solidFill>
              <a:latin typeface="Meiryo"/>
              <a:ea typeface="Meiryo"/>
              <a:cs typeface="Meiryo"/>
              <a:sym typeface="Meiryo"/>
            </a:endParaRPr>
          </a:p>
        </p:txBody>
      </p:sp>
      <p:pic>
        <p:nvPicPr>
          <p:cNvPr id="62" name="Google Shape;451;p14"/>
          <p:cNvPicPr preferRelativeResize="0"/>
          <p:nvPr/>
        </p:nvPicPr>
        <p:blipFill rotWithShape="1">
          <a:blip r:embed="rId25">
            <a:alphaModFix/>
          </a:blip>
          <a:srcRect/>
          <a:stretch/>
        </p:blipFill>
        <p:spPr>
          <a:xfrm>
            <a:off x="7251536" y="2141282"/>
            <a:ext cx="206824" cy="206824"/>
          </a:xfrm>
          <a:prstGeom prst="rect">
            <a:avLst/>
          </a:prstGeom>
          <a:noFill/>
          <a:ln>
            <a:noFill/>
          </a:ln>
        </p:spPr>
      </p:pic>
      <p:sp>
        <p:nvSpPr>
          <p:cNvPr id="63" name="Google Shape;452;p14"/>
          <p:cNvSpPr txBox="1"/>
          <p:nvPr/>
        </p:nvSpPr>
        <p:spPr>
          <a:xfrm>
            <a:off x="202590" y="2477626"/>
            <a:ext cx="860907" cy="19663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600" b="1">
                <a:solidFill>
                  <a:srgbClr val="595959"/>
                </a:solidFill>
                <a:latin typeface="Meiryo"/>
                <a:ea typeface="Meiryo"/>
                <a:cs typeface="Meiryo"/>
                <a:sym typeface="Meiryo"/>
              </a:rPr>
              <a:t>WebFOCUS</a:t>
            </a:r>
            <a:endParaRPr/>
          </a:p>
          <a:p>
            <a:pPr marL="0" marR="0" lvl="0" indent="0" algn="ctr" rtl="0">
              <a:spcBef>
                <a:spcPts val="0"/>
              </a:spcBef>
              <a:spcAft>
                <a:spcPts val="0"/>
              </a:spcAft>
              <a:buNone/>
            </a:pPr>
            <a:r>
              <a:rPr lang="ja-JP" sz="900" b="1">
                <a:solidFill>
                  <a:srgbClr val="595959"/>
                </a:solidFill>
                <a:latin typeface="Meiryo"/>
                <a:ea typeface="Meiryo"/>
                <a:cs typeface="Meiryo"/>
                <a:sym typeface="Meiryo"/>
              </a:rPr>
              <a:t>利用ログDB</a:t>
            </a:r>
            <a:endParaRPr sz="900" b="1">
              <a:solidFill>
                <a:srgbClr val="595959"/>
              </a:solidFill>
              <a:latin typeface="Meiryo"/>
              <a:ea typeface="Meiryo"/>
              <a:cs typeface="Meiryo"/>
              <a:sym typeface="Meiryo"/>
            </a:endParaRPr>
          </a:p>
        </p:txBody>
      </p:sp>
      <p:sp>
        <p:nvSpPr>
          <p:cNvPr id="64" name="Google Shape;453;p14"/>
          <p:cNvSpPr txBox="1"/>
          <p:nvPr/>
        </p:nvSpPr>
        <p:spPr>
          <a:xfrm>
            <a:off x="202590" y="1431391"/>
            <a:ext cx="860907" cy="19663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900" b="1">
                <a:solidFill>
                  <a:srgbClr val="595959"/>
                </a:solidFill>
                <a:latin typeface="Meiryo"/>
                <a:ea typeface="Meiryo"/>
                <a:cs typeface="Meiryo"/>
                <a:sym typeface="Meiryo"/>
              </a:rPr>
              <a:t>検索対象DB</a:t>
            </a:r>
            <a:endParaRPr sz="900" b="1">
              <a:solidFill>
                <a:srgbClr val="595959"/>
              </a:solidFill>
              <a:latin typeface="Meiryo"/>
              <a:ea typeface="Meiryo"/>
              <a:cs typeface="Meiryo"/>
              <a:sym typeface="Meiryo"/>
            </a:endParaRPr>
          </a:p>
        </p:txBody>
      </p:sp>
      <p:sp>
        <p:nvSpPr>
          <p:cNvPr id="65" name="Google Shape;454;p14"/>
          <p:cNvSpPr/>
          <p:nvPr/>
        </p:nvSpPr>
        <p:spPr>
          <a:xfrm>
            <a:off x="1117600" y="1384980"/>
            <a:ext cx="3469640" cy="504000"/>
          </a:xfrm>
          <a:prstGeom prst="chevron">
            <a:avLst>
              <a:gd name="adj" fmla="val 0"/>
            </a:avLst>
          </a:prstGeom>
          <a:solidFill>
            <a:srgbClr val="B7CCE4"/>
          </a:solidFill>
          <a:ln w="38100" cap="flat" cmpd="sng">
            <a:solidFill>
              <a:srgbClr val="F2F2F2"/>
            </a:solidFill>
            <a:prstDash val="solid"/>
            <a:round/>
            <a:headEnd type="none" w="sm" len="sm"/>
            <a:tailEnd type="none" w="sm" len="sm"/>
          </a:ln>
        </p:spPr>
        <p:txBody>
          <a:bodyPr spcFirstLastPara="1" wrap="square" lIns="144000" tIns="36000" rIns="72000" bIns="36000" anchor="ctr" anchorCtr="0">
            <a:noAutofit/>
          </a:bodyPr>
          <a:lstStyle/>
          <a:p>
            <a:pPr marL="0" marR="0" lvl="0" indent="0" algn="ctr" rtl="0">
              <a:spcBef>
                <a:spcPts val="0"/>
              </a:spcBef>
              <a:spcAft>
                <a:spcPts val="0"/>
              </a:spcAft>
              <a:buNone/>
            </a:pPr>
            <a:r>
              <a:rPr lang="ja-JP" sz="1000" b="1">
                <a:solidFill>
                  <a:srgbClr val="595959"/>
                </a:solidFill>
                <a:latin typeface="Meiryo"/>
                <a:ea typeface="Meiryo"/>
                <a:cs typeface="Meiryo"/>
                <a:sym typeface="Meiryo"/>
              </a:rPr>
              <a:t>データフロー・アップロード</a:t>
            </a:r>
            <a:endParaRPr sz="1000" b="1">
              <a:solidFill>
                <a:srgbClr val="595959"/>
              </a:solidFill>
              <a:latin typeface="Meiryo"/>
              <a:ea typeface="Meiryo"/>
              <a:cs typeface="Meiryo"/>
              <a:sym typeface="Meiryo"/>
            </a:endParaRPr>
          </a:p>
        </p:txBody>
      </p:sp>
      <p:pic>
        <p:nvPicPr>
          <p:cNvPr id="66" name="Google Shape;455;p14"/>
          <p:cNvPicPr preferRelativeResize="0"/>
          <p:nvPr/>
        </p:nvPicPr>
        <p:blipFill rotWithShape="1">
          <a:blip r:embed="rId26">
            <a:alphaModFix/>
          </a:blip>
          <a:srcRect/>
          <a:stretch/>
        </p:blipFill>
        <p:spPr>
          <a:xfrm>
            <a:off x="1704802" y="1444624"/>
            <a:ext cx="346918" cy="355450"/>
          </a:xfrm>
          <a:prstGeom prst="rect">
            <a:avLst/>
          </a:prstGeom>
          <a:noFill/>
          <a:ln>
            <a:noFill/>
          </a:ln>
        </p:spPr>
      </p:pic>
      <p:sp>
        <p:nvSpPr>
          <p:cNvPr id="67" name="Google Shape;456;p14"/>
          <p:cNvSpPr/>
          <p:nvPr/>
        </p:nvSpPr>
        <p:spPr>
          <a:xfrm>
            <a:off x="1703914" y="1552504"/>
            <a:ext cx="148132" cy="190101"/>
          </a:xfrm>
          <a:prstGeom prst="leftArrow">
            <a:avLst>
              <a:gd name="adj1" fmla="val 50000"/>
              <a:gd name="adj2" fmla="val 28063"/>
            </a:avLst>
          </a:prstGeom>
          <a:solidFill>
            <a:srgbClr val="3F3F3F"/>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69" name="Google Shape;457;p14"/>
          <p:cNvSpPr txBox="1"/>
          <p:nvPr/>
        </p:nvSpPr>
        <p:spPr>
          <a:xfrm>
            <a:off x="202590" y="3528771"/>
            <a:ext cx="860907" cy="19663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600" b="1">
                <a:solidFill>
                  <a:srgbClr val="595959"/>
                </a:solidFill>
                <a:latin typeface="Meiryo"/>
                <a:ea typeface="Meiryo"/>
                <a:cs typeface="Meiryo"/>
                <a:sym typeface="Meiryo"/>
              </a:rPr>
              <a:t>WebFOCUS</a:t>
            </a:r>
            <a:endParaRPr/>
          </a:p>
          <a:p>
            <a:pPr marL="0" marR="0" lvl="0" indent="0" algn="ctr" rtl="0">
              <a:spcBef>
                <a:spcPts val="0"/>
              </a:spcBef>
              <a:spcAft>
                <a:spcPts val="0"/>
              </a:spcAft>
              <a:buNone/>
            </a:pPr>
            <a:r>
              <a:rPr lang="ja-JP" sz="900" b="1">
                <a:solidFill>
                  <a:srgbClr val="595959"/>
                </a:solidFill>
                <a:latin typeface="Meiryo"/>
                <a:ea typeface="Meiryo"/>
                <a:cs typeface="Meiryo"/>
                <a:sym typeface="Meiryo"/>
              </a:rPr>
              <a:t>リポジトリDB</a:t>
            </a:r>
            <a:endParaRPr sz="900" b="1">
              <a:solidFill>
                <a:srgbClr val="595959"/>
              </a:solidFill>
              <a:latin typeface="Meiryo"/>
              <a:ea typeface="Meiryo"/>
              <a:cs typeface="Meiryo"/>
              <a:sym typeface="Meiryo"/>
            </a:endParaRPr>
          </a:p>
        </p:txBody>
      </p:sp>
      <p:pic>
        <p:nvPicPr>
          <p:cNvPr id="70" name="Google Shape;458;p14"/>
          <p:cNvPicPr preferRelativeResize="0"/>
          <p:nvPr/>
        </p:nvPicPr>
        <p:blipFill rotWithShape="1">
          <a:blip r:embed="rId27">
            <a:alphaModFix/>
          </a:blip>
          <a:srcRect/>
          <a:stretch/>
        </p:blipFill>
        <p:spPr>
          <a:xfrm>
            <a:off x="8028171" y="2622400"/>
            <a:ext cx="270000" cy="270000"/>
          </a:xfrm>
          <a:prstGeom prst="rect">
            <a:avLst/>
          </a:prstGeom>
          <a:noFill/>
          <a:ln>
            <a:noFill/>
          </a:ln>
        </p:spPr>
      </p:pic>
      <p:sp>
        <p:nvSpPr>
          <p:cNvPr id="71" name="Google Shape;460;p14"/>
          <p:cNvSpPr/>
          <p:nvPr/>
        </p:nvSpPr>
        <p:spPr>
          <a:xfrm>
            <a:off x="7770831" y="4473520"/>
            <a:ext cx="1224000" cy="22701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grpSp>
        <p:nvGrpSpPr>
          <p:cNvPr id="72" name="Google Shape;461;p14"/>
          <p:cNvGrpSpPr/>
          <p:nvPr/>
        </p:nvGrpSpPr>
        <p:grpSpPr>
          <a:xfrm>
            <a:off x="6665756" y="3496921"/>
            <a:ext cx="2363744" cy="803021"/>
            <a:chOff x="5726200" y="2492896"/>
            <a:chExt cx="2082708" cy="1070694"/>
          </a:xfrm>
        </p:grpSpPr>
        <p:sp>
          <p:nvSpPr>
            <p:cNvPr id="73" name="Google Shape;462;p14"/>
            <p:cNvSpPr/>
            <p:nvPr/>
          </p:nvSpPr>
          <p:spPr>
            <a:xfrm>
              <a:off x="5726200" y="2492896"/>
              <a:ext cx="2082708" cy="1070694"/>
            </a:xfrm>
            <a:prstGeom prst="wedgeRectCallout">
              <a:avLst>
                <a:gd name="adj1" fmla="val -21507"/>
                <a:gd name="adj2" fmla="val 65764"/>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74" name="Google Shape;463;p14"/>
            <p:cNvSpPr/>
            <p:nvPr/>
          </p:nvSpPr>
          <p:spPr>
            <a:xfrm>
              <a:off x="5853763" y="2861610"/>
              <a:ext cx="1842522" cy="607868"/>
            </a:xfrm>
            <a:prstGeom prst="rect">
              <a:avLst/>
            </a:prstGeom>
            <a:solidFill>
              <a:srgbClr val="FFC000"/>
            </a:solidFill>
            <a:ln>
              <a:noFill/>
            </a:ln>
          </p:spPr>
          <p:txBody>
            <a:bodyPr spcFirstLastPara="1" wrap="square" lIns="91425" tIns="45700" rIns="91425" bIns="45700" anchor="ctr" anchorCtr="0">
              <a:noAutofit/>
            </a:bodyPr>
            <a:lstStyle/>
            <a:p>
              <a:pPr lvl="0" algn="ctr"/>
              <a:r>
                <a:rPr lang="ja-JP" altLang="en-US" sz="1100" b="1" dirty="0">
                  <a:solidFill>
                    <a:schemeClr val="lt1"/>
                  </a:solidFill>
                  <a:latin typeface="Meiryo"/>
                  <a:ea typeface="Meiryo"/>
                  <a:cs typeface="Meiryo"/>
                  <a:sym typeface="Meiryo"/>
                </a:rPr>
                <a:t>管理センター</a:t>
              </a:r>
              <a:r>
                <a:rPr lang="en-US" altLang="ja-JP" sz="1100" b="1" dirty="0" smtClean="0">
                  <a:solidFill>
                    <a:schemeClr val="lt1"/>
                  </a:solidFill>
                  <a:latin typeface="Meiryo"/>
                  <a:ea typeface="Meiryo"/>
                  <a:cs typeface="Meiryo"/>
                  <a:sym typeface="Meiryo"/>
                </a:rPr>
                <a:t/>
              </a:r>
              <a:br>
                <a:rPr lang="en-US" altLang="ja-JP" sz="1100" b="1" dirty="0" smtClean="0">
                  <a:solidFill>
                    <a:schemeClr val="lt1"/>
                  </a:solidFill>
                  <a:latin typeface="Meiryo"/>
                  <a:ea typeface="Meiryo"/>
                  <a:cs typeface="Meiryo"/>
                  <a:sym typeface="Meiryo"/>
                </a:rPr>
              </a:br>
              <a:r>
                <a:rPr lang="ja-JP" sz="1100" b="1" dirty="0" smtClean="0">
                  <a:solidFill>
                    <a:schemeClr val="lt1"/>
                  </a:solidFill>
                  <a:latin typeface="Meiryo"/>
                  <a:ea typeface="Meiryo"/>
                  <a:cs typeface="Meiryo"/>
                  <a:sym typeface="Meiryo"/>
                </a:rPr>
                <a:t>（管理コンソール）</a:t>
              </a:r>
              <a:endParaRPr sz="1100" b="1" dirty="0">
                <a:solidFill>
                  <a:schemeClr val="lt1"/>
                </a:solidFill>
                <a:latin typeface="Meiryo"/>
                <a:ea typeface="Meiryo"/>
                <a:cs typeface="Meiryo"/>
                <a:sym typeface="Meiryo"/>
              </a:endParaRPr>
            </a:p>
          </p:txBody>
        </p:sp>
        <p:sp>
          <p:nvSpPr>
            <p:cNvPr id="75" name="Google Shape;464;p14"/>
            <p:cNvSpPr txBox="1"/>
            <p:nvPr/>
          </p:nvSpPr>
          <p:spPr>
            <a:xfrm>
              <a:off x="5769100" y="2513947"/>
              <a:ext cx="2039808" cy="347662"/>
            </a:xfrm>
            <a:prstGeom prst="rect">
              <a:avLst/>
            </a:prstGeom>
            <a:noFill/>
            <a:ln>
              <a:noFill/>
            </a:ln>
          </p:spPr>
          <p:txBody>
            <a:bodyPr spcFirstLastPara="1" wrap="square" lIns="36000" tIns="53775" rIns="54000" bIns="45000" anchor="ctr" anchorCtr="0">
              <a:noAutofit/>
            </a:bodyPr>
            <a:lstStyle/>
            <a:p>
              <a:pPr marL="0" marR="0" lvl="0" indent="0" algn="l" rtl="0">
                <a:spcBef>
                  <a:spcPts val="0"/>
                </a:spcBef>
                <a:spcAft>
                  <a:spcPts val="0"/>
                </a:spcAft>
                <a:buNone/>
              </a:pPr>
              <a:r>
                <a:rPr lang="ja-JP" sz="1100" dirty="0">
                  <a:solidFill>
                    <a:srgbClr val="004586"/>
                  </a:solidFill>
                  <a:latin typeface="メイリオ" panose="020B0604030504040204" pitchFamily="50" charset="-128"/>
                  <a:ea typeface="メイリオ" panose="020B0604030504040204" pitchFamily="50" charset="-128"/>
                  <a:sym typeface="Arial"/>
                </a:rPr>
                <a:t>WebFOCUS Clientの管理画面</a:t>
              </a:r>
              <a:endParaRPr sz="1100" dirty="0">
                <a:solidFill>
                  <a:srgbClr val="004586"/>
                </a:solidFill>
                <a:latin typeface="メイリオ" panose="020B0604030504040204" pitchFamily="50" charset="-128"/>
                <a:ea typeface="メイリオ" panose="020B0604030504040204" pitchFamily="50" charset="-128"/>
                <a:sym typeface="Arial"/>
              </a:endParaRPr>
            </a:p>
          </p:txBody>
        </p:sp>
      </p:grpSp>
      <p:grpSp>
        <p:nvGrpSpPr>
          <p:cNvPr id="76" name="Google Shape;465;p14"/>
          <p:cNvGrpSpPr/>
          <p:nvPr/>
        </p:nvGrpSpPr>
        <p:grpSpPr>
          <a:xfrm>
            <a:off x="198180" y="3496921"/>
            <a:ext cx="3411632" cy="803021"/>
            <a:chOff x="2480316" y="2492891"/>
            <a:chExt cx="3411632" cy="1070694"/>
          </a:xfrm>
        </p:grpSpPr>
        <p:sp>
          <p:nvSpPr>
            <p:cNvPr id="77" name="Google Shape;466;p14"/>
            <p:cNvSpPr/>
            <p:nvPr/>
          </p:nvSpPr>
          <p:spPr>
            <a:xfrm>
              <a:off x="2480316" y="2492891"/>
              <a:ext cx="3411632" cy="1070694"/>
            </a:xfrm>
            <a:prstGeom prst="wedgeRectCallout">
              <a:avLst>
                <a:gd name="adj1" fmla="val -23457"/>
                <a:gd name="adj2" fmla="val 67662"/>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78" name="Google Shape;467;p14"/>
            <p:cNvSpPr/>
            <p:nvPr/>
          </p:nvSpPr>
          <p:spPr>
            <a:xfrm>
              <a:off x="2603707" y="2861609"/>
              <a:ext cx="1584000" cy="60786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dirty="0">
                  <a:solidFill>
                    <a:schemeClr val="lt1"/>
                  </a:solidFill>
                  <a:latin typeface="Meiryo"/>
                  <a:ea typeface="Meiryo"/>
                  <a:cs typeface="Meiryo"/>
                  <a:sym typeface="Meiryo"/>
                </a:rPr>
                <a:t>ReportCaster</a:t>
              </a:r>
              <a:endParaRPr dirty="0"/>
            </a:p>
            <a:p>
              <a:pPr marL="0" marR="0" lvl="0" indent="0" algn="ctr" rtl="0">
                <a:spcBef>
                  <a:spcPts val="0"/>
                </a:spcBef>
                <a:spcAft>
                  <a:spcPts val="0"/>
                </a:spcAft>
                <a:buNone/>
              </a:pPr>
              <a:r>
                <a:rPr lang="ja-JP" sz="1100" b="1" dirty="0">
                  <a:solidFill>
                    <a:schemeClr val="lt1"/>
                  </a:solidFill>
                  <a:latin typeface="Meiryo"/>
                  <a:ea typeface="Meiryo"/>
                  <a:cs typeface="Meiryo"/>
                  <a:sym typeface="Meiryo"/>
                </a:rPr>
                <a:t>ステータス</a:t>
              </a:r>
              <a:endParaRPr sz="1100" b="1" dirty="0">
                <a:solidFill>
                  <a:schemeClr val="lt1"/>
                </a:solidFill>
                <a:latin typeface="Meiryo"/>
                <a:ea typeface="Meiryo"/>
                <a:cs typeface="Meiryo"/>
                <a:sym typeface="Meiryo"/>
              </a:endParaRPr>
            </a:p>
          </p:txBody>
        </p:sp>
        <p:sp>
          <p:nvSpPr>
            <p:cNvPr id="79" name="Google Shape;468;p14"/>
            <p:cNvSpPr/>
            <p:nvPr/>
          </p:nvSpPr>
          <p:spPr>
            <a:xfrm>
              <a:off x="4213429" y="2861609"/>
              <a:ext cx="1584000" cy="607868"/>
            </a:xfrm>
            <a:prstGeom prst="rect">
              <a:avLst/>
            </a:prstGeom>
            <a:solidFill>
              <a:srgbClr val="FFC000"/>
            </a:solidFill>
            <a:ln>
              <a:noFill/>
            </a:ln>
          </p:spPr>
          <p:txBody>
            <a:bodyPr spcFirstLastPara="1" wrap="square" lIns="91425" tIns="45700" rIns="91425" bIns="45700" anchor="ctr" anchorCtr="0">
              <a:noAutofit/>
            </a:bodyPr>
            <a:lstStyle/>
            <a:p>
              <a:pPr lvl="0" algn="ctr"/>
              <a:r>
                <a:rPr lang="en-US" altLang="ja-JP" sz="1100" b="1" dirty="0" smtClean="0">
                  <a:solidFill>
                    <a:schemeClr val="lt1"/>
                  </a:solidFill>
                  <a:latin typeface="Meiryo"/>
                  <a:ea typeface="Meiryo"/>
                  <a:cs typeface="Meiryo"/>
                  <a:sym typeface="Meiryo"/>
                </a:rPr>
                <a:t>ReportCaster </a:t>
              </a:r>
              <a:br>
                <a:rPr lang="en-US" altLang="ja-JP" sz="1100" b="1" dirty="0" smtClean="0">
                  <a:solidFill>
                    <a:schemeClr val="lt1"/>
                  </a:solidFill>
                  <a:latin typeface="Meiryo"/>
                  <a:ea typeface="Meiryo"/>
                  <a:cs typeface="Meiryo"/>
                  <a:sym typeface="Meiryo"/>
                </a:rPr>
              </a:br>
              <a:r>
                <a:rPr lang="ja-JP" sz="1100" b="1" dirty="0" smtClean="0">
                  <a:solidFill>
                    <a:schemeClr val="lt1"/>
                  </a:solidFill>
                  <a:latin typeface="Meiryo"/>
                  <a:ea typeface="Meiryo"/>
                  <a:cs typeface="Meiryo"/>
                  <a:sym typeface="Meiryo"/>
                </a:rPr>
                <a:t>エクスプローラ</a:t>
              </a:r>
              <a:endParaRPr dirty="0"/>
            </a:p>
          </p:txBody>
        </p:sp>
        <p:sp>
          <p:nvSpPr>
            <p:cNvPr id="80" name="Google Shape;469;p14"/>
            <p:cNvSpPr txBox="1"/>
            <p:nvPr/>
          </p:nvSpPr>
          <p:spPr>
            <a:xfrm>
              <a:off x="2609443" y="2513947"/>
              <a:ext cx="3189532" cy="347663"/>
            </a:xfrm>
            <a:prstGeom prst="rect">
              <a:avLst/>
            </a:prstGeom>
            <a:noFill/>
            <a:ln>
              <a:noFill/>
            </a:ln>
          </p:spPr>
          <p:txBody>
            <a:bodyPr spcFirstLastPara="1" wrap="square" lIns="36000" tIns="53775" rIns="54000" bIns="45000" anchor="ctr" anchorCtr="0">
              <a:noAutofit/>
            </a:bodyPr>
            <a:lstStyle/>
            <a:p>
              <a:pPr marL="0" marR="0" lvl="0" indent="0" algn="l" rtl="0">
                <a:spcBef>
                  <a:spcPts val="0"/>
                </a:spcBef>
                <a:spcAft>
                  <a:spcPts val="0"/>
                </a:spcAft>
                <a:buNone/>
              </a:pPr>
              <a:r>
                <a:rPr lang="en-US" altLang="ja-JP" sz="1100" dirty="0" err="1" smtClean="0">
                  <a:solidFill>
                    <a:srgbClr val="004586"/>
                  </a:solidFill>
                  <a:latin typeface="メイリオ" panose="020B0604030504040204" pitchFamily="50" charset="-128"/>
                  <a:ea typeface="メイリオ" panose="020B0604030504040204" pitchFamily="50" charset="-128"/>
                  <a:sym typeface="Arial"/>
                </a:rPr>
                <a:t>ReportCaster</a:t>
              </a:r>
              <a:r>
                <a:rPr lang="ja-JP" sz="1100" dirty="0" smtClean="0">
                  <a:solidFill>
                    <a:srgbClr val="004586"/>
                  </a:solidFill>
                  <a:latin typeface="メイリオ" panose="020B0604030504040204" pitchFamily="50" charset="-128"/>
                  <a:ea typeface="メイリオ" panose="020B0604030504040204" pitchFamily="50" charset="-128"/>
                  <a:sym typeface="Arial"/>
                </a:rPr>
                <a:t>の</a:t>
              </a:r>
              <a:r>
                <a:rPr lang="ja-JP" sz="1100" dirty="0">
                  <a:solidFill>
                    <a:srgbClr val="004586"/>
                  </a:solidFill>
                  <a:latin typeface="メイリオ" panose="020B0604030504040204" pitchFamily="50" charset="-128"/>
                  <a:ea typeface="メイリオ" panose="020B0604030504040204" pitchFamily="50" charset="-128"/>
                  <a:sym typeface="Arial"/>
                </a:rPr>
                <a:t>管理画面</a:t>
              </a:r>
              <a:endParaRPr sz="1100" dirty="0">
                <a:solidFill>
                  <a:srgbClr val="004586"/>
                </a:solidFill>
                <a:latin typeface="メイリオ" panose="020B0604030504040204" pitchFamily="50" charset="-128"/>
                <a:ea typeface="メイリオ" panose="020B0604030504040204" pitchFamily="50" charset="-128"/>
                <a:sym typeface="Arial"/>
              </a:endParaRPr>
            </a:p>
          </p:txBody>
        </p:sp>
      </p:grpSp>
      <p:grpSp>
        <p:nvGrpSpPr>
          <p:cNvPr id="81" name="Google Shape;470;p14"/>
          <p:cNvGrpSpPr/>
          <p:nvPr/>
        </p:nvGrpSpPr>
        <p:grpSpPr>
          <a:xfrm>
            <a:off x="3851920" y="3496806"/>
            <a:ext cx="2579009" cy="803021"/>
            <a:chOff x="4198950" y="4180860"/>
            <a:chExt cx="2579009" cy="1070695"/>
          </a:xfrm>
        </p:grpSpPr>
        <p:sp>
          <p:nvSpPr>
            <p:cNvPr id="82" name="Google Shape;471;p14"/>
            <p:cNvSpPr/>
            <p:nvPr/>
          </p:nvSpPr>
          <p:spPr>
            <a:xfrm>
              <a:off x="4198950" y="4180860"/>
              <a:ext cx="2579009" cy="1070695"/>
            </a:xfrm>
            <a:prstGeom prst="wedgeRectCallout">
              <a:avLst>
                <a:gd name="adj1" fmla="val -21022"/>
                <a:gd name="adj2" fmla="val 67398"/>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83" name="Google Shape;472;p14"/>
            <p:cNvSpPr/>
            <p:nvPr/>
          </p:nvSpPr>
          <p:spPr>
            <a:xfrm>
              <a:off x="4364773" y="4556534"/>
              <a:ext cx="2225701" cy="607868"/>
            </a:xfrm>
            <a:prstGeom prst="rect">
              <a:avLst/>
            </a:prstGeom>
            <a:solidFill>
              <a:srgbClr val="FFC000"/>
            </a:solidFill>
            <a:ln>
              <a:noFill/>
            </a:ln>
          </p:spPr>
          <p:txBody>
            <a:bodyPr spcFirstLastPara="1" wrap="square" lIns="91425" tIns="45700" rIns="91425" bIns="45700" anchor="ctr" anchorCtr="0">
              <a:noAutofit/>
            </a:bodyPr>
            <a:lstStyle/>
            <a:p>
              <a:pPr lvl="0" algn="ctr"/>
              <a:r>
                <a:rPr lang="ja-JP" altLang="en-US" sz="1100" b="1" dirty="0">
                  <a:solidFill>
                    <a:schemeClr val="lt1"/>
                  </a:solidFill>
                  <a:latin typeface="Meiryo"/>
                  <a:ea typeface="Meiryo"/>
                  <a:cs typeface="Meiryo"/>
                  <a:sym typeface="Meiryo"/>
                </a:rPr>
                <a:t>管理センター</a:t>
              </a:r>
              <a:r>
                <a:rPr lang="en-US" altLang="ja-JP" sz="1100" b="1" dirty="0" smtClean="0">
                  <a:solidFill>
                    <a:schemeClr val="lt1"/>
                  </a:solidFill>
                  <a:latin typeface="Meiryo"/>
                  <a:ea typeface="Meiryo"/>
                  <a:cs typeface="Meiryo"/>
                  <a:sym typeface="Meiryo"/>
                </a:rPr>
                <a:t/>
              </a:r>
              <a:br>
                <a:rPr lang="en-US" altLang="ja-JP" sz="1100" b="1" dirty="0" smtClean="0">
                  <a:solidFill>
                    <a:schemeClr val="lt1"/>
                  </a:solidFill>
                  <a:latin typeface="Meiryo"/>
                  <a:ea typeface="Meiryo"/>
                  <a:cs typeface="Meiryo"/>
                  <a:sym typeface="Meiryo"/>
                </a:rPr>
              </a:br>
              <a:r>
                <a:rPr lang="ja-JP" sz="1100" b="1" dirty="0" smtClean="0">
                  <a:solidFill>
                    <a:schemeClr val="lt1"/>
                  </a:solidFill>
                  <a:latin typeface="Meiryo"/>
                  <a:ea typeface="Meiryo"/>
                  <a:cs typeface="Meiryo"/>
                  <a:sym typeface="Meiryo"/>
                </a:rPr>
                <a:t>（サーバ管理）</a:t>
              </a:r>
              <a:endParaRPr dirty="0"/>
            </a:p>
          </p:txBody>
        </p:sp>
        <p:sp>
          <p:nvSpPr>
            <p:cNvPr id="84" name="Google Shape;473;p14"/>
            <p:cNvSpPr txBox="1"/>
            <p:nvPr/>
          </p:nvSpPr>
          <p:spPr>
            <a:xfrm>
              <a:off x="4230628" y="4223481"/>
              <a:ext cx="2547331" cy="347662"/>
            </a:xfrm>
            <a:prstGeom prst="rect">
              <a:avLst/>
            </a:prstGeom>
            <a:noFill/>
            <a:ln>
              <a:noFill/>
            </a:ln>
          </p:spPr>
          <p:txBody>
            <a:bodyPr spcFirstLastPara="1" wrap="square" lIns="36000" tIns="53775" rIns="54000" bIns="45000" anchor="ctr" anchorCtr="0">
              <a:noAutofit/>
            </a:bodyPr>
            <a:lstStyle/>
            <a:p>
              <a:pPr marL="0" marR="0" lvl="0" indent="0" algn="l" rtl="0">
                <a:spcBef>
                  <a:spcPts val="0"/>
                </a:spcBef>
                <a:spcAft>
                  <a:spcPts val="0"/>
                </a:spcAft>
                <a:buNone/>
              </a:pPr>
              <a:r>
                <a:rPr lang="ja-JP" sz="1000" dirty="0">
                  <a:solidFill>
                    <a:srgbClr val="004586"/>
                  </a:solidFill>
                  <a:latin typeface="メイリオ" panose="020B0604030504040204" pitchFamily="50" charset="-128"/>
                  <a:ea typeface="メイリオ" panose="020B0604030504040204" pitchFamily="50" charset="-128"/>
                  <a:sym typeface="Arial"/>
                </a:rPr>
                <a:t>WebFOCUS Reporting Serverの管理画面</a:t>
              </a:r>
              <a:endParaRPr sz="1000" dirty="0">
                <a:solidFill>
                  <a:srgbClr val="004586"/>
                </a:solidFill>
                <a:latin typeface="メイリオ" panose="020B0604030504040204" pitchFamily="50" charset="-128"/>
                <a:ea typeface="メイリオ" panose="020B0604030504040204" pitchFamily="50" charset="-128"/>
                <a:sym typeface="Arial"/>
              </a:endParaRPr>
            </a:p>
          </p:txBody>
        </p:sp>
      </p:grpSp>
    </p:spTree>
    <p:extLst>
      <p:ext uri="{BB962C8B-B14F-4D97-AF65-F5344CB8AC3E}">
        <p14:creationId xmlns:p14="http://schemas.microsoft.com/office/powerpoint/2010/main" val="1406266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管理画面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648072"/>
          </a:xfrm>
        </p:spPr>
        <p:txBody>
          <a:bodyPr/>
          <a:lstStyle/>
          <a:p>
            <a:pPr marL="342900" lvl="0">
              <a:buSzPts val="1400"/>
            </a:pPr>
            <a:r>
              <a:rPr lang="ja-JP" altLang="en-US" dirty="0"/>
              <a:t>管理センター（管理コンソール）</a:t>
            </a:r>
          </a:p>
          <a:p>
            <a:pPr marL="685800" lvl="1">
              <a:buSzPts val="1400"/>
            </a:pPr>
            <a:r>
              <a:rPr lang="en-US" altLang="ja-JP" dirty="0"/>
              <a:t>Reporting Server </a:t>
            </a:r>
            <a:r>
              <a:rPr lang="ja-JP" altLang="en-US" dirty="0"/>
              <a:t>との通信やセキュリティなど、</a:t>
            </a:r>
            <a:r>
              <a:rPr lang="en-US" altLang="ja-JP" dirty="0" err="1"/>
              <a:t>WebFOCUS</a:t>
            </a:r>
            <a:r>
              <a:rPr lang="en-US" altLang="ja-JP" dirty="0"/>
              <a:t> Client</a:t>
            </a:r>
            <a:r>
              <a:rPr lang="ja-JP" altLang="en-US" dirty="0"/>
              <a:t>の各種環境設定ができます。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pic>
        <p:nvPicPr>
          <p:cNvPr id="8" name="図 7"/>
          <p:cNvPicPr>
            <a:picLocks noChangeAspect="1"/>
          </p:cNvPicPr>
          <p:nvPr/>
        </p:nvPicPr>
        <p:blipFill>
          <a:blip r:embed="rId2"/>
          <a:stretch>
            <a:fillRect/>
          </a:stretch>
        </p:blipFill>
        <p:spPr>
          <a:xfrm>
            <a:off x="899593" y="1620001"/>
            <a:ext cx="4380552" cy="2234790"/>
          </a:xfrm>
          <a:prstGeom prst="rect">
            <a:avLst/>
          </a:prstGeom>
          <a:ln>
            <a:solidFill>
              <a:schemeClr val="accent1"/>
            </a:solidFill>
          </a:ln>
        </p:spPr>
      </p:pic>
      <p:sp>
        <p:nvSpPr>
          <p:cNvPr id="13" name="Google Shape;480;p15"/>
          <p:cNvSpPr txBox="1"/>
          <p:nvPr/>
        </p:nvSpPr>
        <p:spPr>
          <a:xfrm>
            <a:off x="900000" y="4536000"/>
            <a:ext cx="5220152" cy="369878"/>
          </a:xfrm>
          <a:prstGeom prst="rect">
            <a:avLst/>
          </a:prstGeom>
          <a:no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sz="800" dirty="0">
                <a:solidFill>
                  <a:schemeClr val="accent1"/>
                </a:solidFill>
                <a:latin typeface="Meiryo"/>
                <a:ea typeface="Meiryo"/>
                <a:cs typeface="Meiryo"/>
                <a:sym typeface="Meiryo"/>
              </a:rPr>
              <a:t>※ ポート番号はWebサーバのポート番号</a:t>
            </a:r>
            <a:r>
              <a:rPr lang="ja-JP" sz="800" dirty="0" smtClean="0">
                <a:solidFill>
                  <a:schemeClr val="accent1"/>
                </a:solidFill>
                <a:latin typeface="Meiryo"/>
                <a:ea typeface="Meiryo"/>
                <a:cs typeface="Meiryo"/>
                <a:sym typeface="Meiryo"/>
              </a:rPr>
              <a:t>（デフォルト</a:t>
            </a:r>
            <a:r>
              <a:rPr lang="ja-JP" sz="800" dirty="0">
                <a:solidFill>
                  <a:schemeClr val="accent1"/>
                </a:solidFill>
                <a:latin typeface="Meiryo"/>
                <a:ea typeface="Meiryo"/>
                <a:cs typeface="Meiryo"/>
                <a:sym typeface="Meiryo"/>
              </a:rPr>
              <a:t>：80）を指定します。</a:t>
            </a:r>
            <a:endParaRPr sz="800"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ご利用環境の構成により、ポート番号が異なる場合があります。</a:t>
            </a:r>
            <a:endParaRPr sz="800" b="0" i="0" u="none" strike="noStrike" cap="none" dirty="0">
              <a:solidFill>
                <a:schemeClr val="accent1"/>
              </a:solidFill>
              <a:latin typeface="Meiryo"/>
              <a:ea typeface="Meiryo"/>
              <a:cs typeface="Meiryo"/>
              <a:sym typeface="Meiryo"/>
            </a:endParaRPr>
          </a:p>
        </p:txBody>
      </p:sp>
      <p:graphicFrame>
        <p:nvGraphicFramePr>
          <p:cNvPr id="15" name="Google Shape;482;p15"/>
          <p:cNvGraphicFramePr/>
          <p:nvPr>
            <p:extLst>
              <p:ext uri="{D42A27DB-BD31-4B8C-83A1-F6EECF244321}">
                <p14:modId xmlns:p14="http://schemas.microsoft.com/office/powerpoint/2010/main" val="1126737164"/>
              </p:ext>
            </p:extLst>
          </p:nvPr>
        </p:nvGraphicFramePr>
        <p:xfrm>
          <a:off x="899592" y="3960000"/>
          <a:ext cx="7776875" cy="617280"/>
        </p:xfrm>
        <a:graphic>
          <a:graphicData uri="http://schemas.openxmlformats.org/drawingml/2006/table">
            <a:tbl>
              <a:tblPr firstCol="1">
                <a:tableStyleId>{5C22544A-7EE6-4342-B048-85BDC9FD1C3A}</a:tableStyleId>
              </a:tblPr>
              <a:tblGrid>
                <a:gridCol w="2160250">
                  <a:extLst>
                    <a:ext uri="{9D8B030D-6E8A-4147-A177-3AD203B41FA5}">
                      <a16:colId xmlns:a16="http://schemas.microsoft.com/office/drawing/2014/main" val="20000"/>
                    </a:ext>
                  </a:extLst>
                </a:gridCol>
                <a:gridCol w="5616625">
                  <a:extLst>
                    <a:ext uri="{9D8B030D-6E8A-4147-A177-3AD203B41FA5}">
                      <a16:colId xmlns:a16="http://schemas.microsoft.com/office/drawing/2014/main" val="20001"/>
                    </a:ext>
                  </a:extLst>
                </a:gridCol>
              </a:tblGrid>
              <a:tr h="205750">
                <a:tc>
                  <a:txBody>
                    <a:bodyPr/>
                    <a:lstStyle/>
                    <a:p>
                      <a:pPr marL="0" marR="0" lvl="0" indent="0" algn="l" rtl="0">
                        <a:spcBef>
                          <a:spcPts val="0"/>
                        </a:spcBef>
                        <a:spcAft>
                          <a:spcPts val="0"/>
                        </a:spcAft>
                        <a:buNone/>
                      </a:pPr>
                      <a:r>
                        <a:rPr lang="ja-JP" sz="900" dirty="0"/>
                        <a:t>URL</a:t>
                      </a:r>
                      <a:endParaRPr sz="900" b="0" dirty="0"/>
                    </a:p>
                  </a:txBody>
                  <a:tcPr marL="91450" marR="91450" marT="34300" marB="34300">
                    <a:solidFill>
                      <a:schemeClr val="tx2"/>
                    </a:solidFill>
                  </a:tcPr>
                </a:tc>
                <a:tc>
                  <a:txBody>
                    <a:bodyPr/>
                    <a:lstStyle/>
                    <a:p>
                      <a:pPr marL="0" marR="0" lvl="1" indent="0" algn="l" rtl="0">
                        <a:lnSpc>
                          <a:spcPct val="100000"/>
                        </a:lnSpc>
                        <a:spcBef>
                          <a:spcPts val="0"/>
                        </a:spcBef>
                        <a:spcAft>
                          <a:spcPts val="0"/>
                        </a:spcAft>
                        <a:buClr>
                          <a:srgbClr val="3F3F3F"/>
                        </a:buClr>
                        <a:buSzPts val="900"/>
                        <a:buFont typeface="Meiryo"/>
                        <a:buNone/>
                      </a:pPr>
                      <a:r>
                        <a:rPr lang="ja-JP" sz="900" u="none" strike="noStrike" cap="none" dirty="0">
                          <a:solidFill>
                            <a:schemeClr val="tx1">
                              <a:lumMod val="75000"/>
                              <a:lumOff val="25000"/>
                            </a:schemeClr>
                          </a:solidFill>
                        </a:rPr>
                        <a:t>http://サーバ名:ポート番号/ibi_apps/</a:t>
                      </a:r>
                      <a:endParaRPr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0"/>
                  </a:ext>
                </a:extLst>
              </a:tr>
              <a:tr h="205750">
                <a:tc>
                  <a:txBody>
                    <a:bodyPr/>
                    <a:lstStyle/>
                    <a:p>
                      <a:pPr marL="0" marR="0" lvl="0" indent="0" algn="l" rtl="0">
                        <a:spcBef>
                          <a:spcPts val="0"/>
                        </a:spcBef>
                        <a:spcAft>
                          <a:spcPts val="0"/>
                        </a:spcAft>
                        <a:buNone/>
                      </a:pPr>
                      <a:r>
                        <a:rPr lang="en-US" altLang="ja-JP" sz="900" dirty="0" err="1" smtClean="0"/>
                        <a:t>WebFOCUS</a:t>
                      </a:r>
                      <a:r>
                        <a:rPr lang="ja-JP" altLang="en-US" sz="900" baseline="0" dirty="0" smtClean="0"/>
                        <a:t> </a:t>
                      </a:r>
                      <a:r>
                        <a:rPr lang="en-US" altLang="ja-JP" sz="900" baseline="0" dirty="0" smtClean="0"/>
                        <a:t>Hub</a:t>
                      </a:r>
                      <a:r>
                        <a:rPr lang="ja-JP" sz="900" dirty="0" smtClean="0"/>
                        <a:t>から</a:t>
                      </a:r>
                      <a:r>
                        <a:rPr lang="ja-JP" sz="900" dirty="0"/>
                        <a:t>のメニュー遷移</a:t>
                      </a:r>
                      <a:endParaRPr sz="900" b="0" dirty="0"/>
                    </a:p>
                  </a:txBody>
                  <a:tcPr marL="91450" marR="91450" marT="34300" marB="34300">
                    <a:solidFill>
                      <a:schemeClr val="tx2"/>
                    </a:solidFill>
                  </a:tcPr>
                </a:tc>
                <a:tc>
                  <a:txBody>
                    <a:bodyPr/>
                    <a:lstStyle/>
                    <a:p>
                      <a:pPr marL="0" marR="0" lvl="1" indent="0" algn="l" rtl="0">
                        <a:lnSpc>
                          <a:spcPct val="100000"/>
                        </a:lnSpc>
                        <a:spcBef>
                          <a:spcPts val="0"/>
                        </a:spcBef>
                        <a:spcAft>
                          <a:spcPts val="0"/>
                        </a:spcAft>
                        <a:buClr>
                          <a:srgbClr val="3F3F3F"/>
                        </a:buClr>
                        <a:buSzPts val="900"/>
                        <a:buFont typeface="Meiryo"/>
                        <a:buNone/>
                      </a:pPr>
                      <a:r>
                        <a:rPr lang="en-US" altLang="ja-JP" sz="900" u="none" strike="noStrike" cap="none" baseline="0" dirty="0" smtClean="0">
                          <a:solidFill>
                            <a:schemeClr val="tx1">
                              <a:lumMod val="75000"/>
                              <a:lumOff val="25000"/>
                            </a:schemeClr>
                          </a:solidFill>
                        </a:rPr>
                        <a:t>[</a:t>
                      </a:r>
                      <a:r>
                        <a:rPr lang="ja-JP" altLang="en-US" sz="900" u="none" strike="noStrike" cap="none" dirty="0" smtClean="0">
                          <a:solidFill>
                            <a:schemeClr val="tx1">
                              <a:lumMod val="75000"/>
                              <a:lumOff val="25000"/>
                            </a:schemeClr>
                          </a:solidFill>
                          <a:sym typeface="Meiryo"/>
                        </a:rPr>
                        <a:t>管理センター</a:t>
                      </a:r>
                      <a:r>
                        <a:rPr lang="en-US" altLang="ja-JP" sz="900" u="none" strike="noStrike" cap="none" baseline="0" dirty="0" smtClean="0">
                          <a:solidFill>
                            <a:schemeClr val="tx1">
                              <a:lumMod val="75000"/>
                              <a:lumOff val="25000"/>
                            </a:schemeClr>
                          </a:solidFill>
                        </a:rPr>
                        <a:t>] - </a:t>
                      </a:r>
                      <a:r>
                        <a:rPr lang="ja-JP" sz="900" u="none" strike="noStrike" cap="none" dirty="0" smtClean="0">
                          <a:solidFill>
                            <a:schemeClr val="tx1">
                              <a:lumMod val="75000"/>
                              <a:lumOff val="25000"/>
                            </a:schemeClr>
                          </a:solidFill>
                        </a:rPr>
                        <a:t>[</a:t>
                      </a:r>
                      <a:r>
                        <a:rPr lang="ja-JP" sz="900" u="none" strike="noStrike" cap="none" dirty="0">
                          <a:solidFill>
                            <a:schemeClr val="tx1">
                              <a:lumMod val="75000"/>
                              <a:lumOff val="25000"/>
                            </a:schemeClr>
                          </a:solidFill>
                        </a:rPr>
                        <a:t>クライアント管理</a:t>
                      </a:r>
                      <a:r>
                        <a:rPr lang="ja-JP" sz="900" u="none" strike="noStrike" cap="none" dirty="0" smtClean="0">
                          <a:solidFill>
                            <a:schemeClr val="tx1">
                              <a:lumMod val="75000"/>
                              <a:lumOff val="25000"/>
                            </a:schemeClr>
                          </a:solidFill>
                        </a:rPr>
                        <a:t>]</a:t>
                      </a:r>
                      <a:r>
                        <a:rPr lang="en-US" altLang="ja-JP" sz="900" u="none" strike="noStrike" cap="none" baseline="0" dirty="0" smtClean="0">
                          <a:solidFill>
                            <a:schemeClr val="tx1">
                              <a:lumMod val="75000"/>
                              <a:lumOff val="25000"/>
                            </a:schemeClr>
                          </a:solidFill>
                        </a:rPr>
                        <a:t> - </a:t>
                      </a:r>
                      <a:r>
                        <a:rPr lang="ja-JP" sz="900" u="none" strike="noStrike" cap="none" dirty="0" smtClean="0">
                          <a:solidFill>
                            <a:schemeClr val="tx1">
                              <a:lumMod val="75000"/>
                              <a:lumOff val="25000"/>
                            </a:schemeClr>
                          </a:solidFill>
                        </a:rPr>
                        <a:t>[</a:t>
                      </a:r>
                      <a:r>
                        <a:rPr lang="ja-JP" sz="900" u="none" strike="noStrike" cap="none" dirty="0">
                          <a:solidFill>
                            <a:schemeClr val="tx1">
                              <a:lumMod val="75000"/>
                              <a:lumOff val="25000"/>
                            </a:schemeClr>
                          </a:solidFill>
                        </a:rPr>
                        <a:t>管理コンソール]</a:t>
                      </a:r>
                      <a:endParaRPr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1"/>
                  </a:ext>
                </a:extLst>
              </a:tr>
              <a:tr h="205750">
                <a:tc>
                  <a:txBody>
                    <a:bodyPr/>
                    <a:lstStyle/>
                    <a:p>
                      <a:pPr marL="0" marR="0" lvl="0" indent="0" algn="l" rtl="0">
                        <a:spcBef>
                          <a:spcPts val="0"/>
                        </a:spcBef>
                        <a:spcAft>
                          <a:spcPts val="0"/>
                        </a:spcAft>
                        <a:buNone/>
                      </a:pPr>
                      <a:r>
                        <a:rPr lang="ja-JP" sz="900" dirty="0"/>
                        <a:t>初期管理者アカウント</a:t>
                      </a:r>
                      <a:endParaRPr sz="900" b="0" dirty="0"/>
                    </a:p>
                  </a:txBody>
                  <a:tcPr marL="91450" marR="91450" marT="34300" marB="34300">
                    <a:solidFill>
                      <a:schemeClr val="tx2"/>
                    </a:solidFill>
                  </a:tcPr>
                </a:tc>
                <a:tc>
                  <a:txBody>
                    <a:bodyPr/>
                    <a:lstStyle/>
                    <a:p>
                      <a:pPr marL="0" marR="0" lvl="0" indent="0" algn="l" rtl="0">
                        <a:spcBef>
                          <a:spcPts val="0"/>
                        </a:spcBef>
                        <a:spcAft>
                          <a:spcPts val="0"/>
                        </a:spcAft>
                        <a:buNone/>
                      </a:pPr>
                      <a:r>
                        <a:rPr lang="ja-JP" sz="900" dirty="0">
                          <a:solidFill>
                            <a:schemeClr val="tx1">
                              <a:lumMod val="75000"/>
                              <a:lumOff val="25000"/>
                            </a:schemeClr>
                          </a:solidFill>
                        </a:rPr>
                        <a:t>ID：　admin　/　パスワード：　admin</a:t>
                      </a:r>
                      <a:endParaRPr sz="900" b="0"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5729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管理画面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792088"/>
          </a:xfrm>
        </p:spPr>
        <p:txBody>
          <a:bodyPr>
            <a:normAutofit fontScale="92500" lnSpcReduction="10000"/>
          </a:bodyPr>
          <a:lstStyle/>
          <a:p>
            <a:pPr marL="342900" lvl="0">
              <a:buSzPts val="1400"/>
            </a:pPr>
            <a:r>
              <a:rPr lang="ja-JP" altLang="en-US" dirty="0"/>
              <a:t>管理センター（サーバ管理）</a:t>
            </a:r>
          </a:p>
          <a:p>
            <a:pPr marL="685800" lvl="1">
              <a:buSzPts val="1400"/>
            </a:pPr>
            <a:r>
              <a:rPr lang="ja-JP" altLang="en-US" dirty="0"/>
              <a:t>アダプタやアプリケーションパスなど、</a:t>
            </a:r>
            <a:r>
              <a:rPr lang="en-US" altLang="ja-JP" dirty="0"/>
              <a:t>Reporting Server</a:t>
            </a:r>
            <a:r>
              <a:rPr lang="ja-JP" altLang="en-US" dirty="0"/>
              <a:t>の各種環境設定ができます。</a:t>
            </a:r>
          </a:p>
          <a:p>
            <a:pPr marL="685800" lvl="1">
              <a:buSzPts val="1400"/>
            </a:pPr>
            <a:r>
              <a:rPr lang="ja-JP" altLang="en-US" dirty="0"/>
              <a:t>アクセスログに関する</a:t>
            </a:r>
            <a:r>
              <a:rPr lang="en-US" altLang="ja-JP" dirty="0"/>
              <a:t>Resource Analyzer</a:t>
            </a:r>
            <a:r>
              <a:rPr lang="ja-JP" altLang="en-US" dirty="0"/>
              <a:t>の各種設定も可能です。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pic>
        <p:nvPicPr>
          <p:cNvPr id="9" name="Google Shape;491;p16"/>
          <p:cNvPicPr preferRelativeResize="0"/>
          <p:nvPr/>
        </p:nvPicPr>
        <p:blipFill rotWithShape="1">
          <a:blip r:embed="rId2">
            <a:alphaModFix/>
          </a:blip>
          <a:srcRect/>
          <a:stretch/>
        </p:blipFill>
        <p:spPr>
          <a:xfrm>
            <a:off x="899592" y="1707654"/>
            <a:ext cx="4389120" cy="2151126"/>
          </a:xfrm>
          <a:prstGeom prst="rect">
            <a:avLst/>
          </a:prstGeom>
          <a:noFill/>
          <a:ln w="9525" cap="flat" cmpd="sng">
            <a:solidFill>
              <a:srgbClr val="D8D8D8"/>
            </a:solidFill>
            <a:prstDash val="solid"/>
            <a:round/>
            <a:headEnd type="none" w="sm" len="sm"/>
            <a:tailEnd type="none" w="sm" len="sm"/>
          </a:ln>
        </p:spPr>
      </p:pic>
      <p:graphicFrame>
        <p:nvGraphicFramePr>
          <p:cNvPr id="10" name="Google Shape;489;p16"/>
          <p:cNvGraphicFramePr/>
          <p:nvPr>
            <p:extLst>
              <p:ext uri="{D42A27DB-BD31-4B8C-83A1-F6EECF244321}">
                <p14:modId xmlns:p14="http://schemas.microsoft.com/office/powerpoint/2010/main" val="3600592768"/>
              </p:ext>
            </p:extLst>
          </p:nvPr>
        </p:nvGraphicFramePr>
        <p:xfrm>
          <a:off x="899592" y="3960000"/>
          <a:ext cx="7776700" cy="617280"/>
        </p:xfrm>
        <a:graphic>
          <a:graphicData uri="http://schemas.openxmlformats.org/drawingml/2006/table">
            <a:tbl>
              <a:tblPr firstCol="1">
                <a:tableStyleId>{5C22544A-7EE6-4342-B048-85BDC9FD1C3A}</a:tableStyleId>
              </a:tblPr>
              <a:tblGrid>
                <a:gridCol w="2160250">
                  <a:extLst>
                    <a:ext uri="{9D8B030D-6E8A-4147-A177-3AD203B41FA5}">
                      <a16:colId xmlns:a16="http://schemas.microsoft.com/office/drawing/2014/main" val="20000"/>
                    </a:ext>
                  </a:extLst>
                </a:gridCol>
                <a:gridCol w="5616450">
                  <a:extLst>
                    <a:ext uri="{9D8B030D-6E8A-4147-A177-3AD203B41FA5}">
                      <a16:colId xmlns:a16="http://schemas.microsoft.com/office/drawing/2014/main" val="20001"/>
                    </a:ext>
                  </a:extLst>
                </a:gridCol>
              </a:tblGrid>
              <a:tr h="205750">
                <a:tc>
                  <a:txBody>
                    <a:bodyPr/>
                    <a:lstStyle/>
                    <a:p>
                      <a:pPr marL="0" marR="0" lvl="0" indent="0" algn="l" rtl="0">
                        <a:spcBef>
                          <a:spcPts val="0"/>
                        </a:spcBef>
                        <a:spcAft>
                          <a:spcPts val="0"/>
                        </a:spcAft>
                        <a:buNone/>
                      </a:pPr>
                      <a:r>
                        <a:rPr lang="ja-JP" sz="900" dirty="0"/>
                        <a:t>URL</a:t>
                      </a:r>
                      <a:endParaRPr sz="900" b="0" dirty="0"/>
                    </a:p>
                  </a:txBody>
                  <a:tcPr marL="91450" marR="91450" marT="34300" marB="34300">
                    <a:solidFill>
                      <a:schemeClr val="tx2"/>
                    </a:solidFill>
                  </a:tcPr>
                </a:tc>
                <a:tc>
                  <a:txBody>
                    <a:bodyPr/>
                    <a:lstStyle/>
                    <a:p>
                      <a:pPr marL="0" marR="0" lvl="1" indent="0" algn="l" rtl="0">
                        <a:lnSpc>
                          <a:spcPct val="100000"/>
                        </a:lnSpc>
                        <a:spcBef>
                          <a:spcPts val="0"/>
                        </a:spcBef>
                        <a:spcAft>
                          <a:spcPts val="0"/>
                        </a:spcAft>
                        <a:buClr>
                          <a:srgbClr val="3F3F3F"/>
                        </a:buClr>
                        <a:buSzPts val="900"/>
                        <a:buFont typeface="Meiryo"/>
                        <a:buNone/>
                      </a:pPr>
                      <a:r>
                        <a:rPr lang="ja-JP" sz="900" u="none" strike="noStrike" cap="none" dirty="0">
                          <a:solidFill>
                            <a:schemeClr val="tx1">
                              <a:lumMod val="75000"/>
                              <a:lumOff val="25000"/>
                            </a:schemeClr>
                          </a:solidFill>
                        </a:rPr>
                        <a:t>http://サーバ名:ポート番号/ibi_apps/</a:t>
                      </a:r>
                      <a:endParaRPr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0"/>
                  </a:ext>
                </a:extLst>
              </a:tr>
              <a:tr h="205750">
                <a:tc>
                  <a:txBody>
                    <a:bodyPr/>
                    <a:lstStyle/>
                    <a:p>
                      <a:pPr marL="0" marR="0" lvl="0" indent="0" algn="l" rtl="0">
                        <a:spcBef>
                          <a:spcPts val="0"/>
                        </a:spcBef>
                        <a:spcAft>
                          <a:spcPts val="0"/>
                        </a:spcAft>
                        <a:buNone/>
                      </a:pPr>
                      <a:r>
                        <a:rPr lang="en-US" altLang="ja-JP" sz="900" dirty="0" err="1" smtClean="0"/>
                        <a:t>WebFOCUS</a:t>
                      </a:r>
                      <a:r>
                        <a:rPr lang="en-US" altLang="ja-JP" sz="900" dirty="0" smtClean="0"/>
                        <a:t> Hub</a:t>
                      </a:r>
                      <a:r>
                        <a:rPr lang="ja-JP" sz="900" dirty="0" smtClean="0"/>
                        <a:t>から</a:t>
                      </a:r>
                      <a:r>
                        <a:rPr lang="ja-JP" sz="900" dirty="0"/>
                        <a:t>のメニュー遷移</a:t>
                      </a:r>
                      <a:endParaRPr sz="900" b="0" dirty="0"/>
                    </a:p>
                  </a:txBody>
                  <a:tcPr marL="91450" marR="91450" marT="34300" marB="34300">
                    <a:solidFill>
                      <a:schemeClr val="tx2"/>
                    </a:solidFill>
                  </a:tcPr>
                </a:tc>
                <a:tc>
                  <a:txBody>
                    <a:bodyPr/>
                    <a:lstStyle/>
                    <a:p>
                      <a:pPr marL="0" marR="0" lvl="1" indent="0" algn="l" rtl="0">
                        <a:lnSpc>
                          <a:spcPct val="100000"/>
                        </a:lnSpc>
                        <a:spcBef>
                          <a:spcPts val="0"/>
                        </a:spcBef>
                        <a:spcAft>
                          <a:spcPts val="0"/>
                        </a:spcAft>
                        <a:buClr>
                          <a:srgbClr val="3F3F3F"/>
                        </a:buClr>
                        <a:buSzPts val="900"/>
                        <a:buFont typeface="Meiryo"/>
                        <a:buNone/>
                      </a:pPr>
                      <a:r>
                        <a:rPr lang="en-US" altLang="ja-JP" sz="900" u="none" strike="noStrike" cap="none" baseline="0" dirty="0" smtClean="0">
                          <a:solidFill>
                            <a:schemeClr val="tx1">
                              <a:lumMod val="75000"/>
                              <a:lumOff val="25000"/>
                            </a:schemeClr>
                          </a:solidFill>
                        </a:rPr>
                        <a:t>[</a:t>
                      </a:r>
                      <a:r>
                        <a:rPr lang="ja-JP" altLang="en-US" sz="900" u="none" strike="noStrike" cap="none" dirty="0" smtClean="0">
                          <a:solidFill>
                            <a:schemeClr val="tx1">
                              <a:lumMod val="75000"/>
                              <a:lumOff val="25000"/>
                            </a:schemeClr>
                          </a:solidFill>
                          <a:sym typeface="Meiryo"/>
                        </a:rPr>
                        <a:t>管理センター</a:t>
                      </a:r>
                      <a:r>
                        <a:rPr lang="en-US" altLang="ja-JP" sz="900" u="none" strike="noStrike" cap="none" baseline="0" dirty="0" smtClean="0">
                          <a:solidFill>
                            <a:schemeClr val="tx1">
                              <a:lumMod val="75000"/>
                              <a:lumOff val="25000"/>
                            </a:schemeClr>
                          </a:solidFill>
                        </a:rPr>
                        <a:t>] - </a:t>
                      </a:r>
                      <a:r>
                        <a:rPr lang="ja-JP" sz="900" u="none" strike="noStrike" cap="none" dirty="0" smtClean="0">
                          <a:solidFill>
                            <a:schemeClr val="tx1">
                              <a:lumMod val="75000"/>
                              <a:lumOff val="25000"/>
                            </a:schemeClr>
                          </a:solidFill>
                        </a:rPr>
                        <a:t>[</a:t>
                      </a:r>
                      <a:r>
                        <a:rPr lang="ja-JP" sz="900" u="none" strike="noStrike" cap="none" dirty="0">
                          <a:solidFill>
                            <a:schemeClr val="tx1">
                              <a:lumMod val="75000"/>
                              <a:lumOff val="25000"/>
                            </a:schemeClr>
                          </a:solidFill>
                        </a:rPr>
                        <a:t>サーバ管理]</a:t>
                      </a:r>
                      <a:endParaRPr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1"/>
                  </a:ext>
                </a:extLst>
              </a:tr>
              <a:tr h="205750">
                <a:tc>
                  <a:txBody>
                    <a:bodyPr/>
                    <a:lstStyle/>
                    <a:p>
                      <a:pPr marL="0" marR="0" lvl="0" indent="0" algn="l" rtl="0">
                        <a:spcBef>
                          <a:spcPts val="0"/>
                        </a:spcBef>
                        <a:spcAft>
                          <a:spcPts val="0"/>
                        </a:spcAft>
                        <a:buNone/>
                      </a:pPr>
                      <a:r>
                        <a:rPr lang="ja-JP" sz="900" dirty="0"/>
                        <a:t>初期管理者アカウント</a:t>
                      </a:r>
                      <a:endParaRPr sz="900" b="0" dirty="0"/>
                    </a:p>
                  </a:txBody>
                  <a:tcPr marL="91450" marR="91450" marT="34300" marB="34300">
                    <a:solidFill>
                      <a:schemeClr val="tx2"/>
                    </a:solidFill>
                  </a:tcPr>
                </a:tc>
                <a:tc>
                  <a:txBody>
                    <a:bodyPr/>
                    <a:lstStyle/>
                    <a:p>
                      <a:pPr marL="0" marR="0" lvl="0" indent="0" algn="l" rtl="0">
                        <a:spcBef>
                          <a:spcPts val="0"/>
                        </a:spcBef>
                        <a:spcAft>
                          <a:spcPts val="0"/>
                        </a:spcAft>
                        <a:buNone/>
                      </a:pPr>
                      <a:r>
                        <a:rPr lang="ja-JP" sz="900" dirty="0">
                          <a:solidFill>
                            <a:schemeClr val="tx1">
                              <a:lumMod val="75000"/>
                              <a:lumOff val="25000"/>
                            </a:schemeClr>
                          </a:solidFill>
                        </a:rPr>
                        <a:t>ID：　admin　/　パスワード：　admin</a:t>
                      </a:r>
                      <a:endParaRPr sz="900" b="0"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2"/>
                  </a:ext>
                </a:extLst>
              </a:tr>
            </a:tbl>
          </a:graphicData>
        </a:graphic>
      </p:graphicFrame>
      <p:sp>
        <p:nvSpPr>
          <p:cNvPr id="11" name="Google Shape;490;p16"/>
          <p:cNvSpPr txBox="1"/>
          <p:nvPr/>
        </p:nvSpPr>
        <p:spPr>
          <a:xfrm>
            <a:off x="900000" y="4536000"/>
            <a:ext cx="7667700" cy="360000"/>
          </a:xfrm>
          <a:prstGeom prst="rect">
            <a:avLst/>
          </a:prstGeom>
          <a:no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sz="800" dirty="0">
                <a:solidFill>
                  <a:schemeClr val="accent1"/>
                </a:solidFill>
                <a:latin typeface="Meiryo"/>
                <a:ea typeface="Meiryo"/>
                <a:cs typeface="Meiryo"/>
                <a:sym typeface="Meiryo"/>
              </a:rPr>
              <a:t>※ ポート番号はWebサーバのポート番号</a:t>
            </a:r>
            <a:r>
              <a:rPr lang="ja-JP" sz="800" dirty="0" smtClean="0">
                <a:solidFill>
                  <a:schemeClr val="accent1"/>
                </a:solidFill>
                <a:latin typeface="Meiryo"/>
                <a:ea typeface="Meiryo"/>
                <a:cs typeface="Meiryo"/>
                <a:sym typeface="Meiryo"/>
              </a:rPr>
              <a:t>（デフォルト</a:t>
            </a:r>
            <a:r>
              <a:rPr lang="ja-JP" sz="800" dirty="0">
                <a:solidFill>
                  <a:schemeClr val="accent1"/>
                </a:solidFill>
                <a:latin typeface="Meiryo"/>
                <a:ea typeface="Meiryo"/>
                <a:cs typeface="Meiryo"/>
                <a:sym typeface="Meiryo"/>
              </a:rPr>
              <a:t>：80）を指定します。</a:t>
            </a:r>
            <a:endParaRPr sz="800"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ご利用環境の構成により、ポート番号が異なる場合があります。</a:t>
            </a:r>
            <a:endParaRPr sz="800" b="0" i="0" u="none" strike="noStrike" cap="none" dirty="0">
              <a:solidFill>
                <a:schemeClr val="accent1"/>
              </a:solidFill>
              <a:latin typeface="Meiryo"/>
              <a:ea typeface="Meiryo"/>
              <a:cs typeface="Meiryo"/>
              <a:sym typeface="Meiryo"/>
            </a:endParaRPr>
          </a:p>
        </p:txBody>
      </p:sp>
    </p:spTree>
    <p:extLst>
      <p:ext uri="{BB962C8B-B14F-4D97-AF65-F5344CB8AC3E}">
        <p14:creationId xmlns:p14="http://schemas.microsoft.com/office/powerpoint/2010/main" val="316693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アジェンダ</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a:p>
        </p:txBody>
      </p:sp>
      <p:sp>
        <p:nvSpPr>
          <p:cNvPr id="6" name="テキスト プレースホルダー 5"/>
          <p:cNvSpPr>
            <a:spLocks noGrp="1"/>
          </p:cNvSpPr>
          <p:nvPr>
            <p:ph type="body" sz="quarter" idx="13"/>
          </p:nvPr>
        </p:nvSpPr>
        <p:spPr>
          <a:xfrm>
            <a:off x="215900" y="915566"/>
            <a:ext cx="8712200" cy="2736304"/>
          </a:xfrm>
        </p:spPr>
        <p:txBody>
          <a:bodyPr/>
          <a:lstStyle/>
          <a:p>
            <a:r>
              <a:rPr lang="ja-JP" altLang="en-US" dirty="0">
                <a:latin typeface="+mj-lt"/>
              </a:rPr>
              <a:t>はじめに</a:t>
            </a:r>
          </a:p>
          <a:p>
            <a:r>
              <a:rPr lang="ja-JP" altLang="en-US" dirty="0">
                <a:latin typeface="+mj-lt"/>
              </a:rPr>
              <a:t>アーキテクチャ</a:t>
            </a:r>
          </a:p>
          <a:p>
            <a:r>
              <a:rPr lang="ja-JP" altLang="en-US" dirty="0">
                <a:latin typeface="+mj-lt"/>
              </a:rPr>
              <a:t>メニュー</a:t>
            </a:r>
          </a:p>
          <a:p>
            <a:r>
              <a:rPr lang="ja-JP" altLang="en-US" dirty="0">
                <a:latin typeface="+mj-lt"/>
              </a:rPr>
              <a:t>運用</a:t>
            </a:r>
          </a:p>
          <a:p>
            <a:r>
              <a:rPr lang="ja-JP" altLang="en-US" dirty="0">
                <a:latin typeface="+mj-lt"/>
              </a:rPr>
              <a:t>監視</a:t>
            </a:r>
          </a:p>
          <a:p>
            <a:r>
              <a:rPr lang="ja-JP" altLang="en-US" dirty="0">
                <a:latin typeface="+mj-lt"/>
              </a:rPr>
              <a:t>バックアップ</a:t>
            </a:r>
          </a:p>
          <a:p>
            <a:r>
              <a:rPr lang="ja-JP" altLang="en-US" dirty="0">
                <a:latin typeface="+mj-lt"/>
              </a:rPr>
              <a:t>ログファイル</a:t>
            </a:r>
          </a:p>
          <a:p>
            <a:r>
              <a:rPr lang="ja-JP" altLang="en-US" dirty="0">
                <a:latin typeface="+mj-lt"/>
              </a:rPr>
              <a:t>保守</a:t>
            </a:r>
          </a:p>
          <a:p>
            <a:endParaRPr lang="en-US" altLang="ja-JP" dirty="0">
              <a:latin typeface="+mj-lt"/>
            </a:endParaRPr>
          </a:p>
        </p:txBody>
      </p:sp>
      <p:sp>
        <p:nvSpPr>
          <p:cNvPr id="12" name="スライド番号プレースホルダー 5"/>
          <p:cNvSpPr>
            <a:spLocks noGrp="1"/>
          </p:cNvSpPr>
          <p:nvPr>
            <p:ph type="sldNum" sz="quarter" idx="12"/>
          </p:nvPr>
        </p:nvSpPr>
        <p:spPr>
          <a:xfrm>
            <a:off x="8594576" y="4803998"/>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183048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管理画面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792088"/>
          </a:xfrm>
        </p:spPr>
        <p:txBody>
          <a:bodyPr>
            <a:normAutofit/>
          </a:bodyPr>
          <a:lstStyle/>
          <a:p>
            <a:pPr marL="342900" lvl="0">
              <a:buSzPts val="1400"/>
            </a:pPr>
            <a:r>
              <a:rPr lang="en-US" altLang="ja-JP" dirty="0" err="1"/>
              <a:t>ReportCaster</a:t>
            </a:r>
            <a:r>
              <a:rPr lang="en-US" altLang="ja-JP" dirty="0"/>
              <a:t> </a:t>
            </a:r>
            <a:r>
              <a:rPr lang="ja-JP" altLang="en-US" dirty="0"/>
              <a:t>ステータス</a:t>
            </a:r>
          </a:p>
          <a:p>
            <a:pPr marL="685800" lvl="1">
              <a:buSzPts val="1400"/>
            </a:pPr>
            <a:r>
              <a:rPr lang="en-US" altLang="ja-JP" dirty="0" err="1"/>
              <a:t>ReportCaster</a:t>
            </a:r>
            <a:r>
              <a:rPr lang="ja-JP" altLang="en-US" dirty="0"/>
              <a:t>の状態確認や各種環境設定ができます。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sp>
        <p:nvSpPr>
          <p:cNvPr id="11" name="Google Shape;490;p16"/>
          <p:cNvSpPr txBox="1"/>
          <p:nvPr/>
        </p:nvSpPr>
        <p:spPr>
          <a:xfrm>
            <a:off x="900000" y="4588014"/>
            <a:ext cx="7667700" cy="360000"/>
          </a:xfrm>
          <a:prstGeom prst="rect">
            <a:avLst/>
          </a:prstGeom>
          <a:no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sz="800" dirty="0">
                <a:solidFill>
                  <a:schemeClr val="accent1"/>
                </a:solidFill>
                <a:latin typeface="Meiryo"/>
                <a:ea typeface="Meiryo"/>
                <a:cs typeface="Meiryo"/>
                <a:sym typeface="Meiryo"/>
              </a:rPr>
              <a:t>※ ポート番号はWebサーバのポート番号</a:t>
            </a:r>
            <a:r>
              <a:rPr lang="ja-JP" sz="800" dirty="0" smtClean="0">
                <a:solidFill>
                  <a:schemeClr val="accent1"/>
                </a:solidFill>
                <a:latin typeface="Meiryo"/>
                <a:ea typeface="Meiryo"/>
                <a:cs typeface="Meiryo"/>
                <a:sym typeface="Meiryo"/>
              </a:rPr>
              <a:t>（デフォルト</a:t>
            </a:r>
            <a:r>
              <a:rPr lang="ja-JP" sz="800" dirty="0">
                <a:solidFill>
                  <a:schemeClr val="accent1"/>
                </a:solidFill>
                <a:latin typeface="Meiryo"/>
                <a:ea typeface="Meiryo"/>
                <a:cs typeface="Meiryo"/>
                <a:sym typeface="Meiryo"/>
              </a:rPr>
              <a:t>：80）を指定します。</a:t>
            </a:r>
            <a:endParaRPr sz="800"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ご利用環境の構成により、ポート番号が異なる場合があります。</a:t>
            </a:r>
            <a:endParaRPr sz="800" b="0" i="0" u="none" strike="noStrike" cap="none" dirty="0">
              <a:solidFill>
                <a:schemeClr val="accent1"/>
              </a:solidFill>
              <a:latin typeface="Meiryo"/>
              <a:ea typeface="Meiryo"/>
              <a:cs typeface="Meiryo"/>
              <a:sym typeface="Meiryo"/>
            </a:endParaRPr>
          </a:p>
        </p:txBody>
      </p:sp>
      <p:pic>
        <p:nvPicPr>
          <p:cNvPr id="12" name="Google Shape;500;p17"/>
          <p:cNvPicPr preferRelativeResize="0"/>
          <p:nvPr/>
        </p:nvPicPr>
        <p:blipFill rotWithShape="1">
          <a:blip r:embed="rId2">
            <a:alphaModFix/>
          </a:blip>
          <a:srcRect/>
          <a:stretch/>
        </p:blipFill>
        <p:spPr>
          <a:xfrm>
            <a:off x="900000" y="1563638"/>
            <a:ext cx="4718925" cy="2287971"/>
          </a:xfrm>
          <a:prstGeom prst="rect">
            <a:avLst/>
          </a:prstGeom>
          <a:noFill/>
          <a:ln w="9525" cap="flat" cmpd="sng">
            <a:solidFill>
              <a:srgbClr val="D8D8D8"/>
            </a:solidFill>
            <a:prstDash val="solid"/>
            <a:round/>
            <a:headEnd type="none" w="sm" len="sm"/>
            <a:tailEnd type="none" w="sm" len="sm"/>
          </a:ln>
        </p:spPr>
      </p:pic>
      <p:graphicFrame>
        <p:nvGraphicFramePr>
          <p:cNvPr id="13" name="Google Shape;498;p17"/>
          <p:cNvGraphicFramePr/>
          <p:nvPr>
            <p:extLst>
              <p:ext uri="{D42A27DB-BD31-4B8C-83A1-F6EECF244321}">
                <p14:modId xmlns:p14="http://schemas.microsoft.com/office/powerpoint/2010/main" val="3033877423"/>
              </p:ext>
            </p:extLst>
          </p:nvPr>
        </p:nvGraphicFramePr>
        <p:xfrm>
          <a:off x="899592" y="3939902"/>
          <a:ext cx="7776700" cy="617280"/>
        </p:xfrm>
        <a:graphic>
          <a:graphicData uri="http://schemas.openxmlformats.org/drawingml/2006/table">
            <a:tbl>
              <a:tblPr firstCol="1">
                <a:tableStyleId>{5C22544A-7EE6-4342-B048-85BDC9FD1C3A}</a:tableStyleId>
              </a:tblPr>
              <a:tblGrid>
                <a:gridCol w="2160250">
                  <a:extLst>
                    <a:ext uri="{9D8B030D-6E8A-4147-A177-3AD203B41FA5}">
                      <a16:colId xmlns:a16="http://schemas.microsoft.com/office/drawing/2014/main" val="20000"/>
                    </a:ext>
                  </a:extLst>
                </a:gridCol>
                <a:gridCol w="5616450">
                  <a:extLst>
                    <a:ext uri="{9D8B030D-6E8A-4147-A177-3AD203B41FA5}">
                      <a16:colId xmlns:a16="http://schemas.microsoft.com/office/drawing/2014/main" val="20001"/>
                    </a:ext>
                  </a:extLst>
                </a:gridCol>
              </a:tblGrid>
              <a:tr h="205750">
                <a:tc>
                  <a:txBody>
                    <a:bodyPr/>
                    <a:lstStyle/>
                    <a:p>
                      <a:pPr marL="0" marR="0" lvl="0" indent="0" algn="l" rtl="0">
                        <a:spcBef>
                          <a:spcPts val="0"/>
                        </a:spcBef>
                        <a:spcAft>
                          <a:spcPts val="0"/>
                        </a:spcAft>
                        <a:buNone/>
                      </a:pPr>
                      <a:r>
                        <a:rPr lang="ja-JP" sz="900" dirty="0"/>
                        <a:t>URL</a:t>
                      </a:r>
                      <a:endParaRPr sz="900" b="0" dirty="0"/>
                    </a:p>
                  </a:txBody>
                  <a:tcPr marL="91450" marR="91450" marT="34300" marB="34300">
                    <a:solidFill>
                      <a:schemeClr val="tx2"/>
                    </a:solidFill>
                  </a:tcPr>
                </a:tc>
                <a:tc>
                  <a:txBody>
                    <a:bodyPr/>
                    <a:lstStyle/>
                    <a:p>
                      <a:pPr marL="0" marR="0" lvl="1" indent="0" algn="l" rtl="0">
                        <a:lnSpc>
                          <a:spcPct val="100000"/>
                        </a:lnSpc>
                        <a:spcBef>
                          <a:spcPts val="0"/>
                        </a:spcBef>
                        <a:spcAft>
                          <a:spcPts val="0"/>
                        </a:spcAft>
                        <a:buClr>
                          <a:srgbClr val="3F3F3F"/>
                        </a:buClr>
                        <a:buSzPts val="900"/>
                        <a:buFont typeface="Meiryo"/>
                        <a:buNone/>
                      </a:pPr>
                      <a:r>
                        <a:rPr lang="ja-JP" sz="900" u="none" strike="noStrike" cap="none" dirty="0">
                          <a:solidFill>
                            <a:schemeClr val="tx1">
                              <a:lumMod val="75000"/>
                              <a:lumOff val="25000"/>
                            </a:schemeClr>
                          </a:solidFill>
                        </a:rPr>
                        <a:t>http://サーバ名:ポート番号/ibi_apps/rcc.rc</a:t>
                      </a:r>
                      <a:endParaRPr sz="900" b="0" u="none" strike="noStrike" cap="none"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0"/>
                  </a:ext>
                </a:extLst>
              </a:tr>
              <a:tr h="205750">
                <a:tc>
                  <a:txBody>
                    <a:bodyPr/>
                    <a:lstStyle/>
                    <a:p>
                      <a:pPr marL="0" marR="0" lvl="0" indent="0" algn="l" rtl="0">
                        <a:spcBef>
                          <a:spcPts val="0"/>
                        </a:spcBef>
                        <a:spcAft>
                          <a:spcPts val="0"/>
                        </a:spcAft>
                        <a:buNone/>
                      </a:pPr>
                      <a:r>
                        <a:rPr lang="en-US" altLang="ja-JP" sz="900" dirty="0" err="1" smtClean="0"/>
                        <a:t>WebFOCUS</a:t>
                      </a:r>
                      <a:r>
                        <a:rPr lang="en-US" altLang="ja-JP" sz="900" dirty="0" smtClean="0"/>
                        <a:t> Hub</a:t>
                      </a:r>
                      <a:r>
                        <a:rPr lang="ja-JP" sz="900" dirty="0" smtClean="0"/>
                        <a:t>から</a:t>
                      </a:r>
                      <a:r>
                        <a:rPr lang="ja-JP" sz="900" dirty="0"/>
                        <a:t>のメニュー遷移</a:t>
                      </a:r>
                      <a:endParaRPr sz="900" b="0" dirty="0"/>
                    </a:p>
                  </a:txBody>
                  <a:tcPr marL="91450" marR="91450" marT="34300" marB="34300">
                    <a:solidFill>
                      <a:schemeClr val="tx2"/>
                    </a:solidFill>
                  </a:tcPr>
                </a:tc>
                <a:tc>
                  <a:txBody>
                    <a:bodyPr/>
                    <a:lstStyle/>
                    <a:p>
                      <a:pPr marL="0" marR="0" lvl="0" indent="0" algn="l" rtl="0">
                        <a:lnSpc>
                          <a:spcPct val="100000"/>
                        </a:lnSpc>
                        <a:spcBef>
                          <a:spcPts val="0"/>
                        </a:spcBef>
                        <a:spcAft>
                          <a:spcPts val="0"/>
                        </a:spcAft>
                        <a:buClr>
                          <a:srgbClr val="3F3F3F"/>
                        </a:buClr>
                        <a:buSzPts val="900"/>
                        <a:buFont typeface="Meiryo"/>
                        <a:buNone/>
                      </a:pPr>
                      <a:r>
                        <a:rPr lang="ja-JP" sz="900" dirty="0" smtClean="0">
                          <a:solidFill>
                            <a:schemeClr val="tx1">
                              <a:lumMod val="75000"/>
                              <a:lumOff val="25000"/>
                            </a:schemeClr>
                          </a:solidFill>
                        </a:rPr>
                        <a:t>[メインメニュー]</a:t>
                      </a:r>
                      <a:r>
                        <a:rPr lang="en-US" altLang="ja-JP" sz="900" baseline="0" dirty="0" smtClean="0">
                          <a:solidFill>
                            <a:schemeClr val="tx1">
                              <a:lumMod val="75000"/>
                              <a:lumOff val="25000"/>
                            </a:schemeClr>
                          </a:solidFill>
                        </a:rPr>
                        <a:t> - </a:t>
                      </a:r>
                      <a:r>
                        <a:rPr lang="ja-JP" sz="900" dirty="0" smtClean="0">
                          <a:solidFill>
                            <a:schemeClr val="tx1">
                              <a:lumMod val="75000"/>
                              <a:lumOff val="25000"/>
                            </a:schemeClr>
                          </a:solidFill>
                        </a:rPr>
                        <a:t>[</a:t>
                      </a:r>
                      <a:r>
                        <a:rPr lang="ja-JP" sz="900" dirty="0">
                          <a:solidFill>
                            <a:schemeClr val="tx1">
                              <a:lumMod val="75000"/>
                              <a:lumOff val="25000"/>
                            </a:schemeClr>
                          </a:solidFill>
                        </a:rPr>
                        <a:t>クイックアクセス</a:t>
                      </a:r>
                      <a:r>
                        <a:rPr lang="ja-JP" sz="900" dirty="0" smtClean="0">
                          <a:solidFill>
                            <a:schemeClr val="tx1">
                              <a:lumMod val="75000"/>
                              <a:lumOff val="25000"/>
                            </a:schemeClr>
                          </a:solidFill>
                        </a:rPr>
                        <a:t>]</a:t>
                      </a:r>
                      <a:r>
                        <a:rPr lang="en-US" altLang="ja-JP" sz="900" baseline="0" dirty="0" smtClean="0">
                          <a:solidFill>
                            <a:schemeClr val="tx1">
                              <a:lumMod val="75000"/>
                              <a:lumOff val="25000"/>
                            </a:schemeClr>
                          </a:solidFill>
                        </a:rPr>
                        <a:t> - </a:t>
                      </a:r>
                      <a:r>
                        <a:rPr lang="ja-JP" sz="900" dirty="0" smtClean="0">
                          <a:solidFill>
                            <a:schemeClr val="tx1">
                              <a:lumMod val="75000"/>
                              <a:lumOff val="25000"/>
                            </a:schemeClr>
                          </a:solidFill>
                        </a:rPr>
                        <a:t>[</a:t>
                      </a:r>
                      <a:r>
                        <a:rPr lang="ja-JP" sz="900" dirty="0">
                          <a:solidFill>
                            <a:schemeClr val="tx1">
                              <a:lumMod val="75000"/>
                              <a:lumOff val="25000"/>
                            </a:schemeClr>
                          </a:solidFill>
                        </a:rPr>
                        <a:t>ReportCaster ステータス]</a:t>
                      </a:r>
                      <a:endParaRPr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1"/>
                  </a:ext>
                </a:extLst>
              </a:tr>
              <a:tr h="205750">
                <a:tc>
                  <a:txBody>
                    <a:bodyPr/>
                    <a:lstStyle/>
                    <a:p>
                      <a:pPr marL="0" marR="0" lvl="0" indent="0" algn="l" rtl="0">
                        <a:spcBef>
                          <a:spcPts val="0"/>
                        </a:spcBef>
                        <a:spcAft>
                          <a:spcPts val="0"/>
                        </a:spcAft>
                        <a:buNone/>
                      </a:pPr>
                      <a:r>
                        <a:rPr lang="ja-JP" sz="900" dirty="0"/>
                        <a:t>初期管理者アカウント</a:t>
                      </a:r>
                      <a:endParaRPr sz="900" b="0" dirty="0"/>
                    </a:p>
                  </a:txBody>
                  <a:tcPr marL="91450" marR="91450" marT="34300" marB="34300">
                    <a:solidFill>
                      <a:schemeClr val="tx2"/>
                    </a:solidFill>
                  </a:tcPr>
                </a:tc>
                <a:tc>
                  <a:txBody>
                    <a:bodyPr/>
                    <a:lstStyle/>
                    <a:p>
                      <a:pPr marL="0" marR="0" lvl="0" indent="0" algn="l" rtl="0">
                        <a:spcBef>
                          <a:spcPts val="0"/>
                        </a:spcBef>
                        <a:spcAft>
                          <a:spcPts val="0"/>
                        </a:spcAft>
                        <a:buNone/>
                      </a:pPr>
                      <a:r>
                        <a:rPr lang="ja-JP" sz="900" dirty="0">
                          <a:solidFill>
                            <a:schemeClr val="tx1">
                              <a:lumMod val="75000"/>
                              <a:lumOff val="25000"/>
                            </a:schemeClr>
                          </a:solidFill>
                        </a:rPr>
                        <a:t>ID：　admin　/　パスワード：　admin</a:t>
                      </a:r>
                      <a:endParaRPr sz="900" b="0"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313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管理画面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792088"/>
          </a:xfrm>
        </p:spPr>
        <p:txBody>
          <a:bodyPr>
            <a:normAutofit/>
          </a:bodyPr>
          <a:lstStyle/>
          <a:p>
            <a:pPr marL="342900" lvl="0">
              <a:buSzPts val="1400"/>
            </a:pPr>
            <a:r>
              <a:rPr lang="en-US" altLang="ja-JP" dirty="0" err="1"/>
              <a:t>ReportCaster</a:t>
            </a:r>
            <a:r>
              <a:rPr lang="en-US" altLang="ja-JP" dirty="0"/>
              <a:t> </a:t>
            </a:r>
            <a:r>
              <a:rPr lang="ja-JP" altLang="en-US" dirty="0"/>
              <a:t>エクスプローラ</a:t>
            </a:r>
          </a:p>
          <a:p>
            <a:pPr marL="685800" lvl="1">
              <a:buSzPts val="1400"/>
            </a:pPr>
            <a:r>
              <a:rPr lang="en-US" altLang="ja-JP" dirty="0" err="1"/>
              <a:t>ReportCaster</a:t>
            </a:r>
            <a:r>
              <a:rPr lang="ja-JP" altLang="en-US" dirty="0"/>
              <a:t>のジョブの管理ができます。</a:t>
            </a:r>
          </a:p>
          <a:p>
            <a:pPr marL="342900" lvl="0">
              <a:buSzPts val="1400"/>
            </a:pPr>
            <a:endParaRPr lang="ja-JP" altLang="en-US" dirty="0" err="1"/>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sp>
        <p:nvSpPr>
          <p:cNvPr id="11" name="Google Shape;490;p16"/>
          <p:cNvSpPr txBox="1"/>
          <p:nvPr/>
        </p:nvSpPr>
        <p:spPr>
          <a:xfrm>
            <a:off x="900000" y="4588014"/>
            <a:ext cx="7667700" cy="360000"/>
          </a:xfrm>
          <a:prstGeom prst="rect">
            <a:avLst/>
          </a:prstGeom>
          <a:no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sz="800" dirty="0">
                <a:solidFill>
                  <a:schemeClr val="accent1"/>
                </a:solidFill>
                <a:latin typeface="Meiryo"/>
                <a:ea typeface="Meiryo"/>
                <a:cs typeface="Meiryo"/>
                <a:sym typeface="Meiryo"/>
              </a:rPr>
              <a:t>※ ポート番号はWebサーバのポート番号</a:t>
            </a:r>
            <a:r>
              <a:rPr lang="ja-JP" sz="800" dirty="0" smtClean="0">
                <a:solidFill>
                  <a:schemeClr val="accent1"/>
                </a:solidFill>
                <a:latin typeface="Meiryo"/>
                <a:ea typeface="Meiryo"/>
                <a:cs typeface="Meiryo"/>
                <a:sym typeface="Meiryo"/>
              </a:rPr>
              <a:t>（デフォルト</a:t>
            </a:r>
            <a:r>
              <a:rPr lang="ja-JP" sz="800" dirty="0">
                <a:solidFill>
                  <a:schemeClr val="accent1"/>
                </a:solidFill>
                <a:latin typeface="Meiryo"/>
                <a:ea typeface="Meiryo"/>
                <a:cs typeface="Meiryo"/>
                <a:sym typeface="Meiryo"/>
              </a:rPr>
              <a:t>：80）を指定します。</a:t>
            </a:r>
            <a:endParaRPr sz="800"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ご利用環境の構成により、ポート番号が異なる場合があります。</a:t>
            </a:r>
            <a:endParaRPr sz="800" b="0" i="0" u="none" strike="noStrike" cap="none" dirty="0">
              <a:solidFill>
                <a:schemeClr val="accent1"/>
              </a:solidFill>
              <a:latin typeface="Meiryo"/>
              <a:ea typeface="Meiryo"/>
              <a:cs typeface="Meiryo"/>
              <a:sym typeface="Meiryo"/>
            </a:endParaRPr>
          </a:p>
        </p:txBody>
      </p:sp>
      <p:pic>
        <p:nvPicPr>
          <p:cNvPr id="12" name="Google Shape;500;p17"/>
          <p:cNvPicPr preferRelativeResize="0"/>
          <p:nvPr/>
        </p:nvPicPr>
        <p:blipFill rotWithShape="1">
          <a:blip r:embed="rId2">
            <a:alphaModFix/>
          </a:blip>
          <a:srcRect/>
          <a:stretch/>
        </p:blipFill>
        <p:spPr>
          <a:xfrm>
            <a:off x="900000" y="1563638"/>
            <a:ext cx="4718925" cy="2287971"/>
          </a:xfrm>
          <a:prstGeom prst="rect">
            <a:avLst/>
          </a:prstGeom>
          <a:noFill/>
          <a:ln w="9525" cap="flat" cmpd="sng">
            <a:solidFill>
              <a:srgbClr val="D8D8D8"/>
            </a:solidFill>
            <a:prstDash val="solid"/>
            <a:round/>
            <a:headEnd type="none" w="sm" len="sm"/>
            <a:tailEnd type="none" w="sm" len="sm"/>
          </a:ln>
        </p:spPr>
      </p:pic>
      <p:graphicFrame>
        <p:nvGraphicFramePr>
          <p:cNvPr id="9" name="Google Shape;507;p18"/>
          <p:cNvGraphicFramePr/>
          <p:nvPr>
            <p:extLst>
              <p:ext uri="{D42A27DB-BD31-4B8C-83A1-F6EECF244321}">
                <p14:modId xmlns:p14="http://schemas.microsoft.com/office/powerpoint/2010/main" val="1715257515"/>
              </p:ext>
            </p:extLst>
          </p:nvPr>
        </p:nvGraphicFramePr>
        <p:xfrm>
          <a:off x="899592" y="3960000"/>
          <a:ext cx="7776700" cy="617280"/>
        </p:xfrm>
        <a:graphic>
          <a:graphicData uri="http://schemas.openxmlformats.org/drawingml/2006/table">
            <a:tbl>
              <a:tblPr firstCol="1">
                <a:tableStyleId>{5C22544A-7EE6-4342-B048-85BDC9FD1C3A}</a:tableStyleId>
              </a:tblPr>
              <a:tblGrid>
                <a:gridCol w="2160250">
                  <a:extLst>
                    <a:ext uri="{9D8B030D-6E8A-4147-A177-3AD203B41FA5}">
                      <a16:colId xmlns:a16="http://schemas.microsoft.com/office/drawing/2014/main" val="20000"/>
                    </a:ext>
                  </a:extLst>
                </a:gridCol>
                <a:gridCol w="5616450">
                  <a:extLst>
                    <a:ext uri="{9D8B030D-6E8A-4147-A177-3AD203B41FA5}">
                      <a16:colId xmlns:a16="http://schemas.microsoft.com/office/drawing/2014/main" val="20001"/>
                    </a:ext>
                  </a:extLst>
                </a:gridCol>
              </a:tblGrid>
              <a:tr h="205750">
                <a:tc>
                  <a:txBody>
                    <a:bodyPr/>
                    <a:lstStyle/>
                    <a:p>
                      <a:pPr marL="0" marR="0" lvl="0" indent="0" algn="l" rtl="0">
                        <a:spcBef>
                          <a:spcPts val="0"/>
                        </a:spcBef>
                        <a:spcAft>
                          <a:spcPts val="0"/>
                        </a:spcAft>
                        <a:buNone/>
                      </a:pPr>
                      <a:r>
                        <a:rPr lang="ja-JP" sz="900" dirty="0"/>
                        <a:t>URL</a:t>
                      </a:r>
                      <a:endParaRPr sz="900" b="0" dirty="0"/>
                    </a:p>
                  </a:txBody>
                  <a:tcPr marL="91450" marR="91450" marT="34300" marB="34300">
                    <a:solidFill>
                      <a:schemeClr val="tx2"/>
                    </a:solidFill>
                  </a:tcPr>
                </a:tc>
                <a:tc>
                  <a:txBody>
                    <a:bodyPr/>
                    <a:lstStyle/>
                    <a:p>
                      <a:pPr marL="0" marR="0" lvl="1" indent="0" algn="l" rtl="0">
                        <a:lnSpc>
                          <a:spcPct val="100000"/>
                        </a:lnSpc>
                        <a:spcBef>
                          <a:spcPts val="0"/>
                        </a:spcBef>
                        <a:spcAft>
                          <a:spcPts val="0"/>
                        </a:spcAft>
                        <a:buClr>
                          <a:srgbClr val="3F3F3F"/>
                        </a:buClr>
                        <a:buSzPts val="900"/>
                        <a:buFont typeface="Meiryo"/>
                        <a:buNone/>
                      </a:pPr>
                      <a:r>
                        <a:rPr lang="ja-JP" sz="900" u="none" strike="noStrike" cap="none" dirty="0">
                          <a:solidFill>
                            <a:schemeClr val="tx1">
                              <a:lumMod val="75000"/>
                              <a:lumOff val="25000"/>
                            </a:schemeClr>
                          </a:solidFill>
                        </a:rPr>
                        <a:t>http://サーバ名:ポート番号/ibi_apps/rcex.rc</a:t>
                      </a:r>
                      <a:endParaRPr sz="900" b="0" u="none" strike="noStrike" cap="none"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0"/>
                  </a:ext>
                </a:extLst>
              </a:tr>
              <a:tr h="205750">
                <a:tc>
                  <a:txBody>
                    <a:bodyPr/>
                    <a:lstStyle/>
                    <a:p>
                      <a:pPr marL="0" marR="0" lvl="0" indent="0" algn="l" rtl="0">
                        <a:spcBef>
                          <a:spcPts val="0"/>
                        </a:spcBef>
                        <a:spcAft>
                          <a:spcPts val="0"/>
                        </a:spcAft>
                        <a:buNone/>
                      </a:pPr>
                      <a:r>
                        <a:rPr lang="en-US" altLang="ja-JP" sz="900" dirty="0" err="1" smtClean="0"/>
                        <a:t>WebFOCUS</a:t>
                      </a:r>
                      <a:r>
                        <a:rPr lang="en-US" altLang="ja-JP" sz="900" dirty="0" smtClean="0"/>
                        <a:t> Hub</a:t>
                      </a:r>
                      <a:r>
                        <a:rPr lang="ja-JP" sz="900" dirty="0" smtClean="0"/>
                        <a:t>から</a:t>
                      </a:r>
                      <a:r>
                        <a:rPr lang="ja-JP" sz="900" dirty="0"/>
                        <a:t>のメニュー遷移</a:t>
                      </a:r>
                      <a:endParaRPr sz="900" b="0" dirty="0"/>
                    </a:p>
                  </a:txBody>
                  <a:tcPr marL="91450" marR="91450" marT="34300" marB="34300">
                    <a:solidFill>
                      <a:schemeClr val="tx2"/>
                    </a:solidFill>
                  </a:tcPr>
                </a:tc>
                <a:tc>
                  <a:txBody>
                    <a:bodyPr/>
                    <a:lstStyle/>
                    <a:p>
                      <a:pPr marL="0" marR="0" lvl="0" indent="0" algn="l" rtl="0">
                        <a:lnSpc>
                          <a:spcPct val="100000"/>
                        </a:lnSpc>
                        <a:spcBef>
                          <a:spcPts val="0"/>
                        </a:spcBef>
                        <a:spcAft>
                          <a:spcPts val="0"/>
                        </a:spcAft>
                        <a:buClr>
                          <a:srgbClr val="3F3F3F"/>
                        </a:buClr>
                        <a:buSzPts val="900"/>
                        <a:buFont typeface="Meiryo"/>
                        <a:buNone/>
                      </a:pPr>
                      <a:r>
                        <a:rPr lang="ja-JP" sz="900" dirty="0">
                          <a:solidFill>
                            <a:schemeClr val="tx1">
                              <a:lumMod val="75000"/>
                              <a:lumOff val="25000"/>
                            </a:schemeClr>
                          </a:solidFill>
                        </a:rPr>
                        <a:t>[メインメニュー</a:t>
                      </a:r>
                      <a:r>
                        <a:rPr lang="ja-JP" sz="900" dirty="0" smtClean="0">
                          <a:solidFill>
                            <a:schemeClr val="tx1">
                              <a:lumMod val="75000"/>
                              <a:lumOff val="25000"/>
                            </a:schemeClr>
                          </a:solidFill>
                        </a:rPr>
                        <a:t>]</a:t>
                      </a:r>
                      <a:r>
                        <a:rPr lang="en-US" altLang="ja-JP" sz="900" baseline="0" dirty="0" smtClean="0">
                          <a:solidFill>
                            <a:schemeClr val="tx1">
                              <a:lumMod val="75000"/>
                              <a:lumOff val="25000"/>
                            </a:schemeClr>
                          </a:solidFill>
                        </a:rPr>
                        <a:t> - </a:t>
                      </a:r>
                      <a:r>
                        <a:rPr lang="ja-JP" sz="900" dirty="0" smtClean="0">
                          <a:solidFill>
                            <a:schemeClr val="tx1">
                              <a:lumMod val="75000"/>
                              <a:lumOff val="25000"/>
                            </a:schemeClr>
                          </a:solidFill>
                        </a:rPr>
                        <a:t>[</a:t>
                      </a:r>
                      <a:r>
                        <a:rPr lang="ja-JP" sz="900" dirty="0">
                          <a:solidFill>
                            <a:schemeClr val="tx1">
                              <a:lumMod val="75000"/>
                              <a:lumOff val="25000"/>
                            </a:schemeClr>
                          </a:solidFill>
                        </a:rPr>
                        <a:t>クイックアクセス</a:t>
                      </a:r>
                      <a:r>
                        <a:rPr lang="ja-JP" sz="900" dirty="0" smtClean="0">
                          <a:solidFill>
                            <a:schemeClr val="tx1">
                              <a:lumMod val="75000"/>
                              <a:lumOff val="25000"/>
                            </a:schemeClr>
                          </a:solidFill>
                        </a:rPr>
                        <a:t>]</a:t>
                      </a:r>
                      <a:r>
                        <a:rPr lang="en-US" altLang="ja-JP" sz="900" baseline="0" dirty="0" smtClean="0">
                          <a:solidFill>
                            <a:schemeClr val="tx1">
                              <a:lumMod val="75000"/>
                              <a:lumOff val="25000"/>
                            </a:schemeClr>
                          </a:solidFill>
                        </a:rPr>
                        <a:t> - </a:t>
                      </a:r>
                      <a:r>
                        <a:rPr lang="ja-JP" sz="900" dirty="0" smtClean="0">
                          <a:solidFill>
                            <a:schemeClr val="tx1">
                              <a:lumMod val="75000"/>
                              <a:lumOff val="25000"/>
                            </a:schemeClr>
                          </a:solidFill>
                        </a:rPr>
                        <a:t>[</a:t>
                      </a:r>
                      <a:r>
                        <a:rPr lang="ja-JP" sz="900" dirty="0">
                          <a:solidFill>
                            <a:schemeClr val="tx1">
                              <a:lumMod val="75000"/>
                              <a:lumOff val="25000"/>
                            </a:schemeClr>
                          </a:solidFill>
                        </a:rPr>
                        <a:t>ReportCaster エクスプローラ]</a:t>
                      </a:r>
                      <a:endParaRPr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1"/>
                  </a:ext>
                </a:extLst>
              </a:tr>
              <a:tr h="205750">
                <a:tc>
                  <a:txBody>
                    <a:bodyPr/>
                    <a:lstStyle/>
                    <a:p>
                      <a:pPr marL="0" marR="0" lvl="0" indent="0" algn="l" rtl="0">
                        <a:spcBef>
                          <a:spcPts val="0"/>
                        </a:spcBef>
                        <a:spcAft>
                          <a:spcPts val="0"/>
                        </a:spcAft>
                        <a:buNone/>
                      </a:pPr>
                      <a:r>
                        <a:rPr lang="ja-JP" sz="900" dirty="0"/>
                        <a:t>初期管理者アカウント</a:t>
                      </a:r>
                      <a:endParaRPr sz="900" b="0" dirty="0"/>
                    </a:p>
                  </a:txBody>
                  <a:tcPr marL="91450" marR="91450" marT="34300" marB="34300">
                    <a:solidFill>
                      <a:schemeClr val="tx2"/>
                    </a:solidFill>
                  </a:tcPr>
                </a:tc>
                <a:tc>
                  <a:txBody>
                    <a:bodyPr/>
                    <a:lstStyle/>
                    <a:p>
                      <a:pPr marL="0" marR="0" lvl="0" indent="0" algn="l" rtl="0">
                        <a:spcBef>
                          <a:spcPts val="0"/>
                        </a:spcBef>
                        <a:spcAft>
                          <a:spcPts val="0"/>
                        </a:spcAft>
                        <a:buNone/>
                      </a:pPr>
                      <a:r>
                        <a:rPr lang="ja-JP" sz="900" dirty="0">
                          <a:solidFill>
                            <a:schemeClr val="tx1">
                              <a:lumMod val="75000"/>
                              <a:lumOff val="25000"/>
                            </a:schemeClr>
                          </a:solidFill>
                        </a:rPr>
                        <a:t>ID：　admin　/　パスワード：　admin</a:t>
                      </a:r>
                      <a:endParaRPr sz="900" b="0" dirty="0">
                        <a:solidFill>
                          <a:schemeClr val="tx1">
                            <a:lumMod val="75000"/>
                            <a:lumOff val="25000"/>
                          </a:schemeClr>
                        </a:solidFill>
                      </a:endParaRPr>
                    </a:p>
                  </a:txBody>
                  <a:tcPr marL="91450" marR="91450" marT="34300" marB="343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192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en-US" dirty="0"/>
              <a:t>運用</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22</a:t>
            </a:fld>
            <a:endParaRPr lang="ja-JP" altLang="en-US" dirty="0"/>
          </a:p>
        </p:txBody>
      </p:sp>
    </p:spTree>
    <p:extLst>
      <p:ext uri="{BB962C8B-B14F-4D97-AF65-F5344CB8AC3E}">
        <p14:creationId xmlns:p14="http://schemas.microsoft.com/office/powerpoint/2010/main" val="3542474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WebFOCUSの運用について</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2664296"/>
          </a:xfrm>
        </p:spPr>
        <p:txBody>
          <a:bodyPr>
            <a:normAutofit fontScale="92500" lnSpcReduction="10000"/>
          </a:bodyPr>
          <a:lstStyle/>
          <a:p>
            <a:pPr marL="342900" lvl="0">
              <a:buSzPts val="1400"/>
            </a:pPr>
            <a:r>
              <a:rPr lang="ja-JP" altLang="en-US" dirty="0"/>
              <a:t>サービスを安定稼働させるために、可能な限り定期的（日次、週次、月次）な運用を推奨します。</a:t>
            </a:r>
          </a:p>
          <a:p>
            <a:pPr marL="685800" lvl="1">
              <a:buSzPts val="1400"/>
            </a:pPr>
            <a:r>
              <a:rPr lang="en-US" altLang="ja-JP" dirty="0"/>
              <a:t>OS</a:t>
            </a:r>
            <a:r>
              <a:rPr lang="ja-JP" altLang="en-US" dirty="0"/>
              <a:t>再起動</a:t>
            </a:r>
          </a:p>
          <a:p>
            <a:pPr marL="685800" lvl="1">
              <a:buSzPts val="1400"/>
            </a:pPr>
            <a:r>
              <a:rPr lang="ja-JP" altLang="en-US" dirty="0"/>
              <a:t>サービス再起動</a:t>
            </a:r>
          </a:p>
          <a:p>
            <a:pPr marL="1143000" lvl="2">
              <a:buSzPts val="1400"/>
            </a:pPr>
            <a:r>
              <a:rPr lang="ja-JP" altLang="en-US" dirty="0"/>
              <a:t>クリーンアップ</a:t>
            </a:r>
          </a:p>
          <a:p>
            <a:pPr marL="1143000" lvl="2">
              <a:buSzPts val="1400"/>
            </a:pPr>
            <a:r>
              <a:rPr lang="ja-JP" altLang="en-US" dirty="0" smtClean="0"/>
              <a:t>アーカイブ</a:t>
            </a:r>
            <a:endParaRPr lang="en-US" altLang="ja-JP" dirty="0" smtClean="0"/>
          </a:p>
          <a:p>
            <a:pPr marL="1143000" lvl="2">
              <a:buSzPts val="1400"/>
            </a:pPr>
            <a:endParaRPr lang="en-US" altLang="ja-JP" dirty="0" smtClean="0"/>
          </a:p>
          <a:p>
            <a:pPr marL="342900">
              <a:buSzPts val="1400"/>
            </a:pPr>
            <a:r>
              <a:rPr lang="ja-JP" altLang="en-US" dirty="0" smtClean="0"/>
              <a:t>特にサービス再起動に関しては、</a:t>
            </a:r>
            <a:r>
              <a:rPr lang="ja-JP" altLang="en-US" dirty="0"/>
              <a:t>不要ディレクトリ</a:t>
            </a:r>
            <a:r>
              <a:rPr lang="en-US" altLang="ja-JP" dirty="0"/>
              <a:t>/</a:t>
            </a:r>
            <a:r>
              <a:rPr lang="ja-JP" altLang="en-US" dirty="0"/>
              <a:t>データの</a:t>
            </a:r>
            <a:r>
              <a:rPr lang="ja-JP" altLang="en-US" dirty="0" smtClean="0"/>
              <a:t>削除</a:t>
            </a:r>
            <a:r>
              <a:rPr lang="en-US" altLang="ja-JP" dirty="0" smtClean="0"/>
              <a:t>(</a:t>
            </a:r>
            <a:r>
              <a:rPr lang="ja-JP" altLang="en-US" dirty="0" smtClean="0"/>
              <a:t>クリーンアップ</a:t>
            </a:r>
            <a:r>
              <a:rPr lang="en-US" altLang="ja-JP" dirty="0" smtClean="0"/>
              <a:t>)</a:t>
            </a:r>
            <a:r>
              <a:rPr lang="ja-JP" altLang="en-US" dirty="0" smtClean="0"/>
              <a:t>や</a:t>
            </a:r>
            <a:r>
              <a:rPr lang="ja-JP" altLang="en-US" dirty="0"/>
              <a:t>アクセスログの</a:t>
            </a:r>
            <a:r>
              <a:rPr lang="ja-JP" altLang="en-US" dirty="0" smtClean="0"/>
              <a:t>保存</a:t>
            </a:r>
            <a:r>
              <a:rPr lang="en-US" altLang="ja-JP" dirty="0" smtClean="0"/>
              <a:t>(</a:t>
            </a:r>
            <a:r>
              <a:rPr lang="ja-JP" altLang="en-US" dirty="0" smtClean="0"/>
              <a:t>アーカイブ</a:t>
            </a:r>
            <a:r>
              <a:rPr lang="en-US" altLang="ja-JP" dirty="0" smtClean="0"/>
              <a:t>)</a:t>
            </a:r>
            <a:r>
              <a:rPr lang="ja-JP" altLang="en-US" dirty="0" smtClean="0"/>
              <a:t>も合わせて実施されます。月次でのサービス再起動の実施をご検討ください。</a:t>
            </a:r>
            <a:endParaRPr lang="en-US" altLang="ja-JP" dirty="0" smtClean="0"/>
          </a:p>
          <a:p>
            <a:pPr marL="342900" lvl="0">
              <a:buSzPts val="1400"/>
            </a:pPr>
            <a:endParaRPr lang="ja-JP" altLang="en-US" dirty="0"/>
          </a:p>
          <a:p>
            <a:pPr marL="342900" lvl="0">
              <a:buSzPts val="1400"/>
            </a:pPr>
            <a:r>
              <a:rPr lang="ja-JP" altLang="en-US" dirty="0" smtClean="0"/>
              <a:t>サービス再起動に関して、</a:t>
            </a:r>
            <a:r>
              <a:rPr lang="en-US" altLang="ja-JP" dirty="0" err="1" smtClean="0"/>
              <a:t>WebFOCUS</a:t>
            </a:r>
            <a:r>
              <a:rPr lang="ja-JP" altLang="en-US" dirty="0" smtClean="0"/>
              <a:t>では自動化機能を持っていないため、自動化する</a:t>
            </a:r>
            <a:r>
              <a:rPr lang="ja-JP" altLang="en-US" dirty="0"/>
              <a:t>場合は、運用管理ツールと連携してください。</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sp>
        <p:nvSpPr>
          <p:cNvPr id="10" name="Google Shape;523;p20"/>
          <p:cNvSpPr/>
          <p:nvPr/>
        </p:nvSpPr>
        <p:spPr>
          <a:xfrm>
            <a:off x="539552" y="3646896"/>
            <a:ext cx="813690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dirty="0">
                <a:solidFill>
                  <a:schemeClr val="accent1"/>
                </a:solidFill>
                <a:latin typeface="Meiryo"/>
                <a:ea typeface="Meiryo"/>
                <a:cs typeface="Meiryo"/>
                <a:sym typeface="Meiryo"/>
              </a:rPr>
              <a:t>※ リポジトリDB上で保持しているアクセスログ、ユーザ、グループ、コンテンツなどはクリーンアップ対象外です。</a:t>
            </a:r>
            <a:endParaRPr sz="1000" dirty="0">
              <a:solidFill>
                <a:schemeClr val="accent1"/>
              </a:solidFill>
              <a:latin typeface="Meiryo"/>
              <a:ea typeface="Meiryo"/>
              <a:cs typeface="Meiryo"/>
              <a:sym typeface="Meiryo"/>
            </a:endParaRPr>
          </a:p>
          <a:p>
            <a:pPr marL="0" marR="0" lvl="0" indent="0" algn="l" rtl="0">
              <a:spcBef>
                <a:spcPts val="0"/>
              </a:spcBef>
              <a:spcAft>
                <a:spcPts val="0"/>
              </a:spcAft>
              <a:buNone/>
            </a:pPr>
            <a:r>
              <a:rPr lang="ja-JP" sz="1000" dirty="0">
                <a:solidFill>
                  <a:schemeClr val="accent1"/>
                </a:solidFill>
                <a:latin typeface="Meiryo"/>
                <a:ea typeface="Meiryo"/>
                <a:cs typeface="Meiryo"/>
                <a:sym typeface="Meiryo"/>
              </a:rPr>
              <a:t>　 手動、もしくは、運用管理ツールとの連携により、別途削除する必要があります。</a:t>
            </a:r>
            <a:endParaRPr sz="1000" dirty="0">
              <a:solidFill>
                <a:schemeClr val="accent1"/>
              </a:solidFill>
              <a:latin typeface="Meiryo"/>
              <a:ea typeface="Meiryo"/>
              <a:cs typeface="Meiryo"/>
              <a:sym typeface="Meiryo"/>
            </a:endParaRPr>
          </a:p>
        </p:txBody>
      </p:sp>
    </p:spTree>
    <p:extLst>
      <p:ext uri="{BB962C8B-B14F-4D97-AF65-F5344CB8AC3E}">
        <p14:creationId xmlns:p14="http://schemas.microsoft.com/office/powerpoint/2010/main" val="32282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a:t>
            </a:r>
            <a:r>
              <a:rPr lang="en-US" altLang="ja-JP" dirty="0" smtClean="0"/>
              <a:t>– </a:t>
            </a:r>
            <a:r>
              <a:rPr lang="en-US" altLang="ja-JP" dirty="0" err="1" smtClean="0"/>
              <a:t>WebFOCUS</a:t>
            </a:r>
            <a:r>
              <a:rPr lang="ja-JP" altLang="ja-JP" dirty="0" smtClean="0"/>
              <a:t>の</a:t>
            </a:r>
            <a:r>
              <a:rPr lang="ja-JP" altLang="ja-JP" dirty="0"/>
              <a:t>起動/停止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2376265"/>
          </a:xfrm>
        </p:spPr>
        <p:txBody>
          <a:bodyPr>
            <a:normAutofit fontScale="92500" lnSpcReduction="20000"/>
          </a:bodyPr>
          <a:lstStyle/>
          <a:p>
            <a:pPr marL="342900" lvl="0">
              <a:buSzPts val="1400"/>
            </a:pPr>
            <a:r>
              <a:rPr lang="en-US" altLang="ja-JP" dirty="0" err="1"/>
              <a:t>WebFOCUS</a:t>
            </a:r>
            <a:r>
              <a:rPr lang="ja-JP" altLang="en-US" dirty="0" smtClean="0"/>
              <a:t>関連サービス・サーバプロセス</a:t>
            </a:r>
            <a:r>
              <a:rPr lang="ja-JP" altLang="en-US" dirty="0"/>
              <a:t/>
            </a:r>
            <a:br>
              <a:rPr lang="ja-JP" altLang="en-US" dirty="0"/>
            </a:br>
            <a:r>
              <a:rPr lang="en-US" altLang="ja-JP" dirty="0" err="1"/>
              <a:t>WebFOCUS</a:t>
            </a:r>
            <a:r>
              <a:rPr lang="ja-JP" altLang="en-US" dirty="0"/>
              <a:t>の稼働にあたり必要なコンポーネントは以下のとおりです。</a:t>
            </a:r>
          </a:p>
          <a:p>
            <a:pPr marL="685800" lvl="1">
              <a:buSzPts val="1400"/>
            </a:pPr>
            <a:r>
              <a:rPr lang="en-US" altLang="ja-JP" dirty="0"/>
              <a:t>Apache </a:t>
            </a:r>
            <a:r>
              <a:rPr lang="en-US" altLang="ja-JP" dirty="0" smtClean="0"/>
              <a:t>Tomcat</a:t>
            </a:r>
          </a:p>
          <a:p>
            <a:pPr marL="685800" lvl="1">
              <a:buSzPts val="1400"/>
            </a:pPr>
            <a:r>
              <a:rPr lang="en-US" altLang="ja-JP" dirty="0" smtClean="0"/>
              <a:t>Apache Derby (</a:t>
            </a:r>
            <a:r>
              <a:rPr lang="ja-JP" altLang="en-US" dirty="0" smtClean="0"/>
              <a:t>リポジトリ</a:t>
            </a:r>
            <a:r>
              <a:rPr lang="en-US" altLang="ja-JP" dirty="0" smtClean="0"/>
              <a:t>DB)</a:t>
            </a:r>
          </a:p>
          <a:p>
            <a:pPr marL="685800" lvl="1">
              <a:buSzPts val="1400"/>
            </a:pPr>
            <a:r>
              <a:rPr lang="en-US" altLang="ja-JP" dirty="0" err="1" smtClean="0"/>
              <a:t>WebFOCUS</a:t>
            </a:r>
            <a:r>
              <a:rPr lang="en-US" altLang="ja-JP" dirty="0" smtClean="0"/>
              <a:t> 92 </a:t>
            </a:r>
            <a:r>
              <a:rPr lang="en-US" altLang="ja-JP" dirty="0"/>
              <a:t>Server</a:t>
            </a:r>
          </a:p>
          <a:p>
            <a:pPr marL="685800" lvl="1">
              <a:buSzPts val="1400"/>
            </a:pPr>
            <a:r>
              <a:rPr lang="en-US" altLang="ja-JP" dirty="0" err="1"/>
              <a:t>WebFOCUS</a:t>
            </a:r>
            <a:r>
              <a:rPr lang="en-US" altLang="ja-JP" dirty="0"/>
              <a:t> </a:t>
            </a:r>
            <a:r>
              <a:rPr lang="en-US" altLang="ja-JP" dirty="0" err="1"/>
              <a:t>ReportCaster</a:t>
            </a:r>
            <a:r>
              <a:rPr lang="en-US" altLang="ja-JP" dirty="0"/>
              <a:t> </a:t>
            </a:r>
            <a:r>
              <a:rPr lang="en-US" altLang="ja-JP" dirty="0" smtClean="0"/>
              <a:t>WF92</a:t>
            </a:r>
            <a:endParaRPr lang="en-US" altLang="ja-JP" dirty="0"/>
          </a:p>
          <a:p>
            <a:pPr marL="685800" lvl="1">
              <a:buSzPts val="1400"/>
            </a:pPr>
            <a:r>
              <a:rPr lang="en-US" altLang="ja-JP" dirty="0" err="1"/>
              <a:t>WebFOCUS</a:t>
            </a:r>
            <a:r>
              <a:rPr lang="en-US" altLang="ja-JP" dirty="0"/>
              <a:t> Search Server </a:t>
            </a:r>
            <a:r>
              <a:rPr lang="en-US" altLang="ja-JP" dirty="0" smtClean="0"/>
              <a:t>WF92</a:t>
            </a:r>
            <a:endParaRPr lang="en-US" altLang="ja-JP" dirty="0"/>
          </a:p>
          <a:p>
            <a:pPr marL="685800" lvl="1">
              <a:buSzPts val="1400"/>
            </a:pPr>
            <a:r>
              <a:rPr lang="en-US" altLang="ja-JP" dirty="0" smtClean="0"/>
              <a:t>Web</a:t>
            </a:r>
            <a:r>
              <a:rPr lang="ja-JP" altLang="en-US" dirty="0" smtClean="0"/>
              <a:t>サーバ</a:t>
            </a:r>
            <a:r>
              <a:rPr lang="en-US" altLang="ja-JP" dirty="0" smtClean="0"/>
              <a:t>(IIS/Apache </a:t>
            </a:r>
            <a:r>
              <a:rPr lang="en-US" altLang="ja-JP" dirty="0"/>
              <a:t>HTTP </a:t>
            </a:r>
            <a:r>
              <a:rPr lang="en-US" altLang="ja-JP" dirty="0" smtClean="0"/>
              <a:t>Server)</a:t>
            </a:r>
            <a:endParaRPr lang="en-US" altLang="ja-JP" dirty="0"/>
          </a:p>
          <a:p>
            <a:pPr marL="342900" lvl="0">
              <a:buSzPts val="1400"/>
            </a:pPr>
            <a:endParaRPr lang="en-US" altLang="ja-JP" dirty="0"/>
          </a:p>
          <a:p>
            <a:pPr marL="342900" lvl="0">
              <a:buSzPts val="1400"/>
            </a:pPr>
            <a:r>
              <a:rPr lang="ja-JP" altLang="en-US" dirty="0" smtClean="0"/>
              <a:t>起動</a:t>
            </a:r>
            <a:r>
              <a:rPr lang="en-US" altLang="ja-JP" dirty="0"/>
              <a:t>/</a:t>
            </a:r>
            <a:r>
              <a:rPr lang="ja-JP" altLang="en-US" dirty="0"/>
              <a:t>停止は以下の順序で行います。</a:t>
            </a:r>
          </a:p>
          <a:p>
            <a:pPr marL="342900" lvl="0">
              <a:buSzPts val="1400"/>
            </a:pPr>
            <a:endParaRPr lang="ja-JP" altLang="en-US" dirty="0"/>
          </a:p>
          <a:p>
            <a:pPr marL="342900" lvl="0">
              <a:buSzPts val="1400"/>
            </a:pP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24</a:t>
            </a:fld>
            <a:endParaRPr lang="ja-JP" altLang="en-US" dirty="0"/>
          </a:p>
        </p:txBody>
      </p:sp>
      <p:sp>
        <p:nvSpPr>
          <p:cNvPr id="8" name="Google Shape;565;p21"/>
          <p:cNvSpPr txBox="1"/>
          <p:nvPr/>
        </p:nvSpPr>
        <p:spPr>
          <a:xfrm>
            <a:off x="323528" y="2571750"/>
            <a:ext cx="4536504" cy="215403"/>
          </a:xfrm>
          <a:prstGeom prst="rect">
            <a:avLst/>
          </a:prstGeom>
          <a:noFill/>
          <a:ln>
            <a:noFill/>
          </a:ln>
        </p:spPr>
        <p:txBody>
          <a:bodyPr spcFirstLastPara="1" wrap="square" lIns="91425" tIns="45700" rIns="91425" bIns="45700" anchor="t" anchorCtr="0">
            <a:spAutoFit/>
          </a:bodyPr>
          <a:lstStyle/>
          <a:p>
            <a:pPr lvl="1"/>
            <a:r>
              <a:rPr lang="ja-JP" sz="800" b="0" i="0" u="none" strike="noStrike" cap="none" dirty="0">
                <a:solidFill>
                  <a:schemeClr val="accent1"/>
                </a:solidFill>
                <a:latin typeface="Meiryo"/>
                <a:ea typeface="Meiryo"/>
                <a:cs typeface="Meiryo"/>
                <a:sym typeface="Meiryo"/>
              </a:rPr>
              <a:t>※ ご利用環境の構成により</a:t>
            </a:r>
            <a:r>
              <a:rPr lang="ja-JP" sz="800" b="0" i="0" u="none" strike="noStrike" cap="none" dirty="0" smtClean="0">
                <a:solidFill>
                  <a:schemeClr val="accent1"/>
                </a:solidFill>
                <a:latin typeface="Meiryo"/>
                <a:ea typeface="Meiryo"/>
                <a:cs typeface="Meiryo"/>
                <a:sym typeface="Meiryo"/>
              </a:rPr>
              <a:t>、</a:t>
            </a:r>
            <a:r>
              <a:rPr lang="ja-JP" altLang="en-US" sz="800" b="0" i="0" u="none" strike="noStrike" cap="none" dirty="0" smtClean="0">
                <a:solidFill>
                  <a:schemeClr val="accent1"/>
                </a:solidFill>
                <a:latin typeface="Meiryo"/>
                <a:ea typeface="Meiryo"/>
                <a:cs typeface="Meiryo"/>
                <a:sym typeface="Meiryo"/>
              </a:rPr>
              <a:t>サービス名・</a:t>
            </a:r>
            <a:r>
              <a:rPr lang="ja-JP" altLang="en-US" sz="800" dirty="0" smtClean="0">
                <a:solidFill>
                  <a:schemeClr val="accent1"/>
                </a:solidFill>
                <a:latin typeface="Meiryo"/>
                <a:ea typeface="Meiryo"/>
                <a:cs typeface="Meiryo"/>
                <a:sym typeface="Meiryo"/>
              </a:rPr>
              <a:t>サーバプロセス</a:t>
            </a:r>
            <a:r>
              <a:rPr lang="ja-JP" sz="800" b="0" i="0" u="none" strike="noStrike" cap="none" dirty="0" smtClean="0">
                <a:solidFill>
                  <a:schemeClr val="accent1"/>
                </a:solidFill>
                <a:latin typeface="Meiryo"/>
                <a:ea typeface="Meiryo"/>
                <a:cs typeface="Meiryo"/>
                <a:sym typeface="Meiryo"/>
              </a:rPr>
              <a:t>名</a:t>
            </a:r>
            <a:r>
              <a:rPr lang="ja-JP" sz="800" b="0" i="0" u="none" strike="noStrike" cap="none" dirty="0">
                <a:solidFill>
                  <a:schemeClr val="accent1"/>
                </a:solidFill>
                <a:latin typeface="Meiryo"/>
                <a:ea typeface="Meiryo"/>
                <a:cs typeface="Meiryo"/>
                <a:sym typeface="Meiryo"/>
              </a:rPr>
              <a:t>が異なる場合があります。</a:t>
            </a:r>
            <a:endParaRPr sz="800" b="0" i="0" u="none" strike="noStrike" cap="none" dirty="0">
              <a:solidFill>
                <a:schemeClr val="accent1"/>
              </a:solidFill>
              <a:latin typeface="Meiryo"/>
              <a:ea typeface="Meiryo"/>
              <a:cs typeface="Meiryo"/>
              <a:sym typeface="Meiryo"/>
            </a:endParaRPr>
          </a:p>
        </p:txBody>
      </p:sp>
      <p:graphicFrame>
        <p:nvGraphicFramePr>
          <p:cNvPr id="11" name="Google Shape;564;p21"/>
          <p:cNvGraphicFramePr/>
          <p:nvPr>
            <p:extLst>
              <p:ext uri="{D42A27DB-BD31-4B8C-83A1-F6EECF244321}">
                <p14:modId xmlns:p14="http://schemas.microsoft.com/office/powerpoint/2010/main" val="423110913"/>
              </p:ext>
            </p:extLst>
          </p:nvPr>
        </p:nvGraphicFramePr>
        <p:xfrm>
          <a:off x="572757" y="3193673"/>
          <a:ext cx="8097930" cy="1552496"/>
        </p:xfrm>
        <a:graphic>
          <a:graphicData uri="http://schemas.openxmlformats.org/drawingml/2006/table">
            <a:tbl>
              <a:tblPr firstRow="1" bandRow="1"/>
              <a:tblGrid>
                <a:gridCol w="683437">
                  <a:extLst>
                    <a:ext uri="{9D8B030D-6E8A-4147-A177-3AD203B41FA5}">
                      <a16:colId xmlns:a16="http://schemas.microsoft.com/office/drawing/2014/main" val="20000"/>
                    </a:ext>
                  </a:extLst>
                </a:gridCol>
                <a:gridCol w="3580049">
                  <a:extLst>
                    <a:ext uri="{9D8B030D-6E8A-4147-A177-3AD203B41FA5}">
                      <a16:colId xmlns:a16="http://schemas.microsoft.com/office/drawing/2014/main" val="20001"/>
                    </a:ext>
                  </a:extLst>
                </a:gridCol>
                <a:gridCol w="3834444">
                  <a:extLst>
                    <a:ext uri="{9D8B030D-6E8A-4147-A177-3AD203B41FA5}">
                      <a16:colId xmlns:a16="http://schemas.microsoft.com/office/drawing/2014/main" val="20002"/>
                    </a:ext>
                  </a:extLst>
                </a:gridCol>
              </a:tblGrid>
              <a:tr h="22349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latin typeface="+mn-lt"/>
                          <a:ea typeface="+mn-ea"/>
                          <a:sym typeface="Meiryo"/>
                        </a:rPr>
                        <a:t>順序</a:t>
                      </a:r>
                      <a:endParaRPr baseline="0" dirty="0">
                        <a:latin typeface="+mn-lt"/>
                        <a:ea typeface="+mn-ea"/>
                      </a:endParaRPr>
                    </a:p>
                  </a:txBody>
                  <a:tcPr marL="90000" marR="90000" marT="52100"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latin typeface="+mn-lt"/>
                          <a:ea typeface="+mn-ea"/>
                          <a:sym typeface="Meiryo"/>
                        </a:rPr>
                        <a:t>起動</a:t>
                      </a:r>
                      <a:endParaRPr baseline="0" dirty="0">
                        <a:latin typeface="+mn-lt"/>
                        <a:ea typeface="+mn-ea"/>
                      </a:endParaRPr>
                    </a:p>
                  </a:txBody>
                  <a:tcPr marL="90000" marR="90000" marT="52100"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latin typeface="+mn-lt"/>
                          <a:ea typeface="+mn-ea"/>
                          <a:sym typeface="Meiryo"/>
                        </a:rPr>
                        <a:t>停止</a:t>
                      </a:r>
                      <a:endParaRPr baseline="0" dirty="0">
                        <a:latin typeface="+mn-lt"/>
                        <a:ea typeface="+mn-ea"/>
                      </a:endParaRPr>
                    </a:p>
                  </a:txBody>
                  <a:tcPr marL="90000" marR="90000" marT="52100"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2150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1</a:t>
                      </a:r>
                      <a:endParaRPr baseline="0" dirty="0">
                        <a:solidFill>
                          <a:schemeClr val="tx1">
                            <a:lumMod val="75000"/>
                            <a:lumOff val="25000"/>
                          </a:schemeClr>
                        </a:solidFill>
                        <a:latin typeface="+mn-lt"/>
                        <a:ea typeface="+mn-ea"/>
                      </a:endParaRP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WebFOCUS Search Server</a:t>
                      </a:r>
                      <a:endParaRPr baseline="0" dirty="0">
                        <a:solidFill>
                          <a:schemeClr val="tx1">
                            <a:lumMod val="75000"/>
                            <a:lumOff val="25000"/>
                          </a:schemeClr>
                        </a:solidFill>
                        <a:latin typeface="+mn-lt"/>
                        <a:ea typeface="+mn-ea"/>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900" baseline="0" dirty="0" smtClean="0">
                          <a:solidFill>
                            <a:schemeClr val="tx1">
                              <a:lumMod val="75000"/>
                              <a:lumOff val="25000"/>
                            </a:schemeClr>
                          </a:solidFill>
                          <a:latin typeface="+mn-lt"/>
                          <a:ea typeface="+mn-ea"/>
                        </a:rPr>
                        <a:t>Web</a:t>
                      </a:r>
                      <a:r>
                        <a:rPr lang="ja-JP" altLang="en-US" sz="900" baseline="0" dirty="0" smtClean="0">
                          <a:solidFill>
                            <a:schemeClr val="tx1">
                              <a:lumMod val="75000"/>
                              <a:lumOff val="25000"/>
                            </a:schemeClr>
                          </a:solidFill>
                          <a:latin typeface="+mn-lt"/>
                          <a:ea typeface="+mn-ea"/>
                        </a:rPr>
                        <a:t>サーバ</a:t>
                      </a:r>
                      <a:r>
                        <a:rPr lang="en-US" altLang="ja-JP" sz="900" baseline="0" dirty="0" smtClean="0">
                          <a:solidFill>
                            <a:schemeClr val="tx1">
                              <a:lumMod val="75000"/>
                              <a:lumOff val="25000"/>
                            </a:schemeClr>
                          </a:solidFill>
                          <a:latin typeface="+mn-lt"/>
                          <a:ea typeface="+mn-ea"/>
                        </a:rPr>
                        <a:t>(IIS/Apache HTTP Server)</a:t>
                      </a:r>
                      <a:endParaRPr lang="en-US" altLang="ja-JP" sz="9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150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2</a:t>
                      </a:r>
                      <a:endParaRPr baseline="0" dirty="0">
                        <a:solidFill>
                          <a:schemeClr val="tx1">
                            <a:lumMod val="75000"/>
                            <a:lumOff val="25000"/>
                          </a:schemeClr>
                        </a:solidFill>
                        <a:latin typeface="+mn-lt"/>
                        <a:ea typeface="+mn-ea"/>
                      </a:endParaRP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ja-JP" sz="900" u="none" strike="noStrike" cap="none" baseline="0" dirty="0" smtClean="0">
                          <a:solidFill>
                            <a:schemeClr val="tx1">
                              <a:lumMod val="75000"/>
                              <a:lumOff val="25000"/>
                            </a:schemeClr>
                          </a:solidFill>
                          <a:latin typeface="+mn-lt"/>
                          <a:ea typeface="+mn-ea"/>
                          <a:sym typeface="Meiryo"/>
                        </a:rPr>
                        <a:t>Apache</a:t>
                      </a:r>
                      <a:r>
                        <a:rPr lang="en-US" altLang="ja-JP" sz="900" u="none" strike="noStrike" cap="none" baseline="0" dirty="0" smtClean="0">
                          <a:solidFill>
                            <a:schemeClr val="tx1">
                              <a:lumMod val="75000"/>
                              <a:lumOff val="25000"/>
                            </a:schemeClr>
                          </a:solidFill>
                          <a:latin typeface="+mn-lt"/>
                          <a:ea typeface="+mn-ea"/>
                          <a:sym typeface="Meiryo"/>
                        </a:rPr>
                        <a:t> </a:t>
                      </a:r>
                      <a:r>
                        <a:rPr lang="ja-JP" sz="900" u="none" strike="noStrike" cap="none" baseline="0" dirty="0" smtClean="0">
                          <a:solidFill>
                            <a:schemeClr val="tx1">
                              <a:lumMod val="75000"/>
                              <a:lumOff val="25000"/>
                            </a:schemeClr>
                          </a:solidFill>
                          <a:latin typeface="+mn-lt"/>
                          <a:ea typeface="+mn-ea"/>
                          <a:sym typeface="Meiryo"/>
                        </a:rPr>
                        <a:t>Derby</a:t>
                      </a:r>
                      <a:r>
                        <a:rPr lang="en-US" altLang="ja-JP" sz="900" u="none" strike="noStrike" cap="none" baseline="0" dirty="0" smtClean="0">
                          <a:solidFill>
                            <a:schemeClr val="tx1">
                              <a:lumMod val="75000"/>
                              <a:lumOff val="25000"/>
                            </a:schemeClr>
                          </a:solidFill>
                          <a:latin typeface="+mn-lt"/>
                          <a:ea typeface="+mn-ea"/>
                          <a:sym typeface="Meiryo"/>
                        </a:rPr>
                        <a:t> (</a:t>
                      </a:r>
                      <a:r>
                        <a:rPr lang="ja-JP" altLang="en-US" sz="900" u="none" strike="noStrike" cap="none" baseline="0" dirty="0" smtClean="0">
                          <a:solidFill>
                            <a:schemeClr val="tx1">
                              <a:lumMod val="75000"/>
                              <a:lumOff val="25000"/>
                            </a:schemeClr>
                          </a:solidFill>
                          <a:latin typeface="+mn-lt"/>
                          <a:ea typeface="+mn-ea"/>
                          <a:sym typeface="Meiryo"/>
                        </a:rPr>
                        <a:t>リポジトリ</a:t>
                      </a:r>
                      <a:r>
                        <a:rPr lang="en-US" altLang="ja-JP" sz="900" u="none" strike="noStrike" cap="none" baseline="0" dirty="0" smtClean="0">
                          <a:solidFill>
                            <a:schemeClr val="tx1">
                              <a:lumMod val="75000"/>
                              <a:lumOff val="25000"/>
                            </a:schemeClr>
                          </a:solidFill>
                          <a:latin typeface="+mn-lt"/>
                          <a:ea typeface="+mn-ea"/>
                          <a:sym typeface="Meiryo"/>
                        </a:rPr>
                        <a:t>DB)</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a:solidFill>
                            <a:schemeClr val="tx1">
                              <a:lumMod val="75000"/>
                              <a:lumOff val="25000"/>
                            </a:schemeClr>
                          </a:solidFill>
                          <a:latin typeface="+mn-lt"/>
                          <a:ea typeface="+mn-ea"/>
                          <a:sym typeface="Meiryo"/>
                        </a:rPr>
                        <a:t>WebFOCUS Search Server</a:t>
                      </a:r>
                      <a:endParaRPr baseline="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150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3</a:t>
                      </a:r>
                      <a:endParaRPr baseline="0" dirty="0">
                        <a:solidFill>
                          <a:schemeClr val="tx1">
                            <a:lumMod val="75000"/>
                            <a:lumOff val="25000"/>
                          </a:schemeClr>
                        </a:solidFill>
                        <a:latin typeface="+mn-lt"/>
                        <a:ea typeface="+mn-ea"/>
                      </a:endParaRP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Apache Tomcat</a:t>
                      </a:r>
                      <a:endParaRPr baseline="0" dirty="0">
                        <a:solidFill>
                          <a:schemeClr val="tx1">
                            <a:lumMod val="75000"/>
                            <a:lumOff val="25000"/>
                          </a:schemeClr>
                        </a:solidFill>
                        <a:latin typeface="+mn-lt"/>
                        <a:ea typeface="+mn-ea"/>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a:solidFill>
                            <a:schemeClr val="tx1">
                              <a:lumMod val="75000"/>
                              <a:lumOff val="25000"/>
                            </a:schemeClr>
                          </a:solidFill>
                          <a:latin typeface="+mn-lt"/>
                          <a:ea typeface="+mn-ea"/>
                          <a:sym typeface="Meiryo"/>
                        </a:rPr>
                        <a:t>Apache Tomcat</a:t>
                      </a:r>
                      <a:endParaRPr baseline="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150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a:solidFill>
                            <a:schemeClr val="tx1">
                              <a:lumMod val="75000"/>
                              <a:lumOff val="25000"/>
                            </a:schemeClr>
                          </a:solidFill>
                          <a:latin typeface="+mn-lt"/>
                          <a:ea typeface="+mn-ea"/>
                          <a:sym typeface="Meiryo"/>
                        </a:rPr>
                        <a:t>4</a:t>
                      </a:r>
                      <a:endParaRPr baseline="0">
                        <a:solidFill>
                          <a:schemeClr val="tx1">
                            <a:lumMod val="75000"/>
                            <a:lumOff val="25000"/>
                          </a:schemeClr>
                        </a:solidFill>
                        <a:latin typeface="+mn-lt"/>
                        <a:ea typeface="+mn-ea"/>
                      </a:endParaRP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WebFOCUS ReportCaster </a:t>
                      </a:r>
                      <a:r>
                        <a:rPr lang="ja-JP" sz="900" u="none" strike="noStrike" cap="none" baseline="0" dirty="0" smtClean="0">
                          <a:solidFill>
                            <a:schemeClr val="tx1">
                              <a:lumMod val="75000"/>
                              <a:lumOff val="25000"/>
                            </a:schemeClr>
                          </a:solidFill>
                          <a:latin typeface="+mn-lt"/>
                          <a:ea typeface="+mn-ea"/>
                          <a:sym typeface="Meiryo"/>
                        </a:rPr>
                        <a:t>WF</a:t>
                      </a:r>
                      <a:r>
                        <a:rPr lang="en-US" altLang="ja-JP" sz="900" u="none" strike="noStrike" cap="none" baseline="0" dirty="0" smtClean="0">
                          <a:solidFill>
                            <a:schemeClr val="tx1">
                              <a:lumMod val="75000"/>
                              <a:lumOff val="25000"/>
                            </a:schemeClr>
                          </a:solidFill>
                          <a:latin typeface="+mn-lt"/>
                          <a:ea typeface="+mn-ea"/>
                          <a:sym typeface="Meiryo"/>
                        </a:rPr>
                        <a:t>92</a:t>
                      </a:r>
                      <a:endParaRPr baseline="0" dirty="0">
                        <a:solidFill>
                          <a:schemeClr val="tx1">
                            <a:lumMod val="75000"/>
                            <a:lumOff val="25000"/>
                          </a:schemeClr>
                        </a:solidFill>
                        <a:latin typeface="+mn-lt"/>
                        <a:ea typeface="+mn-ea"/>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WebFOCUS ReportCaster </a:t>
                      </a:r>
                      <a:r>
                        <a:rPr lang="ja-JP" sz="900" u="none" strike="noStrike" cap="none" baseline="0" dirty="0" smtClean="0">
                          <a:solidFill>
                            <a:schemeClr val="tx1">
                              <a:lumMod val="75000"/>
                              <a:lumOff val="25000"/>
                            </a:schemeClr>
                          </a:solidFill>
                          <a:latin typeface="+mn-lt"/>
                          <a:ea typeface="+mn-ea"/>
                          <a:sym typeface="Meiryo"/>
                        </a:rPr>
                        <a:t>WF</a:t>
                      </a:r>
                      <a:r>
                        <a:rPr lang="en-US" altLang="ja-JP" sz="900" u="none" strike="noStrike" cap="none" baseline="0" dirty="0" smtClean="0">
                          <a:solidFill>
                            <a:schemeClr val="tx1">
                              <a:lumMod val="75000"/>
                              <a:lumOff val="25000"/>
                            </a:schemeClr>
                          </a:solidFill>
                          <a:latin typeface="+mn-lt"/>
                          <a:ea typeface="+mn-ea"/>
                          <a:sym typeface="Meiryo"/>
                        </a:rPr>
                        <a:t>92</a:t>
                      </a:r>
                      <a:endParaRPr baseline="0" dirty="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150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a:solidFill>
                            <a:schemeClr val="tx1">
                              <a:lumMod val="75000"/>
                              <a:lumOff val="25000"/>
                            </a:schemeClr>
                          </a:solidFill>
                          <a:latin typeface="+mn-lt"/>
                          <a:ea typeface="+mn-ea"/>
                          <a:sym typeface="Meiryo"/>
                        </a:rPr>
                        <a:t>5</a:t>
                      </a:r>
                      <a:endParaRPr baseline="0">
                        <a:solidFill>
                          <a:schemeClr val="tx1">
                            <a:lumMod val="75000"/>
                            <a:lumOff val="25000"/>
                          </a:schemeClr>
                        </a:solidFill>
                        <a:latin typeface="+mn-lt"/>
                        <a:ea typeface="+mn-ea"/>
                      </a:endParaRP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WebFOCUS </a:t>
                      </a:r>
                      <a:r>
                        <a:rPr lang="en-US" altLang="ja-JP" sz="900" u="none" strike="noStrike" cap="none" baseline="0" dirty="0" smtClean="0">
                          <a:solidFill>
                            <a:schemeClr val="tx1">
                              <a:lumMod val="75000"/>
                              <a:lumOff val="25000"/>
                            </a:schemeClr>
                          </a:solidFill>
                          <a:latin typeface="+mn-lt"/>
                          <a:ea typeface="+mn-ea"/>
                          <a:sym typeface="Meiryo"/>
                        </a:rPr>
                        <a:t>92</a:t>
                      </a:r>
                      <a:r>
                        <a:rPr lang="ja-JP" sz="900" u="none" strike="noStrike" cap="none" baseline="0" dirty="0" smtClean="0">
                          <a:solidFill>
                            <a:schemeClr val="tx1">
                              <a:lumMod val="75000"/>
                              <a:lumOff val="25000"/>
                            </a:schemeClr>
                          </a:solidFill>
                          <a:latin typeface="+mn-lt"/>
                          <a:ea typeface="+mn-ea"/>
                          <a:sym typeface="Meiryo"/>
                        </a:rPr>
                        <a:t> </a:t>
                      </a:r>
                      <a:r>
                        <a:rPr lang="ja-JP" sz="900" u="none" strike="noStrike" cap="none" baseline="0" dirty="0">
                          <a:solidFill>
                            <a:schemeClr val="tx1">
                              <a:lumMod val="75000"/>
                              <a:lumOff val="25000"/>
                            </a:schemeClr>
                          </a:solidFill>
                          <a:latin typeface="+mn-lt"/>
                          <a:ea typeface="+mn-ea"/>
                          <a:sym typeface="Meiryo"/>
                        </a:rPr>
                        <a:t>Server</a:t>
                      </a:r>
                      <a:endParaRPr baseline="0" dirty="0">
                        <a:solidFill>
                          <a:schemeClr val="tx1">
                            <a:lumMod val="75000"/>
                            <a:lumOff val="25000"/>
                          </a:schemeClr>
                        </a:solidFill>
                        <a:latin typeface="+mn-lt"/>
                        <a:ea typeface="+mn-ea"/>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ja-JP" sz="900" u="none" strike="noStrike" cap="none" baseline="0" dirty="0" smtClean="0">
                          <a:solidFill>
                            <a:schemeClr val="tx1">
                              <a:lumMod val="75000"/>
                              <a:lumOff val="25000"/>
                            </a:schemeClr>
                          </a:solidFill>
                          <a:latin typeface="+mn-lt"/>
                          <a:ea typeface="+mn-ea"/>
                          <a:sym typeface="Meiryo"/>
                        </a:rPr>
                        <a:t>Apache</a:t>
                      </a:r>
                      <a:r>
                        <a:rPr lang="en-US" altLang="ja-JP" sz="900" u="none" strike="noStrike" cap="none" baseline="0" dirty="0" smtClean="0">
                          <a:solidFill>
                            <a:schemeClr val="tx1">
                              <a:lumMod val="75000"/>
                              <a:lumOff val="25000"/>
                            </a:schemeClr>
                          </a:solidFill>
                          <a:latin typeface="+mn-lt"/>
                          <a:ea typeface="+mn-ea"/>
                          <a:sym typeface="Meiryo"/>
                        </a:rPr>
                        <a:t> </a:t>
                      </a:r>
                      <a:r>
                        <a:rPr lang="ja-JP" sz="900" u="none" strike="noStrike" cap="none" baseline="0" dirty="0" smtClean="0">
                          <a:solidFill>
                            <a:schemeClr val="tx1">
                              <a:lumMod val="75000"/>
                              <a:lumOff val="25000"/>
                            </a:schemeClr>
                          </a:solidFill>
                          <a:latin typeface="+mn-lt"/>
                          <a:ea typeface="+mn-ea"/>
                          <a:sym typeface="Meiryo"/>
                        </a:rPr>
                        <a:t>Derby</a:t>
                      </a:r>
                      <a:r>
                        <a:rPr lang="en-US" altLang="ja-JP" sz="900" u="none" strike="noStrike" cap="none" baseline="0" dirty="0" smtClean="0">
                          <a:solidFill>
                            <a:schemeClr val="tx1">
                              <a:lumMod val="75000"/>
                              <a:lumOff val="25000"/>
                            </a:schemeClr>
                          </a:solidFill>
                          <a:latin typeface="+mn-lt"/>
                          <a:ea typeface="+mn-ea"/>
                          <a:sym typeface="Meiryo"/>
                        </a:rPr>
                        <a:t> (</a:t>
                      </a:r>
                      <a:r>
                        <a:rPr lang="ja-JP" altLang="en-US" sz="900" u="none" strike="noStrike" cap="none" baseline="0" dirty="0" smtClean="0">
                          <a:solidFill>
                            <a:schemeClr val="tx1">
                              <a:lumMod val="75000"/>
                              <a:lumOff val="25000"/>
                            </a:schemeClr>
                          </a:solidFill>
                          <a:latin typeface="+mn-lt"/>
                          <a:ea typeface="+mn-ea"/>
                          <a:sym typeface="Meiryo"/>
                        </a:rPr>
                        <a:t>リポジトリ</a:t>
                      </a:r>
                      <a:r>
                        <a:rPr lang="en-US" altLang="ja-JP" sz="900" u="none" strike="noStrike" cap="none" baseline="0" dirty="0" smtClean="0">
                          <a:solidFill>
                            <a:schemeClr val="tx1">
                              <a:lumMod val="75000"/>
                              <a:lumOff val="25000"/>
                            </a:schemeClr>
                          </a:solidFill>
                          <a:latin typeface="+mn-lt"/>
                          <a:ea typeface="+mn-ea"/>
                          <a:sym typeface="Meiryo"/>
                        </a:rPr>
                        <a:t>DB)</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150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a:solidFill>
                            <a:schemeClr val="tx1">
                              <a:lumMod val="75000"/>
                              <a:lumOff val="25000"/>
                            </a:schemeClr>
                          </a:solidFill>
                          <a:latin typeface="+mn-lt"/>
                          <a:ea typeface="+mn-ea"/>
                          <a:sym typeface="Meiryo"/>
                        </a:rPr>
                        <a:t>6</a:t>
                      </a:r>
                      <a:endParaRPr baseline="0">
                        <a:solidFill>
                          <a:schemeClr val="tx1">
                            <a:lumMod val="75000"/>
                            <a:lumOff val="25000"/>
                          </a:schemeClr>
                        </a:solidFill>
                        <a:latin typeface="+mn-lt"/>
                        <a:ea typeface="+mn-ea"/>
                      </a:endParaRP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900" baseline="0" dirty="0" smtClean="0">
                          <a:solidFill>
                            <a:schemeClr val="tx1">
                              <a:lumMod val="75000"/>
                              <a:lumOff val="25000"/>
                            </a:schemeClr>
                          </a:solidFill>
                          <a:latin typeface="+mn-lt"/>
                          <a:ea typeface="+mn-ea"/>
                        </a:rPr>
                        <a:t>Web</a:t>
                      </a:r>
                      <a:r>
                        <a:rPr lang="ja-JP" altLang="en-US" sz="900" baseline="0" dirty="0" smtClean="0">
                          <a:solidFill>
                            <a:schemeClr val="tx1">
                              <a:lumMod val="75000"/>
                              <a:lumOff val="25000"/>
                            </a:schemeClr>
                          </a:solidFill>
                          <a:latin typeface="+mn-lt"/>
                          <a:ea typeface="+mn-ea"/>
                        </a:rPr>
                        <a:t>サーバ</a:t>
                      </a:r>
                      <a:r>
                        <a:rPr lang="en-US" altLang="ja-JP" sz="900" baseline="0" dirty="0" smtClean="0">
                          <a:solidFill>
                            <a:schemeClr val="tx1">
                              <a:lumMod val="75000"/>
                              <a:lumOff val="25000"/>
                            </a:schemeClr>
                          </a:solidFill>
                          <a:latin typeface="+mn-lt"/>
                          <a:ea typeface="+mn-ea"/>
                        </a:rPr>
                        <a:t>(IIS/Apache HTTP Server)</a:t>
                      </a:r>
                      <a:endParaRPr lang="en-US" altLang="ja-JP" sz="9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WebFOCUS </a:t>
                      </a:r>
                      <a:r>
                        <a:rPr lang="en-US" altLang="ja-JP" sz="900" u="none" strike="noStrike" cap="none" baseline="0" dirty="0" smtClean="0">
                          <a:solidFill>
                            <a:schemeClr val="tx1">
                              <a:lumMod val="75000"/>
                              <a:lumOff val="25000"/>
                            </a:schemeClr>
                          </a:solidFill>
                          <a:latin typeface="+mn-lt"/>
                          <a:ea typeface="+mn-ea"/>
                          <a:sym typeface="Meiryo"/>
                        </a:rPr>
                        <a:t>92</a:t>
                      </a:r>
                      <a:r>
                        <a:rPr lang="ja-JP" sz="900" u="none" strike="noStrike" cap="none" baseline="0" dirty="0" smtClean="0">
                          <a:solidFill>
                            <a:schemeClr val="tx1">
                              <a:lumMod val="75000"/>
                              <a:lumOff val="25000"/>
                            </a:schemeClr>
                          </a:solidFill>
                          <a:latin typeface="+mn-lt"/>
                          <a:ea typeface="+mn-ea"/>
                          <a:sym typeface="Meiryo"/>
                        </a:rPr>
                        <a:t> </a:t>
                      </a:r>
                      <a:r>
                        <a:rPr lang="ja-JP" sz="900" u="none" strike="noStrike" cap="none" baseline="0" dirty="0">
                          <a:solidFill>
                            <a:schemeClr val="tx1">
                              <a:lumMod val="75000"/>
                              <a:lumOff val="25000"/>
                            </a:schemeClr>
                          </a:solidFill>
                          <a:latin typeface="+mn-lt"/>
                          <a:ea typeface="+mn-ea"/>
                          <a:sym typeface="Meiryo"/>
                        </a:rPr>
                        <a:t>Server</a:t>
                      </a:r>
                      <a:endParaRPr baseline="0" dirty="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621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en-US" altLang="ja-JP" dirty="0" err="1"/>
              <a:t>WebFOCUS</a:t>
            </a:r>
            <a:r>
              <a:rPr lang="ja-JP" altLang="en-US" dirty="0"/>
              <a:t>の</a:t>
            </a:r>
            <a:r>
              <a:rPr lang="ja-JP" altLang="en-US" dirty="0" smtClean="0"/>
              <a:t>クリーンアップ</a:t>
            </a:r>
            <a:endParaRPr lang="en-US" altLang="ja-JP" dirty="0" smtClean="0"/>
          </a:p>
          <a:p>
            <a:pPr marL="685800" lvl="1">
              <a:buSzPts val="1400"/>
            </a:pPr>
            <a:r>
              <a:rPr lang="en-US" altLang="ja-JP" dirty="0" err="1" smtClean="0"/>
              <a:t>WebFOCUS</a:t>
            </a:r>
            <a:r>
              <a:rPr lang="ja-JP" altLang="en-US" dirty="0"/>
              <a:t>のクリーンアップに関して考慮する対象は以下の通りです。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graphicFrame>
        <p:nvGraphicFramePr>
          <p:cNvPr id="12" name="Google Shape;564;p21"/>
          <p:cNvGraphicFramePr/>
          <p:nvPr>
            <p:extLst>
              <p:ext uri="{D42A27DB-BD31-4B8C-83A1-F6EECF244321}">
                <p14:modId xmlns:p14="http://schemas.microsoft.com/office/powerpoint/2010/main" val="1437164124"/>
              </p:ext>
            </p:extLst>
          </p:nvPr>
        </p:nvGraphicFramePr>
        <p:xfrm>
          <a:off x="478972" y="1500945"/>
          <a:ext cx="8191715" cy="3323075"/>
        </p:xfrm>
        <a:graphic>
          <a:graphicData uri="http://schemas.openxmlformats.org/drawingml/2006/table">
            <a:tbl>
              <a:tblPr firstRow="1" bandRow="1"/>
              <a:tblGrid>
                <a:gridCol w="1551214">
                  <a:extLst>
                    <a:ext uri="{9D8B030D-6E8A-4147-A177-3AD203B41FA5}">
                      <a16:colId xmlns:a16="http://schemas.microsoft.com/office/drawing/2014/main" val="20000"/>
                    </a:ext>
                  </a:extLst>
                </a:gridCol>
                <a:gridCol w="1360714">
                  <a:extLst>
                    <a:ext uri="{9D8B030D-6E8A-4147-A177-3AD203B41FA5}">
                      <a16:colId xmlns:a16="http://schemas.microsoft.com/office/drawing/2014/main" val="2963663663"/>
                    </a:ext>
                  </a:extLst>
                </a:gridCol>
                <a:gridCol w="2296887">
                  <a:extLst>
                    <a:ext uri="{9D8B030D-6E8A-4147-A177-3AD203B41FA5}">
                      <a16:colId xmlns:a16="http://schemas.microsoft.com/office/drawing/2014/main" val="20001"/>
                    </a:ext>
                  </a:extLst>
                </a:gridCol>
                <a:gridCol w="1986642">
                  <a:extLst>
                    <a:ext uri="{9D8B030D-6E8A-4147-A177-3AD203B41FA5}">
                      <a16:colId xmlns:a16="http://schemas.microsoft.com/office/drawing/2014/main" val="20002"/>
                    </a:ext>
                  </a:extLst>
                </a:gridCol>
                <a:gridCol w="996258">
                  <a:extLst>
                    <a:ext uri="{9D8B030D-6E8A-4147-A177-3AD203B41FA5}">
                      <a16:colId xmlns:a16="http://schemas.microsoft.com/office/drawing/2014/main" val="3297083995"/>
                    </a:ext>
                  </a:extLst>
                </a:gridCol>
              </a:tblGrid>
              <a:tr h="252771">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900" u="none" strike="noStrike" cap="none" baseline="0" dirty="0" smtClean="0">
                          <a:latin typeface="+mn-lt"/>
                          <a:ea typeface="+mn-ea"/>
                          <a:sym typeface="Meiryo"/>
                        </a:rPr>
                        <a:t>名称</a:t>
                      </a:r>
                      <a:endParaRPr sz="900" baseline="0" dirty="0">
                        <a:latin typeface="+mn-lt"/>
                        <a:ea typeface="+mn-ea"/>
                      </a:endParaRPr>
                    </a:p>
                  </a:txBody>
                  <a:tcPr marL="90000" marR="90000" marT="52100"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900"/>
                        <a:buFont typeface="Times New Roman"/>
                        <a:buNone/>
                        <a:tabLst/>
                        <a:defRPr/>
                      </a:pPr>
                      <a:r>
                        <a:rPr lang="ja-JP" altLang="en-US" sz="900" baseline="0" dirty="0" smtClean="0">
                          <a:latin typeface="+mn-lt"/>
                          <a:ea typeface="+mn-ea"/>
                        </a:rPr>
                        <a:t>格納先</a:t>
                      </a:r>
                      <a:endParaRPr lang="ja-JP" altLang="en-US" sz="900" b="0" baseline="0" dirty="0" smtClean="0">
                        <a:solidFill>
                          <a:srgbClr val="3F3F3F"/>
                        </a:solidFill>
                        <a:latin typeface="+mn-lt"/>
                        <a:ea typeface="+mn-ea"/>
                        <a:cs typeface="Meiryo"/>
                        <a:sym typeface="Meiryo"/>
                      </a:endParaRPr>
                    </a:p>
                  </a:txBody>
                  <a:tcPr marL="90000" marR="90000" marT="52100"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900" u="none" strike="noStrike" cap="none" baseline="0" dirty="0" smtClean="0">
                          <a:latin typeface="+mn-lt"/>
                          <a:ea typeface="+mn-ea"/>
                          <a:sym typeface="Meiryo"/>
                        </a:rPr>
                        <a:t>対象</a:t>
                      </a:r>
                      <a:endParaRPr sz="900" baseline="0" dirty="0">
                        <a:latin typeface="+mn-lt"/>
                        <a:ea typeface="+mn-ea"/>
                      </a:endParaRPr>
                    </a:p>
                  </a:txBody>
                  <a:tcPr marL="90000" marR="90000" marT="52100"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900" u="none" strike="noStrike" cap="none" baseline="0" dirty="0" smtClean="0">
                          <a:latin typeface="+mn-lt"/>
                          <a:ea typeface="+mn-ea"/>
                          <a:sym typeface="Meiryo"/>
                        </a:rPr>
                        <a:t>タイミング</a:t>
                      </a:r>
                      <a:endParaRPr sz="900" baseline="0" dirty="0">
                        <a:latin typeface="+mn-lt"/>
                        <a:ea typeface="+mn-ea"/>
                      </a:endParaRPr>
                    </a:p>
                  </a:txBody>
                  <a:tcPr marL="90000" marR="90000" marT="52100"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900" baseline="0" dirty="0" smtClean="0">
                          <a:latin typeface="+mn-lt"/>
                          <a:ea typeface="+mn-ea"/>
                        </a:rPr>
                        <a:t>クリーンアップ</a:t>
                      </a:r>
                      <a:endParaRPr sz="900" baseline="0" dirty="0">
                        <a:latin typeface="+mn-lt"/>
                        <a:ea typeface="+mn-ea"/>
                      </a:endParaRPr>
                    </a:p>
                  </a:txBody>
                  <a:tcPr marL="90000" marR="90000" marT="52100"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37214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baseline="0" dirty="0" smtClean="0">
                          <a:solidFill>
                            <a:schemeClr val="tx1">
                              <a:lumMod val="75000"/>
                              <a:lumOff val="25000"/>
                            </a:schemeClr>
                          </a:solidFill>
                          <a:latin typeface="+mn-lt"/>
                          <a:ea typeface="+mn-ea"/>
                        </a:rPr>
                        <a:t>エージェントプロセス</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err="1" smtClean="0">
                          <a:solidFill>
                            <a:schemeClr val="tx1">
                              <a:lumMod val="75000"/>
                              <a:lumOff val="25000"/>
                            </a:schemeClr>
                          </a:solidFill>
                          <a:latin typeface="+mn-lt"/>
                          <a:ea typeface="+mn-ea"/>
                          <a:sym typeface="Meiryo"/>
                        </a:rPr>
                        <a:t>WebFOCUS</a:t>
                      </a:r>
                      <a:r>
                        <a:rPr lang="ja-JP" altLang="en-US" sz="800" u="none" strike="noStrike" cap="none" baseline="0" dirty="0" smtClean="0">
                          <a:solidFill>
                            <a:schemeClr val="tx1">
                              <a:lumMod val="75000"/>
                              <a:lumOff val="25000"/>
                            </a:schemeClr>
                          </a:solidFill>
                          <a:latin typeface="+mn-lt"/>
                          <a:ea typeface="+mn-ea"/>
                          <a:sym typeface="Meiryo"/>
                        </a:rPr>
                        <a:t>関連フォルダ</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エージェントプロセスの作業フォルダ</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Reporting Server</a:t>
                      </a:r>
                      <a:r>
                        <a:rPr lang="ja-JP" altLang="en-US" sz="800" u="none" strike="noStrike" cap="none" baseline="0" dirty="0" smtClean="0">
                          <a:solidFill>
                            <a:schemeClr val="tx1">
                              <a:lumMod val="75000"/>
                              <a:lumOff val="25000"/>
                            </a:schemeClr>
                          </a:solidFill>
                          <a:latin typeface="+mn-lt"/>
                          <a:ea typeface="+mn-ea"/>
                          <a:sym typeface="Meiryo"/>
                        </a:rPr>
                        <a:t>起動時</a:t>
                      </a:r>
                      <a:endParaRPr lang="en-US" altLang="ja-JP" sz="800" u="none" strike="noStrike" cap="none" baseline="0" dirty="0" smtClean="0">
                        <a:solidFill>
                          <a:schemeClr val="tx1">
                            <a:lumMod val="75000"/>
                            <a:lumOff val="25000"/>
                          </a:schemeClr>
                        </a:solidFill>
                        <a:latin typeface="+mn-lt"/>
                        <a:ea typeface="+mn-ea"/>
                        <a:sym typeface="Meiryo"/>
                      </a:endParaRPr>
                    </a:p>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処理の終了時</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ja-JP" altLang="en-US" sz="800" b="0" i="0" u="none" strike="noStrike" cap="none" baseline="0" dirty="0" smtClean="0">
                          <a:solidFill>
                            <a:schemeClr val="tx1">
                              <a:lumMod val="75000"/>
                              <a:lumOff val="25000"/>
                            </a:schemeClr>
                          </a:solidFill>
                          <a:latin typeface="+mn-lt"/>
                          <a:ea typeface="+mn-ea"/>
                          <a:cs typeface="Meiryo"/>
                          <a:sym typeface="Meiryo"/>
                        </a:rPr>
                        <a:t>自動</a:t>
                      </a:r>
                      <a:endParaRPr sz="800" b="0" i="0" u="none" strike="noStrike" cap="none" baseline="0" dirty="0">
                        <a:solidFill>
                          <a:schemeClr val="tx1">
                            <a:lumMod val="75000"/>
                            <a:lumOff val="25000"/>
                          </a:schemeClr>
                        </a:solidFill>
                        <a:latin typeface="+mn-lt"/>
                        <a:ea typeface="+mn-ea"/>
                        <a:cs typeface="Meiryo"/>
                        <a:sym typeface="Meiryo"/>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214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グローバル変数の値</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err="1" smtClean="0">
                          <a:solidFill>
                            <a:schemeClr val="tx1">
                              <a:lumMod val="75000"/>
                              <a:lumOff val="25000"/>
                            </a:schemeClr>
                          </a:solidFill>
                          <a:latin typeface="+mn-lt"/>
                          <a:ea typeface="+mn-ea"/>
                          <a:sym typeface="Meiryo"/>
                        </a:rPr>
                        <a:t>WebFOCUS</a:t>
                      </a:r>
                      <a:r>
                        <a:rPr lang="ja-JP" altLang="en-US" sz="800" u="none" strike="noStrike" cap="none" baseline="0" dirty="0" smtClean="0">
                          <a:solidFill>
                            <a:schemeClr val="tx1">
                              <a:lumMod val="75000"/>
                              <a:lumOff val="25000"/>
                            </a:schemeClr>
                          </a:solidFill>
                          <a:latin typeface="+mn-lt"/>
                          <a:ea typeface="+mn-ea"/>
                          <a:sym typeface="Meiryo"/>
                        </a:rPr>
                        <a:t>関連フォルダ</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グローバル変数値の管理フォルダ</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Reporting Server</a:t>
                      </a:r>
                      <a:r>
                        <a:rPr lang="ja-JP" altLang="en-US" sz="800" u="none" strike="noStrike" cap="none" baseline="0" dirty="0" smtClean="0">
                          <a:solidFill>
                            <a:schemeClr val="tx1">
                              <a:lumMod val="75000"/>
                              <a:lumOff val="25000"/>
                            </a:schemeClr>
                          </a:solidFill>
                          <a:latin typeface="+mn-lt"/>
                          <a:ea typeface="+mn-ea"/>
                          <a:sym typeface="Meiryo"/>
                        </a:rPr>
                        <a:t>起動時</a:t>
                      </a:r>
                      <a:endParaRPr lang="en-US" altLang="ja-JP" sz="800" u="none" strike="noStrike" cap="none" baseline="0" dirty="0" smtClean="0">
                        <a:solidFill>
                          <a:schemeClr val="tx1">
                            <a:lumMod val="75000"/>
                            <a:lumOff val="25000"/>
                          </a:schemeClr>
                        </a:solidFill>
                        <a:latin typeface="+mn-lt"/>
                        <a:ea typeface="+mn-ea"/>
                        <a:sym typeface="Meiryo"/>
                      </a:endParaRPr>
                    </a:p>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設定時間の経過時</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自動</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101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Resource Analyzer</a:t>
                      </a:r>
                      <a:r>
                        <a:rPr lang="ja-JP" altLang="en-US" sz="800" u="none" strike="noStrike" cap="none" baseline="0" dirty="0" smtClean="0">
                          <a:solidFill>
                            <a:schemeClr val="tx1">
                              <a:lumMod val="75000"/>
                              <a:lumOff val="25000"/>
                            </a:schemeClr>
                          </a:solidFill>
                          <a:latin typeface="+mn-lt"/>
                          <a:ea typeface="+mn-ea"/>
                          <a:sym typeface="Meiryo"/>
                        </a:rPr>
                        <a:t>の</a:t>
                      </a:r>
                      <a:r>
                        <a:rPr lang="en-US" altLang="ja-JP" sz="800" u="none" strike="noStrike" cap="none" baseline="0" dirty="0" smtClean="0">
                          <a:solidFill>
                            <a:schemeClr val="tx1">
                              <a:lumMod val="75000"/>
                              <a:lumOff val="25000"/>
                            </a:schemeClr>
                          </a:solidFill>
                          <a:latin typeface="+mn-lt"/>
                          <a:ea typeface="+mn-ea"/>
                          <a:sym typeface="Meiryo"/>
                        </a:rPr>
                        <a:t/>
                      </a:r>
                      <a:br>
                        <a:rPr lang="en-US" altLang="ja-JP" sz="800" u="none" strike="noStrike" cap="none" baseline="0" dirty="0" smtClean="0">
                          <a:solidFill>
                            <a:schemeClr val="tx1">
                              <a:lumMod val="75000"/>
                              <a:lumOff val="25000"/>
                            </a:schemeClr>
                          </a:solidFill>
                          <a:latin typeface="+mn-lt"/>
                          <a:ea typeface="+mn-ea"/>
                          <a:sym typeface="Meiryo"/>
                        </a:rPr>
                      </a:br>
                      <a:r>
                        <a:rPr lang="ja-JP" altLang="en-US" sz="800" u="none" strike="noStrike" cap="none" baseline="0" dirty="0" smtClean="0">
                          <a:solidFill>
                            <a:schemeClr val="tx1">
                              <a:lumMod val="75000"/>
                              <a:lumOff val="25000"/>
                            </a:schemeClr>
                          </a:solidFill>
                          <a:latin typeface="+mn-lt"/>
                          <a:ea typeface="+mn-ea"/>
                          <a:sym typeface="Meiryo"/>
                        </a:rPr>
                        <a:t>未アーカイブログ</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err="1" smtClean="0">
                          <a:solidFill>
                            <a:schemeClr val="tx1">
                              <a:lumMod val="75000"/>
                              <a:lumOff val="25000"/>
                            </a:schemeClr>
                          </a:solidFill>
                          <a:latin typeface="+mn-lt"/>
                          <a:ea typeface="+mn-ea"/>
                          <a:sym typeface="Meiryo"/>
                        </a:rPr>
                        <a:t>WebFOCUS</a:t>
                      </a:r>
                      <a:r>
                        <a:rPr lang="ja-JP" altLang="en-US" sz="800" u="none" strike="noStrike" cap="none" baseline="0" dirty="0" smtClean="0">
                          <a:solidFill>
                            <a:schemeClr val="tx1">
                              <a:lumMod val="75000"/>
                              <a:lumOff val="25000"/>
                            </a:schemeClr>
                          </a:solidFill>
                          <a:latin typeface="+mn-lt"/>
                          <a:ea typeface="+mn-ea"/>
                          <a:sym typeface="Meiryo"/>
                        </a:rPr>
                        <a:t>関連フォルダ</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Resource Analyzer</a:t>
                      </a:r>
                      <a:r>
                        <a:rPr lang="ja-JP" altLang="en-US" sz="800" u="none" strike="noStrike" cap="none" baseline="0" dirty="0" smtClean="0">
                          <a:solidFill>
                            <a:schemeClr val="tx1">
                              <a:lumMod val="75000"/>
                              <a:lumOff val="25000"/>
                            </a:schemeClr>
                          </a:solidFill>
                          <a:latin typeface="+mn-lt"/>
                          <a:ea typeface="+mn-ea"/>
                          <a:sym typeface="Meiryo"/>
                        </a:rPr>
                        <a:t>の未アーカイブログ</a:t>
                      </a:r>
                      <a:r>
                        <a:rPr lang="en-US" altLang="ja-JP" sz="800" u="none" strike="noStrike" cap="none" baseline="0" dirty="0" smtClean="0">
                          <a:solidFill>
                            <a:schemeClr val="tx1">
                              <a:lumMod val="75000"/>
                              <a:lumOff val="25000"/>
                            </a:schemeClr>
                          </a:solidFill>
                          <a:latin typeface="+mn-lt"/>
                          <a:ea typeface="+mn-ea"/>
                          <a:sym typeface="Meiryo"/>
                        </a:rPr>
                        <a:t/>
                      </a:r>
                      <a:br>
                        <a:rPr lang="en-US" altLang="ja-JP" sz="800" u="none" strike="noStrike" cap="none" baseline="0" dirty="0" smtClean="0">
                          <a:solidFill>
                            <a:schemeClr val="tx1">
                              <a:lumMod val="75000"/>
                              <a:lumOff val="25000"/>
                            </a:schemeClr>
                          </a:solidFill>
                          <a:latin typeface="+mn-lt"/>
                          <a:ea typeface="+mn-ea"/>
                          <a:sym typeface="Meiryo"/>
                        </a:rPr>
                      </a:br>
                      <a:r>
                        <a:rPr lang="ja-JP" altLang="en-US" sz="800" u="none" strike="noStrike" cap="none" baseline="0" dirty="0" smtClean="0">
                          <a:solidFill>
                            <a:schemeClr val="tx1">
                              <a:lumMod val="75000"/>
                              <a:lumOff val="25000"/>
                            </a:schemeClr>
                          </a:solidFill>
                          <a:latin typeface="+mn-lt"/>
                          <a:ea typeface="+mn-ea"/>
                          <a:sym typeface="Meiryo"/>
                        </a:rPr>
                        <a:t>（</a:t>
                      </a:r>
                      <a:r>
                        <a:rPr lang="en-US" altLang="ja-JP" sz="800" u="none" strike="noStrike" cap="none" baseline="0" dirty="0" smtClean="0">
                          <a:solidFill>
                            <a:schemeClr val="tx1">
                              <a:lumMod val="75000"/>
                              <a:lumOff val="25000"/>
                            </a:schemeClr>
                          </a:solidFill>
                          <a:latin typeface="+mn-lt"/>
                          <a:ea typeface="+mn-ea"/>
                          <a:sym typeface="Meiryo"/>
                        </a:rPr>
                        <a:t>DB</a:t>
                      </a:r>
                      <a:r>
                        <a:rPr lang="ja-JP" altLang="en-US" sz="800" u="none" strike="noStrike" cap="none" baseline="0" dirty="0" smtClean="0">
                          <a:solidFill>
                            <a:schemeClr val="tx1">
                              <a:lumMod val="75000"/>
                              <a:lumOff val="25000"/>
                            </a:schemeClr>
                          </a:solidFill>
                          <a:latin typeface="+mn-lt"/>
                          <a:ea typeface="+mn-ea"/>
                          <a:sym typeface="Meiryo"/>
                        </a:rPr>
                        <a:t>書き込み前の一時ファイル）</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Reporting Server</a:t>
                      </a:r>
                      <a:r>
                        <a:rPr lang="ja-JP" altLang="en-US" sz="800" u="none" strike="noStrike" cap="none" baseline="0" dirty="0" smtClean="0">
                          <a:solidFill>
                            <a:schemeClr val="tx1">
                              <a:lumMod val="75000"/>
                              <a:lumOff val="25000"/>
                            </a:schemeClr>
                          </a:solidFill>
                          <a:latin typeface="+mn-lt"/>
                          <a:ea typeface="+mn-ea"/>
                          <a:sym typeface="Meiryo"/>
                        </a:rPr>
                        <a:t>起動時</a:t>
                      </a:r>
                      <a:endParaRPr lang="en-US" altLang="ja-JP" sz="800" u="none" strike="noStrike" cap="none" baseline="0" dirty="0" smtClean="0">
                        <a:solidFill>
                          <a:schemeClr val="tx1">
                            <a:lumMod val="75000"/>
                            <a:lumOff val="25000"/>
                          </a:schemeClr>
                        </a:solidFill>
                        <a:latin typeface="+mn-lt"/>
                        <a:ea typeface="+mn-ea"/>
                        <a:sym typeface="Meiryo"/>
                      </a:endParaRPr>
                    </a:p>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設定ログ行数の超過時</a:t>
                      </a:r>
                      <a:endParaRPr lang="en-US" altLang="ja-JP" sz="800" u="none" strike="noStrike" cap="none" baseline="0" dirty="0" smtClean="0">
                        <a:solidFill>
                          <a:schemeClr val="tx1">
                            <a:lumMod val="75000"/>
                            <a:lumOff val="25000"/>
                          </a:schemeClr>
                        </a:solidFill>
                        <a:latin typeface="+mn-lt"/>
                        <a:ea typeface="+mn-ea"/>
                        <a:sym typeface="Meiryo"/>
                      </a:endParaRPr>
                    </a:p>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設定日数の経過時</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自動</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725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ディファード出力</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err="1" smtClean="0">
                          <a:solidFill>
                            <a:schemeClr val="tx1">
                              <a:lumMod val="75000"/>
                              <a:lumOff val="25000"/>
                            </a:schemeClr>
                          </a:solidFill>
                          <a:latin typeface="+mn-lt"/>
                          <a:ea typeface="+mn-ea"/>
                          <a:sym typeface="Meiryo"/>
                        </a:rPr>
                        <a:t>WebFOCUS</a:t>
                      </a:r>
                      <a:r>
                        <a:rPr lang="ja-JP" altLang="en-US" sz="800" u="none" strike="noStrike" cap="none" baseline="0" dirty="0" smtClean="0">
                          <a:solidFill>
                            <a:schemeClr val="tx1">
                              <a:lumMod val="75000"/>
                              <a:lumOff val="25000"/>
                            </a:schemeClr>
                          </a:solidFill>
                          <a:latin typeface="+mn-lt"/>
                          <a:ea typeface="+mn-ea"/>
                          <a:sym typeface="Meiryo"/>
                        </a:rPr>
                        <a:t>関連フォルダ</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ディファード出力の管理フォルダ</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900"/>
                        <a:buFont typeface="Times New Roman"/>
                        <a:buNone/>
                        <a:tabLst/>
                        <a:defRPr/>
                      </a:pPr>
                      <a:r>
                        <a:rPr lang="en-US" altLang="ja-JP" sz="800" u="none" strike="noStrike" cap="none" baseline="0" dirty="0" smtClean="0">
                          <a:solidFill>
                            <a:schemeClr val="tx1">
                              <a:lumMod val="75000"/>
                              <a:lumOff val="25000"/>
                            </a:schemeClr>
                          </a:solidFill>
                          <a:latin typeface="+mn-lt"/>
                          <a:ea typeface="+mn-ea"/>
                          <a:sym typeface="Meiryo"/>
                        </a:rPr>
                        <a:t>Reporting Server</a:t>
                      </a:r>
                      <a:r>
                        <a:rPr lang="ja-JP" altLang="en-US" sz="800" u="none" strike="noStrike" cap="none" baseline="0" dirty="0" smtClean="0">
                          <a:solidFill>
                            <a:schemeClr val="tx1">
                              <a:lumMod val="75000"/>
                              <a:lumOff val="25000"/>
                            </a:schemeClr>
                          </a:solidFill>
                          <a:latin typeface="+mn-lt"/>
                          <a:ea typeface="+mn-ea"/>
                          <a:sym typeface="Meiryo"/>
                        </a:rPr>
                        <a:t>起動時</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自動</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5698">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800" baseline="0" dirty="0" smtClean="0">
                          <a:solidFill>
                            <a:schemeClr val="tx1">
                              <a:lumMod val="75000"/>
                              <a:lumOff val="25000"/>
                            </a:schemeClr>
                          </a:solidFill>
                          <a:latin typeface="+mn-lt"/>
                          <a:ea typeface="+mn-ea"/>
                        </a:rPr>
                        <a:t>ディファードチケット</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900"/>
                        <a:buFont typeface="Times New Roman"/>
                        <a:buNone/>
                        <a:tabLst/>
                        <a:defRPr/>
                      </a:pPr>
                      <a:r>
                        <a:rPr lang="en-US" altLang="ja-JP" sz="800" baseline="0" dirty="0" err="1" smtClean="0">
                          <a:solidFill>
                            <a:schemeClr val="tx1">
                              <a:lumMod val="75000"/>
                              <a:lumOff val="25000"/>
                            </a:schemeClr>
                          </a:solidFill>
                          <a:latin typeface="+mn-lt"/>
                          <a:ea typeface="+mn-ea"/>
                        </a:rPr>
                        <a:t>WebFOCUS</a:t>
                      </a:r>
                      <a:r>
                        <a:rPr lang="ja-JP" altLang="en-US" sz="800" baseline="0" dirty="0" smtClean="0">
                          <a:solidFill>
                            <a:schemeClr val="tx1">
                              <a:lumMod val="75000"/>
                              <a:lumOff val="25000"/>
                            </a:schemeClr>
                          </a:solidFill>
                          <a:latin typeface="+mn-lt"/>
                          <a:ea typeface="+mn-ea"/>
                        </a:rPr>
                        <a:t>リポジトリ</a:t>
                      </a:r>
                      <a:r>
                        <a:rPr lang="en-US" altLang="ja-JP" sz="800" baseline="0" dirty="0" smtClean="0">
                          <a:solidFill>
                            <a:schemeClr val="tx1">
                              <a:lumMod val="75000"/>
                              <a:lumOff val="25000"/>
                            </a:schemeClr>
                          </a:solidFill>
                          <a:latin typeface="+mn-lt"/>
                          <a:ea typeface="+mn-ea"/>
                        </a:rPr>
                        <a:t>DB</a:t>
                      </a:r>
                      <a:endParaRPr lang="en-US" altLang="ja-JP" sz="800" baseline="0" dirty="0" smtClean="0">
                        <a:solidFill>
                          <a:schemeClr val="tx1">
                            <a:lumMod val="75000"/>
                            <a:lumOff val="25000"/>
                          </a:schemeClr>
                        </a:solidFill>
                        <a:latin typeface="+mn-lt"/>
                        <a:ea typeface="+mn-ea"/>
                        <a:cs typeface="Meiryo"/>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ディファードチケット</a:t>
                      </a:r>
                      <a:r>
                        <a:rPr lang="en-US" altLang="ja-JP" sz="800" u="none" strike="noStrike" cap="none" baseline="0" dirty="0" smtClean="0">
                          <a:solidFill>
                            <a:schemeClr val="tx1">
                              <a:lumMod val="75000"/>
                              <a:lumOff val="25000"/>
                            </a:schemeClr>
                          </a:solidFill>
                          <a:latin typeface="+mn-lt"/>
                          <a:ea typeface="+mn-ea"/>
                          <a:sym typeface="Meiryo"/>
                        </a:rPr>
                        <a:t/>
                      </a:r>
                      <a:br>
                        <a:rPr lang="en-US" altLang="ja-JP" sz="800" u="none" strike="noStrike" cap="none" baseline="0" dirty="0" smtClean="0">
                          <a:solidFill>
                            <a:schemeClr val="tx1">
                              <a:lumMod val="75000"/>
                              <a:lumOff val="25000"/>
                            </a:schemeClr>
                          </a:solidFill>
                          <a:latin typeface="+mn-lt"/>
                          <a:ea typeface="+mn-ea"/>
                          <a:sym typeface="Meiryo"/>
                        </a:rPr>
                      </a:br>
                      <a:r>
                        <a:rPr lang="ja-JP" altLang="en-US" sz="800" u="none" strike="noStrike" cap="none" baseline="0" dirty="0" smtClean="0">
                          <a:solidFill>
                            <a:schemeClr val="tx1">
                              <a:lumMod val="75000"/>
                              <a:lumOff val="25000"/>
                            </a:schemeClr>
                          </a:solidFill>
                          <a:latin typeface="+mn-lt"/>
                          <a:ea typeface="+mn-ea"/>
                          <a:sym typeface="Meiryo"/>
                        </a:rPr>
                        <a:t>（ディファード実行の登録情報）</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0" marR="0" lvl="0" indent="0" algn="l" rtl="0">
                        <a:lnSpc>
                          <a:spcPct val="90000"/>
                        </a:lnSpc>
                        <a:spcBef>
                          <a:spcPts val="0"/>
                        </a:spcBef>
                        <a:spcAft>
                          <a:spcPts val="0"/>
                        </a:spcAft>
                        <a:buClr>
                          <a:srgbClr val="000000"/>
                        </a:buClr>
                        <a:buSzPts val="900"/>
                        <a:buFont typeface="Times New Roman"/>
                        <a:buNone/>
                      </a:pPr>
                      <a:r>
                        <a:rPr lang="en-US" altLang="ja-JP" sz="800" b="0" u="heavy" strike="noStrike" cap="none" baseline="0" dirty="0" smtClean="0">
                          <a:ln>
                            <a:noFill/>
                          </a:ln>
                          <a:solidFill>
                            <a:schemeClr val="tx1">
                              <a:lumMod val="75000"/>
                              <a:lumOff val="25000"/>
                            </a:schemeClr>
                          </a:solidFill>
                          <a:uFill>
                            <a:solidFill>
                              <a:schemeClr val="accent6">
                                <a:lumMod val="75000"/>
                              </a:schemeClr>
                            </a:solidFill>
                          </a:uFill>
                          <a:latin typeface="+mn-lt"/>
                          <a:ea typeface="+mn-ea"/>
                          <a:sym typeface="Meiryo"/>
                        </a:rPr>
                        <a:t>mrdtcleanup</a:t>
                      </a:r>
                      <a:r>
                        <a:rPr lang="ja-JP" altLang="en-US" sz="800" b="0" u="heavy" strike="noStrike" cap="none" baseline="0" dirty="0" smtClean="0">
                          <a:ln>
                            <a:noFill/>
                          </a:ln>
                          <a:solidFill>
                            <a:schemeClr val="tx1">
                              <a:lumMod val="75000"/>
                              <a:lumOff val="25000"/>
                            </a:schemeClr>
                          </a:solidFill>
                          <a:uFill>
                            <a:solidFill>
                              <a:schemeClr val="accent6">
                                <a:lumMod val="75000"/>
                              </a:schemeClr>
                            </a:solidFill>
                          </a:uFill>
                          <a:latin typeface="+mn-lt"/>
                          <a:ea typeface="+mn-ea"/>
                          <a:sym typeface="Meiryo"/>
                        </a:rPr>
                        <a:t>ユーティリティの実行時</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altLang="en-US" sz="800" b="0" u="heavy" strike="noStrike" cap="none" baseline="0" dirty="0" smtClean="0">
                          <a:solidFill>
                            <a:schemeClr val="tx1">
                              <a:lumMod val="75000"/>
                              <a:lumOff val="25000"/>
                            </a:schemeClr>
                          </a:solidFill>
                          <a:uFill>
                            <a:solidFill>
                              <a:schemeClr val="accent6">
                                <a:lumMod val="75000"/>
                              </a:schemeClr>
                            </a:solidFill>
                          </a:uFill>
                          <a:latin typeface="+mn-lt"/>
                          <a:ea typeface="+mn-ea"/>
                          <a:sym typeface="Meiryo"/>
                        </a:rPr>
                        <a:t>手動</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101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ReportCaster</a:t>
                      </a:r>
                      <a:r>
                        <a:rPr lang="ja-JP" altLang="en-US" sz="800" u="none" strike="noStrike" cap="none" baseline="0" dirty="0" smtClean="0">
                          <a:solidFill>
                            <a:schemeClr val="tx1">
                              <a:lumMod val="75000"/>
                              <a:lumOff val="25000"/>
                            </a:schemeClr>
                          </a:solidFill>
                          <a:latin typeface="+mn-lt"/>
                          <a:ea typeface="+mn-ea"/>
                          <a:sym typeface="Meiryo"/>
                        </a:rPr>
                        <a:t>ログレポート</a:t>
                      </a:r>
                      <a:r>
                        <a:rPr lang="en-US" altLang="ja-JP" sz="800" u="none" strike="noStrike" cap="none" baseline="0" dirty="0" err="1" smtClean="0">
                          <a:solidFill>
                            <a:schemeClr val="tx1">
                              <a:lumMod val="75000"/>
                              <a:lumOff val="25000"/>
                            </a:schemeClr>
                          </a:solidFill>
                          <a:latin typeface="+mn-lt"/>
                          <a:ea typeface="+mn-ea"/>
                          <a:sym typeface="Meiryo"/>
                        </a:rPr>
                        <a:t>ReportLibrary</a:t>
                      </a:r>
                      <a:r>
                        <a:rPr lang="ja-JP" altLang="en-US" sz="800" u="none" strike="noStrike" cap="none" baseline="0" dirty="0" smtClean="0">
                          <a:solidFill>
                            <a:schemeClr val="tx1">
                              <a:lumMod val="75000"/>
                              <a:lumOff val="25000"/>
                            </a:schemeClr>
                          </a:solidFill>
                          <a:latin typeface="+mn-lt"/>
                          <a:ea typeface="+mn-ea"/>
                          <a:sym typeface="Meiryo"/>
                        </a:rPr>
                        <a:t>レポート</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900"/>
                        <a:buFont typeface="Times New Roman"/>
                        <a:buNone/>
                        <a:tabLst/>
                        <a:defRPr/>
                      </a:pPr>
                      <a:r>
                        <a:rPr lang="en-US" altLang="ja-JP" sz="800" baseline="0" dirty="0" err="1" smtClean="0">
                          <a:solidFill>
                            <a:schemeClr val="tx1">
                              <a:lumMod val="75000"/>
                              <a:lumOff val="25000"/>
                            </a:schemeClr>
                          </a:solidFill>
                          <a:latin typeface="+mn-lt"/>
                          <a:ea typeface="+mn-ea"/>
                        </a:rPr>
                        <a:t>WebFOCUS</a:t>
                      </a:r>
                      <a:r>
                        <a:rPr lang="ja-JP" altLang="en-US" sz="800" baseline="0" dirty="0" smtClean="0">
                          <a:solidFill>
                            <a:schemeClr val="tx1">
                              <a:lumMod val="75000"/>
                              <a:lumOff val="25000"/>
                            </a:schemeClr>
                          </a:solidFill>
                          <a:latin typeface="+mn-lt"/>
                          <a:ea typeface="+mn-ea"/>
                        </a:rPr>
                        <a:t>リポジトリ</a:t>
                      </a:r>
                      <a:r>
                        <a:rPr lang="en-US" altLang="ja-JP" sz="800" baseline="0" dirty="0" smtClean="0">
                          <a:solidFill>
                            <a:schemeClr val="tx1">
                              <a:lumMod val="75000"/>
                              <a:lumOff val="25000"/>
                            </a:schemeClr>
                          </a:solidFill>
                          <a:latin typeface="+mn-lt"/>
                          <a:ea typeface="+mn-ea"/>
                        </a:rPr>
                        <a:t>DB</a:t>
                      </a:r>
                      <a:endParaRPr lang="en-US" altLang="ja-JP" sz="800" baseline="0" dirty="0" smtClean="0">
                        <a:solidFill>
                          <a:schemeClr val="tx1">
                            <a:lumMod val="75000"/>
                            <a:lumOff val="25000"/>
                          </a:schemeClr>
                        </a:solidFill>
                        <a:latin typeface="+mn-lt"/>
                        <a:ea typeface="+mn-ea"/>
                        <a:cs typeface="Meiryo"/>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ReportCaster</a:t>
                      </a:r>
                      <a:r>
                        <a:rPr lang="ja-JP" altLang="en-US" sz="800" u="none" strike="noStrike" cap="none" baseline="0" dirty="0" smtClean="0">
                          <a:solidFill>
                            <a:schemeClr val="tx1">
                              <a:lumMod val="75000"/>
                              <a:lumOff val="25000"/>
                            </a:schemeClr>
                          </a:solidFill>
                          <a:latin typeface="+mn-lt"/>
                          <a:ea typeface="+mn-ea"/>
                          <a:sym typeface="Meiryo"/>
                        </a:rPr>
                        <a:t>ログレポートと</a:t>
                      </a:r>
                      <a:r>
                        <a:rPr lang="en-US" altLang="ja-JP" sz="800" u="none" strike="noStrike" cap="none" baseline="0" dirty="0" err="1" smtClean="0">
                          <a:solidFill>
                            <a:schemeClr val="tx1">
                              <a:lumMod val="75000"/>
                              <a:lumOff val="25000"/>
                            </a:schemeClr>
                          </a:solidFill>
                          <a:latin typeface="+mn-lt"/>
                          <a:ea typeface="+mn-ea"/>
                          <a:sym typeface="Meiryo"/>
                        </a:rPr>
                        <a:t>ReportLibrary</a:t>
                      </a:r>
                      <a:r>
                        <a:rPr lang="ja-JP" altLang="en-US" sz="800" u="none" strike="noStrike" cap="none" baseline="0" dirty="0" smtClean="0">
                          <a:solidFill>
                            <a:schemeClr val="tx1">
                              <a:lumMod val="75000"/>
                              <a:lumOff val="25000"/>
                            </a:schemeClr>
                          </a:solidFill>
                          <a:latin typeface="+mn-lt"/>
                          <a:ea typeface="+mn-ea"/>
                          <a:sym typeface="Meiryo"/>
                        </a:rPr>
                        <a:t>レポート</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ReportCaster</a:t>
                      </a:r>
                      <a:r>
                        <a:rPr lang="ja-JP" altLang="en-US" sz="800" u="none" strike="noStrike" cap="none" baseline="0" dirty="0" smtClean="0">
                          <a:solidFill>
                            <a:schemeClr val="tx1">
                              <a:lumMod val="75000"/>
                              <a:lumOff val="25000"/>
                            </a:schemeClr>
                          </a:solidFill>
                          <a:latin typeface="+mn-lt"/>
                          <a:ea typeface="+mn-ea"/>
                          <a:sym typeface="Meiryo"/>
                        </a:rPr>
                        <a:t>起動時</a:t>
                      </a:r>
                      <a:endParaRPr lang="en-US" altLang="ja-JP" sz="800" u="none" strike="noStrike" cap="none" baseline="0" dirty="0" smtClean="0">
                        <a:solidFill>
                          <a:schemeClr val="tx1">
                            <a:lumMod val="75000"/>
                            <a:lumOff val="25000"/>
                          </a:schemeClr>
                        </a:solidFill>
                        <a:latin typeface="+mn-lt"/>
                        <a:ea typeface="+mn-ea"/>
                        <a:sym typeface="Meiryo"/>
                      </a:endParaRPr>
                    </a:p>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設定時間の経過時</a:t>
                      </a:r>
                    </a:p>
                  </a:txBody>
                  <a:tcPr marL="90000" marR="90000" marT="50225" marB="35100" anchor="ctr">
                    <a:lnL>
                      <a:noFill/>
                    </a:lnL>
                    <a:lnR>
                      <a:noFill/>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自動</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101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ReportCaster</a:t>
                      </a:r>
                      <a:r>
                        <a:rPr lang="ja-JP" altLang="en-US" sz="800" u="none" strike="noStrike" cap="none" baseline="0" dirty="0" smtClean="0">
                          <a:solidFill>
                            <a:schemeClr val="tx1">
                              <a:lumMod val="75000"/>
                              <a:lumOff val="25000"/>
                            </a:schemeClr>
                          </a:solidFill>
                          <a:latin typeface="+mn-lt"/>
                          <a:ea typeface="+mn-ea"/>
                          <a:sym typeface="Meiryo"/>
                        </a:rPr>
                        <a:t>のスケジュールジョブトレースファイル</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en-US" altLang="ja-JP" sz="800" u="none" strike="noStrike" cap="none" baseline="0" dirty="0" err="1" smtClean="0">
                          <a:solidFill>
                            <a:schemeClr val="tx1">
                              <a:lumMod val="75000"/>
                              <a:lumOff val="25000"/>
                            </a:schemeClr>
                          </a:solidFill>
                          <a:latin typeface="+mn-lt"/>
                          <a:ea typeface="+mn-ea"/>
                          <a:sym typeface="Meiryo"/>
                        </a:rPr>
                        <a:t>WebFOCUS</a:t>
                      </a:r>
                      <a:r>
                        <a:rPr lang="ja-JP" altLang="en-US" sz="800" u="none" strike="noStrike" cap="none" baseline="0" dirty="0" smtClean="0">
                          <a:solidFill>
                            <a:schemeClr val="tx1">
                              <a:lumMod val="75000"/>
                              <a:lumOff val="25000"/>
                            </a:schemeClr>
                          </a:solidFill>
                          <a:latin typeface="+mn-lt"/>
                          <a:ea typeface="+mn-ea"/>
                          <a:sym typeface="Meiryo"/>
                        </a:rPr>
                        <a:t>関連フォルダ</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ReportCaster</a:t>
                      </a:r>
                      <a:r>
                        <a:rPr lang="ja-JP" altLang="en-US" sz="800" u="none" strike="noStrike" cap="none" baseline="0" dirty="0" smtClean="0">
                          <a:solidFill>
                            <a:schemeClr val="tx1">
                              <a:lumMod val="75000"/>
                              <a:lumOff val="25000"/>
                            </a:schemeClr>
                          </a:solidFill>
                          <a:latin typeface="+mn-lt"/>
                          <a:ea typeface="+mn-ea"/>
                          <a:sym typeface="Meiryo"/>
                        </a:rPr>
                        <a:t>のスケジュールジョブトレースファイルの管理フォルダ</a:t>
                      </a:r>
                      <a:endParaRPr lang="en-US" altLang="ja-JP" sz="8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en-US" altLang="ja-JP" sz="800" u="none" strike="noStrike" cap="none" baseline="0" dirty="0" smtClean="0">
                          <a:solidFill>
                            <a:schemeClr val="tx1">
                              <a:lumMod val="75000"/>
                              <a:lumOff val="25000"/>
                            </a:schemeClr>
                          </a:solidFill>
                          <a:latin typeface="+mn-lt"/>
                          <a:ea typeface="+mn-ea"/>
                          <a:sym typeface="Meiryo"/>
                        </a:rPr>
                        <a:t>ReportCaster</a:t>
                      </a:r>
                      <a:r>
                        <a:rPr lang="ja-JP" altLang="en-US" sz="800" u="none" strike="noStrike" cap="none" baseline="0" dirty="0" smtClean="0">
                          <a:solidFill>
                            <a:schemeClr val="tx1">
                              <a:lumMod val="75000"/>
                              <a:lumOff val="25000"/>
                            </a:schemeClr>
                          </a:solidFill>
                          <a:latin typeface="+mn-lt"/>
                          <a:ea typeface="+mn-ea"/>
                          <a:sym typeface="Meiryo"/>
                        </a:rPr>
                        <a:t>起動時</a:t>
                      </a:r>
                      <a:endParaRPr lang="en-US" altLang="ja-JP" sz="800" u="none" strike="noStrike" cap="none" baseline="0" dirty="0" smtClean="0">
                        <a:solidFill>
                          <a:schemeClr val="tx1">
                            <a:lumMod val="75000"/>
                            <a:lumOff val="25000"/>
                          </a:schemeClr>
                        </a:solidFill>
                        <a:latin typeface="+mn-lt"/>
                        <a:ea typeface="+mn-ea"/>
                        <a:sym typeface="Meiryo"/>
                      </a:endParaRPr>
                    </a:p>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設定時間の経過時</a:t>
                      </a:r>
                    </a:p>
                  </a:txBody>
                  <a:tcPr marL="90000" marR="90000" marT="50225" marB="351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10000"/>
                        </a:lnSpc>
                        <a:spcBef>
                          <a:spcPts val="0"/>
                        </a:spcBef>
                        <a:spcAft>
                          <a:spcPts val="0"/>
                        </a:spcAft>
                        <a:buClr>
                          <a:srgbClr val="000000"/>
                        </a:buClr>
                        <a:buSzPts val="900"/>
                        <a:buFont typeface="Times New Roman"/>
                        <a:buNone/>
                      </a:pPr>
                      <a:r>
                        <a:rPr lang="ja-JP" altLang="en-US" sz="800" u="none" strike="noStrike" cap="none" baseline="0" dirty="0" smtClean="0">
                          <a:solidFill>
                            <a:schemeClr val="tx1">
                              <a:lumMod val="75000"/>
                              <a:lumOff val="25000"/>
                            </a:schemeClr>
                          </a:solidFill>
                          <a:latin typeface="+mn-lt"/>
                          <a:ea typeface="+mn-ea"/>
                          <a:sym typeface="Meiryo"/>
                        </a:rPr>
                        <a:t>自動</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85318787"/>
                  </a:ext>
                </a:extLst>
              </a:tr>
            </a:tbl>
          </a:graphicData>
        </a:graphic>
      </p:graphicFrame>
    </p:spTree>
    <p:extLst>
      <p:ext uri="{BB962C8B-B14F-4D97-AF65-F5344CB8AC3E}">
        <p14:creationId xmlns:p14="http://schemas.microsoft.com/office/powerpoint/2010/main" val="3266914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ja-JP" altLang="en-US" dirty="0"/>
              <a:t>エージェントプロセス</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26</a:t>
            </a:fld>
            <a:endParaRPr lang="ja-JP" altLang="en-US" dirty="0"/>
          </a:p>
        </p:txBody>
      </p:sp>
      <p:graphicFrame>
        <p:nvGraphicFramePr>
          <p:cNvPr id="9" name="Google Shape;564;p21"/>
          <p:cNvGraphicFramePr/>
          <p:nvPr>
            <p:extLst>
              <p:ext uri="{D42A27DB-BD31-4B8C-83A1-F6EECF244321}">
                <p14:modId xmlns:p14="http://schemas.microsoft.com/office/powerpoint/2010/main" val="3159707181"/>
              </p:ext>
            </p:extLst>
          </p:nvPr>
        </p:nvGraphicFramePr>
        <p:xfrm>
          <a:off x="1143000" y="1528161"/>
          <a:ext cx="7527686" cy="2450535"/>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baseline="0"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u="none" strike="noStrike" cap="none" dirty="0" smtClean="0">
                          <a:solidFill>
                            <a:schemeClr val="tx1">
                              <a:lumMod val="75000"/>
                              <a:lumOff val="25000"/>
                            </a:schemeClr>
                          </a:solidFill>
                          <a:latin typeface="+mn-lt"/>
                          <a:ea typeface="+mn-ea"/>
                          <a:sym typeface="Meiryo"/>
                        </a:rPr>
                        <a:t>エージェントプロセスの作業フォルダ </a:t>
                      </a:r>
                      <a:endParaRPr lang="en-US" altLang="ja-JP" sz="1000" u="none" strike="noStrike" cap="none" dirty="0" smtClean="0">
                        <a:solidFill>
                          <a:schemeClr val="tx1">
                            <a:lumMod val="75000"/>
                            <a:lumOff val="25000"/>
                          </a:schemeClr>
                        </a:solidFill>
                        <a:latin typeface="+mn-lt"/>
                        <a:ea typeface="+mn-ea"/>
                        <a:sym typeface="Meiryo"/>
                      </a:endParaRPr>
                    </a:p>
                    <a:p>
                      <a:pPr marL="0" marR="0" lvl="0" indent="0" algn="l" rtl="0">
                        <a:lnSpc>
                          <a:spcPct val="90000"/>
                        </a:lnSpc>
                        <a:spcBef>
                          <a:spcPts val="0"/>
                        </a:spcBef>
                        <a:spcAft>
                          <a:spcPts val="0"/>
                        </a:spcAft>
                        <a:buClr>
                          <a:srgbClr val="000000"/>
                        </a:buClr>
                        <a:buSzPts val="900"/>
                        <a:buFont typeface="Times New Roman"/>
                        <a:buNone/>
                      </a:pPr>
                      <a:r>
                        <a:rPr lang="en-US" altLang="ja-JP" sz="1000" u="none" strike="noStrike" cap="none" dirty="0" smtClean="0">
                          <a:solidFill>
                            <a:schemeClr val="tx1">
                              <a:lumMod val="75000"/>
                              <a:lumOff val="25000"/>
                            </a:schemeClr>
                          </a:solidFill>
                          <a:latin typeface="+mn-lt"/>
                          <a:ea typeface="+mn-ea"/>
                          <a:sym typeface="Meiryo"/>
                        </a:rPr>
                        <a:t> Windows</a:t>
                      </a:r>
                      <a:r>
                        <a:rPr lang="en-US" altLang="ja-JP" sz="1000" u="none" strike="noStrike" cap="none" baseline="0" dirty="0" smtClean="0">
                          <a:solidFill>
                            <a:schemeClr val="tx1">
                              <a:lumMod val="75000"/>
                              <a:lumOff val="25000"/>
                            </a:schemeClr>
                          </a:solidFill>
                          <a:latin typeface="+mn-lt"/>
                          <a:ea typeface="+mn-ea"/>
                          <a:sym typeface="Meiryo"/>
                        </a:rPr>
                        <a:t>:</a:t>
                      </a:r>
                      <a:r>
                        <a:rPr lang="en-US" altLang="ja-JP" sz="1000" u="none" strike="noStrike" cap="none" dirty="0" smtClean="0">
                          <a:solidFill>
                            <a:schemeClr val="tx1">
                              <a:lumMod val="75000"/>
                              <a:lumOff val="25000"/>
                            </a:schemeClr>
                          </a:solidFill>
                          <a:latin typeface="+mn-lt"/>
                          <a:ea typeface="+mn-ea"/>
                          <a:sym typeface="Meiryo"/>
                        </a:rPr>
                        <a:t>&lt;drive&gt;:\</a:t>
                      </a:r>
                      <a:r>
                        <a:rPr lang="en-US" altLang="ja-JP" sz="1000" u="none" strike="noStrike" cap="none" dirty="0" err="1" smtClean="0">
                          <a:solidFill>
                            <a:schemeClr val="tx1">
                              <a:lumMod val="75000"/>
                              <a:lumOff val="25000"/>
                            </a:schemeClr>
                          </a:solidFill>
                          <a:latin typeface="+mn-lt"/>
                          <a:ea typeface="+mn-ea"/>
                          <a:sym typeface="Meiryo"/>
                        </a:rPr>
                        <a:t>ibi</a:t>
                      </a:r>
                      <a:r>
                        <a:rPr lang="en-US" altLang="ja-JP" sz="1000" u="none" strike="noStrike" cap="none" dirty="0" smtClean="0">
                          <a:solidFill>
                            <a:schemeClr val="tx1">
                              <a:lumMod val="75000"/>
                              <a:lumOff val="25000"/>
                            </a:schemeClr>
                          </a:solidFill>
                          <a:latin typeface="+mn-lt"/>
                          <a:ea typeface="+mn-ea"/>
                          <a:sym typeface="Meiryo"/>
                        </a:rPr>
                        <a:t>\srv92\</a:t>
                      </a:r>
                      <a:r>
                        <a:rPr lang="en-US" altLang="ja-JP" sz="1000" u="none" strike="noStrike" cap="none" dirty="0" err="1" smtClean="0">
                          <a:solidFill>
                            <a:schemeClr val="tx1">
                              <a:lumMod val="75000"/>
                              <a:lumOff val="25000"/>
                            </a:schemeClr>
                          </a:solidFill>
                          <a:latin typeface="+mn-lt"/>
                          <a:ea typeface="+mn-ea"/>
                          <a:sym typeface="Meiryo"/>
                        </a:rPr>
                        <a:t>wfs</a:t>
                      </a:r>
                      <a:r>
                        <a:rPr lang="en-US" altLang="ja-JP" sz="1000" u="none" strike="noStrike" cap="none" dirty="0" smtClean="0">
                          <a:solidFill>
                            <a:schemeClr val="tx1">
                              <a:lumMod val="75000"/>
                              <a:lumOff val="25000"/>
                            </a:schemeClr>
                          </a:solidFill>
                          <a:latin typeface="+mn-lt"/>
                          <a:ea typeface="+mn-ea"/>
                          <a:sym typeface="Meiryo"/>
                        </a:rPr>
                        <a:t>\</a:t>
                      </a:r>
                      <a:r>
                        <a:rPr lang="en-US" altLang="ja-JP" sz="1000" u="none" strike="noStrike" cap="none" dirty="0" err="1" smtClean="0">
                          <a:solidFill>
                            <a:schemeClr val="tx1">
                              <a:lumMod val="75000"/>
                              <a:lumOff val="25000"/>
                            </a:schemeClr>
                          </a:solidFill>
                          <a:latin typeface="+mn-lt"/>
                          <a:ea typeface="+mn-ea"/>
                          <a:sym typeface="Meiryo"/>
                        </a:rPr>
                        <a:t>edatemp</a:t>
                      </a:r>
                      <a:endParaRPr lang="en-US" altLang="ja-JP" sz="1000" u="none" strike="noStrike" cap="none" dirty="0" smtClean="0">
                        <a:solidFill>
                          <a:schemeClr val="tx1">
                            <a:lumMod val="75000"/>
                            <a:lumOff val="25000"/>
                          </a:schemeClr>
                        </a:solidFill>
                        <a:latin typeface="+mn-lt"/>
                        <a:ea typeface="+mn-ea"/>
                        <a:sym typeface="Meiryo"/>
                      </a:endParaRPr>
                    </a:p>
                    <a:p>
                      <a:pPr marL="0" marR="0" lvl="0" indent="0" algn="l" rtl="0">
                        <a:lnSpc>
                          <a:spcPct val="90000"/>
                        </a:lnSpc>
                        <a:spcBef>
                          <a:spcPts val="0"/>
                        </a:spcBef>
                        <a:spcAft>
                          <a:spcPts val="0"/>
                        </a:spcAft>
                        <a:buClr>
                          <a:srgbClr val="000000"/>
                        </a:buClr>
                        <a:buSzPts val="900"/>
                        <a:buFont typeface="Times New Roman"/>
                        <a:buNone/>
                      </a:pPr>
                      <a:r>
                        <a:rPr lang="en-US" altLang="ja-JP" sz="1000" u="none" strike="noStrike" cap="none" dirty="0" smtClean="0">
                          <a:solidFill>
                            <a:schemeClr val="tx1">
                              <a:lumMod val="75000"/>
                              <a:lumOff val="25000"/>
                            </a:schemeClr>
                          </a:solidFill>
                          <a:latin typeface="+mn-lt"/>
                          <a:ea typeface="+mn-ea"/>
                          <a:sym typeface="Meiryo"/>
                        </a:rPr>
                        <a:t> Linux:&lt;directory&gt;/</a:t>
                      </a:r>
                      <a:r>
                        <a:rPr lang="en-US" altLang="ja-JP" sz="1000" u="none" strike="noStrike" cap="none" dirty="0" err="1" smtClean="0">
                          <a:solidFill>
                            <a:schemeClr val="tx1">
                              <a:lumMod val="75000"/>
                              <a:lumOff val="25000"/>
                            </a:schemeClr>
                          </a:solidFill>
                          <a:latin typeface="+mn-lt"/>
                          <a:ea typeface="+mn-ea"/>
                          <a:sym typeface="Meiryo"/>
                        </a:rPr>
                        <a:t>ibi</a:t>
                      </a:r>
                      <a:r>
                        <a:rPr lang="en-US" altLang="ja-JP" sz="1000" u="none" strike="noStrike" cap="none" dirty="0" smtClean="0">
                          <a:solidFill>
                            <a:schemeClr val="tx1">
                              <a:lumMod val="75000"/>
                              <a:lumOff val="25000"/>
                            </a:schemeClr>
                          </a:solidFill>
                          <a:latin typeface="+mn-lt"/>
                          <a:ea typeface="+mn-ea"/>
                          <a:sym typeface="Meiryo"/>
                        </a:rPr>
                        <a:t>/srv92/</a:t>
                      </a:r>
                      <a:r>
                        <a:rPr lang="en-US" altLang="ja-JP" sz="1000" u="none" strike="noStrike" cap="none" dirty="0" err="1" smtClean="0">
                          <a:solidFill>
                            <a:schemeClr val="tx1">
                              <a:lumMod val="75000"/>
                              <a:lumOff val="25000"/>
                            </a:schemeClr>
                          </a:solidFill>
                          <a:latin typeface="+mn-lt"/>
                          <a:ea typeface="+mn-ea"/>
                          <a:sym typeface="Meiryo"/>
                        </a:rPr>
                        <a:t>wfs</a:t>
                      </a:r>
                      <a:r>
                        <a:rPr lang="en-US" altLang="ja-JP" sz="1000" u="none" strike="noStrike" cap="none" dirty="0" smtClean="0">
                          <a:solidFill>
                            <a:schemeClr val="tx1">
                              <a:lumMod val="75000"/>
                              <a:lumOff val="25000"/>
                            </a:schemeClr>
                          </a:solidFill>
                          <a:latin typeface="+mn-lt"/>
                          <a:ea typeface="+mn-ea"/>
                          <a:sym typeface="Meiryo"/>
                        </a:rPr>
                        <a:t>/</a:t>
                      </a:r>
                      <a:r>
                        <a:rPr lang="en-US" altLang="ja-JP" sz="1000" u="none" strike="noStrike" cap="none" dirty="0" err="1" smtClean="0">
                          <a:solidFill>
                            <a:schemeClr val="tx1">
                              <a:lumMod val="75000"/>
                              <a:lumOff val="25000"/>
                            </a:schemeClr>
                          </a:solidFill>
                          <a:latin typeface="+mn-lt"/>
                          <a:ea typeface="+mn-ea"/>
                          <a:sym typeface="Meiryo"/>
                        </a:rPr>
                        <a:t>edatemp</a:t>
                      </a:r>
                      <a:endParaRPr lang="en-US" altLang="ja-JP" sz="1000" u="none" strike="noStrike" cap="none"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ja-JP" altLang="en-US" sz="1000" u="none" strike="noStrike" cap="none" dirty="0" smtClean="0">
                          <a:solidFill>
                            <a:schemeClr val="tx1">
                              <a:lumMod val="75000"/>
                              <a:lumOff val="25000"/>
                            </a:schemeClr>
                          </a:solidFill>
                          <a:latin typeface="+mn-lt"/>
                          <a:ea typeface="+mn-ea"/>
                          <a:sym typeface="Meiryo"/>
                        </a:rPr>
                        <a:t>各エージェントごとに、 </a:t>
                      </a:r>
                      <a:r>
                        <a:rPr lang="en-US" altLang="ja-JP" sz="1000" u="none" strike="noStrike" cap="none" dirty="0" smtClean="0">
                          <a:solidFill>
                            <a:schemeClr val="tx1">
                              <a:lumMod val="75000"/>
                              <a:lumOff val="25000"/>
                            </a:schemeClr>
                          </a:solidFill>
                          <a:latin typeface="+mn-lt"/>
                          <a:ea typeface="+mn-ea"/>
                          <a:sym typeface="Meiryo"/>
                        </a:rPr>
                        <a:t>[</a:t>
                      </a:r>
                      <a:r>
                        <a:rPr lang="en-US" altLang="ja-JP" sz="1000" u="none" strike="noStrike" cap="none" dirty="0" err="1" smtClean="0">
                          <a:solidFill>
                            <a:schemeClr val="tx1">
                              <a:lumMod val="75000"/>
                              <a:lumOff val="25000"/>
                            </a:schemeClr>
                          </a:solidFill>
                          <a:latin typeface="+mn-lt"/>
                          <a:ea typeface="+mn-ea"/>
                          <a:sym typeface="Meiryo"/>
                        </a:rPr>
                        <a:t>ts</a:t>
                      </a:r>
                      <a:r>
                        <a:rPr lang="en-US" altLang="ja-JP" sz="1000" u="none" strike="noStrike" cap="none" dirty="0" smtClean="0">
                          <a:solidFill>
                            <a:schemeClr val="tx1">
                              <a:lumMod val="75000"/>
                              <a:lumOff val="25000"/>
                            </a:schemeClr>
                          </a:solidFill>
                          <a:latin typeface="+mn-lt"/>
                          <a:ea typeface="+mn-ea"/>
                          <a:sym typeface="Meiryo"/>
                        </a:rPr>
                        <a:t>] </a:t>
                      </a:r>
                      <a:r>
                        <a:rPr lang="ja-JP" altLang="en-US" sz="1000" u="none" strike="noStrike" cap="none" dirty="0" smtClean="0">
                          <a:solidFill>
                            <a:schemeClr val="tx1">
                              <a:lumMod val="75000"/>
                              <a:lumOff val="25000"/>
                            </a:schemeClr>
                          </a:solidFill>
                          <a:latin typeface="+mn-lt"/>
                          <a:ea typeface="+mn-ea"/>
                          <a:sym typeface="Meiryo"/>
                        </a:rPr>
                        <a:t>で始まるフォルダ（フォルダ名：連番）が作成されます。</a:t>
                      </a:r>
                      <a:endParaRPr lang="en-US" altLang="ja-JP" sz="1000" u="none" strike="noStrike" cap="none" dirty="0" smtClean="0">
                        <a:solidFill>
                          <a:schemeClr val="tx1">
                            <a:lumMod val="75000"/>
                            <a:lumOff val="25000"/>
                          </a:schemeClr>
                        </a:solidFill>
                        <a:latin typeface="+mn-lt"/>
                        <a:ea typeface="+mn-ea"/>
                        <a:sym typeface="Meiryo"/>
                      </a:endParaRPr>
                    </a:p>
                    <a:p>
                      <a:pPr marL="0" marR="0" lvl="0" indent="0" algn="l" rtl="0">
                        <a:lnSpc>
                          <a:spcPct val="130000"/>
                        </a:lnSpc>
                        <a:spcBef>
                          <a:spcPts val="0"/>
                        </a:spcBef>
                        <a:spcAft>
                          <a:spcPts val="0"/>
                        </a:spcAft>
                        <a:buClr>
                          <a:srgbClr val="000000"/>
                        </a:buClr>
                        <a:buSzPts val="900"/>
                        <a:buFont typeface="Times New Roman"/>
                        <a:buNone/>
                      </a:pPr>
                      <a:r>
                        <a:rPr lang="ja-JP" altLang="en-US" sz="1000" u="none" strike="noStrike" cap="none" dirty="0" smtClean="0">
                          <a:solidFill>
                            <a:schemeClr val="tx1">
                              <a:lumMod val="75000"/>
                              <a:lumOff val="25000"/>
                            </a:schemeClr>
                          </a:solidFill>
                          <a:latin typeface="+mn-lt"/>
                          <a:ea typeface="+mn-ea"/>
                          <a:sym typeface="Meiryo"/>
                        </a:rPr>
                        <a:t>通常は処理の終了とともに自動的にフォルダが削除されますが、削除されずにゴミとして残存していても</a:t>
                      </a:r>
                      <a:r>
                        <a:rPr lang="en-US" altLang="ja-JP" sz="1000" u="none" strike="noStrike" cap="none" dirty="0" err="1" smtClean="0">
                          <a:solidFill>
                            <a:schemeClr val="tx1">
                              <a:lumMod val="75000"/>
                              <a:lumOff val="25000"/>
                            </a:schemeClr>
                          </a:solidFill>
                          <a:latin typeface="+mn-lt"/>
                          <a:ea typeface="+mn-ea"/>
                          <a:sym typeface="Meiryo"/>
                        </a:rPr>
                        <a:t>WebFOCUS</a:t>
                      </a:r>
                      <a:r>
                        <a:rPr lang="ja-JP" altLang="en-US" sz="1000" u="none" strike="noStrike" cap="none" dirty="0" smtClean="0">
                          <a:solidFill>
                            <a:schemeClr val="tx1">
                              <a:lumMod val="75000"/>
                              <a:lumOff val="25000"/>
                            </a:schemeClr>
                          </a:solidFill>
                          <a:latin typeface="+mn-lt"/>
                          <a:ea typeface="+mn-ea"/>
                          <a:sym typeface="Meiryo"/>
                        </a:rPr>
                        <a:t>プロセス起動時にフォルダのクリーンアップを行います。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en-US" altLang="ja-JP" sz="1000" u="none" strike="noStrike" cap="none" dirty="0" err="1" smtClean="0">
                          <a:solidFill>
                            <a:schemeClr val="tx1">
                              <a:lumMod val="75000"/>
                              <a:lumOff val="25000"/>
                            </a:schemeClr>
                          </a:solidFill>
                          <a:latin typeface="+mn-lt"/>
                          <a:ea typeface="+mn-ea"/>
                          <a:sym typeface="Meiryo"/>
                        </a:rPr>
                        <a:t>crashed_cleanup</a:t>
                      </a:r>
                      <a:r>
                        <a:rPr lang="ja-JP" altLang="en-US" sz="1000" u="none" strike="noStrike" cap="none" dirty="0" smtClean="0">
                          <a:solidFill>
                            <a:schemeClr val="tx1">
                              <a:lumMod val="75000"/>
                              <a:lumOff val="25000"/>
                            </a:schemeClr>
                          </a:solidFill>
                          <a:latin typeface="+mn-lt"/>
                          <a:ea typeface="+mn-ea"/>
                          <a:sym typeface="Meiryo"/>
                        </a:rPr>
                        <a:t>（導入時：</a:t>
                      </a:r>
                      <a:r>
                        <a:rPr lang="en-US" altLang="ja-JP" sz="1000" u="none" strike="noStrike" cap="none" dirty="0" smtClean="0">
                          <a:solidFill>
                            <a:schemeClr val="tx1">
                              <a:lumMod val="75000"/>
                              <a:lumOff val="25000"/>
                            </a:schemeClr>
                          </a:solidFill>
                          <a:latin typeface="+mn-lt"/>
                          <a:ea typeface="+mn-ea"/>
                          <a:sym typeface="Meiryo"/>
                        </a:rPr>
                        <a:t>y </a:t>
                      </a:r>
                      <a:r>
                        <a:rPr lang="ja-JP" altLang="en-US" sz="1000" u="none" strike="noStrike" cap="none" dirty="0" smtClean="0">
                          <a:solidFill>
                            <a:schemeClr val="tx1">
                              <a:lumMod val="75000"/>
                              <a:lumOff val="25000"/>
                            </a:schemeClr>
                          </a:solidFill>
                          <a:latin typeface="+mn-lt"/>
                          <a:ea typeface="+mn-ea"/>
                          <a:sym typeface="Meiryo"/>
                        </a:rPr>
                        <a:t>）</a:t>
                      </a:r>
                      <a:r>
                        <a:rPr lang="en-US" altLang="ja-JP" sz="1000" u="none" strike="noStrike" cap="none" dirty="0" smtClean="0">
                          <a:solidFill>
                            <a:schemeClr val="tx1">
                              <a:lumMod val="75000"/>
                              <a:lumOff val="25000"/>
                            </a:schemeClr>
                          </a:solidFill>
                          <a:latin typeface="+mn-lt"/>
                          <a:ea typeface="+mn-ea"/>
                          <a:sym typeface="Meiryo"/>
                        </a:rPr>
                        <a:t/>
                      </a:r>
                      <a:br>
                        <a:rPr lang="en-US" altLang="ja-JP" sz="1000" u="none" strike="noStrike" cap="none" dirty="0" smtClean="0">
                          <a:solidFill>
                            <a:schemeClr val="tx1">
                              <a:lumMod val="75000"/>
                              <a:lumOff val="25000"/>
                            </a:schemeClr>
                          </a:solidFill>
                          <a:latin typeface="+mn-lt"/>
                          <a:ea typeface="+mn-ea"/>
                          <a:sym typeface="Meiryo"/>
                        </a:rPr>
                      </a:br>
                      <a:r>
                        <a:rPr lang="ja-JP" altLang="en-US" sz="1000" u="none" strike="noStrike" cap="none" dirty="0" smtClean="0">
                          <a:solidFill>
                            <a:schemeClr val="tx1">
                              <a:lumMod val="75000"/>
                              <a:lumOff val="25000"/>
                            </a:schemeClr>
                          </a:solidFill>
                          <a:latin typeface="+mn-lt"/>
                          <a:ea typeface="+mn-ea"/>
                          <a:sym typeface="Meiryo"/>
                        </a:rPr>
                        <a:t>該当のパラメーターに「</a:t>
                      </a:r>
                      <a:r>
                        <a:rPr lang="en-US" altLang="ja-JP" sz="1000" u="none" strike="noStrike" cap="none" dirty="0" smtClean="0">
                          <a:solidFill>
                            <a:schemeClr val="tx1">
                              <a:lumMod val="75000"/>
                              <a:lumOff val="25000"/>
                            </a:schemeClr>
                          </a:solidFill>
                          <a:latin typeface="+mn-lt"/>
                          <a:ea typeface="+mn-ea"/>
                          <a:sym typeface="Meiryo"/>
                        </a:rPr>
                        <a:t>y</a:t>
                      </a:r>
                      <a:r>
                        <a:rPr lang="ja-JP" altLang="en-US" sz="1000" u="none" strike="noStrike" cap="none" dirty="0" smtClean="0">
                          <a:solidFill>
                            <a:schemeClr val="tx1">
                              <a:lumMod val="75000"/>
                              <a:lumOff val="25000"/>
                            </a:schemeClr>
                          </a:solidFill>
                          <a:latin typeface="+mn-lt"/>
                          <a:ea typeface="+mn-ea"/>
                          <a:sym typeface="Meiryo"/>
                        </a:rPr>
                        <a:t>」が設定されている場合、 </a:t>
                      </a:r>
                      <a:r>
                        <a:rPr lang="en-US" altLang="ja-JP" sz="1000" u="none" strike="noStrike" cap="none" dirty="0" err="1" smtClean="0">
                          <a:solidFill>
                            <a:schemeClr val="tx1">
                              <a:lumMod val="75000"/>
                              <a:lumOff val="25000"/>
                            </a:schemeClr>
                          </a:solidFill>
                          <a:latin typeface="+mn-lt"/>
                          <a:ea typeface="+mn-ea"/>
                          <a:sym typeface="Meiryo"/>
                        </a:rPr>
                        <a:t>WebFOCUS</a:t>
                      </a:r>
                      <a:r>
                        <a:rPr lang="ja-JP" altLang="en-US" sz="1000" u="none" strike="noStrike" cap="none" dirty="0" smtClean="0">
                          <a:solidFill>
                            <a:schemeClr val="tx1">
                              <a:lumMod val="75000"/>
                              <a:lumOff val="25000"/>
                            </a:schemeClr>
                          </a:solidFill>
                          <a:latin typeface="+mn-lt"/>
                          <a:ea typeface="+mn-ea"/>
                          <a:sym typeface="Meiryo"/>
                        </a:rPr>
                        <a:t>プロセス起動時の他にレポート実行時にエージェントがクラッシュしたタイミングでも自動的にフォルダのクリーンアップを行います。</a:t>
                      </a:r>
                      <a:endParaRPr lang="en-US" altLang="ja-JP" sz="1000" u="none" strike="noStrike" cap="none" dirty="0" smtClean="0">
                        <a:solidFill>
                          <a:schemeClr val="tx1">
                            <a:lumMod val="75000"/>
                            <a:lumOff val="25000"/>
                          </a:schemeClr>
                        </a:solidFill>
                        <a:latin typeface="+mn-lt"/>
                        <a:ea typeface="+mn-ea"/>
                        <a:sym typeface="Meiryo"/>
                      </a:endParaRP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1000" u="none" strike="noStrike" cap="none" dirty="0" smtClean="0">
                          <a:solidFill>
                            <a:schemeClr val="tx1">
                              <a:lumMod val="75000"/>
                              <a:lumOff val="25000"/>
                            </a:schemeClr>
                          </a:solidFill>
                          <a:latin typeface="+mn-lt"/>
                          <a:ea typeface="+mn-ea"/>
                          <a:sym typeface="Meiryo"/>
                        </a:rPr>
                        <a:t>設定箇所</a:t>
                      </a:r>
                      <a:r>
                        <a:rPr lang="en-US" altLang="ja-JP" sz="1000" u="none" strike="noStrike" cap="none" dirty="0" smtClean="0">
                          <a:solidFill>
                            <a:schemeClr val="tx1">
                              <a:lumMod val="75000"/>
                              <a:lumOff val="25000"/>
                            </a:schemeClr>
                          </a:solidFill>
                          <a:latin typeface="+mn-lt"/>
                          <a:ea typeface="+mn-ea"/>
                          <a:sym typeface="Meiryo"/>
                        </a:rPr>
                        <a:t/>
                      </a:r>
                      <a:br>
                        <a:rPr lang="en-US" altLang="ja-JP" sz="1000" u="none" strike="noStrike" cap="none" dirty="0" smtClean="0">
                          <a:solidFill>
                            <a:schemeClr val="tx1">
                              <a:lumMod val="75000"/>
                              <a:lumOff val="25000"/>
                            </a:schemeClr>
                          </a:solidFill>
                          <a:latin typeface="+mn-lt"/>
                          <a:ea typeface="+mn-ea"/>
                          <a:sym typeface="Meiryo"/>
                        </a:rPr>
                      </a:br>
                      <a:r>
                        <a:rPr lang="en-US" altLang="ja-JP" sz="1000" u="none" strike="noStrike" cap="none" dirty="0" smtClean="0">
                          <a:solidFill>
                            <a:schemeClr val="tx1">
                              <a:lumMod val="75000"/>
                              <a:lumOff val="25000"/>
                            </a:schemeClr>
                          </a:solidFill>
                          <a:latin typeface="+mn-lt"/>
                          <a:ea typeface="+mn-ea"/>
                          <a:sym typeface="Meiryo"/>
                        </a:rPr>
                        <a:t>[</a:t>
                      </a:r>
                      <a:r>
                        <a:rPr lang="en-US" altLang="ja-JP" sz="1000" u="none" strike="noStrike" cap="none" dirty="0" err="1" smtClean="0">
                          <a:solidFill>
                            <a:schemeClr val="tx1">
                              <a:lumMod val="75000"/>
                              <a:lumOff val="25000"/>
                            </a:schemeClr>
                          </a:solidFill>
                          <a:latin typeface="+mn-lt"/>
                          <a:ea typeface="+mn-ea"/>
                          <a:sym typeface="Meiryo"/>
                        </a:rPr>
                        <a:t>WebFOCUS</a:t>
                      </a:r>
                      <a:r>
                        <a:rPr lang="en-US" altLang="ja-JP" sz="1000" u="none" strike="noStrike" cap="none" dirty="0" smtClean="0">
                          <a:solidFill>
                            <a:schemeClr val="tx1">
                              <a:lumMod val="75000"/>
                              <a:lumOff val="25000"/>
                            </a:schemeClr>
                          </a:solidFill>
                          <a:latin typeface="+mn-lt"/>
                          <a:ea typeface="+mn-ea"/>
                          <a:sym typeface="Meiryo"/>
                        </a:rPr>
                        <a:t> Hub]</a:t>
                      </a:r>
                      <a:r>
                        <a:rPr lang="ja-JP" altLang="en-US"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dirty="0" smtClean="0">
                          <a:solidFill>
                            <a:schemeClr val="tx1">
                              <a:lumMod val="75000"/>
                              <a:lumOff val="25000"/>
                            </a:schemeClr>
                          </a:solidFill>
                          <a:latin typeface="+mn-lt"/>
                          <a:ea typeface="+mn-ea"/>
                          <a:sym typeface="Meiryo"/>
                        </a:rPr>
                        <a:t>管理センター</a:t>
                      </a:r>
                      <a:r>
                        <a:rPr lang="en-US" altLang="ja-JP" sz="1000" u="none" strike="noStrike" cap="none" dirty="0" smtClean="0">
                          <a:solidFill>
                            <a:schemeClr val="tx1">
                              <a:lumMod val="75000"/>
                              <a:lumOff val="25000"/>
                            </a:schemeClr>
                          </a:solidFill>
                          <a:latin typeface="+mn-lt"/>
                          <a:ea typeface="+mn-ea"/>
                          <a:sym typeface="Meiryo"/>
                        </a:rPr>
                        <a:t>] - [</a:t>
                      </a:r>
                      <a:r>
                        <a:rPr lang="ja-JP" altLang="en-US" sz="1000" u="none" strike="noStrike" cap="none" dirty="0" smtClean="0">
                          <a:solidFill>
                            <a:schemeClr val="tx1">
                              <a:lumMod val="75000"/>
                              <a:lumOff val="25000"/>
                            </a:schemeClr>
                          </a:solidFill>
                          <a:latin typeface="+mn-lt"/>
                          <a:ea typeface="+mn-ea"/>
                          <a:sym typeface="Meiryo"/>
                        </a:rPr>
                        <a:t>サーバ管理</a:t>
                      </a:r>
                      <a:r>
                        <a:rPr lang="en-US" altLang="ja-JP" sz="1000" u="none" strike="noStrike" cap="none" dirty="0" smtClean="0">
                          <a:solidFill>
                            <a:schemeClr val="tx1">
                              <a:lumMod val="75000"/>
                              <a:lumOff val="25000"/>
                            </a:schemeClr>
                          </a:solidFill>
                          <a:latin typeface="+mn-lt"/>
                          <a:ea typeface="+mn-ea"/>
                          <a:sym typeface="Meiryo"/>
                        </a:rPr>
                        <a:t>]</a:t>
                      </a:r>
                      <a:r>
                        <a:rPr lang="en-US" altLang="ja-JP" sz="1000" u="none" strike="noStrike" cap="none" baseline="0" dirty="0" smtClean="0">
                          <a:solidFill>
                            <a:schemeClr val="tx1">
                              <a:lumMod val="75000"/>
                              <a:lumOff val="25000"/>
                            </a:schemeClr>
                          </a:solidFill>
                          <a:latin typeface="+mn-lt"/>
                          <a:ea typeface="+mn-ea"/>
                          <a:sym typeface="Meiryo"/>
                        </a:rPr>
                        <a:t> - </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dirty="0" smtClean="0">
                          <a:solidFill>
                            <a:schemeClr val="tx1">
                              <a:lumMod val="75000"/>
                              <a:lumOff val="25000"/>
                            </a:schemeClr>
                          </a:solidFill>
                          <a:latin typeface="+mn-lt"/>
                          <a:ea typeface="+mn-ea"/>
                          <a:sym typeface="Meiryo"/>
                        </a:rPr>
                        <a:t>サーバワークスペース</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dirty="0" smtClean="0">
                          <a:solidFill>
                            <a:schemeClr val="tx1">
                              <a:lumMod val="75000"/>
                              <a:lumOff val="25000"/>
                            </a:schemeClr>
                          </a:solidFill>
                          <a:latin typeface="+mn-lt"/>
                          <a:ea typeface="+mn-ea"/>
                          <a:sym typeface="Meiryo"/>
                        </a:rPr>
                        <a:t>設定</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dirty="0" smtClean="0">
                          <a:solidFill>
                            <a:schemeClr val="tx1">
                              <a:lumMod val="75000"/>
                              <a:lumOff val="25000"/>
                            </a:schemeClr>
                          </a:solidFill>
                          <a:latin typeface="+mn-lt"/>
                          <a:ea typeface="+mn-ea"/>
                          <a:sym typeface="Meiryo"/>
                        </a:rPr>
                        <a:t>ワークスペース設定</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baseline="0" dirty="0" smtClean="0">
                          <a:solidFill>
                            <a:schemeClr val="tx1">
                              <a:lumMod val="75000"/>
                              <a:lumOff val="25000"/>
                            </a:schemeClr>
                          </a:solidFill>
                          <a:latin typeface="+mn-lt"/>
                          <a:ea typeface="+mn-ea"/>
                          <a:sym typeface="Meiryo"/>
                        </a:rPr>
                        <a:t>- </a:t>
                      </a:r>
                      <a:r>
                        <a:rPr lang="en-US" altLang="ja-JP" sz="1000" u="none" strike="noStrike" cap="none" dirty="0" smtClean="0">
                          <a:solidFill>
                            <a:schemeClr val="tx1">
                              <a:lumMod val="75000"/>
                              <a:lumOff val="25000"/>
                            </a:schemeClr>
                          </a:solidFill>
                          <a:latin typeface="+mn-lt"/>
                          <a:ea typeface="+mn-ea"/>
                          <a:sym typeface="Meiryo"/>
                        </a:rPr>
                        <a:t>[</a:t>
                      </a:r>
                      <a:r>
                        <a:rPr lang="ja-JP" altLang="en-US" sz="1000" u="none" strike="noStrike" cap="none" dirty="0" smtClean="0">
                          <a:solidFill>
                            <a:schemeClr val="tx1">
                              <a:lumMod val="75000"/>
                              <a:lumOff val="25000"/>
                            </a:schemeClr>
                          </a:solidFill>
                          <a:latin typeface="+mn-lt"/>
                          <a:ea typeface="+mn-ea"/>
                          <a:sym typeface="Meiryo"/>
                        </a:rPr>
                        <a:t>その他の設定</a:t>
                      </a:r>
                      <a:r>
                        <a:rPr lang="en-US" altLang="ja-JP" sz="1000" u="none" strike="noStrike" cap="none" dirty="0" smtClean="0">
                          <a:solidFill>
                            <a:schemeClr val="tx1">
                              <a:lumMod val="75000"/>
                              <a:lumOff val="25000"/>
                            </a:schemeClr>
                          </a:solidFill>
                          <a:latin typeface="+mn-lt"/>
                          <a:ea typeface="+mn-ea"/>
                          <a:sym typeface="Meiryo"/>
                        </a:rPr>
                        <a:t>]</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782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ja-JP" altLang="en-US" dirty="0"/>
              <a:t>グローバル変数値</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graphicFrame>
        <p:nvGraphicFramePr>
          <p:cNvPr id="10" name="Google Shape;564;p21"/>
          <p:cNvGraphicFramePr/>
          <p:nvPr>
            <p:extLst>
              <p:ext uri="{D42A27DB-BD31-4B8C-83A1-F6EECF244321}">
                <p14:modId xmlns:p14="http://schemas.microsoft.com/office/powerpoint/2010/main" val="1467653445"/>
              </p:ext>
            </p:extLst>
          </p:nvPr>
        </p:nvGraphicFramePr>
        <p:xfrm>
          <a:off x="1143000" y="1528160"/>
          <a:ext cx="7527686" cy="2843789"/>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47022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グローバル変数の値の管理フォルダ</a:t>
                      </a:r>
                      <a:endParaRPr lang="en-US" altLang="ja-JP" sz="900" u="none" strike="noStrike" cap="none" dirty="0" smtClean="0">
                        <a:solidFill>
                          <a:schemeClr val="tx1">
                            <a:lumMod val="75000"/>
                            <a:lumOff val="25000"/>
                          </a:schemeClr>
                        </a:solidFill>
                        <a:latin typeface="+mn-lt"/>
                        <a:ea typeface="+mn-ea"/>
                        <a:sym typeface="Meiryo"/>
                      </a:endParaRPr>
                    </a:p>
                    <a:p>
                      <a:pPr marL="0" marR="0" lvl="0" indent="0" algn="l" rtl="0">
                        <a:lnSpc>
                          <a:spcPct val="9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 Windows:&lt;drive&gt;:\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\WebFOCUS92\temp</a:t>
                      </a:r>
                    </a:p>
                    <a:p>
                      <a:pPr marL="0" marR="0" lvl="0" indent="0" algn="l" rtl="0">
                        <a:lnSpc>
                          <a:spcPct val="9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 Linux:&lt;directory&gt;/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/WebFOCUS92/temp</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72">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クライアントマシン側のブラウザで保持されているセッションの情報を基に拡張子 </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tmp</a:t>
                      </a:r>
                      <a:r>
                        <a:rPr lang="en-US" altLang="ja-JP" sz="900" u="none" strike="noStrike" cap="none" dirty="0" smtClean="0">
                          <a:solidFill>
                            <a:schemeClr val="tx1">
                              <a:lumMod val="75000"/>
                              <a:lumOff val="25000"/>
                            </a:schemeClr>
                          </a:solidFill>
                          <a:latin typeface="+mn-lt"/>
                          <a:ea typeface="+mn-ea"/>
                          <a:sym typeface="Meiryo"/>
                        </a:rPr>
                        <a:t>] </a:t>
                      </a:r>
                      <a:r>
                        <a:rPr lang="ja-JP" altLang="en-US" sz="900" u="none" strike="noStrike" cap="none" dirty="0" smtClean="0">
                          <a:solidFill>
                            <a:schemeClr val="tx1">
                              <a:lumMod val="75000"/>
                              <a:lumOff val="25000"/>
                            </a:schemeClr>
                          </a:solidFill>
                          <a:latin typeface="+mn-lt"/>
                          <a:ea typeface="+mn-ea"/>
                          <a:sym typeface="Meiryo"/>
                        </a:rPr>
                        <a:t>のファイル（ファイル名：ランダムな半角英数字）が作成されます。</a:t>
                      </a:r>
                    </a:p>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err="1" smtClean="0">
                          <a:solidFill>
                            <a:schemeClr val="tx1">
                              <a:lumMod val="75000"/>
                              <a:lumOff val="25000"/>
                            </a:schemeClr>
                          </a:solidFill>
                          <a:latin typeface="+mn-lt"/>
                          <a:ea typeface="+mn-ea"/>
                          <a:sym typeface="Meiryo"/>
                        </a:rPr>
                        <a:t>WebFOCUS</a:t>
                      </a:r>
                      <a:r>
                        <a:rPr lang="ja-JP" altLang="en-US" sz="900" u="none" strike="noStrike" cap="none" dirty="0" smtClean="0">
                          <a:solidFill>
                            <a:schemeClr val="tx1">
                              <a:lumMod val="75000"/>
                              <a:lumOff val="25000"/>
                            </a:schemeClr>
                          </a:solidFill>
                          <a:latin typeface="+mn-lt"/>
                          <a:ea typeface="+mn-ea"/>
                          <a:sym typeface="Meiryo"/>
                        </a:rPr>
                        <a:t>プロセス起動時、もしくは設定時間を経過したタイミングで自動的にフォルダのクリーンアップを行います。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334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一時ファイルのタイムアウト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導入時：</a:t>
                      </a:r>
                      <a:r>
                        <a:rPr lang="en-US" altLang="ja-JP" sz="900" u="none" strike="noStrike" cap="none" dirty="0" smtClean="0">
                          <a:solidFill>
                            <a:schemeClr val="tx1">
                              <a:lumMod val="75000"/>
                              <a:lumOff val="25000"/>
                            </a:schemeClr>
                          </a:solidFill>
                          <a:latin typeface="+mn-lt"/>
                          <a:ea typeface="+mn-ea"/>
                          <a:sym typeface="Meiryo"/>
                        </a:rPr>
                        <a:t>900</a:t>
                      </a:r>
                      <a:r>
                        <a:rPr lang="ja-JP" altLang="en-US" sz="900" u="none" strike="noStrike" cap="none" dirty="0" smtClean="0">
                          <a:solidFill>
                            <a:schemeClr val="tx1">
                              <a:lumMod val="75000"/>
                              <a:lumOff val="25000"/>
                            </a:schemeClr>
                          </a:solidFill>
                          <a:latin typeface="+mn-lt"/>
                          <a:ea typeface="+mn-ea"/>
                          <a:sym typeface="Meiryo"/>
                        </a:rPr>
                        <a:t>秒</a:t>
                      </a:r>
                      <a:r>
                        <a:rPr lang="en-US" altLang="ja-JP" sz="900" u="none" strike="noStrike" cap="none" dirty="0" smtClean="0">
                          <a:solidFill>
                            <a:schemeClr val="tx1">
                              <a:lumMod val="75000"/>
                              <a:lumOff val="25000"/>
                            </a:schemeClr>
                          </a:solidFill>
                          <a:latin typeface="+mn-lt"/>
                          <a:ea typeface="+mn-ea"/>
                          <a:sym typeface="Meiryo"/>
                        </a:rPr>
                        <a:t>)</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設定時間を経過後に他のクライアントマシンからリクエストが実行されたタイミングで削除されます。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br>
                        <a:rPr lang="ja-JP" altLang="en-US"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WebFOCUS</a:t>
                      </a:r>
                      <a:r>
                        <a:rPr lang="en-US" altLang="ja-JP" sz="900" u="none" strike="noStrike" cap="none" dirty="0" smtClean="0">
                          <a:solidFill>
                            <a:schemeClr val="tx1">
                              <a:lumMod val="75000"/>
                              <a:lumOff val="25000"/>
                            </a:schemeClr>
                          </a:solidFill>
                          <a:latin typeface="+mn-lt"/>
                          <a:ea typeface="+mn-ea"/>
                          <a:sym typeface="Meiryo"/>
                        </a:rPr>
                        <a:t> Hub]</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管理コンソール</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構成</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アプリケーションの設定</a:t>
                      </a:r>
                      <a:r>
                        <a:rPr lang="en-US" altLang="ja-JP" sz="900" u="none" strike="noStrike" cap="none" dirty="0" smtClean="0">
                          <a:solidFill>
                            <a:schemeClr val="tx1">
                              <a:lumMod val="75000"/>
                              <a:lumOff val="25000"/>
                            </a:schemeClr>
                          </a:solidFill>
                          <a:latin typeface="+mn-lt"/>
                          <a:ea typeface="+mn-ea"/>
                          <a:sym typeface="Meiryo"/>
                        </a:rPr>
                        <a:t>] - [Client</a:t>
                      </a:r>
                      <a:r>
                        <a:rPr lang="ja-JP" altLang="en-US" sz="900" u="none" strike="noStrike" cap="none" dirty="0" smtClean="0">
                          <a:solidFill>
                            <a:schemeClr val="tx1">
                              <a:lumMod val="75000"/>
                              <a:lumOff val="25000"/>
                            </a:schemeClr>
                          </a:solidFill>
                          <a:latin typeface="+mn-lt"/>
                          <a:ea typeface="+mn-ea"/>
                          <a:sym typeface="Meiryo"/>
                        </a:rPr>
                        <a:t>設定</a:t>
                      </a:r>
                      <a:r>
                        <a:rPr lang="en-US" altLang="ja-JP" sz="900" u="none" strike="noStrike" cap="none" dirty="0" smtClean="0">
                          <a:solidFill>
                            <a:schemeClr val="tx1">
                              <a:lumMod val="75000"/>
                              <a:lumOff val="25000"/>
                            </a:schemeClr>
                          </a:solidFill>
                          <a:latin typeface="+mn-lt"/>
                          <a:ea typeface="+mn-ea"/>
                          <a:sym typeface="Meiryo"/>
                        </a:rPr>
                        <a:t>]</a:t>
                      </a: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セッションタイムアウト</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導入時：</a:t>
                      </a:r>
                      <a:r>
                        <a:rPr lang="en-US" altLang="ja-JP" sz="900" u="none" strike="noStrike" cap="none" dirty="0" smtClean="0">
                          <a:solidFill>
                            <a:schemeClr val="tx1">
                              <a:lumMod val="75000"/>
                              <a:lumOff val="25000"/>
                            </a:schemeClr>
                          </a:solidFill>
                          <a:latin typeface="+mn-lt"/>
                          <a:ea typeface="+mn-ea"/>
                          <a:sym typeface="Meiryo"/>
                        </a:rPr>
                        <a:t>120</a:t>
                      </a:r>
                      <a:r>
                        <a:rPr lang="ja-JP" altLang="en-US" sz="900" u="none" strike="noStrike" cap="none" dirty="0" smtClean="0">
                          <a:solidFill>
                            <a:schemeClr val="tx1">
                              <a:lumMod val="75000"/>
                              <a:lumOff val="25000"/>
                            </a:schemeClr>
                          </a:solidFill>
                          <a:latin typeface="+mn-lt"/>
                          <a:ea typeface="+mn-ea"/>
                          <a:sym typeface="Meiryo"/>
                        </a:rPr>
                        <a:t>分</a:t>
                      </a:r>
                      <a:r>
                        <a:rPr lang="en-US" altLang="ja-JP" sz="900" u="none" strike="noStrike" cap="none" dirty="0" smtClean="0">
                          <a:solidFill>
                            <a:schemeClr val="tx1">
                              <a:lumMod val="75000"/>
                              <a:lumOff val="25000"/>
                            </a:schemeClr>
                          </a:solidFill>
                          <a:latin typeface="+mn-lt"/>
                          <a:ea typeface="+mn-ea"/>
                          <a:sym typeface="Meiryo"/>
                        </a:rPr>
                        <a:t>)</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ログインユーザがセッションタイムアウトでログアウトした場合など、設定時間を経過したタイミングで削除されます。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br>
                        <a:rPr lang="ja-JP" altLang="en-US"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WebFOCUS</a:t>
                      </a:r>
                      <a:r>
                        <a:rPr lang="en-US" altLang="ja-JP" sz="900" u="none" strike="noStrike" cap="none" dirty="0" smtClean="0">
                          <a:solidFill>
                            <a:schemeClr val="tx1">
                              <a:lumMod val="75000"/>
                              <a:lumOff val="25000"/>
                            </a:schemeClr>
                          </a:solidFill>
                          <a:latin typeface="+mn-lt"/>
                          <a:ea typeface="+mn-ea"/>
                          <a:sym typeface="Meiryo"/>
                        </a:rPr>
                        <a:t> Hub]</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管理コンソール</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baseline="0" dirty="0" smtClean="0">
                          <a:solidFill>
                            <a:schemeClr val="tx1">
                              <a:lumMod val="75000"/>
                              <a:lumOff val="25000"/>
                            </a:schemeClr>
                          </a:solidFill>
                          <a:latin typeface="+mn-lt"/>
                          <a:ea typeface="+mn-ea"/>
                          <a:sym typeface="Meiryo"/>
                        </a:rPr>
                        <a:t> -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構成</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アプリケーションの設定</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[BI Portal]</a:t>
                      </a:r>
                      <a:r>
                        <a:rPr lang="ja-JP" altLang="en-US" sz="900" u="none" strike="noStrike" cap="none" dirty="0" smtClean="0">
                          <a:solidFill>
                            <a:schemeClr val="tx1">
                              <a:lumMod val="75000"/>
                              <a:lumOff val="25000"/>
                            </a:schemeClr>
                          </a:solidFill>
                          <a:latin typeface="+mn-lt"/>
                          <a:ea typeface="+mn-ea"/>
                          <a:sym typeface="Meiryo"/>
                        </a:rPr>
                        <a:t>　</a:t>
                      </a:r>
                      <a:endParaRPr lang="en-US" altLang="ja-JP" sz="900" u="none" strike="noStrike" cap="none"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3534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en-US" altLang="ja-JP" dirty="0" err="1"/>
              <a:t>ReportCaster</a:t>
            </a:r>
            <a:r>
              <a:rPr lang="ja-JP" altLang="en-US" dirty="0"/>
              <a:t>のスケジュールジョブトレースファイル</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28</a:t>
            </a:fld>
            <a:endParaRPr lang="ja-JP" altLang="en-US" dirty="0"/>
          </a:p>
        </p:txBody>
      </p:sp>
      <p:graphicFrame>
        <p:nvGraphicFramePr>
          <p:cNvPr id="9" name="Google Shape;564;p21"/>
          <p:cNvGraphicFramePr/>
          <p:nvPr>
            <p:extLst>
              <p:ext uri="{D42A27DB-BD31-4B8C-83A1-F6EECF244321}">
                <p14:modId xmlns:p14="http://schemas.microsoft.com/office/powerpoint/2010/main" val="1655188991"/>
              </p:ext>
            </p:extLst>
          </p:nvPr>
        </p:nvGraphicFramePr>
        <p:xfrm>
          <a:off x="1143000" y="1297949"/>
          <a:ext cx="7527687" cy="3451304"/>
        </p:xfrm>
        <a:graphic>
          <a:graphicData uri="http://schemas.openxmlformats.org/drawingml/2006/table">
            <a:tbl>
              <a:tblPr/>
              <a:tblGrid>
                <a:gridCol w="1112411">
                  <a:extLst>
                    <a:ext uri="{9D8B030D-6E8A-4147-A177-3AD203B41FA5}">
                      <a16:colId xmlns:a16="http://schemas.microsoft.com/office/drawing/2014/main" val="20000"/>
                    </a:ext>
                  </a:extLst>
                </a:gridCol>
                <a:gridCol w="3207638">
                  <a:extLst>
                    <a:ext uri="{9D8B030D-6E8A-4147-A177-3AD203B41FA5}">
                      <a16:colId xmlns:a16="http://schemas.microsoft.com/office/drawing/2014/main" val="2963663663"/>
                    </a:ext>
                  </a:extLst>
                </a:gridCol>
                <a:gridCol w="3207638">
                  <a:extLst>
                    <a:ext uri="{9D8B030D-6E8A-4147-A177-3AD203B41FA5}">
                      <a16:colId xmlns:a16="http://schemas.microsoft.com/office/drawing/2014/main" val="3257251680"/>
                    </a:ext>
                  </a:extLst>
                </a:gridCol>
              </a:tblGrid>
              <a:tr h="265689">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ReportCaster</a:t>
                      </a:r>
                      <a:r>
                        <a:rPr lang="ja-JP" altLang="en-US" sz="900" u="none" strike="noStrike" cap="none" dirty="0" smtClean="0">
                          <a:solidFill>
                            <a:schemeClr val="tx1">
                              <a:lumMod val="75000"/>
                              <a:lumOff val="25000"/>
                            </a:schemeClr>
                          </a:solidFill>
                          <a:latin typeface="+mn-lt"/>
                          <a:ea typeface="+mn-ea"/>
                          <a:sym typeface="Meiryo"/>
                        </a:rPr>
                        <a:t>のスケジュールジョブトレースファイルの管理フォルダ</a:t>
                      </a:r>
                      <a:endParaRPr lang="en-US" altLang="ja-JP" sz="900" u="none" strike="noStrike" cap="none" dirty="0" smtClean="0">
                        <a:solidFill>
                          <a:schemeClr val="tx1">
                            <a:lumMod val="75000"/>
                            <a:lumOff val="25000"/>
                          </a:schemeClr>
                        </a:solidFill>
                        <a:latin typeface="+mn-lt"/>
                        <a:ea typeface="+mn-ea"/>
                        <a:sym typeface="Meiryo"/>
                      </a:endParaRPr>
                    </a:p>
                  </a:txBody>
                  <a:tcPr marL="90000" marR="90000" marT="50225" marB="35100">
                    <a:lnL>
                      <a:noFill/>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2" indent="0" algn="l" rtl="0">
                        <a:lnSpc>
                          <a:spcPct val="130000"/>
                        </a:lnSpc>
                        <a:spcBef>
                          <a:spcPts val="0"/>
                        </a:spcBef>
                        <a:spcAft>
                          <a:spcPts val="0"/>
                        </a:spcAft>
                        <a:buClr>
                          <a:srgbClr val="000000"/>
                        </a:buClr>
                        <a:buSzPts val="900"/>
                        <a:buFont typeface="Times New Roman"/>
                        <a:buNone/>
                      </a:pPr>
                      <a:endParaRPr lang="en-US" altLang="ja-JP"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endParaRPr>
                    </a:p>
                  </a:txBody>
                  <a:tcPr marL="90000" marR="90000" marT="50225" marB="3510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vMerge="1">
                  <a:txBody>
                    <a:bodyPr/>
                    <a:lstStyle/>
                    <a:p>
                      <a:endParaRPr kumimoji="1" lang="ja-JP" altLang="en-US"/>
                    </a:p>
                  </a:txBody>
                  <a:tcPr/>
                </a:tc>
                <a:tc>
                  <a:txBody>
                    <a:bodyPr/>
                    <a:lstStyle/>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Windows</a:t>
                      </a:r>
                    </a:p>
                    <a:p>
                      <a:pPr marL="0" marR="0" lvl="2"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ReportCaster</a:t>
                      </a:r>
                      <a:r>
                        <a:rPr lang="en-US" altLang="ja-JP" sz="900" u="none" strike="noStrike" cap="none" dirty="0" smtClean="0">
                          <a:solidFill>
                            <a:schemeClr val="tx1">
                              <a:lumMod val="75000"/>
                              <a:lumOff val="25000"/>
                            </a:schemeClr>
                          </a:solidFill>
                          <a:latin typeface="+mn-lt"/>
                          <a:ea typeface="+mn-ea"/>
                          <a:sym typeface="Meiryo"/>
                        </a:rPr>
                        <a:t>\temp</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ReportCaster</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trc</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ReportCaster</a:t>
                      </a:r>
                      <a:r>
                        <a:rPr lang="en-US" altLang="ja-JP" sz="900" u="none" strike="noStrike" cap="none" dirty="0" smtClean="0">
                          <a:solidFill>
                            <a:schemeClr val="tx1">
                              <a:lumMod val="75000"/>
                              <a:lumOff val="25000"/>
                            </a:schemeClr>
                          </a:solidFill>
                          <a:latin typeface="+mn-lt"/>
                          <a:ea typeface="+mn-ea"/>
                          <a:sym typeface="Meiryo"/>
                        </a:rPr>
                        <a:t>\log</a:t>
                      </a:r>
                    </a:p>
                  </a:txBody>
                  <a:tcPr marL="90000" marR="90000" marT="50225" marB="35100">
                    <a:lnL>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14400" rtl="0" eaLnBrk="1" fontAlgn="auto" latinLnBrk="0" hangingPunct="1">
                        <a:lnSpc>
                          <a:spcPct val="130000"/>
                        </a:lnSpc>
                        <a:spcBef>
                          <a:spcPts val="0"/>
                        </a:spcBef>
                        <a:spcAft>
                          <a:spcPts val="0"/>
                        </a:spcAft>
                        <a:buClr>
                          <a:srgbClr val="000000"/>
                        </a:buClr>
                        <a:buSzPts val="900"/>
                        <a:buFont typeface="Times New Roman"/>
                        <a:buNone/>
                        <a:tabLst/>
                        <a:defRPr/>
                      </a:pPr>
                      <a:r>
                        <a:rPr lang="en-US" altLang="ja-JP" sz="900" u="none" strike="noStrike" cap="none" dirty="0" smtClean="0">
                          <a:solidFill>
                            <a:schemeClr val="tx1">
                              <a:lumMod val="75000"/>
                              <a:lumOff val="25000"/>
                            </a:schemeClr>
                          </a:solidFill>
                          <a:latin typeface="+mn-lt"/>
                          <a:ea typeface="+mn-ea"/>
                          <a:sym typeface="Meiryo"/>
                        </a:rPr>
                        <a:t>Linux</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ReportCaster</a:t>
                      </a:r>
                      <a:r>
                        <a:rPr lang="en-US" altLang="ja-JP" sz="900" u="none" strike="noStrike" cap="none" dirty="0" smtClean="0">
                          <a:solidFill>
                            <a:schemeClr val="tx1">
                              <a:lumMod val="75000"/>
                              <a:lumOff val="25000"/>
                            </a:schemeClr>
                          </a:solidFill>
                          <a:latin typeface="+mn-lt"/>
                          <a:ea typeface="+mn-ea"/>
                          <a:sym typeface="Meiryo"/>
                        </a:rPr>
                        <a:t>/temp</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ReportCaster</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trc</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ReportCaster</a:t>
                      </a:r>
                      <a:r>
                        <a:rPr lang="en-US" altLang="ja-JP" sz="900" u="none" strike="noStrike" cap="none" dirty="0" smtClean="0">
                          <a:solidFill>
                            <a:schemeClr val="tx1">
                              <a:lumMod val="75000"/>
                              <a:lumOff val="25000"/>
                            </a:schemeClr>
                          </a:solidFill>
                          <a:latin typeface="+mn-lt"/>
                          <a:ea typeface="+mn-ea"/>
                          <a:sym typeface="Meiryo"/>
                        </a:rPr>
                        <a:t>/log</a:t>
                      </a:r>
                    </a:p>
                  </a:txBody>
                  <a:tcPr marL="90000" marR="90000" marT="50225" marB="35100">
                    <a:lnL w="3175" cap="flat" cmpd="sng" algn="ctr">
                      <a:no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414243"/>
                  </a:ext>
                </a:extLst>
              </a:tr>
              <a:tr h="896498">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トレース実行（「スケジュールのトレース付き実行」もしくは「スケジュールレポートのトレース付き実行」）時、ジョブプロセス</a:t>
                      </a:r>
                      <a:r>
                        <a:rPr lang="en-US" altLang="ja-JP" sz="900" u="none" strike="noStrike" cap="none" dirty="0" smtClean="0">
                          <a:solidFill>
                            <a:schemeClr val="tx1">
                              <a:lumMod val="75000"/>
                              <a:lumOff val="25000"/>
                            </a:schemeClr>
                          </a:solidFill>
                          <a:latin typeface="+mn-lt"/>
                          <a:ea typeface="+mn-ea"/>
                          <a:sym typeface="Meiryo"/>
                        </a:rPr>
                        <a:t>ID</a:t>
                      </a:r>
                      <a:r>
                        <a:rPr lang="ja-JP" altLang="en-US" sz="900" u="none" strike="noStrike" cap="none" dirty="0" smtClean="0">
                          <a:solidFill>
                            <a:schemeClr val="tx1">
                              <a:lumMod val="75000"/>
                              <a:lumOff val="25000"/>
                            </a:schemeClr>
                          </a:solidFill>
                          <a:latin typeface="+mn-lt"/>
                          <a:ea typeface="+mn-ea"/>
                          <a:sym typeface="Meiryo"/>
                        </a:rPr>
                        <a:t>ごとに、「</a:t>
                      </a:r>
                      <a:r>
                        <a:rPr lang="en-US" altLang="ja-JP" sz="900" u="none" strike="noStrike" cap="none" dirty="0" smtClean="0">
                          <a:solidFill>
                            <a:schemeClr val="tx1">
                              <a:lumMod val="75000"/>
                              <a:lumOff val="25000"/>
                            </a:schemeClr>
                          </a:solidFill>
                          <a:latin typeface="+mn-lt"/>
                          <a:ea typeface="+mn-ea"/>
                          <a:sym typeface="Meiryo"/>
                        </a:rPr>
                        <a:t>J</a:t>
                      </a:r>
                      <a:r>
                        <a:rPr lang="ja-JP" altLang="en-US" sz="900" u="none" strike="noStrike" cap="none" dirty="0" smtClean="0">
                          <a:solidFill>
                            <a:schemeClr val="tx1">
                              <a:lumMod val="75000"/>
                              <a:lumOff val="25000"/>
                            </a:schemeClr>
                          </a:solidFill>
                          <a:latin typeface="+mn-lt"/>
                          <a:ea typeface="+mn-ea"/>
                          <a:sym typeface="Meiryo"/>
                        </a:rPr>
                        <a:t>」で始まるフォルダ（フォルダ名：ランダムな半角英数字）に出力されます。</a:t>
                      </a:r>
                    </a:p>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ReportCaster</a:t>
                      </a:r>
                      <a:r>
                        <a:rPr lang="ja-JP" altLang="en-US" sz="900" u="none" strike="noStrike" cap="none" dirty="0" smtClean="0">
                          <a:solidFill>
                            <a:schemeClr val="tx1">
                              <a:lumMod val="75000"/>
                              <a:lumOff val="25000"/>
                            </a:schemeClr>
                          </a:solidFill>
                          <a:latin typeface="+mn-lt"/>
                          <a:ea typeface="+mn-ea"/>
                          <a:sym typeface="Meiryo"/>
                        </a:rPr>
                        <a:t>プロセス起動時、もしくは設定時間を経過したタイミングで自動的にフォルダのクリーンアップを行います。</a:t>
                      </a:r>
                    </a:p>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手動で削除する場合は、 </a:t>
                      </a:r>
                      <a:r>
                        <a:rPr lang="en-US" altLang="ja-JP" sz="900" u="none" strike="noStrike" cap="none" dirty="0" smtClean="0">
                          <a:solidFill>
                            <a:schemeClr val="tx1">
                              <a:lumMod val="75000"/>
                              <a:lumOff val="25000"/>
                            </a:schemeClr>
                          </a:solidFill>
                          <a:latin typeface="+mn-lt"/>
                          <a:ea typeface="+mn-ea"/>
                          <a:sym typeface="Meiryo"/>
                        </a:rPr>
                        <a:t>ReportCaster</a:t>
                      </a:r>
                      <a:r>
                        <a:rPr lang="ja-JP" altLang="en-US" sz="900" u="none" strike="noStrike" cap="none" dirty="0" smtClean="0">
                          <a:solidFill>
                            <a:schemeClr val="tx1">
                              <a:lumMod val="75000"/>
                              <a:lumOff val="25000"/>
                            </a:schemeClr>
                          </a:solidFill>
                          <a:latin typeface="+mn-lt"/>
                          <a:ea typeface="+mn-ea"/>
                          <a:sym typeface="Meiryo"/>
                        </a:rPr>
                        <a:t>プロセスは停止させておく必要があります。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2"/>
                  </a:ext>
                </a:extLst>
              </a:tr>
              <a:tr h="149702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grid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スケジュールジョブトレース（導入時：オフ）</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「オフ」の場合に、</a:t>
                      </a:r>
                      <a:r>
                        <a:rPr lang="en-US" altLang="ja-JP" sz="900" u="none" strike="noStrike" cap="none" dirty="0" smtClean="0">
                          <a:solidFill>
                            <a:schemeClr val="tx1">
                              <a:lumMod val="75000"/>
                              <a:lumOff val="25000"/>
                            </a:schemeClr>
                          </a:solidFill>
                          <a:latin typeface="+mn-lt"/>
                          <a:ea typeface="+mn-ea"/>
                          <a:sym typeface="Meiryo"/>
                        </a:rPr>
                        <a:t>temp</a:t>
                      </a:r>
                      <a:r>
                        <a:rPr lang="ja-JP" altLang="en-US" sz="900" u="none" strike="noStrike" cap="none" dirty="0" smtClean="0">
                          <a:solidFill>
                            <a:schemeClr val="tx1">
                              <a:lumMod val="75000"/>
                              <a:lumOff val="25000"/>
                            </a:schemeClr>
                          </a:solidFill>
                          <a:latin typeface="+mn-lt"/>
                          <a:ea typeface="+mn-ea"/>
                          <a:sym typeface="Meiryo"/>
                        </a:rPr>
                        <a:t>フォルダが自動削除されます。</a:t>
                      </a:r>
                    </a:p>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endParaRPr lang="ja-JP" altLang="en-US" sz="900" u="none" strike="noStrike" cap="none" dirty="0" smtClean="0">
                        <a:solidFill>
                          <a:schemeClr val="tx1">
                            <a:lumMod val="75000"/>
                            <a:lumOff val="25000"/>
                          </a:schemeClr>
                        </a:solidFill>
                        <a:latin typeface="+mn-lt"/>
                        <a:ea typeface="+mn-ea"/>
                        <a:sym typeface="Meiryo"/>
                      </a:endParaRP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トレースを削除するまでの日数（導入時：</a:t>
                      </a:r>
                      <a:r>
                        <a:rPr lang="en-US" altLang="ja-JP" sz="900" u="none" strike="noStrike" cap="none" dirty="0" smtClean="0">
                          <a:solidFill>
                            <a:schemeClr val="tx1">
                              <a:lumMod val="75000"/>
                              <a:lumOff val="25000"/>
                            </a:schemeClr>
                          </a:solidFill>
                          <a:latin typeface="+mn-lt"/>
                          <a:ea typeface="+mn-ea"/>
                          <a:sym typeface="Meiryo"/>
                        </a:rPr>
                        <a:t>10</a:t>
                      </a:r>
                      <a:r>
                        <a:rPr lang="ja-JP" altLang="en-US" sz="900" u="none" strike="noStrike" cap="none" dirty="0"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メインメニュー</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クイックアクセス</a:t>
                      </a:r>
                      <a:r>
                        <a:rPr lang="en-US" altLang="ja-JP" sz="900" u="none" strike="noStrike" cap="none" dirty="0" smtClean="0">
                          <a:solidFill>
                            <a:schemeClr val="tx1">
                              <a:lumMod val="75000"/>
                              <a:lumOff val="25000"/>
                            </a:schemeClr>
                          </a:solidFill>
                          <a:latin typeface="+mn-lt"/>
                          <a:ea typeface="+mn-ea"/>
                          <a:sym typeface="Meiryo"/>
                        </a:rPr>
                        <a:t>] - [ReportCaster </a:t>
                      </a:r>
                      <a:r>
                        <a:rPr lang="ja-JP" altLang="en-US" sz="900" u="none" strike="noStrike" cap="none" dirty="0" smtClean="0">
                          <a:solidFill>
                            <a:schemeClr val="tx1">
                              <a:lumMod val="75000"/>
                              <a:lumOff val="25000"/>
                            </a:schemeClr>
                          </a:solidFill>
                          <a:latin typeface="+mn-lt"/>
                          <a:ea typeface="+mn-ea"/>
                          <a:sym typeface="Meiryo"/>
                        </a:rPr>
                        <a:t>ステータス</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構成</a:t>
                      </a:r>
                      <a:r>
                        <a:rPr lang="en-US" altLang="ja-JP" sz="900" u="none" strike="noStrike" cap="none" dirty="0" smtClean="0">
                          <a:solidFill>
                            <a:schemeClr val="tx1">
                              <a:lumMod val="75000"/>
                              <a:lumOff val="25000"/>
                            </a:schemeClr>
                          </a:solidFill>
                          <a:latin typeface="+mn-lt"/>
                          <a:ea typeface="+mn-ea"/>
                          <a:sym typeface="Meiryo"/>
                        </a:rPr>
                        <a:t>] – [Distribution Server]</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その他の設定</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スケジュールジョブトレース</a:t>
                      </a:r>
                      <a:r>
                        <a:rPr lang="en-US" altLang="ja-JP" sz="900" u="none" strike="noStrike" cap="none" dirty="0" smtClean="0">
                          <a:solidFill>
                            <a:schemeClr val="tx1">
                              <a:lumMod val="75000"/>
                              <a:lumOff val="25000"/>
                            </a:schemeClr>
                          </a:solidFill>
                          <a:latin typeface="+mn-lt"/>
                          <a:ea typeface="+mn-ea"/>
                          <a:sym typeface="Meiryo"/>
                        </a:rPr>
                        <a:t>]</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0244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ja-JP" altLang="en-US" dirty="0"/>
              <a:t>ディファード出力</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graphicFrame>
        <p:nvGraphicFramePr>
          <p:cNvPr id="10" name="Google Shape;564;p21"/>
          <p:cNvGraphicFramePr/>
          <p:nvPr>
            <p:extLst>
              <p:ext uri="{D42A27DB-BD31-4B8C-83A1-F6EECF244321}">
                <p14:modId xmlns:p14="http://schemas.microsoft.com/office/powerpoint/2010/main" val="3258420783"/>
              </p:ext>
            </p:extLst>
          </p:nvPr>
        </p:nvGraphicFramePr>
        <p:xfrm>
          <a:off x="1143000" y="1528161"/>
          <a:ext cx="7527686" cy="3370919"/>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ディファード出力の管理フォルダ </a:t>
                      </a:r>
                      <a:endParaRPr lang="en-US" altLang="ja-JP" sz="900" u="none" strike="noStrike" cap="none" dirty="0" smtClean="0">
                        <a:solidFill>
                          <a:schemeClr val="tx1">
                            <a:lumMod val="75000"/>
                            <a:lumOff val="25000"/>
                          </a:schemeClr>
                        </a:solidFill>
                        <a:latin typeface="+mn-lt"/>
                        <a:ea typeface="+mn-ea"/>
                        <a:sym typeface="Meiryo"/>
                      </a:endParaRPr>
                    </a:p>
                    <a:p>
                      <a:pPr marL="0" marR="0" lvl="1" indent="0" algn="l" rtl="0">
                        <a:lnSpc>
                          <a:spcPct val="130000"/>
                        </a:lnSpc>
                        <a:spcBef>
                          <a:spcPts val="0"/>
                        </a:spcBef>
                        <a:spcAft>
                          <a:spcPts val="0"/>
                        </a:spcAft>
                        <a:buClr>
                          <a:srgbClr val="000000"/>
                        </a:buClr>
                        <a:buSzPts val="900"/>
                        <a:buFont typeface="Times New Roman"/>
                        <a:buNone/>
                      </a:pP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Windows:</a:t>
                      </a:r>
                      <a:r>
                        <a:rPr lang="en-US" altLang="ja-JP" sz="900" u="none" strike="noStrike" cap="none" dirty="0" smtClean="0">
                          <a:solidFill>
                            <a:schemeClr val="tx1">
                              <a:lumMod val="75000"/>
                              <a:lumOff val="25000"/>
                            </a:schemeClr>
                          </a:solidFill>
                          <a:latin typeface="+mn-lt"/>
                          <a:ea typeface="+mn-ea"/>
                          <a:sym typeface="Meiryo"/>
                        </a:rPr>
                        <a:t>&lt;drive&gt;:\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\srv92\</a:t>
                      </a:r>
                      <a:r>
                        <a:rPr lang="en-US" altLang="ja-JP" sz="900" u="none" strike="noStrike" cap="none" dirty="0" err="1" smtClean="0">
                          <a:solidFill>
                            <a:schemeClr val="tx1">
                              <a:lumMod val="75000"/>
                              <a:lumOff val="25000"/>
                            </a:schemeClr>
                          </a:solidFill>
                          <a:latin typeface="+mn-lt"/>
                          <a:ea typeface="+mn-ea"/>
                          <a:sym typeface="Meiryo"/>
                        </a:rPr>
                        <a:t>wfs</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dfm_dir</a:t>
                      </a:r>
                      <a:endParaRPr lang="en-US" altLang="ja-JP" sz="900" u="none" strike="noStrike" cap="none" dirty="0" smtClean="0">
                        <a:solidFill>
                          <a:schemeClr val="tx1">
                            <a:lumMod val="75000"/>
                            <a:lumOff val="25000"/>
                          </a:schemeClr>
                        </a:solidFill>
                        <a:latin typeface="+mn-lt"/>
                        <a:ea typeface="+mn-ea"/>
                        <a:sym typeface="Meiryo"/>
                      </a:endParaRPr>
                    </a:p>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baseline="0" dirty="0" smtClean="0">
                          <a:solidFill>
                            <a:schemeClr val="tx1">
                              <a:lumMod val="75000"/>
                              <a:lumOff val="25000"/>
                            </a:schemeClr>
                          </a:solidFill>
                          <a:latin typeface="+mn-lt"/>
                          <a:ea typeface="+mn-ea"/>
                          <a:sym typeface="Meiryo"/>
                        </a:rPr>
                        <a:t> Linux:</a:t>
                      </a:r>
                      <a:r>
                        <a:rPr lang="en-US" altLang="ja-JP" sz="900" u="none" strike="noStrike" cap="none" dirty="0" smtClean="0">
                          <a:solidFill>
                            <a:schemeClr val="tx1">
                              <a:lumMod val="75000"/>
                              <a:lumOff val="25000"/>
                            </a:schemeClr>
                          </a:solidFill>
                          <a:latin typeface="+mn-lt"/>
                          <a:ea typeface="+mn-ea"/>
                          <a:sym typeface="Meiryo"/>
                        </a:rPr>
                        <a:t>&lt;directory&gt;/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/srv92/</a:t>
                      </a:r>
                      <a:r>
                        <a:rPr lang="en-US" altLang="ja-JP" sz="900" u="none" strike="noStrike" cap="none" dirty="0" err="1" smtClean="0">
                          <a:solidFill>
                            <a:schemeClr val="tx1">
                              <a:lumMod val="75000"/>
                              <a:lumOff val="25000"/>
                            </a:schemeClr>
                          </a:solidFill>
                          <a:latin typeface="+mn-lt"/>
                          <a:ea typeface="+mn-ea"/>
                          <a:sym typeface="Meiryo"/>
                        </a:rPr>
                        <a:t>wfs</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dfm_dir</a:t>
                      </a:r>
                      <a:endParaRPr lang="en-US" altLang="ja-JP" sz="900" u="none" strike="noStrike" cap="none"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DFM</a:t>
                      </a:r>
                      <a:r>
                        <a:rPr lang="ja-JP" altLang="en-US" sz="900" u="none" strike="noStrike" cap="none" dirty="0" smtClean="0">
                          <a:solidFill>
                            <a:schemeClr val="tx1">
                              <a:lumMod val="75000"/>
                              <a:lumOff val="25000"/>
                            </a:schemeClr>
                          </a:solidFill>
                          <a:latin typeface="+mn-lt"/>
                          <a:ea typeface="+mn-ea"/>
                          <a:sym typeface="Meiryo"/>
                        </a:rPr>
                        <a:t>リスナ起動時に、自動的に有効期限切れレポートのクリーンアップを行います。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en-US" altLang="ja-JP" sz="900" u="none" strike="noStrike" cap="none" dirty="0" err="1" smtClean="0">
                          <a:solidFill>
                            <a:schemeClr val="tx1">
                              <a:lumMod val="75000"/>
                              <a:lumOff val="25000"/>
                            </a:schemeClr>
                          </a:solidFill>
                          <a:latin typeface="+mn-lt"/>
                          <a:ea typeface="+mn-ea"/>
                          <a:sym typeface="Meiryo"/>
                        </a:rPr>
                        <a:t>dfm_maxage</a:t>
                      </a:r>
                      <a:r>
                        <a:rPr lang="ja-JP" altLang="en-US" sz="900" u="none" strike="noStrike" cap="none" dirty="0" smtClean="0">
                          <a:solidFill>
                            <a:schemeClr val="tx1">
                              <a:lumMod val="75000"/>
                              <a:lumOff val="25000"/>
                            </a:schemeClr>
                          </a:solidFill>
                          <a:latin typeface="+mn-lt"/>
                          <a:ea typeface="+mn-ea"/>
                          <a:sym typeface="Meiryo"/>
                        </a:rPr>
                        <a:t>（導入時：</a:t>
                      </a:r>
                      <a:r>
                        <a:rPr lang="en-US" altLang="ja-JP" sz="900" u="none" strike="noStrike" cap="none" dirty="0" smtClean="0">
                          <a:solidFill>
                            <a:schemeClr val="tx1">
                              <a:lumMod val="75000"/>
                              <a:lumOff val="25000"/>
                            </a:schemeClr>
                          </a:solidFill>
                          <a:latin typeface="+mn-lt"/>
                          <a:ea typeface="+mn-ea"/>
                          <a:sym typeface="Meiryo"/>
                        </a:rPr>
                        <a:t>30</a:t>
                      </a:r>
                      <a:r>
                        <a:rPr lang="ja-JP" altLang="en-US" sz="900" u="none" strike="noStrike" cap="none" dirty="0" smtClean="0">
                          <a:solidFill>
                            <a:schemeClr val="tx1">
                              <a:lumMod val="75000"/>
                              <a:lumOff val="25000"/>
                            </a:schemeClr>
                          </a:solidFill>
                          <a:latin typeface="+mn-lt"/>
                          <a:ea typeface="+mn-ea"/>
                          <a:sym typeface="Meiryo"/>
                        </a:rPr>
                        <a:t>日）</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有効期限を経過したレポートは削除され、ディファードステータス画面では「不明」ステータスとしてリストされます。</a:t>
                      </a:r>
                      <a:r>
                        <a:rPr lang="en-US" altLang="ja-JP" sz="900" u="none" strike="noStrike" cap="none" dirty="0" smtClean="0">
                          <a:solidFill>
                            <a:schemeClr val="tx1">
                              <a:lumMod val="75000"/>
                              <a:lumOff val="25000"/>
                            </a:schemeClr>
                          </a:solidFill>
                          <a:latin typeface="+mn-lt"/>
                          <a:ea typeface="+mn-ea"/>
                          <a:sym typeface="Meiryo"/>
                        </a:rPr>
                        <a:t>Resource Analyzer</a:t>
                      </a:r>
                      <a:r>
                        <a:rPr lang="ja-JP" altLang="en-US" sz="900" u="none" strike="noStrike" cap="none" dirty="0" smtClean="0">
                          <a:solidFill>
                            <a:schemeClr val="tx1">
                              <a:lumMod val="75000"/>
                              <a:lumOff val="25000"/>
                            </a:schemeClr>
                          </a:solidFill>
                          <a:latin typeface="+mn-lt"/>
                          <a:ea typeface="+mn-ea"/>
                          <a:sym typeface="Meiryo"/>
                        </a:rPr>
                        <a:t>のアーカイブ処理もディファード出力の一部として動いているため、ディファード出力結果としてアーカイブジョブログが出力されますが、指定した有効期限を経過すると自動的に削除されます。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WebFOCUS</a:t>
                      </a:r>
                      <a:r>
                        <a:rPr lang="en-US" altLang="ja-JP" sz="900" u="none" strike="noStrike" cap="none" dirty="0" smtClean="0">
                          <a:solidFill>
                            <a:schemeClr val="tx1">
                              <a:lumMod val="75000"/>
                              <a:lumOff val="25000"/>
                            </a:schemeClr>
                          </a:solidFill>
                          <a:latin typeface="+mn-lt"/>
                          <a:ea typeface="+mn-ea"/>
                          <a:sym typeface="Meiryo"/>
                        </a:rPr>
                        <a:t> Hub]</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サーバ管理</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baseline="0" dirty="0" smtClean="0">
                          <a:solidFill>
                            <a:schemeClr val="tx1">
                              <a:lumMod val="75000"/>
                              <a:lumOff val="25000"/>
                            </a:schemeClr>
                          </a:solidFill>
                          <a:latin typeface="+mn-lt"/>
                          <a:ea typeface="+mn-ea"/>
                          <a:sym typeface="Meiryo"/>
                        </a:rPr>
                        <a:t> -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サーバワークスペース</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サービスのプロセス統計とリスナ</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[SCHEDULER]</a:t>
                      </a:r>
                      <a:r>
                        <a:rPr lang="ja-JP" altLang="en-US" sz="900" u="none" strike="noStrike" cap="none" dirty="0" smtClean="0">
                          <a:solidFill>
                            <a:schemeClr val="tx1">
                              <a:lumMod val="75000"/>
                              <a:lumOff val="25000"/>
                            </a:schemeClr>
                          </a:solidFill>
                          <a:latin typeface="+mn-lt"/>
                          <a:ea typeface="+mn-ea"/>
                          <a:sym typeface="Meiryo"/>
                        </a:rPr>
                        <a:t>プロパティ</a:t>
                      </a: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en-US" altLang="ja-JP" sz="900" u="none" strike="noStrike" cap="none" dirty="0" err="1" smtClean="0">
                          <a:solidFill>
                            <a:schemeClr val="tx1">
                              <a:lumMod val="75000"/>
                              <a:lumOff val="25000"/>
                            </a:schemeClr>
                          </a:solidFill>
                          <a:latin typeface="+mn-lt"/>
                          <a:ea typeface="+mn-ea"/>
                          <a:sym typeface="Meiryo"/>
                        </a:rPr>
                        <a:t>dfm_autostart</a:t>
                      </a:r>
                      <a:r>
                        <a:rPr lang="ja-JP" altLang="en-US" sz="900" u="none" strike="noStrike" cap="none" dirty="0" smtClean="0">
                          <a:solidFill>
                            <a:schemeClr val="tx1">
                              <a:lumMod val="75000"/>
                              <a:lumOff val="25000"/>
                            </a:schemeClr>
                          </a:solidFill>
                          <a:latin typeface="+mn-lt"/>
                          <a:ea typeface="+mn-ea"/>
                          <a:sym typeface="Meiryo"/>
                        </a:rPr>
                        <a:t>（導入時：</a:t>
                      </a:r>
                      <a:r>
                        <a:rPr lang="en-US" altLang="ja-JP" sz="900" u="none" strike="noStrike" cap="none" dirty="0" smtClean="0">
                          <a:solidFill>
                            <a:schemeClr val="tx1">
                              <a:lumMod val="75000"/>
                              <a:lumOff val="25000"/>
                            </a:schemeClr>
                          </a:solidFill>
                          <a:latin typeface="+mn-lt"/>
                          <a:ea typeface="+mn-ea"/>
                          <a:sym typeface="Meiryo"/>
                        </a:rPr>
                        <a:t>y</a:t>
                      </a:r>
                      <a:r>
                        <a:rPr lang="ja-JP" altLang="en-US" sz="900" u="none" strike="noStrike" cap="none" dirty="0"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y</a:t>
                      </a:r>
                      <a:r>
                        <a:rPr lang="ja-JP" altLang="en-US" sz="900" u="none" strike="noStrike" cap="none" dirty="0" smtClean="0">
                          <a:solidFill>
                            <a:schemeClr val="tx1">
                              <a:lumMod val="75000"/>
                              <a:lumOff val="25000"/>
                            </a:schemeClr>
                          </a:solidFill>
                          <a:latin typeface="+mn-lt"/>
                          <a:ea typeface="+mn-ea"/>
                          <a:sym typeface="Meiryo"/>
                        </a:rPr>
                        <a:t>」が設定されている場合、</a:t>
                      </a:r>
                      <a:r>
                        <a:rPr lang="en-US" altLang="ja-JP" sz="900" u="none" strike="noStrike" cap="none" dirty="0" err="1" smtClean="0">
                          <a:solidFill>
                            <a:schemeClr val="tx1">
                              <a:lumMod val="75000"/>
                              <a:lumOff val="25000"/>
                            </a:schemeClr>
                          </a:solidFill>
                          <a:latin typeface="+mn-lt"/>
                          <a:ea typeface="+mn-ea"/>
                          <a:sym typeface="Meiryo"/>
                        </a:rPr>
                        <a:t>WebFOCUS</a:t>
                      </a:r>
                      <a:r>
                        <a:rPr lang="ja-JP" altLang="en-US" sz="900" u="none" strike="noStrike" cap="none" dirty="0" smtClean="0">
                          <a:solidFill>
                            <a:schemeClr val="tx1">
                              <a:lumMod val="75000"/>
                              <a:lumOff val="25000"/>
                            </a:schemeClr>
                          </a:solidFill>
                          <a:latin typeface="+mn-lt"/>
                          <a:ea typeface="+mn-ea"/>
                          <a:sym typeface="Meiryo"/>
                        </a:rPr>
                        <a:t>起動時にリスナが開始されます。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n</a:t>
                      </a:r>
                      <a:r>
                        <a:rPr lang="ja-JP" altLang="en-US" sz="900" u="none" strike="noStrike" cap="none" dirty="0" smtClean="0">
                          <a:solidFill>
                            <a:schemeClr val="tx1">
                              <a:lumMod val="75000"/>
                              <a:lumOff val="25000"/>
                            </a:schemeClr>
                          </a:solidFill>
                          <a:latin typeface="+mn-lt"/>
                          <a:ea typeface="+mn-ea"/>
                          <a:sym typeface="Meiryo"/>
                        </a:rPr>
                        <a:t>」の場合、リスナは自動起動されません。リスナ停止中はディファード出力が実行できないためご注意ください</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WebFOCUS</a:t>
                      </a:r>
                      <a:r>
                        <a:rPr lang="en-US" altLang="ja-JP" sz="900" u="none" strike="noStrike" cap="none" dirty="0" smtClean="0">
                          <a:solidFill>
                            <a:schemeClr val="tx1">
                              <a:lumMod val="75000"/>
                              <a:lumOff val="25000"/>
                            </a:schemeClr>
                          </a:solidFill>
                          <a:latin typeface="+mn-lt"/>
                          <a:ea typeface="+mn-ea"/>
                          <a:sym typeface="Meiryo"/>
                        </a:rPr>
                        <a:t> Hub]</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サーバ管理</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baseline="0" dirty="0" smtClean="0">
                          <a:solidFill>
                            <a:schemeClr val="tx1">
                              <a:lumMod val="75000"/>
                              <a:lumOff val="25000"/>
                            </a:schemeClr>
                          </a:solidFill>
                          <a:latin typeface="+mn-lt"/>
                          <a:ea typeface="+mn-ea"/>
                          <a:sym typeface="Meiryo"/>
                        </a:rPr>
                        <a:t> -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サーバワークスペース</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サービスのプロセス統計とリスナ</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[SCHEDULER]</a:t>
                      </a:r>
                      <a:r>
                        <a:rPr lang="ja-JP" altLang="en-US" sz="900" u="none" strike="noStrike" cap="none" dirty="0" smtClean="0">
                          <a:solidFill>
                            <a:schemeClr val="tx1">
                              <a:lumMod val="75000"/>
                              <a:lumOff val="25000"/>
                            </a:schemeClr>
                          </a:solidFill>
                          <a:latin typeface="+mn-lt"/>
                          <a:ea typeface="+mn-ea"/>
                          <a:sym typeface="Meiryo"/>
                        </a:rPr>
                        <a:t>プロパティ</a:t>
                      </a:r>
                      <a:endParaRPr lang="en-US" altLang="ja-JP" sz="900" u="none" strike="noStrike" cap="none"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403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en-US" dirty="0">
                <a:latin typeface="Segoe UI Semibold" panose="020B0702040204020203" pitchFamily="34" charset="0"/>
                <a:cs typeface="Segoe UI Semibold" panose="020B0702040204020203" pitchFamily="34" charset="0"/>
              </a:rPr>
              <a:t>はじめに</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3</a:t>
            </a:fld>
            <a:endParaRPr lang="ja-JP" altLang="en-US" dirty="0"/>
          </a:p>
        </p:txBody>
      </p:sp>
    </p:spTree>
    <p:extLst>
      <p:ext uri="{BB962C8B-B14F-4D97-AF65-F5344CB8AC3E}">
        <p14:creationId xmlns:p14="http://schemas.microsoft.com/office/powerpoint/2010/main" val="446727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ja-JP" altLang="en-US" dirty="0"/>
              <a:t>ディファードチケット</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graphicFrame>
        <p:nvGraphicFramePr>
          <p:cNvPr id="9" name="Google Shape;564;p21"/>
          <p:cNvGraphicFramePr/>
          <p:nvPr>
            <p:extLst>
              <p:ext uri="{D42A27DB-BD31-4B8C-83A1-F6EECF244321}">
                <p14:modId xmlns:p14="http://schemas.microsoft.com/office/powerpoint/2010/main" val="4101988922"/>
              </p:ext>
            </p:extLst>
          </p:nvPr>
        </p:nvGraphicFramePr>
        <p:xfrm>
          <a:off x="1143000" y="1528161"/>
          <a:ext cx="7527686" cy="3069660"/>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ディファードチケット（ディファードチケットとは、ディファード実行の登録情報のこと）</a:t>
                      </a:r>
                      <a:br>
                        <a:rPr lang="ja-JP" altLang="en-US" sz="900" u="none" strike="noStrike" cap="none"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Windows:</a:t>
                      </a:r>
                      <a:r>
                        <a:rPr lang="en-US" altLang="ja-JP" sz="900" u="none" strike="noStrike" cap="none" dirty="0" smtClean="0">
                          <a:solidFill>
                            <a:schemeClr val="tx1">
                              <a:lumMod val="75000"/>
                              <a:lumOff val="25000"/>
                            </a:schemeClr>
                          </a:solidFill>
                          <a:latin typeface="+mn-lt"/>
                          <a:ea typeface="+mn-ea"/>
                          <a:sym typeface="Meiryo"/>
                        </a:rPr>
                        <a:t>&lt;drive&gt;:\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\WebFOCUS92\utilities\</a:t>
                      </a:r>
                      <a:r>
                        <a:rPr lang="en-US" altLang="ja-JP" sz="900" u="none" strike="noStrike" cap="none" dirty="0" err="1" smtClean="0">
                          <a:solidFill>
                            <a:schemeClr val="tx1">
                              <a:lumMod val="75000"/>
                              <a:lumOff val="25000"/>
                            </a:schemeClr>
                          </a:solidFill>
                          <a:latin typeface="+mn-lt"/>
                          <a:ea typeface="+mn-ea"/>
                          <a:sym typeface="Meiryo"/>
                        </a:rPr>
                        <a:t>mr</a:t>
                      </a:r>
                      <a:r>
                        <a:rPr lang="en-US" altLang="ja-JP" sz="900" u="none" strike="noStrike" cap="none" dirty="0" smtClean="0">
                          <a:solidFill>
                            <a:schemeClr val="tx1">
                              <a:lumMod val="75000"/>
                              <a:lumOff val="25000"/>
                            </a:schemeClr>
                          </a:solidFill>
                          <a:latin typeface="+mn-lt"/>
                          <a:ea typeface="+mn-ea"/>
                          <a:sym typeface="Meiryo"/>
                        </a:rPr>
                        <a:t>\mrdtcleanup.bat</a:t>
                      </a:r>
                    </a:p>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 Linux:&lt;directory&gt;/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/WebFOCUS92/utilities/</a:t>
                      </a:r>
                      <a:r>
                        <a:rPr lang="en-US" altLang="ja-JP" sz="900" u="none" strike="noStrike" cap="none" dirty="0" err="1" smtClean="0">
                          <a:solidFill>
                            <a:schemeClr val="tx1">
                              <a:lumMod val="75000"/>
                              <a:lumOff val="25000"/>
                            </a:schemeClr>
                          </a:solidFill>
                          <a:latin typeface="+mn-lt"/>
                          <a:ea typeface="+mn-ea"/>
                          <a:sym typeface="Meiryo"/>
                        </a:rPr>
                        <a:t>mr</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mrdtcleanup</a:t>
                      </a:r>
                      <a:endParaRPr lang="en-US" altLang="ja-JP" sz="900" u="none" strike="noStrike" cap="none"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mrdtcleanup</a:t>
                      </a:r>
                      <a:r>
                        <a:rPr lang="ja-JP" altLang="en-US" sz="900" u="none" strike="noStrike" cap="none" dirty="0" smtClean="0">
                          <a:solidFill>
                            <a:schemeClr val="tx1">
                              <a:lumMod val="75000"/>
                              <a:lumOff val="25000"/>
                            </a:schemeClr>
                          </a:solidFill>
                          <a:latin typeface="+mn-lt"/>
                          <a:ea typeface="+mn-ea"/>
                          <a:sym typeface="Meiryo"/>
                        </a:rPr>
                        <a:t>ユーティリティを実行すると、ディファード実行の結果レポートが存在しないディファードチケットを</a:t>
                      </a:r>
                      <a:r>
                        <a:rPr lang="en-US" altLang="ja-JP" sz="900" u="none" strike="noStrike" cap="none" dirty="0" err="1" smtClean="0">
                          <a:solidFill>
                            <a:schemeClr val="tx1">
                              <a:lumMod val="75000"/>
                              <a:lumOff val="25000"/>
                            </a:schemeClr>
                          </a:solidFill>
                          <a:latin typeface="+mn-lt"/>
                          <a:ea typeface="+mn-ea"/>
                          <a:sym typeface="Meiryo"/>
                        </a:rPr>
                        <a:t>WebFOCUS</a:t>
                      </a:r>
                      <a:r>
                        <a:rPr lang="ja-JP" altLang="en-US" sz="900" u="none" strike="noStrike" cap="none" dirty="0" smtClean="0">
                          <a:solidFill>
                            <a:schemeClr val="tx1">
                              <a:lumMod val="75000"/>
                              <a:lumOff val="25000"/>
                            </a:schemeClr>
                          </a:solidFill>
                          <a:latin typeface="+mn-lt"/>
                          <a:ea typeface="+mn-ea"/>
                          <a:sym typeface="Meiryo"/>
                        </a:rPr>
                        <a:t>リポジトリから削除します。</a:t>
                      </a:r>
                      <a:r>
                        <a:rPr lang="en-US" altLang="ja-JP" sz="900" u="none" strike="noStrike" cap="none" dirty="0" smtClean="0">
                          <a:solidFill>
                            <a:schemeClr val="tx1">
                              <a:lumMod val="75000"/>
                              <a:lumOff val="25000"/>
                            </a:schemeClr>
                          </a:solidFill>
                          <a:latin typeface="+mn-lt"/>
                          <a:ea typeface="+mn-ea"/>
                          <a:sym typeface="Meiryo"/>
                        </a:rPr>
                        <a:t>mrdtcleanup</a:t>
                      </a:r>
                      <a:r>
                        <a:rPr lang="ja-JP" altLang="en-US" sz="900" u="none" strike="noStrike" cap="none" dirty="0" smtClean="0">
                          <a:solidFill>
                            <a:schemeClr val="tx1">
                              <a:lumMod val="75000"/>
                              <a:lumOff val="25000"/>
                            </a:schemeClr>
                          </a:solidFill>
                          <a:latin typeface="+mn-lt"/>
                          <a:ea typeface="+mn-ea"/>
                          <a:sym typeface="Meiryo"/>
                        </a:rPr>
                        <a:t>ユーティリティを実行するたびに、「</a:t>
                      </a:r>
                      <a:r>
                        <a:rPr lang="en-US" altLang="ja-JP" sz="900" u="none" strike="noStrike" cap="none" dirty="0" smtClean="0">
                          <a:solidFill>
                            <a:schemeClr val="tx1">
                              <a:lumMod val="75000"/>
                              <a:lumOff val="25000"/>
                            </a:schemeClr>
                          </a:solidFill>
                          <a:latin typeface="+mn-lt"/>
                          <a:ea typeface="+mn-ea"/>
                          <a:sym typeface="Meiryo"/>
                        </a:rPr>
                        <a:t>mrdtcleanup_yymmdd_hhmmss.log</a:t>
                      </a:r>
                      <a:r>
                        <a:rPr lang="ja-JP" altLang="en-US" sz="900" u="none" strike="noStrike" cap="none" dirty="0" smtClean="0">
                          <a:solidFill>
                            <a:schemeClr val="tx1">
                              <a:lumMod val="75000"/>
                              <a:lumOff val="25000"/>
                            </a:schemeClr>
                          </a:solidFill>
                          <a:latin typeface="+mn-lt"/>
                          <a:ea typeface="+mn-ea"/>
                          <a:sym typeface="Meiryo"/>
                        </a:rPr>
                        <a:t>」の形式でログファイルを下記に出力します。</a:t>
                      </a:r>
                      <a:br>
                        <a:rPr lang="ja-JP" altLang="en-US"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Windows:&lt;drive&gt;:\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application_logs</a:t>
                      </a:r>
                      <a:endParaRPr lang="en-US" altLang="ja-JP" sz="900" u="none" strike="noStrike" cap="none" dirty="0" smtClean="0">
                        <a:solidFill>
                          <a:schemeClr val="tx1">
                            <a:lumMod val="75000"/>
                            <a:lumOff val="25000"/>
                          </a:schemeClr>
                        </a:solidFill>
                        <a:latin typeface="+mn-lt"/>
                        <a:ea typeface="+mn-ea"/>
                        <a:sym typeface="Meiryo"/>
                      </a:endParaRPr>
                    </a:p>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 Linux:&lt;directory&gt;/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/WebFOCUS92/</a:t>
                      </a:r>
                      <a:r>
                        <a:rPr lang="en-US" altLang="ja-JP" sz="900" u="none" strike="noStrike" cap="none" dirty="0" err="1" smtClean="0">
                          <a:solidFill>
                            <a:schemeClr val="tx1">
                              <a:lumMod val="75000"/>
                              <a:lumOff val="25000"/>
                            </a:schemeClr>
                          </a:solidFill>
                          <a:latin typeface="+mn-lt"/>
                          <a:ea typeface="+mn-ea"/>
                          <a:sym typeface="Meiryo"/>
                        </a:rPr>
                        <a:t>application_logs</a:t>
                      </a:r>
                      <a:endParaRPr lang="en-US" altLang="ja-JP" sz="900" u="none" strike="noStrike" cap="none" dirty="0" smtClean="0">
                        <a:solidFill>
                          <a:schemeClr val="tx1">
                            <a:lumMod val="75000"/>
                            <a:lumOff val="25000"/>
                          </a:schemeClr>
                        </a:solidFill>
                        <a:latin typeface="+mn-lt"/>
                        <a:ea typeface="+mn-ea"/>
                        <a:sym typeface="Meiryo"/>
                      </a:endParaRPr>
                    </a:p>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ユーティリティは</a:t>
                      </a:r>
                      <a:r>
                        <a:rPr lang="en-US" altLang="ja-JP" sz="900" u="none" strike="noStrike" cap="none" dirty="0" err="1" smtClean="0">
                          <a:solidFill>
                            <a:schemeClr val="tx1">
                              <a:lumMod val="75000"/>
                              <a:lumOff val="25000"/>
                            </a:schemeClr>
                          </a:solidFill>
                          <a:latin typeface="+mn-lt"/>
                          <a:ea typeface="+mn-ea"/>
                          <a:sym typeface="Meiryo"/>
                        </a:rPr>
                        <a:t>WebFOCUS</a:t>
                      </a:r>
                      <a:r>
                        <a:rPr lang="ja-JP" altLang="en-US" sz="900" u="none" strike="noStrike" cap="none" dirty="0" smtClean="0">
                          <a:solidFill>
                            <a:schemeClr val="tx1">
                              <a:lumMod val="75000"/>
                              <a:lumOff val="25000"/>
                            </a:schemeClr>
                          </a:solidFill>
                          <a:latin typeface="+mn-lt"/>
                          <a:ea typeface="+mn-ea"/>
                          <a:sym typeface="Meiryo"/>
                        </a:rPr>
                        <a:t>で自動実行不可能のため、手動、もしくは運用管理ツールとの連携によりユーティリティを実行します。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ログ削除までの日数（導入時：</a:t>
                      </a:r>
                      <a:r>
                        <a:rPr lang="en-US" altLang="ja-JP" sz="900" u="none" strike="noStrike" cap="none" dirty="0" smtClean="0">
                          <a:solidFill>
                            <a:schemeClr val="tx1">
                              <a:lumMod val="75000"/>
                              <a:lumOff val="25000"/>
                            </a:schemeClr>
                          </a:solidFill>
                          <a:latin typeface="+mn-lt"/>
                          <a:ea typeface="+mn-ea"/>
                          <a:sym typeface="Meiryo"/>
                        </a:rPr>
                        <a:t>10</a:t>
                      </a:r>
                      <a:r>
                        <a:rPr lang="ja-JP" altLang="en-US" sz="900" u="none" strike="noStrike" cap="none" dirty="0" smtClean="0">
                          <a:solidFill>
                            <a:schemeClr val="tx1">
                              <a:lumMod val="75000"/>
                              <a:lumOff val="25000"/>
                            </a:schemeClr>
                          </a:solidFill>
                          <a:latin typeface="+mn-lt"/>
                          <a:ea typeface="+mn-ea"/>
                          <a:sym typeface="Meiryo"/>
                        </a:rPr>
                        <a:t>日）</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有効期限を経過したログファイルは自動的に削除されます。上記パラメータ値は、その他の</a:t>
                      </a:r>
                      <a:r>
                        <a:rPr lang="en-US" altLang="ja-JP" sz="900" u="none" strike="noStrike" cap="none" dirty="0" err="1" smtClean="0">
                          <a:solidFill>
                            <a:schemeClr val="tx1">
                              <a:lumMod val="75000"/>
                              <a:lumOff val="25000"/>
                            </a:schemeClr>
                          </a:solidFill>
                          <a:latin typeface="+mn-lt"/>
                          <a:ea typeface="+mn-ea"/>
                          <a:sym typeface="Meiryo"/>
                        </a:rPr>
                        <a:t>WebFOCUS</a:t>
                      </a:r>
                      <a:r>
                        <a:rPr lang="en-US" altLang="ja-JP" sz="900" u="none" strike="noStrike" cap="none" dirty="0" smtClean="0">
                          <a:solidFill>
                            <a:schemeClr val="tx1">
                              <a:lumMod val="75000"/>
                              <a:lumOff val="25000"/>
                            </a:schemeClr>
                          </a:solidFill>
                          <a:latin typeface="+mn-lt"/>
                          <a:ea typeface="+mn-ea"/>
                          <a:sym typeface="Meiryo"/>
                        </a:rPr>
                        <a:t> Client </a:t>
                      </a:r>
                      <a:r>
                        <a:rPr lang="ja-JP" altLang="en-US" sz="900" u="none" strike="noStrike" cap="none" dirty="0" smtClean="0">
                          <a:solidFill>
                            <a:schemeClr val="tx1">
                              <a:lumMod val="75000"/>
                              <a:lumOff val="25000"/>
                            </a:schemeClr>
                          </a:solidFill>
                          <a:latin typeface="+mn-lt"/>
                          <a:ea typeface="+mn-ea"/>
                          <a:sym typeface="Meiryo"/>
                        </a:rPr>
                        <a:t>関連ログと共有しています。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dirty="0" err="1" smtClean="0">
                          <a:solidFill>
                            <a:schemeClr val="tx1">
                              <a:lumMod val="75000"/>
                              <a:lumOff val="25000"/>
                            </a:schemeClr>
                          </a:solidFill>
                          <a:latin typeface="+mn-lt"/>
                          <a:ea typeface="+mn-ea"/>
                          <a:sym typeface="Meiryo"/>
                        </a:rPr>
                        <a:t>WebFOCUS</a:t>
                      </a:r>
                      <a:r>
                        <a:rPr lang="en-US" altLang="ja-JP" sz="900" u="none" strike="noStrike" cap="none" dirty="0" smtClean="0">
                          <a:solidFill>
                            <a:schemeClr val="tx1">
                              <a:lumMod val="75000"/>
                              <a:lumOff val="25000"/>
                            </a:schemeClr>
                          </a:solidFill>
                          <a:latin typeface="+mn-lt"/>
                          <a:ea typeface="+mn-ea"/>
                          <a:sym typeface="Meiryo"/>
                        </a:rPr>
                        <a:t> Hub]</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u="none" strike="noStrike" cap="none" dirty="0" smtClean="0">
                          <a:solidFill>
                            <a:schemeClr val="tx1">
                              <a:lumMod val="75000"/>
                              <a:lumOff val="25000"/>
                            </a:schemeClr>
                          </a:solidFill>
                          <a:latin typeface="+mn-lt"/>
                          <a:ea typeface="+mn-ea"/>
                          <a:sym typeface="Meiryo"/>
                        </a:rPr>
                        <a:t>] - [</a:t>
                      </a:r>
                      <a:r>
                        <a:rPr lang="ja-JP" altLang="en-US" sz="900" u="none" strike="noStrike" cap="none" dirty="0" smtClean="0">
                          <a:solidFill>
                            <a:schemeClr val="tx1">
                              <a:lumMod val="75000"/>
                              <a:lumOff val="25000"/>
                            </a:schemeClr>
                          </a:solidFill>
                          <a:latin typeface="+mn-lt"/>
                          <a:ea typeface="+mn-ea"/>
                          <a:sym typeface="Meiryo"/>
                        </a:rPr>
                        <a:t>管理コンソール</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baseline="0" dirty="0" smtClean="0">
                          <a:solidFill>
                            <a:schemeClr val="tx1">
                              <a:lumMod val="75000"/>
                              <a:lumOff val="25000"/>
                            </a:schemeClr>
                          </a:solidFill>
                          <a:latin typeface="+mn-lt"/>
                          <a:ea typeface="+mn-ea"/>
                          <a:sym typeface="Meiryo"/>
                        </a:rPr>
                        <a:t> -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構成</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アプリケーションの設定</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アプリケーションディレクトリ</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　</a:t>
                      </a:r>
                      <a:endParaRPr lang="en-US" altLang="ja-JP" sz="900" u="none" strike="noStrike" cap="none"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7257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en-US" altLang="ja-JP" dirty="0" err="1"/>
              <a:t>ReportCaster</a:t>
            </a:r>
            <a:r>
              <a:rPr lang="ja-JP" altLang="en-US" dirty="0"/>
              <a:t>ログレポートと</a:t>
            </a:r>
            <a:r>
              <a:rPr lang="en-US" altLang="ja-JP" dirty="0" err="1"/>
              <a:t>ReportLibrary</a:t>
            </a:r>
            <a:r>
              <a:rPr lang="ja-JP" altLang="en-US" dirty="0"/>
              <a:t>レポート</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graphicFrame>
        <p:nvGraphicFramePr>
          <p:cNvPr id="10" name="Google Shape;564;p21"/>
          <p:cNvGraphicFramePr/>
          <p:nvPr>
            <p:extLst>
              <p:ext uri="{D42A27DB-BD31-4B8C-83A1-F6EECF244321}">
                <p14:modId xmlns:p14="http://schemas.microsoft.com/office/powerpoint/2010/main" val="2985412518"/>
              </p:ext>
            </p:extLst>
          </p:nvPr>
        </p:nvGraphicFramePr>
        <p:xfrm>
          <a:off x="1143000" y="1528161"/>
          <a:ext cx="7527686" cy="2610712"/>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baseline="0"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baseline="0" dirty="0" smtClean="0">
                          <a:solidFill>
                            <a:schemeClr val="tx1">
                              <a:lumMod val="75000"/>
                              <a:lumOff val="25000"/>
                            </a:schemeClr>
                          </a:solidFill>
                          <a:latin typeface="+mn-lt"/>
                          <a:ea typeface="+mn-ea"/>
                          <a:sym typeface="Meiryo"/>
                        </a:rPr>
                        <a:t>ReportCaster</a:t>
                      </a:r>
                      <a:r>
                        <a:rPr lang="ja-JP" altLang="en-US" sz="900" u="none" strike="noStrike" cap="none" baseline="0" dirty="0" smtClean="0">
                          <a:solidFill>
                            <a:schemeClr val="tx1">
                              <a:lumMod val="75000"/>
                              <a:lumOff val="25000"/>
                            </a:schemeClr>
                          </a:solidFill>
                          <a:latin typeface="+mn-lt"/>
                          <a:ea typeface="+mn-ea"/>
                          <a:sym typeface="Meiryo"/>
                        </a:rPr>
                        <a:t>ログレポートと</a:t>
                      </a:r>
                      <a:r>
                        <a:rPr lang="en-US" altLang="ja-JP" sz="900" u="none" strike="noStrike" cap="none" baseline="0" dirty="0" err="1" smtClean="0">
                          <a:solidFill>
                            <a:schemeClr val="tx1">
                              <a:lumMod val="75000"/>
                              <a:lumOff val="25000"/>
                            </a:schemeClr>
                          </a:solidFill>
                          <a:latin typeface="+mn-lt"/>
                          <a:ea typeface="+mn-ea"/>
                          <a:sym typeface="Meiryo"/>
                        </a:rPr>
                        <a:t>ReportLibrary</a:t>
                      </a:r>
                      <a:r>
                        <a:rPr lang="ja-JP" altLang="en-US" sz="900" u="none" strike="noStrike" cap="none" baseline="0" dirty="0" smtClean="0">
                          <a:solidFill>
                            <a:schemeClr val="tx1">
                              <a:lumMod val="75000"/>
                              <a:lumOff val="25000"/>
                            </a:schemeClr>
                          </a:solidFill>
                          <a:latin typeface="+mn-lt"/>
                          <a:ea typeface="+mn-ea"/>
                          <a:sym typeface="Meiryo"/>
                        </a:rPr>
                        <a:t>レポート</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baseline="0"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baseline="0" dirty="0" smtClean="0">
                          <a:solidFill>
                            <a:schemeClr val="tx1">
                              <a:lumMod val="75000"/>
                              <a:lumOff val="25000"/>
                            </a:schemeClr>
                          </a:solidFill>
                          <a:latin typeface="+mn-lt"/>
                          <a:ea typeface="+mn-ea"/>
                          <a:sym typeface="Meiryo"/>
                        </a:rPr>
                        <a:t>ReportCaster</a:t>
                      </a:r>
                      <a:r>
                        <a:rPr lang="ja-JP" altLang="en-US" sz="900" u="none" strike="noStrike" cap="none" baseline="0" dirty="0" smtClean="0">
                          <a:solidFill>
                            <a:schemeClr val="tx1">
                              <a:lumMod val="75000"/>
                              <a:lumOff val="25000"/>
                            </a:schemeClr>
                          </a:solidFill>
                          <a:latin typeface="+mn-lt"/>
                          <a:ea typeface="+mn-ea"/>
                          <a:sym typeface="Meiryo"/>
                        </a:rPr>
                        <a:t>プロセス起動時か、削除時間を経過したタイミングで自動的にクリーンアップを行います。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baseline="0"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en-US" altLang="ja-JP" sz="900" u="none" strike="noStrike" cap="none" baseline="0" dirty="0" smtClean="0">
                          <a:solidFill>
                            <a:schemeClr val="tx1">
                              <a:lumMod val="75000"/>
                              <a:lumOff val="25000"/>
                            </a:schemeClr>
                          </a:solidFill>
                          <a:latin typeface="+mn-lt"/>
                          <a:ea typeface="+mn-ea"/>
                          <a:sym typeface="Meiryo"/>
                        </a:rPr>
                        <a:t>Distribution Server</a:t>
                      </a:r>
                      <a:r>
                        <a:rPr lang="ja-JP" altLang="en-US" sz="900" u="none" strike="noStrike" cap="none" baseline="0" dirty="0" smtClean="0">
                          <a:solidFill>
                            <a:schemeClr val="tx1">
                              <a:lumMod val="75000"/>
                              <a:lumOff val="25000"/>
                            </a:schemeClr>
                          </a:solidFill>
                          <a:latin typeface="+mn-lt"/>
                          <a:ea typeface="+mn-ea"/>
                          <a:sym typeface="Meiryo"/>
                        </a:rPr>
                        <a:t>の開始時にログを削除（導入時：チェックなし）</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チェックが入っている場合に自動的に削除されます。</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設定箇所</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en-US" altLang="ja-JP" sz="900" u="none" strike="noStrike" cap="none" baseline="0"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メインメニュー</a:t>
                      </a:r>
                      <a:r>
                        <a:rPr lang="en-US" altLang="ja-JP" sz="900" u="none" strike="noStrike" cap="none" baseline="0" dirty="0" smtClean="0">
                          <a:solidFill>
                            <a:schemeClr val="tx1">
                              <a:lumMod val="75000"/>
                              <a:lumOff val="25000"/>
                            </a:schemeClr>
                          </a:solidFill>
                          <a:latin typeface="+mn-lt"/>
                          <a:ea typeface="+mn-ea"/>
                          <a:sym typeface="Meiryo"/>
                        </a:rPr>
                        <a:t>] - [</a:t>
                      </a:r>
                      <a:r>
                        <a:rPr lang="ja-JP" altLang="en-US" sz="900" u="none" strike="noStrike" cap="none" baseline="0" dirty="0" smtClean="0">
                          <a:solidFill>
                            <a:schemeClr val="tx1">
                              <a:lumMod val="75000"/>
                              <a:lumOff val="25000"/>
                            </a:schemeClr>
                          </a:solidFill>
                          <a:latin typeface="+mn-lt"/>
                          <a:ea typeface="+mn-ea"/>
                          <a:sym typeface="Meiryo"/>
                        </a:rPr>
                        <a:t>クイックアクセス</a:t>
                      </a:r>
                      <a:r>
                        <a:rPr lang="en-US" altLang="ja-JP" sz="900" u="none" strike="noStrike" cap="none" baseline="0" dirty="0" smtClean="0">
                          <a:solidFill>
                            <a:schemeClr val="tx1">
                              <a:lumMod val="75000"/>
                              <a:lumOff val="25000"/>
                            </a:schemeClr>
                          </a:solidFill>
                          <a:latin typeface="+mn-lt"/>
                          <a:ea typeface="+mn-ea"/>
                          <a:sym typeface="Meiryo"/>
                        </a:rPr>
                        <a:t>] - [ReportCaster </a:t>
                      </a:r>
                      <a:r>
                        <a:rPr lang="ja-JP" altLang="en-US" sz="900" u="none" strike="noStrike" cap="none" baseline="0" dirty="0" smtClean="0">
                          <a:solidFill>
                            <a:schemeClr val="tx1">
                              <a:lumMod val="75000"/>
                              <a:lumOff val="25000"/>
                            </a:schemeClr>
                          </a:solidFill>
                          <a:latin typeface="+mn-lt"/>
                          <a:ea typeface="+mn-ea"/>
                          <a:sym typeface="Meiryo"/>
                        </a:rPr>
                        <a:t>ステータス</a:t>
                      </a:r>
                      <a:r>
                        <a:rPr lang="en-US" altLang="ja-JP" sz="900" u="none" strike="noStrike" cap="none" baseline="0" dirty="0" smtClean="0">
                          <a:solidFill>
                            <a:schemeClr val="tx1">
                              <a:lumMod val="75000"/>
                              <a:lumOff val="25000"/>
                            </a:schemeClr>
                          </a:solidFill>
                          <a:latin typeface="+mn-lt"/>
                          <a:ea typeface="+mn-ea"/>
                          <a:sym typeface="Meiryo"/>
                        </a:rPr>
                        <a:t>] - [</a:t>
                      </a:r>
                      <a:r>
                        <a:rPr lang="ja-JP" altLang="en-US" sz="900" u="none" strike="noStrike" cap="none" baseline="0" dirty="0" smtClean="0">
                          <a:solidFill>
                            <a:schemeClr val="tx1">
                              <a:lumMod val="75000"/>
                              <a:lumOff val="25000"/>
                            </a:schemeClr>
                          </a:solidFill>
                          <a:latin typeface="+mn-lt"/>
                          <a:ea typeface="+mn-ea"/>
                          <a:sym typeface="Meiryo"/>
                        </a:rPr>
                        <a:t>ログ削除と</a:t>
                      </a:r>
                      <a:r>
                        <a:rPr lang="en-US" altLang="ja-JP" sz="900" u="none" strike="noStrike" cap="none" baseline="0" dirty="0" err="1" smtClean="0">
                          <a:solidFill>
                            <a:schemeClr val="tx1">
                              <a:lumMod val="75000"/>
                              <a:lumOff val="25000"/>
                            </a:schemeClr>
                          </a:solidFill>
                          <a:latin typeface="+mn-lt"/>
                          <a:ea typeface="+mn-ea"/>
                          <a:sym typeface="Meiryo"/>
                        </a:rPr>
                        <a:t>ReportLibrary</a:t>
                      </a:r>
                      <a:r>
                        <a:rPr lang="ja-JP" altLang="en-US" sz="900" u="none" strike="noStrike" cap="none" baseline="0" dirty="0" smtClean="0">
                          <a:solidFill>
                            <a:schemeClr val="tx1">
                              <a:lumMod val="75000"/>
                              <a:lumOff val="25000"/>
                            </a:schemeClr>
                          </a:solidFill>
                          <a:latin typeface="+mn-lt"/>
                          <a:ea typeface="+mn-ea"/>
                          <a:sym typeface="Meiryo"/>
                        </a:rPr>
                        <a:t>有効期限</a:t>
                      </a:r>
                      <a:r>
                        <a:rPr lang="en-US" altLang="ja-JP" sz="900" u="none" strike="noStrike" cap="none" baseline="0" dirty="0" smtClean="0">
                          <a:solidFill>
                            <a:schemeClr val="tx1">
                              <a:lumMod val="75000"/>
                              <a:lumOff val="25000"/>
                            </a:schemeClr>
                          </a:solidFill>
                          <a:latin typeface="+mn-lt"/>
                          <a:ea typeface="+mn-ea"/>
                          <a:sym typeface="Meiryo"/>
                        </a:rPr>
                        <a:t>]</a:t>
                      </a: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baseline="0" dirty="0" smtClean="0">
                          <a:solidFill>
                            <a:schemeClr val="tx1">
                              <a:lumMod val="75000"/>
                              <a:lumOff val="25000"/>
                            </a:schemeClr>
                          </a:solidFill>
                          <a:latin typeface="+mn-lt"/>
                          <a:ea typeface="+mn-ea"/>
                          <a:sym typeface="Meiryo"/>
                        </a:rPr>
                        <a:t>ログ削除の期限（導入時：</a:t>
                      </a:r>
                      <a:r>
                        <a:rPr lang="en-US" altLang="ja-JP" sz="900" u="none" strike="noStrike" cap="none" baseline="0" dirty="0" smtClean="0">
                          <a:solidFill>
                            <a:schemeClr val="tx1">
                              <a:lumMod val="75000"/>
                              <a:lumOff val="25000"/>
                            </a:schemeClr>
                          </a:solidFill>
                          <a:latin typeface="+mn-lt"/>
                          <a:ea typeface="+mn-ea"/>
                          <a:sym typeface="Meiryo"/>
                        </a:rPr>
                        <a:t>30</a:t>
                      </a:r>
                      <a:r>
                        <a:rPr lang="ja-JP" altLang="en-US" sz="900" u="none" strike="noStrike" cap="none" baseline="0" dirty="0" smtClean="0">
                          <a:solidFill>
                            <a:schemeClr val="tx1">
                              <a:lumMod val="75000"/>
                              <a:lumOff val="25000"/>
                            </a:schemeClr>
                          </a:solidFill>
                          <a:latin typeface="+mn-lt"/>
                          <a:ea typeface="+mn-ea"/>
                          <a:sym typeface="Meiryo"/>
                        </a:rPr>
                        <a:t>日）</a:t>
                      </a: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baseline="0" dirty="0" smtClean="0">
                          <a:solidFill>
                            <a:schemeClr val="tx1">
                              <a:lumMod val="75000"/>
                              <a:lumOff val="25000"/>
                            </a:schemeClr>
                          </a:solidFill>
                          <a:latin typeface="+mn-lt"/>
                          <a:ea typeface="+mn-ea"/>
                          <a:sym typeface="Meiryo"/>
                        </a:rPr>
                        <a:t>ログ削除時間（導入時：</a:t>
                      </a:r>
                      <a:r>
                        <a:rPr lang="en-US" altLang="ja-JP" sz="900" u="none" strike="noStrike" cap="none" baseline="0" dirty="0" smtClean="0">
                          <a:solidFill>
                            <a:schemeClr val="tx1">
                              <a:lumMod val="75000"/>
                              <a:lumOff val="25000"/>
                            </a:schemeClr>
                          </a:solidFill>
                          <a:latin typeface="+mn-lt"/>
                          <a:ea typeface="+mn-ea"/>
                          <a:sym typeface="Meiryo"/>
                        </a:rPr>
                        <a:t>01:00</a:t>
                      </a:r>
                      <a:r>
                        <a:rPr lang="ja-JP" altLang="en-US" sz="900" u="none" strike="noStrike" cap="none" baseline="0" dirty="0" smtClean="0">
                          <a:solidFill>
                            <a:schemeClr val="tx1">
                              <a:lumMod val="75000"/>
                              <a:lumOff val="25000"/>
                            </a:schemeClr>
                          </a:solidFill>
                          <a:latin typeface="+mn-lt"/>
                          <a:ea typeface="+mn-ea"/>
                          <a:sym typeface="Meiryo"/>
                        </a:rPr>
                        <a:t>）</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有効期限を経過した場合に設定した時間に期限切れログレポートの削除が開始されます。どちらからでも設定可能です。 </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設定箇所</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en-US" altLang="ja-JP" sz="900" u="none" strike="noStrike" cap="none" baseline="0"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メインメニュー</a:t>
                      </a:r>
                      <a:r>
                        <a:rPr lang="en-US" altLang="ja-JP" sz="900" u="none" strike="noStrike" cap="none" baseline="0" dirty="0" smtClean="0">
                          <a:solidFill>
                            <a:schemeClr val="tx1">
                              <a:lumMod val="75000"/>
                              <a:lumOff val="25000"/>
                            </a:schemeClr>
                          </a:solidFill>
                          <a:latin typeface="+mn-lt"/>
                          <a:ea typeface="+mn-ea"/>
                          <a:sym typeface="Meiryo"/>
                        </a:rPr>
                        <a:t>] - [</a:t>
                      </a:r>
                      <a:r>
                        <a:rPr lang="ja-JP" altLang="en-US" sz="900" u="none" strike="noStrike" cap="none" baseline="0" dirty="0" smtClean="0">
                          <a:solidFill>
                            <a:schemeClr val="tx1">
                              <a:lumMod val="75000"/>
                              <a:lumOff val="25000"/>
                            </a:schemeClr>
                          </a:solidFill>
                          <a:latin typeface="+mn-lt"/>
                          <a:ea typeface="+mn-ea"/>
                          <a:sym typeface="Meiryo"/>
                        </a:rPr>
                        <a:t>クイックアクセス</a:t>
                      </a:r>
                      <a:r>
                        <a:rPr lang="en-US" altLang="ja-JP" sz="900" u="none" strike="noStrike" cap="none" baseline="0" dirty="0" smtClean="0">
                          <a:solidFill>
                            <a:schemeClr val="tx1">
                              <a:lumMod val="75000"/>
                              <a:lumOff val="25000"/>
                            </a:schemeClr>
                          </a:solidFill>
                          <a:latin typeface="+mn-lt"/>
                          <a:ea typeface="+mn-ea"/>
                          <a:sym typeface="Meiryo"/>
                        </a:rPr>
                        <a:t>] - [ReportCaster </a:t>
                      </a:r>
                      <a:r>
                        <a:rPr lang="ja-JP" altLang="en-US" sz="900" u="none" strike="noStrike" cap="none" baseline="0" dirty="0" smtClean="0">
                          <a:solidFill>
                            <a:schemeClr val="tx1">
                              <a:lumMod val="75000"/>
                              <a:lumOff val="25000"/>
                            </a:schemeClr>
                          </a:solidFill>
                          <a:latin typeface="+mn-lt"/>
                          <a:ea typeface="+mn-ea"/>
                          <a:sym typeface="Meiryo"/>
                        </a:rPr>
                        <a:t>ステータス</a:t>
                      </a:r>
                      <a:r>
                        <a:rPr lang="en-US" altLang="ja-JP" sz="900" u="none" strike="noStrike" cap="none" baseline="0" dirty="0" smtClean="0">
                          <a:solidFill>
                            <a:schemeClr val="tx1">
                              <a:lumMod val="75000"/>
                              <a:lumOff val="25000"/>
                            </a:schemeClr>
                          </a:solidFill>
                          <a:latin typeface="+mn-lt"/>
                          <a:ea typeface="+mn-ea"/>
                          <a:sym typeface="Meiryo"/>
                        </a:rPr>
                        <a:t>] - [</a:t>
                      </a:r>
                      <a:r>
                        <a:rPr lang="ja-JP" altLang="en-US" sz="900" u="none" strike="noStrike" cap="none" baseline="0" dirty="0" smtClean="0">
                          <a:solidFill>
                            <a:schemeClr val="tx1">
                              <a:lumMod val="75000"/>
                              <a:lumOff val="25000"/>
                            </a:schemeClr>
                          </a:solidFill>
                          <a:latin typeface="+mn-lt"/>
                          <a:ea typeface="+mn-ea"/>
                          <a:sym typeface="Meiryo"/>
                        </a:rPr>
                        <a:t>ログ削除と</a:t>
                      </a:r>
                      <a:r>
                        <a:rPr lang="en-US" altLang="ja-JP" sz="900" u="none" strike="noStrike" cap="none" baseline="0" dirty="0" err="1" smtClean="0">
                          <a:solidFill>
                            <a:schemeClr val="tx1">
                              <a:lumMod val="75000"/>
                              <a:lumOff val="25000"/>
                            </a:schemeClr>
                          </a:solidFill>
                          <a:latin typeface="+mn-lt"/>
                          <a:ea typeface="+mn-ea"/>
                          <a:sym typeface="Meiryo"/>
                        </a:rPr>
                        <a:t>ReportLibrary</a:t>
                      </a:r>
                      <a:r>
                        <a:rPr lang="ja-JP" altLang="en-US" sz="900" u="none" strike="noStrike" cap="none" baseline="0" dirty="0" smtClean="0">
                          <a:solidFill>
                            <a:schemeClr val="tx1">
                              <a:lumMod val="75000"/>
                              <a:lumOff val="25000"/>
                            </a:schemeClr>
                          </a:solidFill>
                          <a:latin typeface="+mn-lt"/>
                          <a:ea typeface="+mn-ea"/>
                          <a:sym typeface="Meiryo"/>
                        </a:rPr>
                        <a:t>有効期限</a:t>
                      </a:r>
                      <a:r>
                        <a:rPr lang="en-US" altLang="ja-JP" sz="900" u="none" strike="noStrike" cap="none" baseline="0" dirty="0" smtClean="0">
                          <a:solidFill>
                            <a:schemeClr val="tx1">
                              <a:lumMod val="75000"/>
                              <a:lumOff val="25000"/>
                            </a:schemeClr>
                          </a:solidFill>
                          <a:latin typeface="+mn-lt"/>
                          <a:ea typeface="+mn-ea"/>
                          <a:sym typeface="Meiryo"/>
                        </a:rPr>
                        <a:t>]</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期限切れ</a:t>
                      </a:r>
                      <a:r>
                        <a:rPr lang="en-US" altLang="ja-JP" sz="900" u="none" strike="noStrike" cap="none" baseline="0" dirty="0" err="1" smtClean="0">
                          <a:solidFill>
                            <a:schemeClr val="tx1">
                              <a:lumMod val="75000"/>
                              <a:lumOff val="25000"/>
                            </a:schemeClr>
                          </a:solidFill>
                          <a:latin typeface="+mn-lt"/>
                          <a:ea typeface="+mn-ea"/>
                          <a:sym typeface="Meiryo"/>
                        </a:rPr>
                        <a:t>ReportLibrary</a:t>
                      </a:r>
                      <a:r>
                        <a:rPr lang="ja-JP" altLang="en-US" sz="900" u="none" strike="noStrike" cap="none" baseline="0" dirty="0" smtClean="0">
                          <a:solidFill>
                            <a:schemeClr val="tx1">
                              <a:lumMod val="75000"/>
                              <a:lumOff val="25000"/>
                            </a:schemeClr>
                          </a:solidFill>
                          <a:latin typeface="+mn-lt"/>
                          <a:ea typeface="+mn-ea"/>
                          <a:sym typeface="Meiryo"/>
                        </a:rPr>
                        <a:t>レポートの削除は、ログ削除時間の</a:t>
                      </a:r>
                      <a:r>
                        <a:rPr lang="en-US" altLang="ja-JP" sz="900" u="none" strike="noStrike" cap="none" baseline="0" dirty="0" smtClean="0">
                          <a:solidFill>
                            <a:schemeClr val="tx1">
                              <a:lumMod val="75000"/>
                              <a:lumOff val="25000"/>
                            </a:schemeClr>
                          </a:solidFill>
                          <a:latin typeface="+mn-lt"/>
                          <a:ea typeface="+mn-ea"/>
                          <a:sym typeface="Meiryo"/>
                        </a:rPr>
                        <a:t>1</a:t>
                      </a:r>
                      <a:r>
                        <a:rPr lang="ja-JP" altLang="en-US" sz="900" u="none" strike="noStrike" cap="none" baseline="0" dirty="0" smtClean="0">
                          <a:solidFill>
                            <a:schemeClr val="tx1">
                              <a:lumMod val="75000"/>
                              <a:lumOff val="25000"/>
                            </a:schemeClr>
                          </a:solidFill>
                          <a:latin typeface="+mn-lt"/>
                          <a:ea typeface="+mn-ea"/>
                          <a:sym typeface="Meiryo"/>
                        </a:rPr>
                        <a:t>時間後に実行されます。</a:t>
                      </a:r>
                      <a:endParaRPr lang="en-US" altLang="ja-JP" sz="900" u="none" strike="noStrike" cap="none" baseline="0" dirty="0" smtClean="0">
                        <a:solidFill>
                          <a:schemeClr val="tx1">
                            <a:lumMod val="75000"/>
                            <a:lumOff val="25000"/>
                          </a:schemeClr>
                        </a:solidFill>
                        <a:latin typeface="+mn-lt"/>
                        <a:ea typeface="+mn-ea"/>
                        <a:sym typeface="Meiryo"/>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7514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運用 - クリーンアップの対象とタイミング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20081"/>
          </a:xfrm>
        </p:spPr>
        <p:txBody>
          <a:bodyPr>
            <a:normAutofit/>
          </a:bodyPr>
          <a:lstStyle/>
          <a:p>
            <a:pPr marL="342900" lvl="0">
              <a:buSzPts val="1400"/>
            </a:pPr>
            <a:r>
              <a:rPr lang="en-US" altLang="ja-JP" dirty="0"/>
              <a:t>Resource Analyzer</a:t>
            </a:r>
            <a:r>
              <a:rPr lang="ja-JP" altLang="en-US" dirty="0"/>
              <a:t>の未アーカイブログ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32</a:t>
            </a:fld>
            <a:endParaRPr lang="ja-JP" altLang="en-US" dirty="0"/>
          </a:p>
        </p:txBody>
      </p:sp>
      <p:graphicFrame>
        <p:nvGraphicFramePr>
          <p:cNvPr id="9" name="Google Shape;564;p21"/>
          <p:cNvGraphicFramePr/>
          <p:nvPr>
            <p:extLst>
              <p:ext uri="{D42A27DB-BD31-4B8C-83A1-F6EECF244321}">
                <p14:modId xmlns:p14="http://schemas.microsoft.com/office/powerpoint/2010/main" val="1087348761"/>
              </p:ext>
            </p:extLst>
          </p:nvPr>
        </p:nvGraphicFramePr>
        <p:xfrm>
          <a:off x="1143000" y="1528161"/>
          <a:ext cx="7527686" cy="3247968"/>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Resource Analyzer</a:t>
                      </a:r>
                      <a:r>
                        <a:rPr lang="ja-JP" altLang="en-US" sz="900" u="none" strike="noStrike" cap="none" dirty="0" smtClean="0">
                          <a:solidFill>
                            <a:schemeClr val="tx1">
                              <a:lumMod val="75000"/>
                              <a:lumOff val="25000"/>
                            </a:schemeClr>
                          </a:solidFill>
                          <a:latin typeface="+mn-lt"/>
                          <a:ea typeface="+mn-ea"/>
                          <a:sym typeface="Meiryo"/>
                        </a:rPr>
                        <a:t>の未アーカイブログ（</a:t>
                      </a:r>
                      <a:r>
                        <a:rPr lang="en-US" altLang="ja-JP" sz="900" u="none" strike="noStrike" cap="none" dirty="0" smtClean="0">
                          <a:solidFill>
                            <a:schemeClr val="tx1">
                              <a:lumMod val="75000"/>
                              <a:lumOff val="25000"/>
                            </a:schemeClr>
                          </a:solidFill>
                          <a:latin typeface="+mn-lt"/>
                          <a:ea typeface="+mn-ea"/>
                          <a:sym typeface="Meiryo"/>
                        </a:rPr>
                        <a:t>DB</a:t>
                      </a:r>
                      <a:r>
                        <a:rPr lang="ja-JP" altLang="en-US" sz="900" u="none" strike="noStrike" cap="none" dirty="0" smtClean="0">
                          <a:solidFill>
                            <a:schemeClr val="tx1">
                              <a:lumMod val="75000"/>
                              <a:lumOff val="25000"/>
                            </a:schemeClr>
                          </a:solidFill>
                          <a:latin typeface="+mn-lt"/>
                          <a:ea typeface="+mn-ea"/>
                          <a:sym typeface="Meiryo"/>
                        </a:rPr>
                        <a:t>書き込み前の一時ファイル）</a:t>
                      </a:r>
                      <a:endParaRPr lang="en-US" altLang="ja-JP" sz="900" u="none" strike="noStrike" cap="none" dirty="0" smtClean="0">
                        <a:solidFill>
                          <a:schemeClr val="tx1">
                            <a:lumMod val="75000"/>
                            <a:lumOff val="25000"/>
                          </a:schemeClr>
                        </a:solidFill>
                        <a:latin typeface="+mn-lt"/>
                        <a:ea typeface="+mn-ea"/>
                        <a:sym typeface="Meiryo"/>
                      </a:endParaRPr>
                    </a:p>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 Windows:&lt;drive&gt;:\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\srv92\</a:t>
                      </a:r>
                      <a:r>
                        <a:rPr lang="en-US" altLang="ja-JP" sz="900" u="none" strike="noStrike" cap="none" dirty="0" err="1" smtClean="0">
                          <a:solidFill>
                            <a:schemeClr val="tx1">
                              <a:lumMod val="75000"/>
                              <a:lumOff val="25000"/>
                            </a:schemeClr>
                          </a:solidFill>
                          <a:latin typeface="+mn-lt"/>
                          <a:ea typeface="+mn-ea"/>
                          <a:sym typeface="Meiryo"/>
                        </a:rPr>
                        <a:t>wfs</a:t>
                      </a:r>
                      <a:r>
                        <a:rPr lang="en-US" altLang="ja-JP" sz="900" u="none" strike="noStrike" cap="none" dirty="0" smtClean="0">
                          <a:solidFill>
                            <a:schemeClr val="tx1">
                              <a:lumMod val="75000"/>
                              <a:lumOff val="25000"/>
                            </a:schemeClr>
                          </a:solidFill>
                          <a:latin typeface="+mn-lt"/>
                          <a:ea typeface="+mn-ea"/>
                          <a:sym typeface="Meiryo"/>
                        </a:rPr>
                        <a:t>\rmldata.log</a:t>
                      </a:r>
                    </a:p>
                    <a:p>
                      <a:pPr marL="0" marR="0" lvl="1"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 Linux:&lt;directory&gt;/</a:t>
                      </a:r>
                      <a:r>
                        <a:rPr lang="en-US" altLang="ja-JP" sz="900" u="none" strike="noStrike" cap="none" dirty="0" err="1" smtClean="0">
                          <a:solidFill>
                            <a:schemeClr val="tx1">
                              <a:lumMod val="75000"/>
                              <a:lumOff val="25000"/>
                            </a:schemeClr>
                          </a:solidFill>
                          <a:latin typeface="+mn-lt"/>
                          <a:ea typeface="+mn-ea"/>
                          <a:sym typeface="Meiryo"/>
                        </a:rPr>
                        <a:t>ibi</a:t>
                      </a:r>
                      <a:r>
                        <a:rPr lang="en-US" altLang="ja-JP" sz="900" u="none" strike="noStrike" cap="none" dirty="0" smtClean="0">
                          <a:solidFill>
                            <a:schemeClr val="tx1">
                              <a:lumMod val="75000"/>
                              <a:lumOff val="25000"/>
                            </a:schemeClr>
                          </a:solidFill>
                          <a:latin typeface="+mn-lt"/>
                          <a:ea typeface="+mn-ea"/>
                          <a:sym typeface="Meiryo"/>
                        </a:rPr>
                        <a:t>/srv92/</a:t>
                      </a:r>
                      <a:r>
                        <a:rPr lang="en-US" altLang="ja-JP" sz="900" u="none" strike="noStrike" cap="none" dirty="0" err="1" smtClean="0">
                          <a:solidFill>
                            <a:schemeClr val="tx1">
                              <a:lumMod val="75000"/>
                              <a:lumOff val="25000"/>
                            </a:schemeClr>
                          </a:solidFill>
                          <a:latin typeface="+mn-lt"/>
                          <a:ea typeface="+mn-ea"/>
                          <a:sym typeface="Meiryo"/>
                        </a:rPr>
                        <a:t>wfs</a:t>
                      </a:r>
                      <a:r>
                        <a:rPr lang="en-US" altLang="ja-JP" sz="900" u="none" strike="noStrike" cap="none" dirty="0" smtClean="0">
                          <a:solidFill>
                            <a:schemeClr val="tx1">
                              <a:lumMod val="75000"/>
                              <a:lumOff val="25000"/>
                            </a:schemeClr>
                          </a:solidFill>
                          <a:latin typeface="+mn-lt"/>
                          <a:ea typeface="+mn-ea"/>
                          <a:sym typeface="Meiryo"/>
                        </a:rPr>
                        <a:t>/rmldata.log</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err="1" smtClean="0">
                          <a:solidFill>
                            <a:schemeClr val="tx1">
                              <a:lumMod val="75000"/>
                              <a:lumOff val="25000"/>
                            </a:schemeClr>
                          </a:solidFill>
                          <a:latin typeface="+mn-lt"/>
                          <a:ea typeface="+mn-ea"/>
                          <a:sym typeface="Meiryo"/>
                        </a:rPr>
                        <a:t>WebFOCUS</a:t>
                      </a:r>
                      <a:r>
                        <a:rPr lang="ja-JP" altLang="en-US" sz="900" u="none" strike="noStrike" cap="none" dirty="0" smtClean="0">
                          <a:solidFill>
                            <a:schemeClr val="tx1">
                              <a:lumMod val="75000"/>
                              <a:lumOff val="25000"/>
                            </a:schemeClr>
                          </a:solidFill>
                          <a:latin typeface="+mn-lt"/>
                          <a:ea typeface="+mn-ea"/>
                          <a:sym typeface="Meiryo"/>
                        </a:rPr>
                        <a:t>プロセス起動時もしくは、設定したログ行数が超過するか、日数を経過したタイミングで未アーカイブログをリポジトリ</a:t>
                      </a:r>
                      <a:r>
                        <a:rPr lang="en-US" altLang="ja-JP" sz="900" u="none" strike="noStrike" cap="none" dirty="0" smtClean="0">
                          <a:solidFill>
                            <a:schemeClr val="tx1">
                              <a:lumMod val="75000"/>
                              <a:lumOff val="25000"/>
                            </a:schemeClr>
                          </a:solidFill>
                          <a:latin typeface="+mn-lt"/>
                          <a:ea typeface="+mn-ea"/>
                          <a:sym typeface="Meiryo"/>
                        </a:rPr>
                        <a:t>DB</a:t>
                      </a:r>
                      <a:r>
                        <a:rPr lang="ja-JP" altLang="en-US" sz="900" u="none" strike="noStrike" cap="none" dirty="0" smtClean="0">
                          <a:solidFill>
                            <a:schemeClr val="tx1">
                              <a:lumMod val="75000"/>
                              <a:lumOff val="25000"/>
                            </a:schemeClr>
                          </a:solidFill>
                          <a:latin typeface="+mn-lt"/>
                          <a:ea typeface="+mn-ea"/>
                          <a:sym typeface="Meiryo"/>
                        </a:rPr>
                        <a:t>へ書き込みます。</a:t>
                      </a:r>
                    </a:p>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smtClean="0">
                          <a:solidFill>
                            <a:schemeClr val="tx1">
                              <a:lumMod val="75000"/>
                              <a:lumOff val="25000"/>
                            </a:schemeClr>
                          </a:solidFill>
                          <a:latin typeface="+mn-lt"/>
                          <a:ea typeface="+mn-ea"/>
                          <a:sym typeface="Meiryo"/>
                        </a:rPr>
                        <a:t>rmldat_yyyymmddhhmmsssss.log </a:t>
                      </a: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err="1" smtClean="0">
                          <a:solidFill>
                            <a:schemeClr val="tx1">
                              <a:lumMod val="75000"/>
                              <a:lumOff val="25000"/>
                            </a:schemeClr>
                          </a:solidFill>
                          <a:latin typeface="+mn-lt"/>
                          <a:ea typeface="+mn-ea"/>
                          <a:sym typeface="Meiryo"/>
                        </a:rPr>
                        <a:t>yyyymmddhhmmsssss</a:t>
                      </a:r>
                      <a:r>
                        <a:rPr lang="ja-JP" altLang="en-US" sz="900" u="none" strike="noStrike" cap="none" dirty="0" smtClean="0">
                          <a:solidFill>
                            <a:schemeClr val="tx1">
                              <a:lumMod val="75000"/>
                              <a:lumOff val="25000"/>
                            </a:schemeClr>
                          </a:solidFill>
                          <a:latin typeface="+mn-lt"/>
                          <a:ea typeface="+mn-ea"/>
                          <a:sym typeface="Meiryo"/>
                        </a:rPr>
                        <a:t>は日付時分秒）にリネーム後、 ディファード出力の一部として</a:t>
                      </a:r>
                      <a:r>
                        <a:rPr lang="en-US" altLang="ja-JP" sz="900" u="none" strike="noStrike" cap="none" dirty="0" smtClean="0">
                          <a:solidFill>
                            <a:schemeClr val="tx1">
                              <a:lumMod val="75000"/>
                              <a:lumOff val="25000"/>
                            </a:schemeClr>
                          </a:solidFill>
                          <a:latin typeface="+mn-lt"/>
                          <a:ea typeface="+mn-ea"/>
                          <a:sym typeface="Meiryo"/>
                        </a:rPr>
                        <a:t>Resource Analyzer</a:t>
                      </a:r>
                      <a:r>
                        <a:rPr lang="ja-JP" altLang="en-US" sz="900" u="none" strike="noStrike" cap="none" dirty="0" smtClean="0">
                          <a:solidFill>
                            <a:schemeClr val="tx1">
                              <a:lumMod val="75000"/>
                              <a:lumOff val="25000"/>
                            </a:schemeClr>
                          </a:solidFill>
                          <a:latin typeface="+mn-lt"/>
                          <a:ea typeface="+mn-ea"/>
                          <a:sym typeface="Meiryo"/>
                        </a:rPr>
                        <a:t>のアーカイブ処理が動きます。</a:t>
                      </a:r>
                    </a:p>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スケジュールを設定している場合、設定したスケジュールのタイミングで書き込みを行います。</a:t>
                      </a:r>
                      <a:br>
                        <a:rPr lang="ja-JP" altLang="en-US" sz="900" u="none" strike="noStrike" cap="none" dirty="0" smtClean="0">
                          <a:solidFill>
                            <a:schemeClr val="tx1">
                              <a:lumMod val="75000"/>
                              <a:lumOff val="25000"/>
                            </a:schemeClr>
                          </a:solidFill>
                          <a:latin typeface="+mn-lt"/>
                          <a:ea typeface="+mn-ea"/>
                          <a:sym typeface="Meiryo"/>
                        </a:rPr>
                      </a:br>
                      <a:r>
                        <a:rPr lang="en-US" altLang="ja-JP" sz="900" u="none" strike="noStrike" cap="none" dirty="0" smtClean="0">
                          <a:solidFill>
                            <a:schemeClr val="tx1">
                              <a:lumMod val="75000"/>
                              <a:lumOff val="25000"/>
                            </a:schemeClr>
                          </a:solidFill>
                          <a:latin typeface="+mn-lt"/>
                          <a:ea typeface="+mn-ea"/>
                          <a:sym typeface="Meiryo"/>
                        </a:rPr>
                        <a:t>※Resource Analyzer</a:t>
                      </a:r>
                      <a:r>
                        <a:rPr lang="ja-JP" altLang="en-US" sz="900" u="none" strike="noStrike" cap="none" dirty="0" smtClean="0">
                          <a:solidFill>
                            <a:schemeClr val="tx1">
                              <a:lumMod val="75000"/>
                              <a:lumOff val="25000"/>
                            </a:schemeClr>
                          </a:solidFill>
                          <a:latin typeface="+mn-lt"/>
                          <a:ea typeface="+mn-ea"/>
                          <a:sym typeface="Meiryo"/>
                        </a:rPr>
                        <a:t>の未アーカイブログが溜めてしまうとディスクを逼迫する可能性もございますのでリポジトリ</a:t>
                      </a:r>
                      <a:r>
                        <a:rPr lang="en-US" altLang="ja-JP" sz="900" u="none" strike="noStrike" cap="none" dirty="0" smtClean="0">
                          <a:solidFill>
                            <a:schemeClr val="tx1">
                              <a:lumMod val="75000"/>
                              <a:lumOff val="25000"/>
                            </a:schemeClr>
                          </a:solidFill>
                          <a:latin typeface="+mn-lt"/>
                          <a:ea typeface="+mn-ea"/>
                          <a:sym typeface="Meiryo"/>
                        </a:rPr>
                        <a:t>DB</a:t>
                      </a:r>
                      <a:r>
                        <a:rPr lang="ja-JP" altLang="en-US" sz="900" u="none" strike="noStrike" cap="none" dirty="0" smtClean="0">
                          <a:solidFill>
                            <a:schemeClr val="tx1">
                              <a:lumMod val="75000"/>
                              <a:lumOff val="25000"/>
                            </a:schemeClr>
                          </a:solidFill>
                          <a:latin typeface="+mn-lt"/>
                          <a:ea typeface="+mn-ea"/>
                          <a:sym typeface="Meiryo"/>
                        </a:rPr>
                        <a:t>へ書き込むタイミングをご検討ください。</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ログあたりの最大セッション数（導入時：</a:t>
                      </a:r>
                      <a:r>
                        <a:rPr lang="en-US" altLang="ja-JP" sz="900" u="none" strike="noStrike" cap="none" dirty="0" smtClean="0">
                          <a:solidFill>
                            <a:schemeClr val="tx1">
                              <a:lumMod val="75000"/>
                              <a:lumOff val="25000"/>
                            </a:schemeClr>
                          </a:solidFill>
                          <a:latin typeface="+mn-lt"/>
                          <a:ea typeface="+mn-ea"/>
                          <a:sym typeface="Meiryo"/>
                        </a:rPr>
                        <a:t>10000</a:t>
                      </a:r>
                      <a:r>
                        <a:rPr lang="ja-JP" altLang="en-US" sz="900" u="none" strike="noStrike" cap="none" dirty="0" smtClean="0">
                          <a:solidFill>
                            <a:schemeClr val="tx1">
                              <a:lumMod val="75000"/>
                              <a:lumOff val="25000"/>
                            </a:schemeClr>
                          </a:solidFill>
                          <a:latin typeface="+mn-lt"/>
                          <a:ea typeface="+mn-ea"/>
                          <a:sym typeface="Meiryo"/>
                        </a:rPr>
                        <a:t>）</a:t>
                      </a: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ログあたりの最大日数 （導入時：</a:t>
                      </a:r>
                      <a:r>
                        <a:rPr lang="en-US" altLang="ja-JP" sz="900" u="none" strike="noStrike" cap="none" dirty="0" smtClean="0">
                          <a:solidFill>
                            <a:schemeClr val="tx1">
                              <a:lumMod val="75000"/>
                              <a:lumOff val="25000"/>
                            </a:schemeClr>
                          </a:solidFill>
                          <a:latin typeface="+mn-lt"/>
                          <a:ea typeface="+mn-ea"/>
                          <a:sym typeface="Meiryo"/>
                        </a:rPr>
                        <a:t>1</a:t>
                      </a:r>
                      <a:r>
                        <a:rPr lang="ja-JP" altLang="en-US" sz="900" u="none" strike="noStrike" cap="none" dirty="0" smtClean="0">
                          <a:solidFill>
                            <a:schemeClr val="tx1">
                              <a:lumMod val="75000"/>
                              <a:lumOff val="25000"/>
                            </a:schemeClr>
                          </a:solidFill>
                          <a:latin typeface="+mn-lt"/>
                          <a:ea typeface="+mn-ea"/>
                          <a:sym typeface="Meiryo"/>
                        </a:rPr>
                        <a:t>日）</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設定したログ行数を超過するか、日数を経過した場合に削除されます。</a:t>
                      </a:r>
                    </a:p>
                    <a:p>
                      <a:pPr marL="171450" marR="0" lvl="0" indent="-171450" algn="l" rtl="0">
                        <a:lnSpc>
                          <a:spcPct val="130000"/>
                        </a:lnSpc>
                        <a:spcBef>
                          <a:spcPts val="0"/>
                        </a:spcBef>
                        <a:spcAft>
                          <a:spcPts val="0"/>
                        </a:spcAft>
                        <a:buClr>
                          <a:srgbClr val="000000"/>
                        </a:buClr>
                        <a:buSzPts val="900"/>
                        <a:buFont typeface="Arial" panose="020B0604020202020204" pitchFamily="34" charset="0"/>
                        <a:buChar char="•"/>
                      </a:pPr>
                      <a:r>
                        <a:rPr lang="ja-JP" altLang="en-US" sz="900" u="none" strike="noStrike" cap="none" dirty="0" smtClean="0">
                          <a:solidFill>
                            <a:schemeClr val="tx1">
                              <a:lumMod val="75000"/>
                              <a:lumOff val="25000"/>
                            </a:schemeClr>
                          </a:solidFill>
                          <a:latin typeface="+mn-lt"/>
                          <a:ea typeface="+mn-ea"/>
                          <a:sym typeface="Meiryo"/>
                        </a:rPr>
                        <a:t>アーカイブのスケジュール（導入時：いいえ）</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「はい」を選択した場合、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ログあたりの最大セッション数</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と</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ログ当たりの最大日数</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は設定できません。</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dirty="0" err="1" smtClean="0">
                          <a:solidFill>
                            <a:schemeClr val="tx1">
                              <a:lumMod val="75000"/>
                              <a:lumOff val="25000"/>
                            </a:schemeClr>
                          </a:solidFill>
                          <a:latin typeface="+mn-lt"/>
                          <a:ea typeface="+mn-ea"/>
                        </a:rPr>
                        <a:t>WebFOCUS</a:t>
                      </a:r>
                      <a:r>
                        <a:rPr lang="en-US" altLang="ja-JP" sz="900" b="0" u="none" strike="noStrike" cap="none" dirty="0" smtClean="0">
                          <a:solidFill>
                            <a:schemeClr val="tx1">
                              <a:lumMod val="75000"/>
                              <a:lumOff val="25000"/>
                            </a:schemeClr>
                          </a:solidFill>
                          <a:latin typeface="+mn-lt"/>
                          <a:ea typeface="+mn-ea"/>
                        </a:rPr>
                        <a:t> Hub</a:t>
                      </a: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baseline="0" dirty="0" smtClean="0">
                          <a:solidFill>
                            <a:schemeClr val="tx1">
                              <a:lumMod val="75000"/>
                              <a:lumOff val="25000"/>
                            </a:schemeClr>
                          </a:solidFill>
                          <a:latin typeface="+mn-lt"/>
                          <a:ea typeface="+mn-ea"/>
                        </a:rPr>
                        <a:t> - [</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b="0" u="none" strike="noStrike" cap="none" baseline="0" dirty="0" smtClean="0">
                          <a:solidFill>
                            <a:schemeClr val="tx1">
                              <a:lumMod val="75000"/>
                              <a:lumOff val="25000"/>
                            </a:schemeClr>
                          </a:solidFill>
                          <a:latin typeface="+mn-lt"/>
                          <a:ea typeface="+mn-ea"/>
                        </a:rPr>
                        <a:t>] - [</a:t>
                      </a:r>
                      <a:r>
                        <a:rPr lang="ja-JP" altLang="en-US" sz="900" b="0" u="none" strike="noStrike" cap="none" baseline="0" dirty="0" smtClean="0">
                          <a:solidFill>
                            <a:schemeClr val="tx1">
                              <a:lumMod val="75000"/>
                              <a:lumOff val="25000"/>
                            </a:schemeClr>
                          </a:solidFill>
                          <a:latin typeface="+mn-lt"/>
                          <a:ea typeface="+mn-ea"/>
                        </a:rPr>
                        <a:t>リソース管理</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ログ</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ログ</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プロパティ</a:t>
                      </a:r>
                      <a:r>
                        <a:rPr lang="en-US" altLang="ja-JP" sz="900" b="0" u="none" strike="noStrike" cap="none" baseline="0" dirty="0" smtClean="0">
                          <a:solidFill>
                            <a:schemeClr val="tx1">
                              <a:lumMod val="75000"/>
                              <a:lumOff val="25000"/>
                            </a:schemeClr>
                          </a:solidFill>
                          <a:latin typeface="+mn-lt"/>
                          <a:ea typeface="+mn-ea"/>
                        </a:rPr>
                        <a:t>]</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8812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ja-JP" dirty="0"/>
              <a:t>監視</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33</a:t>
            </a:fld>
            <a:endParaRPr lang="ja-JP" altLang="en-US" dirty="0"/>
          </a:p>
        </p:txBody>
      </p:sp>
    </p:spTree>
    <p:extLst>
      <p:ext uri="{BB962C8B-B14F-4D97-AF65-F5344CB8AC3E}">
        <p14:creationId xmlns:p14="http://schemas.microsoft.com/office/powerpoint/2010/main" val="100703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ja-JP" altLang="en-US" dirty="0"/>
              <a:t>障害やパフォーマンスの低下を素早く検知するための監視項目</a:t>
            </a:r>
            <a:br>
              <a:rPr lang="ja-JP" altLang="en-US" dirty="0"/>
            </a:br>
            <a:r>
              <a:rPr lang="ja-JP" altLang="en-US" dirty="0"/>
              <a:t>何をどのように監視するかを事前に考慮し、それぞれの目的に応じて必要な組み合わせで監視を行います。監視を行う場合、</a:t>
            </a:r>
            <a:r>
              <a:rPr lang="en-US" altLang="ja-JP" dirty="0" err="1"/>
              <a:t>WebFOCUS</a:t>
            </a:r>
            <a:r>
              <a:rPr lang="ja-JP" altLang="en-US" dirty="0" err="1"/>
              <a:t>には監</a:t>
            </a:r>
            <a:r>
              <a:rPr lang="ja-JP" altLang="en-US" dirty="0"/>
              <a:t>視機能はありませんので運用管理ツールと連携してください。</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34</a:t>
            </a:fld>
            <a:endParaRPr lang="ja-JP" altLang="en-US" dirty="0"/>
          </a:p>
        </p:txBody>
      </p:sp>
      <p:graphicFrame>
        <p:nvGraphicFramePr>
          <p:cNvPr id="10" name="Google Shape;658;p36"/>
          <p:cNvGraphicFramePr/>
          <p:nvPr>
            <p:extLst>
              <p:ext uri="{D42A27DB-BD31-4B8C-83A1-F6EECF244321}">
                <p14:modId xmlns:p14="http://schemas.microsoft.com/office/powerpoint/2010/main" val="2512701977"/>
              </p:ext>
            </p:extLst>
          </p:nvPr>
        </p:nvGraphicFramePr>
        <p:xfrm>
          <a:off x="467544" y="1786071"/>
          <a:ext cx="8203143" cy="2740105"/>
        </p:xfrm>
        <a:graphic>
          <a:graphicData uri="http://schemas.openxmlformats.org/drawingml/2006/table">
            <a:tbl>
              <a:tblPr firstRow="1" bandRow="1">
                <a:tableStyleId>{69012ECD-51FC-41F1-AA8D-1B2483CD663E}</a:tableStyleId>
              </a:tblPr>
              <a:tblGrid>
                <a:gridCol w="1464846">
                  <a:extLst>
                    <a:ext uri="{9D8B030D-6E8A-4147-A177-3AD203B41FA5}">
                      <a16:colId xmlns:a16="http://schemas.microsoft.com/office/drawing/2014/main" val="20000"/>
                    </a:ext>
                  </a:extLst>
                </a:gridCol>
                <a:gridCol w="1415474">
                  <a:extLst>
                    <a:ext uri="{9D8B030D-6E8A-4147-A177-3AD203B41FA5}">
                      <a16:colId xmlns:a16="http://schemas.microsoft.com/office/drawing/2014/main" val="20001"/>
                    </a:ext>
                  </a:extLst>
                </a:gridCol>
                <a:gridCol w="5322823">
                  <a:extLst>
                    <a:ext uri="{9D8B030D-6E8A-4147-A177-3AD203B41FA5}">
                      <a16:colId xmlns:a16="http://schemas.microsoft.com/office/drawing/2014/main" val="20002"/>
                    </a:ext>
                  </a:extLst>
                </a:gridCol>
              </a:tblGrid>
              <a:tr h="237206">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目的</a:t>
                      </a:r>
                      <a:endParaRPr sz="1000" b="0" baseline="0" dirty="0">
                        <a:solidFill>
                          <a:srgbClr val="3F3F3F"/>
                        </a:solidFill>
                        <a:latin typeface="+mn-lt"/>
                        <a:ea typeface="+mn-ea"/>
                      </a:endParaRPr>
                    </a:p>
                  </a:txBody>
                  <a:tcPr marL="91450" marR="91450" marT="34300" marB="34300" anchor="ctr">
                    <a:solidFill>
                      <a:schemeClr val="tx2"/>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監視項目</a:t>
                      </a:r>
                      <a:endParaRPr sz="1000" b="0" baseline="0" dirty="0">
                        <a:solidFill>
                          <a:srgbClr val="3F3F3F"/>
                        </a:solidFill>
                        <a:latin typeface="+mn-lt"/>
                        <a:ea typeface="+mn-ea"/>
                      </a:endParaRPr>
                    </a:p>
                  </a:txBody>
                  <a:tcPr marL="91450" marR="91450" marT="34300" marB="34300" anchor="ctr">
                    <a:solidFill>
                      <a:schemeClr val="tx2"/>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概要</a:t>
                      </a:r>
                      <a:endParaRPr sz="1000" b="0" baseline="0" dirty="0">
                        <a:solidFill>
                          <a:srgbClr val="3F3F3F"/>
                        </a:solidFill>
                        <a:latin typeface="+mn-lt"/>
                        <a:ea typeface="+mn-ea"/>
                      </a:endParaRPr>
                    </a:p>
                  </a:txBody>
                  <a:tcPr marL="91450" marR="91450" marT="34300" marB="34300" anchor="ctr">
                    <a:solidFill>
                      <a:schemeClr val="tx2"/>
                    </a:solidFill>
                  </a:tcPr>
                </a:tc>
                <a:extLst>
                  <a:ext uri="{0D108BD9-81ED-4DB2-BD59-A6C34878D82A}">
                    <a16:rowId xmlns:a16="http://schemas.microsoft.com/office/drawing/2014/main" val="10000"/>
                  </a:ext>
                </a:extLst>
              </a:tr>
              <a:tr h="237206">
                <a:tc rowSpan="4">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システム</a:t>
                      </a:r>
                      <a:r>
                        <a:rPr lang="ja-JP" sz="1000" baseline="0" dirty="0" smtClean="0">
                          <a:solidFill>
                            <a:schemeClr val="tx1">
                              <a:lumMod val="75000"/>
                              <a:lumOff val="25000"/>
                            </a:schemeClr>
                          </a:solidFill>
                          <a:latin typeface="+mn-lt"/>
                          <a:ea typeface="+mn-ea"/>
                        </a:rPr>
                        <a:t>の稼働</a:t>
                      </a:r>
                      <a:r>
                        <a:rPr lang="ja-JP" altLang="en-US" sz="1000" baseline="0" dirty="0" smtClean="0">
                          <a:solidFill>
                            <a:schemeClr val="tx1">
                              <a:lumMod val="75000"/>
                              <a:lumOff val="25000"/>
                            </a:schemeClr>
                          </a:solidFill>
                          <a:latin typeface="+mn-lt"/>
                          <a:ea typeface="+mn-ea"/>
                        </a:rPr>
                        <a:t>確認</a:t>
                      </a:r>
                      <a:endParaRPr sz="1000" b="0" baseline="0" dirty="0">
                        <a:solidFill>
                          <a:schemeClr val="tx1">
                            <a:lumMod val="75000"/>
                            <a:lumOff val="25000"/>
                          </a:schemeClr>
                        </a:solidFill>
                        <a:latin typeface="+mn-lt"/>
                        <a:ea typeface="+mn-ea"/>
                      </a:endParaRPr>
                    </a:p>
                  </a:txBody>
                  <a:tcPr marL="91450" marR="91450" marT="34300" marB="34300" anchor="ctr">
                    <a:lnB w="952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URL</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応答の有無、レスポンスタイムの確認</a:t>
                      </a:r>
                      <a:endParaRPr sz="1000" b="0" baseline="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1"/>
                  </a:ext>
                </a:extLst>
              </a:tr>
              <a:tr h="237206">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プロセス</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プロセス数の確認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2"/>
                  </a:ext>
                </a:extLst>
              </a:tr>
              <a:tr h="237206">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ポート</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応答の有無、レスポンスタイムの確認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3"/>
                  </a:ext>
                </a:extLst>
              </a:tr>
              <a:tr h="237206">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サービス</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サービス稼働状況の確認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4"/>
                  </a:ext>
                </a:extLst>
              </a:tr>
              <a:tr h="237206">
                <a:tc rowSpan="3">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altLang="en-US" sz="1000" b="0" baseline="0" dirty="0" smtClean="0">
                          <a:solidFill>
                            <a:schemeClr val="tx1">
                              <a:lumMod val="75000"/>
                              <a:lumOff val="25000"/>
                            </a:schemeClr>
                          </a:solidFill>
                          <a:latin typeface="+mn-lt"/>
                          <a:ea typeface="+mn-ea"/>
                        </a:rPr>
                        <a:t>システム利用状況確認</a:t>
                      </a:r>
                      <a:endParaRPr sz="1000" b="0" baseline="0" dirty="0">
                        <a:solidFill>
                          <a:schemeClr val="tx1">
                            <a:lumMod val="75000"/>
                            <a:lumOff val="25000"/>
                          </a:schemeClr>
                        </a:solidFill>
                        <a:latin typeface="+mn-lt"/>
                        <a:ea typeface="+mn-ea"/>
                      </a:endParaRPr>
                    </a:p>
                  </a:txBody>
                  <a:tcPr marL="91450" marR="91450" marT="34300" marB="34300" anchor="ctr">
                    <a:lnT w="9525" cap="flat" cmpd="sng" algn="ctr">
                      <a:solidFill>
                        <a:schemeClr val="accent1"/>
                      </a:solidFill>
                      <a:prstDash val="solid"/>
                      <a:round/>
                      <a:headEnd type="none" w="med" len="med"/>
                      <a:tailEnd type="none" w="med" len="med"/>
                    </a:lnT>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ディスク</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ディスク空き容量、ディスク使用率、 ディスク使用量、ディスク容量の確認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5"/>
                  </a:ext>
                </a:extLst>
              </a:tr>
              <a:tr h="237206">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rPr>
                        <a:t>メモリ</a:t>
                      </a:r>
                      <a:endParaRPr sz="1000" b="0" baseline="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メモリ空き容量、メモリ使用率の確認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6"/>
                  </a:ext>
                </a:extLst>
              </a:tr>
              <a:tr h="237206">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rPr>
                        <a:t>CPU</a:t>
                      </a:r>
                      <a:endParaRPr sz="1000" b="0" baseline="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ロードアベレージ、CPU使用率の確認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7"/>
                  </a:ext>
                </a:extLst>
              </a:tr>
              <a:tr h="237206">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障害の予兆検知</a:t>
                      </a:r>
                      <a:endParaRPr sz="1000" b="0" baseline="0" dirty="0">
                        <a:solidFill>
                          <a:schemeClr val="tx1">
                            <a:lumMod val="75000"/>
                            <a:lumOff val="25000"/>
                          </a:schemeClr>
                        </a:solidFill>
                        <a:latin typeface="+mn-lt"/>
                        <a:ea typeface="+mn-ea"/>
                      </a:endParaRPr>
                    </a:p>
                  </a:txBody>
                  <a:tcPr marL="91450" marR="91450" marT="34300" marB="34300" anchor="ctr">
                    <a:lnB w="952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altLang="en-US" sz="1000" baseline="0" dirty="0" smtClean="0">
                          <a:solidFill>
                            <a:schemeClr val="tx1">
                              <a:lumMod val="75000"/>
                              <a:lumOff val="25000"/>
                            </a:schemeClr>
                          </a:solidFill>
                          <a:latin typeface="+mn-lt"/>
                          <a:ea typeface="+mn-ea"/>
                        </a:rPr>
                        <a:t>システム</a:t>
                      </a:r>
                      <a:r>
                        <a:rPr lang="ja-JP" sz="1000" baseline="0" dirty="0" smtClean="0">
                          <a:solidFill>
                            <a:schemeClr val="tx1">
                              <a:lumMod val="75000"/>
                              <a:lumOff val="25000"/>
                            </a:schemeClr>
                          </a:solidFill>
                          <a:latin typeface="+mn-lt"/>
                          <a:ea typeface="+mn-ea"/>
                        </a:rPr>
                        <a:t>ログ</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サーバのステータス、エラーの確認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8"/>
                  </a:ext>
                </a:extLst>
              </a:tr>
              <a:tr h="237206">
                <a:tc vMerge="1">
                  <a:txBody>
                    <a:bodyPr/>
                    <a:lstStyle/>
                    <a:p>
                      <a:pPr marL="0" marR="0" lvl="0" indent="0" algn="ctr" rtl="0">
                        <a:spcBef>
                          <a:spcPts val="0"/>
                        </a:spcBef>
                        <a:spcAft>
                          <a:spcPts val="0"/>
                        </a:spcAft>
                        <a:buNone/>
                      </a:pPr>
                      <a:endParaRPr sz="1000" b="0" dirty="0">
                        <a:solidFill>
                          <a:srgbClr val="3F3F3F"/>
                        </a:solidFill>
                        <a:latin typeface="メイリオ" panose="020B0604030504040204" pitchFamily="50" charset="-128"/>
                        <a:ea typeface="メイリオ" panose="020B0604030504040204" pitchFamily="50" charset="-128"/>
                      </a:endParaRPr>
                    </a:p>
                  </a:txBody>
                  <a:tcPr marL="91450" marR="91450" marT="34300" marB="34300" anchor="ctr"/>
                </a:tc>
                <a:tc>
                  <a:txBody>
                    <a:bodyPr/>
                    <a:lstStyle/>
                    <a:p>
                      <a:pPr marL="0" marR="0" lvl="0" indent="0" algn="ctr" rtl="0">
                        <a:spcBef>
                          <a:spcPts val="0"/>
                        </a:spcBef>
                        <a:spcAft>
                          <a:spcPts val="0"/>
                        </a:spcAft>
                        <a:buNone/>
                      </a:pPr>
                      <a:r>
                        <a:rPr lang="ja-JP" altLang="en-US" sz="1000" b="0" baseline="0" dirty="0" smtClean="0">
                          <a:solidFill>
                            <a:schemeClr val="tx1">
                              <a:lumMod val="75000"/>
                              <a:lumOff val="25000"/>
                            </a:schemeClr>
                          </a:solidFill>
                          <a:latin typeface="+mn-lt"/>
                          <a:ea typeface="+mn-ea"/>
                        </a:rPr>
                        <a:t>パフォーマンスログ</a:t>
                      </a:r>
                      <a:endParaRPr sz="1000" b="0" baseline="0" dirty="0">
                        <a:solidFill>
                          <a:schemeClr val="tx1">
                            <a:lumMod val="75000"/>
                            <a:lumOff val="25000"/>
                          </a:schemeClr>
                        </a:solidFill>
                        <a:latin typeface="+mn-lt"/>
                        <a:ea typeface="+mn-ea"/>
                      </a:endParaRPr>
                    </a:p>
                  </a:txBody>
                  <a:tcPr marL="91450" marR="91450" marT="34300" marB="34300" anchor="ctr"/>
                </a:tc>
                <a:tc>
                  <a:txBody>
                    <a:bodyPr/>
                    <a:lstStyle/>
                    <a:p>
                      <a:pPr marL="0" marR="0" lvl="0" indent="0" algn="l" rtl="0">
                        <a:spcBef>
                          <a:spcPts val="0"/>
                        </a:spcBef>
                        <a:spcAft>
                          <a:spcPts val="0"/>
                        </a:spcAft>
                        <a:buNone/>
                      </a:pPr>
                      <a:r>
                        <a:rPr lang="ja-JP" altLang="en-US" sz="1000" b="0" baseline="0" dirty="0" smtClean="0">
                          <a:solidFill>
                            <a:schemeClr val="tx1">
                              <a:lumMod val="75000"/>
                              <a:lumOff val="25000"/>
                            </a:schemeClr>
                          </a:solidFill>
                          <a:latin typeface="+mn-lt"/>
                          <a:ea typeface="+mn-ea"/>
                        </a:rPr>
                        <a:t>通常利用時のリソース利用状況など正常情報の確認</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2409477808"/>
                  </a:ext>
                </a:extLst>
              </a:tr>
              <a:tr h="36804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事後調査、不正防止</a:t>
                      </a:r>
                      <a:endParaRPr sz="1000" b="0" baseline="0" dirty="0">
                        <a:solidFill>
                          <a:schemeClr val="tx1">
                            <a:lumMod val="75000"/>
                            <a:lumOff val="25000"/>
                          </a:schemeClr>
                        </a:solidFill>
                        <a:latin typeface="+mn-lt"/>
                        <a:ea typeface="+mn-ea"/>
                      </a:endParaRPr>
                    </a:p>
                  </a:txBody>
                  <a:tcPr marL="91450" marR="91450" marT="34300" marB="34300" anchor="ctr">
                    <a:lnT w="9525" cap="flat" cmpd="sng" algn="ctr">
                      <a:solidFill>
                        <a:schemeClr val="accent1"/>
                      </a:solidFill>
                      <a:prstDash val="solid"/>
                      <a:round/>
                      <a:headEnd type="none" w="med" len="med"/>
                      <a:tailEnd type="none" w="med" len="med"/>
                    </a:lnT>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altLang="en-US" sz="1000" baseline="0" dirty="0" smtClean="0">
                          <a:solidFill>
                            <a:schemeClr val="tx1">
                              <a:lumMod val="75000"/>
                              <a:lumOff val="25000"/>
                            </a:schemeClr>
                          </a:solidFill>
                          <a:latin typeface="+mn-lt"/>
                          <a:ea typeface="+mn-ea"/>
                        </a:rPr>
                        <a:t>システム</a:t>
                      </a:r>
                      <a:r>
                        <a:rPr lang="ja-JP" sz="1000" baseline="0" dirty="0" smtClean="0">
                          <a:solidFill>
                            <a:schemeClr val="tx1">
                              <a:lumMod val="75000"/>
                              <a:lumOff val="25000"/>
                            </a:schemeClr>
                          </a:solidFill>
                          <a:latin typeface="+mn-lt"/>
                          <a:ea typeface="+mn-ea"/>
                        </a:rPr>
                        <a:t>ログ</a:t>
                      </a:r>
                      <a:endParaRPr sz="1000" b="0" baseline="0" dirty="0">
                        <a:solidFill>
                          <a:schemeClr val="tx1">
                            <a:lumMod val="75000"/>
                            <a:lumOff val="25000"/>
                          </a:schemeClr>
                        </a:solidFill>
                        <a:latin typeface="+mn-lt"/>
                        <a:ea typeface="+mn-ea"/>
                      </a:endParaRPr>
                    </a:p>
                  </a:txBody>
                  <a:tcPr marL="91450" marR="91450" marT="34300" marB="34300" anchor="ctr">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障害や情報漏えいなど、トラブル発生後の追跡</a:t>
                      </a:r>
                      <a:endParaRPr sz="1000" b="0" baseline="0" dirty="0">
                        <a:solidFill>
                          <a:schemeClr val="tx1">
                            <a:lumMod val="75000"/>
                            <a:lumOff val="25000"/>
                          </a:schemeClr>
                        </a:solidFill>
                        <a:latin typeface="+mn-lt"/>
                        <a:ea typeface="+mn-ea"/>
                      </a:endParaRPr>
                    </a:p>
                  </a:txBody>
                  <a:tcPr marL="91450" marR="91450" marT="34300" marB="3430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50310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en-US" altLang="ja-JP" dirty="0" err="1"/>
              <a:t>WebFOCUS</a:t>
            </a:r>
            <a:r>
              <a:rPr lang="ja-JP" altLang="en-US" dirty="0"/>
              <a:t>関連</a:t>
            </a:r>
            <a:r>
              <a:rPr lang="en-US" altLang="ja-JP" dirty="0"/>
              <a:t>URL</a:t>
            </a:r>
            <a:br>
              <a:rPr lang="en-US" altLang="ja-JP" dirty="0"/>
            </a:br>
            <a:r>
              <a:rPr lang="ja-JP" altLang="en-US" dirty="0"/>
              <a:t>一般的な構成の場合、</a:t>
            </a:r>
            <a:r>
              <a:rPr lang="en-US" altLang="ja-JP" dirty="0" err="1"/>
              <a:t>WebFOCUS</a:t>
            </a:r>
            <a:r>
              <a:rPr lang="ja-JP" altLang="en-US" dirty="0"/>
              <a:t>関連で使用する</a:t>
            </a:r>
            <a:r>
              <a:rPr lang="en-US" altLang="ja-JP" dirty="0"/>
              <a:t>URL</a:t>
            </a:r>
            <a:r>
              <a:rPr lang="ja-JP" altLang="en-US" dirty="0"/>
              <a:t>は以下のとおりです。</a:t>
            </a:r>
            <a:br>
              <a:rPr lang="ja-JP" altLang="en-US" dirty="0"/>
            </a:br>
            <a:r>
              <a:rPr lang="ja-JP" altLang="en-US" dirty="0"/>
              <a:t>監視を行う場合は</a:t>
            </a:r>
            <a:r>
              <a:rPr lang="en-US" altLang="ja-JP" dirty="0"/>
              <a:t>URL</a:t>
            </a:r>
            <a:r>
              <a:rPr lang="ja-JP" altLang="en-US" dirty="0"/>
              <a:t>に</a:t>
            </a:r>
            <a:r>
              <a:rPr lang="en-US" altLang="ja-JP" dirty="0"/>
              <a:t>HTTP</a:t>
            </a:r>
            <a:r>
              <a:rPr lang="ja-JP" altLang="en-US" dirty="0"/>
              <a:t>リクエストを送信し応答の有無やレスポンスタイムを確認します。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35</a:t>
            </a:fld>
            <a:endParaRPr lang="ja-JP" altLang="en-US" dirty="0"/>
          </a:p>
        </p:txBody>
      </p:sp>
      <p:graphicFrame>
        <p:nvGraphicFramePr>
          <p:cNvPr id="9" name="Google Shape;666;p37"/>
          <p:cNvGraphicFramePr/>
          <p:nvPr>
            <p:extLst>
              <p:ext uri="{D42A27DB-BD31-4B8C-83A1-F6EECF244321}">
                <p14:modId xmlns:p14="http://schemas.microsoft.com/office/powerpoint/2010/main" val="1508712623"/>
              </p:ext>
            </p:extLst>
          </p:nvPr>
        </p:nvGraphicFramePr>
        <p:xfrm>
          <a:off x="457200" y="1786071"/>
          <a:ext cx="8213487" cy="1904189"/>
        </p:xfrm>
        <a:graphic>
          <a:graphicData uri="http://schemas.openxmlformats.org/drawingml/2006/table">
            <a:tbl>
              <a:tblPr firstRow="1" bandRow="1"/>
              <a:tblGrid>
                <a:gridCol w="5486400">
                  <a:extLst>
                    <a:ext uri="{9D8B030D-6E8A-4147-A177-3AD203B41FA5}">
                      <a16:colId xmlns:a16="http://schemas.microsoft.com/office/drawing/2014/main" val="20000"/>
                    </a:ext>
                  </a:extLst>
                </a:gridCol>
                <a:gridCol w="2727087">
                  <a:extLst>
                    <a:ext uri="{9D8B030D-6E8A-4147-A177-3AD203B41FA5}">
                      <a16:colId xmlns:a16="http://schemas.microsoft.com/office/drawing/2014/main" val="20001"/>
                    </a:ext>
                  </a:extLst>
                </a:gridCol>
              </a:tblGrid>
              <a:tr h="272027">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URL</a:t>
                      </a:r>
                      <a:endParaRPr sz="1000" b="0" baseline="0" dirty="0">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概要</a:t>
                      </a:r>
                      <a:endParaRPr sz="1000" b="0" baseline="0" dirty="0">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7202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http://サーバ名/</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smtClean="0">
                          <a:solidFill>
                            <a:schemeClr val="tx1">
                              <a:lumMod val="75000"/>
                              <a:lumOff val="25000"/>
                            </a:schemeClr>
                          </a:solidFill>
                          <a:latin typeface="+mn-lt"/>
                          <a:ea typeface="+mn-ea"/>
                        </a:rPr>
                        <a:t>IIS</a:t>
                      </a:r>
                      <a:r>
                        <a:rPr lang="ja-JP" altLang="en-US" sz="1000" baseline="0" dirty="0" smtClean="0">
                          <a:solidFill>
                            <a:schemeClr val="tx1">
                              <a:lumMod val="75000"/>
                              <a:lumOff val="25000"/>
                            </a:schemeClr>
                          </a:solidFill>
                          <a:latin typeface="+mn-lt"/>
                          <a:ea typeface="+mn-ea"/>
                        </a:rPr>
                        <a:t>、</a:t>
                      </a:r>
                      <a:r>
                        <a:rPr lang="en-US" altLang="ja-JP" sz="1000" baseline="0" dirty="0" smtClean="0">
                          <a:solidFill>
                            <a:schemeClr val="tx1">
                              <a:lumMod val="75000"/>
                              <a:lumOff val="25000"/>
                            </a:schemeClr>
                          </a:solidFill>
                          <a:latin typeface="+mn-lt"/>
                          <a:ea typeface="+mn-ea"/>
                        </a:rPr>
                        <a:t>Apache HTTP Server</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02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http://サーバ名:8080/</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Apache Tomcat</a:t>
                      </a:r>
                      <a:endParaRPr sz="10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202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http://サーバ名:8121/</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WebFOCUS Reporting Server</a:t>
                      </a:r>
                      <a:endParaRPr sz="10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02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http://サーバ名/ibi_apps/</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WebFOCUS Client</a:t>
                      </a:r>
                      <a:endParaRPr sz="10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202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http://サーバ名/ibi_apps/WFServlet?IBIF_ex=carinst</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WebFOCUS サンプルアプリケーション</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202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00" baseline="0" dirty="0">
                          <a:solidFill>
                            <a:schemeClr val="tx1">
                              <a:lumMod val="75000"/>
                              <a:lumOff val="25000"/>
                            </a:schemeClr>
                          </a:solidFill>
                          <a:latin typeface="+mn-lt"/>
                          <a:ea typeface="+mn-ea"/>
                        </a:rPr>
                        <a:t>http://サーバ名/ibi_apps/WFServlet?IBIF_ex=cargraph&amp;FORMAT=HTML</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00" baseline="0" dirty="0">
                          <a:solidFill>
                            <a:schemeClr val="tx1">
                              <a:lumMod val="75000"/>
                              <a:lumOff val="25000"/>
                            </a:schemeClr>
                          </a:solidFill>
                          <a:latin typeface="+mn-lt"/>
                          <a:ea typeface="+mn-ea"/>
                        </a:rPr>
                        <a:t>WebFOCUS サンプルアプリケーション</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Google Shape;665;p37"/>
          <p:cNvSpPr txBox="1"/>
          <p:nvPr/>
        </p:nvSpPr>
        <p:spPr>
          <a:xfrm>
            <a:off x="393842" y="3889380"/>
            <a:ext cx="8280920" cy="461624"/>
          </a:xfrm>
          <a:prstGeom prst="rect">
            <a:avLst/>
          </a:prstGeom>
          <a:noFill/>
          <a:ln>
            <a:noFill/>
          </a:ln>
        </p:spPr>
        <p:txBody>
          <a:bodyPr spcFirstLastPara="1" wrap="square" lIns="91425" tIns="45700" rIns="91425" bIns="45700" anchor="t" anchorCtr="0">
            <a:spAutoFit/>
          </a:bodyPr>
          <a:lstStyle/>
          <a:p>
            <a:pPr marL="0" lvl="1"/>
            <a:r>
              <a:rPr lang="en-US" altLang="ja-JP" sz="800" b="0" i="0" u="none" strike="noStrike" cap="none" dirty="0" smtClean="0">
                <a:solidFill>
                  <a:schemeClr val="accent1"/>
                </a:solidFill>
                <a:latin typeface="Meiryo"/>
                <a:ea typeface="Meiryo"/>
                <a:cs typeface="Meiryo"/>
                <a:sym typeface="Meiryo"/>
              </a:rPr>
              <a:t>※ </a:t>
            </a:r>
            <a:r>
              <a:rPr lang="ja-JP" altLang="en-US" sz="800" b="0" i="0" u="none" strike="noStrike" cap="none" dirty="0" smtClean="0">
                <a:solidFill>
                  <a:schemeClr val="accent1"/>
                </a:solidFill>
                <a:latin typeface="Meiryo"/>
                <a:ea typeface="Meiryo"/>
                <a:cs typeface="Meiryo"/>
                <a:sym typeface="Meiryo"/>
              </a:rPr>
              <a:t>監視間隔を短くした状態で</a:t>
            </a:r>
            <a:r>
              <a:rPr lang="en-US" altLang="ja-JP" sz="800" b="0" i="0" u="none" strike="noStrike" cap="none" dirty="0" smtClean="0">
                <a:solidFill>
                  <a:schemeClr val="accent1"/>
                </a:solidFill>
                <a:latin typeface="Meiryo"/>
                <a:ea typeface="Meiryo"/>
                <a:cs typeface="Meiryo"/>
                <a:sym typeface="Meiryo"/>
              </a:rPr>
              <a:t>URL</a:t>
            </a:r>
            <a:r>
              <a:rPr lang="ja-JP" altLang="en-US" sz="800" b="0" i="0" u="none" strike="noStrike" cap="none" dirty="0" smtClean="0">
                <a:solidFill>
                  <a:schemeClr val="accent1"/>
                </a:solidFill>
                <a:latin typeface="Meiryo"/>
                <a:ea typeface="Meiryo"/>
                <a:cs typeface="Meiryo"/>
                <a:sym typeface="Meiryo"/>
              </a:rPr>
              <a:t>監視を実施する場合は、監視用の軽量な</a:t>
            </a:r>
            <a:r>
              <a:rPr lang="en-US" altLang="ja-JP" sz="800" b="0" i="0" u="none" strike="noStrike" cap="none" dirty="0" smtClean="0">
                <a:solidFill>
                  <a:schemeClr val="accent1"/>
                </a:solidFill>
                <a:latin typeface="Meiryo"/>
                <a:ea typeface="Meiryo"/>
                <a:cs typeface="Meiryo"/>
                <a:sym typeface="Meiryo"/>
              </a:rPr>
              <a:t>HTML</a:t>
            </a:r>
            <a:r>
              <a:rPr lang="ja-JP" altLang="en-US" sz="800" dirty="0" smtClean="0">
                <a:solidFill>
                  <a:schemeClr val="accent1"/>
                </a:solidFill>
                <a:latin typeface="Meiryo"/>
                <a:ea typeface="Meiryo"/>
                <a:cs typeface="Meiryo"/>
                <a:sym typeface="Meiryo"/>
              </a:rPr>
              <a:t>ファイルを作成して実施することを推奨します。</a:t>
            </a:r>
            <a:endParaRPr lang="en-US" altLang="ja-JP" sz="800" b="0" i="0" u="none" strike="noStrike" cap="none" dirty="0" smtClean="0">
              <a:solidFill>
                <a:schemeClr val="accent1"/>
              </a:solidFill>
              <a:latin typeface="Meiryo"/>
              <a:ea typeface="Meiryo"/>
              <a:cs typeface="Meiryo"/>
              <a:sym typeface="Meiryo"/>
            </a:endParaRPr>
          </a:p>
          <a:p>
            <a:pPr marL="0" lvl="1"/>
            <a:r>
              <a:rPr lang="ja-JP" sz="800" b="0" i="0" u="none" strike="noStrike" cap="none" dirty="0" smtClean="0">
                <a:solidFill>
                  <a:schemeClr val="accent1"/>
                </a:solidFill>
                <a:latin typeface="Meiryo"/>
                <a:ea typeface="Meiryo"/>
                <a:cs typeface="Meiryo"/>
                <a:sym typeface="Meiryo"/>
              </a:rPr>
              <a:t>※ </a:t>
            </a:r>
            <a:r>
              <a:rPr lang="ja-JP" sz="800" b="0" i="0" u="none" strike="noStrike" cap="none" dirty="0">
                <a:solidFill>
                  <a:schemeClr val="accent1"/>
                </a:solidFill>
                <a:latin typeface="Meiryo"/>
                <a:ea typeface="Meiryo"/>
                <a:cs typeface="Meiryo"/>
                <a:sym typeface="Meiryo"/>
              </a:rPr>
              <a:t>Webサーバ、アプリケーションサーバが </a:t>
            </a:r>
            <a:r>
              <a:rPr lang="ja-JP" sz="800" b="0" i="0" u="none" strike="noStrike" cap="none" dirty="0" smtClean="0">
                <a:solidFill>
                  <a:schemeClr val="accent1"/>
                </a:solidFill>
                <a:latin typeface="Meiryo"/>
                <a:ea typeface="Meiryo"/>
                <a:cs typeface="Meiryo"/>
                <a:sym typeface="Meiryo"/>
              </a:rPr>
              <a:t>IIS</a:t>
            </a:r>
            <a:r>
              <a:rPr lang="ja-JP" altLang="en-US" sz="800" b="0" i="0" u="none" strike="noStrike" cap="none" dirty="0" smtClean="0">
                <a:solidFill>
                  <a:schemeClr val="accent1"/>
                </a:solidFill>
                <a:latin typeface="Meiryo"/>
                <a:ea typeface="Meiryo"/>
                <a:cs typeface="Meiryo"/>
                <a:sym typeface="Meiryo"/>
              </a:rPr>
              <a:t>、</a:t>
            </a:r>
            <a:r>
              <a:rPr lang="en-US" altLang="ja-JP" sz="800" dirty="0">
                <a:solidFill>
                  <a:schemeClr val="accent1"/>
                </a:solidFill>
                <a:latin typeface="Meiryo"/>
                <a:ea typeface="Meiryo"/>
                <a:cs typeface="Meiryo"/>
                <a:sym typeface="Meiryo"/>
              </a:rPr>
              <a:t> Apache HTTP </a:t>
            </a:r>
            <a:r>
              <a:rPr lang="en-US" altLang="ja-JP" sz="800" dirty="0" smtClean="0">
                <a:solidFill>
                  <a:schemeClr val="accent1"/>
                </a:solidFill>
                <a:latin typeface="Meiryo"/>
                <a:ea typeface="Meiryo"/>
                <a:cs typeface="Meiryo"/>
                <a:sym typeface="Meiryo"/>
              </a:rPr>
              <a:t>Server</a:t>
            </a:r>
            <a:r>
              <a:rPr lang="ja-JP" sz="800" b="0" i="0" u="none" strike="noStrike" cap="none" dirty="0" err="1" smtClean="0">
                <a:solidFill>
                  <a:schemeClr val="accent1"/>
                </a:solidFill>
                <a:latin typeface="Meiryo"/>
                <a:ea typeface="Meiryo"/>
                <a:cs typeface="Meiryo"/>
                <a:sym typeface="Meiryo"/>
              </a:rPr>
              <a:t>、</a:t>
            </a:r>
            <a:r>
              <a:rPr lang="ja-JP" sz="800" b="0" i="0" u="none" strike="noStrike" cap="none" dirty="0">
                <a:solidFill>
                  <a:schemeClr val="accent1"/>
                </a:solidFill>
                <a:latin typeface="Meiryo"/>
                <a:ea typeface="Meiryo"/>
                <a:cs typeface="Meiryo"/>
                <a:sym typeface="Meiryo"/>
              </a:rPr>
              <a:t>Tomcat 以外の場合は、ポート番号が異なる場合があります。</a:t>
            </a:r>
            <a:endParaRPr dirty="0"/>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デフォルトポートから変更している場合、読み替えて設定してください。</a:t>
            </a:r>
            <a:endParaRPr sz="800" b="0" i="0" u="none" strike="noStrike" cap="none" dirty="0">
              <a:solidFill>
                <a:schemeClr val="accent1"/>
              </a:solidFill>
              <a:latin typeface="Meiryo"/>
              <a:ea typeface="Meiryo"/>
              <a:cs typeface="Meiryo"/>
              <a:sym typeface="Meiryo"/>
            </a:endParaRPr>
          </a:p>
        </p:txBody>
      </p:sp>
    </p:spTree>
    <p:extLst>
      <p:ext uri="{BB962C8B-B14F-4D97-AF65-F5344CB8AC3E}">
        <p14:creationId xmlns:p14="http://schemas.microsoft.com/office/powerpoint/2010/main" val="3365435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en-US" altLang="ja-JP" dirty="0" err="1"/>
              <a:t>WebFOCUS</a:t>
            </a:r>
            <a:r>
              <a:rPr lang="ja-JP" altLang="en-US" dirty="0"/>
              <a:t>関連プロセス①</a:t>
            </a:r>
            <a:br>
              <a:rPr lang="ja-JP" altLang="en-US" dirty="0"/>
            </a:br>
            <a:r>
              <a:rPr lang="ja-JP" altLang="en-US" dirty="0"/>
              <a:t>一般的な構成の場合、 </a:t>
            </a:r>
            <a:r>
              <a:rPr lang="en-US" altLang="ja-JP" dirty="0" err="1"/>
              <a:t>WebFOCUS</a:t>
            </a:r>
            <a:r>
              <a:rPr lang="ja-JP" altLang="en-US" dirty="0"/>
              <a:t>の稼働に必要なプロセスは以下のとおりです。</a:t>
            </a:r>
            <a:br>
              <a:rPr lang="ja-JP" altLang="en-US" dirty="0"/>
            </a:br>
            <a:r>
              <a:rPr lang="ja-JP" altLang="en-US" dirty="0"/>
              <a:t>監視を行う場合は、監視対象プロセスが常時起動数を満たしているかを確認します。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36</a:t>
            </a:fld>
            <a:endParaRPr lang="ja-JP" altLang="en-US" dirty="0"/>
          </a:p>
        </p:txBody>
      </p:sp>
      <p:graphicFrame>
        <p:nvGraphicFramePr>
          <p:cNvPr id="12" name="Google Shape;673;p38"/>
          <p:cNvGraphicFramePr/>
          <p:nvPr>
            <p:extLst>
              <p:ext uri="{D42A27DB-BD31-4B8C-83A1-F6EECF244321}">
                <p14:modId xmlns:p14="http://schemas.microsoft.com/office/powerpoint/2010/main" val="3718318131"/>
              </p:ext>
            </p:extLst>
          </p:nvPr>
        </p:nvGraphicFramePr>
        <p:xfrm>
          <a:off x="457200" y="1786071"/>
          <a:ext cx="8213487" cy="1702799"/>
        </p:xfrm>
        <a:graphic>
          <a:graphicData uri="http://schemas.openxmlformats.org/drawingml/2006/table">
            <a:tbl>
              <a:tblPr firstRow="1" bandRow="1"/>
              <a:tblGrid>
                <a:gridCol w="1945305">
                  <a:extLst>
                    <a:ext uri="{9D8B030D-6E8A-4147-A177-3AD203B41FA5}">
                      <a16:colId xmlns:a16="http://schemas.microsoft.com/office/drawing/2014/main" val="20000"/>
                    </a:ext>
                  </a:extLst>
                </a:gridCol>
                <a:gridCol w="4042095">
                  <a:extLst>
                    <a:ext uri="{9D8B030D-6E8A-4147-A177-3AD203B41FA5}">
                      <a16:colId xmlns:a16="http://schemas.microsoft.com/office/drawing/2014/main" val="20001"/>
                    </a:ext>
                  </a:extLst>
                </a:gridCol>
                <a:gridCol w="1151415">
                  <a:extLst>
                    <a:ext uri="{9D8B030D-6E8A-4147-A177-3AD203B41FA5}">
                      <a16:colId xmlns:a16="http://schemas.microsoft.com/office/drawing/2014/main" val="20002"/>
                    </a:ext>
                  </a:extLst>
                </a:gridCol>
                <a:gridCol w="1074672">
                  <a:extLst>
                    <a:ext uri="{9D8B030D-6E8A-4147-A177-3AD203B41FA5}">
                      <a16:colId xmlns:a16="http://schemas.microsoft.com/office/drawing/2014/main" val="20003"/>
                    </a:ext>
                  </a:extLst>
                </a:gridCol>
              </a:tblGrid>
              <a:tr h="243257">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sym typeface="Meiryo"/>
                        </a:rPr>
                        <a:t>プロセス</a:t>
                      </a:r>
                      <a:endParaRPr sz="1000" b="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a:latin typeface="メイリオ" panose="020B0604030504040204" pitchFamily="50" charset="-128"/>
                          <a:ea typeface="メイリオ" panose="020B0604030504040204" pitchFamily="50" charset="-128"/>
                          <a:sym typeface="Meiryo"/>
                        </a:rPr>
                        <a:t>概要</a:t>
                      </a:r>
                      <a:endParaRPr sz="1000" b="0">
                        <a:solidFill>
                          <a:srgbClr val="3F3F3F"/>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a:latin typeface="メイリオ" panose="020B0604030504040204" pitchFamily="50" charset="-128"/>
                          <a:ea typeface="メイリオ" panose="020B0604030504040204" pitchFamily="50" charset="-128"/>
                          <a:sym typeface="Meiryo"/>
                        </a:rPr>
                        <a:t>常時起動数</a:t>
                      </a:r>
                      <a:endParaRPr sz="1000" b="0">
                        <a:solidFill>
                          <a:srgbClr val="3F3F3F"/>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dirty="0">
                          <a:latin typeface="メイリオ" panose="020B0604030504040204" pitchFamily="50" charset="-128"/>
                          <a:ea typeface="メイリオ" panose="020B0604030504040204" pitchFamily="50" charset="-128"/>
                          <a:sym typeface="Meiryo"/>
                        </a:rPr>
                        <a:t>監視対象</a:t>
                      </a:r>
                      <a:endParaRPr sz="1000" b="0" dirty="0">
                        <a:solidFill>
                          <a:srgbClr val="3F3F3F"/>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4325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svchost.exe -k iissvcs</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IISプロセス</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ー</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※1</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325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W3C Logging Service</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IIS W3Cプロセス</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ー</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※1</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325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derby.exe</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Apache Derbyプロセス</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１</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25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tomcat9.exe</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Apache Tomcatプロセス</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１</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325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edapsrv.exe</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Reporting Serverサービス起動プロセス</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１</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325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edapth.exe</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a:solidFill>
                            <a:schemeClr val="tx1">
                              <a:lumMod val="75000"/>
                              <a:lumOff val="25000"/>
                            </a:schemeClr>
                          </a:solidFill>
                          <a:latin typeface="メイリオ" panose="020B0604030504040204" pitchFamily="50" charset="-128"/>
                          <a:ea typeface="メイリオ" panose="020B0604030504040204" pitchFamily="50" charset="-128"/>
                          <a:sym typeface="Meiryo"/>
                        </a:rPr>
                        <a:t>ワークスペースマネージャプロセス</a:t>
                      </a:r>
                      <a:endParaRPr sz="1000" b="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１</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dirty="0">
                          <a:solidFill>
                            <a:schemeClr val="tx1">
                              <a:lumMod val="75000"/>
                              <a:lumOff val="25000"/>
                            </a:schemeClr>
                          </a:solidFill>
                          <a:latin typeface="メイリオ" panose="020B0604030504040204" pitchFamily="50" charset="-128"/>
                          <a:ea typeface="メイリオ" panose="020B0604030504040204" pitchFamily="50" charset="-128"/>
                          <a:sym typeface="Meiryo"/>
                        </a:rPr>
                        <a:t>○</a:t>
                      </a:r>
                      <a:endParaRPr sz="1000" b="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Google Shape;675;p38"/>
          <p:cNvSpPr txBox="1"/>
          <p:nvPr/>
        </p:nvSpPr>
        <p:spPr>
          <a:xfrm>
            <a:off x="395536" y="3567287"/>
            <a:ext cx="8352928" cy="598258"/>
          </a:xfrm>
          <a:prstGeom prst="rect">
            <a:avLst/>
          </a:prstGeom>
          <a:noFill/>
          <a:ln>
            <a:noFill/>
          </a:ln>
        </p:spPr>
        <p:txBody>
          <a:bodyPr spcFirstLastPara="1" wrap="square" lIns="54000" tIns="67675" rIns="54000" bIns="45000" anchor="t" anchorCtr="0">
            <a:noAutofit/>
          </a:bodyPr>
          <a:lstStyle/>
          <a:p>
            <a:pPr>
              <a:buClr>
                <a:srgbClr val="000000"/>
              </a:buClr>
              <a:buFont typeface="Arial"/>
              <a:buNone/>
            </a:pPr>
            <a:r>
              <a:rPr kumimoji="0" lang="en-US" altLang="ja-JP" sz="800" kern="0">
                <a:solidFill>
                  <a:srgbClr val="4F81BD"/>
                </a:solidFill>
                <a:latin typeface="Meiryo"/>
                <a:cs typeface="Meiryo"/>
                <a:sym typeface="Meiryo"/>
              </a:rPr>
              <a:t>※1 Windows</a:t>
            </a:r>
            <a:r>
              <a:rPr kumimoji="0" lang="ja-JP" altLang="en-US" sz="800" kern="0">
                <a:solidFill>
                  <a:srgbClr val="4F81BD"/>
                </a:solidFill>
                <a:latin typeface="Meiryo"/>
                <a:cs typeface="Meiryo"/>
                <a:sym typeface="Meiryo"/>
              </a:rPr>
              <a:t>サービスはすべて </a:t>
            </a:r>
            <a:r>
              <a:rPr kumimoji="0" lang="en-US" altLang="ja-JP" sz="800" kern="0">
                <a:solidFill>
                  <a:srgbClr val="4F81BD"/>
                </a:solidFill>
                <a:latin typeface="Meiryo"/>
                <a:cs typeface="Meiryo"/>
                <a:sym typeface="Meiryo"/>
              </a:rPr>
              <a:t>svchost.exe </a:t>
            </a:r>
            <a:r>
              <a:rPr kumimoji="0" lang="ja-JP" altLang="en-US" sz="800" kern="0">
                <a:solidFill>
                  <a:srgbClr val="4F81BD"/>
                </a:solidFill>
                <a:latin typeface="Meiryo"/>
                <a:cs typeface="Meiryo"/>
                <a:sym typeface="Meiryo"/>
              </a:rPr>
              <a:t>で起動するため</a:t>
            </a:r>
            <a:r>
              <a:rPr kumimoji="0" lang="en-US" altLang="ja-JP" sz="800" kern="0">
                <a:solidFill>
                  <a:srgbClr val="4F81BD"/>
                </a:solidFill>
                <a:latin typeface="Meiryo"/>
                <a:cs typeface="Meiryo"/>
                <a:sym typeface="Meiryo"/>
              </a:rPr>
              <a:t>IIS</a:t>
            </a:r>
            <a:r>
              <a:rPr kumimoji="0" lang="ja-JP" altLang="en-US" sz="800" kern="0">
                <a:solidFill>
                  <a:srgbClr val="4F81BD"/>
                </a:solidFill>
                <a:latin typeface="Meiryo"/>
                <a:cs typeface="Meiryo"/>
                <a:sym typeface="Meiryo"/>
              </a:rPr>
              <a:t>プロセス、</a:t>
            </a:r>
            <a:r>
              <a:rPr kumimoji="0" lang="en-US" altLang="ja-JP" sz="800" kern="0">
                <a:solidFill>
                  <a:srgbClr val="4F81BD"/>
                </a:solidFill>
                <a:latin typeface="Meiryo"/>
                <a:cs typeface="Meiryo"/>
                <a:sym typeface="Meiryo"/>
              </a:rPr>
              <a:t>IIS W3C</a:t>
            </a:r>
            <a:r>
              <a:rPr kumimoji="0" lang="ja-JP" altLang="en-US" sz="800" kern="0">
                <a:solidFill>
                  <a:srgbClr val="4F81BD"/>
                </a:solidFill>
                <a:latin typeface="Meiryo"/>
                <a:cs typeface="Meiryo"/>
                <a:sym typeface="Meiryo"/>
              </a:rPr>
              <a:t>プロセスは監視対象外としています。監視する場合は、「サービス」「ポート」「</a:t>
            </a:r>
            <a:r>
              <a:rPr kumimoji="0" lang="en-US" altLang="ja-JP" sz="800" kern="0">
                <a:solidFill>
                  <a:srgbClr val="4F81BD"/>
                </a:solidFill>
                <a:latin typeface="Meiryo"/>
                <a:cs typeface="Meiryo"/>
                <a:sym typeface="Meiryo"/>
              </a:rPr>
              <a:t>URL</a:t>
            </a:r>
            <a:r>
              <a:rPr kumimoji="0" lang="ja-JP" altLang="en-US" sz="800" kern="0">
                <a:solidFill>
                  <a:srgbClr val="4F81BD"/>
                </a:solidFill>
                <a:latin typeface="Meiryo"/>
                <a:cs typeface="Meiryo"/>
                <a:sym typeface="Meiryo"/>
              </a:rPr>
              <a:t>」の</a:t>
            </a:r>
            <a:br>
              <a:rPr kumimoji="0" lang="ja-JP" altLang="en-US" sz="800" kern="0">
                <a:solidFill>
                  <a:srgbClr val="4F81BD"/>
                </a:solidFill>
                <a:latin typeface="Meiryo"/>
                <a:cs typeface="Meiryo"/>
                <a:sym typeface="Meiryo"/>
              </a:rPr>
            </a:br>
            <a:r>
              <a:rPr kumimoji="0" lang="ja-JP" altLang="en-US" sz="800" kern="0">
                <a:solidFill>
                  <a:srgbClr val="4F81BD"/>
                </a:solidFill>
                <a:latin typeface="Meiryo"/>
                <a:cs typeface="Meiryo"/>
                <a:sym typeface="Meiryo"/>
              </a:rPr>
              <a:t>　　いずれかで監視を行ってください。</a:t>
            </a:r>
            <a:endParaRPr kumimoji="0" sz="800" kern="0">
              <a:solidFill>
                <a:srgbClr val="4F81BD"/>
              </a:solidFill>
              <a:latin typeface="Meiryo"/>
              <a:cs typeface="Meiryo"/>
              <a:sym typeface="Meiryo"/>
            </a:endParaRPr>
          </a:p>
          <a:p>
            <a:pPr>
              <a:buClr>
                <a:srgbClr val="000000"/>
              </a:buClr>
              <a:buFont typeface="Arial"/>
              <a:buNone/>
            </a:pPr>
            <a:r>
              <a:rPr kumimoji="0" lang="en-US" altLang="ja-JP" sz="800" kern="0">
                <a:solidFill>
                  <a:srgbClr val="4F81BD"/>
                </a:solidFill>
                <a:latin typeface="Meiryo"/>
                <a:cs typeface="Meiryo"/>
                <a:sym typeface="Meiryo"/>
              </a:rPr>
              <a:t>※2 tscom3.exe </a:t>
            </a:r>
            <a:r>
              <a:rPr kumimoji="0" lang="ja-JP" altLang="en-US" sz="800" kern="0">
                <a:solidFill>
                  <a:srgbClr val="4F81BD"/>
                </a:solidFill>
                <a:latin typeface="Meiryo"/>
                <a:cs typeface="Meiryo"/>
                <a:sym typeface="Meiryo"/>
              </a:rPr>
              <a:t>と </a:t>
            </a:r>
            <a:r>
              <a:rPr kumimoji="0" lang="en-US" altLang="ja-JP" sz="800" kern="0">
                <a:solidFill>
                  <a:srgbClr val="4F81BD"/>
                </a:solidFill>
                <a:latin typeface="Meiryo"/>
                <a:cs typeface="Meiryo"/>
                <a:sym typeface="Meiryo"/>
              </a:rPr>
              <a:t>jscom3c.exe </a:t>
            </a:r>
            <a:r>
              <a:rPr kumimoji="0" lang="ja-JP" altLang="en-US" sz="800" kern="0">
                <a:solidFill>
                  <a:srgbClr val="4F81BD"/>
                </a:solidFill>
                <a:latin typeface="Meiryo"/>
                <a:cs typeface="Meiryo"/>
                <a:sym typeface="Meiryo"/>
              </a:rPr>
              <a:t>の起動数は設定値により異なります。また、リフレッシュのタイミングで一時的に常時起動数を下回る場合があるため監視対象外としています。</a:t>
            </a:r>
            <a:endParaRPr kumimoji="0" sz="800" kern="0">
              <a:solidFill>
                <a:srgbClr val="4F81BD"/>
              </a:solidFill>
              <a:latin typeface="Meiryo"/>
              <a:cs typeface="Meiryo"/>
              <a:sym typeface="Meiryo"/>
            </a:endParaRPr>
          </a:p>
          <a:p>
            <a:pPr>
              <a:buClr>
                <a:srgbClr val="000000"/>
              </a:buClr>
              <a:buFont typeface="Arial"/>
              <a:buNone/>
            </a:pPr>
            <a:r>
              <a:rPr kumimoji="0" lang="en-US" altLang="ja-JP" sz="800" kern="0">
                <a:solidFill>
                  <a:srgbClr val="4F81BD"/>
                </a:solidFill>
                <a:latin typeface="Meiryo"/>
                <a:cs typeface="Meiryo"/>
                <a:sym typeface="Meiryo"/>
              </a:rPr>
              <a:t>※3 jscom3c.exe</a:t>
            </a:r>
            <a:r>
              <a:rPr kumimoji="0" lang="ja-JP" altLang="en-US" sz="800" kern="0">
                <a:solidFill>
                  <a:srgbClr val="4F81BD"/>
                </a:solidFill>
                <a:latin typeface="Meiryo"/>
                <a:cs typeface="Meiryo"/>
                <a:sym typeface="Meiryo"/>
              </a:rPr>
              <a:t>の死活監視を行う際は例えば</a:t>
            </a:r>
            <a:r>
              <a:rPr kumimoji="0" lang="en-US" altLang="ja-JP" sz="800" kern="0">
                <a:solidFill>
                  <a:srgbClr val="4F81BD"/>
                </a:solidFill>
                <a:latin typeface="Meiryo"/>
                <a:cs typeface="Meiryo"/>
                <a:sym typeface="Meiryo"/>
              </a:rPr>
              <a:t>5</a:t>
            </a:r>
            <a:r>
              <a:rPr kumimoji="0" lang="ja-JP" altLang="en-US" sz="800" kern="0">
                <a:solidFill>
                  <a:srgbClr val="4F81BD"/>
                </a:solidFill>
                <a:latin typeface="Meiryo"/>
                <a:cs typeface="Meiryo"/>
                <a:sym typeface="Meiryo"/>
              </a:rPr>
              <a:t>分毎の監視の間に複数回死活監視に失敗するとアラートを出すなど、お客様環境に合わせた適切な設定を検討してください。</a:t>
            </a:r>
            <a:endParaRPr kumimoji="0" sz="1400" kern="0">
              <a:solidFill>
                <a:srgbClr val="000000"/>
              </a:solidFill>
              <a:latin typeface="Arial"/>
              <a:cs typeface="Arial"/>
              <a:sym typeface="Arial"/>
            </a:endParaRPr>
          </a:p>
          <a:p>
            <a:pPr>
              <a:buClr>
                <a:srgbClr val="000000"/>
              </a:buClr>
              <a:buFont typeface="Arial"/>
              <a:buNone/>
            </a:pPr>
            <a:endParaRPr kumimoji="0" sz="800" kern="0">
              <a:solidFill>
                <a:srgbClr val="4F81BD"/>
              </a:solidFill>
              <a:latin typeface="Meiryo"/>
              <a:cs typeface="Meiryo"/>
              <a:sym typeface="Meiryo"/>
            </a:endParaRPr>
          </a:p>
        </p:txBody>
      </p:sp>
    </p:spTree>
    <p:extLst>
      <p:ext uri="{BB962C8B-B14F-4D97-AF65-F5344CB8AC3E}">
        <p14:creationId xmlns:p14="http://schemas.microsoft.com/office/powerpoint/2010/main" val="3320708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en-US" altLang="ja-JP" dirty="0" err="1"/>
              <a:t>WebFOCUS</a:t>
            </a:r>
            <a:r>
              <a:rPr lang="ja-JP" altLang="en-US" dirty="0"/>
              <a:t>関連プロセス②</a:t>
            </a:r>
            <a:br>
              <a:rPr lang="ja-JP" altLang="en-US" dirty="0"/>
            </a:br>
            <a:r>
              <a:rPr lang="ja-JP" altLang="en-US" dirty="0"/>
              <a:t>一般的な構成の場合、 </a:t>
            </a:r>
            <a:r>
              <a:rPr lang="en-US" altLang="ja-JP" dirty="0" err="1"/>
              <a:t>WebFOCUS</a:t>
            </a:r>
            <a:r>
              <a:rPr lang="ja-JP" altLang="en-US" dirty="0"/>
              <a:t>の稼働に必要なプロセスは以下のとおりです。</a:t>
            </a:r>
            <a:br>
              <a:rPr lang="ja-JP" altLang="en-US" dirty="0"/>
            </a:br>
            <a:r>
              <a:rPr lang="ja-JP" altLang="en-US" dirty="0"/>
              <a:t>監視を行う場合は、監視対象プロセスが常時起動数を満たしているかを確認します。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37</a:t>
            </a:fld>
            <a:endParaRPr lang="ja-JP" altLang="en-US" dirty="0"/>
          </a:p>
        </p:txBody>
      </p:sp>
      <p:graphicFrame>
        <p:nvGraphicFramePr>
          <p:cNvPr id="10" name="Google Shape;681;p39"/>
          <p:cNvGraphicFramePr/>
          <p:nvPr>
            <p:extLst>
              <p:ext uri="{D42A27DB-BD31-4B8C-83A1-F6EECF244321}">
                <p14:modId xmlns:p14="http://schemas.microsoft.com/office/powerpoint/2010/main" val="1686715920"/>
              </p:ext>
            </p:extLst>
          </p:nvPr>
        </p:nvGraphicFramePr>
        <p:xfrm>
          <a:off x="457200" y="1786071"/>
          <a:ext cx="8213487" cy="1915072"/>
        </p:xfrm>
        <a:graphic>
          <a:graphicData uri="http://schemas.openxmlformats.org/drawingml/2006/table">
            <a:tbl>
              <a:tblPr firstRow="1" bandRow="1"/>
              <a:tblGrid>
                <a:gridCol w="1945305">
                  <a:extLst>
                    <a:ext uri="{9D8B030D-6E8A-4147-A177-3AD203B41FA5}">
                      <a16:colId xmlns:a16="http://schemas.microsoft.com/office/drawing/2014/main" val="20000"/>
                    </a:ext>
                  </a:extLst>
                </a:gridCol>
                <a:gridCol w="4042095">
                  <a:extLst>
                    <a:ext uri="{9D8B030D-6E8A-4147-A177-3AD203B41FA5}">
                      <a16:colId xmlns:a16="http://schemas.microsoft.com/office/drawing/2014/main" val="20001"/>
                    </a:ext>
                  </a:extLst>
                </a:gridCol>
                <a:gridCol w="1151415">
                  <a:extLst>
                    <a:ext uri="{9D8B030D-6E8A-4147-A177-3AD203B41FA5}">
                      <a16:colId xmlns:a16="http://schemas.microsoft.com/office/drawing/2014/main" val="20002"/>
                    </a:ext>
                  </a:extLst>
                </a:gridCol>
                <a:gridCol w="1074672">
                  <a:extLst>
                    <a:ext uri="{9D8B030D-6E8A-4147-A177-3AD203B41FA5}">
                      <a16:colId xmlns:a16="http://schemas.microsoft.com/office/drawing/2014/main" val="20003"/>
                    </a:ext>
                  </a:extLst>
                </a:gridCol>
              </a:tblGrid>
              <a:tr h="239384">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sym typeface="Meiryo"/>
                        </a:rPr>
                        <a:t>プロセス</a:t>
                      </a:r>
                      <a:endParaRPr sz="1000" b="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a:latin typeface="+mn-lt"/>
                          <a:ea typeface="+mn-ea"/>
                          <a:sym typeface="Meiryo"/>
                        </a:rPr>
                        <a:t>概要</a:t>
                      </a:r>
                      <a:endParaRPr sz="10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a:latin typeface="+mn-lt"/>
                          <a:ea typeface="+mn-ea"/>
                          <a:sym typeface="Meiryo"/>
                        </a:rPr>
                        <a:t>常時起動数</a:t>
                      </a:r>
                      <a:endParaRPr sz="10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sym typeface="Meiryo"/>
                        </a:rPr>
                        <a:t>監視対象</a:t>
                      </a:r>
                      <a:endParaRPr sz="1000" b="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sym typeface="Meiryo"/>
                        </a:rPr>
                        <a:t>edapgwy.exe</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sym typeface="Meiryo"/>
                        </a:rPr>
                        <a:t>リクエストを受け付けるリスナプロセス</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２</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sym typeface="Meiryo"/>
                        </a:rPr>
                        <a:t>edaplog.exe</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sym typeface="Meiryo"/>
                        </a:rPr>
                        <a:t>サーバログ書き込みプロセス</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１</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fds.exe</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sym typeface="Meiryo"/>
                        </a:rPr>
                        <a:t>FOCUSデータベースサーバプロセス</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1</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sym typeface="Meiryo"/>
                        </a:rPr>
                        <a:t>○</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jscom3c.exe</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sym typeface="Meiryo"/>
                        </a:rPr>
                        <a:t>グラフ作成、Excel出力プロセス</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設定値 ※2</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※3</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tscom3.exe</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sym typeface="Meiryo"/>
                        </a:rPr>
                        <a:t>検索・レポート生成処理の実行エージェントプロセス</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設定値 ※2</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1000" baseline="0">
                          <a:solidFill>
                            <a:schemeClr val="tx1">
                              <a:lumMod val="75000"/>
                              <a:lumOff val="25000"/>
                            </a:schemeClr>
                          </a:solidFill>
                          <a:latin typeface="+mn-lt"/>
                          <a:ea typeface="+mn-ea"/>
                          <a:sym typeface="Meiryo"/>
                        </a:rPr>
                        <a:t>ー</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sym typeface="Meiryo"/>
                        </a:rPr>
                        <a:t>schbkr.exe</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sym typeface="Meiryo"/>
                        </a:rPr>
                        <a:t>ReportCasterプロセス</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sym typeface="Meiryo"/>
                        </a:rPr>
                        <a:t>１</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sym typeface="Meiryo"/>
                        </a:rPr>
                        <a:t>○</a:t>
                      </a:r>
                      <a:endParaRPr sz="10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938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1000" baseline="0" dirty="0" smtClean="0">
                          <a:solidFill>
                            <a:schemeClr val="tx1">
                              <a:lumMod val="75000"/>
                              <a:lumOff val="25000"/>
                            </a:schemeClr>
                          </a:solidFill>
                          <a:latin typeface="+mn-lt"/>
                          <a:ea typeface="+mn-ea"/>
                        </a:rPr>
                        <a:t>WF</a:t>
                      </a:r>
                      <a:r>
                        <a:rPr lang="en-US" altLang="ja-JP" sz="1000" baseline="0" dirty="0" smtClean="0">
                          <a:solidFill>
                            <a:schemeClr val="tx1">
                              <a:lumMod val="75000"/>
                              <a:lumOff val="25000"/>
                            </a:schemeClr>
                          </a:solidFill>
                          <a:latin typeface="+mn-lt"/>
                          <a:ea typeface="+mn-ea"/>
                        </a:rPr>
                        <a:t>90</a:t>
                      </a:r>
                      <a:r>
                        <a:rPr lang="ja-JP" sz="1000" baseline="0" dirty="0" smtClean="0">
                          <a:solidFill>
                            <a:schemeClr val="tx1">
                              <a:lumMod val="75000"/>
                              <a:lumOff val="25000"/>
                            </a:schemeClr>
                          </a:solidFill>
                          <a:latin typeface="+mn-lt"/>
                          <a:ea typeface="+mn-ea"/>
                        </a:rPr>
                        <a:t>SrchSvc</a:t>
                      </a:r>
                      <a:r>
                        <a:rPr lang="ja-JP" sz="1000" baseline="0" dirty="0">
                          <a:solidFill>
                            <a:schemeClr val="tx1">
                              <a:lumMod val="75000"/>
                              <a:lumOff val="25000"/>
                            </a:schemeClr>
                          </a:solidFill>
                          <a:latin typeface="+mn-lt"/>
                          <a:ea typeface="+mn-ea"/>
                        </a:rPr>
                        <a:t>.exe</a:t>
                      </a:r>
                      <a:endParaRPr sz="1100" baseline="0" dirty="0">
                        <a:solidFill>
                          <a:schemeClr val="tx1">
                            <a:lumMod val="75000"/>
                            <a:lumOff val="25000"/>
                          </a:schemeClr>
                        </a:solidFill>
                        <a:latin typeface="+mn-lt"/>
                        <a:ea typeface="+mn-ea"/>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800"/>
                        <a:buFont typeface="Meiryo"/>
                        <a:buNone/>
                      </a:pPr>
                      <a:r>
                        <a:rPr lang="ja-JP" sz="1000" baseline="0" dirty="0">
                          <a:solidFill>
                            <a:schemeClr val="tx1">
                              <a:lumMod val="75000"/>
                              <a:lumOff val="25000"/>
                            </a:schemeClr>
                          </a:solidFill>
                          <a:latin typeface="+mn-lt"/>
                          <a:ea typeface="+mn-ea"/>
                          <a:sym typeface="Meiryo"/>
                        </a:rPr>
                        <a:t>Search Serverプロセス</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sym typeface="Meiryo"/>
                        </a:rPr>
                        <a:t>1</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1000" baseline="0" dirty="0">
                          <a:solidFill>
                            <a:schemeClr val="tx1">
                              <a:lumMod val="75000"/>
                              <a:lumOff val="25000"/>
                            </a:schemeClr>
                          </a:solidFill>
                          <a:latin typeface="+mn-lt"/>
                          <a:ea typeface="+mn-ea"/>
                          <a:sym typeface="Meiryo"/>
                        </a:rPr>
                        <a:t>○</a:t>
                      </a:r>
                      <a:endParaRPr sz="10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 name="Google Shape;683;p39"/>
          <p:cNvSpPr txBox="1"/>
          <p:nvPr/>
        </p:nvSpPr>
        <p:spPr>
          <a:xfrm>
            <a:off x="457200" y="3779560"/>
            <a:ext cx="8352928" cy="598258"/>
          </a:xfrm>
          <a:prstGeom prst="rect">
            <a:avLst/>
          </a:prstGeom>
          <a:noFill/>
          <a:ln>
            <a:noFill/>
          </a:ln>
        </p:spPr>
        <p:txBody>
          <a:bodyPr spcFirstLastPara="1" wrap="square" lIns="54000" tIns="67675" rIns="54000" bIns="45000" anchor="t" anchorCtr="0">
            <a:noAutofit/>
          </a:bodyPr>
          <a:lstStyle/>
          <a:p>
            <a:pPr>
              <a:buClr>
                <a:srgbClr val="000000"/>
              </a:buClr>
              <a:buFont typeface="Arial"/>
              <a:buNone/>
            </a:pPr>
            <a:r>
              <a:rPr kumimoji="0" lang="en-US" altLang="ja-JP" sz="800" kern="0" dirty="0">
                <a:solidFill>
                  <a:srgbClr val="4F81BD"/>
                </a:solidFill>
                <a:latin typeface="Meiryo"/>
                <a:cs typeface="Meiryo"/>
                <a:sym typeface="Meiryo"/>
              </a:rPr>
              <a:t>※1 Windows</a:t>
            </a:r>
            <a:r>
              <a:rPr kumimoji="0" lang="ja-JP" altLang="en-US" sz="800" kern="0" dirty="0">
                <a:solidFill>
                  <a:srgbClr val="4F81BD"/>
                </a:solidFill>
                <a:latin typeface="Meiryo"/>
                <a:cs typeface="Meiryo"/>
                <a:sym typeface="Meiryo"/>
              </a:rPr>
              <a:t>サービスはすべて </a:t>
            </a:r>
            <a:r>
              <a:rPr kumimoji="0" lang="en-US" altLang="ja-JP" sz="800" kern="0" dirty="0">
                <a:solidFill>
                  <a:srgbClr val="4F81BD"/>
                </a:solidFill>
                <a:latin typeface="Meiryo"/>
                <a:cs typeface="Meiryo"/>
                <a:sym typeface="Meiryo"/>
              </a:rPr>
              <a:t>svchost.exe </a:t>
            </a:r>
            <a:r>
              <a:rPr kumimoji="0" lang="ja-JP" altLang="en-US" sz="800" kern="0" dirty="0">
                <a:solidFill>
                  <a:srgbClr val="4F81BD"/>
                </a:solidFill>
                <a:latin typeface="Meiryo"/>
                <a:cs typeface="Meiryo"/>
                <a:sym typeface="Meiryo"/>
              </a:rPr>
              <a:t>で起動するため</a:t>
            </a:r>
            <a:r>
              <a:rPr kumimoji="0" lang="en-US" altLang="ja-JP" sz="800" kern="0" dirty="0">
                <a:solidFill>
                  <a:srgbClr val="4F81BD"/>
                </a:solidFill>
                <a:latin typeface="Meiryo"/>
                <a:cs typeface="Meiryo"/>
                <a:sym typeface="Meiryo"/>
              </a:rPr>
              <a:t>IIS</a:t>
            </a:r>
            <a:r>
              <a:rPr kumimoji="0" lang="ja-JP" altLang="en-US" sz="800" kern="0" dirty="0">
                <a:solidFill>
                  <a:srgbClr val="4F81BD"/>
                </a:solidFill>
                <a:latin typeface="Meiryo"/>
                <a:cs typeface="Meiryo"/>
                <a:sym typeface="Meiryo"/>
              </a:rPr>
              <a:t>プロセス、</a:t>
            </a:r>
            <a:r>
              <a:rPr kumimoji="0" lang="en-US" altLang="ja-JP" sz="800" kern="0" dirty="0">
                <a:solidFill>
                  <a:srgbClr val="4F81BD"/>
                </a:solidFill>
                <a:latin typeface="Meiryo"/>
                <a:cs typeface="Meiryo"/>
                <a:sym typeface="Meiryo"/>
              </a:rPr>
              <a:t>IIS W3C</a:t>
            </a:r>
            <a:r>
              <a:rPr kumimoji="0" lang="ja-JP" altLang="en-US" sz="800" kern="0" dirty="0">
                <a:solidFill>
                  <a:srgbClr val="4F81BD"/>
                </a:solidFill>
                <a:latin typeface="Meiryo"/>
                <a:cs typeface="Meiryo"/>
                <a:sym typeface="Meiryo"/>
              </a:rPr>
              <a:t>プロセスは監視対象外としています。監視する場合は、「サービス」「ポート」「</a:t>
            </a:r>
            <a:r>
              <a:rPr kumimoji="0" lang="en-US" altLang="ja-JP" sz="800" kern="0" dirty="0">
                <a:solidFill>
                  <a:srgbClr val="4F81BD"/>
                </a:solidFill>
                <a:latin typeface="Meiryo"/>
                <a:cs typeface="Meiryo"/>
                <a:sym typeface="Meiryo"/>
              </a:rPr>
              <a:t>URL</a:t>
            </a:r>
            <a:r>
              <a:rPr kumimoji="0" lang="ja-JP" altLang="en-US" sz="800" kern="0" dirty="0">
                <a:solidFill>
                  <a:srgbClr val="4F81BD"/>
                </a:solidFill>
                <a:latin typeface="Meiryo"/>
                <a:cs typeface="Meiryo"/>
                <a:sym typeface="Meiryo"/>
              </a:rPr>
              <a:t>」の</a:t>
            </a:r>
            <a:br>
              <a:rPr kumimoji="0" lang="ja-JP" altLang="en-US" sz="800" kern="0" dirty="0">
                <a:solidFill>
                  <a:srgbClr val="4F81BD"/>
                </a:solidFill>
                <a:latin typeface="Meiryo"/>
                <a:cs typeface="Meiryo"/>
                <a:sym typeface="Meiryo"/>
              </a:rPr>
            </a:br>
            <a:r>
              <a:rPr kumimoji="0" lang="ja-JP" altLang="en-US" sz="800" kern="0" dirty="0">
                <a:solidFill>
                  <a:srgbClr val="4F81BD"/>
                </a:solidFill>
                <a:latin typeface="Meiryo"/>
                <a:cs typeface="Meiryo"/>
                <a:sym typeface="Meiryo"/>
              </a:rPr>
              <a:t>　　いずれかで監視を行ってください。</a:t>
            </a:r>
            <a:endParaRPr kumimoji="0" sz="800" kern="0" dirty="0">
              <a:solidFill>
                <a:srgbClr val="4F81BD"/>
              </a:solidFill>
              <a:latin typeface="Meiryo"/>
              <a:cs typeface="Meiryo"/>
              <a:sym typeface="Meiryo"/>
            </a:endParaRPr>
          </a:p>
          <a:p>
            <a:pPr>
              <a:buClr>
                <a:srgbClr val="000000"/>
              </a:buClr>
              <a:buFont typeface="Arial"/>
              <a:buNone/>
            </a:pPr>
            <a:r>
              <a:rPr kumimoji="0" lang="en-US" altLang="ja-JP" sz="800" kern="0" dirty="0">
                <a:solidFill>
                  <a:srgbClr val="4F81BD"/>
                </a:solidFill>
                <a:latin typeface="Meiryo"/>
                <a:cs typeface="Meiryo"/>
                <a:sym typeface="Meiryo"/>
              </a:rPr>
              <a:t>※2 tscom3.exe </a:t>
            </a:r>
            <a:r>
              <a:rPr kumimoji="0" lang="ja-JP" altLang="en-US" sz="800" kern="0" dirty="0">
                <a:solidFill>
                  <a:srgbClr val="4F81BD"/>
                </a:solidFill>
                <a:latin typeface="Meiryo"/>
                <a:cs typeface="Meiryo"/>
                <a:sym typeface="Meiryo"/>
              </a:rPr>
              <a:t>と </a:t>
            </a:r>
            <a:r>
              <a:rPr kumimoji="0" lang="en-US" altLang="ja-JP" sz="800" kern="0" dirty="0">
                <a:solidFill>
                  <a:srgbClr val="4F81BD"/>
                </a:solidFill>
                <a:latin typeface="Meiryo"/>
                <a:cs typeface="Meiryo"/>
                <a:sym typeface="Meiryo"/>
              </a:rPr>
              <a:t>jscom3c.exe </a:t>
            </a:r>
            <a:r>
              <a:rPr kumimoji="0" lang="ja-JP" altLang="en-US" sz="800" kern="0" dirty="0">
                <a:solidFill>
                  <a:srgbClr val="4F81BD"/>
                </a:solidFill>
                <a:latin typeface="Meiryo"/>
                <a:cs typeface="Meiryo"/>
                <a:sym typeface="Meiryo"/>
              </a:rPr>
              <a:t>の起動数は設定値により異なります。また、リフレッシュのタイミングで一時的に常時起動数を下回る場合があるため監視対象外としています。</a:t>
            </a:r>
            <a:endParaRPr kumimoji="0" sz="800" kern="0" dirty="0">
              <a:solidFill>
                <a:srgbClr val="4F81BD"/>
              </a:solidFill>
              <a:latin typeface="Meiryo"/>
              <a:cs typeface="Meiryo"/>
              <a:sym typeface="Meiryo"/>
            </a:endParaRPr>
          </a:p>
          <a:p>
            <a:pPr>
              <a:buClr>
                <a:srgbClr val="000000"/>
              </a:buClr>
              <a:buFont typeface="Arial"/>
              <a:buNone/>
            </a:pPr>
            <a:r>
              <a:rPr kumimoji="0" lang="en-US" altLang="ja-JP" sz="800" kern="0" dirty="0">
                <a:solidFill>
                  <a:srgbClr val="4F81BD"/>
                </a:solidFill>
                <a:latin typeface="Meiryo"/>
                <a:cs typeface="Meiryo"/>
                <a:sym typeface="Meiryo"/>
              </a:rPr>
              <a:t>※3 jscom3c.exe</a:t>
            </a:r>
            <a:r>
              <a:rPr kumimoji="0" lang="ja-JP" altLang="en-US" sz="800" kern="0" dirty="0">
                <a:solidFill>
                  <a:srgbClr val="4F81BD"/>
                </a:solidFill>
                <a:latin typeface="Meiryo"/>
                <a:cs typeface="Meiryo"/>
                <a:sym typeface="Meiryo"/>
              </a:rPr>
              <a:t>の死活監視を行う際は例えば</a:t>
            </a:r>
            <a:r>
              <a:rPr kumimoji="0" lang="en-US" altLang="ja-JP" sz="800" kern="0" dirty="0">
                <a:solidFill>
                  <a:srgbClr val="4F81BD"/>
                </a:solidFill>
                <a:latin typeface="Meiryo"/>
                <a:cs typeface="Meiryo"/>
                <a:sym typeface="Meiryo"/>
              </a:rPr>
              <a:t>5</a:t>
            </a:r>
            <a:r>
              <a:rPr kumimoji="0" lang="ja-JP" altLang="en-US" sz="800" kern="0" dirty="0">
                <a:solidFill>
                  <a:srgbClr val="4F81BD"/>
                </a:solidFill>
                <a:latin typeface="Meiryo"/>
                <a:cs typeface="Meiryo"/>
                <a:sym typeface="Meiryo"/>
              </a:rPr>
              <a:t>分毎の監視の間に複数回死活監視に失敗するとアラートを出すなど、お客様環境に合わせた適切な設定を検討してください。</a:t>
            </a:r>
            <a:endParaRPr kumimoji="0" sz="1400" kern="0" dirty="0">
              <a:solidFill>
                <a:srgbClr val="000000"/>
              </a:solidFill>
              <a:latin typeface="Arial"/>
              <a:cs typeface="Arial"/>
              <a:sym typeface="Arial"/>
            </a:endParaRPr>
          </a:p>
          <a:p>
            <a:pPr>
              <a:buClr>
                <a:srgbClr val="000000"/>
              </a:buClr>
              <a:buFont typeface="Arial"/>
              <a:buNone/>
            </a:pPr>
            <a:endParaRPr kumimoji="0" sz="800" kern="0" dirty="0">
              <a:solidFill>
                <a:srgbClr val="4F81BD"/>
              </a:solidFill>
              <a:latin typeface="Meiryo"/>
              <a:cs typeface="Meiryo"/>
              <a:sym typeface="Meiryo"/>
            </a:endParaRPr>
          </a:p>
        </p:txBody>
      </p:sp>
    </p:spTree>
    <p:extLst>
      <p:ext uri="{BB962C8B-B14F-4D97-AF65-F5344CB8AC3E}">
        <p14:creationId xmlns:p14="http://schemas.microsoft.com/office/powerpoint/2010/main" val="994231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r>
              <a:rPr lang="en-US" altLang="ja-JP" dirty="0" smtClean="0"/>
              <a:t>(Linux)</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en-US" altLang="ja-JP" dirty="0" err="1"/>
              <a:t>WebFOCUS</a:t>
            </a:r>
            <a:r>
              <a:rPr lang="ja-JP" altLang="en-US" dirty="0"/>
              <a:t>関連プロセス</a:t>
            </a:r>
            <a:br>
              <a:rPr lang="ja-JP" altLang="en-US" dirty="0"/>
            </a:br>
            <a:r>
              <a:rPr lang="ja-JP" altLang="en-US" dirty="0"/>
              <a:t>一般的な構成の場合、 </a:t>
            </a:r>
            <a:r>
              <a:rPr lang="en-US" altLang="ja-JP" dirty="0" err="1"/>
              <a:t>WebFOCUS</a:t>
            </a:r>
            <a:r>
              <a:rPr lang="ja-JP" altLang="en-US" dirty="0"/>
              <a:t>の稼働に必要なプロセスは以下のとおりです。</a:t>
            </a:r>
            <a:br>
              <a:rPr lang="ja-JP" altLang="en-US" dirty="0"/>
            </a:br>
            <a:r>
              <a:rPr lang="ja-JP" altLang="en-US" dirty="0"/>
              <a:t>監視を行う場合は、監視対象プロセスが常時起動数を満たしているかを確認します。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38</a:t>
            </a:fld>
            <a:endParaRPr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472000234"/>
              </p:ext>
            </p:extLst>
          </p:nvPr>
        </p:nvGraphicFramePr>
        <p:xfrm>
          <a:off x="683569" y="1653902"/>
          <a:ext cx="8208911" cy="2286000"/>
        </p:xfrm>
        <a:graphic>
          <a:graphicData uri="http://schemas.openxmlformats.org/drawingml/2006/table">
            <a:tbl>
              <a:tblPr firstRow="1" bandRow="1"/>
              <a:tblGrid>
                <a:gridCol w="1944216">
                  <a:extLst>
                    <a:ext uri="{9D8B030D-6E8A-4147-A177-3AD203B41FA5}">
                      <a16:colId xmlns:a16="http://schemas.microsoft.com/office/drawing/2014/main" val="20000"/>
                    </a:ext>
                  </a:extLst>
                </a:gridCol>
                <a:gridCol w="4039850">
                  <a:extLst>
                    <a:ext uri="{9D8B030D-6E8A-4147-A177-3AD203B41FA5}">
                      <a16:colId xmlns:a16="http://schemas.microsoft.com/office/drawing/2014/main" val="20001"/>
                    </a:ext>
                  </a:extLst>
                </a:gridCol>
                <a:gridCol w="1150782">
                  <a:extLst>
                    <a:ext uri="{9D8B030D-6E8A-4147-A177-3AD203B41FA5}">
                      <a16:colId xmlns:a16="http://schemas.microsoft.com/office/drawing/2014/main" val="20002"/>
                    </a:ext>
                  </a:extLst>
                </a:gridCol>
                <a:gridCol w="1074063">
                  <a:extLst>
                    <a:ext uri="{9D8B030D-6E8A-4147-A177-3AD203B41FA5}">
                      <a16:colId xmlns:a16="http://schemas.microsoft.com/office/drawing/2014/main" val="20003"/>
                    </a:ext>
                  </a:extLst>
                </a:gridCol>
              </a:tblGrid>
              <a:tr h="187714">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800" baseline="0" dirty="0" smtClean="0">
                          <a:latin typeface="+mn-lt"/>
                          <a:ea typeface="+mn-ea"/>
                        </a:rPr>
                        <a:t>プロセス</a:t>
                      </a:r>
                      <a:endParaRPr kumimoji="1" lang="ja-JP" altLang="en-US" sz="800" b="0" baseline="0" dirty="0">
                        <a:solidFill>
                          <a:schemeClr val="tx1">
                            <a:lumMod val="75000"/>
                            <a:lumOff val="25000"/>
                          </a:schemeClr>
                        </a:solidFill>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800" dirty="0" smtClean="0">
                          <a:latin typeface="メイリオ" panose="020B0604030504040204" pitchFamily="50" charset="-128"/>
                          <a:ea typeface="メイリオ" panose="020B0604030504040204" pitchFamily="50" charset="-128"/>
                        </a:rPr>
                        <a:t>概要</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800" dirty="0" smtClean="0">
                          <a:latin typeface="メイリオ" panose="020B0604030504040204" pitchFamily="50" charset="-128"/>
                          <a:ea typeface="メイリオ" panose="020B0604030504040204" pitchFamily="50" charset="-128"/>
                        </a:rPr>
                        <a:t>常時起動数</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800" dirty="0" smtClean="0">
                          <a:latin typeface="メイリオ" panose="020B0604030504040204" pitchFamily="50" charset="-128"/>
                          <a:ea typeface="メイリオ" panose="020B0604030504040204" pitchFamily="50" charset="-128"/>
                        </a:rPr>
                        <a:t>監視対象</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rPr>
                        <a:t>httpd</a:t>
                      </a:r>
                      <a:endParaRPr kumimoji="1" lang="ja-JP" altLang="en-US" sz="800" b="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Apache HTTP Server</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プロセス</a:t>
                      </a: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ー</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※1</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7714">
                <a:tc rowSpan="4">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java</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Apache</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Derby</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 ー</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※2</a:t>
                      </a:r>
                      <a:endParaRPr kumimoji="1" lang="ja-JP" altLang="en-US" sz="800" b="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7714">
                <a:tc vMerge="1">
                  <a:txBody>
                    <a:bodyPr/>
                    <a:lstStyle/>
                    <a:p>
                      <a:pPr algn="ctr"/>
                      <a:endParaRPr kumimoji="1" lang="ja-JP" altLang="en-US" sz="800" b="0" dirty="0">
                        <a:latin typeface="+mn-ea"/>
                        <a:ea typeface="+mn-ea"/>
                      </a:endParaRPr>
                    </a:p>
                  </a:txBody>
                  <a:tcPr marT="34290" marB="3429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Apache</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Tomcat</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vMerge="1">
                  <a:txBody>
                    <a:bodyPr/>
                    <a:lstStyle/>
                    <a:p>
                      <a:pPr algn="ctr"/>
                      <a:endParaRPr kumimoji="1" lang="ja-JP" altLang="en-US" sz="800" b="0" dirty="0">
                        <a:latin typeface="+mn-ea"/>
                        <a:ea typeface="+mn-ea"/>
                      </a:endParaRPr>
                    </a:p>
                  </a:txBody>
                  <a:tcPr marT="34290" marB="34290" anchor="ctr"/>
                </a:tc>
                <a:tc vMerge="1">
                  <a:txBody>
                    <a:bodyPr/>
                    <a:lstStyle/>
                    <a:p>
                      <a:pPr algn="ctr"/>
                      <a:endParaRPr kumimoji="1" lang="ja-JP" altLang="en-US" sz="800" b="0" dirty="0">
                        <a:latin typeface="+mn-ea"/>
                        <a:ea typeface="+mn-ea"/>
                      </a:endParaRPr>
                    </a:p>
                  </a:txBody>
                  <a:tcPr marT="34290" marB="34290" anchor="ctr"/>
                </a:tc>
                <a:extLst>
                  <a:ext uri="{0D108BD9-81ED-4DB2-BD59-A6C34878D82A}">
                    <a16:rowId xmlns:a16="http://schemas.microsoft.com/office/drawing/2014/main" val="10003"/>
                  </a:ext>
                </a:extLst>
              </a:tr>
              <a:tr h="187714">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rPr>
                        <a:t>ReportCaster</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プロセス</a:t>
                      </a:r>
                      <a:endParaRPr kumimoji="1" lang="ja-JP" altLang="en-US" sz="800" b="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82311356"/>
                  </a:ext>
                </a:extLst>
              </a:tr>
              <a:tr h="187714">
                <a:tc vMerge="1">
                  <a:txBody>
                    <a:bodyPr/>
                    <a:lstStyle/>
                    <a:p>
                      <a:pPr algn="ctr"/>
                      <a:endParaRPr kumimoji="1" lang="ja-JP" altLang="en-US" sz="800" b="0" dirty="0">
                        <a:latin typeface="+mn-ea"/>
                        <a:ea typeface="+mn-ea"/>
                      </a:endParaRPr>
                    </a:p>
                  </a:txBody>
                  <a:tcPr marT="34290" marB="34290" anchor="ct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Search Server</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サービスプロセス</a:t>
                      </a:r>
                      <a:endParaRPr kumimoji="1" lang="ja-JP" altLang="en-US" sz="800" b="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vMerge="1">
                  <a:txBody>
                    <a:bodyPr/>
                    <a:lstStyle/>
                    <a:p>
                      <a:pPr algn="ctr"/>
                      <a:endParaRPr kumimoji="1" lang="ja-JP" altLang="en-US" sz="800" b="0" dirty="0">
                        <a:latin typeface="+mn-ea"/>
                        <a:ea typeface="+mn-ea"/>
                      </a:endParaRPr>
                    </a:p>
                  </a:txBody>
                  <a:tcPr marT="34290" marB="34290" anchor="ctr"/>
                </a:tc>
                <a:tc vMerge="1">
                  <a:txBody>
                    <a:bodyPr/>
                    <a:lstStyle/>
                    <a:p>
                      <a:pPr algn="ctr"/>
                      <a:endParaRPr kumimoji="1" lang="ja-JP" altLang="en-US" sz="800" b="0" dirty="0">
                        <a:latin typeface="+mn-ea"/>
                        <a:ea typeface="+mn-ea"/>
                      </a:endParaRPr>
                    </a:p>
                  </a:txBody>
                  <a:tcPr marT="34290" marB="34290" anchor="ctr"/>
                </a:tc>
                <a:extLst>
                  <a:ext uri="{0D108BD9-81ED-4DB2-BD59-A6C34878D82A}">
                    <a16:rowId xmlns:a16="http://schemas.microsoft.com/office/drawing/2014/main" val="10004"/>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rPr>
                        <a:t>edapth.out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ワークスペースマネージャプロセス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１</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a:noFill/>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rPr>
                        <a:t>edapgwy.out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リクエストを受け付けるリスナプロセス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２</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rPr>
                        <a:t>edaplog.out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サーバログ書き込みプロセス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１</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570916699"/>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rPr>
                        <a:t>fds.out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FOCUS</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データベースサーバプロセス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1</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48339536"/>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jscom3c.out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グラフ作成、</a:t>
                      </a: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Excel</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出力プロセス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設定値 </a:t>
                      </a: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※3</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※4</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80894464"/>
                  </a:ext>
                </a:extLst>
              </a:tr>
              <a:tr h="1877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tscom3.out</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検索・レポート生成処理の実行エージェントプロセス</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設定値 </a:t>
                      </a:r>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rPr>
                        <a:t>※3</a:t>
                      </a:r>
                      <a:endParaRPr kumimoji="1" lang="en-US" altLang="ja-JP" sz="800" b="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rPr>
                        <a:t>ー</a:t>
                      </a:r>
                      <a:endParaRPr kumimoji="1" lang="ja-JP" altLang="en-US" sz="8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47898768"/>
                  </a:ext>
                </a:extLst>
              </a:tr>
            </a:tbl>
          </a:graphicData>
        </a:graphic>
      </p:graphicFrame>
      <p:sp>
        <p:nvSpPr>
          <p:cNvPr id="13" name="Text Box 4"/>
          <p:cNvSpPr txBox="1">
            <a:spLocks noChangeArrowheads="1"/>
          </p:cNvSpPr>
          <p:nvPr/>
        </p:nvSpPr>
        <p:spPr bwMode="auto">
          <a:xfrm>
            <a:off x="683568" y="4011910"/>
            <a:ext cx="8352928"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67680" rIns="54000" bIns="45000" anchor="t"/>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5pPr>
            <a:lvl6pPr marL="2514600" indent="-228600" defTabSz="449263" fontAlgn="base">
              <a:lnSpc>
                <a:spcPct val="90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6pPr>
            <a:lvl7pPr marL="2971800" indent="-228600" defTabSz="449263" fontAlgn="base">
              <a:lnSpc>
                <a:spcPct val="90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7pPr>
            <a:lvl8pPr marL="3429000" indent="-228600" defTabSz="449263" fontAlgn="base">
              <a:lnSpc>
                <a:spcPct val="90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8pPr>
            <a:lvl9pPr marL="3886200" indent="-228600" defTabSz="449263" fontAlgn="base">
              <a:lnSpc>
                <a:spcPct val="90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191919"/>
                </a:solidFill>
                <a:latin typeface="Takao Pゴシック" pitchFamily="48" charset="-128"/>
                <a:ea typeface="Takao Pゴシック" pitchFamily="48" charset="-128"/>
              </a:defRPr>
            </a:lvl9pPr>
          </a:lstStyle>
          <a:p>
            <a:pPr>
              <a:buClr>
                <a:srgbClr val="000000"/>
              </a:buClr>
              <a:buFont typeface="Arial"/>
              <a:buNone/>
            </a:pP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※1 Apache HTTP</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Server</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のプロセスは複数起動するため、監視対象外としています。監視</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する場合は</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、「ポート」「</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URL</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」のいずれ</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かで監視を行ってください</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a:t>
            </a:r>
            <a:endPar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endParaRPr>
          </a:p>
          <a:p>
            <a:pPr>
              <a:buClr>
                <a:srgbClr val="000000"/>
              </a:buClr>
              <a:buFont typeface="Arial"/>
              <a:buNone/>
            </a:pP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2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Apache </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Tomcat</a:t>
            </a:r>
            <a:r>
              <a:rPr kumimoji="0" lang="ja-JP" altLang="en-US" sz="800" kern="0" dirty="0" err="1">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Apache Derby</a:t>
            </a:r>
            <a:r>
              <a:rPr kumimoji="0" lang="ja-JP" altLang="en-US" sz="800" kern="0" dirty="0" err="1">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err="1" smtClean="0">
                <a:solidFill>
                  <a:srgbClr val="4F81BD"/>
                </a:solidFill>
                <a:latin typeface="メイリオ" panose="020B0604030504040204" pitchFamily="50" charset="-128"/>
                <a:ea typeface="メイリオ" panose="020B0604030504040204" pitchFamily="50" charset="-128"/>
                <a:cs typeface="Arial"/>
                <a:sym typeface="Arial"/>
              </a:rPr>
              <a:t>ReportCaster</a:t>
            </a:r>
            <a:r>
              <a:rPr kumimoji="0" lang="ja-JP" altLang="en-US" sz="800" kern="0" dirty="0" err="1" smtClean="0">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Search Server</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は</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すべて </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java </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で起動するため、プロセスは監視対象外としています</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
            </a:r>
            <a:b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b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Apache </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Tomcat</a:t>
            </a:r>
            <a:r>
              <a:rPr kumimoji="0" lang="ja-JP" altLang="en-US" sz="800" kern="0" dirty="0" err="1">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Apache Derby</a:t>
            </a:r>
            <a:r>
              <a:rPr kumimoji="0" lang="ja-JP" altLang="en-US" sz="800" kern="0" dirty="0" err="1">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err="1">
                <a:solidFill>
                  <a:srgbClr val="4F81BD"/>
                </a:solidFill>
                <a:latin typeface="メイリオ" panose="020B0604030504040204" pitchFamily="50" charset="-128"/>
                <a:ea typeface="メイリオ" panose="020B0604030504040204" pitchFamily="50" charset="-128"/>
                <a:cs typeface="Arial"/>
                <a:sym typeface="Arial"/>
              </a:rPr>
              <a:t>ReportCaster</a:t>
            </a:r>
            <a:r>
              <a:rPr kumimoji="0" lang="ja-JP" altLang="en-US" sz="800" kern="0" dirty="0" err="1">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Search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Server</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を監視</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する場合は、「ポート」「</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URL</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」のいずれかで監視を行ってください。</a:t>
            </a:r>
          </a:p>
          <a:p>
            <a:pPr>
              <a:buClr>
                <a:srgbClr val="000000"/>
              </a:buClr>
              <a:buFont typeface="Arial"/>
              <a:buNone/>
            </a:pP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3</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tscom3.exe</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と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jscom3c.exe</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の起動数は設定値により異なります。また、リフレッシュのタイミングで一時的に常時起動数を下回る場合があるため監視対象外としています。</a:t>
            </a:r>
            <a:endPar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endParaRPr>
          </a:p>
          <a:p>
            <a:pPr>
              <a:buClr>
                <a:srgbClr val="000000"/>
              </a:buClr>
              <a:buFont typeface="Arial"/>
              <a:buNone/>
            </a:pP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※4</a:t>
            </a:r>
            <a:r>
              <a:rPr kumimoji="0" lang="ja-JP" altLang="en-US" sz="800" kern="0" dirty="0" smtClean="0">
                <a:solidFill>
                  <a:srgbClr val="4F81BD"/>
                </a:solidFill>
                <a:latin typeface="メイリオ" panose="020B0604030504040204" pitchFamily="50" charset="-128"/>
                <a:ea typeface="メイリオ" panose="020B0604030504040204" pitchFamily="50" charset="-128"/>
                <a:cs typeface="Arial"/>
                <a:sym typeface="Arial"/>
              </a:rPr>
              <a:t> </a:t>
            </a:r>
            <a:r>
              <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rPr>
              <a:t>jscom3c.exe</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の死活監視を行う際は例えば</a:t>
            </a:r>
            <a:r>
              <a:rPr kumimoji="0" lang="en-US" altLang="ja-JP" sz="800" kern="0" dirty="0">
                <a:solidFill>
                  <a:srgbClr val="4F81BD"/>
                </a:solidFill>
                <a:latin typeface="メイリオ" panose="020B0604030504040204" pitchFamily="50" charset="-128"/>
                <a:ea typeface="メイリオ" panose="020B0604030504040204" pitchFamily="50" charset="-128"/>
                <a:cs typeface="Arial"/>
                <a:sym typeface="Arial"/>
              </a:rPr>
              <a:t>5</a:t>
            </a:r>
            <a:r>
              <a:rPr kumimoji="0" lang="ja-JP" altLang="en-US" sz="800" kern="0" dirty="0">
                <a:solidFill>
                  <a:srgbClr val="4F81BD"/>
                </a:solidFill>
                <a:latin typeface="メイリオ" panose="020B0604030504040204" pitchFamily="50" charset="-128"/>
                <a:ea typeface="メイリオ" panose="020B0604030504040204" pitchFamily="50" charset="-128"/>
                <a:cs typeface="Arial"/>
                <a:sym typeface="Arial"/>
              </a:rPr>
              <a:t>分毎の監視の間に複数回死活監視に失敗するとアラートを出すなど、お客様環境に合わせた適切な設定を検討してください。</a:t>
            </a:r>
          </a:p>
          <a:p>
            <a:pPr>
              <a:buClr>
                <a:srgbClr val="000000"/>
              </a:buClr>
              <a:buFont typeface="Arial"/>
              <a:buNone/>
            </a:pPr>
            <a:endParaRPr kumimoji="0" lang="en-US" altLang="ja-JP" sz="800" kern="0" dirty="0" smtClean="0">
              <a:solidFill>
                <a:srgbClr val="4F81BD"/>
              </a:solidFill>
              <a:latin typeface="メイリオ" panose="020B0604030504040204" pitchFamily="50" charset="-128"/>
              <a:ea typeface="メイリオ" panose="020B0604030504040204" pitchFamily="50" charset="-128"/>
              <a:cs typeface="Arial"/>
              <a:sym typeface="Arial"/>
            </a:endParaRPr>
          </a:p>
        </p:txBody>
      </p:sp>
    </p:spTree>
    <p:extLst>
      <p:ext uri="{BB962C8B-B14F-4D97-AF65-F5344CB8AC3E}">
        <p14:creationId xmlns:p14="http://schemas.microsoft.com/office/powerpoint/2010/main" val="2768731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en-US" altLang="ja-JP" dirty="0" err="1"/>
              <a:t>WebFOCUS</a:t>
            </a:r>
            <a:r>
              <a:rPr lang="ja-JP" altLang="en-US" dirty="0"/>
              <a:t>関連ポート</a:t>
            </a:r>
            <a:br>
              <a:rPr lang="ja-JP" altLang="en-US" dirty="0"/>
            </a:br>
            <a:r>
              <a:rPr lang="ja-JP" altLang="en-US" dirty="0"/>
              <a:t>一般的な構成の場合、</a:t>
            </a:r>
            <a:r>
              <a:rPr lang="en-US" altLang="ja-JP" dirty="0" err="1"/>
              <a:t>WebFOCUS</a:t>
            </a:r>
            <a:r>
              <a:rPr lang="ja-JP" altLang="en-US" dirty="0"/>
              <a:t>関連で使用するポートは以下のとおりです。</a:t>
            </a:r>
            <a:br>
              <a:rPr lang="ja-JP" altLang="en-US" dirty="0"/>
            </a:br>
            <a:r>
              <a:rPr lang="ja-JP" altLang="en-US" dirty="0"/>
              <a:t>監視を行う場合は、ポートに接続し応答の有無やレスポンスタイムを確認します。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39</a:t>
            </a:fld>
            <a:endParaRPr lang="ja-JP" altLang="en-US" dirty="0"/>
          </a:p>
        </p:txBody>
      </p:sp>
      <p:sp>
        <p:nvSpPr>
          <p:cNvPr id="10" name="Google Shape;689;p40"/>
          <p:cNvSpPr txBox="1"/>
          <p:nvPr/>
        </p:nvSpPr>
        <p:spPr>
          <a:xfrm>
            <a:off x="539552" y="4076630"/>
            <a:ext cx="8027615" cy="700850"/>
          </a:xfrm>
          <a:prstGeom prst="rect">
            <a:avLst/>
          </a:prstGeom>
          <a:noFill/>
          <a:ln>
            <a:noFill/>
          </a:ln>
        </p:spPr>
        <p:txBody>
          <a:bodyPr spcFirstLastPara="1" wrap="square" lIns="54000" tIns="65150" rIns="54000" bIns="45000" anchor="ctr" anchorCtr="0">
            <a:noAutofit/>
          </a:bodyPr>
          <a:lstStyle/>
          <a:p>
            <a:pPr>
              <a:buClr>
                <a:srgbClr val="4F81BD"/>
              </a:buClr>
              <a:buSzPts val="800"/>
            </a:pPr>
            <a:r>
              <a:rPr kumimoji="0" lang="en-US" altLang="ja-JP" sz="800" kern="0" dirty="0">
                <a:solidFill>
                  <a:srgbClr val="4F81BD"/>
                </a:solidFill>
                <a:latin typeface="Meiryo"/>
                <a:cs typeface="Meiryo"/>
                <a:sym typeface="Meiryo"/>
              </a:rPr>
              <a:t>※ </a:t>
            </a:r>
            <a:r>
              <a:rPr kumimoji="0" lang="en-US" altLang="ja-JP" sz="800" kern="0" dirty="0" err="1" smtClean="0">
                <a:solidFill>
                  <a:srgbClr val="4F81BD"/>
                </a:solidFill>
                <a:latin typeface="Meiryo"/>
                <a:cs typeface="Meiryo"/>
                <a:sym typeface="Meiryo"/>
              </a:rPr>
              <a:t>WebFOCUS</a:t>
            </a:r>
            <a:r>
              <a:rPr kumimoji="0" lang="ja-JP" altLang="en-US" sz="800" kern="0" dirty="0">
                <a:solidFill>
                  <a:srgbClr val="4F81BD"/>
                </a:solidFill>
                <a:latin typeface="Meiryo"/>
                <a:cs typeface="Meiryo"/>
                <a:sym typeface="Meiryo"/>
              </a:rPr>
              <a:t>の利用にあたり、ポート</a:t>
            </a:r>
            <a:r>
              <a:rPr kumimoji="0" lang="en-US" altLang="ja-JP" sz="800" kern="0" dirty="0">
                <a:solidFill>
                  <a:srgbClr val="4F81BD"/>
                </a:solidFill>
                <a:latin typeface="Meiryo"/>
                <a:cs typeface="Meiryo"/>
                <a:sym typeface="Meiryo"/>
              </a:rPr>
              <a:t>80</a:t>
            </a:r>
            <a:r>
              <a:rPr kumimoji="0" lang="ja-JP" altLang="en-US" sz="800" kern="0" dirty="0">
                <a:solidFill>
                  <a:srgbClr val="4F81BD"/>
                </a:solidFill>
                <a:latin typeface="Meiryo"/>
                <a:cs typeface="Meiryo"/>
                <a:sym typeface="Meiryo"/>
              </a:rPr>
              <a:t>または、</a:t>
            </a:r>
            <a:r>
              <a:rPr kumimoji="0" lang="en-US" altLang="ja-JP" sz="800" kern="0" dirty="0">
                <a:solidFill>
                  <a:srgbClr val="4F81BD"/>
                </a:solidFill>
                <a:latin typeface="Meiryo"/>
                <a:cs typeface="Meiryo"/>
                <a:sym typeface="Meiryo"/>
              </a:rPr>
              <a:t>8080</a:t>
            </a:r>
            <a:r>
              <a:rPr kumimoji="0" lang="ja-JP" altLang="en-US" sz="800" kern="0" dirty="0">
                <a:solidFill>
                  <a:srgbClr val="4F81BD"/>
                </a:solidFill>
                <a:latin typeface="Meiryo"/>
                <a:cs typeface="Meiryo"/>
                <a:sym typeface="Meiryo"/>
              </a:rPr>
              <a:t>の開放が必要になります。また、</a:t>
            </a:r>
            <a:r>
              <a:rPr kumimoji="0" lang="en-US" altLang="ja-JP" sz="800" kern="0" dirty="0">
                <a:solidFill>
                  <a:srgbClr val="4F81BD"/>
                </a:solidFill>
                <a:latin typeface="Meiryo"/>
                <a:cs typeface="Meiryo"/>
                <a:sym typeface="Meiryo"/>
              </a:rPr>
              <a:t>Web</a:t>
            </a:r>
            <a:r>
              <a:rPr kumimoji="0" lang="ja-JP" altLang="en-US" sz="800" kern="0" dirty="0">
                <a:solidFill>
                  <a:srgbClr val="4F81BD"/>
                </a:solidFill>
                <a:latin typeface="Meiryo"/>
                <a:cs typeface="Meiryo"/>
                <a:sym typeface="Meiryo"/>
              </a:rPr>
              <a:t>コンソールの利用にあたり、ポート</a:t>
            </a:r>
            <a:r>
              <a:rPr kumimoji="0" lang="en-US" altLang="ja-JP" sz="800" kern="0" dirty="0">
                <a:solidFill>
                  <a:srgbClr val="4F81BD"/>
                </a:solidFill>
                <a:latin typeface="Meiryo"/>
                <a:cs typeface="Meiryo"/>
                <a:sym typeface="Meiryo"/>
              </a:rPr>
              <a:t>8121</a:t>
            </a:r>
            <a:r>
              <a:rPr kumimoji="0" lang="ja-JP" altLang="en-US" sz="800" kern="0" dirty="0">
                <a:solidFill>
                  <a:srgbClr val="4F81BD"/>
                </a:solidFill>
                <a:latin typeface="Meiryo"/>
                <a:cs typeface="Meiryo"/>
                <a:sym typeface="Meiryo"/>
              </a:rPr>
              <a:t>の開放が必要になります。</a:t>
            </a:r>
            <a:endParaRPr kumimoji="0" sz="1400" kern="0" dirty="0">
              <a:solidFill>
                <a:srgbClr val="000000"/>
              </a:solidFill>
              <a:latin typeface="Arial"/>
              <a:cs typeface="Arial"/>
              <a:sym typeface="Arial"/>
            </a:endParaRPr>
          </a:p>
          <a:p>
            <a:pPr>
              <a:buClr>
                <a:srgbClr val="4F81BD"/>
              </a:buClr>
              <a:buSzPts val="800"/>
            </a:pPr>
            <a:r>
              <a:rPr kumimoji="0" lang="en-US" altLang="ja-JP" sz="800" kern="0" dirty="0">
                <a:solidFill>
                  <a:srgbClr val="4F81BD"/>
                </a:solidFill>
                <a:latin typeface="Meiryo"/>
                <a:cs typeface="Meiryo"/>
                <a:sym typeface="Meiryo"/>
              </a:rPr>
              <a:t>※ </a:t>
            </a:r>
            <a:r>
              <a:rPr kumimoji="0" lang="en-US" altLang="ja-JP" sz="800" kern="0" dirty="0" smtClean="0">
                <a:solidFill>
                  <a:srgbClr val="4F81BD"/>
                </a:solidFill>
                <a:latin typeface="Meiryo"/>
                <a:cs typeface="Meiryo"/>
                <a:sym typeface="Meiryo"/>
              </a:rPr>
              <a:t>Web</a:t>
            </a:r>
            <a:r>
              <a:rPr kumimoji="0" lang="ja-JP" altLang="en-US" sz="800" kern="0" dirty="0">
                <a:solidFill>
                  <a:srgbClr val="4F81BD"/>
                </a:solidFill>
                <a:latin typeface="Meiryo"/>
                <a:cs typeface="Meiryo"/>
                <a:sym typeface="Meiryo"/>
              </a:rPr>
              <a:t>サーバ、アプリケーションサーバが </a:t>
            </a:r>
            <a:r>
              <a:rPr kumimoji="0" lang="en-US" altLang="ja-JP" sz="800" kern="0" dirty="0" smtClean="0">
                <a:solidFill>
                  <a:srgbClr val="4F81BD"/>
                </a:solidFill>
                <a:latin typeface="Meiryo"/>
                <a:cs typeface="Meiryo"/>
                <a:sym typeface="Meiryo"/>
              </a:rPr>
              <a:t>IIS</a:t>
            </a:r>
            <a:r>
              <a:rPr kumimoji="0" lang="ja-JP" altLang="en-US" sz="800" kern="0" dirty="0" err="1" smtClean="0">
                <a:solidFill>
                  <a:srgbClr val="4F81BD"/>
                </a:solidFill>
                <a:latin typeface="Meiryo"/>
                <a:cs typeface="Meiryo"/>
                <a:sym typeface="Meiryo"/>
              </a:rPr>
              <a:t>、</a:t>
            </a:r>
            <a:r>
              <a:rPr kumimoji="0" lang="en-US" altLang="ja-JP" sz="800" kern="0" dirty="0" smtClean="0">
                <a:solidFill>
                  <a:srgbClr val="4F81BD"/>
                </a:solidFill>
                <a:latin typeface="Meiryo"/>
                <a:cs typeface="Meiryo"/>
                <a:sym typeface="Meiryo"/>
              </a:rPr>
              <a:t>Apache HTTP Server</a:t>
            </a:r>
            <a:r>
              <a:rPr kumimoji="0" lang="ja-JP" altLang="en-US" sz="800" kern="0" dirty="0" err="1" smtClean="0">
                <a:solidFill>
                  <a:srgbClr val="4F81BD"/>
                </a:solidFill>
                <a:latin typeface="Meiryo"/>
                <a:cs typeface="Meiryo"/>
                <a:sym typeface="Meiryo"/>
              </a:rPr>
              <a:t>、</a:t>
            </a:r>
            <a:r>
              <a:rPr kumimoji="0" lang="en-US" altLang="ja-JP" sz="800" kern="0" dirty="0">
                <a:solidFill>
                  <a:srgbClr val="4F81BD"/>
                </a:solidFill>
                <a:latin typeface="Meiryo"/>
                <a:cs typeface="Meiryo"/>
                <a:sym typeface="Meiryo"/>
              </a:rPr>
              <a:t>Tomcat </a:t>
            </a:r>
            <a:r>
              <a:rPr kumimoji="0" lang="ja-JP" altLang="en-US" sz="800" kern="0" dirty="0">
                <a:solidFill>
                  <a:srgbClr val="4F81BD"/>
                </a:solidFill>
                <a:latin typeface="Meiryo"/>
                <a:cs typeface="Meiryo"/>
                <a:sym typeface="Meiryo"/>
              </a:rPr>
              <a:t>以外の場合は、ポート番号が異なる場合があります。</a:t>
            </a:r>
            <a:endParaRPr kumimoji="0" sz="1400" kern="0" dirty="0">
              <a:solidFill>
                <a:srgbClr val="000000"/>
              </a:solidFill>
              <a:latin typeface="Arial"/>
              <a:cs typeface="Arial"/>
              <a:sym typeface="Arial"/>
            </a:endParaRPr>
          </a:p>
          <a:p>
            <a:pPr>
              <a:buClr>
                <a:srgbClr val="4F81BD"/>
              </a:buClr>
              <a:buSzPts val="800"/>
            </a:pPr>
            <a:r>
              <a:rPr kumimoji="0" lang="en-US" altLang="ja-JP" sz="800" kern="0" dirty="0">
                <a:solidFill>
                  <a:srgbClr val="4F81BD"/>
                </a:solidFill>
                <a:latin typeface="Meiryo"/>
                <a:cs typeface="Meiryo"/>
                <a:sym typeface="Meiryo"/>
              </a:rPr>
              <a:t>※ </a:t>
            </a:r>
            <a:r>
              <a:rPr kumimoji="0" lang="en-US" altLang="ja-JP" sz="800" kern="0" dirty="0" smtClean="0">
                <a:solidFill>
                  <a:srgbClr val="4F81BD"/>
                </a:solidFill>
                <a:latin typeface="Meiryo"/>
                <a:cs typeface="Meiryo"/>
                <a:sym typeface="Meiryo"/>
              </a:rPr>
              <a:t>JSCOM3</a:t>
            </a:r>
            <a:r>
              <a:rPr kumimoji="0" lang="ja-JP" altLang="en-US" sz="800" kern="0" dirty="0">
                <a:solidFill>
                  <a:srgbClr val="4F81BD"/>
                </a:solidFill>
                <a:latin typeface="Meiryo"/>
                <a:cs typeface="Meiryo"/>
                <a:sym typeface="Meiryo"/>
              </a:rPr>
              <a:t>サービスを複数起動している場合、指定の番号から連番でポート番号が割り振られます。</a:t>
            </a:r>
            <a:endParaRPr kumimoji="0" sz="800" kern="0" dirty="0">
              <a:solidFill>
                <a:srgbClr val="4F81BD"/>
              </a:solidFill>
              <a:latin typeface="Meiryo"/>
              <a:cs typeface="Meiryo"/>
              <a:sym typeface="Meiryo"/>
            </a:endParaRPr>
          </a:p>
          <a:p>
            <a:pPr marL="0" lvl="1">
              <a:buClr>
                <a:srgbClr val="4F81BD"/>
              </a:buClr>
              <a:buSzPts val="800"/>
            </a:pPr>
            <a:r>
              <a:rPr kumimoji="0" lang="en-US" altLang="ja-JP" sz="800" kern="0" dirty="0" smtClean="0">
                <a:solidFill>
                  <a:srgbClr val="4F81BD"/>
                </a:solidFill>
                <a:latin typeface="Meiryo"/>
                <a:cs typeface="Meiryo"/>
                <a:sym typeface="Meiryo"/>
              </a:rPr>
              <a:t>※</a:t>
            </a:r>
            <a:r>
              <a:rPr kumimoji="0" lang="ja-JP" altLang="en-US" sz="800" kern="0" dirty="0">
                <a:solidFill>
                  <a:srgbClr val="4F81BD"/>
                </a:solidFill>
                <a:latin typeface="Meiryo"/>
                <a:cs typeface="Meiryo"/>
                <a:sym typeface="Meiryo"/>
              </a:rPr>
              <a:t> </a:t>
            </a:r>
            <a:r>
              <a:rPr kumimoji="0" lang="ja-JP" altLang="en-US" sz="800" kern="0" dirty="0" smtClean="0">
                <a:solidFill>
                  <a:srgbClr val="4F81BD"/>
                </a:solidFill>
                <a:latin typeface="Meiryo"/>
                <a:cs typeface="Meiryo"/>
                <a:sym typeface="Meiryo"/>
              </a:rPr>
              <a:t>デフォルトポート</a:t>
            </a:r>
            <a:r>
              <a:rPr kumimoji="0" lang="ja-JP" altLang="en-US" sz="800" kern="0" dirty="0">
                <a:solidFill>
                  <a:srgbClr val="4F81BD"/>
                </a:solidFill>
                <a:latin typeface="Meiryo"/>
                <a:cs typeface="Meiryo"/>
                <a:sym typeface="Meiryo"/>
              </a:rPr>
              <a:t>から変更している場合、読み替えて設定してください。ポートを監視する場合、外部ポートのみを対象としてください。</a:t>
            </a:r>
            <a:endParaRPr kumimoji="0" sz="800" kern="0" dirty="0">
              <a:solidFill>
                <a:srgbClr val="4F81BD"/>
              </a:solidFill>
              <a:latin typeface="Meiryo"/>
              <a:cs typeface="Meiryo"/>
              <a:sym typeface="Meiryo"/>
            </a:endParaRPr>
          </a:p>
          <a:p>
            <a:pPr marL="0" lvl="1">
              <a:buClr>
                <a:srgbClr val="000000"/>
              </a:buClr>
              <a:buFont typeface="Arial"/>
              <a:buNone/>
            </a:pPr>
            <a:r>
              <a:rPr kumimoji="0" lang="en-US" altLang="ja-JP" sz="800" kern="0" dirty="0">
                <a:solidFill>
                  <a:srgbClr val="4F81BD"/>
                </a:solidFill>
                <a:latin typeface="Meiryo"/>
                <a:cs typeface="Meiryo"/>
                <a:sym typeface="Meiryo"/>
              </a:rPr>
              <a:t>※ IIS</a:t>
            </a:r>
            <a:r>
              <a:rPr kumimoji="0" lang="ja-JP" altLang="en-US" sz="800" kern="0" dirty="0">
                <a:solidFill>
                  <a:srgbClr val="4F81BD"/>
                </a:solidFill>
                <a:latin typeface="Meiryo"/>
                <a:cs typeface="Meiryo"/>
                <a:sym typeface="Meiryo"/>
              </a:rPr>
              <a:t>＋</a:t>
            </a:r>
            <a:r>
              <a:rPr kumimoji="0" lang="en-US" altLang="ja-JP" sz="800" kern="0" dirty="0">
                <a:solidFill>
                  <a:srgbClr val="4F81BD"/>
                </a:solidFill>
                <a:latin typeface="Meiryo"/>
                <a:cs typeface="Meiryo"/>
                <a:sym typeface="Meiryo"/>
              </a:rPr>
              <a:t>Tomcat</a:t>
            </a:r>
            <a:r>
              <a:rPr kumimoji="0" lang="ja-JP" altLang="en-US" sz="800" kern="0" dirty="0">
                <a:solidFill>
                  <a:srgbClr val="4F81BD"/>
                </a:solidFill>
                <a:latin typeface="Meiryo"/>
                <a:cs typeface="Meiryo"/>
                <a:sym typeface="Meiryo"/>
              </a:rPr>
              <a:t>構成の場合は</a:t>
            </a:r>
            <a:r>
              <a:rPr kumimoji="0" lang="en-US" altLang="ja-JP" sz="800" kern="0" dirty="0">
                <a:solidFill>
                  <a:srgbClr val="4F81BD"/>
                </a:solidFill>
                <a:latin typeface="Meiryo"/>
                <a:cs typeface="Meiryo"/>
                <a:sym typeface="Meiryo"/>
              </a:rPr>
              <a:t>IIS</a:t>
            </a:r>
            <a:r>
              <a:rPr kumimoji="0" lang="ja-JP" altLang="en-US" sz="800" kern="0" dirty="0">
                <a:solidFill>
                  <a:srgbClr val="4F81BD"/>
                </a:solidFill>
                <a:latin typeface="Meiryo"/>
                <a:cs typeface="Meiryo"/>
                <a:sym typeface="Meiryo"/>
              </a:rPr>
              <a:t>のみが監視対象となります。</a:t>
            </a:r>
            <a:r>
              <a:rPr kumimoji="0" lang="en-US" altLang="ja-JP" sz="800" kern="0" dirty="0">
                <a:solidFill>
                  <a:srgbClr val="4F81BD"/>
                </a:solidFill>
                <a:latin typeface="Meiryo"/>
                <a:cs typeface="Meiryo"/>
                <a:sym typeface="Meiryo"/>
              </a:rPr>
              <a:t>(</a:t>
            </a:r>
            <a:r>
              <a:rPr kumimoji="0" lang="ja-JP" altLang="en-US" sz="800" kern="0" dirty="0">
                <a:solidFill>
                  <a:srgbClr val="4F81BD"/>
                </a:solidFill>
                <a:latin typeface="Meiryo"/>
                <a:cs typeface="Meiryo"/>
                <a:sym typeface="Meiryo"/>
              </a:rPr>
              <a:t>この場合</a:t>
            </a:r>
            <a:r>
              <a:rPr kumimoji="0" lang="en-US" altLang="ja-JP" sz="800" kern="0" dirty="0">
                <a:solidFill>
                  <a:srgbClr val="4F81BD"/>
                </a:solidFill>
                <a:latin typeface="Meiryo"/>
                <a:cs typeface="Meiryo"/>
                <a:sym typeface="Meiryo"/>
              </a:rPr>
              <a:t>Tomcat</a:t>
            </a:r>
            <a:r>
              <a:rPr kumimoji="0" lang="ja-JP" altLang="en-US" sz="800" kern="0" dirty="0">
                <a:solidFill>
                  <a:srgbClr val="4F81BD"/>
                </a:solidFill>
                <a:latin typeface="Meiryo"/>
                <a:cs typeface="Meiryo"/>
                <a:sym typeface="Meiryo"/>
              </a:rPr>
              <a:t>は内部通信のみで利用されます</a:t>
            </a:r>
            <a:r>
              <a:rPr kumimoji="0" lang="en-US" altLang="ja-JP" sz="800" kern="0" dirty="0">
                <a:solidFill>
                  <a:srgbClr val="4F81BD"/>
                </a:solidFill>
                <a:latin typeface="Meiryo"/>
                <a:cs typeface="Meiryo"/>
                <a:sym typeface="Meiryo"/>
              </a:rPr>
              <a:t>)</a:t>
            </a:r>
            <a:endParaRPr kumimoji="0" sz="800" kern="0" dirty="0">
              <a:solidFill>
                <a:srgbClr val="4F81BD"/>
              </a:solidFill>
              <a:latin typeface="Meiryo"/>
              <a:cs typeface="Meiryo"/>
              <a:sym typeface="Meiryo"/>
            </a:endParaRPr>
          </a:p>
        </p:txBody>
      </p:sp>
      <p:graphicFrame>
        <p:nvGraphicFramePr>
          <p:cNvPr id="11" name="Google Shape;690;p40"/>
          <p:cNvGraphicFramePr/>
          <p:nvPr>
            <p:extLst>
              <p:ext uri="{D42A27DB-BD31-4B8C-83A1-F6EECF244321}">
                <p14:modId xmlns:p14="http://schemas.microsoft.com/office/powerpoint/2010/main" val="3953311461"/>
              </p:ext>
            </p:extLst>
          </p:nvPr>
        </p:nvGraphicFramePr>
        <p:xfrm>
          <a:off x="457200" y="1707654"/>
          <a:ext cx="8213487" cy="2328271"/>
        </p:xfrm>
        <a:graphic>
          <a:graphicData uri="http://schemas.openxmlformats.org/drawingml/2006/table">
            <a:tbl>
              <a:tblPr firstRow="1" bandRow="1"/>
              <a:tblGrid>
                <a:gridCol w="13064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5970895">
                  <a:extLst>
                    <a:ext uri="{9D8B030D-6E8A-4147-A177-3AD203B41FA5}">
                      <a16:colId xmlns:a16="http://schemas.microsoft.com/office/drawing/2014/main" val="20002"/>
                    </a:ext>
                  </a:extLst>
                </a:gridCol>
              </a:tblGrid>
              <a:tr h="211661">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sym typeface="Meiryo"/>
                        </a:rPr>
                        <a:t>ポート番号</a:t>
                      </a:r>
                      <a:endParaRPr sz="900" b="0" baseline="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sym typeface="Meiryo"/>
                        </a:rPr>
                        <a:t>通信</a:t>
                      </a:r>
                      <a:endParaRPr sz="900" b="0" baseline="0" dirty="0">
                        <a:solidFill>
                          <a:srgbClr val="3F3F3F"/>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sym typeface="Meiryo"/>
                        </a:rPr>
                        <a:t>概要</a:t>
                      </a:r>
                      <a:endParaRPr sz="900" b="0" baseline="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80</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外部※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IIS</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1527</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内部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a:solidFill>
                            <a:schemeClr val="tx1">
                              <a:lumMod val="75000"/>
                              <a:lumOff val="25000"/>
                            </a:schemeClr>
                          </a:solidFill>
                          <a:latin typeface="+mn-lt"/>
                          <a:ea typeface="+mn-ea"/>
                          <a:sym typeface="Meiryo"/>
                        </a:rPr>
                        <a:t>Apache Derby </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8009</a:t>
                      </a:r>
                      <a:endParaRPr sz="900" b="0" baseline="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内部</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a:solidFill>
                            <a:schemeClr val="tx1">
                              <a:lumMod val="75000"/>
                              <a:lumOff val="25000"/>
                            </a:schemeClr>
                          </a:solidFill>
                          <a:latin typeface="+mn-lt"/>
                          <a:ea typeface="+mn-ea"/>
                          <a:sym typeface="Meiryo"/>
                        </a:rPr>
                        <a:t>Apache Tomcat コネクタ</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8080</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外部※</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a:solidFill>
                            <a:schemeClr val="tx1">
                              <a:lumMod val="75000"/>
                              <a:lumOff val="25000"/>
                            </a:schemeClr>
                          </a:solidFill>
                          <a:latin typeface="+mn-lt"/>
                          <a:ea typeface="+mn-ea"/>
                          <a:sym typeface="Meiryo"/>
                        </a:rPr>
                        <a:t>Apache Tomcat HTTPリスナ</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8120</a:t>
                      </a:r>
                      <a:endParaRPr sz="900" b="0" baseline="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内部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WebFOCUS Reporting Server TCPリスナ</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8121</a:t>
                      </a:r>
                      <a:endParaRPr sz="900" b="0" baseline="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外部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WebFOCUS Reporting Server HTTPリスナ</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8122</a:t>
                      </a:r>
                      <a:endParaRPr sz="900" b="0" baseline="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内部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WebFOCUS Reporting Server FDSサービス</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smtClean="0">
                          <a:solidFill>
                            <a:schemeClr val="tx1">
                              <a:lumMod val="75000"/>
                              <a:lumOff val="25000"/>
                            </a:schemeClr>
                          </a:solidFill>
                          <a:latin typeface="+mn-lt"/>
                          <a:ea typeface="+mn-ea"/>
                          <a:sym typeface="Meiryo"/>
                        </a:rPr>
                        <a:t>8123</a:t>
                      </a:r>
                      <a:r>
                        <a:rPr lang="ja-JP" altLang="en-US" sz="900" baseline="0" dirty="0" smtClean="0">
                          <a:solidFill>
                            <a:schemeClr val="tx1">
                              <a:lumMod val="75000"/>
                              <a:lumOff val="25000"/>
                            </a:schemeClr>
                          </a:solidFill>
                          <a:latin typeface="+mn-lt"/>
                          <a:ea typeface="+mn-ea"/>
                          <a:sym typeface="Meiryo"/>
                        </a:rPr>
                        <a:t>～起動本数分</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内部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WebFOCUS Reporting Server JSCOM3サービス</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8200</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sym typeface="Meiryo"/>
                        </a:rPr>
                        <a:t>内部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WebFOCUS ReportCaster</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1661">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sym typeface="Meiryo"/>
                        </a:rPr>
                        <a:t>8983</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800"/>
                        <a:buFont typeface="Meiryo"/>
                        <a:buNone/>
                      </a:pPr>
                      <a:r>
                        <a:rPr lang="ja-JP" sz="900" baseline="0">
                          <a:solidFill>
                            <a:schemeClr val="tx1">
                              <a:lumMod val="75000"/>
                              <a:lumOff val="25000"/>
                            </a:schemeClr>
                          </a:solidFill>
                          <a:latin typeface="+mn-lt"/>
                          <a:ea typeface="+mn-ea"/>
                          <a:sym typeface="Meiryo"/>
                        </a:rPr>
                        <a:t>内部</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sym typeface="Meiryo"/>
                        </a:rPr>
                        <a:t>WebFOCUS Search Server</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398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はじめに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lstStyle/>
          <a:p>
            <a:r>
              <a:rPr lang="ja-JP" altLang="en-US" dirty="0"/>
              <a:t>本資料では、</a:t>
            </a:r>
            <a:r>
              <a:rPr lang="en-US" altLang="ja-JP" dirty="0" err="1"/>
              <a:t>WebFOCUS</a:t>
            </a:r>
            <a:r>
              <a:rPr lang="ja-JP" altLang="en-US" dirty="0"/>
              <a:t>のアーキテクチャ、システム要件、バックアップなど</a:t>
            </a:r>
            <a:r>
              <a:rPr lang="en-US" altLang="ja-JP" dirty="0" err="1"/>
              <a:t>WebFOCUS</a:t>
            </a:r>
            <a:r>
              <a:rPr lang="ja-JP" altLang="en-US" dirty="0"/>
              <a:t>の運用管理において必要な内容をご理解いただくことを目的としています</a:t>
            </a:r>
            <a:r>
              <a:rPr lang="ja-JP" altLang="en-US" dirty="0" smtClean="0"/>
              <a:t>。</a:t>
            </a:r>
            <a:r>
              <a:rPr lang="en-US" altLang="ja-JP" dirty="0" smtClean="0"/>
              <a:t/>
            </a:r>
            <a:br>
              <a:rPr lang="en-US" altLang="ja-JP" dirty="0" smtClean="0"/>
            </a:br>
            <a:r>
              <a:rPr lang="ja-JP" altLang="ja-JP" dirty="0"/>
              <a:t>WebFOCUS全般の保守運用管理における主要な内容を抜粋して記載</a:t>
            </a:r>
            <a:r>
              <a:rPr lang="ja-JP" altLang="ja-JP" dirty="0" smtClean="0"/>
              <a:t>して</a:t>
            </a:r>
            <a:r>
              <a:rPr lang="ja-JP" altLang="en-US" dirty="0"/>
              <a:t>いる</a:t>
            </a:r>
            <a:r>
              <a:rPr lang="ja-JP" altLang="en-US" dirty="0" smtClean="0"/>
              <a:t>ため、</a:t>
            </a:r>
            <a:r>
              <a:rPr lang="ja-JP" altLang="ja-JP" dirty="0" smtClean="0"/>
              <a:t>本資料</a:t>
            </a:r>
            <a:r>
              <a:rPr lang="ja-JP" altLang="ja-JP" dirty="0"/>
              <a:t>に記載の無い内容などは、弊社サポートセンター又は担当技術までお問合せください。</a:t>
            </a:r>
            <a:endParaRPr lang="ja-JP" altLang="en-US" dirty="0"/>
          </a:p>
          <a:p>
            <a:endParaRPr lang="ja-JP" altLang="en-US" dirty="0"/>
          </a:p>
          <a:p>
            <a:pPr lvl="1"/>
            <a:r>
              <a:rPr lang="en-US" altLang="ja-JP" dirty="0" err="1"/>
              <a:t>WebFOCUS</a:t>
            </a:r>
            <a:r>
              <a:rPr lang="ja-JP" altLang="en-US" dirty="0"/>
              <a:t>で使用されるサービス、プロセス、ポート</a:t>
            </a:r>
          </a:p>
          <a:p>
            <a:endParaRPr lang="ja-JP" altLang="en-US" dirty="0"/>
          </a:p>
          <a:p>
            <a:pPr lvl="1"/>
            <a:r>
              <a:rPr lang="en-US" altLang="ja-JP" dirty="0" err="1"/>
              <a:t>WebFOCUS</a:t>
            </a:r>
            <a:r>
              <a:rPr lang="ja-JP" altLang="en-US" dirty="0"/>
              <a:t>のサーバログファイル</a:t>
            </a:r>
          </a:p>
          <a:p>
            <a:endParaRPr lang="ja-JP" altLang="en-US" dirty="0"/>
          </a:p>
          <a:p>
            <a:pPr lvl="1"/>
            <a:r>
              <a:rPr lang="ja-JP" altLang="en-US" dirty="0"/>
              <a:t>メンテナンス方法</a:t>
            </a:r>
          </a:p>
          <a:p>
            <a:endParaRPr lang="ja-JP" altLang="en-US" dirty="0"/>
          </a:p>
          <a:p>
            <a:pPr lvl="1"/>
            <a:r>
              <a:rPr lang="ja-JP" altLang="en-US" dirty="0"/>
              <a:t>バックアップ方法</a:t>
            </a:r>
          </a:p>
          <a:p>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1837700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792089"/>
          </a:xfrm>
        </p:spPr>
        <p:txBody>
          <a:bodyPr>
            <a:normAutofit fontScale="92500" lnSpcReduction="10000"/>
          </a:bodyPr>
          <a:lstStyle/>
          <a:p>
            <a:pPr marL="342900" lvl="0">
              <a:buSzPts val="1400"/>
            </a:pPr>
            <a:r>
              <a:rPr lang="en-US" altLang="ja-JP" dirty="0" err="1"/>
              <a:t>WebFOCUS</a:t>
            </a:r>
            <a:r>
              <a:rPr lang="ja-JP" altLang="en-US" dirty="0"/>
              <a:t>関連サービス</a:t>
            </a:r>
            <a:br>
              <a:rPr lang="ja-JP" altLang="en-US" dirty="0"/>
            </a:br>
            <a:r>
              <a:rPr lang="ja-JP" altLang="en-US" dirty="0"/>
              <a:t>一般的な構成の場合、 </a:t>
            </a:r>
            <a:r>
              <a:rPr lang="en-US" altLang="ja-JP" dirty="0" err="1"/>
              <a:t>WebFOCUS</a:t>
            </a:r>
            <a:r>
              <a:rPr lang="ja-JP" altLang="en-US" dirty="0"/>
              <a:t>の稼働に必要なサービスは以下のとおりです。</a:t>
            </a:r>
            <a:br>
              <a:rPr lang="ja-JP" altLang="en-US" dirty="0"/>
            </a:br>
            <a:r>
              <a:rPr lang="ja-JP" altLang="en-US" dirty="0"/>
              <a:t>監視を行う場合は、以下のサービスすべての稼働状況を確認します。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40</a:t>
            </a:fld>
            <a:endParaRPr lang="ja-JP" altLang="en-US" dirty="0"/>
          </a:p>
        </p:txBody>
      </p:sp>
      <p:graphicFrame>
        <p:nvGraphicFramePr>
          <p:cNvPr id="9" name="Google Shape;697;p41"/>
          <p:cNvGraphicFramePr/>
          <p:nvPr>
            <p:extLst>
              <p:ext uri="{D42A27DB-BD31-4B8C-83A1-F6EECF244321}">
                <p14:modId xmlns:p14="http://schemas.microsoft.com/office/powerpoint/2010/main" val="3160794545"/>
              </p:ext>
            </p:extLst>
          </p:nvPr>
        </p:nvGraphicFramePr>
        <p:xfrm>
          <a:off x="457200" y="1786070"/>
          <a:ext cx="8213487" cy="2100128"/>
        </p:xfrm>
        <a:graphic>
          <a:graphicData uri="http://schemas.openxmlformats.org/drawingml/2006/table">
            <a:tbl>
              <a:tblPr firstRow="1" bandRow="1"/>
              <a:tblGrid>
                <a:gridCol w="3890598">
                  <a:extLst>
                    <a:ext uri="{9D8B030D-6E8A-4147-A177-3AD203B41FA5}">
                      <a16:colId xmlns:a16="http://schemas.microsoft.com/office/drawing/2014/main" val="20000"/>
                    </a:ext>
                  </a:extLst>
                </a:gridCol>
                <a:gridCol w="4322889">
                  <a:extLst>
                    <a:ext uri="{9D8B030D-6E8A-4147-A177-3AD203B41FA5}">
                      <a16:colId xmlns:a16="http://schemas.microsoft.com/office/drawing/2014/main" val="20001"/>
                    </a:ext>
                  </a:extLst>
                </a:gridCol>
              </a:tblGrid>
              <a:tr h="262516">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50" baseline="0" dirty="0">
                          <a:latin typeface="+mn-lt"/>
                          <a:ea typeface="+mn-ea"/>
                        </a:rPr>
                        <a:t>サービス</a:t>
                      </a:r>
                      <a:endParaRPr sz="1050" b="0" baseline="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50" baseline="0" dirty="0">
                          <a:latin typeface="+mn-lt"/>
                          <a:ea typeface="+mn-ea"/>
                        </a:rPr>
                        <a:t>概要</a:t>
                      </a:r>
                      <a:endParaRPr sz="1050" b="0" baseline="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62516">
                <a:tc>
                  <a:txBody>
                    <a:bodyPr/>
                    <a:lstStyle/>
                    <a:p>
                      <a:pPr marL="0" marR="0" lvl="0" indent="0" algn="l" rtl="0">
                        <a:spcBef>
                          <a:spcPts val="0"/>
                        </a:spcBef>
                        <a:spcAft>
                          <a:spcPts val="0"/>
                        </a:spcAft>
                        <a:buNone/>
                      </a:pPr>
                      <a:r>
                        <a:rPr lang="en-US" altLang="ja-JP" sz="1050" baseline="0" dirty="0" smtClean="0">
                          <a:solidFill>
                            <a:schemeClr val="tx1">
                              <a:lumMod val="75000"/>
                              <a:lumOff val="25000"/>
                            </a:schemeClr>
                          </a:solidFill>
                          <a:latin typeface="+mn-lt"/>
                          <a:ea typeface="+mn-ea"/>
                        </a:rPr>
                        <a:t>Apache Tomcat 9.0 Tomcat9</a:t>
                      </a:r>
                      <a:endParaRPr sz="1050" baseline="0" dirty="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50" baseline="0" dirty="0">
                          <a:solidFill>
                            <a:schemeClr val="tx1">
                              <a:lumMod val="75000"/>
                              <a:lumOff val="25000"/>
                            </a:schemeClr>
                          </a:solidFill>
                          <a:latin typeface="+mn-lt"/>
                          <a:ea typeface="+mn-ea"/>
                        </a:rPr>
                        <a:t>Apache Tomcat</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516">
                <a:tc>
                  <a:txBody>
                    <a:body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rPr>
                        <a:t>Derby</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50" baseline="0">
                          <a:solidFill>
                            <a:schemeClr val="tx1">
                              <a:lumMod val="75000"/>
                              <a:lumOff val="25000"/>
                            </a:schemeClr>
                          </a:solidFill>
                          <a:latin typeface="+mn-lt"/>
                          <a:ea typeface="+mn-ea"/>
                        </a:rPr>
                        <a:t>Apache Derby</a:t>
                      </a:r>
                      <a:endParaRPr sz="105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516">
                <a:tc>
                  <a:txBody>
                    <a:body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rPr>
                        <a:t>WebFOCUS </a:t>
                      </a:r>
                      <a:r>
                        <a:rPr lang="en-US" altLang="ja-JP" sz="1050" baseline="0" dirty="0" smtClean="0">
                          <a:solidFill>
                            <a:schemeClr val="tx1">
                              <a:lumMod val="75000"/>
                              <a:lumOff val="25000"/>
                            </a:schemeClr>
                          </a:solidFill>
                          <a:latin typeface="+mn-lt"/>
                          <a:ea typeface="+mn-ea"/>
                        </a:rPr>
                        <a:t>92</a:t>
                      </a:r>
                      <a:r>
                        <a:rPr lang="ja-JP" sz="1050" baseline="0" dirty="0" smtClean="0">
                          <a:solidFill>
                            <a:schemeClr val="tx1">
                              <a:lumMod val="75000"/>
                              <a:lumOff val="25000"/>
                            </a:schemeClr>
                          </a:solidFill>
                          <a:latin typeface="+mn-lt"/>
                          <a:ea typeface="+mn-ea"/>
                        </a:rPr>
                        <a:t> </a:t>
                      </a:r>
                      <a:r>
                        <a:rPr lang="ja-JP" sz="1050" baseline="0" dirty="0">
                          <a:solidFill>
                            <a:schemeClr val="tx1">
                              <a:lumMod val="75000"/>
                              <a:lumOff val="25000"/>
                            </a:schemeClr>
                          </a:solidFill>
                          <a:latin typeface="+mn-lt"/>
                          <a:ea typeface="+mn-ea"/>
                        </a:rPr>
                        <a:t>Server</a:t>
                      </a:r>
                      <a:endParaRPr sz="105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50" baseline="0">
                          <a:solidFill>
                            <a:schemeClr val="tx1">
                              <a:lumMod val="75000"/>
                              <a:lumOff val="25000"/>
                            </a:schemeClr>
                          </a:solidFill>
                          <a:latin typeface="+mn-lt"/>
                          <a:ea typeface="+mn-ea"/>
                        </a:rPr>
                        <a:t>WebFOCUS Reporting Server</a:t>
                      </a:r>
                      <a:endParaRPr sz="105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2516">
                <a:tc>
                  <a:txBody>
                    <a:body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rPr>
                        <a:t>WebFOCUS ReportCaster </a:t>
                      </a:r>
                      <a:r>
                        <a:rPr lang="ja-JP" sz="1050" baseline="0" dirty="0" smtClean="0">
                          <a:solidFill>
                            <a:schemeClr val="tx1">
                              <a:lumMod val="75000"/>
                              <a:lumOff val="25000"/>
                            </a:schemeClr>
                          </a:solidFill>
                          <a:latin typeface="+mn-lt"/>
                          <a:ea typeface="+mn-ea"/>
                        </a:rPr>
                        <a:t>WF</a:t>
                      </a:r>
                      <a:r>
                        <a:rPr lang="en-US" altLang="ja-JP" sz="1050" baseline="0" dirty="0" smtClean="0">
                          <a:solidFill>
                            <a:schemeClr val="tx1">
                              <a:lumMod val="75000"/>
                              <a:lumOff val="25000"/>
                            </a:schemeClr>
                          </a:solidFill>
                          <a:latin typeface="+mn-lt"/>
                          <a:ea typeface="+mn-ea"/>
                        </a:rPr>
                        <a:t>92</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50" baseline="0" dirty="0">
                          <a:solidFill>
                            <a:schemeClr val="tx1">
                              <a:lumMod val="75000"/>
                              <a:lumOff val="25000"/>
                            </a:schemeClr>
                          </a:solidFill>
                          <a:latin typeface="+mn-lt"/>
                          <a:ea typeface="+mn-ea"/>
                        </a:rPr>
                        <a:t>WebFOCUS </a:t>
                      </a:r>
                      <a:r>
                        <a:rPr lang="ja-JP" sz="1050" baseline="0" dirty="0" smtClean="0">
                          <a:solidFill>
                            <a:schemeClr val="tx1">
                              <a:lumMod val="75000"/>
                              <a:lumOff val="25000"/>
                            </a:schemeClr>
                          </a:solidFill>
                          <a:latin typeface="+mn-lt"/>
                          <a:ea typeface="+mn-ea"/>
                        </a:rPr>
                        <a:t>ReportCaster</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2516">
                <a:tc>
                  <a:txBody>
                    <a:body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rPr>
                        <a:t>World Wide Web 発行サービス</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50" baseline="0">
                          <a:solidFill>
                            <a:schemeClr val="tx1">
                              <a:lumMod val="75000"/>
                              <a:lumOff val="25000"/>
                            </a:schemeClr>
                          </a:solidFill>
                          <a:latin typeface="+mn-lt"/>
                          <a:ea typeface="+mn-ea"/>
                        </a:rPr>
                        <a:t>IIS</a:t>
                      </a:r>
                      <a:endParaRPr sz="105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2516">
                <a:tc>
                  <a:txBody>
                    <a:body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sym typeface="Meiryo"/>
                        </a:rPr>
                        <a:t>W3C Logging Service</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sym typeface="Meiryo"/>
                        </a:rPr>
                        <a:t>IIS W3Cログ</a:t>
                      </a:r>
                      <a:endParaRPr sz="105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2516">
                <a:tc>
                  <a:txBody>
                    <a:body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sym typeface="Meiryo"/>
                        </a:rPr>
                        <a:t>WebFOCUS Search Server</a:t>
                      </a:r>
                      <a:endParaRPr sz="1800" baseline="0" dirty="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50" baseline="0" dirty="0">
                          <a:solidFill>
                            <a:schemeClr val="tx1">
                              <a:lumMod val="75000"/>
                              <a:lumOff val="25000"/>
                            </a:schemeClr>
                          </a:solidFill>
                          <a:latin typeface="+mn-lt"/>
                          <a:ea typeface="+mn-ea"/>
                          <a:sym typeface="Meiryo"/>
                        </a:rPr>
                        <a:t>WebFOCUS Search Server</a:t>
                      </a:r>
                      <a:endParaRPr sz="1800" baseline="0" dirty="0">
                        <a:solidFill>
                          <a:schemeClr val="tx1">
                            <a:lumMod val="75000"/>
                            <a:lumOff val="25000"/>
                          </a:schemeClr>
                        </a:solidFill>
                        <a:latin typeface="+mn-lt"/>
                        <a:ea typeface="+mn-ea"/>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2" name="Google Shape;698;p41"/>
          <p:cNvSpPr txBox="1"/>
          <p:nvPr/>
        </p:nvSpPr>
        <p:spPr>
          <a:xfrm>
            <a:off x="457200" y="3964614"/>
            <a:ext cx="7200800" cy="461665"/>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ご利用環境の構成により、サービス名が異なる場合があります。</a:t>
            </a:r>
            <a:endParaRPr sz="800" b="0" i="0" u="none" strike="noStrike" cap="none"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WebFOCUS Reporting Server 関連プロセスの一部が停止しても、サービスが起動している場合があります。</a:t>
            </a:r>
            <a:endParaRPr sz="800" b="0" i="0" u="none" strike="noStrike" cap="none" dirty="0">
              <a:solidFill>
                <a:schemeClr val="accent1"/>
              </a:solidFill>
              <a:latin typeface="Meiryo"/>
              <a:ea typeface="Meiryo"/>
              <a:cs typeface="Meiryo"/>
              <a:sym typeface="Meiryo"/>
            </a:endParaRPr>
          </a:p>
          <a:p>
            <a:pPr marL="0" marR="0" lvl="1" indent="0" algn="l" rtl="0">
              <a:spcBef>
                <a:spcPts val="0"/>
              </a:spcBef>
              <a:spcAft>
                <a:spcPts val="0"/>
              </a:spcAft>
              <a:buNone/>
            </a:pPr>
            <a:r>
              <a:rPr lang="ja-JP" sz="800" b="0" i="0" u="none" strike="noStrike" cap="none" dirty="0">
                <a:solidFill>
                  <a:schemeClr val="accent1"/>
                </a:solidFill>
                <a:latin typeface="Meiryo"/>
                <a:ea typeface="Meiryo"/>
                <a:cs typeface="Meiryo"/>
                <a:sym typeface="Meiryo"/>
              </a:rPr>
              <a:t>　　より正確に障害を検知する必要がある場合は、上記とあわせて関連プロセスの監視を行ってください。</a:t>
            </a:r>
            <a:endParaRPr sz="800" b="0" i="0" u="none" strike="noStrike" cap="none" dirty="0">
              <a:solidFill>
                <a:schemeClr val="accent1"/>
              </a:solidFill>
              <a:latin typeface="Meiryo"/>
              <a:ea typeface="Meiryo"/>
              <a:cs typeface="Meiryo"/>
              <a:sym typeface="Meiryo"/>
            </a:endParaRPr>
          </a:p>
        </p:txBody>
      </p:sp>
    </p:spTree>
    <p:extLst>
      <p:ext uri="{BB962C8B-B14F-4D97-AF65-F5344CB8AC3E}">
        <p14:creationId xmlns:p14="http://schemas.microsoft.com/office/powerpoint/2010/main" val="2947482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3902621"/>
          </a:xfrm>
        </p:spPr>
        <p:txBody>
          <a:bodyPr>
            <a:normAutofit fontScale="92500" lnSpcReduction="20000"/>
          </a:bodyPr>
          <a:lstStyle/>
          <a:p>
            <a:pPr marL="342900" lvl="0">
              <a:buSzPts val="1400"/>
            </a:pPr>
            <a:r>
              <a:rPr lang="ja-JP" altLang="en-US" dirty="0"/>
              <a:t>ディスク</a:t>
            </a:r>
            <a:br>
              <a:rPr lang="ja-JP" altLang="en-US" dirty="0"/>
            </a:br>
            <a:r>
              <a:rPr lang="en-US" altLang="ja-JP" dirty="0" err="1"/>
              <a:t>WebFOCUS</a:t>
            </a:r>
            <a:r>
              <a:rPr lang="ja-JP" altLang="en-US" dirty="0"/>
              <a:t>の稼働中に利用するフォルダは以下のとおりです。</a:t>
            </a:r>
            <a:br>
              <a:rPr lang="ja-JP" altLang="en-US" dirty="0"/>
            </a:br>
            <a:r>
              <a:rPr lang="ja-JP" altLang="en-US" dirty="0"/>
              <a:t>監視を行う場合は、ディスク使用率やディスク空き容量などのサーバ性能に閾値を設けて確認します。</a:t>
            </a:r>
          </a:p>
          <a:p>
            <a:pPr marL="342900" lvl="0">
              <a:buSzPts val="1400"/>
            </a:pPr>
            <a:endParaRPr lang="ja-JP" altLang="en-US" dirty="0"/>
          </a:p>
          <a:p>
            <a:pPr marL="342900" lvl="0">
              <a:buSzPts val="1400"/>
            </a:pPr>
            <a:r>
              <a:rPr lang="ja-JP" altLang="en-US" dirty="0"/>
              <a:t>一時領域</a:t>
            </a:r>
          </a:p>
          <a:p>
            <a:pPr marL="400050" lvl="1" indent="0">
              <a:buSzPts val="1400"/>
              <a:buNone/>
            </a:pPr>
            <a:r>
              <a:rPr lang="en-US" altLang="ja-JP" dirty="0" smtClean="0"/>
              <a:t>Windows</a:t>
            </a:r>
            <a:br>
              <a:rPr lang="en-US" altLang="ja-JP" dirty="0" smtClean="0"/>
            </a:br>
            <a:r>
              <a:rPr lang="en-US" altLang="ja-JP" dirty="0" smtClean="0"/>
              <a:t>&lt;</a:t>
            </a:r>
            <a:r>
              <a:rPr lang="en-US" altLang="ja-JP" dirty="0"/>
              <a:t>drive&gt;:\</a:t>
            </a:r>
            <a:r>
              <a:rPr lang="en-US" altLang="ja-JP" dirty="0" err="1" smtClean="0"/>
              <a:t>ibi</a:t>
            </a:r>
            <a:r>
              <a:rPr lang="en-US" altLang="ja-JP" dirty="0" smtClean="0"/>
              <a:t>\srv92\</a:t>
            </a:r>
            <a:r>
              <a:rPr lang="en-US" altLang="ja-JP" dirty="0" err="1" smtClean="0"/>
              <a:t>wfs</a:t>
            </a:r>
            <a:r>
              <a:rPr lang="en-US" altLang="ja-JP" dirty="0" smtClean="0"/>
              <a:t>\</a:t>
            </a:r>
            <a:r>
              <a:rPr lang="en-US" altLang="ja-JP" dirty="0" err="1" smtClean="0"/>
              <a:t>edatemp</a:t>
            </a:r>
            <a:endParaRPr lang="en-US" altLang="ja-JP" dirty="0"/>
          </a:p>
          <a:p>
            <a:pPr marL="400050" lvl="1" indent="0">
              <a:buSzPts val="1400"/>
              <a:buNone/>
            </a:pPr>
            <a:r>
              <a:rPr lang="en-US" altLang="ja-JP" dirty="0"/>
              <a:t>&lt;drive&gt;:\</a:t>
            </a:r>
            <a:r>
              <a:rPr lang="en-US" altLang="ja-JP" dirty="0" err="1" smtClean="0"/>
              <a:t>ibi</a:t>
            </a:r>
            <a:r>
              <a:rPr lang="en-US" altLang="ja-JP" dirty="0" smtClean="0"/>
              <a:t>\WebFOCUS92\temp</a:t>
            </a:r>
            <a:endParaRPr lang="en-US" altLang="ja-JP" dirty="0"/>
          </a:p>
          <a:p>
            <a:pPr marL="400050" lvl="1" indent="0">
              <a:buSzPts val="1400"/>
              <a:buNone/>
            </a:pPr>
            <a:r>
              <a:rPr lang="en-US" altLang="ja-JP" dirty="0"/>
              <a:t>&lt;drive&gt;:\</a:t>
            </a:r>
            <a:r>
              <a:rPr lang="en-US" altLang="ja-JP" dirty="0" err="1" smtClean="0"/>
              <a:t>ibi</a:t>
            </a:r>
            <a:r>
              <a:rPr lang="en-US" altLang="ja-JP" dirty="0" smtClean="0"/>
              <a:t>\WebFOCUS92\</a:t>
            </a:r>
            <a:r>
              <a:rPr lang="en-US" altLang="ja-JP" dirty="0" err="1" smtClean="0"/>
              <a:t>ReportCaster</a:t>
            </a:r>
            <a:r>
              <a:rPr lang="en-US" altLang="ja-JP" dirty="0" smtClean="0"/>
              <a:t>\temp</a:t>
            </a:r>
          </a:p>
          <a:p>
            <a:pPr marL="400050" lvl="1" indent="0">
              <a:buSzPts val="1400"/>
              <a:buNone/>
            </a:pPr>
            <a:r>
              <a:rPr lang="en-US" altLang="ja-JP" dirty="0" smtClean="0"/>
              <a:t>Linux</a:t>
            </a:r>
            <a:r>
              <a:rPr lang="en-US" altLang="ja-JP" dirty="0"/>
              <a:t/>
            </a:r>
            <a:br>
              <a:rPr lang="en-US" altLang="ja-JP" dirty="0"/>
            </a:br>
            <a:r>
              <a:rPr lang="en-US" altLang="ja-JP" dirty="0"/>
              <a:t>&lt;directory&gt;/</a:t>
            </a:r>
            <a:r>
              <a:rPr lang="en-US" altLang="ja-JP" dirty="0" err="1" smtClean="0"/>
              <a:t>ibi</a:t>
            </a:r>
            <a:r>
              <a:rPr lang="en-US" altLang="ja-JP" dirty="0" smtClean="0"/>
              <a:t>/srv92/</a:t>
            </a:r>
            <a:r>
              <a:rPr lang="en-US" altLang="ja-JP" dirty="0" err="1" smtClean="0"/>
              <a:t>wfs</a:t>
            </a:r>
            <a:r>
              <a:rPr lang="en-US" altLang="ja-JP" dirty="0" smtClean="0"/>
              <a:t>/</a:t>
            </a:r>
            <a:r>
              <a:rPr lang="en-US" altLang="ja-JP" dirty="0" err="1" smtClean="0"/>
              <a:t>edatemp</a:t>
            </a:r>
            <a:endParaRPr lang="en-US" altLang="ja-JP" dirty="0"/>
          </a:p>
          <a:p>
            <a:pPr marL="400050" lvl="1" indent="0">
              <a:buSzPts val="1400"/>
              <a:buNone/>
            </a:pPr>
            <a:r>
              <a:rPr lang="en-US" altLang="ja-JP" dirty="0"/>
              <a:t>&lt;directory&gt;/</a:t>
            </a:r>
            <a:r>
              <a:rPr lang="en-US" altLang="ja-JP" dirty="0" err="1" smtClean="0"/>
              <a:t>ibi</a:t>
            </a:r>
            <a:r>
              <a:rPr lang="en-US" altLang="ja-JP" dirty="0" smtClean="0"/>
              <a:t>/WebFOCUS92/temp</a:t>
            </a:r>
            <a:endParaRPr lang="en-US" altLang="ja-JP" dirty="0"/>
          </a:p>
          <a:p>
            <a:pPr marL="400050" lvl="1" indent="0">
              <a:buSzPts val="1400"/>
              <a:buNone/>
            </a:pPr>
            <a:r>
              <a:rPr lang="en-US" altLang="ja-JP" dirty="0"/>
              <a:t>&lt;directory&gt;/</a:t>
            </a:r>
            <a:r>
              <a:rPr lang="en-US" altLang="ja-JP" dirty="0" err="1" smtClean="0"/>
              <a:t>ibi</a:t>
            </a:r>
            <a:r>
              <a:rPr lang="en-US" altLang="ja-JP" dirty="0" smtClean="0"/>
              <a:t>/WebFOCUS92/</a:t>
            </a:r>
            <a:r>
              <a:rPr lang="en-US" altLang="ja-JP" dirty="0" err="1" smtClean="0"/>
              <a:t>ReportCaster</a:t>
            </a:r>
            <a:r>
              <a:rPr lang="en-US" altLang="ja-JP" dirty="0" smtClean="0"/>
              <a:t>/temp</a:t>
            </a:r>
          </a:p>
          <a:p>
            <a:pPr marL="342900" lvl="0">
              <a:buSzPts val="1400"/>
            </a:pPr>
            <a:endParaRPr lang="en-US" altLang="ja-JP" dirty="0"/>
          </a:p>
          <a:p>
            <a:pPr marL="342900" lvl="0">
              <a:buSzPts val="1400"/>
            </a:pPr>
            <a:r>
              <a:rPr lang="ja-JP" altLang="en-US" dirty="0"/>
              <a:t>ディファード出力</a:t>
            </a:r>
          </a:p>
          <a:p>
            <a:pPr marL="400050" lvl="1" indent="0">
              <a:buSzPts val="1400"/>
              <a:buNone/>
            </a:pPr>
            <a:r>
              <a:rPr lang="en-US" altLang="ja-JP" dirty="0" smtClean="0"/>
              <a:t>Windows:&lt;drive</a:t>
            </a:r>
            <a:r>
              <a:rPr lang="en-US" altLang="ja-JP" dirty="0"/>
              <a:t>&gt;:\</a:t>
            </a:r>
            <a:r>
              <a:rPr lang="en-US" altLang="ja-JP" dirty="0" err="1" smtClean="0"/>
              <a:t>ibi</a:t>
            </a:r>
            <a:r>
              <a:rPr lang="en-US" altLang="ja-JP" dirty="0" smtClean="0"/>
              <a:t>\srv92\</a:t>
            </a:r>
            <a:r>
              <a:rPr lang="en-US" altLang="ja-JP" dirty="0" err="1" smtClean="0"/>
              <a:t>wfs</a:t>
            </a:r>
            <a:r>
              <a:rPr lang="en-US" altLang="ja-JP" dirty="0" smtClean="0"/>
              <a:t>\</a:t>
            </a:r>
            <a:r>
              <a:rPr lang="en-US" altLang="ja-JP" dirty="0" err="1" smtClean="0"/>
              <a:t>dfm_dir</a:t>
            </a:r>
            <a:endParaRPr lang="en-US" altLang="ja-JP" dirty="0" smtClean="0"/>
          </a:p>
          <a:p>
            <a:pPr marL="400050" lvl="1" indent="0">
              <a:buSzPts val="1400"/>
              <a:buNone/>
            </a:pPr>
            <a:r>
              <a:rPr lang="en-US" altLang="ja-JP" dirty="0" smtClean="0"/>
              <a:t>Linux:</a:t>
            </a:r>
            <a:r>
              <a:rPr lang="en-US" altLang="ja-JP" dirty="0"/>
              <a:t> &lt;directory&gt;/</a:t>
            </a:r>
            <a:r>
              <a:rPr lang="en-US" altLang="ja-JP" dirty="0" err="1" smtClean="0"/>
              <a:t>ibi</a:t>
            </a:r>
            <a:r>
              <a:rPr lang="en-US" altLang="ja-JP" dirty="0" smtClean="0"/>
              <a:t>/srv92/</a:t>
            </a:r>
            <a:r>
              <a:rPr lang="en-US" altLang="ja-JP" dirty="0" err="1" smtClean="0"/>
              <a:t>wfs</a:t>
            </a:r>
            <a:r>
              <a:rPr lang="en-US" altLang="ja-JP" dirty="0" smtClean="0"/>
              <a:t>/</a:t>
            </a:r>
            <a:r>
              <a:rPr lang="en-US" altLang="ja-JP" dirty="0" err="1" smtClean="0"/>
              <a:t>dfm_dir</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41</a:t>
            </a:fld>
            <a:endParaRPr lang="ja-JP" altLang="en-US" dirty="0"/>
          </a:p>
        </p:txBody>
      </p:sp>
    </p:spTree>
    <p:extLst>
      <p:ext uri="{BB962C8B-B14F-4D97-AF65-F5344CB8AC3E}">
        <p14:creationId xmlns:p14="http://schemas.microsoft.com/office/powerpoint/2010/main" val="4205248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5"/>
            <a:ext cx="8712200" cy="1800201"/>
          </a:xfrm>
        </p:spPr>
        <p:txBody>
          <a:bodyPr>
            <a:normAutofit/>
          </a:bodyPr>
          <a:lstStyle/>
          <a:p>
            <a:pPr marL="342900" lvl="0">
              <a:buSzPts val="1400"/>
            </a:pPr>
            <a:r>
              <a:rPr lang="ja-JP" altLang="ja-JP" sz="1600" dirty="0"/>
              <a:t>メモリ</a:t>
            </a:r>
            <a:r>
              <a:rPr lang="ja-JP" altLang="ja-JP" dirty="0"/>
              <a:t/>
            </a:r>
            <a:br>
              <a:rPr lang="ja-JP" altLang="ja-JP" dirty="0"/>
            </a:br>
            <a:r>
              <a:rPr lang="ja-JP" altLang="ja-JP" dirty="0"/>
              <a:t>監視を行う場合は、 プロセスやサーバのメモリ使用率やメモリ空き容量などのサーバ性能に閾値を</a:t>
            </a:r>
            <a:r>
              <a:rPr lang="ja-JP" altLang="ja-JP" dirty="0" smtClean="0"/>
              <a:t>設けて確認</a:t>
            </a:r>
            <a:r>
              <a:rPr lang="ja-JP" altLang="ja-JP" dirty="0"/>
              <a:t>します</a:t>
            </a:r>
            <a:r>
              <a:rPr lang="ja-JP" altLang="ja-JP" dirty="0" smtClean="0"/>
              <a:t>。</a:t>
            </a:r>
            <a:r>
              <a:rPr lang="en-US" altLang="ja-JP" dirty="0"/>
              <a:t/>
            </a:r>
            <a:br>
              <a:rPr lang="en-US" altLang="ja-JP" dirty="0"/>
            </a:br>
            <a:r>
              <a:rPr lang="en-US" altLang="ja-JP" dirty="0" err="1"/>
              <a:t>WebFOCUS</a:t>
            </a:r>
            <a:r>
              <a:rPr lang="ja-JP" altLang="en-US" dirty="0"/>
              <a:t>のプロセスの</a:t>
            </a:r>
            <a:r>
              <a:rPr lang="ja-JP" altLang="en-US" dirty="0" smtClean="0"/>
              <a:t>うち</a:t>
            </a:r>
            <a:r>
              <a:rPr lang="en-US" altLang="ja-JP" dirty="0" smtClean="0"/>
              <a:t>tscom3.exe</a:t>
            </a:r>
            <a:r>
              <a:rPr lang="ja-JP" altLang="en-US" dirty="0" err="1" smtClean="0"/>
              <a:t>、</a:t>
            </a:r>
            <a:r>
              <a:rPr lang="en-US" altLang="ja-JP" dirty="0" smtClean="0"/>
              <a:t>tscom3.out</a:t>
            </a:r>
            <a:r>
              <a:rPr lang="ja-JP" altLang="en-US" dirty="0" smtClean="0"/>
              <a:t>は</a:t>
            </a:r>
            <a:r>
              <a:rPr lang="en-US" altLang="ja-JP" dirty="0"/>
              <a:t>CPU</a:t>
            </a:r>
            <a:r>
              <a:rPr lang="ja-JP" altLang="en-US" dirty="0"/>
              <a:t>を最大限に利用して処理を行うため、処理</a:t>
            </a:r>
            <a:r>
              <a:rPr lang="ja-JP" altLang="en-US" dirty="0" smtClean="0"/>
              <a:t>中はメモリ使用率</a:t>
            </a:r>
            <a:r>
              <a:rPr lang="ja-JP" altLang="en-US" dirty="0"/>
              <a:t>が高くなりますが、処理の終了とともにリソースを解放する動作となります</a:t>
            </a:r>
            <a:r>
              <a:rPr lang="ja-JP" altLang="en-US" dirty="0" smtClean="0"/>
              <a:t>。</a:t>
            </a:r>
            <a:r>
              <a:rPr lang="en-US" altLang="ja-JP" dirty="0" smtClean="0"/>
              <a:t/>
            </a:r>
            <a:br>
              <a:rPr lang="en-US" altLang="ja-JP" dirty="0" smtClean="0"/>
            </a:br>
            <a:r>
              <a:rPr lang="ja-JP" altLang="en-US" dirty="0" smtClean="0"/>
              <a:t>基本的にはメモリ使用率が閾値を一定時間以上超えていた場合が異常状態の可能性がある状況です。</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42</a:t>
            </a:fld>
            <a:endParaRPr lang="ja-JP" altLang="en-US" dirty="0"/>
          </a:p>
        </p:txBody>
      </p:sp>
    </p:spTree>
    <p:extLst>
      <p:ext uri="{BB962C8B-B14F-4D97-AF65-F5344CB8AC3E}">
        <p14:creationId xmlns:p14="http://schemas.microsoft.com/office/powerpoint/2010/main" val="486338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1261670"/>
          </a:xfrm>
        </p:spPr>
        <p:txBody>
          <a:bodyPr>
            <a:normAutofit fontScale="77500" lnSpcReduction="20000"/>
          </a:bodyPr>
          <a:lstStyle/>
          <a:p>
            <a:pPr marL="342900" lvl="0">
              <a:buSzPts val="1400"/>
            </a:pPr>
            <a:r>
              <a:rPr lang="en-US" altLang="ja-JP" sz="1600" dirty="0" err="1"/>
              <a:t>WebFOCUS</a:t>
            </a:r>
            <a:r>
              <a:rPr lang="en-US" altLang="ja-JP" sz="1600" dirty="0"/>
              <a:t> Reporting Server </a:t>
            </a:r>
            <a:r>
              <a:rPr lang="ja-JP" altLang="en-US" sz="1600" dirty="0"/>
              <a:t>ログ</a:t>
            </a:r>
            <a:br>
              <a:rPr lang="ja-JP" altLang="en-US" sz="1600" dirty="0"/>
            </a:br>
            <a:r>
              <a:rPr lang="ja-JP" altLang="en-US" sz="1600" dirty="0"/>
              <a:t>監視を行う場合は、サーバのステータスやエラー等の情報を確認します。</a:t>
            </a:r>
          </a:p>
          <a:p>
            <a:pPr marL="685800" lvl="1">
              <a:buSzPts val="1400"/>
            </a:pPr>
            <a:r>
              <a:rPr lang="ja-JP" altLang="en-US" sz="1400" dirty="0" smtClean="0"/>
              <a:t>ログ</a:t>
            </a:r>
            <a:endParaRPr lang="ja-JP" altLang="en-US" sz="1400" dirty="0"/>
          </a:p>
          <a:p>
            <a:pPr marL="971550" lvl="2" indent="0">
              <a:buSzPts val="1400"/>
              <a:buNone/>
            </a:pPr>
            <a:r>
              <a:rPr lang="en-US" altLang="ja-JP" sz="1400" dirty="0" smtClean="0"/>
              <a:t>Windows                                                              Linux</a:t>
            </a:r>
            <a:br>
              <a:rPr lang="en-US" altLang="ja-JP" sz="1400" dirty="0" smtClean="0"/>
            </a:br>
            <a:r>
              <a:rPr lang="ja-JP" altLang="en-US" sz="1400" dirty="0"/>
              <a:t> </a:t>
            </a:r>
            <a:r>
              <a:rPr lang="en-US" altLang="ja-JP" sz="1400" dirty="0" smtClean="0"/>
              <a:t>&lt;drive</a:t>
            </a:r>
            <a:r>
              <a:rPr lang="en-US" altLang="ja-JP" sz="1400" dirty="0"/>
              <a:t>&gt;:\</a:t>
            </a:r>
            <a:r>
              <a:rPr lang="en-US" altLang="ja-JP" sz="1400" dirty="0" err="1" smtClean="0"/>
              <a:t>ibi</a:t>
            </a:r>
            <a:r>
              <a:rPr lang="en-US" altLang="ja-JP" sz="1400" dirty="0" smtClean="0"/>
              <a:t>\srv92\</a:t>
            </a:r>
            <a:r>
              <a:rPr lang="en-US" altLang="ja-JP" sz="1400" dirty="0" err="1" smtClean="0"/>
              <a:t>wfs</a:t>
            </a:r>
            <a:r>
              <a:rPr lang="en-US" altLang="ja-JP" sz="1400" dirty="0" smtClean="0"/>
              <a:t>\edaprint.log                   &lt;</a:t>
            </a:r>
            <a:r>
              <a:rPr lang="en-US" altLang="ja-JP" sz="1400" dirty="0"/>
              <a:t>directory&gt;/</a:t>
            </a:r>
            <a:r>
              <a:rPr lang="en-US" altLang="ja-JP" sz="1400" dirty="0" err="1" smtClean="0"/>
              <a:t>ibi</a:t>
            </a:r>
            <a:r>
              <a:rPr lang="en-US" altLang="ja-JP" sz="1400" dirty="0" smtClean="0"/>
              <a:t>/srv92/</a:t>
            </a:r>
            <a:r>
              <a:rPr lang="en-US" altLang="ja-JP" sz="1400" dirty="0" err="1" smtClean="0"/>
              <a:t>wfs</a:t>
            </a:r>
            <a:r>
              <a:rPr lang="en-US" altLang="ja-JP" sz="1400" dirty="0" smtClean="0"/>
              <a:t>/edaprint.log</a:t>
            </a:r>
            <a:endParaRPr lang="en-US" altLang="ja-JP" sz="1400" dirty="0"/>
          </a:p>
          <a:p>
            <a:pPr marL="971550" lvl="2" indent="0">
              <a:buSzPts val="1400"/>
              <a:buNone/>
            </a:pPr>
            <a:r>
              <a:rPr lang="en-US" altLang="ja-JP" sz="1400" dirty="0" smtClean="0"/>
              <a:t> &lt;</a:t>
            </a:r>
            <a:r>
              <a:rPr lang="en-US" altLang="ja-JP" sz="1400" dirty="0"/>
              <a:t>drive&gt;:\</a:t>
            </a:r>
            <a:r>
              <a:rPr lang="en-US" altLang="ja-JP" sz="1400" dirty="0" err="1" smtClean="0"/>
              <a:t>ibi</a:t>
            </a:r>
            <a:r>
              <a:rPr lang="en-US" altLang="ja-JP" sz="1400" dirty="0" smtClean="0"/>
              <a:t>\srv92\</a:t>
            </a:r>
            <a:r>
              <a:rPr lang="en-US" altLang="ja-JP" sz="1400" dirty="0" err="1" smtClean="0"/>
              <a:t>wfs</a:t>
            </a:r>
            <a:r>
              <a:rPr lang="en-US" altLang="ja-JP" sz="1400" dirty="0" smtClean="0"/>
              <a:t>\edapriNN.log                 &lt;</a:t>
            </a:r>
            <a:r>
              <a:rPr lang="en-US" altLang="ja-JP" sz="1400" dirty="0"/>
              <a:t>directory&gt;/</a:t>
            </a:r>
            <a:r>
              <a:rPr lang="en-US" altLang="ja-JP" sz="1400" dirty="0" err="1" smtClean="0"/>
              <a:t>ibi</a:t>
            </a:r>
            <a:r>
              <a:rPr lang="en-US" altLang="ja-JP" sz="1400" dirty="0" smtClean="0"/>
              <a:t>/srv92/</a:t>
            </a:r>
            <a:r>
              <a:rPr lang="en-US" altLang="ja-JP" sz="1400" dirty="0" err="1" smtClean="0"/>
              <a:t>wfs</a:t>
            </a:r>
            <a:r>
              <a:rPr lang="en-US" altLang="ja-JP" sz="1400" dirty="0" smtClean="0"/>
              <a:t>/edapriNN.log</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43</a:t>
            </a:fld>
            <a:endParaRPr lang="ja-JP" altLang="en-US" dirty="0"/>
          </a:p>
        </p:txBody>
      </p:sp>
      <p:graphicFrame>
        <p:nvGraphicFramePr>
          <p:cNvPr id="13" name="Google Shape;718;p44"/>
          <p:cNvGraphicFramePr/>
          <p:nvPr>
            <p:extLst>
              <p:ext uri="{D42A27DB-BD31-4B8C-83A1-F6EECF244321}">
                <p14:modId xmlns:p14="http://schemas.microsoft.com/office/powerpoint/2010/main" val="3262824577"/>
              </p:ext>
            </p:extLst>
          </p:nvPr>
        </p:nvGraphicFramePr>
        <p:xfrm>
          <a:off x="457200" y="2661469"/>
          <a:ext cx="8213487" cy="823040"/>
        </p:xfrm>
        <a:graphic>
          <a:graphicData uri="http://schemas.openxmlformats.org/drawingml/2006/table">
            <a:tbl>
              <a:tblPr firstRow="1" bandRow="1"/>
              <a:tblGrid>
                <a:gridCol w="2228743">
                  <a:extLst>
                    <a:ext uri="{9D8B030D-6E8A-4147-A177-3AD203B41FA5}">
                      <a16:colId xmlns:a16="http://schemas.microsoft.com/office/drawing/2014/main" val="20000"/>
                    </a:ext>
                  </a:extLst>
                </a:gridCol>
                <a:gridCol w="5984744">
                  <a:extLst>
                    <a:ext uri="{9D8B030D-6E8A-4147-A177-3AD203B41FA5}">
                      <a16:colId xmlns:a16="http://schemas.microsoft.com/office/drawing/2014/main" val="20001"/>
                    </a:ext>
                  </a:extLst>
                </a:gridCol>
              </a:tblGrid>
              <a:tr h="20575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rPr>
                        <a:t>文字列</a:t>
                      </a:r>
                      <a:endParaRPr sz="900" b="0" baseline="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rPr>
                        <a:t>概要</a:t>
                      </a:r>
                      <a:endParaRPr sz="900" b="0" baseline="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crash</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クラッシュ</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abort</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異常終了</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no free agents </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最大同時実行数を超過</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4" name="Google Shape;719;p44"/>
          <p:cNvGraphicFramePr/>
          <p:nvPr>
            <p:extLst>
              <p:ext uri="{D42A27DB-BD31-4B8C-83A1-F6EECF244321}">
                <p14:modId xmlns:p14="http://schemas.microsoft.com/office/powerpoint/2010/main" val="3934075012"/>
              </p:ext>
            </p:extLst>
          </p:nvPr>
        </p:nvGraphicFramePr>
        <p:xfrm>
          <a:off x="457200" y="3562829"/>
          <a:ext cx="8213487" cy="1028800"/>
        </p:xfrm>
        <a:graphic>
          <a:graphicData uri="http://schemas.openxmlformats.org/drawingml/2006/table">
            <a:tbl>
              <a:tblPr firstRow="1" bandRow="1"/>
              <a:tblGrid>
                <a:gridCol w="2228743">
                  <a:extLst>
                    <a:ext uri="{9D8B030D-6E8A-4147-A177-3AD203B41FA5}">
                      <a16:colId xmlns:a16="http://schemas.microsoft.com/office/drawing/2014/main" val="20000"/>
                    </a:ext>
                  </a:extLst>
                </a:gridCol>
                <a:gridCol w="5984744">
                  <a:extLst>
                    <a:ext uri="{9D8B030D-6E8A-4147-A177-3AD203B41FA5}">
                      <a16:colId xmlns:a16="http://schemas.microsoft.com/office/drawing/2014/main" val="20001"/>
                    </a:ext>
                  </a:extLst>
                </a:gridCol>
              </a:tblGrid>
              <a:tr h="20575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rPr>
                        <a:t>エラーコード</a:t>
                      </a:r>
                      <a:endParaRPr sz="900" b="0" baseline="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rPr>
                        <a:t>概要</a:t>
                      </a:r>
                      <a:endParaRPr sz="900" b="0" baseline="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EDA60001</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クラッシュ</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EDA60002</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エージェントの中断</a:t>
                      </a:r>
                      <a:endParaRPr sz="9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EDA13171</a:t>
                      </a:r>
                      <a:endParaRPr sz="900" b="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サーバの起動に失敗</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7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EDA13015</a:t>
                      </a:r>
                      <a:endParaRPr sz="900" b="0" baseline="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構成エラー</a:t>
                      </a:r>
                      <a:endParaRPr sz="9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5" name="Google Shape;720;p44"/>
          <p:cNvSpPr txBox="1"/>
          <p:nvPr/>
        </p:nvSpPr>
        <p:spPr>
          <a:xfrm>
            <a:off x="683568" y="4582420"/>
            <a:ext cx="7200800" cy="21544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a:solidFill>
                  <a:srgbClr val="4F81BD"/>
                </a:solidFill>
                <a:latin typeface="Meiryo"/>
                <a:cs typeface="Meiryo"/>
                <a:sym typeface="Meiryo"/>
              </a:rPr>
              <a:t>※ edaprint.log</a:t>
            </a:r>
            <a:r>
              <a:rPr kumimoji="0" lang="ja-JP" altLang="en-US" sz="800" kern="0">
                <a:solidFill>
                  <a:srgbClr val="4F81BD"/>
                </a:solidFill>
                <a:latin typeface="Meiryo"/>
                <a:cs typeface="Meiryo"/>
                <a:sym typeface="Meiryo"/>
              </a:rPr>
              <a:t>に出力されるログのうち、特に影響度が高い文字列とエラーコードを抜粋しています。</a:t>
            </a:r>
            <a:endParaRPr kumimoji="0" sz="800" kern="0">
              <a:solidFill>
                <a:srgbClr val="4F81BD"/>
              </a:solidFill>
              <a:latin typeface="Meiryo"/>
              <a:cs typeface="Meiryo"/>
              <a:sym typeface="Meiryo"/>
            </a:endParaRPr>
          </a:p>
        </p:txBody>
      </p:sp>
      <p:sp>
        <p:nvSpPr>
          <p:cNvPr id="16" name="Google Shape;721;p44"/>
          <p:cNvSpPr txBox="1"/>
          <p:nvPr/>
        </p:nvSpPr>
        <p:spPr>
          <a:xfrm>
            <a:off x="683568" y="2121233"/>
            <a:ext cx="7200800" cy="33855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a:solidFill>
                  <a:srgbClr val="4F81BD"/>
                </a:solidFill>
                <a:latin typeface="Meiryo"/>
                <a:cs typeface="Meiryo"/>
                <a:sym typeface="Meiryo"/>
              </a:rPr>
              <a:t>※ NN</a:t>
            </a:r>
            <a:r>
              <a:rPr kumimoji="0" lang="ja-JP" altLang="en-US" sz="800" kern="0">
                <a:solidFill>
                  <a:srgbClr val="4F81BD"/>
                </a:solidFill>
                <a:latin typeface="Meiryo"/>
                <a:cs typeface="Meiryo"/>
                <a:sym typeface="Meiryo"/>
              </a:rPr>
              <a:t>は連番（</a:t>
            </a:r>
            <a:r>
              <a:rPr kumimoji="0" lang="en-US" altLang="ja-JP" sz="800" kern="0">
                <a:solidFill>
                  <a:srgbClr val="4F81BD"/>
                </a:solidFill>
                <a:latin typeface="Meiryo"/>
                <a:cs typeface="Meiryo"/>
                <a:sym typeface="Meiryo"/>
              </a:rPr>
              <a:t>00</a:t>
            </a:r>
            <a:r>
              <a:rPr kumimoji="0" lang="ja-JP" altLang="en-US" sz="800" kern="0">
                <a:solidFill>
                  <a:srgbClr val="4F81BD"/>
                </a:solidFill>
                <a:latin typeface="Meiryo"/>
                <a:cs typeface="Meiryo"/>
                <a:sym typeface="Meiryo"/>
              </a:rPr>
              <a:t>～</a:t>
            </a:r>
            <a:r>
              <a:rPr kumimoji="0" lang="en-US" altLang="ja-JP" sz="800" kern="0">
                <a:solidFill>
                  <a:srgbClr val="4F81BD"/>
                </a:solidFill>
                <a:latin typeface="Meiryo"/>
                <a:cs typeface="Meiryo"/>
                <a:sym typeface="Meiryo"/>
              </a:rPr>
              <a:t>99</a:t>
            </a:r>
            <a:r>
              <a:rPr kumimoji="0" lang="ja-JP" altLang="en-US" sz="800" kern="0">
                <a:solidFill>
                  <a:srgbClr val="4F81BD"/>
                </a:solidFill>
                <a:latin typeface="Meiryo"/>
                <a:cs typeface="Meiryo"/>
                <a:sym typeface="Meiryo"/>
              </a:rPr>
              <a:t>）です。</a:t>
            </a:r>
            <a:endParaRPr kumimoji="0" sz="800" kern="0">
              <a:solidFill>
                <a:srgbClr val="4F81BD"/>
              </a:solidFill>
              <a:latin typeface="Meiryo"/>
              <a:cs typeface="Meiryo"/>
              <a:sym typeface="Meiryo"/>
            </a:endParaRPr>
          </a:p>
          <a:p>
            <a:pPr marL="0" lvl="1">
              <a:buClr>
                <a:srgbClr val="000000"/>
              </a:buClr>
              <a:buFont typeface="Arial"/>
              <a:buNone/>
            </a:pPr>
            <a:r>
              <a:rPr kumimoji="0" lang="en-US" altLang="ja-JP" sz="800" kern="0">
                <a:solidFill>
                  <a:srgbClr val="4F81BD"/>
                </a:solidFill>
                <a:latin typeface="Meiryo"/>
                <a:cs typeface="Meiryo"/>
                <a:sym typeface="Meiryo"/>
              </a:rPr>
              <a:t>※ </a:t>
            </a:r>
            <a:r>
              <a:rPr kumimoji="0" lang="ja-JP" altLang="en-US" sz="800" kern="0">
                <a:solidFill>
                  <a:srgbClr val="4F81BD"/>
                </a:solidFill>
                <a:latin typeface="Meiryo"/>
                <a:cs typeface="Meiryo"/>
                <a:sym typeface="Meiryo"/>
              </a:rPr>
              <a:t>ローテーションについては「ログ」の章をご覧ください。</a:t>
            </a:r>
            <a:endParaRPr kumimoji="0" sz="800" kern="0">
              <a:solidFill>
                <a:srgbClr val="4F81BD"/>
              </a:solidFill>
              <a:latin typeface="Meiryo"/>
              <a:cs typeface="Meiryo"/>
              <a:sym typeface="Meiryo"/>
            </a:endParaRPr>
          </a:p>
        </p:txBody>
      </p:sp>
      <p:sp>
        <p:nvSpPr>
          <p:cNvPr id="17" name="Google Shape;723;p44"/>
          <p:cNvSpPr txBox="1"/>
          <p:nvPr/>
        </p:nvSpPr>
        <p:spPr>
          <a:xfrm>
            <a:off x="683568" y="2435826"/>
            <a:ext cx="7200800" cy="253916"/>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ja-JP" altLang="en-US" sz="1050" kern="0">
                <a:solidFill>
                  <a:srgbClr val="3F3F3F"/>
                </a:solidFill>
                <a:latin typeface="Meiryo"/>
                <a:cs typeface="Meiryo"/>
                <a:sym typeface="Meiryo"/>
              </a:rPr>
              <a:t>監視対象となる文字列、エラーコード</a:t>
            </a: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475330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監視</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1261670"/>
          </a:xfrm>
        </p:spPr>
        <p:txBody>
          <a:bodyPr>
            <a:normAutofit fontScale="77500" lnSpcReduction="20000"/>
          </a:bodyPr>
          <a:lstStyle/>
          <a:p>
            <a:pPr marL="342900" lvl="0">
              <a:buSzPts val="1400"/>
            </a:pPr>
            <a:r>
              <a:rPr lang="en-US" altLang="ja-JP" sz="1600" dirty="0" err="1"/>
              <a:t>WebFOCUS</a:t>
            </a:r>
            <a:r>
              <a:rPr lang="en-US" altLang="ja-JP" sz="1600" dirty="0"/>
              <a:t> Client </a:t>
            </a:r>
            <a:r>
              <a:rPr lang="ja-JP" altLang="en-US" sz="1600" dirty="0"/>
              <a:t>ログ</a:t>
            </a:r>
            <a:br>
              <a:rPr lang="ja-JP" altLang="en-US" sz="1600" dirty="0"/>
            </a:br>
            <a:r>
              <a:rPr lang="ja-JP" altLang="en-US" sz="1600" dirty="0"/>
              <a:t>監視を行う場合は、サーバのステータスやエラー等の情報を確認します。</a:t>
            </a:r>
          </a:p>
          <a:p>
            <a:pPr marL="685800" lvl="1">
              <a:buSzPts val="1400"/>
            </a:pPr>
            <a:r>
              <a:rPr lang="ja-JP" altLang="en-US" sz="1400" dirty="0" smtClean="0"/>
              <a:t>ログ</a:t>
            </a:r>
            <a:r>
              <a:rPr lang="en-US" altLang="ja-JP" sz="1400" dirty="0" smtClean="0"/>
              <a:t/>
            </a:r>
            <a:br>
              <a:rPr lang="en-US" altLang="ja-JP" sz="1400" dirty="0" smtClean="0"/>
            </a:br>
            <a:r>
              <a:rPr lang="en-US" altLang="ja-JP" sz="1400" dirty="0" smtClean="0"/>
              <a:t>Windows                                                                                              Linux</a:t>
            </a:r>
            <a:r>
              <a:rPr lang="en-US" altLang="ja-JP" sz="1400" dirty="0"/>
              <a:t/>
            </a:r>
            <a:br>
              <a:rPr lang="en-US" altLang="ja-JP" sz="1400" dirty="0"/>
            </a:br>
            <a:r>
              <a:rPr lang="en-US" altLang="ja-JP" sz="1400" dirty="0" smtClean="0"/>
              <a:t> &lt;directory</a:t>
            </a:r>
            <a:r>
              <a:rPr lang="en-US" altLang="ja-JP" sz="1400" dirty="0"/>
              <a:t>&gt;/</a:t>
            </a:r>
            <a:r>
              <a:rPr lang="en-US" altLang="ja-JP" sz="1400" dirty="0" err="1" smtClean="0"/>
              <a:t>ibi</a:t>
            </a:r>
            <a:r>
              <a:rPr lang="en-US" altLang="ja-JP" sz="1400" dirty="0" smtClean="0"/>
              <a:t>/WebFOCUS92/logs/event.log                                    &lt;</a:t>
            </a:r>
            <a:r>
              <a:rPr lang="en-US" altLang="ja-JP" sz="1400" dirty="0"/>
              <a:t>directory&gt;/</a:t>
            </a:r>
            <a:r>
              <a:rPr lang="en-US" altLang="ja-JP" sz="1400" dirty="0" err="1" smtClean="0"/>
              <a:t>ibi</a:t>
            </a:r>
            <a:r>
              <a:rPr lang="en-US" altLang="ja-JP" sz="1400" dirty="0" smtClean="0"/>
              <a:t>/WebFOCUS92/logs/event.log                  </a:t>
            </a:r>
            <a:br>
              <a:rPr lang="en-US" altLang="ja-JP" sz="1400" dirty="0" smtClean="0"/>
            </a:br>
            <a:r>
              <a:rPr lang="en-US" altLang="ja-JP" sz="1400" dirty="0" smtClean="0"/>
              <a:t> &lt;directory</a:t>
            </a:r>
            <a:r>
              <a:rPr lang="en-US" altLang="ja-JP" sz="1400" dirty="0"/>
              <a:t>&gt;/</a:t>
            </a:r>
            <a:r>
              <a:rPr lang="en-US" altLang="ja-JP" sz="1400" dirty="0" err="1" smtClean="0"/>
              <a:t>ibi</a:t>
            </a:r>
            <a:r>
              <a:rPr lang="en-US" altLang="ja-JP" sz="1400" dirty="0" smtClean="0"/>
              <a:t>/WebFOCUS92/logs/event-yyyy-mm-dd-N.log          &lt;</a:t>
            </a:r>
            <a:r>
              <a:rPr lang="en-US" altLang="ja-JP" sz="1400" dirty="0"/>
              <a:t>directory&gt;/</a:t>
            </a:r>
            <a:r>
              <a:rPr lang="en-US" altLang="ja-JP" sz="1400" dirty="0" err="1" smtClean="0"/>
              <a:t>ibi</a:t>
            </a:r>
            <a:r>
              <a:rPr lang="en-US" altLang="ja-JP" sz="1400" dirty="0" smtClean="0"/>
              <a:t>/WebFOCUS92/logs/event-yyyy-mm-dd-N.log</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44</a:t>
            </a:fld>
            <a:endParaRPr lang="ja-JP" altLang="en-US" dirty="0"/>
          </a:p>
        </p:txBody>
      </p:sp>
      <p:sp>
        <p:nvSpPr>
          <p:cNvPr id="15" name="Google Shape;720;p44"/>
          <p:cNvSpPr txBox="1"/>
          <p:nvPr/>
        </p:nvSpPr>
        <p:spPr>
          <a:xfrm>
            <a:off x="683568" y="4660562"/>
            <a:ext cx="7200800" cy="21544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a:solidFill>
                  <a:srgbClr val="4F81BD"/>
                </a:solidFill>
                <a:latin typeface="Meiryo"/>
                <a:cs typeface="Meiryo"/>
                <a:sym typeface="Meiryo"/>
              </a:rPr>
              <a:t>※ edaprint.log</a:t>
            </a:r>
            <a:r>
              <a:rPr kumimoji="0" lang="ja-JP" altLang="en-US" sz="800" kern="0">
                <a:solidFill>
                  <a:srgbClr val="4F81BD"/>
                </a:solidFill>
                <a:latin typeface="Meiryo"/>
                <a:cs typeface="Meiryo"/>
                <a:sym typeface="Meiryo"/>
              </a:rPr>
              <a:t>に出力されるログのうち、特に影響度が高い文字列とエラーコードを抜粋しています。</a:t>
            </a:r>
            <a:endParaRPr kumimoji="0" sz="800" kern="0">
              <a:solidFill>
                <a:srgbClr val="4F81BD"/>
              </a:solidFill>
              <a:latin typeface="Meiryo"/>
              <a:cs typeface="Meiryo"/>
              <a:sym typeface="Meiryo"/>
            </a:endParaRPr>
          </a:p>
        </p:txBody>
      </p:sp>
      <p:graphicFrame>
        <p:nvGraphicFramePr>
          <p:cNvPr id="22" name="Google Shape;728;p45"/>
          <p:cNvGraphicFramePr/>
          <p:nvPr>
            <p:extLst>
              <p:ext uri="{D42A27DB-BD31-4B8C-83A1-F6EECF244321}">
                <p14:modId xmlns:p14="http://schemas.microsoft.com/office/powerpoint/2010/main" val="2178708242"/>
              </p:ext>
            </p:extLst>
          </p:nvPr>
        </p:nvGraphicFramePr>
        <p:xfrm>
          <a:off x="457201" y="2931790"/>
          <a:ext cx="8213486" cy="1689198"/>
        </p:xfrm>
        <a:graphic>
          <a:graphicData uri="http://schemas.openxmlformats.org/drawingml/2006/table">
            <a:tbl>
              <a:tblPr firstRow="1" bandRow="1"/>
              <a:tblGrid>
                <a:gridCol w="2228743">
                  <a:extLst>
                    <a:ext uri="{9D8B030D-6E8A-4147-A177-3AD203B41FA5}">
                      <a16:colId xmlns:a16="http://schemas.microsoft.com/office/drawing/2014/main" val="20000"/>
                    </a:ext>
                  </a:extLst>
                </a:gridCol>
                <a:gridCol w="5984743">
                  <a:extLst>
                    <a:ext uri="{9D8B030D-6E8A-4147-A177-3AD203B41FA5}">
                      <a16:colId xmlns:a16="http://schemas.microsoft.com/office/drawing/2014/main" val="20001"/>
                    </a:ext>
                  </a:extLst>
                </a:gridCol>
              </a:tblGrid>
              <a:tr h="241314">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文字列</a:t>
                      </a:r>
                      <a:endParaRPr sz="1000" b="0" baseline="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概要</a:t>
                      </a:r>
                      <a:endParaRPr sz="1000" b="0" baseline="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413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1000" u="none" strike="noStrike" cap="none" baseline="0" dirty="0">
                          <a:solidFill>
                            <a:schemeClr val="tx1">
                              <a:lumMod val="75000"/>
                              <a:lumOff val="25000"/>
                            </a:schemeClr>
                          </a:solidFill>
                          <a:latin typeface="+mn-lt"/>
                          <a:ea typeface="+mn-ea"/>
                        </a:rPr>
                        <a:t>FATAL</a:t>
                      </a:r>
                      <a:endParaRPr sz="1600" baseline="0" dirty="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rPr>
                        <a:t>致命的なエラー</a:t>
                      </a:r>
                      <a:endParaRPr sz="10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13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1000" u="none" strike="noStrike" cap="none" baseline="0" dirty="0">
                          <a:solidFill>
                            <a:schemeClr val="tx1">
                              <a:lumMod val="75000"/>
                              <a:lumOff val="25000"/>
                            </a:schemeClr>
                          </a:solidFill>
                          <a:latin typeface="+mn-lt"/>
                          <a:ea typeface="+mn-ea"/>
                        </a:rPr>
                        <a:t>ERROR</a:t>
                      </a:r>
                      <a:endParaRPr sz="1600" baseline="0" dirty="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rPr>
                        <a:t>エラー</a:t>
                      </a:r>
                      <a:endParaRPr sz="10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13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1000" u="none" strike="noStrike" cap="none" baseline="0" dirty="0">
                          <a:solidFill>
                            <a:schemeClr val="tx1">
                              <a:lumMod val="75000"/>
                              <a:lumOff val="25000"/>
                            </a:schemeClr>
                          </a:solidFill>
                          <a:latin typeface="+mn-lt"/>
                          <a:ea typeface="+mn-ea"/>
                        </a:rPr>
                        <a:t>WARN</a:t>
                      </a:r>
                      <a:endParaRPr sz="1600" baseline="0" dirty="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a:solidFill>
                            <a:schemeClr val="tx1">
                              <a:lumMod val="75000"/>
                              <a:lumOff val="25000"/>
                            </a:schemeClr>
                          </a:solidFill>
                          <a:latin typeface="+mn-lt"/>
                          <a:ea typeface="+mn-ea"/>
                        </a:rPr>
                        <a:t>警告</a:t>
                      </a:r>
                      <a:endParaRPr sz="1000" b="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13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1000" u="none" strike="noStrike" cap="none" baseline="0">
                          <a:solidFill>
                            <a:schemeClr val="tx1">
                              <a:lumMod val="75000"/>
                              <a:lumOff val="25000"/>
                            </a:schemeClr>
                          </a:solidFill>
                          <a:latin typeface="+mn-lt"/>
                          <a:ea typeface="+mn-ea"/>
                        </a:rPr>
                        <a:t>INFO</a:t>
                      </a:r>
                      <a:endParaRPr sz="1600" baseline="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情報</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3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1000" u="none" strike="noStrike" cap="none" baseline="0">
                          <a:solidFill>
                            <a:schemeClr val="tx1">
                              <a:lumMod val="75000"/>
                              <a:lumOff val="25000"/>
                            </a:schemeClr>
                          </a:solidFill>
                          <a:latin typeface="+mn-lt"/>
                          <a:ea typeface="+mn-ea"/>
                        </a:rPr>
                        <a:t>DEBUG</a:t>
                      </a:r>
                      <a:endParaRPr sz="1600" baseline="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デバック</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1314">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1000" u="none" strike="noStrike" cap="none" baseline="0" dirty="0">
                          <a:solidFill>
                            <a:schemeClr val="tx1">
                              <a:lumMod val="75000"/>
                              <a:lumOff val="25000"/>
                            </a:schemeClr>
                          </a:solidFill>
                          <a:latin typeface="+mn-lt"/>
                          <a:ea typeface="+mn-ea"/>
                        </a:rPr>
                        <a:t>TRACE</a:t>
                      </a:r>
                      <a:endParaRPr sz="1600" baseline="0" dirty="0">
                        <a:solidFill>
                          <a:schemeClr val="tx1">
                            <a:lumMod val="75000"/>
                            <a:lumOff val="25000"/>
                          </a:schemeClr>
                        </a:solidFill>
                        <a:latin typeface="+mn-lt"/>
                        <a:ea typeface="+mn-ea"/>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1000" baseline="0" dirty="0">
                          <a:solidFill>
                            <a:schemeClr val="tx1">
                              <a:lumMod val="75000"/>
                              <a:lumOff val="25000"/>
                            </a:schemeClr>
                          </a:solidFill>
                          <a:latin typeface="+mn-lt"/>
                          <a:ea typeface="+mn-ea"/>
                        </a:rPr>
                        <a:t>トレース</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3" name="Google Shape;730;p45"/>
          <p:cNvSpPr txBox="1"/>
          <p:nvPr/>
        </p:nvSpPr>
        <p:spPr>
          <a:xfrm>
            <a:off x="683568" y="2139702"/>
            <a:ext cx="7200800" cy="461665"/>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a:solidFill>
                  <a:srgbClr val="4F81BD"/>
                </a:solidFill>
                <a:latin typeface="Meiryo"/>
                <a:cs typeface="Meiryo"/>
                <a:sym typeface="Meiryo"/>
              </a:rPr>
              <a:t>※ yyyy-mm-dd</a:t>
            </a:r>
            <a:r>
              <a:rPr kumimoji="0" lang="ja-JP" altLang="en-US" sz="800" kern="0">
                <a:solidFill>
                  <a:srgbClr val="4F81BD"/>
                </a:solidFill>
                <a:latin typeface="Meiryo"/>
                <a:cs typeface="Meiryo"/>
                <a:sym typeface="Meiryo"/>
              </a:rPr>
              <a:t>は日付です。</a:t>
            </a:r>
            <a:endParaRPr kumimoji="0" sz="800" kern="0">
              <a:solidFill>
                <a:srgbClr val="4F81BD"/>
              </a:solidFill>
              <a:latin typeface="Meiryo"/>
              <a:cs typeface="Meiryo"/>
              <a:sym typeface="Meiryo"/>
            </a:endParaRPr>
          </a:p>
          <a:p>
            <a:pPr marL="0" lvl="1">
              <a:buClr>
                <a:srgbClr val="000000"/>
              </a:buClr>
              <a:buFont typeface="Arial"/>
              <a:buNone/>
            </a:pPr>
            <a:r>
              <a:rPr kumimoji="0" lang="en-US" altLang="ja-JP" sz="800" kern="0">
                <a:solidFill>
                  <a:srgbClr val="4F81BD"/>
                </a:solidFill>
                <a:latin typeface="Meiryo"/>
                <a:cs typeface="Meiryo"/>
                <a:sym typeface="Meiryo"/>
              </a:rPr>
              <a:t>※ N</a:t>
            </a:r>
            <a:r>
              <a:rPr kumimoji="0" lang="ja-JP" altLang="en-US" sz="800" kern="0">
                <a:solidFill>
                  <a:srgbClr val="4F81BD"/>
                </a:solidFill>
                <a:latin typeface="Meiryo"/>
                <a:cs typeface="Meiryo"/>
                <a:sym typeface="Meiryo"/>
              </a:rPr>
              <a:t>は連番（</a:t>
            </a:r>
            <a:r>
              <a:rPr kumimoji="0" lang="en-US" altLang="ja-JP" sz="800" kern="0">
                <a:solidFill>
                  <a:srgbClr val="4F81BD"/>
                </a:solidFill>
                <a:latin typeface="Meiryo"/>
                <a:cs typeface="Meiryo"/>
                <a:sym typeface="Meiryo"/>
              </a:rPr>
              <a:t>1</a:t>
            </a:r>
            <a:r>
              <a:rPr kumimoji="0" lang="ja-JP" altLang="en-US" sz="800" kern="0">
                <a:solidFill>
                  <a:srgbClr val="4F81BD"/>
                </a:solidFill>
                <a:latin typeface="Meiryo"/>
                <a:cs typeface="Meiryo"/>
                <a:sym typeface="Meiryo"/>
              </a:rPr>
              <a:t>～</a:t>
            </a:r>
            <a:r>
              <a:rPr kumimoji="0" lang="en-US" altLang="ja-JP" sz="800" kern="0">
                <a:solidFill>
                  <a:srgbClr val="4F81BD"/>
                </a:solidFill>
                <a:latin typeface="Meiryo"/>
                <a:cs typeface="Meiryo"/>
                <a:sym typeface="Meiryo"/>
              </a:rPr>
              <a:t>XX</a:t>
            </a:r>
            <a:r>
              <a:rPr kumimoji="0" lang="ja-JP" altLang="en-US" sz="800" kern="0">
                <a:solidFill>
                  <a:srgbClr val="4F81BD"/>
                </a:solidFill>
                <a:latin typeface="Meiryo"/>
                <a:cs typeface="Meiryo"/>
                <a:sym typeface="Meiryo"/>
              </a:rPr>
              <a:t>）です。</a:t>
            </a:r>
            <a:endParaRPr kumimoji="0" sz="800" kern="0">
              <a:solidFill>
                <a:srgbClr val="4F81BD"/>
              </a:solidFill>
              <a:latin typeface="Meiryo"/>
              <a:cs typeface="Meiryo"/>
              <a:sym typeface="Meiryo"/>
            </a:endParaRPr>
          </a:p>
          <a:p>
            <a:pPr marL="0" lvl="1">
              <a:buClr>
                <a:srgbClr val="000000"/>
              </a:buClr>
              <a:buFont typeface="Arial"/>
              <a:buNone/>
            </a:pPr>
            <a:r>
              <a:rPr kumimoji="0" lang="en-US" altLang="ja-JP" sz="800" kern="0">
                <a:solidFill>
                  <a:srgbClr val="4F81BD"/>
                </a:solidFill>
                <a:latin typeface="Meiryo"/>
                <a:cs typeface="Meiryo"/>
                <a:sym typeface="Meiryo"/>
              </a:rPr>
              <a:t>※ </a:t>
            </a:r>
            <a:r>
              <a:rPr kumimoji="0" lang="ja-JP" altLang="en-US" sz="800" kern="0">
                <a:solidFill>
                  <a:srgbClr val="4F81BD"/>
                </a:solidFill>
                <a:latin typeface="Meiryo"/>
                <a:cs typeface="Meiryo"/>
                <a:sym typeface="Meiryo"/>
              </a:rPr>
              <a:t>ローテーションについては「ログ」の章をご覧ください。</a:t>
            </a:r>
            <a:endParaRPr kumimoji="0" sz="800" kern="0">
              <a:solidFill>
                <a:srgbClr val="4F81BD"/>
              </a:solidFill>
              <a:latin typeface="Meiryo"/>
              <a:cs typeface="Meiryo"/>
              <a:sym typeface="Meiryo"/>
            </a:endParaRPr>
          </a:p>
        </p:txBody>
      </p:sp>
      <p:sp>
        <p:nvSpPr>
          <p:cNvPr id="24" name="Google Shape;731;p45"/>
          <p:cNvSpPr txBox="1"/>
          <p:nvPr/>
        </p:nvSpPr>
        <p:spPr>
          <a:xfrm>
            <a:off x="683568" y="2673137"/>
            <a:ext cx="7200800" cy="253916"/>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ja-JP" altLang="en-US" sz="1050" kern="0">
                <a:solidFill>
                  <a:srgbClr val="3F3F3F"/>
                </a:solidFill>
                <a:latin typeface="Meiryo"/>
                <a:cs typeface="Meiryo"/>
                <a:sym typeface="Meiryo"/>
              </a:rPr>
              <a:t>ログレベル</a:t>
            </a: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635612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ja-JP" dirty="0"/>
              <a:t>バックアップ</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45</a:t>
            </a:fld>
            <a:endParaRPr lang="ja-JP" altLang="en-US" dirty="0"/>
          </a:p>
        </p:txBody>
      </p:sp>
    </p:spTree>
    <p:extLst>
      <p:ext uri="{BB962C8B-B14F-4D97-AF65-F5344CB8AC3E}">
        <p14:creationId xmlns:p14="http://schemas.microsoft.com/office/powerpoint/2010/main" val="1376749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バックアップ</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1152128"/>
          </a:xfrm>
        </p:spPr>
        <p:txBody>
          <a:bodyPr>
            <a:normAutofit fontScale="77500" lnSpcReduction="20000"/>
          </a:bodyPr>
          <a:lstStyle/>
          <a:p>
            <a:pPr marL="342900" lvl="0">
              <a:buSzPts val="1400"/>
            </a:pPr>
            <a:r>
              <a:rPr lang="ja-JP" altLang="en-US" sz="1600" dirty="0"/>
              <a:t>バックアップの考慮点</a:t>
            </a:r>
            <a:br>
              <a:rPr lang="ja-JP" altLang="en-US" sz="1600" dirty="0"/>
            </a:br>
            <a:r>
              <a:rPr lang="ja-JP" altLang="en-US" sz="1600" dirty="0"/>
              <a:t>障害発生時やオペレーションミスが発生した際に備え、どのような単位でリストア・リカバリするのか、どの程度ダウンタイムを許容できるのかを事前に考慮し必要な組み合わせでバックアップを取得します。可能な限り同タイミングでバックアップを取得し、自動化する場合は運用管理ツールと連携などを考慮してください。</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46</a:t>
            </a:fld>
            <a:endParaRPr lang="ja-JP" altLang="en-US" dirty="0"/>
          </a:p>
        </p:txBody>
      </p:sp>
      <p:graphicFrame>
        <p:nvGraphicFramePr>
          <p:cNvPr id="12" name="Google Shape;744;p47"/>
          <p:cNvGraphicFramePr/>
          <p:nvPr>
            <p:extLst>
              <p:ext uri="{D42A27DB-BD31-4B8C-83A1-F6EECF244321}">
                <p14:modId xmlns:p14="http://schemas.microsoft.com/office/powerpoint/2010/main" val="142240734"/>
              </p:ext>
            </p:extLst>
          </p:nvPr>
        </p:nvGraphicFramePr>
        <p:xfrm>
          <a:off x="467544" y="1779662"/>
          <a:ext cx="8203143" cy="2736304"/>
        </p:xfrm>
        <a:graphic>
          <a:graphicData uri="http://schemas.openxmlformats.org/drawingml/2006/table">
            <a:tbl>
              <a:tblPr firstRow="1" bandRow="1"/>
              <a:tblGrid>
                <a:gridCol w="1181797">
                  <a:extLst>
                    <a:ext uri="{9D8B030D-6E8A-4147-A177-3AD203B41FA5}">
                      <a16:colId xmlns:a16="http://schemas.microsoft.com/office/drawing/2014/main" val="20000"/>
                    </a:ext>
                  </a:extLst>
                </a:gridCol>
                <a:gridCol w="1668442">
                  <a:extLst>
                    <a:ext uri="{9D8B030D-6E8A-4147-A177-3AD203B41FA5}">
                      <a16:colId xmlns:a16="http://schemas.microsoft.com/office/drawing/2014/main" val="20001"/>
                    </a:ext>
                  </a:extLst>
                </a:gridCol>
                <a:gridCol w="3204163">
                  <a:extLst>
                    <a:ext uri="{9D8B030D-6E8A-4147-A177-3AD203B41FA5}">
                      <a16:colId xmlns:a16="http://schemas.microsoft.com/office/drawing/2014/main" val="20002"/>
                    </a:ext>
                  </a:extLst>
                </a:gridCol>
                <a:gridCol w="716247">
                  <a:extLst>
                    <a:ext uri="{9D8B030D-6E8A-4147-A177-3AD203B41FA5}">
                      <a16:colId xmlns:a16="http://schemas.microsoft.com/office/drawing/2014/main" val="20003"/>
                    </a:ext>
                  </a:extLst>
                </a:gridCol>
                <a:gridCol w="716247">
                  <a:extLst>
                    <a:ext uri="{9D8B030D-6E8A-4147-A177-3AD203B41FA5}">
                      <a16:colId xmlns:a16="http://schemas.microsoft.com/office/drawing/2014/main" val="20004"/>
                    </a:ext>
                  </a:extLst>
                </a:gridCol>
                <a:gridCol w="716247">
                  <a:extLst>
                    <a:ext uri="{9D8B030D-6E8A-4147-A177-3AD203B41FA5}">
                      <a16:colId xmlns:a16="http://schemas.microsoft.com/office/drawing/2014/main" val="20005"/>
                    </a:ext>
                  </a:extLst>
                </a:gridCol>
              </a:tblGrid>
              <a:tr h="287605">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700" baseline="0" dirty="0">
                          <a:latin typeface="+mn-lt"/>
                          <a:ea typeface="+mn-ea"/>
                          <a:sym typeface="Meiryo"/>
                        </a:rPr>
                        <a:t>対象</a:t>
                      </a:r>
                      <a:endParaRPr sz="700" b="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700" baseline="0">
                          <a:latin typeface="+mn-lt"/>
                          <a:ea typeface="+mn-ea"/>
                          <a:sym typeface="Meiryo"/>
                        </a:rPr>
                        <a:t>種類</a:t>
                      </a:r>
                      <a:endParaRPr sz="7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700" baseline="0">
                          <a:latin typeface="+mn-lt"/>
                          <a:ea typeface="+mn-ea"/>
                          <a:sym typeface="Meiryo"/>
                        </a:rPr>
                        <a:t>概要</a:t>
                      </a:r>
                      <a:endParaRPr sz="7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700" baseline="0">
                          <a:latin typeface="+mn-lt"/>
                          <a:ea typeface="+mn-ea"/>
                          <a:sym typeface="Meiryo"/>
                        </a:rPr>
                        <a:t>サービス</a:t>
                      </a:r>
                      <a:endParaRPr sz="700" baseline="0">
                        <a:latin typeface="+mn-lt"/>
                        <a:ea typeface="+mn-ea"/>
                        <a:sym typeface="Meiryo"/>
                      </a:endParaRPr>
                    </a:p>
                    <a:p>
                      <a:pPr marL="0" marR="0" lvl="0" indent="0" algn="ctr" rtl="0">
                        <a:spcBef>
                          <a:spcPts val="0"/>
                        </a:spcBef>
                        <a:spcAft>
                          <a:spcPts val="0"/>
                        </a:spcAft>
                        <a:buNone/>
                      </a:pPr>
                      <a:r>
                        <a:rPr lang="ja-JP" sz="700" baseline="0">
                          <a:latin typeface="+mn-lt"/>
                          <a:ea typeface="+mn-ea"/>
                          <a:sym typeface="Meiryo"/>
                        </a:rPr>
                        <a:t>状態</a:t>
                      </a:r>
                      <a:endParaRPr sz="7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700" baseline="0">
                          <a:latin typeface="+mn-lt"/>
                          <a:ea typeface="+mn-ea"/>
                          <a:sym typeface="Meiryo"/>
                        </a:rPr>
                        <a:t>復旧</a:t>
                      </a:r>
                      <a:endParaRPr sz="700" baseline="0">
                        <a:latin typeface="+mn-lt"/>
                        <a:ea typeface="+mn-ea"/>
                        <a:sym typeface="Meiryo"/>
                      </a:endParaRPr>
                    </a:p>
                    <a:p>
                      <a:pPr marL="0" marR="0" lvl="0" indent="0" algn="ctr" rtl="0">
                        <a:spcBef>
                          <a:spcPts val="0"/>
                        </a:spcBef>
                        <a:spcAft>
                          <a:spcPts val="0"/>
                        </a:spcAft>
                        <a:buNone/>
                      </a:pPr>
                      <a:r>
                        <a:rPr lang="ja-JP" sz="700" baseline="0">
                          <a:latin typeface="+mn-lt"/>
                          <a:ea typeface="+mn-ea"/>
                          <a:sym typeface="Meiryo"/>
                        </a:rPr>
                        <a:t>期間</a:t>
                      </a:r>
                      <a:endParaRPr sz="7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700" baseline="0" dirty="0">
                          <a:latin typeface="+mn-lt"/>
                          <a:ea typeface="+mn-ea"/>
                          <a:sym typeface="Meiryo"/>
                        </a:rPr>
                        <a:t>更新</a:t>
                      </a:r>
                      <a:endParaRPr sz="700" baseline="0" dirty="0">
                        <a:latin typeface="+mn-lt"/>
                        <a:ea typeface="+mn-ea"/>
                        <a:sym typeface="Meiryo"/>
                      </a:endParaRPr>
                    </a:p>
                    <a:p>
                      <a:pPr marL="0" marR="0" lvl="0" indent="0" algn="ctr" rtl="0">
                        <a:spcBef>
                          <a:spcPts val="0"/>
                        </a:spcBef>
                        <a:spcAft>
                          <a:spcPts val="0"/>
                        </a:spcAft>
                        <a:buNone/>
                      </a:pPr>
                      <a:r>
                        <a:rPr lang="ja-JP" sz="700" baseline="0" dirty="0">
                          <a:latin typeface="+mn-lt"/>
                          <a:ea typeface="+mn-ea"/>
                          <a:sym typeface="Meiryo"/>
                        </a:rPr>
                        <a:t>頻度</a:t>
                      </a:r>
                      <a:endParaRPr sz="700" b="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178789">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システム</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イメージバックアップ</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システム全体</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停止</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長い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700" baseline="0">
                          <a:solidFill>
                            <a:schemeClr val="tx1">
                              <a:lumMod val="75000"/>
                              <a:lumOff val="25000"/>
                            </a:schemeClr>
                          </a:solidFill>
                          <a:latin typeface="+mn-lt"/>
                          <a:ea typeface="+mn-ea"/>
                          <a:sym typeface="Meiryo"/>
                        </a:rPr>
                        <a:t>低い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8789">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スナップショットバックアップ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その時点のシステム全体</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起動</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700" baseline="0">
                          <a:solidFill>
                            <a:schemeClr val="tx1">
                              <a:lumMod val="75000"/>
                              <a:lumOff val="25000"/>
                            </a:schemeClr>
                          </a:solidFill>
                          <a:latin typeface="+mn-lt"/>
                          <a:ea typeface="+mn-ea"/>
                          <a:sym typeface="Meiryo"/>
                        </a:rPr>
                        <a:t>高い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8789">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u="none" strike="noStrike" baseline="0" dirty="0">
                          <a:solidFill>
                            <a:schemeClr val="tx1">
                              <a:lumMod val="75000"/>
                              <a:lumOff val="25000"/>
                            </a:schemeClr>
                          </a:solidFill>
                          <a:latin typeface="+mn-lt"/>
                          <a:ea typeface="+mn-ea"/>
                          <a:sym typeface="Meiryo"/>
                        </a:rPr>
                        <a:t>WebFOCUS</a:t>
                      </a:r>
                      <a:endParaRPr sz="7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dirty="0">
                          <a:solidFill>
                            <a:schemeClr val="tx1">
                              <a:lumMod val="75000"/>
                              <a:lumOff val="25000"/>
                            </a:schemeClr>
                          </a:solidFill>
                          <a:latin typeface="+mn-lt"/>
                          <a:ea typeface="+mn-ea"/>
                          <a:sym typeface="Meiryo"/>
                        </a:rPr>
                        <a:t>フルバックアップ</a:t>
                      </a:r>
                      <a:endParaRPr sz="7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フォルダのファイルコピー</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停止</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長い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低い</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8789">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dirty="0">
                          <a:solidFill>
                            <a:schemeClr val="tx1">
                              <a:lumMod val="75000"/>
                              <a:lumOff val="25000"/>
                            </a:schemeClr>
                          </a:solidFill>
                          <a:latin typeface="+mn-lt"/>
                          <a:ea typeface="+mn-ea"/>
                          <a:sym typeface="Meiryo"/>
                        </a:rPr>
                        <a:t>差分バックアップ</a:t>
                      </a:r>
                      <a:endParaRPr sz="7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フォルダの差分のみコピー</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停止</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低い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8789">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u="none" strike="noStrike" baseline="0" dirty="0">
                          <a:solidFill>
                            <a:schemeClr val="tx1">
                              <a:lumMod val="75000"/>
                              <a:lumOff val="25000"/>
                            </a:schemeClr>
                          </a:solidFill>
                          <a:latin typeface="+mn-lt"/>
                          <a:ea typeface="+mn-ea"/>
                          <a:sym typeface="Meiryo"/>
                        </a:rPr>
                        <a:t>資産</a:t>
                      </a:r>
                      <a:endParaRPr sz="7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dirty="0">
                          <a:solidFill>
                            <a:schemeClr val="tx1">
                              <a:lumMod val="75000"/>
                              <a:lumOff val="25000"/>
                            </a:schemeClr>
                          </a:solidFill>
                          <a:latin typeface="+mn-lt"/>
                          <a:ea typeface="+mn-ea"/>
                          <a:sym typeface="Meiryo"/>
                        </a:rPr>
                        <a:t>フルバックアップ</a:t>
                      </a:r>
                      <a:endParaRPr sz="7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フォルダのファイルコピー</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起動</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高い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8789">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差分バックアップ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dirty="0">
                          <a:solidFill>
                            <a:schemeClr val="tx1">
                              <a:lumMod val="75000"/>
                              <a:lumOff val="25000"/>
                            </a:schemeClr>
                          </a:solidFill>
                          <a:latin typeface="+mn-lt"/>
                          <a:ea typeface="+mn-ea"/>
                          <a:sym typeface="Meiryo"/>
                        </a:rPr>
                        <a:t>フォルダの差分のみコピー</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起動</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700" baseline="0">
                          <a:solidFill>
                            <a:schemeClr val="tx1">
                              <a:lumMod val="75000"/>
                              <a:lumOff val="25000"/>
                            </a:schemeClr>
                          </a:solidFill>
                          <a:latin typeface="+mn-lt"/>
                          <a:ea typeface="+mn-ea"/>
                          <a:sym typeface="Meiryo"/>
                        </a:rPr>
                        <a:t>高い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7605">
                <a:tc rowSpan="3">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500" u="none" strike="noStrike" baseline="0" dirty="0">
                          <a:solidFill>
                            <a:schemeClr val="tx1">
                              <a:lumMod val="75000"/>
                              <a:lumOff val="25000"/>
                            </a:schemeClr>
                          </a:solidFill>
                          <a:latin typeface="+mn-lt"/>
                          <a:ea typeface="+mn-ea"/>
                          <a:sym typeface="Meiryo"/>
                        </a:rPr>
                        <a:t>WebFOCUS</a:t>
                      </a:r>
                      <a:endParaRPr baseline="0" dirty="0">
                        <a:solidFill>
                          <a:schemeClr val="tx1">
                            <a:lumMod val="75000"/>
                            <a:lumOff val="25000"/>
                          </a:schemeClr>
                        </a:solidFill>
                        <a:latin typeface="+mn-lt"/>
                        <a:ea typeface="+mn-ea"/>
                      </a:endParaRPr>
                    </a:p>
                    <a:p>
                      <a:pPr marL="0" marR="0" lvl="0" indent="0" algn="ctr" rtl="0">
                        <a:spcBef>
                          <a:spcPts val="0"/>
                        </a:spcBef>
                        <a:spcAft>
                          <a:spcPts val="0"/>
                        </a:spcAft>
                        <a:buNone/>
                      </a:pPr>
                      <a:r>
                        <a:rPr lang="ja-JP" sz="700" u="none" strike="noStrike" baseline="0" dirty="0">
                          <a:solidFill>
                            <a:schemeClr val="tx1">
                              <a:lumMod val="75000"/>
                              <a:lumOff val="25000"/>
                            </a:schemeClr>
                          </a:solidFill>
                          <a:latin typeface="+mn-lt"/>
                          <a:ea typeface="+mn-ea"/>
                          <a:sym typeface="Meiryo"/>
                        </a:rPr>
                        <a:t>リポジトリDB</a:t>
                      </a:r>
                      <a:endParaRPr baseline="0" dirty="0">
                        <a:solidFill>
                          <a:schemeClr val="tx1">
                            <a:lumMod val="75000"/>
                            <a:lumOff val="25000"/>
                          </a:schemeClr>
                        </a:solidFill>
                        <a:latin typeface="+mn-lt"/>
                        <a:ea typeface="+mn-ea"/>
                      </a:endParaRPr>
                    </a:p>
                  </a:txBody>
                  <a:tcPr marL="72000" marR="72000" marT="5725" marB="0" anchor="ctr">
                    <a:lnL w="9525" cap="flat" cmpd="sng" algn="ctr">
                      <a:solidFill>
                        <a:srgbClr val="4F81BD">
                          <a:shade val="95000"/>
                          <a:satMod val="105000"/>
                        </a:srgbClr>
                      </a:solidFill>
                      <a:prstDash val="solid"/>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フルオフラインバックアップ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dirty="0">
                          <a:solidFill>
                            <a:schemeClr val="tx1">
                              <a:lumMod val="75000"/>
                              <a:lumOff val="25000"/>
                            </a:schemeClr>
                          </a:solidFill>
                          <a:latin typeface="+mn-lt"/>
                          <a:ea typeface="+mn-ea"/>
                          <a:sym typeface="Meiryo"/>
                        </a:rPr>
                        <a:t>Derbyデータファイルの物理ファイルコピー か、</a:t>
                      </a:r>
                      <a:endParaRPr sz="700" baseline="0" dirty="0">
                        <a:solidFill>
                          <a:schemeClr val="tx1">
                            <a:lumMod val="75000"/>
                            <a:lumOff val="25000"/>
                          </a:schemeClr>
                        </a:solidFill>
                        <a:latin typeface="+mn-lt"/>
                        <a:ea typeface="+mn-ea"/>
                        <a:sym typeface="Meiryo"/>
                      </a:endParaRPr>
                    </a:p>
                    <a:p>
                      <a:pPr marL="0" marR="0" lvl="0" indent="0" algn="l" rtl="0">
                        <a:lnSpc>
                          <a:spcPct val="100000"/>
                        </a:lnSpc>
                        <a:spcBef>
                          <a:spcPts val="0"/>
                        </a:spcBef>
                        <a:spcAft>
                          <a:spcPts val="0"/>
                        </a:spcAft>
                        <a:buClr>
                          <a:srgbClr val="3F3F3F"/>
                        </a:buClr>
                        <a:buSzPts val="700"/>
                        <a:buFont typeface="Meiryo"/>
                        <a:buNone/>
                      </a:pPr>
                      <a:r>
                        <a:rPr lang="ja-JP" sz="700" baseline="0" dirty="0">
                          <a:solidFill>
                            <a:schemeClr val="tx1">
                              <a:lumMod val="75000"/>
                              <a:lumOff val="25000"/>
                            </a:schemeClr>
                          </a:solidFill>
                          <a:latin typeface="+mn-lt"/>
                          <a:ea typeface="+mn-ea"/>
                          <a:sym typeface="Meiryo"/>
                        </a:rPr>
                        <a:t>各RDBMSから提供されているユーティリティを使用</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停止</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700" baseline="0">
                          <a:solidFill>
                            <a:schemeClr val="tx1">
                              <a:lumMod val="75000"/>
                              <a:lumOff val="25000"/>
                            </a:schemeClr>
                          </a:solidFill>
                          <a:latin typeface="+mn-lt"/>
                          <a:ea typeface="+mn-ea"/>
                          <a:sym typeface="Meiryo"/>
                        </a:rPr>
                        <a:t>高い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7605">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フルオンラインバックアップ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700"/>
                        <a:buFont typeface="Meiryo"/>
                        <a:buNone/>
                      </a:pPr>
                      <a:r>
                        <a:rPr lang="ja-JP" sz="700" baseline="0" dirty="0">
                          <a:solidFill>
                            <a:schemeClr val="tx1">
                              <a:lumMod val="75000"/>
                              <a:lumOff val="25000"/>
                            </a:schemeClr>
                          </a:solidFill>
                          <a:latin typeface="+mn-lt"/>
                          <a:ea typeface="+mn-ea"/>
                          <a:sym typeface="Meiryo"/>
                        </a:rPr>
                        <a:t>Derbyデータファイルの物理ファイルコピー か、</a:t>
                      </a:r>
                      <a:endParaRPr sz="700" baseline="0" dirty="0">
                        <a:solidFill>
                          <a:schemeClr val="tx1">
                            <a:lumMod val="75000"/>
                            <a:lumOff val="25000"/>
                          </a:schemeClr>
                        </a:solidFill>
                        <a:latin typeface="+mn-lt"/>
                        <a:ea typeface="+mn-ea"/>
                        <a:sym typeface="Meiryo"/>
                      </a:endParaRPr>
                    </a:p>
                    <a:p>
                      <a:pPr marL="0" marR="0" lvl="0" indent="0" algn="l" rtl="0">
                        <a:lnSpc>
                          <a:spcPct val="100000"/>
                        </a:lnSpc>
                        <a:spcBef>
                          <a:spcPts val="0"/>
                        </a:spcBef>
                        <a:spcAft>
                          <a:spcPts val="0"/>
                        </a:spcAft>
                        <a:buClr>
                          <a:srgbClr val="3F3F3F"/>
                        </a:buClr>
                        <a:buSzPts val="700"/>
                        <a:buFont typeface="Meiryo"/>
                        <a:buNone/>
                      </a:pPr>
                      <a:r>
                        <a:rPr lang="ja-JP" sz="700" baseline="0" dirty="0">
                          <a:solidFill>
                            <a:schemeClr val="tx1">
                              <a:lumMod val="75000"/>
                              <a:lumOff val="25000"/>
                            </a:schemeClr>
                          </a:solidFill>
                          <a:latin typeface="+mn-lt"/>
                          <a:ea typeface="+mn-ea"/>
                          <a:sym typeface="Meiryo"/>
                        </a:rPr>
                        <a:t>各RDBMSから提供されているユーティリティを使用</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起動</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高い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8789">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エクスポート</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dirty="0">
                          <a:solidFill>
                            <a:schemeClr val="tx1">
                              <a:lumMod val="75000"/>
                              <a:lumOff val="25000"/>
                            </a:schemeClr>
                          </a:solidFill>
                          <a:latin typeface="+mn-lt"/>
                          <a:ea typeface="+mn-ea"/>
                          <a:sym typeface="Meiryo"/>
                        </a:rPr>
                        <a:t>必要なアウトプット資産のみ抽出</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起動</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短い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高い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8789">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500"/>
                        <a:buFont typeface="Meiryo"/>
                        <a:buNone/>
                      </a:pPr>
                      <a:r>
                        <a:rPr lang="ja-JP" sz="500" u="none" strike="noStrike" baseline="0" dirty="0">
                          <a:solidFill>
                            <a:schemeClr val="tx1">
                              <a:lumMod val="75000"/>
                              <a:lumOff val="25000"/>
                            </a:schemeClr>
                          </a:solidFill>
                          <a:latin typeface="+mn-lt"/>
                          <a:ea typeface="+mn-ea"/>
                          <a:sym typeface="Meiryo"/>
                        </a:rPr>
                        <a:t>Resource Analyzer</a:t>
                      </a:r>
                      <a:endParaRPr baseline="0" dirty="0">
                        <a:solidFill>
                          <a:schemeClr val="tx1">
                            <a:lumMod val="75000"/>
                            <a:lumOff val="25000"/>
                          </a:schemeClr>
                        </a:solidFill>
                        <a:latin typeface="+mn-lt"/>
                        <a:ea typeface="+mn-ea"/>
                      </a:endParaRPr>
                    </a:p>
                    <a:p>
                      <a:pPr marL="0" marR="0" lvl="0" indent="0" algn="ctr" rtl="0">
                        <a:lnSpc>
                          <a:spcPct val="100000"/>
                        </a:lnSpc>
                        <a:spcBef>
                          <a:spcPts val="0"/>
                        </a:spcBef>
                        <a:spcAft>
                          <a:spcPts val="0"/>
                        </a:spcAft>
                        <a:buClr>
                          <a:srgbClr val="3F3F3F"/>
                        </a:buClr>
                        <a:buSzPts val="700"/>
                        <a:buFont typeface="Meiryo"/>
                        <a:buNone/>
                      </a:pPr>
                      <a:r>
                        <a:rPr lang="ja-JP" sz="700" u="none" strike="noStrike" baseline="0" dirty="0">
                          <a:solidFill>
                            <a:schemeClr val="tx1">
                              <a:lumMod val="75000"/>
                              <a:lumOff val="25000"/>
                            </a:schemeClr>
                          </a:solidFill>
                          <a:latin typeface="+mn-lt"/>
                          <a:ea typeface="+mn-ea"/>
                          <a:sym typeface="Meiryo"/>
                        </a:rPr>
                        <a:t>リポジトリDB</a:t>
                      </a:r>
                      <a:endParaRPr sz="5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フルオフラインバックアップ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各RDBMSから提供されているユーティリティを使用</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停止</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短い</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700" baseline="0">
                          <a:solidFill>
                            <a:schemeClr val="tx1">
                              <a:lumMod val="75000"/>
                              <a:lumOff val="25000"/>
                            </a:schemeClr>
                          </a:solidFill>
                          <a:latin typeface="+mn-lt"/>
                          <a:ea typeface="+mn-ea"/>
                          <a:sym typeface="Meiryo"/>
                        </a:rPr>
                        <a:t>低い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8789">
                <a:tc vMerge="1">
                  <a:txBody>
                    <a:bodyPr/>
                    <a:lstStyle/>
                    <a:p>
                      <a:endParaRPr lang="ja-JP"/>
                    </a:p>
                  </a:txBody>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u="none" strike="noStrike" baseline="0">
                          <a:solidFill>
                            <a:schemeClr val="tx1">
                              <a:lumMod val="75000"/>
                              <a:lumOff val="25000"/>
                            </a:schemeClr>
                          </a:solidFill>
                          <a:latin typeface="+mn-lt"/>
                          <a:ea typeface="+mn-ea"/>
                          <a:sym typeface="Meiryo"/>
                        </a:rPr>
                        <a:t>フルオンラインバックアップ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700"/>
                        <a:buFont typeface="Meiryo"/>
                        <a:buNone/>
                      </a:pPr>
                      <a:r>
                        <a:rPr lang="ja-JP" sz="700" baseline="0">
                          <a:solidFill>
                            <a:schemeClr val="tx1">
                              <a:lumMod val="75000"/>
                              <a:lumOff val="25000"/>
                            </a:schemeClr>
                          </a:solidFill>
                          <a:latin typeface="+mn-lt"/>
                          <a:ea typeface="+mn-ea"/>
                          <a:sym typeface="Meiryo"/>
                        </a:rPr>
                        <a:t>各RDBMSから提供されているユーティリティを使用</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起動</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短い</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低い</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4388">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500"/>
                        <a:buFont typeface="Meiryo"/>
                        <a:buNone/>
                      </a:pPr>
                      <a:r>
                        <a:rPr lang="ja-JP" sz="500" u="none" strike="noStrike" baseline="0">
                          <a:solidFill>
                            <a:schemeClr val="tx1">
                              <a:lumMod val="75000"/>
                              <a:lumOff val="25000"/>
                            </a:schemeClr>
                          </a:solidFill>
                          <a:latin typeface="+mn-lt"/>
                          <a:ea typeface="+mn-ea"/>
                          <a:sym typeface="Meiryo"/>
                        </a:rPr>
                        <a:t>Resource Analyzer</a:t>
                      </a:r>
                      <a:endParaRPr baseline="0">
                        <a:solidFill>
                          <a:schemeClr val="tx1">
                            <a:lumMod val="75000"/>
                            <a:lumOff val="25000"/>
                          </a:schemeClr>
                        </a:solidFill>
                        <a:latin typeface="+mn-lt"/>
                        <a:ea typeface="+mn-ea"/>
                      </a:endParaRPr>
                    </a:p>
                    <a:p>
                      <a:pPr marL="0" marR="0" lvl="0" indent="0" algn="ctr" rtl="0">
                        <a:lnSpc>
                          <a:spcPct val="100000"/>
                        </a:lnSpc>
                        <a:spcBef>
                          <a:spcPts val="0"/>
                        </a:spcBef>
                        <a:spcAft>
                          <a:spcPts val="0"/>
                        </a:spcAft>
                        <a:buClr>
                          <a:srgbClr val="3F3F3F"/>
                        </a:buClr>
                        <a:buSzPts val="700"/>
                        <a:buFont typeface="Meiryo"/>
                        <a:buNone/>
                      </a:pPr>
                      <a:r>
                        <a:rPr lang="ja-JP" sz="700" u="none" strike="noStrike" baseline="0">
                          <a:solidFill>
                            <a:schemeClr val="tx1">
                              <a:lumMod val="75000"/>
                              <a:lumOff val="25000"/>
                            </a:schemeClr>
                          </a:solidFill>
                          <a:latin typeface="+mn-lt"/>
                          <a:ea typeface="+mn-ea"/>
                          <a:sym typeface="Meiryo"/>
                        </a:rPr>
                        <a:t>未アーカイブログ</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700"/>
                        <a:buFont typeface="Meiryo"/>
                        <a:buNone/>
                      </a:pPr>
                      <a:r>
                        <a:rPr lang="ja-JP" sz="700" u="none" strike="noStrike" baseline="0">
                          <a:solidFill>
                            <a:schemeClr val="tx1">
                              <a:lumMod val="75000"/>
                              <a:lumOff val="25000"/>
                            </a:schemeClr>
                          </a:solidFill>
                          <a:latin typeface="+mn-lt"/>
                          <a:ea typeface="+mn-ea"/>
                          <a:sym typeface="Meiryo"/>
                        </a:rPr>
                        <a:t>フルバックアップ</a:t>
                      </a:r>
                      <a:endParaRPr sz="7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700" baseline="0">
                          <a:solidFill>
                            <a:schemeClr val="tx1">
                              <a:lumMod val="75000"/>
                              <a:lumOff val="25000"/>
                            </a:schemeClr>
                          </a:solidFill>
                          <a:latin typeface="+mn-lt"/>
                          <a:ea typeface="+mn-ea"/>
                          <a:sym typeface="Meiryo"/>
                        </a:rPr>
                        <a:t>フォルダのファイルコピー</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a:solidFill>
                            <a:schemeClr val="tx1">
                              <a:lumMod val="75000"/>
                              <a:lumOff val="25000"/>
                            </a:schemeClr>
                          </a:solidFill>
                          <a:latin typeface="+mn-lt"/>
                          <a:ea typeface="+mn-ea"/>
                          <a:sym typeface="Meiryo"/>
                        </a:rPr>
                        <a:t>停止</a:t>
                      </a:r>
                      <a:endParaRPr sz="7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短い</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700" baseline="0" dirty="0">
                          <a:solidFill>
                            <a:schemeClr val="tx1">
                              <a:lumMod val="75000"/>
                              <a:lumOff val="25000"/>
                            </a:schemeClr>
                          </a:solidFill>
                          <a:latin typeface="+mn-lt"/>
                          <a:ea typeface="+mn-ea"/>
                          <a:sym typeface="Meiryo"/>
                        </a:rPr>
                        <a:t>高い</a:t>
                      </a:r>
                      <a:endParaRPr sz="7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3" name="Google Shape;745;p47"/>
          <p:cNvSpPr txBox="1"/>
          <p:nvPr/>
        </p:nvSpPr>
        <p:spPr>
          <a:xfrm>
            <a:off x="395536" y="4587974"/>
            <a:ext cx="8424936" cy="338554"/>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リポジトリ</a:t>
            </a:r>
            <a:r>
              <a:rPr kumimoji="0" lang="en-US" altLang="ja-JP" sz="800" kern="0" dirty="0">
                <a:solidFill>
                  <a:srgbClr val="4F81BD"/>
                </a:solidFill>
                <a:latin typeface="Meiryo"/>
                <a:cs typeface="Meiryo"/>
                <a:sym typeface="Meiryo"/>
              </a:rPr>
              <a:t>DB</a:t>
            </a:r>
            <a:r>
              <a:rPr kumimoji="0" lang="ja-JP" altLang="en-US" sz="800" kern="0" dirty="0">
                <a:solidFill>
                  <a:srgbClr val="4F81BD"/>
                </a:solidFill>
                <a:latin typeface="Meiryo"/>
                <a:cs typeface="Meiryo"/>
                <a:sym typeface="Meiryo"/>
              </a:rPr>
              <a:t>のバックアップ方法は、ご利用環境により異なります。</a:t>
            </a:r>
            <a:r>
              <a:rPr kumimoji="0" lang="en-US" altLang="ja-JP" sz="800" kern="0" dirty="0">
                <a:solidFill>
                  <a:srgbClr val="4F81BD"/>
                </a:solidFill>
                <a:latin typeface="Meiryo"/>
                <a:cs typeface="Meiryo"/>
                <a:sym typeface="Meiryo"/>
              </a:rPr>
              <a:t>Apache Derby</a:t>
            </a:r>
            <a:r>
              <a:rPr kumimoji="0" lang="ja-JP" altLang="en-US" sz="800" kern="0" dirty="0">
                <a:solidFill>
                  <a:srgbClr val="4F81BD"/>
                </a:solidFill>
                <a:latin typeface="Meiryo"/>
                <a:cs typeface="Meiryo"/>
                <a:sym typeface="Meiryo"/>
              </a:rPr>
              <a:t>以外の</a:t>
            </a:r>
            <a:r>
              <a:rPr kumimoji="0" lang="en-US" altLang="ja-JP" sz="800" kern="0" dirty="0">
                <a:solidFill>
                  <a:srgbClr val="4F81BD"/>
                </a:solidFill>
                <a:latin typeface="Meiryo"/>
                <a:cs typeface="Meiryo"/>
                <a:sym typeface="Meiryo"/>
              </a:rPr>
              <a:t>DB</a:t>
            </a:r>
            <a:r>
              <a:rPr kumimoji="0" lang="ja-JP" altLang="en-US" sz="800" kern="0" dirty="0">
                <a:solidFill>
                  <a:srgbClr val="4F81BD"/>
                </a:solidFill>
                <a:latin typeface="Meiryo"/>
                <a:cs typeface="Meiryo"/>
                <a:sym typeface="Meiryo"/>
              </a:rPr>
              <a:t>をリポジトリに使用する場合、お客様にてバックアップ方法をご検討ください。</a:t>
            </a:r>
            <a:endParaRPr kumimoji="0" sz="800" kern="0" dirty="0">
              <a:solidFill>
                <a:srgbClr val="4F81BD"/>
              </a:solidFill>
              <a:latin typeface="Meiryo"/>
              <a:cs typeface="Meiryo"/>
              <a:sym typeface="Meiryo"/>
            </a:endParaRPr>
          </a:p>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バックアップ対象のログ出力フォルダ一覧は「ログ」の章をご確認ください。</a:t>
            </a:r>
            <a:endParaRPr kumimoji="0" sz="800" kern="0" dirty="0">
              <a:solidFill>
                <a:srgbClr val="4F81BD"/>
              </a:solidFill>
              <a:latin typeface="Meiryo"/>
              <a:cs typeface="Meiryo"/>
              <a:sym typeface="Meiryo"/>
            </a:endParaRPr>
          </a:p>
        </p:txBody>
      </p:sp>
    </p:spTree>
    <p:extLst>
      <p:ext uri="{BB962C8B-B14F-4D97-AF65-F5344CB8AC3E}">
        <p14:creationId xmlns:p14="http://schemas.microsoft.com/office/powerpoint/2010/main" val="2167930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バックアップ</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1152128"/>
          </a:xfrm>
        </p:spPr>
        <p:txBody>
          <a:bodyPr>
            <a:normAutofit fontScale="70000" lnSpcReduction="20000"/>
          </a:bodyPr>
          <a:lstStyle/>
          <a:p>
            <a:pPr marL="342900" lvl="0">
              <a:buSzPts val="1400"/>
            </a:pPr>
            <a:r>
              <a:rPr lang="en-US" altLang="ja-JP" sz="1600" dirty="0" err="1"/>
              <a:t>WebFOCUS</a:t>
            </a:r>
            <a:r>
              <a:rPr lang="ja-JP" altLang="en-US" sz="1600" dirty="0"/>
              <a:t>関連フォルダ</a:t>
            </a:r>
            <a:br>
              <a:rPr lang="ja-JP" altLang="en-US" sz="1600" dirty="0"/>
            </a:br>
            <a:r>
              <a:rPr lang="en-US" altLang="ja-JP" sz="1600" dirty="0" err="1"/>
              <a:t>WebFOCUS</a:t>
            </a:r>
            <a:r>
              <a:rPr lang="ja-JP" altLang="en-US" sz="1600" dirty="0"/>
              <a:t>サービス停止中に物理フォルダのバックアップを取得します。バックアップは、</a:t>
            </a:r>
            <a:r>
              <a:rPr lang="en-US" altLang="ja-JP" sz="1600" dirty="0" err="1"/>
              <a:t>WebFOCUS</a:t>
            </a:r>
            <a:r>
              <a:rPr lang="ja-JP" altLang="en-US" sz="1600" dirty="0"/>
              <a:t>リポジトリ</a:t>
            </a:r>
            <a:r>
              <a:rPr lang="en-US" altLang="ja-JP" sz="1600" dirty="0"/>
              <a:t>DB</a:t>
            </a:r>
            <a:r>
              <a:rPr lang="ja-JP" altLang="en-US" sz="1600" dirty="0"/>
              <a:t>と同じタイミングで取得してください。</a:t>
            </a:r>
          </a:p>
          <a:p>
            <a:pPr marL="685800" lvl="1">
              <a:buSzPts val="1400"/>
            </a:pPr>
            <a:r>
              <a:rPr lang="ja-JP" altLang="en-US" sz="1400" dirty="0"/>
              <a:t>バックアップ対象</a:t>
            </a:r>
            <a:br>
              <a:rPr lang="ja-JP" altLang="en-US" sz="1400" dirty="0"/>
            </a:br>
            <a:r>
              <a:rPr lang="ja-JP" altLang="en-US" sz="1400" dirty="0"/>
              <a:t>可能な限り、以下フォルダごとバックアップを取得することを推奨します</a:t>
            </a:r>
            <a:r>
              <a:rPr lang="ja-JP" altLang="en-US" sz="1400" dirty="0" smtClean="0"/>
              <a:t>。</a:t>
            </a:r>
            <a:r>
              <a:rPr lang="en-US" altLang="ja-JP" sz="1400" dirty="0" smtClean="0"/>
              <a:t/>
            </a:r>
            <a:br>
              <a:rPr lang="en-US" altLang="ja-JP" sz="1400" dirty="0" smtClean="0"/>
            </a:br>
            <a:r>
              <a:rPr lang="en-US" altLang="ja-JP" sz="1600" dirty="0" smtClean="0"/>
              <a:t>&lt;</a:t>
            </a:r>
            <a:r>
              <a:rPr lang="en-US" altLang="ja-JP" sz="1600" dirty="0"/>
              <a:t>drive&gt;:\</a:t>
            </a:r>
            <a:r>
              <a:rPr lang="en-US" altLang="ja-JP" sz="1600" dirty="0" err="1"/>
              <a:t>ibi</a:t>
            </a:r>
            <a:endParaRPr lang="en-US" altLang="ja-JP" sz="1600"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47</a:t>
            </a:fld>
            <a:endParaRPr lang="ja-JP" altLang="en-US" dirty="0"/>
          </a:p>
        </p:txBody>
      </p:sp>
      <p:graphicFrame>
        <p:nvGraphicFramePr>
          <p:cNvPr id="16" name="Google Shape;752;p48"/>
          <p:cNvGraphicFramePr/>
          <p:nvPr>
            <p:extLst>
              <p:ext uri="{D42A27DB-BD31-4B8C-83A1-F6EECF244321}">
                <p14:modId xmlns:p14="http://schemas.microsoft.com/office/powerpoint/2010/main" val="1427171074"/>
              </p:ext>
            </p:extLst>
          </p:nvPr>
        </p:nvGraphicFramePr>
        <p:xfrm>
          <a:off x="457199" y="2398116"/>
          <a:ext cx="8213488" cy="1989000"/>
        </p:xfrm>
        <a:graphic>
          <a:graphicData uri="http://schemas.openxmlformats.org/drawingml/2006/table">
            <a:tbl>
              <a:tblPr firstRow="1" bandRow="1"/>
              <a:tblGrid>
                <a:gridCol w="4106744">
                  <a:extLst>
                    <a:ext uri="{9D8B030D-6E8A-4147-A177-3AD203B41FA5}">
                      <a16:colId xmlns:a16="http://schemas.microsoft.com/office/drawing/2014/main" val="20000"/>
                    </a:ext>
                  </a:extLst>
                </a:gridCol>
                <a:gridCol w="4106744">
                  <a:extLst>
                    <a:ext uri="{9D8B030D-6E8A-4147-A177-3AD203B41FA5}">
                      <a16:colId xmlns:a16="http://schemas.microsoft.com/office/drawing/2014/main" val="20001"/>
                    </a:ext>
                  </a:extLst>
                </a:gridCol>
              </a:tblGrid>
              <a:tr h="20160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フォルダ</a:t>
                      </a:r>
                      <a:endParaRPr sz="1000" b="0" baseline="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1000" baseline="0" dirty="0">
                          <a:latin typeface="+mn-lt"/>
                          <a:ea typeface="+mn-ea"/>
                        </a:rPr>
                        <a:t>概要</a:t>
                      </a:r>
                      <a:endParaRPr sz="1000" b="0" baseline="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&lt;drive&gt;:\ibi\apps</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WebFOCUS 資産（アプリケーション）</a:t>
                      </a:r>
                      <a:endParaRPr sz="100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&lt;drive&gt;:\ibi\profiles</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WebFOCUS プロファイル</a:t>
                      </a:r>
                      <a:endParaRPr sz="100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a:t>
                      </a:r>
                      <a:r>
                        <a:rPr lang="ja-JP" sz="1000" baseline="0" dirty="0" smtClean="0">
                          <a:solidFill>
                            <a:schemeClr val="tx1">
                              <a:lumMod val="75000"/>
                              <a:lumOff val="25000"/>
                            </a:schemeClr>
                          </a:solidFill>
                          <a:latin typeface="+mn-lt"/>
                          <a:ea typeface="+mn-ea"/>
                        </a:rPr>
                        <a:t>\</a:t>
                      </a:r>
                      <a:r>
                        <a:rPr lang="en-US" altLang="ja-JP" sz="1000" baseline="0" dirty="0" smtClean="0">
                          <a:solidFill>
                            <a:schemeClr val="tx1">
                              <a:lumMod val="75000"/>
                              <a:lumOff val="25000"/>
                            </a:schemeClr>
                          </a:solidFill>
                          <a:latin typeface="+mn-lt"/>
                          <a:ea typeface="+mn-ea"/>
                        </a:rPr>
                        <a:t>srv92</a:t>
                      </a:r>
                      <a:r>
                        <a:rPr lang="ja-JP" sz="1000" baseline="0" dirty="0" smtClean="0">
                          <a:solidFill>
                            <a:schemeClr val="tx1">
                              <a:lumMod val="75000"/>
                              <a:lumOff val="25000"/>
                            </a:schemeClr>
                          </a:solidFill>
                          <a:latin typeface="+mn-lt"/>
                          <a:ea typeface="+mn-ea"/>
                        </a:rPr>
                        <a:t>\</a:t>
                      </a:r>
                      <a:r>
                        <a:rPr lang="ja-JP" sz="1000" baseline="0" dirty="0">
                          <a:solidFill>
                            <a:schemeClr val="tx1">
                              <a:lumMod val="75000"/>
                              <a:lumOff val="25000"/>
                            </a:schemeClr>
                          </a:solidFill>
                          <a:latin typeface="+mn-lt"/>
                          <a:ea typeface="+mn-ea"/>
                        </a:rPr>
                        <a:t>wfs</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WebFOCUS Reporting Server 構成ファイル、設定ファイル</a:t>
                      </a:r>
                      <a:endParaRPr sz="100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00" baseline="0" dirty="0">
                          <a:solidFill>
                            <a:schemeClr val="tx1">
                              <a:lumMod val="75000"/>
                              <a:lumOff val="25000"/>
                            </a:schemeClr>
                          </a:solidFill>
                          <a:latin typeface="+mn-lt"/>
                          <a:ea typeface="+mn-ea"/>
                        </a:rPr>
                        <a:t>&lt;drive&gt;:\ibi</a:t>
                      </a:r>
                      <a:r>
                        <a:rPr lang="ja-JP" sz="1000" baseline="0" dirty="0" smtClean="0">
                          <a:solidFill>
                            <a:schemeClr val="tx1">
                              <a:lumMod val="75000"/>
                              <a:lumOff val="25000"/>
                            </a:schemeClr>
                          </a:solidFill>
                          <a:latin typeface="+mn-lt"/>
                          <a:ea typeface="+mn-ea"/>
                        </a:rPr>
                        <a:t>\</a:t>
                      </a:r>
                      <a:r>
                        <a:rPr lang="en-US" altLang="ja-JP" sz="1000" baseline="0" dirty="0" smtClean="0">
                          <a:solidFill>
                            <a:schemeClr val="tx1">
                              <a:lumMod val="75000"/>
                              <a:lumOff val="25000"/>
                            </a:schemeClr>
                          </a:solidFill>
                          <a:latin typeface="+mn-lt"/>
                          <a:ea typeface="+mn-ea"/>
                        </a:rPr>
                        <a:t>srv92</a:t>
                      </a:r>
                      <a:r>
                        <a:rPr lang="ja-JP" sz="1000" baseline="0" dirty="0" smtClean="0">
                          <a:solidFill>
                            <a:schemeClr val="tx1">
                              <a:lumMod val="75000"/>
                              <a:lumOff val="25000"/>
                            </a:schemeClr>
                          </a:solidFill>
                          <a:latin typeface="+mn-lt"/>
                          <a:ea typeface="+mn-ea"/>
                        </a:rPr>
                        <a:t>\</a:t>
                      </a:r>
                      <a:r>
                        <a:rPr lang="ja-JP" sz="1000" baseline="0" dirty="0">
                          <a:solidFill>
                            <a:schemeClr val="tx1">
                              <a:lumMod val="75000"/>
                              <a:lumOff val="25000"/>
                            </a:schemeClr>
                          </a:solidFill>
                          <a:latin typeface="+mn-lt"/>
                          <a:ea typeface="+mn-ea"/>
                        </a:rPr>
                        <a:t>wfs\dfm_dir</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a:solidFill>
                            <a:schemeClr val="tx1">
                              <a:lumMod val="75000"/>
                              <a:lumOff val="25000"/>
                            </a:schemeClr>
                          </a:solidFill>
                          <a:latin typeface="+mn-lt"/>
                          <a:ea typeface="+mn-ea"/>
                        </a:rPr>
                        <a:t>WebFOCUS 資産（ディファード出力）</a:t>
                      </a:r>
                      <a:endParaRPr sz="1000" baseline="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a:t>
                      </a:r>
                      <a:r>
                        <a:rPr lang="ja-JP" sz="1000" baseline="0" dirty="0" smtClean="0">
                          <a:solidFill>
                            <a:schemeClr val="tx1">
                              <a:lumMod val="75000"/>
                              <a:lumOff val="25000"/>
                            </a:schemeClr>
                          </a:solidFill>
                          <a:latin typeface="+mn-lt"/>
                          <a:ea typeface="+mn-ea"/>
                        </a:rPr>
                        <a:t>\</a:t>
                      </a:r>
                      <a:r>
                        <a:rPr lang="en-US" altLang="ja-JP" sz="1000" baseline="0" dirty="0" smtClean="0">
                          <a:solidFill>
                            <a:schemeClr val="tx1">
                              <a:lumMod val="75000"/>
                              <a:lumOff val="25000"/>
                            </a:schemeClr>
                          </a:solidFill>
                          <a:latin typeface="+mn-lt"/>
                          <a:ea typeface="+mn-ea"/>
                        </a:rPr>
                        <a:t>WebFOCUS92</a:t>
                      </a:r>
                      <a:r>
                        <a:rPr lang="ja-JP" sz="1000" baseline="0" dirty="0" smtClean="0">
                          <a:solidFill>
                            <a:schemeClr val="tx1">
                              <a:lumMod val="75000"/>
                              <a:lumOff val="25000"/>
                            </a:schemeClr>
                          </a:solidFill>
                          <a:latin typeface="+mn-lt"/>
                          <a:ea typeface="+mn-ea"/>
                        </a:rPr>
                        <a:t>\</a:t>
                      </a:r>
                      <a:r>
                        <a:rPr lang="ja-JP" sz="1000" baseline="0" dirty="0">
                          <a:solidFill>
                            <a:schemeClr val="tx1">
                              <a:lumMod val="75000"/>
                              <a:lumOff val="25000"/>
                            </a:schemeClr>
                          </a:solidFill>
                          <a:latin typeface="+mn-lt"/>
                          <a:ea typeface="+mn-ea"/>
                        </a:rPr>
                        <a:t>client\wfc</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WebFOCUS Client 構成ファイル</a:t>
                      </a:r>
                      <a:endParaRPr sz="100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a:t>
                      </a:r>
                      <a:r>
                        <a:rPr lang="ja-JP" sz="1000" baseline="0" dirty="0" smtClean="0">
                          <a:solidFill>
                            <a:schemeClr val="tx1">
                              <a:lumMod val="75000"/>
                              <a:lumOff val="25000"/>
                            </a:schemeClr>
                          </a:solidFill>
                          <a:latin typeface="+mn-lt"/>
                          <a:ea typeface="+mn-ea"/>
                        </a:rPr>
                        <a:t>\</a:t>
                      </a:r>
                      <a:r>
                        <a:rPr lang="en-US" altLang="ja-JP" sz="1000" baseline="0" dirty="0" smtClean="0">
                          <a:solidFill>
                            <a:schemeClr val="tx1">
                              <a:lumMod val="75000"/>
                              <a:lumOff val="25000"/>
                            </a:schemeClr>
                          </a:solidFill>
                          <a:latin typeface="+mn-lt"/>
                          <a:ea typeface="+mn-ea"/>
                        </a:rPr>
                        <a:t>WebFOCUS92</a:t>
                      </a:r>
                      <a:r>
                        <a:rPr lang="ja-JP" sz="1000" baseline="0" dirty="0" smtClean="0">
                          <a:solidFill>
                            <a:schemeClr val="tx1">
                              <a:lumMod val="75000"/>
                              <a:lumOff val="25000"/>
                            </a:schemeClr>
                          </a:solidFill>
                          <a:latin typeface="+mn-lt"/>
                          <a:ea typeface="+mn-ea"/>
                        </a:rPr>
                        <a:t>\</a:t>
                      </a:r>
                      <a:r>
                        <a:rPr lang="ja-JP" sz="1000" baseline="0" dirty="0">
                          <a:solidFill>
                            <a:schemeClr val="tx1">
                              <a:lumMod val="75000"/>
                              <a:lumOff val="25000"/>
                            </a:schemeClr>
                          </a:solidFill>
                          <a:latin typeface="+mn-lt"/>
                          <a:ea typeface="+mn-ea"/>
                        </a:rPr>
                        <a:t>config</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00" baseline="0" dirty="0">
                          <a:solidFill>
                            <a:schemeClr val="tx1">
                              <a:lumMod val="75000"/>
                              <a:lumOff val="25000"/>
                            </a:schemeClr>
                          </a:solidFill>
                          <a:latin typeface="+mn-lt"/>
                          <a:ea typeface="+mn-ea"/>
                        </a:rPr>
                        <a:t>WebFOCUS Client 設定ファイル</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a:t>
                      </a:r>
                      <a:r>
                        <a:rPr lang="ja-JP" sz="1000" baseline="0" dirty="0" smtClean="0">
                          <a:solidFill>
                            <a:schemeClr val="tx1">
                              <a:lumMod val="75000"/>
                              <a:lumOff val="25000"/>
                            </a:schemeClr>
                          </a:solidFill>
                          <a:latin typeface="+mn-lt"/>
                          <a:ea typeface="+mn-ea"/>
                        </a:rPr>
                        <a:t>\</a:t>
                      </a:r>
                      <a:r>
                        <a:rPr lang="en-US" altLang="ja-JP" sz="1000" baseline="0" dirty="0" smtClean="0">
                          <a:solidFill>
                            <a:schemeClr val="tx1">
                              <a:lumMod val="75000"/>
                              <a:lumOff val="25000"/>
                            </a:schemeClr>
                          </a:solidFill>
                          <a:latin typeface="+mn-lt"/>
                          <a:ea typeface="+mn-ea"/>
                        </a:rPr>
                        <a:t>WebFOCUS92</a:t>
                      </a:r>
                      <a:r>
                        <a:rPr lang="ja-JP" sz="1000" baseline="0" dirty="0" smtClean="0">
                          <a:solidFill>
                            <a:schemeClr val="tx1">
                              <a:lumMod val="75000"/>
                              <a:lumOff val="25000"/>
                            </a:schemeClr>
                          </a:solidFill>
                          <a:latin typeface="+mn-lt"/>
                          <a:ea typeface="+mn-ea"/>
                        </a:rPr>
                        <a:t>\</a:t>
                      </a:r>
                      <a:r>
                        <a:rPr lang="ja-JP" sz="1000" baseline="0" dirty="0">
                          <a:solidFill>
                            <a:schemeClr val="tx1">
                              <a:lumMod val="75000"/>
                              <a:lumOff val="25000"/>
                            </a:schemeClr>
                          </a:solidFill>
                          <a:latin typeface="+mn-lt"/>
                          <a:ea typeface="+mn-ea"/>
                        </a:rPr>
                        <a:t>cm</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00" baseline="0" dirty="0">
                          <a:solidFill>
                            <a:schemeClr val="tx1">
                              <a:lumMod val="75000"/>
                              <a:lumOff val="25000"/>
                            </a:schemeClr>
                          </a:solidFill>
                          <a:latin typeface="+mn-lt"/>
                          <a:ea typeface="+mn-ea"/>
                        </a:rPr>
                        <a:t>インポート/エクスポート ファイル</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1000" baseline="0" dirty="0">
                          <a:solidFill>
                            <a:schemeClr val="tx1">
                              <a:lumMod val="75000"/>
                              <a:lumOff val="25000"/>
                            </a:schemeClr>
                          </a:solidFill>
                          <a:latin typeface="+mn-lt"/>
                          <a:ea typeface="+mn-ea"/>
                        </a:rPr>
                        <a:t>&lt;drive&gt;:\ibi\tomcat\conf</a:t>
                      </a:r>
                      <a:endParaRPr sz="1000" baseline="0" dirty="0">
                        <a:solidFill>
                          <a:schemeClr val="tx1">
                            <a:lumMod val="75000"/>
                            <a:lumOff val="25000"/>
                          </a:schemeClr>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1000" baseline="0" dirty="0">
                          <a:solidFill>
                            <a:schemeClr val="tx1">
                              <a:lumMod val="75000"/>
                              <a:lumOff val="25000"/>
                            </a:schemeClr>
                          </a:solidFill>
                          <a:latin typeface="+mn-lt"/>
                          <a:ea typeface="+mn-ea"/>
                        </a:rPr>
                        <a:t>Apache Tomcat 設定ファイル</a:t>
                      </a:r>
                      <a:endParaRPr sz="1000" b="0" baseline="0" dirty="0">
                        <a:solidFill>
                          <a:schemeClr val="tx1">
                            <a:lumMod val="75000"/>
                            <a:lumOff val="25000"/>
                          </a:schemeClr>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7" name="Google Shape;753;p48"/>
          <p:cNvSpPr txBox="1"/>
          <p:nvPr/>
        </p:nvSpPr>
        <p:spPr>
          <a:xfrm>
            <a:off x="539552" y="4393436"/>
            <a:ext cx="7200800" cy="33855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ご利用環境の構成により、フォルダが異なる場合があります。</a:t>
            </a:r>
            <a:endParaRPr kumimoji="0" sz="800" kern="0" dirty="0">
              <a:solidFill>
                <a:srgbClr val="4F81BD"/>
              </a:solidFill>
              <a:latin typeface="Meiryo"/>
              <a:cs typeface="Meiryo"/>
              <a:sym typeface="Meiryo"/>
            </a:endParaRPr>
          </a:p>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en-US" altLang="ja-JP" sz="800" kern="0" dirty="0" err="1" smtClean="0">
                <a:solidFill>
                  <a:srgbClr val="4F81BD"/>
                </a:solidFill>
                <a:latin typeface="Meiryo"/>
                <a:cs typeface="Meiryo"/>
                <a:sym typeface="Meiryo"/>
              </a:rPr>
              <a:t>WebFOCUS</a:t>
            </a:r>
            <a:r>
              <a:rPr kumimoji="0" lang="en-US" altLang="ja-JP" sz="800" kern="0" dirty="0">
                <a:solidFill>
                  <a:srgbClr val="4F81BD"/>
                </a:solidFill>
                <a:latin typeface="Meiryo"/>
                <a:cs typeface="Meiryo"/>
                <a:sym typeface="Meiryo"/>
              </a:rPr>
              <a:t> </a:t>
            </a:r>
            <a:r>
              <a:rPr kumimoji="0" lang="en-US" altLang="ja-JP" sz="800" kern="0" dirty="0" smtClean="0">
                <a:solidFill>
                  <a:srgbClr val="4F81BD"/>
                </a:solidFill>
                <a:latin typeface="Meiryo"/>
                <a:cs typeface="Meiryo"/>
                <a:sym typeface="Meiryo"/>
              </a:rPr>
              <a:t>Hub</a:t>
            </a:r>
            <a:r>
              <a:rPr kumimoji="0" lang="ja-JP" altLang="en-US" sz="800" kern="0" dirty="0" smtClean="0">
                <a:solidFill>
                  <a:srgbClr val="4F81BD"/>
                </a:solidFill>
                <a:latin typeface="Meiryo"/>
                <a:cs typeface="Meiryo"/>
                <a:sym typeface="Meiryo"/>
              </a:rPr>
              <a:t>を</a:t>
            </a:r>
            <a:r>
              <a:rPr kumimoji="0" lang="ja-JP" altLang="en-US" sz="800" kern="0" dirty="0">
                <a:solidFill>
                  <a:srgbClr val="4F81BD"/>
                </a:solidFill>
                <a:latin typeface="Meiryo"/>
                <a:cs typeface="Meiryo"/>
                <a:sym typeface="Meiryo"/>
              </a:rPr>
              <a:t>利用する場合、資産は</a:t>
            </a:r>
            <a:r>
              <a:rPr kumimoji="0" lang="en-US" altLang="ja-JP" sz="800" kern="0" dirty="0">
                <a:solidFill>
                  <a:srgbClr val="4F81BD"/>
                </a:solidFill>
                <a:latin typeface="Meiryo"/>
                <a:cs typeface="Meiryo"/>
                <a:sym typeface="Meiryo"/>
              </a:rPr>
              <a:t>WebFOCUS </a:t>
            </a:r>
            <a:r>
              <a:rPr kumimoji="0" lang="ja-JP" altLang="en-US" sz="800" kern="0" dirty="0">
                <a:solidFill>
                  <a:srgbClr val="4F81BD"/>
                </a:solidFill>
                <a:latin typeface="Meiryo"/>
                <a:cs typeface="Meiryo"/>
                <a:sym typeface="Meiryo"/>
              </a:rPr>
              <a:t>リポジトリ</a:t>
            </a:r>
            <a:r>
              <a:rPr kumimoji="0" lang="en-US" altLang="ja-JP" sz="800" kern="0" dirty="0">
                <a:solidFill>
                  <a:srgbClr val="4F81BD"/>
                </a:solidFill>
                <a:latin typeface="Meiryo"/>
                <a:cs typeface="Meiryo"/>
                <a:sym typeface="Meiryo"/>
              </a:rPr>
              <a:t>DB</a:t>
            </a:r>
            <a:r>
              <a:rPr kumimoji="0" lang="ja-JP" altLang="en-US" sz="800" kern="0" dirty="0">
                <a:solidFill>
                  <a:srgbClr val="4F81BD"/>
                </a:solidFill>
                <a:latin typeface="Meiryo"/>
                <a:cs typeface="Meiryo"/>
                <a:sym typeface="Meiryo"/>
              </a:rPr>
              <a:t>にも保存されます。</a:t>
            </a:r>
            <a:endParaRPr kumimoji="0" sz="800" kern="0" dirty="0">
              <a:solidFill>
                <a:srgbClr val="4F81BD"/>
              </a:solidFill>
              <a:latin typeface="Meiryo"/>
              <a:cs typeface="Meiryo"/>
              <a:sym typeface="Meiryo"/>
            </a:endParaRPr>
          </a:p>
        </p:txBody>
      </p:sp>
      <p:sp>
        <p:nvSpPr>
          <p:cNvPr id="18" name="Google Shape;755;p48"/>
          <p:cNvSpPr txBox="1"/>
          <p:nvPr/>
        </p:nvSpPr>
        <p:spPr>
          <a:xfrm>
            <a:off x="683568" y="2139702"/>
            <a:ext cx="7200800" cy="253916"/>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ja-JP" altLang="en-US" sz="1050" kern="0">
                <a:solidFill>
                  <a:srgbClr val="000000"/>
                </a:solidFill>
                <a:latin typeface="Meiryo"/>
                <a:cs typeface="Meiryo"/>
                <a:sym typeface="Meiryo"/>
              </a:rPr>
              <a:t>個別にバックアップを取得する場合</a:t>
            </a:r>
            <a:endParaRPr kumimoji="0" sz="1050" kern="0">
              <a:solidFill>
                <a:srgbClr val="000000"/>
              </a:solidFill>
              <a:latin typeface="Meiryo"/>
              <a:cs typeface="Meiryo"/>
              <a:sym typeface="Meiryo"/>
            </a:endParaRPr>
          </a:p>
        </p:txBody>
      </p:sp>
    </p:spTree>
    <p:extLst>
      <p:ext uri="{BB962C8B-B14F-4D97-AF65-F5344CB8AC3E}">
        <p14:creationId xmlns:p14="http://schemas.microsoft.com/office/powerpoint/2010/main" val="3252954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バックアップ</a:t>
            </a:r>
            <a:r>
              <a:rPr lang="en-US" altLang="ja-JP" dirty="0" smtClean="0"/>
              <a:t>(Linux)</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1152128"/>
          </a:xfrm>
        </p:spPr>
        <p:txBody>
          <a:bodyPr>
            <a:normAutofit fontScale="70000" lnSpcReduction="20000"/>
          </a:bodyPr>
          <a:lstStyle/>
          <a:p>
            <a:pPr marL="342900" lvl="0">
              <a:buSzPts val="1400"/>
            </a:pPr>
            <a:r>
              <a:rPr lang="en-US" altLang="ja-JP" sz="1600" dirty="0" err="1"/>
              <a:t>WebFOCUS</a:t>
            </a:r>
            <a:r>
              <a:rPr lang="ja-JP" altLang="en-US" sz="1600" dirty="0"/>
              <a:t>関連ディレクトリ</a:t>
            </a:r>
            <a:br>
              <a:rPr lang="ja-JP" altLang="en-US" sz="1600" dirty="0"/>
            </a:br>
            <a:r>
              <a:rPr lang="en-US" altLang="ja-JP" sz="1600" dirty="0" err="1"/>
              <a:t>WebFOCUS</a:t>
            </a:r>
            <a:r>
              <a:rPr lang="ja-JP" altLang="en-US" sz="1600" dirty="0"/>
              <a:t>サービス停止中に物理ディレクトリのバックアップを取得します。バックアップは、</a:t>
            </a:r>
            <a:r>
              <a:rPr lang="en-US" altLang="ja-JP" sz="1600" dirty="0" err="1"/>
              <a:t>WebFOCUS</a:t>
            </a:r>
            <a:r>
              <a:rPr lang="ja-JP" altLang="en-US" sz="1600" dirty="0"/>
              <a:t>リポジトリ</a:t>
            </a:r>
            <a:r>
              <a:rPr lang="en-US" altLang="ja-JP" sz="1600" dirty="0"/>
              <a:t>DB</a:t>
            </a:r>
            <a:r>
              <a:rPr lang="ja-JP" altLang="en-US" sz="1600" dirty="0"/>
              <a:t>と同じタイミングで取得してください。</a:t>
            </a:r>
          </a:p>
          <a:p>
            <a:pPr marL="685800" lvl="1">
              <a:buSzPts val="1400"/>
            </a:pPr>
            <a:r>
              <a:rPr lang="ja-JP" altLang="en-US" sz="1400" dirty="0"/>
              <a:t>バックアップ対象</a:t>
            </a:r>
            <a:br>
              <a:rPr lang="ja-JP" altLang="en-US" sz="1400" dirty="0"/>
            </a:br>
            <a:r>
              <a:rPr lang="ja-JP" altLang="en-US" sz="1400" dirty="0"/>
              <a:t>可能な限り、以下ディレクトリごとバックアップを取得することを推奨します</a:t>
            </a:r>
            <a:r>
              <a:rPr lang="ja-JP" altLang="en-US" sz="1400" dirty="0" smtClean="0"/>
              <a:t>。</a:t>
            </a:r>
            <a:r>
              <a:rPr lang="en-US" altLang="ja-JP" sz="1400" dirty="0" smtClean="0"/>
              <a:t/>
            </a:r>
            <a:br>
              <a:rPr lang="en-US" altLang="ja-JP" sz="1400" dirty="0" smtClean="0"/>
            </a:br>
            <a:r>
              <a:rPr lang="en-US" altLang="ja-JP" sz="1400" dirty="0" smtClean="0"/>
              <a:t>&lt;directory</a:t>
            </a:r>
            <a:r>
              <a:rPr lang="en-US" altLang="ja-JP" sz="1400" dirty="0"/>
              <a:t>&gt;/</a:t>
            </a:r>
            <a:r>
              <a:rPr lang="en-US" altLang="ja-JP" sz="1400" dirty="0" err="1"/>
              <a:t>ibi</a:t>
            </a:r>
            <a:endParaRPr lang="en-US" altLang="ja-JP" sz="1400"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48</a:t>
            </a:fld>
            <a:endParaRPr lang="ja-JP" altLang="en-US" dirty="0"/>
          </a:p>
        </p:txBody>
      </p:sp>
      <p:graphicFrame>
        <p:nvGraphicFramePr>
          <p:cNvPr id="12" name="Google Shape;752;p48"/>
          <p:cNvGraphicFramePr/>
          <p:nvPr>
            <p:extLst>
              <p:ext uri="{D42A27DB-BD31-4B8C-83A1-F6EECF244321}">
                <p14:modId xmlns:p14="http://schemas.microsoft.com/office/powerpoint/2010/main" val="3023933133"/>
              </p:ext>
            </p:extLst>
          </p:nvPr>
        </p:nvGraphicFramePr>
        <p:xfrm>
          <a:off x="467544" y="2397184"/>
          <a:ext cx="8213488" cy="1866920"/>
        </p:xfrm>
        <a:graphic>
          <a:graphicData uri="http://schemas.openxmlformats.org/drawingml/2006/table">
            <a:tbl>
              <a:tblPr firstRow="1" bandRow="1"/>
              <a:tblGrid>
                <a:gridCol w="4106744">
                  <a:extLst>
                    <a:ext uri="{9D8B030D-6E8A-4147-A177-3AD203B41FA5}">
                      <a16:colId xmlns:a16="http://schemas.microsoft.com/office/drawing/2014/main" val="20000"/>
                    </a:ext>
                  </a:extLst>
                </a:gridCol>
                <a:gridCol w="4106744">
                  <a:extLst>
                    <a:ext uri="{9D8B030D-6E8A-4147-A177-3AD203B41FA5}">
                      <a16:colId xmlns:a16="http://schemas.microsoft.com/office/drawing/2014/main" val="20001"/>
                    </a:ext>
                  </a:extLst>
                </a:gridCol>
              </a:tblGrid>
              <a:tr h="20160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altLang="en-US" sz="1000" b="1" dirty="0" smtClean="0">
                          <a:solidFill>
                            <a:schemeClr val="bg1"/>
                          </a:solidFill>
                          <a:latin typeface="+mn-lt"/>
                          <a:ea typeface="+mn-ea"/>
                          <a:cs typeface="+mn-cs"/>
                          <a:sym typeface="Arial"/>
                        </a:rPr>
                        <a:t>ディレクトリ</a:t>
                      </a:r>
                      <a:endParaRPr sz="1000" b="0" dirty="0">
                        <a:solidFill>
                          <a:srgbClr val="3F3F3F"/>
                        </a:solidFill>
                        <a:latin typeface="+mn-lt"/>
                        <a:ea typeface="+mn-ea"/>
                        <a:cs typeface="Meiryo"/>
                        <a:sym typeface="Meiryo"/>
                      </a:endParaRPr>
                    </a:p>
                  </a:txBody>
                  <a:tcPr marL="91450" marR="91450" marT="34300" marB="3430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1000" dirty="0">
                          <a:latin typeface="+mn-lt"/>
                          <a:ea typeface="+mn-ea"/>
                        </a:rPr>
                        <a:t>概要</a:t>
                      </a:r>
                      <a:endParaRPr sz="1000" b="0" dirty="0">
                        <a:solidFill>
                          <a:srgbClr val="3F3F3F"/>
                        </a:solidFill>
                        <a:latin typeface="+mn-lt"/>
                        <a:ea typeface="+mn-ea"/>
                        <a:cs typeface="Meiryo"/>
                        <a:sym typeface="Meiryo"/>
                      </a:endParaRPr>
                    </a:p>
                  </a:txBody>
                  <a:tcPr marL="91450" marR="91450" marT="34300" marB="3430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/apps</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WebFOCUS</a:t>
                      </a:r>
                      <a:r>
                        <a:rPr lang="ja-JP" altLang="en-US" sz="900" baseline="0" dirty="0" smtClean="0">
                          <a:solidFill>
                            <a:schemeClr val="tx1">
                              <a:lumMod val="75000"/>
                              <a:lumOff val="25000"/>
                            </a:schemeClr>
                          </a:solidFill>
                          <a:latin typeface="+mn-lt"/>
                          <a:ea typeface="+mn-ea"/>
                        </a:rPr>
                        <a:t> </a:t>
                      </a:r>
                      <a:r>
                        <a:rPr lang="ja-JP" altLang="en-US" sz="900" dirty="0" smtClean="0">
                          <a:solidFill>
                            <a:schemeClr val="tx1">
                              <a:lumMod val="75000"/>
                              <a:lumOff val="25000"/>
                            </a:schemeClr>
                          </a:solidFill>
                          <a:latin typeface="+mn-lt"/>
                          <a:ea typeface="+mn-ea"/>
                        </a:rPr>
                        <a:t>資産（アプリケーション）</a:t>
                      </a:r>
                      <a:endParaRPr kumimoji="1" lang="ja-JP" altLang="en-US" sz="90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/srv92/</a:t>
                      </a:r>
                      <a:r>
                        <a:rPr lang="en-US" altLang="ja-JP" sz="900" dirty="0" err="1" smtClean="0">
                          <a:solidFill>
                            <a:schemeClr val="tx1">
                              <a:lumMod val="75000"/>
                              <a:lumOff val="25000"/>
                            </a:schemeClr>
                          </a:solidFill>
                          <a:latin typeface="+mn-lt"/>
                          <a:ea typeface="+mn-ea"/>
                        </a:rPr>
                        <a:t>homeapps</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kumimoji="1" lang="en-US" altLang="ja-JP" sz="900" dirty="0" err="1" smtClean="0">
                          <a:solidFill>
                            <a:schemeClr val="tx1">
                              <a:lumMod val="75000"/>
                              <a:lumOff val="25000"/>
                            </a:schemeClr>
                          </a:solidFill>
                          <a:latin typeface="+mn-lt"/>
                          <a:ea typeface="+mn-ea"/>
                        </a:rPr>
                        <a:t>WebFOCUS</a:t>
                      </a:r>
                      <a:r>
                        <a:rPr kumimoji="1" lang="ja-JP" altLang="en-US" sz="900" dirty="0" smtClean="0">
                          <a:solidFill>
                            <a:schemeClr val="tx1">
                              <a:lumMod val="75000"/>
                              <a:lumOff val="25000"/>
                            </a:schemeClr>
                          </a:solidFill>
                          <a:latin typeface="+mn-lt"/>
                          <a:ea typeface="+mn-ea"/>
                        </a:rPr>
                        <a:t> 資産（ユーザー資産）</a:t>
                      </a:r>
                      <a:endParaRPr kumimoji="1" lang="ja-JP" altLang="en-US" sz="90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/profiles</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WebFOCUS</a:t>
                      </a:r>
                      <a:r>
                        <a:rPr lang="ja-JP" altLang="en-US" sz="900" dirty="0" smtClean="0">
                          <a:solidFill>
                            <a:schemeClr val="tx1">
                              <a:lumMod val="75000"/>
                              <a:lumOff val="25000"/>
                            </a:schemeClr>
                          </a:solidFill>
                          <a:latin typeface="+mn-lt"/>
                          <a:ea typeface="+mn-ea"/>
                        </a:rPr>
                        <a:t> プロファイル</a:t>
                      </a:r>
                      <a:endParaRPr kumimoji="1" lang="ja-JP" altLang="en-US" sz="90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/srv92/</a:t>
                      </a:r>
                      <a:r>
                        <a:rPr lang="en-US" altLang="ja-JP" sz="900" dirty="0" err="1" smtClean="0">
                          <a:solidFill>
                            <a:schemeClr val="tx1">
                              <a:lumMod val="75000"/>
                              <a:lumOff val="25000"/>
                            </a:schemeClr>
                          </a:solidFill>
                          <a:latin typeface="+mn-lt"/>
                          <a:ea typeface="+mn-ea"/>
                        </a:rPr>
                        <a:t>wfs</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WebFOCUS Reporting Server</a:t>
                      </a:r>
                      <a:r>
                        <a:rPr lang="ja-JP" altLang="en-US" sz="900" dirty="0" smtClean="0">
                          <a:solidFill>
                            <a:schemeClr val="tx1">
                              <a:lumMod val="75000"/>
                              <a:lumOff val="25000"/>
                            </a:schemeClr>
                          </a:solidFill>
                          <a:latin typeface="+mn-lt"/>
                          <a:ea typeface="+mn-ea"/>
                        </a:rPr>
                        <a:t> 構成ファイル、設定ファイル</a:t>
                      </a:r>
                      <a:endParaRPr kumimoji="1" lang="ja-JP" altLang="en-US" sz="90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/srv92/</a:t>
                      </a:r>
                      <a:r>
                        <a:rPr lang="en-US" altLang="ja-JP" sz="900" dirty="0" err="1" smtClean="0">
                          <a:solidFill>
                            <a:schemeClr val="tx1">
                              <a:lumMod val="75000"/>
                              <a:lumOff val="25000"/>
                            </a:schemeClr>
                          </a:solidFill>
                          <a:latin typeface="+mn-lt"/>
                          <a:ea typeface="+mn-ea"/>
                        </a:rPr>
                        <a:t>wfs</a:t>
                      </a:r>
                      <a:r>
                        <a:rPr kumimoji="1" lang="en-US" altLang="ja-JP" sz="900" dirty="0" smtClean="0">
                          <a:solidFill>
                            <a:schemeClr val="tx1">
                              <a:lumMod val="75000"/>
                              <a:lumOff val="25000"/>
                            </a:schemeClr>
                          </a:solidFill>
                          <a:latin typeface="+mn-lt"/>
                          <a:ea typeface="+mn-ea"/>
                        </a:rPr>
                        <a:t>/</a:t>
                      </a:r>
                      <a:r>
                        <a:rPr kumimoji="1" lang="en-US" altLang="ja-JP" sz="900" dirty="0" err="1" smtClean="0">
                          <a:solidFill>
                            <a:schemeClr val="tx1">
                              <a:lumMod val="75000"/>
                              <a:lumOff val="25000"/>
                            </a:schemeClr>
                          </a:solidFill>
                          <a:latin typeface="+mn-lt"/>
                          <a:ea typeface="+mn-ea"/>
                        </a:rPr>
                        <a:t>dfm_dir</a:t>
                      </a:r>
                      <a:endParaRPr kumimoji="1" lang="ja-JP" altLang="en-US" sz="900" dirty="0" smtClean="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WebFOCUS</a:t>
                      </a:r>
                      <a:r>
                        <a:rPr lang="ja-JP" altLang="en-US" sz="900" dirty="0" smtClean="0">
                          <a:solidFill>
                            <a:schemeClr val="tx1">
                              <a:lumMod val="75000"/>
                              <a:lumOff val="25000"/>
                            </a:schemeClr>
                          </a:solidFill>
                          <a:latin typeface="+mn-lt"/>
                          <a:ea typeface="+mn-ea"/>
                        </a:rPr>
                        <a:t> </a:t>
                      </a:r>
                      <a:r>
                        <a:rPr kumimoji="1" lang="ja-JP" altLang="en-US" sz="900" dirty="0" smtClean="0">
                          <a:solidFill>
                            <a:schemeClr val="tx1">
                              <a:lumMod val="75000"/>
                              <a:lumOff val="25000"/>
                            </a:schemeClr>
                          </a:solidFill>
                          <a:latin typeface="+mn-lt"/>
                          <a:ea typeface="+mn-ea"/>
                        </a:rPr>
                        <a:t>資産（ディファード出力）</a:t>
                      </a:r>
                      <a:endParaRPr kumimoji="1" lang="ja-JP" altLang="en-US" sz="90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/WebFOCUS92/client/</a:t>
                      </a:r>
                      <a:r>
                        <a:rPr lang="en-US" altLang="ja-JP" sz="900" dirty="0" err="1" smtClean="0">
                          <a:solidFill>
                            <a:schemeClr val="tx1">
                              <a:lumMod val="75000"/>
                              <a:lumOff val="25000"/>
                            </a:schemeClr>
                          </a:solidFill>
                          <a:latin typeface="+mn-lt"/>
                          <a:ea typeface="+mn-ea"/>
                        </a:rPr>
                        <a:t>wfc</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WebFOCUS Client</a:t>
                      </a:r>
                      <a:r>
                        <a:rPr lang="ja-JP" altLang="en-US" sz="900" dirty="0" smtClean="0">
                          <a:solidFill>
                            <a:schemeClr val="tx1">
                              <a:lumMod val="75000"/>
                              <a:lumOff val="25000"/>
                            </a:schemeClr>
                          </a:solidFill>
                          <a:latin typeface="+mn-lt"/>
                          <a:ea typeface="+mn-ea"/>
                        </a:rPr>
                        <a:t> 構成ファイル</a:t>
                      </a:r>
                      <a:endParaRPr kumimoji="1" lang="ja-JP" altLang="en-US" sz="900" dirty="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config</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WebFOCUS Client</a:t>
                      </a:r>
                      <a:r>
                        <a:rPr lang="ja-JP" altLang="en-US" sz="900" dirty="0" smtClean="0">
                          <a:solidFill>
                            <a:schemeClr val="tx1">
                              <a:lumMod val="75000"/>
                              <a:lumOff val="25000"/>
                            </a:schemeClr>
                          </a:solidFill>
                          <a:latin typeface="+mn-lt"/>
                          <a:ea typeface="+mn-ea"/>
                        </a:rPr>
                        <a:t> 設定ファイル</a:t>
                      </a:r>
                      <a:endParaRPr kumimoji="1" lang="ja-JP" altLang="en-US" sz="900" b="0" dirty="0" smtClean="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16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/WebFOCUS92/cm</a:t>
                      </a:r>
                      <a:endParaRPr kumimoji="1" lang="ja-JP" altLang="en-US" sz="900" dirty="0">
                        <a:solidFill>
                          <a:schemeClr val="tx1">
                            <a:lumMod val="75000"/>
                            <a:lumOff val="25000"/>
                          </a:schemeClr>
                        </a:solidFill>
                        <a:latin typeface="+mn-lt"/>
                        <a:ea typeface="+mn-ea"/>
                      </a:endParaRPr>
                    </a:p>
                  </a:txBody>
                  <a:tcPr marT="34290" marB="34290">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75000"/>
                              <a:lumOff val="25000"/>
                            </a:schemeClr>
                          </a:solidFill>
                          <a:latin typeface="+mn-lt"/>
                          <a:ea typeface="+mn-ea"/>
                        </a:rPr>
                        <a:t>インポート</a:t>
                      </a:r>
                      <a:r>
                        <a:rPr lang="en-US" altLang="ja-JP" sz="900" dirty="0" smtClean="0">
                          <a:solidFill>
                            <a:schemeClr val="tx1">
                              <a:lumMod val="75000"/>
                              <a:lumOff val="25000"/>
                            </a:schemeClr>
                          </a:solidFill>
                          <a:latin typeface="+mn-lt"/>
                          <a:ea typeface="+mn-ea"/>
                        </a:rPr>
                        <a:t>/</a:t>
                      </a:r>
                      <a:r>
                        <a:rPr lang="ja-JP" altLang="en-US" sz="900" dirty="0" smtClean="0">
                          <a:solidFill>
                            <a:schemeClr val="tx1">
                              <a:lumMod val="75000"/>
                              <a:lumOff val="25000"/>
                            </a:schemeClr>
                          </a:solidFill>
                          <a:latin typeface="+mn-lt"/>
                          <a:ea typeface="+mn-ea"/>
                        </a:rPr>
                        <a:t>エクスポート ファイル</a:t>
                      </a:r>
                      <a:endParaRPr kumimoji="1" lang="ja-JP" altLang="en-US" sz="900" b="0" dirty="0" smtClean="0">
                        <a:solidFill>
                          <a:schemeClr val="tx1">
                            <a:lumMod val="75000"/>
                            <a:lumOff val="25000"/>
                          </a:schemeClr>
                        </a:solidFill>
                        <a:latin typeface="+mn-lt"/>
                        <a:ea typeface="+mn-ea"/>
                      </a:endParaRPr>
                    </a:p>
                  </a:txBody>
                  <a:tcPr marT="34290" marB="34290">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Google Shape;753;p48"/>
          <p:cNvSpPr txBox="1"/>
          <p:nvPr/>
        </p:nvSpPr>
        <p:spPr>
          <a:xfrm>
            <a:off x="683568" y="4375460"/>
            <a:ext cx="7200800" cy="33855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ご利用環境の構成により</a:t>
            </a:r>
            <a:r>
              <a:rPr kumimoji="0" lang="ja-JP" altLang="en-US" sz="800" kern="0" dirty="0" smtClean="0">
                <a:solidFill>
                  <a:srgbClr val="4F81BD"/>
                </a:solidFill>
                <a:latin typeface="Meiryo"/>
                <a:cs typeface="Meiryo"/>
                <a:sym typeface="Meiryo"/>
              </a:rPr>
              <a:t>、</a:t>
            </a:r>
            <a:r>
              <a:rPr kumimoji="0" lang="ja-JP" altLang="en-US" sz="800" kern="0" dirty="0">
                <a:solidFill>
                  <a:srgbClr val="4F81BD"/>
                </a:solidFill>
                <a:latin typeface="Meiryo"/>
                <a:cs typeface="Meiryo"/>
                <a:sym typeface="Meiryo"/>
              </a:rPr>
              <a:t>ディレクトリ</a:t>
            </a:r>
            <a:r>
              <a:rPr kumimoji="0" lang="ja-JP" altLang="en-US" sz="800" kern="0" dirty="0" smtClean="0">
                <a:solidFill>
                  <a:srgbClr val="4F81BD"/>
                </a:solidFill>
                <a:latin typeface="Meiryo"/>
                <a:cs typeface="Meiryo"/>
                <a:sym typeface="Meiryo"/>
              </a:rPr>
              <a:t>が</a:t>
            </a:r>
            <a:r>
              <a:rPr kumimoji="0" lang="ja-JP" altLang="en-US" sz="800" kern="0" dirty="0">
                <a:solidFill>
                  <a:srgbClr val="4F81BD"/>
                </a:solidFill>
                <a:latin typeface="Meiryo"/>
                <a:cs typeface="Meiryo"/>
                <a:sym typeface="Meiryo"/>
              </a:rPr>
              <a:t>異なる場合があります。</a:t>
            </a:r>
            <a:endParaRPr kumimoji="0" sz="800" kern="0" dirty="0">
              <a:solidFill>
                <a:srgbClr val="4F81BD"/>
              </a:solidFill>
              <a:latin typeface="Meiryo"/>
              <a:cs typeface="Meiryo"/>
              <a:sym typeface="Meiryo"/>
            </a:endParaRPr>
          </a:p>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ワークスペース</a:t>
            </a:r>
            <a:r>
              <a:rPr kumimoji="0" lang="ja-JP" altLang="en-US" sz="800" kern="0" dirty="0" smtClean="0">
                <a:solidFill>
                  <a:srgbClr val="4F81BD"/>
                </a:solidFill>
                <a:latin typeface="Meiryo"/>
                <a:cs typeface="Meiryo"/>
                <a:sym typeface="Meiryo"/>
              </a:rPr>
              <a:t>を</a:t>
            </a:r>
            <a:r>
              <a:rPr kumimoji="0" lang="ja-JP" altLang="en-US" sz="800" kern="0" dirty="0">
                <a:solidFill>
                  <a:srgbClr val="4F81BD"/>
                </a:solidFill>
                <a:latin typeface="Meiryo"/>
                <a:cs typeface="Meiryo"/>
                <a:sym typeface="Meiryo"/>
              </a:rPr>
              <a:t>利用する場合、資産は</a:t>
            </a:r>
            <a:r>
              <a:rPr kumimoji="0" lang="en-US" altLang="ja-JP" sz="800" kern="0" dirty="0">
                <a:solidFill>
                  <a:srgbClr val="4F81BD"/>
                </a:solidFill>
                <a:latin typeface="Meiryo"/>
                <a:cs typeface="Meiryo"/>
                <a:sym typeface="Meiryo"/>
              </a:rPr>
              <a:t>WebFOCUS </a:t>
            </a:r>
            <a:r>
              <a:rPr kumimoji="0" lang="ja-JP" altLang="en-US" sz="800" kern="0" dirty="0">
                <a:solidFill>
                  <a:srgbClr val="4F81BD"/>
                </a:solidFill>
                <a:latin typeface="Meiryo"/>
                <a:cs typeface="Meiryo"/>
                <a:sym typeface="Meiryo"/>
              </a:rPr>
              <a:t>リポジトリ</a:t>
            </a:r>
            <a:r>
              <a:rPr kumimoji="0" lang="en-US" altLang="ja-JP" sz="800" kern="0" dirty="0">
                <a:solidFill>
                  <a:srgbClr val="4F81BD"/>
                </a:solidFill>
                <a:latin typeface="Meiryo"/>
                <a:cs typeface="Meiryo"/>
                <a:sym typeface="Meiryo"/>
              </a:rPr>
              <a:t>DB</a:t>
            </a:r>
            <a:r>
              <a:rPr kumimoji="0" lang="ja-JP" altLang="en-US" sz="800" kern="0" dirty="0">
                <a:solidFill>
                  <a:srgbClr val="4F81BD"/>
                </a:solidFill>
                <a:latin typeface="Meiryo"/>
                <a:cs typeface="Meiryo"/>
                <a:sym typeface="Meiryo"/>
              </a:rPr>
              <a:t>にも保存されます。</a:t>
            </a:r>
            <a:endParaRPr kumimoji="0" sz="800" kern="0" dirty="0">
              <a:solidFill>
                <a:srgbClr val="4F81BD"/>
              </a:solidFill>
              <a:latin typeface="Meiryo"/>
              <a:cs typeface="Meiryo"/>
              <a:sym typeface="Meiryo"/>
            </a:endParaRPr>
          </a:p>
        </p:txBody>
      </p:sp>
      <p:sp>
        <p:nvSpPr>
          <p:cNvPr id="14" name="Google Shape;755;p48"/>
          <p:cNvSpPr txBox="1"/>
          <p:nvPr/>
        </p:nvSpPr>
        <p:spPr>
          <a:xfrm>
            <a:off x="683568" y="2139702"/>
            <a:ext cx="7200800" cy="253916"/>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ja-JP" altLang="en-US" sz="1050" kern="0">
                <a:solidFill>
                  <a:srgbClr val="000000"/>
                </a:solidFill>
                <a:latin typeface="Meiryo"/>
                <a:cs typeface="Meiryo"/>
                <a:sym typeface="Meiryo"/>
              </a:rPr>
              <a:t>個別にバックアップを取得する場合</a:t>
            </a:r>
            <a:endParaRPr kumimoji="0" sz="1050" kern="0">
              <a:solidFill>
                <a:srgbClr val="000000"/>
              </a:solidFill>
              <a:latin typeface="Meiryo"/>
              <a:cs typeface="Meiryo"/>
              <a:sym typeface="Meiryo"/>
            </a:endParaRPr>
          </a:p>
        </p:txBody>
      </p:sp>
    </p:spTree>
    <p:extLst>
      <p:ext uri="{BB962C8B-B14F-4D97-AF65-F5344CB8AC3E}">
        <p14:creationId xmlns:p14="http://schemas.microsoft.com/office/powerpoint/2010/main" val="740497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バックアップ</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176464"/>
          </a:xfrm>
        </p:spPr>
        <p:txBody>
          <a:bodyPr>
            <a:normAutofit fontScale="92500" lnSpcReduction="20000"/>
          </a:bodyPr>
          <a:lstStyle/>
          <a:p>
            <a:pPr marL="342900" lvl="0">
              <a:buSzPts val="1400"/>
            </a:pPr>
            <a:r>
              <a:rPr lang="en-US" altLang="ja-JP" dirty="0" err="1"/>
              <a:t>WebFOCUS</a:t>
            </a:r>
            <a:r>
              <a:rPr lang="ja-JP" altLang="en-US" dirty="0"/>
              <a:t>リポジトリ</a:t>
            </a:r>
            <a:r>
              <a:rPr lang="en-US" altLang="ja-JP" dirty="0"/>
              <a:t>DB</a:t>
            </a:r>
            <a:r>
              <a:rPr lang="ja-JP" altLang="en-US" dirty="0"/>
              <a:t>（</a:t>
            </a:r>
            <a:r>
              <a:rPr lang="en-US" altLang="ja-JP" dirty="0"/>
              <a:t>Apache Derby</a:t>
            </a:r>
            <a:r>
              <a:rPr lang="ja-JP" altLang="en-US" dirty="0"/>
              <a:t>の場合）</a:t>
            </a:r>
            <a:br>
              <a:rPr lang="ja-JP" altLang="en-US" dirty="0"/>
            </a:br>
            <a:r>
              <a:rPr lang="ja-JP" altLang="en-US" dirty="0"/>
              <a:t>バックアップは、</a:t>
            </a:r>
            <a:r>
              <a:rPr lang="en-US" altLang="ja-JP" dirty="0" err="1"/>
              <a:t>WebFOCUS</a:t>
            </a:r>
            <a:r>
              <a:rPr lang="ja-JP" altLang="en-US" dirty="0"/>
              <a:t>関連フォルダと同じタイミングで取得します。その際、</a:t>
            </a:r>
            <a:r>
              <a:rPr lang="en-US" altLang="ja-JP" dirty="0"/>
              <a:t>Derby</a:t>
            </a:r>
            <a:r>
              <a:rPr lang="ja-JP" altLang="en-US" dirty="0"/>
              <a:t>の稼働状況に応じて</a:t>
            </a:r>
            <a:r>
              <a:rPr lang="en-US" altLang="ja-JP" dirty="0"/>
              <a:t>2</a:t>
            </a:r>
            <a:r>
              <a:rPr lang="ja-JP" altLang="en-US" dirty="0"/>
              <a:t>通りの方法でバックアップが可能です。</a:t>
            </a:r>
          </a:p>
          <a:p>
            <a:pPr marL="342900" lvl="0">
              <a:buSzPts val="1400"/>
            </a:pPr>
            <a:endParaRPr lang="ja-JP" altLang="en-US" dirty="0"/>
          </a:p>
          <a:p>
            <a:pPr marL="685800" lvl="1">
              <a:buSzPts val="1400"/>
            </a:pPr>
            <a:r>
              <a:rPr lang="ja-JP" altLang="en-US" dirty="0"/>
              <a:t>オフラインフルバックアップ</a:t>
            </a:r>
          </a:p>
          <a:p>
            <a:pPr marL="971550" lvl="2" indent="0">
              <a:buSzPts val="1400"/>
              <a:buNone/>
            </a:pPr>
            <a:r>
              <a:rPr lang="en-US" altLang="ja-JP" dirty="0"/>
              <a:t>Derby</a:t>
            </a:r>
            <a:r>
              <a:rPr lang="ja-JP" altLang="en-US" dirty="0"/>
              <a:t>の停止中に、以下のフォルダごとバックアップを取得します</a:t>
            </a:r>
            <a:br>
              <a:rPr lang="ja-JP" altLang="en-US" dirty="0"/>
            </a:br>
            <a:r>
              <a:rPr lang="en-US" altLang="ja-JP" dirty="0" smtClean="0"/>
              <a:t>Windows:&lt;drive</a:t>
            </a:r>
            <a:r>
              <a:rPr lang="en-US" altLang="ja-JP" dirty="0"/>
              <a:t>&gt;:\</a:t>
            </a:r>
            <a:r>
              <a:rPr lang="en-US" altLang="ja-JP" dirty="0" err="1" smtClean="0"/>
              <a:t>ibi</a:t>
            </a:r>
            <a:r>
              <a:rPr lang="en-US" altLang="ja-JP" dirty="0" smtClean="0"/>
              <a:t>\derby\WebFOCUS92</a:t>
            </a:r>
            <a:br>
              <a:rPr lang="en-US" altLang="ja-JP" dirty="0" smtClean="0"/>
            </a:br>
            <a:r>
              <a:rPr lang="en-US" altLang="ja-JP" dirty="0" smtClean="0"/>
              <a:t>Linux:</a:t>
            </a:r>
            <a:r>
              <a:rPr lang="en-US" altLang="ja-JP" dirty="0"/>
              <a:t> &lt;directory&gt;/</a:t>
            </a:r>
            <a:r>
              <a:rPr lang="en-US" altLang="ja-JP" dirty="0" err="1" smtClean="0"/>
              <a:t>ibi</a:t>
            </a:r>
            <a:r>
              <a:rPr lang="en-US" altLang="ja-JP" dirty="0" smtClean="0"/>
              <a:t>/derby/WebFOCUS92</a:t>
            </a:r>
            <a:endParaRPr lang="en-US" altLang="ja-JP" dirty="0"/>
          </a:p>
          <a:p>
            <a:pPr marL="971550" lvl="2" indent="0">
              <a:buSzPts val="1400"/>
              <a:buNone/>
            </a:pPr>
            <a:r>
              <a:rPr lang="ja-JP" altLang="en-US" dirty="0"/>
              <a:t>コマンドラインからコピーを実施する場合は、コマンドプロンプトで以下のコマンドを実行します</a:t>
            </a:r>
            <a:br>
              <a:rPr lang="ja-JP" altLang="en-US" dirty="0"/>
            </a:br>
            <a:r>
              <a:rPr lang="en-US" altLang="ja-JP" dirty="0" err="1" smtClean="0"/>
              <a:t>Windows:xcopy</a:t>
            </a:r>
            <a:r>
              <a:rPr lang="en-US" altLang="ja-JP" dirty="0" smtClean="0"/>
              <a:t> </a:t>
            </a:r>
            <a:r>
              <a:rPr lang="en-US" altLang="ja-JP" dirty="0"/>
              <a:t>&lt;drive&gt;:\</a:t>
            </a:r>
            <a:r>
              <a:rPr lang="en-US" altLang="ja-JP" dirty="0" err="1" smtClean="0"/>
              <a:t>ibi</a:t>
            </a:r>
            <a:r>
              <a:rPr lang="en-US" altLang="ja-JP" dirty="0" smtClean="0"/>
              <a:t>\derby\WebFOCUS92 </a:t>
            </a:r>
            <a:r>
              <a:rPr lang="en-US" altLang="ja-JP" dirty="0"/>
              <a:t>[</a:t>
            </a:r>
            <a:r>
              <a:rPr lang="ja-JP" altLang="en-US" dirty="0"/>
              <a:t>出力先フォルダ</a:t>
            </a:r>
            <a:r>
              <a:rPr lang="en-US" altLang="ja-JP" dirty="0"/>
              <a:t>] /s /</a:t>
            </a:r>
            <a:r>
              <a:rPr lang="en-US" altLang="ja-JP" dirty="0" smtClean="0"/>
              <a:t>I</a:t>
            </a:r>
            <a:br>
              <a:rPr lang="en-US" altLang="ja-JP" dirty="0" smtClean="0"/>
            </a:br>
            <a:r>
              <a:rPr lang="en-US" altLang="ja-JP" dirty="0" smtClean="0"/>
              <a:t>Linux:</a:t>
            </a:r>
            <a:r>
              <a:rPr lang="en-US" altLang="ja-JP" dirty="0"/>
              <a:t> </a:t>
            </a:r>
            <a:r>
              <a:rPr lang="en-US" altLang="ja-JP" dirty="0" err="1"/>
              <a:t>xcopy</a:t>
            </a:r>
            <a:r>
              <a:rPr lang="en-US" altLang="ja-JP" dirty="0"/>
              <a:t> &lt;directory&gt;/</a:t>
            </a:r>
            <a:r>
              <a:rPr lang="en-US" altLang="ja-JP" dirty="0" err="1" smtClean="0"/>
              <a:t>ibi</a:t>
            </a:r>
            <a:r>
              <a:rPr lang="en-US" altLang="ja-JP" dirty="0" smtClean="0"/>
              <a:t>/derby/WebFOCUS92 </a:t>
            </a:r>
            <a:r>
              <a:rPr lang="en-US" altLang="ja-JP" dirty="0"/>
              <a:t>[</a:t>
            </a:r>
            <a:r>
              <a:rPr lang="ja-JP" altLang="en-US" dirty="0"/>
              <a:t>出力先</a:t>
            </a:r>
            <a:r>
              <a:rPr lang="ja-JP" altLang="en-US" dirty="0">
                <a:latin typeface="メイリオ" panose="020B0604030504040204" pitchFamily="50" charset="-128"/>
                <a:ea typeface="メイリオ" panose="020B0604030504040204" pitchFamily="50" charset="-128"/>
              </a:rPr>
              <a:t>ディレクトリ</a:t>
            </a:r>
            <a:r>
              <a:rPr lang="en-US" altLang="ja-JP" dirty="0"/>
              <a:t>] /s /I</a:t>
            </a:r>
          </a:p>
          <a:p>
            <a:pPr marL="342900" lvl="0">
              <a:buSzPts val="1400"/>
            </a:pPr>
            <a:endParaRPr lang="en-US" altLang="ja-JP" dirty="0"/>
          </a:p>
          <a:p>
            <a:pPr marL="685800" lvl="1">
              <a:buSzPts val="1400"/>
            </a:pPr>
            <a:r>
              <a:rPr lang="ja-JP" altLang="en-US" dirty="0" smtClean="0"/>
              <a:t>オンラインフルバックアップ</a:t>
            </a:r>
            <a:r>
              <a:rPr lang="ja-JP" altLang="en-US" dirty="0"/>
              <a:t/>
            </a:r>
            <a:br>
              <a:rPr lang="ja-JP" altLang="en-US" dirty="0"/>
            </a:br>
            <a:r>
              <a:rPr lang="en-US" altLang="ja-JP" dirty="0"/>
              <a:t>Derby</a:t>
            </a:r>
            <a:r>
              <a:rPr lang="ja-JP" altLang="en-US" dirty="0"/>
              <a:t>の稼働中に、</a:t>
            </a:r>
            <a:r>
              <a:rPr lang="en-US" altLang="ja-JP" dirty="0" err="1"/>
              <a:t>ij</a:t>
            </a:r>
            <a:r>
              <a:rPr lang="ja-JP" altLang="en-US" dirty="0"/>
              <a:t>（</a:t>
            </a:r>
            <a:r>
              <a:rPr lang="en-US" altLang="ja-JP" dirty="0"/>
              <a:t>Derby</a:t>
            </a:r>
            <a:r>
              <a:rPr lang="ja-JP" altLang="en-US" dirty="0"/>
              <a:t>のコンソールツール）を使用してバックアップを取得します</a:t>
            </a:r>
          </a:p>
          <a:p>
            <a:pPr marL="1200150" lvl="2" indent="-228600">
              <a:buSzPts val="1400"/>
              <a:buFont typeface="+mj-lt"/>
              <a:buAutoNum type="arabicPeriod"/>
            </a:pPr>
            <a:r>
              <a:rPr lang="en-US" altLang="ja-JP" dirty="0" smtClean="0"/>
              <a:t>Windows:&lt;drive</a:t>
            </a:r>
            <a:r>
              <a:rPr lang="en-US" altLang="ja-JP" dirty="0"/>
              <a:t>&gt;:\</a:t>
            </a:r>
            <a:r>
              <a:rPr lang="en-US" altLang="ja-JP" dirty="0" err="1"/>
              <a:t>ibi</a:t>
            </a:r>
            <a:r>
              <a:rPr lang="en-US" altLang="ja-JP" dirty="0"/>
              <a:t>\derby\bin\ij.bat </a:t>
            </a:r>
            <a:r>
              <a:rPr lang="ja-JP" altLang="en-US" dirty="0"/>
              <a:t>を実行し、</a:t>
            </a:r>
            <a:r>
              <a:rPr lang="en-US" altLang="ja-JP" dirty="0" err="1"/>
              <a:t>ij</a:t>
            </a:r>
            <a:r>
              <a:rPr lang="en-US" altLang="ja-JP" dirty="0"/>
              <a:t> </a:t>
            </a:r>
            <a:r>
              <a:rPr lang="ja-JP" altLang="en-US" dirty="0"/>
              <a:t>を起動します</a:t>
            </a:r>
            <a:r>
              <a:rPr lang="ja-JP" altLang="en-US" dirty="0" smtClean="0"/>
              <a:t>。</a:t>
            </a:r>
            <a:r>
              <a:rPr lang="en-US" altLang="ja-JP" dirty="0" smtClean="0"/>
              <a:t/>
            </a:r>
            <a:br>
              <a:rPr lang="en-US" altLang="ja-JP" dirty="0" smtClean="0"/>
            </a:br>
            <a:r>
              <a:rPr lang="en-US" altLang="ja-JP" dirty="0"/>
              <a:t>Linux: &lt;directory&gt;/</a:t>
            </a:r>
            <a:r>
              <a:rPr lang="en-US" altLang="ja-JP" dirty="0" err="1"/>
              <a:t>ibi</a:t>
            </a:r>
            <a:r>
              <a:rPr lang="en-US" altLang="ja-JP" dirty="0"/>
              <a:t>/derby/bin/</a:t>
            </a:r>
            <a:r>
              <a:rPr lang="en-US" altLang="ja-JP" dirty="0" err="1"/>
              <a:t>ij</a:t>
            </a:r>
            <a:r>
              <a:rPr lang="en-US" altLang="ja-JP" dirty="0"/>
              <a:t> </a:t>
            </a:r>
            <a:r>
              <a:rPr lang="ja-JP" altLang="en-US" dirty="0"/>
              <a:t>実行し、</a:t>
            </a:r>
            <a:r>
              <a:rPr lang="en-US" altLang="ja-JP" dirty="0" err="1"/>
              <a:t>ij</a:t>
            </a:r>
            <a:r>
              <a:rPr lang="en-US" altLang="ja-JP" dirty="0"/>
              <a:t> </a:t>
            </a:r>
            <a:r>
              <a:rPr lang="ja-JP" altLang="en-US" dirty="0"/>
              <a:t>を起動します。</a:t>
            </a:r>
          </a:p>
          <a:p>
            <a:pPr marL="1200150" lvl="2" indent="-228600">
              <a:buSzPts val="1400"/>
              <a:buFont typeface="+mj-lt"/>
              <a:buAutoNum type="arabicPeriod"/>
            </a:pPr>
            <a:r>
              <a:rPr lang="ja-JP" altLang="en-US" dirty="0"/>
              <a:t>以下のコマンド（</a:t>
            </a:r>
            <a:r>
              <a:rPr lang="en-US" altLang="ja-JP" dirty="0"/>
              <a:t>1</a:t>
            </a:r>
            <a:r>
              <a:rPr lang="ja-JP" altLang="en-US" dirty="0"/>
              <a:t>行で記述）でデータベースに接続します。</a:t>
            </a:r>
            <a:br>
              <a:rPr lang="ja-JP" altLang="en-US" dirty="0"/>
            </a:br>
            <a:r>
              <a:rPr lang="en-US" altLang="ja-JP" dirty="0"/>
              <a:t>connect '</a:t>
            </a:r>
            <a:r>
              <a:rPr lang="en-US" altLang="ja-JP" dirty="0" err="1"/>
              <a:t>jdbc:derby</a:t>
            </a:r>
            <a:r>
              <a:rPr lang="en-US" altLang="ja-JP" dirty="0"/>
              <a:t>://</a:t>
            </a:r>
            <a:r>
              <a:rPr lang="en-US" altLang="ja-JP" dirty="0" smtClean="0"/>
              <a:t>localhost:1527/WebFOCUS92;user=</a:t>
            </a:r>
            <a:r>
              <a:rPr lang="en-US" altLang="ja-JP" dirty="0" err="1" smtClean="0"/>
              <a:t>webfocus;password</a:t>
            </a:r>
            <a:r>
              <a:rPr lang="en-US" altLang="ja-JP" dirty="0" smtClean="0"/>
              <a:t>=</a:t>
            </a:r>
            <a:r>
              <a:rPr lang="en-US" altLang="ja-JP" dirty="0" err="1" smtClean="0"/>
              <a:t>webfocus</a:t>
            </a:r>
            <a:r>
              <a:rPr lang="en-US" altLang="ja-JP" dirty="0"/>
              <a:t>';</a:t>
            </a:r>
          </a:p>
          <a:p>
            <a:pPr marL="1200150" lvl="2" indent="-228600">
              <a:buSzPts val="1400"/>
              <a:buFont typeface="+mj-lt"/>
              <a:buAutoNum type="arabicPeriod"/>
            </a:pPr>
            <a:r>
              <a:rPr lang="ja-JP" altLang="en-US" dirty="0"/>
              <a:t>以下のコマンド（出力先フォルダは絶対パスで記述）でデータベースをバックアップします。</a:t>
            </a:r>
            <a:br>
              <a:rPr lang="ja-JP" altLang="en-US" dirty="0"/>
            </a:br>
            <a:r>
              <a:rPr lang="en-US" altLang="ja-JP" dirty="0"/>
              <a:t>CALL SYSCS_UTIL.SYSCS_BACKUP_DATABASE(‘[</a:t>
            </a:r>
            <a:r>
              <a:rPr lang="ja-JP" altLang="en-US" dirty="0"/>
              <a:t>出力先フォルダ</a:t>
            </a:r>
            <a:r>
              <a:rPr lang="en-US" altLang="ja-JP" dirty="0"/>
              <a:t>]');</a:t>
            </a:r>
          </a:p>
          <a:p>
            <a:pPr marL="342900" lvl="0">
              <a:buSzPts val="1400"/>
            </a:pPr>
            <a:endParaRPr lang="en-US" altLang="ja-JP" sz="1400"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49</a:t>
            </a:fld>
            <a:endParaRPr lang="ja-JP" altLang="en-US" dirty="0"/>
          </a:p>
        </p:txBody>
      </p:sp>
    </p:spTree>
    <p:extLst>
      <p:ext uri="{BB962C8B-B14F-4D97-AF65-F5344CB8AC3E}">
        <p14:creationId xmlns:p14="http://schemas.microsoft.com/office/powerpoint/2010/main" val="59350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前提条件</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normAutofit/>
          </a:bodyPr>
          <a:lstStyle/>
          <a:p>
            <a:r>
              <a:rPr lang="ja-JP" altLang="en-US" dirty="0"/>
              <a:t>本資料では特に記載がある場合を除き、以下環境を前提としています。</a:t>
            </a:r>
          </a:p>
          <a:p>
            <a:pPr lvl="1"/>
            <a:r>
              <a:rPr lang="en-US" altLang="ja-JP" dirty="0" err="1" smtClean="0"/>
              <a:t>WebFOCUS</a:t>
            </a:r>
            <a:r>
              <a:rPr lang="ja-JP" altLang="en-US" dirty="0"/>
              <a:t>（</a:t>
            </a:r>
            <a:r>
              <a:rPr lang="en-US" altLang="ja-JP" dirty="0" smtClean="0"/>
              <a:t>9.2.0</a:t>
            </a:r>
            <a:r>
              <a:rPr lang="ja-JP" altLang="en-US" dirty="0" smtClean="0"/>
              <a:t>）</a:t>
            </a:r>
            <a:endParaRPr lang="ja-JP" altLang="en-US" dirty="0"/>
          </a:p>
          <a:p>
            <a:pPr lvl="1"/>
            <a:r>
              <a:rPr lang="en-US" altLang="ja-JP" dirty="0"/>
              <a:t>Web</a:t>
            </a:r>
            <a:r>
              <a:rPr lang="ja-JP" altLang="en-US" dirty="0"/>
              <a:t>サーバ</a:t>
            </a:r>
            <a:r>
              <a:rPr lang="en-US" altLang="ja-JP" dirty="0"/>
              <a:t>/</a:t>
            </a:r>
            <a:r>
              <a:rPr lang="ja-JP" altLang="en-US" dirty="0"/>
              <a:t>アプリケーションサーバ として、</a:t>
            </a:r>
            <a:r>
              <a:rPr lang="en-US" altLang="ja-JP" dirty="0" smtClean="0"/>
              <a:t>IIS(Windows)/Apache HTTP Server(Linux) </a:t>
            </a:r>
            <a:r>
              <a:rPr lang="ja-JP" altLang="en-US" dirty="0"/>
              <a:t>と </a:t>
            </a:r>
            <a:r>
              <a:rPr lang="en-US" altLang="ja-JP" dirty="0"/>
              <a:t>Apache Tomcat </a:t>
            </a:r>
            <a:r>
              <a:rPr lang="ja-JP" altLang="en-US" dirty="0"/>
              <a:t>を利用</a:t>
            </a:r>
          </a:p>
          <a:p>
            <a:pPr lvl="1"/>
            <a:r>
              <a:rPr lang="en-US" altLang="ja-JP" dirty="0" err="1"/>
              <a:t>WebFOCUS</a:t>
            </a:r>
            <a:r>
              <a:rPr lang="ja-JP" altLang="en-US" dirty="0"/>
              <a:t>リポジトリ</a:t>
            </a:r>
            <a:r>
              <a:rPr lang="en-US" altLang="ja-JP" dirty="0"/>
              <a:t>DB </a:t>
            </a:r>
            <a:r>
              <a:rPr lang="ja-JP" altLang="en-US" dirty="0"/>
              <a:t>として、</a:t>
            </a:r>
            <a:r>
              <a:rPr lang="en-US" altLang="ja-JP" dirty="0"/>
              <a:t>Apache Derby </a:t>
            </a:r>
            <a:r>
              <a:rPr lang="ja-JP" altLang="en-US" dirty="0"/>
              <a:t>を利用</a:t>
            </a:r>
          </a:p>
          <a:p>
            <a:endParaRPr lang="ja-JP" altLang="en-US" dirty="0"/>
          </a:p>
          <a:p>
            <a:r>
              <a:rPr lang="ja-JP" altLang="en-US" dirty="0"/>
              <a:t>補足</a:t>
            </a:r>
          </a:p>
          <a:p>
            <a:pPr lvl="1"/>
            <a:r>
              <a:rPr lang="en-US" altLang="ja-JP" dirty="0" err="1" smtClean="0"/>
              <a:t>WebFOCUS</a:t>
            </a:r>
            <a:r>
              <a:rPr lang="en-US" altLang="ja-JP" dirty="0" smtClean="0"/>
              <a:t> </a:t>
            </a:r>
            <a:r>
              <a:rPr lang="ja-JP" altLang="en-US" dirty="0"/>
              <a:t>支援レクチャーが終了していることを前提に記載しています。</a:t>
            </a:r>
            <a:br>
              <a:rPr lang="ja-JP" altLang="en-US" dirty="0"/>
            </a:br>
            <a:r>
              <a:rPr lang="ja-JP" altLang="en-US" dirty="0"/>
              <a:t>詳細については、各機能のレクチャー資料をご確認ください。</a:t>
            </a:r>
          </a:p>
          <a:p>
            <a:pPr lvl="1"/>
            <a:r>
              <a:rPr lang="ja-JP" altLang="en-US" dirty="0"/>
              <a:t>その他の</a:t>
            </a:r>
            <a:r>
              <a:rPr lang="en-US" altLang="ja-JP" dirty="0"/>
              <a:t>Web</a:t>
            </a:r>
            <a:r>
              <a:rPr lang="ja-JP" altLang="en-US" dirty="0"/>
              <a:t>サーバ</a:t>
            </a:r>
            <a:r>
              <a:rPr lang="en-US" altLang="ja-JP" dirty="0"/>
              <a:t>/</a:t>
            </a:r>
            <a:r>
              <a:rPr lang="ja-JP" altLang="en-US" dirty="0"/>
              <a:t>アプリケーションサーバやリポジトリ</a:t>
            </a:r>
            <a:r>
              <a:rPr lang="en-US" altLang="ja-JP" dirty="0"/>
              <a:t>DB</a:t>
            </a:r>
            <a:r>
              <a:rPr lang="ja-JP" altLang="en-US" dirty="0"/>
              <a:t>をご利用になる場合も基本的な考え方は同じですが、ご利用環境に合わせて別途検討してください。</a:t>
            </a:r>
          </a:p>
          <a:p>
            <a:pPr lvl="1"/>
            <a:r>
              <a:rPr lang="ja-JP" altLang="en-US" dirty="0"/>
              <a:t>本資料には</a:t>
            </a:r>
            <a:r>
              <a:rPr lang="en-US" altLang="ja-JP" dirty="0" err="1"/>
              <a:t>WebFOCUS</a:t>
            </a:r>
            <a:r>
              <a:rPr lang="ja-JP" altLang="en-US" dirty="0"/>
              <a:t>リポジトリ</a:t>
            </a:r>
            <a:r>
              <a:rPr lang="en-US" altLang="ja-JP" dirty="0"/>
              <a:t>DB </a:t>
            </a:r>
            <a:r>
              <a:rPr lang="ja-JP" altLang="en-US" dirty="0"/>
              <a:t>として、</a:t>
            </a:r>
            <a:r>
              <a:rPr lang="en-US" altLang="ja-JP" dirty="0"/>
              <a:t>Apache Derby </a:t>
            </a:r>
            <a:r>
              <a:rPr lang="ja-JP" altLang="en-US" dirty="0"/>
              <a:t>で記載しておりますが、本来リポジトリ</a:t>
            </a:r>
            <a:r>
              <a:rPr lang="en-US" altLang="ja-JP" dirty="0"/>
              <a:t>DB</a:t>
            </a:r>
            <a:r>
              <a:rPr lang="ja-JP" altLang="en-US" dirty="0" err="1"/>
              <a:t>には</a:t>
            </a:r>
            <a:r>
              <a:rPr lang="ja-JP" altLang="en-US" dirty="0"/>
              <a:t>商用</a:t>
            </a:r>
            <a:r>
              <a:rPr lang="en-US" altLang="ja-JP" dirty="0"/>
              <a:t>DB</a:t>
            </a:r>
            <a:r>
              <a:rPr lang="ja-JP" altLang="en-US" dirty="0"/>
              <a:t>の利用を推奨しております。</a:t>
            </a:r>
          </a:p>
          <a:p>
            <a:pPr lvl="1"/>
            <a:r>
              <a:rPr lang="ja-JP" altLang="en-US" dirty="0"/>
              <a:t>バックアップなど自動化する場合などは、運用要件に合わせて運用管理ツールと別途連携してください。</a:t>
            </a:r>
          </a:p>
          <a:p>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a:t>
            </a:fld>
            <a:endParaRPr lang="ja-JP" altLang="en-US" dirty="0"/>
          </a:p>
        </p:txBody>
      </p:sp>
    </p:spTree>
    <p:extLst>
      <p:ext uri="{BB962C8B-B14F-4D97-AF65-F5344CB8AC3E}">
        <p14:creationId xmlns:p14="http://schemas.microsoft.com/office/powerpoint/2010/main" val="3831519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バックアップ</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1008112"/>
          </a:xfrm>
        </p:spPr>
        <p:txBody>
          <a:bodyPr>
            <a:normAutofit/>
          </a:bodyPr>
          <a:lstStyle/>
          <a:p>
            <a:pPr marL="342900" lvl="0">
              <a:buSzPts val="1400"/>
            </a:pPr>
            <a:r>
              <a:rPr lang="en-US" altLang="ja-JP" dirty="0" err="1"/>
              <a:t>WebFOCUS</a:t>
            </a:r>
            <a:r>
              <a:rPr lang="ja-JP" altLang="en-US" dirty="0"/>
              <a:t>リポジトリ</a:t>
            </a:r>
            <a:r>
              <a:rPr lang="en-US" altLang="ja-JP" dirty="0"/>
              <a:t>DB</a:t>
            </a:r>
            <a:r>
              <a:rPr lang="ja-JP" altLang="en-US" dirty="0"/>
              <a:t>（その他</a:t>
            </a:r>
            <a:r>
              <a:rPr lang="en-US" altLang="ja-JP" dirty="0"/>
              <a:t>RDBMS</a:t>
            </a:r>
            <a:r>
              <a:rPr lang="ja-JP" altLang="en-US" dirty="0"/>
              <a:t>の場合）</a:t>
            </a:r>
            <a:br>
              <a:rPr lang="ja-JP" altLang="en-US" dirty="0"/>
            </a:br>
            <a:r>
              <a:rPr lang="ja-JP" altLang="en-US" dirty="0"/>
              <a:t>バックアップは、</a:t>
            </a:r>
            <a:r>
              <a:rPr lang="en-US" altLang="ja-JP" dirty="0" err="1"/>
              <a:t>WebFOCUS</a:t>
            </a:r>
            <a:r>
              <a:rPr lang="ja-JP" altLang="en-US" dirty="0"/>
              <a:t>関連フォルダと同じタイミングで取得します。</a:t>
            </a:r>
            <a:br>
              <a:rPr lang="ja-JP" altLang="en-US" dirty="0"/>
            </a:br>
            <a:r>
              <a:rPr lang="ja-JP" altLang="en-US" dirty="0"/>
              <a:t>各</a:t>
            </a:r>
            <a:r>
              <a:rPr lang="en-US" altLang="ja-JP" dirty="0"/>
              <a:t>RDBMS</a:t>
            </a:r>
            <a:r>
              <a:rPr lang="ja-JP" altLang="en-US" dirty="0" err="1"/>
              <a:t>が提</a:t>
            </a:r>
            <a:r>
              <a:rPr lang="ja-JP" altLang="en-US" dirty="0"/>
              <a:t>供するユーティリティを使用して以下のテーブルのバックアップを実施します。</a:t>
            </a:r>
            <a:endParaRPr lang="en-US" altLang="ja-JP" sz="1400"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50</a:t>
            </a:fld>
            <a:endParaRPr lang="ja-JP" altLang="en-US" dirty="0"/>
          </a:p>
        </p:txBody>
      </p:sp>
      <p:sp>
        <p:nvSpPr>
          <p:cNvPr id="11" name="Google Shape;769;p50"/>
          <p:cNvSpPr txBox="1"/>
          <p:nvPr/>
        </p:nvSpPr>
        <p:spPr>
          <a:xfrm>
            <a:off x="614988" y="1848242"/>
            <a:ext cx="7200800" cy="253916"/>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ja-JP" altLang="en-US" sz="1050" kern="0">
                <a:solidFill>
                  <a:srgbClr val="3F3F3F"/>
                </a:solidFill>
                <a:latin typeface="Meiryo"/>
                <a:cs typeface="Meiryo"/>
                <a:sym typeface="Meiryo"/>
              </a:rPr>
              <a:t>テーブル一覧（</a:t>
            </a:r>
            <a:r>
              <a:rPr kumimoji="0" lang="en-US" altLang="ja-JP" sz="1050" kern="0">
                <a:solidFill>
                  <a:srgbClr val="3F3F3F"/>
                </a:solidFill>
                <a:latin typeface="Meiryo"/>
                <a:cs typeface="Meiryo"/>
                <a:sym typeface="Meiryo"/>
              </a:rPr>
              <a:t>※ </a:t>
            </a:r>
            <a:r>
              <a:rPr kumimoji="0" lang="ja-JP" altLang="en-US" sz="1050" kern="0">
                <a:solidFill>
                  <a:srgbClr val="3F3F3F"/>
                </a:solidFill>
                <a:latin typeface="Meiryo"/>
                <a:cs typeface="Meiryo"/>
                <a:sym typeface="Meiryo"/>
              </a:rPr>
              <a:t>ご利用環境の構成により、テーブル数が異なる場合があります。）</a:t>
            </a:r>
            <a:endParaRPr kumimoji="0" sz="1050" kern="0">
              <a:solidFill>
                <a:srgbClr val="3F3F3F"/>
              </a:solidFill>
              <a:latin typeface="Meiryo"/>
              <a:cs typeface="Meiryo"/>
              <a:sym typeface="Meiryo"/>
            </a:endParaRPr>
          </a:p>
        </p:txBody>
      </p:sp>
      <p:graphicFrame>
        <p:nvGraphicFramePr>
          <p:cNvPr id="9" name="表 8"/>
          <p:cNvGraphicFramePr>
            <a:graphicFrameLocks noGrp="1"/>
          </p:cNvGraphicFramePr>
          <p:nvPr>
            <p:extLst>
              <p:ext uri="{D42A27DB-BD31-4B8C-83A1-F6EECF244321}">
                <p14:modId xmlns:p14="http://schemas.microsoft.com/office/powerpoint/2010/main" val="572677509"/>
              </p:ext>
            </p:extLst>
          </p:nvPr>
        </p:nvGraphicFramePr>
        <p:xfrm>
          <a:off x="467544" y="2211710"/>
          <a:ext cx="8225356" cy="2520284"/>
        </p:xfrm>
        <a:graphic>
          <a:graphicData uri="http://schemas.openxmlformats.org/drawingml/2006/table">
            <a:tbl>
              <a:tblPr>
                <a:tableStyleId>{B301B821-A1FF-4177-AEE7-76D212191A09}</a:tableStyleId>
              </a:tblPr>
              <a:tblGrid>
                <a:gridCol w="2001732">
                  <a:extLst>
                    <a:ext uri="{9D8B030D-6E8A-4147-A177-3AD203B41FA5}">
                      <a16:colId xmlns:a16="http://schemas.microsoft.com/office/drawing/2014/main" val="1069134858"/>
                    </a:ext>
                  </a:extLst>
                </a:gridCol>
                <a:gridCol w="1005355">
                  <a:extLst>
                    <a:ext uri="{9D8B030D-6E8A-4147-A177-3AD203B41FA5}">
                      <a16:colId xmlns:a16="http://schemas.microsoft.com/office/drawing/2014/main" val="767857069"/>
                    </a:ext>
                  </a:extLst>
                </a:gridCol>
                <a:gridCol w="1747402">
                  <a:extLst>
                    <a:ext uri="{9D8B030D-6E8A-4147-A177-3AD203B41FA5}">
                      <a16:colId xmlns:a16="http://schemas.microsoft.com/office/drawing/2014/main" val="1355769673"/>
                    </a:ext>
                  </a:extLst>
                </a:gridCol>
                <a:gridCol w="1292599">
                  <a:extLst>
                    <a:ext uri="{9D8B030D-6E8A-4147-A177-3AD203B41FA5}">
                      <a16:colId xmlns:a16="http://schemas.microsoft.com/office/drawing/2014/main" val="1100659227"/>
                    </a:ext>
                  </a:extLst>
                </a:gridCol>
                <a:gridCol w="2178268">
                  <a:extLst>
                    <a:ext uri="{9D8B030D-6E8A-4147-A177-3AD203B41FA5}">
                      <a16:colId xmlns:a16="http://schemas.microsoft.com/office/drawing/2014/main" val="713865831"/>
                    </a:ext>
                  </a:extLst>
                </a:gridCol>
              </a:tblGrid>
              <a:tr h="148252">
                <a:tc>
                  <a:txBody>
                    <a:bodyPr/>
                    <a:lstStyle/>
                    <a:p>
                      <a:pPr algn="l" rtl="0" fontAlgn="ctr"/>
                      <a:r>
                        <a:rPr lang="en-US" sz="800" u="none" strike="noStrike" dirty="0">
                          <a:solidFill>
                            <a:schemeClr val="tx1">
                              <a:lumMod val="75000"/>
                              <a:lumOff val="25000"/>
                            </a:schemeClr>
                          </a:solidFill>
                          <a:effectLst/>
                        </a:rPr>
                        <a:t>BIP_COMPONENT</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BOTLMETA</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MAG_RECORDSPERMINUTELOG</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UOA_USERSRULES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WFBIP_NLS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80483210"/>
                  </a:ext>
                </a:extLst>
              </a:tr>
              <a:tr h="148252">
                <a:tc>
                  <a:txBody>
                    <a:bodyPr/>
                    <a:lstStyle/>
                    <a:p>
                      <a:pPr algn="l" rtl="0" fontAlgn="ctr"/>
                      <a:r>
                        <a:rPr lang="en-US" sz="800" u="none" strike="noStrike" dirty="0">
                          <a:solidFill>
                            <a:schemeClr val="tx1">
                              <a:lumMod val="75000"/>
                              <a:lumOff val="25000"/>
                            </a:schemeClr>
                          </a:solidFill>
                          <a:effectLst/>
                        </a:rPr>
                        <a:t>BIP_COMPONENT_METADATA</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BOTLOG</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MAG_SEARCHLOG</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WF_BLOGENTRIES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WFBIP_PAGE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99835701"/>
                  </a:ext>
                </a:extLst>
              </a:tr>
              <a:tr h="148252">
                <a:tc>
                  <a:txBody>
                    <a:bodyPr/>
                    <a:lstStyle/>
                    <a:p>
                      <a:pPr algn="l" rtl="0" fontAlgn="ctr"/>
                      <a:r>
                        <a:rPr lang="en-US" sz="800" u="none" strike="noStrike" dirty="0">
                          <a:solidFill>
                            <a:schemeClr val="tx1">
                              <a:lumMod val="75000"/>
                              <a:lumOff val="25000"/>
                            </a:schemeClr>
                          </a:solidFill>
                          <a:effectLst/>
                        </a:rPr>
                        <a:t>BIP_GROUP_COMPONENT_MAPPING</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BOTLOG2</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PP_CONVERTERS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WF_BLOGS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WFBIP_PAGE_COMPONENT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50704275"/>
                  </a:ext>
                </a:extLst>
              </a:tr>
              <a:tr h="148252">
                <a:tc>
                  <a:txBody>
                    <a:bodyPr/>
                    <a:lstStyle/>
                    <a:p>
                      <a:pPr algn="l" rtl="0" fontAlgn="ctr"/>
                      <a:r>
                        <a:rPr lang="en-US" sz="800" u="none" strike="noStrike" dirty="0">
                          <a:solidFill>
                            <a:schemeClr val="tx1">
                              <a:lumMod val="75000"/>
                              <a:lumOff val="25000"/>
                            </a:schemeClr>
                          </a:solidFill>
                          <a:effectLst/>
                        </a:rPr>
                        <a:t>BIP_NLS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BOTPACK</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RPT_DATA</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WF_CONTENT_REVS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WFBIP_PAGE_COMPONENT_CUSTOM</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07900332"/>
                  </a:ext>
                </a:extLst>
              </a:tr>
              <a:tr h="148252">
                <a:tc>
                  <a:txBody>
                    <a:bodyPr/>
                    <a:lstStyle/>
                    <a:p>
                      <a:pPr algn="l" rtl="0" fontAlgn="ctr"/>
                      <a:r>
                        <a:rPr lang="en-US" sz="800" u="none" strike="noStrike">
                          <a:solidFill>
                            <a:schemeClr val="tx1">
                              <a:lumMod val="75000"/>
                              <a:lumOff val="25000"/>
                            </a:schemeClr>
                          </a:solidFill>
                          <a:effectLst/>
                        </a:rPr>
                        <a:t>BIP_REFERENCE_COMPONENT_MAP</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BOTPARMS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RPT_METADATA</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WF_CUSTOM</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WFBIP_PAGE_CUSTOM</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29837715"/>
                  </a:ext>
                </a:extLst>
              </a:tr>
              <a:tr h="148252">
                <a:tc>
                  <a:txBody>
                    <a:bodyPr/>
                    <a:lstStyle/>
                    <a:p>
                      <a:pPr algn="l" rtl="0" fontAlgn="ctr"/>
                      <a:r>
                        <a:rPr lang="en-US" sz="800" u="none" strike="noStrike">
                          <a:solidFill>
                            <a:schemeClr val="tx1">
                              <a:lumMod val="75000"/>
                              <a:lumOff val="25000"/>
                            </a:schemeClr>
                          </a:solidFill>
                          <a:effectLst/>
                        </a:rPr>
                        <a:t>BIP_USER_COMPONENT_MAPPING</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BOTSBDS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RPT_USAGE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WF_CUSTOMEX</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WFBIP_PORTAL</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16820255"/>
                  </a:ext>
                </a:extLst>
              </a:tr>
              <a:tr h="148252">
                <a:tc>
                  <a:txBody>
                    <a:bodyPr/>
                    <a:lstStyle/>
                    <a:p>
                      <a:pPr algn="l" rtl="0" fontAlgn="ctr"/>
                      <a:r>
                        <a:rPr lang="en-US" sz="800" u="none" strike="noStrike">
                          <a:solidFill>
                            <a:schemeClr val="tx1">
                              <a:lumMod val="75000"/>
                              <a:lumOff val="25000"/>
                            </a:schemeClr>
                          </a:solidFill>
                          <a:effectLst/>
                        </a:rPr>
                        <a:t>BIP_USER_PROFILE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BOTSCHED</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SCM_PROJECTS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WF_ITEM</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WFBIP_PORTAL_COMPONENT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8189801"/>
                  </a:ext>
                </a:extLst>
              </a:tr>
              <a:tr h="148252">
                <a:tc>
                  <a:txBody>
                    <a:bodyPr/>
                    <a:lstStyle/>
                    <a:p>
                      <a:pPr algn="l" rtl="0" fontAlgn="ctr"/>
                      <a:r>
                        <a:rPr lang="en-US" sz="800" u="none" strike="noStrike">
                          <a:solidFill>
                            <a:schemeClr val="tx1">
                              <a:lumMod val="75000"/>
                              <a:lumOff val="25000"/>
                            </a:schemeClr>
                          </a:solidFill>
                          <a:effectLst/>
                        </a:rPr>
                        <a:t>BOTACCES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BOTSCIT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UOA_CACHECOMS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WF_NLSOBJ</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WFBIP_PORTAL_COMPONENT_CUSTOM</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03727087"/>
                  </a:ext>
                </a:extLst>
              </a:tr>
              <a:tr h="148252">
                <a:tc>
                  <a:txBody>
                    <a:bodyPr/>
                    <a:lstStyle/>
                    <a:p>
                      <a:pPr algn="l" rtl="0" fontAlgn="ctr"/>
                      <a:r>
                        <a:rPr lang="en-US" sz="800" u="none" strike="noStrike">
                          <a:solidFill>
                            <a:schemeClr val="tx1">
                              <a:lumMod val="75000"/>
                              <a:lumOff val="25000"/>
                            </a:schemeClr>
                          </a:solidFill>
                          <a:effectLst/>
                        </a:rPr>
                        <a:t>BOTADDR</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BOTSIT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UOA_GROUPS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WF_OBJPROPS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WFBIP_PORTAL_RESOURCE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3490147"/>
                  </a:ext>
                </a:extLst>
              </a:tr>
              <a:tr h="148252">
                <a:tc>
                  <a:txBody>
                    <a:bodyPr/>
                    <a:lstStyle/>
                    <a:p>
                      <a:pPr algn="l" rtl="0" fontAlgn="ctr"/>
                      <a:r>
                        <a:rPr lang="en-US" sz="800" u="none" strike="noStrike">
                          <a:solidFill>
                            <a:schemeClr val="tx1">
                              <a:lumMod val="75000"/>
                              <a:lumOff val="25000"/>
                            </a:schemeClr>
                          </a:solidFill>
                          <a:effectLst/>
                        </a:rPr>
                        <a:t>BOTCAT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BOTSTATE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UOA_GROUPSRULES</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WF_OBJPROPSEX</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WFBIP_PPP_MAP</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62473013"/>
                  </a:ext>
                </a:extLst>
              </a:tr>
              <a:tr h="148252">
                <a:tc>
                  <a:txBody>
                    <a:bodyPr/>
                    <a:lstStyle/>
                    <a:p>
                      <a:pPr algn="l" rtl="0" fontAlgn="ctr"/>
                      <a:r>
                        <a:rPr lang="en-US" sz="800" u="none" strike="noStrike">
                          <a:solidFill>
                            <a:schemeClr val="tx1">
                              <a:lumMod val="75000"/>
                              <a:lumOff val="25000"/>
                            </a:schemeClr>
                          </a:solidFill>
                          <a:effectLst/>
                        </a:rPr>
                        <a:t>BOTCDATE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BOTTASK</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UOA_GROUPSUSERS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WF_PARM_REG</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WFBIP_PROPERTY</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13089055"/>
                  </a:ext>
                </a:extLst>
              </a:tr>
              <a:tr h="148252">
                <a:tc>
                  <a:txBody>
                    <a:bodyPr/>
                    <a:lstStyle/>
                    <a:p>
                      <a:pPr algn="l" rtl="0" fontAlgn="ctr"/>
                      <a:r>
                        <a:rPr lang="en-US" sz="800" u="none" strike="noStrike">
                          <a:solidFill>
                            <a:schemeClr val="tx1">
                              <a:lumMod val="75000"/>
                              <a:lumOff val="25000"/>
                            </a:schemeClr>
                          </a:solidFill>
                          <a:effectLst/>
                        </a:rPr>
                        <a:t>BOTDEST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BOTTELL</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UOA_LOCKS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WF_REPOSOBJ</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WFBIP_USER_PROFILE</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28022773"/>
                  </a:ext>
                </a:extLst>
              </a:tr>
              <a:tr h="148252">
                <a:tc>
                  <a:txBody>
                    <a:bodyPr/>
                    <a:lstStyle/>
                    <a:p>
                      <a:pPr algn="l" rtl="0" fontAlgn="ctr"/>
                      <a:r>
                        <a:rPr lang="en-US" sz="800" u="none" strike="noStrike">
                          <a:solidFill>
                            <a:schemeClr val="tx1">
                              <a:lumMod val="75000"/>
                              <a:lumOff val="25000"/>
                            </a:schemeClr>
                          </a:solidFill>
                          <a:effectLst/>
                        </a:rPr>
                        <a:t>BOTDIST</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BOTTSKEX</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UOA_PRIVATESHARES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dirty="0">
                          <a:solidFill>
                            <a:schemeClr val="tx1">
                              <a:lumMod val="75000"/>
                              <a:lumOff val="25000"/>
                            </a:schemeClr>
                          </a:solidFill>
                          <a:effectLst/>
                        </a:rPr>
                        <a:t>WF_TEMP</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ja-JP" altLang="en-US" sz="800" u="none" strike="noStrike">
                          <a:solidFill>
                            <a:schemeClr val="tx1">
                              <a:lumMod val="75000"/>
                              <a:lumOff val="25000"/>
                            </a:schemeClr>
                          </a:solidFill>
                          <a:effectLst/>
                        </a:rPr>
                        <a:t>　</a:t>
                      </a:r>
                      <a:endPar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9409681"/>
                  </a:ext>
                </a:extLst>
              </a:tr>
              <a:tr h="148252">
                <a:tc>
                  <a:txBody>
                    <a:bodyPr/>
                    <a:lstStyle/>
                    <a:p>
                      <a:pPr algn="l" rtl="0" fontAlgn="ctr"/>
                      <a:r>
                        <a:rPr lang="en-US" sz="800" u="none" strike="noStrike">
                          <a:solidFill>
                            <a:schemeClr val="tx1">
                              <a:lumMod val="75000"/>
                              <a:lumOff val="25000"/>
                            </a:schemeClr>
                          </a:solidFill>
                          <a:effectLst/>
                        </a:rPr>
                        <a:t>BOTJOURN</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BOTWATCH</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UOA_PSETS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WF_VERSION</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ja-JP" altLang="en-US" sz="800" u="none" strike="noStrike" dirty="0">
                          <a:solidFill>
                            <a:schemeClr val="tx1">
                              <a:lumMod val="75000"/>
                              <a:lumOff val="25000"/>
                            </a:schemeClr>
                          </a:solidFill>
                          <a:effectLst/>
                        </a:rPr>
                        <a:t>　</a:t>
                      </a: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4289928"/>
                  </a:ext>
                </a:extLst>
              </a:tr>
              <a:tr h="148252">
                <a:tc>
                  <a:txBody>
                    <a:bodyPr/>
                    <a:lstStyle/>
                    <a:p>
                      <a:pPr algn="l" rtl="0" fontAlgn="ctr"/>
                      <a:r>
                        <a:rPr lang="en-US" sz="800" u="none" strike="noStrike">
                          <a:solidFill>
                            <a:schemeClr val="tx1">
                              <a:lumMod val="75000"/>
                              <a:lumOff val="25000"/>
                            </a:schemeClr>
                          </a:solidFill>
                          <a:effectLst/>
                        </a:rPr>
                        <a:t>BOTLDATA</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ENTITY_VERSION</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UOA_RESOURCES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WF_USERFAVARITES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ja-JP" altLang="en-US" sz="800" u="none" strike="noStrike" dirty="0">
                          <a:solidFill>
                            <a:schemeClr val="tx1">
                              <a:lumMod val="75000"/>
                              <a:lumOff val="25000"/>
                            </a:schemeClr>
                          </a:solidFill>
                          <a:effectLst/>
                        </a:rPr>
                        <a:t>　</a:t>
                      </a: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7836886"/>
                  </a:ext>
                </a:extLst>
              </a:tr>
              <a:tr h="148252">
                <a:tc>
                  <a:txBody>
                    <a:bodyPr/>
                    <a:lstStyle/>
                    <a:p>
                      <a:pPr algn="l" rtl="0" fontAlgn="ctr"/>
                      <a:r>
                        <a:rPr lang="en-US" sz="800" u="none" strike="noStrike">
                          <a:solidFill>
                            <a:schemeClr val="tx1">
                              <a:lumMod val="75000"/>
                              <a:lumOff val="25000"/>
                            </a:schemeClr>
                          </a:solidFill>
                          <a:effectLst/>
                        </a:rPr>
                        <a:t>BOTLIB</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MAG_DELETELOG</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UOA_USERS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WFBIP_ALIAS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ja-JP" altLang="en-US" sz="800" u="none" strike="noStrike" dirty="0">
                          <a:solidFill>
                            <a:schemeClr val="tx1">
                              <a:lumMod val="75000"/>
                              <a:lumOff val="25000"/>
                            </a:schemeClr>
                          </a:solidFill>
                          <a:effectLst/>
                        </a:rPr>
                        <a:t>　</a:t>
                      </a: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72223801"/>
                  </a:ext>
                </a:extLst>
              </a:tr>
              <a:tr h="148252">
                <a:tc>
                  <a:txBody>
                    <a:bodyPr/>
                    <a:lstStyle/>
                    <a:p>
                      <a:pPr algn="l" rtl="0" fontAlgn="ctr"/>
                      <a:r>
                        <a:rPr lang="en-US" sz="800" u="none" strike="noStrike" dirty="0">
                          <a:solidFill>
                            <a:schemeClr val="tx1">
                              <a:lumMod val="75000"/>
                              <a:lumOff val="25000"/>
                            </a:schemeClr>
                          </a:solidFill>
                          <a:effectLst/>
                        </a:rPr>
                        <a:t>BOTLIST</a:t>
                      </a: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MAG_FEEDLOG</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UOA_USERSROLES</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rtl="0" fontAlgn="ctr"/>
                      <a:r>
                        <a:rPr lang="en-US" sz="800" u="none" strike="noStrike">
                          <a:solidFill>
                            <a:schemeClr val="tx1">
                              <a:lumMod val="75000"/>
                              <a:lumOff val="25000"/>
                            </a:schemeClr>
                          </a:solidFill>
                          <a:effectLst/>
                        </a:rPr>
                        <a:t>WFBIP_CUST_SESSION</a:t>
                      </a:r>
                      <a:endParaRPr 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r" rtl="0" fontAlgn="ctr"/>
                      <a:r>
                        <a:rPr lang="ja-JP" altLang="en-US" sz="800" u="none" strike="noStrike" dirty="0">
                          <a:solidFill>
                            <a:schemeClr val="tx1">
                              <a:lumMod val="75000"/>
                              <a:lumOff val="25000"/>
                            </a:schemeClr>
                          </a:solidFill>
                          <a:effectLst/>
                        </a:rPr>
                        <a:t>計</a:t>
                      </a:r>
                      <a:r>
                        <a:rPr lang="en-US" altLang="ja-JP" sz="800" u="none" strike="noStrike" dirty="0">
                          <a:solidFill>
                            <a:schemeClr val="tx1">
                              <a:lumMod val="75000"/>
                              <a:lumOff val="25000"/>
                            </a:schemeClr>
                          </a:solidFill>
                          <a:effectLst/>
                        </a:rPr>
                        <a:t>80</a:t>
                      </a:r>
                      <a:r>
                        <a:rPr lang="ja-JP" altLang="en-US" sz="800" u="none" strike="noStrike" dirty="0">
                          <a:solidFill>
                            <a:schemeClr val="tx1">
                              <a:lumMod val="75000"/>
                              <a:lumOff val="25000"/>
                            </a:schemeClr>
                          </a:solidFill>
                          <a:effectLst/>
                        </a:rPr>
                        <a:t>テーブル</a:t>
                      </a: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980" marR="8980" marT="898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80286712"/>
                  </a:ext>
                </a:extLst>
              </a:tr>
            </a:tbl>
          </a:graphicData>
        </a:graphic>
      </p:graphicFrame>
    </p:spTree>
    <p:extLst>
      <p:ext uri="{BB962C8B-B14F-4D97-AF65-F5344CB8AC3E}">
        <p14:creationId xmlns:p14="http://schemas.microsoft.com/office/powerpoint/2010/main" val="627041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バックアップ</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104456"/>
          </a:xfrm>
        </p:spPr>
        <p:txBody>
          <a:bodyPr>
            <a:normAutofit fontScale="85000" lnSpcReduction="20000"/>
          </a:bodyPr>
          <a:lstStyle/>
          <a:p>
            <a:pPr marL="342900" lvl="0">
              <a:buSzPts val="1400"/>
            </a:pPr>
            <a:r>
              <a:rPr lang="en-US" altLang="ja-JP" dirty="0"/>
              <a:t>Resource Analyzer </a:t>
            </a:r>
            <a:r>
              <a:rPr lang="ja-JP" altLang="en-US" dirty="0"/>
              <a:t>ログ</a:t>
            </a:r>
            <a:br>
              <a:rPr lang="ja-JP" altLang="en-US" dirty="0"/>
            </a:br>
            <a:r>
              <a:rPr lang="en-US" altLang="ja-JP" dirty="0"/>
              <a:t>Resource Analyzer</a:t>
            </a:r>
            <a:r>
              <a:rPr lang="ja-JP" altLang="en-US" dirty="0"/>
              <a:t>のアクセスログには、アーカイブログ（</a:t>
            </a:r>
            <a:r>
              <a:rPr lang="en-US" altLang="ja-JP" dirty="0"/>
              <a:t>DB</a:t>
            </a:r>
            <a:r>
              <a:rPr lang="ja-JP" altLang="en-US" dirty="0"/>
              <a:t>のレコードとして書き込まれたログ）と、</a:t>
            </a:r>
            <a:br>
              <a:rPr lang="ja-JP" altLang="en-US" dirty="0"/>
            </a:br>
            <a:r>
              <a:rPr lang="ja-JP" altLang="en-US" dirty="0"/>
              <a:t>未アーカイブログ（物理ファイル）があります。</a:t>
            </a:r>
            <a:br>
              <a:rPr lang="ja-JP" altLang="en-US" dirty="0"/>
            </a:br>
            <a:r>
              <a:rPr lang="ja-JP" altLang="en-US" dirty="0"/>
              <a:t>バックアップは、アーカイブログと未アーカイブログを同じタイミングで取得します。</a:t>
            </a:r>
          </a:p>
          <a:p>
            <a:pPr marL="342900" lvl="0">
              <a:buSzPts val="1400"/>
            </a:pPr>
            <a:endParaRPr lang="ja-JP" altLang="en-US" dirty="0"/>
          </a:p>
          <a:p>
            <a:pPr marL="685800" lvl="1">
              <a:buSzPts val="1400"/>
            </a:pPr>
            <a:r>
              <a:rPr lang="ja-JP" altLang="en-US" dirty="0"/>
              <a:t>アーカイブログ</a:t>
            </a:r>
            <a:br>
              <a:rPr lang="ja-JP" altLang="en-US" dirty="0"/>
            </a:br>
            <a:r>
              <a:rPr lang="ja-JP" altLang="en-US" dirty="0"/>
              <a:t>各</a:t>
            </a:r>
            <a:r>
              <a:rPr lang="en-US" altLang="ja-JP" dirty="0"/>
              <a:t>RDBMS</a:t>
            </a:r>
            <a:r>
              <a:rPr lang="ja-JP" altLang="en-US" dirty="0"/>
              <a:t>から提供されているユーティリティを使用して以下のテーブルのバックアップを取得します。</a:t>
            </a:r>
          </a:p>
          <a:p>
            <a:pPr marL="342900" lvl="0">
              <a:buSzPts val="1400"/>
            </a:pPr>
            <a:endParaRPr lang="ja-JP" altLang="en-US" dirty="0"/>
          </a:p>
          <a:p>
            <a:pPr marL="342900" lvl="0">
              <a:buSzPts val="1400"/>
            </a:pPr>
            <a:endParaRPr lang="ja-JP" altLang="en-US" dirty="0"/>
          </a:p>
          <a:p>
            <a:pPr marL="342900" lvl="0">
              <a:buSzPts val="1400"/>
            </a:pPr>
            <a:endParaRPr lang="ja-JP" altLang="en-US" dirty="0"/>
          </a:p>
          <a:p>
            <a:pPr marL="342900" lvl="0">
              <a:buSzPts val="1400"/>
            </a:pPr>
            <a:endParaRPr lang="ja-JP" altLang="en-US" dirty="0"/>
          </a:p>
          <a:p>
            <a:pPr marL="342900" lvl="0">
              <a:buSzPts val="1400"/>
            </a:pPr>
            <a:endParaRPr lang="ja-JP" altLang="en-US" dirty="0"/>
          </a:p>
          <a:p>
            <a:pPr marL="685800" lvl="1">
              <a:buSzPts val="1400"/>
            </a:pPr>
            <a:r>
              <a:rPr lang="ja-JP" altLang="en-US" dirty="0"/>
              <a:t>未アーカイブログ</a:t>
            </a:r>
            <a:br>
              <a:rPr lang="ja-JP" altLang="en-US" dirty="0"/>
            </a:br>
            <a:r>
              <a:rPr lang="en-US" altLang="ja-JP" dirty="0" err="1"/>
              <a:t>WebFOCUS</a:t>
            </a:r>
            <a:r>
              <a:rPr lang="ja-JP" altLang="en-US" dirty="0"/>
              <a:t>サービス停止中に物理ファイルのバックアップを取得します。 </a:t>
            </a:r>
          </a:p>
          <a:p>
            <a:pPr marL="971550" lvl="2" indent="0">
              <a:buSzPts val="1400"/>
              <a:buNone/>
            </a:pPr>
            <a:r>
              <a:rPr lang="en-US" altLang="ja-JP" dirty="0" smtClean="0"/>
              <a:t>Windows</a:t>
            </a:r>
            <a:br>
              <a:rPr lang="en-US" altLang="ja-JP" dirty="0" smtClean="0"/>
            </a:br>
            <a:r>
              <a:rPr lang="en-US" altLang="ja-JP" dirty="0" smtClean="0"/>
              <a:t>  &lt;drive&gt;:\</a:t>
            </a:r>
            <a:r>
              <a:rPr lang="en-US" altLang="ja-JP" dirty="0" err="1" smtClean="0"/>
              <a:t>ibi</a:t>
            </a:r>
            <a:r>
              <a:rPr lang="en-US" altLang="ja-JP" dirty="0" smtClean="0"/>
              <a:t>\srv92\</a:t>
            </a:r>
            <a:r>
              <a:rPr lang="en-US" altLang="ja-JP" dirty="0" err="1" smtClean="0"/>
              <a:t>wfs</a:t>
            </a:r>
            <a:r>
              <a:rPr lang="en-US" altLang="ja-JP" dirty="0" smtClean="0"/>
              <a:t>\rmldata.log</a:t>
            </a:r>
            <a:br>
              <a:rPr lang="en-US" altLang="ja-JP" dirty="0" smtClean="0"/>
            </a:br>
            <a:r>
              <a:rPr lang="en-US" altLang="ja-JP" dirty="0" smtClean="0"/>
              <a:t>  &lt;drive&gt;:\</a:t>
            </a:r>
            <a:r>
              <a:rPr lang="en-US" altLang="ja-JP" dirty="0" err="1" smtClean="0"/>
              <a:t>ibi</a:t>
            </a:r>
            <a:r>
              <a:rPr lang="en-US" altLang="ja-JP" dirty="0" smtClean="0"/>
              <a:t>\srv92\</a:t>
            </a:r>
            <a:r>
              <a:rPr lang="en-US" altLang="ja-JP" dirty="0" err="1" smtClean="0"/>
              <a:t>wfs</a:t>
            </a:r>
            <a:r>
              <a:rPr lang="en-US" altLang="ja-JP" dirty="0" smtClean="0"/>
              <a:t>\rmldat_yyyymmddhhmmsssss.log</a:t>
            </a:r>
            <a:br>
              <a:rPr lang="en-US" altLang="ja-JP" dirty="0" smtClean="0"/>
            </a:br>
            <a:r>
              <a:rPr lang="en-US" altLang="ja-JP" dirty="0" smtClean="0"/>
              <a:t/>
            </a:r>
            <a:br>
              <a:rPr lang="en-US" altLang="ja-JP" dirty="0" smtClean="0"/>
            </a:br>
            <a:r>
              <a:rPr lang="en-US" altLang="ja-JP" dirty="0" smtClean="0"/>
              <a:t>Linux</a:t>
            </a:r>
            <a:br>
              <a:rPr lang="en-US" altLang="ja-JP" dirty="0" smtClean="0"/>
            </a:br>
            <a:r>
              <a:rPr lang="en-US" altLang="ja-JP" dirty="0" smtClean="0"/>
              <a:t>  &lt;</a:t>
            </a:r>
            <a:r>
              <a:rPr lang="en-US" altLang="ja-JP" dirty="0"/>
              <a:t>directory&gt;/</a:t>
            </a:r>
            <a:r>
              <a:rPr lang="en-US" altLang="ja-JP" dirty="0" err="1" smtClean="0"/>
              <a:t>ibi</a:t>
            </a:r>
            <a:r>
              <a:rPr lang="en-US" altLang="ja-JP" dirty="0" smtClean="0"/>
              <a:t>/srv92/</a:t>
            </a:r>
            <a:r>
              <a:rPr lang="en-US" altLang="ja-JP" dirty="0" err="1" smtClean="0"/>
              <a:t>wfs</a:t>
            </a:r>
            <a:r>
              <a:rPr lang="en-US" altLang="ja-JP" dirty="0" smtClean="0"/>
              <a:t>/rmldata.log</a:t>
            </a:r>
            <a:br>
              <a:rPr lang="en-US" altLang="ja-JP" dirty="0" smtClean="0"/>
            </a:br>
            <a:r>
              <a:rPr lang="en-US" altLang="ja-JP" dirty="0" smtClean="0"/>
              <a:t>  &lt;directory</a:t>
            </a:r>
            <a:r>
              <a:rPr lang="en-US" altLang="ja-JP" dirty="0"/>
              <a:t>&gt;/</a:t>
            </a:r>
            <a:r>
              <a:rPr lang="en-US" altLang="ja-JP" dirty="0" err="1" smtClean="0"/>
              <a:t>ibi</a:t>
            </a:r>
            <a:r>
              <a:rPr lang="en-US" altLang="ja-JP" dirty="0" smtClean="0"/>
              <a:t>/srv92/</a:t>
            </a:r>
            <a:r>
              <a:rPr lang="en-US" altLang="ja-JP" dirty="0" err="1" smtClean="0"/>
              <a:t>wfs</a:t>
            </a:r>
            <a:r>
              <a:rPr lang="en-US" altLang="ja-JP" dirty="0" smtClean="0"/>
              <a:t>/rmldat_yyyymmddhhmmsssss.log</a:t>
            </a:r>
            <a:endParaRPr lang="en-US" altLang="ja-JP"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51</a:t>
            </a:fld>
            <a:endParaRPr lang="ja-JP" altLang="en-US" dirty="0"/>
          </a:p>
        </p:txBody>
      </p:sp>
      <p:graphicFrame>
        <p:nvGraphicFramePr>
          <p:cNvPr id="8" name="Google Shape;775;p51"/>
          <p:cNvGraphicFramePr/>
          <p:nvPr>
            <p:extLst>
              <p:ext uri="{D42A27DB-BD31-4B8C-83A1-F6EECF244321}">
                <p14:modId xmlns:p14="http://schemas.microsoft.com/office/powerpoint/2010/main" val="4034204918"/>
              </p:ext>
            </p:extLst>
          </p:nvPr>
        </p:nvGraphicFramePr>
        <p:xfrm>
          <a:off x="805213" y="2317822"/>
          <a:ext cx="8064075" cy="1026100"/>
        </p:xfrm>
        <a:graphic>
          <a:graphicData uri="http://schemas.openxmlformats.org/drawingml/2006/table">
            <a:tbl>
              <a:tblPr bandRow="1">
                <a:tableStyleId>{69012ECD-51FC-41F1-AA8D-1B2483CD663E}</a:tableStyleId>
              </a:tblPr>
              <a:tblGrid>
                <a:gridCol w="2001250">
                  <a:extLst>
                    <a:ext uri="{9D8B030D-6E8A-4147-A177-3AD203B41FA5}">
                      <a16:colId xmlns:a16="http://schemas.microsoft.com/office/drawing/2014/main" val="20000"/>
                    </a:ext>
                  </a:extLst>
                </a:gridCol>
                <a:gridCol w="2031200">
                  <a:extLst>
                    <a:ext uri="{9D8B030D-6E8A-4147-A177-3AD203B41FA5}">
                      <a16:colId xmlns:a16="http://schemas.microsoft.com/office/drawing/2014/main" val="20001"/>
                    </a:ext>
                  </a:extLst>
                </a:gridCol>
                <a:gridCol w="2016225">
                  <a:extLst>
                    <a:ext uri="{9D8B030D-6E8A-4147-A177-3AD203B41FA5}">
                      <a16:colId xmlns:a16="http://schemas.microsoft.com/office/drawing/2014/main" val="20002"/>
                    </a:ext>
                  </a:extLst>
                </a:gridCol>
                <a:gridCol w="2015400">
                  <a:extLst>
                    <a:ext uri="{9D8B030D-6E8A-4147-A177-3AD203B41FA5}">
                      <a16:colId xmlns:a16="http://schemas.microsoft.com/office/drawing/2014/main" val="20003"/>
                    </a:ext>
                  </a:extLst>
                </a:gridCol>
              </a:tblGrid>
              <a:tr h="241000">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SMAUDIT_8207</a:t>
                      </a:r>
                      <a:endParaRPr baseline="0" dirty="0">
                        <a:solidFill>
                          <a:schemeClr val="tx1">
                            <a:lumMod val="75000"/>
                            <a:lumOff val="25000"/>
                          </a:schemeClr>
                        </a:solidFill>
                        <a:latin typeface="+mn-lt"/>
                        <a:ea typeface="+mn-ea"/>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SMGOVERN_8207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SMREQUESTS_8207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SMSERVERS_8207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extLst>
                  <a:ext uri="{0D108BD9-81ED-4DB2-BD59-A6C34878D82A}">
                    <a16:rowId xmlns:a16="http://schemas.microsoft.com/office/drawing/2014/main" val="10000"/>
                  </a:ext>
                </a:extLst>
              </a:tr>
              <a:tr h="261700">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SMCOLUMNS_8207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SMQUERY_8207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SMRPCREQUESTS_8207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SMSESSIONS_8207</a:t>
                      </a:r>
                      <a:endParaRPr baseline="0" dirty="0">
                        <a:solidFill>
                          <a:schemeClr val="tx1">
                            <a:lumMod val="75000"/>
                            <a:lumOff val="25000"/>
                          </a:schemeClr>
                        </a:solidFill>
                        <a:latin typeface="+mn-lt"/>
                        <a:ea typeface="+mn-ea"/>
                      </a:endParaRPr>
                    </a:p>
                  </a:txBody>
                  <a:tcPr marL="36000" marR="36000" marT="39275" marB="27000" anchor="ctr"/>
                </a:tc>
                <a:extLst>
                  <a:ext uri="{0D108BD9-81ED-4DB2-BD59-A6C34878D82A}">
                    <a16:rowId xmlns:a16="http://schemas.microsoft.com/office/drawing/2014/main" val="10001"/>
                  </a:ext>
                </a:extLst>
              </a:tr>
              <a:tr h="261700">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SMFROMS_8207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SMRELATIONS_8207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SMRPCS_8207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endParaRPr sz="900" b="0" i="0" u="none" strike="noStrike" cap="none" baseline="0">
                        <a:solidFill>
                          <a:schemeClr val="tx1">
                            <a:lumMod val="75000"/>
                            <a:lumOff val="25000"/>
                          </a:schemeClr>
                        </a:solidFill>
                        <a:latin typeface="+mn-lt"/>
                        <a:ea typeface="+mn-ea"/>
                        <a:cs typeface="Meiryo"/>
                        <a:sym typeface="Meiryo"/>
                      </a:endParaRPr>
                    </a:p>
                  </a:txBody>
                  <a:tcPr marL="36000" marR="36000" marT="39275" marB="27000" anchor="ctr"/>
                </a:tc>
                <a:extLst>
                  <a:ext uri="{0D108BD9-81ED-4DB2-BD59-A6C34878D82A}">
                    <a16:rowId xmlns:a16="http://schemas.microsoft.com/office/drawing/2014/main" val="10002"/>
                  </a:ext>
                </a:extLst>
              </a:tr>
              <a:tr h="261700">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SMFUNCTIONS_8207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SMREMOTES_8207</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tc>
                  <a:txBody>
                    <a:bodyPr/>
                    <a:lstStyle/>
                    <a:p>
                      <a:pPr marL="0" marR="0" lvl="0" indent="0" algn="l"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SMRPCWF_8207</a:t>
                      </a:r>
                      <a:endParaRPr baseline="0" dirty="0">
                        <a:solidFill>
                          <a:schemeClr val="tx1">
                            <a:lumMod val="75000"/>
                            <a:lumOff val="25000"/>
                          </a:schemeClr>
                        </a:solidFill>
                        <a:latin typeface="+mn-lt"/>
                        <a:ea typeface="+mn-ea"/>
                      </a:endParaRPr>
                    </a:p>
                  </a:txBody>
                  <a:tcPr marL="36000" marR="36000" marT="39275" marB="27000" anchor="ctr"/>
                </a:tc>
                <a:tc>
                  <a:txBody>
                    <a:bodyPr/>
                    <a:lstStyle/>
                    <a:p>
                      <a:pPr marL="0" marR="0" lvl="0" indent="0" algn="r" rtl="0">
                        <a:lnSpc>
                          <a:spcPct val="90000"/>
                        </a:lnSpc>
                        <a:spcBef>
                          <a:spcPts val="0"/>
                        </a:spcBef>
                        <a:spcAft>
                          <a:spcPts val="0"/>
                        </a:spcAft>
                        <a:buClr>
                          <a:srgbClr val="000000"/>
                        </a:buClr>
                        <a:buSzPts val="900"/>
                        <a:buFont typeface="Times New Roman"/>
                        <a:buNone/>
                      </a:pPr>
                      <a:r>
                        <a:rPr lang="ja-JP" sz="900" u="none" strike="noStrike" cap="none" baseline="0" dirty="0">
                          <a:solidFill>
                            <a:schemeClr val="tx1">
                              <a:lumMod val="75000"/>
                              <a:lumOff val="25000"/>
                            </a:schemeClr>
                          </a:solidFill>
                          <a:latin typeface="+mn-lt"/>
                          <a:ea typeface="+mn-ea"/>
                          <a:sym typeface="Meiryo"/>
                        </a:rPr>
                        <a:t>計14テーブル</a:t>
                      </a:r>
                      <a:endParaRPr sz="900" b="0" i="0" u="none" strike="noStrike" cap="none" baseline="0" dirty="0">
                        <a:solidFill>
                          <a:schemeClr val="tx1">
                            <a:lumMod val="75000"/>
                            <a:lumOff val="25000"/>
                          </a:schemeClr>
                        </a:solidFill>
                        <a:latin typeface="+mn-lt"/>
                        <a:ea typeface="+mn-ea"/>
                        <a:cs typeface="Meiryo"/>
                        <a:sym typeface="Meiryo"/>
                      </a:endParaRPr>
                    </a:p>
                  </a:txBody>
                  <a:tcPr marL="36000" marR="36000" marT="39275" marB="2700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65238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smtClean="0"/>
              <a:t>バックアップ</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606172"/>
          </a:xfrm>
        </p:spPr>
        <p:txBody>
          <a:bodyPr>
            <a:normAutofit fontScale="77500" lnSpcReduction="20000"/>
          </a:bodyPr>
          <a:lstStyle/>
          <a:p>
            <a:pPr marL="342900" lvl="0">
              <a:buSzPts val="1400"/>
            </a:pPr>
            <a:r>
              <a:rPr lang="ja-JP" altLang="en-US" dirty="0"/>
              <a:t>エクスポート</a:t>
            </a:r>
            <a:br>
              <a:rPr lang="ja-JP" altLang="en-US" dirty="0"/>
            </a:br>
            <a:r>
              <a:rPr lang="en-US" altLang="ja-JP" dirty="0" err="1"/>
              <a:t>WebFOCUS</a:t>
            </a:r>
            <a:r>
              <a:rPr lang="ja-JP" altLang="en-US" dirty="0"/>
              <a:t>リポジトリ</a:t>
            </a:r>
            <a:r>
              <a:rPr lang="en-US" altLang="ja-JP" dirty="0"/>
              <a:t>DB</a:t>
            </a:r>
            <a:r>
              <a:rPr lang="ja-JP" altLang="en-US" dirty="0"/>
              <a:t>や</a:t>
            </a:r>
            <a:r>
              <a:rPr lang="en-US" altLang="ja-JP" dirty="0" err="1"/>
              <a:t>WebFOCUS</a:t>
            </a:r>
            <a:r>
              <a:rPr lang="ja-JP" altLang="en-US" dirty="0"/>
              <a:t>関連フォルダの資産を物理ファイルにエクスポートすることで、</a:t>
            </a:r>
            <a:br>
              <a:rPr lang="ja-JP" altLang="en-US" dirty="0"/>
            </a:br>
            <a:r>
              <a:rPr lang="ja-JP" altLang="en-US" dirty="0"/>
              <a:t>バックアップを取得することが可能です</a:t>
            </a:r>
            <a:r>
              <a:rPr lang="ja-JP" altLang="en-US" dirty="0" smtClean="0"/>
              <a:t>。</a:t>
            </a:r>
            <a:endParaRPr lang="en-US" altLang="ja-JP"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52</a:t>
            </a:fld>
            <a:endParaRPr lang="ja-JP" altLang="en-US" dirty="0"/>
          </a:p>
        </p:txBody>
      </p:sp>
      <p:graphicFrame>
        <p:nvGraphicFramePr>
          <p:cNvPr id="12" name="Google Shape;782;p52"/>
          <p:cNvGraphicFramePr/>
          <p:nvPr>
            <p:extLst>
              <p:ext uri="{D42A27DB-BD31-4B8C-83A1-F6EECF244321}">
                <p14:modId xmlns:p14="http://schemas.microsoft.com/office/powerpoint/2010/main" val="1760320906"/>
              </p:ext>
            </p:extLst>
          </p:nvPr>
        </p:nvGraphicFramePr>
        <p:xfrm>
          <a:off x="457200" y="1743950"/>
          <a:ext cx="8213487" cy="2842520"/>
        </p:xfrm>
        <a:graphic>
          <a:graphicData uri="http://schemas.openxmlformats.org/drawingml/2006/table">
            <a:tbl>
              <a:tblPr firstRow="1" bandRow="1"/>
              <a:tblGrid>
                <a:gridCol w="1320030">
                  <a:extLst>
                    <a:ext uri="{9D8B030D-6E8A-4147-A177-3AD203B41FA5}">
                      <a16:colId xmlns:a16="http://schemas.microsoft.com/office/drawing/2014/main" val="20000"/>
                    </a:ext>
                  </a:extLst>
                </a:gridCol>
                <a:gridCol w="1246678">
                  <a:extLst>
                    <a:ext uri="{9D8B030D-6E8A-4147-A177-3AD203B41FA5}">
                      <a16:colId xmlns:a16="http://schemas.microsoft.com/office/drawing/2014/main" val="20001"/>
                    </a:ext>
                  </a:extLst>
                </a:gridCol>
                <a:gridCol w="5646779">
                  <a:extLst>
                    <a:ext uri="{9D8B030D-6E8A-4147-A177-3AD203B41FA5}">
                      <a16:colId xmlns:a16="http://schemas.microsoft.com/office/drawing/2014/main" val="20002"/>
                    </a:ext>
                  </a:extLst>
                </a:gridCol>
              </a:tblGrid>
              <a:tr h="17715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800" baseline="0" dirty="0">
                          <a:latin typeface="+mn-lt"/>
                          <a:ea typeface="+mn-ea"/>
                          <a:sym typeface="Meiryo"/>
                        </a:rPr>
                        <a:t>対象</a:t>
                      </a:r>
                      <a:endParaRPr sz="800" b="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800" baseline="0" dirty="0">
                          <a:latin typeface="+mn-lt"/>
                          <a:ea typeface="+mn-ea"/>
                          <a:sym typeface="Meiryo"/>
                        </a:rPr>
                        <a:t>エクスポート可否</a:t>
                      </a:r>
                      <a:endParaRPr sz="800" b="0" baseline="0" dirty="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800" baseline="0" dirty="0">
                          <a:latin typeface="+mn-lt"/>
                          <a:ea typeface="+mn-ea"/>
                          <a:sym typeface="Meiryo"/>
                        </a:rPr>
                        <a:t>備考</a:t>
                      </a:r>
                      <a:endParaRPr sz="800" b="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882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ユーザ</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solidFill>
                            <a:schemeClr val="tx1">
                              <a:lumMod val="75000"/>
                              <a:lumOff val="25000"/>
                            </a:schemeClr>
                          </a:solidFill>
                          <a:latin typeface="+mn-lt"/>
                          <a:ea typeface="+mn-ea"/>
                          <a:sym typeface="Meiryo"/>
                        </a:rPr>
                        <a:t>ユーザのみのエクスポートはできません。</a:t>
                      </a:r>
                      <a:endParaRPr sz="800" baseline="0">
                        <a:solidFill>
                          <a:schemeClr val="tx1">
                            <a:lumMod val="75000"/>
                            <a:lumOff val="25000"/>
                          </a:schemeClr>
                        </a:solidFill>
                        <a:latin typeface="+mn-lt"/>
                        <a:ea typeface="+mn-ea"/>
                        <a:sym typeface="Meiryo"/>
                      </a:endParaRPr>
                    </a:p>
                    <a:p>
                      <a:pPr marL="0" marR="0" lvl="0" indent="0" algn="l" rtl="0">
                        <a:spcBef>
                          <a:spcPts val="0"/>
                        </a:spcBef>
                        <a:spcAft>
                          <a:spcPts val="0"/>
                        </a:spcAft>
                        <a:buNone/>
                      </a:pPr>
                      <a:r>
                        <a:rPr lang="ja-JP" sz="800" baseline="0">
                          <a:solidFill>
                            <a:schemeClr val="tx1">
                              <a:lumMod val="75000"/>
                              <a:lumOff val="25000"/>
                            </a:schemeClr>
                          </a:solidFill>
                          <a:latin typeface="+mn-lt"/>
                          <a:ea typeface="+mn-ea"/>
                          <a:sym typeface="Meiryo"/>
                        </a:rPr>
                        <a:t>ユーザを対象としたルールが設定されている場合のみ、ユーザのエクスポートが可能です。</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77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グループ</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2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ロール</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solidFill>
                            <a:schemeClr val="tx1">
                              <a:lumMod val="75000"/>
                              <a:lumOff val="25000"/>
                            </a:schemeClr>
                          </a:solidFill>
                          <a:latin typeface="+mn-lt"/>
                          <a:ea typeface="+mn-ea"/>
                          <a:sym typeface="Meiryo"/>
                        </a:rPr>
                        <a:t>ロールのみのエクスポートはできません。</a:t>
                      </a:r>
                      <a:endParaRPr sz="800" baseline="0">
                        <a:solidFill>
                          <a:schemeClr val="tx1">
                            <a:lumMod val="75000"/>
                            <a:lumOff val="25000"/>
                          </a:schemeClr>
                        </a:solidFill>
                        <a:latin typeface="+mn-lt"/>
                        <a:ea typeface="+mn-ea"/>
                        <a:sym typeface="Meiryo"/>
                      </a:endParaRPr>
                    </a:p>
                    <a:p>
                      <a:pPr marL="0" marR="0" lvl="0" indent="0" algn="l" rtl="0">
                        <a:spcBef>
                          <a:spcPts val="0"/>
                        </a:spcBef>
                        <a:spcAft>
                          <a:spcPts val="0"/>
                        </a:spcAft>
                        <a:buNone/>
                      </a:pPr>
                      <a:r>
                        <a:rPr lang="ja-JP" sz="800" baseline="0">
                          <a:solidFill>
                            <a:schemeClr val="tx1">
                              <a:lumMod val="75000"/>
                              <a:lumOff val="25000"/>
                            </a:schemeClr>
                          </a:solidFill>
                          <a:latin typeface="+mn-lt"/>
                          <a:ea typeface="+mn-ea"/>
                          <a:sym typeface="Meiryo"/>
                        </a:rPr>
                        <a:t>エクスポート対象のコンテンツやポータルに設定されたロールのみエクスポートが可能です。</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2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800" baseline="0">
                          <a:solidFill>
                            <a:schemeClr val="tx1">
                              <a:lumMod val="75000"/>
                              <a:lumOff val="25000"/>
                            </a:schemeClr>
                          </a:solidFill>
                          <a:latin typeface="+mn-lt"/>
                          <a:ea typeface="+mn-ea"/>
                          <a:sym typeface="Meiryo"/>
                        </a:rPr>
                        <a:t>ルール</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a:solidFill>
                            <a:schemeClr val="tx1">
                              <a:lumMod val="75000"/>
                              <a:lumOff val="25000"/>
                            </a:schemeClr>
                          </a:solidFill>
                          <a:latin typeface="+mn-lt"/>
                          <a:ea typeface="+mn-ea"/>
                          <a:sym typeface="Meiryo"/>
                        </a:rPr>
                        <a:t>ルールのみのエクスポートはできません。</a:t>
                      </a:r>
                      <a:endParaRPr sz="800" baseline="0">
                        <a:solidFill>
                          <a:schemeClr val="tx1">
                            <a:lumMod val="75000"/>
                            <a:lumOff val="25000"/>
                          </a:schemeClr>
                        </a:solidFill>
                        <a:latin typeface="+mn-lt"/>
                        <a:ea typeface="+mn-ea"/>
                        <a:sym typeface="Meiryo"/>
                      </a:endParaRPr>
                    </a:p>
                    <a:p>
                      <a:pPr marL="0" marR="0" lvl="0" indent="0" algn="l" rtl="0">
                        <a:spcBef>
                          <a:spcPts val="0"/>
                        </a:spcBef>
                        <a:spcAft>
                          <a:spcPts val="0"/>
                        </a:spcAft>
                        <a:buNone/>
                      </a:pPr>
                      <a:r>
                        <a:rPr lang="ja-JP" sz="800" baseline="0">
                          <a:solidFill>
                            <a:schemeClr val="tx1">
                              <a:lumMod val="75000"/>
                              <a:lumOff val="25000"/>
                            </a:schemeClr>
                          </a:solidFill>
                          <a:latin typeface="+mn-lt"/>
                          <a:ea typeface="+mn-ea"/>
                          <a:sym typeface="Meiryo"/>
                        </a:rPr>
                        <a:t>エクスポート対象のコンテンツやポータルに設定されたルールのみエクスポートが可能です。</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71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コンテンツ</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dirty="0">
                          <a:solidFill>
                            <a:schemeClr val="tx1">
                              <a:lumMod val="75000"/>
                              <a:lumOff val="25000"/>
                            </a:schemeClr>
                          </a:solidFill>
                          <a:latin typeface="+mn-lt"/>
                          <a:ea typeface="+mn-ea"/>
                          <a:sym typeface="Meiryo"/>
                        </a:rPr>
                        <a:t>○</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solidFill>
                            <a:schemeClr val="tx1">
                              <a:lumMod val="75000"/>
                              <a:lumOff val="25000"/>
                            </a:schemeClr>
                          </a:solidFill>
                          <a:latin typeface="+mn-lt"/>
                          <a:ea typeface="+mn-ea"/>
                          <a:sym typeface="Meiryo"/>
                        </a:rPr>
                        <a:t>コンテンツ/フォルダ</a:t>
                      </a:r>
                      <a:r>
                        <a:rPr lang="ja-JP" sz="800" baseline="0" dirty="0" smtClean="0">
                          <a:solidFill>
                            <a:schemeClr val="tx1">
                              <a:lumMod val="75000"/>
                              <a:lumOff val="25000"/>
                            </a:schemeClr>
                          </a:solidFill>
                          <a:latin typeface="+mn-lt"/>
                          <a:ea typeface="+mn-ea"/>
                          <a:sym typeface="Meiryo"/>
                        </a:rPr>
                        <a:t>/</a:t>
                      </a:r>
                      <a:r>
                        <a:rPr lang="ja-JP" altLang="en-US" sz="800" baseline="0" dirty="0" smtClean="0">
                          <a:solidFill>
                            <a:schemeClr val="tx1">
                              <a:lumMod val="75000"/>
                              <a:lumOff val="25000"/>
                            </a:schemeClr>
                          </a:solidFill>
                          <a:latin typeface="+mn-lt"/>
                          <a:ea typeface="+mn-ea"/>
                          <a:sym typeface="Meiryo"/>
                        </a:rPr>
                        <a:t>ワークスペース</a:t>
                      </a:r>
                      <a:r>
                        <a:rPr lang="ja-JP" sz="800" baseline="0" dirty="0" smtClean="0">
                          <a:solidFill>
                            <a:schemeClr val="tx1">
                              <a:lumMod val="75000"/>
                              <a:lumOff val="25000"/>
                            </a:schemeClr>
                          </a:solidFill>
                          <a:latin typeface="+mn-lt"/>
                          <a:ea typeface="+mn-ea"/>
                          <a:sym typeface="Meiryo"/>
                        </a:rPr>
                        <a:t>単位</a:t>
                      </a:r>
                      <a:r>
                        <a:rPr lang="ja-JP" sz="800" baseline="0" dirty="0">
                          <a:solidFill>
                            <a:schemeClr val="tx1">
                              <a:lumMod val="75000"/>
                              <a:lumOff val="25000"/>
                            </a:schemeClr>
                          </a:solidFill>
                          <a:latin typeface="+mn-lt"/>
                          <a:ea typeface="+mn-ea"/>
                          <a:sym typeface="Meiryo"/>
                        </a:rPr>
                        <a:t>で fex、htm、html のエクスポートが可能です。</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577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ポータル</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577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ディファード</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solidFill>
                            <a:schemeClr val="tx1">
                              <a:lumMod val="75000"/>
                              <a:lumOff val="25000"/>
                            </a:schemeClr>
                          </a:solidFill>
                          <a:latin typeface="+mn-lt"/>
                          <a:ea typeface="+mn-ea"/>
                          <a:sym typeface="Meiryo"/>
                        </a:rPr>
                        <a:t>ディファードチケット、ディファード出力結果ともにエクスポートできません。</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577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ジョブ</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577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配信リスト</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71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画像ファイル</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solidFill>
                            <a:schemeClr val="tx1">
                              <a:lumMod val="75000"/>
                              <a:lumOff val="25000"/>
                            </a:schemeClr>
                          </a:solidFill>
                          <a:latin typeface="+mn-lt"/>
                          <a:ea typeface="+mn-ea"/>
                          <a:sym typeface="Meiryo"/>
                        </a:rPr>
                        <a:t>デフォルトでは、bmp、gif、jpeg、jpg、png、svg、ico のエクスポートが可能です。</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715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スタイルファイル</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800" baseline="0" dirty="0">
                          <a:solidFill>
                            <a:schemeClr val="tx1">
                              <a:lumMod val="75000"/>
                              <a:lumOff val="25000"/>
                            </a:schemeClr>
                          </a:solidFill>
                          <a:latin typeface="+mn-lt"/>
                          <a:ea typeface="+mn-ea"/>
                          <a:sym typeface="Meiryo"/>
                        </a:rPr>
                        <a:t>デフォルトでは、css、sty のエクスポートが可能です。</a:t>
                      </a: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577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lnSpc>
                          <a:spcPct val="100000"/>
                        </a:lnSpc>
                        <a:spcBef>
                          <a:spcPts val="0"/>
                        </a:spcBef>
                        <a:spcAft>
                          <a:spcPts val="0"/>
                        </a:spcAft>
                        <a:buClr>
                          <a:srgbClr val="3F3F3F"/>
                        </a:buClr>
                        <a:buSzPts val="700"/>
                        <a:buFont typeface="Meiryo"/>
                        <a:buNone/>
                      </a:pPr>
                      <a:r>
                        <a:rPr lang="ja-JP" sz="800" baseline="0">
                          <a:solidFill>
                            <a:schemeClr val="tx1">
                              <a:lumMod val="75000"/>
                              <a:lumOff val="25000"/>
                            </a:schemeClr>
                          </a:solidFill>
                          <a:latin typeface="+mn-lt"/>
                          <a:ea typeface="+mn-ea"/>
                          <a:sym typeface="Meiryo"/>
                        </a:rPr>
                        <a:t>シノニム</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800" baseline="0">
                          <a:solidFill>
                            <a:schemeClr val="tx1">
                              <a:lumMod val="75000"/>
                              <a:lumOff val="25000"/>
                            </a:schemeClr>
                          </a:solidFill>
                          <a:latin typeface="+mn-lt"/>
                          <a:ea typeface="+mn-ea"/>
                          <a:sym typeface="Meiryo"/>
                        </a:rPr>
                        <a:t>○</a:t>
                      </a:r>
                      <a:endParaRPr sz="8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endParaRPr sz="8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3" name="Google Shape;783;p52"/>
          <p:cNvSpPr/>
          <p:nvPr/>
        </p:nvSpPr>
        <p:spPr>
          <a:xfrm>
            <a:off x="683568" y="4640550"/>
            <a:ext cx="7992888" cy="215444"/>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設定によりエクスポート対象の拡張子を追加することも可能です。また、インポートすることで資産の追加</a:t>
            </a:r>
            <a:r>
              <a:rPr kumimoji="0" lang="en-US" altLang="ja-JP" sz="800" kern="0" dirty="0">
                <a:solidFill>
                  <a:srgbClr val="4F81BD"/>
                </a:solidFill>
                <a:latin typeface="Meiryo"/>
                <a:cs typeface="Meiryo"/>
                <a:sym typeface="Meiryo"/>
              </a:rPr>
              <a:t>/</a:t>
            </a:r>
            <a:r>
              <a:rPr kumimoji="0" lang="ja-JP" altLang="en-US" sz="800" kern="0" dirty="0">
                <a:solidFill>
                  <a:srgbClr val="4F81BD"/>
                </a:solidFill>
                <a:latin typeface="Meiryo"/>
                <a:cs typeface="Meiryo"/>
                <a:sym typeface="Meiryo"/>
              </a:rPr>
              <a:t>更新が可能です。</a:t>
            </a:r>
            <a:endParaRPr kumimoji="0" sz="800" kern="0" dirty="0">
              <a:solidFill>
                <a:srgbClr val="4F81BD"/>
              </a:solidFill>
              <a:latin typeface="Meiryo"/>
              <a:cs typeface="Meiryo"/>
              <a:sym typeface="Meiryo"/>
            </a:endParaRPr>
          </a:p>
        </p:txBody>
      </p:sp>
      <p:sp>
        <p:nvSpPr>
          <p:cNvPr id="14" name="Google Shape;785;p52"/>
          <p:cNvSpPr txBox="1"/>
          <p:nvPr/>
        </p:nvSpPr>
        <p:spPr>
          <a:xfrm>
            <a:off x="683568" y="1491630"/>
            <a:ext cx="7200800" cy="253916"/>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ja-JP" altLang="en-US" sz="1050" kern="0">
                <a:solidFill>
                  <a:srgbClr val="000000"/>
                </a:solidFill>
                <a:latin typeface="Meiryo"/>
                <a:cs typeface="Meiryo"/>
                <a:sym typeface="Meiryo"/>
              </a:rPr>
              <a:t>エクスポートが可能な資産</a:t>
            </a: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31980535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en-US" dirty="0"/>
              <a:t>ログ</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53</a:t>
            </a:fld>
            <a:endParaRPr lang="ja-JP" altLang="en-US" dirty="0"/>
          </a:p>
        </p:txBody>
      </p:sp>
    </p:spTree>
    <p:extLst>
      <p:ext uri="{BB962C8B-B14F-4D97-AF65-F5344CB8AC3E}">
        <p14:creationId xmlns:p14="http://schemas.microsoft.com/office/powerpoint/2010/main" val="2540987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err="1"/>
              <a:t>WebFOCUS</a:t>
            </a:r>
            <a:r>
              <a:rPr lang="ja-JP" altLang="en-US" dirty="0"/>
              <a:t>のログに</a:t>
            </a:r>
            <a:r>
              <a:rPr lang="ja-JP" altLang="en-US" dirty="0" smtClean="0"/>
              <a:t>ついて</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864096"/>
          </a:xfrm>
        </p:spPr>
        <p:txBody>
          <a:bodyPr>
            <a:normAutofit fontScale="85000" lnSpcReduction="20000"/>
          </a:bodyPr>
          <a:lstStyle/>
          <a:p>
            <a:pPr marL="342900" lvl="0">
              <a:buSzPts val="1400"/>
            </a:pPr>
            <a:r>
              <a:rPr lang="ja-JP" altLang="en-US" dirty="0"/>
              <a:t>ログの肥大化を回避するために、一定期間を過ぎたログの削除、または、他の領域への退避やバックアップを取得し空き領域を確保します。</a:t>
            </a:r>
            <a:br>
              <a:rPr lang="ja-JP" altLang="en-US" dirty="0"/>
            </a:br>
            <a:r>
              <a:rPr lang="ja-JP" altLang="en-US" dirty="0"/>
              <a:t>障害が発生した場合に確認すべき主要ログは以下ディレクトリに出力されます。ログ削除のタイミングが自動ではないファイルは必要に応じて運用管理ツールと連携して削除を検討してください。</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54</a:t>
            </a:fld>
            <a:endParaRPr lang="ja-JP" altLang="en-US" dirty="0"/>
          </a:p>
        </p:txBody>
      </p:sp>
      <p:graphicFrame>
        <p:nvGraphicFramePr>
          <p:cNvPr id="11" name="Google Shape;798;p54"/>
          <p:cNvGraphicFramePr/>
          <p:nvPr>
            <p:extLst>
              <p:ext uri="{D42A27DB-BD31-4B8C-83A1-F6EECF244321}">
                <p14:modId xmlns:p14="http://schemas.microsoft.com/office/powerpoint/2010/main" val="912802715"/>
              </p:ext>
            </p:extLst>
          </p:nvPr>
        </p:nvGraphicFramePr>
        <p:xfrm>
          <a:off x="467544" y="1906763"/>
          <a:ext cx="8203144" cy="2610920"/>
        </p:xfrm>
        <a:graphic>
          <a:graphicData uri="http://schemas.openxmlformats.org/drawingml/2006/table">
            <a:tbl>
              <a:tblPr firstRow="1" bandRow="1"/>
              <a:tblGrid>
                <a:gridCol w="3078615">
                  <a:extLst>
                    <a:ext uri="{9D8B030D-6E8A-4147-A177-3AD203B41FA5}">
                      <a16:colId xmlns:a16="http://schemas.microsoft.com/office/drawing/2014/main" val="20000"/>
                    </a:ext>
                  </a:extLst>
                </a:gridCol>
                <a:gridCol w="1933089">
                  <a:extLst>
                    <a:ext uri="{9D8B030D-6E8A-4147-A177-3AD203B41FA5}">
                      <a16:colId xmlns:a16="http://schemas.microsoft.com/office/drawing/2014/main" val="20001"/>
                    </a:ext>
                  </a:extLst>
                </a:gridCol>
                <a:gridCol w="1861476">
                  <a:extLst>
                    <a:ext uri="{9D8B030D-6E8A-4147-A177-3AD203B41FA5}">
                      <a16:colId xmlns:a16="http://schemas.microsoft.com/office/drawing/2014/main" val="20002"/>
                    </a:ext>
                  </a:extLst>
                </a:gridCol>
                <a:gridCol w="792982">
                  <a:extLst>
                    <a:ext uri="{9D8B030D-6E8A-4147-A177-3AD203B41FA5}">
                      <a16:colId xmlns:a16="http://schemas.microsoft.com/office/drawing/2014/main" val="20003"/>
                    </a:ext>
                  </a:extLst>
                </a:gridCol>
                <a:gridCol w="536982">
                  <a:extLst>
                    <a:ext uri="{9D8B030D-6E8A-4147-A177-3AD203B41FA5}">
                      <a16:colId xmlns:a16="http://schemas.microsoft.com/office/drawing/2014/main" val="20004"/>
                    </a:ext>
                  </a:extLst>
                </a:gridCol>
              </a:tblGrid>
              <a:tr h="33050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rPr>
                        <a:t>フォルダ</a:t>
                      </a:r>
                      <a:endParaRPr sz="900" b="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a:latin typeface="+mn-lt"/>
                          <a:ea typeface="+mn-ea"/>
                        </a:rPr>
                        <a:t>概要</a:t>
                      </a:r>
                      <a:endParaRPr sz="9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altLang="en-US" sz="900" baseline="0" dirty="0" smtClean="0">
                          <a:latin typeface="+mn-lt"/>
                          <a:ea typeface="+mn-ea"/>
                        </a:rPr>
                        <a:t>ログ</a:t>
                      </a:r>
                      <a:r>
                        <a:rPr lang="ja-JP" sz="900" baseline="0" dirty="0" smtClean="0">
                          <a:latin typeface="+mn-lt"/>
                          <a:ea typeface="+mn-ea"/>
                        </a:rPr>
                        <a:t>ローテー</a:t>
                      </a:r>
                      <a:r>
                        <a:rPr lang="ja-JP" altLang="en-US" sz="900" baseline="0" dirty="0" smtClean="0">
                          <a:latin typeface="+mn-lt"/>
                          <a:ea typeface="+mn-ea"/>
                        </a:rPr>
                        <a:t>ト</a:t>
                      </a:r>
                      <a:endParaRPr lang="en-US" altLang="ja-JP" sz="900" baseline="0" dirty="0" smtClean="0">
                        <a:latin typeface="+mn-lt"/>
                        <a:ea typeface="+mn-ea"/>
                      </a:endParaRPr>
                    </a:p>
                    <a:p>
                      <a:pPr marL="0" marR="0" lvl="0" indent="0" algn="ctr" rtl="0">
                        <a:spcBef>
                          <a:spcPts val="0"/>
                        </a:spcBef>
                        <a:spcAft>
                          <a:spcPts val="0"/>
                        </a:spcAft>
                        <a:buNone/>
                      </a:pPr>
                      <a:r>
                        <a:rPr lang="ja-JP" sz="900" baseline="0" dirty="0" smtClean="0">
                          <a:latin typeface="+mn-lt"/>
                          <a:ea typeface="+mn-ea"/>
                        </a:rPr>
                        <a:t>タイミング</a:t>
                      </a:r>
                      <a:endParaRPr sz="900" b="0" baseline="0" dirty="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a:latin typeface="+mn-lt"/>
                          <a:ea typeface="+mn-ea"/>
                        </a:rPr>
                        <a:t>世代</a:t>
                      </a:r>
                      <a:endParaRPr sz="900" baseline="0">
                        <a:latin typeface="+mn-lt"/>
                        <a:ea typeface="+mn-ea"/>
                      </a:endParaRPr>
                    </a:p>
                    <a:p>
                      <a:pPr marL="0" marR="0" lvl="0" indent="0" algn="ctr" rtl="0">
                        <a:spcBef>
                          <a:spcPts val="0"/>
                        </a:spcBef>
                        <a:spcAft>
                          <a:spcPts val="0"/>
                        </a:spcAft>
                        <a:buNone/>
                      </a:pPr>
                      <a:r>
                        <a:rPr lang="ja-JP" sz="900" baseline="0">
                          <a:latin typeface="+mn-lt"/>
                          <a:ea typeface="+mn-ea"/>
                        </a:rPr>
                        <a:t>（日数）</a:t>
                      </a:r>
                      <a:endParaRPr sz="900" b="0" baseline="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baseline="0" dirty="0">
                          <a:latin typeface="+mn-lt"/>
                          <a:ea typeface="+mn-ea"/>
                        </a:rPr>
                        <a:t>削除</a:t>
                      </a:r>
                      <a:endParaRPr sz="900" b="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rPr>
                        <a:t>&lt;drive&gt;:\ibi</a:t>
                      </a:r>
                      <a:r>
                        <a:rPr lang="ja-JP" sz="900" baseline="0" dirty="0" smtClean="0">
                          <a:solidFill>
                            <a:schemeClr val="tx1">
                              <a:lumMod val="75000"/>
                              <a:lumOff val="25000"/>
                            </a:schemeClr>
                          </a:solidFill>
                          <a:latin typeface="+mn-lt"/>
                          <a:ea typeface="+mn-ea"/>
                        </a:rPr>
                        <a:t>\</a:t>
                      </a:r>
                      <a:r>
                        <a:rPr lang="en-US" altLang="ja-JP" sz="900" baseline="0" dirty="0" smtClean="0">
                          <a:solidFill>
                            <a:schemeClr val="tx1">
                              <a:lumMod val="75000"/>
                              <a:lumOff val="25000"/>
                            </a:schemeClr>
                          </a:solidFill>
                          <a:latin typeface="+mn-lt"/>
                          <a:ea typeface="+mn-ea"/>
                        </a:rPr>
                        <a:t>srv92</a:t>
                      </a:r>
                      <a:r>
                        <a:rPr lang="ja-JP" sz="900" baseline="0" dirty="0" smtClean="0">
                          <a:solidFill>
                            <a:schemeClr val="tx1">
                              <a:lumMod val="75000"/>
                              <a:lumOff val="25000"/>
                            </a:schemeClr>
                          </a:solidFill>
                          <a:latin typeface="+mn-lt"/>
                          <a:ea typeface="+mn-ea"/>
                        </a:rPr>
                        <a:t>\</a:t>
                      </a:r>
                      <a:r>
                        <a:rPr lang="ja-JP" sz="900" baseline="0" dirty="0">
                          <a:solidFill>
                            <a:schemeClr val="tx1">
                              <a:lumMod val="75000"/>
                              <a:lumOff val="25000"/>
                            </a:schemeClr>
                          </a:solidFill>
                          <a:latin typeface="+mn-lt"/>
                          <a:ea typeface="+mn-ea"/>
                        </a:rPr>
                        <a:t>wfs</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a:solidFill>
                            <a:schemeClr val="tx1">
                              <a:lumMod val="75000"/>
                              <a:lumOff val="25000"/>
                            </a:schemeClr>
                          </a:solidFill>
                          <a:latin typeface="+mn-lt"/>
                          <a:ea typeface="+mn-ea"/>
                        </a:rPr>
                        <a:t>WebFOCUS Reporting Server</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サービス起動時、日付or行数 </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5世代</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自動</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&lt;drive&gt;:\ibi</a:t>
                      </a:r>
                      <a:r>
                        <a:rPr lang="ja-JP" sz="900" u="none" strike="noStrike" cap="none" baseline="0" dirty="0" smtClean="0">
                          <a:solidFill>
                            <a:schemeClr val="tx1">
                              <a:lumMod val="75000"/>
                              <a:lumOff val="25000"/>
                            </a:schemeClr>
                          </a:solidFill>
                          <a:latin typeface="+mn-lt"/>
                          <a:ea typeface="+mn-ea"/>
                        </a:rPr>
                        <a:t>\</a:t>
                      </a:r>
                      <a:r>
                        <a:rPr lang="en-US" altLang="ja-JP" sz="900" u="none" strike="noStrike" cap="none" baseline="0" dirty="0" smtClean="0">
                          <a:solidFill>
                            <a:schemeClr val="tx1">
                              <a:lumMod val="75000"/>
                              <a:lumOff val="25000"/>
                            </a:schemeClr>
                          </a:solidFill>
                          <a:latin typeface="+mn-lt"/>
                          <a:ea typeface="+mn-ea"/>
                        </a:rPr>
                        <a:t>WebFOCUS92</a:t>
                      </a:r>
                      <a:r>
                        <a:rPr lang="ja-JP" sz="900" u="none" strike="noStrike" cap="none" baseline="0" dirty="0" smtClean="0">
                          <a:solidFill>
                            <a:schemeClr val="tx1">
                              <a:lumMod val="75000"/>
                              <a:lumOff val="25000"/>
                            </a:schemeClr>
                          </a:solidFill>
                          <a:latin typeface="+mn-lt"/>
                          <a:ea typeface="+mn-ea"/>
                        </a:rPr>
                        <a:t>\</a:t>
                      </a:r>
                      <a:r>
                        <a:rPr lang="ja-JP" sz="900" u="none" strike="noStrike" cap="none" baseline="0" dirty="0">
                          <a:solidFill>
                            <a:schemeClr val="tx1">
                              <a:lumMod val="75000"/>
                              <a:lumOff val="25000"/>
                            </a:schemeClr>
                          </a:solidFill>
                          <a:latin typeface="+mn-lt"/>
                          <a:ea typeface="+mn-ea"/>
                        </a:rPr>
                        <a:t>logs</a:t>
                      </a:r>
                      <a:endParaRPr baseline="0" dirty="0">
                        <a:solidFill>
                          <a:schemeClr val="tx1">
                            <a:lumMod val="75000"/>
                            <a:lumOff val="25000"/>
                          </a:schemeClr>
                        </a:solidFill>
                        <a:latin typeface="+mn-lt"/>
                        <a:ea typeface="+mn-ea"/>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a:solidFill>
                            <a:schemeClr val="tx1">
                              <a:lumMod val="75000"/>
                              <a:lumOff val="25000"/>
                            </a:schemeClr>
                          </a:solidFill>
                          <a:latin typeface="+mn-lt"/>
                          <a:ea typeface="+mn-ea"/>
                        </a:rPr>
                        <a:t>WebFOCUS Client</a:t>
                      </a:r>
                      <a:endParaRPr baseline="0">
                        <a:solidFill>
                          <a:schemeClr val="tx1">
                            <a:lumMod val="75000"/>
                            <a:lumOff val="25000"/>
                          </a:schemeClr>
                        </a:solidFill>
                        <a:latin typeface="+mn-lt"/>
                        <a:ea typeface="+mn-ea"/>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日付＆ロギング</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10日間</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自動</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&lt;drive&gt;:\ibi</a:t>
                      </a:r>
                      <a:r>
                        <a:rPr lang="ja-JP" sz="900" u="none" strike="noStrike" cap="none" baseline="0" dirty="0" smtClean="0">
                          <a:solidFill>
                            <a:schemeClr val="tx1">
                              <a:lumMod val="75000"/>
                              <a:lumOff val="25000"/>
                            </a:schemeClr>
                          </a:solidFill>
                          <a:latin typeface="+mn-lt"/>
                          <a:ea typeface="+mn-ea"/>
                        </a:rPr>
                        <a:t>\</a:t>
                      </a:r>
                      <a:r>
                        <a:rPr lang="en-US" altLang="ja-JP" sz="900" u="none" strike="noStrike" cap="none" baseline="0" dirty="0" smtClean="0">
                          <a:solidFill>
                            <a:schemeClr val="tx1">
                              <a:lumMod val="75000"/>
                              <a:lumOff val="25000"/>
                            </a:schemeClr>
                          </a:solidFill>
                          <a:latin typeface="+mn-lt"/>
                          <a:ea typeface="+mn-ea"/>
                        </a:rPr>
                        <a:t>WebFOCUS92</a:t>
                      </a:r>
                      <a:r>
                        <a:rPr lang="ja-JP" sz="900" u="none" strike="noStrike" cap="none" baseline="0" dirty="0" smtClean="0">
                          <a:solidFill>
                            <a:schemeClr val="tx1">
                              <a:lumMod val="75000"/>
                              <a:lumOff val="25000"/>
                            </a:schemeClr>
                          </a:solidFill>
                          <a:latin typeface="+mn-lt"/>
                          <a:ea typeface="+mn-ea"/>
                        </a:rPr>
                        <a:t>\</a:t>
                      </a:r>
                      <a:r>
                        <a:rPr lang="ja-JP" sz="900" u="none" strike="noStrike" cap="none" baseline="0" dirty="0">
                          <a:solidFill>
                            <a:schemeClr val="tx1">
                              <a:lumMod val="75000"/>
                              <a:lumOff val="25000"/>
                            </a:schemeClr>
                          </a:solidFill>
                          <a:latin typeface="+mn-lt"/>
                          <a:ea typeface="+mn-ea"/>
                        </a:rPr>
                        <a:t>ReportCaster\log</a:t>
                      </a:r>
                      <a:endParaRPr baseline="0" dirty="0">
                        <a:solidFill>
                          <a:schemeClr val="tx1">
                            <a:lumMod val="75000"/>
                            <a:lumOff val="25000"/>
                          </a:schemeClr>
                        </a:solidFill>
                        <a:latin typeface="+mn-lt"/>
                        <a:ea typeface="+mn-ea"/>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WebFOCUS </a:t>
                      </a:r>
                      <a:r>
                        <a:rPr lang="ja-JP" sz="900" u="none" strike="noStrike" cap="none" baseline="0" dirty="0" smtClean="0">
                          <a:solidFill>
                            <a:schemeClr val="tx1">
                              <a:lumMod val="75000"/>
                              <a:lumOff val="25000"/>
                            </a:schemeClr>
                          </a:solidFill>
                          <a:latin typeface="+mn-lt"/>
                          <a:ea typeface="+mn-ea"/>
                        </a:rPr>
                        <a:t>ReportCaster</a:t>
                      </a:r>
                      <a:endParaRPr sz="900" u="none" strike="noStrike" cap="none" baseline="0" dirty="0">
                        <a:solidFill>
                          <a:schemeClr val="tx1">
                            <a:lumMod val="75000"/>
                            <a:lumOff val="25000"/>
                          </a:schemeClr>
                        </a:solidFill>
                        <a:latin typeface="+mn-lt"/>
                        <a:ea typeface="+mn-ea"/>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日付＆ロギング</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10日間</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自動</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&lt;drive&gt;:\ibi</a:t>
                      </a:r>
                      <a:r>
                        <a:rPr lang="ja-JP" sz="900" u="none" strike="noStrike" cap="none" baseline="0" dirty="0" smtClean="0">
                          <a:solidFill>
                            <a:schemeClr val="tx1">
                              <a:lumMod val="75000"/>
                              <a:lumOff val="25000"/>
                            </a:schemeClr>
                          </a:solidFill>
                          <a:latin typeface="+mn-lt"/>
                          <a:ea typeface="+mn-ea"/>
                        </a:rPr>
                        <a:t>\</a:t>
                      </a:r>
                      <a:r>
                        <a:rPr lang="en-US" altLang="ja-JP" sz="900" u="none" strike="noStrike" cap="none" baseline="0" dirty="0" smtClean="0">
                          <a:solidFill>
                            <a:schemeClr val="tx1">
                              <a:lumMod val="75000"/>
                              <a:lumOff val="25000"/>
                            </a:schemeClr>
                          </a:solidFill>
                          <a:latin typeface="+mn-lt"/>
                          <a:ea typeface="+mn-ea"/>
                        </a:rPr>
                        <a:t>WebFOCUS92</a:t>
                      </a:r>
                      <a:r>
                        <a:rPr lang="ja-JP" sz="900" u="none" strike="noStrike" cap="none" baseline="0" dirty="0" smtClean="0">
                          <a:solidFill>
                            <a:schemeClr val="tx1">
                              <a:lumMod val="75000"/>
                              <a:lumOff val="25000"/>
                            </a:schemeClr>
                          </a:solidFill>
                          <a:latin typeface="+mn-lt"/>
                          <a:ea typeface="+mn-ea"/>
                        </a:rPr>
                        <a:t>\</a:t>
                      </a:r>
                      <a:r>
                        <a:rPr lang="ja-JP" sz="900" u="none" strike="noStrike" cap="none" baseline="0" dirty="0">
                          <a:solidFill>
                            <a:schemeClr val="tx1">
                              <a:lumMod val="75000"/>
                              <a:lumOff val="25000"/>
                            </a:schemeClr>
                          </a:solidFill>
                          <a:latin typeface="+mn-lt"/>
                          <a:ea typeface="+mn-ea"/>
                        </a:rPr>
                        <a:t>Solr\solr\server\logs</a:t>
                      </a:r>
                      <a:endParaRPr baseline="0" dirty="0">
                        <a:solidFill>
                          <a:schemeClr val="tx1">
                            <a:lumMod val="75000"/>
                            <a:lumOff val="25000"/>
                          </a:schemeClr>
                        </a:solidFill>
                        <a:latin typeface="+mn-lt"/>
                        <a:ea typeface="+mn-ea"/>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u="none" strike="noStrike" baseline="0" dirty="0">
                          <a:solidFill>
                            <a:schemeClr val="tx1">
                              <a:lumMod val="75000"/>
                              <a:lumOff val="25000"/>
                            </a:schemeClr>
                          </a:solidFill>
                          <a:latin typeface="+mn-lt"/>
                          <a:ea typeface="+mn-ea"/>
                          <a:sym typeface="Meiryo"/>
                        </a:rPr>
                        <a:t>WebFOCUS Search Server</a:t>
                      </a:r>
                      <a:endParaRPr baseline="0" dirty="0">
                        <a:solidFill>
                          <a:schemeClr val="tx1">
                            <a:lumMod val="75000"/>
                            <a:lumOff val="25000"/>
                          </a:schemeClr>
                        </a:solidFill>
                        <a:latin typeface="+mn-lt"/>
                        <a:ea typeface="+mn-ea"/>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サービス起動時、32MB</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sz="900" baseline="0" dirty="0" smtClean="0">
                          <a:solidFill>
                            <a:schemeClr val="tx1">
                              <a:lumMod val="75000"/>
                              <a:lumOff val="25000"/>
                            </a:schemeClr>
                          </a:solidFill>
                          <a:latin typeface="+mn-lt"/>
                          <a:ea typeface="+mn-ea"/>
                        </a:rPr>
                        <a:t>10</a:t>
                      </a:r>
                      <a:r>
                        <a:rPr lang="ja-JP" altLang="en-US" sz="900" baseline="0" dirty="0" smtClean="0">
                          <a:solidFill>
                            <a:schemeClr val="tx1">
                              <a:lumMod val="75000"/>
                              <a:lumOff val="25000"/>
                            </a:schemeClr>
                          </a:solidFill>
                          <a:latin typeface="+mn-lt"/>
                          <a:ea typeface="+mn-ea"/>
                        </a:rPr>
                        <a:t>世代</a:t>
                      </a:r>
                      <a:endParaRPr lang="ja-JP" altLang="en-US" sz="900" b="0" baseline="0" dirty="0" smtClean="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自動</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&lt;drive&gt;:\ibi</a:t>
                      </a:r>
                      <a:r>
                        <a:rPr lang="ja-JP" sz="900" u="none" strike="noStrike" cap="none" baseline="0" dirty="0" smtClean="0">
                          <a:solidFill>
                            <a:schemeClr val="tx1">
                              <a:lumMod val="75000"/>
                              <a:lumOff val="25000"/>
                            </a:schemeClr>
                          </a:solidFill>
                          <a:latin typeface="+mn-lt"/>
                          <a:ea typeface="+mn-ea"/>
                        </a:rPr>
                        <a:t>\</a:t>
                      </a:r>
                      <a:r>
                        <a:rPr lang="en-US" altLang="ja-JP" sz="900" u="none" strike="noStrike" cap="none" baseline="0" dirty="0" smtClean="0">
                          <a:solidFill>
                            <a:schemeClr val="tx1">
                              <a:lumMod val="75000"/>
                              <a:lumOff val="25000"/>
                            </a:schemeClr>
                          </a:solidFill>
                          <a:latin typeface="+mn-lt"/>
                          <a:ea typeface="+mn-ea"/>
                        </a:rPr>
                        <a:t>WebFOCUS92</a:t>
                      </a:r>
                      <a:r>
                        <a:rPr lang="ja-JP" sz="900" u="none" strike="noStrike" cap="none" baseline="0" dirty="0" smtClean="0">
                          <a:solidFill>
                            <a:schemeClr val="tx1">
                              <a:lumMod val="75000"/>
                              <a:lumOff val="25000"/>
                            </a:schemeClr>
                          </a:solidFill>
                          <a:latin typeface="+mn-lt"/>
                          <a:ea typeface="+mn-ea"/>
                        </a:rPr>
                        <a:t>\</a:t>
                      </a:r>
                      <a:r>
                        <a:rPr lang="ja-JP" sz="900" u="none" strike="noStrike" cap="none" baseline="0" dirty="0">
                          <a:solidFill>
                            <a:schemeClr val="tx1">
                              <a:lumMod val="75000"/>
                              <a:lumOff val="25000"/>
                            </a:schemeClr>
                          </a:solidFill>
                          <a:latin typeface="+mn-lt"/>
                          <a:ea typeface="+mn-ea"/>
                        </a:rPr>
                        <a:t>application_logs</a:t>
                      </a:r>
                      <a:endParaRPr sz="900" u="none" strike="noStrike" cap="none" baseline="0" dirty="0">
                        <a:solidFill>
                          <a:schemeClr val="tx1">
                            <a:lumMod val="75000"/>
                            <a:lumOff val="25000"/>
                          </a:schemeClr>
                        </a:solidFill>
                        <a:latin typeface="+mn-lt"/>
                        <a:ea typeface="+mn-ea"/>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u="none" strike="noStrike" baseline="0" dirty="0">
                          <a:solidFill>
                            <a:schemeClr val="tx1">
                              <a:lumMod val="75000"/>
                              <a:lumOff val="25000"/>
                            </a:schemeClr>
                          </a:solidFill>
                          <a:latin typeface="+mn-lt"/>
                          <a:ea typeface="+mn-ea"/>
                          <a:sym typeface="Meiryo"/>
                        </a:rPr>
                        <a:t>ユーティリティ実行ログ</a:t>
                      </a:r>
                      <a:endParaRPr sz="9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日付＆ロギング</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10日間</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自動</a:t>
                      </a:r>
                      <a:endParaRPr sz="900" b="0"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solidFill>
                            <a:schemeClr val="tx1">
                              <a:lumMod val="75000"/>
                              <a:lumOff val="25000"/>
                            </a:schemeClr>
                          </a:solidFill>
                          <a:latin typeface="+mn-lt"/>
                          <a:ea typeface="+mn-ea"/>
                        </a:rPr>
                        <a:t>&lt;drive&gt;:\ibi\derby\log</a:t>
                      </a:r>
                      <a:endParaRPr sz="9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u="none" strike="noStrike" baseline="0" dirty="0">
                          <a:solidFill>
                            <a:schemeClr val="tx1">
                              <a:lumMod val="75000"/>
                              <a:lumOff val="25000"/>
                            </a:schemeClr>
                          </a:solidFill>
                          <a:latin typeface="+mn-lt"/>
                          <a:ea typeface="+mn-ea"/>
                        </a:rPr>
                        <a:t>Apache Derby</a:t>
                      </a:r>
                      <a:endParaRPr sz="9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日付＆ロギング</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900" u="none" strike="noStrike" cap="none" baseline="0">
                          <a:solidFill>
                            <a:schemeClr val="tx1">
                              <a:lumMod val="75000"/>
                              <a:lumOff val="25000"/>
                            </a:schemeClr>
                          </a:solidFill>
                          <a:latin typeface="+mn-lt"/>
                          <a:ea typeface="+mn-ea"/>
                        </a:rPr>
                        <a:t>無制限</a:t>
                      </a:r>
                      <a:endParaRPr sz="900" u="none" strike="noStrike" cap="none" baseline="0">
                        <a:solidFill>
                          <a:schemeClr val="tx1">
                            <a:lumMod val="75000"/>
                            <a:lumOff val="25000"/>
                          </a:schemeClr>
                        </a:solidFill>
                        <a:latin typeface="+mn-lt"/>
                        <a:ea typeface="+mn-ea"/>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900" u="none" strike="noStrike" cap="none" baseline="0">
                          <a:solidFill>
                            <a:schemeClr val="tx1">
                              <a:lumMod val="75000"/>
                              <a:lumOff val="25000"/>
                            </a:schemeClr>
                          </a:solidFill>
                          <a:latin typeface="+mn-lt"/>
                          <a:ea typeface="+mn-ea"/>
                        </a:rPr>
                        <a:t>手動</a:t>
                      </a:r>
                      <a:endParaRPr sz="900" b="1" u="none" strike="noStrike" cap="none" baseline="0">
                        <a:solidFill>
                          <a:schemeClr val="tx1">
                            <a:lumMod val="75000"/>
                            <a:lumOff val="25000"/>
                          </a:schemeClr>
                        </a:solidFill>
                        <a:latin typeface="+mn-lt"/>
                        <a:ea typeface="+mn-ea"/>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&lt;drive&gt;:\ibi\tomcat\logs</a:t>
                      </a:r>
                      <a:endParaRPr baseline="0" dirty="0">
                        <a:solidFill>
                          <a:schemeClr val="tx1">
                            <a:lumMod val="75000"/>
                            <a:lumOff val="25000"/>
                          </a:schemeClr>
                        </a:solidFill>
                        <a:latin typeface="+mn-lt"/>
                        <a:ea typeface="+mn-ea"/>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rtl="0">
                        <a:lnSpc>
                          <a:spcPct val="100000"/>
                        </a:lnSpc>
                        <a:spcBef>
                          <a:spcPts val="0"/>
                        </a:spcBef>
                        <a:spcAft>
                          <a:spcPts val="0"/>
                        </a:spcAft>
                        <a:buClr>
                          <a:srgbClr val="3F3F3F"/>
                        </a:buClr>
                        <a:buSzPts val="900"/>
                        <a:buFont typeface="Meiryo"/>
                        <a:buNone/>
                      </a:pPr>
                      <a:r>
                        <a:rPr lang="ja-JP" sz="900" u="none" strike="noStrike" cap="none" baseline="0">
                          <a:solidFill>
                            <a:schemeClr val="tx1">
                              <a:lumMod val="75000"/>
                              <a:lumOff val="25000"/>
                            </a:schemeClr>
                          </a:solidFill>
                          <a:latin typeface="+mn-lt"/>
                          <a:ea typeface="+mn-ea"/>
                        </a:rPr>
                        <a:t>Apache Tomcat</a:t>
                      </a:r>
                      <a:endParaRPr baseline="0">
                        <a:solidFill>
                          <a:schemeClr val="tx1">
                            <a:lumMod val="75000"/>
                            <a:lumOff val="25000"/>
                          </a:schemeClr>
                        </a:solidFill>
                        <a:latin typeface="+mn-lt"/>
                        <a:ea typeface="+mn-ea"/>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日付＆ロギング</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900" u="none" strike="noStrike" cap="none" baseline="0">
                          <a:solidFill>
                            <a:schemeClr val="tx1">
                              <a:lumMod val="75000"/>
                              <a:lumOff val="25000"/>
                            </a:schemeClr>
                          </a:solidFill>
                          <a:latin typeface="+mn-lt"/>
                          <a:ea typeface="+mn-ea"/>
                        </a:rPr>
                        <a:t>無制限</a:t>
                      </a:r>
                      <a:endParaRPr sz="900" u="none" strike="noStrike" cap="none" baseline="0">
                        <a:solidFill>
                          <a:schemeClr val="tx1">
                            <a:lumMod val="75000"/>
                            <a:lumOff val="25000"/>
                          </a:schemeClr>
                        </a:solidFill>
                        <a:latin typeface="+mn-lt"/>
                        <a:ea typeface="+mn-ea"/>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手動</a:t>
                      </a:r>
                      <a:endParaRPr sz="900" b="1"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altLang="ja-JP" sz="900" u="none" strike="noStrike" cap="none" baseline="0" dirty="0" smtClean="0">
                          <a:solidFill>
                            <a:schemeClr val="tx1">
                              <a:lumMod val="75000"/>
                              <a:lumOff val="25000"/>
                            </a:schemeClr>
                          </a:solidFill>
                          <a:latin typeface="+mn-lt"/>
                          <a:ea typeface="+mn-ea"/>
                        </a:rPr>
                        <a:t>&lt;drive&gt;:</a:t>
                      </a:r>
                      <a:r>
                        <a:rPr lang="ja-JP" sz="900" baseline="0" dirty="0" smtClean="0">
                          <a:solidFill>
                            <a:schemeClr val="tx1">
                              <a:lumMod val="75000"/>
                              <a:lumOff val="25000"/>
                            </a:schemeClr>
                          </a:solidFill>
                          <a:latin typeface="+mn-lt"/>
                          <a:ea typeface="+mn-ea"/>
                        </a:rPr>
                        <a:t>\</a:t>
                      </a:r>
                      <a:r>
                        <a:rPr lang="ja-JP" sz="900" baseline="0" dirty="0">
                          <a:solidFill>
                            <a:schemeClr val="tx1">
                              <a:lumMod val="75000"/>
                              <a:lumOff val="25000"/>
                            </a:schemeClr>
                          </a:solidFill>
                          <a:latin typeface="+mn-lt"/>
                          <a:ea typeface="+mn-ea"/>
                        </a:rPr>
                        <a:t>inetpub\logs\LogFiles\W3SVC1</a:t>
                      </a:r>
                      <a:endParaRPr sz="9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u="none" strike="noStrike" baseline="0">
                          <a:solidFill>
                            <a:schemeClr val="tx1">
                              <a:lumMod val="75000"/>
                              <a:lumOff val="25000"/>
                            </a:schemeClr>
                          </a:solidFill>
                          <a:latin typeface="+mn-lt"/>
                          <a:ea typeface="+mn-ea"/>
                        </a:rPr>
                        <a:t>IIS</a:t>
                      </a:r>
                      <a:endParaRPr sz="9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日付＆ロギング</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900" u="none" strike="noStrike" cap="none" baseline="0">
                          <a:solidFill>
                            <a:schemeClr val="tx1">
                              <a:lumMod val="75000"/>
                              <a:lumOff val="25000"/>
                            </a:schemeClr>
                          </a:solidFill>
                          <a:latin typeface="+mn-lt"/>
                          <a:ea typeface="+mn-ea"/>
                        </a:rPr>
                        <a:t>無制限</a:t>
                      </a:r>
                      <a:endParaRPr sz="900" u="none" strike="noStrike" cap="none" baseline="0">
                        <a:solidFill>
                          <a:schemeClr val="tx1">
                            <a:lumMod val="75000"/>
                            <a:lumOff val="25000"/>
                          </a:schemeClr>
                        </a:solidFill>
                        <a:latin typeface="+mn-lt"/>
                        <a:ea typeface="+mn-ea"/>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a:solidFill>
                            <a:schemeClr val="tx1">
                              <a:lumMod val="75000"/>
                              <a:lumOff val="25000"/>
                            </a:schemeClr>
                          </a:solidFill>
                          <a:latin typeface="+mn-lt"/>
                          <a:ea typeface="+mn-ea"/>
                        </a:rPr>
                        <a:t>手動</a:t>
                      </a:r>
                      <a:endParaRPr sz="900" b="1" baseline="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altLang="ja-JP" sz="900" u="none" strike="noStrike" cap="none" baseline="0" dirty="0" smtClean="0">
                          <a:solidFill>
                            <a:schemeClr val="tx1">
                              <a:lumMod val="75000"/>
                              <a:lumOff val="25000"/>
                            </a:schemeClr>
                          </a:solidFill>
                          <a:latin typeface="+mn-lt"/>
                          <a:ea typeface="+mn-ea"/>
                        </a:rPr>
                        <a:t>&lt;drive&gt;:</a:t>
                      </a:r>
                      <a:r>
                        <a:rPr lang="ja-JP" sz="900" baseline="0" dirty="0" smtClean="0">
                          <a:solidFill>
                            <a:schemeClr val="tx1">
                              <a:lumMod val="75000"/>
                              <a:lumOff val="25000"/>
                            </a:schemeClr>
                          </a:solidFill>
                          <a:latin typeface="+mn-lt"/>
                          <a:ea typeface="+mn-ea"/>
                        </a:rPr>
                        <a:t>\</a:t>
                      </a:r>
                      <a:r>
                        <a:rPr lang="ja-JP" sz="900" baseline="0" dirty="0">
                          <a:solidFill>
                            <a:schemeClr val="tx1">
                              <a:lumMod val="75000"/>
                              <a:lumOff val="25000"/>
                            </a:schemeClr>
                          </a:solidFill>
                          <a:latin typeface="+mn-lt"/>
                          <a:ea typeface="+mn-ea"/>
                        </a:rPr>
                        <a:t>Windows\System32\LogFiles</a:t>
                      </a:r>
                      <a:endParaRPr sz="900" b="0" i="0" u="none" strike="noStrike" baseline="0" dirty="0">
                        <a:solidFill>
                          <a:schemeClr val="tx1">
                            <a:lumMod val="75000"/>
                            <a:lumOff val="25000"/>
                          </a:schemeClr>
                        </a:solidFill>
                        <a:latin typeface="+mn-lt"/>
                        <a:ea typeface="+mn-ea"/>
                        <a:cs typeface="Meiryo"/>
                        <a:sym typeface="Meiryo"/>
                      </a:endParaRPr>
                    </a:p>
                  </a:txBody>
                  <a:tcPr marL="72000" marR="72000" marT="572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900" u="none" strike="noStrike" baseline="0">
                          <a:solidFill>
                            <a:schemeClr val="tx1">
                              <a:lumMod val="75000"/>
                              <a:lumOff val="25000"/>
                            </a:schemeClr>
                          </a:solidFill>
                          <a:latin typeface="+mn-lt"/>
                          <a:ea typeface="+mn-ea"/>
                        </a:rPr>
                        <a:t>IIS</a:t>
                      </a:r>
                      <a:endParaRPr sz="900" b="0" i="0" u="none" strike="noStrike" baseline="0">
                        <a:solidFill>
                          <a:schemeClr val="tx1">
                            <a:lumMod val="75000"/>
                            <a:lumOff val="25000"/>
                          </a:schemeClr>
                        </a:solidFill>
                        <a:latin typeface="+mn-lt"/>
                        <a:ea typeface="+mn-ea"/>
                        <a:cs typeface="Meiryo"/>
                        <a:sym typeface="Meiryo"/>
                      </a:endParaRPr>
                    </a:p>
                  </a:txBody>
                  <a:tcPr marL="72000" marR="72000" marT="572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日付＆ロギング</a:t>
                      </a:r>
                      <a:endParaRPr sz="900" b="0"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rtl="0">
                        <a:lnSpc>
                          <a:spcPct val="100000"/>
                        </a:lnSpc>
                        <a:spcBef>
                          <a:spcPts val="0"/>
                        </a:spcBef>
                        <a:spcAft>
                          <a:spcPts val="0"/>
                        </a:spcAft>
                        <a:buClr>
                          <a:srgbClr val="3F3F3F"/>
                        </a:buClr>
                        <a:buSzPts val="900"/>
                        <a:buFont typeface="Meiryo"/>
                        <a:buNone/>
                      </a:pPr>
                      <a:r>
                        <a:rPr lang="ja-JP" sz="900" u="none" strike="noStrike" cap="none" baseline="0" dirty="0">
                          <a:solidFill>
                            <a:schemeClr val="tx1">
                              <a:lumMod val="75000"/>
                              <a:lumOff val="25000"/>
                            </a:schemeClr>
                          </a:solidFill>
                          <a:latin typeface="+mn-lt"/>
                          <a:ea typeface="+mn-ea"/>
                        </a:rPr>
                        <a:t>無制限</a:t>
                      </a:r>
                      <a:endParaRPr sz="900" u="none" strike="noStrike" cap="none" baseline="0" dirty="0">
                        <a:solidFill>
                          <a:schemeClr val="tx1">
                            <a:lumMod val="75000"/>
                            <a:lumOff val="25000"/>
                          </a:schemeClr>
                        </a:solidFill>
                        <a:latin typeface="+mn-lt"/>
                        <a:ea typeface="+mn-ea"/>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rtl="0">
                        <a:spcBef>
                          <a:spcPts val="0"/>
                        </a:spcBef>
                        <a:spcAft>
                          <a:spcPts val="0"/>
                        </a:spcAft>
                        <a:buNone/>
                      </a:pPr>
                      <a:r>
                        <a:rPr lang="ja-JP" sz="900" baseline="0" dirty="0">
                          <a:solidFill>
                            <a:schemeClr val="tx1">
                              <a:lumMod val="75000"/>
                              <a:lumOff val="25000"/>
                            </a:schemeClr>
                          </a:solidFill>
                          <a:latin typeface="+mn-lt"/>
                          <a:ea typeface="+mn-ea"/>
                        </a:rPr>
                        <a:t>手動</a:t>
                      </a:r>
                      <a:endParaRPr sz="900" b="1" baseline="0" dirty="0">
                        <a:solidFill>
                          <a:schemeClr val="tx1">
                            <a:lumMod val="75000"/>
                            <a:lumOff val="25000"/>
                          </a:schemeClr>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5" name="Google Shape;799;p54"/>
          <p:cNvSpPr txBox="1"/>
          <p:nvPr/>
        </p:nvSpPr>
        <p:spPr>
          <a:xfrm>
            <a:off x="426063" y="4537452"/>
            <a:ext cx="8322401" cy="33855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a:solidFill>
                  <a:srgbClr val="4F81BD"/>
                </a:solidFill>
                <a:latin typeface="Meiryo"/>
                <a:cs typeface="Meiryo"/>
                <a:sym typeface="Meiryo"/>
              </a:rPr>
              <a:t>※ </a:t>
            </a:r>
            <a:r>
              <a:rPr kumimoji="0" lang="ja-JP" altLang="en-US" sz="800" kern="0">
                <a:solidFill>
                  <a:srgbClr val="4F81BD"/>
                </a:solidFill>
                <a:latin typeface="Meiryo"/>
                <a:cs typeface="Meiryo"/>
                <a:sym typeface="Meiryo"/>
              </a:rPr>
              <a:t>ご利用環境の構成により、フォルダが異なる場合があります。</a:t>
            </a:r>
            <a:endParaRPr kumimoji="0" sz="800" kern="0">
              <a:solidFill>
                <a:srgbClr val="4F81BD"/>
              </a:solidFill>
              <a:latin typeface="Meiryo"/>
              <a:cs typeface="Meiryo"/>
              <a:sym typeface="Meiryo"/>
            </a:endParaRPr>
          </a:p>
          <a:p>
            <a:pPr marL="0" lvl="1">
              <a:buClr>
                <a:srgbClr val="000000"/>
              </a:buClr>
              <a:buFont typeface="Arial"/>
              <a:buNone/>
            </a:pPr>
            <a:r>
              <a:rPr kumimoji="0" lang="en-US" altLang="ja-JP" sz="800" kern="0">
                <a:solidFill>
                  <a:srgbClr val="4F81BD"/>
                </a:solidFill>
                <a:latin typeface="Meiryo"/>
                <a:cs typeface="Meiryo"/>
                <a:sym typeface="Meiryo"/>
              </a:rPr>
              <a:t>※ </a:t>
            </a:r>
            <a:r>
              <a:rPr kumimoji="0" lang="ja-JP" altLang="en-US" sz="800" kern="0">
                <a:solidFill>
                  <a:srgbClr val="4F81BD"/>
                </a:solidFill>
                <a:latin typeface="Meiryo"/>
                <a:cs typeface="Meiryo"/>
                <a:sym typeface="Meiryo"/>
              </a:rPr>
              <a:t>世代（日数）が無制限となっているログは削除しない限り増え続けます。手動、もしくは、運用管理ツールとの連携により一定期間を過ぎたログの削除をしてください。</a:t>
            </a:r>
            <a:endParaRPr kumimoji="0" sz="800" kern="0">
              <a:solidFill>
                <a:srgbClr val="4F81BD"/>
              </a:solidFill>
              <a:latin typeface="Meiryo"/>
              <a:cs typeface="Meiryo"/>
              <a:sym typeface="Meiryo"/>
            </a:endParaRPr>
          </a:p>
        </p:txBody>
      </p:sp>
    </p:spTree>
    <p:extLst>
      <p:ext uri="{BB962C8B-B14F-4D97-AF65-F5344CB8AC3E}">
        <p14:creationId xmlns:p14="http://schemas.microsoft.com/office/powerpoint/2010/main" val="11759718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err="1"/>
              <a:t>WebFOCUS</a:t>
            </a:r>
            <a:r>
              <a:rPr lang="ja-JP" altLang="en-US" dirty="0"/>
              <a:t>のログに</a:t>
            </a:r>
            <a:r>
              <a:rPr lang="ja-JP" altLang="en-US" dirty="0" smtClean="0"/>
              <a:t>ついて</a:t>
            </a:r>
            <a:r>
              <a:rPr lang="en-US" altLang="ja-JP" dirty="0" smtClean="0"/>
              <a:t>(Linux)</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864096"/>
          </a:xfrm>
        </p:spPr>
        <p:txBody>
          <a:bodyPr>
            <a:normAutofit fontScale="85000" lnSpcReduction="20000"/>
          </a:bodyPr>
          <a:lstStyle/>
          <a:p>
            <a:pPr marL="342900" lvl="0">
              <a:buSzPts val="1400"/>
            </a:pPr>
            <a:r>
              <a:rPr lang="ja-JP" altLang="en-US" dirty="0"/>
              <a:t>ログの肥大化を回避するために、一定期間を過ぎたログの削除、または、他の領域への退避やバックアップを取得し空き領域を確保します。</a:t>
            </a:r>
            <a:br>
              <a:rPr lang="ja-JP" altLang="en-US" dirty="0"/>
            </a:br>
            <a:r>
              <a:rPr lang="ja-JP" altLang="en-US" dirty="0"/>
              <a:t>障害が発生した場合に確認すべき主要ログは以下ディレクトリに出力されます。ログ削除のタイミングが自動ではないディレクトリは必要に応じて運用管理ツールと連携して削除を検討してください。</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55</a:t>
            </a:fld>
            <a:endParaRPr lang="ja-JP" altLang="en-US" dirty="0"/>
          </a:p>
        </p:txBody>
      </p:sp>
      <p:sp>
        <p:nvSpPr>
          <p:cNvPr id="15" name="Google Shape;799;p54"/>
          <p:cNvSpPr txBox="1"/>
          <p:nvPr/>
        </p:nvSpPr>
        <p:spPr>
          <a:xfrm>
            <a:off x="426063" y="4299942"/>
            <a:ext cx="8322401" cy="338554"/>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ご利用環境の構成により、フォルダが異なる場合があります。</a:t>
            </a:r>
            <a:endParaRPr kumimoji="0" sz="800" kern="0" dirty="0">
              <a:solidFill>
                <a:srgbClr val="4F81BD"/>
              </a:solidFill>
              <a:latin typeface="Meiryo"/>
              <a:cs typeface="Meiryo"/>
              <a:sym typeface="Meiryo"/>
            </a:endParaRPr>
          </a:p>
          <a:p>
            <a:pPr marL="0" lvl="1">
              <a:buClr>
                <a:srgbClr val="000000"/>
              </a:buClr>
              <a:buFont typeface="Arial"/>
              <a:buNone/>
            </a:pPr>
            <a:r>
              <a:rPr kumimoji="0" lang="en-US" altLang="ja-JP" sz="800" kern="0" dirty="0">
                <a:solidFill>
                  <a:srgbClr val="4F81BD"/>
                </a:solidFill>
                <a:latin typeface="Meiryo"/>
                <a:cs typeface="Meiryo"/>
                <a:sym typeface="Meiryo"/>
              </a:rPr>
              <a:t>※ </a:t>
            </a:r>
            <a:r>
              <a:rPr kumimoji="0" lang="ja-JP" altLang="en-US" sz="800" kern="0" dirty="0">
                <a:solidFill>
                  <a:srgbClr val="4F81BD"/>
                </a:solidFill>
                <a:latin typeface="Meiryo"/>
                <a:cs typeface="Meiryo"/>
                <a:sym typeface="Meiryo"/>
              </a:rPr>
              <a:t>世代（日数）が無制限となっているログは削除しない限り増え続けます。手動、もしくは、運用管理ツールとの連携により一定期間を過ぎたログの削除をしてください。</a:t>
            </a:r>
            <a:endParaRPr kumimoji="0" sz="800" kern="0" dirty="0">
              <a:solidFill>
                <a:srgbClr val="4F81BD"/>
              </a:solidFill>
              <a:latin typeface="Meiryo"/>
              <a:cs typeface="Meiryo"/>
              <a:sym typeface="Meiryo"/>
            </a:endParaRPr>
          </a:p>
        </p:txBody>
      </p:sp>
      <p:graphicFrame>
        <p:nvGraphicFramePr>
          <p:cNvPr id="12" name="Google Shape;798;p54"/>
          <p:cNvGraphicFramePr/>
          <p:nvPr>
            <p:extLst>
              <p:ext uri="{D42A27DB-BD31-4B8C-83A1-F6EECF244321}">
                <p14:modId xmlns:p14="http://schemas.microsoft.com/office/powerpoint/2010/main" val="4019581874"/>
              </p:ext>
            </p:extLst>
          </p:nvPr>
        </p:nvGraphicFramePr>
        <p:xfrm>
          <a:off x="467544" y="1906763"/>
          <a:ext cx="8203144" cy="2358920"/>
        </p:xfrm>
        <a:graphic>
          <a:graphicData uri="http://schemas.openxmlformats.org/drawingml/2006/table">
            <a:tbl>
              <a:tblPr firstRow="1" bandRow="1"/>
              <a:tblGrid>
                <a:gridCol w="3078615">
                  <a:extLst>
                    <a:ext uri="{9D8B030D-6E8A-4147-A177-3AD203B41FA5}">
                      <a16:colId xmlns:a16="http://schemas.microsoft.com/office/drawing/2014/main" val="20000"/>
                    </a:ext>
                  </a:extLst>
                </a:gridCol>
                <a:gridCol w="1933089">
                  <a:extLst>
                    <a:ext uri="{9D8B030D-6E8A-4147-A177-3AD203B41FA5}">
                      <a16:colId xmlns:a16="http://schemas.microsoft.com/office/drawing/2014/main" val="20001"/>
                    </a:ext>
                  </a:extLst>
                </a:gridCol>
                <a:gridCol w="1861476">
                  <a:extLst>
                    <a:ext uri="{9D8B030D-6E8A-4147-A177-3AD203B41FA5}">
                      <a16:colId xmlns:a16="http://schemas.microsoft.com/office/drawing/2014/main" val="20002"/>
                    </a:ext>
                  </a:extLst>
                </a:gridCol>
                <a:gridCol w="792982">
                  <a:extLst>
                    <a:ext uri="{9D8B030D-6E8A-4147-A177-3AD203B41FA5}">
                      <a16:colId xmlns:a16="http://schemas.microsoft.com/office/drawing/2014/main" val="20003"/>
                    </a:ext>
                  </a:extLst>
                </a:gridCol>
                <a:gridCol w="536982">
                  <a:extLst>
                    <a:ext uri="{9D8B030D-6E8A-4147-A177-3AD203B41FA5}">
                      <a16:colId xmlns:a16="http://schemas.microsoft.com/office/drawing/2014/main" val="20004"/>
                    </a:ext>
                  </a:extLst>
                </a:gridCol>
              </a:tblGrid>
              <a:tr h="330500">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altLang="en-US" sz="900" b="1" dirty="0" smtClean="0">
                          <a:solidFill>
                            <a:schemeClr val="bg1"/>
                          </a:solidFill>
                          <a:latin typeface="+mn-lt"/>
                          <a:ea typeface="+mn-ea"/>
                          <a:cs typeface="Meiryo"/>
                          <a:sym typeface="Meiryo"/>
                        </a:rPr>
                        <a:t>ディレクトリ</a:t>
                      </a:r>
                      <a:endParaRPr sz="900" b="1" dirty="0">
                        <a:solidFill>
                          <a:schemeClr val="bg1"/>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a:latin typeface="+mn-lt"/>
                          <a:ea typeface="+mn-ea"/>
                        </a:rPr>
                        <a:t>概要</a:t>
                      </a:r>
                      <a:endParaRPr sz="900" b="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altLang="en-US" sz="900" dirty="0" smtClean="0">
                          <a:latin typeface="+mn-lt"/>
                          <a:ea typeface="+mn-ea"/>
                        </a:rPr>
                        <a:t>ログ</a:t>
                      </a:r>
                      <a:r>
                        <a:rPr lang="ja-JP" sz="900" dirty="0" smtClean="0">
                          <a:latin typeface="+mn-lt"/>
                          <a:ea typeface="+mn-ea"/>
                        </a:rPr>
                        <a:t>ローテート</a:t>
                      </a:r>
                      <a:endParaRPr lang="en-US" altLang="ja-JP" sz="900" dirty="0" smtClean="0">
                        <a:latin typeface="+mn-lt"/>
                        <a:ea typeface="+mn-ea"/>
                      </a:endParaRPr>
                    </a:p>
                    <a:p>
                      <a:pPr marL="0" marR="0" lvl="0" indent="0" algn="ctr" rtl="0">
                        <a:spcBef>
                          <a:spcPts val="0"/>
                        </a:spcBef>
                        <a:spcAft>
                          <a:spcPts val="0"/>
                        </a:spcAft>
                        <a:buNone/>
                      </a:pPr>
                      <a:r>
                        <a:rPr lang="ja-JP" sz="900" dirty="0" smtClean="0">
                          <a:latin typeface="+mn-lt"/>
                          <a:ea typeface="+mn-ea"/>
                        </a:rPr>
                        <a:t>タイミング</a:t>
                      </a:r>
                      <a:endParaRPr sz="900" b="0" dirty="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a:latin typeface="+mn-lt"/>
                          <a:ea typeface="+mn-ea"/>
                        </a:rPr>
                        <a:t>世代</a:t>
                      </a:r>
                      <a:endParaRPr sz="900">
                        <a:latin typeface="+mn-lt"/>
                        <a:ea typeface="+mn-ea"/>
                      </a:endParaRPr>
                    </a:p>
                    <a:p>
                      <a:pPr marL="0" marR="0" lvl="0" indent="0" algn="ctr" rtl="0">
                        <a:spcBef>
                          <a:spcPts val="0"/>
                        </a:spcBef>
                        <a:spcAft>
                          <a:spcPts val="0"/>
                        </a:spcAft>
                        <a:buNone/>
                      </a:pPr>
                      <a:r>
                        <a:rPr lang="ja-JP" sz="900">
                          <a:latin typeface="+mn-lt"/>
                          <a:ea typeface="+mn-ea"/>
                        </a:rPr>
                        <a:t>（日数）</a:t>
                      </a:r>
                      <a:endParaRPr sz="900" b="0">
                        <a:solidFill>
                          <a:srgbClr val="3F3F3F"/>
                        </a:solidFill>
                        <a:latin typeface="+mn-lt"/>
                        <a:ea typeface="+mn-ea"/>
                        <a:cs typeface="Meiryo"/>
                        <a:sym typeface="Meiryo"/>
                      </a:endParaRPr>
                    </a:p>
                  </a:txBody>
                  <a:tcPr marL="91450" marR="91450" marT="34300" marB="3430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ctr" rtl="0">
                        <a:spcBef>
                          <a:spcPts val="0"/>
                        </a:spcBef>
                        <a:spcAft>
                          <a:spcPts val="0"/>
                        </a:spcAft>
                        <a:buNone/>
                      </a:pPr>
                      <a:r>
                        <a:rPr lang="ja-JP" sz="900" dirty="0">
                          <a:latin typeface="+mn-lt"/>
                          <a:ea typeface="+mn-ea"/>
                        </a:rPr>
                        <a:t>削除</a:t>
                      </a:r>
                      <a:endParaRPr sz="900" b="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/srv92/</a:t>
                      </a:r>
                      <a:r>
                        <a:rPr lang="en-US" altLang="ja-JP" sz="900" dirty="0" err="1" smtClean="0">
                          <a:solidFill>
                            <a:schemeClr val="tx1">
                              <a:lumMod val="75000"/>
                              <a:lumOff val="25000"/>
                            </a:schemeClr>
                          </a:solidFill>
                          <a:latin typeface="+mn-lt"/>
                          <a:ea typeface="+mn-ea"/>
                        </a:rPr>
                        <a:t>wfs</a:t>
                      </a:r>
                      <a:endParaRPr kumimoji="1" lang="ja-JP" altLang="en-US" sz="900" b="0" dirty="0">
                        <a:solidFill>
                          <a:schemeClr val="tx1">
                            <a:lumMod val="75000"/>
                            <a:lumOff val="25000"/>
                          </a:schemeClr>
                        </a:solidFill>
                        <a:latin typeface="+mn-lt"/>
                        <a:ea typeface="+mn-ea"/>
                      </a:endParaRPr>
                    </a:p>
                  </a:txBody>
                  <a:tcPr marT="34290" marB="3429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en-US" altLang="ja-JP" sz="900" dirty="0" smtClean="0">
                          <a:solidFill>
                            <a:schemeClr val="tx1">
                              <a:lumMod val="75000"/>
                              <a:lumOff val="25000"/>
                            </a:schemeClr>
                          </a:solidFill>
                          <a:latin typeface="+mn-lt"/>
                          <a:ea typeface="+mn-ea"/>
                        </a:rPr>
                        <a:t>WebFOCUS</a:t>
                      </a:r>
                      <a:r>
                        <a:rPr kumimoji="1" lang="ja-JP" altLang="en-US" sz="900" dirty="0" smtClean="0">
                          <a:solidFill>
                            <a:schemeClr val="tx1">
                              <a:lumMod val="75000"/>
                              <a:lumOff val="25000"/>
                            </a:schemeClr>
                          </a:solidFill>
                          <a:latin typeface="+mn-lt"/>
                          <a:ea typeface="+mn-ea"/>
                        </a:rPr>
                        <a:t> </a:t>
                      </a:r>
                      <a:r>
                        <a:rPr kumimoji="1" lang="en-US" altLang="ja-JP" sz="900" dirty="0" smtClean="0">
                          <a:solidFill>
                            <a:schemeClr val="tx1">
                              <a:lumMod val="75000"/>
                              <a:lumOff val="25000"/>
                            </a:schemeClr>
                          </a:solidFill>
                          <a:latin typeface="+mn-lt"/>
                          <a:ea typeface="+mn-ea"/>
                        </a:rPr>
                        <a:t>Reporting</a:t>
                      </a:r>
                      <a:r>
                        <a:rPr kumimoji="1" lang="ja-JP" altLang="en-US" sz="900" dirty="0" smtClean="0">
                          <a:solidFill>
                            <a:schemeClr val="tx1">
                              <a:lumMod val="75000"/>
                              <a:lumOff val="25000"/>
                            </a:schemeClr>
                          </a:solidFill>
                          <a:latin typeface="+mn-lt"/>
                          <a:ea typeface="+mn-ea"/>
                        </a:rPr>
                        <a:t> </a:t>
                      </a:r>
                      <a:r>
                        <a:rPr kumimoji="1" lang="en-US" altLang="ja-JP" sz="900" dirty="0" smtClean="0">
                          <a:solidFill>
                            <a:schemeClr val="tx1">
                              <a:lumMod val="75000"/>
                              <a:lumOff val="25000"/>
                            </a:schemeClr>
                          </a:solidFill>
                          <a:latin typeface="+mn-lt"/>
                          <a:ea typeface="+mn-ea"/>
                        </a:rPr>
                        <a:t>Server</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サービス起動時、日付</a:t>
                      </a:r>
                      <a:r>
                        <a:rPr lang="en-US" altLang="ja-JP" sz="900" dirty="0" smtClean="0">
                          <a:solidFill>
                            <a:schemeClr val="tx1">
                              <a:lumMod val="75000"/>
                              <a:lumOff val="25000"/>
                            </a:schemeClr>
                          </a:solidFill>
                          <a:latin typeface="+mn-lt"/>
                          <a:ea typeface="+mn-ea"/>
                        </a:rPr>
                        <a:t>or</a:t>
                      </a:r>
                      <a:r>
                        <a:rPr lang="ja-JP" altLang="en-US" sz="900" dirty="0" smtClean="0">
                          <a:solidFill>
                            <a:schemeClr val="tx1">
                              <a:lumMod val="75000"/>
                              <a:lumOff val="25000"/>
                            </a:schemeClr>
                          </a:solidFill>
                          <a:latin typeface="+mn-lt"/>
                          <a:ea typeface="+mn-ea"/>
                        </a:rPr>
                        <a:t>行数</a:t>
                      </a:r>
                      <a:r>
                        <a:rPr lang="en-US" altLang="ja-JP" sz="900" dirty="0" smtClean="0">
                          <a:solidFill>
                            <a:schemeClr val="tx1">
                              <a:lumMod val="75000"/>
                              <a:lumOff val="25000"/>
                            </a:schemeClr>
                          </a:solidFill>
                          <a:latin typeface="+mn-lt"/>
                          <a:ea typeface="+mn-ea"/>
                        </a:rPr>
                        <a:t> </a:t>
                      </a:r>
                      <a:endParaRPr lang="en-US" altLang="ja-JP" sz="900" b="0" dirty="0" smtClean="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en-US" altLang="ja-JP" sz="900" dirty="0" smtClean="0">
                          <a:solidFill>
                            <a:schemeClr val="tx1">
                              <a:lumMod val="75000"/>
                              <a:lumOff val="25000"/>
                            </a:schemeClr>
                          </a:solidFill>
                          <a:latin typeface="+mn-lt"/>
                          <a:ea typeface="+mn-ea"/>
                        </a:rPr>
                        <a:t>5</a:t>
                      </a:r>
                      <a:r>
                        <a:rPr lang="ja-JP" altLang="en-US" sz="900" dirty="0" smtClean="0">
                          <a:solidFill>
                            <a:schemeClr val="tx1">
                              <a:lumMod val="75000"/>
                              <a:lumOff val="25000"/>
                            </a:schemeClr>
                          </a:solidFill>
                          <a:latin typeface="+mn-lt"/>
                          <a:ea typeface="+mn-ea"/>
                        </a:rPr>
                        <a:t>世代</a:t>
                      </a:r>
                      <a:endParaRPr lang="ja-JP" altLang="en-US" sz="900" b="0" dirty="0" smtClean="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自動</a:t>
                      </a:r>
                      <a:endParaRPr lang="ja-JP" altLang="en-US" sz="900" b="0" dirty="0" smtClean="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/WebFOCUS92/logs</a:t>
                      </a: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WebFOCUS</a:t>
                      </a:r>
                      <a:r>
                        <a:rPr lang="ja-JP" altLang="en-US" sz="900" dirty="0" smtClean="0">
                          <a:solidFill>
                            <a:schemeClr val="tx1">
                              <a:lumMod val="75000"/>
                              <a:lumOff val="25000"/>
                            </a:schemeClr>
                          </a:solidFill>
                          <a:latin typeface="+mn-lt"/>
                          <a:ea typeface="+mn-ea"/>
                        </a:rPr>
                        <a:t> </a:t>
                      </a:r>
                      <a:r>
                        <a:rPr lang="en-US" altLang="ja-JP" sz="900" dirty="0" smtClean="0">
                          <a:solidFill>
                            <a:schemeClr val="tx1">
                              <a:lumMod val="75000"/>
                              <a:lumOff val="25000"/>
                            </a:schemeClr>
                          </a:solidFill>
                          <a:latin typeface="+mn-lt"/>
                          <a:ea typeface="+mn-ea"/>
                        </a:rPr>
                        <a:t>Client</a:t>
                      </a: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日付＆ロギング</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900" dirty="0" smtClean="0">
                          <a:solidFill>
                            <a:schemeClr val="tx1">
                              <a:lumMod val="75000"/>
                              <a:lumOff val="25000"/>
                            </a:schemeClr>
                          </a:solidFill>
                          <a:latin typeface="+mn-lt"/>
                          <a:ea typeface="+mn-ea"/>
                        </a:rPr>
                        <a:t>10</a:t>
                      </a:r>
                      <a:r>
                        <a:rPr kumimoji="1" lang="ja-JP" altLang="en-US" sz="900" dirty="0" smtClean="0">
                          <a:solidFill>
                            <a:schemeClr val="tx1">
                              <a:lumMod val="75000"/>
                              <a:lumOff val="25000"/>
                            </a:schemeClr>
                          </a:solidFill>
                          <a:latin typeface="+mn-lt"/>
                          <a:ea typeface="+mn-ea"/>
                        </a:rPr>
                        <a:t>日間</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900" dirty="0" smtClean="0">
                          <a:solidFill>
                            <a:schemeClr val="tx1">
                              <a:lumMod val="75000"/>
                              <a:lumOff val="25000"/>
                            </a:schemeClr>
                          </a:solidFill>
                          <a:latin typeface="+mn-lt"/>
                          <a:ea typeface="+mn-ea"/>
                        </a:rPr>
                        <a:t>自動</a:t>
                      </a:r>
                      <a:endParaRPr kumimoji="1" lang="ja-JP" altLang="en-US" sz="900" b="0" dirty="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ReportCaster</a:t>
                      </a:r>
                      <a:r>
                        <a:rPr lang="en-US" altLang="ja-JP" sz="900" dirty="0" smtClean="0">
                          <a:solidFill>
                            <a:schemeClr val="tx1">
                              <a:lumMod val="75000"/>
                              <a:lumOff val="25000"/>
                            </a:schemeClr>
                          </a:solidFill>
                          <a:latin typeface="+mn-lt"/>
                          <a:ea typeface="+mn-ea"/>
                        </a:rPr>
                        <a:t>/log</a:t>
                      </a: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err="1" smtClean="0">
                          <a:solidFill>
                            <a:schemeClr val="tx1">
                              <a:lumMod val="75000"/>
                              <a:lumOff val="25000"/>
                            </a:schemeClr>
                          </a:solidFill>
                          <a:latin typeface="+mn-lt"/>
                          <a:ea typeface="+mn-ea"/>
                        </a:rPr>
                        <a:t>WebFOCUS</a:t>
                      </a:r>
                      <a:r>
                        <a:rPr lang="ja-JP" altLang="en-US" sz="900" baseline="0" dirty="0" smtClean="0">
                          <a:solidFill>
                            <a:schemeClr val="tx1">
                              <a:lumMod val="75000"/>
                              <a:lumOff val="25000"/>
                            </a:schemeClr>
                          </a:solidFill>
                          <a:latin typeface="+mn-lt"/>
                          <a:ea typeface="+mn-ea"/>
                        </a:rPr>
                        <a:t> </a:t>
                      </a:r>
                      <a:r>
                        <a:rPr lang="en-US" altLang="ja-JP" sz="900" baseline="0" dirty="0" err="1" smtClean="0">
                          <a:solidFill>
                            <a:schemeClr val="tx1">
                              <a:lumMod val="75000"/>
                              <a:lumOff val="25000"/>
                            </a:schemeClr>
                          </a:solidFill>
                          <a:latin typeface="+mn-lt"/>
                          <a:ea typeface="+mn-ea"/>
                        </a:rPr>
                        <a:t>ReportCaster</a:t>
                      </a:r>
                      <a:endParaRPr lang="en-US" altLang="ja-JP" sz="900" dirty="0" smtClean="0">
                        <a:solidFill>
                          <a:schemeClr val="tx1">
                            <a:lumMod val="75000"/>
                            <a:lumOff val="25000"/>
                          </a:schemeClr>
                        </a:solidFill>
                        <a:latin typeface="+mn-lt"/>
                        <a:ea typeface="+mn-ea"/>
                      </a:endParaRP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日付＆ロギング</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900" dirty="0" smtClean="0">
                          <a:solidFill>
                            <a:schemeClr val="tx1">
                              <a:lumMod val="75000"/>
                              <a:lumOff val="25000"/>
                            </a:schemeClr>
                          </a:solidFill>
                          <a:latin typeface="+mn-lt"/>
                          <a:ea typeface="+mn-ea"/>
                        </a:rPr>
                        <a:t>10</a:t>
                      </a:r>
                      <a:r>
                        <a:rPr kumimoji="1" lang="ja-JP" altLang="en-US" sz="900" dirty="0" smtClean="0">
                          <a:solidFill>
                            <a:schemeClr val="tx1">
                              <a:lumMod val="75000"/>
                              <a:lumOff val="25000"/>
                            </a:schemeClr>
                          </a:solidFill>
                          <a:latin typeface="+mn-lt"/>
                          <a:ea typeface="+mn-ea"/>
                        </a:rPr>
                        <a:t>日間</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900" dirty="0" smtClean="0">
                          <a:solidFill>
                            <a:schemeClr val="tx1">
                              <a:lumMod val="75000"/>
                              <a:lumOff val="25000"/>
                            </a:schemeClr>
                          </a:solidFill>
                          <a:latin typeface="+mn-lt"/>
                          <a:ea typeface="+mn-ea"/>
                        </a:rPr>
                        <a:t>自動</a:t>
                      </a:r>
                      <a:endParaRPr kumimoji="1" lang="ja-JP" altLang="en-US" sz="900" b="0" dirty="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Solr</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solr</a:t>
                      </a:r>
                      <a:r>
                        <a:rPr lang="en-US" altLang="ja-JP" sz="900" dirty="0" smtClean="0">
                          <a:solidFill>
                            <a:schemeClr val="tx1">
                              <a:lumMod val="75000"/>
                              <a:lumOff val="25000"/>
                            </a:schemeClr>
                          </a:solidFill>
                          <a:latin typeface="+mn-lt"/>
                          <a:ea typeface="+mn-ea"/>
                        </a:rPr>
                        <a:t>/server/logs</a:t>
                      </a: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fontAlgn="ctr"/>
                      <a:r>
                        <a:rPr lang="en-US" altLang="ja-JP" sz="900" b="0" i="0" u="none" strike="noStrike" dirty="0" smtClean="0">
                          <a:solidFill>
                            <a:schemeClr val="tx1">
                              <a:lumMod val="75000"/>
                              <a:lumOff val="25000"/>
                            </a:schemeClr>
                          </a:solidFill>
                          <a:effectLst/>
                          <a:latin typeface="+mn-lt"/>
                          <a:ea typeface="+mn-ea"/>
                        </a:rPr>
                        <a:t>WebFOCUS Search Server</a:t>
                      </a: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サービス起動時、</a:t>
                      </a:r>
                      <a:r>
                        <a:rPr lang="en-US" altLang="ja-JP" sz="900" dirty="0" smtClean="0">
                          <a:solidFill>
                            <a:schemeClr val="tx1">
                              <a:lumMod val="75000"/>
                              <a:lumOff val="25000"/>
                            </a:schemeClr>
                          </a:solidFill>
                          <a:latin typeface="+mn-lt"/>
                          <a:ea typeface="+mn-ea"/>
                        </a:rPr>
                        <a:t>32MB</a:t>
                      </a:r>
                      <a:endParaRPr lang="en-US" altLang="ja-JP" sz="900" b="0" dirty="0" smtClean="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900" dirty="0" smtClean="0">
                          <a:solidFill>
                            <a:schemeClr val="tx1">
                              <a:lumMod val="75000"/>
                              <a:lumOff val="25000"/>
                            </a:schemeClr>
                          </a:solidFill>
                          <a:latin typeface="+mn-lt"/>
                          <a:ea typeface="+mn-ea"/>
                        </a:rPr>
                        <a:t>10</a:t>
                      </a:r>
                      <a:r>
                        <a:rPr kumimoji="1" lang="ja-JP" altLang="en-US" sz="900" dirty="0" smtClean="0">
                          <a:solidFill>
                            <a:schemeClr val="tx1">
                              <a:lumMod val="75000"/>
                              <a:lumOff val="25000"/>
                            </a:schemeClr>
                          </a:solidFill>
                          <a:latin typeface="+mn-lt"/>
                          <a:ea typeface="+mn-ea"/>
                        </a:rPr>
                        <a:t>世代</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900" dirty="0" smtClean="0">
                          <a:solidFill>
                            <a:schemeClr val="tx1">
                              <a:lumMod val="75000"/>
                              <a:lumOff val="25000"/>
                            </a:schemeClr>
                          </a:solidFill>
                          <a:latin typeface="+mn-lt"/>
                          <a:ea typeface="+mn-ea"/>
                        </a:rPr>
                        <a:t>自動</a:t>
                      </a:r>
                      <a:endParaRPr kumimoji="1" lang="ja-JP" altLang="en-US" sz="900" b="0" dirty="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application_logs</a:t>
                      </a:r>
                      <a:endParaRPr lang="en-US" altLang="ja-JP" sz="900" dirty="0" smtClean="0">
                        <a:solidFill>
                          <a:schemeClr val="tx1">
                            <a:lumMod val="75000"/>
                            <a:lumOff val="25000"/>
                          </a:schemeClr>
                        </a:solidFill>
                        <a:latin typeface="+mn-lt"/>
                        <a:ea typeface="+mn-ea"/>
                      </a:endParaRP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fontAlgn="ctr"/>
                      <a:r>
                        <a:rPr lang="ja-JP" altLang="en-US" sz="900" b="0" i="0" u="none" strike="noStrike" dirty="0" smtClean="0">
                          <a:solidFill>
                            <a:schemeClr val="tx1">
                              <a:lumMod val="75000"/>
                              <a:lumOff val="25000"/>
                            </a:schemeClr>
                          </a:solidFill>
                          <a:effectLst/>
                          <a:latin typeface="+mn-lt"/>
                          <a:ea typeface="+mn-ea"/>
                        </a:rPr>
                        <a:t>ユーティリティ実行ログ</a:t>
                      </a:r>
                      <a:endParaRPr lang="ja-JP" altLang="en-US" sz="900" b="0" i="0" u="none" strike="noStrike" dirty="0">
                        <a:solidFill>
                          <a:schemeClr val="tx1">
                            <a:lumMod val="75000"/>
                            <a:lumOff val="25000"/>
                          </a:schemeClr>
                        </a:solidFill>
                        <a:effectLst/>
                        <a:latin typeface="+mn-lt"/>
                        <a:ea typeface="+mn-ea"/>
                      </a:endParaRP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日付＆ロギング</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900" dirty="0" smtClean="0">
                          <a:solidFill>
                            <a:schemeClr val="tx1">
                              <a:lumMod val="75000"/>
                              <a:lumOff val="25000"/>
                            </a:schemeClr>
                          </a:solidFill>
                          <a:latin typeface="+mn-lt"/>
                          <a:ea typeface="+mn-ea"/>
                        </a:rPr>
                        <a:t>10</a:t>
                      </a:r>
                      <a:r>
                        <a:rPr kumimoji="1" lang="ja-JP" altLang="en-US" sz="900" dirty="0" smtClean="0">
                          <a:solidFill>
                            <a:schemeClr val="tx1">
                              <a:lumMod val="75000"/>
                              <a:lumOff val="25000"/>
                            </a:schemeClr>
                          </a:solidFill>
                          <a:latin typeface="+mn-lt"/>
                          <a:ea typeface="+mn-ea"/>
                        </a:rPr>
                        <a:t>日間</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900" dirty="0" smtClean="0">
                          <a:solidFill>
                            <a:schemeClr val="tx1">
                              <a:lumMod val="75000"/>
                              <a:lumOff val="25000"/>
                            </a:schemeClr>
                          </a:solidFill>
                          <a:latin typeface="+mn-lt"/>
                          <a:ea typeface="+mn-ea"/>
                        </a:rPr>
                        <a:t>自動</a:t>
                      </a:r>
                      <a:endParaRPr kumimoji="1" lang="ja-JP" altLang="en-US" sz="900" b="0" dirty="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fontAlgn="ct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/derby/log</a:t>
                      </a:r>
                      <a:endParaRPr lang="ja-JP" altLang="en-US" sz="900" b="0" i="0" u="none" strike="noStrike" dirty="0">
                        <a:solidFill>
                          <a:schemeClr val="tx1">
                            <a:lumMod val="75000"/>
                            <a:lumOff val="25000"/>
                          </a:schemeClr>
                        </a:solidFill>
                        <a:effectLst/>
                        <a:latin typeface="+mn-lt"/>
                        <a:ea typeface="+mn-ea"/>
                      </a:endParaRP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fontAlgn="ctr"/>
                      <a:r>
                        <a:rPr lang="en-US" altLang="ja-JP" sz="900" u="none" strike="noStrike" dirty="0" smtClean="0">
                          <a:solidFill>
                            <a:schemeClr val="tx1">
                              <a:lumMod val="75000"/>
                              <a:lumOff val="25000"/>
                            </a:schemeClr>
                          </a:solidFill>
                          <a:effectLst/>
                          <a:latin typeface="+mn-lt"/>
                          <a:ea typeface="+mn-ea"/>
                        </a:rPr>
                        <a:t>Apache</a:t>
                      </a:r>
                      <a:r>
                        <a:rPr lang="ja-JP" altLang="en-US" sz="900" u="none" strike="noStrike" dirty="0" smtClean="0">
                          <a:solidFill>
                            <a:schemeClr val="tx1">
                              <a:lumMod val="75000"/>
                              <a:lumOff val="25000"/>
                            </a:schemeClr>
                          </a:solidFill>
                          <a:effectLst/>
                          <a:latin typeface="+mn-lt"/>
                          <a:ea typeface="+mn-ea"/>
                        </a:rPr>
                        <a:t> </a:t>
                      </a:r>
                      <a:r>
                        <a:rPr lang="en-US" altLang="ja-JP" sz="900" u="none" strike="noStrike" dirty="0" smtClean="0">
                          <a:solidFill>
                            <a:schemeClr val="tx1">
                              <a:lumMod val="75000"/>
                              <a:lumOff val="25000"/>
                            </a:schemeClr>
                          </a:solidFill>
                          <a:effectLst/>
                          <a:latin typeface="+mn-lt"/>
                          <a:ea typeface="+mn-ea"/>
                        </a:rPr>
                        <a:t>Derby</a:t>
                      </a:r>
                      <a:endParaRPr lang="ja-JP" altLang="en-US" sz="900" b="0" i="0" u="none" strike="noStrike" dirty="0">
                        <a:solidFill>
                          <a:schemeClr val="tx1">
                            <a:lumMod val="75000"/>
                            <a:lumOff val="25000"/>
                          </a:schemeClr>
                        </a:solidFill>
                        <a:effectLst/>
                        <a:latin typeface="+mn-lt"/>
                        <a:ea typeface="+mn-ea"/>
                      </a:endParaRP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日付＆ロギング</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75000"/>
                              <a:lumOff val="25000"/>
                            </a:schemeClr>
                          </a:solidFill>
                          <a:latin typeface="+mn-lt"/>
                          <a:ea typeface="+mn-ea"/>
                        </a:rPr>
                        <a:t>無制限</a:t>
                      </a:r>
                      <a:endParaRPr lang="en-US" altLang="ja-JP" sz="900" dirty="0" smtClean="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ja-JP" altLang="en-US" sz="900" b="1" dirty="0" smtClean="0">
                          <a:solidFill>
                            <a:schemeClr val="tx1">
                              <a:lumMod val="75000"/>
                              <a:lumOff val="25000"/>
                            </a:schemeClr>
                          </a:solidFill>
                          <a:latin typeface="+mn-lt"/>
                          <a:ea typeface="+mn-ea"/>
                        </a:rPr>
                        <a:t>手動</a:t>
                      </a:r>
                      <a:endParaRPr lang="en-US" altLang="ja-JP" sz="900" b="1" dirty="0" smtClean="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/tomcat/logs</a:t>
                      </a: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l" defTabSz="914400" rtl="0" eaLnBrk="1" fontAlgn="ctr" latinLnBrk="0" hangingPunct="1">
                        <a:lnSpc>
                          <a:spcPct val="100000"/>
                        </a:lnSpc>
                        <a:spcBef>
                          <a:spcPts val="0"/>
                        </a:spcBef>
                        <a:spcAft>
                          <a:spcPts val="0"/>
                        </a:spcAft>
                        <a:buClrTx/>
                        <a:buSzTx/>
                        <a:buFontTx/>
                        <a:buNone/>
                        <a:tabLst/>
                        <a:defRPr/>
                      </a:pPr>
                      <a:r>
                        <a:rPr lang="en-US" altLang="ja-JP" sz="900" u="none" strike="noStrike" dirty="0" smtClean="0">
                          <a:solidFill>
                            <a:schemeClr val="tx1">
                              <a:lumMod val="75000"/>
                              <a:lumOff val="25000"/>
                            </a:schemeClr>
                          </a:solidFill>
                          <a:effectLst/>
                          <a:latin typeface="+mn-lt"/>
                          <a:ea typeface="+mn-ea"/>
                        </a:rPr>
                        <a:t>Apache</a:t>
                      </a:r>
                      <a:r>
                        <a:rPr lang="ja-JP" altLang="en-US" sz="900" u="none" strike="noStrike" dirty="0" smtClean="0">
                          <a:solidFill>
                            <a:schemeClr val="tx1">
                              <a:lumMod val="75000"/>
                              <a:lumOff val="25000"/>
                            </a:schemeClr>
                          </a:solidFill>
                          <a:effectLst/>
                          <a:latin typeface="+mn-lt"/>
                          <a:ea typeface="+mn-ea"/>
                        </a:rPr>
                        <a:t> </a:t>
                      </a:r>
                      <a:r>
                        <a:rPr lang="en-US" altLang="ja-JP" sz="900" dirty="0" smtClean="0">
                          <a:solidFill>
                            <a:schemeClr val="tx1">
                              <a:lumMod val="75000"/>
                              <a:lumOff val="25000"/>
                            </a:schemeClr>
                          </a:solidFill>
                          <a:latin typeface="+mn-lt"/>
                          <a:ea typeface="+mn-ea"/>
                        </a:rPr>
                        <a:t>Tomcat</a:t>
                      </a: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日付＆ロギング</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75000"/>
                              <a:lumOff val="25000"/>
                            </a:schemeClr>
                          </a:solidFill>
                          <a:latin typeface="+mn-lt"/>
                          <a:ea typeface="+mn-ea"/>
                        </a:rPr>
                        <a:t>無制限</a:t>
                      </a:r>
                      <a:endParaRPr lang="en-US" altLang="ja-JP" sz="900" dirty="0" smtClean="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900" b="1" dirty="0" smtClean="0">
                          <a:solidFill>
                            <a:schemeClr val="tx1">
                              <a:lumMod val="75000"/>
                              <a:lumOff val="25000"/>
                            </a:schemeClr>
                          </a:solidFill>
                          <a:latin typeface="+mn-lt"/>
                          <a:ea typeface="+mn-ea"/>
                        </a:rPr>
                        <a:t>手動</a:t>
                      </a:r>
                      <a:endParaRPr kumimoji="1" lang="ja-JP" altLang="en-US" sz="900" b="1" dirty="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200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fontAlgn="ct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etc</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httpd</a:t>
                      </a:r>
                      <a:r>
                        <a:rPr lang="en-US" altLang="ja-JP" sz="900" dirty="0" smtClean="0">
                          <a:solidFill>
                            <a:schemeClr val="tx1">
                              <a:lumMod val="75000"/>
                              <a:lumOff val="25000"/>
                            </a:schemeClr>
                          </a:solidFill>
                          <a:latin typeface="+mn-lt"/>
                          <a:ea typeface="+mn-ea"/>
                        </a:rPr>
                        <a:t>/logs</a:t>
                      </a:r>
                      <a:endParaRPr lang="ja-JP" altLang="en-US" sz="900" b="0" i="0" u="none" strike="noStrike" dirty="0">
                        <a:solidFill>
                          <a:schemeClr val="tx1">
                            <a:lumMod val="75000"/>
                            <a:lumOff val="25000"/>
                          </a:schemeClr>
                        </a:solidFill>
                        <a:effectLst/>
                        <a:latin typeface="+mn-lt"/>
                        <a:ea typeface="+mn-ea"/>
                      </a:endParaRPr>
                    </a:p>
                  </a:txBody>
                  <a:tcPr marL="72000" marR="72000" marT="5715"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fontAlgn="ctr"/>
                      <a:r>
                        <a:rPr lang="en-US" altLang="ja-JP" sz="900" b="0" i="0" u="none" strike="noStrike" dirty="0" smtClean="0">
                          <a:solidFill>
                            <a:schemeClr val="tx1">
                              <a:lumMod val="75000"/>
                              <a:lumOff val="25000"/>
                            </a:schemeClr>
                          </a:solidFill>
                          <a:effectLst/>
                          <a:latin typeface="+mn-lt"/>
                          <a:ea typeface="+mn-ea"/>
                        </a:rPr>
                        <a:t>Apache HTTP Server</a:t>
                      </a:r>
                      <a:endParaRPr lang="ja-JP" altLang="en-US" sz="900" b="0" i="0" u="none" strike="noStrike" dirty="0">
                        <a:solidFill>
                          <a:schemeClr val="tx1">
                            <a:lumMod val="75000"/>
                            <a:lumOff val="25000"/>
                          </a:schemeClr>
                        </a:solidFill>
                        <a:effectLst/>
                        <a:latin typeface="+mn-lt"/>
                        <a:ea typeface="+mn-ea"/>
                      </a:endParaRPr>
                    </a:p>
                  </a:txBody>
                  <a:tcPr marL="72000" marR="72000" marT="5715" marB="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lang="ja-JP" altLang="en-US" sz="900" dirty="0" smtClean="0">
                          <a:solidFill>
                            <a:schemeClr val="tx1">
                              <a:lumMod val="75000"/>
                              <a:lumOff val="25000"/>
                            </a:schemeClr>
                          </a:solidFill>
                          <a:latin typeface="+mn-lt"/>
                          <a:ea typeface="+mn-ea"/>
                        </a:rPr>
                        <a:t>日付＆ロギング</a:t>
                      </a:r>
                      <a:endParaRPr kumimoji="1" lang="ja-JP" altLang="en-US" sz="900" b="0" dirty="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75000"/>
                              <a:lumOff val="25000"/>
                            </a:schemeClr>
                          </a:solidFill>
                          <a:latin typeface="+mn-lt"/>
                          <a:ea typeface="+mn-ea"/>
                        </a:rPr>
                        <a:t>無制限</a:t>
                      </a:r>
                      <a:endParaRPr lang="en-US" altLang="ja-JP" sz="900" dirty="0" smtClean="0">
                        <a:solidFill>
                          <a:schemeClr val="tx1">
                            <a:lumMod val="75000"/>
                            <a:lumOff val="25000"/>
                          </a:schemeClr>
                        </a:solidFill>
                        <a:latin typeface="+mn-lt"/>
                        <a:ea typeface="+mn-ea"/>
                      </a:endParaRPr>
                    </a:p>
                  </a:txBody>
                  <a:tcPr marT="34290" marB="34290"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900" b="1" dirty="0" smtClean="0">
                          <a:solidFill>
                            <a:schemeClr val="tx1">
                              <a:lumMod val="75000"/>
                              <a:lumOff val="25000"/>
                            </a:schemeClr>
                          </a:solidFill>
                          <a:latin typeface="+mn-lt"/>
                          <a:ea typeface="+mn-ea"/>
                        </a:rPr>
                        <a:t>手動</a:t>
                      </a:r>
                      <a:endParaRPr kumimoji="1" lang="ja-JP" altLang="en-US" sz="900" b="1" dirty="0">
                        <a:solidFill>
                          <a:schemeClr val="tx1">
                            <a:lumMod val="75000"/>
                            <a:lumOff val="25000"/>
                          </a:schemeClr>
                        </a:solidFill>
                        <a:latin typeface="+mn-lt"/>
                        <a:ea typeface="+mn-ea"/>
                      </a:endParaRPr>
                    </a:p>
                  </a:txBody>
                  <a:tcPr marT="34290" marB="3429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31695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ja-JP" altLang="ja-JP" dirty="0"/>
              <a:t>WebFOCUS Reporting Server ログ</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56</a:t>
            </a:fld>
            <a:endParaRPr lang="ja-JP" altLang="en-US" dirty="0"/>
          </a:p>
        </p:txBody>
      </p:sp>
      <p:graphicFrame>
        <p:nvGraphicFramePr>
          <p:cNvPr id="10" name="Google Shape;564;p21"/>
          <p:cNvGraphicFramePr/>
          <p:nvPr>
            <p:extLst>
              <p:ext uri="{D42A27DB-BD31-4B8C-83A1-F6EECF244321}">
                <p14:modId xmlns:p14="http://schemas.microsoft.com/office/powerpoint/2010/main" val="3387149463"/>
              </p:ext>
            </p:extLst>
          </p:nvPr>
        </p:nvGraphicFramePr>
        <p:xfrm>
          <a:off x="1143000" y="1275606"/>
          <a:ext cx="7527686" cy="3643827"/>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ja-JP" sz="900" dirty="0" smtClean="0">
                          <a:solidFill>
                            <a:schemeClr val="tx1">
                              <a:lumMod val="75000"/>
                              <a:lumOff val="25000"/>
                            </a:schemeClr>
                          </a:solidFill>
                          <a:latin typeface="+mn-lt"/>
                          <a:ea typeface="+mn-ea"/>
                        </a:rPr>
                        <a:t>操作</a:t>
                      </a:r>
                      <a:r>
                        <a:rPr lang="ja-JP" altLang="en-US" sz="900" dirty="0" smtClean="0">
                          <a:solidFill>
                            <a:schemeClr val="tx1">
                              <a:lumMod val="75000"/>
                              <a:lumOff val="25000"/>
                            </a:schemeClr>
                          </a:solidFill>
                          <a:latin typeface="+mn-lt"/>
                          <a:ea typeface="+mn-ea"/>
                        </a:rPr>
                        <a:t>・</a:t>
                      </a:r>
                      <a:r>
                        <a:rPr lang="ja-JP" altLang="ja-JP" sz="900" dirty="0" smtClean="0">
                          <a:solidFill>
                            <a:schemeClr val="tx1">
                              <a:lumMod val="75000"/>
                              <a:lumOff val="25000"/>
                            </a:schemeClr>
                          </a:solidFill>
                          <a:latin typeface="+mn-lt"/>
                          <a:ea typeface="+mn-ea"/>
                        </a:rPr>
                        <a:t>イベントログ</a:t>
                      </a:r>
                      <a:r>
                        <a:rPr lang="ja-JP" altLang="en-US" sz="900" dirty="0" smtClean="0">
                          <a:solidFill>
                            <a:schemeClr val="tx1">
                              <a:lumMod val="75000"/>
                              <a:lumOff val="25000"/>
                            </a:schemeClr>
                          </a:solidFill>
                          <a:latin typeface="+mn-lt"/>
                          <a:ea typeface="+mn-ea"/>
                        </a:rPr>
                        <a:t>　</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ja-JP" altLang="en-US" sz="900" baseline="0" dirty="0" smtClean="0">
                          <a:solidFill>
                            <a:schemeClr val="tx1">
                              <a:lumMod val="75000"/>
                              <a:lumOff val="25000"/>
                            </a:schemeClr>
                          </a:solidFill>
                          <a:latin typeface="+mn-lt"/>
                          <a:ea typeface="+mn-ea"/>
                        </a:rPr>
                        <a:t> </a:t>
                      </a:r>
                      <a:r>
                        <a:rPr lang="en-US" altLang="ja-JP" sz="900" baseline="0" dirty="0" smtClean="0">
                          <a:solidFill>
                            <a:schemeClr val="tx1">
                              <a:lumMod val="75000"/>
                              <a:lumOff val="25000"/>
                            </a:schemeClr>
                          </a:solidFill>
                          <a:latin typeface="+mn-lt"/>
                          <a:ea typeface="+mn-ea"/>
                        </a:rPr>
                        <a:t>Windows:</a:t>
                      </a:r>
                      <a:r>
                        <a:rPr lang="ja-JP" altLang="ja-JP" sz="900" dirty="0" smtClean="0">
                          <a:solidFill>
                            <a:schemeClr val="tx1">
                              <a:lumMod val="75000"/>
                              <a:lumOff val="25000"/>
                            </a:schemeClr>
                          </a:solidFill>
                          <a:latin typeface="+mn-lt"/>
                          <a:ea typeface="+mn-ea"/>
                        </a:rPr>
                        <a:t>&lt;drive&gt;:\ibi\</a:t>
                      </a:r>
                      <a:r>
                        <a:rPr lang="en-US" altLang="ja-JP" sz="900" dirty="0" smtClean="0">
                          <a:solidFill>
                            <a:schemeClr val="tx1">
                              <a:lumMod val="75000"/>
                              <a:lumOff val="25000"/>
                            </a:schemeClr>
                          </a:solidFill>
                          <a:latin typeface="+mn-lt"/>
                          <a:ea typeface="+mn-ea"/>
                        </a:rPr>
                        <a:t>srv92</a:t>
                      </a:r>
                      <a:r>
                        <a:rPr lang="ja-JP" altLang="ja-JP" sz="900" dirty="0" smtClean="0">
                          <a:solidFill>
                            <a:schemeClr val="tx1">
                              <a:lumMod val="75000"/>
                              <a:lumOff val="25000"/>
                            </a:schemeClr>
                          </a:solidFill>
                          <a:latin typeface="+mn-lt"/>
                          <a:ea typeface="+mn-ea"/>
                        </a:rPr>
                        <a:t>\wfs</a:t>
                      </a:r>
                      <a:r>
                        <a:rPr lang="en-US" altLang="ja-JP" sz="900" dirty="0" smtClean="0">
                          <a:solidFill>
                            <a:schemeClr val="tx1">
                              <a:lumMod val="75000"/>
                              <a:lumOff val="25000"/>
                            </a:schemeClr>
                          </a:solidFill>
                          <a:latin typeface="+mn-lt"/>
                          <a:ea typeface="+mn-ea"/>
                        </a:rPr>
                        <a:t>\</a:t>
                      </a:r>
                      <a:r>
                        <a:rPr lang="ja-JP" altLang="ja-JP" sz="900" dirty="0" smtClean="0">
                          <a:solidFill>
                            <a:schemeClr val="tx1">
                              <a:lumMod val="75000"/>
                              <a:lumOff val="25000"/>
                            </a:schemeClr>
                          </a:solidFill>
                          <a:latin typeface="+mn-lt"/>
                          <a:ea typeface="+mn-ea"/>
                        </a:rPr>
                        <a:t>edaprint.log</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 Linux:&lt;directory&gt;/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/srv92/</a:t>
                      </a:r>
                      <a:r>
                        <a:rPr lang="en-US" altLang="ja-JP" sz="900" dirty="0" err="1" smtClean="0">
                          <a:solidFill>
                            <a:schemeClr val="tx1">
                              <a:lumMod val="75000"/>
                              <a:lumOff val="25000"/>
                            </a:schemeClr>
                          </a:solidFill>
                          <a:latin typeface="+mn-lt"/>
                          <a:ea typeface="+mn-ea"/>
                        </a:rPr>
                        <a:t>wfs</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ja-JP" altLang="en-US" sz="900" dirty="0" smtClean="0">
                          <a:solidFill>
                            <a:schemeClr val="tx1">
                              <a:lumMod val="75000"/>
                              <a:lumOff val="25000"/>
                            </a:schemeClr>
                          </a:solidFill>
                          <a:latin typeface="+mn-lt"/>
                          <a:ea typeface="+mn-ea"/>
                        </a:rPr>
                        <a:t>過去ログは「</a:t>
                      </a:r>
                      <a:r>
                        <a:rPr lang="en-US" altLang="ja-JP" sz="900" dirty="0" smtClean="0">
                          <a:solidFill>
                            <a:schemeClr val="tx1">
                              <a:lumMod val="75000"/>
                              <a:lumOff val="25000"/>
                            </a:schemeClr>
                          </a:solidFill>
                          <a:latin typeface="+mn-lt"/>
                          <a:ea typeface="+mn-ea"/>
                        </a:rPr>
                        <a:t>edapriNN.log</a:t>
                      </a:r>
                      <a:r>
                        <a:rPr lang="ja-JP" altLang="en-US" sz="900" dirty="0" smtClean="0">
                          <a:solidFill>
                            <a:schemeClr val="tx1">
                              <a:lumMod val="75000"/>
                              <a:lumOff val="25000"/>
                            </a:schemeClr>
                          </a:solidFill>
                          <a:latin typeface="+mn-lt"/>
                          <a:ea typeface="+mn-ea"/>
                        </a:rPr>
                        <a:t>」のルールで保持され、</a:t>
                      </a:r>
                      <a:r>
                        <a:rPr lang="en-US" altLang="ja-JP" sz="900" dirty="0" smtClean="0">
                          <a:solidFill>
                            <a:schemeClr val="tx1">
                              <a:lumMod val="75000"/>
                              <a:lumOff val="25000"/>
                            </a:schemeClr>
                          </a:solidFill>
                          <a:latin typeface="+mn-lt"/>
                          <a:ea typeface="+mn-ea"/>
                        </a:rPr>
                        <a:t>NN</a:t>
                      </a:r>
                      <a:r>
                        <a:rPr lang="ja-JP" altLang="en-US" sz="900" dirty="0" smtClean="0">
                          <a:solidFill>
                            <a:schemeClr val="tx1">
                              <a:lumMod val="75000"/>
                              <a:lumOff val="25000"/>
                            </a:schemeClr>
                          </a:solidFill>
                          <a:latin typeface="+mn-lt"/>
                          <a:ea typeface="+mn-ea"/>
                        </a:rPr>
                        <a:t>は連番（</a:t>
                      </a:r>
                      <a:r>
                        <a:rPr lang="en-US" altLang="ja-JP" sz="900" dirty="0" smtClean="0">
                          <a:solidFill>
                            <a:schemeClr val="tx1">
                              <a:lumMod val="75000"/>
                              <a:lumOff val="25000"/>
                            </a:schemeClr>
                          </a:solidFill>
                          <a:latin typeface="+mn-lt"/>
                          <a:ea typeface="+mn-ea"/>
                        </a:rPr>
                        <a:t>00</a:t>
                      </a:r>
                      <a:r>
                        <a:rPr lang="ja-JP" altLang="en-US" sz="900" dirty="0" smtClean="0">
                          <a:solidFill>
                            <a:schemeClr val="tx1">
                              <a:lumMod val="75000"/>
                              <a:lumOff val="25000"/>
                            </a:schemeClr>
                          </a:solidFill>
                          <a:latin typeface="+mn-lt"/>
                          <a:ea typeface="+mn-ea"/>
                        </a:rPr>
                        <a:t>～</a:t>
                      </a:r>
                      <a:r>
                        <a:rPr lang="en-US" altLang="ja-JP" sz="900" dirty="0" smtClean="0">
                          <a:solidFill>
                            <a:schemeClr val="tx1">
                              <a:lumMod val="75000"/>
                              <a:lumOff val="25000"/>
                            </a:schemeClr>
                          </a:solidFill>
                          <a:latin typeface="+mn-lt"/>
                          <a:ea typeface="+mn-ea"/>
                        </a:rPr>
                        <a:t>99</a:t>
                      </a:r>
                      <a:r>
                        <a:rPr lang="ja-JP" altLang="en-US" sz="900" dirty="0" smtClean="0">
                          <a:solidFill>
                            <a:schemeClr val="tx1">
                              <a:lumMod val="75000"/>
                              <a:lumOff val="25000"/>
                            </a:schemeClr>
                          </a:solidFill>
                          <a:latin typeface="+mn-lt"/>
                          <a:ea typeface="+mn-ea"/>
                        </a:rPr>
                        <a:t>）がふられます。</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en-US" altLang="ja-JP" sz="900" u="none" strike="noStrike" cap="none" dirty="0" err="1" smtClean="0">
                          <a:solidFill>
                            <a:schemeClr val="tx1">
                              <a:lumMod val="75000"/>
                              <a:lumOff val="25000"/>
                            </a:schemeClr>
                          </a:solidFill>
                          <a:latin typeface="+mn-lt"/>
                          <a:ea typeface="+mn-ea"/>
                          <a:sym typeface="Meiryo"/>
                        </a:rPr>
                        <a:t>WebFOCUS</a:t>
                      </a:r>
                      <a:r>
                        <a:rPr lang="ja-JP" altLang="en-US" sz="900" u="none" strike="noStrike" cap="none" dirty="0" smtClean="0">
                          <a:solidFill>
                            <a:schemeClr val="tx1">
                              <a:lumMod val="75000"/>
                              <a:lumOff val="25000"/>
                            </a:schemeClr>
                          </a:solidFill>
                          <a:latin typeface="+mn-lt"/>
                          <a:ea typeface="+mn-ea"/>
                          <a:sym typeface="Meiryo"/>
                        </a:rPr>
                        <a:t>プロセス起動時、または、ログの最大行数または最大日数を超過したタイミングで切り替えます。</a:t>
                      </a:r>
                    </a:p>
                    <a:p>
                      <a:pPr marL="0" marR="0" lvl="1"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過去ログは「</a:t>
                      </a:r>
                      <a:r>
                        <a:rPr lang="en-US" altLang="ja-JP" sz="900" dirty="0" smtClean="0">
                          <a:solidFill>
                            <a:schemeClr val="tx1">
                              <a:lumMod val="75000"/>
                              <a:lumOff val="25000"/>
                            </a:schemeClr>
                          </a:solidFill>
                          <a:latin typeface="+mn-lt"/>
                          <a:ea typeface="+mn-ea"/>
                        </a:rPr>
                        <a:t>edapriNN.log</a:t>
                      </a:r>
                      <a:r>
                        <a:rPr lang="ja-JP" altLang="en-US" sz="900" dirty="0" smtClean="0">
                          <a:solidFill>
                            <a:schemeClr val="tx1">
                              <a:lumMod val="75000"/>
                              <a:lumOff val="25000"/>
                            </a:schemeClr>
                          </a:solidFill>
                          <a:latin typeface="+mn-lt"/>
                          <a:ea typeface="+mn-ea"/>
                        </a:rPr>
                        <a:t>」のルールで保持され、</a:t>
                      </a:r>
                      <a:r>
                        <a:rPr lang="en-US" altLang="ja-JP" sz="900" dirty="0" smtClean="0">
                          <a:solidFill>
                            <a:schemeClr val="tx1">
                              <a:lumMod val="75000"/>
                              <a:lumOff val="25000"/>
                            </a:schemeClr>
                          </a:solidFill>
                          <a:latin typeface="+mn-lt"/>
                          <a:ea typeface="+mn-ea"/>
                        </a:rPr>
                        <a:t>NN</a:t>
                      </a:r>
                      <a:r>
                        <a:rPr lang="ja-JP" altLang="en-US" sz="900" dirty="0" smtClean="0">
                          <a:solidFill>
                            <a:schemeClr val="tx1">
                              <a:lumMod val="75000"/>
                              <a:lumOff val="25000"/>
                            </a:schemeClr>
                          </a:solidFill>
                          <a:latin typeface="+mn-lt"/>
                          <a:ea typeface="+mn-ea"/>
                        </a:rPr>
                        <a:t>は連番（</a:t>
                      </a:r>
                      <a:r>
                        <a:rPr lang="en-US" altLang="ja-JP" sz="900" dirty="0" smtClean="0">
                          <a:solidFill>
                            <a:schemeClr val="tx1">
                              <a:lumMod val="75000"/>
                              <a:lumOff val="25000"/>
                            </a:schemeClr>
                          </a:solidFill>
                          <a:latin typeface="+mn-lt"/>
                          <a:ea typeface="+mn-ea"/>
                        </a:rPr>
                        <a:t>00</a:t>
                      </a:r>
                      <a:r>
                        <a:rPr lang="ja-JP" altLang="en-US" sz="900" dirty="0" smtClean="0">
                          <a:solidFill>
                            <a:schemeClr val="tx1">
                              <a:lumMod val="75000"/>
                              <a:lumOff val="25000"/>
                            </a:schemeClr>
                          </a:solidFill>
                          <a:latin typeface="+mn-lt"/>
                          <a:ea typeface="+mn-ea"/>
                        </a:rPr>
                        <a:t>～</a:t>
                      </a:r>
                      <a:r>
                        <a:rPr lang="en-US" altLang="ja-JP" sz="900" dirty="0" smtClean="0">
                          <a:solidFill>
                            <a:schemeClr val="tx1">
                              <a:lumMod val="75000"/>
                              <a:lumOff val="25000"/>
                            </a:schemeClr>
                          </a:solidFill>
                          <a:latin typeface="+mn-lt"/>
                          <a:ea typeface="+mn-ea"/>
                        </a:rPr>
                        <a:t>99</a:t>
                      </a:r>
                      <a:r>
                        <a:rPr lang="ja-JP" altLang="en-US" sz="900" dirty="0" smtClean="0">
                          <a:solidFill>
                            <a:schemeClr val="tx1">
                              <a:lumMod val="75000"/>
                              <a:lumOff val="25000"/>
                            </a:schemeClr>
                          </a:solidFill>
                          <a:latin typeface="+mn-lt"/>
                          <a:ea typeface="+mn-ea"/>
                        </a:rPr>
                        <a:t>）がふられます。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mn-lt"/>
                          <a:ea typeface="+mn-ea"/>
                          <a:sym typeface="Meiryo"/>
                        </a:rPr>
                        <a:t>ログの最大行数：</a:t>
                      </a:r>
                      <a:r>
                        <a:rPr lang="en-US" altLang="ja-JP" sz="900" u="none" strike="noStrike" cap="none" dirty="0" err="1" smtClean="0">
                          <a:solidFill>
                            <a:schemeClr val="tx1">
                              <a:lumMod val="75000"/>
                              <a:lumOff val="25000"/>
                            </a:schemeClr>
                          </a:solidFill>
                          <a:latin typeface="+mn-lt"/>
                          <a:ea typeface="+mn-ea"/>
                          <a:sym typeface="Meiryo"/>
                        </a:rPr>
                        <a:t>edaprint_max_lines</a:t>
                      </a:r>
                      <a:r>
                        <a:rPr lang="ja-JP" altLang="en-US" sz="900" u="none" strike="noStrike" cap="none" dirty="0" smtClean="0">
                          <a:solidFill>
                            <a:schemeClr val="tx1">
                              <a:lumMod val="75000"/>
                              <a:lumOff val="25000"/>
                            </a:schemeClr>
                          </a:solidFill>
                          <a:latin typeface="+mn-lt"/>
                          <a:ea typeface="+mn-ea"/>
                          <a:sym typeface="Meiryo"/>
                        </a:rPr>
                        <a:t>（導入時：制限なし）</a:t>
                      </a:r>
                    </a:p>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mn-lt"/>
                          <a:ea typeface="+mn-ea"/>
                          <a:sym typeface="Meiryo"/>
                        </a:rPr>
                        <a:t>ログの最大日数：</a:t>
                      </a:r>
                      <a:r>
                        <a:rPr lang="en-US" altLang="ja-JP" sz="900" u="none" strike="noStrike" cap="none" dirty="0" err="1" smtClean="0">
                          <a:solidFill>
                            <a:schemeClr val="tx1">
                              <a:lumMod val="75000"/>
                              <a:lumOff val="25000"/>
                            </a:schemeClr>
                          </a:solidFill>
                          <a:latin typeface="+mn-lt"/>
                          <a:ea typeface="+mn-ea"/>
                          <a:sym typeface="Meiryo"/>
                        </a:rPr>
                        <a:t>edaprint_max_days</a:t>
                      </a:r>
                      <a:r>
                        <a:rPr lang="ja-JP" altLang="en-US" sz="900" u="none" strike="noStrike" cap="none" dirty="0" smtClean="0">
                          <a:solidFill>
                            <a:schemeClr val="tx1">
                              <a:lumMod val="75000"/>
                              <a:lumOff val="25000"/>
                            </a:schemeClr>
                          </a:solidFill>
                          <a:latin typeface="+mn-lt"/>
                          <a:ea typeface="+mn-ea"/>
                          <a:sym typeface="Meiryo"/>
                        </a:rPr>
                        <a:t>（導入時：制限なし）</a:t>
                      </a: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Wingdings" panose="05000000000000000000" pitchFamily="2" charset="2"/>
                        <a:buChar char="p"/>
                        <a:tabLst/>
                        <a:defRPr/>
                      </a:pPr>
                      <a:r>
                        <a:rPr lang="ja-JP" altLang="en-US" sz="900" u="none" strike="noStrike" cap="none" dirty="0" smtClean="0">
                          <a:solidFill>
                            <a:schemeClr val="tx1">
                              <a:lumMod val="75000"/>
                              <a:lumOff val="25000"/>
                            </a:schemeClr>
                          </a:solidFill>
                          <a:latin typeface="+mn-lt"/>
                          <a:ea typeface="+mn-ea"/>
                          <a:sym typeface="Meiryo"/>
                        </a:rPr>
                        <a:t>ログの世代数：</a:t>
                      </a:r>
                      <a:r>
                        <a:rPr lang="en-US" altLang="ja-JP" sz="900" u="none" strike="noStrike" cap="none" dirty="0" err="1" smtClean="0">
                          <a:solidFill>
                            <a:schemeClr val="tx1">
                              <a:lumMod val="75000"/>
                              <a:lumOff val="25000"/>
                            </a:schemeClr>
                          </a:solidFill>
                          <a:latin typeface="+mn-lt"/>
                          <a:ea typeface="+mn-ea"/>
                          <a:sym typeface="Meiryo"/>
                        </a:rPr>
                        <a:t>edaprint_history</a:t>
                      </a:r>
                      <a:r>
                        <a:rPr lang="ja-JP" altLang="en-US" sz="900" u="none" strike="noStrike" cap="none" dirty="0" smtClean="0">
                          <a:solidFill>
                            <a:schemeClr val="tx1">
                              <a:lumMod val="75000"/>
                              <a:lumOff val="25000"/>
                            </a:schemeClr>
                          </a:solidFill>
                          <a:latin typeface="+mn-lt"/>
                          <a:ea typeface="+mn-ea"/>
                          <a:sym typeface="Meiryo"/>
                        </a:rPr>
                        <a:t>（導入時：</a:t>
                      </a:r>
                      <a:r>
                        <a:rPr lang="en-US" altLang="ja-JP" sz="900" u="none" strike="noStrike" cap="none" dirty="0" smtClean="0">
                          <a:solidFill>
                            <a:schemeClr val="tx1">
                              <a:lumMod val="75000"/>
                              <a:lumOff val="25000"/>
                            </a:schemeClr>
                          </a:solidFill>
                          <a:latin typeface="+mn-lt"/>
                          <a:ea typeface="+mn-ea"/>
                          <a:sym typeface="Meiryo"/>
                        </a:rPr>
                        <a:t>5</a:t>
                      </a:r>
                      <a:r>
                        <a:rPr lang="ja-JP" altLang="en-US" sz="900" u="none" strike="noStrike" cap="none" dirty="0" smtClean="0">
                          <a:solidFill>
                            <a:schemeClr val="tx1">
                              <a:lumMod val="75000"/>
                              <a:lumOff val="25000"/>
                            </a:schemeClr>
                          </a:solidFill>
                          <a:latin typeface="+mn-lt"/>
                          <a:ea typeface="+mn-ea"/>
                          <a:sym typeface="Meiryo"/>
                        </a:rPr>
                        <a:t>世代）</a:t>
                      </a: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dirty="0" err="1" smtClean="0">
                          <a:solidFill>
                            <a:schemeClr val="tx1">
                              <a:lumMod val="75000"/>
                              <a:lumOff val="25000"/>
                            </a:schemeClr>
                          </a:solidFill>
                          <a:latin typeface="+mn-lt"/>
                          <a:ea typeface="+mn-ea"/>
                        </a:rPr>
                        <a:t>WebFOCUS</a:t>
                      </a:r>
                      <a:r>
                        <a:rPr lang="en-US" altLang="ja-JP" sz="900" b="0" u="none" strike="noStrike" cap="none" dirty="0" smtClean="0">
                          <a:solidFill>
                            <a:schemeClr val="tx1">
                              <a:lumMod val="75000"/>
                              <a:lumOff val="25000"/>
                            </a:schemeClr>
                          </a:solidFill>
                          <a:latin typeface="+mn-lt"/>
                          <a:ea typeface="+mn-ea"/>
                        </a:rPr>
                        <a:t> Hub</a:t>
                      </a: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baseline="0" dirty="0" smtClean="0">
                          <a:solidFill>
                            <a:schemeClr val="tx1">
                              <a:lumMod val="75000"/>
                              <a:lumOff val="25000"/>
                            </a:schemeClr>
                          </a:solidFill>
                          <a:latin typeface="+mn-lt"/>
                          <a:ea typeface="+mn-ea"/>
                        </a:rPr>
                        <a:t> - [</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b="0" u="none" strike="noStrike" cap="none" baseline="0" dirty="0" smtClean="0">
                          <a:solidFill>
                            <a:schemeClr val="tx1">
                              <a:lumMod val="75000"/>
                              <a:lumOff val="25000"/>
                            </a:schemeClr>
                          </a:solidFill>
                          <a:latin typeface="+mn-lt"/>
                          <a:ea typeface="+mn-ea"/>
                        </a:rPr>
                        <a:t>] - [</a:t>
                      </a:r>
                      <a:r>
                        <a:rPr lang="ja-JP" altLang="en-US" sz="900" b="0" u="none" strike="noStrike" cap="none" baseline="0" dirty="0" smtClean="0">
                          <a:solidFill>
                            <a:schemeClr val="tx1">
                              <a:lumMod val="75000"/>
                              <a:lumOff val="25000"/>
                            </a:schemeClr>
                          </a:solidFill>
                          <a:latin typeface="+mn-lt"/>
                          <a:ea typeface="+mn-ea"/>
                        </a:rPr>
                        <a:t>サーバワークスペース</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ワークスペース</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ログとトレース</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ワークスペースログ</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プロパティ</a:t>
                      </a:r>
                      <a:endParaRPr lang="en-US" altLang="ja-JP" sz="900" b="0" u="none" strike="noStrike" cap="none" baseline="0" dirty="0" smtClean="0">
                        <a:solidFill>
                          <a:schemeClr val="tx1">
                            <a:lumMod val="75000"/>
                            <a:lumOff val="25000"/>
                          </a:schemeClr>
                        </a:solidFill>
                        <a:latin typeface="+mn-lt"/>
                        <a:ea typeface="+mn-ea"/>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endParaRPr lang="en-US" altLang="ja-JP" sz="900" b="0" u="none" strike="noStrike" cap="none" baseline="0" dirty="0" smtClean="0">
                        <a:solidFill>
                          <a:schemeClr val="tx1">
                            <a:lumMod val="75000"/>
                            <a:lumOff val="25000"/>
                          </a:schemeClr>
                        </a:solidFill>
                        <a:latin typeface="+mn-lt"/>
                        <a:ea typeface="+mn-ea"/>
                        <a:sym typeface="Meiryo"/>
                      </a:endParaRPr>
                    </a:p>
                    <a:p>
                      <a:pPr marL="0" marR="0" lvl="0" indent="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None/>
                        <a:tabLst/>
                        <a:defRPr/>
                      </a:pP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dirty="0" err="1" smtClean="0">
                          <a:solidFill>
                            <a:schemeClr val="tx1">
                              <a:lumMod val="75000"/>
                              <a:lumOff val="25000"/>
                            </a:schemeClr>
                          </a:solidFill>
                          <a:latin typeface="+mn-lt"/>
                          <a:ea typeface="+mn-ea"/>
                        </a:rPr>
                        <a:t>WebFOCUS</a:t>
                      </a:r>
                      <a:r>
                        <a:rPr lang="en-US" altLang="ja-JP" sz="900" b="0" u="none" strike="noStrike" cap="none" dirty="0" smtClean="0">
                          <a:solidFill>
                            <a:schemeClr val="tx1">
                              <a:lumMod val="75000"/>
                              <a:lumOff val="25000"/>
                            </a:schemeClr>
                          </a:solidFill>
                          <a:latin typeface="+mn-lt"/>
                          <a:ea typeface="+mn-ea"/>
                        </a:rPr>
                        <a:t> Hub</a:t>
                      </a: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baseline="0" dirty="0" smtClean="0">
                          <a:solidFill>
                            <a:schemeClr val="tx1">
                              <a:lumMod val="75000"/>
                              <a:lumOff val="25000"/>
                            </a:schemeClr>
                          </a:solidFill>
                          <a:latin typeface="+mn-lt"/>
                          <a:ea typeface="+mn-ea"/>
                        </a:rPr>
                        <a:t> - [</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b="0" u="none" strike="noStrike" cap="none" baseline="0" dirty="0" smtClean="0">
                          <a:solidFill>
                            <a:schemeClr val="tx1">
                              <a:lumMod val="75000"/>
                              <a:lumOff val="25000"/>
                            </a:schemeClr>
                          </a:solidFill>
                          <a:latin typeface="+mn-lt"/>
                          <a:ea typeface="+mn-ea"/>
                        </a:rPr>
                        <a:t>] - [</a:t>
                      </a:r>
                      <a:r>
                        <a:rPr lang="ja-JP" altLang="en-US" sz="900" b="0" u="none" strike="noStrike" cap="none" baseline="0" dirty="0" smtClean="0">
                          <a:solidFill>
                            <a:schemeClr val="tx1">
                              <a:lumMod val="75000"/>
                              <a:lumOff val="25000"/>
                            </a:schemeClr>
                          </a:solidFill>
                          <a:latin typeface="+mn-lt"/>
                          <a:ea typeface="+mn-ea"/>
                        </a:rPr>
                        <a:t>サーバワークスペース</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ワークスペース</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構成ファイル</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その他</a:t>
                      </a:r>
                      <a:r>
                        <a:rPr lang="en-US" altLang="ja-JP" sz="900" u="none" strike="noStrike" cap="none" dirty="0" smtClean="0">
                          <a:solidFill>
                            <a:schemeClr val="tx1">
                              <a:lumMod val="75000"/>
                              <a:lumOff val="25000"/>
                            </a:schemeClr>
                          </a:solidFill>
                          <a:latin typeface="+mn-lt"/>
                          <a:ea typeface="+mn-ea"/>
                          <a:sym typeface="Meiryo"/>
                        </a:rPr>
                        <a:t>] -</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環境</a:t>
                      </a:r>
                      <a:r>
                        <a:rPr lang="en-US" altLang="ja-JP" sz="900" u="none" strike="noStrike" cap="none" dirty="0" smtClean="0">
                          <a:solidFill>
                            <a:schemeClr val="tx1">
                              <a:lumMod val="75000"/>
                              <a:lumOff val="25000"/>
                            </a:schemeClr>
                          </a:solidFill>
                          <a:latin typeface="+mn-lt"/>
                          <a:ea typeface="+mn-ea"/>
                          <a:sym typeface="Meiryo"/>
                        </a:rPr>
                        <a:t>]</a:t>
                      </a:r>
                      <a:r>
                        <a:rPr lang="en-US" altLang="ja-JP" sz="900" u="none" strike="noStrike" cap="none" baseline="0"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err="1" smtClean="0">
                          <a:solidFill>
                            <a:schemeClr val="tx1">
                              <a:lumMod val="75000"/>
                              <a:lumOff val="25000"/>
                            </a:schemeClr>
                          </a:solidFill>
                          <a:latin typeface="+mn-lt"/>
                          <a:ea typeface="+mn-ea"/>
                          <a:sym typeface="Meiryo"/>
                        </a:rPr>
                        <a:t>edaenv.cfg</a:t>
                      </a:r>
                      <a:r>
                        <a:rPr lang="en-US" altLang="ja-JP" sz="900" u="none" strike="noStrike" cap="none" dirty="0" smtClean="0">
                          <a:solidFill>
                            <a:schemeClr val="tx1">
                              <a:lumMod val="75000"/>
                              <a:lumOff val="25000"/>
                            </a:schemeClr>
                          </a:solidFill>
                          <a:latin typeface="+mn-lt"/>
                          <a:ea typeface="+mn-ea"/>
                          <a:sym typeface="Meiryo"/>
                        </a:rPr>
                        <a:t>]</a:t>
                      </a:r>
                      <a:r>
                        <a:rPr lang="ja-JP" altLang="en-US" sz="900" u="none" strike="noStrike" cap="none" dirty="0" smtClean="0">
                          <a:solidFill>
                            <a:schemeClr val="tx1">
                              <a:lumMod val="75000"/>
                              <a:lumOff val="25000"/>
                            </a:schemeClr>
                          </a:solidFill>
                          <a:latin typeface="+mn-lt"/>
                          <a:ea typeface="+mn-ea"/>
                          <a:sym typeface="Meiryo"/>
                        </a:rPr>
                        <a:t>を編集してログファイル（</a:t>
                      </a:r>
                      <a:r>
                        <a:rPr lang="en-US" altLang="ja-JP" sz="900" u="none" strike="noStrike" cap="none" dirty="0" smtClean="0">
                          <a:solidFill>
                            <a:schemeClr val="tx1">
                              <a:lumMod val="75000"/>
                              <a:lumOff val="25000"/>
                            </a:schemeClr>
                          </a:solidFill>
                          <a:latin typeface="+mn-lt"/>
                          <a:ea typeface="+mn-ea"/>
                          <a:sym typeface="Meiryo"/>
                        </a:rPr>
                        <a:t>edaprint.log</a:t>
                      </a:r>
                      <a:r>
                        <a:rPr lang="ja-JP" altLang="en-US" sz="900" u="none" strike="noStrike" cap="none" dirty="0" err="1"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hliprint.log</a:t>
                      </a:r>
                      <a:r>
                        <a:rPr lang="ja-JP" altLang="en-US" sz="900" u="none" strike="noStrike" cap="none" dirty="0" err="1"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rmldata.log</a:t>
                      </a:r>
                      <a:r>
                        <a:rPr lang="ja-JP" altLang="en-US" sz="900" u="none" strike="noStrike" cap="none" dirty="0" err="1" smtClean="0">
                          <a:solidFill>
                            <a:schemeClr val="tx1">
                              <a:lumMod val="75000"/>
                              <a:lumOff val="25000"/>
                            </a:schemeClr>
                          </a:solidFill>
                          <a:latin typeface="+mn-lt"/>
                          <a:ea typeface="+mn-ea"/>
                          <a:sym typeface="Meiryo"/>
                        </a:rPr>
                        <a:t>、</a:t>
                      </a:r>
                      <a:r>
                        <a:rPr lang="en-US" altLang="ja-JP" sz="900" u="none" strike="noStrike" cap="none" dirty="0" smtClean="0">
                          <a:solidFill>
                            <a:schemeClr val="tx1">
                              <a:lumMod val="75000"/>
                              <a:lumOff val="25000"/>
                            </a:schemeClr>
                          </a:solidFill>
                          <a:latin typeface="+mn-lt"/>
                          <a:ea typeface="+mn-ea"/>
                          <a:sym typeface="Meiryo"/>
                        </a:rPr>
                        <a:t>edadata.log</a:t>
                      </a:r>
                      <a:r>
                        <a:rPr lang="ja-JP" altLang="en-US" sz="900" u="none" strike="noStrike" cap="none" dirty="0" smtClean="0">
                          <a:solidFill>
                            <a:schemeClr val="tx1">
                              <a:lumMod val="75000"/>
                              <a:lumOff val="25000"/>
                            </a:schemeClr>
                          </a:solidFill>
                          <a:latin typeface="+mn-lt"/>
                          <a:ea typeface="+mn-ea"/>
                          <a:sym typeface="Meiryo"/>
                        </a:rPr>
                        <a:t>）の格納先ディレクトリを指定できます。</a:t>
                      </a:r>
                    </a:p>
                    <a:p>
                      <a:pPr marL="0" marR="0" lvl="0" indent="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None/>
                        <a:tabLst/>
                        <a:defRPr/>
                      </a:pP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　</a:t>
                      </a:r>
                      <a:r>
                        <a:rPr lang="en-US" altLang="ja-JP" sz="900" u="none" strike="noStrike" cap="none" dirty="0" smtClean="0">
                          <a:solidFill>
                            <a:schemeClr val="tx1">
                              <a:lumMod val="75000"/>
                              <a:lumOff val="25000"/>
                            </a:schemeClr>
                          </a:solidFill>
                          <a:latin typeface="+mn-lt"/>
                          <a:ea typeface="+mn-ea"/>
                          <a:sym typeface="Meiryo"/>
                        </a:rPr>
                        <a:t>EDALOG=</a:t>
                      </a:r>
                      <a:r>
                        <a:rPr lang="ja-JP" altLang="en-US" sz="900" u="none" strike="noStrike" cap="none" dirty="0" smtClean="0">
                          <a:solidFill>
                            <a:schemeClr val="tx1">
                              <a:lumMod val="75000"/>
                              <a:lumOff val="25000"/>
                            </a:schemeClr>
                          </a:solidFill>
                          <a:latin typeface="+mn-lt"/>
                          <a:ea typeface="+mn-ea"/>
                          <a:sym typeface="Meiryo"/>
                        </a:rPr>
                        <a:t>（任意の</a:t>
                      </a:r>
                      <a:r>
                        <a:rPr lang="en-US" altLang="ja-JP" sz="900" u="none" strike="noStrike" cap="none" dirty="0" smtClean="0">
                          <a:solidFill>
                            <a:schemeClr val="tx1">
                              <a:lumMod val="75000"/>
                              <a:lumOff val="25000"/>
                            </a:schemeClr>
                          </a:solidFill>
                          <a:latin typeface="+mn-lt"/>
                          <a:ea typeface="+mn-ea"/>
                          <a:sym typeface="Meiryo"/>
                        </a:rPr>
                        <a:t>drive</a:t>
                      </a:r>
                      <a:r>
                        <a:rPr lang="ja-JP" altLang="en-US" sz="900" u="none" strike="noStrike" cap="none" dirty="0" smtClean="0">
                          <a:solidFill>
                            <a:schemeClr val="tx1">
                              <a:lumMod val="75000"/>
                              <a:lumOff val="25000"/>
                            </a:schemeClr>
                          </a:solidFill>
                          <a:latin typeface="+mn-lt"/>
                          <a:ea typeface="+mn-ea"/>
                          <a:sym typeface="Meiryo"/>
                        </a:rPr>
                        <a:t>）を指定して保存</a:t>
                      </a:r>
                    </a:p>
                    <a:p>
                      <a:pPr marL="0" marR="0" lvl="0" indent="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None/>
                        <a:tabLst/>
                        <a:defRPr/>
                      </a:pPr>
                      <a:r>
                        <a:rPr lang="ja-JP" altLang="en-US" sz="900" u="none" strike="noStrike" cap="none" dirty="0" smtClean="0">
                          <a:solidFill>
                            <a:schemeClr val="tx1">
                              <a:lumMod val="75000"/>
                              <a:lumOff val="25000"/>
                            </a:schemeClr>
                          </a:solidFill>
                          <a:latin typeface="+mn-lt"/>
                          <a:ea typeface="+mn-ea"/>
                          <a:sym typeface="Meiryo"/>
                        </a:rPr>
                        <a:t>　例： </a:t>
                      </a:r>
                      <a:r>
                        <a:rPr lang="en-US" altLang="ja-JP" sz="900" u="none" strike="noStrike" cap="none" dirty="0" smtClean="0">
                          <a:solidFill>
                            <a:schemeClr val="tx1">
                              <a:lumMod val="75000"/>
                              <a:lumOff val="25000"/>
                            </a:schemeClr>
                          </a:solidFill>
                          <a:latin typeface="+mn-lt"/>
                          <a:ea typeface="+mn-ea"/>
                          <a:sym typeface="Meiryo"/>
                        </a:rPr>
                        <a:t>EDALOG = c:\temp</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29967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err="1"/>
              <a:t>WebFOCUS</a:t>
            </a:r>
            <a:r>
              <a:rPr lang="en-US" altLang="ja-JP" dirty="0"/>
              <a:t> Client </a:t>
            </a:r>
            <a:r>
              <a:rPr lang="ja-JP" altLang="en-US" dirty="0"/>
              <a:t>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57</a:t>
            </a:fld>
            <a:endParaRPr lang="ja-JP" altLang="en-US" dirty="0"/>
          </a:p>
        </p:txBody>
      </p:sp>
      <p:graphicFrame>
        <p:nvGraphicFramePr>
          <p:cNvPr id="9" name="Google Shape;564;p21"/>
          <p:cNvGraphicFramePr/>
          <p:nvPr>
            <p:extLst>
              <p:ext uri="{D42A27DB-BD31-4B8C-83A1-F6EECF244321}">
                <p14:modId xmlns:p14="http://schemas.microsoft.com/office/powerpoint/2010/main" val="1371680780"/>
              </p:ext>
            </p:extLst>
          </p:nvPr>
        </p:nvGraphicFramePr>
        <p:xfrm>
          <a:off x="1143000" y="1528161"/>
          <a:ext cx="7527686" cy="2573979"/>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認証ログや</a:t>
                      </a:r>
                      <a:r>
                        <a:rPr lang="ja-JP" altLang="ja-JP" sz="900" dirty="0" smtClean="0">
                          <a:solidFill>
                            <a:schemeClr val="tx1">
                              <a:lumMod val="75000"/>
                              <a:lumOff val="25000"/>
                            </a:schemeClr>
                          </a:solidFill>
                          <a:latin typeface="+mn-lt"/>
                          <a:ea typeface="+mn-ea"/>
                        </a:rPr>
                        <a:t>イベントログ</a:t>
                      </a:r>
                      <a:r>
                        <a:rPr lang="ja-JP" altLang="en-US" sz="900" dirty="0" smtClean="0">
                          <a:solidFill>
                            <a:schemeClr val="tx1">
                              <a:lumMod val="75000"/>
                              <a:lumOff val="25000"/>
                            </a:schemeClr>
                          </a:solidFill>
                          <a:latin typeface="+mn-lt"/>
                          <a:ea typeface="+mn-ea"/>
                        </a:rPr>
                        <a:t>など　</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 Windows:&lt;drive&gt;:\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\WebFOCUS92\logs</a:t>
                      </a:r>
                      <a:br>
                        <a:rPr lang="en-US" altLang="ja-JP"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 Linux:&lt;directory&gt;/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/WebFOCUS92/logs</a:t>
                      </a:r>
                      <a:br>
                        <a:rPr lang="en-US" altLang="ja-JP" sz="900" dirty="0" smtClean="0">
                          <a:solidFill>
                            <a:schemeClr val="tx1">
                              <a:lumMod val="75000"/>
                              <a:lumOff val="25000"/>
                            </a:schemeClr>
                          </a:solidFill>
                          <a:latin typeface="+mn-lt"/>
                          <a:ea typeface="+mn-ea"/>
                        </a:rPr>
                      </a:br>
                      <a:r>
                        <a:rPr lang="ja-JP" altLang="en-US" sz="900" dirty="0" smtClean="0">
                          <a:solidFill>
                            <a:schemeClr val="tx1">
                              <a:lumMod val="75000"/>
                              <a:lumOff val="25000"/>
                            </a:schemeClr>
                          </a:solidFill>
                          <a:latin typeface="+mn-lt"/>
                          <a:ea typeface="+mn-ea"/>
                        </a:rPr>
                        <a:t>ユーティリティ実行ログ</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baseline="0" dirty="0" smtClean="0">
                          <a:solidFill>
                            <a:schemeClr val="tx1">
                              <a:lumMod val="75000"/>
                              <a:lumOff val="25000"/>
                            </a:schemeClr>
                          </a:solidFill>
                          <a:latin typeface="+mn-lt"/>
                          <a:ea typeface="+mn-ea"/>
                        </a:rPr>
                        <a:t> Windows:</a:t>
                      </a:r>
                      <a:r>
                        <a:rPr lang="en-US" altLang="ja-JP" sz="900" dirty="0" smtClean="0">
                          <a:solidFill>
                            <a:schemeClr val="tx1">
                              <a:lumMod val="75000"/>
                              <a:lumOff val="25000"/>
                            </a:schemeClr>
                          </a:solidFill>
                          <a:latin typeface="+mn-lt"/>
                          <a:ea typeface="+mn-ea"/>
                        </a:rPr>
                        <a:t>&lt;drive&gt;:\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application_logs</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 Linux:&lt;drive&gt;:\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application_logs</a:t>
                      </a:r>
                      <a:endParaRPr lang="en-US" altLang="ja-JP" sz="90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日付が変更、かつ、ロギングされたタイミングでログファイルを切り替えます。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dirty="0" smtClean="0">
                          <a:solidFill>
                            <a:schemeClr val="tx1">
                              <a:lumMod val="75000"/>
                              <a:lumOff val="25000"/>
                            </a:schemeClr>
                          </a:solidFill>
                          <a:latin typeface="+mn-lt"/>
                          <a:ea typeface="+mn-ea"/>
                        </a:rPr>
                        <a:t>過去ログは「ログファイル名</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yyyy</a:t>
                      </a:r>
                      <a:r>
                        <a:rPr lang="en-US" altLang="ja-JP" sz="900" dirty="0" smtClean="0">
                          <a:solidFill>
                            <a:schemeClr val="tx1">
                              <a:lumMod val="75000"/>
                              <a:lumOff val="25000"/>
                            </a:schemeClr>
                          </a:solidFill>
                          <a:latin typeface="+mn-lt"/>
                          <a:ea typeface="+mn-ea"/>
                        </a:rPr>
                        <a:t>-mm-</a:t>
                      </a:r>
                      <a:r>
                        <a:rPr lang="en-US" altLang="ja-JP" sz="900" dirty="0" err="1" smtClean="0">
                          <a:solidFill>
                            <a:schemeClr val="tx1">
                              <a:lumMod val="75000"/>
                              <a:lumOff val="25000"/>
                            </a:schemeClr>
                          </a:solidFill>
                          <a:latin typeface="+mn-lt"/>
                          <a:ea typeface="+mn-ea"/>
                        </a:rPr>
                        <a:t>dd</a:t>
                      </a:r>
                      <a:r>
                        <a:rPr lang="en-US" altLang="ja-JP" sz="900" dirty="0" smtClean="0">
                          <a:solidFill>
                            <a:schemeClr val="tx1">
                              <a:lumMod val="75000"/>
                              <a:lumOff val="25000"/>
                            </a:schemeClr>
                          </a:solidFill>
                          <a:latin typeface="+mn-lt"/>
                          <a:ea typeface="+mn-ea"/>
                        </a:rPr>
                        <a:t>-N.</a:t>
                      </a:r>
                      <a:r>
                        <a:rPr lang="ja-JP" altLang="en-US" sz="900" dirty="0" smtClean="0">
                          <a:solidFill>
                            <a:schemeClr val="tx1">
                              <a:lumMod val="75000"/>
                              <a:lumOff val="25000"/>
                            </a:schemeClr>
                          </a:solidFill>
                          <a:latin typeface="+mn-lt"/>
                          <a:ea typeface="+mn-ea"/>
                        </a:rPr>
                        <a:t>」のルールで保持され、日付がふられます。</a:t>
                      </a:r>
                      <a:br>
                        <a:rPr lang="ja-JP" altLang="en-US" sz="900" dirty="0" smtClean="0">
                          <a:solidFill>
                            <a:schemeClr val="tx1">
                              <a:lumMod val="75000"/>
                              <a:lumOff val="25000"/>
                            </a:schemeClr>
                          </a:solidFill>
                          <a:latin typeface="+mn-lt"/>
                          <a:ea typeface="+mn-ea"/>
                        </a:rPr>
                      </a:br>
                      <a:r>
                        <a:rPr lang="en-US" altLang="ja-JP" sz="900" dirty="0" err="1" smtClean="0">
                          <a:solidFill>
                            <a:schemeClr val="tx1">
                              <a:lumMod val="75000"/>
                              <a:lumOff val="25000"/>
                            </a:schemeClr>
                          </a:solidFill>
                          <a:latin typeface="+mn-lt"/>
                          <a:ea typeface="+mn-ea"/>
                        </a:rPr>
                        <a:t>yyyy</a:t>
                      </a:r>
                      <a:r>
                        <a:rPr lang="en-US" altLang="ja-JP" sz="900" dirty="0" smtClean="0">
                          <a:solidFill>
                            <a:schemeClr val="tx1">
                              <a:lumMod val="75000"/>
                              <a:lumOff val="25000"/>
                            </a:schemeClr>
                          </a:solidFill>
                          <a:latin typeface="+mn-lt"/>
                          <a:ea typeface="+mn-ea"/>
                        </a:rPr>
                        <a:t>-mm-</a:t>
                      </a:r>
                      <a:r>
                        <a:rPr lang="en-US" altLang="ja-JP" sz="900" dirty="0" err="1" smtClean="0">
                          <a:solidFill>
                            <a:schemeClr val="tx1">
                              <a:lumMod val="75000"/>
                              <a:lumOff val="25000"/>
                            </a:schemeClr>
                          </a:solidFill>
                          <a:latin typeface="+mn-lt"/>
                          <a:ea typeface="+mn-ea"/>
                        </a:rPr>
                        <a:t>dd</a:t>
                      </a:r>
                      <a:r>
                        <a:rPr lang="ja-JP" altLang="en-US" sz="900" dirty="0" smtClean="0">
                          <a:solidFill>
                            <a:schemeClr val="tx1">
                              <a:lumMod val="75000"/>
                              <a:lumOff val="25000"/>
                            </a:schemeClr>
                          </a:solidFill>
                          <a:latin typeface="+mn-lt"/>
                          <a:ea typeface="+mn-ea"/>
                        </a:rPr>
                        <a:t>は日付、</a:t>
                      </a:r>
                      <a:r>
                        <a:rPr lang="en-US" altLang="ja-JP" sz="900" dirty="0" smtClean="0">
                          <a:solidFill>
                            <a:schemeClr val="tx1">
                              <a:lumMod val="75000"/>
                              <a:lumOff val="25000"/>
                            </a:schemeClr>
                          </a:solidFill>
                          <a:latin typeface="+mn-lt"/>
                          <a:ea typeface="+mn-ea"/>
                        </a:rPr>
                        <a:t>N</a:t>
                      </a:r>
                      <a:r>
                        <a:rPr lang="ja-JP" altLang="en-US" sz="900" dirty="0" smtClean="0">
                          <a:solidFill>
                            <a:schemeClr val="tx1">
                              <a:lumMod val="75000"/>
                              <a:lumOff val="25000"/>
                            </a:schemeClr>
                          </a:solidFill>
                          <a:latin typeface="+mn-lt"/>
                          <a:ea typeface="+mn-ea"/>
                        </a:rPr>
                        <a:t>は連番（</a:t>
                      </a:r>
                      <a:r>
                        <a:rPr lang="en-US" altLang="ja-JP" sz="900" dirty="0" smtClean="0">
                          <a:solidFill>
                            <a:schemeClr val="tx1">
                              <a:lumMod val="75000"/>
                              <a:lumOff val="25000"/>
                            </a:schemeClr>
                          </a:solidFill>
                          <a:latin typeface="+mn-lt"/>
                          <a:ea typeface="+mn-ea"/>
                        </a:rPr>
                        <a:t>1</a:t>
                      </a:r>
                      <a:r>
                        <a:rPr lang="ja-JP" altLang="en-US" sz="900" dirty="0" smtClean="0">
                          <a:solidFill>
                            <a:schemeClr val="tx1">
                              <a:lumMod val="75000"/>
                              <a:lumOff val="25000"/>
                            </a:schemeClr>
                          </a:solidFill>
                          <a:latin typeface="+mn-lt"/>
                          <a:ea typeface="+mn-ea"/>
                        </a:rPr>
                        <a:t>～</a:t>
                      </a:r>
                      <a:r>
                        <a:rPr lang="en-US" altLang="ja-JP" sz="900" dirty="0" smtClean="0">
                          <a:solidFill>
                            <a:schemeClr val="tx1">
                              <a:lumMod val="75000"/>
                              <a:lumOff val="25000"/>
                            </a:schemeClr>
                          </a:solidFill>
                          <a:latin typeface="+mn-lt"/>
                          <a:ea typeface="+mn-ea"/>
                        </a:rPr>
                        <a:t>XX</a:t>
                      </a:r>
                      <a:r>
                        <a:rPr lang="ja-JP" altLang="en-US" sz="900" dirty="0" smtClean="0">
                          <a:solidFill>
                            <a:schemeClr val="tx1">
                              <a:lumMod val="75000"/>
                              <a:lumOff val="25000"/>
                            </a:schemeClr>
                          </a:solidFill>
                          <a:latin typeface="+mn-lt"/>
                          <a:ea typeface="+mn-ea"/>
                        </a:rPr>
                        <a:t>）です。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mn-lt"/>
                          <a:ea typeface="+mn-ea"/>
                          <a:sym typeface="Meiryo"/>
                        </a:rPr>
                        <a:t>ログ削除までの日数：</a:t>
                      </a:r>
                      <a:r>
                        <a:rPr lang="en-US" altLang="ja-JP" sz="900" u="none" strike="noStrike" cap="none" dirty="0" smtClean="0">
                          <a:solidFill>
                            <a:schemeClr val="tx1">
                              <a:lumMod val="75000"/>
                              <a:lumOff val="25000"/>
                            </a:schemeClr>
                          </a:solidFill>
                          <a:latin typeface="+mn-lt"/>
                          <a:ea typeface="+mn-ea"/>
                          <a:sym typeface="Meiryo"/>
                        </a:rPr>
                        <a:t>IBI_LOG_RETAIN_DAYS</a:t>
                      </a:r>
                      <a:r>
                        <a:rPr lang="ja-JP" altLang="en-US" sz="900" u="none" strike="noStrike" cap="none" dirty="0" smtClean="0">
                          <a:solidFill>
                            <a:schemeClr val="tx1">
                              <a:lumMod val="75000"/>
                              <a:lumOff val="25000"/>
                            </a:schemeClr>
                          </a:solidFill>
                          <a:latin typeface="+mn-lt"/>
                          <a:ea typeface="+mn-ea"/>
                          <a:sym typeface="Meiryo"/>
                        </a:rPr>
                        <a:t> （導入時：</a:t>
                      </a:r>
                      <a:r>
                        <a:rPr lang="en-US" altLang="ja-JP" sz="900" u="none" strike="noStrike" cap="none" dirty="0" smtClean="0">
                          <a:solidFill>
                            <a:schemeClr val="tx1">
                              <a:lumMod val="75000"/>
                              <a:lumOff val="25000"/>
                            </a:schemeClr>
                          </a:solidFill>
                          <a:latin typeface="+mn-lt"/>
                          <a:ea typeface="+mn-ea"/>
                          <a:sym typeface="Meiryo"/>
                        </a:rPr>
                        <a:t>10</a:t>
                      </a:r>
                      <a:r>
                        <a:rPr lang="ja-JP" altLang="en-US" sz="900" u="none" strike="noStrike" cap="none" dirty="0" smtClean="0">
                          <a:solidFill>
                            <a:schemeClr val="tx1">
                              <a:lumMod val="75000"/>
                              <a:lumOff val="25000"/>
                            </a:schemeClr>
                          </a:solidFill>
                          <a:latin typeface="+mn-lt"/>
                          <a:ea typeface="+mn-ea"/>
                          <a:sym typeface="Meiryo"/>
                        </a:rPr>
                        <a:t>日）</a:t>
                      </a: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dirty="0" err="1" smtClean="0">
                          <a:solidFill>
                            <a:schemeClr val="tx1">
                              <a:lumMod val="75000"/>
                              <a:lumOff val="25000"/>
                            </a:schemeClr>
                          </a:solidFill>
                          <a:latin typeface="+mn-lt"/>
                          <a:ea typeface="+mn-ea"/>
                        </a:rPr>
                        <a:t>WebFOCUS</a:t>
                      </a:r>
                      <a:r>
                        <a:rPr lang="en-US" altLang="ja-JP" sz="900" b="0" u="none" strike="noStrike" cap="none" dirty="0" smtClean="0">
                          <a:solidFill>
                            <a:schemeClr val="tx1">
                              <a:lumMod val="75000"/>
                              <a:lumOff val="25000"/>
                            </a:schemeClr>
                          </a:solidFill>
                          <a:latin typeface="+mn-lt"/>
                          <a:ea typeface="+mn-ea"/>
                        </a:rPr>
                        <a:t> Hub</a:t>
                      </a: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baseline="0" dirty="0" smtClean="0">
                          <a:solidFill>
                            <a:schemeClr val="tx1">
                              <a:lumMod val="75000"/>
                              <a:lumOff val="25000"/>
                            </a:schemeClr>
                          </a:solidFill>
                          <a:latin typeface="+mn-lt"/>
                          <a:ea typeface="+mn-ea"/>
                        </a:rPr>
                        <a:t> - [</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b="0" u="none" strike="noStrike" cap="none" baseline="0" dirty="0" smtClean="0">
                          <a:solidFill>
                            <a:schemeClr val="tx1">
                              <a:lumMod val="75000"/>
                              <a:lumOff val="25000"/>
                            </a:schemeClr>
                          </a:solidFill>
                          <a:latin typeface="+mn-lt"/>
                          <a:ea typeface="+mn-ea"/>
                        </a:rPr>
                        <a:t>] - [</a:t>
                      </a:r>
                      <a:r>
                        <a:rPr lang="ja-JP" altLang="en-US" sz="900" b="0" u="none" strike="noStrike" cap="none" baseline="0" dirty="0" smtClean="0">
                          <a:solidFill>
                            <a:schemeClr val="tx1">
                              <a:lumMod val="75000"/>
                              <a:lumOff val="25000"/>
                            </a:schemeClr>
                          </a:solidFill>
                          <a:latin typeface="+mn-lt"/>
                          <a:ea typeface="+mn-ea"/>
                        </a:rPr>
                        <a:t>管理コンソール</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構成</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アプリケーションの設定</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アプリケーションディレクトリ</a:t>
                      </a:r>
                      <a:r>
                        <a:rPr lang="en-US" altLang="ja-JP" sz="900" b="0" u="none" strike="noStrike" cap="none" baseline="0" dirty="0" smtClean="0">
                          <a:solidFill>
                            <a:schemeClr val="tx1">
                              <a:lumMod val="75000"/>
                              <a:lumOff val="25000"/>
                            </a:schemeClr>
                          </a:solidFill>
                          <a:latin typeface="+mn-lt"/>
                          <a:ea typeface="+mn-ea"/>
                        </a:rPr>
                        <a:t>]</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74509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err="1"/>
              <a:t>ReportCaster</a:t>
            </a:r>
            <a:r>
              <a:rPr lang="en-US" altLang="ja-JP" dirty="0"/>
              <a:t> </a:t>
            </a:r>
            <a:r>
              <a:rPr lang="ja-JP" altLang="ja-JP" dirty="0"/>
              <a:t>ログ</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58</a:t>
            </a:fld>
            <a:endParaRPr lang="ja-JP" altLang="en-US" dirty="0"/>
          </a:p>
        </p:txBody>
      </p:sp>
      <p:graphicFrame>
        <p:nvGraphicFramePr>
          <p:cNvPr id="10" name="Google Shape;564;p21"/>
          <p:cNvGraphicFramePr/>
          <p:nvPr>
            <p:extLst>
              <p:ext uri="{D42A27DB-BD31-4B8C-83A1-F6EECF244321}">
                <p14:modId xmlns:p14="http://schemas.microsoft.com/office/powerpoint/2010/main" val="2363991965"/>
              </p:ext>
            </p:extLst>
          </p:nvPr>
        </p:nvGraphicFramePr>
        <p:xfrm>
          <a:off x="1143000" y="1528161"/>
          <a:ext cx="7527686" cy="2217363"/>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トレース・起動ログなど</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baseline="0" dirty="0" smtClean="0">
                          <a:solidFill>
                            <a:schemeClr val="tx1">
                              <a:lumMod val="75000"/>
                              <a:lumOff val="25000"/>
                            </a:schemeClr>
                          </a:solidFill>
                          <a:latin typeface="+mn-lt"/>
                          <a:ea typeface="+mn-ea"/>
                        </a:rPr>
                        <a:t> Windows:</a:t>
                      </a:r>
                      <a:r>
                        <a:rPr lang="en-US" altLang="ja-JP" sz="900" dirty="0" smtClean="0">
                          <a:solidFill>
                            <a:schemeClr val="tx1">
                              <a:lumMod val="75000"/>
                              <a:lumOff val="25000"/>
                            </a:schemeClr>
                          </a:solidFill>
                          <a:latin typeface="+mn-lt"/>
                          <a:ea typeface="+mn-ea"/>
                        </a:rPr>
                        <a:t>&lt;drive&gt;:\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ReportCaster</a:t>
                      </a:r>
                      <a:r>
                        <a:rPr lang="en-US" altLang="ja-JP" sz="900" dirty="0" smtClean="0">
                          <a:solidFill>
                            <a:schemeClr val="tx1">
                              <a:lumMod val="75000"/>
                              <a:lumOff val="25000"/>
                            </a:schemeClr>
                          </a:solidFill>
                          <a:latin typeface="+mn-lt"/>
                          <a:ea typeface="+mn-ea"/>
                        </a:rPr>
                        <a:t>\log</a:t>
                      </a:r>
                      <a:br>
                        <a:rPr lang="en-US" altLang="ja-JP"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 Linux:&lt;directory&gt;/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ReportCaster</a:t>
                      </a:r>
                      <a:r>
                        <a:rPr lang="en-US" altLang="ja-JP" sz="900" dirty="0" smtClean="0">
                          <a:solidFill>
                            <a:schemeClr val="tx1">
                              <a:lumMod val="75000"/>
                              <a:lumOff val="25000"/>
                            </a:schemeClr>
                          </a:solidFill>
                          <a:latin typeface="+mn-lt"/>
                          <a:ea typeface="+mn-ea"/>
                        </a:rPr>
                        <a:t>/log</a:t>
                      </a:r>
                      <a:endParaRPr lang="ja-JP" altLang="en-US" sz="90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日付が変更、かつ、ロギングされたタイミングでログファイルを切り替えます。</a:t>
                      </a:r>
                    </a:p>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一部ログは</a:t>
                      </a:r>
                      <a:r>
                        <a:rPr lang="en-US" altLang="ja-JP" sz="900" u="none" strike="noStrike" cap="none" dirty="0" err="1" smtClean="0">
                          <a:solidFill>
                            <a:schemeClr val="tx1">
                              <a:lumMod val="75000"/>
                              <a:lumOff val="25000"/>
                            </a:schemeClr>
                          </a:solidFill>
                          <a:latin typeface="+mn-lt"/>
                          <a:ea typeface="+mn-ea"/>
                          <a:sym typeface="Meiryo"/>
                        </a:rPr>
                        <a:t>ReportCaster</a:t>
                      </a:r>
                      <a:r>
                        <a:rPr lang="ja-JP" altLang="en-US" sz="900" u="none" strike="noStrike" cap="none" dirty="0" smtClean="0">
                          <a:solidFill>
                            <a:schemeClr val="tx1">
                              <a:lumMod val="75000"/>
                              <a:lumOff val="25000"/>
                            </a:schemeClr>
                          </a:solidFill>
                          <a:latin typeface="+mn-lt"/>
                          <a:ea typeface="+mn-ea"/>
                          <a:sym typeface="Meiryo"/>
                        </a:rPr>
                        <a:t>を起動した際に切り替えます。</a:t>
                      </a:r>
                    </a:p>
                    <a:p>
                      <a:pPr marL="0" marR="0" lvl="0"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過去ログは「ログファイル名</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yyyy</a:t>
                      </a:r>
                      <a:r>
                        <a:rPr lang="en-US" altLang="ja-JP" sz="900" dirty="0" smtClean="0">
                          <a:solidFill>
                            <a:schemeClr val="tx1">
                              <a:lumMod val="75000"/>
                              <a:lumOff val="25000"/>
                            </a:schemeClr>
                          </a:solidFill>
                          <a:latin typeface="+mn-lt"/>
                          <a:ea typeface="+mn-ea"/>
                        </a:rPr>
                        <a:t>-mm-</a:t>
                      </a:r>
                      <a:r>
                        <a:rPr lang="en-US" altLang="ja-JP" sz="900" dirty="0" err="1" smtClean="0">
                          <a:solidFill>
                            <a:schemeClr val="tx1">
                              <a:lumMod val="75000"/>
                              <a:lumOff val="25000"/>
                            </a:schemeClr>
                          </a:solidFill>
                          <a:latin typeface="+mn-lt"/>
                          <a:ea typeface="+mn-ea"/>
                        </a:rPr>
                        <a:t>dd</a:t>
                      </a:r>
                      <a:r>
                        <a:rPr lang="en-US" altLang="ja-JP" sz="900" dirty="0" smtClean="0">
                          <a:solidFill>
                            <a:schemeClr val="tx1">
                              <a:lumMod val="75000"/>
                              <a:lumOff val="25000"/>
                            </a:schemeClr>
                          </a:solidFill>
                          <a:latin typeface="+mn-lt"/>
                          <a:ea typeface="+mn-ea"/>
                        </a:rPr>
                        <a:t>-N.</a:t>
                      </a:r>
                      <a:r>
                        <a:rPr lang="ja-JP" altLang="en-US" sz="900" dirty="0" smtClean="0">
                          <a:solidFill>
                            <a:schemeClr val="tx1">
                              <a:lumMod val="75000"/>
                              <a:lumOff val="25000"/>
                            </a:schemeClr>
                          </a:solidFill>
                          <a:latin typeface="+mn-lt"/>
                          <a:ea typeface="+mn-ea"/>
                        </a:rPr>
                        <a:t>」のルールで保持され、日付がふられます。</a:t>
                      </a:r>
                      <a:br>
                        <a:rPr lang="ja-JP" altLang="en-US" sz="900" dirty="0" smtClean="0">
                          <a:solidFill>
                            <a:schemeClr val="tx1">
                              <a:lumMod val="75000"/>
                              <a:lumOff val="25000"/>
                            </a:schemeClr>
                          </a:solidFill>
                          <a:latin typeface="+mn-lt"/>
                          <a:ea typeface="+mn-ea"/>
                        </a:rPr>
                      </a:br>
                      <a:r>
                        <a:rPr lang="en-US" altLang="ja-JP" sz="900" dirty="0" err="1" smtClean="0">
                          <a:solidFill>
                            <a:schemeClr val="tx1">
                              <a:lumMod val="75000"/>
                              <a:lumOff val="25000"/>
                            </a:schemeClr>
                          </a:solidFill>
                          <a:latin typeface="+mn-lt"/>
                          <a:ea typeface="+mn-ea"/>
                        </a:rPr>
                        <a:t>yyyy</a:t>
                      </a:r>
                      <a:r>
                        <a:rPr lang="en-US" altLang="ja-JP" sz="900" dirty="0" smtClean="0">
                          <a:solidFill>
                            <a:schemeClr val="tx1">
                              <a:lumMod val="75000"/>
                              <a:lumOff val="25000"/>
                            </a:schemeClr>
                          </a:solidFill>
                          <a:latin typeface="+mn-lt"/>
                          <a:ea typeface="+mn-ea"/>
                        </a:rPr>
                        <a:t>-mm-</a:t>
                      </a:r>
                      <a:r>
                        <a:rPr lang="en-US" altLang="ja-JP" sz="900" dirty="0" err="1" smtClean="0">
                          <a:solidFill>
                            <a:schemeClr val="tx1">
                              <a:lumMod val="75000"/>
                              <a:lumOff val="25000"/>
                            </a:schemeClr>
                          </a:solidFill>
                          <a:latin typeface="+mn-lt"/>
                          <a:ea typeface="+mn-ea"/>
                        </a:rPr>
                        <a:t>dd</a:t>
                      </a:r>
                      <a:r>
                        <a:rPr lang="ja-JP" altLang="en-US" sz="900" dirty="0" smtClean="0">
                          <a:solidFill>
                            <a:schemeClr val="tx1">
                              <a:lumMod val="75000"/>
                              <a:lumOff val="25000"/>
                            </a:schemeClr>
                          </a:solidFill>
                          <a:latin typeface="+mn-lt"/>
                          <a:ea typeface="+mn-ea"/>
                        </a:rPr>
                        <a:t>は日付、</a:t>
                      </a:r>
                      <a:r>
                        <a:rPr lang="en-US" altLang="ja-JP" sz="900" dirty="0" smtClean="0">
                          <a:solidFill>
                            <a:schemeClr val="tx1">
                              <a:lumMod val="75000"/>
                              <a:lumOff val="25000"/>
                            </a:schemeClr>
                          </a:solidFill>
                          <a:latin typeface="+mn-lt"/>
                          <a:ea typeface="+mn-ea"/>
                        </a:rPr>
                        <a:t>N</a:t>
                      </a:r>
                      <a:r>
                        <a:rPr lang="ja-JP" altLang="en-US" sz="900" dirty="0" smtClean="0">
                          <a:solidFill>
                            <a:schemeClr val="tx1">
                              <a:lumMod val="75000"/>
                              <a:lumOff val="25000"/>
                            </a:schemeClr>
                          </a:solidFill>
                          <a:latin typeface="+mn-lt"/>
                          <a:ea typeface="+mn-ea"/>
                        </a:rPr>
                        <a:t>は連番（</a:t>
                      </a:r>
                      <a:r>
                        <a:rPr lang="en-US" altLang="ja-JP" sz="900" dirty="0" smtClean="0">
                          <a:solidFill>
                            <a:schemeClr val="tx1">
                              <a:lumMod val="75000"/>
                              <a:lumOff val="25000"/>
                            </a:schemeClr>
                          </a:solidFill>
                          <a:latin typeface="+mn-lt"/>
                          <a:ea typeface="+mn-ea"/>
                        </a:rPr>
                        <a:t>1</a:t>
                      </a:r>
                      <a:r>
                        <a:rPr lang="ja-JP" altLang="en-US" sz="900" dirty="0" smtClean="0">
                          <a:solidFill>
                            <a:schemeClr val="tx1">
                              <a:lumMod val="75000"/>
                              <a:lumOff val="25000"/>
                            </a:schemeClr>
                          </a:solidFill>
                          <a:latin typeface="+mn-lt"/>
                          <a:ea typeface="+mn-ea"/>
                        </a:rPr>
                        <a:t>～</a:t>
                      </a:r>
                      <a:r>
                        <a:rPr lang="en-US" altLang="ja-JP" sz="900" dirty="0" smtClean="0">
                          <a:solidFill>
                            <a:schemeClr val="tx1">
                              <a:lumMod val="75000"/>
                              <a:lumOff val="25000"/>
                            </a:schemeClr>
                          </a:solidFill>
                          <a:latin typeface="+mn-lt"/>
                          <a:ea typeface="+mn-ea"/>
                        </a:rPr>
                        <a:t>XX</a:t>
                      </a:r>
                      <a:r>
                        <a:rPr lang="ja-JP" altLang="en-US" sz="900" dirty="0" smtClean="0">
                          <a:solidFill>
                            <a:schemeClr val="tx1">
                              <a:lumMod val="75000"/>
                              <a:lumOff val="25000"/>
                            </a:schemeClr>
                          </a:solidFill>
                          <a:latin typeface="+mn-lt"/>
                          <a:ea typeface="+mn-ea"/>
                        </a:rPr>
                        <a:t>）です。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mn-lt"/>
                          <a:ea typeface="+mn-ea"/>
                          <a:sym typeface="Meiryo"/>
                        </a:rPr>
                        <a:t>トレースを削除するまでの日数（導入時：</a:t>
                      </a:r>
                      <a:r>
                        <a:rPr lang="en-US" altLang="ja-JP" sz="900" u="none" strike="noStrike" cap="none" dirty="0" smtClean="0">
                          <a:solidFill>
                            <a:schemeClr val="tx1">
                              <a:lumMod val="75000"/>
                              <a:lumOff val="25000"/>
                            </a:schemeClr>
                          </a:solidFill>
                          <a:latin typeface="+mn-lt"/>
                          <a:ea typeface="+mn-ea"/>
                          <a:sym typeface="Meiryo"/>
                        </a:rPr>
                        <a:t>10</a:t>
                      </a:r>
                      <a:r>
                        <a:rPr lang="ja-JP" altLang="en-US" sz="900" u="none" strike="noStrike" cap="none" dirty="0" smtClean="0">
                          <a:solidFill>
                            <a:schemeClr val="tx1">
                              <a:lumMod val="75000"/>
                              <a:lumOff val="25000"/>
                            </a:schemeClr>
                          </a:solidFill>
                          <a:latin typeface="+mn-lt"/>
                          <a:ea typeface="+mn-ea"/>
                          <a:sym typeface="Meiryo"/>
                        </a:rPr>
                        <a:t>日）</a:t>
                      </a: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dirty="0" err="1" smtClean="0">
                          <a:solidFill>
                            <a:schemeClr val="tx1">
                              <a:lumMod val="75000"/>
                              <a:lumOff val="25000"/>
                            </a:schemeClr>
                          </a:solidFill>
                          <a:latin typeface="+mn-lt"/>
                          <a:ea typeface="+mn-ea"/>
                        </a:rPr>
                        <a:t>WebFOCUS</a:t>
                      </a:r>
                      <a:r>
                        <a:rPr lang="en-US" altLang="ja-JP" sz="900" b="0" u="none" strike="noStrike" cap="none" dirty="0" smtClean="0">
                          <a:solidFill>
                            <a:schemeClr val="tx1">
                              <a:lumMod val="75000"/>
                              <a:lumOff val="25000"/>
                            </a:schemeClr>
                          </a:solidFill>
                          <a:latin typeface="+mn-lt"/>
                          <a:ea typeface="+mn-ea"/>
                        </a:rPr>
                        <a:t> Hub</a:t>
                      </a:r>
                      <a:r>
                        <a:rPr lang="ja-JP" altLang="ja-JP" sz="900" b="0" u="none" strike="noStrike" cap="none" dirty="0" smtClean="0">
                          <a:solidFill>
                            <a:schemeClr val="tx1">
                              <a:lumMod val="75000"/>
                              <a:lumOff val="25000"/>
                            </a:schemeClr>
                          </a:solidFill>
                          <a:latin typeface="+mn-lt"/>
                          <a:ea typeface="+mn-ea"/>
                        </a:rPr>
                        <a:t>]</a:t>
                      </a:r>
                      <a:r>
                        <a:rPr lang="en-US" altLang="ja-JP" sz="900" b="0" u="none" strike="noStrike" cap="none" baseline="0" dirty="0" smtClean="0">
                          <a:solidFill>
                            <a:schemeClr val="tx1">
                              <a:lumMod val="75000"/>
                              <a:lumOff val="25000"/>
                            </a:schemeClr>
                          </a:solidFill>
                          <a:latin typeface="+mn-lt"/>
                          <a:ea typeface="+mn-ea"/>
                        </a:rPr>
                        <a:t> - [</a:t>
                      </a:r>
                      <a:r>
                        <a:rPr lang="ja-JP" altLang="en-US" sz="900" u="none" strike="noStrike" cap="none" dirty="0" smtClean="0">
                          <a:solidFill>
                            <a:schemeClr val="tx1">
                              <a:lumMod val="75000"/>
                              <a:lumOff val="25000"/>
                            </a:schemeClr>
                          </a:solidFill>
                          <a:latin typeface="+mn-lt"/>
                          <a:ea typeface="+mn-ea"/>
                          <a:sym typeface="Meiryo"/>
                        </a:rPr>
                        <a:t>管理センター</a:t>
                      </a:r>
                      <a:r>
                        <a:rPr lang="en-US" altLang="ja-JP" sz="900" b="0" u="none" strike="noStrike" cap="none" baseline="0" dirty="0" smtClean="0">
                          <a:solidFill>
                            <a:schemeClr val="tx1">
                              <a:lumMod val="75000"/>
                              <a:lumOff val="25000"/>
                            </a:schemeClr>
                          </a:solidFill>
                          <a:latin typeface="+mn-lt"/>
                          <a:ea typeface="+mn-ea"/>
                        </a:rPr>
                        <a:t>] - [</a:t>
                      </a:r>
                      <a:r>
                        <a:rPr lang="ja-JP" altLang="en-US" sz="900" b="0" u="none" strike="noStrike" cap="none" baseline="0" dirty="0" smtClean="0">
                          <a:solidFill>
                            <a:schemeClr val="tx1">
                              <a:lumMod val="75000"/>
                              <a:lumOff val="25000"/>
                            </a:schemeClr>
                          </a:solidFill>
                          <a:latin typeface="+mn-lt"/>
                          <a:ea typeface="+mn-ea"/>
                        </a:rPr>
                        <a:t>管理コンソール</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err="1" smtClean="0">
                          <a:solidFill>
                            <a:schemeClr val="tx1">
                              <a:lumMod val="75000"/>
                              <a:lumOff val="25000"/>
                            </a:schemeClr>
                          </a:solidFill>
                          <a:latin typeface="+mn-lt"/>
                          <a:ea typeface="+mn-ea"/>
                        </a:rPr>
                        <a:t>ReportCaster</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構成</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[Distribution Server]</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その他の設定</a:t>
                      </a:r>
                      <a:r>
                        <a:rPr lang="en-US" altLang="ja-JP" sz="900" b="0" u="none" strike="noStrike" cap="none" baseline="0" dirty="0" smtClean="0">
                          <a:solidFill>
                            <a:schemeClr val="tx1">
                              <a:lumMod val="75000"/>
                              <a:lumOff val="25000"/>
                            </a:schemeClr>
                          </a:solidFill>
                          <a:latin typeface="+mn-lt"/>
                          <a:ea typeface="+mn-ea"/>
                        </a:rPr>
                        <a:t>]</a:t>
                      </a:r>
                      <a:r>
                        <a:rPr lang="ja-JP" altLang="en-US" sz="900" b="0" u="none" strike="noStrike" cap="none" baseline="0" dirty="0" smtClean="0">
                          <a:solidFill>
                            <a:schemeClr val="tx1">
                              <a:lumMod val="75000"/>
                              <a:lumOff val="25000"/>
                            </a:schemeClr>
                          </a:solidFill>
                          <a:latin typeface="+mn-lt"/>
                          <a:ea typeface="+mn-ea"/>
                        </a:rPr>
                        <a:t> </a:t>
                      </a:r>
                      <a:r>
                        <a:rPr lang="en-US" altLang="ja-JP" sz="900" b="0" u="none" strike="noStrike" cap="none" baseline="0" dirty="0" smtClean="0">
                          <a:solidFill>
                            <a:schemeClr val="tx1">
                              <a:lumMod val="75000"/>
                              <a:lumOff val="25000"/>
                            </a:schemeClr>
                          </a:solidFill>
                          <a:latin typeface="+mn-lt"/>
                          <a:ea typeface="+mn-ea"/>
                        </a:rPr>
                        <a:t>- [</a:t>
                      </a:r>
                      <a:r>
                        <a:rPr lang="ja-JP" altLang="en-US" sz="900" b="0" u="none" strike="noStrike" cap="none" baseline="0" dirty="0" smtClean="0">
                          <a:solidFill>
                            <a:schemeClr val="tx1">
                              <a:lumMod val="75000"/>
                              <a:lumOff val="25000"/>
                            </a:schemeClr>
                          </a:solidFill>
                          <a:latin typeface="+mn-lt"/>
                          <a:ea typeface="+mn-ea"/>
                        </a:rPr>
                        <a:t>トレースを削除するまでの日数</a:t>
                      </a:r>
                      <a:r>
                        <a:rPr lang="en-US" altLang="ja-JP" sz="900" b="0" u="none" strike="noStrike" cap="none" baseline="0" dirty="0" smtClean="0">
                          <a:solidFill>
                            <a:schemeClr val="tx1">
                              <a:lumMod val="75000"/>
                              <a:lumOff val="25000"/>
                            </a:schemeClr>
                          </a:solidFill>
                          <a:latin typeface="+mn-lt"/>
                          <a:ea typeface="+mn-ea"/>
                        </a:rPr>
                        <a:t>]</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48882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err="1"/>
              <a:t>WebFOCUS</a:t>
            </a:r>
            <a:r>
              <a:rPr lang="en-US" altLang="ja-JP" dirty="0"/>
              <a:t> Search Server </a:t>
            </a:r>
            <a:r>
              <a:rPr lang="ja-JP" altLang="en-US" dirty="0"/>
              <a:t>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59</a:t>
            </a:fld>
            <a:endParaRPr lang="ja-JP" altLang="en-US" dirty="0"/>
          </a:p>
        </p:txBody>
      </p:sp>
      <p:graphicFrame>
        <p:nvGraphicFramePr>
          <p:cNvPr id="9" name="Google Shape;564;p21"/>
          <p:cNvGraphicFramePr/>
          <p:nvPr>
            <p:extLst>
              <p:ext uri="{D42A27DB-BD31-4B8C-83A1-F6EECF244321}">
                <p14:modId xmlns:p14="http://schemas.microsoft.com/office/powerpoint/2010/main" val="500642965"/>
              </p:ext>
            </p:extLst>
          </p:nvPr>
        </p:nvGraphicFramePr>
        <p:xfrm>
          <a:off x="1143000" y="1528161"/>
          <a:ext cx="7527686" cy="1860747"/>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起動ログ</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baseline="0" dirty="0" smtClean="0">
                          <a:solidFill>
                            <a:schemeClr val="tx1">
                              <a:lumMod val="75000"/>
                              <a:lumOff val="25000"/>
                            </a:schemeClr>
                          </a:solidFill>
                          <a:latin typeface="+mn-lt"/>
                          <a:ea typeface="+mn-ea"/>
                        </a:rPr>
                        <a:t> Windows:</a:t>
                      </a:r>
                      <a:r>
                        <a:rPr lang="en-US" altLang="ja-JP" sz="900" dirty="0" smtClean="0">
                          <a:solidFill>
                            <a:schemeClr val="tx1">
                              <a:lumMod val="75000"/>
                              <a:lumOff val="25000"/>
                            </a:schemeClr>
                          </a:solidFill>
                          <a:latin typeface="+mn-lt"/>
                          <a:ea typeface="+mn-ea"/>
                        </a:rPr>
                        <a:t>&lt;drive&gt;:\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Solr</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solr</a:t>
                      </a:r>
                      <a:r>
                        <a:rPr lang="en-US" altLang="ja-JP" sz="900" dirty="0" smtClean="0">
                          <a:solidFill>
                            <a:schemeClr val="tx1">
                              <a:lumMod val="75000"/>
                              <a:lumOff val="25000"/>
                            </a:schemeClr>
                          </a:solidFill>
                          <a:latin typeface="+mn-lt"/>
                          <a:ea typeface="+mn-ea"/>
                        </a:rPr>
                        <a:t>\server\logs</a:t>
                      </a:r>
                      <a:br>
                        <a:rPr lang="en-US" altLang="ja-JP" sz="900" dirty="0" smtClean="0">
                          <a:solidFill>
                            <a:schemeClr val="tx1">
                              <a:lumMod val="75000"/>
                              <a:lumOff val="25000"/>
                            </a:schemeClr>
                          </a:solidFill>
                          <a:latin typeface="+mn-lt"/>
                          <a:ea typeface="+mn-ea"/>
                        </a:rPr>
                      </a:br>
                      <a:r>
                        <a:rPr lang="en-US" altLang="ja-JP" sz="900" baseline="0" dirty="0" smtClean="0">
                          <a:solidFill>
                            <a:schemeClr val="tx1">
                              <a:lumMod val="75000"/>
                              <a:lumOff val="25000"/>
                            </a:schemeClr>
                          </a:solidFill>
                          <a:latin typeface="+mn-lt"/>
                          <a:ea typeface="+mn-ea"/>
                        </a:rPr>
                        <a:t> Linux:</a:t>
                      </a:r>
                      <a:r>
                        <a:rPr lang="en-US" altLang="ja-JP" sz="900" dirty="0" smtClean="0">
                          <a:solidFill>
                            <a:schemeClr val="tx1">
                              <a:lumMod val="75000"/>
                              <a:lumOff val="25000"/>
                            </a:schemeClr>
                          </a:solidFill>
                          <a:latin typeface="+mn-lt"/>
                          <a:ea typeface="+mn-ea"/>
                        </a:rPr>
                        <a:t>&lt;directory&gt;/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/WebFOCUS92/</a:t>
                      </a:r>
                      <a:r>
                        <a:rPr lang="en-US" altLang="ja-JP" sz="900" dirty="0" err="1" smtClean="0">
                          <a:solidFill>
                            <a:schemeClr val="tx1">
                              <a:lumMod val="75000"/>
                              <a:lumOff val="25000"/>
                            </a:schemeClr>
                          </a:solidFill>
                          <a:latin typeface="+mn-lt"/>
                          <a:ea typeface="+mn-ea"/>
                        </a:rPr>
                        <a:t>Solr</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solr</a:t>
                      </a:r>
                      <a:r>
                        <a:rPr lang="en-US" altLang="ja-JP" sz="900" dirty="0" smtClean="0">
                          <a:solidFill>
                            <a:schemeClr val="tx1">
                              <a:lumMod val="75000"/>
                              <a:lumOff val="25000"/>
                            </a:schemeClr>
                          </a:solidFill>
                          <a:latin typeface="+mn-lt"/>
                          <a:ea typeface="+mn-ea"/>
                        </a:rPr>
                        <a:t>/server/logs</a:t>
                      </a:r>
                      <a:endParaRPr lang="ja-JP" altLang="en-US" sz="90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30000"/>
                        </a:lnSpc>
                        <a:spcBef>
                          <a:spcPts val="0"/>
                        </a:spcBef>
                        <a:spcAft>
                          <a:spcPts val="0"/>
                        </a:spcAft>
                        <a:buClr>
                          <a:srgbClr val="000000"/>
                        </a:buClr>
                        <a:buSzPts val="900"/>
                        <a:buFont typeface="Times New Roman"/>
                        <a:buNone/>
                      </a:pPr>
                      <a:r>
                        <a:rPr lang="ja-JP" altLang="en-US" sz="900" u="none" strike="noStrike" cap="none" dirty="0" smtClean="0">
                          <a:solidFill>
                            <a:schemeClr val="tx1">
                              <a:lumMod val="75000"/>
                              <a:lumOff val="25000"/>
                            </a:schemeClr>
                          </a:solidFill>
                          <a:latin typeface="+mn-lt"/>
                          <a:ea typeface="+mn-ea"/>
                          <a:sym typeface="Meiryo"/>
                        </a:rPr>
                        <a:t>サービス起動時、ファイルサイズが</a:t>
                      </a:r>
                      <a:r>
                        <a:rPr lang="en-US" altLang="ja-JP" sz="900" u="none" strike="noStrike" cap="none" dirty="0" smtClean="0">
                          <a:solidFill>
                            <a:schemeClr val="tx1">
                              <a:lumMod val="75000"/>
                              <a:lumOff val="25000"/>
                            </a:schemeClr>
                          </a:solidFill>
                          <a:latin typeface="+mn-lt"/>
                          <a:ea typeface="+mn-ea"/>
                          <a:sym typeface="Meiryo"/>
                        </a:rPr>
                        <a:t>32MB</a:t>
                      </a:r>
                      <a:r>
                        <a:rPr lang="ja-JP" altLang="en-US" sz="900" u="none" strike="noStrike" cap="none" dirty="0" err="1" smtClean="0">
                          <a:solidFill>
                            <a:schemeClr val="tx1">
                              <a:lumMod val="75000"/>
                              <a:lumOff val="25000"/>
                            </a:schemeClr>
                          </a:solidFill>
                          <a:latin typeface="+mn-lt"/>
                          <a:ea typeface="+mn-ea"/>
                          <a:sym typeface="Meiryo"/>
                        </a:rPr>
                        <a:t>を超</a:t>
                      </a:r>
                      <a:r>
                        <a:rPr lang="ja-JP" altLang="en-US" sz="900" u="none" strike="noStrike" cap="none" dirty="0" smtClean="0">
                          <a:solidFill>
                            <a:schemeClr val="tx1">
                              <a:lumMod val="75000"/>
                              <a:lumOff val="25000"/>
                            </a:schemeClr>
                          </a:solidFill>
                          <a:latin typeface="+mn-lt"/>
                          <a:ea typeface="+mn-ea"/>
                          <a:sym typeface="Meiryo"/>
                        </a:rPr>
                        <a:t>過したタイミングでログファイルを切り替えます。</a:t>
                      </a:r>
                    </a:p>
                    <a:p>
                      <a:pPr marL="0" marR="0" lvl="0"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過去ログは「ログファイル名</a:t>
                      </a:r>
                      <a:r>
                        <a:rPr lang="en-US" altLang="ja-JP" sz="900" dirty="0" smtClean="0">
                          <a:solidFill>
                            <a:schemeClr val="tx1">
                              <a:lumMod val="75000"/>
                              <a:lumOff val="25000"/>
                            </a:schemeClr>
                          </a:solidFill>
                          <a:latin typeface="+mn-lt"/>
                          <a:ea typeface="+mn-ea"/>
                        </a:rPr>
                        <a:t>-N.</a:t>
                      </a:r>
                      <a:r>
                        <a:rPr lang="ja-JP" altLang="en-US" sz="900" dirty="0" smtClean="0">
                          <a:solidFill>
                            <a:schemeClr val="tx1">
                              <a:lumMod val="75000"/>
                              <a:lumOff val="25000"/>
                            </a:schemeClr>
                          </a:solidFill>
                          <a:latin typeface="+mn-lt"/>
                          <a:ea typeface="+mn-ea"/>
                        </a:rPr>
                        <a:t>」のルールで保持されます。</a:t>
                      </a:r>
                      <a:br>
                        <a:rPr lang="ja-JP" altLang="en-US"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N</a:t>
                      </a:r>
                      <a:r>
                        <a:rPr lang="ja-JP" altLang="en-US" sz="900" dirty="0" smtClean="0">
                          <a:solidFill>
                            <a:schemeClr val="tx1">
                              <a:lumMod val="75000"/>
                              <a:lumOff val="25000"/>
                            </a:schemeClr>
                          </a:solidFill>
                          <a:latin typeface="+mn-lt"/>
                          <a:ea typeface="+mn-ea"/>
                        </a:rPr>
                        <a:t>は連番（</a:t>
                      </a:r>
                      <a:r>
                        <a:rPr lang="en-US" altLang="ja-JP" sz="900" dirty="0" smtClean="0">
                          <a:solidFill>
                            <a:schemeClr val="tx1">
                              <a:lumMod val="75000"/>
                              <a:lumOff val="25000"/>
                            </a:schemeClr>
                          </a:solidFill>
                          <a:latin typeface="+mn-lt"/>
                          <a:ea typeface="+mn-ea"/>
                        </a:rPr>
                        <a:t>1</a:t>
                      </a:r>
                      <a:r>
                        <a:rPr lang="ja-JP" altLang="en-US" sz="900" dirty="0" smtClean="0">
                          <a:solidFill>
                            <a:schemeClr val="tx1">
                              <a:lumMod val="75000"/>
                              <a:lumOff val="25000"/>
                            </a:schemeClr>
                          </a:solidFill>
                          <a:latin typeface="+mn-lt"/>
                          <a:ea typeface="+mn-ea"/>
                        </a:rPr>
                        <a:t>～</a:t>
                      </a:r>
                      <a:r>
                        <a:rPr lang="en-US" altLang="ja-JP" sz="900" dirty="0" smtClean="0">
                          <a:solidFill>
                            <a:schemeClr val="tx1">
                              <a:lumMod val="75000"/>
                              <a:lumOff val="25000"/>
                            </a:schemeClr>
                          </a:solidFill>
                          <a:latin typeface="+mn-lt"/>
                          <a:ea typeface="+mn-ea"/>
                        </a:rPr>
                        <a:t>XX</a:t>
                      </a:r>
                      <a:r>
                        <a:rPr lang="ja-JP" altLang="en-US" sz="900" dirty="0" smtClean="0">
                          <a:solidFill>
                            <a:schemeClr val="tx1">
                              <a:lumMod val="75000"/>
                              <a:lumOff val="25000"/>
                            </a:schemeClr>
                          </a:solidFill>
                          <a:latin typeface="+mn-lt"/>
                          <a:ea typeface="+mn-ea"/>
                        </a:rPr>
                        <a:t>）です。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mn-lt"/>
                          <a:ea typeface="+mn-ea"/>
                          <a:sym typeface="Meiryo"/>
                        </a:rPr>
                        <a:t>世代管理   ：</a:t>
                      </a:r>
                      <a:r>
                        <a:rPr lang="en-US" altLang="ja-JP" sz="900" u="none" strike="noStrike" cap="none" dirty="0" smtClean="0">
                          <a:solidFill>
                            <a:schemeClr val="tx1">
                              <a:lumMod val="75000"/>
                              <a:lumOff val="25000"/>
                            </a:schemeClr>
                          </a:solidFill>
                          <a:latin typeface="+mn-lt"/>
                          <a:ea typeface="+mn-ea"/>
                          <a:sym typeface="Meiryo"/>
                        </a:rPr>
                        <a:t>10</a:t>
                      </a:r>
                      <a:r>
                        <a:rPr lang="ja-JP" altLang="en-US" sz="900" u="none" strike="noStrike" cap="none" dirty="0" smtClean="0">
                          <a:solidFill>
                            <a:schemeClr val="tx1">
                              <a:lumMod val="75000"/>
                              <a:lumOff val="25000"/>
                            </a:schemeClr>
                          </a:solidFill>
                          <a:latin typeface="+mn-lt"/>
                          <a:ea typeface="+mn-ea"/>
                          <a:sym typeface="Meiryo"/>
                        </a:rPr>
                        <a:t>世代</a:t>
                      </a: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なし</a:t>
                      </a:r>
                      <a:endParaRPr lang="en-US" altLang="ja-JP" sz="900" b="0" u="none" strike="noStrike" cap="none"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342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000"/>
              <a:buFont typeface="Meiryo"/>
              <a:buNone/>
            </a:pPr>
            <a:r>
              <a:rPr lang="ja-JP" dirty="0"/>
              <a:t>アーキテクチャ</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6</a:t>
            </a:fld>
            <a:endParaRPr lang="ja-JP" altLang="en-US" dirty="0"/>
          </a:p>
        </p:txBody>
      </p:sp>
    </p:spTree>
    <p:extLst>
      <p:ext uri="{BB962C8B-B14F-4D97-AF65-F5344CB8AC3E}">
        <p14:creationId xmlns:p14="http://schemas.microsoft.com/office/powerpoint/2010/main" val="251349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a:t>Apache Derby </a:t>
            </a:r>
            <a:r>
              <a:rPr lang="ja-JP" altLang="en-US" dirty="0"/>
              <a:t>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60</a:t>
            </a:fld>
            <a:endParaRPr lang="ja-JP" altLang="en-US" dirty="0"/>
          </a:p>
        </p:txBody>
      </p:sp>
      <p:graphicFrame>
        <p:nvGraphicFramePr>
          <p:cNvPr id="10" name="Google Shape;564;p21"/>
          <p:cNvGraphicFramePr/>
          <p:nvPr>
            <p:extLst>
              <p:ext uri="{D42A27DB-BD31-4B8C-83A1-F6EECF244321}">
                <p14:modId xmlns:p14="http://schemas.microsoft.com/office/powerpoint/2010/main" val="1530548607"/>
              </p:ext>
            </p:extLst>
          </p:nvPr>
        </p:nvGraphicFramePr>
        <p:xfrm>
          <a:off x="1143000" y="1528161"/>
          <a:ext cx="7527686" cy="1860747"/>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baseline="0"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起動ログ</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900" baseline="0" dirty="0" smtClean="0">
                          <a:solidFill>
                            <a:schemeClr val="tx1">
                              <a:lumMod val="75000"/>
                              <a:lumOff val="25000"/>
                            </a:schemeClr>
                          </a:solidFill>
                          <a:latin typeface="メイリオ" panose="020B0604030504040204" pitchFamily="50" charset="-128"/>
                          <a:ea typeface="メイリオ" panose="020B0604030504040204" pitchFamily="50" charset="-128"/>
                        </a:rPr>
                        <a:t> Windows:</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&lt;drive&gt;:\</a:t>
                      </a:r>
                      <a:r>
                        <a:rPr lang="en-US" altLang="ja-JP" sz="900" dirty="0" err="1" smtClean="0">
                          <a:solidFill>
                            <a:schemeClr val="tx1">
                              <a:lumMod val="75000"/>
                              <a:lumOff val="25000"/>
                            </a:schemeClr>
                          </a:solidFill>
                          <a:latin typeface="メイリオ" panose="020B0604030504040204" pitchFamily="50" charset="-128"/>
                          <a:ea typeface="メイリオ" panose="020B0604030504040204" pitchFamily="50" charset="-128"/>
                        </a:rPr>
                        <a:t>ibi</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\derby\log</a:t>
                      </a:r>
                      <a:b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900" baseline="0" dirty="0" smtClean="0">
                          <a:solidFill>
                            <a:schemeClr val="tx1">
                              <a:lumMod val="75000"/>
                              <a:lumOff val="25000"/>
                            </a:schemeClr>
                          </a:solidFill>
                          <a:latin typeface="メイリオ" panose="020B0604030504040204" pitchFamily="50" charset="-128"/>
                          <a:ea typeface="メイリオ" panose="020B0604030504040204" pitchFamily="50" charset="-128"/>
                        </a:rPr>
                        <a:t> Linux:</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&lt;directory&gt;/</a:t>
                      </a:r>
                      <a:r>
                        <a:rPr lang="en-US" altLang="ja-JP" sz="900" dirty="0" err="1" smtClean="0">
                          <a:solidFill>
                            <a:schemeClr val="tx1">
                              <a:lumMod val="75000"/>
                              <a:lumOff val="25000"/>
                            </a:schemeClr>
                          </a:solidFill>
                          <a:latin typeface="メイリオ" panose="020B0604030504040204" pitchFamily="50" charset="-128"/>
                          <a:ea typeface="メイリオ" panose="020B0604030504040204" pitchFamily="50" charset="-128"/>
                        </a:rPr>
                        <a:t>ibi</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/derby/log</a:t>
                      </a:r>
                      <a:endPar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メイリオ" panose="020B0604030504040204" pitchFamily="50" charset="-128"/>
                          <a:ea typeface="メイリオ" panose="020B0604030504040204" pitchFamily="50" charset="-128"/>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30000"/>
                        </a:lnSpc>
                        <a:spcBef>
                          <a:spcPts val="0"/>
                        </a:spcBef>
                        <a:spcAft>
                          <a:spcPts val="0"/>
                        </a:spcAft>
                        <a:buClr>
                          <a:srgbClr val="000000"/>
                        </a:buClr>
                        <a:buSzPts val="900"/>
                        <a:buFont typeface="Times New Roman"/>
                        <a:buNone/>
                        <a:tabLst/>
                        <a:defRPr/>
                      </a:pPr>
                      <a:r>
                        <a:rPr lang="ja-JP" altLang="en-US"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t>日付が変更、かつ、ロギングされたタイミングでログファイルを切り替えます。</a:t>
                      </a:r>
                      <a:r>
                        <a:rPr lang="en-US" altLang="ja-JP"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t/>
                      </a:r>
                      <a:br>
                        <a:rPr lang="en-US" altLang="ja-JP"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b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過去ログは「ログファイル名</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_</a:t>
                      </a:r>
                      <a:r>
                        <a:rPr lang="en-US" altLang="ja-JP" sz="900" dirty="0" err="1" smtClean="0">
                          <a:solidFill>
                            <a:schemeClr val="tx1">
                              <a:lumMod val="75000"/>
                              <a:lumOff val="25000"/>
                            </a:schemeClr>
                          </a:solidFill>
                          <a:latin typeface="メイリオ" panose="020B0604030504040204" pitchFamily="50" charset="-128"/>
                          <a:ea typeface="メイリオ" panose="020B0604030504040204" pitchFamily="50" charset="-128"/>
                        </a:rPr>
                        <a:t>yyyymmdd</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」のルールで保持され、日付がふられます。</a:t>
                      </a:r>
                      <a:b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900" dirty="0" err="1" smtClean="0">
                          <a:solidFill>
                            <a:schemeClr val="tx1">
                              <a:lumMod val="75000"/>
                              <a:lumOff val="25000"/>
                            </a:schemeClr>
                          </a:solidFill>
                          <a:latin typeface="メイリオ" panose="020B0604030504040204" pitchFamily="50" charset="-128"/>
                          <a:ea typeface="メイリオ" panose="020B0604030504040204" pitchFamily="50" charset="-128"/>
                        </a:rPr>
                        <a:t>yyyymmdd</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は日付です。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メイリオ" panose="020B0604030504040204" pitchFamily="50" charset="-128"/>
                          <a:ea typeface="メイリオ" panose="020B0604030504040204" pitchFamily="50" charset="-128"/>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t>世代管理   ：制限なし</a:t>
                      </a:r>
                      <a:endParaRPr lang="en-US" altLang="ja-JP"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t>設定箇所</a:t>
                      </a:r>
                      <a:r>
                        <a:rPr lang="en-US" altLang="ja-JP"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t/>
                      </a:r>
                      <a:br>
                        <a:rPr lang="en-US" altLang="ja-JP"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br>
                      <a:r>
                        <a:rPr lang="ja-JP" altLang="en-US" sz="900" u="none" strike="noStrike" cap="none" dirty="0" smtClean="0">
                          <a:solidFill>
                            <a:schemeClr val="tx1">
                              <a:lumMod val="75000"/>
                              <a:lumOff val="25000"/>
                            </a:schemeClr>
                          </a:solidFill>
                          <a:latin typeface="メイリオ" panose="020B0604030504040204" pitchFamily="50" charset="-128"/>
                          <a:ea typeface="メイリオ" panose="020B0604030504040204" pitchFamily="50" charset="-128"/>
                          <a:sym typeface="Meiryo"/>
                        </a:rPr>
                        <a:t>なし</a:t>
                      </a:r>
                      <a:endParaRPr lang="en-US" altLang="ja-JP" sz="900" b="0" u="none" strike="noStrike" cap="none" baseline="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34919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a:t>Apache Tomcat </a:t>
            </a:r>
            <a:r>
              <a:rPr lang="ja-JP" altLang="en-US" dirty="0"/>
              <a:t>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61</a:t>
            </a:fld>
            <a:endParaRPr lang="ja-JP" altLang="en-US" dirty="0"/>
          </a:p>
        </p:txBody>
      </p:sp>
      <p:graphicFrame>
        <p:nvGraphicFramePr>
          <p:cNvPr id="9" name="Google Shape;564;p21"/>
          <p:cNvGraphicFramePr/>
          <p:nvPr>
            <p:extLst>
              <p:ext uri="{D42A27DB-BD31-4B8C-83A1-F6EECF244321}">
                <p14:modId xmlns:p14="http://schemas.microsoft.com/office/powerpoint/2010/main" val="3988054941"/>
              </p:ext>
            </p:extLst>
          </p:nvPr>
        </p:nvGraphicFramePr>
        <p:xfrm>
          <a:off x="1143000" y="1528161"/>
          <a:ext cx="7527686" cy="1860747"/>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ja-JP" altLang="en-US" sz="900" dirty="0" smtClean="0">
                          <a:solidFill>
                            <a:schemeClr val="tx1">
                              <a:lumMod val="75000"/>
                              <a:lumOff val="25000"/>
                            </a:schemeClr>
                          </a:solidFill>
                          <a:latin typeface="+mn-lt"/>
                          <a:ea typeface="+mn-ea"/>
                        </a:rPr>
                        <a:t>起動ログ</a:t>
                      </a:r>
                      <a:r>
                        <a:rPr lang="en-US" altLang="ja-JP" sz="900" dirty="0" smtClean="0">
                          <a:solidFill>
                            <a:schemeClr val="tx1">
                              <a:lumMod val="75000"/>
                              <a:lumOff val="25000"/>
                            </a:schemeClr>
                          </a:solidFill>
                          <a:latin typeface="+mn-lt"/>
                          <a:ea typeface="+mn-ea"/>
                        </a:rPr>
                        <a:t/>
                      </a:r>
                      <a:br>
                        <a:rPr lang="en-US" altLang="ja-JP" sz="900" dirty="0" smtClean="0">
                          <a:solidFill>
                            <a:schemeClr val="tx1">
                              <a:lumMod val="75000"/>
                              <a:lumOff val="25000"/>
                            </a:schemeClr>
                          </a:solidFill>
                          <a:latin typeface="+mn-lt"/>
                          <a:ea typeface="+mn-ea"/>
                        </a:rPr>
                      </a:br>
                      <a:r>
                        <a:rPr lang="en-US" altLang="ja-JP" sz="900" baseline="0" dirty="0" smtClean="0">
                          <a:solidFill>
                            <a:schemeClr val="tx1">
                              <a:lumMod val="75000"/>
                              <a:lumOff val="25000"/>
                            </a:schemeClr>
                          </a:solidFill>
                          <a:latin typeface="+mn-lt"/>
                          <a:ea typeface="+mn-ea"/>
                        </a:rPr>
                        <a:t> Windows:</a:t>
                      </a:r>
                      <a:r>
                        <a:rPr lang="en-US" altLang="ja-JP" sz="900" dirty="0" smtClean="0">
                          <a:solidFill>
                            <a:schemeClr val="tx1">
                              <a:lumMod val="75000"/>
                              <a:lumOff val="25000"/>
                            </a:schemeClr>
                          </a:solidFill>
                          <a:latin typeface="+mn-lt"/>
                          <a:ea typeface="+mn-ea"/>
                        </a:rPr>
                        <a:t>&lt;drive&gt;:\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\tomcat\logs</a:t>
                      </a:r>
                      <a:br>
                        <a:rPr lang="en-US" altLang="ja-JP" sz="900" dirty="0" smtClean="0">
                          <a:solidFill>
                            <a:schemeClr val="tx1">
                              <a:lumMod val="75000"/>
                              <a:lumOff val="25000"/>
                            </a:schemeClr>
                          </a:solidFill>
                          <a:latin typeface="+mn-lt"/>
                          <a:ea typeface="+mn-ea"/>
                        </a:rPr>
                      </a:br>
                      <a:r>
                        <a:rPr lang="en-US" altLang="ja-JP" sz="900" dirty="0" smtClean="0">
                          <a:solidFill>
                            <a:schemeClr val="tx1">
                              <a:lumMod val="75000"/>
                              <a:lumOff val="25000"/>
                            </a:schemeClr>
                          </a:solidFill>
                          <a:latin typeface="+mn-lt"/>
                          <a:ea typeface="+mn-ea"/>
                        </a:rPr>
                        <a:t> Linux:&lt;directory&gt;/</a:t>
                      </a:r>
                      <a:r>
                        <a:rPr lang="en-US" altLang="ja-JP" sz="900" dirty="0" err="1" smtClean="0">
                          <a:solidFill>
                            <a:schemeClr val="tx1">
                              <a:lumMod val="75000"/>
                              <a:lumOff val="25000"/>
                            </a:schemeClr>
                          </a:solidFill>
                          <a:latin typeface="+mn-lt"/>
                          <a:ea typeface="+mn-ea"/>
                        </a:rPr>
                        <a:t>ibi</a:t>
                      </a:r>
                      <a:r>
                        <a:rPr lang="en-US" altLang="ja-JP" sz="900" dirty="0" smtClean="0">
                          <a:solidFill>
                            <a:schemeClr val="tx1">
                              <a:lumMod val="75000"/>
                              <a:lumOff val="25000"/>
                            </a:schemeClr>
                          </a:solidFill>
                          <a:latin typeface="+mn-lt"/>
                          <a:ea typeface="+mn-ea"/>
                        </a:rPr>
                        <a:t>/tomcat/logs</a:t>
                      </a:r>
                      <a:endParaRPr lang="ja-JP" altLang="en-US" sz="90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30000"/>
                        </a:lnSpc>
                        <a:spcBef>
                          <a:spcPts val="0"/>
                        </a:spcBef>
                        <a:spcAft>
                          <a:spcPts val="0"/>
                        </a:spcAft>
                        <a:buClr>
                          <a:srgbClr val="000000"/>
                        </a:buClr>
                        <a:buSzPts val="900"/>
                        <a:buFont typeface="Times New Roman"/>
                        <a:buNone/>
                        <a:tabLst/>
                        <a:defRPr/>
                      </a:pPr>
                      <a:r>
                        <a:rPr lang="ja-JP" altLang="en-US" sz="900" u="none" strike="noStrike" cap="none" dirty="0" smtClean="0">
                          <a:solidFill>
                            <a:schemeClr val="tx1">
                              <a:lumMod val="75000"/>
                              <a:lumOff val="25000"/>
                            </a:schemeClr>
                          </a:solidFill>
                          <a:latin typeface="+mn-lt"/>
                          <a:ea typeface="+mn-ea"/>
                          <a:sym typeface="Meiryo"/>
                        </a:rPr>
                        <a:t>日付が変更、かつ、ロギングされたタイミングでログファイルを切り替えます。</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dirty="0" smtClean="0">
                          <a:solidFill>
                            <a:schemeClr val="tx1">
                              <a:lumMod val="75000"/>
                              <a:lumOff val="25000"/>
                            </a:schemeClr>
                          </a:solidFill>
                          <a:latin typeface="+mn-lt"/>
                          <a:ea typeface="+mn-ea"/>
                        </a:rPr>
                        <a:t>過去ログは「ログファイル名</a:t>
                      </a:r>
                      <a:r>
                        <a:rPr lang="en-US" altLang="ja-JP" sz="900" dirty="0" smtClean="0">
                          <a:solidFill>
                            <a:schemeClr val="tx1">
                              <a:lumMod val="75000"/>
                              <a:lumOff val="25000"/>
                            </a:schemeClr>
                          </a:solidFill>
                          <a:latin typeface="+mn-lt"/>
                          <a:ea typeface="+mn-ea"/>
                        </a:rPr>
                        <a:t>-</a:t>
                      </a:r>
                      <a:r>
                        <a:rPr lang="en-US" altLang="ja-JP" sz="900" dirty="0" err="1" smtClean="0">
                          <a:solidFill>
                            <a:schemeClr val="tx1">
                              <a:lumMod val="75000"/>
                              <a:lumOff val="25000"/>
                            </a:schemeClr>
                          </a:solidFill>
                          <a:latin typeface="+mn-lt"/>
                          <a:ea typeface="+mn-ea"/>
                        </a:rPr>
                        <a:t>yyyy</a:t>
                      </a:r>
                      <a:r>
                        <a:rPr lang="en-US" altLang="ja-JP" sz="900" dirty="0" smtClean="0">
                          <a:solidFill>
                            <a:schemeClr val="tx1">
                              <a:lumMod val="75000"/>
                              <a:lumOff val="25000"/>
                            </a:schemeClr>
                          </a:solidFill>
                          <a:latin typeface="+mn-lt"/>
                          <a:ea typeface="+mn-ea"/>
                        </a:rPr>
                        <a:t>-mm-dd.</a:t>
                      </a:r>
                      <a:r>
                        <a:rPr lang="ja-JP" altLang="en-US" sz="900" dirty="0" smtClean="0">
                          <a:solidFill>
                            <a:schemeClr val="tx1">
                              <a:lumMod val="75000"/>
                              <a:lumOff val="25000"/>
                            </a:schemeClr>
                          </a:solidFill>
                          <a:latin typeface="+mn-lt"/>
                          <a:ea typeface="+mn-ea"/>
                        </a:rPr>
                        <a:t>」のルールで保持され、日付がふられます。</a:t>
                      </a:r>
                      <a:br>
                        <a:rPr lang="ja-JP" altLang="en-US" sz="900" dirty="0" smtClean="0">
                          <a:solidFill>
                            <a:schemeClr val="tx1">
                              <a:lumMod val="75000"/>
                              <a:lumOff val="25000"/>
                            </a:schemeClr>
                          </a:solidFill>
                          <a:latin typeface="+mn-lt"/>
                          <a:ea typeface="+mn-ea"/>
                        </a:rPr>
                      </a:br>
                      <a:r>
                        <a:rPr lang="en-US" altLang="ja-JP" sz="900" dirty="0" err="1" smtClean="0">
                          <a:solidFill>
                            <a:schemeClr val="tx1">
                              <a:lumMod val="75000"/>
                              <a:lumOff val="25000"/>
                            </a:schemeClr>
                          </a:solidFill>
                          <a:latin typeface="+mn-lt"/>
                          <a:ea typeface="+mn-ea"/>
                        </a:rPr>
                        <a:t>Yyyy</a:t>
                      </a:r>
                      <a:r>
                        <a:rPr lang="en-US" altLang="ja-JP" sz="900" dirty="0" smtClean="0">
                          <a:solidFill>
                            <a:schemeClr val="tx1">
                              <a:lumMod val="75000"/>
                              <a:lumOff val="25000"/>
                            </a:schemeClr>
                          </a:solidFill>
                          <a:latin typeface="+mn-lt"/>
                          <a:ea typeface="+mn-ea"/>
                        </a:rPr>
                        <a:t>-mm-</a:t>
                      </a:r>
                      <a:r>
                        <a:rPr lang="en-US" altLang="ja-JP" sz="900" dirty="0" err="1" smtClean="0">
                          <a:solidFill>
                            <a:schemeClr val="tx1">
                              <a:lumMod val="75000"/>
                              <a:lumOff val="25000"/>
                            </a:schemeClr>
                          </a:solidFill>
                          <a:latin typeface="+mn-lt"/>
                          <a:ea typeface="+mn-ea"/>
                        </a:rPr>
                        <a:t>dd</a:t>
                      </a:r>
                      <a:r>
                        <a:rPr lang="ja-JP" altLang="en-US" sz="900" dirty="0" smtClean="0">
                          <a:solidFill>
                            <a:schemeClr val="tx1">
                              <a:lumMod val="75000"/>
                              <a:lumOff val="25000"/>
                            </a:schemeClr>
                          </a:solidFill>
                          <a:latin typeface="+mn-lt"/>
                          <a:ea typeface="+mn-ea"/>
                        </a:rPr>
                        <a:t>は日付です。</a:t>
                      </a: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dirty="0" smtClean="0">
                          <a:solidFill>
                            <a:schemeClr val="tx1">
                              <a:lumMod val="75000"/>
                              <a:lumOff val="25000"/>
                            </a:schemeClr>
                          </a:solidFill>
                          <a:latin typeface="+mn-lt"/>
                          <a:ea typeface="+mn-ea"/>
                          <a:sym typeface="Meiryo"/>
                        </a:rPr>
                        <a:t>世代管理   ：制限なし</a:t>
                      </a:r>
                      <a:endParaRPr lang="en-US" altLang="ja-JP" sz="900" u="none" strike="noStrike" cap="none"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dirty="0" smtClean="0">
                          <a:solidFill>
                            <a:schemeClr val="tx1">
                              <a:lumMod val="75000"/>
                              <a:lumOff val="25000"/>
                            </a:schemeClr>
                          </a:solidFill>
                          <a:latin typeface="+mn-lt"/>
                          <a:ea typeface="+mn-ea"/>
                          <a:sym typeface="Meiryo"/>
                        </a:rPr>
                        <a:t>設定箇所</a:t>
                      </a:r>
                      <a:r>
                        <a:rPr lang="en-US" altLang="ja-JP" sz="900" u="none" strike="noStrike" cap="none" dirty="0" smtClean="0">
                          <a:solidFill>
                            <a:schemeClr val="tx1">
                              <a:lumMod val="75000"/>
                              <a:lumOff val="25000"/>
                            </a:schemeClr>
                          </a:solidFill>
                          <a:latin typeface="+mn-lt"/>
                          <a:ea typeface="+mn-ea"/>
                          <a:sym typeface="Meiryo"/>
                        </a:rPr>
                        <a:t/>
                      </a:r>
                      <a:br>
                        <a:rPr lang="en-US" altLang="ja-JP" sz="900" u="none" strike="noStrike" cap="none" dirty="0" smtClean="0">
                          <a:solidFill>
                            <a:schemeClr val="tx1">
                              <a:lumMod val="75000"/>
                              <a:lumOff val="25000"/>
                            </a:schemeClr>
                          </a:solidFill>
                          <a:latin typeface="+mn-lt"/>
                          <a:ea typeface="+mn-ea"/>
                          <a:sym typeface="Meiryo"/>
                        </a:rPr>
                      </a:br>
                      <a:r>
                        <a:rPr lang="ja-JP" altLang="en-US" sz="900" u="none" strike="noStrike" cap="none" dirty="0" smtClean="0">
                          <a:solidFill>
                            <a:schemeClr val="tx1">
                              <a:lumMod val="75000"/>
                              <a:lumOff val="25000"/>
                            </a:schemeClr>
                          </a:solidFill>
                          <a:latin typeface="+mn-lt"/>
                          <a:ea typeface="+mn-ea"/>
                          <a:sym typeface="Meiryo"/>
                        </a:rPr>
                        <a:t>なし</a:t>
                      </a:r>
                      <a:endParaRPr lang="en-US" altLang="ja-JP" sz="900" b="0" u="none" strike="noStrike" cap="none"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7737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a:t>IIS </a:t>
            </a:r>
            <a:r>
              <a:rPr lang="ja-JP" altLang="en-US" dirty="0"/>
              <a:t>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62</a:t>
            </a:fld>
            <a:endParaRPr lang="ja-JP" altLang="en-US" dirty="0"/>
          </a:p>
        </p:txBody>
      </p:sp>
      <p:graphicFrame>
        <p:nvGraphicFramePr>
          <p:cNvPr id="10" name="Google Shape;564;p21"/>
          <p:cNvGraphicFramePr/>
          <p:nvPr>
            <p:extLst>
              <p:ext uri="{D42A27DB-BD31-4B8C-83A1-F6EECF244321}">
                <p14:modId xmlns:p14="http://schemas.microsoft.com/office/powerpoint/2010/main" val="990201877"/>
              </p:ext>
            </p:extLst>
          </p:nvPr>
        </p:nvGraphicFramePr>
        <p:xfrm>
          <a:off x="1143000" y="1528161"/>
          <a:ext cx="7527686" cy="1438487"/>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baseline="0"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en-US" altLang="ja-JP" sz="900" baseline="0" dirty="0" smtClean="0">
                          <a:solidFill>
                            <a:schemeClr val="tx1">
                              <a:lumMod val="75000"/>
                              <a:lumOff val="25000"/>
                            </a:schemeClr>
                          </a:solidFill>
                          <a:latin typeface="+mn-lt"/>
                          <a:ea typeface="+mn-ea"/>
                        </a:rPr>
                        <a:t>&lt;drive&gt;:\</a:t>
                      </a:r>
                      <a:r>
                        <a:rPr lang="en-US" altLang="ja-JP" sz="900" baseline="0" dirty="0" err="1" smtClean="0">
                          <a:solidFill>
                            <a:schemeClr val="tx1">
                              <a:lumMod val="75000"/>
                              <a:lumOff val="25000"/>
                            </a:schemeClr>
                          </a:solidFill>
                          <a:latin typeface="+mn-lt"/>
                          <a:ea typeface="+mn-ea"/>
                        </a:rPr>
                        <a:t>inetpub</a:t>
                      </a:r>
                      <a:r>
                        <a:rPr lang="en-US" altLang="ja-JP" sz="900" baseline="0" dirty="0" smtClean="0">
                          <a:solidFill>
                            <a:schemeClr val="tx1">
                              <a:lumMod val="75000"/>
                              <a:lumOff val="25000"/>
                            </a:schemeClr>
                          </a:solidFill>
                          <a:latin typeface="+mn-lt"/>
                          <a:ea typeface="+mn-ea"/>
                        </a:rPr>
                        <a:t>\logs\</a:t>
                      </a:r>
                      <a:r>
                        <a:rPr lang="en-US" altLang="ja-JP" sz="900" baseline="0" dirty="0" err="1" smtClean="0">
                          <a:solidFill>
                            <a:schemeClr val="tx1">
                              <a:lumMod val="75000"/>
                              <a:lumOff val="25000"/>
                            </a:schemeClr>
                          </a:solidFill>
                          <a:latin typeface="+mn-lt"/>
                          <a:ea typeface="+mn-ea"/>
                        </a:rPr>
                        <a:t>LogFiles</a:t>
                      </a:r>
                      <a:r>
                        <a:rPr lang="en-US" altLang="ja-JP" sz="900" baseline="0" dirty="0" smtClean="0">
                          <a:solidFill>
                            <a:schemeClr val="tx1">
                              <a:lumMod val="75000"/>
                              <a:lumOff val="25000"/>
                            </a:schemeClr>
                          </a:solidFill>
                          <a:latin typeface="+mn-lt"/>
                          <a:ea typeface="+mn-ea"/>
                        </a:rPr>
                        <a:t>\W3SVC1</a:t>
                      </a:r>
                      <a:br>
                        <a:rPr lang="en-US" altLang="ja-JP" sz="900" baseline="0" dirty="0" smtClean="0">
                          <a:solidFill>
                            <a:schemeClr val="tx1">
                              <a:lumMod val="75000"/>
                              <a:lumOff val="25000"/>
                            </a:schemeClr>
                          </a:solidFill>
                          <a:latin typeface="+mn-lt"/>
                          <a:ea typeface="+mn-ea"/>
                        </a:rPr>
                      </a:br>
                      <a:r>
                        <a:rPr lang="en-US" altLang="ja-JP" sz="900" baseline="0" dirty="0" smtClean="0">
                          <a:solidFill>
                            <a:schemeClr val="tx1">
                              <a:lumMod val="75000"/>
                              <a:lumOff val="25000"/>
                            </a:schemeClr>
                          </a:solidFill>
                          <a:latin typeface="+mn-lt"/>
                          <a:ea typeface="+mn-ea"/>
                        </a:rPr>
                        <a:t>&lt;drive&gt;:\Windows\System32\</a:t>
                      </a:r>
                      <a:r>
                        <a:rPr lang="en-US" altLang="ja-JP" sz="900" baseline="0" dirty="0" err="1" smtClean="0">
                          <a:solidFill>
                            <a:schemeClr val="tx1">
                              <a:lumMod val="75000"/>
                              <a:lumOff val="25000"/>
                            </a:schemeClr>
                          </a:solidFill>
                          <a:latin typeface="+mn-lt"/>
                          <a:ea typeface="+mn-ea"/>
                        </a:rPr>
                        <a:t>LogFiles</a:t>
                      </a:r>
                      <a:endParaRPr lang="en-US" altLang="ja-JP" sz="900"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baseline="0"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30000"/>
                        </a:lnSpc>
                        <a:spcBef>
                          <a:spcPts val="0"/>
                        </a:spcBef>
                        <a:spcAft>
                          <a:spcPts val="0"/>
                        </a:spcAft>
                        <a:buClr>
                          <a:srgbClr val="000000"/>
                        </a:buClr>
                        <a:buSzPts val="900"/>
                        <a:buFont typeface="Times New Roman"/>
                        <a:buNone/>
                        <a:tabLst/>
                        <a:defRPr/>
                      </a:pPr>
                      <a:r>
                        <a:rPr lang="ja-JP" altLang="en-US" sz="900" u="none" strike="noStrike" cap="none" baseline="0" dirty="0" smtClean="0">
                          <a:solidFill>
                            <a:schemeClr val="tx1">
                              <a:lumMod val="75000"/>
                              <a:lumOff val="25000"/>
                            </a:schemeClr>
                          </a:solidFill>
                          <a:latin typeface="+mn-lt"/>
                          <a:ea typeface="+mn-ea"/>
                          <a:sym typeface="Meiryo"/>
                        </a:rPr>
                        <a:t>日付が変更、かつ、ロギングされたタイミングでログファイルを切り替えます。</a:t>
                      </a:r>
                      <a:endParaRPr lang="ja-JP" altLang="en-US" sz="900"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baseline="0"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baseline="0" dirty="0" smtClean="0">
                          <a:solidFill>
                            <a:schemeClr val="tx1">
                              <a:lumMod val="75000"/>
                              <a:lumOff val="25000"/>
                            </a:schemeClr>
                          </a:solidFill>
                          <a:latin typeface="+mn-lt"/>
                          <a:ea typeface="+mn-ea"/>
                          <a:sym typeface="Meiryo"/>
                        </a:rPr>
                        <a:t>世代管理   ：制限なし</a:t>
                      </a:r>
                      <a:endParaRPr lang="en-US" altLang="ja-JP" sz="900" u="none" strike="noStrike" cap="none" baseline="0"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baseline="0" dirty="0" smtClean="0">
                          <a:solidFill>
                            <a:schemeClr val="tx1">
                              <a:lumMod val="75000"/>
                              <a:lumOff val="25000"/>
                            </a:schemeClr>
                          </a:solidFill>
                          <a:latin typeface="+mn-lt"/>
                          <a:ea typeface="+mn-ea"/>
                          <a:sym typeface="Meiryo"/>
                        </a:rPr>
                        <a:t>設定箇所</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なし</a:t>
                      </a:r>
                      <a:endParaRPr lang="en-US" altLang="ja-JP" sz="900" b="0" u="none" strike="noStrike" cap="none"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2888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ログファイル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892604" cy="432048"/>
          </a:xfrm>
        </p:spPr>
        <p:txBody>
          <a:bodyPr>
            <a:normAutofit/>
          </a:bodyPr>
          <a:lstStyle/>
          <a:p>
            <a:pPr marL="342900" lvl="0">
              <a:buSzPts val="1400"/>
            </a:pPr>
            <a:r>
              <a:rPr lang="en-US" altLang="ja-JP" dirty="0"/>
              <a:t>Apache HTTP Server </a:t>
            </a:r>
            <a:r>
              <a:rPr lang="ja-JP" altLang="en-US" dirty="0"/>
              <a:t>ログ</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63</a:t>
            </a:fld>
            <a:endParaRPr lang="ja-JP" altLang="en-US" dirty="0"/>
          </a:p>
        </p:txBody>
      </p:sp>
      <p:graphicFrame>
        <p:nvGraphicFramePr>
          <p:cNvPr id="9" name="Google Shape;564;p21"/>
          <p:cNvGraphicFramePr/>
          <p:nvPr>
            <p:extLst>
              <p:ext uri="{D42A27DB-BD31-4B8C-83A1-F6EECF244321}">
                <p14:modId xmlns:p14="http://schemas.microsoft.com/office/powerpoint/2010/main" val="180074345"/>
              </p:ext>
            </p:extLst>
          </p:nvPr>
        </p:nvGraphicFramePr>
        <p:xfrm>
          <a:off x="1143000" y="1528161"/>
          <a:ext cx="7527686" cy="1372843"/>
        </p:xfrm>
        <a:graphic>
          <a:graphicData uri="http://schemas.openxmlformats.org/drawingml/2006/table">
            <a:tbl>
              <a:tblPr/>
              <a:tblGrid>
                <a:gridCol w="1112411">
                  <a:extLst>
                    <a:ext uri="{9D8B030D-6E8A-4147-A177-3AD203B41FA5}">
                      <a16:colId xmlns:a16="http://schemas.microsoft.com/office/drawing/2014/main" val="20000"/>
                    </a:ext>
                  </a:extLst>
                </a:gridCol>
                <a:gridCol w="6415275">
                  <a:extLst>
                    <a:ext uri="{9D8B030D-6E8A-4147-A177-3AD203B41FA5}">
                      <a16:colId xmlns:a16="http://schemas.microsoft.com/office/drawing/2014/main" val="2963663663"/>
                    </a:ext>
                  </a:extLst>
                </a:gridCol>
              </a:tblGrid>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baseline="0" dirty="0" smtClean="0">
                          <a:solidFill>
                            <a:schemeClr val="bg1"/>
                          </a:solidFill>
                          <a:latin typeface="+mn-lt"/>
                          <a:ea typeface="+mn-ea"/>
                        </a:rPr>
                        <a:t>対象</a:t>
                      </a:r>
                    </a:p>
                  </a:txBody>
                  <a:tcPr marL="90000" marR="90000" marT="50225" marB="351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1" indent="0" algn="l" rtl="0">
                        <a:lnSpc>
                          <a:spcPct val="130000"/>
                        </a:lnSpc>
                        <a:spcBef>
                          <a:spcPts val="0"/>
                        </a:spcBef>
                        <a:spcAft>
                          <a:spcPts val="0"/>
                        </a:spcAft>
                        <a:buClr>
                          <a:srgbClr val="000000"/>
                        </a:buClr>
                        <a:buSzPts val="900"/>
                        <a:buFont typeface="Times New Roman"/>
                        <a:buNone/>
                      </a:pPr>
                      <a:r>
                        <a:rPr lang="en-US" altLang="ja-JP" sz="900" baseline="0" dirty="0" smtClean="0">
                          <a:solidFill>
                            <a:schemeClr val="tx1">
                              <a:lumMod val="75000"/>
                              <a:lumOff val="25000"/>
                            </a:schemeClr>
                          </a:solidFill>
                          <a:latin typeface="+mn-lt"/>
                          <a:ea typeface="+mn-ea"/>
                        </a:rPr>
                        <a:t>/</a:t>
                      </a:r>
                      <a:r>
                        <a:rPr lang="en-US" altLang="ja-JP" sz="900" baseline="0" dirty="0" err="1" smtClean="0">
                          <a:solidFill>
                            <a:schemeClr val="tx1">
                              <a:lumMod val="75000"/>
                              <a:lumOff val="25000"/>
                            </a:schemeClr>
                          </a:solidFill>
                          <a:latin typeface="+mn-lt"/>
                          <a:ea typeface="+mn-ea"/>
                        </a:rPr>
                        <a:t>etc</a:t>
                      </a:r>
                      <a:r>
                        <a:rPr lang="en-US" altLang="ja-JP" sz="900" baseline="0" dirty="0" smtClean="0">
                          <a:solidFill>
                            <a:schemeClr val="tx1">
                              <a:lumMod val="75000"/>
                              <a:lumOff val="25000"/>
                            </a:schemeClr>
                          </a:solidFill>
                          <a:latin typeface="+mn-lt"/>
                          <a:ea typeface="+mn-ea"/>
                        </a:rPr>
                        <a:t>/</a:t>
                      </a:r>
                      <a:r>
                        <a:rPr lang="en-US" altLang="ja-JP" sz="900" baseline="0" dirty="0" err="1" smtClean="0">
                          <a:solidFill>
                            <a:schemeClr val="tx1">
                              <a:lumMod val="75000"/>
                              <a:lumOff val="25000"/>
                            </a:schemeClr>
                          </a:solidFill>
                          <a:latin typeface="+mn-lt"/>
                          <a:ea typeface="+mn-ea"/>
                        </a:rPr>
                        <a:t>httpd</a:t>
                      </a:r>
                      <a:r>
                        <a:rPr lang="en-US" altLang="ja-JP" sz="900" baseline="0" dirty="0" smtClean="0">
                          <a:solidFill>
                            <a:schemeClr val="tx1">
                              <a:lumMod val="75000"/>
                              <a:lumOff val="25000"/>
                            </a:schemeClr>
                          </a:solidFill>
                          <a:latin typeface="+mn-lt"/>
                          <a:ea typeface="+mn-ea"/>
                        </a:rPr>
                        <a:t>/logs</a:t>
                      </a:r>
                    </a:p>
                  </a:txBody>
                  <a:tcPr marL="90000" marR="90000" marT="50225" marB="351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297">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baseline="0" dirty="0" smtClean="0">
                          <a:solidFill>
                            <a:schemeClr val="bg1"/>
                          </a:solidFill>
                          <a:latin typeface="+mn-lt"/>
                          <a:ea typeface="+mn-ea"/>
                          <a:sym typeface="Meiryo"/>
                        </a:rPr>
                        <a:t>タイミング</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defTabSz="914400" rtl="0" eaLnBrk="1" fontAlgn="auto" latinLnBrk="0" hangingPunct="1">
                        <a:lnSpc>
                          <a:spcPct val="130000"/>
                        </a:lnSpc>
                        <a:spcBef>
                          <a:spcPts val="0"/>
                        </a:spcBef>
                        <a:spcAft>
                          <a:spcPts val="0"/>
                        </a:spcAft>
                        <a:buClr>
                          <a:srgbClr val="000000"/>
                        </a:buClr>
                        <a:buSzPts val="900"/>
                        <a:buFont typeface="Times New Roman"/>
                        <a:buNone/>
                        <a:tabLst/>
                        <a:defRPr/>
                      </a:pPr>
                      <a:r>
                        <a:rPr lang="ja-JP" altLang="en-US" sz="900" u="none" strike="noStrike" cap="none" baseline="0" dirty="0" smtClean="0">
                          <a:solidFill>
                            <a:schemeClr val="tx1">
                              <a:lumMod val="75000"/>
                              <a:lumOff val="25000"/>
                            </a:schemeClr>
                          </a:solidFill>
                          <a:latin typeface="+mn-lt"/>
                          <a:ea typeface="+mn-ea"/>
                          <a:sym typeface="Meiryo"/>
                        </a:rPr>
                        <a:t>日付が変更、かつ、ロギングされたタイミングでログファイルを切り替えます。</a:t>
                      </a:r>
                      <a:endParaRPr lang="ja-JP" altLang="en-US" sz="900"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606">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90000"/>
                        </a:lnSpc>
                        <a:spcBef>
                          <a:spcPts val="0"/>
                        </a:spcBef>
                        <a:spcAft>
                          <a:spcPts val="0"/>
                        </a:spcAft>
                        <a:buClr>
                          <a:srgbClr val="000000"/>
                        </a:buClr>
                        <a:buSzPts val="900"/>
                        <a:buFont typeface="Times New Roman"/>
                        <a:buNone/>
                      </a:pPr>
                      <a:r>
                        <a:rPr lang="ja-JP" altLang="en-US" sz="1000" b="1" u="none" strike="noStrike" cap="none" baseline="0" dirty="0" smtClean="0">
                          <a:solidFill>
                            <a:schemeClr val="bg1"/>
                          </a:solidFill>
                          <a:latin typeface="+mn-lt"/>
                          <a:ea typeface="+mn-ea"/>
                          <a:sym typeface="Meiryo"/>
                        </a:rPr>
                        <a:t>関連パラメータ</a:t>
                      </a:r>
                    </a:p>
                  </a:txBody>
                  <a:tcPr marL="90000" marR="90000" marT="50225" marB="35100" anchor="ctr">
                    <a:lnL w="9525" cap="flat" cmpd="sng" algn="ctr">
                      <a:solidFill>
                        <a:srgbClr val="4F81BD">
                          <a:shade val="95000"/>
                          <a:satMod val="105000"/>
                        </a:srgbClr>
                      </a:solidFill>
                      <a:prstDash val="solid"/>
                    </a:lnL>
                    <a:lnR>
                      <a:noFill/>
                    </a:lnR>
                    <a:lnT w="6350" cap="flat" cmpd="sng" algn="ctr">
                      <a:solidFill>
                        <a:srgbClr val="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171450" marR="0" lvl="0" indent="-171450" algn="l" rtl="0">
                        <a:lnSpc>
                          <a:spcPct val="130000"/>
                        </a:lnSpc>
                        <a:spcBef>
                          <a:spcPts val="0"/>
                        </a:spcBef>
                        <a:spcAft>
                          <a:spcPts val="0"/>
                        </a:spcAft>
                        <a:buClr>
                          <a:srgbClr val="000000"/>
                        </a:buClr>
                        <a:buSzPts val="900"/>
                        <a:buFont typeface="Wingdings" panose="05000000000000000000" pitchFamily="2" charset="2"/>
                        <a:buChar char="p"/>
                      </a:pPr>
                      <a:r>
                        <a:rPr lang="ja-JP" altLang="en-US" sz="900" u="none" strike="noStrike" cap="none" baseline="0" dirty="0" smtClean="0">
                          <a:solidFill>
                            <a:schemeClr val="tx1">
                              <a:lumMod val="75000"/>
                              <a:lumOff val="25000"/>
                            </a:schemeClr>
                          </a:solidFill>
                          <a:latin typeface="+mn-lt"/>
                          <a:ea typeface="+mn-ea"/>
                          <a:sym typeface="Meiryo"/>
                        </a:rPr>
                        <a:t>世代管理   ：制限なし</a:t>
                      </a:r>
                      <a:endParaRPr lang="en-US" altLang="ja-JP" sz="900" u="none" strike="noStrike" cap="none" baseline="0" dirty="0" smtClean="0">
                        <a:solidFill>
                          <a:schemeClr val="tx1">
                            <a:lumMod val="75000"/>
                            <a:lumOff val="25000"/>
                          </a:schemeClr>
                        </a:solidFill>
                        <a:latin typeface="+mn-lt"/>
                        <a:ea typeface="+mn-ea"/>
                        <a:sym typeface="Meiryo"/>
                      </a:endParaRPr>
                    </a:p>
                    <a:p>
                      <a:pPr marL="171450" marR="0" lvl="0" indent="-171450" algn="l" defTabSz="914400" rtl="0" eaLnBrk="1" fontAlgn="auto" latinLnBrk="0" hangingPunct="1">
                        <a:lnSpc>
                          <a:spcPct val="130000"/>
                        </a:lnSpc>
                        <a:spcBef>
                          <a:spcPts val="0"/>
                        </a:spcBef>
                        <a:spcAft>
                          <a:spcPts val="0"/>
                        </a:spcAft>
                        <a:buClr>
                          <a:srgbClr val="000000"/>
                        </a:buClr>
                        <a:buSzPts val="900"/>
                        <a:buFont typeface="Arial" panose="020B0604020202020204" pitchFamily="34" charset="0"/>
                        <a:buChar char="•"/>
                        <a:tabLst/>
                        <a:defRPr/>
                      </a:pPr>
                      <a:r>
                        <a:rPr lang="ja-JP" altLang="en-US" sz="900" u="none" strike="noStrike" cap="none" baseline="0" dirty="0" smtClean="0">
                          <a:solidFill>
                            <a:schemeClr val="tx1">
                              <a:lumMod val="75000"/>
                              <a:lumOff val="25000"/>
                            </a:schemeClr>
                          </a:solidFill>
                          <a:latin typeface="+mn-lt"/>
                          <a:ea typeface="+mn-ea"/>
                          <a:sym typeface="Meiryo"/>
                        </a:rPr>
                        <a:t>設定箇所</a:t>
                      </a:r>
                      <a:r>
                        <a:rPr lang="en-US" altLang="ja-JP" sz="900" u="none" strike="noStrike" cap="none" baseline="0" dirty="0" smtClean="0">
                          <a:solidFill>
                            <a:schemeClr val="tx1">
                              <a:lumMod val="75000"/>
                              <a:lumOff val="25000"/>
                            </a:schemeClr>
                          </a:solidFill>
                          <a:latin typeface="+mn-lt"/>
                          <a:ea typeface="+mn-ea"/>
                          <a:sym typeface="Meiryo"/>
                        </a:rPr>
                        <a:t/>
                      </a:r>
                      <a:br>
                        <a:rPr lang="en-US" altLang="ja-JP" sz="900" u="none" strike="noStrike" cap="none" baseline="0" dirty="0" smtClean="0">
                          <a:solidFill>
                            <a:schemeClr val="tx1">
                              <a:lumMod val="75000"/>
                              <a:lumOff val="25000"/>
                            </a:schemeClr>
                          </a:solidFill>
                          <a:latin typeface="+mn-lt"/>
                          <a:ea typeface="+mn-ea"/>
                          <a:sym typeface="Meiryo"/>
                        </a:rPr>
                      </a:br>
                      <a:r>
                        <a:rPr lang="ja-JP" altLang="en-US" sz="900" u="none" strike="noStrike" cap="none" baseline="0" dirty="0" smtClean="0">
                          <a:solidFill>
                            <a:schemeClr val="tx1">
                              <a:lumMod val="75000"/>
                              <a:lumOff val="25000"/>
                            </a:schemeClr>
                          </a:solidFill>
                          <a:latin typeface="+mn-lt"/>
                          <a:ea typeface="+mn-ea"/>
                          <a:sym typeface="Meiryo"/>
                        </a:rPr>
                        <a:t>なし</a:t>
                      </a:r>
                      <a:endParaRPr lang="en-US" altLang="ja-JP" sz="900" b="0" u="none" strike="noStrike" cap="none" baseline="0" dirty="0" smtClean="0">
                        <a:solidFill>
                          <a:schemeClr val="tx1">
                            <a:lumMod val="75000"/>
                            <a:lumOff val="25000"/>
                          </a:schemeClr>
                        </a:solidFill>
                        <a:latin typeface="+mn-lt"/>
                        <a:ea typeface="+mn-ea"/>
                      </a:endParaRPr>
                    </a:p>
                  </a:txBody>
                  <a:tcPr marL="90000" marR="90000" marT="50225" marB="35100" anchor="ctr">
                    <a:lnL>
                      <a:noFill/>
                    </a:lnL>
                    <a:lnR w="9525" cap="flat" cmpd="sng" algn="ctr">
                      <a:solidFill>
                        <a:srgbClr val="4F81BD">
                          <a:shade val="95000"/>
                          <a:satMod val="105000"/>
                        </a:srgbClr>
                      </a:solidFill>
                      <a:prstDash val="solid"/>
                    </a:lnR>
                    <a:lnT w="6350" cap="flat" cmpd="sng" algn="ctr">
                      <a:solidFill>
                        <a:srgbClr val="1F497D"/>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Google Shape;799;p54"/>
          <p:cNvSpPr txBox="1"/>
          <p:nvPr/>
        </p:nvSpPr>
        <p:spPr>
          <a:xfrm>
            <a:off x="1043608" y="3003798"/>
            <a:ext cx="8322401" cy="215403"/>
          </a:xfrm>
          <a:prstGeom prst="rect">
            <a:avLst/>
          </a:prstGeom>
          <a:noFill/>
          <a:ln>
            <a:noFill/>
          </a:ln>
        </p:spPr>
        <p:txBody>
          <a:bodyPr spcFirstLastPara="1" wrap="square" lIns="91425" tIns="45700" rIns="91425" bIns="45700" anchor="t" anchorCtr="0">
            <a:spAutoFit/>
          </a:bodyPr>
          <a:lstStyle/>
          <a:p>
            <a:pPr marL="0" lvl="1">
              <a:buClr>
                <a:srgbClr val="000000"/>
              </a:buClr>
              <a:buFont typeface="Arial"/>
              <a:buNone/>
            </a:pPr>
            <a:r>
              <a:rPr kumimoji="0" lang="en-US" altLang="ja-JP" sz="800" kern="0" dirty="0" smtClean="0">
                <a:solidFill>
                  <a:srgbClr val="4F81BD"/>
                </a:solidFill>
                <a:latin typeface="Meiryo"/>
                <a:cs typeface="Meiryo"/>
                <a:sym typeface="Meiryo"/>
              </a:rPr>
              <a:t>※</a:t>
            </a:r>
            <a:r>
              <a:rPr kumimoji="0" lang="ja-JP" altLang="en-US" sz="800" kern="0" dirty="0" smtClean="0">
                <a:solidFill>
                  <a:srgbClr val="4F81BD"/>
                </a:solidFill>
                <a:latin typeface="Meiryo"/>
                <a:cs typeface="Meiryo"/>
                <a:sym typeface="Meiryo"/>
              </a:rPr>
              <a:t>ログの出力先は設定ファイルで変更されている可能性があります。</a:t>
            </a:r>
            <a:endParaRPr kumimoji="0" sz="800" kern="0" dirty="0">
              <a:solidFill>
                <a:srgbClr val="4F81BD"/>
              </a:solidFill>
              <a:latin typeface="Meiryo"/>
              <a:cs typeface="Meiryo"/>
              <a:sym typeface="Meiryo"/>
            </a:endParaRPr>
          </a:p>
        </p:txBody>
      </p:sp>
    </p:spTree>
    <p:extLst>
      <p:ext uri="{BB962C8B-B14F-4D97-AF65-F5344CB8AC3E}">
        <p14:creationId xmlns:p14="http://schemas.microsoft.com/office/powerpoint/2010/main" val="146035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2000"/>
            </a:pPr>
            <a:r>
              <a:rPr lang="ja-JP" altLang="en-US" dirty="0" smtClean="0"/>
              <a:t>製品サポート</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64</a:t>
            </a:fld>
            <a:endParaRPr lang="ja-JP" altLang="en-US" dirty="0"/>
          </a:p>
        </p:txBody>
      </p:sp>
    </p:spTree>
    <p:extLst>
      <p:ext uri="{BB962C8B-B14F-4D97-AF65-F5344CB8AC3E}">
        <p14:creationId xmlns:p14="http://schemas.microsoft.com/office/powerpoint/2010/main" val="7095828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サポートサービス（サポート</a:t>
            </a:r>
            <a:r>
              <a:rPr lang="ja-JP" altLang="en-US" dirty="0"/>
              <a:t>センター）</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6084292" cy="3456384"/>
          </a:xfrm>
        </p:spPr>
        <p:txBody>
          <a:bodyPr>
            <a:normAutofit/>
          </a:bodyPr>
          <a:lstStyle/>
          <a:p>
            <a:pPr marL="342900" lvl="0">
              <a:buSzPts val="1400"/>
            </a:pPr>
            <a:r>
              <a:rPr lang="ja-JP" altLang="en-US" dirty="0"/>
              <a:t>問い合わせサポート（サポートセンター）</a:t>
            </a:r>
          </a:p>
          <a:p>
            <a:pPr marL="685800" lvl="1">
              <a:buSzPts val="1400"/>
            </a:pPr>
            <a:r>
              <a:rPr lang="ja-JP" altLang="en-US" dirty="0"/>
              <a:t>サポート専任技術者が電話、</a:t>
            </a:r>
            <a:r>
              <a:rPr lang="en-US" altLang="ja-JP" dirty="0"/>
              <a:t>Web</a:t>
            </a:r>
            <a:r>
              <a:rPr lang="ja-JP" altLang="en-US" dirty="0" err="1"/>
              <a:t>、</a:t>
            </a:r>
            <a:r>
              <a:rPr lang="en-US" altLang="ja-JP" dirty="0"/>
              <a:t>E-Mail</a:t>
            </a:r>
            <a:r>
              <a:rPr lang="ja-JP" altLang="en-US" dirty="0" err="1"/>
              <a:t>にて</a:t>
            </a:r>
            <a:r>
              <a:rPr lang="ja-JP" altLang="en-US" dirty="0"/>
              <a:t>対応</a:t>
            </a:r>
          </a:p>
          <a:p>
            <a:pPr marL="971550" lvl="2" indent="0">
              <a:buSzPts val="1400"/>
              <a:buNone/>
            </a:pPr>
            <a:r>
              <a:rPr lang="ja-JP" altLang="en-US" dirty="0"/>
              <a:t>平日 </a:t>
            </a:r>
            <a:r>
              <a:rPr lang="en-US" altLang="ja-JP" dirty="0"/>
              <a:t>9:00</a:t>
            </a:r>
            <a:r>
              <a:rPr lang="ja-JP" altLang="en-US" dirty="0"/>
              <a:t>～</a:t>
            </a:r>
            <a:r>
              <a:rPr lang="en-US" altLang="ja-JP" dirty="0"/>
              <a:t>17:00</a:t>
            </a:r>
          </a:p>
          <a:p>
            <a:pPr marL="971550" lvl="2" indent="0">
              <a:buSzPts val="1400"/>
              <a:buNone/>
            </a:pPr>
            <a:r>
              <a:rPr lang="ja-JP" altLang="en-US" dirty="0"/>
              <a:t>ご契約製品、環境情報、過去の問合せ内容を サポート</a:t>
            </a:r>
            <a:r>
              <a:rPr lang="en-US" altLang="ja-JP" dirty="0"/>
              <a:t>ID</a:t>
            </a:r>
            <a:r>
              <a:rPr lang="ja-JP" altLang="en-US" dirty="0"/>
              <a:t>により管理</a:t>
            </a:r>
          </a:p>
          <a:p>
            <a:pPr marL="342900" lvl="0">
              <a:buSzPts val="1400"/>
            </a:pPr>
            <a:endParaRPr lang="ja-JP" altLang="en-US" dirty="0"/>
          </a:p>
          <a:p>
            <a:pPr marL="685800" lvl="1">
              <a:buSzPts val="1400"/>
            </a:pPr>
            <a:r>
              <a:rPr lang="en-US" altLang="ja-JP" dirty="0"/>
              <a:t>Web</a:t>
            </a:r>
            <a:r>
              <a:rPr lang="ja-JP" altLang="en-US" dirty="0"/>
              <a:t>サイト（</a:t>
            </a:r>
            <a:r>
              <a:rPr lang="en-US" altLang="ja-JP" dirty="0" err="1"/>
              <a:t>Ashisuto</a:t>
            </a:r>
            <a:r>
              <a:rPr lang="en-US" altLang="ja-JP" dirty="0"/>
              <a:t> Web Support Center-2: AWSC-2</a:t>
            </a:r>
            <a:r>
              <a:rPr lang="ja-JP" altLang="en-US" dirty="0"/>
              <a:t>）の提供</a:t>
            </a:r>
          </a:p>
          <a:p>
            <a:pPr marL="971550" lvl="2" indent="0">
              <a:buSzPts val="1400"/>
              <a:buNone/>
            </a:pPr>
            <a:r>
              <a:rPr lang="ja-JP" altLang="en-US" dirty="0"/>
              <a:t>ご質問の登録･更新、回答状況、問合せ履歴を</a:t>
            </a:r>
            <a:r>
              <a:rPr lang="en-US" altLang="ja-JP" dirty="0"/>
              <a:t>Web</a:t>
            </a:r>
            <a:r>
              <a:rPr lang="ja-JP" altLang="en-US" dirty="0"/>
              <a:t>上で閲覧</a:t>
            </a:r>
          </a:p>
          <a:p>
            <a:pPr marL="971550" lvl="2" indent="0">
              <a:buSzPts val="1400"/>
              <a:buNone/>
            </a:pPr>
            <a:r>
              <a:rPr lang="ja-JP" altLang="en-US" dirty="0"/>
              <a:t>製品マニュアルのダウンロード</a:t>
            </a:r>
          </a:p>
          <a:p>
            <a:pPr marL="971550" lvl="2" indent="0">
              <a:buSzPts val="1400"/>
              <a:buNone/>
            </a:pPr>
            <a:r>
              <a:rPr lang="en-US" altLang="ja-JP" dirty="0"/>
              <a:t>FAQ</a:t>
            </a:r>
            <a:r>
              <a:rPr lang="ja-JP" altLang="en-US" dirty="0" err="1"/>
              <a:t>、</a:t>
            </a:r>
            <a:r>
              <a:rPr lang="ja-JP" altLang="en-US" dirty="0"/>
              <a:t>技術情報の閲覧 </a:t>
            </a:r>
            <a:br>
              <a:rPr lang="ja-JP" altLang="en-US" dirty="0"/>
            </a:br>
            <a:r>
              <a:rPr lang="en-US" altLang="ja-JP" dirty="0"/>
              <a:t>※</a:t>
            </a:r>
            <a:r>
              <a:rPr lang="ja-JP" altLang="en-US" dirty="0"/>
              <a:t>保守契約の無い製品の技術資料もご利用可能（弊社取扱製品のみ）</a:t>
            </a:r>
          </a:p>
          <a:p>
            <a:pPr marL="342900" lvl="0">
              <a:buSzPts val="1400"/>
            </a:pP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65</a:t>
            </a:fld>
            <a:endParaRPr lang="ja-JP" altLang="en-US" dirty="0"/>
          </a:p>
        </p:txBody>
      </p:sp>
      <p:sp>
        <p:nvSpPr>
          <p:cNvPr id="8" name="Text Box 18"/>
          <p:cNvSpPr txBox="1">
            <a:spLocks noChangeArrowheads="1"/>
          </p:cNvSpPr>
          <p:nvPr/>
        </p:nvSpPr>
        <p:spPr bwMode="auto">
          <a:xfrm>
            <a:off x="6705266" y="4276383"/>
            <a:ext cx="2384093" cy="217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8903" tIns="39452" rIns="78903" bIns="39452"/>
          <a:lstStyle>
            <a:lvl1pPr>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2800">
                <a:solidFill>
                  <a:srgbClr val="000000"/>
                </a:solidFill>
                <a:latin typeface="Takao Pゴシック" pitchFamily="48" charset="-128"/>
                <a:ea typeface="Takao Pゴシック" pitchFamily="48" charset="-128"/>
              </a:defRPr>
            </a:lvl9pPr>
          </a:lstStyle>
          <a:p>
            <a:pPr algn="r">
              <a:lnSpc>
                <a:spcPct val="150000"/>
              </a:lnSpc>
            </a:pPr>
            <a:r>
              <a:rPr lang="ja-JP" altLang="ja-JP" sz="1100" dirty="0" smtClean="0">
                <a:solidFill>
                  <a:schemeClr val="accent6">
                    <a:lumMod val="75000"/>
                  </a:schemeClr>
                </a:solidFill>
                <a:latin typeface="メイリオ" panose="020B0604030504040204" pitchFamily="50" charset="-128"/>
                <a:ea typeface="メイリオ" panose="020B0604030504040204" pitchFamily="50" charset="-128"/>
                <a:cs typeface="Meiryo UI" panose="020B0604030504040204" pitchFamily="50" charset="-128"/>
              </a:rPr>
              <a:t>弊社</a:t>
            </a:r>
            <a:r>
              <a:rPr lang="ja-JP" altLang="ja-JP" sz="1100" dirty="0">
                <a:solidFill>
                  <a:schemeClr val="accent6">
                    <a:lumMod val="75000"/>
                  </a:schemeClr>
                </a:solidFill>
                <a:latin typeface="メイリオ" panose="020B0604030504040204" pitchFamily="50" charset="-128"/>
                <a:ea typeface="メイリオ" panose="020B0604030504040204" pitchFamily="50" charset="-128"/>
                <a:cs typeface="Meiryo UI" panose="020B0604030504040204" pitchFamily="50" charset="-128"/>
              </a:rPr>
              <a:t>との保守契約が前提となります</a:t>
            </a:r>
          </a:p>
        </p:txBody>
      </p:sp>
      <p:sp>
        <p:nvSpPr>
          <p:cNvPr id="10" name="フリーフォーム 9"/>
          <p:cNvSpPr/>
          <p:nvPr/>
        </p:nvSpPr>
        <p:spPr>
          <a:xfrm>
            <a:off x="6120052" y="2609732"/>
            <a:ext cx="2916000" cy="13951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8575">
            <a:solidFill>
              <a:schemeClr val="accent1"/>
            </a:solidFill>
            <a:prstDash val="solid"/>
          </a:ln>
        </p:spPr>
        <p:txBody>
          <a:bodyPr vert="horz" wrap="none" lIns="95400" tIns="50400" rIns="95400" bIns="504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mn-ea"/>
              <a:ea typeface="+mn-ea"/>
              <a:cs typeface="ＭＳ Ｐゴシック" pitchFamily="50"/>
            </a:endParaRPr>
          </a:p>
        </p:txBody>
      </p:sp>
      <p:sp>
        <p:nvSpPr>
          <p:cNvPr id="12" name="フリーフォーム 11"/>
          <p:cNvSpPr/>
          <p:nvPr/>
        </p:nvSpPr>
        <p:spPr>
          <a:xfrm>
            <a:off x="6120052" y="915566"/>
            <a:ext cx="2916000" cy="16021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28575">
            <a:solidFill>
              <a:schemeClr val="accent1"/>
            </a:solidFill>
            <a:prstDash val="solid"/>
          </a:ln>
        </p:spPr>
        <p:txBody>
          <a:bodyPr vert="horz" wrap="none" lIns="95400" tIns="50400" rIns="95400" bIns="504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i="0" u="none" strike="noStrike" baseline="0" dirty="0">
              <a:ln>
                <a:noFill/>
              </a:ln>
              <a:solidFill>
                <a:schemeClr val="tx1">
                  <a:lumMod val="75000"/>
                  <a:lumOff val="25000"/>
                </a:schemeClr>
              </a:solidFill>
              <a:latin typeface="+mn-ea"/>
              <a:ea typeface="+mn-ea"/>
              <a:cs typeface="ＭＳ Ｐゴシック" pitchFamily="50"/>
            </a:endParaRPr>
          </a:p>
        </p:txBody>
      </p:sp>
      <p:sp>
        <p:nvSpPr>
          <p:cNvPr id="13" name="テキスト ボックス 12"/>
          <p:cNvSpPr txBox="1"/>
          <p:nvPr/>
        </p:nvSpPr>
        <p:spPr>
          <a:xfrm>
            <a:off x="6155872" y="946344"/>
            <a:ext cx="2720914" cy="367878"/>
          </a:xfrm>
          <a:prstGeom prst="rect">
            <a:avLst/>
          </a:prstGeom>
          <a:noFill/>
          <a:ln>
            <a:noFill/>
          </a:ln>
        </p:spPr>
        <p:txBody>
          <a:bodyPr vert="horz" wrap="none" lIns="90000" tIns="45000" rIns="90000" bIns="4500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ja-JP" altLang="en-US" sz="1800" b="1" i="0" u="none" strike="noStrike" baseline="0" dirty="0" smtClean="0">
                <a:ln>
                  <a:noFill/>
                </a:ln>
                <a:solidFill>
                  <a:schemeClr val="bg1"/>
                </a:solidFill>
                <a:latin typeface="メイリオ" panose="020B0604030504040204" pitchFamily="50" charset="-128"/>
                <a:ea typeface="メイリオ" panose="020B0604030504040204" pitchFamily="50" charset="-128"/>
                <a:cs typeface="ＭＳ Ｐゴシック" pitchFamily="50"/>
              </a:rPr>
              <a:t>サポートセンターの</a:t>
            </a:r>
            <a:r>
              <a:rPr lang="ja-JP" sz="1800" b="1" i="0" u="none" strike="noStrike" baseline="0" dirty="0" smtClean="0">
                <a:ln>
                  <a:noFill/>
                </a:ln>
                <a:solidFill>
                  <a:schemeClr val="bg1"/>
                </a:solidFill>
                <a:latin typeface="メイリオ" panose="020B0604030504040204" pitchFamily="50" charset="-128"/>
                <a:ea typeface="メイリオ" panose="020B0604030504040204" pitchFamily="50" charset="-128"/>
                <a:cs typeface="ＭＳ Ｐゴシック" pitchFamily="50"/>
              </a:rPr>
              <a:t>特長</a:t>
            </a:r>
            <a:endParaRPr lang="ja-JP" sz="1800" b="1" i="0" u="none" strike="noStrike" baseline="0" dirty="0">
              <a:ln>
                <a:noFill/>
              </a:ln>
              <a:solidFill>
                <a:schemeClr val="bg1"/>
              </a:solidFill>
              <a:latin typeface="メイリオ" panose="020B0604030504040204" pitchFamily="50" charset="-128"/>
              <a:ea typeface="メイリオ" panose="020B0604030504040204" pitchFamily="50" charset="-128"/>
              <a:cs typeface="ＭＳ Ｐゴシック" pitchFamily="50"/>
            </a:endParaRPr>
          </a:p>
        </p:txBody>
      </p:sp>
      <p:sp>
        <p:nvSpPr>
          <p:cNvPr id="14" name="テキスト ボックス 13"/>
          <p:cNvSpPr txBox="1"/>
          <p:nvPr/>
        </p:nvSpPr>
        <p:spPr>
          <a:xfrm>
            <a:off x="6276198" y="1231766"/>
            <a:ext cx="2741754" cy="1281205"/>
          </a:xfrm>
          <a:prstGeom prst="rect">
            <a:avLst/>
          </a:prstGeom>
          <a:noFill/>
          <a:ln>
            <a:noFill/>
          </a:ln>
        </p:spPr>
        <p:txBody>
          <a:bodyPr vert="horz" wrap="none" lIns="90000" tIns="45000" rIns="90000" bIns="45000" compatLnSpc="1">
            <a:spAutoFit/>
          </a:bodyPr>
          <a:lstStyle/>
          <a:p>
            <a:pPr marL="0" marR="0" lvl="0" indent="0" algn="l" rtl="0" hangingPunct="1">
              <a:lnSpc>
                <a:spcPct val="120000"/>
              </a:lnSpc>
              <a:spcBef>
                <a:spcPts val="0"/>
              </a:spcBef>
              <a:spcAft>
                <a:spcPts val="0"/>
              </a:spcAft>
              <a:buClr>
                <a:schemeClr val="bg1"/>
              </a:buClr>
              <a:buSzPct val="100000"/>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altLang="ja-JP" sz="1300" b="1" i="0" u="none" strike="noStrike" dirty="0" smtClean="0">
                <a:ln>
                  <a:noFill/>
                </a:ln>
                <a:solidFill>
                  <a:schemeClr val="bg1"/>
                </a:solidFill>
                <a:latin typeface="メイリオ" panose="020B0604030504040204" pitchFamily="50" charset="-128"/>
                <a:ea typeface="メイリオ" panose="020B0604030504040204" pitchFamily="50" charset="-128"/>
                <a:cs typeface="ＭＳ Ｐゴシック" pitchFamily="50"/>
              </a:rPr>
              <a:t> </a:t>
            </a:r>
            <a:r>
              <a:rPr lang="ja-JP" altLang="en-US" sz="1300" b="1" i="0" u="none" strike="noStrike" dirty="0" smtClean="0">
                <a:ln>
                  <a:noFill/>
                </a:ln>
                <a:solidFill>
                  <a:schemeClr val="bg1"/>
                </a:solidFill>
                <a:latin typeface="メイリオ" panose="020B0604030504040204" pitchFamily="50" charset="-128"/>
                <a:ea typeface="メイリオ" panose="020B0604030504040204" pitchFamily="50" charset="-128"/>
                <a:cs typeface="ＭＳ Ｐゴシック" pitchFamily="50"/>
              </a:rPr>
              <a:t>問い合わせ回数・人数が無制限</a:t>
            </a:r>
            <a:endParaRPr lang="en-US" altLang="ja-JP" sz="1300" b="1" i="0" u="none" strike="noStrike" dirty="0" smtClean="0">
              <a:ln>
                <a:noFill/>
              </a:ln>
              <a:solidFill>
                <a:schemeClr val="bg1"/>
              </a:solidFill>
              <a:latin typeface="メイリオ" panose="020B0604030504040204" pitchFamily="50" charset="-128"/>
              <a:ea typeface="メイリオ" panose="020B0604030504040204" pitchFamily="50" charset="-128"/>
              <a:cs typeface="ＭＳ Ｐゴシック" pitchFamily="50"/>
            </a:endParaRPr>
          </a:p>
          <a:p>
            <a:pPr marL="0" marR="0" lvl="0" indent="0" algn="l" rtl="0" hangingPunct="1">
              <a:lnSpc>
                <a:spcPct val="120000"/>
              </a:lnSpc>
              <a:spcBef>
                <a:spcPts val="0"/>
              </a:spcBef>
              <a:spcAft>
                <a:spcPts val="0"/>
              </a:spcAft>
              <a:buClr>
                <a:schemeClr val="bg1"/>
              </a:buClr>
              <a:buSzPct val="100000"/>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altLang="ja-JP"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 </a:t>
            </a:r>
            <a:r>
              <a:rPr lang="ja-JP" altLang="en-US"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対応スピードが速い</a:t>
            </a:r>
            <a:endParaRPr lang="en-US" altLang="ja-JP" sz="1300" b="1" dirty="0" smtClean="0">
              <a:solidFill>
                <a:schemeClr val="bg1"/>
              </a:solidFill>
              <a:latin typeface="メイリオ" panose="020B0604030504040204" pitchFamily="50" charset="-128"/>
              <a:ea typeface="メイリオ" panose="020B0604030504040204" pitchFamily="50" charset="-128"/>
              <a:cs typeface="ＭＳ Ｐゴシック" pitchFamily="50"/>
            </a:endParaRPr>
          </a:p>
          <a:p>
            <a:pPr marL="0" marR="0" lvl="0" indent="0" algn="l" rtl="0" hangingPunct="1">
              <a:lnSpc>
                <a:spcPct val="120000"/>
              </a:lnSpc>
              <a:spcBef>
                <a:spcPts val="0"/>
              </a:spcBef>
              <a:spcAft>
                <a:spcPts val="0"/>
              </a:spcAft>
              <a:buClr>
                <a:schemeClr val="bg1"/>
              </a:buClr>
              <a:buSzPct val="100000"/>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altLang="ja-JP"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 </a:t>
            </a:r>
            <a:r>
              <a:rPr lang="ja-JP" altLang="en-US"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サンプルロジックで</a:t>
            </a:r>
            <a:r>
              <a:rPr lang="en-US" altLang="ja-JP" sz="1300" b="1" dirty="0">
                <a:solidFill>
                  <a:schemeClr val="bg1"/>
                </a:solidFill>
                <a:latin typeface="メイリオ" panose="020B0604030504040204" pitchFamily="50" charset="-128"/>
                <a:ea typeface="メイリオ" panose="020B0604030504040204" pitchFamily="50" charset="-128"/>
                <a:cs typeface="ＭＳ Ｐゴシック" pitchFamily="50"/>
              </a:rPr>
              <a:t/>
            </a:r>
            <a:br>
              <a:rPr lang="en-US" altLang="ja-JP" sz="1300" b="1" dirty="0">
                <a:solidFill>
                  <a:schemeClr val="bg1"/>
                </a:solidFill>
                <a:latin typeface="メイリオ" panose="020B0604030504040204" pitchFamily="50" charset="-128"/>
                <a:ea typeface="メイリオ" panose="020B0604030504040204" pitchFamily="50" charset="-128"/>
                <a:cs typeface="ＭＳ Ｐゴシック" pitchFamily="50"/>
              </a:rPr>
            </a:br>
            <a:r>
              <a:rPr lang="ja-JP" altLang="en-US"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　 実装イメージをご提示</a:t>
            </a:r>
            <a:endParaRPr lang="en-US" altLang="ja-JP" sz="1300" b="1" dirty="0" smtClean="0">
              <a:solidFill>
                <a:schemeClr val="bg1"/>
              </a:solidFill>
              <a:latin typeface="メイリオ" panose="020B0604030504040204" pitchFamily="50" charset="-128"/>
              <a:ea typeface="メイリオ" panose="020B0604030504040204" pitchFamily="50" charset="-128"/>
              <a:cs typeface="ＭＳ Ｐゴシック" pitchFamily="50"/>
            </a:endParaRPr>
          </a:p>
          <a:p>
            <a:pPr marL="0" marR="0" lvl="0" indent="0" algn="l" rtl="0" hangingPunct="1">
              <a:lnSpc>
                <a:spcPct val="120000"/>
              </a:lnSpc>
              <a:spcBef>
                <a:spcPts val="0"/>
              </a:spcBef>
              <a:spcAft>
                <a:spcPts val="0"/>
              </a:spcAft>
              <a:buClr>
                <a:schemeClr val="bg1"/>
              </a:buClr>
              <a:buSzPct val="100000"/>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altLang="ja-JP"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 </a:t>
            </a:r>
            <a:r>
              <a:rPr lang="ja-JP" altLang="en-US" sz="1300" b="1" dirty="0" smtClean="0">
                <a:solidFill>
                  <a:schemeClr val="bg1"/>
                </a:solidFill>
                <a:latin typeface="メイリオ" panose="020B0604030504040204" pitchFamily="50" charset="-128"/>
                <a:ea typeface="メイリオ" panose="020B0604030504040204" pitchFamily="50" charset="-128"/>
                <a:cs typeface="ＭＳ Ｐゴシック" pitchFamily="50"/>
              </a:rPr>
              <a:t>閲覧可能な技術資料が豊富</a:t>
            </a:r>
            <a:endParaRPr lang="en-US" altLang="ja-JP" sz="1300" b="1" dirty="0" smtClean="0">
              <a:solidFill>
                <a:schemeClr val="bg1"/>
              </a:solidFill>
              <a:latin typeface="メイリオ" panose="020B0604030504040204" pitchFamily="50" charset="-128"/>
              <a:ea typeface="メイリオ" panose="020B0604030504040204" pitchFamily="50" charset="-128"/>
              <a:cs typeface="ＭＳ Ｐゴシック" pitchFamily="50"/>
            </a:endParaRPr>
          </a:p>
        </p:txBody>
      </p:sp>
      <p:sp>
        <p:nvSpPr>
          <p:cNvPr id="15" name="テキスト ボックス 14"/>
          <p:cNvSpPr txBox="1"/>
          <p:nvPr/>
        </p:nvSpPr>
        <p:spPr>
          <a:xfrm>
            <a:off x="6143812" y="2658322"/>
            <a:ext cx="1509044" cy="1314291"/>
          </a:xfrm>
          <a:prstGeom prst="rect">
            <a:avLst/>
          </a:prstGeom>
          <a:noFill/>
          <a:ln>
            <a:noFill/>
          </a:ln>
        </p:spPr>
        <p:txBody>
          <a:bodyPr vert="horz" wrap="none" lIns="90000" tIns="45000" rIns="90000" bIns="45000" compatLnSpc="1">
            <a:spAutoFit/>
          </a:bodyPr>
          <a:lstStyle/>
          <a:p>
            <a:pPr marL="0" marR="0" lvl="0" indent="0" algn="l" rtl="0" hangingPunct="1">
              <a:lnSpc>
                <a:spcPct val="17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ja-JP" sz="1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総問合せ数</a:t>
            </a:r>
          </a:p>
          <a:p>
            <a:pPr marL="0" marR="0" lvl="0" indent="0" algn="l" rtl="0" hangingPunct="1">
              <a:lnSpc>
                <a:spcPct val="17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1</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日あたり</a:t>
            </a:r>
            <a:r>
              <a:rPr lang="ja-JP" sz="1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問合せ</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数</a:t>
            </a:r>
          </a:p>
          <a:p>
            <a:pPr marL="0" marR="0" lvl="0" indent="0" algn="l" rtl="0" hangingPunct="1">
              <a:lnSpc>
                <a:spcPct val="17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ja-JP" sz="1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自社</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解決率</a:t>
            </a:r>
          </a:p>
          <a:p>
            <a:pPr marL="0" marR="0" lvl="0" indent="0" algn="l" rtl="0" hangingPunct="1">
              <a:lnSpc>
                <a:spcPct val="17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FAQ</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登録数</a:t>
            </a:r>
          </a:p>
        </p:txBody>
      </p:sp>
      <p:sp>
        <p:nvSpPr>
          <p:cNvPr id="16" name="テキスト ボックス 15"/>
          <p:cNvSpPr txBox="1"/>
          <p:nvPr/>
        </p:nvSpPr>
        <p:spPr>
          <a:xfrm>
            <a:off x="7253332" y="2589751"/>
            <a:ext cx="1789920" cy="319140"/>
          </a:xfrm>
          <a:prstGeom prst="rect">
            <a:avLst/>
          </a:prstGeom>
          <a:noFill/>
          <a:ln>
            <a:noFill/>
          </a:ln>
        </p:spPr>
        <p:txBody>
          <a:bodyPr vert="horz" wrap="none" lIns="90000" tIns="45000" rIns="90000" bIns="45000" compatLnSpc="1"/>
          <a:lstStyle/>
          <a:p>
            <a:pPr marL="0" marR="0" lvl="0" indent="0" algn="l" rtl="0" hangingPunct="1">
              <a:lnSpc>
                <a:spcPct val="12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altLang="ja-JP" sz="2200" b="1" dirty="0" smtClean="0">
                <a:solidFill>
                  <a:schemeClr val="accent6">
                    <a:lumMod val="75000"/>
                  </a:schemeClr>
                </a:solidFill>
                <a:latin typeface="メイリオ" panose="020B0604030504040204" pitchFamily="50" charset="-128"/>
                <a:ea typeface="メイリオ" panose="020B0604030504040204" pitchFamily="50" charset="-128"/>
                <a:cs typeface="ＭＳ Ｐゴシック" pitchFamily="50"/>
              </a:rPr>
              <a:t>67</a:t>
            </a:r>
            <a:r>
              <a:rPr lang="en-US" sz="2200" b="1" i="0" u="none" strike="noStrike" baseline="0" dirty="0" smtClean="0">
                <a:ln>
                  <a:noFill/>
                </a:ln>
                <a:solidFill>
                  <a:schemeClr val="accent6">
                    <a:lumMod val="75000"/>
                  </a:schemeClr>
                </a:solidFill>
                <a:latin typeface="メイリオ" panose="020B0604030504040204" pitchFamily="50" charset="-128"/>
                <a:ea typeface="メイリオ" panose="020B0604030504040204" pitchFamily="50" charset="-128"/>
                <a:cs typeface="ＭＳ Ｐゴシック" pitchFamily="50"/>
              </a:rPr>
              <a:t>,195</a:t>
            </a:r>
            <a:r>
              <a:rPr lang="en-US" sz="2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 </a:t>
            </a:r>
            <a:r>
              <a:rPr lang="ja-JP" sz="1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件以上</a:t>
            </a:r>
            <a:endPar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endParaRPr>
          </a:p>
        </p:txBody>
      </p:sp>
      <p:sp>
        <p:nvSpPr>
          <p:cNvPr id="17" name="テキスト ボックス 16"/>
          <p:cNvSpPr txBox="1"/>
          <p:nvPr/>
        </p:nvSpPr>
        <p:spPr>
          <a:xfrm>
            <a:off x="7913212" y="2854356"/>
            <a:ext cx="1126080" cy="319140"/>
          </a:xfrm>
          <a:prstGeom prst="rect">
            <a:avLst/>
          </a:prstGeom>
          <a:noFill/>
          <a:ln>
            <a:noFill/>
          </a:ln>
        </p:spPr>
        <p:txBody>
          <a:bodyPr vert="horz" wrap="none" lIns="90000" tIns="45000" rIns="90000" bIns="45000" compatLnSpc="1"/>
          <a:lstStyle/>
          <a:p>
            <a:pPr marL="0" marR="0" lvl="0" indent="0" algn="l" rtl="0" hangingPunct="1">
              <a:lnSpc>
                <a:spcPct val="15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200" b="1" i="0" u="none" strike="noStrike" baseline="0" dirty="0" smtClean="0">
                <a:ln>
                  <a:noFill/>
                </a:ln>
                <a:solidFill>
                  <a:schemeClr val="accent6">
                    <a:lumMod val="75000"/>
                  </a:schemeClr>
                </a:solidFill>
                <a:latin typeface="メイリオ" panose="020B0604030504040204" pitchFamily="50" charset="-128"/>
                <a:ea typeface="メイリオ" panose="020B0604030504040204" pitchFamily="50" charset="-128"/>
                <a:cs typeface="ＭＳ Ｐゴシック" pitchFamily="50"/>
              </a:rPr>
              <a:t>18</a:t>
            </a:r>
            <a:r>
              <a:rPr lang="en-US" sz="2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 </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件以上</a:t>
            </a:r>
          </a:p>
        </p:txBody>
      </p:sp>
      <p:sp>
        <p:nvSpPr>
          <p:cNvPr id="18" name="テキスト ボックス 17"/>
          <p:cNvSpPr txBox="1"/>
          <p:nvPr/>
        </p:nvSpPr>
        <p:spPr>
          <a:xfrm>
            <a:off x="7440895" y="3495583"/>
            <a:ext cx="1674719" cy="319140"/>
          </a:xfrm>
          <a:prstGeom prst="rect">
            <a:avLst/>
          </a:prstGeom>
          <a:noFill/>
          <a:ln>
            <a:noFill/>
          </a:ln>
        </p:spPr>
        <p:txBody>
          <a:bodyPr vert="horz" wrap="none" lIns="90000" tIns="45000" rIns="90000" bIns="45000" compatLnSpc="1"/>
          <a:lstStyle/>
          <a:p>
            <a:pPr marL="0" marR="0" lvl="0" indent="0" algn="l" rtl="0" hangingPunct="1">
              <a:lnSpc>
                <a:spcPct val="15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200" b="1" i="0" u="none" strike="noStrike" baseline="0" dirty="0" smtClean="0">
                <a:ln>
                  <a:noFill/>
                </a:ln>
                <a:solidFill>
                  <a:schemeClr val="accent6">
                    <a:lumMod val="75000"/>
                  </a:schemeClr>
                </a:solidFill>
                <a:latin typeface="メイリオ" panose="020B0604030504040204" pitchFamily="50" charset="-128"/>
                <a:ea typeface="メイリオ" panose="020B0604030504040204" pitchFamily="50" charset="-128"/>
                <a:cs typeface="ＭＳ Ｐゴシック" pitchFamily="50"/>
              </a:rPr>
              <a:t>1,574</a:t>
            </a:r>
            <a:r>
              <a:rPr lang="en-US" sz="2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 </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件以上</a:t>
            </a:r>
          </a:p>
        </p:txBody>
      </p:sp>
      <p:sp>
        <p:nvSpPr>
          <p:cNvPr id="19" name="テキスト ボックス 18"/>
          <p:cNvSpPr txBox="1"/>
          <p:nvPr/>
        </p:nvSpPr>
        <p:spPr>
          <a:xfrm>
            <a:off x="7617298" y="3197899"/>
            <a:ext cx="1181160" cy="319140"/>
          </a:xfrm>
          <a:prstGeom prst="rect">
            <a:avLst/>
          </a:prstGeom>
          <a:noFill/>
          <a:ln>
            <a:noFill/>
          </a:ln>
        </p:spPr>
        <p:txBody>
          <a:bodyPr vert="horz" wrap="none" lIns="90000" tIns="45000" rIns="90000" bIns="45000" compatLnSpc="1"/>
          <a:lstStyle/>
          <a:p>
            <a:pPr marL="0" marR="0" lvl="0" indent="0" algn="l" rtl="0" hangingPunct="1">
              <a:lnSpc>
                <a:spcPct val="15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200" b="1" i="0" u="none" strike="noStrike" baseline="0" dirty="0" smtClean="0">
                <a:ln>
                  <a:noFill/>
                </a:ln>
                <a:solidFill>
                  <a:schemeClr val="accent6">
                    <a:lumMod val="75000"/>
                  </a:schemeClr>
                </a:solidFill>
                <a:latin typeface="メイリオ" panose="020B0604030504040204" pitchFamily="50" charset="-128"/>
                <a:ea typeface="メイリオ" panose="020B0604030504040204" pitchFamily="50" charset="-128"/>
                <a:cs typeface="ＭＳ Ｐゴシック" pitchFamily="50"/>
              </a:rPr>
              <a:t>95.1</a:t>
            </a:r>
            <a:r>
              <a:rPr lang="en-US" sz="22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 </a:t>
            </a:r>
            <a:r>
              <a:rPr lang="en-US"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a:t>
            </a:r>
            <a:r>
              <a:rPr lang="ja-JP" sz="12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以上</a:t>
            </a:r>
          </a:p>
        </p:txBody>
      </p:sp>
      <p:sp>
        <p:nvSpPr>
          <p:cNvPr id="20" name="テキスト ボックス 19"/>
          <p:cNvSpPr txBox="1"/>
          <p:nvPr/>
        </p:nvSpPr>
        <p:spPr>
          <a:xfrm>
            <a:off x="7992946" y="4091644"/>
            <a:ext cx="1079439" cy="226301"/>
          </a:xfrm>
          <a:prstGeom prst="rect">
            <a:avLst/>
          </a:prstGeom>
          <a:noFill/>
          <a:ln>
            <a:noFill/>
          </a:ln>
        </p:spPr>
        <p:txBody>
          <a:bodyPr vert="horz" wrap="none" lIns="90000" tIns="45000" rIns="90000" bIns="45000" compatLnSpc="1">
            <a:spAutoFit/>
          </a:bodyPr>
          <a:lstStyle/>
          <a:p>
            <a:pPr marL="0" marR="0" lvl="0" indent="0" algn="r" rtl="0" hangingPunct="1">
              <a:lnSpc>
                <a:spcPct val="11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a:t>
            </a:r>
            <a:r>
              <a:rPr lang="en-US" sz="8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2021</a:t>
            </a:r>
            <a:r>
              <a:rPr lang="ja-JP" sz="8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年</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12</a:t>
            </a:r>
            <a:r>
              <a:rPr lang="ja-JP" sz="800" b="0" i="0" u="none" strike="noStrike" baseline="0" dirty="0" smtClean="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月</a:t>
            </a:r>
            <a:r>
              <a:rPr lang="ja-JP" sz="800" b="0" i="0" u="none" strike="noStrike" baseline="0" dirty="0">
                <a:ln>
                  <a:noFill/>
                </a:ln>
                <a:solidFill>
                  <a:schemeClr val="tx1">
                    <a:lumMod val="75000"/>
                    <a:lumOff val="25000"/>
                  </a:schemeClr>
                </a:solidFill>
                <a:latin typeface="メイリオ" panose="020B0604030504040204" pitchFamily="50" charset="-128"/>
                <a:ea typeface="メイリオ" panose="020B0604030504040204" pitchFamily="50" charset="-128"/>
                <a:cs typeface="ＭＳ Ｐゴシック" pitchFamily="50"/>
              </a:rPr>
              <a:t>時点</a:t>
            </a:r>
          </a:p>
        </p:txBody>
      </p:sp>
    </p:spTree>
    <p:extLst>
      <p:ext uri="{BB962C8B-B14F-4D97-AF65-F5344CB8AC3E}">
        <p14:creationId xmlns:p14="http://schemas.microsoft.com/office/powerpoint/2010/main" val="2468764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latin typeface="メイリオ" panose="020B0604030504040204" pitchFamily="50" charset="-128"/>
                <a:ea typeface="メイリオ" panose="020B0604030504040204" pitchFamily="50" charset="-128"/>
              </a:rPr>
              <a:t>サポートサービス</a:t>
            </a:r>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プロダクトサポート）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584" cy="3456384"/>
          </a:xfrm>
        </p:spPr>
        <p:txBody>
          <a:bodyPr>
            <a:normAutofit/>
          </a:bodyPr>
          <a:lstStyle/>
          <a:p>
            <a:pPr marL="342900" lvl="0">
              <a:buSzPts val="1400"/>
            </a:pPr>
            <a:r>
              <a:rPr lang="ja-JP" altLang="en-US" dirty="0"/>
              <a:t>製品情報の提供</a:t>
            </a:r>
          </a:p>
          <a:p>
            <a:pPr marL="685800" lvl="1">
              <a:buSzPts val="1400"/>
            </a:pPr>
            <a:r>
              <a:rPr lang="ja-JP" altLang="en-US" dirty="0"/>
              <a:t>最新バージョン情報、新機能情報、サービスパックリリース情報の提供</a:t>
            </a:r>
          </a:p>
          <a:p>
            <a:pPr marL="685800" lvl="1">
              <a:buSzPts val="1400"/>
            </a:pPr>
            <a:r>
              <a:rPr lang="ja-JP" altLang="en-US" dirty="0"/>
              <a:t>定期的なセミナー、イベントのご案内</a:t>
            </a:r>
          </a:p>
          <a:p>
            <a:pPr marL="685800" lvl="1">
              <a:buSzPts val="1400"/>
            </a:pPr>
            <a:r>
              <a:rPr lang="ja-JP" altLang="en-US" dirty="0"/>
              <a:t>他のお客様の活用方法のご紹介</a:t>
            </a:r>
          </a:p>
          <a:p>
            <a:pPr marL="342900" lvl="0">
              <a:buSzPts val="1400"/>
            </a:pPr>
            <a:endParaRPr lang="ja-JP" altLang="en-US" dirty="0"/>
          </a:p>
          <a:p>
            <a:pPr marL="342900" lvl="0">
              <a:buSzPts val="1400"/>
            </a:pPr>
            <a:r>
              <a:rPr lang="ja-JP" altLang="en-US" dirty="0"/>
              <a:t>修正モジュールの提供</a:t>
            </a:r>
          </a:p>
          <a:p>
            <a:pPr marL="685800" lvl="1">
              <a:buSzPts val="1400"/>
            </a:pPr>
            <a:r>
              <a:rPr lang="ja-JP" altLang="en-US" dirty="0"/>
              <a:t>開発元から提供される新規・および既存の修正モジュールの提供</a:t>
            </a:r>
            <a:br>
              <a:rPr lang="ja-JP" altLang="en-US" dirty="0"/>
            </a:br>
            <a:r>
              <a:rPr lang="en-US" altLang="ja-JP" dirty="0"/>
              <a:t>※</a:t>
            </a:r>
            <a:r>
              <a:rPr lang="ja-JP" altLang="en-US" dirty="0"/>
              <a:t>修正モジュールは、基本的には累積修正モジュールとして提供されます</a:t>
            </a:r>
            <a:br>
              <a:rPr lang="ja-JP" altLang="en-US" dirty="0"/>
            </a:br>
            <a:endParaRPr lang="ja-JP" altLang="en-US" dirty="0"/>
          </a:p>
          <a:p>
            <a:pPr marL="342900" lvl="0">
              <a:buSzPts val="1400"/>
            </a:pPr>
            <a:r>
              <a:rPr lang="ja-JP" altLang="en-US" dirty="0"/>
              <a:t>バージョンアップモジュールの提供</a:t>
            </a:r>
          </a:p>
          <a:p>
            <a:pPr marL="685800" lvl="1">
              <a:buSzPts val="1400"/>
            </a:pPr>
            <a:r>
              <a:rPr lang="ja-JP" altLang="en-US" dirty="0"/>
              <a:t>最新バージョンモジュールの提供</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66</a:t>
            </a:fld>
            <a:endParaRPr lang="ja-JP" altLang="en-US" dirty="0"/>
          </a:p>
        </p:txBody>
      </p:sp>
    </p:spTree>
    <p:extLst>
      <p:ext uri="{BB962C8B-B14F-4D97-AF65-F5344CB8AC3E}">
        <p14:creationId xmlns:p14="http://schemas.microsoft.com/office/powerpoint/2010/main" val="3499766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ja-JP" dirty="0"/>
              <a:t>保守契約解約時のリスクについて</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584" cy="3456384"/>
          </a:xfrm>
        </p:spPr>
        <p:txBody>
          <a:bodyPr>
            <a:normAutofit fontScale="92500" lnSpcReduction="10000"/>
          </a:bodyPr>
          <a:lstStyle/>
          <a:p>
            <a:pPr marL="342900" lvl="0">
              <a:buSzPts val="1400"/>
            </a:pPr>
            <a:r>
              <a:rPr lang="ja-JP" altLang="en-US" dirty="0"/>
              <a:t>お問合せサポート</a:t>
            </a:r>
          </a:p>
          <a:p>
            <a:pPr marL="685800" lvl="1">
              <a:buSzPts val="1400"/>
            </a:pPr>
            <a:r>
              <a:rPr lang="ja-JP" altLang="en-US" dirty="0"/>
              <a:t>製品に関するご質問（技術的な</a:t>
            </a:r>
            <a:r>
              <a:rPr lang="en-US" altLang="ja-JP" dirty="0"/>
              <a:t>QA</a:t>
            </a:r>
            <a:r>
              <a:rPr lang="ja-JP" altLang="en-US" dirty="0" err="1"/>
              <a:t>、</a:t>
            </a:r>
            <a:r>
              <a:rPr lang="ja-JP" altLang="en-US" dirty="0"/>
              <a:t>製品関連情報 など）に対する技術サポートをお受けできなくなります。</a:t>
            </a:r>
            <a:br>
              <a:rPr lang="ja-JP" altLang="en-US" dirty="0"/>
            </a:br>
            <a:endParaRPr lang="ja-JP" altLang="en-US" dirty="0"/>
          </a:p>
          <a:p>
            <a:pPr marL="342900" lvl="0">
              <a:buSzPts val="1400"/>
            </a:pPr>
            <a:r>
              <a:rPr lang="ja-JP" altLang="en-US" dirty="0"/>
              <a:t>障害発生時</a:t>
            </a:r>
          </a:p>
          <a:p>
            <a:pPr marL="685800" lvl="1">
              <a:buSzPts val="1400"/>
            </a:pPr>
            <a:r>
              <a:rPr lang="ja-JP" altLang="en-US" dirty="0"/>
              <a:t>技術サポートなしに問題の切り分けを行う必要があることから、以下のような事態が想定されます。</a:t>
            </a:r>
          </a:p>
          <a:p>
            <a:pPr marL="971550" lvl="2" indent="0">
              <a:buSzPts val="1400"/>
              <a:buNone/>
            </a:pPr>
            <a:r>
              <a:rPr lang="ja-JP" altLang="en-US" dirty="0"/>
              <a:t>原因の特定が難しく、障害解決が長期間に及ぶ</a:t>
            </a:r>
          </a:p>
          <a:p>
            <a:pPr marL="971550" lvl="2" indent="0">
              <a:buSzPts val="1400"/>
              <a:buNone/>
            </a:pPr>
            <a:r>
              <a:rPr lang="ja-JP" altLang="en-US" dirty="0"/>
              <a:t>障害内容によっては長期のサービス停止が発生する</a:t>
            </a:r>
          </a:p>
          <a:p>
            <a:pPr marL="971550" lvl="2" indent="0">
              <a:buSzPts val="1400"/>
              <a:buNone/>
            </a:pPr>
            <a:r>
              <a:rPr lang="ja-JP" altLang="en-US" dirty="0"/>
              <a:t>状況によっては、障害解決が困難となる</a:t>
            </a:r>
          </a:p>
          <a:p>
            <a:pPr marL="685800" lvl="1">
              <a:buSzPts val="1400"/>
            </a:pPr>
            <a:r>
              <a:rPr lang="ja-JP" altLang="en-US" dirty="0"/>
              <a:t>製品の不具合に起因した障害であっても、それに対する修正モジュールのご提供ができません。</a:t>
            </a:r>
            <a:br>
              <a:rPr lang="ja-JP" altLang="en-US" dirty="0"/>
            </a:br>
            <a:endParaRPr lang="ja-JP" altLang="en-US" dirty="0"/>
          </a:p>
          <a:p>
            <a:pPr marL="342900" lvl="0">
              <a:buSzPts val="1400"/>
            </a:pPr>
            <a:r>
              <a:rPr lang="ja-JP" altLang="en-US" dirty="0"/>
              <a:t>バージョンアップ、今後のシステム拡張、ご要望へのご対応</a:t>
            </a:r>
          </a:p>
          <a:p>
            <a:pPr marL="685800" lvl="1">
              <a:buSzPts val="1400"/>
            </a:pPr>
            <a:r>
              <a:rPr lang="ja-JP" altLang="en-US" dirty="0"/>
              <a:t>機能改善要求の受付、それに対する修正モジュールのご提供ができません。</a:t>
            </a:r>
          </a:p>
          <a:p>
            <a:pPr marL="685800" lvl="1">
              <a:buSzPts val="1400"/>
            </a:pPr>
            <a:r>
              <a:rPr lang="ja-JP" altLang="en-US" dirty="0"/>
              <a:t>バージョンアップメディアのご提供ができません。</a:t>
            </a:r>
          </a:p>
          <a:p>
            <a:pPr marL="685800" lvl="1">
              <a:buSzPts val="1400"/>
            </a:pPr>
            <a:r>
              <a:rPr lang="ja-JP" altLang="en-US" dirty="0"/>
              <a:t>最新バージョンへの移行支援などの技術サポートのご提供ができません。</a:t>
            </a:r>
          </a:p>
          <a:p>
            <a:pPr marL="342900" lvl="0">
              <a:buSzPts val="1400"/>
            </a:pP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67</a:t>
            </a:fld>
            <a:endParaRPr lang="ja-JP" altLang="en-US" dirty="0"/>
          </a:p>
        </p:txBody>
      </p:sp>
      <p:sp>
        <p:nvSpPr>
          <p:cNvPr id="8" name="Google Shape;884;p67"/>
          <p:cNvSpPr txBox="1"/>
          <p:nvPr/>
        </p:nvSpPr>
        <p:spPr>
          <a:xfrm>
            <a:off x="0" y="4428000"/>
            <a:ext cx="9144000" cy="365091"/>
          </a:xfrm>
          <a:prstGeom prst="rect">
            <a:avLst/>
          </a:prstGeom>
          <a:noFill/>
          <a:ln>
            <a:noFill/>
          </a:ln>
        </p:spPr>
        <p:txBody>
          <a:bodyPr spcFirstLastPara="1" wrap="square" lIns="36000" tIns="72000" rIns="36000" bIns="45700" anchor="t" anchorCtr="0">
            <a:spAutoFit/>
          </a:bodyPr>
          <a:lstStyle/>
          <a:p>
            <a:pPr marL="0" marR="0" lvl="0" indent="0" algn="ctr" rtl="0">
              <a:spcBef>
                <a:spcPts val="0"/>
              </a:spcBef>
              <a:spcAft>
                <a:spcPts val="0"/>
              </a:spcAft>
              <a:buNone/>
            </a:pPr>
            <a:r>
              <a:rPr lang="ja-JP" sz="1600" b="1" dirty="0">
                <a:solidFill>
                  <a:srgbClr val="FF0000"/>
                </a:solidFill>
                <a:latin typeface="Meiryo"/>
                <a:ea typeface="Meiryo"/>
                <a:cs typeface="Meiryo"/>
                <a:sym typeface="Meiryo"/>
              </a:rPr>
              <a:t>※初年度の保守契約は必須です</a:t>
            </a:r>
            <a:endParaRPr sz="1600" b="1"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32035352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68</a:t>
            </a:fld>
            <a:endParaRPr lang="ja-JP" altLang="en-US" dirty="0"/>
          </a:p>
        </p:txBody>
      </p:sp>
      <p:sp>
        <p:nvSpPr>
          <p:cNvPr id="3" name="フッター プレースホルダー 2"/>
          <p:cNvSpPr>
            <a:spLocks noGrp="1"/>
          </p:cNvSpPr>
          <p:nvPr>
            <p:ph type="ftr" sz="quarter" idx="4294967295"/>
          </p:nvPr>
        </p:nvSpPr>
        <p:spPr>
          <a:xfrm>
            <a:off x="0" y="4818063"/>
            <a:ext cx="2447925" cy="274637"/>
          </a:xfrm>
        </p:spPr>
        <p:txBody>
          <a:bodyPr/>
          <a:lstStyle/>
          <a:p>
            <a:r>
              <a:rPr lang="en-US" altLang="ja-JP" smtClean="0"/>
              <a:t>© K.K. Ashisuto</a:t>
            </a:r>
            <a:endParaRPr lang="ja-JP" altLang="en-US" dirty="0"/>
          </a:p>
        </p:txBody>
      </p:sp>
      <p:sp>
        <p:nvSpPr>
          <p:cNvPr id="7" name="Google Shape;959;p29"/>
          <p:cNvSpPr/>
          <p:nvPr/>
        </p:nvSpPr>
        <p:spPr>
          <a:xfrm>
            <a:off x="7740352" y="36662"/>
            <a:ext cx="1350019" cy="230792"/>
          </a:xfrm>
          <a:prstGeom prst="rect">
            <a:avLst/>
          </a:prstGeom>
          <a:noFill/>
          <a:ln>
            <a:noFill/>
          </a:ln>
        </p:spPr>
        <p:txBody>
          <a:bodyPr spcFirstLastPara="1" wrap="none" lIns="91425" tIns="45700" rIns="91425" bIns="45700" anchor="t" anchorCtr="0">
            <a:noAutofit/>
          </a:bodyPr>
          <a:lstStyle/>
          <a:p>
            <a:pPr marL="0" marR="0" lvl="0" indent="0" algn="l" rtl="0">
              <a:spcBef>
                <a:spcPts val="0"/>
              </a:spcBef>
              <a:spcAft>
                <a:spcPts val="0"/>
              </a:spcAft>
              <a:buNone/>
            </a:pPr>
            <a:r>
              <a:rPr lang="ja-JP" sz="900" b="0" i="0" dirty="0">
                <a:solidFill>
                  <a:srgbClr val="A5A5A5"/>
                </a:solidFill>
                <a:latin typeface="Meiryo"/>
                <a:ea typeface="Meiryo"/>
                <a:cs typeface="Meiryo"/>
                <a:sym typeface="Meiryo"/>
              </a:rPr>
              <a:t>WF</a:t>
            </a:r>
            <a:r>
              <a:rPr lang="ja-JP" sz="900" b="0" i="0" dirty="0" smtClean="0">
                <a:solidFill>
                  <a:srgbClr val="A5A5A5"/>
                </a:solidFill>
                <a:latin typeface="Meiryo"/>
                <a:ea typeface="Meiryo"/>
                <a:cs typeface="Meiryo"/>
                <a:sym typeface="Meiryo"/>
              </a:rPr>
              <a:t>-</a:t>
            </a:r>
            <a:r>
              <a:rPr lang="en-US" altLang="ja-JP" sz="900" dirty="0" smtClean="0">
                <a:solidFill>
                  <a:srgbClr val="A5A5A5"/>
                </a:solidFill>
                <a:latin typeface="Meiryo"/>
                <a:ea typeface="Meiryo"/>
                <a:cs typeface="Meiryo"/>
                <a:sym typeface="Meiryo"/>
              </a:rPr>
              <a:t>111820231018</a:t>
            </a:r>
            <a:endParaRPr sz="900"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45995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sz="2400" b="1" dirty="0" err="1" smtClean="0"/>
              <a:t>WebFOCUS</a:t>
            </a:r>
            <a:r>
              <a:rPr lang="ja-JP" altLang="en-US" sz="2400" b="1" dirty="0" smtClean="0"/>
              <a:t>構成図</a:t>
            </a:r>
            <a:endParaRPr lang="ja-JP" altLang="en-US" sz="2400" b="1" dirty="0"/>
          </a:p>
        </p:txBody>
      </p:sp>
      <p:sp>
        <p:nvSpPr>
          <p:cNvPr id="64" name="ホームベース 63"/>
          <p:cNvSpPr/>
          <p:nvPr/>
        </p:nvSpPr>
        <p:spPr>
          <a:xfrm>
            <a:off x="7621746" y="952932"/>
            <a:ext cx="1368152" cy="216024"/>
          </a:xfrm>
          <a:prstGeom prst="homePlate">
            <a:avLst>
              <a:gd name="adj" fmla="val 0"/>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クライアント</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ホームベース 80"/>
          <p:cNvSpPr/>
          <p:nvPr/>
        </p:nvSpPr>
        <p:spPr>
          <a:xfrm>
            <a:off x="6613634" y="952932"/>
            <a:ext cx="1121647"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インターフェ－ス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ホームベース 81"/>
          <p:cNvSpPr/>
          <p:nvPr/>
        </p:nvSpPr>
        <p:spPr>
          <a:xfrm>
            <a:off x="1944162" y="952932"/>
            <a:ext cx="4741480"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ファンクション</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ホームベース 82"/>
          <p:cNvSpPr/>
          <p:nvPr/>
        </p:nvSpPr>
        <p:spPr>
          <a:xfrm>
            <a:off x="997010" y="952932"/>
            <a:ext cx="1080119"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データアクセス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ホームベース 83"/>
          <p:cNvSpPr/>
          <p:nvPr/>
        </p:nvSpPr>
        <p:spPr>
          <a:xfrm>
            <a:off x="136103" y="952932"/>
            <a:ext cx="965712" cy="216024"/>
          </a:xfrm>
          <a:prstGeom prst="homePlate">
            <a:avLst>
              <a:gd name="adj" fmla="val 31041"/>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データベース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ホームベース 62"/>
          <p:cNvSpPr/>
          <p:nvPr/>
        </p:nvSpPr>
        <p:spPr>
          <a:xfrm>
            <a:off x="182701" y="1312972"/>
            <a:ext cx="8853795" cy="3096344"/>
          </a:xfrm>
          <a:prstGeom prst="homePlate">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1658210"/>
            <a:ext cx="860907" cy="583246"/>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2712806"/>
            <a:ext cx="860907" cy="583246"/>
          </a:xfrm>
          <a:prstGeom prst="rect">
            <a:avLst/>
          </a:prstGeom>
        </p:spPr>
      </p:pic>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3755590"/>
            <a:ext cx="860907" cy="583246"/>
          </a:xfrm>
          <a:prstGeom prst="rect">
            <a:avLst/>
          </a:prstGeom>
        </p:spPr>
      </p:pic>
      <p:sp>
        <p:nvSpPr>
          <p:cNvPr id="70" name="山形 69"/>
          <p:cNvSpPr/>
          <p:nvPr/>
        </p:nvSpPr>
        <p:spPr>
          <a:xfrm>
            <a:off x="2138808" y="1889064"/>
            <a:ext cx="3081264"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ドキュメント内分析</a:t>
            </a:r>
            <a:endParaRPr lang="ja-JP" altLang="en-US" sz="1000" b="1" dirty="0">
              <a:solidFill>
                <a:prstClr val="black">
                  <a:lumMod val="65000"/>
                  <a:lumOff val="35000"/>
                </a:prstClr>
              </a:solidFill>
              <a:cs typeface="メイリオ" panose="020B0604030504040204" pitchFamily="50" charset="-128"/>
            </a:endParaRPr>
          </a:p>
        </p:txBody>
      </p:sp>
      <p:sp>
        <p:nvSpPr>
          <p:cNvPr id="71" name="山形 70"/>
          <p:cNvSpPr/>
          <p:nvPr/>
        </p:nvSpPr>
        <p:spPr>
          <a:xfrm>
            <a:off x="2123728" y="2390537"/>
            <a:ext cx="3178045"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レポーティング </a:t>
            </a:r>
            <a:r>
              <a:rPr lang="en-US" altLang="ja-JP" sz="1000" b="1" dirty="0" smtClean="0">
                <a:solidFill>
                  <a:prstClr val="black">
                    <a:lumMod val="65000"/>
                    <a:lumOff val="35000"/>
                  </a:prstClr>
                </a:solidFill>
                <a:cs typeface="メイリオ" panose="020B0604030504040204" pitchFamily="50" charset="-128"/>
              </a:rPr>
              <a:t>/</a:t>
            </a:r>
            <a:r>
              <a:rPr lang="ja-JP" altLang="en-US" sz="1000" b="1" dirty="0" smtClean="0">
                <a:solidFill>
                  <a:prstClr val="black">
                    <a:lumMod val="65000"/>
                    <a:lumOff val="35000"/>
                  </a:prstClr>
                </a:solidFill>
                <a:cs typeface="メイリオ" panose="020B0604030504040204" pitchFamily="50" charset="-128"/>
              </a:rPr>
              <a:t> インサイトグラフ</a:t>
            </a:r>
            <a:endParaRPr lang="ja-JP" altLang="en-US" sz="1000" b="1" dirty="0">
              <a:solidFill>
                <a:prstClr val="black">
                  <a:lumMod val="65000"/>
                  <a:lumOff val="35000"/>
                </a:prstClr>
              </a:solidFill>
              <a:cs typeface="メイリオ" panose="020B0604030504040204" pitchFamily="50" charset="-128"/>
            </a:endParaRPr>
          </a:p>
        </p:txBody>
      </p:sp>
      <p:sp>
        <p:nvSpPr>
          <p:cNvPr id="73" name="Text Box 69"/>
          <p:cNvSpPr txBox="1">
            <a:spLocks noChangeArrowheads="1"/>
          </p:cNvSpPr>
          <p:nvPr/>
        </p:nvSpPr>
        <p:spPr bwMode="auto">
          <a:xfrm>
            <a:off x="8172400" y="1384980"/>
            <a:ext cx="531977"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利用者</a:t>
            </a:r>
          </a:p>
        </p:txBody>
      </p:sp>
      <p:sp>
        <p:nvSpPr>
          <p:cNvPr id="75" name="平行四辺形 74"/>
          <p:cNvSpPr/>
          <p:nvPr/>
        </p:nvSpPr>
        <p:spPr>
          <a:xfrm flipH="1">
            <a:off x="4938323" y="1889064"/>
            <a:ext cx="2040421" cy="1005473"/>
          </a:xfrm>
          <a:prstGeom prst="parallelogram">
            <a:avLst>
              <a:gd name="adj" fmla="val 14895"/>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612000" tIns="36000" rIns="0" bIns="36000" rtlCol="0" anchor="ctr"/>
          <a:lstStyle/>
          <a:p>
            <a:r>
              <a:rPr lang="ja-JP" altLang="en-US" sz="1000" b="1" dirty="0" smtClean="0">
                <a:solidFill>
                  <a:prstClr val="black">
                    <a:lumMod val="65000"/>
                    <a:lumOff val="35000"/>
                  </a:prstClr>
                </a:solidFill>
                <a:cs typeface="メイリオ" panose="020B0604030504040204" pitchFamily="50" charset="-128"/>
              </a:rPr>
              <a:t>モバイル</a:t>
            </a:r>
            <a:endParaRPr lang="ja-JP" altLang="en-US" sz="1000" b="1" dirty="0">
              <a:solidFill>
                <a:prstClr val="black">
                  <a:lumMod val="65000"/>
                  <a:lumOff val="35000"/>
                </a:prstClr>
              </a:solidFill>
              <a:cs typeface="メイリオ" panose="020B0604030504040204" pitchFamily="50" charset="-128"/>
            </a:endParaRPr>
          </a:p>
        </p:txBody>
      </p:sp>
      <p:sp>
        <p:nvSpPr>
          <p:cNvPr id="76" name="山形 75"/>
          <p:cNvSpPr/>
          <p:nvPr/>
        </p:nvSpPr>
        <p:spPr>
          <a:xfrm>
            <a:off x="2033261" y="3401260"/>
            <a:ext cx="3129247" cy="511200"/>
          </a:xfrm>
          <a:prstGeom prst="chevron">
            <a:avLst>
              <a:gd name="adj" fmla="val 0"/>
            </a:avLst>
          </a:prstGeom>
          <a:solidFill>
            <a:schemeClr val="accent4">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スケジュールジョブ</a:t>
            </a:r>
            <a:endParaRPr lang="ja-JP" altLang="en-US" sz="1000" b="1" dirty="0">
              <a:solidFill>
                <a:prstClr val="black">
                  <a:lumMod val="65000"/>
                  <a:lumOff val="35000"/>
                </a:prstClr>
              </a:solidFill>
              <a:cs typeface="メイリオ" panose="020B0604030504040204" pitchFamily="50" charset="-128"/>
            </a:endParaRPr>
          </a:p>
        </p:txBody>
      </p:sp>
      <p:sp>
        <p:nvSpPr>
          <p:cNvPr id="77" name="山形 76"/>
          <p:cNvSpPr/>
          <p:nvPr/>
        </p:nvSpPr>
        <p:spPr>
          <a:xfrm>
            <a:off x="1979712" y="2892010"/>
            <a:ext cx="3240360" cy="5112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利用</a:t>
            </a:r>
            <a:r>
              <a:rPr lang="ja-JP" altLang="en-US" sz="1000" b="1" dirty="0" smtClean="0">
                <a:solidFill>
                  <a:prstClr val="black">
                    <a:lumMod val="65000"/>
                    <a:lumOff val="35000"/>
                  </a:prstClr>
                </a:solidFill>
                <a:cs typeface="メイリオ" panose="020B0604030504040204" pitchFamily="50" charset="-128"/>
              </a:rPr>
              <a:t>ログ</a:t>
            </a:r>
            <a:endParaRPr lang="ja-JP" altLang="en-US" sz="1000" b="1" dirty="0">
              <a:solidFill>
                <a:prstClr val="black">
                  <a:lumMod val="65000"/>
                  <a:lumOff val="35000"/>
                </a:prstClr>
              </a:solidFill>
              <a:cs typeface="メイリオ" panose="020B0604030504040204" pitchFamily="50" charset="-128"/>
            </a:endParaRPr>
          </a:p>
        </p:txBody>
      </p:sp>
      <p:sp>
        <p:nvSpPr>
          <p:cNvPr id="133" name="ホームベース 132"/>
          <p:cNvSpPr/>
          <p:nvPr/>
        </p:nvSpPr>
        <p:spPr>
          <a:xfrm>
            <a:off x="1115616" y="1384980"/>
            <a:ext cx="738368" cy="2988000"/>
          </a:xfrm>
          <a:prstGeom prst="homePlate">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72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データアダプタ</a:t>
            </a:r>
            <a:endParaRPr lang="ja-JP" altLang="en-US" sz="1000" b="1" dirty="0">
              <a:solidFill>
                <a:prstClr val="black">
                  <a:lumMod val="65000"/>
                  <a:lumOff val="35000"/>
                </a:prstClr>
              </a:solidFill>
              <a:cs typeface="メイリオ" panose="020B0604030504040204" pitchFamily="50" charset="-128"/>
            </a:endParaRPr>
          </a:p>
        </p:txBody>
      </p:sp>
      <p:sp>
        <p:nvSpPr>
          <p:cNvPr id="134" name="山形 133"/>
          <p:cNvSpPr/>
          <p:nvPr/>
        </p:nvSpPr>
        <p:spPr>
          <a:xfrm>
            <a:off x="1525103" y="1384980"/>
            <a:ext cx="814649" cy="2988000"/>
          </a:xfrm>
          <a:prstGeom prst="chevron">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0" bIns="36000" rtlCol="0" anchor="b"/>
          <a:lstStyle/>
          <a:p>
            <a:pPr algn="ctr"/>
            <a:r>
              <a:rPr lang="ja-JP" altLang="en-US" sz="1000" b="1" dirty="0" smtClean="0">
                <a:solidFill>
                  <a:prstClr val="black">
                    <a:lumMod val="65000"/>
                    <a:lumOff val="35000"/>
                  </a:prstClr>
                </a:solidFill>
                <a:cs typeface="メイリオ" panose="020B0604030504040204" pitchFamily="50" charset="-128"/>
              </a:rPr>
              <a:t>メタデータ</a:t>
            </a:r>
            <a:endParaRPr lang="ja-JP" altLang="en-US" sz="1000" b="1" dirty="0">
              <a:solidFill>
                <a:prstClr val="black">
                  <a:lumMod val="65000"/>
                  <a:lumOff val="35000"/>
                </a:prstClr>
              </a:solidFill>
              <a:cs typeface="メイリオ" panose="020B0604030504040204" pitchFamily="50" charset="-128"/>
            </a:endParaRPr>
          </a:p>
        </p:txBody>
      </p:sp>
      <p:sp>
        <p:nvSpPr>
          <p:cNvPr id="135" name="山形 134"/>
          <p:cNvSpPr/>
          <p:nvPr/>
        </p:nvSpPr>
        <p:spPr>
          <a:xfrm>
            <a:off x="1117600" y="1384980"/>
            <a:ext cx="3469640"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データフロー・アップロード</a:t>
            </a:r>
            <a:endParaRPr lang="ja-JP" altLang="en-US" sz="1000" b="1" dirty="0">
              <a:solidFill>
                <a:prstClr val="black">
                  <a:lumMod val="65000"/>
                  <a:lumOff val="35000"/>
                </a:prstClr>
              </a:solidFill>
              <a:cs typeface="メイリオ" panose="020B0604030504040204" pitchFamily="50" charset="-128"/>
            </a:endParaRPr>
          </a:p>
        </p:txBody>
      </p:sp>
      <p:sp>
        <p:nvSpPr>
          <p:cNvPr id="136" name="平行四辺形 135"/>
          <p:cNvSpPr/>
          <p:nvPr/>
        </p:nvSpPr>
        <p:spPr>
          <a:xfrm>
            <a:off x="1110313" y="3912442"/>
            <a:ext cx="2564337" cy="460538"/>
          </a:xfrm>
          <a:prstGeom prst="parallelogram">
            <a:avLst>
              <a:gd name="adj" fmla="val 0"/>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外部システム連携</a:t>
            </a:r>
            <a:endParaRPr lang="ja-JP" altLang="en-US" sz="1000" b="1" dirty="0">
              <a:solidFill>
                <a:prstClr val="black">
                  <a:lumMod val="65000"/>
                  <a:lumOff val="35000"/>
                </a:prstClr>
              </a:solidFill>
              <a:cs typeface="メイリオ" panose="020B0604030504040204" pitchFamily="50" charset="-128"/>
            </a:endParaRPr>
          </a:p>
        </p:txBody>
      </p:sp>
      <p:sp>
        <p:nvSpPr>
          <p:cNvPr id="137" name="平行四辺形 136"/>
          <p:cNvSpPr/>
          <p:nvPr/>
        </p:nvSpPr>
        <p:spPr>
          <a:xfrm flipH="1">
            <a:off x="4355976" y="1384980"/>
            <a:ext cx="2592288" cy="504000"/>
          </a:xfrm>
          <a:prstGeom prst="parallelogram">
            <a:avLst>
              <a:gd name="adj" fmla="val 1443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00" b="1" dirty="0" smtClean="0">
                <a:solidFill>
                  <a:prstClr val="black">
                    <a:lumMod val="65000"/>
                    <a:lumOff val="35000"/>
                  </a:prstClr>
                </a:solidFill>
                <a:cs typeface="メイリオ" panose="020B0604030504040204" pitchFamily="50" charset="-128"/>
              </a:rPr>
              <a:t>セルフサービス</a:t>
            </a:r>
            <a:endParaRPr lang="ja-JP" altLang="en-US" sz="1000" b="1" dirty="0">
              <a:solidFill>
                <a:prstClr val="black">
                  <a:lumMod val="65000"/>
                  <a:lumOff val="35000"/>
                </a:prstClr>
              </a:solidFill>
              <a:cs typeface="メイリオ" panose="020B0604030504040204" pitchFamily="50" charset="-128"/>
            </a:endParaRPr>
          </a:p>
        </p:txBody>
      </p:sp>
      <p:sp>
        <p:nvSpPr>
          <p:cNvPr id="138" name="平行四辺形 137"/>
          <p:cNvSpPr/>
          <p:nvPr/>
        </p:nvSpPr>
        <p:spPr>
          <a:xfrm>
            <a:off x="3389712" y="3912442"/>
            <a:ext cx="3342528" cy="460538"/>
          </a:xfrm>
          <a:prstGeom prst="parallelogram">
            <a:avLst>
              <a:gd name="adj" fmla="val 13418"/>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アカウント・セキュリティ管理</a:t>
            </a:r>
          </a:p>
        </p:txBody>
      </p:sp>
      <p:pic>
        <p:nvPicPr>
          <p:cNvPr id="139" name="図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910" y="2126565"/>
            <a:ext cx="419771" cy="430095"/>
          </a:xfrm>
          <a:prstGeom prst="rect">
            <a:avLst/>
          </a:prstGeom>
        </p:spPr>
      </p:pic>
      <p:pic>
        <p:nvPicPr>
          <p:cNvPr id="140" name="図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420" y="2126565"/>
            <a:ext cx="419771" cy="430095"/>
          </a:xfrm>
          <a:prstGeom prst="rect">
            <a:avLst/>
          </a:prstGeom>
        </p:spPr>
      </p:pic>
      <p:pic>
        <p:nvPicPr>
          <p:cNvPr id="141" name="図 1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4725" y="2126565"/>
            <a:ext cx="419771" cy="430095"/>
          </a:xfrm>
          <a:prstGeom prst="rect">
            <a:avLst/>
          </a:prstGeom>
        </p:spPr>
      </p:pic>
      <p:pic>
        <p:nvPicPr>
          <p:cNvPr id="142" name="図 1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4224" y="3963471"/>
            <a:ext cx="315380" cy="323136"/>
          </a:xfrm>
          <a:prstGeom prst="rect">
            <a:avLst/>
          </a:prstGeom>
        </p:spPr>
      </p:pic>
      <p:pic>
        <p:nvPicPr>
          <p:cNvPr id="143" name="図 142"/>
          <p:cNvPicPr>
            <a:picLocks noChangeAspect="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792189" y="3868174"/>
            <a:ext cx="419771" cy="430095"/>
          </a:xfrm>
          <a:prstGeom prst="rect">
            <a:avLst/>
          </a:prstGeom>
        </p:spPr>
      </p:pic>
      <p:pic>
        <p:nvPicPr>
          <p:cNvPr id="144" name="図 1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1970" y="2427734"/>
            <a:ext cx="381610" cy="390995"/>
          </a:xfrm>
          <a:prstGeom prst="rect">
            <a:avLst/>
          </a:prstGeom>
        </p:spPr>
      </p:pic>
      <p:pic>
        <p:nvPicPr>
          <p:cNvPr id="145" name="図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8222" y="3435846"/>
            <a:ext cx="381610" cy="390995"/>
          </a:xfrm>
          <a:prstGeom prst="rect">
            <a:avLst/>
          </a:prstGeom>
        </p:spPr>
      </p:pic>
      <p:pic>
        <p:nvPicPr>
          <p:cNvPr id="146" name="図 1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4802" y="1444624"/>
            <a:ext cx="346918" cy="355450"/>
          </a:xfrm>
          <a:prstGeom prst="rect">
            <a:avLst/>
          </a:prstGeom>
        </p:spPr>
      </p:pic>
      <p:pic>
        <p:nvPicPr>
          <p:cNvPr id="147" name="図 1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08104" y="2279214"/>
            <a:ext cx="206824" cy="206824"/>
          </a:xfrm>
          <a:prstGeom prst="rect">
            <a:avLst/>
          </a:prstGeom>
        </p:spPr>
      </p:pic>
      <p:pic>
        <p:nvPicPr>
          <p:cNvPr id="148" name="図 1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9971" y="2020331"/>
            <a:ext cx="217853" cy="217853"/>
          </a:xfrm>
          <a:prstGeom prst="rect">
            <a:avLst/>
          </a:prstGeom>
        </p:spPr>
      </p:pic>
      <p:pic>
        <p:nvPicPr>
          <p:cNvPr id="149" name="図 1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7250" y="2159999"/>
            <a:ext cx="217853" cy="217853"/>
          </a:xfrm>
          <a:prstGeom prst="rect">
            <a:avLst/>
          </a:prstGeom>
        </p:spPr>
      </p:pic>
      <p:pic>
        <p:nvPicPr>
          <p:cNvPr id="150" name="図 1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64024" y="3015990"/>
            <a:ext cx="217853" cy="217853"/>
          </a:xfrm>
          <a:prstGeom prst="rect">
            <a:avLst/>
          </a:prstGeom>
        </p:spPr>
      </p:pic>
      <p:pic>
        <p:nvPicPr>
          <p:cNvPr id="151" name="図 1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07704" y="2258008"/>
            <a:ext cx="217853" cy="217853"/>
          </a:xfrm>
          <a:prstGeom prst="rect">
            <a:avLst/>
          </a:prstGeom>
        </p:spPr>
      </p:pic>
      <p:pic>
        <p:nvPicPr>
          <p:cNvPr id="152" name="図 1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8024" y="1491630"/>
            <a:ext cx="239638" cy="239638"/>
          </a:xfrm>
          <a:prstGeom prst="rect">
            <a:avLst/>
          </a:prstGeom>
        </p:spPr>
      </p:pic>
      <p:sp>
        <p:nvSpPr>
          <p:cNvPr id="153" name="左矢印 152"/>
          <p:cNvSpPr/>
          <p:nvPr/>
        </p:nvSpPr>
        <p:spPr>
          <a:xfrm>
            <a:off x="1703914" y="1552504"/>
            <a:ext cx="148132" cy="190101"/>
          </a:xfrm>
          <a:prstGeom prst="leftArrow">
            <a:avLst>
              <a:gd name="adj1" fmla="val 50000"/>
              <a:gd name="adj2" fmla="val 28063"/>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154" name="Picture 82"/>
          <p:cNvPicPr>
            <a:picLocks noChangeAspect="1" noChangeArrowheads="1"/>
          </p:cNvPicPr>
          <p:nvPr/>
        </p:nvPicPr>
        <p:blipFill>
          <a:blip r:embed="rId18" cstate="print">
            <a:grayscl/>
            <a:extLst>
              <a:ext uri="{28A0092B-C50C-407E-A947-70E740481C1C}">
                <a14:useLocalDpi xmlns:a14="http://schemas.microsoft.com/office/drawing/2010/main" val="0"/>
              </a:ext>
            </a:extLst>
          </a:blip>
          <a:srcRect/>
          <a:stretch>
            <a:fillRect/>
          </a:stretch>
        </p:blipFill>
        <p:spPr bwMode="auto">
          <a:xfrm>
            <a:off x="8385687" y="3004800"/>
            <a:ext cx="242248" cy="23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 name="Picture 85"/>
          <p:cNvPicPr>
            <a:picLocks noChangeAspect="1" noChangeArrowheads="1"/>
          </p:cNvPicPr>
          <p:nvPr/>
        </p:nvPicPr>
        <p:blipFill>
          <a:blip r:embed="rId19" cstate="print">
            <a:grayscl/>
            <a:extLst>
              <a:ext uri="{28A0092B-C50C-407E-A947-70E740481C1C}">
                <a14:useLocalDpi xmlns:a14="http://schemas.microsoft.com/office/drawing/2010/main" val="0"/>
              </a:ext>
            </a:extLst>
          </a:blip>
          <a:srcRect/>
          <a:stretch>
            <a:fillRect/>
          </a:stretch>
        </p:blipFill>
        <p:spPr bwMode="auto">
          <a:xfrm>
            <a:off x="8055563" y="2991747"/>
            <a:ext cx="258843" cy="25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6" name="Picture 2"/>
          <p:cNvPicPr>
            <a:picLocks noChangeAspect="1" noChangeArrowheads="1"/>
          </p:cNvPicPr>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8697031" y="3004800"/>
            <a:ext cx="238016" cy="238016"/>
          </a:xfrm>
          <a:prstGeom prst="rect">
            <a:avLst/>
          </a:prstGeom>
          <a:noFill/>
          <a:extLst>
            <a:ext uri="{909E8E84-426E-40DD-AFC4-6F175D3DCCD1}">
              <a14:hiddenFill xmlns:a14="http://schemas.microsoft.com/office/drawing/2010/main">
                <a:solidFill>
                  <a:srgbClr val="FFFFFF"/>
                </a:solidFill>
              </a14:hiddenFill>
            </a:ext>
          </a:extLst>
        </p:spPr>
      </p:pic>
      <p:pic>
        <p:nvPicPr>
          <p:cNvPr id="157" name="図 156"/>
          <p:cNvPicPr>
            <a:picLocks noChangeAspect="1"/>
          </p:cNvPicPr>
          <p:nvPr/>
        </p:nvPicPr>
        <p:blipFill>
          <a:blip r:embed="rId21" cstate="print">
            <a:extLst>
              <a:ext uri="{BEBA8EAE-BF5A-486C-A8C5-ECC9F3942E4B}">
                <a14:imgProps xmlns:a14="http://schemas.microsoft.com/office/drawing/2010/main">
                  <a14:imgLayer r:embed="rId2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97031" y="2632152"/>
            <a:ext cx="238016" cy="238016"/>
          </a:xfrm>
          <a:prstGeom prst="rect">
            <a:avLst/>
          </a:prstGeom>
        </p:spPr>
      </p:pic>
      <p:pic>
        <p:nvPicPr>
          <p:cNvPr id="158" name="図 157"/>
          <p:cNvPicPr>
            <a:picLocks noChangeAspect="1"/>
          </p:cNvPicPr>
          <p:nvPr/>
        </p:nvPicPr>
        <p:blipFill>
          <a:blip r:embed="rId23" cstate="print">
            <a:extLst>
              <a:ext uri="{BEBA8EAE-BF5A-486C-A8C5-ECC9F3942E4B}">
                <a14:imgProps xmlns:a14="http://schemas.microsoft.com/office/drawing/2010/main">
                  <a14:imgLayer r:embed="rId2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371471" y="2632152"/>
            <a:ext cx="238016" cy="238016"/>
          </a:xfrm>
          <a:prstGeom prst="rect">
            <a:avLst/>
          </a:prstGeom>
        </p:spPr>
      </p:pic>
      <p:pic>
        <p:nvPicPr>
          <p:cNvPr id="159" name="図 15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56376" y="1520227"/>
            <a:ext cx="903514" cy="711986"/>
          </a:xfrm>
          <a:prstGeom prst="rect">
            <a:avLst/>
          </a:prstGeom>
        </p:spPr>
      </p:pic>
      <p:sp>
        <p:nvSpPr>
          <p:cNvPr id="160" name="ホームベース 159"/>
          <p:cNvSpPr/>
          <p:nvPr/>
        </p:nvSpPr>
        <p:spPr>
          <a:xfrm>
            <a:off x="1121712" y="4479962"/>
            <a:ext cx="2268000" cy="216024"/>
          </a:xfrm>
          <a:prstGeom prst="homePlate">
            <a:avLst>
              <a:gd name="adj" fmla="val 0"/>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ReportCaster</a:t>
            </a:r>
            <a:endParaRPr lang="ja-JP" altLang="en-US" sz="800" dirty="0">
              <a:solidFill>
                <a:prstClr val="black">
                  <a:lumMod val="65000"/>
                  <a:lumOff val="35000"/>
                </a:prstClr>
              </a:solidFill>
              <a:cs typeface="メイリオ" panose="020B0604030504040204" pitchFamily="50" charset="-128"/>
            </a:endParaRPr>
          </a:p>
        </p:txBody>
      </p:sp>
      <p:sp>
        <p:nvSpPr>
          <p:cNvPr id="161" name="ホームベース 160"/>
          <p:cNvSpPr/>
          <p:nvPr/>
        </p:nvSpPr>
        <p:spPr>
          <a:xfrm rot="16200000">
            <a:off x="7884051" y="3247165"/>
            <a:ext cx="884708" cy="1316122"/>
          </a:xfrm>
          <a:prstGeom prst="homePlate">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162" name="Text Box 62"/>
          <p:cNvSpPr txBox="1">
            <a:spLocks noChangeArrowheads="1"/>
          </p:cNvSpPr>
          <p:nvPr/>
        </p:nvSpPr>
        <p:spPr bwMode="auto">
          <a:xfrm>
            <a:off x="7959804" y="3523874"/>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開発者・管理者</a:t>
            </a:r>
          </a:p>
        </p:txBody>
      </p:sp>
      <p:pic>
        <p:nvPicPr>
          <p:cNvPr id="163" name="図 16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825948" y="3676882"/>
            <a:ext cx="746705" cy="588418"/>
          </a:xfrm>
          <a:prstGeom prst="rect">
            <a:avLst/>
          </a:prstGeom>
        </p:spPr>
      </p:pic>
      <p:pic>
        <p:nvPicPr>
          <p:cNvPr id="164" name="図 16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89927" y="3703629"/>
            <a:ext cx="678823" cy="534925"/>
          </a:xfrm>
          <a:prstGeom prst="rect">
            <a:avLst/>
          </a:prstGeom>
        </p:spPr>
      </p:pic>
      <p:sp>
        <p:nvSpPr>
          <p:cNvPr id="165" name="ホームベース 164"/>
          <p:cNvSpPr/>
          <p:nvPr/>
        </p:nvSpPr>
        <p:spPr>
          <a:xfrm>
            <a:off x="7620720" y="4479962"/>
            <a:ext cx="1373543" cy="216024"/>
          </a:xfrm>
          <a:prstGeom prst="homePlate">
            <a:avLst>
              <a:gd name="adj" fmla="val 0"/>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smtClean="0">
                <a:solidFill>
                  <a:prstClr val="black">
                    <a:lumMod val="65000"/>
                    <a:lumOff val="35000"/>
                  </a:prstClr>
                </a:solidFill>
                <a:cs typeface="メイリオ" panose="020B0604030504040204" pitchFamily="50" charset="-128"/>
              </a:rPr>
              <a:t>App</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Studio</a:t>
            </a:r>
            <a:endParaRPr lang="ja-JP" altLang="en-US" sz="800" dirty="0">
              <a:solidFill>
                <a:prstClr val="black">
                  <a:lumMod val="65000"/>
                  <a:lumOff val="35000"/>
                </a:prstClr>
              </a:solidFill>
              <a:cs typeface="メイリオ" panose="020B0604030504040204" pitchFamily="50" charset="-128"/>
            </a:endParaRPr>
          </a:p>
        </p:txBody>
      </p:sp>
      <p:sp>
        <p:nvSpPr>
          <p:cNvPr id="166" name="平行四辺形 165"/>
          <p:cNvSpPr/>
          <p:nvPr/>
        </p:nvSpPr>
        <p:spPr>
          <a:xfrm>
            <a:off x="5456983" y="4479962"/>
            <a:ext cx="2268000" cy="216024"/>
          </a:xfrm>
          <a:prstGeom prst="parallelogram">
            <a:avLst>
              <a:gd name="adj" fmla="val 16181"/>
            </a:avLst>
          </a:prstGeom>
          <a:solidFill>
            <a:schemeClr val="accent5">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WebFOCUS</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Client</a:t>
            </a:r>
            <a:endParaRPr lang="ja-JP" altLang="en-US" sz="800" dirty="0">
              <a:solidFill>
                <a:prstClr val="black">
                  <a:lumMod val="65000"/>
                  <a:lumOff val="35000"/>
                </a:prstClr>
              </a:solidFill>
              <a:cs typeface="メイリオ" panose="020B0604030504040204" pitchFamily="50" charset="-128"/>
            </a:endParaRPr>
          </a:p>
        </p:txBody>
      </p:sp>
      <p:sp>
        <p:nvSpPr>
          <p:cNvPr id="167" name="平行四辺形 166"/>
          <p:cNvSpPr/>
          <p:nvPr/>
        </p:nvSpPr>
        <p:spPr>
          <a:xfrm>
            <a:off x="3275856" y="4479962"/>
            <a:ext cx="2268000" cy="216024"/>
          </a:xfrm>
          <a:prstGeom prst="parallelogram">
            <a:avLst>
              <a:gd name="adj" fmla="val 14418"/>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WebFOCUS</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Reporting</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Server</a:t>
            </a:r>
            <a:endParaRPr lang="ja-JP" altLang="en-US" sz="800" dirty="0">
              <a:solidFill>
                <a:prstClr val="black">
                  <a:lumMod val="65000"/>
                  <a:lumOff val="35000"/>
                </a:prstClr>
              </a:solidFill>
              <a:cs typeface="メイリオ" panose="020B0604030504040204" pitchFamily="50" charset="-128"/>
            </a:endParaRPr>
          </a:p>
        </p:txBody>
      </p:sp>
      <p:sp>
        <p:nvSpPr>
          <p:cNvPr id="168" name="Text Box 62"/>
          <p:cNvSpPr txBox="1">
            <a:spLocks noChangeArrowheads="1"/>
          </p:cNvSpPr>
          <p:nvPr/>
        </p:nvSpPr>
        <p:spPr bwMode="auto">
          <a:xfrm>
            <a:off x="192331" y="4469289"/>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en-US" sz="800" dirty="0" smtClean="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コンポーネント</a:t>
            </a:r>
            <a:endParaRPr lang="ja-JP" altLang="ja-JP"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9" name="正方形/長方形 168"/>
          <p:cNvSpPr/>
          <p:nvPr/>
        </p:nvSpPr>
        <p:spPr>
          <a:xfrm>
            <a:off x="182701" y="4443958"/>
            <a:ext cx="8853795"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170" name="平行四辺形 169"/>
          <p:cNvSpPr/>
          <p:nvPr/>
        </p:nvSpPr>
        <p:spPr>
          <a:xfrm>
            <a:off x="4938323" y="2890060"/>
            <a:ext cx="1950125" cy="1015166"/>
          </a:xfrm>
          <a:prstGeom prst="parallelogram">
            <a:avLst>
              <a:gd name="adj" fmla="val 1441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コンテンツ管理</a:t>
            </a:r>
            <a:endParaRPr lang="ja-JP" altLang="en-US" sz="1000" b="1" dirty="0">
              <a:solidFill>
                <a:prstClr val="black">
                  <a:lumMod val="65000"/>
                  <a:lumOff val="35000"/>
                </a:prstClr>
              </a:solidFill>
              <a:cs typeface="メイリオ" panose="020B0604030504040204" pitchFamily="50" charset="-128"/>
            </a:endParaRPr>
          </a:p>
        </p:txBody>
      </p:sp>
      <p:pic>
        <p:nvPicPr>
          <p:cNvPr id="171" name="図 17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62508" y="3188867"/>
            <a:ext cx="381610" cy="390995"/>
          </a:xfrm>
          <a:prstGeom prst="rect">
            <a:avLst/>
          </a:prstGeom>
        </p:spPr>
      </p:pic>
      <p:sp>
        <p:nvSpPr>
          <p:cNvPr id="172" name="山形 171"/>
          <p:cNvSpPr/>
          <p:nvPr/>
        </p:nvSpPr>
        <p:spPr>
          <a:xfrm>
            <a:off x="6660232" y="1384980"/>
            <a:ext cx="1296144" cy="2988000"/>
          </a:xfrm>
          <a:prstGeom prst="chevron">
            <a:avLst>
              <a:gd name="adj" fmla="val 16779"/>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96000" tIns="252000" rIns="0" bIns="36000" rtlCol="0" anchor="b"/>
          <a:lstStyle/>
          <a:p>
            <a:pPr algn="ctr"/>
            <a:r>
              <a:rPr lang="ja-JP" altLang="en-US" sz="1000" b="1" dirty="0" smtClean="0">
                <a:solidFill>
                  <a:prstClr val="black">
                    <a:lumMod val="65000"/>
                    <a:lumOff val="35000"/>
                  </a:prstClr>
                </a:solidFill>
                <a:cs typeface="メイリオ" panose="020B0604030504040204" pitchFamily="50" charset="-128"/>
              </a:rPr>
              <a:t>ポータル・ページ</a:t>
            </a:r>
            <a:endParaRPr lang="ja-JP" altLang="en-US" sz="1000" b="1" dirty="0">
              <a:solidFill>
                <a:prstClr val="black">
                  <a:lumMod val="65000"/>
                  <a:lumOff val="35000"/>
                </a:prstClr>
              </a:solidFill>
              <a:cs typeface="メイリオ" panose="020B0604030504040204" pitchFamily="50" charset="-128"/>
            </a:endParaRPr>
          </a:p>
        </p:txBody>
      </p:sp>
      <p:pic>
        <p:nvPicPr>
          <p:cNvPr id="173" name="図 172"/>
          <p:cNvPicPr>
            <a:picLocks noChangeAspect="1"/>
          </p:cNvPicPr>
          <p:nvPr/>
        </p:nvPicPr>
        <p:blipFill>
          <a:blip r:embed="rId29" cstate="print">
            <a:grayscl/>
            <a:extLst>
              <a:ext uri="{28A0092B-C50C-407E-A947-70E740481C1C}">
                <a14:useLocalDpi xmlns:a14="http://schemas.microsoft.com/office/drawing/2010/main" val="0"/>
              </a:ext>
            </a:extLst>
          </a:blip>
          <a:stretch>
            <a:fillRect/>
          </a:stretch>
        </p:blipFill>
        <p:spPr>
          <a:xfrm>
            <a:off x="7251536" y="2141282"/>
            <a:ext cx="206824" cy="206824"/>
          </a:xfrm>
          <a:prstGeom prst="rect">
            <a:avLst/>
          </a:prstGeom>
        </p:spPr>
      </p:pic>
      <p:sp>
        <p:nvSpPr>
          <p:cNvPr id="174" name="テキスト ボックス 173"/>
          <p:cNvSpPr txBox="1"/>
          <p:nvPr/>
        </p:nvSpPr>
        <p:spPr>
          <a:xfrm>
            <a:off x="202590" y="2477626"/>
            <a:ext cx="860907" cy="196635"/>
          </a:xfrm>
          <a:prstGeom prst="rect">
            <a:avLst/>
          </a:prstGeom>
          <a:noFill/>
          <a:ln>
            <a:noFill/>
          </a:ln>
        </p:spPr>
        <p:txBody>
          <a:bodyPr wrap="square" lIns="0" tIns="0" rIns="0" bIns="0" rtlCol="0" anchor="ctr">
            <a:noAutofit/>
          </a:bodyPr>
          <a:lstStyle/>
          <a:p>
            <a:pPr algn="ctr"/>
            <a:r>
              <a:rPr lang="en-US" altLang="ja-JP" sz="600" b="1" dirty="0" smtClean="0">
                <a:solidFill>
                  <a:prstClr val="black">
                    <a:lumMod val="65000"/>
                    <a:lumOff val="35000"/>
                  </a:prstClr>
                </a:solidFill>
                <a:cs typeface="メイリオ" panose="020B0604030504040204" pitchFamily="50" charset="-128"/>
              </a:rPr>
              <a:t>WebFOCUS</a:t>
            </a:r>
          </a:p>
          <a:p>
            <a:pPr algn="ctr"/>
            <a:r>
              <a:rPr lang="ja-JP" altLang="en-US" sz="900" b="1" dirty="0" smtClean="0">
                <a:solidFill>
                  <a:prstClr val="black">
                    <a:lumMod val="65000"/>
                    <a:lumOff val="35000"/>
                  </a:prstClr>
                </a:solidFill>
                <a:cs typeface="メイリオ" panose="020B0604030504040204" pitchFamily="50" charset="-128"/>
              </a:rPr>
              <a:t>利用ログ</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175" name="テキスト ボックス 174"/>
          <p:cNvSpPr txBox="1"/>
          <p:nvPr/>
        </p:nvSpPr>
        <p:spPr>
          <a:xfrm>
            <a:off x="202590" y="1431391"/>
            <a:ext cx="860907" cy="196635"/>
          </a:xfrm>
          <a:prstGeom prst="rect">
            <a:avLst/>
          </a:prstGeom>
          <a:noFill/>
          <a:ln>
            <a:noFill/>
          </a:ln>
        </p:spPr>
        <p:txBody>
          <a:bodyPr wrap="square" lIns="0" tIns="0" rIns="0" bIns="0" rtlCol="0" anchor="ctr">
            <a:noAutofit/>
          </a:bodyPr>
          <a:lstStyle/>
          <a:p>
            <a:pPr algn="ctr"/>
            <a:r>
              <a:rPr lang="ja-JP" altLang="en-US" sz="900" b="1" dirty="0" smtClean="0">
                <a:solidFill>
                  <a:prstClr val="black">
                    <a:lumMod val="65000"/>
                    <a:lumOff val="35000"/>
                  </a:prstClr>
                </a:solidFill>
                <a:cs typeface="メイリオ" panose="020B0604030504040204" pitchFamily="50" charset="-128"/>
              </a:rPr>
              <a:t>検索対象</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176" name="テキスト ボックス 175"/>
          <p:cNvSpPr txBox="1"/>
          <p:nvPr/>
        </p:nvSpPr>
        <p:spPr>
          <a:xfrm>
            <a:off x="202590" y="3528771"/>
            <a:ext cx="860907" cy="196635"/>
          </a:xfrm>
          <a:prstGeom prst="rect">
            <a:avLst/>
          </a:prstGeom>
          <a:noFill/>
          <a:ln>
            <a:noFill/>
          </a:ln>
        </p:spPr>
        <p:txBody>
          <a:bodyPr wrap="square" lIns="0" tIns="0" rIns="0" bIns="0" rtlCol="0" anchor="ctr">
            <a:noAutofit/>
          </a:bodyPr>
          <a:lstStyle/>
          <a:p>
            <a:pPr algn="ctr"/>
            <a:r>
              <a:rPr lang="en-US" altLang="ja-JP" sz="600" b="1" dirty="0" smtClean="0">
                <a:solidFill>
                  <a:prstClr val="black">
                    <a:lumMod val="65000"/>
                    <a:lumOff val="35000"/>
                  </a:prstClr>
                </a:solidFill>
                <a:cs typeface="メイリオ" panose="020B0604030504040204" pitchFamily="50" charset="-128"/>
              </a:rPr>
              <a:t>WebFOCUS</a:t>
            </a:r>
          </a:p>
          <a:p>
            <a:pPr algn="ctr"/>
            <a:r>
              <a:rPr lang="ja-JP" altLang="en-US" sz="900" b="1" dirty="0" smtClean="0">
                <a:solidFill>
                  <a:prstClr val="black">
                    <a:lumMod val="65000"/>
                    <a:lumOff val="35000"/>
                  </a:prstClr>
                </a:solidFill>
                <a:cs typeface="メイリオ" panose="020B0604030504040204" pitchFamily="50" charset="-128"/>
              </a:rPr>
              <a:t>リポジトリ</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pic>
        <p:nvPicPr>
          <p:cNvPr id="177" name="図 176"/>
          <p:cNvPicPr>
            <a:picLocks noChangeAspect="1"/>
          </p:cNvPicPr>
          <p:nvPr/>
        </p:nvPicPr>
        <p:blipFill>
          <a:blip r:embed="rId30" cstate="print">
            <a:clrChange>
              <a:clrFrom>
                <a:srgbClr val="FFFFFF"/>
              </a:clrFrom>
              <a:clrTo>
                <a:srgbClr val="FFFFFF">
                  <a:alpha val="0"/>
                </a:srgbClr>
              </a:clrTo>
            </a:clrChange>
            <a:grayscl/>
            <a:extLst>
              <a:ext uri="{BEBA8EAE-BF5A-486C-A8C5-ECC9F3942E4B}">
                <a14:imgProps xmlns:a14="http://schemas.microsoft.com/office/drawing/2010/main">
                  <a14:imgLayer r:embed="rId3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28171" y="2622400"/>
            <a:ext cx="270000" cy="270000"/>
          </a:xfrm>
          <a:prstGeom prst="rect">
            <a:avLst/>
          </a:prstGeom>
        </p:spPr>
      </p:pic>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7</a:t>
            </a:fld>
            <a:endParaRPr lang="ja-JP" altLang="en-US" dirty="0"/>
          </a:p>
        </p:txBody>
      </p:sp>
    </p:spTree>
    <p:extLst>
      <p:ext uri="{BB962C8B-B14F-4D97-AF65-F5344CB8AC3E}">
        <p14:creationId xmlns:p14="http://schemas.microsoft.com/office/powerpoint/2010/main" val="2696445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処理フロー</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864096"/>
          </a:xfrm>
        </p:spPr>
        <p:txBody>
          <a:bodyPr>
            <a:normAutofit/>
          </a:bodyPr>
          <a:lstStyle/>
          <a:p>
            <a:r>
              <a:rPr lang="en-US" altLang="ja-JP" dirty="0" err="1"/>
              <a:t>WebFOCUS</a:t>
            </a:r>
            <a:r>
              <a:rPr lang="ja-JP" altLang="en-US" dirty="0"/>
              <a:t>のコンポーネントは「</a:t>
            </a:r>
            <a:r>
              <a:rPr lang="en-US" altLang="ja-JP" dirty="0" err="1"/>
              <a:t>WebFOCUS</a:t>
            </a:r>
            <a:r>
              <a:rPr lang="en-US" altLang="ja-JP" dirty="0"/>
              <a:t> Client</a:t>
            </a:r>
            <a:r>
              <a:rPr lang="ja-JP" altLang="en-US" dirty="0"/>
              <a:t>」と「</a:t>
            </a:r>
            <a:r>
              <a:rPr lang="en-US" altLang="ja-JP" dirty="0"/>
              <a:t>Reporting Server</a:t>
            </a:r>
            <a:r>
              <a:rPr lang="ja-JP" altLang="en-US" dirty="0"/>
              <a:t>」から構成される</a:t>
            </a:r>
          </a:p>
          <a:p>
            <a:pPr lvl="1"/>
            <a:r>
              <a:rPr lang="en-US" altLang="ja-JP" dirty="0" err="1"/>
              <a:t>WebFOCUS</a:t>
            </a:r>
            <a:r>
              <a:rPr lang="ja-JP" altLang="en-US" dirty="0"/>
              <a:t>はユーザから受け取ったリクエストを以下のように処理します。また各リポジトリ</a:t>
            </a:r>
            <a:r>
              <a:rPr lang="en-US" altLang="ja-JP" dirty="0"/>
              <a:t>DB</a:t>
            </a:r>
            <a:r>
              <a:rPr lang="ja-JP" altLang="en-US" dirty="0"/>
              <a:t>では処理に必要な情報やアクセスログを保持しています。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8</a:t>
            </a:fld>
            <a:endParaRPr lang="ja-JP" altLang="en-US" dirty="0"/>
          </a:p>
        </p:txBody>
      </p:sp>
      <p:sp>
        <p:nvSpPr>
          <p:cNvPr id="8" name="Google Shape;249;p8"/>
          <p:cNvSpPr/>
          <p:nvPr/>
        </p:nvSpPr>
        <p:spPr>
          <a:xfrm>
            <a:off x="827584" y="1835341"/>
            <a:ext cx="7640664" cy="2940125"/>
          </a:xfrm>
          <a:prstGeom prst="rect">
            <a:avLst/>
          </a:prstGeom>
          <a:solidFill>
            <a:srgbClr val="EAF1DD"/>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Meiryo"/>
              <a:ea typeface="Meiryo"/>
              <a:cs typeface="Meiryo"/>
              <a:sym typeface="Meiryo"/>
            </a:endParaRPr>
          </a:p>
        </p:txBody>
      </p:sp>
      <p:grpSp>
        <p:nvGrpSpPr>
          <p:cNvPr id="9" name="グループ化 8"/>
          <p:cNvGrpSpPr/>
          <p:nvPr/>
        </p:nvGrpSpPr>
        <p:grpSpPr>
          <a:xfrm>
            <a:off x="827585" y="1925322"/>
            <a:ext cx="7640664" cy="2759057"/>
            <a:chOff x="1112395" y="1925322"/>
            <a:chExt cx="6888768" cy="2759057"/>
          </a:xfrm>
        </p:grpSpPr>
        <p:sp>
          <p:nvSpPr>
            <p:cNvPr id="10" name="Google Shape;250;p8"/>
            <p:cNvSpPr/>
            <p:nvPr/>
          </p:nvSpPr>
          <p:spPr>
            <a:xfrm rot="10800000" flipH="1">
              <a:off x="1142875" y="3259450"/>
              <a:ext cx="1012732"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1" name="Google Shape;251;p8"/>
            <p:cNvSpPr/>
            <p:nvPr/>
          </p:nvSpPr>
          <p:spPr>
            <a:xfrm>
              <a:off x="1142875" y="1949133"/>
              <a:ext cx="1012732"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2" name="Google Shape;252;p8"/>
            <p:cNvSpPr/>
            <p:nvPr/>
          </p:nvSpPr>
          <p:spPr>
            <a:xfrm>
              <a:off x="2358289" y="1949133"/>
              <a:ext cx="1215279" cy="400926"/>
            </a:xfrm>
            <a:prstGeom prst="wedgeRectCallout">
              <a:avLst>
                <a:gd name="adj1" fmla="val 19736"/>
                <a:gd name="adj2" fmla="val 6446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3" name="Google Shape;253;p8"/>
            <p:cNvSpPr/>
            <p:nvPr/>
          </p:nvSpPr>
          <p:spPr>
            <a:xfrm>
              <a:off x="3689456" y="1949133"/>
              <a:ext cx="1215414"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4" name="Google Shape;254;p8"/>
            <p:cNvSpPr/>
            <p:nvPr/>
          </p:nvSpPr>
          <p:spPr>
            <a:xfrm>
              <a:off x="6351792" y="1949133"/>
              <a:ext cx="1012732"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5" name="Google Shape;255;p8"/>
            <p:cNvSpPr/>
            <p:nvPr/>
          </p:nvSpPr>
          <p:spPr>
            <a:xfrm>
              <a:off x="5020624" y="1949133"/>
              <a:ext cx="1215279"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6" name="Google Shape;256;p8"/>
            <p:cNvSpPr/>
            <p:nvPr/>
          </p:nvSpPr>
          <p:spPr>
            <a:xfrm rot="10800000" flipH="1">
              <a:off x="2633923" y="3259450"/>
              <a:ext cx="1152000" cy="400926"/>
            </a:xfrm>
            <a:prstGeom prst="wedgeRectCallout">
              <a:avLst>
                <a:gd name="adj1" fmla="val 19087"/>
                <a:gd name="adj2" fmla="val 66811"/>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7" name="Google Shape;257;p8"/>
            <p:cNvSpPr/>
            <p:nvPr/>
          </p:nvSpPr>
          <p:spPr>
            <a:xfrm rot="10800000" flipH="1">
              <a:off x="6322966" y="3259450"/>
              <a:ext cx="1012732"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sp>
          <p:nvSpPr>
            <p:cNvPr id="18" name="Google Shape;258;p8"/>
            <p:cNvSpPr/>
            <p:nvPr/>
          </p:nvSpPr>
          <p:spPr>
            <a:xfrm rot="10800000" flipH="1">
              <a:off x="4673363" y="3259450"/>
              <a:ext cx="1152000" cy="400926"/>
            </a:xfrm>
            <a:prstGeom prst="wedgeRectCallout">
              <a:avLst>
                <a:gd name="adj1" fmla="val -20833"/>
                <a:gd name="adj2" fmla="val 62500"/>
              </a:avLst>
            </a:prstGeom>
            <a:solidFill>
              <a:schemeClr val="lt1"/>
            </a:solid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a:ea typeface="Meiryo"/>
                <a:cs typeface="Meiryo"/>
                <a:sym typeface="Meiryo"/>
              </a:endParaRPr>
            </a:p>
          </p:txBody>
        </p:sp>
        <p:pic>
          <p:nvPicPr>
            <p:cNvPr id="19" name="Google Shape;259;p8" descr="user2.PNG"/>
            <p:cNvPicPr preferRelativeResize="0"/>
            <p:nvPr/>
          </p:nvPicPr>
          <p:blipFill rotWithShape="1">
            <a:blip r:embed="rId2">
              <a:alphaModFix/>
            </a:blip>
            <a:srcRect/>
            <a:stretch/>
          </p:blipFill>
          <p:spPr>
            <a:xfrm flipH="1">
              <a:off x="1640522" y="2504740"/>
              <a:ext cx="274880" cy="281771"/>
            </a:xfrm>
            <a:prstGeom prst="rect">
              <a:avLst/>
            </a:prstGeom>
            <a:noFill/>
            <a:ln>
              <a:noFill/>
            </a:ln>
          </p:spPr>
        </p:pic>
        <p:pic>
          <p:nvPicPr>
            <p:cNvPr id="20" name="Google Shape;260;p8" descr="ia11.png"/>
            <p:cNvPicPr preferRelativeResize="0"/>
            <p:nvPr/>
          </p:nvPicPr>
          <p:blipFill rotWithShape="1">
            <a:blip r:embed="rId3">
              <a:alphaModFix/>
            </a:blip>
            <a:srcRect/>
            <a:stretch/>
          </p:blipFill>
          <p:spPr>
            <a:xfrm>
              <a:off x="1237583" y="2792545"/>
              <a:ext cx="736614" cy="237847"/>
            </a:xfrm>
            <a:prstGeom prst="rect">
              <a:avLst/>
            </a:prstGeom>
            <a:noFill/>
            <a:ln w="9525" cap="flat" cmpd="sng">
              <a:solidFill>
                <a:schemeClr val="dk2"/>
              </a:solidFill>
              <a:prstDash val="solid"/>
              <a:round/>
              <a:headEnd type="none" w="sm" len="sm"/>
              <a:tailEnd type="none" w="sm" len="sm"/>
            </a:ln>
          </p:spPr>
        </p:pic>
        <p:cxnSp>
          <p:nvCxnSpPr>
            <p:cNvPr id="21" name="Google Shape;261;p8"/>
            <p:cNvCxnSpPr/>
            <p:nvPr/>
          </p:nvCxnSpPr>
          <p:spPr>
            <a:xfrm>
              <a:off x="1953196" y="2663691"/>
              <a:ext cx="347223" cy="0"/>
            </a:xfrm>
            <a:prstGeom prst="straightConnector1">
              <a:avLst/>
            </a:prstGeom>
            <a:noFill/>
            <a:ln w="19050" cap="flat" cmpd="sng">
              <a:solidFill>
                <a:srgbClr val="4A7DBA"/>
              </a:solidFill>
              <a:prstDash val="solid"/>
              <a:round/>
              <a:headEnd type="none" w="sm" len="sm"/>
              <a:tailEnd type="stealth" w="med" len="med"/>
            </a:ln>
          </p:spPr>
        </p:cxnSp>
        <p:sp>
          <p:nvSpPr>
            <p:cNvPr id="22" name="Google Shape;262;p8"/>
            <p:cNvSpPr txBox="1"/>
            <p:nvPr/>
          </p:nvSpPr>
          <p:spPr>
            <a:xfrm>
              <a:off x="2335429" y="1925322"/>
              <a:ext cx="1157408"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a:solidFill>
                    <a:srgbClr val="3F3F3F"/>
                  </a:solidFill>
                  <a:latin typeface="Meiryo"/>
                  <a:ea typeface="Meiryo"/>
                  <a:cs typeface="Meiryo"/>
                  <a:sym typeface="Meiryo"/>
                </a:rPr>
                <a:t>2.</a:t>
              </a:r>
              <a:endParaRPr/>
            </a:p>
            <a:p>
              <a:pPr marL="0" marR="0" lvl="0" indent="0" algn="l" rtl="0">
                <a:spcBef>
                  <a:spcPts val="0"/>
                </a:spcBef>
                <a:spcAft>
                  <a:spcPts val="0"/>
                </a:spcAft>
                <a:buNone/>
              </a:pPr>
              <a:r>
                <a:rPr lang="ja-JP" sz="800">
                  <a:solidFill>
                    <a:srgbClr val="3F3F3F"/>
                  </a:solidFill>
                  <a:latin typeface="Meiryo"/>
                  <a:ea typeface="Meiryo"/>
                  <a:cs typeface="Meiryo"/>
                  <a:sym typeface="Meiryo"/>
                </a:rPr>
                <a:t>WebFOCUS</a:t>
              </a:r>
              <a:br>
                <a:rPr lang="ja-JP" sz="800">
                  <a:solidFill>
                    <a:srgbClr val="3F3F3F"/>
                  </a:solidFill>
                  <a:latin typeface="Meiryo"/>
                  <a:ea typeface="Meiryo"/>
                  <a:cs typeface="Meiryo"/>
                  <a:sym typeface="Meiryo"/>
                </a:rPr>
              </a:br>
              <a:r>
                <a:rPr lang="ja-JP" sz="800">
                  <a:solidFill>
                    <a:srgbClr val="3F3F3F"/>
                  </a:solidFill>
                  <a:latin typeface="Meiryo"/>
                  <a:ea typeface="Meiryo"/>
                  <a:cs typeface="Meiryo"/>
                  <a:sym typeface="Meiryo"/>
                </a:rPr>
                <a:t>Servletの呼び出し</a:t>
              </a:r>
              <a:endParaRPr sz="800">
                <a:solidFill>
                  <a:srgbClr val="3F3F3F"/>
                </a:solidFill>
                <a:latin typeface="Meiryo"/>
                <a:ea typeface="Meiryo"/>
                <a:cs typeface="Meiryo"/>
                <a:sym typeface="Meiryo"/>
              </a:endParaRPr>
            </a:p>
          </p:txBody>
        </p:sp>
        <p:sp>
          <p:nvSpPr>
            <p:cNvPr id="23" name="Google Shape;263;p8"/>
            <p:cNvSpPr txBox="1"/>
            <p:nvPr/>
          </p:nvSpPr>
          <p:spPr>
            <a:xfrm>
              <a:off x="6321310" y="1948592"/>
              <a:ext cx="931981"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a:solidFill>
                    <a:srgbClr val="3F3F3F"/>
                  </a:solidFill>
                  <a:latin typeface="Meiryo"/>
                  <a:ea typeface="Meiryo"/>
                  <a:cs typeface="Meiryo"/>
                  <a:sym typeface="Meiryo"/>
                </a:rPr>
                <a:t>5.</a:t>
              </a:r>
              <a:endParaRPr/>
            </a:p>
            <a:p>
              <a:pPr marL="0" marR="0" lvl="0" indent="0" algn="l" rtl="0">
                <a:spcBef>
                  <a:spcPts val="0"/>
                </a:spcBef>
                <a:spcAft>
                  <a:spcPts val="0"/>
                </a:spcAft>
                <a:buNone/>
              </a:pPr>
              <a:r>
                <a:rPr lang="ja-JP" sz="800">
                  <a:solidFill>
                    <a:srgbClr val="3F3F3F"/>
                  </a:solidFill>
                  <a:latin typeface="Meiryo"/>
                  <a:ea typeface="Meiryo"/>
                  <a:cs typeface="Meiryo"/>
                  <a:sym typeface="Meiryo"/>
                </a:rPr>
                <a:t>SQLの発行</a:t>
              </a:r>
              <a:endParaRPr sz="800">
                <a:solidFill>
                  <a:srgbClr val="3F3F3F"/>
                </a:solidFill>
                <a:latin typeface="Meiryo"/>
                <a:ea typeface="Meiryo"/>
                <a:cs typeface="Meiryo"/>
                <a:sym typeface="Meiryo"/>
              </a:endParaRPr>
            </a:p>
          </p:txBody>
        </p:sp>
        <p:sp>
          <p:nvSpPr>
            <p:cNvPr id="24" name="Google Shape;264;p8"/>
            <p:cNvSpPr txBox="1"/>
            <p:nvPr/>
          </p:nvSpPr>
          <p:spPr>
            <a:xfrm>
              <a:off x="3658976" y="1933164"/>
              <a:ext cx="1273291" cy="41549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700">
                  <a:solidFill>
                    <a:srgbClr val="3F3F3F"/>
                  </a:solidFill>
                  <a:latin typeface="Meiryo"/>
                  <a:ea typeface="Meiryo"/>
                  <a:cs typeface="Meiryo"/>
                  <a:sym typeface="Meiryo"/>
                </a:rPr>
                <a:t>3.</a:t>
              </a:r>
              <a:endParaRPr/>
            </a:p>
            <a:p>
              <a:pPr marL="0" marR="0" lvl="0" indent="0" algn="l" rtl="0">
                <a:spcBef>
                  <a:spcPts val="0"/>
                </a:spcBef>
                <a:spcAft>
                  <a:spcPts val="0"/>
                </a:spcAft>
                <a:buNone/>
              </a:pPr>
              <a:r>
                <a:rPr lang="ja-JP" sz="700">
                  <a:solidFill>
                    <a:srgbClr val="3F3F3F"/>
                  </a:solidFill>
                  <a:latin typeface="Meiryo"/>
                  <a:ea typeface="Meiryo"/>
                  <a:cs typeface="Meiryo"/>
                  <a:sym typeface="Meiryo"/>
                </a:rPr>
                <a:t>パラメータを処理し、次に送るリクエストを作成</a:t>
              </a:r>
              <a:endParaRPr sz="700">
                <a:solidFill>
                  <a:srgbClr val="3F3F3F"/>
                </a:solidFill>
                <a:latin typeface="Meiryo"/>
                <a:ea typeface="Meiryo"/>
                <a:cs typeface="Meiryo"/>
                <a:sym typeface="Meiryo"/>
              </a:endParaRPr>
            </a:p>
          </p:txBody>
        </p:sp>
        <p:sp>
          <p:nvSpPr>
            <p:cNvPr id="25" name="Google Shape;265;p8"/>
            <p:cNvSpPr txBox="1"/>
            <p:nvPr/>
          </p:nvSpPr>
          <p:spPr>
            <a:xfrm>
              <a:off x="4974904" y="1967378"/>
              <a:ext cx="1273291"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a:solidFill>
                    <a:srgbClr val="3F3F3F"/>
                  </a:solidFill>
                  <a:latin typeface="Meiryo"/>
                  <a:ea typeface="Meiryo"/>
                  <a:cs typeface="Meiryo"/>
                  <a:sym typeface="Meiryo"/>
                </a:rPr>
                <a:t>4.</a:t>
              </a:r>
              <a:endParaRPr/>
            </a:p>
            <a:p>
              <a:pPr marL="0" marR="0" lvl="0" indent="0" algn="l" rtl="0">
                <a:spcBef>
                  <a:spcPts val="0"/>
                </a:spcBef>
                <a:spcAft>
                  <a:spcPts val="0"/>
                </a:spcAft>
                <a:buNone/>
              </a:pPr>
              <a:r>
                <a:rPr lang="ja-JP" sz="700">
                  <a:solidFill>
                    <a:srgbClr val="3F3F3F"/>
                  </a:solidFill>
                  <a:latin typeface="Meiryo"/>
                  <a:ea typeface="Meiryo"/>
                  <a:cs typeface="Meiryo"/>
                  <a:sym typeface="Meiryo"/>
                </a:rPr>
                <a:t>リクエスト</a:t>
              </a:r>
              <a:r>
                <a:rPr lang="ja-JP" sz="800">
                  <a:solidFill>
                    <a:srgbClr val="3F3F3F"/>
                  </a:solidFill>
                  <a:latin typeface="Meiryo"/>
                  <a:ea typeface="Meiryo"/>
                  <a:cs typeface="Meiryo"/>
                  <a:sym typeface="Meiryo"/>
                </a:rPr>
                <a:t>を受信、処理</a:t>
              </a:r>
              <a:endParaRPr sz="800">
                <a:solidFill>
                  <a:srgbClr val="3F3F3F"/>
                </a:solidFill>
                <a:latin typeface="Meiryo"/>
                <a:ea typeface="Meiryo"/>
                <a:cs typeface="Meiryo"/>
                <a:sym typeface="Meiryo"/>
              </a:endParaRPr>
            </a:p>
          </p:txBody>
        </p:sp>
        <p:sp>
          <p:nvSpPr>
            <p:cNvPr id="26" name="Google Shape;266;p8"/>
            <p:cNvSpPr txBox="1"/>
            <p:nvPr/>
          </p:nvSpPr>
          <p:spPr>
            <a:xfrm>
              <a:off x="6322966" y="3262781"/>
              <a:ext cx="752399"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a:solidFill>
                    <a:srgbClr val="3F3F3F"/>
                  </a:solidFill>
                  <a:latin typeface="Meiryo"/>
                  <a:ea typeface="Meiryo"/>
                  <a:cs typeface="Meiryo"/>
                  <a:sym typeface="Meiryo"/>
                </a:rPr>
                <a:t>6.</a:t>
              </a:r>
              <a:endParaRPr/>
            </a:p>
            <a:p>
              <a:pPr marL="0" marR="0" lvl="0" indent="0" algn="l" rtl="0">
                <a:spcBef>
                  <a:spcPts val="0"/>
                </a:spcBef>
                <a:spcAft>
                  <a:spcPts val="0"/>
                </a:spcAft>
                <a:buNone/>
              </a:pPr>
              <a:r>
                <a:rPr lang="ja-JP" sz="800">
                  <a:solidFill>
                    <a:srgbClr val="3F3F3F"/>
                  </a:solidFill>
                  <a:latin typeface="Meiryo"/>
                  <a:ea typeface="Meiryo"/>
                  <a:cs typeface="Meiryo"/>
                  <a:sym typeface="Meiryo"/>
                </a:rPr>
                <a:t>データ取得</a:t>
              </a:r>
              <a:endParaRPr sz="800">
                <a:solidFill>
                  <a:srgbClr val="3F3F3F"/>
                </a:solidFill>
                <a:latin typeface="Meiryo"/>
                <a:ea typeface="Meiryo"/>
                <a:cs typeface="Meiryo"/>
                <a:sym typeface="Meiryo"/>
              </a:endParaRPr>
            </a:p>
          </p:txBody>
        </p:sp>
        <p:sp>
          <p:nvSpPr>
            <p:cNvPr id="27" name="Google Shape;267;p8"/>
            <p:cNvSpPr txBox="1"/>
            <p:nvPr/>
          </p:nvSpPr>
          <p:spPr>
            <a:xfrm>
              <a:off x="4650503" y="3262781"/>
              <a:ext cx="1273291"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a:solidFill>
                    <a:srgbClr val="3F3F3F"/>
                  </a:solidFill>
                  <a:latin typeface="Meiryo"/>
                  <a:ea typeface="Meiryo"/>
                  <a:cs typeface="Meiryo"/>
                  <a:sym typeface="Meiryo"/>
                </a:rPr>
                <a:t>7.</a:t>
              </a:r>
              <a:endParaRPr/>
            </a:p>
            <a:p>
              <a:pPr marL="0" marR="0" lvl="0" indent="0" algn="l" rtl="0">
                <a:spcBef>
                  <a:spcPts val="0"/>
                </a:spcBef>
                <a:spcAft>
                  <a:spcPts val="0"/>
                </a:spcAft>
                <a:buNone/>
              </a:pPr>
              <a:r>
                <a:rPr lang="ja-JP" sz="800">
                  <a:solidFill>
                    <a:srgbClr val="3F3F3F"/>
                  </a:solidFill>
                  <a:latin typeface="Meiryo"/>
                  <a:ea typeface="Meiryo"/>
                  <a:cs typeface="Meiryo"/>
                  <a:sym typeface="Meiryo"/>
                </a:rPr>
                <a:t>リクエスト結果の作成</a:t>
              </a:r>
              <a:endParaRPr sz="800">
                <a:solidFill>
                  <a:srgbClr val="3F3F3F"/>
                </a:solidFill>
                <a:latin typeface="Meiryo"/>
                <a:ea typeface="Meiryo"/>
                <a:cs typeface="Meiryo"/>
                <a:sym typeface="Meiryo"/>
              </a:endParaRPr>
            </a:p>
          </p:txBody>
        </p:sp>
        <p:cxnSp>
          <p:nvCxnSpPr>
            <p:cNvPr id="28" name="Google Shape;268;p8"/>
            <p:cNvCxnSpPr/>
            <p:nvPr/>
          </p:nvCxnSpPr>
          <p:spPr>
            <a:xfrm rot="10800000">
              <a:off x="2011066" y="2923595"/>
              <a:ext cx="260417" cy="0"/>
            </a:xfrm>
            <a:prstGeom prst="straightConnector1">
              <a:avLst/>
            </a:prstGeom>
            <a:noFill/>
            <a:ln w="19050" cap="flat" cmpd="sng">
              <a:solidFill>
                <a:srgbClr val="4A7DBA"/>
              </a:solidFill>
              <a:prstDash val="solid"/>
              <a:round/>
              <a:headEnd type="none" w="sm" len="sm"/>
              <a:tailEnd type="stealth" w="med" len="med"/>
            </a:ln>
          </p:spPr>
        </p:cxnSp>
        <p:sp>
          <p:nvSpPr>
            <p:cNvPr id="29" name="Google Shape;269;p8"/>
            <p:cNvSpPr txBox="1"/>
            <p:nvPr/>
          </p:nvSpPr>
          <p:spPr>
            <a:xfrm>
              <a:off x="1142875" y="3262782"/>
              <a:ext cx="908845"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dirty="0">
                  <a:solidFill>
                    <a:srgbClr val="3F3F3F"/>
                  </a:solidFill>
                  <a:latin typeface="Meiryo"/>
                  <a:ea typeface="Meiryo"/>
                  <a:cs typeface="Meiryo"/>
                  <a:sym typeface="Meiryo"/>
                </a:rPr>
                <a:t>9.</a:t>
              </a:r>
              <a:endParaRPr dirty="0"/>
            </a:p>
            <a:p>
              <a:pPr marL="0" marR="0" lvl="0" indent="0" algn="l" rtl="0">
                <a:spcBef>
                  <a:spcPts val="0"/>
                </a:spcBef>
                <a:spcAft>
                  <a:spcPts val="0"/>
                </a:spcAft>
                <a:buNone/>
              </a:pPr>
              <a:r>
                <a:rPr lang="ja-JP" sz="800" dirty="0">
                  <a:solidFill>
                    <a:srgbClr val="3F3F3F"/>
                  </a:solidFill>
                  <a:latin typeface="Meiryo"/>
                  <a:ea typeface="Meiryo"/>
                  <a:cs typeface="Meiryo"/>
                  <a:sym typeface="Meiryo"/>
                </a:rPr>
                <a:t>結果を表示</a:t>
              </a:r>
              <a:endParaRPr sz="800" dirty="0">
                <a:solidFill>
                  <a:srgbClr val="3F3F3F"/>
                </a:solidFill>
                <a:latin typeface="Meiryo"/>
                <a:ea typeface="Meiryo"/>
                <a:cs typeface="Meiryo"/>
                <a:sym typeface="Meiryo"/>
              </a:endParaRPr>
            </a:p>
          </p:txBody>
        </p:sp>
        <p:sp>
          <p:nvSpPr>
            <p:cNvPr id="30" name="Google Shape;270;p8"/>
            <p:cNvSpPr txBox="1"/>
            <p:nvPr/>
          </p:nvSpPr>
          <p:spPr>
            <a:xfrm>
              <a:off x="1112395" y="1944519"/>
              <a:ext cx="1041783"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dirty="0">
                  <a:solidFill>
                    <a:srgbClr val="3F3F3F"/>
                  </a:solidFill>
                  <a:latin typeface="Meiryo"/>
                  <a:ea typeface="Meiryo"/>
                  <a:cs typeface="Meiryo"/>
                  <a:sym typeface="Meiryo"/>
                </a:rPr>
                <a:t>1.</a:t>
              </a:r>
              <a:endParaRPr dirty="0"/>
            </a:p>
            <a:p>
              <a:pPr marL="0" marR="0" lvl="0" indent="0" algn="l" rtl="0">
                <a:spcBef>
                  <a:spcPts val="0"/>
                </a:spcBef>
                <a:spcAft>
                  <a:spcPts val="0"/>
                </a:spcAft>
                <a:buNone/>
              </a:pPr>
              <a:r>
                <a:rPr lang="ja-JP" sz="800" dirty="0">
                  <a:solidFill>
                    <a:srgbClr val="3F3F3F"/>
                  </a:solidFill>
                  <a:latin typeface="Meiryo"/>
                  <a:ea typeface="Meiryo"/>
                  <a:cs typeface="Meiryo"/>
                  <a:sym typeface="Meiryo"/>
                </a:rPr>
                <a:t>リクエストの送信</a:t>
              </a:r>
              <a:endParaRPr sz="800" dirty="0">
                <a:solidFill>
                  <a:srgbClr val="3F3F3F"/>
                </a:solidFill>
                <a:latin typeface="Meiryo"/>
                <a:ea typeface="Meiryo"/>
                <a:cs typeface="Meiryo"/>
                <a:sym typeface="Meiryo"/>
              </a:endParaRPr>
            </a:p>
          </p:txBody>
        </p:sp>
        <p:sp>
          <p:nvSpPr>
            <p:cNvPr id="31" name="Google Shape;271;p8"/>
            <p:cNvSpPr txBox="1"/>
            <p:nvPr/>
          </p:nvSpPr>
          <p:spPr>
            <a:xfrm>
              <a:off x="2600284" y="3262781"/>
              <a:ext cx="1273291"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800">
                  <a:solidFill>
                    <a:srgbClr val="3F3F3F"/>
                  </a:solidFill>
                  <a:latin typeface="Meiryo"/>
                  <a:ea typeface="Meiryo"/>
                  <a:cs typeface="Meiryo"/>
                  <a:sym typeface="Meiryo"/>
                </a:rPr>
                <a:t>8.</a:t>
              </a:r>
              <a:endParaRPr/>
            </a:p>
            <a:p>
              <a:pPr marL="0" marR="0" lvl="0" indent="0" algn="l" rtl="0">
                <a:spcBef>
                  <a:spcPts val="0"/>
                </a:spcBef>
                <a:spcAft>
                  <a:spcPts val="0"/>
                </a:spcAft>
                <a:buNone/>
              </a:pPr>
              <a:r>
                <a:rPr lang="ja-JP" sz="800">
                  <a:solidFill>
                    <a:srgbClr val="3F3F3F"/>
                  </a:solidFill>
                  <a:latin typeface="Meiryo"/>
                  <a:ea typeface="Meiryo"/>
                  <a:cs typeface="Meiryo"/>
                  <a:sym typeface="Meiryo"/>
                </a:rPr>
                <a:t>リクエスト結果の受信</a:t>
              </a:r>
              <a:endParaRPr sz="800">
                <a:solidFill>
                  <a:srgbClr val="3F3F3F"/>
                </a:solidFill>
                <a:latin typeface="Meiryo"/>
                <a:ea typeface="Meiryo"/>
                <a:cs typeface="Meiryo"/>
                <a:sym typeface="Meiryo"/>
              </a:endParaRPr>
            </a:p>
          </p:txBody>
        </p:sp>
        <p:sp>
          <p:nvSpPr>
            <p:cNvPr id="32" name="Google Shape;272;p8"/>
            <p:cNvSpPr/>
            <p:nvPr/>
          </p:nvSpPr>
          <p:spPr>
            <a:xfrm>
              <a:off x="2300412" y="2550245"/>
              <a:ext cx="520892" cy="540000"/>
            </a:xfrm>
            <a:prstGeom prst="rect">
              <a:avLst/>
            </a:prstGeom>
            <a:solidFill>
              <a:srgbClr val="DAE5F1"/>
            </a:solidFill>
            <a:ln w="9525" cap="flat" cmpd="sng">
              <a:solidFill>
                <a:srgbClr val="366092"/>
              </a:solidFill>
              <a:prstDash val="solid"/>
              <a:round/>
              <a:headEnd type="none" w="sm" len="sm"/>
              <a:tailEnd type="none" w="sm" len="sm"/>
            </a:ln>
          </p:spPr>
          <p:txBody>
            <a:bodyPr spcFirstLastPara="1" wrap="square" lIns="54000" tIns="45000" rIns="54000" bIns="45000" anchor="ctr" anchorCtr="0">
              <a:noAutofit/>
            </a:bodyPr>
            <a:lstStyle/>
            <a:p>
              <a:pPr marL="0" marR="0" lvl="0" indent="0" algn="ctr" rtl="0">
                <a:spcBef>
                  <a:spcPts val="0"/>
                </a:spcBef>
                <a:spcAft>
                  <a:spcPts val="0"/>
                </a:spcAft>
                <a:buNone/>
              </a:pPr>
              <a:r>
                <a:rPr lang="ja-JP" sz="1000">
                  <a:solidFill>
                    <a:srgbClr val="244061"/>
                  </a:solidFill>
                  <a:latin typeface="Meiryo"/>
                  <a:ea typeface="Meiryo"/>
                  <a:cs typeface="Meiryo"/>
                  <a:sym typeface="Meiryo"/>
                </a:rPr>
                <a:t>Web</a:t>
              </a:r>
              <a:endParaRPr sz="1000">
                <a:solidFill>
                  <a:srgbClr val="244061"/>
                </a:solidFill>
                <a:latin typeface="Meiryo"/>
                <a:ea typeface="Meiryo"/>
                <a:cs typeface="Meiryo"/>
                <a:sym typeface="Meiryo"/>
              </a:endParaRPr>
            </a:p>
            <a:p>
              <a:pPr marL="0" marR="0" lvl="0" indent="0" algn="ctr" rtl="0">
                <a:spcBef>
                  <a:spcPts val="0"/>
                </a:spcBef>
                <a:spcAft>
                  <a:spcPts val="0"/>
                </a:spcAft>
                <a:buNone/>
              </a:pPr>
              <a:r>
                <a:rPr lang="ja-JP" sz="1000">
                  <a:solidFill>
                    <a:srgbClr val="244061"/>
                  </a:solidFill>
                  <a:latin typeface="Meiryo"/>
                  <a:ea typeface="Meiryo"/>
                  <a:cs typeface="Meiryo"/>
                  <a:sym typeface="Meiryo"/>
                </a:rPr>
                <a:t>サーバ</a:t>
              </a:r>
              <a:endParaRPr sz="1000">
                <a:solidFill>
                  <a:srgbClr val="244061"/>
                </a:solidFill>
                <a:latin typeface="Meiryo"/>
                <a:ea typeface="Meiryo"/>
                <a:cs typeface="Meiryo"/>
                <a:sym typeface="Meiryo"/>
              </a:endParaRPr>
            </a:p>
          </p:txBody>
        </p:sp>
        <p:cxnSp>
          <p:nvCxnSpPr>
            <p:cNvPr id="33" name="Google Shape;273;p8"/>
            <p:cNvCxnSpPr/>
            <p:nvPr/>
          </p:nvCxnSpPr>
          <p:spPr>
            <a:xfrm>
              <a:off x="2821304" y="2674093"/>
              <a:ext cx="289352" cy="0"/>
            </a:xfrm>
            <a:prstGeom prst="straightConnector1">
              <a:avLst/>
            </a:prstGeom>
            <a:noFill/>
            <a:ln w="19050" cap="flat" cmpd="sng">
              <a:solidFill>
                <a:srgbClr val="4A7DBA"/>
              </a:solidFill>
              <a:prstDash val="solid"/>
              <a:round/>
              <a:headEnd type="none" w="sm" len="sm"/>
              <a:tailEnd type="stealth" w="med" len="med"/>
            </a:ln>
          </p:spPr>
        </p:cxnSp>
        <p:cxnSp>
          <p:nvCxnSpPr>
            <p:cNvPr id="34" name="Google Shape;274;p8"/>
            <p:cNvCxnSpPr/>
            <p:nvPr/>
          </p:nvCxnSpPr>
          <p:spPr>
            <a:xfrm rot="10800000">
              <a:off x="2821305" y="2904919"/>
              <a:ext cx="289352" cy="0"/>
            </a:xfrm>
            <a:prstGeom prst="straightConnector1">
              <a:avLst/>
            </a:prstGeom>
            <a:noFill/>
            <a:ln w="19050" cap="flat" cmpd="sng">
              <a:solidFill>
                <a:srgbClr val="4A7DBA"/>
              </a:solidFill>
              <a:prstDash val="solid"/>
              <a:round/>
              <a:headEnd type="none" w="sm" len="sm"/>
              <a:tailEnd type="stealth" w="med" len="med"/>
            </a:ln>
          </p:spPr>
        </p:cxnSp>
        <p:cxnSp>
          <p:nvCxnSpPr>
            <p:cNvPr id="35" name="Google Shape;275;p8"/>
            <p:cNvCxnSpPr/>
            <p:nvPr/>
          </p:nvCxnSpPr>
          <p:spPr>
            <a:xfrm>
              <a:off x="4557609" y="2674093"/>
              <a:ext cx="289352" cy="0"/>
            </a:xfrm>
            <a:prstGeom prst="straightConnector1">
              <a:avLst/>
            </a:prstGeom>
            <a:noFill/>
            <a:ln w="19050" cap="flat" cmpd="sng">
              <a:solidFill>
                <a:srgbClr val="4A7DBA"/>
              </a:solidFill>
              <a:prstDash val="solid"/>
              <a:round/>
              <a:headEnd type="none" w="sm" len="sm"/>
              <a:tailEnd type="stealth" w="med" len="med"/>
            </a:ln>
          </p:spPr>
        </p:cxnSp>
        <p:cxnSp>
          <p:nvCxnSpPr>
            <p:cNvPr id="36" name="Google Shape;276;p8"/>
            <p:cNvCxnSpPr/>
            <p:nvPr/>
          </p:nvCxnSpPr>
          <p:spPr>
            <a:xfrm rot="10800000">
              <a:off x="4557609" y="2904919"/>
              <a:ext cx="289352" cy="0"/>
            </a:xfrm>
            <a:prstGeom prst="straightConnector1">
              <a:avLst/>
            </a:prstGeom>
            <a:noFill/>
            <a:ln w="19050" cap="flat" cmpd="sng">
              <a:solidFill>
                <a:srgbClr val="4A7DBA"/>
              </a:solidFill>
              <a:prstDash val="solid"/>
              <a:round/>
              <a:headEnd type="none" w="sm" len="sm"/>
              <a:tailEnd type="stealth" w="med" len="med"/>
            </a:ln>
          </p:spPr>
        </p:cxnSp>
        <p:cxnSp>
          <p:nvCxnSpPr>
            <p:cNvPr id="37" name="Google Shape;277;p8"/>
            <p:cNvCxnSpPr/>
            <p:nvPr/>
          </p:nvCxnSpPr>
          <p:spPr>
            <a:xfrm>
              <a:off x="6756930" y="2674093"/>
              <a:ext cx="289352" cy="0"/>
            </a:xfrm>
            <a:prstGeom prst="straightConnector1">
              <a:avLst/>
            </a:prstGeom>
            <a:noFill/>
            <a:ln w="19050" cap="flat" cmpd="sng">
              <a:solidFill>
                <a:srgbClr val="4A7DBA"/>
              </a:solidFill>
              <a:prstDash val="solid"/>
              <a:round/>
              <a:headEnd type="none" w="sm" len="sm"/>
              <a:tailEnd type="stealth" w="med" len="med"/>
            </a:ln>
          </p:spPr>
        </p:cxnSp>
        <p:cxnSp>
          <p:nvCxnSpPr>
            <p:cNvPr id="38" name="Google Shape;278;p8"/>
            <p:cNvCxnSpPr/>
            <p:nvPr/>
          </p:nvCxnSpPr>
          <p:spPr>
            <a:xfrm rot="10800000">
              <a:off x="6756930" y="2904920"/>
              <a:ext cx="289352" cy="0"/>
            </a:xfrm>
            <a:prstGeom prst="straightConnector1">
              <a:avLst/>
            </a:prstGeom>
            <a:noFill/>
            <a:ln w="19050" cap="flat" cmpd="sng">
              <a:solidFill>
                <a:srgbClr val="4A7DBA"/>
              </a:solidFill>
              <a:prstDash val="solid"/>
              <a:round/>
              <a:headEnd type="none" w="sm" len="sm"/>
              <a:tailEnd type="stealth" w="med" len="med"/>
            </a:ln>
          </p:spPr>
        </p:cxnSp>
        <p:cxnSp>
          <p:nvCxnSpPr>
            <p:cNvPr id="39" name="Google Shape;279;p8"/>
            <p:cNvCxnSpPr/>
            <p:nvPr/>
          </p:nvCxnSpPr>
          <p:spPr>
            <a:xfrm rot="16200000" flipH="1">
              <a:off x="6096968" y="2983817"/>
              <a:ext cx="900380" cy="1052041"/>
            </a:xfrm>
            <a:prstGeom prst="bentConnector2">
              <a:avLst/>
            </a:prstGeom>
            <a:noFill/>
            <a:ln w="15875" cap="flat" cmpd="sng">
              <a:solidFill>
                <a:srgbClr val="A5A5A5"/>
              </a:solidFill>
              <a:prstDash val="dash"/>
              <a:round/>
              <a:headEnd type="none" w="sm" len="sm"/>
              <a:tailEnd type="none" w="sm" len="sm"/>
            </a:ln>
          </p:spPr>
        </p:cxnSp>
        <p:sp>
          <p:nvSpPr>
            <p:cNvPr id="40" name="Google Shape;280;p8"/>
            <p:cNvSpPr txBox="1"/>
            <p:nvPr/>
          </p:nvSpPr>
          <p:spPr>
            <a:xfrm>
              <a:off x="1253824" y="2512560"/>
              <a:ext cx="525697" cy="236588"/>
            </a:xfrm>
            <a:prstGeom prst="rect">
              <a:avLst/>
            </a:prstGeom>
            <a:noFill/>
            <a:ln>
              <a:noFill/>
            </a:ln>
          </p:spPr>
          <p:txBody>
            <a:bodyPr spcFirstLastPara="1" wrap="square" lIns="36000" tIns="53775" rIns="54000" bIns="45000" anchor="ctr" anchorCtr="0">
              <a:noAutofit/>
            </a:bodyPr>
            <a:lstStyle/>
            <a:p>
              <a:pPr marL="0" marR="0" lvl="0" indent="0" algn="l" rtl="0">
                <a:spcBef>
                  <a:spcPts val="0"/>
                </a:spcBef>
                <a:spcAft>
                  <a:spcPts val="0"/>
                </a:spcAft>
                <a:buNone/>
              </a:pPr>
              <a:r>
                <a:rPr lang="ja-JP" sz="1000">
                  <a:solidFill>
                    <a:srgbClr val="004586"/>
                  </a:solidFill>
                  <a:latin typeface="Meiryo"/>
                  <a:ea typeface="Meiryo"/>
                  <a:cs typeface="Meiryo"/>
                  <a:sym typeface="Meiryo"/>
                </a:rPr>
                <a:t>利用者</a:t>
              </a:r>
              <a:endParaRPr/>
            </a:p>
          </p:txBody>
        </p:sp>
        <p:cxnSp>
          <p:nvCxnSpPr>
            <p:cNvPr id="41" name="Google Shape;281;p8"/>
            <p:cNvCxnSpPr>
              <a:endCxn id="32" idx="2"/>
            </p:cNvCxnSpPr>
            <p:nvPr/>
          </p:nvCxnSpPr>
          <p:spPr>
            <a:xfrm rot="10800000">
              <a:off x="2560858" y="3090245"/>
              <a:ext cx="0" cy="1506000"/>
            </a:xfrm>
            <a:prstGeom prst="straightConnector1">
              <a:avLst/>
            </a:prstGeom>
            <a:noFill/>
            <a:ln w="15875" cap="flat" cmpd="sng">
              <a:solidFill>
                <a:srgbClr val="93B3D7"/>
              </a:solidFill>
              <a:prstDash val="dash"/>
              <a:round/>
              <a:headEnd type="none" w="sm" len="sm"/>
              <a:tailEnd type="none" w="sm" len="sm"/>
            </a:ln>
          </p:spPr>
        </p:cxnSp>
        <p:sp>
          <p:nvSpPr>
            <p:cNvPr id="42" name="Google Shape;282;p8"/>
            <p:cNvSpPr/>
            <p:nvPr/>
          </p:nvSpPr>
          <p:spPr>
            <a:xfrm>
              <a:off x="4846961" y="2549947"/>
              <a:ext cx="1903141" cy="540000"/>
            </a:xfrm>
            <a:prstGeom prst="rect">
              <a:avLst/>
            </a:prstGeom>
            <a:solidFill>
              <a:schemeClr val="accent1"/>
            </a:solidFill>
            <a:ln w="9525" cap="flat" cmpd="sng">
              <a:solidFill>
                <a:srgbClr val="244061"/>
              </a:solidFill>
              <a:prstDash val="solid"/>
              <a:round/>
              <a:headEnd type="none" w="sm" len="sm"/>
              <a:tailEnd type="none" w="sm" len="sm"/>
            </a:ln>
          </p:spPr>
          <p:txBody>
            <a:bodyPr spcFirstLastPara="1" wrap="square" lIns="54000" tIns="45000" rIns="54000" bIns="45000" anchor="ctr" anchorCtr="0">
              <a:noAutofit/>
            </a:bodyPr>
            <a:lstStyle/>
            <a:p>
              <a:pPr marL="0" marR="0" lvl="0" indent="0" algn="ctr" rtl="0">
                <a:spcBef>
                  <a:spcPts val="0"/>
                </a:spcBef>
                <a:spcAft>
                  <a:spcPts val="0"/>
                </a:spcAft>
                <a:buNone/>
              </a:pPr>
              <a:r>
                <a:rPr lang="ja-JP" sz="1000">
                  <a:solidFill>
                    <a:schemeClr val="lt1"/>
                  </a:solidFill>
                  <a:latin typeface="Meiryo"/>
                  <a:ea typeface="Meiryo"/>
                  <a:cs typeface="Meiryo"/>
                  <a:sym typeface="Meiryo"/>
                </a:rPr>
                <a:t>WebFOCUS</a:t>
              </a:r>
              <a:endParaRPr sz="1000">
                <a:solidFill>
                  <a:schemeClr val="lt1"/>
                </a:solidFill>
                <a:latin typeface="Meiryo"/>
                <a:ea typeface="Meiryo"/>
                <a:cs typeface="Meiryo"/>
                <a:sym typeface="Meiryo"/>
              </a:endParaRPr>
            </a:p>
            <a:p>
              <a:pPr marL="0" marR="0" lvl="0" indent="0" algn="ctr" rtl="0">
                <a:spcBef>
                  <a:spcPts val="0"/>
                </a:spcBef>
                <a:spcAft>
                  <a:spcPts val="0"/>
                </a:spcAft>
                <a:buNone/>
              </a:pPr>
              <a:r>
                <a:rPr lang="ja-JP" sz="1000">
                  <a:solidFill>
                    <a:schemeClr val="lt1"/>
                  </a:solidFill>
                  <a:latin typeface="Meiryo"/>
                  <a:ea typeface="Meiryo"/>
                  <a:cs typeface="Meiryo"/>
                  <a:sym typeface="Meiryo"/>
                </a:rPr>
                <a:t>Reporting Server</a:t>
              </a:r>
              <a:endParaRPr sz="1000">
                <a:solidFill>
                  <a:schemeClr val="lt1"/>
                </a:solidFill>
                <a:latin typeface="Meiryo"/>
                <a:ea typeface="Meiryo"/>
                <a:cs typeface="Meiryo"/>
                <a:sym typeface="Meiryo"/>
              </a:endParaRPr>
            </a:p>
          </p:txBody>
        </p:sp>
        <p:sp>
          <p:nvSpPr>
            <p:cNvPr id="43" name="Google Shape;283;p8"/>
            <p:cNvSpPr/>
            <p:nvPr/>
          </p:nvSpPr>
          <p:spPr>
            <a:xfrm>
              <a:off x="3110688" y="2549947"/>
              <a:ext cx="1446921" cy="540000"/>
            </a:xfrm>
            <a:prstGeom prst="rect">
              <a:avLst/>
            </a:prstGeom>
            <a:solidFill>
              <a:srgbClr val="DAE5F1"/>
            </a:solidFill>
            <a:ln w="9525" cap="flat" cmpd="sng">
              <a:solidFill>
                <a:srgbClr val="366092"/>
              </a:solidFill>
              <a:prstDash val="solid"/>
              <a:round/>
              <a:headEnd type="none" w="sm" len="sm"/>
              <a:tailEnd type="none" w="sm" len="sm"/>
            </a:ln>
          </p:spPr>
          <p:txBody>
            <a:bodyPr spcFirstLastPara="1" wrap="square" lIns="54000" tIns="45000" rIns="54000" bIns="45000" anchor="t" anchorCtr="0">
              <a:noAutofit/>
            </a:bodyPr>
            <a:lstStyle/>
            <a:p>
              <a:pPr marL="0" marR="0" lvl="0" indent="0" algn="ctr" rtl="0">
                <a:spcBef>
                  <a:spcPts val="0"/>
                </a:spcBef>
                <a:spcAft>
                  <a:spcPts val="0"/>
                </a:spcAft>
                <a:buNone/>
              </a:pPr>
              <a:r>
                <a:rPr lang="ja-JP" sz="1000">
                  <a:solidFill>
                    <a:srgbClr val="244061"/>
                  </a:solidFill>
                  <a:latin typeface="Meiryo"/>
                  <a:ea typeface="Meiryo"/>
                  <a:cs typeface="Meiryo"/>
                  <a:sym typeface="Meiryo"/>
                </a:rPr>
                <a:t>アプリケーションサーバ</a:t>
              </a:r>
              <a:endParaRPr sz="1000">
                <a:solidFill>
                  <a:srgbClr val="244061"/>
                </a:solidFill>
                <a:latin typeface="Meiryo"/>
                <a:ea typeface="Meiryo"/>
                <a:cs typeface="Meiryo"/>
                <a:sym typeface="Meiryo"/>
              </a:endParaRPr>
            </a:p>
          </p:txBody>
        </p:sp>
        <p:sp>
          <p:nvSpPr>
            <p:cNvPr id="44" name="Google Shape;284;p8"/>
            <p:cNvSpPr/>
            <p:nvPr/>
          </p:nvSpPr>
          <p:spPr>
            <a:xfrm>
              <a:off x="3189056" y="2758509"/>
              <a:ext cx="1273291" cy="288000"/>
            </a:xfrm>
            <a:prstGeom prst="rect">
              <a:avLst/>
            </a:prstGeom>
            <a:solidFill>
              <a:schemeClr val="accent1"/>
            </a:solidFill>
            <a:ln w="9525" cap="flat" cmpd="sng">
              <a:solidFill>
                <a:srgbClr val="244061"/>
              </a:solidFill>
              <a:prstDash val="solid"/>
              <a:round/>
              <a:headEnd type="none" w="sm" len="sm"/>
              <a:tailEnd type="none" w="sm" len="sm"/>
            </a:ln>
          </p:spPr>
          <p:txBody>
            <a:bodyPr spcFirstLastPara="1" wrap="square" lIns="54000" tIns="45000" rIns="54000" bIns="45000" anchor="ctr" anchorCtr="0">
              <a:noAutofit/>
            </a:bodyPr>
            <a:lstStyle/>
            <a:p>
              <a:pPr marL="0" marR="0" lvl="0" indent="0" algn="ctr" rtl="0">
                <a:spcBef>
                  <a:spcPts val="0"/>
                </a:spcBef>
                <a:spcAft>
                  <a:spcPts val="0"/>
                </a:spcAft>
                <a:buNone/>
              </a:pPr>
              <a:r>
                <a:rPr lang="ja-JP" sz="800">
                  <a:solidFill>
                    <a:schemeClr val="lt1"/>
                  </a:solidFill>
                  <a:latin typeface="Meiryo"/>
                  <a:ea typeface="Meiryo"/>
                  <a:cs typeface="Meiryo"/>
                  <a:sym typeface="Meiryo"/>
                </a:rPr>
                <a:t>WebFOCUS</a:t>
              </a:r>
              <a:endParaRPr sz="800">
                <a:solidFill>
                  <a:schemeClr val="lt1"/>
                </a:solidFill>
                <a:latin typeface="Meiryo"/>
                <a:ea typeface="Meiryo"/>
                <a:cs typeface="Meiryo"/>
                <a:sym typeface="Meiryo"/>
              </a:endParaRPr>
            </a:p>
            <a:p>
              <a:pPr marL="0" marR="0" lvl="0" indent="0" algn="ctr" rtl="0">
                <a:spcBef>
                  <a:spcPts val="0"/>
                </a:spcBef>
                <a:spcAft>
                  <a:spcPts val="0"/>
                </a:spcAft>
                <a:buNone/>
              </a:pPr>
              <a:r>
                <a:rPr lang="ja-JP" sz="800">
                  <a:solidFill>
                    <a:schemeClr val="lt1"/>
                  </a:solidFill>
                  <a:latin typeface="Meiryo"/>
                  <a:ea typeface="Meiryo"/>
                  <a:cs typeface="Meiryo"/>
                  <a:sym typeface="Meiryo"/>
                </a:rPr>
                <a:t>Client</a:t>
              </a:r>
              <a:endParaRPr sz="800">
                <a:solidFill>
                  <a:schemeClr val="lt1"/>
                </a:solidFill>
                <a:latin typeface="Meiryo"/>
                <a:ea typeface="Meiryo"/>
                <a:cs typeface="Meiryo"/>
                <a:sym typeface="Meiryo"/>
              </a:endParaRPr>
            </a:p>
          </p:txBody>
        </p:sp>
        <p:pic>
          <p:nvPicPr>
            <p:cNvPr id="45" name="Google Shape;285;p8"/>
            <p:cNvPicPr preferRelativeResize="0"/>
            <p:nvPr/>
          </p:nvPicPr>
          <p:blipFill rotWithShape="1">
            <a:blip r:embed="rId4">
              <a:alphaModFix/>
            </a:blip>
            <a:srcRect/>
            <a:stretch/>
          </p:blipFill>
          <p:spPr>
            <a:xfrm>
              <a:off x="6930560" y="2641948"/>
              <a:ext cx="1070603" cy="367475"/>
            </a:xfrm>
            <a:prstGeom prst="rect">
              <a:avLst/>
            </a:prstGeom>
            <a:noFill/>
            <a:ln>
              <a:noFill/>
            </a:ln>
          </p:spPr>
        </p:pic>
        <p:sp>
          <p:nvSpPr>
            <p:cNvPr id="46" name="Google Shape;286;p8"/>
            <p:cNvSpPr txBox="1"/>
            <p:nvPr/>
          </p:nvSpPr>
          <p:spPr>
            <a:xfrm>
              <a:off x="7092678" y="2736664"/>
              <a:ext cx="752316" cy="178169"/>
            </a:xfrm>
            <a:prstGeom prst="rect">
              <a:avLst/>
            </a:prstGeom>
            <a:solidFill>
              <a:schemeClr val="lt1">
                <a:alpha val="69803"/>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dk1"/>
                  </a:solidFill>
                  <a:latin typeface="Meiryo"/>
                  <a:ea typeface="Meiryo"/>
                  <a:cs typeface="Meiryo"/>
                  <a:sym typeface="Meiryo"/>
                </a:rPr>
                <a:t>検索対象DB</a:t>
              </a:r>
              <a:endParaRPr/>
            </a:p>
          </p:txBody>
        </p:sp>
        <p:pic>
          <p:nvPicPr>
            <p:cNvPr id="47" name="Google Shape;287;p8"/>
            <p:cNvPicPr preferRelativeResize="0"/>
            <p:nvPr/>
          </p:nvPicPr>
          <p:blipFill rotWithShape="1">
            <a:blip r:embed="rId4">
              <a:alphaModFix/>
            </a:blip>
            <a:srcRect/>
            <a:stretch/>
          </p:blipFill>
          <p:spPr>
            <a:xfrm>
              <a:off x="6930560" y="3780099"/>
              <a:ext cx="1070603" cy="367475"/>
            </a:xfrm>
            <a:prstGeom prst="rect">
              <a:avLst/>
            </a:prstGeom>
            <a:noFill/>
            <a:ln>
              <a:noFill/>
            </a:ln>
          </p:spPr>
        </p:pic>
        <p:sp>
          <p:nvSpPr>
            <p:cNvPr id="48" name="Google Shape;288;p8"/>
            <p:cNvSpPr txBox="1"/>
            <p:nvPr/>
          </p:nvSpPr>
          <p:spPr>
            <a:xfrm>
              <a:off x="7092678" y="3913316"/>
              <a:ext cx="752316" cy="178169"/>
            </a:xfrm>
            <a:prstGeom prst="rect">
              <a:avLst/>
            </a:prstGeom>
            <a:solidFill>
              <a:schemeClr val="lt1">
                <a:alpha val="69803"/>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500">
                  <a:solidFill>
                    <a:schemeClr val="dk1"/>
                  </a:solidFill>
                  <a:latin typeface="Meiryo"/>
                  <a:ea typeface="Meiryo"/>
                  <a:cs typeface="Meiryo"/>
                  <a:sym typeface="Meiryo"/>
                </a:rPr>
                <a:t>Resource Analyzer</a:t>
              </a:r>
              <a:endParaRPr/>
            </a:p>
            <a:p>
              <a:pPr marL="0" marR="0" lvl="0" indent="0" algn="ctr" rtl="0">
                <a:spcBef>
                  <a:spcPts val="0"/>
                </a:spcBef>
                <a:spcAft>
                  <a:spcPts val="0"/>
                </a:spcAft>
                <a:buNone/>
              </a:pPr>
              <a:r>
                <a:rPr lang="ja-JP" sz="900">
                  <a:solidFill>
                    <a:schemeClr val="dk1"/>
                  </a:solidFill>
                  <a:latin typeface="Meiryo"/>
                  <a:ea typeface="Meiryo"/>
                  <a:cs typeface="Meiryo"/>
                  <a:sym typeface="Meiryo"/>
                </a:rPr>
                <a:t>リポジトリDB</a:t>
              </a:r>
              <a:endParaRPr sz="900">
                <a:solidFill>
                  <a:schemeClr val="dk1"/>
                </a:solidFill>
                <a:latin typeface="Meiryo"/>
                <a:ea typeface="Meiryo"/>
                <a:cs typeface="Meiryo"/>
                <a:sym typeface="Meiryo"/>
              </a:endParaRPr>
            </a:p>
          </p:txBody>
        </p:sp>
        <p:sp>
          <p:nvSpPr>
            <p:cNvPr id="49" name="Google Shape;289;p8"/>
            <p:cNvSpPr txBox="1"/>
            <p:nvPr/>
          </p:nvSpPr>
          <p:spPr>
            <a:xfrm>
              <a:off x="1370490" y="3937037"/>
              <a:ext cx="1275962" cy="236588"/>
            </a:xfrm>
            <a:prstGeom prst="rect">
              <a:avLst/>
            </a:prstGeom>
            <a:noFill/>
            <a:ln>
              <a:noFill/>
            </a:ln>
          </p:spPr>
          <p:txBody>
            <a:bodyPr spcFirstLastPara="1" wrap="square" lIns="36000" tIns="53775" rIns="54000" bIns="45000" anchor="ctr" anchorCtr="0">
              <a:noAutofit/>
            </a:bodyPr>
            <a:lstStyle/>
            <a:p>
              <a:pPr marL="0" marR="0" lvl="0" indent="0" algn="l" rtl="0">
                <a:spcBef>
                  <a:spcPts val="0"/>
                </a:spcBef>
                <a:spcAft>
                  <a:spcPts val="0"/>
                </a:spcAft>
                <a:buNone/>
              </a:pPr>
              <a:r>
                <a:rPr lang="ja-JP" sz="900">
                  <a:solidFill>
                    <a:srgbClr val="004586"/>
                  </a:solidFill>
                  <a:latin typeface="Meiryo"/>
                  <a:ea typeface="Meiryo"/>
                  <a:cs typeface="Meiryo"/>
                  <a:sym typeface="Meiryo"/>
                </a:rPr>
                <a:t>開発者・管理者</a:t>
              </a:r>
              <a:endParaRPr/>
            </a:p>
          </p:txBody>
        </p:sp>
        <p:sp>
          <p:nvSpPr>
            <p:cNvPr id="50" name="Google Shape;290;p8"/>
            <p:cNvSpPr/>
            <p:nvPr/>
          </p:nvSpPr>
          <p:spPr>
            <a:xfrm>
              <a:off x="1403648" y="4147015"/>
              <a:ext cx="1996424" cy="504000"/>
            </a:xfrm>
            <a:prstGeom prst="rect">
              <a:avLst/>
            </a:prstGeom>
            <a:solidFill>
              <a:srgbClr val="B7CCE4"/>
            </a:solidFill>
            <a:ln w="9525" cap="flat" cmpd="sng">
              <a:solidFill>
                <a:srgbClr val="366092"/>
              </a:solidFill>
              <a:prstDash val="solid"/>
              <a:round/>
              <a:headEnd type="none" w="sm" len="sm"/>
              <a:tailEnd type="none" w="sm" len="sm"/>
            </a:ln>
          </p:spPr>
          <p:txBody>
            <a:bodyPr spcFirstLastPara="1" wrap="square" lIns="36000" tIns="114650" rIns="54000" bIns="45000" anchor="ctr" anchorCtr="0">
              <a:noAutofit/>
            </a:bodyPr>
            <a:lstStyle/>
            <a:p>
              <a:pPr marL="914400" marR="0" lvl="2" indent="0" algn="l" rtl="0">
                <a:lnSpc>
                  <a:spcPct val="72000"/>
                </a:lnSpc>
                <a:spcBef>
                  <a:spcPts val="0"/>
                </a:spcBef>
                <a:spcAft>
                  <a:spcPts val="0"/>
                </a:spcAft>
                <a:buNone/>
              </a:pPr>
              <a:endParaRPr sz="1000" b="0" i="0" u="none" strike="noStrike" cap="none">
                <a:solidFill>
                  <a:srgbClr val="244061"/>
                </a:solidFill>
                <a:latin typeface="Meiryo"/>
                <a:ea typeface="Meiryo"/>
                <a:cs typeface="Meiryo"/>
                <a:sym typeface="Meiryo"/>
              </a:endParaRPr>
            </a:p>
          </p:txBody>
        </p:sp>
        <p:pic>
          <p:nvPicPr>
            <p:cNvPr id="51" name="Google Shape;291;p8"/>
            <p:cNvPicPr preferRelativeResize="0"/>
            <p:nvPr/>
          </p:nvPicPr>
          <p:blipFill rotWithShape="1">
            <a:blip r:embed="rId5">
              <a:alphaModFix/>
            </a:blip>
            <a:srcRect/>
            <a:stretch/>
          </p:blipFill>
          <p:spPr>
            <a:xfrm>
              <a:off x="1677978" y="4261842"/>
              <a:ext cx="229726" cy="259274"/>
            </a:xfrm>
            <a:prstGeom prst="rect">
              <a:avLst/>
            </a:prstGeom>
            <a:noFill/>
            <a:ln>
              <a:noFill/>
            </a:ln>
          </p:spPr>
        </p:pic>
        <p:cxnSp>
          <p:nvCxnSpPr>
            <p:cNvPr id="52" name="Google Shape;292;p8"/>
            <p:cNvCxnSpPr>
              <a:stCxn id="43" idx="2"/>
            </p:cNvCxnSpPr>
            <p:nvPr/>
          </p:nvCxnSpPr>
          <p:spPr>
            <a:xfrm rot="-5400000" flipH="1">
              <a:off x="4744949" y="2179147"/>
              <a:ext cx="1419600" cy="3241200"/>
            </a:xfrm>
            <a:prstGeom prst="bentConnector2">
              <a:avLst/>
            </a:prstGeom>
            <a:noFill/>
            <a:ln w="15875" cap="flat" cmpd="sng">
              <a:solidFill>
                <a:srgbClr val="A5A5A5"/>
              </a:solidFill>
              <a:prstDash val="dash"/>
              <a:round/>
              <a:headEnd type="none" w="sm" len="sm"/>
              <a:tailEnd type="none" w="sm" len="sm"/>
            </a:ln>
          </p:spPr>
        </p:cxnSp>
        <p:pic>
          <p:nvPicPr>
            <p:cNvPr id="53" name="Google Shape;293;p8"/>
            <p:cNvPicPr preferRelativeResize="0"/>
            <p:nvPr/>
          </p:nvPicPr>
          <p:blipFill rotWithShape="1">
            <a:blip r:embed="rId4">
              <a:alphaModFix/>
            </a:blip>
            <a:srcRect/>
            <a:stretch/>
          </p:blipFill>
          <p:spPr>
            <a:xfrm>
              <a:off x="6930560" y="4316904"/>
              <a:ext cx="1070603" cy="367475"/>
            </a:xfrm>
            <a:prstGeom prst="rect">
              <a:avLst/>
            </a:prstGeom>
            <a:noFill/>
            <a:ln>
              <a:noFill/>
            </a:ln>
          </p:spPr>
        </p:pic>
        <p:sp>
          <p:nvSpPr>
            <p:cNvPr id="54" name="Google Shape;294;p8"/>
            <p:cNvSpPr txBox="1"/>
            <p:nvPr/>
          </p:nvSpPr>
          <p:spPr>
            <a:xfrm>
              <a:off x="7092678" y="4450056"/>
              <a:ext cx="752316" cy="178169"/>
            </a:xfrm>
            <a:prstGeom prst="rect">
              <a:avLst/>
            </a:prstGeom>
            <a:solidFill>
              <a:schemeClr val="lt1">
                <a:alpha val="69803"/>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500">
                  <a:solidFill>
                    <a:schemeClr val="dk1"/>
                  </a:solidFill>
                  <a:latin typeface="Meiryo"/>
                  <a:ea typeface="Meiryo"/>
                  <a:cs typeface="Meiryo"/>
                  <a:sym typeface="Meiryo"/>
                </a:rPr>
                <a:t>WebFOCUS</a:t>
              </a:r>
              <a:endParaRPr/>
            </a:p>
            <a:p>
              <a:pPr marL="0" marR="0" lvl="0" indent="0" algn="ctr" rtl="0">
                <a:spcBef>
                  <a:spcPts val="0"/>
                </a:spcBef>
                <a:spcAft>
                  <a:spcPts val="0"/>
                </a:spcAft>
                <a:buNone/>
              </a:pPr>
              <a:r>
                <a:rPr lang="ja-JP" sz="900">
                  <a:solidFill>
                    <a:schemeClr val="dk1"/>
                  </a:solidFill>
                  <a:latin typeface="Meiryo"/>
                  <a:ea typeface="Meiryo"/>
                  <a:cs typeface="Meiryo"/>
                  <a:sym typeface="Meiryo"/>
                </a:rPr>
                <a:t>リポジトリDB</a:t>
              </a:r>
              <a:endParaRPr sz="900">
                <a:solidFill>
                  <a:schemeClr val="dk1"/>
                </a:solidFill>
                <a:latin typeface="Meiryo"/>
                <a:ea typeface="Meiryo"/>
                <a:cs typeface="Meiryo"/>
                <a:sym typeface="Meiryo"/>
              </a:endParaRPr>
            </a:p>
          </p:txBody>
        </p:sp>
        <p:sp>
          <p:nvSpPr>
            <p:cNvPr id="55" name="Google Shape;295;p8"/>
            <p:cNvSpPr txBox="1"/>
            <p:nvPr/>
          </p:nvSpPr>
          <p:spPr>
            <a:xfrm>
              <a:off x="2125391" y="4254567"/>
              <a:ext cx="1150465" cy="26161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1100" b="1">
                  <a:solidFill>
                    <a:schemeClr val="dk2"/>
                  </a:solidFill>
                  <a:latin typeface="Meiryo"/>
                  <a:ea typeface="Meiryo"/>
                  <a:cs typeface="Meiryo"/>
                  <a:sym typeface="Meiryo"/>
                </a:rPr>
                <a:t>App Studio</a:t>
              </a:r>
              <a:endParaRPr/>
            </a:p>
          </p:txBody>
        </p:sp>
      </p:grpSp>
    </p:spTree>
    <p:extLst>
      <p:ext uri="{BB962C8B-B14F-4D97-AF65-F5344CB8AC3E}">
        <p14:creationId xmlns:p14="http://schemas.microsoft.com/office/powerpoint/2010/main" val="2957673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フォルダ</a:t>
            </a:r>
            <a:r>
              <a:rPr lang="ja-JP" altLang="ja-JP" dirty="0" smtClean="0"/>
              <a:t>構成</a:t>
            </a:r>
            <a:r>
              <a:rPr lang="en-US" altLang="ja-JP" dirty="0" smtClean="0"/>
              <a:t>(Windows)</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432048"/>
          </a:xfrm>
        </p:spPr>
        <p:txBody>
          <a:bodyPr>
            <a:normAutofit/>
          </a:bodyPr>
          <a:lstStyle/>
          <a:p>
            <a:r>
              <a:rPr lang="ja-JP" altLang="ja-JP" dirty="0" smtClean="0"/>
              <a:t>一般的な構成の場合、 WebFOCUSのフォルダ構成は以下のとおりです</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graphicFrame>
        <p:nvGraphicFramePr>
          <p:cNvPr id="9" name="Google Shape;303;p9"/>
          <p:cNvGraphicFramePr/>
          <p:nvPr>
            <p:extLst>
              <p:ext uri="{D42A27DB-BD31-4B8C-83A1-F6EECF244321}">
                <p14:modId xmlns:p14="http://schemas.microsoft.com/office/powerpoint/2010/main" val="2083167848"/>
              </p:ext>
            </p:extLst>
          </p:nvPr>
        </p:nvGraphicFramePr>
        <p:xfrm>
          <a:off x="467544" y="1491630"/>
          <a:ext cx="8280925" cy="2284790"/>
        </p:xfrm>
        <a:graphic>
          <a:graphicData uri="http://schemas.openxmlformats.org/drawingml/2006/table">
            <a:tbl>
              <a:tblPr firstRow="1" bandRow="1"/>
              <a:tblGrid>
                <a:gridCol w="3816425">
                  <a:extLst>
                    <a:ext uri="{9D8B030D-6E8A-4147-A177-3AD203B41FA5}">
                      <a16:colId xmlns:a16="http://schemas.microsoft.com/office/drawing/2014/main" val="20000"/>
                    </a:ext>
                  </a:extLst>
                </a:gridCol>
                <a:gridCol w="4464500">
                  <a:extLst>
                    <a:ext uri="{9D8B030D-6E8A-4147-A177-3AD203B41FA5}">
                      <a16:colId xmlns:a16="http://schemas.microsoft.com/office/drawing/2014/main" val="20001"/>
                    </a:ext>
                  </a:extLst>
                </a:gridCol>
              </a:tblGrid>
              <a:tr h="228479">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900" u="none" strike="noStrike" cap="none" baseline="0" dirty="0">
                          <a:latin typeface="+mn-lt"/>
                          <a:ea typeface="+mn-ea"/>
                        </a:rPr>
                        <a:t>フォルダ</a:t>
                      </a:r>
                      <a:endParaRPr sz="900" b="0" u="none" strike="noStrike" cap="none"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marL="0" marR="0" lvl="0" indent="0" algn="l" rtl="0">
                        <a:spcBef>
                          <a:spcPts val="0"/>
                        </a:spcBef>
                        <a:spcAft>
                          <a:spcPts val="0"/>
                        </a:spcAft>
                        <a:buNone/>
                      </a:pPr>
                      <a:r>
                        <a:rPr lang="ja-JP" sz="900" u="none" strike="noStrike" cap="none" baseline="0" dirty="0">
                          <a:latin typeface="+mn-lt"/>
                          <a:ea typeface="+mn-ea"/>
                        </a:rPr>
                        <a:t>概要</a:t>
                      </a:r>
                      <a:endParaRPr sz="900" b="0" u="none" strike="noStrike" cap="none"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u="none" strike="noStrike" cap="none" baseline="0" dirty="0">
                          <a:latin typeface="+mn-lt"/>
                          <a:ea typeface="+mn-ea"/>
                        </a:rPr>
                        <a:t>&lt;drive&gt;:\ibi\apps</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WebFOCUS 資産</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&lt;drive&gt;:\ibi\derby</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900" baseline="0" dirty="0">
                          <a:latin typeface="+mn-lt"/>
                          <a:ea typeface="+mn-ea"/>
                        </a:rPr>
                        <a:t>Apache Derby（ WebFOCUS リポジトリDB ）</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&lt;drive&gt;:\ibi\</a:t>
                      </a:r>
                      <a:r>
                        <a:rPr lang="ja-JP" sz="900" baseline="0" dirty="0" smtClean="0">
                          <a:latin typeface="+mn-lt"/>
                          <a:ea typeface="+mn-ea"/>
                        </a:rPr>
                        <a:t>srv</a:t>
                      </a:r>
                      <a:r>
                        <a:rPr lang="en-US" altLang="ja-JP" sz="900" baseline="0" dirty="0" smtClean="0">
                          <a:latin typeface="+mn-lt"/>
                          <a:ea typeface="+mn-ea"/>
                        </a:rPr>
                        <a:t>92</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WebFOCUS Reporting Server / Resource Analyzer</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&lt;drive&gt;:\ibi\</a:t>
                      </a:r>
                      <a:r>
                        <a:rPr lang="ja-JP" sz="900" baseline="0" dirty="0" smtClean="0">
                          <a:latin typeface="+mn-lt"/>
                          <a:ea typeface="+mn-ea"/>
                        </a:rPr>
                        <a:t>srv</a:t>
                      </a:r>
                      <a:r>
                        <a:rPr lang="en-US" altLang="ja-JP" sz="900" baseline="0" dirty="0" smtClean="0">
                          <a:latin typeface="+mn-lt"/>
                          <a:ea typeface="+mn-ea"/>
                        </a:rPr>
                        <a:t>92</a:t>
                      </a:r>
                      <a:r>
                        <a:rPr lang="ja-JP" sz="900" baseline="0" dirty="0" smtClean="0">
                          <a:latin typeface="+mn-lt"/>
                          <a:ea typeface="+mn-ea"/>
                        </a:rPr>
                        <a:t>\</a:t>
                      </a:r>
                      <a:r>
                        <a:rPr lang="ja-JP" sz="900" baseline="0" dirty="0">
                          <a:latin typeface="+mn-lt"/>
                          <a:ea typeface="+mn-ea"/>
                        </a:rPr>
                        <a:t>homeapps</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sym typeface="Verdana"/>
                        </a:rPr>
                        <a:t>ユーザーホームフォルダ</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&lt;drive&gt;:\</a:t>
                      </a:r>
                      <a:r>
                        <a:rPr lang="ja-JP" sz="900" baseline="0" dirty="0" smtClean="0">
                          <a:latin typeface="+mn-lt"/>
                          <a:ea typeface="+mn-ea"/>
                        </a:rPr>
                        <a:t>ibi\</a:t>
                      </a:r>
                      <a:r>
                        <a:rPr lang="ja-JP" sz="900" baseline="0" dirty="0">
                          <a:latin typeface="+mn-lt"/>
                          <a:ea typeface="+mn-ea"/>
                        </a:rPr>
                        <a:t>profiles</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WebFOCUS プロファイル</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&lt;drive&gt;:\ibi\tomcat</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900" baseline="0" dirty="0">
                          <a:latin typeface="+mn-lt"/>
                          <a:ea typeface="+mn-ea"/>
                        </a:rPr>
                        <a:t>Apache Tomcat</a:t>
                      </a:r>
                      <a:endParaRPr sz="900" b="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&lt;drive&gt;:\ibi\</a:t>
                      </a:r>
                      <a:r>
                        <a:rPr lang="ja-JP" sz="900" baseline="0" dirty="0" smtClean="0">
                          <a:latin typeface="+mn-lt"/>
                          <a:ea typeface="+mn-ea"/>
                        </a:rPr>
                        <a:t>WebFOCUS</a:t>
                      </a:r>
                      <a:r>
                        <a:rPr lang="en-US" altLang="ja-JP" sz="900" baseline="0" dirty="0" smtClean="0">
                          <a:latin typeface="+mn-lt"/>
                          <a:ea typeface="+mn-ea"/>
                        </a:rPr>
                        <a:t>92</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WebFOCUS Client</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900" baseline="0" dirty="0">
                          <a:latin typeface="+mn-lt"/>
                          <a:ea typeface="+mn-ea"/>
                        </a:rPr>
                        <a:t>&lt;drive&gt;:\ibi\</a:t>
                      </a:r>
                      <a:r>
                        <a:rPr lang="ja-JP" sz="900" baseline="0" dirty="0" smtClean="0">
                          <a:latin typeface="+mn-lt"/>
                          <a:ea typeface="+mn-ea"/>
                        </a:rPr>
                        <a:t>WebFOCUS</a:t>
                      </a:r>
                      <a:r>
                        <a:rPr lang="en-US" altLang="ja-JP" sz="900" baseline="0" dirty="0" smtClean="0">
                          <a:latin typeface="+mn-lt"/>
                          <a:ea typeface="+mn-ea"/>
                        </a:rPr>
                        <a:t>92</a:t>
                      </a:r>
                      <a:r>
                        <a:rPr lang="ja-JP" sz="900" baseline="0" dirty="0" smtClean="0">
                          <a:latin typeface="+mn-lt"/>
                          <a:ea typeface="+mn-ea"/>
                        </a:rPr>
                        <a:t>\</a:t>
                      </a:r>
                      <a:r>
                        <a:rPr lang="ja-JP" sz="900" baseline="0" dirty="0">
                          <a:latin typeface="+mn-lt"/>
                          <a:ea typeface="+mn-ea"/>
                        </a:rPr>
                        <a:t>ReportCaster</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smtClean="0">
                          <a:latin typeface="+mn-lt"/>
                          <a:ea typeface="+mn-ea"/>
                        </a:rPr>
                        <a:t>ReportCaster</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847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lnSpc>
                          <a:spcPct val="100000"/>
                        </a:lnSpc>
                        <a:spcBef>
                          <a:spcPts val="0"/>
                        </a:spcBef>
                        <a:spcAft>
                          <a:spcPts val="0"/>
                        </a:spcAft>
                        <a:buClr>
                          <a:srgbClr val="3F3F3F"/>
                        </a:buClr>
                        <a:buSzPts val="900"/>
                        <a:buFont typeface="Meiryo"/>
                        <a:buNone/>
                      </a:pPr>
                      <a:r>
                        <a:rPr lang="ja-JP" sz="900" baseline="0" dirty="0">
                          <a:latin typeface="+mn-lt"/>
                          <a:ea typeface="+mn-ea"/>
                        </a:rPr>
                        <a:t>&lt;drive&gt;:\ibi\</a:t>
                      </a:r>
                      <a:r>
                        <a:rPr lang="ja-JP" sz="900" baseline="0" dirty="0" smtClean="0">
                          <a:latin typeface="+mn-lt"/>
                          <a:ea typeface="+mn-ea"/>
                        </a:rPr>
                        <a:t>WebFOCUS</a:t>
                      </a:r>
                      <a:r>
                        <a:rPr lang="en-US" altLang="ja-JP" sz="900" baseline="0" dirty="0" smtClean="0">
                          <a:latin typeface="+mn-lt"/>
                          <a:ea typeface="+mn-ea"/>
                        </a:rPr>
                        <a:t>92</a:t>
                      </a:r>
                      <a:r>
                        <a:rPr lang="ja-JP" sz="900" baseline="0" dirty="0" smtClean="0">
                          <a:latin typeface="+mn-lt"/>
                          <a:ea typeface="+mn-ea"/>
                        </a:rPr>
                        <a:t>\</a:t>
                      </a:r>
                      <a:r>
                        <a:rPr lang="ja-JP" sz="900" baseline="0" dirty="0">
                          <a:latin typeface="+mn-lt"/>
                          <a:ea typeface="+mn-ea"/>
                        </a:rPr>
                        <a:t>Solr</a:t>
                      </a:r>
                      <a:endParaRPr sz="900" baseline="0" dirty="0">
                        <a:solidFill>
                          <a:srgbClr val="3F3F3F"/>
                        </a:solidFill>
                        <a:latin typeface="+mn-lt"/>
                        <a:ea typeface="+mn-ea"/>
                        <a:cs typeface="Meiryo"/>
                        <a:sym typeface="Meiryo"/>
                      </a:endParaRPr>
                    </a:p>
                  </a:txBody>
                  <a:tcPr marL="91450" marR="91450" marT="34300" marB="3430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l" rtl="0">
                        <a:spcBef>
                          <a:spcPts val="0"/>
                        </a:spcBef>
                        <a:spcAft>
                          <a:spcPts val="0"/>
                        </a:spcAft>
                        <a:buNone/>
                      </a:pPr>
                      <a:r>
                        <a:rPr lang="ja-JP" sz="900" baseline="0" dirty="0">
                          <a:latin typeface="+mn-lt"/>
                          <a:ea typeface="+mn-ea"/>
                        </a:rPr>
                        <a:t>Search Server</a:t>
                      </a:r>
                      <a:endParaRPr sz="900" baseline="0" dirty="0">
                        <a:solidFill>
                          <a:srgbClr val="3F3F3F"/>
                        </a:solidFill>
                        <a:latin typeface="+mn-lt"/>
                        <a:ea typeface="+mn-ea"/>
                        <a:cs typeface="Meiryo"/>
                        <a:sym typeface="Meiryo"/>
                      </a:endParaRPr>
                    </a:p>
                  </a:txBody>
                  <a:tcPr marL="91450" marR="91450" marT="34300" marB="3430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37110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WebFOCUSレクチャースライドテンプレート.pptx</Template>
  <TotalTime>0</TotalTime>
  <Words>9516</Words>
  <Application>Microsoft Office PowerPoint</Application>
  <PresentationFormat>画面に合わせる (16:9)</PresentationFormat>
  <Paragraphs>1633</Paragraphs>
  <Slides>68</Slides>
  <Notes>10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68</vt:i4>
      </vt:variant>
    </vt:vector>
  </HeadingPairs>
  <TitlesOfParts>
    <vt:vector size="82" baseType="lpstr">
      <vt:lpstr>]</vt:lpstr>
      <vt:lpstr>Meiryo UI</vt:lpstr>
      <vt:lpstr>ＭＳ Ｐゴシック</vt:lpstr>
      <vt:lpstr>Teko Medium</vt:lpstr>
      <vt:lpstr>メイリオ</vt:lpstr>
      <vt:lpstr>メイリオ</vt:lpstr>
      <vt:lpstr>Arial</vt:lpstr>
      <vt:lpstr>Calibri</vt:lpstr>
      <vt:lpstr>Segoe UI</vt:lpstr>
      <vt:lpstr>Segoe UI Semibold</vt:lpstr>
      <vt:lpstr>Times New Roman</vt:lpstr>
      <vt:lpstr>Verdana</vt:lpstr>
      <vt:lpstr>Wingdings</vt:lpstr>
      <vt:lpstr>Office ​​テーマ</vt:lpstr>
      <vt:lpstr>保守運用管理</vt:lpstr>
      <vt:lpstr>アジェンダ</vt:lpstr>
      <vt:lpstr>はじめに</vt:lpstr>
      <vt:lpstr>はじめに</vt:lpstr>
      <vt:lpstr>前提条件</vt:lpstr>
      <vt:lpstr>アーキテクチャ</vt:lpstr>
      <vt:lpstr>WebFOCUS構成図</vt:lpstr>
      <vt:lpstr>処理フロー</vt:lpstr>
      <vt:lpstr>フォルダ構成(Windows)</vt:lpstr>
      <vt:lpstr>ディレクトリ構成(Linux)</vt:lpstr>
      <vt:lpstr>リポジトリDB保持データ</vt:lpstr>
      <vt:lpstr>プロセスとポート(Windows)</vt:lpstr>
      <vt:lpstr>プロセスとポート(Windows)</vt:lpstr>
      <vt:lpstr>プロセスとポート(Linux)</vt:lpstr>
      <vt:lpstr>プロセスとポート(Linux)</vt:lpstr>
      <vt:lpstr>メニュー</vt:lpstr>
      <vt:lpstr>WebFOCUS構成図</vt:lpstr>
      <vt:lpstr>管理画面</vt:lpstr>
      <vt:lpstr>管理画面</vt:lpstr>
      <vt:lpstr>管理画面</vt:lpstr>
      <vt:lpstr>管理画面</vt:lpstr>
      <vt:lpstr>運用</vt:lpstr>
      <vt:lpstr>WebFOCUSの運用について</vt:lpstr>
      <vt:lpstr>運用 – WebFOCUSの起動/停止</vt:lpstr>
      <vt:lpstr>運用 - クリーンアップの対象とタイミング</vt:lpstr>
      <vt:lpstr>運用 - クリーンアップの対象とタイミング</vt:lpstr>
      <vt:lpstr>運用 - クリーンアップの対象とタイミング</vt:lpstr>
      <vt:lpstr>運用 - クリーンアップの対象とタイミング</vt:lpstr>
      <vt:lpstr>運用 - クリーンアップの対象とタイミング</vt:lpstr>
      <vt:lpstr>運用 - クリーンアップの対象とタイミング</vt:lpstr>
      <vt:lpstr>運用 - クリーンアップの対象とタイミング</vt:lpstr>
      <vt:lpstr>運用 - クリーンアップの対象とタイミング</vt:lpstr>
      <vt:lpstr>監視</vt:lpstr>
      <vt:lpstr>監視</vt:lpstr>
      <vt:lpstr>監視</vt:lpstr>
      <vt:lpstr>監視(Windows)</vt:lpstr>
      <vt:lpstr>監視(Windows)</vt:lpstr>
      <vt:lpstr>監視(Linux)</vt:lpstr>
      <vt:lpstr>監視</vt:lpstr>
      <vt:lpstr>監視(Windows)</vt:lpstr>
      <vt:lpstr>監視</vt:lpstr>
      <vt:lpstr>監視</vt:lpstr>
      <vt:lpstr>監視</vt:lpstr>
      <vt:lpstr>監視</vt:lpstr>
      <vt:lpstr>バックアップ</vt:lpstr>
      <vt:lpstr>バックアップ</vt:lpstr>
      <vt:lpstr>バックアップ(Windows)</vt:lpstr>
      <vt:lpstr>バックアップ(Linux)</vt:lpstr>
      <vt:lpstr>バックアップ</vt:lpstr>
      <vt:lpstr>バックアップ</vt:lpstr>
      <vt:lpstr>バックアップ</vt:lpstr>
      <vt:lpstr>バックアップ</vt:lpstr>
      <vt:lpstr>ログ</vt:lpstr>
      <vt:lpstr>WebFOCUSのログについて(Windows)</vt:lpstr>
      <vt:lpstr>WebFOCUSのログについて(Linux)</vt:lpstr>
      <vt:lpstr>ログファイル</vt:lpstr>
      <vt:lpstr>ログファイル</vt:lpstr>
      <vt:lpstr>ログファイル</vt:lpstr>
      <vt:lpstr>ログファイル</vt:lpstr>
      <vt:lpstr>ログファイル</vt:lpstr>
      <vt:lpstr>ログファイル</vt:lpstr>
      <vt:lpstr>ログファイル</vt:lpstr>
      <vt:lpstr>ログファイル</vt:lpstr>
      <vt:lpstr>製品サポート</vt:lpstr>
      <vt:lpstr>サポートサービス（サポートセンター）</vt:lpstr>
      <vt:lpstr>サポートサービス（プロダクトサポート）</vt:lpstr>
      <vt:lpstr>保守契約解約時のリスクについて</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2023-09-27T07:47:16Z</dcterms:created>
  <dcterms:modified xsi:type="dcterms:W3CDTF">2023-10-18T00:14:44Z</dcterms:modified>
</cp:coreProperties>
</file>