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handoutMasterIdLst>
    <p:handoutMasterId r:id="rId25"/>
  </p:handoutMasterIdLst>
  <p:sldIdLst>
    <p:sldId id="824" r:id="rId2"/>
    <p:sldId id="825" r:id="rId3"/>
    <p:sldId id="845" r:id="rId4"/>
    <p:sldId id="826" r:id="rId5"/>
    <p:sldId id="846" r:id="rId6"/>
    <p:sldId id="848" r:id="rId7"/>
    <p:sldId id="847" r:id="rId8"/>
    <p:sldId id="830" r:id="rId9"/>
    <p:sldId id="831" r:id="rId10"/>
    <p:sldId id="832" r:id="rId11"/>
    <p:sldId id="833" r:id="rId12"/>
    <p:sldId id="834" r:id="rId13"/>
    <p:sldId id="835" r:id="rId14"/>
    <p:sldId id="836" r:id="rId15"/>
    <p:sldId id="837" r:id="rId16"/>
    <p:sldId id="838" r:id="rId17"/>
    <p:sldId id="839" r:id="rId18"/>
    <p:sldId id="840" r:id="rId19"/>
    <p:sldId id="841" r:id="rId20"/>
    <p:sldId id="842" r:id="rId21"/>
    <p:sldId id="843" r:id="rId22"/>
    <p:sldId id="823" r:id="rId23"/>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62626"/>
    <a:srgbClr val="404040"/>
    <a:srgbClr val="000000"/>
    <a:srgbClr val="FFFFFF"/>
    <a:srgbClr val="9BBB59"/>
    <a:srgbClr val="015BED"/>
    <a:srgbClr val="59B9C6"/>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072" autoAdjust="0"/>
  </p:normalViewPr>
  <p:slideViewPr>
    <p:cSldViewPr>
      <p:cViewPr varScale="1">
        <p:scale>
          <a:sx n="126" d="100"/>
          <a:sy n="126" d="100"/>
        </p:scale>
        <p:origin x="91" y="202"/>
      </p:cViewPr>
      <p:guideLst>
        <p:guide orient="horz" pos="298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40"/>
    </p:cViewPr>
  </p:sorterViewPr>
  <p:notesViewPr>
    <p:cSldViewPr>
      <p:cViewPr varScale="1">
        <p:scale>
          <a:sx n="52" d="100"/>
          <a:sy n="52" d="100"/>
        </p:scale>
        <p:origin x="295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2023/11/28</a:t>
            </a:fld>
            <a:endParaRPr kumimoji="1" lang="ja-JP" altLang="en-US"/>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2023/11/28</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extLst>
      <p:ext uri="{BB962C8B-B14F-4D97-AF65-F5344CB8AC3E}">
        <p14:creationId xmlns:p14="http://schemas.microsoft.com/office/powerpoint/2010/main" val="44011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dirty="0" smtClean="0"/>
          </a:p>
        </p:txBody>
      </p:sp>
      <p:sp>
        <p:nvSpPr>
          <p:cNvPr id="376" name="Google Shape;37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13</a:t>
            </a:fld>
            <a:endParaRPr/>
          </a:p>
        </p:txBody>
      </p:sp>
    </p:spTree>
    <p:extLst>
      <p:ext uri="{BB962C8B-B14F-4D97-AF65-F5344CB8AC3E}">
        <p14:creationId xmlns:p14="http://schemas.microsoft.com/office/powerpoint/2010/main" val="165129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smtClean="0"/>
              <a:t>★設定内容確認</a:t>
            </a:r>
          </a:p>
          <a:p>
            <a:pPr marL="0" lvl="0" indent="0" algn="l" rtl="0">
              <a:spcBef>
                <a:spcPts val="0"/>
              </a:spcBef>
              <a:spcAft>
                <a:spcPts val="0"/>
              </a:spcAft>
              <a:buNone/>
            </a:pPr>
            <a:endParaRPr dirty="0"/>
          </a:p>
        </p:txBody>
      </p:sp>
      <p:sp>
        <p:nvSpPr>
          <p:cNvPr id="393" name="Google Shape;39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14</a:t>
            </a:fld>
            <a:endParaRPr/>
          </a:p>
        </p:txBody>
      </p:sp>
    </p:spTree>
    <p:extLst>
      <p:ext uri="{BB962C8B-B14F-4D97-AF65-F5344CB8AC3E}">
        <p14:creationId xmlns:p14="http://schemas.microsoft.com/office/powerpoint/2010/main" val="3198896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smtClean="0"/>
              <a:t>★設定内容確認</a:t>
            </a:r>
          </a:p>
          <a:p>
            <a:pPr marL="0" lvl="0" indent="0" algn="l" rtl="0">
              <a:spcBef>
                <a:spcPts val="0"/>
              </a:spcBef>
              <a:spcAft>
                <a:spcPts val="0"/>
              </a:spcAft>
              <a:buNone/>
            </a:pPr>
            <a:endParaRPr dirty="0"/>
          </a:p>
        </p:txBody>
      </p:sp>
      <p:sp>
        <p:nvSpPr>
          <p:cNvPr id="402" name="Google Shape;4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15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16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39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18</a:t>
            </a:fld>
            <a:endParaRPr/>
          </a:p>
        </p:txBody>
      </p:sp>
    </p:spTree>
    <p:extLst>
      <p:ext uri="{BB962C8B-B14F-4D97-AF65-F5344CB8AC3E}">
        <p14:creationId xmlns:p14="http://schemas.microsoft.com/office/powerpoint/2010/main" val="300322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smtClean="0"/>
              <a:t>★</a:t>
            </a:r>
            <a:r>
              <a:rPr lang="ja-JP" altLang="en-US" dirty="0" smtClean="0"/>
              <a:t>画面</a:t>
            </a:r>
            <a:r>
              <a:rPr lang="zh-TW" altLang="en-US" dirty="0" smtClean="0"/>
              <a:t>内容確認</a:t>
            </a:r>
          </a:p>
        </p:txBody>
      </p:sp>
      <p:sp>
        <p:nvSpPr>
          <p:cNvPr id="453" name="Google Shape;4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50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3" name="Google Shape;4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5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83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extLst>
      <p:ext uri="{BB962C8B-B14F-4D97-AF65-F5344CB8AC3E}">
        <p14:creationId xmlns:p14="http://schemas.microsoft.com/office/powerpoint/2010/main" val="109602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914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2034E0-F472-4332-9607-B0265041F4CF}" type="slidenum">
              <a:rPr lang="ja-JP" altLang="en-US" smtClean="0">
                <a:solidFill>
                  <a:prstClr val="black"/>
                </a:solidFill>
                <a:latin typeface="Calibri"/>
                <a:ea typeface="ＭＳ Ｐゴシック"/>
              </a:rPr>
              <a:pPr/>
              <a:t>6</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94371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07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81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57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42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3" name="Google Shape;36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12</a:t>
            </a:fld>
            <a:endParaRPr/>
          </a:p>
        </p:txBody>
      </p:sp>
    </p:spTree>
    <p:extLst>
      <p:ext uri="{BB962C8B-B14F-4D97-AF65-F5344CB8AC3E}">
        <p14:creationId xmlns:p14="http://schemas.microsoft.com/office/powerpoint/2010/main" val="1544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ーパターン２">
    <p:spTree>
      <p:nvGrpSpPr>
        <p:cNvPr id="1" name=""/>
        <p:cNvGrpSpPr/>
        <p:nvPr/>
      </p:nvGrpSpPr>
      <p:grpSpPr>
        <a:xfrm>
          <a:off x="0" y="0"/>
          <a:ext cx="0" cy="0"/>
          <a:chOff x="0" y="0"/>
          <a:chExt cx="0" cy="0"/>
        </a:xfrm>
      </p:grpSpPr>
      <p:sp>
        <p:nvSpPr>
          <p:cNvPr id="13" name="正方形/長方形 12"/>
          <p:cNvSpPr/>
          <p:nvPr userDrawn="1"/>
        </p:nvSpPr>
        <p:spPr>
          <a:xfrm>
            <a:off x="2160" y="-5196"/>
            <a:ext cx="9153534" cy="4161288"/>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6288102" y="0"/>
            <a:ext cx="2844509" cy="4142811"/>
            <a:chOff x="9559372" y="0"/>
            <a:chExt cx="2844509" cy="4142811"/>
          </a:xfrm>
        </p:grpSpPr>
        <p:sp>
          <p:nvSpPr>
            <p:cNvPr id="123" name="Freeform 5"/>
            <p:cNvSpPr>
              <a:spLocks/>
            </p:cNvSpPr>
            <p:nvPr userDrawn="1"/>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5" name="図 4"/>
          <p:cNvPicPr>
            <a:picLocks noChangeAspect="1"/>
          </p:cNvPicPr>
          <p:nvPr userDrawn="1"/>
        </p:nvPicPr>
        <p:blipFill>
          <a:blip r:embed="rId2"/>
          <a:stretch>
            <a:fillRect/>
          </a:stretch>
        </p:blipFill>
        <p:spPr>
          <a:xfrm>
            <a:off x="179512" y="4161288"/>
            <a:ext cx="1584176" cy="993749"/>
          </a:xfrm>
          <a:prstGeom prst="rect">
            <a:avLst/>
          </a:prstGeom>
        </p:spPr>
      </p:pic>
      <p:grpSp>
        <p:nvGrpSpPr>
          <p:cNvPr id="11" name="グループ化 10"/>
          <p:cNvGrpSpPr/>
          <p:nvPr userDrawn="1"/>
        </p:nvGrpSpPr>
        <p:grpSpPr>
          <a:xfrm>
            <a:off x="4588095" y="2098453"/>
            <a:ext cx="4555589" cy="2044356"/>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プレースホルダー 11"/>
          <p:cNvSpPr>
            <a:spLocks noGrp="1"/>
          </p:cNvSpPr>
          <p:nvPr userDrawn="1">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grpSp>
        <p:nvGrpSpPr>
          <p:cNvPr id="8" name="グループ化 7"/>
          <p:cNvGrpSpPr/>
          <p:nvPr userDrawn="1"/>
        </p:nvGrpSpPr>
        <p:grpSpPr>
          <a:xfrm>
            <a:off x="11376" y="8573"/>
            <a:ext cx="3144345" cy="141104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userDrawn="1"/>
        </p:nvGrpSpPr>
        <p:grpSpPr>
          <a:xfrm>
            <a:off x="6348" y="10076"/>
            <a:ext cx="1450041" cy="4132733"/>
            <a:chOff x="-2848591" y="10076"/>
            <a:chExt cx="1450041" cy="4132733"/>
          </a:xfrm>
        </p:grpSpPr>
        <p:sp>
          <p:nvSpPr>
            <p:cNvPr id="194" name="Freeform 5"/>
            <p:cNvSpPr>
              <a:spLocks/>
            </p:cNvSpPr>
            <p:nvPr userDrawn="1"/>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
            <p:cNvSpPr>
              <a:spLocks/>
            </p:cNvSpPr>
            <p:nvPr userDrawn="1"/>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
            <p:cNvSpPr>
              <a:spLocks/>
            </p:cNvSpPr>
            <p:nvPr userDrawn="1"/>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8"/>
            <p:cNvSpPr>
              <a:spLocks/>
            </p:cNvSpPr>
            <p:nvPr userDrawn="1"/>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9"/>
            <p:cNvSpPr>
              <a:spLocks/>
            </p:cNvSpPr>
            <p:nvPr userDrawn="1"/>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10"/>
            <p:cNvSpPr>
              <a:spLocks/>
            </p:cNvSpPr>
            <p:nvPr userDrawn="1"/>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11"/>
            <p:cNvSpPr>
              <a:spLocks/>
            </p:cNvSpPr>
            <p:nvPr userDrawn="1"/>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2"/>
            <p:cNvSpPr>
              <a:spLocks/>
            </p:cNvSpPr>
            <p:nvPr userDrawn="1"/>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3"/>
            <p:cNvSpPr>
              <a:spLocks/>
            </p:cNvSpPr>
            <p:nvPr userDrawn="1"/>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4"/>
            <p:cNvSpPr>
              <a:spLocks/>
            </p:cNvSpPr>
            <p:nvPr userDrawn="1"/>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5"/>
            <p:cNvSpPr>
              <a:spLocks/>
            </p:cNvSpPr>
            <p:nvPr userDrawn="1"/>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6"/>
            <p:cNvSpPr>
              <a:spLocks/>
            </p:cNvSpPr>
            <p:nvPr userDrawn="1"/>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7"/>
            <p:cNvSpPr>
              <a:spLocks/>
            </p:cNvSpPr>
            <p:nvPr userDrawn="1"/>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8"/>
            <p:cNvSpPr>
              <a:spLocks/>
            </p:cNvSpPr>
            <p:nvPr userDrawn="1"/>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9"/>
            <p:cNvSpPr>
              <a:spLocks/>
            </p:cNvSpPr>
            <p:nvPr userDrawn="1"/>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0"/>
            <p:cNvSpPr>
              <a:spLocks/>
            </p:cNvSpPr>
            <p:nvPr userDrawn="1"/>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
            <p:cNvSpPr>
              <a:spLocks/>
            </p:cNvSpPr>
            <p:nvPr userDrawn="1"/>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2"/>
            <p:cNvSpPr>
              <a:spLocks/>
            </p:cNvSpPr>
            <p:nvPr userDrawn="1"/>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3"/>
            <p:cNvSpPr>
              <a:spLocks/>
            </p:cNvSpPr>
            <p:nvPr userDrawn="1"/>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4"/>
            <p:cNvSpPr>
              <a:spLocks/>
            </p:cNvSpPr>
            <p:nvPr userDrawn="1"/>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5"/>
            <p:cNvSpPr>
              <a:spLocks/>
            </p:cNvSpPr>
            <p:nvPr userDrawn="1"/>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6"/>
            <p:cNvSpPr>
              <a:spLocks/>
            </p:cNvSpPr>
            <p:nvPr userDrawn="1"/>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7"/>
            <p:cNvSpPr>
              <a:spLocks/>
            </p:cNvSpPr>
            <p:nvPr userDrawn="1"/>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8"/>
            <p:cNvSpPr>
              <a:spLocks/>
            </p:cNvSpPr>
            <p:nvPr userDrawn="1"/>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9"/>
            <p:cNvSpPr>
              <a:spLocks/>
            </p:cNvSpPr>
            <p:nvPr userDrawn="1"/>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30"/>
            <p:cNvSpPr>
              <a:spLocks/>
            </p:cNvSpPr>
            <p:nvPr userDrawn="1"/>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31"/>
            <p:cNvSpPr>
              <a:spLocks/>
            </p:cNvSpPr>
            <p:nvPr userDrawn="1"/>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2"/>
            <p:cNvSpPr>
              <a:spLocks/>
            </p:cNvSpPr>
            <p:nvPr userDrawn="1"/>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33"/>
            <p:cNvSpPr>
              <a:spLocks/>
            </p:cNvSpPr>
            <p:nvPr userDrawn="1"/>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34"/>
            <p:cNvSpPr>
              <a:spLocks/>
            </p:cNvSpPr>
            <p:nvPr userDrawn="1"/>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35"/>
            <p:cNvSpPr>
              <a:spLocks/>
            </p:cNvSpPr>
            <p:nvPr userDrawn="1"/>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36"/>
            <p:cNvSpPr>
              <a:spLocks/>
            </p:cNvSpPr>
            <p:nvPr userDrawn="1"/>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37"/>
            <p:cNvSpPr>
              <a:spLocks/>
            </p:cNvSpPr>
            <p:nvPr userDrawn="1"/>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38"/>
            <p:cNvSpPr>
              <a:spLocks/>
            </p:cNvSpPr>
            <p:nvPr userDrawn="1"/>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39"/>
            <p:cNvSpPr>
              <a:spLocks/>
            </p:cNvSpPr>
            <p:nvPr userDrawn="1"/>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40"/>
            <p:cNvSpPr>
              <a:spLocks/>
            </p:cNvSpPr>
            <p:nvPr userDrawn="1"/>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41"/>
            <p:cNvSpPr>
              <a:spLocks/>
            </p:cNvSpPr>
            <p:nvPr userDrawn="1"/>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p:cNvSpPr/>
          <p:nvPr userDrawn="1"/>
        </p:nvSpPr>
        <p:spPr>
          <a:xfrm>
            <a:off x="0" y="1734900"/>
            <a:ext cx="9144000" cy="1042756"/>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0" name="タイトル 9"/>
          <p:cNvSpPr>
            <a:spLocks noGrp="1"/>
          </p:cNvSpPr>
          <p:nvPr userDrawn="1">
            <p:ph type="title" hasCustomPrompt="1"/>
          </p:nvPr>
        </p:nvSpPr>
        <p:spPr>
          <a:xfrm>
            <a:off x="287200" y="1896971"/>
            <a:ext cx="8553652" cy="792088"/>
          </a:xfrm>
        </p:spPr>
        <p:txBody>
          <a:bodyPr>
            <a:noAutofit/>
          </a:bodyPr>
          <a:lstStyle>
            <a:lvl1pPr algn="ctr">
              <a:defRPr sz="3600">
                <a:solidFill>
                  <a:srgbClr val="012D76"/>
                </a:solidFill>
              </a:defRPr>
            </a:lvl1pPr>
          </a:lstStyle>
          <a:p>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4016717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コンテンツ（平文）必読">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rgbClr val="FFFF00"/>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必読</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88" y="-20538"/>
            <a:ext cx="612000" cy="481158"/>
          </a:xfrm>
          <a:prstGeom prst="rect">
            <a:avLst/>
          </a:prstGeom>
        </p:spPr>
      </p:pic>
    </p:spTree>
    <p:extLst>
      <p:ext uri="{BB962C8B-B14F-4D97-AF65-F5344CB8AC3E}">
        <p14:creationId xmlns:p14="http://schemas.microsoft.com/office/powerpoint/2010/main" val="1115868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コンテンツ（箇条書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664495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694861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コンテンツ（箇条書き）－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chemeClr val="bg1">
                  <a:lumMod val="65000"/>
                </a:schemeClr>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91555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アジェンダ（注意書き付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lumMod val="75000"/>
                    <a:lumOff val="25000"/>
                  </a:schemeClr>
                </a:solidFill>
                <a:latin typeface="+mn-lt"/>
                <a:ea typeface="メイリオ" panose="020B0604030504040204" pitchFamily="50" charset="-128"/>
                <a:cs typeface="メイリオ" panose="020B0604030504040204" pitchFamily="50" charset="-128"/>
              </a:rPr>
              <a:t>9.2.0</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015115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アジェンダ（シンプル）">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0992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巻末（注意書き付き）">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userDrawn="1"/>
        </p:nvSpPr>
        <p:spPr>
          <a:xfrm>
            <a:off x="251520" y="4235808"/>
            <a:ext cx="8712968" cy="461665"/>
          </a:xfrm>
          <a:prstGeom prst="rect">
            <a:avLst/>
          </a:prstGeom>
          <a:noFill/>
        </p:spPr>
        <p:txBody>
          <a:bodyPr wrap="square" rtlCol="0">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記載されている会社名、製品名は、各社の商標または登録商標です。</a:t>
            </a:r>
          </a:p>
          <a:p>
            <a:r>
              <a:rPr lang="en-US" altLang="ja-JP" sz="1200" dirty="0">
                <a:solidFill>
                  <a:schemeClr val="tx1">
                    <a:lumMod val="75000"/>
                    <a:lumOff val="25000"/>
                  </a:schemeClr>
                </a:solidFill>
              </a:rPr>
              <a:t>※</a:t>
            </a:r>
            <a:r>
              <a:rPr lang="en-US" altLang="ja-JP" sz="1200" dirty="0">
                <a:solidFill>
                  <a:schemeClr val="tx1">
                    <a:lumMod val="75000"/>
                    <a:lumOff val="25000"/>
                  </a:schemeClr>
                </a:solidFill>
                <a:latin typeface="+mn-lt"/>
              </a:rPr>
              <a:t>Oracle</a:t>
            </a:r>
            <a:r>
              <a:rPr lang="ja-JP" altLang="en-US" sz="1200" dirty="0" err="1">
                <a:solidFill>
                  <a:schemeClr val="tx1">
                    <a:lumMod val="75000"/>
                    <a:lumOff val="25000"/>
                  </a:schemeClr>
                </a:solidFill>
              </a:rPr>
              <a:t>、</a:t>
            </a:r>
            <a:r>
              <a:rPr lang="en-US" altLang="ja-JP" sz="1200" dirty="0">
                <a:solidFill>
                  <a:schemeClr val="tx1">
                    <a:lumMod val="75000"/>
                    <a:lumOff val="25000"/>
                  </a:schemeClr>
                </a:solidFill>
                <a:latin typeface="+mn-lt"/>
              </a:rPr>
              <a:t>Java</a:t>
            </a:r>
            <a:r>
              <a:rPr lang="ja-JP" altLang="en-US" sz="1200" dirty="0">
                <a:solidFill>
                  <a:schemeClr val="tx1">
                    <a:lumMod val="75000"/>
                    <a:lumOff val="25000"/>
                  </a:schemeClr>
                </a:solidFill>
              </a:rPr>
              <a:t>及び</a:t>
            </a:r>
            <a:r>
              <a:rPr lang="en-US" altLang="ja-JP" sz="1200" dirty="0">
                <a:solidFill>
                  <a:schemeClr val="tx1">
                    <a:lumMod val="75000"/>
                    <a:lumOff val="25000"/>
                  </a:schemeClr>
                </a:solidFill>
                <a:latin typeface="+mn-lt"/>
              </a:rPr>
              <a:t>MySQL</a:t>
            </a:r>
            <a:r>
              <a:rPr lang="ja-JP" altLang="en-US" sz="1200" dirty="0">
                <a:solidFill>
                  <a:schemeClr val="tx1">
                    <a:lumMod val="75000"/>
                    <a:lumOff val="25000"/>
                  </a:schemeClr>
                </a:solidFill>
              </a:rPr>
              <a:t>は、</a:t>
            </a:r>
            <a:r>
              <a:rPr lang="en-US" altLang="ja-JP" sz="1200" dirty="0">
                <a:solidFill>
                  <a:schemeClr val="tx1">
                    <a:lumMod val="75000"/>
                    <a:lumOff val="25000"/>
                  </a:schemeClr>
                </a:solidFill>
                <a:latin typeface="+mn-lt"/>
              </a:rPr>
              <a:t>Oracle</a:t>
            </a:r>
            <a:r>
              <a:rPr lang="en-US" altLang="ja-JP" sz="1200" dirty="0">
                <a:solidFill>
                  <a:schemeClr val="tx1">
                    <a:lumMod val="75000"/>
                    <a:lumOff val="25000"/>
                  </a:schemeClr>
                </a:solidFill>
                <a:latin typeface="]"/>
              </a:rPr>
              <a:t> </a:t>
            </a:r>
            <a:r>
              <a:rPr lang="en-US" altLang="ja-JP" sz="1200" dirty="0">
                <a:solidFill>
                  <a:schemeClr val="tx1">
                    <a:lumMod val="75000"/>
                    <a:lumOff val="25000"/>
                  </a:schemeClr>
                </a:solidFill>
                <a:latin typeface="+mn-lt"/>
              </a:rPr>
              <a:t>Corporation</a:t>
            </a:r>
            <a:r>
              <a:rPr lang="ja-JP" altLang="en-US" sz="1200" dirty="0" err="1">
                <a:solidFill>
                  <a:schemeClr val="tx1">
                    <a:lumMod val="75000"/>
                    <a:lumOff val="25000"/>
                  </a:schemeClr>
                </a:solidFill>
              </a:rPr>
              <a:t>、</a:t>
            </a:r>
            <a:r>
              <a:rPr lang="ja-JP" altLang="en-US" sz="1200" dirty="0">
                <a:solidFill>
                  <a:schemeClr val="tx1">
                    <a:lumMod val="75000"/>
                    <a:lumOff val="25000"/>
                  </a:schemeClr>
                </a:solidFill>
              </a:rPr>
              <a:t>その子会社及び関連会社の米国及びその他の国における登録商標です。</a:t>
            </a:r>
            <a:endParaRPr kumimoji="1" lang="ja-JP" altLang="en-US" sz="1200" dirty="0">
              <a:solidFill>
                <a:schemeClr val="tx1">
                  <a:lumMod val="75000"/>
                  <a:lumOff val="25000"/>
                </a:schemeClr>
              </a:solidFill>
            </a:endParaRPr>
          </a:p>
        </p:txBody>
      </p:sp>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189615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巻末（シンプル）">
    <p:bg>
      <p:bgPr>
        <a:solidFill>
          <a:schemeClr val="bg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2349914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330078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コンテンツ（平文）解説">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smtClean="0">
                <a:solidFill>
                  <a:schemeClr val="tx1">
                    <a:lumMod val="75000"/>
                    <a:lumOff val="25000"/>
                  </a:schemeClr>
                </a:solidFill>
                <a:latin typeface="+mn-lt"/>
                <a:cs typeface="Teko Medium" panose="02000000000000000000" pitchFamily="2" charset="0"/>
              </a:rPr>
              <a:t>Tips</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15526"/>
            <a:ext cx="686843" cy="540000"/>
          </a:xfrm>
          <a:prstGeom prst="rect">
            <a:avLst/>
          </a:prstGeom>
        </p:spPr>
      </p:pic>
    </p:spTree>
    <p:extLst>
      <p:ext uri="{BB962C8B-B14F-4D97-AF65-F5344CB8AC3E}">
        <p14:creationId xmlns:p14="http://schemas.microsoft.com/office/powerpoint/2010/main" val="1760711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示－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正方形/長方形 22"/>
          <p:cNvSpPr/>
          <p:nvPr userDrawn="1"/>
        </p:nvSpPr>
        <p:spPr>
          <a:xfrm>
            <a:off x="2524974" y="1779662"/>
            <a:ext cx="6655538" cy="1042756"/>
          </a:xfrm>
          <a:prstGeom prst="rect">
            <a:avLst/>
          </a:prstGeom>
          <a:solidFill>
            <a:schemeClr val="bg1">
              <a:alpha val="93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771799" y="1779662"/>
            <a:ext cx="6108961" cy="1042756"/>
          </a:xfrm>
        </p:spPr>
        <p:txBody>
          <a:bodyPr>
            <a:noAutofit/>
          </a:bodyPr>
          <a:lstStyle>
            <a:lvl1pPr algn="r">
              <a:defRPr sz="3600" b="1">
                <a:solidFill>
                  <a:srgbClr val="007BBB"/>
                </a:solidFill>
              </a:defRPr>
            </a:lvl1pPr>
          </a:lstStyle>
          <a:p>
            <a:r>
              <a:rPr kumimoji="1" lang="ja-JP" altLang="en-US" dirty="0" smtClean="0"/>
              <a:t>スライドのタイトル</a:t>
            </a:r>
            <a:endParaRPr kumimoji="1" lang="ja-JP" altLang="en-US" dirty="0"/>
          </a:p>
        </p:txBody>
      </p:sp>
      <p:sp>
        <p:nvSpPr>
          <p:cNvPr id="5"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5370111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超サポ アシスト" type="title">
  <p:cSld name="超サポ アシスト">
    <p:spTree>
      <p:nvGrpSpPr>
        <p:cNvPr id="1" name="Shape 17"/>
        <p:cNvGrpSpPr/>
        <p:nvPr/>
      </p:nvGrpSpPr>
      <p:grpSpPr>
        <a:xfrm>
          <a:off x="0" y="0"/>
          <a:ext cx="0" cy="0"/>
          <a:chOff x="0" y="0"/>
          <a:chExt cx="0" cy="0"/>
        </a:xfrm>
      </p:grpSpPr>
      <p:sp>
        <p:nvSpPr>
          <p:cNvPr id="18" name="Google Shape;18;p23"/>
          <p:cNvSpPr txBox="1">
            <a:spLocks noGrp="1"/>
          </p:cNvSpPr>
          <p:nvPr>
            <p:ph type="ctrTitle"/>
          </p:nvPr>
        </p:nvSpPr>
        <p:spPr>
          <a:xfrm>
            <a:off x="1979712" y="1941680"/>
            <a:ext cx="7056784" cy="77408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4000"/>
              <a:buFont typeface="Meiryo"/>
              <a:buNone/>
              <a:defRPr sz="4000" b="0" i="0" u="none" strike="noStrike" cap="none">
                <a:solidFill>
                  <a:schemeClr val="lt1"/>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3"/>
          <p:cNvSpPr txBox="1">
            <a:spLocks noGrp="1"/>
          </p:cNvSpPr>
          <p:nvPr>
            <p:ph type="subTitle" idx="1"/>
          </p:nvPr>
        </p:nvSpPr>
        <p:spPr>
          <a:xfrm>
            <a:off x="3347864" y="2787774"/>
            <a:ext cx="5688632" cy="23433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chemeClr val="accent6"/>
              </a:buClr>
              <a:buSzPts val="1400"/>
              <a:buFont typeface="Arial"/>
              <a:buNone/>
              <a:defRPr sz="1400" b="0" i="0" u="none" strike="noStrike" cap="none">
                <a:solidFill>
                  <a:schemeClr val="accent6"/>
                </a:solidFill>
                <a:latin typeface="Meiryo"/>
                <a:ea typeface="Meiryo"/>
                <a:cs typeface="Meiryo"/>
                <a:sym typeface="Meiryo"/>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Meiryo"/>
                <a:ea typeface="Meiryo"/>
                <a:cs typeface="Meiryo"/>
                <a:sym typeface="Meiryo"/>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Meiryo"/>
                <a:ea typeface="Meiryo"/>
                <a:cs typeface="Meiryo"/>
                <a:sym typeface="Meiryo"/>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Meiryo"/>
                <a:ea typeface="Meiryo"/>
                <a:cs typeface="Meiryo"/>
                <a:sym typeface="Meiryo"/>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Meiryo"/>
                <a:ea typeface="Meiryo"/>
                <a:cs typeface="Meiryo"/>
                <a:sym typeface="Meiryo"/>
              </a:defRPr>
            </a:lvl9pPr>
          </a:lstStyle>
          <a:p>
            <a:endParaRPr/>
          </a:p>
        </p:txBody>
      </p:sp>
    </p:spTree>
    <p:extLst>
      <p:ext uri="{BB962C8B-B14F-4D97-AF65-F5344CB8AC3E}">
        <p14:creationId xmlns:p14="http://schemas.microsoft.com/office/powerpoint/2010/main" val="3432789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もくじ_フォービー２">
  <p:cSld name="もくじ_フォービー２">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590872" y="235678"/>
            <a:ext cx="8201436" cy="54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5"/>
          <p:cNvSpPr txBox="1"/>
          <p:nvPr/>
        </p:nvSpPr>
        <p:spPr>
          <a:xfrm>
            <a:off x="542505" y="4299942"/>
            <a:ext cx="6189735" cy="414338"/>
          </a:xfrm>
          <a:prstGeom prst="rect">
            <a:avLst/>
          </a:prstGeom>
          <a:noFill/>
          <a:ln>
            <a:noFill/>
          </a:ln>
        </p:spPr>
        <p:txBody>
          <a:bodyPr spcFirstLastPara="1" wrap="square" lIns="72000" tIns="92300" rIns="72000" bIns="45000" anchor="t" anchorCtr="0">
            <a:noAutofit/>
          </a:bodyPr>
          <a:lstStyle/>
          <a:p>
            <a:pPr marL="0" marR="0" lvl="0" indent="0" algn="l" rtl="0">
              <a:spcBef>
                <a:spcPts val="0"/>
              </a:spcBef>
              <a:spcAft>
                <a:spcPts val="0"/>
              </a:spcAft>
              <a:buNone/>
            </a:pPr>
            <a:r>
              <a:rPr lang="ja-JP" sz="900" b="0" i="0" u="none" strike="noStrike" cap="none" dirty="0">
                <a:solidFill>
                  <a:srgbClr val="595959"/>
                </a:solidFill>
                <a:latin typeface="Meiryo"/>
                <a:ea typeface="Meiryo"/>
                <a:cs typeface="Meiryo"/>
                <a:sym typeface="Meiryo"/>
              </a:rPr>
              <a:t>※本資料は、バージョン「</a:t>
            </a:r>
            <a:r>
              <a:rPr lang="ja-JP" sz="900" b="0" i="0" u="none" strike="noStrike" cap="none" dirty="0" smtClean="0">
                <a:solidFill>
                  <a:srgbClr val="595959"/>
                </a:solidFill>
                <a:latin typeface="Meiryo"/>
                <a:ea typeface="Meiryo"/>
                <a:cs typeface="Meiryo"/>
                <a:sym typeface="Meiryo"/>
              </a:rPr>
              <a:t>9.</a:t>
            </a:r>
            <a:r>
              <a:rPr lang="en-US" altLang="ja-JP" sz="900" b="0" i="0" u="none" strike="noStrike" cap="none" dirty="0" smtClean="0">
                <a:solidFill>
                  <a:srgbClr val="595959"/>
                </a:solidFill>
                <a:latin typeface="Meiryo"/>
                <a:ea typeface="Meiryo"/>
                <a:cs typeface="Meiryo"/>
                <a:sym typeface="Meiryo"/>
              </a:rPr>
              <a:t>2</a:t>
            </a:r>
            <a:r>
              <a:rPr lang="ja-JP" sz="900" b="0" i="0" u="none" strike="noStrike" cap="none" dirty="0" err="1" smtClean="0">
                <a:solidFill>
                  <a:srgbClr val="595959"/>
                </a:solidFill>
                <a:latin typeface="Meiryo"/>
                <a:ea typeface="Meiryo"/>
                <a:cs typeface="Meiryo"/>
                <a:sym typeface="Meiryo"/>
              </a:rPr>
              <a:t>.</a:t>
            </a:r>
            <a:r>
              <a:rPr lang="ja-JP" sz="900" b="0" i="0" u="none" strike="noStrike" cap="none" dirty="0" smtClean="0">
                <a:solidFill>
                  <a:srgbClr val="595959"/>
                </a:solidFill>
                <a:latin typeface="Meiryo"/>
                <a:ea typeface="Meiryo"/>
                <a:cs typeface="Meiryo"/>
                <a:sym typeface="Meiryo"/>
              </a:rPr>
              <a:t>0</a:t>
            </a:r>
            <a:r>
              <a:rPr lang="ja-JP" sz="900" b="0" i="0" u="none" strike="noStrike" cap="none" dirty="0">
                <a:solidFill>
                  <a:srgbClr val="595959"/>
                </a:solidFill>
                <a:latin typeface="Meiryo"/>
                <a:ea typeface="Meiryo"/>
                <a:cs typeface="Meiryo"/>
                <a:sym typeface="Meiryo"/>
              </a:rPr>
              <a:t>」の情報をベースとして作成されています。</a:t>
            </a:r>
            <a:endParaRPr sz="900" b="0" i="0" u="none" strike="noStrike" cap="none" dirty="0">
              <a:solidFill>
                <a:srgbClr val="595959"/>
              </a:solidFill>
              <a:latin typeface="Meiryo"/>
              <a:ea typeface="Meiryo"/>
              <a:cs typeface="Meiryo"/>
              <a:sym typeface="Meiryo"/>
            </a:endParaRPr>
          </a:p>
          <a:p>
            <a:pPr marL="0" marR="0" lvl="0" indent="0" algn="l" rtl="0">
              <a:spcBef>
                <a:spcPts val="0"/>
              </a:spcBef>
              <a:spcAft>
                <a:spcPts val="0"/>
              </a:spcAft>
              <a:buNone/>
            </a:pPr>
            <a:r>
              <a:rPr lang="ja-JP" sz="900" b="0" i="0" u="none" strike="noStrike" cap="none" dirty="0">
                <a:solidFill>
                  <a:srgbClr val="595959"/>
                </a:solidFill>
                <a:latin typeface="Meiryo"/>
                <a:ea typeface="Meiryo"/>
                <a:cs typeface="Meiryo"/>
                <a:sym typeface="Meiryo"/>
              </a:rPr>
              <a:t>　ご利用のメンテナンスリリースにより、画面キャプチャが実際の画面と異なる場合があります。</a:t>
            </a:r>
            <a:endParaRPr sz="900" b="0" i="0" u="none" strike="noStrike" cap="none" dirty="0">
              <a:solidFill>
                <a:srgbClr val="595959"/>
              </a:solidFill>
              <a:latin typeface="Meiryo"/>
              <a:ea typeface="Meiryo"/>
              <a:cs typeface="Meiryo"/>
              <a:sym typeface="Meiryo"/>
            </a:endParaRPr>
          </a:p>
        </p:txBody>
      </p:sp>
      <p:sp>
        <p:nvSpPr>
          <p:cNvPr id="48" name="Google Shape;48;p25"/>
          <p:cNvSpPr txBox="1"/>
          <p:nvPr/>
        </p:nvSpPr>
        <p:spPr>
          <a:xfrm>
            <a:off x="539552" y="3723878"/>
            <a:ext cx="4173511" cy="576356"/>
          </a:xfrm>
          <a:prstGeom prst="rect">
            <a:avLst/>
          </a:prstGeom>
          <a:noFill/>
          <a:ln>
            <a:noFill/>
          </a:ln>
        </p:spPr>
        <p:txBody>
          <a:bodyPr spcFirstLastPara="1" wrap="square" lIns="72000" tIns="92300" rIns="72000" bIns="45000" anchor="t" anchorCtr="0">
            <a:noAutofit/>
          </a:bodyPr>
          <a:lstStyle/>
          <a:p>
            <a:pPr marL="0" marR="0" lvl="0" indent="0" algn="l" rtl="0">
              <a:spcBef>
                <a:spcPts val="0"/>
              </a:spcBef>
              <a:spcAft>
                <a:spcPts val="0"/>
              </a:spcAft>
              <a:buNone/>
            </a:pPr>
            <a:r>
              <a:rPr lang="ja-JP" sz="900" b="0" i="0" u="none" strike="noStrike" cap="none">
                <a:solidFill>
                  <a:srgbClr val="595959"/>
                </a:solidFill>
                <a:latin typeface="Meiryo"/>
                <a:ea typeface="Meiryo"/>
                <a:cs typeface="Meiryo"/>
                <a:sym typeface="Meiryo"/>
              </a:rPr>
              <a:t>製品の構成、および稼働環境は予告なく変更される場合があります。</a:t>
            </a:r>
            <a:endParaRPr sz="900" b="0" i="0" u="none" strike="noStrike" cap="none">
              <a:solidFill>
                <a:srgbClr val="595959"/>
              </a:solidFill>
              <a:latin typeface="Meiryo"/>
              <a:ea typeface="Meiryo"/>
              <a:cs typeface="Meiryo"/>
              <a:sym typeface="Meiryo"/>
            </a:endParaRPr>
          </a:p>
          <a:p>
            <a:pPr marL="0" marR="0" lvl="0" indent="0" algn="l" rtl="0">
              <a:spcBef>
                <a:spcPts val="0"/>
              </a:spcBef>
              <a:spcAft>
                <a:spcPts val="0"/>
              </a:spcAft>
              <a:buNone/>
            </a:pPr>
            <a:r>
              <a:rPr lang="ja-JP" sz="900" b="0" i="0" u="none" strike="noStrike" cap="none">
                <a:solidFill>
                  <a:srgbClr val="595959"/>
                </a:solidFill>
                <a:latin typeface="Meiryo"/>
                <a:ea typeface="Meiryo"/>
                <a:cs typeface="Meiryo"/>
                <a:sym typeface="Meiryo"/>
              </a:rPr>
              <a:t>最新情報につきましては弊社までお問い合わせください。</a:t>
            </a:r>
            <a:endParaRPr/>
          </a:p>
          <a:p>
            <a:pPr marL="0" marR="0" lvl="0" indent="0" algn="l" rtl="0">
              <a:spcBef>
                <a:spcPts val="0"/>
              </a:spcBef>
              <a:spcAft>
                <a:spcPts val="0"/>
              </a:spcAft>
              <a:buNone/>
            </a:pPr>
            <a:r>
              <a:rPr lang="ja-JP" sz="900" b="0" i="0" u="none" strike="noStrike" cap="none">
                <a:solidFill>
                  <a:srgbClr val="595959"/>
                </a:solidFill>
                <a:latin typeface="Meiryo"/>
                <a:ea typeface="Meiryo"/>
                <a:cs typeface="Meiryo"/>
                <a:sym typeface="Meiryo"/>
              </a:rPr>
              <a:t>記載されている会社名、製品名は、各社の商標または登録商標です。</a:t>
            </a:r>
            <a:endParaRPr sz="900" b="0" i="0" u="none" strike="noStrike" cap="none">
              <a:solidFill>
                <a:srgbClr val="595959"/>
              </a:solidFill>
              <a:latin typeface="Meiryo"/>
              <a:ea typeface="Meiryo"/>
              <a:cs typeface="Meiryo"/>
              <a:sym typeface="Meiryo"/>
            </a:endParaRPr>
          </a:p>
        </p:txBody>
      </p:sp>
      <p:pic>
        <p:nvPicPr>
          <p:cNvPr id="49" name="Google Shape;49;p25"/>
          <p:cNvPicPr preferRelativeResize="0"/>
          <p:nvPr/>
        </p:nvPicPr>
        <p:blipFill rotWithShape="1">
          <a:blip r:embed="rId2">
            <a:alphaModFix/>
          </a:blip>
          <a:srcRect/>
          <a:stretch/>
        </p:blipFill>
        <p:spPr>
          <a:xfrm>
            <a:off x="6890938" y="3142950"/>
            <a:ext cx="1490418" cy="1638877"/>
          </a:xfrm>
          <a:prstGeom prst="rect">
            <a:avLst/>
          </a:prstGeom>
          <a:noFill/>
          <a:ln>
            <a:noFill/>
          </a:ln>
        </p:spPr>
      </p:pic>
    </p:spTree>
    <p:extLst>
      <p:ext uri="{BB962C8B-B14F-4D97-AF65-F5344CB8AC3E}">
        <p14:creationId xmlns:p14="http://schemas.microsoft.com/office/powerpoint/2010/main" val="264680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590872" y="235678"/>
            <a:ext cx="8201436" cy="54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18681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巻末">
  <p:cSld name="1_巻末">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590872" y="235678"/>
            <a:ext cx="8201436" cy="54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0"/>
          <p:cNvSpPr/>
          <p:nvPr/>
        </p:nvSpPr>
        <p:spPr>
          <a:xfrm>
            <a:off x="611560" y="987574"/>
            <a:ext cx="8208912" cy="1584176"/>
          </a:xfrm>
          <a:prstGeom prst="roundRect">
            <a:avLst>
              <a:gd name="adj" fmla="val 16667"/>
            </a:avLst>
          </a:prstGeom>
          <a:solidFill>
            <a:srgbClr val="005276"/>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55" name="Google Shape;55;p30"/>
          <p:cNvPicPr preferRelativeResize="0"/>
          <p:nvPr/>
        </p:nvPicPr>
        <p:blipFill rotWithShape="1">
          <a:blip r:embed="rId2">
            <a:alphaModFix/>
          </a:blip>
          <a:srcRect/>
          <a:stretch/>
        </p:blipFill>
        <p:spPr>
          <a:xfrm>
            <a:off x="7596336" y="3147814"/>
            <a:ext cx="1159079" cy="1419622"/>
          </a:xfrm>
          <a:prstGeom prst="rect">
            <a:avLst/>
          </a:prstGeom>
          <a:noFill/>
          <a:ln>
            <a:noFill/>
          </a:ln>
        </p:spPr>
      </p:pic>
      <p:sp>
        <p:nvSpPr>
          <p:cNvPr id="56" name="Google Shape;56;p30"/>
          <p:cNvSpPr txBox="1">
            <a:spLocks noGrp="1"/>
          </p:cNvSpPr>
          <p:nvPr>
            <p:ph type="subTitle" idx="1"/>
          </p:nvPr>
        </p:nvSpPr>
        <p:spPr>
          <a:xfrm>
            <a:off x="755576" y="1059582"/>
            <a:ext cx="7920880" cy="1440160"/>
          </a:xfrm>
          <a:prstGeom prst="rect">
            <a:avLst/>
          </a:prstGeom>
          <a:noFill/>
          <a:ln>
            <a:noFill/>
          </a:ln>
        </p:spPr>
        <p:txBody>
          <a:bodyPr spcFirstLastPara="1" wrap="square" lIns="91425" tIns="45700" rIns="91425" bIns="45700" anchor="t" anchorCtr="0">
            <a:noAutofit/>
          </a:bodyPr>
          <a:lstStyle>
            <a:lvl1pPr lvl="0" algn="l">
              <a:spcBef>
                <a:spcPts val="320"/>
              </a:spcBef>
              <a:spcAft>
                <a:spcPts val="0"/>
              </a:spcAft>
              <a:buSzPts val="1600"/>
              <a:buNone/>
              <a:defRPr sz="1600">
                <a:solidFill>
                  <a:schemeClr val="lt1"/>
                </a:solidFill>
                <a:latin typeface="Meiryo"/>
                <a:ea typeface="Meiryo"/>
                <a:cs typeface="Meiryo"/>
                <a:sym typeface="Meiryo"/>
              </a:defRPr>
            </a:lvl1pPr>
            <a:lvl2pPr lvl="1" algn="ctr">
              <a:spcBef>
                <a:spcPts val="280"/>
              </a:spcBef>
              <a:spcAft>
                <a:spcPts val="0"/>
              </a:spcAft>
              <a:buSzPts val="1400"/>
              <a:buNone/>
              <a:defRPr>
                <a:solidFill>
                  <a:srgbClr val="888888"/>
                </a:solidFill>
              </a:defRPr>
            </a:lvl2pPr>
            <a:lvl3pPr lvl="2" algn="ctr">
              <a:spcBef>
                <a:spcPts val="240"/>
              </a:spcBef>
              <a:spcAft>
                <a:spcPts val="0"/>
              </a:spcAft>
              <a:buSzPts val="1200"/>
              <a:buNone/>
              <a:defRPr>
                <a:solidFill>
                  <a:srgbClr val="888888"/>
                </a:solidFill>
              </a:defRPr>
            </a:lvl3pPr>
            <a:lvl4pPr lvl="3" algn="ctr">
              <a:spcBef>
                <a:spcPts val="220"/>
              </a:spcBef>
              <a:spcAft>
                <a:spcPts val="0"/>
              </a:spcAft>
              <a:buSzPts val="1100"/>
              <a:buNone/>
              <a:defRPr>
                <a:solidFill>
                  <a:srgbClr val="888888"/>
                </a:solidFill>
              </a:defRPr>
            </a:lvl4pPr>
            <a:lvl5pPr lvl="4" algn="ctr">
              <a:spcBef>
                <a:spcPts val="220"/>
              </a:spcBef>
              <a:spcAft>
                <a:spcPts val="0"/>
              </a:spcAft>
              <a:buSzPts val="1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86590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パターン２">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0"/>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987824" y="1432140"/>
            <a:ext cx="5896744" cy="918102"/>
          </a:xfrm>
        </p:spPr>
        <p:txBody>
          <a:bodyPr>
            <a:noAutofit/>
          </a:bodyPr>
          <a:lstStyle>
            <a:lvl1pPr algn="l">
              <a:defRPr sz="2800"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userDrawn="1"/>
        </p:nvCxnSpPr>
        <p:spPr>
          <a:xfrm>
            <a:off x="2987824" y="2350242"/>
            <a:ext cx="6156176"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4610" y="4818186"/>
            <a:ext cx="1399038" cy="273844"/>
          </a:xfrm>
        </p:spPr>
        <p:txBody>
          <a:bodyPr/>
          <a:lstStyle/>
          <a:p>
            <a:endParaRPr lang="ja-JP" altLang="en-US" dirty="0"/>
          </a:p>
        </p:txBody>
      </p:sp>
      <p:sp>
        <p:nvSpPr>
          <p:cNvPr id="10" name="テキスト プレースホルダー 8"/>
          <p:cNvSpPr>
            <a:spLocks noGrp="1"/>
          </p:cNvSpPr>
          <p:nvPr>
            <p:ph type="body" sz="quarter" idx="12" hasCustomPrompt="1"/>
          </p:nvPr>
        </p:nvSpPr>
        <p:spPr>
          <a:xfrm>
            <a:off x="2987824" y="2492350"/>
            <a:ext cx="5896744" cy="1591568"/>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9"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41986125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ーパターン３">
    <p:spTree>
      <p:nvGrpSpPr>
        <p:cNvPr id="1" name=""/>
        <p:cNvGrpSpPr/>
        <p:nvPr/>
      </p:nvGrpSpPr>
      <p:grpSpPr>
        <a:xfrm>
          <a:off x="0" y="0"/>
          <a:ext cx="0" cy="0"/>
          <a:chOff x="0" y="0"/>
          <a:chExt cx="0" cy="0"/>
        </a:xfrm>
      </p:grpSpPr>
      <p:sp>
        <p:nvSpPr>
          <p:cNvPr id="3" name="正方形/長方形 2"/>
          <p:cNvSpPr/>
          <p:nvPr userDrawn="1"/>
        </p:nvSpPr>
        <p:spPr>
          <a:xfrm>
            <a:off x="-33417" y="-7362"/>
            <a:ext cx="1207650" cy="5166136"/>
          </a:xfrm>
          <a:prstGeom prst="rect">
            <a:avLst/>
          </a:prstGeom>
          <a:gradFill>
            <a:gsLst>
              <a:gs pos="0">
                <a:srgbClr val="000D28"/>
              </a:gs>
              <a:gs pos="32000">
                <a:srgbClr val="001C4E"/>
              </a:gs>
              <a:gs pos="100000">
                <a:srgbClr val="012D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userDrawn="1"/>
        </p:nvGrpSpPr>
        <p:grpSpPr>
          <a:xfrm>
            <a:off x="-855" y="3890027"/>
            <a:ext cx="1157636" cy="1268749"/>
            <a:chOff x="-855" y="3890027"/>
            <a:chExt cx="1157636" cy="1268749"/>
          </a:xfrm>
        </p:grpSpPr>
        <p:sp>
          <p:nvSpPr>
            <p:cNvPr id="123"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p:nvPr userDrawn="1"/>
        </p:nvGrpSpPr>
        <p:grpSpPr>
          <a:xfrm>
            <a:off x="-13393" y="2497031"/>
            <a:ext cx="1187624" cy="2646469"/>
            <a:chOff x="-2672504" y="2497031"/>
            <a:chExt cx="1187624" cy="2646469"/>
          </a:xfrm>
        </p:grpSpPr>
        <p:sp>
          <p:nvSpPr>
            <p:cNvPr id="55"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0" name="タイトル 9"/>
          <p:cNvSpPr>
            <a:spLocks noGrp="1"/>
          </p:cNvSpPr>
          <p:nvPr userDrawn="1">
            <p:ph type="title" hasCustomPrompt="1"/>
          </p:nvPr>
        </p:nvSpPr>
        <p:spPr>
          <a:xfrm>
            <a:off x="1547664" y="1828867"/>
            <a:ext cx="7462192" cy="792088"/>
          </a:xfrm>
        </p:spPr>
        <p:txBody>
          <a:bodyPr>
            <a:noAutofit/>
          </a:bodyPr>
          <a:lstStyle>
            <a:lvl1pPr algn="l">
              <a:defRPr sz="3200">
                <a:solidFill>
                  <a:srgbClr val="012D76"/>
                </a:solidFill>
              </a:defRPr>
            </a:lvl1pPr>
          </a:lstStyle>
          <a:p>
            <a:r>
              <a:rPr kumimoji="1" lang="ja-JP" altLang="en-US" dirty="0" smtClean="0"/>
              <a:t>章タイトル</a:t>
            </a:r>
            <a:endParaRPr kumimoji="1" lang="ja-JP" altLang="en-US" dirty="0"/>
          </a:p>
        </p:txBody>
      </p:sp>
      <p:cxnSp>
        <p:nvCxnSpPr>
          <p:cNvPr id="6" name="直線コネクタ 5"/>
          <p:cNvCxnSpPr/>
          <p:nvPr userDrawn="1"/>
        </p:nvCxnSpPr>
        <p:spPr>
          <a:xfrm>
            <a:off x="1547664" y="2639109"/>
            <a:ext cx="6024662" cy="0"/>
          </a:xfrm>
          <a:prstGeom prst="line">
            <a:avLst/>
          </a:prstGeom>
          <a:ln w="28575">
            <a:solidFill>
              <a:srgbClr val="012D76"/>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userDrawn="1">
            <p:ph type="body" sz="quarter" idx="10" hasCustomPrompt="1"/>
          </p:nvPr>
        </p:nvSpPr>
        <p:spPr>
          <a:xfrm>
            <a:off x="1547813" y="2859782"/>
            <a:ext cx="6024562" cy="1879600"/>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293" name="フッター プレースホルダー 2"/>
          <p:cNvSpPr>
            <a:spLocks noGrp="1"/>
          </p:cNvSpPr>
          <p:nvPr userDrawn="1">
            <p:ph type="ftr" sz="quarter" idx="11"/>
          </p:nvPr>
        </p:nvSpPr>
        <p:spPr>
          <a:xfrm>
            <a:off x="-29175" y="4818186"/>
            <a:ext cx="1133096" cy="273844"/>
          </a:xfrm>
        </p:spPr>
        <p:txBody>
          <a:bodyPr/>
          <a:lstStyle>
            <a:lvl1pPr>
              <a:defRPr>
                <a:solidFill>
                  <a:schemeClr val="bg1"/>
                </a:solidFill>
              </a:defRPr>
            </a:lvl1pPr>
          </a:lstStyle>
          <a:p>
            <a:endParaRPr lang="ja-JP" altLang="en-US" dirty="0"/>
          </a:p>
        </p:txBody>
      </p:sp>
      <p:grpSp>
        <p:nvGrpSpPr>
          <p:cNvPr id="164" name="グループ化 163"/>
          <p:cNvGrpSpPr/>
          <p:nvPr userDrawn="1"/>
        </p:nvGrpSpPr>
        <p:grpSpPr>
          <a:xfrm flipH="1" flipV="1">
            <a:off x="-28608" y="18791"/>
            <a:ext cx="1157636" cy="1268749"/>
            <a:chOff x="-855" y="3890027"/>
            <a:chExt cx="1157636" cy="1268749"/>
          </a:xfrm>
        </p:grpSpPr>
        <p:sp>
          <p:nvSpPr>
            <p:cNvPr id="165"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03" name="グループ化 202"/>
          <p:cNvGrpSpPr/>
          <p:nvPr userDrawn="1"/>
        </p:nvGrpSpPr>
        <p:grpSpPr>
          <a:xfrm flipH="1" flipV="1">
            <a:off x="-41146" y="9201"/>
            <a:ext cx="1187624" cy="2646469"/>
            <a:chOff x="-2672504" y="2497031"/>
            <a:chExt cx="1187624" cy="2646469"/>
          </a:xfrm>
        </p:grpSpPr>
        <p:sp>
          <p:nvSpPr>
            <p:cNvPr id="204"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62" name="スライド番号プレースホルダー 3"/>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884334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cxnSp>
        <p:nvCxnSpPr>
          <p:cNvPr id="8" name="直線コネクタ 7"/>
          <p:cNvCxnSpPr/>
          <p:nvPr userDrawn="1"/>
        </p:nvCxnSpPr>
        <p:spPr>
          <a:xfrm>
            <a:off x="2933" y="2859782"/>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ctrTitle" hasCustomPrompt="1"/>
          </p:nvPr>
        </p:nvSpPr>
        <p:spPr>
          <a:xfrm>
            <a:off x="115416" y="186418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3075806"/>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spTree>
    <p:extLst>
      <p:ext uri="{BB962C8B-B14F-4D97-AF65-F5344CB8AC3E}">
        <p14:creationId xmlns:p14="http://schemas.microsoft.com/office/powerpoint/2010/main" val="39434175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sp>
        <p:nvSpPr>
          <p:cNvPr id="9" name="タイトル 1"/>
          <p:cNvSpPr>
            <a:spLocks noGrp="1"/>
          </p:cNvSpPr>
          <p:nvPr>
            <p:ph type="ctrTitle" hasCustomPrompt="1"/>
          </p:nvPr>
        </p:nvSpPr>
        <p:spPr>
          <a:xfrm>
            <a:off x="115416" y="84355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2283718"/>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cxnSp>
        <p:nvCxnSpPr>
          <p:cNvPr id="11" name="直線コネクタ 10"/>
          <p:cNvCxnSpPr/>
          <p:nvPr userDrawn="1"/>
        </p:nvCxnSpPr>
        <p:spPr>
          <a:xfrm>
            <a:off x="2933" y="1851670"/>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39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コンテンツ（平文）操作">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6">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操作</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20538"/>
            <a:ext cx="685268" cy="540000"/>
          </a:xfrm>
          <a:prstGeom prst="rect">
            <a:avLst/>
          </a:prstGeom>
        </p:spPr>
      </p:pic>
    </p:spTree>
    <p:extLst>
      <p:ext uri="{BB962C8B-B14F-4D97-AF65-F5344CB8AC3E}">
        <p14:creationId xmlns:p14="http://schemas.microsoft.com/office/powerpoint/2010/main" val="31727095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コンテンツ（平文）補足">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補足</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96" y="-20538"/>
            <a:ext cx="684000" cy="537765"/>
          </a:xfrm>
          <a:prstGeom prst="rect">
            <a:avLst/>
          </a:prstGeom>
        </p:spPr>
      </p:pic>
    </p:spTree>
    <p:extLst>
      <p:ext uri="{BB962C8B-B14F-4D97-AF65-F5344CB8AC3E}">
        <p14:creationId xmlns:p14="http://schemas.microsoft.com/office/powerpoint/2010/main" val="32071503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15516" y="915566"/>
            <a:ext cx="8712968" cy="38164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75000"/>
                    <a:lumOff val="25000"/>
                  </a:schemeClr>
                </a:solidFill>
                <a:latin typeface="+mn-lt"/>
              </a:defRPr>
            </a:lvl1pPr>
          </a:lstStyle>
          <a:p>
            <a:endParaRPr lang="ja-JP" altLang="en-US" dirty="0"/>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75000"/>
                    <a:lumOff val="2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64" r:id="rId3"/>
    <p:sldLayoutId id="2147483666" r:id="rId4"/>
    <p:sldLayoutId id="2147483673" r:id="rId5"/>
    <p:sldLayoutId id="2147483675" r:id="rId6"/>
    <p:sldLayoutId id="2147483657" r:id="rId7"/>
    <p:sldLayoutId id="2147483669" r:id="rId8"/>
    <p:sldLayoutId id="2147483670" r:id="rId9"/>
    <p:sldLayoutId id="2147483674" r:id="rId10"/>
    <p:sldLayoutId id="2147483661" r:id="rId11"/>
    <p:sldLayoutId id="2147483667" r:id="rId12"/>
    <p:sldLayoutId id="2147483668" r:id="rId13"/>
    <p:sldLayoutId id="2147483671" r:id="rId14"/>
    <p:sldLayoutId id="2147483678" r:id="rId15"/>
    <p:sldLayoutId id="2147483672" r:id="rId16"/>
    <p:sldLayoutId id="2147483677" r:id="rId17"/>
    <p:sldLayoutId id="2147483656" r:id="rId18"/>
    <p:sldLayoutId id="2147483676" r:id="rId19"/>
    <p:sldLayoutId id="2147483679" r:id="rId20"/>
    <p:sldLayoutId id="2147483680" r:id="rId21"/>
    <p:sldLayoutId id="2147483681" r:id="rId22"/>
    <p:sldLayoutId id="2147483682" r:id="rId23"/>
  </p:sldLayoutIdLst>
  <p:timing>
    <p:tnLst>
      <p:par>
        <p:cTn id="1" dur="indefinite" restart="never" nodeType="tmRoot"/>
      </p:par>
    </p:tnLst>
  </p:timing>
  <p:hf hdr="0" ftr="0" dt="0"/>
  <p:txStyles>
    <p:title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4.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microsoft.com/office/2007/relationships/hdphoto" Target="../media/hdphoto3.wdp"/><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image" Target="../media/image20.png"/><Relationship Id="rId19" Type="http://schemas.openxmlformats.org/officeDocument/2006/relationships/image" Target="../media/image29.png"/><Relationship Id="rId31"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microsoft.com/office/2007/relationships/hdphoto" Target="../media/hdphoto2.wdp"/><Relationship Id="rId27" Type="http://schemas.openxmlformats.org/officeDocument/2006/relationships/image" Target="../media/image35.png"/><Relationship Id="rId30" Type="http://schemas.openxmlformats.org/officeDocument/2006/relationships/image" Target="../media/image3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2.png"/><Relationship Id="rId2" Type="http://schemas.openxmlformats.org/officeDocument/2006/relationships/notesSlide" Target="../notesSlides/notesSlide5.xml"/><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0.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テキスト プレースホルダー 1"/>
          <p:cNvSpPr>
            <a:spLocks noGrp="1"/>
          </p:cNvSpPr>
          <p:nvPr>
            <p:ph type="body" sz="quarter" idx="11"/>
          </p:nvPr>
        </p:nvSpPr>
        <p:spPr/>
        <p:txBody>
          <a:bodyPr/>
          <a:lstStyle/>
          <a:p>
            <a:r>
              <a:rPr kumimoji="1" lang="ja-JP" altLang="en-US" dirty="0" smtClean="0"/>
              <a:t>株式会社アシスト</a:t>
            </a:r>
            <a:endParaRPr kumimoji="1" lang="ja-JP" altLang="en-US" dirty="0"/>
          </a:p>
        </p:txBody>
      </p:sp>
      <p:sp>
        <p:nvSpPr>
          <p:cNvPr id="149" name="Google Shape;149;p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Clr>
                <a:schemeClr val="lt1"/>
              </a:buClr>
              <a:buSzPts val="4000"/>
              <a:buFont typeface="Meiryo"/>
              <a:buNone/>
            </a:pPr>
            <a:r>
              <a:rPr lang="ja-JP" dirty="0"/>
              <a:t>利用ログの管理編</a:t>
            </a:r>
            <a:endParaRPr dirty="0"/>
          </a:p>
        </p:txBody>
      </p:sp>
      <p:sp>
        <p:nvSpPr>
          <p:cNvPr id="150" name="Google Shape;150;p1"/>
          <p:cNvSpPr txBox="1">
            <a:spLocks noGrp="1"/>
          </p:cNvSpPr>
          <p:nvPr>
            <p:ph type="subTitle" idx="4294967295"/>
          </p:nvPr>
        </p:nvSpPr>
        <p:spPr>
          <a:xfrm>
            <a:off x="3455988" y="2787650"/>
            <a:ext cx="5688012" cy="2349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accent6"/>
              </a:buClr>
              <a:buSzPts val="1400"/>
              <a:buNone/>
            </a:pPr>
            <a:r>
              <a:rPr lang="ja-JP"/>
              <a:t>Resource Analyzer</a:t>
            </a:r>
            <a:endParaRPr/>
          </a:p>
        </p:txBody>
      </p:sp>
    </p:spTree>
    <p:extLst>
      <p:ext uri="{BB962C8B-B14F-4D97-AF65-F5344CB8AC3E}">
        <p14:creationId xmlns:p14="http://schemas.microsoft.com/office/powerpoint/2010/main" val="891558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検討事項</a:t>
            </a:r>
            <a:endParaRPr/>
          </a:p>
        </p:txBody>
      </p:sp>
      <p:sp>
        <p:nvSpPr>
          <p:cNvPr id="353" name="Google Shape;353;p9"/>
          <p:cNvSpPr txBox="1"/>
          <p:nvPr/>
        </p:nvSpPr>
        <p:spPr>
          <a:xfrm>
            <a:off x="572756" y="994787"/>
            <a:ext cx="8229600" cy="3665196"/>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spcBef>
                <a:spcPts val="0"/>
              </a:spcBef>
              <a:spcAft>
                <a:spcPts val="0"/>
              </a:spcAft>
              <a:buClr>
                <a:schemeClr val="tx2"/>
              </a:buClr>
              <a:buSzPct val="100000"/>
              <a:buFont typeface="Wingdings" panose="05000000000000000000" pitchFamily="2" charset="2"/>
              <a:buChar char="n"/>
            </a:pPr>
            <a:r>
              <a:rPr lang="ja-JP" sz="1600" b="1" dirty="0">
                <a:solidFill>
                  <a:schemeClr val="tx1">
                    <a:lumMod val="75000"/>
                    <a:lumOff val="25000"/>
                  </a:schemeClr>
                </a:solidFill>
                <a:latin typeface="Meiryo"/>
                <a:ea typeface="Meiryo"/>
                <a:cs typeface="Meiryo"/>
                <a:sym typeface="Meiryo"/>
              </a:rPr>
              <a:t>利用ログは以下の2か所に蓄積されます</a:t>
            </a:r>
            <a:endParaRPr sz="1600" b="1" dirty="0">
              <a:solidFill>
                <a:schemeClr val="tx1">
                  <a:lumMod val="75000"/>
                  <a:lumOff val="25000"/>
                </a:schemeClr>
              </a:solidFill>
              <a:latin typeface="Meiryo"/>
              <a:ea typeface="Meiryo"/>
              <a:cs typeface="Meiryo"/>
              <a:sym typeface="Meiryo"/>
            </a:endParaRPr>
          </a:p>
          <a:p>
            <a:pPr marL="742950" marR="0" lvl="1" indent="-285750" algn="l" rtl="0">
              <a:spcBef>
                <a:spcPts val="259"/>
              </a:spcBef>
              <a:spcAft>
                <a:spcPts val="0"/>
              </a:spcAft>
              <a:buClr>
                <a:schemeClr val="tx2"/>
              </a:buClr>
              <a:buSzPct val="100000"/>
              <a:buFont typeface="Arial"/>
              <a:buChar char="–"/>
            </a:pPr>
            <a:r>
              <a:rPr lang="ja-JP" sz="1400" b="0" i="0" u="none" strike="noStrike" cap="none" dirty="0">
                <a:solidFill>
                  <a:srgbClr val="3F3F3F"/>
                </a:solidFill>
                <a:latin typeface="Meiryo"/>
                <a:ea typeface="Meiryo"/>
                <a:cs typeface="Meiryo"/>
                <a:sym typeface="Meiryo"/>
              </a:rPr>
              <a:t>物理ログファイル</a:t>
            </a:r>
            <a:endParaRPr sz="1400" b="0" i="0" u="none" strike="noStrike" cap="none" dirty="0">
              <a:solidFill>
                <a:srgbClr val="3F3F3F"/>
              </a:solidFill>
              <a:latin typeface="Meiryo"/>
              <a:ea typeface="Meiryo"/>
              <a:cs typeface="Meiryo"/>
              <a:sym typeface="Meiryo"/>
            </a:endParaRPr>
          </a:p>
          <a:p>
            <a:pPr marL="1143000" marR="0" lvl="2" indent="-228600" algn="l" rtl="0">
              <a:spcBef>
                <a:spcPts val="222"/>
              </a:spcBef>
              <a:spcAft>
                <a:spcPts val="0"/>
              </a:spcAft>
              <a:buClr>
                <a:srgbClr val="3F3F3F"/>
              </a:buClr>
              <a:buSzPct val="100000"/>
              <a:buFont typeface="Arial"/>
              <a:buChar char="•"/>
            </a:pPr>
            <a:r>
              <a:rPr lang="ja-JP" sz="1200" b="0" i="0" u="none" strike="noStrike" cap="none" dirty="0">
                <a:solidFill>
                  <a:srgbClr val="3F3F3F"/>
                </a:solidFill>
                <a:latin typeface="Meiryo"/>
                <a:ea typeface="Meiryo"/>
                <a:cs typeface="Meiryo"/>
                <a:sym typeface="Meiryo"/>
              </a:rPr>
              <a:t>リポジトリテーブルに書き込む前の一時的なログファイル(rmldata.log)のこと</a:t>
            </a:r>
            <a:endParaRPr sz="1200" b="0" i="0" u="none" strike="noStrike" cap="none" dirty="0">
              <a:solidFill>
                <a:srgbClr val="3F3F3F"/>
              </a:solidFill>
              <a:latin typeface="Meiryo"/>
              <a:ea typeface="Meiryo"/>
              <a:cs typeface="Meiryo"/>
              <a:sym typeface="Meiryo"/>
            </a:endParaRPr>
          </a:p>
          <a:p>
            <a:pPr marL="1143000" marR="0" lvl="2" indent="-228600" algn="l" rtl="0">
              <a:spcBef>
                <a:spcPts val="222"/>
              </a:spcBef>
              <a:spcAft>
                <a:spcPts val="0"/>
              </a:spcAft>
              <a:buClr>
                <a:srgbClr val="3F3F3F"/>
              </a:buClr>
              <a:buSzPct val="100000"/>
              <a:buFont typeface="Arial"/>
              <a:buChar char="•"/>
            </a:pPr>
            <a:r>
              <a:rPr lang="ja-JP" sz="1200" b="0" i="0" u="none" strike="noStrike" cap="none" dirty="0">
                <a:solidFill>
                  <a:srgbClr val="3F3F3F"/>
                </a:solidFill>
                <a:latin typeface="Meiryo"/>
                <a:ea typeface="Meiryo"/>
                <a:cs typeface="Meiryo"/>
                <a:sym typeface="Meiryo"/>
              </a:rPr>
              <a:t>リアルタイムな利用状況が書き込まれます</a:t>
            </a:r>
            <a:endParaRPr sz="1200" b="0" i="0" u="none" strike="noStrike" cap="none" dirty="0">
              <a:solidFill>
                <a:srgbClr val="3F3F3F"/>
              </a:solidFill>
              <a:latin typeface="Meiryo"/>
              <a:ea typeface="Meiryo"/>
              <a:cs typeface="Meiryo"/>
              <a:sym typeface="Meiryo"/>
            </a:endParaRPr>
          </a:p>
          <a:p>
            <a:pPr marL="1143000" marR="0" lvl="2" indent="-158114" algn="l" rtl="0">
              <a:spcBef>
                <a:spcPts val="222"/>
              </a:spcBef>
              <a:spcAft>
                <a:spcPts val="0"/>
              </a:spcAft>
              <a:buClr>
                <a:srgbClr val="3F3F3F"/>
              </a:buClr>
              <a:buSzPct val="100000"/>
              <a:buFont typeface="Arial"/>
              <a:buNone/>
            </a:pPr>
            <a:endParaRPr sz="1200" b="0" i="0" u="none" strike="noStrike" cap="none" dirty="0">
              <a:solidFill>
                <a:srgbClr val="3F3F3F"/>
              </a:solidFill>
              <a:latin typeface="Meiryo"/>
              <a:ea typeface="Meiryo"/>
              <a:cs typeface="Meiryo"/>
              <a:sym typeface="Meiryo"/>
            </a:endParaRPr>
          </a:p>
          <a:p>
            <a:pPr marL="742950" marR="0" lvl="1" indent="-285750" algn="l" rtl="0">
              <a:spcBef>
                <a:spcPts val="259"/>
              </a:spcBef>
              <a:spcAft>
                <a:spcPts val="0"/>
              </a:spcAft>
              <a:buClr>
                <a:schemeClr val="tx2"/>
              </a:buClr>
              <a:buSzPct val="100000"/>
              <a:buFont typeface="Arial"/>
              <a:buChar char="–"/>
            </a:pPr>
            <a:r>
              <a:rPr lang="ja-JP" sz="1400" b="0" i="0" u="none" strike="noStrike" cap="none" dirty="0">
                <a:solidFill>
                  <a:srgbClr val="3F3F3F"/>
                </a:solidFill>
                <a:latin typeface="Meiryo"/>
                <a:ea typeface="Meiryo"/>
                <a:cs typeface="Meiryo"/>
                <a:sym typeface="Meiryo"/>
              </a:rPr>
              <a:t>リポジトリログ</a:t>
            </a:r>
            <a:endParaRPr sz="1400" b="0" i="0" u="none" strike="noStrike" cap="none" dirty="0">
              <a:solidFill>
                <a:srgbClr val="3F3F3F"/>
              </a:solidFill>
              <a:latin typeface="Meiryo"/>
              <a:ea typeface="Meiryo"/>
              <a:cs typeface="Meiryo"/>
              <a:sym typeface="Meiryo"/>
            </a:endParaRPr>
          </a:p>
          <a:p>
            <a:pPr marL="1143000" marR="0" lvl="2" indent="-228600" algn="l" rtl="0">
              <a:spcBef>
                <a:spcPts val="222"/>
              </a:spcBef>
              <a:spcAft>
                <a:spcPts val="0"/>
              </a:spcAft>
              <a:buClr>
                <a:srgbClr val="3F3F3F"/>
              </a:buClr>
              <a:buSzPct val="100000"/>
              <a:buFont typeface="Arial"/>
              <a:buChar char="•"/>
            </a:pPr>
            <a:r>
              <a:rPr lang="ja-JP" sz="1200" b="0" i="0" u="none" strike="noStrike" cap="none" dirty="0">
                <a:solidFill>
                  <a:srgbClr val="3F3F3F"/>
                </a:solidFill>
                <a:latin typeface="Meiryo"/>
                <a:ea typeface="Meiryo"/>
                <a:cs typeface="Meiryo"/>
                <a:sym typeface="Meiryo"/>
              </a:rPr>
              <a:t>物理ログファイルの内容を書き込んだリポジトリデータベース内のテーブルのこと</a:t>
            </a:r>
            <a:endParaRPr sz="1200" b="0" i="0" u="none" strike="noStrike" cap="none" dirty="0">
              <a:solidFill>
                <a:srgbClr val="3F3F3F"/>
              </a:solidFill>
              <a:latin typeface="Meiryo"/>
              <a:ea typeface="Meiryo"/>
              <a:cs typeface="Meiryo"/>
              <a:sym typeface="Meiryo"/>
            </a:endParaRPr>
          </a:p>
          <a:p>
            <a:pPr marL="1143000" marR="0" lvl="2" indent="-228600" algn="l" rtl="0">
              <a:spcBef>
                <a:spcPts val="222"/>
              </a:spcBef>
              <a:spcAft>
                <a:spcPts val="0"/>
              </a:spcAft>
              <a:buClr>
                <a:srgbClr val="3F3F3F"/>
              </a:buClr>
              <a:buSzPct val="100000"/>
              <a:buFont typeface="Arial"/>
              <a:buChar char="•"/>
            </a:pPr>
            <a:r>
              <a:rPr lang="ja-JP" sz="1200" b="0" i="0" u="none" strike="noStrike" cap="none" dirty="0">
                <a:solidFill>
                  <a:srgbClr val="3F3F3F"/>
                </a:solidFill>
                <a:latin typeface="Meiryo"/>
                <a:ea typeface="Meiryo"/>
                <a:cs typeface="Meiryo"/>
                <a:sym typeface="Meiryo"/>
              </a:rPr>
              <a:t>物理ログファイルの利用状況を蓄積します</a:t>
            </a:r>
            <a:endParaRPr sz="1200" b="0" i="0" u="none" strike="noStrike" cap="none" dirty="0">
              <a:solidFill>
                <a:srgbClr val="3F3F3F"/>
              </a:solidFill>
              <a:latin typeface="Meiryo"/>
              <a:ea typeface="Meiryo"/>
              <a:cs typeface="Meiryo"/>
              <a:sym typeface="Meiryo"/>
            </a:endParaRPr>
          </a:p>
          <a:p>
            <a:pPr marL="342900" marR="0" lvl="0" indent="-248920" algn="l" rtl="0">
              <a:spcBef>
                <a:spcPts val="296"/>
              </a:spcBef>
              <a:spcAft>
                <a:spcPts val="0"/>
              </a:spcAft>
              <a:buClr>
                <a:schemeClr val="accent6"/>
              </a:buClr>
              <a:buSzPct val="100000"/>
              <a:buFont typeface="Noto Sans Symbols"/>
              <a:buNone/>
            </a:pPr>
            <a:endParaRPr sz="1600" b="1" dirty="0">
              <a:solidFill>
                <a:schemeClr val="accent6"/>
              </a:solidFill>
              <a:latin typeface="Meiryo"/>
              <a:ea typeface="Meiryo"/>
              <a:cs typeface="Meiryo"/>
              <a:sym typeface="Meiryo"/>
            </a:endParaRPr>
          </a:p>
          <a:p>
            <a:pPr marL="342900" marR="0" lvl="0" indent="-342900" algn="l" rtl="0">
              <a:spcBef>
                <a:spcPts val="296"/>
              </a:spcBef>
              <a:spcAft>
                <a:spcPts val="0"/>
              </a:spcAft>
              <a:buClr>
                <a:schemeClr val="tx2"/>
              </a:buClr>
              <a:buSzPct val="100000"/>
              <a:buFont typeface="Wingdings" panose="05000000000000000000" pitchFamily="2" charset="2"/>
              <a:buChar char="n"/>
            </a:pPr>
            <a:r>
              <a:rPr lang="ja-JP" sz="1600" b="1" dirty="0">
                <a:solidFill>
                  <a:schemeClr val="tx1">
                    <a:lumMod val="75000"/>
                    <a:lumOff val="25000"/>
                  </a:schemeClr>
                </a:solidFill>
                <a:latin typeface="Meiryo"/>
                <a:ea typeface="Meiryo"/>
                <a:cs typeface="Meiryo"/>
                <a:sym typeface="Meiryo"/>
              </a:rPr>
              <a:t>Resource Analyzer では上記の利用ログに関する以下の内容を検討します</a:t>
            </a:r>
            <a:endParaRPr sz="1600" b="1" dirty="0">
              <a:solidFill>
                <a:schemeClr val="tx1">
                  <a:lumMod val="75000"/>
                  <a:lumOff val="25000"/>
                </a:schemeClr>
              </a:solidFill>
              <a:latin typeface="Meiryo"/>
              <a:ea typeface="Meiryo"/>
              <a:cs typeface="Meiryo"/>
              <a:sym typeface="Meiryo"/>
            </a:endParaRPr>
          </a:p>
          <a:p>
            <a:pPr marL="742950" marR="0" lvl="1" indent="-285750" algn="l" rtl="0">
              <a:spcBef>
                <a:spcPts val="259"/>
              </a:spcBef>
              <a:spcAft>
                <a:spcPts val="0"/>
              </a:spcAft>
              <a:buClr>
                <a:schemeClr val="tx2"/>
              </a:buClr>
              <a:buSzPct val="100000"/>
              <a:buFont typeface="Arial"/>
              <a:buChar char="–"/>
            </a:pPr>
            <a:r>
              <a:rPr lang="ja-JP" sz="1400" b="0" i="0" u="none" strike="noStrike" cap="none" dirty="0">
                <a:solidFill>
                  <a:srgbClr val="3F3F3F"/>
                </a:solidFill>
                <a:latin typeface="Meiryo"/>
                <a:ea typeface="Meiryo"/>
                <a:cs typeface="Meiryo"/>
                <a:sym typeface="Meiryo"/>
              </a:rPr>
              <a:t>物理ログファイルに対して検討すること</a:t>
            </a:r>
            <a:endParaRPr sz="1400" b="0" i="0" u="none" strike="noStrike" cap="none" dirty="0">
              <a:solidFill>
                <a:srgbClr val="3F3F3F"/>
              </a:solidFill>
              <a:latin typeface="Meiryo"/>
              <a:ea typeface="Meiryo"/>
              <a:cs typeface="Meiryo"/>
              <a:sym typeface="Meiryo"/>
            </a:endParaRPr>
          </a:p>
          <a:p>
            <a:pPr marL="1143000" marR="0" lvl="2" indent="-228600" algn="l" rtl="0">
              <a:spcBef>
                <a:spcPts val="222"/>
              </a:spcBef>
              <a:spcAft>
                <a:spcPts val="0"/>
              </a:spcAft>
              <a:buClr>
                <a:srgbClr val="3F3F3F"/>
              </a:buClr>
              <a:buSzPct val="100000"/>
              <a:buFont typeface="Arial"/>
              <a:buChar char="•"/>
            </a:pPr>
            <a:r>
              <a:rPr lang="ja-JP" sz="1200" b="0" i="0" u="none" strike="noStrike" cap="none" dirty="0">
                <a:solidFill>
                  <a:srgbClr val="3F3F3F"/>
                </a:solidFill>
                <a:latin typeface="Meiryo"/>
                <a:ea typeface="Meiryo"/>
                <a:cs typeface="Meiryo"/>
                <a:sym typeface="Meiryo"/>
              </a:rPr>
              <a:t>リポジトリログに書き込むタイミングの設定（アーカイブジョブのスケジュール設定）</a:t>
            </a:r>
            <a:br>
              <a:rPr lang="ja-JP" sz="1200" b="0" i="0" u="none" strike="noStrike" cap="none" dirty="0">
                <a:solidFill>
                  <a:srgbClr val="3F3F3F"/>
                </a:solidFill>
                <a:latin typeface="Meiryo"/>
                <a:ea typeface="Meiryo"/>
                <a:cs typeface="Meiryo"/>
                <a:sym typeface="Meiryo"/>
              </a:rPr>
            </a:br>
            <a:r>
              <a:rPr lang="ja-JP" sz="1200" b="0" i="0" u="none" strike="noStrike" cap="none" dirty="0">
                <a:solidFill>
                  <a:srgbClr val="3F3F3F"/>
                </a:solidFill>
                <a:latin typeface="Meiryo"/>
                <a:ea typeface="Meiryo"/>
                <a:cs typeface="Meiryo"/>
                <a:sym typeface="Meiryo"/>
              </a:rPr>
              <a:t>※物理ログファイルの内容をリポジトリログへの書き込む操作を</a:t>
            </a:r>
            <a:r>
              <a:rPr lang="ja-JP" sz="1200" b="0" i="0" u="none" strike="noStrike" cap="none" dirty="0">
                <a:solidFill>
                  <a:schemeClr val="accent6"/>
                </a:solidFill>
                <a:latin typeface="Meiryo"/>
                <a:ea typeface="Meiryo"/>
                <a:cs typeface="Meiryo"/>
                <a:sym typeface="Meiryo"/>
              </a:rPr>
              <a:t>『アーカイブ』</a:t>
            </a:r>
            <a:r>
              <a:rPr lang="ja-JP" sz="1200" b="0" i="0" u="none" strike="noStrike" cap="none" dirty="0">
                <a:solidFill>
                  <a:srgbClr val="3F3F3F"/>
                </a:solidFill>
                <a:latin typeface="Meiryo"/>
                <a:ea typeface="Meiryo"/>
                <a:cs typeface="Meiryo"/>
                <a:sym typeface="Meiryo"/>
              </a:rPr>
              <a:t>と呼びます</a:t>
            </a:r>
            <a:endParaRPr sz="1200" b="0" i="0" u="none" strike="noStrike" cap="none" dirty="0">
              <a:solidFill>
                <a:srgbClr val="3F3F3F"/>
              </a:solidFill>
              <a:latin typeface="Meiryo"/>
              <a:ea typeface="Meiryo"/>
              <a:cs typeface="Meiryo"/>
              <a:sym typeface="Meiryo"/>
            </a:endParaRPr>
          </a:p>
          <a:p>
            <a:pPr marL="1143000" marR="0" lvl="2" indent="-158114" algn="l" rtl="0">
              <a:spcBef>
                <a:spcPts val="222"/>
              </a:spcBef>
              <a:spcAft>
                <a:spcPts val="0"/>
              </a:spcAft>
              <a:buClr>
                <a:srgbClr val="3F3F3F"/>
              </a:buClr>
              <a:buSzPct val="100000"/>
              <a:buFont typeface="Arial"/>
              <a:buNone/>
            </a:pPr>
            <a:endParaRPr sz="1200" b="0" i="0" u="none" strike="noStrike" cap="none" dirty="0">
              <a:solidFill>
                <a:srgbClr val="3F3F3F"/>
              </a:solidFill>
              <a:latin typeface="Meiryo"/>
              <a:ea typeface="Meiryo"/>
              <a:cs typeface="Meiryo"/>
              <a:sym typeface="Meiryo"/>
            </a:endParaRPr>
          </a:p>
          <a:p>
            <a:pPr marL="742950" marR="0" lvl="1" indent="-285750" algn="l" rtl="0">
              <a:spcBef>
                <a:spcPts val="259"/>
              </a:spcBef>
              <a:spcAft>
                <a:spcPts val="0"/>
              </a:spcAft>
              <a:buClr>
                <a:schemeClr val="tx2"/>
              </a:buClr>
              <a:buSzPct val="100000"/>
              <a:buFont typeface="Arial"/>
              <a:buChar char="–"/>
            </a:pPr>
            <a:r>
              <a:rPr lang="ja-JP" sz="1400" b="0" i="0" u="none" strike="noStrike" cap="none" dirty="0">
                <a:solidFill>
                  <a:srgbClr val="3F3F3F"/>
                </a:solidFill>
                <a:latin typeface="Meiryo"/>
                <a:ea typeface="Meiryo"/>
                <a:cs typeface="Meiryo"/>
                <a:sym typeface="Meiryo"/>
              </a:rPr>
              <a:t>リポジトリログに関して検討すること</a:t>
            </a:r>
            <a:endParaRPr sz="1400" b="0" i="0" u="none" strike="noStrike" cap="none" dirty="0">
              <a:solidFill>
                <a:srgbClr val="3F3F3F"/>
              </a:solidFill>
              <a:latin typeface="Meiryo"/>
              <a:ea typeface="Meiryo"/>
              <a:cs typeface="Meiryo"/>
              <a:sym typeface="Meiryo"/>
            </a:endParaRPr>
          </a:p>
          <a:p>
            <a:pPr marL="1143000" marR="0" lvl="2" indent="-228600" algn="l" rtl="0">
              <a:spcBef>
                <a:spcPts val="222"/>
              </a:spcBef>
              <a:spcAft>
                <a:spcPts val="0"/>
              </a:spcAft>
              <a:buClr>
                <a:srgbClr val="3F3F3F"/>
              </a:buClr>
              <a:buSzPct val="100000"/>
              <a:buFont typeface="Arial"/>
              <a:buChar char="•"/>
            </a:pPr>
            <a:r>
              <a:rPr lang="ja-JP" sz="1200" b="0" i="0" u="none" strike="noStrike" cap="none" dirty="0">
                <a:solidFill>
                  <a:srgbClr val="3F3F3F"/>
                </a:solidFill>
                <a:latin typeface="Meiryo"/>
                <a:ea typeface="Meiryo"/>
                <a:cs typeface="Meiryo"/>
                <a:sym typeface="Meiryo"/>
              </a:rPr>
              <a:t>リポジトリログのレコードを削除するタイミングの設定（保守ジョブのスケジュール設定）</a:t>
            </a:r>
            <a:br>
              <a:rPr lang="ja-JP" sz="1200" b="0" i="0" u="none" strike="noStrike" cap="none" dirty="0">
                <a:solidFill>
                  <a:srgbClr val="3F3F3F"/>
                </a:solidFill>
                <a:latin typeface="Meiryo"/>
                <a:ea typeface="Meiryo"/>
                <a:cs typeface="Meiryo"/>
                <a:sym typeface="Meiryo"/>
              </a:rPr>
            </a:br>
            <a:r>
              <a:rPr lang="ja-JP" sz="1200" b="0" i="0" u="none" strike="noStrike" cap="none" dirty="0">
                <a:solidFill>
                  <a:srgbClr val="3F3F3F"/>
                </a:solidFill>
                <a:latin typeface="Meiryo"/>
                <a:ea typeface="Meiryo"/>
                <a:cs typeface="Meiryo"/>
                <a:sym typeface="Meiryo"/>
              </a:rPr>
              <a:t>※リポジトリログを削除する操作を</a:t>
            </a:r>
            <a:r>
              <a:rPr lang="ja-JP" sz="1200" b="0" i="0" u="none" strike="noStrike" cap="none" dirty="0">
                <a:solidFill>
                  <a:schemeClr val="accent6"/>
                </a:solidFill>
                <a:latin typeface="Meiryo"/>
                <a:ea typeface="Meiryo"/>
                <a:cs typeface="Meiryo"/>
                <a:sym typeface="Meiryo"/>
              </a:rPr>
              <a:t>『保守』</a:t>
            </a:r>
            <a:r>
              <a:rPr lang="ja-JP" sz="1200" b="0" i="0" u="none" strike="noStrike" cap="none" dirty="0">
                <a:solidFill>
                  <a:srgbClr val="3F3F3F"/>
                </a:solidFill>
                <a:latin typeface="Meiryo"/>
                <a:ea typeface="Meiryo"/>
                <a:cs typeface="Meiryo"/>
                <a:sym typeface="Meiryo"/>
              </a:rPr>
              <a:t>と呼びます</a:t>
            </a:r>
            <a:endParaRPr sz="1200" b="0" i="0" u="none" strike="noStrike" cap="none" dirty="0">
              <a:solidFill>
                <a:srgbClr val="3F3F3F"/>
              </a:solidFill>
              <a:latin typeface="Meiryo"/>
              <a:ea typeface="Meiryo"/>
              <a:cs typeface="Meiryo"/>
              <a:sym typeface="Meiryo"/>
            </a:endParaRPr>
          </a:p>
          <a:p>
            <a:pPr marL="1143000" marR="0" lvl="2" indent="-228600" algn="l" rtl="0">
              <a:spcBef>
                <a:spcPts val="222"/>
              </a:spcBef>
              <a:spcAft>
                <a:spcPts val="0"/>
              </a:spcAft>
              <a:buClr>
                <a:srgbClr val="3F3F3F"/>
              </a:buClr>
              <a:buSzPct val="100000"/>
              <a:buFont typeface="Arial"/>
              <a:buChar char="•"/>
            </a:pPr>
            <a:r>
              <a:rPr lang="ja-JP" sz="1200" b="0" i="0" u="none" strike="noStrike" cap="none" dirty="0">
                <a:solidFill>
                  <a:srgbClr val="3F3F3F"/>
                </a:solidFill>
                <a:latin typeface="Meiryo"/>
                <a:ea typeface="Meiryo"/>
                <a:cs typeface="Meiryo"/>
                <a:sym typeface="Meiryo"/>
              </a:rPr>
              <a:t>保守を実行した時に利用ログから削除しない期間の設定（指定期間分のレコードは残す）</a:t>
            </a:r>
            <a:endParaRPr sz="1050" b="0" i="0" u="none" strike="noStrike" cap="none" dirty="0">
              <a:solidFill>
                <a:schemeClr val="accent6"/>
              </a:solidFill>
              <a:latin typeface="Meiryo"/>
              <a:ea typeface="Meiryo"/>
              <a:cs typeface="Meiryo"/>
              <a:sym typeface="Meiryo"/>
            </a:endParaRPr>
          </a:p>
          <a:p>
            <a:pPr marL="742950" marR="0" lvl="1" indent="-224091" algn="l" rtl="0">
              <a:spcBef>
                <a:spcPts val="194"/>
              </a:spcBef>
              <a:spcAft>
                <a:spcPts val="0"/>
              </a:spcAft>
              <a:buClr>
                <a:schemeClr val="accent1"/>
              </a:buClr>
              <a:buSzPct val="100000"/>
              <a:buFont typeface="Arial"/>
              <a:buNone/>
            </a:pPr>
            <a:endParaRPr sz="1050" b="0" i="0" u="none" strike="noStrike" cap="none" dirty="0">
              <a:solidFill>
                <a:schemeClr val="accent6"/>
              </a:solidFill>
              <a:latin typeface="Meiryo"/>
              <a:ea typeface="Meiryo"/>
              <a:cs typeface="Meiryo"/>
              <a:sym typeface="Meiryo"/>
            </a:endParaRPr>
          </a:p>
          <a:p>
            <a:pPr marL="457200" marR="0" lvl="1" indent="0" algn="l" rtl="0">
              <a:spcBef>
                <a:spcPts val="194"/>
              </a:spcBef>
              <a:spcAft>
                <a:spcPts val="0"/>
              </a:spcAft>
              <a:buClr>
                <a:schemeClr val="accent1"/>
              </a:buClr>
              <a:buSzPct val="100000"/>
              <a:buFont typeface="Arial"/>
              <a:buNone/>
            </a:pPr>
            <a:endParaRPr sz="1050" b="0" i="0" u="none" strike="noStrike" cap="none" dirty="0">
              <a:solidFill>
                <a:schemeClr val="accent6"/>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10</a:t>
            </a:fld>
            <a:endParaRPr lang="ja-JP" altLang="en-US" dirty="0"/>
          </a:p>
        </p:txBody>
      </p:sp>
    </p:spTree>
    <p:extLst>
      <p:ext uri="{BB962C8B-B14F-4D97-AF65-F5344CB8AC3E}">
        <p14:creationId xmlns:p14="http://schemas.microsoft.com/office/powerpoint/2010/main" val="154737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0"/>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400"/>
              <a:buFont typeface="Meiryo"/>
              <a:buNone/>
            </a:pPr>
            <a:r>
              <a:rPr lang="ja-JP"/>
              <a:t>管理メニュー</a:t>
            </a:r>
            <a:endParaRPr/>
          </a:p>
        </p:txBody>
      </p:sp>
      <p:sp>
        <p:nvSpPr>
          <p:cNvPr id="2" name="テキスト プレースホルダー 1"/>
          <p:cNvSpPr>
            <a:spLocks noGrp="1"/>
          </p:cNvSpPr>
          <p:nvPr>
            <p:ph type="body" sz="quarter" idx="12"/>
          </p:nvPr>
        </p:nvSpPr>
        <p:spPr/>
        <p:txBody>
          <a:bodyPr/>
          <a:lstStyle/>
          <a:p>
            <a:endParaRPr kumimoji="1" lang="ja-JP" altLang="en-US"/>
          </a:p>
        </p:txBody>
      </p:sp>
      <p:sp>
        <p:nvSpPr>
          <p:cNvPr id="3" name="スライド番号プレースホルダー 2"/>
          <p:cNvSpPr>
            <a:spLocks noGrp="1"/>
          </p:cNvSpPr>
          <p:nvPr>
            <p:ph type="sldNum" sz="quarter" idx="11"/>
          </p:nvPr>
        </p:nvSpPr>
        <p:spPr/>
        <p:txBody>
          <a:bodyPr/>
          <a:lstStyle/>
          <a:p>
            <a:fld id="{4B22246B-72CC-4AB3-AEF9-7F9B00475CC6}" type="slidenum">
              <a:rPr lang="ja-JP" altLang="en-US" smtClean="0"/>
              <a:pPr/>
              <a:t>11</a:t>
            </a:fld>
            <a:endParaRPr lang="ja-JP" altLang="en-US" dirty="0"/>
          </a:p>
        </p:txBody>
      </p:sp>
    </p:spTree>
    <p:extLst>
      <p:ext uri="{BB962C8B-B14F-4D97-AF65-F5344CB8AC3E}">
        <p14:creationId xmlns:p14="http://schemas.microsoft.com/office/powerpoint/2010/main" val="187632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7" name="Google Shape;367;p11"/>
          <p:cNvSpPr txBox="1"/>
          <p:nvPr/>
        </p:nvSpPr>
        <p:spPr>
          <a:xfrm>
            <a:off x="323528" y="884884"/>
            <a:ext cx="8640960" cy="3919114"/>
          </a:xfrm>
          <a:prstGeom prst="rect">
            <a:avLst/>
          </a:prstGeom>
          <a:noFill/>
          <a:ln>
            <a:noFill/>
          </a:ln>
        </p:spPr>
        <p:txBody>
          <a:bodyPr spcFirstLastPara="1" wrap="square" lIns="91425" tIns="45700" rIns="91425" bIns="45700" anchor="t" anchorCtr="0">
            <a:normAutofit/>
          </a:bodyPr>
          <a:lstStyle/>
          <a:p>
            <a:pPr marL="285750" marR="0" lvl="0" indent="-285750" algn="l" rtl="0">
              <a:spcBef>
                <a:spcPts val="0"/>
              </a:spcBef>
              <a:spcAft>
                <a:spcPts val="0"/>
              </a:spcAft>
              <a:buClr>
                <a:schemeClr val="tx2"/>
              </a:buClr>
              <a:buSzPts val="1600"/>
              <a:buFont typeface="Wingdings" panose="05000000000000000000" pitchFamily="2" charset="2"/>
              <a:buChar char="n"/>
            </a:pPr>
            <a:r>
              <a:rPr lang="ja-JP" sz="1400" b="1" dirty="0">
                <a:solidFill>
                  <a:schemeClr val="tx1">
                    <a:lumMod val="75000"/>
                    <a:lumOff val="25000"/>
                  </a:schemeClr>
                </a:solidFill>
                <a:latin typeface="Meiryo"/>
                <a:ea typeface="Meiryo"/>
                <a:cs typeface="Meiryo"/>
                <a:sym typeface="Meiryo"/>
              </a:rPr>
              <a:t>管理センター「リソース管理」</a:t>
            </a:r>
            <a:endParaRPr sz="1400" b="1" dirty="0">
              <a:solidFill>
                <a:schemeClr val="tx1">
                  <a:lumMod val="75000"/>
                  <a:lumOff val="25000"/>
                </a:schemeClr>
              </a:solidFill>
              <a:latin typeface="Meiryo"/>
              <a:ea typeface="Meiryo"/>
              <a:cs typeface="Meiryo"/>
              <a:sym typeface="Meiryo"/>
            </a:endParaRPr>
          </a:p>
          <a:p>
            <a:pPr marL="0" marR="0" lvl="0" indent="0" algn="l" rtl="0">
              <a:spcBef>
                <a:spcPts val="240"/>
              </a:spcBef>
              <a:spcAft>
                <a:spcPts val="0"/>
              </a:spcAft>
              <a:buClr>
                <a:schemeClr val="accent6"/>
              </a:buClr>
              <a:buSzPts val="1200"/>
              <a:buFont typeface="Noto Sans Symbols"/>
              <a:buNone/>
            </a:pPr>
            <a:r>
              <a:rPr lang="ja-JP" sz="1200" b="0" dirty="0">
                <a:solidFill>
                  <a:srgbClr val="3F3F3F"/>
                </a:solidFill>
                <a:latin typeface="Meiryo"/>
                <a:ea typeface="Meiryo"/>
                <a:cs typeface="Meiryo"/>
                <a:sym typeface="Meiryo"/>
              </a:rPr>
              <a:t>WebFOCUS Hub（http://ホスト名 </a:t>
            </a:r>
            <a:r>
              <a:rPr lang="ja-JP" sz="1100" b="0" dirty="0">
                <a:solidFill>
                  <a:srgbClr val="3F3F3F"/>
                </a:solidFill>
                <a:latin typeface="Meiryo"/>
                <a:ea typeface="Meiryo"/>
                <a:cs typeface="Meiryo"/>
                <a:sym typeface="Meiryo"/>
              </a:rPr>
              <a:t>or IPアドレス/ibi_apps/）</a:t>
            </a:r>
            <a:r>
              <a:rPr lang="ja-JP" sz="1200" b="0" dirty="0">
                <a:solidFill>
                  <a:srgbClr val="3F3F3F"/>
                </a:solidFill>
                <a:latin typeface="Meiryo"/>
                <a:ea typeface="Meiryo"/>
                <a:cs typeface="Meiryo"/>
                <a:sym typeface="Meiryo"/>
              </a:rPr>
              <a:t>にログイン後、画面左端のメニューから「管理センター」の</a:t>
            </a:r>
            <a:br>
              <a:rPr lang="ja-JP" sz="1200" b="0" dirty="0">
                <a:solidFill>
                  <a:srgbClr val="3F3F3F"/>
                </a:solidFill>
                <a:latin typeface="Meiryo"/>
                <a:ea typeface="Meiryo"/>
                <a:cs typeface="Meiryo"/>
                <a:sym typeface="Meiryo"/>
              </a:rPr>
            </a:br>
            <a:r>
              <a:rPr lang="ja-JP" sz="1200" b="0" dirty="0">
                <a:solidFill>
                  <a:srgbClr val="3F3F3F"/>
                </a:solidFill>
                <a:latin typeface="Meiryo"/>
                <a:ea typeface="Meiryo"/>
                <a:cs typeface="Meiryo"/>
                <a:sym typeface="Meiryo"/>
              </a:rPr>
              <a:t>アイコンを選択し、サーバ管理から「リソース管理」を表示</a:t>
            </a:r>
            <a:endParaRPr sz="1200" b="0" dirty="0">
              <a:solidFill>
                <a:srgbClr val="3F3F3F"/>
              </a:solidFill>
              <a:latin typeface="Meiryo"/>
              <a:ea typeface="Meiryo"/>
              <a:cs typeface="Meiryo"/>
              <a:sym typeface="Meiryo"/>
            </a:endParaRPr>
          </a:p>
          <a:p>
            <a:pPr marL="0" marR="0" lvl="0" indent="0" algn="l" rtl="0">
              <a:spcBef>
                <a:spcPts val="240"/>
              </a:spcBef>
              <a:spcAft>
                <a:spcPts val="0"/>
              </a:spcAft>
              <a:buClr>
                <a:schemeClr val="accent6"/>
              </a:buClr>
              <a:buSzPts val="1200"/>
              <a:buFont typeface="Noto Sans Symbols"/>
              <a:buNone/>
            </a:pPr>
            <a:r>
              <a:rPr lang="ja-JP" sz="1200" b="0" dirty="0">
                <a:solidFill>
                  <a:srgbClr val="3F3F3F"/>
                </a:solidFill>
                <a:latin typeface="Meiryo"/>
                <a:ea typeface="Meiryo"/>
                <a:cs typeface="Meiryo"/>
                <a:sym typeface="Meiryo"/>
              </a:rPr>
              <a:t>Resource Analyzer の管理メニューから管理を行います（管理編では背景黄色のメニューを利用します）</a:t>
            </a:r>
            <a:endParaRPr sz="1200" b="0" dirty="0">
              <a:solidFill>
                <a:srgbClr val="3F3F3F"/>
              </a:solidFill>
              <a:latin typeface="Meiryo"/>
              <a:ea typeface="Meiryo"/>
              <a:cs typeface="Meiryo"/>
              <a:sym typeface="Meiryo"/>
            </a:endParaRPr>
          </a:p>
        </p:txBody>
      </p:sp>
      <p:sp>
        <p:nvSpPr>
          <p:cNvPr id="366" name="Google Shape;366;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管理メニュー</a:t>
            </a:r>
            <a:endParaRPr/>
          </a:p>
        </p:txBody>
      </p:sp>
      <p:graphicFrame>
        <p:nvGraphicFramePr>
          <p:cNvPr id="368" name="Google Shape;368;p11"/>
          <p:cNvGraphicFramePr/>
          <p:nvPr>
            <p:extLst>
              <p:ext uri="{D42A27DB-BD31-4B8C-83A1-F6EECF244321}">
                <p14:modId xmlns:p14="http://schemas.microsoft.com/office/powerpoint/2010/main" val="1547324428"/>
              </p:ext>
            </p:extLst>
          </p:nvPr>
        </p:nvGraphicFramePr>
        <p:xfrm>
          <a:off x="5180359" y="1906443"/>
          <a:ext cx="2880325" cy="1831040"/>
        </p:xfrm>
        <a:graphic>
          <a:graphicData uri="http://schemas.openxmlformats.org/drawingml/2006/table">
            <a:tbl>
              <a:tblPr firstRow="1" bandRow="1">
                <a:noFill/>
              </a:tblPr>
              <a:tblGrid>
                <a:gridCol w="2880325">
                  <a:extLst>
                    <a:ext uri="{9D8B030D-6E8A-4147-A177-3AD203B41FA5}">
                      <a16:colId xmlns:a16="http://schemas.microsoft.com/office/drawing/2014/main" val="20000"/>
                    </a:ext>
                  </a:extLst>
                </a:gridCol>
              </a:tblGrid>
              <a:tr h="345650">
                <a:tc>
                  <a:txBody>
                    <a:bodyPr/>
                    <a:lstStyle/>
                    <a:p>
                      <a:pPr marL="0" marR="0" lvl="0" indent="0" algn="l" rtl="0">
                        <a:spcBef>
                          <a:spcPts val="0"/>
                        </a:spcBef>
                        <a:spcAft>
                          <a:spcPts val="0"/>
                        </a:spcAft>
                        <a:buNone/>
                      </a:pPr>
                      <a:r>
                        <a:rPr lang="ja-JP" altLang="en-US" sz="1100" b="1" u="none" strike="noStrike" cap="none" dirty="0" smtClean="0">
                          <a:solidFill>
                            <a:schemeClr val="bg1"/>
                          </a:solidFill>
                        </a:rPr>
                        <a:t>画面上部</a:t>
                      </a:r>
                      <a:endParaRPr sz="1100" b="1" dirty="0">
                        <a:solidFill>
                          <a:schemeClr val="bg1"/>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ja-JP" sz="1100" dirty="0">
                          <a:solidFill>
                            <a:srgbClr val="3F3F3F"/>
                          </a:solidFill>
                        </a:rPr>
                        <a:t>　モニタ状況の有効化／無効化</a:t>
                      </a:r>
                      <a:endParaRPr sz="1100"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ja-JP" sz="1100" dirty="0">
                          <a:solidFill>
                            <a:srgbClr val="3F3F3F"/>
                          </a:solidFill>
                        </a:rPr>
                        <a:t>　ログ／アーカイブ</a:t>
                      </a:r>
                      <a:endParaRPr sz="1100"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3F3F3F"/>
                        </a:buClr>
                        <a:buSzPts val="1100"/>
                        <a:buFont typeface="Meiryo"/>
                        <a:buNone/>
                      </a:pPr>
                      <a:r>
                        <a:rPr lang="ja-JP" sz="1100" dirty="0">
                          <a:solidFill>
                            <a:srgbClr val="3F3F3F"/>
                          </a:solidFill>
                        </a:rPr>
                        <a:t>　リポジトリ保守／再構成／マイグレート</a:t>
                      </a:r>
                      <a:endParaRPr sz="1100"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ja-JP" sz="1100" dirty="0">
                          <a:solidFill>
                            <a:srgbClr val="3F3F3F"/>
                          </a:solidFill>
                        </a:rPr>
                        <a:t>　構成のプロパティ／削除</a:t>
                      </a:r>
                      <a:endParaRPr sz="1100" dirty="0">
                        <a:solidFill>
                          <a:srgbClr val="3F3F3F"/>
                        </a:solidFill>
                      </a:endParaRPr>
                    </a:p>
                  </a:txBody>
                  <a:tcPr marL="72000" marR="72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pic>
        <p:nvPicPr>
          <p:cNvPr id="2" name="図 1"/>
          <p:cNvPicPr>
            <a:picLocks noChangeAspect="1"/>
          </p:cNvPicPr>
          <p:nvPr/>
        </p:nvPicPr>
        <p:blipFill>
          <a:blip r:embed="rId3"/>
          <a:stretch>
            <a:fillRect/>
          </a:stretch>
        </p:blipFill>
        <p:spPr>
          <a:xfrm>
            <a:off x="722350" y="1860723"/>
            <a:ext cx="3677667" cy="2897555"/>
          </a:xfrm>
          <a:prstGeom prst="rect">
            <a:avLst/>
          </a:prstGeom>
          <a:effectLst>
            <a:outerShdw blurRad="50800" dist="38100" dir="2700000" algn="tl" rotWithShape="0">
              <a:prstClr val="black">
                <a:alpha val="40000"/>
              </a:prstClr>
            </a:outerShdw>
          </a:effectLst>
        </p:spPr>
      </p:pic>
      <p:sp>
        <p:nvSpPr>
          <p:cNvPr id="369" name="Google Shape;369;p11"/>
          <p:cNvSpPr/>
          <p:nvPr/>
        </p:nvSpPr>
        <p:spPr>
          <a:xfrm>
            <a:off x="2158462" y="2340009"/>
            <a:ext cx="1361978" cy="214191"/>
          </a:xfrm>
          <a:prstGeom prst="rect">
            <a:avLst/>
          </a:prstGeom>
          <a:solidFill>
            <a:srgbClr val="FF0000">
              <a:alpha val="20000"/>
            </a:srgbClr>
          </a:solidFill>
          <a:ln w="1270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370" name="Google Shape;370;p11"/>
          <p:cNvSpPr/>
          <p:nvPr/>
        </p:nvSpPr>
        <p:spPr>
          <a:xfrm>
            <a:off x="2158462" y="2165668"/>
            <a:ext cx="648072" cy="143154"/>
          </a:xfrm>
          <a:prstGeom prst="rect">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700" b="1" dirty="0">
                <a:solidFill>
                  <a:srgbClr val="FFFFFF"/>
                </a:solidFill>
                <a:latin typeface="Meiryo"/>
                <a:ea typeface="Meiryo"/>
                <a:cs typeface="Meiryo"/>
                <a:sym typeface="Meiryo"/>
              </a:rPr>
              <a:t>管理メニュー</a:t>
            </a:r>
            <a:endParaRPr sz="700" b="1" dirty="0">
              <a:solidFill>
                <a:srgbClr val="FFFFFF"/>
              </a:solidFill>
              <a:latin typeface="Meiryo"/>
              <a:ea typeface="Meiryo"/>
              <a:cs typeface="Meiryo"/>
              <a:sym typeface="Meiryo"/>
            </a:endParaRPr>
          </a:p>
        </p:txBody>
      </p:sp>
      <p:sp>
        <p:nvSpPr>
          <p:cNvPr id="371" name="Google Shape;371;p11"/>
          <p:cNvSpPr/>
          <p:nvPr/>
        </p:nvSpPr>
        <p:spPr>
          <a:xfrm>
            <a:off x="1021574" y="4450706"/>
            <a:ext cx="1091666" cy="285994"/>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372" name="Google Shape;372;p11"/>
          <p:cNvSpPr/>
          <p:nvPr/>
        </p:nvSpPr>
        <p:spPr>
          <a:xfrm rot="10800000" flipH="1">
            <a:off x="696771" y="3271634"/>
            <a:ext cx="286820" cy="36004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fld id="{4B22246B-72CC-4AB3-AEF9-7F9B00475CC6}" type="slidenum">
              <a:rPr lang="ja-JP" altLang="en-US" smtClean="0"/>
              <a:pPr/>
              <a:t>12</a:t>
            </a:fld>
            <a:endParaRPr lang="ja-JP" altLang="en-US" dirty="0"/>
          </a:p>
        </p:txBody>
      </p:sp>
    </p:spTree>
    <p:extLst>
      <p:ext uri="{BB962C8B-B14F-4D97-AF65-F5344CB8AC3E}">
        <p14:creationId xmlns:p14="http://schemas.microsoft.com/office/powerpoint/2010/main" val="4265868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87" name="Google Shape;387;p12"/>
          <p:cNvSpPr txBox="1"/>
          <p:nvPr/>
        </p:nvSpPr>
        <p:spPr>
          <a:xfrm>
            <a:off x="107504" y="3592527"/>
            <a:ext cx="7618874" cy="1080120"/>
          </a:xfrm>
          <a:prstGeom prst="rect">
            <a:avLst/>
          </a:prstGeom>
          <a:noFill/>
          <a:ln>
            <a:noFill/>
          </a:ln>
        </p:spPr>
        <p:txBody>
          <a:bodyPr spcFirstLastPara="1" wrap="square" lIns="91425" tIns="45700" rIns="91425" bIns="45700" anchor="t" anchorCtr="0">
            <a:normAutofit/>
          </a:bodyPr>
          <a:lstStyle/>
          <a:p>
            <a:pPr marL="457200" marR="0" lvl="1" indent="0" algn="l" rtl="0">
              <a:spcBef>
                <a:spcPts val="0"/>
              </a:spcBef>
              <a:spcAft>
                <a:spcPts val="0"/>
              </a:spcAft>
              <a:buClr>
                <a:schemeClr val="accent1"/>
              </a:buClr>
              <a:buSzPts val="1400"/>
              <a:buFont typeface="Arial"/>
              <a:buNone/>
            </a:pPr>
            <a:r>
              <a:rPr lang="ja-JP" sz="1400" b="0" i="0" u="none" strike="noStrike" cap="none" dirty="0">
                <a:solidFill>
                  <a:srgbClr val="3F3F3F"/>
                </a:solidFill>
                <a:latin typeface="Meiryo"/>
                <a:ea typeface="Meiryo"/>
                <a:cs typeface="Meiryo"/>
                <a:sym typeface="Meiryo"/>
              </a:rPr>
              <a:t>利用ログの取得状況はトップページに表示されます</a:t>
            </a:r>
            <a:endParaRPr sz="1400" b="0" i="0" u="none" strike="noStrike" cap="none" dirty="0">
              <a:solidFill>
                <a:srgbClr val="3F3F3F"/>
              </a:solidFill>
              <a:latin typeface="Meiryo"/>
              <a:ea typeface="Meiryo"/>
              <a:cs typeface="Meiryo"/>
              <a:sym typeface="Meiryo"/>
            </a:endParaRPr>
          </a:p>
        </p:txBody>
      </p:sp>
      <p:sp>
        <p:nvSpPr>
          <p:cNvPr id="383" name="Google Shape;383;p12"/>
          <p:cNvSpPr txBox="1"/>
          <p:nvPr/>
        </p:nvSpPr>
        <p:spPr>
          <a:xfrm>
            <a:off x="563126" y="994787"/>
            <a:ext cx="4575308" cy="2369051"/>
          </a:xfrm>
          <a:prstGeom prst="rect">
            <a:avLst/>
          </a:prstGeom>
          <a:noFill/>
          <a:ln w="9525" cap="flat" cmpd="sng">
            <a:solidFill>
              <a:srgbClr val="A5A5A5"/>
            </a:solidFill>
            <a:prstDash val="solid"/>
            <a:round/>
            <a:headEnd type="none" w="sm" len="sm"/>
            <a:tailEnd type="none" w="sm" len="sm"/>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n"/>
            </a:pPr>
            <a:r>
              <a:rPr lang="ja-JP" sz="1400" b="1" dirty="0">
                <a:solidFill>
                  <a:schemeClr val="tx1">
                    <a:lumMod val="75000"/>
                    <a:lumOff val="25000"/>
                  </a:schemeClr>
                </a:solidFill>
                <a:latin typeface="Meiryo"/>
                <a:ea typeface="Meiryo"/>
                <a:cs typeface="Meiryo"/>
                <a:sym typeface="Meiryo"/>
              </a:rPr>
              <a:t>モニターの有効／無効</a:t>
            </a:r>
            <a:br>
              <a:rPr lang="ja-JP" sz="1400" b="1" dirty="0">
                <a:solidFill>
                  <a:schemeClr val="tx1">
                    <a:lumMod val="75000"/>
                    <a:lumOff val="25000"/>
                  </a:schemeClr>
                </a:solidFill>
                <a:latin typeface="Meiryo"/>
                <a:ea typeface="Meiryo"/>
                <a:cs typeface="Meiryo"/>
                <a:sym typeface="Meiryo"/>
              </a:rPr>
            </a:br>
            <a:r>
              <a:rPr lang="ja-JP" sz="1400" b="1" dirty="0">
                <a:solidFill>
                  <a:schemeClr val="accent6"/>
                </a:solidFill>
                <a:latin typeface="Meiryo"/>
                <a:ea typeface="Meiryo"/>
                <a:cs typeface="Meiryo"/>
                <a:sym typeface="Meiryo"/>
              </a:rPr>
              <a:t>利用ログを取得する機能の有効化／無効化</a:t>
            </a:r>
            <a:endParaRPr sz="1400" b="1" dirty="0">
              <a:solidFill>
                <a:schemeClr val="accent6"/>
              </a:solidFill>
              <a:latin typeface="Meiryo"/>
              <a:ea typeface="Meiryo"/>
              <a:cs typeface="Meiryo"/>
              <a:sym typeface="Meiryo"/>
            </a:endParaRPr>
          </a:p>
          <a:p>
            <a:pPr marL="742950" marR="0" lvl="1" indent="-285750" algn="l" rtl="0">
              <a:spcBef>
                <a:spcPts val="280"/>
              </a:spcBef>
              <a:spcAft>
                <a:spcPts val="0"/>
              </a:spcAft>
              <a:buClr>
                <a:schemeClr val="accent1"/>
              </a:buClr>
              <a:buSzPts val="1400"/>
              <a:buFont typeface="Arial"/>
              <a:buChar char="–"/>
            </a:pPr>
            <a:r>
              <a:rPr lang="ja-JP" sz="1400" b="0" i="0" u="none" strike="noStrike" cap="none" dirty="0">
                <a:solidFill>
                  <a:srgbClr val="3F3F3F"/>
                </a:solidFill>
                <a:latin typeface="Meiryo"/>
                <a:ea typeface="Meiryo"/>
                <a:cs typeface="Meiryo"/>
                <a:sym typeface="Meiryo"/>
              </a:rPr>
              <a:t>利用ログを取得している状態の表示</a:t>
            </a:r>
            <a:endParaRPr sz="1400" b="0" i="0" u="none" strike="noStrike" cap="none" dirty="0">
              <a:solidFill>
                <a:srgbClr val="3F3F3F"/>
              </a:solidFill>
              <a:latin typeface="Meiryo"/>
              <a:ea typeface="Meiryo"/>
              <a:cs typeface="Meiryo"/>
              <a:sym typeface="Meiryo"/>
            </a:endParaRPr>
          </a:p>
          <a:p>
            <a:pPr marL="1143000" marR="0" lvl="2" indent="-152400" algn="l" rtl="0">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1143000" marR="0" lvl="2" indent="-152400" algn="l" rtl="0">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914400" marR="0" lvl="2" indent="0" algn="l" rtl="0">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742950" marR="0" lvl="1" indent="-285750" algn="l" rtl="0">
              <a:spcBef>
                <a:spcPts val="280"/>
              </a:spcBef>
              <a:spcAft>
                <a:spcPts val="0"/>
              </a:spcAft>
              <a:buClr>
                <a:schemeClr val="accent1"/>
              </a:buClr>
              <a:buSzPts val="1400"/>
              <a:buFont typeface="Arial"/>
              <a:buChar char="–"/>
            </a:pPr>
            <a:r>
              <a:rPr lang="ja-JP" sz="1400" b="0" i="0" u="none" strike="noStrike" cap="none" dirty="0">
                <a:solidFill>
                  <a:srgbClr val="3F3F3F"/>
                </a:solidFill>
                <a:latin typeface="Meiryo"/>
                <a:ea typeface="Meiryo"/>
                <a:cs typeface="Meiryo"/>
                <a:sym typeface="Meiryo"/>
              </a:rPr>
              <a:t>利用ログを取得しない状態の表示</a:t>
            </a:r>
            <a:endParaRPr sz="1400" b="0" i="0" u="none" strike="noStrike" cap="none" dirty="0">
              <a:solidFill>
                <a:srgbClr val="3F3F3F"/>
              </a:solidFill>
              <a:latin typeface="Meiryo"/>
              <a:ea typeface="Meiryo"/>
              <a:cs typeface="Meiryo"/>
              <a:sym typeface="Meiryo"/>
            </a:endParaRPr>
          </a:p>
        </p:txBody>
      </p:sp>
      <p:sp>
        <p:nvSpPr>
          <p:cNvPr id="385" name="Google Shape;385;p12"/>
          <p:cNvSpPr txBox="1"/>
          <p:nvPr/>
        </p:nvSpPr>
        <p:spPr>
          <a:xfrm>
            <a:off x="5652120" y="994787"/>
            <a:ext cx="3187582" cy="2297043"/>
          </a:xfrm>
          <a:prstGeom prst="rect">
            <a:avLst/>
          </a:prstGeom>
          <a:noFill/>
          <a:ln w="9525" cap="flat" cmpd="sng">
            <a:solidFill>
              <a:srgbClr val="A5A5A5"/>
            </a:solidFill>
            <a:prstDash val="solid"/>
            <a:round/>
            <a:headEnd type="none" w="sm" len="sm"/>
            <a:tailEnd type="none" w="sm" len="sm"/>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n"/>
            </a:pPr>
            <a:r>
              <a:rPr lang="ja-JP" sz="1600" b="1" dirty="0">
                <a:solidFill>
                  <a:schemeClr val="tx1">
                    <a:lumMod val="75000"/>
                    <a:lumOff val="25000"/>
                  </a:schemeClr>
                </a:solidFill>
                <a:latin typeface="Meiryo"/>
                <a:ea typeface="Meiryo"/>
                <a:cs typeface="Meiryo"/>
                <a:sym typeface="Meiryo"/>
              </a:rPr>
              <a:t>リセット</a:t>
            </a:r>
            <a:r>
              <a:rPr lang="ja-JP" sz="1600" b="1" dirty="0">
                <a:solidFill>
                  <a:schemeClr val="accent6"/>
                </a:solidFill>
                <a:latin typeface="Meiryo"/>
                <a:ea typeface="Meiryo"/>
                <a:cs typeface="Meiryo"/>
                <a:sym typeface="Meiryo"/>
              </a:rPr>
              <a:t/>
            </a:r>
            <a:br>
              <a:rPr lang="ja-JP" sz="1600" b="1" dirty="0">
                <a:solidFill>
                  <a:schemeClr val="accent6"/>
                </a:solidFill>
                <a:latin typeface="Meiryo"/>
                <a:ea typeface="Meiryo"/>
                <a:cs typeface="Meiryo"/>
                <a:sym typeface="Meiryo"/>
              </a:rPr>
            </a:br>
            <a:r>
              <a:rPr lang="ja-JP" sz="1400" b="1" dirty="0">
                <a:solidFill>
                  <a:schemeClr val="accent6"/>
                </a:solidFill>
                <a:latin typeface="Meiryo"/>
                <a:ea typeface="Meiryo"/>
                <a:cs typeface="Meiryo"/>
                <a:sym typeface="Meiryo"/>
              </a:rPr>
              <a:t>リソース管理画面の</a:t>
            </a:r>
            <a:br>
              <a:rPr lang="ja-JP" sz="1400" b="1" dirty="0">
                <a:solidFill>
                  <a:schemeClr val="accent6"/>
                </a:solidFill>
                <a:latin typeface="Meiryo"/>
                <a:ea typeface="Meiryo"/>
                <a:cs typeface="Meiryo"/>
                <a:sym typeface="Meiryo"/>
              </a:rPr>
            </a:br>
            <a:r>
              <a:rPr lang="ja-JP" sz="1400" b="1" dirty="0">
                <a:solidFill>
                  <a:schemeClr val="accent6"/>
                </a:solidFill>
                <a:latin typeface="Meiryo"/>
                <a:ea typeface="Meiryo"/>
                <a:cs typeface="Meiryo"/>
                <a:sym typeface="Meiryo"/>
              </a:rPr>
              <a:t>トップページに戻ります</a:t>
            </a:r>
            <a:endParaRPr sz="1400" b="1" dirty="0">
              <a:solidFill>
                <a:schemeClr val="accent6"/>
              </a:solidFill>
              <a:latin typeface="Meiryo"/>
              <a:ea typeface="Meiryo"/>
              <a:cs typeface="Meiryo"/>
              <a:sym typeface="Meiryo"/>
            </a:endParaRPr>
          </a:p>
        </p:txBody>
      </p:sp>
      <p:pic>
        <p:nvPicPr>
          <p:cNvPr id="2" name="図 1"/>
          <p:cNvPicPr>
            <a:picLocks noChangeAspect="1"/>
          </p:cNvPicPr>
          <p:nvPr/>
        </p:nvPicPr>
        <p:blipFill>
          <a:blip r:embed="rId3"/>
          <a:stretch>
            <a:fillRect/>
          </a:stretch>
        </p:blipFill>
        <p:spPr>
          <a:xfrm>
            <a:off x="6126751" y="1832382"/>
            <a:ext cx="2099460" cy="1178795"/>
          </a:xfrm>
          <a:prstGeom prst="rect">
            <a:avLst/>
          </a:prstGeom>
          <a:ln>
            <a:solidFill>
              <a:schemeClr val="bg1">
                <a:lumMod val="50000"/>
              </a:schemeClr>
            </a:solidFill>
          </a:ln>
        </p:spPr>
      </p:pic>
      <p:pic>
        <p:nvPicPr>
          <p:cNvPr id="378" name="Google Shape;378;p12"/>
          <p:cNvPicPr preferRelativeResize="0"/>
          <p:nvPr/>
        </p:nvPicPr>
        <p:blipFill rotWithShape="1">
          <a:blip r:embed="rId4">
            <a:alphaModFix/>
          </a:blip>
          <a:srcRect l="27236" t="59766" r="7650" b="22203"/>
          <a:stretch/>
        </p:blipFill>
        <p:spPr>
          <a:xfrm>
            <a:off x="572756" y="3873595"/>
            <a:ext cx="5889462" cy="672463"/>
          </a:xfrm>
          <a:prstGeom prst="rect">
            <a:avLst/>
          </a:prstGeom>
          <a:noFill/>
          <a:ln w="9525" cap="flat" cmpd="sng">
            <a:solidFill>
              <a:srgbClr val="A5A5A5"/>
            </a:solidFill>
            <a:prstDash val="solid"/>
            <a:round/>
            <a:headEnd type="none" w="sm" len="sm"/>
            <a:tailEnd type="none" w="sm" len="sm"/>
          </a:ln>
        </p:spPr>
      </p:pic>
      <p:pic>
        <p:nvPicPr>
          <p:cNvPr id="380" name="Google Shape;380;p12"/>
          <p:cNvPicPr preferRelativeResize="0"/>
          <p:nvPr/>
        </p:nvPicPr>
        <p:blipFill rotWithShape="1">
          <a:blip r:embed="rId5">
            <a:alphaModFix/>
          </a:blip>
          <a:srcRect/>
          <a:stretch/>
        </p:blipFill>
        <p:spPr>
          <a:xfrm>
            <a:off x="1059495" y="2676414"/>
            <a:ext cx="3843109" cy="574049"/>
          </a:xfrm>
          <a:prstGeom prst="rect">
            <a:avLst/>
          </a:prstGeom>
          <a:noFill/>
          <a:ln w="9525" cap="flat" cmpd="sng">
            <a:solidFill>
              <a:srgbClr val="A5A5A5"/>
            </a:solidFill>
            <a:prstDash val="solid"/>
            <a:round/>
            <a:headEnd type="none" w="sm" len="sm"/>
            <a:tailEnd type="none" w="sm" len="sm"/>
          </a:ln>
        </p:spPr>
      </p:pic>
      <p:pic>
        <p:nvPicPr>
          <p:cNvPr id="381" name="Google Shape;381;p12"/>
          <p:cNvPicPr preferRelativeResize="0"/>
          <p:nvPr/>
        </p:nvPicPr>
        <p:blipFill rotWithShape="1">
          <a:blip r:embed="rId6">
            <a:alphaModFix/>
          </a:blip>
          <a:srcRect/>
          <a:stretch/>
        </p:blipFill>
        <p:spPr>
          <a:xfrm>
            <a:off x="1063528" y="1785019"/>
            <a:ext cx="3843109" cy="573148"/>
          </a:xfrm>
          <a:prstGeom prst="rect">
            <a:avLst/>
          </a:prstGeom>
          <a:noFill/>
          <a:ln w="9525" cap="flat" cmpd="sng">
            <a:solidFill>
              <a:srgbClr val="3F3F3F"/>
            </a:solidFill>
            <a:prstDash val="solid"/>
            <a:round/>
            <a:headEnd type="none" w="sm" len="sm"/>
            <a:tailEnd type="none" w="sm" len="sm"/>
          </a:ln>
        </p:spPr>
      </p:pic>
      <p:sp>
        <p:nvSpPr>
          <p:cNvPr id="382" name="Google Shape;382;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管理メニュー（有効にする／無効にする）</a:t>
            </a:r>
            <a:endParaRPr/>
          </a:p>
        </p:txBody>
      </p:sp>
      <p:sp>
        <p:nvSpPr>
          <p:cNvPr id="384" name="Google Shape;384;p12"/>
          <p:cNvSpPr/>
          <p:nvPr/>
        </p:nvSpPr>
        <p:spPr>
          <a:xfrm>
            <a:off x="6334864" y="2197862"/>
            <a:ext cx="1795676" cy="30188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386" name="Google Shape;386;p12"/>
          <p:cNvSpPr/>
          <p:nvPr/>
        </p:nvSpPr>
        <p:spPr>
          <a:xfrm>
            <a:off x="1287780" y="3883796"/>
            <a:ext cx="843899" cy="648072"/>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388" name="Google Shape;388;p12"/>
          <p:cNvSpPr/>
          <p:nvPr/>
        </p:nvSpPr>
        <p:spPr>
          <a:xfrm>
            <a:off x="1115616" y="2787774"/>
            <a:ext cx="1080120" cy="395992"/>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389" name="Google Shape;389;p12"/>
          <p:cNvSpPr/>
          <p:nvPr/>
        </p:nvSpPr>
        <p:spPr>
          <a:xfrm>
            <a:off x="1115616" y="1882150"/>
            <a:ext cx="1080120" cy="395992"/>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fld id="{4B22246B-72CC-4AB3-AEF9-7F9B00475CC6}" type="slidenum">
              <a:rPr lang="ja-JP" altLang="en-US" smtClean="0"/>
              <a:pPr/>
              <a:t>13</a:t>
            </a:fld>
            <a:endParaRPr lang="ja-JP" altLang="en-US" dirty="0"/>
          </a:p>
        </p:txBody>
      </p:sp>
    </p:spTree>
    <p:extLst>
      <p:ext uri="{BB962C8B-B14F-4D97-AF65-F5344CB8AC3E}">
        <p14:creationId xmlns:p14="http://schemas.microsoft.com/office/powerpoint/2010/main" val="127492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13"/>
          <p:cNvPicPr preferRelativeResize="0"/>
          <p:nvPr/>
        </p:nvPicPr>
        <p:blipFill rotWithShape="1">
          <a:blip r:embed="rId3">
            <a:alphaModFix/>
          </a:blip>
          <a:srcRect/>
          <a:stretch/>
        </p:blipFill>
        <p:spPr>
          <a:xfrm>
            <a:off x="5148064" y="198402"/>
            <a:ext cx="3843109" cy="573148"/>
          </a:xfrm>
          <a:prstGeom prst="rect">
            <a:avLst/>
          </a:prstGeom>
          <a:noFill/>
          <a:ln w="9525" cap="flat" cmpd="sng">
            <a:solidFill>
              <a:srgbClr val="3F3F3F"/>
            </a:solidFill>
            <a:prstDash val="solid"/>
            <a:round/>
            <a:headEnd type="none" w="sm" len="sm"/>
            <a:tailEnd type="none" w="sm" len="sm"/>
          </a:ln>
        </p:spPr>
      </p:pic>
      <p:sp>
        <p:nvSpPr>
          <p:cNvPr id="396" name="Google Shape;396;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管理メニュー（ログ）</a:t>
            </a:r>
            <a:endParaRPr/>
          </a:p>
        </p:txBody>
      </p:sp>
      <p:sp>
        <p:nvSpPr>
          <p:cNvPr id="397" name="Google Shape;397;p13"/>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n"/>
            </a:pPr>
            <a:r>
              <a:rPr lang="ja-JP" sz="1400" b="1" dirty="0">
                <a:solidFill>
                  <a:schemeClr val="tx1">
                    <a:lumMod val="75000"/>
                    <a:lumOff val="25000"/>
                  </a:schemeClr>
                </a:solidFill>
                <a:latin typeface="Meiryo"/>
                <a:ea typeface="Meiryo"/>
                <a:cs typeface="Meiryo"/>
                <a:sym typeface="Meiryo"/>
              </a:rPr>
              <a:t>ログ（物理ログファイルに関連する操作）</a:t>
            </a:r>
            <a:br>
              <a:rPr lang="ja-JP" sz="1400" b="1" dirty="0">
                <a:solidFill>
                  <a:schemeClr val="tx1">
                    <a:lumMod val="75000"/>
                    <a:lumOff val="25000"/>
                  </a:schemeClr>
                </a:solidFill>
                <a:latin typeface="Meiryo"/>
                <a:ea typeface="Meiryo"/>
                <a:cs typeface="Meiryo"/>
                <a:sym typeface="Meiryo"/>
              </a:rPr>
            </a:br>
            <a:r>
              <a:rPr lang="ja-JP" sz="1400" b="1" dirty="0">
                <a:solidFill>
                  <a:schemeClr val="accent6"/>
                </a:solidFill>
                <a:latin typeface="Meiryo"/>
                <a:ea typeface="Meiryo"/>
                <a:cs typeface="Meiryo"/>
                <a:sym typeface="Meiryo"/>
              </a:rPr>
              <a:t>物理ログファイルをリポジトリデータベースに書き込むメニュー</a:t>
            </a:r>
            <a:endParaRPr sz="1400" b="1" dirty="0">
              <a:solidFill>
                <a:schemeClr val="accent6"/>
              </a:solidFill>
              <a:latin typeface="Meiryo"/>
              <a:ea typeface="Meiryo"/>
              <a:cs typeface="Meiryo"/>
              <a:sym typeface="Meiryo"/>
            </a:endParaRPr>
          </a:p>
        </p:txBody>
      </p:sp>
      <p:graphicFrame>
        <p:nvGraphicFramePr>
          <p:cNvPr id="398" name="Google Shape;398;p13"/>
          <p:cNvGraphicFramePr/>
          <p:nvPr>
            <p:extLst>
              <p:ext uri="{D42A27DB-BD31-4B8C-83A1-F6EECF244321}">
                <p14:modId xmlns:p14="http://schemas.microsoft.com/office/powerpoint/2010/main" val="2524081700"/>
              </p:ext>
            </p:extLst>
          </p:nvPr>
        </p:nvGraphicFramePr>
        <p:xfrm>
          <a:off x="683568" y="1591957"/>
          <a:ext cx="7488825" cy="3241200"/>
        </p:xfrm>
        <a:graphic>
          <a:graphicData uri="http://schemas.openxmlformats.org/drawingml/2006/table">
            <a:tbl>
              <a:tblPr firstRow="1" bandRow="1">
                <a:noFill/>
              </a:tblPr>
              <a:tblGrid>
                <a:gridCol w="10081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4680525">
                  <a:extLst>
                    <a:ext uri="{9D8B030D-6E8A-4147-A177-3AD203B41FA5}">
                      <a16:colId xmlns:a16="http://schemas.microsoft.com/office/drawing/2014/main" val="20002"/>
                    </a:ext>
                  </a:extLst>
                </a:gridCol>
              </a:tblGrid>
              <a:tr h="277725">
                <a:tc>
                  <a:txBody>
                    <a:bodyPr/>
                    <a:lstStyle/>
                    <a:p>
                      <a:pPr marL="0" marR="0" lvl="0" indent="0" algn="ctr" rtl="0">
                        <a:spcBef>
                          <a:spcPts val="0"/>
                        </a:spcBef>
                        <a:spcAft>
                          <a:spcPts val="0"/>
                        </a:spcAft>
                        <a:buNone/>
                      </a:pPr>
                      <a:r>
                        <a:rPr lang="ja-JP" sz="1000" b="1" dirty="0">
                          <a:solidFill>
                            <a:schemeClr val="lt1"/>
                          </a:solidFill>
                        </a:rPr>
                        <a:t>大項目</a:t>
                      </a:r>
                      <a:endParaRPr sz="1000" b="1" dirty="0">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tx2"/>
                    </a:solidFill>
                  </a:tcPr>
                </a:tc>
                <a:tc>
                  <a:txBody>
                    <a:bodyPr/>
                    <a:lstStyle/>
                    <a:p>
                      <a:pPr marL="0" marR="0" lvl="0" indent="0" algn="ctr" rtl="0">
                        <a:spcBef>
                          <a:spcPts val="0"/>
                        </a:spcBef>
                        <a:spcAft>
                          <a:spcPts val="0"/>
                        </a:spcAft>
                        <a:buNone/>
                      </a:pPr>
                      <a:r>
                        <a:rPr lang="ja-JP" sz="1000" b="1" dirty="0">
                          <a:solidFill>
                            <a:schemeClr val="lt1"/>
                          </a:solidFill>
                        </a:rPr>
                        <a:t>中項目</a:t>
                      </a:r>
                      <a:endParaRPr sz="1000" b="1" dirty="0">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tx2"/>
                    </a:solidFill>
                  </a:tcPr>
                </a:tc>
                <a:tc>
                  <a:txBody>
                    <a:bodyPr/>
                    <a:lstStyle/>
                    <a:p>
                      <a:pPr marL="0" marR="0" lvl="0" indent="0" algn="ctr" rtl="0">
                        <a:spcBef>
                          <a:spcPts val="0"/>
                        </a:spcBef>
                        <a:spcAft>
                          <a:spcPts val="0"/>
                        </a:spcAft>
                        <a:buNone/>
                      </a:pPr>
                      <a:r>
                        <a:rPr lang="ja-JP" sz="1000" b="1" dirty="0">
                          <a:solidFill>
                            <a:schemeClr val="lt1"/>
                          </a:solidFill>
                        </a:rPr>
                        <a:t>内容</a:t>
                      </a:r>
                      <a:endParaRPr sz="1000" b="1" dirty="0">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tx2"/>
                    </a:solidFill>
                  </a:tcPr>
                </a:tc>
                <a:extLst>
                  <a:ext uri="{0D108BD9-81ED-4DB2-BD59-A6C34878D82A}">
                    <a16:rowId xmlns:a16="http://schemas.microsoft.com/office/drawing/2014/main" val="10000"/>
                  </a:ext>
                </a:extLst>
              </a:tr>
              <a:tr h="405050">
                <a:tc>
                  <a:txBody>
                    <a:bodyPr/>
                    <a:lstStyle/>
                    <a:p>
                      <a:pPr marL="0" marR="0" lvl="0" indent="0" algn="l" rtl="0">
                        <a:spcBef>
                          <a:spcPts val="0"/>
                        </a:spcBef>
                        <a:spcAft>
                          <a:spcPts val="0"/>
                        </a:spcAft>
                        <a:buNone/>
                      </a:pPr>
                      <a:r>
                        <a:rPr lang="ja-JP" sz="1000">
                          <a:solidFill>
                            <a:srgbClr val="3F3F3F"/>
                          </a:solidFill>
                        </a:rPr>
                        <a:t>　ログ</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　プロパティ</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アーカイブのタイミングに関する設定します</a:t>
                      </a:r>
                      <a:br>
                        <a:rPr lang="ja-JP" sz="1000">
                          <a:solidFill>
                            <a:srgbClr val="3F3F3F"/>
                          </a:solidFill>
                        </a:rPr>
                      </a:br>
                      <a:r>
                        <a:rPr lang="ja-JP" sz="1000">
                          <a:solidFill>
                            <a:srgbClr val="FF0000"/>
                          </a:solidFill>
                        </a:rPr>
                        <a:t>※アーカイブのスケジュールの設定を「はい」にしてください</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1"/>
                  </a:ext>
                </a:extLst>
              </a:tr>
              <a:tr h="277725">
                <a:tc>
                  <a:txBody>
                    <a:bodyPr/>
                    <a:lstStyle/>
                    <a:p>
                      <a:pPr marL="0" marR="0" lvl="0" indent="0" algn="l" rtl="0">
                        <a:spcBef>
                          <a:spcPts val="0"/>
                        </a:spcBef>
                        <a:spcAft>
                          <a:spcPts val="0"/>
                        </a:spcAft>
                        <a:buNone/>
                      </a:pP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　ログの表示</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現在取得中の物理ログファイルのサイズや更新日時を確認できます</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2"/>
                  </a:ext>
                </a:extLst>
              </a:tr>
              <a:tr h="405050">
                <a:tc>
                  <a:txBody>
                    <a:bodyPr/>
                    <a:lstStyle/>
                    <a:p>
                      <a:pPr marL="0" marR="0" lvl="0" indent="0" algn="l" rtl="0">
                        <a:spcBef>
                          <a:spcPts val="0"/>
                        </a:spcBef>
                        <a:spcAft>
                          <a:spcPts val="0"/>
                        </a:spcAft>
                        <a:buNone/>
                      </a:pPr>
                      <a:r>
                        <a:rPr lang="ja-JP" sz="1000">
                          <a:solidFill>
                            <a:srgbClr val="3F3F3F"/>
                          </a:solidFill>
                        </a:rPr>
                        <a:t>　アーカイブ</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　スケジュールと Email</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a:solidFill>
                            <a:srgbClr val="3F3F3F"/>
                          </a:solidFill>
                        </a:rPr>
                        <a:t>アーカイブジョブのスケジュールを設定します</a:t>
                      </a:r>
                      <a:br>
                        <a:rPr lang="ja-JP" sz="1000">
                          <a:solidFill>
                            <a:srgbClr val="3F3F3F"/>
                          </a:solidFill>
                        </a:rPr>
                      </a:br>
                      <a:r>
                        <a:rPr lang="ja-JP" sz="1000">
                          <a:solidFill>
                            <a:srgbClr val="FF0000"/>
                          </a:solidFill>
                        </a:rPr>
                        <a:t>※上述のスケジュールの設定が「はい」の時に設定できるようになります</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3"/>
                  </a:ext>
                </a:extLst>
              </a:tr>
              <a:tr h="405050">
                <a:tc>
                  <a:txBody>
                    <a:bodyPr/>
                    <a:lstStyle/>
                    <a:p>
                      <a:pPr marL="0" marR="0" lvl="0" indent="0" algn="l" rtl="0">
                        <a:spcBef>
                          <a:spcPts val="0"/>
                        </a:spcBef>
                        <a:spcAft>
                          <a:spcPts val="0"/>
                        </a:spcAft>
                        <a:buNone/>
                      </a:pP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　ジョブの送信</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即時にアーカイブ処理を行います</a:t>
                      </a:r>
                      <a:endParaRPr sz="1000">
                        <a:solidFill>
                          <a:srgbClr val="3F3F3F"/>
                        </a:solidFill>
                      </a:endParaRPr>
                    </a:p>
                    <a:p>
                      <a:pPr marL="0" marR="0" lvl="0" indent="0" algn="l" rtl="0">
                        <a:spcBef>
                          <a:spcPts val="0"/>
                        </a:spcBef>
                        <a:spcAft>
                          <a:spcPts val="0"/>
                        </a:spcAft>
                        <a:buNone/>
                      </a:pPr>
                      <a:r>
                        <a:rPr lang="ja-JP" sz="1000">
                          <a:solidFill>
                            <a:srgbClr val="3F3F3F"/>
                          </a:solidFill>
                        </a:rPr>
                        <a:t>※サービス起動時にもアーカイブジョブが送信されます</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4"/>
                  </a:ext>
                </a:extLst>
              </a:tr>
              <a:tr h="532375">
                <a:tc>
                  <a:txBody>
                    <a:bodyPr/>
                    <a:lstStyle/>
                    <a:p>
                      <a:pPr marL="0" marR="0" lvl="0" indent="0" algn="l" rtl="0">
                        <a:spcBef>
                          <a:spcPts val="0"/>
                        </a:spcBef>
                        <a:spcAft>
                          <a:spcPts val="0"/>
                        </a:spcAft>
                        <a:buNone/>
                      </a:pP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　ジョブの表示</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アーカイブジョブの状態を表示します</a:t>
                      </a:r>
                      <a:endParaRPr sz="1000">
                        <a:solidFill>
                          <a:srgbClr val="3F3F3F"/>
                        </a:solidFill>
                      </a:endParaRPr>
                    </a:p>
                    <a:p>
                      <a:pPr marL="0" marR="0" lvl="0" indent="0" algn="l" rtl="0">
                        <a:lnSpc>
                          <a:spcPct val="100000"/>
                        </a:lnSpc>
                        <a:spcBef>
                          <a:spcPts val="0"/>
                        </a:spcBef>
                        <a:spcAft>
                          <a:spcPts val="0"/>
                        </a:spcAft>
                        <a:buClr>
                          <a:srgbClr val="3F3F3F"/>
                        </a:buClr>
                        <a:buSzPts val="1000"/>
                        <a:buFont typeface="Meiryo"/>
                        <a:buNone/>
                      </a:pPr>
                      <a:r>
                        <a:rPr lang="ja-JP" sz="1000">
                          <a:solidFill>
                            <a:srgbClr val="3F3F3F"/>
                          </a:solidFill>
                        </a:rPr>
                        <a:t>また、アーカイブジョブの実行結果ログの参照や削除を行います</a:t>
                      </a:r>
                      <a:br>
                        <a:rPr lang="ja-JP" sz="1000">
                          <a:solidFill>
                            <a:srgbClr val="3F3F3F"/>
                          </a:solidFill>
                        </a:rPr>
                      </a:br>
                      <a:r>
                        <a:rPr lang="ja-JP" sz="1000">
                          <a:solidFill>
                            <a:srgbClr val="3F3F3F"/>
                          </a:solidFill>
                        </a:rPr>
                        <a:t>ステータスが準備完了となっているものは処理が完了しているものです</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5"/>
                  </a:ext>
                </a:extLst>
              </a:tr>
              <a:tr h="405050">
                <a:tc>
                  <a:txBody>
                    <a:bodyPr/>
                    <a:lstStyle/>
                    <a:p>
                      <a:pPr marL="0" marR="0" lvl="0" indent="0" algn="l" rtl="0">
                        <a:spcBef>
                          <a:spcPts val="0"/>
                        </a:spcBef>
                        <a:spcAft>
                          <a:spcPts val="0"/>
                        </a:spcAft>
                        <a:buNone/>
                      </a:pP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　未アーカイブの表示</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dirty="0">
                          <a:solidFill>
                            <a:srgbClr val="3F3F3F"/>
                          </a:solidFill>
                        </a:rPr>
                        <a:t>アーカイブされていない物理ログファイルを表示します</a:t>
                      </a:r>
                      <a:endParaRPr sz="1000" dirty="0">
                        <a:solidFill>
                          <a:srgbClr val="3F3F3F"/>
                        </a:solidFill>
                      </a:endParaRPr>
                    </a:p>
                    <a:p>
                      <a:pPr marL="0" marR="0" lvl="0" indent="0" algn="l" rtl="0">
                        <a:spcBef>
                          <a:spcPts val="0"/>
                        </a:spcBef>
                        <a:spcAft>
                          <a:spcPts val="0"/>
                        </a:spcAft>
                        <a:buNone/>
                      </a:pPr>
                      <a:r>
                        <a:rPr lang="ja-JP" sz="1000" dirty="0">
                          <a:solidFill>
                            <a:srgbClr val="3F3F3F"/>
                          </a:solidFill>
                        </a:rPr>
                        <a:t>また、未アーカイブログの手動アーカイブ処理を行います</a:t>
                      </a:r>
                      <a:endParaRPr dirty="0"/>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6"/>
                  </a:ext>
                </a:extLst>
              </a:tr>
            </a:tbl>
          </a:graphicData>
        </a:graphic>
      </p:graphicFrame>
      <p:sp>
        <p:nvSpPr>
          <p:cNvPr id="399" name="Google Shape;399;p13"/>
          <p:cNvSpPr/>
          <p:nvPr/>
        </p:nvSpPr>
        <p:spPr>
          <a:xfrm>
            <a:off x="6300192" y="267494"/>
            <a:ext cx="720079" cy="432048"/>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14</a:t>
            </a:fld>
            <a:endParaRPr lang="ja-JP" altLang="en-US" dirty="0"/>
          </a:p>
        </p:txBody>
      </p:sp>
    </p:spTree>
    <p:extLst>
      <p:ext uri="{BB962C8B-B14F-4D97-AF65-F5344CB8AC3E}">
        <p14:creationId xmlns:p14="http://schemas.microsoft.com/office/powerpoint/2010/main" val="39462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14"/>
          <p:cNvPicPr preferRelativeResize="0"/>
          <p:nvPr/>
        </p:nvPicPr>
        <p:blipFill rotWithShape="1">
          <a:blip r:embed="rId3">
            <a:alphaModFix/>
          </a:blip>
          <a:srcRect/>
          <a:stretch/>
        </p:blipFill>
        <p:spPr>
          <a:xfrm>
            <a:off x="5148064" y="198402"/>
            <a:ext cx="3843109" cy="573148"/>
          </a:xfrm>
          <a:prstGeom prst="rect">
            <a:avLst/>
          </a:prstGeom>
          <a:noFill/>
          <a:ln w="9525" cap="flat" cmpd="sng">
            <a:solidFill>
              <a:srgbClr val="3F3F3F"/>
            </a:solidFill>
            <a:prstDash val="solid"/>
            <a:round/>
            <a:headEnd type="none" w="sm" len="sm"/>
            <a:tailEnd type="none" w="sm" len="sm"/>
          </a:ln>
        </p:spPr>
      </p:pic>
      <p:sp>
        <p:nvSpPr>
          <p:cNvPr id="405" name="Google Shape;405;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dirty="0"/>
              <a:t>管理メニュー（リポジトリ）</a:t>
            </a:r>
            <a:endParaRPr dirty="0"/>
          </a:p>
        </p:txBody>
      </p:sp>
      <p:sp>
        <p:nvSpPr>
          <p:cNvPr id="406" name="Google Shape;406;p14"/>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n"/>
            </a:pPr>
            <a:r>
              <a:rPr lang="ja-JP" sz="1400" b="1" dirty="0">
                <a:solidFill>
                  <a:schemeClr val="tx1">
                    <a:lumMod val="75000"/>
                    <a:lumOff val="25000"/>
                  </a:schemeClr>
                </a:solidFill>
                <a:latin typeface="Meiryo"/>
                <a:ea typeface="Meiryo"/>
                <a:cs typeface="Meiryo"/>
                <a:sym typeface="Meiryo"/>
              </a:rPr>
              <a:t>リポジトリ（リポジトリログに関連する操作）</a:t>
            </a:r>
            <a:br>
              <a:rPr lang="ja-JP" sz="1400" b="1" dirty="0">
                <a:solidFill>
                  <a:schemeClr val="tx1">
                    <a:lumMod val="75000"/>
                    <a:lumOff val="25000"/>
                  </a:schemeClr>
                </a:solidFill>
                <a:latin typeface="Meiryo"/>
                <a:ea typeface="Meiryo"/>
                <a:cs typeface="Meiryo"/>
                <a:sym typeface="Meiryo"/>
              </a:rPr>
            </a:br>
            <a:r>
              <a:rPr lang="ja-JP" sz="1400" b="1" dirty="0">
                <a:solidFill>
                  <a:schemeClr val="accent6"/>
                </a:solidFill>
                <a:latin typeface="Meiryo"/>
                <a:ea typeface="Meiryo"/>
                <a:cs typeface="Meiryo"/>
                <a:sym typeface="Meiryo"/>
              </a:rPr>
              <a:t>リポジトリログのログレコードを削除するメニュー</a:t>
            </a:r>
            <a:endParaRPr sz="1400" b="1" dirty="0">
              <a:solidFill>
                <a:schemeClr val="accent6"/>
              </a:solidFill>
              <a:latin typeface="Meiryo"/>
              <a:ea typeface="Meiryo"/>
              <a:cs typeface="Meiryo"/>
              <a:sym typeface="Meiryo"/>
            </a:endParaRPr>
          </a:p>
        </p:txBody>
      </p:sp>
      <p:graphicFrame>
        <p:nvGraphicFramePr>
          <p:cNvPr id="407" name="Google Shape;407;p14"/>
          <p:cNvGraphicFramePr/>
          <p:nvPr>
            <p:extLst>
              <p:ext uri="{D42A27DB-BD31-4B8C-83A1-F6EECF244321}">
                <p14:modId xmlns:p14="http://schemas.microsoft.com/office/powerpoint/2010/main" val="907019390"/>
              </p:ext>
            </p:extLst>
          </p:nvPr>
        </p:nvGraphicFramePr>
        <p:xfrm>
          <a:off x="683568" y="1591956"/>
          <a:ext cx="7488825" cy="2802600"/>
        </p:xfrm>
        <a:graphic>
          <a:graphicData uri="http://schemas.openxmlformats.org/drawingml/2006/table">
            <a:tbl>
              <a:tblPr firstRow="1" bandRow="1">
                <a:noFill/>
              </a:tblPr>
              <a:tblGrid>
                <a:gridCol w="1080125">
                  <a:extLst>
                    <a:ext uri="{9D8B030D-6E8A-4147-A177-3AD203B41FA5}">
                      <a16:colId xmlns:a16="http://schemas.microsoft.com/office/drawing/2014/main" val="20000"/>
                    </a:ext>
                  </a:extLst>
                </a:gridCol>
                <a:gridCol w="2088225">
                  <a:extLst>
                    <a:ext uri="{9D8B030D-6E8A-4147-A177-3AD203B41FA5}">
                      <a16:colId xmlns:a16="http://schemas.microsoft.com/office/drawing/2014/main" val="20001"/>
                    </a:ext>
                  </a:extLst>
                </a:gridCol>
                <a:gridCol w="4320475">
                  <a:extLst>
                    <a:ext uri="{9D8B030D-6E8A-4147-A177-3AD203B41FA5}">
                      <a16:colId xmlns:a16="http://schemas.microsoft.com/office/drawing/2014/main" val="20002"/>
                    </a:ext>
                  </a:extLst>
                </a:gridCol>
              </a:tblGrid>
              <a:tr h="296000">
                <a:tc>
                  <a:txBody>
                    <a:bodyPr/>
                    <a:lstStyle/>
                    <a:p>
                      <a:pPr marL="0" marR="0" lvl="0" indent="0" algn="ctr" rtl="0">
                        <a:spcBef>
                          <a:spcPts val="0"/>
                        </a:spcBef>
                        <a:spcAft>
                          <a:spcPts val="0"/>
                        </a:spcAft>
                        <a:buNone/>
                      </a:pPr>
                      <a:r>
                        <a:rPr lang="ja-JP" sz="1000" b="1">
                          <a:solidFill>
                            <a:schemeClr val="lt1"/>
                          </a:solidFill>
                        </a:rPr>
                        <a:t>大項目</a:t>
                      </a:r>
                      <a:endParaRPr sz="1000" b="1">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tx2"/>
                    </a:solidFill>
                  </a:tcPr>
                </a:tc>
                <a:tc>
                  <a:txBody>
                    <a:bodyPr/>
                    <a:lstStyle/>
                    <a:p>
                      <a:pPr marL="0" marR="0" lvl="0" indent="0" algn="ctr" rtl="0">
                        <a:spcBef>
                          <a:spcPts val="0"/>
                        </a:spcBef>
                        <a:spcAft>
                          <a:spcPts val="0"/>
                        </a:spcAft>
                        <a:buNone/>
                      </a:pPr>
                      <a:r>
                        <a:rPr lang="ja-JP" sz="1000" b="1">
                          <a:solidFill>
                            <a:schemeClr val="lt1"/>
                          </a:solidFill>
                        </a:rPr>
                        <a:t>中項目</a:t>
                      </a:r>
                      <a:endParaRPr sz="1000" b="1">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tx2"/>
                    </a:solidFill>
                  </a:tcPr>
                </a:tc>
                <a:tc>
                  <a:txBody>
                    <a:bodyPr/>
                    <a:lstStyle/>
                    <a:p>
                      <a:pPr marL="0" marR="0" lvl="0" indent="0" algn="ctr" rtl="0">
                        <a:spcBef>
                          <a:spcPts val="0"/>
                        </a:spcBef>
                        <a:spcAft>
                          <a:spcPts val="0"/>
                        </a:spcAft>
                        <a:buNone/>
                      </a:pPr>
                      <a:r>
                        <a:rPr lang="ja-JP" sz="1000" b="1" dirty="0">
                          <a:solidFill>
                            <a:schemeClr val="lt1"/>
                          </a:solidFill>
                        </a:rPr>
                        <a:t>内容</a:t>
                      </a:r>
                      <a:endParaRPr sz="1000" b="1" dirty="0">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tx2"/>
                    </a:solidFill>
                  </a:tcPr>
                </a:tc>
                <a:extLst>
                  <a:ext uri="{0D108BD9-81ED-4DB2-BD59-A6C34878D82A}">
                    <a16:rowId xmlns:a16="http://schemas.microsoft.com/office/drawing/2014/main" val="10000"/>
                  </a:ext>
                </a:extLst>
              </a:tr>
              <a:tr h="431700">
                <a:tc>
                  <a:txBody>
                    <a:bodyPr/>
                    <a:lstStyle/>
                    <a:p>
                      <a:pPr marL="0" marR="0" lvl="0" indent="0" algn="l" rtl="0">
                        <a:spcBef>
                          <a:spcPts val="0"/>
                        </a:spcBef>
                        <a:spcAft>
                          <a:spcPts val="0"/>
                        </a:spcAft>
                        <a:buNone/>
                      </a:pPr>
                      <a:r>
                        <a:rPr lang="ja-JP" sz="1000">
                          <a:solidFill>
                            <a:srgbClr val="3F3F3F"/>
                          </a:solidFill>
                        </a:rPr>
                        <a:t>　保守</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　スケジュールと Email</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保守ジョブのスケジュールを設定します</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1"/>
                  </a:ext>
                </a:extLst>
              </a:tr>
              <a:tr h="431700">
                <a:tc>
                  <a:txBody>
                    <a:bodyPr/>
                    <a:lstStyle/>
                    <a:p>
                      <a:pPr marL="0" marR="0" lvl="0" indent="0" algn="l" rtl="0">
                        <a:spcBef>
                          <a:spcPts val="0"/>
                        </a:spcBef>
                        <a:spcAft>
                          <a:spcPts val="0"/>
                        </a:spcAft>
                        <a:buNone/>
                      </a:pP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　ジョブの送信</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リポジトリログの保守を手動削除を行います（全レコード削除）</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2"/>
                  </a:ext>
                </a:extLst>
              </a:tr>
              <a:tr h="431700">
                <a:tc>
                  <a:txBody>
                    <a:bodyPr/>
                    <a:lstStyle/>
                    <a:p>
                      <a:pPr marL="0" marR="0" lvl="0" indent="0" algn="l" rtl="0">
                        <a:spcBef>
                          <a:spcPts val="0"/>
                        </a:spcBef>
                        <a:spcAft>
                          <a:spcPts val="0"/>
                        </a:spcAft>
                        <a:buNone/>
                      </a:pP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　ジョブの表示</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a:solidFill>
                            <a:srgbClr val="3F3F3F"/>
                          </a:solidFill>
                        </a:rPr>
                        <a:t>リポジトリログの保守ジョブの処理状態を表示します</a:t>
                      </a:r>
                      <a:endParaRPr sz="1000">
                        <a:solidFill>
                          <a:srgbClr val="3F3F3F"/>
                        </a:solidFill>
                      </a:endParaRPr>
                    </a:p>
                    <a:p>
                      <a:pPr marL="0" marR="0" lvl="0" indent="0" algn="l" rtl="0">
                        <a:lnSpc>
                          <a:spcPct val="100000"/>
                        </a:lnSpc>
                        <a:spcBef>
                          <a:spcPts val="0"/>
                        </a:spcBef>
                        <a:spcAft>
                          <a:spcPts val="0"/>
                        </a:spcAft>
                        <a:buClr>
                          <a:srgbClr val="3F3F3F"/>
                        </a:buClr>
                        <a:buSzPts val="1000"/>
                        <a:buFont typeface="Meiryo"/>
                        <a:buNone/>
                      </a:pPr>
                      <a:r>
                        <a:rPr lang="ja-JP" sz="1000">
                          <a:solidFill>
                            <a:srgbClr val="3F3F3F"/>
                          </a:solidFill>
                        </a:rPr>
                        <a:t>また、保守ジョブの実行結果ログの参照や削除を行います</a:t>
                      </a:r>
                      <a:endParaRPr sz="1000">
                        <a:solidFill>
                          <a:srgbClr val="3F3F3F"/>
                        </a:solidFill>
                      </a:endParaRPr>
                    </a:p>
                    <a:p>
                      <a:pPr marL="0" marR="0" lvl="0" indent="0" algn="l" rtl="0">
                        <a:lnSpc>
                          <a:spcPct val="100000"/>
                        </a:lnSpc>
                        <a:spcBef>
                          <a:spcPts val="0"/>
                        </a:spcBef>
                        <a:spcAft>
                          <a:spcPts val="0"/>
                        </a:spcAft>
                        <a:buClr>
                          <a:srgbClr val="3F3F3F"/>
                        </a:buClr>
                        <a:buSzPts val="1000"/>
                        <a:buFont typeface="Meiryo"/>
                        <a:buNone/>
                      </a:pPr>
                      <a:r>
                        <a:rPr lang="ja-JP" sz="1000">
                          <a:solidFill>
                            <a:srgbClr val="3F3F3F"/>
                          </a:solidFill>
                        </a:rPr>
                        <a:t>ステータスが準備完了となっているものは処理が完了しているものです</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3"/>
                  </a:ext>
                </a:extLst>
              </a:tr>
              <a:tr h="431700">
                <a:tc>
                  <a:txBody>
                    <a:bodyPr/>
                    <a:lstStyle/>
                    <a:p>
                      <a:pPr marL="0" marR="0" lvl="0" indent="0" algn="l" rtl="0">
                        <a:spcBef>
                          <a:spcPts val="0"/>
                        </a:spcBef>
                        <a:spcAft>
                          <a:spcPts val="0"/>
                        </a:spcAft>
                        <a:buNone/>
                      </a:pPr>
                      <a:r>
                        <a:rPr lang="ja-JP" sz="1000">
                          <a:solidFill>
                            <a:srgbClr val="3F3F3F"/>
                          </a:solidFill>
                        </a:rPr>
                        <a:t>　再構成</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BFBFBF"/>
                    </a:solidFill>
                  </a:tcPr>
                </a:tc>
                <a:tc>
                  <a:txBody>
                    <a:bodyPr/>
                    <a:lstStyle/>
                    <a:p>
                      <a:pPr marL="0" marR="0" lvl="0" indent="0" algn="l" rtl="0">
                        <a:spcBef>
                          <a:spcPts val="0"/>
                        </a:spcBef>
                        <a:spcAft>
                          <a:spcPts val="0"/>
                        </a:spcAft>
                        <a:buNone/>
                      </a:pPr>
                      <a:r>
                        <a:rPr lang="ja-JP" sz="1000">
                          <a:solidFill>
                            <a:srgbClr val="3F3F3F"/>
                          </a:solidFill>
                        </a:rPr>
                        <a:t>　新規 SQL リポジトリの作成</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BFBFBF"/>
                    </a:solidFill>
                  </a:tcPr>
                </a:tc>
                <a:tc>
                  <a:txBody>
                    <a:bodyPr/>
                    <a:lstStyle/>
                    <a:p>
                      <a:pPr marL="0" marR="0" lvl="0" indent="0" algn="l" rtl="0">
                        <a:spcBef>
                          <a:spcPts val="0"/>
                        </a:spcBef>
                        <a:spcAft>
                          <a:spcPts val="0"/>
                        </a:spcAft>
                        <a:buNone/>
                      </a:pPr>
                      <a:r>
                        <a:rPr lang="ja-JP" sz="1000" dirty="0">
                          <a:solidFill>
                            <a:srgbClr val="3F3F3F"/>
                          </a:solidFill>
                        </a:rPr>
                        <a:t>リポジトリデータベースを変更する場合に利用します</a:t>
                      </a:r>
                      <a:br>
                        <a:rPr lang="ja-JP" sz="1000" dirty="0">
                          <a:solidFill>
                            <a:srgbClr val="3F3F3F"/>
                          </a:solidFill>
                        </a:rPr>
                      </a:br>
                      <a:r>
                        <a:rPr lang="ja-JP" sz="1000" dirty="0">
                          <a:solidFill>
                            <a:srgbClr val="3F3F3F"/>
                          </a:solidFill>
                        </a:rPr>
                        <a:t>（本機能についてはマニュアルを参照ください）</a:t>
                      </a:r>
                      <a:endParaRPr dirty="0"/>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BFBFBF"/>
                    </a:solidFill>
                  </a:tcPr>
                </a:tc>
                <a:extLst>
                  <a:ext uri="{0D108BD9-81ED-4DB2-BD59-A6C34878D82A}">
                    <a16:rowId xmlns:a16="http://schemas.microsoft.com/office/drawing/2014/main" val="10004"/>
                  </a:ext>
                </a:extLst>
              </a:tr>
              <a:tr h="431700">
                <a:tc>
                  <a:txBody>
                    <a:bodyPr/>
                    <a:lstStyle/>
                    <a:p>
                      <a:pPr marL="0" marR="0" lvl="0" indent="0" algn="l" rtl="0">
                        <a:spcBef>
                          <a:spcPts val="0"/>
                        </a:spcBef>
                        <a:spcAft>
                          <a:spcPts val="0"/>
                        </a:spcAft>
                        <a:buNone/>
                      </a:pPr>
                      <a:r>
                        <a:rPr lang="ja-JP" sz="1000">
                          <a:solidFill>
                            <a:srgbClr val="3F3F3F"/>
                          </a:solidFill>
                        </a:rPr>
                        <a:t>　マイグレート</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BFBFBF"/>
                    </a:solidFill>
                  </a:tcPr>
                </a:tc>
                <a:tc>
                  <a:txBody>
                    <a:bodyPr/>
                    <a:lstStyle/>
                    <a:p>
                      <a:pPr marL="0" marR="0" lvl="0" indent="0" algn="l" rtl="0">
                        <a:spcBef>
                          <a:spcPts val="0"/>
                        </a:spcBef>
                        <a:spcAft>
                          <a:spcPts val="0"/>
                        </a:spcAft>
                        <a:buNone/>
                      </a:pPr>
                      <a:r>
                        <a:rPr lang="ja-JP" sz="1000">
                          <a:solidFill>
                            <a:srgbClr val="3F3F3F"/>
                          </a:solidFill>
                        </a:rPr>
                        <a:t>　以前のリリースをマイグレート</a:t>
                      </a:r>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BFBFBF"/>
                    </a:solidFill>
                  </a:tcPr>
                </a:tc>
                <a:tc>
                  <a:txBody>
                    <a:bodyPr/>
                    <a:lstStyle/>
                    <a:p>
                      <a:pPr marL="0" marR="0" lvl="0" indent="0" algn="l" rtl="0">
                        <a:spcBef>
                          <a:spcPts val="0"/>
                        </a:spcBef>
                        <a:spcAft>
                          <a:spcPts val="0"/>
                        </a:spcAft>
                        <a:buNone/>
                      </a:pPr>
                      <a:r>
                        <a:rPr lang="ja-JP" sz="1000" dirty="0">
                          <a:solidFill>
                            <a:srgbClr val="3F3F3F"/>
                          </a:solidFill>
                        </a:rPr>
                        <a:t>以前のリリースのリポジトリログをマイグレートします</a:t>
                      </a:r>
                      <a:br>
                        <a:rPr lang="ja-JP" sz="1000" dirty="0">
                          <a:solidFill>
                            <a:srgbClr val="3F3F3F"/>
                          </a:solidFill>
                        </a:rPr>
                      </a:br>
                      <a:r>
                        <a:rPr lang="ja-JP" sz="1000" dirty="0">
                          <a:solidFill>
                            <a:srgbClr val="3F3F3F"/>
                          </a:solidFill>
                        </a:rPr>
                        <a:t>（本機能についてはマニュアルを参照ください）</a:t>
                      </a:r>
                      <a:endParaRPr sz="1000" dirty="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BFBFBF"/>
                    </a:solidFill>
                  </a:tcPr>
                </a:tc>
                <a:extLst>
                  <a:ext uri="{0D108BD9-81ED-4DB2-BD59-A6C34878D82A}">
                    <a16:rowId xmlns:a16="http://schemas.microsoft.com/office/drawing/2014/main" val="10005"/>
                  </a:ext>
                </a:extLst>
              </a:tr>
            </a:tbl>
          </a:graphicData>
        </a:graphic>
      </p:graphicFrame>
      <p:sp>
        <p:nvSpPr>
          <p:cNvPr id="408" name="Google Shape;408;p14"/>
          <p:cNvSpPr/>
          <p:nvPr/>
        </p:nvSpPr>
        <p:spPr>
          <a:xfrm>
            <a:off x="7020272" y="267494"/>
            <a:ext cx="1080120" cy="432048"/>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15</a:t>
            </a:fld>
            <a:endParaRPr lang="ja-JP" altLang="en-US" dirty="0"/>
          </a:p>
        </p:txBody>
      </p:sp>
    </p:spTree>
    <p:extLst>
      <p:ext uri="{BB962C8B-B14F-4D97-AF65-F5344CB8AC3E}">
        <p14:creationId xmlns:p14="http://schemas.microsoft.com/office/powerpoint/2010/main" val="85090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5"/>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400"/>
              <a:buFont typeface="Meiryo"/>
              <a:buNone/>
            </a:pPr>
            <a:r>
              <a:rPr lang="ja-JP"/>
              <a:t>利用ログのメンテナンス</a:t>
            </a:r>
            <a:endParaRPr/>
          </a:p>
        </p:txBody>
      </p:sp>
      <p:sp>
        <p:nvSpPr>
          <p:cNvPr id="2" name="テキスト プレースホルダー 1"/>
          <p:cNvSpPr>
            <a:spLocks noGrp="1"/>
          </p:cNvSpPr>
          <p:nvPr>
            <p:ph type="body" sz="quarter" idx="12"/>
          </p:nvPr>
        </p:nvSpPr>
        <p:spPr/>
        <p:txBody>
          <a:bodyPr/>
          <a:lstStyle/>
          <a:p>
            <a:endParaRPr kumimoji="1" lang="ja-JP" altLang="en-US"/>
          </a:p>
        </p:txBody>
      </p:sp>
      <p:sp>
        <p:nvSpPr>
          <p:cNvPr id="3" name="スライド番号プレースホルダー 2"/>
          <p:cNvSpPr>
            <a:spLocks noGrp="1"/>
          </p:cNvSpPr>
          <p:nvPr>
            <p:ph type="sldNum" sz="quarter" idx="11"/>
          </p:nvPr>
        </p:nvSpPr>
        <p:spPr/>
        <p:txBody>
          <a:bodyPr/>
          <a:lstStyle/>
          <a:p>
            <a:fld id="{4B22246B-72CC-4AB3-AEF9-7F9B00475CC6}" type="slidenum">
              <a:rPr lang="ja-JP" altLang="en-US" smtClean="0"/>
              <a:pPr/>
              <a:t>16</a:t>
            </a:fld>
            <a:endParaRPr lang="ja-JP" altLang="en-US" dirty="0"/>
          </a:p>
        </p:txBody>
      </p:sp>
    </p:spTree>
    <p:extLst>
      <p:ext uri="{BB962C8B-B14F-4D97-AF65-F5344CB8AC3E}">
        <p14:creationId xmlns:p14="http://schemas.microsoft.com/office/powerpoint/2010/main" val="211362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利用ログのメンテナンス設定</a:t>
            </a:r>
            <a:endParaRPr/>
          </a:p>
        </p:txBody>
      </p:sp>
      <p:sp>
        <p:nvSpPr>
          <p:cNvPr id="419" name="Google Shape;419;p16"/>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n"/>
            </a:pPr>
            <a:r>
              <a:rPr lang="ja-JP" sz="1600" b="1" dirty="0">
                <a:solidFill>
                  <a:schemeClr val="tx1">
                    <a:lumMod val="75000"/>
                    <a:lumOff val="25000"/>
                  </a:schemeClr>
                </a:solidFill>
                <a:latin typeface="Meiryo"/>
                <a:ea typeface="Meiryo"/>
                <a:cs typeface="Meiryo"/>
                <a:sym typeface="Meiryo"/>
              </a:rPr>
              <a:t>設定項目</a:t>
            </a:r>
            <a:endParaRPr sz="1600" b="1" dirty="0">
              <a:solidFill>
                <a:schemeClr val="tx1">
                  <a:lumMod val="75000"/>
                  <a:lumOff val="25000"/>
                </a:schemeClr>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物理ログファイルの書き込みと削除のスケジュール設定と保持期間</a:t>
            </a:r>
            <a:endParaRPr sz="1400" b="0" i="0" u="none" strike="noStrike" cap="none" dirty="0">
              <a:solidFill>
                <a:srgbClr val="3F3F3F"/>
              </a:solidFill>
              <a:latin typeface="Meiryo"/>
              <a:ea typeface="Meiryo"/>
              <a:cs typeface="Meiryo"/>
              <a:sym typeface="Meiryo"/>
            </a:endParaRPr>
          </a:p>
          <a:p>
            <a:pPr marL="1143000" marR="0" lvl="2" indent="-228600" algn="l" rtl="0">
              <a:spcBef>
                <a:spcPts val="240"/>
              </a:spcBef>
              <a:spcAft>
                <a:spcPts val="0"/>
              </a:spcAft>
              <a:buClr>
                <a:srgbClr val="3F3F3F"/>
              </a:buClr>
              <a:buSzPts val="1200"/>
              <a:buFont typeface="Arial"/>
              <a:buChar char="•"/>
            </a:pPr>
            <a:r>
              <a:rPr lang="ja-JP" sz="1200" b="0" i="0" u="none" strike="noStrike" cap="none" dirty="0" smtClean="0">
                <a:solidFill>
                  <a:srgbClr val="3F3F3F"/>
                </a:solidFill>
                <a:latin typeface="Meiryo"/>
                <a:ea typeface="Meiryo"/>
                <a:cs typeface="Meiryo"/>
                <a:sym typeface="Meiryo"/>
              </a:rPr>
              <a:t>毎晩</a:t>
            </a:r>
            <a:r>
              <a:rPr lang="ja-JP" altLang="en-US" sz="1200" dirty="0" smtClean="0">
                <a:solidFill>
                  <a:srgbClr val="3F3F3F"/>
                </a:solidFill>
                <a:latin typeface="Meiryo"/>
                <a:ea typeface="Meiryo"/>
                <a:cs typeface="Meiryo"/>
                <a:sym typeface="Meiryo"/>
              </a:rPr>
              <a:t>リポジトリデータベースに</a:t>
            </a:r>
            <a:r>
              <a:rPr lang="ja-JP" sz="1200" b="0" i="0" u="none" strike="noStrike" cap="none" dirty="0" smtClean="0">
                <a:solidFill>
                  <a:srgbClr val="3F3F3F"/>
                </a:solidFill>
                <a:latin typeface="Meiryo"/>
                <a:ea typeface="Meiryo"/>
                <a:cs typeface="Meiryo"/>
                <a:sym typeface="Meiryo"/>
              </a:rPr>
              <a:t>自動</a:t>
            </a:r>
            <a:r>
              <a:rPr lang="ja-JP" sz="1200" b="0" i="0" u="none" strike="noStrike" cap="none" dirty="0">
                <a:solidFill>
                  <a:srgbClr val="3F3F3F"/>
                </a:solidFill>
                <a:latin typeface="Meiryo"/>
                <a:ea typeface="Meiryo"/>
                <a:cs typeface="Meiryo"/>
                <a:sym typeface="Meiryo"/>
              </a:rPr>
              <a:t>アーカイブを行いたい</a:t>
            </a:r>
            <a:endParaRPr sz="1200" b="0" i="0" u="none" strike="noStrike" cap="none" dirty="0">
              <a:solidFill>
                <a:srgbClr val="3F3F3F"/>
              </a:solidFill>
              <a:latin typeface="Meiryo"/>
              <a:ea typeface="Meiryo"/>
              <a:cs typeface="Meiryo"/>
              <a:sym typeface="Meiryo"/>
            </a:endParaRPr>
          </a:p>
          <a:p>
            <a:pPr marL="1143000" marR="0" lvl="2" indent="-228600" algn="l" rtl="0">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3ヶ月より前の古いログ情報は自動削除したい</a:t>
            </a:r>
            <a:endParaRPr sz="1200" b="0" i="0" u="none" strike="noStrike" cap="none" dirty="0">
              <a:solidFill>
                <a:srgbClr val="3F3F3F"/>
              </a:solidFill>
              <a:latin typeface="Meiryo"/>
              <a:ea typeface="Meiryo"/>
              <a:cs typeface="Meiryo"/>
              <a:sym typeface="Meiryo"/>
            </a:endParaRPr>
          </a:p>
          <a:p>
            <a:pPr marL="1143000" marR="0" lvl="2" indent="-228600" algn="l" rtl="0">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バッチ処理でアーカイブや削除を行いたい</a:t>
            </a:r>
            <a:endParaRPr sz="1200" b="0" i="0" u="none" strike="noStrike" cap="none" dirty="0">
              <a:solidFill>
                <a:srgbClr val="3F3F3F"/>
              </a:solidFill>
              <a:latin typeface="Meiryo"/>
              <a:ea typeface="Meiryo"/>
              <a:cs typeface="Meiryo"/>
              <a:sym typeface="Meiryo"/>
            </a:endParaRPr>
          </a:p>
          <a:p>
            <a:pPr marL="914400" marR="0" lvl="2" indent="0" algn="l" rtl="0">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物理ログファイルのアーカイブ失敗時のリカバリ操作</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（未アーカイブファイルのアーカイブ）</a:t>
            </a:r>
            <a:endParaRPr sz="1400" b="0" i="0" u="none" strike="noStrike" cap="none" dirty="0">
              <a:solidFill>
                <a:srgbClr val="3F3F3F"/>
              </a:solidFill>
              <a:latin typeface="Meiryo"/>
              <a:ea typeface="Meiryo"/>
              <a:cs typeface="Meiryo"/>
              <a:sym typeface="Meiryo"/>
            </a:endParaRPr>
          </a:p>
          <a:p>
            <a:pPr marL="1143000" marR="0" lvl="2" indent="-152400" algn="l" rtl="0">
              <a:spcBef>
                <a:spcPts val="240"/>
              </a:spcBef>
              <a:spcAft>
                <a:spcPts val="0"/>
              </a:spcAft>
              <a:buClr>
                <a:srgbClr val="3F3F3F"/>
              </a:buClr>
              <a:buSzPts val="1200"/>
              <a:buFont typeface="Arial"/>
              <a:buNone/>
            </a:pPr>
            <a:endParaRPr sz="1200" b="0" i="0" u="none" strike="noStrike" cap="none" dirty="0">
              <a:solidFill>
                <a:srgbClr val="3F3F3F"/>
              </a:solidFill>
              <a:latin typeface="Meiryo"/>
              <a:ea typeface="Meiryo"/>
              <a:cs typeface="Meiryo"/>
              <a:sym typeface="Meiryo"/>
            </a:endParaRPr>
          </a:p>
          <a:p>
            <a:pPr marL="342900" marR="0" lvl="0" indent="-342900" algn="l" rtl="0">
              <a:spcBef>
                <a:spcPts val="320"/>
              </a:spcBef>
              <a:spcAft>
                <a:spcPts val="0"/>
              </a:spcAft>
              <a:buClr>
                <a:schemeClr val="tx2"/>
              </a:buClr>
              <a:buSzPts val="1600"/>
              <a:buFont typeface="Wingdings" panose="05000000000000000000" pitchFamily="2" charset="2"/>
              <a:buChar char="n"/>
            </a:pPr>
            <a:r>
              <a:rPr lang="ja-JP" sz="1600" b="1" dirty="0">
                <a:solidFill>
                  <a:schemeClr val="tx1">
                    <a:lumMod val="75000"/>
                    <a:lumOff val="25000"/>
                  </a:schemeClr>
                </a:solidFill>
                <a:latin typeface="Meiryo"/>
                <a:ea typeface="Meiryo"/>
                <a:cs typeface="Meiryo"/>
                <a:sym typeface="Meiryo"/>
              </a:rPr>
              <a:t>WebFOCUS 以外のメンテナンス項目</a:t>
            </a:r>
            <a:endParaRPr sz="1600" b="1" dirty="0">
              <a:solidFill>
                <a:schemeClr val="tx1">
                  <a:lumMod val="75000"/>
                  <a:lumOff val="25000"/>
                </a:schemeClr>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リポジトリデータベースの表領域の拡張</a:t>
            </a:r>
            <a:endParaRPr sz="1400" b="0" i="0" u="none" strike="noStrike" cap="none" dirty="0">
              <a:solidFill>
                <a:srgbClr val="3F3F3F"/>
              </a:solidFill>
              <a:latin typeface="Meiryo"/>
              <a:ea typeface="Meiryo"/>
              <a:cs typeface="Meiryo"/>
              <a:sym typeface="Meiryo"/>
            </a:endParaRPr>
          </a:p>
          <a:p>
            <a:pPr marL="1143000" marR="0" lvl="2" indent="-228600" algn="l" rtl="0">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表領域が不足しているとアーカイブに失敗します</a:t>
            </a:r>
            <a:endParaRPr sz="1200" b="0" i="0" u="none" strike="noStrike" cap="none" dirty="0">
              <a:solidFill>
                <a:srgbClr val="3F3F3F"/>
              </a:solidFill>
              <a:latin typeface="Meiryo"/>
              <a:ea typeface="Meiryo"/>
              <a:cs typeface="Meiryo"/>
              <a:sym typeface="Meiryo"/>
            </a:endParaRPr>
          </a:p>
          <a:p>
            <a:pPr marL="1143000" marR="0" lvl="2" indent="-228600" algn="l" rtl="0">
              <a:spcBef>
                <a:spcPts val="240"/>
              </a:spcBef>
              <a:spcAft>
                <a:spcPts val="0"/>
              </a:spcAft>
              <a:buClr>
                <a:srgbClr val="3F3F3F"/>
              </a:buClr>
              <a:buSzPts val="1200"/>
              <a:buFont typeface="Arial"/>
              <a:buChar char="•"/>
            </a:pPr>
            <a:r>
              <a:rPr lang="ja-JP" sz="1200" b="0" i="0" u="none" strike="noStrike" cap="none" dirty="0">
                <a:solidFill>
                  <a:srgbClr val="3F3F3F"/>
                </a:solidFill>
                <a:latin typeface="Meiryo"/>
                <a:ea typeface="Meiryo"/>
                <a:cs typeface="Meiryo"/>
                <a:sym typeface="Meiryo"/>
              </a:rPr>
              <a:t>表領域を拡張できない場合は後述の保守機能でログの削除を行います</a:t>
            </a:r>
            <a:endParaRPr sz="1200" b="0" i="0" u="none" strike="noStrike" cap="none" dirty="0">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17</a:t>
            </a:fld>
            <a:endParaRPr lang="ja-JP" altLang="en-US" dirty="0"/>
          </a:p>
        </p:txBody>
      </p:sp>
    </p:spTree>
    <p:extLst>
      <p:ext uri="{BB962C8B-B14F-4D97-AF65-F5344CB8AC3E}">
        <p14:creationId xmlns:p14="http://schemas.microsoft.com/office/powerpoint/2010/main" val="383820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アーカイブとスケジュール</a:t>
            </a:r>
            <a:endParaRPr/>
          </a:p>
        </p:txBody>
      </p:sp>
      <p:sp>
        <p:nvSpPr>
          <p:cNvPr id="426" name="Google Shape;426;p17"/>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n"/>
            </a:pPr>
            <a:r>
              <a:rPr lang="ja-JP" sz="1600" b="1" dirty="0">
                <a:solidFill>
                  <a:schemeClr val="tx1">
                    <a:lumMod val="75000"/>
                    <a:lumOff val="25000"/>
                  </a:schemeClr>
                </a:solidFill>
                <a:latin typeface="Meiryo"/>
                <a:ea typeface="Meiryo"/>
                <a:cs typeface="Meiryo"/>
                <a:sym typeface="Meiryo"/>
              </a:rPr>
              <a:t>アーカイブ</a:t>
            </a:r>
            <a:endParaRPr sz="1600" b="1" dirty="0">
              <a:solidFill>
                <a:schemeClr val="tx1">
                  <a:lumMod val="75000"/>
                  <a:lumOff val="25000"/>
                </a:schemeClr>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WebFOCUSの物理ログファイル（rmldata.log）を</a:t>
            </a:r>
            <a:r>
              <a:rPr lang="ja-JP" sz="1400" b="0" i="0" u="none" strike="noStrike" cap="none" dirty="0" smtClean="0">
                <a:solidFill>
                  <a:srgbClr val="3F3F3F"/>
                </a:solidFill>
                <a:latin typeface="Meiryo"/>
                <a:ea typeface="Meiryo"/>
                <a:cs typeface="Meiryo"/>
                <a:sym typeface="Meiryo"/>
              </a:rPr>
              <a:t>リポジトリ</a:t>
            </a:r>
            <a:r>
              <a:rPr lang="ja-JP" altLang="en-US" sz="1400" b="0" i="0" u="none" strike="noStrike" cap="none" dirty="0" smtClean="0">
                <a:solidFill>
                  <a:srgbClr val="3F3F3F"/>
                </a:solidFill>
                <a:latin typeface="Meiryo"/>
                <a:ea typeface="Meiryo"/>
                <a:cs typeface="Meiryo"/>
                <a:sym typeface="Meiryo"/>
              </a:rPr>
              <a:t>データベースに書</a:t>
            </a:r>
            <a:r>
              <a:rPr lang="ja-JP" sz="1400" b="0" i="0" u="none" strike="noStrike" cap="none" dirty="0" smtClean="0">
                <a:solidFill>
                  <a:srgbClr val="3F3F3F"/>
                </a:solidFill>
                <a:latin typeface="Meiryo"/>
                <a:ea typeface="Meiryo"/>
                <a:cs typeface="Meiryo"/>
                <a:sym typeface="Meiryo"/>
              </a:rPr>
              <a:t>き込みます</a:t>
            </a:r>
            <a:endParaRPr sz="1400" b="0" i="0" u="none" strike="noStrike" cap="none" dirty="0">
              <a:solidFill>
                <a:srgbClr val="3F3F3F"/>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アーカイブが失敗した場合、未アーカイブログとして残ります。</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未アーカイブログがある場合は手動（GUI）でアーカイブを行うことができます。</a:t>
            </a:r>
            <a:endParaRPr sz="1400" b="0" i="0" u="none" strike="noStrike" cap="none" dirty="0">
              <a:solidFill>
                <a:srgbClr val="3F3F3F"/>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一度にアーカイブするログ量が多い場合、アーカイブに要する時間が掛かりますので、</a:t>
            </a:r>
            <a:br>
              <a:rPr lang="ja-JP" sz="1400" b="0" i="0" u="none" strike="noStrike" cap="none" dirty="0">
                <a:solidFill>
                  <a:srgbClr val="3F3F3F"/>
                </a:solidFill>
                <a:latin typeface="Meiryo"/>
                <a:ea typeface="Meiryo"/>
                <a:cs typeface="Meiryo"/>
                <a:sym typeface="Meiryo"/>
              </a:rPr>
            </a:br>
            <a:r>
              <a:rPr lang="ja-JP" sz="1400" b="0" i="0" u="none" strike="noStrike" cap="none" dirty="0">
                <a:solidFill>
                  <a:srgbClr val="3F3F3F"/>
                </a:solidFill>
                <a:latin typeface="Meiryo"/>
                <a:ea typeface="Meiryo"/>
                <a:cs typeface="Meiryo"/>
                <a:sym typeface="Meiryo"/>
              </a:rPr>
              <a:t>ピークタイム外で毎日、もしくは週1回程度の頻度でアーカイブしてください</a:t>
            </a:r>
            <a:endParaRPr sz="1400" b="0" i="0" u="none" strike="noStrike" cap="none" dirty="0">
              <a:solidFill>
                <a:srgbClr val="3F3F3F"/>
              </a:solidFill>
              <a:latin typeface="Meiryo"/>
              <a:ea typeface="Meiryo"/>
              <a:cs typeface="Meiryo"/>
              <a:sym typeface="Meiryo"/>
            </a:endParaRPr>
          </a:p>
        </p:txBody>
      </p:sp>
      <p:sp>
        <p:nvSpPr>
          <p:cNvPr id="427" name="Google Shape;427;p17"/>
          <p:cNvSpPr txBox="1"/>
          <p:nvPr/>
        </p:nvSpPr>
        <p:spPr>
          <a:xfrm>
            <a:off x="683568" y="2823806"/>
            <a:ext cx="42480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dirty="0">
                <a:solidFill>
                  <a:schemeClr val="accent6"/>
                </a:solidFill>
                <a:latin typeface="Meiryo"/>
                <a:ea typeface="Meiryo"/>
                <a:cs typeface="Meiryo"/>
                <a:sym typeface="Meiryo"/>
              </a:rPr>
              <a:t>①rmldata.log にログを蓄積</a:t>
            </a:r>
            <a:endParaRPr sz="1100" b="1" dirty="0">
              <a:solidFill>
                <a:schemeClr val="accent6"/>
              </a:solidFill>
              <a:latin typeface="Meiryo"/>
              <a:ea typeface="Meiryo"/>
              <a:cs typeface="Meiryo"/>
              <a:sym typeface="Meiryo"/>
            </a:endParaRPr>
          </a:p>
        </p:txBody>
      </p:sp>
      <p:sp>
        <p:nvSpPr>
          <p:cNvPr id="428" name="Google Shape;428;p17"/>
          <p:cNvSpPr txBox="1"/>
          <p:nvPr/>
        </p:nvSpPr>
        <p:spPr>
          <a:xfrm>
            <a:off x="683568" y="3033580"/>
            <a:ext cx="41040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chemeClr val="accent6"/>
                </a:solidFill>
                <a:latin typeface="Meiryo"/>
                <a:ea typeface="Meiryo"/>
                <a:cs typeface="Meiryo"/>
                <a:sym typeface="Meiryo"/>
              </a:rPr>
              <a:t>②rmldata.log（①）を未アーカイブログに変更</a:t>
            </a:r>
            <a:endParaRPr sz="1100" b="1">
              <a:solidFill>
                <a:schemeClr val="accent6"/>
              </a:solidFill>
              <a:latin typeface="Meiryo"/>
              <a:ea typeface="Meiryo"/>
              <a:cs typeface="Meiryo"/>
              <a:sym typeface="Meiryo"/>
            </a:endParaRPr>
          </a:p>
        </p:txBody>
      </p:sp>
      <p:sp>
        <p:nvSpPr>
          <p:cNvPr id="429" name="Google Shape;429;p17"/>
          <p:cNvSpPr txBox="1"/>
          <p:nvPr/>
        </p:nvSpPr>
        <p:spPr>
          <a:xfrm>
            <a:off x="683568" y="3243354"/>
            <a:ext cx="41040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chemeClr val="accent6"/>
                </a:solidFill>
                <a:latin typeface="Meiryo"/>
                <a:ea typeface="Meiryo"/>
                <a:cs typeface="Meiryo"/>
                <a:sym typeface="Meiryo"/>
              </a:rPr>
              <a:t>③新規 rmldata.log を作成</a:t>
            </a:r>
            <a:endParaRPr sz="1100" b="1">
              <a:solidFill>
                <a:schemeClr val="accent6"/>
              </a:solidFill>
              <a:latin typeface="Meiryo"/>
              <a:ea typeface="Meiryo"/>
              <a:cs typeface="Meiryo"/>
              <a:sym typeface="Meiryo"/>
            </a:endParaRPr>
          </a:p>
        </p:txBody>
      </p:sp>
      <p:sp>
        <p:nvSpPr>
          <p:cNvPr id="430" name="Google Shape;430;p17"/>
          <p:cNvSpPr txBox="1"/>
          <p:nvPr/>
        </p:nvSpPr>
        <p:spPr>
          <a:xfrm>
            <a:off x="683568" y="3453128"/>
            <a:ext cx="423054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dirty="0">
                <a:solidFill>
                  <a:schemeClr val="accent6"/>
                </a:solidFill>
                <a:latin typeface="Meiryo"/>
                <a:ea typeface="Meiryo"/>
                <a:cs typeface="Meiryo"/>
                <a:sym typeface="Meiryo"/>
              </a:rPr>
              <a:t>④未アーカイブログを</a:t>
            </a:r>
            <a:r>
              <a:rPr lang="ja-JP" sz="1100" b="1" dirty="0" smtClean="0">
                <a:solidFill>
                  <a:schemeClr val="accent6"/>
                </a:solidFill>
                <a:latin typeface="Meiryo"/>
                <a:ea typeface="Meiryo"/>
                <a:cs typeface="Meiryo"/>
                <a:sym typeface="Meiryo"/>
              </a:rPr>
              <a:t>リポジトリ</a:t>
            </a:r>
            <a:r>
              <a:rPr lang="ja-JP" altLang="en-US" sz="1100" b="1" dirty="0" smtClean="0">
                <a:solidFill>
                  <a:schemeClr val="accent6"/>
                </a:solidFill>
                <a:latin typeface="Meiryo"/>
                <a:ea typeface="Meiryo"/>
                <a:cs typeface="Meiryo"/>
                <a:sym typeface="Meiryo"/>
              </a:rPr>
              <a:t>データベース</a:t>
            </a:r>
            <a:r>
              <a:rPr lang="ja-JP" sz="1100" b="1" dirty="0" smtClean="0">
                <a:solidFill>
                  <a:schemeClr val="accent6"/>
                </a:solidFill>
                <a:latin typeface="Meiryo"/>
                <a:ea typeface="Meiryo"/>
                <a:cs typeface="Meiryo"/>
                <a:sym typeface="Meiryo"/>
              </a:rPr>
              <a:t>に</a:t>
            </a:r>
            <a:r>
              <a:rPr lang="ja-JP" sz="1100" b="1" dirty="0">
                <a:solidFill>
                  <a:schemeClr val="accent6"/>
                </a:solidFill>
                <a:latin typeface="Meiryo"/>
                <a:ea typeface="Meiryo"/>
                <a:cs typeface="Meiryo"/>
                <a:sym typeface="Meiryo"/>
              </a:rPr>
              <a:t>書き込み</a:t>
            </a:r>
            <a:endParaRPr sz="1100" b="1" dirty="0">
              <a:solidFill>
                <a:schemeClr val="accent6"/>
              </a:solidFill>
              <a:latin typeface="Meiryo"/>
              <a:ea typeface="Meiryo"/>
              <a:cs typeface="Meiryo"/>
              <a:sym typeface="Meiryo"/>
            </a:endParaRPr>
          </a:p>
        </p:txBody>
      </p:sp>
      <p:grpSp>
        <p:nvGrpSpPr>
          <p:cNvPr id="431" name="Google Shape;431;p17"/>
          <p:cNvGrpSpPr/>
          <p:nvPr/>
        </p:nvGrpSpPr>
        <p:grpSpPr>
          <a:xfrm>
            <a:off x="4752048" y="2715766"/>
            <a:ext cx="4212440" cy="1881500"/>
            <a:chOff x="4752048" y="3075806"/>
            <a:chExt cx="4212440" cy="1881500"/>
          </a:xfrm>
        </p:grpSpPr>
        <p:cxnSp>
          <p:nvCxnSpPr>
            <p:cNvPr id="432" name="Google Shape;432;p17"/>
            <p:cNvCxnSpPr>
              <a:stCxn id="433" idx="2"/>
              <a:endCxn id="434" idx="0"/>
            </p:cNvCxnSpPr>
            <p:nvPr/>
          </p:nvCxnSpPr>
          <p:spPr>
            <a:xfrm>
              <a:off x="5148024" y="3435846"/>
              <a:ext cx="0" cy="216000"/>
            </a:xfrm>
            <a:prstGeom prst="straightConnector1">
              <a:avLst/>
            </a:prstGeom>
            <a:noFill/>
            <a:ln w="19050" cap="flat" cmpd="sng">
              <a:solidFill>
                <a:schemeClr val="accent6"/>
              </a:solidFill>
              <a:prstDash val="solid"/>
              <a:round/>
              <a:headEnd type="none" w="sm" len="sm"/>
              <a:tailEnd type="triangle" w="lg" len="lg"/>
            </a:ln>
          </p:spPr>
        </p:cxnSp>
        <p:sp>
          <p:nvSpPr>
            <p:cNvPr id="435" name="Google Shape;435;p17"/>
            <p:cNvSpPr txBox="1"/>
            <p:nvPr/>
          </p:nvSpPr>
          <p:spPr>
            <a:xfrm>
              <a:off x="7128496" y="4587974"/>
              <a:ext cx="165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b="1">
                  <a:solidFill>
                    <a:schemeClr val="accent6"/>
                  </a:solidFill>
                  <a:latin typeface="Meiryo"/>
                  <a:ea typeface="Meiryo"/>
                  <a:cs typeface="Meiryo"/>
                  <a:sym typeface="Meiryo"/>
                </a:rPr>
                <a:t>リポジトリデータベース</a:t>
              </a:r>
              <a:endParaRPr sz="900" b="1">
                <a:solidFill>
                  <a:schemeClr val="accent6"/>
                </a:solidFill>
                <a:latin typeface="Meiryo"/>
                <a:ea typeface="Meiryo"/>
                <a:cs typeface="Meiryo"/>
                <a:sym typeface="Meiryo"/>
              </a:endParaRPr>
            </a:p>
            <a:p>
              <a:pPr marL="0" marR="0" lvl="0" indent="0" algn="l" rtl="0">
                <a:spcBef>
                  <a:spcPts val="0"/>
                </a:spcBef>
                <a:spcAft>
                  <a:spcPts val="0"/>
                </a:spcAft>
                <a:buNone/>
              </a:pPr>
              <a:r>
                <a:rPr lang="ja-JP" sz="900" b="1">
                  <a:solidFill>
                    <a:schemeClr val="accent6"/>
                  </a:solidFill>
                  <a:latin typeface="Meiryo"/>
                  <a:ea typeface="Meiryo"/>
                  <a:cs typeface="Meiryo"/>
                  <a:sym typeface="Meiryo"/>
                </a:rPr>
                <a:t>（リポジトリテーブル）</a:t>
              </a:r>
              <a:endParaRPr sz="900" b="1">
                <a:solidFill>
                  <a:schemeClr val="accent6"/>
                </a:solidFill>
                <a:latin typeface="Meiryo"/>
                <a:ea typeface="Meiryo"/>
                <a:cs typeface="Meiryo"/>
                <a:sym typeface="Meiryo"/>
              </a:endParaRPr>
            </a:p>
          </p:txBody>
        </p:sp>
        <p:pic>
          <p:nvPicPr>
            <p:cNvPr id="436" name="Google Shape;436;p17"/>
            <p:cNvPicPr preferRelativeResize="0"/>
            <p:nvPr/>
          </p:nvPicPr>
          <p:blipFill rotWithShape="1">
            <a:blip r:embed="rId3">
              <a:alphaModFix/>
            </a:blip>
            <a:srcRect/>
            <a:stretch/>
          </p:blipFill>
          <p:spPr>
            <a:xfrm>
              <a:off x="6696304" y="4588014"/>
              <a:ext cx="360000" cy="360000"/>
            </a:xfrm>
            <a:prstGeom prst="rect">
              <a:avLst/>
            </a:prstGeom>
            <a:noFill/>
            <a:ln>
              <a:noFill/>
            </a:ln>
          </p:spPr>
        </p:pic>
        <p:pic>
          <p:nvPicPr>
            <p:cNvPr id="433" name="Google Shape;433;p17"/>
            <p:cNvPicPr preferRelativeResize="0"/>
            <p:nvPr/>
          </p:nvPicPr>
          <p:blipFill rotWithShape="1">
            <a:blip r:embed="rId4">
              <a:alphaModFix/>
            </a:blip>
            <a:srcRect/>
            <a:stretch/>
          </p:blipFill>
          <p:spPr>
            <a:xfrm>
              <a:off x="4968024" y="3075846"/>
              <a:ext cx="360000" cy="360000"/>
            </a:xfrm>
            <a:prstGeom prst="rect">
              <a:avLst/>
            </a:prstGeom>
            <a:noFill/>
            <a:ln>
              <a:noFill/>
            </a:ln>
          </p:spPr>
        </p:pic>
        <p:sp>
          <p:nvSpPr>
            <p:cNvPr id="434" name="Google Shape;434;p17"/>
            <p:cNvSpPr txBox="1"/>
            <p:nvPr/>
          </p:nvSpPr>
          <p:spPr>
            <a:xfrm>
              <a:off x="4752048" y="3651870"/>
              <a:ext cx="792000" cy="369332"/>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アーカイブ</a:t>
              </a:r>
              <a:endParaRPr sz="900" b="1">
                <a:solidFill>
                  <a:schemeClr val="accent6"/>
                </a:solidFill>
                <a:latin typeface="Meiryo"/>
                <a:ea typeface="Meiryo"/>
                <a:cs typeface="Meiryo"/>
                <a:sym typeface="Meiryo"/>
              </a:endParaRPr>
            </a:p>
            <a:p>
              <a:pPr marL="0" marR="0" lvl="0" indent="0" algn="ctr" rtl="0">
                <a:spcBef>
                  <a:spcPts val="0"/>
                </a:spcBef>
                <a:spcAft>
                  <a:spcPts val="0"/>
                </a:spcAft>
                <a:buNone/>
              </a:pPr>
              <a:r>
                <a:rPr lang="ja-JP" sz="900" b="1">
                  <a:solidFill>
                    <a:schemeClr val="accent6"/>
                  </a:solidFill>
                  <a:latin typeface="Meiryo"/>
                  <a:ea typeface="Meiryo"/>
                  <a:cs typeface="Meiryo"/>
                  <a:sym typeface="Meiryo"/>
                </a:rPr>
                <a:t>操作</a:t>
              </a:r>
              <a:endParaRPr sz="900" b="1">
                <a:solidFill>
                  <a:schemeClr val="accent6"/>
                </a:solidFill>
                <a:latin typeface="Meiryo"/>
                <a:ea typeface="Meiryo"/>
                <a:cs typeface="Meiryo"/>
                <a:sym typeface="Meiryo"/>
              </a:endParaRPr>
            </a:p>
          </p:txBody>
        </p:sp>
        <p:sp>
          <p:nvSpPr>
            <p:cNvPr id="437" name="Google Shape;437;p17"/>
            <p:cNvSpPr txBox="1"/>
            <p:nvPr/>
          </p:nvSpPr>
          <p:spPr>
            <a:xfrm>
              <a:off x="5256288" y="3075806"/>
              <a:ext cx="1404000" cy="36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b="1">
                  <a:solidFill>
                    <a:schemeClr val="accent6"/>
                  </a:solidFill>
                  <a:latin typeface="Meiryo"/>
                  <a:ea typeface="Meiryo"/>
                  <a:cs typeface="Meiryo"/>
                  <a:sym typeface="Meiryo"/>
                </a:rPr>
                <a:t>①アーカイブ前のログ</a:t>
              </a:r>
              <a:endParaRPr sz="900" b="1">
                <a:solidFill>
                  <a:schemeClr val="accent6"/>
                </a:solidFill>
                <a:latin typeface="Meiryo"/>
                <a:ea typeface="Meiryo"/>
                <a:cs typeface="Meiryo"/>
                <a:sym typeface="Meiryo"/>
              </a:endParaRPr>
            </a:p>
            <a:p>
              <a:pPr marL="0" marR="0" lvl="0" indent="0" algn="l" rtl="0">
                <a:spcBef>
                  <a:spcPts val="0"/>
                </a:spcBef>
                <a:spcAft>
                  <a:spcPts val="0"/>
                </a:spcAft>
                <a:buNone/>
              </a:pPr>
              <a:r>
                <a:rPr lang="ja-JP" sz="900" b="1">
                  <a:solidFill>
                    <a:schemeClr val="accent6"/>
                  </a:solidFill>
                  <a:latin typeface="Meiryo"/>
                  <a:ea typeface="Meiryo"/>
                  <a:cs typeface="Meiryo"/>
                  <a:sym typeface="Meiryo"/>
                </a:rPr>
                <a:t>　rmldata.log</a:t>
              </a:r>
              <a:endParaRPr sz="900" b="1">
                <a:solidFill>
                  <a:schemeClr val="accent6"/>
                </a:solidFill>
                <a:latin typeface="Meiryo"/>
                <a:ea typeface="Meiryo"/>
                <a:cs typeface="Meiryo"/>
                <a:sym typeface="Meiryo"/>
              </a:endParaRPr>
            </a:p>
          </p:txBody>
        </p:sp>
        <p:pic>
          <p:nvPicPr>
            <p:cNvPr id="438" name="Google Shape;438;p17"/>
            <p:cNvPicPr preferRelativeResize="0"/>
            <p:nvPr/>
          </p:nvPicPr>
          <p:blipFill rotWithShape="1">
            <a:blip r:embed="rId4">
              <a:alphaModFix/>
            </a:blip>
            <a:srcRect/>
            <a:stretch/>
          </p:blipFill>
          <p:spPr>
            <a:xfrm>
              <a:off x="6696264" y="3661202"/>
              <a:ext cx="360000" cy="360000"/>
            </a:xfrm>
            <a:prstGeom prst="rect">
              <a:avLst/>
            </a:prstGeom>
            <a:noFill/>
            <a:ln>
              <a:noFill/>
            </a:ln>
          </p:spPr>
        </p:pic>
        <p:sp>
          <p:nvSpPr>
            <p:cNvPr id="439" name="Google Shape;439;p17"/>
            <p:cNvSpPr txBox="1"/>
            <p:nvPr/>
          </p:nvSpPr>
          <p:spPr>
            <a:xfrm>
              <a:off x="7056488" y="3651870"/>
              <a:ext cx="1656000" cy="36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b="1">
                  <a:solidFill>
                    <a:schemeClr val="accent6"/>
                  </a:solidFill>
                  <a:latin typeface="Meiryo"/>
                  <a:ea typeface="Meiryo"/>
                  <a:cs typeface="Meiryo"/>
                  <a:sym typeface="Meiryo"/>
                </a:rPr>
                <a:t>②未アーカイブログ</a:t>
              </a:r>
              <a:endParaRPr sz="900" b="1">
                <a:solidFill>
                  <a:schemeClr val="accent6"/>
                </a:solidFill>
                <a:latin typeface="Meiryo"/>
                <a:ea typeface="Meiryo"/>
                <a:cs typeface="Meiryo"/>
                <a:sym typeface="Meiryo"/>
              </a:endParaRPr>
            </a:p>
            <a:p>
              <a:pPr marL="0" marR="0" lvl="0" indent="0" algn="l" rtl="0">
                <a:spcBef>
                  <a:spcPts val="0"/>
                </a:spcBef>
                <a:spcAft>
                  <a:spcPts val="0"/>
                </a:spcAft>
                <a:buNone/>
              </a:pPr>
              <a:r>
                <a:rPr lang="ja-JP" sz="900" b="1">
                  <a:solidFill>
                    <a:schemeClr val="accent6"/>
                  </a:solidFill>
                  <a:latin typeface="Meiryo"/>
                  <a:ea typeface="Meiryo"/>
                  <a:cs typeface="Meiryo"/>
                  <a:sym typeface="Meiryo"/>
                </a:rPr>
                <a:t>　rmldat_日付時間.log</a:t>
              </a:r>
              <a:endParaRPr sz="900" b="1">
                <a:solidFill>
                  <a:schemeClr val="accent6"/>
                </a:solidFill>
                <a:latin typeface="Meiryo"/>
                <a:ea typeface="Meiryo"/>
                <a:cs typeface="Meiryo"/>
                <a:sym typeface="Meiryo"/>
              </a:endParaRPr>
            </a:p>
          </p:txBody>
        </p:sp>
        <p:pic>
          <p:nvPicPr>
            <p:cNvPr id="440" name="Google Shape;440;p17"/>
            <p:cNvPicPr preferRelativeResize="0"/>
            <p:nvPr/>
          </p:nvPicPr>
          <p:blipFill rotWithShape="1">
            <a:blip r:embed="rId5">
              <a:alphaModFix/>
            </a:blip>
            <a:srcRect/>
            <a:stretch/>
          </p:blipFill>
          <p:spPr>
            <a:xfrm>
              <a:off x="6696264" y="3079433"/>
              <a:ext cx="360000" cy="360000"/>
            </a:xfrm>
            <a:prstGeom prst="rect">
              <a:avLst/>
            </a:prstGeom>
            <a:noFill/>
            <a:ln>
              <a:noFill/>
            </a:ln>
          </p:spPr>
        </p:pic>
        <p:sp>
          <p:nvSpPr>
            <p:cNvPr id="441" name="Google Shape;441;p17"/>
            <p:cNvSpPr txBox="1"/>
            <p:nvPr/>
          </p:nvSpPr>
          <p:spPr>
            <a:xfrm>
              <a:off x="7056488" y="3075806"/>
              <a:ext cx="1908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b="1">
                  <a:solidFill>
                    <a:srgbClr val="3F3F3F"/>
                  </a:solidFill>
                  <a:latin typeface="Meiryo"/>
                  <a:ea typeface="Meiryo"/>
                  <a:cs typeface="Meiryo"/>
                  <a:sym typeface="Meiryo"/>
                </a:rPr>
                <a:t>③rmldata.log</a:t>
              </a:r>
              <a:endParaRPr/>
            </a:p>
            <a:p>
              <a:pPr marL="0" marR="0" lvl="0" indent="0" algn="l" rtl="0">
                <a:spcBef>
                  <a:spcPts val="0"/>
                </a:spcBef>
                <a:spcAft>
                  <a:spcPts val="0"/>
                </a:spcAft>
                <a:buNone/>
              </a:pPr>
              <a:r>
                <a:rPr lang="ja-JP" sz="900" b="1">
                  <a:solidFill>
                    <a:srgbClr val="3F3F3F"/>
                  </a:solidFill>
                  <a:latin typeface="Meiryo"/>
                  <a:ea typeface="Meiryo"/>
                  <a:cs typeface="Meiryo"/>
                  <a:sym typeface="Meiryo"/>
                </a:rPr>
                <a:t>　（以降、ここにログを蓄積）</a:t>
              </a:r>
              <a:endParaRPr sz="900" b="1">
                <a:solidFill>
                  <a:srgbClr val="3F3F3F"/>
                </a:solidFill>
                <a:latin typeface="Meiryo"/>
                <a:ea typeface="Meiryo"/>
                <a:cs typeface="Meiryo"/>
                <a:sym typeface="Meiryo"/>
              </a:endParaRPr>
            </a:p>
          </p:txBody>
        </p:sp>
        <p:cxnSp>
          <p:nvCxnSpPr>
            <p:cNvPr id="442" name="Google Shape;442;p17"/>
            <p:cNvCxnSpPr>
              <a:stCxn id="434" idx="3"/>
              <a:endCxn id="440" idx="1"/>
            </p:cNvCxnSpPr>
            <p:nvPr/>
          </p:nvCxnSpPr>
          <p:spPr>
            <a:xfrm rot="10800000" flipH="1">
              <a:off x="5544048" y="3259336"/>
              <a:ext cx="1152300" cy="577200"/>
            </a:xfrm>
            <a:prstGeom prst="straightConnector1">
              <a:avLst/>
            </a:prstGeom>
            <a:noFill/>
            <a:ln w="19050" cap="flat" cmpd="sng">
              <a:solidFill>
                <a:srgbClr val="3F3F3F"/>
              </a:solidFill>
              <a:prstDash val="solid"/>
              <a:round/>
              <a:headEnd type="none" w="sm" len="sm"/>
              <a:tailEnd type="triangle" w="lg" len="lg"/>
            </a:ln>
          </p:spPr>
        </p:cxnSp>
        <p:cxnSp>
          <p:nvCxnSpPr>
            <p:cNvPr id="443" name="Google Shape;443;p17"/>
            <p:cNvCxnSpPr>
              <a:stCxn id="434" idx="3"/>
              <a:endCxn id="438" idx="1"/>
            </p:cNvCxnSpPr>
            <p:nvPr/>
          </p:nvCxnSpPr>
          <p:spPr>
            <a:xfrm>
              <a:off x="5544048" y="3836536"/>
              <a:ext cx="1152300" cy="4800"/>
            </a:xfrm>
            <a:prstGeom prst="straightConnector1">
              <a:avLst/>
            </a:prstGeom>
            <a:noFill/>
            <a:ln w="19050" cap="flat" cmpd="sng">
              <a:solidFill>
                <a:schemeClr val="accent6"/>
              </a:solidFill>
              <a:prstDash val="solid"/>
              <a:round/>
              <a:headEnd type="none" w="sm" len="sm"/>
              <a:tailEnd type="triangle" w="lg" len="lg"/>
            </a:ln>
          </p:spPr>
        </p:cxnSp>
        <p:cxnSp>
          <p:nvCxnSpPr>
            <p:cNvPr id="444" name="Google Shape;444;p17"/>
            <p:cNvCxnSpPr>
              <a:stCxn id="438" idx="2"/>
              <a:endCxn id="436" idx="0"/>
            </p:cNvCxnSpPr>
            <p:nvPr/>
          </p:nvCxnSpPr>
          <p:spPr>
            <a:xfrm>
              <a:off x="6876264" y="4021202"/>
              <a:ext cx="0" cy="566700"/>
            </a:xfrm>
            <a:prstGeom prst="straightConnector1">
              <a:avLst/>
            </a:prstGeom>
            <a:noFill/>
            <a:ln w="19050" cap="flat" cmpd="sng">
              <a:solidFill>
                <a:schemeClr val="accent6"/>
              </a:solidFill>
              <a:prstDash val="solid"/>
              <a:round/>
              <a:headEnd type="none" w="sm" len="sm"/>
              <a:tailEnd type="triangle" w="lg" len="lg"/>
            </a:ln>
          </p:spPr>
        </p:cxnSp>
        <p:sp>
          <p:nvSpPr>
            <p:cNvPr id="445" name="Google Shape;445;p17"/>
            <p:cNvSpPr txBox="1"/>
            <p:nvPr/>
          </p:nvSpPr>
          <p:spPr>
            <a:xfrm>
              <a:off x="6408232" y="4148510"/>
              <a:ext cx="900000" cy="230832"/>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④書き込み</a:t>
              </a:r>
              <a:endParaRPr sz="900" b="1">
                <a:solidFill>
                  <a:schemeClr val="accent6"/>
                </a:solidFill>
                <a:latin typeface="Meiryo"/>
                <a:ea typeface="Meiryo"/>
                <a:cs typeface="Meiryo"/>
                <a:sym typeface="Meiryo"/>
              </a:endParaRPr>
            </a:p>
          </p:txBody>
        </p:sp>
        <p:sp>
          <p:nvSpPr>
            <p:cNvPr id="446" name="Google Shape;446;p17"/>
            <p:cNvSpPr txBox="1"/>
            <p:nvPr/>
          </p:nvSpPr>
          <p:spPr>
            <a:xfrm>
              <a:off x="5796136" y="3399870"/>
              <a:ext cx="648000" cy="252000"/>
            </a:xfrm>
            <a:prstGeom prst="rect">
              <a:avLst/>
            </a:prstGeom>
            <a:solidFill>
              <a:schemeClr val="lt1"/>
            </a:solidFill>
            <a:ln w="9525" cap="flat" cmpd="sng">
              <a:solidFill>
                <a:srgbClr val="3F3F3F"/>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rgbClr val="3F3F3F"/>
                  </a:solidFill>
                  <a:latin typeface="Meiryo"/>
                  <a:ea typeface="Meiryo"/>
                  <a:cs typeface="Meiryo"/>
                  <a:sym typeface="Meiryo"/>
                </a:rPr>
                <a:t>新規作成</a:t>
              </a:r>
              <a:endParaRPr sz="900" b="1">
                <a:solidFill>
                  <a:srgbClr val="3F3F3F"/>
                </a:solidFill>
                <a:latin typeface="Meiryo"/>
                <a:ea typeface="Meiryo"/>
                <a:cs typeface="Meiryo"/>
                <a:sym typeface="Meiryo"/>
              </a:endParaRPr>
            </a:p>
          </p:txBody>
        </p:sp>
        <p:sp>
          <p:nvSpPr>
            <p:cNvPr id="447" name="Google Shape;447;p17"/>
            <p:cNvSpPr txBox="1"/>
            <p:nvPr/>
          </p:nvSpPr>
          <p:spPr>
            <a:xfrm>
              <a:off x="5796136" y="3720237"/>
              <a:ext cx="648000" cy="2520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名前変更</a:t>
              </a:r>
              <a:endParaRPr sz="900" b="1">
                <a:solidFill>
                  <a:schemeClr val="accent6"/>
                </a:solidFill>
                <a:latin typeface="Meiryo"/>
                <a:ea typeface="Meiryo"/>
                <a:cs typeface="Meiryo"/>
                <a:sym typeface="Meiryo"/>
              </a:endParaRPr>
            </a:p>
          </p:txBody>
        </p:sp>
        <p:cxnSp>
          <p:nvCxnSpPr>
            <p:cNvPr id="448" name="Google Shape;448;p17"/>
            <p:cNvCxnSpPr>
              <a:stCxn id="445" idx="3"/>
              <a:endCxn id="439" idx="2"/>
            </p:cNvCxnSpPr>
            <p:nvPr/>
          </p:nvCxnSpPr>
          <p:spPr>
            <a:xfrm rot="10800000" flipH="1">
              <a:off x="7308232" y="4011926"/>
              <a:ext cx="576300" cy="252000"/>
            </a:xfrm>
            <a:prstGeom prst="bentConnector2">
              <a:avLst/>
            </a:prstGeom>
            <a:noFill/>
            <a:ln w="19050" cap="flat" cmpd="sng">
              <a:solidFill>
                <a:schemeClr val="accent6"/>
              </a:solidFill>
              <a:prstDash val="dash"/>
              <a:round/>
              <a:headEnd type="none" w="sm" len="sm"/>
              <a:tailEnd type="stealth" w="med" len="med"/>
            </a:ln>
          </p:spPr>
        </p:cxnSp>
        <p:sp>
          <p:nvSpPr>
            <p:cNvPr id="449" name="Google Shape;449;p17"/>
            <p:cNvSpPr txBox="1"/>
            <p:nvPr/>
          </p:nvSpPr>
          <p:spPr>
            <a:xfrm>
              <a:off x="7596424" y="4155926"/>
              <a:ext cx="540000" cy="2160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⑤削除</a:t>
              </a:r>
              <a:endParaRPr sz="900" b="1">
                <a:solidFill>
                  <a:schemeClr val="accent6"/>
                </a:solidFill>
                <a:latin typeface="Meiryo"/>
                <a:ea typeface="Meiryo"/>
                <a:cs typeface="Meiryo"/>
                <a:sym typeface="Meiryo"/>
              </a:endParaRPr>
            </a:p>
          </p:txBody>
        </p:sp>
      </p:grpSp>
      <p:sp>
        <p:nvSpPr>
          <p:cNvPr id="450" name="Google Shape;450;p17"/>
          <p:cNvSpPr txBox="1"/>
          <p:nvPr/>
        </p:nvSpPr>
        <p:spPr>
          <a:xfrm>
            <a:off x="683568" y="3662903"/>
            <a:ext cx="41040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dirty="0">
                <a:solidFill>
                  <a:schemeClr val="accent6"/>
                </a:solidFill>
                <a:latin typeface="Meiryo"/>
                <a:ea typeface="Meiryo"/>
                <a:cs typeface="Meiryo"/>
                <a:sym typeface="Meiryo"/>
              </a:rPr>
              <a:t>⑤アーカイブが成功した場合、未アーカイブログを削除</a:t>
            </a:r>
            <a:endParaRPr sz="1100" b="1" dirty="0">
              <a:solidFill>
                <a:schemeClr val="accent6"/>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18</a:t>
            </a:fld>
            <a:endParaRPr lang="ja-JP" altLang="en-US" dirty="0"/>
          </a:p>
        </p:txBody>
      </p:sp>
    </p:spTree>
    <p:extLst>
      <p:ext uri="{BB962C8B-B14F-4D97-AF65-F5344CB8AC3E}">
        <p14:creationId xmlns:p14="http://schemas.microsoft.com/office/powerpoint/2010/main" val="419891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保守とスケジュール</a:t>
            </a:r>
            <a:endParaRPr/>
          </a:p>
        </p:txBody>
      </p:sp>
      <p:sp>
        <p:nvSpPr>
          <p:cNvPr id="456" name="Google Shape;456;p18"/>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n"/>
            </a:pPr>
            <a:r>
              <a:rPr lang="ja-JP" sz="1600" b="1" dirty="0">
                <a:solidFill>
                  <a:schemeClr val="tx1">
                    <a:lumMod val="75000"/>
                    <a:lumOff val="25000"/>
                  </a:schemeClr>
                </a:solidFill>
                <a:latin typeface="Meiryo"/>
                <a:ea typeface="Meiryo"/>
                <a:cs typeface="Meiryo"/>
                <a:sym typeface="Meiryo"/>
              </a:rPr>
              <a:t>保守</a:t>
            </a:r>
            <a:endParaRPr sz="1600" b="1" dirty="0">
              <a:solidFill>
                <a:schemeClr val="tx1">
                  <a:lumMod val="75000"/>
                  <a:lumOff val="25000"/>
                </a:schemeClr>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リポジトリログのレコードを削除します</a:t>
            </a:r>
            <a:endParaRPr sz="1400" b="0" i="0" u="none" strike="noStrike" cap="none" dirty="0">
              <a:solidFill>
                <a:srgbClr val="3F3F3F"/>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リポジトリログのレコードは、標準レポートからデータを検索・参照する際などにレスポンスに影響があるため、何か月分のリポジトリログを残しておく必要があるかを検討して定期的な保守を行ってください</a:t>
            </a:r>
            <a:endParaRPr sz="1400" b="0" i="0" u="none" strike="noStrike" cap="none" dirty="0">
              <a:solidFill>
                <a:srgbClr val="3F3F3F"/>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ピークタイム外で少なくとも月1度程度の頻度でスケジュール設定を行ってください</a:t>
            </a:r>
            <a:endParaRPr sz="1400" b="0" i="0" u="none" strike="noStrike" cap="none" dirty="0">
              <a:solidFill>
                <a:srgbClr val="3F3F3F"/>
              </a:solidFill>
              <a:latin typeface="Meiryo"/>
              <a:ea typeface="Meiryo"/>
              <a:cs typeface="Meiryo"/>
              <a:sym typeface="Meiryo"/>
            </a:endParaRPr>
          </a:p>
        </p:txBody>
      </p:sp>
      <p:sp>
        <p:nvSpPr>
          <p:cNvPr id="457" name="Google Shape;457;p18"/>
          <p:cNvSpPr txBox="1"/>
          <p:nvPr/>
        </p:nvSpPr>
        <p:spPr>
          <a:xfrm>
            <a:off x="1404496" y="2689478"/>
            <a:ext cx="7236000" cy="25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00" b="1" dirty="0">
                <a:solidFill>
                  <a:srgbClr val="6699CC"/>
                </a:solidFill>
                <a:latin typeface="Meiryo"/>
                <a:ea typeface="Meiryo"/>
                <a:cs typeface="Meiryo"/>
                <a:sym typeface="Meiryo"/>
              </a:rPr>
              <a:t>下記はデータを削除する際に直近3ヶ月分を残す。削除処理は毎日21時に実行。というスケジュールの設定イメージ</a:t>
            </a:r>
            <a:endParaRPr sz="1000" b="1" dirty="0">
              <a:solidFill>
                <a:srgbClr val="6699CC"/>
              </a:solidFill>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fld id="{4B22246B-72CC-4AB3-AEF9-7F9B00475CC6}" type="slidenum">
              <a:rPr lang="ja-JP" altLang="en-US" smtClean="0"/>
              <a:pPr/>
              <a:t>19</a:t>
            </a:fld>
            <a:endParaRPr lang="ja-JP" altLang="en-US" dirty="0"/>
          </a:p>
        </p:txBody>
      </p:sp>
      <p:pic>
        <p:nvPicPr>
          <p:cNvPr id="2" name="図 1"/>
          <p:cNvPicPr>
            <a:picLocks noChangeAspect="1"/>
          </p:cNvPicPr>
          <p:nvPr/>
        </p:nvPicPr>
        <p:blipFill>
          <a:blip r:embed="rId3"/>
          <a:stretch>
            <a:fillRect/>
          </a:stretch>
        </p:blipFill>
        <p:spPr>
          <a:xfrm>
            <a:off x="81055" y="3019971"/>
            <a:ext cx="1895740" cy="1638529"/>
          </a:xfrm>
          <a:prstGeom prst="rect">
            <a:avLst/>
          </a:prstGeom>
          <a:ln w="6350">
            <a:solidFill>
              <a:schemeClr val="tx1"/>
            </a:solidFill>
          </a:ln>
        </p:spPr>
      </p:pic>
      <p:pic>
        <p:nvPicPr>
          <p:cNvPr id="5" name="図 4"/>
          <p:cNvPicPr>
            <a:picLocks noChangeAspect="1"/>
          </p:cNvPicPr>
          <p:nvPr/>
        </p:nvPicPr>
        <p:blipFill>
          <a:blip r:embed="rId4"/>
          <a:stretch>
            <a:fillRect/>
          </a:stretch>
        </p:blipFill>
        <p:spPr>
          <a:xfrm>
            <a:off x="2107462" y="3019971"/>
            <a:ext cx="3572374" cy="1886213"/>
          </a:xfrm>
          <a:prstGeom prst="rect">
            <a:avLst/>
          </a:prstGeom>
          <a:ln w="6350">
            <a:solidFill>
              <a:schemeClr val="tx1"/>
            </a:solidFill>
          </a:ln>
        </p:spPr>
      </p:pic>
      <p:pic>
        <p:nvPicPr>
          <p:cNvPr id="10" name="図 9"/>
          <p:cNvPicPr>
            <a:picLocks noChangeAspect="1"/>
          </p:cNvPicPr>
          <p:nvPr/>
        </p:nvPicPr>
        <p:blipFill>
          <a:blip r:embed="rId5"/>
          <a:stretch>
            <a:fillRect/>
          </a:stretch>
        </p:blipFill>
        <p:spPr>
          <a:xfrm>
            <a:off x="5810503" y="3019971"/>
            <a:ext cx="3248478" cy="1533739"/>
          </a:xfrm>
          <a:prstGeom prst="rect">
            <a:avLst/>
          </a:prstGeom>
          <a:ln w="6350">
            <a:solidFill>
              <a:schemeClr val="tx1"/>
            </a:solidFill>
          </a:ln>
        </p:spPr>
      </p:pic>
    </p:spTree>
    <p:extLst>
      <p:ext uri="{BB962C8B-B14F-4D97-AF65-F5344CB8AC3E}">
        <p14:creationId xmlns:p14="http://schemas.microsoft.com/office/powerpoint/2010/main" val="38128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もくじ</a:t>
            </a:r>
            <a:endParaRPr/>
          </a:p>
        </p:txBody>
      </p:sp>
      <p:sp>
        <p:nvSpPr>
          <p:cNvPr id="2" name="テキスト プレースホルダー 1"/>
          <p:cNvSpPr>
            <a:spLocks noGrp="1"/>
          </p:cNvSpPr>
          <p:nvPr>
            <p:ph type="body" sz="quarter" idx="13"/>
          </p:nvPr>
        </p:nvSpPr>
        <p:spPr/>
        <p:txBody>
          <a:bodyPr/>
          <a:lstStyle/>
          <a:p>
            <a:r>
              <a:rPr lang="ja-JP" altLang="en-US" dirty="0"/>
              <a:t>はじめに</a:t>
            </a:r>
          </a:p>
          <a:p>
            <a:r>
              <a:rPr lang="ja-JP" altLang="en-US" dirty="0"/>
              <a:t>アーキテクチャ</a:t>
            </a:r>
          </a:p>
          <a:p>
            <a:r>
              <a:rPr lang="ja-JP" altLang="en-US" dirty="0"/>
              <a:t>機能</a:t>
            </a:r>
            <a:r>
              <a:rPr lang="ja-JP" altLang="en-US" dirty="0" smtClean="0"/>
              <a:t>概要</a:t>
            </a:r>
            <a:endParaRPr lang="en-US" altLang="ja-JP" dirty="0" smtClean="0"/>
          </a:p>
          <a:p>
            <a:r>
              <a:rPr lang="ja-JP" altLang="en-US" dirty="0" smtClean="0"/>
              <a:t>管理メニュー</a:t>
            </a:r>
            <a:endParaRPr lang="en-US" altLang="ja-JP" dirty="0" smtClean="0"/>
          </a:p>
          <a:p>
            <a:r>
              <a:rPr lang="ja-JP" altLang="en-US" dirty="0" smtClean="0"/>
              <a:t>利用</a:t>
            </a:r>
            <a:r>
              <a:rPr lang="ja-JP" altLang="en-US" dirty="0"/>
              <a:t>ログ</a:t>
            </a:r>
            <a:r>
              <a:rPr lang="ja-JP" altLang="en-US" dirty="0" smtClean="0"/>
              <a:t>の</a:t>
            </a:r>
            <a:r>
              <a:rPr lang="ja-JP" altLang="en-US" dirty="0"/>
              <a:t>メンテナンス</a:t>
            </a:r>
            <a:r>
              <a:rPr lang="ja-JP" altLang="en-US"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4B22246B-72CC-4AB3-AEF9-7F9B00475CC6}" type="slidenum">
              <a:rPr lang="ja-JP" altLang="en-US" smtClean="0"/>
              <a:pPr/>
              <a:t>2</a:t>
            </a:fld>
            <a:endParaRPr lang="ja-JP" altLang="en-US" dirty="0"/>
          </a:p>
        </p:txBody>
      </p:sp>
    </p:spTree>
    <p:extLst>
      <p:ext uri="{BB962C8B-B14F-4D97-AF65-F5344CB8AC3E}">
        <p14:creationId xmlns:p14="http://schemas.microsoft.com/office/powerpoint/2010/main" val="414071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アーカイブと保守のスケジュール設定</a:t>
            </a:r>
            <a:endParaRPr/>
          </a:p>
        </p:txBody>
      </p:sp>
      <p:sp>
        <p:nvSpPr>
          <p:cNvPr id="466" name="Google Shape;466;p19"/>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n"/>
            </a:pPr>
            <a:r>
              <a:rPr lang="ja-JP" sz="1600" b="1" dirty="0">
                <a:solidFill>
                  <a:schemeClr val="tx1">
                    <a:lumMod val="75000"/>
                    <a:lumOff val="25000"/>
                  </a:schemeClr>
                </a:solidFill>
                <a:latin typeface="Meiryo"/>
                <a:ea typeface="Meiryo"/>
                <a:cs typeface="Meiryo"/>
                <a:sym typeface="Meiryo"/>
              </a:rPr>
              <a:t>スケジュールの作成</a:t>
            </a:r>
            <a:endParaRPr sz="1600" b="1" dirty="0">
              <a:solidFill>
                <a:schemeClr val="tx1">
                  <a:lumMod val="75000"/>
                  <a:lumOff val="25000"/>
                </a:schemeClr>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Arial"/>
              <a:buChar char="–"/>
            </a:pPr>
            <a:r>
              <a:rPr lang="ja-JP" sz="1400" b="0" i="0" u="none" strike="noStrike" cap="none" dirty="0">
                <a:solidFill>
                  <a:srgbClr val="3F3F3F"/>
                </a:solidFill>
                <a:latin typeface="Meiryo"/>
                <a:ea typeface="Meiryo"/>
                <a:cs typeface="Meiryo"/>
                <a:sym typeface="Meiryo"/>
              </a:rPr>
              <a:t>スケジュールを作成することでアーカイブと保守のタスクの自動化が可能です</a:t>
            </a:r>
            <a:endParaRPr sz="1400" b="0" i="0" u="none" strike="noStrike" cap="none" dirty="0">
              <a:solidFill>
                <a:srgbClr val="3F3F3F"/>
              </a:solidFill>
              <a:latin typeface="Meiryo"/>
              <a:ea typeface="Meiryo"/>
              <a:cs typeface="Meiryo"/>
              <a:sym typeface="Meiryo"/>
            </a:endParaRPr>
          </a:p>
        </p:txBody>
      </p:sp>
      <p:graphicFrame>
        <p:nvGraphicFramePr>
          <p:cNvPr id="467" name="Google Shape;467;p19"/>
          <p:cNvGraphicFramePr/>
          <p:nvPr>
            <p:extLst>
              <p:ext uri="{D42A27DB-BD31-4B8C-83A1-F6EECF244321}">
                <p14:modId xmlns:p14="http://schemas.microsoft.com/office/powerpoint/2010/main" val="24387490"/>
              </p:ext>
            </p:extLst>
          </p:nvPr>
        </p:nvGraphicFramePr>
        <p:xfrm>
          <a:off x="683568" y="1663964"/>
          <a:ext cx="7776875" cy="1195800"/>
        </p:xfrm>
        <a:graphic>
          <a:graphicData uri="http://schemas.openxmlformats.org/drawingml/2006/table">
            <a:tbl>
              <a:tblPr firstRow="1" bandRow="1">
                <a:noFill/>
              </a:tblPr>
              <a:tblGrid>
                <a:gridCol w="1296150">
                  <a:extLst>
                    <a:ext uri="{9D8B030D-6E8A-4147-A177-3AD203B41FA5}">
                      <a16:colId xmlns:a16="http://schemas.microsoft.com/office/drawing/2014/main" val="20000"/>
                    </a:ext>
                  </a:extLst>
                </a:gridCol>
                <a:gridCol w="6480725">
                  <a:extLst>
                    <a:ext uri="{9D8B030D-6E8A-4147-A177-3AD203B41FA5}">
                      <a16:colId xmlns:a16="http://schemas.microsoft.com/office/drawing/2014/main" val="20001"/>
                    </a:ext>
                  </a:extLst>
                </a:gridCol>
              </a:tblGrid>
              <a:tr h="296000">
                <a:tc>
                  <a:txBody>
                    <a:bodyPr/>
                    <a:lstStyle/>
                    <a:p>
                      <a:pPr marL="0" marR="0" lvl="0" indent="0" algn="l" rtl="0">
                        <a:spcBef>
                          <a:spcPts val="0"/>
                        </a:spcBef>
                        <a:spcAft>
                          <a:spcPts val="0"/>
                        </a:spcAft>
                        <a:buNone/>
                      </a:pPr>
                      <a:r>
                        <a:rPr lang="ja-JP" sz="1000" b="1" dirty="0">
                          <a:solidFill>
                            <a:schemeClr val="lt1"/>
                          </a:solidFill>
                        </a:rPr>
                        <a:t>内容</a:t>
                      </a:r>
                      <a:endParaRPr sz="1000" b="1" dirty="0">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tx2"/>
                    </a:solidFill>
                  </a:tcPr>
                </a:tc>
                <a:tc>
                  <a:txBody>
                    <a:bodyPr/>
                    <a:lstStyle/>
                    <a:p>
                      <a:pPr marL="0" marR="0" lvl="0" indent="0" algn="l" rtl="0">
                        <a:spcBef>
                          <a:spcPts val="0"/>
                        </a:spcBef>
                        <a:spcAft>
                          <a:spcPts val="0"/>
                        </a:spcAft>
                        <a:buNone/>
                      </a:pPr>
                      <a:r>
                        <a:rPr lang="ja-JP" sz="1000" b="1" dirty="0">
                          <a:solidFill>
                            <a:schemeClr val="lt1"/>
                          </a:solidFill>
                        </a:rPr>
                        <a:t>スケジュールを新規作成するメニュー</a:t>
                      </a:r>
                      <a:endParaRPr sz="1000" b="1" dirty="0">
                        <a:solidFill>
                          <a:schemeClr val="lt1"/>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tx2"/>
                    </a:solidFill>
                  </a:tcPr>
                </a:tc>
                <a:extLst>
                  <a:ext uri="{0D108BD9-81ED-4DB2-BD59-A6C34878D82A}">
                    <a16:rowId xmlns:a16="http://schemas.microsoft.com/office/drawing/2014/main" val="10000"/>
                  </a:ext>
                </a:extLst>
              </a:tr>
              <a:tr h="431700">
                <a:tc>
                  <a:txBody>
                    <a:bodyPr/>
                    <a:lstStyle/>
                    <a:p>
                      <a:pPr marL="0" marR="0" lvl="0" indent="0" algn="l" rtl="0">
                        <a:spcBef>
                          <a:spcPts val="0"/>
                        </a:spcBef>
                        <a:spcAft>
                          <a:spcPts val="0"/>
                        </a:spcAft>
                        <a:buNone/>
                      </a:pPr>
                      <a:r>
                        <a:rPr lang="ja-JP" sz="1000">
                          <a:solidFill>
                            <a:srgbClr val="3F3F3F"/>
                          </a:solidFill>
                        </a:rPr>
                        <a:t>アーカイブ</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ja-JP" sz="1000">
                          <a:solidFill>
                            <a:srgbClr val="3F3F3F"/>
                          </a:solidFill>
                        </a:rPr>
                        <a:t>[ログ] – [アーカイブ] – [スケジュールとEmai] – [ジョブの管理]</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1"/>
                  </a:ext>
                </a:extLst>
              </a:tr>
              <a:tr h="431700">
                <a:tc>
                  <a:txBody>
                    <a:bodyPr/>
                    <a:lstStyle/>
                    <a:p>
                      <a:pPr marL="0" marR="0" lvl="0" indent="0" algn="l" rtl="0">
                        <a:spcBef>
                          <a:spcPts val="0"/>
                        </a:spcBef>
                        <a:spcAft>
                          <a:spcPts val="0"/>
                        </a:spcAft>
                        <a:buNone/>
                      </a:pPr>
                      <a:r>
                        <a:rPr lang="ja-JP" sz="1000">
                          <a:solidFill>
                            <a:srgbClr val="3F3F3F"/>
                          </a:solidFill>
                        </a:rPr>
                        <a:t>保守</a:t>
                      </a:r>
                      <a:endParaRPr sz="100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3F3F3F"/>
                        </a:buClr>
                        <a:buSzPts val="1000"/>
                        <a:buFont typeface="Meiryo"/>
                        <a:buNone/>
                      </a:pPr>
                      <a:r>
                        <a:rPr lang="ja-JP" sz="1000" dirty="0">
                          <a:solidFill>
                            <a:srgbClr val="3F3F3F"/>
                          </a:solidFill>
                        </a:rPr>
                        <a:t>[リポジトリ] – [保守] – [スケジュールとEmai] – [ジョブの追加]</a:t>
                      </a:r>
                      <a:endParaRPr sz="1000" dirty="0">
                        <a:solidFill>
                          <a:srgbClr val="3F3F3F"/>
                        </a:solidFill>
                      </a:endParaRPr>
                    </a:p>
                  </a:txBody>
                  <a:tcPr marL="72000" marR="72000" marT="90000" marB="90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20</a:t>
            </a:fld>
            <a:endParaRPr lang="ja-JP" altLang="en-US" dirty="0"/>
          </a:p>
        </p:txBody>
      </p:sp>
    </p:spTree>
    <p:extLst>
      <p:ext uri="{BB962C8B-B14F-4D97-AF65-F5344CB8AC3E}">
        <p14:creationId xmlns:p14="http://schemas.microsoft.com/office/powerpoint/2010/main" val="75412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8" name="Google Shape;54;p30"/>
          <p:cNvSpPr/>
          <p:nvPr/>
        </p:nvSpPr>
        <p:spPr>
          <a:xfrm>
            <a:off x="611560" y="987574"/>
            <a:ext cx="8208912" cy="1584176"/>
          </a:xfrm>
          <a:prstGeom prst="roundRect">
            <a:avLst>
              <a:gd name="adj" fmla="val 16667"/>
            </a:avLst>
          </a:prstGeom>
          <a:solidFill>
            <a:srgbClr val="005276"/>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9" name="Google Shape;55;p30"/>
          <p:cNvPicPr preferRelativeResize="0"/>
          <p:nvPr/>
        </p:nvPicPr>
        <p:blipFill rotWithShape="1">
          <a:blip r:embed="rId3">
            <a:alphaModFix/>
          </a:blip>
          <a:srcRect/>
          <a:stretch/>
        </p:blipFill>
        <p:spPr>
          <a:xfrm>
            <a:off x="7596336" y="3147814"/>
            <a:ext cx="1159079" cy="1419622"/>
          </a:xfrm>
          <a:prstGeom prst="rect">
            <a:avLst/>
          </a:prstGeom>
          <a:noFill/>
          <a:ln>
            <a:noFill/>
          </a:ln>
        </p:spPr>
      </p:pic>
      <p:sp>
        <p:nvSpPr>
          <p:cNvPr id="473" name="Google Shape;473;p20"/>
          <p:cNvSpPr txBox="1">
            <a:spLocks noGrp="1"/>
          </p:cNvSpPr>
          <p:nvPr>
            <p:ph type="subTitle" idx="4294967295"/>
          </p:nvPr>
        </p:nvSpPr>
        <p:spPr>
          <a:xfrm>
            <a:off x="827584" y="1058937"/>
            <a:ext cx="7560839" cy="1441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ja-JP" dirty="0">
                <a:solidFill>
                  <a:schemeClr val="bg1"/>
                </a:solidFill>
              </a:rPr>
              <a:t>本資料は、Resource </a:t>
            </a:r>
            <a:r>
              <a:rPr lang="ja-JP" dirty="0" smtClean="0">
                <a:solidFill>
                  <a:schemeClr val="bg1"/>
                </a:solidFill>
              </a:rPr>
              <a:t>Analyzer</a:t>
            </a:r>
            <a:r>
              <a:rPr lang="ja-JP" dirty="0">
                <a:solidFill>
                  <a:schemeClr val="bg1"/>
                </a:solidFill>
              </a:rPr>
              <a:t>の利用、管理における主要な内容を抜粋して記載しています。本資料に記載のない内容は、以下の製品マニュアルをご参照ください。</a:t>
            </a:r>
            <a:endParaRPr dirty="0">
              <a:solidFill>
                <a:schemeClr val="bg1"/>
              </a:solidFill>
            </a:endParaRPr>
          </a:p>
          <a:p>
            <a:pPr marL="0" lvl="0" indent="0" algn="l" rtl="0">
              <a:spcBef>
                <a:spcPts val="320"/>
              </a:spcBef>
              <a:spcAft>
                <a:spcPts val="0"/>
              </a:spcAft>
              <a:buSzPts val="1600"/>
              <a:buNone/>
            </a:pPr>
            <a:endParaRPr dirty="0">
              <a:solidFill>
                <a:schemeClr val="bg1"/>
              </a:solidFill>
            </a:endParaRPr>
          </a:p>
          <a:p>
            <a:pPr marL="0" lvl="0" indent="0" algn="l" rtl="0">
              <a:spcBef>
                <a:spcPts val="320"/>
              </a:spcBef>
              <a:spcAft>
                <a:spcPts val="0"/>
              </a:spcAft>
              <a:buSzPts val="1600"/>
              <a:buNone/>
            </a:pPr>
            <a:r>
              <a:rPr lang="ja-JP" dirty="0">
                <a:solidFill>
                  <a:schemeClr val="bg1"/>
                </a:solidFill>
              </a:rPr>
              <a:t>「WebFOCUS Resource Analyzer 利用ガイド」</a:t>
            </a:r>
            <a:endParaRPr dirty="0">
              <a:solidFill>
                <a:schemeClr val="bg1"/>
              </a:solidFill>
            </a:endParaRPr>
          </a:p>
          <a:p>
            <a:pPr marL="0" lvl="0" indent="0" algn="l" rtl="0">
              <a:spcBef>
                <a:spcPts val="320"/>
              </a:spcBef>
              <a:spcAft>
                <a:spcPts val="0"/>
              </a:spcAft>
              <a:buSzPts val="1600"/>
              <a:buNone/>
            </a:pPr>
            <a:endParaRPr dirty="0">
              <a:solidFill>
                <a:schemeClr val="bg1"/>
              </a:solidFill>
            </a:endParaRPr>
          </a:p>
        </p:txBody>
      </p:sp>
      <p:sp>
        <p:nvSpPr>
          <p:cNvPr id="6" name="スライド番号プレースホルダー 1"/>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21</a:t>
            </a:fld>
            <a:endParaRPr lang="ja-JP" altLang="en-US" dirty="0"/>
          </a:p>
        </p:txBody>
      </p:sp>
    </p:spTree>
    <p:extLst>
      <p:ext uri="{BB962C8B-B14F-4D97-AF65-F5344CB8AC3E}">
        <p14:creationId xmlns:p14="http://schemas.microsoft.com/office/powerpoint/2010/main" val="162727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22</a:t>
            </a:fld>
            <a:endParaRPr lang="ja-JP" altLang="en-US" dirty="0"/>
          </a:p>
        </p:txBody>
      </p:sp>
      <p:sp>
        <p:nvSpPr>
          <p:cNvPr id="5" name="Google Shape;474;p20"/>
          <p:cNvSpPr/>
          <p:nvPr/>
        </p:nvSpPr>
        <p:spPr>
          <a:xfrm>
            <a:off x="7724867" y="51470"/>
            <a:ext cx="1426612" cy="23079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ja-JP" sz="900" b="0" i="0" u="none" strike="noStrike" cap="none" dirty="0">
                <a:solidFill>
                  <a:srgbClr val="A5A5A5"/>
                </a:solidFill>
                <a:latin typeface="Meiryo"/>
                <a:ea typeface="Meiryo"/>
                <a:cs typeface="Meiryo"/>
                <a:sym typeface="Meiryo"/>
              </a:rPr>
              <a:t>WF</a:t>
            </a:r>
            <a:r>
              <a:rPr lang="ja-JP" sz="900" b="0" i="0" u="none" strike="noStrike" cap="none" dirty="0" smtClean="0">
                <a:solidFill>
                  <a:srgbClr val="A5A5A5"/>
                </a:solidFill>
                <a:latin typeface="Meiryo"/>
                <a:ea typeface="Meiryo"/>
                <a:cs typeface="Meiryo"/>
                <a:sym typeface="Meiryo"/>
              </a:rPr>
              <a:t>-1</a:t>
            </a:r>
            <a:r>
              <a:rPr lang="en-US" altLang="ja-JP" sz="900" b="0" i="0" u="none" strike="noStrike" cap="none" dirty="0" smtClean="0">
                <a:solidFill>
                  <a:srgbClr val="A5A5A5"/>
                </a:solidFill>
                <a:latin typeface="Meiryo"/>
                <a:ea typeface="Meiryo"/>
                <a:cs typeface="Meiryo"/>
                <a:sym typeface="Meiryo"/>
              </a:rPr>
              <a:t>119</a:t>
            </a:r>
            <a:r>
              <a:rPr lang="ja-JP" sz="900" b="0" i="0" u="none" strike="noStrike" cap="none" dirty="0" smtClean="0">
                <a:solidFill>
                  <a:srgbClr val="A5A5A5"/>
                </a:solidFill>
                <a:latin typeface="Meiryo"/>
                <a:ea typeface="Meiryo"/>
                <a:cs typeface="Meiryo"/>
                <a:sym typeface="Meiryo"/>
              </a:rPr>
              <a:t>202</a:t>
            </a:r>
            <a:r>
              <a:rPr lang="en-US" altLang="ja-JP" sz="900" b="0" i="0" u="none" strike="noStrike" cap="none" dirty="0" smtClean="0">
                <a:solidFill>
                  <a:srgbClr val="A5A5A5"/>
                </a:solidFill>
                <a:latin typeface="Meiryo"/>
                <a:ea typeface="Meiryo"/>
                <a:cs typeface="Meiryo"/>
                <a:sym typeface="Meiryo"/>
              </a:rPr>
              <a:t>31128</a:t>
            </a:r>
            <a:endParaRPr sz="900" b="0" i="0" u="none" strike="noStrike" cap="none" dirty="0">
              <a:solidFill>
                <a:srgbClr val="A5A5A5"/>
              </a:solidFill>
              <a:latin typeface="Meiryo"/>
              <a:ea typeface="Meiryo"/>
              <a:cs typeface="Meiryo"/>
              <a:sym typeface="Meiryo"/>
            </a:endParaRPr>
          </a:p>
        </p:txBody>
      </p:sp>
    </p:spTree>
    <p:extLst>
      <p:ext uri="{BB962C8B-B14F-4D97-AF65-F5344CB8AC3E}">
        <p14:creationId xmlns:p14="http://schemas.microsoft.com/office/powerpoint/2010/main" val="226844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はじめに</a:t>
            </a:r>
            <a:endParaRPr kumimoji="1" lang="ja-JP" altLang="en-US" dirty="0"/>
          </a:p>
        </p:txBody>
      </p:sp>
      <p:sp>
        <p:nvSpPr>
          <p:cNvPr id="6" name="テキスト プレースホルダー 5"/>
          <p:cNvSpPr>
            <a:spLocks noGrp="1"/>
          </p:cNvSpPr>
          <p:nvPr>
            <p:ph type="body" sz="quarter" idx="12"/>
          </p:nvPr>
        </p:nvSpPr>
        <p:spPr/>
        <p:txBody>
          <a:bodyPr/>
          <a:lstStyle/>
          <a:p>
            <a:endParaRPr kumimoji="1" lang="ja-JP" altLang="en-US" dirty="0"/>
          </a:p>
        </p:txBody>
      </p:sp>
      <p:sp>
        <p:nvSpPr>
          <p:cNvPr id="4" name="スライド番号プレースホルダー 3"/>
          <p:cNvSpPr>
            <a:spLocks noGrp="1"/>
          </p:cNvSpPr>
          <p:nvPr>
            <p:ph type="sldNum" sz="quarter" idx="4294967295"/>
          </p:nvPr>
        </p:nvSpPr>
        <p:spPr/>
        <p:txBody>
          <a:bodyPr/>
          <a:lstStyle/>
          <a:p>
            <a:fld id="{4B22246B-72CC-4AB3-AEF9-7F9B00475CC6}" type="slidenum">
              <a:rPr lang="ja-JP" altLang="en-US" smtClean="0"/>
              <a:pPr/>
              <a:t>3</a:t>
            </a:fld>
            <a:endParaRPr lang="ja-JP" altLang="en-US" dirty="0"/>
          </a:p>
        </p:txBody>
      </p:sp>
    </p:spTree>
    <p:extLst>
      <p:ext uri="{BB962C8B-B14F-4D97-AF65-F5344CB8AC3E}">
        <p14:creationId xmlns:p14="http://schemas.microsoft.com/office/powerpoint/2010/main" val="1086447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dirty="0"/>
              <a:t>はじめに</a:t>
            </a:r>
            <a:endParaRPr dirty="0"/>
          </a:p>
        </p:txBody>
      </p:sp>
      <p:sp>
        <p:nvSpPr>
          <p:cNvPr id="163" name="Google Shape;163;p3"/>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l"/>
            </a:pPr>
            <a:r>
              <a:rPr lang="ja-JP" sz="1600" i="0" u="none" strike="noStrike" cap="none" dirty="0">
                <a:solidFill>
                  <a:schemeClr val="tx1">
                    <a:lumMod val="75000"/>
                    <a:lumOff val="25000"/>
                  </a:schemeClr>
                </a:solidFill>
                <a:latin typeface="Meiryo"/>
                <a:ea typeface="Meiryo"/>
                <a:cs typeface="Meiryo"/>
                <a:sym typeface="Meiryo"/>
              </a:rPr>
              <a:t>Resource Analyzer はレポートやグラフなどの利用ログを取得する機能です</a:t>
            </a:r>
            <a:r>
              <a:rPr lang="ja-JP" sz="1600" i="0" u="none" strike="noStrike" cap="none" dirty="0" smtClean="0">
                <a:solidFill>
                  <a:schemeClr val="tx1">
                    <a:lumMod val="75000"/>
                    <a:lumOff val="25000"/>
                  </a:schemeClr>
                </a:solidFill>
                <a:latin typeface="Meiryo"/>
                <a:ea typeface="Meiryo"/>
                <a:cs typeface="Meiryo"/>
                <a:sym typeface="Meiryo"/>
              </a:rPr>
              <a:t>。</a:t>
            </a:r>
            <a:endParaRPr lang="en-US" altLang="ja-JP" sz="1600" i="0" u="none" strike="noStrike" cap="none" dirty="0" smtClean="0">
              <a:solidFill>
                <a:schemeClr val="tx1">
                  <a:lumMod val="75000"/>
                  <a:lumOff val="25000"/>
                </a:schemeClr>
              </a:solidFill>
              <a:latin typeface="Meiryo"/>
              <a:ea typeface="Meiryo"/>
              <a:cs typeface="Meiryo"/>
              <a:sym typeface="Meiryo"/>
            </a:endParaRPr>
          </a:p>
          <a:p>
            <a:pPr marR="0" lvl="0" algn="l" rtl="0">
              <a:spcBef>
                <a:spcPts val="0"/>
              </a:spcBef>
              <a:spcAft>
                <a:spcPts val="0"/>
              </a:spcAft>
              <a:buClr>
                <a:schemeClr val="tx2"/>
              </a:buClr>
              <a:buSzPts val="1600"/>
            </a:pPr>
            <a:endParaRPr lang="en-US" altLang="ja-JP" sz="1600" dirty="0">
              <a:solidFill>
                <a:schemeClr val="tx1">
                  <a:lumMod val="75000"/>
                  <a:lumOff val="25000"/>
                </a:schemeClr>
              </a:solidFill>
              <a:latin typeface="Meiryo"/>
              <a:ea typeface="Meiryo"/>
              <a:cs typeface="Meiryo"/>
              <a:sym typeface="Meiryo"/>
            </a:endParaRPr>
          </a:p>
          <a:p>
            <a:pPr marL="342900" marR="0" lvl="0" indent="-342900" algn="l" rtl="0">
              <a:spcBef>
                <a:spcPts val="0"/>
              </a:spcBef>
              <a:spcAft>
                <a:spcPts val="0"/>
              </a:spcAft>
              <a:buClr>
                <a:schemeClr val="tx2"/>
              </a:buClr>
              <a:buSzPts val="1600"/>
              <a:buFont typeface="Wingdings" panose="05000000000000000000" pitchFamily="2" charset="2"/>
              <a:buChar char="l"/>
            </a:pPr>
            <a:r>
              <a:rPr lang="ja-JP" sz="1600" i="0" u="none" strike="noStrike" cap="none" dirty="0" smtClean="0">
                <a:solidFill>
                  <a:schemeClr val="tx1">
                    <a:lumMod val="75000"/>
                    <a:lumOff val="25000"/>
                  </a:schemeClr>
                </a:solidFill>
                <a:latin typeface="Meiryo"/>
                <a:ea typeface="Meiryo"/>
                <a:cs typeface="Meiryo"/>
                <a:sym typeface="Meiryo"/>
              </a:rPr>
              <a:t>本資料</a:t>
            </a:r>
            <a:r>
              <a:rPr lang="ja-JP" sz="1600" i="0" u="none" strike="noStrike" cap="none" dirty="0">
                <a:solidFill>
                  <a:schemeClr val="tx1">
                    <a:lumMod val="75000"/>
                    <a:lumOff val="25000"/>
                  </a:schemeClr>
                </a:solidFill>
                <a:latin typeface="Meiryo"/>
                <a:ea typeface="Meiryo"/>
                <a:cs typeface="Meiryo"/>
                <a:sym typeface="Meiryo"/>
              </a:rPr>
              <a:t>は、Resource Analyzer における下記内容の理解を目的としています</a:t>
            </a:r>
            <a:r>
              <a:rPr lang="ja-JP" sz="1600" i="0" u="none" strike="noStrike" cap="none" dirty="0" smtClean="0">
                <a:solidFill>
                  <a:schemeClr val="tx1">
                    <a:lumMod val="75000"/>
                    <a:lumOff val="25000"/>
                  </a:schemeClr>
                </a:solidFill>
                <a:latin typeface="Meiryo"/>
                <a:ea typeface="Meiryo"/>
                <a:cs typeface="Meiryo"/>
                <a:sym typeface="Meiryo"/>
              </a:rPr>
              <a:t>。</a:t>
            </a:r>
            <a:r>
              <a:rPr lang="en-US" altLang="ja-JP" sz="1600" i="0" u="none" strike="noStrike" cap="none" dirty="0" smtClean="0">
                <a:solidFill>
                  <a:schemeClr val="tx1">
                    <a:lumMod val="75000"/>
                    <a:lumOff val="25000"/>
                  </a:schemeClr>
                </a:solidFill>
                <a:latin typeface="Meiryo"/>
                <a:ea typeface="Meiryo"/>
                <a:cs typeface="Meiryo"/>
                <a:sym typeface="Meiryo"/>
              </a:rPr>
              <a:t/>
            </a:r>
            <a:br>
              <a:rPr lang="en-US" altLang="ja-JP" sz="1600" i="0" u="none" strike="noStrike" cap="none" dirty="0" smtClean="0">
                <a:solidFill>
                  <a:schemeClr val="tx1">
                    <a:lumMod val="75000"/>
                    <a:lumOff val="25000"/>
                  </a:schemeClr>
                </a:solidFill>
                <a:latin typeface="Meiryo"/>
                <a:ea typeface="Meiryo"/>
                <a:cs typeface="Meiryo"/>
                <a:sym typeface="Meiryo"/>
              </a:rPr>
            </a:br>
            <a:endParaRPr lang="en-US" altLang="ja-JP" sz="1600" dirty="0">
              <a:solidFill>
                <a:schemeClr val="tx1">
                  <a:lumMod val="75000"/>
                  <a:lumOff val="25000"/>
                </a:schemeClr>
              </a:solidFill>
              <a:latin typeface="Meiryo"/>
              <a:ea typeface="Meiryo"/>
              <a:cs typeface="Meiryo"/>
              <a:sym typeface="Meiryo"/>
            </a:endParaRPr>
          </a:p>
          <a:p>
            <a:pPr marL="800100" lvl="1" indent="-342900">
              <a:buClr>
                <a:schemeClr val="tx2"/>
              </a:buClr>
              <a:buSzPts val="1600"/>
              <a:buFont typeface="Wingdings" panose="05000000000000000000" pitchFamily="2" charset="2"/>
              <a:buChar char="l"/>
            </a:pPr>
            <a:r>
              <a:rPr lang="ja-JP" sz="1400" b="0" i="0" u="none" strike="noStrike" cap="none" dirty="0" smtClean="0">
                <a:solidFill>
                  <a:srgbClr val="3F3F3F"/>
                </a:solidFill>
                <a:latin typeface="Meiryo"/>
                <a:ea typeface="Meiryo"/>
                <a:cs typeface="Meiryo"/>
                <a:sym typeface="Meiryo"/>
              </a:rPr>
              <a:t>製品</a:t>
            </a:r>
            <a:r>
              <a:rPr lang="ja-JP" sz="1400" b="0" i="0" u="none" strike="noStrike" cap="none" dirty="0">
                <a:solidFill>
                  <a:srgbClr val="3F3F3F"/>
                </a:solidFill>
                <a:latin typeface="Meiryo"/>
                <a:ea typeface="Meiryo"/>
                <a:cs typeface="Meiryo"/>
                <a:sym typeface="Meiryo"/>
              </a:rPr>
              <a:t>機能の</a:t>
            </a:r>
            <a:r>
              <a:rPr lang="ja-JP" sz="1400" b="0" i="0" u="none" strike="noStrike" cap="none" dirty="0" smtClean="0">
                <a:solidFill>
                  <a:srgbClr val="3F3F3F"/>
                </a:solidFill>
                <a:latin typeface="Meiryo"/>
                <a:ea typeface="Meiryo"/>
                <a:cs typeface="Meiryo"/>
                <a:sym typeface="Meiryo"/>
              </a:rPr>
              <a:t>概要</a:t>
            </a:r>
            <a:r>
              <a:rPr lang="en-US" altLang="ja-JP" sz="1400" b="0" i="0" u="none" strike="noStrike" cap="none" dirty="0" smtClean="0">
                <a:solidFill>
                  <a:srgbClr val="3F3F3F"/>
                </a:solidFill>
                <a:latin typeface="Meiryo"/>
                <a:ea typeface="Meiryo"/>
                <a:cs typeface="Meiryo"/>
                <a:sym typeface="Meiryo"/>
              </a:rPr>
              <a:t/>
            </a:r>
            <a:br>
              <a:rPr lang="en-US" altLang="ja-JP" sz="1400" b="0" i="0" u="none" strike="noStrike" cap="none" dirty="0" smtClean="0">
                <a:solidFill>
                  <a:srgbClr val="3F3F3F"/>
                </a:solidFill>
                <a:latin typeface="Meiryo"/>
                <a:ea typeface="Meiryo"/>
                <a:cs typeface="Meiryo"/>
                <a:sym typeface="Meiryo"/>
              </a:rPr>
            </a:br>
            <a:endParaRPr lang="en-US" altLang="ja-JP" sz="1400" dirty="0">
              <a:solidFill>
                <a:srgbClr val="3F3F3F"/>
              </a:solidFill>
              <a:latin typeface="Meiryo"/>
              <a:ea typeface="Meiryo"/>
              <a:cs typeface="Meiryo"/>
              <a:sym typeface="Meiryo"/>
            </a:endParaRPr>
          </a:p>
          <a:p>
            <a:pPr marL="800100" lvl="1" indent="-342900">
              <a:buClr>
                <a:schemeClr val="tx2"/>
              </a:buClr>
              <a:buSzPts val="1600"/>
              <a:buFont typeface="Wingdings" panose="05000000000000000000" pitchFamily="2" charset="2"/>
              <a:buChar char="l"/>
            </a:pPr>
            <a:r>
              <a:rPr lang="ja-JP" sz="1400" b="0" i="0" u="none" strike="noStrike" cap="none" dirty="0" smtClean="0">
                <a:solidFill>
                  <a:srgbClr val="3F3F3F"/>
                </a:solidFill>
                <a:latin typeface="Meiryo"/>
                <a:ea typeface="Meiryo"/>
                <a:cs typeface="Meiryo"/>
                <a:sym typeface="Meiryo"/>
              </a:rPr>
              <a:t>アーカイブ</a:t>
            </a:r>
            <a:r>
              <a:rPr lang="ja-JP" sz="1400" b="0" i="0" u="none" strike="noStrike" cap="none" dirty="0">
                <a:solidFill>
                  <a:srgbClr val="3F3F3F"/>
                </a:solidFill>
                <a:latin typeface="Meiryo"/>
                <a:ea typeface="Meiryo"/>
                <a:cs typeface="Meiryo"/>
                <a:sym typeface="Meiryo"/>
              </a:rPr>
              <a:t>と保守の概要</a:t>
            </a:r>
            <a:endParaRPr sz="1400" b="0" i="0" u="none" strike="noStrike" cap="none" dirty="0">
              <a:solidFill>
                <a:srgbClr val="3F3F3F"/>
              </a:solidFill>
              <a:latin typeface="Meiryo"/>
              <a:ea typeface="Meiryo"/>
              <a:cs typeface="Meiryo"/>
              <a:sym typeface="Meiryo"/>
            </a:endParaRPr>
          </a:p>
          <a:p>
            <a:pPr marL="742950" marR="0" lvl="1" indent="-196850" algn="l" rtl="0">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4</a:t>
            </a:fld>
            <a:endParaRPr lang="ja-JP" altLang="en-US" dirty="0"/>
          </a:p>
        </p:txBody>
      </p:sp>
    </p:spTree>
    <p:extLst>
      <p:ext uri="{BB962C8B-B14F-4D97-AF65-F5344CB8AC3E}">
        <p14:creationId xmlns:p14="http://schemas.microsoft.com/office/powerpoint/2010/main" val="309780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アーキテクチャ</a:t>
            </a:r>
            <a:endParaRPr kumimoji="1" lang="ja-JP" altLang="en-US" dirty="0"/>
          </a:p>
        </p:txBody>
      </p:sp>
      <p:sp>
        <p:nvSpPr>
          <p:cNvPr id="6" name="テキスト プレースホルダー 5"/>
          <p:cNvSpPr>
            <a:spLocks noGrp="1"/>
          </p:cNvSpPr>
          <p:nvPr>
            <p:ph type="body" sz="quarter" idx="12"/>
          </p:nvPr>
        </p:nvSpPr>
        <p:spPr/>
        <p:txBody>
          <a:bodyPr/>
          <a:lstStyle/>
          <a:p>
            <a:endParaRPr kumimoji="1" lang="ja-JP" altLang="en-US" dirty="0"/>
          </a:p>
        </p:txBody>
      </p:sp>
      <p:sp>
        <p:nvSpPr>
          <p:cNvPr id="4" name="スライド番号プレースホルダー 3"/>
          <p:cNvSpPr>
            <a:spLocks noGrp="1"/>
          </p:cNvSpPr>
          <p:nvPr>
            <p:ph type="sldNum" sz="quarter" idx="4294967295"/>
          </p:nvPr>
        </p:nvSpPr>
        <p:spPr/>
        <p:txBody>
          <a:bodyPr/>
          <a:lstStyle/>
          <a:p>
            <a:fld id="{4B22246B-72CC-4AB3-AEF9-7F9B00475CC6}" type="slidenum">
              <a:rPr lang="ja-JP" altLang="en-US" smtClean="0"/>
              <a:pPr/>
              <a:t>5</a:t>
            </a:fld>
            <a:endParaRPr lang="ja-JP" altLang="en-US" dirty="0"/>
          </a:p>
        </p:txBody>
      </p:sp>
    </p:spTree>
    <p:extLst>
      <p:ext uri="{BB962C8B-B14F-4D97-AF65-F5344CB8AC3E}">
        <p14:creationId xmlns:p14="http://schemas.microsoft.com/office/powerpoint/2010/main" val="177056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sz="2400" b="1" dirty="0" err="1" smtClean="0"/>
              <a:t>WebFOCUS</a:t>
            </a:r>
            <a:r>
              <a:rPr lang="ja-JP" altLang="en-US" sz="2400" b="1" dirty="0" smtClean="0"/>
              <a:t>構成図</a:t>
            </a:r>
            <a:endParaRPr lang="ja-JP" altLang="en-US" sz="2400" b="1" dirty="0"/>
          </a:p>
        </p:txBody>
      </p:sp>
      <p:sp>
        <p:nvSpPr>
          <p:cNvPr id="64" name="ホームベース 63"/>
          <p:cNvSpPr/>
          <p:nvPr/>
        </p:nvSpPr>
        <p:spPr>
          <a:xfrm>
            <a:off x="7621746" y="952932"/>
            <a:ext cx="1368152" cy="216024"/>
          </a:xfrm>
          <a:prstGeom prst="homePlate">
            <a:avLst>
              <a:gd name="adj" fmla="val 0"/>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クライアント</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ホームベース 80"/>
          <p:cNvSpPr/>
          <p:nvPr/>
        </p:nvSpPr>
        <p:spPr>
          <a:xfrm>
            <a:off x="6613634" y="952932"/>
            <a:ext cx="1121647"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インターフェ－ス</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ホームベース 81"/>
          <p:cNvSpPr/>
          <p:nvPr/>
        </p:nvSpPr>
        <p:spPr>
          <a:xfrm>
            <a:off x="1944162" y="952932"/>
            <a:ext cx="4741480"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ファンクション</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ホームベース 82"/>
          <p:cNvSpPr/>
          <p:nvPr/>
        </p:nvSpPr>
        <p:spPr>
          <a:xfrm>
            <a:off x="997010" y="952932"/>
            <a:ext cx="1080119"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44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データアクセス</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ホームベース 83"/>
          <p:cNvSpPr/>
          <p:nvPr/>
        </p:nvSpPr>
        <p:spPr>
          <a:xfrm>
            <a:off x="136103" y="952932"/>
            <a:ext cx="965712" cy="216024"/>
          </a:xfrm>
          <a:prstGeom prst="homePlate">
            <a:avLst>
              <a:gd name="adj" fmla="val 31041"/>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データベース</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ホームベース 62"/>
          <p:cNvSpPr/>
          <p:nvPr/>
        </p:nvSpPr>
        <p:spPr>
          <a:xfrm>
            <a:off x="182701" y="1312972"/>
            <a:ext cx="8853795" cy="3096344"/>
          </a:xfrm>
          <a:prstGeom prst="homePlate">
            <a:avLst>
              <a:gd name="adj" fmla="val 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pic>
        <p:nvPicPr>
          <p:cNvPr id="65" name="図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0" y="1658210"/>
            <a:ext cx="860907" cy="583246"/>
          </a:xfrm>
          <a:prstGeom prst="rect">
            <a:avLst/>
          </a:prstGeom>
        </p:spPr>
      </p:pic>
      <p:pic>
        <p:nvPicPr>
          <p:cNvPr id="66" name="図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0" y="2712806"/>
            <a:ext cx="860907" cy="583246"/>
          </a:xfrm>
          <a:prstGeom prst="rect">
            <a:avLst/>
          </a:prstGeom>
        </p:spPr>
      </p:pic>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0" y="3755590"/>
            <a:ext cx="860907" cy="583246"/>
          </a:xfrm>
          <a:prstGeom prst="rect">
            <a:avLst/>
          </a:prstGeom>
        </p:spPr>
      </p:pic>
      <p:sp>
        <p:nvSpPr>
          <p:cNvPr id="70" name="山形 69"/>
          <p:cNvSpPr/>
          <p:nvPr/>
        </p:nvSpPr>
        <p:spPr>
          <a:xfrm>
            <a:off x="2138808" y="1889064"/>
            <a:ext cx="3081264"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ドキュメント内分析</a:t>
            </a:r>
            <a:endParaRPr lang="ja-JP" altLang="en-US" sz="1000" b="1" dirty="0">
              <a:solidFill>
                <a:prstClr val="black">
                  <a:lumMod val="65000"/>
                  <a:lumOff val="35000"/>
                </a:prstClr>
              </a:solidFill>
              <a:cs typeface="メイリオ" panose="020B0604030504040204" pitchFamily="50" charset="-128"/>
            </a:endParaRPr>
          </a:p>
        </p:txBody>
      </p:sp>
      <p:sp>
        <p:nvSpPr>
          <p:cNvPr id="71" name="山形 70"/>
          <p:cNvSpPr/>
          <p:nvPr/>
        </p:nvSpPr>
        <p:spPr>
          <a:xfrm>
            <a:off x="2123728" y="2390537"/>
            <a:ext cx="3178045"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レポーティング </a:t>
            </a:r>
            <a:r>
              <a:rPr lang="en-US" altLang="ja-JP" sz="1000" b="1" dirty="0" smtClean="0">
                <a:solidFill>
                  <a:prstClr val="black">
                    <a:lumMod val="65000"/>
                    <a:lumOff val="35000"/>
                  </a:prstClr>
                </a:solidFill>
                <a:cs typeface="メイリオ" panose="020B0604030504040204" pitchFamily="50" charset="-128"/>
              </a:rPr>
              <a:t>/</a:t>
            </a:r>
            <a:r>
              <a:rPr lang="ja-JP" altLang="en-US" sz="1000" b="1" dirty="0" smtClean="0">
                <a:solidFill>
                  <a:prstClr val="black">
                    <a:lumMod val="65000"/>
                    <a:lumOff val="35000"/>
                  </a:prstClr>
                </a:solidFill>
                <a:cs typeface="メイリオ" panose="020B0604030504040204" pitchFamily="50" charset="-128"/>
              </a:rPr>
              <a:t> インサイトグラフ</a:t>
            </a:r>
            <a:endParaRPr lang="ja-JP" altLang="en-US" sz="1000" b="1" dirty="0">
              <a:solidFill>
                <a:prstClr val="black">
                  <a:lumMod val="65000"/>
                  <a:lumOff val="35000"/>
                </a:prstClr>
              </a:solidFill>
              <a:cs typeface="メイリオ" panose="020B0604030504040204" pitchFamily="50" charset="-128"/>
            </a:endParaRPr>
          </a:p>
        </p:txBody>
      </p:sp>
      <p:sp>
        <p:nvSpPr>
          <p:cNvPr id="73" name="Text Box 69"/>
          <p:cNvSpPr txBox="1">
            <a:spLocks noChangeArrowheads="1"/>
          </p:cNvSpPr>
          <p:nvPr/>
        </p:nvSpPr>
        <p:spPr bwMode="auto">
          <a:xfrm>
            <a:off x="8172400" y="1384980"/>
            <a:ext cx="531977"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利用者</a:t>
            </a:r>
          </a:p>
        </p:txBody>
      </p:sp>
      <p:sp>
        <p:nvSpPr>
          <p:cNvPr id="75" name="平行四辺形 74"/>
          <p:cNvSpPr/>
          <p:nvPr/>
        </p:nvSpPr>
        <p:spPr>
          <a:xfrm flipH="1">
            <a:off x="4938323" y="1889064"/>
            <a:ext cx="2040421" cy="1005473"/>
          </a:xfrm>
          <a:prstGeom prst="parallelogram">
            <a:avLst>
              <a:gd name="adj" fmla="val 14895"/>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612000" tIns="36000" rIns="0" bIns="36000" rtlCol="0" anchor="ctr"/>
          <a:lstStyle/>
          <a:p>
            <a:r>
              <a:rPr lang="ja-JP" altLang="en-US" sz="1000" b="1" dirty="0" smtClean="0">
                <a:solidFill>
                  <a:prstClr val="black">
                    <a:lumMod val="65000"/>
                    <a:lumOff val="35000"/>
                  </a:prstClr>
                </a:solidFill>
                <a:cs typeface="メイリオ" panose="020B0604030504040204" pitchFamily="50" charset="-128"/>
              </a:rPr>
              <a:t>モバイル</a:t>
            </a:r>
            <a:endParaRPr lang="ja-JP" altLang="en-US" sz="1000" b="1" dirty="0">
              <a:solidFill>
                <a:prstClr val="black">
                  <a:lumMod val="65000"/>
                  <a:lumOff val="35000"/>
                </a:prstClr>
              </a:solidFill>
              <a:cs typeface="メイリオ" panose="020B0604030504040204" pitchFamily="50" charset="-128"/>
            </a:endParaRPr>
          </a:p>
        </p:txBody>
      </p:sp>
      <p:sp>
        <p:nvSpPr>
          <p:cNvPr id="76" name="山形 75"/>
          <p:cNvSpPr/>
          <p:nvPr/>
        </p:nvSpPr>
        <p:spPr>
          <a:xfrm>
            <a:off x="2033261" y="3401260"/>
            <a:ext cx="3129247" cy="511200"/>
          </a:xfrm>
          <a:prstGeom prst="chevron">
            <a:avLst>
              <a:gd name="adj" fmla="val 0"/>
            </a:avLst>
          </a:prstGeom>
          <a:solidFill>
            <a:schemeClr val="accent4">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スケジュールジョブ</a:t>
            </a:r>
            <a:endParaRPr lang="ja-JP" altLang="en-US" sz="1000" b="1" dirty="0">
              <a:solidFill>
                <a:prstClr val="black">
                  <a:lumMod val="65000"/>
                  <a:lumOff val="35000"/>
                </a:prstClr>
              </a:solidFill>
              <a:cs typeface="メイリオ" panose="020B0604030504040204" pitchFamily="50" charset="-128"/>
            </a:endParaRPr>
          </a:p>
        </p:txBody>
      </p:sp>
      <p:sp>
        <p:nvSpPr>
          <p:cNvPr id="77" name="山形 76"/>
          <p:cNvSpPr/>
          <p:nvPr/>
        </p:nvSpPr>
        <p:spPr>
          <a:xfrm>
            <a:off x="1979712" y="2892010"/>
            <a:ext cx="3240360" cy="5112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利用</a:t>
            </a:r>
            <a:r>
              <a:rPr lang="ja-JP" altLang="en-US" sz="1000" b="1" dirty="0" smtClean="0">
                <a:solidFill>
                  <a:prstClr val="black">
                    <a:lumMod val="65000"/>
                    <a:lumOff val="35000"/>
                  </a:prstClr>
                </a:solidFill>
                <a:cs typeface="メイリオ" panose="020B0604030504040204" pitchFamily="50" charset="-128"/>
              </a:rPr>
              <a:t>ログ</a:t>
            </a:r>
            <a:endParaRPr lang="ja-JP" altLang="en-US" sz="1000" b="1" dirty="0">
              <a:solidFill>
                <a:prstClr val="black">
                  <a:lumMod val="65000"/>
                  <a:lumOff val="35000"/>
                </a:prstClr>
              </a:solidFill>
              <a:cs typeface="メイリオ" panose="020B0604030504040204" pitchFamily="50" charset="-128"/>
            </a:endParaRPr>
          </a:p>
        </p:txBody>
      </p:sp>
      <p:sp>
        <p:nvSpPr>
          <p:cNvPr id="133" name="ホームベース 132"/>
          <p:cNvSpPr/>
          <p:nvPr/>
        </p:nvSpPr>
        <p:spPr>
          <a:xfrm>
            <a:off x="1115616" y="1384980"/>
            <a:ext cx="738368" cy="2988000"/>
          </a:xfrm>
          <a:prstGeom prst="homePlate">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72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データアダプタ</a:t>
            </a:r>
            <a:endParaRPr lang="ja-JP" altLang="en-US" sz="1000" b="1" dirty="0">
              <a:solidFill>
                <a:prstClr val="black">
                  <a:lumMod val="65000"/>
                  <a:lumOff val="35000"/>
                </a:prstClr>
              </a:solidFill>
              <a:cs typeface="メイリオ" panose="020B0604030504040204" pitchFamily="50" charset="-128"/>
            </a:endParaRPr>
          </a:p>
        </p:txBody>
      </p:sp>
      <p:sp>
        <p:nvSpPr>
          <p:cNvPr id="134" name="山形 133"/>
          <p:cNvSpPr/>
          <p:nvPr/>
        </p:nvSpPr>
        <p:spPr>
          <a:xfrm>
            <a:off x="1525103" y="1384980"/>
            <a:ext cx="814649" cy="2988000"/>
          </a:xfrm>
          <a:prstGeom prst="chevron">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144000" tIns="36000" rIns="0" bIns="36000" rtlCol="0" anchor="b"/>
          <a:lstStyle/>
          <a:p>
            <a:pPr algn="ctr"/>
            <a:r>
              <a:rPr lang="ja-JP" altLang="en-US" sz="1000" b="1" dirty="0" smtClean="0">
                <a:solidFill>
                  <a:prstClr val="black">
                    <a:lumMod val="65000"/>
                    <a:lumOff val="35000"/>
                  </a:prstClr>
                </a:solidFill>
                <a:cs typeface="メイリオ" panose="020B0604030504040204" pitchFamily="50" charset="-128"/>
              </a:rPr>
              <a:t>メタデータ</a:t>
            </a:r>
            <a:endParaRPr lang="ja-JP" altLang="en-US" sz="1000" b="1" dirty="0">
              <a:solidFill>
                <a:prstClr val="black">
                  <a:lumMod val="65000"/>
                  <a:lumOff val="35000"/>
                </a:prstClr>
              </a:solidFill>
              <a:cs typeface="メイリオ" panose="020B0604030504040204" pitchFamily="50" charset="-128"/>
            </a:endParaRPr>
          </a:p>
        </p:txBody>
      </p:sp>
      <p:sp>
        <p:nvSpPr>
          <p:cNvPr id="135" name="山形 134"/>
          <p:cNvSpPr/>
          <p:nvPr/>
        </p:nvSpPr>
        <p:spPr>
          <a:xfrm>
            <a:off x="1117600" y="1384980"/>
            <a:ext cx="3469640"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データフロー・アップロード</a:t>
            </a:r>
            <a:endParaRPr lang="ja-JP" altLang="en-US" sz="1000" b="1" dirty="0">
              <a:solidFill>
                <a:prstClr val="black">
                  <a:lumMod val="65000"/>
                  <a:lumOff val="35000"/>
                </a:prstClr>
              </a:solidFill>
              <a:cs typeface="メイリオ" panose="020B0604030504040204" pitchFamily="50" charset="-128"/>
            </a:endParaRPr>
          </a:p>
        </p:txBody>
      </p:sp>
      <p:sp>
        <p:nvSpPr>
          <p:cNvPr id="136" name="平行四辺形 135"/>
          <p:cNvSpPr/>
          <p:nvPr/>
        </p:nvSpPr>
        <p:spPr>
          <a:xfrm>
            <a:off x="1110313" y="3912442"/>
            <a:ext cx="2564337" cy="460538"/>
          </a:xfrm>
          <a:prstGeom prst="parallelogram">
            <a:avLst>
              <a:gd name="adj" fmla="val 0"/>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外部システム連携</a:t>
            </a:r>
            <a:endParaRPr lang="ja-JP" altLang="en-US" sz="1000" b="1" dirty="0">
              <a:solidFill>
                <a:prstClr val="black">
                  <a:lumMod val="65000"/>
                  <a:lumOff val="35000"/>
                </a:prstClr>
              </a:solidFill>
              <a:cs typeface="メイリオ" panose="020B0604030504040204" pitchFamily="50" charset="-128"/>
            </a:endParaRPr>
          </a:p>
        </p:txBody>
      </p:sp>
      <p:sp>
        <p:nvSpPr>
          <p:cNvPr id="137" name="平行四辺形 136"/>
          <p:cNvSpPr/>
          <p:nvPr/>
        </p:nvSpPr>
        <p:spPr>
          <a:xfrm flipH="1">
            <a:off x="4355976" y="1384980"/>
            <a:ext cx="2592288" cy="504000"/>
          </a:xfrm>
          <a:prstGeom prst="parallelogram">
            <a:avLst>
              <a:gd name="adj" fmla="val 1443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000" b="1" dirty="0" smtClean="0">
                <a:solidFill>
                  <a:prstClr val="black">
                    <a:lumMod val="65000"/>
                    <a:lumOff val="35000"/>
                  </a:prstClr>
                </a:solidFill>
                <a:cs typeface="メイリオ" panose="020B0604030504040204" pitchFamily="50" charset="-128"/>
              </a:rPr>
              <a:t>セルフサービス</a:t>
            </a:r>
            <a:endParaRPr lang="ja-JP" altLang="en-US" sz="1000" b="1" dirty="0">
              <a:solidFill>
                <a:prstClr val="black">
                  <a:lumMod val="65000"/>
                  <a:lumOff val="35000"/>
                </a:prstClr>
              </a:solidFill>
              <a:cs typeface="メイリオ" panose="020B0604030504040204" pitchFamily="50" charset="-128"/>
            </a:endParaRPr>
          </a:p>
        </p:txBody>
      </p:sp>
      <p:sp>
        <p:nvSpPr>
          <p:cNvPr id="138" name="平行四辺形 137"/>
          <p:cNvSpPr/>
          <p:nvPr/>
        </p:nvSpPr>
        <p:spPr>
          <a:xfrm>
            <a:off x="3389712" y="3912442"/>
            <a:ext cx="3342528" cy="460538"/>
          </a:xfrm>
          <a:prstGeom prst="parallelogram">
            <a:avLst>
              <a:gd name="adj" fmla="val 13418"/>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アカウント・セキュリティ管理</a:t>
            </a:r>
          </a:p>
        </p:txBody>
      </p:sp>
      <p:pic>
        <p:nvPicPr>
          <p:cNvPr id="139" name="図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2910" y="2126565"/>
            <a:ext cx="419771" cy="430095"/>
          </a:xfrm>
          <a:prstGeom prst="rect">
            <a:avLst/>
          </a:prstGeom>
        </p:spPr>
      </p:pic>
      <p:pic>
        <p:nvPicPr>
          <p:cNvPr id="140" name="図 1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420" y="2126565"/>
            <a:ext cx="419771" cy="430095"/>
          </a:xfrm>
          <a:prstGeom prst="rect">
            <a:avLst/>
          </a:prstGeom>
        </p:spPr>
      </p:pic>
      <p:pic>
        <p:nvPicPr>
          <p:cNvPr id="141" name="図 1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4725" y="2126565"/>
            <a:ext cx="419771" cy="430095"/>
          </a:xfrm>
          <a:prstGeom prst="rect">
            <a:avLst/>
          </a:prstGeom>
        </p:spPr>
      </p:pic>
      <p:pic>
        <p:nvPicPr>
          <p:cNvPr id="142" name="図 1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4224" y="3963471"/>
            <a:ext cx="315380" cy="323136"/>
          </a:xfrm>
          <a:prstGeom prst="rect">
            <a:avLst/>
          </a:prstGeom>
        </p:spPr>
      </p:pic>
      <p:pic>
        <p:nvPicPr>
          <p:cNvPr id="143" name="図 142"/>
          <p:cNvPicPr>
            <a:picLocks noChangeAspect="1"/>
          </p:cNvPicPr>
          <p:nvPr/>
        </p:nvPicPr>
        <p:blipFill>
          <a:blip r:embed="rId8"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792189" y="3868174"/>
            <a:ext cx="419771" cy="430095"/>
          </a:xfrm>
          <a:prstGeom prst="rect">
            <a:avLst/>
          </a:prstGeom>
        </p:spPr>
      </p:pic>
      <p:pic>
        <p:nvPicPr>
          <p:cNvPr id="144" name="図 1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1970" y="2427734"/>
            <a:ext cx="381610" cy="390995"/>
          </a:xfrm>
          <a:prstGeom prst="rect">
            <a:avLst/>
          </a:prstGeom>
        </p:spPr>
      </p:pic>
      <p:pic>
        <p:nvPicPr>
          <p:cNvPr id="145" name="図 1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78222" y="3435846"/>
            <a:ext cx="381610" cy="390995"/>
          </a:xfrm>
          <a:prstGeom prst="rect">
            <a:avLst/>
          </a:prstGeom>
        </p:spPr>
      </p:pic>
      <p:pic>
        <p:nvPicPr>
          <p:cNvPr id="146" name="図 1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04802" y="1444624"/>
            <a:ext cx="346918" cy="355450"/>
          </a:xfrm>
          <a:prstGeom prst="rect">
            <a:avLst/>
          </a:prstGeom>
        </p:spPr>
      </p:pic>
      <p:pic>
        <p:nvPicPr>
          <p:cNvPr id="147" name="図 1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08104" y="2279214"/>
            <a:ext cx="206824" cy="206824"/>
          </a:xfrm>
          <a:prstGeom prst="rect">
            <a:avLst/>
          </a:prstGeom>
        </p:spPr>
      </p:pic>
      <p:pic>
        <p:nvPicPr>
          <p:cNvPr id="148" name="図 1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9971" y="2020331"/>
            <a:ext cx="217853" cy="217853"/>
          </a:xfrm>
          <a:prstGeom prst="rect">
            <a:avLst/>
          </a:prstGeom>
        </p:spPr>
      </p:pic>
      <p:pic>
        <p:nvPicPr>
          <p:cNvPr id="149" name="図 1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7250" y="2159999"/>
            <a:ext cx="217853" cy="217853"/>
          </a:xfrm>
          <a:prstGeom prst="rect">
            <a:avLst/>
          </a:prstGeom>
        </p:spPr>
      </p:pic>
      <p:pic>
        <p:nvPicPr>
          <p:cNvPr id="150" name="図 14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64024" y="3015990"/>
            <a:ext cx="217853" cy="217853"/>
          </a:xfrm>
          <a:prstGeom prst="rect">
            <a:avLst/>
          </a:prstGeom>
        </p:spPr>
      </p:pic>
      <p:pic>
        <p:nvPicPr>
          <p:cNvPr id="151" name="図 1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07704" y="2258008"/>
            <a:ext cx="217853" cy="217853"/>
          </a:xfrm>
          <a:prstGeom prst="rect">
            <a:avLst/>
          </a:prstGeom>
        </p:spPr>
      </p:pic>
      <p:pic>
        <p:nvPicPr>
          <p:cNvPr id="152" name="図 15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88024" y="1491630"/>
            <a:ext cx="239638" cy="239638"/>
          </a:xfrm>
          <a:prstGeom prst="rect">
            <a:avLst/>
          </a:prstGeom>
        </p:spPr>
      </p:pic>
      <p:sp>
        <p:nvSpPr>
          <p:cNvPr id="153" name="左矢印 152"/>
          <p:cNvSpPr/>
          <p:nvPr/>
        </p:nvSpPr>
        <p:spPr>
          <a:xfrm>
            <a:off x="1703914" y="1552504"/>
            <a:ext cx="148132" cy="190101"/>
          </a:xfrm>
          <a:prstGeom prst="leftArrow">
            <a:avLst>
              <a:gd name="adj1" fmla="val 50000"/>
              <a:gd name="adj2" fmla="val 28063"/>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pic>
        <p:nvPicPr>
          <p:cNvPr id="154" name="Picture 82"/>
          <p:cNvPicPr>
            <a:picLocks noChangeAspect="1" noChangeArrowheads="1"/>
          </p:cNvPicPr>
          <p:nvPr/>
        </p:nvPicPr>
        <p:blipFill>
          <a:blip r:embed="rId18" cstate="print">
            <a:grayscl/>
            <a:extLst>
              <a:ext uri="{28A0092B-C50C-407E-A947-70E740481C1C}">
                <a14:useLocalDpi xmlns:a14="http://schemas.microsoft.com/office/drawing/2010/main" val="0"/>
              </a:ext>
            </a:extLst>
          </a:blip>
          <a:srcRect/>
          <a:stretch>
            <a:fillRect/>
          </a:stretch>
        </p:blipFill>
        <p:spPr bwMode="auto">
          <a:xfrm>
            <a:off x="8385687" y="3004800"/>
            <a:ext cx="242248" cy="238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 name="Picture 85"/>
          <p:cNvPicPr>
            <a:picLocks noChangeAspect="1" noChangeArrowheads="1"/>
          </p:cNvPicPr>
          <p:nvPr/>
        </p:nvPicPr>
        <p:blipFill>
          <a:blip r:embed="rId19" cstate="print">
            <a:grayscl/>
            <a:extLst>
              <a:ext uri="{28A0092B-C50C-407E-A947-70E740481C1C}">
                <a14:useLocalDpi xmlns:a14="http://schemas.microsoft.com/office/drawing/2010/main" val="0"/>
              </a:ext>
            </a:extLst>
          </a:blip>
          <a:srcRect/>
          <a:stretch>
            <a:fillRect/>
          </a:stretch>
        </p:blipFill>
        <p:spPr bwMode="auto">
          <a:xfrm>
            <a:off x="8055563" y="2991747"/>
            <a:ext cx="258843" cy="25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6" name="Picture 2"/>
          <p:cNvPicPr>
            <a:picLocks noChangeAspect="1" noChangeArrowheads="1"/>
          </p:cNvPicPr>
          <p:nvPr/>
        </p:nvPicPr>
        <p:blipFill>
          <a:blip r:embed="rId20" cstate="print">
            <a:grayscl/>
            <a:extLst>
              <a:ext uri="{28A0092B-C50C-407E-A947-70E740481C1C}">
                <a14:useLocalDpi xmlns:a14="http://schemas.microsoft.com/office/drawing/2010/main" val="0"/>
              </a:ext>
            </a:extLst>
          </a:blip>
          <a:srcRect/>
          <a:stretch>
            <a:fillRect/>
          </a:stretch>
        </p:blipFill>
        <p:spPr bwMode="auto">
          <a:xfrm>
            <a:off x="8697031" y="3004800"/>
            <a:ext cx="238016" cy="238016"/>
          </a:xfrm>
          <a:prstGeom prst="rect">
            <a:avLst/>
          </a:prstGeom>
          <a:noFill/>
          <a:extLst>
            <a:ext uri="{909E8E84-426E-40DD-AFC4-6F175D3DCCD1}">
              <a14:hiddenFill xmlns:a14="http://schemas.microsoft.com/office/drawing/2010/main">
                <a:solidFill>
                  <a:srgbClr val="FFFFFF"/>
                </a:solidFill>
              </a14:hiddenFill>
            </a:ext>
          </a:extLst>
        </p:spPr>
      </p:pic>
      <p:pic>
        <p:nvPicPr>
          <p:cNvPr id="157" name="図 156"/>
          <p:cNvPicPr>
            <a:picLocks noChangeAspect="1"/>
          </p:cNvPicPr>
          <p:nvPr/>
        </p:nvPicPr>
        <p:blipFill>
          <a:blip r:embed="rId21" cstate="print">
            <a:extLst>
              <a:ext uri="{BEBA8EAE-BF5A-486C-A8C5-ECC9F3942E4B}">
                <a14:imgProps xmlns:a14="http://schemas.microsoft.com/office/drawing/2010/main">
                  <a14:imgLayer r:embed="rId2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697031" y="2632152"/>
            <a:ext cx="238016" cy="238016"/>
          </a:xfrm>
          <a:prstGeom prst="rect">
            <a:avLst/>
          </a:prstGeom>
        </p:spPr>
      </p:pic>
      <p:pic>
        <p:nvPicPr>
          <p:cNvPr id="158" name="図 157"/>
          <p:cNvPicPr>
            <a:picLocks noChangeAspect="1"/>
          </p:cNvPicPr>
          <p:nvPr/>
        </p:nvPicPr>
        <p:blipFill>
          <a:blip r:embed="rId23" cstate="print">
            <a:extLst>
              <a:ext uri="{BEBA8EAE-BF5A-486C-A8C5-ECC9F3942E4B}">
                <a14:imgProps xmlns:a14="http://schemas.microsoft.com/office/drawing/2010/main">
                  <a14:imgLayer r:embed="rId2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371471" y="2632152"/>
            <a:ext cx="238016" cy="238016"/>
          </a:xfrm>
          <a:prstGeom prst="rect">
            <a:avLst/>
          </a:prstGeom>
        </p:spPr>
      </p:pic>
      <p:pic>
        <p:nvPicPr>
          <p:cNvPr id="159" name="図 15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56376" y="1520227"/>
            <a:ext cx="903514" cy="711986"/>
          </a:xfrm>
          <a:prstGeom prst="rect">
            <a:avLst/>
          </a:prstGeom>
        </p:spPr>
      </p:pic>
      <p:sp>
        <p:nvSpPr>
          <p:cNvPr id="160" name="ホームベース 159"/>
          <p:cNvSpPr/>
          <p:nvPr/>
        </p:nvSpPr>
        <p:spPr>
          <a:xfrm>
            <a:off x="1121712" y="4479962"/>
            <a:ext cx="2268000" cy="216024"/>
          </a:xfrm>
          <a:prstGeom prst="homePlate">
            <a:avLst>
              <a:gd name="adj" fmla="val 0"/>
            </a:avLst>
          </a:prstGeom>
          <a:solidFill>
            <a:schemeClr val="accent4">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cs typeface="メイリオ" panose="020B0604030504040204" pitchFamily="50" charset="-128"/>
              </a:rPr>
              <a:t>ReportCaster</a:t>
            </a:r>
            <a:endParaRPr lang="ja-JP" altLang="en-US" sz="800" dirty="0">
              <a:solidFill>
                <a:prstClr val="black">
                  <a:lumMod val="65000"/>
                  <a:lumOff val="35000"/>
                </a:prstClr>
              </a:solidFill>
              <a:cs typeface="メイリオ" panose="020B0604030504040204" pitchFamily="50" charset="-128"/>
            </a:endParaRPr>
          </a:p>
        </p:txBody>
      </p:sp>
      <p:sp>
        <p:nvSpPr>
          <p:cNvPr id="161" name="ホームベース 160"/>
          <p:cNvSpPr/>
          <p:nvPr/>
        </p:nvSpPr>
        <p:spPr>
          <a:xfrm rot="16200000">
            <a:off x="7884051" y="3247165"/>
            <a:ext cx="884708" cy="1316122"/>
          </a:xfrm>
          <a:prstGeom prst="homePlate">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sp>
        <p:nvSpPr>
          <p:cNvPr id="162" name="Text Box 62"/>
          <p:cNvSpPr txBox="1">
            <a:spLocks noChangeArrowheads="1"/>
          </p:cNvSpPr>
          <p:nvPr/>
        </p:nvSpPr>
        <p:spPr bwMode="auto">
          <a:xfrm>
            <a:off x="7959804" y="3523874"/>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開発者・管理者</a:t>
            </a:r>
          </a:p>
        </p:txBody>
      </p:sp>
      <p:pic>
        <p:nvPicPr>
          <p:cNvPr id="163" name="図 16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825948" y="3676882"/>
            <a:ext cx="746705" cy="588418"/>
          </a:xfrm>
          <a:prstGeom prst="rect">
            <a:avLst/>
          </a:prstGeom>
        </p:spPr>
      </p:pic>
      <p:pic>
        <p:nvPicPr>
          <p:cNvPr id="164" name="図 16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89927" y="3703629"/>
            <a:ext cx="678823" cy="534925"/>
          </a:xfrm>
          <a:prstGeom prst="rect">
            <a:avLst/>
          </a:prstGeom>
        </p:spPr>
      </p:pic>
      <p:sp>
        <p:nvSpPr>
          <p:cNvPr id="165" name="ホームベース 164"/>
          <p:cNvSpPr/>
          <p:nvPr/>
        </p:nvSpPr>
        <p:spPr>
          <a:xfrm>
            <a:off x="7620720" y="4479962"/>
            <a:ext cx="1373543" cy="216024"/>
          </a:xfrm>
          <a:prstGeom prst="homePlate">
            <a:avLst>
              <a:gd name="adj" fmla="val 0"/>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smtClean="0">
                <a:solidFill>
                  <a:prstClr val="black">
                    <a:lumMod val="65000"/>
                    <a:lumOff val="35000"/>
                  </a:prstClr>
                </a:solidFill>
                <a:cs typeface="メイリオ" panose="020B0604030504040204" pitchFamily="50" charset="-128"/>
              </a:rPr>
              <a:t>App</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Studio</a:t>
            </a:r>
            <a:endParaRPr lang="ja-JP" altLang="en-US" sz="800" dirty="0">
              <a:solidFill>
                <a:prstClr val="black">
                  <a:lumMod val="65000"/>
                  <a:lumOff val="35000"/>
                </a:prstClr>
              </a:solidFill>
              <a:cs typeface="メイリオ" panose="020B0604030504040204" pitchFamily="50" charset="-128"/>
            </a:endParaRPr>
          </a:p>
        </p:txBody>
      </p:sp>
      <p:sp>
        <p:nvSpPr>
          <p:cNvPr id="166" name="平行四辺形 165"/>
          <p:cNvSpPr/>
          <p:nvPr/>
        </p:nvSpPr>
        <p:spPr>
          <a:xfrm>
            <a:off x="5456983" y="4479962"/>
            <a:ext cx="2268000" cy="216024"/>
          </a:xfrm>
          <a:prstGeom prst="parallelogram">
            <a:avLst>
              <a:gd name="adj" fmla="val 16181"/>
            </a:avLst>
          </a:prstGeom>
          <a:solidFill>
            <a:schemeClr val="accent5">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cs typeface="メイリオ" panose="020B0604030504040204" pitchFamily="50" charset="-128"/>
              </a:rPr>
              <a:t>WebFOCUS</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Client</a:t>
            </a:r>
            <a:endParaRPr lang="ja-JP" altLang="en-US" sz="800" dirty="0">
              <a:solidFill>
                <a:prstClr val="black">
                  <a:lumMod val="65000"/>
                  <a:lumOff val="35000"/>
                </a:prstClr>
              </a:solidFill>
              <a:cs typeface="メイリオ" panose="020B0604030504040204" pitchFamily="50" charset="-128"/>
            </a:endParaRPr>
          </a:p>
        </p:txBody>
      </p:sp>
      <p:sp>
        <p:nvSpPr>
          <p:cNvPr id="167" name="平行四辺形 166"/>
          <p:cNvSpPr/>
          <p:nvPr/>
        </p:nvSpPr>
        <p:spPr>
          <a:xfrm>
            <a:off x="3275856" y="4479962"/>
            <a:ext cx="2268000" cy="216024"/>
          </a:xfrm>
          <a:prstGeom prst="parallelogram">
            <a:avLst>
              <a:gd name="adj" fmla="val 14418"/>
            </a:avLst>
          </a:prstGeom>
          <a:solidFill>
            <a:schemeClr val="accent1">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cs typeface="メイリオ" panose="020B0604030504040204" pitchFamily="50" charset="-128"/>
              </a:rPr>
              <a:t>WebFOCUS</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Reporting</a:t>
            </a:r>
            <a:r>
              <a:rPr lang="ja-JP" altLang="en-US" sz="800" dirty="0" smtClean="0">
                <a:solidFill>
                  <a:prstClr val="black">
                    <a:lumMod val="65000"/>
                    <a:lumOff val="35000"/>
                  </a:prstClr>
                </a:solidFill>
                <a:cs typeface="メイリオ" panose="020B0604030504040204" pitchFamily="50" charset="-128"/>
              </a:rPr>
              <a:t> </a:t>
            </a:r>
            <a:r>
              <a:rPr lang="en-US" altLang="ja-JP" sz="800" dirty="0" smtClean="0">
                <a:solidFill>
                  <a:prstClr val="black">
                    <a:lumMod val="65000"/>
                    <a:lumOff val="35000"/>
                  </a:prstClr>
                </a:solidFill>
                <a:cs typeface="メイリオ" panose="020B0604030504040204" pitchFamily="50" charset="-128"/>
              </a:rPr>
              <a:t>Server</a:t>
            </a:r>
            <a:endParaRPr lang="ja-JP" altLang="en-US" sz="800" dirty="0">
              <a:solidFill>
                <a:prstClr val="black">
                  <a:lumMod val="65000"/>
                  <a:lumOff val="35000"/>
                </a:prstClr>
              </a:solidFill>
              <a:cs typeface="メイリオ" panose="020B0604030504040204" pitchFamily="50" charset="-128"/>
            </a:endParaRPr>
          </a:p>
        </p:txBody>
      </p:sp>
      <p:sp>
        <p:nvSpPr>
          <p:cNvPr id="168" name="Text Box 62"/>
          <p:cNvSpPr txBox="1">
            <a:spLocks noChangeArrowheads="1"/>
          </p:cNvSpPr>
          <p:nvPr/>
        </p:nvSpPr>
        <p:spPr bwMode="auto">
          <a:xfrm>
            <a:off x="192331" y="4469289"/>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en-US" sz="800" dirty="0" smtClean="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コンポーネント</a:t>
            </a:r>
            <a:endParaRPr lang="ja-JP" altLang="ja-JP" sz="8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9" name="正方形/長方形 168"/>
          <p:cNvSpPr/>
          <p:nvPr/>
        </p:nvSpPr>
        <p:spPr>
          <a:xfrm>
            <a:off x="182701" y="4443958"/>
            <a:ext cx="8853795" cy="288032"/>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sp>
        <p:nvSpPr>
          <p:cNvPr id="170" name="平行四辺形 169"/>
          <p:cNvSpPr/>
          <p:nvPr/>
        </p:nvSpPr>
        <p:spPr>
          <a:xfrm>
            <a:off x="4938323" y="2890060"/>
            <a:ext cx="1950125" cy="1015166"/>
          </a:xfrm>
          <a:prstGeom prst="parallelogram">
            <a:avLst>
              <a:gd name="adj" fmla="val 1441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36000" rIns="72000" bIns="36000" rtlCol="0" anchor="ctr"/>
          <a:lstStyle/>
          <a:p>
            <a:pPr algn="ctr"/>
            <a:r>
              <a:rPr lang="ja-JP" altLang="en-US" sz="1000" b="1" dirty="0" smtClean="0">
                <a:solidFill>
                  <a:prstClr val="black">
                    <a:lumMod val="65000"/>
                    <a:lumOff val="35000"/>
                  </a:prstClr>
                </a:solidFill>
                <a:cs typeface="メイリオ" panose="020B0604030504040204" pitchFamily="50" charset="-128"/>
              </a:rPr>
              <a:t>コンテンツ管理</a:t>
            </a:r>
            <a:endParaRPr lang="ja-JP" altLang="en-US" sz="1000" b="1" dirty="0">
              <a:solidFill>
                <a:prstClr val="black">
                  <a:lumMod val="65000"/>
                  <a:lumOff val="35000"/>
                </a:prstClr>
              </a:solidFill>
              <a:cs typeface="メイリオ" panose="020B0604030504040204" pitchFamily="50" charset="-128"/>
            </a:endParaRPr>
          </a:p>
        </p:txBody>
      </p:sp>
      <p:pic>
        <p:nvPicPr>
          <p:cNvPr id="171" name="図 17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62508" y="3188867"/>
            <a:ext cx="381610" cy="390995"/>
          </a:xfrm>
          <a:prstGeom prst="rect">
            <a:avLst/>
          </a:prstGeom>
        </p:spPr>
      </p:pic>
      <p:sp>
        <p:nvSpPr>
          <p:cNvPr id="172" name="山形 171"/>
          <p:cNvSpPr/>
          <p:nvPr/>
        </p:nvSpPr>
        <p:spPr>
          <a:xfrm>
            <a:off x="6660232" y="1384980"/>
            <a:ext cx="1296144" cy="2988000"/>
          </a:xfrm>
          <a:prstGeom prst="chevron">
            <a:avLst>
              <a:gd name="adj" fmla="val 16779"/>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96000" tIns="252000" rIns="0" bIns="36000" rtlCol="0" anchor="b"/>
          <a:lstStyle/>
          <a:p>
            <a:pPr algn="ctr"/>
            <a:r>
              <a:rPr lang="ja-JP" altLang="en-US" sz="1000" b="1" dirty="0" smtClean="0">
                <a:solidFill>
                  <a:prstClr val="black">
                    <a:lumMod val="65000"/>
                    <a:lumOff val="35000"/>
                  </a:prstClr>
                </a:solidFill>
                <a:cs typeface="メイリオ" panose="020B0604030504040204" pitchFamily="50" charset="-128"/>
              </a:rPr>
              <a:t>ポータル・ページ</a:t>
            </a:r>
            <a:endParaRPr lang="ja-JP" altLang="en-US" sz="1000" b="1" dirty="0">
              <a:solidFill>
                <a:prstClr val="black">
                  <a:lumMod val="65000"/>
                  <a:lumOff val="35000"/>
                </a:prstClr>
              </a:solidFill>
              <a:cs typeface="メイリオ" panose="020B0604030504040204" pitchFamily="50" charset="-128"/>
            </a:endParaRPr>
          </a:p>
        </p:txBody>
      </p:sp>
      <p:pic>
        <p:nvPicPr>
          <p:cNvPr id="173" name="図 172"/>
          <p:cNvPicPr>
            <a:picLocks noChangeAspect="1"/>
          </p:cNvPicPr>
          <p:nvPr/>
        </p:nvPicPr>
        <p:blipFill>
          <a:blip r:embed="rId29" cstate="print">
            <a:grayscl/>
            <a:extLst>
              <a:ext uri="{28A0092B-C50C-407E-A947-70E740481C1C}">
                <a14:useLocalDpi xmlns:a14="http://schemas.microsoft.com/office/drawing/2010/main" val="0"/>
              </a:ext>
            </a:extLst>
          </a:blip>
          <a:stretch>
            <a:fillRect/>
          </a:stretch>
        </p:blipFill>
        <p:spPr>
          <a:xfrm>
            <a:off x="7251536" y="2141282"/>
            <a:ext cx="206824" cy="206824"/>
          </a:xfrm>
          <a:prstGeom prst="rect">
            <a:avLst/>
          </a:prstGeom>
        </p:spPr>
      </p:pic>
      <p:sp>
        <p:nvSpPr>
          <p:cNvPr id="174" name="テキスト ボックス 173"/>
          <p:cNvSpPr txBox="1"/>
          <p:nvPr/>
        </p:nvSpPr>
        <p:spPr>
          <a:xfrm>
            <a:off x="202590" y="2477626"/>
            <a:ext cx="860907" cy="196635"/>
          </a:xfrm>
          <a:prstGeom prst="rect">
            <a:avLst/>
          </a:prstGeom>
          <a:noFill/>
          <a:ln>
            <a:noFill/>
          </a:ln>
        </p:spPr>
        <p:txBody>
          <a:bodyPr wrap="square" lIns="0" tIns="0" rIns="0" bIns="0" rtlCol="0" anchor="ctr">
            <a:noAutofit/>
          </a:bodyPr>
          <a:lstStyle/>
          <a:p>
            <a:pPr algn="ctr"/>
            <a:r>
              <a:rPr lang="en-US" altLang="ja-JP" sz="600" b="1" dirty="0" smtClean="0">
                <a:solidFill>
                  <a:prstClr val="black">
                    <a:lumMod val="65000"/>
                    <a:lumOff val="35000"/>
                  </a:prstClr>
                </a:solidFill>
                <a:cs typeface="メイリオ" panose="020B0604030504040204" pitchFamily="50" charset="-128"/>
              </a:rPr>
              <a:t>WebFOCUS</a:t>
            </a:r>
          </a:p>
          <a:p>
            <a:pPr algn="ctr"/>
            <a:r>
              <a:rPr lang="ja-JP" altLang="en-US" sz="900" b="1" dirty="0" smtClean="0">
                <a:solidFill>
                  <a:prstClr val="black">
                    <a:lumMod val="65000"/>
                    <a:lumOff val="35000"/>
                  </a:prstClr>
                </a:solidFill>
                <a:cs typeface="メイリオ" panose="020B0604030504040204" pitchFamily="50" charset="-128"/>
              </a:rPr>
              <a:t>利用ログ</a:t>
            </a:r>
            <a:r>
              <a:rPr lang="en-US" altLang="ja-JP" sz="900" b="1" dirty="0" smtClean="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sp>
        <p:nvSpPr>
          <p:cNvPr id="175" name="テキスト ボックス 174"/>
          <p:cNvSpPr txBox="1"/>
          <p:nvPr/>
        </p:nvSpPr>
        <p:spPr>
          <a:xfrm>
            <a:off x="202590" y="1431391"/>
            <a:ext cx="860907" cy="196635"/>
          </a:xfrm>
          <a:prstGeom prst="rect">
            <a:avLst/>
          </a:prstGeom>
          <a:noFill/>
          <a:ln>
            <a:noFill/>
          </a:ln>
        </p:spPr>
        <p:txBody>
          <a:bodyPr wrap="square" lIns="0" tIns="0" rIns="0" bIns="0" rtlCol="0" anchor="ctr">
            <a:noAutofit/>
          </a:bodyPr>
          <a:lstStyle/>
          <a:p>
            <a:pPr algn="ctr"/>
            <a:r>
              <a:rPr lang="ja-JP" altLang="en-US" sz="900" b="1" dirty="0" smtClean="0">
                <a:solidFill>
                  <a:prstClr val="black">
                    <a:lumMod val="65000"/>
                    <a:lumOff val="35000"/>
                  </a:prstClr>
                </a:solidFill>
                <a:cs typeface="メイリオ" panose="020B0604030504040204" pitchFamily="50" charset="-128"/>
              </a:rPr>
              <a:t>検索対象</a:t>
            </a:r>
            <a:r>
              <a:rPr lang="en-US" altLang="ja-JP" sz="900" b="1" dirty="0" smtClean="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sp>
        <p:nvSpPr>
          <p:cNvPr id="176" name="テキスト ボックス 175"/>
          <p:cNvSpPr txBox="1"/>
          <p:nvPr/>
        </p:nvSpPr>
        <p:spPr>
          <a:xfrm>
            <a:off x="202590" y="3528771"/>
            <a:ext cx="860907" cy="196635"/>
          </a:xfrm>
          <a:prstGeom prst="rect">
            <a:avLst/>
          </a:prstGeom>
          <a:noFill/>
          <a:ln>
            <a:noFill/>
          </a:ln>
        </p:spPr>
        <p:txBody>
          <a:bodyPr wrap="square" lIns="0" tIns="0" rIns="0" bIns="0" rtlCol="0" anchor="ctr">
            <a:noAutofit/>
          </a:bodyPr>
          <a:lstStyle/>
          <a:p>
            <a:pPr algn="ctr"/>
            <a:r>
              <a:rPr lang="en-US" altLang="ja-JP" sz="600" b="1" dirty="0" smtClean="0">
                <a:solidFill>
                  <a:prstClr val="black">
                    <a:lumMod val="65000"/>
                    <a:lumOff val="35000"/>
                  </a:prstClr>
                </a:solidFill>
                <a:cs typeface="メイリオ" panose="020B0604030504040204" pitchFamily="50" charset="-128"/>
              </a:rPr>
              <a:t>WebFOCUS</a:t>
            </a:r>
          </a:p>
          <a:p>
            <a:pPr algn="ctr"/>
            <a:r>
              <a:rPr lang="ja-JP" altLang="en-US" sz="900" b="1" dirty="0" smtClean="0">
                <a:solidFill>
                  <a:prstClr val="black">
                    <a:lumMod val="65000"/>
                    <a:lumOff val="35000"/>
                  </a:prstClr>
                </a:solidFill>
                <a:cs typeface="メイリオ" panose="020B0604030504040204" pitchFamily="50" charset="-128"/>
              </a:rPr>
              <a:t>リポジトリ</a:t>
            </a:r>
            <a:r>
              <a:rPr lang="en-US" altLang="ja-JP" sz="900" b="1" dirty="0" smtClean="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pic>
        <p:nvPicPr>
          <p:cNvPr id="177" name="図 176"/>
          <p:cNvPicPr>
            <a:picLocks noChangeAspect="1"/>
          </p:cNvPicPr>
          <p:nvPr/>
        </p:nvPicPr>
        <p:blipFill>
          <a:blip r:embed="rId30" cstate="print">
            <a:clrChange>
              <a:clrFrom>
                <a:srgbClr val="FFFFFF"/>
              </a:clrFrom>
              <a:clrTo>
                <a:srgbClr val="FFFFFF">
                  <a:alpha val="0"/>
                </a:srgbClr>
              </a:clrTo>
            </a:clrChange>
            <a:grayscl/>
            <a:extLst>
              <a:ext uri="{BEBA8EAE-BF5A-486C-A8C5-ECC9F3942E4B}">
                <a14:imgProps xmlns:a14="http://schemas.microsoft.com/office/drawing/2010/main">
                  <a14:imgLayer r:embed="rId3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28171" y="2622400"/>
            <a:ext cx="270000" cy="270000"/>
          </a:xfrm>
          <a:prstGeom prst="rect">
            <a:avLst/>
          </a:prstGeom>
        </p:spPr>
      </p:pic>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6</a:t>
            </a:fld>
            <a:endParaRPr lang="ja-JP" altLang="en-US" dirty="0"/>
          </a:p>
        </p:txBody>
      </p:sp>
    </p:spTree>
    <p:extLst>
      <p:ext uri="{BB962C8B-B14F-4D97-AF65-F5344CB8AC3E}">
        <p14:creationId xmlns:p14="http://schemas.microsoft.com/office/powerpoint/2010/main" val="4186468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ja-JP" altLang="en-US" dirty="0" smtClean="0"/>
              <a:t>機能概要</a:t>
            </a:r>
            <a:endParaRPr kumimoji="1" lang="ja-JP" altLang="en-US" dirty="0"/>
          </a:p>
        </p:txBody>
      </p:sp>
      <p:sp>
        <p:nvSpPr>
          <p:cNvPr id="7" name="テキスト プレースホルダー 6"/>
          <p:cNvSpPr>
            <a:spLocks noGrp="1"/>
          </p:cNvSpPr>
          <p:nvPr>
            <p:ph type="body" sz="quarter" idx="12"/>
          </p:nvPr>
        </p:nvSpPr>
        <p:spPr/>
        <p:txBody>
          <a:bodyPr/>
          <a:lstStyle/>
          <a:p>
            <a:endParaRPr kumimoji="1" lang="ja-JP" altLang="en-US" dirty="0">
              <a:solidFill>
                <a:schemeClr val="bg1">
                  <a:lumMod val="75000"/>
                </a:schemeClr>
              </a:solidFill>
            </a:endParaRPr>
          </a:p>
        </p:txBody>
      </p:sp>
      <p:sp>
        <p:nvSpPr>
          <p:cNvPr id="5" name="スライド番号プレースホルダー 4"/>
          <p:cNvSpPr>
            <a:spLocks noGrp="1"/>
          </p:cNvSpPr>
          <p:nvPr>
            <p:ph type="sldNum" sz="quarter" idx="4294967295"/>
          </p:nvPr>
        </p:nvSpPr>
        <p:spPr/>
        <p:txBody>
          <a:bodyPr/>
          <a:lstStyle/>
          <a:p>
            <a:fld id="{4B22246B-72CC-4AB3-AEF9-7F9B00475CC6}" type="slidenum">
              <a:rPr lang="ja-JP" altLang="en-US" smtClean="0"/>
              <a:pPr/>
              <a:t>7</a:t>
            </a:fld>
            <a:endParaRPr lang="ja-JP" altLang="en-US" dirty="0"/>
          </a:p>
        </p:txBody>
      </p:sp>
    </p:spTree>
    <p:extLst>
      <p:ext uri="{BB962C8B-B14F-4D97-AF65-F5344CB8AC3E}">
        <p14:creationId xmlns:p14="http://schemas.microsoft.com/office/powerpoint/2010/main" val="254328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7"/>
          <p:cNvPicPr preferRelativeResize="0"/>
          <p:nvPr/>
        </p:nvPicPr>
        <p:blipFill rotWithShape="1">
          <a:blip r:embed="rId3">
            <a:alphaModFix/>
          </a:blip>
          <a:srcRect/>
          <a:stretch/>
        </p:blipFill>
        <p:spPr>
          <a:xfrm>
            <a:off x="3132088" y="2716014"/>
            <a:ext cx="2232000" cy="2232000"/>
          </a:xfrm>
          <a:prstGeom prst="rect">
            <a:avLst/>
          </a:prstGeom>
          <a:noFill/>
          <a:ln>
            <a:noFill/>
          </a:ln>
        </p:spPr>
      </p:pic>
      <p:sp>
        <p:nvSpPr>
          <p:cNvPr id="250" name="Google Shape;250;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主な機能</a:t>
            </a:r>
            <a:endParaRPr/>
          </a:p>
        </p:txBody>
      </p:sp>
      <p:sp>
        <p:nvSpPr>
          <p:cNvPr id="251" name="Google Shape;251;p7"/>
          <p:cNvSpPr txBox="1"/>
          <p:nvPr/>
        </p:nvSpPr>
        <p:spPr>
          <a:xfrm>
            <a:off x="572756" y="922778"/>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l"/>
            </a:pPr>
            <a:r>
              <a:rPr lang="ja-JP" sz="1400" b="1" dirty="0">
                <a:solidFill>
                  <a:schemeClr val="tx1">
                    <a:lumMod val="75000"/>
                    <a:lumOff val="25000"/>
                  </a:schemeClr>
                </a:solidFill>
                <a:latin typeface="Meiryo"/>
                <a:ea typeface="Meiryo"/>
                <a:cs typeface="Meiryo"/>
                <a:sym typeface="Meiryo"/>
              </a:rPr>
              <a:t>WebFOCUS</a:t>
            </a:r>
            <a:r>
              <a:rPr lang="ja-JP" sz="1600" b="1" dirty="0">
                <a:solidFill>
                  <a:schemeClr val="tx1">
                    <a:lumMod val="75000"/>
                    <a:lumOff val="25000"/>
                  </a:schemeClr>
                </a:solidFill>
                <a:latin typeface="Meiryo"/>
                <a:ea typeface="Meiryo"/>
                <a:cs typeface="Meiryo"/>
                <a:sym typeface="Meiryo"/>
              </a:rPr>
              <a:t> </a:t>
            </a:r>
            <a:r>
              <a:rPr lang="ja-JP" sz="1400" b="1" dirty="0">
                <a:solidFill>
                  <a:schemeClr val="tx1">
                    <a:lumMod val="75000"/>
                    <a:lumOff val="25000"/>
                  </a:schemeClr>
                </a:solidFill>
                <a:latin typeface="Meiryo"/>
                <a:ea typeface="Meiryo"/>
                <a:cs typeface="Meiryo"/>
                <a:sym typeface="Meiryo"/>
              </a:rPr>
              <a:t>の利用状況を取得・蓄積・参照することができます</a:t>
            </a:r>
            <a:endParaRPr sz="1400" b="1" dirty="0">
              <a:solidFill>
                <a:schemeClr val="tx1">
                  <a:lumMod val="75000"/>
                  <a:lumOff val="25000"/>
                </a:schemeClr>
              </a:solidFill>
              <a:latin typeface="Meiryo"/>
              <a:ea typeface="Meiryo"/>
              <a:cs typeface="Meiryo"/>
              <a:sym typeface="Meiryo"/>
            </a:endParaRPr>
          </a:p>
        </p:txBody>
      </p:sp>
      <p:cxnSp>
        <p:nvCxnSpPr>
          <p:cNvPr id="252" name="Google Shape;252;p7"/>
          <p:cNvCxnSpPr>
            <a:stCxn id="253" idx="2"/>
            <a:endCxn id="254" idx="2"/>
          </p:cNvCxnSpPr>
          <p:nvPr/>
        </p:nvCxnSpPr>
        <p:spPr>
          <a:xfrm>
            <a:off x="2381125" y="2414765"/>
            <a:ext cx="2293500" cy="0"/>
          </a:xfrm>
          <a:prstGeom prst="straightConnector1">
            <a:avLst/>
          </a:prstGeom>
          <a:noFill/>
          <a:ln w="19050" cap="flat" cmpd="sng">
            <a:solidFill>
              <a:srgbClr val="6699CC"/>
            </a:solidFill>
            <a:prstDash val="dot"/>
            <a:round/>
            <a:headEnd type="none" w="sm" len="sm"/>
            <a:tailEnd type="none" w="sm" len="sm"/>
          </a:ln>
        </p:spPr>
      </p:cxnSp>
      <p:sp>
        <p:nvSpPr>
          <p:cNvPr id="255" name="Google Shape;255;p7"/>
          <p:cNvSpPr/>
          <p:nvPr/>
        </p:nvSpPr>
        <p:spPr>
          <a:xfrm>
            <a:off x="468276" y="1419622"/>
            <a:ext cx="190800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a:solidFill>
                  <a:schemeClr val="lt1"/>
                </a:solidFill>
                <a:latin typeface="Meiryo"/>
                <a:ea typeface="Meiryo"/>
                <a:cs typeface="Meiryo"/>
                <a:sym typeface="Meiryo"/>
              </a:rPr>
              <a:t>抽出</a:t>
            </a:r>
            <a:r>
              <a:rPr lang="ja-JP" sz="1100" b="1" i="0" u="none" strike="noStrike" cap="none">
                <a:solidFill>
                  <a:schemeClr val="lt1"/>
                </a:solidFill>
                <a:latin typeface="Meiryo"/>
                <a:ea typeface="Meiryo"/>
                <a:cs typeface="Meiryo"/>
                <a:sym typeface="Meiryo"/>
              </a:rPr>
              <a:t>データ・レコード</a:t>
            </a:r>
            <a:endParaRPr/>
          </a:p>
        </p:txBody>
      </p:sp>
      <p:sp>
        <p:nvSpPr>
          <p:cNvPr id="256" name="Google Shape;256;p7"/>
          <p:cNvSpPr/>
          <p:nvPr/>
        </p:nvSpPr>
        <p:spPr>
          <a:xfrm>
            <a:off x="6948264" y="1419622"/>
            <a:ext cx="1735598"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dirty="0">
                <a:solidFill>
                  <a:schemeClr val="lt1"/>
                </a:solidFill>
                <a:latin typeface="Meiryo"/>
                <a:ea typeface="Meiryo"/>
                <a:cs typeface="Meiryo"/>
                <a:sym typeface="Meiryo"/>
              </a:rPr>
              <a:t>実行</a:t>
            </a:r>
            <a:r>
              <a:rPr lang="ja-JP" sz="1100" b="1" i="0" u="none" strike="noStrike" cap="none" dirty="0" smtClean="0">
                <a:solidFill>
                  <a:schemeClr val="lt1"/>
                </a:solidFill>
                <a:latin typeface="Meiryo"/>
                <a:ea typeface="Meiryo"/>
                <a:cs typeface="Meiryo"/>
                <a:sym typeface="Meiryo"/>
              </a:rPr>
              <a:t>ユーザ</a:t>
            </a:r>
            <a:r>
              <a:rPr lang="ja-JP" altLang="en-US" sz="1100" b="1" i="0" u="none" strike="noStrike" cap="none" dirty="0" smtClean="0">
                <a:solidFill>
                  <a:schemeClr val="lt1"/>
                </a:solidFill>
                <a:latin typeface="Meiryo"/>
                <a:ea typeface="Meiryo"/>
                <a:cs typeface="Meiryo"/>
                <a:sym typeface="Meiryo"/>
              </a:rPr>
              <a:t>ー</a:t>
            </a:r>
            <a:r>
              <a:rPr lang="ja-JP" sz="1100" b="1" i="0" u="none" strike="noStrike" cap="none" dirty="0" smtClean="0">
                <a:solidFill>
                  <a:schemeClr val="lt1"/>
                </a:solidFill>
                <a:latin typeface="Meiryo"/>
                <a:ea typeface="Meiryo"/>
                <a:cs typeface="Meiryo"/>
                <a:sym typeface="Meiryo"/>
              </a:rPr>
              <a:t>・</a:t>
            </a:r>
            <a:r>
              <a:rPr lang="ja-JP" sz="1100" b="1" i="0" u="none" strike="noStrike" cap="none" dirty="0">
                <a:solidFill>
                  <a:schemeClr val="lt1"/>
                </a:solidFill>
                <a:latin typeface="Meiryo"/>
                <a:ea typeface="Meiryo"/>
                <a:cs typeface="Meiryo"/>
                <a:sym typeface="Meiryo"/>
              </a:rPr>
              <a:t>利用頻度</a:t>
            </a:r>
            <a:endParaRPr sz="1100" b="1" i="0" u="none" strike="noStrike" cap="none" dirty="0">
              <a:solidFill>
                <a:schemeClr val="lt1"/>
              </a:solidFill>
              <a:latin typeface="Meiryo"/>
              <a:ea typeface="Meiryo"/>
              <a:cs typeface="Meiryo"/>
              <a:sym typeface="Meiryo"/>
            </a:endParaRPr>
          </a:p>
        </p:txBody>
      </p:sp>
      <p:sp>
        <p:nvSpPr>
          <p:cNvPr id="257" name="Google Shape;257;p7"/>
          <p:cNvSpPr/>
          <p:nvPr/>
        </p:nvSpPr>
        <p:spPr>
          <a:xfrm>
            <a:off x="4824248" y="1419622"/>
            <a:ext cx="198000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a:solidFill>
                  <a:schemeClr val="lt1"/>
                </a:solidFill>
                <a:latin typeface="Meiryo"/>
                <a:ea typeface="Meiryo"/>
                <a:cs typeface="Meiryo"/>
                <a:sym typeface="Meiryo"/>
              </a:rPr>
              <a:t>閲覧した</a:t>
            </a:r>
            <a:r>
              <a:rPr lang="ja-JP" sz="1100" b="1" i="0" u="none" strike="noStrike" cap="none">
                <a:solidFill>
                  <a:schemeClr val="lt1"/>
                </a:solidFill>
                <a:latin typeface="Meiryo"/>
                <a:ea typeface="Meiryo"/>
                <a:cs typeface="Meiryo"/>
                <a:sym typeface="Meiryo"/>
              </a:rPr>
              <a:t>レポート・エラー</a:t>
            </a:r>
            <a:endParaRPr/>
          </a:p>
        </p:txBody>
      </p:sp>
      <p:pic>
        <p:nvPicPr>
          <p:cNvPr id="258" name="Google Shape;258;p7"/>
          <p:cNvPicPr preferRelativeResize="0"/>
          <p:nvPr/>
        </p:nvPicPr>
        <p:blipFill rotWithShape="1">
          <a:blip r:embed="rId4">
            <a:alphaModFix/>
          </a:blip>
          <a:srcRect t="7229"/>
          <a:stretch/>
        </p:blipFill>
        <p:spPr>
          <a:xfrm>
            <a:off x="4913407" y="1785620"/>
            <a:ext cx="808472" cy="517422"/>
          </a:xfrm>
          <a:prstGeom prst="rect">
            <a:avLst/>
          </a:prstGeom>
          <a:no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pic>
        <p:nvPicPr>
          <p:cNvPr id="259" name="Google Shape;259;p7"/>
          <p:cNvPicPr preferRelativeResize="0"/>
          <p:nvPr/>
        </p:nvPicPr>
        <p:blipFill rotWithShape="1">
          <a:blip r:embed="rId5">
            <a:alphaModFix/>
          </a:blip>
          <a:srcRect/>
          <a:stretch/>
        </p:blipFill>
        <p:spPr>
          <a:xfrm>
            <a:off x="4912991" y="2403310"/>
            <a:ext cx="808472" cy="517422"/>
          </a:xfrm>
          <a:prstGeom prst="rect">
            <a:avLst/>
          </a:prstGeom>
          <a:no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pic>
        <p:nvPicPr>
          <p:cNvPr id="260" name="Google Shape;260;p7"/>
          <p:cNvPicPr preferRelativeResize="0"/>
          <p:nvPr/>
        </p:nvPicPr>
        <p:blipFill rotWithShape="1">
          <a:blip r:embed="rId6">
            <a:alphaModFix/>
          </a:blip>
          <a:srcRect/>
          <a:stretch/>
        </p:blipFill>
        <p:spPr>
          <a:xfrm>
            <a:off x="5923768" y="1796677"/>
            <a:ext cx="808472" cy="517422"/>
          </a:xfrm>
          <a:prstGeom prst="rect">
            <a:avLst/>
          </a:prstGeom>
          <a:no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pic>
        <p:nvPicPr>
          <p:cNvPr id="261" name="Google Shape;261;p7"/>
          <p:cNvPicPr preferRelativeResize="0"/>
          <p:nvPr/>
        </p:nvPicPr>
        <p:blipFill rotWithShape="1">
          <a:blip r:embed="rId7">
            <a:alphaModFix/>
          </a:blip>
          <a:srcRect/>
          <a:stretch/>
        </p:blipFill>
        <p:spPr>
          <a:xfrm>
            <a:off x="5919979" y="2414368"/>
            <a:ext cx="808472" cy="517422"/>
          </a:xfrm>
          <a:prstGeom prst="rect">
            <a:avLst/>
          </a:prstGeom>
          <a:no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grpSp>
        <p:nvGrpSpPr>
          <p:cNvPr id="262" name="Google Shape;262;p7"/>
          <p:cNvGrpSpPr/>
          <p:nvPr/>
        </p:nvGrpSpPr>
        <p:grpSpPr>
          <a:xfrm>
            <a:off x="3102810" y="2003670"/>
            <a:ext cx="893126" cy="856112"/>
            <a:chOff x="3074437" y="2627819"/>
            <a:chExt cx="1296829" cy="1243083"/>
          </a:xfrm>
        </p:grpSpPr>
        <p:sp>
          <p:nvSpPr>
            <p:cNvPr id="263" name="Google Shape;263;p7"/>
            <p:cNvSpPr/>
            <p:nvPr/>
          </p:nvSpPr>
          <p:spPr>
            <a:xfrm>
              <a:off x="3074437" y="2627819"/>
              <a:ext cx="1296829" cy="1243083"/>
            </a:xfrm>
            <a:prstGeom prst="flowChartConnector">
              <a:avLst/>
            </a:prstGeom>
            <a:solidFill>
              <a:schemeClr val="lt1"/>
            </a:solidFill>
            <a:ln w="25400" cap="flat" cmpd="sng">
              <a:solidFill>
                <a:srgbClr val="66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Meiryo"/>
                <a:ea typeface="Meiryo"/>
                <a:cs typeface="Meiryo"/>
                <a:sym typeface="Meiryo"/>
              </a:endParaRPr>
            </a:p>
          </p:txBody>
        </p:sp>
        <p:pic>
          <p:nvPicPr>
            <p:cNvPr id="264" name="Google Shape;264;p7"/>
            <p:cNvPicPr preferRelativeResize="0"/>
            <p:nvPr/>
          </p:nvPicPr>
          <p:blipFill rotWithShape="1">
            <a:blip r:embed="rId8">
              <a:alphaModFix/>
            </a:blip>
            <a:srcRect/>
            <a:stretch/>
          </p:blipFill>
          <p:spPr>
            <a:xfrm>
              <a:off x="3363499" y="2822602"/>
              <a:ext cx="718704" cy="701387"/>
            </a:xfrm>
            <a:prstGeom prst="rect">
              <a:avLst/>
            </a:prstGeom>
            <a:noFill/>
            <a:ln>
              <a:noFill/>
            </a:ln>
          </p:spPr>
        </p:pic>
        <p:pic>
          <p:nvPicPr>
            <p:cNvPr id="265" name="Google Shape;265;p7" descr="WebFocus"/>
            <p:cNvPicPr preferRelativeResize="0"/>
            <p:nvPr/>
          </p:nvPicPr>
          <p:blipFill rotWithShape="1">
            <a:blip r:embed="rId9">
              <a:alphaModFix/>
            </a:blip>
            <a:srcRect/>
            <a:stretch/>
          </p:blipFill>
          <p:spPr>
            <a:xfrm>
              <a:off x="3332252" y="3538256"/>
              <a:ext cx="781198" cy="106832"/>
            </a:xfrm>
            <a:prstGeom prst="rect">
              <a:avLst/>
            </a:prstGeom>
            <a:noFill/>
            <a:ln>
              <a:noFill/>
            </a:ln>
          </p:spPr>
        </p:pic>
      </p:grpSp>
      <p:sp>
        <p:nvSpPr>
          <p:cNvPr id="266" name="Google Shape;266;p7"/>
          <p:cNvSpPr/>
          <p:nvPr/>
        </p:nvSpPr>
        <p:spPr>
          <a:xfrm>
            <a:off x="1331640" y="1867353"/>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800" b="1">
                <a:solidFill>
                  <a:schemeClr val="lt1"/>
                </a:solidFill>
                <a:latin typeface="Meiryo"/>
                <a:ea typeface="Meiryo"/>
                <a:cs typeface="Meiryo"/>
                <a:sym typeface="Meiryo"/>
              </a:rPr>
              <a:t>RDB</a:t>
            </a:r>
            <a:endParaRPr sz="800" b="1">
              <a:solidFill>
                <a:schemeClr val="lt1"/>
              </a:solidFill>
              <a:latin typeface="Meiryo"/>
              <a:ea typeface="Meiryo"/>
              <a:cs typeface="Meiryo"/>
              <a:sym typeface="Meiryo"/>
            </a:endParaRPr>
          </a:p>
        </p:txBody>
      </p:sp>
      <p:sp>
        <p:nvSpPr>
          <p:cNvPr id="253" name="Google Shape;253;p7"/>
          <p:cNvSpPr/>
          <p:nvPr/>
        </p:nvSpPr>
        <p:spPr>
          <a:xfrm>
            <a:off x="2267744" y="1766765"/>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a:ea typeface="Meiryo"/>
              <a:cs typeface="Meiryo"/>
              <a:sym typeface="Meiryo"/>
            </a:endParaRPr>
          </a:p>
        </p:txBody>
      </p:sp>
      <p:sp>
        <p:nvSpPr>
          <p:cNvPr id="267" name="Google Shape;267;p7"/>
          <p:cNvSpPr/>
          <p:nvPr/>
        </p:nvSpPr>
        <p:spPr>
          <a:xfrm>
            <a:off x="8707091" y="1766765"/>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Meiryo"/>
              <a:ea typeface="Meiryo"/>
              <a:cs typeface="Meiryo"/>
              <a:sym typeface="Meiryo"/>
            </a:endParaRPr>
          </a:p>
        </p:txBody>
      </p:sp>
      <p:sp>
        <p:nvSpPr>
          <p:cNvPr id="254" name="Google Shape;254;p7"/>
          <p:cNvSpPr/>
          <p:nvPr/>
        </p:nvSpPr>
        <p:spPr>
          <a:xfrm flipH="1">
            <a:off x="4674643" y="1766765"/>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a:ea typeface="Meiryo"/>
              <a:cs typeface="Meiryo"/>
              <a:sym typeface="Meiryo"/>
            </a:endParaRPr>
          </a:p>
        </p:txBody>
      </p:sp>
      <p:sp>
        <p:nvSpPr>
          <p:cNvPr id="268" name="Google Shape;268;p7"/>
          <p:cNvSpPr/>
          <p:nvPr/>
        </p:nvSpPr>
        <p:spPr>
          <a:xfrm flipH="1">
            <a:off x="468276" y="1766765"/>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a:ea typeface="Meiryo"/>
              <a:cs typeface="Meiryo"/>
              <a:sym typeface="Meiryo"/>
            </a:endParaRPr>
          </a:p>
        </p:txBody>
      </p:sp>
      <p:pic>
        <p:nvPicPr>
          <p:cNvPr id="269" name="Google Shape;269;p7"/>
          <p:cNvPicPr preferRelativeResize="0"/>
          <p:nvPr/>
        </p:nvPicPr>
        <p:blipFill rotWithShape="1">
          <a:blip r:embed="rId10">
            <a:alphaModFix/>
          </a:blip>
          <a:srcRect/>
          <a:stretch/>
        </p:blipFill>
        <p:spPr>
          <a:xfrm>
            <a:off x="7884368" y="1899963"/>
            <a:ext cx="371898" cy="371897"/>
          </a:xfrm>
          <a:prstGeom prst="rect">
            <a:avLst/>
          </a:prstGeom>
          <a:noFill/>
          <a:ln>
            <a:noFill/>
          </a:ln>
        </p:spPr>
      </p:pic>
      <p:pic>
        <p:nvPicPr>
          <p:cNvPr id="270" name="Google Shape;270;p7"/>
          <p:cNvPicPr preferRelativeResize="0"/>
          <p:nvPr/>
        </p:nvPicPr>
        <p:blipFill rotWithShape="1">
          <a:blip r:embed="rId11">
            <a:alphaModFix/>
          </a:blip>
          <a:srcRect/>
          <a:stretch/>
        </p:blipFill>
        <p:spPr>
          <a:xfrm>
            <a:off x="7884368" y="2487885"/>
            <a:ext cx="371898" cy="371897"/>
          </a:xfrm>
          <a:prstGeom prst="rect">
            <a:avLst/>
          </a:prstGeom>
          <a:noFill/>
          <a:ln>
            <a:noFill/>
          </a:ln>
        </p:spPr>
      </p:pic>
      <p:pic>
        <p:nvPicPr>
          <p:cNvPr id="271" name="Google Shape;271;p7"/>
          <p:cNvPicPr preferRelativeResize="0"/>
          <p:nvPr/>
        </p:nvPicPr>
        <p:blipFill rotWithShape="1">
          <a:blip r:embed="rId12">
            <a:alphaModFix/>
          </a:blip>
          <a:srcRect/>
          <a:stretch/>
        </p:blipFill>
        <p:spPr>
          <a:xfrm>
            <a:off x="7224438" y="2476027"/>
            <a:ext cx="371898" cy="371898"/>
          </a:xfrm>
          <a:prstGeom prst="rect">
            <a:avLst/>
          </a:prstGeom>
          <a:noFill/>
          <a:ln>
            <a:noFill/>
          </a:ln>
        </p:spPr>
      </p:pic>
      <p:sp>
        <p:nvSpPr>
          <p:cNvPr id="272" name="Google Shape;272;p7"/>
          <p:cNvSpPr txBox="1"/>
          <p:nvPr/>
        </p:nvSpPr>
        <p:spPr>
          <a:xfrm>
            <a:off x="411920" y="4155926"/>
            <a:ext cx="99172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rgbClr val="6699CC"/>
                </a:solidFill>
                <a:latin typeface="Meiryo"/>
                <a:ea typeface="Meiryo"/>
                <a:cs typeface="Meiryo"/>
                <a:sym typeface="Meiryo"/>
              </a:rPr>
              <a:t>管理者</a:t>
            </a:r>
            <a:endParaRPr sz="900" b="1">
              <a:solidFill>
                <a:srgbClr val="6699CC"/>
              </a:solidFill>
              <a:latin typeface="Meiryo"/>
              <a:ea typeface="Meiryo"/>
              <a:cs typeface="Meiryo"/>
              <a:sym typeface="Meiryo"/>
            </a:endParaRPr>
          </a:p>
        </p:txBody>
      </p:sp>
      <p:pic>
        <p:nvPicPr>
          <p:cNvPr id="273" name="Google Shape;273;p7"/>
          <p:cNvPicPr preferRelativeResize="0"/>
          <p:nvPr/>
        </p:nvPicPr>
        <p:blipFill rotWithShape="1">
          <a:blip r:embed="rId13">
            <a:alphaModFix/>
          </a:blip>
          <a:srcRect/>
          <a:stretch/>
        </p:blipFill>
        <p:spPr>
          <a:xfrm>
            <a:off x="7224438" y="1899963"/>
            <a:ext cx="371898" cy="371899"/>
          </a:xfrm>
          <a:prstGeom prst="rect">
            <a:avLst/>
          </a:prstGeom>
          <a:noFill/>
          <a:ln>
            <a:noFill/>
          </a:ln>
        </p:spPr>
      </p:pic>
      <p:pic>
        <p:nvPicPr>
          <p:cNvPr id="274" name="Google Shape;274;p7"/>
          <p:cNvPicPr preferRelativeResize="0"/>
          <p:nvPr/>
        </p:nvPicPr>
        <p:blipFill rotWithShape="1">
          <a:blip r:embed="rId14">
            <a:alphaModFix/>
          </a:blip>
          <a:srcRect/>
          <a:stretch/>
        </p:blipFill>
        <p:spPr>
          <a:xfrm>
            <a:off x="683568" y="1779662"/>
            <a:ext cx="583246" cy="583246"/>
          </a:xfrm>
          <a:prstGeom prst="rect">
            <a:avLst/>
          </a:prstGeom>
          <a:noFill/>
          <a:ln>
            <a:noFill/>
          </a:ln>
        </p:spPr>
      </p:pic>
      <p:sp>
        <p:nvSpPr>
          <p:cNvPr id="275" name="Google Shape;275;p7"/>
          <p:cNvSpPr/>
          <p:nvPr/>
        </p:nvSpPr>
        <p:spPr>
          <a:xfrm>
            <a:off x="2627992" y="1419622"/>
            <a:ext cx="187200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a:solidFill>
                  <a:schemeClr val="lt1"/>
                </a:solidFill>
                <a:latin typeface="Meiryo"/>
                <a:ea typeface="Meiryo"/>
                <a:cs typeface="Meiryo"/>
                <a:sym typeface="Meiryo"/>
              </a:rPr>
              <a:t>レスポンス・使用リソース</a:t>
            </a:r>
            <a:endParaRPr sz="1100" b="1" i="0" u="none" strike="noStrike" cap="none">
              <a:solidFill>
                <a:schemeClr val="lt1"/>
              </a:solidFill>
              <a:latin typeface="Meiryo"/>
              <a:ea typeface="Meiryo"/>
              <a:cs typeface="Meiryo"/>
              <a:sym typeface="Meiryo"/>
            </a:endParaRPr>
          </a:p>
        </p:txBody>
      </p:sp>
      <p:sp>
        <p:nvSpPr>
          <p:cNvPr id="276" name="Google Shape;276;p7"/>
          <p:cNvSpPr/>
          <p:nvPr/>
        </p:nvSpPr>
        <p:spPr>
          <a:xfrm>
            <a:off x="1331640" y="2545546"/>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800" b="1">
                <a:solidFill>
                  <a:schemeClr val="lt1"/>
                </a:solidFill>
                <a:latin typeface="Meiryo"/>
                <a:ea typeface="Meiryo"/>
                <a:cs typeface="Meiryo"/>
                <a:sym typeface="Meiryo"/>
              </a:rPr>
              <a:t>ERP</a:t>
            </a:r>
            <a:endParaRPr sz="800" b="1">
              <a:solidFill>
                <a:schemeClr val="lt1"/>
              </a:solidFill>
              <a:latin typeface="Meiryo"/>
              <a:ea typeface="Meiryo"/>
              <a:cs typeface="Meiryo"/>
              <a:sym typeface="Meiryo"/>
            </a:endParaRPr>
          </a:p>
        </p:txBody>
      </p:sp>
      <p:pic>
        <p:nvPicPr>
          <p:cNvPr id="277" name="Google Shape;277;p7"/>
          <p:cNvPicPr preferRelativeResize="0"/>
          <p:nvPr/>
        </p:nvPicPr>
        <p:blipFill rotWithShape="1">
          <a:blip r:embed="rId14">
            <a:alphaModFix/>
          </a:blip>
          <a:srcRect/>
          <a:stretch/>
        </p:blipFill>
        <p:spPr>
          <a:xfrm>
            <a:off x="683568" y="2457855"/>
            <a:ext cx="583246" cy="583246"/>
          </a:xfrm>
          <a:prstGeom prst="rect">
            <a:avLst/>
          </a:prstGeom>
          <a:noFill/>
          <a:ln>
            <a:noFill/>
          </a:ln>
        </p:spPr>
      </p:pic>
      <p:sp>
        <p:nvSpPr>
          <p:cNvPr id="278" name="Google Shape;278;p7"/>
          <p:cNvSpPr/>
          <p:nvPr/>
        </p:nvSpPr>
        <p:spPr>
          <a:xfrm rot="-5400000" flipH="1">
            <a:off x="4499687" y="-740155"/>
            <a:ext cx="144000" cy="8208000"/>
          </a:xfrm>
          <a:prstGeom prst="rightBracket">
            <a:avLst>
              <a:gd name="adj" fmla="val 8333"/>
            </a:avLst>
          </a:prstGeom>
          <a:noFill/>
          <a:ln w="19050" cap="flat" cmpd="sng">
            <a:solidFill>
              <a:schemeClr val="accent6"/>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a:ea typeface="Meiryo"/>
              <a:cs typeface="Meiryo"/>
              <a:sym typeface="Meiryo"/>
            </a:endParaRPr>
          </a:p>
        </p:txBody>
      </p:sp>
      <p:sp>
        <p:nvSpPr>
          <p:cNvPr id="279" name="Google Shape;279;p7"/>
          <p:cNvSpPr txBox="1"/>
          <p:nvPr/>
        </p:nvSpPr>
        <p:spPr>
          <a:xfrm>
            <a:off x="4644480" y="3039830"/>
            <a:ext cx="4248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a:solidFill>
                  <a:schemeClr val="accent6"/>
                </a:solidFill>
                <a:latin typeface="Meiryo"/>
                <a:ea typeface="Meiryo"/>
                <a:cs typeface="Meiryo"/>
                <a:sym typeface="Meiryo"/>
              </a:rPr>
              <a:t>①WebFOCUS の利用状況を利用ログとして取得</a:t>
            </a:r>
            <a:endParaRPr sz="1200" b="1">
              <a:solidFill>
                <a:schemeClr val="accent6"/>
              </a:solidFill>
              <a:latin typeface="Meiryo"/>
              <a:ea typeface="Meiryo"/>
              <a:cs typeface="Meiryo"/>
              <a:sym typeface="Meiryo"/>
            </a:endParaRPr>
          </a:p>
        </p:txBody>
      </p:sp>
      <p:cxnSp>
        <p:nvCxnSpPr>
          <p:cNvPr id="280" name="Google Shape;280;p7"/>
          <p:cNvCxnSpPr>
            <a:stCxn id="281" idx="2"/>
            <a:endCxn id="282" idx="0"/>
          </p:cNvCxnSpPr>
          <p:nvPr/>
        </p:nvCxnSpPr>
        <p:spPr>
          <a:xfrm>
            <a:off x="4247896" y="3363838"/>
            <a:ext cx="18000" cy="684000"/>
          </a:xfrm>
          <a:prstGeom prst="straightConnector1">
            <a:avLst/>
          </a:prstGeom>
          <a:noFill/>
          <a:ln w="19050" cap="flat" cmpd="sng">
            <a:solidFill>
              <a:schemeClr val="accent6"/>
            </a:solidFill>
            <a:prstDash val="solid"/>
            <a:round/>
            <a:headEnd type="none" w="sm" len="sm"/>
            <a:tailEnd type="triangle" w="lg" len="lg"/>
          </a:ln>
        </p:spPr>
      </p:cxnSp>
      <p:pic>
        <p:nvPicPr>
          <p:cNvPr id="282" name="Google Shape;282;p7"/>
          <p:cNvPicPr preferRelativeResize="0"/>
          <p:nvPr/>
        </p:nvPicPr>
        <p:blipFill rotWithShape="1">
          <a:blip r:embed="rId15">
            <a:alphaModFix/>
          </a:blip>
          <a:srcRect/>
          <a:stretch/>
        </p:blipFill>
        <p:spPr>
          <a:xfrm>
            <a:off x="4067944" y="4047958"/>
            <a:ext cx="396000" cy="396000"/>
          </a:xfrm>
          <a:prstGeom prst="rect">
            <a:avLst/>
          </a:prstGeom>
          <a:noFill/>
          <a:ln>
            <a:noFill/>
          </a:ln>
        </p:spPr>
      </p:pic>
      <p:sp>
        <p:nvSpPr>
          <p:cNvPr id="283" name="Google Shape;283;p7"/>
          <p:cNvSpPr txBox="1"/>
          <p:nvPr/>
        </p:nvSpPr>
        <p:spPr>
          <a:xfrm>
            <a:off x="4644828" y="3579862"/>
            <a:ext cx="424765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a:solidFill>
                  <a:schemeClr val="accent6"/>
                </a:solidFill>
                <a:latin typeface="Meiryo"/>
                <a:ea typeface="Meiryo"/>
                <a:cs typeface="Meiryo"/>
                <a:sym typeface="Meiryo"/>
              </a:rPr>
              <a:t>②アダプタを経由して①のログをリポジトリに格納・蓄積</a:t>
            </a:r>
            <a:endParaRPr sz="1200" b="1">
              <a:solidFill>
                <a:schemeClr val="accent6"/>
              </a:solidFill>
              <a:latin typeface="Meiryo"/>
              <a:ea typeface="Meiryo"/>
              <a:cs typeface="Meiryo"/>
              <a:sym typeface="Meiryo"/>
            </a:endParaRPr>
          </a:p>
        </p:txBody>
      </p:sp>
      <p:pic>
        <p:nvPicPr>
          <p:cNvPr id="284" name="Google Shape;284;p7"/>
          <p:cNvPicPr preferRelativeResize="0"/>
          <p:nvPr/>
        </p:nvPicPr>
        <p:blipFill rotWithShape="1">
          <a:blip r:embed="rId13">
            <a:alphaModFix/>
          </a:blip>
          <a:srcRect/>
          <a:stretch/>
        </p:blipFill>
        <p:spPr>
          <a:xfrm>
            <a:off x="1175766" y="4083942"/>
            <a:ext cx="371898" cy="371899"/>
          </a:xfrm>
          <a:prstGeom prst="rect">
            <a:avLst/>
          </a:prstGeom>
          <a:noFill/>
          <a:ln>
            <a:noFill/>
          </a:ln>
        </p:spPr>
      </p:pic>
      <p:cxnSp>
        <p:nvCxnSpPr>
          <p:cNvPr id="285" name="Google Shape;285;p7"/>
          <p:cNvCxnSpPr>
            <a:stCxn id="284" idx="3"/>
            <a:endCxn id="286" idx="1"/>
          </p:cNvCxnSpPr>
          <p:nvPr/>
        </p:nvCxnSpPr>
        <p:spPr>
          <a:xfrm rot="10800000" flipH="1">
            <a:off x="1547664" y="4263892"/>
            <a:ext cx="1080000" cy="6000"/>
          </a:xfrm>
          <a:prstGeom prst="straightConnector1">
            <a:avLst/>
          </a:prstGeom>
          <a:noFill/>
          <a:ln w="19050" cap="flat" cmpd="sng">
            <a:solidFill>
              <a:schemeClr val="accent6"/>
            </a:solidFill>
            <a:prstDash val="solid"/>
            <a:round/>
            <a:headEnd type="triangle" w="lg" len="lg"/>
            <a:tailEnd type="none" w="sm" len="sm"/>
          </a:ln>
        </p:spPr>
      </p:cxnSp>
      <p:sp>
        <p:nvSpPr>
          <p:cNvPr id="287" name="Google Shape;287;p7"/>
          <p:cNvSpPr/>
          <p:nvPr/>
        </p:nvSpPr>
        <p:spPr>
          <a:xfrm>
            <a:off x="1833377" y="2545546"/>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800" b="1">
                <a:solidFill>
                  <a:schemeClr val="lt1"/>
                </a:solidFill>
                <a:latin typeface="Meiryo"/>
                <a:ea typeface="Meiryo"/>
                <a:cs typeface="Meiryo"/>
                <a:sym typeface="Meiryo"/>
              </a:rPr>
              <a:t>マスタ</a:t>
            </a:r>
            <a:endParaRPr sz="800" b="1">
              <a:solidFill>
                <a:schemeClr val="lt1"/>
              </a:solidFill>
              <a:latin typeface="Meiryo"/>
              <a:ea typeface="Meiryo"/>
              <a:cs typeface="Meiryo"/>
              <a:sym typeface="Meiryo"/>
            </a:endParaRPr>
          </a:p>
        </p:txBody>
      </p:sp>
      <p:sp>
        <p:nvSpPr>
          <p:cNvPr id="288" name="Google Shape;288;p7"/>
          <p:cNvSpPr/>
          <p:nvPr/>
        </p:nvSpPr>
        <p:spPr>
          <a:xfrm>
            <a:off x="1851112" y="1867353"/>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800" b="1">
                <a:solidFill>
                  <a:schemeClr val="lt1"/>
                </a:solidFill>
                <a:latin typeface="Meiryo"/>
                <a:ea typeface="Meiryo"/>
                <a:cs typeface="Meiryo"/>
                <a:sym typeface="Meiryo"/>
              </a:rPr>
              <a:t>データ</a:t>
            </a:r>
            <a:endParaRPr sz="800" b="1">
              <a:solidFill>
                <a:schemeClr val="lt1"/>
              </a:solidFill>
              <a:latin typeface="Meiryo"/>
              <a:ea typeface="Meiryo"/>
              <a:cs typeface="Meiryo"/>
              <a:sym typeface="Meiryo"/>
            </a:endParaRPr>
          </a:p>
        </p:txBody>
      </p:sp>
      <p:pic>
        <p:nvPicPr>
          <p:cNvPr id="281" name="Google Shape;281;p7"/>
          <p:cNvPicPr preferRelativeResize="0"/>
          <p:nvPr/>
        </p:nvPicPr>
        <p:blipFill rotWithShape="1">
          <a:blip r:embed="rId16">
            <a:alphaModFix/>
          </a:blip>
          <a:srcRect/>
          <a:stretch/>
        </p:blipFill>
        <p:spPr>
          <a:xfrm>
            <a:off x="4067896" y="3003838"/>
            <a:ext cx="360000" cy="360000"/>
          </a:xfrm>
          <a:prstGeom prst="rect">
            <a:avLst/>
          </a:prstGeom>
          <a:noFill/>
          <a:ln>
            <a:noFill/>
          </a:ln>
        </p:spPr>
      </p:pic>
      <p:pic>
        <p:nvPicPr>
          <p:cNvPr id="286" name="Google Shape;286;p7"/>
          <p:cNvPicPr preferRelativeResize="0"/>
          <p:nvPr/>
        </p:nvPicPr>
        <p:blipFill rotWithShape="1">
          <a:blip r:embed="rId17">
            <a:alphaModFix/>
          </a:blip>
          <a:srcRect/>
          <a:stretch/>
        </p:blipFill>
        <p:spPr>
          <a:xfrm>
            <a:off x="2627784" y="4083942"/>
            <a:ext cx="360000" cy="360000"/>
          </a:xfrm>
          <a:prstGeom prst="rect">
            <a:avLst/>
          </a:prstGeom>
          <a:noFill/>
          <a:ln>
            <a:noFill/>
          </a:ln>
        </p:spPr>
      </p:pic>
      <p:cxnSp>
        <p:nvCxnSpPr>
          <p:cNvPr id="289" name="Google Shape;289;p7"/>
          <p:cNvCxnSpPr>
            <a:stCxn id="286" idx="3"/>
            <a:endCxn id="282" idx="1"/>
          </p:cNvCxnSpPr>
          <p:nvPr/>
        </p:nvCxnSpPr>
        <p:spPr>
          <a:xfrm rot="10800000" flipH="1">
            <a:off x="2987784" y="4245942"/>
            <a:ext cx="1080300" cy="18000"/>
          </a:xfrm>
          <a:prstGeom prst="straightConnector1">
            <a:avLst/>
          </a:prstGeom>
          <a:noFill/>
          <a:ln w="19050" cap="flat" cmpd="sng">
            <a:solidFill>
              <a:schemeClr val="accent6"/>
            </a:solidFill>
            <a:prstDash val="solid"/>
            <a:round/>
            <a:headEnd type="none" w="sm" len="sm"/>
            <a:tailEnd type="triangle" w="lg" len="lg"/>
          </a:ln>
        </p:spPr>
      </p:cxnSp>
      <p:sp>
        <p:nvSpPr>
          <p:cNvPr id="290" name="Google Shape;290;p7"/>
          <p:cNvSpPr txBox="1"/>
          <p:nvPr/>
        </p:nvSpPr>
        <p:spPr>
          <a:xfrm>
            <a:off x="1979712" y="4587974"/>
            <a:ext cx="1656000" cy="252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標準レポート</a:t>
            </a:r>
            <a:endParaRPr sz="900" b="1">
              <a:solidFill>
                <a:schemeClr val="accent6"/>
              </a:solidFill>
              <a:latin typeface="Meiryo"/>
              <a:ea typeface="Meiryo"/>
              <a:cs typeface="Meiryo"/>
              <a:sym typeface="Meiryo"/>
            </a:endParaRPr>
          </a:p>
        </p:txBody>
      </p:sp>
      <p:sp>
        <p:nvSpPr>
          <p:cNvPr id="291" name="Google Shape;291;p7"/>
          <p:cNvSpPr txBox="1"/>
          <p:nvPr/>
        </p:nvSpPr>
        <p:spPr>
          <a:xfrm>
            <a:off x="3347864" y="2787774"/>
            <a:ext cx="1656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物理ログファイル</a:t>
            </a:r>
            <a:endParaRPr sz="900" b="1">
              <a:solidFill>
                <a:schemeClr val="accent6"/>
              </a:solidFill>
              <a:latin typeface="Meiryo"/>
              <a:ea typeface="Meiryo"/>
              <a:cs typeface="Meiryo"/>
              <a:sym typeface="Meiryo"/>
            </a:endParaRPr>
          </a:p>
        </p:txBody>
      </p:sp>
      <p:sp>
        <p:nvSpPr>
          <p:cNvPr id="292" name="Google Shape;292;p7"/>
          <p:cNvSpPr txBox="1"/>
          <p:nvPr/>
        </p:nvSpPr>
        <p:spPr>
          <a:xfrm>
            <a:off x="1907752" y="4148534"/>
            <a:ext cx="432000" cy="2160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参照</a:t>
            </a:r>
            <a:endParaRPr sz="900" b="1">
              <a:solidFill>
                <a:schemeClr val="accent6"/>
              </a:solidFill>
              <a:latin typeface="Meiryo"/>
              <a:ea typeface="Meiryo"/>
              <a:cs typeface="Meiryo"/>
              <a:sym typeface="Meiryo"/>
            </a:endParaRPr>
          </a:p>
        </p:txBody>
      </p:sp>
      <p:sp>
        <p:nvSpPr>
          <p:cNvPr id="293" name="Google Shape;293;p7"/>
          <p:cNvSpPr txBox="1"/>
          <p:nvPr/>
        </p:nvSpPr>
        <p:spPr>
          <a:xfrm>
            <a:off x="3203896" y="4155950"/>
            <a:ext cx="432000" cy="2160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検索</a:t>
            </a:r>
            <a:endParaRPr sz="900" b="1">
              <a:solidFill>
                <a:schemeClr val="accent6"/>
              </a:solidFill>
              <a:latin typeface="Meiryo"/>
              <a:ea typeface="Meiryo"/>
              <a:cs typeface="Meiryo"/>
              <a:sym typeface="Meiryo"/>
            </a:endParaRPr>
          </a:p>
        </p:txBody>
      </p:sp>
      <p:sp>
        <p:nvSpPr>
          <p:cNvPr id="294" name="Google Shape;294;p7"/>
          <p:cNvSpPr txBox="1"/>
          <p:nvPr/>
        </p:nvSpPr>
        <p:spPr>
          <a:xfrm>
            <a:off x="3851920" y="3579886"/>
            <a:ext cx="792000" cy="2160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アーカイブ</a:t>
            </a:r>
            <a:endParaRPr sz="900" b="1">
              <a:solidFill>
                <a:schemeClr val="accent6"/>
              </a:solidFill>
              <a:latin typeface="Meiryo"/>
              <a:ea typeface="Meiryo"/>
              <a:cs typeface="Meiryo"/>
              <a:sym typeface="Meiryo"/>
            </a:endParaRPr>
          </a:p>
        </p:txBody>
      </p:sp>
      <p:sp>
        <p:nvSpPr>
          <p:cNvPr id="295" name="Google Shape;295;p7"/>
          <p:cNvSpPr txBox="1"/>
          <p:nvPr/>
        </p:nvSpPr>
        <p:spPr>
          <a:xfrm>
            <a:off x="4644328" y="4166959"/>
            <a:ext cx="3996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a:solidFill>
                  <a:schemeClr val="accent6"/>
                </a:solidFill>
                <a:latin typeface="Meiryo"/>
                <a:ea typeface="Meiryo"/>
                <a:cs typeface="Meiryo"/>
                <a:sym typeface="Meiryo"/>
              </a:rPr>
              <a:t>③利用状況の把握、分析、気付き</a:t>
            </a:r>
            <a:endParaRPr sz="1200" b="1">
              <a:solidFill>
                <a:schemeClr val="accent6"/>
              </a:solidFill>
              <a:latin typeface="Meiryo"/>
              <a:ea typeface="Meiryo"/>
              <a:cs typeface="Meiryo"/>
              <a:sym typeface="Meiryo"/>
            </a:endParaRPr>
          </a:p>
        </p:txBody>
      </p:sp>
      <p:sp>
        <p:nvSpPr>
          <p:cNvPr id="296" name="Google Shape;296;p7"/>
          <p:cNvSpPr txBox="1"/>
          <p:nvPr/>
        </p:nvSpPr>
        <p:spPr>
          <a:xfrm>
            <a:off x="3528192" y="4443958"/>
            <a:ext cx="1476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accent6"/>
                </a:solidFill>
                <a:latin typeface="Meiryo"/>
                <a:ea typeface="Meiryo"/>
                <a:cs typeface="Meiryo"/>
                <a:sym typeface="Meiryo"/>
              </a:rPr>
              <a:t>リポジトリデータベース</a:t>
            </a:r>
            <a:endParaRPr sz="900" b="1">
              <a:solidFill>
                <a:schemeClr val="accent6"/>
              </a:solidFill>
              <a:latin typeface="Meiryo"/>
              <a:ea typeface="Meiryo"/>
              <a:cs typeface="Meiryo"/>
              <a:sym typeface="Meiryo"/>
            </a:endParaRPr>
          </a:p>
          <a:p>
            <a:pPr marL="0" marR="0" lvl="0" indent="0" algn="ctr" rtl="0">
              <a:spcBef>
                <a:spcPts val="0"/>
              </a:spcBef>
              <a:spcAft>
                <a:spcPts val="0"/>
              </a:spcAft>
              <a:buNone/>
            </a:pPr>
            <a:r>
              <a:rPr lang="ja-JP" sz="900" b="1">
                <a:solidFill>
                  <a:schemeClr val="accent6"/>
                </a:solidFill>
                <a:latin typeface="Meiryo"/>
                <a:ea typeface="Meiryo"/>
                <a:cs typeface="Meiryo"/>
                <a:sym typeface="Meiryo"/>
              </a:rPr>
              <a:t>（リポジトリログ）</a:t>
            </a:r>
            <a:endParaRPr sz="900" b="1">
              <a:solidFill>
                <a:schemeClr val="accent6"/>
              </a:solidFill>
              <a:latin typeface="Meiryo"/>
              <a:ea typeface="Meiryo"/>
              <a:cs typeface="Meiryo"/>
              <a:sym typeface="Meiryo"/>
            </a:endParaRPr>
          </a:p>
        </p:txBody>
      </p:sp>
      <p:sp>
        <p:nvSpPr>
          <p:cNvPr id="297" name="Google Shape;297;p7"/>
          <p:cNvSpPr txBox="1"/>
          <p:nvPr/>
        </p:nvSpPr>
        <p:spPr>
          <a:xfrm>
            <a:off x="5721880" y="4506674"/>
            <a:ext cx="29619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b="1">
                <a:solidFill>
                  <a:srgbClr val="6699CC"/>
                </a:solidFill>
                <a:latin typeface="Meiryo"/>
                <a:ea typeface="Meiryo"/>
                <a:cs typeface="Meiryo"/>
                <a:sym typeface="Meiryo"/>
              </a:rPr>
              <a:t>※本資料では物理ログファイルとリポジトリログを</a:t>
            </a:r>
            <a:br>
              <a:rPr lang="ja-JP" sz="900" b="1">
                <a:solidFill>
                  <a:srgbClr val="6699CC"/>
                </a:solidFill>
                <a:latin typeface="Meiryo"/>
                <a:ea typeface="Meiryo"/>
                <a:cs typeface="Meiryo"/>
                <a:sym typeface="Meiryo"/>
              </a:rPr>
            </a:br>
            <a:r>
              <a:rPr lang="ja-JP" sz="900" b="1">
                <a:solidFill>
                  <a:srgbClr val="6699CC"/>
                </a:solidFill>
                <a:latin typeface="Meiryo"/>
                <a:ea typeface="Meiryo"/>
                <a:cs typeface="Meiryo"/>
                <a:sym typeface="Meiryo"/>
              </a:rPr>
              <a:t>　合わせて「利用ログ」と呼んでいます。</a:t>
            </a:r>
            <a:endParaRPr sz="900" b="1">
              <a:solidFill>
                <a:srgbClr val="6699CC"/>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8</a:t>
            </a:fld>
            <a:endParaRPr lang="ja-JP" altLang="en-US" dirty="0"/>
          </a:p>
        </p:txBody>
      </p:sp>
    </p:spTree>
    <p:extLst>
      <p:ext uri="{BB962C8B-B14F-4D97-AF65-F5344CB8AC3E}">
        <p14:creationId xmlns:p14="http://schemas.microsoft.com/office/powerpoint/2010/main" val="418091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Meiryo"/>
              <a:buNone/>
            </a:pPr>
            <a:r>
              <a:rPr lang="ja-JP"/>
              <a:t>活用例</a:t>
            </a:r>
            <a:endParaRPr/>
          </a:p>
        </p:txBody>
      </p:sp>
      <p:sp>
        <p:nvSpPr>
          <p:cNvPr id="303" name="Google Shape;303;p8"/>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285750" marR="0" lvl="0" indent="-285750" algn="l" rtl="0">
              <a:spcBef>
                <a:spcPts val="0"/>
              </a:spcBef>
              <a:spcAft>
                <a:spcPts val="0"/>
              </a:spcAft>
              <a:buClr>
                <a:schemeClr val="tx2"/>
              </a:buClr>
              <a:buSzPts val="1600"/>
              <a:buFont typeface="Wingdings" panose="05000000000000000000" pitchFamily="2" charset="2"/>
              <a:buChar char="n"/>
            </a:pPr>
            <a:r>
              <a:rPr lang="ja-JP" sz="1400" b="1" dirty="0">
                <a:solidFill>
                  <a:schemeClr val="tx1">
                    <a:lumMod val="75000"/>
                    <a:lumOff val="25000"/>
                  </a:schemeClr>
                </a:solidFill>
                <a:latin typeface="Meiryo"/>
                <a:ea typeface="Meiryo"/>
                <a:cs typeface="Meiryo"/>
                <a:sym typeface="Meiryo"/>
              </a:rPr>
              <a:t>利用ログの活用</a:t>
            </a:r>
            <a:r>
              <a:rPr lang="ja-JP" sz="1600" b="1" dirty="0">
                <a:solidFill>
                  <a:schemeClr val="accent6"/>
                </a:solidFill>
                <a:latin typeface="Meiryo"/>
                <a:ea typeface="Meiryo"/>
                <a:cs typeface="Meiryo"/>
                <a:sym typeface="Meiryo"/>
              </a:rPr>
              <a:t/>
            </a:r>
            <a:br>
              <a:rPr lang="ja-JP" sz="1600" b="1" dirty="0">
                <a:solidFill>
                  <a:schemeClr val="accent6"/>
                </a:solidFill>
                <a:latin typeface="Meiryo"/>
                <a:ea typeface="Meiryo"/>
                <a:cs typeface="Meiryo"/>
                <a:sym typeface="Meiryo"/>
              </a:rPr>
            </a:br>
            <a:r>
              <a:rPr lang="ja-JP" sz="1200" b="0" dirty="0">
                <a:solidFill>
                  <a:srgbClr val="3F3F3F"/>
                </a:solidFill>
                <a:latin typeface="Meiryo"/>
                <a:ea typeface="Meiryo"/>
                <a:cs typeface="Meiryo"/>
                <a:sym typeface="Meiryo"/>
              </a:rPr>
              <a:t>WebFOCUS</a:t>
            </a:r>
            <a:r>
              <a:rPr lang="ja-JP" sz="1200" b="0" dirty="0" smtClean="0">
                <a:solidFill>
                  <a:srgbClr val="3F3F3F"/>
                </a:solidFill>
                <a:latin typeface="Meiryo"/>
                <a:ea typeface="Meiryo"/>
                <a:cs typeface="Meiryo"/>
                <a:sym typeface="Meiryo"/>
              </a:rPr>
              <a:t>ユーザ</a:t>
            </a:r>
            <a:r>
              <a:rPr lang="ja-JP" altLang="en-US" sz="1200" b="0" dirty="0" smtClean="0">
                <a:solidFill>
                  <a:srgbClr val="3F3F3F"/>
                </a:solidFill>
                <a:latin typeface="Meiryo"/>
                <a:ea typeface="Meiryo"/>
                <a:cs typeface="Meiryo"/>
                <a:sym typeface="Meiryo"/>
              </a:rPr>
              <a:t>ー</a:t>
            </a:r>
            <a:r>
              <a:rPr lang="ja-JP" sz="1200" b="0" dirty="0" smtClean="0">
                <a:solidFill>
                  <a:srgbClr val="3F3F3F"/>
                </a:solidFill>
                <a:latin typeface="Meiryo"/>
                <a:ea typeface="Meiryo"/>
                <a:cs typeface="Meiryo"/>
                <a:sym typeface="Meiryo"/>
              </a:rPr>
              <a:t>の</a:t>
            </a:r>
            <a:r>
              <a:rPr lang="ja-JP" sz="1200" b="0" dirty="0">
                <a:solidFill>
                  <a:srgbClr val="3F3F3F"/>
                </a:solidFill>
                <a:latin typeface="Meiryo"/>
                <a:ea typeface="Meiryo"/>
                <a:cs typeface="Meiryo"/>
                <a:sym typeface="Meiryo"/>
              </a:rPr>
              <a:t>利用状況を利用ログとして記録しておくことで様々な用途に活用することができます</a:t>
            </a:r>
            <a:endParaRPr sz="1000" b="0" dirty="0">
              <a:solidFill>
                <a:srgbClr val="3F3F3F"/>
              </a:solidFill>
              <a:latin typeface="Meiryo"/>
              <a:ea typeface="Meiryo"/>
              <a:cs typeface="Meiryo"/>
              <a:sym typeface="Meiryo"/>
            </a:endParaRPr>
          </a:p>
          <a:p>
            <a:pPr marL="742950" marR="0" lvl="1" indent="-196850" algn="l" rtl="0">
              <a:spcBef>
                <a:spcPts val="280"/>
              </a:spcBef>
              <a:spcAft>
                <a:spcPts val="0"/>
              </a:spcAft>
              <a:buClr>
                <a:schemeClr val="accent1"/>
              </a:buClr>
              <a:buSzPts val="1400"/>
              <a:buFont typeface="Arial"/>
              <a:buNone/>
            </a:pPr>
            <a:endParaRPr sz="1400" b="0" i="0" u="none" strike="noStrike" cap="none" dirty="0">
              <a:solidFill>
                <a:srgbClr val="3F3F3F"/>
              </a:solidFill>
              <a:latin typeface="Meiryo"/>
              <a:ea typeface="Meiryo"/>
              <a:cs typeface="Meiryo"/>
              <a:sym typeface="Meiryo"/>
            </a:endParaRPr>
          </a:p>
        </p:txBody>
      </p:sp>
      <p:sp>
        <p:nvSpPr>
          <p:cNvPr id="304" name="Google Shape;304;p8"/>
          <p:cNvSpPr/>
          <p:nvPr/>
        </p:nvSpPr>
        <p:spPr>
          <a:xfrm>
            <a:off x="2087832" y="1851742"/>
            <a:ext cx="972000" cy="648000"/>
          </a:xfrm>
          <a:prstGeom prst="rect">
            <a:avLst/>
          </a:prstGeom>
          <a:solidFill>
            <a:schemeClr val="accent1"/>
          </a:solidFill>
          <a:ln>
            <a:noFill/>
          </a:ln>
        </p:spPr>
        <p:txBody>
          <a:bodyPr spcFirstLastPara="1" wrap="square" lIns="0" tIns="144000" rIns="0" bIns="0" anchor="t" anchorCtr="0">
            <a:noAutofit/>
          </a:bodyPr>
          <a:lstStyle/>
          <a:p>
            <a:pPr marL="0" marR="0" lvl="0" indent="0" algn="ctr" rtl="0">
              <a:spcBef>
                <a:spcPts val="0"/>
              </a:spcBef>
              <a:spcAft>
                <a:spcPts val="0"/>
              </a:spcAft>
              <a:buNone/>
            </a:pPr>
            <a:r>
              <a:rPr lang="ja-JP" sz="3200" b="1">
                <a:solidFill>
                  <a:srgbClr val="FFFFFF"/>
                </a:solidFill>
                <a:latin typeface="Meiryo"/>
                <a:ea typeface="Meiryo"/>
                <a:cs typeface="Meiryo"/>
                <a:sym typeface="Meiryo"/>
              </a:rPr>
              <a:t>１</a:t>
            </a:r>
            <a:endParaRPr sz="3200" b="1">
              <a:solidFill>
                <a:srgbClr val="FFFFFF"/>
              </a:solidFill>
              <a:latin typeface="Meiryo"/>
              <a:ea typeface="Meiryo"/>
              <a:cs typeface="Meiryo"/>
              <a:sym typeface="Meiryo"/>
            </a:endParaRPr>
          </a:p>
        </p:txBody>
      </p:sp>
      <p:sp>
        <p:nvSpPr>
          <p:cNvPr id="305" name="Google Shape;305;p8"/>
          <p:cNvSpPr/>
          <p:nvPr/>
        </p:nvSpPr>
        <p:spPr>
          <a:xfrm>
            <a:off x="2087832" y="1563710"/>
            <a:ext cx="972000" cy="288000"/>
          </a:xfrm>
          <a:prstGeom prst="rect">
            <a:avLst/>
          </a:prstGeom>
          <a:solidFill>
            <a:schemeClr val="accent1"/>
          </a:solidFill>
          <a:ln>
            <a:noFill/>
          </a:ln>
        </p:spPr>
        <p:txBody>
          <a:bodyPr spcFirstLastPara="1" wrap="square" lIns="0" tIns="72000" rIns="0" bIns="0" anchor="t" anchorCtr="0">
            <a:noAutofit/>
          </a:bodyPr>
          <a:lstStyle/>
          <a:p>
            <a:pPr marL="0" marR="0" lvl="0" indent="0" algn="ctr" rtl="0">
              <a:spcBef>
                <a:spcPts val="0"/>
              </a:spcBef>
              <a:spcAft>
                <a:spcPts val="0"/>
              </a:spcAft>
              <a:buNone/>
            </a:pPr>
            <a:r>
              <a:rPr lang="ja-JP" sz="1200">
                <a:solidFill>
                  <a:srgbClr val="FFFFFF"/>
                </a:solidFill>
                <a:latin typeface="Meiryo"/>
                <a:ea typeface="Meiryo"/>
                <a:cs typeface="Meiryo"/>
                <a:sym typeface="Meiryo"/>
              </a:rPr>
              <a:t>監査</a:t>
            </a:r>
            <a:endParaRPr sz="1200">
              <a:solidFill>
                <a:srgbClr val="FFFFFF"/>
              </a:solidFill>
              <a:latin typeface="Meiryo"/>
              <a:ea typeface="Meiryo"/>
              <a:cs typeface="Meiryo"/>
              <a:sym typeface="Meiryo"/>
            </a:endParaRPr>
          </a:p>
        </p:txBody>
      </p:sp>
      <p:cxnSp>
        <p:nvCxnSpPr>
          <p:cNvPr id="306" name="Google Shape;306;p8"/>
          <p:cNvCxnSpPr/>
          <p:nvPr/>
        </p:nvCxnSpPr>
        <p:spPr>
          <a:xfrm>
            <a:off x="2087835" y="1851742"/>
            <a:ext cx="971997" cy="0"/>
          </a:xfrm>
          <a:prstGeom prst="straightConnector1">
            <a:avLst/>
          </a:prstGeom>
          <a:noFill/>
          <a:ln w="19050" cap="flat" cmpd="sng">
            <a:solidFill>
              <a:schemeClr val="lt1"/>
            </a:solidFill>
            <a:prstDash val="solid"/>
            <a:round/>
            <a:headEnd type="none" w="sm" len="sm"/>
            <a:tailEnd type="none" w="sm" len="sm"/>
          </a:ln>
        </p:spPr>
      </p:cxnSp>
      <p:sp>
        <p:nvSpPr>
          <p:cNvPr id="307" name="Google Shape;307;p8"/>
          <p:cNvSpPr txBox="1"/>
          <p:nvPr/>
        </p:nvSpPr>
        <p:spPr>
          <a:xfrm>
            <a:off x="3059832" y="1519344"/>
            <a:ext cx="2952328"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None/>
            </a:pPr>
            <a:r>
              <a:rPr lang="ja-JP" sz="1200" b="1">
                <a:solidFill>
                  <a:srgbClr val="4F81BD"/>
                </a:solidFill>
                <a:latin typeface="Meiryo"/>
                <a:ea typeface="Meiryo"/>
                <a:cs typeface="Meiryo"/>
                <a:sym typeface="Meiryo"/>
              </a:rPr>
              <a:t>正しく利用されているか</a:t>
            </a:r>
            <a:endParaRPr sz="1200" b="1">
              <a:solidFill>
                <a:srgbClr val="4F81BD"/>
              </a:solidFill>
              <a:latin typeface="Meiryo"/>
              <a:ea typeface="Meiryo"/>
              <a:cs typeface="Meiryo"/>
              <a:sym typeface="Meiryo"/>
            </a:endParaRPr>
          </a:p>
        </p:txBody>
      </p:sp>
      <p:sp>
        <p:nvSpPr>
          <p:cNvPr id="308" name="Google Shape;308;p8"/>
          <p:cNvSpPr txBox="1"/>
          <p:nvPr/>
        </p:nvSpPr>
        <p:spPr>
          <a:xfrm>
            <a:off x="3059832" y="1851742"/>
            <a:ext cx="295232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None/>
            </a:pPr>
            <a:r>
              <a:rPr lang="ja-JP" sz="1000" b="1">
                <a:solidFill>
                  <a:srgbClr val="4F81BD"/>
                </a:solidFill>
                <a:latin typeface="Meiryo"/>
                <a:ea typeface="Meiryo"/>
                <a:cs typeface="Meiryo"/>
                <a:sym typeface="Meiryo"/>
              </a:rPr>
              <a:t>「いつ」「誰が」「何を」「どこから」「どのような」に、レポートを参照したのかなど、提供レポートが適正に運用されているかを確認</a:t>
            </a:r>
            <a:endParaRPr/>
          </a:p>
        </p:txBody>
      </p:sp>
      <p:cxnSp>
        <p:nvCxnSpPr>
          <p:cNvPr id="309" name="Google Shape;309;p8"/>
          <p:cNvCxnSpPr/>
          <p:nvPr/>
        </p:nvCxnSpPr>
        <p:spPr>
          <a:xfrm>
            <a:off x="3059832" y="1851742"/>
            <a:ext cx="2952328" cy="0"/>
          </a:xfrm>
          <a:prstGeom prst="straightConnector1">
            <a:avLst/>
          </a:prstGeom>
          <a:noFill/>
          <a:ln w="19050" cap="flat" cmpd="sng">
            <a:solidFill>
              <a:srgbClr val="4A7DBA"/>
            </a:solidFill>
            <a:prstDash val="solid"/>
            <a:round/>
            <a:headEnd type="none" w="sm" len="sm"/>
            <a:tailEnd type="none" w="sm" len="sm"/>
          </a:ln>
        </p:spPr>
      </p:cxnSp>
      <p:sp>
        <p:nvSpPr>
          <p:cNvPr id="310" name="Google Shape;310;p8"/>
          <p:cNvSpPr/>
          <p:nvPr/>
        </p:nvSpPr>
        <p:spPr>
          <a:xfrm>
            <a:off x="2087832" y="2931790"/>
            <a:ext cx="972000" cy="648000"/>
          </a:xfrm>
          <a:prstGeom prst="rect">
            <a:avLst/>
          </a:prstGeom>
          <a:solidFill>
            <a:schemeClr val="accent3"/>
          </a:solidFill>
          <a:ln>
            <a:noFill/>
          </a:ln>
        </p:spPr>
        <p:txBody>
          <a:bodyPr spcFirstLastPara="1" wrap="square" lIns="0" tIns="144000" rIns="0" bIns="0" anchor="t" anchorCtr="0">
            <a:noAutofit/>
          </a:bodyPr>
          <a:lstStyle/>
          <a:p>
            <a:pPr marL="0" marR="0" lvl="0" indent="0" algn="ctr" rtl="0">
              <a:spcBef>
                <a:spcPts val="0"/>
              </a:spcBef>
              <a:spcAft>
                <a:spcPts val="0"/>
              </a:spcAft>
              <a:buNone/>
            </a:pPr>
            <a:r>
              <a:rPr lang="ja-JP" sz="3200" b="1">
                <a:solidFill>
                  <a:srgbClr val="FFFFFF"/>
                </a:solidFill>
                <a:latin typeface="Meiryo"/>
                <a:ea typeface="Meiryo"/>
                <a:cs typeface="Meiryo"/>
                <a:sym typeface="Meiryo"/>
              </a:rPr>
              <a:t>２</a:t>
            </a:r>
            <a:endParaRPr/>
          </a:p>
        </p:txBody>
      </p:sp>
      <p:sp>
        <p:nvSpPr>
          <p:cNvPr id="311" name="Google Shape;311;p8"/>
          <p:cNvSpPr/>
          <p:nvPr/>
        </p:nvSpPr>
        <p:spPr>
          <a:xfrm>
            <a:off x="2087832" y="2643758"/>
            <a:ext cx="972000" cy="288000"/>
          </a:xfrm>
          <a:prstGeom prst="rect">
            <a:avLst/>
          </a:prstGeom>
          <a:solidFill>
            <a:schemeClr val="accent3"/>
          </a:solidFill>
          <a:ln>
            <a:noFill/>
          </a:ln>
        </p:spPr>
        <p:txBody>
          <a:bodyPr spcFirstLastPara="1" wrap="square" lIns="0" tIns="72000" rIns="0" bIns="0" anchor="t" anchorCtr="0">
            <a:noAutofit/>
          </a:bodyPr>
          <a:lstStyle/>
          <a:p>
            <a:pPr marL="0" marR="0" lvl="0" indent="0" algn="ctr" rtl="0">
              <a:spcBef>
                <a:spcPts val="0"/>
              </a:spcBef>
              <a:spcAft>
                <a:spcPts val="0"/>
              </a:spcAft>
              <a:buNone/>
            </a:pPr>
            <a:r>
              <a:rPr lang="ja-JP" sz="1200">
                <a:solidFill>
                  <a:srgbClr val="FFFFFF"/>
                </a:solidFill>
                <a:latin typeface="Meiryo"/>
                <a:ea typeface="Meiryo"/>
                <a:cs typeface="Meiryo"/>
                <a:sym typeface="Meiryo"/>
              </a:rPr>
              <a:t>性能</a:t>
            </a:r>
            <a:endParaRPr/>
          </a:p>
        </p:txBody>
      </p:sp>
      <p:cxnSp>
        <p:nvCxnSpPr>
          <p:cNvPr id="312" name="Google Shape;312;p8"/>
          <p:cNvCxnSpPr/>
          <p:nvPr/>
        </p:nvCxnSpPr>
        <p:spPr>
          <a:xfrm>
            <a:off x="2087835" y="2931790"/>
            <a:ext cx="971997" cy="0"/>
          </a:xfrm>
          <a:prstGeom prst="straightConnector1">
            <a:avLst/>
          </a:prstGeom>
          <a:noFill/>
          <a:ln w="19050" cap="flat" cmpd="sng">
            <a:solidFill>
              <a:schemeClr val="lt1"/>
            </a:solidFill>
            <a:prstDash val="solid"/>
            <a:round/>
            <a:headEnd type="none" w="sm" len="sm"/>
            <a:tailEnd type="none" w="sm" len="sm"/>
          </a:ln>
        </p:spPr>
      </p:cxnSp>
      <p:sp>
        <p:nvSpPr>
          <p:cNvPr id="313" name="Google Shape;313;p8"/>
          <p:cNvSpPr txBox="1"/>
          <p:nvPr/>
        </p:nvSpPr>
        <p:spPr>
          <a:xfrm>
            <a:off x="3059832" y="2599392"/>
            <a:ext cx="2952328"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None/>
            </a:pPr>
            <a:r>
              <a:rPr lang="ja-JP" sz="1200" b="1">
                <a:solidFill>
                  <a:schemeClr val="accent3"/>
                </a:solidFill>
                <a:latin typeface="Meiryo"/>
                <a:ea typeface="Meiryo"/>
                <a:cs typeface="Meiryo"/>
                <a:sym typeface="Meiryo"/>
              </a:rPr>
              <a:t>レスポンスやリソースに課題はないか</a:t>
            </a:r>
            <a:endParaRPr sz="1200" b="1">
              <a:solidFill>
                <a:schemeClr val="accent3"/>
              </a:solidFill>
              <a:latin typeface="Meiryo"/>
              <a:ea typeface="Meiryo"/>
              <a:cs typeface="Meiryo"/>
              <a:sym typeface="Meiryo"/>
            </a:endParaRPr>
          </a:p>
        </p:txBody>
      </p:sp>
      <p:sp>
        <p:nvSpPr>
          <p:cNvPr id="314" name="Google Shape;314;p8"/>
          <p:cNvSpPr txBox="1"/>
          <p:nvPr/>
        </p:nvSpPr>
        <p:spPr>
          <a:xfrm>
            <a:off x="3059832" y="2931790"/>
            <a:ext cx="295232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None/>
            </a:pPr>
            <a:r>
              <a:rPr lang="ja-JP" sz="1000" b="1">
                <a:solidFill>
                  <a:schemeClr val="accent3"/>
                </a:solidFill>
                <a:latin typeface="Meiryo"/>
                <a:ea typeface="Meiryo"/>
                <a:cs typeface="Meiryo"/>
                <a:sym typeface="Meiryo"/>
              </a:rPr>
              <a:t>提供レポートの応答性や負荷状況など、利用者やデータ量の増加などの経年による性能劣化の確認やレポート改善時の情報を把握</a:t>
            </a:r>
            <a:endParaRPr/>
          </a:p>
        </p:txBody>
      </p:sp>
      <p:cxnSp>
        <p:nvCxnSpPr>
          <p:cNvPr id="315" name="Google Shape;315;p8"/>
          <p:cNvCxnSpPr/>
          <p:nvPr/>
        </p:nvCxnSpPr>
        <p:spPr>
          <a:xfrm>
            <a:off x="3059832" y="2931790"/>
            <a:ext cx="2952328" cy="0"/>
          </a:xfrm>
          <a:prstGeom prst="straightConnector1">
            <a:avLst/>
          </a:prstGeom>
          <a:noFill/>
          <a:ln w="19050" cap="flat" cmpd="sng">
            <a:solidFill>
              <a:schemeClr val="accent3"/>
            </a:solidFill>
            <a:prstDash val="solid"/>
            <a:round/>
            <a:headEnd type="none" w="sm" len="sm"/>
            <a:tailEnd type="none" w="sm" len="sm"/>
          </a:ln>
        </p:spPr>
      </p:cxnSp>
      <p:sp>
        <p:nvSpPr>
          <p:cNvPr id="316" name="Google Shape;316;p8"/>
          <p:cNvSpPr/>
          <p:nvPr/>
        </p:nvSpPr>
        <p:spPr>
          <a:xfrm>
            <a:off x="2087832" y="4011982"/>
            <a:ext cx="972000" cy="648000"/>
          </a:xfrm>
          <a:prstGeom prst="rect">
            <a:avLst/>
          </a:prstGeom>
          <a:solidFill>
            <a:schemeClr val="accent6"/>
          </a:solidFill>
          <a:ln>
            <a:noFill/>
          </a:ln>
        </p:spPr>
        <p:txBody>
          <a:bodyPr spcFirstLastPara="1" wrap="square" lIns="0" tIns="144000" rIns="0" bIns="0" anchor="t" anchorCtr="0">
            <a:noAutofit/>
          </a:bodyPr>
          <a:lstStyle/>
          <a:p>
            <a:pPr marL="0" marR="0" lvl="0" indent="0" algn="ctr" rtl="0">
              <a:spcBef>
                <a:spcPts val="0"/>
              </a:spcBef>
              <a:spcAft>
                <a:spcPts val="0"/>
              </a:spcAft>
              <a:buNone/>
            </a:pPr>
            <a:r>
              <a:rPr lang="ja-JP" sz="3200" b="1">
                <a:solidFill>
                  <a:srgbClr val="FFFFFF"/>
                </a:solidFill>
                <a:latin typeface="Meiryo"/>
                <a:ea typeface="Meiryo"/>
                <a:cs typeface="Meiryo"/>
                <a:sym typeface="Meiryo"/>
              </a:rPr>
              <a:t>３</a:t>
            </a:r>
            <a:endParaRPr/>
          </a:p>
        </p:txBody>
      </p:sp>
      <p:sp>
        <p:nvSpPr>
          <p:cNvPr id="317" name="Google Shape;317;p8"/>
          <p:cNvSpPr/>
          <p:nvPr/>
        </p:nvSpPr>
        <p:spPr>
          <a:xfrm>
            <a:off x="2087832" y="3723950"/>
            <a:ext cx="972000" cy="288000"/>
          </a:xfrm>
          <a:prstGeom prst="rect">
            <a:avLst/>
          </a:prstGeom>
          <a:solidFill>
            <a:schemeClr val="accent6"/>
          </a:solidFill>
          <a:ln>
            <a:noFill/>
          </a:ln>
        </p:spPr>
        <p:txBody>
          <a:bodyPr spcFirstLastPara="1" wrap="square" lIns="0" tIns="72000" rIns="0" bIns="0" anchor="t" anchorCtr="0">
            <a:noAutofit/>
          </a:bodyPr>
          <a:lstStyle/>
          <a:p>
            <a:pPr marL="0" marR="0" lvl="0" indent="0" algn="ctr" rtl="0">
              <a:spcBef>
                <a:spcPts val="0"/>
              </a:spcBef>
              <a:spcAft>
                <a:spcPts val="0"/>
              </a:spcAft>
              <a:buNone/>
            </a:pPr>
            <a:r>
              <a:rPr lang="ja-JP" sz="1200">
                <a:solidFill>
                  <a:srgbClr val="FFFFFF"/>
                </a:solidFill>
                <a:latin typeface="Meiryo"/>
                <a:ea typeface="Meiryo"/>
                <a:cs typeface="Meiryo"/>
                <a:sym typeface="Meiryo"/>
              </a:rPr>
              <a:t>定着</a:t>
            </a:r>
            <a:endParaRPr/>
          </a:p>
        </p:txBody>
      </p:sp>
      <p:cxnSp>
        <p:nvCxnSpPr>
          <p:cNvPr id="318" name="Google Shape;318;p8"/>
          <p:cNvCxnSpPr/>
          <p:nvPr/>
        </p:nvCxnSpPr>
        <p:spPr>
          <a:xfrm>
            <a:off x="2087835" y="4011982"/>
            <a:ext cx="971997" cy="0"/>
          </a:xfrm>
          <a:prstGeom prst="straightConnector1">
            <a:avLst/>
          </a:prstGeom>
          <a:noFill/>
          <a:ln w="19050" cap="flat" cmpd="sng">
            <a:solidFill>
              <a:schemeClr val="lt1"/>
            </a:solidFill>
            <a:prstDash val="solid"/>
            <a:round/>
            <a:headEnd type="none" w="sm" len="sm"/>
            <a:tailEnd type="none" w="sm" len="sm"/>
          </a:ln>
        </p:spPr>
      </p:cxnSp>
      <p:sp>
        <p:nvSpPr>
          <p:cNvPr id="319" name="Google Shape;319;p8"/>
          <p:cNvSpPr txBox="1"/>
          <p:nvPr/>
        </p:nvSpPr>
        <p:spPr>
          <a:xfrm>
            <a:off x="3059832" y="3686509"/>
            <a:ext cx="2952328" cy="31854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None/>
            </a:pPr>
            <a:r>
              <a:rPr lang="ja-JP" sz="1200" b="1">
                <a:solidFill>
                  <a:schemeClr val="accent6"/>
                </a:solidFill>
                <a:latin typeface="Meiryo"/>
                <a:ea typeface="Meiryo"/>
                <a:cs typeface="Meiryo"/>
                <a:sym typeface="Meiryo"/>
              </a:rPr>
              <a:t>利用状況に偏りはないか</a:t>
            </a:r>
            <a:endParaRPr sz="1200" b="1">
              <a:solidFill>
                <a:schemeClr val="accent6"/>
              </a:solidFill>
              <a:latin typeface="Meiryo"/>
              <a:ea typeface="Meiryo"/>
              <a:cs typeface="Meiryo"/>
              <a:sym typeface="Meiryo"/>
            </a:endParaRPr>
          </a:p>
        </p:txBody>
      </p:sp>
      <p:sp>
        <p:nvSpPr>
          <p:cNvPr id="320" name="Google Shape;320;p8"/>
          <p:cNvSpPr txBox="1"/>
          <p:nvPr/>
        </p:nvSpPr>
        <p:spPr>
          <a:xfrm>
            <a:off x="3059832" y="4011981"/>
            <a:ext cx="295232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None/>
            </a:pPr>
            <a:r>
              <a:rPr lang="ja-JP" sz="1000" b="1">
                <a:solidFill>
                  <a:schemeClr val="accent6"/>
                </a:solidFill>
                <a:latin typeface="Meiryo"/>
                <a:ea typeface="Meiryo"/>
                <a:cs typeface="Meiryo"/>
                <a:sym typeface="Meiryo"/>
              </a:rPr>
              <a:t>提供しているレポートの利用状況の傾向を把握することで、提供サービスの利用者の定着度を評価し、更なる定着に向けた計画を支援</a:t>
            </a:r>
            <a:endParaRPr sz="1000" b="1">
              <a:solidFill>
                <a:schemeClr val="accent6"/>
              </a:solidFill>
              <a:latin typeface="Meiryo"/>
              <a:ea typeface="Meiryo"/>
              <a:cs typeface="Meiryo"/>
              <a:sym typeface="Meiryo"/>
            </a:endParaRPr>
          </a:p>
        </p:txBody>
      </p:sp>
      <p:cxnSp>
        <p:nvCxnSpPr>
          <p:cNvPr id="321" name="Google Shape;321;p8"/>
          <p:cNvCxnSpPr/>
          <p:nvPr/>
        </p:nvCxnSpPr>
        <p:spPr>
          <a:xfrm>
            <a:off x="3059832" y="4011982"/>
            <a:ext cx="2952328" cy="0"/>
          </a:xfrm>
          <a:prstGeom prst="straightConnector1">
            <a:avLst/>
          </a:prstGeom>
          <a:noFill/>
          <a:ln w="19050" cap="flat" cmpd="sng">
            <a:solidFill>
              <a:schemeClr val="accent6"/>
            </a:solidFill>
            <a:prstDash val="solid"/>
            <a:round/>
            <a:headEnd type="none" w="sm" len="sm"/>
            <a:tailEnd type="none" w="sm" len="sm"/>
          </a:ln>
        </p:spPr>
      </p:cxnSp>
      <p:pic>
        <p:nvPicPr>
          <p:cNvPr id="322" name="Google Shape;322;p8"/>
          <p:cNvPicPr preferRelativeResize="0"/>
          <p:nvPr/>
        </p:nvPicPr>
        <p:blipFill rotWithShape="1">
          <a:blip r:embed="rId3">
            <a:alphaModFix/>
          </a:blip>
          <a:srcRect l="10270" t="3203" r="9612" b="15246"/>
          <a:stretch/>
        </p:blipFill>
        <p:spPr>
          <a:xfrm>
            <a:off x="845749" y="3723951"/>
            <a:ext cx="917939" cy="934362"/>
          </a:xfrm>
          <a:prstGeom prst="rect">
            <a:avLst/>
          </a:prstGeom>
          <a:noFill/>
          <a:ln>
            <a:noFill/>
          </a:ln>
        </p:spPr>
      </p:pic>
      <p:pic>
        <p:nvPicPr>
          <p:cNvPr id="323" name="Google Shape;323;p8"/>
          <p:cNvPicPr preferRelativeResize="0"/>
          <p:nvPr/>
        </p:nvPicPr>
        <p:blipFill rotWithShape="1">
          <a:blip r:embed="rId4">
            <a:alphaModFix/>
          </a:blip>
          <a:srcRect/>
          <a:stretch/>
        </p:blipFill>
        <p:spPr>
          <a:xfrm>
            <a:off x="827584" y="2527913"/>
            <a:ext cx="996635" cy="1123957"/>
          </a:xfrm>
          <a:prstGeom prst="rect">
            <a:avLst/>
          </a:prstGeom>
          <a:noFill/>
          <a:ln>
            <a:noFill/>
          </a:ln>
        </p:spPr>
      </p:pic>
      <p:grpSp>
        <p:nvGrpSpPr>
          <p:cNvPr id="324" name="Google Shape;324;p8"/>
          <p:cNvGrpSpPr/>
          <p:nvPr/>
        </p:nvGrpSpPr>
        <p:grpSpPr>
          <a:xfrm>
            <a:off x="772031" y="1563638"/>
            <a:ext cx="1063665" cy="936104"/>
            <a:chOff x="5148064" y="1635646"/>
            <a:chExt cx="1405413" cy="1236868"/>
          </a:xfrm>
        </p:grpSpPr>
        <p:sp>
          <p:nvSpPr>
            <p:cNvPr id="325" name="Google Shape;325;p8"/>
            <p:cNvSpPr/>
            <p:nvPr/>
          </p:nvSpPr>
          <p:spPr>
            <a:xfrm>
              <a:off x="5977477" y="1635646"/>
              <a:ext cx="575999" cy="396000"/>
            </a:xfrm>
            <a:prstGeom prst="roundRect">
              <a:avLst>
                <a:gd name="adj" fmla="val 13141"/>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Meiryo"/>
                <a:ea typeface="Meiryo"/>
                <a:cs typeface="Meiryo"/>
                <a:sym typeface="Meiryo"/>
              </a:endParaRPr>
            </a:p>
          </p:txBody>
        </p:sp>
        <p:sp>
          <p:nvSpPr>
            <p:cNvPr id="326" name="Google Shape;326;p8"/>
            <p:cNvSpPr/>
            <p:nvPr/>
          </p:nvSpPr>
          <p:spPr>
            <a:xfrm>
              <a:off x="5977477" y="2098242"/>
              <a:ext cx="576000" cy="774272"/>
            </a:xfrm>
            <a:prstGeom prst="roundRect">
              <a:avLst>
                <a:gd name="adj" fmla="val 4402"/>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Meiryo"/>
                <a:ea typeface="Meiryo"/>
                <a:cs typeface="Meiryo"/>
                <a:sym typeface="Meiryo"/>
              </a:endParaRPr>
            </a:p>
          </p:txBody>
        </p:sp>
        <p:pic>
          <p:nvPicPr>
            <p:cNvPr id="327" name="Google Shape;327;p8" descr="C:\Users\riida\Downloads\1421545636_folder_basic_blue.png"/>
            <p:cNvPicPr preferRelativeResize="0"/>
            <p:nvPr/>
          </p:nvPicPr>
          <p:blipFill rotWithShape="1">
            <a:blip r:embed="rId5">
              <a:alphaModFix/>
            </a:blip>
            <a:srcRect/>
            <a:stretch/>
          </p:blipFill>
          <p:spPr>
            <a:xfrm>
              <a:off x="5148064" y="1730315"/>
              <a:ext cx="229927" cy="229927"/>
            </a:xfrm>
            <a:prstGeom prst="rect">
              <a:avLst/>
            </a:prstGeom>
            <a:noFill/>
            <a:ln>
              <a:noFill/>
            </a:ln>
          </p:spPr>
        </p:pic>
        <p:pic>
          <p:nvPicPr>
            <p:cNvPr id="328" name="Google Shape;328;p8" descr="C:\Users\riida\Downloads\1421544935_users_basic_blue.png"/>
            <p:cNvPicPr preferRelativeResize="0"/>
            <p:nvPr/>
          </p:nvPicPr>
          <p:blipFill rotWithShape="1">
            <a:blip r:embed="rId6">
              <a:alphaModFix/>
            </a:blip>
            <a:srcRect/>
            <a:stretch/>
          </p:blipFill>
          <p:spPr>
            <a:xfrm>
              <a:off x="6139429" y="2098241"/>
              <a:ext cx="282121" cy="282120"/>
            </a:xfrm>
            <a:prstGeom prst="rect">
              <a:avLst/>
            </a:prstGeom>
            <a:noFill/>
            <a:ln>
              <a:noFill/>
            </a:ln>
          </p:spPr>
        </p:pic>
        <p:pic>
          <p:nvPicPr>
            <p:cNvPr id="329" name="Google Shape;329;p8" descr="C:\Users\riida\Downloads\1421544827_user_basic_blue.png"/>
            <p:cNvPicPr preferRelativeResize="0"/>
            <p:nvPr/>
          </p:nvPicPr>
          <p:blipFill rotWithShape="1">
            <a:blip r:embed="rId7">
              <a:alphaModFix/>
            </a:blip>
            <a:srcRect/>
            <a:stretch/>
          </p:blipFill>
          <p:spPr>
            <a:xfrm>
              <a:off x="6145340" y="1666193"/>
              <a:ext cx="282121" cy="282120"/>
            </a:xfrm>
            <a:prstGeom prst="rect">
              <a:avLst/>
            </a:prstGeom>
            <a:noFill/>
            <a:ln>
              <a:noFill/>
            </a:ln>
          </p:spPr>
        </p:pic>
        <p:pic>
          <p:nvPicPr>
            <p:cNvPr id="330" name="Google Shape;330;p8" descr="C:\Users\riida\Downloads\1421545538_document_basic_blue.png"/>
            <p:cNvPicPr preferRelativeResize="0"/>
            <p:nvPr/>
          </p:nvPicPr>
          <p:blipFill rotWithShape="1">
            <a:blip r:embed="rId8">
              <a:alphaModFix/>
            </a:blip>
            <a:srcRect/>
            <a:stretch/>
          </p:blipFill>
          <p:spPr>
            <a:xfrm>
              <a:off x="5503531" y="2225469"/>
              <a:ext cx="195053" cy="195053"/>
            </a:xfrm>
            <a:prstGeom prst="rect">
              <a:avLst/>
            </a:prstGeom>
            <a:noFill/>
            <a:ln>
              <a:noFill/>
            </a:ln>
          </p:spPr>
        </p:pic>
        <p:pic>
          <p:nvPicPr>
            <p:cNvPr id="331" name="Google Shape;331;p8" descr="C:\Users\riida\Downloads\1421545636_folder_basic_blue.png"/>
            <p:cNvPicPr preferRelativeResize="0"/>
            <p:nvPr/>
          </p:nvPicPr>
          <p:blipFill rotWithShape="1">
            <a:blip r:embed="rId9">
              <a:alphaModFix/>
            </a:blip>
            <a:srcRect/>
            <a:stretch/>
          </p:blipFill>
          <p:spPr>
            <a:xfrm>
              <a:off x="5320827" y="1960988"/>
              <a:ext cx="229927" cy="229927"/>
            </a:xfrm>
            <a:prstGeom prst="rect">
              <a:avLst/>
            </a:prstGeom>
            <a:noFill/>
            <a:ln>
              <a:noFill/>
            </a:ln>
          </p:spPr>
        </p:pic>
        <p:cxnSp>
          <p:nvCxnSpPr>
            <p:cNvPr id="332" name="Google Shape;332;p8"/>
            <p:cNvCxnSpPr>
              <a:stCxn id="327" idx="2"/>
              <a:endCxn id="331" idx="1"/>
            </p:cNvCxnSpPr>
            <p:nvPr/>
          </p:nvCxnSpPr>
          <p:spPr>
            <a:xfrm rot="-5400000" flipH="1">
              <a:off x="5234078" y="1989192"/>
              <a:ext cx="115800" cy="57900"/>
            </a:xfrm>
            <a:prstGeom prst="bentConnector2">
              <a:avLst/>
            </a:prstGeom>
            <a:noFill/>
            <a:ln w="9525" cap="flat" cmpd="sng">
              <a:solidFill>
                <a:srgbClr val="4A7DBA"/>
              </a:solidFill>
              <a:prstDash val="solid"/>
              <a:round/>
              <a:headEnd type="none" w="sm" len="sm"/>
              <a:tailEnd type="none" w="sm" len="sm"/>
            </a:ln>
          </p:spPr>
        </p:cxnSp>
        <p:cxnSp>
          <p:nvCxnSpPr>
            <p:cNvPr id="333" name="Google Shape;333;p8"/>
            <p:cNvCxnSpPr>
              <a:stCxn id="331" idx="2"/>
              <a:endCxn id="330" idx="1"/>
            </p:cNvCxnSpPr>
            <p:nvPr/>
          </p:nvCxnSpPr>
          <p:spPr>
            <a:xfrm rot="-5400000" flipH="1">
              <a:off x="5403691" y="2223015"/>
              <a:ext cx="132000" cy="67800"/>
            </a:xfrm>
            <a:prstGeom prst="bentConnector2">
              <a:avLst/>
            </a:prstGeom>
            <a:noFill/>
            <a:ln w="9525" cap="flat" cmpd="sng">
              <a:solidFill>
                <a:srgbClr val="4A7DBA"/>
              </a:solidFill>
              <a:prstDash val="solid"/>
              <a:round/>
              <a:headEnd type="none" w="sm" len="sm"/>
              <a:tailEnd type="none" w="sm" len="sm"/>
            </a:ln>
          </p:spPr>
        </p:cxnSp>
        <p:cxnSp>
          <p:nvCxnSpPr>
            <p:cNvPr id="334" name="Google Shape;334;p8"/>
            <p:cNvCxnSpPr>
              <a:stCxn id="331" idx="2"/>
              <a:endCxn id="335" idx="1"/>
            </p:cNvCxnSpPr>
            <p:nvPr/>
          </p:nvCxnSpPr>
          <p:spPr>
            <a:xfrm rot="-5400000" flipH="1">
              <a:off x="5249641" y="2377065"/>
              <a:ext cx="446700" cy="74400"/>
            </a:xfrm>
            <a:prstGeom prst="bentConnector2">
              <a:avLst/>
            </a:prstGeom>
            <a:noFill/>
            <a:ln w="9525" cap="flat" cmpd="sng">
              <a:solidFill>
                <a:srgbClr val="4A7DBA"/>
              </a:solidFill>
              <a:prstDash val="solid"/>
              <a:round/>
              <a:headEnd type="none" w="sm" len="sm"/>
              <a:tailEnd type="none" w="sm" len="sm"/>
            </a:ln>
          </p:spPr>
        </p:cxnSp>
        <p:pic>
          <p:nvPicPr>
            <p:cNvPr id="335" name="Google Shape;335;p8" descr="C:\Users\riida\Downloads\1421545857_chart-pie_basic_blue.png"/>
            <p:cNvPicPr preferRelativeResize="0"/>
            <p:nvPr/>
          </p:nvPicPr>
          <p:blipFill rotWithShape="1">
            <a:blip r:embed="rId10">
              <a:alphaModFix/>
            </a:blip>
            <a:srcRect/>
            <a:stretch/>
          </p:blipFill>
          <p:spPr>
            <a:xfrm>
              <a:off x="5510299" y="2528954"/>
              <a:ext cx="217359" cy="217359"/>
            </a:xfrm>
            <a:prstGeom prst="rect">
              <a:avLst/>
            </a:prstGeom>
            <a:noFill/>
            <a:ln>
              <a:noFill/>
            </a:ln>
          </p:spPr>
        </p:pic>
        <p:sp>
          <p:nvSpPr>
            <p:cNvPr id="336" name="Google Shape;336;p8"/>
            <p:cNvSpPr/>
            <p:nvPr/>
          </p:nvSpPr>
          <p:spPr>
            <a:xfrm>
              <a:off x="6067421" y="2458281"/>
              <a:ext cx="396000" cy="353116"/>
            </a:xfrm>
            <a:prstGeom prst="roundRect">
              <a:avLst>
                <a:gd name="adj" fmla="val 13141"/>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Meiryo"/>
                <a:ea typeface="Meiryo"/>
                <a:cs typeface="Meiryo"/>
                <a:sym typeface="Meiryo"/>
              </a:endParaRPr>
            </a:p>
          </p:txBody>
        </p:sp>
        <p:pic>
          <p:nvPicPr>
            <p:cNvPr id="337" name="Google Shape;337;p8" descr="C:\Users\riida\Downloads\1421544935_users_basic_blue.png"/>
            <p:cNvPicPr preferRelativeResize="0"/>
            <p:nvPr/>
          </p:nvPicPr>
          <p:blipFill rotWithShape="1">
            <a:blip r:embed="rId6">
              <a:alphaModFix/>
            </a:blip>
            <a:srcRect/>
            <a:stretch/>
          </p:blipFill>
          <p:spPr>
            <a:xfrm>
              <a:off x="6139429" y="2458281"/>
              <a:ext cx="282121" cy="282120"/>
            </a:xfrm>
            <a:prstGeom prst="rect">
              <a:avLst/>
            </a:prstGeom>
            <a:noFill/>
            <a:ln>
              <a:noFill/>
            </a:ln>
          </p:spPr>
        </p:pic>
        <p:cxnSp>
          <p:nvCxnSpPr>
            <p:cNvPr id="339" name="Google Shape;339;p8"/>
            <p:cNvCxnSpPr>
              <a:stCxn id="325" idx="1"/>
              <a:endCxn id="327" idx="3"/>
            </p:cNvCxnSpPr>
            <p:nvPr/>
          </p:nvCxnSpPr>
          <p:spPr>
            <a:xfrm flipH="1">
              <a:off x="5378077" y="1833646"/>
              <a:ext cx="599400" cy="11700"/>
            </a:xfrm>
            <a:prstGeom prst="straightConnector1">
              <a:avLst/>
            </a:prstGeom>
            <a:noFill/>
            <a:ln w="15875" cap="sq" cmpd="sng">
              <a:solidFill>
                <a:srgbClr val="0070C0"/>
              </a:solidFill>
              <a:prstDash val="dot"/>
              <a:round/>
              <a:headEnd type="none" w="sm" len="sm"/>
              <a:tailEnd type="none" w="sm" len="sm"/>
            </a:ln>
          </p:spPr>
        </p:cxnSp>
        <p:pic>
          <p:nvPicPr>
            <p:cNvPr id="341" name="Google Shape;341;p8" descr="C:\Users\riida\Downloads\1421545577_button-cross_basic_red.png"/>
            <p:cNvPicPr preferRelativeResize="0"/>
            <p:nvPr/>
          </p:nvPicPr>
          <p:blipFill rotWithShape="1">
            <a:blip r:embed="rId11">
              <a:alphaModFix/>
            </a:blip>
            <a:srcRect/>
            <a:stretch/>
          </p:blipFill>
          <p:spPr>
            <a:xfrm>
              <a:off x="5821901" y="2582633"/>
              <a:ext cx="131285" cy="131285"/>
            </a:xfrm>
            <a:prstGeom prst="rect">
              <a:avLst/>
            </a:prstGeom>
            <a:noFill/>
            <a:ln>
              <a:noFill/>
            </a:ln>
          </p:spPr>
        </p:pic>
      </p:grpSp>
      <p:sp>
        <p:nvSpPr>
          <p:cNvPr id="342" name="Google Shape;342;p8"/>
          <p:cNvSpPr/>
          <p:nvPr/>
        </p:nvSpPr>
        <p:spPr>
          <a:xfrm>
            <a:off x="6300192" y="1851702"/>
            <a:ext cx="2502164" cy="288000"/>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dirty="0">
                <a:solidFill>
                  <a:srgbClr val="3F3F3F"/>
                </a:solidFill>
                <a:latin typeface="Meiryo"/>
                <a:ea typeface="Meiryo"/>
                <a:cs typeface="Meiryo"/>
                <a:sym typeface="Meiryo"/>
              </a:rPr>
              <a:t>重要データを検索している</a:t>
            </a:r>
            <a:r>
              <a:rPr lang="ja-JP" sz="1000" dirty="0" smtClean="0">
                <a:solidFill>
                  <a:srgbClr val="3F3F3F"/>
                </a:solidFill>
                <a:latin typeface="Meiryo"/>
                <a:ea typeface="Meiryo"/>
                <a:cs typeface="Meiryo"/>
                <a:sym typeface="Meiryo"/>
              </a:rPr>
              <a:t>ユーザ</a:t>
            </a:r>
            <a:r>
              <a:rPr lang="ja-JP" altLang="en-US" sz="1000" dirty="0" smtClean="0">
                <a:solidFill>
                  <a:srgbClr val="3F3F3F"/>
                </a:solidFill>
                <a:latin typeface="Meiryo"/>
                <a:ea typeface="Meiryo"/>
                <a:cs typeface="Meiryo"/>
                <a:sym typeface="Meiryo"/>
              </a:rPr>
              <a:t>ー</a:t>
            </a:r>
            <a:r>
              <a:rPr lang="ja-JP" sz="1000" dirty="0" smtClean="0">
                <a:solidFill>
                  <a:srgbClr val="3F3F3F"/>
                </a:solidFill>
                <a:latin typeface="Meiryo"/>
                <a:ea typeface="Meiryo"/>
                <a:cs typeface="Meiryo"/>
                <a:sym typeface="Meiryo"/>
              </a:rPr>
              <a:t>は</a:t>
            </a:r>
            <a:r>
              <a:rPr lang="ja-JP" sz="1000" dirty="0">
                <a:solidFill>
                  <a:srgbClr val="3F3F3F"/>
                </a:solidFill>
                <a:latin typeface="Meiryo"/>
                <a:ea typeface="Meiryo"/>
                <a:cs typeface="Meiryo"/>
                <a:sym typeface="Meiryo"/>
              </a:rPr>
              <a:t>？</a:t>
            </a:r>
            <a:endParaRPr sz="1000" dirty="0">
              <a:solidFill>
                <a:srgbClr val="3F3F3F"/>
              </a:solidFill>
              <a:latin typeface="Meiryo"/>
              <a:ea typeface="Meiryo"/>
              <a:cs typeface="Meiryo"/>
              <a:sym typeface="Meiryo"/>
            </a:endParaRPr>
          </a:p>
        </p:txBody>
      </p:sp>
      <p:sp>
        <p:nvSpPr>
          <p:cNvPr id="343" name="Google Shape;343;p8"/>
          <p:cNvSpPr/>
          <p:nvPr/>
        </p:nvSpPr>
        <p:spPr>
          <a:xfrm>
            <a:off x="6300192" y="2211742"/>
            <a:ext cx="2502164" cy="288000"/>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a:solidFill>
                  <a:srgbClr val="3F3F3F"/>
                </a:solidFill>
                <a:latin typeface="Meiryo"/>
                <a:ea typeface="Meiryo"/>
                <a:cs typeface="Meiryo"/>
                <a:sym typeface="Meiryo"/>
              </a:rPr>
              <a:t>参照権限通りに利用されているか？</a:t>
            </a:r>
            <a:endParaRPr sz="1000">
              <a:solidFill>
                <a:srgbClr val="3F3F3F"/>
              </a:solidFill>
              <a:latin typeface="Meiryo"/>
              <a:ea typeface="Meiryo"/>
              <a:cs typeface="Meiryo"/>
              <a:sym typeface="Meiryo"/>
            </a:endParaRPr>
          </a:p>
        </p:txBody>
      </p:sp>
      <p:sp>
        <p:nvSpPr>
          <p:cNvPr id="344" name="Google Shape;344;p8"/>
          <p:cNvSpPr/>
          <p:nvPr/>
        </p:nvSpPr>
        <p:spPr>
          <a:xfrm>
            <a:off x="6300192" y="2931822"/>
            <a:ext cx="2502164" cy="288000"/>
          </a:xfrm>
          <a:prstGeom prst="rect">
            <a:avLst/>
          </a:prstGeom>
          <a:solidFill>
            <a:srgbClr val="EAF1DD"/>
          </a:solidFill>
          <a:ln w="12700" cap="flat" cmpd="sng">
            <a:solidFill>
              <a:schemeClr val="accent3"/>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a:solidFill>
                  <a:srgbClr val="3F3F3F"/>
                </a:solidFill>
                <a:latin typeface="Meiryo"/>
                <a:ea typeface="Meiryo"/>
                <a:cs typeface="Meiryo"/>
                <a:sym typeface="Meiryo"/>
              </a:rPr>
              <a:t>レスポンスが遅い箇所を特定したい</a:t>
            </a:r>
            <a:endParaRPr/>
          </a:p>
        </p:txBody>
      </p:sp>
      <p:sp>
        <p:nvSpPr>
          <p:cNvPr id="345" name="Google Shape;345;p8"/>
          <p:cNvSpPr/>
          <p:nvPr/>
        </p:nvSpPr>
        <p:spPr>
          <a:xfrm>
            <a:off x="6300192" y="3291862"/>
            <a:ext cx="2502164" cy="288000"/>
          </a:xfrm>
          <a:prstGeom prst="rect">
            <a:avLst/>
          </a:prstGeom>
          <a:solidFill>
            <a:srgbClr val="EAF1DD"/>
          </a:solidFill>
          <a:ln w="12700" cap="flat" cmpd="sng">
            <a:solidFill>
              <a:schemeClr val="accent3"/>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a:solidFill>
                  <a:srgbClr val="3F3F3F"/>
                </a:solidFill>
                <a:latin typeface="Meiryo"/>
                <a:ea typeface="Meiryo"/>
                <a:cs typeface="Meiryo"/>
                <a:sym typeface="Meiryo"/>
              </a:rPr>
              <a:t>ピークタイムのサーバ負荷の程度は？</a:t>
            </a:r>
            <a:endParaRPr sz="1000">
              <a:solidFill>
                <a:srgbClr val="3F3F3F"/>
              </a:solidFill>
              <a:latin typeface="Meiryo"/>
              <a:ea typeface="Meiryo"/>
              <a:cs typeface="Meiryo"/>
              <a:sym typeface="Meiryo"/>
            </a:endParaRPr>
          </a:p>
        </p:txBody>
      </p:sp>
      <p:sp>
        <p:nvSpPr>
          <p:cNvPr id="346" name="Google Shape;346;p8"/>
          <p:cNvSpPr/>
          <p:nvPr/>
        </p:nvSpPr>
        <p:spPr>
          <a:xfrm>
            <a:off x="6300192" y="4011942"/>
            <a:ext cx="2502164" cy="288000"/>
          </a:xfrm>
          <a:prstGeom prst="rect">
            <a:avLst/>
          </a:prstGeom>
          <a:solidFill>
            <a:srgbClr val="FDE9D8"/>
          </a:solidFill>
          <a:ln w="12700" cap="flat" cmpd="sng">
            <a:solidFill>
              <a:schemeClr val="accent6"/>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a:solidFill>
                  <a:srgbClr val="3F3F3F"/>
                </a:solidFill>
                <a:latin typeface="Meiryo"/>
                <a:ea typeface="Meiryo"/>
                <a:cs typeface="Meiryo"/>
                <a:sym typeface="Meiryo"/>
              </a:rPr>
              <a:t>利用頻度の低いレポートを棚卸ししたい</a:t>
            </a:r>
            <a:endParaRPr sz="1000">
              <a:solidFill>
                <a:srgbClr val="3F3F3F"/>
              </a:solidFill>
              <a:latin typeface="Meiryo"/>
              <a:ea typeface="Meiryo"/>
              <a:cs typeface="Meiryo"/>
              <a:sym typeface="Meiryo"/>
            </a:endParaRPr>
          </a:p>
        </p:txBody>
      </p:sp>
      <p:sp>
        <p:nvSpPr>
          <p:cNvPr id="347" name="Google Shape;347;p8"/>
          <p:cNvSpPr/>
          <p:nvPr/>
        </p:nvSpPr>
        <p:spPr>
          <a:xfrm>
            <a:off x="6300192" y="4371982"/>
            <a:ext cx="2502164" cy="288000"/>
          </a:xfrm>
          <a:prstGeom prst="rect">
            <a:avLst/>
          </a:prstGeom>
          <a:solidFill>
            <a:srgbClr val="FDE9D8"/>
          </a:solidFill>
          <a:ln w="12700" cap="flat" cmpd="sng">
            <a:solidFill>
              <a:schemeClr val="accent6"/>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a:solidFill>
                  <a:srgbClr val="3F3F3F"/>
                </a:solidFill>
                <a:latin typeface="Meiryo"/>
                <a:ea typeface="Meiryo"/>
                <a:cs typeface="Meiryo"/>
                <a:sym typeface="Meiryo"/>
              </a:rPr>
              <a:t>一番人気のレポートは？</a:t>
            </a:r>
            <a:endParaRPr sz="1000">
              <a:solidFill>
                <a:srgbClr val="3F3F3F"/>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9</a:t>
            </a:fld>
            <a:endParaRPr lang="ja-JP" altLang="en-US" dirty="0"/>
          </a:p>
        </p:txBody>
      </p:sp>
    </p:spTree>
    <p:extLst>
      <p:ext uri="{BB962C8B-B14F-4D97-AF65-F5344CB8AC3E}">
        <p14:creationId xmlns:p14="http://schemas.microsoft.com/office/powerpoint/2010/main" val="27245306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kumimoji="1"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プレゼンテーション9" id="{DE2D1647-19E2-4E97-87A8-EEEC499188CF}" vid="{EDC404A7-EA18-41DC-9A0E-0359E76DF17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WebFOCUSレクチャースライドテンプレート</Template>
  <TotalTime>0</TotalTime>
  <Words>1632</Words>
  <Application>Microsoft Office PowerPoint</Application>
  <PresentationFormat>画面に合わせる (16:9)</PresentationFormat>
  <Paragraphs>258</Paragraphs>
  <Slides>22</Slides>
  <Notes>18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22</vt:i4>
      </vt:variant>
    </vt:vector>
  </HeadingPairs>
  <TitlesOfParts>
    <vt:vector size="36" baseType="lpstr">
      <vt:lpstr>]</vt:lpstr>
      <vt:lpstr>ＭＳ Ｐゴシック</vt:lpstr>
      <vt:lpstr>Noto Sans Symbols</vt:lpstr>
      <vt:lpstr>新細明體</vt:lpstr>
      <vt:lpstr>Teko Medium</vt:lpstr>
      <vt:lpstr>メイリオ</vt:lpstr>
      <vt:lpstr>メイリオ</vt:lpstr>
      <vt:lpstr>Arial</vt:lpstr>
      <vt:lpstr>Calibri</vt:lpstr>
      <vt:lpstr>Segoe UI</vt:lpstr>
      <vt:lpstr>Segoe UI Semibold</vt:lpstr>
      <vt:lpstr>Times New Roman</vt:lpstr>
      <vt:lpstr>Wingdings</vt:lpstr>
      <vt:lpstr>Office ​​テーマ</vt:lpstr>
      <vt:lpstr>利用ログの管理編</vt:lpstr>
      <vt:lpstr>もくじ</vt:lpstr>
      <vt:lpstr>はじめに</vt:lpstr>
      <vt:lpstr>はじめに</vt:lpstr>
      <vt:lpstr>アーキテクチャ</vt:lpstr>
      <vt:lpstr>WebFOCUS構成図</vt:lpstr>
      <vt:lpstr>機能概要</vt:lpstr>
      <vt:lpstr>主な機能</vt:lpstr>
      <vt:lpstr>活用例</vt:lpstr>
      <vt:lpstr>検討事項</vt:lpstr>
      <vt:lpstr>管理メニュー</vt:lpstr>
      <vt:lpstr>管理メニュー</vt:lpstr>
      <vt:lpstr>管理メニュー（有効にする／無効にする）</vt:lpstr>
      <vt:lpstr>管理メニュー（ログ）</vt:lpstr>
      <vt:lpstr>管理メニュー（リポジトリ）</vt:lpstr>
      <vt:lpstr>利用ログのメンテナンス</vt:lpstr>
      <vt:lpstr>利用ログのメンテナンス設定</vt:lpstr>
      <vt:lpstr>アーカイブとスケジュール</vt:lpstr>
      <vt:lpstr>保守とスケジュール</vt:lpstr>
      <vt:lpstr>アーカイブと保守のスケジュール設定</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2023-08-16T04:27:33Z</dcterms:created>
  <dcterms:modified xsi:type="dcterms:W3CDTF">2023-11-28T01:53:21Z</dcterms:modified>
</cp:coreProperties>
</file>