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3"/>
  </p:notesMasterIdLst>
  <p:handoutMasterIdLst>
    <p:handoutMasterId r:id="rId34"/>
  </p:handoutMasterIdLst>
  <p:sldIdLst>
    <p:sldId id="824" r:id="rId2"/>
    <p:sldId id="825" r:id="rId3"/>
    <p:sldId id="826" r:id="rId4"/>
    <p:sldId id="827" r:id="rId5"/>
    <p:sldId id="828" r:id="rId6"/>
    <p:sldId id="829" r:id="rId7"/>
    <p:sldId id="830" r:id="rId8"/>
    <p:sldId id="831" r:id="rId9"/>
    <p:sldId id="832" r:id="rId10"/>
    <p:sldId id="833" r:id="rId11"/>
    <p:sldId id="834" r:id="rId12"/>
    <p:sldId id="835" r:id="rId13"/>
    <p:sldId id="836" r:id="rId14"/>
    <p:sldId id="837" r:id="rId15"/>
    <p:sldId id="838" r:id="rId16"/>
    <p:sldId id="839" r:id="rId17"/>
    <p:sldId id="840" r:id="rId18"/>
    <p:sldId id="841" r:id="rId19"/>
    <p:sldId id="842" r:id="rId20"/>
    <p:sldId id="843" r:id="rId21"/>
    <p:sldId id="844" r:id="rId22"/>
    <p:sldId id="845" r:id="rId23"/>
    <p:sldId id="846" r:id="rId24"/>
    <p:sldId id="847" r:id="rId25"/>
    <p:sldId id="848" r:id="rId26"/>
    <p:sldId id="849" r:id="rId27"/>
    <p:sldId id="850" r:id="rId28"/>
    <p:sldId id="851" r:id="rId29"/>
    <p:sldId id="852" r:id="rId30"/>
    <p:sldId id="853" r:id="rId31"/>
    <p:sldId id="823" r:id="rId32"/>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62626"/>
    <a:srgbClr val="404040"/>
    <a:srgbClr val="000000"/>
    <a:srgbClr val="FFFFFF"/>
    <a:srgbClr val="9BBB59"/>
    <a:srgbClr val="015BED"/>
    <a:srgbClr val="59B9C6"/>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72" autoAdjust="0"/>
  </p:normalViewPr>
  <p:slideViewPr>
    <p:cSldViewPr>
      <p:cViewPr varScale="1">
        <p:scale>
          <a:sx n="106" d="100"/>
          <a:sy n="106" d="100"/>
        </p:scale>
        <p:origin x="82" y="235"/>
      </p:cViewPr>
      <p:guideLst>
        <p:guide orient="horz" pos="298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4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2023/8/31</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2023/8/31</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会社紹介を利用する場合は、「マーケティング・広報課」を適宜ご修正ください。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a:t>
            </a:fld>
            <a:endParaRPr kumimoji="1" lang="ja-JP" altLang="en-US"/>
          </a:p>
        </p:txBody>
      </p:sp>
    </p:spTree>
    <p:extLst>
      <p:ext uri="{BB962C8B-B14F-4D97-AF65-F5344CB8AC3E}">
        <p14:creationId xmlns:p14="http://schemas.microsoft.com/office/powerpoint/2010/main" val="72311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コンテンツ（平文）必読">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rgbClr val="FFFF00"/>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必読</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88" y="-20538"/>
            <a:ext cx="612000" cy="481158"/>
          </a:xfrm>
          <a:prstGeom prst="rect">
            <a:avLst/>
          </a:prstGeom>
        </p:spPr>
      </p:pic>
    </p:spTree>
    <p:extLst>
      <p:ext uri="{BB962C8B-B14F-4D97-AF65-F5344CB8AC3E}">
        <p14:creationId xmlns:p14="http://schemas.microsoft.com/office/powerpoint/2010/main" val="1115868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1511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アジェンダ（シンプル）">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0992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89615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34991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8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smtClean="0">
                <a:solidFill>
                  <a:schemeClr val="tx1">
                    <a:lumMod val="75000"/>
                    <a:lumOff val="25000"/>
                  </a:schemeClr>
                </a:solidFill>
                <a:latin typeface="+mn-lt"/>
                <a:cs typeface="Teko Medium" panose="02000000000000000000" pitchFamily="2" charset="0"/>
              </a:rPr>
              <a:t>Tips</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15526"/>
            <a:ext cx="686843" cy="540000"/>
          </a:xfrm>
          <a:prstGeom prst="rect">
            <a:avLst/>
          </a:prstGeom>
        </p:spPr>
      </p:pic>
    </p:spTree>
    <p:extLst>
      <p:ext uri="{BB962C8B-B14F-4D97-AF65-F5344CB8AC3E}">
        <p14:creationId xmlns:p14="http://schemas.microsoft.com/office/powerpoint/2010/main" val="1760711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示－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sp>
        <p:nvSpPr>
          <p:cNvPr id="5"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r>
              <a:rPr lang="en-US" altLang="ja-JP" smtClean="0"/>
              <a:t>© K.K. Ashisuto</a:t>
            </a:r>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ーパターン３">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r>
              <a:rPr lang="en-US" altLang="ja-JP" smtClean="0"/>
              <a:t>© K.K. Ashisuto</a:t>
            </a:r>
            <a:endParaRPr lang="ja-JP" altLang="en-US" dirty="0"/>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62" name="スライド番号プレースホルダー 3"/>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884334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userDrawn="1"/>
        </p:nvCxnSpPr>
        <p:spPr>
          <a:xfrm>
            <a:off x="2933" y="2859782"/>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15416" y="186418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3075806"/>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3943417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sp>
        <p:nvSpPr>
          <p:cNvPr id="9" name="タイトル 1"/>
          <p:cNvSpPr>
            <a:spLocks noGrp="1"/>
          </p:cNvSpPr>
          <p:nvPr>
            <p:ph type="ctrTitle" hasCustomPrompt="1"/>
          </p:nvPr>
        </p:nvSpPr>
        <p:spPr>
          <a:xfrm>
            <a:off x="115416" y="84355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2283718"/>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cxnSp>
        <p:nvCxnSpPr>
          <p:cNvPr id="11" name="直線コネクタ 10"/>
          <p:cNvCxnSpPr/>
          <p:nvPr userDrawn="1"/>
        </p:nvCxnSpPr>
        <p:spPr>
          <a:xfrm>
            <a:off x="2933" y="1851670"/>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9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操作</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20538"/>
            <a:ext cx="685268" cy="540000"/>
          </a:xfrm>
          <a:prstGeom prst="rect">
            <a:avLst/>
          </a:prstGeom>
        </p:spPr>
      </p:pic>
    </p:spTree>
    <p:extLst>
      <p:ext uri="{BB962C8B-B14F-4D97-AF65-F5344CB8AC3E}">
        <p14:creationId xmlns:p14="http://schemas.microsoft.com/office/powerpoint/2010/main" val="3172709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コンテンツ（平文）補足">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補足</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96" y="-20538"/>
            <a:ext cx="684000" cy="537765"/>
          </a:xfrm>
          <a:prstGeom prst="rect">
            <a:avLst/>
          </a:prstGeom>
        </p:spPr>
      </p:pic>
    </p:spTree>
    <p:extLst>
      <p:ext uri="{BB962C8B-B14F-4D97-AF65-F5344CB8AC3E}">
        <p14:creationId xmlns:p14="http://schemas.microsoft.com/office/powerpoint/2010/main" val="3207150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r>
              <a:rPr lang="en-US" altLang="ja-JP" smtClean="0"/>
              <a:t>© K.K. Ashisuto</a:t>
            </a:r>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64" r:id="rId3"/>
    <p:sldLayoutId id="2147483666" r:id="rId4"/>
    <p:sldLayoutId id="2147483673" r:id="rId5"/>
    <p:sldLayoutId id="2147483675" r:id="rId6"/>
    <p:sldLayoutId id="2147483657" r:id="rId7"/>
    <p:sldLayoutId id="2147483669" r:id="rId8"/>
    <p:sldLayoutId id="2147483670" r:id="rId9"/>
    <p:sldLayoutId id="2147483674" r:id="rId10"/>
    <p:sldLayoutId id="2147483661" r:id="rId11"/>
    <p:sldLayoutId id="2147483667" r:id="rId12"/>
    <p:sldLayoutId id="2147483668" r:id="rId13"/>
    <p:sldLayoutId id="2147483671" r:id="rId14"/>
    <p:sldLayoutId id="2147483678" r:id="rId15"/>
    <p:sldLayoutId id="2147483672" r:id="rId16"/>
    <p:sldLayoutId id="2147483677" r:id="rId17"/>
    <p:sldLayoutId id="2147483656" r:id="rId18"/>
    <p:sldLayoutId id="2147483676" r:id="rId19"/>
  </p:sldLayoutIdLst>
  <p:timing>
    <p:tnLst>
      <p:par>
        <p:cTn id="1" dur="indefinite" restart="never" nodeType="tmRoot"/>
      </p:par>
    </p:tnLst>
  </p:timing>
  <p:hf hd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47.png"/><Relationship Id="rId5" Type="http://schemas.openxmlformats.org/officeDocument/2006/relationships/image" Target="../media/image51.png"/><Relationship Id="rId10"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6.png"/><Relationship Id="rId7"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37.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63.png"/><Relationship Id="rId10" Type="http://schemas.openxmlformats.org/officeDocument/2006/relationships/image" Target="../media/image54.png"/><Relationship Id="rId4" Type="http://schemas.openxmlformats.org/officeDocument/2006/relationships/image" Target="../media/image41.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image" Target="../media/image71.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4.png"/><Relationship Id="rId5" Type="http://schemas.openxmlformats.org/officeDocument/2006/relationships/image" Target="../media/image44.png"/><Relationship Id="rId10" Type="http://schemas.openxmlformats.org/officeDocument/2006/relationships/image" Target="../media/image11.png"/><Relationship Id="rId4" Type="http://schemas.openxmlformats.org/officeDocument/2006/relationships/image" Target="../media/image68.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5.png"/><Relationship Id="rId7" Type="http://schemas.openxmlformats.org/officeDocument/2006/relationships/image" Target="../media/image6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1.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83.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4.png"/><Relationship Id="rId7"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microsoft.com/office/2007/relationships/hdphoto" Target="../media/hdphoto3.wdp"/><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3.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32" Type="http://schemas.microsoft.com/office/2007/relationships/hdphoto" Target="../media/hdphoto6.wdp"/><Relationship Id="rId5" Type="http://schemas.openxmlformats.org/officeDocument/2006/relationships/image" Target="../media/image14.png"/><Relationship Id="rId15" Type="http://schemas.openxmlformats.org/officeDocument/2006/relationships/image" Target="../media/image24.png"/><Relationship Id="rId23" Type="http://schemas.microsoft.com/office/2007/relationships/hdphoto" Target="../media/hdphoto2.wdp"/><Relationship Id="rId28" Type="http://schemas.microsoft.com/office/2007/relationships/hdphoto" Target="../media/hdphoto4.wdp"/><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36.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4.png"/><Relationship Id="rId30"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Segoe UI Semibold" panose="020B0702040204020203" pitchFamily="34" charset="0"/>
                <a:cs typeface="Segoe UI Semibold" panose="020B0702040204020203" pitchFamily="34" charset="0"/>
              </a:rPr>
              <a:t>セキュリティ概要</a:t>
            </a:r>
            <a:endParaRPr kumimoji="1" lang="ja-JP" altLang="en-US" dirty="0"/>
          </a:p>
        </p:txBody>
      </p:sp>
      <p:sp>
        <p:nvSpPr>
          <p:cNvPr id="5" name="サブタイトル 4"/>
          <p:cNvSpPr>
            <a:spLocks noGrp="1"/>
          </p:cNvSpPr>
          <p:nvPr>
            <p:ph type="body" sz="quarter" idx="11"/>
          </p:nvPr>
        </p:nvSpPr>
        <p:spPr/>
        <p:txBody>
          <a:bodyPr/>
          <a:lstStyle/>
          <a:p>
            <a:r>
              <a:rPr kumimoji="1" lang="ja-JP" altLang="en-US" dirty="0" smtClean="0"/>
              <a:t>株式会社アシスト</a:t>
            </a:r>
            <a:endParaRPr kumimoji="1" lang="ja-JP" altLang="en-US" dirty="0"/>
          </a:p>
        </p:txBody>
      </p:sp>
      <p:sp>
        <p:nvSpPr>
          <p:cNvPr id="6" name="スライド番号プレースホルダー 5"/>
          <p:cNvSpPr txBox="1">
            <a:spLocks/>
          </p:cNvSpPr>
          <p:nvPr/>
        </p:nvSpPr>
        <p:spPr>
          <a:xfrm>
            <a:off x="8594576" y="4803998"/>
            <a:ext cx="549424" cy="273844"/>
          </a:xfrm>
          <a:prstGeom prst="rect">
            <a:avLst/>
          </a:prstGeom>
        </p:spPr>
        <p:txBody>
          <a:bodyPr/>
          <a:lstStyle>
            <a:defPPr>
              <a:defRPr lang="ja-JP"/>
            </a:defPPr>
            <a:lvl1pPr marL="0" algn="r" defTabSz="914400" rtl="0" eaLnBrk="1" latinLnBrk="0" hangingPunct="1">
              <a:defRPr kumimoji="1" sz="1000" b="1"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B22246B-72CC-4AB3-AEF9-7F9B00475CC6}" type="slidenum">
              <a:rPr lang="ja-JP" altLang="en-US" smtClean="0"/>
              <a:pPr/>
              <a:t>1</a:t>
            </a:fld>
            <a:endParaRPr lang="ja-JP" altLang="en-US" dirty="0"/>
          </a:p>
        </p:txBody>
      </p:sp>
    </p:spTree>
    <p:extLst>
      <p:ext uri="{BB962C8B-B14F-4D97-AF65-F5344CB8AC3E}">
        <p14:creationId xmlns:p14="http://schemas.microsoft.com/office/powerpoint/2010/main" val="803841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認証方式の種類</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コンテンツ プレースホルダー 6"/>
          <p:cNvSpPr>
            <a:spLocks noGrp="1"/>
          </p:cNvSpPr>
          <p:nvPr>
            <p:ph sz="quarter" idx="13"/>
          </p:nvPr>
        </p:nvSpPr>
        <p:spPr/>
        <p:txBody>
          <a:bodyPr/>
          <a:lstStyle/>
          <a:p>
            <a:pPr lvl="0"/>
            <a:r>
              <a:rPr lang="ja-JP" altLang="en-US" b="1" dirty="0">
                <a:latin typeface="Meiryo"/>
                <a:ea typeface="Meiryo"/>
                <a:cs typeface="Meiryo"/>
                <a:sym typeface="Meiryo"/>
              </a:rPr>
              <a:t>ユーザー</a:t>
            </a:r>
            <a:r>
              <a:rPr lang="en-US" altLang="ja-JP" b="1" dirty="0">
                <a:latin typeface="Segoe UI 本文"/>
                <a:ea typeface="Meiryo"/>
                <a:cs typeface="Meiryo"/>
                <a:sym typeface="Meiryo"/>
              </a:rPr>
              <a:t>ID</a:t>
            </a:r>
            <a:r>
              <a:rPr lang="ja-JP" altLang="en-US" b="1" dirty="0">
                <a:latin typeface="Meiryo"/>
                <a:ea typeface="Meiryo"/>
                <a:cs typeface="Meiryo"/>
                <a:sym typeface="Meiryo"/>
              </a:rPr>
              <a:t>を認証するための方法を決定します（複数選択可能）</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10</a:t>
            </a:fld>
            <a:endParaRPr lang="ja-JP" altLang="en-US" dirty="0"/>
          </a:p>
        </p:txBody>
      </p:sp>
      <p:graphicFrame>
        <p:nvGraphicFramePr>
          <p:cNvPr id="8" name="Google Shape;278;p10"/>
          <p:cNvGraphicFramePr/>
          <p:nvPr>
            <p:extLst>
              <p:ext uri="{D42A27DB-BD31-4B8C-83A1-F6EECF244321}">
                <p14:modId xmlns:p14="http://schemas.microsoft.com/office/powerpoint/2010/main" val="84225659"/>
              </p:ext>
            </p:extLst>
          </p:nvPr>
        </p:nvGraphicFramePr>
        <p:xfrm>
          <a:off x="683568" y="1350482"/>
          <a:ext cx="7776850" cy="3400400"/>
        </p:xfrm>
        <a:graphic>
          <a:graphicData uri="http://schemas.openxmlformats.org/drawingml/2006/table">
            <a:tbl>
              <a:tblPr firstRow="1" bandRow="1">
                <a:noFill/>
              </a:tblPr>
              <a:tblGrid>
                <a:gridCol w="1656175">
                  <a:extLst>
                    <a:ext uri="{9D8B030D-6E8A-4147-A177-3AD203B41FA5}">
                      <a16:colId xmlns:a16="http://schemas.microsoft.com/office/drawing/2014/main" val="20000"/>
                    </a:ext>
                  </a:extLst>
                </a:gridCol>
                <a:gridCol w="6120675">
                  <a:extLst>
                    <a:ext uri="{9D8B030D-6E8A-4147-A177-3AD203B41FA5}">
                      <a16:colId xmlns:a16="http://schemas.microsoft.com/office/drawing/2014/main" val="20001"/>
                    </a:ext>
                  </a:extLst>
                </a:gridCol>
              </a:tblGrid>
              <a:tr h="288000">
                <a:tc>
                  <a:txBody>
                    <a:bodyPr/>
                    <a:lstStyle/>
                    <a:p>
                      <a:pPr marL="0" marR="0" lvl="0" indent="0" algn="l" rtl="0">
                        <a:spcBef>
                          <a:spcPts val="0"/>
                        </a:spcBef>
                        <a:spcAft>
                          <a:spcPts val="0"/>
                        </a:spcAft>
                        <a:buNone/>
                      </a:pPr>
                      <a:r>
                        <a:rPr lang="ja-JP" sz="1100" dirty="0">
                          <a:solidFill>
                            <a:schemeClr val="bg1"/>
                          </a:solidFill>
                        </a:rPr>
                        <a:t>認証方式</a:t>
                      </a:r>
                      <a:endParaRPr sz="11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rtl="0">
                        <a:spcBef>
                          <a:spcPts val="0"/>
                        </a:spcBef>
                        <a:spcAft>
                          <a:spcPts val="0"/>
                        </a:spcAft>
                        <a:buNone/>
                      </a:pPr>
                      <a:r>
                        <a:rPr lang="ja-JP" sz="1100" dirty="0">
                          <a:solidFill>
                            <a:schemeClr val="bg1"/>
                          </a:solidFill>
                        </a:rPr>
                        <a:t>機能概要</a:t>
                      </a:r>
                      <a:endParaRPr sz="11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37550">
                <a:tc>
                  <a:txBody>
                    <a:bodyPr/>
                    <a:lstStyle/>
                    <a:p>
                      <a:pPr marL="0" marR="0" lvl="0" indent="0" algn="l" rtl="0">
                        <a:lnSpc>
                          <a:spcPct val="100000"/>
                        </a:lnSpc>
                        <a:spcBef>
                          <a:spcPts val="0"/>
                        </a:spcBef>
                        <a:spcAft>
                          <a:spcPts val="0"/>
                        </a:spcAft>
                        <a:buClr>
                          <a:schemeClr val="dk1"/>
                        </a:buClr>
                        <a:buSzPts val="1100"/>
                        <a:buFont typeface="Meiryo"/>
                        <a:buNone/>
                      </a:pPr>
                      <a:r>
                        <a:rPr lang="ja-JP" sz="1100" dirty="0">
                          <a:solidFill>
                            <a:schemeClr val="tx1">
                              <a:lumMod val="75000"/>
                              <a:lumOff val="25000"/>
                            </a:schemeClr>
                          </a:solidFill>
                        </a:rPr>
                        <a:t>フォームベース認証</a:t>
                      </a:r>
                      <a:br>
                        <a:rPr lang="ja-JP" sz="1100" dirty="0">
                          <a:solidFill>
                            <a:schemeClr val="tx1">
                              <a:lumMod val="75000"/>
                              <a:lumOff val="25000"/>
                            </a:schemeClr>
                          </a:solidFill>
                        </a:rPr>
                      </a:br>
                      <a:r>
                        <a:rPr lang="ja-JP" sz="1100" dirty="0">
                          <a:solidFill>
                            <a:schemeClr val="tx2"/>
                          </a:solidFill>
                        </a:rPr>
                        <a:t>※初期設定</a:t>
                      </a:r>
                      <a:endParaRPr dirty="0">
                        <a:solidFill>
                          <a:schemeClr val="tx2"/>
                        </a:solidFill>
                      </a:endParaRPr>
                    </a:p>
                    <a:p>
                      <a:pPr marL="0" marR="0" lvl="0" indent="0" algn="l" rtl="0">
                        <a:spcBef>
                          <a:spcPts val="0"/>
                        </a:spcBef>
                        <a:spcAft>
                          <a:spcPts val="0"/>
                        </a:spcAft>
                        <a:buNone/>
                      </a:pPr>
                      <a:endParaRPr sz="11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8F1"/>
                    </a:solidFill>
                  </a:tcPr>
                </a:tc>
                <a:tc>
                  <a:txBody>
                    <a:bodyPr/>
                    <a:lstStyle/>
                    <a:p>
                      <a:pPr marL="0" marR="0" lvl="0" indent="0" algn="l" rtl="0">
                        <a:spcBef>
                          <a:spcPts val="0"/>
                        </a:spcBef>
                        <a:spcAft>
                          <a:spcPts val="0"/>
                        </a:spcAft>
                        <a:buNone/>
                      </a:pPr>
                      <a:r>
                        <a:rPr lang="ja-JP" sz="1100" dirty="0">
                          <a:solidFill>
                            <a:schemeClr val="tx1">
                              <a:lumMod val="75000"/>
                              <a:lumOff val="25000"/>
                            </a:schemeClr>
                          </a:solidFill>
                        </a:rPr>
                        <a:t>ユーザー</a:t>
                      </a:r>
                      <a:r>
                        <a:rPr lang="ja-JP" sz="1100" dirty="0">
                          <a:solidFill>
                            <a:schemeClr val="tx1">
                              <a:lumMod val="75000"/>
                              <a:lumOff val="25000"/>
                            </a:schemeClr>
                          </a:solidFill>
                          <a:latin typeface="+mn-lt"/>
                        </a:rPr>
                        <a:t>ID</a:t>
                      </a:r>
                      <a:r>
                        <a:rPr lang="ja-JP" sz="1100" dirty="0">
                          <a:solidFill>
                            <a:schemeClr val="tx1">
                              <a:lumMod val="75000"/>
                              <a:lumOff val="25000"/>
                            </a:schemeClr>
                          </a:solidFill>
                        </a:rPr>
                        <a:t>とパスワードを認証してログインする方式です</a:t>
                      </a:r>
                      <a:endParaRPr sz="1100" dirty="0">
                        <a:solidFill>
                          <a:schemeClr val="tx1">
                            <a:lumMod val="75000"/>
                            <a:lumOff val="25000"/>
                          </a:schemeClr>
                        </a:solidFill>
                      </a:endParaRPr>
                    </a:p>
                    <a:p>
                      <a:pPr marL="0" marR="0" lvl="0" indent="0" algn="l" rtl="0">
                        <a:spcBef>
                          <a:spcPts val="0"/>
                        </a:spcBef>
                        <a:spcAft>
                          <a:spcPts val="0"/>
                        </a:spcAft>
                        <a:buNone/>
                      </a:pPr>
                      <a:endParaRPr sz="1100" dirty="0">
                        <a:solidFill>
                          <a:schemeClr val="tx1">
                            <a:lumMod val="75000"/>
                            <a:lumOff val="25000"/>
                          </a:schemeClr>
                        </a:solidFill>
                      </a:endParaRPr>
                    </a:p>
                    <a:p>
                      <a:pPr marL="0" marR="0" lvl="0" indent="0" algn="l" rtl="0">
                        <a:spcBef>
                          <a:spcPts val="0"/>
                        </a:spcBef>
                        <a:spcAft>
                          <a:spcPts val="0"/>
                        </a:spcAft>
                        <a:buNone/>
                      </a:pPr>
                      <a:endParaRPr sz="1100" dirty="0">
                        <a:solidFill>
                          <a:schemeClr val="tx1">
                            <a:lumMod val="75000"/>
                            <a:lumOff val="25000"/>
                          </a:schemeClr>
                        </a:solidFill>
                      </a:endParaRPr>
                    </a:p>
                    <a:p>
                      <a:pPr marL="0" marR="0" lvl="0" indent="0" algn="l" rtl="0">
                        <a:spcBef>
                          <a:spcPts val="0"/>
                        </a:spcBef>
                        <a:spcAft>
                          <a:spcPts val="0"/>
                        </a:spcAft>
                        <a:buNone/>
                      </a:pPr>
                      <a:endParaRPr sz="11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087425">
                <a:tc>
                  <a:txBody>
                    <a:bodyPr/>
                    <a:lstStyle/>
                    <a:p>
                      <a:pPr marL="0" marR="0" lvl="0" indent="0" algn="l" rtl="0">
                        <a:spcBef>
                          <a:spcPts val="0"/>
                        </a:spcBef>
                        <a:spcAft>
                          <a:spcPts val="0"/>
                        </a:spcAft>
                        <a:buNone/>
                      </a:pPr>
                      <a:r>
                        <a:rPr lang="ja-JP" sz="1100" dirty="0">
                          <a:solidFill>
                            <a:schemeClr val="tx1">
                              <a:lumMod val="75000"/>
                              <a:lumOff val="25000"/>
                            </a:schemeClr>
                          </a:solidFill>
                        </a:rPr>
                        <a:t>事前認証</a:t>
                      </a:r>
                      <a:br>
                        <a:rPr lang="ja-JP" sz="1100" dirty="0">
                          <a:solidFill>
                            <a:schemeClr val="tx1">
                              <a:lumMod val="75000"/>
                              <a:lumOff val="25000"/>
                            </a:schemeClr>
                          </a:solidFill>
                        </a:rPr>
                      </a:br>
                      <a:r>
                        <a:rPr lang="ja-JP" sz="1050" dirty="0">
                          <a:solidFill>
                            <a:schemeClr val="tx1">
                              <a:lumMod val="75000"/>
                              <a:lumOff val="25000"/>
                            </a:schemeClr>
                          </a:solidFill>
                        </a:rPr>
                        <a:t>（</a:t>
                      </a:r>
                      <a:r>
                        <a:rPr lang="ja-JP" sz="1050" dirty="0">
                          <a:solidFill>
                            <a:schemeClr val="tx1">
                              <a:lumMod val="75000"/>
                              <a:lumOff val="25000"/>
                            </a:schemeClr>
                          </a:solidFill>
                          <a:latin typeface="+mn-lt"/>
                          <a:ea typeface="+mj-ea"/>
                        </a:rPr>
                        <a:t>SSO</a:t>
                      </a:r>
                      <a:r>
                        <a:rPr lang="ja-JP" sz="1050" dirty="0">
                          <a:solidFill>
                            <a:schemeClr val="tx1">
                              <a:lumMod val="75000"/>
                              <a:lumOff val="25000"/>
                            </a:schemeClr>
                          </a:solidFill>
                        </a:rPr>
                        <a:t>：シングルサインオン）</a:t>
                      </a:r>
                      <a:endParaRPr sz="11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D8F1"/>
                    </a:solidFill>
                  </a:tcPr>
                </a:tc>
                <a:tc>
                  <a:txBody>
                    <a:bodyPr/>
                    <a:lstStyle/>
                    <a:p>
                      <a:pPr marL="0" marR="0" lvl="0" indent="0" algn="l" rtl="0">
                        <a:spcBef>
                          <a:spcPts val="0"/>
                        </a:spcBef>
                        <a:spcAft>
                          <a:spcPts val="0"/>
                        </a:spcAft>
                        <a:buNone/>
                      </a:pPr>
                      <a:r>
                        <a:rPr lang="ja-JP" sz="1100" b="0" i="0" u="none" strike="noStrike" cap="none" dirty="0">
                          <a:solidFill>
                            <a:schemeClr val="tx1">
                              <a:lumMod val="75000"/>
                              <a:lumOff val="25000"/>
                            </a:schemeClr>
                          </a:solidFill>
                          <a:latin typeface="+mn-lt"/>
                          <a:ea typeface="Meiryo"/>
                          <a:cs typeface="Meiryo"/>
                          <a:sym typeface="Meiryo"/>
                        </a:rPr>
                        <a:t>WebFOCUS</a:t>
                      </a:r>
                      <a:r>
                        <a:rPr lang="ja-JP" sz="1100" b="0" i="0" u="none" strike="noStrike" cap="none" dirty="0">
                          <a:solidFill>
                            <a:schemeClr val="tx1">
                              <a:lumMod val="75000"/>
                              <a:lumOff val="25000"/>
                            </a:schemeClr>
                          </a:solidFill>
                          <a:latin typeface="Meiryo"/>
                          <a:ea typeface="Meiryo"/>
                          <a:cs typeface="Meiryo"/>
                          <a:sym typeface="Meiryo"/>
                        </a:rPr>
                        <a:t>よりも前に認証された同一セッションの情報（シングルサインオン製品や</a:t>
                      </a:r>
                      <a:r>
                        <a:rPr lang="ja-JP" sz="1100" b="0" i="0" u="none" strike="noStrike" cap="none" dirty="0">
                          <a:solidFill>
                            <a:schemeClr val="tx1">
                              <a:lumMod val="75000"/>
                              <a:lumOff val="25000"/>
                            </a:schemeClr>
                          </a:solidFill>
                          <a:latin typeface="+mn-lt"/>
                          <a:ea typeface="Meiryo"/>
                          <a:cs typeface="Meiryo"/>
                          <a:sym typeface="Meiryo"/>
                        </a:rPr>
                        <a:t>Windows</a:t>
                      </a:r>
                      <a:r>
                        <a:rPr lang="ja-JP" sz="1100" b="0" i="0" u="none" strike="noStrike" cap="none" dirty="0">
                          <a:solidFill>
                            <a:schemeClr val="tx1">
                              <a:lumMod val="75000"/>
                              <a:lumOff val="25000"/>
                            </a:schemeClr>
                          </a:solidFill>
                          <a:latin typeface="Meiryo"/>
                          <a:ea typeface="Meiryo"/>
                          <a:cs typeface="Meiryo"/>
                          <a:sym typeface="Meiryo"/>
                        </a:rPr>
                        <a:t>認証）を利用して、</a:t>
                      </a:r>
                      <a:r>
                        <a:rPr lang="ja-JP" sz="1100" b="0" i="0" u="none" strike="noStrike" cap="none" dirty="0">
                          <a:solidFill>
                            <a:schemeClr val="tx1">
                              <a:lumMod val="75000"/>
                              <a:lumOff val="25000"/>
                            </a:schemeClr>
                          </a:solidFill>
                          <a:latin typeface="+mn-lt"/>
                          <a:ea typeface="Meiryo"/>
                          <a:cs typeface="Meiryo"/>
                          <a:sym typeface="Meiryo"/>
                        </a:rPr>
                        <a:t>WebFOCUS</a:t>
                      </a:r>
                      <a:r>
                        <a:rPr lang="ja-JP" sz="1100" b="0" i="0" u="none" strike="noStrike" cap="none" dirty="0">
                          <a:solidFill>
                            <a:schemeClr val="tx1">
                              <a:lumMod val="75000"/>
                              <a:lumOff val="25000"/>
                            </a:schemeClr>
                          </a:solidFill>
                          <a:latin typeface="Meiryo"/>
                          <a:ea typeface="Meiryo"/>
                          <a:cs typeface="Meiryo"/>
                          <a:sym typeface="Meiryo"/>
                        </a:rPr>
                        <a:t>へ自動的にログインします</a:t>
                      </a:r>
                      <a:endParaRPr sz="11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1087425">
                <a:tc>
                  <a:txBody>
                    <a:bodyPr/>
                    <a:lstStyle/>
                    <a:p>
                      <a:r>
                        <a:rPr kumimoji="1" lang="ja-JP" altLang="en-US" sz="1100" dirty="0" smtClean="0"/>
                        <a:t>匿名認証</a:t>
                      </a:r>
                      <a:endParaRPr kumimoji="1" lang="en-US" altLang="ja-JP" sz="1100" dirty="0" smtClean="0"/>
                    </a:p>
                    <a:p>
                      <a:endParaRPr kumimoji="1" lang="en-US" altLang="ja-JP" sz="1100" dirty="0" smtClean="0"/>
                    </a:p>
                    <a:p>
                      <a:endParaRPr kumimoji="1" lang="en-US" altLang="ja-JP" sz="1100" dirty="0" smtClean="0"/>
                    </a:p>
                    <a:p>
                      <a:endParaRPr kumimoji="1" lang="en-US" altLang="ja-JP" sz="1100" dirty="0" smtClean="0"/>
                    </a:p>
                    <a:p>
                      <a:r>
                        <a:rPr kumimoji="1" lang="en-US" altLang="ja-JP" sz="1000" dirty="0" smtClean="0">
                          <a:solidFill>
                            <a:schemeClr val="tx2"/>
                          </a:solidFill>
                        </a:rPr>
                        <a:t>※</a:t>
                      </a:r>
                      <a:r>
                        <a:rPr kumimoji="1" lang="ja-JP" altLang="en-US" sz="1000" dirty="0" smtClean="0">
                          <a:solidFill>
                            <a:schemeClr val="tx2"/>
                          </a:solidFill>
                        </a:rPr>
                        <a:t>スターターライセンス</a:t>
                      </a:r>
                      <a:r>
                        <a:rPr kumimoji="1" lang="en-US" altLang="ja-JP" sz="1000" dirty="0" smtClean="0">
                          <a:solidFill>
                            <a:schemeClr val="tx2"/>
                          </a:solidFill>
                        </a:rPr>
                        <a:t/>
                      </a:r>
                      <a:br>
                        <a:rPr kumimoji="1" lang="en-US" altLang="ja-JP" sz="1000" dirty="0" smtClean="0">
                          <a:solidFill>
                            <a:schemeClr val="tx2"/>
                          </a:solidFill>
                        </a:rPr>
                      </a:br>
                      <a:r>
                        <a:rPr kumimoji="1" lang="ja-JP" altLang="en-US" sz="1000" dirty="0" smtClean="0">
                          <a:solidFill>
                            <a:schemeClr val="tx2"/>
                          </a:solidFill>
                        </a:rPr>
                        <a:t>　では利用できません。</a:t>
                      </a:r>
                      <a:endParaRPr kumimoji="1" lang="ja-JP" altLang="en-US" sz="100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5D8F1"/>
                    </a:solidFill>
                  </a:tcPr>
                </a:tc>
                <a:tc>
                  <a:txBody>
                    <a:bodyPr/>
                    <a:lstStyle/>
                    <a:p>
                      <a:r>
                        <a:rPr kumimoji="1" lang="ja-JP" altLang="en-US" sz="1100" dirty="0" smtClean="0"/>
                        <a:t>認証不要のまま </a:t>
                      </a:r>
                      <a:r>
                        <a:rPr kumimoji="1" lang="en-US" altLang="ja-JP" sz="1100" dirty="0" err="1" smtClean="0"/>
                        <a:t>WebFOCUS</a:t>
                      </a:r>
                      <a:r>
                        <a:rPr kumimoji="1" lang="en-US" altLang="ja-JP" sz="1100" dirty="0" smtClean="0"/>
                        <a:t> </a:t>
                      </a:r>
                      <a:r>
                        <a:rPr kumimoji="1" lang="ja-JP" altLang="en-US" sz="1100" dirty="0" smtClean="0"/>
                        <a:t>へアクセスする方式です</a:t>
                      </a:r>
                      <a:endParaRPr kumimoji="1" lang="en-US" altLang="ja-JP" sz="1100" dirty="0" smtClean="0"/>
                    </a:p>
                    <a:p>
                      <a:r>
                        <a:rPr kumimoji="1" lang="ja-JP" altLang="en-US" sz="1100" dirty="0" smtClean="0"/>
                        <a:t>不特定多数が同一ユーザ</a:t>
                      </a:r>
                      <a:r>
                        <a:rPr kumimoji="1" lang="en-US" altLang="ja-JP" sz="1100" dirty="0" smtClean="0"/>
                        <a:t>ID</a:t>
                      </a:r>
                      <a:r>
                        <a:rPr kumimoji="1" lang="ja-JP" altLang="en-US" sz="1100" dirty="0" smtClean="0"/>
                        <a:t>（</a:t>
                      </a:r>
                      <a:r>
                        <a:rPr kumimoji="1" lang="en-US" altLang="ja-JP" sz="1100" dirty="0" smtClean="0"/>
                        <a:t>Public</a:t>
                      </a:r>
                      <a:r>
                        <a:rPr kumimoji="1" lang="ja-JP" altLang="en-US" sz="1100" dirty="0" smtClean="0"/>
                        <a:t>）としてアクセスします</a:t>
                      </a:r>
                      <a:endParaRPr kumimoji="1" lang="en-US" altLang="ja-JP" sz="1100" dirty="0" smtClean="0"/>
                    </a:p>
                    <a:p>
                      <a:r>
                        <a:rPr kumimoji="1" lang="ja-JP" altLang="en-US" sz="1100" dirty="0" smtClean="0"/>
                        <a:t>主に不特定多数が閲覧する場所へレポートを埋め込む場合に採用されます</a:t>
                      </a:r>
                      <a:endParaRPr kumimoji="1" lang="en-US" altLang="ja-JP" sz="1100" dirty="0" smtClean="0"/>
                    </a:p>
                    <a:p>
                      <a:endParaRPr kumimoji="1" lang="en-US" altLang="ja-JP" sz="11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05418540"/>
                  </a:ext>
                </a:extLst>
              </a:tr>
            </a:tbl>
          </a:graphicData>
        </a:graphic>
      </p:graphicFrame>
      <p:cxnSp>
        <p:nvCxnSpPr>
          <p:cNvPr id="9" name="Google Shape;279;p10"/>
          <p:cNvCxnSpPr>
            <a:stCxn id="10" idx="3"/>
            <a:endCxn id="11" idx="1"/>
          </p:cNvCxnSpPr>
          <p:nvPr/>
        </p:nvCxnSpPr>
        <p:spPr>
          <a:xfrm>
            <a:off x="2795912" y="2193726"/>
            <a:ext cx="4656300" cy="0"/>
          </a:xfrm>
          <a:prstGeom prst="straightConnector1">
            <a:avLst/>
          </a:prstGeom>
          <a:noFill/>
          <a:ln w="19050" cap="flat" cmpd="sng">
            <a:solidFill>
              <a:schemeClr val="accent5"/>
            </a:solidFill>
            <a:prstDash val="solid"/>
            <a:round/>
            <a:headEnd type="none" w="sm" len="sm"/>
            <a:tailEnd type="triangle" w="lg" len="lg"/>
          </a:ln>
        </p:spPr>
      </p:cxnSp>
      <p:pic>
        <p:nvPicPr>
          <p:cNvPr id="10" name="Google Shape;280;p10"/>
          <p:cNvPicPr preferRelativeResize="0"/>
          <p:nvPr/>
        </p:nvPicPr>
        <p:blipFill rotWithShape="1">
          <a:blip r:embed="rId2">
            <a:alphaModFix/>
          </a:blip>
          <a:srcRect/>
          <a:stretch/>
        </p:blipFill>
        <p:spPr>
          <a:xfrm>
            <a:off x="2471911" y="2031726"/>
            <a:ext cx="324001" cy="324000"/>
          </a:xfrm>
          <a:prstGeom prst="rect">
            <a:avLst/>
          </a:prstGeom>
          <a:noFill/>
          <a:ln>
            <a:noFill/>
          </a:ln>
        </p:spPr>
      </p:pic>
      <p:pic>
        <p:nvPicPr>
          <p:cNvPr id="11" name="Google Shape;281;p10"/>
          <p:cNvPicPr preferRelativeResize="0"/>
          <p:nvPr/>
        </p:nvPicPr>
        <p:blipFill rotWithShape="1">
          <a:blip r:embed="rId3">
            <a:alphaModFix/>
          </a:blip>
          <a:srcRect/>
          <a:stretch/>
        </p:blipFill>
        <p:spPr>
          <a:xfrm>
            <a:off x="7452320" y="2139702"/>
            <a:ext cx="767739" cy="108000"/>
          </a:xfrm>
          <a:prstGeom prst="rect">
            <a:avLst/>
          </a:prstGeom>
          <a:noFill/>
          <a:ln>
            <a:noFill/>
          </a:ln>
        </p:spPr>
      </p:pic>
      <p:grpSp>
        <p:nvGrpSpPr>
          <p:cNvPr id="12" name="Google Shape;284;p10"/>
          <p:cNvGrpSpPr/>
          <p:nvPr/>
        </p:nvGrpSpPr>
        <p:grpSpPr>
          <a:xfrm>
            <a:off x="4067944" y="1923678"/>
            <a:ext cx="2304256" cy="504000"/>
            <a:chOff x="4067944" y="1923678"/>
            <a:chExt cx="2304256" cy="504000"/>
          </a:xfrm>
        </p:grpSpPr>
        <p:sp>
          <p:nvSpPr>
            <p:cNvPr id="13" name="Google Shape;285;p10"/>
            <p:cNvSpPr/>
            <p:nvPr/>
          </p:nvSpPr>
          <p:spPr>
            <a:xfrm>
              <a:off x="4067944" y="1923678"/>
              <a:ext cx="2304256" cy="504000"/>
            </a:xfrm>
            <a:prstGeom prst="rect">
              <a:avLst/>
            </a:prstGeom>
            <a:solidFill>
              <a:srgbClr val="C5D8F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chemeClr val="tx1">
                    <a:lumMod val="75000"/>
                    <a:lumOff val="25000"/>
                  </a:schemeClr>
                </a:solidFill>
                <a:latin typeface="Meiryo"/>
                <a:ea typeface="Meiryo"/>
                <a:cs typeface="Meiryo"/>
                <a:sym typeface="Meiryo"/>
              </a:endParaRPr>
            </a:p>
          </p:txBody>
        </p:sp>
        <p:sp>
          <p:nvSpPr>
            <p:cNvPr id="14" name="Google Shape;286;p10"/>
            <p:cNvSpPr/>
            <p:nvPr/>
          </p:nvSpPr>
          <p:spPr>
            <a:xfrm>
              <a:off x="4428064" y="1959702"/>
              <a:ext cx="720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15" name="Google Shape;287;p10"/>
            <p:cNvSpPr/>
            <p:nvPr/>
          </p:nvSpPr>
          <p:spPr>
            <a:xfrm>
              <a:off x="5580112" y="1959702"/>
              <a:ext cx="720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16" name="Google Shape;288;p10"/>
            <p:cNvSpPr/>
            <p:nvPr/>
          </p:nvSpPr>
          <p:spPr>
            <a:xfrm>
              <a:off x="5580112" y="2211710"/>
              <a:ext cx="720000" cy="180000"/>
            </a:xfrm>
            <a:prstGeom prst="rect">
              <a:avLst/>
            </a:prstGeom>
            <a:solidFill>
              <a:schemeClr val="lt1"/>
            </a:solidFill>
            <a:ln w="12700" cap="flat" cmpd="sng">
              <a:solidFill>
                <a:srgbClr val="3F3F3F"/>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ログイン</a:t>
              </a:r>
              <a:endParaRPr sz="900" dirty="0">
                <a:solidFill>
                  <a:schemeClr val="tx1">
                    <a:lumMod val="75000"/>
                    <a:lumOff val="25000"/>
                  </a:schemeClr>
                </a:solidFill>
                <a:latin typeface="Meiryo"/>
                <a:ea typeface="Meiryo"/>
                <a:cs typeface="Meiryo"/>
                <a:sym typeface="Meiryo"/>
              </a:endParaRPr>
            </a:p>
          </p:txBody>
        </p:sp>
        <p:sp>
          <p:nvSpPr>
            <p:cNvPr id="17" name="Google Shape;289;p10"/>
            <p:cNvSpPr/>
            <p:nvPr/>
          </p:nvSpPr>
          <p:spPr>
            <a:xfrm>
              <a:off x="4103984" y="1959702"/>
              <a:ext cx="324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ID</a:t>
              </a:r>
              <a:endParaRPr sz="900" dirty="0">
                <a:solidFill>
                  <a:srgbClr val="3F3F3F"/>
                </a:solidFill>
                <a:ea typeface="Meiryo"/>
                <a:cs typeface="Meiryo"/>
                <a:sym typeface="Meiryo"/>
              </a:endParaRPr>
            </a:p>
          </p:txBody>
        </p:sp>
        <p:sp>
          <p:nvSpPr>
            <p:cNvPr id="18" name="Google Shape;290;p10"/>
            <p:cNvSpPr/>
            <p:nvPr/>
          </p:nvSpPr>
          <p:spPr>
            <a:xfrm>
              <a:off x="5184112" y="1959702"/>
              <a:ext cx="396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PW</a:t>
              </a:r>
              <a:endParaRPr dirty="0"/>
            </a:p>
          </p:txBody>
        </p:sp>
      </p:grpSp>
      <p:sp>
        <p:nvSpPr>
          <p:cNvPr id="19" name="Google Shape;291;p10"/>
          <p:cNvSpPr/>
          <p:nvPr/>
        </p:nvSpPr>
        <p:spPr>
          <a:xfrm>
            <a:off x="3059920" y="2103718"/>
            <a:ext cx="792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ea typeface="Meiryo"/>
                <a:cs typeface="Meiryo"/>
                <a:sym typeface="Meiryo"/>
              </a:rPr>
              <a:t>ID/PW</a:t>
            </a:r>
            <a:r>
              <a:rPr lang="ja-JP" sz="900" dirty="0">
                <a:solidFill>
                  <a:schemeClr val="tx1">
                    <a:lumMod val="75000"/>
                    <a:lumOff val="25000"/>
                  </a:schemeClr>
                </a:solidFill>
                <a:latin typeface="Meiryo"/>
                <a:ea typeface="Meiryo"/>
                <a:cs typeface="Meiryo"/>
                <a:sym typeface="Meiryo"/>
              </a:rPr>
              <a:t>入力</a:t>
            </a:r>
            <a:endParaRPr sz="900" dirty="0">
              <a:solidFill>
                <a:schemeClr val="tx1">
                  <a:lumMod val="75000"/>
                  <a:lumOff val="25000"/>
                </a:schemeClr>
              </a:solidFill>
              <a:latin typeface="Meiryo"/>
              <a:ea typeface="Meiryo"/>
              <a:cs typeface="Meiryo"/>
              <a:sym typeface="Meiryo"/>
            </a:endParaRPr>
          </a:p>
        </p:txBody>
      </p:sp>
      <p:sp>
        <p:nvSpPr>
          <p:cNvPr id="20" name="Google Shape;292;p10"/>
          <p:cNvSpPr/>
          <p:nvPr/>
        </p:nvSpPr>
        <p:spPr>
          <a:xfrm>
            <a:off x="6588224" y="2103718"/>
            <a:ext cx="504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chemeClr val="tx1">
                    <a:lumMod val="75000"/>
                    <a:lumOff val="25000"/>
                  </a:schemeClr>
                </a:solidFill>
                <a:latin typeface="Meiryo"/>
                <a:ea typeface="Meiryo"/>
                <a:cs typeface="Meiryo"/>
                <a:sym typeface="Meiryo"/>
              </a:rPr>
              <a:t>認証</a:t>
            </a:r>
            <a:endParaRPr sz="900">
              <a:solidFill>
                <a:schemeClr val="tx1">
                  <a:lumMod val="75000"/>
                  <a:lumOff val="25000"/>
                </a:schemeClr>
              </a:solidFill>
              <a:latin typeface="Meiryo"/>
              <a:ea typeface="Meiryo"/>
              <a:cs typeface="Meiryo"/>
              <a:sym typeface="Meiryo"/>
            </a:endParaRPr>
          </a:p>
        </p:txBody>
      </p:sp>
      <p:cxnSp>
        <p:nvCxnSpPr>
          <p:cNvPr id="21" name="Google Shape;293;p10"/>
          <p:cNvCxnSpPr>
            <a:stCxn id="22" idx="3"/>
            <a:endCxn id="23" idx="1"/>
          </p:cNvCxnSpPr>
          <p:nvPr/>
        </p:nvCxnSpPr>
        <p:spPr>
          <a:xfrm>
            <a:off x="2795912" y="3345854"/>
            <a:ext cx="4656300" cy="0"/>
          </a:xfrm>
          <a:prstGeom prst="straightConnector1">
            <a:avLst/>
          </a:prstGeom>
          <a:noFill/>
          <a:ln w="19050" cap="flat" cmpd="sng">
            <a:solidFill>
              <a:schemeClr val="accent5"/>
            </a:solidFill>
            <a:prstDash val="solid"/>
            <a:round/>
            <a:headEnd type="none" w="sm" len="sm"/>
            <a:tailEnd type="triangle" w="lg" len="lg"/>
          </a:ln>
        </p:spPr>
      </p:cxnSp>
      <p:pic>
        <p:nvPicPr>
          <p:cNvPr id="22" name="Google Shape;294;p10"/>
          <p:cNvPicPr preferRelativeResize="0"/>
          <p:nvPr/>
        </p:nvPicPr>
        <p:blipFill rotWithShape="1">
          <a:blip r:embed="rId2">
            <a:alphaModFix/>
          </a:blip>
          <a:srcRect/>
          <a:stretch/>
        </p:blipFill>
        <p:spPr>
          <a:xfrm>
            <a:off x="2471911" y="3183854"/>
            <a:ext cx="324001" cy="324000"/>
          </a:xfrm>
          <a:prstGeom prst="rect">
            <a:avLst/>
          </a:prstGeom>
          <a:noFill/>
          <a:ln>
            <a:noFill/>
          </a:ln>
        </p:spPr>
      </p:pic>
      <p:pic>
        <p:nvPicPr>
          <p:cNvPr id="23" name="Google Shape;295;p10"/>
          <p:cNvPicPr preferRelativeResize="0"/>
          <p:nvPr/>
        </p:nvPicPr>
        <p:blipFill rotWithShape="1">
          <a:blip r:embed="rId3">
            <a:alphaModFix/>
          </a:blip>
          <a:srcRect/>
          <a:stretch/>
        </p:blipFill>
        <p:spPr>
          <a:xfrm>
            <a:off x="7452320" y="3291830"/>
            <a:ext cx="767739" cy="108000"/>
          </a:xfrm>
          <a:prstGeom prst="rect">
            <a:avLst/>
          </a:prstGeom>
          <a:noFill/>
          <a:ln>
            <a:noFill/>
          </a:ln>
        </p:spPr>
      </p:pic>
      <p:sp>
        <p:nvSpPr>
          <p:cNvPr id="24" name="Google Shape;296;p10"/>
          <p:cNvSpPr/>
          <p:nvPr/>
        </p:nvSpPr>
        <p:spPr>
          <a:xfrm>
            <a:off x="3059832" y="3255846"/>
            <a:ext cx="1800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事前認証（</a:t>
            </a:r>
            <a:r>
              <a:rPr lang="ja-JP" sz="900" dirty="0">
                <a:solidFill>
                  <a:schemeClr val="tx1">
                    <a:lumMod val="75000"/>
                    <a:lumOff val="25000"/>
                  </a:schemeClr>
                </a:solidFill>
                <a:ea typeface="Meiryo"/>
                <a:cs typeface="Meiryo"/>
                <a:sym typeface="Meiryo"/>
              </a:rPr>
              <a:t>SSO</a:t>
            </a:r>
            <a:r>
              <a:rPr lang="ja-JP" sz="900" dirty="0">
                <a:solidFill>
                  <a:schemeClr val="tx1">
                    <a:lumMod val="75000"/>
                    <a:lumOff val="25000"/>
                  </a:schemeClr>
                </a:solidFill>
                <a:latin typeface="Meiryo"/>
                <a:ea typeface="Meiryo"/>
                <a:cs typeface="Meiryo"/>
                <a:sym typeface="Meiryo"/>
              </a:rPr>
              <a:t>製品）</a:t>
            </a:r>
            <a:endParaRPr sz="900" dirty="0">
              <a:solidFill>
                <a:schemeClr val="tx1">
                  <a:lumMod val="75000"/>
                  <a:lumOff val="25000"/>
                </a:schemeClr>
              </a:solidFill>
              <a:latin typeface="Meiryo"/>
              <a:ea typeface="Meiryo"/>
              <a:cs typeface="Meiryo"/>
              <a:sym typeface="Meiryo"/>
            </a:endParaRPr>
          </a:p>
        </p:txBody>
      </p:sp>
      <p:sp>
        <p:nvSpPr>
          <p:cNvPr id="25" name="Google Shape;297;p10"/>
          <p:cNvSpPr/>
          <p:nvPr/>
        </p:nvSpPr>
        <p:spPr>
          <a:xfrm>
            <a:off x="4932040" y="3363838"/>
            <a:ext cx="1656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800" dirty="0">
                <a:solidFill>
                  <a:schemeClr val="tx2"/>
                </a:solidFill>
                <a:latin typeface="Meiryo"/>
                <a:ea typeface="Meiryo"/>
                <a:cs typeface="Meiryo"/>
                <a:sym typeface="Meiryo"/>
              </a:rPr>
              <a:t>認証済みユーザー</a:t>
            </a:r>
            <a:r>
              <a:rPr lang="ja-JP" sz="800" dirty="0">
                <a:solidFill>
                  <a:schemeClr val="tx2"/>
                </a:solidFill>
                <a:ea typeface="Meiryo"/>
                <a:cs typeface="Meiryo"/>
                <a:sym typeface="Meiryo"/>
              </a:rPr>
              <a:t>ID</a:t>
            </a:r>
            <a:r>
              <a:rPr lang="ja-JP" sz="800" dirty="0">
                <a:solidFill>
                  <a:schemeClr val="tx2"/>
                </a:solidFill>
                <a:latin typeface="Meiryo"/>
                <a:ea typeface="Meiryo"/>
                <a:cs typeface="Meiryo"/>
                <a:sym typeface="Meiryo"/>
              </a:rPr>
              <a:t>の受け渡し</a:t>
            </a:r>
            <a:endParaRPr sz="800" dirty="0">
              <a:solidFill>
                <a:schemeClr val="tx2"/>
              </a:solidFill>
              <a:latin typeface="Meiryo"/>
              <a:ea typeface="Meiryo"/>
              <a:cs typeface="Meiryo"/>
              <a:sym typeface="Meiryo"/>
            </a:endParaRPr>
          </a:p>
        </p:txBody>
      </p:sp>
      <p:sp>
        <p:nvSpPr>
          <p:cNvPr id="26" name="Google Shape;298;p10"/>
          <p:cNvSpPr/>
          <p:nvPr/>
        </p:nvSpPr>
        <p:spPr>
          <a:xfrm>
            <a:off x="6588224" y="3255846"/>
            <a:ext cx="504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chemeClr val="tx1">
                    <a:lumMod val="75000"/>
                    <a:lumOff val="25000"/>
                  </a:schemeClr>
                </a:solidFill>
                <a:latin typeface="Meiryo"/>
                <a:ea typeface="Meiryo"/>
                <a:cs typeface="Meiryo"/>
                <a:sym typeface="Meiryo"/>
              </a:rPr>
              <a:t>認証</a:t>
            </a:r>
            <a:endParaRPr sz="900">
              <a:solidFill>
                <a:schemeClr val="tx1">
                  <a:lumMod val="75000"/>
                  <a:lumOff val="25000"/>
                </a:schemeClr>
              </a:solidFill>
              <a:latin typeface="Meiryo"/>
              <a:ea typeface="Meiryo"/>
              <a:cs typeface="Meiryo"/>
              <a:sym typeface="Meiryo"/>
            </a:endParaRPr>
          </a:p>
        </p:txBody>
      </p:sp>
      <p:cxnSp>
        <p:nvCxnSpPr>
          <p:cNvPr id="27" name="直線矢印コネクタ 26"/>
          <p:cNvCxnSpPr>
            <a:stCxn id="30" idx="3"/>
            <a:endCxn id="29" idx="1"/>
          </p:cNvCxnSpPr>
          <p:nvPr/>
        </p:nvCxnSpPr>
        <p:spPr>
          <a:xfrm>
            <a:off x="3083942" y="4425925"/>
            <a:ext cx="4368378" cy="24"/>
          </a:xfrm>
          <a:prstGeom prst="straightConnector1">
            <a:avLst/>
          </a:prstGeom>
          <a:ln w="190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4"/>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1911" y="4263974"/>
            <a:ext cx="324001" cy="32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371949"/>
            <a:ext cx="767739" cy="1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7"/>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9942" y="4263925"/>
            <a:ext cx="324000" cy="323999"/>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4140192" y="4345458"/>
            <a:ext cx="2160000" cy="180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Public</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ユーザ</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してアクセス</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9810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認証ソースの種類</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lvl="0"/>
            <a:r>
              <a:rPr lang="ja-JP" altLang="en-US" b="1" dirty="0">
                <a:latin typeface="Meiryo"/>
                <a:ea typeface="Meiryo"/>
                <a:cs typeface="Meiryo"/>
                <a:sym typeface="Meiryo"/>
              </a:rPr>
              <a:t>ユーザー認証情報の問い合わせ先を決定します（内部 </a:t>
            </a:r>
            <a:r>
              <a:rPr lang="en-US" altLang="ja-JP" b="1" dirty="0">
                <a:latin typeface="Segoe UI 本文"/>
                <a:ea typeface="Meiryo"/>
                <a:cs typeface="Meiryo"/>
                <a:sym typeface="Meiryo"/>
              </a:rPr>
              <a:t>or</a:t>
            </a:r>
            <a:r>
              <a:rPr lang="en-US" altLang="ja-JP" b="1" dirty="0">
                <a:latin typeface="Meiryo"/>
                <a:ea typeface="Meiryo"/>
                <a:cs typeface="Meiryo"/>
                <a:sym typeface="Meiryo"/>
              </a:rPr>
              <a:t> </a:t>
            </a:r>
            <a:r>
              <a:rPr lang="ja-JP" altLang="en-US" b="1" dirty="0">
                <a:latin typeface="Meiryo"/>
                <a:ea typeface="Meiryo"/>
                <a:cs typeface="Meiryo"/>
                <a:sym typeface="Meiryo"/>
              </a:rPr>
              <a:t>外部を単一選択</a:t>
            </a:r>
            <a:r>
              <a:rPr lang="ja-JP" altLang="en-US" b="1" dirty="0" smtClean="0">
                <a:latin typeface="Meiryo"/>
                <a:ea typeface="Meiryo"/>
                <a:cs typeface="Meiryo"/>
                <a:sym typeface="Meiryo"/>
              </a:rPr>
              <a:t>）</a:t>
            </a:r>
            <a:endParaRPr lang="ja-JP" altLang="en-US" b="1" dirty="0">
              <a:latin typeface="Meiryo"/>
              <a:ea typeface="Meiryo"/>
              <a:cs typeface="Meiryo"/>
              <a:sym typeface="Meiryo"/>
            </a:endParaRP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11</a:t>
            </a:fld>
            <a:endParaRPr lang="ja-JP" altLang="en-US" dirty="0"/>
          </a:p>
        </p:txBody>
      </p:sp>
      <p:graphicFrame>
        <p:nvGraphicFramePr>
          <p:cNvPr id="6" name="Google Shape;304;p11"/>
          <p:cNvGraphicFramePr/>
          <p:nvPr>
            <p:extLst/>
          </p:nvPr>
        </p:nvGraphicFramePr>
        <p:xfrm>
          <a:off x="683568" y="1354552"/>
          <a:ext cx="7776850" cy="3161450"/>
        </p:xfrm>
        <a:graphic>
          <a:graphicData uri="http://schemas.openxmlformats.org/drawingml/2006/table">
            <a:tbl>
              <a:tblPr firstRow="1" bandRow="1">
                <a:noFill/>
              </a:tblPr>
              <a:tblGrid>
                <a:gridCol w="216025">
                  <a:extLst>
                    <a:ext uri="{9D8B030D-6E8A-4147-A177-3AD203B41FA5}">
                      <a16:colId xmlns:a16="http://schemas.microsoft.com/office/drawing/2014/main" val="20000"/>
                    </a:ext>
                  </a:extLst>
                </a:gridCol>
                <a:gridCol w="1440150">
                  <a:extLst>
                    <a:ext uri="{9D8B030D-6E8A-4147-A177-3AD203B41FA5}">
                      <a16:colId xmlns:a16="http://schemas.microsoft.com/office/drawing/2014/main" val="20001"/>
                    </a:ext>
                  </a:extLst>
                </a:gridCol>
                <a:gridCol w="6120675">
                  <a:extLst>
                    <a:ext uri="{9D8B030D-6E8A-4147-A177-3AD203B41FA5}">
                      <a16:colId xmlns:a16="http://schemas.microsoft.com/office/drawing/2014/main" val="20002"/>
                    </a:ext>
                  </a:extLst>
                </a:gridCol>
              </a:tblGrid>
              <a:tr h="288000">
                <a:tc gridSpan="2">
                  <a:txBody>
                    <a:bodyPr/>
                    <a:lstStyle/>
                    <a:p>
                      <a:pPr marL="0" marR="0" lvl="0" indent="0" algn="l" rtl="0">
                        <a:spcBef>
                          <a:spcPts val="0"/>
                        </a:spcBef>
                        <a:spcAft>
                          <a:spcPts val="0"/>
                        </a:spcAft>
                        <a:buNone/>
                      </a:pPr>
                      <a:r>
                        <a:rPr lang="ja-JP" sz="1100" dirty="0">
                          <a:solidFill>
                            <a:schemeClr val="bg1"/>
                          </a:solidFill>
                        </a:rPr>
                        <a:t>認証ソース</a:t>
                      </a:r>
                      <a:endParaRPr sz="1100" dirty="0">
                        <a:solidFill>
                          <a:schemeClr val="bg1"/>
                        </a:solidFil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ja-JP"/>
                    </a:p>
                  </a:txBody>
                  <a:tcPr/>
                </a:tc>
                <a:tc>
                  <a:txBody>
                    <a:bodyPr/>
                    <a:lstStyle/>
                    <a:p>
                      <a:pPr marL="0" marR="0" lvl="0" indent="0" algn="l" rtl="0">
                        <a:spcBef>
                          <a:spcPts val="0"/>
                        </a:spcBef>
                        <a:spcAft>
                          <a:spcPts val="0"/>
                        </a:spcAft>
                        <a:buNone/>
                      </a:pPr>
                      <a:r>
                        <a:rPr lang="ja-JP" sz="1100" dirty="0">
                          <a:solidFill>
                            <a:schemeClr val="bg1"/>
                          </a:solidFill>
                        </a:rPr>
                        <a:t>機能概要</a:t>
                      </a:r>
                      <a:endParaRPr sz="1100" dirty="0">
                        <a:solidFill>
                          <a:schemeClr val="bg1"/>
                        </a:solidFill>
                      </a:endParaRPr>
                    </a:p>
                  </a:txBody>
                  <a:tcPr marL="91450" marR="91450" marT="45725" marB="45725">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46175">
                <a:tc gridSpan="2">
                  <a:txBody>
                    <a:bodyPr/>
                    <a:lstStyle/>
                    <a:p>
                      <a:pPr marL="0" marR="0" lvl="0" indent="0" algn="l" rtl="0">
                        <a:spcBef>
                          <a:spcPts val="0"/>
                        </a:spcBef>
                        <a:spcAft>
                          <a:spcPts val="0"/>
                        </a:spcAft>
                        <a:buNone/>
                      </a:pPr>
                      <a:r>
                        <a:rPr lang="ja-JP" sz="1100" dirty="0">
                          <a:solidFill>
                            <a:schemeClr val="tx1">
                              <a:lumMod val="75000"/>
                              <a:lumOff val="25000"/>
                            </a:schemeClr>
                          </a:solidFill>
                        </a:rPr>
                        <a:t>内部認証ソース</a:t>
                      </a:r>
                      <a:br>
                        <a:rPr lang="ja-JP" sz="1100" dirty="0">
                          <a:solidFill>
                            <a:schemeClr val="tx1">
                              <a:lumMod val="75000"/>
                              <a:lumOff val="25000"/>
                            </a:schemeClr>
                          </a:solidFill>
                        </a:rPr>
                      </a:br>
                      <a:r>
                        <a:rPr lang="ja-JP" sz="1100" dirty="0">
                          <a:solidFill>
                            <a:schemeClr val="tx2"/>
                          </a:solidFill>
                        </a:rPr>
                        <a:t>※初期設定</a:t>
                      </a:r>
                      <a:endParaRPr sz="1100" dirty="0">
                        <a:solidFill>
                          <a:schemeClr val="tx2"/>
                        </a:solidFil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ja-JP"/>
                    </a:p>
                  </a:txBody>
                  <a:tcPr/>
                </a:tc>
                <a:tc>
                  <a:txBody>
                    <a:bodyPr/>
                    <a:lstStyle/>
                    <a:p>
                      <a:pPr marL="0" marR="0" lvl="0" indent="0" algn="l" rtl="0">
                        <a:spcBef>
                          <a:spcPts val="0"/>
                        </a:spcBef>
                        <a:spcAft>
                          <a:spcPts val="0"/>
                        </a:spcAft>
                        <a:buNone/>
                      </a:pPr>
                      <a:r>
                        <a:rPr lang="ja-JP" sz="1100" dirty="0">
                          <a:solidFill>
                            <a:schemeClr val="tx1">
                              <a:lumMod val="75000"/>
                              <a:lumOff val="25000"/>
                            </a:schemeClr>
                          </a:solidFill>
                          <a:latin typeface="+mn-lt"/>
                        </a:rPr>
                        <a:t>WebFOCUS</a:t>
                      </a:r>
                      <a:r>
                        <a:rPr lang="ja-JP" sz="1100" dirty="0">
                          <a:solidFill>
                            <a:schemeClr val="tx1">
                              <a:lumMod val="75000"/>
                              <a:lumOff val="25000"/>
                            </a:schemeClr>
                          </a:solidFill>
                        </a:rPr>
                        <a:t>リポジトリにユーザー情報を登録して認証を行います</a:t>
                      </a:r>
                      <a:endParaRPr sz="1100" dirty="0">
                        <a:solidFill>
                          <a:schemeClr val="tx1">
                            <a:lumMod val="75000"/>
                            <a:lumOff val="25000"/>
                          </a:schemeClr>
                        </a:solidFill>
                      </a:endParaRPr>
                    </a:p>
                    <a:p>
                      <a:pPr marL="0" marR="0" lvl="0" indent="0" algn="l" rtl="0">
                        <a:spcBef>
                          <a:spcPts val="0"/>
                        </a:spcBef>
                        <a:spcAft>
                          <a:spcPts val="0"/>
                        </a:spcAft>
                        <a:buNone/>
                      </a:pPr>
                      <a:endParaRPr sz="1100" dirty="0">
                        <a:solidFill>
                          <a:schemeClr val="tx1">
                            <a:lumMod val="75000"/>
                            <a:lumOff val="25000"/>
                          </a:schemeClr>
                        </a:solidFill>
                      </a:endParaRPr>
                    </a:p>
                  </a:txBody>
                  <a:tcPr marL="91450" marR="91450" marT="45725" marB="45725">
                    <a:lnL w="12700" cap="flat" cmpd="sng" algn="ctr">
                      <a:noFill/>
                      <a:prstDash val="solid"/>
                      <a:round/>
                      <a:headEnd type="none" w="med" len="med"/>
                      <a:tailEnd type="none" w="med" len="me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0075">
                <a:tc gridSpan="2">
                  <a:txBody>
                    <a:bodyPr/>
                    <a:lstStyle/>
                    <a:p>
                      <a:pPr marL="0" marR="0" lvl="0" indent="0" algn="l" rtl="0">
                        <a:lnSpc>
                          <a:spcPct val="100000"/>
                        </a:lnSpc>
                        <a:spcBef>
                          <a:spcPts val="0"/>
                        </a:spcBef>
                        <a:spcAft>
                          <a:spcPts val="0"/>
                        </a:spcAft>
                        <a:buClr>
                          <a:schemeClr val="dk1"/>
                        </a:buClr>
                        <a:buSzPts val="1100"/>
                        <a:buFont typeface="Meiryo"/>
                        <a:buNone/>
                      </a:pPr>
                      <a:r>
                        <a:rPr lang="ja-JP" sz="1100" dirty="0">
                          <a:solidFill>
                            <a:schemeClr val="tx1">
                              <a:lumMod val="75000"/>
                              <a:lumOff val="25000"/>
                            </a:schemeClr>
                          </a:solidFill>
                        </a:rPr>
                        <a:t>外部認証ソース</a:t>
                      </a:r>
                      <a:br>
                        <a:rPr lang="ja-JP" sz="1100" dirty="0">
                          <a:solidFill>
                            <a:schemeClr val="tx1">
                              <a:lumMod val="75000"/>
                              <a:lumOff val="25000"/>
                            </a:schemeClr>
                          </a:solidFill>
                        </a:rPr>
                      </a:br>
                      <a:r>
                        <a:rPr lang="ja-JP" sz="1000" dirty="0">
                          <a:solidFill>
                            <a:schemeClr val="tx2"/>
                          </a:solidFill>
                        </a:rPr>
                        <a:t>※</a:t>
                      </a:r>
                      <a:r>
                        <a:rPr lang="ja-JP" sz="1000" dirty="0">
                          <a:solidFill>
                            <a:schemeClr val="tx2"/>
                          </a:solidFill>
                          <a:latin typeface="+mn-lt"/>
                        </a:rPr>
                        <a:t>Reporting Server</a:t>
                      </a:r>
                      <a:r>
                        <a:rPr lang="ja-JP" sz="1000" dirty="0">
                          <a:solidFill>
                            <a:schemeClr val="tx2"/>
                          </a:solidFill>
                        </a:rPr>
                        <a:t>の</a:t>
                      </a:r>
                      <a:br>
                        <a:rPr lang="ja-JP" sz="1000" dirty="0">
                          <a:solidFill>
                            <a:schemeClr val="tx2"/>
                          </a:solidFill>
                        </a:rPr>
                      </a:br>
                      <a:r>
                        <a:rPr lang="ja-JP" sz="1000" dirty="0">
                          <a:solidFill>
                            <a:schemeClr val="tx2"/>
                          </a:solidFill>
                        </a:rPr>
                        <a:t>　認証プロバイダを利用</a:t>
                      </a:r>
                      <a:endParaRPr sz="1100" dirty="0">
                        <a:solidFill>
                          <a:schemeClr val="tx2"/>
                        </a:solidFil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ja-JP"/>
                    </a:p>
                  </a:txBody>
                  <a:tcPr/>
                </a:tc>
                <a:tc>
                  <a:txBody>
                    <a:bodyPr/>
                    <a:lstStyle/>
                    <a:p>
                      <a:pPr marL="0" marR="0" lvl="0" indent="0" algn="l" rtl="0">
                        <a:spcBef>
                          <a:spcPts val="0"/>
                        </a:spcBef>
                        <a:spcAft>
                          <a:spcPts val="0"/>
                        </a:spcAft>
                        <a:buNone/>
                      </a:pPr>
                      <a:r>
                        <a:rPr lang="ja-JP" sz="1100" dirty="0">
                          <a:solidFill>
                            <a:schemeClr val="tx1">
                              <a:lumMod val="75000"/>
                              <a:lumOff val="25000"/>
                            </a:schemeClr>
                          </a:solidFill>
                        </a:rPr>
                        <a:t>ユーザー認証を</a:t>
                      </a:r>
                      <a:r>
                        <a:rPr lang="ja-JP" sz="1100" dirty="0">
                          <a:solidFill>
                            <a:schemeClr val="tx1">
                              <a:lumMod val="75000"/>
                              <a:lumOff val="25000"/>
                            </a:schemeClr>
                          </a:solidFill>
                          <a:latin typeface="+mn-lt"/>
                        </a:rPr>
                        <a:t>WebFOCUS</a:t>
                      </a:r>
                      <a:r>
                        <a:rPr lang="ja-JP" sz="1100" dirty="0">
                          <a:solidFill>
                            <a:schemeClr val="tx1">
                              <a:lumMod val="75000"/>
                              <a:lumOff val="25000"/>
                            </a:schemeClr>
                          </a:solidFill>
                        </a:rPr>
                        <a:t>内で行わず</a:t>
                      </a:r>
                      <a:r>
                        <a:rPr lang="ja-JP" sz="1100" dirty="0">
                          <a:solidFill>
                            <a:schemeClr val="tx1">
                              <a:lumMod val="75000"/>
                              <a:lumOff val="25000"/>
                            </a:schemeClr>
                          </a:solidFill>
                          <a:latin typeface="+mn-lt"/>
                        </a:rPr>
                        <a:t>WebFOCUS</a:t>
                      </a:r>
                      <a:r>
                        <a:rPr lang="ja-JP" sz="1100" dirty="0">
                          <a:solidFill>
                            <a:schemeClr val="tx1">
                              <a:lumMod val="75000"/>
                              <a:lumOff val="25000"/>
                            </a:schemeClr>
                          </a:solidFill>
                        </a:rPr>
                        <a:t>外部に問い合わせます</a:t>
                      </a:r>
                      <a:endParaRPr sz="1100" dirty="0">
                        <a:solidFill>
                          <a:schemeClr val="tx1">
                            <a:lumMod val="75000"/>
                            <a:lumOff val="25000"/>
                          </a:schemeClr>
                        </a:solidFill>
                      </a:endParaRPr>
                    </a:p>
                  </a:txBody>
                  <a:tcPr marL="91450" marR="91450" marT="45725" marB="45725">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0075">
                <a:tc>
                  <a:txBody>
                    <a:bodyPr/>
                    <a:lstStyle/>
                    <a:p>
                      <a:pPr marL="0" marR="0" lvl="0" indent="0" algn="l" rtl="0">
                        <a:spcBef>
                          <a:spcPts val="0"/>
                        </a:spcBef>
                        <a:spcAft>
                          <a:spcPts val="0"/>
                        </a:spcAft>
                        <a:buNone/>
                      </a:pPr>
                      <a:endParaRPr sz="1100" dirty="0">
                        <a:solidFill>
                          <a:schemeClr val="tx1">
                            <a:lumMod val="75000"/>
                            <a:lumOff val="25000"/>
                          </a:schemeClr>
                        </a:solidFill>
                      </a:endParaRPr>
                    </a:p>
                  </a:txBody>
                  <a:tcPr marL="91450" marR="91450" marT="45725" marB="457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100" dirty="0">
                          <a:solidFill>
                            <a:schemeClr val="tx1">
                              <a:lumMod val="75000"/>
                              <a:lumOff val="25000"/>
                            </a:schemeClr>
                          </a:solidFill>
                          <a:latin typeface="+mn-lt"/>
                        </a:rPr>
                        <a:t>LDAP</a:t>
                      </a:r>
                      <a:r>
                        <a:rPr lang="ja-JP" sz="1100" dirty="0">
                          <a:solidFill>
                            <a:schemeClr val="tx1">
                              <a:lumMod val="75000"/>
                              <a:lumOff val="25000"/>
                            </a:schemeClr>
                          </a:solidFill>
                        </a:rPr>
                        <a:t>認証</a:t>
                      </a:r>
                      <a:endParaRPr sz="1100" dirty="0">
                        <a:solidFill>
                          <a:schemeClr val="tx1">
                            <a:lumMod val="75000"/>
                            <a:lumOff val="25000"/>
                          </a:schemeClr>
                        </a:solidFill>
                      </a:endParaRPr>
                    </a:p>
                    <a:p>
                      <a:pPr marL="0" marR="0" lvl="0" indent="0" algn="l" rtl="0">
                        <a:lnSpc>
                          <a:spcPct val="100000"/>
                        </a:lnSpc>
                        <a:spcBef>
                          <a:spcPts val="0"/>
                        </a:spcBef>
                        <a:spcAft>
                          <a:spcPts val="0"/>
                        </a:spcAft>
                        <a:buClr>
                          <a:schemeClr val="dk2"/>
                        </a:buClr>
                        <a:buSzPts val="1000"/>
                        <a:buFont typeface="Meiryo"/>
                        <a:buNone/>
                      </a:pPr>
                      <a:r>
                        <a:rPr lang="ja-JP" sz="1000" dirty="0">
                          <a:solidFill>
                            <a:schemeClr val="tx2"/>
                          </a:solidFill>
                        </a:rPr>
                        <a:t>※</a:t>
                      </a:r>
                      <a:r>
                        <a:rPr lang="ja-JP" sz="1000" dirty="0">
                          <a:solidFill>
                            <a:schemeClr val="tx2"/>
                          </a:solidFill>
                          <a:latin typeface="+mn-lt"/>
                        </a:rPr>
                        <a:t>LDAP</a:t>
                      </a:r>
                      <a:r>
                        <a:rPr lang="ja-JP" sz="1000" dirty="0">
                          <a:solidFill>
                            <a:schemeClr val="tx2"/>
                          </a:solidFill>
                        </a:rPr>
                        <a:t>アダプタは</a:t>
                      </a:r>
                      <a:br>
                        <a:rPr lang="ja-JP" sz="1000" dirty="0">
                          <a:solidFill>
                            <a:schemeClr val="tx2"/>
                          </a:solidFill>
                        </a:rPr>
                      </a:br>
                      <a:r>
                        <a:rPr lang="ja-JP" sz="1000" dirty="0">
                          <a:solidFill>
                            <a:schemeClr val="tx2"/>
                          </a:solidFill>
                        </a:rPr>
                        <a:t>　不要です</a:t>
                      </a:r>
                      <a:endParaRPr dirty="0">
                        <a:solidFill>
                          <a:schemeClr val="tx2"/>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100" dirty="0">
                          <a:solidFill>
                            <a:schemeClr val="tx1">
                              <a:lumMod val="75000"/>
                              <a:lumOff val="25000"/>
                            </a:schemeClr>
                          </a:solidFill>
                        </a:rPr>
                        <a:t>認証ソースにディレクトリサービスを利用する場合に設定します</a:t>
                      </a:r>
                      <a:endParaRPr sz="1100" dirty="0">
                        <a:solidFill>
                          <a:schemeClr val="tx1">
                            <a:lumMod val="75000"/>
                            <a:lumOff val="25000"/>
                          </a:schemeClr>
                        </a:solidFill>
                      </a:endParaRPr>
                    </a:p>
                    <a:p>
                      <a:pPr marL="0" marR="0" lvl="0" indent="0" algn="l" rtl="0">
                        <a:spcBef>
                          <a:spcPts val="0"/>
                        </a:spcBef>
                        <a:spcAft>
                          <a:spcPts val="0"/>
                        </a:spcAft>
                        <a:buNone/>
                      </a:pPr>
                      <a:r>
                        <a:rPr lang="ja-JP" sz="1100" dirty="0">
                          <a:solidFill>
                            <a:schemeClr val="tx1">
                              <a:lumMod val="75000"/>
                              <a:lumOff val="25000"/>
                            </a:schemeClr>
                          </a:solidFill>
                          <a:latin typeface="+mn-lt"/>
                        </a:rPr>
                        <a:t>Active Directory</a:t>
                      </a:r>
                      <a:r>
                        <a:rPr lang="ja-JP" sz="1100" dirty="0">
                          <a:solidFill>
                            <a:schemeClr val="tx1">
                              <a:lumMod val="75000"/>
                              <a:lumOff val="25000"/>
                            </a:schemeClr>
                          </a:solidFill>
                        </a:rPr>
                        <a:t>等のディレクトリサーバへユーザー認証を行います</a:t>
                      </a:r>
                      <a:endParaRPr sz="1100" dirty="0">
                        <a:solidFill>
                          <a:schemeClr val="tx1">
                            <a:lumMod val="75000"/>
                            <a:lumOff val="25000"/>
                          </a:schemeClr>
                        </a:solidFill>
                      </a:endParaRPr>
                    </a:p>
                  </a:txBody>
                  <a:tcPr marL="91450" marR="91450" marT="45725" marB="45725">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7125">
                <a:tc>
                  <a:txBody>
                    <a:bodyPr/>
                    <a:lstStyle/>
                    <a:p>
                      <a:pPr marL="0" marR="0" lvl="0" indent="0" algn="l" rtl="0">
                        <a:spcBef>
                          <a:spcPts val="0"/>
                        </a:spcBef>
                        <a:spcAft>
                          <a:spcPts val="0"/>
                        </a:spcAft>
                        <a:buNone/>
                      </a:pPr>
                      <a:endParaRPr sz="1100" dirty="0">
                        <a:solidFill>
                          <a:schemeClr val="tx1">
                            <a:lumMod val="75000"/>
                            <a:lumOff val="25000"/>
                          </a:schemeClr>
                        </a:solidFill>
                      </a:endParaRPr>
                    </a:p>
                  </a:txBody>
                  <a:tcPr marL="91450" marR="91450" marT="45725" marB="457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lnSpc>
                          <a:spcPct val="100000"/>
                        </a:lnSpc>
                        <a:spcBef>
                          <a:spcPts val="0"/>
                        </a:spcBef>
                        <a:spcAft>
                          <a:spcPts val="0"/>
                        </a:spcAft>
                        <a:buClr>
                          <a:schemeClr val="dk1"/>
                        </a:buClr>
                        <a:buSzPts val="1100"/>
                        <a:buFont typeface="Meiryo"/>
                        <a:buNone/>
                      </a:pPr>
                      <a:r>
                        <a:rPr lang="ja-JP" sz="1100" dirty="0">
                          <a:solidFill>
                            <a:schemeClr val="tx1">
                              <a:lumMod val="75000"/>
                              <a:lumOff val="25000"/>
                            </a:schemeClr>
                          </a:solidFill>
                          <a:latin typeface="+mn-lt"/>
                        </a:rPr>
                        <a:t>CUSTOM</a:t>
                      </a:r>
                      <a:r>
                        <a:rPr lang="ja-JP" sz="1100" dirty="0">
                          <a:solidFill>
                            <a:schemeClr val="tx1">
                              <a:lumMod val="75000"/>
                              <a:lumOff val="25000"/>
                            </a:schemeClr>
                          </a:solidFill>
                        </a:rPr>
                        <a:t>認証</a:t>
                      </a:r>
                      <a:br>
                        <a:rPr lang="ja-JP" sz="1100" dirty="0">
                          <a:solidFill>
                            <a:schemeClr val="tx1">
                              <a:lumMod val="75000"/>
                              <a:lumOff val="25000"/>
                            </a:schemeClr>
                          </a:solidFill>
                        </a:rPr>
                      </a:br>
                      <a:r>
                        <a:rPr lang="ja-JP" sz="1000" dirty="0">
                          <a:solidFill>
                            <a:schemeClr val="tx2"/>
                          </a:solidFill>
                        </a:rPr>
                        <a:t>※対象データソース</a:t>
                      </a:r>
                      <a:endParaRPr sz="1000" dirty="0">
                        <a:solidFill>
                          <a:schemeClr val="tx2"/>
                        </a:solidFill>
                      </a:endParaRPr>
                    </a:p>
                    <a:p>
                      <a:pPr marL="0" marR="0" lvl="0" indent="0" algn="l" rtl="0">
                        <a:lnSpc>
                          <a:spcPct val="100000"/>
                        </a:lnSpc>
                        <a:spcBef>
                          <a:spcPts val="0"/>
                        </a:spcBef>
                        <a:spcAft>
                          <a:spcPts val="0"/>
                        </a:spcAft>
                        <a:buClr>
                          <a:schemeClr val="dk2"/>
                        </a:buClr>
                        <a:buSzPts val="1000"/>
                        <a:buFont typeface="Meiryo"/>
                        <a:buNone/>
                      </a:pPr>
                      <a:r>
                        <a:rPr lang="ja-JP" sz="1000" dirty="0">
                          <a:solidFill>
                            <a:schemeClr val="tx2"/>
                          </a:solidFill>
                        </a:rPr>
                        <a:t>　のアダプタを利用</a:t>
                      </a:r>
                      <a:endParaRPr sz="1100" dirty="0">
                        <a:solidFill>
                          <a:schemeClr val="tx2"/>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lnSpc>
                          <a:spcPct val="100000"/>
                        </a:lnSpc>
                        <a:spcBef>
                          <a:spcPts val="0"/>
                        </a:spcBef>
                        <a:spcAft>
                          <a:spcPts val="0"/>
                        </a:spcAft>
                        <a:buClr>
                          <a:schemeClr val="dk1"/>
                        </a:buClr>
                        <a:buSzPts val="1100"/>
                        <a:buFont typeface="Meiryo"/>
                        <a:buNone/>
                      </a:pPr>
                      <a:r>
                        <a:rPr lang="ja-JP" sz="1100" dirty="0">
                          <a:solidFill>
                            <a:schemeClr val="tx1">
                              <a:lumMod val="75000"/>
                              <a:lumOff val="25000"/>
                            </a:schemeClr>
                          </a:solidFill>
                        </a:rPr>
                        <a:t>認証ソースにテーブルデータを利用する場合に設定します。</a:t>
                      </a:r>
                      <a:endParaRPr sz="1100" dirty="0">
                        <a:solidFill>
                          <a:schemeClr val="tx1">
                            <a:lumMod val="75000"/>
                            <a:lumOff val="25000"/>
                          </a:schemeClr>
                        </a:solidFill>
                      </a:endParaRPr>
                    </a:p>
                    <a:p>
                      <a:pPr marL="0" marR="0" lvl="0" indent="0" algn="l" rtl="0">
                        <a:lnSpc>
                          <a:spcPct val="100000"/>
                        </a:lnSpc>
                        <a:spcBef>
                          <a:spcPts val="0"/>
                        </a:spcBef>
                        <a:spcAft>
                          <a:spcPts val="0"/>
                        </a:spcAft>
                        <a:buClr>
                          <a:schemeClr val="dk1"/>
                        </a:buClr>
                        <a:buSzPts val="1100"/>
                        <a:buFont typeface="Meiryo"/>
                        <a:buNone/>
                      </a:pPr>
                      <a:r>
                        <a:rPr lang="ja-JP" sz="1100" dirty="0">
                          <a:solidFill>
                            <a:schemeClr val="tx1">
                              <a:lumMod val="75000"/>
                              <a:lumOff val="25000"/>
                            </a:schemeClr>
                          </a:solidFill>
                        </a:rPr>
                        <a:t>プロシジャを経由してテーブルデータ内のユーザー</a:t>
                      </a:r>
                      <a:r>
                        <a:rPr lang="ja-JP" sz="1100" dirty="0">
                          <a:solidFill>
                            <a:schemeClr val="tx1">
                              <a:lumMod val="75000"/>
                              <a:lumOff val="25000"/>
                            </a:schemeClr>
                          </a:solidFill>
                          <a:latin typeface="+mn-lt"/>
                        </a:rPr>
                        <a:t>ID</a:t>
                      </a:r>
                      <a:r>
                        <a:rPr lang="ja-JP" sz="1100" dirty="0">
                          <a:solidFill>
                            <a:schemeClr val="tx1">
                              <a:lumMod val="75000"/>
                              <a:lumOff val="25000"/>
                            </a:schemeClr>
                          </a:solidFill>
                        </a:rPr>
                        <a:t>やパスワードを</a:t>
                      </a:r>
                      <a:br>
                        <a:rPr lang="ja-JP" sz="1100" dirty="0">
                          <a:solidFill>
                            <a:schemeClr val="tx1">
                              <a:lumMod val="75000"/>
                              <a:lumOff val="25000"/>
                            </a:schemeClr>
                          </a:solidFill>
                        </a:rPr>
                      </a:br>
                      <a:r>
                        <a:rPr lang="ja-JP" sz="1100" dirty="0">
                          <a:solidFill>
                            <a:schemeClr val="tx1">
                              <a:lumMod val="75000"/>
                              <a:lumOff val="25000"/>
                            </a:schemeClr>
                          </a:solidFill>
                        </a:rPr>
                        <a:t>確認することでユーザー認証を行います</a:t>
                      </a:r>
                      <a:endParaRPr sz="1100" dirty="0">
                        <a:solidFill>
                          <a:schemeClr val="tx1">
                            <a:lumMod val="75000"/>
                            <a:lumOff val="25000"/>
                          </a:schemeClr>
                        </a:solidFill>
                      </a:endParaRPr>
                    </a:p>
                  </a:txBody>
                  <a:tcPr marL="91450" marR="91450" marT="45725" marB="45725">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7" name="Google Shape;307;p11"/>
          <p:cNvPicPr preferRelativeResize="0"/>
          <p:nvPr/>
        </p:nvPicPr>
        <p:blipFill rotWithShape="1">
          <a:blip r:embed="rId2">
            <a:alphaModFix/>
          </a:blip>
          <a:srcRect/>
          <a:stretch/>
        </p:blipFill>
        <p:spPr>
          <a:xfrm>
            <a:off x="2471911" y="1910831"/>
            <a:ext cx="324001" cy="324000"/>
          </a:xfrm>
          <a:prstGeom prst="rect">
            <a:avLst/>
          </a:prstGeom>
          <a:noFill/>
          <a:ln>
            <a:noFill/>
          </a:ln>
        </p:spPr>
      </p:pic>
      <p:cxnSp>
        <p:nvCxnSpPr>
          <p:cNvPr id="8" name="Google Shape;308;p11"/>
          <p:cNvCxnSpPr>
            <a:stCxn id="7" idx="3"/>
            <a:endCxn id="10" idx="1"/>
          </p:cNvCxnSpPr>
          <p:nvPr/>
        </p:nvCxnSpPr>
        <p:spPr>
          <a:xfrm rot="10800000" flipH="1">
            <a:off x="2795912" y="2071631"/>
            <a:ext cx="1416000" cy="1200"/>
          </a:xfrm>
          <a:prstGeom prst="straightConnector1">
            <a:avLst/>
          </a:prstGeom>
          <a:noFill/>
          <a:ln w="19050" cap="flat" cmpd="sng">
            <a:solidFill>
              <a:schemeClr val="accent5"/>
            </a:solidFill>
            <a:prstDash val="solid"/>
            <a:round/>
            <a:headEnd type="none" w="sm" len="sm"/>
            <a:tailEnd type="stealth" w="med" len="med"/>
          </a:ln>
        </p:spPr>
      </p:cxnSp>
      <p:grpSp>
        <p:nvGrpSpPr>
          <p:cNvPr id="9" name="Google Shape;310;p11"/>
          <p:cNvGrpSpPr/>
          <p:nvPr/>
        </p:nvGrpSpPr>
        <p:grpSpPr>
          <a:xfrm>
            <a:off x="4211960" y="1855741"/>
            <a:ext cx="1476000" cy="432000"/>
            <a:chOff x="5112224" y="1851670"/>
            <a:chExt cx="1476000" cy="432000"/>
          </a:xfrm>
        </p:grpSpPr>
        <p:sp>
          <p:nvSpPr>
            <p:cNvPr id="10" name="Google Shape;309;p11"/>
            <p:cNvSpPr/>
            <p:nvPr/>
          </p:nvSpPr>
          <p:spPr>
            <a:xfrm>
              <a:off x="5112224" y="1851670"/>
              <a:ext cx="1476000" cy="432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11" name="Google Shape;311;p11"/>
            <p:cNvPicPr preferRelativeResize="0"/>
            <p:nvPr/>
          </p:nvPicPr>
          <p:blipFill rotWithShape="1">
            <a:blip r:embed="rId3">
              <a:alphaModFix/>
            </a:blip>
            <a:srcRect/>
            <a:stretch/>
          </p:blipFill>
          <p:spPr>
            <a:xfrm>
              <a:off x="5252811" y="1952253"/>
              <a:ext cx="749460" cy="108000"/>
            </a:xfrm>
            <a:prstGeom prst="rect">
              <a:avLst/>
            </a:prstGeom>
            <a:noFill/>
            <a:ln>
              <a:noFill/>
            </a:ln>
          </p:spPr>
        </p:pic>
        <p:pic>
          <p:nvPicPr>
            <p:cNvPr id="12" name="Google Shape;312;p11"/>
            <p:cNvPicPr preferRelativeResize="0"/>
            <p:nvPr/>
          </p:nvPicPr>
          <p:blipFill rotWithShape="1">
            <a:blip r:embed="rId4">
              <a:alphaModFix/>
            </a:blip>
            <a:srcRect/>
            <a:stretch/>
          </p:blipFill>
          <p:spPr>
            <a:xfrm>
              <a:off x="6096333" y="1916285"/>
              <a:ext cx="316286" cy="324000"/>
            </a:xfrm>
            <a:prstGeom prst="rect">
              <a:avLst/>
            </a:prstGeom>
            <a:noFill/>
            <a:ln>
              <a:noFill/>
            </a:ln>
          </p:spPr>
        </p:pic>
        <p:sp>
          <p:nvSpPr>
            <p:cNvPr id="13" name="Google Shape;313;p11"/>
            <p:cNvSpPr/>
            <p:nvPr/>
          </p:nvSpPr>
          <p:spPr>
            <a:xfrm>
              <a:off x="5154568" y="2060285"/>
              <a:ext cx="984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内部リポジトリ</a:t>
              </a:r>
              <a:endParaRPr sz="900" dirty="0">
                <a:solidFill>
                  <a:srgbClr val="3F3F3F"/>
                </a:solidFill>
                <a:latin typeface="Meiryo"/>
                <a:ea typeface="Meiryo"/>
                <a:cs typeface="Meiryo"/>
                <a:sym typeface="Meiryo"/>
              </a:endParaRPr>
            </a:p>
          </p:txBody>
        </p:sp>
      </p:grpSp>
      <p:pic>
        <p:nvPicPr>
          <p:cNvPr id="14" name="Google Shape;314;p11"/>
          <p:cNvPicPr preferRelativeResize="0"/>
          <p:nvPr/>
        </p:nvPicPr>
        <p:blipFill rotWithShape="1">
          <a:blip r:embed="rId2">
            <a:alphaModFix/>
          </a:blip>
          <a:srcRect/>
          <a:stretch/>
        </p:blipFill>
        <p:spPr>
          <a:xfrm>
            <a:off x="2471911" y="2630911"/>
            <a:ext cx="324001" cy="324000"/>
          </a:xfrm>
          <a:prstGeom prst="rect">
            <a:avLst/>
          </a:prstGeom>
          <a:noFill/>
          <a:ln>
            <a:noFill/>
          </a:ln>
        </p:spPr>
      </p:pic>
      <p:cxnSp>
        <p:nvCxnSpPr>
          <p:cNvPr id="15" name="Google Shape;315;p11"/>
          <p:cNvCxnSpPr>
            <a:stCxn id="14" idx="3"/>
            <a:endCxn id="25" idx="1"/>
          </p:cNvCxnSpPr>
          <p:nvPr/>
        </p:nvCxnSpPr>
        <p:spPr>
          <a:xfrm rot="10800000" flipH="1">
            <a:off x="2795912" y="2791711"/>
            <a:ext cx="1416000" cy="1200"/>
          </a:xfrm>
          <a:prstGeom prst="straightConnector1">
            <a:avLst/>
          </a:prstGeom>
          <a:noFill/>
          <a:ln w="19050" cap="flat" cmpd="sng">
            <a:solidFill>
              <a:schemeClr val="accent5"/>
            </a:solidFill>
            <a:prstDash val="solid"/>
            <a:round/>
            <a:headEnd type="none" w="sm" len="sm"/>
            <a:tailEnd type="stealth" w="med" len="med"/>
          </a:ln>
        </p:spPr>
      </p:cxnSp>
      <p:pic>
        <p:nvPicPr>
          <p:cNvPr id="16" name="Google Shape;317;p11" descr="ãactivedirectory ã¢ã¤ã³ã³ãã®ç»åæ¤ç´¢çµæ"/>
          <p:cNvPicPr preferRelativeResize="0"/>
          <p:nvPr/>
        </p:nvPicPr>
        <p:blipFill rotWithShape="1">
          <a:blip r:embed="rId5">
            <a:alphaModFix/>
          </a:blip>
          <a:srcRect/>
          <a:stretch/>
        </p:blipFill>
        <p:spPr>
          <a:xfrm>
            <a:off x="6768280" y="3331940"/>
            <a:ext cx="324000" cy="324001"/>
          </a:xfrm>
          <a:prstGeom prst="rect">
            <a:avLst/>
          </a:prstGeom>
          <a:noFill/>
          <a:ln>
            <a:noFill/>
          </a:ln>
        </p:spPr>
      </p:pic>
      <p:pic>
        <p:nvPicPr>
          <p:cNvPr id="17" name="Google Shape;318;p11"/>
          <p:cNvPicPr preferRelativeResize="0"/>
          <p:nvPr/>
        </p:nvPicPr>
        <p:blipFill rotWithShape="1">
          <a:blip r:embed="rId4">
            <a:alphaModFix/>
          </a:blip>
          <a:srcRect/>
          <a:stretch/>
        </p:blipFill>
        <p:spPr>
          <a:xfrm>
            <a:off x="6768280" y="3962021"/>
            <a:ext cx="324000" cy="324000"/>
          </a:xfrm>
          <a:prstGeom prst="rect">
            <a:avLst/>
          </a:prstGeom>
          <a:noFill/>
          <a:ln>
            <a:noFill/>
          </a:ln>
        </p:spPr>
      </p:pic>
      <p:pic>
        <p:nvPicPr>
          <p:cNvPr id="18" name="Google Shape;319;p11"/>
          <p:cNvPicPr preferRelativeResize="0"/>
          <p:nvPr/>
        </p:nvPicPr>
        <p:blipFill rotWithShape="1">
          <a:blip r:embed="rId6">
            <a:alphaModFix/>
          </a:blip>
          <a:srcRect/>
          <a:stretch/>
        </p:blipFill>
        <p:spPr>
          <a:xfrm>
            <a:off x="6768280" y="2632971"/>
            <a:ext cx="324000" cy="324000"/>
          </a:xfrm>
          <a:prstGeom prst="rect">
            <a:avLst/>
          </a:prstGeom>
          <a:noFill/>
          <a:ln>
            <a:noFill/>
          </a:ln>
        </p:spPr>
      </p:pic>
      <p:sp>
        <p:nvSpPr>
          <p:cNvPr id="19" name="Google Shape;320;p11"/>
          <p:cNvSpPr/>
          <p:nvPr/>
        </p:nvSpPr>
        <p:spPr>
          <a:xfrm>
            <a:off x="7092280" y="3151957"/>
            <a:ext cx="1332000" cy="648000"/>
          </a:xfrm>
          <a:prstGeom prst="rect">
            <a:avLst/>
          </a:prstGeom>
          <a:solidFill>
            <a:srgbClr val="DAEEF3"/>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50">
                <a:solidFill>
                  <a:schemeClr val="dk2"/>
                </a:solidFill>
                <a:latin typeface="Meiryo"/>
                <a:ea typeface="Meiryo"/>
                <a:cs typeface="Meiryo"/>
                <a:sym typeface="Meiryo"/>
              </a:rPr>
              <a:t>ディレクトリサービスのアカウントを利用</a:t>
            </a:r>
            <a:endParaRPr sz="1050">
              <a:solidFill>
                <a:schemeClr val="dk2"/>
              </a:solidFill>
              <a:latin typeface="Meiryo"/>
              <a:ea typeface="Meiryo"/>
              <a:cs typeface="Meiryo"/>
              <a:sym typeface="Meiryo"/>
            </a:endParaRPr>
          </a:p>
        </p:txBody>
      </p:sp>
      <p:sp>
        <p:nvSpPr>
          <p:cNvPr id="20" name="Google Shape;321;p11"/>
          <p:cNvSpPr/>
          <p:nvPr/>
        </p:nvSpPr>
        <p:spPr>
          <a:xfrm>
            <a:off x="7092280" y="3872021"/>
            <a:ext cx="1332000" cy="576000"/>
          </a:xfrm>
          <a:prstGeom prst="rect">
            <a:avLst/>
          </a:prstGeom>
          <a:solidFill>
            <a:srgbClr val="DAEEF3"/>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1050">
                <a:solidFill>
                  <a:schemeClr val="dk2"/>
                </a:solidFill>
                <a:latin typeface="Meiryo"/>
                <a:ea typeface="Meiryo"/>
                <a:cs typeface="Meiryo"/>
                <a:sym typeface="Meiryo"/>
              </a:rPr>
              <a:t>テーブルを検索し一致するレコードの有無を確認</a:t>
            </a:r>
            <a:endParaRPr sz="1050">
              <a:solidFill>
                <a:schemeClr val="dk2"/>
              </a:solidFill>
              <a:latin typeface="Meiryo"/>
              <a:ea typeface="Meiryo"/>
              <a:cs typeface="Meiryo"/>
              <a:sym typeface="Meiryo"/>
            </a:endParaRPr>
          </a:p>
        </p:txBody>
      </p:sp>
      <p:sp>
        <p:nvSpPr>
          <p:cNvPr id="21" name="Google Shape;322;p11"/>
          <p:cNvSpPr/>
          <p:nvPr/>
        </p:nvSpPr>
        <p:spPr>
          <a:xfrm>
            <a:off x="899592" y="4552006"/>
            <a:ext cx="7704000" cy="324000"/>
          </a:xfrm>
          <a:prstGeom prst="rect">
            <a:avLst/>
          </a:prstGeom>
          <a:no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800" dirty="0">
                <a:solidFill>
                  <a:schemeClr val="tx2"/>
                </a:solidFill>
                <a:latin typeface="Meiryo"/>
                <a:ea typeface="Meiryo"/>
                <a:cs typeface="Meiryo"/>
                <a:sym typeface="Meiryo"/>
              </a:rPr>
              <a:t>外部認証の種類には他にもありますが、利用実績がほとんどないため割愛します。</a:t>
            </a:r>
            <a:br>
              <a:rPr lang="ja-JP" sz="800" dirty="0">
                <a:solidFill>
                  <a:schemeClr val="tx2"/>
                </a:solidFill>
                <a:latin typeface="Meiryo"/>
                <a:ea typeface="Meiryo"/>
                <a:cs typeface="Meiryo"/>
                <a:sym typeface="Meiryo"/>
              </a:rPr>
            </a:br>
            <a:r>
              <a:rPr lang="ja-JP" sz="800" dirty="0">
                <a:solidFill>
                  <a:schemeClr val="tx2"/>
                </a:solidFill>
                <a:latin typeface="Meiryo"/>
                <a:ea typeface="Meiryo"/>
                <a:cs typeface="Meiryo"/>
                <a:sym typeface="Meiryo"/>
              </a:rPr>
              <a:t>・</a:t>
            </a:r>
            <a:r>
              <a:rPr lang="ja-JP" sz="800" dirty="0">
                <a:solidFill>
                  <a:schemeClr val="tx2"/>
                </a:solidFill>
                <a:ea typeface="Meiryo"/>
                <a:cs typeface="Meiryo"/>
                <a:sym typeface="Meiryo"/>
              </a:rPr>
              <a:t>OPSYS</a:t>
            </a:r>
            <a:r>
              <a:rPr lang="ja-JP" sz="800" dirty="0">
                <a:solidFill>
                  <a:schemeClr val="tx2"/>
                </a:solidFill>
                <a:latin typeface="Meiryo"/>
                <a:ea typeface="Meiryo"/>
                <a:cs typeface="Meiryo"/>
                <a:sym typeface="Meiryo"/>
              </a:rPr>
              <a:t>認証「</a:t>
            </a:r>
            <a:r>
              <a:rPr lang="ja-JP" sz="800" dirty="0">
                <a:solidFill>
                  <a:schemeClr val="tx2"/>
                </a:solidFill>
                <a:ea typeface="Meiryo"/>
                <a:cs typeface="Meiryo"/>
                <a:sym typeface="Meiryo"/>
              </a:rPr>
              <a:t>WebFOCUS</a:t>
            </a:r>
            <a:r>
              <a:rPr lang="ja-JP" sz="800" dirty="0">
                <a:solidFill>
                  <a:schemeClr val="tx2"/>
                </a:solidFill>
                <a:latin typeface="Meiryo"/>
                <a:ea typeface="Meiryo"/>
                <a:cs typeface="Meiryo"/>
                <a:sym typeface="Meiryo"/>
              </a:rPr>
              <a:t>サーバ上のローカルアカウントを利用」・</a:t>
            </a:r>
            <a:r>
              <a:rPr lang="ja-JP" sz="800" dirty="0">
                <a:solidFill>
                  <a:schemeClr val="tx2"/>
                </a:solidFill>
                <a:ea typeface="Meiryo"/>
                <a:cs typeface="Meiryo"/>
                <a:sym typeface="Meiryo"/>
              </a:rPr>
              <a:t>DBMS</a:t>
            </a:r>
            <a:r>
              <a:rPr lang="ja-JP" sz="800" dirty="0">
                <a:solidFill>
                  <a:schemeClr val="tx2"/>
                </a:solidFill>
                <a:latin typeface="Meiryo"/>
                <a:ea typeface="Meiryo"/>
                <a:cs typeface="Meiryo"/>
                <a:sym typeface="Meiryo"/>
              </a:rPr>
              <a:t>認証「</a:t>
            </a:r>
            <a:r>
              <a:rPr lang="ja-JP" sz="800" dirty="0">
                <a:solidFill>
                  <a:schemeClr val="tx2"/>
                </a:solidFill>
                <a:ea typeface="Meiryo"/>
                <a:cs typeface="Meiryo"/>
                <a:sym typeface="Meiryo"/>
              </a:rPr>
              <a:t>DBMS</a:t>
            </a:r>
            <a:r>
              <a:rPr lang="ja-JP" sz="800" dirty="0">
                <a:solidFill>
                  <a:schemeClr val="tx2"/>
                </a:solidFill>
                <a:latin typeface="Meiryo"/>
                <a:ea typeface="Meiryo"/>
                <a:cs typeface="Meiryo"/>
                <a:sym typeface="Meiryo"/>
              </a:rPr>
              <a:t>のアカウントを利用」・</a:t>
            </a:r>
            <a:r>
              <a:rPr lang="ja-JP" sz="800" dirty="0">
                <a:solidFill>
                  <a:schemeClr val="tx2"/>
                </a:solidFill>
                <a:ea typeface="Meiryo"/>
                <a:cs typeface="Meiryo"/>
                <a:sym typeface="Meiryo"/>
              </a:rPr>
              <a:t>PTH</a:t>
            </a:r>
            <a:r>
              <a:rPr lang="ja-JP" sz="800" dirty="0">
                <a:solidFill>
                  <a:schemeClr val="tx2"/>
                </a:solidFill>
                <a:latin typeface="Meiryo"/>
                <a:ea typeface="Meiryo"/>
                <a:cs typeface="Meiryo"/>
                <a:sym typeface="Meiryo"/>
              </a:rPr>
              <a:t>認証「</a:t>
            </a:r>
            <a:r>
              <a:rPr lang="ja-JP" sz="800" dirty="0">
                <a:solidFill>
                  <a:schemeClr val="tx2"/>
                </a:solidFill>
                <a:ea typeface="Meiryo"/>
                <a:cs typeface="Meiryo"/>
                <a:sym typeface="Meiryo"/>
              </a:rPr>
              <a:t>Reporting Serve</a:t>
            </a:r>
            <a:r>
              <a:rPr lang="ja-JP" sz="800" dirty="0">
                <a:solidFill>
                  <a:schemeClr val="tx2"/>
                </a:solidFill>
                <a:latin typeface="Segoe UI 本文"/>
                <a:ea typeface="Meiryo"/>
                <a:cs typeface="Meiryo"/>
                <a:sym typeface="Meiryo"/>
              </a:rPr>
              <a:t>r</a:t>
            </a:r>
            <a:r>
              <a:rPr lang="ja-JP" sz="800" dirty="0" smtClean="0">
                <a:solidFill>
                  <a:schemeClr val="tx2"/>
                </a:solidFill>
                <a:latin typeface="Meiryo"/>
                <a:ea typeface="Meiryo"/>
                <a:cs typeface="Meiryo"/>
                <a:sym typeface="Meiryo"/>
              </a:rPr>
              <a:t>のユーザー</a:t>
            </a:r>
            <a:r>
              <a:rPr lang="ja-JP" sz="800" dirty="0">
                <a:solidFill>
                  <a:schemeClr val="tx2"/>
                </a:solidFill>
                <a:latin typeface="Meiryo"/>
                <a:ea typeface="Meiryo"/>
                <a:cs typeface="Meiryo"/>
                <a:sym typeface="Meiryo"/>
              </a:rPr>
              <a:t>を利用」</a:t>
            </a:r>
            <a:endParaRPr sz="800" dirty="0">
              <a:solidFill>
                <a:schemeClr val="tx2"/>
              </a:solidFill>
              <a:latin typeface="Meiryo"/>
              <a:ea typeface="Meiryo"/>
              <a:cs typeface="Meiryo"/>
              <a:sym typeface="Meiryo"/>
            </a:endParaRPr>
          </a:p>
        </p:txBody>
      </p:sp>
      <p:cxnSp>
        <p:nvCxnSpPr>
          <p:cNvPr id="22" name="Google Shape;323;p11"/>
          <p:cNvCxnSpPr>
            <a:stCxn id="25" idx="3"/>
            <a:endCxn id="18" idx="1"/>
          </p:cNvCxnSpPr>
          <p:nvPr/>
        </p:nvCxnSpPr>
        <p:spPr>
          <a:xfrm>
            <a:off x="5687960" y="2791821"/>
            <a:ext cx="1080300" cy="3300"/>
          </a:xfrm>
          <a:prstGeom prst="straightConnector1">
            <a:avLst/>
          </a:prstGeom>
          <a:noFill/>
          <a:ln w="19050" cap="flat" cmpd="sng">
            <a:solidFill>
              <a:schemeClr val="accent5"/>
            </a:solidFill>
            <a:prstDash val="solid"/>
            <a:round/>
            <a:headEnd type="none" w="sm" len="sm"/>
            <a:tailEnd type="stealth" w="med" len="med"/>
          </a:ln>
        </p:spPr>
      </p:cxnSp>
      <p:grpSp>
        <p:nvGrpSpPr>
          <p:cNvPr id="23" name="Google Shape;324;p11"/>
          <p:cNvGrpSpPr/>
          <p:nvPr/>
        </p:nvGrpSpPr>
        <p:grpSpPr>
          <a:xfrm>
            <a:off x="4211960" y="2575821"/>
            <a:ext cx="1476000" cy="432000"/>
            <a:chOff x="5112224" y="2571750"/>
            <a:chExt cx="1476000" cy="432000"/>
          </a:xfrm>
        </p:grpSpPr>
        <p:sp>
          <p:nvSpPr>
            <p:cNvPr id="24" name="Google Shape;325;p11"/>
            <p:cNvSpPr/>
            <p:nvPr/>
          </p:nvSpPr>
          <p:spPr>
            <a:xfrm>
              <a:off x="5154568" y="2787774"/>
              <a:ext cx="1116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外部</a:t>
              </a:r>
              <a:r>
                <a:rPr lang="ja-JP" sz="900" dirty="0">
                  <a:solidFill>
                    <a:srgbClr val="3F3F3F"/>
                  </a:solidFill>
                  <a:latin typeface="Meiryo"/>
                  <a:ea typeface="Meiryo"/>
                  <a:cs typeface="Meiryo"/>
                  <a:sym typeface="Meiryo"/>
                </a:rPr>
                <a:t>へ問い合わせ</a:t>
              </a:r>
              <a:endParaRPr sz="900" dirty="0">
                <a:solidFill>
                  <a:srgbClr val="3F3F3F"/>
                </a:solidFill>
                <a:latin typeface="Meiryo"/>
                <a:ea typeface="Meiryo"/>
                <a:cs typeface="Meiryo"/>
                <a:sym typeface="Meiryo"/>
              </a:endParaRPr>
            </a:p>
          </p:txBody>
        </p:sp>
        <p:sp>
          <p:nvSpPr>
            <p:cNvPr id="25" name="Google Shape;316;p11"/>
            <p:cNvSpPr/>
            <p:nvPr/>
          </p:nvSpPr>
          <p:spPr>
            <a:xfrm>
              <a:off x="5112224" y="2571750"/>
              <a:ext cx="1476000" cy="432000"/>
            </a:xfrm>
            <a:prstGeom prst="rect">
              <a:avLst/>
            </a:prstGeom>
            <a:no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l" rtl="0">
                <a:spcBef>
                  <a:spcPts val="0"/>
                </a:spcBef>
                <a:spcAft>
                  <a:spcPts val="0"/>
                </a:spcAft>
                <a:buNone/>
              </a:pPr>
              <a:endParaRPr sz="900">
                <a:solidFill>
                  <a:schemeClr val="dk2"/>
                </a:solidFill>
                <a:latin typeface="Meiryo"/>
                <a:ea typeface="Meiryo"/>
                <a:cs typeface="Meiryo"/>
                <a:sym typeface="Meiryo"/>
              </a:endParaRPr>
            </a:p>
          </p:txBody>
        </p:sp>
        <p:pic>
          <p:nvPicPr>
            <p:cNvPr id="26" name="Google Shape;326;p11"/>
            <p:cNvPicPr preferRelativeResize="0"/>
            <p:nvPr/>
          </p:nvPicPr>
          <p:blipFill rotWithShape="1">
            <a:blip r:embed="rId3">
              <a:alphaModFix/>
            </a:blip>
            <a:srcRect/>
            <a:stretch/>
          </p:blipFill>
          <p:spPr>
            <a:xfrm>
              <a:off x="5262700" y="2679774"/>
              <a:ext cx="749460" cy="108000"/>
            </a:xfrm>
            <a:prstGeom prst="rect">
              <a:avLst/>
            </a:prstGeom>
            <a:noFill/>
            <a:ln>
              <a:noFill/>
            </a:ln>
          </p:spPr>
        </p:pic>
      </p:grpSp>
    </p:spTree>
    <p:extLst>
      <p:ext uri="{BB962C8B-B14F-4D97-AF65-F5344CB8AC3E}">
        <p14:creationId xmlns:p14="http://schemas.microsoft.com/office/powerpoint/2010/main" val="367701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直線コネクタ 105"/>
          <p:cNvCxnSpPr>
            <a:stCxn id="101" idx="3"/>
            <a:endCxn id="48" idx="1"/>
          </p:cNvCxnSpPr>
          <p:nvPr/>
        </p:nvCxnSpPr>
        <p:spPr>
          <a:xfrm flipV="1">
            <a:off x="5003792" y="2733734"/>
            <a:ext cx="108320" cy="24"/>
          </a:xfrm>
          <a:prstGeom prst="line">
            <a:avLst/>
          </a:prstGeom>
          <a:ln w="19050">
            <a:tailEnd type="none"/>
          </a:ln>
        </p:spPr>
        <p:style>
          <a:lnRef idx="1">
            <a:schemeClr val="accent5"/>
          </a:lnRef>
          <a:fillRef idx="0">
            <a:schemeClr val="accent5"/>
          </a:fillRef>
          <a:effectRef idx="0">
            <a:schemeClr val="accent5"/>
          </a:effectRef>
          <a:fontRef idx="minor">
            <a:schemeClr val="tx1"/>
          </a:fontRef>
        </p:style>
      </p:cxnSp>
      <p:sp>
        <p:nvSpPr>
          <p:cNvPr id="2" name="タイトル 1"/>
          <p:cNvSpPr>
            <a:spLocks noGrp="1"/>
          </p:cNvSpPr>
          <p:nvPr>
            <p:ph type="title"/>
          </p:nvPr>
        </p:nvSpPr>
        <p:spPr/>
        <p:txBody>
          <a:bodyPr/>
          <a:lstStyle/>
          <a:p>
            <a:r>
              <a:rPr lang="ja-JP" altLang="ja-JP" dirty="0"/>
              <a:t>認証処理の動作イメージ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lvl="0"/>
            <a:r>
              <a:rPr lang="ja-JP" altLang="en-US" b="1" dirty="0">
                <a:latin typeface="Meiryo"/>
                <a:ea typeface="Meiryo"/>
                <a:cs typeface="Meiryo"/>
                <a:sym typeface="Meiryo"/>
              </a:rPr>
              <a:t>複数認証方式の動作イメージ</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12</a:t>
            </a:fld>
            <a:endParaRPr lang="ja-JP" altLang="en-US" dirty="0"/>
          </a:p>
        </p:txBody>
      </p:sp>
      <p:sp>
        <p:nvSpPr>
          <p:cNvPr id="6" name="Google Shape;332;p12"/>
          <p:cNvSpPr/>
          <p:nvPr/>
        </p:nvSpPr>
        <p:spPr>
          <a:xfrm>
            <a:off x="6300192" y="2715766"/>
            <a:ext cx="2520000" cy="2052000"/>
          </a:xfrm>
          <a:prstGeom prst="rect">
            <a:avLst/>
          </a:prstGeom>
          <a:solidFill>
            <a:srgbClr val="DAEEF3"/>
          </a:solidFill>
          <a:ln w="12700" cap="flat" cmpd="sng">
            <a:solidFill>
              <a:schemeClr val="dk2"/>
            </a:solidFill>
            <a:prstDash val="solid"/>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dirty="0">
                <a:solidFill>
                  <a:schemeClr val="tx2"/>
                </a:solidFill>
                <a:latin typeface="Meiryo"/>
                <a:ea typeface="Meiryo"/>
                <a:cs typeface="Meiryo"/>
                <a:sym typeface="Meiryo"/>
              </a:rPr>
              <a:t>認証ソース</a:t>
            </a:r>
            <a:endParaRPr sz="1000" dirty="0">
              <a:solidFill>
                <a:schemeClr val="tx2"/>
              </a:solidFill>
              <a:latin typeface="Meiryo"/>
              <a:ea typeface="Meiryo"/>
              <a:cs typeface="Meiryo"/>
              <a:sym typeface="Meiryo"/>
            </a:endParaRPr>
          </a:p>
        </p:txBody>
      </p:sp>
      <p:sp>
        <p:nvSpPr>
          <p:cNvPr id="7" name="Google Shape;335;p12"/>
          <p:cNvSpPr/>
          <p:nvPr/>
        </p:nvSpPr>
        <p:spPr>
          <a:xfrm>
            <a:off x="6516304" y="1887694"/>
            <a:ext cx="792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アクセス権</a:t>
            </a:r>
            <a:endParaRPr sz="900" dirty="0">
              <a:solidFill>
                <a:schemeClr val="tx1">
                  <a:lumMod val="75000"/>
                  <a:lumOff val="25000"/>
                </a:schemeClr>
              </a:solidFill>
              <a:latin typeface="Meiryo"/>
              <a:ea typeface="Meiryo"/>
              <a:cs typeface="Meiryo"/>
              <a:sym typeface="Meiryo"/>
            </a:endParaRPr>
          </a:p>
        </p:txBody>
      </p:sp>
      <p:sp>
        <p:nvSpPr>
          <p:cNvPr id="8" name="Google Shape;336;p12"/>
          <p:cNvSpPr/>
          <p:nvPr/>
        </p:nvSpPr>
        <p:spPr>
          <a:xfrm>
            <a:off x="7308304" y="1599662"/>
            <a:ext cx="432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有り</a:t>
            </a:r>
            <a:endParaRPr sz="900" dirty="0">
              <a:solidFill>
                <a:schemeClr val="tx1">
                  <a:lumMod val="75000"/>
                  <a:lumOff val="25000"/>
                </a:schemeClr>
              </a:solidFill>
              <a:latin typeface="Meiryo"/>
              <a:ea typeface="Meiryo"/>
              <a:cs typeface="Meiryo"/>
              <a:sym typeface="Meiryo"/>
            </a:endParaRPr>
          </a:p>
        </p:txBody>
      </p:sp>
      <p:sp>
        <p:nvSpPr>
          <p:cNvPr id="9" name="Google Shape;337;p12"/>
          <p:cNvSpPr/>
          <p:nvPr/>
        </p:nvSpPr>
        <p:spPr>
          <a:xfrm>
            <a:off x="7308304" y="2175726"/>
            <a:ext cx="432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chemeClr val="tx1">
                    <a:lumMod val="75000"/>
                    <a:lumOff val="25000"/>
                  </a:schemeClr>
                </a:solidFill>
                <a:latin typeface="Meiryo"/>
                <a:ea typeface="Meiryo"/>
                <a:cs typeface="Meiryo"/>
                <a:sym typeface="Meiryo"/>
              </a:rPr>
              <a:t>無し</a:t>
            </a:r>
            <a:endParaRPr sz="900">
              <a:solidFill>
                <a:schemeClr val="tx1">
                  <a:lumMod val="75000"/>
                  <a:lumOff val="25000"/>
                </a:schemeClr>
              </a:solidFill>
              <a:latin typeface="Meiryo"/>
              <a:ea typeface="Meiryo"/>
              <a:cs typeface="Meiryo"/>
              <a:sym typeface="Meiryo"/>
            </a:endParaRPr>
          </a:p>
        </p:txBody>
      </p:sp>
      <p:cxnSp>
        <p:nvCxnSpPr>
          <p:cNvPr id="10" name="Google Shape;338;p12"/>
          <p:cNvCxnSpPr>
            <a:stCxn id="7" idx="3"/>
            <a:endCxn id="8" idx="2"/>
          </p:cNvCxnSpPr>
          <p:nvPr/>
        </p:nvCxnSpPr>
        <p:spPr>
          <a:xfrm rot="10800000" flipH="1">
            <a:off x="7308304" y="1779694"/>
            <a:ext cx="216000" cy="198000"/>
          </a:xfrm>
          <a:prstGeom prst="bentConnector2">
            <a:avLst/>
          </a:prstGeom>
          <a:noFill/>
          <a:ln w="19050" cap="flat" cmpd="sng">
            <a:solidFill>
              <a:schemeClr val="accent5"/>
            </a:solidFill>
            <a:prstDash val="solid"/>
            <a:round/>
            <a:headEnd type="none" w="sm" len="sm"/>
            <a:tailEnd type="triangle" w="lg" len="lg"/>
          </a:ln>
        </p:spPr>
      </p:cxnSp>
      <p:cxnSp>
        <p:nvCxnSpPr>
          <p:cNvPr id="11" name="Google Shape;339;p12"/>
          <p:cNvCxnSpPr>
            <a:stCxn id="7" idx="3"/>
            <a:endCxn id="9" idx="0"/>
          </p:cNvCxnSpPr>
          <p:nvPr/>
        </p:nvCxnSpPr>
        <p:spPr>
          <a:xfrm>
            <a:off x="7308304" y="1977694"/>
            <a:ext cx="216000" cy="198000"/>
          </a:xfrm>
          <a:prstGeom prst="bentConnector2">
            <a:avLst/>
          </a:prstGeom>
          <a:noFill/>
          <a:ln w="19050" cap="flat" cmpd="sng">
            <a:solidFill>
              <a:schemeClr val="accent5"/>
            </a:solidFill>
            <a:prstDash val="solid"/>
            <a:round/>
            <a:headEnd type="none" w="sm" len="sm"/>
            <a:tailEnd type="triangle" w="lg" len="lg"/>
          </a:ln>
        </p:spPr>
      </p:cxnSp>
      <p:sp>
        <p:nvSpPr>
          <p:cNvPr id="12" name="Google Shape;340;p12"/>
          <p:cNvSpPr/>
          <p:nvPr/>
        </p:nvSpPr>
        <p:spPr>
          <a:xfrm>
            <a:off x="7956376" y="1603482"/>
            <a:ext cx="792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画面表示</a:t>
            </a:r>
            <a:endParaRPr sz="900" dirty="0">
              <a:solidFill>
                <a:schemeClr val="tx1">
                  <a:lumMod val="75000"/>
                  <a:lumOff val="25000"/>
                </a:schemeClr>
              </a:solidFill>
              <a:latin typeface="Meiryo"/>
              <a:ea typeface="Meiryo"/>
              <a:cs typeface="Meiryo"/>
              <a:sym typeface="Meiryo"/>
            </a:endParaRPr>
          </a:p>
        </p:txBody>
      </p:sp>
      <p:cxnSp>
        <p:nvCxnSpPr>
          <p:cNvPr id="13" name="Google Shape;341;p12"/>
          <p:cNvCxnSpPr>
            <a:stCxn id="8" idx="3"/>
            <a:endCxn id="12" idx="1"/>
          </p:cNvCxnSpPr>
          <p:nvPr/>
        </p:nvCxnSpPr>
        <p:spPr>
          <a:xfrm>
            <a:off x="7740304" y="1689662"/>
            <a:ext cx="216000" cy="3900"/>
          </a:xfrm>
          <a:prstGeom prst="straightConnector1">
            <a:avLst/>
          </a:prstGeom>
          <a:noFill/>
          <a:ln w="19050" cap="flat" cmpd="sng">
            <a:solidFill>
              <a:schemeClr val="accent5"/>
            </a:solidFill>
            <a:prstDash val="solid"/>
            <a:round/>
            <a:headEnd type="none" w="sm" len="sm"/>
            <a:tailEnd type="triangle" w="lg" len="lg"/>
          </a:ln>
        </p:spPr>
      </p:cxnSp>
      <p:cxnSp>
        <p:nvCxnSpPr>
          <p:cNvPr id="14" name="Google Shape;342;p12"/>
          <p:cNvCxnSpPr>
            <a:stCxn id="9" idx="3"/>
            <a:endCxn id="15" idx="1"/>
          </p:cNvCxnSpPr>
          <p:nvPr/>
        </p:nvCxnSpPr>
        <p:spPr>
          <a:xfrm>
            <a:off x="7740304" y="2265726"/>
            <a:ext cx="216000" cy="0"/>
          </a:xfrm>
          <a:prstGeom prst="straightConnector1">
            <a:avLst/>
          </a:prstGeom>
          <a:noFill/>
          <a:ln w="19050" cap="flat" cmpd="sng">
            <a:solidFill>
              <a:schemeClr val="accent5"/>
            </a:solidFill>
            <a:prstDash val="solid"/>
            <a:round/>
            <a:headEnd type="none" w="sm" len="sm"/>
            <a:tailEnd type="triangle" w="lg" len="lg"/>
          </a:ln>
        </p:spPr>
      </p:cxnSp>
      <p:sp>
        <p:nvSpPr>
          <p:cNvPr id="15" name="Google Shape;343;p12"/>
          <p:cNvSpPr/>
          <p:nvPr/>
        </p:nvSpPr>
        <p:spPr>
          <a:xfrm>
            <a:off x="7956376" y="2175726"/>
            <a:ext cx="792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エラー</a:t>
            </a:r>
            <a:r>
              <a:rPr lang="ja-JP" sz="900" dirty="0">
                <a:solidFill>
                  <a:srgbClr val="3F3F3F"/>
                </a:solidFill>
                <a:latin typeface="Meiryo"/>
                <a:ea typeface="Meiryo"/>
                <a:cs typeface="Meiryo"/>
                <a:sym typeface="Meiryo"/>
              </a:rPr>
              <a:t>表示</a:t>
            </a:r>
            <a:endParaRPr sz="900" dirty="0">
              <a:solidFill>
                <a:srgbClr val="3F3F3F"/>
              </a:solidFill>
              <a:latin typeface="Meiryo"/>
              <a:ea typeface="Meiryo"/>
              <a:cs typeface="Meiryo"/>
              <a:sym typeface="Meiryo"/>
            </a:endParaRPr>
          </a:p>
        </p:txBody>
      </p:sp>
      <p:sp>
        <p:nvSpPr>
          <p:cNvPr id="16" name="Google Shape;344;p12"/>
          <p:cNvSpPr/>
          <p:nvPr/>
        </p:nvSpPr>
        <p:spPr>
          <a:xfrm>
            <a:off x="6300192" y="1419766"/>
            <a:ext cx="2520000" cy="1116000"/>
          </a:xfrm>
          <a:prstGeom prst="rect">
            <a:avLst/>
          </a:prstGeom>
          <a:noFill/>
          <a:ln w="12700" cap="flat" cmpd="sng">
            <a:solidFill>
              <a:schemeClr val="accent5"/>
            </a:solidFill>
            <a:prstDash val="dash"/>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dirty="0">
                <a:solidFill>
                  <a:schemeClr val="accent5"/>
                </a:solidFill>
                <a:latin typeface="Meiryo"/>
                <a:ea typeface="Meiryo"/>
                <a:cs typeface="Meiryo"/>
                <a:sym typeface="Meiryo"/>
              </a:rPr>
              <a:t>認可動作</a:t>
            </a:r>
            <a:endParaRPr sz="1000" dirty="0">
              <a:solidFill>
                <a:schemeClr val="accent5"/>
              </a:solidFill>
              <a:latin typeface="Meiryo"/>
              <a:ea typeface="Meiryo"/>
              <a:cs typeface="Meiryo"/>
              <a:sym typeface="Meiryo"/>
            </a:endParaRPr>
          </a:p>
        </p:txBody>
      </p:sp>
      <p:sp>
        <p:nvSpPr>
          <p:cNvPr id="17" name="Google Shape;345;p12"/>
          <p:cNvSpPr/>
          <p:nvPr/>
        </p:nvSpPr>
        <p:spPr>
          <a:xfrm>
            <a:off x="611560" y="1419622"/>
            <a:ext cx="5580000" cy="3348000"/>
          </a:xfrm>
          <a:prstGeom prst="rect">
            <a:avLst/>
          </a:prstGeom>
          <a:noFill/>
          <a:ln w="19050" cap="flat" cmpd="sng">
            <a:solidFill>
              <a:schemeClr val="accent6"/>
            </a:solidFill>
            <a:prstDash val="dash"/>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a:solidFill>
                  <a:schemeClr val="accent6"/>
                </a:solidFill>
                <a:latin typeface="Meiryo"/>
                <a:ea typeface="Meiryo"/>
                <a:cs typeface="Meiryo"/>
                <a:sym typeface="Meiryo"/>
              </a:rPr>
              <a:t>認証動作</a:t>
            </a:r>
            <a:endParaRPr sz="1000">
              <a:solidFill>
                <a:schemeClr val="accent6"/>
              </a:solidFill>
              <a:latin typeface="Meiryo"/>
              <a:ea typeface="Meiryo"/>
              <a:cs typeface="Meiryo"/>
              <a:sym typeface="Meiryo"/>
            </a:endParaRPr>
          </a:p>
        </p:txBody>
      </p:sp>
      <p:sp>
        <p:nvSpPr>
          <p:cNvPr id="18" name="Google Shape;346;p12"/>
          <p:cNvSpPr/>
          <p:nvPr/>
        </p:nvSpPr>
        <p:spPr>
          <a:xfrm>
            <a:off x="827584" y="1959702"/>
            <a:ext cx="1224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事前認証</a:t>
            </a:r>
            <a:endParaRPr sz="900" dirty="0">
              <a:solidFill>
                <a:schemeClr val="tx1">
                  <a:lumMod val="75000"/>
                  <a:lumOff val="25000"/>
                </a:schemeClr>
              </a:solidFill>
              <a:latin typeface="Meiryo"/>
              <a:ea typeface="Meiryo"/>
              <a:cs typeface="Meiryo"/>
              <a:sym typeface="Meiryo"/>
            </a:endParaRPr>
          </a:p>
        </p:txBody>
      </p:sp>
      <p:sp>
        <p:nvSpPr>
          <p:cNvPr id="19" name="Google Shape;347;p12"/>
          <p:cNvSpPr/>
          <p:nvPr/>
        </p:nvSpPr>
        <p:spPr>
          <a:xfrm>
            <a:off x="2699792" y="1599662"/>
            <a:ext cx="2304000" cy="180000"/>
          </a:xfrm>
          <a:prstGeom prst="rect">
            <a:avLst/>
          </a:prstGeom>
          <a:solidFill>
            <a:srgbClr val="FDE9D8"/>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2"/>
                </a:solidFill>
                <a:latin typeface="Meiryo"/>
                <a:ea typeface="Meiryo"/>
                <a:cs typeface="Meiryo"/>
                <a:sym typeface="Meiryo"/>
              </a:rPr>
              <a:t>シングルサインオン</a:t>
            </a:r>
            <a:endParaRPr sz="900" dirty="0">
              <a:solidFill>
                <a:schemeClr val="tx2"/>
              </a:solidFill>
              <a:latin typeface="Meiryo"/>
              <a:ea typeface="Meiryo"/>
              <a:cs typeface="Meiryo"/>
              <a:sym typeface="Meiryo"/>
            </a:endParaRPr>
          </a:p>
        </p:txBody>
      </p:sp>
      <p:sp>
        <p:nvSpPr>
          <p:cNvPr id="20" name="Google Shape;348;p12"/>
          <p:cNvSpPr/>
          <p:nvPr/>
        </p:nvSpPr>
        <p:spPr>
          <a:xfrm>
            <a:off x="827584" y="3003798"/>
            <a:ext cx="1224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altLang="en-US" sz="900" dirty="0" smtClean="0">
                <a:solidFill>
                  <a:schemeClr val="tx1">
                    <a:lumMod val="75000"/>
                    <a:lumOff val="25000"/>
                  </a:schemeClr>
                </a:solidFill>
                <a:latin typeface="Meiryo"/>
                <a:ea typeface="Meiryo"/>
                <a:cs typeface="Meiryo"/>
                <a:sym typeface="Meiryo"/>
              </a:rPr>
              <a:t>匿名認証</a:t>
            </a:r>
            <a:endParaRPr sz="900" dirty="0">
              <a:solidFill>
                <a:schemeClr val="tx1">
                  <a:lumMod val="75000"/>
                  <a:lumOff val="25000"/>
                </a:schemeClr>
              </a:solidFill>
              <a:latin typeface="Meiryo"/>
              <a:ea typeface="Meiryo"/>
              <a:cs typeface="Meiryo"/>
              <a:sym typeface="Meiryo"/>
            </a:endParaRPr>
          </a:p>
        </p:txBody>
      </p:sp>
      <p:cxnSp>
        <p:nvCxnSpPr>
          <p:cNvPr id="21" name="Google Shape;349;p12"/>
          <p:cNvCxnSpPr>
            <a:stCxn id="34" idx="1"/>
            <a:endCxn id="20" idx="0"/>
          </p:cNvCxnSpPr>
          <p:nvPr/>
        </p:nvCxnSpPr>
        <p:spPr>
          <a:xfrm flipH="1">
            <a:off x="1439728" y="2409750"/>
            <a:ext cx="684000" cy="594000"/>
          </a:xfrm>
          <a:prstGeom prst="bentConnector2">
            <a:avLst/>
          </a:prstGeom>
          <a:noFill/>
          <a:ln w="19050" cap="flat" cmpd="sng">
            <a:solidFill>
              <a:schemeClr val="accent5"/>
            </a:solidFill>
            <a:prstDash val="solid"/>
            <a:round/>
            <a:headEnd type="none" w="sm" len="sm"/>
            <a:tailEnd type="triangle" w="lg" len="lg"/>
          </a:ln>
        </p:spPr>
      </p:cxnSp>
      <p:cxnSp>
        <p:nvCxnSpPr>
          <p:cNvPr id="22" name="Google Shape;351;p12"/>
          <p:cNvCxnSpPr>
            <a:stCxn id="18" idx="3"/>
            <a:endCxn id="33" idx="2"/>
          </p:cNvCxnSpPr>
          <p:nvPr/>
        </p:nvCxnSpPr>
        <p:spPr>
          <a:xfrm rot="10800000" flipH="1">
            <a:off x="2051584" y="1851702"/>
            <a:ext cx="234000" cy="198000"/>
          </a:xfrm>
          <a:prstGeom prst="bentConnector2">
            <a:avLst/>
          </a:prstGeom>
          <a:noFill/>
          <a:ln w="19050" cap="flat" cmpd="sng">
            <a:solidFill>
              <a:schemeClr val="accent5"/>
            </a:solidFill>
            <a:prstDash val="solid"/>
            <a:round/>
            <a:headEnd type="none" w="sm" len="sm"/>
            <a:tailEnd type="triangle" w="lg" len="lg"/>
          </a:ln>
        </p:spPr>
      </p:cxnSp>
      <p:cxnSp>
        <p:nvCxnSpPr>
          <p:cNvPr id="23" name="Google Shape;353;p12"/>
          <p:cNvCxnSpPr>
            <a:stCxn id="18" idx="3"/>
            <a:endCxn id="34" idx="0"/>
          </p:cNvCxnSpPr>
          <p:nvPr/>
        </p:nvCxnSpPr>
        <p:spPr>
          <a:xfrm>
            <a:off x="2051584" y="2049702"/>
            <a:ext cx="234000" cy="198000"/>
          </a:xfrm>
          <a:prstGeom prst="bentConnector2">
            <a:avLst/>
          </a:prstGeom>
          <a:noFill/>
          <a:ln w="19050" cap="flat" cmpd="sng">
            <a:solidFill>
              <a:schemeClr val="accent5"/>
            </a:solidFill>
            <a:prstDash val="solid"/>
            <a:round/>
            <a:headEnd type="none" w="sm" len="sm"/>
            <a:tailEnd type="triangle" w="lg" len="lg"/>
          </a:ln>
        </p:spPr>
      </p:cxnSp>
      <p:cxnSp>
        <p:nvCxnSpPr>
          <p:cNvPr id="24" name="Google Shape;354;p12"/>
          <p:cNvCxnSpPr>
            <a:stCxn id="20" idx="3"/>
            <a:endCxn id="36" idx="2"/>
          </p:cNvCxnSpPr>
          <p:nvPr/>
        </p:nvCxnSpPr>
        <p:spPr>
          <a:xfrm rot="10800000" flipH="1">
            <a:off x="2051584" y="2895798"/>
            <a:ext cx="234000" cy="198000"/>
          </a:xfrm>
          <a:prstGeom prst="bentConnector2">
            <a:avLst/>
          </a:prstGeom>
          <a:noFill/>
          <a:ln w="19050" cap="flat" cmpd="sng">
            <a:solidFill>
              <a:schemeClr val="accent5"/>
            </a:solidFill>
            <a:prstDash val="solid"/>
            <a:round/>
            <a:headEnd type="none" w="sm" len="sm"/>
            <a:tailEnd type="triangle" w="lg" len="lg"/>
          </a:ln>
        </p:spPr>
      </p:cxnSp>
      <p:cxnSp>
        <p:nvCxnSpPr>
          <p:cNvPr id="25" name="Google Shape;356;p12"/>
          <p:cNvCxnSpPr>
            <a:stCxn id="33" idx="3"/>
            <a:endCxn id="19" idx="1"/>
          </p:cNvCxnSpPr>
          <p:nvPr/>
        </p:nvCxnSpPr>
        <p:spPr>
          <a:xfrm>
            <a:off x="2447728" y="1689670"/>
            <a:ext cx="252000" cy="0"/>
          </a:xfrm>
          <a:prstGeom prst="straightConnector1">
            <a:avLst/>
          </a:prstGeom>
          <a:noFill/>
          <a:ln w="19050" cap="flat" cmpd="sng">
            <a:solidFill>
              <a:schemeClr val="accent5"/>
            </a:solidFill>
            <a:prstDash val="solid"/>
            <a:round/>
            <a:headEnd type="none" w="sm" len="sm"/>
            <a:tailEnd type="triangle" w="lg" len="lg"/>
          </a:ln>
        </p:spPr>
      </p:cxnSp>
      <p:cxnSp>
        <p:nvCxnSpPr>
          <p:cNvPr id="26" name="Google Shape;357;p12"/>
          <p:cNvCxnSpPr>
            <a:stCxn id="36" idx="3"/>
            <a:endCxn id="101" idx="1"/>
          </p:cNvCxnSpPr>
          <p:nvPr/>
        </p:nvCxnSpPr>
        <p:spPr>
          <a:xfrm>
            <a:off x="2447728" y="2733750"/>
            <a:ext cx="252064" cy="8"/>
          </a:xfrm>
          <a:prstGeom prst="straightConnector1">
            <a:avLst/>
          </a:prstGeom>
          <a:noFill/>
          <a:ln w="19050" cap="flat" cmpd="sng">
            <a:solidFill>
              <a:schemeClr val="accent5"/>
            </a:solidFill>
            <a:prstDash val="solid"/>
            <a:round/>
            <a:headEnd type="none" w="sm" len="sm"/>
            <a:tailEnd type="triangle" w="lg" len="lg"/>
          </a:ln>
        </p:spPr>
      </p:cxnSp>
      <p:cxnSp>
        <p:nvCxnSpPr>
          <p:cNvPr id="27" name="Google Shape;358;p12"/>
          <p:cNvCxnSpPr>
            <a:stCxn id="19" idx="3"/>
            <a:endCxn id="48" idx="0"/>
          </p:cNvCxnSpPr>
          <p:nvPr/>
        </p:nvCxnSpPr>
        <p:spPr>
          <a:xfrm>
            <a:off x="5003792" y="1689662"/>
            <a:ext cx="342300" cy="738000"/>
          </a:xfrm>
          <a:prstGeom prst="bentConnector2">
            <a:avLst/>
          </a:prstGeom>
          <a:noFill/>
          <a:ln w="19050" cap="flat" cmpd="sng">
            <a:solidFill>
              <a:schemeClr val="accent5"/>
            </a:solidFill>
            <a:prstDash val="solid"/>
            <a:round/>
            <a:headEnd type="none" w="sm" len="sm"/>
            <a:tailEnd type="triangle" w="lg" len="lg"/>
          </a:ln>
        </p:spPr>
      </p:cxnSp>
      <p:cxnSp>
        <p:nvCxnSpPr>
          <p:cNvPr id="28" name="Google Shape;360;p12"/>
          <p:cNvCxnSpPr>
            <a:stCxn id="88" idx="3"/>
            <a:endCxn id="48" idx="2"/>
          </p:cNvCxnSpPr>
          <p:nvPr/>
        </p:nvCxnSpPr>
        <p:spPr>
          <a:xfrm flipV="1">
            <a:off x="4998067" y="3039734"/>
            <a:ext cx="348045" cy="954192"/>
          </a:xfrm>
          <a:prstGeom prst="bentConnector2">
            <a:avLst/>
          </a:prstGeom>
          <a:noFill/>
          <a:ln w="19050" cap="flat" cmpd="sng">
            <a:solidFill>
              <a:schemeClr val="accent5"/>
            </a:solidFill>
            <a:prstDash val="solid"/>
            <a:round/>
            <a:headEnd type="none" w="sm" len="sm"/>
            <a:tailEnd type="triangle" w="lg" len="lg"/>
          </a:ln>
        </p:spPr>
      </p:cxnSp>
      <p:cxnSp>
        <p:nvCxnSpPr>
          <p:cNvPr id="29" name="Google Shape;362;p12"/>
          <p:cNvCxnSpPr>
            <a:stCxn id="45" idx="2"/>
            <a:endCxn id="20" idx="1"/>
          </p:cNvCxnSpPr>
          <p:nvPr/>
        </p:nvCxnSpPr>
        <p:spPr>
          <a:xfrm rot="-5400000" flipH="1">
            <a:off x="-27598" y="2238362"/>
            <a:ext cx="1314000" cy="396600"/>
          </a:xfrm>
          <a:prstGeom prst="bentConnector2">
            <a:avLst/>
          </a:prstGeom>
          <a:noFill/>
          <a:ln w="19050" cap="flat" cmpd="sng">
            <a:solidFill>
              <a:schemeClr val="accent5"/>
            </a:solidFill>
            <a:prstDash val="solid"/>
            <a:round/>
            <a:headEnd type="none" w="sm" len="sm"/>
            <a:tailEnd type="triangle" w="lg" len="lg"/>
          </a:ln>
        </p:spPr>
      </p:cxnSp>
      <p:cxnSp>
        <p:nvCxnSpPr>
          <p:cNvPr id="30" name="Google Shape;364;p12"/>
          <p:cNvCxnSpPr>
            <a:stCxn id="48" idx="3"/>
            <a:endCxn id="51" idx="0"/>
          </p:cNvCxnSpPr>
          <p:nvPr/>
        </p:nvCxnSpPr>
        <p:spPr>
          <a:xfrm>
            <a:off x="5580112" y="2733734"/>
            <a:ext cx="270000" cy="414000"/>
          </a:xfrm>
          <a:prstGeom prst="bentConnector2">
            <a:avLst/>
          </a:prstGeom>
          <a:noFill/>
          <a:ln w="19050" cap="flat" cmpd="sng">
            <a:solidFill>
              <a:schemeClr val="accent5"/>
            </a:solidFill>
            <a:prstDash val="solid"/>
            <a:round/>
            <a:headEnd type="none" w="sm" len="sm"/>
            <a:tailEnd type="triangle" w="lg" len="lg"/>
          </a:ln>
        </p:spPr>
      </p:cxnSp>
      <p:cxnSp>
        <p:nvCxnSpPr>
          <p:cNvPr id="31" name="Google Shape;366;p12"/>
          <p:cNvCxnSpPr>
            <a:stCxn id="48" idx="3"/>
            <a:endCxn id="54" idx="2"/>
          </p:cNvCxnSpPr>
          <p:nvPr/>
        </p:nvCxnSpPr>
        <p:spPr>
          <a:xfrm rot="10800000" flipH="1">
            <a:off x="5580112" y="2283734"/>
            <a:ext cx="270000" cy="450000"/>
          </a:xfrm>
          <a:prstGeom prst="bentConnector2">
            <a:avLst/>
          </a:prstGeom>
          <a:noFill/>
          <a:ln w="19050" cap="flat" cmpd="sng">
            <a:solidFill>
              <a:schemeClr val="accent5"/>
            </a:solidFill>
            <a:prstDash val="solid"/>
            <a:round/>
            <a:headEnd type="none" w="sm" len="sm"/>
            <a:tailEnd type="triangle" w="lg" len="lg"/>
          </a:ln>
        </p:spPr>
      </p:cxnSp>
      <p:cxnSp>
        <p:nvCxnSpPr>
          <p:cNvPr id="32" name="Google Shape;368;p12"/>
          <p:cNvCxnSpPr>
            <a:stCxn id="54" idx="3"/>
            <a:endCxn id="7" idx="1"/>
          </p:cNvCxnSpPr>
          <p:nvPr/>
        </p:nvCxnSpPr>
        <p:spPr>
          <a:xfrm>
            <a:off x="6084168" y="1977718"/>
            <a:ext cx="432000" cy="0"/>
          </a:xfrm>
          <a:prstGeom prst="straightConnector1">
            <a:avLst/>
          </a:prstGeom>
          <a:noFill/>
          <a:ln w="19050" cap="flat" cmpd="sng">
            <a:solidFill>
              <a:schemeClr val="accent5"/>
            </a:solidFill>
            <a:prstDash val="solid"/>
            <a:round/>
            <a:headEnd type="none" w="sm" len="sm"/>
            <a:tailEnd type="triangle" w="lg" len="lg"/>
          </a:ln>
        </p:spPr>
      </p:cxnSp>
      <p:pic>
        <p:nvPicPr>
          <p:cNvPr id="33" name="Google Shape;352;p12"/>
          <p:cNvPicPr preferRelativeResize="0"/>
          <p:nvPr/>
        </p:nvPicPr>
        <p:blipFill rotWithShape="1">
          <a:blip r:embed="rId2">
            <a:alphaModFix/>
          </a:blip>
          <a:srcRect/>
          <a:stretch/>
        </p:blipFill>
        <p:spPr>
          <a:xfrm>
            <a:off x="2123728" y="1527670"/>
            <a:ext cx="324000" cy="324000"/>
          </a:xfrm>
          <a:prstGeom prst="rect">
            <a:avLst/>
          </a:prstGeom>
          <a:noFill/>
          <a:ln>
            <a:noFill/>
          </a:ln>
        </p:spPr>
      </p:pic>
      <p:pic>
        <p:nvPicPr>
          <p:cNvPr id="34" name="Google Shape;350;p12"/>
          <p:cNvPicPr preferRelativeResize="0"/>
          <p:nvPr/>
        </p:nvPicPr>
        <p:blipFill rotWithShape="1">
          <a:blip r:embed="rId3">
            <a:alphaModFix/>
          </a:blip>
          <a:srcRect/>
          <a:stretch/>
        </p:blipFill>
        <p:spPr>
          <a:xfrm>
            <a:off x="2123728" y="2247750"/>
            <a:ext cx="324000" cy="324000"/>
          </a:xfrm>
          <a:prstGeom prst="rect">
            <a:avLst/>
          </a:prstGeom>
          <a:noFill/>
          <a:ln>
            <a:noFill/>
          </a:ln>
        </p:spPr>
      </p:pic>
      <p:sp>
        <p:nvSpPr>
          <p:cNvPr id="35" name="Google Shape;369;p12"/>
          <p:cNvSpPr/>
          <p:nvPr/>
        </p:nvSpPr>
        <p:spPr>
          <a:xfrm>
            <a:off x="1619672" y="1599662"/>
            <a:ext cx="432000" cy="180000"/>
          </a:xfrm>
          <a:prstGeom prst="rect">
            <a:avLst/>
          </a:prstGeom>
          <a:solidFill>
            <a:schemeClr val="accent1"/>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chemeClr val="lt1"/>
                </a:solidFill>
                <a:latin typeface="Meiryo"/>
                <a:ea typeface="Meiryo"/>
                <a:cs typeface="Meiryo"/>
                <a:sym typeface="Meiryo"/>
              </a:rPr>
              <a:t>有効</a:t>
            </a:r>
            <a:endParaRPr sz="900">
              <a:solidFill>
                <a:schemeClr val="lt1"/>
              </a:solidFill>
              <a:latin typeface="Meiryo"/>
              <a:ea typeface="Meiryo"/>
              <a:cs typeface="Meiryo"/>
              <a:sym typeface="Meiryo"/>
            </a:endParaRPr>
          </a:p>
        </p:txBody>
      </p:sp>
      <p:pic>
        <p:nvPicPr>
          <p:cNvPr id="36" name="Google Shape;355;p12"/>
          <p:cNvPicPr preferRelativeResize="0"/>
          <p:nvPr/>
        </p:nvPicPr>
        <p:blipFill rotWithShape="1">
          <a:blip r:embed="rId2">
            <a:alphaModFix/>
          </a:blip>
          <a:srcRect/>
          <a:stretch/>
        </p:blipFill>
        <p:spPr>
          <a:xfrm>
            <a:off x="2123728" y="2571750"/>
            <a:ext cx="324000" cy="324000"/>
          </a:xfrm>
          <a:prstGeom prst="rect">
            <a:avLst/>
          </a:prstGeom>
          <a:noFill/>
          <a:ln>
            <a:noFill/>
          </a:ln>
        </p:spPr>
      </p:pic>
      <p:pic>
        <p:nvPicPr>
          <p:cNvPr id="45" name="Google Shape;363;p12"/>
          <p:cNvPicPr preferRelativeResize="0"/>
          <p:nvPr/>
        </p:nvPicPr>
        <p:blipFill rotWithShape="1">
          <a:blip r:embed="rId4">
            <a:alphaModFix/>
          </a:blip>
          <a:srcRect/>
          <a:stretch/>
        </p:blipFill>
        <p:spPr>
          <a:xfrm>
            <a:off x="269101" y="1455662"/>
            <a:ext cx="324001" cy="324000"/>
          </a:xfrm>
          <a:prstGeom prst="rect">
            <a:avLst/>
          </a:prstGeom>
          <a:noFill/>
          <a:ln>
            <a:noFill/>
          </a:ln>
        </p:spPr>
      </p:pic>
      <p:cxnSp>
        <p:nvCxnSpPr>
          <p:cNvPr id="46" name="Google Shape;377;p12"/>
          <p:cNvCxnSpPr>
            <a:stCxn id="45" idx="2"/>
            <a:endCxn id="18" idx="1"/>
          </p:cNvCxnSpPr>
          <p:nvPr/>
        </p:nvCxnSpPr>
        <p:spPr>
          <a:xfrm rot="-5400000" flipH="1">
            <a:off x="494402" y="1716362"/>
            <a:ext cx="270000" cy="396600"/>
          </a:xfrm>
          <a:prstGeom prst="bentConnector2">
            <a:avLst/>
          </a:prstGeom>
          <a:noFill/>
          <a:ln w="19050" cap="flat" cmpd="sng">
            <a:solidFill>
              <a:schemeClr val="accent5"/>
            </a:solidFill>
            <a:prstDash val="solid"/>
            <a:round/>
            <a:headEnd type="none" w="sm" len="sm"/>
            <a:tailEnd type="triangle" w="lg" len="lg"/>
          </a:ln>
        </p:spPr>
      </p:cxnSp>
      <p:grpSp>
        <p:nvGrpSpPr>
          <p:cNvPr id="47" name="Google Shape;378;p12"/>
          <p:cNvGrpSpPr/>
          <p:nvPr/>
        </p:nvGrpSpPr>
        <p:grpSpPr>
          <a:xfrm>
            <a:off x="5112112" y="2427734"/>
            <a:ext cx="468000" cy="612000"/>
            <a:chOff x="6444256" y="3147814"/>
            <a:chExt cx="468000" cy="612000"/>
          </a:xfrm>
        </p:grpSpPr>
        <p:sp>
          <p:nvSpPr>
            <p:cNvPr id="48" name="Google Shape;359;p12"/>
            <p:cNvSpPr/>
            <p:nvPr/>
          </p:nvSpPr>
          <p:spPr>
            <a:xfrm>
              <a:off x="6444256" y="3147814"/>
              <a:ext cx="468000" cy="612000"/>
            </a:xfrm>
            <a:prstGeom prst="rect">
              <a:avLst/>
            </a:prstGeom>
            <a:solidFill>
              <a:srgbClr val="DAEEF3"/>
            </a:solidFill>
            <a:ln w="12700" cap="flat" cmpd="sng">
              <a:solidFill>
                <a:schemeClr val="dk2"/>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認証</a:t>
              </a:r>
              <a:endParaRPr sz="900" dirty="0">
                <a:solidFill>
                  <a:schemeClr val="tx1">
                    <a:lumMod val="75000"/>
                    <a:lumOff val="25000"/>
                  </a:schemeClr>
                </a:solidFill>
                <a:latin typeface="Meiryo"/>
                <a:ea typeface="Meiryo"/>
                <a:cs typeface="Meiryo"/>
                <a:sym typeface="Meiryo"/>
              </a:endParaRPr>
            </a:p>
          </p:txBody>
        </p:sp>
        <p:pic>
          <p:nvPicPr>
            <p:cNvPr id="49" name="Google Shape;379;p12"/>
            <p:cNvPicPr preferRelativeResize="0"/>
            <p:nvPr/>
          </p:nvPicPr>
          <p:blipFill rotWithShape="1">
            <a:blip r:embed="rId5">
              <a:alphaModFix/>
            </a:blip>
            <a:srcRect/>
            <a:stretch/>
          </p:blipFill>
          <p:spPr>
            <a:xfrm>
              <a:off x="6516216" y="3363838"/>
              <a:ext cx="324000" cy="324000"/>
            </a:xfrm>
            <a:prstGeom prst="rect">
              <a:avLst/>
            </a:prstGeom>
            <a:noFill/>
            <a:ln>
              <a:noFill/>
            </a:ln>
          </p:spPr>
        </p:pic>
      </p:grpSp>
      <p:grpSp>
        <p:nvGrpSpPr>
          <p:cNvPr id="50" name="Google Shape;380;p12"/>
          <p:cNvGrpSpPr/>
          <p:nvPr/>
        </p:nvGrpSpPr>
        <p:grpSpPr>
          <a:xfrm>
            <a:off x="5616168" y="3147814"/>
            <a:ext cx="468000" cy="612000"/>
            <a:chOff x="6696288" y="3255894"/>
            <a:chExt cx="468000" cy="612000"/>
          </a:xfrm>
        </p:grpSpPr>
        <p:sp>
          <p:nvSpPr>
            <p:cNvPr id="51" name="Google Shape;365;p12"/>
            <p:cNvSpPr/>
            <p:nvPr/>
          </p:nvSpPr>
          <p:spPr>
            <a:xfrm>
              <a:off x="6696288" y="3255894"/>
              <a:ext cx="468000" cy="612000"/>
            </a:xfrm>
            <a:prstGeom prst="rect">
              <a:avLst/>
            </a:prstGeom>
            <a:solidFill>
              <a:schemeClr val="lt1"/>
            </a:solidFill>
            <a:ln w="12700" cap="flat" cmpd="sng">
              <a:solidFill>
                <a:schemeClr val="accent2"/>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spcBef>
                  <a:spcPts val="0"/>
                </a:spcBef>
                <a:spcAft>
                  <a:spcPts val="0"/>
                </a:spcAft>
                <a:buNone/>
              </a:pPr>
              <a:r>
                <a:rPr lang="ja-JP" sz="900" dirty="0">
                  <a:solidFill>
                    <a:schemeClr val="accent2"/>
                  </a:solidFill>
                  <a:ea typeface="Meiryo"/>
                  <a:cs typeface="Meiryo"/>
                  <a:sym typeface="Meiryo"/>
                </a:rPr>
                <a:t>NG</a:t>
              </a:r>
              <a:endParaRPr sz="900" dirty="0">
                <a:solidFill>
                  <a:schemeClr val="accent2"/>
                </a:solidFill>
                <a:ea typeface="Meiryo"/>
                <a:cs typeface="Meiryo"/>
                <a:sym typeface="Meiryo"/>
              </a:endParaRPr>
            </a:p>
          </p:txBody>
        </p:sp>
        <p:pic>
          <p:nvPicPr>
            <p:cNvPr id="52" name="Google Shape;381;p12"/>
            <p:cNvPicPr preferRelativeResize="0"/>
            <p:nvPr/>
          </p:nvPicPr>
          <p:blipFill rotWithShape="1">
            <a:blip r:embed="rId6">
              <a:alphaModFix/>
            </a:blip>
            <a:srcRect/>
            <a:stretch/>
          </p:blipFill>
          <p:spPr>
            <a:xfrm>
              <a:off x="6768280" y="3471886"/>
              <a:ext cx="324000" cy="324000"/>
            </a:xfrm>
            <a:prstGeom prst="rect">
              <a:avLst/>
            </a:prstGeom>
            <a:noFill/>
            <a:ln>
              <a:noFill/>
            </a:ln>
          </p:spPr>
        </p:pic>
      </p:grpSp>
      <p:grpSp>
        <p:nvGrpSpPr>
          <p:cNvPr id="53" name="Google Shape;382;p12"/>
          <p:cNvGrpSpPr/>
          <p:nvPr/>
        </p:nvGrpSpPr>
        <p:grpSpPr>
          <a:xfrm>
            <a:off x="5616168" y="1671718"/>
            <a:ext cx="468000" cy="612000"/>
            <a:chOff x="7348722" y="3255894"/>
            <a:chExt cx="468000" cy="612000"/>
          </a:xfrm>
        </p:grpSpPr>
        <p:sp>
          <p:nvSpPr>
            <p:cNvPr id="54" name="Google Shape;367;p12"/>
            <p:cNvSpPr/>
            <p:nvPr/>
          </p:nvSpPr>
          <p:spPr>
            <a:xfrm>
              <a:off x="7348722" y="3255894"/>
              <a:ext cx="468000" cy="612000"/>
            </a:xfrm>
            <a:prstGeom prst="rect">
              <a:avLst/>
            </a:prstGeom>
            <a:solidFill>
              <a:schemeClr val="lt1"/>
            </a:solidFill>
            <a:ln w="12700" cap="flat" cmpd="sng">
              <a:solidFill>
                <a:schemeClr val="accent3"/>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spcBef>
                  <a:spcPts val="0"/>
                </a:spcBef>
                <a:spcAft>
                  <a:spcPts val="0"/>
                </a:spcAft>
                <a:buNone/>
              </a:pPr>
              <a:r>
                <a:rPr lang="ja-JP" sz="900" dirty="0">
                  <a:solidFill>
                    <a:schemeClr val="accent3"/>
                  </a:solidFill>
                  <a:ea typeface="Meiryo"/>
                  <a:cs typeface="Meiryo"/>
                  <a:sym typeface="Meiryo"/>
                </a:rPr>
                <a:t>OK</a:t>
              </a:r>
              <a:endParaRPr sz="900" dirty="0">
                <a:solidFill>
                  <a:schemeClr val="accent3"/>
                </a:solidFill>
                <a:ea typeface="Meiryo"/>
                <a:cs typeface="Meiryo"/>
                <a:sym typeface="Meiryo"/>
              </a:endParaRPr>
            </a:p>
          </p:txBody>
        </p:sp>
        <p:pic>
          <p:nvPicPr>
            <p:cNvPr id="55" name="Google Shape;383;p12"/>
            <p:cNvPicPr preferRelativeResize="0"/>
            <p:nvPr/>
          </p:nvPicPr>
          <p:blipFill rotWithShape="1">
            <a:blip r:embed="rId7">
              <a:alphaModFix/>
            </a:blip>
            <a:srcRect/>
            <a:stretch/>
          </p:blipFill>
          <p:spPr>
            <a:xfrm>
              <a:off x="7416352" y="3471886"/>
              <a:ext cx="324000" cy="324000"/>
            </a:xfrm>
            <a:prstGeom prst="rect">
              <a:avLst/>
            </a:prstGeom>
            <a:noFill/>
            <a:ln>
              <a:noFill/>
            </a:ln>
          </p:spPr>
        </p:pic>
      </p:grpSp>
      <p:grpSp>
        <p:nvGrpSpPr>
          <p:cNvPr id="56" name="Google Shape;384;p12"/>
          <p:cNvGrpSpPr/>
          <p:nvPr/>
        </p:nvGrpSpPr>
        <p:grpSpPr>
          <a:xfrm>
            <a:off x="4068184" y="915566"/>
            <a:ext cx="2160000" cy="396008"/>
            <a:chOff x="4139952" y="915566"/>
            <a:chExt cx="2160000" cy="396008"/>
          </a:xfrm>
        </p:grpSpPr>
        <p:grpSp>
          <p:nvGrpSpPr>
            <p:cNvPr id="57" name="Google Shape;385;p12"/>
            <p:cNvGrpSpPr/>
            <p:nvPr/>
          </p:nvGrpSpPr>
          <p:grpSpPr>
            <a:xfrm>
              <a:off x="4139952" y="915566"/>
              <a:ext cx="2160000" cy="396008"/>
              <a:chOff x="3635896" y="915566"/>
              <a:chExt cx="2160000" cy="396008"/>
            </a:xfrm>
          </p:grpSpPr>
          <p:cxnSp>
            <p:nvCxnSpPr>
              <p:cNvPr id="59" name="Google Shape;386;p12"/>
              <p:cNvCxnSpPr>
                <a:stCxn id="60" idx="3"/>
                <a:endCxn id="58" idx="1"/>
              </p:cNvCxnSpPr>
              <p:nvPr/>
            </p:nvCxnSpPr>
            <p:spPr>
              <a:xfrm>
                <a:off x="4067944" y="1113606"/>
                <a:ext cx="864000" cy="0"/>
              </a:xfrm>
              <a:prstGeom prst="straightConnector1">
                <a:avLst/>
              </a:prstGeom>
              <a:noFill/>
              <a:ln w="19050" cap="flat" cmpd="sng">
                <a:solidFill>
                  <a:schemeClr val="accent5"/>
                </a:solidFill>
                <a:prstDash val="solid"/>
                <a:round/>
                <a:headEnd type="none" w="sm" len="sm"/>
                <a:tailEnd type="triangle" w="lg" len="lg"/>
              </a:ln>
            </p:spPr>
          </p:cxnSp>
          <p:pic>
            <p:nvPicPr>
              <p:cNvPr id="60" name="Google Shape;387;p12"/>
              <p:cNvPicPr preferRelativeResize="0"/>
              <p:nvPr/>
            </p:nvPicPr>
            <p:blipFill rotWithShape="1">
              <a:blip r:embed="rId4">
                <a:alphaModFix/>
              </a:blip>
              <a:srcRect/>
              <a:stretch/>
            </p:blipFill>
            <p:spPr>
              <a:xfrm>
                <a:off x="3743943" y="951606"/>
                <a:ext cx="324001" cy="324000"/>
              </a:xfrm>
              <a:prstGeom prst="rect">
                <a:avLst/>
              </a:prstGeom>
              <a:noFill/>
              <a:ln>
                <a:noFill/>
              </a:ln>
            </p:spPr>
          </p:pic>
          <p:sp>
            <p:nvSpPr>
              <p:cNvPr id="61" name="Google Shape;389;p12"/>
              <p:cNvSpPr/>
              <p:nvPr/>
            </p:nvSpPr>
            <p:spPr>
              <a:xfrm>
                <a:off x="4283608" y="1023606"/>
                <a:ext cx="396000" cy="180000"/>
              </a:xfrm>
              <a:prstGeom prst="rect">
                <a:avLst/>
              </a:prstGeom>
              <a:solidFill>
                <a:srgbClr val="FDE9D8"/>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dk2"/>
                    </a:solidFill>
                    <a:latin typeface="Meiryo"/>
                    <a:ea typeface="Meiryo"/>
                    <a:cs typeface="Meiryo"/>
                    <a:sym typeface="Meiryo"/>
                  </a:rPr>
                  <a:t>？</a:t>
                </a:r>
                <a:endParaRPr sz="900" dirty="0">
                  <a:solidFill>
                    <a:schemeClr val="dk2"/>
                  </a:solidFill>
                  <a:latin typeface="Meiryo"/>
                  <a:ea typeface="Meiryo"/>
                  <a:cs typeface="Meiryo"/>
                  <a:sym typeface="Meiryo"/>
                </a:endParaRPr>
              </a:p>
            </p:txBody>
          </p:sp>
          <p:sp>
            <p:nvSpPr>
              <p:cNvPr id="62" name="Google Shape;390;p12"/>
              <p:cNvSpPr/>
              <p:nvPr/>
            </p:nvSpPr>
            <p:spPr>
              <a:xfrm>
                <a:off x="3635896" y="915566"/>
                <a:ext cx="2160000" cy="396008"/>
              </a:xfrm>
              <a:prstGeom prst="rect">
                <a:avLst/>
              </a:prstGeom>
              <a:noFill/>
              <a:ln w="1905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grpSp>
        <p:sp>
          <p:nvSpPr>
            <p:cNvPr id="58" name="Google Shape;388;p12"/>
            <p:cNvSpPr/>
            <p:nvPr/>
          </p:nvSpPr>
          <p:spPr>
            <a:xfrm>
              <a:off x="5436096" y="1023598"/>
              <a:ext cx="792000" cy="180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画面表示</a:t>
              </a:r>
              <a:endParaRPr sz="900" dirty="0">
                <a:solidFill>
                  <a:schemeClr val="tx1">
                    <a:lumMod val="75000"/>
                    <a:lumOff val="25000"/>
                  </a:schemeClr>
                </a:solidFill>
                <a:latin typeface="Meiryo"/>
                <a:ea typeface="Meiryo"/>
                <a:cs typeface="Meiryo"/>
                <a:sym typeface="Meiryo"/>
              </a:endParaRPr>
            </a:p>
          </p:txBody>
        </p:sp>
      </p:grpSp>
      <p:grpSp>
        <p:nvGrpSpPr>
          <p:cNvPr id="63" name="Google Shape;391;p12"/>
          <p:cNvGrpSpPr/>
          <p:nvPr/>
        </p:nvGrpSpPr>
        <p:grpSpPr>
          <a:xfrm>
            <a:off x="6444208" y="3003846"/>
            <a:ext cx="1476000" cy="432000"/>
            <a:chOff x="5112224" y="1851670"/>
            <a:chExt cx="1476000" cy="432000"/>
          </a:xfrm>
        </p:grpSpPr>
        <p:sp>
          <p:nvSpPr>
            <p:cNvPr id="64" name="Google Shape;392;p12"/>
            <p:cNvSpPr/>
            <p:nvPr/>
          </p:nvSpPr>
          <p:spPr>
            <a:xfrm>
              <a:off x="5112224" y="1851670"/>
              <a:ext cx="1476000" cy="432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chemeClr val="tx1">
                    <a:lumMod val="75000"/>
                    <a:lumOff val="25000"/>
                  </a:schemeClr>
                </a:solidFill>
                <a:latin typeface="Meiryo"/>
                <a:ea typeface="Meiryo"/>
                <a:cs typeface="Meiryo"/>
                <a:sym typeface="Meiryo"/>
              </a:endParaRPr>
            </a:p>
          </p:txBody>
        </p:sp>
        <p:pic>
          <p:nvPicPr>
            <p:cNvPr id="65" name="Google Shape;393;p12"/>
            <p:cNvPicPr preferRelativeResize="0"/>
            <p:nvPr/>
          </p:nvPicPr>
          <p:blipFill rotWithShape="1">
            <a:blip r:embed="rId8">
              <a:alphaModFix/>
            </a:blip>
            <a:srcRect/>
            <a:stretch/>
          </p:blipFill>
          <p:spPr>
            <a:xfrm>
              <a:off x="5252811" y="1952253"/>
              <a:ext cx="749460" cy="108000"/>
            </a:xfrm>
            <a:prstGeom prst="rect">
              <a:avLst/>
            </a:prstGeom>
            <a:noFill/>
            <a:ln>
              <a:noFill/>
            </a:ln>
          </p:spPr>
        </p:pic>
        <p:pic>
          <p:nvPicPr>
            <p:cNvPr id="66" name="Google Shape;394;p12"/>
            <p:cNvPicPr preferRelativeResize="0"/>
            <p:nvPr/>
          </p:nvPicPr>
          <p:blipFill rotWithShape="1">
            <a:blip r:embed="rId9">
              <a:alphaModFix/>
            </a:blip>
            <a:srcRect/>
            <a:stretch/>
          </p:blipFill>
          <p:spPr>
            <a:xfrm>
              <a:off x="6096333" y="1916285"/>
              <a:ext cx="316286" cy="324000"/>
            </a:xfrm>
            <a:prstGeom prst="rect">
              <a:avLst/>
            </a:prstGeom>
            <a:noFill/>
            <a:ln>
              <a:noFill/>
            </a:ln>
          </p:spPr>
        </p:pic>
        <p:sp>
          <p:nvSpPr>
            <p:cNvPr id="67" name="Google Shape;395;p12"/>
            <p:cNvSpPr/>
            <p:nvPr/>
          </p:nvSpPr>
          <p:spPr>
            <a:xfrm>
              <a:off x="5154568" y="2060285"/>
              <a:ext cx="984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内部リポジトリ</a:t>
              </a:r>
              <a:endParaRPr sz="900" dirty="0">
                <a:solidFill>
                  <a:schemeClr val="tx1">
                    <a:lumMod val="75000"/>
                    <a:lumOff val="25000"/>
                  </a:schemeClr>
                </a:solidFill>
                <a:latin typeface="Meiryo"/>
                <a:ea typeface="Meiryo"/>
                <a:cs typeface="Meiryo"/>
                <a:sym typeface="Meiryo"/>
              </a:endParaRPr>
            </a:p>
          </p:txBody>
        </p:sp>
      </p:grpSp>
      <p:grpSp>
        <p:nvGrpSpPr>
          <p:cNvPr id="68" name="Google Shape;396;p12"/>
          <p:cNvGrpSpPr/>
          <p:nvPr/>
        </p:nvGrpSpPr>
        <p:grpSpPr>
          <a:xfrm>
            <a:off x="6444208" y="3507902"/>
            <a:ext cx="1476000" cy="432000"/>
            <a:chOff x="6444208" y="3507902"/>
            <a:chExt cx="1476000" cy="432000"/>
          </a:xfrm>
        </p:grpSpPr>
        <p:sp>
          <p:nvSpPr>
            <p:cNvPr id="69" name="Google Shape;397;p12"/>
            <p:cNvSpPr/>
            <p:nvPr/>
          </p:nvSpPr>
          <p:spPr>
            <a:xfrm>
              <a:off x="6444208" y="3507902"/>
              <a:ext cx="1476000" cy="432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l" rtl="0">
                <a:spcBef>
                  <a:spcPts val="0"/>
                </a:spcBef>
                <a:spcAft>
                  <a:spcPts val="0"/>
                </a:spcAft>
                <a:buNone/>
              </a:pPr>
              <a:endParaRPr sz="900">
                <a:solidFill>
                  <a:schemeClr val="tx1">
                    <a:lumMod val="75000"/>
                    <a:lumOff val="25000"/>
                  </a:schemeClr>
                </a:solidFill>
                <a:latin typeface="Meiryo"/>
                <a:ea typeface="Meiryo"/>
                <a:cs typeface="Meiryo"/>
                <a:sym typeface="Meiryo"/>
              </a:endParaRPr>
            </a:p>
          </p:txBody>
        </p:sp>
        <p:pic>
          <p:nvPicPr>
            <p:cNvPr id="70" name="Google Shape;398;p12"/>
            <p:cNvPicPr preferRelativeResize="0"/>
            <p:nvPr/>
          </p:nvPicPr>
          <p:blipFill rotWithShape="1">
            <a:blip r:embed="rId8">
              <a:alphaModFix/>
            </a:blip>
            <a:srcRect/>
            <a:stretch/>
          </p:blipFill>
          <p:spPr>
            <a:xfrm>
              <a:off x="6594684" y="3579862"/>
              <a:ext cx="749460" cy="108000"/>
            </a:xfrm>
            <a:prstGeom prst="rect">
              <a:avLst/>
            </a:prstGeom>
            <a:noFill/>
            <a:ln>
              <a:noFill/>
            </a:ln>
          </p:spPr>
        </p:pic>
        <p:sp>
          <p:nvSpPr>
            <p:cNvPr id="71" name="Google Shape;399;p12"/>
            <p:cNvSpPr/>
            <p:nvPr/>
          </p:nvSpPr>
          <p:spPr>
            <a:xfrm>
              <a:off x="6486552" y="3719793"/>
              <a:ext cx="1116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外部へ問い合わせ</a:t>
              </a:r>
              <a:endParaRPr sz="900" dirty="0">
                <a:solidFill>
                  <a:schemeClr val="tx1">
                    <a:lumMod val="75000"/>
                    <a:lumOff val="25000"/>
                  </a:schemeClr>
                </a:solidFill>
                <a:latin typeface="Meiryo"/>
                <a:ea typeface="Meiryo"/>
                <a:cs typeface="Meiryo"/>
                <a:sym typeface="Meiryo"/>
              </a:endParaRPr>
            </a:p>
          </p:txBody>
        </p:sp>
      </p:grpSp>
      <p:cxnSp>
        <p:nvCxnSpPr>
          <p:cNvPr id="72" name="Google Shape;400;p12"/>
          <p:cNvCxnSpPr>
            <a:stCxn id="69" idx="2"/>
            <a:endCxn id="73" idx="1"/>
          </p:cNvCxnSpPr>
          <p:nvPr/>
        </p:nvCxnSpPr>
        <p:spPr>
          <a:xfrm rot="-5400000" flipH="1">
            <a:off x="7137358" y="3984752"/>
            <a:ext cx="396000" cy="306300"/>
          </a:xfrm>
          <a:prstGeom prst="bentConnector2">
            <a:avLst/>
          </a:prstGeom>
          <a:noFill/>
          <a:ln w="19050" cap="flat" cmpd="sng">
            <a:solidFill>
              <a:schemeClr val="accent5"/>
            </a:solidFill>
            <a:prstDash val="solid"/>
            <a:round/>
            <a:headEnd type="none" w="sm" len="sm"/>
            <a:tailEnd type="triangle" w="lg" len="lg"/>
          </a:ln>
        </p:spPr>
      </p:cxnSp>
      <p:sp>
        <p:nvSpPr>
          <p:cNvPr id="73" name="Google Shape;401;p12"/>
          <p:cNvSpPr/>
          <p:nvPr/>
        </p:nvSpPr>
        <p:spPr>
          <a:xfrm>
            <a:off x="7488464" y="4011910"/>
            <a:ext cx="1260000" cy="648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t" anchorCtr="0">
            <a:noAutofit/>
          </a:bodyPr>
          <a:lstStyle/>
          <a:p>
            <a:pPr marL="0" marR="0" lvl="0" indent="0" algn="ctr" rtl="0">
              <a:spcBef>
                <a:spcPts val="0"/>
              </a:spcBef>
              <a:spcAft>
                <a:spcPts val="0"/>
              </a:spcAft>
              <a:buNone/>
            </a:pPr>
            <a:r>
              <a:rPr lang="ja-JP" sz="900" dirty="0">
                <a:solidFill>
                  <a:schemeClr val="tx1">
                    <a:lumMod val="75000"/>
                    <a:lumOff val="25000"/>
                  </a:schemeClr>
                </a:solidFill>
                <a:latin typeface="Meiryo"/>
                <a:ea typeface="Meiryo"/>
                <a:cs typeface="Meiryo"/>
                <a:sym typeface="Meiryo"/>
              </a:rPr>
              <a:t>外部認証ソース</a:t>
            </a:r>
            <a:endParaRPr sz="900" dirty="0">
              <a:solidFill>
                <a:schemeClr val="tx1">
                  <a:lumMod val="75000"/>
                  <a:lumOff val="25000"/>
                </a:schemeClr>
              </a:solidFill>
              <a:latin typeface="Meiryo"/>
              <a:ea typeface="Meiryo"/>
              <a:cs typeface="Meiryo"/>
              <a:sym typeface="Meiryo"/>
            </a:endParaRPr>
          </a:p>
        </p:txBody>
      </p:sp>
      <p:pic>
        <p:nvPicPr>
          <p:cNvPr id="74" name="Google Shape;402;p12"/>
          <p:cNvPicPr preferRelativeResize="0"/>
          <p:nvPr/>
        </p:nvPicPr>
        <p:blipFill rotWithShape="1">
          <a:blip r:embed="rId10">
            <a:alphaModFix/>
          </a:blip>
          <a:srcRect/>
          <a:stretch/>
        </p:blipFill>
        <p:spPr>
          <a:xfrm>
            <a:off x="7596336" y="4299943"/>
            <a:ext cx="324000" cy="324000"/>
          </a:xfrm>
          <a:prstGeom prst="rect">
            <a:avLst/>
          </a:prstGeom>
          <a:noFill/>
          <a:ln>
            <a:noFill/>
          </a:ln>
        </p:spPr>
      </p:pic>
      <p:pic>
        <p:nvPicPr>
          <p:cNvPr id="75" name="Google Shape;403;p12" descr="ãactivedirectory ã¢ã¤ã³ã³ãã®ç»åæ¤ç´¢çµæ"/>
          <p:cNvPicPr preferRelativeResize="0"/>
          <p:nvPr/>
        </p:nvPicPr>
        <p:blipFill rotWithShape="1">
          <a:blip r:embed="rId11">
            <a:alphaModFix/>
          </a:blip>
          <a:srcRect/>
          <a:stretch/>
        </p:blipFill>
        <p:spPr>
          <a:xfrm>
            <a:off x="7992416" y="4299942"/>
            <a:ext cx="324000" cy="324001"/>
          </a:xfrm>
          <a:prstGeom prst="rect">
            <a:avLst/>
          </a:prstGeom>
          <a:noFill/>
          <a:ln>
            <a:noFill/>
          </a:ln>
        </p:spPr>
      </p:pic>
      <p:pic>
        <p:nvPicPr>
          <p:cNvPr id="76" name="Google Shape;404;p12"/>
          <p:cNvPicPr preferRelativeResize="0"/>
          <p:nvPr/>
        </p:nvPicPr>
        <p:blipFill rotWithShape="1">
          <a:blip r:embed="rId9">
            <a:alphaModFix/>
          </a:blip>
          <a:srcRect/>
          <a:stretch/>
        </p:blipFill>
        <p:spPr>
          <a:xfrm>
            <a:off x="8388424" y="4299943"/>
            <a:ext cx="324000" cy="324000"/>
          </a:xfrm>
          <a:prstGeom prst="rect">
            <a:avLst/>
          </a:prstGeom>
          <a:noFill/>
          <a:ln>
            <a:noFill/>
          </a:ln>
        </p:spPr>
      </p:pic>
      <p:cxnSp>
        <p:nvCxnSpPr>
          <p:cNvPr id="77" name="Google Shape;405;p12"/>
          <p:cNvCxnSpPr/>
          <p:nvPr/>
        </p:nvCxnSpPr>
        <p:spPr>
          <a:xfrm>
            <a:off x="5508104" y="3075806"/>
            <a:ext cx="2124000" cy="1692000"/>
          </a:xfrm>
          <a:prstGeom prst="bentConnector4">
            <a:avLst>
              <a:gd name="adj1" fmla="val -111"/>
              <a:gd name="adj2" fmla="val 111385"/>
            </a:avLst>
          </a:prstGeom>
          <a:noFill/>
          <a:ln w="9525" cap="flat" cmpd="sng">
            <a:solidFill>
              <a:schemeClr val="tx2"/>
            </a:solidFill>
            <a:prstDash val="sysDash"/>
            <a:round/>
            <a:headEnd type="none" w="lg" len="lg"/>
            <a:tailEnd type="none" w="lg" len="lg"/>
          </a:ln>
        </p:spPr>
      </p:cxnSp>
      <p:cxnSp>
        <p:nvCxnSpPr>
          <p:cNvPr id="78" name="カギ線コネクタ 77"/>
          <p:cNvCxnSpPr>
            <a:stCxn id="83" idx="1"/>
            <a:endCxn id="79" idx="0"/>
          </p:cNvCxnSpPr>
          <p:nvPr/>
        </p:nvCxnSpPr>
        <p:spPr>
          <a:xfrm rot="10800000" flipV="1">
            <a:off x="1439584" y="3453830"/>
            <a:ext cx="684144" cy="558080"/>
          </a:xfrm>
          <a:prstGeom prst="bentConnector2">
            <a:avLst/>
          </a:prstGeom>
          <a:ln w="190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827584" y="4011910"/>
            <a:ext cx="1224000" cy="180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フォームベース認証</a:t>
            </a:r>
            <a:endPar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0" name="カギ線コネクタ 79"/>
          <p:cNvCxnSpPr>
            <a:stCxn id="79" idx="3"/>
            <a:endCxn id="85" idx="0"/>
          </p:cNvCxnSpPr>
          <p:nvPr/>
        </p:nvCxnSpPr>
        <p:spPr>
          <a:xfrm>
            <a:off x="2051584" y="4101910"/>
            <a:ext cx="234144" cy="198032"/>
          </a:xfrm>
          <a:prstGeom prst="bentConnector2">
            <a:avLst/>
          </a:prstGeom>
          <a:ln w="190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カギ線コネクタ 80"/>
          <p:cNvCxnSpPr>
            <a:stCxn id="79" idx="3"/>
            <a:endCxn id="84" idx="2"/>
          </p:cNvCxnSpPr>
          <p:nvPr/>
        </p:nvCxnSpPr>
        <p:spPr>
          <a:xfrm flipV="1">
            <a:off x="2051584" y="3903862"/>
            <a:ext cx="234144" cy="198048"/>
          </a:xfrm>
          <a:prstGeom prst="bentConnector2">
            <a:avLst/>
          </a:prstGeom>
          <a:ln w="190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1619720" y="4371950"/>
            <a:ext cx="432000" cy="180000"/>
          </a:xfrm>
          <a:prstGeom prst="rect">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無効</a:t>
            </a:r>
            <a:endParaRPr kumimoji="1" lang="ja-JP" altLang="en-US" sz="90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3" name="図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291830"/>
            <a:ext cx="324000" cy="324000"/>
          </a:xfrm>
          <a:prstGeom prst="rect">
            <a:avLst/>
          </a:prstGeom>
        </p:spPr>
      </p:pic>
      <p:pic>
        <p:nvPicPr>
          <p:cNvPr id="84" name="図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579862"/>
            <a:ext cx="324000" cy="324000"/>
          </a:xfrm>
          <a:prstGeom prst="rect">
            <a:avLst/>
          </a:prstGeom>
        </p:spPr>
      </p:pic>
      <p:pic>
        <p:nvPicPr>
          <p:cNvPr id="85" name="図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299942"/>
            <a:ext cx="324000" cy="324000"/>
          </a:xfrm>
          <a:prstGeom prst="rect">
            <a:avLst/>
          </a:prstGeom>
        </p:spPr>
      </p:pic>
      <p:cxnSp>
        <p:nvCxnSpPr>
          <p:cNvPr id="86" name="直線矢印コネクタ 85"/>
          <p:cNvCxnSpPr>
            <a:stCxn id="84" idx="3"/>
            <a:endCxn id="94" idx="1"/>
          </p:cNvCxnSpPr>
          <p:nvPr/>
        </p:nvCxnSpPr>
        <p:spPr>
          <a:xfrm>
            <a:off x="2447728" y="3741862"/>
            <a:ext cx="252320" cy="8"/>
          </a:xfrm>
          <a:prstGeom prst="straightConnector1">
            <a:avLst/>
          </a:prstGeom>
          <a:ln w="190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7" name="グループ化 86"/>
          <p:cNvGrpSpPr/>
          <p:nvPr/>
        </p:nvGrpSpPr>
        <p:grpSpPr>
          <a:xfrm>
            <a:off x="2693811" y="3651870"/>
            <a:ext cx="2310237" cy="684056"/>
            <a:chOff x="2755186" y="3399862"/>
            <a:chExt cx="2310237" cy="684056"/>
          </a:xfrm>
        </p:grpSpPr>
        <p:sp>
          <p:nvSpPr>
            <p:cNvPr id="88" name="正方形/長方形 87"/>
            <p:cNvSpPr/>
            <p:nvPr/>
          </p:nvSpPr>
          <p:spPr>
            <a:xfrm>
              <a:off x="2755186" y="3399918"/>
              <a:ext cx="2304256" cy="6840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p:cNvSpPr/>
            <p:nvPr/>
          </p:nvSpPr>
          <p:spPr>
            <a:xfrm>
              <a:off x="3115306" y="3615942"/>
              <a:ext cx="720000" cy="180000"/>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正方形/長方形 89"/>
            <p:cNvSpPr/>
            <p:nvPr/>
          </p:nvSpPr>
          <p:spPr>
            <a:xfrm>
              <a:off x="4267354" y="3615942"/>
              <a:ext cx="720000" cy="180000"/>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正方形/長方形 90"/>
            <p:cNvSpPr/>
            <p:nvPr/>
          </p:nvSpPr>
          <p:spPr>
            <a:xfrm>
              <a:off x="4267354" y="3867950"/>
              <a:ext cx="720000" cy="180000"/>
            </a:xfrm>
            <a:prstGeom prst="rect">
              <a:avLst/>
            </a:prstGeom>
            <a:solidFill>
              <a:schemeClr val="bg1">
                <a:lumMod val="95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ログイン</a:t>
              </a:r>
              <a:endPar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正方形/長方形 91"/>
            <p:cNvSpPr/>
            <p:nvPr/>
          </p:nvSpPr>
          <p:spPr>
            <a:xfrm>
              <a:off x="2791226" y="3615942"/>
              <a:ext cx="324000" cy="180000"/>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9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ID</a:t>
              </a:r>
              <a:endParaRPr kumimoji="1" lang="ja-JP" altLang="en-US" sz="9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正方形/長方形 92"/>
            <p:cNvSpPr/>
            <p:nvPr/>
          </p:nvSpPr>
          <p:spPr>
            <a:xfrm>
              <a:off x="3871354" y="3615942"/>
              <a:ext cx="396000" cy="180000"/>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9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PW</a:t>
              </a:r>
            </a:p>
          </p:txBody>
        </p:sp>
        <p:sp>
          <p:nvSpPr>
            <p:cNvPr id="94" name="正方形/長方形 93"/>
            <p:cNvSpPr/>
            <p:nvPr/>
          </p:nvSpPr>
          <p:spPr>
            <a:xfrm>
              <a:off x="2761423" y="3399862"/>
              <a:ext cx="2304000"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90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ユーザ自身でログイン</a:t>
              </a:r>
              <a:r>
                <a:rPr lang="en-US" altLang="ja-JP" sz="90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ID/PW</a:t>
              </a:r>
              <a:r>
                <a:rPr lang="ja-JP" altLang="en-US" sz="90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を送信</a:t>
              </a:r>
              <a:endParaRPr lang="en-US" altLang="ja-JP" sz="90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5" name="カギ線コネクタ 94"/>
          <p:cNvCxnSpPr>
            <a:stCxn id="45" idx="2"/>
            <a:endCxn id="79" idx="1"/>
          </p:cNvCxnSpPr>
          <p:nvPr/>
        </p:nvCxnSpPr>
        <p:spPr>
          <a:xfrm rot="16200000" flipH="1">
            <a:off x="-531781" y="2742545"/>
            <a:ext cx="2322248" cy="396482"/>
          </a:xfrm>
          <a:prstGeom prst="bentConnector2">
            <a:avLst/>
          </a:prstGeom>
          <a:ln w="190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カギ線コネクタ 95"/>
          <p:cNvCxnSpPr>
            <a:stCxn id="20" idx="3"/>
            <a:endCxn id="83" idx="0"/>
          </p:cNvCxnSpPr>
          <p:nvPr/>
        </p:nvCxnSpPr>
        <p:spPr>
          <a:xfrm>
            <a:off x="2051584" y="3093798"/>
            <a:ext cx="234144" cy="198032"/>
          </a:xfrm>
          <a:prstGeom prst="bentConnector2">
            <a:avLst/>
          </a:prstGeom>
          <a:ln w="1905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正方形/長方形 100"/>
          <p:cNvSpPr/>
          <p:nvPr/>
        </p:nvSpPr>
        <p:spPr>
          <a:xfrm>
            <a:off x="2699792" y="2643758"/>
            <a:ext cx="2304000" cy="1800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90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匿名アクセス</a:t>
            </a:r>
            <a:endParaRPr kumimoji="1" lang="ja-JP" altLang="en-US" sz="90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4234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dirty="0" smtClean="0"/>
              <a:t>機能概要</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2"/>
          </p:nvPr>
        </p:nvSpPr>
        <p:spPr/>
        <p:txBody>
          <a:bodyPr/>
          <a:lstStyle/>
          <a:p>
            <a:r>
              <a:rPr kumimoji="1" lang="ja-JP" altLang="en-US" dirty="0" smtClean="0">
                <a:solidFill>
                  <a:schemeClr val="bg1">
                    <a:lumMod val="75000"/>
                  </a:schemeClr>
                </a:solidFill>
              </a:rPr>
              <a:t>認証機能</a:t>
            </a:r>
            <a:endParaRPr kumimoji="1" lang="en-US" altLang="ja-JP" dirty="0" smtClean="0">
              <a:solidFill>
                <a:schemeClr val="bg1">
                  <a:lumMod val="75000"/>
                </a:schemeClr>
              </a:solidFill>
            </a:endParaRPr>
          </a:p>
          <a:p>
            <a:r>
              <a:rPr lang="ja-JP" altLang="en-US" dirty="0" smtClean="0">
                <a:solidFill>
                  <a:schemeClr val="tx1">
                    <a:lumMod val="75000"/>
                    <a:lumOff val="25000"/>
                  </a:schemeClr>
                </a:solidFill>
              </a:rPr>
              <a:t>認可機能</a:t>
            </a:r>
            <a:endParaRPr kumimoji="1" lang="ja-JP" altLang="en-US" dirty="0">
              <a:solidFill>
                <a:schemeClr val="tx1">
                  <a:lumMod val="75000"/>
                  <a:lumOff val="25000"/>
                </a:schemeClr>
              </a:solidFill>
            </a:endParaRPr>
          </a:p>
        </p:txBody>
      </p:sp>
      <p:sp>
        <p:nvSpPr>
          <p:cNvPr id="5" name="スライド番号プレースホルダー 4"/>
          <p:cNvSpPr>
            <a:spLocks noGrp="1"/>
          </p:cNvSpPr>
          <p:nvPr>
            <p:ph type="sldNum" sz="quarter" idx="4294967295"/>
          </p:nvPr>
        </p:nvSpPr>
        <p:spPr/>
        <p:txBody>
          <a:bodyPr/>
          <a:lstStyle/>
          <a:p>
            <a:fld id="{4B22246B-72CC-4AB3-AEF9-7F9B00475CC6}" type="slidenum">
              <a:rPr lang="ja-JP" altLang="en-US" smtClean="0"/>
              <a:pPr/>
              <a:t>13</a:t>
            </a:fld>
            <a:endParaRPr lang="ja-JP" altLang="en-US" dirty="0"/>
          </a:p>
        </p:txBody>
      </p:sp>
    </p:spTree>
    <p:extLst>
      <p:ext uri="{BB962C8B-B14F-4D97-AF65-F5344CB8AC3E}">
        <p14:creationId xmlns:p14="http://schemas.microsoft.com/office/powerpoint/2010/main" val="6656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認可機能</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marL="628650" indent="-285750">
              <a:buClr>
                <a:schemeClr val="tx2"/>
              </a:buClr>
              <a:buSzPct val="100000"/>
              <a:buFont typeface="Wingdings" panose="05000000000000000000" pitchFamily="2" charset="2"/>
              <a:buChar char="n"/>
            </a:pPr>
            <a:r>
              <a:rPr lang="ja-JP" altLang="en-US" b="1" dirty="0"/>
              <a:t>利用可能な認可の種類</a:t>
            </a:r>
            <a:endParaRPr lang="en-US" altLang="ja-JP" b="1" dirty="0"/>
          </a:p>
          <a:p>
            <a:pPr marL="342900">
              <a:buClr>
                <a:schemeClr val="tx2"/>
              </a:buClr>
              <a:buSzPct val="100000"/>
            </a:pPr>
            <a:r>
              <a:rPr lang="ja-JP" altLang="en-US" dirty="0"/>
              <a:t>セキュリティ要件に合わせて認可の種類を選択します</a:t>
            </a:r>
            <a:endParaRPr lang="en-US" altLang="ja-JP" b="1" dirty="0"/>
          </a:p>
          <a:p>
            <a:pPr marL="628650" lvl="0" indent="-285750">
              <a:buClr>
                <a:schemeClr val="tx2"/>
              </a:buClr>
              <a:buSzPct val="100000"/>
              <a:buFont typeface="Wingdings" panose="05000000000000000000" pitchFamily="2" charset="2"/>
              <a:buChar char="n"/>
            </a:pPr>
            <a:endParaRPr lang="en-US" altLang="ja-JP" b="1" dirty="0"/>
          </a:p>
          <a:p>
            <a:pPr marL="1085850" lvl="1" indent="-285750">
              <a:buClr>
                <a:schemeClr val="tx2"/>
              </a:buClr>
              <a:buSzPct val="100000"/>
              <a:buFont typeface="Wingdings" panose="05000000000000000000" pitchFamily="2" charset="2"/>
              <a:buChar char="p"/>
            </a:pPr>
            <a:r>
              <a:rPr lang="ja-JP" altLang="en-US" dirty="0"/>
              <a:t>内部認可</a:t>
            </a:r>
          </a:p>
          <a:p>
            <a:pPr marL="1543050" lvl="2" indent="-285750">
              <a:buClr>
                <a:schemeClr val="tx2"/>
              </a:buClr>
              <a:buSzPct val="100000"/>
              <a:buFont typeface="Wingdings" panose="05000000000000000000" pitchFamily="2" charset="2"/>
              <a:buChar char="ü"/>
            </a:pPr>
            <a:r>
              <a:rPr lang="ja-JP" altLang="en-US" dirty="0"/>
              <a:t>手動でユーザーとグループの関連付けが可能</a:t>
            </a:r>
          </a:p>
          <a:p>
            <a:pPr marL="342900" lvl="0" indent="-241300">
              <a:spcBef>
                <a:spcPts val="320"/>
              </a:spcBef>
              <a:buSzPts val="1600"/>
            </a:pPr>
            <a:endParaRPr lang="en-US" altLang="ja-JP" b="1" dirty="0"/>
          </a:p>
          <a:p>
            <a:pPr marL="1085850" lvl="1" indent="-285750">
              <a:buClr>
                <a:schemeClr val="tx2"/>
              </a:buClr>
              <a:buSzPct val="100000"/>
              <a:buFont typeface="Wingdings" panose="05000000000000000000" pitchFamily="2" charset="2"/>
              <a:buChar char="p"/>
            </a:pPr>
            <a:r>
              <a:rPr lang="ja-JP" altLang="en-US" dirty="0"/>
              <a:t>外部認可</a:t>
            </a:r>
          </a:p>
          <a:p>
            <a:pPr marL="1543050" lvl="2" indent="-285750">
              <a:buClr>
                <a:schemeClr val="tx2"/>
              </a:buClr>
              <a:buSzPct val="100000"/>
              <a:buFont typeface="Wingdings" panose="05000000000000000000" pitchFamily="2" charset="2"/>
              <a:buChar char="ü"/>
            </a:pPr>
            <a:r>
              <a:rPr lang="ja-JP" altLang="en-US" dirty="0"/>
              <a:t>手動でユーザーとグループの関連付けは不可能</a:t>
            </a:r>
          </a:p>
          <a:p>
            <a:pPr marL="1543050" lvl="2" indent="-285750">
              <a:buClr>
                <a:schemeClr val="tx2"/>
              </a:buClr>
              <a:buSzPct val="100000"/>
              <a:buFont typeface="Wingdings" panose="05000000000000000000" pitchFamily="2" charset="2"/>
              <a:buChar char="ü"/>
            </a:pPr>
            <a:r>
              <a:rPr lang="ja-JP" altLang="en-US" dirty="0"/>
              <a:t>外部認証ソース内のグループと</a:t>
            </a:r>
            <a:r>
              <a:rPr lang="en-US" altLang="ja-JP" dirty="0" err="1">
                <a:latin typeface="Segoe UI 本文"/>
              </a:rPr>
              <a:t>WebFOCUS</a:t>
            </a:r>
            <a:r>
              <a:rPr lang="ja-JP" altLang="en-US" dirty="0"/>
              <a:t>のグループを関連付けて利用</a:t>
            </a:r>
            <a:br>
              <a:rPr lang="ja-JP" altLang="en-US" dirty="0"/>
            </a:br>
            <a:r>
              <a:rPr lang="ja-JP" altLang="en-US" dirty="0"/>
              <a:t>そのため、外部認証の構成が必須</a:t>
            </a:r>
          </a:p>
          <a:p>
            <a:pPr marL="2000250" lvl="3" indent="-285750">
              <a:buClr>
                <a:schemeClr val="tx2"/>
              </a:buClr>
              <a:buSzPct val="100000"/>
              <a:buFont typeface="Arial" panose="020B0604020202020204" pitchFamily="34" charset="0"/>
              <a:buChar char="•"/>
            </a:pPr>
            <a:r>
              <a:rPr lang="ja-JP" altLang="en-US" dirty="0"/>
              <a:t>ログインユーザーのユーザー</a:t>
            </a:r>
            <a:r>
              <a:rPr lang="en-US" altLang="ja-JP" dirty="0">
                <a:latin typeface="Segoe UI 本文"/>
              </a:rPr>
              <a:t>ID</a:t>
            </a:r>
            <a:r>
              <a:rPr lang="ja-JP" altLang="en-US" dirty="0"/>
              <a:t>を自動的に追加することが可能</a:t>
            </a:r>
          </a:p>
          <a:p>
            <a:pPr marL="2000250" lvl="3" indent="-285750">
              <a:buClr>
                <a:schemeClr val="tx2"/>
              </a:buClr>
              <a:buSzPct val="100000"/>
              <a:buFont typeface="Arial" panose="020B0604020202020204" pitchFamily="34" charset="0"/>
              <a:buChar char="•"/>
            </a:pPr>
            <a:r>
              <a:rPr lang="ja-JP" altLang="en-US" dirty="0"/>
              <a:t>外部認証ソース内のグループの変更が発生した場合、</a:t>
            </a:r>
            <a:r>
              <a:rPr lang="en-US" altLang="ja-JP" dirty="0" err="1">
                <a:latin typeface="Segoe UI 本文"/>
              </a:rPr>
              <a:t>WebFOCUS</a:t>
            </a:r>
            <a:r>
              <a:rPr lang="ja-JP" altLang="en-US" dirty="0" err="1"/>
              <a:t>にも</a:t>
            </a:r>
            <a:r>
              <a:rPr lang="ja-JP" altLang="en-US" dirty="0"/>
              <a:t>ログイン時に即反映</a:t>
            </a:r>
          </a:p>
          <a:p>
            <a:pPr marL="1543050" lvl="2" indent="-285750">
              <a:buClr>
                <a:schemeClr val="tx2"/>
              </a:buClr>
              <a:buSzPct val="100000"/>
              <a:buFont typeface="Wingdings" panose="05000000000000000000" pitchFamily="2" charset="2"/>
              <a:buChar char="ü"/>
            </a:pPr>
            <a:r>
              <a:rPr lang="ja-JP" altLang="en-US" dirty="0"/>
              <a:t>外部の認証ソースと認可ソースは別々のものを設定可能</a:t>
            </a:r>
          </a:p>
          <a:p>
            <a:pPr marL="1543050" lvl="2" indent="-285750">
              <a:buClr>
                <a:schemeClr val="tx2"/>
              </a:buClr>
              <a:buSzPct val="100000"/>
              <a:buFont typeface="Wingdings" panose="05000000000000000000" pitchFamily="2" charset="2"/>
              <a:buChar char="ü"/>
            </a:pPr>
            <a:r>
              <a:rPr lang="ja-JP" altLang="en-US" dirty="0"/>
              <a:t>例えば認証は </a:t>
            </a:r>
            <a:r>
              <a:rPr lang="en-US" altLang="ja-JP" dirty="0" err="1">
                <a:latin typeface="Segoe UI 本文"/>
              </a:rPr>
              <a:t>ActiveDirectory</a:t>
            </a:r>
            <a:r>
              <a:rPr lang="en-US" altLang="ja-JP" dirty="0"/>
              <a:t> </a:t>
            </a:r>
            <a:r>
              <a:rPr lang="ja-JP" altLang="en-US" dirty="0"/>
              <a:t>に問い合わせて、ユーザーがどのグループに所属するかを</a:t>
            </a:r>
            <a:br>
              <a:rPr lang="ja-JP" altLang="en-US" dirty="0"/>
            </a:br>
            <a:r>
              <a:rPr lang="ja-JP" altLang="en-US" dirty="0"/>
              <a:t>データベースのテーブルデータで管理する</a:t>
            </a:r>
            <a:r>
              <a:rPr lang="ja-JP" altLang="en-US" dirty="0" smtClean="0"/>
              <a:t>等</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14</a:t>
            </a:fld>
            <a:endParaRPr lang="ja-JP" altLang="en-US" dirty="0"/>
          </a:p>
        </p:txBody>
      </p:sp>
    </p:spTree>
    <p:extLst>
      <p:ext uri="{BB962C8B-B14F-4D97-AF65-F5344CB8AC3E}">
        <p14:creationId xmlns:p14="http://schemas.microsoft.com/office/powerpoint/2010/main" val="162914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認可方式の種類</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lvl="0"/>
            <a:r>
              <a:rPr lang="ja-JP" altLang="en-US" b="1" dirty="0">
                <a:latin typeface="Meiryo"/>
                <a:ea typeface="Meiryo"/>
                <a:cs typeface="Meiryo"/>
                <a:sym typeface="Meiryo"/>
              </a:rPr>
              <a:t>ユーザーをグループに割り当てる方法を決定します（単一選択</a:t>
            </a:r>
            <a:r>
              <a:rPr lang="ja-JP" altLang="en-US" b="1" dirty="0" smtClean="0">
                <a:latin typeface="Meiryo"/>
                <a:ea typeface="Meiryo"/>
                <a:cs typeface="Meiryo"/>
                <a:sym typeface="Meiryo"/>
              </a:rPr>
              <a:t>）</a:t>
            </a:r>
            <a:endParaRPr lang="ja-JP" altLang="en-US" b="1" dirty="0">
              <a:latin typeface="Meiryo"/>
              <a:ea typeface="Meiryo"/>
              <a:cs typeface="Meiryo"/>
              <a:sym typeface="Meiryo"/>
            </a:endParaRPr>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15</a:t>
            </a:fld>
            <a:endParaRPr lang="ja-JP" altLang="en-US" dirty="0"/>
          </a:p>
        </p:txBody>
      </p:sp>
      <p:graphicFrame>
        <p:nvGraphicFramePr>
          <p:cNvPr id="6" name="Google Shape;425;p15"/>
          <p:cNvGraphicFramePr/>
          <p:nvPr>
            <p:extLst>
              <p:ext uri="{D42A27DB-BD31-4B8C-83A1-F6EECF244321}">
                <p14:modId xmlns:p14="http://schemas.microsoft.com/office/powerpoint/2010/main" val="3141971376"/>
              </p:ext>
            </p:extLst>
          </p:nvPr>
        </p:nvGraphicFramePr>
        <p:xfrm>
          <a:off x="683568" y="1350482"/>
          <a:ext cx="7776850" cy="3457095"/>
        </p:xfrm>
        <a:graphic>
          <a:graphicData uri="http://schemas.openxmlformats.org/drawingml/2006/table">
            <a:tbl>
              <a:tblPr firstRow="1" bandRow="1">
                <a:noFill/>
              </a:tblPr>
              <a:tblGrid>
                <a:gridCol w="1656175">
                  <a:extLst>
                    <a:ext uri="{9D8B030D-6E8A-4147-A177-3AD203B41FA5}">
                      <a16:colId xmlns:a16="http://schemas.microsoft.com/office/drawing/2014/main" val="20000"/>
                    </a:ext>
                  </a:extLst>
                </a:gridCol>
                <a:gridCol w="6120675">
                  <a:extLst>
                    <a:ext uri="{9D8B030D-6E8A-4147-A177-3AD203B41FA5}">
                      <a16:colId xmlns:a16="http://schemas.microsoft.com/office/drawing/2014/main" val="20001"/>
                    </a:ext>
                  </a:extLst>
                </a:gridCol>
              </a:tblGrid>
              <a:tr h="303075">
                <a:tc>
                  <a:txBody>
                    <a:bodyPr/>
                    <a:lstStyle/>
                    <a:p>
                      <a:pPr marL="0" marR="0" lvl="0" indent="0" algn="l" rtl="0">
                        <a:spcBef>
                          <a:spcPts val="0"/>
                        </a:spcBef>
                        <a:spcAft>
                          <a:spcPts val="0"/>
                        </a:spcAft>
                        <a:buNone/>
                      </a:pPr>
                      <a:r>
                        <a:rPr lang="ja-JP" sz="1100" dirty="0">
                          <a:solidFill>
                            <a:schemeClr val="bg1"/>
                          </a:solidFill>
                        </a:rPr>
                        <a:t>認証方式</a:t>
                      </a:r>
                      <a:endParaRPr sz="11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sz="1100" dirty="0">
                          <a:solidFill>
                            <a:schemeClr val="bg1"/>
                          </a:solidFill>
                        </a:rPr>
                        <a:t>機能概要</a:t>
                      </a:r>
                      <a:endParaRPr sz="11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93275">
                <a:tc>
                  <a:txBody>
                    <a:bodyPr/>
                    <a:lstStyle/>
                    <a:p>
                      <a:pPr marL="0" marR="0" lvl="0" indent="0" algn="l" rtl="0">
                        <a:spcBef>
                          <a:spcPts val="0"/>
                        </a:spcBef>
                        <a:spcAft>
                          <a:spcPts val="0"/>
                        </a:spcAft>
                        <a:buNone/>
                      </a:pPr>
                      <a:r>
                        <a:rPr lang="ja-JP" sz="1100" dirty="0">
                          <a:solidFill>
                            <a:schemeClr val="tx1">
                              <a:lumMod val="75000"/>
                              <a:lumOff val="25000"/>
                            </a:schemeClr>
                          </a:solidFill>
                        </a:rPr>
                        <a:t>内部認可</a:t>
                      </a:r>
                      <a:endParaRPr sz="1100" dirty="0">
                        <a:solidFill>
                          <a:schemeClr val="tx1">
                            <a:lumMod val="75000"/>
                            <a:lumOff val="25000"/>
                          </a:schemeClr>
                        </a:solidFill>
                      </a:endParaRPr>
                    </a:p>
                    <a:p>
                      <a:pPr marL="0" marR="0" lvl="0" indent="0" algn="l" rtl="0">
                        <a:lnSpc>
                          <a:spcPct val="100000"/>
                        </a:lnSpc>
                        <a:spcBef>
                          <a:spcPts val="0"/>
                        </a:spcBef>
                        <a:spcAft>
                          <a:spcPts val="0"/>
                        </a:spcAft>
                        <a:buClr>
                          <a:schemeClr val="dk2"/>
                        </a:buClr>
                        <a:buSzPts val="1100"/>
                        <a:buFont typeface="Meiryo"/>
                        <a:buNone/>
                      </a:pPr>
                      <a:r>
                        <a:rPr lang="ja-JP" sz="1100" dirty="0">
                          <a:solidFill>
                            <a:schemeClr val="tx1">
                              <a:lumMod val="75000"/>
                              <a:lumOff val="25000"/>
                            </a:schemeClr>
                          </a:solidFill>
                        </a:rPr>
                        <a:t>※初期設定</a:t>
                      </a:r>
                      <a:endParaRPr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sz="1100" dirty="0">
                          <a:solidFill>
                            <a:schemeClr val="tx1">
                              <a:lumMod val="75000"/>
                              <a:lumOff val="25000"/>
                            </a:schemeClr>
                          </a:solidFill>
                          <a:latin typeface="+mn-lt"/>
                        </a:rPr>
                        <a:t>WebFOCUS</a:t>
                      </a:r>
                      <a:r>
                        <a:rPr lang="ja-JP" sz="1100" dirty="0">
                          <a:solidFill>
                            <a:schemeClr val="tx1">
                              <a:lumMod val="75000"/>
                              <a:lumOff val="25000"/>
                            </a:schemeClr>
                          </a:solidFill>
                        </a:rPr>
                        <a:t>内部ユーザーを手動で</a:t>
                      </a:r>
                      <a:r>
                        <a:rPr lang="ja-JP" sz="1100" dirty="0">
                          <a:solidFill>
                            <a:schemeClr val="tx1">
                              <a:lumMod val="75000"/>
                              <a:lumOff val="25000"/>
                            </a:schemeClr>
                          </a:solidFill>
                          <a:latin typeface="+mn-lt"/>
                        </a:rPr>
                        <a:t>WebFOCUS</a:t>
                      </a:r>
                      <a:r>
                        <a:rPr lang="ja-JP" sz="1100" dirty="0">
                          <a:solidFill>
                            <a:schemeClr val="tx1">
                              <a:lumMod val="75000"/>
                              <a:lumOff val="25000"/>
                            </a:schemeClr>
                          </a:solidFill>
                        </a:rPr>
                        <a:t>内部グループに割り当てることができます</a:t>
                      </a:r>
                      <a:endParaRPr sz="1100" dirty="0">
                        <a:solidFill>
                          <a:schemeClr val="tx1">
                            <a:lumMod val="75000"/>
                            <a:lumOff val="25000"/>
                          </a:schemeClr>
                        </a:solidFill>
                      </a:endParaRPr>
                    </a:p>
                    <a:p>
                      <a:pPr marL="0" marR="0" lvl="0" indent="0" algn="l" rtl="0">
                        <a:spcBef>
                          <a:spcPts val="0"/>
                        </a:spcBef>
                        <a:spcAft>
                          <a:spcPts val="0"/>
                        </a:spcAft>
                        <a:buNone/>
                      </a:pPr>
                      <a:endParaRPr sz="1100" dirty="0">
                        <a:solidFill>
                          <a:schemeClr val="tx1">
                            <a:lumMod val="75000"/>
                            <a:lumOff val="25000"/>
                          </a:schemeClr>
                        </a:solidFill>
                      </a:endParaRPr>
                    </a:p>
                    <a:p>
                      <a:pPr marL="0" marR="0" lvl="0" indent="0" algn="l" rtl="0">
                        <a:spcBef>
                          <a:spcPts val="0"/>
                        </a:spcBef>
                        <a:spcAft>
                          <a:spcPts val="0"/>
                        </a:spcAft>
                        <a:buNone/>
                      </a:pPr>
                      <a:endParaRPr sz="11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04825">
                <a:tc>
                  <a:txBody>
                    <a:bodyPr/>
                    <a:lstStyle/>
                    <a:p>
                      <a:pPr marL="0" marR="0" lvl="0" indent="0" algn="l" rtl="0">
                        <a:spcBef>
                          <a:spcPts val="0"/>
                        </a:spcBef>
                        <a:spcAft>
                          <a:spcPts val="0"/>
                        </a:spcAft>
                        <a:buNone/>
                      </a:pPr>
                      <a:r>
                        <a:rPr lang="ja-JP" sz="1100">
                          <a:solidFill>
                            <a:schemeClr val="tx1">
                              <a:lumMod val="75000"/>
                              <a:lumOff val="25000"/>
                            </a:schemeClr>
                          </a:solidFill>
                        </a:rPr>
                        <a:t>外部認可</a:t>
                      </a:r>
                      <a:endParaRPr sz="1100">
                        <a:solidFill>
                          <a:schemeClr val="tx1">
                            <a:lumMod val="75000"/>
                            <a:lumOff val="25000"/>
                          </a:schemeClr>
                        </a:solidFill>
                      </a:endParaRPr>
                    </a:p>
                    <a:p>
                      <a:pPr marL="0" marR="0" lvl="0" indent="0" algn="l" rtl="0">
                        <a:spcBef>
                          <a:spcPts val="0"/>
                        </a:spcBef>
                        <a:spcAft>
                          <a:spcPts val="0"/>
                        </a:spcAft>
                        <a:buNone/>
                      </a:pPr>
                      <a:endParaRPr sz="1100">
                        <a:solidFill>
                          <a:schemeClr val="tx1">
                            <a:lumMod val="75000"/>
                            <a:lumOff val="25000"/>
                          </a:schemeClr>
                        </a:solidFill>
                      </a:endParaRPr>
                    </a:p>
                    <a:p>
                      <a:pPr marL="0" marR="0" lvl="0" indent="0" algn="l" rtl="0">
                        <a:lnSpc>
                          <a:spcPct val="100000"/>
                        </a:lnSpc>
                        <a:spcBef>
                          <a:spcPts val="0"/>
                        </a:spcBef>
                        <a:spcAft>
                          <a:spcPts val="0"/>
                        </a:spcAft>
                        <a:buClr>
                          <a:schemeClr val="dk2"/>
                        </a:buClr>
                        <a:buSzPts val="1100"/>
                        <a:buFont typeface="Meiryo"/>
                        <a:buNone/>
                      </a:pPr>
                      <a:r>
                        <a:rPr lang="ja-JP" sz="1100">
                          <a:solidFill>
                            <a:schemeClr val="tx1">
                              <a:lumMod val="75000"/>
                              <a:lumOff val="25000"/>
                            </a:schemeClr>
                          </a:solidFill>
                        </a:rPr>
                        <a:t>※外部認証前提</a:t>
                      </a:r>
                      <a:endParaRPr>
                        <a:solidFill>
                          <a:schemeClr val="tx1">
                            <a:lumMod val="75000"/>
                            <a:lumOff val="25000"/>
                          </a:schemeClr>
                        </a:solidFill>
                      </a:endParaRPr>
                    </a:p>
                    <a:p>
                      <a:pPr marL="0" marR="0" lvl="0" indent="0" algn="l" rtl="0">
                        <a:spcBef>
                          <a:spcPts val="0"/>
                        </a:spcBef>
                        <a:spcAft>
                          <a:spcPts val="0"/>
                        </a:spcAft>
                        <a:buNone/>
                      </a:pPr>
                      <a:endParaRPr sz="110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sz="1100" dirty="0">
                          <a:solidFill>
                            <a:schemeClr val="tx1">
                              <a:lumMod val="75000"/>
                              <a:lumOff val="25000"/>
                            </a:schemeClr>
                          </a:solidFill>
                        </a:rPr>
                        <a:t>外部グループを</a:t>
                      </a:r>
                      <a:r>
                        <a:rPr lang="ja-JP" sz="1100" dirty="0">
                          <a:solidFill>
                            <a:schemeClr val="tx1">
                              <a:lumMod val="75000"/>
                              <a:lumOff val="25000"/>
                            </a:schemeClr>
                          </a:solidFill>
                          <a:latin typeface="+mn-lt"/>
                        </a:rPr>
                        <a:t>WebFOCUS</a:t>
                      </a:r>
                      <a:r>
                        <a:rPr lang="ja-JP" sz="1100" dirty="0">
                          <a:solidFill>
                            <a:schemeClr val="tx1">
                              <a:lumMod val="75000"/>
                              <a:lumOff val="25000"/>
                            </a:schemeClr>
                          </a:solidFill>
                        </a:rPr>
                        <a:t>内部グループと関連付けることができます</a:t>
                      </a:r>
                      <a:br>
                        <a:rPr lang="ja-JP" sz="1100" dirty="0">
                          <a:solidFill>
                            <a:schemeClr val="tx1">
                              <a:lumMod val="75000"/>
                              <a:lumOff val="25000"/>
                            </a:schemeClr>
                          </a:solidFill>
                        </a:rPr>
                      </a:br>
                      <a:r>
                        <a:rPr lang="ja-JP" sz="1100" dirty="0">
                          <a:solidFill>
                            <a:schemeClr val="tx1">
                              <a:lumMod val="75000"/>
                              <a:lumOff val="25000"/>
                            </a:schemeClr>
                          </a:solidFill>
                        </a:rPr>
                        <a:t>関連付けされた外部グループのユーザーは内部グループに自動的に割り当てされます</a:t>
                      </a:r>
                      <a:endParaRPr sz="11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54825">
                <a:tc>
                  <a:txBody>
                    <a:bodyPr/>
                    <a:lstStyle/>
                    <a:p>
                      <a:pPr marL="0" marR="0" lvl="0" indent="0" algn="l" rtl="0">
                        <a:spcBef>
                          <a:spcPts val="0"/>
                        </a:spcBef>
                        <a:spcAft>
                          <a:spcPts val="0"/>
                        </a:spcAft>
                        <a:buNone/>
                      </a:pPr>
                      <a:r>
                        <a:rPr lang="ja-JP" sz="1100" dirty="0">
                          <a:solidFill>
                            <a:schemeClr val="tx1">
                              <a:lumMod val="75000"/>
                              <a:lumOff val="25000"/>
                            </a:schemeClr>
                          </a:solidFill>
                        </a:rPr>
                        <a:t>内部＋外部認可</a:t>
                      </a:r>
                      <a:endParaRPr sz="1100" dirty="0">
                        <a:solidFill>
                          <a:schemeClr val="tx1">
                            <a:lumMod val="75000"/>
                            <a:lumOff val="25000"/>
                          </a:schemeClr>
                        </a:solidFill>
                      </a:endParaRPr>
                    </a:p>
                    <a:p>
                      <a:pPr marL="0" marR="0" lvl="0" indent="0" algn="l" rtl="0">
                        <a:spcBef>
                          <a:spcPts val="0"/>
                        </a:spcBef>
                        <a:spcAft>
                          <a:spcPts val="0"/>
                        </a:spcAft>
                        <a:buNone/>
                      </a:pPr>
                      <a:endParaRPr sz="1100" dirty="0">
                        <a:solidFill>
                          <a:schemeClr val="tx1">
                            <a:lumMod val="75000"/>
                            <a:lumOff val="25000"/>
                          </a:schemeClr>
                        </a:solidFill>
                      </a:endParaRPr>
                    </a:p>
                    <a:p>
                      <a:pPr marL="0" marR="0" lvl="0" indent="0" algn="l" rtl="0">
                        <a:spcBef>
                          <a:spcPts val="0"/>
                        </a:spcBef>
                        <a:spcAft>
                          <a:spcPts val="0"/>
                        </a:spcAft>
                        <a:buNone/>
                      </a:pPr>
                      <a:r>
                        <a:rPr lang="ja-JP" sz="1000" dirty="0">
                          <a:solidFill>
                            <a:schemeClr val="tx1">
                              <a:lumMod val="75000"/>
                              <a:lumOff val="25000"/>
                            </a:schemeClr>
                          </a:solidFill>
                        </a:rPr>
                        <a:t>※外部認証前提</a:t>
                      </a:r>
                      <a:endParaRPr sz="10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sz="1100" dirty="0">
                          <a:solidFill>
                            <a:schemeClr val="tx1">
                              <a:lumMod val="75000"/>
                              <a:lumOff val="25000"/>
                            </a:schemeClr>
                          </a:solidFill>
                        </a:rPr>
                        <a:t>外部認可の手動割り当ても許可する設定です。</a:t>
                      </a:r>
                      <a:endParaRPr sz="1100" dirty="0">
                        <a:solidFill>
                          <a:schemeClr val="tx1">
                            <a:lumMod val="75000"/>
                            <a:lumOff val="25000"/>
                          </a:schemeClr>
                        </a:solidFill>
                      </a:endParaRPr>
                    </a:p>
                    <a:p>
                      <a:pPr marL="0" marR="0" lvl="0" indent="0" algn="l" rtl="0">
                        <a:spcBef>
                          <a:spcPts val="0"/>
                        </a:spcBef>
                        <a:spcAft>
                          <a:spcPts val="0"/>
                        </a:spcAft>
                        <a:buNone/>
                      </a:pPr>
                      <a:r>
                        <a:rPr lang="ja-JP" sz="1100" dirty="0">
                          <a:solidFill>
                            <a:schemeClr val="tx1">
                              <a:lumMod val="75000"/>
                              <a:lumOff val="25000"/>
                            </a:schemeClr>
                          </a:solidFill>
                        </a:rPr>
                        <a:t>但し、１つの内部グループには内部認可と</a:t>
                      </a:r>
                      <a:endParaRPr sz="1100" dirty="0">
                        <a:solidFill>
                          <a:schemeClr val="tx1">
                            <a:lumMod val="75000"/>
                            <a:lumOff val="25000"/>
                          </a:schemeClr>
                        </a:solidFill>
                      </a:endParaRPr>
                    </a:p>
                    <a:p>
                      <a:pPr marL="0" marR="0" lvl="0" indent="0" algn="l" rtl="0">
                        <a:spcBef>
                          <a:spcPts val="0"/>
                        </a:spcBef>
                        <a:spcAft>
                          <a:spcPts val="0"/>
                        </a:spcAft>
                        <a:buNone/>
                      </a:pPr>
                      <a:r>
                        <a:rPr lang="ja-JP" sz="1100" dirty="0">
                          <a:solidFill>
                            <a:schemeClr val="tx1">
                              <a:lumMod val="75000"/>
                              <a:lumOff val="25000"/>
                            </a:schemeClr>
                          </a:solidFill>
                        </a:rPr>
                        <a:t>外部認可の両方を同時に設定ができないため、</a:t>
                      </a:r>
                      <a:endParaRPr sz="1100" dirty="0">
                        <a:solidFill>
                          <a:schemeClr val="tx1">
                            <a:lumMod val="75000"/>
                            <a:lumOff val="25000"/>
                          </a:schemeClr>
                        </a:solidFill>
                      </a:endParaRPr>
                    </a:p>
                    <a:p>
                      <a:pPr marL="0" marR="0" lvl="0" indent="0" algn="l" rtl="0">
                        <a:spcBef>
                          <a:spcPts val="0"/>
                        </a:spcBef>
                        <a:spcAft>
                          <a:spcPts val="0"/>
                        </a:spcAft>
                        <a:buNone/>
                      </a:pPr>
                      <a:r>
                        <a:rPr lang="ja-JP" sz="1100" dirty="0">
                          <a:solidFill>
                            <a:schemeClr val="tx1">
                              <a:lumMod val="75000"/>
                              <a:lumOff val="25000"/>
                            </a:schemeClr>
                          </a:solidFill>
                        </a:rPr>
                        <a:t>両方利用したい場合は、権限設定と所属管理の</a:t>
                      </a:r>
                      <a:endParaRPr sz="1100" dirty="0">
                        <a:solidFill>
                          <a:schemeClr val="tx1">
                            <a:lumMod val="75000"/>
                            <a:lumOff val="25000"/>
                          </a:schemeClr>
                        </a:solidFill>
                      </a:endParaRPr>
                    </a:p>
                    <a:p>
                      <a:pPr marL="0" marR="0" lvl="0" indent="0" algn="l" rtl="0">
                        <a:spcBef>
                          <a:spcPts val="0"/>
                        </a:spcBef>
                        <a:spcAft>
                          <a:spcPts val="0"/>
                        </a:spcAft>
                        <a:buNone/>
                      </a:pPr>
                      <a:r>
                        <a:rPr lang="ja-JP" sz="1100" dirty="0">
                          <a:solidFill>
                            <a:schemeClr val="tx1">
                              <a:lumMod val="75000"/>
                              <a:lumOff val="25000"/>
                            </a:schemeClr>
                          </a:solidFill>
                        </a:rPr>
                        <a:t>グループを分けて対応します（右図が例）</a:t>
                      </a:r>
                      <a:endParaRPr sz="1100" dirty="0">
                        <a:solidFill>
                          <a:schemeClr val="tx1">
                            <a:lumMod val="75000"/>
                            <a:lumOff val="25000"/>
                          </a:schemeClr>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cxnSp>
        <p:nvCxnSpPr>
          <p:cNvPr id="7" name="Google Shape;426;p15"/>
          <p:cNvCxnSpPr>
            <a:stCxn id="8" idx="3"/>
            <a:endCxn id="9" idx="1"/>
          </p:cNvCxnSpPr>
          <p:nvPr/>
        </p:nvCxnSpPr>
        <p:spPr>
          <a:xfrm>
            <a:off x="3419937" y="2013670"/>
            <a:ext cx="2304300" cy="0"/>
          </a:xfrm>
          <a:prstGeom prst="straightConnector1">
            <a:avLst/>
          </a:prstGeom>
          <a:noFill/>
          <a:ln w="19050" cap="flat" cmpd="sng">
            <a:solidFill>
              <a:schemeClr val="accent5"/>
            </a:solidFill>
            <a:prstDash val="solid"/>
            <a:round/>
            <a:headEnd type="none" w="sm" len="sm"/>
            <a:tailEnd type="triangle" w="lg" len="lg"/>
          </a:ln>
        </p:spPr>
      </p:cxnSp>
      <p:pic>
        <p:nvPicPr>
          <p:cNvPr id="8" name="Google Shape;427;p15"/>
          <p:cNvPicPr preferRelativeResize="0"/>
          <p:nvPr/>
        </p:nvPicPr>
        <p:blipFill rotWithShape="1">
          <a:blip r:embed="rId2">
            <a:alphaModFix/>
          </a:blip>
          <a:srcRect/>
          <a:stretch/>
        </p:blipFill>
        <p:spPr>
          <a:xfrm>
            <a:off x="3095936" y="1851670"/>
            <a:ext cx="324001" cy="324000"/>
          </a:xfrm>
          <a:prstGeom prst="rect">
            <a:avLst/>
          </a:prstGeom>
          <a:noFill/>
          <a:ln>
            <a:noFill/>
          </a:ln>
        </p:spPr>
      </p:pic>
      <p:pic>
        <p:nvPicPr>
          <p:cNvPr id="9" name="Google Shape;428;p15"/>
          <p:cNvPicPr preferRelativeResize="0"/>
          <p:nvPr/>
        </p:nvPicPr>
        <p:blipFill rotWithShape="1">
          <a:blip r:embed="rId3">
            <a:alphaModFix/>
          </a:blip>
          <a:srcRect/>
          <a:stretch/>
        </p:blipFill>
        <p:spPr>
          <a:xfrm>
            <a:off x="5724256" y="1851670"/>
            <a:ext cx="324000" cy="324000"/>
          </a:xfrm>
          <a:prstGeom prst="rect">
            <a:avLst/>
          </a:prstGeom>
          <a:noFill/>
          <a:ln>
            <a:noFill/>
          </a:ln>
        </p:spPr>
      </p:pic>
      <p:sp>
        <p:nvSpPr>
          <p:cNvPr id="10" name="Google Shape;431;p15"/>
          <p:cNvSpPr/>
          <p:nvPr/>
        </p:nvSpPr>
        <p:spPr>
          <a:xfrm>
            <a:off x="2339752" y="1887694"/>
            <a:ext cx="900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内部ユーザー</a:t>
            </a:r>
            <a:endParaRPr sz="900" dirty="0">
              <a:solidFill>
                <a:srgbClr val="3F3F3F"/>
              </a:solidFill>
              <a:latin typeface="Meiryo"/>
              <a:ea typeface="Meiryo"/>
              <a:cs typeface="Meiryo"/>
              <a:sym typeface="Meiryo"/>
            </a:endParaRPr>
          </a:p>
        </p:txBody>
      </p:sp>
      <p:sp>
        <p:nvSpPr>
          <p:cNvPr id="11" name="Google Shape;432;p15"/>
          <p:cNvSpPr/>
          <p:nvPr/>
        </p:nvSpPr>
        <p:spPr>
          <a:xfrm>
            <a:off x="6048264" y="1887694"/>
            <a:ext cx="900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内部グループ</a:t>
            </a:r>
            <a:endParaRPr sz="900">
              <a:solidFill>
                <a:srgbClr val="3F3F3F"/>
              </a:solidFill>
              <a:latin typeface="Meiryo"/>
              <a:ea typeface="Meiryo"/>
              <a:cs typeface="Meiryo"/>
              <a:sym typeface="Meiryo"/>
            </a:endParaRPr>
          </a:p>
        </p:txBody>
      </p:sp>
      <p:cxnSp>
        <p:nvCxnSpPr>
          <p:cNvPr id="12" name="Google Shape;433;p15"/>
          <p:cNvCxnSpPr>
            <a:stCxn id="13" idx="3"/>
            <a:endCxn id="14" idx="1"/>
          </p:cNvCxnSpPr>
          <p:nvPr/>
        </p:nvCxnSpPr>
        <p:spPr>
          <a:xfrm>
            <a:off x="3419937" y="3085759"/>
            <a:ext cx="2304300" cy="0"/>
          </a:xfrm>
          <a:prstGeom prst="straightConnector1">
            <a:avLst/>
          </a:prstGeom>
          <a:noFill/>
          <a:ln w="19050" cap="flat" cmpd="sng">
            <a:solidFill>
              <a:schemeClr val="accent5"/>
            </a:solidFill>
            <a:prstDash val="dash"/>
            <a:round/>
            <a:headEnd type="triangle" w="lg" len="lg"/>
            <a:tailEnd type="triangle" w="lg" len="lg"/>
          </a:ln>
        </p:spPr>
      </p:cxnSp>
      <p:pic>
        <p:nvPicPr>
          <p:cNvPr id="13" name="Google Shape;434;p15"/>
          <p:cNvPicPr preferRelativeResize="0"/>
          <p:nvPr/>
        </p:nvPicPr>
        <p:blipFill rotWithShape="1">
          <a:blip r:embed="rId2">
            <a:alphaModFix/>
          </a:blip>
          <a:srcRect/>
          <a:stretch/>
        </p:blipFill>
        <p:spPr>
          <a:xfrm>
            <a:off x="3095936" y="2923759"/>
            <a:ext cx="324001" cy="324000"/>
          </a:xfrm>
          <a:prstGeom prst="rect">
            <a:avLst/>
          </a:prstGeom>
          <a:noFill/>
          <a:ln>
            <a:noFill/>
          </a:ln>
        </p:spPr>
      </p:pic>
      <p:pic>
        <p:nvPicPr>
          <p:cNvPr id="14" name="Google Shape;435;p15"/>
          <p:cNvPicPr preferRelativeResize="0"/>
          <p:nvPr/>
        </p:nvPicPr>
        <p:blipFill rotWithShape="1">
          <a:blip r:embed="rId3">
            <a:alphaModFix/>
          </a:blip>
          <a:srcRect/>
          <a:stretch/>
        </p:blipFill>
        <p:spPr>
          <a:xfrm>
            <a:off x="5724256" y="2923759"/>
            <a:ext cx="324000" cy="324000"/>
          </a:xfrm>
          <a:prstGeom prst="rect">
            <a:avLst/>
          </a:prstGeom>
          <a:noFill/>
          <a:ln>
            <a:noFill/>
          </a:ln>
        </p:spPr>
      </p:pic>
      <p:pic>
        <p:nvPicPr>
          <p:cNvPr id="15" name="Google Shape;436;p15"/>
          <p:cNvPicPr preferRelativeResize="0"/>
          <p:nvPr/>
        </p:nvPicPr>
        <p:blipFill rotWithShape="1">
          <a:blip r:embed="rId4">
            <a:alphaModFix/>
          </a:blip>
          <a:srcRect/>
          <a:stretch/>
        </p:blipFill>
        <p:spPr>
          <a:xfrm>
            <a:off x="7776392" y="2923759"/>
            <a:ext cx="324000" cy="324000"/>
          </a:xfrm>
          <a:prstGeom prst="rect">
            <a:avLst/>
          </a:prstGeom>
          <a:noFill/>
          <a:ln>
            <a:noFill/>
          </a:ln>
        </p:spPr>
      </p:pic>
      <p:sp>
        <p:nvSpPr>
          <p:cNvPr id="16" name="Google Shape;437;p15"/>
          <p:cNvSpPr/>
          <p:nvPr/>
        </p:nvSpPr>
        <p:spPr>
          <a:xfrm>
            <a:off x="7488424" y="2715766"/>
            <a:ext cx="900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外部グループ</a:t>
            </a:r>
            <a:endParaRPr sz="900">
              <a:solidFill>
                <a:srgbClr val="3F3F3F"/>
              </a:solidFill>
              <a:latin typeface="Meiryo"/>
              <a:ea typeface="Meiryo"/>
              <a:cs typeface="Meiryo"/>
              <a:sym typeface="Meiryo"/>
            </a:endParaRPr>
          </a:p>
        </p:txBody>
      </p:sp>
      <p:cxnSp>
        <p:nvCxnSpPr>
          <p:cNvPr id="17" name="Google Shape;438;p15"/>
          <p:cNvCxnSpPr>
            <a:stCxn id="14" idx="3"/>
            <a:endCxn id="15" idx="1"/>
          </p:cNvCxnSpPr>
          <p:nvPr/>
        </p:nvCxnSpPr>
        <p:spPr>
          <a:xfrm>
            <a:off x="6048256" y="3085759"/>
            <a:ext cx="1728000" cy="0"/>
          </a:xfrm>
          <a:prstGeom prst="straightConnector1">
            <a:avLst/>
          </a:prstGeom>
          <a:noFill/>
          <a:ln w="19050" cap="flat" cmpd="sng">
            <a:solidFill>
              <a:schemeClr val="accent6"/>
            </a:solidFill>
            <a:prstDash val="solid"/>
            <a:round/>
            <a:headEnd type="oval" w="med" len="med"/>
            <a:tailEnd type="oval" w="med" len="med"/>
          </a:ln>
        </p:spPr>
      </p:cxnSp>
      <p:sp>
        <p:nvSpPr>
          <p:cNvPr id="18" name="Google Shape;439;p15"/>
          <p:cNvSpPr/>
          <p:nvPr/>
        </p:nvSpPr>
        <p:spPr>
          <a:xfrm>
            <a:off x="6624304" y="2995767"/>
            <a:ext cx="684000" cy="180000"/>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chemeClr val="accent6"/>
                </a:solidFill>
                <a:latin typeface="Meiryo"/>
                <a:ea typeface="Meiryo"/>
                <a:cs typeface="Meiryo"/>
                <a:sym typeface="Meiryo"/>
              </a:rPr>
              <a:t>関連付け</a:t>
            </a:r>
            <a:endParaRPr sz="900">
              <a:solidFill>
                <a:schemeClr val="accent6"/>
              </a:solidFill>
              <a:latin typeface="Meiryo"/>
              <a:ea typeface="Meiryo"/>
              <a:cs typeface="Meiryo"/>
              <a:sym typeface="Meiryo"/>
            </a:endParaRPr>
          </a:p>
        </p:txBody>
      </p:sp>
      <p:cxnSp>
        <p:nvCxnSpPr>
          <p:cNvPr id="19" name="Google Shape;440;p15"/>
          <p:cNvCxnSpPr>
            <a:stCxn id="13" idx="0"/>
            <a:endCxn id="16" idx="1"/>
          </p:cNvCxnSpPr>
          <p:nvPr/>
        </p:nvCxnSpPr>
        <p:spPr>
          <a:xfrm rot="-5400000">
            <a:off x="5314287" y="749509"/>
            <a:ext cx="117900" cy="4230600"/>
          </a:xfrm>
          <a:prstGeom prst="bentConnector2">
            <a:avLst/>
          </a:prstGeom>
          <a:noFill/>
          <a:ln w="19050" cap="flat" cmpd="sng">
            <a:solidFill>
              <a:srgbClr val="FF8181"/>
            </a:solidFill>
            <a:prstDash val="solid"/>
            <a:round/>
            <a:headEnd type="triangle" w="med" len="med"/>
            <a:tailEnd type="none" w="sm" len="sm"/>
          </a:ln>
        </p:spPr>
      </p:cxnSp>
      <p:sp>
        <p:nvSpPr>
          <p:cNvPr id="20" name="Google Shape;441;p15"/>
          <p:cNvSpPr/>
          <p:nvPr/>
        </p:nvSpPr>
        <p:spPr>
          <a:xfrm>
            <a:off x="4427984" y="2715766"/>
            <a:ext cx="2340000" cy="180000"/>
          </a:xfrm>
          <a:prstGeom prst="rect">
            <a:avLst/>
          </a:prstGeom>
          <a:solidFill>
            <a:schemeClr val="lt1"/>
          </a:solidFill>
          <a:ln w="12700" cap="flat" cmpd="sng">
            <a:solidFill>
              <a:srgbClr val="FF818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外部ユーザー</a:t>
            </a:r>
            <a:r>
              <a:rPr lang="ja-JP" sz="900" dirty="0">
                <a:solidFill>
                  <a:srgbClr val="3F3F3F"/>
                </a:solidFill>
                <a:ea typeface="Meiryo"/>
                <a:cs typeface="Meiryo"/>
                <a:sym typeface="Meiryo"/>
              </a:rPr>
              <a:t>ID</a:t>
            </a:r>
            <a:r>
              <a:rPr lang="ja-JP" sz="900" dirty="0">
                <a:solidFill>
                  <a:srgbClr val="3F3F3F"/>
                </a:solidFill>
                <a:latin typeface="Meiryo"/>
                <a:ea typeface="Meiryo"/>
                <a:cs typeface="Meiryo"/>
                <a:sym typeface="Meiryo"/>
              </a:rPr>
              <a:t>と連動（自動追加可能）</a:t>
            </a:r>
            <a:endParaRPr sz="900" dirty="0">
              <a:solidFill>
                <a:srgbClr val="3F3F3F"/>
              </a:solidFill>
              <a:latin typeface="Meiryo"/>
              <a:ea typeface="Meiryo"/>
              <a:cs typeface="Meiryo"/>
              <a:sym typeface="Meiryo"/>
            </a:endParaRPr>
          </a:p>
        </p:txBody>
      </p:sp>
      <p:cxnSp>
        <p:nvCxnSpPr>
          <p:cNvPr id="21" name="Google Shape;442;p15"/>
          <p:cNvCxnSpPr>
            <a:stCxn id="28" idx="3"/>
            <a:endCxn id="22" idx="1"/>
          </p:cNvCxnSpPr>
          <p:nvPr/>
        </p:nvCxnSpPr>
        <p:spPr>
          <a:xfrm>
            <a:off x="3419937" y="3561822"/>
            <a:ext cx="2304300" cy="0"/>
          </a:xfrm>
          <a:prstGeom prst="straightConnector1">
            <a:avLst/>
          </a:prstGeom>
          <a:noFill/>
          <a:ln w="19050" cap="flat" cmpd="sng">
            <a:solidFill>
              <a:schemeClr val="accent2"/>
            </a:solidFill>
            <a:prstDash val="solid"/>
            <a:round/>
            <a:headEnd type="none" w="sm" len="sm"/>
            <a:tailEnd type="triangle" w="lg" len="lg"/>
          </a:ln>
        </p:spPr>
      </p:cxnSp>
      <p:pic>
        <p:nvPicPr>
          <p:cNvPr id="22" name="Google Shape;444;p15"/>
          <p:cNvPicPr preferRelativeResize="0"/>
          <p:nvPr/>
        </p:nvPicPr>
        <p:blipFill rotWithShape="1">
          <a:blip r:embed="rId3">
            <a:alphaModFix/>
          </a:blip>
          <a:srcRect/>
          <a:stretch/>
        </p:blipFill>
        <p:spPr>
          <a:xfrm>
            <a:off x="5724168" y="3399878"/>
            <a:ext cx="324000" cy="324000"/>
          </a:xfrm>
          <a:prstGeom prst="rect">
            <a:avLst/>
          </a:prstGeom>
          <a:noFill/>
          <a:ln>
            <a:noFill/>
          </a:ln>
        </p:spPr>
      </p:pic>
      <p:sp>
        <p:nvSpPr>
          <p:cNvPr id="23" name="Google Shape;445;p15"/>
          <p:cNvSpPr txBox="1"/>
          <p:nvPr/>
        </p:nvSpPr>
        <p:spPr>
          <a:xfrm>
            <a:off x="4333121" y="3166476"/>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sp>
        <p:nvSpPr>
          <p:cNvPr id="24" name="Google Shape;446;p15"/>
          <p:cNvSpPr/>
          <p:nvPr/>
        </p:nvSpPr>
        <p:spPr>
          <a:xfrm>
            <a:off x="6336184" y="3335885"/>
            <a:ext cx="1764208" cy="360000"/>
          </a:xfrm>
          <a:prstGeom prst="rect">
            <a:avLst/>
          </a:prstGeom>
          <a:solidFill>
            <a:srgbClr val="F2DADA"/>
          </a:solid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900">
                <a:solidFill>
                  <a:srgbClr val="3F3F3F"/>
                </a:solidFill>
                <a:latin typeface="Meiryo"/>
                <a:ea typeface="Meiryo"/>
                <a:cs typeface="Meiryo"/>
                <a:sym typeface="Meiryo"/>
              </a:rPr>
              <a:t>外部と関連付けされていない</a:t>
            </a:r>
            <a:endParaRPr sz="900">
              <a:solidFill>
                <a:srgbClr val="3F3F3F"/>
              </a:solidFill>
              <a:latin typeface="Meiryo"/>
              <a:ea typeface="Meiryo"/>
              <a:cs typeface="Meiryo"/>
              <a:sym typeface="Meiryo"/>
            </a:endParaRPr>
          </a:p>
          <a:p>
            <a:pPr marL="0" marR="0" lvl="0" indent="0" algn="l" rtl="0">
              <a:spcBef>
                <a:spcPts val="0"/>
              </a:spcBef>
              <a:spcAft>
                <a:spcPts val="0"/>
              </a:spcAft>
              <a:buNone/>
            </a:pPr>
            <a:r>
              <a:rPr lang="ja-JP" sz="900">
                <a:solidFill>
                  <a:srgbClr val="3F3F3F"/>
                </a:solidFill>
                <a:latin typeface="Meiryo"/>
                <a:ea typeface="Meiryo"/>
                <a:cs typeface="Meiryo"/>
                <a:sym typeface="Meiryo"/>
              </a:rPr>
              <a:t>グループは利用できません</a:t>
            </a:r>
            <a:endParaRPr sz="900">
              <a:solidFill>
                <a:srgbClr val="3F3F3F"/>
              </a:solidFill>
              <a:latin typeface="Meiryo"/>
              <a:ea typeface="Meiryo"/>
              <a:cs typeface="Meiryo"/>
              <a:sym typeface="Meiryo"/>
            </a:endParaRPr>
          </a:p>
        </p:txBody>
      </p:sp>
      <p:sp>
        <p:nvSpPr>
          <p:cNvPr id="25" name="Google Shape;447;p15"/>
          <p:cNvSpPr/>
          <p:nvPr/>
        </p:nvSpPr>
        <p:spPr>
          <a:xfrm>
            <a:off x="4104056" y="1923662"/>
            <a:ext cx="972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手動割り当て</a:t>
            </a:r>
            <a:endParaRPr sz="900">
              <a:solidFill>
                <a:srgbClr val="3F3F3F"/>
              </a:solidFill>
              <a:latin typeface="Meiryo"/>
              <a:ea typeface="Meiryo"/>
              <a:cs typeface="Meiryo"/>
              <a:sym typeface="Meiryo"/>
            </a:endParaRPr>
          </a:p>
        </p:txBody>
      </p:sp>
      <p:sp>
        <p:nvSpPr>
          <p:cNvPr id="26" name="Google Shape;448;p15"/>
          <p:cNvSpPr/>
          <p:nvPr/>
        </p:nvSpPr>
        <p:spPr>
          <a:xfrm>
            <a:off x="4139952" y="2995767"/>
            <a:ext cx="936000" cy="18000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自動割り当て</a:t>
            </a:r>
            <a:endParaRPr sz="900">
              <a:solidFill>
                <a:srgbClr val="3F3F3F"/>
              </a:solidFill>
              <a:latin typeface="Meiryo"/>
              <a:ea typeface="Meiryo"/>
              <a:cs typeface="Meiryo"/>
              <a:sym typeface="Meiryo"/>
            </a:endParaRPr>
          </a:p>
        </p:txBody>
      </p:sp>
      <p:sp>
        <p:nvSpPr>
          <p:cNvPr id="27" name="Google Shape;449;p15"/>
          <p:cNvSpPr/>
          <p:nvPr/>
        </p:nvSpPr>
        <p:spPr>
          <a:xfrm>
            <a:off x="4104056" y="3471830"/>
            <a:ext cx="972000" cy="180000"/>
          </a:xfrm>
          <a:prstGeom prst="rect">
            <a:avLst/>
          </a:prstGeom>
          <a:solidFill>
            <a:srgbClr val="F2DADA"/>
          </a:solidFill>
          <a:ln w="12700" cap="flat" cmpd="sng">
            <a:solidFill>
              <a:schemeClr val="accent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手動割り当て</a:t>
            </a:r>
            <a:endParaRPr sz="900">
              <a:solidFill>
                <a:srgbClr val="3F3F3F"/>
              </a:solidFill>
              <a:latin typeface="Meiryo"/>
              <a:ea typeface="Meiryo"/>
              <a:cs typeface="Meiryo"/>
              <a:sym typeface="Meiryo"/>
            </a:endParaRPr>
          </a:p>
        </p:txBody>
      </p:sp>
      <p:pic>
        <p:nvPicPr>
          <p:cNvPr id="28" name="Google Shape;443;p15"/>
          <p:cNvPicPr preferRelativeResize="0"/>
          <p:nvPr/>
        </p:nvPicPr>
        <p:blipFill rotWithShape="1">
          <a:blip r:embed="rId2">
            <a:alphaModFix/>
          </a:blip>
          <a:srcRect/>
          <a:stretch/>
        </p:blipFill>
        <p:spPr>
          <a:xfrm>
            <a:off x="3095936" y="3399822"/>
            <a:ext cx="324001" cy="324000"/>
          </a:xfrm>
          <a:prstGeom prst="rect">
            <a:avLst/>
          </a:prstGeom>
          <a:noFill/>
          <a:ln>
            <a:noFill/>
          </a:ln>
        </p:spPr>
      </p:pic>
      <p:cxnSp>
        <p:nvCxnSpPr>
          <p:cNvPr id="29" name="Google Shape;450;p15"/>
          <p:cNvCxnSpPr/>
          <p:nvPr/>
        </p:nvCxnSpPr>
        <p:spPr>
          <a:xfrm>
            <a:off x="2339752" y="3291830"/>
            <a:ext cx="6120000" cy="0"/>
          </a:xfrm>
          <a:prstGeom prst="straightConnector1">
            <a:avLst/>
          </a:prstGeom>
          <a:noFill/>
          <a:ln w="19050" cap="flat" cmpd="sng">
            <a:solidFill>
              <a:schemeClr val="accent5"/>
            </a:solidFill>
            <a:prstDash val="dash"/>
            <a:round/>
            <a:headEnd type="none" w="sm" len="sm"/>
            <a:tailEnd type="none" w="sm" len="sm"/>
          </a:ln>
        </p:spPr>
      </p:cxnSp>
      <p:sp>
        <p:nvSpPr>
          <p:cNvPr id="30" name="Google Shape;451;p15"/>
          <p:cNvSpPr/>
          <p:nvPr/>
        </p:nvSpPr>
        <p:spPr>
          <a:xfrm>
            <a:off x="2339752" y="2058363"/>
            <a:ext cx="468000" cy="180000"/>
          </a:xfrm>
          <a:prstGeom prst="rect">
            <a:avLst/>
          </a:prstGeom>
          <a:solidFill>
            <a:srgbClr val="DAEEF3"/>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内部</a:t>
            </a:r>
            <a:endParaRPr sz="900">
              <a:solidFill>
                <a:srgbClr val="3F3F3F"/>
              </a:solidFill>
              <a:latin typeface="Meiryo"/>
              <a:ea typeface="Meiryo"/>
              <a:cs typeface="Meiryo"/>
              <a:sym typeface="Meiryo"/>
            </a:endParaRPr>
          </a:p>
        </p:txBody>
      </p:sp>
      <p:sp>
        <p:nvSpPr>
          <p:cNvPr id="31" name="Google Shape;452;p15"/>
          <p:cNvSpPr/>
          <p:nvPr/>
        </p:nvSpPr>
        <p:spPr>
          <a:xfrm>
            <a:off x="2339752" y="3561200"/>
            <a:ext cx="468000" cy="180000"/>
          </a:xfrm>
          <a:prstGeom prst="rect">
            <a:avLst/>
          </a:prstGeom>
          <a:solidFill>
            <a:srgbClr val="F2DADA"/>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内部</a:t>
            </a:r>
            <a:endParaRPr sz="900">
              <a:solidFill>
                <a:srgbClr val="3F3F3F"/>
              </a:solidFill>
              <a:latin typeface="Meiryo"/>
              <a:ea typeface="Meiryo"/>
              <a:cs typeface="Meiryo"/>
              <a:sym typeface="Meiryo"/>
            </a:endParaRPr>
          </a:p>
        </p:txBody>
      </p:sp>
      <p:sp>
        <p:nvSpPr>
          <p:cNvPr id="32" name="Google Shape;453;p15"/>
          <p:cNvSpPr/>
          <p:nvPr/>
        </p:nvSpPr>
        <p:spPr>
          <a:xfrm>
            <a:off x="2339752" y="3103799"/>
            <a:ext cx="468000" cy="180000"/>
          </a:xfrm>
          <a:prstGeom prst="rect">
            <a:avLst/>
          </a:prstGeom>
          <a:solidFill>
            <a:srgbClr val="DAEEF3"/>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外部</a:t>
            </a:r>
            <a:endParaRPr sz="900">
              <a:solidFill>
                <a:srgbClr val="3F3F3F"/>
              </a:solidFill>
              <a:latin typeface="Meiryo"/>
              <a:ea typeface="Meiryo"/>
              <a:cs typeface="Meiryo"/>
              <a:sym typeface="Meiryo"/>
            </a:endParaRPr>
          </a:p>
        </p:txBody>
      </p:sp>
      <p:pic>
        <p:nvPicPr>
          <p:cNvPr id="33" name="Google Shape;454;p15"/>
          <p:cNvPicPr preferRelativeResize="0"/>
          <p:nvPr/>
        </p:nvPicPr>
        <p:blipFill rotWithShape="1">
          <a:blip r:embed="rId3">
            <a:alphaModFix/>
          </a:blip>
          <a:srcRect/>
          <a:stretch/>
        </p:blipFill>
        <p:spPr>
          <a:xfrm>
            <a:off x="6912296" y="3795886"/>
            <a:ext cx="324000" cy="324000"/>
          </a:xfrm>
          <a:prstGeom prst="rect">
            <a:avLst/>
          </a:prstGeom>
          <a:noFill/>
          <a:ln>
            <a:noFill/>
          </a:ln>
        </p:spPr>
      </p:pic>
      <p:pic>
        <p:nvPicPr>
          <p:cNvPr id="34" name="Google Shape;455;p15"/>
          <p:cNvPicPr preferRelativeResize="0"/>
          <p:nvPr/>
        </p:nvPicPr>
        <p:blipFill rotWithShape="1">
          <a:blip r:embed="rId3">
            <a:alphaModFix/>
          </a:blip>
          <a:srcRect/>
          <a:stretch/>
        </p:blipFill>
        <p:spPr>
          <a:xfrm>
            <a:off x="7236368" y="4119958"/>
            <a:ext cx="324000" cy="324000"/>
          </a:xfrm>
          <a:prstGeom prst="rect">
            <a:avLst/>
          </a:prstGeom>
          <a:noFill/>
          <a:ln>
            <a:noFill/>
          </a:ln>
        </p:spPr>
      </p:pic>
      <p:pic>
        <p:nvPicPr>
          <p:cNvPr id="35" name="Google Shape;456;p15"/>
          <p:cNvPicPr preferRelativeResize="0"/>
          <p:nvPr/>
        </p:nvPicPr>
        <p:blipFill rotWithShape="1">
          <a:blip r:embed="rId3">
            <a:alphaModFix/>
          </a:blip>
          <a:srcRect/>
          <a:stretch/>
        </p:blipFill>
        <p:spPr>
          <a:xfrm>
            <a:off x="7236368" y="4407990"/>
            <a:ext cx="324000" cy="324000"/>
          </a:xfrm>
          <a:prstGeom prst="rect">
            <a:avLst/>
          </a:prstGeom>
          <a:noFill/>
          <a:ln>
            <a:noFill/>
          </a:ln>
        </p:spPr>
      </p:pic>
      <p:pic>
        <p:nvPicPr>
          <p:cNvPr id="36" name="Google Shape;457;p15"/>
          <p:cNvPicPr preferRelativeResize="0"/>
          <p:nvPr/>
        </p:nvPicPr>
        <p:blipFill rotWithShape="1">
          <a:blip r:embed="rId4">
            <a:alphaModFix/>
          </a:blip>
          <a:srcRect/>
          <a:stretch/>
        </p:blipFill>
        <p:spPr>
          <a:xfrm>
            <a:off x="7776392" y="4407990"/>
            <a:ext cx="324000" cy="324000"/>
          </a:xfrm>
          <a:prstGeom prst="rect">
            <a:avLst/>
          </a:prstGeom>
          <a:noFill/>
          <a:ln>
            <a:noFill/>
          </a:ln>
        </p:spPr>
      </p:pic>
      <p:cxnSp>
        <p:nvCxnSpPr>
          <p:cNvPr id="37" name="Google Shape;458;p15"/>
          <p:cNvCxnSpPr>
            <a:stCxn id="33" idx="2"/>
            <a:endCxn id="34" idx="1"/>
          </p:cNvCxnSpPr>
          <p:nvPr/>
        </p:nvCxnSpPr>
        <p:spPr>
          <a:xfrm rot="-5400000" flipH="1">
            <a:off x="7074296" y="4119886"/>
            <a:ext cx="162000" cy="162000"/>
          </a:xfrm>
          <a:prstGeom prst="bentConnector2">
            <a:avLst/>
          </a:prstGeom>
          <a:noFill/>
          <a:ln w="12700" cap="flat" cmpd="sng">
            <a:solidFill>
              <a:schemeClr val="accent5"/>
            </a:solidFill>
            <a:prstDash val="dash"/>
            <a:round/>
            <a:headEnd type="none" w="sm" len="sm"/>
            <a:tailEnd type="none" w="sm" len="sm"/>
          </a:ln>
        </p:spPr>
      </p:cxnSp>
      <p:cxnSp>
        <p:nvCxnSpPr>
          <p:cNvPr id="38" name="Google Shape;459;p15"/>
          <p:cNvCxnSpPr>
            <a:stCxn id="33" idx="2"/>
            <a:endCxn id="35" idx="1"/>
          </p:cNvCxnSpPr>
          <p:nvPr/>
        </p:nvCxnSpPr>
        <p:spPr>
          <a:xfrm rot="-5400000" flipH="1">
            <a:off x="6930296" y="4263886"/>
            <a:ext cx="450000" cy="162000"/>
          </a:xfrm>
          <a:prstGeom prst="bentConnector2">
            <a:avLst/>
          </a:prstGeom>
          <a:noFill/>
          <a:ln w="12700" cap="flat" cmpd="sng">
            <a:solidFill>
              <a:schemeClr val="accent5"/>
            </a:solidFill>
            <a:prstDash val="dash"/>
            <a:round/>
            <a:headEnd type="none" w="sm" len="sm"/>
            <a:tailEnd type="none" w="sm" len="sm"/>
          </a:ln>
        </p:spPr>
      </p:cxnSp>
      <p:cxnSp>
        <p:nvCxnSpPr>
          <p:cNvPr id="39" name="Google Shape;460;p15"/>
          <p:cNvCxnSpPr>
            <a:stCxn id="35" idx="3"/>
            <a:endCxn id="36" idx="1"/>
          </p:cNvCxnSpPr>
          <p:nvPr/>
        </p:nvCxnSpPr>
        <p:spPr>
          <a:xfrm>
            <a:off x="7560368" y="4569990"/>
            <a:ext cx="216000" cy="0"/>
          </a:xfrm>
          <a:prstGeom prst="straightConnector1">
            <a:avLst/>
          </a:prstGeom>
          <a:noFill/>
          <a:ln w="19050" cap="flat" cmpd="sng">
            <a:solidFill>
              <a:schemeClr val="accent6"/>
            </a:solidFill>
            <a:prstDash val="solid"/>
            <a:round/>
            <a:headEnd type="oval" w="med" len="med"/>
            <a:tailEnd type="oval" w="med" len="med"/>
          </a:ln>
        </p:spPr>
      </p:cxnSp>
      <p:sp>
        <p:nvSpPr>
          <p:cNvPr id="40" name="Google Shape;461;p15"/>
          <p:cNvSpPr/>
          <p:nvPr/>
        </p:nvSpPr>
        <p:spPr>
          <a:xfrm>
            <a:off x="5436096" y="3871019"/>
            <a:ext cx="1260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権限管理用グループ</a:t>
            </a:r>
            <a:endParaRPr sz="900">
              <a:solidFill>
                <a:srgbClr val="3F3F3F"/>
              </a:solidFill>
              <a:latin typeface="Meiryo"/>
              <a:ea typeface="Meiryo"/>
              <a:cs typeface="Meiryo"/>
              <a:sym typeface="Meiryo"/>
            </a:endParaRPr>
          </a:p>
        </p:txBody>
      </p:sp>
      <p:sp>
        <p:nvSpPr>
          <p:cNvPr id="41" name="Google Shape;462;p15"/>
          <p:cNvSpPr/>
          <p:nvPr/>
        </p:nvSpPr>
        <p:spPr>
          <a:xfrm>
            <a:off x="5436096" y="4198836"/>
            <a:ext cx="1692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所属管理用グループ（内部）</a:t>
            </a:r>
            <a:endParaRPr sz="900">
              <a:solidFill>
                <a:srgbClr val="3F3F3F"/>
              </a:solidFill>
              <a:latin typeface="Meiryo"/>
              <a:ea typeface="Meiryo"/>
              <a:cs typeface="Meiryo"/>
              <a:sym typeface="Meiryo"/>
            </a:endParaRPr>
          </a:p>
        </p:txBody>
      </p:sp>
      <p:sp>
        <p:nvSpPr>
          <p:cNvPr id="42" name="Google Shape;463;p15"/>
          <p:cNvSpPr/>
          <p:nvPr/>
        </p:nvSpPr>
        <p:spPr>
          <a:xfrm>
            <a:off x="5436096" y="4464354"/>
            <a:ext cx="1692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所属管理用グループ（外部）</a:t>
            </a:r>
            <a:endParaRPr sz="900">
              <a:solidFill>
                <a:srgbClr val="3F3F3F"/>
              </a:solidFill>
              <a:latin typeface="Meiryo"/>
              <a:ea typeface="Meiryo"/>
              <a:cs typeface="Meiryo"/>
              <a:sym typeface="Meiryo"/>
            </a:endParaRPr>
          </a:p>
        </p:txBody>
      </p:sp>
      <p:pic>
        <p:nvPicPr>
          <p:cNvPr id="43" name="Google Shape;464;p15"/>
          <p:cNvPicPr preferRelativeResize="0"/>
          <p:nvPr/>
        </p:nvPicPr>
        <p:blipFill rotWithShape="1">
          <a:blip r:embed="rId2">
            <a:alphaModFix/>
          </a:blip>
          <a:srcRect/>
          <a:stretch/>
        </p:blipFill>
        <p:spPr>
          <a:xfrm>
            <a:off x="7740352" y="4119958"/>
            <a:ext cx="324001" cy="324000"/>
          </a:xfrm>
          <a:prstGeom prst="rect">
            <a:avLst/>
          </a:prstGeom>
          <a:noFill/>
          <a:ln>
            <a:noFill/>
          </a:ln>
        </p:spPr>
      </p:pic>
      <p:cxnSp>
        <p:nvCxnSpPr>
          <p:cNvPr id="44" name="Google Shape;465;p15"/>
          <p:cNvCxnSpPr>
            <a:stCxn id="43" idx="1"/>
            <a:endCxn id="34" idx="3"/>
          </p:cNvCxnSpPr>
          <p:nvPr/>
        </p:nvCxnSpPr>
        <p:spPr>
          <a:xfrm rot="10800000">
            <a:off x="7560352" y="4281958"/>
            <a:ext cx="180000" cy="0"/>
          </a:xfrm>
          <a:prstGeom prst="straightConnector1">
            <a:avLst/>
          </a:prstGeom>
          <a:noFill/>
          <a:ln w="19050" cap="flat" cmpd="sng">
            <a:solidFill>
              <a:schemeClr val="accent5"/>
            </a:solidFill>
            <a:prstDash val="solid"/>
            <a:round/>
            <a:headEnd type="none" w="sm" len="sm"/>
            <a:tailEnd type="triangle" w="med" len="med"/>
          </a:ln>
        </p:spPr>
      </p:cxnSp>
      <p:sp>
        <p:nvSpPr>
          <p:cNvPr id="45" name="Google Shape;466;p15"/>
          <p:cNvSpPr/>
          <p:nvPr/>
        </p:nvSpPr>
        <p:spPr>
          <a:xfrm>
            <a:off x="7956432" y="3795926"/>
            <a:ext cx="504000" cy="36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権限</a:t>
            </a:r>
            <a:endParaRPr sz="900">
              <a:solidFill>
                <a:srgbClr val="3F3F3F"/>
              </a:solidFill>
              <a:latin typeface="Meiryo"/>
              <a:ea typeface="Meiryo"/>
              <a:cs typeface="Meiryo"/>
              <a:sym typeface="Meiryo"/>
            </a:endParaRPr>
          </a:p>
          <a:p>
            <a:pPr marL="0" marR="0" lvl="0" indent="0" algn="ctr" rtl="0">
              <a:spcBef>
                <a:spcPts val="0"/>
              </a:spcBef>
              <a:spcAft>
                <a:spcPts val="0"/>
              </a:spcAft>
              <a:buNone/>
            </a:pPr>
            <a:r>
              <a:rPr lang="ja-JP" sz="900">
                <a:solidFill>
                  <a:srgbClr val="3F3F3F"/>
                </a:solidFill>
                <a:latin typeface="Meiryo"/>
                <a:ea typeface="Meiryo"/>
                <a:cs typeface="Meiryo"/>
                <a:sym typeface="Meiryo"/>
              </a:rPr>
              <a:t>継承</a:t>
            </a:r>
            <a:endParaRPr sz="900">
              <a:solidFill>
                <a:srgbClr val="3F3F3F"/>
              </a:solidFill>
              <a:latin typeface="Meiryo"/>
              <a:ea typeface="Meiryo"/>
              <a:cs typeface="Meiryo"/>
              <a:sym typeface="Meiryo"/>
            </a:endParaRPr>
          </a:p>
        </p:txBody>
      </p:sp>
      <p:cxnSp>
        <p:nvCxnSpPr>
          <p:cNvPr id="46" name="Google Shape;467;p15"/>
          <p:cNvCxnSpPr>
            <a:stCxn id="45" idx="2"/>
          </p:cNvCxnSpPr>
          <p:nvPr/>
        </p:nvCxnSpPr>
        <p:spPr>
          <a:xfrm>
            <a:off x="8208432" y="4155926"/>
            <a:ext cx="8100" cy="540000"/>
          </a:xfrm>
          <a:prstGeom prst="straightConnector1">
            <a:avLst/>
          </a:prstGeom>
          <a:noFill/>
          <a:ln w="19050" cap="flat" cmpd="sng">
            <a:solidFill>
              <a:schemeClr val="accent5"/>
            </a:solidFill>
            <a:prstDash val="solid"/>
            <a:round/>
            <a:headEnd type="none" w="sm" len="sm"/>
            <a:tailEnd type="triangle" w="lg" len="lg"/>
          </a:ln>
        </p:spPr>
      </p:cxnSp>
    </p:spTree>
    <p:extLst>
      <p:ext uri="{BB962C8B-B14F-4D97-AF65-F5344CB8AC3E}">
        <p14:creationId xmlns:p14="http://schemas.microsoft.com/office/powerpoint/2010/main" val="413876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外部グループの利用イメージ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lvl="0">
              <a:buClr>
                <a:schemeClr val="accent6"/>
              </a:buClr>
              <a:buSzPts val="1600"/>
            </a:pPr>
            <a:r>
              <a:rPr lang="en-US" altLang="ja-JP" sz="1600" b="1" dirty="0" err="1">
                <a:solidFill>
                  <a:schemeClr val="accent1"/>
                </a:solidFill>
                <a:latin typeface="Segoe UI 本文"/>
                <a:ea typeface="Meiryo"/>
                <a:cs typeface="Meiryo"/>
                <a:sym typeface="Meiryo"/>
              </a:rPr>
              <a:t>WebFOCUS</a:t>
            </a:r>
            <a:r>
              <a:rPr lang="ja-JP" altLang="en-US" sz="1600" b="1" dirty="0">
                <a:solidFill>
                  <a:schemeClr val="accent1"/>
                </a:solidFill>
                <a:latin typeface="Meiryo"/>
                <a:ea typeface="Meiryo"/>
                <a:cs typeface="Meiryo"/>
                <a:sym typeface="Meiryo"/>
              </a:rPr>
              <a:t>内部グループ</a:t>
            </a:r>
            <a:r>
              <a:rPr lang="ja-JP" altLang="en-US" sz="1600" b="1" dirty="0">
                <a:latin typeface="Meiryo"/>
                <a:ea typeface="Meiryo"/>
                <a:cs typeface="Meiryo"/>
                <a:sym typeface="Meiryo"/>
              </a:rPr>
              <a:t>と</a:t>
            </a:r>
            <a:r>
              <a:rPr lang="ja-JP" altLang="en-US" sz="1600" b="1" dirty="0">
                <a:solidFill>
                  <a:schemeClr val="accent3"/>
                </a:solidFill>
                <a:latin typeface="Meiryo"/>
                <a:ea typeface="Meiryo"/>
                <a:cs typeface="Meiryo"/>
                <a:sym typeface="Meiryo"/>
              </a:rPr>
              <a:t>外部グループ</a:t>
            </a:r>
            <a:r>
              <a:rPr lang="ja-JP" altLang="en-US" sz="1600" b="1" dirty="0">
                <a:latin typeface="Meiryo"/>
                <a:ea typeface="Meiryo"/>
                <a:cs typeface="Meiryo"/>
                <a:sym typeface="Meiryo"/>
              </a:rPr>
              <a:t>の関連付け</a:t>
            </a:r>
          </a:p>
          <a:p>
            <a:pPr lvl="1">
              <a:spcBef>
                <a:spcPts val="280"/>
              </a:spcBef>
              <a:buClr>
                <a:schemeClr val="accent1"/>
              </a:buClr>
              <a:buSzPts val="1400"/>
            </a:pPr>
            <a:r>
              <a:rPr lang="ja-JP" altLang="en-US" sz="1400" dirty="0">
                <a:solidFill>
                  <a:srgbClr val="3F3F3F"/>
                </a:solidFill>
                <a:latin typeface="Meiryo"/>
                <a:ea typeface="Meiryo"/>
                <a:cs typeface="Meiryo"/>
                <a:sym typeface="Meiryo"/>
              </a:rPr>
              <a:t>組織情報に合わせてユーザーの自動追加や所属の自動変更が可能です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16</a:t>
            </a:fld>
            <a:endParaRPr lang="ja-JP" altLang="en-US" dirty="0"/>
          </a:p>
        </p:txBody>
      </p:sp>
      <p:sp>
        <p:nvSpPr>
          <p:cNvPr id="6" name="Google Shape;473;p16"/>
          <p:cNvSpPr/>
          <p:nvPr/>
        </p:nvSpPr>
        <p:spPr>
          <a:xfrm>
            <a:off x="3563888" y="1815998"/>
            <a:ext cx="2448000" cy="2988000"/>
          </a:xfrm>
          <a:prstGeom prst="rect">
            <a:avLst/>
          </a:prstGeom>
          <a:noFill/>
          <a:ln w="12700" cap="flat" cmpd="sng">
            <a:solidFill>
              <a:schemeClr val="accent3"/>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7" name="Google Shape;474;p16"/>
          <p:cNvSpPr/>
          <p:nvPr/>
        </p:nvSpPr>
        <p:spPr>
          <a:xfrm>
            <a:off x="683568" y="1815998"/>
            <a:ext cx="2448000" cy="2988000"/>
          </a:xfrm>
          <a:prstGeom prst="rect">
            <a:avLst/>
          </a:prstGeom>
          <a:no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8" name="Google Shape;477;p16"/>
          <p:cNvSpPr/>
          <p:nvPr/>
        </p:nvSpPr>
        <p:spPr>
          <a:xfrm>
            <a:off x="1151784" y="1600047"/>
            <a:ext cx="1476000" cy="432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9" name="Google Shape;478;p16"/>
          <p:cNvPicPr preferRelativeResize="0"/>
          <p:nvPr/>
        </p:nvPicPr>
        <p:blipFill rotWithShape="1">
          <a:blip r:embed="rId2">
            <a:alphaModFix/>
          </a:blip>
          <a:srcRect/>
          <a:stretch/>
        </p:blipFill>
        <p:spPr>
          <a:xfrm>
            <a:off x="1292371" y="1700630"/>
            <a:ext cx="749460" cy="108000"/>
          </a:xfrm>
          <a:prstGeom prst="rect">
            <a:avLst/>
          </a:prstGeom>
          <a:noFill/>
          <a:ln>
            <a:noFill/>
          </a:ln>
        </p:spPr>
      </p:pic>
      <p:pic>
        <p:nvPicPr>
          <p:cNvPr id="10" name="Google Shape;479;p16"/>
          <p:cNvPicPr preferRelativeResize="0"/>
          <p:nvPr/>
        </p:nvPicPr>
        <p:blipFill rotWithShape="1">
          <a:blip r:embed="rId3">
            <a:alphaModFix/>
          </a:blip>
          <a:srcRect/>
          <a:stretch/>
        </p:blipFill>
        <p:spPr>
          <a:xfrm>
            <a:off x="2135893" y="1664662"/>
            <a:ext cx="316286" cy="324000"/>
          </a:xfrm>
          <a:prstGeom prst="rect">
            <a:avLst/>
          </a:prstGeom>
          <a:noFill/>
          <a:ln>
            <a:noFill/>
          </a:ln>
        </p:spPr>
      </p:pic>
      <p:sp>
        <p:nvSpPr>
          <p:cNvPr id="11" name="Google Shape;480;p16"/>
          <p:cNvSpPr/>
          <p:nvPr/>
        </p:nvSpPr>
        <p:spPr>
          <a:xfrm>
            <a:off x="1194128" y="1808662"/>
            <a:ext cx="984000" cy="180000"/>
          </a:xfrm>
          <a:prstGeom prst="rect">
            <a:avLst/>
          </a:prstGeom>
          <a:no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内部リポジトリ</a:t>
            </a:r>
            <a:endParaRPr sz="900">
              <a:solidFill>
                <a:srgbClr val="3F3F3F"/>
              </a:solidFill>
              <a:latin typeface="Meiryo"/>
              <a:ea typeface="Meiryo"/>
              <a:cs typeface="Meiryo"/>
              <a:sym typeface="Meiryo"/>
            </a:endParaRPr>
          </a:p>
        </p:txBody>
      </p:sp>
      <p:pic>
        <p:nvPicPr>
          <p:cNvPr id="12" name="Google Shape;481;p16"/>
          <p:cNvPicPr preferRelativeResize="0"/>
          <p:nvPr/>
        </p:nvPicPr>
        <p:blipFill rotWithShape="1">
          <a:blip r:embed="rId4">
            <a:alphaModFix/>
          </a:blip>
          <a:srcRect/>
          <a:stretch/>
        </p:blipFill>
        <p:spPr>
          <a:xfrm>
            <a:off x="2267744" y="3940295"/>
            <a:ext cx="324001" cy="324000"/>
          </a:xfrm>
          <a:prstGeom prst="rect">
            <a:avLst/>
          </a:prstGeom>
          <a:noFill/>
          <a:ln>
            <a:noFill/>
          </a:ln>
        </p:spPr>
      </p:pic>
      <p:pic>
        <p:nvPicPr>
          <p:cNvPr id="13" name="Google Shape;482;p16"/>
          <p:cNvPicPr preferRelativeResize="0"/>
          <p:nvPr/>
        </p:nvPicPr>
        <p:blipFill rotWithShape="1">
          <a:blip r:embed="rId5">
            <a:alphaModFix/>
          </a:blip>
          <a:srcRect/>
          <a:stretch/>
        </p:blipFill>
        <p:spPr>
          <a:xfrm>
            <a:off x="1907704" y="2788159"/>
            <a:ext cx="252000" cy="252000"/>
          </a:xfrm>
          <a:prstGeom prst="rect">
            <a:avLst/>
          </a:prstGeom>
          <a:noFill/>
          <a:ln>
            <a:noFill/>
          </a:ln>
        </p:spPr>
      </p:pic>
      <p:sp>
        <p:nvSpPr>
          <p:cNvPr id="14" name="Google Shape;483;p16"/>
          <p:cNvSpPr/>
          <p:nvPr/>
        </p:nvSpPr>
        <p:spPr>
          <a:xfrm>
            <a:off x="1259744" y="2536127"/>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administrators</a:t>
            </a:r>
            <a:endParaRPr sz="900" dirty="0">
              <a:solidFill>
                <a:srgbClr val="3F3F3F"/>
              </a:solidFill>
              <a:ea typeface="Meiryo"/>
              <a:cs typeface="Meiryo"/>
              <a:sym typeface="Meiryo"/>
            </a:endParaRPr>
          </a:p>
        </p:txBody>
      </p:sp>
      <p:cxnSp>
        <p:nvCxnSpPr>
          <p:cNvPr id="15" name="Google Shape;484;p16"/>
          <p:cNvCxnSpPr>
            <a:stCxn id="14" idx="2"/>
            <a:endCxn id="13" idx="1"/>
          </p:cNvCxnSpPr>
          <p:nvPr/>
        </p:nvCxnSpPr>
        <p:spPr>
          <a:xfrm rot="-5400000" flipH="1">
            <a:off x="1754744" y="2761127"/>
            <a:ext cx="162000" cy="144000"/>
          </a:xfrm>
          <a:prstGeom prst="bentConnector2">
            <a:avLst/>
          </a:prstGeom>
          <a:noFill/>
          <a:ln w="12700" cap="flat" cmpd="sng">
            <a:solidFill>
              <a:schemeClr val="accent5"/>
            </a:solidFill>
            <a:prstDash val="dash"/>
            <a:round/>
            <a:headEnd type="none" w="sm" len="sm"/>
            <a:tailEnd type="none" w="sm" len="sm"/>
          </a:ln>
        </p:spPr>
      </p:cxnSp>
      <p:sp>
        <p:nvSpPr>
          <p:cNvPr id="16" name="Google Shape;485;p16"/>
          <p:cNvSpPr/>
          <p:nvPr/>
        </p:nvSpPr>
        <p:spPr>
          <a:xfrm>
            <a:off x="827296" y="2104135"/>
            <a:ext cx="1476000" cy="3240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540000" tIns="72000" rIns="91425" bIns="36000" anchor="ctr" anchorCtr="0">
            <a:noAutofit/>
          </a:bodyPr>
          <a:lstStyle/>
          <a:p>
            <a:pPr marL="0" marR="0" lvl="0" indent="0" algn="l" rtl="0">
              <a:spcBef>
                <a:spcPts val="0"/>
              </a:spcBef>
              <a:spcAft>
                <a:spcPts val="0"/>
              </a:spcAft>
              <a:buNone/>
            </a:pPr>
            <a:r>
              <a:rPr lang="ja-JP" sz="900">
                <a:solidFill>
                  <a:srgbClr val="3F3F3F"/>
                </a:solidFill>
                <a:latin typeface="Meiryo"/>
                <a:ea typeface="Meiryo"/>
                <a:cs typeface="Meiryo"/>
                <a:sym typeface="Meiryo"/>
              </a:rPr>
              <a:t>内部グループ</a:t>
            </a:r>
            <a:endParaRPr sz="900">
              <a:solidFill>
                <a:srgbClr val="3F3F3F"/>
              </a:solidFill>
              <a:latin typeface="Meiryo"/>
              <a:ea typeface="Meiryo"/>
              <a:cs typeface="Meiryo"/>
              <a:sym typeface="Meiryo"/>
            </a:endParaRPr>
          </a:p>
        </p:txBody>
      </p:sp>
      <p:pic>
        <p:nvPicPr>
          <p:cNvPr id="17" name="Google Shape;486;p16"/>
          <p:cNvPicPr preferRelativeResize="0"/>
          <p:nvPr/>
        </p:nvPicPr>
        <p:blipFill rotWithShape="1">
          <a:blip r:embed="rId6">
            <a:alphaModFix/>
          </a:blip>
          <a:srcRect/>
          <a:stretch/>
        </p:blipFill>
        <p:spPr>
          <a:xfrm>
            <a:off x="890920" y="2068095"/>
            <a:ext cx="396000" cy="396000"/>
          </a:xfrm>
          <a:prstGeom prst="rect">
            <a:avLst/>
          </a:prstGeom>
          <a:noFill/>
          <a:ln>
            <a:noFill/>
          </a:ln>
        </p:spPr>
      </p:pic>
      <p:cxnSp>
        <p:nvCxnSpPr>
          <p:cNvPr id="18" name="Google Shape;487;p16"/>
          <p:cNvCxnSpPr>
            <a:stCxn id="17" idx="2"/>
            <a:endCxn id="14" idx="1"/>
          </p:cNvCxnSpPr>
          <p:nvPr/>
        </p:nvCxnSpPr>
        <p:spPr>
          <a:xfrm rot="-5400000" flipH="1">
            <a:off x="1084270" y="2468745"/>
            <a:ext cx="180000" cy="170700"/>
          </a:xfrm>
          <a:prstGeom prst="bentConnector2">
            <a:avLst/>
          </a:prstGeom>
          <a:noFill/>
          <a:ln w="12700" cap="flat" cmpd="sng">
            <a:solidFill>
              <a:schemeClr val="accent5"/>
            </a:solidFill>
            <a:prstDash val="dash"/>
            <a:round/>
            <a:headEnd type="none" w="sm" len="sm"/>
            <a:tailEnd type="none" w="sm" len="sm"/>
          </a:ln>
        </p:spPr>
      </p:cxnSp>
      <p:sp>
        <p:nvSpPr>
          <p:cNvPr id="19" name="Google Shape;488;p16"/>
          <p:cNvSpPr/>
          <p:nvPr/>
        </p:nvSpPr>
        <p:spPr>
          <a:xfrm>
            <a:off x="1259744" y="3112191"/>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Developers</a:t>
            </a:r>
            <a:endParaRPr sz="900" dirty="0">
              <a:solidFill>
                <a:srgbClr val="3F3F3F"/>
              </a:solidFill>
              <a:ea typeface="Meiryo"/>
              <a:cs typeface="Meiryo"/>
              <a:sym typeface="Meiryo"/>
            </a:endParaRPr>
          </a:p>
        </p:txBody>
      </p:sp>
      <p:cxnSp>
        <p:nvCxnSpPr>
          <p:cNvPr id="20" name="Google Shape;489;p16"/>
          <p:cNvCxnSpPr>
            <a:stCxn id="17" idx="2"/>
            <a:endCxn id="19" idx="1"/>
          </p:cNvCxnSpPr>
          <p:nvPr/>
        </p:nvCxnSpPr>
        <p:spPr>
          <a:xfrm rot="-5400000" flipH="1">
            <a:off x="796270" y="2756745"/>
            <a:ext cx="756000" cy="170700"/>
          </a:xfrm>
          <a:prstGeom prst="bentConnector2">
            <a:avLst/>
          </a:prstGeom>
          <a:noFill/>
          <a:ln w="12700" cap="flat" cmpd="sng">
            <a:solidFill>
              <a:schemeClr val="accent5"/>
            </a:solidFill>
            <a:prstDash val="dash"/>
            <a:round/>
            <a:headEnd type="none" w="sm" len="sm"/>
            <a:tailEnd type="none" w="sm" len="sm"/>
          </a:ln>
        </p:spPr>
      </p:cxnSp>
      <p:pic>
        <p:nvPicPr>
          <p:cNvPr id="21" name="Google Shape;490;p16"/>
          <p:cNvPicPr preferRelativeResize="0"/>
          <p:nvPr/>
        </p:nvPicPr>
        <p:blipFill rotWithShape="1">
          <a:blip r:embed="rId5">
            <a:alphaModFix/>
          </a:blip>
          <a:srcRect/>
          <a:stretch/>
        </p:blipFill>
        <p:spPr>
          <a:xfrm>
            <a:off x="1907704" y="3364223"/>
            <a:ext cx="252000" cy="252000"/>
          </a:xfrm>
          <a:prstGeom prst="rect">
            <a:avLst/>
          </a:prstGeom>
          <a:noFill/>
          <a:ln>
            <a:noFill/>
          </a:ln>
        </p:spPr>
      </p:pic>
      <p:cxnSp>
        <p:nvCxnSpPr>
          <p:cNvPr id="22" name="Google Shape;491;p16"/>
          <p:cNvCxnSpPr>
            <a:stCxn id="19" idx="2"/>
            <a:endCxn id="21" idx="1"/>
          </p:cNvCxnSpPr>
          <p:nvPr/>
        </p:nvCxnSpPr>
        <p:spPr>
          <a:xfrm rot="-5400000" flipH="1">
            <a:off x="1754744" y="3337191"/>
            <a:ext cx="162000" cy="144000"/>
          </a:xfrm>
          <a:prstGeom prst="bentConnector2">
            <a:avLst/>
          </a:prstGeom>
          <a:noFill/>
          <a:ln w="12700" cap="flat" cmpd="sng">
            <a:solidFill>
              <a:schemeClr val="accent5"/>
            </a:solidFill>
            <a:prstDash val="dash"/>
            <a:round/>
            <a:headEnd type="none" w="sm" len="sm"/>
            <a:tailEnd type="none" w="sm" len="sm"/>
          </a:ln>
        </p:spPr>
      </p:cxnSp>
      <p:sp>
        <p:nvSpPr>
          <p:cNvPr id="23" name="Google Shape;492;p16"/>
          <p:cNvSpPr/>
          <p:nvPr/>
        </p:nvSpPr>
        <p:spPr>
          <a:xfrm>
            <a:off x="1259744" y="4192287"/>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一般ユーザーG</a:t>
            </a:r>
            <a:endParaRPr sz="900" dirty="0">
              <a:solidFill>
                <a:srgbClr val="3F3F3F"/>
              </a:solidFill>
              <a:latin typeface="Meiryo"/>
              <a:ea typeface="Meiryo"/>
              <a:cs typeface="Meiryo"/>
              <a:sym typeface="Meiryo"/>
            </a:endParaRPr>
          </a:p>
        </p:txBody>
      </p:sp>
      <p:cxnSp>
        <p:nvCxnSpPr>
          <p:cNvPr id="24" name="Google Shape;493;p16"/>
          <p:cNvCxnSpPr>
            <a:stCxn id="17" idx="2"/>
            <a:endCxn id="23" idx="1"/>
          </p:cNvCxnSpPr>
          <p:nvPr/>
        </p:nvCxnSpPr>
        <p:spPr>
          <a:xfrm rot="-5400000" flipH="1">
            <a:off x="256120" y="3296895"/>
            <a:ext cx="1836300" cy="170700"/>
          </a:xfrm>
          <a:prstGeom prst="bentConnector2">
            <a:avLst/>
          </a:prstGeom>
          <a:noFill/>
          <a:ln w="12700" cap="flat" cmpd="sng">
            <a:solidFill>
              <a:schemeClr val="accent5"/>
            </a:solidFill>
            <a:prstDash val="dash"/>
            <a:round/>
            <a:headEnd type="none" w="sm" len="sm"/>
            <a:tailEnd type="none" w="sm" len="sm"/>
          </a:ln>
        </p:spPr>
      </p:cxnSp>
      <p:sp>
        <p:nvSpPr>
          <p:cNvPr id="25" name="Google Shape;494;p16"/>
          <p:cNvSpPr/>
          <p:nvPr/>
        </p:nvSpPr>
        <p:spPr>
          <a:xfrm>
            <a:off x="1547776" y="3688255"/>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開発ユーザー</a:t>
            </a:r>
            <a:r>
              <a:rPr lang="ja-JP" sz="900" dirty="0">
                <a:solidFill>
                  <a:srgbClr val="3F3F3F"/>
                </a:solidFill>
                <a:ea typeface="Meiryo"/>
                <a:cs typeface="Meiryo"/>
                <a:sym typeface="Meiryo"/>
              </a:rPr>
              <a:t>G</a:t>
            </a:r>
            <a:endParaRPr sz="900" dirty="0">
              <a:solidFill>
                <a:srgbClr val="3F3F3F"/>
              </a:solidFill>
              <a:ea typeface="Meiryo"/>
              <a:cs typeface="Meiryo"/>
              <a:sym typeface="Meiryo"/>
            </a:endParaRPr>
          </a:p>
        </p:txBody>
      </p:sp>
      <p:cxnSp>
        <p:nvCxnSpPr>
          <p:cNvPr id="26" name="Google Shape;495;p16"/>
          <p:cNvCxnSpPr>
            <a:endCxn id="25" idx="1"/>
          </p:cNvCxnSpPr>
          <p:nvPr/>
        </p:nvCxnSpPr>
        <p:spPr>
          <a:xfrm rot="-5400000" flipH="1">
            <a:off x="1250776" y="3499255"/>
            <a:ext cx="450000" cy="144000"/>
          </a:xfrm>
          <a:prstGeom prst="bentConnector2">
            <a:avLst/>
          </a:prstGeom>
          <a:noFill/>
          <a:ln w="12700" cap="flat" cmpd="sng">
            <a:solidFill>
              <a:schemeClr val="accent5"/>
            </a:solidFill>
            <a:prstDash val="dash"/>
            <a:round/>
            <a:headEnd type="none" w="sm" len="sm"/>
            <a:tailEnd type="none" w="sm" len="sm"/>
          </a:ln>
        </p:spPr>
      </p:cxnSp>
      <p:cxnSp>
        <p:nvCxnSpPr>
          <p:cNvPr id="27" name="Google Shape;496;p16"/>
          <p:cNvCxnSpPr>
            <a:stCxn id="25" idx="2"/>
            <a:endCxn id="12" idx="1"/>
          </p:cNvCxnSpPr>
          <p:nvPr/>
        </p:nvCxnSpPr>
        <p:spPr>
          <a:xfrm rot="-5400000" flipH="1">
            <a:off x="2060776" y="3895255"/>
            <a:ext cx="198000" cy="216000"/>
          </a:xfrm>
          <a:prstGeom prst="bentConnector2">
            <a:avLst/>
          </a:prstGeom>
          <a:noFill/>
          <a:ln w="12700" cap="flat" cmpd="sng">
            <a:solidFill>
              <a:schemeClr val="accent5"/>
            </a:solidFill>
            <a:prstDash val="dash"/>
            <a:round/>
            <a:headEnd type="none" w="sm" len="sm"/>
            <a:tailEnd type="none" w="sm" len="sm"/>
          </a:ln>
        </p:spPr>
      </p:cxnSp>
      <p:pic>
        <p:nvPicPr>
          <p:cNvPr id="28" name="Google Shape;497;p16"/>
          <p:cNvPicPr preferRelativeResize="0"/>
          <p:nvPr/>
        </p:nvPicPr>
        <p:blipFill rotWithShape="1">
          <a:blip r:embed="rId7">
            <a:alphaModFix/>
          </a:blip>
          <a:srcRect/>
          <a:stretch/>
        </p:blipFill>
        <p:spPr>
          <a:xfrm>
            <a:off x="1871736" y="4444352"/>
            <a:ext cx="324000" cy="323999"/>
          </a:xfrm>
          <a:prstGeom prst="rect">
            <a:avLst/>
          </a:prstGeom>
          <a:noFill/>
          <a:ln>
            <a:noFill/>
          </a:ln>
        </p:spPr>
      </p:pic>
      <p:cxnSp>
        <p:nvCxnSpPr>
          <p:cNvPr id="29" name="Google Shape;498;p16"/>
          <p:cNvCxnSpPr>
            <a:stCxn id="23" idx="2"/>
            <a:endCxn id="28" idx="1"/>
          </p:cNvCxnSpPr>
          <p:nvPr/>
        </p:nvCxnSpPr>
        <p:spPr>
          <a:xfrm rot="-5400000" flipH="1">
            <a:off x="1718744" y="4453287"/>
            <a:ext cx="198000" cy="108000"/>
          </a:xfrm>
          <a:prstGeom prst="bentConnector2">
            <a:avLst/>
          </a:prstGeom>
          <a:noFill/>
          <a:ln w="12700" cap="flat" cmpd="sng">
            <a:solidFill>
              <a:schemeClr val="accent5"/>
            </a:solidFill>
            <a:prstDash val="dash"/>
            <a:round/>
            <a:headEnd type="none" w="sm" len="sm"/>
            <a:tailEnd type="none" w="sm" len="sm"/>
          </a:ln>
        </p:spPr>
      </p:cxnSp>
      <p:sp>
        <p:nvSpPr>
          <p:cNvPr id="30" name="Google Shape;499;p16"/>
          <p:cNvSpPr/>
          <p:nvPr/>
        </p:nvSpPr>
        <p:spPr>
          <a:xfrm>
            <a:off x="4032104" y="1599999"/>
            <a:ext cx="1476000" cy="432000"/>
          </a:xfrm>
          <a:prstGeom prst="rect">
            <a:avLst/>
          </a:prstGeom>
          <a:solidFill>
            <a:schemeClr val="lt1"/>
          </a:solidFill>
          <a:ln w="12700" cap="flat" cmpd="sng">
            <a:solidFill>
              <a:schemeClr val="accent3"/>
            </a:solidFill>
            <a:prstDash val="solid"/>
            <a:round/>
            <a:headEnd type="none" w="sm" len="sm"/>
            <a:tailEnd type="none" w="sm" len="sm"/>
          </a:ln>
        </p:spPr>
        <p:txBody>
          <a:bodyPr spcFirstLastPara="1" wrap="square" lIns="91425" tIns="72000" rIns="91425" bIns="45700" anchor="t" anchorCtr="0">
            <a:noAutofit/>
          </a:bodyPr>
          <a:lstStyle/>
          <a:p>
            <a:pPr marL="0" marR="0" lvl="0" indent="0" algn="l" rtl="0">
              <a:spcBef>
                <a:spcPts val="0"/>
              </a:spcBef>
              <a:spcAft>
                <a:spcPts val="0"/>
              </a:spcAft>
              <a:buNone/>
            </a:pPr>
            <a:r>
              <a:rPr lang="ja-JP" sz="900">
                <a:solidFill>
                  <a:srgbClr val="4F6128"/>
                </a:solidFill>
                <a:latin typeface="Meiryo"/>
                <a:ea typeface="Meiryo"/>
                <a:cs typeface="Meiryo"/>
                <a:sym typeface="Meiryo"/>
              </a:rPr>
              <a:t>外部認証</a:t>
            </a:r>
            <a:endParaRPr sz="900">
              <a:solidFill>
                <a:srgbClr val="4F6128"/>
              </a:solidFill>
              <a:latin typeface="Meiryo"/>
              <a:ea typeface="Meiryo"/>
              <a:cs typeface="Meiryo"/>
              <a:sym typeface="Meiryo"/>
            </a:endParaRPr>
          </a:p>
          <a:p>
            <a:pPr marL="0" marR="0" lvl="0" indent="0" algn="l" rtl="0">
              <a:spcBef>
                <a:spcPts val="0"/>
              </a:spcBef>
              <a:spcAft>
                <a:spcPts val="0"/>
              </a:spcAft>
              <a:buNone/>
            </a:pPr>
            <a:r>
              <a:rPr lang="ja-JP" sz="900">
                <a:solidFill>
                  <a:srgbClr val="4F6128"/>
                </a:solidFill>
                <a:latin typeface="Meiryo"/>
                <a:ea typeface="Meiryo"/>
                <a:cs typeface="Meiryo"/>
                <a:sym typeface="Meiryo"/>
              </a:rPr>
              <a:t>ソース</a:t>
            </a:r>
            <a:endParaRPr sz="900">
              <a:solidFill>
                <a:srgbClr val="4F6128"/>
              </a:solidFill>
              <a:latin typeface="Meiryo"/>
              <a:ea typeface="Meiryo"/>
              <a:cs typeface="Meiryo"/>
              <a:sym typeface="Meiryo"/>
            </a:endParaRPr>
          </a:p>
        </p:txBody>
      </p:sp>
      <p:pic>
        <p:nvPicPr>
          <p:cNvPr id="31" name="Google Shape;500;p16" descr="ãactivedirectory ã¢ã¤ã³ã³ãã®ç»åæ¤ç´¢çµæ"/>
          <p:cNvPicPr preferRelativeResize="0"/>
          <p:nvPr/>
        </p:nvPicPr>
        <p:blipFill rotWithShape="1">
          <a:blip r:embed="rId8">
            <a:alphaModFix/>
          </a:blip>
          <a:srcRect/>
          <a:stretch/>
        </p:blipFill>
        <p:spPr>
          <a:xfrm>
            <a:off x="4680048" y="1671935"/>
            <a:ext cx="324000" cy="324001"/>
          </a:xfrm>
          <a:prstGeom prst="rect">
            <a:avLst/>
          </a:prstGeom>
          <a:noFill/>
          <a:ln>
            <a:noFill/>
          </a:ln>
        </p:spPr>
      </p:pic>
      <p:pic>
        <p:nvPicPr>
          <p:cNvPr id="32" name="Google Shape;501;p16"/>
          <p:cNvPicPr preferRelativeResize="0"/>
          <p:nvPr/>
        </p:nvPicPr>
        <p:blipFill rotWithShape="1">
          <a:blip r:embed="rId9">
            <a:alphaModFix/>
          </a:blip>
          <a:srcRect/>
          <a:stretch/>
        </p:blipFill>
        <p:spPr>
          <a:xfrm>
            <a:off x="5076056" y="1671935"/>
            <a:ext cx="324000" cy="324000"/>
          </a:xfrm>
          <a:prstGeom prst="rect">
            <a:avLst/>
          </a:prstGeom>
          <a:noFill/>
          <a:ln>
            <a:noFill/>
          </a:ln>
        </p:spPr>
      </p:pic>
      <p:graphicFrame>
        <p:nvGraphicFramePr>
          <p:cNvPr id="33" name="Google Shape;502;p16"/>
          <p:cNvGraphicFramePr/>
          <p:nvPr>
            <p:extLst>
              <p:ext uri="{D42A27DB-BD31-4B8C-83A1-F6EECF244321}">
                <p14:modId xmlns:p14="http://schemas.microsoft.com/office/powerpoint/2010/main" val="3983061506"/>
              </p:ext>
            </p:extLst>
          </p:nvPr>
        </p:nvGraphicFramePr>
        <p:xfrm>
          <a:off x="6516000" y="2004814"/>
          <a:ext cx="1944225" cy="1143050"/>
        </p:xfrm>
        <a:graphic>
          <a:graphicData uri="http://schemas.openxmlformats.org/drawingml/2006/table">
            <a:tbl>
              <a:tblPr firstRow="1" bandRow="1">
                <a:tableStyleId>{1FECB4D8-DB02-4DC6-A0A2-4F2EBAE1DC90}</a:tableStyleId>
              </a:tblPr>
              <a:tblGrid>
                <a:gridCol w="864100">
                  <a:extLst>
                    <a:ext uri="{9D8B030D-6E8A-4147-A177-3AD203B41FA5}">
                      <a16:colId xmlns:a16="http://schemas.microsoft.com/office/drawing/2014/main" val="20000"/>
                    </a:ext>
                  </a:extLst>
                </a:gridCol>
                <a:gridCol w="1080125">
                  <a:extLst>
                    <a:ext uri="{9D8B030D-6E8A-4147-A177-3AD203B41FA5}">
                      <a16:colId xmlns:a16="http://schemas.microsoft.com/office/drawing/2014/main" val="20001"/>
                    </a:ext>
                  </a:extLst>
                </a:gridCol>
              </a:tblGrid>
              <a:tr h="131675">
                <a:tc>
                  <a:txBody>
                    <a:bodyPr/>
                    <a:lstStyle/>
                    <a:p>
                      <a:pPr marL="0" marR="0" lvl="0" indent="0" algn="l" rtl="0">
                        <a:spcBef>
                          <a:spcPts val="0"/>
                        </a:spcBef>
                        <a:spcAft>
                          <a:spcPts val="0"/>
                        </a:spcAft>
                        <a:buNone/>
                      </a:pPr>
                      <a:r>
                        <a:rPr lang="ja-JP" sz="900" dirty="0">
                          <a:latin typeface="+mn-lt"/>
                          <a:sym typeface="Meiryo"/>
                        </a:rPr>
                        <a:t>User</a:t>
                      </a:r>
                      <a:endParaRPr sz="900" dirty="0">
                        <a:latin typeface="+mn-lt"/>
                        <a:ea typeface="Meiryo"/>
                        <a:cs typeface="Meiryo"/>
                        <a:sym typeface="Meiryo"/>
                      </a:endParaRPr>
                    </a:p>
                  </a:txBody>
                  <a:tcPr marL="91450" marR="91450" marT="45725" marB="45725"/>
                </a:tc>
                <a:tc>
                  <a:txBody>
                    <a:bodyPr/>
                    <a:lstStyle/>
                    <a:p>
                      <a:pPr marL="0" marR="0" lvl="0" indent="0" algn="l" rtl="0">
                        <a:spcBef>
                          <a:spcPts val="0"/>
                        </a:spcBef>
                        <a:spcAft>
                          <a:spcPts val="0"/>
                        </a:spcAft>
                        <a:buNone/>
                      </a:pPr>
                      <a:r>
                        <a:rPr lang="ja-JP" sz="900" dirty="0">
                          <a:latin typeface="+mn-lt"/>
                          <a:sym typeface="Meiryo"/>
                        </a:rPr>
                        <a:t>Group</a:t>
                      </a:r>
                      <a:endParaRPr sz="900" dirty="0">
                        <a:latin typeface="+mn-lt"/>
                        <a:ea typeface="Meiryo"/>
                        <a:cs typeface="Meiryo"/>
                        <a:sym typeface="Meiryo"/>
                      </a:endParaRPr>
                    </a:p>
                  </a:txBody>
                  <a:tcPr marL="91450" marR="91450" marT="45725" marB="45725"/>
                </a:tc>
                <a:extLst>
                  <a:ext uri="{0D108BD9-81ED-4DB2-BD59-A6C34878D82A}">
                    <a16:rowId xmlns:a16="http://schemas.microsoft.com/office/drawing/2014/main" val="10000"/>
                  </a:ext>
                </a:extLst>
              </a:tr>
              <a:tr h="131675">
                <a:tc>
                  <a:txBody>
                    <a:bodyPr/>
                    <a:lstStyle/>
                    <a:p>
                      <a:pPr marL="0" marR="0" lvl="0" indent="0" algn="l" rtl="0">
                        <a:spcBef>
                          <a:spcPts val="0"/>
                        </a:spcBef>
                        <a:spcAft>
                          <a:spcPts val="0"/>
                        </a:spcAft>
                        <a:buNone/>
                      </a:pPr>
                      <a:r>
                        <a:rPr lang="ja-JP" sz="900" dirty="0">
                          <a:latin typeface="+mn-lt"/>
                          <a:sym typeface="Meiryo"/>
                        </a:rPr>
                        <a:t>admin</a:t>
                      </a:r>
                      <a:endParaRPr sz="900" dirty="0">
                        <a:solidFill>
                          <a:srgbClr val="4F6128"/>
                        </a:solidFill>
                        <a:latin typeface="+mn-lt"/>
                        <a:ea typeface="Meiryo"/>
                        <a:cs typeface="Meiryo"/>
                        <a:sym typeface="Meiryo"/>
                      </a:endParaRPr>
                    </a:p>
                  </a:txBody>
                  <a:tcPr marL="91450" marR="91450" marT="45725" marB="45725"/>
                </a:tc>
                <a:tc>
                  <a:txBody>
                    <a:bodyPr/>
                    <a:lstStyle/>
                    <a:p>
                      <a:pPr marL="0" marR="0" lvl="0" indent="0" algn="l" rtl="0">
                        <a:lnSpc>
                          <a:spcPct val="100000"/>
                        </a:lnSpc>
                        <a:spcBef>
                          <a:spcPts val="0"/>
                        </a:spcBef>
                        <a:spcAft>
                          <a:spcPts val="0"/>
                        </a:spcAft>
                        <a:buClr>
                          <a:srgbClr val="4F6128"/>
                        </a:buClr>
                        <a:buSzPts val="900"/>
                        <a:buFont typeface="Meiryo"/>
                        <a:buNone/>
                      </a:pPr>
                      <a:r>
                        <a:rPr lang="ja-JP" sz="900" dirty="0">
                          <a:latin typeface="+mn-lt"/>
                          <a:sym typeface="Meiryo"/>
                        </a:rPr>
                        <a:t>IT</a:t>
                      </a:r>
                      <a:r>
                        <a:rPr lang="ja-JP" sz="900" dirty="0">
                          <a:sym typeface="Meiryo"/>
                        </a:rPr>
                        <a:t>システム部</a:t>
                      </a:r>
                      <a:endParaRPr dirty="0"/>
                    </a:p>
                  </a:txBody>
                  <a:tcPr marL="91450" marR="91450" marT="45725" marB="45725"/>
                </a:tc>
                <a:extLst>
                  <a:ext uri="{0D108BD9-81ED-4DB2-BD59-A6C34878D82A}">
                    <a16:rowId xmlns:a16="http://schemas.microsoft.com/office/drawing/2014/main" val="10001"/>
                  </a:ext>
                </a:extLst>
              </a:tr>
              <a:tr h="131675">
                <a:tc>
                  <a:txBody>
                    <a:bodyPr/>
                    <a:lstStyle/>
                    <a:p>
                      <a:pPr marL="0" marR="0" lvl="0" indent="0" algn="l" rtl="0">
                        <a:spcBef>
                          <a:spcPts val="0"/>
                        </a:spcBef>
                        <a:spcAft>
                          <a:spcPts val="0"/>
                        </a:spcAft>
                        <a:buNone/>
                      </a:pPr>
                      <a:r>
                        <a:rPr lang="ja-JP" sz="900" dirty="0">
                          <a:latin typeface="+mn-lt"/>
                          <a:sym typeface="Meiryo"/>
                        </a:rPr>
                        <a:t>user1</a:t>
                      </a:r>
                      <a:endParaRPr sz="900" dirty="0">
                        <a:solidFill>
                          <a:srgbClr val="4F6128"/>
                        </a:solidFill>
                        <a:latin typeface="+mn-lt"/>
                        <a:ea typeface="Meiryo"/>
                        <a:cs typeface="Meiryo"/>
                        <a:sym typeface="Meiryo"/>
                      </a:endParaRPr>
                    </a:p>
                  </a:txBody>
                  <a:tcPr marL="91450" marR="91450" marT="45725" marB="45725"/>
                </a:tc>
                <a:tc>
                  <a:txBody>
                    <a:bodyPr/>
                    <a:lstStyle/>
                    <a:p>
                      <a:pPr marL="0" marR="0" lvl="0" indent="0" algn="l" rtl="0">
                        <a:lnSpc>
                          <a:spcPct val="100000"/>
                        </a:lnSpc>
                        <a:spcBef>
                          <a:spcPts val="0"/>
                        </a:spcBef>
                        <a:spcAft>
                          <a:spcPts val="0"/>
                        </a:spcAft>
                        <a:buClr>
                          <a:srgbClr val="4F6128"/>
                        </a:buClr>
                        <a:buSzPts val="900"/>
                        <a:buFont typeface="Meiryo"/>
                        <a:buNone/>
                      </a:pPr>
                      <a:r>
                        <a:rPr lang="ja-JP" sz="900">
                          <a:sym typeface="Meiryo"/>
                        </a:rPr>
                        <a:t>アプリ開発部</a:t>
                      </a:r>
                      <a:endParaRPr/>
                    </a:p>
                  </a:txBody>
                  <a:tcPr marL="91450" marR="91450" marT="45725" marB="45725"/>
                </a:tc>
                <a:extLst>
                  <a:ext uri="{0D108BD9-81ED-4DB2-BD59-A6C34878D82A}">
                    <a16:rowId xmlns:a16="http://schemas.microsoft.com/office/drawing/2014/main" val="10002"/>
                  </a:ext>
                </a:extLst>
              </a:tr>
              <a:tr h="131675">
                <a:tc>
                  <a:txBody>
                    <a:bodyPr/>
                    <a:lstStyle/>
                    <a:p>
                      <a:pPr marL="0" marR="0" lvl="0" indent="0" algn="l" rtl="0">
                        <a:spcBef>
                          <a:spcPts val="0"/>
                        </a:spcBef>
                        <a:spcAft>
                          <a:spcPts val="0"/>
                        </a:spcAft>
                        <a:buNone/>
                      </a:pPr>
                      <a:r>
                        <a:rPr lang="ja-JP" sz="900" dirty="0">
                          <a:latin typeface="+mn-lt"/>
                          <a:sym typeface="Meiryo"/>
                        </a:rPr>
                        <a:t>user2</a:t>
                      </a:r>
                      <a:endParaRPr sz="900" dirty="0">
                        <a:solidFill>
                          <a:srgbClr val="4F6128"/>
                        </a:solidFill>
                        <a:latin typeface="+mn-lt"/>
                        <a:ea typeface="Meiryo"/>
                        <a:cs typeface="Meiryo"/>
                        <a:sym typeface="Meiryo"/>
                      </a:endParaRPr>
                    </a:p>
                  </a:txBody>
                  <a:tcPr marL="91450" marR="91450" marT="45725" marB="45725"/>
                </a:tc>
                <a:tc>
                  <a:txBody>
                    <a:bodyPr/>
                    <a:lstStyle/>
                    <a:p>
                      <a:pPr marL="0" marR="0" lvl="0" indent="0" algn="l" rtl="0">
                        <a:lnSpc>
                          <a:spcPct val="100000"/>
                        </a:lnSpc>
                        <a:spcBef>
                          <a:spcPts val="0"/>
                        </a:spcBef>
                        <a:spcAft>
                          <a:spcPts val="0"/>
                        </a:spcAft>
                        <a:buClr>
                          <a:srgbClr val="4F6128"/>
                        </a:buClr>
                        <a:buSzPts val="900"/>
                        <a:buFont typeface="Meiryo"/>
                        <a:buNone/>
                      </a:pPr>
                      <a:r>
                        <a:rPr lang="ja-JP" sz="900">
                          <a:sym typeface="Meiryo"/>
                        </a:rPr>
                        <a:t>営業部</a:t>
                      </a:r>
                      <a:endParaRPr/>
                    </a:p>
                  </a:txBody>
                  <a:tcPr marL="91450" marR="91450" marT="45725" marB="45725"/>
                </a:tc>
                <a:extLst>
                  <a:ext uri="{0D108BD9-81ED-4DB2-BD59-A6C34878D82A}">
                    <a16:rowId xmlns:a16="http://schemas.microsoft.com/office/drawing/2014/main" val="10003"/>
                  </a:ext>
                </a:extLst>
              </a:tr>
              <a:tr h="131675">
                <a:tc>
                  <a:txBody>
                    <a:bodyPr/>
                    <a:lstStyle/>
                    <a:p>
                      <a:pPr marL="0" marR="0" lvl="0" indent="0" algn="l" rtl="0">
                        <a:lnSpc>
                          <a:spcPct val="100000"/>
                        </a:lnSpc>
                        <a:spcBef>
                          <a:spcPts val="0"/>
                        </a:spcBef>
                        <a:spcAft>
                          <a:spcPts val="0"/>
                        </a:spcAft>
                        <a:buClr>
                          <a:srgbClr val="4F6128"/>
                        </a:buClr>
                        <a:buSzPts val="900"/>
                        <a:buFont typeface="Meiryo"/>
                        <a:buNone/>
                      </a:pPr>
                      <a:r>
                        <a:rPr lang="ja-JP" sz="900" dirty="0">
                          <a:latin typeface="+mn-lt"/>
                          <a:sym typeface="Meiryo"/>
                        </a:rPr>
                        <a:t>user3</a:t>
                      </a:r>
                      <a:endParaRPr sz="900" dirty="0">
                        <a:solidFill>
                          <a:srgbClr val="4F6128"/>
                        </a:solidFill>
                        <a:latin typeface="+mn-lt"/>
                        <a:ea typeface="Meiryo"/>
                        <a:cs typeface="Meiryo"/>
                        <a:sym typeface="Meiryo"/>
                      </a:endParaRPr>
                    </a:p>
                  </a:txBody>
                  <a:tcPr marL="91450" marR="91450" marT="45725" marB="45725"/>
                </a:tc>
                <a:tc>
                  <a:txBody>
                    <a:bodyPr/>
                    <a:lstStyle/>
                    <a:p>
                      <a:pPr marL="0" marR="0" lvl="0" indent="0" algn="l" rtl="0">
                        <a:lnSpc>
                          <a:spcPct val="100000"/>
                        </a:lnSpc>
                        <a:spcBef>
                          <a:spcPts val="0"/>
                        </a:spcBef>
                        <a:spcAft>
                          <a:spcPts val="0"/>
                        </a:spcAft>
                        <a:buClr>
                          <a:srgbClr val="4F6128"/>
                        </a:buClr>
                        <a:buSzPts val="900"/>
                        <a:buFont typeface="Meiryo"/>
                        <a:buNone/>
                      </a:pPr>
                      <a:r>
                        <a:rPr lang="ja-JP" sz="900" dirty="0">
                          <a:sym typeface="Meiryo"/>
                        </a:rPr>
                        <a:t>経営企画</a:t>
                      </a:r>
                      <a:endParaRPr dirty="0"/>
                    </a:p>
                  </a:txBody>
                  <a:tcPr marL="91450" marR="91450" marT="45725" marB="45725"/>
                </a:tc>
                <a:extLst>
                  <a:ext uri="{0D108BD9-81ED-4DB2-BD59-A6C34878D82A}">
                    <a16:rowId xmlns:a16="http://schemas.microsoft.com/office/drawing/2014/main" val="10004"/>
                  </a:ext>
                </a:extLst>
              </a:tr>
            </a:tbl>
          </a:graphicData>
        </a:graphic>
      </p:graphicFrame>
      <p:pic>
        <p:nvPicPr>
          <p:cNvPr id="34" name="Google Shape;503;p16"/>
          <p:cNvPicPr preferRelativeResize="0"/>
          <p:nvPr/>
        </p:nvPicPr>
        <p:blipFill rotWithShape="1">
          <a:blip r:embed="rId9">
            <a:alphaModFix/>
          </a:blip>
          <a:srcRect/>
          <a:stretch/>
        </p:blipFill>
        <p:spPr>
          <a:xfrm>
            <a:off x="6516000" y="1644774"/>
            <a:ext cx="324000" cy="324000"/>
          </a:xfrm>
          <a:prstGeom prst="rect">
            <a:avLst/>
          </a:prstGeom>
          <a:noFill/>
          <a:ln>
            <a:noFill/>
          </a:ln>
        </p:spPr>
      </p:pic>
      <p:sp>
        <p:nvSpPr>
          <p:cNvPr id="35" name="Google Shape;504;p16"/>
          <p:cNvSpPr/>
          <p:nvPr/>
        </p:nvSpPr>
        <p:spPr>
          <a:xfrm>
            <a:off x="6804032" y="1716782"/>
            <a:ext cx="1620000" cy="180000"/>
          </a:xfrm>
          <a:prstGeom prst="rect">
            <a:avLst/>
          </a:prstGeom>
          <a:noFill/>
          <a:ln>
            <a:noFill/>
          </a:ln>
        </p:spPr>
        <p:txBody>
          <a:bodyPr spcFirstLastPara="1" wrap="none" lIns="91425" tIns="72000" rIns="91425" bIns="45700" anchor="ctr" anchorCtr="0">
            <a:noAutofit/>
          </a:bodyPr>
          <a:lstStyle/>
          <a:p>
            <a:pPr marL="0" marR="0" lvl="0" indent="0" algn="l" rtl="0">
              <a:spcBef>
                <a:spcPts val="0"/>
              </a:spcBef>
              <a:spcAft>
                <a:spcPts val="0"/>
              </a:spcAft>
              <a:buNone/>
            </a:pPr>
            <a:r>
              <a:rPr lang="ja-JP" sz="900" dirty="0">
                <a:solidFill>
                  <a:srgbClr val="4F6128"/>
                </a:solidFill>
                <a:ea typeface="Meiryo"/>
                <a:cs typeface="Meiryo"/>
                <a:sym typeface="Meiryo"/>
              </a:rPr>
              <a:t>CUSTOM</a:t>
            </a:r>
            <a:r>
              <a:rPr lang="ja-JP" sz="900" dirty="0">
                <a:solidFill>
                  <a:srgbClr val="4F6128"/>
                </a:solidFill>
                <a:latin typeface="Meiryo"/>
                <a:ea typeface="Meiryo"/>
                <a:cs typeface="Meiryo"/>
                <a:sym typeface="Meiryo"/>
              </a:rPr>
              <a:t>認証の場合</a:t>
            </a:r>
            <a:endParaRPr sz="900" dirty="0">
              <a:solidFill>
                <a:srgbClr val="4F6128"/>
              </a:solidFill>
              <a:latin typeface="Meiryo"/>
              <a:ea typeface="Meiryo"/>
              <a:cs typeface="Meiryo"/>
              <a:sym typeface="Meiryo"/>
            </a:endParaRPr>
          </a:p>
          <a:p>
            <a:pPr marL="0" marR="0" lvl="0" indent="0" algn="l" rtl="0">
              <a:spcBef>
                <a:spcPts val="0"/>
              </a:spcBef>
              <a:spcAft>
                <a:spcPts val="0"/>
              </a:spcAft>
              <a:buNone/>
            </a:pPr>
            <a:r>
              <a:rPr lang="ja-JP" sz="900" dirty="0">
                <a:solidFill>
                  <a:srgbClr val="4F6128"/>
                </a:solidFill>
                <a:latin typeface="Meiryo"/>
                <a:ea typeface="Meiryo"/>
                <a:cs typeface="Meiryo"/>
                <a:sym typeface="Meiryo"/>
              </a:rPr>
              <a:t>テーブルを利用（外部グループ）</a:t>
            </a:r>
            <a:endParaRPr sz="900" dirty="0">
              <a:solidFill>
                <a:srgbClr val="4F6128"/>
              </a:solidFill>
              <a:latin typeface="Meiryo"/>
              <a:ea typeface="Meiryo"/>
              <a:cs typeface="Meiryo"/>
              <a:sym typeface="Meiryo"/>
            </a:endParaRPr>
          </a:p>
        </p:txBody>
      </p:sp>
      <p:pic>
        <p:nvPicPr>
          <p:cNvPr id="36" name="Google Shape;505;p16" descr="ãactivedirectory ã¢ã¤ã³ã³ãã®ç»åæ¤ç´¢çµæ"/>
          <p:cNvPicPr preferRelativeResize="0"/>
          <p:nvPr/>
        </p:nvPicPr>
        <p:blipFill rotWithShape="1">
          <a:blip r:embed="rId8">
            <a:alphaModFix/>
          </a:blip>
          <a:srcRect/>
          <a:stretch/>
        </p:blipFill>
        <p:spPr>
          <a:xfrm>
            <a:off x="3851920" y="2140015"/>
            <a:ext cx="324000" cy="324001"/>
          </a:xfrm>
          <a:prstGeom prst="rect">
            <a:avLst/>
          </a:prstGeom>
          <a:noFill/>
          <a:ln>
            <a:noFill/>
          </a:ln>
        </p:spPr>
      </p:pic>
      <p:sp>
        <p:nvSpPr>
          <p:cNvPr id="37" name="Google Shape;506;p16"/>
          <p:cNvSpPr/>
          <p:nvPr/>
        </p:nvSpPr>
        <p:spPr>
          <a:xfrm>
            <a:off x="4194016" y="2185191"/>
            <a:ext cx="1692000" cy="180000"/>
          </a:xfrm>
          <a:prstGeom prst="rect">
            <a:avLst/>
          </a:prstGeom>
          <a:noFill/>
          <a:ln>
            <a:noFill/>
          </a:ln>
        </p:spPr>
        <p:txBody>
          <a:bodyPr spcFirstLastPara="1" wrap="none" lIns="91425" tIns="72000" rIns="91425" bIns="45700" anchor="ctr" anchorCtr="0">
            <a:noAutofit/>
          </a:bodyPr>
          <a:lstStyle/>
          <a:p>
            <a:pPr marL="0" marR="0" lvl="0" indent="0" algn="l" rtl="0">
              <a:spcBef>
                <a:spcPts val="0"/>
              </a:spcBef>
              <a:spcAft>
                <a:spcPts val="0"/>
              </a:spcAft>
              <a:buNone/>
            </a:pPr>
            <a:r>
              <a:rPr lang="ja-JP" sz="900" dirty="0">
                <a:solidFill>
                  <a:srgbClr val="4F6128"/>
                </a:solidFill>
                <a:latin typeface="Meiryo"/>
                <a:ea typeface="Meiryo"/>
                <a:cs typeface="Meiryo"/>
                <a:sym typeface="Meiryo"/>
              </a:rPr>
              <a:t>ディレクトリサービスの場合</a:t>
            </a:r>
            <a:endParaRPr sz="900" dirty="0">
              <a:solidFill>
                <a:srgbClr val="4F6128"/>
              </a:solidFill>
              <a:latin typeface="Meiryo"/>
              <a:ea typeface="Meiryo"/>
              <a:cs typeface="Meiryo"/>
              <a:sym typeface="Meiryo"/>
            </a:endParaRPr>
          </a:p>
          <a:p>
            <a:pPr marL="0" marR="0" lvl="0" indent="0" algn="l" rtl="0">
              <a:spcBef>
                <a:spcPts val="0"/>
              </a:spcBef>
              <a:spcAft>
                <a:spcPts val="0"/>
              </a:spcAft>
              <a:buNone/>
            </a:pPr>
            <a:r>
              <a:rPr lang="ja-JP" sz="900" dirty="0">
                <a:solidFill>
                  <a:srgbClr val="4F6128"/>
                </a:solidFill>
                <a:latin typeface="Meiryo"/>
                <a:ea typeface="Meiryo"/>
                <a:cs typeface="Meiryo"/>
                <a:sym typeface="Meiryo"/>
              </a:rPr>
              <a:t>組織情報を利用（外部グループ）</a:t>
            </a:r>
            <a:endParaRPr sz="900" dirty="0">
              <a:solidFill>
                <a:srgbClr val="4F6128"/>
              </a:solidFill>
              <a:latin typeface="Meiryo"/>
              <a:ea typeface="Meiryo"/>
              <a:cs typeface="Meiryo"/>
              <a:sym typeface="Meiryo"/>
            </a:endParaRPr>
          </a:p>
        </p:txBody>
      </p:sp>
      <p:pic>
        <p:nvPicPr>
          <p:cNvPr id="38" name="Google Shape;507;p16"/>
          <p:cNvPicPr preferRelativeResize="0"/>
          <p:nvPr/>
        </p:nvPicPr>
        <p:blipFill rotWithShape="1">
          <a:blip r:embed="rId10">
            <a:alphaModFix/>
          </a:blip>
          <a:srcRect/>
          <a:stretch/>
        </p:blipFill>
        <p:spPr>
          <a:xfrm>
            <a:off x="4968079" y="2752176"/>
            <a:ext cx="324001" cy="324000"/>
          </a:xfrm>
          <a:prstGeom prst="rect">
            <a:avLst/>
          </a:prstGeom>
          <a:noFill/>
          <a:ln>
            <a:noFill/>
          </a:ln>
        </p:spPr>
      </p:pic>
      <p:sp>
        <p:nvSpPr>
          <p:cNvPr id="39" name="Google Shape;508;p16"/>
          <p:cNvSpPr/>
          <p:nvPr/>
        </p:nvSpPr>
        <p:spPr>
          <a:xfrm>
            <a:off x="4284080" y="2500136"/>
            <a:ext cx="1008000" cy="216000"/>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a:solidFill>
                  <a:srgbClr val="4F6128"/>
                </a:solidFill>
                <a:latin typeface="Meiryo"/>
                <a:ea typeface="Meiryo"/>
                <a:cs typeface="Meiryo"/>
                <a:sym typeface="Meiryo"/>
              </a:rPr>
              <a:t>アプリ開発部</a:t>
            </a:r>
            <a:endParaRPr sz="900">
              <a:solidFill>
                <a:srgbClr val="4F6128"/>
              </a:solidFill>
              <a:latin typeface="Meiryo"/>
              <a:ea typeface="Meiryo"/>
              <a:cs typeface="Meiryo"/>
              <a:sym typeface="Meiryo"/>
            </a:endParaRPr>
          </a:p>
        </p:txBody>
      </p:sp>
      <p:cxnSp>
        <p:nvCxnSpPr>
          <p:cNvPr id="40" name="Google Shape;509;p16"/>
          <p:cNvCxnSpPr>
            <a:stCxn id="39" idx="2"/>
            <a:endCxn id="38" idx="1"/>
          </p:cNvCxnSpPr>
          <p:nvPr/>
        </p:nvCxnSpPr>
        <p:spPr>
          <a:xfrm rot="-5400000" flipH="1">
            <a:off x="4779080" y="2725136"/>
            <a:ext cx="198000" cy="180000"/>
          </a:xfrm>
          <a:prstGeom prst="bentConnector2">
            <a:avLst/>
          </a:prstGeom>
          <a:noFill/>
          <a:ln w="12700" cap="flat" cmpd="sng">
            <a:solidFill>
              <a:schemeClr val="accent3"/>
            </a:solidFill>
            <a:prstDash val="dash"/>
            <a:round/>
            <a:headEnd type="none" w="sm" len="sm"/>
            <a:tailEnd type="none" w="sm" len="sm"/>
          </a:ln>
        </p:spPr>
      </p:cxnSp>
      <p:cxnSp>
        <p:nvCxnSpPr>
          <p:cNvPr id="41" name="Google Shape;510;p16"/>
          <p:cNvCxnSpPr>
            <a:stCxn id="36" idx="2"/>
            <a:endCxn id="39" idx="1"/>
          </p:cNvCxnSpPr>
          <p:nvPr/>
        </p:nvCxnSpPr>
        <p:spPr>
          <a:xfrm rot="-5400000" flipH="1">
            <a:off x="4077070" y="2400866"/>
            <a:ext cx="144000" cy="270300"/>
          </a:xfrm>
          <a:prstGeom prst="bentConnector2">
            <a:avLst/>
          </a:prstGeom>
          <a:noFill/>
          <a:ln w="12700" cap="flat" cmpd="sng">
            <a:solidFill>
              <a:schemeClr val="accent3"/>
            </a:solidFill>
            <a:prstDash val="dash"/>
            <a:round/>
            <a:headEnd type="none" w="sm" len="sm"/>
            <a:tailEnd type="none" w="sm" len="sm"/>
          </a:ln>
        </p:spPr>
      </p:cxnSp>
      <p:sp>
        <p:nvSpPr>
          <p:cNvPr id="42" name="Google Shape;511;p16"/>
          <p:cNvSpPr/>
          <p:nvPr/>
        </p:nvSpPr>
        <p:spPr>
          <a:xfrm>
            <a:off x="4284080" y="3147838"/>
            <a:ext cx="1008000" cy="216000"/>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a:solidFill>
                  <a:srgbClr val="4F6128"/>
                </a:solidFill>
                <a:latin typeface="Meiryo"/>
                <a:ea typeface="Meiryo"/>
                <a:cs typeface="Meiryo"/>
                <a:sym typeface="Meiryo"/>
              </a:rPr>
              <a:t>営業部</a:t>
            </a:r>
            <a:endParaRPr sz="900">
              <a:solidFill>
                <a:srgbClr val="4F6128"/>
              </a:solidFill>
              <a:latin typeface="Meiryo"/>
              <a:ea typeface="Meiryo"/>
              <a:cs typeface="Meiryo"/>
              <a:sym typeface="Meiryo"/>
            </a:endParaRPr>
          </a:p>
        </p:txBody>
      </p:sp>
      <p:cxnSp>
        <p:nvCxnSpPr>
          <p:cNvPr id="43" name="Google Shape;512;p16"/>
          <p:cNvCxnSpPr>
            <a:stCxn id="42" idx="2"/>
            <a:endCxn id="45" idx="1"/>
          </p:cNvCxnSpPr>
          <p:nvPr/>
        </p:nvCxnSpPr>
        <p:spPr>
          <a:xfrm rot="-5400000" flipH="1">
            <a:off x="4779080" y="3372838"/>
            <a:ext cx="198000" cy="180000"/>
          </a:xfrm>
          <a:prstGeom prst="bentConnector2">
            <a:avLst/>
          </a:prstGeom>
          <a:noFill/>
          <a:ln w="12700" cap="flat" cmpd="sng">
            <a:solidFill>
              <a:schemeClr val="accent3"/>
            </a:solidFill>
            <a:prstDash val="dash"/>
            <a:round/>
            <a:headEnd type="none" w="sm" len="sm"/>
            <a:tailEnd type="none" w="sm" len="sm"/>
          </a:ln>
        </p:spPr>
      </p:cxnSp>
      <p:cxnSp>
        <p:nvCxnSpPr>
          <p:cNvPr id="44" name="Google Shape;514;p16"/>
          <p:cNvCxnSpPr>
            <a:stCxn id="36" idx="2"/>
            <a:endCxn id="42" idx="1"/>
          </p:cNvCxnSpPr>
          <p:nvPr/>
        </p:nvCxnSpPr>
        <p:spPr>
          <a:xfrm rot="-5400000" flipH="1">
            <a:off x="3753220" y="2724716"/>
            <a:ext cx="791700" cy="270300"/>
          </a:xfrm>
          <a:prstGeom prst="bentConnector2">
            <a:avLst/>
          </a:prstGeom>
          <a:noFill/>
          <a:ln w="12700" cap="flat" cmpd="sng">
            <a:solidFill>
              <a:schemeClr val="accent3"/>
            </a:solidFill>
            <a:prstDash val="dash"/>
            <a:round/>
            <a:headEnd type="none" w="sm" len="sm"/>
            <a:tailEnd type="none" w="sm" len="sm"/>
          </a:ln>
        </p:spPr>
      </p:cxnSp>
      <p:pic>
        <p:nvPicPr>
          <p:cNvPr id="45" name="Google Shape;513;p16"/>
          <p:cNvPicPr preferRelativeResize="0"/>
          <p:nvPr/>
        </p:nvPicPr>
        <p:blipFill rotWithShape="1">
          <a:blip r:embed="rId11">
            <a:alphaModFix/>
          </a:blip>
          <a:srcRect/>
          <a:stretch/>
        </p:blipFill>
        <p:spPr>
          <a:xfrm>
            <a:off x="4968080" y="3399879"/>
            <a:ext cx="324000" cy="323999"/>
          </a:xfrm>
          <a:prstGeom prst="rect">
            <a:avLst/>
          </a:prstGeom>
          <a:noFill/>
          <a:ln>
            <a:noFill/>
          </a:ln>
        </p:spPr>
      </p:pic>
      <p:sp>
        <p:nvSpPr>
          <p:cNvPr id="46" name="Google Shape;515;p16"/>
          <p:cNvSpPr/>
          <p:nvPr/>
        </p:nvSpPr>
        <p:spPr>
          <a:xfrm>
            <a:off x="2483824" y="4012287"/>
            <a:ext cx="504000" cy="180000"/>
          </a:xfrm>
          <a:prstGeom prst="rect">
            <a:avLst/>
          </a:prstGeom>
          <a:no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900" dirty="0">
                <a:solidFill>
                  <a:srgbClr val="3F3F3F"/>
                </a:solidFill>
                <a:ea typeface="Meiryo"/>
                <a:cs typeface="Meiryo"/>
                <a:sym typeface="Meiryo"/>
              </a:rPr>
              <a:t>user1</a:t>
            </a:r>
            <a:endParaRPr sz="900" dirty="0">
              <a:solidFill>
                <a:srgbClr val="3F3F3F"/>
              </a:solidFill>
              <a:ea typeface="Meiryo"/>
              <a:cs typeface="Meiryo"/>
              <a:sym typeface="Meiryo"/>
            </a:endParaRPr>
          </a:p>
        </p:txBody>
      </p:sp>
      <p:sp>
        <p:nvSpPr>
          <p:cNvPr id="47" name="Google Shape;516;p16"/>
          <p:cNvSpPr/>
          <p:nvPr/>
        </p:nvSpPr>
        <p:spPr>
          <a:xfrm>
            <a:off x="2123784" y="4516343"/>
            <a:ext cx="504000" cy="180000"/>
          </a:xfrm>
          <a:prstGeom prst="rect">
            <a:avLst/>
          </a:prstGeom>
          <a:no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900" dirty="0">
                <a:solidFill>
                  <a:srgbClr val="3F3F3F"/>
                </a:solidFill>
                <a:ea typeface="Meiryo"/>
                <a:cs typeface="Meiryo"/>
                <a:sym typeface="Meiryo"/>
              </a:rPr>
              <a:t>user2</a:t>
            </a:r>
            <a:endParaRPr sz="900" dirty="0">
              <a:solidFill>
                <a:srgbClr val="3F3F3F"/>
              </a:solidFill>
              <a:ea typeface="Meiryo"/>
              <a:cs typeface="Meiryo"/>
              <a:sym typeface="Meiryo"/>
            </a:endParaRPr>
          </a:p>
        </p:txBody>
      </p:sp>
      <p:cxnSp>
        <p:nvCxnSpPr>
          <p:cNvPr id="48" name="Google Shape;517;p16"/>
          <p:cNvCxnSpPr>
            <a:stCxn id="39" idx="3"/>
            <a:endCxn id="25" idx="3"/>
          </p:cNvCxnSpPr>
          <p:nvPr/>
        </p:nvCxnSpPr>
        <p:spPr>
          <a:xfrm flipH="1">
            <a:off x="2555780" y="2608136"/>
            <a:ext cx="2736300" cy="1188000"/>
          </a:xfrm>
          <a:prstGeom prst="bentConnector3">
            <a:avLst>
              <a:gd name="adj1" fmla="val -18845"/>
            </a:avLst>
          </a:prstGeom>
          <a:noFill/>
          <a:ln w="12700" cap="flat" cmpd="sng">
            <a:solidFill>
              <a:schemeClr val="accent6"/>
            </a:solidFill>
            <a:prstDash val="solid"/>
            <a:round/>
            <a:headEnd type="oval" w="med" len="med"/>
            <a:tailEnd type="oval" w="med" len="med"/>
          </a:ln>
        </p:spPr>
      </p:cxnSp>
      <p:cxnSp>
        <p:nvCxnSpPr>
          <p:cNvPr id="49" name="Google Shape;518;p16"/>
          <p:cNvCxnSpPr>
            <a:stCxn id="42" idx="3"/>
            <a:endCxn id="23" idx="3"/>
          </p:cNvCxnSpPr>
          <p:nvPr/>
        </p:nvCxnSpPr>
        <p:spPr>
          <a:xfrm flipH="1">
            <a:off x="2267780" y="3255838"/>
            <a:ext cx="3024300" cy="1044300"/>
          </a:xfrm>
          <a:prstGeom prst="bentConnector3">
            <a:avLst>
              <a:gd name="adj1" fmla="val -20919"/>
            </a:avLst>
          </a:prstGeom>
          <a:noFill/>
          <a:ln w="12700" cap="flat" cmpd="sng">
            <a:solidFill>
              <a:schemeClr val="accent6"/>
            </a:solidFill>
            <a:prstDash val="solid"/>
            <a:round/>
            <a:headEnd type="oval" w="med" len="med"/>
            <a:tailEnd type="oval" w="med" len="med"/>
          </a:ln>
        </p:spPr>
      </p:cxnSp>
      <p:sp>
        <p:nvSpPr>
          <p:cNvPr id="50" name="Google Shape;519;p16"/>
          <p:cNvSpPr/>
          <p:nvPr/>
        </p:nvSpPr>
        <p:spPr>
          <a:xfrm>
            <a:off x="2051720" y="2824135"/>
            <a:ext cx="504000" cy="180000"/>
          </a:xfrm>
          <a:prstGeom prst="rect">
            <a:avLst/>
          </a:prstGeom>
          <a:noFill/>
          <a:ln>
            <a:noFill/>
          </a:ln>
        </p:spPr>
        <p:txBody>
          <a:bodyPr spcFirstLastPara="1" wrap="none" lIns="91425" tIns="72000" rIns="91425" bIns="45700" anchor="ctr" anchorCtr="0">
            <a:noAutofit/>
          </a:bodyPr>
          <a:lstStyle/>
          <a:p>
            <a:pPr marL="0" marR="0" lvl="0" indent="0" algn="l" rtl="0">
              <a:spcBef>
                <a:spcPts val="0"/>
              </a:spcBef>
              <a:spcAft>
                <a:spcPts val="0"/>
              </a:spcAft>
              <a:buNone/>
            </a:pPr>
            <a:r>
              <a:rPr lang="ja-JP" sz="900" dirty="0">
                <a:solidFill>
                  <a:srgbClr val="3F3F3F"/>
                </a:solidFill>
                <a:ea typeface="Meiryo"/>
                <a:cs typeface="Meiryo"/>
                <a:sym typeface="Meiryo"/>
              </a:rPr>
              <a:t>admin</a:t>
            </a:r>
            <a:endParaRPr sz="900" dirty="0">
              <a:solidFill>
                <a:srgbClr val="3F3F3F"/>
              </a:solidFill>
              <a:ea typeface="Meiryo"/>
              <a:cs typeface="Meiryo"/>
              <a:sym typeface="Meiryo"/>
            </a:endParaRPr>
          </a:p>
        </p:txBody>
      </p:sp>
      <p:sp>
        <p:nvSpPr>
          <p:cNvPr id="51" name="Google Shape;520;p16"/>
          <p:cNvSpPr/>
          <p:nvPr/>
        </p:nvSpPr>
        <p:spPr>
          <a:xfrm>
            <a:off x="2051720" y="3400223"/>
            <a:ext cx="504000" cy="180000"/>
          </a:xfrm>
          <a:prstGeom prst="rect">
            <a:avLst/>
          </a:prstGeom>
          <a:no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900" dirty="0">
                <a:solidFill>
                  <a:srgbClr val="3F3F3F"/>
                </a:solidFill>
                <a:ea typeface="Meiryo"/>
                <a:cs typeface="Meiryo"/>
                <a:sym typeface="Meiryo"/>
              </a:rPr>
              <a:t>dev</a:t>
            </a:r>
            <a:endParaRPr sz="900" dirty="0">
              <a:solidFill>
                <a:srgbClr val="3F3F3F"/>
              </a:solidFill>
              <a:ea typeface="Meiryo"/>
              <a:cs typeface="Meiryo"/>
              <a:sym typeface="Meiryo"/>
            </a:endParaRPr>
          </a:p>
        </p:txBody>
      </p:sp>
      <p:sp>
        <p:nvSpPr>
          <p:cNvPr id="52" name="Google Shape;521;p16"/>
          <p:cNvSpPr/>
          <p:nvPr/>
        </p:nvSpPr>
        <p:spPr>
          <a:xfrm>
            <a:off x="2987824" y="3688255"/>
            <a:ext cx="720000" cy="216000"/>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a:solidFill>
                  <a:schemeClr val="accent6"/>
                </a:solidFill>
                <a:latin typeface="Meiryo"/>
                <a:ea typeface="Meiryo"/>
                <a:cs typeface="Meiryo"/>
                <a:sym typeface="Meiryo"/>
              </a:rPr>
              <a:t>関連付け</a:t>
            </a:r>
            <a:endParaRPr sz="900">
              <a:solidFill>
                <a:schemeClr val="accent6"/>
              </a:solidFill>
              <a:latin typeface="Meiryo"/>
              <a:ea typeface="Meiryo"/>
              <a:cs typeface="Meiryo"/>
              <a:sym typeface="Meiryo"/>
            </a:endParaRPr>
          </a:p>
        </p:txBody>
      </p:sp>
      <p:sp>
        <p:nvSpPr>
          <p:cNvPr id="53" name="Google Shape;522;p16"/>
          <p:cNvSpPr/>
          <p:nvPr/>
        </p:nvSpPr>
        <p:spPr>
          <a:xfrm>
            <a:off x="2987904" y="4192287"/>
            <a:ext cx="720000" cy="216000"/>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a:solidFill>
                  <a:schemeClr val="accent6"/>
                </a:solidFill>
                <a:latin typeface="Meiryo"/>
                <a:ea typeface="Meiryo"/>
                <a:cs typeface="Meiryo"/>
                <a:sym typeface="Meiryo"/>
              </a:rPr>
              <a:t>関連付け</a:t>
            </a:r>
            <a:endParaRPr sz="900">
              <a:solidFill>
                <a:schemeClr val="accent6"/>
              </a:solidFill>
              <a:latin typeface="Meiryo"/>
              <a:ea typeface="Meiryo"/>
              <a:cs typeface="Meiryo"/>
              <a:sym typeface="Meiryo"/>
            </a:endParaRPr>
          </a:p>
        </p:txBody>
      </p:sp>
      <p:sp>
        <p:nvSpPr>
          <p:cNvPr id="54" name="Google Shape;523;p16"/>
          <p:cNvSpPr/>
          <p:nvPr/>
        </p:nvSpPr>
        <p:spPr>
          <a:xfrm>
            <a:off x="4806770" y="3363838"/>
            <a:ext cx="917358" cy="424730"/>
          </a:xfrm>
          <a:prstGeom prst="ellipse">
            <a:avLst/>
          </a:prstGeom>
          <a:noFill/>
          <a:ln w="25400" cap="flat" cmpd="sng">
            <a:solidFill>
              <a:srgbClr val="FF81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a:ea typeface="Meiryo"/>
              <a:cs typeface="Meiryo"/>
              <a:sym typeface="Meiryo"/>
            </a:endParaRPr>
          </a:p>
        </p:txBody>
      </p:sp>
      <p:sp>
        <p:nvSpPr>
          <p:cNvPr id="55" name="Google Shape;524;p16"/>
          <p:cNvSpPr/>
          <p:nvPr/>
        </p:nvSpPr>
        <p:spPr>
          <a:xfrm>
            <a:off x="4860032" y="2723084"/>
            <a:ext cx="917358" cy="424730"/>
          </a:xfrm>
          <a:prstGeom prst="ellipse">
            <a:avLst/>
          </a:prstGeom>
          <a:noFill/>
          <a:ln w="25400" cap="flat" cmpd="sng">
            <a:solidFill>
              <a:srgbClr val="FF81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a:ea typeface="Meiryo"/>
              <a:cs typeface="Meiryo"/>
              <a:sym typeface="Meiryo"/>
            </a:endParaRPr>
          </a:p>
        </p:txBody>
      </p:sp>
      <p:cxnSp>
        <p:nvCxnSpPr>
          <p:cNvPr id="56" name="Google Shape;525;p16"/>
          <p:cNvCxnSpPr>
            <a:stCxn id="55" idx="2"/>
            <a:endCxn id="46" idx="3"/>
          </p:cNvCxnSpPr>
          <p:nvPr/>
        </p:nvCxnSpPr>
        <p:spPr>
          <a:xfrm flipH="1">
            <a:off x="2987732" y="2935449"/>
            <a:ext cx="1872300" cy="1166700"/>
          </a:xfrm>
          <a:prstGeom prst="curvedConnector3">
            <a:avLst>
              <a:gd name="adj1" fmla="val 49998"/>
            </a:avLst>
          </a:prstGeom>
          <a:noFill/>
          <a:ln w="19050" cap="flat" cmpd="sng">
            <a:solidFill>
              <a:srgbClr val="FF8181"/>
            </a:solidFill>
            <a:prstDash val="solid"/>
            <a:round/>
            <a:headEnd type="none" w="sm" len="sm"/>
            <a:tailEnd type="stealth" w="lg" len="lg"/>
          </a:ln>
        </p:spPr>
      </p:cxnSp>
      <p:cxnSp>
        <p:nvCxnSpPr>
          <p:cNvPr id="57" name="Google Shape;526;p16"/>
          <p:cNvCxnSpPr>
            <a:stCxn id="54" idx="4"/>
            <a:endCxn id="47" idx="3"/>
          </p:cNvCxnSpPr>
          <p:nvPr/>
        </p:nvCxnSpPr>
        <p:spPr>
          <a:xfrm rot="5400000">
            <a:off x="3537749" y="2878668"/>
            <a:ext cx="817800" cy="2637600"/>
          </a:xfrm>
          <a:prstGeom prst="curvedConnector2">
            <a:avLst/>
          </a:prstGeom>
          <a:noFill/>
          <a:ln w="19050" cap="flat" cmpd="sng">
            <a:solidFill>
              <a:srgbClr val="FF8181"/>
            </a:solidFill>
            <a:prstDash val="solid"/>
            <a:round/>
            <a:headEnd type="none" w="sm" len="sm"/>
            <a:tailEnd type="stealth" w="lg" len="lg"/>
          </a:ln>
        </p:spPr>
      </p:cxnSp>
      <p:sp>
        <p:nvSpPr>
          <p:cNvPr id="58" name="Google Shape;527;p16"/>
          <p:cNvSpPr/>
          <p:nvPr/>
        </p:nvSpPr>
        <p:spPr>
          <a:xfrm>
            <a:off x="5220072" y="4451276"/>
            <a:ext cx="917358" cy="424730"/>
          </a:xfrm>
          <a:prstGeom prst="ellipse">
            <a:avLst/>
          </a:prstGeom>
          <a:solidFill>
            <a:schemeClr val="lt1"/>
          </a:solidFill>
          <a:ln w="25400" cap="flat" cmpd="sng">
            <a:solidFill>
              <a:srgbClr val="FF8181"/>
            </a:solidFill>
            <a:prstDash val="solid"/>
            <a:round/>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自動追加</a:t>
            </a:r>
            <a:endParaRPr sz="900" dirty="0">
              <a:solidFill>
                <a:srgbClr val="3F3F3F"/>
              </a:solidFill>
              <a:latin typeface="Meiryo"/>
              <a:ea typeface="Meiryo"/>
              <a:cs typeface="Meiryo"/>
              <a:sym typeface="Meiryo"/>
            </a:endParaRPr>
          </a:p>
          <a:p>
            <a:pPr marL="0" marR="0" lvl="0" indent="0" algn="ctr" rtl="0">
              <a:spcBef>
                <a:spcPts val="0"/>
              </a:spcBef>
              <a:spcAft>
                <a:spcPts val="0"/>
              </a:spcAft>
              <a:buNone/>
            </a:pPr>
            <a:r>
              <a:rPr lang="ja-JP" sz="900" dirty="0">
                <a:solidFill>
                  <a:srgbClr val="3F3F3F"/>
                </a:solidFill>
                <a:latin typeface="Meiryo"/>
                <a:ea typeface="Meiryo"/>
                <a:cs typeface="Meiryo"/>
                <a:sym typeface="Meiryo"/>
              </a:rPr>
              <a:t>されるユーザー</a:t>
            </a:r>
            <a:endParaRPr sz="900" dirty="0">
              <a:solidFill>
                <a:srgbClr val="3F3F3F"/>
              </a:solidFill>
              <a:latin typeface="Meiryo"/>
              <a:ea typeface="Meiryo"/>
              <a:cs typeface="Meiryo"/>
              <a:sym typeface="Meiryo"/>
            </a:endParaRPr>
          </a:p>
        </p:txBody>
      </p:sp>
      <p:sp>
        <p:nvSpPr>
          <p:cNvPr id="59" name="Google Shape;528;p16"/>
          <p:cNvSpPr/>
          <p:nvPr/>
        </p:nvSpPr>
        <p:spPr>
          <a:xfrm>
            <a:off x="6516000" y="3147814"/>
            <a:ext cx="1944000" cy="792000"/>
          </a:xfrm>
          <a:prstGeom prst="rect">
            <a:avLst/>
          </a:prstGeom>
          <a:noFill/>
          <a:ln>
            <a:noFill/>
          </a:ln>
        </p:spPr>
        <p:txBody>
          <a:bodyPr spcFirstLastPara="1" wrap="square" lIns="91425" tIns="72000" rIns="91425" bIns="45700" anchor="t" anchorCtr="0">
            <a:noAutofit/>
          </a:bodyPr>
          <a:lstStyle/>
          <a:p>
            <a:pPr marL="0" marR="0" lvl="0" indent="0" algn="l" rtl="0">
              <a:spcBef>
                <a:spcPts val="0"/>
              </a:spcBef>
              <a:spcAft>
                <a:spcPts val="0"/>
              </a:spcAft>
              <a:buNone/>
            </a:pPr>
            <a:r>
              <a:rPr lang="ja-JP" sz="900" dirty="0">
                <a:solidFill>
                  <a:srgbClr val="4F6128"/>
                </a:solidFill>
                <a:latin typeface="Meiryo"/>
                <a:ea typeface="Meiryo"/>
                <a:cs typeface="Meiryo"/>
                <a:sym typeface="Meiryo"/>
              </a:rPr>
              <a:t>テーブルデータを検索して組織のグループに相当する列の値（外部グループ）と、</a:t>
            </a:r>
            <a:r>
              <a:rPr lang="ja-JP" sz="900" dirty="0">
                <a:solidFill>
                  <a:srgbClr val="4F6128"/>
                </a:solidFill>
                <a:ea typeface="Meiryo"/>
                <a:cs typeface="Meiryo"/>
                <a:sym typeface="Meiryo"/>
              </a:rPr>
              <a:t>WebFOCUS</a:t>
            </a:r>
            <a:r>
              <a:rPr lang="ja-JP" sz="900" dirty="0">
                <a:solidFill>
                  <a:srgbClr val="4F6128"/>
                </a:solidFill>
                <a:latin typeface="Meiryo"/>
                <a:ea typeface="Meiryo"/>
                <a:cs typeface="Meiryo"/>
                <a:sym typeface="Meiryo"/>
              </a:rPr>
              <a:t>内部のグループと関連付けを行います</a:t>
            </a:r>
            <a:endParaRPr sz="900" dirty="0">
              <a:solidFill>
                <a:srgbClr val="4F6128"/>
              </a:solidFill>
              <a:latin typeface="Meiryo"/>
              <a:ea typeface="Meiryo"/>
              <a:cs typeface="Meiryo"/>
              <a:sym typeface="Meiryo"/>
            </a:endParaRPr>
          </a:p>
        </p:txBody>
      </p:sp>
      <p:sp>
        <p:nvSpPr>
          <p:cNvPr id="60" name="Google Shape;529;p16"/>
          <p:cNvSpPr/>
          <p:nvPr/>
        </p:nvSpPr>
        <p:spPr>
          <a:xfrm>
            <a:off x="5220072" y="3508248"/>
            <a:ext cx="504000" cy="180000"/>
          </a:xfrm>
          <a:prstGeom prst="rect">
            <a:avLst/>
          </a:prstGeom>
          <a:no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900" dirty="0">
                <a:solidFill>
                  <a:srgbClr val="4F6128"/>
                </a:solidFill>
                <a:ea typeface="Meiryo"/>
                <a:cs typeface="Meiryo"/>
                <a:sym typeface="Meiryo"/>
              </a:rPr>
              <a:t>user2</a:t>
            </a:r>
            <a:endParaRPr sz="900" dirty="0">
              <a:solidFill>
                <a:srgbClr val="4F6128"/>
              </a:solidFill>
              <a:ea typeface="Meiryo"/>
              <a:cs typeface="Meiryo"/>
              <a:sym typeface="Meiryo"/>
            </a:endParaRPr>
          </a:p>
        </p:txBody>
      </p:sp>
      <p:sp>
        <p:nvSpPr>
          <p:cNvPr id="61" name="Google Shape;530;p16"/>
          <p:cNvSpPr/>
          <p:nvPr/>
        </p:nvSpPr>
        <p:spPr>
          <a:xfrm>
            <a:off x="5220072" y="2824192"/>
            <a:ext cx="504000" cy="180000"/>
          </a:xfrm>
          <a:prstGeom prst="rect">
            <a:avLst/>
          </a:prstGeom>
          <a:no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900" dirty="0">
                <a:solidFill>
                  <a:srgbClr val="4F6128"/>
                </a:solidFill>
                <a:ea typeface="Meiryo"/>
                <a:cs typeface="Meiryo"/>
                <a:sym typeface="Meiryo"/>
              </a:rPr>
              <a:t>user1</a:t>
            </a:r>
            <a:endParaRPr sz="900" dirty="0">
              <a:solidFill>
                <a:srgbClr val="4F6128"/>
              </a:solidFill>
              <a:ea typeface="Meiryo"/>
              <a:cs typeface="Meiryo"/>
              <a:sym typeface="Meiryo"/>
            </a:endParaRPr>
          </a:p>
        </p:txBody>
      </p:sp>
      <p:sp>
        <p:nvSpPr>
          <p:cNvPr id="62" name="Google Shape;531;p16"/>
          <p:cNvSpPr/>
          <p:nvPr/>
        </p:nvSpPr>
        <p:spPr>
          <a:xfrm>
            <a:off x="6516000" y="2460404"/>
            <a:ext cx="1944000" cy="450120"/>
          </a:xfrm>
          <a:prstGeom prst="rect">
            <a:avLst/>
          </a:prstGeom>
          <a:noFill/>
          <a:ln w="1905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63" name="Google Shape;532;p16"/>
          <p:cNvSpPr/>
          <p:nvPr/>
        </p:nvSpPr>
        <p:spPr>
          <a:xfrm>
            <a:off x="6372200" y="3795886"/>
            <a:ext cx="2088000" cy="1044000"/>
          </a:xfrm>
          <a:prstGeom prst="rect">
            <a:avLst/>
          </a:prstGeom>
          <a:noFill/>
          <a:ln>
            <a:noFill/>
          </a:ln>
        </p:spPr>
        <p:txBody>
          <a:bodyPr spcFirstLastPara="1" wrap="square" lIns="91425" tIns="72000" rIns="91425" bIns="45700" anchor="t" anchorCtr="0">
            <a:noAutofit/>
          </a:bodyPr>
          <a:lstStyle/>
          <a:p>
            <a:pPr marL="171450" lvl="0" indent="-171450">
              <a:buClr>
                <a:srgbClr val="FF0000"/>
              </a:buClr>
              <a:buSzPts val="900"/>
              <a:buFont typeface="Arial"/>
              <a:buChar char="•"/>
            </a:pPr>
            <a:r>
              <a:rPr lang="ja-JP" sz="900" dirty="0">
                <a:solidFill>
                  <a:srgbClr val="FF0000"/>
                </a:solidFill>
                <a:latin typeface="Meiryo"/>
                <a:ea typeface="Meiryo"/>
                <a:cs typeface="Meiryo"/>
                <a:sym typeface="Meiryo"/>
              </a:rPr>
              <a:t>ユーザーの追加や所属変更は自動で行われますが</a:t>
            </a:r>
            <a:r>
              <a:rPr lang="ja-JP" sz="900" dirty="0" smtClean="0">
                <a:solidFill>
                  <a:srgbClr val="FF0000"/>
                </a:solidFill>
                <a:latin typeface="Meiryo"/>
                <a:ea typeface="Meiryo"/>
                <a:cs typeface="Meiryo"/>
                <a:sym typeface="Meiryo"/>
              </a:rPr>
              <a:t>、削除は</a:t>
            </a:r>
            <a:r>
              <a:rPr lang="ja-JP" altLang="ja-JP" sz="900" dirty="0" smtClean="0">
                <a:solidFill>
                  <a:srgbClr val="FF0000"/>
                </a:solidFill>
                <a:latin typeface="Meiryo"/>
                <a:ea typeface="Meiryo"/>
                <a:cs typeface="Meiryo"/>
                <a:sym typeface="Meiryo"/>
              </a:rPr>
              <a:t>自動</a:t>
            </a:r>
            <a:r>
              <a:rPr lang="ja-JP" altLang="en-US" sz="900" dirty="0" smtClean="0">
                <a:solidFill>
                  <a:srgbClr val="FF0000"/>
                </a:solidFill>
                <a:latin typeface="Meiryo"/>
                <a:ea typeface="Meiryo"/>
                <a:cs typeface="Meiryo"/>
                <a:sym typeface="Meiryo"/>
              </a:rPr>
              <a:t>で</a:t>
            </a:r>
            <a:r>
              <a:rPr lang="ja-JP" sz="900" dirty="0" smtClean="0">
                <a:solidFill>
                  <a:srgbClr val="FF0000"/>
                </a:solidFill>
                <a:latin typeface="Meiryo"/>
                <a:ea typeface="Meiryo"/>
                <a:cs typeface="Meiryo"/>
                <a:sym typeface="Meiryo"/>
              </a:rPr>
              <a:t>行われません</a:t>
            </a:r>
            <a:r>
              <a:rPr lang="ja-JP" sz="900" dirty="0">
                <a:solidFill>
                  <a:srgbClr val="FF0000"/>
                </a:solidFill>
                <a:latin typeface="Meiryo"/>
                <a:ea typeface="Meiryo"/>
                <a:cs typeface="Meiryo"/>
                <a:sym typeface="Meiryo"/>
              </a:rPr>
              <a:t>。ユーザー</a:t>
            </a:r>
            <a:r>
              <a:rPr lang="ja-JP" sz="900" dirty="0">
                <a:solidFill>
                  <a:srgbClr val="FF0000"/>
                </a:solidFill>
                <a:ea typeface="Meiryo"/>
                <a:cs typeface="Meiryo"/>
                <a:sym typeface="Meiryo"/>
              </a:rPr>
              <a:t>ID</a:t>
            </a:r>
            <a:r>
              <a:rPr lang="ja-JP" sz="900" dirty="0">
                <a:solidFill>
                  <a:srgbClr val="FF0000"/>
                </a:solidFill>
                <a:latin typeface="Meiryo"/>
                <a:ea typeface="Meiryo"/>
                <a:cs typeface="Meiryo"/>
                <a:sym typeface="Meiryo"/>
              </a:rPr>
              <a:t>の削除は手動で行います</a:t>
            </a:r>
            <a:endParaRPr sz="900" dirty="0">
              <a:solidFill>
                <a:srgbClr val="FF0000"/>
              </a:solidFill>
              <a:latin typeface="Meiryo"/>
              <a:ea typeface="Meiryo"/>
              <a:cs typeface="Meiryo"/>
              <a:sym typeface="Meiryo"/>
            </a:endParaRPr>
          </a:p>
          <a:p>
            <a:pPr marL="171450" marR="0" lvl="0" indent="-171450" algn="l" rtl="0">
              <a:spcBef>
                <a:spcPts val="0"/>
              </a:spcBef>
              <a:spcAft>
                <a:spcPts val="0"/>
              </a:spcAft>
              <a:buClr>
                <a:srgbClr val="FF0000"/>
              </a:buClr>
              <a:buSzPts val="900"/>
              <a:buFont typeface="Arial"/>
              <a:buChar char="•"/>
            </a:pPr>
            <a:r>
              <a:rPr lang="ja-JP" altLang="en-US" sz="900" dirty="0" smtClean="0">
                <a:solidFill>
                  <a:srgbClr val="FF0000"/>
                </a:solidFill>
                <a:latin typeface="Meiryo"/>
                <a:ea typeface="Meiryo"/>
                <a:cs typeface="Meiryo"/>
                <a:sym typeface="Meiryo"/>
              </a:rPr>
              <a:t>削除される</a:t>
            </a:r>
            <a:r>
              <a:rPr lang="ja-JP" sz="900" dirty="0" smtClean="0">
                <a:solidFill>
                  <a:srgbClr val="FF0000"/>
                </a:solidFill>
                <a:latin typeface="Meiryo"/>
                <a:ea typeface="Meiryo"/>
                <a:cs typeface="Meiryo"/>
                <a:sym typeface="Meiryo"/>
              </a:rPr>
              <a:t>ユーザーが</a:t>
            </a:r>
            <a:r>
              <a:rPr lang="ja-JP" altLang="en-US" sz="900" dirty="0" smtClean="0">
                <a:solidFill>
                  <a:srgbClr val="FF0000"/>
                </a:solidFill>
                <a:latin typeface="Meiryo"/>
                <a:ea typeface="Meiryo"/>
                <a:cs typeface="Meiryo"/>
                <a:sym typeface="Meiryo"/>
              </a:rPr>
              <a:t>オーナーとして</a:t>
            </a:r>
            <a:r>
              <a:rPr lang="ja-JP" sz="900" dirty="0" smtClean="0">
                <a:solidFill>
                  <a:srgbClr val="FF0000"/>
                </a:solidFill>
                <a:latin typeface="Meiryo"/>
                <a:ea typeface="Meiryo"/>
                <a:cs typeface="Meiryo"/>
                <a:sym typeface="Meiryo"/>
              </a:rPr>
              <a:t>保有</a:t>
            </a:r>
            <a:r>
              <a:rPr lang="ja-JP" sz="900" dirty="0">
                <a:solidFill>
                  <a:srgbClr val="FF0000"/>
                </a:solidFill>
                <a:latin typeface="Meiryo"/>
                <a:ea typeface="Meiryo"/>
                <a:cs typeface="Meiryo"/>
                <a:sym typeface="Meiryo"/>
              </a:rPr>
              <a:t>するリポジトリ上のファイルは一緒に削除されます</a:t>
            </a:r>
            <a:endParaRPr sz="900" dirty="0">
              <a:solidFill>
                <a:srgbClr val="FF0000"/>
              </a:solidFill>
              <a:latin typeface="Meiryo"/>
              <a:ea typeface="Meiryo"/>
              <a:cs typeface="Meiryo"/>
              <a:sym typeface="Meiryo"/>
            </a:endParaRPr>
          </a:p>
        </p:txBody>
      </p:sp>
    </p:spTree>
    <p:extLst>
      <p:ext uri="{BB962C8B-B14F-4D97-AF65-F5344CB8AC3E}">
        <p14:creationId xmlns:p14="http://schemas.microsoft.com/office/powerpoint/2010/main" val="302773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認証認可の組み合わせ例（補足）</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lvl="0">
              <a:buClr>
                <a:schemeClr val="accent6"/>
              </a:buClr>
              <a:buSzPts val="1600"/>
            </a:pPr>
            <a:r>
              <a:rPr lang="ja-JP" altLang="en-US" sz="1600" b="1" dirty="0">
                <a:latin typeface="Meiryo"/>
                <a:ea typeface="Meiryo"/>
                <a:cs typeface="Meiryo"/>
                <a:sym typeface="Meiryo"/>
              </a:rPr>
              <a:t>システム要件に合わせて、認証と認可の組み合わせを検討します</a:t>
            </a:r>
          </a:p>
          <a:p>
            <a:pPr lvl="1">
              <a:spcBef>
                <a:spcPts val="280"/>
              </a:spcBef>
              <a:buClr>
                <a:schemeClr val="accent1"/>
              </a:buClr>
              <a:buSzPts val="1400"/>
            </a:pPr>
            <a:r>
              <a:rPr lang="ja-JP" altLang="en-US" sz="1400" dirty="0">
                <a:latin typeface="Meiryo"/>
                <a:ea typeface="Meiryo"/>
                <a:cs typeface="Meiryo"/>
                <a:sym typeface="Meiryo"/>
              </a:rPr>
              <a:t>以下は少し複雑な要件に対しての組み合わせ例です</a:t>
            </a:r>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graphicFrame>
        <p:nvGraphicFramePr>
          <p:cNvPr id="6" name="Google Shape;538;p17"/>
          <p:cNvGraphicFramePr/>
          <p:nvPr>
            <p:extLst>
              <p:ext uri="{D42A27DB-BD31-4B8C-83A1-F6EECF244321}">
                <p14:modId xmlns:p14="http://schemas.microsoft.com/office/powerpoint/2010/main" val="853340945"/>
              </p:ext>
            </p:extLst>
          </p:nvPr>
        </p:nvGraphicFramePr>
        <p:xfrm>
          <a:off x="683568" y="1677084"/>
          <a:ext cx="8118775" cy="2910890"/>
        </p:xfrm>
        <a:graphic>
          <a:graphicData uri="http://schemas.openxmlformats.org/drawingml/2006/table">
            <a:tbl>
              <a:tblPr firstRow="1" bandRow="1">
                <a:tableStyleId>{5C22544A-7EE6-4342-B048-85BDC9FD1C3A}</a:tableStyleId>
              </a:tblPr>
              <a:tblGrid>
                <a:gridCol w="1202775">
                  <a:extLst>
                    <a:ext uri="{9D8B030D-6E8A-4147-A177-3AD203B41FA5}">
                      <a16:colId xmlns:a16="http://schemas.microsoft.com/office/drawing/2014/main" val="20000"/>
                    </a:ext>
                  </a:extLst>
                </a:gridCol>
                <a:gridCol w="2109575">
                  <a:extLst>
                    <a:ext uri="{9D8B030D-6E8A-4147-A177-3AD203B41FA5}">
                      <a16:colId xmlns:a16="http://schemas.microsoft.com/office/drawing/2014/main" val="20001"/>
                    </a:ext>
                  </a:extLst>
                </a:gridCol>
                <a:gridCol w="2478650">
                  <a:extLst>
                    <a:ext uri="{9D8B030D-6E8A-4147-A177-3AD203B41FA5}">
                      <a16:colId xmlns:a16="http://schemas.microsoft.com/office/drawing/2014/main" val="20002"/>
                    </a:ext>
                  </a:extLst>
                </a:gridCol>
                <a:gridCol w="2327775">
                  <a:extLst>
                    <a:ext uri="{9D8B030D-6E8A-4147-A177-3AD203B41FA5}">
                      <a16:colId xmlns:a16="http://schemas.microsoft.com/office/drawing/2014/main" val="20003"/>
                    </a:ext>
                  </a:extLst>
                </a:gridCol>
              </a:tblGrid>
              <a:tr h="188775">
                <a:tc>
                  <a:txBody>
                    <a:bodyPr/>
                    <a:lstStyle/>
                    <a:p>
                      <a:pPr marL="0" marR="0" lvl="0" indent="0" algn="l" rtl="0">
                        <a:spcBef>
                          <a:spcPts val="0"/>
                        </a:spcBef>
                        <a:spcAft>
                          <a:spcPts val="0"/>
                        </a:spcAft>
                        <a:buNone/>
                      </a:pPr>
                      <a:r>
                        <a:rPr lang="ja-JP" sz="1100" dirty="0"/>
                        <a:t>課題例</a:t>
                      </a:r>
                      <a:endParaRPr sz="11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sz="1100" dirty="0"/>
                        <a:t>具体例</a:t>
                      </a:r>
                      <a:endParaRPr sz="11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sz="1100" dirty="0"/>
                        <a:t>対応案</a:t>
                      </a:r>
                      <a:endParaRPr sz="11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sz="1100" dirty="0"/>
                        <a:t>対応案の設定組み合わせ例</a:t>
                      </a:r>
                      <a:endParaRPr sz="11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55225">
                <a:tc>
                  <a:txBody>
                    <a:bodyPr/>
                    <a:lstStyle/>
                    <a:p>
                      <a:pPr marL="0" marR="0" lvl="0" indent="0" algn="l" rtl="0">
                        <a:spcBef>
                          <a:spcPts val="0"/>
                        </a:spcBef>
                        <a:spcAft>
                          <a:spcPts val="0"/>
                        </a:spcAft>
                        <a:buNone/>
                      </a:pPr>
                      <a:r>
                        <a:rPr lang="ja-JP" sz="1000" dirty="0"/>
                        <a:t>認証と認可のソースを分けて運用したい</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認証は</a:t>
                      </a:r>
                      <a:r>
                        <a:rPr lang="ja-JP" sz="1000" dirty="0">
                          <a:latin typeface="+mn-lt"/>
                        </a:rPr>
                        <a:t>ActiveDirectory</a:t>
                      </a:r>
                      <a:r>
                        <a:rPr lang="ja-JP" sz="1000" dirty="0"/>
                        <a:t>で行いたい。認可は</a:t>
                      </a:r>
                      <a:r>
                        <a:rPr lang="ja-JP" sz="1000" dirty="0">
                          <a:latin typeface="+mn-lt"/>
                        </a:rPr>
                        <a:t>ActiveDirectory</a:t>
                      </a:r>
                      <a:r>
                        <a:rPr lang="ja-JP" sz="1000" dirty="0"/>
                        <a:t>のグループではなくて、</a:t>
                      </a:r>
                      <a:r>
                        <a:rPr lang="ja-JP" sz="1000" dirty="0">
                          <a:latin typeface="+mn-lt"/>
                        </a:rPr>
                        <a:t>WebFOCUS</a:t>
                      </a:r>
                      <a:r>
                        <a:rPr lang="ja-JP" sz="1000" dirty="0"/>
                        <a:t>用に独自に設定したい</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外部認証と外部認可は分けて設定することが可能です</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認証：外部認証（</a:t>
                      </a:r>
                      <a:r>
                        <a:rPr lang="ja-JP" sz="1000" dirty="0">
                          <a:latin typeface="+mn-lt"/>
                        </a:rPr>
                        <a:t>LDAP</a:t>
                      </a:r>
                      <a:r>
                        <a:rPr lang="ja-JP" sz="1000" dirty="0"/>
                        <a:t>認証）</a:t>
                      </a:r>
                      <a:br>
                        <a:rPr lang="ja-JP" sz="1000" dirty="0"/>
                      </a:br>
                      <a:r>
                        <a:rPr lang="ja-JP" sz="1000" dirty="0"/>
                        <a:t>認可：外部認可（</a:t>
                      </a:r>
                      <a:r>
                        <a:rPr lang="ja-JP" sz="1000" dirty="0">
                          <a:latin typeface="+mn-lt"/>
                        </a:rPr>
                        <a:t>CUSTOM</a:t>
                      </a:r>
                      <a:r>
                        <a:rPr lang="ja-JP" sz="1000" dirty="0"/>
                        <a:t>認可）</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677375">
                <a:tc>
                  <a:txBody>
                    <a:bodyPr/>
                    <a:lstStyle/>
                    <a:p>
                      <a:pPr marL="0" marR="0" lvl="0" indent="0" algn="l" rtl="0">
                        <a:spcBef>
                          <a:spcPts val="0"/>
                        </a:spcBef>
                        <a:spcAft>
                          <a:spcPts val="0"/>
                        </a:spcAft>
                        <a:buNone/>
                      </a:pPr>
                      <a:r>
                        <a:rPr lang="ja-JP" sz="1000" dirty="0"/>
                        <a:t>ログインの経路を分けたい</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0"/>
                        </a:spcAft>
                        <a:buNone/>
                      </a:pPr>
                      <a:r>
                        <a:rPr lang="ja-JP" sz="1000" dirty="0">
                          <a:latin typeface="+mn-lt"/>
                        </a:rPr>
                        <a:t>SSO</a:t>
                      </a:r>
                      <a:r>
                        <a:rPr lang="ja-JP" sz="1000" dirty="0"/>
                        <a:t>で認証したい</a:t>
                      </a:r>
                      <a:br>
                        <a:rPr lang="ja-JP" sz="1000" dirty="0"/>
                      </a:br>
                      <a:r>
                        <a:rPr lang="ja-JP" sz="1000" dirty="0"/>
                        <a:t>しかし管理者ユーザーは自ユーザー</a:t>
                      </a:r>
                      <a:r>
                        <a:rPr lang="ja-JP" sz="1000" dirty="0">
                          <a:latin typeface="+mn-lt"/>
                        </a:rPr>
                        <a:t>ID</a:t>
                      </a:r>
                      <a:r>
                        <a:rPr lang="ja-JP" sz="1000" dirty="0"/>
                        <a:t>に管理者権限を付与するのではなく、管理者</a:t>
                      </a:r>
                      <a:r>
                        <a:rPr lang="ja-JP" sz="1000" dirty="0">
                          <a:latin typeface="+mn-lt"/>
                        </a:rPr>
                        <a:t>ID</a:t>
                      </a:r>
                      <a:r>
                        <a:rPr lang="ja-JP" sz="1000" dirty="0"/>
                        <a:t>で作業したい</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0"/>
                        </a:spcAft>
                        <a:buNone/>
                      </a:pPr>
                      <a:r>
                        <a:rPr lang="ja-JP" sz="1000" dirty="0"/>
                        <a:t>事前認証（</a:t>
                      </a:r>
                      <a:r>
                        <a:rPr lang="ja-JP" sz="1000" dirty="0">
                          <a:latin typeface="+mn-lt"/>
                        </a:rPr>
                        <a:t>SSO</a:t>
                      </a:r>
                      <a:r>
                        <a:rPr lang="ja-JP" sz="1000" dirty="0"/>
                        <a:t>）とフォーム認証（ログインフォーム利用）を併用することが可能です</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0"/>
                        </a:spcAft>
                        <a:buNone/>
                      </a:pPr>
                      <a:r>
                        <a:rPr lang="ja-JP" sz="1000" dirty="0"/>
                        <a:t>認証方式（設定）として、事前認証とフォーム認証を両方とも有効化</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03750">
                <a:tc rowSpan="2">
                  <a:txBody>
                    <a:bodyPr/>
                    <a:lstStyle/>
                    <a:p>
                      <a:pPr marL="0" marR="0" lvl="0" indent="0" algn="l" rtl="0">
                        <a:spcBef>
                          <a:spcPts val="0"/>
                        </a:spcBef>
                        <a:spcAft>
                          <a:spcPts val="0"/>
                        </a:spcAft>
                        <a:buNone/>
                      </a:pPr>
                      <a:r>
                        <a:rPr lang="ja-JP" sz="1000" dirty="0">
                          <a:latin typeface="+mn-lt"/>
                        </a:rPr>
                        <a:t>ActiveDirectory</a:t>
                      </a:r>
                      <a:r>
                        <a:rPr lang="ja-JP" sz="1000" dirty="0"/>
                        <a:t>を認証と認可のソースにするが、全ユーザーに公開したくない</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想定していないユーザーのIDが自動追加されると困る。指定したユーザーIDのみに利用させたい</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ユーザーIDの自動追加はオプションによって無効にできます。その場合、セキュリティセンターで作成したIDのみを外部認証させることができます</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外部認証、外部認可</a:t>
                      </a:r>
                      <a:br>
                        <a:rPr lang="ja-JP" sz="1000" dirty="0"/>
                      </a:br>
                      <a:r>
                        <a:rPr lang="ja-JP" sz="1000" dirty="0"/>
                        <a:t>ログイン時にアカウントを作成設定を</a:t>
                      </a:r>
                      <a:r>
                        <a:rPr lang="ja-JP" sz="1000" dirty="0">
                          <a:latin typeface="+mn-lt"/>
                        </a:rPr>
                        <a:t>OFF</a:t>
                      </a:r>
                      <a:r>
                        <a:rPr lang="ja-JP" sz="1000" dirty="0"/>
                        <a:t>に設定</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423150">
                <a:tc vMerge="1">
                  <a:txBody>
                    <a:bodyPr/>
                    <a:lstStyle/>
                    <a:p>
                      <a:endParaRPr lang="ja-JP"/>
                    </a:p>
                  </a:txBody>
                  <a:tcPr/>
                </a:tc>
                <a:tc>
                  <a:txBody>
                    <a:bodyPr/>
                    <a:lstStyle/>
                    <a:p>
                      <a:pPr marL="0" marR="0" lvl="0" indent="0" algn="l" rtl="0">
                        <a:spcBef>
                          <a:spcPts val="0"/>
                        </a:spcBef>
                        <a:spcAft>
                          <a:spcPts val="0"/>
                        </a:spcAft>
                        <a:buNone/>
                      </a:pPr>
                      <a:r>
                        <a:rPr lang="ja-JP" sz="1000" dirty="0"/>
                        <a:t>特定の組織にのみログインさせたい</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グループ関連付けがされているユーザーのみログインさせることができます</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rtl="0">
                        <a:spcBef>
                          <a:spcPts val="0"/>
                        </a:spcBef>
                        <a:spcAft>
                          <a:spcPts val="0"/>
                        </a:spcAft>
                        <a:buNone/>
                      </a:pPr>
                      <a:r>
                        <a:rPr lang="ja-JP" sz="1000" dirty="0"/>
                        <a:t>外部認証、外部認可</a:t>
                      </a:r>
                      <a:br>
                        <a:rPr lang="ja-JP" sz="1000" dirty="0"/>
                      </a:br>
                      <a:r>
                        <a:rPr lang="ja-JP" sz="1000" dirty="0"/>
                        <a:t>ログイン時にアカウントを作成設定を</a:t>
                      </a:r>
                      <a:r>
                        <a:rPr lang="ja-JP" sz="1000" dirty="0">
                          <a:latin typeface="+mn-lt"/>
                        </a:rPr>
                        <a:t>Mapped External Groups</a:t>
                      </a:r>
                      <a:r>
                        <a:rPr lang="ja-JP" sz="1000" dirty="0"/>
                        <a:t>に設定</a:t>
                      </a:r>
                      <a:endParaRPr sz="1000" dirty="0"/>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122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セキュリティルールの設定イメージ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lvl="0">
              <a:buClr>
                <a:schemeClr val="accent6"/>
              </a:buClr>
              <a:buSzPts val="1600"/>
            </a:pPr>
            <a:r>
              <a:rPr lang="ja-JP" altLang="en-US" b="1" dirty="0">
                <a:latin typeface="Meiryo"/>
                <a:ea typeface="Meiryo"/>
                <a:cs typeface="Meiryo"/>
                <a:sym typeface="Meiryo"/>
              </a:rPr>
              <a:t>コンテンツの参照可否や機能の権限付与はセキュリティルールで制御します</a:t>
            </a:r>
          </a:p>
          <a:p>
            <a:pPr lvl="0">
              <a:spcBef>
                <a:spcPts val="320"/>
              </a:spcBef>
              <a:buClr>
                <a:schemeClr val="accent6"/>
              </a:buClr>
              <a:buSzPts val="1600"/>
            </a:pPr>
            <a:r>
              <a:rPr lang="ja-JP" altLang="en-US" b="1" dirty="0">
                <a:latin typeface="Meiryo"/>
                <a:ea typeface="Meiryo"/>
                <a:cs typeface="Meiryo"/>
                <a:sym typeface="Meiryo"/>
              </a:rPr>
              <a:t>フォルダ単位でグループごとにロール（権限のまとまり）を付与します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grpSp>
        <p:nvGrpSpPr>
          <p:cNvPr id="6" name="Google Shape;548;p18"/>
          <p:cNvGrpSpPr/>
          <p:nvPr/>
        </p:nvGrpSpPr>
        <p:grpSpPr>
          <a:xfrm>
            <a:off x="683568" y="1635670"/>
            <a:ext cx="7272808" cy="2664272"/>
            <a:chOff x="683568" y="1635670"/>
            <a:chExt cx="7272808" cy="2664272"/>
          </a:xfrm>
        </p:grpSpPr>
        <p:sp>
          <p:nvSpPr>
            <p:cNvPr id="7" name="Google Shape;549;p18"/>
            <p:cNvSpPr/>
            <p:nvPr/>
          </p:nvSpPr>
          <p:spPr>
            <a:xfrm>
              <a:off x="683568" y="3055264"/>
              <a:ext cx="1836000" cy="1188000"/>
            </a:xfrm>
            <a:prstGeom prst="rect">
              <a:avLst/>
            </a:prstGeom>
            <a:solidFill>
              <a:srgbClr val="DAE5F1"/>
            </a:solidFill>
            <a:ln>
              <a:noFill/>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dirty="0">
                  <a:solidFill>
                    <a:schemeClr val="dk2"/>
                  </a:solidFill>
                  <a:latin typeface="Meiryo"/>
                  <a:ea typeface="Meiryo"/>
                  <a:cs typeface="Meiryo"/>
                  <a:sym typeface="Meiryo"/>
                </a:rPr>
                <a:t>ワーク</a:t>
              </a:r>
              <a:br>
                <a:rPr lang="ja-JP" sz="1000" dirty="0">
                  <a:solidFill>
                    <a:schemeClr val="dk2"/>
                  </a:solidFill>
                  <a:latin typeface="Meiryo"/>
                  <a:ea typeface="Meiryo"/>
                  <a:cs typeface="Meiryo"/>
                  <a:sym typeface="Meiryo"/>
                </a:rPr>
              </a:br>
              <a:r>
                <a:rPr lang="ja-JP" sz="1000" dirty="0">
                  <a:solidFill>
                    <a:schemeClr val="dk2"/>
                  </a:solidFill>
                  <a:latin typeface="Meiryo"/>
                  <a:ea typeface="Meiryo"/>
                  <a:cs typeface="Meiryo"/>
                  <a:sym typeface="Meiryo"/>
                </a:rPr>
                <a:t>スペース</a:t>
              </a:r>
              <a:r>
                <a:rPr lang="ja-JP" sz="1000" dirty="0">
                  <a:solidFill>
                    <a:schemeClr val="dk2"/>
                  </a:solidFill>
                  <a:ea typeface="Meiryo"/>
                  <a:cs typeface="Meiryo"/>
                  <a:sym typeface="Meiryo"/>
                </a:rPr>
                <a:t>B</a:t>
              </a:r>
              <a:endParaRPr sz="1000" dirty="0">
                <a:solidFill>
                  <a:schemeClr val="dk2"/>
                </a:solidFill>
                <a:ea typeface="Meiryo"/>
                <a:cs typeface="Meiryo"/>
                <a:sym typeface="Meiryo"/>
              </a:endParaRPr>
            </a:p>
          </p:txBody>
        </p:sp>
        <p:grpSp>
          <p:nvGrpSpPr>
            <p:cNvPr id="8" name="Google Shape;550;p18"/>
            <p:cNvGrpSpPr/>
            <p:nvPr/>
          </p:nvGrpSpPr>
          <p:grpSpPr>
            <a:xfrm>
              <a:off x="1475656" y="3163312"/>
              <a:ext cx="720080" cy="972072"/>
              <a:chOff x="1043608" y="2463774"/>
              <a:chExt cx="720080" cy="972072"/>
            </a:xfrm>
          </p:grpSpPr>
          <p:pic>
            <p:nvPicPr>
              <p:cNvPr id="76" name="Google Shape;551;p18" descr="C:\技術業務\赤枠\デザイナ\ibi_images\file_type\fex_visualization.png"/>
              <p:cNvPicPr preferRelativeResize="0"/>
              <p:nvPr/>
            </p:nvPicPr>
            <p:blipFill rotWithShape="1">
              <a:blip r:embed="rId2">
                <a:alphaModFix/>
              </a:blip>
              <a:srcRect/>
              <a:stretch/>
            </p:blipFill>
            <p:spPr>
              <a:xfrm>
                <a:off x="1403688" y="2715806"/>
                <a:ext cx="360000" cy="360000"/>
              </a:xfrm>
              <a:prstGeom prst="rect">
                <a:avLst/>
              </a:prstGeom>
              <a:noFill/>
              <a:ln>
                <a:noFill/>
              </a:ln>
            </p:spPr>
          </p:pic>
          <p:pic>
            <p:nvPicPr>
              <p:cNvPr id="77" name="Google Shape;552;p18" descr="C:\技術業務\赤枠\デザイナ\ibi_images\file_type\mas.png"/>
              <p:cNvPicPr preferRelativeResize="0"/>
              <p:nvPr/>
            </p:nvPicPr>
            <p:blipFill rotWithShape="1">
              <a:blip r:embed="rId3">
                <a:alphaModFix/>
              </a:blip>
              <a:srcRect/>
              <a:stretch/>
            </p:blipFill>
            <p:spPr>
              <a:xfrm>
                <a:off x="1403688" y="3075846"/>
                <a:ext cx="360000" cy="360000"/>
              </a:xfrm>
              <a:prstGeom prst="rect">
                <a:avLst/>
              </a:prstGeom>
              <a:noFill/>
              <a:ln>
                <a:noFill/>
              </a:ln>
            </p:spPr>
          </p:pic>
          <p:cxnSp>
            <p:nvCxnSpPr>
              <p:cNvPr id="78" name="Google Shape;553;p18"/>
              <p:cNvCxnSpPr>
                <a:stCxn id="80" idx="2"/>
                <a:endCxn id="76" idx="1"/>
              </p:cNvCxnSpPr>
              <p:nvPr/>
            </p:nvCxnSpPr>
            <p:spPr>
              <a:xfrm rot="-5400000" flipH="1">
                <a:off x="1250608" y="2742774"/>
                <a:ext cx="108000" cy="198000"/>
              </a:xfrm>
              <a:prstGeom prst="bentConnector2">
                <a:avLst/>
              </a:prstGeom>
              <a:noFill/>
              <a:ln w="12700" cap="flat" cmpd="sng">
                <a:solidFill>
                  <a:schemeClr val="dk2"/>
                </a:solidFill>
                <a:prstDash val="solid"/>
                <a:round/>
                <a:headEnd type="none" w="sm" len="sm"/>
                <a:tailEnd type="none" w="sm" len="sm"/>
              </a:ln>
            </p:spPr>
          </p:cxnSp>
          <p:cxnSp>
            <p:nvCxnSpPr>
              <p:cNvPr id="79" name="Google Shape;555;p18"/>
              <p:cNvCxnSpPr>
                <a:stCxn id="80" idx="2"/>
                <a:endCxn id="77" idx="1"/>
              </p:cNvCxnSpPr>
              <p:nvPr/>
            </p:nvCxnSpPr>
            <p:spPr>
              <a:xfrm rot="-5400000" flipH="1">
                <a:off x="1070608" y="2922774"/>
                <a:ext cx="468000" cy="198000"/>
              </a:xfrm>
              <a:prstGeom prst="bentConnector2">
                <a:avLst/>
              </a:prstGeom>
              <a:noFill/>
              <a:ln w="12700" cap="flat" cmpd="sng">
                <a:solidFill>
                  <a:schemeClr val="dk2"/>
                </a:solidFill>
                <a:prstDash val="solid"/>
                <a:round/>
                <a:headEnd type="none" w="sm" len="sm"/>
                <a:tailEnd type="none" w="sm" len="sm"/>
              </a:ln>
            </p:spPr>
          </p:cxnSp>
          <p:pic>
            <p:nvPicPr>
              <p:cNvPr id="80" name="Google Shape;554;p18"/>
              <p:cNvPicPr preferRelativeResize="0"/>
              <p:nvPr/>
            </p:nvPicPr>
            <p:blipFill rotWithShape="1">
              <a:blip r:embed="rId4">
                <a:alphaModFix/>
              </a:blip>
              <a:srcRect/>
              <a:stretch/>
            </p:blipFill>
            <p:spPr>
              <a:xfrm>
                <a:off x="1043608" y="2463774"/>
                <a:ext cx="324000" cy="324000"/>
              </a:xfrm>
              <a:prstGeom prst="rect">
                <a:avLst/>
              </a:prstGeom>
              <a:noFill/>
              <a:ln>
                <a:noFill/>
              </a:ln>
            </p:spPr>
          </p:pic>
        </p:grpSp>
        <p:sp>
          <p:nvSpPr>
            <p:cNvPr id="9" name="Google Shape;556;p18"/>
            <p:cNvSpPr/>
            <p:nvPr/>
          </p:nvSpPr>
          <p:spPr>
            <a:xfrm>
              <a:off x="2880008" y="1635670"/>
              <a:ext cx="1620000" cy="216000"/>
            </a:xfrm>
            <a:prstGeom prst="rect">
              <a:avLst/>
            </a:prstGeom>
            <a:solidFill>
              <a:schemeClr val="tx2"/>
            </a:solidFill>
            <a:ln w="12700" cap="flat" cmpd="sng">
              <a:no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lt1"/>
                  </a:solidFill>
                  <a:latin typeface="Meiryo"/>
                  <a:ea typeface="Meiryo"/>
                  <a:cs typeface="Meiryo"/>
                  <a:sym typeface="Meiryo"/>
                </a:rPr>
                <a:t>グループ</a:t>
              </a:r>
              <a:endParaRPr sz="1000">
                <a:solidFill>
                  <a:schemeClr val="lt1"/>
                </a:solidFill>
                <a:latin typeface="Meiryo"/>
                <a:ea typeface="Meiryo"/>
                <a:cs typeface="Meiryo"/>
                <a:sym typeface="Meiryo"/>
              </a:endParaRPr>
            </a:p>
          </p:txBody>
        </p:sp>
        <p:grpSp>
          <p:nvGrpSpPr>
            <p:cNvPr id="10" name="Google Shape;557;p18"/>
            <p:cNvGrpSpPr/>
            <p:nvPr/>
          </p:nvGrpSpPr>
          <p:grpSpPr>
            <a:xfrm>
              <a:off x="2895561" y="3144302"/>
              <a:ext cx="1604431" cy="360000"/>
              <a:chOff x="3419912" y="2283758"/>
              <a:chExt cx="1604431" cy="360000"/>
            </a:xfrm>
          </p:grpSpPr>
          <p:pic>
            <p:nvPicPr>
              <p:cNvPr id="74" name="Google Shape;558;p18"/>
              <p:cNvPicPr preferRelativeResize="0"/>
              <p:nvPr/>
            </p:nvPicPr>
            <p:blipFill rotWithShape="1">
              <a:blip r:embed="rId5">
                <a:alphaModFix/>
              </a:blip>
              <a:srcRect/>
              <a:stretch/>
            </p:blipFill>
            <p:spPr>
              <a:xfrm>
                <a:off x="3419912" y="2283758"/>
                <a:ext cx="360000" cy="360000"/>
              </a:xfrm>
              <a:prstGeom prst="rect">
                <a:avLst/>
              </a:prstGeom>
              <a:noFill/>
              <a:ln>
                <a:noFill/>
              </a:ln>
            </p:spPr>
          </p:pic>
          <p:sp>
            <p:nvSpPr>
              <p:cNvPr id="75" name="Google Shape;559;p18"/>
              <p:cNvSpPr/>
              <p:nvPr/>
            </p:nvSpPr>
            <p:spPr>
              <a:xfrm>
                <a:off x="3836343" y="2355726"/>
                <a:ext cx="1188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本社</a:t>
                </a:r>
                <a:endParaRPr/>
              </a:p>
            </p:txBody>
          </p:sp>
        </p:grpSp>
        <p:sp>
          <p:nvSpPr>
            <p:cNvPr id="11" name="Google Shape;560;p18"/>
            <p:cNvSpPr/>
            <p:nvPr/>
          </p:nvSpPr>
          <p:spPr>
            <a:xfrm>
              <a:off x="5004192" y="1635670"/>
              <a:ext cx="1296000" cy="216000"/>
            </a:xfrm>
            <a:prstGeom prst="rect">
              <a:avLst/>
            </a:prstGeom>
            <a:solidFill>
              <a:schemeClr val="tx2"/>
            </a:solidFill>
            <a:ln w="12700" cap="flat" cmpd="sng">
              <a:no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lt1"/>
                  </a:solidFill>
                  <a:latin typeface="Meiryo"/>
                  <a:ea typeface="Meiryo"/>
                  <a:cs typeface="Meiryo"/>
                  <a:sym typeface="Meiryo"/>
                </a:rPr>
                <a:t>ロール</a:t>
              </a:r>
              <a:endParaRPr sz="1000">
                <a:solidFill>
                  <a:schemeClr val="lt1"/>
                </a:solidFill>
                <a:latin typeface="Meiryo"/>
                <a:ea typeface="Meiryo"/>
                <a:cs typeface="Meiryo"/>
                <a:sym typeface="Meiryo"/>
              </a:endParaRPr>
            </a:p>
          </p:txBody>
        </p:sp>
        <p:cxnSp>
          <p:nvCxnSpPr>
            <p:cNvPr id="12" name="Google Shape;561;p18"/>
            <p:cNvCxnSpPr>
              <a:stCxn id="80" idx="3"/>
              <a:endCxn id="74" idx="1"/>
            </p:cNvCxnSpPr>
            <p:nvPr/>
          </p:nvCxnSpPr>
          <p:spPr>
            <a:xfrm rot="10800000" flipH="1">
              <a:off x="1799656" y="3324412"/>
              <a:ext cx="1095900" cy="900"/>
            </a:xfrm>
            <a:prstGeom prst="straightConnector1">
              <a:avLst/>
            </a:prstGeom>
            <a:noFill/>
            <a:ln w="19050" cap="flat" cmpd="sng">
              <a:solidFill>
                <a:schemeClr val="dk2"/>
              </a:solidFill>
              <a:prstDash val="solid"/>
              <a:round/>
              <a:headEnd type="none" w="sm" len="sm"/>
              <a:tailEnd type="none" w="sm" len="sm"/>
            </a:ln>
          </p:spPr>
        </p:cxnSp>
        <p:grpSp>
          <p:nvGrpSpPr>
            <p:cNvPr id="13" name="Google Shape;562;p18"/>
            <p:cNvGrpSpPr/>
            <p:nvPr/>
          </p:nvGrpSpPr>
          <p:grpSpPr>
            <a:xfrm>
              <a:off x="5004048" y="3163312"/>
              <a:ext cx="1332040" cy="324000"/>
              <a:chOff x="4788024" y="2355726"/>
              <a:chExt cx="1332040" cy="324000"/>
            </a:xfrm>
          </p:grpSpPr>
          <p:sp>
            <p:nvSpPr>
              <p:cNvPr id="72" name="Google Shape;563;p18"/>
              <p:cNvSpPr/>
              <p:nvPr/>
            </p:nvSpPr>
            <p:spPr>
              <a:xfrm>
                <a:off x="5148064" y="2427758"/>
                <a:ext cx="972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参照権限</a:t>
                </a:r>
                <a:endParaRPr sz="1000">
                  <a:solidFill>
                    <a:schemeClr val="dk2"/>
                  </a:solidFill>
                  <a:latin typeface="Meiryo"/>
                  <a:ea typeface="Meiryo"/>
                  <a:cs typeface="Meiryo"/>
                  <a:sym typeface="Meiryo"/>
                </a:endParaRPr>
              </a:p>
            </p:txBody>
          </p:sp>
          <p:pic>
            <p:nvPicPr>
              <p:cNvPr id="73" name="Google Shape;564;p18"/>
              <p:cNvPicPr preferRelativeResize="0"/>
              <p:nvPr/>
            </p:nvPicPr>
            <p:blipFill rotWithShape="1">
              <a:blip r:embed="rId6">
                <a:alphaModFix/>
              </a:blip>
              <a:srcRect/>
              <a:stretch/>
            </p:blipFill>
            <p:spPr>
              <a:xfrm>
                <a:off x="4788024" y="2355726"/>
                <a:ext cx="324000" cy="324000"/>
              </a:xfrm>
              <a:prstGeom prst="rect">
                <a:avLst/>
              </a:prstGeom>
              <a:noFill/>
              <a:ln>
                <a:noFill/>
              </a:ln>
            </p:spPr>
          </p:pic>
        </p:grpSp>
        <p:cxnSp>
          <p:nvCxnSpPr>
            <p:cNvPr id="14" name="Google Shape;565;p18"/>
            <p:cNvCxnSpPr>
              <a:stCxn id="75" idx="3"/>
              <a:endCxn id="73" idx="1"/>
            </p:cNvCxnSpPr>
            <p:nvPr/>
          </p:nvCxnSpPr>
          <p:spPr>
            <a:xfrm>
              <a:off x="4499992" y="3324270"/>
              <a:ext cx="504000" cy="900"/>
            </a:xfrm>
            <a:prstGeom prst="straightConnector1">
              <a:avLst/>
            </a:prstGeom>
            <a:noFill/>
            <a:ln w="19050" cap="flat" cmpd="sng">
              <a:solidFill>
                <a:schemeClr val="dk2"/>
              </a:solidFill>
              <a:prstDash val="solid"/>
              <a:round/>
              <a:headEnd type="none" w="sm" len="sm"/>
              <a:tailEnd type="none" w="sm" len="sm"/>
            </a:ln>
          </p:spPr>
        </p:cxnSp>
        <p:sp>
          <p:nvSpPr>
            <p:cNvPr id="15" name="Google Shape;566;p18"/>
            <p:cNvSpPr/>
            <p:nvPr/>
          </p:nvSpPr>
          <p:spPr>
            <a:xfrm>
              <a:off x="6660232" y="1635670"/>
              <a:ext cx="1296000" cy="216000"/>
            </a:xfrm>
            <a:prstGeom prst="rect">
              <a:avLst/>
            </a:prstGeom>
            <a:solidFill>
              <a:schemeClr val="tx2"/>
            </a:solidFill>
            <a:ln w="12700" cap="flat" cmpd="sng">
              <a:no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lt1"/>
                  </a:solidFill>
                  <a:latin typeface="Meiryo"/>
                  <a:ea typeface="Meiryo"/>
                  <a:cs typeface="Meiryo"/>
                  <a:sym typeface="Meiryo"/>
                </a:rPr>
                <a:t>許可／拒否</a:t>
              </a:r>
              <a:endParaRPr sz="1000">
                <a:solidFill>
                  <a:schemeClr val="lt1"/>
                </a:solidFill>
                <a:latin typeface="Meiryo"/>
                <a:ea typeface="Meiryo"/>
                <a:cs typeface="Meiryo"/>
                <a:sym typeface="Meiryo"/>
              </a:endParaRPr>
            </a:p>
          </p:txBody>
        </p:sp>
        <p:pic>
          <p:nvPicPr>
            <p:cNvPr id="16" name="Google Shape;567;p18" descr="C:\Users\tsakauchi\Pictures\fobi\マル.png"/>
            <p:cNvPicPr preferRelativeResize="0"/>
            <p:nvPr/>
          </p:nvPicPr>
          <p:blipFill rotWithShape="1">
            <a:blip r:embed="rId7">
              <a:alphaModFix/>
            </a:blip>
            <a:srcRect/>
            <a:stretch/>
          </p:blipFill>
          <p:spPr>
            <a:xfrm>
              <a:off x="7092376" y="2283718"/>
              <a:ext cx="864000" cy="732780"/>
            </a:xfrm>
            <a:prstGeom prst="rect">
              <a:avLst/>
            </a:prstGeom>
            <a:noFill/>
            <a:ln>
              <a:noFill/>
            </a:ln>
          </p:spPr>
        </p:pic>
        <p:pic>
          <p:nvPicPr>
            <p:cNvPr id="17" name="Google Shape;568;p18" descr="C:\Users\tsakauchi\Pictures\fobi\バツ.png"/>
            <p:cNvPicPr preferRelativeResize="0"/>
            <p:nvPr/>
          </p:nvPicPr>
          <p:blipFill rotWithShape="1">
            <a:blip r:embed="rId8">
              <a:alphaModFix/>
            </a:blip>
            <a:srcRect/>
            <a:stretch/>
          </p:blipFill>
          <p:spPr>
            <a:xfrm>
              <a:off x="7092376" y="3435846"/>
              <a:ext cx="864000" cy="732780"/>
            </a:xfrm>
            <a:prstGeom prst="rect">
              <a:avLst/>
            </a:prstGeom>
            <a:noFill/>
            <a:ln>
              <a:noFill/>
            </a:ln>
          </p:spPr>
        </p:pic>
        <p:sp>
          <p:nvSpPr>
            <p:cNvPr id="18" name="Google Shape;569;p18"/>
            <p:cNvSpPr/>
            <p:nvPr/>
          </p:nvSpPr>
          <p:spPr>
            <a:xfrm>
              <a:off x="6660328" y="3233212"/>
              <a:ext cx="360000" cy="216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dk2"/>
                  </a:solidFill>
                  <a:latin typeface="Meiryo"/>
                  <a:ea typeface="Meiryo"/>
                  <a:cs typeface="Meiryo"/>
                  <a:sym typeface="Meiryo"/>
                </a:rPr>
                <a:t>許可</a:t>
              </a:r>
              <a:endParaRPr sz="1000">
                <a:solidFill>
                  <a:schemeClr val="dk2"/>
                </a:solidFill>
                <a:latin typeface="Meiryo"/>
                <a:ea typeface="Meiryo"/>
                <a:cs typeface="Meiryo"/>
                <a:sym typeface="Meiryo"/>
              </a:endParaRPr>
            </a:p>
          </p:txBody>
        </p:sp>
        <p:cxnSp>
          <p:nvCxnSpPr>
            <p:cNvPr id="19" name="Google Shape;570;p18"/>
            <p:cNvCxnSpPr>
              <a:stCxn id="72" idx="3"/>
              <a:endCxn id="18" idx="1"/>
            </p:cNvCxnSpPr>
            <p:nvPr/>
          </p:nvCxnSpPr>
          <p:spPr>
            <a:xfrm rot="10800000" flipH="1">
              <a:off x="6336088" y="3341244"/>
              <a:ext cx="324300" cy="2100"/>
            </a:xfrm>
            <a:prstGeom prst="straightConnector1">
              <a:avLst/>
            </a:prstGeom>
            <a:noFill/>
            <a:ln w="19050" cap="flat" cmpd="sng">
              <a:solidFill>
                <a:schemeClr val="dk2"/>
              </a:solidFill>
              <a:prstDash val="solid"/>
              <a:round/>
              <a:headEnd type="none" w="sm" len="sm"/>
              <a:tailEnd type="none" w="sm" len="sm"/>
            </a:ln>
          </p:spPr>
        </p:cxnSp>
        <p:sp>
          <p:nvSpPr>
            <p:cNvPr id="20" name="Google Shape;571;p18"/>
            <p:cNvSpPr/>
            <p:nvPr/>
          </p:nvSpPr>
          <p:spPr>
            <a:xfrm>
              <a:off x="683568" y="1851670"/>
              <a:ext cx="1836000" cy="1188000"/>
            </a:xfrm>
            <a:prstGeom prst="rect">
              <a:avLst/>
            </a:prstGeom>
            <a:solidFill>
              <a:srgbClr val="DAE5F1"/>
            </a:solidFill>
            <a:ln>
              <a:noFill/>
            </a:ln>
          </p:spPr>
          <p:txBody>
            <a:bodyPr spcFirstLastPara="1" wrap="square" lIns="91425" tIns="72000" rIns="91425" bIns="45700" anchor="t" anchorCtr="0">
              <a:noAutofit/>
            </a:bodyPr>
            <a:lstStyle/>
            <a:p>
              <a:pPr marL="0" marR="0" lvl="0" indent="0" algn="l" rtl="0">
                <a:spcBef>
                  <a:spcPts val="0"/>
                </a:spcBef>
                <a:spcAft>
                  <a:spcPts val="0"/>
                </a:spcAft>
                <a:buNone/>
              </a:pPr>
              <a:r>
                <a:rPr lang="ja-JP" sz="1000" dirty="0">
                  <a:solidFill>
                    <a:schemeClr val="dk2"/>
                  </a:solidFill>
                  <a:latin typeface="Meiryo"/>
                  <a:ea typeface="Meiryo"/>
                  <a:cs typeface="Meiryo"/>
                  <a:sym typeface="Meiryo"/>
                </a:rPr>
                <a:t>ワーク</a:t>
              </a:r>
              <a:br>
                <a:rPr lang="ja-JP" sz="1000" dirty="0">
                  <a:solidFill>
                    <a:schemeClr val="dk2"/>
                  </a:solidFill>
                  <a:latin typeface="Meiryo"/>
                  <a:ea typeface="Meiryo"/>
                  <a:cs typeface="Meiryo"/>
                  <a:sym typeface="Meiryo"/>
                </a:rPr>
              </a:br>
              <a:r>
                <a:rPr lang="ja-JP" sz="1000" dirty="0">
                  <a:solidFill>
                    <a:schemeClr val="dk2"/>
                  </a:solidFill>
                  <a:latin typeface="Meiryo"/>
                  <a:ea typeface="Meiryo"/>
                  <a:cs typeface="Meiryo"/>
                  <a:sym typeface="Meiryo"/>
                </a:rPr>
                <a:t>スペース</a:t>
              </a:r>
              <a:r>
                <a:rPr lang="ja-JP" sz="1000" dirty="0">
                  <a:solidFill>
                    <a:schemeClr val="dk2"/>
                  </a:solidFill>
                  <a:ea typeface="Meiryo"/>
                  <a:cs typeface="Meiryo"/>
                  <a:sym typeface="Meiryo"/>
                </a:rPr>
                <a:t>A</a:t>
              </a:r>
              <a:endParaRPr dirty="0"/>
            </a:p>
          </p:txBody>
        </p:sp>
        <p:grpSp>
          <p:nvGrpSpPr>
            <p:cNvPr id="21" name="Google Shape;572;p18"/>
            <p:cNvGrpSpPr/>
            <p:nvPr/>
          </p:nvGrpSpPr>
          <p:grpSpPr>
            <a:xfrm>
              <a:off x="1475656" y="1959718"/>
              <a:ext cx="720080" cy="972072"/>
              <a:chOff x="1043608" y="2463774"/>
              <a:chExt cx="720080" cy="972072"/>
            </a:xfrm>
          </p:grpSpPr>
          <p:pic>
            <p:nvPicPr>
              <p:cNvPr id="67" name="Google Shape;573;p18" descr="C:\技術業務\赤枠\デザイナ\ibi_images\file_type\fex_visualization.png"/>
              <p:cNvPicPr preferRelativeResize="0"/>
              <p:nvPr/>
            </p:nvPicPr>
            <p:blipFill rotWithShape="1">
              <a:blip r:embed="rId2">
                <a:alphaModFix/>
              </a:blip>
              <a:srcRect/>
              <a:stretch/>
            </p:blipFill>
            <p:spPr>
              <a:xfrm>
                <a:off x="1403688" y="2715806"/>
                <a:ext cx="360000" cy="360000"/>
              </a:xfrm>
              <a:prstGeom prst="rect">
                <a:avLst/>
              </a:prstGeom>
              <a:noFill/>
              <a:ln>
                <a:noFill/>
              </a:ln>
            </p:spPr>
          </p:pic>
          <p:pic>
            <p:nvPicPr>
              <p:cNvPr id="68" name="Google Shape;574;p18" descr="C:\技術業務\赤枠\デザイナ\ibi_images\file_type\mas.png"/>
              <p:cNvPicPr preferRelativeResize="0"/>
              <p:nvPr/>
            </p:nvPicPr>
            <p:blipFill rotWithShape="1">
              <a:blip r:embed="rId3">
                <a:alphaModFix/>
              </a:blip>
              <a:srcRect/>
              <a:stretch/>
            </p:blipFill>
            <p:spPr>
              <a:xfrm>
                <a:off x="1403688" y="3075846"/>
                <a:ext cx="360000" cy="360000"/>
              </a:xfrm>
              <a:prstGeom prst="rect">
                <a:avLst/>
              </a:prstGeom>
              <a:noFill/>
              <a:ln>
                <a:noFill/>
              </a:ln>
            </p:spPr>
          </p:pic>
          <p:cxnSp>
            <p:nvCxnSpPr>
              <p:cNvPr id="69" name="Google Shape;575;p18"/>
              <p:cNvCxnSpPr>
                <a:stCxn id="71" idx="2"/>
                <a:endCxn id="67" idx="1"/>
              </p:cNvCxnSpPr>
              <p:nvPr/>
            </p:nvCxnSpPr>
            <p:spPr>
              <a:xfrm rot="-5400000" flipH="1">
                <a:off x="1250608" y="2742774"/>
                <a:ext cx="108000" cy="198000"/>
              </a:xfrm>
              <a:prstGeom prst="bentConnector2">
                <a:avLst/>
              </a:prstGeom>
              <a:noFill/>
              <a:ln w="12700" cap="flat" cmpd="sng">
                <a:solidFill>
                  <a:schemeClr val="dk2"/>
                </a:solidFill>
                <a:prstDash val="solid"/>
                <a:round/>
                <a:headEnd type="none" w="sm" len="sm"/>
                <a:tailEnd type="none" w="sm" len="sm"/>
              </a:ln>
            </p:spPr>
          </p:cxnSp>
          <p:cxnSp>
            <p:nvCxnSpPr>
              <p:cNvPr id="70" name="Google Shape;577;p18"/>
              <p:cNvCxnSpPr>
                <a:stCxn id="71" idx="2"/>
                <a:endCxn id="68" idx="1"/>
              </p:cNvCxnSpPr>
              <p:nvPr/>
            </p:nvCxnSpPr>
            <p:spPr>
              <a:xfrm rot="-5400000" flipH="1">
                <a:off x="1070608" y="2922774"/>
                <a:ext cx="468000" cy="198000"/>
              </a:xfrm>
              <a:prstGeom prst="bentConnector2">
                <a:avLst/>
              </a:prstGeom>
              <a:noFill/>
              <a:ln w="12700" cap="flat" cmpd="sng">
                <a:solidFill>
                  <a:schemeClr val="dk2"/>
                </a:solidFill>
                <a:prstDash val="solid"/>
                <a:round/>
                <a:headEnd type="none" w="sm" len="sm"/>
                <a:tailEnd type="none" w="sm" len="sm"/>
              </a:ln>
            </p:spPr>
          </p:cxnSp>
          <p:pic>
            <p:nvPicPr>
              <p:cNvPr id="71" name="Google Shape;576;p18"/>
              <p:cNvPicPr preferRelativeResize="0"/>
              <p:nvPr/>
            </p:nvPicPr>
            <p:blipFill rotWithShape="1">
              <a:blip r:embed="rId9">
                <a:alphaModFix/>
              </a:blip>
              <a:srcRect/>
              <a:stretch/>
            </p:blipFill>
            <p:spPr>
              <a:xfrm>
                <a:off x="1043608" y="2463774"/>
                <a:ext cx="324000" cy="324000"/>
              </a:xfrm>
              <a:prstGeom prst="rect">
                <a:avLst/>
              </a:prstGeom>
              <a:noFill/>
              <a:ln>
                <a:noFill/>
              </a:ln>
            </p:spPr>
          </p:pic>
        </p:grpSp>
        <p:grpSp>
          <p:nvGrpSpPr>
            <p:cNvPr id="22" name="Google Shape;578;p18"/>
            <p:cNvGrpSpPr/>
            <p:nvPr/>
          </p:nvGrpSpPr>
          <p:grpSpPr>
            <a:xfrm>
              <a:off x="2895561" y="1940708"/>
              <a:ext cx="1604431" cy="360000"/>
              <a:chOff x="3419912" y="2283758"/>
              <a:chExt cx="1604431" cy="360000"/>
            </a:xfrm>
          </p:grpSpPr>
          <p:pic>
            <p:nvPicPr>
              <p:cNvPr id="65" name="Google Shape;579;p18"/>
              <p:cNvPicPr preferRelativeResize="0"/>
              <p:nvPr/>
            </p:nvPicPr>
            <p:blipFill rotWithShape="1">
              <a:blip r:embed="rId5">
                <a:alphaModFix/>
              </a:blip>
              <a:srcRect/>
              <a:stretch/>
            </p:blipFill>
            <p:spPr>
              <a:xfrm>
                <a:off x="3419912" y="2283758"/>
                <a:ext cx="360000" cy="360000"/>
              </a:xfrm>
              <a:prstGeom prst="rect">
                <a:avLst/>
              </a:prstGeom>
              <a:noFill/>
              <a:ln>
                <a:noFill/>
              </a:ln>
            </p:spPr>
          </p:pic>
          <p:sp>
            <p:nvSpPr>
              <p:cNvPr id="66" name="Google Shape;580;p18"/>
              <p:cNvSpPr/>
              <p:nvPr/>
            </p:nvSpPr>
            <p:spPr>
              <a:xfrm>
                <a:off x="3836343" y="2355726"/>
                <a:ext cx="1188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本社</a:t>
                </a:r>
                <a:endParaRPr/>
              </a:p>
            </p:txBody>
          </p:sp>
        </p:grpSp>
        <p:cxnSp>
          <p:nvCxnSpPr>
            <p:cNvPr id="23" name="Google Shape;581;p18"/>
            <p:cNvCxnSpPr>
              <a:stCxn id="71" idx="3"/>
              <a:endCxn id="65" idx="1"/>
            </p:cNvCxnSpPr>
            <p:nvPr/>
          </p:nvCxnSpPr>
          <p:spPr>
            <a:xfrm rot="10800000" flipH="1">
              <a:off x="1799656" y="2120818"/>
              <a:ext cx="1095900" cy="900"/>
            </a:xfrm>
            <a:prstGeom prst="straightConnector1">
              <a:avLst/>
            </a:prstGeom>
            <a:noFill/>
            <a:ln w="19050" cap="flat" cmpd="sng">
              <a:solidFill>
                <a:schemeClr val="dk2"/>
              </a:solidFill>
              <a:prstDash val="solid"/>
              <a:round/>
              <a:headEnd type="none" w="sm" len="sm"/>
              <a:tailEnd type="none" w="sm" len="sm"/>
            </a:ln>
          </p:spPr>
        </p:cxnSp>
        <p:grpSp>
          <p:nvGrpSpPr>
            <p:cNvPr id="24" name="Google Shape;582;p18"/>
            <p:cNvGrpSpPr/>
            <p:nvPr/>
          </p:nvGrpSpPr>
          <p:grpSpPr>
            <a:xfrm>
              <a:off x="5004048" y="2352174"/>
              <a:ext cx="1332040" cy="324000"/>
              <a:chOff x="4788024" y="2355726"/>
              <a:chExt cx="1332040" cy="324000"/>
            </a:xfrm>
          </p:grpSpPr>
          <p:sp>
            <p:nvSpPr>
              <p:cNvPr id="63" name="Google Shape;583;p18"/>
              <p:cNvSpPr/>
              <p:nvPr/>
            </p:nvSpPr>
            <p:spPr>
              <a:xfrm>
                <a:off x="5148064" y="2427758"/>
                <a:ext cx="972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参照権限</a:t>
                </a:r>
                <a:endParaRPr sz="1000">
                  <a:solidFill>
                    <a:schemeClr val="dk2"/>
                  </a:solidFill>
                  <a:latin typeface="Meiryo"/>
                  <a:ea typeface="Meiryo"/>
                  <a:cs typeface="Meiryo"/>
                  <a:sym typeface="Meiryo"/>
                </a:endParaRPr>
              </a:p>
              <a:p>
                <a:pPr marL="0" marR="0" lvl="0" indent="0" algn="l" rtl="0">
                  <a:spcBef>
                    <a:spcPts val="0"/>
                  </a:spcBef>
                  <a:spcAft>
                    <a:spcPts val="0"/>
                  </a:spcAft>
                  <a:buNone/>
                </a:pPr>
                <a:r>
                  <a:rPr lang="ja-JP" sz="1000">
                    <a:solidFill>
                      <a:schemeClr val="dk2"/>
                    </a:solidFill>
                    <a:latin typeface="Meiryo"/>
                    <a:ea typeface="Meiryo"/>
                    <a:cs typeface="Meiryo"/>
                    <a:sym typeface="Meiryo"/>
                  </a:rPr>
                  <a:t>編集権限</a:t>
                </a:r>
                <a:endParaRPr sz="1000">
                  <a:solidFill>
                    <a:schemeClr val="dk2"/>
                  </a:solidFill>
                  <a:latin typeface="Meiryo"/>
                  <a:ea typeface="Meiryo"/>
                  <a:cs typeface="Meiryo"/>
                  <a:sym typeface="Meiryo"/>
                </a:endParaRPr>
              </a:p>
            </p:txBody>
          </p:sp>
          <p:pic>
            <p:nvPicPr>
              <p:cNvPr id="64" name="Google Shape;584;p18"/>
              <p:cNvPicPr preferRelativeResize="0"/>
              <p:nvPr/>
            </p:nvPicPr>
            <p:blipFill rotWithShape="1">
              <a:blip r:embed="rId6">
                <a:alphaModFix/>
              </a:blip>
              <a:srcRect/>
              <a:stretch/>
            </p:blipFill>
            <p:spPr>
              <a:xfrm>
                <a:off x="4788024" y="2355726"/>
                <a:ext cx="324000" cy="324000"/>
              </a:xfrm>
              <a:prstGeom prst="rect">
                <a:avLst/>
              </a:prstGeom>
              <a:noFill/>
              <a:ln>
                <a:noFill/>
              </a:ln>
            </p:spPr>
          </p:pic>
        </p:grpSp>
        <p:cxnSp>
          <p:nvCxnSpPr>
            <p:cNvPr id="25" name="Google Shape;585;p18"/>
            <p:cNvCxnSpPr>
              <a:stCxn id="62" idx="3"/>
              <a:endCxn id="64" idx="1"/>
            </p:cNvCxnSpPr>
            <p:nvPr/>
          </p:nvCxnSpPr>
          <p:spPr>
            <a:xfrm flipV="1">
              <a:off x="4518108" y="2514174"/>
              <a:ext cx="485940" cy="1042"/>
            </a:xfrm>
            <a:prstGeom prst="straightConnector1">
              <a:avLst/>
            </a:prstGeom>
            <a:noFill/>
            <a:ln w="19050" cap="flat" cmpd="sng">
              <a:solidFill>
                <a:schemeClr val="dk2"/>
              </a:solidFill>
              <a:prstDash val="solid"/>
              <a:round/>
              <a:headEnd type="none" w="sm" len="sm"/>
              <a:tailEnd type="none" w="sm" len="sm"/>
            </a:ln>
          </p:spPr>
        </p:cxnSp>
        <p:sp>
          <p:nvSpPr>
            <p:cNvPr id="26" name="Google Shape;587;p18"/>
            <p:cNvSpPr/>
            <p:nvPr/>
          </p:nvSpPr>
          <p:spPr>
            <a:xfrm>
              <a:off x="6660328" y="2422074"/>
              <a:ext cx="360000" cy="216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dk2"/>
                  </a:solidFill>
                  <a:latin typeface="Meiryo"/>
                  <a:ea typeface="Meiryo"/>
                  <a:cs typeface="Meiryo"/>
                  <a:sym typeface="Meiryo"/>
                </a:rPr>
                <a:t>許可</a:t>
              </a:r>
              <a:endParaRPr sz="1000">
                <a:solidFill>
                  <a:schemeClr val="dk2"/>
                </a:solidFill>
                <a:latin typeface="Meiryo"/>
                <a:ea typeface="Meiryo"/>
                <a:cs typeface="Meiryo"/>
                <a:sym typeface="Meiryo"/>
              </a:endParaRPr>
            </a:p>
          </p:txBody>
        </p:sp>
        <p:cxnSp>
          <p:nvCxnSpPr>
            <p:cNvPr id="27" name="Google Shape;588;p18"/>
            <p:cNvCxnSpPr>
              <a:stCxn id="63" idx="3"/>
              <a:endCxn id="26" idx="1"/>
            </p:cNvCxnSpPr>
            <p:nvPr/>
          </p:nvCxnSpPr>
          <p:spPr>
            <a:xfrm rot="10800000" flipH="1">
              <a:off x="6336088" y="2530106"/>
              <a:ext cx="324300" cy="2100"/>
            </a:xfrm>
            <a:prstGeom prst="straightConnector1">
              <a:avLst/>
            </a:prstGeom>
            <a:noFill/>
            <a:ln w="19050" cap="flat" cmpd="sng">
              <a:solidFill>
                <a:schemeClr val="dk2"/>
              </a:solidFill>
              <a:prstDash val="solid"/>
              <a:round/>
              <a:headEnd type="none" w="sm" len="sm"/>
              <a:tailEnd type="none" w="sm" len="sm"/>
            </a:ln>
          </p:spPr>
        </p:cxnSp>
        <p:grpSp>
          <p:nvGrpSpPr>
            <p:cNvPr id="28" name="Google Shape;589;p18"/>
            <p:cNvGrpSpPr/>
            <p:nvPr/>
          </p:nvGrpSpPr>
          <p:grpSpPr>
            <a:xfrm>
              <a:off x="3203888" y="2263216"/>
              <a:ext cx="1314220" cy="360000"/>
              <a:chOff x="3203888" y="3795926"/>
              <a:chExt cx="1314220" cy="360000"/>
            </a:xfrm>
          </p:grpSpPr>
          <p:pic>
            <p:nvPicPr>
              <p:cNvPr id="61" name="Google Shape;590;p18"/>
              <p:cNvPicPr preferRelativeResize="0"/>
              <p:nvPr/>
            </p:nvPicPr>
            <p:blipFill rotWithShape="1">
              <a:blip r:embed="rId5">
                <a:alphaModFix/>
              </a:blip>
              <a:srcRect/>
              <a:stretch/>
            </p:blipFill>
            <p:spPr>
              <a:xfrm>
                <a:off x="3203888" y="3795926"/>
                <a:ext cx="360000" cy="360000"/>
              </a:xfrm>
              <a:prstGeom prst="rect">
                <a:avLst/>
              </a:prstGeom>
              <a:noFill/>
              <a:ln>
                <a:noFill/>
              </a:ln>
            </p:spPr>
          </p:pic>
          <p:sp>
            <p:nvSpPr>
              <p:cNvPr id="62" name="Google Shape;586;p18"/>
              <p:cNvSpPr/>
              <p:nvPr/>
            </p:nvSpPr>
            <p:spPr>
              <a:xfrm>
                <a:off x="3600024" y="3939926"/>
                <a:ext cx="918084"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dirty="0">
                    <a:solidFill>
                      <a:schemeClr val="dk2"/>
                    </a:solidFill>
                    <a:latin typeface="Meiryo"/>
                    <a:ea typeface="Meiryo"/>
                    <a:cs typeface="Meiryo"/>
                    <a:sym typeface="Meiryo"/>
                  </a:rPr>
                  <a:t>パワーユーザー</a:t>
                </a:r>
                <a:endParaRPr sz="1000" dirty="0">
                  <a:solidFill>
                    <a:schemeClr val="dk2"/>
                  </a:solidFill>
                  <a:latin typeface="Meiryo"/>
                  <a:ea typeface="Meiryo"/>
                  <a:cs typeface="Meiryo"/>
                  <a:sym typeface="Meiryo"/>
                </a:endParaRPr>
              </a:p>
            </p:txBody>
          </p:sp>
        </p:grpSp>
        <p:cxnSp>
          <p:nvCxnSpPr>
            <p:cNvPr id="29" name="Google Shape;591;p18"/>
            <p:cNvCxnSpPr>
              <a:stCxn id="65" idx="2"/>
              <a:endCxn id="61" idx="1"/>
            </p:cNvCxnSpPr>
            <p:nvPr/>
          </p:nvCxnSpPr>
          <p:spPr>
            <a:xfrm rot="-5400000" flipH="1">
              <a:off x="3068511" y="2307758"/>
              <a:ext cx="142500" cy="128400"/>
            </a:xfrm>
            <a:prstGeom prst="bentConnector2">
              <a:avLst/>
            </a:prstGeom>
            <a:noFill/>
            <a:ln w="12700" cap="flat" cmpd="sng">
              <a:solidFill>
                <a:schemeClr val="dk2"/>
              </a:solidFill>
              <a:prstDash val="solid"/>
              <a:round/>
              <a:headEnd type="none" w="sm" len="sm"/>
              <a:tailEnd type="none" w="sm" len="sm"/>
            </a:ln>
          </p:spPr>
        </p:cxnSp>
        <p:grpSp>
          <p:nvGrpSpPr>
            <p:cNvPr id="30" name="Google Shape;592;p18"/>
            <p:cNvGrpSpPr/>
            <p:nvPr/>
          </p:nvGrpSpPr>
          <p:grpSpPr>
            <a:xfrm>
              <a:off x="3203888" y="2662240"/>
              <a:ext cx="1260136" cy="360000"/>
              <a:chOff x="3203888" y="3795926"/>
              <a:chExt cx="1260136" cy="360000"/>
            </a:xfrm>
          </p:grpSpPr>
          <p:pic>
            <p:nvPicPr>
              <p:cNvPr id="59" name="Google Shape;593;p18"/>
              <p:cNvPicPr preferRelativeResize="0"/>
              <p:nvPr/>
            </p:nvPicPr>
            <p:blipFill rotWithShape="1">
              <a:blip r:embed="rId5">
                <a:alphaModFix/>
              </a:blip>
              <a:srcRect/>
              <a:stretch/>
            </p:blipFill>
            <p:spPr>
              <a:xfrm>
                <a:off x="3203888" y="3795926"/>
                <a:ext cx="360000" cy="360000"/>
              </a:xfrm>
              <a:prstGeom prst="rect">
                <a:avLst/>
              </a:prstGeom>
              <a:noFill/>
              <a:ln>
                <a:noFill/>
              </a:ln>
            </p:spPr>
          </p:pic>
          <p:sp>
            <p:nvSpPr>
              <p:cNvPr id="60" name="Google Shape;594;p18"/>
              <p:cNvSpPr/>
              <p:nvPr/>
            </p:nvSpPr>
            <p:spPr>
              <a:xfrm>
                <a:off x="3600024" y="3939926"/>
                <a:ext cx="864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dirty="0">
                    <a:solidFill>
                      <a:schemeClr val="dk2"/>
                    </a:solidFill>
                    <a:latin typeface="Meiryo"/>
                    <a:ea typeface="Meiryo"/>
                    <a:cs typeface="Meiryo"/>
                    <a:sym typeface="Meiryo"/>
                  </a:rPr>
                  <a:t>一般ユーザー</a:t>
                </a:r>
                <a:endParaRPr sz="1000" dirty="0">
                  <a:solidFill>
                    <a:schemeClr val="dk2"/>
                  </a:solidFill>
                  <a:latin typeface="Meiryo"/>
                  <a:ea typeface="Meiryo"/>
                  <a:cs typeface="Meiryo"/>
                  <a:sym typeface="Meiryo"/>
                </a:endParaRPr>
              </a:p>
            </p:txBody>
          </p:sp>
        </p:grpSp>
        <p:cxnSp>
          <p:nvCxnSpPr>
            <p:cNvPr id="31" name="Google Shape;595;p18"/>
            <p:cNvCxnSpPr>
              <a:stCxn id="65" idx="2"/>
              <a:endCxn id="59" idx="1"/>
            </p:cNvCxnSpPr>
            <p:nvPr/>
          </p:nvCxnSpPr>
          <p:spPr>
            <a:xfrm rot="-5400000" flipH="1">
              <a:off x="2869011" y="2507258"/>
              <a:ext cx="541500" cy="128400"/>
            </a:xfrm>
            <a:prstGeom prst="bentConnector2">
              <a:avLst/>
            </a:prstGeom>
            <a:noFill/>
            <a:ln w="12700" cap="flat" cmpd="sng">
              <a:solidFill>
                <a:schemeClr val="dk2"/>
              </a:solidFill>
              <a:prstDash val="solid"/>
              <a:round/>
              <a:headEnd type="none" w="sm" len="sm"/>
              <a:tailEnd type="none" w="sm" len="sm"/>
            </a:ln>
          </p:spPr>
        </p:cxnSp>
        <p:grpSp>
          <p:nvGrpSpPr>
            <p:cNvPr id="32" name="Google Shape;596;p18"/>
            <p:cNvGrpSpPr/>
            <p:nvPr/>
          </p:nvGrpSpPr>
          <p:grpSpPr>
            <a:xfrm>
              <a:off x="5004048" y="2751806"/>
              <a:ext cx="1332040" cy="324000"/>
              <a:chOff x="4788024" y="2355726"/>
              <a:chExt cx="1332040" cy="324000"/>
            </a:xfrm>
          </p:grpSpPr>
          <p:sp>
            <p:nvSpPr>
              <p:cNvPr id="57" name="Google Shape;597;p18"/>
              <p:cNvSpPr/>
              <p:nvPr/>
            </p:nvSpPr>
            <p:spPr>
              <a:xfrm>
                <a:off x="5148064" y="2427758"/>
                <a:ext cx="972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参照権限</a:t>
                </a:r>
                <a:endParaRPr sz="1000">
                  <a:solidFill>
                    <a:schemeClr val="dk2"/>
                  </a:solidFill>
                  <a:latin typeface="Meiryo"/>
                  <a:ea typeface="Meiryo"/>
                  <a:cs typeface="Meiryo"/>
                  <a:sym typeface="Meiryo"/>
                </a:endParaRPr>
              </a:p>
            </p:txBody>
          </p:sp>
          <p:pic>
            <p:nvPicPr>
              <p:cNvPr id="58" name="Google Shape;598;p18"/>
              <p:cNvPicPr preferRelativeResize="0"/>
              <p:nvPr/>
            </p:nvPicPr>
            <p:blipFill rotWithShape="1">
              <a:blip r:embed="rId6">
                <a:alphaModFix/>
              </a:blip>
              <a:srcRect/>
              <a:stretch/>
            </p:blipFill>
            <p:spPr>
              <a:xfrm>
                <a:off x="4788024" y="2355726"/>
                <a:ext cx="324000" cy="324000"/>
              </a:xfrm>
              <a:prstGeom prst="rect">
                <a:avLst/>
              </a:prstGeom>
              <a:noFill/>
              <a:ln>
                <a:noFill/>
              </a:ln>
            </p:spPr>
          </p:pic>
        </p:grpSp>
        <p:cxnSp>
          <p:nvCxnSpPr>
            <p:cNvPr id="33" name="Google Shape;599;p18"/>
            <p:cNvCxnSpPr>
              <a:stCxn id="60" idx="3"/>
              <a:endCxn id="58" idx="1"/>
            </p:cNvCxnSpPr>
            <p:nvPr/>
          </p:nvCxnSpPr>
          <p:spPr>
            <a:xfrm rot="10800000" flipH="1">
              <a:off x="4464024" y="2913940"/>
              <a:ext cx="540000" cy="300"/>
            </a:xfrm>
            <a:prstGeom prst="straightConnector1">
              <a:avLst/>
            </a:prstGeom>
            <a:noFill/>
            <a:ln w="19050" cap="flat" cmpd="sng">
              <a:solidFill>
                <a:schemeClr val="dk2"/>
              </a:solidFill>
              <a:prstDash val="solid"/>
              <a:round/>
              <a:headEnd type="none" w="sm" len="sm"/>
              <a:tailEnd type="none" w="sm" len="sm"/>
            </a:ln>
          </p:spPr>
        </p:cxnSp>
        <p:sp>
          <p:nvSpPr>
            <p:cNvPr id="34" name="Google Shape;600;p18"/>
            <p:cNvSpPr/>
            <p:nvPr/>
          </p:nvSpPr>
          <p:spPr>
            <a:xfrm>
              <a:off x="6660328" y="2821706"/>
              <a:ext cx="360000" cy="216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dk2"/>
                  </a:solidFill>
                  <a:latin typeface="Meiryo"/>
                  <a:ea typeface="Meiryo"/>
                  <a:cs typeface="Meiryo"/>
                  <a:sym typeface="Meiryo"/>
                </a:rPr>
                <a:t>許可</a:t>
              </a:r>
              <a:endParaRPr sz="1000">
                <a:solidFill>
                  <a:schemeClr val="dk2"/>
                </a:solidFill>
                <a:latin typeface="Meiryo"/>
                <a:ea typeface="Meiryo"/>
                <a:cs typeface="Meiryo"/>
                <a:sym typeface="Meiryo"/>
              </a:endParaRPr>
            </a:p>
          </p:txBody>
        </p:sp>
        <p:cxnSp>
          <p:nvCxnSpPr>
            <p:cNvPr id="35" name="Google Shape;601;p18"/>
            <p:cNvCxnSpPr>
              <a:stCxn id="57" idx="3"/>
              <a:endCxn id="34" idx="1"/>
            </p:cNvCxnSpPr>
            <p:nvPr/>
          </p:nvCxnSpPr>
          <p:spPr>
            <a:xfrm rot="10800000" flipH="1">
              <a:off x="6336088" y="2929738"/>
              <a:ext cx="324300" cy="2100"/>
            </a:xfrm>
            <a:prstGeom prst="straightConnector1">
              <a:avLst/>
            </a:prstGeom>
            <a:noFill/>
            <a:ln w="19050" cap="flat" cmpd="sng">
              <a:solidFill>
                <a:schemeClr val="dk2"/>
              </a:solidFill>
              <a:prstDash val="solid"/>
              <a:round/>
              <a:headEnd type="none" w="sm" len="sm"/>
              <a:tailEnd type="none" w="sm" len="sm"/>
            </a:ln>
          </p:spPr>
        </p:cxnSp>
        <p:grpSp>
          <p:nvGrpSpPr>
            <p:cNvPr id="36" name="Google Shape;602;p18"/>
            <p:cNvGrpSpPr/>
            <p:nvPr/>
          </p:nvGrpSpPr>
          <p:grpSpPr>
            <a:xfrm>
              <a:off x="2895561" y="3540374"/>
              <a:ext cx="1604431" cy="360000"/>
              <a:chOff x="3419912" y="2283758"/>
              <a:chExt cx="1604431" cy="360000"/>
            </a:xfrm>
          </p:grpSpPr>
          <p:pic>
            <p:nvPicPr>
              <p:cNvPr id="55" name="Google Shape;603;p18"/>
              <p:cNvPicPr preferRelativeResize="0"/>
              <p:nvPr/>
            </p:nvPicPr>
            <p:blipFill rotWithShape="1">
              <a:blip r:embed="rId10">
                <a:alphaModFix/>
              </a:blip>
              <a:srcRect/>
              <a:stretch/>
            </p:blipFill>
            <p:spPr>
              <a:xfrm>
                <a:off x="3419912" y="2283758"/>
                <a:ext cx="360000" cy="360000"/>
              </a:xfrm>
              <a:prstGeom prst="rect">
                <a:avLst/>
              </a:prstGeom>
              <a:noFill/>
              <a:ln>
                <a:noFill/>
              </a:ln>
            </p:spPr>
          </p:pic>
          <p:sp>
            <p:nvSpPr>
              <p:cNvPr id="56" name="Google Shape;604;p18"/>
              <p:cNvSpPr/>
              <p:nvPr/>
            </p:nvSpPr>
            <p:spPr>
              <a:xfrm>
                <a:off x="3836343" y="2355726"/>
                <a:ext cx="1188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パートナー本部</a:t>
                </a:r>
                <a:endParaRPr sz="1000">
                  <a:solidFill>
                    <a:schemeClr val="dk2"/>
                  </a:solidFill>
                  <a:latin typeface="Meiryo"/>
                  <a:ea typeface="Meiryo"/>
                  <a:cs typeface="Meiryo"/>
                  <a:sym typeface="Meiryo"/>
                </a:endParaRPr>
              </a:p>
            </p:txBody>
          </p:sp>
        </p:grpSp>
        <p:grpSp>
          <p:nvGrpSpPr>
            <p:cNvPr id="37" name="Google Shape;605;p18"/>
            <p:cNvGrpSpPr/>
            <p:nvPr/>
          </p:nvGrpSpPr>
          <p:grpSpPr>
            <a:xfrm>
              <a:off x="5004048" y="3559384"/>
              <a:ext cx="1332040" cy="324000"/>
              <a:chOff x="4788024" y="2355726"/>
              <a:chExt cx="1332040" cy="324000"/>
            </a:xfrm>
          </p:grpSpPr>
          <p:sp>
            <p:nvSpPr>
              <p:cNvPr id="53" name="Google Shape;606;p18"/>
              <p:cNvSpPr/>
              <p:nvPr/>
            </p:nvSpPr>
            <p:spPr>
              <a:xfrm>
                <a:off x="5148064" y="2427758"/>
                <a:ext cx="972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参照権限</a:t>
                </a:r>
                <a:endParaRPr sz="1000">
                  <a:solidFill>
                    <a:schemeClr val="dk2"/>
                  </a:solidFill>
                  <a:latin typeface="Meiryo"/>
                  <a:ea typeface="Meiryo"/>
                  <a:cs typeface="Meiryo"/>
                  <a:sym typeface="Meiryo"/>
                </a:endParaRPr>
              </a:p>
              <a:p>
                <a:pPr marL="0" marR="0" lvl="0" indent="0" algn="l" rtl="0">
                  <a:spcBef>
                    <a:spcPts val="0"/>
                  </a:spcBef>
                  <a:spcAft>
                    <a:spcPts val="0"/>
                  </a:spcAft>
                  <a:buNone/>
                </a:pPr>
                <a:r>
                  <a:rPr lang="ja-JP" sz="1000">
                    <a:solidFill>
                      <a:schemeClr val="dk2"/>
                    </a:solidFill>
                    <a:latin typeface="Meiryo"/>
                    <a:ea typeface="Meiryo"/>
                    <a:cs typeface="Meiryo"/>
                    <a:sym typeface="Meiryo"/>
                  </a:rPr>
                  <a:t>編集権限</a:t>
                </a:r>
                <a:endParaRPr sz="1000">
                  <a:solidFill>
                    <a:schemeClr val="dk2"/>
                  </a:solidFill>
                  <a:latin typeface="Meiryo"/>
                  <a:ea typeface="Meiryo"/>
                  <a:cs typeface="Meiryo"/>
                  <a:sym typeface="Meiryo"/>
                </a:endParaRPr>
              </a:p>
            </p:txBody>
          </p:sp>
          <p:pic>
            <p:nvPicPr>
              <p:cNvPr id="54" name="Google Shape;607;p18"/>
              <p:cNvPicPr preferRelativeResize="0"/>
              <p:nvPr/>
            </p:nvPicPr>
            <p:blipFill rotWithShape="1">
              <a:blip r:embed="rId6">
                <a:alphaModFix/>
              </a:blip>
              <a:srcRect/>
              <a:stretch/>
            </p:blipFill>
            <p:spPr>
              <a:xfrm>
                <a:off x="4788024" y="2355726"/>
                <a:ext cx="324000" cy="324000"/>
              </a:xfrm>
              <a:prstGeom prst="rect">
                <a:avLst/>
              </a:prstGeom>
              <a:noFill/>
              <a:ln>
                <a:noFill/>
              </a:ln>
            </p:spPr>
          </p:pic>
        </p:grpSp>
        <p:cxnSp>
          <p:nvCxnSpPr>
            <p:cNvPr id="38" name="Google Shape;608;p18"/>
            <p:cNvCxnSpPr>
              <a:stCxn id="56" idx="3"/>
              <a:endCxn id="54" idx="1"/>
            </p:cNvCxnSpPr>
            <p:nvPr/>
          </p:nvCxnSpPr>
          <p:spPr>
            <a:xfrm>
              <a:off x="4499992" y="3720342"/>
              <a:ext cx="504000" cy="900"/>
            </a:xfrm>
            <a:prstGeom prst="straightConnector1">
              <a:avLst/>
            </a:prstGeom>
            <a:noFill/>
            <a:ln w="19050" cap="flat" cmpd="sng">
              <a:solidFill>
                <a:schemeClr val="dk2"/>
              </a:solidFill>
              <a:prstDash val="solid"/>
              <a:round/>
              <a:headEnd type="none" w="sm" len="sm"/>
              <a:tailEnd type="none" w="sm" len="sm"/>
            </a:ln>
          </p:spPr>
        </p:cxnSp>
        <p:sp>
          <p:nvSpPr>
            <p:cNvPr id="39" name="Google Shape;609;p18"/>
            <p:cNvSpPr/>
            <p:nvPr/>
          </p:nvSpPr>
          <p:spPr>
            <a:xfrm>
              <a:off x="6660328" y="3629284"/>
              <a:ext cx="360000" cy="216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dk2"/>
                  </a:solidFill>
                  <a:latin typeface="Meiryo"/>
                  <a:ea typeface="Meiryo"/>
                  <a:cs typeface="Meiryo"/>
                  <a:sym typeface="Meiryo"/>
                </a:rPr>
                <a:t>許可</a:t>
              </a:r>
              <a:endParaRPr sz="1000">
                <a:solidFill>
                  <a:schemeClr val="dk2"/>
                </a:solidFill>
                <a:latin typeface="Meiryo"/>
                <a:ea typeface="Meiryo"/>
                <a:cs typeface="Meiryo"/>
                <a:sym typeface="Meiryo"/>
              </a:endParaRPr>
            </a:p>
          </p:txBody>
        </p:sp>
        <p:cxnSp>
          <p:nvCxnSpPr>
            <p:cNvPr id="40" name="Google Shape;610;p18"/>
            <p:cNvCxnSpPr>
              <a:stCxn id="53" idx="3"/>
              <a:endCxn id="39" idx="1"/>
            </p:cNvCxnSpPr>
            <p:nvPr/>
          </p:nvCxnSpPr>
          <p:spPr>
            <a:xfrm rot="10800000" flipH="1">
              <a:off x="6336088" y="3737316"/>
              <a:ext cx="324300" cy="2100"/>
            </a:xfrm>
            <a:prstGeom prst="straightConnector1">
              <a:avLst/>
            </a:prstGeom>
            <a:noFill/>
            <a:ln w="19050" cap="flat" cmpd="sng">
              <a:solidFill>
                <a:schemeClr val="dk2"/>
              </a:solidFill>
              <a:prstDash val="solid"/>
              <a:round/>
              <a:headEnd type="none" w="sm" len="sm"/>
              <a:tailEnd type="none" w="sm" len="sm"/>
            </a:ln>
          </p:spPr>
        </p:cxnSp>
        <p:grpSp>
          <p:nvGrpSpPr>
            <p:cNvPr id="41" name="Google Shape;611;p18"/>
            <p:cNvGrpSpPr/>
            <p:nvPr/>
          </p:nvGrpSpPr>
          <p:grpSpPr>
            <a:xfrm>
              <a:off x="3203888" y="3883384"/>
              <a:ext cx="1260136" cy="360000"/>
              <a:chOff x="3203888" y="3795926"/>
              <a:chExt cx="1260136" cy="360000"/>
            </a:xfrm>
          </p:grpSpPr>
          <p:pic>
            <p:nvPicPr>
              <p:cNvPr id="51" name="Google Shape;612;p18"/>
              <p:cNvPicPr preferRelativeResize="0"/>
              <p:nvPr/>
            </p:nvPicPr>
            <p:blipFill rotWithShape="1">
              <a:blip r:embed="rId10">
                <a:alphaModFix/>
              </a:blip>
              <a:srcRect/>
              <a:stretch/>
            </p:blipFill>
            <p:spPr>
              <a:xfrm>
                <a:off x="3203888" y="3795926"/>
                <a:ext cx="360000" cy="360000"/>
              </a:xfrm>
              <a:prstGeom prst="rect">
                <a:avLst/>
              </a:prstGeom>
              <a:noFill/>
              <a:ln>
                <a:noFill/>
              </a:ln>
            </p:spPr>
          </p:pic>
          <p:sp>
            <p:nvSpPr>
              <p:cNvPr id="52" name="Google Shape;613;p18"/>
              <p:cNvSpPr/>
              <p:nvPr/>
            </p:nvSpPr>
            <p:spPr>
              <a:xfrm>
                <a:off x="3600024" y="3939926"/>
                <a:ext cx="864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代理店</a:t>
                </a:r>
                <a:endParaRPr sz="1000">
                  <a:solidFill>
                    <a:schemeClr val="dk2"/>
                  </a:solidFill>
                  <a:latin typeface="Meiryo"/>
                  <a:ea typeface="Meiryo"/>
                  <a:cs typeface="Meiryo"/>
                  <a:sym typeface="Meiryo"/>
                </a:endParaRPr>
              </a:p>
            </p:txBody>
          </p:sp>
        </p:grpSp>
        <p:cxnSp>
          <p:nvCxnSpPr>
            <p:cNvPr id="42" name="Google Shape;614;p18"/>
            <p:cNvCxnSpPr>
              <a:stCxn id="55" idx="2"/>
              <a:endCxn id="51" idx="1"/>
            </p:cNvCxnSpPr>
            <p:nvPr/>
          </p:nvCxnSpPr>
          <p:spPr>
            <a:xfrm rot="-5400000" flipH="1">
              <a:off x="3058311" y="3917624"/>
              <a:ext cx="162900" cy="128400"/>
            </a:xfrm>
            <a:prstGeom prst="bentConnector2">
              <a:avLst/>
            </a:prstGeom>
            <a:noFill/>
            <a:ln w="12700" cap="flat" cmpd="sng">
              <a:solidFill>
                <a:schemeClr val="dk2"/>
              </a:solidFill>
              <a:prstDash val="solid"/>
              <a:round/>
              <a:headEnd type="none" w="sm" len="sm"/>
              <a:tailEnd type="none" w="sm" len="sm"/>
            </a:ln>
          </p:spPr>
        </p:cxnSp>
        <p:grpSp>
          <p:nvGrpSpPr>
            <p:cNvPr id="43" name="Google Shape;615;p18"/>
            <p:cNvGrpSpPr/>
            <p:nvPr/>
          </p:nvGrpSpPr>
          <p:grpSpPr>
            <a:xfrm>
              <a:off x="5004048" y="3975942"/>
              <a:ext cx="1332040" cy="324000"/>
              <a:chOff x="4788024" y="2355726"/>
              <a:chExt cx="1332040" cy="324000"/>
            </a:xfrm>
          </p:grpSpPr>
          <p:sp>
            <p:nvSpPr>
              <p:cNvPr id="49" name="Google Shape;616;p18"/>
              <p:cNvSpPr/>
              <p:nvPr/>
            </p:nvSpPr>
            <p:spPr>
              <a:xfrm>
                <a:off x="5148064" y="2427758"/>
                <a:ext cx="972000" cy="21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a:solidFill>
                      <a:schemeClr val="dk2"/>
                    </a:solidFill>
                    <a:latin typeface="Meiryo"/>
                    <a:ea typeface="Meiryo"/>
                    <a:cs typeface="Meiryo"/>
                    <a:sym typeface="Meiryo"/>
                  </a:rPr>
                  <a:t>編集権限</a:t>
                </a:r>
                <a:endParaRPr sz="1000">
                  <a:solidFill>
                    <a:schemeClr val="dk2"/>
                  </a:solidFill>
                  <a:latin typeface="Meiryo"/>
                  <a:ea typeface="Meiryo"/>
                  <a:cs typeface="Meiryo"/>
                  <a:sym typeface="Meiryo"/>
                </a:endParaRPr>
              </a:p>
            </p:txBody>
          </p:sp>
          <p:pic>
            <p:nvPicPr>
              <p:cNvPr id="50" name="Google Shape;617;p18"/>
              <p:cNvPicPr preferRelativeResize="0"/>
              <p:nvPr/>
            </p:nvPicPr>
            <p:blipFill rotWithShape="1">
              <a:blip r:embed="rId6">
                <a:alphaModFix/>
              </a:blip>
              <a:srcRect/>
              <a:stretch/>
            </p:blipFill>
            <p:spPr>
              <a:xfrm>
                <a:off x="4788024" y="2355726"/>
                <a:ext cx="324000" cy="324000"/>
              </a:xfrm>
              <a:prstGeom prst="rect">
                <a:avLst/>
              </a:prstGeom>
              <a:noFill/>
              <a:ln>
                <a:noFill/>
              </a:ln>
            </p:spPr>
          </p:pic>
        </p:grpSp>
        <p:cxnSp>
          <p:nvCxnSpPr>
            <p:cNvPr id="44" name="Google Shape;618;p18"/>
            <p:cNvCxnSpPr>
              <a:stCxn id="52" idx="3"/>
              <a:endCxn id="50" idx="1"/>
            </p:cNvCxnSpPr>
            <p:nvPr/>
          </p:nvCxnSpPr>
          <p:spPr>
            <a:xfrm>
              <a:off x="4464024" y="4135384"/>
              <a:ext cx="540000" cy="2700"/>
            </a:xfrm>
            <a:prstGeom prst="straightConnector1">
              <a:avLst/>
            </a:prstGeom>
            <a:noFill/>
            <a:ln w="19050" cap="flat" cmpd="sng">
              <a:solidFill>
                <a:schemeClr val="dk2"/>
              </a:solidFill>
              <a:prstDash val="solid"/>
              <a:round/>
              <a:headEnd type="none" w="sm" len="sm"/>
              <a:tailEnd type="none" w="sm" len="sm"/>
            </a:ln>
          </p:spPr>
        </p:cxnSp>
        <p:sp>
          <p:nvSpPr>
            <p:cNvPr id="45" name="Google Shape;619;p18"/>
            <p:cNvSpPr/>
            <p:nvPr/>
          </p:nvSpPr>
          <p:spPr>
            <a:xfrm>
              <a:off x="6660328" y="4045842"/>
              <a:ext cx="360000" cy="216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ja-JP" sz="1000">
                  <a:solidFill>
                    <a:schemeClr val="dk2"/>
                  </a:solidFill>
                  <a:latin typeface="Meiryo"/>
                  <a:ea typeface="Meiryo"/>
                  <a:cs typeface="Meiryo"/>
                  <a:sym typeface="Meiryo"/>
                </a:rPr>
                <a:t>拒否</a:t>
              </a:r>
              <a:endParaRPr/>
            </a:p>
          </p:txBody>
        </p:sp>
        <p:cxnSp>
          <p:nvCxnSpPr>
            <p:cNvPr id="46" name="Google Shape;620;p18"/>
            <p:cNvCxnSpPr>
              <a:stCxn id="49" idx="3"/>
              <a:endCxn id="45" idx="1"/>
            </p:cNvCxnSpPr>
            <p:nvPr/>
          </p:nvCxnSpPr>
          <p:spPr>
            <a:xfrm rot="10800000" flipH="1">
              <a:off x="6336088" y="4153874"/>
              <a:ext cx="324300" cy="2100"/>
            </a:xfrm>
            <a:prstGeom prst="straightConnector1">
              <a:avLst/>
            </a:prstGeom>
            <a:noFill/>
            <a:ln w="19050" cap="flat" cmpd="sng">
              <a:solidFill>
                <a:schemeClr val="dk2"/>
              </a:solidFill>
              <a:prstDash val="solid"/>
              <a:round/>
              <a:headEnd type="none" w="sm" len="sm"/>
              <a:tailEnd type="none" w="sm" len="sm"/>
            </a:ln>
          </p:spPr>
        </p:cxnSp>
        <p:cxnSp>
          <p:nvCxnSpPr>
            <p:cNvPr id="47" name="Google Shape;621;p18"/>
            <p:cNvCxnSpPr>
              <a:stCxn id="80" idx="3"/>
              <a:endCxn id="55" idx="1"/>
            </p:cNvCxnSpPr>
            <p:nvPr/>
          </p:nvCxnSpPr>
          <p:spPr>
            <a:xfrm>
              <a:off x="1799656" y="3325312"/>
              <a:ext cx="1095900" cy="395100"/>
            </a:xfrm>
            <a:prstGeom prst="bentConnector3">
              <a:avLst>
                <a:gd name="adj1" fmla="val 50000"/>
              </a:avLst>
            </a:prstGeom>
            <a:noFill/>
            <a:ln w="19050" cap="flat" cmpd="sng">
              <a:solidFill>
                <a:schemeClr val="dk2"/>
              </a:solidFill>
              <a:prstDash val="solid"/>
              <a:round/>
              <a:headEnd type="none" w="sm" len="sm"/>
              <a:tailEnd type="none" w="sm" len="sm"/>
            </a:ln>
          </p:spPr>
        </p:cxnSp>
        <p:sp>
          <p:nvSpPr>
            <p:cNvPr id="48" name="Google Shape;622;p18"/>
            <p:cNvSpPr/>
            <p:nvPr/>
          </p:nvSpPr>
          <p:spPr>
            <a:xfrm>
              <a:off x="683568" y="1635670"/>
              <a:ext cx="1836000" cy="216000"/>
            </a:xfrm>
            <a:prstGeom prst="rect">
              <a:avLst/>
            </a:prstGeom>
            <a:solidFill>
              <a:schemeClr val="tx2"/>
            </a:solidFill>
            <a:ln w="12700" cap="flat" cmpd="sng">
              <a:no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1000" dirty="0">
                  <a:solidFill>
                    <a:schemeClr val="lt1"/>
                  </a:solidFill>
                  <a:latin typeface="Meiryo"/>
                  <a:ea typeface="Meiryo"/>
                  <a:cs typeface="Meiryo"/>
                  <a:sym typeface="Meiryo"/>
                </a:rPr>
                <a:t>コンテンツ／リソース</a:t>
              </a:r>
              <a:endParaRPr sz="1000" dirty="0">
                <a:solidFill>
                  <a:schemeClr val="lt1"/>
                </a:solidFill>
                <a:latin typeface="Meiryo"/>
                <a:ea typeface="Meiryo"/>
                <a:cs typeface="Meiryo"/>
                <a:sym typeface="Meiryo"/>
              </a:endParaRPr>
            </a:p>
          </p:txBody>
        </p:sp>
      </p:grpSp>
      <p:sp>
        <p:nvSpPr>
          <p:cNvPr id="81" name="Google Shape;623;p18"/>
          <p:cNvSpPr/>
          <p:nvPr/>
        </p:nvSpPr>
        <p:spPr>
          <a:xfrm>
            <a:off x="683568" y="4299942"/>
            <a:ext cx="7632848" cy="504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ja-JP" sz="1000" dirty="0">
                <a:solidFill>
                  <a:schemeClr val="dk2"/>
                </a:solidFill>
                <a:latin typeface="Meiryo"/>
                <a:ea typeface="Meiryo"/>
                <a:cs typeface="Meiryo"/>
                <a:sym typeface="Meiryo"/>
              </a:rPr>
              <a:t>本社（パワーユーザーと一般ユーザー）はワークスペース</a:t>
            </a:r>
            <a:r>
              <a:rPr lang="ja-JP" sz="1000" dirty="0">
                <a:solidFill>
                  <a:schemeClr val="dk2"/>
                </a:solidFill>
                <a:ea typeface="Meiryo"/>
                <a:cs typeface="Meiryo"/>
                <a:sym typeface="Meiryo"/>
              </a:rPr>
              <a:t>A</a:t>
            </a:r>
            <a:r>
              <a:rPr lang="ja-JP" sz="1000" dirty="0">
                <a:solidFill>
                  <a:schemeClr val="dk2"/>
                </a:solidFill>
                <a:latin typeface="Meiryo"/>
                <a:ea typeface="Meiryo"/>
                <a:cs typeface="Meiryo"/>
                <a:sym typeface="Meiryo"/>
              </a:rPr>
              <a:t>と</a:t>
            </a:r>
            <a:r>
              <a:rPr lang="ja-JP" sz="1000" dirty="0">
                <a:solidFill>
                  <a:schemeClr val="dk2"/>
                </a:solidFill>
                <a:ea typeface="Meiryo"/>
                <a:cs typeface="Meiryo"/>
                <a:sym typeface="Meiryo"/>
              </a:rPr>
              <a:t>B</a:t>
            </a:r>
            <a:r>
              <a:rPr lang="ja-JP" sz="1000" dirty="0">
                <a:solidFill>
                  <a:schemeClr val="dk2"/>
                </a:solidFill>
                <a:latin typeface="Meiryo"/>
                <a:ea typeface="Meiryo"/>
                <a:cs typeface="Meiryo"/>
                <a:sym typeface="Meiryo"/>
              </a:rPr>
              <a:t>の参照が可能。パワーユーザーはワークスペース</a:t>
            </a:r>
            <a:r>
              <a:rPr lang="ja-JP" sz="1000" dirty="0">
                <a:solidFill>
                  <a:schemeClr val="dk2"/>
                </a:solidFill>
                <a:ea typeface="Meiryo"/>
                <a:cs typeface="Meiryo"/>
                <a:sym typeface="Meiryo"/>
              </a:rPr>
              <a:t>A</a:t>
            </a:r>
            <a:r>
              <a:rPr lang="ja-JP" sz="1000" dirty="0">
                <a:solidFill>
                  <a:schemeClr val="dk2"/>
                </a:solidFill>
                <a:latin typeface="Meiryo"/>
                <a:ea typeface="Meiryo"/>
                <a:cs typeface="Meiryo"/>
                <a:sym typeface="Meiryo"/>
              </a:rPr>
              <a:t>の編集も可能</a:t>
            </a:r>
            <a:endParaRPr sz="1000" dirty="0">
              <a:solidFill>
                <a:schemeClr val="dk2"/>
              </a:solidFill>
              <a:latin typeface="Meiryo"/>
              <a:ea typeface="Meiryo"/>
              <a:cs typeface="Meiryo"/>
              <a:sym typeface="Meiryo"/>
            </a:endParaRPr>
          </a:p>
          <a:p>
            <a:pPr marL="0" marR="0" lvl="0" indent="0" algn="l" rtl="0">
              <a:spcBef>
                <a:spcPts val="0"/>
              </a:spcBef>
              <a:spcAft>
                <a:spcPts val="0"/>
              </a:spcAft>
              <a:buNone/>
            </a:pPr>
            <a:r>
              <a:rPr lang="ja-JP" sz="1000" dirty="0">
                <a:solidFill>
                  <a:schemeClr val="dk2"/>
                </a:solidFill>
                <a:latin typeface="Meiryo"/>
                <a:ea typeface="Meiryo"/>
                <a:cs typeface="Meiryo"/>
                <a:sym typeface="Meiryo"/>
              </a:rPr>
              <a:t>パートナー本部はワークスペース</a:t>
            </a:r>
            <a:r>
              <a:rPr lang="ja-JP" sz="1000" dirty="0">
                <a:solidFill>
                  <a:schemeClr val="dk2"/>
                </a:solidFill>
                <a:ea typeface="Meiryo"/>
                <a:cs typeface="Meiryo"/>
                <a:sym typeface="Meiryo"/>
              </a:rPr>
              <a:t>B</a:t>
            </a:r>
            <a:r>
              <a:rPr lang="ja-JP" sz="1000" dirty="0">
                <a:solidFill>
                  <a:schemeClr val="dk2"/>
                </a:solidFill>
                <a:latin typeface="Meiryo"/>
                <a:ea typeface="Meiryo"/>
                <a:cs typeface="Meiryo"/>
                <a:sym typeface="Meiryo"/>
              </a:rPr>
              <a:t>の参照と編集が可能</a:t>
            </a:r>
            <a:endParaRPr sz="1000" dirty="0">
              <a:solidFill>
                <a:schemeClr val="dk2"/>
              </a:solidFill>
              <a:latin typeface="Meiryo"/>
              <a:ea typeface="Meiryo"/>
              <a:cs typeface="Meiryo"/>
              <a:sym typeface="Meiryo"/>
            </a:endParaRPr>
          </a:p>
          <a:p>
            <a:pPr marL="0" marR="0" lvl="0" indent="0" algn="l" rtl="0">
              <a:spcBef>
                <a:spcPts val="0"/>
              </a:spcBef>
              <a:spcAft>
                <a:spcPts val="0"/>
              </a:spcAft>
              <a:buNone/>
            </a:pPr>
            <a:r>
              <a:rPr lang="ja-JP" sz="1000" dirty="0">
                <a:solidFill>
                  <a:schemeClr val="dk2"/>
                </a:solidFill>
                <a:latin typeface="Meiryo"/>
                <a:ea typeface="Meiryo"/>
                <a:cs typeface="Meiryo"/>
                <a:sym typeface="Meiryo"/>
              </a:rPr>
              <a:t>代理店ユーザーはパートナー本部の参照と編集権限を継承するが、編集は拒否設定されているため編集ができない</a:t>
            </a:r>
            <a:endParaRPr sz="1000" dirty="0">
              <a:solidFill>
                <a:schemeClr val="dk2"/>
              </a:solidFill>
              <a:latin typeface="Meiryo"/>
              <a:ea typeface="Meiryo"/>
              <a:cs typeface="Meiryo"/>
              <a:sym typeface="Meiryo"/>
            </a:endParaRPr>
          </a:p>
        </p:txBody>
      </p:sp>
    </p:spTree>
    <p:extLst>
      <p:ext uri="{BB962C8B-B14F-4D97-AF65-F5344CB8AC3E}">
        <p14:creationId xmlns:p14="http://schemas.microsoft.com/office/powerpoint/2010/main" val="127540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dirty="0" smtClean="0"/>
              <a:t>データアクセス制御</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 K.K. </a:t>
            </a:r>
            <a:r>
              <a:rPr lang="en-US" altLang="ja-JP" dirty="0" err="1" smtClean="0"/>
              <a:t>Ashisuto</a:t>
            </a:r>
            <a:endParaRPr lang="ja-JP" altLang="en-US" dirty="0"/>
          </a:p>
        </p:txBody>
      </p:sp>
      <p:sp>
        <p:nvSpPr>
          <p:cNvPr id="7" name="テキスト プレースホルダー 6"/>
          <p:cNvSpPr>
            <a:spLocks noGrp="1"/>
          </p:cNvSpPr>
          <p:nvPr>
            <p:ph type="body" sz="quarter" idx="12"/>
          </p:nvPr>
        </p:nvSpPr>
        <p:spPr/>
        <p:txBody>
          <a:bodyPr/>
          <a:lstStyle/>
          <a:p>
            <a:endParaRPr kumimoji="1" lang="ja-JP" altLang="en-US" dirty="0">
              <a:solidFill>
                <a:schemeClr val="tx1">
                  <a:lumMod val="75000"/>
                  <a:lumOff val="25000"/>
                </a:schemeClr>
              </a:solidFill>
            </a:endParaRPr>
          </a:p>
        </p:txBody>
      </p:sp>
      <p:sp>
        <p:nvSpPr>
          <p:cNvPr id="5" name="スライド番号プレースホルダー 4"/>
          <p:cNvSpPr>
            <a:spLocks noGrp="1"/>
          </p:cNvSpPr>
          <p:nvPr>
            <p:ph type="sldNum" sz="quarter" idx="4294967295"/>
          </p:nvPr>
        </p:nvSpPr>
        <p:spPr/>
        <p:txBody>
          <a:bodyPr/>
          <a:lstStyle/>
          <a:p>
            <a:fld id="{4B22246B-72CC-4AB3-AEF9-7F9B00475CC6}" type="slidenum">
              <a:rPr lang="ja-JP" altLang="en-US" smtClean="0"/>
              <a:pPr/>
              <a:t>19</a:t>
            </a:fld>
            <a:endParaRPr lang="ja-JP" altLang="en-US" dirty="0"/>
          </a:p>
        </p:txBody>
      </p:sp>
    </p:spTree>
    <p:extLst>
      <p:ext uri="{BB962C8B-B14F-4D97-AF65-F5344CB8AC3E}">
        <p14:creationId xmlns:p14="http://schemas.microsoft.com/office/powerpoint/2010/main" val="381636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もくじ</a:t>
            </a:r>
            <a:endParaRPr kumimoji="1" lang="ja-JP" altLang="en-US" dirty="0"/>
          </a:p>
        </p:txBody>
      </p:sp>
      <p:sp>
        <p:nvSpPr>
          <p:cNvPr id="4" name="フッター プレースホルダー 3"/>
          <p:cNvSpPr>
            <a:spLocks noGrp="1"/>
          </p:cNvSpPr>
          <p:nvPr>
            <p:ph type="ftr" sz="quarter" idx="11"/>
          </p:nvPr>
        </p:nvSpPr>
        <p:spPr>
          <a:xfrm>
            <a:off x="1540" y="4818186"/>
            <a:ext cx="2448272" cy="273844"/>
          </a:xfrm>
        </p:spPr>
        <p:txBody>
          <a:bodyPr/>
          <a:lstStyle/>
          <a:p>
            <a:r>
              <a:rPr lang="en-US" altLang="ja-JP" smtClean="0"/>
              <a:t>© K.K. Ashisuto</a:t>
            </a:r>
            <a:endParaRPr lang="ja-JP" altLang="en-US" dirty="0"/>
          </a:p>
        </p:txBody>
      </p:sp>
      <p:sp>
        <p:nvSpPr>
          <p:cNvPr id="6" name="テキスト プレースホルダー 5"/>
          <p:cNvSpPr>
            <a:spLocks noGrp="1"/>
          </p:cNvSpPr>
          <p:nvPr>
            <p:ph type="body" sz="quarter" idx="13"/>
          </p:nvPr>
        </p:nvSpPr>
        <p:spPr/>
        <p:txBody>
          <a:bodyPr/>
          <a:lstStyle/>
          <a:p>
            <a:r>
              <a:rPr lang="ja-JP" altLang="en-US" dirty="0">
                <a:latin typeface="+mj-lt"/>
              </a:rPr>
              <a:t>はじめに</a:t>
            </a:r>
            <a:endParaRPr kumimoji="1" lang="en-US" altLang="ja-JP" dirty="0" smtClean="0">
              <a:latin typeface="+mj-lt"/>
            </a:endParaRPr>
          </a:p>
          <a:p>
            <a:r>
              <a:rPr lang="ja-JP" altLang="en-US" dirty="0">
                <a:latin typeface="+mj-lt"/>
              </a:rPr>
              <a:t>アーキテクチャ</a:t>
            </a:r>
            <a:endParaRPr lang="en-US" altLang="ja-JP" dirty="0" smtClean="0">
              <a:latin typeface="+mj-lt"/>
            </a:endParaRPr>
          </a:p>
          <a:p>
            <a:pPr lvl="1"/>
            <a:r>
              <a:rPr lang="en-US" altLang="ja-JP" dirty="0" err="1" smtClean="0"/>
              <a:t>WebFOCUS</a:t>
            </a:r>
            <a:r>
              <a:rPr lang="ja-JP" altLang="en-US" dirty="0" smtClean="0">
                <a:latin typeface="+mj-lt"/>
              </a:rPr>
              <a:t>構成図</a:t>
            </a:r>
            <a:endParaRPr lang="en-US" altLang="ja-JP" dirty="0" smtClean="0">
              <a:latin typeface="+mj-lt"/>
            </a:endParaRPr>
          </a:p>
          <a:p>
            <a:pPr lvl="1"/>
            <a:r>
              <a:rPr lang="ja-JP" altLang="en-US" dirty="0">
                <a:latin typeface="+mj-lt"/>
              </a:rPr>
              <a:t>処理概要</a:t>
            </a:r>
            <a:endParaRPr lang="en-US" altLang="ja-JP" dirty="0" smtClean="0">
              <a:latin typeface="+mj-lt"/>
            </a:endParaRPr>
          </a:p>
          <a:p>
            <a:r>
              <a:rPr lang="ja-JP" altLang="en-US" dirty="0" smtClean="0">
                <a:latin typeface="+mn-ea"/>
              </a:rPr>
              <a:t>機能概要</a:t>
            </a:r>
            <a:endParaRPr lang="en-US" altLang="ja-JP" dirty="0" smtClean="0">
              <a:latin typeface="+mn-ea"/>
            </a:endParaRPr>
          </a:p>
          <a:p>
            <a:pPr lvl="1"/>
            <a:r>
              <a:rPr lang="ja-JP" altLang="en-US" dirty="0" smtClean="0">
                <a:latin typeface="+mn-ea"/>
              </a:rPr>
              <a:t>認証機能</a:t>
            </a:r>
            <a:endParaRPr lang="en-US" altLang="ja-JP" dirty="0" smtClean="0">
              <a:latin typeface="+mn-ea"/>
            </a:endParaRPr>
          </a:p>
          <a:p>
            <a:pPr lvl="1"/>
            <a:r>
              <a:rPr lang="ja-JP" altLang="en-US" dirty="0" smtClean="0">
                <a:latin typeface="+mn-ea"/>
              </a:rPr>
              <a:t>認可機能</a:t>
            </a:r>
            <a:endParaRPr lang="en-US" altLang="ja-JP" dirty="0" smtClean="0">
              <a:latin typeface="+mn-ea"/>
            </a:endParaRPr>
          </a:p>
          <a:p>
            <a:r>
              <a:rPr lang="ja-JP" altLang="en-US" dirty="0" smtClean="0">
                <a:latin typeface="+mn-ea"/>
              </a:rPr>
              <a:t>データアクセス制御</a:t>
            </a:r>
            <a:endParaRPr lang="en-US" altLang="ja-JP" dirty="0" smtClean="0">
              <a:latin typeface="+mn-ea"/>
            </a:endParaRPr>
          </a:p>
          <a:p>
            <a:r>
              <a:rPr lang="en-US" altLang="ja-JP" dirty="0" err="1" smtClean="0"/>
              <a:t>WebFOCUS</a:t>
            </a:r>
            <a:r>
              <a:rPr lang="ja-JP" altLang="en-US" dirty="0" smtClean="0">
                <a:latin typeface="+mn-ea"/>
              </a:rPr>
              <a:t>内のコンポーネントの関連性</a:t>
            </a:r>
            <a:endParaRPr lang="en-US" altLang="ja-JP" dirty="0" smtClean="0">
              <a:latin typeface="+mn-ea"/>
            </a:endParaRPr>
          </a:p>
          <a:p>
            <a:endParaRPr lang="en-US" altLang="ja-JP" dirty="0">
              <a:latin typeface="+mj-lt"/>
            </a:endParaRPr>
          </a:p>
        </p:txBody>
      </p:sp>
      <p:sp>
        <p:nvSpPr>
          <p:cNvPr id="12" name="スライド番号プレースホルダー 5"/>
          <p:cNvSpPr>
            <a:spLocks noGrp="1"/>
          </p:cNvSpPr>
          <p:nvPr>
            <p:ph type="sldNum" sz="quarter" idx="12"/>
          </p:nvPr>
        </p:nvSpPr>
        <p:spPr>
          <a:xfrm>
            <a:off x="8594576" y="4803998"/>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2</a:t>
            </a:fld>
            <a:endParaRPr lang="ja-JP" altLang="en-US" dirty="0"/>
          </a:p>
        </p:txBody>
      </p:sp>
    </p:spTree>
    <p:extLst>
      <p:ext uri="{BB962C8B-B14F-4D97-AF65-F5344CB8AC3E}">
        <p14:creationId xmlns:p14="http://schemas.microsoft.com/office/powerpoint/2010/main" val="2741814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データアクセス制御の設定箇所</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marL="285750" indent="-285750">
              <a:buClr>
                <a:schemeClr val="tx2"/>
              </a:buClr>
              <a:buFont typeface="Wingdings" panose="05000000000000000000" pitchFamily="2" charset="2"/>
              <a:buChar char="n"/>
            </a:pPr>
            <a:r>
              <a:rPr lang="ja-JP" altLang="en-US" dirty="0"/>
              <a:t>データアクセス制御をおこなう場合は以下５つの箇所に設定が可能</a:t>
            </a:r>
            <a:endParaRPr lang="en-US" altLang="ja-JP" dirty="0"/>
          </a:p>
          <a:p>
            <a:pPr marL="742950" lvl="1" indent="-285750">
              <a:buClr>
                <a:schemeClr val="tx2"/>
              </a:buClr>
              <a:buFont typeface="Wingdings" panose="05000000000000000000" pitchFamily="2" charset="2"/>
              <a:buChar char="ü"/>
            </a:pPr>
            <a:r>
              <a:rPr lang="en-US" altLang="ja-JP" dirty="0">
                <a:latin typeface="Segoe UI 本文"/>
              </a:rPr>
              <a:t>[</a:t>
            </a:r>
            <a:r>
              <a:rPr lang="ja-JP" altLang="en-US" dirty="0"/>
              <a:t>データ層</a:t>
            </a:r>
            <a:r>
              <a:rPr lang="en-US" altLang="ja-JP" dirty="0">
                <a:latin typeface="Segoe UI 本文"/>
              </a:rPr>
              <a:t>]</a:t>
            </a:r>
            <a:r>
              <a:rPr lang="ja-JP" altLang="en-US" dirty="0"/>
              <a:t>では</a:t>
            </a:r>
            <a:r>
              <a:rPr lang="en-US" altLang="ja-JP" dirty="0" err="1">
                <a:latin typeface="Segoe UI 本文"/>
              </a:rPr>
              <a:t>WebFOCUS</a:t>
            </a:r>
            <a:r>
              <a:rPr lang="ja-JP" altLang="en-US" dirty="0"/>
              <a:t>から利用できるテーブルや</a:t>
            </a:r>
            <a:r>
              <a:rPr lang="en-US" altLang="ja-JP" dirty="0">
                <a:latin typeface="Segoe UI 本文"/>
              </a:rPr>
              <a:t>DB</a:t>
            </a:r>
            <a:r>
              <a:rPr lang="ja-JP" altLang="en-US" dirty="0"/>
              <a:t>の設定を行います</a:t>
            </a:r>
            <a:endParaRPr lang="en-US" altLang="ja-JP" dirty="0"/>
          </a:p>
          <a:p>
            <a:pPr marL="742950" lvl="1" indent="-285750">
              <a:buClr>
                <a:schemeClr val="tx2"/>
              </a:buClr>
              <a:buFont typeface="Wingdings" panose="05000000000000000000" pitchFamily="2" charset="2"/>
              <a:buChar char="ü"/>
            </a:pPr>
            <a:r>
              <a:rPr lang="en-US" altLang="ja-JP" dirty="0">
                <a:latin typeface="Segoe UI 本文"/>
              </a:rPr>
              <a:t>[</a:t>
            </a:r>
            <a:r>
              <a:rPr lang="ja-JP" altLang="en-US" dirty="0"/>
              <a:t>プロファイル層</a:t>
            </a:r>
            <a:r>
              <a:rPr lang="en-US" altLang="ja-JP" dirty="0">
                <a:latin typeface="Segoe UI 本文"/>
              </a:rPr>
              <a:t>]</a:t>
            </a:r>
            <a:r>
              <a:rPr lang="ja-JP" altLang="en-US" dirty="0"/>
              <a:t>では利用するデータベースとの接続定義を行います</a:t>
            </a:r>
            <a:endParaRPr lang="en-US" altLang="ja-JP" dirty="0"/>
          </a:p>
          <a:p>
            <a:pPr marL="742950" lvl="1" indent="-285750">
              <a:buClr>
                <a:schemeClr val="tx2"/>
              </a:buClr>
              <a:buFont typeface="Wingdings" panose="05000000000000000000" pitchFamily="2" charset="2"/>
              <a:buChar char="ü"/>
            </a:pPr>
            <a:r>
              <a:rPr lang="en-US" altLang="ja-JP" dirty="0">
                <a:latin typeface="Segoe UI 本文"/>
              </a:rPr>
              <a:t>[</a:t>
            </a:r>
            <a:r>
              <a:rPr lang="ja-JP" altLang="en-US" dirty="0"/>
              <a:t>メタデータ層</a:t>
            </a:r>
            <a:r>
              <a:rPr lang="en-US" altLang="ja-JP" dirty="0">
                <a:latin typeface="Segoe UI 本文"/>
              </a:rPr>
              <a:t>]</a:t>
            </a:r>
            <a:r>
              <a:rPr lang="ja-JP" altLang="en-US" dirty="0"/>
              <a:t>および</a:t>
            </a:r>
            <a:r>
              <a:rPr lang="en-US" altLang="ja-JP" dirty="0">
                <a:latin typeface="Segoe UI 本文"/>
              </a:rPr>
              <a:t>[</a:t>
            </a:r>
            <a:r>
              <a:rPr lang="ja-JP" altLang="en-US" dirty="0"/>
              <a:t>アプリ層</a:t>
            </a:r>
            <a:r>
              <a:rPr lang="en-US" altLang="ja-JP" dirty="0">
                <a:latin typeface="Segoe UI 本文"/>
              </a:rPr>
              <a:t>]</a:t>
            </a:r>
            <a:r>
              <a:rPr lang="ja-JP" altLang="en-US" dirty="0"/>
              <a:t>でテーブルの行列に関する制御を行います</a:t>
            </a:r>
            <a:endParaRPr lang="en-US" altLang="ja-JP" dirty="0"/>
          </a:p>
          <a:p>
            <a:pPr marL="742950" lvl="1" indent="-285750">
              <a:buClr>
                <a:schemeClr val="tx2"/>
              </a:buClr>
              <a:buFont typeface="Wingdings" panose="05000000000000000000" pitchFamily="2" charset="2"/>
              <a:buChar char="ü"/>
            </a:pPr>
            <a:r>
              <a:rPr lang="en-US" altLang="ja-JP" dirty="0">
                <a:latin typeface="Segoe UI 本文"/>
              </a:rPr>
              <a:t>[</a:t>
            </a:r>
            <a:r>
              <a:rPr lang="ja-JP" altLang="en-US" dirty="0"/>
              <a:t>フォルダ層</a:t>
            </a:r>
            <a:r>
              <a:rPr lang="en-US" altLang="ja-JP" dirty="0">
                <a:latin typeface="Segoe UI 本文"/>
              </a:rPr>
              <a:t>]</a:t>
            </a:r>
            <a:r>
              <a:rPr lang="ja-JP" altLang="en-US" dirty="0"/>
              <a:t>では利用できるアプリケーションディレクトリの範囲設定を行います</a:t>
            </a:r>
            <a:endParaRPr lang="en-US" altLang="ja-JP" dirty="0"/>
          </a:p>
          <a:p>
            <a:pPr lvl="2">
              <a:buClr>
                <a:schemeClr val="tx2"/>
              </a:buClr>
            </a:pPr>
            <a:r>
              <a:rPr lang="en-US" altLang="ja-JP" dirty="0"/>
              <a:t>※</a:t>
            </a:r>
            <a:r>
              <a:rPr lang="en-US" altLang="ja-JP" dirty="0">
                <a:latin typeface="Segoe UI 本文"/>
              </a:rPr>
              <a:t>[</a:t>
            </a:r>
            <a:r>
              <a:rPr lang="ja-JP" altLang="en-US" dirty="0"/>
              <a:t>ユーザー</a:t>
            </a:r>
            <a:r>
              <a:rPr lang="en-US" altLang="ja-JP" dirty="0">
                <a:latin typeface="Segoe UI 本文"/>
              </a:rPr>
              <a:t>/</a:t>
            </a:r>
            <a:r>
              <a:rPr lang="ja-JP" altLang="en-US" dirty="0"/>
              <a:t>グループ層</a:t>
            </a:r>
            <a:r>
              <a:rPr lang="en-US" altLang="ja-JP" dirty="0">
                <a:latin typeface="Segoe UI 本文"/>
              </a:rPr>
              <a:t>]</a:t>
            </a:r>
            <a:r>
              <a:rPr lang="ja-JP" altLang="en-US" dirty="0"/>
              <a:t>はレポートやフォルダの利用範囲（認可）のため、上記箇所を設定</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sp>
        <p:nvSpPr>
          <p:cNvPr id="6" name="正方形/長方形 5"/>
          <p:cNvSpPr/>
          <p:nvPr/>
        </p:nvSpPr>
        <p:spPr>
          <a:xfrm>
            <a:off x="323528" y="2571750"/>
            <a:ext cx="7138033" cy="2175020"/>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p:cNvGrpSpPr/>
          <p:nvPr/>
        </p:nvGrpSpPr>
        <p:grpSpPr>
          <a:xfrm>
            <a:off x="3449435" y="2631774"/>
            <a:ext cx="1152000" cy="1850984"/>
            <a:chOff x="4644008" y="2238000"/>
            <a:chExt cx="1152000" cy="1850984"/>
          </a:xfrm>
        </p:grpSpPr>
        <p:sp>
          <p:nvSpPr>
            <p:cNvPr id="8" name="右大かっこ 7"/>
            <p:cNvSpPr/>
            <p:nvPr/>
          </p:nvSpPr>
          <p:spPr>
            <a:xfrm flipH="1">
              <a:off x="4644008"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bwMode="auto">
            <a:xfrm>
              <a:off x="4644008" y="2238000"/>
              <a:ext cx="1152000"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メタデータ層</a:t>
              </a:r>
            </a:p>
          </p:txBody>
        </p:sp>
        <p:pic>
          <p:nvPicPr>
            <p:cNvPr id="10" name="Picture 3" descr="C:\技術業務\赤枠\デザイナ\ibi_images\file_type\m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634064"/>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644008" y="3858152"/>
              <a:ext cx="1116000" cy="230832"/>
            </a:xfrm>
            <a:prstGeom prst="rect">
              <a:avLst/>
            </a:prstGeom>
            <a:noFill/>
          </p:spPr>
          <p:txBody>
            <a:bodyPr wrap="square" rtlCol="0">
              <a:spAutoFit/>
            </a:bodyPr>
            <a:lstStyle/>
            <a:p>
              <a:r>
                <a:rPr kumimoji="1" lang="ja-JP" altLang="en-US" sz="9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・シノニム</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Picture 3" descr="C:\技術業務\赤枠\デザイナ\ibi_images\file_type\m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138072"/>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3" name="右大かっこ 12"/>
            <p:cNvSpPr/>
            <p:nvPr/>
          </p:nvSpPr>
          <p:spPr>
            <a:xfrm>
              <a:off x="5667621"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 name="グループ化 13"/>
          <p:cNvGrpSpPr/>
          <p:nvPr/>
        </p:nvGrpSpPr>
        <p:grpSpPr>
          <a:xfrm>
            <a:off x="4625957" y="2631774"/>
            <a:ext cx="1620168" cy="2127983"/>
            <a:chOff x="5790523" y="2238000"/>
            <a:chExt cx="1620168" cy="2127983"/>
          </a:xfrm>
        </p:grpSpPr>
        <p:pic>
          <p:nvPicPr>
            <p:cNvPr id="15" name="Picture 2"/>
            <p:cNvPicPr>
              <a:picLocks noChangeArrowheads="1"/>
            </p:cNvPicPr>
            <p:nvPr/>
          </p:nvPicPr>
          <p:blipFill rotWithShape="1">
            <a:blip r:embed="rId3" cstate="print">
              <a:extLst>
                <a:ext uri="{28A0092B-C50C-407E-A947-70E740481C1C}">
                  <a14:useLocalDpi xmlns:a14="http://schemas.microsoft.com/office/drawing/2010/main" val="0"/>
                </a:ext>
              </a:extLst>
            </a:blip>
            <a:srcRect t="7229"/>
            <a:stretch/>
          </p:blipFill>
          <p:spPr bwMode="auto">
            <a:xfrm>
              <a:off x="6134283" y="2620650"/>
              <a:ext cx="808472" cy="517422"/>
            </a:xfrm>
            <a:prstGeom prst="rect">
              <a:avLst/>
            </a:prstGeom>
            <a:noFill/>
            <a:ln w="6350">
              <a:solidFill>
                <a:schemeClr val="bg1">
                  <a:lumMod val="65000"/>
                </a:schemeClr>
              </a:solidFill>
            </a:ln>
            <a:effectLst/>
            <a:extLst>
              <a:ext uri="{909E8E84-426E-40DD-AFC4-6F175D3DCCD1}">
                <a14:hiddenFill xmlns:a14="http://schemas.microsoft.com/office/drawing/2010/main">
                  <a:solidFill>
                    <a:srgbClr val="FFFFFF"/>
                  </a:solidFill>
                </a14:hiddenFill>
              </a:ext>
            </a:extLst>
          </p:spPr>
        </p:pic>
        <p:pic>
          <p:nvPicPr>
            <p:cNvPr id="1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64" y="3210080"/>
              <a:ext cx="808472" cy="517422"/>
            </a:xfrm>
            <a:prstGeom prst="rect">
              <a:avLst/>
            </a:prstGeom>
            <a:noFill/>
            <a:ln>
              <a:solidFill>
                <a:schemeClr val="bg1">
                  <a:lumMod val="65000"/>
                </a:schemeClr>
              </a:solidFill>
            </a:ln>
            <a:effectLst/>
            <a:extLst>
              <a:ext uri="{909E8E84-426E-40DD-AFC4-6F175D3DCCD1}">
                <a14:hiddenFill xmlns:a14="http://schemas.microsoft.com/office/drawing/2010/main">
                  <a:solidFill>
                    <a:srgbClr val="FFFFFF"/>
                  </a:solidFill>
                </a14:hiddenFill>
              </a:ext>
            </a:extLst>
          </p:spPr>
        </p:pic>
        <p:sp>
          <p:nvSpPr>
            <p:cNvPr id="17" name="角丸四角形 16"/>
            <p:cNvSpPr/>
            <p:nvPr/>
          </p:nvSpPr>
          <p:spPr bwMode="auto">
            <a:xfrm>
              <a:off x="5936989" y="2238000"/>
              <a:ext cx="1260000"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アプリ層</a:t>
              </a:r>
            </a:p>
          </p:txBody>
        </p:sp>
        <p:sp>
          <p:nvSpPr>
            <p:cNvPr id="18" name="右大かっこ 17"/>
            <p:cNvSpPr/>
            <p:nvPr/>
          </p:nvSpPr>
          <p:spPr>
            <a:xfrm flipH="1">
              <a:off x="5929158"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右大かっこ 18"/>
            <p:cNvSpPr/>
            <p:nvPr/>
          </p:nvSpPr>
          <p:spPr>
            <a:xfrm>
              <a:off x="7092152"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790523" y="3858152"/>
              <a:ext cx="1620168" cy="507831"/>
            </a:xfrm>
            <a:prstGeom prst="rect">
              <a:avLst/>
            </a:prstGeom>
            <a:noFill/>
          </p:spPr>
          <p:txBody>
            <a:bodyPr wrap="square" rtlCol="0">
              <a:spAutoFit/>
            </a:bodyPr>
            <a:lstStyle/>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・検索画面（</a:t>
              </a:r>
              <a:r>
                <a:rPr lang="en-US" altLang="ja-JP" sz="900" b="1" dirty="0" smtClean="0">
                  <a:solidFill>
                    <a:schemeClr val="tx1">
                      <a:lumMod val="75000"/>
                      <a:lumOff val="25000"/>
                    </a:schemeClr>
                  </a:solidFill>
                  <a:latin typeface="Segoe UI 本文"/>
                  <a:ea typeface="メイリオ" panose="020B0604030504040204" pitchFamily="50" charset="-128"/>
                  <a:cs typeface="メイリオ" panose="020B0604030504040204" pitchFamily="50" charset="-128"/>
                </a:rPr>
                <a:t>HTML</a:t>
              </a:r>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レポート（</a:t>
              </a:r>
              <a:r>
                <a:rPr lang="en-US" altLang="ja-JP" sz="900" b="1" dirty="0" smtClean="0">
                  <a:solidFill>
                    <a:schemeClr val="tx1">
                      <a:lumMod val="75000"/>
                      <a:lumOff val="25000"/>
                    </a:schemeClr>
                  </a:solidFill>
                  <a:latin typeface="Segoe UI 本文"/>
                  <a:ea typeface="メイリオ" panose="020B0604030504040204" pitchFamily="50" charset="-128"/>
                  <a:cs typeface="メイリオ" panose="020B0604030504040204" pitchFamily="50" charset="-128"/>
                </a:rPr>
                <a:t>.</a:t>
              </a:r>
              <a:r>
                <a:rPr lang="en-US" altLang="ja-JP" sz="900" b="1" dirty="0" err="1" smtClean="0">
                  <a:solidFill>
                    <a:schemeClr val="tx1">
                      <a:lumMod val="75000"/>
                      <a:lumOff val="25000"/>
                    </a:schemeClr>
                  </a:solidFill>
                  <a:latin typeface="Segoe UI 本文"/>
                  <a:ea typeface="メイリオ" panose="020B0604030504040204" pitchFamily="50" charset="-128"/>
                  <a:cs typeface="メイリオ" panose="020B0604030504040204" pitchFamily="50" charset="-128"/>
                </a:rPr>
                <a:t>fex</a:t>
              </a:r>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・ビジュアライゼーション</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1" name="グループ化 20"/>
          <p:cNvGrpSpPr/>
          <p:nvPr/>
        </p:nvGrpSpPr>
        <p:grpSpPr>
          <a:xfrm>
            <a:off x="1908935" y="2631854"/>
            <a:ext cx="1650691" cy="2118691"/>
            <a:chOff x="8430037" y="2238000"/>
            <a:chExt cx="1650691" cy="2118691"/>
          </a:xfrm>
        </p:grpSpPr>
        <p:sp>
          <p:nvSpPr>
            <p:cNvPr id="22" name="角丸四角形 21"/>
            <p:cNvSpPr/>
            <p:nvPr/>
          </p:nvSpPr>
          <p:spPr bwMode="auto">
            <a:xfrm>
              <a:off x="8604576" y="2238000"/>
              <a:ext cx="1188000"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プロファイル層</a:t>
              </a:r>
            </a:p>
          </p:txBody>
        </p:sp>
        <p:sp>
          <p:nvSpPr>
            <p:cNvPr id="23" name="右大かっこ 22"/>
            <p:cNvSpPr/>
            <p:nvPr/>
          </p:nvSpPr>
          <p:spPr>
            <a:xfrm>
              <a:off x="9684696"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Picture 4"/>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2013" y="2695350"/>
              <a:ext cx="371898" cy="37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2013" y="3210080"/>
              <a:ext cx="371898" cy="3718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01823" y="3210080"/>
              <a:ext cx="371898" cy="3718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89965" y="2695350"/>
              <a:ext cx="371898" cy="371899"/>
            </a:xfrm>
            <a:prstGeom prst="rect">
              <a:avLst/>
            </a:prstGeom>
            <a:noFill/>
            <a:extLst>
              <a:ext uri="{909E8E84-426E-40DD-AFC4-6F175D3DCCD1}">
                <a14:hiddenFill xmlns:a14="http://schemas.microsoft.com/office/drawing/2010/main">
                  <a:solidFill>
                    <a:srgbClr val="FFFFFF"/>
                  </a:solidFill>
                </a14:hiddenFill>
              </a:ext>
            </a:extLst>
          </p:spPr>
        </p:pic>
        <p:sp>
          <p:nvSpPr>
            <p:cNvPr id="28" name="右大かっこ 27"/>
            <p:cNvSpPr/>
            <p:nvPr/>
          </p:nvSpPr>
          <p:spPr>
            <a:xfrm flipH="1">
              <a:off x="8604448"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8430037" y="3848860"/>
              <a:ext cx="1650691" cy="507831"/>
            </a:xfrm>
            <a:prstGeom prst="rect">
              <a:avLst/>
            </a:prstGeom>
            <a:noFill/>
          </p:spPr>
          <p:txBody>
            <a:bodyPr wrap="square" rtlCol="0">
              <a:spAutoFit/>
            </a:bodyPr>
            <a:lstStyle/>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・グローバルプロファイル</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・グループプロファイル</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・ユーザープロファイル</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0" name="グループ化 29"/>
          <p:cNvGrpSpPr/>
          <p:nvPr/>
        </p:nvGrpSpPr>
        <p:grpSpPr>
          <a:xfrm>
            <a:off x="6201417" y="2622562"/>
            <a:ext cx="1332152" cy="2124208"/>
            <a:chOff x="7272296" y="2238000"/>
            <a:chExt cx="1332152" cy="2124208"/>
          </a:xfrm>
        </p:grpSpPr>
        <p:sp>
          <p:nvSpPr>
            <p:cNvPr id="31" name="角丸四角形 30"/>
            <p:cNvSpPr/>
            <p:nvPr/>
          </p:nvSpPr>
          <p:spPr bwMode="auto">
            <a:xfrm>
              <a:off x="7344304" y="2238000"/>
              <a:ext cx="1080000"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フォルダ</a:t>
              </a:r>
              <a:r>
                <a:rPr kumimoji="0" lang="ja-JP" altLang="en-US" sz="1100" b="1" i="0" u="none" strike="noStrike" cap="none" normalizeH="0" baseline="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層</a:t>
              </a:r>
              <a:endPar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右大かっこ 31"/>
            <p:cNvSpPr/>
            <p:nvPr/>
          </p:nvSpPr>
          <p:spPr>
            <a:xfrm>
              <a:off x="8316271" y="2562008"/>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右大かっこ 32"/>
            <p:cNvSpPr/>
            <p:nvPr/>
          </p:nvSpPr>
          <p:spPr>
            <a:xfrm flipH="1">
              <a:off x="7344304"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7272296" y="3854377"/>
              <a:ext cx="1332152" cy="507831"/>
            </a:xfrm>
            <a:prstGeom prst="rect">
              <a:avLst/>
            </a:prstGeom>
            <a:noFill/>
          </p:spPr>
          <p:txBody>
            <a:bodyPr wrap="square" rtlCol="0">
              <a:spAutoFit/>
            </a:bodyPr>
            <a:lstStyle/>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・ワークスペース</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・アプリケーション</a:t>
              </a:r>
              <a:r>
                <a:rPr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ディレクトリ</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8344" y="2634064"/>
              <a:ext cx="432000" cy="432000"/>
            </a:xfrm>
            <a:prstGeom prst="rect">
              <a:avLst/>
            </a:prstGeom>
          </p:spPr>
        </p:pic>
        <p:pic>
          <p:nvPicPr>
            <p:cNvPr id="36" name="図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8344" y="3210128"/>
              <a:ext cx="432000" cy="432000"/>
            </a:xfrm>
            <a:prstGeom prst="rect">
              <a:avLst/>
            </a:prstGeom>
          </p:spPr>
        </p:pic>
      </p:grpSp>
      <p:grpSp>
        <p:nvGrpSpPr>
          <p:cNvPr id="37" name="グループ化 36"/>
          <p:cNvGrpSpPr/>
          <p:nvPr/>
        </p:nvGrpSpPr>
        <p:grpSpPr>
          <a:xfrm>
            <a:off x="411480" y="2631774"/>
            <a:ext cx="1332000" cy="2266483"/>
            <a:chOff x="683568" y="2238000"/>
            <a:chExt cx="1332000" cy="2266483"/>
          </a:xfrm>
        </p:grpSpPr>
        <p:sp>
          <p:nvSpPr>
            <p:cNvPr id="38" name="角丸四角形 37"/>
            <p:cNvSpPr/>
            <p:nvPr/>
          </p:nvSpPr>
          <p:spPr bwMode="auto">
            <a:xfrm>
              <a:off x="683568" y="2238000"/>
              <a:ext cx="1224000"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データ層</a:t>
              </a:r>
            </a:p>
          </p:txBody>
        </p:sp>
        <p:sp>
          <p:nvSpPr>
            <p:cNvPr id="39" name="フローチャート : 結合子 16"/>
            <p:cNvSpPr/>
            <p:nvPr/>
          </p:nvSpPr>
          <p:spPr>
            <a:xfrm>
              <a:off x="1331640" y="3007998"/>
              <a:ext cx="434367" cy="416365"/>
            </a:xfrm>
            <a:prstGeom prst="flowChartConnector">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b="1" smtClean="0">
                  <a:latin typeface="メイリオ" panose="020B0604030504040204" pitchFamily="50" charset="-128"/>
                  <a:ea typeface="メイリオ" panose="020B0604030504040204" pitchFamily="50" charset="-128"/>
                  <a:cs typeface="メイリオ" panose="020B0604030504040204" pitchFamily="50" charset="-128"/>
                </a:rPr>
                <a:t>表</a:t>
              </a:r>
              <a:endPar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右大かっこ 39"/>
            <p:cNvSpPr/>
            <p:nvPr/>
          </p:nvSpPr>
          <p:spPr>
            <a:xfrm>
              <a:off x="1799704"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右大かっこ 40"/>
            <p:cNvSpPr/>
            <p:nvPr/>
          </p:nvSpPr>
          <p:spPr>
            <a:xfrm flipH="1">
              <a:off x="683568"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576" y="2913125"/>
              <a:ext cx="583246" cy="583246"/>
            </a:xfrm>
            <a:prstGeom prst="rect">
              <a:avLst/>
            </a:prstGeom>
          </p:spPr>
        </p:pic>
        <p:sp>
          <p:nvSpPr>
            <p:cNvPr id="43" name="フローチャート : 結合子 30"/>
            <p:cNvSpPr/>
            <p:nvPr/>
          </p:nvSpPr>
          <p:spPr>
            <a:xfrm>
              <a:off x="1331640" y="3440046"/>
              <a:ext cx="434367" cy="416365"/>
            </a:xfrm>
            <a:prstGeom prst="flowChartConnector">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a:latin typeface="メイリオ" panose="020B0604030504040204" pitchFamily="50" charset="-128"/>
                  <a:ea typeface="メイリオ" panose="020B0604030504040204" pitchFamily="50" charset="-128"/>
                  <a:cs typeface="メイリオ" panose="020B0604030504040204" pitchFamily="50" charset="-128"/>
                </a:rPr>
                <a:t>ビュー</a:t>
              </a:r>
              <a:endPar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p:cNvSpPr txBox="1"/>
            <p:nvPr/>
          </p:nvSpPr>
          <p:spPr>
            <a:xfrm>
              <a:off x="683568" y="3858152"/>
              <a:ext cx="1332000" cy="646331"/>
            </a:xfrm>
            <a:prstGeom prst="rect">
              <a:avLst/>
            </a:prstGeom>
            <a:noFill/>
          </p:spPr>
          <p:txBody>
            <a:bodyPr wrap="square" rtlCol="0">
              <a:spAutoFit/>
            </a:bodyPr>
            <a:lstStyle/>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・スキーマ</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・表／ビュー</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・ストアドプロシジャ</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フローチャート : 結合子 79"/>
            <p:cNvSpPr/>
            <p:nvPr/>
          </p:nvSpPr>
          <p:spPr>
            <a:xfrm>
              <a:off x="1331640" y="2575950"/>
              <a:ext cx="434367" cy="416365"/>
            </a:xfrm>
            <a:prstGeom prst="flowChartConnector">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b="1" smtClean="0">
                  <a:latin typeface="メイリオ" panose="020B0604030504040204" pitchFamily="50" charset="-128"/>
                  <a:ea typeface="メイリオ" panose="020B0604030504040204" pitchFamily="50" charset="-128"/>
                  <a:cs typeface="メイリオ" panose="020B0604030504040204" pitchFamily="50" charset="-128"/>
                </a:rPr>
                <a:t>スキ</a:t>
              </a:r>
              <a:endParaRPr kumimoji="1" lang="en-US" altLang="ja-JP" sz="800" b="1"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b="1" smtClean="0">
                  <a:latin typeface="メイリオ" panose="020B0604030504040204" pitchFamily="50" charset="-128"/>
                  <a:ea typeface="メイリオ" panose="020B0604030504040204" pitchFamily="50" charset="-128"/>
                  <a:cs typeface="メイリオ" panose="020B0604030504040204" pitchFamily="50" charset="-128"/>
                </a:rPr>
                <a:t>ーマ</a:t>
              </a:r>
              <a:endParaRPr kumimoji="1" lang="ja-JP" altLang="en-US" sz="8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46" name="直線コネクタ 45"/>
          <p:cNvCxnSpPr>
            <a:stCxn id="28" idx="2"/>
            <a:endCxn id="40" idx="2"/>
          </p:cNvCxnSpPr>
          <p:nvPr/>
        </p:nvCxnSpPr>
        <p:spPr>
          <a:xfrm flipH="1" flipV="1">
            <a:off x="1635616" y="3603926"/>
            <a:ext cx="447730" cy="80"/>
          </a:xfrm>
          <a:prstGeom prst="line">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54" idx="2"/>
            <a:endCxn id="32" idx="2"/>
          </p:cNvCxnSpPr>
          <p:nvPr/>
        </p:nvCxnSpPr>
        <p:spPr>
          <a:xfrm flipH="1" flipV="1">
            <a:off x="7353392" y="3594570"/>
            <a:ext cx="228330" cy="3919"/>
          </a:xfrm>
          <a:prstGeom prst="line">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23" idx="2"/>
            <a:endCxn id="8" idx="2"/>
          </p:cNvCxnSpPr>
          <p:nvPr/>
        </p:nvCxnSpPr>
        <p:spPr>
          <a:xfrm flipV="1">
            <a:off x="3271594" y="3603926"/>
            <a:ext cx="177841" cy="80"/>
          </a:xfrm>
          <a:prstGeom prst="line">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endCxn id="19" idx="2"/>
          </p:cNvCxnSpPr>
          <p:nvPr/>
        </p:nvCxnSpPr>
        <p:spPr>
          <a:xfrm flipH="1">
            <a:off x="6035586" y="3603926"/>
            <a:ext cx="246174" cy="0"/>
          </a:xfrm>
          <a:prstGeom prst="line">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13" idx="2"/>
            <a:endCxn id="18" idx="2"/>
          </p:cNvCxnSpPr>
          <p:nvPr/>
        </p:nvCxnSpPr>
        <p:spPr>
          <a:xfrm>
            <a:off x="4581048" y="3603926"/>
            <a:ext cx="183544" cy="0"/>
          </a:xfrm>
          <a:prstGeom prst="line">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cxnSp>
      <p:grpSp>
        <p:nvGrpSpPr>
          <p:cNvPr id="51" name="グループ化 50"/>
          <p:cNvGrpSpPr/>
          <p:nvPr/>
        </p:nvGrpSpPr>
        <p:grpSpPr>
          <a:xfrm>
            <a:off x="7509714" y="2622562"/>
            <a:ext cx="1332152" cy="1989484"/>
            <a:chOff x="7272296" y="2234225"/>
            <a:chExt cx="1332152" cy="1989484"/>
          </a:xfrm>
        </p:grpSpPr>
        <p:sp>
          <p:nvSpPr>
            <p:cNvPr id="52" name="角丸四角形 51"/>
            <p:cNvSpPr/>
            <p:nvPr/>
          </p:nvSpPr>
          <p:spPr bwMode="auto">
            <a:xfrm>
              <a:off x="7272296" y="2234225"/>
              <a:ext cx="1297970" cy="246563"/>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ユーザ</a:t>
              </a: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ー</a:t>
              </a:r>
              <a:r>
                <a:rPr kumimoji="0" lang="en-US" altLang="ja-JP"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グループ</a:t>
              </a:r>
              <a:r>
                <a:rPr kumimoji="0" lang="ja-JP" altLang="en-US" sz="9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層</a:t>
              </a:r>
            </a:p>
          </p:txBody>
        </p:sp>
        <p:sp>
          <p:nvSpPr>
            <p:cNvPr id="53" name="右大かっこ 52"/>
            <p:cNvSpPr/>
            <p:nvPr/>
          </p:nvSpPr>
          <p:spPr>
            <a:xfrm>
              <a:off x="8316271" y="2562008"/>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右大かっこ 53"/>
            <p:cNvSpPr/>
            <p:nvPr/>
          </p:nvSpPr>
          <p:spPr>
            <a:xfrm flipH="1">
              <a:off x="7344304" y="2562152"/>
              <a:ext cx="108000" cy="1296000"/>
            </a:xfrm>
            <a:prstGeom prst="rightBracket">
              <a:avLst/>
            </a:prstGeom>
            <a:ln w="19050">
              <a:solidFill>
                <a:srgbClr val="6699CC"/>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7272296" y="3854377"/>
              <a:ext cx="1332152" cy="369332"/>
            </a:xfrm>
            <a:prstGeom prst="rect">
              <a:avLst/>
            </a:prstGeom>
            <a:noFill/>
          </p:spPr>
          <p:txBody>
            <a:bodyPr wrap="square" rtlCol="0">
              <a:spAutoFit/>
            </a:bodyPr>
            <a:lstStyle/>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・ユーザー</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6" name="Google Shape;726;p21"/>
          <p:cNvPicPr preferRelativeResize="0"/>
          <p:nvPr/>
        </p:nvPicPr>
        <p:blipFill rotWithShape="1">
          <a:blip r:embed="rId11">
            <a:alphaModFix/>
          </a:blip>
          <a:srcRect/>
          <a:stretch/>
        </p:blipFill>
        <p:spPr>
          <a:xfrm>
            <a:off x="7857802" y="3646565"/>
            <a:ext cx="432000" cy="432000"/>
          </a:xfrm>
          <a:prstGeom prst="rect">
            <a:avLst/>
          </a:prstGeom>
          <a:solidFill>
            <a:schemeClr val="lt1"/>
          </a:solidFill>
          <a:ln>
            <a:noFill/>
          </a:ln>
        </p:spPr>
      </p:pic>
      <p:pic>
        <p:nvPicPr>
          <p:cNvPr id="57" name="Google Shape;728;p21"/>
          <p:cNvPicPr preferRelativeResize="0"/>
          <p:nvPr/>
        </p:nvPicPr>
        <p:blipFill rotWithShape="1">
          <a:blip r:embed="rId12">
            <a:alphaModFix/>
          </a:blip>
          <a:srcRect/>
          <a:stretch/>
        </p:blipFill>
        <p:spPr>
          <a:xfrm>
            <a:off x="7857802" y="3128525"/>
            <a:ext cx="387267" cy="383316"/>
          </a:xfrm>
          <a:prstGeom prst="rect">
            <a:avLst/>
          </a:prstGeom>
          <a:noFill/>
          <a:ln>
            <a:noFill/>
          </a:ln>
        </p:spPr>
      </p:pic>
    </p:spTree>
    <p:extLst>
      <p:ext uri="{BB962C8B-B14F-4D97-AF65-F5344CB8AC3E}">
        <p14:creationId xmlns:p14="http://schemas.microsoft.com/office/powerpoint/2010/main" val="74026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データアクセス制御の設定イメージ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21</a:t>
            </a:fld>
            <a:endParaRPr lang="ja-JP" altLang="en-US" dirty="0"/>
          </a:p>
        </p:txBody>
      </p:sp>
      <p:sp>
        <p:nvSpPr>
          <p:cNvPr id="6" name="正方形/長方形 5"/>
          <p:cNvSpPr/>
          <p:nvPr/>
        </p:nvSpPr>
        <p:spPr>
          <a:xfrm>
            <a:off x="366207" y="1892584"/>
            <a:ext cx="1447807" cy="44084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利用できるデータベース制御</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bwMode="auto">
          <a:xfrm>
            <a:off x="369633" y="888699"/>
            <a:ext cx="1504840"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データ層</a:t>
            </a:r>
          </a:p>
        </p:txBody>
      </p:sp>
      <p:sp>
        <p:nvSpPr>
          <p:cNvPr id="8" name="角丸四角形 7"/>
          <p:cNvSpPr/>
          <p:nvPr/>
        </p:nvSpPr>
        <p:spPr bwMode="auto">
          <a:xfrm>
            <a:off x="2050470" y="886863"/>
            <a:ext cx="1461526"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プロファイル層</a:t>
            </a:r>
          </a:p>
        </p:txBody>
      </p:sp>
      <p:sp>
        <p:nvSpPr>
          <p:cNvPr id="9" name="角丸四角形 8"/>
          <p:cNvSpPr/>
          <p:nvPr/>
        </p:nvSpPr>
        <p:spPr bwMode="auto">
          <a:xfrm>
            <a:off x="3736805" y="886863"/>
            <a:ext cx="1463650"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メタデータ層</a:t>
            </a:r>
          </a:p>
        </p:txBody>
      </p:sp>
      <p:sp>
        <p:nvSpPr>
          <p:cNvPr id="10" name="角丸四角形 9"/>
          <p:cNvSpPr/>
          <p:nvPr/>
        </p:nvSpPr>
        <p:spPr bwMode="auto">
          <a:xfrm>
            <a:off x="5436798" y="886863"/>
            <a:ext cx="1449992"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アプリ層</a:t>
            </a:r>
          </a:p>
        </p:txBody>
      </p:sp>
      <p:cxnSp>
        <p:nvCxnSpPr>
          <p:cNvPr id="11" name="直線コネクタ 10"/>
          <p:cNvCxnSpPr/>
          <p:nvPr/>
        </p:nvCxnSpPr>
        <p:spPr>
          <a:xfrm>
            <a:off x="1960961" y="817456"/>
            <a:ext cx="0" cy="3852428"/>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3618777" y="817456"/>
            <a:ext cx="4557" cy="383791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311872" y="846606"/>
            <a:ext cx="0" cy="3744416"/>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66207" y="2771575"/>
            <a:ext cx="1458321" cy="44084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利用できるテーブル制御</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059169" y="1892584"/>
            <a:ext cx="1458786" cy="44827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利用できるデータベースの接続を制御</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Google Shape;445;p14"/>
          <p:cNvSpPr/>
          <p:nvPr/>
        </p:nvSpPr>
        <p:spPr>
          <a:xfrm>
            <a:off x="1960961" y="4483010"/>
            <a:ext cx="6731934" cy="216024"/>
          </a:xfrm>
          <a:prstGeom prst="rect">
            <a:avLst/>
          </a:prstGeom>
          <a:solidFill>
            <a:schemeClr val="dk2"/>
          </a:solidFill>
          <a:ln w="19050" cap="flat" cmpd="sng">
            <a:solidFill>
              <a:schemeClr val="dk2"/>
            </a:solidFill>
            <a:prstDash val="solid"/>
            <a:round/>
            <a:headEnd type="none" w="sm" len="sm"/>
            <a:tailEnd type="none" w="sm" len="sm"/>
          </a:ln>
          <a:effectLst/>
        </p:spPr>
        <p:txBody>
          <a:bodyPr spcFirstLastPara="1" wrap="square" lIns="91425" tIns="36000" rIns="91425" bIns="45700" anchor="ctr" anchorCtr="0">
            <a:noAutofit/>
          </a:bodyPr>
          <a:lstStyle/>
          <a:p>
            <a:pPr marL="0" marR="0" lvl="0" indent="0" algn="ctr" rtl="0">
              <a:spcBef>
                <a:spcPts val="0"/>
              </a:spcBef>
              <a:spcAft>
                <a:spcPts val="0"/>
              </a:spcAft>
              <a:buNone/>
            </a:pPr>
            <a:r>
              <a:rPr lang="ja-JP" sz="1100" b="1" dirty="0" smtClean="0">
                <a:solidFill>
                  <a:schemeClr val="lt1"/>
                </a:solidFill>
                <a:latin typeface="メイリオ" panose="020B0604030504040204" pitchFamily="50" charset="-128"/>
                <a:ea typeface="メイリオ" panose="020B0604030504040204" pitchFamily="50" charset="-128"/>
                <a:sym typeface="Arial"/>
              </a:rPr>
              <a:t>WebFOCUS</a:t>
            </a:r>
            <a:endParaRPr sz="1100" b="1" dirty="0">
              <a:solidFill>
                <a:schemeClr val="lt1"/>
              </a:solidFill>
              <a:latin typeface="メイリオ" panose="020B0604030504040204" pitchFamily="50" charset="-128"/>
              <a:ea typeface="メイリオ" panose="020B0604030504040204" pitchFamily="50" charset="-128"/>
              <a:sym typeface="Arial"/>
            </a:endParaRPr>
          </a:p>
        </p:txBody>
      </p:sp>
      <p:sp>
        <p:nvSpPr>
          <p:cNvPr id="17" name="Google Shape;441;p14"/>
          <p:cNvSpPr/>
          <p:nvPr/>
        </p:nvSpPr>
        <p:spPr>
          <a:xfrm>
            <a:off x="272424" y="4483010"/>
            <a:ext cx="1677582" cy="216025"/>
          </a:xfrm>
          <a:prstGeom prst="rect">
            <a:avLst/>
          </a:prstGeom>
          <a:solidFill>
            <a:schemeClr val="accent3"/>
          </a:solidFill>
          <a:ln w="19050" cap="flat" cmpd="sng">
            <a:solidFill>
              <a:schemeClr val="accent3"/>
            </a:solidFill>
            <a:prstDash val="solid"/>
            <a:round/>
            <a:headEnd type="none" w="sm" len="sm"/>
            <a:tailEnd type="none" w="sm" len="sm"/>
          </a:ln>
          <a:effectLst/>
        </p:spPr>
        <p:txBody>
          <a:bodyPr spcFirstLastPara="1" wrap="square" lIns="91425" tIns="36000" rIns="91425" bIns="45700" anchor="ctr" anchorCtr="0">
            <a:noAutofit/>
          </a:bodyPr>
          <a:lstStyle/>
          <a:p>
            <a:pPr marL="0" marR="0" lvl="0" indent="0" algn="ctr" rtl="0">
              <a:spcBef>
                <a:spcPts val="0"/>
              </a:spcBef>
              <a:spcAft>
                <a:spcPts val="0"/>
              </a:spcAft>
              <a:buNone/>
            </a:pPr>
            <a:r>
              <a:rPr lang="ja-JP" altLang="en-US" sz="1100" b="1" dirty="0" smtClean="0">
                <a:solidFill>
                  <a:schemeClr val="lt1"/>
                </a:solidFill>
                <a:latin typeface="メイリオ" panose="020B0604030504040204" pitchFamily="50" charset="-128"/>
                <a:ea typeface="メイリオ" panose="020B0604030504040204" pitchFamily="50" charset="-128"/>
                <a:sym typeface="Arial"/>
              </a:rPr>
              <a:t>データベース</a:t>
            </a:r>
            <a:endParaRPr sz="1100" b="1" dirty="0">
              <a:solidFill>
                <a:schemeClr val="lt1"/>
              </a:solidFill>
              <a:latin typeface="メイリオ" panose="020B0604030504040204" pitchFamily="50" charset="-128"/>
              <a:ea typeface="メイリオ" panose="020B0604030504040204" pitchFamily="50" charset="-128"/>
              <a:sym typeface="Arial"/>
            </a:endParaRPr>
          </a:p>
        </p:txBody>
      </p:sp>
      <p:sp>
        <p:nvSpPr>
          <p:cNvPr id="18" name="テキスト ボックス 17"/>
          <p:cNvSpPr txBox="1"/>
          <p:nvPr/>
        </p:nvSpPr>
        <p:spPr>
          <a:xfrm>
            <a:off x="2052595" y="2345076"/>
            <a:ext cx="1576731" cy="365091"/>
          </a:xfrm>
          <a:prstGeom prst="rect">
            <a:avLst/>
          </a:prstGeom>
          <a:noFill/>
        </p:spPr>
        <p:txBody>
          <a:bodyPr wrap="square" lIns="36000" tIns="72000" rIns="36000" rtlCol="0">
            <a:spAutoFit/>
          </a:body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どのユーザーでどのデータベースに接続するか</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3742350" y="1892584"/>
            <a:ext cx="1457778" cy="44827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900" dirty="0" smtClean="0">
                <a:solidFill>
                  <a:schemeClr val="tx1">
                    <a:lumMod val="75000"/>
                    <a:lumOff val="25000"/>
                  </a:schemeClr>
                </a:solidFill>
                <a:cs typeface="メイリオ" panose="020B0604030504040204" pitchFamily="50" charset="-128"/>
              </a:rPr>
              <a:t>DBA</a:t>
            </a:r>
            <a:r>
              <a:rPr lang="ja-JP" altLang="en-US" sz="900" dirty="0" smtClean="0">
                <a:solidFill>
                  <a:schemeClr val="tx1">
                    <a:lumMod val="75000"/>
                    <a:lumOff val="25000"/>
                  </a:schemeClr>
                </a:solidFill>
                <a:cs typeface="メイリオ" panose="020B0604030504040204" pitchFamily="50" charset="-128"/>
              </a:rPr>
              <a:t>機能</a:t>
            </a:r>
            <a:endParaRPr lang="en-US" altLang="ja-JP" sz="900" dirty="0" smtClean="0">
              <a:solidFill>
                <a:schemeClr val="tx1">
                  <a:lumMod val="75000"/>
                  <a:lumOff val="25000"/>
                </a:schemeClr>
              </a:solidFill>
              <a:cs typeface="メイリオ" panose="020B0604030504040204" pitchFamily="50" charset="-128"/>
            </a:endParaRPr>
          </a:p>
          <a:p>
            <a:pPr algn="ctr"/>
            <a:r>
              <a:rPr lang="ja-JP" altLang="en-US" sz="900" dirty="0" smtClean="0">
                <a:solidFill>
                  <a:schemeClr val="tx1">
                    <a:lumMod val="75000"/>
                    <a:lumOff val="25000"/>
                  </a:schemeClr>
                </a:solidFill>
                <a:cs typeface="メイリオ" panose="020B0604030504040204" pitchFamily="50" charset="-128"/>
              </a:rPr>
              <a:t>（行列制御）</a:t>
            </a:r>
            <a:endParaRPr kumimoji="1" lang="ja-JP" altLang="en-US" sz="900" dirty="0">
              <a:solidFill>
                <a:schemeClr val="tx1">
                  <a:lumMod val="75000"/>
                  <a:lumOff val="25000"/>
                </a:schemeClr>
              </a:solidFill>
              <a:cs typeface="メイリオ" panose="020B0604030504040204" pitchFamily="50" charset="-128"/>
            </a:endParaRPr>
          </a:p>
        </p:txBody>
      </p:sp>
      <p:sp>
        <p:nvSpPr>
          <p:cNvPr id="20" name="テキスト ボックス 19"/>
          <p:cNvSpPr txBox="1"/>
          <p:nvPr/>
        </p:nvSpPr>
        <p:spPr>
          <a:xfrm>
            <a:off x="1963217" y="1166661"/>
            <a:ext cx="1650691" cy="507831"/>
          </a:xfrm>
          <a:prstGeom prst="rect">
            <a:avLst/>
          </a:prstGeom>
          <a:noFill/>
        </p:spPr>
        <p:txBody>
          <a:bodyPr wrap="square" rtlCol="0">
            <a:spAutoFit/>
          </a:bodyPr>
          <a:lstStyle/>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サーバ</a:t>
            </a:r>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プロファイル</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・グループプロファイル</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・ユーザープロファイル</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12665" y="1176360"/>
            <a:ext cx="1332000" cy="646331"/>
          </a:xfrm>
          <a:prstGeom prst="rect">
            <a:avLst/>
          </a:prstGeom>
          <a:noFill/>
        </p:spPr>
        <p:txBody>
          <a:bodyPr wrap="square" rtlCol="0">
            <a:spAutoFit/>
          </a:bodyPr>
          <a:lstStyle/>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・スキーマ</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・表／ビュー</a:t>
            </a:r>
            <a:endParaRPr kumimoji="1"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・ストアドプロシジャ</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3687352" y="1189744"/>
            <a:ext cx="1116000" cy="230832"/>
          </a:xfrm>
          <a:prstGeom prst="rect">
            <a:avLst/>
          </a:prstGeom>
          <a:noFill/>
        </p:spPr>
        <p:txBody>
          <a:bodyPr wrap="square" rtlCol="0">
            <a:spAutoFit/>
          </a:bodyPr>
          <a:lstStyle/>
          <a:p>
            <a:r>
              <a:rPr kumimoji="1" lang="ja-JP" altLang="en-US" sz="9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・シノニム</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7054578" y="1166661"/>
            <a:ext cx="1936458" cy="369332"/>
          </a:xfrm>
          <a:prstGeom prst="rect">
            <a:avLst/>
          </a:prstGeom>
          <a:noFill/>
        </p:spPr>
        <p:txBody>
          <a:bodyPr wrap="square" rtlCol="0">
            <a:spAutoFit/>
          </a:bodyPr>
          <a:lstStyle/>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・ワークスペース</a:t>
            </a:r>
            <a:endParaRPr lang="en-US" altLang="ja-JP"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・アプリケーションディレクトリ</a:t>
            </a:r>
            <a:endPar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5423290" y="1892585"/>
            <a:ext cx="1450018" cy="442183"/>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検索画面</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の入力コントロール</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行列制御</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5430031" y="2794836"/>
            <a:ext cx="1450018" cy="4175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プロシジャで行列制御</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2041983" y="2766748"/>
            <a:ext cx="1457778" cy="44567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利用できるアプリケーションディレクトリの制御</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3724912" y="2333433"/>
            <a:ext cx="1544783" cy="488201"/>
          </a:xfrm>
          <a:prstGeom prst="rect">
            <a:avLst/>
          </a:prstGeom>
          <a:noFill/>
        </p:spPr>
        <p:txBody>
          <a:bodyPr wrap="square" lIns="36000" tIns="72000" rIns="36000" rtlCol="0">
            <a:spAutoFit/>
          </a:body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dirty="0" smtClean="0">
                <a:solidFill>
                  <a:schemeClr val="tx1">
                    <a:lumMod val="75000"/>
                    <a:lumOff val="25000"/>
                  </a:schemeClr>
                </a:solidFill>
                <a:cs typeface="メイリオ" panose="020B0604030504040204" pitchFamily="50" charset="-128"/>
              </a:rPr>
              <a:t>DBA</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機能が設定されているシノニムを</a:t>
            </a: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すると行列を制御可能です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コネクタ 27"/>
          <p:cNvCxnSpPr/>
          <p:nvPr/>
        </p:nvCxnSpPr>
        <p:spPr>
          <a:xfrm flipH="1">
            <a:off x="6998208" y="828227"/>
            <a:ext cx="8352" cy="3654783"/>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bwMode="auto">
          <a:xfrm>
            <a:off x="7133299" y="886863"/>
            <a:ext cx="1449992" cy="252000"/>
          </a:xfrm>
          <a:prstGeom prst="roundRect">
            <a:avLst>
              <a:gd name="adj" fmla="val 3400"/>
            </a:avLst>
          </a:prstGeom>
          <a:solidFill>
            <a:schemeClr val="bg1">
              <a:lumMod val="50000"/>
            </a:schemeClr>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vert="horz" wrap="square" lIns="91440" tIns="72000" rIns="91440" bIns="45720" numCol="1" rtlCol="0" anchor="ctr" anchorCtr="0" compatLnSpc="1">
            <a:prstTxWarp prst="textNoShape">
              <a:avLst/>
            </a:prstTxWarp>
          </a:bodyPr>
          <a:lstStyle/>
          <a:p>
            <a:pPr marL="0" marR="0" indent="0" algn="ctr" defTabSz="449263" rtl="0" eaLnBrk="1" fontAlgn="base" latinLnBrk="0" hangingPunct="1">
              <a:lnSpc>
                <a:spcPct val="90000"/>
              </a:lnSpc>
              <a:spcBef>
                <a:spcPct val="0"/>
              </a:spcBef>
              <a:spcAft>
                <a:spcPct val="0"/>
              </a:spcAft>
              <a:buClr>
                <a:srgbClr val="000000"/>
              </a:buClr>
              <a:buSzPct val="100000"/>
              <a:buFont typeface="Times New Roman" pitchFamily="18"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フォルダ層</a:t>
            </a:r>
          </a:p>
        </p:txBody>
      </p:sp>
      <p:sp>
        <p:nvSpPr>
          <p:cNvPr id="30" name="テキスト ボックス 29"/>
          <p:cNvSpPr txBox="1"/>
          <p:nvPr/>
        </p:nvSpPr>
        <p:spPr>
          <a:xfrm>
            <a:off x="5356129" y="1190896"/>
            <a:ext cx="1620168" cy="507831"/>
          </a:xfrm>
          <a:prstGeom prst="rect">
            <a:avLst/>
          </a:prstGeom>
          <a:noFill/>
        </p:spPr>
        <p:txBody>
          <a:bodyPr wrap="square" rtlCol="0">
            <a:spAutoFit/>
          </a:bodyPr>
          <a:lstStyle/>
          <a:p>
            <a:r>
              <a:rPr lang="ja-JP" altLang="en-US" sz="900" b="1" dirty="0" smtClean="0">
                <a:solidFill>
                  <a:schemeClr val="tx1">
                    <a:lumMod val="75000"/>
                    <a:lumOff val="25000"/>
                  </a:schemeClr>
                </a:solidFill>
                <a:cs typeface="メイリオ" panose="020B0604030504040204" pitchFamily="50" charset="-128"/>
              </a:rPr>
              <a:t>・検索画面（</a:t>
            </a:r>
            <a:r>
              <a:rPr lang="en-US" altLang="ja-JP" sz="900" b="1" dirty="0" smtClean="0">
                <a:solidFill>
                  <a:schemeClr val="tx1">
                    <a:lumMod val="75000"/>
                    <a:lumOff val="25000"/>
                  </a:schemeClr>
                </a:solidFill>
                <a:cs typeface="メイリオ" panose="020B0604030504040204" pitchFamily="50" charset="-128"/>
              </a:rPr>
              <a:t>HTML</a:t>
            </a:r>
            <a:r>
              <a:rPr lang="ja-JP" altLang="en-US" sz="900" b="1" dirty="0" smtClean="0">
                <a:solidFill>
                  <a:schemeClr val="tx1">
                    <a:lumMod val="75000"/>
                    <a:lumOff val="25000"/>
                  </a:schemeClr>
                </a:solidFill>
                <a:cs typeface="メイリオ" panose="020B0604030504040204" pitchFamily="50" charset="-128"/>
              </a:rPr>
              <a:t>）</a:t>
            </a:r>
            <a:endParaRPr lang="en-US" altLang="ja-JP" sz="900" b="1" dirty="0" smtClean="0">
              <a:solidFill>
                <a:schemeClr val="tx1">
                  <a:lumMod val="75000"/>
                  <a:lumOff val="25000"/>
                </a:schemeClr>
              </a:solidFill>
              <a:cs typeface="メイリオ" panose="020B0604030504040204" pitchFamily="50" charset="-128"/>
            </a:endParaRPr>
          </a:p>
          <a:p>
            <a:r>
              <a:rPr lang="ja-JP" altLang="en-US" sz="900" b="1" dirty="0" smtClean="0">
                <a:solidFill>
                  <a:schemeClr val="tx1">
                    <a:lumMod val="75000"/>
                    <a:lumOff val="25000"/>
                  </a:schemeClr>
                </a:solidFill>
                <a:cs typeface="メイリオ" panose="020B0604030504040204" pitchFamily="50" charset="-128"/>
              </a:rPr>
              <a:t>・レポート（</a:t>
            </a:r>
            <a:r>
              <a:rPr lang="en-US" altLang="ja-JP" sz="900" b="1" dirty="0" smtClean="0">
                <a:solidFill>
                  <a:schemeClr val="tx1">
                    <a:lumMod val="75000"/>
                    <a:lumOff val="25000"/>
                  </a:schemeClr>
                </a:solidFill>
                <a:cs typeface="メイリオ" panose="020B0604030504040204" pitchFamily="50" charset="-128"/>
              </a:rPr>
              <a:t>.</a:t>
            </a:r>
            <a:r>
              <a:rPr lang="en-US" altLang="ja-JP" sz="900" b="1" dirty="0" err="1" smtClean="0">
                <a:solidFill>
                  <a:schemeClr val="tx1">
                    <a:lumMod val="75000"/>
                    <a:lumOff val="25000"/>
                  </a:schemeClr>
                </a:solidFill>
                <a:cs typeface="メイリオ" panose="020B0604030504040204" pitchFamily="50" charset="-128"/>
              </a:rPr>
              <a:t>fex</a:t>
            </a:r>
            <a:r>
              <a:rPr lang="ja-JP" altLang="en-US" sz="900" b="1" dirty="0" smtClean="0">
                <a:solidFill>
                  <a:schemeClr val="tx1">
                    <a:lumMod val="75000"/>
                    <a:lumOff val="25000"/>
                  </a:schemeClr>
                </a:solidFill>
                <a:cs typeface="メイリオ" panose="020B0604030504040204" pitchFamily="50" charset="-128"/>
              </a:rPr>
              <a:t>）</a:t>
            </a:r>
            <a:endParaRPr lang="en-US" altLang="ja-JP" sz="900" b="1" dirty="0" smtClean="0">
              <a:solidFill>
                <a:schemeClr val="tx1">
                  <a:lumMod val="75000"/>
                  <a:lumOff val="25000"/>
                </a:schemeClr>
              </a:solidFill>
              <a:cs typeface="メイリオ" panose="020B0604030504040204" pitchFamily="50" charset="-128"/>
            </a:endParaRPr>
          </a:p>
          <a:p>
            <a:r>
              <a:rPr kumimoji="1" lang="ja-JP" altLang="en-US" sz="900" b="1" dirty="0" smtClean="0">
                <a:solidFill>
                  <a:schemeClr val="tx1">
                    <a:lumMod val="75000"/>
                    <a:lumOff val="25000"/>
                  </a:schemeClr>
                </a:solidFill>
                <a:cs typeface="メイリオ" panose="020B0604030504040204" pitchFamily="50" charset="-128"/>
              </a:rPr>
              <a:t>・ビジュアライゼーション</a:t>
            </a:r>
            <a:endParaRPr kumimoji="1" lang="ja-JP" altLang="en-US" sz="900" b="1" dirty="0">
              <a:solidFill>
                <a:schemeClr val="tx1">
                  <a:lumMod val="75000"/>
                  <a:lumOff val="25000"/>
                </a:schemeClr>
              </a:solidFill>
              <a:cs typeface="メイリオ" panose="020B0604030504040204" pitchFamily="50" charset="-128"/>
            </a:endParaRPr>
          </a:p>
        </p:txBody>
      </p:sp>
      <p:sp>
        <p:nvSpPr>
          <p:cNvPr id="31" name="テキスト ボックス 30"/>
          <p:cNvSpPr txBox="1"/>
          <p:nvPr/>
        </p:nvSpPr>
        <p:spPr>
          <a:xfrm>
            <a:off x="5399566" y="3194870"/>
            <a:ext cx="1576731" cy="365091"/>
          </a:xfrm>
          <a:prstGeom prst="rect">
            <a:avLst/>
          </a:prstGeom>
          <a:noFill/>
        </p:spPr>
        <p:txBody>
          <a:bodyPr wrap="square" lIns="36000" tIns="72000" rIns="36000" rtlCol="0">
            <a:spAutoFit/>
          </a:body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dirty="0" smtClean="0">
                <a:solidFill>
                  <a:schemeClr val="tx1">
                    <a:lumMod val="75000"/>
                    <a:lumOff val="25000"/>
                  </a:schemeClr>
                </a:solidFill>
                <a:ea typeface="メイリオ" panose="020B0604030504040204" pitchFamily="50" charset="-128"/>
                <a:cs typeface="メイリオ" panose="020B0604030504040204" pitchFamily="50" charset="-128"/>
              </a:rPr>
              <a:t>IF</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文での条件分岐や</a:t>
            </a:r>
            <a:r>
              <a:rPr kumimoji="1" lang="en-US" altLang="ja-JP" sz="800" dirty="0" smtClean="0">
                <a:solidFill>
                  <a:schemeClr val="tx1">
                    <a:lumMod val="75000"/>
                    <a:lumOff val="25000"/>
                  </a:schemeClr>
                </a:solidFill>
                <a:ea typeface="メイリオ" panose="020B0604030504040204" pitchFamily="50" charset="-128"/>
                <a:cs typeface="メイリオ" panose="020B0604030504040204" pitchFamily="50" charset="-128"/>
              </a:rPr>
              <a:t>DB_INFILE</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関数等を用いて実装</a:t>
            </a:r>
            <a:endPar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373460" y="2301283"/>
            <a:ext cx="1602838" cy="241980"/>
          </a:xfrm>
          <a:prstGeom prst="rect">
            <a:avLst/>
          </a:prstGeom>
          <a:noFill/>
        </p:spPr>
        <p:txBody>
          <a:bodyPr wrap="square" lIns="36000" tIns="72000" rIns="36000" rtlCol="0">
            <a:noAutofit/>
          </a:body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入力</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コントロールに</a:t>
            </a:r>
            <a:r>
              <a:rPr kumimoji="1" lang="en-US" altLang="ja-JP" sz="800" dirty="0" smtClean="0">
                <a:solidFill>
                  <a:schemeClr val="tx1">
                    <a:lumMod val="75000"/>
                    <a:lumOff val="25000"/>
                  </a:schemeClr>
                </a:solidFill>
                <a:latin typeface="Segoe UI 本文"/>
                <a:ea typeface="メイリオ" panose="020B0604030504040204" pitchFamily="50" charset="-128"/>
                <a:cs typeface="メイリオ" panose="020B0604030504040204" pitchFamily="50" charset="-128"/>
              </a:rPr>
              <a:t>DBA</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を設定したシノニムや外部プロシジャを</a:t>
            </a:r>
            <a:r>
              <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して動的に実装も可能</a:t>
            </a:r>
            <a:endPar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7133286" y="1892584"/>
            <a:ext cx="1450018" cy="44828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ワークスペースごとに</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できるアプリケーションディレクトリを制御</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343689" y="3194869"/>
            <a:ext cx="1525640" cy="365091"/>
          </a:xfrm>
          <a:prstGeom prst="rect">
            <a:avLst/>
          </a:prstGeom>
          <a:noFill/>
        </p:spPr>
        <p:txBody>
          <a:bodyPr wrap="square" lIns="36000" tIns="72000" rIns="36000" rtlCol="0">
            <a:spAutoFit/>
          </a:body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接続ユーザーによって、利用できるテーブルを制御</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333743" y="2301283"/>
            <a:ext cx="1525640" cy="365091"/>
          </a:xfrm>
          <a:prstGeom prst="rect">
            <a:avLst/>
          </a:prstGeom>
          <a:noFill/>
        </p:spPr>
        <p:txBody>
          <a:bodyPr wrap="square" lIns="36000" tIns="72000" rIns="36000" rtlCol="0">
            <a:spAutoFit/>
          </a:body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接続ユーザーによって、利用できるデータベースを制御</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7117978" y="2328078"/>
            <a:ext cx="1652984" cy="611312"/>
          </a:xfrm>
          <a:prstGeom prst="rect">
            <a:avLst/>
          </a:prstGeom>
          <a:noFill/>
        </p:spPr>
        <p:txBody>
          <a:bodyPr wrap="square" lIns="36000" tIns="72000" rIns="36000" rtlCol="0">
            <a:spAutoFit/>
          </a:bodyPr>
          <a:lstStyle/>
          <a:p>
            <a:r>
              <a:rPr kumimoji="1" lang="en-US" altLang="ja-JP" sz="800" dirty="0" smtClean="0">
                <a:solidFill>
                  <a:schemeClr val="tx1">
                    <a:lumMod val="75000"/>
                    <a:lumOff val="25000"/>
                  </a:schemeClr>
                </a:solidFill>
                <a:cs typeface="メイリオ" panose="020B0604030504040204" pitchFamily="50" charset="-128"/>
              </a:rPr>
              <a:t>※</a:t>
            </a:r>
            <a:r>
              <a:rPr kumimoji="1" lang="ja-JP" altLang="en-US" sz="800" dirty="0" smtClean="0">
                <a:solidFill>
                  <a:schemeClr val="tx1">
                    <a:lumMod val="75000"/>
                    <a:lumOff val="25000"/>
                  </a:schemeClr>
                </a:solidFill>
                <a:cs typeface="メイリオ" panose="020B0604030504040204" pitchFamily="50" charset="-128"/>
              </a:rPr>
              <a:t>アプリケーションディレクトリを制御することで、</a:t>
            </a:r>
            <a:r>
              <a:rPr kumimoji="1" lang="en-US" altLang="ja-JP" sz="800" dirty="0" smtClean="0">
                <a:solidFill>
                  <a:schemeClr val="tx1">
                    <a:lumMod val="75000"/>
                    <a:lumOff val="25000"/>
                  </a:schemeClr>
                </a:solidFill>
                <a:cs typeface="メイリオ" panose="020B0604030504040204" pitchFamily="50" charset="-128"/>
              </a:rPr>
              <a:t>Designer</a:t>
            </a:r>
            <a:r>
              <a:rPr kumimoji="1" lang="ja-JP" altLang="en-US" sz="800" dirty="0" smtClean="0">
                <a:solidFill>
                  <a:schemeClr val="tx1">
                    <a:lumMod val="75000"/>
                    <a:lumOff val="25000"/>
                  </a:schemeClr>
                </a:solidFill>
                <a:cs typeface="メイリオ" panose="020B0604030504040204" pitchFamily="50" charset="-128"/>
              </a:rPr>
              <a:t>で作成する際の利用できるシノニムを制御することが可能</a:t>
            </a:r>
            <a:endParaRPr kumimoji="1" lang="en-US" altLang="ja-JP" sz="800" dirty="0" smtClean="0">
              <a:solidFill>
                <a:schemeClr val="tx1">
                  <a:lumMod val="75000"/>
                  <a:lumOff val="25000"/>
                </a:schemeClr>
              </a:solidFill>
              <a:cs typeface="メイリオ" panose="020B0604030504040204" pitchFamily="50" charset="-128"/>
            </a:endParaRPr>
          </a:p>
        </p:txBody>
      </p:sp>
      <p:sp>
        <p:nvSpPr>
          <p:cNvPr id="37" name="テキスト ボックス 36"/>
          <p:cNvSpPr txBox="1"/>
          <p:nvPr/>
        </p:nvSpPr>
        <p:spPr>
          <a:xfrm>
            <a:off x="2008980" y="3194869"/>
            <a:ext cx="1576731" cy="488201"/>
          </a:xfrm>
          <a:prstGeom prst="rect">
            <a:avLst/>
          </a:prstGeom>
          <a:noFill/>
        </p:spPr>
        <p:txBody>
          <a:bodyPr wrap="square" lIns="36000" tIns="72000" rIns="36000" rtlCol="0">
            <a:spAutoFit/>
          </a:bodyPr>
          <a:lstStyle/>
          <a:p>
            <a:r>
              <a:rPr kumimoji="1" lang="en-US" altLang="ja-JP"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どのユーザーでどのアプリケーションディレクトリを利用できるか制御することが可能です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5101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プロファイル層での設定イメージ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marL="285750" lvl="0" indent="-285750">
              <a:buClr>
                <a:schemeClr val="tx2"/>
              </a:buClr>
              <a:buFont typeface="Wingdings" panose="05000000000000000000" pitchFamily="2" charset="2"/>
              <a:buChar char="n"/>
            </a:pPr>
            <a:r>
              <a:rPr lang="ja-JP" altLang="en-US" dirty="0"/>
              <a:t>プロファイル層（ユーザー／グループプロファイル）での制御について</a:t>
            </a:r>
            <a:endParaRPr lang="en-US" altLang="ja-JP" dirty="0"/>
          </a:p>
          <a:p>
            <a:pPr marL="742950" lvl="1" indent="-285750">
              <a:buClr>
                <a:schemeClr val="tx2"/>
              </a:buClr>
              <a:buFont typeface="Wingdings" panose="05000000000000000000" pitchFamily="2" charset="2"/>
              <a:buChar char="ü"/>
            </a:pPr>
            <a:r>
              <a:rPr lang="ja-JP" altLang="en-US" dirty="0"/>
              <a:t>ユーザー／グループによって利用できるデータやアプリケーションディレクトリを制御する場合に設定します</a:t>
            </a:r>
            <a:endParaRPr lang="en-US" altLang="ja-JP" dirty="0"/>
          </a:p>
          <a:p>
            <a:pPr marL="742950" lvl="1" indent="-285750">
              <a:buClr>
                <a:schemeClr val="tx2"/>
              </a:buClr>
              <a:buFont typeface="Wingdings" panose="05000000000000000000" pitchFamily="2" charset="2"/>
              <a:buChar char="ü"/>
            </a:pPr>
            <a:r>
              <a:rPr lang="ja-JP" altLang="en-US" dirty="0"/>
              <a:t>主にデータ準備時にデータベースやシノニム作成場所を制限する場合に設定します</a:t>
            </a:r>
            <a:endParaRPr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22</a:t>
            </a:fld>
            <a:endParaRPr lang="ja-JP" altLang="en-US" dirty="0"/>
          </a:p>
        </p:txBody>
      </p:sp>
      <p:pic>
        <p:nvPicPr>
          <p:cNvPr id="6" name="Google Shape;727;p21"/>
          <p:cNvPicPr preferRelativeResize="0"/>
          <p:nvPr/>
        </p:nvPicPr>
        <p:blipFill rotWithShape="1">
          <a:blip r:embed="rId2">
            <a:alphaModFix/>
            <a:duotone>
              <a:schemeClr val="accent5">
                <a:shade val="45000"/>
                <a:satMod val="135000"/>
              </a:schemeClr>
              <a:prstClr val="white"/>
            </a:duotone>
          </a:blip>
          <a:srcRect/>
          <a:stretch/>
        </p:blipFill>
        <p:spPr>
          <a:xfrm>
            <a:off x="5391435" y="2358040"/>
            <a:ext cx="432000" cy="432000"/>
          </a:xfrm>
          <a:prstGeom prst="rect">
            <a:avLst/>
          </a:prstGeom>
          <a:noFill/>
          <a:ln>
            <a:no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633" y="3002681"/>
            <a:ext cx="583246" cy="583246"/>
          </a:xfrm>
          <a:prstGeom prst="rect">
            <a:avLst/>
          </a:prstGeom>
        </p:spPr>
      </p:pic>
      <p:pic>
        <p:nvPicPr>
          <p:cNvPr id="8" name="図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21692" y="3002681"/>
            <a:ext cx="583246" cy="583246"/>
          </a:xfrm>
          <a:prstGeom prst="rect">
            <a:avLst/>
          </a:prstGeom>
        </p:spPr>
      </p:pic>
      <p:cxnSp>
        <p:nvCxnSpPr>
          <p:cNvPr id="9" name="Google Shape;779;p23"/>
          <p:cNvCxnSpPr>
            <a:stCxn id="8" idx="0"/>
            <a:endCxn id="6" idx="2"/>
          </p:cNvCxnSpPr>
          <p:nvPr/>
        </p:nvCxnSpPr>
        <p:spPr>
          <a:xfrm flipH="1" flipV="1">
            <a:off x="5607435" y="2790040"/>
            <a:ext cx="5880" cy="212641"/>
          </a:xfrm>
          <a:prstGeom prst="straightConnector1">
            <a:avLst/>
          </a:prstGeom>
          <a:noFill/>
          <a:ln w="19050" cap="flat" cmpd="sng">
            <a:solidFill>
              <a:srgbClr val="6699CC"/>
            </a:solidFill>
            <a:prstDash val="dot"/>
            <a:round/>
            <a:headEnd type="none" w="sm" len="sm"/>
            <a:tailEnd type="none" w="sm" len="sm"/>
          </a:ln>
        </p:spPr>
      </p:cxnSp>
      <p:sp>
        <p:nvSpPr>
          <p:cNvPr id="10" name="Google Shape;771;p23"/>
          <p:cNvSpPr txBox="1"/>
          <p:nvPr/>
        </p:nvSpPr>
        <p:spPr>
          <a:xfrm>
            <a:off x="4837621" y="2110839"/>
            <a:ext cx="15124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開発者</a:t>
            </a:r>
            <a:r>
              <a:rPr lang="en-US" altLang="ja-JP" sz="900" b="1" dirty="0" smtClean="0">
                <a:solidFill>
                  <a:schemeClr val="dk2"/>
                </a:solidFill>
                <a:ea typeface="Meiryo"/>
                <a:cs typeface="Meiryo"/>
                <a:sym typeface="Meiryo"/>
              </a:rPr>
              <a:t>A</a:t>
            </a:r>
            <a:r>
              <a:rPr lang="en-US" altLang="ja-JP" sz="900" b="1" dirty="0" smtClean="0">
                <a:solidFill>
                  <a:schemeClr val="dk2"/>
                </a:solidFill>
                <a:latin typeface="Meiryo"/>
                <a:ea typeface="Meiryo"/>
                <a:cs typeface="Meiryo"/>
                <a:sym typeface="Meiryo"/>
              </a:rPr>
              <a:t>/</a:t>
            </a:r>
            <a:r>
              <a:rPr lang="ja-JP" altLang="en-US" sz="900" b="1" dirty="0" smtClean="0">
                <a:solidFill>
                  <a:schemeClr val="dk2"/>
                </a:solidFill>
                <a:latin typeface="Meiryo"/>
                <a:ea typeface="Meiryo"/>
                <a:cs typeface="Meiryo"/>
                <a:sym typeface="Meiryo"/>
              </a:rPr>
              <a:t>経理担当者</a:t>
            </a:r>
            <a:endParaRPr sz="900" b="1" dirty="0">
              <a:solidFill>
                <a:schemeClr val="dk2"/>
              </a:solidFill>
              <a:latin typeface="Meiryo"/>
              <a:ea typeface="Meiryo"/>
              <a:cs typeface="Meiryo"/>
              <a:sym typeface="Meiryo"/>
            </a:endParaRPr>
          </a:p>
        </p:txBody>
      </p:sp>
      <p:sp>
        <p:nvSpPr>
          <p:cNvPr id="11" name="Google Shape;771;p23"/>
          <p:cNvSpPr txBox="1"/>
          <p:nvPr/>
        </p:nvSpPr>
        <p:spPr>
          <a:xfrm>
            <a:off x="407583" y="3024669"/>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bg1"/>
                </a:solidFill>
                <a:latin typeface="Meiryo"/>
                <a:ea typeface="Meiryo"/>
                <a:cs typeface="Meiryo"/>
                <a:sym typeface="Meiryo"/>
              </a:rPr>
              <a:t>全社</a:t>
            </a:r>
            <a:endParaRPr sz="900" b="1" dirty="0">
              <a:solidFill>
                <a:schemeClr val="bg1"/>
              </a:solidFill>
              <a:latin typeface="Meiryo"/>
              <a:ea typeface="Meiryo"/>
              <a:cs typeface="Meiryo"/>
              <a:sym typeface="Meiryo"/>
            </a:endParaRPr>
          </a:p>
        </p:txBody>
      </p:sp>
      <p:sp>
        <p:nvSpPr>
          <p:cNvPr id="12" name="Google Shape;771;p23"/>
          <p:cNvSpPr txBox="1"/>
          <p:nvPr/>
        </p:nvSpPr>
        <p:spPr>
          <a:xfrm>
            <a:off x="4862126" y="3009398"/>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経理</a:t>
            </a:r>
            <a:endParaRPr sz="900" b="1" dirty="0">
              <a:solidFill>
                <a:schemeClr val="dk2"/>
              </a:solidFill>
              <a:latin typeface="Meiryo"/>
              <a:ea typeface="Meiryo"/>
              <a:cs typeface="Meiryo"/>
              <a:sym typeface="Meiryo"/>
            </a:endParaRPr>
          </a:p>
        </p:txBody>
      </p:sp>
      <p:pic>
        <p:nvPicPr>
          <p:cNvPr id="13" name="Google Shape;727;p21"/>
          <p:cNvPicPr preferRelativeResize="0"/>
          <p:nvPr/>
        </p:nvPicPr>
        <p:blipFill rotWithShape="1">
          <a:blip r:embed="rId2">
            <a:alphaModFix/>
            <a:duotone>
              <a:schemeClr val="accent6">
                <a:shade val="45000"/>
                <a:satMod val="135000"/>
              </a:schemeClr>
              <a:prstClr val="white"/>
            </a:duotone>
          </a:blip>
          <a:srcRect/>
          <a:stretch/>
        </p:blipFill>
        <p:spPr>
          <a:xfrm>
            <a:off x="7557541" y="2345530"/>
            <a:ext cx="432000" cy="432000"/>
          </a:xfrm>
          <a:prstGeom prst="rect">
            <a:avLst/>
          </a:prstGeom>
          <a:noFill/>
          <a:ln>
            <a:noFill/>
          </a:ln>
        </p:spPr>
      </p:pic>
      <p:pic>
        <p:nvPicPr>
          <p:cNvPr id="14" name="図 1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0648" y="3009398"/>
            <a:ext cx="583246" cy="583246"/>
          </a:xfrm>
          <a:prstGeom prst="rect">
            <a:avLst/>
          </a:prstGeom>
        </p:spPr>
      </p:pic>
      <p:cxnSp>
        <p:nvCxnSpPr>
          <p:cNvPr id="15" name="Google Shape;779;p23"/>
          <p:cNvCxnSpPr>
            <a:stCxn id="14" idx="0"/>
            <a:endCxn id="13" idx="2"/>
          </p:cNvCxnSpPr>
          <p:nvPr/>
        </p:nvCxnSpPr>
        <p:spPr>
          <a:xfrm flipV="1">
            <a:off x="7772271" y="2777530"/>
            <a:ext cx="1270" cy="231868"/>
          </a:xfrm>
          <a:prstGeom prst="straightConnector1">
            <a:avLst/>
          </a:prstGeom>
          <a:noFill/>
          <a:ln w="19050" cap="flat" cmpd="sng">
            <a:solidFill>
              <a:srgbClr val="6699CC"/>
            </a:solidFill>
            <a:prstDash val="dot"/>
            <a:round/>
            <a:headEnd type="none" w="sm" len="sm"/>
            <a:tailEnd type="none" w="sm" len="sm"/>
          </a:ln>
        </p:spPr>
      </p:cxnSp>
      <p:sp>
        <p:nvSpPr>
          <p:cNvPr id="16" name="Google Shape;771;p23"/>
          <p:cNvSpPr txBox="1"/>
          <p:nvPr/>
        </p:nvSpPr>
        <p:spPr>
          <a:xfrm>
            <a:off x="7016071" y="2124377"/>
            <a:ext cx="15124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開発者</a:t>
            </a:r>
            <a:r>
              <a:rPr lang="en-US" altLang="ja-JP" sz="900" b="1" dirty="0" smtClean="0">
                <a:solidFill>
                  <a:schemeClr val="dk2"/>
                </a:solidFill>
                <a:ea typeface="Meiryo"/>
                <a:cs typeface="Meiryo"/>
                <a:sym typeface="Meiryo"/>
              </a:rPr>
              <a:t>B</a:t>
            </a:r>
            <a:r>
              <a:rPr lang="en-US" altLang="ja-JP" sz="900" b="1" dirty="0" smtClean="0">
                <a:solidFill>
                  <a:schemeClr val="dk2"/>
                </a:solidFill>
                <a:latin typeface="Meiryo"/>
                <a:ea typeface="Meiryo"/>
                <a:cs typeface="Meiryo"/>
                <a:sym typeface="Meiryo"/>
              </a:rPr>
              <a:t>/</a:t>
            </a:r>
            <a:r>
              <a:rPr lang="ja-JP" altLang="en-US" sz="900" b="1" dirty="0" smtClean="0">
                <a:solidFill>
                  <a:schemeClr val="dk2"/>
                </a:solidFill>
                <a:latin typeface="Meiryo"/>
                <a:ea typeface="Meiryo"/>
                <a:cs typeface="Meiryo"/>
                <a:sym typeface="Meiryo"/>
              </a:rPr>
              <a:t>人事担当者</a:t>
            </a:r>
            <a:endParaRPr sz="900" b="1" dirty="0">
              <a:solidFill>
                <a:schemeClr val="dk2"/>
              </a:solidFill>
              <a:latin typeface="Meiryo"/>
              <a:ea typeface="Meiryo"/>
              <a:cs typeface="Meiryo"/>
              <a:sym typeface="Meiryo"/>
            </a:endParaRPr>
          </a:p>
        </p:txBody>
      </p:sp>
      <p:sp>
        <p:nvSpPr>
          <p:cNvPr id="17" name="Google Shape;771;p23"/>
          <p:cNvSpPr txBox="1"/>
          <p:nvPr/>
        </p:nvSpPr>
        <p:spPr>
          <a:xfrm>
            <a:off x="7008537" y="2997675"/>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人事</a:t>
            </a:r>
            <a:endParaRPr sz="900" b="1" dirty="0">
              <a:solidFill>
                <a:schemeClr val="dk2"/>
              </a:solidFill>
              <a:latin typeface="Meiryo"/>
              <a:ea typeface="Meiryo"/>
              <a:cs typeface="Meiryo"/>
              <a:sym typeface="Meiryo"/>
            </a:endParaRPr>
          </a:p>
        </p:txBody>
      </p:sp>
      <p:pic>
        <p:nvPicPr>
          <p:cNvPr id="18" name="Google Shape;727;p21"/>
          <p:cNvPicPr preferRelativeResize="0"/>
          <p:nvPr/>
        </p:nvPicPr>
        <p:blipFill rotWithShape="1">
          <a:blip r:embed="rId2">
            <a:alphaModFix/>
          </a:blip>
          <a:srcRect/>
          <a:stretch/>
        </p:blipFill>
        <p:spPr>
          <a:xfrm>
            <a:off x="3205560" y="2358040"/>
            <a:ext cx="432000" cy="432000"/>
          </a:xfrm>
          <a:prstGeom prst="rect">
            <a:avLst/>
          </a:prstGeom>
          <a:noFill/>
          <a:ln>
            <a:noFill/>
          </a:ln>
        </p:spPr>
      </p:pic>
      <p:pic>
        <p:nvPicPr>
          <p:cNvPr id="19" name="図 18"/>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635315" y="3009398"/>
            <a:ext cx="583246" cy="583246"/>
          </a:xfrm>
          <a:prstGeom prst="rect">
            <a:avLst/>
          </a:prstGeom>
        </p:spPr>
      </p:pic>
      <p:pic>
        <p:nvPicPr>
          <p:cNvPr id="20" name="図 19"/>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76219" y="3002681"/>
            <a:ext cx="583246" cy="583246"/>
          </a:xfrm>
          <a:prstGeom prst="rect">
            <a:avLst/>
          </a:prstGeom>
        </p:spPr>
      </p:pic>
      <p:sp>
        <p:nvSpPr>
          <p:cNvPr id="21" name="Google Shape;771;p23"/>
          <p:cNvSpPr txBox="1"/>
          <p:nvPr/>
        </p:nvSpPr>
        <p:spPr>
          <a:xfrm>
            <a:off x="2665360" y="2110422"/>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管理者</a:t>
            </a:r>
            <a:endParaRPr sz="900" b="1" dirty="0">
              <a:solidFill>
                <a:schemeClr val="dk2"/>
              </a:solidFill>
              <a:latin typeface="Meiryo"/>
              <a:ea typeface="Meiryo"/>
              <a:cs typeface="Meiryo"/>
              <a:sym typeface="Meiryo"/>
            </a:endParaRPr>
          </a:p>
        </p:txBody>
      </p:sp>
      <p:sp>
        <p:nvSpPr>
          <p:cNvPr id="22" name="Google Shape;771;p23"/>
          <p:cNvSpPr txBox="1"/>
          <p:nvPr/>
        </p:nvSpPr>
        <p:spPr>
          <a:xfrm>
            <a:off x="2153231" y="3036958"/>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経理</a:t>
            </a:r>
            <a:endParaRPr sz="900" b="1" dirty="0">
              <a:solidFill>
                <a:schemeClr val="dk2"/>
              </a:solidFill>
              <a:latin typeface="Meiryo"/>
              <a:ea typeface="Meiryo"/>
              <a:cs typeface="Meiryo"/>
              <a:sym typeface="Meiryo"/>
            </a:endParaRPr>
          </a:p>
        </p:txBody>
      </p:sp>
      <p:sp>
        <p:nvSpPr>
          <p:cNvPr id="23" name="Google Shape;771;p23"/>
          <p:cNvSpPr txBox="1"/>
          <p:nvPr/>
        </p:nvSpPr>
        <p:spPr>
          <a:xfrm>
            <a:off x="3093976" y="3022721"/>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人事</a:t>
            </a:r>
            <a:endParaRPr sz="900" b="1" dirty="0">
              <a:solidFill>
                <a:schemeClr val="dk2"/>
              </a:solidFill>
              <a:latin typeface="Meiryo"/>
              <a:ea typeface="Meiryo"/>
              <a:cs typeface="Meiryo"/>
              <a:sym typeface="Meiryo"/>
            </a:endParaRPr>
          </a:p>
        </p:txBody>
      </p:sp>
      <p:cxnSp>
        <p:nvCxnSpPr>
          <p:cNvPr id="24" name="Google Shape;779;p23"/>
          <p:cNvCxnSpPr>
            <a:stCxn id="20" idx="0"/>
            <a:endCxn id="18" idx="2"/>
          </p:cNvCxnSpPr>
          <p:nvPr/>
        </p:nvCxnSpPr>
        <p:spPr>
          <a:xfrm flipH="1" flipV="1">
            <a:off x="3421560" y="2790040"/>
            <a:ext cx="446282" cy="212641"/>
          </a:xfrm>
          <a:prstGeom prst="straightConnector1">
            <a:avLst/>
          </a:prstGeom>
          <a:noFill/>
          <a:ln w="19050" cap="flat" cmpd="sng">
            <a:solidFill>
              <a:srgbClr val="6699CC"/>
            </a:solidFill>
            <a:prstDash val="dot"/>
            <a:round/>
            <a:headEnd type="none" w="sm" len="sm"/>
            <a:tailEnd type="none" w="sm" len="sm"/>
          </a:ln>
        </p:spPr>
      </p:cxnSp>
      <p:cxnSp>
        <p:nvCxnSpPr>
          <p:cNvPr id="25" name="Google Shape;779;p23"/>
          <p:cNvCxnSpPr>
            <a:stCxn id="19" idx="0"/>
            <a:endCxn id="18" idx="2"/>
          </p:cNvCxnSpPr>
          <p:nvPr/>
        </p:nvCxnSpPr>
        <p:spPr>
          <a:xfrm flipV="1">
            <a:off x="2926938" y="2790040"/>
            <a:ext cx="494622" cy="219358"/>
          </a:xfrm>
          <a:prstGeom prst="straightConnector1">
            <a:avLst/>
          </a:prstGeom>
          <a:noFill/>
          <a:ln w="19050" cap="flat" cmpd="sng">
            <a:solidFill>
              <a:srgbClr val="6699CC"/>
            </a:solidFill>
            <a:prstDash val="dot"/>
            <a:round/>
            <a:headEnd type="none" w="sm" len="sm"/>
            <a:tailEnd type="none" w="sm" len="sm"/>
          </a:ln>
        </p:spPr>
      </p:cxnSp>
      <p:pic>
        <p:nvPicPr>
          <p:cNvPr id="26" name="Google Shape;732;p21"/>
          <p:cNvPicPr preferRelativeResize="0"/>
          <p:nvPr/>
        </p:nvPicPr>
        <p:blipFill rotWithShape="1">
          <a:blip r:embed="rId4">
            <a:alphaModFix/>
            <a:duotone>
              <a:schemeClr val="accent6">
                <a:shade val="45000"/>
                <a:satMod val="135000"/>
              </a:schemeClr>
              <a:prstClr val="white"/>
            </a:duotone>
          </a:blip>
          <a:srcRect/>
          <a:stretch/>
        </p:blipFill>
        <p:spPr>
          <a:xfrm>
            <a:off x="7556271" y="3935441"/>
            <a:ext cx="432000" cy="432000"/>
          </a:xfrm>
          <a:prstGeom prst="rect">
            <a:avLst/>
          </a:prstGeom>
          <a:solidFill>
            <a:schemeClr val="lt1"/>
          </a:solidFill>
          <a:ln>
            <a:noFill/>
          </a:ln>
        </p:spPr>
      </p:pic>
      <p:pic>
        <p:nvPicPr>
          <p:cNvPr id="27" name="Google Shape;749;p21" descr="C:\技術業務\赤枠\デザイナ\ibi_images\file_type\mas.png"/>
          <p:cNvPicPr preferRelativeResize="0"/>
          <p:nvPr/>
        </p:nvPicPr>
        <p:blipFill rotWithShape="1">
          <a:blip r:embed="rId5">
            <a:alphaModFix/>
          </a:blip>
          <a:srcRect/>
          <a:stretch/>
        </p:blipFill>
        <p:spPr>
          <a:xfrm>
            <a:off x="7664271" y="4054886"/>
            <a:ext cx="216000" cy="216000"/>
          </a:xfrm>
          <a:prstGeom prst="rect">
            <a:avLst/>
          </a:prstGeom>
          <a:noFill/>
          <a:ln>
            <a:noFill/>
          </a:ln>
        </p:spPr>
      </p:pic>
      <p:cxnSp>
        <p:nvCxnSpPr>
          <p:cNvPr id="28" name="Google Shape;779;p23"/>
          <p:cNvCxnSpPr>
            <a:stCxn id="26" idx="0"/>
            <a:endCxn id="14" idx="2"/>
          </p:cNvCxnSpPr>
          <p:nvPr/>
        </p:nvCxnSpPr>
        <p:spPr>
          <a:xfrm flipV="1">
            <a:off x="7772271" y="3592644"/>
            <a:ext cx="0" cy="342797"/>
          </a:xfrm>
          <a:prstGeom prst="straightConnector1">
            <a:avLst/>
          </a:prstGeom>
          <a:noFill/>
          <a:ln w="19050" cap="flat" cmpd="sng">
            <a:solidFill>
              <a:srgbClr val="6699CC"/>
            </a:solidFill>
            <a:prstDash val="dot"/>
            <a:round/>
            <a:headEnd type="none" w="sm" len="sm"/>
            <a:tailEnd type="none" w="sm" len="sm"/>
          </a:ln>
        </p:spPr>
      </p:cxnSp>
      <p:pic>
        <p:nvPicPr>
          <p:cNvPr id="29" name="Google Shape;732;p21"/>
          <p:cNvPicPr preferRelativeResize="0"/>
          <p:nvPr/>
        </p:nvPicPr>
        <p:blipFill rotWithShape="1">
          <a:blip r:embed="rId4">
            <a:alphaModFix/>
            <a:duotone>
              <a:schemeClr val="accent6">
                <a:shade val="45000"/>
                <a:satMod val="135000"/>
              </a:schemeClr>
              <a:prstClr val="white"/>
            </a:duotone>
          </a:blip>
          <a:srcRect/>
          <a:stretch/>
        </p:blipFill>
        <p:spPr>
          <a:xfrm>
            <a:off x="3651842" y="3952989"/>
            <a:ext cx="432000" cy="432000"/>
          </a:xfrm>
          <a:prstGeom prst="rect">
            <a:avLst/>
          </a:prstGeom>
          <a:solidFill>
            <a:schemeClr val="lt1"/>
          </a:solidFill>
          <a:ln>
            <a:noFill/>
          </a:ln>
        </p:spPr>
      </p:pic>
      <p:cxnSp>
        <p:nvCxnSpPr>
          <p:cNvPr id="30" name="Google Shape;779;p23"/>
          <p:cNvCxnSpPr>
            <a:stCxn id="29" idx="0"/>
            <a:endCxn id="20" idx="2"/>
          </p:cNvCxnSpPr>
          <p:nvPr/>
        </p:nvCxnSpPr>
        <p:spPr>
          <a:xfrm flipV="1">
            <a:off x="3867842" y="3585927"/>
            <a:ext cx="0" cy="367062"/>
          </a:xfrm>
          <a:prstGeom prst="straightConnector1">
            <a:avLst/>
          </a:prstGeom>
          <a:noFill/>
          <a:ln w="19050" cap="flat" cmpd="sng">
            <a:solidFill>
              <a:srgbClr val="6699CC"/>
            </a:solidFill>
            <a:prstDash val="dot"/>
            <a:round/>
            <a:headEnd type="none" w="sm" len="sm"/>
            <a:tailEnd type="none" w="sm" len="sm"/>
          </a:ln>
        </p:spPr>
      </p:cxnSp>
      <p:pic>
        <p:nvPicPr>
          <p:cNvPr id="31" name="Google Shape;749;p21" descr="C:\技術業務\赤枠\デザイナ\ibi_images\file_type\mas.png"/>
          <p:cNvPicPr preferRelativeResize="0"/>
          <p:nvPr/>
        </p:nvPicPr>
        <p:blipFill rotWithShape="1">
          <a:blip r:embed="rId5">
            <a:alphaModFix/>
          </a:blip>
          <a:srcRect/>
          <a:stretch/>
        </p:blipFill>
        <p:spPr>
          <a:xfrm>
            <a:off x="3759842" y="4097930"/>
            <a:ext cx="216000" cy="216000"/>
          </a:xfrm>
          <a:prstGeom prst="rect">
            <a:avLst/>
          </a:prstGeom>
          <a:noFill/>
          <a:ln>
            <a:noFill/>
          </a:ln>
        </p:spPr>
      </p:pic>
      <p:pic>
        <p:nvPicPr>
          <p:cNvPr id="32" name="Google Shape;732;p21"/>
          <p:cNvPicPr preferRelativeResize="0"/>
          <p:nvPr/>
        </p:nvPicPr>
        <p:blipFill rotWithShape="1">
          <a:blip r:embed="rId4">
            <a:alphaModFix/>
            <a:duotone>
              <a:schemeClr val="accent5">
                <a:shade val="45000"/>
                <a:satMod val="135000"/>
              </a:schemeClr>
              <a:prstClr val="white"/>
            </a:duotone>
          </a:blip>
          <a:srcRect/>
          <a:stretch/>
        </p:blipFill>
        <p:spPr>
          <a:xfrm>
            <a:off x="2727149" y="3938471"/>
            <a:ext cx="432000" cy="432000"/>
          </a:xfrm>
          <a:prstGeom prst="rect">
            <a:avLst/>
          </a:prstGeom>
          <a:solidFill>
            <a:schemeClr val="lt1"/>
          </a:solidFill>
          <a:ln>
            <a:noFill/>
          </a:ln>
        </p:spPr>
      </p:pic>
      <p:cxnSp>
        <p:nvCxnSpPr>
          <p:cNvPr id="33" name="Google Shape;779;p23"/>
          <p:cNvCxnSpPr>
            <a:stCxn id="32" idx="0"/>
            <a:endCxn id="19" idx="2"/>
          </p:cNvCxnSpPr>
          <p:nvPr/>
        </p:nvCxnSpPr>
        <p:spPr>
          <a:xfrm flipH="1" flipV="1">
            <a:off x="2926938" y="3592644"/>
            <a:ext cx="16211" cy="345827"/>
          </a:xfrm>
          <a:prstGeom prst="straightConnector1">
            <a:avLst/>
          </a:prstGeom>
          <a:noFill/>
          <a:ln w="19050" cap="flat" cmpd="sng">
            <a:solidFill>
              <a:srgbClr val="6699CC"/>
            </a:solidFill>
            <a:prstDash val="dot"/>
            <a:round/>
            <a:headEnd type="none" w="sm" len="sm"/>
            <a:tailEnd type="none" w="sm" len="sm"/>
          </a:ln>
        </p:spPr>
      </p:cxnSp>
      <p:pic>
        <p:nvPicPr>
          <p:cNvPr id="34" name="Google Shape;749;p21" descr="C:\技術業務\赤枠\デザイナ\ibi_images\file_type\mas.png"/>
          <p:cNvPicPr preferRelativeResize="0"/>
          <p:nvPr/>
        </p:nvPicPr>
        <p:blipFill rotWithShape="1">
          <a:blip r:embed="rId5">
            <a:alphaModFix/>
          </a:blip>
          <a:srcRect/>
          <a:stretch/>
        </p:blipFill>
        <p:spPr>
          <a:xfrm>
            <a:off x="2818938" y="4070535"/>
            <a:ext cx="216000" cy="216000"/>
          </a:xfrm>
          <a:prstGeom prst="rect">
            <a:avLst/>
          </a:prstGeom>
          <a:noFill/>
          <a:ln>
            <a:noFill/>
          </a:ln>
        </p:spPr>
      </p:pic>
      <p:sp>
        <p:nvSpPr>
          <p:cNvPr id="35" name="ホームベース 34"/>
          <p:cNvSpPr/>
          <p:nvPr/>
        </p:nvSpPr>
        <p:spPr>
          <a:xfrm>
            <a:off x="2673742" y="1929375"/>
            <a:ext cx="5838986"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ユーザー</a:t>
            </a:r>
            <a:r>
              <a:rPr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グループプロファイル</a:t>
            </a:r>
            <a:endParaRPr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Google Shape;726;p21"/>
          <p:cNvPicPr preferRelativeResize="0"/>
          <p:nvPr/>
        </p:nvPicPr>
        <p:blipFill rotWithShape="1">
          <a:blip r:embed="rId6">
            <a:alphaModFix/>
          </a:blip>
          <a:srcRect/>
          <a:stretch/>
        </p:blipFill>
        <p:spPr>
          <a:xfrm>
            <a:off x="903376" y="2332482"/>
            <a:ext cx="520813" cy="460589"/>
          </a:xfrm>
          <a:prstGeom prst="rect">
            <a:avLst/>
          </a:prstGeom>
          <a:solidFill>
            <a:schemeClr val="lt1"/>
          </a:solidFill>
          <a:ln>
            <a:noFill/>
          </a:ln>
        </p:spPr>
      </p:pic>
      <p:sp>
        <p:nvSpPr>
          <p:cNvPr id="37" name="Google Shape;771;p23"/>
          <p:cNvSpPr txBox="1"/>
          <p:nvPr/>
        </p:nvSpPr>
        <p:spPr>
          <a:xfrm>
            <a:off x="420041" y="2107512"/>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全ユーザー</a:t>
            </a:r>
            <a:endParaRPr sz="900" b="1" dirty="0">
              <a:solidFill>
                <a:schemeClr val="dk2"/>
              </a:solidFill>
              <a:latin typeface="Meiryo"/>
              <a:ea typeface="Meiryo"/>
              <a:cs typeface="Meiryo"/>
              <a:sym typeface="Meiryo"/>
            </a:endParaRPr>
          </a:p>
        </p:txBody>
      </p:sp>
      <p:pic>
        <p:nvPicPr>
          <p:cNvPr id="38" name="Google Shape;732;p21"/>
          <p:cNvPicPr preferRelativeResize="0"/>
          <p:nvPr/>
        </p:nvPicPr>
        <p:blipFill rotWithShape="1">
          <a:blip r:embed="rId4">
            <a:alphaModFix/>
            <a:duotone>
              <a:schemeClr val="accent5">
                <a:shade val="45000"/>
                <a:satMod val="135000"/>
              </a:schemeClr>
              <a:prstClr val="white"/>
            </a:duotone>
          </a:blip>
          <a:srcRect/>
          <a:stretch/>
        </p:blipFill>
        <p:spPr>
          <a:xfrm>
            <a:off x="5397336" y="3958848"/>
            <a:ext cx="432000" cy="432000"/>
          </a:xfrm>
          <a:prstGeom prst="rect">
            <a:avLst/>
          </a:prstGeom>
          <a:solidFill>
            <a:schemeClr val="lt1"/>
          </a:solidFill>
          <a:ln>
            <a:noFill/>
          </a:ln>
        </p:spPr>
      </p:pic>
      <p:pic>
        <p:nvPicPr>
          <p:cNvPr id="39" name="Google Shape;749;p21" descr="C:\技術業務\赤枠\デザイナ\ibi_images\file_type\mas.png"/>
          <p:cNvPicPr preferRelativeResize="0"/>
          <p:nvPr/>
        </p:nvPicPr>
        <p:blipFill rotWithShape="1">
          <a:blip r:embed="rId5">
            <a:alphaModFix/>
          </a:blip>
          <a:srcRect/>
          <a:stretch/>
        </p:blipFill>
        <p:spPr>
          <a:xfrm>
            <a:off x="5487051" y="4086118"/>
            <a:ext cx="216000" cy="216000"/>
          </a:xfrm>
          <a:prstGeom prst="rect">
            <a:avLst/>
          </a:prstGeom>
          <a:noFill/>
          <a:ln>
            <a:noFill/>
          </a:ln>
        </p:spPr>
      </p:pic>
      <p:cxnSp>
        <p:nvCxnSpPr>
          <p:cNvPr id="40" name="Google Shape;779;p23"/>
          <p:cNvCxnSpPr>
            <a:stCxn id="38" idx="0"/>
            <a:endCxn id="8" idx="2"/>
          </p:cNvCxnSpPr>
          <p:nvPr/>
        </p:nvCxnSpPr>
        <p:spPr>
          <a:xfrm flipH="1" flipV="1">
            <a:off x="5613315" y="3585927"/>
            <a:ext cx="21" cy="372921"/>
          </a:xfrm>
          <a:prstGeom prst="straightConnector1">
            <a:avLst/>
          </a:prstGeom>
          <a:noFill/>
          <a:ln w="19050" cap="flat" cmpd="sng">
            <a:solidFill>
              <a:srgbClr val="6699CC"/>
            </a:solidFill>
            <a:prstDash val="dot"/>
            <a:round/>
            <a:headEnd type="none" w="sm" len="sm"/>
            <a:tailEnd type="none" w="sm" len="sm"/>
          </a:ln>
        </p:spPr>
      </p:cxnSp>
      <p:sp>
        <p:nvSpPr>
          <p:cNvPr id="41" name="ホームベース 40"/>
          <p:cNvSpPr/>
          <p:nvPr/>
        </p:nvSpPr>
        <p:spPr>
          <a:xfrm>
            <a:off x="323528" y="1923678"/>
            <a:ext cx="2438151"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サーバプロファイル（</a:t>
            </a:r>
            <a:r>
              <a:rPr lang="en-US" altLang="ja-JP" sz="900" dirty="0" err="1" smtClean="0">
                <a:solidFill>
                  <a:schemeClr val="bg1"/>
                </a:solidFill>
                <a:latin typeface="Segoe UI 本文"/>
                <a:ea typeface="メイリオ" panose="020B0604030504040204" pitchFamily="50" charset="-128"/>
                <a:cs typeface="メイリオ" panose="020B0604030504040204" pitchFamily="50" charset="-128"/>
              </a:rPr>
              <a:t>edasprof.prf</a:t>
            </a:r>
            <a:r>
              <a:rPr lang="en-US" altLang="ja-JP" sz="9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2" name="Google Shape;779;p23"/>
          <p:cNvCxnSpPr>
            <a:stCxn id="7" idx="0"/>
            <a:endCxn id="36" idx="2"/>
          </p:cNvCxnSpPr>
          <p:nvPr/>
        </p:nvCxnSpPr>
        <p:spPr>
          <a:xfrm flipH="1" flipV="1">
            <a:off x="1163783" y="2793071"/>
            <a:ext cx="4473" cy="209610"/>
          </a:xfrm>
          <a:prstGeom prst="straightConnector1">
            <a:avLst/>
          </a:prstGeom>
          <a:noFill/>
          <a:ln w="19050" cap="flat" cmpd="sng">
            <a:solidFill>
              <a:srgbClr val="6699CC"/>
            </a:solidFill>
            <a:prstDash val="dot"/>
            <a:round/>
            <a:headEnd type="none" w="sm" len="sm"/>
            <a:tailEnd type="none" w="sm" len="sm"/>
          </a:ln>
        </p:spPr>
      </p:cxnSp>
      <p:pic>
        <p:nvPicPr>
          <p:cNvPr id="43" name="Google Shape;732;p21"/>
          <p:cNvPicPr preferRelativeResize="0"/>
          <p:nvPr/>
        </p:nvPicPr>
        <p:blipFill rotWithShape="1">
          <a:blip r:embed="rId4">
            <a:alphaModFix/>
          </a:blip>
          <a:srcRect/>
          <a:stretch/>
        </p:blipFill>
        <p:spPr>
          <a:xfrm>
            <a:off x="960241" y="3900235"/>
            <a:ext cx="432000" cy="432000"/>
          </a:xfrm>
          <a:prstGeom prst="rect">
            <a:avLst/>
          </a:prstGeom>
          <a:solidFill>
            <a:schemeClr val="lt1"/>
          </a:solidFill>
          <a:ln>
            <a:noFill/>
          </a:ln>
        </p:spPr>
      </p:pic>
      <p:pic>
        <p:nvPicPr>
          <p:cNvPr id="44" name="Google Shape;749;p21" descr="C:\技術業務\赤枠\デザイナ\ibi_images\file_type\mas.png"/>
          <p:cNvPicPr preferRelativeResize="0"/>
          <p:nvPr/>
        </p:nvPicPr>
        <p:blipFill rotWithShape="1">
          <a:blip r:embed="rId5">
            <a:alphaModFix/>
          </a:blip>
          <a:srcRect/>
          <a:stretch/>
        </p:blipFill>
        <p:spPr>
          <a:xfrm>
            <a:off x="1057234" y="4038456"/>
            <a:ext cx="216000" cy="216000"/>
          </a:xfrm>
          <a:prstGeom prst="rect">
            <a:avLst/>
          </a:prstGeom>
          <a:noFill/>
          <a:ln>
            <a:noFill/>
          </a:ln>
        </p:spPr>
      </p:pic>
      <p:cxnSp>
        <p:nvCxnSpPr>
          <p:cNvPr id="45" name="Google Shape;779;p23"/>
          <p:cNvCxnSpPr>
            <a:stCxn id="43" idx="0"/>
            <a:endCxn id="7" idx="2"/>
          </p:cNvCxnSpPr>
          <p:nvPr/>
        </p:nvCxnSpPr>
        <p:spPr>
          <a:xfrm flipH="1" flipV="1">
            <a:off x="1168256" y="3585927"/>
            <a:ext cx="7985" cy="314308"/>
          </a:xfrm>
          <a:prstGeom prst="straightConnector1">
            <a:avLst/>
          </a:prstGeom>
          <a:noFill/>
          <a:ln w="19050" cap="flat" cmpd="sng">
            <a:solidFill>
              <a:srgbClr val="6699CC"/>
            </a:solidFill>
            <a:prstDash val="dot"/>
            <a:round/>
            <a:headEnd type="none" w="sm" len="sm"/>
            <a:tailEnd type="none" w="sm" len="sm"/>
          </a:ln>
        </p:spPr>
      </p:cxnSp>
      <p:sp>
        <p:nvSpPr>
          <p:cNvPr id="46" name="Google Shape;771;p23"/>
          <p:cNvSpPr txBox="1"/>
          <p:nvPr/>
        </p:nvSpPr>
        <p:spPr>
          <a:xfrm>
            <a:off x="403110" y="4313930"/>
            <a:ext cx="15124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a:solidFill>
                  <a:schemeClr val="dk2"/>
                </a:solidFill>
                <a:latin typeface="Meiryo"/>
                <a:ea typeface="Meiryo"/>
                <a:cs typeface="Meiryo"/>
                <a:sym typeface="Meiryo"/>
              </a:rPr>
              <a:t>全社</a:t>
            </a:r>
            <a:endParaRPr sz="900" b="1" dirty="0">
              <a:solidFill>
                <a:schemeClr val="dk2"/>
              </a:solidFill>
              <a:latin typeface="Meiryo"/>
              <a:ea typeface="Meiryo"/>
              <a:cs typeface="Meiryo"/>
              <a:sym typeface="Meiryo"/>
            </a:endParaRPr>
          </a:p>
        </p:txBody>
      </p:sp>
      <p:sp>
        <p:nvSpPr>
          <p:cNvPr id="47" name="Google Shape;771;p23"/>
          <p:cNvSpPr txBox="1"/>
          <p:nvPr/>
        </p:nvSpPr>
        <p:spPr>
          <a:xfrm>
            <a:off x="2186949" y="4356275"/>
            <a:ext cx="15124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経理</a:t>
            </a:r>
            <a:endParaRPr sz="900" b="1" dirty="0">
              <a:solidFill>
                <a:schemeClr val="dk2"/>
              </a:solidFill>
              <a:latin typeface="Meiryo"/>
              <a:ea typeface="Meiryo"/>
              <a:cs typeface="Meiryo"/>
              <a:sym typeface="Meiryo"/>
            </a:endParaRPr>
          </a:p>
        </p:txBody>
      </p:sp>
      <p:sp>
        <p:nvSpPr>
          <p:cNvPr id="48" name="Google Shape;771;p23"/>
          <p:cNvSpPr txBox="1"/>
          <p:nvPr/>
        </p:nvSpPr>
        <p:spPr>
          <a:xfrm>
            <a:off x="4862126" y="4389353"/>
            <a:ext cx="15124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経理</a:t>
            </a:r>
            <a:endParaRPr sz="900" b="1" dirty="0">
              <a:solidFill>
                <a:schemeClr val="dk2"/>
              </a:solidFill>
              <a:latin typeface="Meiryo"/>
              <a:ea typeface="Meiryo"/>
              <a:cs typeface="Meiryo"/>
              <a:sym typeface="Meiryo"/>
            </a:endParaRPr>
          </a:p>
        </p:txBody>
      </p:sp>
      <p:sp>
        <p:nvSpPr>
          <p:cNvPr id="49" name="Google Shape;771;p23"/>
          <p:cNvSpPr txBox="1"/>
          <p:nvPr/>
        </p:nvSpPr>
        <p:spPr>
          <a:xfrm>
            <a:off x="3078287" y="4374386"/>
            <a:ext cx="15124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人事</a:t>
            </a:r>
            <a:endParaRPr sz="900" b="1" dirty="0">
              <a:solidFill>
                <a:schemeClr val="dk2"/>
              </a:solidFill>
              <a:latin typeface="Meiryo"/>
              <a:ea typeface="Meiryo"/>
              <a:cs typeface="Meiryo"/>
              <a:sym typeface="Meiryo"/>
            </a:endParaRPr>
          </a:p>
        </p:txBody>
      </p:sp>
      <p:sp>
        <p:nvSpPr>
          <p:cNvPr id="50" name="Google Shape;771;p23"/>
          <p:cNvSpPr txBox="1"/>
          <p:nvPr/>
        </p:nvSpPr>
        <p:spPr>
          <a:xfrm>
            <a:off x="7007804" y="4356275"/>
            <a:ext cx="15124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人事</a:t>
            </a:r>
            <a:endParaRPr sz="900" b="1" dirty="0">
              <a:solidFill>
                <a:schemeClr val="dk2"/>
              </a:solidFill>
              <a:latin typeface="Meiryo"/>
              <a:ea typeface="Meiryo"/>
              <a:cs typeface="Meiryo"/>
              <a:sym typeface="Meiryo"/>
            </a:endParaRPr>
          </a:p>
        </p:txBody>
      </p:sp>
    </p:spTree>
    <p:extLst>
      <p:ext uri="{BB962C8B-B14F-4D97-AF65-F5344CB8AC3E}">
        <p14:creationId xmlns:p14="http://schemas.microsoft.com/office/powerpoint/2010/main" val="3712552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メタデータ層での設定イメージ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marL="285750" lvl="0" indent="-285750">
              <a:buClr>
                <a:schemeClr val="tx2"/>
              </a:buClr>
              <a:buFont typeface="Wingdings" panose="05000000000000000000" pitchFamily="2" charset="2"/>
              <a:buChar char="n"/>
            </a:pPr>
            <a:r>
              <a:rPr lang="ja-JP" altLang="en-US" dirty="0"/>
              <a:t>メタデータ層（シノニム）での制御について</a:t>
            </a:r>
            <a:endParaRPr lang="en-US" altLang="ja-JP" dirty="0"/>
          </a:p>
          <a:p>
            <a:pPr marL="742950" lvl="1" indent="-285750">
              <a:buClr>
                <a:schemeClr val="tx2"/>
              </a:buClr>
              <a:buFont typeface="Wingdings" panose="05000000000000000000" pitchFamily="2" charset="2"/>
              <a:buChar char="ü"/>
            </a:pPr>
            <a:r>
              <a:rPr lang="ja-JP" altLang="en-US" dirty="0"/>
              <a:t>シノニムに</a:t>
            </a:r>
            <a:r>
              <a:rPr lang="en-US" altLang="ja-JP" dirty="0"/>
              <a:t>DBA</a:t>
            </a:r>
            <a:r>
              <a:rPr lang="ja-JP" altLang="en-US" dirty="0"/>
              <a:t>機能を設定することで、シノニム利用時に行列制御を行うことができます</a:t>
            </a:r>
            <a:endParaRPr lang="en-US" altLang="ja-JP" dirty="0"/>
          </a:p>
          <a:p>
            <a:pPr marL="742950" lvl="1" indent="-285750">
              <a:buClr>
                <a:schemeClr val="tx2"/>
              </a:buClr>
              <a:buFont typeface="Wingdings" panose="05000000000000000000" pitchFamily="2" charset="2"/>
              <a:buChar char="ü"/>
            </a:pPr>
            <a:r>
              <a:rPr lang="en-US" altLang="ja-JP" dirty="0" smtClean="0"/>
              <a:t>MFD_PROFILE </a:t>
            </a:r>
            <a:r>
              <a:rPr lang="ja-JP" altLang="en-US" dirty="0"/>
              <a:t>を併用することで動的なフィルタも定義可能ですが、事前準備としてユーザー</a:t>
            </a:r>
            <a:r>
              <a:rPr lang="en-US" altLang="ja-JP" dirty="0"/>
              <a:t>ID</a:t>
            </a:r>
            <a:r>
              <a:rPr lang="ja-JP" altLang="en-US" dirty="0"/>
              <a:t>やグループ</a:t>
            </a:r>
            <a:r>
              <a:rPr lang="en-US" altLang="ja-JP" dirty="0"/>
              <a:t>ID</a:t>
            </a:r>
            <a:r>
              <a:rPr lang="ja-JP" altLang="en-US" dirty="0"/>
              <a:t>から条件値を特定できる「制御テーブル」が必要です</a:t>
            </a:r>
            <a:endParaRPr lang="en-US" altLang="ja-JP" dirty="0"/>
          </a:p>
          <a:p>
            <a:pPr marL="742950" lvl="1" indent="-285750">
              <a:buClr>
                <a:schemeClr val="tx2"/>
              </a:buClr>
              <a:buFont typeface="Wingdings" panose="05000000000000000000" pitchFamily="2" charset="2"/>
              <a:buChar char="ü"/>
            </a:pPr>
            <a:r>
              <a:rPr lang="en-US" altLang="ja-JP" dirty="0"/>
              <a:t>DBA</a:t>
            </a:r>
            <a:r>
              <a:rPr lang="ja-JP" altLang="en-US" dirty="0"/>
              <a:t>機能を設定せずアプリ層（プロシジャ）で同様の開発が可能ですが、セルフサービス機能を利用する場合にも行列制御を行う場合に</a:t>
            </a:r>
            <a:r>
              <a:rPr lang="en-US" altLang="ja-JP" dirty="0"/>
              <a:t>DBA</a:t>
            </a:r>
            <a:r>
              <a:rPr lang="ja-JP" altLang="en-US" dirty="0"/>
              <a:t>機能を設定します</a:t>
            </a:r>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23</a:t>
            </a:fld>
            <a:endParaRPr lang="ja-JP" altLang="en-US" dirty="0"/>
          </a:p>
        </p:txBody>
      </p:sp>
      <p:graphicFrame>
        <p:nvGraphicFramePr>
          <p:cNvPr id="6" name="Google Shape;768;p23"/>
          <p:cNvGraphicFramePr/>
          <p:nvPr>
            <p:extLst/>
          </p:nvPr>
        </p:nvGraphicFramePr>
        <p:xfrm>
          <a:off x="6237557" y="2858151"/>
          <a:ext cx="2081300" cy="720000"/>
        </p:xfrm>
        <a:graphic>
          <a:graphicData uri="http://schemas.openxmlformats.org/drawingml/2006/table">
            <a:tbl>
              <a:tblPr>
                <a:noFill/>
              </a:tblPr>
              <a:tblGrid>
                <a:gridCol w="640400">
                  <a:extLst>
                    <a:ext uri="{9D8B030D-6E8A-4147-A177-3AD203B41FA5}">
                      <a16:colId xmlns:a16="http://schemas.microsoft.com/office/drawing/2014/main" val="20000"/>
                    </a:ext>
                  </a:extLst>
                </a:gridCol>
                <a:gridCol w="640400">
                  <a:extLst>
                    <a:ext uri="{9D8B030D-6E8A-4147-A177-3AD203B41FA5}">
                      <a16:colId xmlns:a16="http://schemas.microsoft.com/office/drawing/2014/main" val="20001"/>
                    </a:ext>
                  </a:extLst>
                </a:gridCol>
                <a:gridCol w="400250">
                  <a:extLst>
                    <a:ext uri="{9D8B030D-6E8A-4147-A177-3AD203B41FA5}">
                      <a16:colId xmlns:a16="http://schemas.microsoft.com/office/drawing/2014/main" val="20002"/>
                    </a:ext>
                  </a:extLst>
                </a:gridCol>
                <a:gridCol w="400250">
                  <a:extLst>
                    <a:ext uri="{9D8B030D-6E8A-4147-A177-3AD203B41FA5}">
                      <a16:colId xmlns:a16="http://schemas.microsoft.com/office/drawing/2014/main" val="20003"/>
                    </a:ext>
                  </a:extLst>
                </a:gridCol>
              </a:tblGrid>
              <a:tr h="180000">
                <a:tc>
                  <a:txBody>
                    <a:bodyPr/>
                    <a:lstStyle/>
                    <a:p>
                      <a:pPr marL="0" marR="0" lvl="0" indent="0" algn="l" rtl="0">
                        <a:spcBef>
                          <a:spcPts val="0"/>
                        </a:spcBef>
                        <a:spcAft>
                          <a:spcPts val="0"/>
                        </a:spcAft>
                        <a:buNone/>
                      </a:pPr>
                      <a:r>
                        <a:rPr lang="ja-JP" sz="1000" u="none" strike="noStrike" dirty="0">
                          <a:solidFill>
                            <a:schemeClr val="lt1"/>
                          </a:solidFill>
                        </a:rPr>
                        <a:t>エリア</a:t>
                      </a:r>
                      <a:endParaRPr sz="1000" b="0" i="0" u="none" strike="noStrike" dirty="0">
                        <a:solidFill>
                          <a:schemeClr val="lt1"/>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sz="1000" b="0" i="0" u="none" strike="noStrike" dirty="0">
                          <a:solidFill>
                            <a:schemeClr val="lt1"/>
                          </a:solidFill>
                          <a:latin typeface="Meiryo"/>
                          <a:ea typeface="Meiryo"/>
                          <a:cs typeface="Meiryo"/>
                          <a:sym typeface="Meiryo"/>
                        </a:rPr>
                        <a:t>営業所</a:t>
                      </a:r>
                      <a:endParaRPr sz="1000" b="0" i="0" u="none" strike="noStrike" dirty="0">
                        <a:solidFill>
                          <a:schemeClr val="lt1"/>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sz="1000" u="none" strike="noStrike" dirty="0">
                          <a:solidFill>
                            <a:schemeClr val="lt1"/>
                          </a:solidFill>
                        </a:rPr>
                        <a:t>売上</a:t>
                      </a:r>
                      <a:endParaRPr sz="1000" b="0" i="0" u="none" strike="noStrike" dirty="0">
                        <a:solidFill>
                          <a:schemeClr val="lt1"/>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sz="1000" b="0" i="0" u="none" strike="noStrike" dirty="0">
                          <a:solidFill>
                            <a:schemeClr val="lt1"/>
                          </a:solidFill>
                          <a:latin typeface="+mn-ea"/>
                          <a:ea typeface="+mn-ea"/>
                          <a:cs typeface="Arial"/>
                          <a:sym typeface="Arial"/>
                        </a:rPr>
                        <a:t>原価</a:t>
                      </a:r>
                      <a:endParaRPr sz="1000" b="0" i="0" u="none" strike="noStrike" dirty="0">
                        <a:solidFill>
                          <a:schemeClr val="lt1"/>
                        </a:solidFill>
                        <a:latin typeface="+mn-ea"/>
                        <a:ea typeface="+mn-ea"/>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80000">
                <a:tc>
                  <a:txBody>
                    <a:bodyPr/>
                    <a:lstStyle/>
                    <a:p>
                      <a:pPr marL="0" marR="0" lvl="0" indent="0" algn="l" rtl="0">
                        <a:spcBef>
                          <a:spcPts val="0"/>
                        </a:spcBef>
                        <a:spcAft>
                          <a:spcPts val="0"/>
                        </a:spcAft>
                        <a:buNone/>
                      </a:pPr>
                      <a:r>
                        <a:rPr lang="ja-JP" sz="1000" u="none" strike="noStrike" dirty="0"/>
                        <a:t>東日本</a:t>
                      </a:r>
                      <a:endParaRPr sz="1000" b="0" i="0" u="none" strike="noStrike" dirty="0">
                        <a:solidFill>
                          <a:srgbClr val="000000"/>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sz="1000" u="none" strike="noStrike"/>
                        <a:t>東京</a:t>
                      </a:r>
                      <a:endParaRPr sz="1000" b="0" i="0" u="none" strike="noStrike">
                        <a:solidFill>
                          <a:srgbClr val="000000"/>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tc>
                  <a:txBody>
                    <a:bodyPr/>
                    <a:lstStyle/>
                    <a:p>
                      <a:pPr marL="0" marR="0" lvl="0" indent="0" algn="r" rtl="0">
                        <a:spcBef>
                          <a:spcPts val="0"/>
                        </a:spcBef>
                        <a:spcAft>
                          <a:spcPts val="0"/>
                        </a:spcAft>
                        <a:buNone/>
                      </a:pPr>
                      <a:r>
                        <a:rPr lang="ja-JP" sz="1000" u="none" strike="noStrike" dirty="0">
                          <a:latin typeface="+mn-lt"/>
                        </a:rPr>
                        <a:t>100</a:t>
                      </a:r>
                      <a:endParaRPr sz="1000" b="0" i="0" u="none" strike="noStrike" dirty="0">
                        <a:solidFill>
                          <a:srgbClr val="000000"/>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tc>
                  <a:txBody>
                    <a:bodyPr/>
                    <a:lstStyle/>
                    <a:p>
                      <a:pPr marL="0" marR="0" lvl="0" indent="0" algn="r" rtl="0">
                        <a:spcBef>
                          <a:spcPts val="0"/>
                        </a:spcBef>
                        <a:spcAft>
                          <a:spcPts val="0"/>
                        </a:spcAft>
                        <a:buNone/>
                      </a:pPr>
                      <a:r>
                        <a:rPr lang="ja-JP" sz="1000" b="0" i="0" u="none" strike="noStrike">
                          <a:solidFill>
                            <a:srgbClr val="000000"/>
                          </a:solidFill>
                          <a:latin typeface="+mn-lt"/>
                          <a:ea typeface="Arial"/>
                          <a:cs typeface="Arial"/>
                          <a:sym typeface="Arial"/>
                        </a:rPr>
                        <a:t>40</a:t>
                      </a:r>
                      <a:endParaRPr sz="1000" b="0" i="0" u="none" strike="noStrike">
                        <a:solidFill>
                          <a:srgbClr val="000000"/>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extLst>
                  <a:ext uri="{0D108BD9-81ED-4DB2-BD59-A6C34878D82A}">
                    <a16:rowId xmlns:a16="http://schemas.microsoft.com/office/drawing/2014/main" val="10001"/>
                  </a:ext>
                </a:extLst>
              </a:tr>
              <a:tr h="180000">
                <a:tc>
                  <a:txBody>
                    <a:bodyPr/>
                    <a:lstStyle/>
                    <a:p>
                      <a:pPr marL="0" marR="0" lvl="0" indent="0" algn="l" rtl="0">
                        <a:spcBef>
                          <a:spcPts val="0"/>
                        </a:spcBef>
                        <a:spcAft>
                          <a:spcPts val="0"/>
                        </a:spcAft>
                        <a:buNone/>
                      </a:pPr>
                      <a:r>
                        <a:rPr lang="ja-JP" sz="1000" u="none" strike="noStrike"/>
                        <a:t>東日本</a:t>
                      </a:r>
                      <a:endParaRPr sz="1000" b="0" i="0" u="none" strike="noStrike">
                        <a:solidFill>
                          <a:srgbClr val="000000"/>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sz="1000" u="none" strike="noStrike"/>
                        <a:t>神奈川</a:t>
                      </a:r>
                      <a:endParaRPr sz="1000" b="0" i="0" u="none" strike="noStrike">
                        <a:solidFill>
                          <a:srgbClr val="000000"/>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tc>
                  <a:txBody>
                    <a:bodyPr/>
                    <a:lstStyle/>
                    <a:p>
                      <a:pPr marL="0" marR="0" lvl="0" indent="0" algn="r" rtl="0">
                        <a:spcBef>
                          <a:spcPts val="0"/>
                        </a:spcBef>
                        <a:spcAft>
                          <a:spcPts val="0"/>
                        </a:spcAft>
                        <a:buNone/>
                      </a:pPr>
                      <a:r>
                        <a:rPr lang="ja-JP" sz="1000" u="none" strike="noStrike">
                          <a:latin typeface="+mn-lt"/>
                        </a:rPr>
                        <a:t>100</a:t>
                      </a:r>
                      <a:endParaRPr sz="1000" b="0" i="0" u="none" strike="noStrike">
                        <a:solidFill>
                          <a:srgbClr val="000000"/>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tc>
                  <a:txBody>
                    <a:bodyPr/>
                    <a:lstStyle/>
                    <a:p>
                      <a:pPr marL="0" marR="0" lvl="0" indent="0" algn="r" rtl="0">
                        <a:spcBef>
                          <a:spcPts val="0"/>
                        </a:spcBef>
                        <a:spcAft>
                          <a:spcPts val="0"/>
                        </a:spcAft>
                        <a:buNone/>
                      </a:pPr>
                      <a:r>
                        <a:rPr lang="ja-JP" sz="1000" b="0" i="0" u="none" strike="noStrike">
                          <a:solidFill>
                            <a:srgbClr val="000000"/>
                          </a:solidFill>
                          <a:latin typeface="+mn-lt"/>
                          <a:ea typeface="Arial"/>
                          <a:cs typeface="Arial"/>
                          <a:sym typeface="Arial"/>
                        </a:rPr>
                        <a:t>35</a:t>
                      </a:r>
                      <a:endParaRPr sz="1000" b="0" i="0" u="none" strike="noStrike">
                        <a:solidFill>
                          <a:srgbClr val="000000"/>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extLst>
                  <a:ext uri="{0D108BD9-81ED-4DB2-BD59-A6C34878D82A}">
                    <a16:rowId xmlns:a16="http://schemas.microsoft.com/office/drawing/2014/main" val="10002"/>
                  </a:ext>
                </a:extLst>
              </a:tr>
              <a:tr h="180000">
                <a:tc>
                  <a:txBody>
                    <a:bodyPr/>
                    <a:lstStyle/>
                    <a:p>
                      <a:pPr marL="0" marR="0" lvl="0" indent="0" algn="l" rtl="0">
                        <a:spcBef>
                          <a:spcPts val="0"/>
                        </a:spcBef>
                        <a:spcAft>
                          <a:spcPts val="0"/>
                        </a:spcAft>
                        <a:buNone/>
                      </a:pPr>
                      <a:r>
                        <a:rPr lang="ja-JP" sz="1000" u="none" strike="noStrike" dirty="0"/>
                        <a:t>東日本</a:t>
                      </a:r>
                      <a:endParaRPr sz="1000" b="0" i="0" u="none" strike="noStrike" dirty="0">
                        <a:solidFill>
                          <a:srgbClr val="000000"/>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sz="1000" u="none" strike="noStrike" dirty="0"/>
                        <a:t>茨城</a:t>
                      </a:r>
                      <a:endParaRPr sz="1000" b="0" i="0" u="none" strike="noStrike" dirty="0">
                        <a:solidFill>
                          <a:srgbClr val="000000"/>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5D8F1"/>
                    </a:solidFill>
                  </a:tcPr>
                </a:tc>
                <a:tc>
                  <a:txBody>
                    <a:bodyPr/>
                    <a:lstStyle/>
                    <a:p>
                      <a:pPr marL="0" marR="0" lvl="0" indent="0" algn="r" rtl="0">
                        <a:spcBef>
                          <a:spcPts val="0"/>
                        </a:spcBef>
                        <a:spcAft>
                          <a:spcPts val="0"/>
                        </a:spcAft>
                        <a:buNone/>
                      </a:pPr>
                      <a:r>
                        <a:rPr lang="ja-JP" sz="1000" u="none" strike="noStrike" dirty="0">
                          <a:latin typeface="+mn-lt"/>
                        </a:rPr>
                        <a:t>100</a:t>
                      </a:r>
                      <a:endParaRPr sz="1000" b="0" i="0" u="none" strike="noStrike" dirty="0">
                        <a:solidFill>
                          <a:srgbClr val="000000"/>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5D8F1"/>
                    </a:solidFill>
                  </a:tcPr>
                </a:tc>
                <a:tc>
                  <a:txBody>
                    <a:bodyPr/>
                    <a:lstStyle/>
                    <a:p>
                      <a:pPr marL="0" marR="0" lvl="0" indent="0" algn="r" rtl="0">
                        <a:spcBef>
                          <a:spcPts val="0"/>
                        </a:spcBef>
                        <a:spcAft>
                          <a:spcPts val="0"/>
                        </a:spcAft>
                        <a:buNone/>
                      </a:pPr>
                      <a:r>
                        <a:rPr lang="ja-JP" sz="1000" b="0" i="0" u="none" strike="noStrike" dirty="0">
                          <a:solidFill>
                            <a:srgbClr val="000000"/>
                          </a:solidFill>
                          <a:latin typeface="+mn-lt"/>
                          <a:ea typeface="Arial"/>
                          <a:cs typeface="Arial"/>
                          <a:sym typeface="Arial"/>
                        </a:rPr>
                        <a:t>40</a:t>
                      </a:r>
                      <a:endParaRPr sz="1000" b="0" i="0" u="none" strike="noStrike" dirty="0">
                        <a:solidFill>
                          <a:srgbClr val="000000"/>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5D8F1"/>
                    </a:solidFill>
                  </a:tcPr>
                </a:tc>
                <a:extLst>
                  <a:ext uri="{0D108BD9-81ED-4DB2-BD59-A6C34878D82A}">
                    <a16:rowId xmlns:a16="http://schemas.microsoft.com/office/drawing/2014/main" val="10003"/>
                  </a:ext>
                </a:extLst>
              </a:tr>
            </a:tbl>
          </a:graphicData>
        </a:graphic>
      </p:graphicFrame>
      <p:grpSp>
        <p:nvGrpSpPr>
          <p:cNvPr id="7" name="Google Shape;769;p23"/>
          <p:cNvGrpSpPr/>
          <p:nvPr/>
        </p:nvGrpSpPr>
        <p:grpSpPr>
          <a:xfrm>
            <a:off x="769494" y="2842322"/>
            <a:ext cx="1512400" cy="641940"/>
            <a:chOff x="1343544" y="2268958"/>
            <a:chExt cx="1512400" cy="641940"/>
          </a:xfrm>
        </p:grpSpPr>
        <p:pic>
          <p:nvPicPr>
            <p:cNvPr id="8" name="Google Shape;770;p23"/>
            <p:cNvPicPr preferRelativeResize="0"/>
            <p:nvPr/>
          </p:nvPicPr>
          <p:blipFill rotWithShape="1">
            <a:blip r:embed="rId2">
              <a:alphaModFix/>
            </a:blip>
            <a:srcRect/>
            <a:stretch/>
          </p:blipFill>
          <p:spPr>
            <a:xfrm>
              <a:off x="1835744" y="2268958"/>
              <a:ext cx="432000" cy="432000"/>
            </a:xfrm>
            <a:prstGeom prst="rect">
              <a:avLst/>
            </a:prstGeom>
            <a:noFill/>
            <a:ln>
              <a:noFill/>
            </a:ln>
          </p:spPr>
        </p:pic>
        <p:sp>
          <p:nvSpPr>
            <p:cNvPr id="9" name="Google Shape;771;p23"/>
            <p:cNvSpPr txBox="1"/>
            <p:nvPr/>
          </p:nvSpPr>
          <p:spPr>
            <a:xfrm>
              <a:off x="1343544" y="2680066"/>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ユーザー</a:t>
              </a:r>
              <a:r>
                <a:rPr lang="en-US" altLang="ja-JP" sz="900" b="1" dirty="0" smtClean="0">
                  <a:solidFill>
                    <a:schemeClr val="dk2"/>
                  </a:solidFill>
                  <a:latin typeface="Segoe UI 本文"/>
                  <a:ea typeface="Meiryo"/>
                  <a:cs typeface="Meiryo"/>
                  <a:sym typeface="Meiryo"/>
                </a:rPr>
                <a:t>A</a:t>
              </a:r>
              <a:endParaRPr sz="900" b="1" dirty="0">
                <a:solidFill>
                  <a:schemeClr val="dk2"/>
                </a:solidFill>
                <a:latin typeface="Segoe UI 本文"/>
                <a:ea typeface="Meiryo"/>
                <a:cs typeface="Meiryo"/>
                <a:sym typeface="Meiryo"/>
              </a:endParaRPr>
            </a:p>
          </p:txBody>
        </p:sp>
      </p:grpSp>
      <p:sp>
        <p:nvSpPr>
          <p:cNvPr id="10" name="Google Shape;772;p23"/>
          <p:cNvSpPr txBox="1"/>
          <p:nvPr/>
        </p:nvSpPr>
        <p:spPr>
          <a:xfrm>
            <a:off x="2354406" y="3919446"/>
            <a:ext cx="14400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cs typeface="Meiryo"/>
                <a:sym typeface="Meiryo"/>
              </a:rPr>
              <a:t>売上テーブル</a:t>
            </a:r>
            <a:endParaRPr lang="en-US" altLang="ja-JP" sz="900" b="1" dirty="0" smtClean="0">
              <a:solidFill>
                <a:schemeClr val="dk2"/>
              </a:solidFill>
              <a:cs typeface="Meiryo"/>
              <a:sym typeface="Meiryo"/>
            </a:endParaRPr>
          </a:p>
          <a:p>
            <a:pPr marL="0" marR="0" lvl="0" indent="0" algn="ctr" rtl="0">
              <a:spcBef>
                <a:spcPts val="0"/>
              </a:spcBef>
              <a:spcAft>
                <a:spcPts val="0"/>
              </a:spcAft>
              <a:buNone/>
            </a:pPr>
            <a:r>
              <a:rPr lang="ja-JP" sz="900" b="1" dirty="0" smtClean="0">
                <a:solidFill>
                  <a:schemeClr val="dk2"/>
                </a:solidFill>
                <a:cs typeface="Meiryo"/>
                <a:sym typeface="Meiryo"/>
              </a:rPr>
              <a:t>シノニム</a:t>
            </a:r>
            <a:r>
              <a:rPr lang="ja-JP" sz="900" b="1" dirty="0">
                <a:solidFill>
                  <a:schemeClr val="dk2"/>
                </a:solidFill>
                <a:cs typeface="Meiryo"/>
                <a:sym typeface="Meiryo"/>
              </a:rPr>
              <a:t>（</a:t>
            </a:r>
            <a:r>
              <a:rPr lang="ja-JP" sz="900" b="1" dirty="0" smtClean="0">
                <a:solidFill>
                  <a:schemeClr val="dk2"/>
                </a:solidFill>
                <a:cs typeface="Meiryo"/>
                <a:sym typeface="Meiryo"/>
              </a:rPr>
              <a:t>DBA</a:t>
            </a:r>
            <a:r>
              <a:rPr lang="ja-JP" altLang="en-US" sz="900" b="1" dirty="0">
                <a:solidFill>
                  <a:schemeClr val="dk2"/>
                </a:solidFill>
                <a:cs typeface="Meiryo"/>
                <a:sym typeface="Meiryo"/>
              </a:rPr>
              <a:t>設定</a:t>
            </a:r>
            <a:r>
              <a:rPr lang="ja-JP" sz="900" b="1" dirty="0" smtClean="0">
                <a:solidFill>
                  <a:schemeClr val="dk2"/>
                </a:solidFill>
                <a:cs typeface="Meiryo"/>
                <a:sym typeface="Meiryo"/>
              </a:rPr>
              <a:t>）</a:t>
            </a:r>
            <a:endParaRPr sz="900" b="1" dirty="0">
              <a:solidFill>
                <a:schemeClr val="dk2"/>
              </a:solidFill>
              <a:cs typeface="Meiryo"/>
              <a:sym typeface="Meiryo"/>
            </a:endParaRPr>
          </a:p>
        </p:txBody>
      </p:sp>
      <p:pic>
        <p:nvPicPr>
          <p:cNvPr id="11" name="Google Shape;773;p23" descr="C:\技術業務\赤枠\デザイナ\ibi_images\file_type\mas.png"/>
          <p:cNvPicPr preferRelativeResize="0"/>
          <p:nvPr/>
        </p:nvPicPr>
        <p:blipFill rotWithShape="1">
          <a:blip r:embed="rId3">
            <a:alphaModFix/>
          </a:blip>
          <a:srcRect/>
          <a:stretch/>
        </p:blipFill>
        <p:spPr>
          <a:xfrm>
            <a:off x="2750259" y="3439285"/>
            <a:ext cx="432000" cy="432000"/>
          </a:xfrm>
          <a:prstGeom prst="rect">
            <a:avLst/>
          </a:prstGeom>
          <a:noFill/>
          <a:ln>
            <a:noFill/>
          </a:ln>
        </p:spPr>
      </p:pic>
      <p:cxnSp>
        <p:nvCxnSpPr>
          <p:cNvPr id="12" name="Google Shape;779;p23"/>
          <p:cNvCxnSpPr>
            <a:stCxn id="8" idx="3"/>
            <a:endCxn id="11" idx="1"/>
          </p:cNvCxnSpPr>
          <p:nvPr/>
        </p:nvCxnSpPr>
        <p:spPr>
          <a:xfrm>
            <a:off x="1693694" y="3058322"/>
            <a:ext cx="1056565" cy="596963"/>
          </a:xfrm>
          <a:prstGeom prst="straightConnector1">
            <a:avLst/>
          </a:prstGeom>
          <a:noFill/>
          <a:ln w="19050" cap="flat" cmpd="sng">
            <a:solidFill>
              <a:srgbClr val="6699CC"/>
            </a:solidFill>
            <a:prstDash val="dot"/>
            <a:round/>
            <a:headEnd type="none" w="sm" len="sm"/>
            <a:tailEnd type="none" w="sm" len="sm"/>
          </a:ln>
        </p:spPr>
      </p:cxnSp>
      <p:cxnSp>
        <p:nvCxnSpPr>
          <p:cNvPr id="13" name="Google Shape;780;p23"/>
          <p:cNvCxnSpPr>
            <a:stCxn id="11" idx="3"/>
            <a:endCxn id="21" idx="1"/>
          </p:cNvCxnSpPr>
          <p:nvPr/>
        </p:nvCxnSpPr>
        <p:spPr>
          <a:xfrm>
            <a:off x="3182259" y="3655285"/>
            <a:ext cx="688938" cy="63200"/>
          </a:xfrm>
          <a:prstGeom prst="straightConnector1">
            <a:avLst/>
          </a:prstGeom>
          <a:noFill/>
          <a:ln w="19050" cap="flat" cmpd="sng">
            <a:solidFill>
              <a:srgbClr val="6699CC"/>
            </a:solidFill>
            <a:prstDash val="dot"/>
            <a:round/>
            <a:headEnd type="none" w="sm" len="sm"/>
            <a:tailEnd type="none" w="sm" len="sm"/>
          </a:ln>
        </p:spPr>
      </p:cxnSp>
      <p:sp>
        <p:nvSpPr>
          <p:cNvPr id="14" name="Google Shape;781;p23"/>
          <p:cNvSpPr txBox="1"/>
          <p:nvPr/>
        </p:nvSpPr>
        <p:spPr>
          <a:xfrm>
            <a:off x="4121624" y="2989710"/>
            <a:ext cx="100307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900" b="1" dirty="0">
                <a:solidFill>
                  <a:schemeClr val="dk2"/>
                </a:solidFill>
                <a:latin typeface="Meiryo"/>
                <a:ea typeface="Meiryo"/>
                <a:cs typeface="Meiryo"/>
                <a:sym typeface="Meiryo"/>
              </a:rPr>
              <a:t>所属</a:t>
            </a:r>
            <a:r>
              <a:rPr lang="ja-JP" sz="900" b="1" dirty="0" smtClean="0">
                <a:solidFill>
                  <a:schemeClr val="dk2"/>
                </a:solidFill>
                <a:latin typeface="Meiryo"/>
                <a:ea typeface="Meiryo"/>
                <a:cs typeface="Meiryo"/>
                <a:sym typeface="Meiryo"/>
              </a:rPr>
              <a:t>エリア</a:t>
            </a:r>
            <a:endParaRPr lang="en-US" altLang="ja-JP" sz="900" b="1" dirty="0" smtClean="0">
              <a:solidFill>
                <a:schemeClr val="dk2"/>
              </a:solidFill>
              <a:latin typeface="Meiryo"/>
              <a:ea typeface="Meiryo"/>
              <a:cs typeface="Meiryo"/>
              <a:sym typeface="Meiryo"/>
            </a:endParaRPr>
          </a:p>
          <a:p>
            <a:pPr marL="0" marR="0" lvl="0" indent="0" algn="l" rtl="0">
              <a:spcBef>
                <a:spcPts val="0"/>
              </a:spcBef>
              <a:spcAft>
                <a:spcPts val="0"/>
              </a:spcAft>
              <a:buNone/>
            </a:pPr>
            <a:r>
              <a:rPr lang="ja-JP" altLang="en-US" sz="900" b="1" dirty="0" smtClean="0">
                <a:solidFill>
                  <a:schemeClr val="dk2"/>
                </a:solidFill>
                <a:latin typeface="Meiryo"/>
                <a:ea typeface="Meiryo"/>
                <a:cs typeface="Meiryo"/>
                <a:sym typeface="Meiryo"/>
              </a:rPr>
              <a:t>制御テーブル</a:t>
            </a:r>
            <a:endParaRPr sz="900" b="1" dirty="0">
              <a:solidFill>
                <a:schemeClr val="dk2"/>
              </a:solidFill>
              <a:latin typeface="Meiryo"/>
              <a:ea typeface="Meiryo"/>
              <a:cs typeface="Meiryo"/>
              <a:sym typeface="Meiryo"/>
            </a:endParaRPr>
          </a:p>
        </p:txBody>
      </p:sp>
      <p:sp>
        <p:nvSpPr>
          <p:cNvPr id="15" name="Google Shape;783;p23"/>
          <p:cNvSpPr/>
          <p:nvPr/>
        </p:nvSpPr>
        <p:spPr>
          <a:xfrm>
            <a:off x="3609265" y="2481136"/>
            <a:ext cx="5256584" cy="324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ja-JP" sz="1000" dirty="0">
                <a:solidFill>
                  <a:schemeClr val="dk2"/>
                </a:solidFill>
                <a:cs typeface="Meiryo"/>
                <a:sym typeface="Meiryo"/>
              </a:rPr>
              <a:t>※MFD_PROFILE の実装にはFOCUS 言語の習得が必要です</a:t>
            </a:r>
            <a:endParaRPr dirty="0"/>
          </a:p>
        </p:txBody>
      </p:sp>
      <p:grpSp>
        <p:nvGrpSpPr>
          <p:cNvPr id="17" name="Google Shape;769;p23"/>
          <p:cNvGrpSpPr/>
          <p:nvPr/>
        </p:nvGrpSpPr>
        <p:grpSpPr>
          <a:xfrm>
            <a:off x="817494" y="4056122"/>
            <a:ext cx="1512400" cy="641940"/>
            <a:chOff x="1343544" y="2268958"/>
            <a:chExt cx="1512400" cy="641940"/>
          </a:xfrm>
        </p:grpSpPr>
        <p:pic>
          <p:nvPicPr>
            <p:cNvPr id="18" name="Google Shape;770;p23"/>
            <p:cNvPicPr preferRelativeResize="0"/>
            <p:nvPr/>
          </p:nvPicPr>
          <p:blipFill rotWithShape="1">
            <a:blip r:embed="rId2">
              <a:alphaModFix/>
              <a:duotone>
                <a:schemeClr val="accent3">
                  <a:shade val="45000"/>
                  <a:satMod val="135000"/>
                </a:schemeClr>
                <a:prstClr val="white"/>
              </a:duotone>
            </a:blip>
            <a:srcRect/>
            <a:stretch/>
          </p:blipFill>
          <p:spPr>
            <a:xfrm>
              <a:off x="1835744" y="2268958"/>
              <a:ext cx="432000" cy="432000"/>
            </a:xfrm>
            <a:prstGeom prst="rect">
              <a:avLst/>
            </a:prstGeom>
            <a:noFill/>
            <a:ln>
              <a:noFill/>
            </a:ln>
          </p:spPr>
        </p:pic>
        <p:sp>
          <p:nvSpPr>
            <p:cNvPr id="19" name="Google Shape;771;p23"/>
            <p:cNvSpPr txBox="1"/>
            <p:nvPr/>
          </p:nvSpPr>
          <p:spPr>
            <a:xfrm>
              <a:off x="1343544" y="2680066"/>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900" b="1" dirty="0">
                <a:solidFill>
                  <a:schemeClr val="dk2"/>
                </a:solidFill>
                <a:latin typeface="Meiryo"/>
                <a:ea typeface="Meiryo"/>
                <a:cs typeface="Meiryo"/>
                <a:sym typeface="Meiryo"/>
              </a:endParaRPr>
            </a:p>
          </p:txBody>
        </p:sp>
      </p:grpSp>
      <p:sp>
        <p:nvSpPr>
          <p:cNvPr id="20" name="Google Shape;771;p23"/>
          <p:cNvSpPr txBox="1"/>
          <p:nvPr/>
        </p:nvSpPr>
        <p:spPr>
          <a:xfrm>
            <a:off x="812652" y="4505309"/>
            <a:ext cx="15124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accent3">
                    <a:lumMod val="60000"/>
                    <a:lumOff val="40000"/>
                  </a:schemeClr>
                </a:solidFill>
                <a:latin typeface="Meiryo"/>
                <a:ea typeface="Meiryo"/>
                <a:cs typeface="Meiryo"/>
                <a:sym typeface="Meiryo"/>
              </a:rPr>
              <a:t>ユーザー</a:t>
            </a:r>
            <a:r>
              <a:rPr lang="en-US" altLang="ja-JP" sz="900" b="1" dirty="0" smtClean="0">
                <a:solidFill>
                  <a:schemeClr val="accent3">
                    <a:lumMod val="60000"/>
                    <a:lumOff val="40000"/>
                  </a:schemeClr>
                </a:solidFill>
                <a:latin typeface="Segoe UI 本文"/>
                <a:ea typeface="Meiryo"/>
                <a:cs typeface="Meiryo"/>
                <a:sym typeface="Meiryo"/>
              </a:rPr>
              <a:t>B</a:t>
            </a:r>
            <a:endParaRPr sz="900" b="1" dirty="0">
              <a:solidFill>
                <a:schemeClr val="accent3">
                  <a:lumMod val="60000"/>
                  <a:lumOff val="40000"/>
                </a:schemeClr>
              </a:solidFill>
              <a:latin typeface="Segoe UI 本文"/>
              <a:ea typeface="Meiryo"/>
              <a:cs typeface="Meiryo"/>
              <a:sym typeface="Meiryo"/>
            </a:endParaRPr>
          </a:p>
        </p:txBody>
      </p:sp>
      <p:graphicFrame>
        <p:nvGraphicFramePr>
          <p:cNvPr id="21" name="Google Shape;768;p23"/>
          <p:cNvGraphicFramePr/>
          <p:nvPr>
            <p:extLst/>
          </p:nvPr>
        </p:nvGraphicFramePr>
        <p:xfrm>
          <a:off x="3871197" y="3358485"/>
          <a:ext cx="1392362" cy="720001"/>
        </p:xfrm>
        <a:graphic>
          <a:graphicData uri="http://schemas.openxmlformats.org/drawingml/2006/table">
            <a:tbl>
              <a:tblPr>
                <a:noFill/>
              </a:tblPr>
              <a:tblGrid>
                <a:gridCol w="696181">
                  <a:extLst>
                    <a:ext uri="{9D8B030D-6E8A-4147-A177-3AD203B41FA5}">
                      <a16:colId xmlns:a16="http://schemas.microsoft.com/office/drawing/2014/main" val="20000"/>
                    </a:ext>
                  </a:extLst>
                </a:gridCol>
                <a:gridCol w="696181">
                  <a:extLst>
                    <a:ext uri="{9D8B030D-6E8A-4147-A177-3AD203B41FA5}">
                      <a16:colId xmlns:a16="http://schemas.microsoft.com/office/drawing/2014/main" val="20001"/>
                    </a:ext>
                  </a:extLst>
                </a:gridCol>
              </a:tblGrid>
              <a:tr h="180880">
                <a:tc>
                  <a:txBody>
                    <a:bodyPr/>
                    <a:lstStyle/>
                    <a:p>
                      <a:pPr marL="0" marR="0" lvl="0" indent="0" algn="l" rtl="0">
                        <a:spcBef>
                          <a:spcPts val="0"/>
                        </a:spcBef>
                        <a:spcAft>
                          <a:spcPts val="0"/>
                        </a:spcAft>
                        <a:buNone/>
                      </a:pPr>
                      <a:r>
                        <a:rPr lang="ja-JP" altLang="en-US" sz="900" u="none" strike="noStrike" dirty="0" smtClean="0">
                          <a:solidFill>
                            <a:schemeClr val="lt1"/>
                          </a:solidFill>
                          <a:latin typeface="メイリオ" panose="020B0604030504040204" pitchFamily="50" charset="-128"/>
                          <a:ea typeface="メイリオ" panose="020B0604030504040204" pitchFamily="50" charset="-128"/>
                        </a:rPr>
                        <a:t>ユーザー</a:t>
                      </a:r>
                      <a:endParaRPr sz="900" b="0" i="0" u="none" strike="noStrike" dirty="0">
                        <a:solidFill>
                          <a:schemeClr val="lt1"/>
                        </a:solidFill>
                        <a:latin typeface="メイリオ" panose="020B0604030504040204" pitchFamily="50" charset="-128"/>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altLang="en-US" sz="900" b="0" i="0" u="none" strike="noStrike" dirty="0" smtClean="0">
                          <a:solidFill>
                            <a:schemeClr val="lt1"/>
                          </a:solidFill>
                          <a:latin typeface="メイリオ" panose="020B0604030504040204" pitchFamily="50" charset="-128"/>
                          <a:ea typeface="メイリオ" panose="020B0604030504040204" pitchFamily="50" charset="-128"/>
                          <a:cs typeface="Meiryo"/>
                          <a:sym typeface="Meiryo"/>
                        </a:rPr>
                        <a:t>所属エリア</a:t>
                      </a:r>
                      <a:endParaRPr sz="900" b="0" i="0" u="none" strike="noStrike" dirty="0">
                        <a:solidFill>
                          <a:schemeClr val="lt1"/>
                        </a:solidFill>
                        <a:latin typeface="メイリオ" panose="020B0604030504040204" pitchFamily="50" charset="-128"/>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79707">
                <a:tc>
                  <a:txBody>
                    <a:bodyPr/>
                    <a:lstStyle/>
                    <a:p>
                      <a:pPr marL="0" marR="0" lvl="0" indent="0" algn="l" rtl="0">
                        <a:spcBef>
                          <a:spcPts val="0"/>
                        </a:spcBef>
                        <a:spcAft>
                          <a:spcPts val="0"/>
                        </a:spcAft>
                        <a:buNone/>
                      </a:pPr>
                      <a:r>
                        <a:rPr lang="en-US" altLang="ja-JP" sz="900" b="0" i="0" u="none" strike="noStrike" dirty="0" smtClean="0">
                          <a:solidFill>
                            <a:schemeClr val="dk1"/>
                          </a:solidFill>
                          <a:latin typeface="+mn-lt"/>
                          <a:ea typeface="メイリオ" panose="020B0604030504040204" pitchFamily="50" charset="-128"/>
                          <a:cs typeface="Arial"/>
                          <a:sym typeface="Arial"/>
                        </a:rPr>
                        <a:t>A</a:t>
                      </a:r>
                      <a:endParaRPr sz="900" b="0" i="0" u="none" strike="noStrike" dirty="0">
                        <a:solidFill>
                          <a:srgbClr val="000000"/>
                        </a:solidFill>
                        <a:latin typeface="+mn-lt"/>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altLang="en-US" sz="900" b="0" i="0" u="none" strike="noStrike" dirty="0" smtClean="0">
                          <a:solidFill>
                            <a:schemeClr val="dk1"/>
                          </a:solidFill>
                          <a:latin typeface="メイリオ" panose="020B0604030504040204" pitchFamily="50" charset="-128"/>
                          <a:ea typeface="メイリオ" panose="020B0604030504040204" pitchFamily="50" charset="-128"/>
                          <a:cs typeface="Arial"/>
                          <a:sym typeface="Arial"/>
                        </a:rPr>
                        <a:t>東日本</a:t>
                      </a:r>
                      <a:endParaRPr sz="900" b="0" i="0" u="none" strike="noStrike" dirty="0">
                        <a:solidFill>
                          <a:srgbClr val="000000"/>
                        </a:solidFill>
                        <a:latin typeface="メイリオ" panose="020B0604030504040204" pitchFamily="50" charset="-128"/>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C5D8F1"/>
                    </a:solidFill>
                  </a:tcPr>
                </a:tc>
                <a:extLst>
                  <a:ext uri="{0D108BD9-81ED-4DB2-BD59-A6C34878D82A}">
                    <a16:rowId xmlns:a16="http://schemas.microsoft.com/office/drawing/2014/main" val="10001"/>
                  </a:ext>
                </a:extLst>
              </a:tr>
              <a:tr h="179707">
                <a:tc>
                  <a:txBody>
                    <a:bodyPr/>
                    <a:lstStyle/>
                    <a:p>
                      <a:pPr marL="0" marR="0" lvl="0" indent="0" algn="l" rtl="0">
                        <a:spcBef>
                          <a:spcPts val="0"/>
                        </a:spcBef>
                        <a:spcAft>
                          <a:spcPts val="0"/>
                        </a:spcAft>
                        <a:buNone/>
                      </a:pPr>
                      <a:r>
                        <a:rPr lang="en-US" altLang="ja-JP" sz="900" b="0" i="0" u="none" strike="noStrike" dirty="0" smtClean="0">
                          <a:solidFill>
                            <a:schemeClr val="dk1"/>
                          </a:solidFill>
                          <a:latin typeface="+mn-lt"/>
                          <a:ea typeface="メイリオ" panose="020B0604030504040204" pitchFamily="50" charset="-128"/>
                          <a:cs typeface="Arial"/>
                          <a:sym typeface="Arial"/>
                        </a:rPr>
                        <a:t>B</a:t>
                      </a:r>
                      <a:endParaRPr sz="900" b="0" i="0" u="none" strike="noStrike" dirty="0">
                        <a:solidFill>
                          <a:srgbClr val="000000"/>
                        </a:solidFill>
                        <a:latin typeface="+mn-lt"/>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0"/>
                        </a:spcAft>
                        <a:buNone/>
                      </a:pPr>
                      <a:r>
                        <a:rPr lang="ja-JP" altLang="en-US" sz="900" b="0" i="0" u="none" strike="noStrike" dirty="0" smtClean="0">
                          <a:solidFill>
                            <a:schemeClr val="dk1"/>
                          </a:solidFill>
                          <a:latin typeface="メイリオ" panose="020B0604030504040204" pitchFamily="50" charset="-128"/>
                          <a:ea typeface="メイリオ" panose="020B0604030504040204" pitchFamily="50" charset="-128"/>
                          <a:cs typeface="Arial"/>
                          <a:sym typeface="Arial"/>
                        </a:rPr>
                        <a:t>西日本</a:t>
                      </a:r>
                      <a:endParaRPr sz="900" b="0" i="0" u="none" strike="noStrike" dirty="0">
                        <a:solidFill>
                          <a:srgbClr val="000000"/>
                        </a:solidFill>
                        <a:latin typeface="メイリオ" panose="020B0604030504040204" pitchFamily="50" charset="-128"/>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79707">
                <a:tc>
                  <a:txBody>
                    <a:bodyPr/>
                    <a:lstStyle/>
                    <a:p>
                      <a:pPr marL="0" marR="0" lvl="0" indent="0" algn="l" rtl="0">
                        <a:spcBef>
                          <a:spcPts val="0"/>
                        </a:spcBef>
                        <a:spcAft>
                          <a:spcPts val="0"/>
                        </a:spcAft>
                        <a:buNone/>
                      </a:pPr>
                      <a:r>
                        <a:rPr lang="ja-JP" altLang="en-US" sz="900" u="none" strike="noStrike" dirty="0" smtClean="0">
                          <a:latin typeface="メイリオ" panose="020B0604030504040204" pitchFamily="50" charset="-128"/>
                          <a:ea typeface="メイリオ" panose="020B0604030504040204" pitchFamily="50" charset="-128"/>
                        </a:rPr>
                        <a:t>管理者</a:t>
                      </a:r>
                      <a:endParaRPr sz="900" b="0" i="0" u="none" strike="noStrike" dirty="0">
                        <a:solidFill>
                          <a:srgbClr val="000000"/>
                        </a:solidFill>
                        <a:latin typeface="メイリオ" panose="020B0604030504040204" pitchFamily="50" charset="-128"/>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5D8F1"/>
                    </a:solidFill>
                  </a:tcPr>
                </a:tc>
                <a:tc>
                  <a:txBody>
                    <a:bodyPr/>
                    <a:lstStyle/>
                    <a:p>
                      <a:pPr marL="0" marR="0" lvl="0" indent="0" algn="l" rtl="0">
                        <a:spcBef>
                          <a:spcPts val="0"/>
                        </a:spcBef>
                        <a:spcAft>
                          <a:spcPts val="0"/>
                        </a:spcAft>
                        <a:buNone/>
                      </a:pPr>
                      <a:r>
                        <a:rPr lang="ja-JP" altLang="en-US" sz="900" b="0" i="0" u="none" strike="noStrike" dirty="0" smtClean="0">
                          <a:solidFill>
                            <a:srgbClr val="000000"/>
                          </a:solidFill>
                          <a:latin typeface="メイリオ" panose="020B0604030504040204" pitchFamily="50" charset="-128"/>
                          <a:ea typeface="メイリオ" panose="020B0604030504040204" pitchFamily="50" charset="-128"/>
                          <a:cs typeface="Arial"/>
                          <a:sym typeface="Arial"/>
                        </a:rPr>
                        <a:t>すべて</a:t>
                      </a:r>
                      <a:endParaRPr sz="900" b="0" i="0" u="none" strike="noStrike" dirty="0">
                        <a:solidFill>
                          <a:srgbClr val="000000"/>
                        </a:solidFill>
                        <a:latin typeface="メイリオ" panose="020B0604030504040204" pitchFamily="50" charset="-128"/>
                        <a:ea typeface="メイリオ" panose="020B0604030504040204" pitchFamily="50" charset="-128"/>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5D8F1"/>
                    </a:solidFill>
                  </a:tcPr>
                </a:tc>
                <a:extLst>
                  <a:ext uri="{0D108BD9-81ED-4DB2-BD59-A6C34878D82A}">
                    <a16:rowId xmlns:a16="http://schemas.microsoft.com/office/drawing/2014/main" val="10003"/>
                  </a:ext>
                </a:extLst>
              </a:tr>
            </a:tbl>
          </a:graphicData>
        </a:graphic>
      </p:graphicFrame>
      <p:graphicFrame>
        <p:nvGraphicFramePr>
          <p:cNvPr id="22" name="表 21"/>
          <p:cNvGraphicFramePr>
            <a:graphicFrameLocks noGrp="1"/>
          </p:cNvGraphicFramePr>
          <p:nvPr>
            <p:extLst/>
          </p:nvPr>
        </p:nvGraphicFramePr>
        <p:xfrm>
          <a:off x="6273842" y="4002837"/>
          <a:ext cx="2081300" cy="720000"/>
        </p:xfrm>
        <a:graphic>
          <a:graphicData uri="http://schemas.openxmlformats.org/drawingml/2006/table">
            <a:tbl>
              <a:tblPr firstRow="1"/>
              <a:tblGrid>
                <a:gridCol w="640400">
                  <a:extLst>
                    <a:ext uri="{9D8B030D-6E8A-4147-A177-3AD203B41FA5}">
                      <a16:colId xmlns:a16="http://schemas.microsoft.com/office/drawing/2014/main" val="3485080952"/>
                    </a:ext>
                  </a:extLst>
                </a:gridCol>
                <a:gridCol w="640400">
                  <a:extLst>
                    <a:ext uri="{9D8B030D-6E8A-4147-A177-3AD203B41FA5}">
                      <a16:colId xmlns:a16="http://schemas.microsoft.com/office/drawing/2014/main" val="2890127258"/>
                    </a:ext>
                  </a:extLst>
                </a:gridCol>
                <a:gridCol w="400250">
                  <a:extLst>
                    <a:ext uri="{9D8B030D-6E8A-4147-A177-3AD203B41FA5}">
                      <a16:colId xmlns:a16="http://schemas.microsoft.com/office/drawing/2014/main" val="3842130244"/>
                    </a:ext>
                  </a:extLst>
                </a:gridCol>
                <a:gridCol w="400250">
                  <a:extLst>
                    <a:ext uri="{9D8B030D-6E8A-4147-A177-3AD203B41FA5}">
                      <a16:colId xmlns:a16="http://schemas.microsoft.com/office/drawing/2014/main" val="986153195"/>
                    </a:ext>
                  </a:extLst>
                </a:gridCol>
              </a:tblGrid>
              <a:tr h="180000">
                <a:tc>
                  <a:txBody>
                    <a:bodyPr/>
                    <a:lstStyle/>
                    <a:p>
                      <a:pPr marL="0" marR="0" lvl="0" indent="0" algn="l" rtl="0">
                        <a:spcBef>
                          <a:spcPts val="0"/>
                        </a:spcBef>
                        <a:spcAft>
                          <a:spcPts val="0"/>
                        </a:spcAft>
                        <a:buNone/>
                      </a:pPr>
                      <a:r>
                        <a:rPr lang="ja-JP" altLang="en-US" sz="1000" b="0" u="none" strike="noStrike" dirty="0" smtClean="0">
                          <a:solidFill>
                            <a:schemeClr val="bg1"/>
                          </a:solidFill>
                          <a:latin typeface="+mn-ea"/>
                          <a:ea typeface="+mn-ea"/>
                        </a:rPr>
                        <a:t>エリア</a:t>
                      </a:r>
                      <a:endParaRPr sz="1000" b="0" i="0" u="none" strike="noStrike" dirty="0">
                        <a:solidFill>
                          <a:schemeClr val="bg1"/>
                        </a:solidFill>
                        <a:latin typeface="+mn-ea"/>
                        <a:ea typeface="+mn-ea"/>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marL="0" marR="0" lvl="0" indent="0" algn="l" rtl="0">
                        <a:spcBef>
                          <a:spcPts val="0"/>
                        </a:spcBef>
                        <a:spcAft>
                          <a:spcPts val="0"/>
                        </a:spcAft>
                        <a:buNone/>
                      </a:pPr>
                      <a:r>
                        <a:rPr lang="ja-JP" altLang="en-US" sz="1000" b="0" i="0" u="none" strike="noStrike" dirty="0" smtClean="0">
                          <a:solidFill>
                            <a:schemeClr val="bg1"/>
                          </a:solidFill>
                          <a:latin typeface="+mn-ea"/>
                          <a:ea typeface="+mn-ea"/>
                          <a:cs typeface="Arial"/>
                          <a:sym typeface="Arial"/>
                        </a:rPr>
                        <a:t>営業所</a:t>
                      </a:r>
                      <a:endParaRPr sz="1000" b="0" i="0" u="none" strike="noStrike" dirty="0">
                        <a:solidFill>
                          <a:schemeClr val="bg1"/>
                        </a:solidFill>
                        <a:latin typeface="+mn-ea"/>
                        <a:ea typeface="+mn-ea"/>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marL="0" marR="0" lvl="0" indent="0" algn="r" rtl="0">
                        <a:spcBef>
                          <a:spcPts val="0"/>
                        </a:spcBef>
                        <a:spcAft>
                          <a:spcPts val="0"/>
                        </a:spcAft>
                        <a:buNone/>
                      </a:pPr>
                      <a:r>
                        <a:rPr lang="ja-JP" altLang="en-US" sz="1000" b="0" i="0" u="none" strike="noStrike" dirty="0" smtClean="0">
                          <a:solidFill>
                            <a:schemeClr val="bg1"/>
                          </a:solidFill>
                          <a:latin typeface="+mn-ea"/>
                          <a:ea typeface="+mn-ea"/>
                          <a:cs typeface="Arial"/>
                          <a:sym typeface="Arial"/>
                        </a:rPr>
                        <a:t>売上</a:t>
                      </a:r>
                      <a:endParaRPr sz="1000" b="0" i="0" u="none" strike="noStrike" dirty="0">
                        <a:solidFill>
                          <a:schemeClr val="bg1"/>
                        </a:solidFill>
                        <a:latin typeface="+mn-ea"/>
                        <a:ea typeface="+mn-ea"/>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pPr marL="0" marR="0" lvl="0" indent="0" algn="r" rtl="0">
                        <a:spcBef>
                          <a:spcPts val="0"/>
                        </a:spcBef>
                        <a:spcAft>
                          <a:spcPts val="0"/>
                        </a:spcAft>
                        <a:buNone/>
                      </a:pPr>
                      <a:r>
                        <a:rPr lang="ja-JP" altLang="en-US" sz="1000" b="0" i="0" u="none" strike="noStrike" dirty="0" smtClean="0">
                          <a:solidFill>
                            <a:schemeClr val="bg1"/>
                          </a:solidFill>
                          <a:latin typeface="+mn-ea"/>
                          <a:ea typeface="+mn-ea"/>
                          <a:cs typeface="Arial"/>
                          <a:sym typeface="Arial"/>
                        </a:rPr>
                        <a:t>原価</a:t>
                      </a:r>
                      <a:endParaRPr sz="1000" b="0" i="0" u="none" strike="noStrike" dirty="0">
                        <a:solidFill>
                          <a:schemeClr val="bg1"/>
                        </a:solidFill>
                        <a:latin typeface="+mn-ea"/>
                        <a:ea typeface="+mn-ea"/>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95626274"/>
                  </a:ext>
                </a:extLst>
              </a:tr>
              <a:tr h="180000">
                <a:tc>
                  <a:txBody>
                    <a:bodyPr/>
                    <a:lstStyle/>
                    <a:p>
                      <a:pPr marL="0" marR="0" lvl="0" indent="0" algn="l" rtl="0">
                        <a:spcBef>
                          <a:spcPts val="0"/>
                        </a:spcBef>
                        <a:spcAft>
                          <a:spcPts val="0"/>
                        </a:spcAft>
                        <a:buNone/>
                      </a:pPr>
                      <a:r>
                        <a:rPr lang="ja-JP" sz="1000" u="none" strike="noStrike" dirty="0">
                          <a:solidFill>
                            <a:srgbClr val="3F3F3F"/>
                          </a:solidFill>
                        </a:rPr>
                        <a:t>西日本</a:t>
                      </a:r>
                      <a:endParaRPr sz="1000" b="0" i="0" u="none" strike="noStrike" dirty="0">
                        <a:solidFill>
                          <a:srgbClr val="3F3F3F"/>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0"/>
                        </a:spcAft>
                        <a:buNone/>
                      </a:pPr>
                      <a:r>
                        <a:rPr lang="ja-JP" sz="1000" u="none" strike="noStrike" dirty="0">
                          <a:solidFill>
                            <a:srgbClr val="3F3F3F"/>
                          </a:solidFill>
                        </a:rPr>
                        <a:t>大阪</a:t>
                      </a:r>
                      <a:endParaRPr sz="1000" b="0" i="0" u="none" strike="noStrike" dirty="0">
                        <a:solidFill>
                          <a:srgbClr val="3F3F3F"/>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r" rtl="0">
                        <a:spcBef>
                          <a:spcPts val="0"/>
                        </a:spcBef>
                        <a:spcAft>
                          <a:spcPts val="0"/>
                        </a:spcAft>
                        <a:buNone/>
                      </a:pPr>
                      <a:r>
                        <a:rPr lang="ja-JP" sz="1000" u="none" strike="noStrike" dirty="0">
                          <a:solidFill>
                            <a:srgbClr val="3F3F3F"/>
                          </a:solidFill>
                          <a:latin typeface="+mn-lt"/>
                        </a:rPr>
                        <a:t>100</a:t>
                      </a:r>
                      <a:endParaRPr sz="1000" b="0" i="0" u="none" strike="noStrike" dirty="0">
                        <a:solidFill>
                          <a:srgbClr val="3F3F3F"/>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r" rtl="0">
                        <a:spcBef>
                          <a:spcPts val="0"/>
                        </a:spcBef>
                        <a:spcAft>
                          <a:spcPts val="0"/>
                        </a:spcAft>
                        <a:buNone/>
                      </a:pPr>
                      <a:r>
                        <a:rPr lang="ja-JP" sz="1000" b="0" i="0" u="none" strike="noStrike" dirty="0">
                          <a:solidFill>
                            <a:srgbClr val="3F3F3F"/>
                          </a:solidFill>
                          <a:latin typeface="+mn-lt"/>
                          <a:ea typeface="Arial"/>
                          <a:cs typeface="Arial"/>
                          <a:sym typeface="Arial"/>
                        </a:rPr>
                        <a:t>20</a:t>
                      </a:r>
                      <a:endParaRPr sz="1000" b="0" i="0" u="none" strike="noStrike" dirty="0">
                        <a:solidFill>
                          <a:srgbClr val="3F3F3F"/>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3681872"/>
                  </a:ext>
                </a:extLst>
              </a:tr>
              <a:tr h="180000">
                <a:tc>
                  <a:txBody>
                    <a:bodyPr/>
                    <a:lstStyle/>
                    <a:p>
                      <a:pPr marL="0" marR="0" lvl="0" indent="0" algn="l" rtl="0">
                        <a:spcBef>
                          <a:spcPts val="0"/>
                        </a:spcBef>
                        <a:spcAft>
                          <a:spcPts val="0"/>
                        </a:spcAft>
                        <a:buNone/>
                      </a:pPr>
                      <a:r>
                        <a:rPr lang="ja-JP" sz="1000" u="none" strike="noStrike" dirty="0">
                          <a:solidFill>
                            <a:srgbClr val="3F3F3F"/>
                          </a:solidFill>
                        </a:rPr>
                        <a:t>西日本</a:t>
                      </a:r>
                      <a:endParaRPr sz="1000" b="0" i="0" u="none" strike="noStrike" dirty="0">
                        <a:solidFill>
                          <a:srgbClr val="3F3F3F"/>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0"/>
                        </a:spcAft>
                        <a:buNone/>
                      </a:pPr>
                      <a:r>
                        <a:rPr lang="ja-JP" sz="1000" u="none" strike="noStrike" dirty="0">
                          <a:solidFill>
                            <a:srgbClr val="3F3F3F"/>
                          </a:solidFill>
                        </a:rPr>
                        <a:t>京都</a:t>
                      </a:r>
                      <a:endParaRPr sz="1000" b="0" i="0" u="none" strike="noStrike" dirty="0">
                        <a:solidFill>
                          <a:srgbClr val="3F3F3F"/>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r" rtl="0">
                        <a:spcBef>
                          <a:spcPts val="0"/>
                        </a:spcBef>
                        <a:spcAft>
                          <a:spcPts val="0"/>
                        </a:spcAft>
                        <a:buNone/>
                      </a:pPr>
                      <a:r>
                        <a:rPr lang="ja-JP" sz="1000" u="none" strike="noStrike" dirty="0">
                          <a:solidFill>
                            <a:srgbClr val="3F3F3F"/>
                          </a:solidFill>
                          <a:latin typeface="+mn-lt"/>
                        </a:rPr>
                        <a:t>100</a:t>
                      </a:r>
                      <a:endParaRPr sz="1000" b="0" i="0" u="none" strike="noStrike" dirty="0">
                        <a:solidFill>
                          <a:srgbClr val="3F3F3F"/>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0" lvl="0" indent="0" algn="r" rtl="0">
                        <a:spcBef>
                          <a:spcPts val="0"/>
                        </a:spcBef>
                        <a:spcAft>
                          <a:spcPts val="0"/>
                        </a:spcAft>
                        <a:buNone/>
                      </a:pPr>
                      <a:r>
                        <a:rPr lang="ja-JP" sz="1000" b="0" i="0" u="none" strike="noStrike" dirty="0">
                          <a:solidFill>
                            <a:srgbClr val="3F3F3F"/>
                          </a:solidFill>
                          <a:latin typeface="+mn-lt"/>
                          <a:ea typeface="Arial"/>
                          <a:cs typeface="Arial"/>
                          <a:sym typeface="Arial"/>
                        </a:rPr>
                        <a:t>25</a:t>
                      </a:r>
                      <a:endParaRPr sz="1000" b="0" i="0" u="none" strike="noStrike" dirty="0">
                        <a:solidFill>
                          <a:srgbClr val="3F3F3F"/>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41075254"/>
                  </a:ext>
                </a:extLst>
              </a:tr>
              <a:tr h="180000">
                <a:tc>
                  <a:txBody>
                    <a:bodyPr/>
                    <a:lstStyle/>
                    <a:p>
                      <a:pPr marL="0" marR="0" lvl="0" indent="0" algn="l" rtl="0">
                        <a:spcBef>
                          <a:spcPts val="0"/>
                        </a:spcBef>
                        <a:spcAft>
                          <a:spcPts val="0"/>
                        </a:spcAft>
                        <a:buNone/>
                      </a:pPr>
                      <a:r>
                        <a:rPr lang="ja-JP" sz="1000" u="none" strike="noStrike" dirty="0">
                          <a:solidFill>
                            <a:srgbClr val="3F3F3F"/>
                          </a:solidFill>
                        </a:rPr>
                        <a:t>西日本</a:t>
                      </a:r>
                      <a:endParaRPr sz="1000" b="0" i="0" u="none" strike="noStrike" dirty="0">
                        <a:solidFill>
                          <a:srgbClr val="3F3F3F"/>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a:spcBef>
                          <a:spcPts val="0"/>
                        </a:spcBef>
                        <a:spcAft>
                          <a:spcPts val="0"/>
                        </a:spcAft>
                        <a:buNone/>
                      </a:pPr>
                      <a:r>
                        <a:rPr lang="ja-JP" sz="1000" u="none" strike="noStrike">
                          <a:solidFill>
                            <a:srgbClr val="3F3F3F"/>
                          </a:solidFill>
                        </a:rPr>
                        <a:t>滋賀</a:t>
                      </a:r>
                      <a:endParaRPr sz="1000" b="0" i="0" u="none" strike="noStrike">
                        <a:solidFill>
                          <a:srgbClr val="3F3F3F"/>
                        </a:solidFill>
                        <a:latin typeface="Arial"/>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rtl="0">
                        <a:spcBef>
                          <a:spcPts val="0"/>
                        </a:spcBef>
                        <a:spcAft>
                          <a:spcPts val="0"/>
                        </a:spcAft>
                        <a:buNone/>
                      </a:pPr>
                      <a:r>
                        <a:rPr lang="ja-JP" sz="1000" u="none" strike="noStrike" dirty="0">
                          <a:solidFill>
                            <a:srgbClr val="3F3F3F"/>
                          </a:solidFill>
                          <a:latin typeface="+mn-lt"/>
                        </a:rPr>
                        <a:t>100</a:t>
                      </a:r>
                      <a:endParaRPr sz="1000" b="0" i="0" u="none" strike="noStrike" dirty="0">
                        <a:solidFill>
                          <a:srgbClr val="3F3F3F"/>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rtl="0">
                        <a:spcBef>
                          <a:spcPts val="0"/>
                        </a:spcBef>
                        <a:spcAft>
                          <a:spcPts val="0"/>
                        </a:spcAft>
                        <a:buNone/>
                      </a:pPr>
                      <a:r>
                        <a:rPr lang="ja-JP" sz="1000" b="0" i="0" u="none" strike="noStrike" dirty="0">
                          <a:solidFill>
                            <a:srgbClr val="3F3F3F"/>
                          </a:solidFill>
                          <a:latin typeface="+mn-lt"/>
                          <a:ea typeface="Arial"/>
                          <a:cs typeface="Arial"/>
                          <a:sym typeface="Arial"/>
                        </a:rPr>
                        <a:t>30</a:t>
                      </a:r>
                      <a:endParaRPr sz="1000" b="0" i="0" u="none" strike="noStrike" dirty="0">
                        <a:solidFill>
                          <a:srgbClr val="3F3F3F"/>
                        </a:solidFill>
                        <a:latin typeface="+mn-lt"/>
                        <a:ea typeface="Arial"/>
                        <a:cs typeface="Arial"/>
                        <a:sym typeface="Arial"/>
                      </a:endParaRPr>
                    </a:p>
                  </a:txBody>
                  <a:tcPr marL="36000" marR="36000" marT="7625" marB="0" anchor="ctr">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1890784"/>
                  </a:ext>
                </a:extLst>
              </a:tr>
            </a:tbl>
          </a:graphicData>
        </a:graphic>
      </p:graphicFrame>
      <p:cxnSp>
        <p:nvCxnSpPr>
          <p:cNvPr id="23" name="Google Shape;779;p23"/>
          <p:cNvCxnSpPr>
            <a:stCxn id="21" idx="3"/>
            <a:endCxn id="6" idx="1"/>
          </p:cNvCxnSpPr>
          <p:nvPr/>
        </p:nvCxnSpPr>
        <p:spPr>
          <a:xfrm flipV="1">
            <a:off x="5263559" y="3218151"/>
            <a:ext cx="973998" cy="500334"/>
          </a:xfrm>
          <a:prstGeom prst="straightConnector1">
            <a:avLst/>
          </a:prstGeom>
          <a:noFill/>
          <a:ln w="19050" cap="flat" cmpd="sng">
            <a:solidFill>
              <a:srgbClr val="6699CC"/>
            </a:solidFill>
            <a:prstDash val="dot"/>
            <a:round/>
            <a:headEnd type="none" w="sm" len="sm"/>
            <a:tailEnd type="none" w="sm" len="sm"/>
          </a:ln>
        </p:spPr>
      </p:cxnSp>
      <p:sp>
        <p:nvSpPr>
          <p:cNvPr id="24" name="Google Shape;781;p23"/>
          <p:cNvSpPr txBox="1"/>
          <p:nvPr/>
        </p:nvSpPr>
        <p:spPr>
          <a:xfrm>
            <a:off x="6429721" y="2685184"/>
            <a:ext cx="2020166"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b="1" dirty="0" smtClean="0">
                <a:solidFill>
                  <a:schemeClr val="dk2"/>
                </a:solidFill>
                <a:latin typeface="Meiryo"/>
                <a:ea typeface="Meiryo"/>
                <a:cs typeface="Meiryo"/>
                <a:sym typeface="Meiryo"/>
              </a:rPr>
              <a:t>売上テーブル（東日本のみ）</a:t>
            </a:r>
            <a:endParaRPr sz="900" b="1" dirty="0">
              <a:solidFill>
                <a:schemeClr val="dk2"/>
              </a:solidFill>
              <a:latin typeface="Meiryo"/>
              <a:ea typeface="Meiryo"/>
              <a:cs typeface="Meiryo"/>
              <a:sym typeface="Meiryo"/>
            </a:endParaRPr>
          </a:p>
        </p:txBody>
      </p:sp>
      <p:sp>
        <p:nvSpPr>
          <p:cNvPr id="25" name="Google Shape;781;p23"/>
          <p:cNvSpPr txBox="1"/>
          <p:nvPr/>
        </p:nvSpPr>
        <p:spPr>
          <a:xfrm>
            <a:off x="6544359" y="3804143"/>
            <a:ext cx="1697710"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b="1" dirty="0" smtClean="0">
                <a:solidFill>
                  <a:schemeClr val="dk2"/>
                </a:solidFill>
                <a:latin typeface="Meiryo"/>
                <a:ea typeface="Meiryo"/>
                <a:cs typeface="Meiryo"/>
                <a:sym typeface="Meiryo"/>
              </a:rPr>
              <a:t>売上テーブル（西日本のみ）</a:t>
            </a:r>
            <a:endParaRPr sz="900" b="1" dirty="0">
              <a:solidFill>
                <a:schemeClr val="dk2"/>
              </a:solidFill>
              <a:latin typeface="Meiryo"/>
              <a:ea typeface="Meiryo"/>
              <a:cs typeface="Meiryo"/>
              <a:sym typeface="Meiryo"/>
            </a:endParaRPr>
          </a:p>
        </p:txBody>
      </p:sp>
      <p:cxnSp>
        <p:nvCxnSpPr>
          <p:cNvPr id="26" name="Google Shape;779;p23"/>
          <p:cNvCxnSpPr>
            <a:stCxn id="21" idx="3"/>
            <a:endCxn id="22" idx="1"/>
          </p:cNvCxnSpPr>
          <p:nvPr/>
        </p:nvCxnSpPr>
        <p:spPr>
          <a:xfrm>
            <a:off x="5263559" y="3718485"/>
            <a:ext cx="1010283" cy="644352"/>
          </a:xfrm>
          <a:prstGeom prst="straightConnector1">
            <a:avLst/>
          </a:prstGeom>
          <a:noFill/>
          <a:ln w="19050" cap="flat" cmpd="sng">
            <a:solidFill>
              <a:srgbClr val="6699CC"/>
            </a:solidFill>
            <a:prstDash val="dot"/>
            <a:round/>
            <a:headEnd type="none" w="sm" len="sm"/>
            <a:tailEnd type="none" w="sm" len="sm"/>
          </a:ln>
        </p:spPr>
      </p:cxnSp>
      <p:cxnSp>
        <p:nvCxnSpPr>
          <p:cNvPr id="27" name="Google Shape;779;p23"/>
          <p:cNvCxnSpPr>
            <a:stCxn id="11" idx="1"/>
            <a:endCxn id="18" idx="3"/>
          </p:cNvCxnSpPr>
          <p:nvPr/>
        </p:nvCxnSpPr>
        <p:spPr>
          <a:xfrm flipH="1">
            <a:off x="1741694" y="3655285"/>
            <a:ext cx="1008565" cy="616837"/>
          </a:xfrm>
          <a:prstGeom prst="straightConnector1">
            <a:avLst/>
          </a:prstGeom>
          <a:noFill/>
          <a:ln w="19050" cap="flat" cmpd="sng">
            <a:solidFill>
              <a:srgbClr val="6699CC"/>
            </a:solidFill>
            <a:prstDash val="dot"/>
            <a:round/>
            <a:headEnd type="none" w="sm" len="sm"/>
            <a:tailEnd type="none" w="sm" len="sm"/>
          </a:ln>
        </p:spPr>
      </p:cxnSp>
    </p:spTree>
    <p:extLst>
      <p:ext uri="{BB962C8B-B14F-4D97-AF65-F5344CB8AC3E}">
        <p14:creationId xmlns:p14="http://schemas.microsoft.com/office/powerpoint/2010/main" val="30623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アプリ層での設定イメージ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marL="285750" lvl="0" indent="-285750">
              <a:buClr>
                <a:schemeClr val="tx2"/>
              </a:buClr>
              <a:buFont typeface="Wingdings" panose="05000000000000000000" pitchFamily="2" charset="2"/>
              <a:buChar char="n"/>
            </a:pPr>
            <a:r>
              <a:rPr lang="ja-JP" altLang="en-US" dirty="0"/>
              <a:t>アプリ層（検索画面やプロシジャ）での制御について</a:t>
            </a:r>
          </a:p>
          <a:p>
            <a:pPr marL="742950" lvl="1" indent="-285750">
              <a:buClr>
                <a:schemeClr val="tx2"/>
              </a:buClr>
              <a:buFont typeface="Wingdings" panose="05000000000000000000" pitchFamily="2" charset="2"/>
              <a:buChar char="ü"/>
            </a:pPr>
            <a:r>
              <a:rPr lang="ja-JP" altLang="en-US" dirty="0"/>
              <a:t>アプリ開発者がアプリ層でデータの絞り込みを予め設定できます</a:t>
            </a:r>
          </a:p>
          <a:p>
            <a:pPr marL="742950" lvl="1" indent="-285750">
              <a:buClr>
                <a:schemeClr val="tx2"/>
              </a:buClr>
              <a:buFont typeface="Wingdings" panose="05000000000000000000" pitchFamily="2" charset="2"/>
              <a:buChar char="ü"/>
            </a:pPr>
            <a:r>
              <a:rPr lang="ja-JP" altLang="en-US" dirty="0"/>
              <a:t>検索画面での行列制御はガイデッドレポートを利用します。ガイデッドレポートでは、レポートで利用できる項目（列）や抽出条件（行）を開発者側で予め設定できます</a:t>
            </a:r>
          </a:p>
          <a:p>
            <a:pPr marL="742950" lvl="1" indent="-285750">
              <a:buClr>
                <a:schemeClr val="tx2"/>
              </a:buClr>
              <a:buFont typeface="Wingdings" panose="05000000000000000000" pitchFamily="2" charset="2"/>
              <a:buChar char="ü"/>
            </a:pPr>
            <a:r>
              <a:rPr lang="ja-JP" altLang="en-US" dirty="0"/>
              <a:t>プロシジャでの行列制御は</a:t>
            </a:r>
            <a:r>
              <a:rPr lang="en-US" altLang="ja-JP" dirty="0"/>
              <a:t>IF</a:t>
            </a:r>
            <a:r>
              <a:rPr lang="ja-JP" altLang="en-US" dirty="0"/>
              <a:t>文などの条件分岐で柔軟な処理を予め設定できます</a:t>
            </a:r>
          </a:p>
          <a:p>
            <a:pPr marL="742950" lvl="1" indent="-285750">
              <a:buClr>
                <a:schemeClr val="tx2"/>
              </a:buClr>
              <a:buFont typeface="Wingdings" panose="05000000000000000000" pitchFamily="2" charset="2"/>
              <a:buChar char="ü"/>
            </a:pPr>
            <a:endParaRPr lang="ja-JP" altLang="en-US" dirty="0"/>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24</a:t>
            </a:fld>
            <a:endParaRPr lang="ja-JP" altLang="en-US" dirty="0"/>
          </a:p>
        </p:txBody>
      </p:sp>
      <p:pic>
        <p:nvPicPr>
          <p:cNvPr id="6" name="図 5"/>
          <p:cNvPicPr>
            <a:picLocks noChangeAspect="1"/>
          </p:cNvPicPr>
          <p:nvPr/>
        </p:nvPicPr>
        <p:blipFill>
          <a:blip r:embed="rId2"/>
          <a:stretch>
            <a:fillRect/>
          </a:stretch>
        </p:blipFill>
        <p:spPr>
          <a:xfrm>
            <a:off x="688601" y="2721735"/>
            <a:ext cx="3606031" cy="1993521"/>
          </a:xfrm>
          <a:prstGeom prst="rect">
            <a:avLst/>
          </a:prstGeom>
          <a:ln>
            <a:solidFill>
              <a:schemeClr val="bg1">
                <a:lumMod val="85000"/>
              </a:schemeClr>
            </a:solidFill>
          </a:ln>
        </p:spPr>
      </p:pic>
      <p:sp>
        <p:nvSpPr>
          <p:cNvPr id="7" name="ホームベース 6"/>
          <p:cNvSpPr/>
          <p:nvPr/>
        </p:nvSpPr>
        <p:spPr>
          <a:xfrm>
            <a:off x="992726" y="3571976"/>
            <a:ext cx="2733837" cy="252000"/>
          </a:xfrm>
          <a:prstGeom prst="homePlate">
            <a:avLst/>
          </a:prstGeom>
          <a:solidFill>
            <a:schemeClr val="accent6">
              <a:lumMod val="60000"/>
              <a:lumOff val="40000"/>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4308" tIns="88615" rIns="44308" bIns="44308" rtlCol="0" anchor="ctr"/>
          <a:lstStyle/>
          <a:p>
            <a:pPr algn="ctr"/>
            <a:r>
              <a:rPr lang="ja-JP" altLang="en-US" sz="1100" b="1" dirty="0" smtClean="0">
                <a:solidFill>
                  <a:schemeClr val="tx1">
                    <a:lumMod val="75000"/>
                    <a:lumOff val="25000"/>
                  </a:schemeClr>
                </a:solidFill>
              </a:rPr>
              <a:t>行列制御できるように画面を設計</a:t>
            </a:r>
            <a:endParaRPr lang="ja-JP" altLang="en-US" sz="1100" b="1" dirty="0">
              <a:solidFill>
                <a:schemeClr val="tx1">
                  <a:lumMod val="75000"/>
                  <a:lumOff val="25000"/>
                </a:schemeClr>
              </a:solidFill>
            </a:endParaRPr>
          </a:p>
        </p:txBody>
      </p:sp>
      <p:sp>
        <p:nvSpPr>
          <p:cNvPr id="8" name="ホームベース 7"/>
          <p:cNvSpPr/>
          <p:nvPr/>
        </p:nvSpPr>
        <p:spPr>
          <a:xfrm>
            <a:off x="688599" y="2427734"/>
            <a:ext cx="2592000" cy="252000"/>
          </a:xfrm>
          <a:prstGeom prst="homePlate">
            <a:avLst/>
          </a:prstGeom>
          <a:solidFill>
            <a:srgbClr val="F3A87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308" tIns="44308" rIns="44308" bIns="44308" rtlCol="0" anchor="ctr"/>
          <a:lstStyle/>
          <a:p>
            <a:pPr algn="ctr"/>
            <a:r>
              <a:rPr lang="ja-JP" altLang="en-US" sz="1200" b="1" dirty="0" smtClean="0">
                <a:solidFill>
                  <a:prstClr val="white"/>
                </a:solidFill>
              </a:rPr>
              <a:t>検索画面例（ガイデットレポート）</a:t>
            </a:r>
            <a:endParaRPr lang="ja-JP" altLang="en-US" sz="1200" b="1" dirty="0">
              <a:solidFill>
                <a:prstClr val="white"/>
              </a:solidFill>
            </a:endParaRPr>
          </a:p>
        </p:txBody>
      </p:sp>
      <p:sp>
        <p:nvSpPr>
          <p:cNvPr id="9" name="ホームベース 8"/>
          <p:cNvSpPr/>
          <p:nvPr/>
        </p:nvSpPr>
        <p:spPr>
          <a:xfrm>
            <a:off x="4836929" y="2427734"/>
            <a:ext cx="2128916" cy="252000"/>
          </a:xfrm>
          <a:prstGeom prst="homePlate">
            <a:avLst/>
          </a:prstGeom>
          <a:solidFill>
            <a:srgbClr val="F3A87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308" tIns="44308" rIns="44308" bIns="44308" rtlCol="0" anchor="ctr"/>
          <a:lstStyle/>
          <a:p>
            <a:pPr algn="ctr"/>
            <a:r>
              <a:rPr lang="ja-JP" altLang="en-US" sz="1200" b="1" dirty="0">
                <a:solidFill>
                  <a:prstClr val="white"/>
                </a:solidFill>
              </a:rPr>
              <a:t>　</a:t>
            </a:r>
            <a:r>
              <a:rPr lang="ja-JP" altLang="en-US" sz="1200" b="1" dirty="0" smtClean="0">
                <a:solidFill>
                  <a:prstClr val="white"/>
                </a:solidFill>
              </a:rPr>
              <a:t>プロシジャ例</a:t>
            </a:r>
            <a:endParaRPr lang="ja-JP" altLang="en-US" sz="1200" b="1" dirty="0">
              <a:solidFill>
                <a:prstClr val="white"/>
              </a:solidFill>
            </a:endParaRPr>
          </a:p>
        </p:txBody>
      </p:sp>
      <p:pic>
        <p:nvPicPr>
          <p:cNvPr id="10" name="図 9"/>
          <p:cNvPicPr>
            <a:picLocks noChangeAspect="1"/>
          </p:cNvPicPr>
          <p:nvPr/>
        </p:nvPicPr>
        <p:blipFill>
          <a:blip r:embed="rId3"/>
          <a:stretch>
            <a:fillRect/>
          </a:stretch>
        </p:blipFill>
        <p:spPr>
          <a:xfrm>
            <a:off x="4836929" y="2721735"/>
            <a:ext cx="3606031" cy="1993521"/>
          </a:xfrm>
          <a:prstGeom prst="rect">
            <a:avLst/>
          </a:prstGeom>
          <a:ln>
            <a:solidFill>
              <a:schemeClr val="bg1">
                <a:lumMod val="85000"/>
              </a:schemeClr>
            </a:solidFill>
          </a:ln>
        </p:spPr>
      </p:pic>
      <p:sp>
        <p:nvSpPr>
          <p:cNvPr id="11" name="ホームベース 10"/>
          <p:cNvSpPr/>
          <p:nvPr/>
        </p:nvSpPr>
        <p:spPr>
          <a:xfrm>
            <a:off x="5107525" y="3620744"/>
            <a:ext cx="3413019" cy="252000"/>
          </a:xfrm>
          <a:prstGeom prst="homePlate">
            <a:avLst/>
          </a:prstGeom>
          <a:solidFill>
            <a:schemeClr val="accent6">
              <a:lumMod val="60000"/>
              <a:lumOff val="40000"/>
              <a:alpha val="3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4308" tIns="88615" rIns="44308" bIns="44308" rtlCol="0" anchor="ctr"/>
          <a:lstStyle/>
          <a:p>
            <a:pPr algn="ctr"/>
            <a:r>
              <a:rPr lang="ja-JP" altLang="en-US" sz="1100" b="1" dirty="0" smtClean="0">
                <a:solidFill>
                  <a:schemeClr val="tx1">
                    <a:lumMod val="75000"/>
                    <a:lumOff val="25000"/>
                  </a:schemeClr>
                </a:solidFill>
              </a:rPr>
              <a:t>ログインユーザーによって見えるデータの絞り込み</a:t>
            </a:r>
            <a:endParaRPr lang="ja-JP" altLang="en-US" sz="1100" b="1" dirty="0">
              <a:solidFill>
                <a:schemeClr val="tx1">
                  <a:lumMod val="75000"/>
                  <a:lumOff val="25000"/>
                </a:schemeClr>
              </a:solidFill>
            </a:endParaRPr>
          </a:p>
        </p:txBody>
      </p:sp>
      <p:sp>
        <p:nvSpPr>
          <p:cNvPr id="12" name="正方形/長方形 11"/>
          <p:cNvSpPr/>
          <p:nvPr/>
        </p:nvSpPr>
        <p:spPr>
          <a:xfrm>
            <a:off x="7869936" y="2696943"/>
            <a:ext cx="573024" cy="165130"/>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cs typeface="メイリオ" panose="020B0604030504040204" pitchFamily="50" charset="-128"/>
            </a:endParaRPr>
          </a:p>
        </p:txBody>
      </p:sp>
      <p:sp>
        <p:nvSpPr>
          <p:cNvPr id="13" name="正方形/長方形 12"/>
          <p:cNvSpPr/>
          <p:nvPr/>
        </p:nvSpPr>
        <p:spPr>
          <a:xfrm>
            <a:off x="4870704" y="3054608"/>
            <a:ext cx="573024" cy="165130"/>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cs typeface="メイリオ" panose="020B0604030504040204" pitchFamily="50" charset="-128"/>
            </a:endParaRPr>
          </a:p>
        </p:txBody>
      </p:sp>
      <p:cxnSp>
        <p:nvCxnSpPr>
          <p:cNvPr id="14" name="カギ線コネクタ 13"/>
          <p:cNvCxnSpPr>
            <a:stCxn id="12" idx="2"/>
            <a:endCxn id="13" idx="3"/>
          </p:cNvCxnSpPr>
          <p:nvPr/>
        </p:nvCxnSpPr>
        <p:spPr>
          <a:xfrm rot="5400000">
            <a:off x="6662538" y="1643263"/>
            <a:ext cx="275100" cy="2712720"/>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93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フォルダ層での設定イメージ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marL="285750" lvl="0" indent="-285750">
              <a:buClr>
                <a:schemeClr val="tx2"/>
              </a:buClr>
              <a:buFont typeface="Wingdings" panose="05000000000000000000" pitchFamily="2" charset="2"/>
              <a:buChar char="n"/>
            </a:pPr>
            <a:r>
              <a:rPr lang="ja-JP" altLang="en-US" dirty="0"/>
              <a:t>フォルダ層（関連付け）での制御について</a:t>
            </a:r>
          </a:p>
          <a:p>
            <a:pPr marL="742950" lvl="1" indent="-285750">
              <a:buClr>
                <a:schemeClr val="tx2"/>
              </a:buClr>
              <a:buFont typeface="Wingdings" panose="05000000000000000000" pitchFamily="2" charset="2"/>
              <a:buChar char="ü"/>
            </a:pPr>
            <a:r>
              <a:rPr lang="ja-JP" altLang="en-US" dirty="0"/>
              <a:t>利用対象のワークスペースに対しては、対象のグループに対して権限付与を行います</a:t>
            </a:r>
          </a:p>
          <a:p>
            <a:pPr marL="742950" lvl="1" indent="-285750">
              <a:buClr>
                <a:schemeClr val="tx2"/>
              </a:buClr>
              <a:buFont typeface="Wingdings" panose="05000000000000000000" pitchFamily="2" charset="2"/>
              <a:buChar char="ü"/>
            </a:pPr>
            <a:r>
              <a:rPr lang="ja-JP" altLang="en-US" dirty="0"/>
              <a:t>権限付与だけでなく、ワークスペースとアプリケーションディレクトリを関連付けすることで利用できるシノニムを制御することができます		</a:t>
            </a:r>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742950" lvl="1" indent="-285750">
              <a:buClr>
                <a:schemeClr val="tx2"/>
              </a:buClr>
              <a:buFont typeface="Wingdings" panose="05000000000000000000" pitchFamily="2" charset="2"/>
              <a:buChar char="ü"/>
            </a:pPr>
            <a:endParaRPr lang="ja-JP" altLang="en-US" dirty="0"/>
          </a:p>
          <a:p>
            <a:endParaRPr lang="ja-JP" altLang="en-US" dirty="0"/>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25</a:t>
            </a:fld>
            <a:endParaRPr lang="ja-JP" altLang="en-US" dirty="0"/>
          </a:p>
        </p:txBody>
      </p:sp>
      <p:sp>
        <p:nvSpPr>
          <p:cNvPr id="6" name="Google Shape;725;p21"/>
          <p:cNvSpPr/>
          <p:nvPr/>
        </p:nvSpPr>
        <p:spPr>
          <a:xfrm>
            <a:off x="2206053" y="3909796"/>
            <a:ext cx="662974" cy="425836"/>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cxnSp>
        <p:nvCxnSpPr>
          <p:cNvPr id="7" name="Google Shape;698;p21"/>
          <p:cNvCxnSpPr>
            <a:stCxn id="44" idx="3"/>
            <a:endCxn id="58" idx="1"/>
          </p:cNvCxnSpPr>
          <p:nvPr/>
        </p:nvCxnSpPr>
        <p:spPr>
          <a:xfrm>
            <a:off x="2446868" y="2720073"/>
            <a:ext cx="1621402" cy="1137729"/>
          </a:xfrm>
          <a:prstGeom prst="straightConnector1">
            <a:avLst/>
          </a:prstGeom>
          <a:noFill/>
          <a:ln w="19050" cap="flat" cmpd="sng">
            <a:solidFill>
              <a:srgbClr val="6699CC"/>
            </a:solidFill>
            <a:prstDash val="dot"/>
            <a:round/>
            <a:headEnd type="none" w="sm" len="sm"/>
            <a:tailEnd type="none" w="sm" len="sm"/>
          </a:ln>
        </p:spPr>
      </p:cxnSp>
      <p:cxnSp>
        <p:nvCxnSpPr>
          <p:cNvPr id="8" name="Google Shape;698;p21"/>
          <p:cNvCxnSpPr>
            <a:stCxn id="44" idx="3"/>
          </p:cNvCxnSpPr>
          <p:nvPr/>
        </p:nvCxnSpPr>
        <p:spPr>
          <a:xfrm>
            <a:off x="2446868" y="2720073"/>
            <a:ext cx="1663747" cy="8380"/>
          </a:xfrm>
          <a:prstGeom prst="straightConnector1">
            <a:avLst/>
          </a:prstGeom>
          <a:noFill/>
          <a:ln w="19050" cap="flat" cmpd="sng">
            <a:solidFill>
              <a:srgbClr val="6699CC"/>
            </a:solidFill>
            <a:prstDash val="dot"/>
            <a:round/>
            <a:headEnd type="none" w="sm" len="sm"/>
            <a:tailEnd type="none" w="sm" len="sm"/>
          </a:ln>
        </p:spPr>
      </p:cxnSp>
      <p:sp>
        <p:nvSpPr>
          <p:cNvPr id="9" name="Google Shape;700;p21"/>
          <p:cNvSpPr txBox="1"/>
          <p:nvPr/>
        </p:nvSpPr>
        <p:spPr>
          <a:xfrm>
            <a:off x="1727832" y="2362904"/>
            <a:ext cx="13320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dirty="0">
                <a:solidFill>
                  <a:schemeClr val="dk2"/>
                </a:solidFill>
                <a:latin typeface="Meiryo"/>
                <a:ea typeface="Meiryo"/>
                <a:cs typeface="Meiryo"/>
                <a:sym typeface="Meiryo"/>
              </a:rPr>
              <a:t>本社</a:t>
            </a:r>
            <a:r>
              <a:rPr lang="ja-JP" sz="900" b="1" dirty="0" smtClean="0">
                <a:solidFill>
                  <a:schemeClr val="dk2"/>
                </a:solidFill>
                <a:latin typeface="Meiryo"/>
                <a:ea typeface="Meiryo"/>
                <a:cs typeface="Meiryo"/>
                <a:sym typeface="Meiryo"/>
              </a:rPr>
              <a:t>グループ</a:t>
            </a:r>
            <a:endParaRPr sz="900" b="1" dirty="0">
              <a:solidFill>
                <a:schemeClr val="dk2"/>
              </a:solidFill>
              <a:latin typeface="Meiryo"/>
              <a:ea typeface="Meiryo"/>
              <a:cs typeface="Meiryo"/>
              <a:sym typeface="Meiryo"/>
            </a:endParaRPr>
          </a:p>
        </p:txBody>
      </p:sp>
      <p:sp>
        <p:nvSpPr>
          <p:cNvPr id="10" name="Google Shape;701;p21"/>
          <p:cNvSpPr txBox="1"/>
          <p:nvPr/>
        </p:nvSpPr>
        <p:spPr>
          <a:xfrm>
            <a:off x="4014660" y="2329960"/>
            <a:ext cx="1332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dirty="0">
                <a:solidFill>
                  <a:schemeClr val="dk2"/>
                </a:solidFill>
                <a:latin typeface="Meiryo"/>
                <a:ea typeface="Meiryo"/>
                <a:cs typeface="Meiryo"/>
                <a:sym typeface="Meiryo"/>
              </a:rPr>
              <a:t>本社ワークスペース</a:t>
            </a:r>
            <a:endParaRPr sz="900" b="1" dirty="0">
              <a:solidFill>
                <a:schemeClr val="dk2"/>
              </a:solidFill>
              <a:latin typeface="Meiryo"/>
              <a:ea typeface="Meiryo"/>
              <a:cs typeface="Meiryo"/>
              <a:sym typeface="Meiryo"/>
            </a:endParaRPr>
          </a:p>
        </p:txBody>
      </p:sp>
      <p:cxnSp>
        <p:nvCxnSpPr>
          <p:cNvPr id="11" name="Google Shape;702;p21"/>
          <p:cNvCxnSpPr>
            <a:endCxn id="20" idx="1"/>
          </p:cNvCxnSpPr>
          <p:nvPr/>
        </p:nvCxnSpPr>
        <p:spPr>
          <a:xfrm flipV="1">
            <a:off x="4542563" y="2733806"/>
            <a:ext cx="1764392" cy="18064"/>
          </a:xfrm>
          <a:prstGeom prst="straightConnector1">
            <a:avLst/>
          </a:prstGeom>
          <a:noFill/>
          <a:ln w="19050" cap="flat" cmpd="sng">
            <a:solidFill>
              <a:srgbClr val="6699CC"/>
            </a:solidFill>
            <a:prstDash val="dot"/>
            <a:round/>
            <a:headEnd type="none" w="sm" len="sm"/>
            <a:tailEnd type="none" w="sm" len="sm"/>
          </a:ln>
        </p:spPr>
      </p:cxnSp>
      <p:sp>
        <p:nvSpPr>
          <p:cNvPr id="12" name="Google Shape;704;p21"/>
          <p:cNvSpPr txBox="1"/>
          <p:nvPr/>
        </p:nvSpPr>
        <p:spPr>
          <a:xfrm>
            <a:off x="4032088" y="3396055"/>
            <a:ext cx="1332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dirty="0">
                <a:solidFill>
                  <a:schemeClr val="dk2"/>
                </a:solidFill>
                <a:latin typeface="Meiryo"/>
                <a:ea typeface="Meiryo"/>
                <a:cs typeface="Meiryo"/>
                <a:sym typeface="Meiryo"/>
              </a:rPr>
              <a:t>拠点ワークスペース</a:t>
            </a:r>
            <a:endParaRPr sz="900" b="1" dirty="0">
              <a:solidFill>
                <a:schemeClr val="dk2"/>
              </a:solidFill>
              <a:latin typeface="Meiryo"/>
              <a:ea typeface="Meiryo"/>
              <a:cs typeface="Meiryo"/>
              <a:sym typeface="Meiryo"/>
            </a:endParaRPr>
          </a:p>
        </p:txBody>
      </p:sp>
      <p:cxnSp>
        <p:nvCxnSpPr>
          <p:cNvPr id="13" name="Google Shape;708;p21"/>
          <p:cNvCxnSpPr>
            <a:stCxn id="52" idx="3"/>
            <a:endCxn id="58" idx="1"/>
          </p:cNvCxnSpPr>
          <p:nvPr/>
        </p:nvCxnSpPr>
        <p:spPr>
          <a:xfrm>
            <a:off x="2474899" y="3822889"/>
            <a:ext cx="1593371" cy="34913"/>
          </a:xfrm>
          <a:prstGeom prst="straightConnector1">
            <a:avLst/>
          </a:prstGeom>
          <a:noFill/>
          <a:ln w="19050" cap="flat" cmpd="sng">
            <a:solidFill>
              <a:srgbClr val="6699CC"/>
            </a:solidFill>
            <a:prstDash val="dot"/>
            <a:round/>
            <a:headEnd type="none" w="sm" len="sm"/>
            <a:tailEnd type="none" w="sm" len="sm"/>
          </a:ln>
        </p:spPr>
      </p:cxnSp>
      <p:sp>
        <p:nvSpPr>
          <p:cNvPr id="14" name="Google Shape;710;p21"/>
          <p:cNvSpPr txBox="1"/>
          <p:nvPr/>
        </p:nvSpPr>
        <p:spPr>
          <a:xfrm>
            <a:off x="1727832" y="3474308"/>
            <a:ext cx="13320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dirty="0">
                <a:solidFill>
                  <a:schemeClr val="tx2"/>
                </a:solidFill>
                <a:latin typeface="Meiryo"/>
                <a:ea typeface="Meiryo"/>
                <a:cs typeface="Meiryo"/>
                <a:sym typeface="Meiryo"/>
              </a:rPr>
              <a:t>拠点グループ</a:t>
            </a:r>
            <a:endParaRPr sz="900" b="1" dirty="0">
              <a:solidFill>
                <a:schemeClr val="tx2"/>
              </a:solidFill>
              <a:latin typeface="Meiryo"/>
              <a:ea typeface="Meiryo"/>
              <a:cs typeface="Meiryo"/>
              <a:sym typeface="Meiryo"/>
            </a:endParaRPr>
          </a:p>
        </p:txBody>
      </p:sp>
      <p:cxnSp>
        <p:nvCxnSpPr>
          <p:cNvPr id="15" name="Google Shape;711;p21"/>
          <p:cNvCxnSpPr>
            <a:stCxn id="58" idx="3"/>
            <a:endCxn id="25" idx="1"/>
          </p:cNvCxnSpPr>
          <p:nvPr/>
        </p:nvCxnSpPr>
        <p:spPr>
          <a:xfrm flipV="1">
            <a:off x="4500270" y="3849854"/>
            <a:ext cx="1828416" cy="7948"/>
          </a:xfrm>
          <a:prstGeom prst="straightConnector1">
            <a:avLst/>
          </a:prstGeom>
          <a:noFill/>
          <a:ln w="19050" cap="flat" cmpd="sng">
            <a:solidFill>
              <a:srgbClr val="6699CC"/>
            </a:solidFill>
            <a:prstDash val="dot"/>
            <a:round/>
            <a:headEnd type="none" w="sm" len="sm"/>
            <a:tailEnd type="none" w="sm" len="sm"/>
          </a:ln>
        </p:spPr>
      </p:cxnSp>
      <p:sp>
        <p:nvSpPr>
          <p:cNvPr id="16" name="Google Shape;729;p21"/>
          <p:cNvSpPr txBox="1"/>
          <p:nvPr/>
        </p:nvSpPr>
        <p:spPr>
          <a:xfrm>
            <a:off x="5983099" y="2412926"/>
            <a:ext cx="1620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dirty="0">
                <a:solidFill>
                  <a:schemeClr val="dk2"/>
                </a:solidFill>
                <a:latin typeface="Meiryo"/>
                <a:ea typeface="Meiryo"/>
                <a:cs typeface="Meiryo"/>
                <a:sym typeface="Meiryo"/>
              </a:rPr>
              <a:t>本社業務</a:t>
            </a:r>
            <a:endParaRPr sz="900" b="1" dirty="0">
              <a:solidFill>
                <a:schemeClr val="dk2"/>
              </a:solidFill>
              <a:latin typeface="Meiryo"/>
              <a:ea typeface="Meiryo"/>
              <a:cs typeface="Meiryo"/>
              <a:sym typeface="Meiryo"/>
            </a:endParaRPr>
          </a:p>
        </p:txBody>
      </p:sp>
      <p:pic>
        <p:nvPicPr>
          <p:cNvPr id="17" name="Google Shape;730;p21"/>
          <p:cNvPicPr preferRelativeResize="0"/>
          <p:nvPr/>
        </p:nvPicPr>
        <p:blipFill rotWithShape="1">
          <a:blip r:embed="rId2">
            <a:alphaModFix/>
          </a:blip>
          <a:srcRect/>
          <a:stretch/>
        </p:blipFill>
        <p:spPr>
          <a:xfrm>
            <a:off x="6595059" y="2571798"/>
            <a:ext cx="432000" cy="432000"/>
          </a:xfrm>
          <a:prstGeom prst="rect">
            <a:avLst/>
          </a:prstGeom>
          <a:solidFill>
            <a:schemeClr val="lt1"/>
          </a:solidFill>
          <a:ln>
            <a:noFill/>
          </a:ln>
        </p:spPr>
      </p:pic>
      <p:sp>
        <p:nvSpPr>
          <p:cNvPr id="18" name="Google Shape;731;p21"/>
          <p:cNvSpPr txBox="1"/>
          <p:nvPr/>
        </p:nvSpPr>
        <p:spPr>
          <a:xfrm>
            <a:off x="6631171" y="2412926"/>
            <a:ext cx="1620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2"/>
                </a:solidFill>
                <a:latin typeface="Meiryo"/>
                <a:ea typeface="Meiryo"/>
                <a:cs typeface="Meiryo"/>
                <a:sym typeface="Meiryo"/>
              </a:rPr>
              <a:t>経理業務</a:t>
            </a:r>
            <a:endParaRPr sz="900" b="1">
              <a:solidFill>
                <a:schemeClr val="dk2"/>
              </a:solidFill>
              <a:latin typeface="Meiryo"/>
              <a:ea typeface="Meiryo"/>
              <a:cs typeface="Meiryo"/>
              <a:sym typeface="Meiryo"/>
            </a:endParaRPr>
          </a:p>
        </p:txBody>
      </p:sp>
      <p:pic>
        <p:nvPicPr>
          <p:cNvPr id="19" name="Google Shape;732;p21"/>
          <p:cNvPicPr preferRelativeResize="0"/>
          <p:nvPr/>
        </p:nvPicPr>
        <p:blipFill rotWithShape="1">
          <a:blip r:embed="rId2">
            <a:alphaModFix/>
          </a:blip>
          <a:srcRect/>
          <a:stretch/>
        </p:blipFill>
        <p:spPr>
          <a:xfrm>
            <a:off x="7243131" y="2571798"/>
            <a:ext cx="432000" cy="432000"/>
          </a:xfrm>
          <a:prstGeom prst="rect">
            <a:avLst/>
          </a:prstGeom>
          <a:solidFill>
            <a:schemeClr val="lt1"/>
          </a:solidFill>
          <a:ln>
            <a:noFill/>
          </a:ln>
        </p:spPr>
      </p:pic>
      <p:sp>
        <p:nvSpPr>
          <p:cNvPr id="20" name="Google Shape;703;p21"/>
          <p:cNvSpPr/>
          <p:nvPr/>
        </p:nvSpPr>
        <p:spPr>
          <a:xfrm>
            <a:off x="6306955" y="2391806"/>
            <a:ext cx="2279353" cy="684000"/>
          </a:xfrm>
          <a:prstGeom prst="rect">
            <a:avLst/>
          </a:prstGeom>
          <a:no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21" name="Google Shape;733;p21"/>
          <p:cNvSpPr txBox="1"/>
          <p:nvPr/>
        </p:nvSpPr>
        <p:spPr>
          <a:xfrm>
            <a:off x="6040889" y="3541599"/>
            <a:ext cx="1620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dirty="0">
                <a:solidFill>
                  <a:schemeClr val="dk2"/>
                </a:solidFill>
                <a:latin typeface="Meiryo"/>
                <a:ea typeface="Meiryo"/>
                <a:cs typeface="Meiryo"/>
                <a:sym typeface="Meiryo"/>
              </a:rPr>
              <a:t>拠点業務</a:t>
            </a:r>
            <a:endParaRPr sz="900" b="1" dirty="0">
              <a:solidFill>
                <a:schemeClr val="dk2"/>
              </a:solidFill>
              <a:latin typeface="Meiryo"/>
              <a:ea typeface="Meiryo"/>
              <a:cs typeface="Meiryo"/>
              <a:sym typeface="Meiryo"/>
            </a:endParaRPr>
          </a:p>
        </p:txBody>
      </p:sp>
      <p:pic>
        <p:nvPicPr>
          <p:cNvPr id="22" name="Google Shape;734;p21"/>
          <p:cNvPicPr preferRelativeResize="0"/>
          <p:nvPr/>
        </p:nvPicPr>
        <p:blipFill rotWithShape="1">
          <a:blip r:embed="rId2">
            <a:alphaModFix/>
            <a:duotone>
              <a:schemeClr val="accent5">
                <a:shade val="45000"/>
                <a:satMod val="135000"/>
              </a:schemeClr>
              <a:prstClr val="white"/>
            </a:duotone>
          </a:blip>
          <a:srcRect/>
          <a:stretch/>
        </p:blipFill>
        <p:spPr>
          <a:xfrm>
            <a:off x="6616790" y="3723878"/>
            <a:ext cx="432000" cy="432000"/>
          </a:xfrm>
          <a:prstGeom prst="rect">
            <a:avLst/>
          </a:prstGeom>
          <a:solidFill>
            <a:schemeClr val="lt1"/>
          </a:solidFill>
          <a:ln>
            <a:noFill/>
          </a:ln>
        </p:spPr>
      </p:pic>
      <p:sp>
        <p:nvSpPr>
          <p:cNvPr id="23" name="Google Shape;735;p21"/>
          <p:cNvSpPr txBox="1"/>
          <p:nvPr/>
        </p:nvSpPr>
        <p:spPr>
          <a:xfrm>
            <a:off x="6658362" y="3531160"/>
            <a:ext cx="1620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2"/>
                </a:solidFill>
                <a:latin typeface="Meiryo"/>
                <a:ea typeface="Meiryo"/>
                <a:cs typeface="Meiryo"/>
                <a:sym typeface="Meiryo"/>
              </a:rPr>
              <a:t>営業業務</a:t>
            </a:r>
            <a:endParaRPr sz="900" b="1">
              <a:solidFill>
                <a:schemeClr val="dk2"/>
              </a:solidFill>
              <a:latin typeface="Meiryo"/>
              <a:ea typeface="Meiryo"/>
              <a:cs typeface="Meiryo"/>
              <a:sym typeface="Meiryo"/>
            </a:endParaRPr>
          </a:p>
        </p:txBody>
      </p:sp>
      <p:pic>
        <p:nvPicPr>
          <p:cNvPr id="24" name="Google Shape;736;p21"/>
          <p:cNvPicPr preferRelativeResize="0"/>
          <p:nvPr/>
        </p:nvPicPr>
        <p:blipFill rotWithShape="1">
          <a:blip r:embed="rId2">
            <a:alphaModFix/>
            <a:duotone>
              <a:schemeClr val="accent5">
                <a:shade val="45000"/>
                <a:satMod val="135000"/>
              </a:schemeClr>
              <a:prstClr val="white"/>
            </a:duotone>
          </a:blip>
          <a:srcRect/>
          <a:stretch/>
        </p:blipFill>
        <p:spPr>
          <a:xfrm>
            <a:off x="7264814" y="3723878"/>
            <a:ext cx="432000" cy="432000"/>
          </a:xfrm>
          <a:prstGeom prst="rect">
            <a:avLst/>
          </a:prstGeom>
          <a:solidFill>
            <a:schemeClr val="lt1"/>
          </a:solidFill>
          <a:ln>
            <a:noFill/>
          </a:ln>
        </p:spPr>
      </p:pic>
      <p:sp>
        <p:nvSpPr>
          <p:cNvPr id="25" name="Google Shape;707;p21"/>
          <p:cNvSpPr/>
          <p:nvPr/>
        </p:nvSpPr>
        <p:spPr>
          <a:xfrm>
            <a:off x="6328686" y="3507854"/>
            <a:ext cx="2279353" cy="684000"/>
          </a:xfrm>
          <a:prstGeom prst="rect">
            <a:avLst/>
          </a:prstGeom>
          <a:no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26" name="Google Shape;737;p21"/>
          <p:cNvPicPr preferRelativeResize="0"/>
          <p:nvPr/>
        </p:nvPicPr>
        <p:blipFill rotWithShape="1">
          <a:blip r:embed="rId3">
            <a:alphaModFix/>
          </a:blip>
          <a:srcRect/>
          <a:stretch/>
        </p:blipFill>
        <p:spPr>
          <a:xfrm>
            <a:off x="7891203" y="2571798"/>
            <a:ext cx="432000" cy="432000"/>
          </a:xfrm>
          <a:prstGeom prst="rect">
            <a:avLst/>
          </a:prstGeom>
          <a:solidFill>
            <a:schemeClr val="lt1"/>
          </a:solidFill>
          <a:ln>
            <a:noFill/>
          </a:ln>
        </p:spPr>
      </p:pic>
      <p:sp>
        <p:nvSpPr>
          <p:cNvPr id="27" name="Google Shape;738;p21"/>
          <p:cNvSpPr txBox="1"/>
          <p:nvPr/>
        </p:nvSpPr>
        <p:spPr>
          <a:xfrm>
            <a:off x="7328366" y="3531148"/>
            <a:ext cx="1620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dirty="0">
                <a:solidFill>
                  <a:srgbClr val="974806"/>
                </a:solidFill>
                <a:latin typeface="Meiryo"/>
                <a:ea typeface="Meiryo"/>
                <a:cs typeface="Meiryo"/>
                <a:sym typeface="Meiryo"/>
              </a:rPr>
              <a:t>共通業務</a:t>
            </a:r>
            <a:endParaRPr sz="900" b="1" dirty="0">
              <a:solidFill>
                <a:srgbClr val="974806"/>
              </a:solidFill>
              <a:latin typeface="Meiryo"/>
              <a:ea typeface="Meiryo"/>
              <a:cs typeface="Meiryo"/>
              <a:sym typeface="Meiryo"/>
            </a:endParaRPr>
          </a:p>
        </p:txBody>
      </p:sp>
      <p:pic>
        <p:nvPicPr>
          <p:cNvPr id="28" name="Google Shape;739;p21"/>
          <p:cNvPicPr preferRelativeResize="0"/>
          <p:nvPr/>
        </p:nvPicPr>
        <p:blipFill rotWithShape="1">
          <a:blip r:embed="rId3">
            <a:alphaModFix/>
          </a:blip>
          <a:srcRect/>
          <a:stretch/>
        </p:blipFill>
        <p:spPr>
          <a:xfrm>
            <a:off x="7912934" y="3723878"/>
            <a:ext cx="432000" cy="432000"/>
          </a:xfrm>
          <a:prstGeom prst="rect">
            <a:avLst/>
          </a:prstGeom>
          <a:solidFill>
            <a:schemeClr val="lt1"/>
          </a:solidFill>
          <a:ln>
            <a:noFill/>
          </a:ln>
        </p:spPr>
      </p:pic>
      <p:sp>
        <p:nvSpPr>
          <p:cNvPr id="29" name="Google Shape;740;p21"/>
          <p:cNvSpPr txBox="1"/>
          <p:nvPr/>
        </p:nvSpPr>
        <p:spPr>
          <a:xfrm>
            <a:off x="7329286" y="2412926"/>
            <a:ext cx="151840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rgbClr val="974806"/>
                </a:solidFill>
                <a:latin typeface="Meiryo"/>
                <a:ea typeface="Meiryo"/>
                <a:cs typeface="Meiryo"/>
                <a:sym typeface="Meiryo"/>
              </a:rPr>
              <a:t>共通業務</a:t>
            </a:r>
            <a:endParaRPr sz="900" b="1">
              <a:solidFill>
                <a:srgbClr val="974806"/>
              </a:solidFill>
              <a:latin typeface="Meiryo"/>
              <a:ea typeface="Meiryo"/>
              <a:cs typeface="Meiryo"/>
              <a:sym typeface="Meiryo"/>
            </a:endParaRPr>
          </a:p>
        </p:txBody>
      </p:sp>
      <p:sp>
        <p:nvSpPr>
          <p:cNvPr id="30" name="Google Shape;741;p21"/>
          <p:cNvSpPr txBox="1"/>
          <p:nvPr/>
        </p:nvSpPr>
        <p:spPr>
          <a:xfrm>
            <a:off x="5400176" y="2595046"/>
            <a:ext cx="756000" cy="252000"/>
          </a:xfrm>
          <a:prstGeom prst="rect">
            <a:avLst/>
          </a:prstGeom>
          <a:solidFill>
            <a:schemeClr val="lt1"/>
          </a:solidFill>
          <a:ln w="19050" cap="flat" cmpd="sng">
            <a:solidFill>
              <a:schemeClr val="accent1"/>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dirty="0">
                <a:solidFill>
                  <a:schemeClr val="dk2"/>
                </a:solidFill>
                <a:latin typeface="Meiryo"/>
                <a:ea typeface="Meiryo"/>
                <a:cs typeface="Meiryo"/>
                <a:sym typeface="Meiryo"/>
              </a:rPr>
              <a:t>関連付け</a:t>
            </a:r>
            <a:endParaRPr sz="900" b="1" dirty="0">
              <a:solidFill>
                <a:schemeClr val="dk2"/>
              </a:solidFill>
              <a:latin typeface="Meiryo"/>
              <a:ea typeface="Meiryo"/>
              <a:cs typeface="Meiryo"/>
              <a:sym typeface="Meiryo"/>
            </a:endParaRPr>
          </a:p>
        </p:txBody>
      </p:sp>
      <p:sp>
        <p:nvSpPr>
          <p:cNvPr id="31" name="Google Shape;743;p21"/>
          <p:cNvSpPr txBox="1"/>
          <p:nvPr/>
        </p:nvSpPr>
        <p:spPr>
          <a:xfrm>
            <a:off x="3014611" y="3715548"/>
            <a:ext cx="756000" cy="252000"/>
          </a:xfrm>
          <a:prstGeom prst="rect">
            <a:avLst/>
          </a:prstGeom>
          <a:solidFill>
            <a:schemeClr val="lt1"/>
          </a:solidFill>
          <a:ln w="19050" cap="flat" cmpd="sng">
            <a:solidFill>
              <a:schemeClr val="accent1"/>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dk2"/>
                </a:solidFill>
                <a:latin typeface="Meiryo"/>
                <a:ea typeface="Meiryo"/>
                <a:cs typeface="Meiryo"/>
                <a:sym typeface="Meiryo"/>
              </a:rPr>
              <a:t>権限付与</a:t>
            </a:r>
            <a:endParaRPr sz="900" b="1">
              <a:solidFill>
                <a:schemeClr val="dk2"/>
              </a:solidFill>
              <a:latin typeface="Meiryo"/>
              <a:ea typeface="Meiryo"/>
              <a:cs typeface="Meiryo"/>
              <a:sym typeface="Meiryo"/>
            </a:endParaRPr>
          </a:p>
        </p:txBody>
      </p:sp>
      <p:sp>
        <p:nvSpPr>
          <p:cNvPr id="32" name="Google Shape;744;p21"/>
          <p:cNvSpPr txBox="1"/>
          <p:nvPr/>
        </p:nvSpPr>
        <p:spPr>
          <a:xfrm>
            <a:off x="2987824" y="2595046"/>
            <a:ext cx="756000" cy="252000"/>
          </a:xfrm>
          <a:prstGeom prst="rect">
            <a:avLst/>
          </a:prstGeom>
          <a:solidFill>
            <a:schemeClr val="lt1"/>
          </a:solidFill>
          <a:ln w="19050" cap="flat" cmpd="sng">
            <a:solidFill>
              <a:schemeClr val="accent1"/>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dk2"/>
                </a:solidFill>
                <a:latin typeface="Meiryo"/>
                <a:ea typeface="Meiryo"/>
                <a:cs typeface="Meiryo"/>
                <a:sym typeface="Meiryo"/>
              </a:rPr>
              <a:t>権限付与</a:t>
            </a:r>
            <a:endParaRPr sz="900" b="1">
              <a:solidFill>
                <a:schemeClr val="dk2"/>
              </a:solidFill>
              <a:latin typeface="Meiryo"/>
              <a:ea typeface="Meiryo"/>
              <a:cs typeface="Meiryo"/>
              <a:sym typeface="Meiryo"/>
            </a:endParaRPr>
          </a:p>
        </p:txBody>
      </p:sp>
      <p:sp>
        <p:nvSpPr>
          <p:cNvPr id="33" name="Google Shape;745;p21"/>
          <p:cNvSpPr txBox="1"/>
          <p:nvPr/>
        </p:nvSpPr>
        <p:spPr>
          <a:xfrm>
            <a:off x="2994816" y="3217468"/>
            <a:ext cx="756000" cy="252000"/>
          </a:xfrm>
          <a:prstGeom prst="rect">
            <a:avLst/>
          </a:prstGeom>
          <a:solidFill>
            <a:schemeClr val="bg1"/>
          </a:solidFill>
          <a:ln w="19050" cap="flat" cmpd="sng">
            <a:solidFill>
              <a:schemeClr val="accent1"/>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dk2"/>
                </a:solidFill>
                <a:latin typeface="Meiryo"/>
                <a:ea typeface="Meiryo"/>
                <a:cs typeface="Meiryo"/>
                <a:sym typeface="Meiryo"/>
              </a:rPr>
              <a:t>権限付与</a:t>
            </a:r>
            <a:endParaRPr sz="900" b="1">
              <a:solidFill>
                <a:schemeClr val="dk2"/>
              </a:solidFill>
              <a:latin typeface="Meiryo"/>
              <a:ea typeface="Meiryo"/>
              <a:cs typeface="Meiryo"/>
              <a:sym typeface="Meiryo"/>
            </a:endParaRPr>
          </a:p>
        </p:txBody>
      </p:sp>
      <p:pic>
        <p:nvPicPr>
          <p:cNvPr id="34" name="Google Shape;748;p21" descr="C:\技術業務\赤枠\デザイナ\ibi_images\file_type\mas.png"/>
          <p:cNvPicPr preferRelativeResize="0"/>
          <p:nvPr/>
        </p:nvPicPr>
        <p:blipFill rotWithShape="1">
          <a:blip r:embed="rId4">
            <a:alphaModFix/>
          </a:blip>
          <a:srcRect/>
          <a:stretch/>
        </p:blipFill>
        <p:spPr>
          <a:xfrm>
            <a:off x="6667019" y="2715766"/>
            <a:ext cx="216000" cy="216000"/>
          </a:xfrm>
          <a:prstGeom prst="rect">
            <a:avLst/>
          </a:prstGeom>
          <a:noFill/>
          <a:ln>
            <a:noFill/>
          </a:ln>
        </p:spPr>
      </p:pic>
      <p:pic>
        <p:nvPicPr>
          <p:cNvPr id="35" name="Google Shape;749;p21" descr="C:\技術業務\赤枠\デザイナ\ibi_images\file_type\mas.png"/>
          <p:cNvPicPr preferRelativeResize="0"/>
          <p:nvPr/>
        </p:nvPicPr>
        <p:blipFill rotWithShape="1">
          <a:blip r:embed="rId4">
            <a:alphaModFix/>
          </a:blip>
          <a:srcRect/>
          <a:stretch/>
        </p:blipFill>
        <p:spPr>
          <a:xfrm>
            <a:off x="7315115" y="2715766"/>
            <a:ext cx="216000" cy="216000"/>
          </a:xfrm>
          <a:prstGeom prst="rect">
            <a:avLst/>
          </a:prstGeom>
          <a:noFill/>
          <a:ln>
            <a:noFill/>
          </a:ln>
        </p:spPr>
      </p:pic>
      <p:pic>
        <p:nvPicPr>
          <p:cNvPr id="36" name="Google Shape;750;p21" descr="C:\技術業務\赤枠\デザイナ\ibi_images\file_type\mas.png"/>
          <p:cNvPicPr preferRelativeResize="0"/>
          <p:nvPr/>
        </p:nvPicPr>
        <p:blipFill rotWithShape="1">
          <a:blip r:embed="rId4">
            <a:alphaModFix/>
          </a:blip>
          <a:srcRect/>
          <a:stretch/>
        </p:blipFill>
        <p:spPr>
          <a:xfrm>
            <a:off x="7963187" y="2715766"/>
            <a:ext cx="216000" cy="216000"/>
          </a:xfrm>
          <a:prstGeom prst="rect">
            <a:avLst/>
          </a:prstGeom>
          <a:noFill/>
          <a:ln>
            <a:noFill/>
          </a:ln>
        </p:spPr>
      </p:pic>
      <p:pic>
        <p:nvPicPr>
          <p:cNvPr id="37" name="Google Shape;751;p21" descr="C:\技術業務\赤枠\デザイナ\ibi_images\file_type\mas.png"/>
          <p:cNvPicPr preferRelativeResize="0"/>
          <p:nvPr/>
        </p:nvPicPr>
        <p:blipFill rotWithShape="1">
          <a:blip r:embed="rId4">
            <a:alphaModFix/>
          </a:blip>
          <a:srcRect/>
          <a:stretch/>
        </p:blipFill>
        <p:spPr>
          <a:xfrm>
            <a:off x="7984918" y="3867870"/>
            <a:ext cx="216000" cy="216000"/>
          </a:xfrm>
          <a:prstGeom prst="rect">
            <a:avLst/>
          </a:prstGeom>
          <a:noFill/>
          <a:ln>
            <a:noFill/>
          </a:ln>
        </p:spPr>
      </p:pic>
      <p:pic>
        <p:nvPicPr>
          <p:cNvPr id="38" name="Google Shape;752;p21" descr="C:\技術業務\赤枠\デザイナ\ibi_images\file_type\mas.png"/>
          <p:cNvPicPr preferRelativeResize="0"/>
          <p:nvPr/>
        </p:nvPicPr>
        <p:blipFill rotWithShape="1">
          <a:blip r:embed="rId4">
            <a:alphaModFix/>
          </a:blip>
          <a:srcRect/>
          <a:stretch/>
        </p:blipFill>
        <p:spPr>
          <a:xfrm>
            <a:off x="7336822" y="3867870"/>
            <a:ext cx="216000" cy="216000"/>
          </a:xfrm>
          <a:prstGeom prst="rect">
            <a:avLst/>
          </a:prstGeom>
          <a:noFill/>
          <a:ln>
            <a:noFill/>
          </a:ln>
        </p:spPr>
      </p:pic>
      <p:pic>
        <p:nvPicPr>
          <p:cNvPr id="39" name="Google Shape;753;p21" descr="C:\技術業務\赤枠\デザイナ\ibi_images\file_type\mas.png"/>
          <p:cNvPicPr preferRelativeResize="0"/>
          <p:nvPr/>
        </p:nvPicPr>
        <p:blipFill rotWithShape="1">
          <a:blip r:embed="rId4">
            <a:alphaModFix/>
          </a:blip>
          <a:srcRect/>
          <a:stretch/>
        </p:blipFill>
        <p:spPr>
          <a:xfrm>
            <a:off x="6688750" y="3867870"/>
            <a:ext cx="216000" cy="216000"/>
          </a:xfrm>
          <a:prstGeom prst="rect">
            <a:avLst/>
          </a:prstGeom>
          <a:noFill/>
          <a:ln>
            <a:noFill/>
          </a:ln>
        </p:spPr>
      </p:pic>
      <p:sp>
        <p:nvSpPr>
          <p:cNvPr id="40" name="Google Shape;785;p23"/>
          <p:cNvSpPr txBox="1"/>
          <p:nvPr/>
        </p:nvSpPr>
        <p:spPr>
          <a:xfrm>
            <a:off x="342888" y="3723878"/>
            <a:ext cx="1669651"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b="1" dirty="0">
                <a:solidFill>
                  <a:schemeClr val="accent5">
                    <a:lumMod val="75000"/>
                  </a:schemeClr>
                </a:solidFill>
                <a:latin typeface="Meiryo"/>
                <a:ea typeface="Meiryo"/>
                <a:cs typeface="Meiryo"/>
                <a:sym typeface="Meiryo"/>
              </a:rPr>
              <a:t>拠点</a:t>
            </a:r>
            <a:r>
              <a:rPr lang="ja-JP" altLang="en-US" sz="900" b="1" dirty="0" smtClean="0">
                <a:solidFill>
                  <a:schemeClr val="accent5">
                    <a:lumMod val="75000"/>
                  </a:schemeClr>
                </a:solidFill>
                <a:latin typeface="Meiryo"/>
                <a:ea typeface="Meiryo"/>
                <a:cs typeface="Meiryo"/>
                <a:sym typeface="Meiryo"/>
              </a:rPr>
              <a:t>ワークスペースでは本社グループおよび拠点グループのユーザーが拠点業務・営業業務・</a:t>
            </a:r>
            <a:r>
              <a:rPr lang="ja-JP" altLang="en-US" sz="900" b="1" dirty="0" smtClean="0">
                <a:solidFill>
                  <a:schemeClr val="accent6">
                    <a:lumMod val="75000"/>
                  </a:schemeClr>
                </a:solidFill>
                <a:latin typeface="Meiryo"/>
                <a:ea typeface="Meiryo"/>
                <a:cs typeface="Meiryo"/>
                <a:sym typeface="Meiryo"/>
              </a:rPr>
              <a:t>共通業務</a:t>
            </a:r>
            <a:r>
              <a:rPr lang="ja-JP" altLang="en-US" sz="900" b="1" dirty="0" smtClean="0">
                <a:solidFill>
                  <a:schemeClr val="accent5">
                    <a:lumMod val="75000"/>
                  </a:schemeClr>
                </a:solidFill>
                <a:latin typeface="Meiryo"/>
                <a:ea typeface="Meiryo"/>
                <a:cs typeface="Meiryo"/>
                <a:sym typeface="Meiryo"/>
              </a:rPr>
              <a:t>のシノニムを使って開発可能</a:t>
            </a:r>
            <a:endParaRPr sz="900" b="1" dirty="0">
              <a:solidFill>
                <a:schemeClr val="accent5">
                  <a:lumMod val="75000"/>
                </a:schemeClr>
              </a:solidFill>
              <a:latin typeface="Meiryo"/>
              <a:ea typeface="Meiryo"/>
              <a:cs typeface="Meiryo"/>
              <a:sym typeface="Meiryo"/>
            </a:endParaRPr>
          </a:p>
        </p:txBody>
      </p:sp>
      <p:sp>
        <p:nvSpPr>
          <p:cNvPr id="41" name="Google Shape;785;p23"/>
          <p:cNvSpPr txBox="1"/>
          <p:nvPr/>
        </p:nvSpPr>
        <p:spPr>
          <a:xfrm>
            <a:off x="342888" y="2571750"/>
            <a:ext cx="16727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b="1" dirty="0" smtClean="0">
                <a:solidFill>
                  <a:schemeClr val="dk2"/>
                </a:solidFill>
                <a:latin typeface="Meiryo"/>
                <a:ea typeface="Meiryo"/>
                <a:cs typeface="Meiryo"/>
                <a:sym typeface="Meiryo"/>
              </a:rPr>
              <a:t>本社ワークスペースでは本社グループのユーザーが本社業務・経理業務・</a:t>
            </a:r>
            <a:r>
              <a:rPr lang="ja-JP" altLang="en-US" sz="900" b="1" dirty="0" smtClean="0">
                <a:solidFill>
                  <a:schemeClr val="accent6">
                    <a:lumMod val="75000"/>
                  </a:schemeClr>
                </a:solidFill>
                <a:latin typeface="Meiryo"/>
                <a:ea typeface="Meiryo"/>
                <a:cs typeface="Meiryo"/>
                <a:sym typeface="Meiryo"/>
              </a:rPr>
              <a:t>共通業務</a:t>
            </a:r>
            <a:r>
              <a:rPr lang="ja-JP" altLang="en-US" sz="900" b="1" dirty="0" smtClean="0">
                <a:solidFill>
                  <a:schemeClr val="dk2"/>
                </a:solidFill>
                <a:latin typeface="Meiryo"/>
                <a:ea typeface="Meiryo"/>
                <a:cs typeface="Meiryo"/>
                <a:sym typeface="Meiryo"/>
              </a:rPr>
              <a:t>のシノニムを使って開発可能</a:t>
            </a:r>
            <a:endParaRPr sz="900" b="1" dirty="0">
              <a:solidFill>
                <a:schemeClr val="dk2"/>
              </a:solidFill>
              <a:latin typeface="Meiryo"/>
              <a:ea typeface="Meiryo"/>
              <a:cs typeface="Meiryo"/>
              <a:sym typeface="Meiryo"/>
            </a:endParaRPr>
          </a:p>
        </p:txBody>
      </p:sp>
      <p:sp>
        <p:nvSpPr>
          <p:cNvPr id="42" name="Google Shape;725;p21"/>
          <p:cNvSpPr/>
          <p:nvPr/>
        </p:nvSpPr>
        <p:spPr>
          <a:xfrm>
            <a:off x="2107646" y="2816748"/>
            <a:ext cx="662974" cy="425836"/>
          </a:xfrm>
          <a:prstGeom prst="rect">
            <a:avLst/>
          </a:prstGeom>
          <a:solidFill>
            <a:schemeClr val="bg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43" name="Google Shape;728;p21"/>
          <p:cNvPicPr preferRelativeResize="0"/>
          <p:nvPr/>
        </p:nvPicPr>
        <p:blipFill rotWithShape="1">
          <a:blip r:embed="rId5">
            <a:alphaModFix/>
          </a:blip>
          <a:srcRect/>
          <a:stretch/>
        </p:blipFill>
        <p:spPr>
          <a:xfrm>
            <a:off x="2435634" y="2896422"/>
            <a:ext cx="307058" cy="295727"/>
          </a:xfrm>
          <a:prstGeom prst="rect">
            <a:avLst/>
          </a:prstGeom>
          <a:noFill/>
          <a:ln>
            <a:noFill/>
          </a:ln>
        </p:spPr>
      </p:pic>
      <p:pic>
        <p:nvPicPr>
          <p:cNvPr id="44" name="Google Shape;726;p21"/>
          <p:cNvPicPr preferRelativeResize="0"/>
          <p:nvPr/>
        </p:nvPicPr>
        <p:blipFill rotWithShape="1">
          <a:blip r:embed="rId6">
            <a:alphaModFix/>
          </a:blip>
          <a:srcRect/>
          <a:stretch/>
        </p:blipFill>
        <p:spPr>
          <a:xfrm>
            <a:off x="2051584" y="2538986"/>
            <a:ext cx="395284" cy="362173"/>
          </a:xfrm>
          <a:prstGeom prst="rect">
            <a:avLst/>
          </a:prstGeom>
          <a:solidFill>
            <a:schemeClr val="lt1"/>
          </a:solidFill>
          <a:ln>
            <a:noFill/>
          </a:ln>
        </p:spPr>
      </p:pic>
      <p:pic>
        <p:nvPicPr>
          <p:cNvPr id="45" name="Google Shape;712;p21" descr="C:\技術業務\赤枠\デザイナ\ibi_images\file_type\fex_visualization.png"/>
          <p:cNvPicPr preferRelativeResize="0"/>
          <p:nvPr/>
        </p:nvPicPr>
        <p:blipFill rotWithShape="1">
          <a:blip r:embed="rId7">
            <a:alphaModFix/>
          </a:blip>
          <a:srcRect/>
          <a:stretch/>
        </p:blipFill>
        <p:spPr>
          <a:xfrm>
            <a:off x="4422866" y="2924095"/>
            <a:ext cx="289335" cy="291165"/>
          </a:xfrm>
          <a:prstGeom prst="rect">
            <a:avLst/>
          </a:prstGeom>
          <a:noFill/>
          <a:ln>
            <a:noFill/>
          </a:ln>
        </p:spPr>
      </p:pic>
      <p:grpSp>
        <p:nvGrpSpPr>
          <p:cNvPr id="46" name="Google Shape;719;p21"/>
          <p:cNvGrpSpPr/>
          <p:nvPr/>
        </p:nvGrpSpPr>
        <p:grpSpPr>
          <a:xfrm>
            <a:off x="4322116" y="2840966"/>
            <a:ext cx="1890068" cy="499579"/>
            <a:chOff x="4151852" y="2257201"/>
            <a:chExt cx="1890068" cy="499579"/>
          </a:xfrm>
        </p:grpSpPr>
        <p:sp>
          <p:nvSpPr>
            <p:cNvPr id="47" name="Google Shape;720;p21"/>
            <p:cNvSpPr txBox="1"/>
            <p:nvPr/>
          </p:nvSpPr>
          <p:spPr>
            <a:xfrm>
              <a:off x="4914360" y="2525988"/>
              <a:ext cx="1127560"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b="1" dirty="0" smtClean="0">
                  <a:solidFill>
                    <a:schemeClr val="dk2"/>
                  </a:solidFill>
                  <a:latin typeface="Meiryo"/>
                  <a:ea typeface="Meiryo"/>
                  <a:cs typeface="Meiryo"/>
                  <a:sym typeface="Meiryo"/>
                </a:rPr>
                <a:t>レポート</a:t>
              </a:r>
              <a:r>
                <a:rPr lang="en-US" altLang="ja-JP" sz="900" b="1" dirty="0" smtClean="0">
                  <a:solidFill>
                    <a:schemeClr val="dk2"/>
                  </a:solidFill>
                  <a:latin typeface="Meiryo"/>
                  <a:ea typeface="Meiryo"/>
                  <a:cs typeface="Meiryo"/>
                  <a:sym typeface="Meiryo"/>
                </a:rPr>
                <a:t>/</a:t>
              </a:r>
              <a:r>
                <a:rPr lang="ja-JP" altLang="en-US" sz="900" b="1" dirty="0" smtClean="0">
                  <a:solidFill>
                    <a:schemeClr val="dk2"/>
                  </a:solidFill>
                  <a:latin typeface="Meiryo"/>
                  <a:ea typeface="Meiryo"/>
                  <a:cs typeface="Meiryo"/>
                  <a:sym typeface="Meiryo"/>
                </a:rPr>
                <a:t>グラフ</a:t>
              </a:r>
              <a:endParaRPr sz="900" b="1" dirty="0">
                <a:solidFill>
                  <a:schemeClr val="dk2"/>
                </a:solidFill>
                <a:latin typeface="Meiryo"/>
                <a:ea typeface="Meiryo"/>
                <a:cs typeface="Meiryo"/>
                <a:sym typeface="Meiryo"/>
              </a:endParaRPr>
            </a:p>
          </p:txBody>
        </p:sp>
        <p:sp>
          <p:nvSpPr>
            <p:cNvPr id="48" name="Google Shape;721;p21"/>
            <p:cNvSpPr/>
            <p:nvPr/>
          </p:nvSpPr>
          <p:spPr>
            <a:xfrm>
              <a:off x="4151852" y="2257201"/>
              <a:ext cx="889964" cy="427523"/>
            </a:xfrm>
            <a:prstGeom prst="rect">
              <a:avLst/>
            </a:prstGeom>
            <a:no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grpSp>
      <p:pic>
        <p:nvPicPr>
          <p:cNvPr id="49" name="Google Shape;723;p21" descr="C:\技術業務\赤枠\デザイナ\ibi_images\file_type\fex_visualization.png"/>
          <p:cNvPicPr preferRelativeResize="0"/>
          <p:nvPr/>
        </p:nvPicPr>
        <p:blipFill rotWithShape="1">
          <a:blip r:embed="rId7">
            <a:alphaModFix/>
          </a:blip>
          <a:srcRect/>
          <a:stretch/>
        </p:blipFill>
        <p:spPr>
          <a:xfrm>
            <a:off x="4801532" y="2931580"/>
            <a:ext cx="306616" cy="274056"/>
          </a:xfrm>
          <a:prstGeom prst="rect">
            <a:avLst/>
          </a:prstGeom>
          <a:noFill/>
          <a:ln>
            <a:noFill/>
          </a:ln>
        </p:spPr>
      </p:pic>
      <p:pic>
        <p:nvPicPr>
          <p:cNvPr id="50" name="Google Shape;722;p21"/>
          <p:cNvPicPr preferRelativeResize="0"/>
          <p:nvPr/>
        </p:nvPicPr>
        <p:blipFill rotWithShape="1">
          <a:blip r:embed="rId8">
            <a:alphaModFix/>
          </a:blip>
          <a:srcRect/>
          <a:stretch/>
        </p:blipFill>
        <p:spPr>
          <a:xfrm>
            <a:off x="4074571" y="2512453"/>
            <a:ext cx="432000" cy="432000"/>
          </a:xfrm>
          <a:prstGeom prst="rect">
            <a:avLst/>
          </a:prstGeom>
          <a:solidFill>
            <a:schemeClr val="lt1"/>
          </a:solidFill>
          <a:ln>
            <a:noFill/>
          </a:ln>
        </p:spPr>
      </p:pic>
      <p:pic>
        <p:nvPicPr>
          <p:cNvPr id="51" name="Google Shape;727;p21"/>
          <p:cNvPicPr preferRelativeResize="0"/>
          <p:nvPr/>
        </p:nvPicPr>
        <p:blipFill rotWithShape="1">
          <a:blip r:embed="rId5">
            <a:alphaModFix/>
          </a:blip>
          <a:srcRect/>
          <a:stretch/>
        </p:blipFill>
        <p:spPr>
          <a:xfrm>
            <a:off x="2153026" y="2894205"/>
            <a:ext cx="307058" cy="295727"/>
          </a:xfrm>
          <a:prstGeom prst="rect">
            <a:avLst/>
          </a:prstGeom>
          <a:noFill/>
          <a:ln>
            <a:noFill/>
          </a:ln>
        </p:spPr>
      </p:pic>
      <p:pic>
        <p:nvPicPr>
          <p:cNvPr id="52" name="Google Shape;726;p21"/>
          <p:cNvPicPr preferRelativeResize="0"/>
          <p:nvPr/>
        </p:nvPicPr>
        <p:blipFill rotWithShape="1">
          <a:blip r:embed="rId6">
            <a:alphaModFix/>
            <a:duotone>
              <a:schemeClr val="accent5">
                <a:shade val="45000"/>
                <a:satMod val="135000"/>
              </a:schemeClr>
              <a:prstClr val="white"/>
            </a:duotone>
          </a:blip>
          <a:srcRect/>
          <a:stretch/>
        </p:blipFill>
        <p:spPr>
          <a:xfrm>
            <a:off x="2079615" y="3641802"/>
            <a:ext cx="395284" cy="362173"/>
          </a:xfrm>
          <a:prstGeom prst="rect">
            <a:avLst/>
          </a:prstGeom>
          <a:solidFill>
            <a:schemeClr val="lt1"/>
          </a:solidFill>
          <a:ln>
            <a:noFill/>
          </a:ln>
        </p:spPr>
      </p:pic>
      <p:pic>
        <p:nvPicPr>
          <p:cNvPr id="53" name="Google Shape;712;p21" descr="C:\技術業務\赤枠\デザイナ\ibi_images\file_type\fex_visualization.png"/>
          <p:cNvPicPr preferRelativeResize="0"/>
          <p:nvPr/>
        </p:nvPicPr>
        <p:blipFill rotWithShape="1">
          <a:blip r:embed="rId7">
            <a:alphaModFix/>
          </a:blip>
          <a:srcRect/>
          <a:stretch/>
        </p:blipFill>
        <p:spPr>
          <a:xfrm>
            <a:off x="4440868" y="4057334"/>
            <a:ext cx="289335" cy="291165"/>
          </a:xfrm>
          <a:prstGeom prst="rect">
            <a:avLst/>
          </a:prstGeom>
          <a:noFill/>
          <a:ln>
            <a:noFill/>
          </a:ln>
        </p:spPr>
      </p:pic>
      <p:grpSp>
        <p:nvGrpSpPr>
          <p:cNvPr id="54" name="Google Shape;719;p21"/>
          <p:cNvGrpSpPr/>
          <p:nvPr/>
        </p:nvGrpSpPr>
        <p:grpSpPr>
          <a:xfrm>
            <a:off x="4340118" y="3974205"/>
            <a:ext cx="1895590" cy="510388"/>
            <a:chOff x="4151852" y="2257201"/>
            <a:chExt cx="1895590" cy="510388"/>
          </a:xfrm>
        </p:grpSpPr>
        <p:sp>
          <p:nvSpPr>
            <p:cNvPr id="55" name="Google Shape;721;p21"/>
            <p:cNvSpPr/>
            <p:nvPr/>
          </p:nvSpPr>
          <p:spPr>
            <a:xfrm>
              <a:off x="4151852" y="2257201"/>
              <a:ext cx="889964" cy="427523"/>
            </a:xfrm>
            <a:prstGeom prst="rect">
              <a:avLst/>
            </a:prstGeom>
            <a:no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56" name="Google Shape;720;p21"/>
            <p:cNvSpPr txBox="1"/>
            <p:nvPr/>
          </p:nvSpPr>
          <p:spPr>
            <a:xfrm>
              <a:off x="4919882" y="2536797"/>
              <a:ext cx="1127560"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900" b="1" dirty="0" smtClean="0">
                  <a:solidFill>
                    <a:schemeClr val="dk2"/>
                  </a:solidFill>
                  <a:latin typeface="Meiryo"/>
                  <a:ea typeface="Meiryo"/>
                  <a:cs typeface="Meiryo"/>
                  <a:sym typeface="Meiryo"/>
                </a:rPr>
                <a:t>レポート</a:t>
              </a:r>
              <a:r>
                <a:rPr lang="en-US" altLang="ja-JP" sz="900" b="1" dirty="0" smtClean="0">
                  <a:solidFill>
                    <a:schemeClr val="dk2"/>
                  </a:solidFill>
                  <a:latin typeface="Meiryo"/>
                  <a:ea typeface="Meiryo"/>
                  <a:cs typeface="Meiryo"/>
                  <a:sym typeface="Meiryo"/>
                </a:rPr>
                <a:t>/</a:t>
              </a:r>
              <a:r>
                <a:rPr lang="ja-JP" altLang="en-US" sz="900" b="1" dirty="0" smtClean="0">
                  <a:solidFill>
                    <a:schemeClr val="dk2"/>
                  </a:solidFill>
                  <a:latin typeface="Meiryo"/>
                  <a:ea typeface="Meiryo"/>
                  <a:cs typeface="Meiryo"/>
                  <a:sym typeface="Meiryo"/>
                </a:rPr>
                <a:t>グラフ</a:t>
              </a:r>
              <a:endParaRPr sz="900" b="1" dirty="0">
                <a:solidFill>
                  <a:schemeClr val="dk2"/>
                </a:solidFill>
                <a:latin typeface="Meiryo"/>
                <a:ea typeface="Meiryo"/>
                <a:cs typeface="Meiryo"/>
                <a:sym typeface="Meiryo"/>
              </a:endParaRPr>
            </a:p>
          </p:txBody>
        </p:sp>
      </p:grpSp>
      <p:pic>
        <p:nvPicPr>
          <p:cNvPr id="57" name="Google Shape;723;p21" descr="C:\技術業務\赤枠\デザイナ\ibi_images\file_type\fex_visualization.png"/>
          <p:cNvPicPr preferRelativeResize="0"/>
          <p:nvPr/>
        </p:nvPicPr>
        <p:blipFill rotWithShape="1">
          <a:blip r:embed="rId7">
            <a:alphaModFix/>
          </a:blip>
          <a:srcRect/>
          <a:stretch/>
        </p:blipFill>
        <p:spPr>
          <a:xfrm>
            <a:off x="4819534" y="4064819"/>
            <a:ext cx="306616" cy="274056"/>
          </a:xfrm>
          <a:prstGeom prst="rect">
            <a:avLst/>
          </a:prstGeom>
          <a:noFill/>
          <a:ln>
            <a:noFill/>
          </a:ln>
        </p:spPr>
      </p:pic>
      <p:pic>
        <p:nvPicPr>
          <p:cNvPr id="58" name="Google Shape;722;p21"/>
          <p:cNvPicPr preferRelativeResize="0"/>
          <p:nvPr/>
        </p:nvPicPr>
        <p:blipFill rotWithShape="1">
          <a:blip r:embed="rId8">
            <a:alphaModFix/>
            <a:duotone>
              <a:schemeClr val="accent5">
                <a:shade val="45000"/>
                <a:satMod val="135000"/>
              </a:schemeClr>
              <a:prstClr val="white"/>
            </a:duotone>
          </a:blip>
          <a:srcRect/>
          <a:stretch/>
        </p:blipFill>
        <p:spPr>
          <a:xfrm>
            <a:off x="4068270" y="3641802"/>
            <a:ext cx="432000" cy="432000"/>
          </a:xfrm>
          <a:prstGeom prst="rect">
            <a:avLst/>
          </a:prstGeom>
          <a:solidFill>
            <a:schemeClr val="lt1"/>
          </a:solidFill>
          <a:ln>
            <a:noFill/>
          </a:ln>
        </p:spPr>
      </p:pic>
      <p:sp>
        <p:nvSpPr>
          <p:cNvPr id="59" name="正方形/長方形 58"/>
          <p:cNvSpPr/>
          <p:nvPr/>
        </p:nvSpPr>
        <p:spPr>
          <a:xfrm>
            <a:off x="3851920" y="2173778"/>
            <a:ext cx="5004000" cy="2340000"/>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0" name="Google Shape;728;p21"/>
          <p:cNvPicPr preferRelativeResize="0"/>
          <p:nvPr/>
        </p:nvPicPr>
        <p:blipFill rotWithShape="1">
          <a:blip r:embed="rId5">
            <a:alphaModFix/>
            <a:duotone>
              <a:schemeClr val="accent5">
                <a:shade val="45000"/>
                <a:satMod val="135000"/>
              </a:schemeClr>
              <a:prstClr val="white"/>
            </a:duotone>
          </a:blip>
          <a:srcRect/>
          <a:stretch/>
        </p:blipFill>
        <p:spPr>
          <a:xfrm>
            <a:off x="2534041" y="3989470"/>
            <a:ext cx="307058" cy="295727"/>
          </a:xfrm>
          <a:prstGeom prst="rect">
            <a:avLst/>
          </a:prstGeom>
          <a:noFill/>
          <a:ln>
            <a:noFill/>
          </a:ln>
        </p:spPr>
      </p:pic>
      <p:pic>
        <p:nvPicPr>
          <p:cNvPr id="61" name="Google Shape;727;p21"/>
          <p:cNvPicPr preferRelativeResize="0"/>
          <p:nvPr/>
        </p:nvPicPr>
        <p:blipFill rotWithShape="1">
          <a:blip r:embed="rId5">
            <a:alphaModFix/>
            <a:duotone>
              <a:schemeClr val="accent5">
                <a:shade val="45000"/>
                <a:satMod val="135000"/>
              </a:schemeClr>
              <a:prstClr val="white"/>
            </a:duotone>
          </a:blip>
          <a:srcRect/>
          <a:stretch/>
        </p:blipFill>
        <p:spPr>
          <a:xfrm>
            <a:off x="2251433" y="3987253"/>
            <a:ext cx="307058" cy="295727"/>
          </a:xfrm>
          <a:prstGeom prst="rect">
            <a:avLst/>
          </a:prstGeom>
          <a:noFill/>
          <a:ln>
            <a:noFill/>
          </a:ln>
        </p:spPr>
      </p:pic>
      <p:sp>
        <p:nvSpPr>
          <p:cNvPr id="62" name="Google Shape;741;p21"/>
          <p:cNvSpPr txBox="1"/>
          <p:nvPr/>
        </p:nvSpPr>
        <p:spPr>
          <a:xfrm>
            <a:off x="5436096" y="3723878"/>
            <a:ext cx="756000" cy="252000"/>
          </a:xfrm>
          <a:prstGeom prst="rect">
            <a:avLst/>
          </a:prstGeom>
          <a:solidFill>
            <a:schemeClr val="lt1"/>
          </a:solidFill>
          <a:ln w="19050" cap="flat" cmpd="sng">
            <a:solidFill>
              <a:schemeClr val="accent1"/>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ja-JP" sz="900" b="1">
                <a:solidFill>
                  <a:schemeClr val="dk2"/>
                </a:solidFill>
                <a:latin typeface="Meiryo"/>
                <a:ea typeface="Meiryo"/>
                <a:cs typeface="Meiryo"/>
                <a:sym typeface="Meiryo"/>
              </a:rPr>
              <a:t>関連付け</a:t>
            </a:r>
            <a:endParaRPr sz="900" b="1">
              <a:solidFill>
                <a:schemeClr val="dk2"/>
              </a:solidFill>
              <a:latin typeface="Meiryo"/>
              <a:ea typeface="Meiryo"/>
              <a:cs typeface="Meiryo"/>
              <a:sym typeface="Meiryo"/>
            </a:endParaRPr>
          </a:p>
        </p:txBody>
      </p:sp>
      <p:sp>
        <p:nvSpPr>
          <p:cNvPr id="63" name="Google Shape;720;p21"/>
          <p:cNvSpPr txBox="1"/>
          <p:nvPr/>
        </p:nvSpPr>
        <p:spPr>
          <a:xfrm>
            <a:off x="2079615" y="4347408"/>
            <a:ext cx="87155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altLang="en-US" sz="900" b="1" dirty="0" smtClean="0">
                <a:solidFill>
                  <a:schemeClr val="dk2"/>
                </a:solidFill>
                <a:latin typeface="Meiryo"/>
                <a:ea typeface="Meiryo"/>
                <a:cs typeface="Meiryo"/>
                <a:sym typeface="Meiryo"/>
              </a:rPr>
              <a:t>拠点ユーザー</a:t>
            </a:r>
            <a:endParaRPr sz="900" b="1" dirty="0">
              <a:solidFill>
                <a:schemeClr val="dk2"/>
              </a:solidFill>
              <a:latin typeface="Meiryo"/>
              <a:ea typeface="Meiryo"/>
              <a:cs typeface="Meiryo"/>
              <a:sym typeface="Meiryo"/>
            </a:endParaRPr>
          </a:p>
        </p:txBody>
      </p:sp>
      <p:sp>
        <p:nvSpPr>
          <p:cNvPr id="64" name="Google Shape;720;p21"/>
          <p:cNvSpPr txBox="1"/>
          <p:nvPr/>
        </p:nvSpPr>
        <p:spPr>
          <a:xfrm>
            <a:off x="2012539" y="3225149"/>
            <a:ext cx="871559"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altLang="en-US" sz="900" b="1" dirty="0" smtClean="0">
                <a:solidFill>
                  <a:schemeClr val="dk2"/>
                </a:solidFill>
                <a:latin typeface="Meiryo"/>
                <a:ea typeface="Meiryo"/>
                <a:cs typeface="Meiryo"/>
                <a:sym typeface="Meiryo"/>
              </a:rPr>
              <a:t>本社ユーザー</a:t>
            </a:r>
            <a:endParaRPr sz="900" b="1" dirty="0">
              <a:solidFill>
                <a:schemeClr val="dk2"/>
              </a:solidFill>
              <a:latin typeface="Meiryo"/>
              <a:ea typeface="Meiryo"/>
              <a:cs typeface="Meiryo"/>
              <a:sym typeface="Meiryo"/>
            </a:endParaRPr>
          </a:p>
        </p:txBody>
      </p:sp>
      <p:sp>
        <p:nvSpPr>
          <p:cNvPr id="65" name="Google Shape;701;p21"/>
          <p:cNvSpPr txBox="1"/>
          <p:nvPr/>
        </p:nvSpPr>
        <p:spPr>
          <a:xfrm>
            <a:off x="5740236" y="2205308"/>
            <a:ext cx="1862863"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アプリケーションディレクトリ</a:t>
            </a:r>
            <a:endParaRPr sz="900" b="1" dirty="0">
              <a:solidFill>
                <a:schemeClr val="dk2"/>
              </a:solidFill>
              <a:latin typeface="Meiryo"/>
              <a:ea typeface="Meiryo"/>
              <a:cs typeface="Meiryo"/>
              <a:sym typeface="Meiryo"/>
            </a:endParaRPr>
          </a:p>
        </p:txBody>
      </p:sp>
      <p:sp>
        <p:nvSpPr>
          <p:cNvPr id="66" name="Google Shape;701;p21"/>
          <p:cNvSpPr txBox="1"/>
          <p:nvPr/>
        </p:nvSpPr>
        <p:spPr>
          <a:xfrm>
            <a:off x="5776965" y="3341854"/>
            <a:ext cx="1862863"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900" b="1" dirty="0" smtClean="0">
                <a:solidFill>
                  <a:schemeClr val="dk2"/>
                </a:solidFill>
                <a:latin typeface="Meiryo"/>
                <a:ea typeface="Meiryo"/>
                <a:cs typeface="Meiryo"/>
                <a:sym typeface="Meiryo"/>
              </a:rPr>
              <a:t>アプリケーションディレクトリ</a:t>
            </a:r>
            <a:endParaRPr sz="900" b="1" dirty="0">
              <a:solidFill>
                <a:schemeClr val="dk2"/>
              </a:solidFill>
              <a:latin typeface="Meiryo"/>
              <a:ea typeface="Meiryo"/>
              <a:cs typeface="Meiryo"/>
              <a:sym typeface="Meiryo"/>
            </a:endParaRPr>
          </a:p>
        </p:txBody>
      </p:sp>
    </p:spTree>
    <p:extLst>
      <p:ext uri="{BB962C8B-B14F-4D97-AF65-F5344CB8AC3E}">
        <p14:creationId xmlns:p14="http://schemas.microsoft.com/office/powerpoint/2010/main" val="132396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en-US" altLang="ja-JP" dirty="0" err="1" smtClean="0"/>
              <a:t>WebFOCUS</a:t>
            </a:r>
            <a:r>
              <a:rPr lang="ja-JP" altLang="en-US" dirty="0" smtClean="0"/>
              <a:t>内のコンポーネントの関連性</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smtClean="0"/>
              <a:t>© K.K. </a:t>
            </a:r>
            <a:r>
              <a:rPr lang="en-US" altLang="ja-JP" dirty="0" err="1" smtClean="0"/>
              <a:t>Ashisuto</a:t>
            </a:r>
            <a:endParaRPr lang="ja-JP" altLang="en-US" dirty="0"/>
          </a:p>
        </p:txBody>
      </p:sp>
      <p:sp>
        <p:nvSpPr>
          <p:cNvPr id="7" name="テキスト プレースホルダー 6"/>
          <p:cNvSpPr>
            <a:spLocks noGrp="1"/>
          </p:cNvSpPr>
          <p:nvPr>
            <p:ph type="body" sz="quarter" idx="12"/>
          </p:nvPr>
        </p:nvSpPr>
        <p:spPr/>
        <p:txBody>
          <a:bodyPr/>
          <a:lstStyle/>
          <a:p>
            <a:endParaRPr kumimoji="1" lang="ja-JP" altLang="en-US" dirty="0">
              <a:solidFill>
                <a:schemeClr val="tx1">
                  <a:lumMod val="75000"/>
                  <a:lumOff val="25000"/>
                </a:schemeClr>
              </a:solidFill>
            </a:endParaRPr>
          </a:p>
        </p:txBody>
      </p:sp>
      <p:sp>
        <p:nvSpPr>
          <p:cNvPr id="5" name="スライド番号プレースホルダー 4"/>
          <p:cNvSpPr>
            <a:spLocks noGrp="1"/>
          </p:cNvSpPr>
          <p:nvPr>
            <p:ph type="sldNum" sz="quarter" idx="4294967295"/>
          </p:nvPr>
        </p:nvSpPr>
        <p:spPr/>
        <p:txBody>
          <a:bodyPr/>
          <a:lstStyle/>
          <a:p>
            <a:fld id="{4B22246B-72CC-4AB3-AEF9-7F9B00475CC6}" type="slidenum">
              <a:rPr lang="ja-JP" altLang="en-US" smtClean="0"/>
              <a:pPr/>
              <a:t>26</a:t>
            </a:fld>
            <a:endParaRPr lang="ja-JP" altLang="en-US" dirty="0"/>
          </a:p>
        </p:txBody>
      </p:sp>
    </p:spTree>
    <p:extLst>
      <p:ext uri="{BB962C8B-B14F-4D97-AF65-F5344CB8AC3E}">
        <p14:creationId xmlns:p14="http://schemas.microsoft.com/office/powerpoint/2010/main" val="2275046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ja-JP" dirty="0"/>
              <a:t>コンポーネントの種類</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コンテンツ プレースホルダー 6"/>
          <p:cNvSpPr>
            <a:spLocks noGrp="1"/>
          </p:cNvSpPr>
          <p:nvPr>
            <p:ph sz="quarter" idx="13"/>
          </p:nvPr>
        </p:nvSpPr>
        <p:spPr/>
        <p:txBody>
          <a:bodyPr>
            <a:normAutofit/>
          </a:bodyPr>
          <a:lstStyle/>
          <a:p>
            <a:pPr marL="285750" lvl="0" indent="-285750">
              <a:buClr>
                <a:schemeClr val="tx2"/>
              </a:buClr>
              <a:buFont typeface="Wingdings" panose="05000000000000000000" pitchFamily="2" charset="2"/>
              <a:buChar char="n"/>
            </a:pPr>
            <a:r>
              <a:rPr lang="ja-JP" altLang="en-US" dirty="0"/>
              <a:t>セキュリティを設定する上でのコンポーネントの種類</a:t>
            </a:r>
          </a:p>
          <a:p>
            <a:pPr lvl="1">
              <a:buClr>
                <a:schemeClr val="tx2"/>
              </a:buClr>
            </a:pPr>
            <a:r>
              <a:rPr lang="en-US" altLang="ja-JP" dirty="0" err="1">
                <a:latin typeface="Segoe UI 本文"/>
              </a:rPr>
              <a:t>WebFOCUS</a:t>
            </a:r>
            <a:r>
              <a:rPr lang="ja-JP" altLang="en-US" dirty="0"/>
              <a:t>では２つのコンポーネントが採用されており、それぞれコンポーネントがどういった役割があるか理解し、それぞれセキュリティ設定を実施する必要があります</a:t>
            </a:r>
          </a:p>
          <a:p>
            <a:pPr marL="285750" lvl="0" indent="-285750">
              <a:buClr>
                <a:schemeClr val="tx2"/>
              </a:buClr>
              <a:buFont typeface="Wingdings" panose="05000000000000000000" pitchFamily="2" charset="2"/>
              <a:buChar char="n"/>
            </a:pPr>
            <a:endParaRPr lang="ja-JP" altLang="en-US" dirty="0"/>
          </a:p>
          <a:p>
            <a:pPr marL="742950" lvl="1" indent="-285750">
              <a:buClr>
                <a:schemeClr val="tx2"/>
              </a:buClr>
              <a:buFont typeface="Wingdings" panose="05000000000000000000" pitchFamily="2" charset="2"/>
              <a:buChar char="p"/>
            </a:pPr>
            <a:r>
              <a:rPr lang="en-US" altLang="ja-JP" dirty="0" err="1"/>
              <a:t>WebFOCUS</a:t>
            </a:r>
            <a:r>
              <a:rPr lang="en-US" altLang="ja-JP" dirty="0"/>
              <a:t> </a:t>
            </a:r>
            <a:r>
              <a:rPr lang="en-US" altLang="ja-JP" dirty="0" smtClean="0"/>
              <a:t>Client</a:t>
            </a:r>
            <a:endParaRPr lang="en-US" altLang="ja-JP" dirty="0"/>
          </a:p>
          <a:p>
            <a:pPr marL="1200150" lvl="2" indent="-285750">
              <a:buClr>
                <a:schemeClr val="tx2"/>
              </a:buClr>
              <a:buFont typeface="Wingdings" panose="05000000000000000000" pitchFamily="2" charset="2"/>
              <a:buChar char="ü"/>
            </a:pPr>
            <a:r>
              <a:rPr lang="en-US" altLang="ja-JP" dirty="0" err="1"/>
              <a:t>WebFOCUS</a:t>
            </a:r>
            <a:r>
              <a:rPr lang="en-US" altLang="ja-JP" dirty="0"/>
              <a:t>-Hub</a:t>
            </a:r>
            <a:r>
              <a:rPr lang="ja-JP" altLang="en-US" dirty="0"/>
              <a:t>で利用できるメニュー制御</a:t>
            </a:r>
          </a:p>
          <a:p>
            <a:pPr marL="1200150" lvl="2" indent="-285750">
              <a:buClr>
                <a:schemeClr val="tx2"/>
              </a:buClr>
              <a:buFont typeface="Wingdings" panose="05000000000000000000" pitchFamily="2" charset="2"/>
              <a:buChar char="ü"/>
            </a:pPr>
            <a:r>
              <a:rPr lang="en-US" altLang="ja-JP" dirty="0" err="1"/>
              <a:t>WebFOCUS</a:t>
            </a:r>
            <a:r>
              <a:rPr lang="en-US" altLang="ja-JP" dirty="0">
                <a:latin typeface="Segoe UI 本文"/>
              </a:rPr>
              <a:t> </a:t>
            </a:r>
            <a:r>
              <a:rPr lang="en-US" altLang="ja-JP" dirty="0"/>
              <a:t>Client</a:t>
            </a:r>
            <a:r>
              <a:rPr lang="ja-JP" altLang="en-US" dirty="0"/>
              <a:t>のユーザーおよびグループ管理</a:t>
            </a:r>
          </a:p>
          <a:p>
            <a:pPr marL="1200150" lvl="2" indent="-285750">
              <a:buClr>
                <a:schemeClr val="tx2"/>
              </a:buClr>
              <a:buFont typeface="Wingdings" panose="05000000000000000000" pitchFamily="2" charset="2"/>
              <a:buChar char="ü"/>
            </a:pPr>
            <a:r>
              <a:rPr lang="ja-JP" altLang="en-US" dirty="0"/>
              <a:t>コンテンツ利用に関するセキュリティ設定</a:t>
            </a:r>
          </a:p>
          <a:p>
            <a:pPr marL="1200150" lvl="2" indent="-285750">
              <a:buClr>
                <a:schemeClr val="tx2"/>
              </a:buClr>
              <a:buFont typeface="Wingdings" panose="05000000000000000000" pitchFamily="2" charset="2"/>
              <a:buChar char="ü"/>
            </a:pPr>
            <a:r>
              <a:rPr lang="ja-JP" altLang="en-US" dirty="0"/>
              <a:t>セルフサービス機能を利用するための設定</a:t>
            </a:r>
          </a:p>
          <a:p>
            <a:pPr marL="742950" lvl="1" indent="-285750">
              <a:buClr>
                <a:schemeClr val="tx2"/>
              </a:buClr>
              <a:buFont typeface="Wingdings" panose="05000000000000000000" pitchFamily="2" charset="2"/>
              <a:buChar char="n"/>
            </a:pPr>
            <a:endParaRPr lang="ja-JP" altLang="en-US" dirty="0"/>
          </a:p>
          <a:p>
            <a:pPr marL="742950" lvl="1" indent="-285750">
              <a:buClr>
                <a:schemeClr val="tx2"/>
              </a:buClr>
              <a:buFont typeface="Wingdings" panose="05000000000000000000" pitchFamily="2" charset="2"/>
              <a:buChar char="p"/>
            </a:pPr>
            <a:r>
              <a:rPr lang="en-US" altLang="ja-JP" dirty="0">
                <a:latin typeface="Segoe UI 本文"/>
              </a:rPr>
              <a:t>Reporting Server</a:t>
            </a:r>
          </a:p>
          <a:p>
            <a:pPr marL="1200150" lvl="2" indent="-285750">
              <a:buClr>
                <a:schemeClr val="tx2"/>
              </a:buClr>
              <a:buFont typeface="Wingdings" panose="05000000000000000000" pitchFamily="2" charset="2"/>
              <a:buChar char="ü"/>
            </a:pPr>
            <a:r>
              <a:rPr lang="ja-JP" altLang="en-US" dirty="0"/>
              <a:t>データベースの接続設定の権限</a:t>
            </a:r>
          </a:p>
          <a:p>
            <a:pPr marL="1200150" lvl="2" indent="-285750">
              <a:buClr>
                <a:schemeClr val="tx2"/>
              </a:buClr>
              <a:buFont typeface="Wingdings" panose="05000000000000000000" pitchFamily="2" charset="2"/>
              <a:buChar char="ü"/>
            </a:pPr>
            <a:r>
              <a:rPr lang="ja-JP" altLang="en-US" dirty="0"/>
              <a:t>シノニム作成の権限管理</a:t>
            </a:r>
          </a:p>
          <a:p>
            <a:pPr marL="1200150" lvl="2" indent="-285750">
              <a:buClr>
                <a:schemeClr val="tx2"/>
              </a:buClr>
              <a:buFont typeface="Wingdings" panose="05000000000000000000" pitchFamily="2" charset="2"/>
              <a:buChar char="ü"/>
            </a:pPr>
            <a:r>
              <a:rPr lang="en-US" altLang="ja-JP" dirty="0"/>
              <a:t>EXCEL/CSV</a:t>
            </a:r>
            <a:r>
              <a:rPr lang="ja-JP" altLang="en-US" dirty="0"/>
              <a:t>ファイル等のアップロード権限管理</a:t>
            </a:r>
          </a:p>
          <a:p>
            <a:pPr marL="1200150" lvl="2" indent="-285750">
              <a:buClr>
                <a:schemeClr val="tx2"/>
              </a:buClr>
              <a:buFont typeface="Wingdings" panose="05000000000000000000" pitchFamily="2" charset="2"/>
              <a:buChar char="ü"/>
            </a:pPr>
            <a:r>
              <a:rPr lang="en-US" altLang="ja-JP" dirty="0"/>
              <a:t>Reporting</a:t>
            </a:r>
            <a:r>
              <a:rPr lang="en-US" altLang="ja-JP" dirty="0">
                <a:latin typeface="Segoe UI 本文"/>
              </a:rPr>
              <a:t> </a:t>
            </a:r>
            <a:r>
              <a:rPr lang="en-US" altLang="ja-JP" dirty="0"/>
              <a:t>Server</a:t>
            </a:r>
            <a:r>
              <a:rPr lang="ja-JP" altLang="en-US" dirty="0"/>
              <a:t>のユーザーおよびグループ管理</a:t>
            </a:r>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742950" lvl="1" indent="-285750">
              <a:buClr>
                <a:schemeClr val="tx2"/>
              </a:buClr>
              <a:buFont typeface="Wingdings" panose="05000000000000000000" pitchFamily="2" charset="2"/>
              <a:buChar char="ü"/>
            </a:pPr>
            <a:endParaRPr lang="ja-JP" altLang="en-US" dirty="0"/>
          </a:p>
          <a:p>
            <a:endParaRPr lang="ja-JP" altLang="en-US" dirty="0"/>
          </a:p>
          <a:p>
            <a:endParaRPr lang="ja-JP" altLang="en-US" dirty="0"/>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27</a:t>
            </a:fld>
            <a:endParaRPr lang="ja-JP" altLang="en-US" dirty="0"/>
          </a:p>
        </p:txBody>
      </p:sp>
      <p:pic>
        <p:nvPicPr>
          <p:cNvPr id="8" name="Google Shape;800;p25" descr="C:\Users\riida\Documents\@素材\03_フォービー\fobi\02fobi.gif"/>
          <p:cNvPicPr preferRelativeResize="0"/>
          <p:nvPr/>
        </p:nvPicPr>
        <p:blipFill rotWithShape="1">
          <a:blip r:embed="rId2">
            <a:alphaModFix/>
          </a:blip>
          <a:srcRect/>
          <a:stretch/>
        </p:blipFill>
        <p:spPr>
          <a:xfrm>
            <a:off x="7111642" y="3147814"/>
            <a:ext cx="1426230" cy="1584176"/>
          </a:xfrm>
          <a:prstGeom prst="rect">
            <a:avLst/>
          </a:prstGeom>
          <a:noFill/>
          <a:ln>
            <a:noFill/>
          </a:ln>
        </p:spPr>
      </p:pic>
      <p:sp>
        <p:nvSpPr>
          <p:cNvPr id="9" name="Google Shape;801;p25"/>
          <p:cNvSpPr/>
          <p:nvPr/>
        </p:nvSpPr>
        <p:spPr>
          <a:xfrm>
            <a:off x="5724128" y="1995686"/>
            <a:ext cx="2952328" cy="1009344"/>
          </a:xfrm>
          <a:prstGeom prst="wedgeRoundRectCallout">
            <a:avLst>
              <a:gd name="adj1" fmla="val -4164"/>
              <a:gd name="adj2" fmla="val 77758"/>
              <a:gd name="adj3" fmla="val 16667"/>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10000"/>
              </a:lnSpc>
              <a:spcBef>
                <a:spcPts val="0"/>
              </a:spcBef>
              <a:spcAft>
                <a:spcPts val="0"/>
              </a:spcAft>
              <a:buClr>
                <a:srgbClr val="3F3F3F"/>
              </a:buClr>
              <a:buSzPts val="1000"/>
              <a:buFont typeface="Meiryo"/>
              <a:buNone/>
            </a:pPr>
            <a:r>
              <a:rPr lang="ja-JP" sz="1000" dirty="0">
                <a:solidFill>
                  <a:srgbClr val="3F3F3F"/>
                </a:solidFill>
                <a:ea typeface="Meiryo"/>
                <a:cs typeface="Meiryo"/>
                <a:sym typeface="Meiryo"/>
              </a:rPr>
              <a:t>WebFOCUS Client</a:t>
            </a:r>
            <a:r>
              <a:rPr lang="ja-JP" sz="1000" dirty="0">
                <a:solidFill>
                  <a:srgbClr val="3F3F3F"/>
                </a:solidFill>
                <a:latin typeface="Meiryo"/>
                <a:ea typeface="Meiryo"/>
                <a:cs typeface="Meiryo"/>
                <a:sym typeface="Meiryo"/>
              </a:rPr>
              <a:t>で管理者を設定しても、</a:t>
            </a:r>
            <a:r>
              <a:rPr lang="ja-JP" sz="1000" dirty="0">
                <a:solidFill>
                  <a:srgbClr val="3F3F3F"/>
                </a:solidFill>
                <a:ea typeface="Meiryo"/>
                <a:cs typeface="Meiryo"/>
                <a:sym typeface="Meiryo"/>
              </a:rPr>
              <a:t>WebFOCUS-</a:t>
            </a:r>
            <a:r>
              <a:rPr lang="ja-JP" sz="1000" dirty="0" smtClean="0">
                <a:solidFill>
                  <a:srgbClr val="3F3F3F"/>
                </a:solidFill>
                <a:ea typeface="Meiryo"/>
                <a:cs typeface="Meiryo"/>
                <a:sym typeface="Meiryo"/>
              </a:rPr>
              <a:t>Hub</a:t>
            </a:r>
            <a:r>
              <a:rPr lang="ja-JP" sz="1000" dirty="0" smtClean="0">
                <a:solidFill>
                  <a:srgbClr val="3F3F3F"/>
                </a:solidFill>
                <a:latin typeface="Meiryo"/>
                <a:ea typeface="Meiryo"/>
                <a:cs typeface="Meiryo"/>
                <a:sym typeface="Meiryo"/>
              </a:rPr>
              <a:t>で</a:t>
            </a:r>
            <a:r>
              <a:rPr lang="ja-JP" sz="1000" dirty="0">
                <a:solidFill>
                  <a:srgbClr val="3F3F3F"/>
                </a:solidFill>
                <a:ea typeface="Meiryo"/>
                <a:cs typeface="Meiryo"/>
                <a:sym typeface="Meiryo"/>
              </a:rPr>
              <a:t>Reporting Server</a:t>
            </a:r>
            <a:r>
              <a:rPr lang="ja-JP" sz="1000" dirty="0">
                <a:solidFill>
                  <a:srgbClr val="3F3F3F"/>
                </a:solidFill>
                <a:latin typeface="Meiryo"/>
                <a:ea typeface="Meiryo"/>
                <a:cs typeface="Meiryo"/>
                <a:sym typeface="Meiryo"/>
              </a:rPr>
              <a:t>側を操作するメニューは表示されるけど、</a:t>
            </a:r>
            <a:endParaRPr sz="1000" dirty="0">
              <a:solidFill>
                <a:srgbClr val="3F3F3F"/>
              </a:solidFill>
              <a:latin typeface="Meiryo"/>
              <a:ea typeface="Meiryo"/>
              <a:cs typeface="Meiryo"/>
              <a:sym typeface="Meiryo"/>
            </a:endParaRPr>
          </a:p>
          <a:p>
            <a:pPr marL="0" marR="0" lvl="0" indent="0" algn="ctr" rtl="0">
              <a:lnSpc>
                <a:spcPct val="110000"/>
              </a:lnSpc>
              <a:spcBef>
                <a:spcPts val="0"/>
              </a:spcBef>
              <a:spcAft>
                <a:spcPts val="0"/>
              </a:spcAft>
              <a:buClr>
                <a:srgbClr val="3F3F3F"/>
              </a:buClr>
              <a:buSzPts val="1000"/>
              <a:buFont typeface="Meiryo"/>
              <a:buNone/>
            </a:pPr>
            <a:r>
              <a:rPr lang="ja-JP" sz="1000" dirty="0">
                <a:solidFill>
                  <a:srgbClr val="3F3F3F"/>
                </a:solidFill>
                <a:ea typeface="Meiryo"/>
                <a:cs typeface="Meiryo"/>
                <a:sym typeface="Meiryo"/>
              </a:rPr>
              <a:t>Reporting Server側</a:t>
            </a:r>
            <a:r>
              <a:rPr lang="ja-JP" sz="1000" dirty="0">
                <a:solidFill>
                  <a:srgbClr val="3F3F3F"/>
                </a:solidFill>
                <a:latin typeface="Meiryo"/>
                <a:ea typeface="Meiryo"/>
                <a:cs typeface="Meiryo"/>
                <a:sym typeface="Meiryo"/>
              </a:rPr>
              <a:t>でも管理者として登録してあげないと、実際の操作が行えないよ。</a:t>
            </a:r>
            <a:endParaRPr sz="1000" dirty="0">
              <a:solidFill>
                <a:srgbClr val="3F3F3F"/>
              </a:solidFill>
              <a:latin typeface="Meiryo"/>
              <a:ea typeface="Meiryo"/>
              <a:cs typeface="Meiryo"/>
              <a:sym typeface="Meiryo"/>
            </a:endParaRPr>
          </a:p>
        </p:txBody>
      </p:sp>
    </p:spTree>
    <p:extLst>
      <p:ext uri="{BB962C8B-B14F-4D97-AF65-F5344CB8AC3E}">
        <p14:creationId xmlns:p14="http://schemas.microsoft.com/office/powerpoint/2010/main" val="2071943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各コンポーネントの機能</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dirty="0" smtClean="0"/>
              <a:t>© K.K. </a:t>
            </a:r>
            <a:r>
              <a:rPr lang="en-US" altLang="ja-JP" dirty="0" err="1" smtClean="0"/>
              <a:t>Ashisuto</a:t>
            </a:r>
            <a:endParaRPr lang="ja-JP" altLang="en-US" dirty="0"/>
          </a:p>
        </p:txBody>
      </p:sp>
      <p:sp>
        <p:nvSpPr>
          <p:cNvPr id="4" name="コンテンツ プレースホルダー 3"/>
          <p:cNvSpPr>
            <a:spLocks noGrp="1"/>
          </p:cNvSpPr>
          <p:nvPr>
            <p:ph sz="quarter" idx="13"/>
          </p:nvPr>
        </p:nvSpPr>
        <p:spPr/>
        <p:txBody>
          <a:bodyPr/>
          <a:lstStyle/>
          <a:p>
            <a:pPr marL="285750" lvl="0" indent="-285750">
              <a:buClr>
                <a:schemeClr val="tx2"/>
              </a:buClr>
              <a:buFont typeface="Wingdings" panose="05000000000000000000" pitchFamily="2" charset="2"/>
              <a:buChar char="n"/>
            </a:pPr>
            <a:r>
              <a:rPr lang="ja-JP" altLang="en-US" dirty="0"/>
              <a:t>２つのコンポーネントの機能概要</a:t>
            </a:r>
          </a:p>
          <a:p>
            <a:pPr marL="742950" lvl="1" indent="-285750">
              <a:buClr>
                <a:schemeClr val="tx2"/>
              </a:buClr>
              <a:buFont typeface="Wingdings" panose="05000000000000000000" pitchFamily="2" charset="2"/>
              <a:buChar char="ü"/>
            </a:pPr>
            <a:r>
              <a:rPr lang="en-US" altLang="ja-JP" dirty="0" err="1"/>
              <a:t>WebFOCUS</a:t>
            </a:r>
            <a:r>
              <a:rPr lang="en-US" altLang="ja-JP" dirty="0"/>
              <a:t> Client</a:t>
            </a:r>
            <a:r>
              <a:rPr lang="ja-JP" altLang="en-US" dirty="0"/>
              <a:t>はフロント側の動作に関するコンポーネントです</a:t>
            </a:r>
          </a:p>
          <a:p>
            <a:pPr marL="742950" lvl="1" indent="-285750">
              <a:buClr>
                <a:schemeClr val="tx2"/>
              </a:buClr>
              <a:buFont typeface="Wingdings" panose="05000000000000000000" pitchFamily="2" charset="2"/>
              <a:buChar char="ü"/>
            </a:pPr>
            <a:r>
              <a:rPr lang="en-US" altLang="ja-JP" dirty="0"/>
              <a:t>Reporting Server</a:t>
            </a:r>
            <a:r>
              <a:rPr lang="ja-JP" altLang="en-US" dirty="0"/>
              <a:t>はバックグラウンド側のデータ取得等に関するコンポーネントです</a:t>
            </a:r>
          </a:p>
          <a:p>
            <a:pPr marL="742950" lvl="1" indent="-285750">
              <a:buClr>
                <a:schemeClr val="tx2"/>
              </a:buClr>
              <a:buFont typeface="Wingdings" panose="05000000000000000000" pitchFamily="2" charset="2"/>
              <a:buChar char="ü"/>
            </a:pPr>
            <a:r>
              <a:rPr lang="ja-JP" altLang="en-US" dirty="0"/>
              <a:t>２つのサービスは信頼関係で結ばれており</a:t>
            </a:r>
            <a:r>
              <a:rPr lang="en-US" altLang="ja-JP" dirty="0" err="1"/>
              <a:t>WebFOCUS</a:t>
            </a:r>
            <a:r>
              <a:rPr lang="en-US" altLang="ja-JP" dirty="0"/>
              <a:t> Client</a:t>
            </a:r>
            <a:r>
              <a:rPr lang="ja-JP" altLang="en-US" dirty="0"/>
              <a:t>から</a:t>
            </a:r>
            <a:r>
              <a:rPr lang="en-US" altLang="ja-JP" dirty="0"/>
              <a:t>Reporting Server</a:t>
            </a:r>
            <a:r>
              <a:rPr lang="ja-JP" altLang="en-US" dirty="0"/>
              <a:t>に</a:t>
            </a:r>
            <a:br>
              <a:rPr lang="ja-JP" altLang="en-US" dirty="0"/>
            </a:br>
            <a:r>
              <a:rPr lang="ja-JP" altLang="en-US" dirty="0"/>
              <a:t>ユーザー</a:t>
            </a:r>
            <a:r>
              <a:rPr lang="en-US" altLang="ja-JP" dirty="0"/>
              <a:t>ID</a:t>
            </a:r>
            <a:r>
              <a:rPr lang="ja-JP" altLang="en-US" dirty="0"/>
              <a:t>およびグループが連携されます</a:t>
            </a:r>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742950" lvl="1" indent="-285750">
              <a:buClr>
                <a:schemeClr val="tx2"/>
              </a:buClr>
              <a:buFont typeface="Wingdings" panose="05000000000000000000" pitchFamily="2" charset="2"/>
              <a:buChar char="ü"/>
            </a:pPr>
            <a:endParaRPr lang="ja-JP" altLang="en-US" dirty="0"/>
          </a:p>
          <a:p>
            <a:endParaRPr lang="ja-JP" altLang="en-US" dirty="0"/>
          </a:p>
          <a:p>
            <a:endParaRPr lang="ja-JP" altLang="en-US" dirty="0"/>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28</a:t>
            </a:fld>
            <a:endParaRPr lang="ja-JP" altLang="en-US" dirty="0"/>
          </a:p>
        </p:txBody>
      </p:sp>
      <p:sp>
        <p:nvSpPr>
          <p:cNvPr id="6" name="Google Shape;806;p26"/>
          <p:cNvSpPr/>
          <p:nvPr/>
        </p:nvSpPr>
        <p:spPr>
          <a:xfrm>
            <a:off x="532650" y="2715766"/>
            <a:ext cx="8172000" cy="1980000"/>
          </a:xfrm>
          <a:prstGeom prst="rect">
            <a:avLst/>
          </a:prstGeom>
          <a:noFill/>
          <a:ln w="12700" cap="flat" cmpd="sng">
            <a:solidFill>
              <a:srgbClr val="7F7F7F"/>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Clr>
                <a:schemeClr val="dk1"/>
              </a:buClr>
              <a:buSzPts val="800"/>
              <a:buFont typeface="Meiryo"/>
              <a:buNone/>
            </a:pPr>
            <a:endParaRPr sz="800">
              <a:solidFill>
                <a:srgbClr val="3F3F3F"/>
              </a:solidFill>
              <a:cs typeface="Meiryo"/>
              <a:sym typeface="Meiryo"/>
            </a:endParaRPr>
          </a:p>
        </p:txBody>
      </p:sp>
      <p:sp>
        <p:nvSpPr>
          <p:cNvPr id="8" name="Google Shape;810;p26"/>
          <p:cNvSpPr/>
          <p:nvPr/>
        </p:nvSpPr>
        <p:spPr>
          <a:xfrm>
            <a:off x="4860032" y="3071544"/>
            <a:ext cx="3717469" cy="1552230"/>
          </a:xfrm>
          <a:prstGeom prst="rect">
            <a:avLst/>
          </a:prstGeom>
          <a:solidFill>
            <a:schemeClr val="lt1"/>
          </a:solidFill>
          <a:ln w="19050" cap="flat" cmpd="sng">
            <a:solidFill>
              <a:schemeClr val="accent3"/>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Clr>
                <a:schemeClr val="dk1"/>
              </a:buClr>
              <a:buSzPts val="800"/>
              <a:buFont typeface="Meiryo"/>
              <a:buNone/>
            </a:pPr>
            <a:endParaRPr sz="800">
              <a:solidFill>
                <a:srgbClr val="3F3F3F"/>
              </a:solidFill>
              <a:cs typeface="Meiryo"/>
              <a:sym typeface="Meiryo"/>
            </a:endParaRPr>
          </a:p>
        </p:txBody>
      </p:sp>
      <p:sp>
        <p:nvSpPr>
          <p:cNvPr id="9" name="Google Shape;811;p26"/>
          <p:cNvSpPr/>
          <p:nvPr/>
        </p:nvSpPr>
        <p:spPr>
          <a:xfrm>
            <a:off x="4980094" y="3165157"/>
            <a:ext cx="1008988" cy="3240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36000" rIns="54000" bIns="45000" anchor="ctr" anchorCtr="0">
            <a:noAutofit/>
          </a:bodyPr>
          <a:lstStyle/>
          <a:p>
            <a:pPr marL="0" marR="0" lvl="0" indent="0" algn="ctr" rtl="0">
              <a:spcBef>
                <a:spcPts val="0"/>
              </a:spcBef>
              <a:spcAft>
                <a:spcPts val="0"/>
              </a:spcAft>
              <a:buClr>
                <a:srgbClr val="FFFFFF"/>
              </a:buClr>
              <a:buSzPts val="900"/>
              <a:buFont typeface="Meiryo"/>
              <a:buNone/>
            </a:pPr>
            <a:r>
              <a:rPr lang="ja-JP" sz="900" dirty="0">
                <a:solidFill>
                  <a:srgbClr val="FFFFFF"/>
                </a:solidFill>
                <a:cs typeface="Meiryo"/>
                <a:sym typeface="Meiryo"/>
              </a:rPr>
              <a:t>アクセス</a:t>
            </a:r>
            <a:endParaRPr sz="900" dirty="0">
              <a:solidFill>
                <a:srgbClr val="FFFFFF"/>
              </a:solidFill>
              <a:cs typeface="Meiryo"/>
              <a:sym typeface="Meiryo"/>
            </a:endParaRPr>
          </a:p>
          <a:p>
            <a:pPr marL="0" marR="0" lvl="0" indent="0" algn="ctr" rtl="0">
              <a:spcBef>
                <a:spcPts val="0"/>
              </a:spcBef>
              <a:spcAft>
                <a:spcPts val="0"/>
              </a:spcAft>
              <a:buClr>
                <a:srgbClr val="FFFFFF"/>
              </a:buClr>
              <a:buSzPts val="900"/>
              <a:buFont typeface="Meiryo"/>
              <a:buNone/>
            </a:pPr>
            <a:r>
              <a:rPr lang="ja-JP" sz="900" dirty="0">
                <a:solidFill>
                  <a:srgbClr val="FFFFFF"/>
                </a:solidFill>
                <a:cs typeface="Meiryo"/>
                <a:sym typeface="Meiryo"/>
              </a:rPr>
              <a:t>コントロール</a:t>
            </a:r>
            <a:endParaRPr sz="900" dirty="0">
              <a:solidFill>
                <a:srgbClr val="FFFFFF"/>
              </a:solidFill>
              <a:cs typeface="Meiryo"/>
              <a:sym typeface="Meiryo"/>
            </a:endParaRPr>
          </a:p>
        </p:txBody>
      </p:sp>
      <p:sp>
        <p:nvSpPr>
          <p:cNvPr id="10" name="Google Shape;812;p26"/>
          <p:cNvSpPr/>
          <p:nvPr/>
        </p:nvSpPr>
        <p:spPr>
          <a:xfrm>
            <a:off x="6108323" y="3160767"/>
            <a:ext cx="1158468" cy="3240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36000" rIns="54000" bIns="45000" anchor="ctr" anchorCtr="0">
            <a:noAutofit/>
          </a:bodyPr>
          <a:lstStyle/>
          <a:p>
            <a:pPr marL="0" marR="0" lvl="0" indent="0" algn="ctr" rtl="0">
              <a:spcBef>
                <a:spcPts val="0"/>
              </a:spcBef>
              <a:spcAft>
                <a:spcPts val="0"/>
              </a:spcAft>
              <a:buClr>
                <a:srgbClr val="FFFFFF"/>
              </a:buClr>
              <a:buSzPts val="900"/>
              <a:buFont typeface="Meiryo"/>
              <a:buNone/>
            </a:pPr>
            <a:r>
              <a:rPr lang="ja-JP" sz="900">
                <a:solidFill>
                  <a:srgbClr val="FFFFFF"/>
                </a:solidFill>
                <a:cs typeface="Meiryo"/>
                <a:sym typeface="Meiryo"/>
              </a:rPr>
              <a:t>アプリケーションディレクトリ</a:t>
            </a:r>
            <a:endParaRPr sz="900">
              <a:solidFill>
                <a:srgbClr val="FFFFFF"/>
              </a:solidFill>
              <a:cs typeface="Meiryo"/>
              <a:sym typeface="Meiryo"/>
            </a:endParaRPr>
          </a:p>
        </p:txBody>
      </p:sp>
      <p:sp>
        <p:nvSpPr>
          <p:cNvPr id="11" name="Google Shape;813;p26"/>
          <p:cNvSpPr txBox="1"/>
          <p:nvPr/>
        </p:nvSpPr>
        <p:spPr>
          <a:xfrm>
            <a:off x="6029511" y="3510689"/>
            <a:ext cx="1299420" cy="1044000"/>
          </a:xfrm>
          <a:prstGeom prst="rect">
            <a:avLst/>
          </a:prstGeom>
          <a:noFill/>
          <a:ln>
            <a:noFill/>
          </a:ln>
        </p:spPr>
        <p:txBody>
          <a:bodyPr spcFirstLastPara="1" wrap="square" lIns="54000" tIns="56325" rIns="54000" bIns="45000" anchor="t" anchorCtr="0">
            <a:noAutofit/>
          </a:bodyPr>
          <a:lstStyle/>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アプリケーションパス</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データアダプタ</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シノニム</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アップロード</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プロファイル</a:t>
            </a:r>
            <a:endParaRPr sz="1000" dirty="0">
              <a:solidFill>
                <a:srgbClr val="3F3F3F"/>
              </a:solidFill>
              <a:cs typeface="Meiryo"/>
              <a:sym typeface="Meiryo"/>
            </a:endParaRPr>
          </a:p>
        </p:txBody>
      </p:sp>
      <p:sp>
        <p:nvSpPr>
          <p:cNvPr id="12" name="Google Shape;814;p26"/>
          <p:cNvSpPr/>
          <p:nvPr/>
        </p:nvSpPr>
        <p:spPr>
          <a:xfrm>
            <a:off x="7406341" y="3160767"/>
            <a:ext cx="1025429" cy="3240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54000" tIns="36000" rIns="54000" bIns="45000" anchor="ctr" anchorCtr="0">
            <a:noAutofit/>
          </a:bodyPr>
          <a:lstStyle/>
          <a:p>
            <a:pPr marL="0" marR="0" lvl="0" indent="0" algn="ctr" rtl="0">
              <a:spcBef>
                <a:spcPts val="0"/>
              </a:spcBef>
              <a:spcAft>
                <a:spcPts val="0"/>
              </a:spcAft>
              <a:buClr>
                <a:srgbClr val="FFFFFF"/>
              </a:buClr>
              <a:buSzPts val="900"/>
              <a:buFont typeface="Meiryo"/>
              <a:buNone/>
            </a:pPr>
            <a:r>
              <a:rPr lang="ja-JP" sz="900" dirty="0">
                <a:solidFill>
                  <a:srgbClr val="FFFFFF"/>
                </a:solidFill>
                <a:cs typeface="Meiryo"/>
                <a:sym typeface="Meiryo"/>
              </a:rPr>
              <a:t>サーバ管理</a:t>
            </a:r>
            <a:endParaRPr sz="900" dirty="0">
              <a:solidFill>
                <a:srgbClr val="FFFFFF"/>
              </a:solidFill>
              <a:cs typeface="Meiryo"/>
              <a:sym typeface="Meiryo"/>
            </a:endParaRPr>
          </a:p>
        </p:txBody>
      </p:sp>
      <p:sp>
        <p:nvSpPr>
          <p:cNvPr id="13" name="Google Shape;815;p26"/>
          <p:cNvSpPr txBox="1"/>
          <p:nvPr/>
        </p:nvSpPr>
        <p:spPr>
          <a:xfrm>
            <a:off x="7357307" y="3521546"/>
            <a:ext cx="1282725" cy="1044000"/>
          </a:xfrm>
          <a:prstGeom prst="rect">
            <a:avLst/>
          </a:prstGeom>
          <a:noFill/>
          <a:ln>
            <a:noFill/>
          </a:ln>
        </p:spPr>
        <p:txBody>
          <a:bodyPr spcFirstLastPara="1" wrap="square" lIns="54000" tIns="56325" rIns="54000" bIns="45000" anchor="t" anchorCtr="0">
            <a:noAutofit/>
          </a:bodyPr>
          <a:lstStyle/>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サーバワークスペース</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リソース管理</a:t>
            </a:r>
            <a:endParaRPr sz="1000" dirty="0">
              <a:solidFill>
                <a:srgbClr val="3F3F3F"/>
              </a:solidFill>
              <a:cs typeface="Meiryo"/>
              <a:sym typeface="Meiryo"/>
            </a:endParaRPr>
          </a:p>
          <a:p>
            <a:pPr marL="234900" marR="0" lvl="0" indent="-107950" algn="l" rtl="0">
              <a:lnSpc>
                <a:spcPct val="110000"/>
              </a:lnSpc>
              <a:spcBef>
                <a:spcPts val="0"/>
              </a:spcBef>
              <a:spcAft>
                <a:spcPts val="0"/>
              </a:spcAft>
              <a:buClr>
                <a:schemeClr val="accent3"/>
              </a:buClr>
              <a:buSzPts val="1000"/>
              <a:buFont typeface="Noto Sans Symbols"/>
              <a:buNone/>
            </a:pPr>
            <a:endParaRPr sz="1000" dirty="0">
              <a:solidFill>
                <a:srgbClr val="3F3F3F"/>
              </a:solidFill>
              <a:cs typeface="Meiryo"/>
              <a:sym typeface="Meiryo"/>
            </a:endParaRPr>
          </a:p>
        </p:txBody>
      </p:sp>
      <p:sp>
        <p:nvSpPr>
          <p:cNvPr id="14" name="Google Shape;816;p26"/>
          <p:cNvSpPr txBox="1"/>
          <p:nvPr/>
        </p:nvSpPr>
        <p:spPr>
          <a:xfrm>
            <a:off x="4907801" y="3521546"/>
            <a:ext cx="1055835" cy="1044000"/>
          </a:xfrm>
          <a:prstGeom prst="rect">
            <a:avLst/>
          </a:prstGeom>
          <a:noFill/>
          <a:ln>
            <a:noFill/>
          </a:ln>
        </p:spPr>
        <p:txBody>
          <a:bodyPr spcFirstLastPara="1" wrap="square" lIns="54000" tIns="56325" rIns="54000" bIns="45000" anchor="t" anchorCtr="0">
            <a:noAutofit/>
          </a:bodyPr>
          <a:lstStyle/>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smtClean="0">
                <a:solidFill>
                  <a:srgbClr val="3F3F3F"/>
                </a:solidFill>
                <a:cs typeface="Meiryo"/>
                <a:sym typeface="Meiryo"/>
              </a:rPr>
              <a:t>ユーザ</a:t>
            </a:r>
            <a:r>
              <a:rPr lang="ja-JP" altLang="en-US" sz="1000" dirty="0" smtClean="0">
                <a:solidFill>
                  <a:srgbClr val="3F3F3F"/>
                </a:solidFill>
                <a:cs typeface="Meiryo"/>
                <a:sym typeface="Meiryo"/>
              </a:rPr>
              <a:t>ー</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グループ</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accent3"/>
              </a:buClr>
              <a:buSzPts val="1000"/>
              <a:buFont typeface="Noto Sans Symbols"/>
              <a:buChar char="●"/>
            </a:pPr>
            <a:r>
              <a:rPr lang="ja-JP" sz="1000" dirty="0">
                <a:solidFill>
                  <a:srgbClr val="3F3F3F"/>
                </a:solidFill>
                <a:cs typeface="Meiryo"/>
                <a:sym typeface="Meiryo"/>
              </a:rPr>
              <a:t>権限</a:t>
            </a:r>
            <a:endParaRPr sz="1000" dirty="0">
              <a:solidFill>
                <a:srgbClr val="3F3F3F"/>
              </a:solidFill>
              <a:cs typeface="Meiryo"/>
              <a:sym typeface="Meiryo"/>
            </a:endParaRPr>
          </a:p>
        </p:txBody>
      </p:sp>
      <p:sp>
        <p:nvSpPr>
          <p:cNvPr id="15" name="Google Shape;817;p26"/>
          <p:cNvSpPr/>
          <p:nvPr/>
        </p:nvSpPr>
        <p:spPr>
          <a:xfrm>
            <a:off x="4860032" y="2787774"/>
            <a:ext cx="3717469" cy="289780"/>
          </a:xfrm>
          <a:prstGeom prst="rect">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36000" rIns="91425" bIns="45700" anchor="ctr" anchorCtr="0">
            <a:noAutofit/>
          </a:bodyPr>
          <a:lstStyle/>
          <a:p>
            <a:pPr marL="0" marR="0" lvl="0" indent="0" algn="ctr" rtl="0">
              <a:spcBef>
                <a:spcPts val="0"/>
              </a:spcBef>
              <a:spcAft>
                <a:spcPts val="0"/>
              </a:spcAft>
              <a:buClr>
                <a:schemeClr val="lt1"/>
              </a:buClr>
              <a:buSzPts val="1100"/>
              <a:buFont typeface="Meiryo"/>
              <a:buNone/>
            </a:pPr>
            <a:r>
              <a:rPr lang="ja-JP" sz="1100" b="1" dirty="0">
                <a:solidFill>
                  <a:schemeClr val="lt1"/>
                </a:solidFill>
                <a:cs typeface="Meiryo"/>
                <a:sym typeface="Meiryo"/>
              </a:rPr>
              <a:t>Reporting Server（レポートエンジン）</a:t>
            </a:r>
            <a:endParaRPr sz="1100" b="1" dirty="0">
              <a:solidFill>
                <a:schemeClr val="lt1"/>
              </a:solidFill>
              <a:cs typeface="Meiryo"/>
              <a:sym typeface="Meiryo"/>
            </a:endParaRPr>
          </a:p>
        </p:txBody>
      </p:sp>
      <p:pic>
        <p:nvPicPr>
          <p:cNvPr id="16" name="Google Shape;818;p26"/>
          <p:cNvPicPr preferRelativeResize="0"/>
          <p:nvPr/>
        </p:nvPicPr>
        <p:blipFill rotWithShape="1">
          <a:blip r:embed="rId2">
            <a:alphaModFix/>
          </a:blip>
          <a:srcRect/>
          <a:stretch/>
        </p:blipFill>
        <p:spPr>
          <a:xfrm>
            <a:off x="8603731" y="2030485"/>
            <a:ext cx="397249" cy="397249"/>
          </a:xfrm>
          <a:prstGeom prst="rect">
            <a:avLst/>
          </a:prstGeom>
          <a:noFill/>
          <a:ln>
            <a:noFill/>
          </a:ln>
        </p:spPr>
      </p:pic>
      <p:grpSp>
        <p:nvGrpSpPr>
          <p:cNvPr id="17" name="Google Shape;819;p26"/>
          <p:cNvGrpSpPr/>
          <p:nvPr/>
        </p:nvGrpSpPr>
        <p:grpSpPr>
          <a:xfrm>
            <a:off x="156118" y="1943856"/>
            <a:ext cx="671466" cy="450647"/>
            <a:chOff x="670557" y="1860960"/>
            <a:chExt cx="680618" cy="476274"/>
          </a:xfrm>
        </p:grpSpPr>
        <p:pic>
          <p:nvPicPr>
            <p:cNvPr id="18" name="Google Shape;820;p26"/>
            <p:cNvPicPr preferRelativeResize="0"/>
            <p:nvPr/>
          </p:nvPicPr>
          <p:blipFill rotWithShape="1">
            <a:blip r:embed="rId3">
              <a:alphaModFix/>
            </a:blip>
            <a:srcRect/>
            <a:stretch/>
          </p:blipFill>
          <p:spPr>
            <a:xfrm>
              <a:off x="670557" y="1860960"/>
              <a:ext cx="374669" cy="476274"/>
            </a:xfrm>
            <a:prstGeom prst="rect">
              <a:avLst/>
            </a:prstGeom>
            <a:noFill/>
            <a:ln>
              <a:noFill/>
            </a:ln>
          </p:spPr>
        </p:pic>
        <p:pic>
          <p:nvPicPr>
            <p:cNvPr id="19" name="Google Shape;821;p26"/>
            <p:cNvPicPr preferRelativeResize="0"/>
            <p:nvPr/>
          </p:nvPicPr>
          <p:blipFill rotWithShape="1">
            <a:blip r:embed="rId4">
              <a:alphaModFix/>
            </a:blip>
            <a:srcRect/>
            <a:stretch/>
          </p:blipFill>
          <p:spPr>
            <a:xfrm>
              <a:off x="1001287" y="2067694"/>
              <a:ext cx="349888" cy="264450"/>
            </a:xfrm>
            <a:prstGeom prst="rect">
              <a:avLst/>
            </a:prstGeom>
            <a:noFill/>
            <a:ln>
              <a:noFill/>
            </a:ln>
          </p:spPr>
        </p:pic>
      </p:grpSp>
      <p:sp>
        <p:nvSpPr>
          <p:cNvPr id="20" name="Google Shape;822;p26"/>
          <p:cNvSpPr/>
          <p:nvPr/>
        </p:nvSpPr>
        <p:spPr>
          <a:xfrm>
            <a:off x="532650" y="2463766"/>
            <a:ext cx="8172000" cy="252000"/>
          </a:xfrm>
          <a:prstGeom prst="roundRect">
            <a:avLst>
              <a:gd name="adj" fmla="val 3400"/>
            </a:avLst>
          </a:prstGeom>
          <a:solidFill>
            <a:srgbClr val="7F7F7F"/>
          </a:solidFill>
          <a:ln w="12700">
            <a:solidFill>
              <a:schemeClr val="bg1">
                <a:lumMod val="50000"/>
              </a:schemeClr>
            </a:solid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dirty="0">
                <a:solidFill>
                  <a:schemeClr val="lt1"/>
                </a:solidFill>
                <a:cs typeface="Meiryo"/>
                <a:sym typeface="Meiryo"/>
              </a:rPr>
              <a:t>WebFOCUS-Hub</a:t>
            </a:r>
            <a:endParaRPr sz="1100" b="1" i="0" u="none" strike="noStrike" cap="none" dirty="0">
              <a:solidFill>
                <a:schemeClr val="lt1"/>
              </a:solidFill>
              <a:cs typeface="Meiryo"/>
              <a:sym typeface="Meiryo"/>
            </a:endParaRPr>
          </a:p>
        </p:txBody>
      </p:sp>
      <p:cxnSp>
        <p:nvCxnSpPr>
          <p:cNvPr id="21" name="Google Shape;823;p26"/>
          <p:cNvCxnSpPr>
            <a:stCxn id="15" idx="1"/>
            <a:endCxn id="30" idx="3"/>
          </p:cNvCxnSpPr>
          <p:nvPr/>
        </p:nvCxnSpPr>
        <p:spPr>
          <a:xfrm flipH="1">
            <a:off x="4391560" y="2932664"/>
            <a:ext cx="468472" cy="309"/>
          </a:xfrm>
          <a:prstGeom prst="straightConnector1">
            <a:avLst/>
          </a:prstGeom>
          <a:noFill/>
          <a:ln w="19050" cap="flat" cmpd="sng">
            <a:solidFill>
              <a:srgbClr val="538CD5"/>
            </a:solidFill>
            <a:prstDash val="solid"/>
            <a:round/>
            <a:headEnd type="triangle" w="med" len="med"/>
            <a:tailEnd type="triangle" w="med" len="med"/>
          </a:ln>
        </p:spPr>
      </p:cxnSp>
      <p:sp>
        <p:nvSpPr>
          <p:cNvPr id="22" name="Google Shape;825;p26"/>
          <p:cNvSpPr txBox="1"/>
          <p:nvPr/>
        </p:nvSpPr>
        <p:spPr>
          <a:xfrm>
            <a:off x="8365865" y="1808145"/>
            <a:ext cx="765200"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a:solidFill>
                  <a:srgbClr val="3F3F3F"/>
                </a:solidFill>
                <a:latin typeface="Meiryo"/>
                <a:ea typeface="Meiryo"/>
                <a:cs typeface="Meiryo"/>
                <a:sym typeface="Meiryo"/>
              </a:rPr>
              <a:t>データベース</a:t>
            </a:r>
            <a:endParaRPr sz="900">
              <a:solidFill>
                <a:srgbClr val="3F3F3F"/>
              </a:solidFill>
              <a:latin typeface="Meiryo"/>
              <a:ea typeface="Meiryo"/>
              <a:cs typeface="Meiryo"/>
              <a:sym typeface="Meiryo"/>
            </a:endParaRPr>
          </a:p>
        </p:txBody>
      </p:sp>
      <p:sp>
        <p:nvSpPr>
          <p:cNvPr id="23" name="Google Shape;826;p26"/>
          <p:cNvSpPr txBox="1"/>
          <p:nvPr/>
        </p:nvSpPr>
        <p:spPr>
          <a:xfrm>
            <a:off x="4392032" y="3075806"/>
            <a:ext cx="468000" cy="395848"/>
          </a:xfrm>
          <a:prstGeom prst="rect">
            <a:avLst/>
          </a:prstGeom>
          <a:noFill/>
          <a:ln>
            <a:noFill/>
          </a:ln>
        </p:spPr>
        <p:txBody>
          <a:bodyPr spcFirstLastPara="1" wrap="square" lIns="36000" tIns="72000" rIns="36000" bIns="45700" anchor="t" anchorCtr="0">
            <a:spAutoFit/>
          </a:bodyPr>
          <a:lstStyle/>
          <a:p>
            <a:pPr marL="0" marR="0" lvl="0" indent="0" algn="ctr" rtl="0">
              <a:spcBef>
                <a:spcPts val="0"/>
              </a:spcBef>
              <a:spcAft>
                <a:spcPts val="0"/>
              </a:spcAft>
              <a:buNone/>
            </a:pPr>
            <a:r>
              <a:rPr lang="ja-JP" sz="900" b="1">
                <a:solidFill>
                  <a:srgbClr val="3F3F3F"/>
                </a:solidFill>
                <a:cs typeface="Meiryo"/>
                <a:sym typeface="Meiryo"/>
              </a:rPr>
              <a:t>信頼</a:t>
            </a:r>
            <a:endParaRPr sz="900" b="1">
              <a:solidFill>
                <a:srgbClr val="3F3F3F"/>
              </a:solidFill>
              <a:cs typeface="Meiryo"/>
              <a:sym typeface="Meiryo"/>
            </a:endParaRPr>
          </a:p>
          <a:p>
            <a:pPr marL="0" marR="0" lvl="0" indent="0" algn="ctr" rtl="0">
              <a:spcBef>
                <a:spcPts val="0"/>
              </a:spcBef>
              <a:spcAft>
                <a:spcPts val="0"/>
              </a:spcAft>
              <a:buNone/>
            </a:pPr>
            <a:r>
              <a:rPr lang="ja-JP" sz="900" b="1">
                <a:solidFill>
                  <a:srgbClr val="3F3F3F"/>
                </a:solidFill>
                <a:cs typeface="Meiryo"/>
                <a:sym typeface="Meiryo"/>
              </a:rPr>
              <a:t>関係</a:t>
            </a:r>
            <a:endParaRPr sz="900" b="1">
              <a:solidFill>
                <a:srgbClr val="3F3F3F"/>
              </a:solidFill>
              <a:cs typeface="Meiryo"/>
              <a:sym typeface="Meiryo"/>
            </a:endParaRPr>
          </a:p>
        </p:txBody>
      </p:sp>
      <p:sp>
        <p:nvSpPr>
          <p:cNvPr id="29" name="Google Shape;824;p26"/>
          <p:cNvSpPr/>
          <p:nvPr/>
        </p:nvSpPr>
        <p:spPr>
          <a:xfrm>
            <a:off x="611560" y="3089657"/>
            <a:ext cx="3780000" cy="1534117"/>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Clr>
                <a:schemeClr val="dk1"/>
              </a:buClr>
              <a:buSzPts val="800"/>
              <a:buFont typeface="Meiryo"/>
              <a:buNone/>
            </a:pPr>
            <a:endParaRPr sz="800">
              <a:solidFill>
                <a:srgbClr val="3F3F3F"/>
              </a:solidFill>
              <a:cs typeface="Meiryo"/>
              <a:sym typeface="Meiryo"/>
            </a:endParaRPr>
          </a:p>
        </p:txBody>
      </p:sp>
      <p:sp>
        <p:nvSpPr>
          <p:cNvPr id="30" name="Google Shape;829;p26"/>
          <p:cNvSpPr/>
          <p:nvPr/>
        </p:nvSpPr>
        <p:spPr>
          <a:xfrm>
            <a:off x="611560" y="2787774"/>
            <a:ext cx="3780000" cy="290397"/>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36000" rIns="91425" bIns="45700" anchor="ctr" anchorCtr="0">
            <a:noAutofit/>
          </a:bodyPr>
          <a:lstStyle/>
          <a:p>
            <a:pPr marL="0" marR="0" lvl="0" indent="0" algn="ctr" rtl="0">
              <a:spcBef>
                <a:spcPts val="0"/>
              </a:spcBef>
              <a:spcAft>
                <a:spcPts val="0"/>
              </a:spcAft>
              <a:buClr>
                <a:schemeClr val="lt1"/>
              </a:buClr>
              <a:buSzPts val="1100"/>
              <a:buFont typeface="Meiryo"/>
              <a:buNone/>
            </a:pPr>
            <a:r>
              <a:rPr lang="ja-JP" sz="1100" b="1" dirty="0">
                <a:solidFill>
                  <a:schemeClr val="lt1"/>
                </a:solidFill>
                <a:cs typeface="Meiryo"/>
                <a:sym typeface="Meiryo"/>
              </a:rPr>
              <a:t>WebFOCUS Client（フロントエンジン）</a:t>
            </a:r>
            <a:endParaRPr sz="1100" b="1" dirty="0">
              <a:solidFill>
                <a:schemeClr val="lt1"/>
              </a:solidFill>
              <a:cs typeface="Meiryo"/>
              <a:sym typeface="Meiryo"/>
            </a:endParaRPr>
          </a:p>
        </p:txBody>
      </p:sp>
      <p:sp>
        <p:nvSpPr>
          <p:cNvPr id="31" name="Google Shape;830;p26"/>
          <p:cNvSpPr/>
          <p:nvPr/>
        </p:nvSpPr>
        <p:spPr>
          <a:xfrm>
            <a:off x="742806" y="3183854"/>
            <a:ext cx="1094835" cy="324000"/>
          </a:xfrm>
          <a:prstGeom prst="roundRect">
            <a:avLst>
              <a:gd name="adj" fmla="val 16667"/>
            </a:avLst>
          </a:prstGeom>
          <a:solidFill>
            <a:schemeClr val="dk2"/>
          </a:solidFill>
          <a:ln>
            <a:noFill/>
          </a:ln>
        </p:spPr>
        <p:txBody>
          <a:bodyPr spcFirstLastPara="1" wrap="square" lIns="54000" tIns="36000" rIns="54000" bIns="45000" anchor="ctr" anchorCtr="0">
            <a:noAutofit/>
          </a:bodyPr>
          <a:lstStyle/>
          <a:p>
            <a:pPr marL="0" marR="0" lvl="0" indent="0" algn="ctr" rtl="0">
              <a:spcBef>
                <a:spcPts val="0"/>
              </a:spcBef>
              <a:spcAft>
                <a:spcPts val="0"/>
              </a:spcAft>
              <a:buClr>
                <a:srgbClr val="FFFFFF"/>
              </a:buClr>
              <a:buSzPts val="900"/>
              <a:buFont typeface="Meiryo"/>
              <a:buNone/>
            </a:pPr>
            <a:r>
              <a:rPr lang="ja-JP" sz="900" dirty="0">
                <a:solidFill>
                  <a:srgbClr val="FFFFFF"/>
                </a:solidFill>
                <a:cs typeface="Meiryo"/>
                <a:sym typeface="Meiryo"/>
              </a:rPr>
              <a:t>セキュリティ</a:t>
            </a:r>
            <a:endParaRPr sz="900" dirty="0">
              <a:solidFill>
                <a:srgbClr val="FFFFFF"/>
              </a:solidFill>
              <a:cs typeface="Meiryo"/>
              <a:sym typeface="Meiryo"/>
            </a:endParaRPr>
          </a:p>
          <a:p>
            <a:pPr marL="0" marR="0" lvl="0" indent="0" algn="ctr" rtl="0">
              <a:spcBef>
                <a:spcPts val="0"/>
              </a:spcBef>
              <a:spcAft>
                <a:spcPts val="0"/>
              </a:spcAft>
              <a:buClr>
                <a:srgbClr val="FFFFFF"/>
              </a:buClr>
              <a:buSzPts val="900"/>
              <a:buFont typeface="Meiryo"/>
              <a:buNone/>
            </a:pPr>
            <a:r>
              <a:rPr lang="ja-JP" sz="900" dirty="0">
                <a:solidFill>
                  <a:srgbClr val="FFFFFF"/>
                </a:solidFill>
                <a:cs typeface="Meiryo"/>
                <a:sym typeface="Meiryo"/>
              </a:rPr>
              <a:t>センター</a:t>
            </a:r>
            <a:endParaRPr sz="900" dirty="0">
              <a:solidFill>
                <a:srgbClr val="FFFFFF"/>
              </a:solidFill>
              <a:cs typeface="Meiryo"/>
              <a:sym typeface="Meiryo"/>
            </a:endParaRPr>
          </a:p>
        </p:txBody>
      </p:sp>
      <p:sp>
        <p:nvSpPr>
          <p:cNvPr id="32" name="Google Shape;831;p26"/>
          <p:cNvSpPr txBox="1"/>
          <p:nvPr/>
        </p:nvSpPr>
        <p:spPr>
          <a:xfrm>
            <a:off x="649109" y="3539661"/>
            <a:ext cx="1372975" cy="1044000"/>
          </a:xfrm>
          <a:prstGeom prst="rect">
            <a:avLst/>
          </a:prstGeom>
          <a:noFill/>
          <a:ln>
            <a:noFill/>
          </a:ln>
        </p:spPr>
        <p:txBody>
          <a:bodyPr spcFirstLastPara="1" wrap="square" lIns="54000" tIns="56325" rIns="54000" bIns="45000" anchor="t" anchorCtr="0">
            <a:noAutofit/>
          </a:bodyPr>
          <a:lstStyle/>
          <a:p>
            <a:pPr marL="234900" marR="0" lvl="0" indent="-171450" algn="l" rtl="0">
              <a:lnSpc>
                <a:spcPct val="110000"/>
              </a:lnSpc>
              <a:spcBef>
                <a:spcPts val="0"/>
              </a:spcBef>
              <a:spcAft>
                <a:spcPts val="0"/>
              </a:spcAft>
              <a:buClr>
                <a:schemeClr val="dk2"/>
              </a:buClr>
              <a:buSzPts val="1000"/>
              <a:buFont typeface="Noto Sans Symbols"/>
              <a:buChar char="●"/>
            </a:pPr>
            <a:r>
              <a:rPr lang="ja-JP" sz="1000" dirty="0" smtClean="0">
                <a:solidFill>
                  <a:srgbClr val="3F3F3F"/>
                </a:solidFill>
                <a:cs typeface="Meiryo"/>
                <a:sym typeface="Meiryo"/>
              </a:rPr>
              <a:t>ユーザ</a:t>
            </a:r>
            <a:r>
              <a:rPr lang="ja-JP" altLang="en-US" sz="1000" dirty="0" smtClean="0">
                <a:solidFill>
                  <a:srgbClr val="3F3F3F"/>
                </a:solidFill>
                <a:cs typeface="Meiryo"/>
                <a:sym typeface="Meiryo"/>
              </a:rPr>
              <a:t>ー</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グループ</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権限</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Hubメニュー制御</a:t>
            </a:r>
            <a:endParaRPr sz="1000" dirty="0">
              <a:solidFill>
                <a:srgbClr val="3F3F3F"/>
              </a:solidFill>
              <a:cs typeface="Meiryo"/>
              <a:sym typeface="Meiryo"/>
            </a:endParaRPr>
          </a:p>
        </p:txBody>
      </p:sp>
      <p:sp>
        <p:nvSpPr>
          <p:cNvPr id="33" name="Google Shape;832;p26"/>
          <p:cNvSpPr txBox="1"/>
          <p:nvPr/>
        </p:nvSpPr>
        <p:spPr>
          <a:xfrm>
            <a:off x="1862451" y="3543974"/>
            <a:ext cx="1315654" cy="1044000"/>
          </a:xfrm>
          <a:prstGeom prst="rect">
            <a:avLst/>
          </a:prstGeom>
          <a:noFill/>
          <a:ln>
            <a:noFill/>
          </a:ln>
        </p:spPr>
        <p:txBody>
          <a:bodyPr spcFirstLastPara="1" wrap="square" lIns="54000" tIns="56325" rIns="54000" bIns="45000" anchor="t" anchorCtr="0">
            <a:noAutofit/>
          </a:bodyPr>
          <a:lstStyle/>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フォルダ</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プロシジャ</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HTML</a:t>
            </a:r>
            <a:endParaRPr dirty="0"/>
          </a:p>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ポータル/ページ</a:t>
            </a:r>
            <a:endParaRPr sz="1000" dirty="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dirty="0">
                <a:solidFill>
                  <a:srgbClr val="3F3F3F"/>
                </a:solidFill>
                <a:cs typeface="Meiryo"/>
                <a:sym typeface="Meiryo"/>
              </a:rPr>
              <a:t>スケジュール</a:t>
            </a:r>
            <a:endParaRPr sz="1000" dirty="0">
              <a:solidFill>
                <a:srgbClr val="3F3F3F"/>
              </a:solidFill>
              <a:cs typeface="Meiryo"/>
              <a:sym typeface="Meiryo"/>
            </a:endParaRPr>
          </a:p>
        </p:txBody>
      </p:sp>
      <p:sp>
        <p:nvSpPr>
          <p:cNvPr id="34" name="Google Shape;833;p26"/>
          <p:cNvSpPr/>
          <p:nvPr/>
        </p:nvSpPr>
        <p:spPr>
          <a:xfrm>
            <a:off x="1936059" y="3176992"/>
            <a:ext cx="1099509" cy="324000"/>
          </a:xfrm>
          <a:prstGeom prst="roundRect">
            <a:avLst>
              <a:gd name="adj" fmla="val 16667"/>
            </a:avLst>
          </a:prstGeom>
          <a:solidFill>
            <a:schemeClr val="dk2"/>
          </a:solidFill>
          <a:ln>
            <a:noFill/>
          </a:ln>
        </p:spPr>
        <p:txBody>
          <a:bodyPr spcFirstLastPara="1" wrap="square" lIns="54000" tIns="36000" rIns="54000" bIns="45000" anchor="ctr" anchorCtr="0">
            <a:noAutofit/>
          </a:bodyPr>
          <a:lstStyle/>
          <a:p>
            <a:pPr marL="0" marR="0" lvl="0" indent="0" algn="ctr" rtl="0">
              <a:spcBef>
                <a:spcPts val="0"/>
              </a:spcBef>
              <a:spcAft>
                <a:spcPts val="0"/>
              </a:spcAft>
              <a:buClr>
                <a:srgbClr val="FFFFFF"/>
              </a:buClr>
              <a:buSzPts val="900"/>
              <a:buFont typeface="Meiryo"/>
              <a:buNone/>
            </a:pPr>
            <a:r>
              <a:rPr lang="ja-JP" sz="900" dirty="0">
                <a:solidFill>
                  <a:srgbClr val="FFFFFF"/>
                </a:solidFill>
                <a:cs typeface="Meiryo"/>
                <a:sym typeface="Meiryo"/>
              </a:rPr>
              <a:t>ワークスペース</a:t>
            </a:r>
            <a:endParaRPr sz="900" dirty="0">
              <a:solidFill>
                <a:srgbClr val="FFFFFF"/>
              </a:solidFill>
              <a:cs typeface="Meiryo"/>
              <a:sym typeface="Meiryo"/>
            </a:endParaRPr>
          </a:p>
        </p:txBody>
      </p:sp>
      <p:sp>
        <p:nvSpPr>
          <p:cNvPr id="27" name="Google Shape;835;p26"/>
          <p:cNvSpPr/>
          <p:nvPr/>
        </p:nvSpPr>
        <p:spPr>
          <a:xfrm>
            <a:off x="3143042" y="3176992"/>
            <a:ext cx="1099510" cy="324000"/>
          </a:xfrm>
          <a:prstGeom prst="roundRect">
            <a:avLst>
              <a:gd name="adj" fmla="val 16667"/>
            </a:avLst>
          </a:prstGeom>
          <a:solidFill>
            <a:schemeClr val="dk2"/>
          </a:solidFill>
          <a:ln>
            <a:noFill/>
          </a:ln>
        </p:spPr>
        <p:txBody>
          <a:bodyPr spcFirstLastPara="1" wrap="square" lIns="54000" tIns="36000" rIns="54000" bIns="45000" anchor="ctr" anchorCtr="0">
            <a:noAutofit/>
          </a:bodyPr>
          <a:lstStyle/>
          <a:p>
            <a:pPr marL="0" marR="0" lvl="0" indent="0" algn="ctr" rtl="0">
              <a:spcBef>
                <a:spcPts val="0"/>
              </a:spcBef>
              <a:spcAft>
                <a:spcPts val="0"/>
              </a:spcAft>
              <a:buClr>
                <a:srgbClr val="FFFFFF"/>
              </a:buClr>
              <a:buSzPts val="900"/>
              <a:buFont typeface="Meiryo"/>
              <a:buNone/>
            </a:pPr>
            <a:r>
              <a:rPr lang="ja-JP" sz="900">
                <a:solidFill>
                  <a:srgbClr val="FFFFFF"/>
                </a:solidFill>
                <a:cs typeface="Meiryo"/>
                <a:sym typeface="Meiryo"/>
              </a:rPr>
              <a:t>クライアント管理</a:t>
            </a:r>
            <a:endParaRPr sz="900">
              <a:solidFill>
                <a:srgbClr val="FFFFFF"/>
              </a:solidFill>
              <a:cs typeface="Meiryo"/>
              <a:sym typeface="Meiryo"/>
            </a:endParaRPr>
          </a:p>
        </p:txBody>
      </p:sp>
      <p:sp>
        <p:nvSpPr>
          <p:cNvPr id="28" name="Google Shape;836;p26"/>
          <p:cNvSpPr txBox="1"/>
          <p:nvPr/>
        </p:nvSpPr>
        <p:spPr>
          <a:xfrm>
            <a:off x="3034969" y="3542555"/>
            <a:ext cx="1315654" cy="1044000"/>
          </a:xfrm>
          <a:prstGeom prst="rect">
            <a:avLst/>
          </a:prstGeom>
          <a:noFill/>
          <a:ln>
            <a:noFill/>
          </a:ln>
        </p:spPr>
        <p:txBody>
          <a:bodyPr spcFirstLastPara="1" wrap="square" lIns="54000" tIns="56325" rIns="54000" bIns="45000" anchor="t" anchorCtr="0">
            <a:noAutofit/>
          </a:bodyPr>
          <a:lstStyle/>
          <a:p>
            <a:pPr marL="234900" marR="0" lvl="0" indent="-171450" algn="l" rtl="0">
              <a:lnSpc>
                <a:spcPct val="110000"/>
              </a:lnSpc>
              <a:spcBef>
                <a:spcPts val="0"/>
              </a:spcBef>
              <a:spcAft>
                <a:spcPts val="0"/>
              </a:spcAft>
              <a:buClr>
                <a:schemeClr val="dk2"/>
              </a:buClr>
              <a:buSzPts val="1000"/>
              <a:buFont typeface="Noto Sans Symbols"/>
              <a:buChar char="●"/>
            </a:pPr>
            <a:r>
              <a:rPr lang="ja-JP" sz="1000">
                <a:solidFill>
                  <a:srgbClr val="3F3F3F"/>
                </a:solidFill>
                <a:cs typeface="Meiryo"/>
                <a:sym typeface="Meiryo"/>
              </a:rPr>
              <a:t>管理コンソール</a:t>
            </a:r>
            <a:endParaRPr sz="100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a:solidFill>
                  <a:srgbClr val="3F3F3F"/>
                </a:solidFill>
                <a:cs typeface="Meiryo"/>
                <a:sym typeface="Meiryo"/>
              </a:rPr>
              <a:t>インポート</a:t>
            </a:r>
            <a:endParaRPr sz="1000">
              <a:solidFill>
                <a:srgbClr val="3F3F3F"/>
              </a:solidFill>
              <a:cs typeface="Meiryo"/>
              <a:sym typeface="Meiryo"/>
            </a:endParaRPr>
          </a:p>
          <a:p>
            <a:pPr marL="234900" marR="0" lvl="0" indent="-171450" algn="l" rtl="0">
              <a:lnSpc>
                <a:spcPct val="110000"/>
              </a:lnSpc>
              <a:spcBef>
                <a:spcPts val="0"/>
              </a:spcBef>
              <a:spcAft>
                <a:spcPts val="0"/>
              </a:spcAft>
              <a:buClr>
                <a:schemeClr val="dk2"/>
              </a:buClr>
              <a:buSzPts val="1000"/>
              <a:buFont typeface="Noto Sans Symbols"/>
              <a:buChar char="●"/>
            </a:pPr>
            <a:r>
              <a:rPr lang="ja-JP" sz="1000">
                <a:solidFill>
                  <a:srgbClr val="3F3F3F"/>
                </a:solidFill>
                <a:cs typeface="Meiryo"/>
                <a:sym typeface="Meiryo"/>
              </a:rPr>
              <a:t>エクスポート</a:t>
            </a:r>
            <a:endParaRPr sz="1000">
              <a:solidFill>
                <a:srgbClr val="3F3F3F"/>
              </a:solidFill>
              <a:cs typeface="Meiryo"/>
              <a:sym typeface="Meiryo"/>
            </a:endParaRPr>
          </a:p>
          <a:p>
            <a:pPr marL="234900" marR="0" lvl="0" indent="-107950" algn="l" rtl="0">
              <a:lnSpc>
                <a:spcPct val="110000"/>
              </a:lnSpc>
              <a:spcBef>
                <a:spcPts val="0"/>
              </a:spcBef>
              <a:spcAft>
                <a:spcPts val="0"/>
              </a:spcAft>
              <a:buClr>
                <a:schemeClr val="dk2"/>
              </a:buClr>
              <a:buSzPts val="1000"/>
              <a:buFont typeface="Noto Sans Symbols"/>
              <a:buNone/>
            </a:pPr>
            <a:endParaRPr sz="1000">
              <a:solidFill>
                <a:srgbClr val="3F3F3F"/>
              </a:solidFill>
              <a:cs typeface="Meiryo"/>
              <a:sym typeface="Meiryo"/>
            </a:endParaRPr>
          </a:p>
        </p:txBody>
      </p:sp>
      <p:cxnSp>
        <p:nvCxnSpPr>
          <p:cNvPr id="35" name="Google Shape;837;p26"/>
          <p:cNvCxnSpPr>
            <a:stCxn id="18" idx="2"/>
            <a:endCxn id="6" idx="1"/>
          </p:cNvCxnSpPr>
          <p:nvPr/>
        </p:nvCxnSpPr>
        <p:spPr>
          <a:xfrm rot="16200000" flipH="1">
            <a:off x="-218839" y="2954276"/>
            <a:ext cx="1311263" cy="191716"/>
          </a:xfrm>
          <a:prstGeom prst="bentConnector2">
            <a:avLst/>
          </a:prstGeom>
          <a:noFill/>
          <a:ln w="19050" cap="flat" cmpd="sng">
            <a:solidFill>
              <a:srgbClr val="538CD5"/>
            </a:solidFill>
            <a:prstDash val="solid"/>
            <a:round/>
            <a:headEnd type="none" w="sm" len="sm"/>
            <a:tailEnd type="triangle" w="med" len="med"/>
          </a:ln>
        </p:spPr>
      </p:cxnSp>
      <p:cxnSp>
        <p:nvCxnSpPr>
          <p:cNvPr id="36" name="Google Shape;838;p26"/>
          <p:cNvCxnSpPr>
            <a:stCxn id="6" idx="3"/>
            <a:endCxn id="16" idx="2"/>
          </p:cNvCxnSpPr>
          <p:nvPr/>
        </p:nvCxnSpPr>
        <p:spPr>
          <a:xfrm flipV="1">
            <a:off x="8704650" y="2427734"/>
            <a:ext cx="97706" cy="1278032"/>
          </a:xfrm>
          <a:prstGeom prst="bentConnector2">
            <a:avLst/>
          </a:prstGeom>
          <a:noFill/>
          <a:ln w="19050" cap="flat" cmpd="sng">
            <a:solidFill>
              <a:srgbClr val="538CD5"/>
            </a:solidFill>
            <a:prstDash val="solid"/>
            <a:round/>
            <a:headEnd type="none" w="sm" len="sm"/>
            <a:tailEnd type="triangle" w="med" len="med"/>
          </a:ln>
        </p:spPr>
      </p:cxnSp>
      <p:sp>
        <p:nvSpPr>
          <p:cNvPr id="37" name="Google Shape;839;p26"/>
          <p:cNvSpPr txBox="1"/>
          <p:nvPr/>
        </p:nvSpPr>
        <p:spPr>
          <a:xfrm>
            <a:off x="130301" y="1686487"/>
            <a:ext cx="418952"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a:solidFill>
                  <a:srgbClr val="3F3F3F"/>
                </a:solidFill>
                <a:latin typeface="Meiryo"/>
                <a:ea typeface="Meiryo"/>
                <a:cs typeface="Meiryo"/>
                <a:sym typeface="Meiryo"/>
              </a:rPr>
              <a:t>利用者</a:t>
            </a:r>
            <a:endParaRPr sz="900">
              <a:solidFill>
                <a:srgbClr val="3F3F3F"/>
              </a:solidFill>
              <a:latin typeface="Meiryo"/>
              <a:ea typeface="Meiryo"/>
              <a:cs typeface="Meiryo"/>
              <a:sym typeface="Meiryo"/>
            </a:endParaRPr>
          </a:p>
        </p:txBody>
      </p:sp>
    </p:spTree>
    <p:extLst>
      <p:ext uri="{BB962C8B-B14F-4D97-AF65-F5344CB8AC3E}">
        <p14:creationId xmlns:p14="http://schemas.microsoft.com/office/powerpoint/2010/main" val="2338254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Reporting Serverへの連携について</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コンテンツ プレースホルダー 3"/>
          <p:cNvSpPr>
            <a:spLocks noGrp="1"/>
          </p:cNvSpPr>
          <p:nvPr>
            <p:ph sz="quarter" idx="13"/>
          </p:nvPr>
        </p:nvSpPr>
        <p:spPr/>
        <p:txBody>
          <a:bodyPr/>
          <a:lstStyle/>
          <a:p>
            <a:pPr marL="285750" lvl="0" indent="-285750">
              <a:buClr>
                <a:schemeClr val="tx2"/>
              </a:buClr>
              <a:buFont typeface="Wingdings" panose="05000000000000000000" pitchFamily="2" charset="2"/>
              <a:buChar char="n"/>
            </a:pPr>
            <a:r>
              <a:rPr lang="en-US" altLang="ja-JP" dirty="0" err="1"/>
              <a:t>WebFOCUS</a:t>
            </a:r>
            <a:r>
              <a:rPr lang="en-US" altLang="ja-JP" dirty="0"/>
              <a:t> Client</a:t>
            </a:r>
            <a:r>
              <a:rPr lang="ja-JP" altLang="en-US" dirty="0"/>
              <a:t>と</a:t>
            </a:r>
            <a:r>
              <a:rPr lang="en-US" altLang="ja-JP" dirty="0"/>
              <a:t>Reporting Server</a:t>
            </a:r>
            <a:r>
              <a:rPr lang="ja-JP" altLang="en-US" dirty="0"/>
              <a:t>の</a:t>
            </a:r>
            <a:r>
              <a:rPr lang="en-US" altLang="ja-JP" dirty="0"/>
              <a:t>trusted</a:t>
            </a:r>
            <a:r>
              <a:rPr lang="ja-JP" altLang="en-US" dirty="0"/>
              <a:t>認証について</a:t>
            </a:r>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285750" lvl="0" indent="-285750">
              <a:buClr>
                <a:schemeClr val="tx2"/>
              </a:buClr>
              <a:buFont typeface="Wingdings" panose="05000000000000000000" pitchFamily="2" charset="2"/>
              <a:buChar char="n"/>
            </a:pPr>
            <a:endParaRPr lang="ja-JP" altLang="en-US" dirty="0"/>
          </a:p>
          <a:p>
            <a:pPr marL="742950" lvl="1" indent="-285750">
              <a:buClr>
                <a:schemeClr val="tx2"/>
              </a:buClr>
              <a:buFont typeface="Wingdings" panose="05000000000000000000" pitchFamily="2" charset="2"/>
              <a:buChar char="ü"/>
            </a:pPr>
            <a:endParaRPr lang="ja-JP" altLang="en-US" dirty="0"/>
          </a:p>
          <a:p>
            <a:endParaRPr lang="ja-JP" altLang="en-US" dirty="0"/>
          </a:p>
          <a:p>
            <a:endParaRPr lang="ja-JP" altLang="en-US" dirty="0"/>
          </a:p>
          <a:p>
            <a:endParaRPr lang="ja-JP" altLang="en-US" dirty="0"/>
          </a:p>
          <a:p>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29</a:t>
            </a:fld>
            <a:endParaRPr lang="ja-JP" altLang="en-US" dirty="0"/>
          </a:p>
        </p:txBody>
      </p:sp>
      <p:sp>
        <p:nvSpPr>
          <p:cNvPr id="6" name="Google Shape;845;p27"/>
          <p:cNvSpPr/>
          <p:nvPr/>
        </p:nvSpPr>
        <p:spPr>
          <a:xfrm rot="900000">
            <a:off x="5305884" y="2777614"/>
            <a:ext cx="113726" cy="216024"/>
          </a:xfrm>
          <a:prstGeom prst="triangle">
            <a:avLst>
              <a:gd name="adj" fmla="val 50000"/>
            </a:avLst>
          </a:prstGeom>
          <a:solidFill>
            <a:schemeClr val="accent3"/>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sp>
        <p:nvSpPr>
          <p:cNvPr id="7" name="Google Shape;846;p27"/>
          <p:cNvSpPr/>
          <p:nvPr/>
        </p:nvSpPr>
        <p:spPr>
          <a:xfrm rot="900000">
            <a:off x="3157859" y="2777614"/>
            <a:ext cx="113726" cy="216024"/>
          </a:xfrm>
          <a:prstGeom prst="triangle">
            <a:avLst>
              <a:gd name="adj" fmla="val 50000"/>
            </a:avLst>
          </a:prstGeom>
          <a:solidFill>
            <a:schemeClr val="accent1"/>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grpSp>
        <p:nvGrpSpPr>
          <p:cNvPr id="8" name="Google Shape;849;p27"/>
          <p:cNvGrpSpPr/>
          <p:nvPr/>
        </p:nvGrpSpPr>
        <p:grpSpPr>
          <a:xfrm>
            <a:off x="5144218" y="2016006"/>
            <a:ext cx="678638" cy="703366"/>
            <a:chOff x="4796908" y="1598588"/>
            <a:chExt cx="678638" cy="703366"/>
          </a:xfrm>
        </p:grpSpPr>
        <p:pic>
          <p:nvPicPr>
            <p:cNvPr id="9" name="Google Shape;850;p27"/>
            <p:cNvPicPr preferRelativeResize="0"/>
            <p:nvPr/>
          </p:nvPicPr>
          <p:blipFill rotWithShape="1">
            <a:blip r:embed="rId2">
              <a:alphaModFix/>
            </a:blip>
            <a:srcRect/>
            <a:stretch/>
          </p:blipFill>
          <p:spPr>
            <a:xfrm>
              <a:off x="4956335" y="1939985"/>
              <a:ext cx="368319" cy="361969"/>
            </a:xfrm>
            <a:prstGeom prst="rect">
              <a:avLst/>
            </a:prstGeom>
            <a:noFill/>
            <a:ln>
              <a:noFill/>
            </a:ln>
          </p:spPr>
        </p:pic>
        <p:sp>
          <p:nvSpPr>
            <p:cNvPr id="10" name="Google Shape;851;p27"/>
            <p:cNvSpPr txBox="1"/>
            <p:nvPr/>
          </p:nvSpPr>
          <p:spPr>
            <a:xfrm>
              <a:off x="4796908" y="1598588"/>
              <a:ext cx="678638" cy="395869"/>
            </a:xfrm>
            <a:prstGeom prst="rect">
              <a:avLst/>
            </a:prstGeom>
            <a:noFill/>
            <a:ln>
              <a:noFill/>
            </a:ln>
          </p:spPr>
          <p:txBody>
            <a:bodyPr spcFirstLastPara="1" wrap="square" lIns="36000" tIns="72000" rIns="36000" bIns="45700" anchor="t" anchorCtr="0">
              <a:spAutoFit/>
            </a:bodyPr>
            <a:lstStyle/>
            <a:p>
              <a:pPr marL="0" marR="0" lvl="0" indent="0" algn="ctr" rtl="0">
                <a:spcBef>
                  <a:spcPts val="0"/>
                </a:spcBef>
                <a:spcAft>
                  <a:spcPts val="0"/>
                </a:spcAft>
                <a:buNone/>
              </a:pPr>
              <a:r>
                <a:rPr lang="ja-JP" sz="900" b="1" dirty="0">
                  <a:solidFill>
                    <a:srgbClr val="205867"/>
                  </a:solidFill>
                  <a:ea typeface="Meiryo"/>
                  <a:cs typeface="Meiryo"/>
                  <a:sym typeface="Meiryo"/>
                </a:rPr>
                <a:t>Reporting</a:t>
              </a:r>
              <a:endParaRPr dirty="0"/>
            </a:p>
            <a:p>
              <a:pPr marL="0" marR="0" lvl="0" indent="0" algn="ctr" rtl="0">
                <a:spcBef>
                  <a:spcPts val="0"/>
                </a:spcBef>
                <a:spcAft>
                  <a:spcPts val="0"/>
                </a:spcAft>
                <a:buNone/>
              </a:pPr>
              <a:r>
                <a:rPr lang="ja-JP" sz="900" b="1" dirty="0">
                  <a:solidFill>
                    <a:srgbClr val="205867"/>
                  </a:solidFill>
                  <a:ea typeface="Meiryo"/>
                  <a:cs typeface="Meiryo"/>
                  <a:sym typeface="Meiryo"/>
                </a:rPr>
                <a:t>Server</a:t>
              </a:r>
              <a:endParaRPr sz="900" b="1" dirty="0">
                <a:solidFill>
                  <a:srgbClr val="205867"/>
                </a:solidFill>
                <a:ea typeface="Meiryo"/>
                <a:cs typeface="Meiryo"/>
                <a:sym typeface="Meiryo"/>
              </a:endParaRPr>
            </a:p>
          </p:txBody>
        </p:sp>
      </p:grpSp>
      <p:grpSp>
        <p:nvGrpSpPr>
          <p:cNvPr id="11" name="Google Shape;852;p27"/>
          <p:cNvGrpSpPr/>
          <p:nvPr/>
        </p:nvGrpSpPr>
        <p:grpSpPr>
          <a:xfrm>
            <a:off x="3024771" y="1995686"/>
            <a:ext cx="755582" cy="742308"/>
            <a:chOff x="2769161" y="1594926"/>
            <a:chExt cx="755582" cy="742308"/>
          </a:xfrm>
        </p:grpSpPr>
        <p:pic>
          <p:nvPicPr>
            <p:cNvPr id="12" name="Google Shape;853;p27"/>
            <p:cNvPicPr preferRelativeResize="0"/>
            <p:nvPr/>
          </p:nvPicPr>
          <p:blipFill rotWithShape="1">
            <a:blip r:embed="rId3">
              <a:alphaModFix/>
            </a:blip>
            <a:srcRect/>
            <a:stretch/>
          </p:blipFill>
          <p:spPr>
            <a:xfrm>
              <a:off x="2937803" y="1940225"/>
              <a:ext cx="392338" cy="397009"/>
            </a:xfrm>
            <a:prstGeom prst="rect">
              <a:avLst/>
            </a:prstGeom>
            <a:noFill/>
            <a:ln>
              <a:noFill/>
            </a:ln>
          </p:spPr>
        </p:pic>
        <p:sp>
          <p:nvSpPr>
            <p:cNvPr id="13" name="Google Shape;854;p27"/>
            <p:cNvSpPr txBox="1"/>
            <p:nvPr/>
          </p:nvSpPr>
          <p:spPr>
            <a:xfrm>
              <a:off x="2769161" y="1594926"/>
              <a:ext cx="755582" cy="395869"/>
            </a:xfrm>
            <a:prstGeom prst="rect">
              <a:avLst/>
            </a:prstGeom>
            <a:noFill/>
            <a:ln>
              <a:noFill/>
            </a:ln>
          </p:spPr>
          <p:txBody>
            <a:bodyPr spcFirstLastPara="1" wrap="square" lIns="36000" tIns="72000" rIns="36000" bIns="45700" anchor="t" anchorCtr="0">
              <a:spAutoFit/>
            </a:bodyPr>
            <a:lstStyle/>
            <a:p>
              <a:pPr marL="0" marR="0" lvl="0" indent="0" algn="ctr" rtl="0">
                <a:spcBef>
                  <a:spcPts val="0"/>
                </a:spcBef>
                <a:spcAft>
                  <a:spcPts val="0"/>
                </a:spcAft>
                <a:buNone/>
              </a:pPr>
              <a:r>
                <a:rPr lang="ja-JP" sz="900" b="1" dirty="0">
                  <a:solidFill>
                    <a:srgbClr val="205867"/>
                  </a:solidFill>
                  <a:ea typeface="Meiryo"/>
                  <a:cs typeface="Meiryo"/>
                  <a:sym typeface="Meiryo"/>
                </a:rPr>
                <a:t>WebFOCUS</a:t>
              </a:r>
              <a:endParaRPr dirty="0"/>
            </a:p>
            <a:p>
              <a:pPr marL="0" marR="0" lvl="0" indent="0" algn="ctr" rtl="0">
                <a:spcBef>
                  <a:spcPts val="0"/>
                </a:spcBef>
                <a:spcAft>
                  <a:spcPts val="0"/>
                </a:spcAft>
                <a:buNone/>
              </a:pPr>
              <a:r>
                <a:rPr lang="ja-JP" sz="900" b="1" dirty="0">
                  <a:solidFill>
                    <a:srgbClr val="205867"/>
                  </a:solidFill>
                  <a:ea typeface="Meiryo"/>
                  <a:cs typeface="Meiryo"/>
                  <a:sym typeface="Meiryo"/>
                </a:rPr>
                <a:t>Client</a:t>
              </a:r>
              <a:endParaRPr sz="900" b="1" dirty="0">
                <a:solidFill>
                  <a:srgbClr val="205867"/>
                </a:solidFill>
                <a:ea typeface="Meiryo"/>
                <a:cs typeface="Meiryo"/>
                <a:sym typeface="Meiryo"/>
              </a:endParaRPr>
            </a:p>
          </p:txBody>
        </p:sp>
      </p:grpSp>
      <p:grpSp>
        <p:nvGrpSpPr>
          <p:cNvPr id="14" name="Google Shape;855;p27"/>
          <p:cNvGrpSpPr/>
          <p:nvPr/>
        </p:nvGrpSpPr>
        <p:grpSpPr>
          <a:xfrm>
            <a:off x="683568" y="2129542"/>
            <a:ext cx="869508" cy="608453"/>
            <a:chOff x="670557" y="1860960"/>
            <a:chExt cx="680618" cy="476274"/>
          </a:xfrm>
        </p:grpSpPr>
        <p:pic>
          <p:nvPicPr>
            <p:cNvPr id="15" name="Google Shape;856;p27"/>
            <p:cNvPicPr preferRelativeResize="0"/>
            <p:nvPr/>
          </p:nvPicPr>
          <p:blipFill rotWithShape="1">
            <a:blip r:embed="rId4">
              <a:alphaModFix/>
            </a:blip>
            <a:srcRect/>
            <a:stretch/>
          </p:blipFill>
          <p:spPr>
            <a:xfrm>
              <a:off x="670557" y="1860960"/>
              <a:ext cx="374669" cy="476274"/>
            </a:xfrm>
            <a:prstGeom prst="rect">
              <a:avLst/>
            </a:prstGeom>
            <a:noFill/>
            <a:ln>
              <a:noFill/>
            </a:ln>
          </p:spPr>
        </p:pic>
        <p:pic>
          <p:nvPicPr>
            <p:cNvPr id="16" name="Google Shape;857;p27"/>
            <p:cNvPicPr preferRelativeResize="0"/>
            <p:nvPr/>
          </p:nvPicPr>
          <p:blipFill rotWithShape="1">
            <a:blip r:embed="rId5">
              <a:alphaModFix/>
            </a:blip>
            <a:srcRect/>
            <a:stretch/>
          </p:blipFill>
          <p:spPr>
            <a:xfrm>
              <a:off x="1001287" y="2067694"/>
              <a:ext cx="349888" cy="264450"/>
            </a:xfrm>
            <a:prstGeom prst="rect">
              <a:avLst/>
            </a:prstGeom>
            <a:noFill/>
            <a:ln>
              <a:noFill/>
            </a:ln>
          </p:spPr>
        </p:pic>
      </p:grpSp>
      <p:sp>
        <p:nvSpPr>
          <p:cNvPr id="17" name="Google Shape;858;p27"/>
          <p:cNvSpPr/>
          <p:nvPr/>
        </p:nvSpPr>
        <p:spPr>
          <a:xfrm rot="-5400000">
            <a:off x="2306586" y="1941758"/>
            <a:ext cx="180000" cy="1224000"/>
          </a:xfrm>
          <a:prstGeom prst="downArrow">
            <a:avLst>
              <a:gd name="adj1" fmla="val 50000"/>
              <a:gd name="adj2" fmla="val 75122"/>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Meiryo"/>
              <a:ea typeface="Meiryo"/>
              <a:cs typeface="Meiryo"/>
              <a:sym typeface="Meiryo"/>
            </a:endParaRPr>
          </a:p>
        </p:txBody>
      </p:sp>
      <p:sp>
        <p:nvSpPr>
          <p:cNvPr id="18" name="Google Shape;859;p27"/>
          <p:cNvSpPr txBox="1"/>
          <p:nvPr/>
        </p:nvSpPr>
        <p:spPr>
          <a:xfrm>
            <a:off x="1773119" y="2273558"/>
            <a:ext cx="826115"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cs typeface="Meiryo"/>
                <a:sym typeface="Meiryo"/>
              </a:rPr>
              <a:t>① ID/PW認証</a:t>
            </a:r>
            <a:endParaRPr sz="900" dirty="0">
              <a:solidFill>
                <a:srgbClr val="3F3F3F"/>
              </a:solidFill>
              <a:cs typeface="Meiryo"/>
              <a:sym typeface="Meiryo"/>
            </a:endParaRPr>
          </a:p>
        </p:txBody>
      </p:sp>
      <p:sp>
        <p:nvSpPr>
          <p:cNvPr id="19" name="Google Shape;860;p27"/>
          <p:cNvSpPr txBox="1"/>
          <p:nvPr/>
        </p:nvSpPr>
        <p:spPr>
          <a:xfrm>
            <a:off x="3800673" y="2273558"/>
            <a:ext cx="859778"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latin typeface="Meiryo"/>
                <a:ea typeface="Meiryo"/>
                <a:cs typeface="Meiryo"/>
                <a:sym typeface="Meiryo"/>
              </a:rPr>
              <a:t>② </a:t>
            </a:r>
            <a:r>
              <a:rPr lang="ja-JP" sz="900" dirty="0">
                <a:solidFill>
                  <a:srgbClr val="3F3F3F"/>
                </a:solidFill>
                <a:ea typeface="Meiryo"/>
                <a:cs typeface="Meiryo"/>
                <a:sym typeface="Meiryo"/>
              </a:rPr>
              <a:t>trusted</a:t>
            </a:r>
            <a:r>
              <a:rPr lang="ja-JP" sz="900" dirty="0">
                <a:solidFill>
                  <a:srgbClr val="3F3F3F"/>
                </a:solidFill>
                <a:latin typeface="Meiryo"/>
                <a:ea typeface="Meiryo"/>
                <a:cs typeface="Meiryo"/>
                <a:sym typeface="Meiryo"/>
              </a:rPr>
              <a:t>認証</a:t>
            </a:r>
            <a:endParaRPr sz="900" dirty="0">
              <a:solidFill>
                <a:srgbClr val="3F3F3F"/>
              </a:solidFill>
              <a:latin typeface="Meiryo"/>
              <a:ea typeface="Meiryo"/>
              <a:cs typeface="Meiryo"/>
              <a:sym typeface="Meiryo"/>
            </a:endParaRPr>
          </a:p>
        </p:txBody>
      </p:sp>
      <p:grpSp>
        <p:nvGrpSpPr>
          <p:cNvPr id="20" name="Google Shape;861;p27"/>
          <p:cNvGrpSpPr/>
          <p:nvPr/>
        </p:nvGrpSpPr>
        <p:grpSpPr>
          <a:xfrm>
            <a:off x="7221656" y="2146199"/>
            <a:ext cx="765200" cy="608453"/>
            <a:chOff x="5898624" y="1728781"/>
            <a:chExt cx="765200" cy="608453"/>
          </a:xfrm>
        </p:grpSpPr>
        <p:pic>
          <p:nvPicPr>
            <p:cNvPr id="21" name="Google Shape;862;p27"/>
            <p:cNvPicPr preferRelativeResize="0"/>
            <p:nvPr/>
          </p:nvPicPr>
          <p:blipFill rotWithShape="1">
            <a:blip r:embed="rId6">
              <a:alphaModFix/>
            </a:blip>
            <a:srcRect/>
            <a:stretch/>
          </p:blipFill>
          <p:spPr>
            <a:xfrm>
              <a:off x="6080720" y="1939985"/>
              <a:ext cx="397249" cy="397249"/>
            </a:xfrm>
            <a:prstGeom prst="rect">
              <a:avLst/>
            </a:prstGeom>
            <a:noFill/>
            <a:ln>
              <a:noFill/>
            </a:ln>
          </p:spPr>
        </p:pic>
        <p:sp>
          <p:nvSpPr>
            <p:cNvPr id="22" name="Google Shape;863;p27"/>
            <p:cNvSpPr txBox="1"/>
            <p:nvPr/>
          </p:nvSpPr>
          <p:spPr>
            <a:xfrm>
              <a:off x="5898624" y="1728781"/>
              <a:ext cx="765200"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a:solidFill>
                    <a:srgbClr val="205867"/>
                  </a:solidFill>
                  <a:latin typeface="Meiryo"/>
                  <a:ea typeface="Meiryo"/>
                  <a:cs typeface="Meiryo"/>
                  <a:sym typeface="Meiryo"/>
                </a:rPr>
                <a:t>データベース</a:t>
              </a:r>
              <a:endParaRPr sz="900">
                <a:solidFill>
                  <a:srgbClr val="205867"/>
                </a:solidFill>
                <a:latin typeface="Meiryo"/>
                <a:ea typeface="Meiryo"/>
                <a:cs typeface="Meiryo"/>
                <a:sym typeface="Meiryo"/>
              </a:endParaRPr>
            </a:p>
          </p:txBody>
        </p:sp>
      </p:grpSp>
      <p:sp>
        <p:nvSpPr>
          <p:cNvPr id="23" name="Google Shape;864;p27"/>
          <p:cNvSpPr/>
          <p:nvPr/>
        </p:nvSpPr>
        <p:spPr>
          <a:xfrm rot="-5400000">
            <a:off x="4394818" y="1941758"/>
            <a:ext cx="180000" cy="1224000"/>
          </a:xfrm>
          <a:prstGeom prst="downArrow">
            <a:avLst>
              <a:gd name="adj1" fmla="val 50000"/>
              <a:gd name="adj2" fmla="val 75122"/>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Meiryo"/>
              <a:ea typeface="Meiryo"/>
              <a:cs typeface="Meiryo"/>
              <a:sym typeface="Meiryo"/>
            </a:endParaRPr>
          </a:p>
        </p:txBody>
      </p:sp>
      <p:sp>
        <p:nvSpPr>
          <p:cNvPr id="24" name="Google Shape;865;p27"/>
          <p:cNvSpPr/>
          <p:nvPr/>
        </p:nvSpPr>
        <p:spPr>
          <a:xfrm rot="-5400000">
            <a:off x="6519488" y="1941758"/>
            <a:ext cx="180000" cy="1224000"/>
          </a:xfrm>
          <a:prstGeom prst="downArrow">
            <a:avLst>
              <a:gd name="adj1" fmla="val 50000"/>
              <a:gd name="adj2" fmla="val 75122"/>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Meiryo"/>
              <a:ea typeface="Meiryo"/>
              <a:cs typeface="Meiryo"/>
              <a:sym typeface="Meiryo"/>
            </a:endParaRPr>
          </a:p>
        </p:txBody>
      </p:sp>
      <p:graphicFrame>
        <p:nvGraphicFramePr>
          <p:cNvPr id="25" name="Google Shape;866;p27"/>
          <p:cNvGraphicFramePr/>
          <p:nvPr>
            <p:extLst/>
          </p:nvPr>
        </p:nvGraphicFramePr>
        <p:xfrm>
          <a:off x="5082352" y="2978120"/>
          <a:ext cx="2369975" cy="762030"/>
        </p:xfrm>
        <a:graphic>
          <a:graphicData uri="http://schemas.openxmlformats.org/drawingml/2006/table">
            <a:tbl>
              <a:tblPr firstRow="1" bandRow="1">
                <a:noFill/>
              </a:tblPr>
              <a:tblGrid>
                <a:gridCol w="1001825">
                  <a:extLst>
                    <a:ext uri="{9D8B030D-6E8A-4147-A177-3AD203B41FA5}">
                      <a16:colId xmlns:a16="http://schemas.microsoft.com/office/drawing/2014/main" val="20000"/>
                    </a:ext>
                  </a:extLst>
                </a:gridCol>
                <a:gridCol w="578150">
                  <a:extLst>
                    <a:ext uri="{9D8B030D-6E8A-4147-A177-3AD203B41FA5}">
                      <a16:colId xmlns:a16="http://schemas.microsoft.com/office/drawing/2014/main" val="20001"/>
                    </a:ext>
                  </a:extLst>
                </a:gridCol>
                <a:gridCol w="790000">
                  <a:extLst>
                    <a:ext uri="{9D8B030D-6E8A-4147-A177-3AD203B41FA5}">
                      <a16:colId xmlns:a16="http://schemas.microsoft.com/office/drawing/2014/main" val="20002"/>
                    </a:ext>
                  </a:extLst>
                </a:gridCol>
              </a:tblGrid>
              <a:tr h="144000">
                <a:tc>
                  <a:txBody>
                    <a:bodyPr/>
                    <a:lstStyle/>
                    <a:p>
                      <a:pPr marL="0" marR="0" lvl="0" indent="0" algn="l" rtl="0">
                        <a:spcBef>
                          <a:spcPts val="0"/>
                        </a:spcBef>
                        <a:spcAft>
                          <a:spcPts val="0"/>
                        </a:spcAft>
                        <a:buNone/>
                      </a:pPr>
                      <a:r>
                        <a:rPr lang="ja-JP" sz="800" dirty="0">
                          <a:solidFill>
                            <a:schemeClr val="bg1"/>
                          </a:solidFill>
                        </a:rPr>
                        <a:t>権限</a:t>
                      </a:r>
                      <a:endParaRPr sz="8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ja-JP" sz="800" dirty="0">
                          <a:solidFill>
                            <a:schemeClr val="bg1"/>
                          </a:solidFill>
                          <a:latin typeface="+mn-lt"/>
                        </a:rPr>
                        <a:t>ID</a:t>
                      </a:r>
                      <a:endParaRPr sz="800" dirty="0">
                        <a:solidFill>
                          <a:schemeClr val="bg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rtl="0">
                        <a:spcBef>
                          <a:spcPts val="0"/>
                        </a:spcBef>
                        <a:spcAft>
                          <a:spcPts val="0"/>
                        </a:spcAft>
                        <a:buNone/>
                      </a:pPr>
                      <a:r>
                        <a:rPr lang="ja-JP" sz="800" dirty="0">
                          <a:solidFill>
                            <a:schemeClr val="bg1"/>
                          </a:solidFill>
                          <a:latin typeface="+mn-lt"/>
                        </a:rPr>
                        <a:t>PW</a:t>
                      </a:r>
                      <a:endParaRPr sz="800" dirty="0">
                        <a:solidFill>
                          <a:schemeClr val="bg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144000">
                <a:tc>
                  <a:txBody>
                    <a:bodyPr/>
                    <a:lstStyle/>
                    <a:p>
                      <a:pPr marL="0" marR="0" lvl="0" indent="0" algn="l" rtl="0">
                        <a:spcBef>
                          <a:spcPts val="0"/>
                        </a:spcBef>
                        <a:spcAft>
                          <a:spcPts val="0"/>
                        </a:spcAft>
                        <a:buNone/>
                      </a:pPr>
                      <a:r>
                        <a:rPr lang="ja-JP" sz="800"/>
                        <a:t>サーバ管理者</a:t>
                      </a:r>
                      <a:endParaRPr sz="80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ja-JP" sz="800" dirty="0">
                          <a:latin typeface="+mn-lt"/>
                        </a:rPr>
                        <a:t>admin</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ja-JP" sz="800" dirty="0">
                          <a:latin typeface="+mn-lt"/>
                        </a:rPr>
                        <a:t>****</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44000">
                <a:tc>
                  <a:txBody>
                    <a:bodyPr/>
                    <a:lstStyle/>
                    <a:p>
                      <a:pPr marL="0" marR="0" lvl="0" indent="0" algn="l" rtl="0">
                        <a:spcBef>
                          <a:spcPts val="0"/>
                        </a:spcBef>
                        <a:spcAft>
                          <a:spcPts val="0"/>
                        </a:spcAft>
                        <a:buNone/>
                      </a:pPr>
                      <a:r>
                        <a:rPr lang="ja-JP" sz="800" dirty="0"/>
                        <a:t>アプリケーション管理者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l" rtl="0">
                        <a:spcBef>
                          <a:spcPts val="0"/>
                        </a:spcBef>
                        <a:spcAft>
                          <a:spcPts val="0"/>
                        </a:spcAft>
                        <a:buNone/>
                      </a:pPr>
                      <a:r>
                        <a:rPr lang="ja-JP" sz="800" dirty="0">
                          <a:latin typeface="+mn-lt"/>
                        </a:rPr>
                        <a:t>user1</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l" rtl="0">
                        <a:spcBef>
                          <a:spcPts val="0"/>
                        </a:spcBef>
                        <a:spcAft>
                          <a:spcPts val="0"/>
                        </a:spcAft>
                        <a:buNone/>
                      </a:pPr>
                      <a:r>
                        <a:rPr lang="ja-JP" sz="800" dirty="0">
                          <a:latin typeface="+mn-lt"/>
                        </a:rPr>
                        <a:t>****</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6" name="Google Shape;867;p27"/>
          <p:cNvSpPr txBox="1"/>
          <p:nvPr/>
        </p:nvSpPr>
        <p:spPr>
          <a:xfrm>
            <a:off x="1899155" y="2561941"/>
            <a:ext cx="822908"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ea typeface="Meiryo"/>
                <a:cs typeface="Meiryo"/>
                <a:sym typeface="Meiryo"/>
              </a:rPr>
              <a:t>admin/admin</a:t>
            </a:r>
            <a:endParaRPr sz="900" dirty="0">
              <a:solidFill>
                <a:srgbClr val="3F3F3F"/>
              </a:solidFill>
              <a:ea typeface="Meiryo"/>
              <a:cs typeface="Meiryo"/>
              <a:sym typeface="Meiryo"/>
            </a:endParaRPr>
          </a:p>
        </p:txBody>
      </p:sp>
      <p:graphicFrame>
        <p:nvGraphicFramePr>
          <p:cNvPr id="27" name="Google Shape;868;p27"/>
          <p:cNvGraphicFramePr/>
          <p:nvPr>
            <p:extLst/>
          </p:nvPr>
        </p:nvGraphicFramePr>
        <p:xfrm>
          <a:off x="2737000" y="2917160"/>
          <a:ext cx="1546975" cy="1341160"/>
        </p:xfrm>
        <a:graphic>
          <a:graphicData uri="http://schemas.openxmlformats.org/drawingml/2006/table">
            <a:tbl>
              <a:tblPr firstRow="1" bandRow="1">
                <a:noFill/>
              </a:tblPr>
              <a:tblGrid>
                <a:gridCol w="559500">
                  <a:extLst>
                    <a:ext uri="{9D8B030D-6E8A-4147-A177-3AD203B41FA5}">
                      <a16:colId xmlns:a16="http://schemas.microsoft.com/office/drawing/2014/main" val="20000"/>
                    </a:ext>
                  </a:extLst>
                </a:gridCol>
                <a:gridCol w="474500">
                  <a:extLst>
                    <a:ext uri="{9D8B030D-6E8A-4147-A177-3AD203B41FA5}">
                      <a16:colId xmlns:a16="http://schemas.microsoft.com/office/drawing/2014/main" val="20001"/>
                    </a:ext>
                  </a:extLst>
                </a:gridCol>
                <a:gridCol w="512975">
                  <a:extLst>
                    <a:ext uri="{9D8B030D-6E8A-4147-A177-3AD203B41FA5}">
                      <a16:colId xmlns:a16="http://schemas.microsoft.com/office/drawing/2014/main" val="20002"/>
                    </a:ext>
                  </a:extLst>
                </a:gridCol>
              </a:tblGrid>
              <a:tr h="144000">
                <a:tc>
                  <a:txBody>
                    <a:bodyPr/>
                    <a:lstStyle/>
                    <a:p>
                      <a:pPr marL="0" marR="0" lvl="0" indent="0" algn="l" rtl="0">
                        <a:spcBef>
                          <a:spcPts val="0"/>
                        </a:spcBef>
                        <a:spcAft>
                          <a:spcPts val="0"/>
                        </a:spcAft>
                        <a:buNone/>
                      </a:pPr>
                      <a:r>
                        <a:rPr lang="ja-JP" sz="800" dirty="0">
                          <a:solidFill>
                            <a:schemeClr val="lt1"/>
                          </a:solidFill>
                          <a:latin typeface="+mn-lt"/>
                        </a:rPr>
                        <a:t>ID</a:t>
                      </a:r>
                      <a:endParaRPr sz="800" dirty="0">
                        <a:solidFill>
                          <a:schemeClr val="lt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rtl="0">
                        <a:spcBef>
                          <a:spcPts val="0"/>
                        </a:spcBef>
                        <a:spcAft>
                          <a:spcPts val="0"/>
                        </a:spcAft>
                        <a:buNone/>
                      </a:pPr>
                      <a:r>
                        <a:rPr lang="ja-JP" sz="800" dirty="0">
                          <a:solidFill>
                            <a:schemeClr val="lt1"/>
                          </a:solidFill>
                          <a:latin typeface="+mn-lt"/>
                        </a:rPr>
                        <a:t>PW</a:t>
                      </a:r>
                      <a:endParaRPr sz="800" dirty="0">
                        <a:solidFill>
                          <a:schemeClr val="lt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rtl="0">
                        <a:spcBef>
                          <a:spcPts val="0"/>
                        </a:spcBef>
                        <a:spcAft>
                          <a:spcPts val="0"/>
                        </a:spcAft>
                        <a:buNone/>
                      </a:pPr>
                      <a:r>
                        <a:rPr lang="ja-JP" sz="800" dirty="0">
                          <a:solidFill>
                            <a:schemeClr val="lt1"/>
                          </a:solidFill>
                        </a:rPr>
                        <a:t>権限</a:t>
                      </a:r>
                      <a:endParaRPr sz="800" dirty="0">
                        <a:solidFill>
                          <a:schemeClr val="lt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44000">
                <a:tc>
                  <a:txBody>
                    <a:bodyPr/>
                    <a:lstStyle/>
                    <a:p>
                      <a:pPr marL="0" marR="0" lvl="0" indent="0" algn="l" rtl="0">
                        <a:spcBef>
                          <a:spcPts val="0"/>
                        </a:spcBef>
                        <a:spcAft>
                          <a:spcPts val="0"/>
                        </a:spcAft>
                        <a:buNone/>
                      </a:pPr>
                      <a:r>
                        <a:rPr lang="ja-JP" sz="800" dirty="0">
                          <a:solidFill>
                            <a:srgbClr val="3F3F3F"/>
                          </a:solidFill>
                          <a:latin typeface="+mn-lt"/>
                        </a:rPr>
                        <a:t>admin</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rtl="0">
                        <a:spcBef>
                          <a:spcPts val="0"/>
                        </a:spcBef>
                        <a:spcAft>
                          <a:spcPts val="0"/>
                        </a:spcAft>
                        <a:buNone/>
                      </a:pPr>
                      <a:r>
                        <a:rPr lang="ja-JP" sz="800" dirty="0">
                          <a:solidFill>
                            <a:srgbClr val="3F3F3F"/>
                          </a:solidFill>
                          <a:latin typeface="+mn-lt"/>
                        </a:rPr>
                        <a:t>****</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rtl="0">
                        <a:spcBef>
                          <a:spcPts val="0"/>
                        </a:spcBef>
                        <a:spcAft>
                          <a:spcPts val="0"/>
                        </a:spcAft>
                        <a:buNone/>
                      </a:pPr>
                      <a:r>
                        <a:rPr lang="ja-JP" sz="800" dirty="0">
                          <a:solidFill>
                            <a:srgbClr val="3F3F3F"/>
                          </a:solidFill>
                        </a:rPr>
                        <a:t>管理者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44000">
                <a:tc>
                  <a:txBody>
                    <a:bodyPr/>
                    <a:lstStyle/>
                    <a:p>
                      <a:pPr marL="0" marR="0" lvl="0" indent="0" algn="l" rtl="0">
                        <a:spcBef>
                          <a:spcPts val="0"/>
                        </a:spcBef>
                        <a:spcAft>
                          <a:spcPts val="0"/>
                        </a:spcAft>
                        <a:buNone/>
                      </a:pPr>
                      <a:r>
                        <a:rPr lang="ja-JP" sz="800" dirty="0">
                          <a:solidFill>
                            <a:srgbClr val="3F3F3F"/>
                          </a:solidFill>
                          <a:latin typeface="+mn-lt"/>
                        </a:rPr>
                        <a:t>user1</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rtl="0">
                        <a:spcBef>
                          <a:spcPts val="0"/>
                        </a:spcBef>
                        <a:spcAft>
                          <a:spcPts val="0"/>
                        </a:spcAft>
                        <a:buNone/>
                      </a:pPr>
                      <a:r>
                        <a:rPr lang="ja-JP" sz="800" dirty="0">
                          <a:solidFill>
                            <a:srgbClr val="3F3F3F"/>
                          </a:solidFill>
                          <a:latin typeface="+mn-lt"/>
                        </a:rPr>
                        <a:t>****</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rtl="0">
                        <a:spcBef>
                          <a:spcPts val="0"/>
                        </a:spcBef>
                        <a:spcAft>
                          <a:spcPts val="0"/>
                        </a:spcAft>
                        <a:buNone/>
                      </a:pPr>
                      <a:r>
                        <a:rPr lang="ja-JP" sz="800" dirty="0" smtClean="0">
                          <a:solidFill>
                            <a:srgbClr val="3F3F3F"/>
                          </a:solidFill>
                        </a:rPr>
                        <a:t>パワーユーザ</a:t>
                      </a:r>
                      <a:r>
                        <a:rPr lang="ja-JP" altLang="en-US" sz="800" dirty="0" smtClean="0">
                          <a:solidFill>
                            <a:srgbClr val="3F3F3F"/>
                          </a:solidFill>
                        </a:rPr>
                        <a:t>ー</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44000">
                <a:tc>
                  <a:txBody>
                    <a:bodyPr/>
                    <a:lstStyle/>
                    <a:p>
                      <a:pPr marL="0" marR="0" lvl="0" indent="0" algn="l" rtl="0">
                        <a:spcBef>
                          <a:spcPts val="0"/>
                        </a:spcBef>
                        <a:spcAft>
                          <a:spcPts val="0"/>
                        </a:spcAft>
                        <a:buNone/>
                      </a:pPr>
                      <a:r>
                        <a:rPr lang="ja-JP" sz="800" dirty="0">
                          <a:solidFill>
                            <a:srgbClr val="3F3F3F"/>
                          </a:solidFill>
                          <a:latin typeface="+mn-lt"/>
                        </a:rPr>
                        <a:t>user2</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lvl="0" indent="0" algn="l" rtl="0">
                        <a:spcBef>
                          <a:spcPts val="0"/>
                        </a:spcBef>
                        <a:spcAft>
                          <a:spcPts val="0"/>
                        </a:spcAft>
                        <a:buNone/>
                      </a:pPr>
                      <a:r>
                        <a:rPr lang="ja-JP" sz="800" dirty="0">
                          <a:solidFill>
                            <a:srgbClr val="3F3F3F"/>
                          </a:solidFill>
                          <a:latin typeface="+mn-lt"/>
                        </a:rPr>
                        <a:t>****</a:t>
                      </a:r>
                      <a:endParaRPr sz="800" dirty="0">
                        <a:solidFill>
                          <a:srgbClr val="3F3F3F"/>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0" marR="0" lvl="0" indent="0" algn="l" rtl="0">
                        <a:spcBef>
                          <a:spcPts val="0"/>
                        </a:spcBef>
                        <a:spcAft>
                          <a:spcPts val="0"/>
                        </a:spcAft>
                        <a:buNone/>
                      </a:pPr>
                      <a:r>
                        <a:rPr lang="ja-JP" sz="800" dirty="0">
                          <a:solidFill>
                            <a:srgbClr val="3F3F3F"/>
                          </a:solidFill>
                        </a:rPr>
                        <a:t>一般</a:t>
                      </a:r>
                      <a:r>
                        <a:rPr lang="ja-JP" sz="800" dirty="0" smtClean="0">
                          <a:solidFill>
                            <a:srgbClr val="3F3F3F"/>
                          </a:solidFill>
                        </a:rPr>
                        <a:t>ユーザ</a:t>
                      </a:r>
                      <a:r>
                        <a:rPr lang="ja-JP" altLang="en-US" sz="800" dirty="0" smtClean="0">
                          <a:solidFill>
                            <a:srgbClr val="3F3F3F"/>
                          </a:solidFill>
                        </a:rPr>
                        <a:t>ー</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28" name="Google Shape;869;p27"/>
          <p:cNvSpPr/>
          <p:nvPr/>
        </p:nvSpPr>
        <p:spPr>
          <a:xfrm>
            <a:off x="683568" y="1563638"/>
            <a:ext cx="1800201" cy="360040"/>
          </a:xfrm>
          <a:prstGeom prst="wedgeRoundRectCallout">
            <a:avLst>
              <a:gd name="adj1" fmla="val 33532"/>
              <a:gd name="adj2" fmla="val 103266"/>
              <a:gd name="adj3"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WebFOCUS Client</a:t>
            </a:r>
            <a:r>
              <a:rPr lang="ja-JP" sz="900" dirty="0">
                <a:solidFill>
                  <a:srgbClr val="3F3F3F"/>
                </a:solidFill>
                <a:latin typeface="Meiryo"/>
                <a:ea typeface="Meiryo"/>
                <a:cs typeface="Meiryo"/>
                <a:sym typeface="Meiryo"/>
              </a:rPr>
              <a:t>を利用</a:t>
            </a:r>
            <a:endParaRPr sz="900" dirty="0">
              <a:solidFill>
                <a:srgbClr val="3F3F3F"/>
              </a:solidFill>
              <a:latin typeface="Meiryo"/>
              <a:ea typeface="Meiryo"/>
              <a:cs typeface="Meiryo"/>
              <a:sym typeface="Meiryo"/>
            </a:endParaRPr>
          </a:p>
          <a:p>
            <a:pPr marL="0" marR="0" lvl="0" indent="0" algn="ctr" rtl="0">
              <a:spcBef>
                <a:spcPts val="0"/>
              </a:spcBef>
              <a:spcAft>
                <a:spcPts val="0"/>
              </a:spcAft>
              <a:buNone/>
            </a:pPr>
            <a:r>
              <a:rPr lang="ja-JP" sz="900" dirty="0">
                <a:solidFill>
                  <a:srgbClr val="3F3F3F"/>
                </a:solidFill>
                <a:latin typeface="Meiryo"/>
                <a:ea typeface="Meiryo"/>
                <a:cs typeface="Meiryo"/>
                <a:sym typeface="Meiryo"/>
              </a:rPr>
              <a:t>できる</a:t>
            </a: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r>
              <a:rPr lang="ja-JP" sz="900" dirty="0" smtClean="0">
                <a:solidFill>
                  <a:srgbClr val="3F3F3F"/>
                </a:solidFill>
                <a:latin typeface="Meiryo"/>
                <a:ea typeface="Meiryo"/>
                <a:cs typeface="Meiryo"/>
                <a:sym typeface="Meiryo"/>
              </a:rPr>
              <a:t>ID</a:t>
            </a:r>
            <a:r>
              <a:rPr lang="ja-JP" sz="900" dirty="0">
                <a:solidFill>
                  <a:srgbClr val="3F3F3F"/>
                </a:solidFill>
                <a:latin typeface="Meiryo"/>
                <a:ea typeface="Meiryo"/>
                <a:cs typeface="Meiryo"/>
                <a:sym typeface="Meiryo"/>
              </a:rPr>
              <a:t>でログイン</a:t>
            </a:r>
            <a:endParaRPr sz="900" dirty="0">
              <a:solidFill>
                <a:srgbClr val="3F3F3F"/>
              </a:solidFill>
              <a:latin typeface="Meiryo"/>
              <a:ea typeface="Meiryo"/>
              <a:cs typeface="Meiryo"/>
              <a:sym typeface="Meiryo"/>
            </a:endParaRPr>
          </a:p>
        </p:txBody>
      </p:sp>
      <p:sp>
        <p:nvSpPr>
          <p:cNvPr id="29" name="Google Shape;870;p27"/>
          <p:cNvSpPr/>
          <p:nvPr/>
        </p:nvSpPr>
        <p:spPr>
          <a:xfrm>
            <a:off x="2884620" y="1563638"/>
            <a:ext cx="2335453" cy="360040"/>
          </a:xfrm>
          <a:prstGeom prst="wedgeRoundRectCallout">
            <a:avLst>
              <a:gd name="adj1" fmla="val 4482"/>
              <a:gd name="adj2" fmla="val 99721"/>
              <a:gd name="adj3"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smtClean="0">
                <a:solidFill>
                  <a:srgbClr val="3F3F3F"/>
                </a:solidFill>
                <a:ea typeface="Meiryo"/>
                <a:cs typeface="Meiryo"/>
                <a:sym typeface="Meiryo"/>
              </a:rPr>
              <a:t>WebFOCUS Client</a:t>
            </a:r>
            <a:r>
              <a:rPr lang="ja-JP" sz="900" dirty="0" smtClean="0">
                <a:solidFill>
                  <a:srgbClr val="3F3F3F"/>
                </a:solidFill>
                <a:latin typeface="Meiryo"/>
                <a:ea typeface="Meiryo"/>
                <a:cs typeface="Meiryo"/>
                <a:sym typeface="Meiryo"/>
              </a:rPr>
              <a:t>の</a:t>
            </a:r>
            <a:r>
              <a:rPr lang="ja-JP" sz="900" dirty="0">
                <a:solidFill>
                  <a:srgbClr val="3F3F3F"/>
                </a:solidFill>
                <a:latin typeface="Meiryo"/>
                <a:ea typeface="Meiryo"/>
                <a:cs typeface="Meiryo"/>
                <a:sym typeface="Meiryo"/>
              </a:rPr>
              <a:t>認証情報をもとに</a:t>
            </a:r>
            <a:endParaRPr sz="900" dirty="0">
              <a:solidFill>
                <a:srgbClr val="3F3F3F"/>
              </a:solidFill>
              <a:latin typeface="Meiryo"/>
              <a:ea typeface="Meiryo"/>
              <a:cs typeface="Meiryo"/>
              <a:sym typeface="Meiryo"/>
            </a:endParaRPr>
          </a:p>
          <a:p>
            <a:pPr marL="0" marR="0" lvl="0" indent="0" algn="ctr" rtl="0">
              <a:spcBef>
                <a:spcPts val="0"/>
              </a:spcBef>
              <a:spcAft>
                <a:spcPts val="0"/>
              </a:spcAft>
              <a:buNone/>
            </a:pPr>
            <a:r>
              <a:rPr lang="ja-JP" sz="900" dirty="0" smtClean="0">
                <a:solidFill>
                  <a:srgbClr val="3F3F3F"/>
                </a:solidFill>
                <a:ea typeface="Meiryo"/>
                <a:cs typeface="Meiryo"/>
                <a:sym typeface="Meiryo"/>
              </a:rPr>
              <a:t>Reporting </a:t>
            </a:r>
            <a:r>
              <a:rPr lang="ja-JP" sz="900" dirty="0">
                <a:solidFill>
                  <a:srgbClr val="3F3F3F"/>
                </a:solidFill>
                <a:ea typeface="Meiryo"/>
                <a:cs typeface="Meiryo"/>
                <a:sym typeface="Meiryo"/>
              </a:rPr>
              <a:t>Server</a:t>
            </a:r>
            <a:r>
              <a:rPr lang="ja-JP" sz="900" dirty="0">
                <a:solidFill>
                  <a:srgbClr val="3F3F3F"/>
                </a:solidFill>
                <a:latin typeface="Meiryo"/>
                <a:ea typeface="Meiryo"/>
                <a:cs typeface="Meiryo"/>
                <a:sym typeface="Meiryo"/>
              </a:rPr>
              <a:t>の認証を通過</a:t>
            </a:r>
            <a:endParaRPr sz="900" dirty="0">
              <a:solidFill>
                <a:srgbClr val="3F3F3F"/>
              </a:solidFill>
              <a:latin typeface="Meiryo"/>
              <a:ea typeface="Meiryo"/>
              <a:cs typeface="Meiryo"/>
              <a:sym typeface="Meiryo"/>
            </a:endParaRPr>
          </a:p>
        </p:txBody>
      </p:sp>
      <p:sp>
        <p:nvSpPr>
          <p:cNvPr id="30" name="Google Shape;871;p27"/>
          <p:cNvSpPr/>
          <p:nvPr/>
        </p:nvSpPr>
        <p:spPr>
          <a:xfrm>
            <a:off x="444731" y="3677438"/>
            <a:ext cx="2039037" cy="828368"/>
          </a:xfrm>
          <a:prstGeom prst="wedgeRoundRectCallout">
            <a:avLst>
              <a:gd name="adj1" fmla="val 64075"/>
              <a:gd name="adj2" fmla="val -44687"/>
              <a:gd name="adj3" fmla="val 16667"/>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WebFOCUS Client</a:t>
            </a:r>
            <a:r>
              <a:rPr lang="ja-JP" sz="900" dirty="0">
                <a:solidFill>
                  <a:srgbClr val="3F3F3F"/>
                </a:solidFill>
                <a:latin typeface="Meiryo"/>
                <a:ea typeface="Meiryo"/>
                <a:cs typeface="Meiryo"/>
                <a:sym typeface="Meiryo"/>
              </a:rPr>
              <a:t>の</a:t>
            </a: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r>
              <a:rPr lang="ja-JP" sz="900" dirty="0" smtClean="0">
                <a:solidFill>
                  <a:srgbClr val="3F3F3F"/>
                </a:solidFill>
                <a:latin typeface="Meiryo"/>
                <a:ea typeface="Meiryo"/>
                <a:cs typeface="Meiryo"/>
                <a:sym typeface="Meiryo"/>
              </a:rPr>
              <a:t>と</a:t>
            </a:r>
            <a:endParaRPr sz="900" dirty="0">
              <a:solidFill>
                <a:srgbClr val="3F3F3F"/>
              </a:solidFill>
              <a:latin typeface="Meiryo"/>
              <a:ea typeface="Meiryo"/>
              <a:cs typeface="Meiryo"/>
              <a:sym typeface="Meiryo"/>
            </a:endParaRPr>
          </a:p>
          <a:p>
            <a:pPr marL="0" marR="0" lvl="0" indent="0" algn="ctr" rtl="0">
              <a:spcBef>
                <a:spcPts val="0"/>
              </a:spcBef>
              <a:spcAft>
                <a:spcPts val="0"/>
              </a:spcAft>
              <a:buNone/>
            </a:pPr>
            <a:r>
              <a:rPr lang="ja-JP" sz="900" dirty="0">
                <a:solidFill>
                  <a:srgbClr val="3F3F3F"/>
                </a:solidFill>
                <a:ea typeface="Meiryo"/>
                <a:cs typeface="Meiryo"/>
                <a:sym typeface="Meiryo"/>
              </a:rPr>
              <a:t>Reporting Server</a:t>
            </a:r>
            <a:r>
              <a:rPr lang="ja-JP" sz="900" dirty="0">
                <a:solidFill>
                  <a:srgbClr val="3F3F3F"/>
                </a:solidFill>
                <a:latin typeface="Meiryo"/>
                <a:ea typeface="Meiryo"/>
                <a:cs typeface="Meiryo"/>
                <a:sym typeface="Meiryo"/>
              </a:rPr>
              <a:t>の</a:t>
            </a: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r>
              <a:rPr lang="ja-JP" sz="900" dirty="0" smtClean="0">
                <a:solidFill>
                  <a:srgbClr val="3F3F3F"/>
                </a:solidFill>
                <a:latin typeface="Meiryo"/>
                <a:ea typeface="Meiryo"/>
                <a:cs typeface="Meiryo"/>
                <a:sym typeface="Meiryo"/>
              </a:rPr>
              <a:t>で</a:t>
            </a:r>
            <a:endParaRPr sz="900" dirty="0">
              <a:solidFill>
                <a:srgbClr val="3F3F3F"/>
              </a:solidFill>
              <a:latin typeface="Meiryo"/>
              <a:ea typeface="Meiryo"/>
              <a:cs typeface="Meiryo"/>
              <a:sym typeface="Meiryo"/>
            </a:endParaRPr>
          </a:p>
          <a:p>
            <a:pPr marL="0" marR="0" lvl="0" indent="0" algn="ctr" rtl="0">
              <a:spcBef>
                <a:spcPts val="0"/>
              </a:spcBef>
              <a:spcAft>
                <a:spcPts val="0"/>
              </a:spcAft>
              <a:buNone/>
            </a:pP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r>
              <a:rPr lang="ja-JP" sz="900" dirty="0" smtClean="0">
                <a:solidFill>
                  <a:srgbClr val="3F3F3F"/>
                </a:solidFill>
                <a:latin typeface="Meiryo"/>
                <a:ea typeface="Meiryo"/>
                <a:cs typeface="Meiryo"/>
                <a:sym typeface="Meiryo"/>
              </a:rPr>
              <a:t>名</a:t>
            </a:r>
            <a:r>
              <a:rPr lang="ja-JP" sz="900" dirty="0">
                <a:solidFill>
                  <a:srgbClr val="3F3F3F"/>
                </a:solidFill>
                <a:latin typeface="Meiryo"/>
                <a:ea typeface="Meiryo"/>
                <a:cs typeface="Meiryo"/>
                <a:sym typeface="Meiryo"/>
              </a:rPr>
              <a:t>を揃えておくことで、同一</a:t>
            </a: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r>
              <a:rPr lang="ja-JP" sz="900" dirty="0" smtClean="0">
                <a:solidFill>
                  <a:srgbClr val="3F3F3F"/>
                </a:solidFill>
                <a:latin typeface="Meiryo"/>
                <a:ea typeface="Meiryo"/>
                <a:cs typeface="Meiryo"/>
                <a:sym typeface="Meiryo"/>
              </a:rPr>
              <a:t>と</a:t>
            </a:r>
            <a:r>
              <a:rPr lang="ja-JP" sz="900" dirty="0">
                <a:solidFill>
                  <a:srgbClr val="3F3F3F"/>
                </a:solidFill>
                <a:latin typeface="Meiryo"/>
                <a:ea typeface="Meiryo"/>
                <a:cs typeface="Meiryo"/>
                <a:sym typeface="Meiryo"/>
              </a:rPr>
              <a:t>して認証される</a:t>
            </a:r>
            <a:endParaRPr sz="900" dirty="0">
              <a:solidFill>
                <a:srgbClr val="3F3F3F"/>
              </a:solidFill>
              <a:latin typeface="Meiryo"/>
              <a:ea typeface="Meiryo"/>
              <a:cs typeface="Meiryo"/>
              <a:sym typeface="Meiryo"/>
            </a:endParaRPr>
          </a:p>
        </p:txBody>
      </p:sp>
      <p:sp>
        <p:nvSpPr>
          <p:cNvPr id="31" name="Google Shape;872;p27"/>
          <p:cNvSpPr txBox="1"/>
          <p:nvPr/>
        </p:nvSpPr>
        <p:spPr>
          <a:xfrm>
            <a:off x="5004048" y="3776305"/>
            <a:ext cx="3888432" cy="575918"/>
          </a:xfrm>
          <a:prstGeom prst="rect">
            <a:avLst/>
          </a:prstGeom>
          <a:noFill/>
          <a:ln>
            <a:noFill/>
          </a:ln>
        </p:spPr>
        <p:txBody>
          <a:bodyPr spcFirstLastPara="1" wrap="square" lIns="36000" tIns="72000" rIns="36000" bIns="45700" anchor="t" anchorCtr="0">
            <a:spAutoFit/>
          </a:bodyPr>
          <a:lstStyle/>
          <a:p>
            <a:pPr marL="0" marR="0" lvl="0" indent="0" algn="l" rtl="0">
              <a:lnSpc>
                <a:spcPct val="110000"/>
              </a:lnSpc>
              <a:spcBef>
                <a:spcPts val="0"/>
              </a:spcBef>
              <a:spcAft>
                <a:spcPts val="0"/>
              </a:spcAft>
              <a:buNone/>
            </a:pPr>
            <a:r>
              <a:rPr lang="ja-JP" sz="900" dirty="0" smtClean="0">
                <a:solidFill>
                  <a:srgbClr val="3F3F3F"/>
                </a:solidFill>
                <a:cs typeface="Meiryo"/>
                <a:sym typeface="Meiryo"/>
              </a:rPr>
              <a:t>Reporting</a:t>
            </a:r>
            <a:r>
              <a:rPr lang="ja-JP" altLang="en-US" sz="900" dirty="0">
                <a:solidFill>
                  <a:srgbClr val="3F3F3F"/>
                </a:solidFill>
                <a:cs typeface="Meiryo"/>
                <a:sym typeface="Meiryo"/>
              </a:rPr>
              <a:t> </a:t>
            </a:r>
            <a:r>
              <a:rPr lang="ja-JP" sz="900" dirty="0" smtClean="0">
                <a:solidFill>
                  <a:srgbClr val="3F3F3F"/>
                </a:solidFill>
                <a:cs typeface="Meiryo"/>
                <a:sym typeface="Meiryo"/>
              </a:rPr>
              <a:t>Server側</a:t>
            </a:r>
            <a:r>
              <a:rPr lang="ja-JP" sz="900" dirty="0">
                <a:solidFill>
                  <a:srgbClr val="3F3F3F"/>
                </a:solidFill>
                <a:cs typeface="Meiryo"/>
                <a:sym typeface="Meiryo"/>
              </a:rPr>
              <a:t>に登録されていない</a:t>
            </a:r>
            <a:r>
              <a:rPr lang="ja-JP" sz="900" dirty="0" smtClean="0">
                <a:solidFill>
                  <a:srgbClr val="3F3F3F"/>
                </a:solidFill>
                <a:cs typeface="Meiryo"/>
                <a:sym typeface="Meiryo"/>
              </a:rPr>
              <a:t>ユーザ</a:t>
            </a:r>
            <a:r>
              <a:rPr lang="ja-JP" altLang="en-US" sz="900" dirty="0" smtClean="0">
                <a:solidFill>
                  <a:srgbClr val="3F3F3F"/>
                </a:solidFill>
                <a:cs typeface="Meiryo"/>
                <a:sym typeface="Meiryo"/>
              </a:rPr>
              <a:t>ー</a:t>
            </a:r>
            <a:r>
              <a:rPr lang="ja-JP" sz="900" dirty="0" smtClean="0">
                <a:solidFill>
                  <a:srgbClr val="3F3F3F"/>
                </a:solidFill>
                <a:cs typeface="Meiryo"/>
                <a:sym typeface="Meiryo"/>
              </a:rPr>
              <a:t>の</a:t>
            </a:r>
            <a:r>
              <a:rPr lang="ja-JP" sz="900" dirty="0">
                <a:solidFill>
                  <a:srgbClr val="3F3F3F"/>
                </a:solidFill>
                <a:cs typeface="Meiryo"/>
                <a:sym typeface="Meiryo"/>
              </a:rPr>
              <a:t>権限は</a:t>
            </a:r>
            <a:endParaRPr sz="900" dirty="0">
              <a:solidFill>
                <a:srgbClr val="3F3F3F"/>
              </a:solidFill>
              <a:cs typeface="Meiryo"/>
              <a:sym typeface="Meiryo"/>
            </a:endParaRPr>
          </a:p>
          <a:p>
            <a:pPr marL="0" marR="0" lvl="0" indent="0" algn="l" rtl="0">
              <a:lnSpc>
                <a:spcPct val="110000"/>
              </a:lnSpc>
              <a:spcBef>
                <a:spcPts val="0"/>
              </a:spcBef>
              <a:spcAft>
                <a:spcPts val="0"/>
              </a:spcAft>
              <a:buNone/>
            </a:pPr>
            <a:r>
              <a:rPr lang="ja-JP" sz="900" dirty="0">
                <a:solidFill>
                  <a:srgbClr val="3F3F3F"/>
                </a:solidFill>
                <a:cs typeface="Meiryo"/>
                <a:sym typeface="Meiryo"/>
              </a:rPr>
              <a:t>初期設定では</a:t>
            </a:r>
            <a:r>
              <a:rPr lang="ja-JP" sz="900" b="1" dirty="0">
                <a:solidFill>
                  <a:srgbClr val="3F3F3F"/>
                </a:solidFill>
                <a:cs typeface="Meiryo"/>
                <a:sym typeface="Meiryo"/>
              </a:rPr>
              <a:t>「一般</a:t>
            </a:r>
            <a:r>
              <a:rPr lang="ja-JP" sz="900" b="1" dirty="0" smtClean="0">
                <a:solidFill>
                  <a:srgbClr val="3F3F3F"/>
                </a:solidFill>
                <a:cs typeface="Meiryo"/>
                <a:sym typeface="Meiryo"/>
              </a:rPr>
              <a:t>ユーザ</a:t>
            </a:r>
            <a:r>
              <a:rPr lang="ja-JP" altLang="en-US" sz="900" b="1" dirty="0" smtClean="0">
                <a:solidFill>
                  <a:srgbClr val="3F3F3F"/>
                </a:solidFill>
                <a:cs typeface="Meiryo"/>
                <a:sym typeface="Meiryo"/>
              </a:rPr>
              <a:t>ー</a:t>
            </a:r>
            <a:r>
              <a:rPr lang="ja-JP" sz="900" b="1" dirty="0" smtClean="0">
                <a:solidFill>
                  <a:srgbClr val="3F3F3F"/>
                </a:solidFill>
                <a:cs typeface="Meiryo"/>
                <a:sym typeface="Meiryo"/>
              </a:rPr>
              <a:t>」</a:t>
            </a:r>
            <a:r>
              <a:rPr lang="ja-JP" sz="900" dirty="0">
                <a:solidFill>
                  <a:srgbClr val="3F3F3F"/>
                </a:solidFill>
                <a:cs typeface="Meiryo"/>
                <a:sym typeface="Meiryo"/>
              </a:rPr>
              <a:t>として取り扱われます。</a:t>
            </a:r>
            <a:endParaRPr sz="900" dirty="0">
              <a:solidFill>
                <a:srgbClr val="3F3F3F"/>
              </a:solidFill>
              <a:cs typeface="Meiryo"/>
              <a:sym typeface="Meiryo"/>
            </a:endParaRPr>
          </a:p>
          <a:p>
            <a:pPr marL="0" marR="0" lvl="0" indent="0" algn="l" rtl="0">
              <a:lnSpc>
                <a:spcPct val="110000"/>
              </a:lnSpc>
              <a:spcBef>
                <a:spcPts val="0"/>
              </a:spcBef>
              <a:spcAft>
                <a:spcPts val="0"/>
              </a:spcAft>
              <a:buNone/>
            </a:pPr>
            <a:r>
              <a:rPr lang="ja-JP" sz="900" dirty="0">
                <a:solidFill>
                  <a:srgbClr val="3F3F3F"/>
                </a:solidFill>
                <a:cs typeface="Meiryo"/>
                <a:sym typeface="Meiryo"/>
              </a:rPr>
              <a:t>※ここでは「user2」は登録されていないため一般</a:t>
            </a:r>
            <a:r>
              <a:rPr lang="ja-JP" sz="900" dirty="0" smtClean="0">
                <a:solidFill>
                  <a:srgbClr val="3F3F3F"/>
                </a:solidFill>
                <a:cs typeface="Meiryo"/>
                <a:sym typeface="Meiryo"/>
              </a:rPr>
              <a:t>ユーザ</a:t>
            </a:r>
            <a:r>
              <a:rPr lang="ja-JP" altLang="en-US" sz="900" dirty="0" smtClean="0">
                <a:solidFill>
                  <a:srgbClr val="3F3F3F"/>
                </a:solidFill>
                <a:cs typeface="Meiryo"/>
                <a:sym typeface="Meiryo"/>
              </a:rPr>
              <a:t>ー</a:t>
            </a:r>
            <a:r>
              <a:rPr lang="ja-JP" sz="900" dirty="0" smtClean="0">
                <a:solidFill>
                  <a:srgbClr val="3F3F3F"/>
                </a:solidFill>
                <a:cs typeface="Meiryo"/>
                <a:sym typeface="Meiryo"/>
              </a:rPr>
              <a:t>と</a:t>
            </a:r>
            <a:r>
              <a:rPr lang="ja-JP" sz="900" dirty="0">
                <a:solidFill>
                  <a:srgbClr val="3F3F3F"/>
                </a:solidFill>
                <a:cs typeface="Meiryo"/>
                <a:sym typeface="Meiryo"/>
              </a:rPr>
              <a:t>なります</a:t>
            </a:r>
            <a:endParaRPr sz="900" dirty="0">
              <a:solidFill>
                <a:srgbClr val="3F3F3F"/>
              </a:solidFill>
              <a:cs typeface="Meiryo"/>
              <a:sym typeface="Meiryo"/>
            </a:endParaRPr>
          </a:p>
        </p:txBody>
      </p:sp>
      <p:cxnSp>
        <p:nvCxnSpPr>
          <p:cNvPr id="32" name="Google Shape;873;p27"/>
          <p:cNvCxnSpPr>
            <a:stCxn id="26" idx="2"/>
          </p:cNvCxnSpPr>
          <p:nvPr/>
        </p:nvCxnSpPr>
        <p:spPr>
          <a:xfrm rot="-5400000" flipH="1">
            <a:off x="2200509" y="2929410"/>
            <a:ext cx="646500" cy="426300"/>
          </a:xfrm>
          <a:prstGeom prst="bentConnector2">
            <a:avLst/>
          </a:prstGeom>
          <a:noFill/>
          <a:ln w="19050" cap="flat" cmpd="sng">
            <a:solidFill>
              <a:srgbClr val="538CD5"/>
            </a:solidFill>
            <a:prstDash val="solid"/>
            <a:round/>
            <a:headEnd type="none" w="sm" len="sm"/>
            <a:tailEnd type="stealth" w="med" len="med"/>
          </a:ln>
        </p:spPr>
      </p:cxnSp>
      <p:cxnSp>
        <p:nvCxnSpPr>
          <p:cNvPr id="33" name="Google Shape;874;p27"/>
          <p:cNvCxnSpPr/>
          <p:nvPr/>
        </p:nvCxnSpPr>
        <p:spPr>
          <a:xfrm>
            <a:off x="4283967" y="3465800"/>
            <a:ext cx="798300" cy="0"/>
          </a:xfrm>
          <a:prstGeom prst="straightConnector1">
            <a:avLst/>
          </a:prstGeom>
          <a:noFill/>
          <a:ln w="19050" cap="flat" cmpd="sng">
            <a:solidFill>
              <a:srgbClr val="538CD5"/>
            </a:solidFill>
            <a:prstDash val="solid"/>
            <a:round/>
            <a:headEnd type="stealth" w="med" len="med"/>
            <a:tailEnd type="stealth" w="med" len="med"/>
          </a:ln>
        </p:spPr>
      </p:cxnSp>
      <p:sp>
        <p:nvSpPr>
          <p:cNvPr id="34" name="Google Shape;875;p27"/>
          <p:cNvSpPr txBox="1"/>
          <p:nvPr/>
        </p:nvSpPr>
        <p:spPr>
          <a:xfrm>
            <a:off x="3849445" y="2576588"/>
            <a:ext cx="1230071"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ea typeface="Meiryo"/>
                <a:cs typeface="Meiryo"/>
                <a:sym typeface="Meiryo"/>
              </a:rPr>
              <a:t>admin</a:t>
            </a:r>
            <a:r>
              <a:rPr lang="ja-JP" sz="900" dirty="0">
                <a:solidFill>
                  <a:srgbClr val="3F3F3F"/>
                </a:solidFill>
                <a:latin typeface="Meiryo"/>
                <a:ea typeface="Meiryo"/>
                <a:cs typeface="Meiryo"/>
                <a:sym typeface="Meiryo"/>
              </a:rPr>
              <a:t>としてログイン</a:t>
            </a:r>
            <a:endParaRPr sz="900" dirty="0">
              <a:solidFill>
                <a:srgbClr val="3F3F3F"/>
              </a:solidFill>
              <a:latin typeface="Meiryo"/>
              <a:ea typeface="Meiryo"/>
              <a:cs typeface="Meiryo"/>
              <a:sym typeface="Meiryo"/>
            </a:endParaRPr>
          </a:p>
        </p:txBody>
      </p:sp>
      <p:sp>
        <p:nvSpPr>
          <p:cNvPr id="35" name="Google Shape;876;p27"/>
          <p:cNvSpPr txBox="1"/>
          <p:nvPr/>
        </p:nvSpPr>
        <p:spPr>
          <a:xfrm>
            <a:off x="4504143" y="3069931"/>
            <a:ext cx="1309830" cy="3958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b="1">
                <a:solidFill>
                  <a:srgbClr val="3F3F3F"/>
                </a:solidFill>
                <a:latin typeface="Meiryo"/>
                <a:ea typeface="Meiryo"/>
                <a:cs typeface="Meiryo"/>
                <a:sym typeface="Meiryo"/>
              </a:rPr>
              <a:t>信頼</a:t>
            </a:r>
            <a:endParaRPr sz="900" b="1">
              <a:solidFill>
                <a:srgbClr val="3F3F3F"/>
              </a:solidFill>
              <a:latin typeface="Meiryo"/>
              <a:ea typeface="Meiryo"/>
              <a:cs typeface="Meiryo"/>
              <a:sym typeface="Meiryo"/>
            </a:endParaRPr>
          </a:p>
          <a:p>
            <a:pPr marL="0" marR="0" lvl="0" indent="0" algn="l" rtl="0">
              <a:spcBef>
                <a:spcPts val="0"/>
              </a:spcBef>
              <a:spcAft>
                <a:spcPts val="0"/>
              </a:spcAft>
              <a:buNone/>
            </a:pPr>
            <a:r>
              <a:rPr lang="ja-JP" sz="900" b="1">
                <a:solidFill>
                  <a:srgbClr val="3F3F3F"/>
                </a:solidFill>
                <a:latin typeface="Meiryo"/>
                <a:ea typeface="Meiryo"/>
                <a:cs typeface="Meiryo"/>
                <a:sym typeface="Meiryo"/>
              </a:rPr>
              <a:t>関係</a:t>
            </a:r>
            <a:endParaRPr sz="900" b="1">
              <a:solidFill>
                <a:srgbClr val="3F3F3F"/>
              </a:solidFill>
              <a:latin typeface="Meiryo"/>
              <a:ea typeface="Meiryo"/>
              <a:cs typeface="Meiryo"/>
              <a:sym typeface="Meiryo"/>
            </a:endParaRPr>
          </a:p>
        </p:txBody>
      </p:sp>
      <p:sp>
        <p:nvSpPr>
          <p:cNvPr id="36" name="Google Shape;877;p27"/>
          <p:cNvSpPr txBox="1"/>
          <p:nvPr/>
        </p:nvSpPr>
        <p:spPr>
          <a:xfrm>
            <a:off x="6010276" y="2244648"/>
            <a:ext cx="765200"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a:solidFill>
                  <a:srgbClr val="3F3F3F"/>
                </a:solidFill>
                <a:latin typeface="Meiryo"/>
                <a:ea typeface="Meiryo"/>
                <a:cs typeface="Meiryo"/>
                <a:sym typeface="Meiryo"/>
              </a:rPr>
              <a:t>③リクエスト</a:t>
            </a:r>
            <a:endParaRPr sz="900">
              <a:solidFill>
                <a:srgbClr val="3F3F3F"/>
              </a:solidFill>
              <a:latin typeface="Meiryo"/>
              <a:ea typeface="Meiryo"/>
              <a:cs typeface="Meiryo"/>
              <a:sym typeface="Meiryo"/>
            </a:endParaRPr>
          </a:p>
        </p:txBody>
      </p:sp>
    </p:spTree>
    <p:extLst>
      <p:ext uri="{BB962C8B-B14F-4D97-AF65-F5344CB8AC3E}">
        <p14:creationId xmlns:p14="http://schemas.microsoft.com/office/powerpoint/2010/main" val="223378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はじめに</a:t>
            </a:r>
            <a:endParaRPr kumimoji="1" lang="ja-JP" altLang="en-US" dirty="0"/>
          </a:p>
        </p:txBody>
      </p:sp>
      <p:sp>
        <p:nvSpPr>
          <p:cNvPr id="6" name="テキスト プレースホルダー 5"/>
          <p:cNvSpPr>
            <a:spLocks noGrp="1"/>
          </p:cNvSpPr>
          <p:nvPr>
            <p:ph type="body" sz="quarter" idx="12"/>
          </p:nvPr>
        </p:nvSpPr>
        <p:spPr/>
        <p:txBody>
          <a:bodyPr/>
          <a:lstStyle/>
          <a:p>
            <a:endParaRPr kumimoji="1" lang="ja-JP" altLang="en-US" dirty="0"/>
          </a:p>
        </p:txBody>
      </p:sp>
      <p:sp>
        <p:nvSpPr>
          <p:cNvPr id="4" name="スライド番号プレースホルダー 3"/>
          <p:cNvSpPr>
            <a:spLocks noGrp="1"/>
          </p:cNvSpPr>
          <p:nvPr>
            <p:ph type="sldNum" sz="quarter" idx="4294967295"/>
          </p:nvPr>
        </p:nvSpPr>
        <p:spPr/>
        <p:txBody>
          <a:bodyPr/>
          <a:lstStyle/>
          <a:p>
            <a:fld id="{4B22246B-72CC-4AB3-AEF9-7F9B00475CC6}" type="slidenum">
              <a:rPr lang="ja-JP" altLang="en-US" smtClean="0"/>
              <a:pPr/>
              <a:t>3</a:t>
            </a:fld>
            <a:endParaRPr lang="ja-JP" altLang="en-US" dirty="0"/>
          </a:p>
        </p:txBody>
      </p:sp>
      <p:sp>
        <p:nvSpPr>
          <p:cNvPr id="7" name="フッター プレースホルダー 3"/>
          <p:cNvSpPr>
            <a:spLocks noGrp="1"/>
          </p:cNvSpPr>
          <p:nvPr>
            <p:ph type="ftr" sz="quarter" idx="4294967295"/>
          </p:nvPr>
        </p:nvSpPr>
        <p:spPr>
          <a:xfrm>
            <a:off x="0" y="4818063"/>
            <a:ext cx="1131888" cy="274637"/>
          </a:xfrm>
        </p:spPr>
        <p:txBody>
          <a:bodyPr/>
          <a:lstStyle/>
          <a:p>
            <a:r>
              <a:rPr lang="en-US" altLang="ja-JP" dirty="0" smtClean="0"/>
              <a:t>© K.K. </a:t>
            </a:r>
            <a:r>
              <a:rPr lang="en-US" altLang="ja-JP" dirty="0" err="1" smtClean="0"/>
              <a:t>Ashisuto</a:t>
            </a:r>
            <a:endParaRPr lang="ja-JP" altLang="en-US" dirty="0"/>
          </a:p>
        </p:txBody>
      </p:sp>
    </p:spTree>
    <p:extLst>
      <p:ext uri="{BB962C8B-B14F-4D97-AF65-F5344CB8AC3E}">
        <p14:creationId xmlns:p14="http://schemas.microsoft.com/office/powerpoint/2010/main" val="2362120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trusted認証のイメージ</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30</a:t>
            </a:fld>
            <a:endParaRPr lang="ja-JP" altLang="en-US" dirty="0"/>
          </a:p>
        </p:txBody>
      </p:sp>
      <p:pic>
        <p:nvPicPr>
          <p:cNvPr id="6" name="Google Shape;884;p28"/>
          <p:cNvPicPr preferRelativeResize="0"/>
          <p:nvPr/>
        </p:nvPicPr>
        <p:blipFill rotWithShape="1">
          <a:blip r:embed="rId2">
            <a:alphaModFix/>
          </a:blip>
          <a:srcRect/>
          <a:stretch/>
        </p:blipFill>
        <p:spPr>
          <a:xfrm>
            <a:off x="611079" y="1347614"/>
            <a:ext cx="432529" cy="549825"/>
          </a:xfrm>
          <a:prstGeom prst="rect">
            <a:avLst/>
          </a:prstGeom>
          <a:noFill/>
          <a:ln>
            <a:noFill/>
          </a:ln>
        </p:spPr>
      </p:pic>
      <p:sp>
        <p:nvSpPr>
          <p:cNvPr id="7" name="Google Shape;885;p28"/>
          <p:cNvSpPr/>
          <p:nvPr/>
        </p:nvSpPr>
        <p:spPr>
          <a:xfrm>
            <a:off x="2483768" y="1006220"/>
            <a:ext cx="2736304" cy="3725769"/>
          </a:xfrm>
          <a:prstGeom prst="rect">
            <a:avLst/>
          </a:prstGeom>
          <a:noFill/>
          <a:ln w="1270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8" name="Google Shape;886;p28"/>
          <p:cNvPicPr preferRelativeResize="0"/>
          <p:nvPr/>
        </p:nvPicPr>
        <p:blipFill rotWithShape="1">
          <a:blip r:embed="rId3">
            <a:alphaModFix/>
          </a:blip>
          <a:srcRect/>
          <a:stretch/>
        </p:blipFill>
        <p:spPr>
          <a:xfrm>
            <a:off x="539552" y="2427734"/>
            <a:ext cx="565789" cy="565787"/>
          </a:xfrm>
          <a:prstGeom prst="rect">
            <a:avLst/>
          </a:prstGeom>
          <a:noFill/>
          <a:ln>
            <a:noFill/>
          </a:ln>
        </p:spPr>
      </p:pic>
      <p:pic>
        <p:nvPicPr>
          <p:cNvPr id="9" name="Google Shape;887;p28"/>
          <p:cNvPicPr preferRelativeResize="0"/>
          <p:nvPr/>
        </p:nvPicPr>
        <p:blipFill rotWithShape="1">
          <a:blip r:embed="rId4">
            <a:alphaModFix/>
          </a:blip>
          <a:srcRect/>
          <a:stretch/>
        </p:blipFill>
        <p:spPr>
          <a:xfrm>
            <a:off x="590872" y="3651870"/>
            <a:ext cx="504058" cy="504056"/>
          </a:xfrm>
          <a:prstGeom prst="rect">
            <a:avLst/>
          </a:prstGeom>
          <a:noFill/>
          <a:ln>
            <a:noFill/>
          </a:ln>
        </p:spPr>
      </p:pic>
      <p:sp>
        <p:nvSpPr>
          <p:cNvPr id="10" name="Google Shape;888;p28"/>
          <p:cNvSpPr txBox="1"/>
          <p:nvPr/>
        </p:nvSpPr>
        <p:spPr>
          <a:xfrm>
            <a:off x="621450" y="1893448"/>
            <a:ext cx="422158"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ea typeface="Meiryo"/>
                <a:cs typeface="Meiryo"/>
                <a:sym typeface="Meiryo"/>
              </a:rPr>
              <a:t>admin</a:t>
            </a:r>
            <a:endParaRPr sz="900" dirty="0">
              <a:solidFill>
                <a:srgbClr val="3F3F3F"/>
              </a:solidFill>
              <a:ea typeface="Meiryo"/>
              <a:cs typeface="Meiryo"/>
              <a:sym typeface="Meiryo"/>
            </a:endParaRPr>
          </a:p>
        </p:txBody>
      </p:sp>
      <p:sp>
        <p:nvSpPr>
          <p:cNvPr id="11" name="Google Shape;889;p28"/>
          <p:cNvSpPr txBox="1"/>
          <p:nvPr/>
        </p:nvSpPr>
        <p:spPr>
          <a:xfrm>
            <a:off x="621450" y="2956444"/>
            <a:ext cx="390098"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ea typeface="Meiryo"/>
                <a:cs typeface="Meiryo"/>
                <a:sym typeface="Meiryo"/>
              </a:rPr>
              <a:t>user1</a:t>
            </a:r>
            <a:endParaRPr sz="900" dirty="0">
              <a:solidFill>
                <a:srgbClr val="3F3F3F"/>
              </a:solidFill>
              <a:ea typeface="Meiryo"/>
              <a:cs typeface="Meiryo"/>
              <a:sym typeface="Meiryo"/>
            </a:endParaRPr>
          </a:p>
        </p:txBody>
      </p:sp>
      <p:sp>
        <p:nvSpPr>
          <p:cNvPr id="12" name="Google Shape;890;p28"/>
          <p:cNvSpPr txBox="1"/>
          <p:nvPr/>
        </p:nvSpPr>
        <p:spPr>
          <a:xfrm>
            <a:off x="670538" y="4155926"/>
            <a:ext cx="390098"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ea typeface="Meiryo"/>
                <a:cs typeface="Meiryo"/>
                <a:sym typeface="Meiryo"/>
              </a:rPr>
              <a:t>user2</a:t>
            </a:r>
            <a:endParaRPr sz="900" dirty="0">
              <a:solidFill>
                <a:srgbClr val="3F3F3F"/>
              </a:solidFill>
              <a:ea typeface="Meiryo"/>
              <a:cs typeface="Meiryo"/>
              <a:sym typeface="Meiryo"/>
            </a:endParaRPr>
          </a:p>
        </p:txBody>
      </p:sp>
      <p:sp>
        <p:nvSpPr>
          <p:cNvPr id="13" name="Google Shape;891;p28"/>
          <p:cNvSpPr/>
          <p:nvPr/>
        </p:nvSpPr>
        <p:spPr>
          <a:xfrm>
            <a:off x="3079011" y="1426246"/>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administrators</a:t>
            </a:r>
            <a:endParaRPr sz="900" dirty="0">
              <a:solidFill>
                <a:srgbClr val="3F3F3F"/>
              </a:solidFill>
              <a:ea typeface="Meiryo"/>
              <a:cs typeface="Meiryo"/>
              <a:sym typeface="Meiryo"/>
            </a:endParaRPr>
          </a:p>
        </p:txBody>
      </p:sp>
      <p:sp>
        <p:nvSpPr>
          <p:cNvPr id="14" name="Google Shape;892;p28"/>
          <p:cNvSpPr/>
          <p:nvPr/>
        </p:nvSpPr>
        <p:spPr>
          <a:xfrm>
            <a:off x="3069267" y="2891980"/>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Group1</a:t>
            </a:r>
            <a:endParaRPr sz="900" dirty="0">
              <a:solidFill>
                <a:srgbClr val="3F3F3F"/>
              </a:solidFill>
              <a:ea typeface="Meiryo"/>
              <a:cs typeface="Meiryo"/>
              <a:sym typeface="Meiryo"/>
            </a:endParaRPr>
          </a:p>
        </p:txBody>
      </p:sp>
      <p:cxnSp>
        <p:nvCxnSpPr>
          <p:cNvPr id="15" name="Google Shape;893;p28"/>
          <p:cNvCxnSpPr>
            <a:stCxn id="72" idx="2"/>
            <a:endCxn id="14" idx="1"/>
          </p:cNvCxnSpPr>
          <p:nvPr/>
        </p:nvCxnSpPr>
        <p:spPr>
          <a:xfrm rot="-5400000" flipH="1">
            <a:off x="2191332" y="2122079"/>
            <a:ext cx="1543800" cy="212100"/>
          </a:xfrm>
          <a:prstGeom prst="bentConnector2">
            <a:avLst/>
          </a:prstGeom>
          <a:noFill/>
          <a:ln w="12700" cap="flat" cmpd="sng">
            <a:solidFill>
              <a:schemeClr val="accent5"/>
            </a:solidFill>
            <a:prstDash val="dash"/>
            <a:round/>
            <a:headEnd type="none" w="sm" len="sm"/>
            <a:tailEnd type="none" w="sm" len="sm"/>
          </a:ln>
        </p:spPr>
      </p:cxnSp>
      <p:cxnSp>
        <p:nvCxnSpPr>
          <p:cNvPr id="16" name="Google Shape;895;p28"/>
          <p:cNvCxnSpPr>
            <a:stCxn id="72" idx="2"/>
            <a:endCxn id="13" idx="1"/>
          </p:cNvCxnSpPr>
          <p:nvPr/>
        </p:nvCxnSpPr>
        <p:spPr>
          <a:xfrm rot="-5400000" flipH="1">
            <a:off x="2929032" y="1384379"/>
            <a:ext cx="78000" cy="221700"/>
          </a:xfrm>
          <a:prstGeom prst="bentConnector2">
            <a:avLst/>
          </a:prstGeom>
          <a:noFill/>
          <a:ln w="12700" cap="flat" cmpd="sng">
            <a:solidFill>
              <a:schemeClr val="accent5"/>
            </a:solidFill>
            <a:prstDash val="dash"/>
            <a:round/>
            <a:headEnd type="none" w="sm" len="sm"/>
            <a:tailEnd type="none" w="sm" len="sm"/>
          </a:ln>
        </p:spPr>
      </p:cxnSp>
      <p:sp>
        <p:nvSpPr>
          <p:cNvPr id="17" name="Google Shape;896;p28"/>
          <p:cNvSpPr/>
          <p:nvPr/>
        </p:nvSpPr>
        <p:spPr>
          <a:xfrm>
            <a:off x="3072145" y="2001039"/>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EVERYONE</a:t>
            </a:r>
            <a:endParaRPr sz="900" dirty="0">
              <a:solidFill>
                <a:srgbClr val="3F3F3F"/>
              </a:solidFill>
              <a:ea typeface="Meiryo"/>
              <a:cs typeface="Meiryo"/>
              <a:sym typeface="Meiryo"/>
            </a:endParaRPr>
          </a:p>
        </p:txBody>
      </p:sp>
      <p:cxnSp>
        <p:nvCxnSpPr>
          <p:cNvPr id="18" name="Google Shape;897;p28"/>
          <p:cNvCxnSpPr>
            <a:stCxn id="72" idx="2"/>
            <a:endCxn id="17" idx="1"/>
          </p:cNvCxnSpPr>
          <p:nvPr/>
        </p:nvCxnSpPr>
        <p:spPr>
          <a:xfrm rot="-5400000" flipH="1">
            <a:off x="2638332" y="1675079"/>
            <a:ext cx="652800" cy="215100"/>
          </a:xfrm>
          <a:prstGeom prst="bentConnector2">
            <a:avLst/>
          </a:prstGeom>
          <a:noFill/>
          <a:ln w="12700" cap="flat" cmpd="sng">
            <a:solidFill>
              <a:schemeClr val="accent5"/>
            </a:solidFill>
            <a:prstDash val="dash"/>
            <a:round/>
            <a:headEnd type="none" w="sm" len="sm"/>
            <a:tailEnd type="none" w="sm" len="sm"/>
          </a:ln>
        </p:spPr>
      </p:cxnSp>
      <p:sp>
        <p:nvSpPr>
          <p:cNvPr id="19" name="Google Shape;898;p28"/>
          <p:cNvSpPr/>
          <p:nvPr/>
        </p:nvSpPr>
        <p:spPr>
          <a:xfrm>
            <a:off x="3658588" y="1706883"/>
            <a:ext cx="789106" cy="159512"/>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admin</a:t>
            </a:r>
            <a:endParaRPr sz="900" dirty="0">
              <a:solidFill>
                <a:srgbClr val="3F3F3F"/>
              </a:solidFill>
              <a:ea typeface="Meiryo"/>
              <a:cs typeface="Meiryo"/>
              <a:sym typeface="Meiryo"/>
            </a:endParaRPr>
          </a:p>
        </p:txBody>
      </p:sp>
      <p:sp>
        <p:nvSpPr>
          <p:cNvPr id="20" name="Google Shape;899;p28"/>
          <p:cNvSpPr/>
          <p:nvPr/>
        </p:nvSpPr>
        <p:spPr>
          <a:xfrm>
            <a:off x="3658588" y="2270324"/>
            <a:ext cx="789106" cy="168292"/>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admin</a:t>
            </a:r>
            <a:endParaRPr sz="900" dirty="0">
              <a:solidFill>
                <a:srgbClr val="3F3F3F"/>
              </a:solidFill>
              <a:ea typeface="Meiryo"/>
              <a:cs typeface="Meiryo"/>
              <a:sym typeface="Meiryo"/>
            </a:endParaRPr>
          </a:p>
        </p:txBody>
      </p:sp>
      <p:cxnSp>
        <p:nvCxnSpPr>
          <p:cNvPr id="21" name="Google Shape;900;p28"/>
          <p:cNvCxnSpPr>
            <a:stCxn id="13" idx="2"/>
            <a:endCxn id="19" idx="1"/>
          </p:cNvCxnSpPr>
          <p:nvPr/>
        </p:nvCxnSpPr>
        <p:spPr>
          <a:xfrm rot="-5400000" flipH="1">
            <a:off x="3548661" y="1676596"/>
            <a:ext cx="144300" cy="75600"/>
          </a:xfrm>
          <a:prstGeom prst="bentConnector2">
            <a:avLst/>
          </a:prstGeom>
          <a:noFill/>
          <a:ln w="12700" cap="flat" cmpd="sng">
            <a:solidFill>
              <a:schemeClr val="accent5"/>
            </a:solidFill>
            <a:prstDash val="dash"/>
            <a:round/>
            <a:headEnd type="none" w="sm" len="sm"/>
            <a:tailEnd type="none" w="sm" len="sm"/>
          </a:ln>
        </p:spPr>
      </p:cxnSp>
      <p:sp>
        <p:nvSpPr>
          <p:cNvPr id="22" name="Google Shape;901;p28"/>
          <p:cNvSpPr/>
          <p:nvPr/>
        </p:nvSpPr>
        <p:spPr>
          <a:xfrm>
            <a:off x="3658469" y="2472775"/>
            <a:ext cx="789106" cy="159744"/>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user1</a:t>
            </a:r>
            <a:endParaRPr sz="900" dirty="0">
              <a:solidFill>
                <a:srgbClr val="3F3F3F"/>
              </a:solidFill>
              <a:ea typeface="Meiryo"/>
              <a:cs typeface="Meiryo"/>
              <a:sym typeface="Meiryo"/>
            </a:endParaRPr>
          </a:p>
        </p:txBody>
      </p:sp>
      <p:sp>
        <p:nvSpPr>
          <p:cNvPr id="23" name="Google Shape;902;p28"/>
          <p:cNvSpPr/>
          <p:nvPr/>
        </p:nvSpPr>
        <p:spPr>
          <a:xfrm>
            <a:off x="3658588" y="2670677"/>
            <a:ext cx="789106" cy="160199"/>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user2</a:t>
            </a:r>
            <a:endParaRPr sz="900" dirty="0">
              <a:solidFill>
                <a:srgbClr val="3F3F3F"/>
              </a:solidFill>
              <a:ea typeface="Meiryo"/>
              <a:cs typeface="Meiryo"/>
              <a:sym typeface="Meiryo"/>
            </a:endParaRPr>
          </a:p>
        </p:txBody>
      </p:sp>
      <p:sp>
        <p:nvSpPr>
          <p:cNvPr id="24" name="Google Shape;903;p28"/>
          <p:cNvSpPr/>
          <p:nvPr/>
        </p:nvSpPr>
        <p:spPr>
          <a:xfrm>
            <a:off x="4392222" y="3181518"/>
            <a:ext cx="789106" cy="159744"/>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user1</a:t>
            </a:r>
            <a:endParaRPr sz="900" dirty="0">
              <a:solidFill>
                <a:srgbClr val="3F3F3F"/>
              </a:solidFill>
              <a:ea typeface="Meiryo"/>
              <a:cs typeface="Meiryo"/>
              <a:sym typeface="Meiryo"/>
            </a:endParaRPr>
          </a:p>
        </p:txBody>
      </p:sp>
      <p:sp>
        <p:nvSpPr>
          <p:cNvPr id="25" name="Google Shape;904;p28"/>
          <p:cNvSpPr/>
          <p:nvPr/>
        </p:nvSpPr>
        <p:spPr>
          <a:xfrm>
            <a:off x="3275856" y="3153390"/>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Developers</a:t>
            </a:r>
            <a:endParaRPr sz="900" dirty="0">
              <a:solidFill>
                <a:srgbClr val="3F3F3F"/>
              </a:solidFill>
              <a:ea typeface="Meiryo"/>
              <a:cs typeface="Meiryo"/>
              <a:sym typeface="Meiryo"/>
            </a:endParaRPr>
          </a:p>
        </p:txBody>
      </p:sp>
      <p:sp>
        <p:nvSpPr>
          <p:cNvPr id="26" name="Google Shape;905;p28"/>
          <p:cNvSpPr/>
          <p:nvPr/>
        </p:nvSpPr>
        <p:spPr>
          <a:xfrm>
            <a:off x="3275856" y="3414800"/>
            <a:ext cx="1008000" cy="216000"/>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BasicUsers</a:t>
            </a:r>
            <a:endParaRPr sz="900" dirty="0">
              <a:solidFill>
                <a:srgbClr val="3F3F3F"/>
              </a:solidFill>
              <a:ea typeface="Meiryo"/>
              <a:cs typeface="Meiryo"/>
              <a:sym typeface="Meiryo"/>
            </a:endParaRPr>
          </a:p>
        </p:txBody>
      </p:sp>
      <p:cxnSp>
        <p:nvCxnSpPr>
          <p:cNvPr id="27" name="Google Shape;906;p28"/>
          <p:cNvCxnSpPr>
            <a:stCxn id="17" idx="2"/>
            <a:endCxn id="20" idx="1"/>
          </p:cNvCxnSpPr>
          <p:nvPr/>
        </p:nvCxnSpPr>
        <p:spPr>
          <a:xfrm rot="-5400000" flipH="1">
            <a:off x="3548695" y="2244489"/>
            <a:ext cx="137400" cy="82500"/>
          </a:xfrm>
          <a:prstGeom prst="bentConnector2">
            <a:avLst/>
          </a:prstGeom>
          <a:noFill/>
          <a:ln w="12700" cap="flat" cmpd="sng">
            <a:solidFill>
              <a:schemeClr val="accent5"/>
            </a:solidFill>
            <a:prstDash val="dash"/>
            <a:round/>
            <a:headEnd type="none" w="sm" len="sm"/>
            <a:tailEnd type="none" w="sm" len="sm"/>
          </a:ln>
        </p:spPr>
      </p:cxnSp>
      <p:cxnSp>
        <p:nvCxnSpPr>
          <p:cNvPr id="28" name="Google Shape;907;p28"/>
          <p:cNvCxnSpPr>
            <a:stCxn id="17" idx="2"/>
            <a:endCxn id="22" idx="1"/>
          </p:cNvCxnSpPr>
          <p:nvPr/>
        </p:nvCxnSpPr>
        <p:spPr>
          <a:xfrm rot="-5400000" flipH="1">
            <a:off x="3449395" y="2343789"/>
            <a:ext cx="335700" cy="82200"/>
          </a:xfrm>
          <a:prstGeom prst="bentConnector2">
            <a:avLst/>
          </a:prstGeom>
          <a:noFill/>
          <a:ln w="12700" cap="flat" cmpd="sng">
            <a:solidFill>
              <a:schemeClr val="accent5"/>
            </a:solidFill>
            <a:prstDash val="dash"/>
            <a:round/>
            <a:headEnd type="none" w="sm" len="sm"/>
            <a:tailEnd type="none" w="sm" len="sm"/>
          </a:ln>
        </p:spPr>
      </p:cxnSp>
      <p:cxnSp>
        <p:nvCxnSpPr>
          <p:cNvPr id="29" name="Google Shape;908;p28"/>
          <p:cNvCxnSpPr>
            <a:stCxn id="17" idx="2"/>
            <a:endCxn id="23" idx="1"/>
          </p:cNvCxnSpPr>
          <p:nvPr/>
        </p:nvCxnSpPr>
        <p:spPr>
          <a:xfrm rot="-5400000" flipH="1">
            <a:off x="3350545" y="2442639"/>
            <a:ext cx="533700" cy="82500"/>
          </a:xfrm>
          <a:prstGeom prst="bentConnector2">
            <a:avLst/>
          </a:prstGeom>
          <a:noFill/>
          <a:ln w="12700" cap="flat" cmpd="sng">
            <a:solidFill>
              <a:schemeClr val="accent5"/>
            </a:solidFill>
            <a:prstDash val="dash"/>
            <a:round/>
            <a:headEnd type="none" w="sm" len="sm"/>
            <a:tailEnd type="none" w="sm" len="sm"/>
          </a:ln>
        </p:spPr>
      </p:cxnSp>
      <p:cxnSp>
        <p:nvCxnSpPr>
          <p:cNvPr id="30" name="Google Shape;909;p28"/>
          <p:cNvCxnSpPr>
            <a:endCxn id="25" idx="1"/>
          </p:cNvCxnSpPr>
          <p:nvPr/>
        </p:nvCxnSpPr>
        <p:spPr>
          <a:xfrm rot="-5400000" flipH="1">
            <a:off x="3142206" y="3127740"/>
            <a:ext cx="168900" cy="98400"/>
          </a:xfrm>
          <a:prstGeom prst="bentConnector2">
            <a:avLst/>
          </a:prstGeom>
          <a:noFill/>
          <a:ln w="12700" cap="flat" cmpd="sng">
            <a:solidFill>
              <a:schemeClr val="accent5"/>
            </a:solidFill>
            <a:prstDash val="dash"/>
            <a:round/>
            <a:headEnd type="none" w="sm" len="sm"/>
            <a:tailEnd type="none" w="sm" len="sm"/>
          </a:ln>
        </p:spPr>
      </p:cxnSp>
      <p:cxnSp>
        <p:nvCxnSpPr>
          <p:cNvPr id="31" name="Google Shape;910;p28"/>
          <p:cNvCxnSpPr>
            <a:endCxn id="26" idx="1"/>
          </p:cNvCxnSpPr>
          <p:nvPr/>
        </p:nvCxnSpPr>
        <p:spPr>
          <a:xfrm rot="-5400000" flipH="1">
            <a:off x="3025806" y="3272750"/>
            <a:ext cx="401700" cy="98400"/>
          </a:xfrm>
          <a:prstGeom prst="bentConnector2">
            <a:avLst/>
          </a:prstGeom>
          <a:noFill/>
          <a:ln w="12700" cap="flat" cmpd="sng">
            <a:solidFill>
              <a:schemeClr val="accent5"/>
            </a:solidFill>
            <a:prstDash val="dash"/>
            <a:round/>
            <a:headEnd type="none" w="sm" len="sm"/>
            <a:tailEnd type="none" w="sm" len="sm"/>
          </a:ln>
        </p:spPr>
      </p:cxnSp>
      <p:sp>
        <p:nvSpPr>
          <p:cNvPr id="32" name="Google Shape;911;p28"/>
          <p:cNvSpPr/>
          <p:nvPr/>
        </p:nvSpPr>
        <p:spPr>
          <a:xfrm>
            <a:off x="4397520" y="3442928"/>
            <a:ext cx="789106" cy="159744"/>
          </a:xfrm>
          <a:prstGeom prst="rect">
            <a:avLst/>
          </a:prstGeom>
          <a:noFill/>
          <a:ln w="12700" cap="flat" cmpd="sng">
            <a:solidFill>
              <a:schemeClr val="accent5"/>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user2</a:t>
            </a:r>
            <a:endParaRPr sz="900" dirty="0">
              <a:solidFill>
                <a:srgbClr val="3F3F3F"/>
              </a:solidFill>
              <a:ea typeface="Meiryo"/>
              <a:cs typeface="Meiryo"/>
              <a:sym typeface="Meiryo"/>
            </a:endParaRPr>
          </a:p>
        </p:txBody>
      </p:sp>
      <p:cxnSp>
        <p:nvCxnSpPr>
          <p:cNvPr id="33" name="Google Shape;912;p28"/>
          <p:cNvCxnSpPr>
            <a:stCxn id="25" idx="3"/>
            <a:endCxn id="24" idx="1"/>
          </p:cNvCxnSpPr>
          <p:nvPr/>
        </p:nvCxnSpPr>
        <p:spPr>
          <a:xfrm>
            <a:off x="4283856" y="3261390"/>
            <a:ext cx="108300" cy="0"/>
          </a:xfrm>
          <a:prstGeom prst="straightConnector1">
            <a:avLst/>
          </a:prstGeom>
          <a:noFill/>
          <a:ln w="19050" cap="flat" cmpd="sng">
            <a:solidFill>
              <a:schemeClr val="accent5"/>
            </a:solidFill>
            <a:prstDash val="solid"/>
            <a:round/>
            <a:headEnd type="none" w="sm" len="sm"/>
            <a:tailEnd type="none" w="sm" len="sm"/>
          </a:ln>
        </p:spPr>
      </p:cxnSp>
      <p:cxnSp>
        <p:nvCxnSpPr>
          <p:cNvPr id="34" name="Google Shape;913;p28"/>
          <p:cNvCxnSpPr>
            <a:stCxn id="32" idx="1"/>
            <a:endCxn id="26" idx="3"/>
          </p:cNvCxnSpPr>
          <p:nvPr/>
        </p:nvCxnSpPr>
        <p:spPr>
          <a:xfrm rot="10800000">
            <a:off x="4283820" y="3522800"/>
            <a:ext cx="113700" cy="0"/>
          </a:xfrm>
          <a:prstGeom prst="straightConnector1">
            <a:avLst/>
          </a:prstGeom>
          <a:noFill/>
          <a:ln w="19050" cap="flat" cmpd="sng">
            <a:solidFill>
              <a:schemeClr val="accent5"/>
            </a:solidFill>
            <a:prstDash val="solid"/>
            <a:round/>
            <a:headEnd type="none" w="sm" len="sm"/>
            <a:tailEnd type="none" w="sm" len="sm"/>
          </a:ln>
        </p:spPr>
      </p:cxnSp>
      <p:sp>
        <p:nvSpPr>
          <p:cNvPr id="35" name="Google Shape;914;p28"/>
          <p:cNvSpPr/>
          <p:nvPr/>
        </p:nvSpPr>
        <p:spPr>
          <a:xfrm>
            <a:off x="5664261" y="1006220"/>
            <a:ext cx="2736304" cy="3725769"/>
          </a:xfrm>
          <a:prstGeom prst="rect">
            <a:avLst/>
          </a:prstGeom>
          <a:noFill/>
          <a:ln w="12700" cap="flat" cmpd="sng">
            <a:solidFill>
              <a:schemeClr val="accent3"/>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cxnSp>
        <p:nvCxnSpPr>
          <p:cNvPr id="36" name="Google Shape;915;p28"/>
          <p:cNvCxnSpPr>
            <a:stCxn id="6" idx="3"/>
          </p:cNvCxnSpPr>
          <p:nvPr/>
        </p:nvCxnSpPr>
        <p:spPr>
          <a:xfrm rot="10800000" flipH="1">
            <a:off x="1043608" y="1616227"/>
            <a:ext cx="1423200" cy="6300"/>
          </a:xfrm>
          <a:prstGeom prst="straightConnector1">
            <a:avLst/>
          </a:prstGeom>
          <a:noFill/>
          <a:ln w="19050" cap="flat" cmpd="sng">
            <a:solidFill>
              <a:schemeClr val="accent5"/>
            </a:solidFill>
            <a:prstDash val="solid"/>
            <a:round/>
            <a:headEnd type="none" w="sm" len="sm"/>
            <a:tailEnd type="none" w="sm" len="sm"/>
          </a:ln>
        </p:spPr>
      </p:cxnSp>
      <p:cxnSp>
        <p:nvCxnSpPr>
          <p:cNvPr id="37" name="Google Shape;916;p28"/>
          <p:cNvCxnSpPr>
            <a:stCxn id="8" idx="3"/>
          </p:cNvCxnSpPr>
          <p:nvPr/>
        </p:nvCxnSpPr>
        <p:spPr>
          <a:xfrm>
            <a:off x="1105341" y="2710628"/>
            <a:ext cx="1361400" cy="0"/>
          </a:xfrm>
          <a:prstGeom prst="straightConnector1">
            <a:avLst/>
          </a:prstGeom>
          <a:noFill/>
          <a:ln w="19050" cap="flat" cmpd="sng">
            <a:solidFill>
              <a:schemeClr val="accent5"/>
            </a:solidFill>
            <a:prstDash val="solid"/>
            <a:round/>
            <a:headEnd type="none" w="sm" len="sm"/>
            <a:tailEnd type="none" w="sm" len="sm"/>
          </a:ln>
        </p:spPr>
      </p:cxnSp>
      <p:cxnSp>
        <p:nvCxnSpPr>
          <p:cNvPr id="38" name="Google Shape;917;p28"/>
          <p:cNvCxnSpPr>
            <a:stCxn id="9" idx="3"/>
          </p:cNvCxnSpPr>
          <p:nvPr/>
        </p:nvCxnSpPr>
        <p:spPr>
          <a:xfrm>
            <a:off x="1094930" y="3903898"/>
            <a:ext cx="1371900" cy="0"/>
          </a:xfrm>
          <a:prstGeom prst="straightConnector1">
            <a:avLst/>
          </a:prstGeom>
          <a:noFill/>
          <a:ln w="19050" cap="flat" cmpd="sng">
            <a:solidFill>
              <a:schemeClr val="accent5"/>
            </a:solidFill>
            <a:prstDash val="solid"/>
            <a:round/>
            <a:headEnd type="none" w="sm" len="sm"/>
            <a:tailEnd type="none" w="sm" len="sm"/>
          </a:ln>
        </p:spPr>
      </p:cxnSp>
      <p:sp>
        <p:nvSpPr>
          <p:cNvPr id="39" name="Google Shape;918;p28"/>
          <p:cNvSpPr/>
          <p:nvPr/>
        </p:nvSpPr>
        <p:spPr>
          <a:xfrm>
            <a:off x="6075369" y="1420468"/>
            <a:ext cx="1008000" cy="216000"/>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サーバ管理者</a:t>
            </a:r>
            <a:endParaRPr sz="900">
              <a:solidFill>
                <a:srgbClr val="3F3F3F"/>
              </a:solidFill>
              <a:latin typeface="Meiryo"/>
              <a:ea typeface="Meiryo"/>
              <a:cs typeface="Meiryo"/>
              <a:sym typeface="Meiryo"/>
            </a:endParaRPr>
          </a:p>
        </p:txBody>
      </p:sp>
      <p:sp>
        <p:nvSpPr>
          <p:cNvPr id="40" name="Google Shape;919;p28"/>
          <p:cNvSpPr/>
          <p:nvPr/>
        </p:nvSpPr>
        <p:spPr>
          <a:xfrm>
            <a:off x="6716946" y="1722238"/>
            <a:ext cx="789106" cy="180831"/>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l" rtl="0">
              <a:spcBef>
                <a:spcPts val="0"/>
              </a:spcBef>
              <a:spcAft>
                <a:spcPts val="0"/>
              </a:spcAft>
              <a:buNone/>
            </a:pPr>
            <a:r>
              <a:rPr lang="ja-JP" sz="900" dirty="0">
                <a:solidFill>
                  <a:srgbClr val="3F3F3F"/>
                </a:solidFill>
                <a:ea typeface="Meiryo"/>
                <a:cs typeface="Meiryo"/>
                <a:sym typeface="Meiryo"/>
              </a:rPr>
              <a:t>PTH\admin</a:t>
            </a:r>
            <a:endParaRPr sz="900" dirty="0">
              <a:solidFill>
                <a:srgbClr val="3F3F3F"/>
              </a:solidFill>
              <a:ea typeface="Meiryo"/>
              <a:cs typeface="Meiryo"/>
              <a:sym typeface="Meiryo"/>
            </a:endParaRPr>
          </a:p>
        </p:txBody>
      </p:sp>
      <p:sp>
        <p:nvSpPr>
          <p:cNvPr id="41" name="Google Shape;920;p28"/>
          <p:cNvSpPr/>
          <p:nvPr/>
        </p:nvSpPr>
        <p:spPr>
          <a:xfrm>
            <a:off x="6712432" y="1972408"/>
            <a:ext cx="1296144" cy="183923"/>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l" rtl="0">
              <a:spcBef>
                <a:spcPts val="0"/>
              </a:spcBef>
              <a:spcAft>
                <a:spcPts val="0"/>
              </a:spcAft>
              <a:buNone/>
            </a:pPr>
            <a:r>
              <a:rPr lang="ja-JP" sz="900" dirty="0">
                <a:solidFill>
                  <a:srgbClr val="3F3F3F"/>
                </a:solidFill>
                <a:ea typeface="Meiryo"/>
                <a:cs typeface="Meiryo"/>
                <a:sym typeface="Meiryo"/>
              </a:rPr>
              <a:t>PTH\administrators</a:t>
            </a:r>
            <a:endParaRPr sz="900" dirty="0">
              <a:solidFill>
                <a:srgbClr val="3F3F3F"/>
              </a:solidFill>
              <a:ea typeface="Meiryo"/>
              <a:cs typeface="Meiryo"/>
              <a:sym typeface="Meiryo"/>
            </a:endParaRPr>
          </a:p>
        </p:txBody>
      </p:sp>
      <p:sp>
        <p:nvSpPr>
          <p:cNvPr id="42" name="Google Shape;921;p28"/>
          <p:cNvSpPr/>
          <p:nvPr/>
        </p:nvSpPr>
        <p:spPr>
          <a:xfrm>
            <a:off x="6107975" y="2284685"/>
            <a:ext cx="1008000" cy="216000"/>
          </a:xfrm>
          <a:prstGeom prst="rect">
            <a:avLst/>
          </a:prstGeom>
          <a:noFill/>
          <a:ln w="12700" cap="flat" cmpd="sng">
            <a:solidFill>
              <a:schemeClr val="accent3"/>
            </a:solidFill>
            <a:prstDash val="solid"/>
            <a:round/>
            <a:headEnd type="none" w="sm" len="sm"/>
            <a:tailEnd type="none" w="sm" len="sm"/>
          </a:ln>
        </p:spPr>
        <p:txBody>
          <a:bodyPr spcFirstLastPara="1" wrap="non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サーバオペレータ</a:t>
            </a:r>
            <a:endParaRPr sz="900" dirty="0">
              <a:solidFill>
                <a:srgbClr val="3F3F3F"/>
              </a:solidFill>
              <a:latin typeface="Meiryo"/>
              <a:ea typeface="Meiryo"/>
              <a:cs typeface="Meiryo"/>
              <a:sym typeface="Meiryo"/>
            </a:endParaRPr>
          </a:p>
        </p:txBody>
      </p:sp>
      <p:sp>
        <p:nvSpPr>
          <p:cNvPr id="43" name="Google Shape;922;p28"/>
          <p:cNvSpPr/>
          <p:nvPr/>
        </p:nvSpPr>
        <p:spPr>
          <a:xfrm>
            <a:off x="6108370" y="2695651"/>
            <a:ext cx="1008000" cy="216000"/>
          </a:xfrm>
          <a:prstGeom prst="rect">
            <a:avLst/>
          </a:prstGeom>
          <a:noFill/>
          <a:ln w="12700" cap="flat" cmpd="sng">
            <a:solidFill>
              <a:schemeClr val="accent3"/>
            </a:solidFill>
            <a:prstDash val="solid"/>
            <a:round/>
            <a:headEnd type="none" w="sm" len="sm"/>
            <a:tailEnd type="none" w="sm" len="sm"/>
          </a:ln>
        </p:spPr>
        <p:txBody>
          <a:bodyPr spcFirstLastPara="1" wrap="none" lIns="72000" tIns="72000" rIns="72000" bIns="36000" anchor="ctr" anchorCtr="0">
            <a:noAutofit/>
          </a:bodyPr>
          <a:lstStyle/>
          <a:p>
            <a:pPr marL="0" marR="0" lvl="0" indent="0" algn="ctr" rtl="0">
              <a:spcBef>
                <a:spcPts val="0"/>
              </a:spcBef>
              <a:spcAft>
                <a:spcPts val="0"/>
              </a:spcAft>
              <a:buNone/>
            </a:pPr>
            <a:r>
              <a:rPr lang="ja-JP" sz="700">
                <a:solidFill>
                  <a:srgbClr val="3F3F3F"/>
                </a:solidFill>
                <a:latin typeface="Meiryo"/>
                <a:ea typeface="Meiryo"/>
                <a:cs typeface="Meiryo"/>
                <a:sym typeface="Meiryo"/>
              </a:rPr>
              <a:t>アプリケーション管理者</a:t>
            </a:r>
            <a:endParaRPr sz="700">
              <a:solidFill>
                <a:srgbClr val="3F3F3F"/>
              </a:solidFill>
              <a:latin typeface="Meiryo"/>
              <a:ea typeface="Meiryo"/>
              <a:cs typeface="Meiryo"/>
              <a:sym typeface="Meiryo"/>
            </a:endParaRPr>
          </a:p>
        </p:txBody>
      </p:sp>
      <p:sp>
        <p:nvSpPr>
          <p:cNvPr id="44" name="Google Shape;923;p28"/>
          <p:cNvSpPr/>
          <p:nvPr/>
        </p:nvSpPr>
        <p:spPr>
          <a:xfrm>
            <a:off x="6121559" y="3261328"/>
            <a:ext cx="1008000" cy="216000"/>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latin typeface="Meiryo"/>
                <a:ea typeface="Meiryo"/>
                <a:cs typeface="Meiryo"/>
                <a:sym typeface="Meiryo"/>
              </a:rPr>
              <a:t>一般</a:t>
            </a: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endParaRPr sz="900" dirty="0">
              <a:solidFill>
                <a:srgbClr val="3F3F3F"/>
              </a:solidFill>
              <a:latin typeface="Meiryo"/>
              <a:ea typeface="Meiryo"/>
              <a:cs typeface="Meiryo"/>
              <a:sym typeface="Meiryo"/>
            </a:endParaRPr>
          </a:p>
        </p:txBody>
      </p:sp>
      <p:sp>
        <p:nvSpPr>
          <p:cNvPr id="45" name="Google Shape;924;p28"/>
          <p:cNvSpPr/>
          <p:nvPr/>
        </p:nvSpPr>
        <p:spPr>
          <a:xfrm>
            <a:off x="6121559" y="3921675"/>
            <a:ext cx="1008000" cy="216000"/>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a:solidFill>
                  <a:srgbClr val="3F3F3F"/>
                </a:solidFill>
                <a:latin typeface="Meiryo"/>
                <a:ea typeface="Meiryo"/>
                <a:cs typeface="Meiryo"/>
                <a:sym typeface="Meiryo"/>
              </a:rPr>
              <a:t>なし</a:t>
            </a:r>
            <a:endParaRPr sz="900">
              <a:solidFill>
                <a:srgbClr val="3F3F3F"/>
              </a:solidFill>
              <a:latin typeface="Meiryo"/>
              <a:ea typeface="Meiryo"/>
              <a:cs typeface="Meiryo"/>
              <a:sym typeface="Meiryo"/>
            </a:endParaRPr>
          </a:p>
        </p:txBody>
      </p:sp>
      <p:sp>
        <p:nvSpPr>
          <p:cNvPr id="46" name="Google Shape;925;p28"/>
          <p:cNvSpPr/>
          <p:nvPr/>
        </p:nvSpPr>
        <p:spPr>
          <a:xfrm>
            <a:off x="6716946" y="2971056"/>
            <a:ext cx="789106" cy="191631"/>
          </a:xfrm>
          <a:prstGeom prst="rect">
            <a:avLst/>
          </a:prstGeom>
          <a:noFill/>
          <a:ln w="12700" cap="flat" cmpd="sng">
            <a:solidFill>
              <a:schemeClr val="accent3"/>
            </a:solidFill>
            <a:prstDash val="solid"/>
            <a:round/>
            <a:headEnd type="none" w="sm" len="sm"/>
            <a:tailEnd type="none" w="sm" len="sm"/>
          </a:ln>
        </p:spPr>
        <p:txBody>
          <a:bodyPr spcFirstLastPara="1" wrap="square" lIns="72000" tIns="72000" rIns="72000" bIns="36000" anchor="ctr" anchorCtr="0">
            <a:noAutofit/>
          </a:bodyPr>
          <a:lstStyle/>
          <a:p>
            <a:pPr marL="0" marR="0" lvl="0" indent="0" algn="ctr" rtl="0">
              <a:spcBef>
                <a:spcPts val="0"/>
              </a:spcBef>
              <a:spcAft>
                <a:spcPts val="0"/>
              </a:spcAft>
              <a:buNone/>
            </a:pPr>
            <a:r>
              <a:rPr lang="ja-JP" sz="900" dirty="0">
                <a:solidFill>
                  <a:srgbClr val="3F3F3F"/>
                </a:solidFill>
                <a:ea typeface="Meiryo"/>
                <a:cs typeface="Meiryo"/>
                <a:sym typeface="Meiryo"/>
              </a:rPr>
              <a:t>PTH\user1</a:t>
            </a:r>
            <a:endParaRPr sz="900" dirty="0">
              <a:solidFill>
                <a:srgbClr val="3F3F3F"/>
              </a:solidFill>
              <a:ea typeface="Meiryo"/>
              <a:cs typeface="Meiryo"/>
              <a:sym typeface="Meiryo"/>
            </a:endParaRPr>
          </a:p>
        </p:txBody>
      </p:sp>
      <p:sp>
        <p:nvSpPr>
          <p:cNvPr id="47" name="Google Shape;926;p28"/>
          <p:cNvSpPr txBox="1"/>
          <p:nvPr/>
        </p:nvSpPr>
        <p:spPr>
          <a:xfrm>
            <a:off x="6660232" y="3511264"/>
            <a:ext cx="1008112" cy="3958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dirty="0">
                <a:solidFill>
                  <a:srgbClr val="3F3F3F"/>
                </a:solidFill>
                <a:latin typeface="Meiryo"/>
                <a:ea typeface="Meiryo"/>
                <a:cs typeface="Meiryo"/>
                <a:sym typeface="Meiryo"/>
              </a:rPr>
              <a:t>上記に該当しないすべての</a:t>
            </a: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endParaRPr sz="900" dirty="0">
              <a:solidFill>
                <a:srgbClr val="3F3F3F"/>
              </a:solidFill>
              <a:latin typeface="Meiryo"/>
              <a:ea typeface="Meiryo"/>
              <a:cs typeface="Meiryo"/>
              <a:sym typeface="Meiryo"/>
            </a:endParaRPr>
          </a:p>
        </p:txBody>
      </p:sp>
      <p:sp>
        <p:nvSpPr>
          <p:cNvPr id="48" name="Google Shape;927;p28"/>
          <p:cNvSpPr txBox="1"/>
          <p:nvPr/>
        </p:nvSpPr>
        <p:spPr>
          <a:xfrm>
            <a:off x="3094176" y="1112905"/>
            <a:ext cx="1145113"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b="1" dirty="0">
                <a:solidFill>
                  <a:srgbClr val="3F3F3F"/>
                </a:solidFill>
                <a:ea typeface="Meiryo"/>
                <a:cs typeface="Meiryo"/>
                <a:sym typeface="Meiryo"/>
              </a:rPr>
              <a:t>WebFOCUS Client</a:t>
            </a:r>
            <a:endParaRPr sz="900" b="1" dirty="0">
              <a:solidFill>
                <a:srgbClr val="3F3F3F"/>
              </a:solidFill>
              <a:ea typeface="Meiryo"/>
              <a:cs typeface="Meiryo"/>
              <a:sym typeface="Meiryo"/>
            </a:endParaRPr>
          </a:p>
        </p:txBody>
      </p:sp>
      <p:sp>
        <p:nvSpPr>
          <p:cNvPr id="49" name="Google Shape;928;p28"/>
          <p:cNvSpPr txBox="1"/>
          <p:nvPr/>
        </p:nvSpPr>
        <p:spPr>
          <a:xfrm>
            <a:off x="6216785" y="1107238"/>
            <a:ext cx="1119465" cy="257369"/>
          </a:xfrm>
          <a:prstGeom prst="rect">
            <a:avLst/>
          </a:prstGeom>
          <a:noFill/>
          <a:ln>
            <a:noFill/>
          </a:ln>
        </p:spPr>
        <p:txBody>
          <a:bodyPr spcFirstLastPara="1" wrap="square" lIns="36000" tIns="72000" rIns="36000" bIns="45700" anchor="t" anchorCtr="0">
            <a:spAutoFit/>
          </a:bodyPr>
          <a:lstStyle/>
          <a:p>
            <a:pPr marL="0" marR="0" lvl="0" indent="0" algn="l" rtl="0">
              <a:spcBef>
                <a:spcPts val="0"/>
              </a:spcBef>
              <a:spcAft>
                <a:spcPts val="0"/>
              </a:spcAft>
              <a:buNone/>
            </a:pPr>
            <a:r>
              <a:rPr lang="ja-JP" sz="900" b="1" dirty="0">
                <a:solidFill>
                  <a:srgbClr val="3F3F3F"/>
                </a:solidFill>
                <a:ea typeface="Meiryo"/>
                <a:cs typeface="Meiryo"/>
                <a:sym typeface="Meiryo"/>
              </a:rPr>
              <a:t>Reporting Server</a:t>
            </a:r>
            <a:endParaRPr sz="900" b="1" dirty="0">
              <a:solidFill>
                <a:srgbClr val="3F3F3F"/>
              </a:solidFill>
              <a:ea typeface="Meiryo"/>
              <a:cs typeface="Meiryo"/>
              <a:sym typeface="Meiryo"/>
            </a:endParaRPr>
          </a:p>
        </p:txBody>
      </p:sp>
      <p:cxnSp>
        <p:nvCxnSpPr>
          <p:cNvPr id="50" name="Google Shape;929;p28"/>
          <p:cNvCxnSpPr>
            <a:stCxn id="39" idx="2"/>
            <a:endCxn id="40" idx="1"/>
          </p:cNvCxnSpPr>
          <p:nvPr/>
        </p:nvCxnSpPr>
        <p:spPr>
          <a:xfrm rot="-5400000" flipH="1">
            <a:off x="6560169" y="1655668"/>
            <a:ext cx="176100" cy="137700"/>
          </a:xfrm>
          <a:prstGeom prst="bentConnector2">
            <a:avLst/>
          </a:prstGeom>
          <a:noFill/>
          <a:ln w="12700" cap="flat" cmpd="sng">
            <a:solidFill>
              <a:schemeClr val="accent3"/>
            </a:solidFill>
            <a:prstDash val="dash"/>
            <a:round/>
            <a:headEnd type="none" w="sm" len="sm"/>
            <a:tailEnd type="none" w="sm" len="sm"/>
          </a:ln>
        </p:spPr>
      </p:cxnSp>
      <p:cxnSp>
        <p:nvCxnSpPr>
          <p:cNvPr id="51" name="Google Shape;930;p28"/>
          <p:cNvCxnSpPr>
            <a:stCxn id="39" idx="2"/>
            <a:endCxn id="41" idx="1"/>
          </p:cNvCxnSpPr>
          <p:nvPr/>
        </p:nvCxnSpPr>
        <p:spPr>
          <a:xfrm rot="-5400000" flipH="1">
            <a:off x="6432069" y="1783768"/>
            <a:ext cx="427800" cy="133200"/>
          </a:xfrm>
          <a:prstGeom prst="bentConnector2">
            <a:avLst/>
          </a:prstGeom>
          <a:noFill/>
          <a:ln w="12700" cap="flat" cmpd="sng">
            <a:solidFill>
              <a:schemeClr val="accent3"/>
            </a:solidFill>
            <a:prstDash val="dash"/>
            <a:round/>
            <a:headEnd type="none" w="sm" len="sm"/>
            <a:tailEnd type="none" w="sm" len="sm"/>
          </a:ln>
        </p:spPr>
      </p:cxnSp>
      <p:cxnSp>
        <p:nvCxnSpPr>
          <p:cNvPr id="52" name="Google Shape;931;p28"/>
          <p:cNvCxnSpPr>
            <a:stCxn id="43" idx="2"/>
            <a:endCxn id="46" idx="1"/>
          </p:cNvCxnSpPr>
          <p:nvPr/>
        </p:nvCxnSpPr>
        <p:spPr>
          <a:xfrm rot="-5400000" flipH="1">
            <a:off x="6587170" y="2936851"/>
            <a:ext cx="155100" cy="104700"/>
          </a:xfrm>
          <a:prstGeom prst="bentConnector2">
            <a:avLst/>
          </a:prstGeom>
          <a:noFill/>
          <a:ln w="12700" cap="flat" cmpd="sng">
            <a:solidFill>
              <a:schemeClr val="accent3"/>
            </a:solidFill>
            <a:prstDash val="dash"/>
            <a:round/>
            <a:headEnd type="none" w="sm" len="sm"/>
            <a:tailEnd type="none" w="sm" len="sm"/>
          </a:ln>
        </p:spPr>
      </p:cxnSp>
      <p:pic>
        <p:nvPicPr>
          <p:cNvPr id="53" name="Google Shape;932;p28"/>
          <p:cNvPicPr preferRelativeResize="0"/>
          <p:nvPr/>
        </p:nvPicPr>
        <p:blipFill rotWithShape="1">
          <a:blip r:embed="rId5">
            <a:alphaModFix/>
          </a:blip>
          <a:srcRect/>
          <a:stretch/>
        </p:blipFill>
        <p:spPr>
          <a:xfrm>
            <a:off x="8040633" y="1872873"/>
            <a:ext cx="324000" cy="324000"/>
          </a:xfrm>
          <a:prstGeom prst="rect">
            <a:avLst/>
          </a:prstGeom>
          <a:noFill/>
          <a:ln>
            <a:noFill/>
          </a:ln>
        </p:spPr>
      </p:pic>
      <p:pic>
        <p:nvPicPr>
          <p:cNvPr id="54" name="Google Shape;933;p28"/>
          <p:cNvPicPr preferRelativeResize="0"/>
          <p:nvPr/>
        </p:nvPicPr>
        <p:blipFill rotWithShape="1">
          <a:blip r:embed="rId6">
            <a:alphaModFix/>
          </a:blip>
          <a:srcRect/>
          <a:stretch/>
        </p:blipFill>
        <p:spPr>
          <a:xfrm>
            <a:off x="7521106" y="1636295"/>
            <a:ext cx="252000" cy="252000"/>
          </a:xfrm>
          <a:prstGeom prst="rect">
            <a:avLst/>
          </a:prstGeom>
          <a:noFill/>
          <a:ln>
            <a:noFill/>
          </a:ln>
        </p:spPr>
      </p:pic>
      <p:pic>
        <p:nvPicPr>
          <p:cNvPr id="55" name="Google Shape;934;p28"/>
          <p:cNvPicPr preferRelativeResize="0"/>
          <p:nvPr/>
        </p:nvPicPr>
        <p:blipFill rotWithShape="1">
          <a:blip r:embed="rId6">
            <a:alphaModFix/>
          </a:blip>
          <a:srcRect/>
          <a:stretch/>
        </p:blipFill>
        <p:spPr>
          <a:xfrm>
            <a:off x="7521106" y="2924987"/>
            <a:ext cx="252000" cy="252000"/>
          </a:xfrm>
          <a:prstGeom prst="rect">
            <a:avLst/>
          </a:prstGeom>
          <a:noFill/>
          <a:ln>
            <a:noFill/>
          </a:ln>
        </p:spPr>
      </p:pic>
      <p:pic>
        <p:nvPicPr>
          <p:cNvPr id="56" name="Google Shape;935;p28"/>
          <p:cNvPicPr preferRelativeResize="0"/>
          <p:nvPr/>
        </p:nvPicPr>
        <p:blipFill rotWithShape="1">
          <a:blip r:embed="rId5">
            <a:alphaModFix/>
          </a:blip>
          <a:srcRect/>
          <a:stretch/>
        </p:blipFill>
        <p:spPr>
          <a:xfrm>
            <a:off x="7672009" y="3522800"/>
            <a:ext cx="324000" cy="324000"/>
          </a:xfrm>
          <a:prstGeom prst="rect">
            <a:avLst/>
          </a:prstGeom>
          <a:noFill/>
          <a:ln>
            <a:noFill/>
          </a:ln>
        </p:spPr>
      </p:pic>
      <p:sp>
        <p:nvSpPr>
          <p:cNvPr id="57" name="Google Shape;936;p28"/>
          <p:cNvSpPr/>
          <p:nvPr/>
        </p:nvSpPr>
        <p:spPr>
          <a:xfrm>
            <a:off x="5664261" y="4468071"/>
            <a:ext cx="2632683" cy="210827"/>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ja-JP" sz="700">
                <a:solidFill>
                  <a:srgbClr val="3F3F3F"/>
                </a:solidFill>
                <a:latin typeface="Meiryo"/>
                <a:ea typeface="Meiryo"/>
                <a:cs typeface="Meiryo"/>
                <a:sym typeface="Meiryo"/>
              </a:rPr>
              <a:t>※PTHは内部認証</a:t>
            </a:r>
            <a:endParaRPr sz="700">
              <a:solidFill>
                <a:srgbClr val="3F3F3F"/>
              </a:solidFill>
              <a:latin typeface="Meiryo"/>
              <a:ea typeface="Meiryo"/>
              <a:cs typeface="Meiryo"/>
              <a:sym typeface="Meiryo"/>
            </a:endParaRPr>
          </a:p>
        </p:txBody>
      </p:sp>
      <p:cxnSp>
        <p:nvCxnSpPr>
          <p:cNvPr id="58" name="Google Shape;937;p28"/>
          <p:cNvCxnSpPr>
            <a:stCxn id="19" idx="3"/>
          </p:cNvCxnSpPr>
          <p:nvPr/>
        </p:nvCxnSpPr>
        <p:spPr>
          <a:xfrm>
            <a:off x="4447694" y="1786639"/>
            <a:ext cx="2212500" cy="86100"/>
          </a:xfrm>
          <a:prstGeom prst="bentConnector3">
            <a:avLst>
              <a:gd name="adj1" fmla="val 50000"/>
            </a:avLst>
          </a:prstGeom>
          <a:noFill/>
          <a:ln w="19050" cap="flat" cmpd="sng">
            <a:solidFill>
              <a:schemeClr val="accent5"/>
            </a:solidFill>
            <a:prstDash val="solid"/>
            <a:round/>
            <a:headEnd type="none" w="sm" len="sm"/>
            <a:tailEnd type="triangle" w="med" len="med"/>
          </a:ln>
        </p:spPr>
      </p:cxnSp>
      <p:cxnSp>
        <p:nvCxnSpPr>
          <p:cNvPr id="59" name="Google Shape;938;p28"/>
          <p:cNvCxnSpPr>
            <a:stCxn id="73" idx="2"/>
            <a:endCxn id="45" idx="1"/>
          </p:cNvCxnSpPr>
          <p:nvPr/>
        </p:nvCxnSpPr>
        <p:spPr>
          <a:xfrm rot="-5400000" flipH="1">
            <a:off x="4708211" y="2616488"/>
            <a:ext cx="2643000" cy="183600"/>
          </a:xfrm>
          <a:prstGeom prst="bentConnector2">
            <a:avLst/>
          </a:prstGeom>
          <a:noFill/>
          <a:ln w="12700" cap="flat" cmpd="sng">
            <a:solidFill>
              <a:schemeClr val="accent3"/>
            </a:solidFill>
            <a:prstDash val="dash"/>
            <a:round/>
            <a:headEnd type="none" w="sm" len="sm"/>
            <a:tailEnd type="none" w="sm" len="sm"/>
          </a:ln>
        </p:spPr>
      </p:cxnSp>
      <p:cxnSp>
        <p:nvCxnSpPr>
          <p:cNvPr id="60" name="Google Shape;940;p28"/>
          <p:cNvCxnSpPr>
            <a:stCxn id="73" idx="2"/>
            <a:endCxn id="42" idx="1"/>
          </p:cNvCxnSpPr>
          <p:nvPr/>
        </p:nvCxnSpPr>
        <p:spPr>
          <a:xfrm rot="-5400000" flipH="1">
            <a:off x="5520011" y="1804688"/>
            <a:ext cx="1005900" cy="170100"/>
          </a:xfrm>
          <a:prstGeom prst="bentConnector2">
            <a:avLst/>
          </a:prstGeom>
          <a:noFill/>
          <a:ln w="12700" cap="flat" cmpd="sng">
            <a:solidFill>
              <a:schemeClr val="accent3"/>
            </a:solidFill>
            <a:prstDash val="dash"/>
            <a:round/>
            <a:headEnd type="none" w="sm" len="sm"/>
            <a:tailEnd type="none" w="sm" len="sm"/>
          </a:ln>
        </p:spPr>
      </p:cxnSp>
      <p:cxnSp>
        <p:nvCxnSpPr>
          <p:cNvPr id="61" name="Google Shape;941;p28"/>
          <p:cNvCxnSpPr>
            <a:stCxn id="73" idx="2"/>
            <a:endCxn id="43" idx="1"/>
          </p:cNvCxnSpPr>
          <p:nvPr/>
        </p:nvCxnSpPr>
        <p:spPr>
          <a:xfrm rot="-5400000" flipH="1">
            <a:off x="5314661" y="2010038"/>
            <a:ext cx="1416900" cy="170400"/>
          </a:xfrm>
          <a:prstGeom prst="bentConnector2">
            <a:avLst/>
          </a:prstGeom>
          <a:noFill/>
          <a:ln w="12700" cap="flat" cmpd="sng">
            <a:solidFill>
              <a:schemeClr val="accent3"/>
            </a:solidFill>
            <a:prstDash val="dash"/>
            <a:round/>
            <a:headEnd type="none" w="sm" len="sm"/>
            <a:tailEnd type="none" w="sm" len="sm"/>
          </a:ln>
        </p:spPr>
      </p:cxnSp>
      <p:cxnSp>
        <p:nvCxnSpPr>
          <p:cNvPr id="62" name="Google Shape;942;p28"/>
          <p:cNvCxnSpPr>
            <a:stCxn id="73" idx="2"/>
            <a:endCxn id="44" idx="1"/>
          </p:cNvCxnSpPr>
          <p:nvPr/>
        </p:nvCxnSpPr>
        <p:spPr>
          <a:xfrm rot="-5400000" flipH="1">
            <a:off x="5038511" y="2286188"/>
            <a:ext cx="1982400" cy="183600"/>
          </a:xfrm>
          <a:prstGeom prst="bentConnector2">
            <a:avLst/>
          </a:prstGeom>
          <a:noFill/>
          <a:ln w="12700" cap="flat" cmpd="sng">
            <a:solidFill>
              <a:schemeClr val="accent3"/>
            </a:solidFill>
            <a:prstDash val="dash"/>
            <a:round/>
            <a:headEnd type="none" w="sm" len="sm"/>
            <a:tailEnd type="none" w="sm" len="sm"/>
          </a:ln>
        </p:spPr>
      </p:cxnSp>
      <p:cxnSp>
        <p:nvCxnSpPr>
          <p:cNvPr id="63" name="Google Shape;943;p28"/>
          <p:cNvCxnSpPr>
            <a:stCxn id="39" idx="1"/>
            <a:endCxn id="73" idx="2"/>
          </p:cNvCxnSpPr>
          <p:nvPr/>
        </p:nvCxnSpPr>
        <p:spPr>
          <a:xfrm rot="10800000">
            <a:off x="5937969" y="1386868"/>
            <a:ext cx="137400" cy="141600"/>
          </a:xfrm>
          <a:prstGeom prst="bentConnector2">
            <a:avLst/>
          </a:prstGeom>
          <a:noFill/>
          <a:ln w="12700" cap="flat" cmpd="sng">
            <a:solidFill>
              <a:schemeClr val="accent3"/>
            </a:solidFill>
            <a:prstDash val="dash"/>
            <a:round/>
            <a:headEnd type="none" w="sm" len="sm"/>
            <a:tailEnd type="none" w="sm" len="sm"/>
          </a:ln>
        </p:spPr>
      </p:cxnSp>
      <p:cxnSp>
        <p:nvCxnSpPr>
          <p:cNvPr id="64" name="Google Shape;944;p28"/>
          <p:cNvCxnSpPr>
            <a:stCxn id="13" idx="3"/>
          </p:cNvCxnSpPr>
          <p:nvPr/>
        </p:nvCxnSpPr>
        <p:spPr>
          <a:xfrm>
            <a:off x="4087011" y="1534246"/>
            <a:ext cx="2579100" cy="593400"/>
          </a:xfrm>
          <a:prstGeom prst="bentConnector3">
            <a:avLst>
              <a:gd name="adj1" fmla="val 50000"/>
            </a:avLst>
          </a:prstGeom>
          <a:noFill/>
          <a:ln w="19050" cap="flat" cmpd="sng">
            <a:solidFill>
              <a:schemeClr val="accent5"/>
            </a:solidFill>
            <a:prstDash val="solid"/>
            <a:round/>
            <a:headEnd type="none" w="sm" len="sm"/>
            <a:tailEnd type="triangle" w="med" len="med"/>
          </a:ln>
        </p:spPr>
      </p:cxnSp>
      <p:cxnSp>
        <p:nvCxnSpPr>
          <p:cNvPr id="65" name="Google Shape;945;p28"/>
          <p:cNvCxnSpPr>
            <a:stCxn id="24" idx="3"/>
          </p:cNvCxnSpPr>
          <p:nvPr/>
        </p:nvCxnSpPr>
        <p:spPr>
          <a:xfrm rot="10800000" flipH="1">
            <a:off x="5181328" y="3120990"/>
            <a:ext cx="1495200" cy="140400"/>
          </a:xfrm>
          <a:prstGeom prst="bentConnector3">
            <a:avLst>
              <a:gd name="adj1" fmla="val 46801"/>
            </a:avLst>
          </a:prstGeom>
          <a:noFill/>
          <a:ln w="19050" cap="flat" cmpd="sng">
            <a:solidFill>
              <a:schemeClr val="accent5"/>
            </a:solidFill>
            <a:prstDash val="solid"/>
            <a:round/>
            <a:headEnd type="none" w="sm" len="sm"/>
            <a:tailEnd type="triangle" w="med" len="med"/>
          </a:ln>
        </p:spPr>
      </p:cxnSp>
      <p:cxnSp>
        <p:nvCxnSpPr>
          <p:cNvPr id="66" name="Google Shape;946;p28"/>
          <p:cNvCxnSpPr>
            <a:stCxn id="32" idx="3"/>
            <a:endCxn id="47" idx="1"/>
          </p:cNvCxnSpPr>
          <p:nvPr/>
        </p:nvCxnSpPr>
        <p:spPr>
          <a:xfrm>
            <a:off x="5186626" y="3522800"/>
            <a:ext cx="1473600" cy="186300"/>
          </a:xfrm>
          <a:prstGeom prst="bentConnector3">
            <a:avLst>
              <a:gd name="adj1" fmla="val 50000"/>
            </a:avLst>
          </a:prstGeom>
          <a:noFill/>
          <a:ln w="19050" cap="flat" cmpd="sng">
            <a:solidFill>
              <a:schemeClr val="accent5"/>
            </a:solidFill>
            <a:prstDash val="solid"/>
            <a:round/>
            <a:headEnd type="none" w="sm" len="sm"/>
            <a:tailEnd type="triangle" w="med" len="med"/>
          </a:ln>
        </p:spPr>
      </p:cxnSp>
      <p:graphicFrame>
        <p:nvGraphicFramePr>
          <p:cNvPr id="67" name="Google Shape;947;p28"/>
          <p:cNvGraphicFramePr/>
          <p:nvPr>
            <p:extLst/>
          </p:nvPr>
        </p:nvGraphicFramePr>
        <p:xfrm>
          <a:off x="1152437" y="1663809"/>
          <a:ext cx="1115550" cy="426740"/>
        </p:xfrm>
        <a:graphic>
          <a:graphicData uri="http://schemas.openxmlformats.org/drawingml/2006/table">
            <a:tbl>
              <a:tblPr firstRow="1" bandRow="1">
                <a:noFill/>
              </a:tblPr>
              <a:tblGrid>
                <a:gridCol w="603625">
                  <a:extLst>
                    <a:ext uri="{9D8B030D-6E8A-4147-A177-3AD203B41FA5}">
                      <a16:colId xmlns:a16="http://schemas.microsoft.com/office/drawing/2014/main" val="20000"/>
                    </a:ext>
                  </a:extLst>
                </a:gridCol>
                <a:gridCol w="511925">
                  <a:extLst>
                    <a:ext uri="{9D8B030D-6E8A-4147-A177-3AD203B41FA5}">
                      <a16:colId xmlns:a16="http://schemas.microsoft.com/office/drawing/2014/main" val="20001"/>
                    </a:ext>
                  </a:extLst>
                </a:gridCol>
              </a:tblGrid>
              <a:tr h="144000">
                <a:tc>
                  <a:txBody>
                    <a:bodyPr/>
                    <a:lstStyle/>
                    <a:p>
                      <a:pPr marL="0" marR="0" lvl="0" indent="0" algn="l" rtl="0">
                        <a:spcBef>
                          <a:spcPts val="0"/>
                        </a:spcBef>
                        <a:spcAft>
                          <a:spcPts val="0"/>
                        </a:spcAft>
                        <a:buNone/>
                      </a:pPr>
                      <a:r>
                        <a:rPr lang="ja-JP" sz="800" dirty="0">
                          <a:solidFill>
                            <a:schemeClr val="lt1"/>
                          </a:solidFill>
                          <a:latin typeface="+mn-lt"/>
                        </a:rPr>
                        <a:t>Client</a:t>
                      </a:r>
                      <a:endParaRPr sz="800" dirty="0">
                        <a:solidFill>
                          <a:schemeClr val="lt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rtl="0">
                        <a:spcBef>
                          <a:spcPts val="0"/>
                        </a:spcBef>
                        <a:spcAft>
                          <a:spcPts val="0"/>
                        </a:spcAft>
                        <a:buNone/>
                      </a:pPr>
                      <a:r>
                        <a:rPr lang="ja-JP" sz="800" dirty="0">
                          <a:solidFill>
                            <a:schemeClr val="lt1"/>
                          </a:solidFill>
                          <a:latin typeface="+mn-lt"/>
                        </a:rPr>
                        <a:t>RS</a:t>
                      </a:r>
                      <a:endParaRPr sz="800" dirty="0">
                        <a:solidFill>
                          <a:schemeClr val="lt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44000">
                <a:tc>
                  <a:txBody>
                    <a:bodyPr/>
                    <a:lstStyle/>
                    <a:p>
                      <a:pPr marL="0" marR="0" lvl="0" indent="0" algn="l" rtl="0">
                        <a:spcBef>
                          <a:spcPts val="0"/>
                        </a:spcBef>
                        <a:spcAft>
                          <a:spcPts val="0"/>
                        </a:spcAft>
                        <a:buNone/>
                      </a:pPr>
                      <a:r>
                        <a:rPr lang="ja-JP" sz="800" dirty="0">
                          <a:solidFill>
                            <a:srgbClr val="3F3F3F"/>
                          </a:solidFill>
                        </a:rPr>
                        <a:t>管理者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rtl="0">
                        <a:spcBef>
                          <a:spcPts val="0"/>
                        </a:spcBef>
                        <a:spcAft>
                          <a:spcPts val="0"/>
                        </a:spcAft>
                        <a:buNone/>
                      </a:pPr>
                      <a:r>
                        <a:rPr lang="ja-JP" sz="800" dirty="0">
                          <a:solidFill>
                            <a:srgbClr val="3F3F3F"/>
                          </a:solidFill>
                        </a:rPr>
                        <a:t>管理者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8" name="Google Shape;948;p28"/>
          <p:cNvGraphicFramePr/>
          <p:nvPr>
            <p:extLst/>
          </p:nvPr>
        </p:nvGraphicFramePr>
        <p:xfrm>
          <a:off x="1173032" y="2803651"/>
          <a:ext cx="1115550" cy="426740"/>
        </p:xfrm>
        <a:graphic>
          <a:graphicData uri="http://schemas.openxmlformats.org/drawingml/2006/table">
            <a:tbl>
              <a:tblPr firstRow="1" bandRow="1">
                <a:noFill/>
              </a:tblPr>
              <a:tblGrid>
                <a:gridCol w="603625">
                  <a:extLst>
                    <a:ext uri="{9D8B030D-6E8A-4147-A177-3AD203B41FA5}">
                      <a16:colId xmlns:a16="http://schemas.microsoft.com/office/drawing/2014/main" val="20000"/>
                    </a:ext>
                  </a:extLst>
                </a:gridCol>
                <a:gridCol w="511925">
                  <a:extLst>
                    <a:ext uri="{9D8B030D-6E8A-4147-A177-3AD203B41FA5}">
                      <a16:colId xmlns:a16="http://schemas.microsoft.com/office/drawing/2014/main" val="20001"/>
                    </a:ext>
                  </a:extLst>
                </a:gridCol>
              </a:tblGrid>
              <a:tr h="144000">
                <a:tc>
                  <a:txBody>
                    <a:bodyPr/>
                    <a:lstStyle/>
                    <a:p>
                      <a:pPr marL="0" marR="0" lvl="0" indent="0" algn="l" rtl="0">
                        <a:spcBef>
                          <a:spcPts val="0"/>
                        </a:spcBef>
                        <a:spcAft>
                          <a:spcPts val="0"/>
                        </a:spcAft>
                        <a:buNone/>
                      </a:pPr>
                      <a:r>
                        <a:rPr lang="ja-JP" sz="800" dirty="0">
                          <a:solidFill>
                            <a:schemeClr val="lt1"/>
                          </a:solidFill>
                        </a:rPr>
                        <a:t>Client</a:t>
                      </a:r>
                      <a:endParaRPr sz="800" dirty="0">
                        <a:solidFill>
                          <a:schemeClr val="lt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rtl="0">
                        <a:spcBef>
                          <a:spcPts val="0"/>
                        </a:spcBef>
                        <a:spcAft>
                          <a:spcPts val="0"/>
                        </a:spcAft>
                        <a:buNone/>
                      </a:pPr>
                      <a:r>
                        <a:rPr lang="ja-JP" sz="800" dirty="0">
                          <a:solidFill>
                            <a:schemeClr val="lt1"/>
                          </a:solidFill>
                        </a:rPr>
                        <a:t>RS</a:t>
                      </a:r>
                      <a:endParaRPr sz="800" dirty="0">
                        <a:solidFill>
                          <a:schemeClr val="lt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44000">
                <a:tc>
                  <a:txBody>
                    <a:bodyPr/>
                    <a:lstStyle/>
                    <a:p>
                      <a:pPr marL="0" marR="0" lvl="0" indent="0" algn="l" rtl="0">
                        <a:spcBef>
                          <a:spcPts val="0"/>
                        </a:spcBef>
                        <a:spcAft>
                          <a:spcPts val="0"/>
                        </a:spcAft>
                        <a:buNone/>
                      </a:pPr>
                      <a:r>
                        <a:rPr lang="ja-JP" sz="800" dirty="0">
                          <a:solidFill>
                            <a:srgbClr val="3F3F3F"/>
                          </a:solidFill>
                        </a:rPr>
                        <a:t>開発者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rtl="0">
                        <a:spcBef>
                          <a:spcPts val="0"/>
                        </a:spcBef>
                        <a:spcAft>
                          <a:spcPts val="0"/>
                        </a:spcAft>
                        <a:buNone/>
                      </a:pPr>
                      <a:r>
                        <a:rPr lang="ja-JP" sz="800" dirty="0">
                          <a:solidFill>
                            <a:srgbClr val="3F3F3F"/>
                          </a:solidFill>
                        </a:rPr>
                        <a:t>開発者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9" name="Google Shape;949;p28"/>
          <p:cNvGraphicFramePr/>
          <p:nvPr>
            <p:extLst/>
          </p:nvPr>
        </p:nvGraphicFramePr>
        <p:xfrm>
          <a:off x="1173032" y="3996921"/>
          <a:ext cx="1115550" cy="426740"/>
        </p:xfrm>
        <a:graphic>
          <a:graphicData uri="http://schemas.openxmlformats.org/drawingml/2006/table">
            <a:tbl>
              <a:tblPr firstRow="1" bandRow="1">
                <a:noFill/>
              </a:tblPr>
              <a:tblGrid>
                <a:gridCol w="603625">
                  <a:extLst>
                    <a:ext uri="{9D8B030D-6E8A-4147-A177-3AD203B41FA5}">
                      <a16:colId xmlns:a16="http://schemas.microsoft.com/office/drawing/2014/main" val="20000"/>
                    </a:ext>
                  </a:extLst>
                </a:gridCol>
                <a:gridCol w="511925">
                  <a:extLst>
                    <a:ext uri="{9D8B030D-6E8A-4147-A177-3AD203B41FA5}">
                      <a16:colId xmlns:a16="http://schemas.microsoft.com/office/drawing/2014/main" val="20001"/>
                    </a:ext>
                  </a:extLst>
                </a:gridCol>
              </a:tblGrid>
              <a:tr h="144000">
                <a:tc>
                  <a:txBody>
                    <a:bodyPr/>
                    <a:lstStyle/>
                    <a:p>
                      <a:pPr marL="0" marR="0" lvl="0" indent="0" algn="l" rtl="0">
                        <a:spcBef>
                          <a:spcPts val="0"/>
                        </a:spcBef>
                        <a:spcAft>
                          <a:spcPts val="0"/>
                        </a:spcAft>
                        <a:buNone/>
                      </a:pPr>
                      <a:r>
                        <a:rPr lang="ja-JP" sz="800" dirty="0">
                          <a:solidFill>
                            <a:schemeClr val="lt1"/>
                          </a:solidFill>
                          <a:latin typeface="+mn-lt"/>
                        </a:rPr>
                        <a:t>Client</a:t>
                      </a:r>
                      <a:endParaRPr sz="800" dirty="0">
                        <a:solidFill>
                          <a:schemeClr val="lt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rtl="0">
                        <a:spcBef>
                          <a:spcPts val="0"/>
                        </a:spcBef>
                        <a:spcAft>
                          <a:spcPts val="0"/>
                        </a:spcAft>
                        <a:buNone/>
                      </a:pPr>
                      <a:r>
                        <a:rPr lang="ja-JP" sz="800" dirty="0">
                          <a:solidFill>
                            <a:schemeClr val="lt1"/>
                          </a:solidFill>
                          <a:latin typeface="+mn-lt"/>
                        </a:rPr>
                        <a:t>RS</a:t>
                      </a:r>
                      <a:endParaRPr sz="800" dirty="0">
                        <a:solidFill>
                          <a:schemeClr val="lt1"/>
                        </a:solidFill>
                        <a:latin typeface="+mn-lt"/>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44000">
                <a:tc>
                  <a:txBody>
                    <a:bodyPr/>
                    <a:lstStyle/>
                    <a:p>
                      <a:pPr marL="0" marR="0" lvl="0" indent="0" algn="l" rtl="0">
                        <a:spcBef>
                          <a:spcPts val="0"/>
                        </a:spcBef>
                        <a:spcAft>
                          <a:spcPts val="0"/>
                        </a:spcAft>
                        <a:buNone/>
                      </a:pPr>
                      <a:r>
                        <a:rPr lang="ja-JP" sz="800" dirty="0">
                          <a:solidFill>
                            <a:srgbClr val="3F3F3F"/>
                          </a:solidFill>
                        </a:rPr>
                        <a:t>利用者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rtl="0">
                        <a:spcBef>
                          <a:spcPts val="0"/>
                        </a:spcBef>
                        <a:spcAft>
                          <a:spcPts val="0"/>
                        </a:spcAft>
                        <a:buNone/>
                      </a:pPr>
                      <a:r>
                        <a:rPr lang="ja-JP" sz="800" dirty="0">
                          <a:solidFill>
                            <a:srgbClr val="3F3F3F"/>
                          </a:solidFill>
                        </a:rPr>
                        <a:t>利用者</a:t>
                      </a:r>
                      <a:endParaRPr sz="800" dirty="0">
                        <a:solidFill>
                          <a:srgbClr val="3F3F3F"/>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0" name="Google Shape;950;p28"/>
          <p:cNvSpPr/>
          <p:nvPr/>
        </p:nvSpPr>
        <p:spPr>
          <a:xfrm>
            <a:off x="1038660" y="4561218"/>
            <a:ext cx="1637485" cy="210827"/>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ja-JP" sz="700" dirty="0">
                <a:solidFill>
                  <a:srgbClr val="3F3F3F"/>
                </a:solidFill>
                <a:ea typeface="Meiryo"/>
                <a:cs typeface="Meiryo"/>
                <a:sym typeface="Meiryo"/>
              </a:rPr>
              <a:t>RS・・・・Reporting Server</a:t>
            </a:r>
            <a:endParaRPr sz="700" dirty="0">
              <a:solidFill>
                <a:srgbClr val="3F3F3F"/>
              </a:solidFill>
              <a:ea typeface="Meiryo"/>
              <a:cs typeface="Meiryo"/>
              <a:sym typeface="Meiryo"/>
            </a:endParaRPr>
          </a:p>
        </p:txBody>
      </p:sp>
      <p:sp>
        <p:nvSpPr>
          <p:cNvPr id="71" name="Google Shape;951;p28"/>
          <p:cNvSpPr/>
          <p:nvPr/>
        </p:nvSpPr>
        <p:spPr>
          <a:xfrm>
            <a:off x="7934498" y="2174935"/>
            <a:ext cx="1123095" cy="434017"/>
          </a:xfrm>
          <a:prstGeom prst="rect">
            <a:avLst/>
          </a:prstGeom>
          <a:solidFill>
            <a:srgbClr val="F2DADA"/>
          </a:solidFill>
          <a:ln>
            <a:noFill/>
          </a:ln>
        </p:spPr>
        <p:txBody>
          <a:bodyPr spcFirstLastPara="1" wrap="square" lIns="91425" tIns="72000" rIns="91425" bIns="45700" anchor="ctr" anchorCtr="0">
            <a:noAutofit/>
          </a:bodyPr>
          <a:lstStyle/>
          <a:p>
            <a:pPr marL="0" marR="0" lvl="0" indent="0" algn="l" rtl="0">
              <a:spcBef>
                <a:spcPts val="0"/>
              </a:spcBef>
              <a:spcAft>
                <a:spcPts val="0"/>
              </a:spcAft>
              <a:buNone/>
            </a:pPr>
            <a:r>
              <a:rPr lang="ja-JP" sz="900" dirty="0" smtClean="0">
                <a:solidFill>
                  <a:srgbClr val="3F3F3F"/>
                </a:solidFill>
                <a:latin typeface="Meiryo"/>
                <a:ea typeface="Meiryo"/>
                <a:cs typeface="Meiryo"/>
                <a:sym typeface="Meiryo"/>
              </a:rPr>
              <a:t>ユーザ</a:t>
            </a:r>
            <a:r>
              <a:rPr lang="ja-JP" altLang="en-US" sz="900" dirty="0" smtClean="0">
                <a:solidFill>
                  <a:srgbClr val="3F3F3F"/>
                </a:solidFill>
                <a:latin typeface="Meiryo"/>
                <a:ea typeface="Meiryo"/>
                <a:cs typeface="Meiryo"/>
                <a:sym typeface="Meiryo"/>
              </a:rPr>
              <a:t>ー</a:t>
            </a:r>
            <a:r>
              <a:rPr lang="ja-JP" sz="900" dirty="0" smtClean="0">
                <a:solidFill>
                  <a:srgbClr val="3F3F3F"/>
                </a:solidFill>
                <a:latin typeface="Meiryo"/>
                <a:ea typeface="Meiryo"/>
                <a:cs typeface="Meiryo"/>
                <a:sym typeface="Meiryo"/>
              </a:rPr>
              <a:t>以外</a:t>
            </a:r>
            <a:r>
              <a:rPr lang="ja-JP" sz="900" dirty="0">
                <a:solidFill>
                  <a:srgbClr val="3F3F3F"/>
                </a:solidFill>
                <a:latin typeface="Meiryo"/>
                <a:ea typeface="Meiryo"/>
                <a:cs typeface="Meiryo"/>
                <a:sym typeface="Meiryo"/>
              </a:rPr>
              <a:t>にも</a:t>
            </a:r>
            <a:endParaRPr sz="900" dirty="0">
              <a:solidFill>
                <a:srgbClr val="3F3F3F"/>
              </a:solidFill>
              <a:latin typeface="Meiryo"/>
              <a:ea typeface="Meiryo"/>
              <a:cs typeface="Meiryo"/>
              <a:sym typeface="Meiryo"/>
            </a:endParaRPr>
          </a:p>
          <a:p>
            <a:pPr marL="0" marR="0" lvl="0" indent="0" algn="l" rtl="0">
              <a:spcBef>
                <a:spcPts val="0"/>
              </a:spcBef>
              <a:spcAft>
                <a:spcPts val="0"/>
              </a:spcAft>
              <a:buNone/>
            </a:pPr>
            <a:r>
              <a:rPr lang="ja-JP" sz="900" dirty="0">
                <a:solidFill>
                  <a:srgbClr val="3F3F3F"/>
                </a:solidFill>
                <a:latin typeface="Meiryo"/>
                <a:ea typeface="Meiryo"/>
                <a:cs typeface="Meiryo"/>
                <a:sym typeface="Meiryo"/>
              </a:rPr>
              <a:t>グループも登録できます</a:t>
            </a:r>
            <a:endParaRPr sz="900" dirty="0">
              <a:solidFill>
                <a:srgbClr val="3F3F3F"/>
              </a:solidFill>
              <a:latin typeface="Meiryo"/>
              <a:ea typeface="Meiryo"/>
              <a:cs typeface="Meiryo"/>
              <a:sym typeface="Meiryo"/>
            </a:endParaRPr>
          </a:p>
        </p:txBody>
      </p:sp>
      <p:pic>
        <p:nvPicPr>
          <p:cNvPr id="72" name="Google Shape;894;p28"/>
          <p:cNvPicPr preferRelativeResize="0"/>
          <p:nvPr/>
        </p:nvPicPr>
        <p:blipFill rotWithShape="1">
          <a:blip r:embed="rId7">
            <a:alphaModFix/>
          </a:blip>
          <a:srcRect/>
          <a:stretch/>
        </p:blipFill>
        <p:spPr>
          <a:xfrm>
            <a:off x="2661013" y="1059220"/>
            <a:ext cx="392338" cy="397009"/>
          </a:xfrm>
          <a:prstGeom prst="rect">
            <a:avLst/>
          </a:prstGeom>
          <a:noFill/>
          <a:ln>
            <a:noFill/>
          </a:ln>
        </p:spPr>
      </p:pic>
      <p:pic>
        <p:nvPicPr>
          <p:cNvPr id="73" name="Google Shape;939;p28"/>
          <p:cNvPicPr preferRelativeResize="0"/>
          <p:nvPr/>
        </p:nvPicPr>
        <p:blipFill rotWithShape="1">
          <a:blip r:embed="rId8">
            <a:alphaModFix/>
          </a:blip>
          <a:srcRect/>
          <a:stretch/>
        </p:blipFill>
        <p:spPr>
          <a:xfrm>
            <a:off x="5779478" y="1075386"/>
            <a:ext cx="316865" cy="311402"/>
          </a:xfrm>
          <a:prstGeom prst="rect">
            <a:avLst/>
          </a:prstGeom>
          <a:noFill/>
          <a:ln>
            <a:noFill/>
          </a:ln>
        </p:spPr>
      </p:pic>
    </p:spTree>
    <p:extLst>
      <p:ext uri="{BB962C8B-B14F-4D97-AF65-F5344CB8AC3E}">
        <p14:creationId xmlns:p14="http://schemas.microsoft.com/office/powerpoint/2010/main" val="215031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31</a:t>
            </a:fld>
            <a:endParaRPr lang="ja-JP" altLang="en-US" dirty="0"/>
          </a:p>
        </p:txBody>
      </p:sp>
      <p:sp>
        <p:nvSpPr>
          <p:cNvPr id="4" name="Google Shape;959;p29"/>
          <p:cNvSpPr/>
          <p:nvPr/>
        </p:nvSpPr>
        <p:spPr>
          <a:xfrm>
            <a:off x="7740352" y="36662"/>
            <a:ext cx="1350019" cy="230792"/>
          </a:xfrm>
          <a:prstGeom prst="rect">
            <a:avLst/>
          </a:prstGeom>
          <a:noFill/>
          <a:ln>
            <a:noFill/>
          </a:ln>
        </p:spPr>
        <p:txBody>
          <a:bodyPr spcFirstLastPara="1" wrap="none" lIns="91425" tIns="45700" rIns="91425" bIns="45700" anchor="t" anchorCtr="0">
            <a:noAutofit/>
          </a:bodyPr>
          <a:lstStyle/>
          <a:p>
            <a:pPr lvl="0"/>
            <a:r>
              <a:rPr lang="en-US" altLang="ja-JP" sz="900" smtClean="0">
                <a:solidFill>
                  <a:srgbClr val="A5A5A5"/>
                </a:solidFill>
                <a:latin typeface="Meiryo"/>
                <a:ea typeface="Meiryo"/>
                <a:cs typeface="Meiryo"/>
                <a:sym typeface="Meiryo"/>
              </a:rPr>
              <a:t>WF-110620230712</a:t>
            </a:r>
            <a:endParaRPr sz="900" dirty="0">
              <a:solidFill>
                <a:srgbClr val="A5A5A5"/>
              </a:solidFill>
              <a:latin typeface="Meiryo"/>
              <a:ea typeface="Meiryo"/>
              <a:cs typeface="Meiryo"/>
              <a:sym typeface="Meiryo"/>
            </a:endParaRPr>
          </a:p>
        </p:txBody>
      </p:sp>
    </p:spTree>
    <p:extLst>
      <p:ext uri="{BB962C8B-B14F-4D97-AF65-F5344CB8AC3E}">
        <p14:creationId xmlns:p14="http://schemas.microsoft.com/office/powerpoint/2010/main" val="22684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はじめに</a:t>
            </a:r>
            <a:endParaRPr kumimoji="1" lang="ja-JP" altLang="en-US" dirty="0"/>
          </a:p>
        </p:txBody>
      </p:sp>
      <p:sp>
        <p:nvSpPr>
          <p:cNvPr id="3" name="フッター プレースホルダー 2"/>
          <p:cNvSpPr>
            <a:spLocks noGrp="1"/>
          </p:cNvSpPr>
          <p:nvPr>
            <p:ph type="ftr" sz="quarter" idx="11"/>
          </p:nvPr>
        </p:nvSpPr>
        <p:spPr>
          <a:xfrm>
            <a:off x="1540" y="4818186"/>
            <a:ext cx="2448272" cy="273844"/>
          </a:xfrm>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p:txBody>
          <a:bodyPr/>
          <a:lstStyle/>
          <a:p>
            <a:pPr lvl="0"/>
            <a:r>
              <a:rPr lang="ja-JP" altLang="en-US" dirty="0"/>
              <a:t>本資料では、</a:t>
            </a:r>
            <a:r>
              <a:rPr lang="en-US" altLang="ja-JP" dirty="0" err="1">
                <a:latin typeface="Segoe UI 本文"/>
              </a:rPr>
              <a:t>WebFOCUS</a:t>
            </a:r>
            <a:r>
              <a:rPr lang="ja-JP" altLang="en-US" dirty="0" err="1"/>
              <a:t>が提</a:t>
            </a:r>
            <a:r>
              <a:rPr lang="ja-JP" altLang="en-US" dirty="0"/>
              <a:t>供するセキュリティ機能の概要や、</a:t>
            </a:r>
            <a:br>
              <a:rPr lang="ja-JP" altLang="en-US" dirty="0"/>
            </a:br>
            <a:r>
              <a:rPr lang="ja-JP" altLang="en-US" dirty="0"/>
              <a:t>各種機能をご理解いただくことを目的としています</a:t>
            </a:r>
          </a:p>
          <a:p>
            <a:pPr lvl="0"/>
            <a:endParaRPr lang="ja-JP" altLang="en-US" dirty="0"/>
          </a:p>
          <a:p>
            <a:pPr lvl="1"/>
            <a:r>
              <a:rPr lang="en-US" altLang="ja-JP" dirty="0" err="1">
                <a:latin typeface="Segoe UI 本文"/>
              </a:rPr>
              <a:t>WebFOCUS</a:t>
            </a:r>
            <a:r>
              <a:rPr lang="ja-JP" altLang="en-US" dirty="0"/>
              <a:t>の認証機能と認可機能の理解</a:t>
            </a:r>
          </a:p>
          <a:p>
            <a:pPr lvl="1"/>
            <a:r>
              <a:rPr lang="ja-JP" altLang="en-US" dirty="0"/>
              <a:t>セキュリティルールの設定イメージの理解</a:t>
            </a:r>
          </a:p>
          <a:p>
            <a:pPr lvl="1"/>
            <a:r>
              <a:rPr lang="ja-JP" altLang="en-US" dirty="0"/>
              <a:t>セキュリティの設定を行える箇所の理解</a:t>
            </a:r>
            <a:br>
              <a:rPr lang="ja-JP" altLang="en-US" dirty="0"/>
            </a:br>
            <a:endParaRPr lang="ja-JP" altLang="en-US" dirty="0"/>
          </a:p>
          <a:p>
            <a:pPr lvl="0"/>
            <a:endParaRPr lang="ja-JP" altLang="en-US" dirty="0"/>
          </a:p>
          <a:p>
            <a:pPr lvl="0"/>
            <a:r>
              <a:rPr lang="ja-JP" altLang="en-US" dirty="0"/>
              <a:t>認証や認可については、</a:t>
            </a:r>
            <a:r>
              <a:rPr lang="en-US" altLang="ja-JP" dirty="0" err="1">
                <a:latin typeface="Segoe UI 本文"/>
              </a:rPr>
              <a:t>WebFOCUS</a:t>
            </a:r>
            <a:r>
              <a:rPr lang="ja-JP" altLang="en-US" dirty="0"/>
              <a:t>製品とは別のセキュリティ製品や</a:t>
            </a:r>
            <a:br>
              <a:rPr lang="ja-JP" altLang="en-US" dirty="0"/>
            </a:br>
            <a:r>
              <a:rPr lang="ja-JP" altLang="en-US" dirty="0"/>
              <a:t>データベース内のテーブルデータ等と連携することも可能ですので、</a:t>
            </a:r>
            <a:br>
              <a:rPr lang="ja-JP" altLang="en-US" dirty="0"/>
            </a:br>
            <a:r>
              <a:rPr lang="ja-JP" altLang="en-US" dirty="0"/>
              <a:t>必要に応じて関係者に確認するようにして</a:t>
            </a:r>
            <a:r>
              <a:rPr lang="ja-JP" altLang="en-US" dirty="0" smtClean="0"/>
              <a:t>ください</a:t>
            </a:r>
            <a:endParaRPr lang="ja-JP" altLang="en-US" dirty="0"/>
          </a:p>
        </p:txBody>
      </p:sp>
      <p:sp>
        <p:nvSpPr>
          <p:cNvPr id="5" name="スライド番号プレースホルダー 4"/>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4</a:t>
            </a:fld>
            <a:endParaRPr lang="ja-JP" altLang="en-US" dirty="0"/>
          </a:p>
        </p:txBody>
      </p:sp>
    </p:spTree>
    <p:extLst>
      <p:ext uri="{BB962C8B-B14F-4D97-AF65-F5344CB8AC3E}">
        <p14:creationId xmlns:p14="http://schemas.microsoft.com/office/powerpoint/2010/main" val="278857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アーキテクチャ</a:t>
            </a:r>
            <a:endParaRPr kumimoji="1" lang="ja-JP" altLang="en-US" dirty="0"/>
          </a:p>
        </p:txBody>
      </p:sp>
      <p:sp>
        <p:nvSpPr>
          <p:cNvPr id="6" name="テキスト プレースホルダー 5"/>
          <p:cNvSpPr>
            <a:spLocks noGrp="1"/>
          </p:cNvSpPr>
          <p:nvPr>
            <p:ph type="body" sz="quarter" idx="12"/>
          </p:nvPr>
        </p:nvSpPr>
        <p:spPr/>
        <p:txBody>
          <a:bodyPr/>
          <a:lstStyle/>
          <a:p>
            <a:endParaRPr kumimoji="1" lang="ja-JP" altLang="en-US" dirty="0"/>
          </a:p>
        </p:txBody>
      </p:sp>
      <p:sp>
        <p:nvSpPr>
          <p:cNvPr id="4" name="スライド番号プレースホルダー 3"/>
          <p:cNvSpPr>
            <a:spLocks noGrp="1"/>
          </p:cNvSpPr>
          <p:nvPr>
            <p:ph type="sldNum" sz="quarter" idx="4294967295"/>
          </p:nvPr>
        </p:nvSpPr>
        <p:spPr/>
        <p:txBody>
          <a:bodyPr/>
          <a:lstStyle/>
          <a:p>
            <a:fld id="{4B22246B-72CC-4AB3-AEF9-7F9B00475CC6}" type="slidenum">
              <a:rPr lang="ja-JP" altLang="en-US" smtClean="0"/>
              <a:pPr/>
              <a:t>5</a:t>
            </a:fld>
            <a:endParaRPr lang="ja-JP" altLang="en-US" dirty="0"/>
          </a:p>
        </p:txBody>
      </p:sp>
      <p:sp>
        <p:nvSpPr>
          <p:cNvPr id="7" name="フッター プレースホルダー 3"/>
          <p:cNvSpPr>
            <a:spLocks noGrp="1"/>
          </p:cNvSpPr>
          <p:nvPr>
            <p:ph type="ftr" sz="quarter" idx="4294967295"/>
          </p:nvPr>
        </p:nvSpPr>
        <p:spPr>
          <a:xfrm>
            <a:off x="0" y="4818063"/>
            <a:ext cx="1131888" cy="274637"/>
          </a:xfrm>
        </p:spPr>
        <p:txBody>
          <a:bodyPr/>
          <a:lstStyle/>
          <a:p>
            <a:r>
              <a:rPr lang="en-US" altLang="ja-JP" dirty="0" smtClean="0"/>
              <a:t>© K.K. </a:t>
            </a:r>
            <a:r>
              <a:rPr lang="en-US" altLang="ja-JP" dirty="0" err="1" smtClean="0"/>
              <a:t>Ashisuto</a:t>
            </a:r>
            <a:endParaRPr lang="ja-JP" altLang="en-US" dirty="0"/>
          </a:p>
        </p:txBody>
      </p:sp>
    </p:spTree>
    <p:extLst>
      <p:ext uri="{BB962C8B-B14F-4D97-AF65-F5344CB8AC3E}">
        <p14:creationId xmlns:p14="http://schemas.microsoft.com/office/powerpoint/2010/main" val="255779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err="1"/>
              <a:t>WebFOCUS</a:t>
            </a:r>
            <a:r>
              <a:rPr lang="ja-JP" altLang="en-US" dirty="0"/>
              <a:t>構成図</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6</a:t>
            </a:fld>
            <a:endParaRPr lang="ja-JP" altLang="en-US" dirty="0"/>
          </a:p>
        </p:txBody>
      </p:sp>
      <p:sp>
        <p:nvSpPr>
          <p:cNvPr id="8" name="ホームベース 7"/>
          <p:cNvSpPr/>
          <p:nvPr/>
        </p:nvSpPr>
        <p:spPr>
          <a:xfrm>
            <a:off x="7668344" y="952932"/>
            <a:ext cx="1368152" cy="216024"/>
          </a:xfrm>
          <a:prstGeom prst="homePlate">
            <a:avLst>
              <a:gd name="adj" fmla="val 0"/>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クライアント</a:t>
            </a:r>
          </a:p>
        </p:txBody>
      </p:sp>
      <p:sp>
        <p:nvSpPr>
          <p:cNvPr id="9" name="ホームベース 8"/>
          <p:cNvSpPr/>
          <p:nvPr/>
        </p:nvSpPr>
        <p:spPr>
          <a:xfrm>
            <a:off x="6660232" y="952932"/>
            <a:ext cx="1121647"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インターフェ－ス</a:t>
            </a:r>
          </a:p>
        </p:txBody>
      </p:sp>
      <p:sp>
        <p:nvSpPr>
          <p:cNvPr id="10" name="ホームベース 9"/>
          <p:cNvSpPr/>
          <p:nvPr/>
        </p:nvSpPr>
        <p:spPr>
          <a:xfrm>
            <a:off x="1990759" y="952932"/>
            <a:ext cx="4741480"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ファンクション</a:t>
            </a:r>
          </a:p>
        </p:txBody>
      </p:sp>
      <p:sp>
        <p:nvSpPr>
          <p:cNvPr id="11" name="ホームベース 10"/>
          <p:cNvSpPr/>
          <p:nvPr/>
        </p:nvSpPr>
        <p:spPr>
          <a:xfrm>
            <a:off x="1043608" y="952932"/>
            <a:ext cx="1080119"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データアクセス</a:t>
            </a:r>
          </a:p>
        </p:txBody>
      </p:sp>
      <p:sp>
        <p:nvSpPr>
          <p:cNvPr id="12" name="ホームベース 11"/>
          <p:cNvSpPr/>
          <p:nvPr/>
        </p:nvSpPr>
        <p:spPr>
          <a:xfrm>
            <a:off x="182700" y="952932"/>
            <a:ext cx="965712" cy="216024"/>
          </a:xfrm>
          <a:prstGeom prst="homePlate">
            <a:avLst>
              <a:gd name="adj" fmla="val 31041"/>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データベース</a:t>
            </a:r>
          </a:p>
        </p:txBody>
      </p:sp>
      <p:sp>
        <p:nvSpPr>
          <p:cNvPr id="13" name="ホームベース 12"/>
          <p:cNvSpPr/>
          <p:nvPr/>
        </p:nvSpPr>
        <p:spPr>
          <a:xfrm>
            <a:off x="182653" y="1307634"/>
            <a:ext cx="8853795" cy="3096344"/>
          </a:xfrm>
          <a:prstGeom prst="homePlate">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1658211"/>
            <a:ext cx="860907" cy="583246"/>
          </a:xfrm>
          <a:prstGeom prst="rect">
            <a:avLst/>
          </a:prstGeom>
        </p:spPr>
      </p:pic>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2712807"/>
            <a:ext cx="860907" cy="583246"/>
          </a:xfrm>
          <a:prstGeom prst="rect">
            <a:avLst/>
          </a:prstGeom>
        </p:spPr>
      </p:pic>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3755591"/>
            <a:ext cx="860907" cy="583246"/>
          </a:xfrm>
          <a:prstGeom prst="rect">
            <a:avLst/>
          </a:prstGeom>
        </p:spPr>
      </p:pic>
      <p:sp>
        <p:nvSpPr>
          <p:cNvPr id="17" name="山形 16"/>
          <p:cNvSpPr/>
          <p:nvPr/>
        </p:nvSpPr>
        <p:spPr>
          <a:xfrm>
            <a:off x="2138808" y="1889064"/>
            <a:ext cx="3081264"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ドキュメント内分析</a:t>
            </a:r>
          </a:p>
        </p:txBody>
      </p:sp>
      <p:sp>
        <p:nvSpPr>
          <p:cNvPr id="18" name="山形 17"/>
          <p:cNvSpPr/>
          <p:nvPr/>
        </p:nvSpPr>
        <p:spPr>
          <a:xfrm>
            <a:off x="2123729" y="2390537"/>
            <a:ext cx="3178045"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レポーティング </a:t>
            </a:r>
            <a:r>
              <a:rPr lang="en-US" altLang="ja-JP"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 インサイトグラフ</a:t>
            </a:r>
          </a:p>
        </p:txBody>
      </p:sp>
      <p:sp>
        <p:nvSpPr>
          <p:cNvPr id="19" name="Text Box 69"/>
          <p:cNvSpPr txBox="1">
            <a:spLocks noChangeArrowheads="1"/>
          </p:cNvSpPr>
          <p:nvPr/>
        </p:nvSpPr>
        <p:spPr bwMode="auto">
          <a:xfrm>
            <a:off x="8172401" y="1384980"/>
            <a:ext cx="531977"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利用者</a:t>
            </a:r>
          </a:p>
        </p:txBody>
      </p:sp>
      <p:sp>
        <p:nvSpPr>
          <p:cNvPr id="20" name="平行四辺形 19"/>
          <p:cNvSpPr/>
          <p:nvPr/>
        </p:nvSpPr>
        <p:spPr>
          <a:xfrm flipH="1">
            <a:off x="4938324" y="1889065"/>
            <a:ext cx="2040421" cy="1005473"/>
          </a:xfrm>
          <a:prstGeom prst="parallelogram">
            <a:avLst>
              <a:gd name="adj" fmla="val 14895"/>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612000" tIns="36000" rIns="0" bIns="36000" rtlCol="0" anchor="ctr"/>
          <a:lstStyle/>
          <a:p>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モバイル</a:t>
            </a:r>
          </a:p>
        </p:txBody>
      </p:sp>
      <p:sp>
        <p:nvSpPr>
          <p:cNvPr id="21" name="山形 20"/>
          <p:cNvSpPr/>
          <p:nvPr/>
        </p:nvSpPr>
        <p:spPr>
          <a:xfrm>
            <a:off x="2033262" y="3401260"/>
            <a:ext cx="3129247" cy="511200"/>
          </a:xfrm>
          <a:prstGeom prst="chevron">
            <a:avLst>
              <a:gd name="adj" fmla="val 0"/>
            </a:avLst>
          </a:prstGeom>
          <a:solidFill>
            <a:schemeClr val="accent4">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スケジュールジョブ</a:t>
            </a:r>
          </a:p>
        </p:txBody>
      </p:sp>
      <p:sp>
        <p:nvSpPr>
          <p:cNvPr id="22" name="山形 21"/>
          <p:cNvSpPr/>
          <p:nvPr/>
        </p:nvSpPr>
        <p:spPr>
          <a:xfrm>
            <a:off x="1979712" y="2892010"/>
            <a:ext cx="3240360" cy="5112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利用ログ</a:t>
            </a:r>
          </a:p>
        </p:txBody>
      </p:sp>
      <p:sp>
        <p:nvSpPr>
          <p:cNvPr id="23" name="ホームベース 22"/>
          <p:cNvSpPr/>
          <p:nvPr/>
        </p:nvSpPr>
        <p:spPr>
          <a:xfrm>
            <a:off x="1115617" y="1384980"/>
            <a:ext cx="738368" cy="2988000"/>
          </a:xfrm>
          <a:prstGeom prst="homePlate">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72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データアダプタ</a:t>
            </a:r>
          </a:p>
        </p:txBody>
      </p:sp>
      <p:sp>
        <p:nvSpPr>
          <p:cNvPr id="24" name="山形 23"/>
          <p:cNvSpPr/>
          <p:nvPr/>
        </p:nvSpPr>
        <p:spPr>
          <a:xfrm>
            <a:off x="1525104" y="1384980"/>
            <a:ext cx="814649" cy="2988000"/>
          </a:xfrm>
          <a:prstGeom prst="chevron">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0" bIns="36000" rtlCol="0" anchor="b"/>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メタデータ</a:t>
            </a:r>
          </a:p>
        </p:txBody>
      </p:sp>
      <p:sp>
        <p:nvSpPr>
          <p:cNvPr id="25" name="山形 24"/>
          <p:cNvSpPr/>
          <p:nvPr/>
        </p:nvSpPr>
        <p:spPr>
          <a:xfrm>
            <a:off x="1117600" y="1384980"/>
            <a:ext cx="3469640"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データフロー・アップロード</a:t>
            </a:r>
          </a:p>
        </p:txBody>
      </p:sp>
      <p:sp>
        <p:nvSpPr>
          <p:cNvPr id="26" name="平行四辺形 25"/>
          <p:cNvSpPr/>
          <p:nvPr/>
        </p:nvSpPr>
        <p:spPr>
          <a:xfrm>
            <a:off x="1110314" y="3912442"/>
            <a:ext cx="2564337" cy="460538"/>
          </a:xfrm>
          <a:prstGeom prst="parallelogram">
            <a:avLst>
              <a:gd name="adj" fmla="val 0"/>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外部システム連携</a:t>
            </a:r>
          </a:p>
        </p:txBody>
      </p:sp>
      <p:sp>
        <p:nvSpPr>
          <p:cNvPr id="27" name="平行四辺形 26"/>
          <p:cNvSpPr/>
          <p:nvPr/>
        </p:nvSpPr>
        <p:spPr>
          <a:xfrm flipH="1">
            <a:off x="4355976" y="1384980"/>
            <a:ext cx="2592288" cy="504000"/>
          </a:xfrm>
          <a:prstGeom prst="parallelogram">
            <a:avLst>
              <a:gd name="adj" fmla="val 1443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セルフサービス</a:t>
            </a:r>
          </a:p>
        </p:txBody>
      </p:sp>
      <p:sp>
        <p:nvSpPr>
          <p:cNvPr id="28" name="平行四辺形 27"/>
          <p:cNvSpPr/>
          <p:nvPr/>
        </p:nvSpPr>
        <p:spPr>
          <a:xfrm>
            <a:off x="3389712" y="3912442"/>
            <a:ext cx="3342528" cy="460538"/>
          </a:xfrm>
          <a:prstGeom prst="parallelogram">
            <a:avLst>
              <a:gd name="adj" fmla="val 13418"/>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アカウント・セキュリティ管理</a:t>
            </a: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911" y="2126566"/>
            <a:ext cx="419771" cy="430095"/>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421" y="2126566"/>
            <a:ext cx="419771" cy="430095"/>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4726" y="2126566"/>
            <a:ext cx="419771" cy="430095"/>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4225" y="3963471"/>
            <a:ext cx="315380" cy="323136"/>
          </a:xfrm>
          <a:prstGeom prst="rect">
            <a:avLst/>
          </a:prstGeom>
        </p:spPr>
      </p:pic>
      <p:pic>
        <p:nvPicPr>
          <p:cNvPr id="33" name="図 32"/>
          <p:cNvPicPr>
            <a:picLocks noChangeAspect="1"/>
          </p:cNvPicPr>
          <p:nvPr/>
        </p:nvPicPr>
        <p:blipFill>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792190" y="3868175"/>
            <a:ext cx="419771" cy="430095"/>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1971" y="2427735"/>
            <a:ext cx="381610" cy="390995"/>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8223" y="3435847"/>
            <a:ext cx="381610" cy="390995"/>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4803" y="1444625"/>
            <a:ext cx="346918" cy="355450"/>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08105" y="2279214"/>
            <a:ext cx="206824" cy="206824"/>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9972" y="2020332"/>
            <a:ext cx="217853" cy="217853"/>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7251" y="2160000"/>
            <a:ext cx="217853" cy="217853"/>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4025" y="3015991"/>
            <a:ext cx="217853" cy="217853"/>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07705" y="2258009"/>
            <a:ext cx="217853" cy="217853"/>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88024" y="1491630"/>
            <a:ext cx="239638" cy="239638"/>
          </a:xfrm>
          <a:prstGeom prst="rect">
            <a:avLst/>
          </a:prstGeom>
        </p:spPr>
      </p:pic>
      <p:sp>
        <p:nvSpPr>
          <p:cNvPr id="43" name="左矢印 42"/>
          <p:cNvSpPr/>
          <p:nvPr/>
        </p:nvSpPr>
        <p:spPr>
          <a:xfrm>
            <a:off x="1703915" y="1552505"/>
            <a:ext cx="148132" cy="190101"/>
          </a:xfrm>
          <a:prstGeom prst="leftArrow">
            <a:avLst>
              <a:gd name="adj1" fmla="val 50000"/>
              <a:gd name="adj2" fmla="val 28063"/>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4" name="図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56377" y="1520227"/>
            <a:ext cx="903514" cy="711986"/>
          </a:xfrm>
          <a:prstGeom prst="rect">
            <a:avLst/>
          </a:prstGeom>
        </p:spPr>
      </p:pic>
      <p:sp>
        <p:nvSpPr>
          <p:cNvPr id="45" name="ホームベース 44"/>
          <p:cNvSpPr/>
          <p:nvPr/>
        </p:nvSpPr>
        <p:spPr>
          <a:xfrm>
            <a:off x="1121712" y="4482182"/>
            <a:ext cx="2268000" cy="216024"/>
          </a:xfrm>
          <a:prstGeom prst="homePlate">
            <a:avLst>
              <a:gd name="adj" fmla="val 0"/>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smtClean="0">
                <a:solidFill>
                  <a:prstClr val="black">
                    <a:lumMod val="65000"/>
                    <a:lumOff val="35000"/>
                  </a:prstClr>
                </a:solidFill>
                <a:ea typeface="メイリオ" panose="020B0604030504040204" pitchFamily="50" charset="-128"/>
                <a:cs typeface="メイリオ" panose="020B0604030504040204" pitchFamily="50" charset="-128"/>
              </a:rPr>
              <a:t>ReportCaster</a:t>
            </a:r>
            <a:endParaRPr lang="ja-JP" altLang="en-US" sz="800" dirty="0">
              <a:solidFill>
                <a:prstClr val="black">
                  <a:lumMod val="65000"/>
                  <a:lumOff val="35000"/>
                </a:prstClr>
              </a:solidFill>
              <a:ea typeface="メイリオ" panose="020B0604030504040204" pitchFamily="50" charset="-128"/>
              <a:cs typeface="メイリオ" panose="020B0604030504040204" pitchFamily="50" charset="-128"/>
            </a:endParaRPr>
          </a:p>
        </p:txBody>
      </p:sp>
      <p:sp>
        <p:nvSpPr>
          <p:cNvPr id="46" name="ホームベース 45"/>
          <p:cNvSpPr/>
          <p:nvPr/>
        </p:nvSpPr>
        <p:spPr>
          <a:xfrm rot="16200000">
            <a:off x="7884052" y="3247166"/>
            <a:ext cx="884708" cy="1316122"/>
          </a:xfrm>
          <a:prstGeom prst="homePlate">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Text Box 62"/>
          <p:cNvSpPr txBox="1">
            <a:spLocks noChangeArrowheads="1"/>
          </p:cNvSpPr>
          <p:nvPr/>
        </p:nvSpPr>
        <p:spPr bwMode="auto">
          <a:xfrm>
            <a:off x="7959804" y="3523875"/>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ja-JP" sz="9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開発者・管理者</a:t>
            </a:r>
          </a:p>
        </p:txBody>
      </p:sp>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25949" y="3676883"/>
            <a:ext cx="746705" cy="588418"/>
          </a:xfrm>
          <a:prstGeom prst="rect">
            <a:avLst/>
          </a:prstGeom>
        </p:spPr>
      </p:pic>
      <p:pic>
        <p:nvPicPr>
          <p:cNvPr id="49" name="図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89928" y="3703630"/>
            <a:ext cx="678823" cy="534925"/>
          </a:xfrm>
          <a:prstGeom prst="rect">
            <a:avLst/>
          </a:prstGeom>
        </p:spPr>
      </p:pic>
      <p:sp>
        <p:nvSpPr>
          <p:cNvPr id="50" name="ホームベース 49"/>
          <p:cNvSpPr/>
          <p:nvPr/>
        </p:nvSpPr>
        <p:spPr>
          <a:xfrm>
            <a:off x="7620721" y="4479962"/>
            <a:ext cx="1373543" cy="216024"/>
          </a:xfrm>
          <a:prstGeom prst="homePlate">
            <a:avLst>
              <a:gd name="adj" fmla="val 0"/>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a:solidFill>
                  <a:prstClr val="black">
                    <a:lumMod val="65000"/>
                    <a:lumOff val="35000"/>
                  </a:prstClr>
                </a:solidFill>
                <a:ea typeface="メイリオ" panose="020B0604030504040204" pitchFamily="50" charset="-128"/>
                <a:cs typeface="メイリオ" panose="020B0604030504040204" pitchFamily="50" charset="-128"/>
              </a:rPr>
              <a:t>App</a:t>
            </a:r>
            <a:r>
              <a:rPr lang="ja-JP" altLang="en-US" sz="800" dirty="0">
                <a:solidFill>
                  <a:prstClr val="black">
                    <a:lumMod val="65000"/>
                    <a:lumOff val="35000"/>
                  </a:prstClr>
                </a:solidFill>
                <a:ea typeface="メイリオ" panose="020B0604030504040204" pitchFamily="50" charset="-128"/>
                <a:cs typeface="メイリオ" panose="020B0604030504040204" pitchFamily="50" charset="-128"/>
              </a:rPr>
              <a:t> </a:t>
            </a:r>
            <a:r>
              <a:rPr lang="en-US" altLang="ja-JP" sz="800" dirty="0">
                <a:solidFill>
                  <a:prstClr val="black">
                    <a:lumMod val="65000"/>
                    <a:lumOff val="35000"/>
                  </a:prstClr>
                </a:solidFill>
                <a:ea typeface="メイリオ" panose="020B0604030504040204" pitchFamily="50" charset="-128"/>
                <a:cs typeface="メイリオ" panose="020B0604030504040204" pitchFamily="50" charset="-128"/>
              </a:rPr>
              <a:t>Studio</a:t>
            </a:r>
            <a:endParaRPr lang="ja-JP" altLang="en-US" sz="800" dirty="0">
              <a:solidFill>
                <a:prstClr val="black">
                  <a:lumMod val="65000"/>
                  <a:lumOff val="35000"/>
                </a:prstClr>
              </a:solidFill>
              <a:ea typeface="メイリオ" panose="020B0604030504040204" pitchFamily="50" charset="-128"/>
              <a:cs typeface="メイリオ" panose="020B0604030504040204" pitchFamily="50" charset="-128"/>
            </a:endParaRPr>
          </a:p>
        </p:txBody>
      </p:sp>
      <p:sp>
        <p:nvSpPr>
          <p:cNvPr id="51" name="平行四辺形 50"/>
          <p:cNvSpPr/>
          <p:nvPr/>
        </p:nvSpPr>
        <p:spPr>
          <a:xfrm>
            <a:off x="5456983" y="4479962"/>
            <a:ext cx="2268000" cy="216024"/>
          </a:xfrm>
          <a:prstGeom prst="parallelogram">
            <a:avLst>
              <a:gd name="adj" fmla="val 16181"/>
            </a:avLst>
          </a:prstGeom>
          <a:solidFill>
            <a:schemeClr val="accent5">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a:solidFill>
                  <a:prstClr val="black">
                    <a:lumMod val="65000"/>
                    <a:lumOff val="35000"/>
                  </a:prstClr>
                </a:solidFill>
                <a:ea typeface="メイリオ" panose="020B0604030504040204" pitchFamily="50" charset="-128"/>
                <a:cs typeface="メイリオ" panose="020B0604030504040204" pitchFamily="50" charset="-128"/>
              </a:rPr>
              <a:t>WebFOCUS</a:t>
            </a:r>
            <a:r>
              <a:rPr lang="ja-JP" altLang="en-US" sz="800" dirty="0">
                <a:solidFill>
                  <a:prstClr val="black">
                    <a:lumMod val="65000"/>
                    <a:lumOff val="35000"/>
                  </a:prstClr>
                </a:solidFill>
                <a:ea typeface="メイリオ" panose="020B0604030504040204" pitchFamily="50" charset="-128"/>
                <a:cs typeface="メイリオ" panose="020B0604030504040204" pitchFamily="50" charset="-128"/>
              </a:rPr>
              <a:t> </a:t>
            </a:r>
            <a:r>
              <a:rPr lang="en-US" altLang="ja-JP" sz="800" dirty="0">
                <a:solidFill>
                  <a:prstClr val="black">
                    <a:lumMod val="65000"/>
                    <a:lumOff val="35000"/>
                  </a:prstClr>
                </a:solidFill>
                <a:ea typeface="メイリオ" panose="020B0604030504040204" pitchFamily="50" charset="-128"/>
                <a:cs typeface="メイリオ" panose="020B0604030504040204" pitchFamily="50" charset="-128"/>
              </a:rPr>
              <a:t>Client</a:t>
            </a:r>
            <a:endParaRPr lang="ja-JP" altLang="en-US" sz="800" dirty="0">
              <a:solidFill>
                <a:prstClr val="black">
                  <a:lumMod val="65000"/>
                  <a:lumOff val="35000"/>
                </a:prstClr>
              </a:solidFill>
              <a:ea typeface="メイリオ" panose="020B0604030504040204" pitchFamily="50" charset="-128"/>
              <a:cs typeface="メイリオ" panose="020B0604030504040204" pitchFamily="50" charset="-128"/>
            </a:endParaRPr>
          </a:p>
        </p:txBody>
      </p:sp>
      <p:sp>
        <p:nvSpPr>
          <p:cNvPr id="52" name="平行四辺形 51"/>
          <p:cNvSpPr/>
          <p:nvPr/>
        </p:nvSpPr>
        <p:spPr>
          <a:xfrm>
            <a:off x="3275856" y="4479962"/>
            <a:ext cx="2268000" cy="216024"/>
          </a:xfrm>
          <a:prstGeom prst="parallelogram">
            <a:avLst>
              <a:gd name="adj" fmla="val 14418"/>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algn="ctr"/>
            <a:r>
              <a:rPr lang="en-US" altLang="ja-JP" sz="800" dirty="0" err="1">
                <a:solidFill>
                  <a:prstClr val="black">
                    <a:lumMod val="65000"/>
                    <a:lumOff val="35000"/>
                  </a:prstClr>
                </a:solidFill>
                <a:ea typeface="メイリオ" panose="020B0604030504040204" pitchFamily="50" charset="-128"/>
                <a:cs typeface="メイリオ" panose="020B0604030504040204" pitchFamily="50" charset="-128"/>
              </a:rPr>
              <a:t>WebFOCUS</a:t>
            </a:r>
            <a:r>
              <a:rPr lang="ja-JP" altLang="en-US" sz="800" dirty="0">
                <a:solidFill>
                  <a:prstClr val="black">
                    <a:lumMod val="65000"/>
                    <a:lumOff val="35000"/>
                  </a:prstClr>
                </a:solidFill>
                <a:ea typeface="メイリオ" panose="020B0604030504040204" pitchFamily="50" charset="-128"/>
                <a:cs typeface="メイリオ" panose="020B0604030504040204" pitchFamily="50" charset="-128"/>
              </a:rPr>
              <a:t> </a:t>
            </a:r>
            <a:r>
              <a:rPr lang="en-US" altLang="ja-JP" sz="800" dirty="0">
                <a:solidFill>
                  <a:prstClr val="black">
                    <a:lumMod val="65000"/>
                    <a:lumOff val="35000"/>
                  </a:prstClr>
                </a:solidFill>
                <a:ea typeface="メイリオ" panose="020B0604030504040204" pitchFamily="50" charset="-128"/>
                <a:cs typeface="メイリオ" panose="020B0604030504040204" pitchFamily="50" charset="-128"/>
              </a:rPr>
              <a:t>Reporting</a:t>
            </a:r>
            <a:r>
              <a:rPr lang="ja-JP" altLang="en-US" sz="800" dirty="0">
                <a:solidFill>
                  <a:prstClr val="black">
                    <a:lumMod val="65000"/>
                    <a:lumOff val="35000"/>
                  </a:prstClr>
                </a:solidFill>
                <a:ea typeface="メイリオ" panose="020B0604030504040204" pitchFamily="50" charset="-128"/>
                <a:cs typeface="メイリオ" panose="020B0604030504040204" pitchFamily="50" charset="-128"/>
              </a:rPr>
              <a:t> </a:t>
            </a:r>
            <a:r>
              <a:rPr lang="en-US" altLang="ja-JP" sz="800" dirty="0">
                <a:solidFill>
                  <a:prstClr val="black">
                    <a:lumMod val="65000"/>
                    <a:lumOff val="35000"/>
                  </a:prstClr>
                </a:solidFill>
                <a:ea typeface="メイリオ" panose="020B0604030504040204" pitchFamily="50" charset="-128"/>
                <a:cs typeface="メイリオ" panose="020B0604030504040204" pitchFamily="50" charset="-128"/>
              </a:rPr>
              <a:t>Server</a:t>
            </a:r>
            <a:endParaRPr lang="ja-JP" altLang="en-US" sz="800" dirty="0">
              <a:solidFill>
                <a:prstClr val="black">
                  <a:lumMod val="65000"/>
                  <a:lumOff val="35000"/>
                </a:prstClr>
              </a:solidFill>
              <a:ea typeface="メイリオ" panose="020B0604030504040204" pitchFamily="50" charset="-128"/>
              <a:cs typeface="メイリオ" panose="020B0604030504040204" pitchFamily="50" charset="-128"/>
            </a:endParaRPr>
          </a:p>
        </p:txBody>
      </p:sp>
      <p:sp>
        <p:nvSpPr>
          <p:cNvPr id="53" name="Text Box 62"/>
          <p:cNvSpPr txBox="1">
            <a:spLocks noChangeArrowheads="1"/>
          </p:cNvSpPr>
          <p:nvPr/>
        </p:nvSpPr>
        <p:spPr bwMode="auto">
          <a:xfrm>
            <a:off x="192331" y="4469289"/>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ja-JP" altLang="en-US" sz="8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コンポーネント</a:t>
            </a:r>
            <a:endParaRPr lang="ja-JP" altLang="ja-JP" sz="800"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182702" y="4443958"/>
            <a:ext cx="8853795" cy="28803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ja-JP" altLang="en-US" sz="100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平行四辺形 54"/>
          <p:cNvSpPr/>
          <p:nvPr/>
        </p:nvSpPr>
        <p:spPr>
          <a:xfrm>
            <a:off x="4938324" y="2890060"/>
            <a:ext cx="1950125" cy="1015166"/>
          </a:xfrm>
          <a:prstGeom prst="parallelogram">
            <a:avLst>
              <a:gd name="adj" fmla="val 1441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36000" rIns="72000" bIns="36000" rtlCol="0" anchor="ctr"/>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コンテンツ管理</a:t>
            </a:r>
          </a:p>
        </p:txBody>
      </p:sp>
      <p:pic>
        <p:nvPicPr>
          <p:cNvPr id="56" name="図 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62508" y="3188868"/>
            <a:ext cx="381610" cy="390995"/>
          </a:xfrm>
          <a:prstGeom prst="rect">
            <a:avLst/>
          </a:prstGeom>
        </p:spPr>
      </p:pic>
      <p:sp>
        <p:nvSpPr>
          <p:cNvPr id="57" name="山形 56"/>
          <p:cNvSpPr/>
          <p:nvPr/>
        </p:nvSpPr>
        <p:spPr>
          <a:xfrm>
            <a:off x="6660232" y="1384980"/>
            <a:ext cx="1296144" cy="2988000"/>
          </a:xfrm>
          <a:prstGeom prst="chevron">
            <a:avLst>
              <a:gd name="adj" fmla="val 16779"/>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96000" tIns="252000" rIns="0" bIns="36000" rtlCol="0" anchor="b"/>
          <a:lstStyle/>
          <a:p>
            <a:pPr algn="ctr"/>
            <a:r>
              <a:rPr lang="ja-JP" altLang="en-US" sz="10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ポータル・ページ</a:t>
            </a:r>
          </a:p>
        </p:txBody>
      </p:sp>
      <p:pic>
        <p:nvPicPr>
          <p:cNvPr id="58" name="図 57"/>
          <p:cNvPicPr>
            <a:picLocks noChangeAspect="1"/>
          </p:cNvPicPr>
          <p:nvPr/>
        </p:nvPicPr>
        <p:blipFill>
          <a:blip r:embed="rId21" cstate="print">
            <a:grayscl/>
            <a:extLst>
              <a:ext uri="{28A0092B-C50C-407E-A947-70E740481C1C}">
                <a14:useLocalDpi xmlns:a14="http://schemas.microsoft.com/office/drawing/2010/main" val="0"/>
              </a:ext>
            </a:extLst>
          </a:blip>
          <a:stretch>
            <a:fillRect/>
          </a:stretch>
        </p:blipFill>
        <p:spPr>
          <a:xfrm>
            <a:off x="7251537" y="2141283"/>
            <a:ext cx="206824" cy="206824"/>
          </a:xfrm>
          <a:prstGeom prst="rect">
            <a:avLst/>
          </a:prstGeom>
        </p:spPr>
      </p:pic>
      <p:sp>
        <p:nvSpPr>
          <p:cNvPr id="59" name="テキスト ボックス 58"/>
          <p:cNvSpPr txBox="1"/>
          <p:nvPr/>
        </p:nvSpPr>
        <p:spPr>
          <a:xfrm>
            <a:off x="202591" y="2477627"/>
            <a:ext cx="860907" cy="196635"/>
          </a:xfrm>
          <a:prstGeom prst="rect">
            <a:avLst/>
          </a:prstGeom>
          <a:noFill/>
          <a:ln>
            <a:noFill/>
          </a:ln>
        </p:spPr>
        <p:txBody>
          <a:bodyPr wrap="square" lIns="0" tIns="0" rIns="0" bIns="0" rtlCol="0" anchor="ctr">
            <a:noAutofit/>
          </a:bodyPr>
          <a:lstStyle/>
          <a:p>
            <a:pPr algn="ctr"/>
            <a:r>
              <a:rPr lang="en-US" altLang="ja-JP" sz="6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rPr>
              <a:t>WebFOCUS</a:t>
            </a:r>
          </a:p>
          <a:p>
            <a:pPr algn="ctr"/>
            <a:r>
              <a:rPr lang="ja-JP" altLang="en-US" sz="9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利用ログ</a:t>
            </a:r>
            <a:r>
              <a:rPr lang="en-US" altLang="ja-JP" sz="9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rPr>
              <a:t>DB</a:t>
            </a:r>
            <a:endParaRPr lang="ja-JP" altLang="en-US" sz="9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202591" y="1431392"/>
            <a:ext cx="860907" cy="196635"/>
          </a:xfrm>
          <a:prstGeom prst="rect">
            <a:avLst/>
          </a:prstGeom>
          <a:noFill/>
          <a:ln>
            <a:noFill/>
          </a:ln>
        </p:spPr>
        <p:txBody>
          <a:bodyPr wrap="square" lIns="0" tIns="0" rIns="0" bIns="0" rtlCol="0" anchor="ctr">
            <a:noAutofit/>
          </a:bodyPr>
          <a:lstStyle/>
          <a:p>
            <a:pPr algn="ctr"/>
            <a:r>
              <a:rPr lang="ja-JP" altLang="en-US" sz="9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検索対象</a:t>
            </a:r>
            <a:r>
              <a:rPr lang="en-US" altLang="ja-JP" sz="9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rPr>
              <a:t>DB</a:t>
            </a:r>
            <a:endParaRPr lang="ja-JP" altLang="en-US" sz="9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endParaRPr>
          </a:p>
        </p:txBody>
      </p:sp>
      <p:sp>
        <p:nvSpPr>
          <p:cNvPr id="61" name="テキスト ボックス 60"/>
          <p:cNvSpPr txBox="1"/>
          <p:nvPr/>
        </p:nvSpPr>
        <p:spPr>
          <a:xfrm>
            <a:off x="202591" y="3528772"/>
            <a:ext cx="860907" cy="196635"/>
          </a:xfrm>
          <a:prstGeom prst="rect">
            <a:avLst/>
          </a:prstGeom>
          <a:noFill/>
          <a:ln>
            <a:noFill/>
          </a:ln>
        </p:spPr>
        <p:txBody>
          <a:bodyPr wrap="square" lIns="0" tIns="0" rIns="0" bIns="0" rtlCol="0" anchor="ctr">
            <a:noAutofit/>
          </a:bodyPr>
          <a:lstStyle/>
          <a:p>
            <a:pPr algn="ctr"/>
            <a:r>
              <a:rPr lang="en-US" altLang="ja-JP" sz="6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rPr>
              <a:t>WebFOCUS</a:t>
            </a:r>
          </a:p>
          <a:p>
            <a:pPr algn="ctr"/>
            <a:r>
              <a:rPr lang="ja-JP" altLang="en-US" sz="900" b="1" dirty="0">
                <a:solidFill>
                  <a:prstClr val="black">
                    <a:lumMod val="65000"/>
                    <a:lumOff val="35000"/>
                  </a:prstClr>
                </a:solidFill>
                <a:latin typeface="メイリオ" panose="020B0604030504040204" pitchFamily="50" charset="-128"/>
                <a:ea typeface="メイリオ" panose="020B0604030504040204" pitchFamily="50" charset="-128"/>
                <a:cs typeface="メイリオ" panose="020B0604030504040204" pitchFamily="50" charset="-128"/>
              </a:rPr>
              <a:t>リポジトリ</a:t>
            </a:r>
            <a:r>
              <a:rPr lang="en-US" altLang="ja-JP" sz="9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rPr>
              <a:t>DB</a:t>
            </a:r>
            <a:endParaRPr lang="ja-JP" altLang="en-US" sz="900" b="1" dirty="0">
              <a:solidFill>
                <a:prstClr val="black">
                  <a:lumMod val="65000"/>
                  <a:lumOff val="35000"/>
                </a:prstClr>
              </a:solidFill>
              <a:latin typeface="Segoe UI 本文"/>
              <a:ea typeface="メイリオ" panose="020B0604030504040204" pitchFamily="50" charset="-128"/>
              <a:cs typeface="メイリオ" panose="020B0604030504040204" pitchFamily="50" charset="-128"/>
            </a:endParaRPr>
          </a:p>
        </p:txBody>
      </p:sp>
      <p:pic>
        <p:nvPicPr>
          <p:cNvPr id="62" name="図 61"/>
          <p:cNvPicPr>
            <a:picLocks noChangeAspect="1"/>
          </p:cNvPicPr>
          <p:nvPr/>
        </p:nvPicPr>
        <p:blipFill>
          <a:blip r:embed="rId2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23">
                    <a14:imgEffect>
                      <a14:saturation sat="200000"/>
                    </a14:imgEffect>
                  </a14:imgLayer>
                </a14:imgProps>
              </a:ext>
              <a:ext uri="{28A0092B-C50C-407E-A947-70E740481C1C}">
                <a14:useLocalDpi xmlns:a14="http://schemas.microsoft.com/office/drawing/2010/main" val="0"/>
              </a:ext>
            </a:extLst>
          </a:blip>
          <a:stretch>
            <a:fillRect/>
          </a:stretch>
        </p:blipFill>
        <p:spPr>
          <a:xfrm>
            <a:off x="8031043" y="2617663"/>
            <a:ext cx="252388" cy="252388"/>
          </a:xfrm>
          <a:prstGeom prst="rect">
            <a:avLst/>
          </a:prstGeom>
        </p:spPr>
      </p:pic>
      <p:pic>
        <p:nvPicPr>
          <p:cNvPr id="63" name="図 62"/>
          <p:cNvPicPr>
            <a:picLocks noChangeAspect="1"/>
          </p:cNvPicPr>
          <p:nvPr/>
        </p:nvPicPr>
        <p:blipFill>
          <a:blip r:embed="rId24" cstate="print">
            <a:grayscl/>
            <a:extLst>
              <a:ext uri="{28A0092B-C50C-407E-A947-70E740481C1C}">
                <a14:useLocalDpi xmlns:a14="http://schemas.microsoft.com/office/drawing/2010/main" val="0"/>
              </a:ext>
            </a:extLst>
          </a:blip>
          <a:stretch>
            <a:fillRect/>
          </a:stretch>
        </p:blipFill>
        <p:spPr>
          <a:xfrm>
            <a:off x="8358098" y="2598429"/>
            <a:ext cx="290856" cy="290856"/>
          </a:xfrm>
          <a:prstGeom prst="rect">
            <a:avLst/>
          </a:prstGeom>
        </p:spPr>
      </p:pic>
      <p:pic>
        <p:nvPicPr>
          <p:cNvPr id="64" name="図 63"/>
          <p:cNvPicPr>
            <a:picLocks noChangeAspect="1"/>
          </p:cNvPicPr>
          <p:nvPr/>
        </p:nvPicPr>
        <p:blipFill>
          <a:blip r:embed="rId25" cstate="print">
            <a:grayscl/>
            <a:extLst>
              <a:ext uri="{BEBA8EAE-BF5A-486C-A8C5-ECC9F3942E4B}">
                <a14:imgProps xmlns:a14="http://schemas.microsoft.com/office/drawing/2010/main">
                  <a14:imgLayer r:embed="rId26">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8700310" y="2600683"/>
            <a:ext cx="288602" cy="288602"/>
          </a:xfrm>
          <a:prstGeom prst="rect">
            <a:avLst/>
          </a:prstGeom>
        </p:spPr>
      </p:pic>
      <p:pic>
        <p:nvPicPr>
          <p:cNvPr id="65" name="図 64"/>
          <p:cNvPicPr>
            <a:picLocks noChangeAspect="1"/>
          </p:cNvPicPr>
          <p:nvPr/>
        </p:nvPicPr>
        <p:blipFill>
          <a:blip r:embed="rId27" cstate="print">
            <a:extLst>
              <a:ext uri="{BEBA8EAE-BF5A-486C-A8C5-ECC9F3942E4B}">
                <a14:imgProps xmlns:a14="http://schemas.microsoft.com/office/drawing/2010/main">
                  <a14:imgLayer r:embed="rId28">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38819" y="2994184"/>
            <a:ext cx="272875" cy="272875"/>
          </a:xfrm>
          <a:prstGeom prst="rect">
            <a:avLst/>
          </a:prstGeom>
        </p:spPr>
      </p:pic>
      <p:pic>
        <p:nvPicPr>
          <p:cNvPr id="66" name="図 65"/>
          <p:cNvPicPr>
            <a:picLocks noChangeAspect="1"/>
          </p:cNvPicPr>
          <p:nvPr/>
        </p:nvPicPr>
        <p:blipFill>
          <a:blip r:embed="rId29" cstate="print">
            <a:grayscl/>
            <a:extLst>
              <a:ext uri="{BEBA8EAE-BF5A-486C-A8C5-ECC9F3942E4B}">
                <a14:imgProps xmlns:a14="http://schemas.microsoft.com/office/drawing/2010/main">
                  <a14:imgLayer r:embed="rId30">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371382" y="3001229"/>
            <a:ext cx="277572" cy="277572"/>
          </a:xfrm>
          <a:prstGeom prst="rect">
            <a:avLst/>
          </a:prstGeom>
        </p:spPr>
      </p:pic>
      <p:pic>
        <p:nvPicPr>
          <p:cNvPr id="67" name="図 66"/>
          <p:cNvPicPr>
            <a:picLocks noChangeAspect="1"/>
          </p:cNvPicPr>
          <p:nvPr/>
        </p:nvPicPr>
        <p:blipFill>
          <a:blip r:embed="rId31" cstate="print">
            <a:grayscl/>
            <a:extLst>
              <a:ext uri="{BEBA8EAE-BF5A-486C-A8C5-ECC9F3942E4B}">
                <a14:imgProps xmlns:a14="http://schemas.microsoft.com/office/drawing/2010/main">
                  <a14:imgLayer r:embed="rId32">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718222" y="3000404"/>
            <a:ext cx="276042" cy="276042"/>
          </a:xfrm>
          <a:prstGeom prst="rect">
            <a:avLst/>
          </a:prstGeom>
        </p:spPr>
      </p:pic>
    </p:spTree>
    <p:extLst>
      <p:ext uri="{BB962C8B-B14F-4D97-AF65-F5344CB8AC3E}">
        <p14:creationId xmlns:p14="http://schemas.microsoft.com/office/powerpoint/2010/main" val="164727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7</a:t>
            </a:fld>
            <a:endParaRPr lang="ja-JP" altLang="en-US" dirty="0"/>
          </a:p>
        </p:txBody>
      </p:sp>
      <p:sp>
        <p:nvSpPr>
          <p:cNvPr id="40" name="テキスト プレースホルダー 2"/>
          <p:cNvSpPr>
            <a:spLocks noGrp="1"/>
          </p:cNvSpPr>
          <p:nvPr>
            <p:ph sz="quarter" idx="13"/>
          </p:nvPr>
        </p:nvSpPr>
        <p:spPr>
          <a:xfrm>
            <a:off x="215516" y="915566"/>
            <a:ext cx="8712968" cy="3816424"/>
          </a:xfrm>
        </p:spPr>
        <p:txBody>
          <a:bodyPr/>
          <a:lstStyle/>
          <a:p>
            <a:pPr lvl="0">
              <a:buClr>
                <a:schemeClr val="tx2"/>
              </a:buClr>
            </a:pPr>
            <a:r>
              <a:rPr lang="ja-JP" altLang="en-US" dirty="0" smtClean="0"/>
              <a:t>認証と認可を設定することで、ユーザーに適切な情報を提供することができます</a:t>
            </a:r>
            <a:endParaRPr lang="en-US" altLang="ja-JP" dirty="0" smtClean="0"/>
          </a:p>
          <a:p>
            <a:pPr marL="285750" lvl="0" indent="-285750">
              <a:buClr>
                <a:schemeClr val="tx2"/>
              </a:buClr>
              <a:buFont typeface="Wingdings" panose="05000000000000000000" pitchFamily="2" charset="2"/>
              <a:buChar char="l"/>
            </a:pPr>
            <a:endParaRPr lang="en-US" altLang="ja-JP" dirty="0"/>
          </a:p>
          <a:p>
            <a:pPr marL="285750" indent="-285750">
              <a:buClr>
                <a:schemeClr val="tx2"/>
              </a:buClr>
              <a:buFont typeface="Wingdings" panose="05000000000000000000" pitchFamily="2" charset="2"/>
              <a:buChar char="l"/>
            </a:pPr>
            <a:r>
              <a:rPr lang="ja-JP" altLang="en-US" dirty="0" smtClean="0"/>
              <a:t>認証（</a:t>
            </a:r>
            <a:r>
              <a:rPr lang="en-US" altLang="ja-JP" dirty="0" smtClean="0">
                <a:latin typeface="Segoe UI 本文"/>
              </a:rPr>
              <a:t>Authentication</a:t>
            </a:r>
            <a:r>
              <a:rPr lang="ja-JP" altLang="en-US" dirty="0" smtClean="0"/>
              <a:t>）</a:t>
            </a:r>
            <a:endParaRPr lang="en-US" altLang="ja-JP" dirty="0" smtClean="0"/>
          </a:p>
          <a:p>
            <a:pPr marL="742950" lvl="1" indent="-285750">
              <a:buClr>
                <a:schemeClr val="tx2"/>
              </a:buClr>
              <a:buFont typeface="Wingdings" panose="05000000000000000000" pitchFamily="2" charset="2"/>
              <a:buChar char="ü"/>
            </a:pPr>
            <a:r>
              <a:rPr lang="ja-JP" altLang="en-US" dirty="0" smtClean="0"/>
              <a:t>ユーザー</a:t>
            </a:r>
            <a:r>
              <a:rPr lang="en-US" altLang="ja-JP" dirty="0" smtClean="0">
                <a:latin typeface="Segoe UI 本文"/>
              </a:rPr>
              <a:t>ID</a:t>
            </a:r>
            <a:r>
              <a:rPr lang="ja-JP" altLang="en-US" dirty="0" smtClean="0"/>
              <a:t>とパスワードの組み合わせにより、</a:t>
            </a:r>
            <a:r>
              <a:rPr lang="en-US" altLang="ja-JP" dirty="0" err="1" smtClean="0">
                <a:latin typeface="Segoe UI 本文"/>
              </a:rPr>
              <a:t>WebFOCUS</a:t>
            </a:r>
            <a:r>
              <a:rPr lang="ja-JP" altLang="en-US" dirty="0" smtClean="0"/>
              <a:t>を利用できるユーザーであることを確認する</a:t>
            </a:r>
            <a:endParaRPr lang="en-US" altLang="ja-JP" dirty="0" smtClean="0"/>
          </a:p>
          <a:p>
            <a:pPr marL="742950" lvl="1" indent="-285750">
              <a:buClr>
                <a:schemeClr val="tx2"/>
              </a:buClr>
              <a:buFont typeface="Wingdings" panose="05000000000000000000" pitchFamily="2" charset="2"/>
              <a:buChar char="ü"/>
            </a:pPr>
            <a:r>
              <a:rPr lang="ja-JP" altLang="en-US" dirty="0" smtClean="0"/>
              <a:t>正規のユーザーでない場合、</a:t>
            </a:r>
            <a:r>
              <a:rPr lang="en-US" altLang="ja-JP" dirty="0" err="1" smtClean="0">
                <a:latin typeface="Segoe UI 本文"/>
              </a:rPr>
              <a:t>WebFOCUS</a:t>
            </a:r>
            <a:r>
              <a:rPr lang="ja-JP" altLang="en-US" dirty="0" smtClean="0"/>
              <a:t>の利用ができない</a:t>
            </a:r>
            <a:endParaRPr lang="en-US" altLang="ja-JP" dirty="0" smtClean="0"/>
          </a:p>
          <a:p>
            <a:pPr marL="1200150" lvl="2" indent="-285750">
              <a:buClr>
                <a:schemeClr val="tx2"/>
              </a:buClr>
              <a:buFont typeface="Wingdings" panose="05000000000000000000" pitchFamily="2" charset="2"/>
              <a:buChar char="l"/>
            </a:pPr>
            <a:endParaRPr lang="en-US" altLang="ja-JP" dirty="0"/>
          </a:p>
          <a:p>
            <a:pPr marL="285750" indent="-285750">
              <a:buClr>
                <a:schemeClr val="tx2"/>
              </a:buClr>
              <a:buFont typeface="Wingdings" panose="05000000000000000000" pitchFamily="2" charset="2"/>
              <a:buChar char="l"/>
            </a:pPr>
            <a:r>
              <a:rPr lang="ja-JP" altLang="en-US" dirty="0" smtClean="0"/>
              <a:t>認可（</a:t>
            </a:r>
            <a:r>
              <a:rPr lang="en-US" altLang="ja-JP" dirty="0" smtClean="0">
                <a:latin typeface="Segoe UI 本文"/>
              </a:rPr>
              <a:t>Authorization</a:t>
            </a:r>
            <a:r>
              <a:rPr lang="ja-JP" altLang="en-US" dirty="0" smtClean="0"/>
              <a:t>）</a:t>
            </a:r>
            <a:endParaRPr lang="en-US" altLang="ja-JP" dirty="0" smtClean="0"/>
          </a:p>
          <a:p>
            <a:pPr marL="742950" lvl="1" indent="-285750">
              <a:buClr>
                <a:schemeClr val="tx2"/>
              </a:buClr>
              <a:buFont typeface="Wingdings" panose="05000000000000000000" pitchFamily="2" charset="2"/>
              <a:buChar char="ü"/>
            </a:pPr>
            <a:r>
              <a:rPr lang="ja-JP" altLang="en-US" dirty="0" smtClean="0"/>
              <a:t>正規のユーザーに対して、</a:t>
            </a:r>
            <a:r>
              <a:rPr lang="en-US" altLang="ja-JP" dirty="0" err="1" smtClean="0">
                <a:latin typeface="Segoe UI 本文"/>
              </a:rPr>
              <a:t>WebFOCUS</a:t>
            </a:r>
            <a:r>
              <a:rPr lang="ja-JP" altLang="en-US" dirty="0" smtClean="0"/>
              <a:t>の権限設定に応じた機能を与える</a:t>
            </a:r>
            <a:endParaRPr lang="en-US" altLang="ja-JP" dirty="0" smtClean="0"/>
          </a:p>
          <a:p>
            <a:pPr marL="742950" lvl="1" indent="-285750">
              <a:buClr>
                <a:schemeClr val="tx2"/>
              </a:buClr>
              <a:buFont typeface="Wingdings" panose="05000000000000000000" pitchFamily="2" charset="2"/>
              <a:buChar char="ü"/>
            </a:pPr>
            <a:r>
              <a:rPr lang="ja-JP" altLang="en-US" dirty="0" smtClean="0"/>
              <a:t>必要な人に必要なデータのみを提供する、不要なデータは提供しない</a:t>
            </a:r>
            <a:endParaRPr lang="ja-JP" altLang="en-US" dirty="0"/>
          </a:p>
        </p:txBody>
      </p:sp>
      <p:graphicFrame>
        <p:nvGraphicFramePr>
          <p:cNvPr id="41" name="Google Shape;227;p7"/>
          <p:cNvGraphicFramePr/>
          <p:nvPr>
            <p:extLst/>
          </p:nvPr>
        </p:nvGraphicFramePr>
        <p:xfrm>
          <a:off x="6352356" y="3690648"/>
          <a:ext cx="1358625" cy="990650"/>
        </p:xfrm>
        <a:graphic>
          <a:graphicData uri="http://schemas.openxmlformats.org/drawingml/2006/table">
            <a:tbl>
              <a:tblPr firstRow="1" bandRow="1">
                <a:tableStyleId>{B301B821-A1FF-4177-AEE7-76D212191A09}</a:tableStyleId>
              </a:tblPr>
              <a:tblGrid>
                <a:gridCol w="452875">
                  <a:extLst>
                    <a:ext uri="{9D8B030D-6E8A-4147-A177-3AD203B41FA5}">
                      <a16:colId xmlns:a16="http://schemas.microsoft.com/office/drawing/2014/main" val="20000"/>
                    </a:ext>
                  </a:extLst>
                </a:gridCol>
                <a:gridCol w="452875">
                  <a:extLst>
                    <a:ext uri="{9D8B030D-6E8A-4147-A177-3AD203B41FA5}">
                      <a16:colId xmlns:a16="http://schemas.microsoft.com/office/drawing/2014/main" val="20001"/>
                    </a:ext>
                  </a:extLst>
                </a:gridCol>
                <a:gridCol w="452875">
                  <a:extLst>
                    <a:ext uri="{9D8B030D-6E8A-4147-A177-3AD203B41FA5}">
                      <a16:colId xmlns:a16="http://schemas.microsoft.com/office/drawing/2014/main" val="20002"/>
                    </a:ext>
                  </a:extLst>
                </a:gridCol>
              </a:tblGrid>
              <a:tr h="131675">
                <a:tc>
                  <a:txBody>
                    <a:bodyPr/>
                    <a:lstStyle/>
                    <a:p>
                      <a:pPr marL="0" marR="0" lvl="0" indent="0" algn="l" rtl="0">
                        <a:spcBef>
                          <a:spcPts val="0"/>
                        </a:spcBef>
                        <a:spcAft>
                          <a:spcPts val="0"/>
                        </a:spcAft>
                        <a:buNone/>
                      </a:pPr>
                      <a:r>
                        <a:rPr lang="ja-JP" sz="700" u="none" strike="noStrike" cap="none" dirty="0">
                          <a:latin typeface="Segoe UI 本文"/>
                          <a:sym typeface="Meiryo"/>
                        </a:rPr>
                        <a:t>title1</a:t>
                      </a:r>
                      <a:endParaRPr sz="700" dirty="0">
                        <a:latin typeface="Segoe UI 本文"/>
                        <a:ea typeface="Meiryo"/>
                        <a:cs typeface="Meiryo"/>
                        <a:sym typeface="Meiryo"/>
                      </a:endParaRPr>
                    </a:p>
                  </a:txBody>
                  <a:tcPr marL="91450" marR="91450" marT="45725" marB="45725">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ja-JP" sz="700">
                          <a:latin typeface="Segoe UI 本文"/>
                          <a:sym typeface="Meiryo"/>
                        </a:rPr>
                        <a:t>title2</a:t>
                      </a:r>
                      <a:endParaRPr sz="700">
                        <a:latin typeface="Segoe UI 本文"/>
                        <a:ea typeface="Meiryo"/>
                        <a:cs typeface="Meiryo"/>
                        <a:sym typeface="Meiryo"/>
                      </a:endParaRPr>
                    </a:p>
                  </a:txBody>
                  <a:tcPr marL="91450" marR="91450" marT="45725" marB="45725">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ja-JP" sz="700" dirty="0">
                          <a:latin typeface="Segoe UI 本文"/>
                          <a:sym typeface="Meiryo"/>
                        </a:rPr>
                        <a:t>title3</a:t>
                      </a:r>
                      <a:endParaRPr sz="700" dirty="0">
                        <a:latin typeface="Segoe UI 本文"/>
                        <a:ea typeface="Meiryo"/>
                        <a:cs typeface="Meiryo"/>
                        <a:sym typeface="Meiryo"/>
                      </a:endParaRPr>
                    </a:p>
                  </a:txBody>
                  <a:tcPr marL="91450" marR="91450" marT="45725" marB="45725">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1675">
                <a:tc>
                  <a:txBody>
                    <a:bodyPr/>
                    <a:lstStyle/>
                    <a:p>
                      <a:pPr marL="0" marR="0" lvl="0" indent="0" algn="l" rtl="0">
                        <a:spcBef>
                          <a:spcPts val="0"/>
                        </a:spcBef>
                        <a:spcAft>
                          <a:spcPts val="0"/>
                        </a:spcAft>
                        <a:buNone/>
                      </a:pPr>
                      <a:r>
                        <a:rPr lang="ja-JP" sz="700" dirty="0">
                          <a:sym typeface="Meiryo"/>
                        </a:rPr>
                        <a:t>〇〇</a:t>
                      </a:r>
                      <a:endParaRPr sz="700" dirty="0">
                        <a:latin typeface="Meiryo"/>
                        <a:ea typeface="Meiryo"/>
                        <a:cs typeface="Meiryo"/>
                        <a:sym typeface="Meiryo"/>
                      </a:endParaRPr>
                    </a:p>
                  </a:txBody>
                  <a:tcPr marL="91450" marR="91450" marT="45725" marB="45725">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700"/>
                        <a:buFont typeface="Meiryo"/>
                        <a:buNone/>
                      </a:pPr>
                      <a:r>
                        <a:rPr lang="ja-JP" sz="700">
                          <a:sym typeface="Meiryo"/>
                        </a:rPr>
                        <a:t>〇〇</a:t>
                      </a:r>
                      <a:endParaRPr/>
                    </a:p>
                  </a:txBody>
                  <a:tcPr marL="91450" marR="91450" marT="45725" marB="45725">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700"/>
                        <a:buFont typeface="Meiryo"/>
                        <a:buNone/>
                      </a:pPr>
                      <a:r>
                        <a:rPr lang="ja-JP" sz="700">
                          <a:sym typeface="Meiryo"/>
                        </a:rPr>
                        <a:t>〇〇</a:t>
                      </a:r>
                      <a:endParaRPr/>
                    </a:p>
                  </a:txBody>
                  <a:tcPr marL="91450" marR="91450" marT="45725" marB="45725">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1675">
                <a:tc>
                  <a:txBody>
                    <a:bodyPr/>
                    <a:lstStyle/>
                    <a:p>
                      <a:pPr marL="0" marR="0" lvl="0" indent="0" algn="l" rtl="0">
                        <a:spcBef>
                          <a:spcPts val="0"/>
                        </a:spcBef>
                        <a:spcAft>
                          <a:spcPts val="0"/>
                        </a:spcAft>
                        <a:buNone/>
                      </a:pPr>
                      <a:r>
                        <a:rPr lang="ja-JP" sz="700">
                          <a:sym typeface="Meiryo"/>
                        </a:rPr>
                        <a:t>〇〇</a:t>
                      </a:r>
                      <a:endParaRPr sz="700">
                        <a:latin typeface="Meiryo"/>
                        <a:ea typeface="Meiryo"/>
                        <a:cs typeface="Meiryo"/>
                        <a:sym typeface="Meiryo"/>
                      </a:endParaRPr>
                    </a:p>
                  </a:txBody>
                  <a:tcPr marL="91450" marR="91450" marT="45725" marB="45725">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700"/>
                        <a:buFont typeface="Meiryo"/>
                        <a:buNone/>
                      </a:pPr>
                      <a:r>
                        <a:rPr lang="ja-JP" sz="700">
                          <a:sym typeface="Meiryo"/>
                        </a:rPr>
                        <a:t>〇〇</a:t>
                      </a:r>
                      <a:endParaRPr/>
                    </a:p>
                  </a:txBody>
                  <a:tcPr marL="91450" marR="91450" marT="45725" marB="45725">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ja-JP" sz="700">
                          <a:sym typeface="Meiryo"/>
                        </a:rPr>
                        <a:t>〇〇</a:t>
                      </a:r>
                      <a:endParaRPr sz="700">
                        <a:latin typeface="Meiryo"/>
                        <a:ea typeface="Meiryo"/>
                        <a:cs typeface="Meiryo"/>
                        <a:sym typeface="Meiryo"/>
                      </a:endParaRPr>
                    </a:p>
                  </a:txBody>
                  <a:tcPr marL="91450" marR="91450" marT="45725" marB="45725">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1675">
                <a:tc>
                  <a:txBody>
                    <a:bodyPr/>
                    <a:lstStyle/>
                    <a:p>
                      <a:pPr marL="0" marR="0" lvl="0" indent="0" algn="l" rtl="0">
                        <a:spcBef>
                          <a:spcPts val="0"/>
                        </a:spcBef>
                        <a:spcAft>
                          <a:spcPts val="0"/>
                        </a:spcAft>
                        <a:buNone/>
                      </a:pPr>
                      <a:r>
                        <a:rPr lang="ja-JP" sz="700">
                          <a:sym typeface="Meiryo"/>
                        </a:rPr>
                        <a:t>××</a:t>
                      </a:r>
                      <a:endParaRPr sz="700">
                        <a:latin typeface="Meiryo"/>
                        <a:ea typeface="Meiryo"/>
                        <a:cs typeface="Meiryo"/>
                        <a:sym typeface="Meiryo"/>
                      </a:endParaRPr>
                    </a:p>
                  </a:txBody>
                  <a:tcPr marL="91450" marR="91450" marT="45725" marB="45725">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700"/>
                        <a:buFont typeface="Meiryo"/>
                        <a:buNone/>
                      </a:pPr>
                      <a:r>
                        <a:rPr lang="ja-JP" sz="700">
                          <a:sym typeface="Meiryo"/>
                        </a:rPr>
                        <a:t>××</a:t>
                      </a:r>
                      <a:endParaRPr sz="700">
                        <a:latin typeface="Meiryo"/>
                        <a:ea typeface="Meiryo"/>
                        <a:cs typeface="Meiryo"/>
                        <a:sym typeface="Meiryo"/>
                      </a:endParaRPr>
                    </a:p>
                  </a:txBody>
                  <a:tcPr marL="91450" marR="91450" marT="45725" marB="45725">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700"/>
                        <a:buFont typeface="Meiryo"/>
                        <a:buNone/>
                      </a:pPr>
                      <a:r>
                        <a:rPr lang="ja-JP" sz="700">
                          <a:sym typeface="Meiryo"/>
                        </a:rPr>
                        <a:t>××</a:t>
                      </a:r>
                      <a:endParaRPr sz="700">
                        <a:latin typeface="Meiryo"/>
                        <a:ea typeface="Meiryo"/>
                        <a:cs typeface="Meiryo"/>
                        <a:sym typeface="Meiryo"/>
                      </a:endParaRPr>
                    </a:p>
                  </a:txBody>
                  <a:tcPr marL="91450" marR="91450" marT="45725" marB="45725">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1675">
                <a:tc>
                  <a:txBody>
                    <a:bodyPr/>
                    <a:lstStyle/>
                    <a:p>
                      <a:pPr marL="0" marR="0" lvl="0" indent="0" algn="l" rtl="0">
                        <a:lnSpc>
                          <a:spcPct val="100000"/>
                        </a:lnSpc>
                        <a:spcBef>
                          <a:spcPts val="0"/>
                        </a:spcBef>
                        <a:spcAft>
                          <a:spcPts val="0"/>
                        </a:spcAft>
                        <a:buClr>
                          <a:schemeClr val="dk1"/>
                        </a:buClr>
                        <a:buSzPts val="700"/>
                        <a:buFont typeface="Meiryo"/>
                        <a:buNone/>
                      </a:pPr>
                      <a:r>
                        <a:rPr lang="ja-JP" sz="700" dirty="0">
                          <a:sym typeface="Meiryo"/>
                        </a:rPr>
                        <a:t>××</a:t>
                      </a:r>
                      <a:endParaRPr sz="700" dirty="0">
                        <a:latin typeface="Meiryo"/>
                        <a:ea typeface="Meiryo"/>
                        <a:cs typeface="Meiryo"/>
                        <a:sym typeface="Meiryo"/>
                      </a:endParaRPr>
                    </a:p>
                  </a:txBody>
                  <a:tcPr marL="91450" marR="91450" marT="45725" marB="45725">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700"/>
                        <a:buFont typeface="Meiryo"/>
                        <a:buNone/>
                      </a:pPr>
                      <a:r>
                        <a:rPr lang="ja-JP" sz="700">
                          <a:sym typeface="Meiryo"/>
                        </a:rPr>
                        <a:t>××</a:t>
                      </a:r>
                      <a:endParaRPr sz="700">
                        <a:latin typeface="Meiryo"/>
                        <a:ea typeface="Meiryo"/>
                        <a:cs typeface="Meiryo"/>
                        <a:sym typeface="Meiryo"/>
                      </a:endParaRPr>
                    </a:p>
                  </a:txBody>
                  <a:tcPr marL="91450" marR="91450" marT="45725" marB="45725">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chemeClr val="dk1"/>
                        </a:buClr>
                        <a:buSzPts val="700"/>
                        <a:buFont typeface="Meiryo"/>
                        <a:buNone/>
                      </a:pPr>
                      <a:r>
                        <a:rPr lang="ja-JP" sz="700" dirty="0">
                          <a:sym typeface="Meiryo"/>
                        </a:rPr>
                        <a:t>××</a:t>
                      </a:r>
                      <a:endParaRPr sz="700" dirty="0">
                        <a:latin typeface="Meiryo"/>
                        <a:ea typeface="Meiryo"/>
                        <a:cs typeface="Meiryo"/>
                        <a:sym typeface="Meiryo"/>
                      </a:endParaRPr>
                    </a:p>
                  </a:txBody>
                  <a:tcPr marL="91450" marR="91450" marT="45725" marB="45725">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2" name="Google Shape;228;p7"/>
          <p:cNvSpPr txBox="1">
            <a:spLocks noGrp="1"/>
          </p:cNvSpPr>
          <p:nvPr>
            <p:ph type="title"/>
          </p:nvPr>
        </p:nvSpPr>
        <p:spPr>
          <a:xfrm>
            <a:off x="215516" y="205978"/>
            <a:ext cx="8712968" cy="637580"/>
          </a:xfrm>
        </p:spPr>
        <p:txBody>
          <a:bodyPr/>
          <a:lstStyle/>
          <a:p>
            <a:pPr lvl="0"/>
            <a:r>
              <a:rPr lang="ja-JP" altLang="en-US" smtClean="0"/>
              <a:t>処理概要</a:t>
            </a:r>
            <a:endParaRPr lang="ja-JP" altLang="en-US"/>
          </a:p>
        </p:txBody>
      </p:sp>
      <p:pic>
        <p:nvPicPr>
          <p:cNvPr id="43" name="Google Shape;230;p7"/>
          <p:cNvPicPr preferRelativeResize="0"/>
          <p:nvPr/>
        </p:nvPicPr>
        <p:blipFill rotWithShape="1">
          <a:blip r:embed="rId2">
            <a:alphaModFix/>
          </a:blip>
          <a:srcRect/>
          <a:stretch/>
        </p:blipFill>
        <p:spPr>
          <a:xfrm>
            <a:off x="743718" y="3673136"/>
            <a:ext cx="371898" cy="371897"/>
          </a:xfrm>
          <a:prstGeom prst="rect">
            <a:avLst/>
          </a:prstGeom>
          <a:noFill/>
          <a:ln>
            <a:noFill/>
          </a:ln>
        </p:spPr>
      </p:pic>
      <p:pic>
        <p:nvPicPr>
          <p:cNvPr id="44" name="Google Shape;231;p7"/>
          <p:cNvPicPr preferRelativeResize="0"/>
          <p:nvPr/>
        </p:nvPicPr>
        <p:blipFill rotWithShape="1">
          <a:blip r:embed="rId3">
            <a:alphaModFix/>
          </a:blip>
          <a:srcRect/>
          <a:stretch/>
        </p:blipFill>
        <p:spPr>
          <a:xfrm>
            <a:off x="743718" y="4277452"/>
            <a:ext cx="371898" cy="371897"/>
          </a:xfrm>
          <a:prstGeom prst="rect">
            <a:avLst/>
          </a:prstGeom>
          <a:noFill/>
          <a:ln>
            <a:noFill/>
          </a:ln>
        </p:spPr>
      </p:pic>
      <p:grpSp>
        <p:nvGrpSpPr>
          <p:cNvPr id="45" name="Google Shape;232;p7"/>
          <p:cNvGrpSpPr/>
          <p:nvPr/>
        </p:nvGrpSpPr>
        <p:grpSpPr>
          <a:xfrm>
            <a:off x="2526746" y="3731862"/>
            <a:ext cx="893126" cy="856112"/>
            <a:chOff x="3074437" y="2627819"/>
            <a:chExt cx="1296829" cy="1243083"/>
          </a:xfrm>
        </p:grpSpPr>
        <p:sp>
          <p:nvSpPr>
            <p:cNvPr id="46" name="Google Shape;233;p7"/>
            <p:cNvSpPr/>
            <p:nvPr/>
          </p:nvSpPr>
          <p:spPr>
            <a:xfrm>
              <a:off x="3074437" y="2627819"/>
              <a:ext cx="1296829" cy="1243083"/>
            </a:xfrm>
            <a:prstGeom prst="flowChartConnector">
              <a:avLst/>
            </a:prstGeom>
            <a:solidFill>
              <a:schemeClr val="lt1"/>
            </a:solidFill>
            <a:ln w="25400" cap="flat" cmpd="sng">
              <a:solidFill>
                <a:srgbClr val="66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Meiryo"/>
                <a:ea typeface="Meiryo"/>
                <a:cs typeface="Meiryo"/>
                <a:sym typeface="Meiryo"/>
              </a:endParaRPr>
            </a:p>
          </p:txBody>
        </p:sp>
        <p:pic>
          <p:nvPicPr>
            <p:cNvPr id="47" name="Google Shape;234;p7"/>
            <p:cNvPicPr preferRelativeResize="0"/>
            <p:nvPr/>
          </p:nvPicPr>
          <p:blipFill rotWithShape="1">
            <a:blip r:embed="rId4">
              <a:alphaModFix/>
            </a:blip>
            <a:srcRect/>
            <a:stretch/>
          </p:blipFill>
          <p:spPr>
            <a:xfrm>
              <a:off x="3363499" y="2822602"/>
              <a:ext cx="718704" cy="701387"/>
            </a:xfrm>
            <a:prstGeom prst="rect">
              <a:avLst/>
            </a:prstGeom>
            <a:noFill/>
            <a:ln>
              <a:noFill/>
            </a:ln>
          </p:spPr>
        </p:pic>
        <p:pic>
          <p:nvPicPr>
            <p:cNvPr id="48" name="Google Shape;235;p7" descr="WebFocus"/>
            <p:cNvPicPr preferRelativeResize="0"/>
            <p:nvPr/>
          </p:nvPicPr>
          <p:blipFill rotWithShape="1">
            <a:blip r:embed="rId5">
              <a:alphaModFix/>
            </a:blip>
            <a:srcRect/>
            <a:stretch/>
          </p:blipFill>
          <p:spPr>
            <a:xfrm>
              <a:off x="3332252" y="3538256"/>
              <a:ext cx="781198" cy="106832"/>
            </a:xfrm>
            <a:prstGeom prst="rect">
              <a:avLst/>
            </a:prstGeom>
            <a:noFill/>
            <a:ln>
              <a:noFill/>
            </a:ln>
          </p:spPr>
        </p:pic>
      </p:grpSp>
      <p:sp>
        <p:nvSpPr>
          <p:cNvPr id="49" name="Google Shape;236;p7"/>
          <p:cNvSpPr/>
          <p:nvPr/>
        </p:nvSpPr>
        <p:spPr>
          <a:xfrm>
            <a:off x="1115616" y="3363838"/>
            <a:ext cx="1411130" cy="288000"/>
          </a:xfrm>
          <a:prstGeom prst="rect">
            <a:avLst/>
          </a:prstGeom>
          <a:solidFill>
            <a:schemeClr val="accent6"/>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latin typeface="Meiryo"/>
                <a:ea typeface="Meiryo"/>
                <a:cs typeface="Meiryo"/>
                <a:sym typeface="Meiryo"/>
              </a:rPr>
              <a:t>認証（ログイン）</a:t>
            </a:r>
            <a:endParaRPr sz="1200">
              <a:solidFill>
                <a:srgbClr val="FFFFFF"/>
              </a:solidFill>
              <a:latin typeface="Meiryo"/>
              <a:ea typeface="Meiryo"/>
              <a:cs typeface="Meiryo"/>
              <a:sym typeface="Meiryo"/>
            </a:endParaRPr>
          </a:p>
        </p:txBody>
      </p:sp>
      <p:sp>
        <p:nvSpPr>
          <p:cNvPr id="50" name="Google Shape;237;p7"/>
          <p:cNvSpPr/>
          <p:nvPr/>
        </p:nvSpPr>
        <p:spPr>
          <a:xfrm>
            <a:off x="3419872" y="3363838"/>
            <a:ext cx="2412040" cy="288000"/>
          </a:xfrm>
          <a:prstGeom prst="rect">
            <a:avLst/>
          </a:prstGeom>
          <a:solidFill>
            <a:schemeClr val="accent6"/>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latin typeface="Meiryo"/>
                <a:ea typeface="Meiryo"/>
                <a:cs typeface="Meiryo"/>
                <a:sym typeface="Meiryo"/>
              </a:rPr>
              <a:t>認可（機能やレポート閲覧）</a:t>
            </a:r>
            <a:endParaRPr sz="1200">
              <a:solidFill>
                <a:srgbClr val="FFFFFF"/>
              </a:solidFill>
              <a:latin typeface="Meiryo"/>
              <a:ea typeface="Meiryo"/>
              <a:cs typeface="Meiryo"/>
              <a:sym typeface="Meiryo"/>
            </a:endParaRPr>
          </a:p>
        </p:txBody>
      </p:sp>
      <p:pic>
        <p:nvPicPr>
          <p:cNvPr id="51" name="Google Shape;238;p7"/>
          <p:cNvPicPr preferRelativeResize="0"/>
          <p:nvPr/>
        </p:nvPicPr>
        <p:blipFill rotWithShape="1">
          <a:blip r:embed="rId6">
            <a:alphaModFix/>
          </a:blip>
          <a:srcRect/>
          <a:stretch/>
        </p:blipFill>
        <p:spPr>
          <a:xfrm>
            <a:off x="4896072" y="3673136"/>
            <a:ext cx="324000" cy="324000"/>
          </a:xfrm>
          <a:prstGeom prst="rect">
            <a:avLst/>
          </a:prstGeom>
          <a:noFill/>
          <a:ln>
            <a:noFill/>
          </a:ln>
        </p:spPr>
      </p:pic>
      <p:pic>
        <p:nvPicPr>
          <p:cNvPr id="52" name="Google Shape;239;p7"/>
          <p:cNvPicPr preferRelativeResize="0"/>
          <p:nvPr/>
        </p:nvPicPr>
        <p:blipFill rotWithShape="1">
          <a:blip r:embed="rId6">
            <a:alphaModFix/>
          </a:blip>
          <a:srcRect/>
          <a:stretch/>
        </p:blipFill>
        <p:spPr>
          <a:xfrm>
            <a:off x="4896072" y="3997208"/>
            <a:ext cx="324000" cy="324000"/>
          </a:xfrm>
          <a:prstGeom prst="rect">
            <a:avLst/>
          </a:prstGeom>
          <a:noFill/>
          <a:ln>
            <a:noFill/>
          </a:ln>
        </p:spPr>
      </p:pic>
      <p:cxnSp>
        <p:nvCxnSpPr>
          <p:cNvPr id="53" name="Google Shape;240;p7"/>
          <p:cNvCxnSpPr>
            <a:stCxn id="43" idx="3"/>
            <a:endCxn id="46" idx="1"/>
          </p:cNvCxnSpPr>
          <p:nvPr/>
        </p:nvCxnSpPr>
        <p:spPr>
          <a:xfrm rot="10800000" flipH="1">
            <a:off x="1115616" y="3857285"/>
            <a:ext cx="1542000" cy="1800"/>
          </a:xfrm>
          <a:prstGeom prst="straightConnector1">
            <a:avLst/>
          </a:prstGeom>
          <a:noFill/>
          <a:ln w="19050" cap="flat" cmpd="sng">
            <a:solidFill>
              <a:schemeClr val="accent6"/>
            </a:solidFill>
            <a:prstDash val="solid"/>
            <a:round/>
            <a:headEnd type="none" w="sm" len="sm"/>
            <a:tailEnd type="triangle" w="lg" len="lg"/>
          </a:ln>
        </p:spPr>
      </p:cxnSp>
      <p:cxnSp>
        <p:nvCxnSpPr>
          <p:cNvPr id="54" name="Google Shape;241;p7"/>
          <p:cNvCxnSpPr>
            <a:stCxn id="44" idx="3"/>
            <a:endCxn id="46" idx="3"/>
          </p:cNvCxnSpPr>
          <p:nvPr/>
        </p:nvCxnSpPr>
        <p:spPr>
          <a:xfrm rot="10800000" flipH="1">
            <a:off x="1115616" y="4462501"/>
            <a:ext cx="1542000" cy="900"/>
          </a:xfrm>
          <a:prstGeom prst="straightConnector1">
            <a:avLst/>
          </a:prstGeom>
          <a:noFill/>
          <a:ln w="19050" cap="flat" cmpd="sng">
            <a:solidFill>
              <a:schemeClr val="accent6"/>
            </a:solidFill>
            <a:prstDash val="solid"/>
            <a:round/>
            <a:headEnd type="none" w="sm" len="sm"/>
            <a:tailEnd type="triangle" w="lg" len="lg"/>
          </a:ln>
        </p:spPr>
      </p:cxnSp>
      <p:sp>
        <p:nvSpPr>
          <p:cNvPr id="55" name="Google Shape;242;p7"/>
          <p:cNvSpPr txBox="1"/>
          <p:nvPr/>
        </p:nvSpPr>
        <p:spPr>
          <a:xfrm>
            <a:off x="1547664" y="3651870"/>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sp>
        <p:nvSpPr>
          <p:cNvPr id="56" name="Google Shape;243;p7"/>
          <p:cNvSpPr txBox="1"/>
          <p:nvPr/>
        </p:nvSpPr>
        <p:spPr>
          <a:xfrm>
            <a:off x="1547664" y="4258915"/>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pic>
        <p:nvPicPr>
          <p:cNvPr id="57" name="Google Shape;244;p7"/>
          <p:cNvPicPr preferRelativeResize="0"/>
          <p:nvPr/>
        </p:nvPicPr>
        <p:blipFill rotWithShape="1">
          <a:blip r:embed="rId6">
            <a:alphaModFix/>
          </a:blip>
          <a:srcRect/>
          <a:stretch/>
        </p:blipFill>
        <p:spPr>
          <a:xfrm>
            <a:off x="4896072" y="4304083"/>
            <a:ext cx="324000" cy="324000"/>
          </a:xfrm>
          <a:prstGeom prst="rect">
            <a:avLst/>
          </a:prstGeom>
          <a:noFill/>
          <a:ln>
            <a:noFill/>
          </a:ln>
        </p:spPr>
      </p:pic>
      <p:cxnSp>
        <p:nvCxnSpPr>
          <p:cNvPr id="58" name="Google Shape;245;p7"/>
          <p:cNvCxnSpPr>
            <a:stCxn id="46" idx="7"/>
            <a:endCxn id="51" idx="1"/>
          </p:cNvCxnSpPr>
          <p:nvPr/>
        </p:nvCxnSpPr>
        <p:spPr>
          <a:xfrm rot="10800000" flipH="1">
            <a:off x="3289077" y="3835037"/>
            <a:ext cx="1607100" cy="22200"/>
          </a:xfrm>
          <a:prstGeom prst="straightConnector1">
            <a:avLst/>
          </a:prstGeom>
          <a:noFill/>
          <a:ln w="19050" cap="flat" cmpd="sng">
            <a:solidFill>
              <a:schemeClr val="accent6"/>
            </a:solidFill>
            <a:prstDash val="solid"/>
            <a:round/>
            <a:headEnd type="none" w="sm" len="sm"/>
            <a:tailEnd type="triangle" w="lg" len="lg"/>
          </a:ln>
        </p:spPr>
      </p:cxnSp>
      <p:cxnSp>
        <p:nvCxnSpPr>
          <p:cNvPr id="59" name="Google Shape;246;p7"/>
          <p:cNvCxnSpPr>
            <a:stCxn id="46" idx="6"/>
            <a:endCxn id="52" idx="1"/>
          </p:cNvCxnSpPr>
          <p:nvPr/>
        </p:nvCxnSpPr>
        <p:spPr>
          <a:xfrm rot="10800000" flipH="1">
            <a:off x="3419872" y="4159318"/>
            <a:ext cx="1476300" cy="600"/>
          </a:xfrm>
          <a:prstGeom prst="straightConnector1">
            <a:avLst/>
          </a:prstGeom>
          <a:noFill/>
          <a:ln w="19050" cap="flat" cmpd="sng">
            <a:solidFill>
              <a:schemeClr val="accent6"/>
            </a:solidFill>
            <a:prstDash val="solid"/>
            <a:round/>
            <a:headEnd type="none" w="sm" len="sm"/>
            <a:tailEnd type="triangle" w="lg" len="lg"/>
          </a:ln>
        </p:spPr>
      </p:cxnSp>
      <p:cxnSp>
        <p:nvCxnSpPr>
          <p:cNvPr id="60" name="Google Shape;247;p7"/>
          <p:cNvCxnSpPr>
            <a:stCxn id="46" idx="5"/>
            <a:endCxn id="57" idx="1"/>
          </p:cNvCxnSpPr>
          <p:nvPr/>
        </p:nvCxnSpPr>
        <p:spPr>
          <a:xfrm>
            <a:off x="3289077" y="4462599"/>
            <a:ext cx="1607100" cy="3600"/>
          </a:xfrm>
          <a:prstGeom prst="straightConnector1">
            <a:avLst/>
          </a:prstGeom>
          <a:noFill/>
          <a:ln w="19050" cap="flat" cmpd="sng">
            <a:solidFill>
              <a:schemeClr val="accent6"/>
            </a:solidFill>
            <a:prstDash val="solid"/>
            <a:round/>
            <a:headEnd type="none" w="sm" len="sm"/>
            <a:tailEnd type="triangle" w="lg" len="lg"/>
          </a:ln>
        </p:spPr>
      </p:cxnSp>
      <p:sp>
        <p:nvSpPr>
          <p:cNvPr id="61" name="Google Shape;248;p7"/>
          <p:cNvSpPr/>
          <p:nvPr/>
        </p:nvSpPr>
        <p:spPr>
          <a:xfrm>
            <a:off x="3779912" y="3723910"/>
            <a:ext cx="720000" cy="216000"/>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900">
                <a:solidFill>
                  <a:schemeClr val="accent6"/>
                </a:solidFill>
                <a:latin typeface="Meiryo"/>
                <a:ea typeface="Meiryo"/>
                <a:cs typeface="Meiryo"/>
                <a:sym typeface="Meiryo"/>
              </a:rPr>
              <a:t>参照</a:t>
            </a:r>
            <a:endParaRPr sz="900">
              <a:solidFill>
                <a:schemeClr val="accent6"/>
              </a:solidFill>
              <a:latin typeface="Meiryo"/>
              <a:ea typeface="Meiryo"/>
              <a:cs typeface="Meiryo"/>
              <a:sym typeface="Meiryo"/>
            </a:endParaRPr>
          </a:p>
        </p:txBody>
      </p:sp>
      <p:sp>
        <p:nvSpPr>
          <p:cNvPr id="62" name="Google Shape;249;p7"/>
          <p:cNvSpPr/>
          <p:nvPr/>
        </p:nvSpPr>
        <p:spPr>
          <a:xfrm>
            <a:off x="3779912" y="4051918"/>
            <a:ext cx="720000" cy="216000"/>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900">
                <a:solidFill>
                  <a:schemeClr val="accent6"/>
                </a:solidFill>
                <a:latin typeface="Meiryo"/>
                <a:ea typeface="Meiryo"/>
                <a:cs typeface="Meiryo"/>
                <a:sym typeface="Meiryo"/>
              </a:rPr>
              <a:t>参照・編集</a:t>
            </a:r>
            <a:endParaRPr sz="900">
              <a:solidFill>
                <a:schemeClr val="accent6"/>
              </a:solidFill>
              <a:latin typeface="Meiryo"/>
              <a:ea typeface="Meiryo"/>
              <a:cs typeface="Meiryo"/>
              <a:sym typeface="Meiryo"/>
            </a:endParaRPr>
          </a:p>
        </p:txBody>
      </p:sp>
      <p:sp>
        <p:nvSpPr>
          <p:cNvPr id="63" name="Google Shape;250;p7"/>
          <p:cNvSpPr txBox="1"/>
          <p:nvPr/>
        </p:nvSpPr>
        <p:spPr>
          <a:xfrm>
            <a:off x="5076056" y="3610843"/>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sp>
        <p:nvSpPr>
          <p:cNvPr id="64" name="Google Shape;251;p7"/>
          <p:cNvSpPr txBox="1"/>
          <p:nvPr/>
        </p:nvSpPr>
        <p:spPr>
          <a:xfrm>
            <a:off x="5076056" y="3962746"/>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sp>
        <p:nvSpPr>
          <p:cNvPr id="65" name="Google Shape;252;p7"/>
          <p:cNvSpPr txBox="1"/>
          <p:nvPr/>
        </p:nvSpPr>
        <p:spPr>
          <a:xfrm>
            <a:off x="5076056" y="4258915"/>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pic>
        <p:nvPicPr>
          <p:cNvPr id="66" name="Google Shape;253;p7"/>
          <p:cNvPicPr preferRelativeResize="0"/>
          <p:nvPr/>
        </p:nvPicPr>
        <p:blipFill rotWithShape="1">
          <a:blip r:embed="rId7">
            <a:alphaModFix/>
          </a:blip>
          <a:srcRect/>
          <a:stretch/>
        </p:blipFill>
        <p:spPr>
          <a:xfrm>
            <a:off x="5436096" y="4022543"/>
            <a:ext cx="324000" cy="324000"/>
          </a:xfrm>
          <a:prstGeom prst="rect">
            <a:avLst/>
          </a:prstGeom>
          <a:noFill/>
          <a:ln>
            <a:noFill/>
          </a:ln>
        </p:spPr>
      </p:pic>
      <p:cxnSp>
        <p:nvCxnSpPr>
          <p:cNvPr id="67" name="Google Shape;254;p7"/>
          <p:cNvCxnSpPr>
            <a:stCxn id="66" idx="3"/>
          </p:cNvCxnSpPr>
          <p:nvPr/>
        </p:nvCxnSpPr>
        <p:spPr>
          <a:xfrm>
            <a:off x="5760096" y="4184543"/>
            <a:ext cx="592200" cy="1500"/>
          </a:xfrm>
          <a:prstGeom prst="straightConnector1">
            <a:avLst/>
          </a:prstGeom>
          <a:noFill/>
          <a:ln w="19050" cap="flat" cmpd="sng">
            <a:solidFill>
              <a:schemeClr val="accent5"/>
            </a:solidFill>
            <a:prstDash val="solid"/>
            <a:round/>
            <a:headEnd type="none" w="sm" len="sm"/>
            <a:tailEnd type="none" w="sm" len="sm"/>
          </a:ln>
        </p:spPr>
      </p:cxnSp>
      <p:sp>
        <p:nvSpPr>
          <p:cNvPr id="68" name="Google Shape;255;p7"/>
          <p:cNvSpPr txBox="1"/>
          <p:nvPr/>
        </p:nvSpPr>
        <p:spPr>
          <a:xfrm>
            <a:off x="7566992" y="3867894"/>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sp>
        <p:nvSpPr>
          <p:cNvPr id="69" name="Google Shape;256;p7"/>
          <p:cNvSpPr txBox="1"/>
          <p:nvPr/>
        </p:nvSpPr>
        <p:spPr>
          <a:xfrm>
            <a:off x="7566992" y="4258915"/>
            <a:ext cx="533400" cy="473075"/>
          </a:xfrm>
          <a:prstGeom prst="rect">
            <a:avLst/>
          </a:prstGeom>
          <a:noFill/>
          <a:ln>
            <a:noFill/>
          </a:ln>
        </p:spPr>
        <p:txBody>
          <a:bodyPr spcFirstLastPara="1" wrap="square" lIns="54000" tIns="80275" rIns="54000" bIns="45000" anchor="ctr" anchorCtr="0">
            <a:noAutofit/>
          </a:bodyPr>
          <a:lstStyle/>
          <a:p>
            <a:pPr marL="0" marR="0" lvl="0" indent="0" algn="ctr" rtl="0">
              <a:lnSpc>
                <a:spcPct val="90000"/>
              </a:lnSpc>
              <a:spcBef>
                <a:spcPts val="0"/>
              </a:spcBef>
              <a:spcAft>
                <a:spcPts val="0"/>
              </a:spcAft>
              <a:buClr>
                <a:srgbClr val="000000"/>
              </a:buClr>
              <a:buSzPts val="1800"/>
              <a:buFont typeface="Times New Roman"/>
              <a:buNone/>
            </a:pPr>
            <a:r>
              <a:rPr lang="ja-JP" sz="1800" i="0" u="none" strike="noStrike" cap="none">
                <a:solidFill>
                  <a:srgbClr val="FF3300"/>
                </a:solidFill>
                <a:latin typeface="Meiryo"/>
                <a:ea typeface="Meiryo"/>
                <a:cs typeface="Meiryo"/>
                <a:sym typeface="Meiryo"/>
              </a:rPr>
              <a:t>×</a:t>
            </a:r>
            <a:endParaRPr/>
          </a:p>
        </p:txBody>
      </p:sp>
      <p:sp>
        <p:nvSpPr>
          <p:cNvPr id="70" name="Google Shape;257;p7"/>
          <p:cNvSpPr/>
          <p:nvPr/>
        </p:nvSpPr>
        <p:spPr>
          <a:xfrm>
            <a:off x="6156176" y="3363838"/>
            <a:ext cx="1944000" cy="288000"/>
          </a:xfrm>
          <a:prstGeom prst="rect">
            <a:avLst/>
          </a:prstGeom>
          <a:solidFill>
            <a:schemeClr val="accent6"/>
          </a:solidFill>
          <a:ln>
            <a:noFill/>
          </a:ln>
        </p:spPr>
        <p:txBody>
          <a:bodyPr spcFirstLastPara="1" wrap="square" lIns="0" tIns="72000" rIns="0" bIns="0" anchor="t" anchorCtr="0">
            <a:noAutofit/>
          </a:bodyPr>
          <a:lstStyle/>
          <a:p>
            <a:pPr marL="0" marR="0" lvl="0" indent="0" algn="ctr" rtl="0">
              <a:spcBef>
                <a:spcPts val="0"/>
              </a:spcBef>
              <a:spcAft>
                <a:spcPts val="0"/>
              </a:spcAft>
              <a:buNone/>
            </a:pPr>
            <a:r>
              <a:rPr lang="ja-JP" sz="1200">
                <a:solidFill>
                  <a:srgbClr val="FFFFFF"/>
                </a:solidFill>
                <a:latin typeface="Meiryo"/>
                <a:ea typeface="Meiryo"/>
                <a:cs typeface="Meiryo"/>
                <a:sym typeface="Meiryo"/>
              </a:rPr>
              <a:t>認可（テーブルやデータ）</a:t>
            </a:r>
            <a:endParaRPr sz="1200">
              <a:solidFill>
                <a:srgbClr val="FFFFFF"/>
              </a:solidFill>
              <a:latin typeface="Meiryo"/>
              <a:ea typeface="Meiryo"/>
              <a:cs typeface="Meiryo"/>
              <a:sym typeface="Meiryo"/>
            </a:endParaRPr>
          </a:p>
        </p:txBody>
      </p:sp>
      <p:sp>
        <p:nvSpPr>
          <p:cNvPr id="71" name="Google Shape;258;p7"/>
          <p:cNvSpPr/>
          <p:nvPr/>
        </p:nvSpPr>
        <p:spPr>
          <a:xfrm>
            <a:off x="3779912" y="4371974"/>
            <a:ext cx="720000" cy="216000"/>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ja-JP" sz="900">
                <a:solidFill>
                  <a:schemeClr val="accent6"/>
                </a:solidFill>
                <a:latin typeface="Meiryo"/>
                <a:ea typeface="Meiryo"/>
                <a:cs typeface="Meiryo"/>
                <a:sym typeface="Meiryo"/>
              </a:rPr>
              <a:t>拒否</a:t>
            </a:r>
            <a:endParaRPr sz="900">
              <a:solidFill>
                <a:schemeClr val="accent6"/>
              </a:solidFill>
              <a:latin typeface="Meiryo"/>
              <a:ea typeface="Meiryo"/>
              <a:cs typeface="Meiryo"/>
              <a:sym typeface="Meiryo"/>
            </a:endParaRPr>
          </a:p>
        </p:txBody>
      </p:sp>
    </p:spTree>
    <p:extLst>
      <p:ext uri="{BB962C8B-B14F-4D97-AF65-F5344CB8AC3E}">
        <p14:creationId xmlns:p14="http://schemas.microsoft.com/office/powerpoint/2010/main" val="149967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dirty="0" smtClean="0"/>
              <a:t>機能概要</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2"/>
          </p:nvPr>
        </p:nvSpPr>
        <p:spPr/>
        <p:txBody>
          <a:bodyPr/>
          <a:lstStyle/>
          <a:p>
            <a:r>
              <a:rPr kumimoji="1" lang="ja-JP" altLang="en-US" dirty="0" smtClean="0">
                <a:solidFill>
                  <a:schemeClr val="tx1">
                    <a:lumMod val="75000"/>
                    <a:lumOff val="25000"/>
                  </a:schemeClr>
                </a:solidFill>
              </a:rPr>
              <a:t>認証機能</a:t>
            </a:r>
            <a:endParaRPr kumimoji="1" lang="en-US" altLang="ja-JP" dirty="0" smtClean="0">
              <a:solidFill>
                <a:schemeClr val="tx1">
                  <a:lumMod val="75000"/>
                  <a:lumOff val="25000"/>
                </a:schemeClr>
              </a:solidFill>
            </a:endParaRPr>
          </a:p>
          <a:p>
            <a:r>
              <a:rPr lang="ja-JP" altLang="en-US" dirty="0" smtClean="0">
                <a:solidFill>
                  <a:schemeClr val="bg1">
                    <a:lumMod val="75000"/>
                  </a:schemeClr>
                </a:solidFill>
              </a:rPr>
              <a:t>認可機能</a:t>
            </a:r>
            <a:endParaRPr kumimoji="1" lang="ja-JP" altLang="en-US" dirty="0">
              <a:solidFill>
                <a:schemeClr val="bg1">
                  <a:lumMod val="75000"/>
                </a:schemeClr>
              </a:solidFill>
            </a:endParaRPr>
          </a:p>
        </p:txBody>
      </p:sp>
      <p:sp>
        <p:nvSpPr>
          <p:cNvPr id="5" name="スライド番号プレースホルダー 4"/>
          <p:cNvSpPr>
            <a:spLocks noGrp="1"/>
          </p:cNvSpPr>
          <p:nvPr>
            <p:ph type="sldNum" sz="quarter" idx="4294967295"/>
          </p:nvPr>
        </p:nvSpPr>
        <p:spPr/>
        <p:txBody>
          <a:bodyPr/>
          <a:lstStyle/>
          <a:p>
            <a:fld id="{4B22246B-72CC-4AB3-AEF9-7F9B00475CC6}" type="slidenum">
              <a:rPr lang="ja-JP" altLang="en-US" smtClean="0"/>
              <a:pPr/>
              <a:t>8</a:t>
            </a:fld>
            <a:endParaRPr lang="ja-JP" altLang="en-US" dirty="0"/>
          </a:p>
        </p:txBody>
      </p:sp>
    </p:spTree>
    <p:extLst>
      <p:ext uri="{BB962C8B-B14F-4D97-AF65-F5344CB8AC3E}">
        <p14:creationId xmlns:p14="http://schemas.microsoft.com/office/powerpoint/2010/main" val="221065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9</a:t>
            </a:fld>
            <a:endParaRPr lang="ja-JP" altLang="en-US" dirty="0"/>
          </a:p>
        </p:txBody>
      </p:sp>
      <p:sp>
        <p:nvSpPr>
          <p:cNvPr id="8" name="Google Shape;271;p9"/>
          <p:cNvSpPr txBox="1">
            <a:spLocks noGrp="1"/>
          </p:cNvSpPr>
          <p:nvPr>
            <p:ph type="title"/>
          </p:nvPr>
        </p:nvSpPr>
        <p:spPr>
          <a:xfrm>
            <a:off x="215516" y="205978"/>
            <a:ext cx="8712968" cy="637580"/>
          </a:xfrm>
        </p:spPr>
        <p:txBody>
          <a:bodyPr/>
          <a:lstStyle/>
          <a:p>
            <a:pPr lvl="0"/>
            <a:r>
              <a:rPr lang="ja-JP" altLang="en-US" smtClean="0"/>
              <a:t>認証機能</a:t>
            </a:r>
            <a:endParaRPr lang="ja-JP" altLang="en-US"/>
          </a:p>
        </p:txBody>
      </p:sp>
      <p:sp>
        <p:nvSpPr>
          <p:cNvPr id="9" name="テキスト プレースホルダー 2"/>
          <p:cNvSpPr>
            <a:spLocks noGrp="1"/>
          </p:cNvSpPr>
          <p:nvPr>
            <p:ph sz="quarter" idx="13"/>
          </p:nvPr>
        </p:nvSpPr>
        <p:spPr>
          <a:xfrm>
            <a:off x="215516" y="915566"/>
            <a:ext cx="8712968" cy="3816424"/>
          </a:xfrm>
        </p:spPr>
        <p:txBody>
          <a:bodyPr>
            <a:normAutofit/>
          </a:bodyPr>
          <a:lstStyle/>
          <a:p>
            <a:pPr marL="628650" indent="-285750">
              <a:buClr>
                <a:schemeClr val="tx2"/>
              </a:buClr>
              <a:buSzPct val="100000"/>
              <a:buFont typeface="Wingdings" panose="05000000000000000000" pitchFamily="2" charset="2"/>
              <a:buChar char="n"/>
            </a:pPr>
            <a:r>
              <a:rPr lang="ja-JP" altLang="en-US" b="1" dirty="0"/>
              <a:t>利用可能な認証の</a:t>
            </a:r>
            <a:r>
              <a:rPr lang="ja-JP" altLang="en-US" b="1" dirty="0" smtClean="0"/>
              <a:t>種類</a:t>
            </a:r>
            <a:endParaRPr lang="en-US" altLang="ja-JP" b="1" dirty="0" smtClean="0"/>
          </a:p>
          <a:p>
            <a:pPr marL="342900">
              <a:buClr>
                <a:schemeClr val="tx2"/>
              </a:buClr>
              <a:buSzPct val="100000"/>
            </a:pPr>
            <a:r>
              <a:rPr lang="ja-JP" altLang="en-US" dirty="0" smtClean="0"/>
              <a:t>セキュリティ</a:t>
            </a:r>
            <a:r>
              <a:rPr lang="ja-JP" altLang="en-US" dirty="0"/>
              <a:t>要件に合わせて認証方法やソースの種類を決定</a:t>
            </a:r>
            <a:r>
              <a:rPr lang="ja-JP" altLang="en-US" dirty="0" smtClean="0"/>
              <a:t>します</a:t>
            </a:r>
            <a:endParaRPr lang="en-US" altLang="ja-JP" b="1" dirty="0" smtClean="0"/>
          </a:p>
          <a:p>
            <a:pPr marL="628650" lvl="0" indent="-285750">
              <a:spcBef>
                <a:spcPts val="0"/>
              </a:spcBef>
              <a:buClr>
                <a:schemeClr val="tx2"/>
              </a:buClr>
              <a:buSzPct val="100000"/>
              <a:buFont typeface="Wingdings" panose="05000000000000000000" pitchFamily="2" charset="2"/>
              <a:buChar char="n"/>
            </a:pPr>
            <a:endParaRPr lang="en-US" altLang="ja-JP" b="1" dirty="0"/>
          </a:p>
          <a:p>
            <a:pPr marL="1085850" lvl="1" indent="-285750">
              <a:buClr>
                <a:schemeClr val="tx2"/>
              </a:buClr>
              <a:buSzPct val="100000"/>
              <a:buFont typeface="Wingdings" panose="05000000000000000000" pitchFamily="2" charset="2"/>
              <a:buChar char="p"/>
            </a:pPr>
            <a:r>
              <a:rPr lang="ja-JP" altLang="en-US" dirty="0" smtClean="0"/>
              <a:t>認証方式の種類</a:t>
            </a:r>
            <a:endParaRPr lang="en-US" altLang="ja-JP" dirty="0" smtClean="0"/>
          </a:p>
          <a:p>
            <a:pPr marL="1543050" lvl="2" indent="-285750">
              <a:buClr>
                <a:schemeClr val="tx2"/>
              </a:buClr>
              <a:buSzPct val="100000"/>
              <a:buFont typeface="Wingdings" panose="05000000000000000000" pitchFamily="2" charset="2"/>
              <a:buChar char="ü"/>
            </a:pPr>
            <a:r>
              <a:rPr lang="ja-JP" altLang="en-US" dirty="0"/>
              <a:t>フォームベース認証（ログインのためにユーザー</a:t>
            </a:r>
            <a:r>
              <a:rPr lang="en-US" altLang="ja-JP" dirty="0"/>
              <a:t>ID</a:t>
            </a:r>
            <a:r>
              <a:rPr lang="ja-JP" altLang="en-US" dirty="0"/>
              <a:t>とパスワードを入力</a:t>
            </a:r>
            <a:r>
              <a:rPr lang="ja-JP" altLang="en-US" dirty="0" smtClean="0"/>
              <a:t>）</a:t>
            </a:r>
            <a:endParaRPr lang="en-US" altLang="ja-JP" dirty="0" smtClean="0"/>
          </a:p>
          <a:p>
            <a:pPr marL="1543050" lvl="2" indent="-285750">
              <a:buClr>
                <a:schemeClr val="tx2"/>
              </a:buClr>
              <a:buSzPct val="100000"/>
              <a:buFont typeface="Wingdings" panose="05000000000000000000" pitchFamily="2" charset="2"/>
              <a:buChar char="ü"/>
            </a:pPr>
            <a:r>
              <a:rPr lang="ja-JP" altLang="en-US" dirty="0" smtClean="0"/>
              <a:t>事前認証（シングルサインオン）</a:t>
            </a:r>
            <a:endParaRPr lang="en-US" altLang="ja-JP" dirty="0" smtClean="0"/>
          </a:p>
          <a:p>
            <a:pPr marL="342900" lvl="0" indent="-241300">
              <a:spcBef>
                <a:spcPts val="320"/>
              </a:spcBef>
              <a:buSzPts val="1600"/>
              <a:buNone/>
            </a:pPr>
            <a:endParaRPr lang="en-US" altLang="ja-JP" b="1" dirty="0" smtClean="0"/>
          </a:p>
          <a:p>
            <a:pPr marL="1085850" lvl="1" indent="-285750">
              <a:buClr>
                <a:schemeClr val="tx2"/>
              </a:buClr>
              <a:buSzPct val="100000"/>
              <a:buFont typeface="Wingdings" panose="05000000000000000000" pitchFamily="2" charset="2"/>
              <a:buChar char="p"/>
            </a:pPr>
            <a:r>
              <a:rPr lang="ja-JP" altLang="en-US" dirty="0"/>
              <a:t>認証ソースの種類</a:t>
            </a:r>
          </a:p>
          <a:p>
            <a:pPr marL="1543050" lvl="2" indent="-285750">
              <a:buClr>
                <a:schemeClr val="tx2"/>
              </a:buClr>
              <a:buSzPct val="100000"/>
              <a:buFont typeface="Wingdings" panose="05000000000000000000" pitchFamily="2" charset="2"/>
              <a:buChar char="ü"/>
            </a:pPr>
            <a:r>
              <a:rPr lang="ja-JP" altLang="en-US" dirty="0"/>
              <a:t>内部認証ソース（</a:t>
            </a:r>
            <a:r>
              <a:rPr lang="en-US" altLang="ja-JP" dirty="0" err="1">
                <a:latin typeface="Segoe UI 本文"/>
              </a:rPr>
              <a:t>WebFOCUS</a:t>
            </a:r>
            <a:r>
              <a:rPr lang="ja-JP" altLang="en-US" dirty="0"/>
              <a:t>のセキュリティセンターが認証ソース）</a:t>
            </a:r>
          </a:p>
          <a:p>
            <a:pPr marL="1543050" lvl="2" indent="-285750">
              <a:buClr>
                <a:schemeClr val="tx2"/>
              </a:buClr>
              <a:buSzPct val="100000"/>
              <a:buFont typeface="Wingdings" panose="05000000000000000000" pitchFamily="2" charset="2"/>
              <a:buChar char="ü"/>
            </a:pPr>
            <a:r>
              <a:rPr lang="ja-JP" altLang="en-US" dirty="0"/>
              <a:t>外部認証ソース（</a:t>
            </a:r>
            <a:r>
              <a:rPr lang="en-US" altLang="ja-JP" dirty="0">
                <a:latin typeface="Segoe UI 本文"/>
              </a:rPr>
              <a:t>Reporting Server</a:t>
            </a:r>
            <a:r>
              <a:rPr lang="ja-JP" altLang="en-US" dirty="0"/>
              <a:t>の認証先が認証ソース</a:t>
            </a:r>
            <a:r>
              <a:rPr lang="ja-JP" altLang="en-US" dirty="0" smtClean="0"/>
              <a:t>）</a:t>
            </a:r>
            <a:endParaRPr lang="ja-JP" altLang="en-US" dirty="0"/>
          </a:p>
        </p:txBody>
      </p:sp>
    </p:spTree>
    <p:extLst>
      <p:ext uri="{BB962C8B-B14F-4D97-AF65-F5344CB8AC3E}">
        <p14:creationId xmlns:p14="http://schemas.microsoft.com/office/powerpoint/2010/main" val="706096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WebFOCUSレクチャースライドテンプレート</Template>
  <TotalTime>0</TotalTime>
  <Words>3305</Words>
  <Application>Microsoft Office PowerPoint</Application>
  <PresentationFormat>画面に合わせる (16:9)</PresentationFormat>
  <Paragraphs>745</Paragraphs>
  <Slides>31</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31</vt:i4>
      </vt:variant>
    </vt:vector>
  </HeadingPairs>
  <TitlesOfParts>
    <vt:vector size="45" baseType="lpstr">
      <vt:lpstr>]</vt:lpstr>
      <vt:lpstr>ＭＳ Ｐゴシック</vt:lpstr>
      <vt:lpstr>Noto Sans Symbols</vt:lpstr>
      <vt:lpstr>Segoe UI 本文</vt:lpstr>
      <vt:lpstr>Teko Medium</vt:lpstr>
      <vt:lpstr>メイリオ</vt:lpstr>
      <vt:lpstr>メイリオ</vt:lpstr>
      <vt:lpstr>Arial</vt:lpstr>
      <vt:lpstr>Calibri</vt:lpstr>
      <vt:lpstr>Segoe UI</vt:lpstr>
      <vt:lpstr>Segoe UI Semibold</vt:lpstr>
      <vt:lpstr>Times New Roman</vt:lpstr>
      <vt:lpstr>Wingdings</vt:lpstr>
      <vt:lpstr>Office ​​テーマ</vt:lpstr>
      <vt:lpstr>セキュリティ概要</vt:lpstr>
      <vt:lpstr>もくじ</vt:lpstr>
      <vt:lpstr>はじめに</vt:lpstr>
      <vt:lpstr>はじめに</vt:lpstr>
      <vt:lpstr>アーキテクチャ</vt:lpstr>
      <vt:lpstr>WebFOCUS構成図</vt:lpstr>
      <vt:lpstr>処理概要</vt:lpstr>
      <vt:lpstr>機能概要</vt:lpstr>
      <vt:lpstr>認証機能</vt:lpstr>
      <vt:lpstr>認証方式の種類</vt:lpstr>
      <vt:lpstr>認証ソースの種類</vt:lpstr>
      <vt:lpstr>認証処理の動作イメージ</vt:lpstr>
      <vt:lpstr>機能概要</vt:lpstr>
      <vt:lpstr>認可機能</vt:lpstr>
      <vt:lpstr>認可方式の種類</vt:lpstr>
      <vt:lpstr>外部グループの利用イメージ</vt:lpstr>
      <vt:lpstr>認証認可の組み合わせ例（補足）</vt:lpstr>
      <vt:lpstr>セキュリティルールの設定イメージ</vt:lpstr>
      <vt:lpstr>データアクセス制御</vt:lpstr>
      <vt:lpstr>データアクセス制御の設定箇所</vt:lpstr>
      <vt:lpstr>データアクセス制御の設定イメージ</vt:lpstr>
      <vt:lpstr>プロファイル層での設定イメージ</vt:lpstr>
      <vt:lpstr>メタデータ層での設定イメージ</vt:lpstr>
      <vt:lpstr>アプリ層での設定イメージ</vt:lpstr>
      <vt:lpstr>フォルダ層での設定イメージ</vt:lpstr>
      <vt:lpstr>WebFOCUS内のコンポーネントの関連性</vt:lpstr>
      <vt:lpstr>コンポーネントの種類</vt:lpstr>
      <vt:lpstr>各コンポーネントの機能</vt:lpstr>
      <vt:lpstr>Reporting Serverへの連携について</vt:lpstr>
      <vt:lpstr>trusted認証のイメージ</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2023-06-13T08:47:37Z</dcterms:created>
  <dcterms:modified xsi:type="dcterms:W3CDTF">2023-08-31T00:48:07Z</dcterms:modified>
</cp:coreProperties>
</file>