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3"/>
  </p:notesMasterIdLst>
  <p:handoutMasterIdLst>
    <p:handoutMasterId r:id="rId34"/>
  </p:handoutMasterIdLst>
  <p:sldIdLst>
    <p:sldId id="824" r:id="rId2"/>
    <p:sldId id="825" r:id="rId3"/>
    <p:sldId id="826" r:id="rId4"/>
    <p:sldId id="827" r:id="rId5"/>
    <p:sldId id="828" r:id="rId6"/>
    <p:sldId id="829" r:id="rId7"/>
    <p:sldId id="830" r:id="rId8"/>
    <p:sldId id="831" r:id="rId9"/>
    <p:sldId id="832" r:id="rId10"/>
    <p:sldId id="855" r:id="rId11"/>
    <p:sldId id="834" r:id="rId12"/>
    <p:sldId id="854" r:id="rId13"/>
    <p:sldId id="836" r:id="rId14"/>
    <p:sldId id="837" r:id="rId15"/>
    <p:sldId id="838" r:id="rId16"/>
    <p:sldId id="839" r:id="rId17"/>
    <p:sldId id="840" r:id="rId18"/>
    <p:sldId id="841" r:id="rId19"/>
    <p:sldId id="842" r:id="rId20"/>
    <p:sldId id="843" r:id="rId21"/>
    <p:sldId id="844" r:id="rId22"/>
    <p:sldId id="845" r:id="rId23"/>
    <p:sldId id="846" r:id="rId24"/>
    <p:sldId id="847" r:id="rId25"/>
    <p:sldId id="848" r:id="rId26"/>
    <p:sldId id="849" r:id="rId27"/>
    <p:sldId id="850" r:id="rId28"/>
    <p:sldId id="851" r:id="rId29"/>
    <p:sldId id="852" r:id="rId30"/>
    <p:sldId id="853" r:id="rId31"/>
    <p:sldId id="823" r:id="rId32"/>
  </p:sldIdLst>
  <p:sldSz cx="9144000" cy="5143500" type="screen16x9"/>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262626"/>
    <a:srgbClr val="404040"/>
    <a:srgbClr val="000000"/>
    <a:srgbClr val="FFFFFF"/>
    <a:srgbClr val="9BBB59"/>
    <a:srgbClr val="015BED"/>
    <a:srgbClr val="59B9C6"/>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625" autoAdjust="0"/>
  </p:normalViewPr>
  <p:slideViewPr>
    <p:cSldViewPr>
      <p:cViewPr varScale="1">
        <p:scale>
          <a:sx n="66" d="100"/>
          <a:sy n="66" d="100"/>
        </p:scale>
        <p:origin x="1915" y="58"/>
      </p:cViewPr>
      <p:guideLst>
        <p:guide orient="horz" pos="298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40"/>
    </p:cViewPr>
  </p:sorterViewPr>
  <p:notesViewPr>
    <p:cSldViewPr>
      <p:cViewPr varScale="1">
        <p:scale>
          <a:sx n="52" d="100"/>
          <a:sy n="52" d="100"/>
        </p:scale>
        <p:origin x="295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3316"/>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5" y="1"/>
            <a:ext cx="2918830" cy="493316"/>
          </a:xfrm>
          <a:prstGeom prst="rect">
            <a:avLst/>
          </a:prstGeom>
        </p:spPr>
        <p:txBody>
          <a:bodyPr vert="horz" lIns="94857" tIns="47429" rIns="94857" bIns="47429" rtlCol="0"/>
          <a:lstStyle>
            <a:lvl1pPr algn="r">
              <a:defRPr sz="1300"/>
            </a:lvl1pPr>
          </a:lstStyle>
          <a:p>
            <a:fld id="{01D300FA-1625-4981-B4F3-955C60AD2C60}" type="datetimeFigureOut">
              <a:rPr kumimoji="1" lang="ja-JP" altLang="en-US" smtClean="0"/>
              <a:t>2023/8/31</a:t>
            </a:fld>
            <a:endParaRPr kumimoji="1" lang="ja-JP" altLang="en-US"/>
          </a:p>
        </p:txBody>
      </p:sp>
      <p:sp>
        <p:nvSpPr>
          <p:cNvPr id="4" name="フッター プレースホルダー 3"/>
          <p:cNvSpPr>
            <a:spLocks noGrp="1"/>
          </p:cNvSpPr>
          <p:nvPr>
            <p:ph type="ftr" sz="quarter" idx="2"/>
          </p:nvPr>
        </p:nvSpPr>
        <p:spPr>
          <a:xfrm>
            <a:off x="1" y="9371286"/>
            <a:ext cx="2918830" cy="493316"/>
          </a:xfrm>
          <a:prstGeom prst="rect">
            <a:avLst/>
          </a:prstGeom>
        </p:spPr>
        <p:txBody>
          <a:bodyPr vert="horz" lIns="94857" tIns="47429" rIns="94857" bIns="47429"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0" cy="493316"/>
          </a:xfrm>
          <a:prstGeom prst="rect">
            <a:avLst/>
          </a:prstGeom>
        </p:spPr>
        <p:txBody>
          <a:bodyPr vert="horz" lIns="94857" tIns="47429" rIns="94857" bIns="47429" rtlCol="0" anchor="b"/>
          <a:lstStyle>
            <a:lvl1pPr algn="r">
              <a:defRPr sz="1300"/>
            </a:lvl1pPr>
          </a:lstStyle>
          <a:p>
            <a:fld id="{B8F73216-65BC-4F8C-93D0-5DE5B28666C3}" type="slidenum">
              <a:rPr kumimoji="1" lang="ja-JP" altLang="en-US" smtClean="0"/>
              <a:t>‹#›</a:t>
            </a:fld>
            <a:endParaRPr kumimoji="1" lang="ja-JP" altLang="en-US"/>
          </a:p>
        </p:txBody>
      </p:sp>
    </p:spTree>
    <p:extLst>
      <p:ext uri="{BB962C8B-B14F-4D97-AF65-F5344CB8AC3E}">
        <p14:creationId xmlns:p14="http://schemas.microsoft.com/office/powerpoint/2010/main" val="195121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3316"/>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5" y="1"/>
            <a:ext cx="2918830" cy="493316"/>
          </a:xfrm>
          <a:prstGeom prst="rect">
            <a:avLst/>
          </a:prstGeom>
        </p:spPr>
        <p:txBody>
          <a:bodyPr vert="horz" lIns="94857" tIns="47429" rIns="94857" bIns="47429" rtlCol="0"/>
          <a:lstStyle>
            <a:lvl1pPr algn="r">
              <a:defRPr sz="1300"/>
            </a:lvl1pPr>
          </a:lstStyle>
          <a:p>
            <a:fld id="{A2812A5C-0A42-4E88-B963-DC7270F57430}" type="datetimeFigureOut">
              <a:rPr kumimoji="1" lang="ja-JP" altLang="en-US" smtClean="0"/>
              <a:t>2023/8/31</a:t>
            </a:fld>
            <a:endParaRPr kumimoji="1" lang="ja-JP" altLang="en-US"/>
          </a:p>
        </p:txBody>
      </p:sp>
      <p:sp>
        <p:nvSpPr>
          <p:cNvPr id="4" name="スライド イメージ プレースホルダー 3"/>
          <p:cNvSpPr>
            <a:spLocks noGrp="1" noRot="1" noChangeAspect="1"/>
          </p:cNvSpPr>
          <p:nvPr>
            <p:ph type="sldImg" idx="2"/>
          </p:nvPr>
        </p:nvSpPr>
        <p:spPr>
          <a:xfrm>
            <a:off x="82550" y="741363"/>
            <a:ext cx="6570663" cy="3697287"/>
          </a:xfrm>
          <a:prstGeom prst="rect">
            <a:avLst/>
          </a:prstGeom>
          <a:noFill/>
          <a:ln w="12700">
            <a:solidFill>
              <a:prstClr val="black"/>
            </a:solidFill>
          </a:ln>
        </p:spPr>
        <p:txBody>
          <a:bodyPr vert="horz" lIns="94857" tIns="47429" rIns="94857" bIns="47429"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57" tIns="47429" rIns="94857" bIns="4742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286"/>
            <a:ext cx="2918830" cy="493316"/>
          </a:xfrm>
          <a:prstGeom prst="rect">
            <a:avLst/>
          </a:prstGeom>
        </p:spPr>
        <p:txBody>
          <a:bodyPr vert="horz" lIns="94857" tIns="47429" rIns="94857" bIns="47429"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3316"/>
          </a:xfrm>
          <a:prstGeom prst="rect">
            <a:avLst/>
          </a:prstGeom>
        </p:spPr>
        <p:txBody>
          <a:bodyPr vert="horz" lIns="94857" tIns="47429" rIns="94857" bIns="47429" rtlCol="0" anchor="b"/>
          <a:lstStyle>
            <a:lvl1pPr algn="r">
              <a:defRPr sz="1300"/>
            </a:lvl1pPr>
          </a:lstStyle>
          <a:p>
            <a:fld id="{F820ABA2-9722-4194-8862-78A0B0864EBF}" type="slidenum">
              <a:rPr kumimoji="1" lang="ja-JP" altLang="en-US" smtClean="0"/>
              <a:t>‹#›</a:t>
            </a:fld>
            <a:endParaRPr kumimoji="1" lang="ja-JP" altLang="en-US"/>
          </a:p>
        </p:txBody>
      </p:sp>
    </p:spTree>
    <p:extLst>
      <p:ext uri="{BB962C8B-B14F-4D97-AF65-F5344CB8AC3E}">
        <p14:creationId xmlns:p14="http://schemas.microsoft.com/office/powerpoint/2010/main" val="19448306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会社紹介を利用する場合は、「マーケティング・広報課」を適宜ご修正ください。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a:t>
            </a:fld>
            <a:endParaRPr kumimoji="1" lang="ja-JP" altLang="en-US"/>
          </a:p>
        </p:txBody>
      </p:sp>
    </p:spTree>
    <p:extLst>
      <p:ext uri="{BB962C8B-B14F-4D97-AF65-F5344CB8AC3E}">
        <p14:creationId xmlns:p14="http://schemas.microsoft.com/office/powerpoint/2010/main" val="72311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認証方式の種類は大きく分けて</a:t>
            </a:r>
            <a:r>
              <a:rPr kumimoji="1" lang="en-US" altLang="ja-JP" dirty="0" smtClean="0"/>
              <a:t>3</a:t>
            </a:r>
            <a:r>
              <a:rPr kumimoji="1" lang="ja-JP" altLang="en-US" dirty="0" smtClean="0"/>
              <a:t>種類あります。</a:t>
            </a:r>
            <a:endParaRPr kumimoji="1" lang="en-US" altLang="ja-JP" dirty="0" smtClean="0"/>
          </a:p>
          <a:p>
            <a:endParaRPr kumimoji="1" lang="en-US" altLang="ja-JP" dirty="0" smtClean="0"/>
          </a:p>
          <a:p>
            <a:r>
              <a:rPr kumimoji="1" lang="ja-JP" altLang="en-US" dirty="0" smtClean="0"/>
              <a:t>１つ目はフォームベース認証です。</a:t>
            </a:r>
            <a:endParaRPr kumimoji="1" lang="en-US" altLang="ja-JP" dirty="0" smtClean="0"/>
          </a:p>
          <a:p>
            <a:r>
              <a:rPr kumimoji="1" lang="ja-JP" altLang="en-US" dirty="0" smtClean="0"/>
              <a:t>フォームベース認証は、</a:t>
            </a:r>
            <a:r>
              <a:rPr kumimoji="1" lang="en-US" altLang="ja-JP" dirty="0" smtClean="0"/>
              <a:t>ID</a:t>
            </a:r>
            <a:r>
              <a:rPr kumimoji="1" lang="ja-JP" altLang="en-US" dirty="0" smtClean="0"/>
              <a:t>とパスワードを入力してログインする最もスタンダードな方式でデフォルト設定となります。</a:t>
            </a:r>
            <a:endParaRPr kumimoji="1" lang="en-US" altLang="ja-JP" dirty="0" smtClean="0"/>
          </a:p>
          <a:p>
            <a:r>
              <a:rPr kumimoji="1" lang="en-US" altLang="ja-JP" dirty="0" smtClean="0"/>
              <a:t>2</a:t>
            </a:r>
            <a:r>
              <a:rPr kumimoji="1" lang="ja-JP" altLang="en-US" dirty="0" smtClean="0"/>
              <a:t>つ目は事前認証です。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事前認証は、一般的にシングルサインオンと呼ばれます。</a:t>
            </a:r>
            <a:endParaRPr kumimoji="1" lang="en-US" altLang="ja-JP" dirty="0" smtClean="0"/>
          </a:p>
          <a:p>
            <a:r>
              <a:rPr kumimoji="1" lang="en-US" altLang="ja-JP" dirty="0" err="1" smtClean="0"/>
              <a:t>WebFOCUS</a:t>
            </a:r>
            <a:r>
              <a:rPr kumimoji="1" lang="ja-JP" altLang="en-US" dirty="0" smtClean="0"/>
              <a:t>より前に別の認証機能で事前に認証されたユーザ情報を</a:t>
            </a:r>
            <a:r>
              <a:rPr kumimoji="1" lang="en-US" altLang="ja-JP" dirty="0" err="1" smtClean="0"/>
              <a:t>WebFOCUS</a:t>
            </a:r>
            <a:r>
              <a:rPr kumimoji="1" lang="ja-JP" altLang="en-US" dirty="0" smtClean="0"/>
              <a:t>に受け渡して認証する機能です。</a:t>
            </a:r>
            <a:endParaRPr kumimoji="1" lang="en-US" altLang="ja-JP" dirty="0" smtClean="0"/>
          </a:p>
          <a:p>
            <a:r>
              <a:rPr kumimoji="1" lang="en-US" altLang="ja-JP" dirty="0" smtClean="0"/>
              <a:t>3</a:t>
            </a:r>
            <a:r>
              <a:rPr kumimoji="1" lang="ja-JP" altLang="en-US" dirty="0" smtClean="0"/>
              <a:t>つ目は匿名認証です。</a:t>
            </a:r>
            <a:endParaRPr kumimoji="1" lang="en-US" altLang="ja-JP" dirty="0" smtClean="0"/>
          </a:p>
          <a:p>
            <a:r>
              <a:rPr kumimoji="1" lang="ja-JP" altLang="en-US" dirty="0" smtClean="0"/>
              <a:t>これまでの認証機能と異なり、ユーザを特定せずに匿名ユーザに対してコンテンツを提供する際に利用する機能です。</a:t>
            </a:r>
            <a:endParaRPr kumimoji="1" lang="en-US" altLang="ja-JP" dirty="0" smtClean="0"/>
          </a:p>
          <a:p>
            <a:r>
              <a:rPr kumimoji="1" lang="ja-JP" altLang="en-US" dirty="0" smtClean="0"/>
              <a:t>イントラ等の不特定多数がアクセスする場所に</a:t>
            </a:r>
            <a:r>
              <a:rPr kumimoji="1" lang="en-US" altLang="ja-JP" dirty="0" err="1" smtClean="0"/>
              <a:t>WebFOCUS</a:t>
            </a:r>
            <a:r>
              <a:rPr kumimoji="1" lang="ja-JP" altLang="en-US" dirty="0" smtClean="0"/>
              <a:t>コンテンツを表示する際に利用します。</a:t>
            </a:r>
            <a:endParaRPr kumimoji="1" lang="en-US" altLang="ja-JP" dirty="0" smtClean="0"/>
          </a:p>
          <a:p>
            <a:endParaRPr kumimoji="1" lang="en-US" altLang="ja-JP" dirty="0" smtClean="0"/>
          </a:p>
          <a:p>
            <a:r>
              <a:rPr kumimoji="1" lang="ja-JP" altLang="en-US" dirty="0" smtClean="0"/>
              <a:t>認証方式は複数の方式が設定可能です。</a:t>
            </a:r>
            <a:endParaRPr kumimoji="1" lang="en-US" altLang="ja-JP" dirty="0" smtClean="0"/>
          </a:p>
          <a:p>
            <a:r>
              <a:rPr kumimoji="1" lang="ja-JP" altLang="en-US" dirty="0" smtClean="0"/>
              <a:t>例えば普段はシングルサインオンで利用して、管理者としてログインしたい時はフォームベース認証を利用することができます。</a:t>
            </a:r>
            <a:endParaRPr kumimoji="1" lang="en-US" altLang="ja-JP" dirty="0" smtClean="0"/>
          </a:p>
          <a:p>
            <a:endParaRPr kumimoji="1" lang="en-US" altLang="ja-JP" dirty="0" smtClean="0"/>
          </a:p>
          <a:p>
            <a:endParaRPr kumimoji="1" lang="en-US" altLang="ja-JP" dirty="0" smtClean="0"/>
          </a:p>
          <a:p>
            <a:r>
              <a:rPr kumimoji="1" lang="ja-JP" altLang="en-US" dirty="0" smtClean="0"/>
              <a:t>ニンショーホーシ</a:t>
            </a:r>
            <a:r>
              <a:rPr kumimoji="1" lang="en-US" altLang="ja-JP" dirty="0" smtClean="0"/>
              <a:t>^</a:t>
            </a:r>
            <a:r>
              <a:rPr kumimoji="1" lang="ja-JP" altLang="en-US" dirty="0" smtClean="0"/>
              <a:t>キノ</a:t>
            </a:r>
            <a:r>
              <a:rPr kumimoji="1" lang="en-US" altLang="ja-JP" dirty="0" smtClean="0"/>
              <a:t>[/05]</a:t>
            </a:r>
            <a:r>
              <a:rPr kumimoji="1" lang="ja-JP" altLang="en-US" dirty="0" smtClean="0"/>
              <a:t>シュルイワ</a:t>
            </a:r>
            <a:r>
              <a:rPr kumimoji="1" lang="en-US" altLang="ja-JP" dirty="0" smtClean="0"/>
              <a:t>[,01]</a:t>
            </a:r>
            <a:r>
              <a:rPr kumimoji="1" lang="ja-JP" altLang="en-US" dirty="0" smtClean="0"/>
              <a:t>オーキ</a:t>
            </a:r>
            <a:r>
              <a:rPr kumimoji="1" lang="en-US" altLang="ja-JP" dirty="0" smtClean="0"/>
              <a:t>^</a:t>
            </a:r>
            <a:r>
              <a:rPr kumimoji="1" lang="ja-JP" altLang="en-US" dirty="0" smtClean="0"/>
              <a:t>ク</a:t>
            </a:r>
            <a:r>
              <a:rPr kumimoji="1" lang="en-US" altLang="ja-JP" dirty="0" smtClean="0"/>
              <a:t>[/01]</a:t>
            </a:r>
            <a:r>
              <a:rPr kumimoji="1" lang="ja-JP" altLang="en-US" dirty="0" smtClean="0"/>
              <a:t>ワケテ</a:t>
            </a:r>
            <a:r>
              <a:rPr kumimoji="1" lang="en-US" altLang="ja-JP" dirty="0" smtClean="0"/>
              <a:t>[ 01]</a:t>
            </a:r>
            <a:r>
              <a:rPr kumimoji="1" lang="ja-JP" altLang="en-US" dirty="0" smtClean="0"/>
              <a:t>サンシュルイ</a:t>
            </a:r>
            <a:r>
              <a:rPr kumimoji="1" lang="en-US" altLang="ja-JP" dirty="0" smtClean="0"/>
              <a:t>[/03]</a:t>
            </a:r>
            <a:r>
              <a:rPr kumimoji="1" lang="ja-JP" altLang="en-US" dirty="0" smtClean="0"/>
              <a:t>アリマス</a:t>
            </a:r>
            <a:r>
              <a:rPr kumimoji="1" lang="en-US" altLang="ja-JP" dirty="0" smtClean="0"/>
              <a:t>^[.03]</a:t>
            </a:r>
            <a:r>
              <a:rPr kumimoji="1" lang="ja-JP" altLang="en-US" dirty="0" smtClean="0"/>
              <a:t>ヒ</a:t>
            </a:r>
            <a:r>
              <a:rPr kumimoji="1" lang="en-US" altLang="ja-JP" dirty="0" smtClean="0"/>
              <a:t>^</a:t>
            </a:r>
            <a:r>
              <a:rPr kumimoji="1" lang="ja-JP" altLang="en-US" dirty="0" smtClean="0"/>
              <a:t>トツ</a:t>
            </a:r>
            <a:r>
              <a:rPr kumimoji="1" lang="en-US" altLang="ja-JP" dirty="0" smtClean="0"/>
              <a:t>[/00]</a:t>
            </a:r>
            <a:r>
              <a:rPr kumimoji="1" lang="ja-JP" altLang="en-US" dirty="0" smtClean="0"/>
              <a:t>メワ</a:t>
            </a:r>
            <a:r>
              <a:rPr kumimoji="1" lang="en-US" altLang="ja-JP" dirty="0" smtClean="0"/>
              <a:t>[,01]</a:t>
            </a:r>
            <a:r>
              <a:rPr kumimoji="1" lang="ja-JP" altLang="en-US" dirty="0" smtClean="0"/>
              <a:t>フォームベースニンショーデス</a:t>
            </a:r>
            <a:r>
              <a:rPr kumimoji="1" lang="en-US" altLang="ja-JP" dirty="0" smtClean="0"/>
              <a:t>^[.07]</a:t>
            </a:r>
            <a:r>
              <a:rPr kumimoji="1" lang="ja-JP" altLang="en-US" dirty="0" smtClean="0"/>
              <a:t>フォームベースニンショーワ</a:t>
            </a:r>
            <a:r>
              <a:rPr kumimoji="1" lang="en-US" altLang="ja-JP" dirty="0" smtClean="0"/>
              <a:t>[,07]</a:t>
            </a:r>
            <a:r>
              <a:rPr kumimoji="1" lang="ja-JP" altLang="en-US" dirty="0" smtClean="0"/>
              <a:t>アイディート</a:t>
            </a:r>
            <a:r>
              <a:rPr kumimoji="1" lang="en-US" altLang="ja-JP" dirty="0" smtClean="0"/>
              <a:t>[/03]</a:t>
            </a:r>
            <a:r>
              <a:rPr kumimoji="1" lang="ja-JP" altLang="en-US" dirty="0" smtClean="0"/>
              <a:t>パスワードオ</a:t>
            </a:r>
            <a:r>
              <a:rPr kumimoji="1" lang="en-US" altLang="ja-JP" dirty="0" smtClean="0"/>
              <a:t>[/03]</a:t>
            </a:r>
            <a:r>
              <a:rPr kumimoji="1" lang="ja-JP" altLang="en-US" dirty="0" smtClean="0"/>
              <a:t>ニューリョク</a:t>
            </a:r>
            <a:r>
              <a:rPr kumimoji="1" lang="en-US" altLang="ja-JP" dirty="0" smtClean="0"/>
              <a:t>^</a:t>
            </a:r>
            <a:r>
              <a:rPr kumimoji="1" lang="ja-JP" altLang="en-US" dirty="0" smtClean="0"/>
              <a:t>シ</a:t>
            </a:r>
            <a:r>
              <a:rPr kumimoji="1" lang="en-US" altLang="ja-JP" dirty="0" smtClean="0"/>
              <a:t>^</a:t>
            </a:r>
            <a:r>
              <a:rPr kumimoji="1" lang="ja-JP" altLang="en-US" dirty="0" smtClean="0"/>
              <a:t>テ</a:t>
            </a:r>
            <a:r>
              <a:rPr kumimoji="1" lang="en-US" altLang="ja-JP" dirty="0" smtClean="0"/>
              <a:t>[/00]</a:t>
            </a:r>
            <a:r>
              <a:rPr kumimoji="1" lang="ja-JP" altLang="en-US" dirty="0" smtClean="0"/>
              <a:t>ログインスル</a:t>
            </a:r>
            <a:r>
              <a:rPr kumimoji="1" lang="en-US" altLang="ja-JP" dirty="0" smtClean="0"/>
              <a:t>[ 03]</a:t>
            </a:r>
            <a:r>
              <a:rPr kumimoji="1" lang="ja-JP" altLang="en-US" dirty="0" smtClean="0"/>
              <a:t>モットモ</a:t>
            </a:r>
            <a:r>
              <a:rPr kumimoji="1" lang="en-US" altLang="ja-JP" dirty="0" smtClean="0"/>
              <a:t>[/03]</a:t>
            </a:r>
            <a:r>
              <a:rPr kumimoji="1" lang="ja-JP" altLang="en-US" dirty="0" smtClean="0"/>
              <a:t>ス</a:t>
            </a:r>
            <a:r>
              <a:rPr kumimoji="1" lang="en-US" altLang="ja-JP" dirty="0" smtClean="0"/>
              <a:t>^</a:t>
            </a:r>
            <a:r>
              <a:rPr kumimoji="1" lang="ja-JP" altLang="en-US" dirty="0" smtClean="0"/>
              <a:t>タンダードナ</a:t>
            </a:r>
            <a:r>
              <a:rPr kumimoji="1" lang="en-US" altLang="ja-JP" dirty="0" smtClean="0"/>
              <a:t>[/04]</a:t>
            </a:r>
            <a:r>
              <a:rPr kumimoji="1" lang="ja-JP" altLang="en-US" dirty="0" smtClean="0"/>
              <a:t>ホーシ</a:t>
            </a:r>
            <a:r>
              <a:rPr kumimoji="1" lang="en-US" altLang="ja-JP" dirty="0" smtClean="0"/>
              <a:t>^</a:t>
            </a:r>
            <a:r>
              <a:rPr kumimoji="1" lang="ja-JP" altLang="en-US" dirty="0" smtClean="0"/>
              <a:t>キデ</a:t>
            </a:r>
            <a:r>
              <a:rPr kumimoji="1" lang="en-US" altLang="ja-JP" dirty="0" smtClean="0"/>
              <a:t>[ 00]</a:t>
            </a:r>
            <a:r>
              <a:rPr kumimoji="1" lang="ja-JP" altLang="en-US" dirty="0" smtClean="0"/>
              <a:t>デフォルトセッテート</a:t>
            </a:r>
            <a:r>
              <a:rPr kumimoji="1" lang="en-US" altLang="ja-JP" dirty="0" smtClean="0"/>
              <a:t>[/05]</a:t>
            </a:r>
            <a:r>
              <a:rPr kumimoji="1" lang="ja-JP" altLang="en-US" dirty="0" smtClean="0"/>
              <a:t>ナリマス</a:t>
            </a:r>
            <a:r>
              <a:rPr kumimoji="1" lang="en-US" altLang="ja-JP" dirty="0" smtClean="0"/>
              <a:t>^[.03]</a:t>
            </a:r>
            <a:r>
              <a:rPr kumimoji="1" lang="ja-JP" altLang="en-US" dirty="0" smtClean="0"/>
              <a:t>フ</a:t>
            </a:r>
            <a:r>
              <a:rPr kumimoji="1" lang="en-US" altLang="ja-JP" dirty="0" smtClean="0"/>
              <a:t>^</a:t>
            </a:r>
            <a:r>
              <a:rPr kumimoji="1" lang="ja-JP" altLang="en-US" dirty="0" smtClean="0"/>
              <a:t>タツ</a:t>
            </a:r>
            <a:r>
              <a:rPr kumimoji="1" lang="en-US" altLang="ja-JP" dirty="0" smtClean="0"/>
              <a:t>[/03]</a:t>
            </a:r>
            <a:r>
              <a:rPr kumimoji="1" lang="ja-JP" altLang="en-US" dirty="0" smtClean="0"/>
              <a:t>メワ</a:t>
            </a:r>
            <a:r>
              <a:rPr kumimoji="1" lang="en-US" altLang="ja-JP" dirty="0" smtClean="0"/>
              <a:t>[,01]</a:t>
            </a:r>
            <a:r>
              <a:rPr kumimoji="1" lang="ja-JP" altLang="en-US" dirty="0" smtClean="0"/>
              <a:t>ジゼンニンショーデス</a:t>
            </a:r>
            <a:r>
              <a:rPr kumimoji="1" lang="en-US" altLang="ja-JP" dirty="0" smtClean="0"/>
              <a:t>^[.04]</a:t>
            </a:r>
            <a:r>
              <a:rPr kumimoji="1" lang="ja-JP" altLang="en-US" dirty="0" smtClean="0"/>
              <a:t>ジゼンニンショーワ</a:t>
            </a:r>
            <a:r>
              <a:rPr kumimoji="1" lang="en-US" altLang="ja-JP" dirty="0" smtClean="0"/>
              <a:t>[,04]</a:t>
            </a:r>
            <a:r>
              <a:rPr kumimoji="1" lang="ja-JP" altLang="en-US" dirty="0" smtClean="0"/>
              <a:t>イッパンテキニ</a:t>
            </a:r>
            <a:r>
              <a:rPr kumimoji="1" lang="en-US" altLang="ja-JP" dirty="0" smtClean="0"/>
              <a:t>[ 00]</a:t>
            </a:r>
            <a:r>
              <a:rPr kumimoji="1" lang="ja-JP" altLang="en-US" dirty="0" smtClean="0"/>
              <a:t>シングルサインオント</a:t>
            </a:r>
            <a:r>
              <a:rPr kumimoji="1" lang="en-US" altLang="ja-JP" dirty="0" smtClean="0"/>
              <a:t>[/09]</a:t>
            </a:r>
            <a:r>
              <a:rPr kumimoji="1" lang="ja-JP" altLang="en-US" dirty="0" smtClean="0"/>
              <a:t>ヨバレマス</a:t>
            </a:r>
            <a:r>
              <a:rPr kumimoji="1" lang="en-US" altLang="ja-JP" dirty="0" smtClean="0"/>
              <a:t>^[.04]</a:t>
            </a:r>
            <a:r>
              <a:rPr kumimoji="1" lang="ja-JP" altLang="en-US" dirty="0" smtClean="0"/>
              <a:t>ウェブフォーカスヨリ</a:t>
            </a:r>
            <a:r>
              <a:rPr kumimoji="1" lang="en-US" altLang="ja-JP" dirty="0" smtClean="0"/>
              <a:t>[/03]</a:t>
            </a:r>
            <a:r>
              <a:rPr kumimoji="1" lang="ja-JP" altLang="en-US" dirty="0" smtClean="0"/>
              <a:t>マエニ</a:t>
            </a:r>
            <a:r>
              <a:rPr kumimoji="1" lang="en-US" altLang="ja-JP" dirty="0" smtClean="0"/>
              <a:t>[ 01]</a:t>
            </a:r>
            <a:r>
              <a:rPr kumimoji="1" lang="ja-JP" altLang="en-US" dirty="0" smtClean="0"/>
              <a:t>ベツノ</a:t>
            </a:r>
            <a:r>
              <a:rPr kumimoji="1" lang="en-US" altLang="ja-JP" dirty="0" smtClean="0"/>
              <a:t>[/00]</a:t>
            </a:r>
            <a:r>
              <a:rPr kumimoji="1" lang="ja-JP" altLang="en-US" dirty="0" smtClean="0"/>
              <a:t>ニンショーキノーデ</a:t>
            </a:r>
            <a:r>
              <a:rPr kumimoji="1" lang="en-US" altLang="ja-JP" dirty="0" smtClean="0"/>
              <a:t>[ 05]</a:t>
            </a:r>
            <a:r>
              <a:rPr kumimoji="1" lang="ja-JP" altLang="en-US" dirty="0" smtClean="0"/>
              <a:t>ジゼンニ</a:t>
            </a:r>
            <a:r>
              <a:rPr kumimoji="1" lang="en-US" altLang="ja-JP" dirty="0" smtClean="0"/>
              <a:t>[/00]</a:t>
            </a:r>
            <a:r>
              <a:rPr kumimoji="1" lang="ja-JP" altLang="en-US" dirty="0" smtClean="0"/>
              <a:t>ニンショーサレタ</a:t>
            </a:r>
            <a:r>
              <a:rPr kumimoji="1" lang="en-US" altLang="ja-JP" dirty="0" smtClean="0"/>
              <a:t>[ 00]</a:t>
            </a:r>
            <a:r>
              <a:rPr kumimoji="1" lang="ja-JP" altLang="en-US" dirty="0" smtClean="0"/>
              <a:t>ユーザージョーホーオ</a:t>
            </a:r>
            <a:r>
              <a:rPr kumimoji="1" lang="en-US" altLang="ja-JP" dirty="0" smtClean="0"/>
              <a:t>[ 05]</a:t>
            </a:r>
            <a:r>
              <a:rPr kumimoji="1" lang="ja-JP" altLang="en-US" dirty="0" smtClean="0"/>
              <a:t>ウェブフォーカスニ</a:t>
            </a:r>
            <a:r>
              <a:rPr kumimoji="1" lang="en-US" altLang="ja-JP" dirty="0" smtClean="0"/>
              <a:t>[/03]</a:t>
            </a:r>
            <a:r>
              <a:rPr kumimoji="1" lang="ja-JP" altLang="en-US" dirty="0" smtClean="0"/>
              <a:t>ウケワタシ</a:t>
            </a:r>
            <a:r>
              <a:rPr kumimoji="1" lang="en-US" altLang="ja-JP" dirty="0" smtClean="0"/>
              <a:t>^</a:t>
            </a:r>
            <a:r>
              <a:rPr kumimoji="1" lang="ja-JP" altLang="en-US" dirty="0" smtClean="0"/>
              <a:t>テ</a:t>
            </a:r>
            <a:r>
              <a:rPr kumimoji="1" lang="en-US" altLang="ja-JP" dirty="0" smtClean="0"/>
              <a:t>[/04]</a:t>
            </a:r>
            <a:r>
              <a:rPr kumimoji="1" lang="ja-JP" altLang="en-US" dirty="0" smtClean="0"/>
              <a:t>ニンショースル</a:t>
            </a:r>
            <a:r>
              <a:rPr kumimoji="1" lang="en-US" altLang="ja-JP" dirty="0" smtClean="0"/>
              <a:t>[/00]</a:t>
            </a:r>
            <a:r>
              <a:rPr kumimoji="1" lang="ja-JP" altLang="en-US" dirty="0" smtClean="0"/>
              <a:t>キノーデス</a:t>
            </a:r>
            <a:r>
              <a:rPr kumimoji="1" lang="en-US" altLang="ja-JP" dirty="0" smtClean="0"/>
              <a:t>^[.01]</a:t>
            </a:r>
            <a:r>
              <a:rPr kumimoji="1" lang="ja-JP" altLang="en-US" dirty="0" smtClean="0"/>
              <a:t>ミッツ</a:t>
            </a:r>
            <a:r>
              <a:rPr kumimoji="1" lang="en-US" altLang="ja-JP" dirty="0" smtClean="0"/>
              <a:t>[/03]</a:t>
            </a:r>
            <a:r>
              <a:rPr kumimoji="1" lang="ja-JP" altLang="en-US" dirty="0" smtClean="0"/>
              <a:t>メワ</a:t>
            </a:r>
            <a:r>
              <a:rPr kumimoji="1" lang="en-US" altLang="ja-JP" dirty="0" smtClean="0"/>
              <a:t>[,01]</a:t>
            </a:r>
            <a:r>
              <a:rPr kumimoji="1" lang="ja-JP" altLang="en-US" dirty="0" smtClean="0"/>
              <a:t>トクメーニンショーデス</a:t>
            </a:r>
            <a:r>
              <a:rPr kumimoji="1" lang="en-US" altLang="ja-JP" dirty="0" smtClean="0"/>
              <a:t>^[.05]</a:t>
            </a:r>
            <a:r>
              <a:rPr kumimoji="1" lang="ja-JP" altLang="en-US" dirty="0" smtClean="0"/>
              <a:t>コレマデノ</a:t>
            </a:r>
            <a:r>
              <a:rPr kumimoji="1" lang="en-US" altLang="ja-JP" dirty="0" smtClean="0"/>
              <a:t>[/03]</a:t>
            </a:r>
            <a:r>
              <a:rPr kumimoji="1" lang="ja-JP" altLang="en-US" dirty="0" smtClean="0"/>
              <a:t>ニンショーキノート</a:t>
            </a:r>
            <a:r>
              <a:rPr kumimoji="1" lang="en-US" altLang="ja-JP" dirty="0" smtClean="0"/>
              <a:t>[/05]</a:t>
            </a:r>
            <a:r>
              <a:rPr kumimoji="1" lang="ja-JP" altLang="en-US" dirty="0" smtClean="0"/>
              <a:t>コトナリ</a:t>
            </a:r>
            <a:r>
              <a:rPr kumimoji="1" lang="en-US" altLang="ja-JP" dirty="0" smtClean="0"/>
              <a:t>[,03]</a:t>
            </a:r>
            <a:r>
              <a:rPr kumimoji="1" lang="ja-JP" altLang="en-US" dirty="0" smtClean="0"/>
              <a:t>ユーザーオ</a:t>
            </a:r>
            <a:r>
              <a:rPr kumimoji="1" lang="en-US" altLang="ja-JP" dirty="0" smtClean="0"/>
              <a:t>[/01]</a:t>
            </a:r>
            <a:r>
              <a:rPr kumimoji="1" lang="ja-JP" altLang="en-US" dirty="0" smtClean="0"/>
              <a:t>トク</a:t>
            </a:r>
            <a:r>
              <a:rPr kumimoji="1" lang="en-US" altLang="ja-JP" dirty="0" smtClean="0"/>
              <a:t>^</a:t>
            </a:r>
            <a:r>
              <a:rPr kumimoji="1" lang="ja-JP" altLang="en-US" dirty="0" smtClean="0"/>
              <a:t>テーセズニ</a:t>
            </a:r>
            <a:r>
              <a:rPr kumimoji="1" lang="en-US" altLang="ja-JP" dirty="0" smtClean="0"/>
              <a:t>[ 04]</a:t>
            </a:r>
            <a:r>
              <a:rPr kumimoji="1" lang="ja-JP" altLang="en-US" dirty="0" smtClean="0"/>
              <a:t>トクメーユーザーニ</a:t>
            </a:r>
            <a:r>
              <a:rPr kumimoji="1" lang="en-US" altLang="ja-JP" dirty="0" smtClean="0"/>
              <a:t>[/05]</a:t>
            </a:r>
            <a:r>
              <a:rPr kumimoji="1" lang="ja-JP" altLang="en-US" dirty="0" smtClean="0"/>
              <a:t>タイシ</a:t>
            </a:r>
            <a:r>
              <a:rPr kumimoji="1" lang="en-US" altLang="ja-JP" dirty="0" smtClean="0"/>
              <a:t>^</a:t>
            </a:r>
            <a:r>
              <a:rPr kumimoji="1" lang="ja-JP" altLang="en-US" dirty="0" smtClean="0"/>
              <a:t>テ</a:t>
            </a:r>
            <a:r>
              <a:rPr kumimoji="1" lang="en-US" altLang="ja-JP" dirty="0" smtClean="0"/>
              <a:t>[ 01]</a:t>
            </a:r>
            <a:r>
              <a:rPr kumimoji="1" lang="ja-JP" altLang="en-US" dirty="0" smtClean="0"/>
              <a:t>コンテンツオ</a:t>
            </a:r>
            <a:r>
              <a:rPr kumimoji="1" lang="en-US" altLang="ja-JP" dirty="0" smtClean="0"/>
              <a:t>[/01]</a:t>
            </a:r>
            <a:r>
              <a:rPr kumimoji="1" lang="ja-JP" altLang="en-US" dirty="0" smtClean="0"/>
              <a:t>テーキョースル</a:t>
            </a:r>
            <a:r>
              <a:rPr kumimoji="1" lang="en-US" altLang="ja-JP" dirty="0" smtClean="0"/>
              <a:t>[/00]</a:t>
            </a:r>
            <a:r>
              <a:rPr kumimoji="1" lang="ja-JP" altLang="en-US" dirty="0" smtClean="0"/>
              <a:t>サイニ</a:t>
            </a:r>
            <a:r>
              <a:rPr kumimoji="1" lang="en-US" altLang="ja-JP" dirty="0" smtClean="0"/>
              <a:t>[/01]</a:t>
            </a:r>
            <a:r>
              <a:rPr kumimoji="1" lang="ja-JP" altLang="en-US" dirty="0" smtClean="0"/>
              <a:t>リヨースル</a:t>
            </a:r>
            <a:r>
              <a:rPr kumimoji="1" lang="en-US" altLang="ja-JP" dirty="0" smtClean="0"/>
              <a:t>[/00]</a:t>
            </a:r>
            <a:r>
              <a:rPr kumimoji="1" lang="ja-JP" altLang="en-US" dirty="0" smtClean="0"/>
              <a:t>キノーデス</a:t>
            </a:r>
            <a:r>
              <a:rPr kumimoji="1" lang="en-US" altLang="ja-JP" dirty="0" smtClean="0"/>
              <a:t>^[.01]</a:t>
            </a:r>
            <a:r>
              <a:rPr kumimoji="1" lang="ja-JP" altLang="en-US" dirty="0" smtClean="0"/>
              <a:t>イントラナドノ</a:t>
            </a:r>
            <a:r>
              <a:rPr kumimoji="1" lang="en-US" altLang="ja-JP" dirty="0" smtClean="0"/>
              <a:t>[/05]</a:t>
            </a:r>
            <a:r>
              <a:rPr kumimoji="1" lang="ja-JP" altLang="en-US" dirty="0" smtClean="0"/>
              <a:t>フ</a:t>
            </a:r>
            <a:r>
              <a:rPr kumimoji="1" lang="en-US" altLang="ja-JP" dirty="0" smtClean="0"/>
              <a:t>^</a:t>
            </a:r>
            <a:r>
              <a:rPr kumimoji="1" lang="ja-JP" altLang="en-US" dirty="0" smtClean="0"/>
              <a:t>トク</a:t>
            </a:r>
            <a:r>
              <a:rPr kumimoji="1" lang="en-US" altLang="ja-JP" dirty="0" smtClean="0"/>
              <a:t>^</a:t>
            </a:r>
            <a:r>
              <a:rPr kumimoji="1" lang="ja-JP" altLang="en-US" dirty="0" smtClean="0"/>
              <a:t>テータスーガ</a:t>
            </a:r>
            <a:r>
              <a:rPr kumimoji="1" lang="en-US" altLang="ja-JP" dirty="0" smtClean="0"/>
              <a:t>[/07]</a:t>
            </a:r>
            <a:r>
              <a:rPr kumimoji="1" lang="ja-JP" altLang="en-US" dirty="0" smtClean="0"/>
              <a:t>アク</a:t>
            </a:r>
            <a:r>
              <a:rPr kumimoji="1" lang="en-US" altLang="ja-JP" dirty="0" smtClean="0"/>
              <a:t>^</a:t>
            </a:r>
            <a:r>
              <a:rPr kumimoji="1" lang="ja-JP" altLang="en-US" dirty="0" smtClean="0"/>
              <a:t>セススル</a:t>
            </a:r>
            <a:r>
              <a:rPr kumimoji="1" lang="en-US" altLang="ja-JP" dirty="0" smtClean="0"/>
              <a:t>[/01]</a:t>
            </a:r>
            <a:r>
              <a:rPr kumimoji="1" lang="ja-JP" altLang="en-US" dirty="0" smtClean="0"/>
              <a:t>バショニ</a:t>
            </a:r>
            <a:r>
              <a:rPr kumimoji="1" lang="en-US" altLang="ja-JP" dirty="0" smtClean="0"/>
              <a:t>[ 00]</a:t>
            </a:r>
            <a:r>
              <a:rPr kumimoji="1" lang="ja-JP" altLang="en-US" dirty="0" smtClean="0"/>
              <a:t>ウェブフォーカスノ</a:t>
            </a:r>
            <a:r>
              <a:rPr kumimoji="1" lang="en-US" altLang="ja-JP" dirty="0" smtClean="0"/>
              <a:t>[/03]</a:t>
            </a:r>
            <a:r>
              <a:rPr kumimoji="1" lang="ja-JP" altLang="en-US" dirty="0" smtClean="0"/>
              <a:t>コンテンツオ</a:t>
            </a:r>
            <a:r>
              <a:rPr kumimoji="1" lang="en-US" altLang="ja-JP" dirty="0" smtClean="0"/>
              <a:t>[/01]</a:t>
            </a:r>
            <a:r>
              <a:rPr kumimoji="1" lang="ja-JP" altLang="en-US" dirty="0" smtClean="0"/>
              <a:t>ヒョージスル</a:t>
            </a:r>
            <a:r>
              <a:rPr kumimoji="1" lang="en-US" altLang="ja-JP" dirty="0" smtClean="0"/>
              <a:t>[/00]</a:t>
            </a:r>
            <a:r>
              <a:rPr kumimoji="1" lang="ja-JP" altLang="en-US" dirty="0" smtClean="0"/>
              <a:t>サイニ</a:t>
            </a:r>
            <a:r>
              <a:rPr kumimoji="1" lang="en-US" altLang="ja-JP" dirty="0" smtClean="0"/>
              <a:t>[/01]</a:t>
            </a:r>
            <a:r>
              <a:rPr kumimoji="1" lang="ja-JP" altLang="en-US" dirty="0" smtClean="0"/>
              <a:t>リヨーシマス</a:t>
            </a:r>
            <a:r>
              <a:rPr kumimoji="1" lang="en-US" altLang="ja-JP" dirty="0" smtClean="0"/>
              <a:t>^[.05]</a:t>
            </a:r>
            <a:r>
              <a:rPr kumimoji="1" lang="ja-JP" altLang="en-US" dirty="0" smtClean="0"/>
              <a:t>ニンショーホーシ</a:t>
            </a:r>
            <a:r>
              <a:rPr kumimoji="1" lang="en-US" altLang="ja-JP" dirty="0" smtClean="0"/>
              <a:t>^</a:t>
            </a:r>
            <a:r>
              <a:rPr kumimoji="1" lang="ja-JP" altLang="en-US" dirty="0" smtClean="0"/>
              <a:t>キワ</a:t>
            </a:r>
            <a:r>
              <a:rPr kumimoji="1" lang="en-US" altLang="ja-JP" dirty="0" smtClean="0"/>
              <a:t>[,05]</a:t>
            </a:r>
            <a:r>
              <a:rPr kumimoji="1" lang="ja-JP" altLang="en-US" dirty="0" smtClean="0"/>
              <a:t>フ</a:t>
            </a:r>
            <a:r>
              <a:rPr kumimoji="1" lang="en-US" altLang="ja-JP" dirty="0" smtClean="0"/>
              <a:t>^</a:t>
            </a:r>
            <a:r>
              <a:rPr kumimoji="1" lang="ja-JP" altLang="en-US" dirty="0" smtClean="0"/>
              <a:t>クスーノ</a:t>
            </a:r>
            <a:r>
              <a:rPr kumimoji="1" lang="en-US" altLang="ja-JP" dirty="0" smtClean="0"/>
              <a:t>[/03]</a:t>
            </a:r>
            <a:r>
              <a:rPr kumimoji="1" lang="ja-JP" altLang="en-US" dirty="0" smtClean="0"/>
              <a:t>ホーシ</a:t>
            </a:r>
            <a:r>
              <a:rPr kumimoji="1" lang="en-US" altLang="ja-JP" dirty="0" smtClean="0"/>
              <a:t>^</a:t>
            </a:r>
            <a:r>
              <a:rPr kumimoji="1" lang="ja-JP" altLang="en-US" dirty="0" smtClean="0"/>
              <a:t>キガ</a:t>
            </a:r>
            <a:r>
              <a:rPr kumimoji="1" lang="en-US" altLang="ja-JP" dirty="0" smtClean="0"/>
              <a:t>[/00]</a:t>
            </a:r>
            <a:r>
              <a:rPr kumimoji="1" lang="ja-JP" altLang="en-US" dirty="0" smtClean="0"/>
              <a:t>セッテー</a:t>
            </a:r>
            <a:r>
              <a:rPr kumimoji="1" lang="en-US" altLang="ja-JP" dirty="0" smtClean="0"/>
              <a:t>[/00]</a:t>
            </a:r>
            <a:r>
              <a:rPr kumimoji="1" lang="ja-JP" altLang="en-US" dirty="0" smtClean="0"/>
              <a:t>カノーデス</a:t>
            </a:r>
            <a:r>
              <a:rPr kumimoji="1" lang="en-US" altLang="ja-JP" dirty="0" smtClean="0"/>
              <a:t>^[.04]</a:t>
            </a:r>
            <a:r>
              <a:rPr kumimoji="1" lang="ja-JP" altLang="en-US" dirty="0" smtClean="0"/>
              <a:t>タトエバ</a:t>
            </a:r>
            <a:r>
              <a:rPr kumimoji="1" lang="en-US" altLang="ja-JP" dirty="0" smtClean="0"/>
              <a:t>[/02]</a:t>
            </a:r>
            <a:r>
              <a:rPr kumimoji="1" lang="ja-JP" altLang="en-US" dirty="0" smtClean="0"/>
              <a:t>フダンワ</a:t>
            </a:r>
            <a:r>
              <a:rPr kumimoji="1" lang="en-US" altLang="ja-JP" dirty="0" smtClean="0"/>
              <a:t>[,01]</a:t>
            </a:r>
            <a:r>
              <a:rPr kumimoji="1" lang="ja-JP" altLang="en-US" dirty="0" smtClean="0"/>
              <a:t>シングルサインオンデ</a:t>
            </a:r>
            <a:r>
              <a:rPr kumimoji="1" lang="en-US" altLang="ja-JP" dirty="0" smtClean="0"/>
              <a:t>[/09]</a:t>
            </a:r>
            <a:r>
              <a:rPr kumimoji="1" lang="ja-JP" altLang="en-US" dirty="0" smtClean="0"/>
              <a:t>リヨーシ</a:t>
            </a:r>
            <a:r>
              <a:rPr kumimoji="1" lang="en-US" altLang="ja-JP" dirty="0" smtClean="0"/>
              <a:t>^</a:t>
            </a:r>
            <a:r>
              <a:rPr kumimoji="1" lang="ja-JP" altLang="en-US" dirty="0" smtClean="0"/>
              <a:t>テ</a:t>
            </a:r>
            <a:r>
              <a:rPr kumimoji="1" lang="en-US" altLang="ja-JP" dirty="0" smtClean="0"/>
              <a:t>[,00]</a:t>
            </a:r>
            <a:r>
              <a:rPr kumimoji="1" lang="ja-JP" altLang="en-US" dirty="0" smtClean="0"/>
              <a:t>カンリシャト</a:t>
            </a:r>
            <a:r>
              <a:rPr kumimoji="1" lang="en-US" altLang="ja-JP" dirty="0" smtClean="0"/>
              <a:t>[/03]</a:t>
            </a:r>
            <a:r>
              <a:rPr kumimoji="1" lang="ja-JP" altLang="en-US" dirty="0" smtClean="0"/>
              <a:t>シ</a:t>
            </a:r>
            <a:r>
              <a:rPr kumimoji="1" lang="en-US" altLang="ja-JP" dirty="0" smtClean="0"/>
              <a:t>^</a:t>
            </a:r>
            <a:r>
              <a:rPr kumimoji="1" lang="ja-JP" altLang="en-US" dirty="0" smtClean="0"/>
              <a:t>テ</a:t>
            </a:r>
            <a:r>
              <a:rPr kumimoji="1" lang="en-US" altLang="ja-JP" dirty="0" smtClean="0"/>
              <a:t>[/02]</a:t>
            </a:r>
            <a:r>
              <a:rPr kumimoji="1" lang="ja-JP" altLang="en-US" dirty="0" smtClean="0"/>
              <a:t>ログイン</a:t>
            </a:r>
            <a:r>
              <a:rPr kumimoji="1" lang="en-US" altLang="ja-JP" dirty="0" smtClean="0"/>
              <a:t>[/03]</a:t>
            </a:r>
            <a:r>
              <a:rPr kumimoji="1" lang="ja-JP" altLang="en-US" dirty="0" smtClean="0"/>
              <a:t>シ</a:t>
            </a:r>
            <a:r>
              <a:rPr kumimoji="1" lang="en-US" altLang="ja-JP" dirty="0" smtClean="0"/>
              <a:t>^</a:t>
            </a:r>
            <a:r>
              <a:rPr kumimoji="1" lang="ja-JP" altLang="en-US" dirty="0" smtClean="0"/>
              <a:t>タイトキワ</a:t>
            </a:r>
            <a:r>
              <a:rPr kumimoji="1" lang="en-US" altLang="ja-JP" dirty="0" smtClean="0"/>
              <a:t>[,02]</a:t>
            </a:r>
            <a:r>
              <a:rPr kumimoji="1" lang="ja-JP" altLang="en-US" dirty="0" smtClean="0"/>
              <a:t>フォームベースニンショーオ</a:t>
            </a:r>
            <a:r>
              <a:rPr kumimoji="1" lang="en-US" altLang="ja-JP" dirty="0" smtClean="0"/>
              <a:t>[/07]</a:t>
            </a:r>
            <a:r>
              <a:rPr kumimoji="1" lang="ja-JP" altLang="en-US" dirty="0" smtClean="0"/>
              <a:t>リヨースルコトガ</a:t>
            </a:r>
            <a:r>
              <a:rPr kumimoji="1" lang="en-US" altLang="ja-JP" dirty="0" smtClean="0"/>
              <a:t>[/07]</a:t>
            </a:r>
            <a:r>
              <a:rPr kumimoji="1" lang="ja-JP" altLang="en-US" dirty="0" smtClean="0"/>
              <a:t>デキマス</a:t>
            </a:r>
            <a:r>
              <a:rPr kumimoji="1" lang="en-US" altLang="ja-JP" dirty="0" smtClean="0"/>
              <a:t>^[.03]</a:t>
            </a: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a:t>
            </a:fld>
            <a:endParaRPr kumimoji="1" lang="ja-JP" altLang="en-US"/>
          </a:p>
        </p:txBody>
      </p:sp>
    </p:spTree>
    <p:extLst>
      <p:ext uri="{BB962C8B-B14F-4D97-AF65-F5344CB8AC3E}">
        <p14:creationId xmlns:p14="http://schemas.microsoft.com/office/powerpoint/2010/main" val="1386630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認証ソースの種類は大きく分けて</a:t>
            </a:r>
            <a:r>
              <a:rPr kumimoji="1" lang="en-US" altLang="ja-JP" dirty="0" smtClean="0"/>
              <a:t>2</a:t>
            </a:r>
            <a:r>
              <a:rPr kumimoji="1" lang="ja-JP" altLang="en-US" dirty="0" smtClean="0"/>
              <a:t>種類あります。</a:t>
            </a:r>
            <a:endParaRPr kumimoji="1" lang="en-US" altLang="ja-JP" dirty="0" smtClean="0"/>
          </a:p>
          <a:p>
            <a:r>
              <a:rPr kumimoji="1" lang="ja-JP" altLang="en-US" dirty="0" smtClean="0"/>
              <a:t>内部認証ソースは</a:t>
            </a:r>
            <a:r>
              <a:rPr kumimoji="1" lang="en-US" altLang="ja-JP" dirty="0" err="1" smtClean="0"/>
              <a:t>WebFOCUS</a:t>
            </a:r>
            <a:r>
              <a:rPr kumimoji="1" lang="ja-JP" altLang="en-US" dirty="0" smtClean="0"/>
              <a:t>の画面からユーザを作成してユーザ</a:t>
            </a:r>
            <a:r>
              <a:rPr kumimoji="1" lang="en-US" altLang="ja-JP" dirty="0" smtClean="0"/>
              <a:t>ID</a:t>
            </a:r>
            <a:r>
              <a:rPr kumimoji="1" lang="ja-JP" altLang="en-US" dirty="0" smtClean="0"/>
              <a:t>やパスワードを設定し、</a:t>
            </a:r>
            <a:r>
              <a:rPr kumimoji="1" lang="en-US" altLang="ja-JP" dirty="0" err="1" smtClean="0"/>
              <a:t>WebFOCUS</a:t>
            </a:r>
            <a:r>
              <a:rPr kumimoji="1" lang="ja-JP" altLang="en-US" dirty="0" smtClean="0"/>
              <a:t>の中で管理します。</a:t>
            </a:r>
            <a:endParaRPr kumimoji="1" lang="en-US" altLang="ja-JP" dirty="0" smtClean="0"/>
          </a:p>
          <a:p>
            <a:r>
              <a:rPr kumimoji="1" lang="ja-JP" altLang="en-US" dirty="0" smtClean="0"/>
              <a:t>外部認証ソースは</a:t>
            </a:r>
            <a:r>
              <a:rPr kumimoji="1" lang="en-US" altLang="ja-JP" dirty="0" err="1" smtClean="0"/>
              <a:t>WebFOCUS</a:t>
            </a:r>
            <a:r>
              <a:rPr kumimoji="1" lang="ja-JP" altLang="en-US" dirty="0" smtClean="0"/>
              <a:t>の外部で管理されているユーザ</a:t>
            </a:r>
            <a:r>
              <a:rPr kumimoji="1" lang="en-US" altLang="ja-JP" dirty="0" smtClean="0"/>
              <a:t>ID</a:t>
            </a:r>
            <a:r>
              <a:rPr kumimoji="1" lang="ja-JP" altLang="en-US" dirty="0" smtClean="0"/>
              <a:t>やパスワードを</a:t>
            </a:r>
            <a:r>
              <a:rPr kumimoji="1" lang="en-US" altLang="ja-JP" dirty="0" err="1" smtClean="0"/>
              <a:t>WebFOCUS</a:t>
            </a:r>
            <a:r>
              <a:rPr kumimoji="1" lang="en-US" altLang="ja-JP" dirty="0" smtClean="0"/>
              <a:t> Reporting Server</a:t>
            </a:r>
            <a:r>
              <a:rPr kumimoji="1" lang="ja-JP" altLang="en-US" dirty="0" smtClean="0"/>
              <a:t>の機能で検索します。</a:t>
            </a:r>
            <a:endParaRPr kumimoji="1" lang="en-US" altLang="ja-JP" dirty="0" smtClean="0"/>
          </a:p>
          <a:p>
            <a:r>
              <a:rPr kumimoji="1" lang="ja-JP" altLang="en-US" dirty="0" smtClean="0"/>
              <a:t>認証ソースとして設定可能な情報は、</a:t>
            </a:r>
            <a:r>
              <a:rPr kumimoji="1" lang="en-US" altLang="ja-JP" dirty="0" smtClean="0"/>
              <a:t>Active</a:t>
            </a:r>
            <a:r>
              <a:rPr kumimoji="1" lang="en-US" altLang="ja-JP" baseline="0" dirty="0" smtClean="0"/>
              <a:t> Directory</a:t>
            </a:r>
            <a:r>
              <a:rPr kumimoji="1" lang="ja-JP" altLang="en-US" baseline="0" dirty="0" smtClean="0"/>
              <a:t>等の</a:t>
            </a:r>
            <a:r>
              <a:rPr kumimoji="1" lang="ja-JP" altLang="en-US" dirty="0" smtClean="0"/>
              <a:t>「ディレクトリサービス」と「データベースのテーブル」です。</a:t>
            </a:r>
            <a:endParaRPr kumimoji="1" lang="en-US" altLang="ja-JP" dirty="0" smtClean="0"/>
          </a:p>
          <a:p>
            <a:endParaRPr kumimoji="1" lang="en-US" altLang="ja-JP" dirty="0" smtClean="0"/>
          </a:p>
          <a:p>
            <a:r>
              <a:rPr kumimoji="1" lang="ja-JP" altLang="en-US" dirty="0" smtClean="0"/>
              <a:t>認証ソースは「内部認証ソース」か「外部認証ソース」のどちらかを選んで設定します。</a:t>
            </a:r>
            <a:endParaRPr kumimoji="1" lang="en-US" altLang="ja-JP" dirty="0" smtClean="0"/>
          </a:p>
          <a:p>
            <a:endParaRPr kumimoji="1" lang="en-US" altLang="ja-JP" dirty="0" smtClean="0"/>
          </a:p>
          <a:p>
            <a:r>
              <a:rPr kumimoji="1" lang="ja-JP" altLang="en-US" dirty="0" smtClean="0"/>
              <a:t>ニンショーソースノ</a:t>
            </a:r>
            <a:r>
              <a:rPr kumimoji="1" lang="en-US" altLang="ja-JP" dirty="0" smtClean="0"/>
              <a:t>[/05]</a:t>
            </a:r>
            <a:r>
              <a:rPr kumimoji="1" lang="ja-JP" altLang="en-US" dirty="0" smtClean="0"/>
              <a:t>シュルイワ</a:t>
            </a:r>
            <a:r>
              <a:rPr kumimoji="1" lang="en-US" altLang="ja-JP" dirty="0" smtClean="0"/>
              <a:t>[,01]</a:t>
            </a:r>
            <a:r>
              <a:rPr kumimoji="1" lang="ja-JP" altLang="en-US" dirty="0" smtClean="0"/>
              <a:t>オーキ</a:t>
            </a:r>
            <a:r>
              <a:rPr kumimoji="1" lang="en-US" altLang="ja-JP" dirty="0" smtClean="0"/>
              <a:t>^</a:t>
            </a:r>
            <a:r>
              <a:rPr kumimoji="1" lang="ja-JP" altLang="en-US" dirty="0" smtClean="0"/>
              <a:t>ク</a:t>
            </a:r>
            <a:r>
              <a:rPr kumimoji="1" lang="en-US" altLang="ja-JP" dirty="0" smtClean="0"/>
              <a:t>[/01]</a:t>
            </a:r>
            <a:r>
              <a:rPr kumimoji="1" lang="ja-JP" altLang="en-US" dirty="0" smtClean="0"/>
              <a:t>ワケテ</a:t>
            </a:r>
            <a:r>
              <a:rPr kumimoji="1" lang="en-US" altLang="ja-JP" dirty="0" smtClean="0"/>
              <a:t>[ 01]</a:t>
            </a:r>
            <a:r>
              <a:rPr kumimoji="1" lang="ja-JP" altLang="en-US" dirty="0" smtClean="0"/>
              <a:t>ニシュルイ</a:t>
            </a:r>
            <a:r>
              <a:rPr kumimoji="1" lang="en-US" altLang="ja-JP" dirty="0" smtClean="0"/>
              <a:t>[/02]</a:t>
            </a:r>
            <a:r>
              <a:rPr kumimoji="1" lang="ja-JP" altLang="en-US" dirty="0" smtClean="0"/>
              <a:t>アリマス</a:t>
            </a:r>
            <a:r>
              <a:rPr kumimoji="1" lang="en-US" altLang="ja-JP" dirty="0" smtClean="0"/>
              <a:t>^[.03]</a:t>
            </a:r>
            <a:r>
              <a:rPr kumimoji="1" lang="ja-JP" altLang="en-US" dirty="0" smtClean="0"/>
              <a:t>ナイブニンショーソースワ</a:t>
            </a:r>
            <a:r>
              <a:rPr kumimoji="1" lang="en-US" altLang="ja-JP" dirty="0" smtClean="0"/>
              <a:t>[,08]</a:t>
            </a:r>
            <a:r>
              <a:rPr kumimoji="1" lang="ja-JP" altLang="en-US" dirty="0" smtClean="0"/>
              <a:t>ウェブフォーカスノ</a:t>
            </a:r>
            <a:r>
              <a:rPr kumimoji="1" lang="en-US" altLang="ja-JP" dirty="0" smtClean="0"/>
              <a:t>[/03]</a:t>
            </a:r>
            <a:r>
              <a:rPr kumimoji="1" lang="ja-JP" altLang="en-US" dirty="0" smtClean="0"/>
              <a:t>ガメンカラ</a:t>
            </a:r>
            <a:r>
              <a:rPr kumimoji="1" lang="en-US" altLang="ja-JP" dirty="0" smtClean="0"/>
              <a:t>[/01]</a:t>
            </a:r>
            <a:r>
              <a:rPr kumimoji="1" lang="ja-JP" altLang="en-US" dirty="0" smtClean="0"/>
              <a:t>ユーザーオ</a:t>
            </a:r>
            <a:r>
              <a:rPr kumimoji="1" lang="en-US" altLang="ja-JP" dirty="0" smtClean="0"/>
              <a:t>[/01]</a:t>
            </a:r>
            <a:r>
              <a:rPr kumimoji="1" lang="ja-JP" altLang="en-US" dirty="0" smtClean="0"/>
              <a:t>サク</a:t>
            </a:r>
            <a:r>
              <a:rPr kumimoji="1" lang="en-US" altLang="ja-JP" dirty="0" smtClean="0"/>
              <a:t>^</a:t>
            </a:r>
            <a:r>
              <a:rPr kumimoji="1" lang="ja-JP" altLang="en-US" dirty="0" smtClean="0"/>
              <a:t>セーシ</a:t>
            </a:r>
            <a:r>
              <a:rPr kumimoji="1" lang="en-US" altLang="ja-JP" dirty="0" smtClean="0"/>
              <a:t>^</a:t>
            </a:r>
            <a:r>
              <a:rPr kumimoji="1" lang="ja-JP" altLang="en-US" dirty="0" smtClean="0"/>
              <a:t>テ</a:t>
            </a:r>
            <a:r>
              <a:rPr kumimoji="1" lang="en-US" altLang="ja-JP" dirty="0" smtClean="0"/>
              <a:t>[ 00]</a:t>
            </a:r>
            <a:r>
              <a:rPr kumimoji="1" lang="ja-JP" altLang="en-US" dirty="0" smtClean="0"/>
              <a:t>ユーザーアイディー</a:t>
            </a:r>
            <a:r>
              <a:rPr kumimoji="1" lang="en-US" altLang="ja-JP" dirty="0" smtClean="0"/>
              <a:t>[/07]</a:t>
            </a:r>
            <a:r>
              <a:rPr kumimoji="1" lang="ja-JP" altLang="en-US" dirty="0" smtClean="0"/>
              <a:t>ヤ</a:t>
            </a:r>
            <a:r>
              <a:rPr kumimoji="1" lang="en-US" altLang="ja-JP" dirty="0" smtClean="0"/>
              <a:t>[ 00]</a:t>
            </a:r>
            <a:r>
              <a:rPr kumimoji="1" lang="ja-JP" altLang="en-US" dirty="0" smtClean="0"/>
              <a:t>パスワードオ</a:t>
            </a:r>
            <a:r>
              <a:rPr kumimoji="1" lang="en-US" altLang="ja-JP" dirty="0" smtClean="0"/>
              <a:t>[/03]</a:t>
            </a:r>
            <a:r>
              <a:rPr kumimoji="1" lang="ja-JP" altLang="en-US" dirty="0" smtClean="0"/>
              <a:t>セッテーシ</a:t>
            </a:r>
            <a:r>
              <a:rPr kumimoji="1" lang="en-US" altLang="ja-JP" dirty="0" smtClean="0"/>
              <a:t>[,00]</a:t>
            </a:r>
            <a:r>
              <a:rPr kumimoji="1" lang="ja-JP" altLang="en-US" dirty="0" smtClean="0"/>
              <a:t>ウェブフォーカスノ</a:t>
            </a:r>
            <a:r>
              <a:rPr kumimoji="1" lang="en-US" altLang="ja-JP" dirty="0" smtClean="0"/>
              <a:t>[/03]</a:t>
            </a:r>
            <a:r>
              <a:rPr kumimoji="1" lang="ja-JP" altLang="en-US" dirty="0" smtClean="0"/>
              <a:t>ナカデ</a:t>
            </a:r>
            <a:r>
              <a:rPr kumimoji="1" lang="en-US" altLang="ja-JP" dirty="0" smtClean="0"/>
              <a:t>[/01]</a:t>
            </a:r>
            <a:r>
              <a:rPr kumimoji="1" lang="ja-JP" altLang="en-US" dirty="0" smtClean="0"/>
              <a:t>カンリ</a:t>
            </a:r>
            <a:r>
              <a:rPr kumimoji="1" lang="en-US" altLang="ja-JP" dirty="0" smtClean="0"/>
              <a:t>[/01]</a:t>
            </a:r>
            <a:r>
              <a:rPr kumimoji="1" lang="ja-JP" altLang="en-US" dirty="0" smtClean="0"/>
              <a:t>シマス</a:t>
            </a:r>
            <a:r>
              <a:rPr kumimoji="1" lang="en-US" altLang="ja-JP" dirty="0" smtClean="0"/>
              <a:t>^[.02]</a:t>
            </a:r>
            <a:r>
              <a:rPr kumimoji="1" lang="ja-JP" altLang="en-US" dirty="0" smtClean="0"/>
              <a:t>ガイブニンショーソースワ</a:t>
            </a:r>
            <a:r>
              <a:rPr kumimoji="1" lang="en-US" altLang="ja-JP" dirty="0" smtClean="0"/>
              <a:t>[,08]</a:t>
            </a:r>
            <a:r>
              <a:rPr kumimoji="1" lang="ja-JP" altLang="en-US" dirty="0" smtClean="0"/>
              <a:t>ウェブフォーカスノ</a:t>
            </a:r>
            <a:r>
              <a:rPr kumimoji="1" lang="en-US" altLang="ja-JP" dirty="0" smtClean="0"/>
              <a:t>[/03]</a:t>
            </a:r>
            <a:r>
              <a:rPr kumimoji="1" lang="ja-JP" altLang="en-US" dirty="0" smtClean="0"/>
              <a:t>ガイブデ</a:t>
            </a:r>
            <a:r>
              <a:rPr kumimoji="1" lang="en-US" altLang="ja-JP" dirty="0" smtClean="0"/>
              <a:t>[/01]</a:t>
            </a:r>
            <a:r>
              <a:rPr kumimoji="1" lang="ja-JP" altLang="en-US" dirty="0" smtClean="0"/>
              <a:t>カンリ</a:t>
            </a:r>
            <a:r>
              <a:rPr kumimoji="1" lang="en-US" altLang="ja-JP" dirty="0" smtClean="0"/>
              <a:t>[/01]</a:t>
            </a:r>
            <a:r>
              <a:rPr kumimoji="1" lang="ja-JP" altLang="en-US" dirty="0" smtClean="0"/>
              <a:t>サレテ</a:t>
            </a:r>
            <a:r>
              <a:rPr kumimoji="1" lang="en-US" altLang="ja-JP" dirty="0" smtClean="0"/>
              <a:t>[/00]</a:t>
            </a:r>
            <a:r>
              <a:rPr kumimoji="1" lang="ja-JP" altLang="en-US" dirty="0" smtClean="0"/>
              <a:t>イル</a:t>
            </a:r>
            <a:r>
              <a:rPr kumimoji="1" lang="en-US" altLang="ja-JP" dirty="0" smtClean="0"/>
              <a:t>[ 00]</a:t>
            </a:r>
            <a:r>
              <a:rPr kumimoji="1" lang="ja-JP" altLang="en-US" dirty="0" smtClean="0"/>
              <a:t>ユーザーアイディー</a:t>
            </a:r>
            <a:r>
              <a:rPr kumimoji="1" lang="en-US" altLang="ja-JP" dirty="0" smtClean="0"/>
              <a:t>[/07]</a:t>
            </a:r>
            <a:r>
              <a:rPr kumimoji="1" lang="ja-JP" altLang="en-US" dirty="0" smtClean="0"/>
              <a:t>ヤ</a:t>
            </a:r>
            <a:r>
              <a:rPr kumimoji="1" lang="en-US" altLang="ja-JP" dirty="0" smtClean="0"/>
              <a:t>[ 00]</a:t>
            </a:r>
            <a:r>
              <a:rPr kumimoji="1" lang="ja-JP" altLang="en-US" dirty="0" smtClean="0"/>
              <a:t>パスワードオ</a:t>
            </a:r>
            <a:r>
              <a:rPr kumimoji="1" lang="en-US" altLang="ja-JP" dirty="0" smtClean="0"/>
              <a:t>[/03]</a:t>
            </a:r>
            <a:r>
              <a:rPr kumimoji="1" lang="ja-JP" altLang="en-US" dirty="0" smtClean="0"/>
              <a:t>ウェブフォーカス</a:t>
            </a:r>
            <a:r>
              <a:rPr kumimoji="1" lang="en-US" altLang="ja-JP" dirty="0" smtClean="0"/>
              <a:t>[/03]</a:t>
            </a:r>
            <a:r>
              <a:rPr kumimoji="1" lang="ja-JP" altLang="en-US" dirty="0" smtClean="0"/>
              <a:t>レポーティング</a:t>
            </a:r>
            <a:r>
              <a:rPr kumimoji="1" lang="en-US" altLang="ja-JP" dirty="0" smtClean="0"/>
              <a:t>[/00]</a:t>
            </a:r>
            <a:r>
              <a:rPr kumimoji="1" lang="ja-JP" altLang="en-US" dirty="0" smtClean="0"/>
              <a:t>サーバーノ</a:t>
            </a:r>
            <a:r>
              <a:rPr kumimoji="1" lang="en-US" altLang="ja-JP" dirty="0" smtClean="0"/>
              <a:t>[/01]</a:t>
            </a:r>
            <a:r>
              <a:rPr kumimoji="1" lang="ja-JP" altLang="en-US" dirty="0" smtClean="0"/>
              <a:t>キノーデ</a:t>
            </a:r>
            <a:r>
              <a:rPr kumimoji="1" lang="en-US" altLang="ja-JP" dirty="0" smtClean="0"/>
              <a:t>[/01]</a:t>
            </a:r>
            <a:r>
              <a:rPr kumimoji="1" lang="ja-JP" altLang="en-US" dirty="0" smtClean="0"/>
              <a:t>ケンサク</a:t>
            </a:r>
            <a:r>
              <a:rPr kumimoji="1" lang="en-US" altLang="ja-JP" dirty="0" smtClean="0"/>
              <a:t>^</a:t>
            </a:r>
            <a:r>
              <a:rPr kumimoji="1" lang="ja-JP" altLang="en-US" dirty="0" smtClean="0"/>
              <a:t>シマス</a:t>
            </a:r>
            <a:r>
              <a:rPr kumimoji="1" lang="en-US" altLang="ja-JP" dirty="0" smtClean="0"/>
              <a:t>^[.06]</a:t>
            </a:r>
            <a:r>
              <a:rPr kumimoji="1" lang="ja-JP" altLang="en-US" dirty="0" smtClean="0"/>
              <a:t>ニンショーソース</a:t>
            </a:r>
            <a:r>
              <a:rPr kumimoji="1" lang="en-US" altLang="ja-JP" dirty="0" smtClean="0"/>
              <a:t>^</a:t>
            </a:r>
            <a:r>
              <a:rPr kumimoji="1" lang="ja-JP" altLang="en-US" dirty="0" smtClean="0"/>
              <a:t>ト</a:t>
            </a:r>
            <a:r>
              <a:rPr kumimoji="1" lang="en-US" altLang="ja-JP" dirty="0" smtClean="0"/>
              <a:t>[/05]</a:t>
            </a:r>
            <a:r>
              <a:rPr kumimoji="1" lang="ja-JP" altLang="en-US" dirty="0" smtClean="0"/>
              <a:t>シ</a:t>
            </a:r>
            <a:r>
              <a:rPr kumimoji="1" lang="en-US" altLang="ja-JP" dirty="0" smtClean="0"/>
              <a:t>^</a:t>
            </a:r>
            <a:r>
              <a:rPr kumimoji="1" lang="ja-JP" altLang="en-US" dirty="0" smtClean="0"/>
              <a:t>テ</a:t>
            </a:r>
            <a:r>
              <a:rPr kumimoji="1" lang="en-US" altLang="ja-JP" dirty="0" smtClean="0"/>
              <a:t>[ 02]</a:t>
            </a:r>
            <a:r>
              <a:rPr kumimoji="1" lang="ja-JP" altLang="en-US" dirty="0" smtClean="0"/>
              <a:t>セッテー</a:t>
            </a:r>
            <a:r>
              <a:rPr kumimoji="1" lang="en-US" altLang="ja-JP" dirty="0" smtClean="0"/>
              <a:t>[/00]</a:t>
            </a:r>
            <a:r>
              <a:rPr kumimoji="1" lang="ja-JP" altLang="en-US" dirty="0" smtClean="0"/>
              <a:t>カノーナ</a:t>
            </a:r>
            <a:r>
              <a:rPr kumimoji="1" lang="en-US" altLang="ja-JP" dirty="0" smtClean="0"/>
              <a:t>[/00]</a:t>
            </a:r>
            <a:r>
              <a:rPr kumimoji="1" lang="ja-JP" altLang="en-US" dirty="0" smtClean="0"/>
              <a:t>ジョーホーワ</a:t>
            </a:r>
            <a:r>
              <a:rPr kumimoji="1" lang="en-US" altLang="ja-JP" dirty="0" smtClean="0"/>
              <a:t>[,00]</a:t>
            </a:r>
            <a:r>
              <a:rPr kumimoji="1" lang="ja-JP" altLang="en-US" dirty="0" smtClean="0"/>
              <a:t>アク</a:t>
            </a:r>
            <a:r>
              <a:rPr kumimoji="1" lang="en-US" altLang="ja-JP" dirty="0" smtClean="0"/>
              <a:t>^</a:t>
            </a:r>
            <a:r>
              <a:rPr kumimoji="1" lang="ja-JP" altLang="en-US" dirty="0" smtClean="0"/>
              <a:t>ティブ</a:t>
            </a:r>
            <a:r>
              <a:rPr kumimoji="1" lang="en-US" altLang="ja-JP" dirty="0" smtClean="0"/>
              <a:t>[/00]</a:t>
            </a:r>
            <a:r>
              <a:rPr kumimoji="1" lang="ja-JP" altLang="en-US" dirty="0" smtClean="0"/>
              <a:t>ディレク</a:t>
            </a:r>
            <a:r>
              <a:rPr kumimoji="1" lang="en-US" altLang="ja-JP" dirty="0" smtClean="0"/>
              <a:t>^</a:t>
            </a:r>
            <a:r>
              <a:rPr kumimoji="1" lang="ja-JP" altLang="en-US" dirty="0" smtClean="0"/>
              <a:t>トリーナドノ</a:t>
            </a:r>
            <a:r>
              <a:rPr kumimoji="1" lang="en-US" altLang="ja-JP" dirty="0" smtClean="0"/>
              <a:t>[,02]</a:t>
            </a:r>
            <a:r>
              <a:rPr kumimoji="1" lang="ja-JP" altLang="en-US" dirty="0" smtClean="0"/>
              <a:t>ディレク</a:t>
            </a:r>
            <a:r>
              <a:rPr kumimoji="1" lang="en-US" altLang="ja-JP" dirty="0" smtClean="0"/>
              <a:t>^</a:t>
            </a:r>
            <a:r>
              <a:rPr kumimoji="1" lang="ja-JP" altLang="en-US" dirty="0" smtClean="0"/>
              <a:t>トリーサービスト</a:t>
            </a:r>
            <a:r>
              <a:rPr kumimoji="1" lang="en-US" altLang="ja-JP" dirty="0" smtClean="0"/>
              <a:t>[,07]</a:t>
            </a:r>
            <a:r>
              <a:rPr kumimoji="1" lang="ja-JP" altLang="en-US" dirty="0" smtClean="0"/>
              <a:t>データベースノ</a:t>
            </a:r>
            <a:r>
              <a:rPr kumimoji="1" lang="en-US" altLang="ja-JP" dirty="0" smtClean="0"/>
              <a:t>[/04]</a:t>
            </a:r>
            <a:r>
              <a:rPr kumimoji="1" lang="ja-JP" altLang="en-US" dirty="0" smtClean="0"/>
              <a:t>テーブルデス</a:t>
            </a:r>
            <a:r>
              <a:rPr kumimoji="1" lang="en-US" altLang="ja-JP" dirty="0" smtClean="0"/>
              <a:t>^[.05]</a:t>
            </a:r>
            <a:r>
              <a:rPr kumimoji="1" lang="ja-JP" altLang="en-US" dirty="0" smtClean="0"/>
              <a:t>ニンショーソースワ</a:t>
            </a:r>
            <a:r>
              <a:rPr kumimoji="1" lang="en-US" altLang="ja-JP" dirty="0" smtClean="0"/>
              <a:t>[,05]</a:t>
            </a:r>
            <a:r>
              <a:rPr kumimoji="1" lang="ja-JP" altLang="en-US" dirty="0" smtClean="0"/>
              <a:t>ナイブニンショーソースカ</a:t>
            </a:r>
            <a:r>
              <a:rPr kumimoji="1" lang="en-US" altLang="ja-JP" dirty="0" smtClean="0"/>
              <a:t>[,08]</a:t>
            </a:r>
            <a:r>
              <a:rPr kumimoji="1" lang="ja-JP" altLang="en-US" dirty="0" smtClean="0"/>
              <a:t>ガイブニンショーソースノ</a:t>
            </a:r>
            <a:r>
              <a:rPr kumimoji="1" lang="en-US" altLang="ja-JP" dirty="0" smtClean="0"/>
              <a:t>[ 08]</a:t>
            </a:r>
            <a:r>
              <a:rPr kumimoji="1" lang="ja-JP" altLang="en-US" dirty="0" smtClean="0"/>
              <a:t>ドチラカオ</a:t>
            </a:r>
            <a:r>
              <a:rPr kumimoji="1" lang="en-US" altLang="ja-JP" dirty="0" smtClean="0"/>
              <a:t>[/04]</a:t>
            </a:r>
            <a:r>
              <a:rPr kumimoji="1" lang="ja-JP" altLang="en-US" dirty="0" smtClean="0"/>
              <a:t>エランデ</a:t>
            </a:r>
            <a:r>
              <a:rPr kumimoji="1" lang="en-US" altLang="ja-JP" dirty="0" smtClean="0"/>
              <a:t>[/02]</a:t>
            </a:r>
            <a:r>
              <a:rPr kumimoji="1" lang="ja-JP" altLang="en-US" dirty="0" smtClean="0"/>
              <a:t>セッテーシマス</a:t>
            </a:r>
            <a:r>
              <a:rPr kumimoji="1" lang="en-US" altLang="ja-JP" dirty="0" smtClean="0"/>
              <a:t>^[.06]</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a:t>
            </a:fld>
            <a:endParaRPr kumimoji="1" lang="ja-JP" altLang="en-US"/>
          </a:p>
        </p:txBody>
      </p:sp>
    </p:spTree>
    <p:extLst>
      <p:ext uri="{BB962C8B-B14F-4D97-AF65-F5344CB8AC3E}">
        <p14:creationId xmlns:p14="http://schemas.microsoft.com/office/powerpoint/2010/main" val="27322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認証方式は複数有効にできますが、その場合の優先順序について記載しています。</a:t>
            </a:r>
            <a:endParaRPr kumimoji="1" lang="en-US" altLang="ja-JP" dirty="0" smtClean="0"/>
          </a:p>
          <a:p>
            <a:r>
              <a:rPr kumimoji="1" lang="ja-JP" altLang="en-US" dirty="0" smtClean="0"/>
              <a:t>認証されていないユーザが</a:t>
            </a:r>
            <a:r>
              <a:rPr kumimoji="1" lang="en-US" altLang="ja-JP" dirty="0" err="1" smtClean="0"/>
              <a:t>WebFOCUS</a:t>
            </a:r>
            <a:r>
              <a:rPr kumimoji="1" lang="ja-JP" altLang="en-US" dirty="0" smtClean="0"/>
              <a:t>にアクセスした際に優先される認証方式は、優先度の高い順から「事前認証」「匿名認証」「フォームベース認証」です。</a:t>
            </a:r>
            <a:endParaRPr kumimoji="1" lang="en-US" altLang="ja-JP" dirty="0" smtClean="0"/>
          </a:p>
          <a:p>
            <a:endParaRPr kumimoji="1" lang="en-US" altLang="ja-JP" dirty="0" smtClean="0"/>
          </a:p>
          <a:p>
            <a:r>
              <a:rPr kumimoji="1" lang="ja-JP" altLang="en-US" dirty="0" smtClean="0"/>
              <a:t>画面の右側には認証時に認証ソースにアクセスすることや、認証後の認可の動作についてもイメージを記載しています。</a:t>
            </a:r>
            <a:endParaRPr kumimoji="1" lang="en-US" altLang="ja-JP" dirty="0" smtClean="0"/>
          </a:p>
          <a:p>
            <a:endParaRPr kumimoji="1" lang="en-US" altLang="ja-JP" dirty="0" smtClean="0"/>
          </a:p>
          <a:p>
            <a:endParaRPr kumimoji="1" lang="en-US" altLang="ja-JP" dirty="0" smtClean="0"/>
          </a:p>
          <a:p>
            <a:r>
              <a:rPr kumimoji="1" lang="ja-JP" altLang="en-US" dirty="0" smtClean="0"/>
              <a:t>ニンショーホーシ</a:t>
            </a:r>
            <a:r>
              <a:rPr kumimoji="1" lang="en-US" altLang="ja-JP" dirty="0" smtClean="0"/>
              <a:t>^</a:t>
            </a:r>
            <a:r>
              <a:rPr kumimoji="1" lang="ja-JP" altLang="en-US" dirty="0" smtClean="0"/>
              <a:t>キワ</a:t>
            </a:r>
            <a:r>
              <a:rPr kumimoji="1" lang="en-US" altLang="ja-JP" dirty="0" smtClean="0"/>
              <a:t>[,05]</a:t>
            </a:r>
            <a:r>
              <a:rPr kumimoji="1" lang="ja-JP" altLang="en-US" dirty="0" smtClean="0"/>
              <a:t>フクスー</a:t>
            </a:r>
            <a:r>
              <a:rPr kumimoji="1" lang="en-US" altLang="ja-JP" dirty="0" smtClean="0"/>
              <a:t>[%03]</a:t>
            </a:r>
            <a:r>
              <a:rPr kumimoji="1" lang="ja-JP" altLang="en-US" dirty="0" smtClean="0"/>
              <a:t>ユーコーニ</a:t>
            </a:r>
            <a:r>
              <a:rPr kumimoji="1" lang="en-US" altLang="ja-JP" dirty="0" smtClean="0"/>
              <a:t>[/00]</a:t>
            </a:r>
            <a:r>
              <a:rPr kumimoji="1" lang="ja-JP" altLang="en-US" dirty="0" smtClean="0"/>
              <a:t>デキマスガ</a:t>
            </a:r>
            <a:r>
              <a:rPr kumimoji="1" lang="en-US" altLang="ja-JP" dirty="0" smtClean="0"/>
              <a:t>[,03]</a:t>
            </a:r>
            <a:r>
              <a:rPr kumimoji="1" lang="ja-JP" altLang="en-US" dirty="0" smtClean="0"/>
              <a:t>ソノ</a:t>
            </a:r>
            <a:r>
              <a:rPr kumimoji="1" lang="en-US" altLang="ja-JP" dirty="0" smtClean="0"/>
              <a:t>[/00]</a:t>
            </a:r>
            <a:r>
              <a:rPr kumimoji="1" lang="ja-JP" altLang="en-US" dirty="0" smtClean="0"/>
              <a:t>バーイノ</a:t>
            </a:r>
            <a:r>
              <a:rPr kumimoji="1" lang="en-US" altLang="ja-JP" dirty="0" smtClean="0"/>
              <a:t>[/00]</a:t>
            </a:r>
            <a:r>
              <a:rPr kumimoji="1" lang="ja-JP" altLang="en-US" dirty="0" smtClean="0"/>
              <a:t>ユーセンジュンジョニ</a:t>
            </a:r>
            <a:r>
              <a:rPr kumimoji="1" lang="en-US" altLang="ja-JP" dirty="0" smtClean="0"/>
              <a:t>[/05]</a:t>
            </a:r>
            <a:r>
              <a:rPr kumimoji="1" lang="ja-JP" altLang="en-US" dirty="0" smtClean="0"/>
              <a:t>ツイテ</a:t>
            </a:r>
            <a:r>
              <a:rPr kumimoji="1" lang="en-US" altLang="ja-JP" dirty="0" smtClean="0"/>
              <a:t>[ 01]</a:t>
            </a:r>
            <a:r>
              <a:rPr kumimoji="1" lang="ja-JP" altLang="en-US" dirty="0" smtClean="0"/>
              <a:t>キ</a:t>
            </a:r>
            <a:r>
              <a:rPr kumimoji="1" lang="en-US" altLang="ja-JP" dirty="0" smtClean="0"/>
              <a:t>^</a:t>
            </a:r>
            <a:r>
              <a:rPr kumimoji="1" lang="ja-JP" altLang="en-US" dirty="0" smtClean="0"/>
              <a:t>サイシ</a:t>
            </a:r>
            <a:r>
              <a:rPr kumimoji="1" lang="en-US" altLang="ja-JP" dirty="0" smtClean="0"/>
              <a:t>^</a:t>
            </a:r>
            <a:r>
              <a:rPr kumimoji="1" lang="ja-JP" altLang="en-US" dirty="0" smtClean="0"/>
              <a:t>テ</a:t>
            </a:r>
            <a:r>
              <a:rPr kumimoji="1" lang="en-US" altLang="ja-JP" dirty="0" smtClean="0"/>
              <a:t>[/00]</a:t>
            </a:r>
            <a:r>
              <a:rPr kumimoji="1" lang="ja-JP" altLang="en-US" dirty="0" smtClean="0"/>
              <a:t>イマス</a:t>
            </a:r>
            <a:r>
              <a:rPr kumimoji="1" lang="en-US" altLang="ja-JP" dirty="0" smtClean="0"/>
              <a:t>^[.02]</a:t>
            </a:r>
            <a:r>
              <a:rPr kumimoji="1" lang="ja-JP" altLang="en-US" dirty="0" smtClean="0"/>
              <a:t>ニンショーサレテ</a:t>
            </a:r>
            <a:r>
              <a:rPr kumimoji="1" lang="en-US" altLang="ja-JP" dirty="0" smtClean="0"/>
              <a:t>[/00]</a:t>
            </a:r>
            <a:r>
              <a:rPr kumimoji="1" lang="ja-JP" altLang="en-US" dirty="0" smtClean="0"/>
              <a:t>イナイ</a:t>
            </a:r>
            <a:r>
              <a:rPr kumimoji="1" lang="en-US" altLang="ja-JP" dirty="0" smtClean="0"/>
              <a:t>[/00]</a:t>
            </a:r>
            <a:r>
              <a:rPr kumimoji="1" lang="ja-JP" altLang="en-US" dirty="0" smtClean="0"/>
              <a:t>ユーザーガ</a:t>
            </a:r>
            <a:r>
              <a:rPr kumimoji="1" lang="en-US" altLang="ja-JP" dirty="0" smtClean="0"/>
              <a:t>[ 01]</a:t>
            </a:r>
            <a:r>
              <a:rPr kumimoji="1" lang="ja-JP" altLang="en-US" dirty="0" smtClean="0"/>
              <a:t>ウェブフォーカスニ</a:t>
            </a:r>
            <a:r>
              <a:rPr kumimoji="1" lang="en-US" altLang="ja-JP" dirty="0" smtClean="0"/>
              <a:t>[/03]</a:t>
            </a:r>
            <a:r>
              <a:rPr kumimoji="1" lang="ja-JP" altLang="en-US" dirty="0" smtClean="0"/>
              <a:t>アク</a:t>
            </a:r>
            <a:r>
              <a:rPr kumimoji="1" lang="en-US" altLang="ja-JP" dirty="0" smtClean="0"/>
              <a:t>^</a:t>
            </a:r>
            <a:r>
              <a:rPr kumimoji="1" lang="ja-JP" altLang="en-US" dirty="0" smtClean="0"/>
              <a:t>セスシ</a:t>
            </a:r>
            <a:r>
              <a:rPr kumimoji="1" lang="en-US" altLang="ja-JP" dirty="0" smtClean="0"/>
              <a:t>^</a:t>
            </a:r>
            <a:r>
              <a:rPr kumimoji="1" lang="ja-JP" altLang="en-US" dirty="0" smtClean="0"/>
              <a:t>タ</a:t>
            </a:r>
            <a:r>
              <a:rPr kumimoji="1" lang="en-US" altLang="ja-JP" dirty="0" smtClean="0"/>
              <a:t>[/01]</a:t>
            </a:r>
            <a:r>
              <a:rPr kumimoji="1" lang="ja-JP" altLang="en-US" dirty="0" smtClean="0"/>
              <a:t>サイニ</a:t>
            </a:r>
            <a:r>
              <a:rPr kumimoji="1" lang="en-US" altLang="ja-JP" dirty="0" smtClean="0"/>
              <a:t>[/01]</a:t>
            </a:r>
            <a:r>
              <a:rPr kumimoji="1" lang="ja-JP" altLang="en-US" dirty="0" smtClean="0"/>
              <a:t>ユーセンサレル</a:t>
            </a:r>
            <a:r>
              <a:rPr kumimoji="1" lang="en-US" altLang="ja-JP" dirty="0" smtClean="0"/>
              <a:t>[ 00]</a:t>
            </a:r>
            <a:r>
              <a:rPr kumimoji="1" lang="ja-JP" altLang="en-US" dirty="0" smtClean="0"/>
              <a:t>ニンショーホーシ</a:t>
            </a:r>
            <a:r>
              <a:rPr kumimoji="1" lang="en-US" altLang="ja-JP" dirty="0" smtClean="0"/>
              <a:t>^</a:t>
            </a:r>
            <a:r>
              <a:rPr kumimoji="1" lang="ja-JP" altLang="en-US" dirty="0" smtClean="0"/>
              <a:t>キワ</a:t>
            </a:r>
            <a:r>
              <a:rPr kumimoji="1" lang="en-US" altLang="ja-JP" dirty="0" smtClean="0"/>
              <a:t>[,05]</a:t>
            </a:r>
            <a:r>
              <a:rPr kumimoji="1" lang="ja-JP" altLang="en-US" dirty="0" smtClean="0"/>
              <a:t>ユーセンドノ</a:t>
            </a:r>
            <a:r>
              <a:rPr kumimoji="1" lang="en-US" altLang="ja-JP" dirty="0" smtClean="0"/>
              <a:t>[/03]</a:t>
            </a:r>
            <a:r>
              <a:rPr kumimoji="1" lang="ja-JP" altLang="en-US" dirty="0" smtClean="0"/>
              <a:t>タカイ</a:t>
            </a:r>
            <a:r>
              <a:rPr kumimoji="1" lang="en-US" altLang="ja-JP" dirty="0" smtClean="0"/>
              <a:t>[/02]</a:t>
            </a:r>
            <a:r>
              <a:rPr kumimoji="1" lang="ja-JP" altLang="en-US" dirty="0" smtClean="0"/>
              <a:t>ジュンカラ</a:t>
            </a:r>
            <a:r>
              <a:rPr kumimoji="1" lang="en-US" altLang="ja-JP" dirty="0" smtClean="0"/>
              <a:t>[,04]</a:t>
            </a:r>
            <a:r>
              <a:rPr kumimoji="1" lang="ja-JP" altLang="en-US" dirty="0" smtClean="0"/>
              <a:t>ジゼンニンショー</a:t>
            </a:r>
            <a:r>
              <a:rPr kumimoji="1" lang="en-US" altLang="ja-JP" dirty="0" smtClean="0"/>
              <a:t>[,04]</a:t>
            </a:r>
            <a:r>
              <a:rPr kumimoji="1" lang="ja-JP" altLang="en-US" dirty="0" smtClean="0"/>
              <a:t>トクメーニンショー</a:t>
            </a:r>
            <a:r>
              <a:rPr kumimoji="1" lang="en-US" altLang="ja-JP" dirty="0" smtClean="0"/>
              <a:t>[,05]</a:t>
            </a:r>
            <a:r>
              <a:rPr kumimoji="1" lang="ja-JP" altLang="en-US" dirty="0" smtClean="0"/>
              <a:t>フォームベースニンショーデス</a:t>
            </a:r>
            <a:r>
              <a:rPr kumimoji="1" lang="en-US" altLang="ja-JP" dirty="0" smtClean="0"/>
              <a:t>^[.07]</a:t>
            </a:r>
            <a:r>
              <a:rPr kumimoji="1" lang="ja-JP" altLang="en-US" dirty="0" smtClean="0"/>
              <a:t>ガメンノ</a:t>
            </a:r>
            <a:r>
              <a:rPr kumimoji="1" lang="en-US" altLang="ja-JP" dirty="0" smtClean="0"/>
              <a:t>[/00]</a:t>
            </a:r>
            <a:r>
              <a:rPr kumimoji="1" lang="ja-JP" altLang="en-US" dirty="0" smtClean="0"/>
              <a:t>ミギガワニワ</a:t>
            </a:r>
            <a:r>
              <a:rPr kumimoji="1" lang="en-US" altLang="ja-JP" dirty="0" smtClean="0"/>
              <a:t>[,05]</a:t>
            </a:r>
            <a:r>
              <a:rPr kumimoji="1" lang="ja-JP" altLang="en-US" dirty="0" smtClean="0"/>
              <a:t>ニンショージニ</a:t>
            </a:r>
            <a:r>
              <a:rPr kumimoji="1" lang="en-US" altLang="ja-JP" dirty="0" smtClean="0"/>
              <a:t>[ 03]</a:t>
            </a:r>
            <a:r>
              <a:rPr kumimoji="1" lang="ja-JP" altLang="en-US" dirty="0" smtClean="0"/>
              <a:t>ニンショーソースニ</a:t>
            </a:r>
            <a:r>
              <a:rPr kumimoji="1" lang="en-US" altLang="ja-JP" dirty="0" smtClean="0"/>
              <a:t>[ 05]</a:t>
            </a:r>
            <a:r>
              <a:rPr kumimoji="1" lang="ja-JP" altLang="en-US" dirty="0" smtClean="0"/>
              <a:t>アク</a:t>
            </a:r>
            <a:r>
              <a:rPr kumimoji="1" lang="en-US" altLang="ja-JP" dirty="0" smtClean="0"/>
              <a:t>^</a:t>
            </a:r>
            <a:r>
              <a:rPr kumimoji="1" lang="ja-JP" altLang="en-US" dirty="0" smtClean="0"/>
              <a:t>セススルコトヤ</a:t>
            </a:r>
            <a:r>
              <a:rPr kumimoji="1" lang="en-US" altLang="ja-JP" dirty="0" smtClean="0"/>
              <a:t>[,01]</a:t>
            </a:r>
            <a:r>
              <a:rPr kumimoji="1" lang="ja-JP" altLang="en-US" dirty="0" smtClean="0"/>
              <a:t>ニンショーゴノ</a:t>
            </a:r>
            <a:r>
              <a:rPr kumimoji="1" lang="en-US" altLang="ja-JP" dirty="0" smtClean="0"/>
              <a:t>[/00]</a:t>
            </a:r>
            <a:r>
              <a:rPr kumimoji="1" lang="ja-JP" altLang="en-US" dirty="0" smtClean="0"/>
              <a:t>ニンカノ</a:t>
            </a:r>
            <a:r>
              <a:rPr kumimoji="1" lang="en-US" altLang="ja-JP" dirty="0" smtClean="0"/>
              <a:t>[/01]</a:t>
            </a:r>
            <a:r>
              <a:rPr kumimoji="1" lang="ja-JP" altLang="en-US" dirty="0" smtClean="0"/>
              <a:t>ドーサニ</a:t>
            </a:r>
            <a:r>
              <a:rPr kumimoji="1" lang="en-US" altLang="ja-JP" dirty="0" smtClean="0"/>
              <a:t>[/01]</a:t>
            </a:r>
            <a:r>
              <a:rPr kumimoji="1" lang="ja-JP" altLang="en-US" dirty="0" smtClean="0"/>
              <a:t>ツイテモ</a:t>
            </a:r>
            <a:r>
              <a:rPr kumimoji="1" lang="en-US" altLang="ja-JP" dirty="0" smtClean="0"/>
              <a:t>[ 01]</a:t>
            </a:r>
            <a:r>
              <a:rPr kumimoji="1" lang="ja-JP" altLang="en-US" dirty="0" smtClean="0"/>
              <a:t>イメージオ</a:t>
            </a:r>
            <a:r>
              <a:rPr kumimoji="1" lang="en-US" altLang="ja-JP" dirty="0" smtClean="0"/>
              <a:t>[/02]</a:t>
            </a:r>
            <a:r>
              <a:rPr kumimoji="1" lang="ja-JP" altLang="en-US" dirty="0" smtClean="0"/>
              <a:t>キ</a:t>
            </a:r>
            <a:r>
              <a:rPr kumimoji="1" lang="en-US" altLang="ja-JP" dirty="0" smtClean="0"/>
              <a:t>^</a:t>
            </a:r>
            <a:r>
              <a:rPr kumimoji="1" lang="ja-JP" altLang="en-US" dirty="0" smtClean="0"/>
              <a:t>サイシ</a:t>
            </a:r>
            <a:r>
              <a:rPr kumimoji="1" lang="en-US" altLang="ja-JP" dirty="0" smtClean="0"/>
              <a:t>^</a:t>
            </a:r>
            <a:r>
              <a:rPr kumimoji="1" lang="ja-JP" altLang="en-US" dirty="0" smtClean="0"/>
              <a:t>テ</a:t>
            </a:r>
            <a:r>
              <a:rPr kumimoji="1" lang="en-US" altLang="ja-JP" dirty="0" smtClean="0"/>
              <a:t>[/00]</a:t>
            </a:r>
            <a:r>
              <a:rPr kumimoji="1" lang="ja-JP" altLang="en-US" dirty="0" smtClean="0"/>
              <a:t>イマス</a:t>
            </a:r>
            <a:r>
              <a:rPr kumimoji="1" lang="en-US" altLang="ja-JP" dirty="0" smtClean="0"/>
              <a:t>^[.02]</a:t>
            </a: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a:t>
            </a:fld>
            <a:endParaRPr kumimoji="1" lang="ja-JP" altLang="en-US"/>
          </a:p>
        </p:txBody>
      </p:sp>
    </p:spTree>
    <p:extLst>
      <p:ext uri="{BB962C8B-B14F-4D97-AF65-F5344CB8AC3E}">
        <p14:creationId xmlns:p14="http://schemas.microsoft.com/office/powerpoint/2010/main" val="129352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認可機能の機能概要についてご説明します。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ニンカキノーノ</a:t>
            </a:r>
            <a:r>
              <a:rPr kumimoji="1" lang="en-US" altLang="ja-JP" dirty="0" smtClean="0"/>
              <a:t>[/04]</a:t>
            </a:r>
            <a:r>
              <a:rPr kumimoji="1" lang="ja-JP" altLang="en-US" dirty="0" smtClean="0"/>
              <a:t>キノーガイヨーニ</a:t>
            </a:r>
            <a:r>
              <a:rPr kumimoji="1" lang="en-US" altLang="ja-JP" dirty="0" smtClean="0"/>
              <a:t>[*04]</a:t>
            </a:r>
            <a:r>
              <a:rPr kumimoji="1" lang="ja-JP" altLang="en-US" dirty="0" smtClean="0"/>
              <a:t>ツイテ</a:t>
            </a:r>
            <a:r>
              <a:rPr kumimoji="1" lang="en-US" altLang="ja-JP" dirty="0" smtClean="0"/>
              <a:t>[ 01]</a:t>
            </a:r>
            <a:r>
              <a:rPr kumimoji="1" lang="ja-JP" altLang="en-US" dirty="0" smtClean="0"/>
              <a:t>ゴセツメーシマス</a:t>
            </a:r>
            <a:r>
              <a:rPr kumimoji="1" lang="en-US" altLang="ja-JP" dirty="0" smtClean="0"/>
              <a:t>^[.07]</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a:t>
            </a:fld>
            <a:endParaRPr kumimoji="1" lang="ja-JP" altLang="en-US"/>
          </a:p>
        </p:txBody>
      </p:sp>
    </p:spTree>
    <p:extLst>
      <p:ext uri="{BB962C8B-B14F-4D97-AF65-F5344CB8AC3E}">
        <p14:creationId xmlns:p14="http://schemas.microsoft.com/office/powerpoint/2010/main" val="2991330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認可機能については、「内部認可」にするのか、それとも「外部認可」にするのかを決めます。</a:t>
            </a:r>
            <a:endParaRPr kumimoji="1" lang="en-US" altLang="ja-JP" dirty="0" smtClean="0"/>
          </a:p>
          <a:p>
            <a:r>
              <a:rPr kumimoji="1" lang="ja-JP" altLang="en-US" dirty="0" smtClean="0"/>
              <a:t>どちらも</a:t>
            </a:r>
            <a:r>
              <a:rPr kumimoji="1" lang="en-US" altLang="ja-JP" dirty="0" err="1" smtClean="0"/>
              <a:t>WebFOCUS</a:t>
            </a:r>
            <a:r>
              <a:rPr kumimoji="1" lang="ja-JP" altLang="en-US" dirty="0" smtClean="0"/>
              <a:t>のグループに対して、どのようにユーザと関連付けを行うかといった方法になります。</a:t>
            </a:r>
            <a:endParaRPr kumimoji="1" lang="en-US" altLang="ja-JP" dirty="0" smtClean="0"/>
          </a:p>
          <a:p>
            <a:endParaRPr kumimoji="1" lang="en-US" altLang="ja-JP" dirty="0" smtClean="0"/>
          </a:p>
          <a:p>
            <a:r>
              <a:rPr kumimoji="1" lang="ja-JP" altLang="en-US" dirty="0" smtClean="0"/>
              <a:t>内部と外部の違いは、次のスライドから詳細を見ていきます。</a:t>
            </a:r>
            <a:endParaRPr kumimoji="1" lang="en-US" altLang="ja-JP" dirty="0" smtClean="0"/>
          </a:p>
          <a:p>
            <a:endParaRPr kumimoji="1" lang="en-US" altLang="ja-JP" dirty="0" smtClean="0"/>
          </a:p>
          <a:p>
            <a:endParaRPr kumimoji="1" lang="en-US" altLang="ja-JP" dirty="0" smtClean="0"/>
          </a:p>
          <a:p>
            <a:r>
              <a:rPr kumimoji="1" lang="ja-JP" altLang="en-US" dirty="0" smtClean="0"/>
              <a:t>ニンカキノーニ</a:t>
            </a:r>
            <a:r>
              <a:rPr kumimoji="1" lang="en-US" altLang="ja-JP" dirty="0" smtClean="0"/>
              <a:t>[/04]</a:t>
            </a:r>
            <a:r>
              <a:rPr kumimoji="1" lang="ja-JP" altLang="en-US" dirty="0" smtClean="0"/>
              <a:t>ツイテワ</a:t>
            </a:r>
            <a:r>
              <a:rPr kumimoji="1" lang="en-US" altLang="ja-JP" dirty="0" smtClean="0"/>
              <a:t>[,01]</a:t>
            </a:r>
            <a:r>
              <a:rPr kumimoji="1" lang="ja-JP" altLang="en-US" dirty="0" smtClean="0"/>
              <a:t>ナイブニンカニ</a:t>
            </a:r>
            <a:r>
              <a:rPr kumimoji="1" lang="en-US" altLang="ja-JP" dirty="0" smtClean="0"/>
              <a:t>[/04]</a:t>
            </a:r>
            <a:r>
              <a:rPr kumimoji="1" lang="ja-JP" altLang="en-US" dirty="0" smtClean="0"/>
              <a:t>スルノカ</a:t>
            </a:r>
            <a:r>
              <a:rPr kumimoji="1" lang="en-US" altLang="ja-JP" dirty="0" smtClean="0"/>
              <a:t>[,03]</a:t>
            </a:r>
            <a:r>
              <a:rPr kumimoji="1" lang="ja-JP" altLang="en-US" dirty="0" smtClean="0"/>
              <a:t>ソレトモ</a:t>
            </a:r>
            <a:r>
              <a:rPr kumimoji="1" lang="en-US" altLang="ja-JP" dirty="0" smtClean="0"/>
              <a:t>[,03]</a:t>
            </a:r>
            <a:r>
              <a:rPr kumimoji="1" lang="ja-JP" altLang="en-US" dirty="0" smtClean="0"/>
              <a:t>ガイブニンカニ</a:t>
            </a:r>
            <a:r>
              <a:rPr kumimoji="1" lang="en-US" altLang="ja-JP" dirty="0" smtClean="0"/>
              <a:t>[/04]</a:t>
            </a:r>
            <a:r>
              <a:rPr kumimoji="1" lang="ja-JP" altLang="en-US" dirty="0" smtClean="0"/>
              <a:t>スルノカオ</a:t>
            </a:r>
            <a:r>
              <a:rPr kumimoji="1" lang="en-US" altLang="ja-JP" dirty="0" smtClean="0"/>
              <a:t>[/03]</a:t>
            </a:r>
            <a:r>
              <a:rPr kumimoji="1" lang="ja-JP" altLang="en-US" dirty="0" smtClean="0"/>
              <a:t>キメマス</a:t>
            </a:r>
            <a:r>
              <a:rPr kumimoji="1" lang="en-US" altLang="ja-JP" dirty="0" smtClean="0"/>
              <a:t>^[.03]</a:t>
            </a:r>
            <a:r>
              <a:rPr kumimoji="1" lang="ja-JP" altLang="en-US" dirty="0" smtClean="0"/>
              <a:t>ドチラモ</a:t>
            </a:r>
            <a:r>
              <a:rPr kumimoji="1" lang="en-US" altLang="ja-JP" dirty="0" smtClean="0"/>
              <a:t>[/01]</a:t>
            </a:r>
            <a:r>
              <a:rPr kumimoji="1" lang="ja-JP" altLang="en-US" dirty="0" smtClean="0"/>
              <a:t>ウェブフォーカスノ</a:t>
            </a:r>
            <a:r>
              <a:rPr kumimoji="1" lang="en-US" altLang="ja-JP" dirty="0" smtClean="0"/>
              <a:t>[/03]</a:t>
            </a:r>
            <a:r>
              <a:rPr kumimoji="1" lang="ja-JP" altLang="en-US" dirty="0" smtClean="0"/>
              <a:t>グループニ</a:t>
            </a:r>
            <a:r>
              <a:rPr kumimoji="1" lang="en-US" altLang="ja-JP" dirty="0" smtClean="0"/>
              <a:t>[/02]</a:t>
            </a:r>
            <a:r>
              <a:rPr kumimoji="1" lang="ja-JP" altLang="en-US" dirty="0" smtClean="0"/>
              <a:t>タイシ</a:t>
            </a:r>
            <a:r>
              <a:rPr kumimoji="1" lang="en-US" altLang="ja-JP" dirty="0" smtClean="0"/>
              <a:t>^</a:t>
            </a:r>
            <a:r>
              <a:rPr kumimoji="1" lang="ja-JP" altLang="en-US" dirty="0" smtClean="0"/>
              <a:t>テ</a:t>
            </a:r>
            <a:r>
              <a:rPr kumimoji="1" lang="en-US" altLang="ja-JP" dirty="0" smtClean="0"/>
              <a:t>[,01]</a:t>
            </a:r>
            <a:r>
              <a:rPr kumimoji="1" lang="ja-JP" altLang="en-US" dirty="0" smtClean="0"/>
              <a:t>ドノヨーニ</a:t>
            </a:r>
            <a:r>
              <a:rPr kumimoji="1" lang="en-US" altLang="ja-JP" dirty="0" smtClean="0"/>
              <a:t>[/01]</a:t>
            </a:r>
            <a:r>
              <a:rPr kumimoji="1" lang="ja-JP" altLang="en-US" dirty="0" smtClean="0"/>
              <a:t>ユーザート</a:t>
            </a:r>
            <a:r>
              <a:rPr kumimoji="1" lang="en-US" altLang="ja-JP" dirty="0" smtClean="0"/>
              <a:t>[/01]</a:t>
            </a:r>
            <a:r>
              <a:rPr kumimoji="1" lang="ja-JP" altLang="en-US" dirty="0" smtClean="0"/>
              <a:t>カンレンズケオ</a:t>
            </a:r>
            <a:r>
              <a:rPr kumimoji="1" lang="en-US" altLang="ja-JP" dirty="0" smtClean="0"/>
              <a:t>[/00]</a:t>
            </a:r>
            <a:r>
              <a:rPr kumimoji="1" lang="ja-JP" altLang="en-US" dirty="0" smtClean="0"/>
              <a:t>オコナウカト</a:t>
            </a:r>
            <a:r>
              <a:rPr kumimoji="1" lang="en-US" altLang="ja-JP" dirty="0" smtClean="0"/>
              <a:t>[/04]</a:t>
            </a:r>
            <a:r>
              <a:rPr kumimoji="1" lang="ja-JP" altLang="en-US" dirty="0" smtClean="0"/>
              <a:t>イッタ</a:t>
            </a:r>
            <a:r>
              <a:rPr kumimoji="1" lang="en-US" altLang="ja-JP" dirty="0" smtClean="0"/>
              <a:t>[/00]</a:t>
            </a:r>
            <a:r>
              <a:rPr kumimoji="1" lang="ja-JP" altLang="en-US" dirty="0" smtClean="0"/>
              <a:t>ホーホーニ</a:t>
            </a:r>
            <a:r>
              <a:rPr kumimoji="1" lang="en-US" altLang="ja-JP" dirty="0" smtClean="0"/>
              <a:t>[/00]</a:t>
            </a:r>
            <a:r>
              <a:rPr kumimoji="1" lang="ja-JP" altLang="en-US" dirty="0" smtClean="0"/>
              <a:t>ナリマス</a:t>
            </a:r>
            <a:r>
              <a:rPr kumimoji="1" lang="en-US" altLang="ja-JP" dirty="0" smtClean="0"/>
              <a:t>^[.03]</a:t>
            </a:r>
            <a:r>
              <a:rPr kumimoji="1" lang="ja-JP" altLang="en-US" dirty="0" smtClean="0"/>
              <a:t>ナイブト</a:t>
            </a:r>
            <a:r>
              <a:rPr kumimoji="1" lang="en-US" altLang="ja-JP" dirty="0" smtClean="0"/>
              <a:t>[/01]</a:t>
            </a:r>
            <a:r>
              <a:rPr kumimoji="1" lang="ja-JP" altLang="en-US" dirty="0" smtClean="0"/>
              <a:t>ガイブノ</a:t>
            </a:r>
            <a:r>
              <a:rPr kumimoji="1" lang="en-US" altLang="ja-JP" dirty="0" smtClean="0"/>
              <a:t>[/01]</a:t>
            </a:r>
            <a:r>
              <a:rPr kumimoji="1" lang="ja-JP" altLang="en-US" dirty="0" smtClean="0"/>
              <a:t>チガイワ</a:t>
            </a:r>
            <a:r>
              <a:rPr kumimoji="1" lang="en-US" altLang="ja-JP" dirty="0" smtClean="0"/>
              <a:t>[,00]</a:t>
            </a:r>
            <a:r>
              <a:rPr kumimoji="1" lang="ja-JP" altLang="en-US" dirty="0" smtClean="0"/>
              <a:t>ツギノ</a:t>
            </a:r>
            <a:r>
              <a:rPr kumimoji="1" lang="en-US" altLang="ja-JP" dirty="0" smtClean="0"/>
              <a:t>[/02]</a:t>
            </a:r>
            <a:r>
              <a:rPr kumimoji="1" lang="ja-JP" altLang="en-US" dirty="0" smtClean="0"/>
              <a:t>スライドカラ</a:t>
            </a:r>
            <a:r>
              <a:rPr kumimoji="1" lang="en-US" altLang="ja-JP" dirty="0" smtClean="0"/>
              <a:t>[ 06]</a:t>
            </a:r>
            <a:r>
              <a:rPr kumimoji="1" lang="ja-JP" altLang="en-US" dirty="0" smtClean="0"/>
              <a:t>ショーサイオ</a:t>
            </a:r>
            <a:r>
              <a:rPr kumimoji="1" lang="en-US" altLang="ja-JP" dirty="0" smtClean="0"/>
              <a:t>[/00]</a:t>
            </a:r>
            <a:r>
              <a:rPr kumimoji="1" lang="ja-JP" altLang="en-US" dirty="0" smtClean="0"/>
              <a:t>ミテ</a:t>
            </a:r>
            <a:r>
              <a:rPr kumimoji="1" lang="en-US" altLang="ja-JP" dirty="0" smtClean="0"/>
              <a:t>[/01]</a:t>
            </a:r>
            <a:r>
              <a:rPr kumimoji="1" lang="ja-JP" altLang="en-US" dirty="0" smtClean="0"/>
              <a:t>イキマス</a:t>
            </a:r>
            <a:r>
              <a:rPr kumimoji="1" lang="en-US" altLang="ja-JP" dirty="0" smtClean="0"/>
              <a:t>^[.03]</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a:t>
            </a:fld>
            <a:endParaRPr kumimoji="1" lang="ja-JP" altLang="en-US"/>
          </a:p>
        </p:txBody>
      </p:sp>
    </p:spTree>
    <p:extLst>
      <p:ext uri="{BB962C8B-B14F-4D97-AF65-F5344CB8AC3E}">
        <p14:creationId xmlns:p14="http://schemas.microsoft.com/office/powerpoint/2010/main" val="38063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認可方式の種類は大きく分けて</a:t>
            </a:r>
            <a:r>
              <a:rPr kumimoji="1" lang="en-US" altLang="ja-JP" dirty="0" smtClean="0"/>
              <a:t>2</a:t>
            </a:r>
            <a:r>
              <a:rPr kumimoji="1" lang="ja-JP" altLang="en-US" dirty="0" smtClean="0"/>
              <a:t>種類あります。</a:t>
            </a:r>
            <a:endParaRPr kumimoji="1" lang="en-US" altLang="ja-JP" dirty="0" smtClean="0"/>
          </a:p>
          <a:p>
            <a:r>
              <a:rPr kumimoji="1" lang="ja-JP" altLang="en-US" dirty="0" smtClean="0"/>
              <a:t>内部認可は、</a:t>
            </a:r>
            <a:r>
              <a:rPr kumimoji="1" lang="en-US" altLang="ja-JP" dirty="0" err="1" smtClean="0"/>
              <a:t>WebFOCUS</a:t>
            </a:r>
            <a:r>
              <a:rPr kumimoji="1" lang="ja-JP" altLang="en-US" dirty="0" smtClean="0"/>
              <a:t>の画面上からユーザをグループに手動で登録することができます。</a:t>
            </a:r>
            <a:endParaRPr kumimoji="1" lang="en-US" altLang="ja-JP" dirty="0" smtClean="0"/>
          </a:p>
          <a:p>
            <a:r>
              <a:rPr kumimoji="1" lang="ja-JP" altLang="en-US" dirty="0" smtClean="0"/>
              <a:t>外部認可は、</a:t>
            </a:r>
            <a:r>
              <a:rPr kumimoji="1" lang="en-US" altLang="ja-JP" dirty="0" err="1" smtClean="0"/>
              <a:t>WebFOCUS</a:t>
            </a:r>
            <a:r>
              <a:rPr kumimoji="1" lang="ja-JP" altLang="en-US" dirty="0" smtClean="0"/>
              <a:t>上のグループと外部認証ソース上のグループを関連付けすることができます。</a:t>
            </a:r>
            <a:endParaRPr kumimoji="1" lang="en-US" altLang="ja-JP" dirty="0" smtClean="0"/>
          </a:p>
          <a:p>
            <a:r>
              <a:rPr kumimoji="1" lang="ja-JP" altLang="en-US" dirty="0" smtClean="0"/>
              <a:t>内部＋外部認可は、外部認可と内部認可の両方の操作を行うことができます。</a:t>
            </a:r>
            <a:endParaRPr kumimoji="1" lang="en-US" altLang="ja-JP" dirty="0" smtClean="0"/>
          </a:p>
          <a:p>
            <a:endParaRPr kumimoji="1" lang="en-US" altLang="ja-JP" dirty="0" smtClean="0"/>
          </a:p>
          <a:p>
            <a:r>
              <a:rPr kumimoji="1" lang="ja-JP" altLang="en-US" dirty="0" smtClean="0"/>
              <a:t>ユーザをどのグループに所属させるのかを設定する際に、</a:t>
            </a:r>
            <a:endParaRPr kumimoji="1" lang="en-US" altLang="ja-JP" dirty="0" smtClean="0"/>
          </a:p>
          <a:p>
            <a:r>
              <a:rPr kumimoji="1" lang="ja-JP" altLang="en-US" dirty="0" smtClean="0"/>
              <a:t>すべて手動で行う場合は「内部認可」、</a:t>
            </a:r>
            <a:endParaRPr kumimoji="1" lang="en-US" altLang="ja-JP" dirty="0" smtClean="0"/>
          </a:p>
          <a:p>
            <a:r>
              <a:rPr kumimoji="1" lang="ja-JP" altLang="en-US" dirty="0" smtClean="0"/>
              <a:t>すべて外部認証ソースで制御したい場合は「外部認可」を利用します。</a:t>
            </a:r>
            <a:endParaRPr kumimoji="1" lang="en-US" altLang="ja-JP" dirty="0" smtClean="0"/>
          </a:p>
          <a:p>
            <a:r>
              <a:rPr kumimoji="1" lang="ja-JP" altLang="en-US" dirty="0" smtClean="0"/>
              <a:t>外部認証ソースの情報とは別に、特定のユーザを管理者グループに手動で含める等の例外対応が発生する場合は「内部＋外部認可」を利用します。</a:t>
            </a:r>
            <a:endParaRPr kumimoji="1" lang="en-US" altLang="ja-JP" dirty="0" smtClean="0"/>
          </a:p>
          <a:p>
            <a:endParaRPr kumimoji="1" lang="en-US" altLang="ja-JP" dirty="0" smtClean="0"/>
          </a:p>
          <a:p>
            <a:r>
              <a:rPr kumimoji="1" lang="ja-JP" altLang="en-US" dirty="0" smtClean="0"/>
              <a:t>「外部認可」を利用する場合は、「内部＋外部認可」を選択することが多いです。</a:t>
            </a:r>
            <a:endParaRPr kumimoji="1" lang="en-US" altLang="ja-JP" dirty="0" smtClean="0"/>
          </a:p>
          <a:p>
            <a:endParaRPr kumimoji="1" lang="en-US" altLang="ja-JP" dirty="0" smtClean="0"/>
          </a:p>
          <a:p>
            <a:endParaRPr kumimoji="1" lang="en-US" altLang="ja-JP" dirty="0" smtClean="0"/>
          </a:p>
          <a:p>
            <a:r>
              <a:rPr kumimoji="1" lang="ja-JP" altLang="en-US" dirty="0" smtClean="0"/>
              <a:t>ニンカホーシ</a:t>
            </a:r>
            <a:r>
              <a:rPr kumimoji="1" lang="en-US" altLang="ja-JP" dirty="0" smtClean="0"/>
              <a:t>^</a:t>
            </a:r>
            <a:r>
              <a:rPr kumimoji="1" lang="ja-JP" altLang="en-US" dirty="0" smtClean="0"/>
              <a:t>キノ</a:t>
            </a:r>
            <a:r>
              <a:rPr kumimoji="1" lang="en-US" altLang="ja-JP" dirty="0" smtClean="0"/>
              <a:t>[/04]</a:t>
            </a:r>
            <a:r>
              <a:rPr kumimoji="1" lang="ja-JP" altLang="en-US" dirty="0" smtClean="0"/>
              <a:t>シュルイワ</a:t>
            </a:r>
            <a:r>
              <a:rPr kumimoji="1" lang="en-US" altLang="ja-JP" dirty="0" smtClean="0"/>
              <a:t>[,01]</a:t>
            </a:r>
            <a:r>
              <a:rPr kumimoji="1" lang="ja-JP" altLang="en-US" dirty="0" smtClean="0"/>
              <a:t>オーキ</a:t>
            </a:r>
            <a:r>
              <a:rPr kumimoji="1" lang="en-US" altLang="ja-JP" dirty="0" smtClean="0"/>
              <a:t>^</a:t>
            </a:r>
            <a:r>
              <a:rPr kumimoji="1" lang="ja-JP" altLang="en-US" dirty="0" smtClean="0"/>
              <a:t>ク</a:t>
            </a:r>
            <a:r>
              <a:rPr kumimoji="1" lang="en-US" altLang="ja-JP" dirty="0" smtClean="0"/>
              <a:t>[/01]</a:t>
            </a:r>
            <a:r>
              <a:rPr kumimoji="1" lang="ja-JP" altLang="en-US" dirty="0" smtClean="0"/>
              <a:t>ワケテ</a:t>
            </a:r>
            <a:r>
              <a:rPr kumimoji="1" lang="en-US" altLang="ja-JP" dirty="0" smtClean="0"/>
              <a:t>[ 01]</a:t>
            </a:r>
            <a:r>
              <a:rPr kumimoji="1" lang="ja-JP" altLang="en-US" dirty="0" smtClean="0"/>
              <a:t>ニシュルイ</a:t>
            </a:r>
            <a:r>
              <a:rPr kumimoji="1" lang="en-US" altLang="ja-JP" dirty="0" smtClean="0"/>
              <a:t>[/02]</a:t>
            </a:r>
            <a:r>
              <a:rPr kumimoji="1" lang="ja-JP" altLang="en-US" dirty="0" smtClean="0"/>
              <a:t>アリマス</a:t>
            </a:r>
            <a:r>
              <a:rPr kumimoji="1" lang="en-US" altLang="ja-JP" dirty="0" smtClean="0"/>
              <a:t>^[.03]</a:t>
            </a:r>
            <a:r>
              <a:rPr kumimoji="1" lang="ja-JP" altLang="en-US" dirty="0" smtClean="0"/>
              <a:t>ナイブニンカワ</a:t>
            </a:r>
            <a:r>
              <a:rPr kumimoji="1" lang="en-US" altLang="ja-JP" dirty="0" smtClean="0"/>
              <a:t>[,04]</a:t>
            </a:r>
            <a:r>
              <a:rPr kumimoji="1" lang="ja-JP" altLang="en-US" dirty="0" smtClean="0"/>
              <a:t>ウェブフォーカスノ</a:t>
            </a:r>
            <a:r>
              <a:rPr kumimoji="1" lang="en-US" altLang="ja-JP" dirty="0" smtClean="0"/>
              <a:t>[/03]</a:t>
            </a:r>
            <a:r>
              <a:rPr kumimoji="1" lang="ja-JP" altLang="en-US" dirty="0" smtClean="0"/>
              <a:t>ガメンジョーカラ</a:t>
            </a:r>
            <a:r>
              <a:rPr kumimoji="1" lang="en-US" altLang="ja-JP" dirty="0" smtClean="0"/>
              <a:t>[.00]</a:t>
            </a:r>
            <a:r>
              <a:rPr kumimoji="1" lang="ja-JP" altLang="en-US" dirty="0" smtClean="0"/>
              <a:t>ユーザーオ</a:t>
            </a:r>
            <a:r>
              <a:rPr kumimoji="1" lang="en-US" altLang="ja-JP" dirty="0" smtClean="0"/>
              <a:t>[/01]</a:t>
            </a:r>
            <a:r>
              <a:rPr kumimoji="1" lang="ja-JP" altLang="en-US" dirty="0" smtClean="0"/>
              <a:t>グループニ</a:t>
            </a:r>
            <a:r>
              <a:rPr kumimoji="1" lang="en-US" altLang="ja-JP" dirty="0" smtClean="0"/>
              <a:t>[ 02]</a:t>
            </a:r>
            <a:r>
              <a:rPr kumimoji="1" lang="ja-JP" altLang="en-US" dirty="0" smtClean="0"/>
              <a:t>シュドーデ</a:t>
            </a:r>
            <a:r>
              <a:rPr kumimoji="1" lang="en-US" altLang="ja-JP" dirty="0" smtClean="0"/>
              <a:t>[/00]</a:t>
            </a:r>
            <a:r>
              <a:rPr kumimoji="1" lang="ja-JP" altLang="en-US" dirty="0" smtClean="0"/>
              <a:t>トーロク</a:t>
            </a:r>
            <a:r>
              <a:rPr kumimoji="1" lang="en-US" altLang="ja-JP" dirty="0" smtClean="0"/>
              <a:t>^</a:t>
            </a:r>
            <a:r>
              <a:rPr kumimoji="1" lang="ja-JP" altLang="en-US" dirty="0" smtClean="0"/>
              <a:t>スルコトガ</a:t>
            </a:r>
            <a:r>
              <a:rPr kumimoji="1" lang="en-US" altLang="ja-JP" dirty="0" smtClean="0"/>
              <a:t>[/08]</a:t>
            </a:r>
            <a:r>
              <a:rPr kumimoji="1" lang="ja-JP" altLang="en-US" dirty="0" smtClean="0"/>
              <a:t>デキマス</a:t>
            </a:r>
            <a:r>
              <a:rPr kumimoji="1" lang="en-US" altLang="ja-JP" dirty="0" smtClean="0"/>
              <a:t>^[.03]</a:t>
            </a:r>
            <a:r>
              <a:rPr kumimoji="1" lang="ja-JP" altLang="en-US" dirty="0" smtClean="0"/>
              <a:t>ガイブニンカワ</a:t>
            </a:r>
            <a:r>
              <a:rPr kumimoji="1" lang="en-US" altLang="ja-JP" dirty="0" smtClean="0"/>
              <a:t>[,04]</a:t>
            </a:r>
            <a:r>
              <a:rPr kumimoji="1" lang="ja-JP" altLang="en-US" dirty="0" smtClean="0"/>
              <a:t>ウェブフォーカスジョーノ</a:t>
            </a:r>
            <a:r>
              <a:rPr kumimoji="1" lang="en-US" altLang="ja-JP" dirty="0" smtClean="0"/>
              <a:t>[/00]</a:t>
            </a:r>
            <a:r>
              <a:rPr kumimoji="1" lang="ja-JP" altLang="en-US" dirty="0" smtClean="0"/>
              <a:t>グループ</a:t>
            </a:r>
            <a:r>
              <a:rPr kumimoji="1" lang="en-US" altLang="ja-JP" dirty="0" smtClean="0"/>
              <a:t>^</a:t>
            </a:r>
            <a:r>
              <a:rPr kumimoji="1" lang="ja-JP" altLang="en-US" dirty="0" smtClean="0"/>
              <a:t>ト</a:t>
            </a:r>
            <a:r>
              <a:rPr kumimoji="1" lang="en-US" altLang="ja-JP" dirty="0" smtClean="0"/>
              <a:t>[ 02]</a:t>
            </a:r>
            <a:r>
              <a:rPr kumimoji="1" lang="ja-JP" altLang="en-US" dirty="0" smtClean="0"/>
              <a:t>ガイブニンショーソースジョーノ</a:t>
            </a:r>
            <a:r>
              <a:rPr kumimoji="1" lang="en-US" altLang="ja-JP" dirty="0" smtClean="0"/>
              <a:t>[/00]</a:t>
            </a:r>
            <a:r>
              <a:rPr kumimoji="1" lang="ja-JP" altLang="en-US" dirty="0" smtClean="0"/>
              <a:t>グループオ</a:t>
            </a:r>
            <a:r>
              <a:rPr kumimoji="1" lang="en-US" altLang="ja-JP" dirty="0" smtClean="0"/>
              <a:t>[ 02]</a:t>
            </a:r>
            <a:r>
              <a:rPr kumimoji="1" lang="ja-JP" altLang="en-US" dirty="0" smtClean="0"/>
              <a:t>カンレンズケ</a:t>
            </a:r>
            <a:r>
              <a:rPr kumimoji="1" lang="en-US" altLang="ja-JP" dirty="0" smtClean="0"/>
              <a:t>[/00]</a:t>
            </a:r>
            <a:r>
              <a:rPr kumimoji="1" lang="ja-JP" altLang="en-US" dirty="0" smtClean="0"/>
              <a:t>スルコトガ</a:t>
            </a:r>
            <a:r>
              <a:rPr kumimoji="1" lang="en-US" altLang="ja-JP" dirty="0" smtClean="0"/>
              <a:t>[/04]</a:t>
            </a:r>
            <a:r>
              <a:rPr kumimoji="1" lang="ja-JP" altLang="en-US" dirty="0" smtClean="0"/>
              <a:t>デキマス</a:t>
            </a:r>
            <a:r>
              <a:rPr kumimoji="1" lang="en-US" altLang="ja-JP" dirty="0" smtClean="0"/>
              <a:t>^[.03]</a:t>
            </a:r>
            <a:r>
              <a:rPr kumimoji="1" lang="ja-JP" altLang="en-US" dirty="0" smtClean="0"/>
              <a:t>ナイブ</a:t>
            </a:r>
            <a:r>
              <a:rPr kumimoji="1" lang="en-US" altLang="ja-JP" dirty="0" smtClean="0"/>
              <a:t>[%01]</a:t>
            </a:r>
            <a:r>
              <a:rPr kumimoji="1" lang="ja-JP" altLang="en-US" dirty="0" smtClean="0"/>
              <a:t>プラス</a:t>
            </a:r>
            <a:r>
              <a:rPr kumimoji="1" lang="en-US" altLang="ja-JP" dirty="0" smtClean="0"/>
              <a:t>[%01]</a:t>
            </a:r>
            <a:r>
              <a:rPr kumimoji="1" lang="ja-JP" altLang="en-US" dirty="0" smtClean="0"/>
              <a:t>ガイブニンカワ</a:t>
            </a:r>
            <a:r>
              <a:rPr kumimoji="1" lang="en-US" altLang="ja-JP" dirty="0" smtClean="0"/>
              <a:t>[,04]</a:t>
            </a:r>
            <a:r>
              <a:rPr kumimoji="1" lang="ja-JP" altLang="en-US" dirty="0" smtClean="0"/>
              <a:t>ガイブニンカト</a:t>
            </a:r>
            <a:r>
              <a:rPr kumimoji="1" lang="en-US" altLang="ja-JP" dirty="0" smtClean="0"/>
              <a:t>[/04]</a:t>
            </a:r>
            <a:r>
              <a:rPr kumimoji="1" lang="ja-JP" altLang="en-US" dirty="0" smtClean="0"/>
              <a:t>ナイブニンカノ</a:t>
            </a:r>
            <a:r>
              <a:rPr kumimoji="1" lang="en-US" altLang="ja-JP" dirty="0" smtClean="0"/>
              <a:t>[ 04]</a:t>
            </a:r>
            <a:r>
              <a:rPr kumimoji="1" lang="ja-JP" altLang="en-US" dirty="0" smtClean="0"/>
              <a:t>リョーホーノ</a:t>
            </a:r>
            <a:r>
              <a:rPr kumimoji="1" lang="en-US" altLang="ja-JP" dirty="0" smtClean="0"/>
              <a:t>[/00]</a:t>
            </a:r>
            <a:r>
              <a:rPr kumimoji="1" lang="ja-JP" altLang="en-US" dirty="0" smtClean="0"/>
              <a:t>ソーサオ</a:t>
            </a:r>
            <a:r>
              <a:rPr kumimoji="1" lang="en-US" altLang="ja-JP" dirty="0" smtClean="0"/>
              <a:t>[/01]</a:t>
            </a:r>
            <a:r>
              <a:rPr kumimoji="1" lang="ja-JP" altLang="en-US" dirty="0" smtClean="0"/>
              <a:t>オコナウコトガ</a:t>
            </a:r>
            <a:r>
              <a:rPr kumimoji="1" lang="en-US" altLang="ja-JP" dirty="0" smtClean="0"/>
              <a:t>[/06]</a:t>
            </a:r>
            <a:r>
              <a:rPr kumimoji="1" lang="ja-JP" altLang="en-US" dirty="0" smtClean="0"/>
              <a:t>デキマス</a:t>
            </a:r>
            <a:r>
              <a:rPr kumimoji="1" lang="en-US" altLang="ja-JP" dirty="0" smtClean="0"/>
              <a:t>^[.03]</a:t>
            </a:r>
            <a:r>
              <a:rPr kumimoji="1" lang="ja-JP" altLang="en-US" dirty="0" smtClean="0"/>
              <a:t>ユーザーオ</a:t>
            </a:r>
            <a:r>
              <a:rPr kumimoji="1" lang="en-US" altLang="ja-JP" dirty="0" smtClean="0"/>
              <a:t>[ 01]</a:t>
            </a:r>
            <a:r>
              <a:rPr kumimoji="1" lang="ja-JP" altLang="en-US" dirty="0" smtClean="0"/>
              <a:t>ドノグループニ</a:t>
            </a:r>
            <a:r>
              <a:rPr kumimoji="1" lang="en-US" altLang="ja-JP" dirty="0" smtClean="0"/>
              <a:t>[/01]</a:t>
            </a:r>
            <a:r>
              <a:rPr kumimoji="1" lang="ja-JP" altLang="en-US" dirty="0" smtClean="0"/>
              <a:t>ショゾク</a:t>
            </a:r>
            <a:r>
              <a:rPr kumimoji="1" lang="en-US" altLang="ja-JP" dirty="0" smtClean="0"/>
              <a:t>^</a:t>
            </a:r>
            <a:r>
              <a:rPr kumimoji="1" lang="ja-JP" altLang="en-US" dirty="0" smtClean="0"/>
              <a:t>サセルノカオ</a:t>
            </a:r>
            <a:r>
              <a:rPr kumimoji="1" lang="en-US" altLang="ja-JP" dirty="0" smtClean="0"/>
              <a:t>[/06]</a:t>
            </a:r>
            <a:r>
              <a:rPr kumimoji="1" lang="ja-JP" altLang="en-US" dirty="0" smtClean="0"/>
              <a:t>セッテースル</a:t>
            </a:r>
            <a:r>
              <a:rPr kumimoji="1" lang="en-US" altLang="ja-JP" dirty="0" smtClean="0"/>
              <a:t>[/00]</a:t>
            </a:r>
            <a:r>
              <a:rPr kumimoji="1" lang="ja-JP" altLang="en-US" dirty="0" smtClean="0"/>
              <a:t>サイニ</a:t>
            </a:r>
            <a:r>
              <a:rPr kumimoji="1" lang="en-US" altLang="ja-JP" dirty="0" smtClean="0"/>
              <a:t>[.01]</a:t>
            </a:r>
            <a:r>
              <a:rPr kumimoji="1" lang="ja-JP" altLang="en-US" dirty="0" smtClean="0"/>
              <a:t>スベテ</a:t>
            </a:r>
            <a:r>
              <a:rPr kumimoji="1" lang="en-US" altLang="ja-JP" dirty="0" smtClean="0"/>
              <a:t>[/01]</a:t>
            </a:r>
            <a:r>
              <a:rPr kumimoji="1" lang="ja-JP" altLang="en-US" dirty="0" smtClean="0"/>
              <a:t>シュドーデ</a:t>
            </a:r>
            <a:r>
              <a:rPr kumimoji="1" lang="en-US" altLang="ja-JP" dirty="0" smtClean="0"/>
              <a:t>[/00]</a:t>
            </a:r>
            <a:r>
              <a:rPr kumimoji="1" lang="ja-JP" altLang="en-US" dirty="0" smtClean="0"/>
              <a:t>オコナウ</a:t>
            </a:r>
            <a:r>
              <a:rPr kumimoji="1" lang="en-US" altLang="ja-JP" dirty="0" smtClean="0"/>
              <a:t>[/00]</a:t>
            </a:r>
            <a:r>
              <a:rPr kumimoji="1" lang="ja-JP" altLang="en-US" dirty="0" smtClean="0"/>
              <a:t>バーイワ</a:t>
            </a:r>
            <a:r>
              <a:rPr kumimoji="1" lang="en-US" altLang="ja-JP" dirty="0" smtClean="0"/>
              <a:t>[/00]</a:t>
            </a:r>
            <a:r>
              <a:rPr kumimoji="1" lang="ja-JP" altLang="en-US" dirty="0" smtClean="0"/>
              <a:t>ナイブニンカ</a:t>
            </a:r>
            <a:r>
              <a:rPr kumimoji="1" lang="en-US" altLang="ja-JP" dirty="0" smtClean="0"/>
              <a:t>[.04]</a:t>
            </a:r>
            <a:r>
              <a:rPr kumimoji="1" lang="ja-JP" altLang="en-US" dirty="0" smtClean="0"/>
              <a:t>スベテ</a:t>
            </a:r>
            <a:r>
              <a:rPr kumimoji="1" lang="en-US" altLang="ja-JP" dirty="0" smtClean="0"/>
              <a:t>[/01]</a:t>
            </a:r>
            <a:r>
              <a:rPr kumimoji="1" lang="ja-JP" altLang="en-US" dirty="0" smtClean="0"/>
              <a:t>ガイブニンショーソースデ</a:t>
            </a:r>
            <a:r>
              <a:rPr kumimoji="1" lang="en-US" altLang="ja-JP" dirty="0" smtClean="0"/>
              <a:t>[/08]</a:t>
            </a:r>
            <a:r>
              <a:rPr kumimoji="1" lang="ja-JP" altLang="en-US" dirty="0" smtClean="0"/>
              <a:t>セーギョ</a:t>
            </a:r>
            <a:r>
              <a:rPr kumimoji="1" lang="en-US" altLang="ja-JP" dirty="0" smtClean="0"/>
              <a:t>[/01]</a:t>
            </a:r>
            <a:r>
              <a:rPr kumimoji="1" lang="ja-JP" altLang="en-US" dirty="0" smtClean="0"/>
              <a:t>シ</a:t>
            </a:r>
            <a:r>
              <a:rPr kumimoji="1" lang="en-US" altLang="ja-JP" dirty="0" smtClean="0"/>
              <a:t>^</a:t>
            </a:r>
            <a:r>
              <a:rPr kumimoji="1" lang="ja-JP" altLang="en-US" dirty="0" smtClean="0"/>
              <a:t>タイ</a:t>
            </a:r>
            <a:r>
              <a:rPr kumimoji="1" lang="en-US" altLang="ja-JP" dirty="0" smtClean="0"/>
              <a:t>[/02]</a:t>
            </a:r>
            <a:r>
              <a:rPr kumimoji="1" lang="ja-JP" altLang="en-US" dirty="0" smtClean="0"/>
              <a:t>バーイワ</a:t>
            </a:r>
            <a:r>
              <a:rPr kumimoji="1" lang="en-US" altLang="ja-JP" dirty="0" smtClean="0"/>
              <a:t>[%00]</a:t>
            </a:r>
            <a:r>
              <a:rPr kumimoji="1" lang="ja-JP" altLang="en-US" dirty="0" smtClean="0"/>
              <a:t>ガイブニンカオ</a:t>
            </a:r>
            <a:r>
              <a:rPr kumimoji="1" lang="en-US" altLang="ja-JP" dirty="0" smtClean="0"/>
              <a:t>[/04]</a:t>
            </a:r>
            <a:r>
              <a:rPr kumimoji="1" lang="ja-JP" altLang="en-US" dirty="0" smtClean="0"/>
              <a:t>リヨーシマス</a:t>
            </a:r>
            <a:r>
              <a:rPr kumimoji="1" lang="en-US" altLang="ja-JP" dirty="0" smtClean="0"/>
              <a:t>^[.05]</a:t>
            </a:r>
            <a:r>
              <a:rPr kumimoji="1" lang="ja-JP" altLang="en-US" dirty="0" smtClean="0"/>
              <a:t>ガイブニンショーソースノ</a:t>
            </a:r>
            <a:r>
              <a:rPr kumimoji="1" lang="en-US" altLang="ja-JP" dirty="0" smtClean="0"/>
              <a:t>[/08]</a:t>
            </a:r>
            <a:r>
              <a:rPr kumimoji="1" lang="ja-JP" altLang="en-US" dirty="0" smtClean="0"/>
              <a:t>ジョーホートワベツニ</a:t>
            </a:r>
            <a:r>
              <a:rPr kumimoji="1" lang="en-US" altLang="ja-JP" dirty="0" smtClean="0"/>
              <a:t>[,05]</a:t>
            </a:r>
            <a:r>
              <a:rPr kumimoji="1" lang="ja-JP" altLang="en-US" dirty="0" smtClean="0"/>
              <a:t>トク</a:t>
            </a:r>
            <a:r>
              <a:rPr kumimoji="1" lang="en-US" altLang="ja-JP" dirty="0" smtClean="0"/>
              <a:t>^</a:t>
            </a:r>
            <a:r>
              <a:rPr kumimoji="1" lang="ja-JP" altLang="en-US" dirty="0" smtClean="0"/>
              <a:t>テーノ</a:t>
            </a:r>
            <a:r>
              <a:rPr kumimoji="1" lang="en-US" altLang="ja-JP" dirty="0" smtClean="0"/>
              <a:t>[/00]</a:t>
            </a:r>
            <a:r>
              <a:rPr kumimoji="1" lang="ja-JP" altLang="en-US" dirty="0" smtClean="0"/>
              <a:t>ユーザーオ</a:t>
            </a:r>
            <a:r>
              <a:rPr kumimoji="1" lang="en-US" altLang="ja-JP" dirty="0" smtClean="0"/>
              <a:t>[ 01]</a:t>
            </a:r>
            <a:r>
              <a:rPr kumimoji="1" lang="ja-JP" altLang="en-US" dirty="0" smtClean="0"/>
              <a:t>カンリシャ</a:t>
            </a:r>
            <a:r>
              <a:rPr kumimoji="1" lang="en-US" altLang="ja-JP" dirty="0" smtClean="0"/>
              <a:t>[/03]</a:t>
            </a:r>
            <a:r>
              <a:rPr kumimoji="1" lang="ja-JP" altLang="en-US" dirty="0" smtClean="0"/>
              <a:t>グループニ</a:t>
            </a:r>
            <a:r>
              <a:rPr kumimoji="1" lang="en-US" altLang="ja-JP" dirty="0" smtClean="0"/>
              <a:t>[ 02]</a:t>
            </a:r>
            <a:r>
              <a:rPr kumimoji="1" lang="ja-JP" altLang="en-US" dirty="0" smtClean="0"/>
              <a:t>シュドーデ</a:t>
            </a:r>
            <a:r>
              <a:rPr kumimoji="1" lang="en-US" altLang="ja-JP" dirty="0" smtClean="0"/>
              <a:t>[/00]</a:t>
            </a:r>
            <a:r>
              <a:rPr kumimoji="1" lang="ja-JP" altLang="en-US" dirty="0" smtClean="0"/>
              <a:t>フ</a:t>
            </a:r>
            <a:r>
              <a:rPr kumimoji="1" lang="en-US" altLang="ja-JP" dirty="0" smtClean="0"/>
              <a:t>^</a:t>
            </a:r>
            <a:r>
              <a:rPr kumimoji="1" lang="ja-JP" altLang="en-US" dirty="0" smtClean="0"/>
              <a:t>クメルナドノ</a:t>
            </a:r>
            <a:r>
              <a:rPr kumimoji="1" lang="en-US" altLang="ja-JP" dirty="0" smtClean="0"/>
              <a:t>[ 03]</a:t>
            </a:r>
            <a:r>
              <a:rPr kumimoji="1" lang="ja-JP" altLang="en-US" dirty="0" smtClean="0"/>
              <a:t>レーガイタイオーガ</a:t>
            </a:r>
            <a:r>
              <a:rPr kumimoji="1" lang="en-US" altLang="ja-JP" dirty="0" smtClean="0"/>
              <a:t>[/05]</a:t>
            </a:r>
            <a:r>
              <a:rPr kumimoji="1" lang="ja-JP" altLang="en-US" dirty="0" smtClean="0"/>
              <a:t>ハッセースル</a:t>
            </a:r>
            <a:r>
              <a:rPr kumimoji="1" lang="en-US" altLang="ja-JP" dirty="0" smtClean="0"/>
              <a:t>[/00]</a:t>
            </a:r>
            <a:r>
              <a:rPr kumimoji="1" lang="ja-JP" altLang="en-US" dirty="0" smtClean="0"/>
              <a:t>バーイワ</a:t>
            </a:r>
            <a:r>
              <a:rPr kumimoji="1" lang="en-US" altLang="ja-JP" dirty="0" smtClean="0"/>
              <a:t>[,00]</a:t>
            </a:r>
            <a:r>
              <a:rPr kumimoji="1" lang="ja-JP" altLang="en-US" dirty="0" smtClean="0"/>
              <a:t>ナイブ</a:t>
            </a:r>
            <a:r>
              <a:rPr kumimoji="1" lang="en-US" altLang="ja-JP" dirty="0" smtClean="0"/>
              <a:t>[ 01]</a:t>
            </a:r>
            <a:r>
              <a:rPr kumimoji="1" lang="ja-JP" altLang="en-US" dirty="0" smtClean="0"/>
              <a:t>プラス</a:t>
            </a:r>
            <a:r>
              <a:rPr kumimoji="1" lang="en-US" altLang="ja-JP" dirty="0" smtClean="0"/>
              <a:t>[ 01]</a:t>
            </a:r>
            <a:r>
              <a:rPr kumimoji="1" lang="ja-JP" altLang="en-US" dirty="0" smtClean="0"/>
              <a:t>ガイブニンカオ</a:t>
            </a:r>
            <a:r>
              <a:rPr kumimoji="1" lang="en-US" altLang="ja-JP" dirty="0" smtClean="0"/>
              <a:t>[/04]</a:t>
            </a:r>
            <a:r>
              <a:rPr kumimoji="1" lang="ja-JP" altLang="en-US" dirty="0" smtClean="0"/>
              <a:t>リヨーシマス</a:t>
            </a:r>
            <a:r>
              <a:rPr kumimoji="1" lang="en-US" altLang="ja-JP" dirty="0" smtClean="0"/>
              <a:t>^[.05]</a:t>
            </a:r>
            <a:r>
              <a:rPr kumimoji="1" lang="ja-JP" altLang="en-US" dirty="0" smtClean="0"/>
              <a:t>ガイブニンカオ</a:t>
            </a:r>
            <a:r>
              <a:rPr kumimoji="1" lang="en-US" altLang="ja-JP" dirty="0" smtClean="0"/>
              <a:t>[/04]</a:t>
            </a:r>
            <a:r>
              <a:rPr kumimoji="1" lang="ja-JP" altLang="en-US" dirty="0" smtClean="0"/>
              <a:t>リヨースル</a:t>
            </a:r>
            <a:r>
              <a:rPr kumimoji="1" lang="en-US" altLang="ja-JP" dirty="0" smtClean="0"/>
              <a:t>[/00]</a:t>
            </a:r>
            <a:r>
              <a:rPr kumimoji="1" lang="ja-JP" altLang="en-US" dirty="0" smtClean="0"/>
              <a:t>バーイワ</a:t>
            </a:r>
            <a:r>
              <a:rPr kumimoji="1" lang="en-US" altLang="ja-JP" dirty="0" smtClean="0"/>
              <a:t>[,00]</a:t>
            </a:r>
            <a:r>
              <a:rPr kumimoji="1" lang="ja-JP" altLang="en-US" dirty="0" smtClean="0"/>
              <a:t>ナイブ</a:t>
            </a:r>
            <a:r>
              <a:rPr kumimoji="1" lang="en-US" altLang="ja-JP" dirty="0" smtClean="0"/>
              <a:t>[ 01]</a:t>
            </a:r>
            <a:r>
              <a:rPr kumimoji="1" lang="ja-JP" altLang="en-US" dirty="0" smtClean="0"/>
              <a:t>プラス</a:t>
            </a:r>
            <a:r>
              <a:rPr kumimoji="1" lang="en-US" altLang="ja-JP" dirty="0" smtClean="0"/>
              <a:t>[ 01]</a:t>
            </a:r>
            <a:r>
              <a:rPr kumimoji="1" lang="ja-JP" altLang="en-US" dirty="0" smtClean="0"/>
              <a:t>ガイブニンカオ</a:t>
            </a:r>
            <a:r>
              <a:rPr kumimoji="1" lang="en-US" altLang="ja-JP" dirty="0" smtClean="0"/>
              <a:t>[/04]</a:t>
            </a:r>
            <a:r>
              <a:rPr kumimoji="1" lang="ja-JP" altLang="en-US" dirty="0" smtClean="0"/>
              <a:t>センタク</a:t>
            </a:r>
            <a:r>
              <a:rPr kumimoji="1" lang="en-US" altLang="ja-JP" dirty="0" smtClean="0"/>
              <a:t>^</a:t>
            </a:r>
            <a:r>
              <a:rPr kumimoji="1" lang="ja-JP" altLang="en-US" dirty="0" smtClean="0"/>
              <a:t>スルコトガ</a:t>
            </a:r>
            <a:r>
              <a:rPr kumimoji="1" lang="en-US" altLang="ja-JP" dirty="0" smtClean="0"/>
              <a:t>[ 08]</a:t>
            </a:r>
            <a:r>
              <a:rPr kumimoji="1" lang="ja-JP" altLang="en-US" dirty="0" smtClean="0"/>
              <a:t>オーイデス</a:t>
            </a:r>
            <a:r>
              <a:rPr kumimoji="1" lang="en-US" altLang="ja-JP" dirty="0" smtClean="0"/>
              <a:t>^[.01]</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a:t>
            </a:fld>
            <a:endParaRPr kumimoji="1" lang="ja-JP" altLang="en-US"/>
          </a:p>
        </p:txBody>
      </p:sp>
    </p:spTree>
    <p:extLst>
      <p:ext uri="{BB962C8B-B14F-4D97-AF65-F5344CB8AC3E}">
        <p14:creationId xmlns:p14="http://schemas.microsoft.com/office/powerpoint/2010/main" val="676276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外部グループと</a:t>
            </a:r>
            <a:r>
              <a:rPr kumimoji="1" lang="en-US" altLang="ja-JP" dirty="0" err="1" smtClean="0"/>
              <a:t>WebFOCUS</a:t>
            </a:r>
            <a:r>
              <a:rPr kumimoji="1" lang="ja-JP" altLang="en-US" dirty="0" smtClean="0"/>
              <a:t>のグループの関連付けイメージについて紹介します。</a:t>
            </a:r>
            <a:endParaRPr kumimoji="1" lang="en-US" altLang="ja-JP" dirty="0" smtClean="0"/>
          </a:p>
          <a:p>
            <a:endParaRPr kumimoji="1" lang="en-US" altLang="ja-JP" dirty="0" smtClean="0"/>
          </a:p>
          <a:p>
            <a:r>
              <a:rPr kumimoji="1" lang="en-US" altLang="ja-JP" dirty="0" err="1" smtClean="0"/>
              <a:t>WebFOCUS</a:t>
            </a:r>
            <a:r>
              <a:rPr kumimoji="1" lang="ja-JP" altLang="en-US" dirty="0" smtClean="0"/>
              <a:t>のグループに予め関連付けするために「開発ユーザグループ」と「一般ユーザグループ」の</a:t>
            </a:r>
            <a:r>
              <a:rPr kumimoji="1" lang="en-US" altLang="ja-JP" dirty="0" smtClean="0"/>
              <a:t>2</a:t>
            </a:r>
            <a:r>
              <a:rPr kumimoji="1" lang="ja-JP" altLang="en-US" dirty="0" err="1" smtClean="0"/>
              <a:t>つの</a:t>
            </a:r>
            <a:r>
              <a:rPr kumimoji="1" lang="ja-JP" altLang="en-US" dirty="0" smtClean="0"/>
              <a:t>グループを作成しています。</a:t>
            </a:r>
            <a:endParaRPr kumimoji="1" lang="en-US" altLang="ja-JP" dirty="0" smtClean="0"/>
          </a:p>
          <a:p>
            <a:r>
              <a:rPr kumimoji="1" lang="ja-JP" altLang="en-US" dirty="0" smtClean="0"/>
              <a:t>開発ユーザグループは</a:t>
            </a:r>
            <a:r>
              <a:rPr kumimoji="1" lang="en-US" altLang="ja-JP" dirty="0" smtClean="0"/>
              <a:t>Developers</a:t>
            </a:r>
            <a:r>
              <a:rPr kumimoji="1" lang="ja-JP" altLang="en-US" dirty="0" smtClean="0"/>
              <a:t>グループの子グループとなっているため開発権限を保有しており、ディレクトリサービスの「アプリ開発部」グループと関連付けを行っています。</a:t>
            </a:r>
            <a:endParaRPr kumimoji="1" lang="en-US" altLang="ja-JP" dirty="0" smtClean="0"/>
          </a:p>
          <a:p>
            <a:r>
              <a:rPr kumimoji="1" lang="ja-JP" altLang="en-US" dirty="0" smtClean="0"/>
              <a:t>アプリ開発部に所属している</a:t>
            </a:r>
            <a:r>
              <a:rPr kumimoji="1" lang="en-US" altLang="ja-JP" dirty="0" smtClean="0"/>
              <a:t>user1</a:t>
            </a:r>
            <a:r>
              <a:rPr kumimoji="1" lang="ja-JP" altLang="en-US" dirty="0" smtClean="0"/>
              <a:t>が</a:t>
            </a:r>
            <a:r>
              <a:rPr kumimoji="1" lang="en-US" altLang="ja-JP" dirty="0" err="1" smtClean="0"/>
              <a:t>WebFOCUS</a:t>
            </a:r>
            <a:r>
              <a:rPr kumimoji="1" lang="ja-JP" altLang="en-US" dirty="0" smtClean="0"/>
              <a:t>にログインすると、自動的に開発ユーザグループに所属する形でログインが行われます。</a:t>
            </a:r>
            <a:endParaRPr kumimoji="1" lang="en-US" altLang="ja-JP" dirty="0" smtClean="0"/>
          </a:p>
          <a:p>
            <a:r>
              <a:rPr kumimoji="1" lang="ja-JP" altLang="en-US" dirty="0" smtClean="0"/>
              <a:t>「一般ユーザグループ」も「営業部」グループと関連付けされているため、</a:t>
            </a:r>
            <a:r>
              <a:rPr kumimoji="1" lang="en-US" altLang="ja-JP" dirty="0" smtClean="0"/>
              <a:t>user2</a:t>
            </a:r>
            <a:r>
              <a:rPr kumimoji="1" lang="ja-JP" altLang="en-US" dirty="0" smtClean="0"/>
              <a:t>が</a:t>
            </a:r>
            <a:r>
              <a:rPr kumimoji="1" lang="en-US" altLang="ja-JP" dirty="0" err="1" smtClean="0"/>
              <a:t>WebFOCUS</a:t>
            </a:r>
            <a:r>
              <a:rPr kumimoji="1" lang="ja-JP" altLang="en-US" dirty="0" smtClean="0"/>
              <a:t>にログインすると「一般ユーザグループ」として扱われます。</a:t>
            </a:r>
            <a:endParaRPr kumimoji="1" lang="en-US" altLang="ja-JP" dirty="0" smtClean="0"/>
          </a:p>
          <a:p>
            <a:endParaRPr kumimoji="1" lang="en-US" altLang="ja-JP" dirty="0" smtClean="0"/>
          </a:p>
          <a:p>
            <a:endParaRPr kumimoji="1" lang="en-US" altLang="ja-JP" dirty="0" smtClean="0"/>
          </a:p>
          <a:p>
            <a:r>
              <a:rPr kumimoji="1" lang="ja-JP" altLang="en-US" dirty="0" smtClean="0"/>
              <a:t>ガイブグループ</a:t>
            </a:r>
            <a:r>
              <a:rPr kumimoji="1" lang="en-US" altLang="ja-JP" dirty="0" smtClean="0"/>
              <a:t>^</a:t>
            </a:r>
            <a:r>
              <a:rPr kumimoji="1" lang="ja-JP" altLang="en-US" dirty="0" smtClean="0"/>
              <a:t>ト</a:t>
            </a:r>
            <a:r>
              <a:rPr kumimoji="1" lang="en-US" altLang="ja-JP" dirty="0" smtClean="0"/>
              <a:t>[ 05]</a:t>
            </a:r>
            <a:r>
              <a:rPr kumimoji="1" lang="ja-JP" altLang="en-US" dirty="0" smtClean="0"/>
              <a:t>ウェブフォーカスノ</a:t>
            </a:r>
            <a:r>
              <a:rPr kumimoji="1" lang="en-US" altLang="ja-JP" dirty="0" smtClean="0"/>
              <a:t>[/03]</a:t>
            </a:r>
            <a:r>
              <a:rPr kumimoji="1" lang="ja-JP" altLang="en-US" dirty="0" smtClean="0"/>
              <a:t>グループノ</a:t>
            </a:r>
            <a:r>
              <a:rPr kumimoji="1" lang="en-US" altLang="ja-JP" dirty="0" smtClean="0"/>
              <a:t>[/02]</a:t>
            </a:r>
            <a:r>
              <a:rPr kumimoji="1" lang="ja-JP" altLang="en-US" dirty="0" smtClean="0"/>
              <a:t>カンレンズケイメージニ</a:t>
            </a:r>
            <a:r>
              <a:rPr kumimoji="1" lang="en-US" altLang="ja-JP" dirty="0" smtClean="0"/>
              <a:t>[/08]</a:t>
            </a:r>
            <a:r>
              <a:rPr kumimoji="1" lang="ja-JP" altLang="en-US" dirty="0" smtClean="0"/>
              <a:t>ツイテ</a:t>
            </a:r>
            <a:r>
              <a:rPr kumimoji="1" lang="en-US" altLang="ja-JP" dirty="0" smtClean="0"/>
              <a:t>[ 01]</a:t>
            </a:r>
            <a:r>
              <a:rPr kumimoji="1" lang="ja-JP" altLang="en-US" dirty="0" smtClean="0"/>
              <a:t>ショーカイシマス</a:t>
            </a:r>
            <a:r>
              <a:rPr kumimoji="1" lang="en-US" altLang="ja-JP" dirty="0" smtClean="0"/>
              <a:t>^[.06]</a:t>
            </a:r>
            <a:r>
              <a:rPr kumimoji="1" lang="ja-JP" altLang="en-US" dirty="0" smtClean="0"/>
              <a:t>ウェブフォーカスノ</a:t>
            </a:r>
            <a:r>
              <a:rPr kumimoji="1" lang="en-US" altLang="ja-JP" dirty="0" smtClean="0"/>
              <a:t>[/03]</a:t>
            </a:r>
            <a:r>
              <a:rPr kumimoji="1" lang="ja-JP" altLang="en-US" dirty="0" smtClean="0"/>
              <a:t>グループニ</a:t>
            </a:r>
            <a:r>
              <a:rPr kumimoji="1" lang="en-US" altLang="ja-JP" dirty="0" smtClean="0"/>
              <a:t>[ 02]</a:t>
            </a:r>
            <a:r>
              <a:rPr kumimoji="1" lang="ja-JP" altLang="en-US" dirty="0" smtClean="0"/>
              <a:t>アラカジメ</a:t>
            </a:r>
            <a:r>
              <a:rPr kumimoji="1" lang="en-US" altLang="ja-JP" dirty="0" smtClean="0"/>
              <a:t>[/00]</a:t>
            </a:r>
            <a:r>
              <a:rPr kumimoji="1" lang="ja-JP" altLang="en-US" dirty="0" smtClean="0"/>
              <a:t>カンレンズケ</a:t>
            </a:r>
            <a:r>
              <a:rPr kumimoji="1" lang="en-US" altLang="ja-JP" dirty="0" smtClean="0"/>
              <a:t>[/00]</a:t>
            </a:r>
            <a:r>
              <a:rPr kumimoji="1" lang="ja-JP" altLang="en-US" dirty="0" smtClean="0"/>
              <a:t>スルタメニ</a:t>
            </a:r>
            <a:r>
              <a:rPr kumimoji="1" lang="en-US" altLang="ja-JP" dirty="0" smtClean="0"/>
              <a:t>[,04]</a:t>
            </a:r>
            <a:r>
              <a:rPr kumimoji="1" lang="ja-JP" altLang="en-US" dirty="0" smtClean="0"/>
              <a:t>カイハツユーザーグループト</a:t>
            </a:r>
            <a:r>
              <a:rPr kumimoji="1" lang="en-US" altLang="ja-JP" dirty="0" smtClean="0"/>
              <a:t>[,10]</a:t>
            </a:r>
            <a:r>
              <a:rPr kumimoji="1" lang="ja-JP" altLang="en-US" dirty="0" smtClean="0"/>
              <a:t>イッパン</a:t>
            </a:r>
            <a:r>
              <a:rPr kumimoji="1" lang="en-US" altLang="ja-JP" dirty="0" smtClean="0"/>
              <a:t>[/00]</a:t>
            </a:r>
            <a:r>
              <a:rPr kumimoji="1" lang="ja-JP" altLang="en-US" dirty="0" smtClean="0"/>
              <a:t>ユーザーグループノ</a:t>
            </a:r>
            <a:r>
              <a:rPr kumimoji="1" lang="en-US" altLang="ja-JP" dirty="0" smtClean="0"/>
              <a:t>[ 06]</a:t>
            </a:r>
            <a:r>
              <a:rPr kumimoji="1" lang="ja-JP" altLang="en-US" dirty="0" smtClean="0"/>
              <a:t>フ</a:t>
            </a:r>
            <a:r>
              <a:rPr kumimoji="1" lang="en-US" altLang="ja-JP" dirty="0" smtClean="0"/>
              <a:t>^</a:t>
            </a:r>
            <a:r>
              <a:rPr kumimoji="1" lang="ja-JP" altLang="en-US" dirty="0" smtClean="0"/>
              <a:t>タツノ</a:t>
            </a:r>
            <a:r>
              <a:rPr kumimoji="1" lang="en-US" altLang="ja-JP" dirty="0" smtClean="0"/>
              <a:t>[/03]</a:t>
            </a:r>
            <a:r>
              <a:rPr kumimoji="1" lang="ja-JP" altLang="en-US" dirty="0" smtClean="0"/>
              <a:t>グループオ</a:t>
            </a:r>
            <a:r>
              <a:rPr kumimoji="1" lang="en-US" altLang="ja-JP" dirty="0" smtClean="0"/>
              <a:t>[/02]</a:t>
            </a:r>
            <a:r>
              <a:rPr kumimoji="1" lang="ja-JP" altLang="en-US" dirty="0" smtClean="0"/>
              <a:t>サク</a:t>
            </a:r>
            <a:r>
              <a:rPr kumimoji="1" lang="en-US" altLang="ja-JP" dirty="0" smtClean="0"/>
              <a:t>^</a:t>
            </a:r>
            <a:r>
              <a:rPr kumimoji="1" lang="ja-JP" altLang="en-US" dirty="0" smtClean="0"/>
              <a:t>セーシ</a:t>
            </a:r>
            <a:r>
              <a:rPr kumimoji="1" lang="en-US" altLang="ja-JP" dirty="0" smtClean="0"/>
              <a:t>^</a:t>
            </a:r>
            <a:r>
              <a:rPr kumimoji="1" lang="ja-JP" altLang="en-US" dirty="0" smtClean="0"/>
              <a:t>テ</a:t>
            </a:r>
            <a:r>
              <a:rPr kumimoji="1" lang="en-US" altLang="ja-JP" dirty="0" smtClean="0"/>
              <a:t>[/00]</a:t>
            </a:r>
            <a:r>
              <a:rPr kumimoji="1" lang="ja-JP" altLang="en-US" dirty="0" smtClean="0"/>
              <a:t>イマス</a:t>
            </a:r>
            <a:r>
              <a:rPr kumimoji="1" lang="en-US" altLang="ja-JP" dirty="0" smtClean="0"/>
              <a:t>^[.02]</a:t>
            </a:r>
            <a:r>
              <a:rPr kumimoji="1" lang="ja-JP" altLang="en-US" dirty="0" smtClean="0"/>
              <a:t>カイハツユーザーグループワ</a:t>
            </a:r>
            <a:r>
              <a:rPr kumimoji="1" lang="en-US" altLang="ja-JP" dirty="0" smtClean="0"/>
              <a:t>[,10]</a:t>
            </a:r>
            <a:r>
              <a:rPr kumimoji="1" lang="ja-JP" altLang="en-US" dirty="0" smtClean="0"/>
              <a:t>ディベロッパーズグループノ</a:t>
            </a:r>
            <a:r>
              <a:rPr kumimoji="1" lang="en-US" altLang="ja-JP" dirty="0" smtClean="0"/>
              <a:t>[/09]</a:t>
            </a:r>
            <a:r>
              <a:rPr kumimoji="1" lang="ja-JP" altLang="en-US" dirty="0" smtClean="0"/>
              <a:t>コグループ</a:t>
            </a:r>
            <a:r>
              <a:rPr kumimoji="1" lang="en-US" altLang="ja-JP" dirty="0" smtClean="0"/>
              <a:t>^</a:t>
            </a:r>
            <a:r>
              <a:rPr kumimoji="1" lang="ja-JP" altLang="en-US" dirty="0" smtClean="0"/>
              <a:t>ト</a:t>
            </a:r>
            <a:r>
              <a:rPr kumimoji="1" lang="en-US" altLang="ja-JP" dirty="0" smtClean="0"/>
              <a:t>[/03]</a:t>
            </a:r>
            <a:r>
              <a:rPr kumimoji="1" lang="ja-JP" altLang="en-US" dirty="0" smtClean="0"/>
              <a:t>ナッテ</a:t>
            </a:r>
            <a:r>
              <a:rPr kumimoji="1" lang="en-US" altLang="ja-JP" dirty="0" smtClean="0"/>
              <a:t>[/01]</a:t>
            </a:r>
            <a:r>
              <a:rPr kumimoji="1" lang="ja-JP" altLang="en-US" dirty="0" smtClean="0"/>
              <a:t>イルタメ</a:t>
            </a:r>
            <a:r>
              <a:rPr kumimoji="1" lang="en-US" altLang="ja-JP" dirty="0" smtClean="0"/>
              <a:t>[ 04]</a:t>
            </a:r>
            <a:r>
              <a:rPr kumimoji="1" lang="ja-JP" altLang="en-US" dirty="0" smtClean="0"/>
              <a:t>カイハツ</a:t>
            </a:r>
            <a:r>
              <a:rPr kumimoji="1" lang="en-US" altLang="ja-JP" dirty="0" smtClean="0"/>
              <a:t>^</a:t>
            </a:r>
            <a:r>
              <a:rPr kumimoji="1" lang="ja-JP" altLang="en-US" dirty="0" smtClean="0"/>
              <a:t>ケンゲンオ</a:t>
            </a:r>
            <a:r>
              <a:rPr kumimoji="1" lang="en-US" altLang="ja-JP" dirty="0" smtClean="0"/>
              <a:t>[/05]</a:t>
            </a:r>
            <a:r>
              <a:rPr kumimoji="1" lang="ja-JP" altLang="en-US" dirty="0" smtClean="0"/>
              <a:t>ホユーシ</a:t>
            </a:r>
            <a:r>
              <a:rPr kumimoji="1" lang="en-US" altLang="ja-JP" dirty="0" smtClean="0"/>
              <a:t>^</a:t>
            </a:r>
            <a:r>
              <a:rPr kumimoji="1" lang="ja-JP" altLang="en-US" dirty="0" smtClean="0"/>
              <a:t>テオリ</a:t>
            </a:r>
            <a:r>
              <a:rPr kumimoji="1" lang="en-US" altLang="ja-JP" dirty="0" smtClean="0"/>
              <a:t>[,06]</a:t>
            </a:r>
            <a:r>
              <a:rPr kumimoji="1" lang="ja-JP" altLang="en-US" dirty="0" smtClean="0"/>
              <a:t>ディレク</a:t>
            </a:r>
            <a:r>
              <a:rPr kumimoji="1" lang="en-US" altLang="ja-JP" dirty="0" smtClean="0"/>
              <a:t>^</a:t>
            </a:r>
            <a:r>
              <a:rPr kumimoji="1" lang="ja-JP" altLang="en-US" dirty="0" smtClean="0"/>
              <a:t>トリーサービスノ</a:t>
            </a:r>
            <a:r>
              <a:rPr kumimoji="1" lang="en-US" altLang="ja-JP" dirty="0" smtClean="0"/>
              <a:t>[,07]</a:t>
            </a:r>
            <a:r>
              <a:rPr kumimoji="1" lang="ja-JP" altLang="en-US" dirty="0" smtClean="0"/>
              <a:t>アプリカイハツブグループ</a:t>
            </a:r>
            <a:r>
              <a:rPr kumimoji="1" lang="en-US" altLang="ja-JP" dirty="0" smtClean="0"/>
              <a:t>^</a:t>
            </a:r>
            <a:r>
              <a:rPr kumimoji="1" lang="ja-JP" altLang="en-US" dirty="0" smtClean="0"/>
              <a:t>ト</a:t>
            </a:r>
            <a:r>
              <a:rPr kumimoji="1" lang="en-US" altLang="ja-JP" dirty="0" smtClean="0"/>
              <a:t>[/12]</a:t>
            </a:r>
            <a:r>
              <a:rPr kumimoji="1" lang="ja-JP" altLang="en-US" dirty="0" smtClean="0"/>
              <a:t>カンレンズケオ</a:t>
            </a:r>
            <a:r>
              <a:rPr kumimoji="1" lang="en-US" altLang="ja-JP" dirty="0" smtClean="0"/>
              <a:t>[/00]</a:t>
            </a:r>
            <a:r>
              <a:rPr kumimoji="1" lang="ja-JP" altLang="en-US" dirty="0" smtClean="0"/>
              <a:t>オコナッテ</a:t>
            </a:r>
            <a:r>
              <a:rPr kumimoji="1" lang="en-US" altLang="ja-JP" dirty="0" smtClean="0"/>
              <a:t>[/00]</a:t>
            </a:r>
            <a:r>
              <a:rPr kumimoji="1" lang="ja-JP" altLang="en-US" dirty="0" smtClean="0"/>
              <a:t>イマス</a:t>
            </a:r>
            <a:r>
              <a:rPr kumimoji="1" lang="en-US" altLang="ja-JP" dirty="0" smtClean="0"/>
              <a:t>^[.02]</a:t>
            </a:r>
            <a:r>
              <a:rPr kumimoji="1" lang="ja-JP" altLang="en-US" dirty="0" smtClean="0"/>
              <a:t>アプリカイハツブニ</a:t>
            </a:r>
            <a:r>
              <a:rPr kumimoji="1" lang="en-US" altLang="ja-JP" dirty="0" smtClean="0"/>
              <a:t>[/07]</a:t>
            </a:r>
            <a:r>
              <a:rPr kumimoji="1" lang="ja-JP" altLang="en-US" dirty="0" smtClean="0"/>
              <a:t>ショゾク</a:t>
            </a:r>
            <a:r>
              <a:rPr kumimoji="1" lang="en-US" altLang="ja-JP" dirty="0" smtClean="0"/>
              <a:t>^</a:t>
            </a:r>
            <a:r>
              <a:rPr kumimoji="1" lang="ja-JP" altLang="en-US" dirty="0" smtClean="0"/>
              <a:t>シ</a:t>
            </a:r>
            <a:r>
              <a:rPr kumimoji="1" lang="en-US" altLang="ja-JP" dirty="0" smtClean="0"/>
              <a:t>^</a:t>
            </a:r>
            <a:r>
              <a:rPr kumimoji="1" lang="ja-JP" altLang="en-US" dirty="0" smtClean="0"/>
              <a:t>テ</a:t>
            </a:r>
            <a:r>
              <a:rPr kumimoji="1" lang="en-US" altLang="ja-JP" dirty="0" smtClean="0"/>
              <a:t>[/00]</a:t>
            </a:r>
            <a:r>
              <a:rPr kumimoji="1" lang="ja-JP" altLang="en-US" dirty="0" smtClean="0"/>
              <a:t>イル</a:t>
            </a:r>
            <a:r>
              <a:rPr kumimoji="1" lang="en-US" altLang="ja-JP" dirty="0" smtClean="0"/>
              <a:t>[ 00]</a:t>
            </a:r>
            <a:r>
              <a:rPr kumimoji="1" lang="ja-JP" altLang="en-US" dirty="0" smtClean="0"/>
              <a:t>ユーザー</a:t>
            </a:r>
            <a:r>
              <a:rPr kumimoji="1" lang="en-US" altLang="ja-JP" dirty="0" smtClean="0"/>
              <a:t>[/01]</a:t>
            </a:r>
            <a:r>
              <a:rPr kumimoji="1" lang="ja-JP" altLang="en-US" dirty="0" smtClean="0"/>
              <a:t>イチガ</a:t>
            </a:r>
            <a:r>
              <a:rPr kumimoji="1" lang="en-US" altLang="ja-JP" dirty="0" smtClean="0"/>
              <a:t>[ 02]</a:t>
            </a:r>
            <a:r>
              <a:rPr kumimoji="1" lang="ja-JP" altLang="en-US" dirty="0" smtClean="0"/>
              <a:t>ウェブフォーカスニ</a:t>
            </a:r>
            <a:r>
              <a:rPr kumimoji="1" lang="en-US" altLang="ja-JP" dirty="0" smtClean="0"/>
              <a:t>[/03]</a:t>
            </a:r>
            <a:r>
              <a:rPr kumimoji="1" lang="ja-JP" altLang="en-US" dirty="0" smtClean="0"/>
              <a:t>ログインスルト</a:t>
            </a:r>
            <a:r>
              <a:rPr kumimoji="1" lang="en-US" altLang="ja-JP" dirty="0" smtClean="0"/>
              <a:t>[,03]</a:t>
            </a:r>
            <a:r>
              <a:rPr kumimoji="1" lang="ja-JP" altLang="en-US" dirty="0" smtClean="0"/>
              <a:t>ジドーテキニ</a:t>
            </a:r>
            <a:r>
              <a:rPr kumimoji="1" lang="en-US" altLang="ja-JP" dirty="0" smtClean="0"/>
              <a:t>[ 00]</a:t>
            </a:r>
            <a:r>
              <a:rPr kumimoji="1" lang="ja-JP" altLang="en-US" dirty="0" smtClean="0"/>
              <a:t>カイハツユーザーグループニ</a:t>
            </a:r>
            <a:r>
              <a:rPr kumimoji="1" lang="en-US" altLang="ja-JP" dirty="0" smtClean="0"/>
              <a:t>[/10]</a:t>
            </a:r>
            <a:r>
              <a:rPr kumimoji="1" lang="ja-JP" altLang="en-US" dirty="0" smtClean="0"/>
              <a:t>ショゾク</a:t>
            </a:r>
            <a:r>
              <a:rPr kumimoji="1" lang="en-US" altLang="ja-JP" dirty="0" smtClean="0"/>
              <a:t>^</a:t>
            </a:r>
            <a:r>
              <a:rPr kumimoji="1" lang="ja-JP" altLang="en-US" dirty="0" smtClean="0"/>
              <a:t>スル</a:t>
            </a:r>
            <a:r>
              <a:rPr kumimoji="1" lang="en-US" altLang="ja-JP" dirty="0" smtClean="0"/>
              <a:t>[/00]</a:t>
            </a:r>
            <a:r>
              <a:rPr kumimoji="1" lang="ja-JP" altLang="en-US" dirty="0" smtClean="0"/>
              <a:t>カタチデ</a:t>
            </a:r>
            <a:r>
              <a:rPr kumimoji="1" lang="en-US" altLang="ja-JP" dirty="0" smtClean="0"/>
              <a:t>[ 00]</a:t>
            </a:r>
            <a:r>
              <a:rPr kumimoji="1" lang="ja-JP" altLang="en-US" dirty="0" smtClean="0"/>
              <a:t>ログインガ</a:t>
            </a:r>
            <a:r>
              <a:rPr kumimoji="1" lang="en-US" altLang="ja-JP" dirty="0" smtClean="0"/>
              <a:t>[/03]</a:t>
            </a:r>
            <a:r>
              <a:rPr kumimoji="1" lang="ja-JP" altLang="en-US" dirty="0" smtClean="0"/>
              <a:t>オコナワレマス</a:t>
            </a:r>
            <a:r>
              <a:rPr kumimoji="1" lang="en-US" altLang="ja-JP" dirty="0" smtClean="0"/>
              <a:t>^[.06]</a:t>
            </a:r>
            <a:r>
              <a:rPr kumimoji="1" lang="ja-JP" altLang="en-US" dirty="0" smtClean="0"/>
              <a:t>イッパン</a:t>
            </a:r>
            <a:r>
              <a:rPr kumimoji="1" lang="en-US" altLang="ja-JP" dirty="0" smtClean="0"/>
              <a:t>[/00]</a:t>
            </a:r>
            <a:r>
              <a:rPr kumimoji="1" lang="ja-JP" altLang="en-US" dirty="0" smtClean="0"/>
              <a:t>ユーザーグループモ</a:t>
            </a:r>
            <a:r>
              <a:rPr kumimoji="1" lang="en-US" altLang="ja-JP" dirty="0" smtClean="0"/>
              <a:t>[,06]</a:t>
            </a:r>
            <a:r>
              <a:rPr kumimoji="1" lang="ja-JP" altLang="en-US" dirty="0" smtClean="0"/>
              <a:t>エーギョーブグループ</a:t>
            </a:r>
            <a:r>
              <a:rPr kumimoji="1" lang="en-US" altLang="ja-JP" dirty="0" smtClean="0"/>
              <a:t>^</a:t>
            </a:r>
            <a:r>
              <a:rPr kumimoji="1" lang="ja-JP" altLang="en-US" dirty="0" smtClean="0"/>
              <a:t>ト</a:t>
            </a:r>
            <a:r>
              <a:rPr kumimoji="1" lang="en-US" altLang="ja-JP" dirty="0" smtClean="0"/>
              <a:t>[/07]</a:t>
            </a:r>
            <a:r>
              <a:rPr kumimoji="1" lang="ja-JP" altLang="en-US" dirty="0" smtClean="0"/>
              <a:t>カンレンズケ</a:t>
            </a:r>
            <a:r>
              <a:rPr kumimoji="1" lang="en-US" altLang="ja-JP" dirty="0" smtClean="0"/>
              <a:t>[/00]</a:t>
            </a:r>
            <a:r>
              <a:rPr kumimoji="1" lang="ja-JP" altLang="en-US" dirty="0" smtClean="0"/>
              <a:t>サレテ</a:t>
            </a:r>
            <a:r>
              <a:rPr kumimoji="1" lang="en-US" altLang="ja-JP" dirty="0" smtClean="0"/>
              <a:t>[/00]</a:t>
            </a:r>
            <a:r>
              <a:rPr kumimoji="1" lang="ja-JP" altLang="en-US" dirty="0" smtClean="0"/>
              <a:t>イルタメ</a:t>
            </a:r>
            <a:r>
              <a:rPr kumimoji="1" lang="en-US" altLang="ja-JP" dirty="0" smtClean="0"/>
              <a:t>[,04]</a:t>
            </a:r>
            <a:r>
              <a:rPr kumimoji="1" lang="ja-JP" altLang="en-US" dirty="0" smtClean="0"/>
              <a:t>ユーザー</a:t>
            </a:r>
            <a:r>
              <a:rPr kumimoji="1" lang="en-US" altLang="ja-JP" dirty="0" smtClean="0"/>
              <a:t>[/01]</a:t>
            </a:r>
            <a:r>
              <a:rPr kumimoji="1" lang="ja-JP" altLang="en-US" dirty="0" smtClean="0"/>
              <a:t>ニガ</a:t>
            </a:r>
            <a:r>
              <a:rPr kumimoji="1" lang="en-US" altLang="ja-JP" dirty="0" smtClean="0"/>
              <a:t>[ 01]</a:t>
            </a:r>
            <a:r>
              <a:rPr kumimoji="1" lang="ja-JP" altLang="en-US" dirty="0" smtClean="0"/>
              <a:t>ウェブフォーカスニ</a:t>
            </a:r>
            <a:r>
              <a:rPr kumimoji="1" lang="en-US" altLang="ja-JP" dirty="0" smtClean="0"/>
              <a:t>[/03]</a:t>
            </a:r>
            <a:r>
              <a:rPr kumimoji="1" lang="ja-JP" altLang="en-US" dirty="0" smtClean="0"/>
              <a:t>ログインスルト</a:t>
            </a:r>
            <a:r>
              <a:rPr kumimoji="1" lang="en-US" altLang="ja-JP" dirty="0" smtClean="0"/>
              <a:t>[,03]</a:t>
            </a:r>
            <a:r>
              <a:rPr kumimoji="1" lang="ja-JP" altLang="en-US" dirty="0" smtClean="0"/>
              <a:t>イッパン</a:t>
            </a:r>
            <a:r>
              <a:rPr kumimoji="1" lang="en-US" altLang="ja-JP" dirty="0" smtClean="0"/>
              <a:t>[/00]</a:t>
            </a:r>
            <a:r>
              <a:rPr kumimoji="1" lang="ja-JP" altLang="en-US" dirty="0" smtClean="0"/>
              <a:t>ユーザーグループト</a:t>
            </a:r>
            <a:r>
              <a:rPr kumimoji="1" lang="en-US" altLang="ja-JP" dirty="0" smtClean="0"/>
              <a:t>[/06]</a:t>
            </a:r>
            <a:r>
              <a:rPr kumimoji="1" lang="ja-JP" altLang="en-US" dirty="0" smtClean="0"/>
              <a:t>シ</a:t>
            </a:r>
            <a:r>
              <a:rPr kumimoji="1" lang="en-US" altLang="ja-JP" dirty="0" smtClean="0"/>
              <a:t>^</a:t>
            </a:r>
            <a:r>
              <a:rPr kumimoji="1" lang="ja-JP" altLang="en-US" dirty="0" smtClean="0"/>
              <a:t>テ</a:t>
            </a:r>
            <a:r>
              <a:rPr kumimoji="1" lang="en-US" altLang="ja-JP" dirty="0" smtClean="0"/>
              <a:t>[/02]</a:t>
            </a:r>
            <a:r>
              <a:rPr kumimoji="1" lang="ja-JP" altLang="en-US" dirty="0" smtClean="0"/>
              <a:t>アツ</a:t>
            </a:r>
            <a:r>
              <a:rPr kumimoji="1" lang="en-US" altLang="ja-JP" dirty="0" smtClean="0"/>
              <a:t>^</a:t>
            </a:r>
            <a:r>
              <a:rPr kumimoji="1" lang="ja-JP" altLang="en-US" dirty="0" smtClean="0"/>
              <a:t>カワレマス</a:t>
            </a:r>
            <a:r>
              <a:rPr kumimoji="1" lang="en-US" altLang="ja-JP" dirty="0" smtClean="0"/>
              <a:t>^[.06]</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a:t>
            </a:fld>
            <a:endParaRPr kumimoji="1" lang="ja-JP" altLang="en-US"/>
          </a:p>
        </p:txBody>
      </p:sp>
    </p:spTree>
    <p:extLst>
      <p:ext uri="{BB962C8B-B14F-4D97-AF65-F5344CB8AC3E}">
        <p14:creationId xmlns:p14="http://schemas.microsoft.com/office/powerpoint/2010/main" val="2962122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このスライドでは、少し複雑な要件の対応方法や設定について、４つの例を挙げています。</a:t>
            </a:r>
            <a:endParaRPr kumimoji="1" lang="en-US" altLang="ja-JP" dirty="0" smtClean="0"/>
          </a:p>
          <a:p>
            <a:endParaRPr kumimoji="1" lang="en-US" altLang="ja-JP" dirty="0" smtClean="0"/>
          </a:p>
          <a:p>
            <a:r>
              <a:rPr kumimoji="1" lang="ja-JP" altLang="en-US" dirty="0" smtClean="0"/>
              <a:t>１つ目は、認証は</a:t>
            </a:r>
            <a:r>
              <a:rPr kumimoji="1" lang="en-US" altLang="ja-JP" baseline="0" dirty="0" smtClean="0"/>
              <a:t> </a:t>
            </a:r>
            <a:r>
              <a:rPr kumimoji="1" lang="en-US" altLang="ja-JP" baseline="0" dirty="0" err="1" smtClean="0"/>
              <a:t>ActiveDirectory</a:t>
            </a:r>
            <a:r>
              <a:rPr kumimoji="1" lang="en-US" altLang="ja-JP" baseline="0" dirty="0" smtClean="0"/>
              <a:t> </a:t>
            </a:r>
            <a:r>
              <a:rPr kumimoji="1" lang="ja-JP" altLang="en-US" baseline="0" dirty="0" smtClean="0"/>
              <a:t>に任せたいが、認可のルールは </a:t>
            </a:r>
            <a:r>
              <a:rPr kumimoji="1" lang="en-US" altLang="ja-JP" baseline="0" dirty="0" err="1" smtClean="0"/>
              <a:t>ActiveDirectory</a:t>
            </a:r>
            <a:r>
              <a:rPr kumimoji="1" lang="en-US" altLang="ja-JP" baseline="0" dirty="0" smtClean="0"/>
              <a:t> </a:t>
            </a:r>
            <a:r>
              <a:rPr kumimoji="1" lang="ja-JP" altLang="en-US" baseline="0" dirty="0" smtClean="0"/>
              <a:t>のグループを使わずに個別で管理したい場合です。</a:t>
            </a:r>
            <a:endParaRPr kumimoji="1" lang="en-US" altLang="ja-JP" baseline="0" dirty="0" smtClean="0"/>
          </a:p>
          <a:p>
            <a:r>
              <a:rPr kumimoji="1" lang="ja-JP" altLang="en-US" baseline="0" dirty="0" smtClean="0"/>
              <a:t>２つ目は、</a:t>
            </a:r>
            <a:r>
              <a:rPr kumimoji="1" lang="en-US" altLang="ja-JP" baseline="0" dirty="0" smtClean="0"/>
              <a:t>SSO </a:t>
            </a:r>
            <a:r>
              <a:rPr kumimoji="1" lang="ja-JP" altLang="en-US" baseline="0" dirty="0" smtClean="0"/>
              <a:t>を設定したいが管理者については自分の</a:t>
            </a:r>
            <a:r>
              <a:rPr kumimoji="1" lang="en-US" altLang="ja-JP" baseline="0" dirty="0" smtClean="0"/>
              <a:t>ID</a:t>
            </a:r>
            <a:r>
              <a:rPr kumimoji="1" lang="ja-JP" altLang="en-US" baseline="0" dirty="0" smtClean="0"/>
              <a:t>と管理者用の</a:t>
            </a:r>
            <a:r>
              <a:rPr kumimoji="1" lang="en-US" altLang="ja-JP" baseline="0" dirty="0" smtClean="0"/>
              <a:t>ID</a:t>
            </a:r>
            <a:r>
              <a:rPr kumimoji="1" lang="ja-JP" altLang="en-US" baseline="0" dirty="0" smtClean="0"/>
              <a:t>を分けて利用したい場合です。</a:t>
            </a:r>
            <a:endParaRPr kumimoji="1" lang="en-US" altLang="ja-JP" baseline="0" dirty="0" smtClean="0"/>
          </a:p>
          <a:p>
            <a:r>
              <a:rPr kumimoji="1" lang="ja-JP" altLang="en-US" dirty="0" smtClean="0"/>
              <a:t>３つ目は、予め指定したユーザのみログインさせたい場合です。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４つ目は、予め指定したグループに所属しているユーザのみログインさせたい場合です。</a:t>
            </a:r>
            <a:endParaRPr kumimoji="1" lang="en-US" altLang="ja-JP" dirty="0" smtClean="0"/>
          </a:p>
          <a:p>
            <a:endParaRPr kumimoji="1" lang="en-US" altLang="ja-JP" dirty="0" smtClean="0"/>
          </a:p>
          <a:p>
            <a:r>
              <a:rPr kumimoji="1" lang="ja-JP" altLang="en-US" dirty="0" smtClean="0"/>
              <a:t>コノスライドデワ</a:t>
            </a:r>
            <a:r>
              <a:rPr kumimoji="1" lang="en-US" altLang="ja-JP" dirty="0" smtClean="0"/>
              <a:t>[,07]</a:t>
            </a:r>
            <a:r>
              <a:rPr kumimoji="1" lang="ja-JP" altLang="en-US" dirty="0" smtClean="0"/>
              <a:t>ス</a:t>
            </a:r>
            <a:r>
              <a:rPr kumimoji="1" lang="en-US" altLang="ja-JP" dirty="0" smtClean="0"/>
              <a:t>^</a:t>
            </a:r>
            <a:r>
              <a:rPr kumimoji="1" lang="ja-JP" altLang="en-US" dirty="0" smtClean="0"/>
              <a:t>コシ</a:t>
            </a:r>
            <a:r>
              <a:rPr kumimoji="1" lang="en-US" altLang="ja-JP" dirty="0" smtClean="0"/>
              <a:t>[/02]</a:t>
            </a:r>
            <a:r>
              <a:rPr kumimoji="1" lang="ja-JP" altLang="en-US" dirty="0" smtClean="0"/>
              <a:t>フ</a:t>
            </a:r>
            <a:r>
              <a:rPr kumimoji="1" lang="en-US" altLang="ja-JP" dirty="0" smtClean="0"/>
              <a:t>^</a:t>
            </a:r>
            <a:r>
              <a:rPr kumimoji="1" lang="ja-JP" altLang="en-US" dirty="0" smtClean="0"/>
              <a:t>クザツナ</a:t>
            </a:r>
            <a:r>
              <a:rPr kumimoji="1" lang="en-US" altLang="ja-JP" dirty="0" smtClean="0"/>
              <a:t>[/00]</a:t>
            </a:r>
            <a:r>
              <a:rPr kumimoji="1" lang="ja-JP" altLang="en-US" dirty="0" smtClean="0"/>
              <a:t>ヨーケンノ</a:t>
            </a:r>
            <a:r>
              <a:rPr kumimoji="1" lang="en-US" altLang="ja-JP" dirty="0" smtClean="0"/>
              <a:t>[/03]</a:t>
            </a:r>
            <a:r>
              <a:rPr kumimoji="1" lang="ja-JP" altLang="en-US" dirty="0" smtClean="0"/>
              <a:t>タイオーホーホーヤ</a:t>
            </a:r>
            <a:r>
              <a:rPr kumimoji="1" lang="en-US" altLang="ja-JP" dirty="0" smtClean="0"/>
              <a:t>[ 05]</a:t>
            </a:r>
            <a:r>
              <a:rPr kumimoji="1" lang="ja-JP" altLang="en-US" dirty="0" smtClean="0"/>
              <a:t>セッテーニ</a:t>
            </a:r>
            <a:r>
              <a:rPr kumimoji="1" lang="en-US" altLang="ja-JP" dirty="0" smtClean="0"/>
              <a:t>[/00]</a:t>
            </a:r>
            <a:r>
              <a:rPr kumimoji="1" lang="ja-JP" altLang="en-US" dirty="0" smtClean="0"/>
              <a:t>ツイテ</a:t>
            </a:r>
            <a:r>
              <a:rPr kumimoji="1" lang="en-US" altLang="ja-JP" dirty="0" smtClean="0"/>
              <a:t>[,01]</a:t>
            </a:r>
            <a:r>
              <a:rPr kumimoji="1" lang="ja-JP" altLang="en-US" dirty="0" smtClean="0"/>
              <a:t>ヨッツノ</a:t>
            </a:r>
            <a:r>
              <a:rPr kumimoji="1" lang="en-US" altLang="ja-JP" dirty="0" smtClean="0"/>
              <a:t>[/03]</a:t>
            </a:r>
            <a:r>
              <a:rPr kumimoji="1" lang="ja-JP" altLang="en-US" dirty="0" smtClean="0"/>
              <a:t>レーオ</a:t>
            </a:r>
            <a:r>
              <a:rPr kumimoji="1" lang="en-US" altLang="ja-JP" dirty="0" smtClean="0"/>
              <a:t>[/01]</a:t>
            </a:r>
            <a:r>
              <a:rPr kumimoji="1" lang="ja-JP" altLang="en-US" dirty="0" smtClean="0"/>
              <a:t>アゲテ</a:t>
            </a:r>
            <a:r>
              <a:rPr kumimoji="1" lang="en-US" altLang="ja-JP" dirty="0" smtClean="0"/>
              <a:t>[/00]</a:t>
            </a:r>
            <a:r>
              <a:rPr kumimoji="1" lang="ja-JP" altLang="en-US" dirty="0" smtClean="0"/>
              <a:t>イマス</a:t>
            </a:r>
            <a:r>
              <a:rPr kumimoji="1" lang="en-US" altLang="ja-JP" dirty="0" smtClean="0"/>
              <a:t>^[.02]</a:t>
            </a:r>
            <a:r>
              <a:rPr kumimoji="1" lang="ja-JP" altLang="en-US" dirty="0" smtClean="0"/>
              <a:t>ヒ</a:t>
            </a:r>
            <a:r>
              <a:rPr kumimoji="1" lang="en-US" altLang="ja-JP" dirty="0" smtClean="0"/>
              <a:t>^</a:t>
            </a:r>
            <a:r>
              <a:rPr kumimoji="1" lang="ja-JP" altLang="en-US" dirty="0" smtClean="0"/>
              <a:t>トツ</a:t>
            </a:r>
            <a:r>
              <a:rPr kumimoji="1" lang="en-US" altLang="ja-JP" dirty="0" smtClean="0"/>
              <a:t>[/00]</a:t>
            </a:r>
            <a:r>
              <a:rPr kumimoji="1" lang="ja-JP" altLang="en-US" dirty="0" smtClean="0"/>
              <a:t>メワ</a:t>
            </a:r>
            <a:r>
              <a:rPr kumimoji="1" lang="en-US" altLang="ja-JP" dirty="0" smtClean="0"/>
              <a:t>[,01]</a:t>
            </a:r>
            <a:r>
              <a:rPr kumimoji="1" lang="ja-JP" altLang="en-US" dirty="0" smtClean="0"/>
              <a:t>ニンショーワ</a:t>
            </a:r>
            <a:r>
              <a:rPr kumimoji="1" lang="en-US" altLang="ja-JP" dirty="0" smtClean="0"/>
              <a:t>[,00]</a:t>
            </a:r>
            <a:r>
              <a:rPr kumimoji="1" lang="ja-JP" altLang="en-US" dirty="0" smtClean="0"/>
              <a:t>アク</a:t>
            </a:r>
            <a:r>
              <a:rPr kumimoji="1" lang="en-US" altLang="ja-JP" dirty="0" smtClean="0"/>
              <a:t>^</a:t>
            </a:r>
            <a:r>
              <a:rPr kumimoji="1" lang="ja-JP" altLang="en-US" dirty="0" smtClean="0"/>
              <a:t>ティブディレク</a:t>
            </a:r>
            <a:r>
              <a:rPr kumimoji="1" lang="en-US" altLang="ja-JP" dirty="0" smtClean="0"/>
              <a:t>^</a:t>
            </a:r>
            <a:r>
              <a:rPr kumimoji="1" lang="ja-JP" altLang="en-US" dirty="0" smtClean="0"/>
              <a:t>トリーニ</a:t>
            </a:r>
            <a:r>
              <a:rPr kumimoji="1" lang="en-US" altLang="ja-JP" dirty="0" smtClean="0"/>
              <a:t>[/07]</a:t>
            </a:r>
            <a:r>
              <a:rPr kumimoji="1" lang="ja-JP" altLang="en-US" dirty="0" smtClean="0"/>
              <a:t>マカセタイガ</a:t>
            </a:r>
            <a:r>
              <a:rPr kumimoji="1" lang="en-US" altLang="ja-JP" dirty="0" smtClean="0"/>
              <a:t>[,04]</a:t>
            </a:r>
            <a:r>
              <a:rPr kumimoji="1" lang="ja-JP" altLang="en-US" dirty="0" smtClean="0"/>
              <a:t>ニンカノ</a:t>
            </a:r>
            <a:r>
              <a:rPr kumimoji="1" lang="en-US" altLang="ja-JP" dirty="0" smtClean="0"/>
              <a:t>[/01]</a:t>
            </a:r>
            <a:r>
              <a:rPr kumimoji="1" lang="ja-JP" altLang="en-US" dirty="0" smtClean="0"/>
              <a:t>ルールワ</a:t>
            </a:r>
            <a:r>
              <a:rPr kumimoji="1" lang="en-US" altLang="ja-JP" dirty="0" smtClean="0"/>
              <a:t>[,01]</a:t>
            </a:r>
            <a:r>
              <a:rPr kumimoji="1" lang="ja-JP" altLang="en-US" dirty="0" smtClean="0"/>
              <a:t>アク</a:t>
            </a:r>
            <a:r>
              <a:rPr kumimoji="1" lang="en-US" altLang="ja-JP" dirty="0" smtClean="0"/>
              <a:t>^</a:t>
            </a:r>
            <a:r>
              <a:rPr kumimoji="1" lang="ja-JP" altLang="en-US" dirty="0" smtClean="0"/>
              <a:t>ティブディレク</a:t>
            </a:r>
            <a:r>
              <a:rPr kumimoji="1" lang="en-US" altLang="ja-JP" dirty="0" smtClean="0"/>
              <a:t>^</a:t>
            </a:r>
            <a:r>
              <a:rPr kumimoji="1" lang="ja-JP" altLang="en-US" dirty="0" smtClean="0"/>
              <a:t>トリーノ</a:t>
            </a:r>
            <a:r>
              <a:rPr kumimoji="1" lang="en-US" altLang="ja-JP" dirty="0" smtClean="0"/>
              <a:t>[/07]</a:t>
            </a:r>
            <a:r>
              <a:rPr kumimoji="1" lang="ja-JP" altLang="en-US" dirty="0" smtClean="0"/>
              <a:t>グループオ</a:t>
            </a:r>
            <a:r>
              <a:rPr kumimoji="1" lang="en-US" altLang="ja-JP" dirty="0" smtClean="0"/>
              <a:t>[/02]</a:t>
            </a:r>
            <a:r>
              <a:rPr kumimoji="1" lang="ja-JP" altLang="en-US" dirty="0" smtClean="0"/>
              <a:t>ツ</a:t>
            </a:r>
            <a:r>
              <a:rPr kumimoji="1" lang="en-US" altLang="ja-JP" dirty="0" smtClean="0"/>
              <a:t>^</a:t>
            </a:r>
            <a:r>
              <a:rPr kumimoji="1" lang="ja-JP" altLang="en-US" dirty="0" smtClean="0"/>
              <a:t>カワズニ</a:t>
            </a:r>
            <a:r>
              <a:rPr kumimoji="1" lang="en-US" altLang="ja-JP" dirty="0" smtClean="0"/>
              <a:t>[ 00]</a:t>
            </a:r>
            <a:r>
              <a:rPr kumimoji="1" lang="ja-JP" altLang="en-US" dirty="0" smtClean="0"/>
              <a:t>コベツデ</a:t>
            </a:r>
            <a:r>
              <a:rPr kumimoji="1" lang="en-US" altLang="ja-JP" dirty="0" smtClean="0"/>
              <a:t>[/00]</a:t>
            </a:r>
            <a:r>
              <a:rPr kumimoji="1" lang="ja-JP" altLang="en-US" dirty="0" smtClean="0"/>
              <a:t>カンリ</a:t>
            </a:r>
            <a:r>
              <a:rPr kumimoji="1" lang="en-US" altLang="ja-JP" dirty="0" smtClean="0"/>
              <a:t>[/01]</a:t>
            </a:r>
            <a:r>
              <a:rPr kumimoji="1" lang="ja-JP" altLang="en-US" dirty="0" smtClean="0"/>
              <a:t>シ</a:t>
            </a:r>
            <a:r>
              <a:rPr kumimoji="1" lang="en-US" altLang="ja-JP" dirty="0" smtClean="0"/>
              <a:t>^</a:t>
            </a:r>
            <a:r>
              <a:rPr kumimoji="1" lang="ja-JP" altLang="en-US" dirty="0" smtClean="0"/>
              <a:t>タイ</a:t>
            </a:r>
            <a:r>
              <a:rPr kumimoji="1" lang="en-US" altLang="ja-JP" dirty="0" smtClean="0"/>
              <a:t>[/02]</a:t>
            </a:r>
            <a:r>
              <a:rPr kumimoji="1" lang="ja-JP" altLang="en-US" dirty="0" smtClean="0"/>
              <a:t>バーイデス</a:t>
            </a:r>
            <a:r>
              <a:rPr kumimoji="1" lang="en-US" altLang="ja-JP" dirty="0" smtClean="0"/>
              <a:t>^[.04]</a:t>
            </a:r>
            <a:r>
              <a:rPr kumimoji="1" lang="ja-JP" altLang="en-US" dirty="0" smtClean="0"/>
              <a:t>フ</a:t>
            </a:r>
            <a:r>
              <a:rPr kumimoji="1" lang="en-US" altLang="ja-JP" dirty="0" smtClean="0"/>
              <a:t>^</a:t>
            </a:r>
            <a:r>
              <a:rPr kumimoji="1" lang="ja-JP" altLang="en-US" dirty="0" smtClean="0"/>
              <a:t>タツ</a:t>
            </a:r>
            <a:r>
              <a:rPr kumimoji="1" lang="en-US" altLang="ja-JP" dirty="0" smtClean="0"/>
              <a:t>[/03]</a:t>
            </a:r>
            <a:r>
              <a:rPr kumimoji="1" lang="ja-JP" altLang="en-US" dirty="0" smtClean="0"/>
              <a:t>メワ</a:t>
            </a:r>
            <a:r>
              <a:rPr kumimoji="1" lang="en-US" altLang="ja-JP" dirty="0" smtClean="0"/>
              <a:t>[,01]</a:t>
            </a:r>
            <a:r>
              <a:rPr kumimoji="1" lang="ja-JP" altLang="en-US" dirty="0" smtClean="0"/>
              <a:t>エスエスオーオ</a:t>
            </a:r>
            <a:r>
              <a:rPr kumimoji="1" lang="en-US" altLang="ja-JP" dirty="0" smtClean="0"/>
              <a:t>[/05]</a:t>
            </a:r>
            <a:r>
              <a:rPr kumimoji="1" lang="ja-JP" altLang="en-US" dirty="0" smtClean="0"/>
              <a:t>セッテーシ</a:t>
            </a:r>
            <a:r>
              <a:rPr kumimoji="1" lang="en-US" altLang="ja-JP" dirty="0" smtClean="0"/>
              <a:t>^</a:t>
            </a:r>
            <a:r>
              <a:rPr kumimoji="1" lang="ja-JP" altLang="en-US" dirty="0" smtClean="0"/>
              <a:t>タイガ</a:t>
            </a:r>
            <a:r>
              <a:rPr kumimoji="1" lang="en-US" altLang="ja-JP" dirty="0" smtClean="0"/>
              <a:t>[ 06]</a:t>
            </a:r>
            <a:r>
              <a:rPr kumimoji="1" lang="ja-JP" altLang="en-US" dirty="0" smtClean="0"/>
              <a:t>カンリシャニ</a:t>
            </a:r>
            <a:r>
              <a:rPr kumimoji="1" lang="en-US" altLang="ja-JP" dirty="0" smtClean="0"/>
              <a:t>[/03]</a:t>
            </a:r>
            <a:r>
              <a:rPr kumimoji="1" lang="ja-JP" altLang="en-US" dirty="0" smtClean="0"/>
              <a:t>ツイテワ</a:t>
            </a:r>
            <a:r>
              <a:rPr kumimoji="1" lang="en-US" altLang="ja-JP" dirty="0" smtClean="0"/>
              <a:t>[,01]</a:t>
            </a:r>
            <a:r>
              <a:rPr kumimoji="1" lang="ja-JP" altLang="en-US" dirty="0" smtClean="0"/>
              <a:t>ジブンノ</a:t>
            </a:r>
            <a:r>
              <a:rPr kumimoji="1" lang="en-US" altLang="ja-JP" dirty="0" smtClean="0"/>
              <a:t>[/00]</a:t>
            </a:r>
            <a:r>
              <a:rPr kumimoji="1" lang="ja-JP" altLang="en-US" dirty="0" smtClean="0"/>
              <a:t>アイディート</a:t>
            </a:r>
            <a:r>
              <a:rPr kumimoji="1" lang="en-US" altLang="ja-JP" dirty="0" smtClean="0"/>
              <a:t>[ 03]</a:t>
            </a:r>
            <a:r>
              <a:rPr kumimoji="1" lang="ja-JP" altLang="en-US" dirty="0" smtClean="0"/>
              <a:t>カンリシャヨーノ</a:t>
            </a:r>
            <a:r>
              <a:rPr kumimoji="1" lang="en-US" altLang="ja-JP" dirty="0" smtClean="0"/>
              <a:t>[/00]</a:t>
            </a:r>
            <a:r>
              <a:rPr kumimoji="1" lang="ja-JP" altLang="en-US" dirty="0" smtClean="0"/>
              <a:t>アイディーオ</a:t>
            </a:r>
            <a:r>
              <a:rPr kumimoji="1" lang="en-US" altLang="ja-JP" dirty="0" smtClean="0"/>
              <a:t>[/03]</a:t>
            </a:r>
            <a:r>
              <a:rPr kumimoji="1" lang="ja-JP" altLang="en-US" dirty="0" smtClean="0"/>
              <a:t>ワケテ</a:t>
            </a:r>
            <a:r>
              <a:rPr kumimoji="1" lang="en-US" altLang="ja-JP" dirty="0" smtClean="0"/>
              <a:t>[/01]</a:t>
            </a:r>
            <a:r>
              <a:rPr kumimoji="1" lang="ja-JP" altLang="en-US" dirty="0" smtClean="0"/>
              <a:t>リヨーシ</a:t>
            </a:r>
            <a:r>
              <a:rPr kumimoji="1" lang="en-US" altLang="ja-JP" dirty="0" smtClean="0"/>
              <a:t>^</a:t>
            </a:r>
            <a:r>
              <a:rPr kumimoji="1" lang="ja-JP" altLang="en-US" dirty="0" smtClean="0"/>
              <a:t>タイ</a:t>
            </a:r>
            <a:r>
              <a:rPr kumimoji="1" lang="en-US" altLang="ja-JP" dirty="0" smtClean="0"/>
              <a:t>[/05]</a:t>
            </a:r>
            <a:r>
              <a:rPr kumimoji="1" lang="ja-JP" altLang="en-US" dirty="0" smtClean="0"/>
              <a:t>バーイデス</a:t>
            </a:r>
            <a:r>
              <a:rPr kumimoji="1" lang="en-US" altLang="ja-JP" dirty="0" smtClean="0"/>
              <a:t>^[.04]</a:t>
            </a:r>
            <a:r>
              <a:rPr kumimoji="1" lang="ja-JP" altLang="en-US" dirty="0" smtClean="0"/>
              <a:t>ミッツ</a:t>
            </a:r>
            <a:r>
              <a:rPr kumimoji="1" lang="en-US" altLang="ja-JP" dirty="0" smtClean="0"/>
              <a:t>[/03]</a:t>
            </a:r>
            <a:r>
              <a:rPr kumimoji="1" lang="ja-JP" altLang="en-US" dirty="0" smtClean="0"/>
              <a:t>メワ</a:t>
            </a:r>
            <a:r>
              <a:rPr kumimoji="1" lang="en-US" altLang="ja-JP" dirty="0" smtClean="0"/>
              <a:t>[,01]</a:t>
            </a:r>
            <a:r>
              <a:rPr kumimoji="1" lang="ja-JP" altLang="en-US" dirty="0" smtClean="0"/>
              <a:t>アラカジメ</a:t>
            </a:r>
            <a:r>
              <a:rPr kumimoji="1" lang="en-US" altLang="ja-JP" dirty="0" smtClean="0"/>
              <a:t>[/00]</a:t>
            </a:r>
            <a:r>
              <a:rPr kumimoji="1" lang="ja-JP" altLang="en-US" dirty="0" smtClean="0"/>
              <a:t>シ</a:t>
            </a:r>
            <a:r>
              <a:rPr kumimoji="1" lang="en-US" altLang="ja-JP" dirty="0" smtClean="0"/>
              <a:t>^</a:t>
            </a:r>
            <a:r>
              <a:rPr kumimoji="1" lang="ja-JP" altLang="en-US" dirty="0" smtClean="0"/>
              <a:t>テーシ</a:t>
            </a:r>
            <a:r>
              <a:rPr kumimoji="1" lang="en-US" altLang="ja-JP" dirty="0" smtClean="0"/>
              <a:t>^</a:t>
            </a:r>
            <a:r>
              <a:rPr kumimoji="1" lang="ja-JP" altLang="en-US" dirty="0" smtClean="0"/>
              <a:t>タ</a:t>
            </a:r>
            <a:r>
              <a:rPr kumimoji="1" lang="en-US" altLang="ja-JP" dirty="0" smtClean="0"/>
              <a:t>[/00]</a:t>
            </a:r>
            <a:r>
              <a:rPr kumimoji="1" lang="ja-JP" altLang="en-US" dirty="0" smtClean="0"/>
              <a:t>ユーザーノミ</a:t>
            </a:r>
            <a:r>
              <a:rPr kumimoji="1" lang="en-US" altLang="ja-JP" dirty="0" smtClean="0"/>
              <a:t>[ 01]</a:t>
            </a:r>
            <a:r>
              <a:rPr kumimoji="1" lang="ja-JP" altLang="en-US" dirty="0" smtClean="0"/>
              <a:t>ログイン</a:t>
            </a:r>
            <a:r>
              <a:rPr kumimoji="1" lang="en-US" altLang="ja-JP" dirty="0" smtClean="0"/>
              <a:t>[/03]</a:t>
            </a:r>
            <a:r>
              <a:rPr kumimoji="1" lang="ja-JP" altLang="en-US" dirty="0" smtClean="0"/>
              <a:t>サセタイ</a:t>
            </a:r>
            <a:r>
              <a:rPr kumimoji="1" lang="en-US" altLang="ja-JP" dirty="0" smtClean="0"/>
              <a:t>[/03]</a:t>
            </a:r>
            <a:r>
              <a:rPr kumimoji="1" lang="ja-JP" altLang="en-US" dirty="0" smtClean="0"/>
              <a:t>バーイデス</a:t>
            </a:r>
            <a:r>
              <a:rPr kumimoji="1" lang="en-US" altLang="ja-JP" dirty="0" smtClean="0"/>
              <a:t>^[.04]</a:t>
            </a:r>
            <a:r>
              <a:rPr kumimoji="1" lang="ja-JP" altLang="en-US" dirty="0" smtClean="0"/>
              <a:t>ヨッツ</a:t>
            </a:r>
            <a:r>
              <a:rPr kumimoji="1" lang="en-US" altLang="ja-JP" dirty="0" smtClean="0"/>
              <a:t>[/03]</a:t>
            </a:r>
            <a:r>
              <a:rPr kumimoji="1" lang="ja-JP" altLang="en-US" dirty="0" smtClean="0"/>
              <a:t>メワ</a:t>
            </a:r>
            <a:r>
              <a:rPr kumimoji="1" lang="en-US" altLang="ja-JP" dirty="0" smtClean="0"/>
              <a:t>[,01]</a:t>
            </a:r>
            <a:r>
              <a:rPr kumimoji="1" lang="ja-JP" altLang="en-US" dirty="0" smtClean="0"/>
              <a:t>アラカジメ</a:t>
            </a:r>
            <a:r>
              <a:rPr kumimoji="1" lang="en-US" altLang="ja-JP" dirty="0" smtClean="0"/>
              <a:t>[/00]</a:t>
            </a:r>
            <a:r>
              <a:rPr kumimoji="1" lang="ja-JP" altLang="en-US" dirty="0" smtClean="0"/>
              <a:t>シ</a:t>
            </a:r>
            <a:r>
              <a:rPr kumimoji="1" lang="en-US" altLang="ja-JP" dirty="0" smtClean="0"/>
              <a:t>^</a:t>
            </a:r>
            <a:r>
              <a:rPr kumimoji="1" lang="ja-JP" altLang="en-US" dirty="0" smtClean="0"/>
              <a:t>テーシ</a:t>
            </a:r>
            <a:r>
              <a:rPr kumimoji="1" lang="en-US" altLang="ja-JP" dirty="0" smtClean="0"/>
              <a:t>^</a:t>
            </a:r>
            <a:r>
              <a:rPr kumimoji="1" lang="ja-JP" altLang="en-US" dirty="0" smtClean="0"/>
              <a:t>タ</a:t>
            </a:r>
            <a:r>
              <a:rPr kumimoji="1" lang="en-US" altLang="ja-JP" dirty="0" smtClean="0"/>
              <a:t>[/00]</a:t>
            </a:r>
            <a:r>
              <a:rPr kumimoji="1" lang="ja-JP" altLang="en-US" dirty="0" smtClean="0"/>
              <a:t>グループニ</a:t>
            </a:r>
            <a:r>
              <a:rPr kumimoji="1" lang="en-US" altLang="ja-JP" dirty="0" smtClean="0"/>
              <a:t>[/02]</a:t>
            </a:r>
            <a:r>
              <a:rPr kumimoji="1" lang="ja-JP" altLang="en-US" dirty="0" smtClean="0"/>
              <a:t>ショゾク</a:t>
            </a:r>
            <a:r>
              <a:rPr kumimoji="1" lang="en-US" altLang="ja-JP" dirty="0" smtClean="0"/>
              <a:t>^</a:t>
            </a:r>
            <a:r>
              <a:rPr kumimoji="1" lang="ja-JP" altLang="en-US" dirty="0" smtClean="0"/>
              <a:t>シ</a:t>
            </a:r>
            <a:r>
              <a:rPr kumimoji="1" lang="en-US" altLang="ja-JP" dirty="0" smtClean="0"/>
              <a:t>^</a:t>
            </a:r>
            <a:r>
              <a:rPr kumimoji="1" lang="ja-JP" altLang="en-US" dirty="0" smtClean="0"/>
              <a:t>テ</a:t>
            </a:r>
            <a:r>
              <a:rPr kumimoji="1" lang="en-US" altLang="ja-JP" dirty="0" smtClean="0"/>
              <a:t>[/00]</a:t>
            </a:r>
            <a:r>
              <a:rPr kumimoji="1" lang="ja-JP" altLang="en-US" dirty="0" smtClean="0"/>
              <a:t>イル</a:t>
            </a:r>
            <a:r>
              <a:rPr kumimoji="1" lang="en-US" altLang="ja-JP" dirty="0" smtClean="0"/>
              <a:t>[/00]</a:t>
            </a:r>
            <a:r>
              <a:rPr kumimoji="1" lang="ja-JP" altLang="en-US" dirty="0" smtClean="0"/>
              <a:t>ユーザーノミ</a:t>
            </a:r>
            <a:r>
              <a:rPr kumimoji="1" lang="en-US" altLang="ja-JP" dirty="0" smtClean="0"/>
              <a:t>[ 01]</a:t>
            </a:r>
            <a:r>
              <a:rPr kumimoji="1" lang="ja-JP" altLang="en-US" dirty="0" smtClean="0"/>
              <a:t>ログイン</a:t>
            </a:r>
            <a:r>
              <a:rPr kumimoji="1" lang="en-US" altLang="ja-JP" dirty="0" smtClean="0"/>
              <a:t>[/03]</a:t>
            </a:r>
            <a:r>
              <a:rPr kumimoji="1" lang="ja-JP" altLang="en-US" dirty="0" smtClean="0"/>
              <a:t>サセタイ</a:t>
            </a:r>
            <a:r>
              <a:rPr kumimoji="1" lang="en-US" altLang="ja-JP" dirty="0" smtClean="0"/>
              <a:t>[/03]</a:t>
            </a:r>
            <a:r>
              <a:rPr kumimoji="1" lang="ja-JP" altLang="en-US" dirty="0" smtClean="0"/>
              <a:t>バーイデス</a:t>
            </a:r>
            <a:r>
              <a:rPr kumimoji="1" lang="en-US" altLang="ja-JP" dirty="0" smtClean="0"/>
              <a:t>^[.04]</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a:t>
            </a:fld>
            <a:endParaRPr kumimoji="1" lang="ja-JP" altLang="en-US"/>
          </a:p>
        </p:txBody>
      </p:sp>
    </p:spTree>
    <p:extLst>
      <p:ext uri="{BB962C8B-B14F-4D97-AF65-F5344CB8AC3E}">
        <p14:creationId xmlns:p14="http://schemas.microsoft.com/office/powerpoint/2010/main" val="880820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セキュリティルールの設定イメージについて紹介します。</a:t>
            </a:r>
            <a:endParaRPr kumimoji="1" lang="en-US" altLang="ja-JP" dirty="0" smtClean="0"/>
          </a:p>
          <a:p>
            <a:r>
              <a:rPr kumimoji="1" lang="ja-JP" altLang="en-US" dirty="0" smtClean="0"/>
              <a:t>基本的なルールは、フォルダに対して誰がどの権限を持つのか、を設定するイメージです。</a:t>
            </a:r>
            <a:endParaRPr kumimoji="1" lang="en-US" altLang="ja-JP" dirty="0" smtClean="0"/>
          </a:p>
          <a:p>
            <a:r>
              <a:rPr kumimoji="1" lang="ja-JP" altLang="en-US" dirty="0" smtClean="0"/>
              <a:t>また、フォルダやグループは階層を持つことができ、親から子へは設定を継承させることができます。</a:t>
            </a:r>
            <a:endParaRPr kumimoji="1" lang="en-US" altLang="ja-JP" dirty="0" smtClean="0"/>
          </a:p>
          <a:p>
            <a:r>
              <a:rPr kumimoji="1" lang="ja-JP" altLang="en-US" dirty="0" smtClean="0"/>
              <a:t>権限を付与する場合は、ロールと呼ばれる権限のまとまりを利用します。</a:t>
            </a:r>
            <a:endParaRPr kumimoji="1" lang="en-US" altLang="ja-JP" dirty="0" smtClean="0"/>
          </a:p>
          <a:p>
            <a:r>
              <a:rPr kumimoji="1" lang="ja-JP" altLang="en-US" dirty="0" smtClean="0"/>
              <a:t>ロールはいくつか標準的なものが用意されていますが、独自に新規作成することもできます。</a:t>
            </a:r>
            <a:endParaRPr kumimoji="1" lang="en-US" altLang="ja-JP" dirty="0" smtClean="0"/>
          </a:p>
          <a:p>
            <a:endParaRPr kumimoji="1" lang="en-US" altLang="ja-JP" dirty="0" smtClean="0"/>
          </a:p>
          <a:p>
            <a:r>
              <a:rPr kumimoji="1" lang="ja-JP" altLang="en-US" dirty="0" smtClean="0"/>
              <a:t>こちらのスライドの例について触れていきます。</a:t>
            </a:r>
            <a:endParaRPr kumimoji="1" lang="en-US" altLang="ja-JP" dirty="0" smtClean="0"/>
          </a:p>
          <a:p>
            <a:r>
              <a:rPr kumimoji="1" lang="ja-JP" altLang="en-US" dirty="0" smtClean="0"/>
              <a:t>ワークスペース</a:t>
            </a:r>
            <a:r>
              <a:rPr kumimoji="1" lang="en-US" altLang="ja-JP" dirty="0" smtClean="0"/>
              <a:t>A</a:t>
            </a:r>
            <a:r>
              <a:rPr kumimoji="1" lang="ja-JP" altLang="en-US" dirty="0" smtClean="0"/>
              <a:t>は本社ユーザのみがレポートの閲覧を許可されています。</a:t>
            </a:r>
            <a:endParaRPr kumimoji="1" lang="en-US" altLang="ja-JP" dirty="0" smtClean="0"/>
          </a:p>
          <a:p>
            <a:r>
              <a:rPr kumimoji="1" lang="ja-JP" altLang="en-US" dirty="0" smtClean="0"/>
              <a:t>さらにパワーユーザはレポート等のコンテンツの編集までが許可されています。</a:t>
            </a:r>
            <a:endParaRPr kumimoji="1" lang="en-US" altLang="ja-JP" dirty="0" smtClean="0"/>
          </a:p>
          <a:p>
            <a:r>
              <a:rPr kumimoji="1" lang="ja-JP" altLang="en-US" dirty="0" smtClean="0"/>
              <a:t>ワークスペース</a:t>
            </a:r>
            <a:r>
              <a:rPr kumimoji="1" lang="en-US" altLang="ja-JP" dirty="0" smtClean="0"/>
              <a:t>B</a:t>
            </a:r>
            <a:r>
              <a:rPr kumimoji="1" lang="ja-JP" altLang="en-US" dirty="0" smtClean="0"/>
              <a:t>は本社ユーザ以外にパートナー本部のユーザもレポートの閲覧が許可されています。</a:t>
            </a:r>
            <a:endParaRPr kumimoji="1" lang="en-US" altLang="ja-JP" dirty="0" smtClean="0"/>
          </a:p>
          <a:p>
            <a:r>
              <a:rPr kumimoji="1" lang="ja-JP" altLang="en-US" dirty="0" smtClean="0"/>
              <a:t>パートナー本部に所属するユーザはコンテンツの編集も許可されていますが、子グループの代理店グループのユーザは編集が拒否されているためできません。</a:t>
            </a:r>
            <a:endParaRPr kumimoji="1" lang="en-US" altLang="ja-JP" dirty="0" smtClean="0"/>
          </a:p>
          <a:p>
            <a:endParaRPr kumimoji="1" lang="en-US" altLang="ja-JP" dirty="0" smtClean="0"/>
          </a:p>
          <a:p>
            <a:endParaRPr kumimoji="1" lang="en-US" altLang="ja-JP" dirty="0" smtClean="0"/>
          </a:p>
          <a:p>
            <a:r>
              <a:rPr kumimoji="1" lang="ja-JP" altLang="en-US" dirty="0" smtClean="0"/>
              <a:t>セキュリティールールノ</a:t>
            </a:r>
            <a:r>
              <a:rPr kumimoji="1" lang="en-US" altLang="ja-JP" dirty="0" smtClean="0"/>
              <a:t>[/06]</a:t>
            </a:r>
            <a:r>
              <a:rPr kumimoji="1" lang="ja-JP" altLang="en-US" dirty="0" smtClean="0"/>
              <a:t>セッテーイメージニ</a:t>
            </a:r>
            <a:r>
              <a:rPr kumimoji="1" lang="en-US" altLang="ja-JP" dirty="0" smtClean="0"/>
              <a:t>[/06]</a:t>
            </a:r>
            <a:r>
              <a:rPr kumimoji="1" lang="ja-JP" altLang="en-US" dirty="0" smtClean="0"/>
              <a:t>ツイテ</a:t>
            </a:r>
            <a:r>
              <a:rPr kumimoji="1" lang="en-US" altLang="ja-JP" dirty="0" smtClean="0"/>
              <a:t>[ 01]</a:t>
            </a:r>
            <a:r>
              <a:rPr kumimoji="1" lang="ja-JP" altLang="en-US" dirty="0" smtClean="0"/>
              <a:t>ショーカイシマス</a:t>
            </a:r>
            <a:r>
              <a:rPr kumimoji="1" lang="en-US" altLang="ja-JP" dirty="0" smtClean="0"/>
              <a:t>^[.06]</a:t>
            </a:r>
            <a:r>
              <a:rPr kumimoji="1" lang="ja-JP" altLang="en-US" dirty="0" smtClean="0"/>
              <a:t>キ</a:t>
            </a:r>
            <a:r>
              <a:rPr kumimoji="1" lang="en-US" altLang="ja-JP" dirty="0" smtClean="0"/>
              <a:t>^</a:t>
            </a:r>
            <a:r>
              <a:rPr kumimoji="1" lang="ja-JP" altLang="en-US" dirty="0" smtClean="0"/>
              <a:t>ホンテキナ</a:t>
            </a:r>
            <a:r>
              <a:rPr kumimoji="1" lang="en-US" altLang="ja-JP" dirty="0" smtClean="0"/>
              <a:t>[/00]</a:t>
            </a:r>
            <a:r>
              <a:rPr kumimoji="1" lang="ja-JP" altLang="en-US" dirty="0" smtClean="0"/>
              <a:t>ルールワ</a:t>
            </a:r>
            <a:r>
              <a:rPr kumimoji="1" lang="en-US" altLang="ja-JP" dirty="0" smtClean="0"/>
              <a:t>[,01]</a:t>
            </a:r>
            <a:r>
              <a:rPr kumimoji="1" lang="ja-JP" altLang="en-US" dirty="0" smtClean="0"/>
              <a:t>フォルダニ</a:t>
            </a:r>
            <a:r>
              <a:rPr kumimoji="1" lang="en-US" altLang="ja-JP" dirty="0" smtClean="0"/>
              <a:t>[/00]</a:t>
            </a:r>
            <a:r>
              <a:rPr kumimoji="1" lang="ja-JP" altLang="en-US" dirty="0" smtClean="0"/>
              <a:t>タイシ</a:t>
            </a:r>
            <a:r>
              <a:rPr kumimoji="1" lang="en-US" altLang="ja-JP" dirty="0" smtClean="0"/>
              <a:t>^</a:t>
            </a:r>
            <a:r>
              <a:rPr kumimoji="1" lang="ja-JP" altLang="en-US" dirty="0" smtClean="0"/>
              <a:t>テ</a:t>
            </a:r>
            <a:r>
              <a:rPr kumimoji="1" lang="en-US" altLang="ja-JP" dirty="0" smtClean="0"/>
              <a:t>[ 01]</a:t>
            </a:r>
            <a:r>
              <a:rPr kumimoji="1" lang="ja-JP" altLang="en-US" dirty="0" smtClean="0"/>
              <a:t>ダレガ</a:t>
            </a:r>
            <a:r>
              <a:rPr kumimoji="1" lang="en-US" altLang="ja-JP" dirty="0" smtClean="0"/>
              <a:t>[ 01]</a:t>
            </a:r>
            <a:r>
              <a:rPr kumimoji="1" lang="ja-JP" altLang="en-US" dirty="0" smtClean="0"/>
              <a:t>ドノケンゲンオ</a:t>
            </a:r>
            <a:r>
              <a:rPr kumimoji="1" lang="en-US" altLang="ja-JP" dirty="0" smtClean="0"/>
              <a:t>[/01]</a:t>
            </a:r>
            <a:r>
              <a:rPr kumimoji="1" lang="ja-JP" altLang="en-US" dirty="0" smtClean="0"/>
              <a:t>モツノカ</a:t>
            </a:r>
            <a:r>
              <a:rPr kumimoji="1" lang="en-US" altLang="ja-JP" dirty="0" smtClean="0"/>
              <a:t>[,01]</a:t>
            </a:r>
            <a:r>
              <a:rPr kumimoji="1" lang="ja-JP" altLang="en-US" dirty="0" smtClean="0"/>
              <a:t>オ</a:t>
            </a:r>
            <a:r>
              <a:rPr kumimoji="1" lang="en-US" altLang="ja-JP" dirty="0" smtClean="0"/>
              <a:t>[ 00]</a:t>
            </a:r>
            <a:r>
              <a:rPr kumimoji="1" lang="ja-JP" altLang="en-US" dirty="0" smtClean="0"/>
              <a:t>セッテースル</a:t>
            </a:r>
            <a:r>
              <a:rPr kumimoji="1" lang="en-US" altLang="ja-JP" dirty="0" smtClean="0"/>
              <a:t>[/00]</a:t>
            </a:r>
            <a:r>
              <a:rPr kumimoji="1" lang="ja-JP" altLang="en-US" dirty="0" smtClean="0"/>
              <a:t>イメージデス</a:t>
            </a:r>
            <a:r>
              <a:rPr kumimoji="1" lang="en-US" altLang="ja-JP" dirty="0" smtClean="0"/>
              <a:t>^[.02]</a:t>
            </a:r>
            <a:r>
              <a:rPr kumimoji="1" lang="ja-JP" altLang="en-US" dirty="0" smtClean="0"/>
              <a:t>マタ</a:t>
            </a:r>
            <a:r>
              <a:rPr kumimoji="1" lang="en-US" altLang="ja-JP" dirty="0" smtClean="0"/>
              <a:t>[,00]</a:t>
            </a:r>
            <a:r>
              <a:rPr kumimoji="1" lang="ja-JP" altLang="en-US" dirty="0" smtClean="0"/>
              <a:t>フォルダヤ</a:t>
            </a:r>
            <a:r>
              <a:rPr kumimoji="1" lang="en-US" altLang="ja-JP" dirty="0" smtClean="0"/>
              <a:t>[/00]</a:t>
            </a:r>
            <a:r>
              <a:rPr kumimoji="1" lang="ja-JP" altLang="en-US" dirty="0" smtClean="0"/>
              <a:t>グループワ</a:t>
            </a:r>
            <a:r>
              <a:rPr kumimoji="1" lang="en-US" altLang="ja-JP" dirty="0" smtClean="0"/>
              <a:t>[,02]</a:t>
            </a:r>
            <a:r>
              <a:rPr kumimoji="1" lang="ja-JP" altLang="en-US" dirty="0" smtClean="0"/>
              <a:t>カイソーオ</a:t>
            </a:r>
            <a:r>
              <a:rPr kumimoji="1" lang="en-US" altLang="ja-JP" dirty="0" smtClean="0"/>
              <a:t>[/00]</a:t>
            </a:r>
            <a:r>
              <a:rPr kumimoji="1" lang="ja-JP" altLang="en-US" dirty="0" smtClean="0"/>
              <a:t>モツ</a:t>
            </a:r>
            <a:r>
              <a:rPr kumimoji="1" lang="en-US" altLang="ja-JP" dirty="0" smtClean="0"/>
              <a:t>^</a:t>
            </a:r>
            <a:r>
              <a:rPr kumimoji="1" lang="ja-JP" altLang="en-US" dirty="0" smtClean="0"/>
              <a:t>コトガ</a:t>
            </a:r>
            <a:r>
              <a:rPr kumimoji="1" lang="en-US" altLang="ja-JP" dirty="0" smtClean="0"/>
              <a:t>[/01]</a:t>
            </a:r>
            <a:r>
              <a:rPr kumimoji="1" lang="ja-JP" altLang="en-US" dirty="0" smtClean="0"/>
              <a:t>デキ</a:t>
            </a:r>
            <a:r>
              <a:rPr kumimoji="1" lang="en-US" altLang="ja-JP" dirty="0" smtClean="0"/>
              <a:t>[,01]</a:t>
            </a:r>
            <a:r>
              <a:rPr kumimoji="1" lang="ja-JP" altLang="en-US" dirty="0" smtClean="0"/>
              <a:t>オヤカラ</a:t>
            </a:r>
            <a:r>
              <a:rPr kumimoji="1" lang="en-US" altLang="ja-JP" dirty="0" smtClean="0"/>
              <a:t>[/02]</a:t>
            </a:r>
            <a:r>
              <a:rPr kumimoji="1" lang="ja-JP" altLang="en-US" dirty="0" smtClean="0"/>
              <a:t>コエワ</a:t>
            </a:r>
            <a:r>
              <a:rPr kumimoji="1" lang="en-US" altLang="ja-JP" dirty="0" smtClean="0"/>
              <a:t>[,01]</a:t>
            </a:r>
            <a:r>
              <a:rPr kumimoji="1" lang="ja-JP" altLang="en-US" dirty="0" smtClean="0"/>
              <a:t>セッテーオ</a:t>
            </a:r>
            <a:r>
              <a:rPr kumimoji="1" lang="en-US" altLang="ja-JP" dirty="0" smtClean="0"/>
              <a:t>[/00]</a:t>
            </a:r>
            <a:r>
              <a:rPr kumimoji="1" lang="ja-JP" altLang="en-US" dirty="0" smtClean="0"/>
              <a:t>ケーショーサセルコトガ</a:t>
            </a:r>
            <a:r>
              <a:rPr kumimoji="1" lang="en-US" altLang="ja-JP" dirty="0" smtClean="0"/>
              <a:t>[/09]</a:t>
            </a:r>
            <a:r>
              <a:rPr kumimoji="1" lang="ja-JP" altLang="en-US" dirty="0" smtClean="0"/>
              <a:t>デキマス</a:t>
            </a:r>
            <a:r>
              <a:rPr kumimoji="1" lang="en-US" altLang="ja-JP" dirty="0" smtClean="0"/>
              <a:t>^[.03]</a:t>
            </a:r>
            <a:r>
              <a:rPr kumimoji="1" lang="ja-JP" altLang="en-US" dirty="0" smtClean="0"/>
              <a:t>ケンゲンオ</a:t>
            </a:r>
            <a:r>
              <a:rPr kumimoji="1" lang="en-US" altLang="ja-JP" dirty="0" smtClean="0"/>
              <a:t>[/03]</a:t>
            </a:r>
            <a:r>
              <a:rPr kumimoji="1" lang="ja-JP" altLang="en-US" dirty="0" smtClean="0"/>
              <a:t>フヨスル</a:t>
            </a:r>
            <a:r>
              <a:rPr kumimoji="1" lang="en-US" altLang="ja-JP" dirty="0" smtClean="0"/>
              <a:t>[/01]</a:t>
            </a:r>
            <a:r>
              <a:rPr kumimoji="1" lang="ja-JP" altLang="en-US" dirty="0" smtClean="0"/>
              <a:t>バーイワ</a:t>
            </a:r>
            <a:r>
              <a:rPr kumimoji="1" lang="en-US" altLang="ja-JP" dirty="0" smtClean="0"/>
              <a:t>[,00]</a:t>
            </a:r>
            <a:r>
              <a:rPr kumimoji="1" lang="ja-JP" altLang="en-US" dirty="0" smtClean="0"/>
              <a:t>ロールト</a:t>
            </a:r>
            <a:r>
              <a:rPr kumimoji="1" lang="en-US" altLang="ja-JP" dirty="0" smtClean="0"/>
              <a:t>[/03]</a:t>
            </a:r>
            <a:r>
              <a:rPr kumimoji="1" lang="ja-JP" altLang="en-US" dirty="0" smtClean="0"/>
              <a:t>ヨバレル</a:t>
            </a:r>
            <a:r>
              <a:rPr kumimoji="1" lang="en-US" altLang="ja-JP" dirty="0" smtClean="0"/>
              <a:t>[/00]</a:t>
            </a:r>
            <a:r>
              <a:rPr kumimoji="1" lang="ja-JP" altLang="en-US" dirty="0" smtClean="0"/>
              <a:t>ケンゲンノ</a:t>
            </a:r>
            <a:r>
              <a:rPr kumimoji="1" lang="en-US" altLang="ja-JP" dirty="0" smtClean="0"/>
              <a:t>[/03]</a:t>
            </a:r>
            <a:r>
              <a:rPr kumimoji="1" lang="ja-JP" altLang="en-US" dirty="0" smtClean="0"/>
              <a:t>マトマリオ</a:t>
            </a:r>
            <a:r>
              <a:rPr kumimoji="1" lang="en-US" altLang="ja-JP" dirty="0" smtClean="0"/>
              <a:t>[/00]</a:t>
            </a:r>
            <a:r>
              <a:rPr kumimoji="1" lang="ja-JP" altLang="en-US" dirty="0" smtClean="0"/>
              <a:t>リヨーシマス</a:t>
            </a:r>
            <a:r>
              <a:rPr kumimoji="1" lang="en-US" altLang="ja-JP" dirty="0" smtClean="0"/>
              <a:t>^[.05]</a:t>
            </a:r>
            <a:r>
              <a:rPr kumimoji="1" lang="ja-JP" altLang="en-US" dirty="0" smtClean="0"/>
              <a:t>ロールワ</a:t>
            </a:r>
            <a:r>
              <a:rPr kumimoji="1" lang="en-US" altLang="ja-JP" dirty="0" smtClean="0"/>
              <a:t>[,03]</a:t>
            </a:r>
            <a:r>
              <a:rPr kumimoji="1" lang="ja-JP" altLang="en-US" dirty="0" smtClean="0"/>
              <a:t>イク</a:t>
            </a:r>
            <a:r>
              <a:rPr kumimoji="1" lang="en-US" altLang="ja-JP" dirty="0" smtClean="0"/>
              <a:t>^</a:t>
            </a:r>
            <a:r>
              <a:rPr kumimoji="1" lang="ja-JP" altLang="en-US" dirty="0" smtClean="0"/>
              <a:t>ツカ</a:t>
            </a:r>
            <a:r>
              <a:rPr kumimoji="1" lang="en-US" altLang="ja-JP" dirty="0" smtClean="0"/>
              <a:t>[/01]</a:t>
            </a:r>
            <a:r>
              <a:rPr kumimoji="1" lang="ja-JP" altLang="en-US" dirty="0" smtClean="0"/>
              <a:t>ヒョージュンテキナ</a:t>
            </a:r>
            <a:r>
              <a:rPr kumimoji="1" lang="en-US" altLang="ja-JP" dirty="0" smtClean="0"/>
              <a:t>[/00]</a:t>
            </a:r>
            <a:r>
              <a:rPr kumimoji="1" lang="ja-JP" altLang="en-US" dirty="0" smtClean="0"/>
              <a:t>モノガ</a:t>
            </a:r>
            <a:r>
              <a:rPr kumimoji="1" lang="en-US" altLang="ja-JP" dirty="0" smtClean="0"/>
              <a:t>[ 02]</a:t>
            </a:r>
            <a:r>
              <a:rPr kumimoji="1" lang="ja-JP" altLang="en-US" dirty="0" smtClean="0"/>
              <a:t>ヨーイ</a:t>
            </a:r>
            <a:r>
              <a:rPr kumimoji="1" lang="en-US" altLang="ja-JP" dirty="0" smtClean="0"/>
              <a:t>[/01]</a:t>
            </a:r>
            <a:r>
              <a:rPr kumimoji="1" lang="ja-JP" altLang="en-US" dirty="0" smtClean="0"/>
              <a:t>サレテ</a:t>
            </a:r>
            <a:r>
              <a:rPr kumimoji="1" lang="en-US" altLang="ja-JP" dirty="0" smtClean="0"/>
              <a:t>[/00]</a:t>
            </a:r>
            <a:r>
              <a:rPr kumimoji="1" lang="ja-JP" altLang="en-US" dirty="0" smtClean="0"/>
              <a:t>イマスガ</a:t>
            </a:r>
            <a:r>
              <a:rPr kumimoji="1" lang="en-US" altLang="ja-JP" dirty="0" smtClean="0"/>
              <a:t>[,02]</a:t>
            </a:r>
            <a:r>
              <a:rPr kumimoji="1" lang="ja-JP" altLang="en-US" dirty="0" smtClean="0"/>
              <a:t>ドクジニ</a:t>
            </a:r>
            <a:r>
              <a:rPr kumimoji="1" lang="en-US" altLang="ja-JP" dirty="0" smtClean="0"/>
              <a:t>[ 01]</a:t>
            </a:r>
            <a:r>
              <a:rPr kumimoji="1" lang="ja-JP" altLang="en-US" dirty="0" smtClean="0"/>
              <a:t>シンキ</a:t>
            </a:r>
            <a:r>
              <a:rPr kumimoji="1" lang="en-US" altLang="ja-JP" dirty="0" smtClean="0"/>
              <a:t>[/01]</a:t>
            </a:r>
            <a:r>
              <a:rPr kumimoji="1" lang="ja-JP" altLang="en-US" dirty="0" smtClean="0"/>
              <a:t>サク</a:t>
            </a:r>
            <a:r>
              <a:rPr kumimoji="1" lang="en-US" altLang="ja-JP" dirty="0" smtClean="0"/>
              <a:t>^</a:t>
            </a:r>
            <a:r>
              <a:rPr kumimoji="1" lang="ja-JP" altLang="en-US" dirty="0" smtClean="0"/>
              <a:t>セースルコトモ</a:t>
            </a:r>
            <a:r>
              <a:rPr kumimoji="1" lang="en-US" altLang="ja-JP" dirty="0" smtClean="0"/>
              <a:t>[/08]</a:t>
            </a:r>
            <a:r>
              <a:rPr kumimoji="1" lang="ja-JP" altLang="en-US" dirty="0" smtClean="0"/>
              <a:t>デキマス</a:t>
            </a:r>
            <a:r>
              <a:rPr kumimoji="1" lang="en-US" altLang="ja-JP" dirty="0" smtClean="0"/>
              <a:t>^[.03]</a:t>
            </a:r>
            <a:r>
              <a:rPr kumimoji="1" lang="ja-JP" altLang="en-US" dirty="0" smtClean="0"/>
              <a:t>コチラノ</a:t>
            </a:r>
            <a:r>
              <a:rPr kumimoji="1" lang="en-US" altLang="ja-JP" dirty="0" smtClean="0"/>
              <a:t>[/00]</a:t>
            </a:r>
            <a:r>
              <a:rPr kumimoji="1" lang="ja-JP" altLang="en-US" dirty="0" smtClean="0"/>
              <a:t>スライドノ</a:t>
            </a:r>
            <a:r>
              <a:rPr kumimoji="1" lang="en-US" altLang="ja-JP" dirty="0" smtClean="0"/>
              <a:t>[/00]</a:t>
            </a:r>
            <a:r>
              <a:rPr kumimoji="1" lang="ja-JP" altLang="en-US" dirty="0" smtClean="0"/>
              <a:t>レーニ</a:t>
            </a:r>
            <a:r>
              <a:rPr kumimoji="1" lang="en-US" altLang="ja-JP" dirty="0" smtClean="0"/>
              <a:t>[/01]</a:t>
            </a:r>
            <a:r>
              <a:rPr kumimoji="1" lang="ja-JP" altLang="en-US" dirty="0" smtClean="0"/>
              <a:t>ツイテ</a:t>
            </a:r>
            <a:r>
              <a:rPr kumimoji="1" lang="en-US" altLang="ja-JP" dirty="0" smtClean="0"/>
              <a:t>[ 01]</a:t>
            </a:r>
            <a:r>
              <a:rPr kumimoji="1" lang="ja-JP" altLang="en-US" dirty="0" smtClean="0"/>
              <a:t>フレテイキマス</a:t>
            </a:r>
            <a:r>
              <a:rPr kumimoji="1" lang="en-US" altLang="ja-JP" dirty="0" smtClean="0"/>
              <a:t>^[.06]</a:t>
            </a:r>
            <a:r>
              <a:rPr kumimoji="1" lang="ja-JP" altLang="en-US" dirty="0" smtClean="0"/>
              <a:t>ワークス</a:t>
            </a:r>
            <a:r>
              <a:rPr kumimoji="1" lang="en-US" altLang="ja-JP" dirty="0" smtClean="0"/>
              <a:t>^</a:t>
            </a:r>
            <a:r>
              <a:rPr kumimoji="1" lang="ja-JP" altLang="en-US" dirty="0" smtClean="0"/>
              <a:t>ペース</a:t>
            </a:r>
            <a:r>
              <a:rPr kumimoji="1" lang="en-US" altLang="ja-JP" dirty="0" smtClean="0"/>
              <a:t>[/05]</a:t>
            </a:r>
            <a:r>
              <a:rPr kumimoji="1" lang="ja-JP" altLang="en-US" dirty="0" smtClean="0"/>
              <a:t>エーワ</a:t>
            </a:r>
            <a:r>
              <a:rPr kumimoji="1" lang="en-US" altLang="ja-JP" dirty="0" smtClean="0"/>
              <a:t>[,01]</a:t>
            </a:r>
            <a:r>
              <a:rPr kumimoji="1" lang="ja-JP" altLang="en-US" dirty="0" smtClean="0"/>
              <a:t>ホンシャユーザーノミガ</a:t>
            </a:r>
            <a:r>
              <a:rPr kumimoji="1" lang="en-US" altLang="ja-JP" dirty="0" smtClean="0"/>
              <a:t>[ 05]</a:t>
            </a:r>
            <a:r>
              <a:rPr kumimoji="1" lang="ja-JP" altLang="en-US" dirty="0" smtClean="0"/>
              <a:t>レポートノ</a:t>
            </a:r>
            <a:r>
              <a:rPr kumimoji="1" lang="en-US" altLang="ja-JP" dirty="0" smtClean="0"/>
              <a:t>[/02]</a:t>
            </a:r>
            <a:r>
              <a:rPr kumimoji="1" lang="ja-JP" altLang="en-US" dirty="0" smtClean="0"/>
              <a:t>エツランオ</a:t>
            </a:r>
            <a:r>
              <a:rPr kumimoji="1" lang="en-US" altLang="ja-JP" dirty="0" smtClean="0"/>
              <a:t>[/00]</a:t>
            </a:r>
            <a:r>
              <a:rPr kumimoji="1" lang="ja-JP" altLang="en-US" dirty="0" smtClean="0"/>
              <a:t>キョカ</a:t>
            </a:r>
            <a:r>
              <a:rPr kumimoji="1" lang="en-US" altLang="ja-JP" dirty="0" smtClean="0"/>
              <a:t>[/01]</a:t>
            </a:r>
            <a:r>
              <a:rPr kumimoji="1" lang="ja-JP" altLang="en-US" dirty="0" smtClean="0"/>
              <a:t>サレテ</a:t>
            </a:r>
            <a:r>
              <a:rPr kumimoji="1" lang="en-US" altLang="ja-JP" dirty="0" smtClean="0"/>
              <a:t>[/00]</a:t>
            </a:r>
            <a:r>
              <a:rPr kumimoji="1" lang="ja-JP" altLang="en-US" dirty="0" smtClean="0"/>
              <a:t>イマス</a:t>
            </a:r>
            <a:r>
              <a:rPr kumimoji="1" lang="en-US" altLang="ja-JP" dirty="0" smtClean="0"/>
              <a:t>^[.02]</a:t>
            </a:r>
            <a:r>
              <a:rPr kumimoji="1" lang="ja-JP" altLang="en-US" dirty="0" smtClean="0"/>
              <a:t>サラニ</a:t>
            </a:r>
            <a:r>
              <a:rPr kumimoji="1" lang="en-US" altLang="ja-JP" dirty="0" smtClean="0"/>
              <a:t>[ 01]</a:t>
            </a:r>
            <a:r>
              <a:rPr kumimoji="1" lang="ja-JP" altLang="en-US" dirty="0" smtClean="0"/>
              <a:t>パワーユーザーワ</a:t>
            </a:r>
            <a:r>
              <a:rPr kumimoji="1" lang="en-US" altLang="ja-JP" dirty="0" smtClean="0"/>
              <a:t>[,04]</a:t>
            </a:r>
            <a:r>
              <a:rPr kumimoji="1" lang="ja-JP" altLang="en-US" dirty="0" smtClean="0"/>
              <a:t>レポートナドノ</a:t>
            </a:r>
            <a:r>
              <a:rPr kumimoji="1" lang="en-US" altLang="ja-JP" dirty="0" smtClean="0"/>
              <a:t>[/02]</a:t>
            </a:r>
            <a:r>
              <a:rPr kumimoji="1" lang="ja-JP" altLang="en-US" dirty="0" smtClean="0"/>
              <a:t>コンテンツノ</a:t>
            </a:r>
            <a:r>
              <a:rPr kumimoji="1" lang="en-US" altLang="ja-JP" dirty="0" smtClean="0"/>
              <a:t>[/01]</a:t>
            </a:r>
            <a:r>
              <a:rPr kumimoji="1" lang="ja-JP" altLang="en-US" dirty="0" smtClean="0"/>
              <a:t>ヘンシューマデガ</a:t>
            </a:r>
            <a:r>
              <a:rPr kumimoji="1" lang="en-US" altLang="ja-JP" dirty="0" smtClean="0"/>
              <a:t>[ 05]</a:t>
            </a:r>
            <a:r>
              <a:rPr kumimoji="1" lang="ja-JP" altLang="en-US" dirty="0" smtClean="0"/>
              <a:t>キョカ</a:t>
            </a:r>
            <a:r>
              <a:rPr kumimoji="1" lang="en-US" altLang="ja-JP" dirty="0" smtClean="0"/>
              <a:t>[/01]</a:t>
            </a:r>
            <a:r>
              <a:rPr kumimoji="1" lang="ja-JP" altLang="en-US" dirty="0" smtClean="0"/>
              <a:t>サレテ</a:t>
            </a:r>
            <a:r>
              <a:rPr kumimoji="1" lang="en-US" altLang="ja-JP" dirty="0" smtClean="0"/>
              <a:t>[/00]</a:t>
            </a:r>
            <a:r>
              <a:rPr kumimoji="1" lang="ja-JP" altLang="en-US" dirty="0" smtClean="0"/>
              <a:t>イマス</a:t>
            </a:r>
            <a:r>
              <a:rPr kumimoji="1" lang="en-US" altLang="ja-JP" dirty="0" smtClean="0"/>
              <a:t>^[.02]</a:t>
            </a:r>
            <a:r>
              <a:rPr kumimoji="1" lang="ja-JP" altLang="en-US" dirty="0" smtClean="0"/>
              <a:t>ワークス</a:t>
            </a:r>
            <a:r>
              <a:rPr kumimoji="1" lang="en-US" altLang="ja-JP" dirty="0" smtClean="0"/>
              <a:t>^</a:t>
            </a:r>
            <a:r>
              <a:rPr kumimoji="1" lang="ja-JP" altLang="en-US" dirty="0" smtClean="0"/>
              <a:t>ペース</a:t>
            </a:r>
            <a:r>
              <a:rPr kumimoji="1" lang="en-US" altLang="ja-JP" dirty="0" smtClean="0"/>
              <a:t>[/05]</a:t>
            </a:r>
            <a:r>
              <a:rPr kumimoji="1" lang="ja-JP" altLang="en-US" dirty="0" smtClean="0"/>
              <a:t>ビーワ</a:t>
            </a:r>
            <a:r>
              <a:rPr kumimoji="1" lang="en-US" altLang="ja-JP" dirty="0" smtClean="0"/>
              <a:t>[,01]</a:t>
            </a:r>
            <a:r>
              <a:rPr kumimoji="1" lang="ja-JP" altLang="en-US" dirty="0" smtClean="0"/>
              <a:t>ホンシャ</a:t>
            </a:r>
            <a:r>
              <a:rPr kumimoji="1" lang="en-US" altLang="ja-JP" dirty="0" smtClean="0"/>
              <a:t>[/01]</a:t>
            </a:r>
            <a:r>
              <a:rPr kumimoji="1" lang="ja-JP" altLang="en-US" dirty="0" smtClean="0"/>
              <a:t>ユーザーイガイニ</a:t>
            </a:r>
            <a:r>
              <a:rPr kumimoji="1" lang="en-US" altLang="ja-JP" dirty="0" smtClean="0"/>
              <a:t>[ 05]</a:t>
            </a:r>
            <a:r>
              <a:rPr kumimoji="1" lang="ja-JP" altLang="en-US" dirty="0" smtClean="0"/>
              <a:t>パートナーホンブノ</a:t>
            </a:r>
            <a:r>
              <a:rPr kumimoji="1" lang="en-US" altLang="ja-JP" dirty="0" smtClean="0"/>
              <a:t>[/06]</a:t>
            </a:r>
            <a:r>
              <a:rPr kumimoji="1" lang="ja-JP" altLang="en-US" dirty="0" smtClean="0"/>
              <a:t>ユーザーモ</a:t>
            </a:r>
            <a:r>
              <a:rPr kumimoji="1" lang="en-US" altLang="ja-JP" dirty="0" smtClean="0"/>
              <a:t>[ 01]</a:t>
            </a:r>
            <a:r>
              <a:rPr kumimoji="1" lang="ja-JP" altLang="en-US" dirty="0" smtClean="0"/>
              <a:t>レポートノ</a:t>
            </a:r>
            <a:r>
              <a:rPr kumimoji="1" lang="en-US" altLang="ja-JP" dirty="0" smtClean="0"/>
              <a:t>[/02]</a:t>
            </a:r>
            <a:r>
              <a:rPr kumimoji="1" lang="ja-JP" altLang="en-US" dirty="0" smtClean="0"/>
              <a:t>エツランガ</a:t>
            </a:r>
            <a:r>
              <a:rPr kumimoji="1" lang="en-US" altLang="ja-JP" dirty="0" smtClean="0"/>
              <a:t>[/00]</a:t>
            </a:r>
            <a:r>
              <a:rPr kumimoji="1" lang="ja-JP" altLang="en-US" dirty="0" smtClean="0"/>
              <a:t>キョカ</a:t>
            </a:r>
            <a:r>
              <a:rPr kumimoji="1" lang="en-US" altLang="ja-JP" dirty="0" smtClean="0"/>
              <a:t>[/01]</a:t>
            </a:r>
            <a:r>
              <a:rPr kumimoji="1" lang="ja-JP" altLang="en-US" dirty="0" smtClean="0"/>
              <a:t>サレテ</a:t>
            </a:r>
            <a:r>
              <a:rPr kumimoji="1" lang="en-US" altLang="ja-JP" dirty="0" smtClean="0"/>
              <a:t>[/00]</a:t>
            </a:r>
            <a:r>
              <a:rPr kumimoji="1" lang="ja-JP" altLang="en-US" dirty="0" smtClean="0"/>
              <a:t>イマス</a:t>
            </a:r>
            <a:r>
              <a:rPr kumimoji="1" lang="en-US" altLang="ja-JP" dirty="0" smtClean="0"/>
              <a:t>^[.02]</a:t>
            </a:r>
            <a:r>
              <a:rPr kumimoji="1" lang="ja-JP" altLang="en-US" dirty="0" smtClean="0"/>
              <a:t>パートナーホンブニ</a:t>
            </a:r>
            <a:r>
              <a:rPr kumimoji="1" lang="en-US" altLang="ja-JP" dirty="0" smtClean="0"/>
              <a:t>[/06]</a:t>
            </a:r>
            <a:r>
              <a:rPr kumimoji="1" lang="ja-JP" altLang="en-US" dirty="0" smtClean="0"/>
              <a:t>ショゾク</a:t>
            </a:r>
            <a:r>
              <a:rPr kumimoji="1" lang="en-US" altLang="ja-JP" dirty="0" smtClean="0"/>
              <a:t>^</a:t>
            </a:r>
            <a:r>
              <a:rPr kumimoji="1" lang="ja-JP" altLang="en-US" dirty="0" smtClean="0"/>
              <a:t>スル</a:t>
            </a:r>
            <a:r>
              <a:rPr kumimoji="1" lang="en-US" altLang="ja-JP" dirty="0" smtClean="0"/>
              <a:t>[/00]</a:t>
            </a:r>
            <a:r>
              <a:rPr kumimoji="1" lang="ja-JP" altLang="en-US" dirty="0" smtClean="0"/>
              <a:t>ユーザーワ</a:t>
            </a:r>
            <a:r>
              <a:rPr kumimoji="1" lang="en-US" altLang="ja-JP" dirty="0" smtClean="0"/>
              <a:t>[,01]</a:t>
            </a:r>
            <a:r>
              <a:rPr kumimoji="1" lang="ja-JP" altLang="en-US" dirty="0" smtClean="0"/>
              <a:t>コンテンツノ</a:t>
            </a:r>
            <a:r>
              <a:rPr kumimoji="1" lang="en-US" altLang="ja-JP" dirty="0" smtClean="0"/>
              <a:t>[/01]</a:t>
            </a:r>
            <a:r>
              <a:rPr kumimoji="1" lang="ja-JP" altLang="en-US" dirty="0" smtClean="0"/>
              <a:t>ヘンシューモ</a:t>
            </a:r>
            <a:r>
              <a:rPr kumimoji="1" lang="en-US" altLang="ja-JP" dirty="0" smtClean="0"/>
              <a:t>[ 00]</a:t>
            </a:r>
            <a:r>
              <a:rPr kumimoji="1" lang="ja-JP" altLang="en-US" dirty="0" smtClean="0"/>
              <a:t>キョカ</a:t>
            </a:r>
            <a:r>
              <a:rPr kumimoji="1" lang="en-US" altLang="ja-JP" dirty="0" smtClean="0"/>
              <a:t>[/01]</a:t>
            </a:r>
            <a:r>
              <a:rPr kumimoji="1" lang="ja-JP" altLang="en-US" dirty="0" smtClean="0"/>
              <a:t>サレテ</a:t>
            </a:r>
            <a:r>
              <a:rPr kumimoji="1" lang="en-US" altLang="ja-JP" dirty="0" smtClean="0"/>
              <a:t>[/00]</a:t>
            </a:r>
            <a:r>
              <a:rPr kumimoji="1" lang="ja-JP" altLang="en-US" dirty="0" smtClean="0"/>
              <a:t>イマスガ</a:t>
            </a:r>
            <a:r>
              <a:rPr kumimoji="1" lang="en-US" altLang="ja-JP" dirty="0" smtClean="0"/>
              <a:t>[,02]</a:t>
            </a:r>
            <a:r>
              <a:rPr kumimoji="1" lang="ja-JP" altLang="en-US" dirty="0" smtClean="0"/>
              <a:t>コグループノ</a:t>
            </a:r>
            <a:r>
              <a:rPr kumimoji="1" lang="en-US" altLang="ja-JP" dirty="0" smtClean="0"/>
              <a:t>[/03]</a:t>
            </a:r>
            <a:r>
              <a:rPr kumimoji="1" lang="ja-JP" altLang="en-US" dirty="0" smtClean="0"/>
              <a:t>ダイリテングループノ</a:t>
            </a:r>
            <a:r>
              <a:rPr kumimoji="1" lang="en-US" altLang="ja-JP" dirty="0" smtClean="0"/>
              <a:t>[/07]</a:t>
            </a:r>
            <a:r>
              <a:rPr kumimoji="1" lang="ja-JP" altLang="en-US" dirty="0" smtClean="0"/>
              <a:t>ユーザーワ</a:t>
            </a:r>
            <a:r>
              <a:rPr kumimoji="1" lang="en-US" altLang="ja-JP" dirty="0" smtClean="0"/>
              <a:t>[,01]</a:t>
            </a:r>
            <a:r>
              <a:rPr kumimoji="1" lang="ja-JP" altLang="en-US" dirty="0" smtClean="0"/>
              <a:t>ヘンシューガ</a:t>
            </a:r>
            <a:r>
              <a:rPr kumimoji="1" lang="en-US" altLang="ja-JP" dirty="0" smtClean="0"/>
              <a:t>[/00]</a:t>
            </a:r>
            <a:r>
              <a:rPr kumimoji="1" lang="ja-JP" altLang="en-US" dirty="0" smtClean="0"/>
              <a:t>キョヒ</a:t>
            </a:r>
            <a:r>
              <a:rPr kumimoji="1" lang="en-US" altLang="ja-JP" dirty="0" smtClean="0"/>
              <a:t>[/01]</a:t>
            </a:r>
            <a:r>
              <a:rPr kumimoji="1" lang="ja-JP" altLang="en-US" dirty="0" smtClean="0"/>
              <a:t>サレテ</a:t>
            </a:r>
            <a:r>
              <a:rPr kumimoji="1" lang="en-US" altLang="ja-JP" dirty="0" smtClean="0"/>
              <a:t>[/00]</a:t>
            </a:r>
            <a:r>
              <a:rPr kumimoji="1" lang="ja-JP" altLang="en-US" dirty="0" smtClean="0"/>
              <a:t>イルタメ</a:t>
            </a:r>
            <a:r>
              <a:rPr kumimoji="1" lang="en-US" altLang="ja-JP" dirty="0" smtClean="0"/>
              <a:t>[/04]</a:t>
            </a:r>
            <a:r>
              <a:rPr kumimoji="1" lang="ja-JP" altLang="en-US" dirty="0" smtClean="0"/>
              <a:t>デキマセン</a:t>
            </a:r>
            <a:r>
              <a:rPr kumimoji="1" lang="en-US" altLang="ja-JP" dirty="0" smtClean="0"/>
              <a:t>[.04]</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a:t>
            </a:fld>
            <a:endParaRPr kumimoji="1" lang="ja-JP" altLang="en-US"/>
          </a:p>
        </p:txBody>
      </p:sp>
    </p:spTree>
    <p:extLst>
      <p:ext uri="{BB962C8B-B14F-4D97-AF65-F5344CB8AC3E}">
        <p14:creationId xmlns:p14="http://schemas.microsoft.com/office/powerpoint/2010/main" val="672472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ユーザーがデータを参照するまでのデータアクセス制御についてご説明します。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ユーザーガ</a:t>
            </a:r>
            <a:r>
              <a:rPr kumimoji="1" lang="en-US" altLang="ja-JP" dirty="0" smtClean="0"/>
              <a:t>[ 01]</a:t>
            </a:r>
            <a:r>
              <a:rPr kumimoji="1" lang="ja-JP" altLang="en-US" dirty="0" smtClean="0"/>
              <a:t>データオ</a:t>
            </a:r>
            <a:r>
              <a:rPr kumimoji="1" lang="en-US" altLang="ja-JP" dirty="0" smtClean="0"/>
              <a:t>[/01]</a:t>
            </a:r>
            <a:r>
              <a:rPr kumimoji="1" lang="ja-JP" altLang="en-US" dirty="0" smtClean="0"/>
              <a:t>サンショースルマデノ</a:t>
            </a:r>
            <a:r>
              <a:rPr kumimoji="1" lang="en-US" altLang="ja-JP" dirty="0" smtClean="0"/>
              <a:t>[/07]</a:t>
            </a:r>
            <a:r>
              <a:rPr kumimoji="1" lang="ja-JP" altLang="en-US" dirty="0" smtClean="0"/>
              <a:t>データアク</a:t>
            </a:r>
            <a:r>
              <a:rPr kumimoji="1" lang="en-US" altLang="ja-JP" dirty="0" smtClean="0"/>
              <a:t>^</a:t>
            </a:r>
            <a:r>
              <a:rPr kumimoji="1" lang="ja-JP" altLang="en-US" dirty="0" smtClean="0"/>
              <a:t>セスセーギョニ</a:t>
            </a:r>
            <a:r>
              <a:rPr kumimoji="1" lang="en-US" altLang="ja-JP" dirty="0" smtClean="0"/>
              <a:t>[*08]</a:t>
            </a:r>
            <a:r>
              <a:rPr kumimoji="1" lang="ja-JP" altLang="en-US" dirty="0" smtClean="0"/>
              <a:t>ツイテ</a:t>
            </a:r>
            <a:r>
              <a:rPr kumimoji="1" lang="en-US" altLang="ja-JP" dirty="0" smtClean="0"/>
              <a:t>[ 01]</a:t>
            </a:r>
            <a:r>
              <a:rPr kumimoji="1" lang="ja-JP" altLang="en-US" dirty="0" smtClean="0"/>
              <a:t>ゴセツメーシマス</a:t>
            </a:r>
            <a:r>
              <a:rPr kumimoji="1" lang="en-US" altLang="ja-JP" dirty="0" smtClean="0"/>
              <a:t>^[.07]</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a:t>
            </a:fld>
            <a:endParaRPr kumimoji="1" lang="ja-JP" altLang="en-US"/>
          </a:p>
        </p:txBody>
      </p:sp>
    </p:spTree>
    <p:extLst>
      <p:ext uri="{BB962C8B-B14F-4D97-AF65-F5344CB8AC3E}">
        <p14:creationId xmlns:p14="http://schemas.microsoft.com/office/powerpoint/2010/main" val="194286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本資料では、</a:t>
            </a:r>
          </a:p>
          <a:p>
            <a:r>
              <a:rPr kumimoji="1" lang="ja-JP" altLang="en-US" dirty="0" smtClean="0"/>
              <a:t>「はじめに」で本資料の目的を確認し、</a:t>
            </a:r>
          </a:p>
          <a:p>
            <a:r>
              <a:rPr kumimoji="1" lang="ja-JP" altLang="en-US" dirty="0" smtClean="0"/>
              <a:t>「機能概要」で主要な機能について説明します。</a:t>
            </a:r>
          </a:p>
          <a:p>
            <a:r>
              <a:rPr kumimoji="1" lang="ja-JP" altLang="en-US" dirty="0" smtClean="0"/>
              <a:t>「データアクセス制御」では、データレベルの制御に関しての概要を説明します。</a:t>
            </a:r>
          </a:p>
          <a:p>
            <a:endParaRPr kumimoji="1" lang="ja-JP" altLang="en-US" dirty="0" smtClean="0"/>
          </a:p>
          <a:p>
            <a:r>
              <a:rPr kumimoji="1" lang="ja-JP" altLang="en-US" dirty="0" smtClean="0"/>
              <a:t>また、セキュリティを構成するコンポーネントも紹介します。</a:t>
            </a:r>
            <a:endParaRPr kumimoji="1" lang="en-US" altLang="ja-JP" dirty="0" smtClean="0"/>
          </a:p>
          <a:p>
            <a:endParaRPr kumimoji="1" lang="en-US" altLang="ja-JP" dirty="0" smtClean="0"/>
          </a:p>
          <a:p>
            <a:r>
              <a:rPr kumimoji="1" lang="ja-JP" altLang="en-US" dirty="0" smtClean="0"/>
              <a:t>ホン</a:t>
            </a:r>
            <a:r>
              <a:rPr kumimoji="1" lang="en-US" altLang="ja-JP" dirty="0" smtClean="0"/>
              <a:t>[/01]</a:t>
            </a:r>
            <a:r>
              <a:rPr kumimoji="1" lang="ja-JP" altLang="en-US" dirty="0" smtClean="0"/>
              <a:t>シリョーデワ</a:t>
            </a:r>
            <a:r>
              <a:rPr kumimoji="1" lang="en-US" altLang="ja-JP" dirty="0" smtClean="0"/>
              <a:t>[.01]</a:t>
            </a:r>
            <a:r>
              <a:rPr kumimoji="1" lang="ja-JP" altLang="en-US" dirty="0" smtClean="0"/>
              <a:t>ハジメニデ</a:t>
            </a:r>
            <a:r>
              <a:rPr kumimoji="1" lang="en-US" altLang="ja-JP" dirty="0" smtClean="0"/>
              <a:t>[.04]</a:t>
            </a:r>
            <a:r>
              <a:rPr kumimoji="1" lang="ja-JP" altLang="en-US" dirty="0" smtClean="0"/>
              <a:t>ホン</a:t>
            </a:r>
            <a:r>
              <a:rPr kumimoji="1" lang="en-US" altLang="ja-JP" dirty="0" smtClean="0"/>
              <a:t>[/01]</a:t>
            </a:r>
            <a:r>
              <a:rPr kumimoji="1" lang="ja-JP" altLang="en-US" dirty="0" smtClean="0"/>
              <a:t>シリョーノ</a:t>
            </a:r>
            <a:r>
              <a:rPr kumimoji="1" lang="en-US" altLang="ja-JP" dirty="0" smtClean="0"/>
              <a:t>[/01]</a:t>
            </a:r>
            <a:r>
              <a:rPr kumimoji="1" lang="ja-JP" altLang="en-US" dirty="0" smtClean="0"/>
              <a:t>モク</a:t>
            </a:r>
            <a:r>
              <a:rPr kumimoji="1" lang="en-US" altLang="ja-JP" dirty="0" smtClean="0"/>
              <a:t>^</a:t>
            </a:r>
            <a:r>
              <a:rPr kumimoji="1" lang="ja-JP" altLang="en-US" dirty="0" smtClean="0"/>
              <a:t>テキオ</a:t>
            </a:r>
            <a:r>
              <a:rPr kumimoji="1" lang="en-US" altLang="ja-JP" dirty="0" smtClean="0"/>
              <a:t>[/00]</a:t>
            </a:r>
            <a:r>
              <a:rPr kumimoji="1" lang="ja-JP" altLang="en-US" dirty="0" smtClean="0"/>
              <a:t>カクニンシ</a:t>
            </a:r>
            <a:r>
              <a:rPr kumimoji="1" lang="en-US" altLang="ja-JP" dirty="0" smtClean="0"/>
              <a:t>[.00]</a:t>
            </a:r>
            <a:r>
              <a:rPr kumimoji="1" lang="ja-JP" altLang="en-US" dirty="0" smtClean="0"/>
              <a:t>キノーガイヨーデ</a:t>
            </a:r>
            <a:r>
              <a:rPr kumimoji="1" lang="en-US" altLang="ja-JP" dirty="0" smtClean="0"/>
              <a:t>[ 04]</a:t>
            </a:r>
            <a:r>
              <a:rPr kumimoji="1" lang="ja-JP" altLang="en-US" dirty="0" smtClean="0"/>
              <a:t>シュヨーナ</a:t>
            </a:r>
            <a:r>
              <a:rPr kumimoji="1" lang="en-US" altLang="ja-JP" dirty="0" smtClean="0"/>
              <a:t>[/00]</a:t>
            </a:r>
            <a:r>
              <a:rPr kumimoji="1" lang="ja-JP" altLang="en-US" dirty="0" smtClean="0"/>
              <a:t>キノーニ</a:t>
            </a:r>
            <a:r>
              <a:rPr kumimoji="1" lang="en-US" altLang="ja-JP" dirty="0" smtClean="0"/>
              <a:t>[*01]</a:t>
            </a:r>
            <a:r>
              <a:rPr kumimoji="1" lang="ja-JP" altLang="en-US" dirty="0" smtClean="0"/>
              <a:t>ツイテ</a:t>
            </a:r>
            <a:r>
              <a:rPr kumimoji="1" lang="en-US" altLang="ja-JP" dirty="0" smtClean="0"/>
              <a:t>[/01]</a:t>
            </a:r>
            <a:r>
              <a:rPr kumimoji="1" lang="ja-JP" altLang="en-US" dirty="0" smtClean="0"/>
              <a:t>セツメーシマス</a:t>
            </a:r>
            <a:r>
              <a:rPr kumimoji="1" lang="en-US" altLang="ja-JP" dirty="0" smtClean="0"/>
              <a:t>^[.06]</a:t>
            </a:r>
            <a:r>
              <a:rPr kumimoji="1" lang="ja-JP" altLang="en-US" dirty="0" smtClean="0"/>
              <a:t>データアク</a:t>
            </a:r>
            <a:r>
              <a:rPr kumimoji="1" lang="en-US" altLang="ja-JP" dirty="0" smtClean="0"/>
              <a:t>^</a:t>
            </a:r>
            <a:r>
              <a:rPr kumimoji="1" lang="ja-JP" altLang="en-US" dirty="0" smtClean="0"/>
              <a:t>セスセーギョデワ</a:t>
            </a:r>
            <a:r>
              <a:rPr kumimoji="1" lang="en-US" altLang="ja-JP" dirty="0" smtClean="0"/>
              <a:t>[,08]</a:t>
            </a:r>
            <a:r>
              <a:rPr kumimoji="1" lang="ja-JP" altLang="en-US" dirty="0" smtClean="0"/>
              <a:t>データレベルノ</a:t>
            </a:r>
            <a:r>
              <a:rPr kumimoji="1" lang="en-US" altLang="ja-JP" dirty="0" smtClean="0"/>
              <a:t>[/04]</a:t>
            </a:r>
            <a:r>
              <a:rPr kumimoji="1" lang="ja-JP" altLang="en-US" dirty="0" smtClean="0"/>
              <a:t>セーギョニ</a:t>
            </a:r>
            <a:r>
              <a:rPr kumimoji="1" lang="en-US" altLang="ja-JP" dirty="0" smtClean="0"/>
              <a:t>[/01]</a:t>
            </a:r>
            <a:r>
              <a:rPr kumimoji="1" lang="ja-JP" altLang="en-US" dirty="0" smtClean="0"/>
              <a:t>カンシ</a:t>
            </a:r>
            <a:r>
              <a:rPr kumimoji="1" lang="en-US" altLang="ja-JP" dirty="0" smtClean="0"/>
              <a:t>^</a:t>
            </a:r>
            <a:r>
              <a:rPr kumimoji="1" lang="ja-JP" altLang="en-US" dirty="0" smtClean="0"/>
              <a:t>テノ</a:t>
            </a:r>
            <a:r>
              <a:rPr kumimoji="1" lang="en-US" altLang="ja-JP" dirty="0" smtClean="0"/>
              <a:t>[/01]</a:t>
            </a:r>
            <a:r>
              <a:rPr kumimoji="1" lang="ja-JP" altLang="en-US" dirty="0" smtClean="0"/>
              <a:t>ガイヨーオ</a:t>
            </a:r>
            <a:r>
              <a:rPr kumimoji="1" lang="en-US" altLang="ja-JP" dirty="0" smtClean="0"/>
              <a:t>[/00]</a:t>
            </a:r>
            <a:r>
              <a:rPr kumimoji="1" lang="ja-JP" altLang="en-US" dirty="0" smtClean="0"/>
              <a:t>セツメーシマス</a:t>
            </a:r>
            <a:r>
              <a:rPr kumimoji="1" lang="en-US" altLang="ja-JP" dirty="0" smtClean="0"/>
              <a:t>^[.06]</a:t>
            </a:r>
            <a:r>
              <a:rPr kumimoji="1" lang="ja-JP" altLang="en-US" dirty="0" smtClean="0"/>
              <a:t>マタ</a:t>
            </a:r>
            <a:r>
              <a:rPr kumimoji="1" lang="en-US" altLang="ja-JP" dirty="0" smtClean="0"/>
              <a:t>[,00]</a:t>
            </a:r>
            <a:r>
              <a:rPr kumimoji="1" lang="ja-JP" altLang="en-US" dirty="0" smtClean="0"/>
              <a:t>セキュリティオ</a:t>
            </a:r>
            <a:r>
              <a:rPr kumimoji="1" lang="en-US" altLang="ja-JP" dirty="0" smtClean="0"/>
              <a:t>[/02]</a:t>
            </a:r>
            <a:r>
              <a:rPr kumimoji="1" lang="ja-JP" altLang="en-US" dirty="0" smtClean="0"/>
              <a:t>コーセースル</a:t>
            </a:r>
            <a:r>
              <a:rPr kumimoji="1" lang="en-US" altLang="ja-JP" dirty="0" smtClean="0"/>
              <a:t>[/00]</a:t>
            </a:r>
            <a:r>
              <a:rPr kumimoji="1" lang="ja-JP" altLang="en-US" dirty="0" smtClean="0"/>
              <a:t>コンポーネントモ</a:t>
            </a:r>
            <a:r>
              <a:rPr kumimoji="1" lang="en-US" altLang="ja-JP" dirty="0" smtClean="0"/>
              <a:t>[/03]</a:t>
            </a:r>
            <a:r>
              <a:rPr kumimoji="1" lang="ja-JP" altLang="en-US" dirty="0" smtClean="0"/>
              <a:t>ショーカイシマス</a:t>
            </a:r>
            <a:r>
              <a:rPr kumimoji="1" lang="en-US" altLang="ja-JP" dirty="0" smtClean="0"/>
              <a:t>^[.06]</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a:t>
            </a:fld>
            <a:endParaRPr kumimoji="1" lang="ja-JP" altLang="en-US"/>
          </a:p>
        </p:txBody>
      </p:sp>
    </p:spTree>
    <p:extLst>
      <p:ext uri="{BB962C8B-B14F-4D97-AF65-F5344CB8AC3E}">
        <p14:creationId xmlns:p14="http://schemas.microsoft.com/office/powerpoint/2010/main" val="1866748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dirty="0" smtClean="0"/>
              <a:t>ではユーザがデータ層にアクセスするまでにいくつかのレイヤーでセキュリティをかけることができます。</a:t>
            </a:r>
            <a:endParaRPr kumimoji="1" lang="en-US" altLang="ja-JP" dirty="0" smtClean="0"/>
          </a:p>
          <a:p>
            <a:r>
              <a:rPr kumimoji="1" lang="ja-JP" altLang="en-US" dirty="0" smtClean="0"/>
              <a:t>どのレイヤーを使ってセキュリティを掛けていくかは重要なポイントになります。</a:t>
            </a:r>
            <a:endParaRPr kumimoji="1" lang="en-US" altLang="ja-JP" dirty="0" smtClean="0"/>
          </a:p>
          <a:p>
            <a:endParaRPr kumimoji="1" lang="en-US" altLang="ja-JP" dirty="0" smtClean="0"/>
          </a:p>
          <a:p>
            <a:r>
              <a:rPr kumimoji="1" lang="ja-JP" altLang="en-US" dirty="0" smtClean="0"/>
              <a:t>まず、</a:t>
            </a:r>
            <a:r>
              <a:rPr kumimoji="1" lang="en-US" altLang="ja-JP" dirty="0" err="1" smtClean="0"/>
              <a:t>WebFOCUS</a:t>
            </a:r>
            <a:r>
              <a:rPr kumimoji="1" lang="ja-JP" altLang="en-US" dirty="0" smtClean="0"/>
              <a:t>がデータにアクセスするためにはシノニムというメタデータを利用します。</a:t>
            </a:r>
            <a:endParaRPr kumimoji="1" lang="en-US" altLang="ja-JP" dirty="0" smtClean="0"/>
          </a:p>
          <a:p>
            <a:r>
              <a:rPr kumimoji="1" lang="ja-JP" altLang="en-US" dirty="0" smtClean="0"/>
              <a:t>アプリ層はレポートプログラム等になりますが、プログラムの中でどのシノニムを利用するかが指定されています。</a:t>
            </a:r>
            <a:endParaRPr kumimoji="1" lang="en-US" altLang="ja-JP" dirty="0" smtClean="0"/>
          </a:p>
          <a:p>
            <a:r>
              <a:rPr kumimoji="1" lang="ja-JP" altLang="en-US" dirty="0" smtClean="0"/>
              <a:t>こういったレポートプログラムやシノニムはフォルダに格納されますが、そのフォルダ自体にアクセスできるかどうかはセキュリティルールで設定します。</a:t>
            </a:r>
            <a:endParaRPr kumimoji="1" lang="en-US" altLang="ja-JP" dirty="0" smtClean="0"/>
          </a:p>
          <a:p>
            <a:r>
              <a:rPr kumimoji="1" lang="ja-JP" altLang="en-US" dirty="0" smtClean="0"/>
              <a:t>セキュリティルール以外にもユーザやグループ毎のプロファイルによっても、参照するフォルダや接続するデータベースの定義を分けることができます。</a:t>
            </a:r>
            <a:endParaRPr kumimoji="1" lang="en-US" altLang="ja-JP" dirty="0" smtClean="0"/>
          </a:p>
          <a:p>
            <a:endParaRPr kumimoji="1" lang="en-US" altLang="ja-JP" dirty="0" smtClean="0"/>
          </a:p>
          <a:p>
            <a:r>
              <a:rPr kumimoji="1" lang="ja-JP" altLang="en-US" dirty="0" smtClean="0"/>
              <a:t>これらのレイヤーのセキュリティを組み合わせて正しくデータ提供を行っていきます。</a:t>
            </a:r>
            <a:endParaRPr kumimoji="1" lang="en-US" altLang="ja-JP" dirty="0" smtClean="0"/>
          </a:p>
          <a:p>
            <a:endParaRPr kumimoji="1" lang="en-US" altLang="ja-JP" dirty="0" smtClean="0"/>
          </a:p>
          <a:p>
            <a:endParaRPr kumimoji="1" lang="en-US" altLang="ja-JP" dirty="0" smtClean="0"/>
          </a:p>
          <a:p>
            <a:r>
              <a:rPr kumimoji="1" lang="ja-JP" altLang="en-US" dirty="0" smtClean="0"/>
              <a:t>ウェブフォーカスデワ</a:t>
            </a:r>
            <a:r>
              <a:rPr kumimoji="1" lang="en-US" altLang="ja-JP" dirty="0" smtClean="0"/>
              <a:t>[,03]</a:t>
            </a:r>
            <a:r>
              <a:rPr kumimoji="1" lang="ja-JP" altLang="en-US" dirty="0" smtClean="0"/>
              <a:t>ユーザーガ</a:t>
            </a:r>
            <a:r>
              <a:rPr kumimoji="1" lang="en-US" altLang="ja-JP" dirty="0" smtClean="0"/>
              <a:t>[/01]</a:t>
            </a:r>
            <a:r>
              <a:rPr kumimoji="1" lang="ja-JP" altLang="en-US" dirty="0" smtClean="0"/>
              <a:t>データソーニ</a:t>
            </a:r>
            <a:r>
              <a:rPr kumimoji="1" lang="en-US" altLang="ja-JP" dirty="0" smtClean="0"/>
              <a:t>[ 03]</a:t>
            </a:r>
            <a:r>
              <a:rPr kumimoji="1" lang="ja-JP" altLang="en-US" dirty="0" smtClean="0"/>
              <a:t>アク</a:t>
            </a:r>
            <a:r>
              <a:rPr kumimoji="1" lang="en-US" altLang="ja-JP" dirty="0" smtClean="0"/>
              <a:t>^</a:t>
            </a:r>
            <a:r>
              <a:rPr kumimoji="1" lang="ja-JP" altLang="en-US" dirty="0" smtClean="0"/>
              <a:t>セススルマデニ</a:t>
            </a:r>
            <a:r>
              <a:rPr kumimoji="1" lang="en-US" altLang="ja-JP" dirty="0" smtClean="0"/>
              <a:t>[ 01]</a:t>
            </a:r>
            <a:r>
              <a:rPr kumimoji="1" lang="ja-JP" altLang="en-US" dirty="0" smtClean="0"/>
              <a:t>イク</a:t>
            </a:r>
            <a:r>
              <a:rPr kumimoji="1" lang="en-US" altLang="ja-JP" dirty="0" smtClean="0"/>
              <a:t>^</a:t>
            </a:r>
            <a:r>
              <a:rPr kumimoji="1" lang="ja-JP" altLang="en-US" dirty="0" smtClean="0"/>
              <a:t>ツカノレイヤーデ</a:t>
            </a:r>
            <a:r>
              <a:rPr kumimoji="1" lang="en-US" altLang="ja-JP" dirty="0" smtClean="0"/>
              <a:t>[ 01]</a:t>
            </a:r>
            <a:r>
              <a:rPr kumimoji="1" lang="ja-JP" altLang="en-US" dirty="0" smtClean="0"/>
              <a:t>セキュリティーオ</a:t>
            </a:r>
            <a:r>
              <a:rPr kumimoji="1" lang="en-US" altLang="ja-JP" dirty="0" smtClean="0"/>
              <a:t>[/02]</a:t>
            </a:r>
            <a:r>
              <a:rPr kumimoji="1" lang="ja-JP" altLang="en-US" dirty="0" smtClean="0"/>
              <a:t>カケルコトガ</a:t>
            </a:r>
            <a:r>
              <a:rPr kumimoji="1" lang="en-US" altLang="ja-JP" dirty="0" smtClean="0"/>
              <a:t>[/02]</a:t>
            </a:r>
            <a:r>
              <a:rPr kumimoji="1" lang="ja-JP" altLang="en-US" dirty="0" smtClean="0"/>
              <a:t>デキマス</a:t>
            </a:r>
            <a:r>
              <a:rPr kumimoji="1" lang="en-US" altLang="ja-JP" dirty="0" smtClean="0"/>
              <a:t>^[.03]</a:t>
            </a:r>
            <a:r>
              <a:rPr kumimoji="1" lang="ja-JP" altLang="en-US" dirty="0" smtClean="0"/>
              <a:t>ドノレイヤーオ</a:t>
            </a:r>
            <a:r>
              <a:rPr kumimoji="1" lang="en-US" altLang="ja-JP" dirty="0" smtClean="0"/>
              <a:t>[/01]</a:t>
            </a:r>
            <a:r>
              <a:rPr kumimoji="1" lang="ja-JP" altLang="en-US" dirty="0" smtClean="0"/>
              <a:t>ツ</a:t>
            </a:r>
            <a:r>
              <a:rPr kumimoji="1" lang="en-US" altLang="ja-JP" dirty="0" smtClean="0"/>
              <a:t>^</a:t>
            </a:r>
            <a:r>
              <a:rPr kumimoji="1" lang="ja-JP" altLang="en-US" dirty="0" smtClean="0"/>
              <a:t>カッテ</a:t>
            </a:r>
            <a:r>
              <a:rPr kumimoji="1" lang="en-US" altLang="ja-JP" dirty="0" smtClean="0"/>
              <a:t>[ 00]</a:t>
            </a:r>
            <a:r>
              <a:rPr kumimoji="1" lang="ja-JP" altLang="en-US" dirty="0" smtClean="0"/>
              <a:t>セキュリティーオ</a:t>
            </a:r>
            <a:r>
              <a:rPr kumimoji="1" lang="en-US" altLang="ja-JP" dirty="0" smtClean="0"/>
              <a:t>[/02]</a:t>
            </a:r>
            <a:r>
              <a:rPr kumimoji="1" lang="ja-JP" altLang="en-US" dirty="0" smtClean="0"/>
              <a:t>カケテイク</a:t>
            </a:r>
            <a:r>
              <a:rPr kumimoji="1" lang="en-US" altLang="ja-JP" dirty="0" smtClean="0"/>
              <a:t>^</a:t>
            </a:r>
            <a:r>
              <a:rPr kumimoji="1" lang="ja-JP" altLang="en-US" dirty="0" smtClean="0"/>
              <a:t>カワ</a:t>
            </a:r>
            <a:r>
              <a:rPr kumimoji="1" lang="en-US" altLang="ja-JP" dirty="0" smtClean="0"/>
              <a:t>[,01]</a:t>
            </a:r>
            <a:r>
              <a:rPr kumimoji="1" lang="ja-JP" altLang="en-US" dirty="0" smtClean="0"/>
              <a:t>ジューヨーナ</a:t>
            </a:r>
            <a:r>
              <a:rPr kumimoji="1" lang="en-US" altLang="ja-JP" dirty="0" smtClean="0"/>
              <a:t>[/00]</a:t>
            </a:r>
            <a:r>
              <a:rPr kumimoji="1" lang="ja-JP" altLang="en-US" dirty="0" smtClean="0"/>
              <a:t>ポイントニ</a:t>
            </a:r>
            <a:r>
              <a:rPr kumimoji="1" lang="en-US" altLang="ja-JP" dirty="0" smtClean="0"/>
              <a:t>[/00]</a:t>
            </a:r>
            <a:r>
              <a:rPr kumimoji="1" lang="ja-JP" altLang="en-US" dirty="0" smtClean="0"/>
              <a:t>ナリマス</a:t>
            </a:r>
            <a:r>
              <a:rPr kumimoji="1" lang="en-US" altLang="ja-JP" dirty="0" smtClean="0"/>
              <a:t>^[.03]</a:t>
            </a:r>
            <a:r>
              <a:rPr kumimoji="1" lang="ja-JP" altLang="en-US" dirty="0" smtClean="0"/>
              <a:t>マズ</a:t>
            </a:r>
            <a:r>
              <a:rPr kumimoji="1" lang="en-US" altLang="ja-JP" dirty="0" smtClean="0"/>
              <a:t>[,01]</a:t>
            </a:r>
            <a:r>
              <a:rPr kumimoji="1" lang="ja-JP" altLang="en-US" dirty="0" smtClean="0"/>
              <a:t>ウェブフォーカスガ</a:t>
            </a:r>
            <a:r>
              <a:rPr kumimoji="1" lang="en-US" altLang="ja-JP" dirty="0" smtClean="0"/>
              <a:t>[ 03]</a:t>
            </a:r>
            <a:r>
              <a:rPr kumimoji="1" lang="ja-JP" altLang="en-US" dirty="0" smtClean="0"/>
              <a:t>データニ</a:t>
            </a:r>
            <a:r>
              <a:rPr kumimoji="1" lang="en-US" altLang="ja-JP" dirty="0" smtClean="0"/>
              <a:t>[/01]</a:t>
            </a:r>
            <a:r>
              <a:rPr kumimoji="1" lang="ja-JP" altLang="en-US" dirty="0" smtClean="0"/>
              <a:t>アク</a:t>
            </a:r>
            <a:r>
              <a:rPr kumimoji="1" lang="en-US" altLang="ja-JP" dirty="0" smtClean="0"/>
              <a:t>^</a:t>
            </a:r>
            <a:r>
              <a:rPr kumimoji="1" lang="ja-JP" altLang="en-US" dirty="0" smtClean="0"/>
              <a:t>セススルタメニワ</a:t>
            </a:r>
            <a:r>
              <a:rPr kumimoji="1" lang="en-US" altLang="ja-JP" dirty="0" smtClean="0"/>
              <a:t>[,01]</a:t>
            </a:r>
            <a:r>
              <a:rPr kumimoji="1" lang="ja-JP" altLang="en-US" dirty="0" smtClean="0"/>
              <a:t>シノニムト</a:t>
            </a:r>
            <a:r>
              <a:rPr kumimoji="1" lang="en-US" altLang="ja-JP" dirty="0" smtClean="0"/>
              <a:t>[/04]</a:t>
            </a:r>
            <a:r>
              <a:rPr kumimoji="1" lang="ja-JP" altLang="en-US" dirty="0" smtClean="0"/>
              <a:t>イウ</a:t>
            </a:r>
            <a:r>
              <a:rPr kumimoji="1" lang="en-US" altLang="ja-JP" dirty="0" smtClean="0"/>
              <a:t>[/00]</a:t>
            </a:r>
            <a:r>
              <a:rPr kumimoji="1" lang="ja-JP" altLang="en-US" dirty="0" smtClean="0"/>
              <a:t>メタデータオ</a:t>
            </a:r>
            <a:r>
              <a:rPr kumimoji="1" lang="en-US" altLang="ja-JP" dirty="0" smtClean="0"/>
              <a:t>[/03]</a:t>
            </a:r>
            <a:r>
              <a:rPr kumimoji="1" lang="ja-JP" altLang="en-US" dirty="0" smtClean="0"/>
              <a:t>リヨーシマス</a:t>
            </a:r>
            <a:r>
              <a:rPr kumimoji="1" lang="en-US" altLang="ja-JP" dirty="0" smtClean="0"/>
              <a:t>^[.05]</a:t>
            </a:r>
            <a:r>
              <a:rPr kumimoji="1" lang="ja-JP" altLang="en-US" dirty="0" smtClean="0"/>
              <a:t>アプリソーワ</a:t>
            </a:r>
            <a:r>
              <a:rPr kumimoji="1" lang="en-US" altLang="ja-JP" dirty="0" smtClean="0"/>
              <a:t>[,03]</a:t>
            </a:r>
            <a:r>
              <a:rPr kumimoji="1" lang="ja-JP" altLang="en-US" dirty="0" smtClean="0"/>
              <a:t>レポートプログラムナドニ</a:t>
            </a:r>
            <a:r>
              <a:rPr kumimoji="1" lang="en-US" altLang="ja-JP" dirty="0" smtClean="0"/>
              <a:t>[/07]</a:t>
            </a:r>
            <a:r>
              <a:rPr kumimoji="1" lang="ja-JP" altLang="en-US" dirty="0" smtClean="0"/>
              <a:t>ナリマスガ</a:t>
            </a:r>
            <a:r>
              <a:rPr kumimoji="1" lang="en-US" altLang="ja-JP" dirty="0" smtClean="0"/>
              <a:t>[,03]</a:t>
            </a:r>
            <a:r>
              <a:rPr kumimoji="1" lang="ja-JP" altLang="en-US" dirty="0" smtClean="0"/>
              <a:t>プログラムノ</a:t>
            </a:r>
            <a:r>
              <a:rPr kumimoji="1" lang="en-US" altLang="ja-JP" dirty="0" smtClean="0"/>
              <a:t>[/03]</a:t>
            </a:r>
            <a:r>
              <a:rPr kumimoji="1" lang="ja-JP" altLang="en-US" dirty="0" smtClean="0"/>
              <a:t>ナカデ</a:t>
            </a:r>
            <a:r>
              <a:rPr kumimoji="1" lang="en-US" altLang="ja-JP" dirty="0" smtClean="0"/>
              <a:t>[ 01]</a:t>
            </a:r>
            <a:r>
              <a:rPr kumimoji="1" lang="ja-JP" altLang="en-US" dirty="0" smtClean="0"/>
              <a:t>ドノ</a:t>
            </a:r>
            <a:r>
              <a:rPr kumimoji="1" lang="en-US" altLang="ja-JP" dirty="0" smtClean="0"/>
              <a:t>[/01]</a:t>
            </a:r>
            <a:r>
              <a:rPr kumimoji="1" lang="ja-JP" altLang="en-US" dirty="0" smtClean="0"/>
              <a:t>シノニムオ</a:t>
            </a:r>
            <a:r>
              <a:rPr kumimoji="1" lang="en-US" altLang="ja-JP" dirty="0" smtClean="0"/>
              <a:t>[/00]</a:t>
            </a:r>
            <a:r>
              <a:rPr kumimoji="1" lang="ja-JP" altLang="en-US" dirty="0" smtClean="0"/>
              <a:t>リヨースルカガ</a:t>
            </a:r>
            <a:r>
              <a:rPr kumimoji="1" lang="en-US" altLang="ja-JP" dirty="0" smtClean="0"/>
              <a:t>[/05]</a:t>
            </a:r>
            <a:r>
              <a:rPr kumimoji="1" lang="ja-JP" altLang="en-US" dirty="0" smtClean="0"/>
              <a:t>シ</a:t>
            </a:r>
            <a:r>
              <a:rPr kumimoji="1" lang="en-US" altLang="ja-JP" dirty="0" smtClean="0"/>
              <a:t>^</a:t>
            </a:r>
            <a:r>
              <a:rPr kumimoji="1" lang="ja-JP" altLang="en-US" dirty="0" smtClean="0"/>
              <a:t>テーサレテ</a:t>
            </a:r>
            <a:r>
              <a:rPr kumimoji="1" lang="en-US" altLang="ja-JP" dirty="0" smtClean="0"/>
              <a:t>[/00]</a:t>
            </a:r>
            <a:r>
              <a:rPr kumimoji="1" lang="ja-JP" altLang="en-US" dirty="0" smtClean="0"/>
              <a:t>イマス</a:t>
            </a:r>
            <a:r>
              <a:rPr kumimoji="1" lang="en-US" altLang="ja-JP" dirty="0" smtClean="0"/>
              <a:t>^[.02]</a:t>
            </a:r>
            <a:r>
              <a:rPr kumimoji="1" lang="ja-JP" altLang="en-US" dirty="0" smtClean="0"/>
              <a:t>コーイッタ</a:t>
            </a:r>
            <a:r>
              <a:rPr kumimoji="1" lang="en-US" altLang="ja-JP" dirty="0" smtClean="0"/>
              <a:t>[ 00]</a:t>
            </a:r>
            <a:r>
              <a:rPr kumimoji="1" lang="ja-JP" altLang="en-US" dirty="0" smtClean="0"/>
              <a:t>レポートプログラムヤ</a:t>
            </a:r>
            <a:r>
              <a:rPr kumimoji="1" lang="en-US" altLang="ja-JP" dirty="0" smtClean="0"/>
              <a:t>[/07]</a:t>
            </a:r>
            <a:r>
              <a:rPr kumimoji="1" lang="ja-JP" altLang="en-US" dirty="0" smtClean="0"/>
              <a:t>シノニムワ</a:t>
            </a:r>
            <a:r>
              <a:rPr kumimoji="1" lang="en-US" altLang="ja-JP" dirty="0" smtClean="0"/>
              <a:t>[,04]</a:t>
            </a:r>
            <a:r>
              <a:rPr kumimoji="1" lang="ja-JP" altLang="en-US" dirty="0" smtClean="0"/>
              <a:t>フォルダニ</a:t>
            </a:r>
            <a:r>
              <a:rPr kumimoji="1" lang="en-US" altLang="ja-JP" dirty="0" smtClean="0"/>
              <a:t>[/00]</a:t>
            </a:r>
            <a:r>
              <a:rPr kumimoji="1" lang="ja-JP" altLang="en-US" dirty="0" smtClean="0"/>
              <a:t>カクノーサレマスガ</a:t>
            </a:r>
            <a:r>
              <a:rPr kumimoji="1" lang="en-US" altLang="ja-JP" dirty="0" smtClean="0"/>
              <a:t>[,07]</a:t>
            </a:r>
            <a:r>
              <a:rPr kumimoji="1" lang="ja-JP" altLang="en-US" dirty="0" smtClean="0"/>
              <a:t>ソノフォルダ</a:t>
            </a:r>
            <a:r>
              <a:rPr kumimoji="1" lang="en-US" altLang="ja-JP" dirty="0" smtClean="0"/>
              <a:t>[/00]</a:t>
            </a:r>
            <a:r>
              <a:rPr kumimoji="1" lang="ja-JP" altLang="en-US" dirty="0" smtClean="0"/>
              <a:t>ジタイニ</a:t>
            </a:r>
            <a:r>
              <a:rPr kumimoji="1" lang="en-US" altLang="ja-JP" dirty="0" smtClean="0"/>
              <a:t>[/01]</a:t>
            </a:r>
            <a:r>
              <a:rPr kumimoji="1" lang="ja-JP" altLang="en-US" dirty="0" smtClean="0"/>
              <a:t>アク</a:t>
            </a:r>
            <a:r>
              <a:rPr kumimoji="1" lang="en-US" altLang="ja-JP" dirty="0" smtClean="0"/>
              <a:t>^</a:t>
            </a:r>
            <a:r>
              <a:rPr kumimoji="1" lang="ja-JP" altLang="en-US" dirty="0" smtClean="0"/>
              <a:t>セス</a:t>
            </a:r>
            <a:r>
              <a:rPr kumimoji="1" lang="en-US" altLang="ja-JP" dirty="0" smtClean="0"/>
              <a:t>[/01]</a:t>
            </a:r>
            <a:r>
              <a:rPr kumimoji="1" lang="ja-JP" altLang="en-US" dirty="0" smtClean="0"/>
              <a:t>デキルカ</a:t>
            </a:r>
            <a:r>
              <a:rPr kumimoji="1" lang="en-US" altLang="ja-JP" dirty="0" smtClean="0"/>
              <a:t>[/02]</a:t>
            </a:r>
            <a:r>
              <a:rPr kumimoji="1" lang="ja-JP" altLang="en-US" dirty="0" smtClean="0"/>
              <a:t>ドーカワ</a:t>
            </a:r>
            <a:r>
              <a:rPr kumimoji="1" lang="en-US" altLang="ja-JP" dirty="0" smtClean="0"/>
              <a:t>[,01]</a:t>
            </a:r>
            <a:r>
              <a:rPr kumimoji="1" lang="ja-JP" altLang="en-US" dirty="0" smtClean="0"/>
              <a:t>セキュリティールールデ</a:t>
            </a:r>
            <a:r>
              <a:rPr kumimoji="1" lang="en-US" altLang="ja-JP" dirty="0" smtClean="0"/>
              <a:t>[/06]</a:t>
            </a:r>
            <a:r>
              <a:rPr kumimoji="1" lang="ja-JP" altLang="en-US" dirty="0" smtClean="0"/>
              <a:t>セッテーシマス</a:t>
            </a:r>
            <a:r>
              <a:rPr kumimoji="1" lang="en-US" altLang="ja-JP" dirty="0" smtClean="0"/>
              <a:t>^[.06]</a:t>
            </a:r>
            <a:r>
              <a:rPr kumimoji="1" lang="ja-JP" altLang="en-US" dirty="0" smtClean="0"/>
              <a:t>セキュリティールールイガイニモ</a:t>
            </a:r>
            <a:r>
              <a:rPr kumimoji="1" lang="en-US" altLang="ja-JP" dirty="0" smtClean="0"/>
              <a:t>[ 08]</a:t>
            </a:r>
            <a:r>
              <a:rPr kumimoji="1" lang="ja-JP" altLang="en-US" dirty="0" smtClean="0"/>
              <a:t>ユーザーヤ</a:t>
            </a:r>
            <a:r>
              <a:rPr kumimoji="1" lang="en-US" altLang="ja-JP" dirty="0" smtClean="0"/>
              <a:t>[ 01]</a:t>
            </a:r>
            <a:r>
              <a:rPr kumimoji="1" lang="ja-JP" altLang="en-US" dirty="0" smtClean="0"/>
              <a:t>グループゴトノ</a:t>
            </a:r>
            <a:r>
              <a:rPr kumimoji="1" lang="en-US" altLang="ja-JP" dirty="0" smtClean="0"/>
              <a:t>[/05]</a:t>
            </a:r>
            <a:r>
              <a:rPr kumimoji="1" lang="ja-JP" altLang="en-US" dirty="0" smtClean="0"/>
              <a:t>プロファイルニ</a:t>
            </a:r>
            <a:r>
              <a:rPr kumimoji="1" lang="en-US" altLang="ja-JP" dirty="0" smtClean="0"/>
              <a:t>[/04]</a:t>
            </a:r>
            <a:r>
              <a:rPr kumimoji="1" lang="ja-JP" altLang="en-US" dirty="0" smtClean="0"/>
              <a:t>ヨッテモ</a:t>
            </a:r>
            <a:r>
              <a:rPr kumimoji="1" lang="en-US" altLang="ja-JP" dirty="0" smtClean="0"/>
              <a:t>[,03]</a:t>
            </a:r>
            <a:r>
              <a:rPr kumimoji="1" lang="ja-JP" altLang="en-US" dirty="0" smtClean="0"/>
              <a:t>サンショースル</a:t>
            </a:r>
            <a:r>
              <a:rPr kumimoji="1" lang="en-US" altLang="ja-JP" dirty="0" smtClean="0"/>
              <a:t>[/00]</a:t>
            </a:r>
            <a:r>
              <a:rPr kumimoji="1" lang="ja-JP" altLang="en-US" dirty="0" smtClean="0"/>
              <a:t>フォルダヤ</a:t>
            </a:r>
            <a:r>
              <a:rPr kumimoji="1" lang="en-US" altLang="ja-JP" dirty="0" smtClean="0"/>
              <a:t>[ 00]</a:t>
            </a:r>
            <a:r>
              <a:rPr kumimoji="1" lang="ja-JP" altLang="en-US" dirty="0" smtClean="0"/>
              <a:t>セツゾク</a:t>
            </a:r>
            <a:r>
              <a:rPr kumimoji="1" lang="en-US" altLang="ja-JP" dirty="0" smtClean="0"/>
              <a:t>^</a:t>
            </a:r>
            <a:r>
              <a:rPr kumimoji="1" lang="ja-JP" altLang="en-US" dirty="0" smtClean="0"/>
              <a:t>スル</a:t>
            </a:r>
            <a:r>
              <a:rPr kumimoji="1" lang="en-US" altLang="ja-JP" dirty="0" smtClean="0"/>
              <a:t>[ 00]</a:t>
            </a:r>
            <a:r>
              <a:rPr kumimoji="1" lang="ja-JP" altLang="en-US" dirty="0" smtClean="0"/>
              <a:t>データベースノ</a:t>
            </a:r>
            <a:r>
              <a:rPr kumimoji="1" lang="en-US" altLang="ja-JP" dirty="0" smtClean="0"/>
              <a:t>[/04]</a:t>
            </a:r>
            <a:r>
              <a:rPr kumimoji="1" lang="ja-JP" altLang="en-US" dirty="0" smtClean="0"/>
              <a:t>テーギオ</a:t>
            </a:r>
            <a:r>
              <a:rPr kumimoji="1" lang="en-US" altLang="ja-JP" dirty="0" smtClean="0"/>
              <a:t>[/01]</a:t>
            </a:r>
            <a:r>
              <a:rPr kumimoji="1" lang="ja-JP" altLang="en-US" dirty="0" smtClean="0"/>
              <a:t>ワケルコトガ</a:t>
            </a:r>
            <a:r>
              <a:rPr kumimoji="1" lang="en-US" altLang="ja-JP" dirty="0" smtClean="0"/>
              <a:t>[/02]</a:t>
            </a:r>
            <a:r>
              <a:rPr kumimoji="1" lang="ja-JP" altLang="en-US" dirty="0" smtClean="0"/>
              <a:t>デキマス</a:t>
            </a:r>
            <a:r>
              <a:rPr kumimoji="1" lang="en-US" altLang="ja-JP" dirty="0" smtClean="0"/>
              <a:t>^[.03]</a:t>
            </a:r>
            <a:r>
              <a:rPr kumimoji="1" lang="ja-JP" altLang="en-US" dirty="0" smtClean="0"/>
              <a:t>コレラノ</a:t>
            </a:r>
            <a:r>
              <a:rPr kumimoji="1" lang="en-US" altLang="ja-JP" dirty="0" smtClean="0"/>
              <a:t>[/02]</a:t>
            </a:r>
            <a:r>
              <a:rPr kumimoji="1" lang="ja-JP" altLang="en-US" dirty="0" smtClean="0"/>
              <a:t>レイヤーノ</a:t>
            </a:r>
            <a:r>
              <a:rPr kumimoji="1" lang="en-US" altLang="ja-JP" dirty="0" smtClean="0"/>
              <a:t>[/00]</a:t>
            </a:r>
            <a:r>
              <a:rPr kumimoji="1" lang="ja-JP" altLang="en-US" dirty="0" smtClean="0"/>
              <a:t>セキュリティーオ</a:t>
            </a:r>
            <a:r>
              <a:rPr kumimoji="1" lang="en-US" altLang="ja-JP" dirty="0" smtClean="0"/>
              <a:t>[/02]</a:t>
            </a:r>
            <a:r>
              <a:rPr kumimoji="1" lang="ja-JP" altLang="en-US" dirty="0" smtClean="0"/>
              <a:t>クミアワセテ</a:t>
            </a:r>
            <a:r>
              <a:rPr kumimoji="1" lang="en-US" altLang="ja-JP" dirty="0" smtClean="0"/>
              <a:t>[,02]</a:t>
            </a:r>
            <a:r>
              <a:rPr kumimoji="1" lang="ja-JP" altLang="en-US" dirty="0" smtClean="0"/>
              <a:t>タダシ</a:t>
            </a:r>
            <a:r>
              <a:rPr kumimoji="1" lang="en-US" altLang="ja-JP" dirty="0" smtClean="0"/>
              <a:t>^</a:t>
            </a:r>
            <a:r>
              <a:rPr kumimoji="1" lang="ja-JP" altLang="en-US" dirty="0" smtClean="0"/>
              <a:t>ク</a:t>
            </a:r>
            <a:r>
              <a:rPr kumimoji="1" lang="en-US" altLang="ja-JP" dirty="0" smtClean="0"/>
              <a:t>[/02]</a:t>
            </a:r>
            <a:r>
              <a:rPr kumimoji="1" lang="ja-JP" altLang="en-US" dirty="0" smtClean="0"/>
              <a:t>データテーキョーオ</a:t>
            </a:r>
            <a:r>
              <a:rPr kumimoji="1" lang="en-US" altLang="ja-JP" dirty="0" smtClean="0"/>
              <a:t>[/04]</a:t>
            </a:r>
            <a:r>
              <a:rPr kumimoji="1" lang="ja-JP" altLang="en-US" dirty="0" smtClean="0"/>
              <a:t>オコナッテイキマス</a:t>
            </a:r>
            <a:r>
              <a:rPr kumimoji="1" lang="en-US" altLang="ja-JP" dirty="0" smtClean="0"/>
              <a:t>^[.08]</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a:t>
            </a:fld>
            <a:endParaRPr kumimoji="1" lang="ja-JP" altLang="en-US"/>
          </a:p>
        </p:txBody>
      </p:sp>
    </p:spTree>
    <p:extLst>
      <p:ext uri="{BB962C8B-B14F-4D97-AF65-F5344CB8AC3E}">
        <p14:creationId xmlns:p14="http://schemas.microsoft.com/office/powerpoint/2010/main" val="3388501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データアクセス制御において、レイヤーごとに実装していく主な処理概要を記載しています。</a:t>
            </a:r>
            <a:endParaRPr kumimoji="1" lang="en-US" altLang="ja-JP" dirty="0" smtClean="0"/>
          </a:p>
          <a:p>
            <a:r>
              <a:rPr kumimoji="1" lang="ja-JP" altLang="en-US" dirty="0" smtClean="0"/>
              <a:t>具体的な実装イメージは次のスライドから紹介しています。</a:t>
            </a:r>
          </a:p>
          <a:p>
            <a:endParaRPr kumimoji="1" lang="en-US" altLang="ja-JP" dirty="0" smtClean="0"/>
          </a:p>
          <a:p>
            <a:r>
              <a:rPr kumimoji="1" lang="ja-JP" altLang="en-US" dirty="0" smtClean="0"/>
              <a:t>データアク</a:t>
            </a:r>
            <a:r>
              <a:rPr kumimoji="1" lang="en-US" altLang="ja-JP" dirty="0" smtClean="0"/>
              <a:t>^</a:t>
            </a:r>
            <a:r>
              <a:rPr kumimoji="1" lang="ja-JP" altLang="en-US" dirty="0" smtClean="0"/>
              <a:t>セスセーギョニ</a:t>
            </a:r>
            <a:r>
              <a:rPr kumimoji="1" lang="en-US" altLang="ja-JP" dirty="0" smtClean="0"/>
              <a:t>[*08]</a:t>
            </a:r>
            <a:r>
              <a:rPr kumimoji="1" lang="ja-JP" altLang="en-US" dirty="0" smtClean="0"/>
              <a:t>オイテ</a:t>
            </a:r>
            <a:r>
              <a:rPr kumimoji="1" lang="en-US" altLang="ja-JP" dirty="0" smtClean="0"/>
              <a:t>[,01]</a:t>
            </a:r>
            <a:r>
              <a:rPr kumimoji="1" lang="ja-JP" altLang="en-US" dirty="0" smtClean="0"/>
              <a:t>レイヤーゴトニ</a:t>
            </a:r>
            <a:r>
              <a:rPr kumimoji="1" lang="en-US" altLang="ja-JP" dirty="0" smtClean="0"/>
              <a:t>[/05]</a:t>
            </a:r>
            <a:r>
              <a:rPr kumimoji="1" lang="ja-JP" altLang="en-US" dirty="0" smtClean="0"/>
              <a:t>ジッソーシ</a:t>
            </a:r>
            <a:r>
              <a:rPr kumimoji="1" lang="en-US" altLang="ja-JP" dirty="0" smtClean="0"/>
              <a:t>^</a:t>
            </a:r>
            <a:r>
              <a:rPr kumimoji="1" lang="ja-JP" altLang="en-US" dirty="0" smtClean="0"/>
              <a:t>テイク</a:t>
            </a:r>
            <a:r>
              <a:rPr kumimoji="1" lang="en-US" altLang="ja-JP" dirty="0" smtClean="0"/>
              <a:t>[ 00]</a:t>
            </a:r>
            <a:r>
              <a:rPr kumimoji="1" lang="ja-JP" altLang="en-US" dirty="0" smtClean="0"/>
              <a:t>オモナ</a:t>
            </a:r>
            <a:r>
              <a:rPr kumimoji="1" lang="en-US" altLang="ja-JP" dirty="0" smtClean="0"/>
              <a:t>[/01]</a:t>
            </a:r>
            <a:r>
              <a:rPr kumimoji="1" lang="ja-JP" altLang="en-US" dirty="0" smtClean="0"/>
              <a:t>ショリガイヨーオ</a:t>
            </a:r>
            <a:r>
              <a:rPr kumimoji="1" lang="en-US" altLang="ja-JP" dirty="0" smtClean="0"/>
              <a:t>[/03]</a:t>
            </a:r>
            <a:r>
              <a:rPr kumimoji="1" lang="ja-JP" altLang="en-US" dirty="0" smtClean="0"/>
              <a:t>キ</a:t>
            </a:r>
            <a:r>
              <a:rPr kumimoji="1" lang="en-US" altLang="ja-JP" dirty="0" smtClean="0"/>
              <a:t>^</a:t>
            </a:r>
            <a:r>
              <a:rPr kumimoji="1" lang="ja-JP" altLang="en-US" dirty="0" smtClean="0"/>
              <a:t>サイシ</a:t>
            </a:r>
            <a:r>
              <a:rPr kumimoji="1" lang="en-US" altLang="ja-JP" dirty="0" smtClean="0"/>
              <a:t>^</a:t>
            </a:r>
            <a:r>
              <a:rPr kumimoji="1" lang="ja-JP" altLang="en-US" dirty="0" smtClean="0"/>
              <a:t>テ</a:t>
            </a:r>
            <a:r>
              <a:rPr kumimoji="1" lang="en-US" altLang="ja-JP" dirty="0" smtClean="0"/>
              <a:t>[*00]</a:t>
            </a:r>
            <a:r>
              <a:rPr kumimoji="1" lang="ja-JP" altLang="en-US" dirty="0" smtClean="0"/>
              <a:t>イマス</a:t>
            </a:r>
            <a:r>
              <a:rPr kumimoji="1" lang="en-US" altLang="ja-JP" dirty="0" smtClean="0"/>
              <a:t>^[.02]</a:t>
            </a: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a:t>
            </a:fld>
            <a:endParaRPr kumimoji="1" lang="ja-JP" altLang="en-US"/>
          </a:p>
        </p:txBody>
      </p:sp>
    </p:spTree>
    <p:extLst>
      <p:ext uri="{BB962C8B-B14F-4D97-AF65-F5344CB8AC3E}">
        <p14:creationId xmlns:p14="http://schemas.microsoft.com/office/powerpoint/2010/main" val="225463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プロファイル層での設定イメージです。</a:t>
            </a:r>
            <a:endParaRPr lang="en-US" altLang="ja-JP" dirty="0" smtClean="0"/>
          </a:p>
          <a:p>
            <a:r>
              <a:rPr lang="ja-JP" altLang="en-US" dirty="0" smtClean="0"/>
              <a:t>ユーザーやグループによって利用できるデータやアプリケーションディレクトリを制御する場合には、ユーザープロファイルやグループプロファイルを利用します。</a:t>
            </a:r>
            <a:endParaRPr lang="en-US" altLang="ja-JP" dirty="0" smtClean="0"/>
          </a:p>
          <a:p>
            <a:r>
              <a:rPr lang="ja-JP" altLang="en-US" dirty="0" smtClean="0"/>
              <a:t>プロファイルの主な用途は、データ準備時にデータベースやシノニム作成場所を制限する場合に設定します。</a:t>
            </a:r>
            <a:endParaRPr lang="en-US" altLang="ja-JP" dirty="0" smtClean="0"/>
          </a:p>
          <a:p>
            <a:endParaRPr kumimoji="1" lang="en-US" altLang="ja-JP" dirty="0" smtClean="0"/>
          </a:p>
          <a:p>
            <a:r>
              <a:rPr kumimoji="1" lang="ja-JP" altLang="en-US" dirty="0" smtClean="0"/>
              <a:t>プロファイルソーデノ</a:t>
            </a:r>
            <a:r>
              <a:rPr kumimoji="1" lang="en-US" altLang="ja-JP" dirty="0" smtClean="0"/>
              <a:t>[/05]</a:t>
            </a:r>
            <a:r>
              <a:rPr kumimoji="1" lang="ja-JP" altLang="en-US" dirty="0" smtClean="0"/>
              <a:t>セッテーイメージデス</a:t>
            </a:r>
            <a:r>
              <a:rPr kumimoji="1" lang="en-US" altLang="ja-JP" dirty="0" smtClean="0"/>
              <a:t>^[.06]</a:t>
            </a:r>
            <a:r>
              <a:rPr kumimoji="1" lang="ja-JP" altLang="en-US" dirty="0" smtClean="0"/>
              <a:t>ユーザーヤ</a:t>
            </a:r>
            <a:r>
              <a:rPr kumimoji="1" lang="en-US" altLang="ja-JP" dirty="0" smtClean="0"/>
              <a:t>[/01]</a:t>
            </a:r>
            <a:r>
              <a:rPr kumimoji="1" lang="ja-JP" altLang="en-US" dirty="0" smtClean="0"/>
              <a:t>グループニ</a:t>
            </a:r>
            <a:r>
              <a:rPr kumimoji="1" lang="en-US" altLang="ja-JP" dirty="0" smtClean="0"/>
              <a:t>[*02]</a:t>
            </a:r>
            <a:r>
              <a:rPr kumimoji="1" lang="ja-JP" altLang="en-US" dirty="0" smtClean="0"/>
              <a:t>ヨッテ</a:t>
            </a:r>
            <a:r>
              <a:rPr kumimoji="1" lang="en-US" altLang="ja-JP" dirty="0" smtClean="0"/>
              <a:t>[/03]</a:t>
            </a:r>
            <a:r>
              <a:rPr kumimoji="1" lang="ja-JP" altLang="en-US" dirty="0" smtClean="0"/>
              <a:t>リヨー</a:t>
            </a:r>
            <a:r>
              <a:rPr kumimoji="1" lang="en-US" altLang="ja-JP" dirty="0" smtClean="0"/>
              <a:t>[*00]</a:t>
            </a:r>
            <a:r>
              <a:rPr kumimoji="1" lang="ja-JP" altLang="en-US" dirty="0" smtClean="0"/>
              <a:t>デキル</a:t>
            </a:r>
            <a:r>
              <a:rPr kumimoji="1" lang="en-US" altLang="ja-JP" dirty="0" smtClean="0"/>
              <a:t>[/02]</a:t>
            </a:r>
            <a:r>
              <a:rPr kumimoji="1" lang="ja-JP" altLang="en-US" dirty="0" smtClean="0"/>
              <a:t>データヤ</a:t>
            </a:r>
            <a:r>
              <a:rPr kumimoji="1" lang="en-US" altLang="ja-JP" dirty="0" smtClean="0"/>
              <a:t>[ 01]</a:t>
            </a:r>
            <a:r>
              <a:rPr kumimoji="1" lang="ja-JP" altLang="en-US" dirty="0" smtClean="0"/>
              <a:t>アプリケーションディレク</a:t>
            </a:r>
            <a:r>
              <a:rPr kumimoji="1" lang="en-US" altLang="ja-JP" dirty="0" smtClean="0"/>
              <a:t>^</a:t>
            </a:r>
            <a:r>
              <a:rPr kumimoji="1" lang="ja-JP" altLang="en-US" dirty="0" smtClean="0"/>
              <a:t>トリオ</a:t>
            </a:r>
            <a:r>
              <a:rPr kumimoji="1" lang="en-US" altLang="ja-JP" dirty="0" smtClean="0"/>
              <a:t>[/08]</a:t>
            </a:r>
            <a:r>
              <a:rPr kumimoji="1" lang="ja-JP" altLang="en-US" dirty="0" smtClean="0"/>
              <a:t>セーギョスル</a:t>
            </a:r>
            <a:r>
              <a:rPr kumimoji="1" lang="en-US" altLang="ja-JP" dirty="0" smtClean="0"/>
              <a:t>[/01]</a:t>
            </a:r>
            <a:r>
              <a:rPr kumimoji="1" lang="ja-JP" altLang="en-US" dirty="0" smtClean="0"/>
              <a:t>バーイニワ</a:t>
            </a:r>
            <a:r>
              <a:rPr kumimoji="1" lang="en-US" altLang="ja-JP" dirty="0" smtClean="0"/>
              <a:t>[,04]</a:t>
            </a:r>
            <a:r>
              <a:rPr kumimoji="1" lang="ja-JP" altLang="en-US" dirty="0" smtClean="0"/>
              <a:t>ユーザープロファイルヤ</a:t>
            </a:r>
            <a:r>
              <a:rPr kumimoji="1" lang="en-US" altLang="ja-JP" dirty="0" smtClean="0"/>
              <a:t>[ 08]</a:t>
            </a:r>
            <a:r>
              <a:rPr kumimoji="1" lang="ja-JP" altLang="en-US" dirty="0" smtClean="0"/>
              <a:t>グループ</a:t>
            </a:r>
            <a:r>
              <a:rPr kumimoji="1" lang="en-US" altLang="ja-JP" dirty="0" smtClean="0"/>
              <a:t>^</a:t>
            </a:r>
            <a:r>
              <a:rPr kumimoji="1" lang="ja-JP" altLang="en-US" dirty="0" smtClean="0"/>
              <a:t>プロファイルオ</a:t>
            </a:r>
            <a:r>
              <a:rPr kumimoji="1" lang="en-US" altLang="ja-JP" dirty="0" smtClean="0"/>
              <a:t>[/08]</a:t>
            </a:r>
            <a:r>
              <a:rPr kumimoji="1" lang="ja-JP" altLang="en-US" dirty="0" smtClean="0"/>
              <a:t>リヨーシマス</a:t>
            </a:r>
            <a:r>
              <a:rPr kumimoji="1" lang="en-US" altLang="ja-JP" dirty="0" smtClean="0"/>
              <a:t>^[.05]</a:t>
            </a:r>
            <a:r>
              <a:rPr kumimoji="1" lang="ja-JP" altLang="en-US" dirty="0" smtClean="0"/>
              <a:t>プロファイルノ</a:t>
            </a:r>
            <a:r>
              <a:rPr kumimoji="1" lang="en-US" altLang="ja-JP" dirty="0" smtClean="0"/>
              <a:t>[/03]</a:t>
            </a:r>
            <a:r>
              <a:rPr kumimoji="1" lang="ja-JP" altLang="en-US" dirty="0" smtClean="0"/>
              <a:t>オモナヨートワ</a:t>
            </a:r>
            <a:r>
              <a:rPr kumimoji="1" lang="en-US" altLang="ja-JP" dirty="0" smtClean="0"/>
              <a:t>[,01]</a:t>
            </a:r>
            <a:r>
              <a:rPr kumimoji="1" lang="ja-JP" altLang="en-US" dirty="0" smtClean="0"/>
              <a:t>データジュンビジニ</a:t>
            </a:r>
            <a:r>
              <a:rPr kumimoji="1" lang="en-US" altLang="ja-JP" dirty="0" smtClean="0"/>
              <a:t>[ 06]</a:t>
            </a:r>
            <a:r>
              <a:rPr kumimoji="1" lang="ja-JP" altLang="en-US" dirty="0" smtClean="0"/>
              <a:t>データベースヤ</a:t>
            </a:r>
            <a:r>
              <a:rPr kumimoji="1" lang="en-US" altLang="ja-JP" dirty="0" smtClean="0"/>
              <a:t>[ 04]</a:t>
            </a:r>
            <a:r>
              <a:rPr kumimoji="1" lang="ja-JP" altLang="en-US" dirty="0" smtClean="0"/>
              <a:t>シノニム</a:t>
            </a:r>
            <a:r>
              <a:rPr kumimoji="1" lang="en-US" altLang="ja-JP" dirty="0" smtClean="0"/>
              <a:t>[/01]</a:t>
            </a:r>
            <a:r>
              <a:rPr kumimoji="1" lang="ja-JP" altLang="en-US" dirty="0" smtClean="0"/>
              <a:t>サク</a:t>
            </a:r>
            <a:r>
              <a:rPr kumimoji="1" lang="en-US" altLang="ja-JP" dirty="0" smtClean="0"/>
              <a:t>^</a:t>
            </a:r>
            <a:r>
              <a:rPr kumimoji="1" lang="ja-JP" altLang="en-US" dirty="0" smtClean="0"/>
              <a:t>セーバショオ</a:t>
            </a:r>
            <a:r>
              <a:rPr kumimoji="1" lang="en-US" altLang="ja-JP" dirty="0" smtClean="0"/>
              <a:t>[/00]</a:t>
            </a:r>
            <a:r>
              <a:rPr kumimoji="1" lang="ja-JP" altLang="en-US" dirty="0" smtClean="0"/>
              <a:t>セーゲンスル</a:t>
            </a:r>
            <a:r>
              <a:rPr kumimoji="1" lang="en-US" altLang="ja-JP" dirty="0" smtClean="0"/>
              <a:t>[/03]</a:t>
            </a:r>
            <a:r>
              <a:rPr kumimoji="1" lang="ja-JP" altLang="en-US" dirty="0" smtClean="0"/>
              <a:t>バーイニ</a:t>
            </a:r>
            <a:r>
              <a:rPr kumimoji="1" lang="en-US" altLang="ja-JP" dirty="0" smtClean="0"/>
              <a:t>[ 00]</a:t>
            </a:r>
            <a:r>
              <a:rPr kumimoji="1" lang="ja-JP" altLang="en-US" dirty="0" smtClean="0"/>
              <a:t>セッテーシマス</a:t>
            </a:r>
            <a:r>
              <a:rPr kumimoji="1" lang="en-US" altLang="ja-JP" dirty="0" smtClean="0"/>
              <a:t>^[.06]</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a:t>
            </a:fld>
            <a:endParaRPr kumimoji="1" lang="ja-JP" altLang="en-US"/>
          </a:p>
        </p:txBody>
      </p:sp>
    </p:spTree>
    <p:extLst>
      <p:ext uri="{BB962C8B-B14F-4D97-AF65-F5344CB8AC3E}">
        <p14:creationId xmlns:p14="http://schemas.microsoft.com/office/powerpoint/2010/main" val="2330611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DBA</a:t>
            </a:r>
            <a:r>
              <a:rPr kumimoji="1" lang="ja-JP" altLang="en-US" dirty="0" smtClean="0"/>
              <a:t>機能の利用イメージです。</a:t>
            </a:r>
            <a:endParaRPr kumimoji="1" lang="en-US" altLang="ja-JP" dirty="0" smtClean="0"/>
          </a:p>
          <a:p>
            <a:r>
              <a:rPr kumimoji="1" lang="ja-JP" altLang="en-US" dirty="0" smtClean="0"/>
              <a:t>シノニムのレイヤーで実装することで、ログインしたユーザ毎に参照可能なレコードであったり、参照できない列項目を設定することができます。</a:t>
            </a:r>
            <a:endParaRPr kumimoji="1" lang="en-US" altLang="ja-JP" dirty="0" smtClean="0"/>
          </a:p>
          <a:p>
            <a:endParaRPr kumimoji="1" lang="en-US" altLang="ja-JP" dirty="0" smtClean="0"/>
          </a:p>
          <a:p>
            <a:endParaRPr kumimoji="1" lang="en-US" altLang="ja-JP" dirty="0" smtClean="0"/>
          </a:p>
          <a:p>
            <a:r>
              <a:rPr kumimoji="1" lang="ja-JP" altLang="en-US" dirty="0" smtClean="0"/>
              <a:t>デービーエーキノーノ</a:t>
            </a:r>
            <a:r>
              <a:rPr kumimoji="1" lang="en-US" altLang="ja-JP" dirty="0" smtClean="0"/>
              <a:t>[/07]</a:t>
            </a:r>
            <a:r>
              <a:rPr kumimoji="1" lang="ja-JP" altLang="en-US" dirty="0" smtClean="0"/>
              <a:t>リヨーイメージデス</a:t>
            </a:r>
            <a:r>
              <a:rPr kumimoji="1" lang="en-US" altLang="ja-JP" dirty="0" smtClean="0"/>
              <a:t>^[.05]</a:t>
            </a:r>
            <a:r>
              <a:rPr kumimoji="1" lang="ja-JP" altLang="en-US" dirty="0" smtClean="0"/>
              <a:t>シノニムノ</a:t>
            </a:r>
            <a:r>
              <a:rPr kumimoji="1" lang="en-US" altLang="ja-JP" dirty="0" smtClean="0"/>
              <a:t>[/04]</a:t>
            </a:r>
            <a:r>
              <a:rPr kumimoji="1" lang="ja-JP" altLang="en-US" dirty="0" smtClean="0"/>
              <a:t>レイヤーデ</a:t>
            </a:r>
            <a:r>
              <a:rPr kumimoji="1" lang="en-US" altLang="ja-JP" dirty="0" smtClean="0"/>
              <a:t>[ 00]</a:t>
            </a:r>
            <a:r>
              <a:rPr kumimoji="1" lang="ja-JP" altLang="en-US" dirty="0" smtClean="0"/>
              <a:t>ジッソースルコトデ</a:t>
            </a:r>
            <a:r>
              <a:rPr kumimoji="1" lang="en-US" altLang="ja-JP" dirty="0" smtClean="0"/>
              <a:t>[,08]</a:t>
            </a:r>
            <a:r>
              <a:rPr kumimoji="1" lang="ja-JP" altLang="en-US" dirty="0" smtClean="0"/>
              <a:t>ログインシ</a:t>
            </a:r>
            <a:r>
              <a:rPr kumimoji="1" lang="en-US" altLang="ja-JP" dirty="0" smtClean="0"/>
              <a:t>^</a:t>
            </a:r>
            <a:r>
              <a:rPr kumimoji="1" lang="ja-JP" altLang="en-US" dirty="0" smtClean="0"/>
              <a:t>タ</a:t>
            </a:r>
            <a:r>
              <a:rPr kumimoji="1" lang="en-US" altLang="ja-JP" dirty="0" smtClean="0"/>
              <a:t>[/03]</a:t>
            </a:r>
            <a:r>
              <a:rPr kumimoji="1" lang="ja-JP" altLang="en-US" dirty="0" smtClean="0"/>
              <a:t>ユーザーゴトニ</a:t>
            </a:r>
            <a:r>
              <a:rPr kumimoji="1" lang="en-US" altLang="ja-JP" dirty="0" smtClean="0"/>
              <a:t>[ 04]</a:t>
            </a:r>
            <a:r>
              <a:rPr kumimoji="1" lang="ja-JP" altLang="en-US" dirty="0" smtClean="0"/>
              <a:t>サンショー</a:t>
            </a:r>
            <a:r>
              <a:rPr kumimoji="1" lang="en-US" altLang="ja-JP" dirty="0" smtClean="0"/>
              <a:t>[/00]</a:t>
            </a:r>
            <a:r>
              <a:rPr kumimoji="1" lang="ja-JP" altLang="en-US" dirty="0" smtClean="0"/>
              <a:t>カノーナ</a:t>
            </a:r>
            <a:r>
              <a:rPr kumimoji="1" lang="en-US" altLang="ja-JP" dirty="0" smtClean="0"/>
              <a:t>[/00]</a:t>
            </a:r>
            <a:r>
              <a:rPr kumimoji="1" lang="ja-JP" altLang="en-US" dirty="0" smtClean="0"/>
              <a:t>レコードデ</a:t>
            </a:r>
            <a:r>
              <a:rPr kumimoji="1" lang="en-US" altLang="ja-JP" dirty="0" smtClean="0"/>
              <a:t>[/02]</a:t>
            </a:r>
            <a:r>
              <a:rPr kumimoji="1" lang="ja-JP" altLang="en-US" dirty="0" smtClean="0"/>
              <a:t>アッタリ</a:t>
            </a:r>
            <a:r>
              <a:rPr kumimoji="1" lang="en-US" altLang="ja-JP" dirty="0" smtClean="0"/>
              <a:t>[,01]</a:t>
            </a:r>
            <a:r>
              <a:rPr kumimoji="1" lang="ja-JP" altLang="en-US" dirty="0" smtClean="0"/>
              <a:t>サンショー</a:t>
            </a:r>
            <a:r>
              <a:rPr kumimoji="1" lang="en-US" altLang="ja-JP" dirty="0" smtClean="0"/>
              <a:t>[/00]</a:t>
            </a:r>
            <a:r>
              <a:rPr kumimoji="1" lang="ja-JP" altLang="en-US" dirty="0" smtClean="0"/>
              <a:t>デキナイ</a:t>
            </a:r>
            <a:r>
              <a:rPr kumimoji="1" lang="en-US" altLang="ja-JP" dirty="0" smtClean="0"/>
              <a:t>[ 02]</a:t>
            </a:r>
            <a:r>
              <a:rPr kumimoji="1" lang="ja-JP" altLang="en-US" dirty="0" smtClean="0"/>
              <a:t>レツ</a:t>
            </a:r>
            <a:r>
              <a:rPr kumimoji="1" lang="en-US" altLang="ja-JP" dirty="0" smtClean="0"/>
              <a:t>^</a:t>
            </a:r>
            <a:r>
              <a:rPr kumimoji="1" lang="ja-JP" altLang="en-US" dirty="0" smtClean="0"/>
              <a:t>コーモクオ</a:t>
            </a:r>
            <a:r>
              <a:rPr kumimoji="1" lang="en-US" altLang="ja-JP" dirty="0" smtClean="0"/>
              <a:t>[/03]</a:t>
            </a:r>
            <a:r>
              <a:rPr kumimoji="1" lang="ja-JP" altLang="en-US" dirty="0" smtClean="0"/>
              <a:t>セッテースルコトガ</a:t>
            </a:r>
            <a:r>
              <a:rPr kumimoji="1" lang="en-US" altLang="ja-JP" dirty="0" smtClean="0"/>
              <a:t>[/08]</a:t>
            </a:r>
            <a:r>
              <a:rPr kumimoji="1" lang="ja-JP" altLang="en-US" dirty="0" smtClean="0"/>
              <a:t>デキマス</a:t>
            </a:r>
            <a:r>
              <a:rPr kumimoji="1" lang="en-US" altLang="ja-JP" dirty="0" smtClean="0"/>
              <a:t>^[.03]</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23</a:t>
            </a:fld>
            <a:endParaRPr kumimoji="1" lang="ja-JP" altLang="en-US"/>
          </a:p>
        </p:txBody>
      </p:sp>
    </p:spTree>
    <p:extLst>
      <p:ext uri="{BB962C8B-B14F-4D97-AF65-F5344CB8AC3E}">
        <p14:creationId xmlns:p14="http://schemas.microsoft.com/office/powerpoint/2010/main" val="1337267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アプリ層での設定イメージです。</a:t>
            </a:r>
            <a:endParaRPr kumimoji="1" lang="en-US" altLang="ja-JP" dirty="0" smtClean="0"/>
          </a:p>
          <a:p>
            <a:endParaRPr kumimoji="1" lang="en-US" altLang="ja-JP" dirty="0" smtClean="0"/>
          </a:p>
          <a:p>
            <a:r>
              <a:rPr kumimoji="1" lang="ja-JP" altLang="en-US" dirty="0" smtClean="0"/>
              <a:t>アプリ層では開発者が開発する検索画面やプロシジャ内で条件分岐処理を実装することができ、セキュリティレベルの要求が高い場合に柔軟な対応が可能になります。</a:t>
            </a:r>
            <a:endParaRPr kumimoji="1" lang="en-US" altLang="ja-JP" dirty="0" smtClean="0"/>
          </a:p>
          <a:p>
            <a:r>
              <a:rPr kumimoji="1" lang="ja-JP" altLang="en-US" dirty="0" smtClean="0"/>
              <a:t>例えばデータのダウンロードを行う画面で抽出できる項目に制限を掛けたり、レポート実行のタイミングでユーザーの職位によってデータ範囲を制限するフィルタを生成するようなことができます。</a:t>
            </a:r>
            <a:endParaRPr kumimoji="1" lang="en-US" altLang="ja-JP" dirty="0" smtClean="0"/>
          </a:p>
          <a:p>
            <a:endParaRPr kumimoji="1" lang="en-US" altLang="ja-JP" dirty="0" smtClean="0"/>
          </a:p>
          <a:p>
            <a:endParaRPr kumimoji="1" lang="en-US" altLang="ja-JP" dirty="0" smtClean="0"/>
          </a:p>
          <a:p>
            <a:r>
              <a:rPr kumimoji="1" lang="ja-JP" altLang="en-US" dirty="0" smtClean="0"/>
              <a:t>アプリソーデノ</a:t>
            </a:r>
            <a:r>
              <a:rPr kumimoji="1" lang="en-US" altLang="ja-JP" dirty="0" smtClean="0"/>
              <a:t>[/03]</a:t>
            </a:r>
            <a:r>
              <a:rPr kumimoji="1" lang="ja-JP" altLang="en-US" dirty="0" smtClean="0"/>
              <a:t>セッテーイメージデス</a:t>
            </a:r>
            <a:r>
              <a:rPr kumimoji="1" lang="en-US" altLang="ja-JP" dirty="0" smtClean="0"/>
              <a:t>^[.06]</a:t>
            </a:r>
            <a:r>
              <a:rPr kumimoji="1" lang="ja-JP" altLang="en-US" dirty="0" smtClean="0"/>
              <a:t>アプリソーデワ</a:t>
            </a:r>
            <a:r>
              <a:rPr kumimoji="1" lang="en-US" altLang="ja-JP" dirty="0" smtClean="0"/>
              <a:t>[ 03]</a:t>
            </a:r>
            <a:r>
              <a:rPr kumimoji="1" lang="ja-JP" altLang="en-US" dirty="0" smtClean="0"/>
              <a:t>カイハツ</a:t>
            </a:r>
            <a:r>
              <a:rPr kumimoji="1" lang="en-US" altLang="ja-JP" dirty="0" smtClean="0"/>
              <a:t>^</a:t>
            </a:r>
            <a:r>
              <a:rPr kumimoji="1" lang="ja-JP" altLang="en-US" dirty="0" smtClean="0"/>
              <a:t>シャガ</a:t>
            </a:r>
            <a:r>
              <a:rPr kumimoji="1" lang="en-US" altLang="ja-JP" dirty="0" smtClean="0"/>
              <a:t>[/03]</a:t>
            </a:r>
            <a:r>
              <a:rPr kumimoji="1" lang="ja-JP" altLang="en-US" dirty="0" smtClean="0"/>
              <a:t>カイハツ</a:t>
            </a:r>
            <a:r>
              <a:rPr kumimoji="1" lang="en-US" altLang="ja-JP" dirty="0" smtClean="0"/>
              <a:t>^</a:t>
            </a:r>
            <a:r>
              <a:rPr kumimoji="1" lang="ja-JP" altLang="en-US" dirty="0" smtClean="0"/>
              <a:t>スル</a:t>
            </a:r>
            <a:r>
              <a:rPr kumimoji="1" lang="en-US" altLang="ja-JP" dirty="0" smtClean="0"/>
              <a:t>[/00]</a:t>
            </a:r>
            <a:r>
              <a:rPr kumimoji="1" lang="ja-JP" altLang="en-US" dirty="0" smtClean="0"/>
              <a:t>ケンサクガメンヤ</a:t>
            </a:r>
            <a:r>
              <a:rPr kumimoji="1" lang="en-US" altLang="ja-JP" dirty="0" smtClean="0"/>
              <a:t>[ 05]</a:t>
            </a:r>
            <a:r>
              <a:rPr kumimoji="1" lang="ja-JP" altLang="en-US" dirty="0" smtClean="0"/>
              <a:t>プロシジャナイデ</a:t>
            </a:r>
            <a:r>
              <a:rPr kumimoji="1" lang="en-US" altLang="ja-JP" dirty="0" smtClean="0"/>
              <a:t>[ 04]</a:t>
            </a:r>
            <a:r>
              <a:rPr kumimoji="1" lang="ja-JP" altLang="en-US" dirty="0" smtClean="0"/>
              <a:t>ジョーケンブンキ</a:t>
            </a:r>
            <a:r>
              <a:rPr kumimoji="1" lang="en-US" altLang="ja-JP" dirty="0" smtClean="0"/>
              <a:t>^</a:t>
            </a:r>
            <a:r>
              <a:rPr kumimoji="1" lang="ja-JP" altLang="en-US" dirty="0" smtClean="0"/>
              <a:t>ショリオ</a:t>
            </a:r>
            <a:r>
              <a:rPr kumimoji="1" lang="en-US" altLang="ja-JP" dirty="0" smtClean="0"/>
              <a:t>[/08]</a:t>
            </a:r>
            <a:r>
              <a:rPr kumimoji="1" lang="ja-JP" altLang="en-US" dirty="0" smtClean="0"/>
              <a:t>ジッソースルコトガ</a:t>
            </a:r>
            <a:r>
              <a:rPr kumimoji="1" lang="en-US" altLang="ja-JP" dirty="0" smtClean="0"/>
              <a:t>[/08]</a:t>
            </a:r>
            <a:r>
              <a:rPr kumimoji="1" lang="ja-JP" altLang="en-US" dirty="0" smtClean="0"/>
              <a:t>デキ</a:t>
            </a:r>
            <a:r>
              <a:rPr kumimoji="1" lang="en-US" altLang="ja-JP" dirty="0" smtClean="0"/>
              <a:t>[,01]</a:t>
            </a:r>
            <a:r>
              <a:rPr kumimoji="1" lang="ja-JP" altLang="en-US" dirty="0" smtClean="0"/>
              <a:t>セキュリティレベルノ</a:t>
            </a:r>
            <a:r>
              <a:rPr kumimoji="1" lang="en-US" altLang="ja-JP" dirty="0" smtClean="0"/>
              <a:t>[/05]</a:t>
            </a:r>
            <a:r>
              <a:rPr kumimoji="1" lang="ja-JP" altLang="en-US" dirty="0" smtClean="0"/>
              <a:t>ヨーキューガ</a:t>
            </a:r>
            <a:r>
              <a:rPr kumimoji="1" lang="en-US" altLang="ja-JP" dirty="0" smtClean="0"/>
              <a:t>[ 00]</a:t>
            </a:r>
            <a:r>
              <a:rPr kumimoji="1" lang="ja-JP" altLang="en-US" dirty="0" smtClean="0"/>
              <a:t>タカイ</a:t>
            </a:r>
            <a:r>
              <a:rPr kumimoji="1" lang="en-US" altLang="ja-JP" dirty="0" smtClean="0"/>
              <a:t>[/02]</a:t>
            </a:r>
            <a:r>
              <a:rPr kumimoji="1" lang="ja-JP" altLang="en-US" dirty="0" smtClean="0"/>
              <a:t>バーイニ</a:t>
            </a:r>
            <a:r>
              <a:rPr kumimoji="1" lang="en-US" altLang="ja-JP" dirty="0" smtClean="0"/>
              <a:t>[/00]</a:t>
            </a:r>
            <a:r>
              <a:rPr kumimoji="1" lang="ja-JP" altLang="en-US" dirty="0" smtClean="0"/>
              <a:t>ジューナンナ</a:t>
            </a:r>
            <a:r>
              <a:rPr kumimoji="1" lang="en-US" altLang="ja-JP" dirty="0" smtClean="0"/>
              <a:t>[/00]</a:t>
            </a:r>
            <a:r>
              <a:rPr kumimoji="1" lang="ja-JP" altLang="en-US" dirty="0" smtClean="0"/>
              <a:t>タイオーガ</a:t>
            </a:r>
            <a:r>
              <a:rPr kumimoji="1" lang="en-US" altLang="ja-JP" dirty="0" smtClean="0"/>
              <a:t>[ 00]</a:t>
            </a:r>
            <a:r>
              <a:rPr kumimoji="1" lang="ja-JP" altLang="en-US" dirty="0" smtClean="0"/>
              <a:t>カノーニ</a:t>
            </a:r>
            <a:r>
              <a:rPr kumimoji="1" lang="en-US" altLang="ja-JP" dirty="0" smtClean="0"/>
              <a:t>[/00]</a:t>
            </a:r>
            <a:r>
              <a:rPr kumimoji="1" lang="ja-JP" altLang="en-US" dirty="0" smtClean="0"/>
              <a:t>ナリマス</a:t>
            </a:r>
            <a:r>
              <a:rPr kumimoji="1" lang="en-US" altLang="ja-JP" dirty="0" smtClean="0"/>
              <a:t>^[.03]</a:t>
            </a:r>
            <a:r>
              <a:rPr kumimoji="1" lang="ja-JP" altLang="en-US" dirty="0" smtClean="0"/>
              <a:t>タトエバ</a:t>
            </a:r>
            <a:r>
              <a:rPr kumimoji="1" lang="en-US" altLang="ja-JP" dirty="0" smtClean="0"/>
              <a:t>[/02]</a:t>
            </a:r>
            <a:r>
              <a:rPr kumimoji="1" lang="ja-JP" altLang="en-US" dirty="0" smtClean="0"/>
              <a:t>データノ</a:t>
            </a:r>
            <a:r>
              <a:rPr kumimoji="1" lang="en-US" altLang="ja-JP" dirty="0" smtClean="0"/>
              <a:t>[/01]</a:t>
            </a:r>
            <a:r>
              <a:rPr kumimoji="1" lang="ja-JP" altLang="en-US" dirty="0" smtClean="0"/>
              <a:t>ダウンロードオ</a:t>
            </a:r>
            <a:r>
              <a:rPr kumimoji="1" lang="en-US" altLang="ja-JP" dirty="0" smtClean="0"/>
              <a:t>[/04]</a:t>
            </a:r>
            <a:r>
              <a:rPr kumimoji="1" lang="ja-JP" altLang="en-US" dirty="0" smtClean="0"/>
              <a:t>オコナウ</a:t>
            </a:r>
            <a:r>
              <a:rPr kumimoji="1" lang="en-US" altLang="ja-JP" dirty="0" smtClean="0"/>
              <a:t>[/00]</a:t>
            </a:r>
            <a:r>
              <a:rPr kumimoji="1" lang="ja-JP" altLang="en-US" dirty="0" smtClean="0"/>
              <a:t>ガメンデ</a:t>
            </a:r>
            <a:r>
              <a:rPr kumimoji="1" lang="en-US" altLang="ja-JP" dirty="0" smtClean="0"/>
              <a:t>[/00]</a:t>
            </a:r>
            <a:r>
              <a:rPr kumimoji="1" lang="ja-JP" altLang="en-US" dirty="0" smtClean="0"/>
              <a:t>チューシュ</a:t>
            </a:r>
            <a:r>
              <a:rPr kumimoji="1" lang="en-US" altLang="ja-JP" dirty="0" smtClean="0"/>
              <a:t>^</a:t>
            </a:r>
            <a:r>
              <a:rPr kumimoji="1" lang="ja-JP" altLang="en-US" dirty="0" smtClean="0"/>
              <a:t>ツ</a:t>
            </a:r>
            <a:r>
              <a:rPr kumimoji="1" lang="en-US" altLang="ja-JP" dirty="0" smtClean="0"/>
              <a:t>[*00]</a:t>
            </a:r>
            <a:r>
              <a:rPr kumimoji="1" lang="ja-JP" altLang="en-US" dirty="0" smtClean="0"/>
              <a:t>デキル</a:t>
            </a:r>
            <a:r>
              <a:rPr kumimoji="1" lang="en-US" altLang="ja-JP" dirty="0" smtClean="0"/>
              <a:t>[/02]</a:t>
            </a:r>
            <a:r>
              <a:rPr kumimoji="1" lang="ja-JP" altLang="en-US" dirty="0" smtClean="0"/>
              <a:t>コーモクニ</a:t>
            </a:r>
            <a:r>
              <a:rPr kumimoji="1" lang="en-US" altLang="ja-JP" dirty="0" smtClean="0"/>
              <a:t>[ 00]</a:t>
            </a:r>
            <a:r>
              <a:rPr kumimoji="1" lang="ja-JP" altLang="en-US" dirty="0" smtClean="0"/>
              <a:t>セーゲンオ</a:t>
            </a:r>
            <a:r>
              <a:rPr kumimoji="1" lang="en-US" altLang="ja-JP" dirty="0" smtClean="0"/>
              <a:t>[/03]</a:t>
            </a:r>
            <a:r>
              <a:rPr kumimoji="1" lang="ja-JP" altLang="en-US" dirty="0" smtClean="0"/>
              <a:t>カケタリ</a:t>
            </a:r>
            <a:r>
              <a:rPr kumimoji="1" lang="en-US" altLang="ja-JP" dirty="0" smtClean="0"/>
              <a:t>[,01]</a:t>
            </a:r>
            <a:r>
              <a:rPr kumimoji="1" lang="ja-JP" altLang="en-US" dirty="0" smtClean="0"/>
              <a:t>レポートジッコーノ</a:t>
            </a:r>
            <a:r>
              <a:rPr kumimoji="1" lang="en-US" altLang="ja-JP" dirty="0" smtClean="0"/>
              <a:t>[/05]</a:t>
            </a:r>
            <a:r>
              <a:rPr kumimoji="1" lang="ja-JP" altLang="en-US" dirty="0" smtClean="0"/>
              <a:t>タイミングデ</a:t>
            </a:r>
            <a:r>
              <a:rPr kumimoji="1" lang="en-US" altLang="ja-JP" dirty="0" smtClean="0"/>
              <a:t>[ 00]</a:t>
            </a:r>
            <a:r>
              <a:rPr kumimoji="1" lang="ja-JP" altLang="en-US" dirty="0" smtClean="0"/>
              <a:t>ユーザーノ</a:t>
            </a:r>
            <a:r>
              <a:rPr kumimoji="1" lang="en-US" altLang="ja-JP" dirty="0" smtClean="0"/>
              <a:t>[/01]</a:t>
            </a:r>
            <a:r>
              <a:rPr kumimoji="1" lang="ja-JP" altLang="en-US" dirty="0" smtClean="0"/>
              <a:t>ショクイニ</a:t>
            </a:r>
            <a:r>
              <a:rPr kumimoji="1" lang="en-US" altLang="ja-JP" dirty="0" smtClean="0"/>
              <a:t>[*01]</a:t>
            </a:r>
            <a:r>
              <a:rPr kumimoji="1" lang="ja-JP" altLang="en-US" dirty="0" smtClean="0"/>
              <a:t>ヨッテ</a:t>
            </a:r>
            <a:r>
              <a:rPr kumimoji="1" lang="en-US" altLang="ja-JP" dirty="0" smtClean="0"/>
              <a:t>[ 03]</a:t>
            </a:r>
            <a:r>
              <a:rPr kumimoji="1" lang="ja-JP" altLang="en-US" dirty="0" smtClean="0"/>
              <a:t>データハンイオ</a:t>
            </a:r>
            <a:r>
              <a:rPr kumimoji="1" lang="en-US" altLang="ja-JP" dirty="0" smtClean="0"/>
              <a:t>[/04]</a:t>
            </a:r>
            <a:r>
              <a:rPr kumimoji="1" lang="ja-JP" altLang="en-US" dirty="0" smtClean="0"/>
              <a:t>セーゲンスル</a:t>
            </a:r>
            <a:r>
              <a:rPr kumimoji="1" lang="en-US" altLang="ja-JP" dirty="0" smtClean="0"/>
              <a:t>[/03]</a:t>
            </a:r>
            <a:r>
              <a:rPr kumimoji="1" lang="ja-JP" altLang="en-US" dirty="0" smtClean="0"/>
              <a:t>フィルタオ</a:t>
            </a:r>
            <a:r>
              <a:rPr kumimoji="1" lang="en-US" altLang="ja-JP" dirty="0" smtClean="0"/>
              <a:t>[/00]</a:t>
            </a:r>
            <a:r>
              <a:rPr kumimoji="1" lang="ja-JP" altLang="en-US" dirty="0" smtClean="0"/>
              <a:t>セーセースルヨーナ</a:t>
            </a:r>
            <a:r>
              <a:rPr kumimoji="1" lang="en-US" altLang="ja-JP" dirty="0" smtClean="0"/>
              <a:t>[/07]</a:t>
            </a:r>
            <a:r>
              <a:rPr kumimoji="1" lang="ja-JP" altLang="en-US" dirty="0" smtClean="0"/>
              <a:t>コトガ</a:t>
            </a:r>
            <a:r>
              <a:rPr kumimoji="1" lang="en-US" altLang="ja-JP" dirty="0" smtClean="0"/>
              <a:t>[/02]</a:t>
            </a:r>
            <a:r>
              <a:rPr kumimoji="1" lang="ja-JP" altLang="en-US" dirty="0" smtClean="0"/>
              <a:t>デキマス</a:t>
            </a:r>
            <a:r>
              <a:rPr kumimoji="1" lang="en-US" altLang="ja-JP" dirty="0" smtClean="0"/>
              <a:t>^[.03]</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24</a:t>
            </a:fld>
            <a:endParaRPr kumimoji="1" lang="ja-JP" altLang="en-US"/>
          </a:p>
        </p:txBody>
      </p:sp>
    </p:spTree>
    <p:extLst>
      <p:ext uri="{BB962C8B-B14F-4D97-AF65-F5344CB8AC3E}">
        <p14:creationId xmlns:p14="http://schemas.microsoft.com/office/powerpoint/2010/main" val="2234412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データアクセス経路のレイヤーの例を挙げたものが、こちらのスライドです。</a:t>
            </a:r>
            <a:endParaRPr kumimoji="1" lang="en-US" altLang="ja-JP" dirty="0" smtClean="0"/>
          </a:p>
          <a:p>
            <a:endParaRPr kumimoji="1" lang="en-US" altLang="ja-JP" dirty="0" smtClean="0"/>
          </a:p>
          <a:p>
            <a:r>
              <a:rPr kumimoji="1" lang="ja-JP" altLang="en-US" dirty="0" smtClean="0"/>
              <a:t>基本的にはグループ単位で設定を行っていきます。</a:t>
            </a:r>
            <a:endParaRPr kumimoji="1" lang="en-US" altLang="ja-JP" dirty="0" smtClean="0"/>
          </a:p>
          <a:p>
            <a:r>
              <a:rPr kumimoji="1" lang="ja-JP" altLang="en-US" dirty="0" smtClean="0"/>
              <a:t>ユーザ単位での設定も可能ですが、運用負荷となるケースがあります。</a:t>
            </a:r>
            <a:endParaRPr kumimoji="1" lang="en-US" altLang="ja-JP" dirty="0" smtClean="0"/>
          </a:p>
          <a:p>
            <a:r>
              <a:rPr kumimoji="1" lang="ja-JP" altLang="en-US" dirty="0" smtClean="0"/>
              <a:t>グループ毎にどのワークスペースを利用できるのか権限を付与します。</a:t>
            </a:r>
            <a:endParaRPr kumimoji="1" lang="en-US" altLang="ja-JP" dirty="0" smtClean="0"/>
          </a:p>
          <a:p>
            <a:r>
              <a:rPr kumimoji="1" lang="ja-JP" altLang="en-US" dirty="0" smtClean="0"/>
              <a:t>シノニムが配置されているアプリケーションディレクトリをワークスペースと関連付けます。</a:t>
            </a:r>
            <a:endParaRPr kumimoji="1" lang="en-US" altLang="ja-JP" dirty="0" smtClean="0"/>
          </a:p>
          <a:p>
            <a:endParaRPr kumimoji="1" lang="en-US" altLang="ja-JP" dirty="0" smtClean="0"/>
          </a:p>
          <a:p>
            <a:r>
              <a:rPr kumimoji="1" lang="ja-JP" altLang="en-US" dirty="0" smtClean="0"/>
              <a:t>設定イメージですが、</a:t>
            </a:r>
            <a:endParaRPr kumimoji="1" lang="en-US" altLang="ja-JP" dirty="0" smtClean="0"/>
          </a:p>
          <a:p>
            <a:r>
              <a:rPr kumimoji="1" lang="ja-JP" altLang="en-US" dirty="0" smtClean="0"/>
              <a:t>画面右には業務ごとのデータがフォルダ単位でまとまっています。</a:t>
            </a:r>
            <a:endParaRPr kumimoji="1" lang="en-US" altLang="ja-JP" dirty="0" smtClean="0"/>
          </a:p>
          <a:p>
            <a:r>
              <a:rPr kumimoji="1" lang="ja-JP" altLang="en-US" dirty="0" smtClean="0"/>
              <a:t>「本社」「拠点」という２つのワークスペースがあるとして、</a:t>
            </a:r>
            <a:endParaRPr kumimoji="1" lang="en-US" altLang="ja-JP" dirty="0" smtClean="0"/>
          </a:p>
          <a:p>
            <a:r>
              <a:rPr kumimoji="1" lang="ja-JP" altLang="en-US" dirty="0" smtClean="0"/>
              <a:t>「本社ワークスペース」は本社のシノニムが配置されているアプリケーションディレクトリを関連付け、「拠点ワークスペース」は拠点のアプリケーションディレクトリを関連付けすることで、お互いのデータは検索できません。</a:t>
            </a:r>
            <a:endParaRPr kumimoji="1" lang="en-US" altLang="ja-JP" dirty="0" smtClean="0"/>
          </a:p>
          <a:p>
            <a:r>
              <a:rPr kumimoji="1" lang="ja-JP" altLang="en-US" dirty="0" smtClean="0"/>
              <a:t>但し共通業務というシノニムはそれぞれに配置されているので、共通業務データについては参照が可能です。</a:t>
            </a:r>
            <a:endParaRPr kumimoji="1" lang="en-US" altLang="ja-JP" dirty="0" smtClean="0"/>
          </a:p>
          <a:p>
            <a:r>
              <a:rPr kumimoji="1" lang="ja-JP" altLang="en-US" dirty="0" smtClean="0"/>
              <a:t>これらのワークスペースに対して、グループ毎にセキュリティルールを付与することで、ワークスペースに基づくデータ参照が可能です。</a:t>
            </a:r>
            <a:endParaRPr kumimoji="1" lang="en-US" altLang="ja-JP" dirty="0" smtClean="0"/>
          </a:p>
          <a:p>
            <a:r>
              <a:rPr kumimoji="1" lang="ja-JP" altLang="en-US" dirty="0" smtClean="0"/>
              <a:t>ワークスペース内で利用できる機能はセキュリティルールに基づきます。</a:t>
            </a:r>
            <a:endParaRPr kumimoji="1" lang="en-US" altLang="ja-JP" dirty="0" smtClean="0"/>
          </a:p>
          <a:p>
            <a:endParaRPr kumimoji="1" lang="en-US" altLang="ja-JP" dirty="0" smtClean="0"/>
          </a:p>
          <a:p>
            <a:endParaRPr kumimoji="1" lang="en-US" altLang="ja-JP" dirty="0" smtClean="0"/>
          </a:p>
          <a:p>
            <a:r>
              <a:rPr kumimoji="1" lang="ja-JP" altLang="en-US" dirty="0" smtClean="0"/>
              <a:t>データアク</a:t>
            </a:r>
            <a:r>
              <a:rPr kumimoji="1" lang="en-US" altLang="ja-JP" dirty="0" smtClean="0"/>
              <a:t>^</a:t>
            </a:r>
            <a:r>
              <a:rPr kumimoji="1" lang="ja-JP" altLang="en-US" dirty="0" smtClean="0"/>
              <a:t>セス</a:t>
            </a:r>
            <a:r>
              <a:rPr kumimoji="1" lang="en-US" altLang="ja-JP" dirty="0" smtClean="0"/>
              <a:t>^</a:t>
            </a:r>
            <a:r>
              <a:rPr kumimoji="1" lang="ja-JP" altLang="en-US" dirty="0" smtClean="0"/>
              <a:t>ケーロノ</a:t>
            </a:r>
            <a:r>
              <a:rPr kumimoji="1" lang="en-US" altLang="ja-JP" dirty="0" smtClean="0"/>
              <a:t>[/09]</a:t>
            </a:r>
            <a:r>
              <a:rPr kumimoji="1" lang="ja-JP" altLang="en-US" dirty="0" smtClean="0"/>
              <a:t>レイヤーノ</a:t>
            </a:r>
            <a:r>
              <a:rPr kumimoji="1" lang="en-US" altLang="ja-JP" dirty="0" smtClean="0"/>
              <a:t>[/01]</a:t>
            </a:r>
            <a:r>
              <a:rPr kumimoji="1" lang="ja-JP" altLang="en-US" dirty="0" smtClean="0"/>
              <a:t>レーオ</a:t>
            </a:r>
            <a:r>
              <a:rPr kumimoji="1" lang="en-US" altLang="ja-JP" dirty="0" smtClean="0"/>
              <a:t>[/01]</a:t>
            </a:r>
            <a:r>
              <a:rPr kumimoji="1" lang="ja-JP" altLang="en-US" dirty="0" smtClean="0"/>
              <a:t>アゲタモノガ</a:t>
            </a:r>
            <a:r>
              <a:rPr kumimoji="1" lang="en-US" altLang="ja-JP" dirty="0" smtClean="0"/>
              <a:t>[,00]</a:t>
            </a:r>
            <a:r>
              <a:rPr kumimoji="1" lang="ja-JP" altLang="en-US" dirty="0" smtClean="0"/>
              <a:t>コチラノ</a:t>
            </a:r>
            <a:r>
              <a:rPr kumimoji="1" lang="en-US" altLang="ja-JP" dirty="0" smtClean="0"/>
              <a:t>[/00]</a:t>
            </a:r>
            <a:r>
              <a:rPr kumimoji="1" lang="ja-JP" altLang="en-US" dirty="0" smtClean="0"/>
              <a:t>スライドデス</a:t>
            </a:r>
            <a:r>
              <a:rPr kumimoji="1" lang="en-US" altLang="ja-JP" dirty="0" smtClean="0"/>
              <a:t>^[.05]</a:t>
            </a:r>
            <a:r>
              <a:rPr kumimoji="1" lang="ja-JP" altLang="en-US" dirty="0" smtClean="0"/>
              <a:t>キ</a:t>
            </a:r>
            <a:r>
              <a:rPr kumimoji="1" lang="en-US" altLang="ja-JP" dirty="0" smtClean="0"/>
              <a:t>^</a:t>
            </a:r>
            <a:r>
              <a:rPr kumimoji="1" lang="ja-JP" altLang="en-US" dirty="0" smtClean="0"/>
              <a:t>ホンテキニワ</a:t>
            </a:r>
            <a:r>
              <a:rPr kumimoji="1" lang="en-US" altLang="ja-JP" dirty="0" smtClean="0"/>
              <a:t>[,06]</a:t>
            </a:r>
            <a:r>
              <a:rPr kumimoji="1" lang="ja-JP" altLang="en-US" dirty="0" smtClean="0"/>
              <a:t>グループ</a:t>
            </a:r>
            <a:r>
              <a:rPr kumimoji="1" lang="en-US" altLang="ja-JP" dirty="0" smtClean="0"/>
              <a:t>^</a:t>
            </a:r>
            <a:r>
              <a:rPr kumimoji="1" lang="ja-JP" altLang="en-US" dirty="0" smtClean="0"/>
              <a:t>タンイデ</a:t>
            </a:r>
            <a:r>
              <a:rPr kumimoji="1" lang="en-US" altLang="ja-JP" dirty="0" smtClean="0"/>
              <a:t>[ 05]</a:t>
            </a:r>
            <a:r>
              <a:rPr kumimoji="1" lang="ja-JP" altLang="en-US" dirty="0" smtClean="0"/>
              <a:t>セッテーオ</a:t>
            </a:r>
            <a:r>
              <a:rPr kumimoji="1" lang="en-US" altLang="ja-JP" dirty="0" smtClean="0"/>
              <a:t>[/00]</a:t>
            </a:r>
            <a:r>
              <a:rPr kumimoji="1" lang="ja-JP" altLang="en-US" dirty="0" smtClean="0"/>
              <a:t>オコナッテイキマス</a:t>
            </a:r>
            <a:r>
              <a:rPr kumimoji="1" lang="en-US" altLang="ja-JP" dirty="0" smtClean="0"/>
              <a:t>^[.08]</a:t>
            </a:r>
            <a:r>
              <a:rPr kumimoji="1" lang="ja-JP" altLang="en-US" dirty="0" smtClean="0"/>
              <a:t>ユーザータンイデノ</a:t>
            </a:r>
            <a:r>
              <a:rPr kumimoji="1" lang="en-US" altLang="ja-JP" dirty="0" smtClean="0"/>
              <a:t>[/05]</a:t>
            </a:r>
            <a:r>
              <a:rPr kumimoji="1" lang="ja-JP" altLang="en-US" dirty="0" smtClean="0"/>
              <a:t>セッテーモ</a:t>
            </a:r>
            <a:r>
              <a:rPr kumimoji="1" lang="en-US" altLang="ja-JP" dirty="0" smtClean="0"/>
              <a:t>[ 00]</a:t>
            </a:r>
            <a:r>
              <a:rPr kumimoji="1" lang="ja-JP" altLang="en-US" dirty="0" smtClean="0"/>
              <a:t>カノーデスガ</a:t>
            </a:r>
            <a:r>
              <a:rPr kumimoji="1" lang="en-US" altLang="ja-JP" dirty="0" smtClean="0"/>
              <a:t>[,04]</a:t>
            </a:r>
            <a:r>
              <a:rPr kumimoji="1" lang="ja-JP" altLang="en-US" dirty="0" smtClean="0"/>
              <a:t>ウンヨーフ</a:t>
            </a:r>
            <a:r>
              <a:rPr kumimoji="1" lang="en-US" altLang="ja-JP" dirty="0" smtClean="0"/>
              <a:t>^</a:t>
            </a:r>
            <a:r>
              <a:rPr kumimoji="1" lang="ja-JP" altLang="en-US" dirty="0" smtClean="0"/>
              <a:t>カト</a:t>
            </a:r>
            <a:r>
              <a:rPr kumimoji="1" lang="en-US" altLang="ja-JP" dirty="0" smtClean="0"/>
              <a:t>[/06]</a:t>
            </a:r>
            <a:r>
              <a:rPr kumimoji="1" lang="ja-JP" altLang="en-US" dirty="0" smtClean="0"/>
              <a:t>ナル</a:t>
            </a:r>
            <a:r>
              <a:rPr kumimoji="1" lang="en-US" altLang="ja-JP" dirty="0" smtClean="0"/>
              <a:t>[/01]</a:t>
            </a:r>
            <a:r>
              <a:rPr kumimoji="1" lang="ja-JP" altLang="en-US" dirty="0" smtClean="0"/>
              <a:t>ケースガ</a:t>
            </a:r>
            <a:r>
              <a:rPr kumimoji="1" lang="en-US" altLang="ja-JP" dirty="0" smtClean="0"/>
              <a:t>[/01]</a:t>
            </a:r>
            <a:r>
              <a:rPr kumimoji="1" lang="ja-JP" altLang="en-US" dirty="0" smtClean="0"/>
              <a:t>アリマス</a:t>
            </a:r>
            <a:r>
              <a:rPr kumimoji="1" lang="en-US" altLang="ja-JP" dirty="0" smtClean="0"/>
              <a:t>^[.03]</a:t>
            </a:r>
            <a:r>
              <a:rPr kumimoji="1" lang="ja-JP" altLang="en-US" dirty="0" smtClean="0"/>
              <a:t>グループゴトニ</a:t>
            </a:r>
            <a:r>
              <a:rPr kumimoji="1" lang="en-US" altLang="ja-JP" dirty="0" smtClean="0"/>
              <a:t>[ 05]</a:t>
            </a:r>
            <a:r>
              <a:rPr kumimoji="1" lang="ja-JP" altLang="en-US" dirty="0" smtClean="0"/>
              <a:t>ドノ</a:t>
            </a:r>
            <a:r>
              <a:rPr kumimoji="1" lang="en-US" altLang="ja-JP" dirty="0" smtClean="0"/>
              <a:t>[/01]</a:t>
            </a:r>
            <a:r>
              <a:rPr kumimoji="1" lang="ja-JP" altLang="en-US" dirty="0" smtClean="0"/>
              <a:t>ワークス</a:t>
            </a:r>
            <a:r>
              <a:rPr kumimoji="1" lang="en-US" altLang="ja-JP" dirty="0" smtClean="0"/>
              <a:t>^</a:t>
            </a:r>
            <a:r>
              <a:rPr kumimoji="1" lang="ja-JP" altLang="en-US" dirty="0" smtClean="0"/>
              <a:t>ペースオ</a:t>
            </a:r>
            <a:r>
              <a:rPr kumimoji="1" lang="en-US" altLang="ja-JP" dirty="0" smtClean="0"/>
              <a:t>[/05]</a:t>
            </a:r>
            <a:r>
              <a:rPr kumimoji="1" lang="ja-JP" altLang="en-US" dirty="0" smtClean="0"/>
              <a:t>リヨー</a:t>
            </a:r>
            <a:r>
              <a:rPr kumimoji="1" lang="en-US" altLang="ja-JP" dirty="0" smtClean="0"/>
              <a:t>[/00]</a:t>
            </a:r>
            <a:r>
              <a:rPr kumimoji="1" lang="ja-JP" altLang="en-US" dirty="0" smtClean="0"/>
              <a:t>デキルノカ</a:t>
            </a:r>
            <a:r>
              <a:rPr kumimoji="1" lang="en-US" altLang="ja-JP" dirty="0" smtClean="0"/>
              <a:t>[ 02]</a:t>
            </a:r>
            <a:r>
              <a:rPr kumimoji="1" lang="ja-JP" altLang="en-US" dirty="0" smtClean="0"/>
              <a:t>ケンゲンオ</a:t>
            </a:r>
            <a:r>
              <a:rPr kumimoji="1" lang="en-US" altLang="ja-JP" dirty="0" smtClean="0"/>
              <a:t>[/03]</a:t>
            </a:r>
            <a:r>
              <a:rPr kumimoji="1" lang="ja-JP" altLang="en-US" dirty="0" smtClean="0"/>
              <a:t>フヨ</a:t>
            </a:r>
            <a:r>
              <a:rPr kumimoji="1" lang="en-US" altLang="ja-JP" dirty="0" smtClean="0"/>
              <a:t>[/01]</a:t>
            </a:r>
            <a:r>
              <a:rPr kumimoji="1" lang="ja-JP" altLang="en-US" dirty="0" smtClean="0"/>
              <a:t>シマス</a:t>
            </a:r>
            <a:r>
              <a:rPr kumimoji="1" lang="en-US" altLang="ja-JP" dirty="0" smtClean="0"/>
              <a:t>^[.02]</a:t>
            </a:r>
            <a:r>
              <a:rPr kumimoji="1" lang="ja-JP" altLang="en-US" dirty="0" smtClean="0"/>
              <a:t>シノニムガ</a:t>
            </a:r>
            <a:r>
              <a:rPr kumimoji="1" lang="en-US" altLang="ja-JP" dirty="0" smtClean="0"/>
              <a:t>[/04]</a:t>
            </a:r>
            <a:r>
              <a:rPr kumimoji="1" lang="ja-JP" altLang="en-US" dirty="0" smtClean="0"/>
              <a:t>ハイチ</a:t>
            </a:r>
            <a:r>
              <a:rPr kumimoji="1" lang="en-US" altLang="ja-JP" dirty="0" smtClean="0"/>
              <a:t>^</a:t>
            </a:r>
            <a:r>
              <a:rPr kumimoji="1" lang="ja-JP" altLang="en-US" dirty="0" smtClean="0"/>
              <a:t>サレテ</a:t>
            </a:r>
            <a:r>
              <a:rPr kumimoji="1" lang="en-US" altLang="ja-JP" dirty="0" smtClean="0"/>
              <a:t>[/00]</a:t>
            </a:r>
            <a:r>
              <a:rPr kumimoji="1" lang="ja-JP" altLang="en-US" dirty="0" smtClean="0"/>
              <a:t>イル</a:t>
            </a:r>
            <a:r>
              <a:rPr kumimoji="1" lang="en-US" altLang="ja-JP" dirty="0" smtClean="0"/>
              <a:t>[ 00]</a:t>
            </a:r>
            <a:r>
              <a:rPr kumimoji="1" lang="ja-JP" altLang="en-US" dirty="0" smtClean="0"/>
              <a:t>アプリケーションディレクトリーオ</a:t>
            </a:r>
            <a:r>
              <a:rPr kumimoji="1" lang="en-US" altLang="ja-JP" dirty="0" smtClean="0"/>
              <a:t>[/09]</a:t>
            </a:r>
            <a:r>
              <a:rPr kumimoji="1" lang="ja-JP" altLang="en-US" dirty="0" smtClean="0"/>
              <a:t>ワークス</a:t>
            </a:r>
            <a:r>
              <a:rPr kumimoji="1" lang="en-US" altLang="ja-JP" dirty="0" smtClean="0"/>
              <a:t>^</a:t>
            </a:r>
            <a:r>
              <a:rPr kumimoji="1" lang="ja-JP" altLang="en-US" dirty="0" smtClean="0"/>
              <a:t>ペース</a:t>
            </a:r>
            <a:r>
              <a:rPr kumimoji="1" lang="en-US" altLang="ja-JP" dirty="0" smtClean="0"/>
              <a:t>^</a:t>
            </a:r>
            <a:r>
              <a:rPr kumimoji="1" lang="ja-JP" altLang="en-US" dirty="0" smtClean="0"/>
              <a:t>ト</a:t>
            </a:r>
            <a:r>
              <a:rPr kumimoji="1" lang="en-US" altLang="ja-JP" dirty="0" smtClean="0"/>
              <a:t>[/05]</a:t>
            </a:r>
            <a:r>
              <a:rPr kumimoji="1" lang="ja-JP" altLang="en-US" dirty="0" smtClean="0"/>
              <a:t>カンレンズケマス</a:t>
            </a:r>
            <a:r>
              <a:rPr kumimoji="1" lang="en-US" altLang="ja-JP" dirty="0" smtClean="0"/>
              <a:t>^[.07]</a:t>
            </a:r>
            <a:r>
              <a:rPr kumimoji="1" lang="ja-JP" altLang="en-US" dirty="0" smtClean="0"/>
              <a:t>セッテーイメージデスガ</a:t>
            </a:r>
            <a:r>
              <a:rPr kumimoji="1" lang="en-US" altLang="ja-JP" dirty="0" smtClean="0"/>
              <a:t>[.06]</a:t>
            </a:r>
            <a:r>
              <a:rPr kumimoji="1" lang="ja-JP" altLang="en-US" dirty="0" smtClean="0"/>
              <a:t>ガメン</a:t>
            </a:r>
            <a:r>
              <a:rPr kumimoji="1" lang="en-US" altLang="ja-JP" dirty="0" smtClean="0"/>
              <a:t>[/00]</a:t>
            </a:r>
            <a:r>
              <a:rPr kumimoji="1" lang="ja-JP" altLang="en-US" dirty="0" smtClean="0"/>
              <a:t>ミギニワ</a:t>
            </a:r>
            <a:r>
              <a:rPr kumimoji="1" lang="en-US" altLang="ja-JP" dirty="0" smtClean="0"/>
              <a:t>[,03]</a:t>
            </a:r>
            <a:r>
              <a:rPr kumimoji="1" lang="ja-JP" altLang="en-US" dirty="0" smtClean="0"/>
              <a:t>ギョームゴトノ</a:t>
            </a:r>
            <a:r>
              <a:rPr kumimoji="1" lang="en-US" altLang="ja-JP" dirty="0" smtClean="0"/>
              <a:t>[/04]</a:t>
            </a:r>
            <a:r>
              <a:rPr kumimoji="1" lang="ja-JP" altLang="en-US" dirty="0" smtClean="0"/>
              <a:t>データガ</a:t>
            </a:r>
            <a:r>
              <a:rPr kumimoji="1" lang="en-US" altLang="ja-JP" dirty="0" smtClean="0"/>
              <a:t>[ 01]</a:t>
            </a:r>
            <a:r>
              <a:rPr kumimoji="1" lang="ja-JP" altLang="en-US" dirty="0" smtClean="0"/>
              <a:t>フォルダタンイデ</a:t>
            </a:r>
            <a:r>
              <a:rPr kumimoji="1" lang="en-US" altLang="ja-JP" dirty="0" smtClean="0"/>
              <a:t>[/04]</a:t>
            </a:r>
            <a:r>
              <a:rPr kumimoji="1" lang="ja-JP" altLang="en-US" dirty="0" smtClean="0"/>
              <a:t>マトマッテ</a:t>
            </a:r>
            <a:r>
              <a:rPr kumimoji="1" lang="en-US" altLang="ja-JP" dirty="0" smtClean="0"/>
              <a:t>[/00]</a:t>
            </a:r>
            <a:r>
              <a:rPr kumimoji="1" lang="ja-JP" altLang="en-US" dirty="0" smtClean="0"/>
              <a:t>イマス</a:t>
            </a:r>
            <a:r>
              <a:rPr kumimoji="1" lang="en-US" altLang="ja-JP" dirty="0" smtClean="0"/>
              <a:t>^[.02]</a:t>
            </a:r>
            <a:r>
              <a:rPr kumimoji="1" lang="ja-JP" altLang="en-US" dirty="0" smtClean="0"/>
              <a:t>ホンシャ</a:t>
            </a:r>
            <a:r>
              <a:rPr kumimoji="1" lang="en-US" altLang="ja-JP" dirty="0" smtClean="0"/>
              <a:t>[,01]</a:t>
            </a:r>
            <a:r>
              <a:rPr kumimoji="1" lang="ja-JP" altLang="en-US" dirty="0" smtClean="0"/>
              <a:t>キョテント</a:t>
            </a:r>
            <a:r>
              <a:rPr kumimoji="1" lang="en-US" altLang="ja-JP" dirty="0" smtClean="0"/>
              <a:t>[/04]</a:t>
            </a:r>
            <a:r>
              <a:rPr kumimoji="1" lang="ja-JP" altLang="en-US" dirty="0" smtClean="0"/>
              <a:t>イウ</a:t>
            </a:r>
            <a:r>
              <a:rPr kumimoji="1" lang="en-US" altLang="ja-JP" dirty="0" smtClean="0"/>
              <a:t>[ 00]</a:t>
            </a:r>
            <a:r>
              <a:rPr kumimoji="1" lang="ja-JP" altLang="en-US" dirty="0" smtClean="0"/>
              <a:t>フ</a:t>
            </a:r>
            <a:r>
              <a:rPr kumimoji="1" lang="en-US" altLang="ja-JP" dirty="0" smtClean="0"/>
              <a:t>^</a:t>
            </a:r>
            <a:r>
              <a:rPr kumimoji="1" lang="ja-JP" altLang="en-US" dirty="0" smtClean="0"/>
              <a:t>タツノ</a:t>
            </a:r>
            <a:r>
              <a:rPr kumimoji="1" lang="en-US" altLang="ja-JP" dirty="0" smtClean="0"/>
              <a:t>[/03]</a:t>
            </a:r>
            <a:r>
              <a:rPr kumimoji="1" lang="ja-JP" altLang="en-US" dirty="0" smtClean="0"/>
              <a:t>ワークス</a:t>
            </a:r>
            <a:r>
              <a:rPr kumimoji="1" lang="en-US" altLang="ja-JP" dirty="0" smtClean="0"/>
              <a:t>^</a:t>
            </a:r>
            <a:r>
              <a:rPr kumimoji="1" lang="ja-JP" altLang="en-US" dirty="0" smtClean="0"/>
              <a:t>ペースガ</a:t>
            </a:r>
            <a:r>
              <a:rPr kumimoji="1" lang="en-US" altLang="ja-JP" dirty="0" smtClean="0"/>
              <a:t>[/05]</a:t>
            </a:r>
            <a:r>
              <a:rPr kumimoji="1" lang="ja-JP" altLang="en-US" dirty="0" smtClean="0"/>
              <a:t>アルト</a:t>
            </a:r>
            <a:r>
              <a:rPr kumimoji="1" lang="en-US" altLang="ja-JP" dirty="0" smtClean="0"/>
              <a:t>[/01]</a:t>
            </a:r>
            <a:r>
              <a:rPr kumimoji="1" lang="ja-JP" altLang="en-US" dirty="0" smtClean="0"/>
              <a:t>シ</a:t>
            </a:r>
            <a:r>
              <a:rPr kumimoji="1" lang="en-US" altLang="ja-JP" dirty="0" smtClean="0"/>
              <a:t>^</a:t>
            </a:r>
            <a:r>
              <a:rPr kumimoji="1" lang="ja-JP" altLang="en-US" dirty="0" smtClean="0"/>
              <a:t>テ</a:t>
            </a:r>
            <a:r>
              <a:rPr kumimoji="1" lang="en-US" altLang="ja-JP" dirty="0" smtClean="0"/>
              <a:t>[.00]</a:t>
            </a:r>
            <a:r>
              <a:rPr kumimoji="1" lang="ja-JP" altLang="en-US" dirty="0" smtClean="0"/>
              <a:t>ホンシャ</a:t>
            </a:r>
            <a:r>
              <a:rPr kumimoji="1" lang="en-US" altLang="ja-JP" dirty="0" smtClean="0"/>
              <a:t>[/01]</a:t>
            </a:r>
            <a:r>
              <a:rPr kumimoji="1" lang="ja-JP" altLang="en-US" dirty="0" smtClean="0"/>
              <a:t>ワークス</a:t>
            </a:r>
            <a:r>
              <a:rPr kumimoji="1" lang="en-US" altLang="ja-JP" dirty="0" smtClean="0"/>
              <a:t>^</a:t>
            </a:r>
            <a:r>
              <a:rPr kumimoji="1" lang="ja-JP" altLang="en-US" dirty="0" smtClean="0"/>
              <a:t>ペースワ</a:t>
            </a:r>
            <a:r>
              <a:rPr kumimoji="1" lang="en-US" altLang="ja-JP" dirty="0" smtClean="0"/>
              <a:t>[,05]</a:t>
            </a:r>
            <a:r>
              <a:rPr kumimoji="1" lang="ja-JP" altLang="en-US" dirty="0" smtClean="0"/>
              <a:t>ホンシャノ</a:t>
            </a:r>
            <a:r>
              <a:rPr kumimoji="1" lang="en-US" altLang="ja-JP" dirty="0" smtClean="0"/>
              <a:t>[/01]</a:t>
            </a:r>
            <a:r>
              <a:rPr kumimoji="1" lang="ja-JP" altLang="en-US" dirty="0" smtClean="0"/>
              <a:t>シノニムガ</a:t>
            </a:r>
            <a:r>
              <a:rPr kumimoji="1" lang="en-US" altLang="ja-JP" dirty="0" smtClean="0"/>
              <a:t>[/04]</a:t>
            </a:r>
            <a:r>
              <a:rPr kumimoji="1" lang="ja-JP" altLang="en-US" dirty="0" smtClean="0"/>
              <a:t>ハイチ</a:t>
            </a:r>
            <a:r>
              <a:rPr kumimoji="1" lang="en-US" altLang="ja-JP" dirty="0" smtClean="0"/>
              <a:t>^</a:t>
            </a:r>
            <a:r>
              <a:rPr kumimoji="1" lang="ja-JP" altLang="en-US" dirty="0" smtClean="0"/>
              <a:t>サレテ</a:t>
            </a:r>
            <a:r>
              <a:rPr kumimoji="1" lang="en-US" altLang="ja-JP" dirty="0" smtClean="0"/>
              <a:t>[/00]</a:t>
            </a:r>
            <a:r>
              <a:rPr kumimoji="1" lang="ja-JP" altLang="en-US" dirty="0" smtClean="0"/>
              <a:t>イル</a:t>
            </a:r>
            <a:r>
              <a:rPr kumimoji="1" lang="en-US" altLang="ja-JP" dirty="0" smtClean="0"/>
              <a:t>[ 00]</a:t>
            </a:r>
            <a:r>
              <a:rPr kumimoji="1" lang="ja-JP" altLang="en-US" dirty="0" smtClean="0"/>
              <a:t>アプリケーションディレクトリーオ</a:t>
            </a:r>
            <a:r>
              <a:rPr kumimoji="1" lang="en-US" altLang="ja-JP" dirty="0" smtClean="0"/>
              <a:t>[/09]</a:t>
            </a:r>
            <a:r>
              <a:rPr kumimoji="1" lang="ja-JP" altLang="en-US" dirty="0" smtClean="0"/>
              <a:t>カンレンズケ</a:t>
            </a:r>
            <a:r>
              <a:rPr kumimoji="1" lang="en-US" altLang="ja-JP" dirty="0" smtClean="0"/>
              <a:t>[,05]</a:t>
            </a:r>
            <a:r>
              <a:rPr kumimoji="1" lang="ja-JP" altLang="en-US" dirty="0" smtClean="0"/>
              <a:t>キョテンワークス</a:t>
            </a:r>
            <a:r>
              <a:rPr kumimoji="1" lang="en-US" altLang="ja-JP" dirty="0" smtClean="0"/>
              <a:t>^</a:t>
            </a:r>
            <a:r>
              <a:rPr kumimoji="1" lang="ja-JP" altLang="en-US" dirty="0" smtClean="0"/>
              <a:t>ペースワ</a:t>
            </a:r>
            <a:r>
              <a:rPr kumimoji="1" lang="en-US" altLang="ja-JP" dirty="0" smtClean="0"/>
              <a:t>[,08]</a:t>
            </a:r>
            <a:r>
              <a:rPr kumimoji="1" lang="ja-JP" altLang="en-US" dirty="0" smtClean="0"/>
              <a:t>キョテンノ</a:t>
            </a:r>
            <a:r>
              <a:rPr kumimoji="1" lang="en-US" altLang="ja-JP" dirty="0" smtClean="0"/>
              <a:t>[/00]</a:t>
            </a:r>
            <a:r>
              <a:rPr kumimoji="1" lang="ja-JP" altLang="en-US" dirty="0" smtClean="0"/>
              <a:t>アプリケーションディレクトリーオ</a:t>
            </a:r>
            <a:r>
              <a:rPr kumimoji="1" lang="en-US" altLang="ja-JP" dirty="0" smtClean="0"/>
              <a:t>[/09]</a:t>
            </a:r>
            <a:r>
              <a:rPr kumimoji="1" lang="ja-JP" altLang="en-US" dirty="0" smtClean="0"/>
              <a:t>カンレンズケ</a:t>
            </a:r>
            <a:r>
              <a:rPr kumimoji="1" lang="en-US" altLang="ja-JP" dirty="0" smtClean="0"/>
              <a:t>[/00]</a:t>
            </a:r>
            <a:r>
              <a:rPr kumimoji="1" lang="ja-JP" altLang="en-US" dirty="0" smtClean="0"/>
              <a:t>スルコトデ</a:t>
            </a:r>
            <a:r>
              <a:rPr kumimoji="1" lang="en-US" altLang="ja-JP" dirty="0" smtClean="0"/>
              <a:t>[,04]</a:t>
            </a:r>
            <a:r>
              <a:rPr kumimoji="1" lang="ja-JP" altLang="en-US" dirty="0" smtClean="0"/>
              <a:t>オタガイノ</a:t>
            </a:r>
            <a:r>
              <a:rPr kumimoji="1" lang="en-US" altLang="ja-JP" dirty="0" smtClean="0"/>
              <a:t>[/00]</a:t>
            </a:r>
            <a:r>
              <a:rPr kumimoji="1" lang="ja-JP" altLang="en-US" dirty="0" smtClean="0"/>
              <a:t>データワ</a:t>
            </a:r>
            <a:r>
              <a:rPr kumimoji="1" lang="en-US" altLang="ja-JP" dirty="0" smtClean="0"/>
              <a:t>[,01]</a:t>
            </a:r>
            <a:r>
              <a:rPr kumimoji="1" lang="ja-JP" altLang="en-US" dirty="0" smtClean="0"/>
              <a:t>ケンサク</a:t>
            </a:r>
            <a:r>
              <a:rPr kumimoji="1" lang="en-US" altLang="ja-JP" dirty="0" smtClean="0"/>
              <a:t>[/00]</a:t>
            </a:r>
            <a:r>
              <a:rPr kumimoji="1" lang="ja-JP" altLang="en-US" dirty="0" smtClean="0"/>
              <a:t>デキマセン</a:t>
            </a:r>
            <a:r>
              <a:rPr kumimoji="1" lang="en-US" altLang="ja-JP" dirty="0" smtClean="0"/>
              <a:t>[.04]</a:t>
            </a:r>
            <a:r>
              <a:rPr kumimoji="1" lang="ja-JP" altLang="en-US" dirty="0" smtClean="0"/>
              <a:t>タダシ</a:t>
            </a:r>
            <a:r>
              <a:rPr kumimoji="1" lang="en-US" altLang="ja-JP" dirty="0" smtClean="0"/>
              <a:t>[ 01]</a:t>
            </a:r>
            <a:r>
              <a:rPr kumimoji="1" lang="ja-JP" altLang="en-US" dirty="0" smtClean="0"/>
              <a:t>キョーツーギョームト</a:t>
            </a:r>
            <a:r>
              <a:rPr kumimoji="1" lang="en-US" altLang="ja-JP" dirty="0" smtClean="0"/>
              <a:t>[/05]</a:t>
            </a:r>
            <a:r>
              <a:rPr kumimoji="1" lang="ja-JP" altLang="en-US" dirty="0" smtClean="0"/>
              <a:t>イウ</a:t>
            </a:r>
            <a:r>
              <a:rPr kumimoji="1" lang="en-US" altLang="ja-JP" dirty="0" smtClean="0"/>
              <a:t>[/00]</a:t>
            </a:r>
            <a:r>
              <a:rPr kumimoji="1" lang="ja-JP" altLang="en-US" dirty="0" smtClean="0"/>
              <a:t>シノニムワ</a:t>
            </a:r>
            <a:r>
              <a:rPr kumimoji="1" lang="en-US" altLang="ja-JP" dirty="0" smtClean="0"/>
              <a:t>[,04]</a:t>
            </a:r>
            <a:r>
              <a:rPr kumimoji="1" lang="ja-JP" altLang="en-US" dirty="0" smtClean="0"/>
              <a:t>ソレゾレニ</a:t>
            </a:r>
            <a:r>
              <a:rPr kumimoji="1" lang="en-US" altLang="ja-JP" dirty="0" smtClean="0"/>
              <a:t>[/02]</a:t>
            </a:r>
            <a:r>
              <a:rPr kumimoji="1" lang="ja-JP" altLang="en-US" dirty="0" smtClean="0"/>
              <a:t>ハイチ</a:t>
            </a:r>
            <a:r>
              <a:rPr kumimoji="1" lang="en-US" altLang="ja-JP" dirty="0" smtClean="0"/>
              <a:t>^</a:t>
            </a:r>
            <a:r>
              <a:rPr kumimoji="1" lang="ja-JP" altLang="en-US" dirty="0" smtClean="0"/>
              <a:t>サレテ</a:t>
            </a:r>
            <a:r>
              <a:rPr kumimoji="1" lang="en-US" altLang="ja-JP" dirty="0" smtClean="0"/>
              <a:t>[/00]</a:t>
            </a:r>
            <a:r>
              <a:rPr kumimoji="1" lang="ja-JP" altLang="en-US" dirty="0" smtClean="0"/>
              <a:t>イルノデ</a:t>
            </a:r>
            <a:r>
              <a:rPr kumimoji="1" lang="en-US" altLang="ja-JP" dirty="0" smtClean="0"/>
              <a:t>[,02]</a:t>
            </a:r>
            <a:r>
              <a:rPr kumimoji="1" lang="ja-JP" altLang="en-US" dirty="0" smtClean="0"/>
              <a:t>キョーツーギョームデータニ</a:t>
            </a:r>
            <a:r>
              <a:rPr kumimoji="1" lang="en-US" altLang="ja-JP" dirty="0" smtClean="0"/>
              <a:t>[/08]</a:t>
            </a:r>
            <a:r>
              <a:rPr kumimoji="1" lang="ja-JP" altLang="en-US" dirty="0" smtClean="0"/>
              <a:t>ツイテワ</a:t>
            </a:r>
            <a:r>
              <a:rPr kumimoji="1" lang="en-US" altLang="ja-JP" dirty="0" smtClean="0"/>
              <a:t>[,01]</a:t>
            </a:r>
            <a:r>
              <a:rPr kumimoji="1" lang="ja-JP" altLang="en-US" dirty="0" smtClean="0"/>
              <a:t>サンショーガ</a:t>
            </a:r>
            <a:r>
              <a:rPr kumimoji="1" lang="en-US" altLang="ja-JP" dirty="0" smtClean="0"/>
              <a:t>[/00]</a:t>
            </a:r>
            <a:r>
              <a:rPr kumimoji="1" lang="ja-JP" altLang="en-US" dirty="0" smtClean="0"/>
              <a:t>カノーデス</a:t>
            </a:r>
            <a:r>
              <a:rPr kumimoji="1" lang="en-US" altLang="ja-JP" dirty="0" smtClean="0"/>
              <a:t>^[.04]</a:t>
            </a:r>
            <a:r>
              <a:rPr kumimoji="1" lang="ja-JP" altLang="en-US" dirty="0" smtClean="0"/>
              <a:t>コレラノ</a:t>
            </a:r>
            <a:r>
              <a:rPr kumimoji="1" lang="en-US" altLang="ja-JP" dirty="0" smtClean="0"/>
              <a:t>[/02]</a:t>
            </a:r>
            <a:r>
              <a:rPr kumimoji="1" lang="ja-JP" altLang="en-US" dirty="0" smtClean="0"/>
              <a:t>ワークス</a:t>
            </a:r>
            <a:r>
              <a:rPr kumimoji="1" lang="en-US" altLang="ja-JP" dirty="0" smtClean="0"/>
              <a:t>^</a:t>
            </a:r>
            <a:r>
              <a:rPr kumimoji="1" lang="ja-JP" altLang="en-US" dirty="0" smtClean="0"/>
              <a:t>ペースニ</a:t>
            </a:r>
            <a:r>
              <a:rPr kumimoji="1" lang="en-US" altLang="ja-JP" dirty="0" smtClean="0"/>
              <a:t>[/05]</a:t>
            </a:r>
            <a:r>
              <a:rPr kumimoji="1" lang="ja-JP" altLang="en-US" dirty="0" smtClean="0"/>
              <a:t>タイシ</a:t>
            </a:r>
            <a:r>
              <a:rPr kumimoji="1" lang="en-US" altLang="ja-JP" dirty="0" smtClean="0"/>
              <a:t>^</a:t>
            </a:r>
            <a:r>
              <a:rPr kumimoji="1" lang="ja-JP" altLang="en-US" dirty="0" smtClean="0"/>
              <a:t>テ</a:t>
            </a:r>
            <a:r>
              <a:rPr kumimoji="1" lang="en-US" altLang="ja-JP" dirty="0" smtClean="0"/>
              <a:t>[,01]</a:t>
            </a:r>
            <a:r>
              <a:rPr kumimoji="1" lang="ja-JP" altLang="en-US" dirty="0" smtClean="0"/>
              <a:t>グループゴトニ</a:t>
            </a:r>
            <a:r>
              <a:rPr kumimoji="1" lang="en-US" altLang="ja-JP" dirty="0" smtClean="0"/>
              <a:t>[ 05]</a:t>
            </a:r>
            <a:r>
              <a:rPr kumimoji="1" lang="ja-JP" altLang="en-US" dirty="0" smtClean="0"/>
              <a:t>セキュリティールールオ</a:t>
            </a:r>
            <a:r>
              <a:rPr kumimoji="1" lang="en-US" altLang="ja-JP" dirty="0" smtClean="0"/>
              <a:t>[/06]</a:t>
            </a:r>
            <a:r>
              <a:rPr kumimoji="1" lang="ja-JP" altLang="en-US" dirty="0" smtClean="0"/>
              <a:t>フヨスルコトデ</a:t>
            </a:r>
            <a:r>
              <a:rPr kumimoji="1" lang="en-US" altLang="ja-JP" dirty="0" smtClean="0"/>
              <a:t>[,01]</a:t>
            </a:r>
            <a:r>
              <a:rPr kumimoji="1" lang="ja-JP" altLang="en-US" dirty="0" smtClean="0"/>
              <a:t>ワークス</a:t>
            </a:r>
            <a:r>
              <a:rPr kumimoji="1" lang="en-US" altLang="ja-JP" dirty="0" smtClean="0"/>
              <a:t>^</a:t>
            </a:r>
            <a:r>
              <a:rPr kumimoji="1" lang="ja-JP" altLang="en-US" dirty="0" smtClean="0"/>
              <a:t>ペースニ</a:t>
            </a:r>
            <a:r>
              <a:rPr kumimoji="1" lang="en-US" altLang="ja-JP" dirty="0" smtClean="0"/>
              <a:t>[/05]</a:t>
            </a:r>
            <a:r>
              <a:rPr kumimoji="1" lang="ja-JP" altLang="en-US" dirty="0" smtClean="0"/>
              <a:t>モトズク</a:t>
            </a:r>
            <a:r>
              <a:rPr kumimoji="1" lang="en-US" altLang="ja-JP" dirty="0" smtClean="0"/>
              <a:t>[ 03]</a:t>
            </a:r>
            <a:r>
              <a:rPr kumimoji="1" lang="ja-JP" altLang="en-US" dirty="0" smtClean="0"/>
              <a:t>データ</a:t>
            </a:r>
            <a:r>
              <a:rPr kumimoji="1" lang="en-US" altLang="ja-JP" dirty="0" smtClean="0"/>
              <a:t>[/01]</a:t>
            </a:r>
            <a:r>
              <a:rPr kumimoji="1" lang="ja-JP" altLang="en-US" dirty="0" smtClean="0"/>
              <a:t>サンショーガ</a:t>
            </a:r>
            <a:r>
              <a:rPr kumimoji="1" lang="en-US" altLang="ja-JP" dirty="0" smtClean="0"/>
              <a:t>[/00]</a:t>
            </a:r>
            <a:r>
              <a:rPr kumimoji="1" lang="ja-JP" altLang="en-US" dirty="0" smtClean="0"/>
              <a:t>カノーデス</a:t>
            </a:r>
            <a:r>
              <a:rPr kumimoji="1" lang="en-US" altLang="ja-JP" dirty="0" smtClean="0"/>
              <a:t>^[.04]</a:t>
            </a:r>
            <a:r>
              <a:rPr kumimoji="1" lang="ja-JP" altLang="en-US" dirty="0" smtClean="0"/>
              <a:t>ワークス</a:t>
            </a:r>
            <a:r>
              <a:rPr kumimoji="1" lang="en-US" altLang="ja-JP" dirty="0" smtClean="0"/>
              <a:t>^</a:t>
            </a:r>
            <a:r>
              <a:rPr kumimoji="1" lang="ja-JP" altLang="en-US" dirty="0" smtClean="0"/>
              <a:t>ペースナイデ</a:t>
            </a:r>
            <a:r>
              <a:rPr kumimoji="1" lang="en-US" altLang="ja-JP" dirty="0" smtClean="0"/>
              <a:t>[/07]</a:t>
            </a:r>
            <a:r>
              <a:rPr kumimoji="1" lang="ja-JP" altLang="en-US" dirty="0" smtClean="0"/>
              <a:t>リヨー</a:t>
            </a:r>
            <a:r>
              <a:rPr kumimoji="1" lang="en-US" altLang="ja-JP" dirty="0" smtClean="0"/>
              <a:t>[/00]</a:t>
            </a:r>
            <a:r>
              <a:rPr kumimoji="1" lang="ja-JP" altLang="en-US" dirty="0" smtClean="0"/>
              <a:t>デキル</a:t>
            </a:r>
            <a:r>
              <a:rPr kumimoji="1" lang="en-US" altLang="ja-JP" dirty="0" smtClean="0"/>
              <a:t>[/02]</a:t>
            </a:r>
            <a:r>
              <a:rPr kumimoji="1" lang="ja-JP" altLang="en-US" dirty="0" smtClean="0"/>
              <a:t>キノーワ</a:t>
            </a:r>
            <a:r>
              <a:rPr kumimoji="1" lang="en-US" altLang="ja-JP" dirty="0" smtClean="0"/>
              <a:t>[,01]</a:t>
            </a:r>
            <a:r>
              <a:rPr kumimoji="1" lang="ja-JP" altLang="en-US" dirty="0" smtClean="0"/>
              <a:t>セキュリティールールニ</a:t>
            </a:r>
            <a:r>
              <a:rPr kumimoji="1" lang="en-US" altLang="ja-JP" dirty="0" smtClean="0"/>
              <a:t>[/06]</a:t>
            </a:r>
            <a:r>
              <a:rPr kumimoji="1" lang="ja-JP" altLang="en-US" dirty="0" smtClean="0"/>
              <a:t>モトズキマス</a:t>
            </a:r>
            <a:r>
              <a:rPr kumimoji="1" lang="en-US" altLang="ja-JP" dirty="0" smtClean="0"/>
              <a:t>^[.05]</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25</a:t>
            </a:fld>
            <a:endParaRPr kumimoji="1" lang="ja-JP" altLang="en-US"/>
          </a:p>
        </p:txBody>
      </p:sp>
    </p:spTree>
    <p:extLst>
      <p:ext uri="{BB962C8B-B14F-4D97-AF65-F5344CB8AC3E}">
        <p14:creationId xmlns:p14="http://schemas.microsoft.com/office/powerpoint/2010/main" val="56994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lang="ja-JP" altLang="en-US" dirty="0" smtClean="0"/>
              <a:t>内のコンポーネントの</a:t>
            </a:r>
            <a:r>
              <a:rPr kumimoji="1" lang="ja-JP" altLang="en-US" dirty="0" smtClean="0"/>
              <a:t>関連性</a:t>
            </a:r>
            <a:endParaRPr kumimoji="1" lang="en-US" altLang="ja-JP" dirty="0" smtClean="0"/>
          </a:p>
          <a:p>
            <a:endParaRPr kumimoji="1" lang="en-US" altLang="ja-JP" dirty="0" smtClean="0"/>
          </a:p>
          <a:p>
            <a:r>
              <a:rPr kumimoji="1" lang="ja-JP" altLang="en-US" dirty="0" smtClean="0"/>
              <a:t>ウェブフォーカスナイノ</a:t>
            </a:r>
            <a:r>
              <a:rPr kumimoji="1" lang="en-US" altLang="ja-JP" dirty="0" smtClean="0"/>
              <a:t>[/06]</a:t>
            </a:r>
            <a:r>
              <a:rPr kumimoji="1" lang="ja-JP" altLang="en-US" dirty="0" smtClean="0"/>
              <a:t>コンポーネントノ</a:t>
            </a:r>
            <a:r>
              <a:rPr kumimoji="1" lang="en-US" altLang="ja-JP" dirty="0" smtClean="0"/>
              <a:t>[ 03]</a:t>
            </a:r>
            <a:r>
              <a:rPr kumimoji="1" lang="ja-JP" altLang="en-US" dirty="0" smtClean="0"/>
              <a:t>カンレンセー</a:t>
            </a:r>
            <a:r>
              <a:rPr kumimoji="1" lang="en-US" altLang="ja-JP" dirty="0" smtClean="0"/>
              <a:t>[.00]</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26</a:t>
            </a:fld>
            <a:endParaRPr kumimoji="1" lang="ja-JP" altLang="en-US"/>
          </a:p>
        </p:txBody>
      </p:sp>
    </p:spTree>
    <p:extLst>
      <p:ext uri="{BB962C8B-B14F-4D97-AF65-F5344CB8AC3E}">
        <p14:creationId xmlns:p14="http://schemas.microsoft.com/office/powerpoint/2010/main" val="3617056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err="1" smtClean="0"/>
              <a:t>WebFOCUS</a:t>
            </a:r>
            <a:r>
              <a:rPr lang="ja-JP" altLang="en-US" dirty="0" smtClean="0"/>
              <a:t>ではセキュリティを設定する上で、主に２つのコンポーネントが採用されており、それぞれコンポーネントがどういった役割があるか理解し、それぞれセキュリティ設定を実施する必要があります</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例えば、</a:t>
            </a:r>
            <a:r>
              <a:rPr lang="en-US" altLang="ja-JP" dirty="0" err="1" smtClean="0"/>
              <a:t>WebFOCUS</a:t>
            </a:r>
            <a:r>
              <a:rPr lang="en-US" altLang="ja-JP" dirty="0" smtClean="0"/>
              <a:t> Client</a:t>
            </a:r>
            <a:r>
              <a:rPr lang="ja-JP" altLang="en-US" dirty="0" smtClean="0"/>
              <a:t>で管理者として権限を設定しても、メニュー自体は表示されますが</a:t>
            </a:r>
            <a:r>
              <a:rPr lang="en-US" altLang="ja-JP" dirty="0" err="1" smtClean="0"/>
              <a:t>ReportingServer</a:t>
            </a:r>
            <a:r>
              <a:rPr lang="ja-JP" altLang="en-US" dirty="0" smtClean="0"/>
              <a:t>側でも設定を行わないと、データベースの接続設定やシノニム作成を行うことができません。</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ウェブフォーカスデワ</a:t>
            </a:r>
            <a:r>
              <a:rPr lang="en-US" altLang="ja-JP" dirty="0" smtClean="0"/>
              <a:t>[ 03]</a:t>
            </a:r>
            <a:r>
              <a:rPr lang="ja-JP" altLang="en-US" dirty="0" smtClean="0"/>
              <a:t>セキュリティーオ</a:t>
            </a:r>
            <a:r>
              <a:rPr lang="en-US" altLang="ja-JP" dirty="0" smtClean="0"/>
              <a:t>[/00]</a:t>
            </a:r>
            <a:r>
              <a:rPr lang="ja-JP" altLang="en-US" dirty="0" smtClean="0"/>
              <a:t>セッテースルウエデ</a:t>
            </a:r>
            <a:r>
              <a:rPr lang="en-US" altLang="ja-JP" dirty="0" smtClean="0"/>
              <a:t>[,08]</a:t>
            </a:r>
            <a:r>
              <a:rPr lang="ja-JP" altLang="en-US" dirty="0" smtClean="0"/>
              <a:t>オモニ</a:t>
            </a:r>
            <a:r>
              <a:rPr lang="en-US" altLang="ja-JP" dirty="0" smtClean="0"/>
              <a:t>[/01]</a:t>
            </a:r>
            <a:r>
              <a:rPr lang="ja-JP" altLang="en-US" dirty="0" smtClean="0"/>
              <a:t>フ</a:t>
            </a:r>
            <a:r>
              <a:rPr lang="en-US" altLang="ja-JP" dirty="0" smtClean="0"/>
              <a:t>^</a:t>
            </a:r>
            <a:r>
              <a:rPr lang="ja-JP" altLang="en-US" dirty="0" smtClean="0"/>
              <a:t>タツノ</a:t>
            </a:r>
            <a:r>
              <a:rPr lang="en-US" altLang="ja-JP" dirty="0" smtClean="0"/>
              <a:t>[/03]</a:t>
            </a:r>
            <a:r>
              <a:rPr lang="ja-JP" altLang="en-US" dirty="0" smtClean="0"/>
              <a:t>コンポーネントガ</a:t>
            </a:r>
            <a:r>
              <a:rPr lang="en-US" altLang="ja-JP" dirty="0" smtClean="0"/>
              <a:t>[/03]</a:t>
            </a:r>
            <a:r>
              <a:rPr lang="ja-JP" altLang="en-US" dirty="0" smtClean="0"/>
              <a:t>サイヨーサレテオリ</a:t>
            </a:r>
            <a:r>
              <a:rPr lang="en-US" altLang="ja-JP" dirty="0" smtClean="0"/>
              <a:t>[,08]</a:t>
            </a:r>
            <a:r>
              <a:rPr lang="ja-JP" altLang="en-US" dirty="0" smtClean="0"/>
              <a:t>ソレゾレ</a:t>
            </a:r>
            <a:r>
              <a:rPr lang="en-US" altLang="ja-JP" dirty="0" smtClean="0"/>
              <a:t>[ 02]</a:t>
            </a:r>
            <a:r>
              <a:rPr lang="ja-JP" altLang="en-US" dirty="0" smtClean="0"/>
              <a:t>コンポーネントガ</a:t>
            </a:r>
            <a:r>
              <a:rPr lang="en-US" altLang="ja-JP" dirty="0" smtClean="0"/>
              <a:t>[/00]</a:t>
            </a:r>
            <a:r>
              <a:rPr lang="ja-JP" altLang="en-US" dirty="0" smtClean="0"/>
              <a:t>ドーイッタ</a:t>
            </a:r>
            <a:r>
              <a:rPr lang="en-US" altLang="ja-JP" dirty="0" smtClean="0"/>
              <a:t>[/00]</a:t>
            </a:r>
            <a:r>
              <a:rPr lang="ja-JP" altLang="en-US" dirty="0" smtClean="0"/>
              <a:t>ヤクワリガ</a:t>
            </a:r>
            <a:r>
              <a:rPr lang="en-US" altLang="ja-JP" dirty="0" smtClean="0"/>
              <a:t>[/03]</a:t>
            </a:r>
            <a:r>
              <a:rPr lang="ja-JP" altLang="en-US" dirty="0" smtClean="0"/>
              <a:t>アルカ</a:t>
            </a:r>
            <a:r>
              <a:rPr lang="en-US" altLang="ja-JP" dirty="0" smtClean="0"/>
              <a:t>[/01]</a:t>
            </a:r>
            <a:r>
              <a:rPr lang="ja-JP" altLang="en-US" dirty="0" smtClean="0"/>
              <a:t>リカイシ</a:t>
            </a:r>
            <a:r>
              <a:rPr lang="en-US" altLang="ja-JP" dirty="0" smtClean="0"/>
              <a:t>[,01]</a:t>
            </a:r>
            <a:r>
              <a:rPr lang="ja-JP" altLang="en-US" dirty="0" smtClean="0"/>
              <a:t>ソレゾレ</a:t>
            </a:r>
            <a:r>
              <a:rPr lang="en-US" altLang="ja-JP" dirty="0" smtClean="0"/>
              <a:t>[/02]</a:t>
            </a:r>
            <a:r>
              <a:rPr lang="ja-JP" altLang="en-US" dirty="0" smtClean="0"/>
              <a:t>セキュリティーセッテーオ</a:t>
            </a:r>
            <a:r>
              <a:rPr lang="en-US" altLang="ja-JP" dirty="0" smtClean="0"/>
              <a:t>[/06]</a:t>
            </a:r>
            <a:r>
              <a:rPr lang="ja-JP" altLang="en-US" dirty="0" smtClean="0"/>
              <a:t>ジッシスル</a:t>
            </a:r>
            <a:r>
              <a:rPr lang="en-US" altLang="ja-JP" dirty="0" smtClean="0"/>
              <a:t>[/00]</a:t>
            </a:r>
            <a:r>
              <a:rPr lang="ja-JP" altLang="en-US" dirty="0" smtClean="0"/>
              <a:t>ヒ</a:t>
            </a:r>
            <a:r>
              <a:rPr lang="en-US" altLang="ja-JP" dirty="0" smtClean="0"/>
              <a:t>^</a:t>
            </a:r>
            <a:r>
              <a:rPr lang="ja-JP" altLang="en-US" dirty="0" smtClean="0"/>
              <a:t>ツヨーガ</a:t>
            </a:r>
            <a:r>
              <a:rPr lang="en-US" altLang="ja-JP" dirty="0" smtClean="0"/>
              <a:t>[/00]</a:t>
            </a:r>
            <a:r>
              <a:rPr lang="ja-JP" altLang="en-US" dirty="0" smtClean="0"/>
              <a:t>アリマス</a:t>
            </a:r>
            <a:r>
              <a:rPr lang="en-US" altLang="ja-JP" dirty="0" smtClean="0"/>
              <a:t>^[.03]</a:t>
            </a:r>
            <a:r>
              <a:rPr lang="ja-JP" altLang="en-US" dirty="0" smtClean="0"/>
              <a:t>タトエバ</a:t>
            </a:r>
            <a:r>
              <a:rPr lang="en-US" altLang="ja-JP" dirty="0" smtClean="0"/>
              <a:t>[,02]</a:t>
            </a:r>
            <a:r>
              <a:rPr lang="ja-JP" altLang="en-US" dirty="0" smtClean="0"/>
              <a:t>ウェブフォーカス</a:t>
            </a:r>
            <a:r>
              <a:rPr lang="en-US" altLang="ja-JP" dirty="0" smtClean="0"/>
              <a:t>[/00]</a:t>
            </a:r>
            <a:r>
              <a:rPr lang="ja-JP" altLang="en-US" dirty="0" smtClean="0"/>
              <a:t>クライアントデ</a:t>
            </a:r>
            <a:r>
              <a:rPr lang="en-US" altLang="ja-JP" dirty="0" smtClean="0"/>
              <a:t>[,02]</a:t>
            </a:r>
            <a:r>
              <a:rPr lang="ja-JP" altLang="en-US" dirty="0" smtClean="0"/>
              <a:t>カンリシャト</a:t>
            </a:r>
            <a:r>
              <a:rPr lang="en-US" altLang="ja-JP" dirty="0" smtClean="0"/>
              <a:t>[*03]</a:t>
            </a:r>
            <a:r>
              <a:rPr lang="ja-JP" altLang="en-US" dirty="0" smtClean="0"/>
              <a:t>シ</a:t>
            </a:r>
            <a:r>
              <a:rPr lang="en-US" altLang="ja-JP" dirty="0" smtClean="0"/>
              <a:t>^</a:t>
            </a:r>
            <a:r>
              <a:rPr lang="ja-JP" altLang="en-US" dirty="0" smtClean="0"/>
              <a:t>テ</a:t>
            </a:r>
            <a:r>
              <a:rPr lang="en-US" altLang="ja-JP" dirty="0" smtClean="0"/>
              <a:t>[/02]</a:t>
            </a:r>
            <a:r>
              <a:rPr lang="ja-JP" altLang="en-US" dirty="0" smtClean="0"/>
              <a:t>ケンゲンオ</a:t>
            </a:r>
            <a:r>
              <a:rPr lang="en-US" altLang="ja-JP" dirty="0" smtClean="0"/>
              <a:t>[/03]</a:t>
            </a:r>
            <a:r>
              <a:rPr lang="ja-JP" altLang="en-US" dirty="0" smtClean="0"/>
              <a:t>セッテーシ</a:t>
            </a:r>
            <a:r>
              <a:rPr lang="en-US" altLang="ja-JP" dirty="0" smtClean="0"/>
              <a:t>^</a:t>
            </a:r>
            <a:r>
              <a:rPr lang="ja-JP" altLang="en-US" dirty="0" smtClean="0"/>
              <a:t>テモ</a:t>
            </a:r>
            <a:r>
              <a:rPr lang="en-US" altLang="ja-JP" dirty="0" smtClean="0"/>
              <a:t>[,06]</a:t>
            </a:r>
            <a:r>
              <a:rPr lang="ja-JP" altLang="en-US" dirty="0" smtClean="0"/>
              <a:t>メニュー</a:t>
            </a:r>
            <a:r>
              <a:rPr lang="en-US" altLang="ja-JP" dirty="0" smtClean="0"/>
              <a:t>[/01]</a:t>
            </a:r>
            <a:r>
              <a:rPr lang="ja-JP" altLang="en-US" dirty="0" smtClean="0"/>
              <a:t>ジタイワ</a:t>
            </a:r>
            <a:r>
              <a:rPr lang="en-US" altLang="ja-JP" dirty="0" smtClean="0"/>
              <a:t>[ 01]</a:t>
            </a:r>
            <a:r>
              <a:rPr lang="ja-JP" altLang="en-US" dirty="0" smtClean="0"/>
              <a:t>ヒョージサレマスガ</a:t>
            </a:r>
            <a:r>
              <a:rPr lang="en-US" altLang="ja-JP" dirty="0" smtClean="0"/>
              <a:t>[ 06]</a:t>
            </a:r>
            <a:r>
              <a:rPr lang="ja-JP" altLang="en-US" dirty="0" smtClean="0"/>
              <a:t>レポーティング</a:t>
            </a:r>
            <a:r>
              <a:rPr lang="en-US" altLang="ja-JP" dirty="0" smtClean="0"/>
              <a:t>[/00]</a:t>
            </a:r>
            <a:r>
              <a:rPr lang="ja-JP" altLang="en-US" dirty="0" smtClean="0"/>
              <a:t>サーバーガワデモ</a:t>
            </a:r>
            <a:r>
              <a:rPr lang="en-US" altLang="ja-JP" dirty="0" smtClean="0"/>
              <a:t>[ 01]</a:t>
            </a:r>
            <a:r>
              <a:rPr lang="ja-JP" altLang="en-US" dirty="0" smtClean="0"/>
              <a:t>セッテーオ</a:t>
            </a:r>
            <a:r>
              <a:rPr lang="en-US" altLang="ja-JP" dirty="0" smtClean="0"/>
              <a:t>[/00]</a:t>
            </a:r>
            <a:r>
              <a:rPr lang="ja-JP" altLang="en-US" dirty="0" smtClean="0"/>
              <a:t>オコナワナイト</a:t>
            </a:r>
            <a:r>
              <a:rPr lang="en-US" altLang="ja-JP" dirty="0" smtClean="0"/>
              <a:t>[,06]</a:t>
            </a:r>
            <a:r>
              <a:rPr lang="ja-JP" altLang="en-US" dirty="0" smtClean="0"/>
              <a:t>データベースノ</a:t>
            </a:r>
            <a:r>
              <a:rPr lang="en-US" altLang="ja-JP" dirty="0" smtClean="0"/>
              <a:t>[/04]</a:t>
            </a:r>
            <a:r>
              <a:rPr lang="ja-JP" altLang="en-US" dirty="0" smtClean="0"/>
              <a:t>セツゾク</a:t>
            </a:r>
            <a:r>
              <a:rPr lang="en-US" altLang="ja-JP" dirty="0" smtClean="0"/>
              <a:t>^</a:t>
            </a:r>
            <a:r>
              <a:rPr lang="ja-JP" altLang="en-US" dirty="0" smtClean="0"/>
              <a:t>セッテーヤ</a:t>
            </a:r>
            <a:r>
              <a:rPr lang="en-US" altLang="ja-JP" dirty="0" smtClean="0"/>
              <a:t>[ 05]</a:t>
            </a:r>
            <a:r>
              <a:rPr lang="ja-JP" altLang="en-US" dirty="0" smtClean="0"/>
              <a:t>シノニム</a:t>
            </a:r>
            <a:r>
              <a:rPr lang="en-US" altLang="ja-JP" dirty="0" smtClean="0"/>
              <a:t>[/00]</a:t>
            </a:r>
            <a:r>
              <a:rPr lang="ja-JP" altLang="en-US" dirty="0" smtClean="0"/>
              <a:t>サク</a:t>
            </a:r>
            <a:r>
              <a:rPr lang="en-US" altLang="ja-JP" dirty="0" smtClean="0"/>
              <a:t>^</a:t>
            </a:r>
            <a:r>
              <a:rPr lang="ja-JP" altLang="en-US" dirty="0" smtClean="0"/>
              <a:t>セーオ</a:t>
            </a:r>
            <a:r>
              <a:rPr lang="en-US" altLang="ja-JP" dirty="0" smtClean="0"/>
              <a:t>[/00]</a:t>
            </a:r>
            <a:r>
              <a:rPr lang="ja-JP" altLang="en-US" dirty="0" smtClean="0"/>
              <a:t>オコナウコトガ</a:t>
            </a:r>
            <a:r>
              <a:rPr lang="en-US" altLang="ja-JP" dirty="0" smtClean="0"/>
              <a:t>[/06]</a:t>
            </a:r>
            <a:r>
              <a:rPr lang="ja-JP" altLang="en-US" dirty="0" smtClean="0"/>
              <a:t>デキマセン</a:t>
            </a:r>
            <a:r>
              <a:rPr lang="en-US" altLang="ja-JP" dirty="0" smtClean="0"/>
              <a:t>[.04]</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27</a:t>
            </a:fld>
            <a:endParaRPr kumimoji="1" lang="ja-JP" altLang="en-US"/>
          </a:p>
        </p:txBody>
      </p:sp>
    </p:spTree>
    <p:extLst>
      <p:ext uri="{BB962C8B-B14F-4D97-AF65-F5344CB8AC3E}">
        <p14:creationId xmlns:p14="http://schemas.microsoft.com/office/powerpoint/2010/main" val="2326930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lgn="l" rtl="0">
              <a:spcBef>
                <a:spcPts val="0"/>
              </a:spcBef>
              <a:spcAft>
                <a:spcPts val="0"/>
              </a:spcAft>
              <a:buNone/>
            </a:pPr>
            <a:r>
              <a:rPr lang="en-US" altLang="ja-JP" dirty="0" err="1" smtClean="0"/>
              <a:t>WebFOCUS</a:t>
            </a:r>
            <a:r>
              <a:rPr lang="ja-JP" altLang="en-US" dirty="0" smtClean="0"/>
              <a:t> </a:t>
            </a:r>
            <a:r>
              <a:rPr lang="en-US" altLang="ja-JP" dirty="0" smtClean="0"/>
              <a:t>Client</a:t>
            </a:r>
            <a:r>
              <a:rPr lang="ja-JP" altLang="en-US" baseline="0" dirty="0" err="1" smtClean="0"/>
              <a:t>、</a:t>
            </a:r>
            <a:r>
              <a:rPr lang="en-US" altLang="ja-JP" baseline="0" dirty="0" smtClean="0"/>
              <a:t>Reporting Server</a:t>
            </a:r>
            <a:r>
              <a:rPr lang="ja-JP" altLang="en-US" dirty="0" smtClean="0"/>
              <a:t>のそれぞれのコンポーネントの機能について説明します。</a:t>
            </a:r>
          </a:p>
          <a:p>
            <a:pPr marL="0" lvl="0" indent="0" algn="l" rtl="0">
              <a:spcBef>
                <a:spcPts val="0"/>
              </a:spcBef>
              <a:spcAft>
                <a:spcPts val="0"/>
              </a:spcAft>
              <a:buNone/>
            </a:pPr>
            <a:r>
              <a:rPr lang="en-US" altLang="ja-JP" dirty="0" err="1" smtClean="0"/>
              <a:t>WebFOCUS</a:t>
            </a:r>
            <a:r>
              <a:rPr lang="ja-JP" altLang="en-US" baseline="0" dirty="0" smtClean="0"/>
              <a:t> </a:t>
            </a:r>
            <a:r>
              <a:rPr lang="en-US" altLang="ja-JP" baseline="0" dirty="0" smtClean="0"/>
              <a:t>Client</a:t>
            </a:r>
            <a:r>
              <a:rPr lang="ja-JP" altLang="en-US" baseline="0" dirty="0" smtClean="0"/>
              <a:t>では、</a:t>
            </a:r>
            <a:r>
              <a:rPr lang="en-US" altLang="ja-JP" baseline="0" dirty="0" err="1" smtClean="0"/>
              <a:t>WebFOCUS</a:t>
            </a:r>
            <a:r>
              <a:rPr lang="en-US" altLang="ja-JP" baseline="0" dirty="0" smtClean="0"/>
              <a:t>-Hub</a:t>
            </a:r>
            <a:r>
              <a:rPr lang="ja-JP" altLang="en-US" baseline="0" dirty="0" smtClean="0"/>
              <a:t>のメニュー制御やワークスペース上で利用できる機能等すべてのユーザが操作する上で必要なコンポーネントとなります。</a:t>
            </a:r>
          </a:p>
          <a:p>
            <a:pPr marL="0" lvl="0" indent="0" algn="l" rtl="0">
              <a:spcBef>
                <a:spcPts val="0"/>
              </a:spcBef>
              <a:spcAft>
                <a:spcPts val="0"/>
              </a:spcAft>
              <a:buNone/>
            </a:pPr>
            <a:r>
              <a:rPr lang="en-US" altLang="ja-JP" baseline="0" dirty="0" smtClean="0"/>
              <a:t>Reporting Server</a:t>
            </a:r>
            <a:r>
              <a:rPr lang="ja-JP" altLang="en-US" baseline="0" dirty="0" smtClean="0"/>
              <a:t>では、主にデータベースからデータ取得などのバックグラウンド側の操作に必要なコンポーネントとなります。</a:t>
            </a:r>
          </a:p>
          <a:p>
            <a:pPr marL="0" lvl="0" indent="0" algn="l" rtl="0">
              <a:spcBef>
                <a:spcPts val="0"/>
              </a:spcBef>
              <a:spcAft>
                <a:spcPts val="0"/>
              </a:spcAft>
              <a:buNone/>
            </a:pPr>
            <a:r>
              <a:rPr lang="ja-JP" altLang="en-US" baseline="0" dirty="0" smtClean="0"/>
              <a:t>また、</a:t>
            </a:r>
            <a:r>
              <a:rPr lang="en-US" altLang="ja-JP" baseline="0" dirty="0" err="1" smtClean="0"/>
              <a:t>WebFOCUS</a:t>
            </a:r>
            <a:r>
              <a:rPr lang="en-US" altLang="ja-JP" baseline="0" dirty="0" smtClean="0"/>
              <a:t>-Hub</a:t>
            </a:r>
            <a:r>
              <a:rPr lang="ja-JP" altLang="en-US" baseline="0" dirty="0" smtClean="0"/>
              <a:t>上では</a:t>
            </a:r>
            <a:r>
              <a:rPr lang="en-US" altLang="ja-JP" baseline="0" dirty="0" err="1" smtClean="0"/>
              <a:t>WebFOCUS</a:t>
            </a:r>
            <a:r>
              <a:rPr lang="ja-JP" altLang="en-US" baseline="0" dirty="0" smtClean="0"/>
              <a:t> </a:t>
            </a:r>
            <a:r>
              <a:rPr lang="en-US" altLang="ja-JP" baseline="0" dirty="0" smtClean="0"/>
              <a:t>Client</a:t>
            </a:r>
            <a:r>
              <a:rPr lang="ja-JP" altLang="en-US" baseline="0" dirty="0" smtClean="0"/>
              <a:t>と</a:t>
            </a:r>
            <a:r>
              <a:rPr lang="en-US" altLang="ja-JP" baseline="0" dirty="0" smtClean="0"/>
              <a:t>Reporting Server</a:t>
            </a:r>
            <a:r>
              <a:rPr lang="ja-JP" altLang="en-US" baseline="0" dirty="0" smtClean="0"/>
              <a:t>のコンポーネントは信頼関係で結ばれており、ユーザ</a:t>
            </a:r>
            <a:r>
              <a:rPr lang="en-US" altLang="ja-JP" baseline="0" dirty="0" smtClean="0"/>
              <a:t>ID</a:t>
            </a:r>
            <a:r>
              <a:rPr lang="ja-JP" altLang="en-US" baseline="0" dirty="0" smtClean="0"/>
              <a:t>およびグループが連携され</a:t>
            </a:r>
          </a:p>
          <a:p>
            <a:pPr marL="0" lvl="0" indent="0" algn="l" rtl="0">
              <a:spcBef>
                <a:spcPts val="0"/>
              </a:spcBef>
              <a:spcAft>
                <a:spcPts val="0"/>
              </a:spcAft>
              <a:buNone/>
            </a:pPr>
            <a:r>
              <a:rPr lang="en-US" altLang="ja-JP" baseline="0" dirty="0" err="1" smtClean="0"/>
              <a:t>WebFOCUS</a:t>
            </a:r>
            <a:r>
              <a:rPr lang="ja-JP" altLang="en-US" baseline="0" dirty="0" smtClean="0"/>
              <a:t>システム上では同一</a:t>
            </a:r>
            <a:r>
              <a:rPr lang="en-US" altLang="ja-JP" baseline="0" dirty="0" smtClean="0"/>
              <a:t>ID</a:t>
            </a:r>
            <a:r>
              <a:rPr lang="ja-JP" altLang="en-US" baseline="0" dirty="0" smtClean="0"/>
              <a:t>で動作します。</a:t>
            </a:r>
          </a:p>
          <a:p>
            <a:pPr marL="0" lvl="0" indent="0" algn="l" rtl="0">
              <a:spcBef>
                <a:spcPts val="0"/>
              </a:spcBef>
              <a:spcAft>
                <a:spcPts val="0"/>
              </a:spcAft>
              <a:buNone/>
            </a:pPr>
            <a:endParaRPr lang="ja-JP" altLang="en-US" dirty="0" smtClean="0"/>
          </a:p>
          <a:p>
            <a:pPr marL="0" lvl="0" indent="0" algn="l" rtl="0">
              <a:spcBef>
                <a:spcPts val="0"/>
              </a:spcBef>
              <a:spcAft>
                <a:spcPts val="0"/>
              </a:spcAft>
              <a:buNone/>
            </a:pPr>
            <a:r>
              <a:rPr lang="ja-JP" altLang="en-US" dirty="0" smtClean="0"/>
              <a:t>ウェブフォーカス</a:t>
            </a:r>
            <a:r>
              <a:rPr lang="en-US" altLang="ja-JP" dirty="0" smtClean="0"/>
              <a:t>[/00]</a:t>
            </a:r>
            <a:r>
              <a:rPr lang="ja-JP" altLang="en-US" dirty="0" smtClean="0"/>
              <a:t>クライアント</a:t>
            </a:r>
            <a:r>
              <a:rPr lang="en-US" altLang="ja-JP" dirty="0" smtClean="0"/>
              <a:t>[,02]</a:t>
            </a:r>
            <a:r>
              <a:rPr lang="ja-JP" altLang="en-US" dirty="0" smtClean="0"/>
              <a:t>レポーティング</a:t>
            </a:r>
            <a:r>
              <a:rPr lang="en-US" altLang="ja-JP" dirty="0" smtClean="0"/>
              <a:t>[/00]</a:t>
            </a:r>
            <a:r>
              <a:rPr lang="ja-JP" altLang="en-US" dirty="0" smtClean="0"/>
              <a:t>サーバーノ</a:t>
            </a:r>
            <a:r>
              <a:rPr lang="en-US" altLang="ja-JP" dirty="0" smtClean="0"/>
              <a:t>[/01]</a:t>
            </a:r>
            <a:r>
              <a:rPr lang="ja-JP" altLang="en-US" dirty="0" smtClean="0"/>
              <a:t>ソレゾレノ</a:t>
            </a:r>
            <a:r>
              <a:rPr lang="en-US" altLang="ja-JP" dirty="0" smtClean="0"/>
              <a:t>[/02]</a:t>
            </a:r>
            <a:r>
              <a:rPr lang="ja-JP" altLang="en-US" dirty="0" smtClean="0"/>
              <a:t>コンポーネントノ</a:t>
            </a:r>
            <a:r>
              <a:rPr lang="en-US" altLang="ja-JP" dirty="0" smtClean="0"/>
              <a:t>[/03]</a:t>
            </a:r>
            <a:r>
              <a:rPr lang="ja-JP" altLang="en-US" dirty="0" smtClean="0"/>
              <a:t>キノーニ</a:t>
            </a:r>
            <a:r>
              <a:rPr lang="en-US" altLang="ja-JP" dirty="0" smtClean="0"/>
              <a:t>[*01]</a:t>
            </a:r>
            <a:r>
              <a:rPr lang="ja-JP" altLang="en-US" dirty="0" smtClean="0"/>
              <a:t>ツイテ</a:t>
            </a:r>
            <a:r>
              <a:rPr lang="en-US" altLang="ja-JP" dirty="0" smtClean="0"/>
              <a:t>[/01]</a:t>
            </a:r>
            <a:r>
              <a:rPr lang="ja-JP" altLang="en-US" dirty="0" smtClean="0"/>
              <a:t>セツメーシマス</a:t>
            </a:r>
            <a:r>
              <a:rPr lang="en-US" altLang="ja-JP" dirty="0" smtClean="0"/>
              <a:t>^[.06]</a:t>
            </a:r>
            <a:r>
              <a:rPr lang="ja-JP" altLang="en-US" dirty="0" smtClean="0"/>
              <a:t>ウェブフォーカス</a:t>
            </a:r>
            <a:r>
              <a:rPr lang="en-US" altLang="ja-JP" dirty="0" smtClean="0"/>
              <a:t>[/00]</a:t>
            </a:r>
            <a:r>
              <a:rPr lang="ja-JP" altLang="en-US" dirty="0" smtClean="0"/>
              <a:t>クライアントデワ</a:t>
            </a:r>
            <a:r>
              <a:rPr lang="en-US" altLang="ja-JP" dirty="0" smtClean="0"/>
              <a:t>[,02]</a:t>
            </a:r>
            <a:r>
              <a:rPr lang="ja-JP" altLang="en-US" dirty="0" smtClean="0"/>
              <a:t>ウェブフォーカス</a:t>
            </a:r>
            <a:r>
              <a:rPr lang="en-US" altLang="ja-JP" dirty="0" smtClean="0"/>
              <a:t>[/00]</a:t>
            </a:r>
            <a:r>
              <a:rPr lang="ja-JP" altLang="en-US" dirty="0" smtClean="0"/>
              <a:t>ハブノ</a:t>
            </a:r>
            <a:r>
              <a:rPr lang="en-US" altLang="ja-JP" dirty="0" smtClean="0"/>
              <a:t>[/01]</a:t>
            </a:r>
            <a:r>
              <a:rPr lang="ja-JP" altLang="en-US" dirty="0" smtClean="0"/>
              <a:t>メニューセーギョヤ</a:t>
            </a:r>
            <a:r>
              <a:rPr lang="en-US" altLang="ja-JP" dirty="0" smtClean="0"/>
              <a:t>[ 04]</a:t>
            </a:r>
            <a:r>
              <a:rPr lang="ja-JP" altLang="en-US" dirty="0" smtClean="0"/>
              <a:t>ワークス</a:t>
            </a:r>
            <a:r>
              <a:rPr lang="en-US" altLang="ja-JP" dirty="0" smtClean="0"/>
              <a:t>^</a:t>
            </a:r>
            <a:r>
              <a:rPr lang="ja-JP" altLang="en-US" dirty="0" smtClean="0"/>
              <a:t>ペースジョーデ</a:t>
            </a:r>
            <a:r>
              <a:rPr lang="en-US" altLang="ja-JP" dirty="0" smtClean="0"/>
              <a:t>[/00]</a:t>
            </a:r>
            <a:r>
              <a:rPr lang="ja-JP" altLang="en-US" dirty="0" smtClean="0"/>
              <a:t>リヨー</a:t>
            </a:r>
            <a:r>
              <a:rPr lang="en-US" altLang="ja-JP" dirty="0" smtClean="0"/>
              <a:t>[*00]</a:t>
            </a:r>
            <a:r>
              <a:rPr lang="ja-JP" altLang="en-US" dirty="0" smtClean="0"/>
              <a:t>デキル</a:t>
            </a:r>
            <a:r>
              <a:rPr lang="en-US" altLang="ja-JP" dirty="0" smtClean="0"/>
              <a:t>[ 02]</a:t>
            </a:r>
            <a:r>
              <a:rPr lang="ja-JP" altLang="en-US" dirty="0" smtClean="0"/>
              <a:t>キノーナド</a:t>
            </a:r>
            <a:r>
              <a:rPr lang="en-US" altLang="ja-JP" dirty="0" smtClean="0"/>
              <a:t>[ 01]</a:t>
            </a:r>
            <a:r>
              <a:rPr lang="ja-JP" altLang="en-US" dirty="0" smtClean="0"/>
              <a:t>スベテノ</a:t>
            </a:r>
            <a:r>
              <a:rPr lang="en-US" altLang="ja-JP" dirty="0" smtClean="0"/>
              <a:t>[/01]</a:t>
            </a:r>
            <a:r>
              <a:rPr lang="ja-JP" altLang="en-US" dirty="0" smtClean="0"/>
              <a:t>ユーザーガ</a:t>
            </a:r>
            <a:r>
              <a:rPr lang="en-US" altLang="ja-JP" dirty="0" smtClean="0"/>
              <a:t>[/00]</a:t>
            </a:r>
            <a:r>
              <a:rPr lang="ja-JP" altLang="en-US" dirty="0" smtClean="0"/>
              <a:t>ソーサスルウエデ</a:t>
            </a:r>
            <a:r>
              <a:rPr lang="en-US" altLang="ja-JP" dirty="0" smtClean="0"/>
              <a:t>[ 01]</a:t>
            </a:r>
            <a:r>
              <a:rPr lang="ja-JP" altLang="en-US" dirty="0" smtClean="0"/>
              <a:t>ヒ</a:t>
            </a:r>
            <a:r>
              <a:rPr lang="en-US" altLang="ja-JP" dirty="0" smtClean="0"/>
              <a:t>^</a:t>
            </a:r>
            <a:r>
              <a:rPr lang="ja-JP" altLang="en-US" dirty="0" smtClean="0"/>
              <a:t>ツヨーナ</a:t>
            </a:r>
            <a:r>
              <a:rPr lang="en-US" altLang="ja-JP" dirty="0" smtClean="0"/>
              <a:t>[/00]</a:t>
            </a:r>
            <a:r>
              <a:rPr lang="ja-JP" altLang="en-US" dirty="0" smtClean="0"/>
              <a:t>コンポーネントト</a:t>
            </a:r>
            <a:r>
              <a:rPr lang="en-US" altLang="ja-JP" dirty="0" smtClean="0"/>
              <a:t>[/03]</a:t>
            </a:r>
            <a:r>
              <a:rPr lang="ja-JP" altLang="en-US" dirty="0" smtClean="0"/>
              <a:t>ナリマス</a:t>
            </a:r>
            <a:r>
              <a:rPr lang="en-US" altLang="ja-JP" dirty="0" smtClean="0"/>
              <a:t>^[.03]</a:t>
            </a:r>
            <a:r>
              <a:rPr lang="ja-JP" altLang="en-US" dirty="0" smtClean="0"/>
              <a:t>レポーティング</a:t>
            </a:r>
            <a:r>
              <a:rPr lang="en-US" altLang="ja-JP" dirty="0" smtClean="0"/>
              <a:t>[/00]</a:t>
            </a:r>
            <a:r>
              <a:rPr lang="ja-JP" altLang="en-US" dirty="0" smtClean="0"/>
              <a:t>サーバーデワ</a:t>
            </a:r>
            <a:r>
              <a:rPr lang="en-US" altLang="ja-JP" dirty="0" smtClean="0"/>
              <a:t>[/01]</a:t>
            </a:r>
            <a:r>
              <a:rPr lang="ja-JP" altLang="en-US" dirty="0" smtClean="0"/>
              <a:t>オモニ</a:t>
            </a:r>
            <a:r>
              <a:rPr lang="en-US" altLang="ja-JP" dirty="0" smtClean="0"/>
              <a:t>[/01]</a:t>
            </a:r>
            <a:r>
              <a:rPr lang="ja-JP" altLang="en-US" dirty="0" smtClean="0"/>
              <a:t>データベース</a:t>
            </a:r>
            <a:r>
              <a:rPr lang="en-US" altLang="ja-JP" dirty="0" smtClean="0"/>
              <a:t>^</a:t>
            </a:r>
            <a:r>
              <a:rPr lang="ja-JP" altLang="en-US" dirty="0" smtClean="0"/>
              <a:t>カラ</a:t>
            </a:r>
            <a:r>
              <a:rPr lang="en-US" altLang="ja-JP" dirty="0" smtClean="0"/>
              <a:t>[ 04]</a:t>
            </a:r>
            <a:r>
              <a:rPr lang="ja-JP" altLang="en-US" dirty="0" smtClean="0"/>
              <a:t>データシュ</a:t>
            </a:r>
            <a:r>
              <a:rPr lang="en-US" altLang="ja-JP" dirty="0" smtClean="0"/>
              <a:t>^</a:t>
            </a:r>
            <a:r>
              <a:rPr lang="ja-JP" altLang="en-US" dirty="0" smtClean="0"/>
              <a:t>トクナドノ</a:t>
            </a:r>
            <a:r>
              <a:rPr lang="en-US" altLang="ja-JP" dirty="0" smtClean="0"/>
              <a:t>[/03]</a:t>
            </a:r>
            <a:r>
              <a:rPr lang="ja-JP" altLang="en-US" dirty="0" smtClean="0"/>
              <a:t>バックグラウンドガワノ</a:t>
            </a:r>
            <a:r>
              <a:rPr lang="en-US" altLang="ja-JP" dirty="0" smtClean="0"/>
              <a:t>[/00]</a:t>
            </a:r>
            <a:r>
              <a:rPr lang="ja-JP" altLang="en-US" dirty="0" smtClean="0"/>
              <a:t>ソーサニ</a:t>
            </a:r>
            <a:r>
              <a:rPr lang="en-US" altLang="ja-JP" dirty="0" smtClean="0"/>
              <a:t>[ 01]</a:t>
            </a:r>
            <a:r>
              <a:rPr lang="ja-JP" altLang="en-US" dirty="0" smtClean="0"/>
              <a:t>ヒ</a:t>
            </a:r>
            <a:r>
              <a:rPr lang="en-US" altLang="ja-JP" dirty="0" smtClean="0"/>
              <a:t>^</a:t>
            </a:r>
            <a:r>
              <a:rPr lang="ja-JP" altLang="en-US" dirty="0" smtClean="0"/>
              <a:t>ツヨーナ</a:t>
            </a:r>
            <a:r>
              <a:rPr lang="en-US" altLang="ja-JP" dirty="0" smtClean="0"/>
              <a:t>[/00]</a:t>
            </a:r>
            <a:r>
              <a:rPr lang="ja-JP" altLang="en-US" dirty="0" smtClean="0"/>
              <a:t>コンポーネントト</a:t>
            </a:r>
            <a:r>
              <a:rPr lang="en-US" altLang="ja-JP" dirty="0" smtClean="0"/>
              <a:t>[/03]</a:t>
            </a:r>
            <a:r>
              <a:rPr lang="ja-JP" altLang="en-US" dirty="0" smtClean="0"/>
              <a:t>ナリマス</a:t>
            </a:r>
            <a:r>
              <a:rPr lang="en-US" altLang="ja-JP" dirty="0" smtClean="0"/>
              <a:t>^[.03]</a:t>
            </a:r>
            <a:r>
              <a:rPr lang="ja-JP" altLang="en-US" dirty="0" smtClean="0"/>
              <a:t>マタ</a:t>
            </a:r>
            <a:r>
              <a:rPr lang="en-US" altLang="ja-JP" dirty="0" smtClean="0"/>
              <a:t>[,00]</a:t>
            </a:r>
            <a:r>
              <a:rPr lang="ja-JP" altLang="en-US" dirty="0" smtClean="0"/>
              <a:t>ウェブフォーカス</a:t>
            </a:r>
            <a:r>
              <a:rPr lang="en-US" altLang="ja-JP" dirty="0" smtClean="0"/>
              <a:t>[/00]</a:t>
            </a:r>
            <a:r>
              <a:rPr lang="ja-JP" altLang="en-US" dirty="0" smtClean="0"/>
              <a:t>ハブジョーデワ</a:t>
            </a:r>
            <a:r>
              <a:rPr lang="en-US" altLang="ja-JP" dirty="0" smtClean="0"/>
              <a:t>[ 05]</a:t>
            </a:r>
            <a:r>
              <a:rPr lang="ja-JP" altLang="en-US" dirty="0" smtClean="0"/>
              <a:t>ウェブフォーカス</a:t>
            </a:r>
            <a:r>
              <a:rPr lang="en-US" altLang="ja-JP" dirty="0" smtClean="0"/>
              <a:t>[/00]</a:t>
            </a:r>
            <a:r>
              <a:rPr lang="ja-JP" altLang="en-US" dirty="0" smtClean="0"/>
              <a:t>クライアントト</a:t>
            </a:r>
            <a:r>
              <a:rPr lang="en-US" altLang="ja-JP" dirty="0" smtClean="0"/>
              <a:t>[,02]</a:t>
            </a:r>
            <a:r>
              <a:rPr lang="ja-JP" altLang="en-US" dirty="0" smtClean="0"/>
              <a:t>レポーティング</a:t>
            </a:r>
            <a:r>
              <a:rPr lang="en-US" altLang="ja-JP" dirty="0" smtClean="0"/>
              <a:t>[/00]</a:t>
            </a:r>
            <a:r>
              <a:rPr lang="ja-JP" altLang="en-US" dirty="0" smtClean="0"/>
              <a:t>サーバーノ</a:t>
            </a:r>
            <a:r>
              <a:rPr lang="en-US" altLang="ja-JP" dirty="0" smtClean="0"/>
              <a:t>[/01]</a:t>
            </a:r>
            <a:r>
              <a:rPr lang="ja-JP" altLang="en-US" dirty="0" smtClean="0"/>
              <a:t>コンポーネントワ</a:t>
            </a:r>
            <a:r>
              <a:rPr lang="en-US" altLang="ja-JP" dirty="0" smtClean="0"/>
              <a:t>[ 03]</a:t>
            </a:r>
            <a:r>
              <a:rPr lang="ja-JP" altLang="en-US" dirty="0" smtClean="0"/>
              <a:t>シンライカンケーデ</a:t>
            </a:r>
            <a:r>
              <a:rPr lang="en-US" altLang="ja-JP" dirty="0" smtClean="0"/>
              <a:t>[/05]</a:t>
            </a:r>
            <a:r>
              <a:rPr lang="ja-JP" altLang="en-US" dirty="0" smtClean="0"/>
              <a:t>ムスバレテオリ</a:t>
            </a:r>
            <a:r>
              <a:rPr lang="en-US" altLang="ja-JP" dirty="0" smtClean="0"/>
              <a:t>[,06]</a:t>
            </a:r>
            <a:r>
              <a:rPr lang="ja-JP" altLang="en-US" dirty="0" smtClean="0"/>
              <a:t>ユーザー</a:t>
            </a:r>
            <a:r>
              <a:rPr lang="en-US" altLang="ja-JP" dirty="0" smtClean="0"/>
              <a:t>[/00]</a:t>
            </a:r>
            <a:r>
              <a:rPr lang="ja-JP" altLang="en-US" dirty="0" smtClean="0"/>
              <a:t>アイディー</a:t>
            </a:r>
            <a:r>
              <a:rPr lang="en-US" altLang="ja-JP" dirty="0" smtClean="0"/>
              <a:t>[ 03]</a:t>
            </a:r>
            <a:r>
              <a:rPr lang="ja-JP" altLang="en-US" dirty="0" smtClean="0"/>
              <a:t>オヨビ</a:t>
            </a:r>
            <a:r>
              <a:rPr lang="en-US" altLang="ja-JP" dirty="0" smtClean="0"/>
              <a:t>[/01]</a:t>
            </a:r>
            <a:r>
              <a:rPr lang="ja-JP" altLang="en-US" dirty="0" smtClean="0"/>
              <a:t>グループガ</a:t>
            </a:r>
            <a:r>
              <a:rPr lang="en-US" altLang="ja-JP" dirty="0" smtClean="0"/>
              <a:t>[/02]</a:t>
            </a:r>
            <a:r>
              <a:rPr lang="ja-JP" altLang="en-US" dirty="0" smtClean="0"/>
              <a:t>レンケーサレ</a:t>
            </a:r>
            <a:r>
              <a:rPr lang="en-US" altLang="ja-JP" dirty="0" smtClean="0"/>
              <a:t>[.00]</a:t>
            </a:r>
            <a:r>
              <a:rPr lang="ja-JP" altLang="en-US" dirty="0" smtClean="0"/>
              <a:t>ウェブフォーカス</a:t>
            </a:r>
            <a:r>
              <a:rPr lang="en-US" altLang="ja-JP" dirty="0" smtClean="0"/>
              <a:t>[/00]</a:t>
            </a:r>
            <a:r>
              <a:rPr lang="ja-JP" altLang="en-US" dirty="0" smtClean="0"/>
              <a:t>シス</a:t>
            </a:r>
            <a:r>
              <a:rPr lang="en-US" altLang="ja-JP" dirty="0" smtClean="0"/>
              <a:t>^</a:t>
            </a:r>
            <a:r>
              <a:rPr lang="ja-JP" altLang="en-US" dirty="0" smtClean="0"/>
              <a:t>テムジョーデワ</a:t>
            </a:r>
            <a:r>
              <a:rPr lang="en-US" altLang="ja-JP" dirty="0" smtClean="0"/>
              <a:t>[ 07]</a:t>
            </a:r>
            <a:r>
              <a:rPr lang="ja-JP" altLang="en-US" dirty="0" smtClean="0"/>
              <a:t>ドーイツ</a:t>
            </a:r>
            <a:r>
              <a:rPr lang="en-US" altLang="ja-JP" dirty="0" smtClean="0"/>
              <a:t>[/00]</a:t>
            </a:r>
            <a:r>
              <a:rPr lang="ja-JP" altLang="en-US" dirty="0" smtClean="0"/>
              <a:t>アイディーデ</a:t>
            </a:r>
            <a:r>
              <a:rPr lang="en-US" altLang="ja-JP" dirty="0" smtClean="0"/>
              <a:t>[/03]</a:t>
            </a:r>
            <a:r>
              <a:rPr lang="ja-JP" altLang="en-US" dirty="0" smtClean="0"/>
              <a:t>ドーサ</a:t>
            </a:r>
            <a:r>
              <a:rPr lang="en-US" altLang="ja-JP" dirty="0" smtClean="0"/>
              <a:t>[/01]</a:t>
            </a:r>
            <a:r>
              <a:rPr lang="ja-JP" altLang="en-US" dirty="0" smtClean="0"/>
              <a:t>シマス</a:t>
            </a:r>
            <a:r>
              <a:rPr lang="en-US" altLang="ja-JP" dirty="0" smtClean="0"/>
              <a:t>^[.02]</a:t>
            </a: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28</a:t>
            </a:fld>
            <a:endParaRPr kumimoji="1" lang="ja-JP" altLang="en-US"/>
          </a:p>
        </p:txBody>
      </p:sp>
    </p:spTree>
    <p:extLst>
      <p:ext uri="{BB962C8B-B14F-4D97-AF65-F5344CB8AC3E}">
        <p14:creationId xmlns:p14="http://schemas.microsoft.com/office/powerpoint/2010/main" val="3391473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baseline="0" dirty="0" smtClean="0"/>
              <a:t> </a:t>
            </a:r>
            <a:r>
              <a:rPr kumimoji="1" lang="en-US" altLang="ja-JP" baseline="0" dirty="0" smtClean="0"/>
              <a:t>Client</a:t>
            </a:r>
            <a:r>
              <a:rPr kumimoji="1" lang="ja-JP" altLang="en-US" baseline="0" dirty="0" smtClean="0"/>
              <a:t>および</a:t>
            </a:r>
            <a:r>
              <a:rPr kumimoji="1" lang="en-US" altLang="ja-JP" baseline="0" dirty="0" err="1" smtClean="0"/>
              <a:t>ReportingServer</a:t>
            </a:r>
            <a:r>
              <a:rPr kumimoji="1" lang="ja-JP" altLang="en-US" baseline="0" dirty="0" smtClean="0"/>
              <a:t>のトラステッド認証について例を交えて説明します。</a:t>
            </a:r>
            <a:endParaRPr kumimoji="1" lang="en-US" altLang="ja-JP" baseline="0" dirty="0" smtClean="0"/>
          </a:p>
          <a:p>
            <a:r>
              <a:rPr kumimoji="1" lang="en-US" altLang="ja-JP" baseline="0" dirty="0" smtClean="0"/>
              <a:t>admin</a:t>
            </a:r>
            <a:r>
              <a:rPr kumimoji="1" lang="ja-JP" altLang="en-US" baseline="0" dirty="0" smtClean="0"/>
              <a:t>ユーザが</a:t>
            </a:r>
            <a:r>
              <a:rPr kumimoji="1" lang="en-US" altLang="ja-JP" baseline="0" dirty="0" err="1" smtClean="0"/>
              <a:t>WebFOCUS</a:t>
            </a:r>
            <a:r>
              <a:rPr kumimoji="1" lang="en-US" altLang="ja-JP" baseline="0" dirty="0" smtClean="0"/>
              <a:t>-Hub</a:t>
            </a:r>
            <a:r>
              <a:rPr kumimoji="1" lang="ja-JP" altLang="en-US" baseline="0" dirty="0" smtClean="0"/>
              <a:t>にログインした場合は、</a:t>
            </a:r>
            <a:r>
              <a:rPr kumimoji="1" lang="en-US" altLang="ja-JP" baseline="0" dirty="0" smtClean="0"/>
              <a:t>Reporting Server</a:t>
            </a:r>
            <a:r>
              <a:rPr kumimoji="1" lang="ja-JP" altLang="en-US" baseline="0" dirty="0" err="1" smtClean="0"/>
              <a:t>にも</a:t>
            </a:r>
            <a:r>
              <a:rPr kumimoji="1" lang="en-US" altLang="ja-JP" baseline="0" dirty="0" smtClean="0"/>
              <a:t>admin</a:t>
            </a:r>
            <a:r>
              <a:rPr kumimoji="1" lang="ja-JP" altLang="en-US" baseline="0" dirty="0" smtClean="0"/>
              <a:t>というユーザ</a:t>
            </a:r>
            <a:r>
              <a:rPr kumimoji="1" lang="en-US" altLang="ja-JP" baseline="0" dirty="0" smtClean="0"/>
              <a:t>ID</a:t>
            </a:r>
            <a:r>
              <a:rPr kumimoji="1" lang="ja-JP" altLang="en-US" baseline="0" dirty="0" smtClean="0"/>
              <a:t>と</a:t>
            </a:r>
            <a:r>
              <a:rPr kumimoji="1" lang="en-US" altLang="ja-JP" baseline="0" dirty="0" smtClean="0"/>
              <a:t>admin</a:t>
            </a:r>
            <a:r>
              <a:rPr kumimoji="1" lang="ja-JP" altLang="en-US" baseline="0" dirty="0" smtClean="0"/>
              <a:t>が所属しているグループが連携されます。</a:t>
            </a:r>
            <a:endParaRPr kumimoji="1" lang="en-US" altLang="ja-JP" baseline="0" dirty="0" smtClean="0"/>
          </a:p>
          <a:p>
            <a:r>
              <a:rPr kumimoji="1" lang="en-US" altLang="ja-JP" baseline="0" dirty="0" err="1" smtClean="0"/>
              <a:t>ReportingServer</a:t>
            </a:r>
            <a:r>
              <a:rPr kumimoji="1" lang="ja-JP" altLang="en-US" baseline="0" dirty="0" smtClean="0"/>
              <a:t>上のサーバ管理者のロールに</a:t>
            </a:r>
            <a:r>
              <a:rPr kumimoji="1" lang="en-US" altLang="ja-JP" baseline="0" dirty="0" smtClean="0"/>
              <a:t>admin</a:t>
            </a:r>
            <a:r>
              <a:rPr kumimoji="1" lang="ja-JP" altLang="en-US" baseline="0" dirty="0" smtClean="0"/>
              <a:t>ユーザが登録されているため、</a:t>
            </a:r>
            <a:r>
              <a:rPr kumimoji="1" lang="en-US" altLang="ja-JP" baseline="0" dirty="0" smtClean="0"/>
              <a:t>admin</a:t>
            </a:r>
            <a:r>
              <a:rPr kumimoji="1" lang="ja-JP" altLang="en-US" baseline="0" dirty="0" smtClean="0"/>
              <a:t>ユーザは</a:t>
            </a:r>
            <a:r>
              <a:rPr kumimoji="1" lang="en-US" altLang="ja-JP" baseline="0" dirty="0" err="1" smtClean="0"/>
              <a:t>ReportingServer</a:t>
            </a:r>
            <a:r>
              <a:rPr kumimoji="1" lang="ja-JP" altLang="en-US" baseline="0" dirty="0" smtClean="0"/>
              <a:t>側の管理者としてすべての機能が利用できます。</a:t>
            </a:r>
            <a:endParaRPr kumimoji="1" lang="en-US" altLang="ja-JP" baseline="0" dirty="0" smtClean="0"/>
          </a:p>
          <a:p>
            <a:r>
              <a:rPr kumimoji="1" lang="en-US" altLang="ja-JP" baseline="0" dirty="0" smtClean="0"/>
              <a:t>user1</a:t>
            </a:r>
            <a:r>
              <a:rPr kumimoji="1" lang="ja-JP" altLang="en-US" baseline="0" dirty="0" smtClean="0"/>
              <a:t>については、</a:t>
            </a:r>
            <a:r>
              <a:rPr kumimoji="1" lang="en-US" altLang="ja-JP" baseline="0" dirty="0" err="1" smtClean="0"/>
              <a:t>ReportingServer</a:t>
            </a:r>
            <a:r>
              <a:rPr kumimoji="1" lang="ja-JP" altLang="en-US" baseline="0" dirty="0" smtClean="0"/>
              <a:t>上ではアプリケーション管理者として開発に必要な機能を利用できます。</a:t>
            </a:r>
            <a:endParaRPr kumimoji="1" lang="en-US" altLang="ja-JP" baseline="0" dirty="0" smtClean="0"/>
          </a:p>
          <a:p>
            <a:r>
              <a:rPr kumimoji="1" lang="en-US" altLang="ja-JP" baseline="0" dirty="0" smtClean="0"/>
              <a:t>user2</a:t>
            </a:r>
            <a:r>
              <a:rPr kumimoji="1" lang="ja-JP" altLang="en-US" baseline="0" dirty="0" smtClean="0"/>
              <a:t>については、</a:t>
            </a:r>
            <a:r>
              <a:rPr kumimoji="1" lang="en-US" altLang="ja-JP" baseline="0" dirty="0" err="1" smtClean="0"/>
              <a:t>ReportingServer</a:t>
            </a:r>
            <a:r>
              <a:rPr kumimoji="1" lang="ja-JP" altLang="en-US" baseline="0" dirty="0" smtClean="0"/>
              <a:t>上には登録がないため、一般ユーザつまりレポート実行などの最低限の機能が利用できます。</a:t>
            </a:r>
            <a:endParaRPr kumimoji="1" lang="en-US" altLang="ja-JP" baseline="0" dirty="0" smtClean="0"/>
          </a:p>
          <a:p>
            <a:endParaRPr kumimoji="1" lang="en-US" altLang="ja-JP" baseline="0" dirty="0" smtClean="0"/>
          </a:p>
          <a:p>
            <a:r>
              <a:rPr kumimoji="1" lang="ja-JP" altLang="en-US" baseline="0" dirty="0" smtClean="0"/>
              <a:t>ウェブフォーカス</a:t>
            </a:r>
            <a:r>
              <a:rPr kumimoji="1" lang="en-US" altLang="ja-JP" baseline="0" dirty="0" smtClean="0"/>
              <a:t>[/00]</a:t>
            </a:r>
            <a:r>
              <a:rPr kumimoji="1" lang="ja-JP" altLang="en-US" baseline="0" dirty="0" smtClean="0"/>
              <a:t>クライアント</a:t>
            </a:r>
            <a:r>
              <a:rPr kumimoji="1" lang="en-US" altLang="ja-JP" baseline="0" dirty="0" smtClean="0"/>
              <a:t>[ 02]</a:t>
            </a:r>
            <a:r>
              <a:rPr kumimoji="1" lang="ja-JP" altLang="en-US" baseline="0" dirty="0" smtClean="0"/>
              <a:t>オヨビ</a:t>
            </a:r>
            <a:r>
              <a:rPr kumimoji="1" lang="en-US" altLang="ja-JP" baseline="0" dirty="0" smtClean="0"/>
              <a:t>[ 01]</a:t>
            </a:r>
            <a:r>
              <a:rPr kumimoji="1" lang="ja-JP" altLang="en-US" baseline="0" dirty="0" smtClean="0"/>
              <a:t>レポーティングサーバーノ</a:t>
            </a:r>
            <a:r>
              <a:rPr kumimoji="1" lang="en-US" altLang="ja-JP" baseline="0" dirty="0" smtClean="0"/>
              <a:t>[/07]</a:t>
            </a:r>
            <a:r>
              <a:rPr kumimoji="1" lang="ja-JP" altLang="en-US" baseline="0" dirty="0" smtClean="0"/>
              <a:t>トラス</a:t>
            </a:r>
            <a:r>
              <a:rPr kumimoji="1" lang="en-US" altLang="ja-JP" baseline="0" dirty="0" smtClean="0"/>
              <a:t>^</a:t>
            </a:r>
            <a:r>
              <a:rPr kumimoji="1" lang="ja-JP" altLang="en-US" baseline="0" dirty="0" smtClean="0"/>
              <a:t>テッドニンショーニ</a:t>
            </a:r>
            <a:r>
              <a:rPr kumimoji="1" lang="en-US" altLang="ja-JP" baseline="0" dirty="0" smtClean="0"/>
              <a:t>[*07]</a:t>
            </a:r>
            <a:r>
              <a:rPr kumimoji="1" lang="ja-JP" altLang="en-US" baseline="0" dirty="0" smtClean="0"/>
              <a:t>ツイテ</a:t>
            </a:r>
            <a:r>
              <a:rPr kumimoji="1" lang="en-US" altLang="ja-JP" baseline="0" dirty="0" smtClean="0"/>
              <a:t>[ 01]</a:t>
            </a:r>
            <a:r>
              <a:rPr kumimoji="1" lang="ja-JP" altLang="en-US" baseline="0" dirty="0" smtClean="0"/>
              <a:t>レーオ</a:t>
            </a:r>
            <a:r>
              <a:rPr kumimoji="1" lang="en-US" altLang="ja-JP" baseline="0" dirty="0" smtClean="0"/>
              <a:t>[/01]</a:t>
            </a:r>
            <a:r>
              <a:rPr kumimoji="1" lang="ja-JP" altLang="en-US" baseline="0" dirty="0" smtClean="0"/>
              <a:t>マジエテ</a:t>
            </a:r>
            <a:r>
              <a:rPr kumimoji="1" lang="en-US" altLang="ja-JP" baseline="0" dirty="0" smtClean="0"/>
              <a:t>[/02]</a:t>
            </a:r>
            <a:r>
              <a:rPr kumimoji="1" lang="ja-JP" altLang="en-US" baseline="0" dirty="0" smtClean="0"/>
              <a:t>セツメーシマス</a:t>
            </a:r>
            <a:r>
              <a:rPr kumimoji="1" lang="en-US" altLang="ja-JP" baseline="0" dirty="0" smtClean="0"/>
              <a:t>^[.06]</a:t>
            </a:r>
            <a:r>
              <a:rPr kumimoji="1" lang="ja-JP" altLang="en-US" baseline="0" dirty="0" smtClean="0"/>
              <a:t>アドミンユーザーガ</a:t>
            </a:r>
            <a:r>
              <a:rPr kumimoji="1" lang="en-US" altLang="ja-JP" baseline="0" dirty="0" smtClean="0"/>
              <a:t>[ 05]</a:t>
            </a:r>
            <a:r>
              <a:rPr kumimoji="1" lang="ja-JP" altLang="en-US" baseline="0" dirty="0" smtClean="0"/>
              <a:t>ウェブフォーカス</a:t>
            </a:r>
            <a:r>
              <a:rPr kumimoji="1" lang="en-US" altLang="ja-JP" baseline="0" dirty="0" smtClean="0"/>
              <a:t>[/00]</a:t>
            </a:r>
            <a:r>
              <a:rPr kumimoji="1" lang="ja-JP" altLang="en-US" baseline="0" dirty="0" smtClean="0"/>
              <a:t>ハブニ</a:t>
            </a:r>
            <a:r>
              <a:rPr kumimoji="1" lang="en-US" altLang="ja-JP" baseline="0" dirty="0" smtClean="0"/>
              <a:t>[/01]</a:t>
            </a:r>
            <a:r>
              <a:rPr kumimoji="1" lang="ja-JP" altLang="en-US" baseline="0" dirty="0" smtClean="0"/>
              <a:t>ログインシ</a:t>
            </a:r>
            <a:r>
              <a:rPr kumimoji="1" lang="en-US" altLang="ja-JP" baseline="0" dirty="0" smtClean="0"/>
              <a:t>^</a:t>
            </a:r>
            <a:r>
              <a:rPr kumimoji="1" lang="ja-JP" altLang="en-US" baseline="0" dirty="0" smtClean="0"/>
              <a:t>タ</a:t>
            </a:r>
            <a:r>
              <a:rPr kumimoji="1" lang="en-US" altLang="ja-JP" baseline="0" dirty="0" smtClean="0"/>
              <a:t>[/03]</a:t>
            </a:r>
            <a:r>
              <a:rPr kumimoji="1" lang="ja-JP" altLang="en-US" baseline="0" dirty="0" smtClean="0"/>
              <a:t>バーイワ</a:t>
            </a:r>
            <a:r>
              <a:rPr kumimoji="1" lang="en-US" altLang="ja-JP" baseline="0" dirty="0" smtClean="0"/>
              <a:t>[,00]</a:t>
            </a:r>
            <a:r>
              <a:rPr kumimoji="1" lang="ja-JP" altLang="en-US" baseline="0" dirty="0" smtClean="0"/>
              <a:t>レポーティング</a:t>
            </a:r>
            <a:r>
              <a:rPr kumimoji="1" lang="en-US" altLang="ja-JP" baseline="0" dirty="0" smtClean="0"/>
              <a:t>[/00]</a:t>
            </a:r>
            <a:r>
              <a:rPr kumimoji="1" lang="ja-JP" altLang="en-US" baseline="0" dirty="0" smtClean="0"/>
              <a:t>サーバーニモ</a:t>
            </a:r>
            <a:r>
              <a:rPr kumimoji="1" lang="en-US" altLang="ja-JP" baseline="0" dirty="0" smtClean="0"/>
              <a:t>[ 01]</a:t>
            </a:r>
            <a:r>
              <a:rPr kumimoji="1" lang="ja-JP" altLang="en-US" baseline="0" dirty="0" smtClean="0"/>
              <a:t>アドミント</a:t>
            </a:r>
            <a:r>
              <a:rPr kumimoji="1" lang="en-US" altLang="ja-JP" baseline="0" dirty="0" smtClean="0"/>
              <a:t>[/00]</a:t>
            </a:r>
            <a:r>
              <a:rPr kumimoji="1" lang="ja-JP" altLang="en-US" baseline="0" dirty="0" smtClean="0"/>
              <a:t>イウ</a:t>
            </a:r>
            <a:r>
              <a:rPr kumimoji="1" lang="en-US" altLang="ja-JP" baseline="0" dirty="0" smtClean="0"/>
              <a:t>[ 00]</a:t>
            </a:r>
            <a:r>
              <a:rPr kumimoji="1" lang="ja-JP" altLang="en-US" baseline="0" dirty="0" smtClean="0"/>
              <a:t>ユーザー</a:t>
            </a:r>
            <a:r>
              <a:rPr kumimoji="1" lang="en-US" altLang="ja-JP" baseline="0" dirty="0" smtClean="0"/>
              <a:t>[/00]</a:t>
            </a:r>
            <a:r>
              <a:rPr kumimoji="1" lang="ja-JP" altLang="en-US" baseline="0" dirty="0" smtClean="0"/>
              <a:t>アイディート</a:t>
            </a:r>
            <a:r>
              <a:rPr kumimoji="1" lang="en-US" altLang="ja-JP" baseline="0" dirty="0" smtClean="0"/>
              <a:t>[,03]</a:t>
            </a:r>
            <a:r>
              <a:rPr kumimoji="1" lang="ja-JP" altLang="en-US" baseline="0" dirty="0" smtClean="0"/>
              <a:t>アドミンガ</a:t>
            </a:r>
            <a:r>
              <a:rPr kumimoji="1" lang="en-US" altLang="ja-JP" baseline="0" dirty="0" smtClean="0"/>
              <a:t>[/00]</a:t>
            </a:r>
            <a:r>
              <a:rPr kumimoji="1" lang="ja-JP" altLang="en-US" baseline="0" dirty="0" smtClean="0"/>
              <a:t>ショゾク</a:t>
            </a:r>
            <a:r>
              <a:rPr kumimoji="1" lang="en-US" altLang="ja-JP" baseline="0" dirty="0" smtClean="0"/>
              <a:t>^</a:t>
            </a:r>
            <a:r>
              <a:rPr kumimoji="1" lang="ja-JP" altLang="en-US" baseline="0" dirty="0" smtClean="0"/>
              <a:t>シ</a:t>
            </a:r>
            <a:r>
              <a:rPr kumimoji="1" lang="en-US" altLang="ja-JP" baseline="0" dirty="0" smtClean="0"/>
              <a:t>^</a:t>
            </a:r>
            <a:r>
              <a:rPr kumimoji="1" lang="ja-JP" altLang="en-US" baseline="0" dirty="0" smtClean="0"/>
              <a:t>テ</a:t>
            </a:r>
            <a:r>
              <a:rPr kumimoji="1" lang="en-US" altLang="ja-JP" baseline="0" dirty="0" smtClean="0"/>
              <a:t>[*00]</a:t>
            </a:r>
            <a:r>
              <a:rPr kumimoji="1" lang="ja-JP" altLang="en-US" baseline="0" dirty="0" smtClean="0"/>
              <a:t>イル</a:t>
            </a:r>
            <a:r>
              <a:rPr kumimoji="1" lang="en-US" altLang="ja-JP" baseline="0" dirty="0" smtClean="0"/>
              <a:t>[/00]</a:t>
            </a:r>
            <a:r>
              <a:rPr kumimoji="1" lang="ja-JP" altLang="en-US" baseline="0" dirty="0" smtClean="0"/>
              <a:t>グループガ</a:t>
            </a:r>
            <a:r>
              <a:rPr kumimoji="1" lang="en-US" altLang="ja-JP" baseline="0" dirty="0" smtClean="0"/>
              <a:t>[/02]</a:t>
            </a:r>
            <a:r>
              <a:rPr kumimoji="1" lang="ja-JP" altLang="en-US" baseline="0" dirty="0" smtClean="0"/>
              <a:t>レンケーサレマス</a:t>
            </a:r>
            <a:r>
              <a:rPr kumimoji="1" lang="en-US" altLang="ja-JP" baseline="0" dirty="0" smtClean="0"/>
              <a:t>^[.07]</a:t>
            </a:r>
            <a:r>
              <a:rPr kumimoji="1" lang="ja-JP" altLang="en-US" baseline="0" dirty="0" smtClean="0"/>
              <a:t>レポーティングサーバージョーノ</a:t>
            </a:r>
            <a:r>
              <a:rPr kumimoji="1" lang="en-US" altLang="ja-JP" baseline="0" dirty="0" smtClean="0"/>
              <a:t>[,00]</a:t>
            </a:r>
            <a:r>
              <a:rPr kumimoji="1" lang="ja-JP" altLang="en-US" baseline="0" dirty="0" smtClean="0"/>
              <a:t>サーバーカンリシャノ</a:t>
            </a:r>
            <a:r>
              <a:rPr kumimoji="1" lang="en-US" altLang="ja-JP" baseline="0" dirty="0" smtClean="0"/>
              <a:t>[/07]</a:t>
            </a:r>
            <a:r>
              <a:rPr kumimoji="1" lang="ja-JP" altLang="en-US" baseline="0" dirty="0" smtClean="0"/>
              <a:t>ロールニ</a:t>
            </a:r>
            <a:r>
              <a:rPr kumimoji="1" lang="en-US" altLang="ja-JP" baseline="0" dirty="0" smtClean="0"/>
              <a:t>[ 00]</a:t>
            </a:r>
            <a:r>
              <a:rPr kumimoji="1" lang="ja-JP" altLang="en-US" baseline="0" dirty="0" smtClean="0"/>
              <a:t>アドミンユーザーガ</a:t>
            </a:r>
            <a:r>
              <a:rPr kumimoji="1" lang="en-US" altLang="ja-JP" baseline="0" dirty="0" smtClean="0"/>
              <a:t>[/05]</a:t>
            </a:r>
            <a:r>
              <a:rPr kumimoji="1" lang="ja-JP" altLang="en-US" baseline="0" dirty="0" smtClean="0"/>
              <a:t>トーロク</a:t>
            </a:r>
            <a:r>
              <a:rPr kumimoji="1" lang="en-US" altLang="ja-JP" baseline="0" dirty="0" smtClean="0"/>
              <a:t>^</a:t>
            </a:r>
            <a:r>
              <a:rPr kumimoji="1" lang="ja-JP" altLang="en-US" baseline="0" dirty="0" smtClean="0"/>
              <a:t>サレテ</a:t>
            </a:r>
            <a:r>
              <a:rPr kumimoji="1" lang="en-US" altLang="ja-JP" baseline="0" dirty="0" smtClean="0"/>
              <a:t>[*00]</a:t>
            </a:r>
            <a:r>
              <a:rPr kumimoji="1" lang="ja-JP" altLang="en-US" baseline="0" dirty="0" smtClean="0"/>
              <a:t>イルタメ</a:t>
            </a:r>
            <a:r>
              <a:rPr kumimoji="1" lang="en-US" altLang="ja-JP" baseline="0" dirty="0" smtClean="0"/>
              <a:t>[,04]</a:t>
            </a:r>
            <a:r>
              <a:rPr kumimoji="1" lang="ja-JP" altLang="en-US" baseline="0" dirty="0" smtClean="0"/>
              <a:t>アドミンユーザーワ</a:t>
            </a:r>
            <a:r>
              <a:rPr kumimoji="1" lang="en-US" altLang="ja-JP" baseline="0" dirty="0" smtClean="0"/>
              <a:t>[ 05]</a:t>
            </a:r>
            <a:r>
              <a:rPr kumimoji="1" lang="ja-JP" altLang="en-US" baseline="0" dirty="0" smtClean="0"/>
              <a:t>レポーティングサーバーガワノ</a:t>
            </a:r>
            <a:r>
              <a:rPr kumimoji="1" lang="en-US" altLang="ja-JP" baseline="0" dirty="0" smtClean="0"/>
              <a:t>[/00]</a:t>
            </a:r>
            <a:r>
              <a:rPr kumimoji="1" lang="ja-JP" altLang="en-US" baseline="0" dirty="0" smtClean="0"/>
              <a:t>カンリシャト</a:t>
            </a:r>
            <a:r>
              <a:rPr kumimoji="1" lang="en-US" altLang="ja-JP" baseline="0" dirty="0" smtClean="0"/>
              <a:t>[*00]</a:t>
            </a:r>
            <a:r>
              <a:rPr kumimoji="1" lang="ja-JP" altLang="en-US" baseline="0" dirty="0" smtClean="0"/>
              <a:t>シ</a:t>
            </a:r>
            <a:r>
              <a:rPr kumimoji="1" lang="en-US" altLang="ja-JP" baseline="0" dirty="0" smtClean="0"/>
              <a:t>^</a:t>
            </a:r>
            <a:r>
              <a:rPr kumimoji="1" lang="ja-JP" altLang="en-US" baseline="0" dirty="0" smtClean="0"/>
              <a:t>テ</a:t>
            </a:r>
            <a:r>
              <a:rPr kumimoji="1" lang="en-US" altLang="ja-JP" baseline="0" dirty="0" smtClean="0"/>
              <a:t>[ 02]</a:t>
            </a:r>
            <a:r>
              <a:rPr kumimoji="1" lang="ja-JP" altLang="en-US" baseline="0" dirty="0" smtClean="0"/>
              <a:t>スベテノ</a:t>
            </a:r>
            <a:r>
              <a:rPr kumimoji="1" lang="en-US" altLang="ja-JP" baseline="0" dirty="0" smtClean="0"/>
              <a:t>[/01]</a:t>
            </a:r>
            <a:r>
              <a:rPr kumimoji="1" lang="ja-JP" altLang="en-US" baseline="0" dirty="0" smtClean="0"/>
              <a:t>キノーガ</a:t>
            </a:r>
            <a:r>
              <a:rPr kumimoji="1" lang="en-US" altLang="ja-JP" baseline="0" dirty="0" smtClean="0"/>
              <a:t>[/01]</a:t>
            </a:r>
            <a:r>
              <a:rPr kumimoji="1" lang="ja-JP" altLang="en-US" baseline="0" dirty="0" smtClean="0"/>
              <a:t>リヨー</a:t>
            </a:r>
            <a:r>
              <a:rPr kumimoji="1" lang="en-US" altLang="ja-JP" baseline="0" dirty="0" smtClean="0"/>
              <a:t>[*00]</a:t>
            </a:r>
            <a:r>
              <a:rPr kumimoji="1" lang="ja-JP" altLang="en-US" baseline="0" dirty="0" smtClean="0"/>
              <a:t>デキマス</a:t>
            </a:r>
            <a:r>
              <a:rPr kumimoji="1" lang="en-US" altLang="ja-JP" baseline="0" dirty="0" smtClean="0"/>
              <a:t>^[.03]</a:t>
            </a:r>
            <a:r>
              <a:rPr kumimoji="1" lang="ja-JP" altLang="en-US" baseline="0" dirty="0" smtClean="0"/>
              <a:t>ユーザー</a:t>
            </a:r>
            <a:r>
              <a:rPr kumimoji="1" lang="en-US" altLang="ja-JP" baseline="0" dirty="0" smtClean="0"/>
              <a:t>[/00]</a:t>
            </a:r>
            <a:r>
              <a:rPr kumimoji="1" lang="ja-JP" altLang="en-US" baseline="0" dirty="0" smtClean="0"/>
              <a:t>イチニ</a:t>
            </a:r>
            <a:r>
              <a:rPr kumimoji="1" lang="en-US" altLang="ja-JP" baseline="0" dirty="0" smtClean="0"/>
              <a:t>[*02]</a:t>
            </a:r>
            <a:r>
              <a:rPr kumimoji="1" lang="ja-JP" altLang="en-US" baseline="0" dirty="0" smtClean="0"/>
              <a:t>ツイテワ</a:t>
            </a:r>
            <a:r>
              <a:rPr kumimoji="1" lang="en-US" altLang="ja-JP" baseline="0" dirty="0" smtClean="0"/>
              <a:t>[,01]</a:t>
            </a:r>
            <a:r>
              <a:rPr kumimoji="1" lang="ja-JP" altLang="en-US" baseline="0" dirty="0" smtClean="0"/>
              <a:t>レポーティングサーバージョーデワ</a:t>
            </a:r>
            <a:r>
              <a:rPr kumimoji="1" lang="en-US" altLang="ja-JP" baseline="0" dirty="0" smtClean="0"/>
              <a:t>[ 00]</a:t>
            </a:r>
            <a:r>
              <a:rPr kumimoji="1" lang="ja-JP" altLang="en-US" baseline="0" dirty="0" smtClean="0"/>
              <a:t>アプリケーションカンリシャト</a:t>
            </a:r>
            <a:r>
              <a:rPr kumimoji="1" lang="en-US" altLang="ja-JP" baseline="0" dirty="0" smtClean="0"/>
              <a:t>[/00]</a:t>
            </a:r>
            <a:r>
              <a:rPr kumimoji="1" lang="ja-JP" altLang="en-US" baseline="0" dirty="0" smtClean="0"/>
              <a:t>シ</a:t>
            </a:r>
            <a:r>
              <a:rPr kumimoji="1" lang="en-US" altLang="ja-JP" baseline="0" dirty="0" smtClean="0"/>
              <a:t>^</a:t>
            </a:r>
            <a:r>
              <a:rPr kumimoji="1" lang="ja-JP" altLang="en-US" baseline="0" dirty="0" smtClean="0"/>
              <a:t>テ</a:t>
            </a:r>
            <a:r>
              <a:rPr kumimoji="1" lang="en-US" altLang="ja-JP" baseline="0" dirty="0" smtClean="0"/>
              <a:t>[ 02]</a:t>
            </a:r>
            <a:r>
              <a:rPr kumimoji="1" lang="ja-JP" altLang="en-US" baseline="0" dirty="0" smtClean="0"/>
              <a:t>カイハツニ</a:t>
            </a:r>
            <a:r>
              <a:rPr kumimoji="1" lang="en-US" altLang="ja-JP" baseline="0" dirty="0" smtClean="0"/>
              <a:t>[ 00]</a:t>
            </a:r>
            <a:r>
              <a:rPr kumimoji="1" lang="ja-JP" altLang="en-US" baseline="0" dirty="0" smtClean="0"/>
              <a:t>ヒ</a:t>
            </a:r>
            <a:r>
              <a:rPr kumimoji="1" lang="en-US" altLang="ja-JP" baseline="0" dirty="0" smtClean="0"/>
              <a:t>^</a:t>
            </a:r>
            <a:r>
              <a:rPr kumimoji="1" lang="ja-JP" altLang="en-US" baseline="0" dirty="0" smtClean="0"/>
              <a:t>ツヨーナ</a:t>
            </a:r>
            <a:r>
              <a:rPr kumimoji="1" lang="en-US" altLang="ja-JP" baseline="0" dirty="0" smtClean="0"/>
              <a:t>[/00]</a:t>
            </a:r>
            <a:r>
              <a:rPr kumimoji="1" lang="ja-JP" altLang="en-US" baseline="0" dirty="0" smtClean="0"/>
              <a:t>キノーオ</a:t>
            </a:r>
            <a:r>
              <a:rPr kumimoji="1" lang="en-US" altLang="ja-JP" baseline="0" dirty="0" smtClean="0"/>
              <a:t>[/01]</a:t>
            </a:r>
            <a:r>
              <a:rPr kumimoji="1" lang="ja-JP" altLang="en-US" baseline="0" dirty="0" smtClean="0"/>
              <a:t>リヨー</a:t>
            </a:r>
            <a:r>
              <a:rPr kumimoji="1" lang="en-US" altLang="ja-JP" baseline="0" dirty="0" smtClean="0"/>
              <a:t>[*00]</a:t>
            </a:r>
            <a:r>
              <a:rPr kumimoji="1" lang="ja-JP" altLang="en-US" baseline="0" dirty="0" smtClean="0"/>
              <a:t>デキマス</a:t>
            </a:r>
            <a:r>
              <a:rPr kumimoji="1" lang="en-US" altLang="ja-JP" baseline="0" dirty="0" smtClean="0"/>
              <a:t>^[.03]</a:t>
            </a:r>
            <a:r>
              <a:rPr kumimoji="1" lang="ja-JP" altLang="en-US" baseline="0" dirty="0" smtClean="0"/>
              <a:t>ユーザー</a:t>
            </a:r>
            <a:r>
              <a:rPr kumimoji="1" lang="en-US" altLang="ja-JP" baseline="0" dirty="0" smtClean="0"/>
              <a:t>[/00]</a:t>
            </a:r>
            <a:r>
              <a:rPr kumimoji="1" lang="ja-JP" altLang="en-US" baseline="0" dirty="0" smtClean="0"/>
              <a:t>ニニ</a:t>
            </a:r>
            <a:r>
              <a:rPr kumimoji="1" lang="en-US" altLang="ja-JP" baseline="0" dirty="0" smtClean="0"/>
              <a:t>[*01]</a:t>
            </a:r>
            <a:r>
              <a:rPr kumimoji="1" lang="ja-JP" altLang="en-US" baseline="0" dirty="0" smtClean="0"/>
              <a:t>ツイテワ</a:t>
            </a:r>
            <a:r>
              <a:rPr kumimoji="1" lang="en-US" altLang="ja-JP" baseline="0" dirty="0" smtClean="0"/>
              <a:t>[,01]</a:t>
            </a:r>
            <a:r>
              <a:rPr kumimoji="1" lang="ja-JP" altLang="en-US" baseline="0" dirty="0" smtClean="0"/>
              <a:t>レポーティングサーバージョーニワ</a:t>
            </a:r>
            <a:r>
              <a:rPr kumimoji="1" lang="en-US" altLang="ja-JP" baseline="0" dirty="0" smtClean="0"/>
              <a:t>[ 00]</a:t>
            </a:r>
            <a:r>
              <a:rPr kumimoji="1" lang="ja-JP" altLang="en-US" baseline="0" dirty="0" smtClean="0"/>
              <a:t>トーロクガ</a:t>
            </a:r>
            <a:r>
              <a:rPr kumimoji="1" lang="en-US" altLang="ja-JP" baseline="0" dirty="0" smtClean="0"/>
              <a:t>[/00]</a:t>
            </a:r>
            <a:r>
              <a:rPr kumimoji="1" lang="ja-JP" altLang="en-US" baseline="0" dirty="0" smtClean="0"/>
              <a:t>ナイタメ</a:t>
            </a:r>
            <a:r>
              <a:rPr kumimoji="1" lang="en-US" altLang="ja-JP" baseline="0" dirty="0" smtClean="0"/>
              <a:t>[,01]</a:t>
            </a:r>
            <a:r>
              <a:rPr kumimoji="1" lang="ja-JP" altLang="en-US" baseline="0" dirty="0" smtClean="0"/>
              <a:t>イッパンユーザー</a:t>
            </a:r>
            <a:r>
              <a:rPr kumimoji="1" lang="en-US" altLang="ja-JP" baseline="0" dirty="0" smtClean="0"/>
              <a:t>[,05]</a:t>
            </a:r>
            <a:r>
              <a:rPr kumimoji="1" lang="ja-JP" altLang="en-US" baseline="0" dirty="0" smtClean="0"/>
              <a:t>ツマリ</a:t>
            </a:r>
            <a:r>
              <a:rPr kumimoji="1" lang="en-US" altLang="ja-JP" baseline="0" dirty="0" smtClean="0"/>
              <a:t>[ 01]</a:t>
            </a:r>
            <a:r>
              <a:rPr kumimoji="1" lang="ja-JP" altLang="en-US" baseline="0" dirty="0" smtClean="0"/>
              <a:t>レポートジッコーナドノ</a:t>
            </a:r>
            <a:r>
              <a:rPr kumimoji="1" lang="en-US" altLang="ja-JP" baseline="0" dirty="0" smtClean="0"/>
              <a:t>[/05]</a:t>
            </a:r>
            <a:r>
              <a:rPr kumimoji="1" lang="ja-JP" altLang="en-US" baseline="0" dirty="0" smtClean="0"/>
              <a:t>サイテーゲンノ</a:t>
            </a:r>
            <a:r>
              <a:rPr kumimoji="1" lang="en-US" altLang="ja-JP" baseline="0" dirty="0" smtClean="0"/>
              <a:t>[/03]</a:t>
            </a:r>
            <a:r>
              <a:rPr kumimoji="1" lang="ja-JP" altLang="en-US" baseline="0" dirty="0" smtClean="0"/>
              <a:t>キノーガ</a:t>
            </a:r>
            <a:r>
              <a:rPr kumimoji="1" lang="en-US" altLang="ja-JP" baseline="0" dirty="0" smtClean="0"/>
              <a:t>[/01]</a:t>
            </a:r>
            <a:r>
              <a:rPr kumimoji="1" lang="ja-JP" altLang="en-US" baseline="0" dirty="0" smtClean="0"/>
              <a:t>リヨー</a:t>
            </a:r>
            <a:r>
              <a:rPr kumimoji="1" lang="en-US" altLang="ja-JP" baseline="0" dirty="0" smtClean="0"/>
              <a:t>[*00]</a:t>
            </a:r>
            <a:r>
              <a:rPr kumimoji="1" lang="ja-JP" altLang="en-US" baseline="0" dirty="0" smtClean="0"/>
              <a:t>デキマス</a:t>
            </a:r>
            <a:r>
              <a:rPr kumimoji="1" lang="en-US" altLang="ja-JP" baseline="0" dirty="0" smtClean="0"/>
              <a:t>^[.03]</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29</a:t>
            </a:fld>
            <a:endParaRPr kumimoji="1" lang="ja-JP" altLang="en-US"/>
          </a:p>
        </p:txBody>
      </p:sp>
    </p:spTree>
    <p:extLst>
      <p:ext uri="{BB962C8B-B14F-4D97-AF65-F5344CB8AC3E}">
        <p14:creationId xmlns:p14="http://schemas.microsoft.com/office/powerpoint/2010/main" val="232608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はじめに</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ハジメニ</a:t>
            </a:r>
            <a:r>
              <a:rPr kumimoji="1" lang="en-US" altLang="ja-JP" dirty="0" smtClean="0"/>
              <a:t>[.00]</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a:t>
            </a:fld>
            <a:endParaRPr kumimoji="1" lang="ja-JP" altLang="en-US"/>
          </a:p>
        </p:txBody>
      </p:sp>
    </p:spTree>
    <p:extLst>
      <p:ext uri="{BB962C8B-B14F-4D97-AF65-F5344CB8AC3E}">
        <p14:creationId xmlns:p14="http://schemas.microsoft.com/office/powerpoint/2010/main" val="3931251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この図は</a:t>
            </a:r>
            <a:r>
              <a:rPr kumimoji="1" lang="en-US" altLang="ja-JP" dirty="0" err="1" smtClean="0"/>
              <a:t>WebFOCUS</a:t>
            </a:r>
            <a:r>
              <a:rPr kumimoji="1" lang="en-US" altLang="ja-JP" dirty="0" smtClean="0"/>
              <a:t> Client</a:t>
            </a:r>
            <a:r>
              <a:rPr kumimoji="1" lang="ja-JP" altLang="en-US" dirty="0" smtClean="0"/>
              <a:t>と</a:t>
            </a:r>
            <a:r>
              <a:rPr kumimoji="1" lang="en-US" altLang="ja-JP" dirty="0" err="1" smtClean="0"/>
              <a:t>ReportingServer</a:t>
            </a:r>
            <a:r>
              <a:rPr kumimoji="1" lang="ja-JP" altLang="en-US" dirty="0" smtClean="0"/>
              <a:t>の連携イメージをまとめたものになります。</a:t>
            </a:r>
            <a:endParaRPr kumimoji="1" lang="en-US" altLang="ja-JP" dirty="0" smtClean="0"/>
          </a:p>
          <a:p>
            <a:r>
              <a:rPr kumimoji="1" lang="ja-JP" altLang="en-US" dirty="0" smtClean="0"/>
              <a:t>ポイントは</a:t>
            </a:r>
            <a:r>
              <a:rPr kumimoji="1" lang="en-US" altLang="ja-JP" dirty="0" smtClean="0"/>
              <a:t>Reporting Server</a:t>
            </a:r>
            <a:r>
              <a:rPr kumimoji="1" lang="ja-JP" altLang="en-US" dirty="0" smtClean="0"/>
              <a:t>のアクセスコントロール上にユーザまたはグループの登録するかしないかによって権限が割り当てられるか決まります。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データ準備に関わる部分についてどの機能を利用者に提供したいかによって、</a:t>
            </a:r>
            <a:r>
              <a:rPr lang="en-US" altLang="ja-JP" dirty="0" err="1" smtClean="0"/>
              <a:t>ReportingServer</a:t>
            </a:r>
            <a:r>
              <a:rPr lang="ja-JP" altLang="en-US" dirty="0" smtClean="0"/>
              <a:t>上のセキュリティ設定についても検討してください。</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コノ</a:t>
            </a:r>
            <a:r>
              <a:rPr kumimoji="1" lang="en-US" altLang="ja-JP" dirty="0" smtClean="0"/>
              <a:t>[/00]</a:t>
            </a:r>
            <a:r>
              <a:rPr kumimoji="1" lang="ja-JP" altLang="en-US" dirty="0" smtClean="0"/>
              <a:t>ズワ</a:t>
            </a:r>
            <a:r>
              <a:rPr kumimoji="1" lang="en-US" altLang="ja-JP" dirty="0" smtClean="0"/>
              <a:t>[ 00]</a:t>
            </a:r>
            <a:r>
              <a:rPr kumimoji="1" lang="ja-JP" altLang="en-US" dirty="0" smtClean="0"/>
              <a:t>ウェブフォーカス</a:t>
            </a:r>
            <a:r>
              <a:rPr kumimoji="1" lang="en-US" altLang="ja-JP" dirty="0" smtClean="0"/>
              <a:t>[/00]</a:t>
            </a:r>
            <a:r>
              <a:rPr kumimoji="1" lang="ja-JP" altLang="en-US" dirty="0" smtClean="0"/>
              <a:t>クライアントト</a:t>
            </a:r>
            <a:r>
              <a:rPr kumimoji="1" lang="en-US" altLang="ja-JP" dirty="0" smtClean="0"/>
              <a:t>[ 02]</a:t>
            </a:r>
            <a:r>
              <a:rPr kumimoji="1" lang="ja-JP" altLang="en-US" dirty="0" smtClean="0"/>
              <a:t>レポーティングサーバーノ</a:t>
            </a:r>
            <a:r>
              <a:rPr kumimoji="1" lang="en-US" altLang="ja-JP" dirty="0" smtClean="0"/>
              <a:t>[/07]</a:t>
            </a:r>
            <a:r>
              <a:rPr kumimoji="1" lang="ja-JP" altLang="en-US" dirty="0" smtClean="0"/>
              <a:t>レンケーイメージオ</a:t>
            </a:r>
            <a:r>
              <a:rPr kumimoji="1" lang="en-US" altLang="ja-JP" dirty="0" smtClean="0"/>
              <a:t>[/06]</a:t>
            </a:r>
            <a:r>
              <a:rPr kumimoji="1" lang="ja-JP" altLang="en-US" dirty="0" smtClean="0"/>
              <a:t>マトメタモノニ</a:t>
            </a:r>
            <a:r>
              <a:rPr kumimoji="1" lang="en-US" altLang="ja-JP" dirty="0" smtClean="0"/>
              <a:t>[/00]</a:t>
            </a:r>
            <a:r>
              <a:rPr kumimoji="1" lang="ja-JP" altLang="en-US" dirty="0" smtClean="0"/>
              <a:t>ナリマス</a:t>
            </a:r>
            <a:r>
              <a:rPr kumimoji="1" lang="en-US" altLang="ja-JP" dirty="0" smtClean="0"/>
              <a:t>^[.00]</a:t>
            </a:r>
            <a:r>
              <a:rPr kumimoji="1" lang="ja-JP" altLang="en-US" dirty="0" smtClean="0"/>
              <a:t>ポイントワ</a:t>
            </a:r>
            <a:r>
              <a:rPr kumimoji="1" lang="en-US" altLang="ja-JP" dirty="0" smtClean="0"/>
              <a:t>[ 00]</a:t>
            </a:r>
            <a:r>
              <a:rPr kumimoji="1" lang="ja-JP" altLang="en-US" dirty="0" smtClean="0"/>
              <a:t>レポーティング</a:t>
            </a:r>
            <a:r>
              <a:rPr kumimoji="1" lang="en-US" altLang="ja-JP" dirty="0" smtClean="0"/>
              <a:t>[/00]</a:t>
            </a:r>
            <a:r>
              <a:rPr kumimoji="1" lang="ja-JP" altLang="en-US" dirty="0" smtClean="0"/>
              <a:t>サーバーノ</a:t>
            </a:r>
            <a:r>
              <a:rPr kumimoji="1" lang="en-US" altLang="ja-JP" dirty="0" smtClean="0"/>
              <a:t>[/01]</a:t>
            </a:r>
            <a:r>
              <a:rPr kumimoji="1" lang="ja-JP" altLang="en-US" dirty="0" smtClean="0"/>
              <a:t>アク</a:t>
            </a:r>
            <a:r>
              <a:rPr kumimoji="1" lang="en-US" altLang="ja-JP" dirty="0" smtClean="0"/>
              <a:t>^</a:t>
            </a:r>
            <a:r>
              <a:rPr kumimoji="1" lang="ja-JP" altLang="en-US" dirty="0" smtClean="0"/>
              <a:t>セス</a:t>
            </a:r>
            <a:r>
              <a:rPr kumimoji="1" lang="en-US" altLang="ja-JP" dirty="0" smtClean="0"/>
              <a:t>^</a:t>
            </a:r>
            <a:r>
              <a:rPr kumimoji="1" lang="ja-JP" altLang="en-US" dirty="0" smtClean="0"/>
              <a:t>コントロールジョーニ</a:t>
            </a:r>
            <a:r>
              <a:rPr kumimoji="1" lang="en-US" altLang="ja-JP" dirty="0" smtClean="0"/>
              <a:t>[ 00]</a:t>
            </a:r>
            <a:r>
              <a:rPr kumimoji="1" lang="ja-JP" altLang="en-US" dirty="0" smtClean="0"/>
              <a:t>ユーザー</a:t>
            </a:r>
            <a:r>
              <a:rPr kumimoji="1" lang="en-US" altLang="ja-JP" dirty="0" smtClean="0"/>
              <a:t>[ 00]</a:t>
            </a:r>
            <a:r>
              <a:rPr kumimoji="1" lang="ja-JP" altLang="en-US" dirty="0" smtClean="0"/>
              <a:t>マタワ</a:t>
            </a:r>
            <a:r>
              <a:rPr kumimoji="1" lang="en-US" altLang="ja-JP" dirty="0" smtClean="0"/>
              <a:t>[ 02]</a:t>
            </a:r>
            <a:r>
              <a:rPr kumimoji="1" lang="ja-JP" altLang="en-US" dirty="0" smtClean="0"/>
              <a:t>グループノ</a:t>
            </a:r>
            <a:r>
              <a:rPr kumimoji="1" lang="en-US" altLang="ja-JP" dirty="0" smtClean="0"/>
              <a:t>[/00]</a:t>
            </a:r>
            <a:r>
              <a:rPr kumimoji="1" lang="ja-JP" altLang="en-US" dirty="0" smtClean="0"/>
              <a:t>トーロク</a:t>
            </a:r>
            <a:r>
              <a:rPr kumimoji="1" lang="en-US" altLang="ja-JP" dirty="0" smtClean="0"/>
              <a:t>^</a:t>
            </a:r>
            <a:r>
              <a:rPr kumimoji="1" lang="ja-JP" altLang="en-US" dirty="0" smtClean="0"/>
              <a:t>スルカ</a:t>
            </a:r>
            <a:r>
              <a:rPr kumimoji="1" lang="en-US" altLang="ja-JP" dirty="0" smtClean="0"/>
              <a:t>[/06]</a:t>
            </a:r>
            <a:r>
              <a:rPr kumimoji="1" lang="ja-JP" altLang="en-US" dirty="0" smtClean="0"/>
              <a:t>シナイカニ</a:t>
            </a:r>
            <a:r>
              <a:rPr kumimoji="1" lang="en-US" altLang="ja-JP" dirty="0" smtClean="0"/>
              <a:t>[*03]</a:t>
            </a:r>
            <a:r>
              <a:rPr kumimoji="1" lang="ja-JP" altLang="en-US" dirty="0" smtClean="0"/>
              <a:t>ヨッテ</a:t>
            </a:r>
            <a:r>
              <a:rPr kumimoji="1" lang="en-US" altLang="ja-JP" dirty="0" smtClean="0"/>
              <a:t>[ 03]</a:t>
            </a:r>
            <a:r>
              <a:rPr kumimoji="1" lang="ja-JP" altLang="en-US" dirty="0" smtClean="0"/>
              <a:t>ケンゲンガ</a:t>
            </a:r>
            <a:r>
              <a:rPr kumimoji="1" lang="en-US" altLang="ja-JP" dirty="0" smtClean="0"/>
              <a:t>[/03]</a:t>
            </a:r>
            <a:r>
              <a:rPr kumimoji="1" lang="ja-JP" altLang="en-US" dirty="0" smtClean="0"/>
              <a:t>ワリアテラレルカ</a:t>
            </a:r>
            <a:r>
              <a:rPr kumimoji="1" lang="en-US" altLang="ja-JP" dirty="0" smtClean="0"/>
              <a:t>[/06]</a:t>
            </a:r>
            <a:r>
              <a:rPr kumimoji="1" lang="ja-JP" altLang="en-US" dirty="0" smtClean="0"/>
              <a:t>キマリマス</a:t>
            </a:r>
            <a:r>
              <a:rPr kumimoji="1" lang="en-US" altLang="ja-JP" dirty="0" smtClean="0"/>
              <a:t>^[.04]</a:t>
            </a:r>
            <a:r>
              <a:rPr kumimoji="1" lang="ja-JP" altLang="en-US" dirty="0" smtClean="0"/>
              <a:t>データジュンビニ</a:t>
            </a:r>
            <a:r>
              <a:rPr kumimoji="1" lang="en-US" altLang="ja-JP" dirty="0" smtClean="0"/>
              <a:t>[/04]</a:t>
            </a:r>
            <a:r>
              <a:rPr kumimoji="1" lang="ja-JP" altLang="en-US" dirty="0" smtClean="0"/>
              <a:t>カカワル</a:t>
            </a:r>
            <a:r>
              <a:rPr kumimoji="1" lang="en-US" altLang="ja-JP" dirty="0" smtClean="0"/>
              <a:t>[/03]</a:t>
            </a:r>
            <a:r>
              <a:rPr kumimoji="1" lang="ja-JP" altLang="en-US" dirty="0" smtClean="0"/>
              <a:t>ブブンニ</a:t>
            </a:r>
            <a:r>
              <a:rPr kumimoji="1" lang="en-US" altLang="ja-JP" dirty="0" smtClean="0"/>
              <a:t>[*01]</a:t>
            </a:r>
            <a:r>
              <a:rPr kumimoji="1" lang="ja-JP" altLang="en-US" dirty="0" smtClean="0"/>
              <a:t>ツイテ</a:t>
            </a:r>
            <a:r>
              <a:rPr kumimoji="1" lang="en-US" altLang="ja-JP" dirty="0" smtClean="0"/>
              <a:t>[ 01]</a:t>
            </a:r>
            <a:r>
              <a:rPr kumimoji="1" lang="ja-JP" altLang="en-US" dirty="0" smtClean="0"/>
              <a:t>ドノキノーオ</a:t>
            </a:r>
            <a:r>
              <a:rPr kumimoji="1" lang="en-US" altLang="ja-JP" dirty="0" smtClean="0"/>
              <a:t>[/01]</a:t>
            </a:r>
            <a:r>
              <a:rPr kumimoji="1" lang="ja-JP" altLang="en-US" dirty="0" smtClean="0"/>
              <a:t>リヨーシャニ</a:t>
            </a:r>
            <a:r>
              <a:rPr kumimoji="1" lang="en-US" altLang="ja-JP" dirty="0" smtClean="0"/>
              <a:t>[/02]</a:t>
            </a:r>
            <a:r>
              <a:rPr kumimoji="1" lang="ja-JP" altLang="en-US" dirty="0" smtClean="0"/>
              <a:t>テーキョーシ</a:t>
            </a:r>
            <a:r>
              <a:rPr kumimoji="1" lang="en-US" altLang="ja-JP" dirty="0" smtClean="0"/>
              <a:t>^</a:t>
            </a:r>
            <a:r>
              <a:rPr kumimoji="1" lang="ja-JP" altLang="en-US" dirty="0" smtClean="0"/>
              <a:t>タイカニ</a:t>
            </a:r>
            <a:r>
              <a:rPr kumimoji="1" lang="en-US" altLang="ja-JP" dirty="0" smtClean="0"/>
              <a:t>[*06]</a:t>
            </a:r>
            <a:r>
              <a:rPr kumimoji="1" lang="ja-JP" altLang="en-US" dirty="0" smtClean="0"/>
              <a:t>ヨッテ</a:t>
            </a:r>
            <a:r>
              <a:rPr kumimoji="1" lang="en-US" altLang="ja-JP" dirty="0" smtClean="0"/>
              <a:t>[,03]</a:t>
            </a:r>
            <a:r>
              <a:rPr kumimoji="1" lang="ja-JP" altLang="en-US" dirty="0" smtClean="0"/>
              <a:t>レポーティングサーバージョーノ</a:t>
            </a:r>
            <a:r>
              <a:rPr kumimoji="1" lang="en-US" altLang="ja-JP" dirty="0" smtClean="0"/>
              <a:t>[/00]</a:t>
            </a:r>
            <a:r>
              <a:rPr kumimoji="1" lang="ja-JP" altLang="en-US" dirty="0" smtClean="0"/>
              <a:t>セキュリティーセッテーニ</a:t>
            </a:r>
            <a:r>
              <a:rPr kumimoji="1" lang="en-US" altLang="ja-JP" dirty="0" smtClean="0"/>
              <a:t>[*06]</a:t>
            </a:r>
            <a:r>
              <a:rPr kumimoji="1" lang="ja-JP" altLang="en-US" dirty="0" smtClean="0"/>
              <a:t>ツイテモ</a:t>
            </a:r>
            <a:r>
              <a:rPr kumimoji="1" lang="en-US" altLang="ja-JP" dirty="0" smtClean="0"/>
              <a:t>[/01]</a:t>
            </a:r>
            <a:r>
              <a:rPr kumimoji="1" lang="ja-JP" altLang="en-US" dirty="0" smtClean="0"/>
              <a:t>ケントーシ</a:t>
            </a:r>
            <a:r>
              <a:rPr kumimoji="1" lang="en-US" altLang="ja-JP" dirty="0" smtClean="0"/>
              <a:t>^</a:t>
            </a:r>
            <a:r>
              <a:rPr kumimoji="1" lang="ja-JP" altLang="en-US" dirty="0" smtClean="0"/>
              <a:t>テ</a:t>
            </a:r>
            <a:r>
              <a:rPr kumimoji="1" lang="en-US" altLang="ja-JP" dirty="0" smtClean="0"/>
              <a:t>[*00]</a:t>
            </a:r>
            <a:r>
              <a:rPr kumimoji="1" lang="ja-JP" altLang="en-US" dirty="0" smtClean="0"/>
              <a:t>クダサイ</a:t>
            </a:r>
            <a:r>
              <a:rPr kumimoji="1" lang="en-US" altLang="ja-JP" dirty="0" smtClean="0"/>
              <a:t>[.03]</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30</a:t>
            </a:fld>
            <a:endParaRPr kumimoji="1" lang="ja-JP" altLang="en-US"/>
          </a:p>
        </p:txBody>
      </p:sp>
    </p:spTree>
    <p:extLst>
      <p:ext uri="{BB962C8B-B14F-4D97-AF65-F5344CB8AC3E}">
        <p14:creationId xmlns:p14="http://schemas.microsoft.com/office/powerpoint/2010/main" val="136115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ここまで、ご清聴いただきありがとうございました。</a:t>
            </a:r>
            <a:endParaRPr kumimoji="1" lang="en-US" altLang="ja-JP" dirty="0" smtClean="0"/>
          </a:p>
          <a:p>
            <a:endParaRPr kumimoji="1" lang="en-US" altLang="ja-JP" dirty="0" smtClean="0"/>
          </a:p>
          <a:p>
            <a:r>
              <a:rPr kumimoji="1" lang="ja-JP" altLang="en-US" dirty="0" smtClean="0"/>
              <a:t>本資料では、</a:t>
            </a:r>
            <a:r>
              <a:rPr kumimoji="1" lang="en-US" altLang="ja-JP" dirty="0" err="1" smtClean="0"/>
              <a:t>WebFOCUS</a:t>
            </a:r>
            <a:r>
              <a:rPr kumimoji="1" lang="ja-JP" altLang="en-US" dirty="0" smtClean="0"/>
              <a:t>における主要な内容を抜粋して記載しています。</a:t>
            </a:r>
            <a:endParaRPr kumimoji="1" lang="en-US" altLang="ja-JP" dirty="0" smtClean="0"/>
          </a:p>
          <a:p>
            <a:r>
              <a:rPr kumimoji="1" lang="ja-JP" altLang="en-US" dirty="0" smtClean="0"/>
              <a:t>本資料に記載のない内容は、</a:t>
            </a:r>
            <a:r>
              <a:rPr kumimoji="1" lang="en-US" altLang="ja-JP" dirty="0" err="1" smtClean="0"/>
              <a:t>WebFOCUS</a:t>
            </a:r>
            <a:r>
              <a:rPr kumimoji="1" lang="en-US" altLang="ja-JP" dirty="0" smtClean="0"/>
              <a:t> </a:t>
            </a:r>
            <a:r>
              <a:rPr kumimoji="1" lang="ja-JP" altLang="en-US" dirty="0" smtClean="0"/>
              <a:t>の各種製品マニュアルをご参照ください。</a:t>
            </a:r>
          </a:p>
          <a:p>
            <a:endParaRPr kumimoji="1" lang="en-US" altLang="ja-JP" dirty="0" smtClean="0"/>
          </a:p>
          <a:p>
            <a:r>
              <a:rPr kumimoji="1" lang="ja-JP" altLang="en-US" dirty="0" smtClean="0"/>
              <a:t>ココマデ</a:t>
            </a:r>
            <a:r>
              <a:rPr kumimoji="1" lang="en-US" altLang="ja-JP" dirty="0" smtClean="0"/>
              <a:t>[,03]</a:t>
            </a:r>
            <a:r>
              <a:rPr kumimoji="1" lang="ja-JP" altLang="en-US" dirty="0" smtClean="0"/>
              <a:t>ゴセーチョーイタダキ</a:t>
            </a:r>
            <a:r>
              <a:rPr kumimoji="1" lang="en-US" altLang="ja-JP" dirty="0" smtClean="0"/>
              <a:t>[ 00]</a:t>
            </a:r>
            <a:r>
              <a:rPr kumimoji="1" lang="ja-JP" altLang="en-US" dirty="0" smtClean="0"/>
              <a:t>アリガトー</a:t>
            </a:r>
            <a:r>
              <a:rPr kumimoji="1" lang="en-US" altLang="ja-JP" dirty="0" smtClean="0"/>
              <a:t>[/02]</a:t>
            </a:r>
            <a:r>
              <a:rPr kumimoji="1" lang="ja-JP" altLang="en-US" dirty="0" smtClean="0"/>
              <a:t>ゴザイマシ</a:t>
            </a:r>
            <a:r>
              <a:rPr kumimoji="1" lang="en-US" altLang="ja-JP" dirty="0" smtClean="0"/>
              <a:t>^</a:t>
            </a:r>
            <a:r>
              <a:rPr kumimoji="1" lang="ja-JP" altLang="en-US" dirty="0" smtClean="0"/>
              <a:t>タ</a:t>
            </a:r>
            <a:r>
              <a:rPr kumimoji="1" lang="en-US" altLang="ja-JP" dirty="0" smtClean="0"/>
              <a:t>[.04]</a:t>
            </a:r>
            <a:r>
              <a:rPr kumimoji="1" lang="ja-JP" altLang="en-US" dirty="0" smtClean="0"/>
              <a:t>ホン</a:t>
            </a:r>
            <a:r>
              <a:rPr kumimoji="1" lang="en-US" altLang="ja-JP" dirty="0" smtClean="0"/>
              <a:t>[/01]</a:t>
            </a:r>
            <a:r>
              <a:rPr kumimoji="1" lang="ja-JP" altLang="en-US" dirty="0" smtClean="0"/>
              <a:t>シリョーデワ</a:t>
            </a:r>
            <a:r>
              <a:rPr kumimoji="1" lang="en-US" altLang="ja-JP" dirty="0" smtClean="0"/>
              <a:t>[,01]</a:t>
            </a:r>
            <a:r>
              <a:rPr kumimoji="1" lang="ja-JP" altLang="en-US" dirty="0" smtClean="0"/>
              <a:t>ウェブフォーカスニ</a:t>
            </a:r>
            <a:r>
              <a:rPr kumimoji="1" lang="en-US" altLang="ja-JP" dirty="0" smtClean="0"/>
              <a:t>[/03]</a:t>
            </a:r>
            <a:r>
              <a:rPr kumimoji="1" lang="ja-JP" altLang="en-US" dirty="0" smtClean="0"/>
              <a:t>オケル</a:t>
            </a:r>
            <a:r>
              <a:rPr kumimoji="1" lang="en-US" altLang="ja-JP" dirty="0" smtClean="0"/>
              <a:t>[ 00]</a:t>
            </a:r>
            <a:r>
              <a:rPr kumimoji="1" lang="ja-JP" altLang="en-US" dirty="0" smtClean="0"/>
              <a:t>シュヨーナ</a:t>
            </a:r>
            <a:r>
              <a:rPr kumimoji="1" lang="en-US" altLang="ja-JP" dirty="0" smtClean="0"/>
              <a:t>[/00]</a:t>
            </a:r>
            <a:r>
              <a:rPr kumimoji="1" lang="ja-JP" altLang="en-US" dirty="0" smtClean="0"/>
              <a:t>ナイヨーオ</a:t>
            </a:r>
            <a:r>
              <a:rPr kumimoji="1" lang="en-US" altLang="ja-JP" dirty="0" smtClean="0"/>
              <a:t>[/00]</a:t>
            </a:r>
            <a:r>
              <a:rPr kumimoji="1" lang="ja-JP" altLang="en-US" dirty="0" smtClean="0"/>
              <a:t>バッスイシ</a:t>
            </a:r>
            <a:r>
              <a:rPr kumimoji="1" lang="en-US" altLang="ja-JP" dirty="0" smtClean="0"/>
              <a:t>^</a:t>
            </a:r>
            <a:r>
              <a:rPr kumimoji="1" lang="ja-JP" altLang="en-US" dirty="0" smtClean="0"/>
              <a:t>テ</a:t>
            </a:r>
            <a:r>
              <a:rPr kumimoji="1" lang="en-US" altLang="ja-JP" dirty="0" smtClean="0"/>
              <a:t>[/00]</a:t>
            </a:r>
            <a:r>
              <a:rPr kumimoji="1" lang="ja-JP" altLang="en-US" dirty="0" smtClean="0"/>
              <a:t>キ</a:t>
            </a:r>
            <a:r>
              <a:rPr kumimoji="1" lang="en-US" altLang="ja-JP" dirty="0" smtClean="0"/>
              <a:t>^</a:t>
            </a:r>
            <a:r>
              <a:rPr kumimoji="1" lang="ja-JP" altLang="en-US" dirty="0" smtClean="0"/>
              <a:t>サイシ</a:t>
            </a:r>
            <a:r>
              <a:rPr kumimoji="1" lang="en-US" altLang="ja-JP" dirty="0" smtClean="0"/>
              <a:t>^</a:t>
            </a:r>
            <a:r>
              <a:rPr kumimoji="1" lang="ja-JP" altLang="en-US" dirty="0" smtClean="0"/>
              <a:t>テ</a:t>
            </a:r>
            <a:r>
              <a:rPr kumimoji="1" lang="en-US" altLang="ja-JP" dirty="0" smtClean="0"/>
              <a:t>[/00]</a:t>
            </a:r>
            <a:r>
              <a:rPr kumimoji="1" lang="ja-JP" altLang="en-US" dirty="0" smtClean="0"/>
              <a:t>イマス</a:t>
            </a:r>
            <a:r>
              <a:rPr kumimoji="1" lang="en-US" altLang="ja-JP" dirty="0" smtClean="0"/>
              <a:t>^[.02]</a:t>
            </a:r>
            <a:r>
              <a:rPr kumimoji="1" lang="ja-JP" altLang="en-US" dirty="0" smtClean="0"/>
              <a:t>ホン</a:t>
            </a:r>
            <a:r>
              <a:rPr kumimoji="1" lang="en-US" altLang="ja-JP" dirty="0" smtClean="0"/>
              <a:t>[/01]</a:t>
            </a:r>
            <a:r>
              <a:rPr kumimoji="1" lang="ja-JP" altLang="en-US" dirty="0" smtClean="0"/>
              <a:t>シリョーニ</a:t>
            </a:r>
            <a:r>
              <a:rPr kumimoji="1" lang="en-US" altLang="ja-JP" dirty="0" smtClean="0"/>
              <a:t>[ 01]</a:t>
            </a:r>
            <a:r>
              <a:rPr kumimoji="1" lang="ja-JP" altLang="en-US" dirty="0" smtClean="0"/>
              <a:t>キ</a:t>
            </a:r>
            <a:r>
              <a:rPr kumimoji="1" lang="en-US" altLang="ja-JP" dirty="0" smtClean="0"/>
              <a:t>^</a:t>
            </a:r>
            <a:r>
              <a:rPr kumimoji="1" lang="ja-JP" altLang="en-US" dirty="0" smtClean="0"/>
              <a:t>サイノ</a:t>
            </a:r>
            <a:r>
              <a:rPr kumimoji="1" lang="en-US" altLang="ja-JP" dirty="0" smtClean="0"/>
              <a:t>[/00]</a:t>
            </a:r>
            <a:r>
              <a:rPr kumimoji="1" lang="ja-JP" altLang="en-US" dirty="0" smtClean="0"/>
              <a:t>ナイ</a:t>
            </a:r>
            <a:r>
              <a:rPr kumimoji="1" lang="en-US" altLang="ja-JP" dirty="0" smtClean="0"/>
              <a:t>[/01]</a:t>
            </a:r>
            <a:r>
              <a:rPr kumimoji="1" lang="ja-JP" altLang="en-US" dirty="0" smtClean="0"/>
              <a:t>ナイヨーワ</a:t>
            </a:r>
            <a:r>
              <a:rPr kumimoji="1" lang="en-US" altLang="ja-JP" dirty="0" smtClean="0"/>
              <a:t>[,00]</a:t>
            </a:r>
            <a:r>
              <a:rPr kumimoji="1" lang="ja-JP" altLang="en-US" dirty="0" smtClean="0"/>
              <a:t>ウェブフォーカスノ</a:t>
            </a:r>
            <a:r>
              <a:rPr kumimoji="1" lang="en-US" altLang="ja-JP" dirty="0" smtClean="0"/>
              <a:t>[ 03]</a:t>
            </a:r>
            <a:r>
              <a:rPr kumimoji="1" lang="ja-JP" altLang="en-US" dirty="0" smtClean="0"/>
              <a:t>カク</a:t>
            </a:r>
            <a:r>
              <a:rPr kumimoji="1" lang="en-US" altLang="ja-JP" dirty="0" smtClean="0"/>
              <a:t>^</a:t>
            </a:r>
            <a:r>
              <a:rPr kumimoji="1" lang="ja-JP" altLang="en-US" dirty="0" smtClean="0"/>
              <a:t>シュ</a:t>
            </a:r>
            <a:r>
              <a:rPr kumimoji="1" lang="en-US" altLang="ja-JP" dirty="0" smtClean="0"/>
              <a:t>[/01]</a:t>
            </a:r>
            <a:r>
              <a:rPr kumimoji="1" lang="ja-JP" altLang="en-US" dirty="0" smtClean="0"/>
              <a:t>セーヒンマニュアルオ</a:t>
            </a:r>
            <a:r>
              <a:rPr kumimoji="1" lang="en-US" altLang="ja-JP" dirty="0" smtClean="0"/>
              <a:t>[ 05]</a:t>
            </a:r>
            <a:r>
              <a:rPr kumimoji="1" lang="ja-JP" altLang="en-US" dirty="0" smtClean="0"/>
              <a:t>ゴサンショー</a:t>
            </a:r>
            <a:r>
              <a:rPr kumimoji="1" lang="en-US" altLang="ja-JP" dirty="0" smtClean="0"/>
              <a:t>[/00]</a:t>
            </a:r>
            <a:r>
              <a:rPr kumimoji="1" lang="ja-JP" altLang="en-US" dirty="0" smtClean="0"/>
              <a:t>クダサイ</a:t>
            </a:r>
            <a:r>
              <a:rPr kumimoji="1" lang="en-US" altLang="ja-JP" dirty="0" smtClean="0"/>
              <a:t>[.03]</a:t>
            </a:r>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31</a:t>
            </a:fld>
            <a:endParaRPr kumimoji="1" lang="ja-JP" altLang="en-US"/>
          </a:p>
        </p:txBody>
      </p:sp>
    </p:spTree>
    <p:extLst>
      <p:ext uri="{BB962C8B-B14F-4D97-AF65-F5344CB8AC3E}">
        <p14:creationId xmlns:p14="http://schemas.microsoft.com/office/powerpoint/2010/main" val="67855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dirty="0" smtClean="0"/>
              <a:t>のコンテンツを適切なユーザに提供するためには、セキュリティ設定が必要になります。</a:t>
            </a:r>
            <a:endParaRPr kumimoji="1" lang="en-US" altLang="ja-JP" dirty="0" smtClean="0"/>
          </a:p>
          <a:p>
            <a:r>
              <a:rPr kumimoji="1" lang="ja-JP" altLang="en-US" dirty="0" smtClean="0"/>
              <a:t>本資料では</a:t>
            </a:r>
            <a:r>
              <a:rPr kumimoji="1" lang="en-US" altLang="ja-JP" dirty="0" err="1" smtClean="0"/>
              <a:t>WebFOCUS</a:t>
            </a:r>
            <a:r>
              <a:rPr kumimoji="1" lang="ja-JP" altLang="en-US" dirty="0" smtClean="0"/>
              <a:t>で設定可能なセキュリティ機能について説明しており、</a:t>
            </a:r>
            <a:endParaRPr kumimoji="1" lang="en-US" altLang="ja-JP" dirty="0" smtClean="0"/>
          </a:p>
          <a:p>
            <a:r>
              <a:rPr kumimoji="1" lang="ja-JP" altLang="en-US" dirty="0" smtClean="0"/>
              <a:t>・認証認可の理解</a:t>
            </a:r>
            <a:endParaRPr kumimoji="1" lang="en-US" altLang="ja-JP" dirty="0" smtClean="0"/>
          </a:p>
          <a:p>
            <a:r>
              <a:rPr kumimoji="1" lang="ja-JP" altLang="en-US" dirty="0" smtClean="0"/>
              <a:t>・セキュリティルールの設定イメージの理解</a:t>
            </a:r>
            <a:endParaRPr kumimoji="1" lang="en-US" altLang="ja-JP" dirty="0" smtClean="0"/>
          </a:p>
          <a:p>
            <a:r>
              <a:rPr kumimoji="1" lang="ja-JP" altLang="en-US" dirty="0" smtClean="0"/>
              <a:t>等を目的としています。</a:t>
            </a:r>
            <a:endParaRPr kumimoji="1" lang="en-US" altLang="ja-JP" dirty="0" smtClean="0"/>
          </a:p>
          <a:p>
            <a:endParaRPr kumimoji="1" lang="en-US" altLang="ja-JP" dirty="0" smtClean="0"/>
          </a:p>
          <a:p>
            <a:r>
              <a:rPr kumimoji="1" lang="en-US" altLang="ja-JP" dirty="0" err="1" smtClean="0"/>
              <a:t>WebFOCUS</a:t>
            </a:r>
            <a:r>
              <a:rPr kumimoji="1" lang="ja-JP" altLang="en-US" dirty="0" smtClean="0"/>
              <a:t>以外の外部認証情報とも連携が可能ですので、必要に応じて関係者に確認を行ってください。</a:t>
            </a:r>
            <a:endParaRPr kumimoji="1" lang="en-US" altLang="ja-JP" dirty="0" smtClean="0"/>
          </a:p>
          <a:p>
            <a:endParaRPr kumimoji="1" lang="en-US" altLang="ja-JP" dirty="0" smtClean="0"/>
          </a:p>
          <a:p>
            <a:endParaRPr kumimoji="1" lang="en-US" altLang="ja-JP" dirty="0" smtClean="0"/>
          </a:p>
          <a:p>
            <a:r>
              <a:rPr kumimoji="1" lang="ja-JP" altLang="en-US" dirty="0" smtClean="0"/>
              <a:t>ウェブフォーカスノ</a:t>
            </a:r>
            <a:r>
              <a:rPr kumimoji="1" lang="en-US" altLang="ja-JP" dirty="0" smtClean="0"/>
              <a:t>[/03]</a:t>
            </a:r>
            <a:r>
              <a:rPr kumimoji="1" lang="ja-JP" altLang="en-US" dirty="0" smtClean="0"/>
              <a:t>コンテンツオ</a:t>
            </a:r>
            <a:r>
              <a:rPr kumimoji="1" lang="en-US" altLang="ja-JP" dirty="0" smtClean="0"/>
              <a:t>[ 01]</a:t>
            </a:r>
            <a:r>
              <a:rPr kumimoji="1" lang="ja-JP" altLang="en-US" dirty="0" smtClean="0"/>
              <a:t>テキ</a:t>
            </a:r>
            <a:r>
              <a:rPr kumimoji="1" lang="en-US" altLang="ja-JP" dirty="0" smtClean="0"/>
              <a:t>^</a:t>
            </a:r>
            <a:r>
              <a:rPr kumimoji="1" lang="ja-JP" altLang="en-US" dirty="0" smtClean="0"/>
              <a:t>セツナ</a:t>
            </a:r>
            <a:r>
              <a:rPr kumimoji="1" lang="en-US" altLang="ja-JP" dirty="0" smtClean="0"/>
              <a:t>[/00]</a:t>
            </a:r>
            <a:r>
              <a:rPr kumimoji="1" lang="ja-JP" altLang="en-US" dirty="0" smtClean="0"/>
              <a:t>ユーザニ</a:t>
            </a:r>
            <a:r>
              <a:rPr kumimoji="1" lang="en-US" altLang="ja-JP" dirty="0" smtClean="0"/>
              <a:t>[/01]</a:t>
            </a:r>
            <a:r>
              <a:rPr kumimoji="1" lang="ja-JP" altLang="en-US" dirty="0" smtClean="0"/>
              <a:t>テーキョースルタメニワ</a:t>
            </a:r>
            <a:r>
              <a:rPr kumimoji="1" lang="en-US" altLang="ja-JP" dirty="0" smtClean="0"/>
              <a:t>[,08]</a:t>
            </a:r>
            <a:r>
              <a:rPr kumimoji="1" lang="ja-JP" altLang="en-US" dirty="0" smtClean="0"/>
              <a:t>セキュリティーセッテーガ</a:t>
            </a:r>
            <a:r>
              <a:rPr kumimoji="1" lang="en-US" altLang="ja-JP" dirty="0" smtClean="0"/>
              <a:t>[/05]</a:t>
            </a:r>
            <a:r>
              <a:rPr kumimoji="1" lang="ja-JP" altLang="en-US" dirty="0" smtClean="0"/>
              <a:t>ヒ</a:t>
            </a:r>
            <a:r>
              <a:rPr kumimoji="1" lang="en-US" altLang="ja-JP" dirty="0" smtClean="0"/>
              <a:t>^</a:t>
            </a:r>
            <a:r>
              <a:rPr kumimoji="1" lang="ja-JP" altLang="en-US" dirty="0" smtClean="0"/>
              <a:t>ツヨーニ</a:t>
            </a:r>
            <a:r>
              <a:rPr kumimoji="1" lang="en-US" altLang="ja-JP" dirty="0" smtClean="0"/>
              <a:t>[/00]</a:t>
            </a:r>
            <a:r>
              <a:rPr kumimoji="1" lang="ja-JP" altLang="en-US" dirty="0" smtClean="0"/>
              <a:t>ナリマス</a:t>
            </a:r>
            <a:r>
              <a:rPr kumimoji="1" lang="en-US" altLang="ja-JP" dirty="0" smtClean="0"/>
              <a:t>^[.05]</a:t>
            </a:r>
            <a:r>
              <a:rPr kumimoji="1" lang="ja-JP" altLang="en-US" dirty="0" smtClean="0"/>
              <a:t>ホン</a:t>
            </a:r>
            <a:r>
              <a:rPr kumimoji="1" lang="en-US" altLang="ja-JP" dirty="0" smtClean="0"/>
              <a:t>[/01]</a:t>
            </a:r>
            <a:r>
              <a:rPr kumimoji="1" lang="ja-JP" altLang="en-US" dirty="0" smtClean="0"/>
              <a:t>シリョーデワ</a:t>
            </a:r>
            <a:r>
              <a:rPr kumimoji="1" lang="en-US" altLang="ja-JP" dirty="0" smtClean="0"/>
              <a:t>[.01]</a:t>
            </a:r>
            <a:r>
              <a:rPr kumimoji="1" lang="ja-JP" altLang="en-US" dirty="0" smtClean="0"/>
              <a:t>ウェブフォーカスデ</a:t>
            </a:r>
            <a:r>
              <a:rPr kumimoji="1" lang="en-US" altLang="ja-JP" dirty="0" smtClean="0"/>
              <a:t>[ 03]</a:t>
            </a:r>
            <a:r>
              <a:rPr kumimoji="1" lang="ja-JP" altLang="en-US" dirty="0" smtClean="0"/>
              <a:t>セッテー</a:t>
            </a:r>
            <a:r>
              <a:rPr kumimoji="1" lang="en-US" altLang="ja-JP" dirty="0" smtClean="0"/>
              <a:t>[/00]</a:t>
            </a:r>
            <a:r>
              <a:rPr kumimoji="1" lang="ja-JP" altLang="en-US" dirty="0" smtClean="0"/>
              <a:t>カノーナ</a:t>
            </a:r>
            <a:r>
              <a:rPr kumimoji="1" lang="en-US" altLang="ja-JP" dirty="0" smtClean="0"/>
              <a:t>[/00]</a:t>
            </a:r>
            <a:r>
              <a:rPr kumimoji="1" lang="ja-JP" altLang="en-US" dirty="0" smtClean="0"/>
              <a:t>セキュリティー</a:t>
            </a:r>
            <a:r>
              <a:rPr kumimoji="1" lang="en-US" altLang="ja-JP" dirty="0" smtClean="0"/>
              <a:t>[/00]</a:t>
            </a:r>
            <a:r>
              <a:rPr kumimoji="1" lang="ja-JP" altLang="en-US" dirty="0" smtClean="0"/>
              <a:t>キノーニ</a:t>
            </a:r>
            <a:r>
              <a:rPr kumimoji="1" lang="en-US" altLang="ja-JP" dirty="0" smtClean="0"/>
              <a:t>[/01]</a:t>
            </a:r>
            <a:r>
              <a:rPr kumimoji="1" lang="ja-JP" altLang="en-US" dirty="0" smtClean="0"/>
              <a:t>ツイテ</a:t>
            </a:r>
            <a:r>
              <a:rPr kumimoji="1" lang="en-US" altLang="ja-JP" dirty="0" smtClean="0"/>
              <a:t>[ 01]</a:t>
            </a:r>
            <a:r>
              <a:rPr kumimoji="1" lang="ja-JP" altLang="en-US" dirty="0" smtClean="0"/>
              <a:t>セツメーシ</a:t>
            </a:r>
            <a:r>
              <a:rPr kumimoji="1" lang="en-US" altLang="ja-JP" dirty="0" smtClean="0"/>
              <a:t>^</a:t>
            </a:r>
            <a:r>
              <a:rPr kumimoji="1" lang="ja-JP" altLang="en-US" dirty="0" smtClean="0"/>
              <a:t>テオリ</a:t>
            </a:r>
            <a:r>
              <a:rPr kumimoji="1" lang="en-US" altLang="ja-JP" dirty="0" smtClean="0"/>
              <a:t>[.07]</a:t>
            </a:r>
            <a:r>
              <a:rPr kumimoji="1" lang="ja-JP" altLang="en-US" dirty="0" smtClean="0"/>
              <a:t>ニンショーニンカノ</a:t>
            </a:r>
            <a:r>
              <a:rPr kumimoji="1" lang="en-US" altLang="ja-JP" dirty="0" smtClean="0"/>
              <a:t>[/05]</a:t>
            </a:r>
            <a:r>
              <a:rPr kumimoji="1" lang="ja-JP" altLang="en-US" dirty="0" smtClean="0"/>
              <a:t>リカイ</a:t>
            </a:r>
            <a:r>
              <a:rPr kumimoji="1" lang="en-US" altLang="ja-JP" dirty="0" smtClean="0"/>
              <a:t>[.01]</a:t>
            </a:r>
            <a:r>
              <a:rPr kumimoji="1" lang="ja-JP" altLang="en-US" dirty="0" smtClean="0"/>
              <a:t>セキュリティルールノ</a:t>
            </a:r>
            <a:r>
              <a:rPr kumimoji="1" lang="en-US" altLang="ja-JP" dirty="0" smtClean="0"/>
              <a:t>[/05]</a:t>
            </a:r>
            <a:r>
              <a:rPr kumimoji="1" lang="ja-JP" altLang="en-US" dirty="0" smtClean="0"/>
              <a:t>セッテーイメージノ</a:t>
            </a:r>
            <a:r>
              <a:rPr kumimoji="1" lang="en-US" altLang="ja-JP" dirty="0" smtClean="0"/>
              <a:t>[/06]</a:t>
            </a:r>
            <a:r>
              <a:rPr kumimoji="1" lang="ja-JP" altLang="en-US" dirty="0" smtClean="0"/>
              <a:t>リカイ</a:t>
            </a:r>
            <a:r>
              <a:rPr kumimoji="1" lang="en-US" altLang="ja-JP" dirty="0" smtClean="0"/>
              <a:t>[.01]</a:t>
            </a:r>
            <a:r>
              <a:rPr kumimoji="1" lang="ja-JP" altLang="en-US" dirty="0" smtClean="0"/>
              <a:t>ナドオ</a:t>
            </a:r>
            <a:r>
              <a:rPr kumimoji="1" lang="en-US" altLang="ja-JP" dirty="0" smtClean="0"/>
              <a:t>[/01]</a:t>
            </a:r>
            <a:r>
              <a:rPr kumimoji="1" lang="ja-JP" altLang="en-US" dirty="0" smtClean="0"/>
              <a:t>モク</a:t>
            </a:r>
            <a:r>
              <a:rPr kumimoji="1" lang="en-US" altLang="ja-JP" dirty="0" smtClean="0"/>
              <a:t>^</a:t>
            </a:r>
            <a:r>
              <a:rPr kumimoji="1" lang="ja-JP" altLang="en-US" dirty="0" smtClean="0"/>
              <a:t>テキ</a:t>
            </a:r>
            <a:r>
              <a:rPr kumimoji="1" lang="en-US" altLang="ja-JP" dirty="0" smtClean="0"/>
              <a:t>^</a:t>
            </a:r>
            <a:r>
              <a:rPr kumimoji="1" lang="ja-JP" altLang="en-US" dirty="0" smtClean="0"/>
              <a:t>ト</a:t>
            </a:r>
            <a:r>
              <a:rPr kumimoji="1" lang="en-US" altLang="ja-JP" dirty="0" smtClean="0"/>
              <a:t>[/00]</a:t>
            </a:r>
            <a:r>
              <a:rPr kumimoji="1" lang="ja-JP" altLang="en-US" dirty="0" smtClean="0"/>
              <a:t>シ</a:t>
            </a:r>
            <a:r>
              <a:rPr kumimoji="1" lang="en-US" altLang="ja-JP" dirty="0" smtClean="0"/>
              <a:t>^</a:t>
            </a:r>
            <a:r>
              <a:rPr kumimoji="1" lang="ja-JP" altLang="en-US" dirty="0" smtClean="0"/>
              <a:t>テ</a:t>
            </a:r>
            <a:r>
              <a:rPr kumimoji="1" lang="en-US" altLang="ja-JP" dirty="0" smtClean="0"/>
              <a:t>[/02]</a:t>
            </a:r>
            <a:r>
              <a:rPr kumimoji="1" lang="ja-JP" altLang="en-US" dirty="0" smtClean="0"/>
              <a:t>イマス</a:t>
            </a:r>
            <a:r>
              <a:rPr kumimoji="1" lang="en-US" altLang="ja-JP" dirty="0" smtClean="0"/>
              <a:t>^[.03]</a:t>
            </a:r>
            <a:r>
              <a:rPr kumimoji="1" lang="ja-JP" altLang="en-US" dirty="0" smtClean="0"/>
              <a:t>ウェブフォーカスイガイノ</a:t>
            </a:r>
            <a:r>
              <a:rPr kumimoji="1" lang="en-US" altLang="ja-JP" dirty="0" smtClean="0"/>
              <a:t>[/07]</a:t>
            </a:r>
            <a:r>
              <a:rPr kumimoji="1" lang="ja-JP" altLang="en-US" dirty="0" smtClean="0"/>
              <a:t>ガイブニンショージョーホートモ</a:t>
            </a:r>
            <a:r>
              <a:rPr kumimoji="1" lang="en-US" altLang="ja-JP" dirty="0" smtClean="0"/>
              <a:t>[ 08]</a:t>
            </a:r>
            <a:r>
              <a:rPr kumimoji="1" lang="ja-JP" altLang="en-US" dirty="0" smtClean="0"/>
              <a:t>レンケーガ</a:t>
            </a:r>
            <a:r>
              <a:rPr kumimoji="1" lang="en-US" altLang="ja-JP" dirty="0" smtClean="0"/>
              <a:t>[/00]</a:t>
            </a:r>
            <a:r>
              <a:rPr kumimoji="1" lang="ja-JP" altLang="en-US" dirty="0" smtClean="0"/>
              <a:t>カノーデスノデ</a:t>
            </a:r>
            <a:r>
              <a:rPr kumimoji="1" lang="en-US" altLang="ja-JP" dirty="0" smtClean="0"/>
              <a:t>[,04]</a:t>
            </a:r>
            <a:r>
              <a:rPr kumimoji="1" lang="ja-JP" altLang="en-US" dirty="0" smtClean="0"/>
              <a:t>ヒ</a:t>
            </a:r>
            <a:r>
              <a:rPr kumimoji="1" lang="en-US" altLang="ja-JP" dirty="0" smtClean="0"/>
              <a:t>^</a:t>
            </a:r>
            <a:r>
              <a:rPr kumimoji="1" lang="ja-JP" altLang="en-US" dirty="0" smtClean="0"/>
              <a:t>ツヨーニ</a:t>
            </a:r>
            <a:r>
              <a:rPr kumimoji="1" lang="en-US" altLang="ja-JP" dirty="0" smtClean="0"/>
              <a:t>[/00]</a:t>
            </a:r>
            <a:r>
              <a:rPr kumimoji="1" lang="ja-JP" altLang="en-US" dirty="0" smtClean="0"/>
              <a:t>オージテ</a:t>
            </a:r>
            <a:r>
              <a:rPr kumimoji="1" lang="en-US" altLang="ja-JP" dirty="0" smtClean="0"/>
              <a:t>[ 00]</a:t>
            </a:r>
            <a:r>
              <a:rPr kumimoji="1" lang="ja-JP" altLang="en-US" dirty="0" smtClean="0"/>
              <a:t>カンケーシャニ</a:t>
            </a:r>
            <a:r>
              <a:rPr kumimoji="1" lang="en-US" altLang="ja-JP" dirty="0" smtClean="0"/>
              <a:t>[ 03]</a:t>
            </a:r>
            <a:r>
              <a:rPr kumimoji="1" lang="ja-JP" altLang="en-US" dirty="0" smtClean="0"/>
              <a:t>カクニンオ</a:t>
            </a:r>
            <a:r>
              <a:rPr kumimoji="1" lang="en-US" altLang="ja-JP" dirty="0" smtClean="0"/>
              <a:t>[/00]</a:t>
            </a:r>
            <a:r>
              <a:rPr kumimoji="1" lang="ja-JP" altLang="en-US" dirty="0" smtClean="0"/>
              <a:t>オコナッテ</a:t>
            </a:r>
            <a:r>
              <a:rPr kumimoji="1" lang="en-US" altLang="ja-JP" dirty="0" smtClean="0"/>
              <a:t>[/00]</a:t>
            </a:r>
            <a:r>
              <a:rPr kumimoji="1" lang="ja-JP" altLang="en-US" dirty="0" smtClean="0"/>
              <a:t>クダサイ</a:t>
            </a:r>
            <a:r>
              <a:rPr kumimoji="1" lang="en-US" altLang="ja-JP" dirty="0" smtClean="0"/>
              <a:t>[.03]</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a:t>
            </a:fld>
            <a:endParaRPr kumimoji="1" lang="ja-JP" altLang="en-US"/>
          </a:p>
        </p:txBody>
      </p:sp>
    </p:spTree>
    <p:extLst>
      <p:ext uri="{BB962C8B-B14F-4D97-AF65-F5344CB8AC3E}">
        <p14:creationId xmlns:p14="http://schemas.microsoft.com/office/powerpoint/2010/main" val="100483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dirty="0" smtClean="0"/>
              <a:t>のアーキテクチャーです。</a:t>
            </a:r>
            <a:endParaRPr kumimoji="1" lang="en-US" altLang="ja-JP" dirty="0" smtClean="0"/>
          </a:p>
          <a:p>
            <a:endParaRPr kumimoji="1" lang="en-US" altLang="ja-JP" dirty="0" smtClean="0"/>
          </a:p>
          <a:p>
            <a:r>
              <a:rPr kumimoji="1" lang="ja-JP" altLang="en-US" dirty="0" smtClean="0"/>
              <a:t>ウェブフォーカスノ</a:t>
            </a:r>
            <a:r>
              <a:rPr kumimoji="1" lang="en-US" altLang="ja-JP" dirty="0" smtClean="0"/>
              <a:t>[/03]</a:t>
            </a:r>
            <a:r>
              <a:rPr kumimoji="1" lang="ja-JP" altLang="en-US" dirty="0" smtClean="0"/>
              <a:t>アーキ</a:t>
            </a:r>
            <a:r>
              <a:rPr kumimoji="1" lang="en-US" altLang="ja-JP" dirty="0" smtClean="0"/>
              <a:t>^</a:t>
            </a:r>
            <a:r>
              <a:rPr kumimoji="1" lang="ja-JP" altLang="en-US" dirty="0" smtClean="0"/>
              <a:t>テク</a:t>
            </a:r>
            <a:r>
              <a:rPr kumimoji="1" lang="en-US" altLang="ja-JP" dirty="0" smtClean="0"/>
              <a:t>^</a:t>
            </a:r>
            <a:r>
              <a:rPr kumimoji="1" lang="ja-JP" altLang="en-US" dirty="0" smtClean="0"/>
              <a:t>チャーデス</a:t>
            </a:r>
            <a:r>
              <a:rPr kumimoji="1" lang="en-US" altLang="ja-JP" dirty="0" smtClean="0"/>
              <a:t>^[.04]</a:t>
            </a:r>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a:t>
            </a:fld>
            <a:endParaRPr kumimoji="1" lang="ja-JP" altLang="en-US"/>
          </a:p>
        </p:txBody>
      </p:sp>
    </p:spTree>
    <p:extLst>
      <p:ext uri="{BB962C8B-B14F-4D97-AF65-F5344CB8AC3E}">
        <p14:creationId xmlns:p14="http://schemas.microsoft.com/office/powerpoint/2010/main" val="53589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a:t>
            </a:r>
            <a:r>
              <a:rPr kumimoji="1" lang="en-US" altLang="ja-JP" dirty="0" err="1" smtClean="0"/>
              <a:t>WebFOCUS</a:t>
            </a:r>
            <a:r>
              <a:rPr kumimoji="1" lang="ja-JP" altLang="en-US" dirty="0" smtClean="0"/>
              <a:t>のコンポーネントと各種ファンクション等を示した全体構成図となります。</a:t>
            </a:r>
            <a:endParaRPr kumimoji="1" lang="en-US" altLang="ja-JP" dirty="0" smtClean="0"/>
          </a:p>
          <a:p>
            <a:endParaRPr kumimoji="1" lang="en-US" altLang="ja-JP" dirty="0" smtClean="0"/>
          </a:p>
          <a:p>
            <a:endParaRPr kumimoji="1" lang="en-US" altLang="ja-JP" dirty="0" smtClean="0"/>
          </a:p>
          <a:p>
            <a:r>
              <a:rPr kumimoji="1" lang="ja-JP" altLang="en-US" dirty="0" smtClean="0"/>
              <a:t>コチラガ</a:t>
            </a:r>
            <a:r>
              <a:rPr kumimoji="1" lang="en-US" altLang="ja-JP" dirty="0" smtClean="0"/>
              <a:t>[/00]</a:t>
            </a:r>
            <a:r>
              <a:rPr kumimoji="1" lang="ja-JP" altLang="en-US" dirty="0" smtClean="0"/>
              <a:t>ウェブフォーカスノ</a:t>
            </a:r>
            <a:r>
              <a:rPr kumimoji="1" lang="en-US" altLang="ja-JP" dirty="0" smtClean="0"/>
              <a:t>[/03]</a:t>
            </a:r>
            <a:r>
              <a:rPr kumimoji="1" lang="ja-JP" altLang="en-US" dirty="0" smtClean="0"/>
              <a:t>コンポーネントト</a:t>
            </a:r>
            <a:r>
              <a:rPr kumimoji="1" lang="en-US" altLang="ja-JP" dirty="0" smtClean="0"/>
              <a:t>[ 03]</a:t>
            </a:r>
            <a:r>
              <a:rPr kumimoji="1" lang="ja-JP" altLang="en-US" dirty="0" smtClean="0"/>
              <a:t>カク</a:t>
            </a:r>
            <a:r>
              <a:rPr kumimoji="1" lang="en-US" altLang="ja-JP" dirty="0" smtClean="0"/>
              <a:t>^</a:t>
            </a:r>
            <a:r>
              <a:rPr kumimoji="1" lang="ja-JP" altLang="en-US" dirty="0" smtClean="0"/>
              <a:t>シュ</a:t>
            </a:r>
            <a:r>
              <a:rPr kumimoji="1" lang="en-US" altLang="ja-JP" dirty="0" smtClean="0"/>
              <a:t>[/01]</a:t>
            </a:r>
            <a:r>
              <a:rPr kumimoji="1" lang="ja-JP" altLang="en-US" dirty="0" smtClean="0"/>
              <a:t>ファンクションナドオ</a:t>
            </a:r>
            <a:r>
              <a:rPr kumimoji="1" lang="en-US" altLang="ja-JP" dirty="0" smtClean="0"/>
              <a:t>[/01]</a:t>
            </a:r>
            <a:r>
              <a:rPr kumimoji="1" lang="ja-JP" altLang="en-US" dirty="0" smtClean="0"/>
              <a:t>シメシ</a:t>
            </a:r>
            <a:r>
              <a:rPr kumimoji="1" lang="en-US" altLang="ja-JP" dirty="0" smtClean="0"/>
              <a:t>^</a:t>
            </a:r>
            <a:r>
              <a:rPr kumimoji="1" lang="ja-JP" altLang="en-US" dirty="0" smtClean="0"/>
              <a:t>タ</a:t>
            </a:r>
            <a:r>
              <a:rPr kumimoji="1" lang="en-US" altLang="ja-JP" dirty="0" smtClean="0"/>
              <a:t>[ 02]</a:t>
            </a:r>
            <a:r>
              <a:rPr kumimoji="1" lang="ja-JP" altLang="en-US" dirty="0" smtClean="0"/>
              <a:t>ゼンタイ</a:t>
            </a:r>
            <a:r>
              <a:rPr kumimoji="1" lang="en-US" altLang="ja-JP" dirty="0" smtClean="0"/>
              <a:t>[/00]</a:t>
            </a:r>
            <a:r>
              <a:rPr kumimoji="1" lang="ja-JP" altLang="en-US" dirty="0" smtClean="0"/>
              <a:t>コーセーズト</a:t>
            </a:r>
            <a:r>
              <a:rPr kumimoji="1" lang="en-US" altLang="ja-JP" dirty="0" smtClean="0"/>
              <a:t>[/03]</a:t>
            </a:r>
            <a:r>
              <a:rPr kumimoji="1" lang="ja-JP" altLang="en-US" dirty="0" smtClean="0"/>
              <a:t>ナリマス</a:t>
            </a:r>
            <a:r>
              <a:rPr kumimoji="1" lang="en-US" altLang="ja-JP" dirty="0" smtClean="0"/>
              <a:t>^[.03]</a:t>
            </a:r>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a:t>
            </a:fld>
            <a:endParaRPr kumimoji="1" lang="ja-JP" altLang="en-US"/>
          </a:p>
        </p:txBody>
      </p:sp>
    </p:spTree>
    <p:extLst>
      <p:ext uri="{BB962C8B-B14F-4D97-AF65-F5344CB8AC3E}">
        <p14:creationId xmlns:p14="http://schemas.microsoft.com/office/powerpoint/2010/main" val="95065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dirty="0" smtClean="0">
                <a:solidFill>
                  <a:schemeClr val="tx1"/>
                </a:solidFill>
                <a:effectLst/>
                <a:latin typeface="+mn-ea"/>
                <a:ea typeface="+mn-ea"/>
                <a:cs typeface="+mn-cs"/>
              </a:rPr>
              <a:t>ユーザが</a:t>
            </a:r>
            <a:r>
              <a:rPr kumimoji="1" lang="en-US" altLang="ja-JP" sz="1200" b="0" i="0" u="none" strike="noStrike" kern="1200" dirty="0" err="1" smtClean="0">
                <a:solidFill>
                  <a:schemeClr val="tx1"/>
                </a:solidFill>
                <a:effectLst/>
                <a:latin typeface="+mn-ea"/>
                <a:ea typeface="+mn-ea"/>
                <a:cs typeface="+mn-cs"/>
              </a:rPr>
              <a:t>WebFOCUS</a:t>
            </a:r>
            <a:r>
              <a:rPr kumimoji="1" lang="ja-JP" altLang="en-US" sz="1200" b="0" i="0" u="none" strike="noStrike" kern="1200" dirty="0" smtClean="0">
                <a:solidFill>
                  <a:schemeClr val="tx1"/>
                </a:solidFill>
                <a:effectLst/>
                <a:latin typeface="+mn-ea"/>
                <a:ea typeface="+mn-ea"/>
                <a:cs typeface="+mn-cs"/>
              </a:rPr>
              <a:t>のコンテンツにアクセスする際に、認証と認可が行われます。</a:t>
            </a:r>
            <a:endParaRPr lang="ja-JP" altLang="en-US" b="0" dirty="0" smtClean="0">
              <a:effectLst/>
            </a:endParaRPr>
          </a:p>
          <a:p>
            <a:pPr rtl="0"/>
            <a:r>
              <a:rPr kumimoji="1" lang="ja-JP" altLang="en-US" sz="1200" b="0" i="0" u="none" strike="noStrike" kern="1200" dirty="0" smtClean="0">
                <a:solidFill>
                  <a:schemeClr val="tx1"/>
                </a:solidFill>
                <a:effectLst/>
                <a:latin typeface="+mn-ea"/>
                <a:ea typeface="+mn-ea"/>
                <a:cs typeface="+mn-cs"/>
              </a:rPr>
              <a:t>認証とは、ユーザ</a:t>
            </a:r>
            <a:r>
              <a:rPr kumimoji="1" lang="en-US" altLang="ja-JP" sz="1200" b="0" i="0" u="none" strike="noStrike" kern="1200" dirty="0" smtClean="0">
                <a:solidFill>
                  <a:schemeClr val="tx1"/>
                </a:solidFill>
                <a:effectLst/>
                <a:latin typeface="+mn-ea"/>
                <a:ea typeface="+mn-ea"/>
                <a:cs typeface="+mn-cs"/>
              </a:rPr>
              <a:t>ID</a:t>
            </a:r>
            <a:r>
              <a:rPr kumimoji="1" lang="ja-JP" altLang="en-US" sz="1200" b="0" i="0" u="none" strike="noStrike" kern="1200" dirty="0" smtClean="0">
                <a:solidFill>
                  <a:schemeClr val="tx1"/>
                </a:solidFill>
                <a:effectLst/>
                <a:latin typeface="+mn-ea"/>
                <a:ea typeface="+mn-ea"/>
                <a:cs typeface="+mn-cs"/>
              </a:rPr>
              <a:t>とパスワードの組み合わせによって、</a:t>
            </a:r>
            <a:r>
              <a:rPr kumimoji="1" lang="en-US" altLang="ja-JP" sz="1200" b="0" i="0" u="none" strike="noStrike" kern="1200" dirty="0" err="1" smtClean="0">
                <a:solidFill>
                  <a:schemeClr val="tx1"/>
                </a:solidFill>
                <a:effectLst/>
                <a:latin typeface="+mn-ea"/>
                <a:ea typeface="+mn-ea"/>
                <a:cs typeface="+mn-cs"/>
              </a:rPr>
              <a:t>WebFOCUS</a:t>
            </a:r>
            <a:r>
              <a:rPr kumimoji="1" lang="ja-JP" altLang="en-US" sz="1200" b="0" i="0" u="none" strike="noStrike" kern="1200" dirty="0" smtClean="0">
                <a:solidFill>
                  <a:schemeClr val="tx1"/>
                </a:solidFill>
                <a:effectLst/>
                <a:latin typeface="+mn-ea"/>
                <a:ea typeface="+mn-ea"/>
                <a:cs typeface="+mn-cs"/>
              </a:rPr>
              <a:t>を利用できる正規のユーザーであることを確認する機能です。</a:t>
            </a:r>
            <a:endParaRPr lang="ja-JP" altLang="en-US" b="0" dirty="0" smtClean="0">
              <a:effectLst/>
            </a:endParaRPr>
          </a:p>
          <a:p>
            <a:pPr rtl="0"/>
            <a:r>
              <a:rPr kumimoji="1" lang="ja-JP" altLang="en-US" sz="1200" b="0" i="0" u="none" strike="noStrike" kern="1200" dirty="0" smtClean="0">
                <a:solidFill>
                  <a:schemeClr val="tx1"/>
                </a:solidFill>
                <a:effectLst/>
                <a:latin typeface="+mn-ea"/>
                <a:ea typeface="+mn-ea"/>
                <a:cs typeface="+mn-cs"/>
              </a:rPr>
              <a:t>認可とは、正規のユーザーに対して権限レベルを設定してコンテンツを提供する機能です。</a:t>
            </a:r>
            <a:endParaRPr lang="ja-JP" altLang="en-US" b="0" dirty="0" smtClean="0">
              <a:effectLst/>
            </a:endParaRPr>
          </a:p>
          <a:p>
            <a:r>
              <a:rPr lang="ja-JP" altLang="en-US" dirty="0" smtClean="0"/>
              <a:t/>
            </a:r>
            <a:br>
              <a:rPr lang="ja-JP" altLang="en-US" dirty="0" smtClean="0"/>
            </a:br>
            <a:r>
              <a:rPr lang="ja-JP" altLang="en-US" dirty="0" smtClean="0"/>
              <a:t>ユーザーガ</a:t>
            </a:r>
            <a:r>
              <a:rPr lang="en-US" altLang="ja-JP" dirty="0" smtClean="0"/>
              <a:t>[/01]</a:t>
            </a:r>
            <a:r>
              <a:rPr lang="ja-JP" altLang="en-US" dirty="0" smtClean="0"/>
              <a:t>ウェブフォーカスノ</a:t>
            </a:r>
            <a:r>
              <a:rPr lang="en-US" altLang="ja-JP" dirty="0" smtClean="0"/>
              <a:t>[/03]</a:t>
            </a:r>
            <a:r>
              <a:rPr lang="ja-JP" altLang="en-US" dirty="0" smtClean="0"/>
              <a:t>コンテンツニ</a:t>
            </a:r>
            <a:r>
              <a:rPr lang="en-US" altLang="ja-JP" dirty="0" smtClean="0"/>
              <a:t>[/01]</a:t>
            </a:r>
            <a:r>
              <a:rPr lang="ja-JP" altLang="en-US" dirty="0" smtClean="0"/>
              <a:t>アク</a:t>
            </a:r>
            <a:r>
              <a:rPr lang="en-US" altLang="ja-JP" dirty="0" smtClean="0"/>
              <a:t>^</a:t>
            </a:r>
            <a:r>
              <a:rPr lang="ja-JP" altLang="en-US" dirty="0" smtClean="0"/>
              <a:t>セススル</a:t>
            </a:r>
            <a:r>
              <a:rPr lang="en-US" altLang="ja-JP" dirty="0" smtClean="0"/>
              <a:t>[/01]</a:t>
            </a:r>
            <a:r>
              <a:rPr lang="ja-JP" altLang="en-US" dirty="0" smtClean="0"/>
              <a:t>サイニ</a:t>
            </a:r>
            <a:r>
              <a:rPr lang="en-US" altLang="ja-JP" dirty="0" smtClean="0"/>
              <a:t>[,01]</a:t>
            </a:r>
            <a:r>
              <a:rPr lang="ja-JP" altLang="en-US" dirty="0" smtClean="0"/>
              <a:t>ニンショート</a:t>
            </a:r>
            <a:r>
              <a:rPr lang="en-US" altLang="ja-JP" dirty="0" smtClean="0"/>
              <a:t>[/05]</a:t>
            </a:r>
            <a:r>
              <a:rPr lang="ja-JP" altLang="en-US" dirty="0" smtClean="0"/>
              <a:t>ニンカガ</a:t>
            </a:r>
            <a:r>
              <a:rPr lang="en-US" altLang="ja-JP" dirty="0" smtClean="0"/>
              <a:t>[/01]</a:t>
            </a:r>
            <a:r>
              <a:rPr lang="ja-JP" altLang="en-US" dirty="0" smtClean="0"/>
              <a:t>オコナワレマス</a:t>
            </a:r>
            <a:r>
              <a:rPr lang="en-US" altLang="ja-JP" dirty="0" smtClean="0"/>
              <a:t>^[.06]</a:t>
            </a:r>
            <a:r>
              <a:rPr lang="ja-JP" altLang="en-US" dirty="0" smtClean="0"/>
              <a:t>ニンショートワ</a:t>
            </a:r>
            <a:r>
              <a:rPr lang="en-US" altLang="ja-JP" dirty="0" smtClean="0"/>
              <a:t>[,05]</a:t>
            </a:r>
            <a:r>
              <a:rPr lang="ja-JP" altLang="en-US" dirty="0" smtClean="0"/>
              <a:t>ユーザ</a:t>
            </a:r>
            <a:r>
              <a:rPr lang="en-US" altLang="ja-JP" dirty="0" smtClean="0"/>
              <a:t>[/01]</a:t>
            </a:r>
            <a:r>
              <a:rPr lang="ja-JP" altLang="en-US" dirty="0" smtClean="0"/>
              <a:t>アイディート</a:t>
            </a:r>
            <a:r>
              <a:rPr lang="en-US" altLang="ja-JP" dirty="0" smtClean="0"/>
              <a:t>[ 03]</a:t>
            </a:r>
            <a:r>
              <a:rPr lang="ja-JP" altLang="en-US" dirty="0" smtClean="0"/>
              <a:t>パスワードノ</a:t>
            </a:r>
            <a:r>
              <a:rPr lang="en-US" altLang="ja-JP" dirty="0" smtClean="0"/>
              <a:t>[/03]</a:t>
            </a:r>
            <a:r>
              <a:rPr lang="ja-JP" altLang="en-US" dirty="0" smtClean="0"/>
              <a:t>クミアワセニ</a:t>
            </a:r>
            <a:r>
              <a:rPr lang="en-US" altLang="ja-JP" dirty="0" smtClean="0"/>
              <a:t>[*00]</a:t>
            </a:r>
            <a:r>
              <a:rPr lang="ja-JP" altLang="en-US" dirty="0" smtClean="0"/>
              <a:t>ヨッテ</a:t>
            </a:r>
            <a:r>
              <a:rPr lang="en-US" altLang="ja-JP" dirty="0" smtClean="0"/>
              <a:t>[,03]</a:t>
            </a:r>
            <a:r>
              <a:rPr lang="ja-JP" altLang="en-US" dirty="0" smtClean="0"/>
              <a:t>ウェブフォーカスオ</a:t>
            </a:r>
            <a:r>
              <a:rPr lang="en-US" altLang="ja-JP" dirty="0" smtClean="0"/>
              <a:t>[/03]</a:t>
            </a:r>
            <a:r>
              <a:rPr lang="ja-JP" altLang="en-US" dirty="0" smtClean="0"/>
              <a:t>リヨー</a:t>
            </a:r>
            <a:r>
              <a:rPr lang="en-US" altLang="ja-JP" dirty="0" smtClean="0"/>
              <a:t>[*00]</a:t>
            </a:r>
            <a:r>
              <a:rPr lang="ja-JP" altLang="en-US" dirty="0" smtClean="0"/>
              <a:t>デキル</a:t>
            </a:r>
            <a:r>
              <a:rPr lang="en-US" altLang="ja-JP" dirty="0" smtClean="0"/>
              <a:t>[ 02]</a:t>
            </a:r>
            <a:r>
              <a:rPr lang="ja-JP" altLang="en-US" dirty="0" smtClean="0"/>
              <a:t>セーキノ</a:t>
            </a:r>
            <a:r>
              <a:rPr lang="en-US" altLang="ja-JP" dirty="0" smtClean="0"/>
              <a:t>[/01]</a:t>
            </a:r>
            <a:r>
              <a:rPr lang="ja-JP" altLang="en-US" dirty="0" smtClean="0"/>
              <a:t>ユーザーデ</a:t>
            </a:r>
            <a:r>
              <a:rPr lang="en-US" altLang="ja-JP" dirty="0" smtClean="0"/>
              <a:t>[/01]</a:t>
            </a:r>
            <a:r>
              <a:rPr lang="ja-JP" altLang="en-US" dirty="0" smtClean="0"/>
              <a:t>アルコトオ</a:t>
            </a:r>
            <a:r>
              <a:rPr lang="en-US" altLang="ja-JP" dirty="0" smtClean="0"/>
              <a:t>[/01]</a:t>
            </a:r>
            <a:r>
              <a:rPr lang="ja-JP" altLang="en-US" dirty="0" smtClean="0"/>
              <a:t>カクニンスル</a:t>
            </a:r>
            <a:r>
              <a:rPr lang="en-US" altLang="ja-JP" dirty="0" smtClean="0"/>
              <a:t>[/00]</a:t>
            </a:r>
            <a:r>
              <a:rPr lang="ja-JP" altLang="en-US" dirty="0" smtClean="0"/>
              <a:t>キノーデス</a:t>
            </a:r>
            <a:r>
              <a:rPr lang="en-US" altLang="ja-JP" dirty="0" smtClean="0"/>
              <a:t>^[.01]</a:t>
            </a:r>
            <a:r>
              <a:rPr lang="ja-JP" altLang="en-US" dirty="0" smtClean="0"/>
              <a:t>ニンカトワ</a:t>
            </a:r>
            <a:r>
              <a:rPr lang="en-US" altLang="ja-JP" dirty="0" smtClean="0"/>
              <a:t>[,01]</a:t>
            </a:r>
            <a:r>
              <a:rPr lang="ja-JP" altLang="en-US" dirty="0" smtClean="0"/>
              <a:t>セーキノ</a:t>
            </a:r>
            <a:r>
              <a:rPr lang="en-US" altLang="ja-JP" dirty="0" smtClean="0"/>
              <a:t>[/01]</a:t>
            </a:r>
            <a:r>
              <a:rPr lang="ja-JP" altLang="en-US" dirty="0" smtClean="0"/>
              <a:t>ユーザーニ</a:t>
            </a:r>
            <a:r>
              <a:rPr lang="en-US" altLang="ja-JP" dirty="0" smtClean="0"/>
              <a:t>[/01]</a:t>
            </a:r>
            <a:r>
              <a:rPr lang="ja-JP" altLang="en-US" dirty="0" smtClean="0"/>
              <a:t>タイシ</a:t>
            </a:r>
            <a:r>
              <a:rPr lang="en-US" altLang="ja-JP" dirty="0" smtClean="0"/>
              <a:t>^</a:t>
            </a:r>
            <a:r>
              <a:rPr lang="ja-JP" altLang="en-US" dirty="0" smtClean="0"/>
              <a:t>テ</a:t>
            </a:r>
            <a:r>
              <a:rPr lang="en-US" altLang="ja-JP" dirty="0" smtClean="0"/>
              <a:t>[ 01]</a:t>
            </a:r>
            <a:r>
              <a:rPr lang="ja-JP" altLang="en-US" dirty="0" smtClean="0"/>
              <a:t>ケンゲンレベルオ</a:t>
            </a:r>
            <a:r>
              <a:rPr lang="en-US" altLang="ja-JP" dirty="0" smtClean="0"/>
              <a:t>[/05]</a:t>
            </a:r>
            <a:r>
              <a:rPr lang="ja-JP" altLang="en-US" dirty="0" smtClean="0"/>
              <a:t>セッテーシ</a:t>
            </a:r>
            <a:r>
              <a:rPr lang="en-US" altLang="ja-JP" dirty="0" smtClean="0"/>
              <a:t>^</a:t>
            </a:r>
            <a:r>
              <a:rPr lang="ja-JP" altLang="en-US" dirty="0" smtClean="0"/>
              <a:t>テ</a:t>
            </a:r>
            <a:r>
              <a:rPr lang="en-US" altLang="ja-JP" dirty="0" smtClean="0"/>
              <a:t>[ 00]</a:t>
            </a:r>
            <a:r>
              <a:rPr lang="ja-JP" altLang="en-US" dirty="0" smtClean="0"/>
              <a:t>コンテンツオ</a:t>
            </a:r>
            <a:r>
              <a:rPr lang="en-US" altLang="ja-JP" dirty="0" smtClean="0"/>
              <a:t>[/01]</a:t>
            </a:r>
            <a:r>
              <a:rPr lang="ja-JP" altLang="en-US" dirty="0" smtClean="0"/>
              <a:t>テーキョースル</a:t>
            </a:r>
            <a:r>
              <a:rPr lang="en-US" altLang="ja-JP" dirty="0" smtClean="0"/>
              <a:t>[/00]</a:t>
            </a:r>
            <a:r>
              <a:rPr lang="ja-JP" altLang="en-US" dirty="0" smtClean="0"/>
              <a:t>キノーデス</a:t>
            </a:r>
            <a:r>
              <a:rPr lang="en-US" altLang="ja-JP" dirty="0" smtClean="0"/>
              <a:t>^[.01]</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a:t>
            </a:fld>
            <a:endParaRPr kumimoji="1" lang="ja-JP" altLang="en-US"/>
          </a:p>
        </p:txBody>
      </p:sp>
    </p:spTree>
    <p:extLst>
      <p:ext uri="{BB962C8B-B14F-4D97-AF65-F5344CB8AC3E}">
        <p14:creationId xmlns:p14="http://schemas.microsoft.com/office/powerpoint/2010/main" val="115568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認証機能の機能概要についてご説明します。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ニンショーキノーノ</a:t>
            </a:r>
            <a:r>
              <a:rPr kumimoji="1" lang="en-US" altLang="ja-JP" dirty="0" smtClean="0"/>
              <a:t>[/05]</a:t>
            </a:r>
            <a:r>
              <a:rPr kumimoji="1" lang="ja-JP" altLang="en-US" dirty="0" smtClean="0"/>
              <a:t>キノーガイヨーニ</a:t>
            </a:r>
            <a:r>
              <a:rPr kumimoji="1" lang="en-US" altLang="ja-JP" dirty="0" smtClean="0"/>
              <a:t>[*04]</a:t>
            </a:r>
            <a:r>
              <a:rPr kumimoji="1" lang="ja-JP" altLang="en-US" dirty="0" smtClean="0"/>
              <a:t>ツイテ</a:t>
            </a:r>
            <a:r>
              <a:rPr kumimoji="1" lang="en-US" altLang="ja-JP" dirty="0" smtClean="0"/>
              <a:t>[ 01]</a:t>
            </a:r>
            <a:r>
              <a:rPr kumimoji="1" lang="ja-JP" altLang="en-US" dirty="0" smtClean="0"/>
              <a:t>ゴセツメーシマス</a:t>
            </a:r>
            <a:r>
              <a:rPr kumimoji="1" lang="en-US" altLang="ja-JP" dirty="0" smtClean="0"/>
              <a:t>^[.07]</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a:t>
            </a:fld>
            <a:endParaRPr kumimoji="1" lang="ja-JP" altLang="en-US"/>
          </a:p>
        </p:txBody>
      </p:sp>
    </p:spTree>
    <p:extLst>
      <p:ext uri="{BB962C8B-B14F-4D97-AF65-F5344CB8AC3E}">
        <p14:creationId xmlns:p14="http://schemas.microsoft.com/office/powerpoint/2010/main" val="89146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認証機能については、「認証方式」と「認証ソース」を決めます。</a:t>
            </a:r>
            <a:endParaRPr kumimoji="1" lang="en-US" altLang="ja-JP" dirty="0" smtClean="0"/>
          </a:p>
          <a:p>
            <a:endParaRPr kumimoji="1" lang="en-US" altLang="ja-JP" dirty="0" smtClean="0"/>
          </a:p>
          <a:p>
            <a:r>
              <a:rPr kumimoji="1" lang="ja-JP" altLang="en-US" dirty="0" smtClean="0"/>
              <a:t>認証方式とは、どういった方法で認証するのか。</a:t>
            </a:r>
            <a:endParaRPr kumimoji="1" lang="en-US" altLang="ja-JP" dirty="0" smtClean="0"/>
          </a:p>
          <a:p>
            <a:r>
              <a:rPr kumimoji="1" lang="ja-JP" altLang="en-US" dirty="0" smtClean="0"/>
              <a:t>認証ソースとは、正規ユーザの</a:t>
            </a:r>
            <a:r>
              <a:rPr kumimoji="1" lang="en-US" altLang="ja-JP" dirty="0" smtClean="0"/>
              <a:t>ID</a:t>
            </a:r>
            <a:r>
              <a:rPr kumimoji="1" lang="ja-JP" altLang="en-US" dirty="0" smtClean="0"/>
              <a:t>やパスワードをどこに持つのか。</a:t>
            </a:r>
            <a:endParaRPr kumimoji="1" lang="en-US" altLang="ja-JP" dirty="0" smtClean="0"/>
          </a:p>
          <a:p>
            <a:r>
              <a:rPr kumimoji="1" lang="ja-JP" altLang="en-US" dirty="0" smtClean="0"/>
              <a:t>といった部分を決めます。</a:t>
            </a:r>
            <a:endParaRPr kumimoji="1" lang="en-US" altLang="ja-JP" dirty="0" smtClean="0"/>
          </a:p>
          <a:p>
            <a:endParaRPr kumimoji="1" lang="en-US" altLang="ja-JP" dirty="0" smtClean="0"/>
          </a:p>
          <a:p>
            <a:r>
              <a:rPr kumimoji="1" lang="ja-JP" altLang="en-US" dirty="0" smtClean="0"/>
              <a:t>いくつか種類があるので次のスライドから詳細を見ていきます。</a:t>
            </a:r>
            <a:endParaRPr kumimoji="1" lang="en-US" altLang="ja-JP" dirty="0" smtClean="0"/>
          </a:p>
          <a:p>
            <a:endParaRPr kumimoji="1" lang="en-US" altLang="ja-JP" dirty="0" smtClean="0"/>
          </a:p>
          <a:p>
            <a:endParaRPr kumimoji="1" lang="en-US" altLang="ja-JP" dirty="0" smtClean="0"/>
          </a:p>
          <a:p>
            <a:r>
              <a:rPr kumimoji="1" lang="ja-JP" altLang="en-US" dirty="0" smtClean="0"/>
              <a:t>ニンショーキノーニ</a:t>
            </a:r>
            <a:r>
              <a:rPr kumimoji="1" lang="en-US" altLang="ja-JP" dirty="0" smtClean="0"/>
              <a:t>[/05]</a:t>
            </a:r>
            <a:r>
              <a:rPr kumimoji="1" lang="ja-JP" altLang="en-US" dirty="0" smtClean="0"/>
              <a:t>ツイテワ</a:t>
            </a:r>
            <a:r>
              <a:rPr kumimoji="1" lang="en-US" altLang="ja-JP" dirty="0" smtClean="0"/>
              <a:t>[,01]</a:t>
            </a:r>
            <a:r>
              <a:rPr kumimoji="1" lang="ja-JP" altLang="en-US" dirty="0" smtClean="0"/>
              <a:t>ニンショーホーシ</a:t>
            </a:r>
            <a:r>
              <a:rPr kumimoji="1" lang="en-US" altLang="ja-JP" dirty="0" smtClean="0"/>
              <a:t>^</a:t>
            </a:r>
            <a:r>
              <a:rPr kumimoji="1" lang="ja-JP" altLang="en-US" dirty="0" smtClean="0"/>
              <a:t>キト</a:t>
            </a:r>
            <a:r>
              <a:rPr kumimoji="1" lang="en-US" altLang="ja-JP" dirty="0" smtClean="0"/>
              <a:t>[,05]</a:t>
            </a:r>
            <a:r>
              <a:rPr kumimoji="1" lang="ja-JP" altLang="en-US" dirty="0" smtClean="0"/>
              <a:t>ニンショーソースオ</a:t>
            </a:r>
            <a:r>
              <a:rPr kumimoji="1" lang="en-US" altLang="ja-JP" dirty="0" smtClean="0"/>
              <a:t>[/05]</a:t>
            </a:r>
            <a:r>
              <a:rPr kumimoji="1" lang="ja-JP" altLang="en-US" dirty="0" smtClean="0"/>
              <a:t>キメマス</a:t>
            </a:r>
            <a:r>
              <a:rPr kumimoji="1" lang="en-US" altLang="ja-JP" dirty="0" smtClean="0"/>
              <a:t>^[.03]</a:t>
            </a:r>
            <a:r>
              <a:rPr kumimoji="1" lang="ja-JP" altLang="en-US" dirty="0" smtClean="0"/>
              <a:t>ニンショーホーシ</a:t>
            </a:r>
            <a:r>
              <a:rPr kumimoji="1" lang="en-US" altLang="ja-JP" dirty="0" smtClean="0"/>
              <a:t>^</a:t>
            </a:r>
            <a:r>
              <a:rPr kumimoji="1" lang="ja-JP" altLang="en-US" dirty="0" smtClean="0"/>
              <a:t>キトワ</a:t>
            </a:r>
            <a:r>
              <a:rPr kumimoji="1" lang="en-US" altLang="ja-JP" dirty="0" smtClean="0"/>
              <a:t>[,05]</a:t>
            </a:r>
            <a:r>
              <a:rPr kumimoji="1" lang="ja-JP" altLang="en-US" dirty="0" smtClean="0"/>
              <a:t>ドーイッタ</a:t>
            </a:r>
            <a:r>
              <a:rPr kumimoji="1" lang="en-US" altLang="ja-JP" dirty="0" smtClean="0"/>
              <a:t>[/01]</a:t>
            </a:r>
            <a:r>
              <a:rPr kumimoji="1" lang="ja-JP" altLang="en-US" dirty="0" smtClean="0"/>
              <a:t>ホーホーデ</a:t>
            </a:r>
            <a:r>
              <a:rPr kumimoji="1" lang="en-US" altLang="ja-JP" dirty="0" smtClean="0"/>
              <a:t>[/00]</a:t>
            </a:r>
            <a:r>
              <a:rPr kumimoji="1" lang="ja-JP" altLang="en-US" dirty="0" smtClean="0"/>
              <a:t>ニンショースルノカ</a:t>
            </a:r>
            <a:r>
              <a:rPr kumimoji="1" lang="en-US" altLang="ja-JP" dirty="0" smtClean="0"/>
              <a:t>[.06]</a:t>
            </a:r>
            <a:r>
              <a:rPr kumimoji="1" lang="ja-JP" altLang="en-US" dirty="0" smtClean="0"/>
              <a:t>ニンショーソース</a:t>
            </a:r>
            <a:r>
              <a:rPr kumimoji="1" lang="en-US" altLang="ja-JP" dirty="0" smtClean="0"/>
              <a:t>^</a:t>
            </a:r>
            <a:r>
              <a:rPr kumimoji="1" lang="ja-JP" altLang="en-US" dirty="0" smtClean="0"/>
              <a:t>トワ</a:t>
            </a:r>
            <a:r>
              <a:rPr kumimoji="1" lang="en-US" altLang="ja-JP" dirty="0" smtClean="0"/>
              <a:t>[,05]</a:t>
            </a:r>
            <a:r>
              <a:rPr kumimoji="1" lang="ja-JP" altLang="en-US" dirty="0" smtClean="0"/>
              <a:t>セーキユーザーノ</a:t>
            </a:r>
            <a:r>
              <a:rPr kumimoji="1" lang="en-US" altLang="ja-JP" dirty="0" smtClean="0"/>
              <a:t>[/04]</a:t>
            </a:r>
            <a:r>
              <a:rPr kumimoji="1" lang="ja-JP" altLang="en-US" dirty="0" smtClean="0"/>
              <a:t>アイディーヤ</a:t>
            </a:r>
            <a:r>
              <a:rPr kumimoji="1" lang="en-US" altLang="ja-JP" dirty="0" smtClean="0"/>
              <a:t>[/03]</a:t>
            </a:r>
            <a:r>
              <a:rPr kumimoji="1" lang="ja-JP" altLang="en-US" dirty="0" smtClean="0"/>
              <a:t>パスワードオ</a:t>
            </a:r>
            <a:r>
              <a:rPr kumimoji="1" lang="en-US" altLang="ja-JP" dirty="0" smtClean="0"/>
              <a:t>[ 03]</a:t>
            </a:r>
            <a:r>
              <a:rPr kumimoji="1" lang="ja-JP" altLang="en-US" dirty="0" smtClean="0"/>
              <a:t>ドコニ</a:t>
            </a:r>
            <a:r>
              <a:rPr kumimoji="1" lang="en-US" altLang="ja-JP" dirty="0" smtClean="0"/>
              <a:t>[/01]</a:t>
            </a:r>
            <a:r>
              <a:rPr kumimoji="1" lang="ja-JP" altLang="en-US" dirty="0" smtClean="0"/>
              <a:t>モツノカ</a:t>
            </a:r>
            <a:r>
              <a:rPr kumimoji="1" lang="en-US" altLang="ja-JP" dirty="0" smtClean="0"/>
              <a:t>[.01]</a:t>
            </a:r>
            <a:r>
              <a:rPr kumimoji="1" lang="ja-JP" altLang="en-US" dirty="0" smtClean="0"/>
              <a:t>ト</a:t>
            </a:r>
            <a:r>
              <a:rPr kumimoji="1" lang="en-US" altLang="ja-JP" dirty="0" smtClean="0"/>
              <a:t>[ 00]</a:t>
            </a:r>
            <a:r>
              <a:rPr kumimoji="1" lang="ja-JP" altLang="en-US" dirty="0" smtClean="0"/>
              <a:t>イッタ</a:t>
            </a:r>
            <a:r>
              <a:rPr kumimoji="1" lang="en-US" altLang="ja-JP" dirty="0" smtClean="0"/>
              <a:t>[/00]</a:t>
            </a:r>
            <a:r>
              <a:rPr kumimoji="1" lang="ja-JP" altLang="en-US" dirty="0" smtClean="0"/>
              <a:t>ブブンオ</a:t>
            </a:r>
            <a:r>
              <a:rPr kumimoji="1" lang="en-US" altLang="ja-JP" dirty="0" smtClean="0"/>
              <a:t>[/01]</a:t>
            </a:r>
            <a:r>
              <a:rPr kumimoji="1" lang="ja-JP" altLang="en-US" dirty="0" smtClean="0"/>
              <a:t>キメマス</a:t>
            </a:r>
            <a:r>
              <a:rPr kumimoji="1" lang="en-US" altLang="ja-JP" dirty="0" smtClean="0"/>
              <a:t>^[.03]</a:t>
            </a:r>
            <a:r>
              <a:rPr kumimoji="1" lang="ja-JP" altLang="en-US" dirty="0" smtClean="0"/>
              <a:t>イク</a:t>
            </a:r>
            <a:r>
              <a:rPr kumimoji="1" lang="en-US" altLang="ja-JP" dirty="0" smtClean="0"/>
              <a:t>^</a:t>
            </a:r>
            <a:r>
              <a:rPr kumimoji="1" lang="ja-JP" altLang="en-US" dirty="0" smtClean="0"/>
              <a:t>ツカ</a:t>
            </a:r>
            <a:r>
              <a:rPr kumimoji="1" lang="en-US" altLang="ja-JP" dirty="0" smtClean="0"/>
              <a:t>[ 01]</a:t>
            </a:r>
            <a:r>
              <a:rPr kumimoji="1" lang="ja-JP" altLang="en-US" dirty="0" smtClean="0"/>
              <a:t>シュルイガ</a:t>
            </a:r>
            <a:r>
              <a:rPr kumimoji="1" lang="en-US" altLang="ja-JP" dirty="0" smtClean="0"/>
              <a:t>[/01]</a:t>
            </a:r>
            <a:r>
              <a:rPr kumimoji="1" lang="ja-JP" altLang="en-US" dirty="0" smtClean="0"/>
              <a:t>アルノデ</a:t>
            </a:r>
            <a:r>
              <a:rPr kumimoji="1" lang="en-US" altLang="ja-JP" dirty="0" smtClean="0"/>
              <a:t>[ 01]</a:t>
            </a:r>
            <a:r>
              <a:rPr kumimoji="1" lang="ja-JP" altLang="en-US" dirty="0" smtClean="0"/>
              <a:t>ツギノ</a:t>
            </a:r>
            <a:r>
              <a:rPr kumimoji="1" lang="en-US" altLang="ja-JP" dirty="0" smtClean="0"/>
              <a:t>[/02]</a:t>
            </a:r>
            <a:r>
              <a:rPr kumimoji="1" lang="ja-JP" altLang="en-US" dirty="0" smtClean="0"/>
              <a:t>スライドカラ</a:t>
            </a:r>
            <a:r>
              <a:rPr kumimoji="1" lang="en-US" altLang="ja-JP" dirty="0" smtClean="0"/>
              <a:t>[ 06]</a:t>
            </a:r>
            <a:r>
              <a:rPr kumimoji="1" lang="ja-JP" altLang="en-US" dirty="0" smtClean="0"/>
              <a:t>ショーサイオ</a:t>
            </a:r>
            <a:r>
              <a:rPr kumimoji="1" lang="en-US" altLang="ja-JP" dirty="0" smtClean="0"/>
              <a:t>[/00]</a:t>
            </a:r>
            <a:r>
              <a:rPr kumimoji="1" lang="ja-JP" altLang="en-US" dirty="0" smtClean="0"/>
              <a:t>ミテ</a:t>
            </a:r>
            <a:r>
              <a:rPr kumimoji="1" lang="en-US" altLang="ja-JP" dirty="0" smtClean="0"/>
              <a:t>[/01]</a:t>
            </a:r>
            <a:r>
              <a:rPr kumimoji="1" lang="ja-JP" altLang="en-US" dirty="0" smtClean="0"/>
              <a:t>イキマス</a:t>
            </a:r>
            <a:r>
              <a:rPr kumimoji="1" lang="en-US" altLang="ja-JP" dirty="0" smtClean="0"/>
              <a:t>^[.03]</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a:t>
            </a:fld>
            <a:endParaRPr kumimoji="1" lang="ja-JP" altLang="en-US"/>
          </a:p>
        </p:txBody>
      </p:sp>
    </p:spTree>
    <p:extLst>
      <p:ext uri="{BB962C8B-B14F-4D97-AF65-F5344CB8AC3E}">
        <p14:creationId xmlns:p14="http://schemas.microsoft.com/office/powerpoint/2010/main" val="2146728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ーパターン２">
    <p:spTree>
      <p:nvGrpSpPr>
        <p:cNvPr id="1" name=""/>
        <p:cNvGrpSpPr/>
        <p:nvPr/>
      </p:nvGrpSpPr>
      <p:grpSpPr>
        <a:xfrm>
          <a:off x="0" y="0"/>
          <a:ext cx="0" cy="0"/>
          <a:chOff x="0" y="0"/>
          <a:chExt cx="0" cy="0"/>
        </a:xfrm>
      </p:grpSpPr>
      <p:sp>
        <p:nvSpPr>
          <p:cNvPr id="13" name="正方形/長方形 12"/>
          <p:cNvSpPr/>
          <p:nvPr userDrawn="1"/>
        </p:nvSpPr>
        <p:spPr>
          <a:xfrm>
            <a:off x="2160" y="-5196"/>
            <a:ext cx="9153534" cy="4161288"/>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6288102" y="0"/>
            <a:ext cx="2844509" cy="4142811"/>
            <a:chOff x="9559372" y="0"/>
            <a:chExt cx="2844509" cy="4142811"/>
          </a:xfrm>
        </p:grpSpPr>
        <p:sp>
          <p:nvSpPr>
            <p:cNvPr id="123" name="Freeform 5"/>
            <p:cNvSpPr>
              <a:spLocks/>
            </p:cNvSpPr>
            <p:nvPr userDrawn="1"/>
          </p:nvSpPr>
          <p:spPr bwMode="auto">
            <a:xfrm>
              <a:off x="9559372" y="0"/>
              <a:ext cx="1833724" cy="4142810"/>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6"/>
            <p:cNvSpPr>
              <a:spLocks/>
            </p:cNvSpPr>
            <p:nvPr userDrawn="1"/>
          </p:nvSpPr>
          <p:spPr bwMode="auto">
            <a:xfrm>
              <a:off x="9638599"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7"/>
            <p:cNvSpPr>
              <a:spLocks/>
            </p:cNvSpPr>
            <p:nvPr userDrawn="1"/>
          </p:nvSpPr>
          <p:spPr bwMode="auto">
            <a:xfrm>
              <a:off x="9716549"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
            <p:cNvSpPr>
              <a:spLocks/>
            </p:cNvSpPr>
            <p:nvPr userDrawn="1"/>
          </p:nvSpPr>
          <p:spPr bwMode="auto">
            <a:xfrm>
              <a:off x="9794498" y="0"/>
              <a:ext cx="1832446" cy="4142810"/>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9"/>
            <p:cNvSpPr>
              <a:spLocks/>
            </p:cNvSpPr>
            <p:nvPr userDrawn="1"/>
          </p:nvSpPr>
          <p:spPr bwMode="auto">
            <a:xfrm>
              <a:off x="9872447"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
            <p:cNvSpPr>
              <a:spLocks/>
            </p:cNvSpPr>
            <p:nvPr userDrawn="1"/>
          </p:nvSpPr>
          <p:spPr bwMode="auto">
            <a:xfrm>
              <a:off x="9950396" y="0"/>
              <a:ext cx="1833724" cy="4142810"/>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1"/>
            <p:cNvSpPr>
              <a:spLocks/>
            </p:cNvSpPr>
            <p:nvPr userDrawn="1"/>
          </p:nvSpPr>
          <p:spPr bwMode="auto">
            <a:xfrm>
              <a:off x="10029623"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2"/>
            <p:cNvSpPr>
              <a:spLocks/>
            </p:cNvSpPr>
            <p:nvPr userDrawn="1"/>
          </p:nvSpPr>
          <p:spPr bwMode="auto">
            <a:xfrm>
              <a:off x="10107573"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3"/>
            <p:cNvSpPr>
              <a:spLocks/>
            </p:cNvSpPr>
            <p:nvPr userDrawn="1"/>
          </p:nvSpPr>
          <p:spPr bwMode="auto">
            <a:xfrm>
              <a:off x="10185522" y="0"/>
              <a:ext cx="1832446" cy="4142810"/>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14"/>
            <p:cNvSpPr>
              <a:spLocks/>
            </p:cNvSpPr>
            <p:nvPr userDrawn="1"/>
          </p:nvSpPr>
          <p:spPr bwMode="auto">
            <a:xfrm>
              <a:off x="10263471"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15"/>
            <p:cNvSpPr>
              <a:spLocks/>
            </p:cNvSpPr>
            <p:nvPr userDrawn="1"/>
          </p:nvSpPr>
          <p:spPr bwMode="auto">
            <a:xfrm>
              <a:off x="10341420"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16"/>
            <p:cNvSpPr>
              <a:spLocks/>
            </p:cNvSpPr>
            <p:nvPr userDrawn="1"/>
          </p:nvSpPr>
          <p:spPr bwMode="auto">
            <a:xfrm>
              <a:off x="10420647"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17"/>
            <p:cNvSpPr>
              <a:spLocks/>
            </p:cNvSpPr>
            <p:nvPr userDrawn="1"/>
          </p:nvSpPr>
          <p:spPr bwMode="auto">
            <a:xfrm>
              <a:off x="10498597"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18"/>
            <p:cNvSpPr>
              <a:spLocks/>
            </p:cNvSpPr>
            <p:nvPr userDrawn="1"/>
          </p:nvSpPr>
          <p:spPr bwMode="auto">
            <a:xfrm>
              <a:off x="10576546" y="0"/>
              <a:ext cx="1827335" cy="4142810"/>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9"/>
            <p:cNvSpPr>
              <a:spLocks/>
            </p:cNvSpPr>
            <p:nvPr userDrawn="1"/>
          </p:nvSpPr>
          <p:spPr bwMode="auto">
            <a:xfrm>
              <a:off x="10654495" y="166121"/>
              <a:ext cx="1749386" cy="3976689"/>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0"/>
            <p:cNvSpPr>
              <a:spLocks/>
            </p:cNvSpPr>
            <p:nvPr userDrawn="1"/>
          </p:nvSpPr>
          <p:spPr bwMode="auto">
            <a:xfrm>
              <a:off x="10732444" y="345021"/>
              <a:ext cx="1671436" cy="3797789"/>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1"/>
            <p:cNvSpPr>
              <a:spLocks/>
            </p:cNvSpPr>
            <p:nvPr userDrawn="1"/>
          </p:nvSpPr>
          <p:spPr bwMode="auto">
            <a:xfrm>
              <a:off x="10810394" y="522643"/>
              <a:ext cx="1593487" cy="3620167"/>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2"/>
            <p:cNvSpPr>
              <a:spLocks/>
            </p:cNvSpPr>
            <p:nvPr userDrawn="1"/>
          </p:nvSpPr>
          <p:spPr bwMode="auto">
            <a:xfrm>
              <a:off x="10889621" y="701543"/>
              <a:ext cx="1514260" cy="3441267"/>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3"/>
            <p:cNvSpPr>
              <a:spLocks/>
            </p:cNvSpPr>
            <p:nvPr userDrawn="1"/>
          </p:nvSpPr>
          <p:spPr bwMode="auto">
            <a:xfrm>
              <a:off x="10967570" y="876609"/>
              <a:ext cx="1436311" cy="3266201"/>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
            <p:cNvSpPr>
              <a:spLocks/>
            </p:cNvSpPr>
            <p:nvPr userDrawn="1"/>
          </p:nvSpPr>
          <p:spPr bwMode="auto">
            <a:xfrm>
              <a:off x="11045519" y="1055509"/>
              <a:ext cx="1358362" cy="308730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5"/>
            <p:cNvSpPr>
              <a:spLocks/>
            </p:cNvSpPr>
            <p:nvPr userDrawn="1"/>
          </p:nvSpPr>
          <p:spPr bwMode="auto">
            <a:xfrm>
              <a:off x="11123468" y="1233131"/>
              <a:ext cx="1280412" cy="2909679"/>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6"/>
            <p:cNvSpPr>
              <a:spLocks/>
            </p:cNvSpPr>
            <p:nvPr userDrawn="1"/>
          </p:nvSpPr>
          <p:spPr bwMode="auto">
            <a:xfrm>
              <a:off x="11201418" y="1412031"/>
              <a:ext cx="1202463" cy="2730779"/>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7"/>
            <p:cNvSpPr>
              <a:spLocks/>
            </p:cNvSpPr>
            <p:nvPr userDrawn="1"/>
          </p:nvSpPr>
          <p:spPr bwMode="auto">
            <a:xfrm>
              <a:off x="11280645" y="1589653"/>
              <a:ext cx="1123236" cy="2553157"/>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28"/>
            <p:cNvSpPr>
              <a:spLocks/>
            </p:cNvSpPr>
            <p:nvPr userDrawn="1"/>
          </p:nvSpPr>
          <p:spPr bwMode="auto">
            <a:xfrm>
              <a:off x="11358594" y="1765997"/>
              <a:ext cx="1045286" cy="2376813"/>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29"/>
            <p:cNvSpPr>
              <a:spLocks/>
            </p:cNvSpPr>
            <p:nvPr userDrawn="1"/>
          </p:nvSpPr>
          <p:spPr bwMode="auto">
            <a:xfrm>
              <a:off x="11436543" y="1944897"/>
              <a:ext cx="967338" cy="2197913"/>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30"/>
            <p:cNvSpPr>
              <a:spLocks/>
            </p:cNvSpPr>
            <p:nvPr userDrawn="1"/>
          </p:nvSpPr>
          <p:spPr bwMode="auto">
            <a:xfrm>
              <a:off x="11514492" y="2122520"/>
              <a:ext cx="889388" cy="2020291"/>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1"/>
            <p:cNvSpPr>
              <a:spLocks/>
            </p:cNvSpPr>
            <p:nvPr userDrawn="1"/>
          </p:nvSpPr>
          <p:spPr bwMode="auto">
            <a:xfrm>
              <a:off x="11592442" y="2301420"/>
              <a:ext cx="811439" cy="1841391"/>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32"/>
            <p:cNvSpPr>
              <a:spLocks/>
            </p:cNvSpPr>
            <p:nvPr userDrawn="1"/>
          </p:nvSpPr>
          <p:spPr bwMode="auto">
            <a:xfrm>
              <a:off x="11671669" y="2479041"/>
              <a:ext cx="732212" cy="1663769"/>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33"/>
            <p:cNvSpPr>
              <a:spLocks/>
            </p:cNvSpPr>
            <p:nvPr userDrawn="1"/>
          </p:nvSpPr>
          <p:spPr bwMode="auto">
            <a:xfrm>
              <a:off x="11749618" y="2655385"/>
              <a:ext cx="654262" cy="1487425"/>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34"/>
            <p:cNvSpPr>
              <a:spLocks/>
            </p:cNvSpPr>
            <p:nvPr userDrawn="1"/>
          </p:nvSpPr>
          <p:spPr bwMode="auto">
            <a:xfrm>
              <a:off x="11827567" y="2833008"/>
              <a:ext cx="576314" cy="1309803"/>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35"/>
            <p:cNvSpPr>
              <a:spLocks/>
            </p:cNvSpPr>
            <p:nvPr userDrawn="1"/>
          </p:nvSpPr>
          <p:spPr bwMode="auto">
            <a:xfrm>
              <a:off x="11905516" y="3011908"/>
              <a:ext cx="498364" cy="1130903"/>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36"/>
            <p:cNvSpPr>
              <a:spLocks/>
            </p:cNvSpPr>
            <p:nvPr userDrawn="1"/>
          </p:nvSpPr>
          <p:spPr bwMode="auto">
            <a:xfrm>
              <a:off x="11983466" y="3189529"/>
              <a:ext cx="420415" cy="953281"/>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37"/>
            <p:cNvSpPr>
              <a:spLocks/>
            </p:cNvSpPr>
            <p:nvPr userDrawn="1"/>
          </p:nvSpPr>
          <p:spPr bwMode="auto">
            <a:xfrm>
              <a:off x="12061415" y="3368429"/>
              <a:ext cx="342465" cy="774381"/>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38"/>
            <p:cNvSpPr>
              <a:spLocks/>
            </p:cNvSpPr>
            <p:nvPr userDrawn="1"/>
          </p:nvSpPr>
          <p:spPr bwMode="auto">
            <a:xfrm>
              <a:off x="12140642" y="3544773"/>
              <a:ext cx="263238" cy="598037"/>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39"/>
            <p:cNvSpPr>
              <a:spLocks/>
            </p:cNvSpPr>
            <p:nvPr userDrawn="1"/>
          </p:nvSpPr>
          <p:spPr bwMode="auto">
            <a:xfrm>
              <a:off x="12218591" y="3722396"/>
              <a:ext cx="185290" cy="420415"/>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0"/>
            <p:cNvSpPr>
              <a:spLocks/>
            </p:cNvSpPr>
            <p:nvPr userDrawn="1"/>
          </p:nvSpPr>
          <p:spPr bwMode="auto">
            <a:xfrm>
              <a:off x="12296540" y="3901296"/>
              <a:ext cx="107340" cy="241515"/>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1"/>
            <p:cNvSpPr>
              <a:spLocks/>
            </p:cNvSpPr>
            <p:nvPr userDrawn="1"/>
          </p:nvSpPr>
          <p:spPr bwMode="auto">
            <a:xfrm>
              <a:off x="12374490" y="4078917"/>
              <a:ext cx="29391" cy="63893"/>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p:cNvPicPr>
            <a:picLocks noChangeAspect="1"/>
          </p:cNvPicPr>
          <p:nvPr userDrawn="1"/>
        </p:nvPicPr>
        <p:blipFill>
          <a:blip r:embed="rId2"/>
          <a:stretch>
            <a:fillRect/>
          </a:stretch>
        </p:blipFill>
        <p:spPr>
          <a:xfrm>
            <a:off x="179512" y="4161288"/>
            <a:ext cx="1584176" cy="993749"/>
          </a:xfrm>
          <a:prstGeom prst="rect">
            <a:avLst/>
          </a:prstGeom>
        </p:spPr>
      </p:pic>
      <p:grpSp>
        <p:nvGrpSpPr>
          <p:cNvPr id="11" name="グループ化 10"/>
          <p:cNvGrpSpPr/>
          <p:nvPr userDrawn="1"/>
        </p:nvGrpSpPr>
        <p:grpSpPr>
          <a:xfrm>
            <a:off x="4588095" y="2098453"/>
            <a:ext cx="4555589" cy="2044356"/>
            <a:chOff x="4588095" y="6284168"/>
            <a:chExt cx="4555589" cy="2044356"/>
          </a:xfrm>
        </p:grpSpPr>
        <p:sp>
          <p:nvSpPr>
            <p:cNvPr id="55" name="Freeform 112"/>
            <p:cNvSpPr>
              <a:spLocks/>
            </p:cNvSpPr>
            <p:nvPr/>
          </p:nvSpPr>
          <p:spPr bwMode="auto">
            <a:xfrm>
              <a:off x="4588095" y="6284168"/>
              <a:ext cx="4555588" cy="2044355"/>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4"/>
            <p:cNvSpPr>
              <a:spLocks/>
            </p:cNvSpPr>
            <p:nvPr/>
          </p:nvSpPr>
          <p:spPr bwMode="auto">
            <a:xfrm>
              <a:off x="4937074" y="6440973"/>
              <a:ext cx="4206609" cy="1887551"/>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15"/>
            <p:cNvSpPr>
              <a:spLocks/>
            </p:cNvSpPr>
            <p:nvPr/>
          </p:nvSpPr>
          <p:spPr bwMode="auto">
            <a:xfrm>
              <a:off x="5110385" y="6518786"/>
              <a:ext cx="4033299" cy="180973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16"/>
            <p:cNvSpPr>
              <a:spLocks/>
            </p:cNvSpPr>
            <p:nvPr/>
          </p:nvSpPr>
          <p:spPr bwMode="auto">
            <a:xfrm>
              <a:off x="5286053" y="6597777"/>
              <a:ext cx="3857631" cy="1730746"/>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17"/>
            <p:cNvSpPr>
              <a:spLocks/>
            </p:cNvSpPr>
            <p:nvPr/>
          </p:nvSpPr>
          <p:spPr bwMode="auto">
            <a:xfrm>
              <a:off x="5461721" y="6675590"/>
              <a:ext cx="3681963" cy="1652933"/>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18"/>
            <p:cNvSpPr>
              <a:spLocks/>
            </p:cNvSpPr>
            <p:nvPr/>
          </p:nvSpPr>
          <p:spPr bwMode="auto">
            <a:xfrm>
              <a:off x="5635031" y="6753403"/>
              <a:ext cx="3508652" cy="1575120"/>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19"/>
            <p:cNvSpPr>
              <a:spLocks/>
            </p:cNvSpPr>
            <p:nvPr/>
          </p:nvSpPr>
          <p:spPr bwMode="auto">
            <a:xfrm>
              <a:off x="5810700" y="6832395"/>
              <a:ext cx="3332984" cy="1496129"/>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20"/>
            <p:cNvSpPr>
              <a:spLocks/>
            </p:cNvSpPr>
            <p:nvPr/>
          </p:nvSpPr>
          <p:spPr bwMode="auto">
            <a:xfrm>
              <a:off x="5982832" y="6910208"/>
              <a:ext cx="3160852" cy="1418316"/>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21"/>
            <p:cNvSpPr>
              <a:spLocks/>
            </p:cNvSpPr>
            <p:nvPr/>
          </p:nvSpPr>
          <p:spPr bwMode="auto">
            <a:xfrm>
              <a:off x="6158500" y="6989199"/>
              <a:ext cx="2985184" cy="1339324"/>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22"/>
            <p:cNvSpPr>
              <a:spLocks/>
            </p:cNvSpPr>
            <p:nvPr/>
          </p:nvSpPr>
          <p:spPr bwMode="auto">
            <a:xfrm>
              <a:off x="6334168" y="7067012"/>
              <a:ext cx="2809516" cy="1261511"/>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23"/>
            <p:cNvSpPr>
              <a:spLocks/>
            </p:cNvSpPr>
            <p:nvPr/>
          </p:nvSpPr>
          <p:spPr bwMode="auto">
            <a:xfrm>
              <a:off x="6507478" y="7144825"/>
              <a:ext cx="2636205" cy="1183698"/>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24"/>
            <p:cNvSpPr>
              <a:spLocks/>
            </p:cNvSpPr>
            <p:nvPr/>
          </p:nvSpPr>
          <p:spPr bwMode="auto">
            <a:xfrm>
              <a:off x="6683147" y="7223817"/>
              <a:ext cx="2460537" cy="1104707"/>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5"/>
            <p:cNvSpPr>
              <a:spLocks/>
            </p:cNvSpPr>
            <p:nvPr/>
          </p:nvSpPr>
          <p:spPr bwMode="auto">
            <a:xfrm>
              <a:off x="6856457" y="7301630"/>
              <a:ext cx="2287226" cy="1026894"/>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26"/>
            <p:cNvSpPr>
              <a:spLocks/>
            </p:cNvSpPr>
            <p:nvPr/>
          </p:nvSpPr>
          <p:spPr bwMode="auto">
            <a:xfrm>
              <a:off x="7032126" y="7380622"/>
              <a:ext cx="2111558" cy="947902"/>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27"/>
            <p:cNvSpPr>
              <a:spLocks/>
            </p:cNvSpPr>
            <p:nvPr/>
          </p:nvSpPr>
          <p:spPr bwMode="auto">
            <a:xfrm>
              <a:off x="7207794" y="7458434"/>
              <a:ext cx="1935889" cy="87008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28"/>
            <p:cNvSpPr>
              <a:spLocks/>
            </p:cNvSpPr>
            <p:nvPr/>
          </p:nvSpPr>
          <p:spPr bwMode="auto">
            <a:xfrm>
              <a:off x="7381105" y="7536247"/>
              <a:ext cx="1762579" cy="792276"/>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29"/>
            <p:cNvSpPr>
              <a:spLocks/>
            </p:cNvSpPr>
            <p:nvPr/>
          </p:nvSpPr>
          <p:spPr bwMode="auto">
            <a:xfrm>
              <a:off x="7556773" y="7615239"/>
              <a:ext cx="1586910" cy="713285"/>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30"/>
            <p:cNvSpPr>
              <a:spLocks/>
            </p:cNvSpPr>
            <p:nvPr/>
          </p:nvSpPr>
          <p:spPr bwMode="auto">
            <a:xfrm>
              <a:off x="7732442" y="7693052"/>
              <a:ext cx="1411242" cy="635472"/>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31"/>
            <p:cNvSpPr>
              <a:spLocks/>
            </p:cNvSpPr>
            <p:nvPr/>
          </p:nvSpPr>
          <p:spPr bwMode="auto">
            <a:xfrm>
              <a:off x="7905752" y="7772044"/>
              <a:ext cx="1237932" cy="556480"/>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32"/>
            <p:cNvSpPr>
              <a:spLocks/>
            </p:cNvSpPr>
            <p:nvPr/>
          </p:nvSpPr>
          <p:spPr bwMode="auto">
            <a:xfrm>
              <a:off x="8081420" y="7849856"/>
              <a:ext cx="1062264" cy="478667"/>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33"/>
            <p:cNvSpPr>
              <a:spLocks/>
            </p:cNvSpPr>
            <p:nvPr/>
          </p:nvSpPr>
          <p:spPr bwMode="auto">
            <a:xfrm>
              <a:off x="8254730" y="7927669"/>
              <a:ext cx="888953" cy="400854"/>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34"/>
            <p:cNvSpPr>
              <a:spLocks/>
            </p:cNvSpPr>
            <p:nvPr/>
          </p:nvSpPr>
          <p:spPr bwMode="auto">
            <a:xfrm>
              <a:off x="8430399" y="8006661"/>
              <a:ext cx="713285" cy="321863"/>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35"/>
            <p:cNvSpPr>
              <a:spLocks/>
            </p:cNvSpPr>
            <p:nvPr/>
          </p:nvSpPr>
          <p:spPr bwMode="auto">
            <a:xfrm>
              <a:off x="8606067" y="8084474"/>
              <a:ext cx="537616" cy="244050"/>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36"/>
            <p:cNvSpPr>
              <a:spLocks/>
            </p:cNvSpPr>
            <p:nvPr/>
          </p:nvSpPr>
          <p:spPr bwMode="auto">
            <a:xfrm>
              <a:off x="8778199" y="8163466"/>
              <a:ext cx="365485" cy="165058"/>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37"/>
            <p:cNvSpPr>
              <a:spLocks/>
            </p:cNvSpPr>
            <p:nvPr/>
          </p:nvSpPr>
          <p:spPr bwMode="auto">
            <a:xfrm>
              <a:off x="8955046" y="8241279"/>
              <a:ext cx="188637" cy="87245"/>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38"/>
            <p:cNvSpPr>
              <a:spLocks/>
            </p:cNvSpPr>
            <p:nvPr/>
          </p:nvSpPr>
          <p:spPr bwMode="auto">
            <a:xfrm>
              <a:off x="9127178" y="8319091"/>
              <a:ext cx="16506" cy="9432"/>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3"/>
            <p:cNvSpPr>
              <a:spLocks/>
            </p:cNvSpPr>
            <p:nvPr/>
          </p:nvSpPr>
          <p:spPr bwMode="auto">
            <a:xfrm>
              <a:off x="4761406" y="6361981"/>
              <a:ext cx="4382278" cy="1966542"/>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2" name="テキスト プレースホルダー 11"/>
          <p:cNvSpPr>
            <a:spLocks noGrp="1"/>
          </p:cNvSpPr>
          <p:nvPr userDrawn="1">
            <p:ph type="body" sz="quarter" idx="11" hasCustomPrompt="1"/>
          </p:nvPr>
        </p:nvSpPr>
        <p:spPr>
          <a:xfrm>
            <a:off x="2359985" y="4277218"/>
            <a:ext cx="6520776" cy="504825"/>
          </a:xfrm>
        </p:spPr>
        <p:txBody>
          <a:bodyPr>
            <a:normAutofit/>
          </a:bodyPr>
          <a:lstStyle>
            <a:lvl1pPr algn="r">
              <a:defRPr sz="1800" b="1">
                <a:solidFill>
                  <a:schemeClr val="tx1">
                    <a:lumMod val="75000"/>
                    <a:lumOff val="25000"/>
                  </a:schemeClr>
                </a:solidFill>
              </a:defRPr>
            </a:lvl1pPr>
          </a:lstStyle>
          <a:p>
            <a:pPr lvl="0"/>
            <a:r>
              <a:rPr kumimoji="1" lang="ja-JP" altLang="en-US" dirty="0" smtClean="0"/>
              <a:t>発表者所属と氏名</a:t>
            </a:r>
            <a:endParaRPr kumimoji="1" lang="ja-JP" altLang="en-US" dirty="0"/>
          </a:p>
        </p:txBody>
      </p:sp>
      <p:grpSp>
        <p:nvGrpSpPr>
          <p:cNvPr id="8" name="グループ化 7"/>
          <p:cNvGrpSpPr/>
          <p:nvPr userDrawn="1"/>
        </p:nvGrpSpPr>
        <p:grpSpPr>
          <a:xfrm>
            <a:off x="11376" y="8573"/>
            <a:ext cx="3144345" cy="1411049"/>
            <a:chOff x="59502" y="-2278657"/>
            <a:chExt cx="3144345" cy="1411049"/>
          </a:xfrm>
        </p:grpSpPr>
        <p:sp>
          <p:nvSpPr>
            <p:cNvPr id="165" name="Freeform 112"/>
            <p:cNvSpPr>
              <a:spLocks/>
            </p:cNvSpPr>
            <p:nvPr/>
          </p:nvSpPr>
          <p:spPr bwMode="auto">
            <a:xfrm rot="10800000">
              <a:off x="59503" y="-2278656"/>
              <a:ext cx="3144344" cy="1411048"/>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114"/>
            <p:cNvSpPr>
              <a:spLocks/>
            </p:cNvSpPr>
            <p:nvPr/>
          </p:nvSpPr>
          <p:spPr bwMode="auto">
            <a:xfrm rot="10800000">
              <a:off x="59503" y="-2278657"/>
              <a:ext cx="2903473" cy="1302820"/>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115"/>
            <p:cNvSpPr>
              <a:spLocks/>
            </p:cNvSpPr>
            <p:nvPr/>
          </p:nvSpPr>
          <p:spPr bwMode="auto">
            <a:xfrm rot="10800000">
              <a:off x="59502" y="-2278657"/>
              <a:ext cx="2783852" cy="1249112"/>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116"/>
            <p:cNvSpPr>
              <a:spLocks/>
            </p:cNvSpPr>
            <p:nvPr/>
          </p:nvSpPr>
          <p:spPr bwMode="auto">
            <a:xfrm rot="10800000">
              <a:off x="59503" y="-2278656"/>
              <a:ext cx="2662602" cy="1194590"/>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117"/>
            <p:cNvSpPr>
              <a:spLocks/>
            </p:cNvSpPr>
            <p:nvPr/>
          </p:nvSpPr>
          <p:spPr bwMode="auto">
            <a:xfrm rot="10800000">
              <a:off x="59502" y="-2278656"/>
              <a:ext cx="2541353" cy="1140882"/>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18"/>
            <p:cNvSpPr>
              <a:spLocks/>
            </p:cNvSpPr>
            <p:nvPr/>
          </p:nvSpPr>
          <p:spPr bwMode="auto">
            <a:xfrm rot="10800000">
              <a:off x="59503" y="-2278656"/>
              <a:ext cx="2421731" cy="1087175"/>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19"/>
            <p:cNvSpPr>
              <a:spLocks/>
            </p:cNvSpPr>
            <p:nvPr/>
          </p:nvSpPr>
          <p:spPr bwMode="auto">
            <a:xfrm rot="10800000">
              <a:off x="59502" y="-2278657"/>
              <a:ext cx="2300482" cy="103265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120"/>
            <p:cNvSpPr>
              <a:spLocks/>
            </p:cNvSpPr>
            <p:nvPr/>
          </p:nvSpPr>
          <p:spPr bwMode="auto">
            <a:xfrm rot="10800000">
              <a:off x="59502" y="-2278657"/>
              <a:ext cx="2181674" cy="978946"/>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121"/>
            <p:cNvSpPr>
              <a:spLocks/>
            </p:cNvSpPr>
            <p:nvPr/>
          </p:nvSpPr>
          <p:spPr bwMode="auto">
            <a:xfrm rot="10800000">
              <a:off x="59503" y="-2278656"/>
              <a:ext cx="2060424" cy="924424"/>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122"/>
            <p:cNvSpPr>
              <a:spLocks/>
            </p:cNvSpPr>
            <p:nvPr/>
          </p:nvSpPr>
          <p:spPr bwMode="auto">
            <a:xfrm rot="10800000">
              <a:off x="59502" y="-2278656"/>
              <a:ext cx="1939175" cy="870716"/>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123"/>
            <p:cNvSpPr>
              <a:spLocks/>
            </p:cNvSpPr>
            <p:nvPr/>
          </p:nvSpPr>
          <p:spPr bwMode="auto">
            <a:xfrm rot="10800000">
              <a:off x="59503" y="-2278656"/>
              <a:ext cx="1819553" cy="817008"/>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124"/>
            <p:cNvSpPr>
              <a:spLocks/>
            </p:cNvSpPr>
            <p:nvPr/>
          </p:nvSpPr>
          <p:spPr bwMode="auto">
            <a:xfrm rot="10800000">
              <a:off x="59502" y="-2278657"/>
              <a:ext cx="1698304" cy="762487"/>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125"/>
            <p:cNvSpPr>
              <a:spLocks/>
            </p:cNvSpPr>
            <p:nvPr/>
          </p:nvSpPr>
          <p:spPr bwMode="auto">
            <a:xfrm rot="10800000">
              <a:off x="59503" y="-2278657"/>
              <a:ext cx="1578682" cy="708780"/>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126"/>
            <p:cNvSpPr>
              <a:spLocks/>
            </p:cNvSpPr>
            <p:nvPr/>
          </p:nvSpPr>
          <p:spPr bwMode="auto">
            <a:xfrm rot="10800000">
              <a:off x="59502" y="-2278656"/>
              <a:ext cx="1457433" cy="654258"/>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127"/>
            <p:cNvSpPr>
              <a:spLocks/>
            </p:cNvSpPr>
            <p:nvPr/>
          </p:nvSpPr>
          <p:spPr bwMode="auto">
            <a:xfrm rot="10800000">
              <a:off x="59503" y="-2278656"/>
              <a:ext cx="1336184" cy="600550"/>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128"/>
            <p:cNvSpPr>
              <a:spLocks/>
            </p:cNvSpPr>
            <p:nvPr/>
          </p:nvSpPr>
          <p:spPr bwMode="auto">
            <a:xfrm rot="10800000">
              <a:off x="59502" y="-2278656"/>
              <a:ext cx="1216562" cy="546842"/>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129"/>
            <p:cNvSpPr>
              <a:spLocks/>
            </p:cNvSpPr>
            <p:nvPr/>
          </p:nvSpPr>
          <p:spPr bwMode="auto">
            <a:xfrm rot="10800000">
              <a:off x="59503" y="-2278657"/>
              <a:ext cx="1095313" cy="492321"/>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130"/>
            <p:cNvSpPr>
              <a:spLocks/>
            </p:cNvSpPr>
            <p:nvPr/>
          </p:nvSpPr>
          <p:spPr bwMode="auto">
            <a:xfrm rot="10800000">
              <a:off x="59502" y="-2278657"/>
              <a:ext cx="974063" cy="438613"/>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131"/>
            <p:cNvSpPr>
              <a:spLocks/>
            </p:cNvSpPr>
            <p:nvPr/>
          </p:nvSpPr>
          <p:spPr bwMode="auto">
            <a:xfrm rot="10800000">
              <a:off x="59503" y="-2278656"/>
              <a:ext cx="854441" cy="384092"/>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132"/>
            <p:cNvSpPr>
              <a:spLocks/>
            </p:cNvSpPr>
            <p:nvPr/>
          </p:nvSpPr>
          <p:spPr bwMode="auto">
            <a:xfrm rot="10800000">
              <a:off x="59502" y="-2278656"/>
              <a:ext cx="733192" cy="330384"/>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133"/>
            <p:cNvSpPr>
              <a:spLocks/>
            </p:cNvSpPr>
            <p:nvPr/>
          </p:nvSpPr>
          <p:spPr bwMode="auto">
            <a:xfrm rot="10800000">
              <a:off x="59503" y="-2278656"/>
              <a:ext cx="613570" cy="276676"/>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134"/>
            <p:cNvSpPr>
              <a:spLocks/>
            </p:cNvSpPr>
            <p:nvPr/>
          </p:nvSpPr>
          <p:spPr bwMode="auto">
            <a:xfrm rot="10800000">
              <a:off x="59502" y="-2278657"/>
              <a:ext cx="492321" cy="222155"/>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135"/>
            <p:cNvSpPr>
              <a:spLocks/>
            </p:cNvSpPr>
            <p:nvPr/>
          </p:nvSpPr>
          <p:spPr bwMode="auto">
            <a:xfrm rot="10800000">
              <a:off x="59503" y="-2278657"/>
              <a:ext cx="371072" cy="168447"/>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136"/>
            <p:cNvSpPr>
              <a:spLocks/>
            </p:cNvSpPr>
            <p:nvPr/>
          </p:nvSpPr>
          <p:spPr bwMode="auto">
            <a:xfrm rot="10800000">
              <a:off x="59503" y="-2278656"/>
              <a:ext cx="252264" cy="113925"/>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137"/>
            <p:cNvSpPr>
              <a:spLocks/>
            </p:cNvSpPr>
            <p:nvPr/>
          </p:nvSpPr>
          <p:spPr bwMode="auto">
            <a:xfrm rot="10800000">
              <a:off x="59503" y="-2278656"/>
              <a:ext cx="130201" cy="60218"/>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138"/>
            <p:cNvSpPr>
              <a:spLocks/>
            </p:cNvSpPr>
            <p:nvPr/>
          </p:nvSpPr>
          <p:spPr bwMode="auto">
            <a:xfrm rot="10800000">
              <a:off x="59503" y="-2278656"/>
              <a:ext cx="11393" cy="6510"/>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113"/>
            <p:cNvSpPr>
              <a:spLocks/>
            </p:cNvSpPr>
            <p:nvPr/>
          </p:nvSpPr>
          <p:spPr bwMode="auto">
            <a:xfrm rot="10800000">
              <a:off x="59502" y="-2278656"/>
              <a:ext cx="3024723" cy="1357341"/>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7" name="グループ化 6"/>
          <p:cNvGrpSpPr/>
          <p:nvPr userDrawn="1"/>
        </p:nvGrpSpPr>
        <p:grpSpPr>
          <a:xfrm>
            <a:off x="6348" y="10076"/>
            <a:ext cx="1450041" cy="4132733"/>
            <a:chOff x="-2848591" y="10076"/>
            <a:chExt cx="1450041" cy="4132733"/>
          </a:xfrm>
        </p:grpSpPr>
        <p:sp>
          <p:nvSpPr>
            <p:cNvPr id="194" name="Freeform 5"/>
            <p:cNvSpPr>
              <a:spLocks/>
            </p:cNvSpPr>
            <p:nvPr userDrawn="1"/>
          </p:nvSpPr>
          <p:spPr bwMode="auto">
            <a:xfrm rot="10800000">
              <a:off x="-2333325" y="10077"/>
              <a:ext cx="934775" cy="4132732"/>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6"/>
            <p:cNvSpPr>
              <a:spLocks/>
            </p:cNvSpPr>
            <p:nvPr userDrawn="1"/>
          </p:nvSpPr>
          <p:spPr bwMode="auto">
            <a:xfrm rot="10800000">
              <a:off x="-2373061"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7"/>
            <p:cNvSpPr>
              <a:spLocks/>
            </p:cNvSpPr>
            <p:nvPr userDrawn="1"/>
          </p:nvSpPr>
          <p:spPr bwMode="auto">
            <a:xfrm rot="10800000">
              <a:off x="-2412797"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8"/>
            <p:cNvSpPr>
              <a:spLocks/>
            </p:cNvSpPr>
            <p:nvPr userDrawn="1"/>
          </p:nvSpPr>
          <p:spPr bwMode="auto">
            <a:xfrm rot="10800000">
              <a:off x="-2452533" y="10077"/>
              <a:ext cx="934123" cy="4132732"/>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9"/>
            <p:cNvSpPr>
              <a:spLocks/>
            </p:cNvSpPr>
            <p:nvPr userDrawn="1"/>
          </p:nvSpPr>
          <p:spPr bwMode="auto">
            <a:xfrm rot="10800000">
              <a:off x="-2492269"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10"/>
            <p:cNvSpPr>
              <a:spLocks/>
            </p:cNvSpPr>
            <p:nvPr userDrawn="1"/>
          </p:nvSpPr>
          <p:spPr bwMode="auto">
            <a:xfrm rot="10800000">
              <a:off x="-2532657" y="10077"/>
              <a:ext cx="934775" cy="4132732"/>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11"/>
            <p:cNvSpPr>
              <a:spLocks/>
            </p:cNvSpPr>
            <p:nvPr userDrawn="1"/>
          </p:nvSpPr>
          <p:spPr bwMode="auto">
            <a:xfrm rot="10800000">
              <a:off x="-2572392"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2"/>
            <p:cNvSpPr>
              <a:spLocks/>
            </p:cNvSpPr>
            <p:nvPr userDrawn="1"/>
          </p:nvSpPr>
          <p:spPr bwMode="auto">
            <a:xfrm rot="10800000">
              <a:off x="-2612129"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13"/>
            <p:cNvSpPr>
              <a:spLocks/>
            </p:cNvSpPr>
            <p:nvPr userDrawn="1"/>
          </p:nvSpPr>
          <p:spPr bwMode="auto">
            <a:xfrm rot="10800000">
              <a:off x="-2651865" y="10077"/>
              <a:ext cx="934123" cy="4132732"/>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14"/>
            <p:cNvSpPr>
              <a:spLocks/>
            </p:cNvSpPr>
            <p:nvPr userDrawn="1"/>
          </p:nvSpPr>
          <p:spPr bwMode="auto">
            <a:xfrm rot="10800000">
              <a:off x="-2691601"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15"/>
            <p:cNvSpPr>
              <a:spLocks/>
            </p:cNvSpPr>
            <p:nvPr userDrawn="1"/>
          </p:nvSpPr>
          <p:spPr bwMode="auto">
            <a:xfrm rot="10800000">
              <a:off x="-2731337"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6"/>
            <p:cNvSpPr>
              <a:spLocks/>
            </p:cNvSpPr>
            <p:nvPr userDrawn="1"/>
          </p:nvSpPr>
          <p:spPr bwMode="auto">
            <a:xfrm rot="10800000">
              <a:off x="-2771724"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7"/>
            <p:cNvSpPr>
              <a:spLocks/>
            </p:cNvSpPr>
            <p:nvPr userDrawn="1"/>
          </p:nvSpPr>
          <p:spPr bwMode="auto">
            <a:xfrm rot="10800000">
              <a:off x="-2811460"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8"/>
            <p:cNvSpPr>
              <a:spLocks/>
            </p:cNvSpPr>
            <p:nvPr userDrawn="1"/>
          </p:nvSpPr>
          <p:spPr bwMode="auto">
            <a:xfrm rot="10800000">
              <a:off x="-2848591" y="10077"/>
              <a:ext cx="931518" cy="4132732"/>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9"/>
            <p:cNvSpPr>
              <a:spLocks/>
            </p:cNvSpPr>
            <p:nvPr userDrawn="1"/>
          </p:nvSpPr>
          <p:spPr bwMode="auto">
            <a:xfrm rot="10800000">
              <a:off x="-2848591" y="10077"/>
              <a:ext cx="891782" cy="39670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20"/>
            <p:cNvSpPr>
              <a:spLocks/>
            </p:cNvSpPr>
            <p:nvPr userDrawn="1"/>
          </p:nvSpPr>
          <p:spPr bwMode="auto">
            <a:xfrm rot="10800000">
              <a:off x="-2848591" y="10077"/>
              <a:ext cx="852045" cy="3788550"/>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21"/>
            <p:cNvSpPr>
              <a:spLocks/>
            </p:cNvSpPr>
            <p:nvPr userDrawn="1"/>
          </p:nvSpPr>
          <p:spPr bwMode="auto">
            <a:xfrm rot="10800000">
              <a:off x="-2848591" y="10077"/>
              <a:ext cx="812310" cy="3611361"/>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22"/>
            <p:cNvSpPr>
              <a:spLocks/>
            </p:cNvSpPr>
            <p:nvPr userDrawn="1"/>
          </p:nvSpPr>
          <p:spPr bwMode="auto">
            <a:xfrm rot="10800000">
              <a:off x="-2848591" y="10077"/>
              <a:ext cx="771922" cy="3432896"/>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23"/>
            <p:cNvSpPr>
              <a:spLocks/>
            </p:cNvSpPr>
            <p:nvPr userDrawn="1"/>
          </p:nvSpPr>
          <p:spPr bwMode="auto">
            <a:xfrm rot="10800000">
              <a:off x="-2848591" y="10077"/>
              <a:ext cx="732186" cy="3258255"/>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24"/>
            <p:cNvSpPr>
              <a:spLocks/>
            </p:cNvSpPr>
            <p:nvPr userDrawn="1"/>
          </p:nvSpPr>
          <p:spPr bwMode="auto">
            <a:xfrm rot="10800000">
              <a:off x="-2848591" y="10077"/>
              <a:ext cx="692450" cy="30797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25"/>
            <p:cNvSpPr>
              <a:spLocks/>
            </p:cNvSpPr>
            <p:nvPr userDrawn="1"/>
          </p:nvSpPr>
          <p:spPr bwMode="auto">
            <a:xfrm rot="10800000">
              <a:off x="-2848591" y="10077"/>
              <a:ext cx="652714" cy="2902601"/>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26"/>
            <p:cNvSpPr>
              <a:spLocks/>
            </p:cNvSpPr>
            <p:nvPr userDrawn="1"/>
          </p:nvSpPr>
          <p:spPr bwMode="auto">
            <a:xfrm rot="10800000">
              <a:off x="-2848591" y="10077"/>
              <a:ext cx="612978" cy="2724136"/>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27"/>
            <p:cNvSpPr>
              <a:spLocks/>
            </p:cNvSpPr>
            <p:nvPr userDrawn="1"/>
          </p:nvSpPr>
          <p:spPr bwMode="auto">
            <a:xfrm rot="10800000">
              <a:off x="-2848591" y="10077"/>
              <a:ext cx="572590" cy="2546946"/>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28"/>
            <p:cNvSpPr>
              <a:spLocks/>
            </p:cNvSpPr>
            <p:nvPr userDrawn="1"/>
          </p:nvSpPr>
          <p:spPr bwMode="auto">
            <a:xfrm rot="10800000">
              <a:off x="-2848591" y="10077"/>
              <a:ext cx="532854" cy="2371031"/>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29"/>
            <p:cNvSpPr>
              <a:spLocks/>
            </p:cNvSpPr>
            <p:nvPr userDrawn="1"/>
          </p:nvSpPr>
          <p:spPr bwMode="auto">
            <a:xfrm rot="10800000">
              <a:off x="-2848591" y="10077"/>
              <a:ext cx="493118" cy="2192566"/>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30"/>
            <p:cNvSpPr>
              <a:spLocks/>
            </p:cNvSpPr>
            <p:nvPr userDrawn="1"/>
          </p:nvSpPr>
          <p:spPr bwMode="auto">
            <a:xfrm rot="10800000">
              <a:off x="-2848591" y="10076"/>
              <a:ext cx="453382" cy="2015377"/>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31"/>
            <p:cNvSpPr>
              <a:spLocks/>
            </p:cNvSpPr>
            <p:nvPr userDrawn="1"/>
          </p:nvSpPr>
          <p:spPr bwMode="auto">
            <a:xfrm rot="10800000">
              <a:off x="-2848591" y="10076"/>
              <a:ext cx="413646" cy="1836912"/>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32"/>
            <p:cNvSpPr>
              <a:spLocks/>
            </p:cNvSpPr>
            <p:nvPr userDrawn="1"/>
          </p:nvSpPr>
          <p:spPr bwMode="auto">
            <a:xfrm rot="10800000">
              <a:off x="-2848591" y="10077"/>
              <a:ext cx="373259" cy="1659722"/>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33"/>
            <p:cNvSpPr>
              <a:spLocks/>
            </p:cNvSpPr>
            <p:nvPr userDrawn="1"/>
          </p:nvSpPr>
          <p:spPr bwMode="auto">
            <a:xfrm rot="10800000">
              <a:off x="-2848591" y="10077"/>
              <a:ext cx="333522" cy="1483806"/>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34"/>
            <p:cNvSpPr>
              <a:spLocks/>
            </p:cNvSpPr>
            <p:nvPr userDrawn="1"/>
          </p:nvSpPr>
          <p:spPr bwMode="auto">
            <a:xfrm rot="10800000">
              <a:off x="-2848591" y="10076"/>
              <a:ext cx="293787" cy="1306617"/>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35"/>
            <p:cNvSpPr>
              <a:spLocks/>
            </p:cNvSpPr>
            <p:nvPr userDrawn="1"/>
          </p:nvSpPr>
          <p:spPr bwMode="auto">
            <a:xfrm rot="10800000">
              <a:off x="-2848591" y="10076"/>
              <a:ext cx="254050" cy="1128152"/>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36"/>
            <p:cNvSpPr>
              <a:spLocks/>
            </p:cNvSpPr>
            <p:nvPr userDrawn="1"/>
          </p:nvSpPr>
          <p:spPr bwMode="auto">
            <a:xfrm rot="10800000">
              <a:off x="-2848591" y="10077"/>
              <a:ext cx="214314" cy="950962"/>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37"/>
            <p:cNvSpPr>
              <a:spLocks/>
            </p:cNvSpPr>
            <p:nvPr userDrawn="1"/>
          </p:nvSpPr>
          <p:spPr bwMode="auto">
            <a:xfrm rot="10800000">
              <a:off x="-2848591" y="10077"/>
              <a:ext cx="174578" cy="77249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38"/>
            <p:cNvSpPr>
              <a:spLocks/>
            </p:cNvSpPr>
            <p:nvPr userDrawn="1"/>
          </p:nvSpPr>
          <p:spPr bwMode="auto">
            <a:xfrm rot="10800000">
              <a:off x="-2848591" y="10077"/>
              <a:ext cx="134191" cy="596582"/>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39"/>
            <p:cNvSpPr>
              <a:spLocks/>
            </p:cNvSpPr>
            <p:nvPr userDrawn="1"/>
          </p:nvSpPr>
          <p:spPr bwMode="auto">
            <a:xfrm rot="10800000">
              <a:off x="-2848591" y="10076"/>
              <a:ext cx="94455" cy="419392"/>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40"/>
            <p:cNvSpPr>
              <a:spLocks/>
            </p:cNvSpPr>
            <p:nvPr userDrawn="1"/>
          </p:nvSpPr>
          <p:spPr bwMode="auto">
            <a:xfrm rot="10800000">
              <a:off x="-2848591" y="10076"/>
              <a:ext cx="54719" cy="240928"/>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41"/>
            <p:cNvSpPr>
              <a:spLocks/>
            </p:cNvSpPr>
            <p:nvPr userDrawn="1"/>
          </p:nvSpPr>
          <p:spPr bwMode="auto">
            <a:xfrm rot="10800000">
              <a:off x="-2848591" y="10077"/>
              <a:ext cx="14983" cy="63737"/>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4" name="正方形/長方形 3"/>
          <p:cNvSpPr/>
          <p:nvPr userDrawn="1"/>
        </p:nvSpPr>
        <p:spPr>
          <a:xfrm>
            <a:off x="0" y="1734900"/>
            <a:ext cx="9144000" cy="1042756"/>
          </a:xfrm>
          <a:prstGeom prst="rect">
            <a:avLst/>
          </a:pr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sz="2000" b="1" dirty="0" smtClean="0">
              <a:effectLst>
                <a:outerShdw blurRad="38100" dist="38100" dir="2700000" algn="tl">
                  <a:srgbClr val="000000">
                    <a:alpha val="43137"/>
                  </a:srgbClr>
                </a:outerShdw>
              </a:effectLst>
            </a:endParaRPr>
          </a:p>
        </p:txBody>
      </p:sp>
      <p:sp>
        <p:nvSpPr>
          <p:cNvPr id="10" name="タイトル 9"/>
          <p:cNvSpPr>
            <a:spLocks noGrp="1"/>
          </p:cNvSpPr>
          <p:nvPr userDrawn="1">
            <p:ph type="title" hasCustomPrompt="1"/>
          </p:nvPr>
        </p:nvSpPr>
        <p:spPr>
          <a:xfrm>
            <a:off x="287200" y="1896971"/>
            <a:ext cx="8553652" cy="792088"/>
          </a:xfrm>
        </p:spPr>
        <p:txBody>
          <a:bodyPr>
            <a:noAutofit/>
          </a:bodyPr>
          <a:lstStyle>
            <a:lvl1pPr algn="ctr">
              <a:defRPr sz="3600">
                <a:solidFill>
                  <a:srgbClr val="012D76"/>
                </a:solidFill>
              </a:defRPr>
            </a:lvl1pPr>
          </a:lstStyle>
          <a:p>
            <a:r>
              <a:rPr kumimoji="1" lang="ja-JP" altLang="en-US" dirty="0" smtClean="0"/>
              <a:t>スライドのタイトル</a:t>
            </a:r>
            <a:endParaRPr kumimoji="1" lang="ja-JP" altLang="en-US" dirty="0"/>
          </a:p>
        </p:txBody>
      </p:sp>
    </p:spTree>
    <p:extLst>
      <p:ext uri="{BB962C8B-B14F-4D97-AF65-F5344CB8AC3E}">
        <p14:creationId xmlns:p14="http://schemas.microsoft.com/office/powerpoint/2010/main" val="40167171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コンテンツ（平文）必読">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rgbClr val="FFFF00"/>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必読</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solidFill>
                  <a:schemeClr val="tx1">
                    <a:lumMod val="75000"/>
                    <a:lumOff val="25000"/>
                  </a:schemeClr>
                </a:solidFill>
              </a:defRPr>
            </a:lvl1pPr>
            <a:lvl2pPr>
              <a:lnSpc>
                <a:spcPct val="120000"/>
              </a:lnSpc>
              <a:spcBef>
                <a:spcPts val="0"/>
              </a:spcBef>
              <a:spcAft>
                <a:spcPts val="0"/>
              </a:spcAft>
              <a:defRPr sz="1200">
                <a:solidFill>
                  <a:schemeClr val="tx1">
                    <a:lumMod val="75000"/>
                    <a:lumOff val="25000"/>
                  </a:schemeClr>
                </a:solidFill>
              </a:defRPr>
            </a:lvl2pPr>
            <a:lvl3pPr>
              <a:lnSpc>
                <a:spcPct val="120000"/>
              </a:lnSpc>
              <a:spcBef>
                <a:spcPts val="0"/>
              </a:spcBef>
              <a:spcAft>
                <a:spcPts val="0"/>
              </a:spcAft>
              <a:defRPr sz="1200">
                <a:solidFill>
                  <a:schemeClr val="tx1">
                    <a:lumMod val="75000"/>
                    <a:lumOff val="25000"/>
                  </a:schemeClr>
                </a:solidFill>
              </a:defRPr>
            </a:lvl3pPr>
            <a:lvl4pPr>
              <a:lnSpc>
                <a:spcPct val="120000"/>
              </a:lnSpc>
              <a:spcBef>
                <a:spcPts val="0"/>
              </a:spcBef>
              <a:spcAft>
                <a:spcPts val="0"/>
              </a:spcAft>
              <a:defRPr sz="1200">
                <a:solidFill>
                  <a:schemeClr val="tx1">
                    <a:lumMod val="75000"/>
                    <a:lumOff val="25000"/>
                  </a:schemeClr>
                </a:solidFill>
              </a:defRPr>
            </a:lvl4pPr>
            <a:lvl5pPr>
              <a:lnSpc>
                <a:spcPct val="120000"/>
              </a:lnSpc>
              <a:spcBef>
                <a:spcPts val="0"/>
              </a:spcBef>
              <a:spcAft>
                <a:spcPts val="0"/>
              </a:spcAft>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488" y="-20538"/>
            <a:ext cx="612000" cy="481158"/>
          </a:xfrm>
          <a:prstGeom prst="rect">
            <a:avLst/>
          </a:prstGeom>
        </p:spPr>
      </p:pic>
    </p:spTree>
    <p:extLst>
      <p:ext uri="{BB962C8B-B14F-4D97-AF65-F5344CB8AC3E}">
        <p14:creationId xmlns:p14="http://schemas.microsoft.com/office/powerpoint/2010/main" val="11158682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コンテンツ（箇条書き）">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solidFill>
                  <a:schemeClr val="tx1">
                    <a:lumMod val="75000"/>
                    <a:lumOff val="25000"/>
                  </a:schemeClr>
                </a:solidFil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2pPr>
            <a:lvl3pPr marL="10858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3pPr>
            <a:lvl4pPr marL="15430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4pPr>
            <a:lvl5pPr marL="20002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366449552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コンテンツ（平文）ー シンプル">
    <p:spTree>
      <p:nvGrpSpPr>
        <p:cNvPr id="1" name=""/>
        <p:cNvGrpSpPr/>
        <p:nvPr/>
      </p:nvGrpSpPr>
      <p:grpSpPr>
        <a:xfrm>
          <a:off x="0" y="0"/>
          <a:ext cx="0" cy="0"/>
          <a:chOff x="0" y="0"/>
          <a:chExt cx="0" cy="0"/>
        </a:xfrm>
      </p:grpSpPr>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solidFill>
                  <a:schemeClr val="tx1">
                    <a:lumMod val="75000"/>
                    <a:lumOff val="25000"/>
                  </a:schemeClr>
                </a:solidFill>
              </a:defRPr>
            </a:lvl1pPr>
            <a:lvl2pPr>
              <a:lnSpc>
                <a:spcPct val="120000"/>
              </a:lnSpc>
              <a:spcBef>
                <a:spcPts val="0"/>
              </a:spcBef>
              <a:spcAft>
                <a:spcPts val="0"/>
              </a:spcAft>
              <a:defRPr sz="1200">
                <a:solidFill>
                  <a:schemeClr val="tx1">
                    <a:lumMod val="75000"/>
                    <a:lumOff val="25000"/>
                  </a:schemeClr>
                </a:solidFill>
              </a:defRPr>
            </a:lvl2pPr>
            <a:lvl3pPr>
              <a:lnSpc>
                <a:spcPct val="120000"/>
              </a:lnSpc>
              <a:spcBef>
                <a:spcPts val="0"/>
              </a:spcBef>
              <a:spcAft>
                <a:spcPts val="0"/>
              </a:spcAft>
              <a:defRPr sz="1200">
                <a:solidFill>
                  <a:schemeClr val="tx1">
                    <a:lumMod val="75000"/>
                    <a:lumOff val="25000"/>
                  </a:schemeClr>
                </a:solidFill>
              </a:defRPr>
            </a:lvl3pPr>
            <a:lvl4pPr>
              <a:lnSpc>
                <a:spcPct val="120000"/>
              </a:lnSpc>
              <a:spcBef>
                <a:spcPts val="0"/>
              </a:spcBef>
              <a:spcAft>
                <a:spcPts val="0"/>
              </a:spcAft>
              <a:defRPr sz="1200">
                <a:solidFill>
                  <a:schemeClr val="tx1">
                    <a:lumMod val="75000"/>
                    <a:lumOff val="25000"/>
                  </a:schemeClr>
                </a:solidFill>
              </a:defRPr>
            </a:lvl4pPr>
            <a:lvl5pPr>
              <a:lnSpc>
                <a:spcPct val="120000"/>
              </a:lnSpc>
              <a:spcBef>
                <a:spcPts val="0"/>
              </a:spcBef>
              <a:spcAft>
                <a:spcPts val="0"/>
              </a:spcAft>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6948611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コンテンツ（箇条書き）－シンプル">
    <p:spTree>
      <p:nvGrpSpPr>
        <p:cNvPr id="1" name=""/>
        <p:cNvGrpSpPr/>
        <p:nvPr/>
      </p:nvGrpSpPr>
      <p:grpSpPr>
        <a:xfrm>
          <a:off x="0" y="0"/>
          <a:ext cx="0" cy="0"/>
          <a:chOff x="0" y="0"/>
          <a:chExt cx="0" cy="0"/>
        </a:xfrm>
      </p:grpSpPr>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chemeClr val="bg1">
                  <a:lumMod val="65000"/>
                </a:schemeClr>
              </a:buClr>
              <a:buFont typeface="Wingdings" panose="05000000000000000000" pitchFamily="2" charset="2"/>
              <a:buChar char="l"/>
              <a:defRPr>
                <a:solidFill>
                  <a:schemeClr val="tx1">
                    <a:lumMod val="75000"/>
                    <a:lumOff val="25000"/>
                  </a:schemeClr>
                </a:solidFill>
              </a:defRPr>
            </a:lvl1pPr>
            <a:lvl2pPr marL="628650" indent="-171450">
              <a:lnSpc>
                <a:spcPct val="120000"/>
              </a:lnSpc>
              <a:spcBef>
                <a:spcPts val="0"/>
              </a:spcBef>
              <a:spcAft>
                <a:spcPts val="300"/>
              </a:spcAft>
              <a:buClr>
                <a:schemeClr val="bg1">
                  <a:lumMod val="65000"/>
                </a:schemeClr>
              </a:buClr>
              <a:buFont typeface="Wingdings" panose="05000000000000000000" pitchFamily="2" charset="2"/>
              <a:buChar char="l"/>
              <a:defRPr sz="1200">
                <a:solidFill>
                  <a:schemeClr val="tx1">
                    <a:lumMod val="75000"/>
                    <a:lumOff val="25000"/>
                  </a:schemeClr>
                </a:solidFill>
              </a:defRPr>
            </a:lvl2pPr>
            <a:lvl3pPr marL="1085850" indent="-171450">
              <a:lnSpc>
                <a:spcPct val="120000"/>
              </a:lnSpc>
              <a:spcBef>
                <a:spcPts val="0"/>
              </a:spcBef>
              <a:spcAft>
                <a:spcPts val="300"/>
              </a:spcAft>
              <a:buClr>
                <a:schemeClr val="bg1">
                  <a:lumMod val="65000"/>
                </a:schemeClr>
              </a:buClr>
              <a:buFont typeface="Wingdings" panose="05000000000000000000" pitchFamily="2" charset="2"/>
              <a:buChar char="l"/>
              <a:defRPr sz="1200">
                <a:solidFill>
                  <a:schemeClr val="tx1">
                    <a:lumMod val="75000"/>
                    <a:lumOff val="25000"/>
                  </a:schemeClr>
                </a:solidFill>
              </a:defRPr>
            </a:lvl3pPr>
            <a:lvl4pPr marL="1543050" indent="-171450">
              <a:lnSpc>
                <a:spcPct val="120000"/>
              </a:lnSpc>
              <a:spcBef>
                <a:spcPts val="0"/>
              </a:spcBef>
              <a:spcAft>
                <a:spcPts val="300"/>
              </a:spcAft>
              <a:buClr>
                <a:schemeClr val="bg1">
                  <a:lumMod val="65000"/>
                </a:schemeClr>
              </a:buClr>
              <a:buFont typeface="Wingdings" panose="05000000000000000000" pitchFamily="2" charset="2"/>
              <a:buChar char="l"/>
              <a:defRPr sz="1200">
                <a:solidFill>
                  <a:schemeClr val="tx1">
                    <a:lumMod val="75000"/>
                    <a:lumOff val="25000"/>
                  </a:schemeClr>
                </a:solidFill>
              </a:defRPr>
            </a:lvl4pPr>
            <a:lvl5pPr marL="2000250" indent="-171450">
              <a:lnSpc>
                <a:spcPct val="120000"/>
              </a:lnSpc>
              <a:spcBef>
                <a:spcPts val="0"/>
              </a:spcBef>
              <a:spcAft>
                <a:spcPts val="300"/>
              </a:spcAft>
              <a:buClr>
                <a:schemeClr val="bg1">
                  <a:lumMod val="65000"/>
                </a:schemeClr>
              </a:buClr>
              <a:buFont typeface="Wingdings" panose="05000000000000000000" pitchFamily="2" charset="2"/>
              <a:buChar char="l"/>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9915558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アジェンダ（注意書き付き）">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solidFill>
                  <a:schemeClr val="tx1">
                    <a:lumMod val="75000"/>
                    <a:lumOff val="25000"/>
                  </a:schemeClr>
                </a:solidFil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2pPr>
            <a:lvl3pPr marL="10858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3pPr>
            <a:lvl4pPr marL="15430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4pPr>
            <a:lvl5pPr marL="20002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85231" y="2953477"/>
            <a:ext cx="1319217" cy="1589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userDrawn="1"/>
        </p:nvSpPr>
        <p:spPr bwMode="auto">
          <a:xfrm>
            <a:off x="7138951" y="4500286"/>
            <a:ext cx="1711136" cy="5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1049"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en-US" altLang="ja-JP" sz="10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WebFOCUS</a:t>
            </a:r>
            <a:r>
              <a:rPr lang="ja-JP"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キャラクター</a:t>
            </a:r>
            <a:endParaRPr lang="en-US"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ja-JP" sz="11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フォービー</a:t>
            </a:r>
            <a:endParaRPr lang="ja-JP" altLang="ja-JP" sz="11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 Box 5"/>
          <p:cNvSpPr txBox="1">
            <a:spLocks noChangeArrowheads="1"/>
          </p:cNvSpPr>
          <p:nvPr userDrawn="1"/>
        </p:nvSpPr>
        <p:spPr bwMode="auto">
          <a:xfrm>
            <a:off x="542505" y="4299942"/>
            <a:ext cx="618973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232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r>
              <a:rPr lang="en-US"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本資料は、バージョン</a:t>
            </a:r>
            <a:r>
              <a:rPr lang="ja-JP"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schemeClr val="tx1">
                    <a:lumMod val="75000"/>
                    <a:lumOff val="25000"/>
                  </a:schemeClr>
                </a:solidFill>
                <a:latin typeface="+mn-lt"/>
                <a:ea typeface="メイリオ" panose="020B0604030504040204" pitchFamily="50" charset="-128"/>
                <a:cs typeface="メイリオ" panose="020B0604030504040204" pitchFamily="50" charset="-128"/>
              </a:rPr>
              <a:t>9.2.0</a:t>
            </a:r>
            <a:r>
              <a:rPr lang="ja-JP"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の情報</a:t>
            </a:r>
            <a:r>
              <a:rPr lang="ja-JP"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をベース</a:t>
            </a:r>
            <a:r>
              <a:rPr lang="ja-JP"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として作成されています</a:t>
            </a:r>
            <a:r>
              <a:rPr lang="ja-JP"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ご利用のメンテナンスリリースにより、画面キャプチャが実際の画面と異なる場合があります。</a:t>
            </a:r>
            <a:endParaRPr lang="en-US"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Text Box 5"/>
          <p:cNvSpPr txBox="1">
            <a:spLocks noChangeArrowheads="1"/>
          </p:cNvSpPr>
          <p:nvPr userDrawn="1"/>
        </p:nvSpPr>
        <p:spPr bwMode="auto">
          <a:xfrm>
            <a:off x="539552" y="3723878"/>
            <a:ext cx="4173511" cy="576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232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製品の構成、および稼働環境は予告なく変更される場合があります</a:t>
            </a:r>
            <a:r>
              <a:rPr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最新</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情報につきましては弊社までお問い合わせください。</a:t>
            </a:r>
          </a:p>
          <a:p>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記載されている会社名、製品名は、各社の商標または登録商標です</a:t>
            </a:r>
            <a:r>
              <a:rPr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015115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アジェンダ（シンプル）">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solidFill>
                  <a:schemeClr val="tx1">
                    <a:lumMod val="75000"/>
                    <a:lumOff val="25000"/>
                  </a:schemeClr>
                </a:solidFil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2pPr>
            <a:lvl3pPr marL="10858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3pPr>
            <a:lvl4pPr marL="15430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4pPr>
            <a:lvl5pPr marL="2000250" indent="-171450">
              <a:lnSpc>
                <a:spcPct val="120000"/>
              </a:lnSpc>
              <a:spcBef>
                <a:spcPts val="0"/>
              </a:spcBef>
              <a:spcAft>
                <a:spcPts val="300"/>
              </a:spcAft>
              <a:buClr>
                <a:srgbClr val="012D76"/>
              </a:buClr>
              <a:buFont typeface="Wingdings" panose="05000000000000000000" pitchFamily="2" charset="2"/>
              <a:buChar char="l"/>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85231" y="2953477"/>
            <a:ext cx="1319217" cy="1589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userDrawn="1"/>
        </p:nvSpPr>
        <p:spPr bwMode="auto">
          <a:xfrm>
            <a:off x="7138951" y="4500286"/>
            <a:ext cx="1711136" cy="5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1049"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en-US" altLang="ja-JP" sz="10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WebFOCUS</a:t>
            </a:r>
            <a:r>
              <a:rPr lang="ja-JP"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キャラクター</a:t>
            </a:r>
            <a:endParaRPr lang="en-US"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ja-JP" sz="11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フォービー</a:t>
            </a:r>
            <a:endParaRPr lang="ja-JP" altLang="ja-JP" sz="11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509920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巻末（注意書き付き）">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userDrawn="1"/>
        </p:nvSpPr>
        <p:spPr>
          <a:xfrm>
            <a:off x="251520" y="4235808"/>
            <a:ext cx="8712968" cy="461665"/>
          </a:xfrm>
          <a:prstGeom prst="rect">
            <a:avLst/>
          </a:prstGeom>
          <a:noFill/>
        </p:spPr>
        <p:txBody>
          <a:bodyPr wrap="square" rtlCol="0">
            <a:spAutoFit/>
          </a:bodyPr>
          <a:lstStyle/>
          <a:p>
            <a:r>
              <a:rPr lang="en-US" altLang="ja-JP" sz="1200" dirty="0">
                <a:solidFill>
                  <a:schemeClr val="tx1">
                    <a:lumMod val="75000"/>
                    <a:lumOff val="25000"/>
                  </a:schemeClr>
                </a:solidFill>
              </a:rPr>
              <a:t>※</a:t>
            </a:r>
            <a:r>
              <a:rPr lang="ja-JP" altLang="en-US" sz="1200" dirty="0">
                <a:solidFill>
                  <a:schemeClr val="tx1">
                    <a:lumMod val="75000"/>
                    <a:lumOff val="25000"/>
                  </a:schemeClr>
                </a:solidFill>
              </a:rPr>
              <a:t>記載されている会社名、製品名は、各社の商標または登録商標です。</a:t>
            </a:r>
          </a:p>
          <a:p>
            <a:r>
              <a:rPr lang="en-US" altLang="ja-JP" sz="1200" dirty="0">
                <a:solidFill>
                  <a:schemeClr val="tx1">
                    <a:lumMod val="75000"/>
                    <a:lumOff val="25000"/>
                  </a:schemeClr>
                </a:solidFill>
              </a:rPr>
              <a:t>※</a:t>
            </a:r>
            <a:r>
              <a:rPr lang="en-US" altLang="ja-JP" sz="1200" dirty="0">
                <a:solidFill>
                  <a:schemeClr val="tx1">
                    <a:lumMod val="75000"/>
                    <a:lumOff val="25000"/>
                  </a:schemeClr>
                </a:solidFill>
                <a:latin typeface="+mn-lt"/>
              </a:rPr>
              <a:t>Oracle</a:t>
            </a:r>
            <a:r>
              <a:rPr lang="ja-JP" altLang="en-US" sz="1200" dirty="0" err="1">
                <a:solidFill>
                  <a:schemeClr val="tx1">
                    <a:lumMod val="75000"/>
                    <a:lumOff val="25000"/>
                  </a:schemeClr>
                </a:solidFill>
              </a:rPr>
              <a:t>、</a:t>
            </a:r>
            <a:r>
              <a:rPr lang="en-US" altLang="ja-JP" sz="1200" dirty="0">
                <a:solidFill>
                  <a:schemeClr val="tx1">
                    <a:lumMod val="75000"/>
                    <a:lumOff val="25000"/>
                  </a:schemeClr>
                </a:solidFill>
                <a:latin typeface="+mn-lt"/>
              </a:rPr>
              <a:t>Java</a:t>
            </a:r>
            <a:r>
              <a:rPr lang="ja-JP" altLang="en-US" sz="1200" dirty="0">
                <a:solidFill>
                  <a:schemeClr val="tx1">
                    <a:lumMod val="75000"/>
                    <a:lumOff val="25000"/>
                  </a:schemeClr>
                </a:solidFill>
              </a:rPr>
              <a:t>及び</a:t>
            </a:r>
            <a:r>
              <a:rPr lang="en-US" altLang="ja-JP" sz="1200" dirty="0">
                <a:solidFill>
                  <a:schemeClr val="tx1">
                    <a:lumMod val="75000"/>
                    <a:lumOff val="25000"/>
                  </a:schemeClr>
                </a:solidFill>
                <a:latin typeface="+mn-lt"/>
              </a:rPr>
              <a:t>MySQL</a:t>
            </a:r>
            <a:r>
              <a:rPr lang="ja-JP" altLang="en-US" sz="1200" dirty="0">
                <a:solidFill>
                  <a:schemeClr val="tx1">
                    <a:lumMod val="75000"/>
                    <a:lumOff val="25000"/>
                  </a:schemeClr>
                </a:solidFill>
              </a:rPr>
              <a:t>は、</a:t>
            </a:r>
            <a:r>
              <a:rPr lang="en-US" altLang="ja-JP" sz="1200" dirty="0">
                <a:solidFill>
                  <a:schemeClr val="tx1">
                    <a:lumMod val="75000"/>
                    <a:lumOff val="25000"/>
                  </a:schemeClr>
                </a:solidFill>
                <a:latin typeface="+mn-lt"/>
              </a:rPr>
              <a:t>Oracle</a:t>
            </a:r>
            <a:r>
              <a:rPr lang="en-US" altLang="ja-JP" sz="1200" dirty="0">
                <a:solidFill>
                  <a:schemeClr val="tx1">
                    <a:lumMod val="75000"/>
                    <a:lumOff val="25000"/>
                  </a:schemeClr>
                </a:solidFill>
                <a:latin typeface="]"/>
              </a:rPr>
              <a:t> </a:t>
            </a:r>
            <a:r>
              <a:rPr lang="en-US" altLang="ja-JP" sz="1200" dirty="0">
                <a:solidFill>
                  <a:schemeClr val="tx1">
                    <a:lumMod val="75000"/>
                    <a:lumOff val="25000"/>
                  </a:schemeClr>
                </a:solidFill>
                <a:latin typeface="+mn-lt"/>
              </a:rPr>
              <a:t>Corporation</a:t>
            </a:r>
            <a:r>
              <a:rPr lang="ja-JP" altLang="en-US" sz="1200" dirty="0" err="1">
                <a:solidFill>
                  <a:schemeClr val="tx1">
                    <a:lumMod val="75000"/>
                    <a:lumOff val="25000"/>
                  </a:schemeClr>
                </a:solidFill>
              </a:rPr>
              <a:t>、</a:t>
            </a:r>
            <a:r>
              <a:rPr lang="ja-JP" altLang="en-US" sz="1200" dirty="0">
                <a:solidFill>
                  <a:schemeClr val="tx1">
                    <a:lumMod val="75000"/>
                    <a:lumOff val="25000"/>
                  </a:schemeClr>
                </a:solidFill>
              </a:rPr>
              <a:t>その子会社及び関連会社の米国及びその他の国における登録商標です。</a:t>
            </a:r>
            <a:endParaRPr kumimoji="1" lang="ja-JP" altLang="en-US" sz="1200" dirty="0">
              <a:solidFill>
                <a:schemeClr val="tx1">
                  <a:lumMod val="75000"/>
                  <a:lumOff val="25000"/>
                </a:schemeClr>
              </a:solidFill>
            </a:endParaRPr>
          </a:p>
        </p:txBody>
      </p:sp>
      <p:sp>
        <p:nvSpPr>
          <p:cNvPr id="3" name="Text Box 3"/>
          <p:cNvSpPr txBox="1">
            <a:spLocks noChangeArrowheads="1"/>
          </p:cNvSpPr>
          <p:nvPr userDrawn="1"/>
        </p:nvSpPr>
        <p:spPr bwMode="auto">
          <a:xfrm>
            <a:off x="2154225" y="3795887"/>
            <a:ext cx="4835550" cy="43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486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lnSpc>
                <a:spcPct val="120000"/>
              </a:lnSpc>
            </a:pPr>
            <a:r>
              <a:rPr lang="ja-JP" altLang="ja-JP" sz="1200" dirty="0">
                <a:solidFill>
                  <a:schemeClr val="tx1">
                    <a:lumMod val="75000"/>
                    <a:lumOff val="25000"/>
                  </a:schemeClr>
                </a:solidFill>
                <a:latin typeface="+mn-ea"/>
                <a:ea typeface="+mn-ea"/>
                <a:cs typeface="メイリオ" panose="020B0604030504040204" pitchFamily="50" charset="-128"/>
              </a:rPr>
              <a:t>＜お問合せ</a:t>
            </a:r>
            <a:r>
              <a:rPr lang="ja-JP" altLang="ja-JP" sz="1200" dirty="0" smtClean="0">
                <a:solidFill>
                  <a:schemeClr val="tx1">
                    <a:lumMod val="75000"/>
                    <a:lumOff val="25000"/>
                  </a:schemeClr>
                </a:solidFill>
                <a:latin typeface="+mn-ea"/>
                <a:ea typeface="+mn-ea"/>
                <a:cs typeface="メイリオ" panose="020B0604030504040204" pitchFamily="50" charset="-128"/>
              </a:rPr>
              <a:t>＞株式</a:t>
            </a:r>
            <a:r>
              <a:rPr lang="ja-JP" altLang="ja-JP" sz="1200" dirty="0">
                <a:solidFill>
                  <a:schemeClr val="tx1">
                    <a:lumMod val="75000"/>
                    <a:lumOff val="25000"/>
                  </a:schemeClr>
                </a:solidFill>
                <a:latin typeface="+mn-ea"/>
                <a:ea typeface="+mn-ea"/>
                <a:cs typeface="メイリオ" panose="020B0604030504040204" pitchFamily="50" charset="-128"/>
              </a:rPr>
              <a:t>会社</a:t>
            </a:r>
            <a:r>
              <a:rPr lang="ja-JP" altLang="ja-JP" sz="1200" dirty="0" smtClean="0">
                <a:solidFill>
                  <a:schemeClr val="tx1">
                    <a:lumMod val="75000"/>
                    <a:lumOff val="25000"/>
                  </a:schemeClr>
                </a:solidFill>
                <a:latin typeface="+mn-ea"/>
                <a:ea typeface="+mn-ea"/>
                <a:cs typeface="メイリオ" panose="020B0604030504040204" pitchFamily="50" charset="-128"/>
              </a:rPr>
              <a:t>アシスト</a:t>
            </a:r>
            <a:r>
              <a:rPr lang="ja-JP" altLang="en-US" sz="1200" dirty="0">
                <a:solidFill>
                  <a:schemeClr val="tx1">
                    <a:lumMod val="75000"/>
                    <a:lumOff val="25000"/>
                  </a:schemeClr>
                </a:solidFill>
                <a:latin typeface="+mn-ea"/>
                <a:ea typeface="+mn-ea"/>
                <a:cs typeface="メイリオ" panose="020B0604030504040204" pitchFamily="50" charset="-128"/>
              </a:rPr>
              <a:t>　</a:t>
            </a:r>
            <a:r>
              <a:rPr lang="en-US" altLang="ja-JP" sz="1200" dirty="0" smtClean="0">
                <a:solidFill>
                  <a:schemeClr val="tx1">
                    <a:lumMod val="75000"/>
                    <a:lumOff val="25000"/>
                  </a:schemeClr>
                </a:solidFill>
                <a:latin typeface="+mn-lt"/>
                <a:ea typeface="+mn-ea"/>
                <a:cs typeface="メイリオ" panose="020B0604030504040204" pitchFamily="50" charset="-128"/>
              </a:rPr>
              <a:t>ibi_web@ashisuto.co.jp</a:t>
            </a:r>
            <a:endParaRPr lang="en-US" altLang="ja-JP" sz="1200" dirty="0">
              <a:solidFill>
                <a:schemeClr val="tx1">
                  <a:lumMod val="75000"/>
                  <a:lumOff val="25000"/>
                </a:schemeClr>
              </a:solidFill>
              <a:latin typeface="+mn-lt"/>
              <a:ea typeface="+mn-ea"/>
              <a:cs typeface="メイリオ" panose="020B0604030504040204" pitchFamily="50" charset="-128"/>
            </a:endParaRPr>
          </a:p>
        </p:txBody>
      </p:sp>
      <p:grpSp>
        <p:nvGrpSpPr>
          <p:cNvPr id="4" name="グループ化 33"/>
          <p:cNvGrpSpPr/>
          <p:nvPr userDrawn="1"/>
        </p:nvGrpSpPr>
        <p:grpSpPr>
          <a:xfrm>
            <a:off x="2410748" y="579993"/>
            <a:ext cx="4322504" cy="497591"/>
            <a:chOff x="6786066" y="1259557"/>
            <a:chExt cx="3096344" cy="432048"/>
          </a:xfrm>
        </p:grpSpPr>
        <p:sp>
          <p:nvSpPr>
            <p:cNvPr id="5" name="正方形/長方形 4"/>
            <p:cNvSpPr/>
            <p:nvPr/>
          </p:nvSpPr>
          <p:spPr bwMode="auto">
            <a:xfrm>
              <a:off x="6786066" y="1259557"/>
              <a:ext cx="3096344" cy="432048"/>
            </a:xfrm>
            <a:prstGeom prst="rect">
              <a:avLst/>
            </a:prstGeom>
            <a:solidFill>
              <a:schemeClr val="bg1"/>
            </a:solidFill>
            <a:ln w="28575" cap="flat" cmpd="sng" algn="ctr">
              <a:solidFill>
                <a:schemeClr val="accent1"/>
              </a:solidFill>
              <a:prstDash val="solid"/>
              <a:round/>
              <a:headEnd type="none" w="med" len="med"/>
              <a:tailEnd type="none" w="med" len="med"/>
            </a:ln>
            <a:effectLst>
              <a:glow rad="228600">
                <a:schemeClr val="accent1">
                  <a:satMod val="175000"/>
                  <a:alpha val="50000"/>
                </a:schemeClr>
              </a:glow>
              <a:outerShdw dist="35921" dir="2700000" algn="ctr" rotWithShape="0">
                <a:schemeClr val="bg2"/>
              </a:outerShdw>
            </a:effectLs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altLang="ja-JP"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rPr>
                <a:t>WebFOCUS</a:t>
              </a:r>
              <a:endParaRPr kumimoji="0" lang="ja-JP" altLang="en-US"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bwMode="auto">
            <a:xfrm>
              <a:off x="9378354" y="1259557"/>
              <a:ext cx="504056" cy="432048"/>
            </a:xfrm>
            <a:prstGeom prst="rect">
              <a:avLst/>
            </a:prstGeom>
            <a:solidFill>
              <a:schemeClr val="bg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1100" b="0" i="0" u="none" strike="noStrike" cap="none" normalizeH="0" baseline="0" dirty="0" smtClean="0">
                <a:ln>
                  <a:noFill/>
                </a:ln>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8"/>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9410241" y="1288020"/>
              <a:ext cx="424396" cy="379326"/>
            </a:xfrm>
            <a:prstGeom prst="rect">
              <a:avLst/>
            </a:prstGeom>
            <a:noFill/>
          </p:spPr>
        </p:pic>
      </p:grpSp>
      <p:grpSp>
        <p:nvGrpSpPr>
          <p:cNvPr id="8" name="グループ化 7"/>
          <p:cNvGrpSpPr/>
          <p:nvPr userDrawn="1"/>
        </p:nvGrpSpPr>
        <p:grpSpPr>
          <a:xfrm>
            <a:off x="2405784" y="1463773"/>
            <a:ext cx="4711314" cy="2208417"/>
            <a:chOff x="2411760" y="1463773"/>
            <a:chExt cx="4711314" cy="220841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393" y="3271253"/>
              <a:ext cx="2209799" cy="308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E6E6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グループ化 9"/>
            <p:cNvGrpSpPr/>
            <p:nvPr/>
          </p:nvGrpSpPr>
          <p:grpSpPr>
            <a:xfrm>
              <a:off x="4788024" y="1546367"/>
              <a:ext cx="2335050" cy="2125823"/>
              <a:chOff x="3855286" y="1749472"/>
              <a:chExt cx="2971626" cy="3607148"/>
            </a:xfrm>
          </p:grpSpPr>
          <p:sp>
            <p:nvSpPr>
              <p:cNvPr id="12" name="Text Box 12"/>
              <p:cNvSpPr txBox="1">
                <a:spLocks noChangeArrowheads="1"/>
              </p:cNvSpPr>
              <p:nvPr/>
            </p:nvSpPr>
            <p:spPr bwMode="auto">
              <a:xfrm>
                <a:off x="3870150" y="2621353"/>
                <a:ext cx="2801721" cy="1963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ニューヨーク生まれ、</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ニューヨーク育ちの男のコ。</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頭の</a:t>
                </a:r>
                <a:r>
                  <a:rPr lang="ja-JP"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a:t>
                </a:r>
                <a:r>
                  <a:rPr lang="en-US"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W”</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のアンテナで</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どんな情報もすばやく察知し、</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手元の</a:t>
                </a:r>
                <a:r>
                  <a:rPr lang="ja-JP"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虫眼鏡</a:t>
                </a:r>
                <a:r>
                  <a:rPr lang="ja-JP"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を使って、</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その情報をどんどんフォーカス！</a:t>
                </a:r>
              </a:p>
            </p:txBody>
          </p:sp>
          <p:sp>
            <p:nvSpPr>
              <p:cNvPr id="13" name="Text Box 13"/>
              <p:cNvSpPr txBox="1">
                <a:spLocks noChangeArrowheads="1"/>
              </p:cNvSpPr>
              <p:nvPr/>
            </p:nvSpPr>
            <p:spPr bwMode="auto">
              <a:xfrm>
                <a:off x="3870151" y="4654060"/>
                <a:ext cx="2956761" cy="702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好きな食べもの： ホットドック</a:t>
                </a:r>
              </a:p>
              <a:p>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（マスタード抜き）</a:t>
                </a:r>
              </a:p>
            </p:txBody>
          </p:sp>
          <p:grpSp>
            <p:nvGrpSpPr>
              <p:cNvPr id="14" name="グループ化 13"/>
              <p:cNvGrpSpPr/>
              <p:nvPr/>
            </p:nvGrpSpPr>
            <p:grpSpPr>
              <a:xfrm>
                <a:off x="3855286" y="1749472"/>
                <a:ext cx="2290966" cy="676447"/>
                <a:chOff x="4046082" y="1777696"/>
                <a:chExt cx="2290966" cy="676447"/>
              </a:xfrm>
            </p:grpSpPr>
            <p:sp>
              <p:nvSpPr>
                <p:cNvPr id="15" name="Text Box 14"/>
                <p:cNvSpPr txBox="1">
                  <a:spLocks noChangeArrowheads="1"/>
                </p:cNvSpPr>
                <p:nvPr/>
              </p:nvSpPr>
              <p:spPr bwMode="auto">
                <a:xfrm>
                  <a:off x="4046082" y="1777696"/>
                  <a:ext cx="1863316" cy="67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2000" b="1" dirty="0">
                      <a:solidFill>
                        <a:srgbClr val="0084D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メイリオ" panose="020B0604030504040204" pitchFamily="50" charset="-128"/>
                    </a:rPr>
                    <a:t>フォービー</a:t>
                  </a:r>
                </a:p>
              </p:txBody>
            </p:sp>
            <p:sp>
              <p:nvSpPr>
                <p:cNvPr id="16" name="Text Box 15"/>
                <p:cNvSpPr txBox="1">
                  <a:spLocks noChangeArrowheads="1"/>
                </p:cNvSpPr>
                <p:nvPr/>
              </p:nvSpPr>
              <p:spPr bwMode="auto">
                <a:xfrm>
                  <a:off x="5746700" y="2010967"/>
                  <a:ext cx="590348" cy="44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10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くん</a:t>
                  </a:r>
                </a:p>
              </p:txBody>
            </p:sp>
          </p:grpSp>
        </p:grpSp>
        <p:pic>
          <p:nvPicPr>
            <p:cNvPr id="11" name="図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760" y="1463773"/>
              <a:ext cx="2275064" cy="1706297"/>
            </a:xfrm>
            <a:prstGeom prst="rect">
              <a:avLst/>
            </a:prstGeom>
          </p:spPr>
        </p:pic>
      </p:grpSp>
      <p:sp>
        <p:nvSpPr>
          <p:cNvPr id="1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1896153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巻末（シンプル）">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auto">
          <a:xfrm>
            <a:off x="2154225" y="3795887"/>
            <a:ext cx="4835550" cy="43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486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lnSpc>
                <a:spcPct val="120000"/>
              </a:lnSpc>
            </a:pPr>
            <a:r>
              <a:rPr lang="ja-JP" altLang="ja-JP" sz="1200" dirty="0">
                <a:solidFill>
                  <a:schemeClr val="tx1">
                    <a:lumMod val="75000"/>
                    <a:lumOff val="25000"/>
                  </a:schemeClr>
                </a:solidFill>
                <a:latin typeface="+mn-ea"/>
                <a:ea typeface="+mn-ea"/>
                <a:cs typeface="メイリオ" panose="020B0604030504040204" pitchFamily="50" charset="-128"/>
              </a:rPr>
              <a:t>＜お問合せ</a:t>
            </a:r>
            <a:r>
              <a:rPr lang="ja-JP" altLang="ja-JP" sz="1200" dirty="0" smtClean="0">
                <a:solidFill>
                  <a:schemeClr val="tx1">
                    <a:lumMod val="75000"/>
                    <a:lumOff val="25000"/>
                  </a:schemeClr>
                </a:solidFill>
                <a:latin typeface="+mn-ea"/>
                <a:ea typeface="+mn-ea"/>
                <a:cs typeface="メイリオ" panose="020B0604030504040204" pitchFamily="50" charset="-128"/>
              </a:rPr>
              <a:t>＞株式</a:t>
            </a:r>
            <a:r>
              <a:rPr lang="ja-JP" altLang="ja-JP" sz="1200" dirty="0">
                <a:solidFill>
                  <a:schemeClr val="tx1">
                    <a:lumMod val="75000"/>
                    <a:lumOff val="25000"/>
                  </a:schemeClr>
                </a:solidFill>
                <a:latin typeface="+mn-ea"/>
                <a:ea typeface="+mn-ea"/>
                <a:cs typeface="メイリオ" panose="020B0604030504040204" pitchFamily="50" charset="-128"/>
              </a:rPr>
              <a:t>会社</a:t>
            </a:r>
            <a:r>
              <a:rPr lang="ja-JP" altLang="ja-JP" sz="1200" dirty="0" smtClean="0">
                <a:solidFill>
                  <a:schemeClr val="tx1">
                    <a:lumMod val="75000"/>
                    <a:lumOff val="25000"/>
                  </a:schemeClr>
                </a:solidFill>
                <a:latin typeface="+mn-ea"/>
                <a:ea typeface="+mn-ea"/>
                <a:cs typeface="メイリオ" panose="020B0604030504040204" pitchFamily="50" charset="-128"/>
              </a:rPr>
              <a:t>アシスト</a:t>
            </a:r>
            <a:r>
              <a:rPr lang="ja-JP" altLang="en-US" sz="1200" dirty="0">
                <a:solidFill>
                  <a:schemeClr val="tx1">
                    <a:lumMod val="75000"/>
                    <a:lumOff val="25000"/>
                  </a:schemeClr>
                </a:solidFill>
                <a:latin typeface="+mn-ea"/>
                <a:ea typeface="+mn-ea"/>
                <a:cs typeface="メイリオ" panose="020B0604030504040204" pitchFamily="50" charset="-128"/>
              </a:rPr>
              <a:t>　</a:t>
            </a:r>
            <a:r>
              <a:rPr lang="en-US" altLang="ja-JP" sz="1200" dirty="0" smtClean="0">
                <a:solidFill>
                  <a:schemeClr val="tx1">
                    <a:lumMod val="75000"/>
                    <a:lumOff val="25000"/>
                  </a:schemeClr>
                </a:solidFill>
                <a:latin typeface="+mn-lt"/>
                <a:ea typeface="+mn-ea"/>
                <a:cs typeface="メイリオ" panose="020B0604030504040204" pitchFamily="50" charset="-128"/>
              </a:rPr>
              <a:t>ibi_web@ashisuto.co.jp</a:t>
            </a:r>
            <a:endParaRPr lang="en-US" altLang="ja-JP" sz="1200" dirty="0">
              <a:solidFill>
                <a:schemeClr val="tx1">
                  <a:lumMod val="75000"/>
                  <a:lumOff val="25000"/>
                </a:schemeClr>
              </a:solidFill>
              <a:latin typeface="+mn-lt"/>
              <a:ea typeface="+mn-ea"/>
              <a:cs typeface="メイリオ" panose="020B0604030504040204" pitchFamily="50" charset="-128"/>
            </a:endParaRPr>
          </a:p>
        </p:txBody>
      </p:sp>
      <p:grpSp>
        <p:nvGrpSpPr>
          <p:cNvPr id="4" name="グループ化 33"/>
          <p:cNvGrpSpPr/>
          <p:nvPr userDrawn="1"/>
        </p:nvGrpSpPr>
        <p:grpSpPr>
          <a:xfrm>
            <a:off x="2410748" y="579993"/>
            <a:ext cx="4322504" cy="497591"/>
            <a:chOff x="6786066" y="1259557"/>
            <a:chExt cx="3096344" cy="432048"/>
          </a:xfrm>
        </p:grpSpPr>
        <p:sp>
          <p:nvSpPr>
            <p:cNvPr id="5" name="正方形/長方形 4"/>
            <p:cNvSpPr/>
            <p:nvPr/>
          </p:nvSpPr>
          <p:spPr bwMode="auto">
            <a:xfrm>
              <a:off x="6786066" y="1259557"/>
              <a:ext cx="3096344" cy="432048"/>
            </a:xfrm>
            <a:prstGeom prst="rect">
              <a:avLst/>
            </a:prstGeom>
            <a:solidFill>
              <a:schemeClr val="bg1"/>
            </a:solidFill>
            <a:ln w="28575" cap="flat" cmpd="sng" algn="ctr">
              <a:solidFill>
                <a:schemeClr val="accent1"/>
              </a:solidFill>
              <a:prstDash val="solid"/>
              <a:round/>
              <a:headEnd type="none" w="med" len="med"/>
              <a:tailEnd type="none" w="med" len="med"/>
            </a:ln>
            <a:effectLst>
              <a:glow rad="228600">
                <a:schemeClr val="accent1">
                  <a:satMod val="175000"/>
                  <a:alpha val="50000"/>
                </a:schemeClr>
              </a:glow>
              <a:outerShdw dist="35921" dir="2700000" algn="ctr" rotWithShape="0">
                <a:schemeClr val="bg2"/>
              </a:outerShdw>
            </a:effectLs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altLang="ja-JP"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rPr>
                <a:t>WebFOCUS</a:t>
              </a:r>
              <a:endParaRPr kumimoji="0" lang="ja-JP" altLang="en-US"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bwMode="auto">
            <a:xfrm>
              <a:off x="9378354" y="1259557"/>
              <a:ext cx="504056" cy="432048"/>
            </a:xfrm>
            <a:prstGeom prst="rect">
              <a:avLst/>
            </a:prstGeom>
            <a:solidFill>
              <a:schemeClr val="bg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1100" b="0" i="0" u="none" strike="noStrike" cap="none" normalizeH="0" baseline="0" dirty="0" smtClean="0">
                <a:ln>
                  <a:noFill/>
                </a:ln>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8"/>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9410241" y="1288020"/>
              <a:ext cx="424396" cy="379326"/>
            </a:xfrm>
            <a:prstGeom prst="rect">
              <a:avLst/>
            </a:prstGeom>
            <a:noFill/>
          </p:spPr>
        </p:pic>
      </p:grpSp>
      <p:grpSp>
        <p:nvGrpSpPr>
          <p:cNvPr id="8" name="グループ化 7"/>
          <p:cNvGrpSpPr/>
          <p:nvPr userDrawn="1"/>
        </p:nvGrpSpPr>
        <p:grpSpPr>
          <a:xfrm>
            <a:off x="2405784" y="1463773"/>
            <a:ext cx="4711314" cy="2208417"/>
            <a:chOff x="2411760" y="1463773"/>
            <a:chExt cx="4711314" cy="220841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393" y="3271253"/>
              <a:ext cx="2209799" cy="308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E6E6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グループ化 9"/>
            <p:cNvGrpSpPr/>
            <p:nvPr/>
          </p:nvGrpSpPr>
          <p:grpSpPr>
            <a:xfrm>
              <a:off x="4788024" y="1546367"/>
              <a:ext cx="2335050" cy="2125823"/>
              <a:chOff x="3855286" y="1749472"/>
              <a:chExt cx="2971626" cy="3607148"/>
            </a:xfrm>
          </p:grpSpPr>
          <p:sp>
            <p:nvSpPr>
              <p:cNvPr id="12" name="Text Box 12"/>
              <p:cNvSpPr txBox="1">
                <a:spLocks noChangeArrowheads="1"/>
              </p:cNvSpPr>
              <p:nvPr/>
            </p:nvSpPr>
            <p:spPr bwMode="auto">
              <a:xfrm>
                <a:off x="3870150" y="2621353"/>
                <a:ext cx="2801721" cy="1963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ニューヨーク生まれ、</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ニューヨーク育ちの男のコ。</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頭の</a:t>
                </a:r>
                <a:r>
                  <a:rPr lang="ja-JP"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a:t>
                </a:r>
                <a:r>
                  <a:rPr lang="en-US"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W”</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のアンテナで</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どんな情報もすばやく察知し、</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手元の</a:t>
                </a:r>
                <a:r>
                  <a:rPr lang="ja-JP"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虫眼鏡</a:t>
                </a:r>
                <a:r>
                  <a:rPr lang="ja-JP" altLang="ja-JP" sz="1050" dirty="0">
                    <a:solidFill>
                      <a:schemeClr val="tx1">
                        <a:lumMod val="75000"/>
                        <a:lumOff val="25000"/>
                      </a:schemeClr>
                    </a:solidFill>
                    <a:latin typeface="+mn-lt"/>
                    <a:ea typeface="メイリオ" panose="020B0604030504040204" pitchFamily="50" charset="-128"/>
                    <a:cs typeface="メイリオ" panose="020B0604030504040204" pitchFamily="50" charset="-128"/>
                  </a:rPr>
                  <a:t>”</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を使って、</a:t>
                </a:r>
              </a:p>
              <a:p>
                <a:pPr>
                  <a:lnSpc>
                    <a:spcPct val="110000"/>
                  </a:lnSpc>
                </a:pP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その情報をどんどんフォーカス！</a:t>
                </a:r>
              </a:p>
            </p:txBody>
          </p:sp>
          <p:sp>
            <p:nvSpPr>
              <p:cNvPr id="13" name="Text Box 13"/>
              <p:cNvSpPr txBox="1">
                <a:spLocks noChangeArrowheads="1"/>
              </p:cNvSpPr>
              <p:nvPr/>
            </p:nvSpPr>
            <p:spPr bwMode="auto">
              <a:xfrm>
                <a:off x="3870151" y="4654060"/>
                <a:ext cx="2956761" cy="702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好きな食べもの： ホットドック</a:t>
                </a:r>
              </a:p>
              <a:p>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（マスタード抜き）</a:t>
                </a:r>
              </a:p>
            </p:txBody>
          </p:sp>
          <p:grpSp>
            <p:nvGrpSpPr>
              <p:cNvPr id="14" name="グループ化 13"/>
              <p:cNvGrpSpPr/>
              <p:nvPr/>
            </p:nvGrpSpPr>
            <p:grpSpPr>
              <a:xfrm>
                <a:off x="3855286" y="1749472"/>
                <a:ext cx="2290966" cy="676447"/>
                <a:chOff x="4046082" y="1777696"/>
                <a:chExt cx="2290966" cy="676447"/>
              </a:xfrm>
            </p:grpSpPr>
            <p:sp>
              <p:nvSpPr>
                <p:cNvPr id="15" name="Text Box 14"/>
                <p:cNvSpPr txBox="1">
                  <a:spLocks noChangeArrowheads="1"/>
                </p:cNvSpPr>
                <p:nvPr/>
              </p:nvSpPr>
              <p:spPr bwMode="auto">
                <a:xfrm>
                  <a:off x="4046082" y="1777696"/>
                  <a:ext cx="1863316" cy="67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2000" b="1" dirty="0">
                      <a:solidFill>
                        <a:srgbClr val="0084D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メイリオ" panose="020B0604030504040204" pitchFamily="50" charset="-128"/>
                    </a:rPr>
                    <a:t>フォービー</a:t>
                  </a:r>
                </a:p>
              </p:txBody>
            </p:sp>
            <p:sp>
              <p:nvSpPr>
                <p:cNvPr id="16" name="Text Box 15"/>
                <p:cNvSpPr txBox="1">
                  <a:spLocks noChangeArrowheads="1"/>
                </p:cNvSpPr>
                <p:nvPr/>
              </p:nvSpPr>
              <p:spPr bwMode="auto">
                <a:xfrm>
                  <a:off x="5746700" y="2010967"/>
                  <a:ext cx="590348" cy="44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10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くん</a:t>
                  </a:r>
                </a:p>
              </p:txBody>
            </p:sp>
          </p:grpSp>
        </p:grpSp>
        <p:pic>
          <p:nvPicPr>
            <p:cNvPr id="11" name="図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760" y="1463773"/>
              <a:ext cx="2275064" cy="1706297"/>
            </a:xfrm>
            <a:prstGeom prst="rect">
              <a:avLst/>
            </a:prstGeom>
          </p:spPr>
        </p:pic>
      </p:grpSp>
      <p:sp>
        <p:nvSpPr>
          <p:cNvPr id="1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23499144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白紙">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789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コンテンツ（平文）解説">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5">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smtClean="0">
                <a:solidFill>
                  <a:schemeClr val="tx1">
                    <a:lumMod val="75000"/>
                    <a:lumOff val="25000"/>
                  </a:schemeClr>
                </a:solidFill>
                <a:latin typeface="+mn-lt"/>
                <a:cs typeface="Teko Medium" panose="02000000000000000000" pitchFamily="2" charset="0"/>
              </a:rPr>
              <a:t>Tips</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solidFill>
                  <a:schemeClr val="tx1">
                    <a:lumMod val="75000"/>
                    <a:lumOff val="25000"/>
                  </a:schemeClr>
                </a:solidFill>
              </a:defRPr>
            </a:lvl1pPr>
            <a:lvl2pPr>
              <a:lnSpc>
                <a:spcPct val="120000"/>
              </a:lnSpc>
              <a:spcBef>
                <a:spcPts val="0"/>
              </a:spcBef>
              <a:spcAft>
                <a:spcPts val="0"/>
              </a:spcAft>
              <a:defRPr sz="1200">
                <a:solidFill>
                  <a:schemeClr val="tx1">
                    <a:lumMod val="75000"/>
                    <a:lumOff val="25000"/>
                  </a:schemeClr>
                </a:solidFill>
              </a:defRPr>
            </a:lvl2pPr>
            <a:lvl3pPr>
              <a:lnSpc>
                <a:spcPct val="120000"/>
              </a:lnSpc>
              <a:spcBef>
                <a:spcPts val="0"/>
              </a:spcBef>
              <a:spcAft>
                <a:spcPts val="0"/>
              </a:spcAft>
              <a:defRPr sz="1200">
                <a:solidFill>
                  <a:schemeClr val="tx1">
                    <a:lumMod val="75000"/>
                    <a:lumOff val="25000"/>
                  </a:schemeClr>
                </a:solidFill>
              </a:defRPr>
            </a:lvl3pPr>
            <a:lvl4pPr>
              <a:lnSpc>
                <a:spcPct val="120000"/>
              </a:lnSpc>
              <a:spcBef>
                <a:spcPts val="0"/>
              </a:spcBef>
              <a:spcAft>
                <a:spcPts val="0"/>
              </a:spcAft>
              <a:defRPr sz="1200">
                <a:solidFill>
                  <a:schemeClr val="tx1">
                    <a:lumMod val="75000"/>
                    <a:lumOff val="25000"/>
                  </a:schemeClr>
                </a:solidFill>
              </a:defRPr>
            </a:lvl4pPr>
            <a:lvl5pPr>
              <a:lnSpc>
                <a:spcPct val="120000"/>
              </a:lnSpc>
              <a:spcBef>
                <a:spcPts val="0"/>
              </a:spcBef>
              <a:spcAft>
                <a:spcPts val="0"/>
              </a:spcAft>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15526"/>
            <a:ext cx="686843" cy="540000"/>
          </a:xfrm>
          <a:prstGeom prst="rect">
            <a:avLst/>
          </a:prstGeom>
        </p:spPr>
      </p:pic>
    </p:spTree>
    <p:extLst>
      <p:ext uri="{BB962C8B-B14F-4D97-AF65-F5344CB8AC3E}">
        <p14:creationId xmlns:p14="http://schemas.microsoft.com/office/powerpoint/2010/main" val="1760711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示－パターン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正方形/長方形 22"/>
          <p:cNvSpPr/>
          <p:nvPr userDrawn="1"/>
        </p:nvSpPr>
        <p:spPr>
          <a:xfrm>
            <a:off x="2524974" y="1779662"/>
            <a:ext cx="6655538" cy="1042756"/>
          </a:xfrm>
          <a:prstGeom prst="rect">
            <a:avLst/>
          </a:prstGeom>
          <a:solidFill>
            <a:schemeClr val="bg1">
              <a:alpha val="93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sz="2000" b="1" dirty="0" smtClean="0">
              <a:effectLst>
                <a:outerShdw blurRad="38100" dist="38100" dir="2700000" algn="tl">
                  <a:srgbClr val="000000">
                    <a:alpha val="43137"/>
                  </a:srgbClr>
                </a:outerShdw>
              </a:effectLst>
            </a:endParaRPr>
          </a:p>
        </p:txBody>
      </p:sp>
      <p:sp>
        <p:nvSpPr>
          <p:cNvPr id="2" name="タイトル 1"/>
          <p:cNvSpPr>
            <a:spLocks noGrp="1"/>
          </p:cNvSpPr>
          <p:nvPr>
            <p:ph type="ctrTitle" hasCustomPrompt="1"/>
          </p:nvPr>
        </p:nvSpPr>
        <p:spPr>
          <a:xfrm>
            <a:off x="2771799" y="1779662"/>
            <a:ext cx="6108961" cy="1042756"/>
          </a:xfrm>
        </p:spPr>
        <p:txBody>
          <a:bodyPr>
            <a:noAutofit/>
          </a:bodyPr>
          <a:lstStyle>
            <a:lvl1pPr algn="r">
              <a:defRPr sz="3600" b="1">
                <a:solidFill>
                  <a:srgbClr val="007BBB"/>
                </a:solidFill>
              </a:defRPr>
            </a:lvl1pPr>
          </a:lstStyle>
          <a:p>
            <a:r>
              <a:rPr kumimoji="1" lang="ja-JP" altLang="en-US" dirty="0" smtClean="0"/>
              <a:t>スライドのタイトル</a:t>
            </a:r>
            <a:endParaRPr kumimoji="1" lang="ja-JP" altLang="en-US" dirty="0"/>
          </a:p>
        </p:txBody>
      </p:sp>
      <p:sp>
        <p:nvSpPr>
          <p:cNvPr id="5" name="スライド番号プレースホルダー 3"/>
          <p:cNvSpPr>
            <a:spLocks noGrp="1"/>
          </p:cNvSpPr>
          <p:nvPr>
            <p:ph type="sldNum" sz="quarter" idx="11"/>
          </p:nvPr>
        </p:nvSpPr>
        <p:spPr>
          <a:xfrm>
            <a:off x="8594576" y="4818186"/>
            <a:ext cx="549424" cy="273844"/>
          </a:xfrm>
        </p:spPr>
        <p:txBody>
          <a:body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35370111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パターン２">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正方形/長方形 7"/>
          <p:cNvSpPr/>
          <p:nvPr userDrawn="1"/>
        </p:nvSpPr>
        <p:spPr>
          <a:xfrm>
            <a:off x="2322258" y="0"/>
            <a:ext cx="6821742" cy="4160893"/>
          </a:xfrm>
          <a:custGeom>
            <a:avLst/>
            <a:gdLst/>
            <a:ahLst/>
            <a:cxnLst/>
            <a:rect l="l" t="t" r="r" b="b"/>
            <a:pathLst>
              <a:path w="6821742" h="4148226">
                <a:moveTo>
                  <a:pt x="697938" y="0"/>
                </a:moveTo>
                <a:lnTo>
                  <a:pt x="6821742" y="0"/>
                </a:lnTo>
                <a:lnTo>
                  <a:pt x="6821742" y="4148226"/>
                </a:lnTo>
                <a:lnTo>
                  <a:pt x="0" y="4148226"/>
                </a:lnTo>
                <a:close/>
              </a:path>
            </a:pathLst>
          </a:custGeom>
          <a:solidFill>
            <a:schemeClr val="bg1">
              <a:alpha val="91000"/>
            </a:schemeClr>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smtClean="0">
              <a:effectLst>
                <a:outerShdw blurRad="38100" dist="38100" dir="2700000" algn="tl">
                  <a:srgbClr val="000000">
                    <a:alpha val="43137"/>
                  </a:srgbClr>
                </a:outerShdw>
              </a:effectLst>
            </a:endParaRPr>
          </a:p>
        </p:txBody>
      </p:sp>
      <p:sp>
        <p:nvSpPr>
          <p:cNvPr id="2" name="タイトル 1"/>
          <p:cNvSpPr>
            <a:spLocks noGrp="1"/>
          </p:cNvSpPr>
          <p:nvPr>
            <p:ph type="ctrTitle" hasCustomPrompt="1"/>
          </p:nvPr>
        </p:nvSpPr>
        <p:spPr>
          <a:xfrm>
            <a:off x="2987824" y="1432140"/>
            <a:ext cx="5896744" cy="918102"/>
          </a:xfrm>
        </p:spPr>
        <p:txBody>
          <a:bodyPr>
            <a:noAutofit/>
          </a:bodyPr>
          <a:lstStyle>
            <a:lvl1pPr algn="l">
              <a:defRPr sz="2800" b="1">
                <a:solidFill>
                  <a:srgbClr val="007BBB"/>
                </a:solidFill>
              </a:defRPr>
            </a:lvl1pPr>
          </a:lstStyle>
          <a:p>
            <a:r>
              <a:rPr kumimoji="1" lang="ja-JP" altLang="en-US" dirty="0" smtClean="0"/>
              <a:t>章タイトル</a:t>
            </a:r>
            <a:endParaRPr kumimoji="1" lang="ja-JP" altLang="en-US" dirty="0"/>
          </a:p>
        </p:txBody>
      </p:sp>
      <p:cxnSp>
        <p:nvCxnSpPr>
          <p:cNvPr id="5" name="直線コネクタ 4"/>
          <p:cNvCxnSpPr/>
          <p:nvPr userDrawn="1"/>
        </p:nvCxnSpPr>
        <p:spPr>
          <a:xfrm>
            <a:off x="2987824" y="2350242"/>
            <a:ext cx="6156176" cy="0"/>
          </a:xfrm>
          <a:prstGeom prst="line">
            <a:avLst/>
          </a:prstGeom>
          <a:ln w="22225">
            <a:solidFill>
              <a:srgbClr val="007BBB"/>
            </a:solidFill>
            <a:tailEnd type="none"/>
          </a:ln>
        </p:spPr>
        <p:style>
          <a:lnRef idx="1">
            <a:schemeClr val="accent1"/>
          </a:lnRef>
          <a:fillRef idx="0">
            <a:schemeClr val="accent1"/>
          </a:fillRef>
          <a:effectRef idx="0">
            <a:schemeClr val="accent1"/>
          </a:effectRef>
          <a:fontRef idx="minor">
            <a:schemeClr val="tx1"/>
          </a:fontRef>
        </p:style>
      </p:cxnSp>
      <p:sp>
        <p:nvSpPr>
          <p:cNvPr id="8" name="フッター プレースホルダー 2"/>
          <p:cNvSpPr>
            <a:spLocks noGrp="1"/>
          </p:cNvSpPr>
          <p:nvPr>
            <p:ph type="ftr" sz="quarter" idx="10"/>
          </p:nvPr>
        </p:nvSpPr>
        <p:spPr>
          <a:xfrm>
            <a:off x="4610" y="4818186"/>
            <a:ext cx="1399038" cy="273844"/>
          </a:xfrm>
        </p:spPr>
        <p:txBody>
          <a:bodyPr/>
          <a:lstStyle/>
          <a:p>
            <a:r>
              <a:rPr lang="en-US" altLang="ja-JP" smtClean="0"/>
              <a:t>© K.K. Ashisuto</a:t>
            </a:r>
            <a:endParaRPr lang="ja-JP" altLang="en-US" dirty="0"/>
          </a:p>
        </p:txBody>
      </p:sp>
      <p:sp>
        <p:nvSpPr>
          <p:cNvPr id="10" name="テキスト プレースホルダー 8"/>
          <p:cNvSpPr>
            <a:spLocks noGrp="1"/>
          </p:cNvSpPr>
          <p:nvPr>
            <p:ph type="body" sz="quarter" idx="12" hasCustomPrompt="1"/>
          </p:nvPr>
        </p:nvSpPr>
        <p:spPr>
          <a:xfrm>
            <a:off x="2987824" y="2492350"/>
            <a:ext cx="5896744" cy="1591568"/>
          </a:xfrm>
        </p:spPr>
        <p:txBody>
          <a:bodyPr/>
          <a:lstStyle>
            <a:lvl1pPr>
              <a:defRPr>
                <a:solidFill>
                  <a:schemeClr val="tx1">
                    <a:lumMod val="75000"/>
                    <a:lumOff val="25000"/>
                  </a:schemeClr>
                </a:solidFill>
              </a:defRPr>
            </a:lvl1pPr>
          </a:lstStyle>
          <a:p>
            <a:pPr lvl="0"/>
            <a:r>
              <a:rPr kumimoji="1" lang="ja-JP" altLang="en-US" dirty="0" smtClean="0"/>
              <a:t>章のアジェンダ</a:t>
            </a:r>
            <a:endParaRPr kumimoji="1" lang="ja-JP" altLang="en-US" dirty="0"/>
          </a:p>
        </p:txBody>
      </p:sp>
      <p:sp>
        <p:nvSpPr>
          <p:cNvPr id="9" name="スライド番号プレースホルダー 3"/>
          <p:cNvSpPr>
            <a:spLocks noGrp="1"/>
          </p:cNvSpPr>
          <p:nvPr>
            <p:ph type="sldNum" sz="quarter" idx="11"/>
          </p:nvPr>
        </p:nvSpPr>
        <p:spPr>
          <a:xfrm>
            <a:off x="8594576" y="4818186"/>
            <a:ext cx="549424" cy="273844"/>
          </a:xfrm>
        </p:spPr>
        <p:txBody>
          <a:body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41986125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表紙ーパターン３">
    <p:spTree>
      <p:nvGrpSpPr>
        <p:cNvPr id="1" name=""/>
        <p:cNvGrpSpPr/>
        <p:nvPr/>
      </p:nvGrpSpPr>
      <p:grpSpPr>
        <a:xfrm>
          <a:off x="0" y="0"/>
          <a:ext cx="0" cy="0"/>
          <a:chOff x="0" y="0"/>
          <a:chExt cx="0" cy="0"/>
        </a:xfrm>
      </p:grpSpPr>
      <p:sp>
        <p:nvSpPr>
          <p:cNvPr id="3" name="正方形/長方形 2"/>
          <p:cNvSpPr/>
          <p:nvPr userDrawn="1"/>
        </p:nvSpPr>
        <p:spPr>
          <a:xfrm>
            <a:off x="-33417" y="-7362"/>
            <a:ext cx="1207650" cy="5166136"/>
          </a:xfrm>
          <a:prstGeom prst="rect">
            <a:avLst/>
          </a:prstGeom>
          <a:gradFill>
            <a:gsLst>
              <a:gs pos="0">
                <a:srgbClr val="000D28"/>
              </a:gs>
              <a:gs pos="32000">
                <a:srgbClr val="001C4E"/>
              </a:gs>
              <a:gs pos="100000">
                <a:srgbClr val="012D7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userDrawn="1"/>
        </p:nvGrpSpPr>
        <p:grpSpPr>
          <a:xfrm>
            <a:off x="-855" y="3890027"/>
            <a:ext cx="1157636" cy="1268749"/>
            <a:chOff x="-855" y="3890027"/>
            <a:chExt cx="1157636" cy="1268749"/>
          </a:xfrm>
        </p:grpSpPr>
        <p:sp>
          <p:nvSpPr>
            <p:cNvPr id="123" name="Freeform 5"/>
            <p:cNvSpPr>
              <a:spLocks/>
            </p:cNvSpPr>
            <p:nvPr userDrawn="1"/>
          </p:nvSpPr>
          <p:spPr bwMode="auto">
            <a:xfrm rot="16200000" flipH="1">
              <a:off x="169011" y="372016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6"/>
            <p:cNvSpPr>
              <a:spLocks/>
            </p:cNvSpPr>
            <p:nvPr userDrawn="1"/>
          </p:nvSpPr>
          <p:spPr bwMode="auto">
            <a:xfrm rot="16200000" flipH="1">
              <a:off x="169296" y="375521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7"/>
            <p:cNvSpPr>
              <a:spLocks/>
            </p:cNvSpPr>
            <p:nvPr userDrawn="1"/>
          </p:nvSpPr>
          <p:spPr bwMode="auto">
            <a:xfrm rot="16200000" flipH="1">
              <a:off x="169296" y="378998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
            <p:cNvSpPr>
              <a:spLocks/>
            </p:cNvSpPr>
            <p:nvPr userDrawn="1"/>
          </p:nvSpPr>
          <p:spPr bwMode="auto">
            <a:xfrm rot="16200000" flipH="1">
              <a:off x="169296" y="382475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9"/>
            <p:cNvSpPr>
              <a:spLocks/>
            </p:cNvSpPr>
            <p:nvPr userDrawn="1"/>
          </p:nvSpPr>
          <p:spPr bwMode="auto">
            <a:xfrm rot="16200000" flipH="1">
              <a:off x="169296" y="385951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
            <p:cNvSpPr>
              <a:spLocks/>
            </p:cNvSpPr>
            <p:nvPr userDrawn="1"/>
          </p:nvSpPr>
          <p:spPr bwMode="auto">
            <a:xfrm rot="16200000" flipH="1">
              <a:off x="169011" y="389457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1"/>
            <p:cNvSpPr>
              <a:spLocks/>
            </p:cNvSpPr>
            <p:nvPr userDrawn="1"/>
          </p:nvSpPr>
          <p:spPr bwMode="auto">
            <a:xfrm rot="16200000" flipH="1">
              <a:off x="169296" y="392962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2"/>
            <p:cNvSpPr>
              <a:spLocks/>
            </p:cNvSpPr>
            <p:nvPr userDrawn="1"/>
          </p:nvSpPr>
          <p:spPr bwMode="auto">
            <a:xfrm rot="16200000" flipH="1">
              <a:off x="169296" y="396439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3"/>
            <p:cNvSpPr>
              <a:spLocks/>
            </p:cNvSpPr>
            <p:nvPr userDrawn="1"/>
          </p:nvSpPr>
          <p:spPr bwMode="auto">
            <a:xfrm rot="16200000" flipH="1">
              <a:off x="169296" y="399916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14"/>
            <p:cNvSpPr>
              <a:spLocks/>
            </p:cNvSpPr>
            <p:nvPr userDrawn="1"/>
          </p:nvSpPr>
          <p:spPr bwMode="auto">
            <a:xfrm rot="16200000" flipH="1">
              <a:off x="169296" y="403392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15"/>
            <p:cNvSpPr>
              <a:spLocks/>
            </p:cNvSpPr>
            <p:nvPr userDrawn="1"/>
          </p:nvSpPr>
          <p:spPr bwMode="auto">
            <a:xfrm rot="16200000" flipH="1">
              <a:off x="169296" y="4068696"/>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16"/>
            <p:cNvSpPr>
              <a:spLocks/>
            </p:cNvSpPr>
            <p:nvPr userDrawn="1"/>
          </p:nvSpPr>
          <p:spPr bwMode="auto">
            <a:xfrm rot="16200000" flipH="1">
              <a:off x="169296" y="410403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17"/>
            <p:cNvSpPr>
              <a:spLocks/>
            </p:cNvSpPr>
            <p:nvPr userDrawn="1"/>
          </p:nvSpPr>
          <p:spPr bwMode="auto">
            <a:xfrm rot="16200000" flipH="1">
              <a:off x="169296" y="413880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18"/>
            <p:cNvSpPr>
              <a:spLocks/>
            </p:cNvSpPr>
            <p:nvPr userDrawn="1"/>
          </p:nvSpPr>
          <p:spPr bwMode="auto">
            <a:xfrm rot="16200000" flipH="1">
              <a:off x="170436" y="4172430"/>
              <a:ext cx="815054" cy="1157635"/>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9"/>
            <p:cNvSpPr>
              <a:spLocks/>
            </p:cNvSpPr>
            <p:nvPr userDrawn="1"/>
          </p:nvSpPr>
          <p:spPr bwMode="auto">
            <a:xfrm rot="16200000" flipH="1">
              <a:off x="211030" y="4213024"/>
              <a:ext cx="780286" cy="11112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0"/>
            <p:cNvSpPr>
              <a:spLocks/>
            </p:cNvSpPr>
            <p:nvPr userDrawn="1"/>
          </p:nvSpPr>
          <p:spPr bwMode="auto">
            <a:xfrm rot="16200000" flipH="1">
              <a:off x="253409" y="4255403"/>
              <a:ext cx="745518" cy="1061225"/>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1"/>
            <p:cNvSpPr>
              <a:spLocks/>
            </p:cNvSpPr>
            <p:nvPr userDrawn="1"/>
          </p:nvSpPr>
          <p:spPr bwMode="auto">
            <a:xfrm rot="16200000" flipH="1">
              <a:off x="295610" y="4297604"/>
              <a:ext cx="710750" cy="1011592"/>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2"/>
            <p:cNvSpPr>
              <a:spLocks/>
            </p:cNvSpPr>
            <p:nvPr userDrawn="1"/>
          </p:nvSpPr>
          <p:spPr bwMode="auto">
            <a:xfrm rot="16200000" flipH="1">
              <a:off x="338274" y="4340268"/>
              <a:ext cx="675412" cy="961601"/>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3"/>
            <p:cNvSpPr>
              <a:spLocks/>
            </p:cNvSpPr>
            <p:nvPr userDrawn="1"/>
          </p:nvSpPr>
          <p:spPr bwMode="auto">
            <a:xfrm rot="16200000" flipH="1">
              <a:off x="380118" y="4382112"/>
              <a:ext cx="640644" cy="912682"/>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
            <p:cNvSpPr>
              <a:spLocks/>
            </p:cNvSpPr>
            <p:nvPr userDrawn="1"/>
          </p:nvSpPr>
          <p:spPr bwMode="auto">
            <a:xfrm rot="16200000" flipH="1">
              <a:off x="422497" y="4424491"/>
              <a:ext cx="605876" cy="8626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5"/>
            <p:cNvSpPr>
              <a:spLocks/>
            </p:cNvSpPr>
            <p:nvPr userDrawn="1"/>
          </p:nvSpPr>
          <p:spPr bwMode="auto">
            <a:xfrm rot="16200000" flipH="1">
              <a:off x="464698" y="4466692"/>
              <a:ext cx="571108" cy="813058"/>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6"/>
            <p:cNvSpPr>
              <a:spLocks/>
            </p:cNvSpPr>
            <p:nvPr userDrawn="1"/>
          </p:nvSpPr>
          <p:spPr bwMode="auto">
            <a:xfrm rot="16200000" flipH="1">
              <a:off x="507077" y="4509071"/>
              <a:ext cx="536340" cy="763068"/>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7"/>
            <p:cNvSpPr>
              <a:spLocks/>
            </p:cNvSpPr>
            <p:nvPr userDrawn="1"/>
          </p:nvSpPr>
          <p:spPr bwMode="auto">
            <a:xfrm rot="16200000" flipH="1">
              <a:off x="549563" y="4551557"/>
              <a:ext cx="501002" cy="713434"/>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28"/>
            <p:cNvSpPr>
              <a:spLocks/>
            </p:cNvSpPr>
            <p:nvPr userDrawn="1"/>
          </p:nvSpPr>
          <p:spPr bwMode="auto">
            <a:xfrm rot="16200000" flipH="1">
              <a:off x="591585" y="4593579"/>
              <a:ext cx="466234" cy="664158"/>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29"/>
            <p:cNvSpPr>
              <a:spLocks/>
            </p:cNvSpPr>
            <p:nvPr userDrawn="1"/>
          </p:nvSpPr>
          <p:spPr bwMode="auto">
            <a:xfrm rot="16200000" flipH="1">
              <a:off x="633964" y="4635958"/>
              <a:ext cx="431466" cy="614168"/>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30"/>
            <p:cNvSpPr>
              <a:spLocks/>
            </p:cNvSpPr>
            <p:nvPr userDrawn="1"/>
          </p:nvSpPr>
          <p:spPr bwMode="auto">
            <a:xfrm rot="16200000" flipH="1">
              <a:off x="676165" y="4678159"/>
              <a:ext cx="396698" cy="564535"/>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1"/>
            <p:cNvSpPr>
              <a:spLocks/>
            </p:cNvSpPr>
            <p:nvPr userDrawn="1"/>
          </p:nvSpPr>
          <p:spPr bwMode="auto">
            <a:xfrm rot="16200000" flipH="1">
              <a:off x="718544" y="4720538"/>
              <a:ext cx="361930" cy="514544"/>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32"/>
            <p:cNvSpPr>
              <a:spLocks/>
            </p:cNvSpPr>
            <p:nvPr userDrawn="1"/>
          </p:nvSpPr>
          <p:spPr bwMode="auto">
            <a:xfrm rot="16200000" flipH="1">
              <a:off x="761030" y="4763024"/>
              <a:ext cx="326592" cy="464911"/>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33"/>
            <p:cNvSpPr>
              <a:spLocks/>
            </p:cNvSpPr>
            <p:nvPr userDrawn="1"/>
          </p:nvSpPr>
          <p:spPr bwMode="auto">
            <a:xfrm rot="16200000" flipH="1">
              <a:off x="803052" y="4805046"/>
              <a:ext cx="291824" cy="415634"/>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34"/>
            <p:cNvSpPr>
              <a:spLocks/>
            </p:cNvSpPr>
            <p:nvPr userDrawn="1"/>
          </p:nvSpPr>
          <p:spPr bwMode="auto">
            <a:xfrm rot="16200000" flipH="1">
              <a:off x="845253" y="4847247"/>
              <a:ext cx="257056" cy="366001"/>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35"/>
            <p:cNvSpPr>
              <a:spLocks/>
            </p:cNvSpPr>
            <p:nvPr userDrawn="1"/>
          </p:nvSpPr>
          <p:spPr bwMode="auto">
            <a:xfrm rot="16200000" flipH="1">
              <a:off x="887632" y="4889625"/>
              <a:ext cx="222287" cy="316011"/>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36"/>
            <p:cNvSpPr>
              <a:spLocks/>
            </p:cNvSpPr>
            <p:nvPr userDrawn="1"/>
          </p:nvSpPr>
          <p:spPr bwMode="auto">
            <a:xfrm rot="16200000" flipH="1">
              <a:off x="929832" y="4931826"/>
              <a:ext cx="187520" cy="266377"/>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37"/>
            <p:cNvSpPr>
              <a:spLocks/>
            </p:cNvSpPr>
            <p:nvPr userDrawn="1"/>
          </p:nvSpPr>
          <p:spPr bwMode="auto">
            <a:xfrm rot="16200000" flipH="1">
              <a:off x="972212" y="4974205"/>
              <a:ext cx="152751" cy="21638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38"/>
            <p:cNvSpPr>
              <a:spLocks/>
            </p:cNvSpPr>
            <p:nvPr userDrawn="1"/>
          </p:nvSpPr>
          <p:spPr bwMode="auto">
            <a:xfrm rot="16200000" flipH="1">
              <a:off x="1014519" y="5016513"/>
              <a:ext cx="117413" cy="167111"/>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39"/>
            <p:cNvSpPr>
              <a:spLocks/>
            </p:cNvSpPr>
            <p:nvPr userDrawn="1"/>
          </p:nvSpPr>
          <p:spPr bwMode="auto">
            <a:xfrm rot="16200000" flipH="1">
              <a:off x="1056719" y="5058713"/>
              <a:ext cx="82646" cy="117478"/>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0"/>
            <p:cNvSpPr>
              <a:spLocks/>
            </p:cNvSpPr>
            <p:nvPr userDrawn="1"/>
          </p:nvSpPr>
          <p:spPr bwMode="auto">
            <a:xfrm rot="16200000" flipH="1">
              <a:off x="1099099" y="5101092"/>
              <a:ext cx="47877" cy="67487"/>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1"/>
            <p:cNvSpPr>
              <a:spLocks/>
            </p:cNvSpPr>
            <p:nvPr userDrawn="1"/>
          </p:nvSpPr>
          <p:spPr bwMode="auto">
            <a:xfrm rot="16200000" flipH="1">
              <a:off x="1141299" y="5143293"/>
              <a:ext cx="13109" cy="17854"/>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 name="グループ化 3"/>
          <p:cNvGrpSpPr/>
          <p:nvPr userDrawn="1"/>
        </p:nvGrpSpPr>
        <p:grpSpPr>
          <a:xfrm>
            <a:off x="-13393" y="2497031"/>
            <a:ext cx="1187624" cy="2646469"/>
            <a:chOff x="-2672504" y="2497031"/>
            <a:chExt cx="1187624" cy="2646469"/>
          </a:xfrm>
        </p:grpSpPr>
        <p:sp>
          <p:nvSpPr>
            <p:cNvPr id="55" name="Freeform 112"/>
            <p:cNvSpPr>
              <a:spLocks/>
            </p:cNvSpPr>
            <p:nvPr/>
          </p:nvSpPr>
          <p:spPr bwMode="auto">
            <a:xfrm rot="5400000">
              <a:off x="-3401925" y="3226453"/>
              <a:ext cx="2646468" cy="1187623"/>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4"/>
            <p:cNvSpPr>
              <a:spLocks/>
            </p:cNvSpPr>
            <p:nvPr/>
          </p:nvSpPr>
          <p:spPr bwMode="auto">
            <a:xfrm rot="5400000">
              <a:off x="-3346106" y="3373365"/>
              <a:ext cx="2443737" cy="1096532"/>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15"/>
            <p:cNvSpPr>
              <a:spLocks/>
            </p:cNvSpPr>
            <p:nvPr/>
          </p:nvSpPr>
          <p:spPr bwMode="auto">
            <a:xfrm rot="5400000">
              <a:off x="-3318368" y="3446308"/>
              <a:ext cx="2343056" cy="105132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16"/>
            <p:cNvSpPr>
              <a:spLocks/>
            </p:cNvSpPr>
            <p:nvPr/>
          </p:nvSpPr>
          <p:spPr bwMode="auto">
            <a:xfrm rot="5400000">
              <a:off x="-3290286" y="3520277"/>
              <a:ext cx="2241006" cy="1005439"/>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17"/>
            <p:cNvSpPr>
              <a:spLocks/>
            </p:cNvSpPr>
            <p:nvPr/>
          </p:nvSpPr>
          <p:spPr bwMode="auto">
            <a:xfrm rot="5400000">
              <a:off x="-3261863" y="3593904"/>
              <a:ext cx="2138955" cy="960235"/>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18"/>
            <p:cNvSpPr>
              <a:spLocks/>
            </p:cNvSpPr>
            <p:nvPr/>
          </p:nvSpPr>
          <p:spPr bwMode="auto">
            <a:xfrm rot="5400000">
              <a:off x="-3234124" y="3666846"/>
              <a:ext cx="2038274" cy="915032"/>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19"/>
            <p:cNvSpPr>
              <a:spLocks/>
            </p:cNvSpPr>
            <p:nvPr/>
          </p:nvSpPr>
          <p:spPr bwMode="auto">
            <a:xfrm rot="5400000">
              <a:off x="-3206044" y="3740816"/>
              <a:ext cx="1936224" cy="86914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20"/>
            <p:cNvSpPr>
              <a:spLocks/>
            </p:cNvSpPr>
            <p:nvPr/>
          </p:nvSpPr>
          <p:spPr bwMode="auto">
            <a:xfrm rot="5400000">
              <a:off x="-3178647" y="3813416"/>
              <a:ext cx="1836227" cy="823940"/>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21"/>
            <p:cNvSpPr>
              <a:spLocks/>
            </p:cNvSpPr>
            <p:nvPr/>
          </p:nvSpPr>
          <p:spPr bwMode="auto">
            <a:xfrm rot="5400000">
              <a:off x="-3150566" y="3887386"/>
              <a:ext cx="1734177" cy="778051"/>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22"/>
            <p:cNvSpPr>
              <a:spLocks/>
            </p:cNvSpPr>
            <p:nvPr/>
          </p:nvSpPr>
          <p:spPr bwMode="auto">
            <a:xfrm rot="5400000">
              <a:off x="-3122142" y="3961013"/>
              <a:ext cx="1632126" cy="732847"/>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23"/>
            <p:cNvSpPr>
              <a:spLocks/>
            </p:cNvSpPr>
            <p:nvPr/>
          </p:nvSpPr>
          <p:spPr bwMode="auto">
            <a:xfrm rot="5400000">
              <a:off x="-3094404" y="4033955"/>
              <a:ext cx="1531445" cy="687644"/>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24"/>
            <p:cNvSpPr>
              <a:spLocks/>
            </p:cNvSpPr>
            <p:nvPr/>
          </p:nvSpPr>
          <p:spPr bwMode="auto">
            <a:xfrm rot="5400000">
              <a:off x="-3066323" y="4107924"/>
              <a:ext cx="1429395" cy="641755"/>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5"/>
            <p:cNvSpPr>
              <a:spLocks/>
            </p:cNvSpPr>
            <p:nvPr/>
          </p:nvSpPr>
          <p:spPr bwMode="auto">
            <a:xfrm rot="5400000">
              <a:off x="-3038584" y="4180866"/>
              <a:ext cx="1328714" cy="596552"/>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26"/>
            <p:cNvSpPr>
              <a:spLocks/>
            </p:cNvSpPr>
            <p:nvPr/>
          </p:nvSpPr>
          <p:spPr bwMode="auto">
            <a:xfrm rot="5400000">
              <a:off x="-3010504" y="4254836"/>
              <a:ext cx="1226663" cy="550663"/>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27"/>
            <p:cNvSpPr>
              <a:spLocks/>
            </p:cNvSpPr>
            <p:nvPr/>
          </p:nvSpPr>
          <p:spPr bwMode="auto">
            <a:xfrm rot="5400000">
              <a:off x="-2982079" y="4328463"/>
              <a:ext cx="1124612" cy="50545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28"/>
            <p:cNvSpPr>
              <a:spLocks/>
            </p:cNvSpPr>
            <p:nvPr/>
          </p:nvSpPr>
          <p:spPr bwMode="auto">
            <a:xfrm rot="5400000">
              <a:off x="-2954341" y="4401406"/>
              <a:ext cx="1023931" cy="460255"/>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29"/>
            <p:cNvSpPr>
              <a:spLocks/>
            </p:cNvSpPr>
            <p:nvPr/>
          </p:nvSpPr>
          <p:spPr bwMode="auto">
            <a:xfrm rot="5400000">
              <a:off x="-2926260" y="4475375"/>
              <a:ext cx="921880" cy="414367"/>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30"/>
            <p:cNvSpPr>
              <a:spLocks/>
            </p:cNvSpPr>
            <p:nvPr/>
          </p:nvSpPr>
          <p:spPr bwMode="auto">
            <a:xfrm rot="5400000">
              <a:off x="-2897837" y="4549003"/>
              <a:ext cx="819830" cy="369164"/>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31"/>
            <p:cNvSpPr>
              <a:spLocks/>
            </p:cNvSpPr>
            <p:nvPr/>
          </p:nvSpPr>
          <p:spPr bwMode="auto">
            <a:xfrm rot="5400000">
              <a:off x="-2870441" y="4622287"/>
              <a:ext cx="719149" cy="323275"/>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32"/>
            <p:cNvSpPr>
              <a:spLocks/>
            </p:cNvSpPr>
            <p:nvPr/>
          </p:nvSpPr>
          <p:spPr bwMode="auto">
            <a:xfrm rot="5400000">
              <a:off x="-2842017" y="4695915"/>
              <a:ext cx="617099" cy="278071"/>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33"/>
            <p:cNvSpPr>
              <a:spLocks/>
            </p:cNvSpPr>
            <p:nvPr/>
          </p:nvSpPr>
          <p:spPr bwMode="auto">
            <a:xfrm rot="5400000">
              <a:off x="-2814278" y="4768856"/>
              <a:ext cx="516418" cy="232867"/>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34"/>
            <p:cNvSpPr>
              <a:spLocks/>
            </p:cNvSpPr>
            <p:nvPr/>
          </p:nvSpPr>
          <p:spPr bwMode="auto">
            <a:xfrm rot="5400000">
              <a:off x="-2786197" y="4842826"/>
              <a:ext cx="414367" cy="186979"/>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35"/>
            <p:cNvSpPr>
              <a:spLocks/>
            </p:cNvSpPr>
            <p:nvPr/>
          </p:nvSpPr>
          <p:spPr bwMode="auto">
            <a:xfrm rot="5400000">
              <a:off x="-2757774" y="4916453"/>
              <a:ext cx="312316" cy="141776"/>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36"/>
            <p:cNvSpPr>
              <a:spLocks/>
            </p:cNvSpPr>
            <p:nvPr/>
          </p:nvSpPr>
          <p:spPr bwMode="auto">
            <a:xfrm rot="5400000">
              <a:off x="-2730720" y="4989396"/>
              <a:ext cx="212320" cy="95887"/>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37"/>
            <p:cNvSpPr>
              <a:spLocks/>
            </p:cNvSpPr>
            <p:nvPr/>
          </p:nvSpPr>
          <p:spPr bwMode="auto">
            <a:xfrm rot="5400000">
              <a:off x="-2701954" y="5063365"/>
              <a:ext cx="109585" cy="50683"/>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38"/>
            <p:cNvSpPr>
              <a:spLocks/>
            </p:cNvSpPr>
            <p:nvPr/>
          </p:nvSpPr>
          <p:spPr bwMode="auto">
            <a:xfrm rot="5400000">
              <a:off x="-2674558" y="5135965"/>
              <a:ext cx="9589" cy="5479"/>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3"/>
            <p:cNvSpPr>
              <a:spLocks/>
            </p:cNvSpPr>
            <p:nvPr/>
          </p:nvSpPr>
          <p:spPr bwMode="auto">
            <a:xfrm rot="5400000">
              <a:off x="-3374187" y="3299396"/>
              <a:ext cx="2545788" cy="1142420"/>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0" name="タイトル 9"/>
          <p:cNvSpPr>
            <a:spLocks noGrp="1"/>
          </p:cNvSpPr>
          <p:nvPr userDrawn="1">
            <p:ph type="title" hasCustomPrompt="1"/>
          </p:nvPr>
        </p:nvSpPr>
        <p:spPr>
          <a:xfrm>
            <a:off x="1547664" y="1828867"/>
            <a:ext cx="7462192" cy="792088"/>
          </a:xfrm>
        </p:spPr>
        <p:txBody>
          <a:bodyPr>
            <a:noAutofit/>
          </a:bodyPr>
          <a:lstStyle>
            <a:lvl1pPr algn="l">
              <a:defRPr sz="3200">
                <a:solidFill>
                  <a:srgbClr val="012D76"/>
                </a:solidFill>
              </a:defRPr>
            </a:lvl1pPr>
          </a:lstStyle>
          <a:p>
            <a:r>
              <a:rPr kumimoji="1" lang="ja-JP" altLang="en-US" dirty="0" smtClean="0"/>
              <a:t>章タイトル</a:t>
            </a:r>
            <a:endParaRPr kumimoji="1" lang="ja-JP" altLang="en-US" dirty="0"/>
          </a:p>
        </p:txBody>
      </p:sp>
      <p:cxnSp>
        <p:nvCxnSpPr>
          <p:cNvPr id="6" name="直線コネクタ 5"/>
          <p:cNvCxnSpPr/>
          <p:nvPr userDrawn="1"/>
        </p:nvCxnSpPr>
        <p:spPr>
          <a:xfrm>
            <a:off x="1547664" y="2639109"/>
            <a:ext cx="6024662" cy="0"/>
          </a:xfrm>
          <a:prstGeom prst="line">
            <a:avLst/>
          </a:prstGeom>
          <a:ln w="28575">
            <a:solidFill>
              <a:srgbClr val="012D76"/>
            </a:solidFill>
            <a:tailEnd type="none"/>
          </a:ln>
        </p:spPr>
        <p:style>
          <a:lnRef idx="1">
            <a:schemeClr val="accent1"/>
          </a:lnRef>
          <a:fillRef idx="0">
            <a:schemeClr val="accent1"/>
          </a:fillRef>
          <a:effectRef idx="0">
            <a:schemeClr val="accent1"/>
          </a:effectRef>
          <a:fontRef idx="minor">
            <a:schemeClr val="tx1"/>
          </a:fontRef>
        </p:style>
      </p:cxnSp>
      <p:sp>
        <p:nvSpPr>
          <p:cNvPr id="9" name="テキスト プレースホルダー 8"/>
          <p:cNvSpPr>
            <a:spLocks noGrp="1"/>
          </p:cNvSpPr>
          <p:nvPr userDrawn="1">
            <p:ph type="body" sz="quarter" idx="10" hasCustomPrompt="1"/>
          </p:nvPr>
        </p:nvSpPr>
        <p:spPr>
          <a:xfrm>
            <a:off x="1547813" y="2859782"/>
            <a:ext cx="6024562" cy="1879600"/>
          </a:xfrm>
        </p:spPr>
        <p:txBody>
          <a:bodyPr/>
          <a:lstStyle>
            <a:lvl1pPr>
              <a:defRPr>
                <a:solidFill>
                  <a:schemeClr val="tx1">
                    <a:lumMod val="75000"/>
                    <a:lumOff val="25000"/>
                  </a:schemeClr>
                </a:solidFill>
              </a:defRPr>
            </a:lvl1pPr>
          </a:lstStyle>
          <a:p>
            <a:pPr lvl="0"/>
            <a:r>
              <a:rPr kumimoji="1" lang="ja-JP" altLang="en-US" dirty="0" smtClean="0"/>
              <a:t>章のアジェンダ</a:t>
            </a:r>
            <a:endParaRPr kumimoji="1" lang="ja-JP" altLang="en-US" dirty="0"/>
          </a:p>
        </p:txBody>
      </p:sp>
      <p:sp>
        <p:nvSpPr>
          <p:cNvPr id="293" name="フッター プレースホルダー 2"/>
          <p:cNvSpPr>
            <a:spLocks noGrp="1"/>
          </p:cNvSpPr>
          <p:nvPr userDrawn="1">
            <p:ph type="ftr" sz="quarter" idx="11"/>
          </p:nvPr>
        </p:nvSpPr>
        <p:spPr>
          <a:xfrm>
            <a:off x="-29175" y="4818186"/>
            <a:ext cx="1133096" cy="273844"/>
          </a:xfrm>
        </p:spPr>
        <p:txBody>
          <a:bodyPr/>
          <a:lstStyle>
            <a:lvl1pPr>
              <a:defRPr>
                <a:solidFill>
                  <a:schemeClr val="bg1"/>
                </a:solidFill>
              </a:defRPr>
            </a:lvl1pPr>
          </a:lstStyle>
          <a:p>
            <a:r>
              <a:rPr lang="en-US" altLang="ja-JP" smtClean="0"/>
              <a:t>© K.K. Ashisuto</a:t>
            </a:r>
            <a:endParaRPr lang="ja-JP" altLang="en-US" dirty="0"/>
          </a:p>
        </p:txBody>
      </p:sp>
      <p:grpSp>
        <p:nvGrpSpPr>
          <p:cNvPr id="164" name="グループ化 163"/>
          <p:cNvGrpSpPr/>
          <p:nvPr userDrawn="1"/>
        </p:nvGrpSpPr>
        <p:grpSpPr>
          <a:xfrm flipH="1" flipV="1">
            <a:off x="-28608" y="18791"/>
            <a:ext cx="1157636" cy="1268749"/>
            <a:chOff x="-855" y="3890027"/>
            <a:chExt cx="1157636" cy="1268749"/>
          </a:xfrm>
        </p:grpSpPr>
        <p:sp>
          <p:nvSpPr>
            <p:cNvPr id="165" name="Freeform 5"/>
            <p:cNvSpPr>
              <a:spLocks/>
            </p:cNvSpPr>
            <p:nvPr userDrawn="1"/>
          </p:nvSpPr>
          <p:spPr bwMode="auto">
            <a:xfrm rot="16200000" flipH="1">
              <a:off x="169011" y="372016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6"/>
            <p:cNvSpPr>
              <a:spLocks/>
            </p:cNvSpPr>
            <p:nvPr userDrawn="1"/>
          </p:nvSpPr>
          <p:spPr bwMode="auto">
            <a:xfrm rot="16200000" flipH="1">
              <a:off x="169296" y="375521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7"/>
            <p:cNvSpPr>
              <a:spLocks/>
            </p:cNvSpPr>
            <p:nvPr userDrawn="1"/>
          </p:nvSpPr>
          <p:spPr bwMode="auto">
            <a:xfrm rot="16200000" flipH="1">
              <a:off x="169296" y="378998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8"/>
            <p:cNvSpPr>
              <a:spLocks/>
            </p:cNvSpPr>
            <p:nvPr userDrawn="1"/>
          </p:nvSpPr>
          <p:spPr bwMode="auto">
            <a:xfrm rot="16200000" flipH="1">
              <a:off x="169296" y="382475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9"/>
            <p:cNvSpPr>
              <a:spLocks/>
            </p:cNvSpPr>
            <p:nvPr userDrawn="1"/>
          </p:nvSpPr>
          <p:spPr bwMode="auto">
            <a:xfrm rot="16200000" flipH="1">
              <a:off x="169296" y="385951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0"/>
            <p:cNvSpPr>
              <a:spLocks/>
            </p:cNvSpPr>
            <p:nvPr userDrawn="1"/>
          </p:nvSpPr>
          <p:spPr bwMode="auto">
            <a:xfrm rot="16200000" flipH="1">
              <a:off x="169011" y="389457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1"/>
            <p:cNvSpPr>
              <a:spLocks/>
            </p:cNvSpPr>
            <p:nvPr userDrawn="1"/>
          </p:nvSpPr>
          <p:spPr bwMode="auto">
            <a:xfrm rot="16200000" flipH="1">
              <a:off x="169296" y="392962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12"/>
            <p:cNvSpPr>
              <a:spLocks/>
            </p:cNvSpPr>
            <p:nvPr userDrawn="1"/>
          </p:nvSpPr>
          <p:spPr bwMode="auto">
            <a:xfrm rot="16200000" flipH="1">
              <a:off x="169296" y="396439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13"/>
            <p:cNvSpPr>
              <a:spLocks/>
            </p:cNvSpPr>
            <p:nvPr userDrawn="1"/>
          </p:nvSpPr>
          <p:spPr bwMode="auto">
            <a:xfrm rot="16200000" flipH="1">
              <a:off x="169296" y="399916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14"/>
            <p:cNvSpPr>
              <a:spLocks/>
            </p:cNvSpPr>
            <p:nvPr userDrawn="1"/>
          </p:nvSpPr>
          <p:spPr bwMode="auto">
            <a:xfrm rot="16200000" flipH="1">
              <a:off x="169296" y="403392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15"/>
            <p:cNvSpPr>
              <a:spLocks/>
            </p:cNvSpPr>
            <p:nvPr userDrawn="1"/>
          </p:nvSpPr>
          <p:spPr bwMode="auto">
            <a:xfrm rot="16200000" flipH="1">
              <a:off x="169296" y="4068696"/>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16"/>
            <p:cNvSpPr>
              <a:spLocks/>
            </p:cNvSpPr>
            <p:nvPr userDrawn="1"/>
          </p:nvSpPr>
          <p:spPr bwMode="auto">
            <a:xfrm rot="16200000" flipH="1">
              <a:off x="169296" y="410403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17"/>
            <p:cNvSpPr>
              <a:spLocks/>
            </p:cNvSpPr>
            <p:nvPr userDrawn="1"/>
          </p:nvSpPr>
          <p:spPr bwMode="auto">
            <a:xfrm rot="16200000" flipH="1">
              <a:off x="169296" y="413880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18"/>
            <p:cNvSpPr>
              <a:spLocks/>
            </p:cNvSpPr>
            <p:nvPr userDrawn="1"/>
          </p:nvSpPr>
          <p:spPr bwMode="auto">
            <a:xfrm rot="16200000" flipH="1">
              <a:off x="170436" y="4172430"/>
              <a:ext cx="815054" cy="1157635"/>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19"/>
            <p:cNvSpPr>
              <a:spLocks/>
            </p:cNvSpPr>
            <p:nvPr userDrawn="1"/>
          </p:nvSpPr>
          <p:spPr bwMode="auto">
            <a:xfrm rot="16200000" flipH="1">
              <a:off x="211030" y="4213024"/>
              <a:ext cx="780286" cy="11112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20"/>
            <p:cNvSpPr>
              <a:spLocks/>
            </p:cNvSpPr>
            <p:nvPr userDrawn="1"/>
          </p:nvSpPr>
          <p:spPr bwMode="auto">
            <a:xfrm rot="16200000" flipH="1">
              <a:off x="253409" y="4255403"/>
              <a:ext cx="745518" cy="1061225"/>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21"/>
            <p:cNvSpPr>
              <a:spLocks/>
            </p:cNvSpPr>
            <p:nvPr userDrawn="1"/>
          </p:nvSpPr>
          <p:spPr bwMode="auto">
            <a:xfrm rot="16200000" flipH="1">
              <a:off x="295610" y="4297604"/>
              <a:ext cx="710750" cy="1011592"/>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22"/>
            <p:cNvSpPr>
              <a:spLocks/>
            </p:cNvSpPr>
            <p:nvPr userDrawn="1"/>
          </p:nvSpPr>
          <p:spPr bwMode="auto">
            <a:xfrm rot="16200000" flipH="1">
              <a:off x="338274" y="4340268"/>
              <a:ext cx="675412" cy="961601"/>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23"/>
            <p:cNvSpPr>
              <a:spLocks/>
            </p:cNvSpPr>
            <p:nvPr userDrawn="1"/>
          </p:nvSpPr>
          <p:spPr bwMode="auto">
            <a:xfrm rot="16200000" flipH="1">
              <a:off x="380118" y="4382112"/>
              <a:ext cx="640644" cy="912682"/>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24"/>
            <p:cNvSpPr>
              <a:spLocks/>
            </p:cNvSpPr>
            <p:nvPr userDrawn="1"/>
          </p:nvSpPr>
          <p:spPr bwMode="auto">
            <a:xfrm rot="16200000" flipH="1">
              <a:off x="422497" y="4424491"/>
              <a:ext cx="605876" cy="8626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25"/>
            <p:cNvSpPr>
              <a:spLocks/>
            </p:cNvSpPr>
            <p:nvPr userDrawn="1"/>
          </p:nvSpPr>
          <p:spPr bwMode="auto">
            <a:xfrm rot="16200000" flipH="1">
              <a:off x="464698" y="4466692"/>
              <a:ext cx="571108" cy="813058"/>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26"/>
            <p:cNvSpPr>
              <a:spLocks/>
            </p:cNvSpPr>
            <p:nvPr userDrawn="1"/>
          </p:nvSpPr>
          <p:spPr bwMode="auto">
            <a:xfrm rot="16200000" flipH="1">
              <a:off x="507077" y="4509071"/>
              <a:ext cx="536340" cy="763068"/>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27"/>
            <p:cNvSpPr>
              <a:spLocks/>
            </p:cNvSpPr>
            <p:nvPr userDrawn="1"/>
          </p:nvSpPr>
          <p:spPr bwMode="auto">
            <a:xfrm rot="16200000" flipH="1">
              <a:off x="549563" y="4551557"/>
              <a:ext cx="501002" cy="713434"/>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28"/>
            <p:cNvSpPr>
              <a:spLocks/>
            </p:cNvSpPr>
            <p:nvPr userDrawn="1"/>
          </p:nvSpPr>
          <p:spPr bwMode="auto">
            <a:xfrm rot="16200000" flipH="1">
              <a:off x="591585" y="4593579"/>
              <a:ext cx="466234" cy="664158"/>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29"/>
            <p:cNvSpPr>
              <a:spLocks/>
            </p:cNvSpPr>
            <p:nvPr userDrawn="1"/>
          </p:nvSpPr>
          <p:spPr bwMode="auto">
            <a:xfrm rot="16200000" flipH="1">
              <a:off x="633964" y="4635958"/>
              <a:ext cx="431466" cy="614168"/>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30"/>
            <p:cNvSpPr>
              <a:spLocks/>
            </p:cNvSpPr>
            <p:nvPr userDrawn="1"/>
          </p:nvSpPr>
          <p:spPr bwMode="auto">
            <a:xfrm rot="16200000" flipH="1">
              <a:off x="676165" y="4678159"/>
              <a:ext cx="396698" cy="564535"/>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31"/>
            <p:cNvSpPr>
              <a:spLocks/>
            </p:cNvSpPr>
            <p:nvPr userDrawn="1"/>
          </p:nvSpPr>
          <p:spPr bwMode="auto">
            <a:xfrm rot="16200000" flipH="1">
              <a:off x="718544" y="4720538"/>
              <a:ext cx="361930" cy="514544"/>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32"/>
            <p:cNvSpPr>
              <a:spLocks/>
            </p:cNvSpPr>
            <p:nvPr userDrawn="1"/>
          </p:nvSpPr>
          <p:spPr bwMode="auto">
            <a:xfrm rot="16200000" flipH="1">
              <a:off x="761030" y="4763024"/>
              <a:ext cx="326592" cy="464911"/>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4" name="Freeform 33"/>
            <p:cNvSpPr>
              <a:spLocks/>
            </p:cNvSpPr>
            <p:nvPr userDrawn="1"/>
          </p:nvSpPr>
          <p:spPr bwMode="auto">
            <a:xfrm rot="16200000" flipH="1">
              <a:off x="803052" y="4805046"/>
              <a:ext cx="291824" cy="415634"/>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34"/>
            <p:cNvSpPr>
              <a:spLocks/>
            </p:cNvSpPr>
            <p:nvPr userDrawn="1"/>
          </p:nvSpPr>
          <p:spPr bwMode="auto">
            <a:xfrm rot="16200000" flipH="1">
              <a:off x="845253" y="4847247"/>
              <a:ext cx="257056" cy="366001"/>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35"/>
            <p:cNvSpPr>
              <a:spLocks/>
            </p:cNvSpPr>
            <p:nvPr userDrawn="1"/>
          </p:nvSpPr>
          <p:spPr bwMode="auto">
            <a:xfrm rot="16200000" flipH="1">
              <a:off x="887632" y="4889625"/>
              <a:ext cx="222287" cy="316011"/>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36"/>
            <p:cNvSpPr>
              <a:spLocks/>
            </p:cNvSpPr>
            <p:nvPr userDrawn="1"/>
          </p:nvSpPr>
          <p:spPr bwMode="auto">
            <a:xfrm rot="16200000" flipH="1">
              <a:off x="929832" y="4931826"/>
              <a:ext cx="187520" cy="266377"/>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37"/>
            <p:cNvSpPr>
              <a:spLocks/>
            </p:cNvSpPr>
            <p:nvPr userDrawn="1"/>
          </p:nvSpPr>
          <p:spPr bwMode="auto">
            <a:xfrm rot="16200000" flipH="1">
              <a:off x="972212" y="4974205"/>
              <a:ext cx="152751" cy="21638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38"/>
            <p:cNvSpPr>
              <a:spLocks/>
            </p:cNvSpPr>
            <p:nvPr userDrawn="1"/>
          </p:nvSpPr>
          <p:spPr bwMode="auto">
            <a:xfrm rot="16200000" flipH="1">
              <a:off x="1014519" y="5016513"/>
              <a:ext cx="117413" cy="167111"/>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39"/>
            <p:cNvSpPr>
              <a:spLocks/>
            </p:cNvSpPr>
            <p:nvPr userDrawn="1"/>
          </p:nvSpPr>
          <p:spPr bwMode="auto">
            <a:xfrm rot="16200000" flipH="1">
              <a:off x="1056719" y="5058713"/>
              <a:ext cx="82646" cy="117478"/>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40"/>
            <p:cNvSpPr>
              <a:spLocks/>
            </p:cNvSpPr>
            <p:nvPr userDrawn="1"/>
          </p:nvSpPr>
          <p:spPr bwMode="auto">
            <a:xfrm rot="16200000" flipH="1">
              <a:off x="1099099" y="5101092"/>
              <a:ext cx="47877" cy="67487"/>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41"/>
            <p:cNvSpPr>
              <a:spLocks/>
            </p:cNvSpPr>
            <p:nvPr userDrawn="1"/>
          </p:nvSpPr>
          <p:spPr bwMode="auto">
            <a:xfrm rot="16200000" flipH="1">
              <a:off x="1141299" y="5143293"/>
              <a:ext cx="13109" cy="17854"/>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203" name="グループ化 202"/>
          <p:cNvGrpSpPr/>
          <p:nvPr userDrawn="1"/>
        </p:nvGrpSpPr>
        <p:grpSpPr>
          <a:xfrm flipH="1" flipV="1">
            <a:off x="-41146" y="9201"/>
            <a:ext cx="1187624" cy="2646469"/>
            <a:chOff x="-2672504" y="2497031"/>
            <a:chExt cx="1187624" cy="2646469"/>
          </a:xfrm>
        </p:grpSpPr>
        <p:sp>
          <p:nvSpPr>
            <p:cNvPr id="204" name="Freeform 112"/>
            <p:cNvSpPr>
              <a:spLocks/>
            </p:cNvSpPr>
            <p:nvPr/>
          </p:nvSpPr>
          <p:spPr bwMode="auto">
            <a:xfrm rot="5400000">
              <a:off x="-3401925" y="3226453"/>
              <a:ext cx="2646468" cy="1187623"/>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14"/>
            <p:cNvSpPr>
              <a:spLocks/>
            </p:cNvSpPr>
            <p:nvPr/>
          </p:nvSpPr>
          <p:spPr bwMode="auto">
            <a:xfrm rot="5400000">
              <a:off x="-3346106" y="3373365"/>
              <a:ext cx="2443737" cy="1096532"/>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15"/>
            <p:cNvSpPr>
              <a:spLocks/>
            </p:cNvSpPr>
            <p:nvPr/>
          </p:nvSpPr>
          <p:spPr bwMode="auto">
            <a:xfrm rot="5400000">
              <a:off x="-3318368" y="3446308"/>
              <a:ext cx="2343056" cy="105132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16"/>
            <p:cNvSpPr>
              <a:spLocks/>
            </p:cNvSpPr>
            <p:nvPr/>
          </p:nvSpPr>
          <p:spPr bwMode="auto">
            <a:xfrm rot="5400000">
              <a:off x="-3290286" y="3520277"/>
              <a:ext cx="2241006" cy="1005439"/>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17"/>
            <p:cNvSpPr>
              <a:spLocks/>
            </p:cNvSpPr>
            <p:nvPr/>
          </p:nvSpPr>
          <p:spPr bwMode="auto">
            <a:xfrm rot="5400000">
              <a:off x="-3261863" y="3593904"/>
              <a:ext cx="2138955" cy="960235"/>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118"/>
            <p:cNvSpPr>
              <a:spLocks/>
            </p:cNvSpPr>
            <p:nvPr/>
          </p:nvSpPr>
          <p:spPr bwMode="auto">
            <a:xfrm rot="5400000">
              <a:off x="-3234124" y="3666846"/>
              <a:ext cx="2038274" cy="915032"/>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119"/>
            <p:cNvSpPr>
              <a:spLocks/>
            </p:cNvSpPr>
            <p:nvPr/>
          </p:nvSpPr>
          <p:spPr bwMode="auto">
            <a:xfrm rot="5400000">
              <a:off x="-3206044" y="3740816"/>
              <a:ext cx="1936224" cy="86914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120"/>
            <p:cNvSpPr>
              <a:spLocks/>
            </p:cNvSpPr>
            <p:nvPr/>
          </p:nvSpPr>
          <p:spPr bwMode="auto">
            <a:xfrm rot="5400000">
              <a:off x="-3178647" y="3813416"/>
              <a:ext cx="1836227" cy="823940"/>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121"/>
            <p:cNvSpPr>
              <a:spLocks/>
            </p:cNvSpPr>
            <p:nvPr/>
          </p:nvSpPr>
          <p:spPr bwMode="auto">
            <a:xfrm rot="5400000">
              <a:off x="-3150566" y="3887386"/>
              <a:ext cx="1734177" cy="778051"/>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122"/>
            <p:cNvSpPr>
              <a:spLocks/>
            </p:cNvSpPr>
            <p:nvPr/>
          </p:nvSpPr>
          <p:spPr bwMode="auto">
            <a:xfrm rot="5400000">
              <a:off x="-3122142" y="3961013"/>
              <a:ext cx="1632126" cy="732847"/>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123"/>
            <p:cNvSpPr>
              <a:spLocks/>
            </p:cNvSpPr>
            <p:nvPr/>
          </p:nvSpPr>
          <p:spPr bwMode="auto">
            <a:xfrm rot="5400000">
              <a:off x="-3094404" y="4033955"/>
              <a:ext cx="1531445" cy="687644"/>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124"/>
            <p:cNvSpPr>
              <a:spLocks/>
            </p:cNvSpPr>
            <p:nvPr/>
          </p:nvSpPr>
          <p:spPr bwMode="auto">
            <a:xfrm rot="5400000">
              <a:off x="-3066323" y="4107924"/>
              <a:ext cx="1429395" cy="641755"/>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125"/>
            <p:cNvSpPr>
              <a:spLocks/>
            </p:cNvSpPr>
            <p:nvPr/>
          </p:nvSpPr>
          <p:spPr bwMode="auto">
            <a:xfrm rot="5400000">
              <a:off x="-3038584" y="4180866"/>
              <a:ext cx="1328714" cy="596552"/>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126"/>
            <p:cNvSpPr>
              <a:spLocks/>
            </p:cNvSpPr>
            <p:nvPr/>
          </p:nvSpPr>
          <p:spPr bwMode="auto">
            <a:xfrm rot="5400000">
              <a:off x="-3010504" y="4254836"/>
              <a:ext cx="1226663" cy="550663"/>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127"/>
            <p:cNvSpPr>
              <a:spLocks/>
            </p:cNvSpPr>
            <p:nvPr/>
          </p:nvSpPr>
          <p:spPr bwMode="auto">
            <a:xfrm rot="5400000">
              <a:off x="-2982079" y="4328463"/>
              <a:ext cx="1124612" cy="50545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128"/>
            <p:cNvSpPr>
              <a:spLocks/>
            </p:cNvSpPr>
            <p:nvPr/>
          </p:nvSpPr>
          <p:spPr bwMode="auto">
            <a:xfrm rot="5400000">
              <a:off x="-2954341" y="4401406"/>
              <a:ext cx="1023931" cy="460255"/>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129"/>
            <p:cNvSpPr>
              <a:spLocks/>
            </p:cNvSpPr>
            <p:nvPr/>
          </p:nvSpPr>
          <p:spPr bwMode="auto">
            <a:xfrm rot="5400000">
              <a:off x="-2926260" y="4475375"/>
              <a:ext cx="921880" cy="414367"/>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130"/>
            <p:cNvSpPr>
              <a:spLocks/>
            </p:cNvSpPr>
            <p:nvPr/>
          </p:nvSpPr>
          <p:spPr bwMode="auto">
            <a:xfrm rot="5400000">
              <a:off x="-2897837" y="4549003"/>
              <a:ext cx="819830" cy="369164"/>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131"/>
            <p:cNvSpPr>
              <a:spLocks/>
            </p:cNvSpPr>
            <p:nvPr/>
          </p:nvSpPr>
          <p:spPr bwMode="auto">
            <a:xfrm rot="5400000">
              <a:off x="-2870441" y="4622287"/>
              <a:ext cx="719149" cy="323275"/>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132"/>
            <p:cNvSpPr>
              <a:spLocks/>
            </p:cNvSpPr>
            <p:nvPr/>
          </p:nvSpPr>
          <p:spPr bwMode="auto">
            <a:xfrm rot="5400000">
              <a:off x="-2842017" y="4695915"/>
              <a:ext cx="617099" cy="278071"/>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133"/>
            <p:cNvSpPr>
              <a:spLocks/>
            </p:cNvSpPr>
            <p:nvPr/>
          </p:nvSpPr>
          <p:spPr bwMode="auto">
            <a:xfrm rot="5400000">
              <a:off x="-2814278" y="4768856"/>
              <a:ext cx="516418" cy="232867"/>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134"/>
            <p:cNvSpPr>
              <a:spLocks/>
            </p:cNvSpPr>
            <p:nvPr/>
          </p:nvSpPr>
          <p:spPr bwMode="auto">
            <a:xfrm rot="5400000">
              <a:off x="-2786197" y="4842826"/>
              <a:ext cx="414367" cy="186979"/>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135"/>
            <p:cNvSpPr>
              <a:spLocks/>
            </p:cNvSpPr>
            <p:nvPr/>
          </p:nvSpPr>
          <p:spPr bwMode="auto">
            <a:xfrm rot="5400000">
              <a:off x="-2757774" y="4916453"/>
              <a:ext cx="312316" cy="141776"/>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136"/>
            <p:cNvSpPr>
              <a:spLocks/>
            </p:cNvSpPr>
            <p:nvPr/>
          </p:nvSpPr>
          <p:spPr bwMode="auto">
            <a:xfrm rot="5400000">
              <a:off x="-2730720" y="4989396"/>
              <a:ext cx="212320" cy="95887"/>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137"/>
            <p:cNvSpPr>
              <a:spLocks/>
            </p:cNvSpPr>
            <p:nvPr/>
          </p:nvSpPr>
          <p:spPr bwMode="auto">
            <a:xfrm rot="5400000">
              <a:off x="-2701954" y="5063365"/>
              <a:ext cx="109585" cy="50683"/>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138"/>
            <p:cNvSpPr>
              <a:spLocks/>
            </p:cNvSpPr>
            <p:nvPr/>
          </p:nvSpPr>
          <p:spPr bwMode="auto">
            <a:xfrm rot="5400000">
              <a:off x="-2674558" y="5135965"/>
              <a:ext cx="9589" cy="5479"/>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113"/>
            <p:cNvSpPr>
              <a:spLocks/>
            </p:cNvSpPr>
            <p:nvPr/>
          </p:nvSpPr>
          <p:spPr bwMode="auto">
            <a:xfrm rot="5400000">
              <a:off x="-3374187" y="3299396"/>
              <a:ext cx="2545788" cy="1142420"/>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62" name="スライド番号プレースホルダー 3"/>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884334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982"/>
          <a:stretch/>
        </p:blipFill>
        <p:spPr>
          <a:xfrm>
            <a:off x="1495261" y="1"/>
            <a:ext cx="7648739" cy="5143500"/>
          </a:xfrm>
          <a:prstGeom prst="rect">
            <a:avLst/>
          </a:prstGeom>
        </p:spPr>
      </p:pic>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4" name="スライド番号プレースホルダー 3"/>
          <p:cNvSpPr>
            <a:spLocks noGrp="1"/>
          </p:cNvSpPr>
          <p:nvPr>
            <p:ph type="sldNum" sz="quarter" idx="11"/>
          </p:nvPr>
        </p:nvSpPr>
        <p:spPr/>
        <p:txBody>
          <a:bodyPr/>
          <a:lstStyle/>
          <a:p>
            <a:fld id="{4B22246B-72CC-4AB3-AEF9-7F9B00475CC6}" type="slidenum">
              <a:rPr lang="ja-JP" altLang="en-US" smtClean="0"/>
              <a:pPr/>
              <a:t>‹#›</a:t>
            </a:fld>
            <a:endParaRPr lang="ja-JP" altLang="en-US" dirty="0"/>
          </a:p>
        </p:txBody>
      </p:sp>
      <p:cxnSp>
        <p:nvCxnSpPr>
          <p:cNvPr id="8" name="直線コネクタ 7"/>
          <p:cNvCxnSpPr/>
          <p:nvPr userDrawn="1"/>
        </p:nvCxnSpPr>
        <p:spPr>
          <a:xfrm>
            <a:off x="2933" y="2859782"/>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タイトル 1"/>
          <p:cNvSpPr>
            <a:spLocks noGrp="1"/>
          </p:cNvSpPr>
          <p:nvPr>
            <p:ph type="ctrTitle" hasCustomPrompt="1"/>
          </p:nvPr>
        </p:nvSpPr>
        <p:spPr>
          <a:xfrm>
            <a:off x="115416" y="1864188"/>
            <a:ext cx="6328792" cy="918102"/>
          </a:xfrm>
        </p:spPr>
        <p:txBody>
          <a:bodyPr>
            <a:noAutofit/>
          </a:bodyPr>
          <a:lstStyle>
            <a:lvl1pPr algn="l">
              <a:defRPr sz="2000" b="0">
                <a:solidFill>
                  <a:schemeClr val="tx1">
                    <a:lumMod val="75000"/>
                    <a:lumOff val="25000"/>
                  </a:schemeClr>
                </a:solidFill>
              </a:defRPr>
            </a:lvl1pPr>
          </a:lstStyle>
          <a:p>
            <a:r>
              <a:rPr kumimoji="1" lang="ja-JP" altLang="en-US" dirty="0" smtClean="0"/>
              <a:t>章タイトル</a:t>
            </a:r>
            <a:endParaRPr kumimoji="1" lang="ja-JP" altLang="en-US" dirty="0"/>
          </a:p>
        </p:txBody>
      </p:sp>
      <p:sp>
        <p:nvSpPr>
          <p:cNvPr id="10" name="テキスト プレースホルダー 8"/>
          <p:cNvSpPr>
            <a:spLocks noGrp="1"/>
          </p:cNvSpPr>
          <p:nvPr>
            <p:ph type="body" sz="quarter" idx="12" hasCustomPrompt="1"/>
          </p:nvPr>
        </p:nvSpPr>
        <p:spPr>
          <a:xfrm>
            <a:off x="115416" y="3075806"/>
            <a:ext cx="6328792" cy="1440160"/>
          </a:xfrm>
        </p:spPr>
        <p:txBody>
          <a:bodyPr>
            <a:normAutofit/>
          </a:bodyPr>
          <a:lstStyle>
            <a:lvl1pPr marL="285750" indent="-285750">
              <a:buFont typeface="Arial" panose="020B0604020202020204" pitchFamily="34" charset="0"/>
              <a:buChar char="•"/>
              <a:defRPr sz="1800" b="1">
                <a:solidFill>
                  <a:schemeClr val="accent1"/>
                </a:solidFill>
              </a:defRPr>
            </a:lvl1pPr>
          </a:lstStyle>
          <a:p>
            <a:pPr lvl="0"/>
            <a:r>
              <a:rPr kumimoji="1" lang="ja-JP" altLang="en-US" dirty="0" smtClean="0"/>
              <a:t>章のアジェンダ</a:t>
            </a:r>
            <a:endParaRPr kumimoji="1" lang="ja-JP" altLang="en-US" dirty="0"/>
          </a:p>
        </p:txBody>
      </p:sp>
    </p:spTree>
    <p:extLst>
      <p:ext uri="{BB962C8B-B14F-4D97-AF65-F5344CB8AC3E}">
        <p14:creationId xmlns:p14="http://schemas.microsoft.com/office/powerpoint/2010/main" val="39434175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982"/>
          <a:stretch/>
        </p:blipFill>
        <p:spPr>
          <a:xfrm>
            <a:off x="1495261" y="1"/>
            <a:ext cx="7648739" cy="5143500"/>
          </a:xfrm>
          <a:prstGeom prst="rect">
            <a:avLst/>
          </a:prstGeom>
        </p:spPr>
      </p:pic>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4" name="スライド番号プレースホルダー 3"/>
          <p:cNvSpPr>
            <a:spLocks noGrp="1"/>
          </p:cNvSpPr>
          <p:nvPr>
            <p:ph type="sldNum" sz="quarter" idx="11"/>
          </p:nvPr>
        </p:nvSpPr>
        <p:spPr/>
        <p:txBody>
          <a:bodyPr/>
          <a:lstStyle/>
          <a:p>
            <a:fld id="{4B22246B-72CC-4AB3-AEF9-7F9B00475CC6}" type="slidenum">
              <a:rPr lang="ja-JP" altLang="en-US" smtClean="0"/>
              <a:pPr/>
              <a:t>‹#›</a:t>
            </a:fld>
            <a:endParaRPr lang="ja-JP" altLang="en-US" dirty="0"/>
          </a:p>
        </p:txBody>
      </p:sp>
      <p:sp>
        <p:nvSpPr>
          <p:cNvPr id="9" name="タイトル 1"/>
          <p:cNvSpPr>
            <a:spLocks noGrp="1"/>
          </p:cNvSpPr>
          <p:nvPr>
            <p:ph type="ctrTitle" hasCustomPrompt="1"/>
          </p:nvPr>
        </p:nvSpPr>
        <p:spPr>
          <a:xfrm>
            <a:off x="115416" y="843558"/>
            <a:ext cx="6328792" cy="918102"/>
          </a:xfrm>
        </p:spPr>
        <p:txBody>
          <a:bodyPr>
            <a:noAutofit/>
          </a:bodyPr>
          <a:lstStyle>
            <a:lvl1pPr algn="l">
              <a:defRPr sz="2000" b="0">
                <a:solidFill>
                  <a:schemeClr val="tx1">
                    <a:lumMod val="75000"/>
                    <a:lumOff val="25000"/>
                  </a:schemeClr>
                </a:solidFill>
              </a:defRPr>
            </a:lvl1pPr>
          </a:lstStyle>
          <a:p>
            <a:r>
              <a:rPr kumimoji="1" lang="ja-JP" altLang="en-US" dirty="0" smtClean="0"/>
              <a:t>章タイトル</a:t>
            </a:r>
            <a:endParaRPr kumimoji="1" lang="ja-JP" altLang="en-US" dirty="0"/>
          </a:p>
        </p:txBody>
      </p:sp>
      <p:sp>
        <p:nvSpPr>
          <p:cNvPr id="10" name="テキスト プレースホルダー 8"/>
          <p:cNvSpPr>
            <a:spLocks noGrp="1"/>
          </p:cNvSpPr>
          <p:nvPr>
            <p:ph type="body" sz="quarter" idx="12" hasCustomPrompt="1"/>
          </p:nvPr>
        </p:nvSpPr>
        <p:spPr>
          <a:xfrm>
            <a:off x="115416" y="2283718"/>
            <a:ext cx="6328792" cy="1440160"/>
          </a:xfrm>
        </p:spPr>
        <p:txBody>
          <a:bodyPr>
            <a:normAutofit/>
          </a:bodyPr>
          <a:lstStyle>
            <a:lvl1pPr marL="285750" indent="-285750">
              <a:buFont typeface="Arial" panose="020B0604020202020204" pitchFamily="34" charset="0"/>
              <a:buChar char="•"/>
              <a:defRPr sz="1800" b="1">
                <a:solidFill>
                  <a:schemeClr val="accent1"/>
                </a:solidFill>
              </a:defRPr>
            </a:lvl1pPr>
          </a:lstStyle>
          <a:p>
            <a:pPr lvl="0"/>
            <a:r>
              <a:rPr kumimoji="1" lang="ja-JP" altLang="en-US" dirty="0" smtClean="0"/>
              <a:t>章のアジェンダ</a:t>
            </a:r>
            <a:endParaRPr kumimoji="1" lang="ja-JP" altLang="en-US" dirty="0"/>
          </a:p>
        </p:txBody>
      </p:sp>
      <p:cxnSp>
        <p:nvCxnSpPr>
          <p:cNvPr id="11" name="直線コネクタ 10"/>
          <p:cNvCxnSpPr/>
          <p:nvPr userDrawn="1"/>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3901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コンテンツ（平文）">
    <p:spTree>
      <p:nvGrpSpPr>
        <p:cNvPr id="1" name=""/>
        <p:cNvGrpSpPr/>
        <p:nvPr/>
      </p:nvGrpSpPr>
      <p:grpSpPr>
        <a:xfrm>
          <a:off x="0" y="0"/>
          <a:ext cx="0" cy="0"/>
          <a:chOff x="0" y="0"/>
          <a:chExt cx="0" cy="0"/>
        </a:xfrm>
      </p:grpSpPr>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solidFill>
                  <a:schemeClr val="tx1">
                    <a:lumMod val="75000"/>
                    <a:lumOff val="25000"/>
                  </a:schemeClr>
                </a:solidFill>
              </a:defRPr>
            </a:lvl1pPr>
            <a:lvl2pPr>
              <a:lnSpc>
                <a:spcPct val="120000"/>
              </a:lnSpc>
              <a:spcBef>
                <a:spcPts val="0"/>
              </a:spcBef>
              <a:spcAft>
                <a:spcPts val="0"/>
              </a:spcAft>
              <a:defRPr sz="1200">
                <a:solidFill>
                  <a:schemeClr val="tx1">
                    <a:lumMod val="75000"/>
                    <a:lumOff val="25000"/>
                  </a:schemeClr>
                </a:solidFill>
              </a:defRPr>
            </a:lvl2pPr>
            <a:lvl3pPr>
              <a:lnSpc>
                <a:spcPct val="120000"/>
              </a:lnSpc>
              <a:spcBef>
                <a:spcPts val="0"/>
              </a:spcBef>
              <a:spcAft>
                <a:spcPts val="0"/>
              </a:spcAft>
              <a:defRPr sz="1200">
                <a:solidFill>
                  <a:schemeClr val="tx1">
                    <a:lumMod val="75000"/>
                    <a:lumOff val="25000"/>
                  </a:schemeClr>
                </a:solidFill>
              </a:defRPr>
            </a:lvl3pPr>
            <a:lvl4pPr>
              <a:lnSpc>
                <a:spcPct val="120000"/>
              </a:lnSpc>
              <a:spcBef>
                <a:spcPts val="0"/>
              </a:spcBef>
              <a:spcAft>
                <a:spcPts val="0"/>
              </a:spcAft>
              <a:defRPr sz="1200">
                <a:solidFill>
                  <a:schemeClr val="tx1">
                    <a:lumMod val="75000"/>
                    <a:lumOff val="25000"/>
                  </a:schemeClr>
                </a:solidFill>
              </a:defRPr>
            </a:lvl4pPr>
            <a:lvl5pPr>
              <a:lnSpc>
                <a:spcPct val="120000"/>
              </a:lnSpc>
              <a:spcBef>
                <a:spcPts val="0"/>
              </a:spcBef>
              <a:spcAft>
                <a:spcPts val="0"/>
              </a:spcAft>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1525841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コンテンツ（平文）操作">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6">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操作</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solidFill>
                  <a:schemeClr val="tx1">
                    <a:lumMod val="75000"/>
                    <a:lumOff val="25000"/>
                  </a:schemeClr>
                </a:solidFill>
              </a:defRPr>
            </a:lvl1pPr>
            <a:lvl2pPr>
              <a:lnSpc>
                <a:spcPct val="120000"/>
              </a:lnSpc>
              <a:spcBef>
                <a:spcPts val="0"/>
              </a:spcBef>
              <a:spcAft>
                <a:spcPts val="0"/>
              </a:spcAft>
              <a:defRPr sz="1200">
                <a:solidFill>
                  <a:schemeClr val="tx1">
                    <a:lumMod val="75000"/>
                    <a:lumOff val="25000"/>
                  </a:schemeClr>
                </a:solidFill>
              </a:defRPr>
            </a:lvl2pPr>
            <a:lvl3pPr>
              <a:lnSpc>
                <a:spcPct val="120000"/>
              </a:lnSpc>
              <a:spcBef>
                <a:spcPts val="0"/>
              </a:spcBef>
              <a:spcAft>
                <a:spcPts val="0"/>
              </a:spcAft>
              <a:defRPr sz="1200">
                <a:solidFill>
                  <a:schemeClr val="tx1">
                    <a:lumMod val="75000"/>
                    <a:lumOff val="25000"/>
                  </a:schemeClr>
                </a:solidFill>
              </a:defRPr>
            </a:lvl3pPr>
            <a:lvl4pPr>
              <a:lnSpc>
                <a:spcPct val="120000"/>
              </a:lnSpc>
              <a:spcBef>
                <a:spcPts val="0"/>
              </a:spcBef>
              <a:spcAft>
                <a:spcPts val="0"/>
              </a:spcAft>
              <a:defRPr sz="1200">
                <a:solidFill>
                  <a:schemeClr val="tx1">
                    <a:lumMod val="75000"/>
                    <a:lumOff val="25000"/>
                  </a:schemeClr>
                </a:solidFill>
              </a:defRPr>
            </a:lvl4pPr>
            <a:lvl5pPr>
              <a:lnSpc>
                <a:spcPct val="120000"/>
              </a:lnSpc>
              <a:spcBef>
                <a:spcPts val="0"/>
              </a:spcBef>
              <a:spcAft>
                <a:spcPts val="0"/>
              </a:spcAft>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20538"/>
            <a:ext cx="685268" cy="540000"/>
          </a:xfrm>
          <a:prstGeom prst="rect">
            <a:avLst/>
          </a:prstGeom>
        </p:spPr>
      </p:pic>
    </p:spTree>
    <p:extLst>
      <p:ext uri="{BB962C8B-B14F-4D97-AF65-F5344CB8AC3E}">
        <p14:creationId xmlns:p14="http://schemas.microsoft.com/office/powerpoint/2010/main" val="3172709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コンテンツ（平文）補足">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5">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補足</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kumimoji="1" lang="ja-JP" altLang="en-US"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solidFill>
                  <a:schemeClr val="tx1">
                    <a:lumMod val="75000"/>
                    <a:lumOff val="25000"/>
                  </a:schemeClr>
                </a:solidFill>
              </a:defRPr>
            </a:lvl1pPr>
            <a:lvl2pPr>
              <a:lnSpc>
                <a:spcPct val="120000"/>
              </a:lnSpc>
              <a:spcBef>
                <a:spcPts val="0"/>
              </a:spcBef>
              <a:spcAft>
                <a:spcPts val="0"/>
              </a:spcAft>
              <a:defRPr sz="1200">
                <a:solidFill>
                  <a:schemeClr val="tx1">
                    <a:lumMod val="75000"/>
                    <a:lumOff val="25000"/>
                  </a:schemeClr>
                </a:solidFill>
              </a:defRPr>
            </a:lvl2pPr>
            <a:lvl3pPr>
              <a:lnSpc>
                <a:spcPct val="120000"/>
              </a:lnSpc>
              <a:spcBef>
                <a:spcPts val="0"/>
              </a:spcBef>
              <a:spcAft>
                <a:spcPts val="0"/>
              </a:spcAft>
              <a:defRPr sz="1200">
                <a:solidFill>
                  <a:schemeClr val="tx1">
                    <a:lumMod val="75000"/>
                    <a:lumOff val="25000"/>
                  </a:schemeClr>
                </a:solidFill>
              </a:defRPr>
            </a:lvl3pPr>
            <a:lvl4pPr>
              <a:lnSpc>
                <a:spcPct val="120000"/>
              </a:lnSpc>
              <a:spcBef>
                <a:spcPts val="0"/>
              </a:spcBef>
              <a:spcAft>
                <a:spcPts val="0"/>
              </a:spcAft>
              <a:defRPr sz="1200">
                <a:solidFill>
                  <a:schemeClr val="tx1">
                    <a:lumMod val="75000"/>
                    <a:lumOff val="25000"/>
                  </a:schemeClr>
                </a:solidFill>
              </a:defRPr>
            </a:lvl4pPr>
            <a:lvl5pPr>
              <a:lnSpc>
                <a:spcPct val="120000"/>
              </a:lnSpc>
              <a:spcBef>
                <a:spcPts val="0"/>
              </a:spcBef>
              <a:spcAft>
                <a:spcPts val="0"/>
              </a:spcAft>
              <a:defRPr sz="1200">
                <a:solidFill>
                  <a:schemeClr val="tx1">
                    <a:lumMod val="75000"/>
                    <a:lumOff val="25000"/>
                  </a:schemeClr>
                </a:solidFill>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496" y="-20538"/>
            <a:ext cx="684000" cy="537765"/>
          </a:xfrm>
          <a:prstGeom prst="rect">
            <a:avLst/>
          </a:prstGeom>
        </p:spPr>
      </p:pic>
    </p:spTree>
    <p:extLst>
      <p:ext uri="{BB962C8B-B14F-4D97-AF65-F5344CB8AC3E}">
        <p14:creationId xmlns:p14="http://schemas.microsoft.com/office/powerpoint/2010/main" val="32071503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215516" y="915566"/>
            <a:ext cx="8712968" cy="3816424"/>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75000"/>
                    <a:lumOff val="25000"/>
                  </a:schemeClr>
                </a:solidFill>
                <a:latin typeface="+mn-lt"/>
              </a:defRPr>
            </a:lvl1pPr>
          </a:lstStyle>
          <a:p>
            <a:r>
              <a:rPr lang="en-US" altLang="ja-JP" smtClean="0"/>
              <a:t>© K.K. Ashisuto</a:t>
            </a:r>
            <a:endParaRPr lang="ja-JP" altLang="en-US" dirty="0"/>
          </a:p>
        </p:txBody>
      </p:sp>
      <p:sp>
        <p:nvSpPr>
          <p:cNvPr id="12"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75000"/>
                    <a:lumOff val="2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1359717990"/>
      </p:ext>
    </p:extLst>
  </p:cSld>
  <p:clrMap bg1="lt1" tx1="dk1" bg2="lt2" tx2="dk2" accent1="accent1" accent2="accent2" accent3="accent3" accent4="accent4" accent5="accent5" accent6="accent6" hlink="hlink" folHlink="folHlink"/>
  <p:sldLayoutIdLst>
    <p:sldLayoutId id="2147483665" r:id="rId1"/>
    <p:sldLayoutId id="2147483660" r:id="rId2"/>
    <p:sldLayoutId id="2147483664" r:id="rId3"/>
    <p:sldLayoutId id="2147483666" r:id="rId4"/>
    <p:sldLayoutId id="2147483673" r:id="rId5"/>
    <p:sldLayoutId id="2147483675" r:id="rId6"/>
    <p:sldLayoutId id="2147483657" r:id="rId7"/>
    <p:sldLayoutId id="2147483669" r:id="rId8"/>
    <p:sldLayoutId id="2147483670" r:id="rId9"/>
    <p:sldLayoutId id="2147483674" r:id="rId10"/>
    <p:sldLayoutId id="2147483661" r:id="rId11"/>
    <p:sldLayoutId id="2147483667" r:id="rId12"/>
    <p:sldLayoutId id="2147483668" r:id="rId13"/>
    <p:sldLayoutId id="2147483671" r:id="rId14"/>
    <p:sldLayoutId id="2147483678" r:id="rId15"/>
    <p:sldLayoutId id="2147483672" r:id="rId16"/>
    <p:sldLayoutId id="2147483677" r:id="rId17"/>
    <p:sldLayoutId id="2147483656" r:id="rId18"/>
    <p:sldLayoutId id="2147483676" r:id="rId19"/>
  </p:sldLayoutIdLst>
  <p:timing>
    <p:tnLst>
      <p:par>
        <p:cTn id="1" dur="indefinite" restart="never" nodeType="tmRoot"/>
      </p:par>
    </p:tnLst>
  </p:timing>
  <p:hf hdr="0" dt="0"/>
  <p:txStyles>
    <p:titleStyle>
      <a:lvl1pPr algn="l" defTabSz="914400" rtl="0" eaLnBrk="1" latinLnBrk="0" hangingPunct="1">
        <a:spcBef>
          <a:spcPct val="0"/>
        </a:spcBef>
        <a:buNone/>
        <a:defRPr kumimoji="1" sz="2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Clr>
          <a:srgbClr val="007BBB"/>
        </a:buClr>
        <a:buFont typeface="Wingdings" panose="05000000000000000000" pitchFamily="2" charset="2"/>
        <a:buNone/>
        <a:defRPr kumimoji="1" sz="11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4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1.png"/><Relationship Id="rId11" Type="http://schemas.openxmlformats.org/officeDocument/2006/relationships/image" Target="../media/image44.png"/><Relationship Id="rId5" Type="http://schemas.openxmlformats.org/officeDocument/2006/relationships/image" Target="../media/image50.png"/><Relationship Id="rId15" Type="http://schemas.openxmlformats.org/officeDocument/2006/relationships/image" Target="../media/image11.png"/><Relationship Id="rId10" Type="http://schemas.openxmlformats.org/officeDocument/2006/relationships/image" Target="../media/image54.png"/><Relationship Id="rId4" Type="http://schemas.openxmlformats.org/officeDocument/2006/relationships/notesSlide" Target="../notesSlides/notesSlide12.xml"/><Relationship Id="rId9" Type="http://schemas.openxmlformats.org/officeDocument/2006/relationships/image" Target="../media/image53.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5.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5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image" Target="../media/image44.png"/><Relationship Id="rId1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notesSlide" Target="../notesSlides/notesSlide16.xml"/><Relationship Id="rId9" Type="http://schemas.openxmlformats.org/officeDocument/2006/relationships/image" Target="../media/image55.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6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notesSlide" Target="../notesSlides/notesSlide18.xml"/><Relationship Id="rId9" Type="http://schemas.openxmlformats.org/officeDocument/2006/relationships/image" Target="../media/image43.png"/><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9.png"/><Relationship Id="rId12" Type="http://schemas.openxmlformats.org/officeDocument/2006/relationships/image" Target="../media/image42.png"/><Relationship Id="rId2" Type="http://schemas.openxmlformats.org/officeDocument/2006/relationships/audio" Target="../media/media20.mp3"/><Relationship Id="rId16" Type="http://schemas.openxmlformats.org/officeDocument/2006/relationships/image" Target="../media/image11.png"/><Relationship Id="rId1" Type="http://schemas.microsoft.com/office/2007/relationships/media" Target="../media/media20.mp3"/><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70.png"/><Relationship Id="rId4" Type="http://schemas.openxmlformats.org/officeDocument/2006/relationships/notesSlide" Target="../notesSlides/notesSlide20.xml"/><Relationship Id="rId9" Type="http://schemas.openxmlformats.org/officeDocument/2006/relationships/image" Target="../media/image46.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2.png"/><Relationship Id="rId5" Type="http://schemas.openxmlformats.org/officeDocument/2006/relationships/image" Target="../media/image72.png"/><Relationship Id="rId10" Type="http://schemas.openxmlformats.org/officeDocument/2006/relationships/image" Target="../media/image11.png"/><Relationship Id="rId4" Type="http://schemas.openxmlformats.org/officeDocument/2006/relationships/notesSlide" Target="../notesSlides/notesSlide22.xml"/><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63.png"/><Relationship Id="rId5" Type="http://schemas.openxmlformats.org/officeDocument/2006/relationships/image" Target="../media/image7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73.png"/><Relationship Id="rId12" Type="http://schemas.openxmlformats.org/officeDocument/2006/relationships/image" Target="../media/image11.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6.png"/><Relationship Id="rId11" Type="http://schemas.openxmlformats.org/officeDocument/2006/relationships/image" Target="../media/image77.png"/><Relationship Id="rId5" Type="http://schemas.openxmlformats.org/officeDocument/2006/relationships/image" Target="../media/image42.png"/><Relationship Id="rId10" Type="http://schemas.openxmlformats.org/officeDocument/2006/relationships/image" Target="../media/image62.png"/><Relationship Id="rId4" Type="http://schemas.openxmlformats.org/officeDocument/2006/relationships/notesSlide" Target="../notesSlides/notesSlide25.xm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1.png"/><Relationship Id="rId5" Type="http://schemas.openxmlformats.org/officeDocument/2006/relationships/image" Target="../media/image78.gi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81.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80.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11.png"/><Relationship Id="rId4" Type="http://schemas.openxmlformats.org/officeDocument/2006/relationships/notesSlide" Target="../notesSlides/notesSlide29.xml"/><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11.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5.png"/><Relationship Id="rId11" Type="http://schemas.openxmlformats.org/officeDocument/2006/relationships/image" Target="../media/image82.png"/><Relationship Id="rId5" Type="http://schemas.openxmlformats.org/officeDocument/2006/relationships/image" Target="../media/image85.png"/><Relationship Id="rId10" Type="http://schemas.openxmlformats.org/officeDocument/2006/relationships/image" Target="../media/image83.png"/><Relationship Id="rId4" Type="http://schemas.openxmlformats.org/officeDocument/2006/relationships/notesSlide" Target="../notesSlides/notesSlide30.xml"/><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microsoft.com/office/2007/relationships/hdphoto" Target="../media/hdphoto2.wdp"/><Relationship Id="rId3" Type="http://schemas.openxmlformats.org/officeDocument/2006/relationships/slideLayout" Target="../slideLayouts/slideLayout7.xml"/><Relationship Id="rId21" Type="http://schemas.openxmlformats.org/officeDocument/2006/relationships/image" Target="../media/image28.png"/><Relationship Id="rId34" Type="http://schemas.openxmlformats.org/officeDocument/2006/relationships/image" Target="../media/image3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microsoft.com/office/2007/relationships/hdphoto" Target="../media/hdphoto5.wdp"/><Relationship Id="rId2" Type="http://schemas.openxmlformats.org/officeDocument/2006/relationships/audio" Target="../media/media6.mp3"/><Relationship Id="rId16" Type="http://schemas.openxmlformats.org/officeDocument/2006/relationships/image" Target="../media/image23.png"/><Relationship Id="rId20" Type="http://schemas.openxmlformats.org/officeDocument/2006/relationships/image" Target="../media/image27.png"/><Relationship Id="rId29" Type="http://schemas.microsoft.com/office/2007/relationships/hdphoto" Target="../media/hdphoto3.wdp"/><Relationship Id="rId1" Type="http://schemas.microsoft.com/office/2007/relationships/media" Target="../media/media6.mp3"/><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6.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4.png"/><Relationship Id="rId36" Type="http://schemas.openxmlformats.org/officeDocument/2006/relationships/image" Target="../media/image11.png"/><Relationship Id="rId10" Type="http://schemas.openxmlformats.org/officeDocument/2006/relationships/image" Target="../media/image17.png"/><Relationship Id="rId19" Type="http://schemas.openxmlformats.org/officeDocument/2006/relationships/image" Target="../media/image26.png"/><Relationship Id="rId31"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3.png"/><Relationship Id="rId30" Type="http://schemas.openxmlformats.org/officeDocument/2006/relationships/image" Target="../media/image35.png"/><Relationship Id="rId35" Type="http://schemas.microsoft.com/office/2007/relationships/hdphoto" Target="../media/hdphoto6.wdp"/><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9.png"/><Relationship Id="rId11" Type="http://schemas.openxmlformats.org/officeDocument/2006/relationships/image" Target="../media/image11.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7.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Segoe UI Semibold" panose="020B0702040204020203" pitchFamily="34" charset="0"/>
                <a:cs typeface="Segoe UI Semibold" panose="020B0702040204020203" pitchFamily="34" charset="0"/>
              </a:rPr>
              <a:t>セキュリティ概要</a:t>
            </a:r>
            <a:endParaRPr kumimoji="1" lang="ja-JP" altLang="en-US" dirty="0"/>
          </a:p>
        </p:txBody>
      </p:sp>
      <p:sp>
        <p:nvSpPr>
          <p:cNvPr id="5" name="サブタイトル 4"/>
          <p:cNvSpPr>
            <a:spLocks noGrp="1"/>
          </p:cNvSpPr>
          <p:nvPr>
            <p:ph type="body" sz="quarter" idx="11"/>
          </p:nvPr>
        </p:nvSpPr>
        <p:spPr/>
        <p:txBody>
          <a:bodyPr/>
          <a:lstStyle/>
          <a:p>
            <a:r>
              <a:rPr kumimoji="1" lang="ja-JP" altLang="en-US" dirty="0" smtClean="0"/>
              <a:t>株式会社アシスト</a:t>
            </a:r>
            <a:endParaRPr kumimoji="1" lang="ja-JP" altLang="en-US" dirty="0"/>
          </a:p>
        </p:txBody>
      </p:sp>
      <p:sp>
        <p:nvSpPr>
          <p:cNvPr id="6" name="スライド番号プレースホルダー 5"/>
          <p:cNvSpPr txBox="1">
            <a:spLocks/>
          </p:cNvSpPr>
          <p:nvPr/>
        </p:nvSpPr>
        <p:spPr>
          <a:xfrm>
            <a:off x="8594576" y="4803998"/>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B22246B-72CC-4AB3-AEF9-7F9B00475CC6}" type="slidenum">
              <a:rPr lang="ja-JP" altLang="en-US" smtClean="0"/>
              <a:pPr/>
              <a:t>1</a:t>
            </a:fld>
            <a:endParaRPr lang="ja-JP" altLang="en-US" dirty="0"/>
          </a:p>
        </p:txBody>
      </p:sp>
      <p:pic>
        <p:nvPicPr>
          <p:cNvPr id="7" name="p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8038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ja-JP" dirty="0"/>
              <a:t>認証方式の種類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pPr lvl="0"/>
            <a:r>
              <a:rPr lang="ja-JP" altLang="en-US" b="1" dirty="0">
                <a:latin typeface="Meiryo"/>
                <a:ea typeface="Meiryo"/>
                <a:cs typeface="Meiryo"/>
                <a:sym typeface="Meiryo"/>
              </a:rPr>
              <a:t>ユーザー</a:t>
            </a:r>
            <a:r>
              <a:rPr lang="en-US" altLang="ja-JP" b="1" dirty="0">
                <a:latin typeface="Segoe UI 本文"/>
                <a:ea typeface="Meiryo"/>
                <a:cs typeface="Meiryo"/>
                <a:sym typeface="Meiryo"/>
              </a:rPr>
              <a:t>ID</a:t>
            </a:r>
            <a:r>
              <a:rPr lang="ja-JP" altLang="en-US" b="1" dirty="0">
                <a:latin typeface="Meiryo"/>
                <a:ea typeface="Meiryo"/>
                <a:cs typeface="Meiryo"/>
                <a:sym typeface="Meiryo"/>
              </a:rPr>
              <a:t>を認証するための方法を決定します（複数選択可能）</a:t>
            </a:r>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a:t>
            </a:fld>
            <a:endParaRPr lang="ja-JP" altLang="en-US" dirty="0"/>
          </a:p>
        </p:txBody>
      </p:sp>
      <p:graphicFrame>
        <p:nvGraphicFramePr>
          <p:cNvPr id="8" name="Google Shape;278;p10"/>
          <p:cNvGraphicFramePr/>
          <p:nvPr>
            <p:extLst/>
          </p:nvPr>
        </p:nvGraphicFramePr>
        <p:xfrm>
          <a:off x="683568" y="1350482"/>
          <a:ext cx="7776850" cy="3400400"/>
        </p:xfrm>
        <a:graphic>
          <a:graphicData uri="http://schemas.openxmlformats.org/drawingml/2006/table">
            <a:tbl>
              <a:tblPr firstRow="1" bandRow="1">
                <a:noFill/>
              </a:tblPr>
              <a:tblGrid>
                <a:gridCol w="1656175">
                  <a:extLst>
                    <a:ext uri="{9D8B030D-6E8A-4147-A177-3AD203B41FA5}">
                      <a16:colId xmlns:a16="http://schemas.microsoft.com/office/drawing/2014/main" val="20000"/>
                    </a:ext>
                  </a:extLst>
                </a:gridCol>
                <a:gridCol w="6120675">
                  <a:extLst>
                    <a:ext uri="{9D8B030D-6E8A-4147-A177-3AD203B41FA5}">
                      <a16:colId xmlns:a16="http://schemas.microsoft.com/office/drawing/2014/main" val="20001"/>
                    </a:ext>
                  </a:extLst>
                </a:gridCol>
              </a:tblGrid>
              <a:tr h="288000">
                <a:tc>
                  <a:txBody>
                    <a:bodyPr/>
                    <a:lstStyle/>
                    <a:p>
                      <a:pPr marL="0" marR="0" lvl="0" indent="0" algn="l" rtl="0">
                        <a:spcBef>
                          <a:spcPts val="0"/>
                        </a:spcBef>
                        <a:spcAft>
                          <a:spcPts val="0"/>
                        </a:spcAft>
                        <a:buNone/>
                      </a:pPr>
                      <a:r>
                        <a:rPr lang="ja-JP" sz="1100" dirty="0">
                          <a:solidFill>
                            <a:schemeClr val="bg1"/>
                          </a:solidFill>
                        </a:rPr>
                        <a:t>認証方式</a:t>
                      </a:r>
                      <a:endParaRPr sz="1100" dirty="0">
                        <a:solidFill>
                          <a:schemeClr val="bg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rtl="0">
                        <a:spcBef>
                          <a:spcPts val="0"/>
                        </a:spcBef>
                        <a:spcAft>
                          <a:spcPts val="0"/>
                        </a:spcAft>
                        <a:buNone/>
                      </a:pPr>
                      <a:r>
                        <a:rPr lang="ja-JP" sz="1100" dirty="0">
                          <a:solidFill>
                            <a:schemeClr val="bg1"/>
                          </a:solidFill>
                        </a:rPr>
                        <a:t>機能概要</a:t>
                      </a:r>
                      <a:endParaRPr sz="1100" dirty="0">
                        <a:solidFill>
                          <a:schemeClr val="bg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937550">
                <a:tc>
                  <a:txBody>
                    <a:bodyPr/>
                    <a:lstStyle/>
                    <a:p>
                      <a:pPr marL="0" marR="0" lvl="0" indent="0" algn="l" rtl="0">
                        <a:lnSpc>
                          <a:spcPct val="100000"/>
                        </a:lnSpc>
                        <a:spcBef>
                          <a:spcPts val="0"/>
                        </a:spcBef>
                        <a:spcAft>
                          <a:spcPts val="0"/>
                        </a:spcAft>
                        <a:buClr>
                          <a:schemeClr val="dk1"/>
                        </a:buClr>
                        <a:buSzPts val="1100"/>
                        <a:buFont typeface="Meiryo"/>
                        <a:buNone/>
                      </a:pPr>
                      <a:r>
                        <a:rPr lang="ja-JP" sz="1100" dirty="0">
                          <a:solidFill>
                            <a:schemeClr val="tx1">
                              <a:lumMod val="75000"/>
                              <a:lumOff val="25000"/>
                            </a:schemeClr>
                          </a:solidFill>
                        </a:rPr>
                        <a:t>フォームベース認証</a:t>
                      </a:r>
                      <a:br>
                        <a:rPr lang="ja-JP" sz="1100" dirty="0">
                          <a:solidFill>
                            <a:schemeClr val="tx1">
                              <a:lumMod val="75000"/>
                              <a:lumOff val="25000"/>
                            </a:schemeClr>
                          </a:solidFill>
                        </a:rPr>
                      </a:br>
                      <a:r>
                        <a:rPr lang="ja-JP" sz="1100" dirty="0">
                          <a:solidFill>
                            <a:schemeClr val="tx2"/>
                          </a:solidFill>
                        </a:rPr>
                        <a:t>※初期設定</a:t>
                      </a:r>
                      <a:endParaRPr dirty="0">
                        <a:solidFill>
                          <a:schemeClr val="tx2"/>
                        </a:solidFill>
                      </a:endParaRPr>
                    </a:p>
                    <a:p>
                      <a:pPr marL="0" marR="0" lvl="0" indent="0" algn="l" rtl="0">
                        <a:spcBef>
                          <a:spcPts val="0"/>
                        </a:spcBef>
                        <a:spcAft>
                          <a:spcPts val="0"/>
                        </a:spcAft>
                        <a:buNone/>
                      </a:pP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D8F1"/>
                    </a:solidFill>
                  </a:tcPr>
                </a:tc>
                <a:tc>
                  <a:txBody>
                    <a:bodyPr/>
                    <a:lstStyle/>
                    <a:p>
                      <a:pPr marL="0" marR="0" lvl="0" indent="0" algn="l" rtl="0">
                        <a:spcBef>
                          <a:spcPts val="0"/>
                        </a:spcBef>
                        <a:spcAft>
                          <a:spcPts val="0"/>
                        </a:spcAft>
                        <a:buNone/>
                      </a:pPr>
                      <a:r>
                        <a:rPr lang="ja-JP" sz="1100" dirty="0">
                          <a:solidFill>
                            <a:schemeClr val="tx1">
                              <a:lumMod val="75000"/>
                              <a:lumOff val="25000"/>
                            </a:schemeClr>
                          </a:solidFill>
                        </a:rPr>
                        <a:t>ユーザー</a:t>
                      </a:r>
                      <a:r>
                        <a:rPr lang="ja-JP" sz="1100" dirty="0">
                          <a:solidFill>
                            <a:schemeClr val="tx1">
                              <a:lumMod val="75000"/>
                              <a:lumOff val="25000"/>
                            </a:schemeClr>
                          </a:solidFill>
                          <a:latin typeface="+mn-lt"/>
                        </a:rPr>
                        <a:t>ID</a:t>
                      </a:r>
                      <a:r>
                        <a:rPr lang="ja-JP" sz="1100" dirty="0">
                          <a:solidFill>
                            <a:schemeClr val="tx1">
                              <a:lumMod val="75000"/>
                              <a:lumOff val="25000"/>
                            </a:schemeClr>
                          </a:solidFill>
                        </a:rPr>
                        <a:t>とパスワードを認証してログインする方式です</a:t>
                      </a: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1087425">
                <a:tc>
                  <a:txBody>
                    <a:bodyPr/>
                    <a:lstStyle/>
                    <a:p>
                      <a:pPr marL="0" marR="0" lvl="0" indent="0" algn="l" rtl="0">
                        <a:spcBef>
                          <a:spcPts val="0"/>
                        </a:spcBef>
                        <a:spcAft>
                          <a:spcPts val="0"/>
                        </a:spcAft>
                        <a:buNone/>
                      </a:pPr>
                      <a:r>
                        <a:rPr lang="ja-JP" sz="1100" dirty="0">
                          <a:solidFill>
                            <a:schemeClr val="tx1">
                              <a:lumMod val="75000"/>
                              <a:lumOff val="25000"/>
                            </a:schemeClr>
                          </a:solidFill>
                        </a:rPr>
                        <a:t>事前認証</a:t>
                      </a:r>
                      <a:br>
                        <a:rPr lang="ja-JP" sz="1100" dirty="0">
                          <a:solidFill>
                            <a:schemeClr val="tx1">
                              <a:lumMod val="75000"/>
                              <a:lumOff val="25000"/>
                            </a:schemeClr>
                          </a:solidFill>
                        </a:rPr>
                      </a:br>
                      <a:r>
                        <a:rPr lang="ja-JP" sz="1050" dirty="0">
                          <a:solidFill>
                            <a:schemeClr val="tx1">
                              <a:lumMod val="75000"/>
                              <a:lumOff val="25000"/>
                            </a:schemeClr>
                          </a:solidFill>
                        </a:rPr>
                        <a:t>（</a:t>
                      </a:r>
                      <a:r>
                        <a:rPr lang="ja-JP" sz="1050" dirty="0">
                          <a:solidFill>
                            <a:schemeClr val="tx1">
                              <a:lumMod val="75000"/>
                              <a:lumOff val="25000"/>
                            </a:schemeClr>
                          </a:solidFill>
                          <a:latin typeface="+mn-lt"/>
                          <a:ea typeface="+mj-ea"/>
                        </a:rPr>
                        <a:t>SSO</a:t>
                      </a:r>
                      <a:r>
                        <a:rPr lang="ja-JP" sz="1050" dirty="0">
                          <a:solidFill>
                            <a:schemeClr val="tx1">
                              <a:lumMod val="75000"/>
                              <a:lumOff val="25000"/>
                            </a:schemeClr>
                          </a:solidFill>
                        </a:rPr>
                        <a:t>：シングルサインオン）</a:t>
                      </a: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D8F1"/>
                    </a:solidFill>
                  </a:tcPr>
                </a:tc>
                <a:tc>
                  <a:txBody>
                    <a:bodyPr/>
                    <a:lstStyle/>
                    <a:p>
                      <a:pPr marL="0" marR="0" lvl="0" indent="0" algn="l" rtl="0">
                        <a:spcBef>
                          <a:spcPts val="0"/>
                        </a:spcBef>
                        <a:spcAft>
                          <a:spcPts val="0"/>
                        </a:spcAft>
                        <a:buNone/>
                      </a:pPr>
                      <a:r>
                        <a:rPr lang="ja-JP" sz="1100" b="0" i="0" u="none" strike="noStrike" cap="none" dirty="0">
                          <a:solidFill>
                            <a:schemeClr val="tx1">
                              <a:lumMod val="75000"/>
                              <a:lumOff val="25000"/>
                            </a:schemeClr>
                          </a:solidFill>
                          <a:latin typeface="+mn-lt"/>
                          <a:ea typeface="Meiryo"/>
                          <a:cs typeface="Meiryo"/>
                          <a:sym typeface="Meiryo"/>
                        </a:rPr>
                        <a:t>WebFOCUS</a:t>
                      </a:r>
                      <a:r>
                        <a:rPr lang="ja-JP" sz="1100" b="0" i="0" u="none" strike="noStrike" cap="none" dirty="0">
                          <a:solidFill>
                            <a:schemeClr val="tx1">
                              <a:lumMod val="75000"/>
                              <a:lumOff val="25000"/>
                            </a:schemeClr>
                          </a:solidFill>
                          <a:latin typeface="Meiryo"/>
                          <a:ea typeface="Meiryo"/>
                          <a:cs typeface="Meiryo"/>
                          <a:sym typeface="Meiryo"/>
                        </a:rPr>
                        <a:t>よりも前に認証された同一セッションの情報（シングルサインオン製品や</a:t>
                      </a:r>
                      <a:r>
                        <a:rPr lang="ja-JP" sz="1100" b="0" i="0" u="none" strike="noStrike" cap="none" dirty="0">
                          <a:solidFill>
                            <a:schemeClr val="tx1">
                              <a:lumMod val="75000"/>
                              <a:lumOff val="25000"/>
                            </a:schemeClr>
                          </a:solidFill>
                          <a:latin typeface="+mn-lt"/>
                          <a:ea typeface="Meiryo"/>
                          <a:cs typeface="Meiryo"/>
                          <a:sym typeface="Meiryo"/>
                        </a:rPr>
                        <a:t>Windows</a:t>
                      </a:r>
                      <a:r>
                        <a:rPr lang="ja-JP" sz="1100" b="0" i="0" u="none" strike="noStrike" cap="none" dirty="0">
                          <a:solidFill>
                            <a:schemeClr val="tx1">
                              <a:lumMod val="75000"/>
                              <a:lumOff val="25000"/>
                            </a:schemeClr>
                          </a:solidFill>
                          <a:latin typeface="Meiryo"/>
                          <a:ea typeface="Meiryo"/>
                          <a:cs typeface="Meiryo"/>
                          <a:sym typeface="Meiryo"/>
                        </a:rPr>
                        <a:t>認証）を利用して、</a:t>
                      </a:r>
                      <a:r>
                        <a:rPr lang="ja-JP" sz="1100" b="0" i="0" u="none" strike="noStrike" cap="none" dirty="0">
                          <a:solidFill>
                            <a:schemeClr val="tx1">
                              <a:lumMod val="75000"/>
                              <a:lumOff val="25000"/>
                            </a:schemeClr>
                          </a:solidFill>
                          <a:latin typeface="+mn-lt"/>
                          <a:ea typeface="Meiryo"/>
                          <a:cs typeface="Meiryo"/>
                          <a:sym typeface="Meiryo"/>
                        </a:rPr>
                        <a:t>WebFOCUS</a:t>
                      </a:r>
                      <a:r>
                        <a:rPr lang="ja-JP" sz="1100" b="0" i="0" u="none" strike="noStrike" cap="none" dirty="0">
                          <a:solidFill>
                            <a:schemeClr val="tx1">
                              <a:lumMod val="75000"/>
                              <a:lumOff val="25000"/>
                            </a:schemeClr>
                          </a:solidFill>
                          <a:latin typeface="Meiryo"/>
                          <a:ea typeface="Meiryo"/>
                          <a:cs typeface="Meiryo"/>
                          <a:sym typeface="Meiryo"/>
                        </a:rPr>
                        <a:t>へ自動的にログインします</a:t>
                      </a: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r h="1087425">
                <a:tc>
                  <a:txBody>
                    <a:bodyPr/>
                    <a:lstStyle/>
                    <a:p>
                      <a:r>
                        <a:rPr kumimoji="1" lang="ja-JP" altLang="en-US" sz="1100" dirty="0" smtClean="0"/>
                        <a:t>匿名認証</a:t>
                      </a:r>
                      <a:endParaRPr kumimoji="1" lang="en-US" altLang="ja-JP" sz="1100" dirty="0" smtClean="0"/>
                    </a:p>
                    <a:p>
                      <a:endParaRPr kumimoji="1" lang="en-US" altLang="ja-JP" sz="1100" dirty="0" smtClean="0"/>
                    </a:p>
                    <a:p>
                      <a:endParaRPr kumimoji="1" lang="en-US" altLang="ja-JP" sz="1100" dirty="0" smtClean="0"/>
                    </a:p>
                    <a:p>
                      <a:endParaRPr kumimoji="1" lang="en-US" altLang="ja-JP" sz="1100" dirty="0" smtClean="0"/>
                    </a:p>
                    <a:p>
                      <a:r>
                        <a:rPr kumimoji="1" lang="en-US" altLang="ja-JP" sz="1000" dirty="0" smtClean="0">
                          <a:solidFill>
                            <a:schemeClr val="tx2"/>
                          </a:solidFill>
                        </a:rPr>
                        <a:t>※</a:t>
                      </a:r>
                      <a:r>
                        <a:rPr kumimoji="1" lang="ja-JP" altLang="en-US" sz="1000" dirty="0" smtClean="0">
                          <a:solidFill>
                            <a:schemeClr val="tx2"/>
                          </a:solidFill>
                        </a:rPr>
                        <a:t>スターターライセンス</a:t>
                      </a:r>
                      <a:r>
                        <a:rPr kumimoji="1" lang="en-US" altLang="ja-JP" sz="1000" dirty="0" smtClean="0">
                          <a:solidFill>
                            <a:schemeClr val="tx2"/>
                          </a:solidFill>
                        </a:rPr>
                        <a:t/>
                      </a:r>
                      <a:br>
                        <a:rPr kumimoji="1" lang="en-US" altLang="ja-JP" sz="1000" dirty="0" smtClean="0">
                          <a:solidFill>
                            <a:schemeClr val="tx2"/>
                          </a:solidFill>
                        </a:rPr>
                      </a:br>
                      <a:r>
                        <a:rPr kumimoji="1" lang="ja-JP" altLang="en-US" sz="1000" dirty="0" smtClean="0">
                          <a:solidFill>
                            <a:schemeClr val="tx2"/>
                          </a:solidFill>
                        </a:rPr>
                        <a:t>　では利用できません。</a:t>
                      </a:r>
                      <a:endParaRPr kumimoji="1" lang="ja-JP" altLang="en-US" sz="1000"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5D8F1"/>
                    </a:solidFill>
                  </a:tcPr>
                </a:tc>
                <a:tc>
                  <a:txBody>
                    <a:bodyPr/>
                    <a:lstStyle/>
                    <a:p>
                      <a:r>
                        <a:rPr kumimoji="1" lang="ja-JP" altLang="en-US" sz="1100" dirty="0" smtClean="0"/>
                        <a:t>認証不要のまま </a:t>
                      </a:r>
                      <a:r>
                        <a:rPr kumimoji="1" lang="en-US" altLang="ja-JP" sz="1100" dirty="0" err="1" smtClean="0"/>
                        <a:t>WebFOCUS</a:t>
                      </a:r>
                      <a:r>
                        <a:rPr kumimoji="1" lang="en-US" altLang="ja-JP" sz="1100" dirty="0" smtClean="0"/>
                        <a:t> </a:t>
                      </a:r>
                      <a:r>
                        <a:rPr kumimoji="1" lang="ja-JP" altLang="en-US" sz="1100" dirty="0" smtClean="0"/>
                        <a:t>へアクセスする方式です</a:t>
                      </a:r>
                      <a:endParaRPr kumimoji="1" lang="en-US" altLang="ja-JP" sz="1100" dirty="0" smtClean="0"/>
                    </a:p>
                    <a:p>
                      <a:r>
                        <a:rPr kumimoji="1" lang="ja-JP" altLang="en-US" sz="1100" dirty="0" smtClean="0"/>
                        <a:t>不特定多数が同一ユーザ</a:t>
                      </a:r>
                      <a:r>
                        <a:rPr kumimoji="1" lang="en-US" altLang="ja-JP" sz="1100" dirty="0" smtClean="0"/>
                        <a:t>ID</a:t>
                      </a:r>
                      <a:r>
                        <a:rPr kumimoji="1" lang="ja-JP" altLang="en-US" sz="1100" dirty="0" smtClean="0"/>
                        <a:t>（</a:t>
                      </a:r>
                      <a:r>
                        <a:rPr kumimoji="1" lang="en-US" altLang="ja-JP" sz="1100" dirty="0" smtClean="0"/>
                        <a:t>Public</a:t>
                      </a:r>
                      <a:r>
                        <a:rPr kumimoji="1" lang="ja-JP" altLang="en-US" sz="1100" dirty="0" smtClean="0"/>
                        <a:t>）としてアクセスします</a:t>
                      </a:r>
                      <a:endParaRPr kumimoji="1" lang="en-US" altLang="ja-JP" sz="1100" dirty="0" smtClean="0"/>
                    </a:p>
                    <a:p>
                      <a:r>
                        <a:rPr kumimoji="1" lang="ja-JP" altLang="en-US" sz="1100" dirty="0" smtClean="0"/>
                        <a:t>主に不特定多数が閲覧する場所へレポートを埋め込む場合に採用されます</a:t>
                      </a:r>
                      <a:endParaRPr kumimoji="1" lang="en-US" altLang="ja-JP" sz="1100" dirty="0" smtClean="0"/>
                    </a:p>
                    <a:p>
                      <a:endParaRPr kumimoji="1" lang="en-US" altLang="ja-JP" sz="1100" dirty="0" smtClean="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05418540"/>
                  </a:ext>
                </a:extLst>
              </a:tr>
            </a:tbl>
          </a:graphicData>
        </a:graphic>
      </p:graphicFrame>
      <p:cxnSp>
        <p:nvCxnSpPr>
          <p:cNvPr id="9" name="Google Shape;279;p10"/>
          <p:cNvCxnSpPr>
            <a:stCxn id="10" idx="3"/>
            <a:endCxn id="11" idx="1"/>
          </p:cNvCxnSpPr>
          <p:nvPr/>
        </p:nvCxnSpPr>
        <p:spPr>
          <a:xfrm>
            <a:off x="2795912" y="2193726"/>
            <a:ext cx="4656300" cy="0"/>
          </a:xfrm>
          <a:prstGeom prst="straightConnector1">
            <a:avLst/>
          </a:prstGeom>
          <a:noFill/>
          <a:ln w="19050" cap="flat" cmpd="sng">
            <a:solidFill>
              <a:schemeClr val="accent5"/>
            </a:solidFill>
            <a:prstDash val="solid"/>
            <a:round/>
            <a:headEnd type="none" w="sm" len="sm"/>
            <a:tailEnd type="triangle" w="lg" len="lg"/>
          </a:ln>
        </p:spPr>
      </p:cxnSp>
      <p:pic>
        <p:nvPicPr>
          <p:cNvPr id="10" name="Google Shape;280;p10"/>
          <p:cNvPicPr preferRelativeResize="0"/>
          <p:nvPr/>
        </p:nvPicPr>
        <p:blipFill rotWithShape="1">
          <a:blip r:embed="rId5">
            <a:alphaModFix/>
          </a:blip>
          <a:srcRect/>
          <a:stretch/>
        </p:blipFill>
        <p:spPr>
          <a:xfrm>
            <a:off x="2471911" y="2031726"/>
            <a:ext cx="324001" cy="324000"/>
          </a:xfrm>
          <a:prstGeom prst="rect">
            <a:avLst/>
          </a:prstGeom>
          <a:noFill/>
          <a:ln>
            <a:noFill/>
          </a:ln>
        </p:spPr>
      </p:pic>
      <p:pic>
        <p:nvPicPr>
          <p:cNvPr id="11" name="Google Shape;281;p10"/>
          <p:cNvPicPr preferRelativeResize="0"/>
          <p:nvPr/>
        </p:nvPicPr>
        <p:blipFill rotWithShape="1">
          <a:blip r:embed="rId6">
            <a:alphaModFix/>
          </a:blip>
          <a:srcRect/>
          <a:stretch/>
        </p:blipFill>
        <p:spPr>
          <a:xfrm>
            <a:off x="7452320" y="2139702"/>
            <a:ext cx="767739" cy="108000"/>
          </a:xfrm>
          <a:prstGeom prst="rect">
            <a:avLst/>
          </a:prstGeom>
          <a:noFill/>
          <a:ln>
            <a:noFill/>
          </a:ln>
        </p:spPr>
      </p:pic>
      <p:grpSp>
        <p:nvGrpSpPr>
          <p:cNvPr id="12" name="Google Shape;284;p10"/>
          <p:cNvGrpSpPr/>
          <p:nvPr/>
        </p:nvGrpSpPr>
        <p:grpSpPr>
          <a:xfrm>
            <a:off x="4067944" y="1923678"/>
            <a:ext cx="2304256" cy="504000"/>
            <a:chOff x="4067944" y="1923678"/>
            <a:chExt cx="2304256" cy="504000"/>
          </a:xfrm>
        </p:grpSpPr>
        <p:sp>
          <p:nvSpPr>
            <p:cNvPr id="13" name="Google Shape;285;p10"/>
            <p:cNvSpPr/>
            <p:nvPr/>
          </p:nvSpPr>
          <p:spPr>
            <a:xfrm>
              <a:off x="4067944" y="1923678"/>
              <a:ext cx="2304256" cy="504000"/>
            </a:xfrm>
            <a:prstGeom prst="rect">
              <a:avLst/>
            </a:prstGeom>
            <a:solidFill>
              <a:srgbClr val="C5D8F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chemeClr val="tx1">
                    <a:lumMod val="75000"/>
                    <a:lumOff val="25000"/>
                  </a:schemeClr>
                </a:solidFill>
                <a:latin typeface="Meiryo"/>
                <a:ea typeface="Meiryo"/>
                <a:cs typeface="Meiryo"/>
                <a:sym typeface="Meiryo"/>
              </a:endParaRPr>
            </a:p>
          </p:txBody>
        </p:sp>
        <p:sp>
          <p:nvSpPr>
            <p:cNvPr id="14" name="Google Shape;286;p10"/>
            <p:cNvSpPr/>
            <p:nvPr/>
          </p:nvSpPr>
          <p:spPr>
            <a:xfrm>
              <a:off x="4428064" y="1959702"/>
              <a:ext cx="720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5" name="Google Shape;287;p10"/>
            <p:cNvSpPr/>
            <p:nvPr/>
          </p:nvSpPr>
          <p:spPr>
            <a:xfrm>
              <a:off x="5580112" y="1959702"/>
              <a:ext cx="720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6" name="Google Shape;288;p10"/>
            <p:cNvSpPr/>
            <p:nvPr/>
          </p:nvSpPr>
          <p:spPr>
            <a:xfrm>
              <a:off x="5580112" y="2211710"/>
              <a:ext cx="720000" cy="180000"/>
            </a:xfrm>
            <a:prstGeom prst="rect">
              <a:avLst/>
            </a:prstGeom>
            <a:solidFill>
              <a:schemeClr val="lt1"/>
            </a:solidFill>
            <a:ln w="12700" cap="flat" cmpd="sng">
              <a:solidFill>
                <a:srgbClr val="3F3F3F"/>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ログイン</a:t>
              </a:r>
              <a:endParaRPr sz="900" dirty="0">
                <a:solidFill>
                  <a:schemeClr val="tx1">
                    <a:lumMod val="75000"/>
                    <a:lumOff val="25000"/>
                  </a:schemeClr>
                </a:solidFill>
                <a:latin typeface="Meiryo"/>
                <a:ea typeface="Meiryo"/>
                <a:cs typeface="Meiryo"/>
                <a:sym typeface="Meiryo"/>
              </a:endParaRPr>
            </a:p>
          </p:txBody>
        </p:sp>
        <p:sp>
          <p:nvSpPr>
            <p:cNvPr id="17" name="Google Shape;289;p10"/>
            <p:cNvSpPr/>
            <p:nvPr/>
          </p:nvSpPr>
          <p:spPr>
            <a:xfrm>
              <a:off x="4103984" y="1959702"/>
              <a:ext cx="32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ea typeface="Meiryo"/>
                  <a:cs typeface="Meiryo"/>
                  <a:sym typeface="Meiryo"/>
                </a:rPr>
                <a:t>ID</a:t>
              </a:r>
              <a:endParaRPr sz="900" dirty="0">
                <a:solidFill>
                  <a:srgbClr val="3F3F3F"/>
                </a:solidFill>
                <a:ea typeface="Meiryo"/>
                <a:cs typeface="Meiryo"/>
                <a:sym typeface="Meiryo"/>
              </a:endParaRPr>
            </a:p>
          </p:txBody>
        </p:sp>
        <p:sp>
          <p:nvSpPr>
            <p:cNvPr id="18" name="Google Shape;290;p10"/>
            <p:cNvSpPr/>
            <p:nvPr/>
          </p:nvSpPr>
          <p:spPr>
            <a:xfrm>
              <a:off x="5184112" y="1959702"/>
              <a:ext cx="396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ea typeface="Meiryo"/>
                  <a:cs typeface="Meiryo"/>
                  <a:sym typeface="Meiryo"/>
                </a:rPr>
                <a:t>PW</a:t>
              </a:r>
              <a:endParaRPr dirty="0"/>
            </a:p>
          </p:txBody>
        </p:sp>
      </p:grpSp>
      <p:sp>
        <p:nvSpPr>
          <p:cNvPr id="19" name="Google Shape;291;p10"/>
          <p:cNvSpPr/>
          <p:nvPr/>
        </p:nvSpPr>
        <p:spPr>
          <a:xfrm>
            <a:off x="3059920" y="2103718"/>
            <a:ext cx="792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ea typeface="Meiryo"/>
                <a:cs typeface="Meiryo"/>
                <a:sym typeface="Meiryo"/>
              </a:rPr>
              <a:t>ID/PW</a:t>
            </a:r>
            <a:r>
              <a:rPr lang="ja-JP" sz="900" dirty="0">
                <a:solidFill>
                  <a:schemeClr val="tx1">
                    <a:lumMod val="75000"/>
                    <a:lumOff val="25000"/>
                  </a:schemeClr>
                </a:solidFill>
                <a:latin typeface="Meiryo"/>
                <a:ea typeface="Meiryo"/>
                <a:cs typeface="Meiryo"/>
                <a:sym typeface="Meiryo"/>
              </a:rPr>
              <a:t>入力</a:t>
            </a:r>
            <a:endParaRPr sz="900" dirty="0">
              <a:solidFill>
                <a:schemeClr val="tx1">
                  <a:lumMod val="75000"/>
                  <a:lumOff val="25000"/>
                </a:schemeClr>
              </a:solidFill>
              <a:latin typeface="Meiryo"/>
              <a:ea typeface="Meiryo"/>
              <a:cs typeface="Meiryo"/>
              <a:sym typeface="Meiryo"/>
            </a:endParaRPr>
          </a:p>
        </p:txBody>
      </p:sp>
      <p:sp>
        <p:nvSpPr>
          <p:cNvPr id="20" name="Google Shape;292;p10"/>
          <p:cNvSpPr/>
          <p:nvPr/>
        </p:nvSpPr>
        <p:spPr>
          <a:xfrm>
            <a:off x="6588224" y="2103718"/>
            <a:ext cx="504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chemeClr val="tx1">
                    <a:lumMod val="75000"/>
                    <a:lumOff val="25000"/>
                  </a:schemeClr>
                </a:solidFill>
                <a:latin typeface="Meiryo"/>
                <a:ea typeface="Meiryo"/>
                <a:cs typeface="Meiryo"/>
                <a:sym typeface="Meiryo"/>
              </a:rPr>
              <a:t>認証</a:t>
            </a:r>
            <a:endParaRPr sz="900">
              <a:solidFill>
                <a:schemeClr val="tx1">
                  <a:lumMod val="75000"/>
                  <a:lumOff val="25000"/>
                </a:schemeClr>
              </a:solidFill>
              <a:latin typeface="Meiryo"/>
              <a:ea typeface="Meiryo"/>
              <a:cs typeface="Meiryo"/>
              <a:sym typeface="Meiryo"/>
            </a:endParaRPr>
          </a:p>
        </p:txBody>
      </p:sp>
      <p:cxnSp>
        <p:nvCxnSpPr>
          <p:cNvPr id="21" name="Google Shape;293;p10"/>
          <p:cNvCxnSpPr>
            <a:stCxn id="22" idx="3"/>
            <a:endCxn id="23" idx="1"/>
          </p:cNvCxnSpPr>
          <p:nvPr/>
        </p:nvCxnSpPr>
        <p:spPr>
          <a:xfrm>
            <a:off x="2795912" y="3345854"/>
            <a:ext cx="4656300" cy="0"/>
          </a:xfrm>
          <a:prstGeom prst="straightConnector1">
            <a:avLst/>
          </a:prstGeom>
          <a:noFill/>
          <a:ln w="19050" cap="flat" cmpd="sng">
            <a:solidFill>
              <a:schemeClr val="accent5"/>
            </a:solidFill>
            <a:prstDash val="solid"/>
            <a:round/>
            <a:headEnd type="none" w="sm" len="sm"/>
            <a:tailEnd type="triangle" w="lg" len="lg"/>
          </a:ln>
        </p:spPr>
      </p:cxnSp>
      <p:pic>
        <p:nvPicPr>
          <p:cNvPr id="22" name="Google Shape;294;p10"/>
          <p:cNvPicPr preferRelativeResize="0"/>
          <p:nvPr/>
        </p:nvPicPr>
        <p:blipFill rotWithShape="1">
          <a:blip r:embed="rId5">
            <a:alphaModFix/>
          </a:blip>
          <a:srcRect/>
          <a:stretch/>
        </p:blipFill>
        <p:spPr>
          <a:xfrm>
            <a:off x="2471911" y="3183854"/>
            <a:ext cx="324001" cy="324000"/>
          </a:xfrm>
          <a:prstGeom prst="rect">
            <a:avLst/>
          </a:prstGeom>
          <a:noFill/>
          <a:ln>
            <a:noFill/>
          </a:ln>
        </p:spPr>
      </p:pic>
      <p:pic>
        <p:nvPicPr>
          <p:cNvPr id="23" name="Google Shape;295;p10"/>
          <p:cNvPicPr preferRelativeResize="0"/>
          <p:nvPr/>
        </p:nvPicPr>
        <p:blipFill rotWithShape="1">
          <a:blip r:embed="rId6">
            <a:alphaModFix/>
          </a:blip>
          <a:srcRect/>
          <a:stretch/>
        </p:blipFill>
        <p:spPr>
          <a:xfrm>
            <a:off x="7452320" y="3291830"/>
            <a:ext cx="767739" cy="108000"/>
          </a:xfrm>
          <a:prstGeom prst="rect">
            <a:avLst/>
          </a:prstGeom>
          <a:noFill/>
          <a:ln>
            <a:noFill/>
          </a:ln>
        </p:spPr>
      </p:pic>
      <p:sp>
        <p:nvSpPr>
          <p:cNvPr id="24" name="Google Shape;296;p10"/>
          <p:cNvSpPr/>
          <p:nvPr/>
        </p:nvSpPr>
        <p:spPr>
          <a:xfrm>
            <a:off x="3059832" y="3255846"/>
            <a:ext cx="1800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事前認証（</a:t>
            </a:r>
            <a:r>
              <a:rPr lang="ja-JP" sz="900" dirty="0">
                <a:solidFill>
                  <a:schemeClr val="tx1">
                    <a:lumMod val="75000"/>
                    <a:lumOff val="25000"/>
                  </a:schemeClr>
                </a:solidFill>
                <a:ea typeface="Meiryo"/>
                <a:cs typeface="Meiryo"/>
                <a:sym typeface="Meiryo"/>
              </a:rPr>
              <a:t>SSO</a:t>
            </a:r>
            <a:r>
              <a:rPr lang="ja-JP" sz="900" dirty="0">
                <a:solidFill>
                  <a:schemeClr val="tx1">
                    <a:lumMod val="75000"/>
                    <a:lumOff val="25000"/>
                  </a:schemeClr>
                </a:solidFill>
                <a:latin typeface="Meiryo"/>
                <a:ea typeface="Meiryo"/>
                <a:cs typeface="Meiryo"/>
                <a:sym typeface="Meiryo"/>
              </a:rPr>
              <a:t>製品）</a:t>
            </a:r>
            <a:endParaRPr sz="900" dirty="0">
              <a:solidFill>
                <a:schemeClr val="tx1">
                  <a:lumMod val="75000"/>
                  <a:lumOff val="25000"/>
                </a:schemeClr>
              </a:solidFill>
              <a:latin typeface="Meiryo"/>
              <a:ea typeface="Meiryo"/>
              <a:cs typeface="Meiryo"/>
              <a:sym typeface="Meiryo"/>
            </a:endParaRPr>
          </a:p>
        </p:txBody>
      </p:sp>
      <p:sp>
        <p:nvSpPr>
          <p:cNvPr id="25" name="Google Shape;297;p10"/>
          <p:cNvSpPr/>
          <p:nvPr/>
        </p:nvSpPr>
        <p:spPr>
          <a:xfrm>
            <a:off x="4932040" y="3363838"/>
            <a:ext cx="1656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800" dirty="0">
                <a:solidFill>
                  <a:schemeClr val="tx2"/>
                </a:solidFill>
                <a:latin typeface="Meiryo"/>
                <a:ea typeface="Meiryo"/>
                <a:cs typeface="Meiryo"/>
                <a:sym typeface="Meiryo"/>
              </a:rPr>
              <a:t>認証済みユーザー</a:t>
            </a:r>
            <a:r>
              <a:rPr lang="ja-JP" sz="800" dirty="0">
                <a:solidFill>
                  <a:schemeClr val="tx2"/>
                </a:solidFill>
                <a:ea typeface="Meiryo"/>
                <a:cs typeface="Meiryo"/>
                <a:sym typeface="Meiryo"/>
              </a:rPr>
              <a:t>ID</a:t>
            </a:r>
            <a:r>
              <a:rPr lang="ja-JP" sz="800" dirty="0">
                <a:solidFill>
                  <a:schemeClr val="tx2"/>
                </a:solidFill>
                <a:latin typeface="Meiryo"/>
                <a:ea typeface="Meiryo"/>
                <a:cs typeface="Meiryo"/>
                <a:sym typeface="Meiryo"/>
              </a:rPr>
              <a:t>の受け渡し</a:t>
            </a:r>
            <a:endParaRPr sz="800" dirty="0">
              <a:solidFill>
                <a:schemeClr val="tx2"/>
              </a:solidFill>
              <a:latin typeface="Meiryo"/>
              <a:ea typeface="Meiryo"/>
              <a:cs typeface="Meiryo"/>
              <a:sym typeface="Meiryo"/>
            </a:endParaRPr>
          </a:p>
        </p:txBody>
      </p:sp>
      <p:sp>
        <p:nvSpPr>
          <p:cNvPr id="26" name="Google Shape;298;p10"/>
          <p:cNvSpPr/>
          <p:nvPr/>
        </p:nvSpPr>
        <p:spPr>
          <a:xfrm>
            <a:off x="6588224" y="3255846"/>
            <a:ext cx="504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chemeClr val="tx1">
                    <a:lumMod val="75000"/>
                    <a:lumOff val="25000"/>
                  </a:schemeClr>
                </a:solidFill>
                <a:latin typeface="Meiryo"/>
                <a:ea typeface="Meiryo"/>
                <a:cs typeface="Meiryo"/>
                <a:sym typeface="Meiryo"/>
              </a:rPr>
              <a:t>認証</a:t>
            </a:r>
            <a:endParaRPr sz="900">
              <a:solidFill>
                <a:schemeClr val="tx1">
                  <a:lumMod val="75000"/>
                  <a:lumOff val="25000"/>
                </a:schemeClr>
              </a:solidFill>
              <a:latin typeface="Meiryo"/>
              <a:ea typeface="Meiryo"/>
              <a:cs typeface="Meiryo"/>
              <a:sym typeface="Meiryo"/>
            </a:endParaRPr>
          </a:p>
        </p:txBody>
      </p:sp>
      <p:cxnSp>
        <p:nvCxnSpPr>
          <p:cNvPr id="27" name="直線矢印コネクタ 26"/>
          <p:cNvCxnSpPr>
            <a:stCxn id="30" idx="3"/>
            <a:endCxn id="29" idx="1"/>
          </p:cNvCxnSpPr>
          <p:nvPr/>
        </p:nvCxnSpPr>
        <p:spPr>
          <a:xfrm>
            <a:off x="3083942" y="4425925"/>
            <a:ext cx="4368378" cy="24"/>
          </a:xfrm>
          <a:prstGeom prst="straightConnector1">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pic>
        <p:nvPicPr>
          <p:cNvPr id="28" name="Picture 4"/>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1911" y="4263974"/>
            <a:ext cx="324001" cy="324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4371949"/>
            <a:ext cx="767739" cy="10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7"/>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9942" y="4263925"/>
            <a:ext cx="324000" cy="323999"/>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4140192" y="4345458"/>
            <a:ext cx="2160000" cy="1800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Public</a:t>
            </a:r>
            <a:r>
              <a:rPr kumimoji="1"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ユーザ</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9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してアクセス</a:t>
            </a:r>
            <a:endParaRPr kumimoji="1"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audio-20232312-1423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15929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認証ソースの種類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lvl="0"/>
            <a:r>
              <a:rPr lang="ja-JP" altLang="en-US" b="1" dirty="0">
                <a:latin typeface="Meiryo"/>
                <a:ea typeface="Meiryo"/>
                <a:cs typeface="Meiryo"/>
                <a:sym typeface="Meiryo"/>
              </a:rPr>
              <a:t>ユーザー認証情報の問い合わせ先を決定します（内部 </a:t>
            </a:r>
            <a:r>
              <a:rPr lang="en-US" altLang="ja-JP" b="1" dirty="0">
                <a:latin typeface="Segoe UI 本文"/>
                <a:ea typeface="Meiryo"/>
                <a:cs typeface="Meiryo"/>
                <a:sym typeface="Meiryo"/>
              </a:rPr>
              <a:t>or</a:t>
            </a:r>
            <a:r>
              <a:rPr lang="en-US" altLang="ja-JP" b="1" dirty="0">
                <a:latin typeface="Meiryo"/>
                <a:ea typeface="Meiryo"/>
                <a:cs typeface="Meiryo"/>
                <a:sym typeface="Meiryo"/>
              </a:rPr>
              <a:t> </a:t>
            </a:r>
            <a:r>
              <a:rPr lang="ja-JP" altLang="en-US" b="1" dirty="0">
                <a:latin typeface="Meiryo"/>
                <a:ea typeface="Meiryo"/>
                <a:cs typeface="Meiryo"/>
                <a:sym typeface="Meiryo"/>
              </a:rPr>
              <a:t>外部を単一選択</a:t>
            </a:r>
            <a:r>
              <a:rPr lang="ja-JP" altLang="en-US" b="1" dirty="0" smtClean="0">
                <a:latin typeface="Meiryo"/>
                <a:ea typeface="Meiryo"/>
                <a:cs typeface="Meiryo"/>
                <a:sym typeface="Meiryo"/>
              </a:rPr>
              <a:t>）</a:t>
            </a:r>
            <a:endParaRPr lang="ja-JP" altLang="en-US" b="1" dirty="0">
              <a:latin typeface="Meiryo"/>
              <a:ea typeface="Meiryo"/>
              <a:cs typeface="Meiryo"/>
              <a:sym typeface="Meiryo"/>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a:t>
            </a:fld>
            <a:endParaRPr lang="ja-JP" altLang="en-US" dirty="0"/>
          </a:p>
        </p:txBody>
      </p:sp>
      <p:graphicFrame>
        <p:nvGraphicFramePr>
          <p:cNvPr id="6" name="Google Shape;304;p11"/>
          <p:cNvGraphicFramePr/>
          <p:nvPr>
            <p:extLst/>
          </p:nvPr>
        </p:nvGraphicFramePr>
        <p:xfrm>
          <a:off x="683568" y="1354552"/>
          <a:ext cx="7776850" cy="3161450"/>
        </p:xfrm>
        <a:graphic>
          <a:graphicData uri="http://schemas.openxmlformats.org/drawingml/2006/table">
            <a:tbl>
              <a:tblPr firstRow="1" bandRow="1">
                <a:noFill/>
              </a:tblPr>
              <a:tblGrid>
                <a:gridCol w="216025">
                  <a:extLst>
                    <a:ext uri="{9D8B030D-6E8A-4147-A177-3AD203B41FA5}">
                      <a16:colId xmlns:a16="http://schemas.microsoft.com/office/drawing/2014/main" val="20000"/>
                    </a:ext>
                  </a:extLst>
                </a:gridCol>
                <a:gridCol w="1440150">
                  <a:extLst>
                    <a:ext uri="{9D8B030D-6E8A-4147-A177-3AD203B41FA5}">
                      <a16:colId xmlns:a16="http://schemas.microsoft.com/office/drawing/2014/main" val="20001"/>
                    </a:ext>
                  </a:extLst>
                </a:gridCol>
                <a:gridCol w="6120675">
                  <a:extLst>
                    <a:ext uri="{9D8B030D-6E8A-4147-A177-3AD203B41FA5}">
                      <a16:colId xmlns:a16="http://schemas.microsoft.com/office/drawing/2014/main" val="20002"/>
                    </a:ext>
                  </a:extLst>
                </a:gridCol>
              </a:tblGrid>
              <a:tr h="288000">
                <a:tc gridSpan="2">
                  <a:txBody>
                    <a:bodyPr/>
                    <a:lstStyle/>
                    <a:p>
                      <a:pPr marL="0" marR="0" lvl="0" indent="0" algn="l" rtl="0">
                        <a:spcBef>
                          <a:spcPts val="0"/>
                        </a:spcBef>
                        <a:spcAft>
                          <a:spcPts val="0"/>
                        </a:spcAft>
                        <a:buNone/>
                      </a:pPr>
                      <a:r>
                        <a:rPr lang="ja-JP" sz="1100" dirty="0">
                          <a:solidFill>
                            <a:schemeClr val="bg1"/>
                          </a:solidFill>
                        </a:rPr>
                        <a:t>認証ソース</a:t>
                      </a:r>
                      <a:endParaRPr sz="1100" dirty="0">
                        <a:solidFill>
                          <a:schemeClr val="bg1"/>
                        </a:solidFill>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ja-JP"/>
                    </a:p>
                  </a:txBody>
                  <a:tcPr/>
                </a:tc>
                <a:tc>
                  <a:txBody>
                    <a:bodyPr/>
                    <a:lstStyle/>
                    <a:p>
                      <a:pPr marL="0" marR="0" lvl="0" indent="0" algn="l" rtl="0">
                        <a:spcBef>
                          <a:spcPts val="0"/>
                        </a:spcBef>
                        <a:spcAft>
                          <a:spcPts val="0"/>
                        </a:spcAft>
                        <a:buNone/>
                      </a:pPr>
                      <a:r>
                        <a:rPr lang="ja-JP" sz="1100" dirty="0">
                          <a:solidFill>
                            <a:schemeClr val="bg1"/>
                          </a:solidFill>
                        </a:rPr>
                        <a:t>機能概要</a:t>
                      </a:r>
                      <a:endParaRPr sz="1100" dirty="0">
                        <a:solidFill>
                          <a:schemeClr val="bg1"/>
                        </a:solidFill>
                      </a:endParaRPr>
                    </a:p>
                  </a:txBody>
                  <a:tcPr marL="91450" marR="91450" marT="45725" marB="45725">
                    <a:lnL w="1270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46175">
                <a:tc gridSpan="2">
                  <a:txBody>
                    <a:bodyPr/>
                    <a:lstStyle/>
                    <a:p>
                      <a:pPr marL="0" marR="0" lvl="0" indent="0" algn="l" rtl="0">
                        <a:spcBef>
                          <a:spcPts val="0"/>
                        </a:spcBef>
                        <a:spcAft>
                          <a:spcPts val="0"/>
                        </a:spcAft>
                        <a:buNone/>
                      </a:pPr>
                      <a:r>
                        <a:rPr lang="ja-JP" sz="1100" dirty="0">
                          <a:solidFill>
                            <a:schemeClr val="tx1">
                              <a:lumMod val="75000"/>
                              <a:lumOff val="25000"/>
                            </a:schemeClr>
                          </a:solidFill>
                        </a:rPr>
                        <a:t>内部認証ソース</a:t>
                      </a:r>
                      <a:br>
                        <a:rPr lang="ja-JP" sz="1100" dirty="0">
                          <a:solidFill>
                            <a:schemeClr val="tx1">
                              <a:lumMod val="75000"/>
                              <a:lumOff val="25000"/>
                            </a:schemeClr>
                          </a:solidFill>
                        </a:rPr>
                      </a:br>
                      <a:r>
                        <a:rPr lang="ja-JP" sz="1100" dirty="0">
                          <a:solidFill>
                            <a:schemeClr val="tx2"/>
                          </a:solidFill>
                        </a:rPr>
                        <a:t>※初期設定</a:t>
                      </a:r>
                      <a:endParaRPr sz="1100" dirty="0">
                        <a:solidFill>
                          <a:schemeClr val="tx2"/>
                        </a:solidFill>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ja-JP"/>
                    </a:p>
                  </a:txBody>
                  <a:tcPr/>
                </a:tc>
                <a:tc>
                  <a:txBody>
                    <a:bodyPr/>
                    <a:lstStyle/>
                    <a:p>
                      <a:pPr marL="0" marR="0" lvl="0" indent="0" algn="l" rtl="0">
                        <a:spcBef>
                          <a:spcPts val="0"/>
                        </a:spcBef>
                        <a:spcAft>
                          <a:spcPts val="0"/>
                        </a:spcAft>
                        <a:buNone/>
                      </a:pPr>
                      <a:r>
                        <a:rPr lang="ja-JP" sz="1100" dirty="0">
                          <a:solidFill>
                            <a:schemeClr val="tx1">
                              <a:lumMod val="75000"/>
                              <a:lumOff val="25000"/>
                            </a:schemeClr>
                          </a:solidFill>
                          <a:latin typeface="+mn-lt"/>
                        </a:rPr>
                        <a:t>WebFOCUS</a:t>
                      </a:r>
                      <a:r>
                        <a:rPr lang="ja-JP" sz="1100" dirty="0">
                          <a:solidFill>
                            <a:schemeClr val="tx1">
                              <a:lumMod val="75000"/>
                              <a:lumOff val="25000"/>
                            </a:schemeClr>
                          </a:solidFill>
                        </a:rPr>
                        <a:t>リポジトリにユーザー情報を登録して認証を行います</a:t>
                      </a: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txBody>
                  <a:tcPr marL="91450" marR="91450" marT="45725" marB="45725">
                    <a:lnL w="12700"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20075">
                <a:tc gridSpan="2">
                  <a:txBody>
                    <a:bodyPr/>
                    <a:lstStyle/>
                    <a:p>
                      <a:pPr marL="0" marR="0" lvl="0" indent="0" algn="l" rtl="0">
                        <a:lnSpc>
                          <a:spcPct val="100000"/>
                        </a:lnSpc>
                        <a:spcBef>
                          <a:spcPts val="0"/>
                        </a:spcBef>
                        <a:spcAft>
                          <a:spcPts val="0"/>
                        </a:spcAft>
                        <a:buClr>
                          <a:schemeClr val="dk1"/>
                        </a:buClr>
                        <a:buSzPts val="1100"/>
                        <a:buFont typeface="Meiryo"/>
                        <a:buNone/>
                      </a:pPr>
                      <a:r>
                        <a:rPr lang="ja-JP" sz="1100" dirty="0">
                          <a:solidFill>
                            <a:schemeClr val="tx1">
                              <a:lumMod val="75000"/>
                              <a:lumOff val="25000"/>
                            </a:schemeClr>
                          </a:solidFill>
                        </a:rPr>
                        <a:t>外部認証ソース</a:t>
                      </a:r>
                      <a:br>
                        <a:rPr lang="ja-JP" sz="1100" dirty="0">
                          <a:solidFill>
                            <a:schemeClr val="tx1">
                              <a:lumMod val="75000"/>
                              <a:lumOff val="25000"/>
                            </a:schemeClr>
                          </a:solidFill>
                        </a:rPr>
                      </a:br>
                      <a:r>
                        <a:rPr lang="ja-JP" sz="1000" dirty="0">
                          <a:solidFill>
                            <a:schemeClr val="tx2"/>
                          </a:solidFill>
                        </a:rPr>
                        <a:t>※</a:t>
                      </a:r>
                      <a:r>
                        <a:rPr lang="ja-JP" sz="1000" dirty="0">
                          <a:solidFill>
                            <a:schemeClr val="tx2"/>
                          </a:solidFill>
                          <a:latin typeface="+mn-lt"/>
                        </a:rPr>
                        <a:t>Reporting Server</a:t>
                      </a:r>
                      <a:r>
                        <a:rPr lang="ja-JP" sz="1000" dirty="0">
                          <a:solidFill>
                            <a:schemeClr val="tx2"/>
                          </a:solidFill>
                        </a:rPr>
                        <a:t>の</a:t>
                      </a:r>
                      <a:br>
                        <a:rPr lang="ja-JP" sz="1000" dirty="0">
                          <a:solidFill>
                            <a:schemeClr val="tx2"/>
                          </a:solidFill>
                        </a:rPr>
                      </a:br>
                      <a:r>
                        <a:rPr lang="ja-JP" sz="1000" dirty="0">
                          <a:solidFill>
                            <a:schemeClr val="tx2"/>
                          </a:solidFill>
                        </a:rPr>
                        <a:t>　認証プロバイダを利用</a:t>
                      </a:r>
                      <a:endParaRPr sz="1100" dirty="0">
                        <a:solidFill>
                          <a:schemeClr val="tx2"/>
                        </a:solidFill>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ja-JP"/>
                    </a:p>
                  </a:txBody>
                  <a:tcPr/>
                </a:tc>
                <a:tc>
                  <a:txBody>
                    <a:bodyPr/>
                    <a:lstStyle/>
                    <a:p>
                      <a:pPr marL="0" marR="0" lvl="0" indent="0" algn="l" rtl="0">
                        <a:spcBef>
                          <a:spcPts val="0"/>
                        </a:spcBef>
                        <a:spcAft>
                          <a:spcPts val="0"/>
                        </a:spcAft>
                        <a:buNone/>
                      </a:pPr>
                      <a:r>
                        <a:rPr lang="ja-JP" sz="1100" dirty="0">
                          <a:solidFill>
                            <a:schemeClr val="tx1">
                              <a:lumMod val="75000"/>
                              <a:lumOff val="25000"/>
                            </a:schemeClr>
                          </a:solidFill>
                        </a:rPr>
                        <a:t>ユーザー認証を</a:t>
                      </a:r>
                      <a:r>
                        <a:rPr lang="ja-JP" sz="1100" dirty="0">
                          <a:solidFill>
                            <a:schemeClr val="tx1">
                              <a:lumMod val="75000"/>
                              <a:lumOff val="25000"/>
                            </a:schemeClr>
                          </a:solidFill>
                          <a:latin typeface="+mn-lt"/>
                        </a:rPr>
                        <a:t>WebFOCUS</a:t>
                      </a:r>
                      <a:r>
                        <a:rPr lang="ja-JP" sz="1100" dirty="0">
                          <a:solidFill>
                            <a:schemeClr val="tx1">
                              <a:lumMod val="75000"/>
                              <a:lumOff val="25000"/>
                            </a:schemeClr>
                          </a:solidFill>
                        </a:rPr>
                        <a:t>内で行わず</a:t>
                      </a:r>
                      <a:r>
                        <a:rPr lang="ja-JP" sz="1100" dirty="0">
                          <a:solidFill>
                            <a:schemeClr val="tx1">
                              <a:lumMod val="75000"/>
                              <a:lumOff val="25000"/>
                            </a:schemeClr>
                          </a:solidFill>
                          <a:latin typeface="+mn-lt"/>
                        </a:rPr>
                        <a:t>WebFOCUS</a:t>
                      </a:r>
                      <a:r>
                        <a:rPr lang="ja-JP" sz="1100" dirty="0">
                          <a:solidFill>
                            <a:schemeClr val="tx1">
                              <a:lumMod val="75000"/>
                              <a:lumOff val="25000"/>
                            </a:schemeClr>
                          </a:solidFill>
                        </a:rPr>
                        <a:t>外部に問い合わせます</a:t>
                      </a:r>
                      <a:endParaRPr sz="1100" dirty="0">
                        <a:solidFill>
                          <a:schemeClr val="tx1">
                            <a:lumMod val="75000"/>
                            <a:lumOff val="25000"/>
                          </a:schemeClr>
                        </a:solidFill>
                      </a:endParaRPr>
                    </a:p>
                  </a:txBody>
                  <a:tcPr marL="91450" marR="91450" marT="45725" marB="45725">
                    <a:lnL w="12700" cap="flat" cmpd="sng" algn="ctr">
                      <a:noFill/>
                      <a:prstDash val="solid"/>
                      <a:round/>
                      <a:headEnd type="none" w="med" len="med"/>
                      <a:tailEnd type="none" w="med" len="med"/>
                    </a:lnL>
                    <a:lnR w="12700" cmpd="sng">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20075">
                <a:tc>
                  <a:txBody>
                    <a:bodyPr/>
                    <a:lstStyle/>
                    <a:p>
                      <a:pPr marL="0" marR="0" lvl="0" indent="0" algn="l" rtl="0">
                        <a:spcBef>
                          <a:spcPts val="0"/>
                        </a:spcBef>
                        <a:spcAft>
                          <a:spcPts val="0"/>
                        </a:spcAft>
                        <a:buNone/>
                      </a:pPr>
                      <a:endParaRPr sz="1100" dirty="0">
                        <a:solidFill>
                          <a:schemeClr val="tx1">
                            <a:lumMod val="75000"/>
                            <a:lumOff val="25000"/>
                          </a:schemeClr>
                        </a:solidFill>
                      </a:endParaRPr>
                    </a:p>
                  </a:txBody>
                  <a:tcPr marL="91450" marR="91450" marT="45725" marB="4572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100" dirty="0">
                          <a:solidFill>
                            <a:schemeClr val="tx1">
                              <a:lumMod val="75000"/>
                              <a:lumOff val="25000"/>
                            </a:schemeClr>
                          </a:solidFill>
                          <a:latin typeface="+mn-lt"/>
                        </a:rPr>
                        <a:t>LDAP</a:t>
                      </a:r>
                      <a:r>
                        <a:rPr lang="ja-JP" sz="1100" dirty="0">
                          <a:solidFill>
                            <a:schemeClr val="tx1">
                              <a:lumMod val="75000"/>
                              <a:lumOff val="25000"/>
                            </a:schemeClr>
                          </a:solidFill>
                        </a:rPr>
                        <a:t>認証</a:t>
                      </a:r>
                      <a:endParaRPr sz="1100" dirty="0">
                        <a:solidFill>
                          <a:schemeClr val="tx1">
                            <a:lumMod val="75000"/>
                            <a:lumOff val="25000"/>
                          </a:schemeClr>
                        </a:solidFill>
                      </a:endParaRPr>
                    </a:p>
                    <a:p>
                      <a:pPr marL="0" marR="0" lvl="0" indent="0" algn="l" rtl="0">
                        <a:lnSpc>
                          <a:spcPct val="100000"/>
                        </a:lnSpc>
                        <a:spcBef>
                          <a:spcPts val="0"/>
                        </a:spcBef>
                        <a:spcAft>
                          <a:spcPts val="0"/>
                        </a:spcAft>
                        <a:buClr>
                          <a:schemeClr val="dk2"/>
                        </a:buClr>
                        <a:buSzPts val="1000"/>
                        <a:buFont typeface="Meiryo"/>
                        <a:buNone/>
                      </a:pPr>
                      <a:r>
                        <a:rPr lang="ja-JP" sz="1000" dirty="0">
                          <a:solidFill>
                            <a:schemeClr val="tx2"/>
                          </a:solidFill>
                        </a:rPr>
                        <a:t>※</a:t>
                      </a:r>
                      <a:r>
                        <a:rPr lang="ja-JP" sz="1000" dirty="0">
                          <a:solidFill>
                            <a:schemeClr val="tx2"/>
                          </a:solidFill>
                          <a:latin typeface="+mn-lt"/>
                        </a:rPr>
                        <a:t>LDAP</a:t>
                      </a:r>
                      <a:r>
                        <a:rPr lang="ja-JP" sz="1000" dirty="0">
                          <a:solidFill>
                            <a:schemeClr val="tx2"/>
                          </a:solidFill>
                        </a:rPr>
                        <a:t>アダプタは</a:t>
                      </a:r>
                      <a:br>
                        <a:rPr lang="ja-JP" sz="1000" dirty="0">
                          <a:solidFill>
                            <a:schemeClr val="tx2"/>
                          </a:solidFill>
                        </a:rPr>
                      </a:br>
                      <a:r>
                        <a:rPr lang="ja-JP" sz="1000" dirty="0">
                          <a:solidFill>
                            <a:schemeClr val="tx2"/>
                          </a:solidFill>
                        </a:rPr>
                        <a:t>　不要です</a:t>
                      </a:r>
                      <a:endParaRPr dirty="0">
                        <a:solidFill>
                          <a:schemeClr val="tx2"/>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100" dirty="0">
                          <a:solidFill>
                            <a:schemeClr val="tx1">
                              <a:lumMod val="75000"/>
                              <a:lumOff val="25000"/>
                            </a:schemeClr>
                          </a:solidFill>
                        </a:rPr>
                        <a:t>認証ソースにディレクトリサービスを利用する場合に設定します</a:t>
                      </a:r>
                      <a:endParaRPr sz="1100" dirty="0">
                        <a:solidFill>
                          <a:schemeClr val="tx1">
                            <a:lumMod val="75000"/>
                            <a:lumOff val="25000"/>
                          </a:schemeClr>
                        </a:solidFill>
                      </a:endParaRPr>
                    </a:p>
                    <a:p>
                      <a:pPr marL="0" marR="0" lvl="0" indent="0" algn="l" rtl="0">
                        <a:spcBef>
                          <a:spcPts val="0"/>
                        </a:spcBef>
                        <a:spcAft>
                          <a:spcPts val="0"/>
                        </a:spcAft>
                        <a:buNone/>
                      </a:pPr>
                      <a:r>
                        <a:rPr lang="ja-JP" sz="1100" dirty="0">
                          <a:solidFill>
                            <a:schemeClr val="tx1">
                              <a:lumMod val="75000"/>
                              <a:lumOff val="25000"/>
                            </a:schemeClr>
                          </a:solidFill>
                          <a:latin typeface="+mn-lt"/>
                        </a:rPr>
                        <a:t>Active Directory</a:t>
                      </a:r>
                      <a:r>
                        <a:rPr lang="ja-JP" sz="1100" dirty="0">
                          <a:solidFill>
                            <a:schemeClr val="tx1">
                              <a:lumMod val="75000"/>
                              <a:lumOff val="25000"/>
                            </a:schemeClr>
                          </a:solidFill>
                        </a:rPr>
                        <a:t>等のディレクトリサーバへユーザー認証を行います</a:t>
                      </a:r>
                      <a:endParaRPr sz="1100" dirty="0">
                        <a:solidFill>
                          <a:schemeClr val="tx1">
                            <a:lumMod val="75000"/>
                            <a:lumOff val="25000"/>
                          </a:schemeClr>
                        </a:solidFill>
                      </a:endParaRPr>
                    </a:p>
                  </a:txBody>
                  <a:tcPr marL="91450" marR="91450" marT="45725" marB="45725">
                    <a:lnL w="12700" cap="flat" cmpd="sng" algn="ctr">
                      <a:noFill/>
                      <a:prstDash val="solid"/>
                      <a:round/>
                      <a:headEnd type="none" w="med" len="med"/>
                      <a:tailEnd type="none" w="med" len="med"/>
                    </a:lnL>
                    <a:lnR w="12700" cmpd="sng">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87125">
                <a:tc>
                  <a:txBody>
                    <a:bodyPr/>
                    <a:lstStyle/>
                    <a:p>
                      <a:pPr marL="0" marR="0" lvl="0" indent="0" algn="l" rtl="0">
                        <a:spcBef>
                          <a:spcPts val="0"/>
                        </a:spcBef>
                        <a:spcAft>
                          <a:spcPts val="0"/>
                        </a:spcAft>
                        <a:buNone/>
                      </a:pPr>
                      <a:endParaRPr sz="1100" dirty="0">
                        <a:solidFill>
                          <a:schemeClr val="tx1">
                            <a:lumMod val="75000"/>
                            <a:lumOff val="25000"/>
                          </a:schemeClr>
                        </a:solidFill>
                      </a:endParaRPr>
                    </a:p>
                  </a:txBody>
                  <a:tcPr marL="91450" marR="91450" marT="45725" marB="4572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20000"/>
                          <a:lumOff val="8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lnSpc>
                          <a:spcPct val="100000"/>
                        </a:lnSpc>
                        <a:spcBef>
                          <a:spcPts val="0"/>
                        </a:spcBef>
                        <a:spcAft>
                          <a:spcPts val="0"/>
                        </a:spcAft>
                        <a:buClr>
                          <a:schemeClr val="dk1"/>
                        </a:buClr>
                        <a:buSzPts val="1100"/>
                        <a:buFont typeface="Meiryo"/>
                        <a:buNone/>
                      </a:pPr>
                      <a:r>
                        <a:rPr lang="ja-JP" sz="1100" dirty="0">
                          <a:solidFill>
                            <a:schemeClr val="tx1">
                              <a:lumMod val="75000"/>
                              <a:lumOff val="25000"/>
                            </a:schemeClr>
                          </a:solidFill>
                          <a:latin typeface="+mn-lt"/>
                        </a:rPr>
                        <a:t>CUSTOM</a:t>
                      </a:r>
                      <a:r>
                        <a:rPr lang="ja-JP" sz="1100" dirty="0">
                          <a:solidFill>
                            <a:schemeClr val="tx1">
                              <a:lumMod val="75000"/>
                              <a:lumOff val="25000"/>
                            </a:schemeClr>
                          </a:solidFill>
                        </a:rPr>
                        <a:t>認証</a:t>
                      </a:r>
                      <a:br>
                        <a:rPr lang="ja-JP" sz="1100" dirty="0">
                          <a:solidFill>
                            <a:schemeClr val="tx1">
                              <a:lumMod val="75000"/>
                              <a:lumOff val="25000"/>
                            </a:schemeClr>
                          </a:solidFill>
                        </a:rPr>
                      </a:br>
                      <a:r>
                        <a:rPr lang="ja-JP" sz="1000" dirty="0">
                          <a:solidFill>
                            <a:schemeClr val="tx2"/>
                          </a:solidFill>
                        </a:rPr>
                        <a:t>※対象データソース</a:t>
                      </a:r>
                      <a:endParaRPr sz="1000" dirty="0">
                        <a:solidFill>
                          <a:schemeClr val="tx2"/>
                        </a:solidFill>
                      </a:endParaRPr>
                    </a:p>
                    <a:p>
                      <a:pPr marL="0" marR="0" lvl="0" indent="0" algn="l" rtl="0">
                        <a:lnSpc>
                          <a:spcPct val="100000"/>
                        </a:lnSpc>
                        <a:spcBef>
                          <a:spcPts val="0"/>
                        </a:spcBef>
                        <a:spcAft>
                          <a:spcPts val="0"/>
                        </a:spcAft>
                        <a:buClr>
                          <a:schemeClr val="dk2"/>
                        </a:buClr>
                        <a:buSzPts val="1000"/>
                        <a:buFont typeface="Meiryo"/>
                        <a:buNone/>
                      </a:pPr>
                      <a:r>
                        <a:rPr lang="ja-JP" sz="1000" dirty="0">
                          <a:solidFill>
                            <a:schemeClr val="tx2"/>
                          </a:solidFill>
                        </a:rPr>
                        <a:t>　のアダプタを利用</a:t>
                      </a:r>
                      <a:endParaRPr sz="1100" dirty="0">
                        <a:solidFill>
                          <a:schemeClr val="tx2"/>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lnSpc>
                          <a:spcPct val="100000"/>
                        </a:lnSpc>
                        <a:spcBef>
                          <a:spcPts val="0"/>
                        </a:spcBef>
                        <a:spcAft>
                          <a:spcPts val="0"/>
                        </a:spcAft>
                        <a:buClr>
                          <a:schemeClr val="dk1"/>
                        </a:buClr>
                        <a:buSzPts val="1100"/>
                        <a:buFont typeface="Meiryo"/>
                        <a:buNone/>
                      </a:pPr>
                      <a:r>
                        <a:rPr lang="ja-JP" sz="1100" dirty="0">
                          <a:solidFill>
                            <a:schemeClr val="tx1">
                              <a:lumMod val="75000"/>
                              <a:lumOff val="25000"/>
                            </a:schemeClr>
                          </a:solidFill>
                        </a:rPr>
                        <a:t>認証ソースにテーブルデータを利用する場合に設定します。</a:t>
                      </a:r>
                      <a:endParaRPr sz="1100" dirty="0">
                        <a:solidFill>
                          <a:schemeClr val="tx1">
                            <a:lumMod val="75000"/>
                            <a:lumOff val="25000"/>
                          </a:schemeClr>
                        </a:solidFill>
                      </a:endParaRPr>
                    </a:p>
                    <a:p>
                      <a:pPr marL="0" marR="0" lvl="0" indent="0" algn="l" rtl="0">
                        <a:lnSpc>
                          <a:spcPct val="100000"/>
                        </a:lnSpc>
                        <a:spcBef>
                          <a:spcPts val="0"/>
                        </a:spcBef>
                        <a:spcAft>
                          <a:spcPts val="0"/>
                        </a:spcAft>
                        <a:buClr>
                          <a:schemeClr val="dk1"/>
                        </a:buClr>
                        <a:buSzPts val="1100"/>
                        <a:buFont typeface="Meiryo"/>
                        <a:buNone/>
                      </a:pPr>
                      <a:r>
                        <a:rPr lang="ja-JP" sz="1100" dirty="0">
                          <a:solidFill>
                            <a:schemeClr val="tx1">
                              <a:lumMod val="75000"/>
                              <a:lumOff val="25000"/>
                            </a:schemeClr>
                          </a:solidFill>
                        </a:rPr>
                        <a:t>プロシジャを経由してテーブルデータ内のユーザー</a:t>
                      </a:r>
                      <a:r>
                        <a:rPr lang="ja-JP" sz="1100" dirty="0">
                          <a:solidFill>
                            <a:schemeClr val="tx1">
                              <a:lumMod val="75000"/>
                              <a:lumOff val="25000"/>
                            </a:schemeClr>
                          </a:solidFill>
                          <a:latin typeface="+mn-lt"/>
                        </a:rPr>
                        <a:t>ID</a:t>
                      </a:r>
                      <a:r>
                        <a:rPr lang="ja-JP" sz="1100" dirty="0">
                          <a:solidFill>
                            <a:schemeClr val="tx1">
                              <a:lumMod val="75000"/>
                              <a:lumOff val="25000"/>
                            </a:schemeClr>
                          </a:solidFill>
                        </a:rPr>
                        <a:t>やパスワードを</a:t>
                      </a:r>
                      <a:br>
                        <a:rPr lang="ja-JP" sz="1100" dirty="0">
                          <a:solidFill>
                            <a:schemeClr val="tx1">
                              <a:lumMod val="75000"/>
                              <a:lumOff val="25000"/>
                            </a:schemeClr>
                          </a:solidFill>
                        </a:rPr>
                      </a:br>
                      <a:r>
                        <a:rPr lang="ja-JP" sz="1100" dirty="0">
                          <a:solidFill>
                            <a:schemeClr val="tx1">
                              <a:lumMod val="75000"/>
                              <a:lumOff val="25000"/>
                            </a:schemeClr>
                          </a:solidFill>
                        </a:rPr>
                        <a:t>確認することでユーザー認証を行います</a:t>
                      </a:r>
                      <a:endParaRPr sz="1100" dirty="0">
                        <a:solidFill>
                          <a:schemeClr val="tx1">
                            <a:lumMod val="75000"/>
                            <a:lumOff val="25000"/>
                          </a:schemeClr>
                        </a:solidFill>
                      </a:endParaRPr>
                    </a:p>
                  </a:txBody>
                  <a:tcPr marL="91450" marR="91450" marT="45725" marB="45725">
                    <a:lnL w="12700" cap="flat" cmpd="sng" algn="ctr">
                      <a:noFill/>
                      <a:prstDash val="solid"/>
                      <a:round/>
                      <a:headEnd type="none" w="med" len="med"/>
                      <a:tailEnd type="none" w="med" len="med"/>
                    </a:lnL>
                    <a:lnR w="12700" cmpd="sng">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 name="Google Shape;307;p11"/>
          <p:cNvPicPr preferRelativeResize="0"/>
          <p:nvPr/>
        </p:nvPicPr>
        <p:blipFill rotWithShape="1">
          <a:blip r:embed="rId5">
            <a:alphaModFix/>
          </a:blip>
          <a:srcRect/>
          <a:stretch/>
        </p:blipFill>
        <p:spPr>
          <a:xfrm>
            <a:off x="2471911" y="1910831"/>
            <a:ext cx="324001" cy="324000"/>
          </a:xfrm>
          <a:prstGeom prst="rect">
            <a:avLst/>
          </a:prstGeom>
          <a:noFill/>
          <a:ln>
            <a:noFill/>
          </a:ln>
        </p:spPr>
      </p:pic>
      <p:cxnSp>
        <p:nvCxnSpPr>
          <p:cNvPr id="8" name="Google Shape;308;p11"/>
          <p:cNvCxnSpPr>
            <a:stCxn id="7" idx="3"/>
            <a:endCxn id="10" idx="1"/>
          </p:cNvCxnSpPr>
          <p:nvPr/>
        </p:nvCxnSpPr>
        <p:spPr>
          <a:xfrm rot="10800000" flipH="1">
            <a:off x="2795912" y="2071631"/>
            <a:ext cx="1416000" cy="1200"/>
          </a:xfrm>
          <a:prstGeom prst="straightConnector1">
            <a:avLst/>
          </a:prstGeom>
          <a:noFill/>
          <a:ln w="19050" cap="flat" cmpd="sng">
            <a:solidFill>
              <a:schemeClr val="accent5"/>
            </a:solidFill>
            <a:prstDash val="solid"/>
            <a:round/>
            <a:headEnd type="none" w="sm" len="sm"/>
            <a:tailEnd type="stealth" w="med" len="med"/>
          </a:ln>
        </p:spPr>
      </p:cxnSp>
      <p:grpSp>
        <p:nvGrpSpPr>
          <p:cNvPr id="9" name="Google Shape;310;p11"/>
          <p:cNvGrpSpPr/>
          <p:nvPr/>
        </p:nvGrpSpPr>
        <p:grpSpPr>
          <a:xfrm>
            <a:off x="4211960" y="1855741"/>
            <a:ext cx="1476000" cy="432000"/>
            <a:chOff x="5112224" y="1851670"/>
            <a:chExt cx="1476000" cy="432000"/>
          </a:xfrm>
        </p:grpSpPr>
        <p:sp>
          <p:nvSpPr>
            <p:cNvPr id="10" name="Google Shape;309;p11"/>
            <p:cNvSpPr/>
            <p:nvPr/>
          </p:nvSpPr>
          <p:spPr>
            <a:xfrm>
              <a:off x="5112224" y="1851670"/>
              <a:ext cx="1476000" cy="432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pic>
          <p:nvPicPr>
            <p:cNvPr id="11" name="Google Shape;311;p11"/>
            <p:cNvPicPr preferRelativeResize="0"/>
            <p:nvPr/>
          </p:nvPicPr>
          <p:blipFill rotWithShape="1">
            <a:blip r:embed="rId6">
              <a:alphaModFix/>
            </a:blip>
            <a:srcRect/>
            <a:stretch/>
          </p:blipFill>
          <p:spPr>
            <a:xfrm>
              <a:off x="5252811" y="1952253"/>
              <a:ext cx="749460" cy="108000"/>
            </a:xfrm>
            <a:prstGeom prst="rect">
              <a:avLst/>
            </a:prstGeom>
            <a:noFill/>
            <a:ln>
              <a:noFill/>
            </a:ln>
          </p:spPr>
        </p:pic>
        <p:pic>
          <p:nvPicPr>
            <p:cNvPr id="12" name="Google Shape;312;p11"/>
            <p:cNvPicPr preferRelativeResize="0"/>
            <p:nvPr/>
          </p:nvPicPr>
          <p:blipFill rotWithShape="1">
            <a:blip r:embed="rId7">
              <a:alphaModFix/>
            </a:blip>
            <a:srcRect/>
            <a:stretch/>
          </p:blipFill>
          <p:spPr>
            <a:xfrm>
              <a:off x="6096333" y="1916285"/>
              <a:ext cx="316286" cy="324000"/>
            </a:xfrm>
            <a:prstGeom prst="rect">
              <a:avLst/>
            </a:prstGeom>
            <a:noFill/>
            <a:ln>
              <a:noFill/>
            </a:ln>
          </p:spPr>
        </p:pic>
        <p:sp>
          <p:nvSpPr>
            <p:cNvPr id="13" name="Google Shape;313;p11"/>
            <p:cNvSpPr/>
            <p:nvPr/>
          </p:nvSpPr>
          <p:spPr>
            <a:xfrm>
              <a:off x="5154568" y="2060285"/>
              <a:ext cx="9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latin typeface="Meiryo"/>
                  <a:ea typeface="Meiryo"/>
                  <a:cs typeface="Meiryo"/>
                  <a:sym typeface="Meiryo"/>
                </a:rPr>
                <a:t>内部リポジトリ</a:t>
              </a:r>
              <a:endParaRPr sz="900" dirty="0">
                <a:solidFill>
                  <a:srgbClr val="3F3F3F"/>
                </a:solidFill>
                <a:latin typeface="Meiryo"/>
                <a:ea typeface="Meiryo"/>
                <a:cs typeface="Meiryo"/>
                <a:sym typeface="Meiryo"/>
              </a:endParaRPr>
            </a:p>
          </p:txBody>
        </p:sp>
      </p:grpSp>
      <p:pic>
        <p:nvPicPr>
          <p:cNvPr id="14" name="Google Shape;314;p11"/>
          <p:cNvPicPr preferRelativeResize="0"/>
          <p:nvPr/>
        </p:nvPicPr>
        <p:blipFill rotWithShape="1">
          <a:blip r:embed="rId5">
            <a:alphaModFix/>
          </a:blip>
          <a:srcRect/>
          <a:stretch/>
        </p:blipFill>
        <p:spPr>
          <a:xfrm>
            <a:off x="2471911" y="2630911"/>
            <a:ext cx="324001" cy="324000"/>
          </a:xfrm>
          <a:prstGeom prst="rect">
            <a:avLst/>
          </a:prstGeom>
          <a:noFill/>
          <a:ln>
            <a:noFill/>
          </a:ln>
        </p:spPr>
      </p:pic>
      <p:cxnSp>
        <p:nvCxnSpPr>
          <p:cNvPr id="15" name="Google Shape;315;p11"/>
          <p:cNvCxnSpPr>
            <a:stCxn id="14" idx="3"/>
            <a:endCxn id="25" idx="1"/>
          </p:cNvCxnSpPr>
          <p:nvPr/>
        </p:nvCxnSpPr>
        <p:spPr>
          <a:xfrm rot="10800000" flipH="1">
            <a:off x="2795912" y="2791711"/>
            <a:ext cx="1416000" cy="1200"/>
          </a:xfrm>
          <a:prstGeom prst="straightConnector1">
            <a:avLst/>
          </a:prstGeom>
          <a:noFill/>
          <a:ln w="19050" cap="flat" cmpd="sng">
            <a:solidFill>
              <a:schemeClr val="accent5"/>
            </a:solidFill>
            <a:prstDash val="solid"/>
            <a:round/>
            <a:headEnd type="none" w="sm" len="sm"/>
            <a:tailEnd type="stealth" w="med" len="med"/>
          </a:ln>
        </p:spPr>
      </p:cxnSp>
      <p:pic>
        <p:nvPicPr>
          <p:cNvPr id="16" name="Google Shape;317;p11" descr="ãactivedirectory ã¢ã¤ã³ã³ãã®ç»åæ¤ç´¢çµæ"/>
          <p:cNvPicPr preferRelativeResize="0"/>
          <p:nvPr/>
        </p:nvPicPr>
        <p:blipFill rotWithShape="1">
          <a:blip r:embed="rId8">
            <a:alphaModFix/>
          </a:blip>
          <a:srcRect/>
          <a:stretch/>
        </p:blipFill>
        <p:spPr>
          <a:xfrm>
            <a:off x="6768280" y="3331940"/>
            <a:ext cx="324000" cy="324001"/>
          </a:xfrm>
          <a:prstGeom prst="rect">
            <a:avLst/>
          </a:prstGeom>
          <a:noFill/>
          <a:ln>
            <a:noFill/>
          </a:ln>
        </p:spPr>
      </p:pic>
      <p:pic>
        <p:nvPicPr>
          <p:cNvPr id="17" name="Google Shape;318;p11"/>
          <p:cNvPicPr preferRelativeResize="0"/>
          <p:nvPr/>
        </p:nvPicPr>
        <p:blipFill rotWithShape="1">
          <a:blip r:embed="rId7">
            <a:alphaModFix/>
          </a:blip>
          <a:srcRect/>
          <a:stretch/>
        </p:blipFill>
        <p:spPr>
          <a:xfrm>
            <a:off x="6768280" y="3962021"/>
            <a:ext cx="324000" cy="324000"/>
          </a:xfrm>
          <a:prstGeom prst="rect">
            <a:avLst/>
          </a:prstGeom>
          <a:noFill/>
          <a:ln>
            <a:noFill/>
          </a:ln>
        </p:spPr>
      </p:pic>
      <p:pic>
        <p:nvPicPr>
          <p:cNvPr id="18" name="Google Shape;319;p11"/>
          <p:cNvPicPr preferRelativeResize="0"/>
          <p:nvPr/>
        </p:nvPicPr>
        <p:blipFill rotWithShape="1">
          <a:blip r:embed="rId9">
            <a:alphaModFix/>
          </a:blip>
          <a:srcRect/>
          <a:stretch/>
        </p:blipFill>
        <p:spPr>
          <a:xfrm>
            <a:off x="6768280" y="2632971"/>
            <a:ext cx="324000" cy="324000"/>
          </a:xfrm>
          <a:prstGeom prst="rect">
            <a:avLst/>
          </a:prstGeom>
          <a:noFill/>
          <a:ln>
            <a:noFill/>
          </a:ln>
        </p:spPr>
      </p:pic>
      <p:sp>
        <p:nvSpPr>
          <p:cNvPr id="19" name="Google Shape;320;p11"/>
          <p:cNvSpPr/>
          <p:nvPr/>
        </p:nvSpPr>
        <p:spPr>
          <a:xfrm>
            <a:off x="7092280" y="3151957"/>
            <a:ext cx="1332000" cy="648000"/>
          </a:xfrm>
          <a:prstGeom prst="rect">
            <a:avLst/>
          </a:prstGeom>
          <a:solidFill>
            <a:srgbClr val="DAEEF3"/>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1050">
                <a:solidFill>
                  <a:schemeClr val="dk2"/>
                </a:solidFill>
                <a:latin typeface="Meiryo"/>
                <a:ea typeface="Meiryo"/>
                <a:cs typeface="Meiryo"/>
                <a:sym typeface="Meiryo"/>
              </a:rPr>
              <a:t>ディレクトリサービスのアカウントを利用</a:t>
            </a:r>
            <a:endParaRPr sz="1050">
              <a:solidFill>
                <a:schemeClr val="dk2"/>
              </a:solidFill>
              <a:latin typeface="Meiryo"/>
              <a:ea typeface="Meiryo"/>
              <a:cs typeface="Meiryo"/>
              <a:sym typeface="Meiryo"/>
            </a:endParaRPr>
          </a:p>
        </p:txBody>
      </p:sp>
      <p:sp>
        <p:nvSpPr>
          <p:cNvPr id="20" name="Google Shape;321;p11"/>
          <p:cNvSpPr/>
          <p:nvPr/>
        </p:nvSpPr>
        <p:spPr>
          <a:xfrm>
            <a:off x="7092280" y="3872021"/>
            <a:ext cx="1332000" cy="576000"/>
          </a:xfrm>
          <a:prstGeom prst="rect">
            <a:avLst/>
          </a:prstGeom>
          <a:solidFill>
            <a:srgbClr val="DAEEF3"/>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1050">
                <a:solidFill>
                  <a:schemeClr val="dk2"/>
                </a:solidFill>
                <a:latin typeface="Meiryo"/>
                <a:ea typeface="Meiryo"/>
                <a:cs typeface="Meiryo"/>
                <a:sym typeface="Meiryo"/>
              </a:rPr>
              <a:t>テーブルを検索し一致するレコードの有無を確認</a:t>
            </a:r>
            <a:endParaRPr sz="1050">
              <a:solidFill>
                <a:schemeClr val="dk2"/>
              </a:solidFill>
              <a:latin typeface="Meiryo"/>
              <a:ea typeface="Meiryo"/>
              <a:cs typeface="Meiryo"/>
              <a:sym typeface="Meiryo"/>
            </a:endParaRPr>
          </a:p>
        </p:txBody>
      </p:sp>
      <p:sp>
        <p:nvSpPr>
          <p:cNvPr id="21" name="Google Shape;322;p11"/>
          <p:cNvSpPr/>
          <p:nvPr/>
        </p:nvSpPr>
        <p:spPr>
          <a:xfrm>
            <a:off x="899592" y="4552006"/>
            <a:ext cx="7704000" cy="324000"/>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800" dirty="0">
                <a:solidFill>
                  <a:schemeClr val="tx2"/>
                </a:solidFill>
                <a:latin typeface="Meiryo"/>
                <a:ea typeface="Meiryo"/>
                <a:cs typeface="Meiryo"/>
                <a:sym typeface="Meiryo"/>
              </a:rPr>
              <a:t>外部認証の種類には他にもありますが、利用実績がほとんどないため割愛します。</a:t>
            </a:r>
            <a:br>
              <a:rPr lang="ja-JP" sz="800" dirty="0">
                <a:solidFill>
                  <a:schemeClr val="tx2"/>
                </a:solidFill>
                <a:latin typeface="Meiryo"/>
                <a:ea typeface="Meiryo"/>
                <a:cs typeface="Meiryo"/>
                <a:sym typeface="Meiryo"/>
              </a:rPr>
            </a:br>
            <a:r>
              <a:rPr lang="ja-JP" sz="800" dirty="0">
                <a:solidFill>
                  <a:schemeClr val="tx2"/>
                </a:solidFill>
                <a:latin typeface="Meiryo"/>
                <a:ea typeface="Meiryo"/>
                <a:cs typeface="Meiryo"/>
                <a:sym typeface="Meiryo"/>
              </a:rPr>
              <a:t>・</a:t>
            </a:r>
            <a:r>
              <a:rPr lang="ja-JP" sz="800" dirty="0">
                <a:solidFill>
                  <a:schemeClr val="tx2"/>
                </a:solidFill>
                <a:ea typeface="Meiryo"/>
                <a:cs typeface="Meiryo"/>
                <a:sym typeface="Meiryo"/>
              </a:rPr>
              <a:t>OPSYS</a:t>
            </a:r>
            <a:r>
              <a:rPr lang="ja-JP" sz="800" dirty="0">
                <a:solidFill>
                  <a:schemeClr val="tx2"/>
                </a:solidFill>
                <a:latin typeface="Meiryo"/>
                <a:ea typeface="Meiryo"/>
                <a:cs typeface="Meiryo"/>
                <a:sym typeface="Meiryo"/>
              </a:rPr>
              <a:t>認証「</a:t>
            </a:r>
            <a:r>
              <a:rPr lang="ja-JP" sz="800" dirty="0">
                <a:solidFill>
                  <a:schemeClr val="tx2"/>
                </a:solidFill>
                <a:ea typeface="Meiryo"/>
                <a:cs typeface="Meiryo"/>
                <a:sym typeface="Meiryo"/>
              </a:rPr>
              <a:t>WebFOCUS</a:t>
            </a:r>
            <a:r>
              <a:rPr lang="ja-JP" sz="800" dirty="0">
                <a:solidFill>
                  <a:schemeClr val="tx2"/>
                </a:solidFill>
                <a:latin typeface="Meiryo"/>
                <a:ea typeface="Meiryo"/>
                <a:cs typeface="Meiryo"/>
                <a:sym typeface="Meiryo"/>
              </a:rPr>
              <a:t>サーバ上のローカルアカウントを利用」・</a:t>
            </a:r>
            <a:r>
              <a:rPr lang="ja-JP" sz="800" dirty="0">
                <a:solidFill>
                  <a:schemeClr val="tx2"/>
                </a:solidFill>
                <a:ea typeface="Meiryo"/>
                <a:cs typeface="Meiryo"/>
                <a:sym typeface="Meiryo"/>
              </a:rPr>
              <a:t>DBMS</a:t>
            </a:r>
            <a:r>
              <a:rPr lang="ja-JP" sz="800" dirty="0">
                <a:solidFill>
                  <a:schemeClr val="tx2"/>
                </a:solidFill>
                <a:latin typeface="Meiryo"/>
                <a:ea typeface="Meiryo"/>
                <a:cs typeface="Meiryo"/>
                <a:sym typeface="Meiryo"/>
              </a:rPr>
              <a:t>認証「</a:t>
            </a:r>
            <a:r>
              <a:rPr lang="ja-JP" sz="800" dirty="0">
                <a:solidFill>
                  <a:schemeClr val="tx2"/>
                </a:solidFill>
                <a:ea typeface="Meiryo"/>
                <a:cs typeface="Meiryo"/>
                <a:sym typeface="Meiryo"/>
              </a:rPr>
              <a:t>DBMS</a:t>
            </a:r>
            <a:r>
              <a:rPr lang="ja-JP" sz="800" dirty="0">
                <a:solidFill>
                  <a:schemeClr val="tx2"/>
                </a:solidFill>
                <a:latin typeface="Meiryo"/>
                <a:ea typeface="Meiryo"/>
                <a:cs typeface="Meiryo"/>
                <a:sym typeface="Meiryo"/>
              </a:rPr>
              <a:t>のアカウントを利用」・</a:t>
            </a:r>
            <a:r>
              <a:rPr lang="ja-JP" sz="800" dirty="0">
                <a:solidFill>
                  <a:schemeClr val="tx2"/>
                </a:solidFill>
                <a:ea typeface="Meiryo"/>
                <a:cs typeface="Meiryo"/>
                <a:sym typeface="Meiryo"/>
              </a:rPr>
              <a:t>PTH</a:t>
            </a:r>
            <a:r>
              <a:rPr lang="ja-JP" sz="800" dirty="0">
                <a:solidFill>
                  <a:schemeClr val="tx2"/>
                </a:solidFill>
                <a:latin typeface="Meiryo"/>
                <a:ea typeface="Meiryo"/>
                <a:cs typeface="Meiryo"/>
                <a:sym typeface="Meiryo"/>
              </a:rPr>
              <a:t>認証「</a:t>
            </a:r>
            <a:r>
              <a:rPr lang="ja-JP" sz="800" dirty="0">
                <a:solidFill>
                  <a:schemeClr val="tx2"/>
                </a:solidFill>
                <a:ea typeface="Meiryo"/>
                <a:cs typeface="Meiryo"/>
                <a:sym typeface="Meiryo"/>
              </a:rPr>
              <a:t>Reporting Serve</a:t>
            </a:r>
            <a:r>
              <a:rPr lang="ja-JP" sz="800" dirty="0">
                <a:solidFill>
                  <a:schemeClr val="tx2"/>
                </a:solidFill>
                <a:latin typeface="Segoe UI 本文"/>
                <a:ea typeface="Meiryo"/>
                <a:cs typeface="Meiryo"/>
                <a:sym typeface="Meiryo"/>
              </a:rPr>
              <a:t>r</a:t>
            </a:r>
            <a:r>
              <a:rPr lang="ja-JP" sz="800" dirty="0" smtClean="0">
                <a:solidFill>
                  <a:schemeClr val="tx2"/>
                </a:solidFill>
                <a:latin typeface="Meiryo"/>
                <a:ea typeface="Meiryo"/>
                <a:cs typeface="Meiryo"/>
                <a:sym typeface="Meiryo"/>
              </a:rPr>
              <a:t>のユーザー</a:t>
            </a:r>
            <a:r>
              <a:rPr lang="ja-JP" sz="800" dirty="0">
                <a:solidFill>
                  <a:schemeClr val="tx2"/>
                </a:solidFill>
                <a:latin typeface="Meiryo"/>
                <a:ea typeface="Meiryo"/>
                <a:cs typeface="Meiryo"/>
                <a:sym typeface="Meiryo"/>
              </a:rPr>
              <a:t>を利用」</a:t>
            </a:r>
            <a:endParaRPr sz="800" dirty="0">
              <a:solidFill>
                <a:schemeClr val="tx2"/>
              </a:solidFill>
              <a:latin typeface="Meiryo"/>
              <a:ea typeface="Meiryo"/>
              <a:cs typeface="Meiryo"/>
              <a:sym typeface="Meiryo"/>
            </a:endParaRPr>
          </a:p>
        </p:txBody>
      </p:sp>
      <p:cxnSp>
        <p:nvCxnSpPr>
          <p:cNvPr id="22" name="Google Shape;323;p11"/>
          <p:cNvCxnSpPr>
            <a:stCxn id="25" idx="3"/>
            <a:endCxn id="18" idx="1"/>
          </p:cNvCxnSpPr>
          <p:nvPr/>
        </p:nvCxnSpPr>
        <p:spPr>
          <a:xfrm>
            <a:off x="5687960" y="2791821"/>
            <a:ext cx="1080300" cy="3300"/>
          </a:xfrm>
          <a:prstGeom prst="straightConnector1">
            <a:avLst/>
          </a:prstGeom>
          <a:noFill/>
          <a:ln w="19050" cap="flat" cmpd="sng">
            <a:solidFill>
              <a:schemeClr val="accent5"/>
            </a:solidFill>
            <a:prstDash val="solid"/>
            <a:round/>
            <a:headEnd type="none" w="sm" len="sm"/>
            <a:tailEnd type="stealth" w="med" len="med"/>
          </a:ln>
        </p:spPr>
      </p:cxnSp>
      <p:grpSp>
        <p:nvGrpSpPr>
          <p:cNvPr id="23" name="Google Shape;324;p11"/>
          <p:cNvGrpSpPr/>
          <p:nvPr/>
        </p:nvGrpSpPr>
        <p:grpSpPr>
          <a:xfrm>
            <a:off x="4211960" y="2575821"/>
            <a:ext cx="1476000" cy="432000"/>
            <a:chOff x="5112224" y="2571750"/>
            <a:chExt cx="1476000" cy="432000"/>
          </a:xfrm>
        </p:grpSpPr>
        <p:sp>
          <p:nvSpPr>
            <p:cNvPr id="24" name="Google Shape;325;p11"/>
            <p:cNvSpPr/>
            <p:nvPr/>
          </p:nvSpPr>
          <p:spPr>
            <a:xfrm>
              <a:off x="5154568" y="2787774"/>
              <a:ext cx="1116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外部</a:t>
              </a:r>
              <a:r>
                <a:rPr lang="ja-JP" sz="900" dirty="0">
                  <a:solidFill>
                    <a:srgbClr val="3F3F3F"/>
                  </a:solidFill>
                  <a:latin typeface="Meiryo"/>
                  <a:ea typeface="Meiryo"/>
                  <a:cs typeface="Meiryo"/>
                  <a:sym typeface="Meiryo"/>
                </a:rPr>
                <a:t>へ問い合わせ</a:t>
              </a:r>
              <a:endParaRPr sz="900" dirty="0">
                <a:solidFill>
                  <a:srgbClr val="3F3F3F"/>
                </a:solidFill>
                <a:latin typeface="Meiryo"/>
                <a:ea typeface="Meiryo"/>
                <a:cs typeface="Meiryo"/>
                <a:sym typeface="Meiryo"/>
              </a:endParaRPr>
            </a:p>
          </p:txBody>
        </p:sp>
        <p:sp>
          <p:nvSpPr>
            <p:cNvPr id="25" name="Google Shape;316;p11"/>
            <p:cNvSpPr/>
            <p:nvPr/>
          </p:nvSpPr>
          <p:spPr>
            <a:xfrm>
              <a:off x="5112224" y="2571750"/>
              <a:ext cx="1476000" cy="432000"/>
            </a:xfrm>
            <a:prstGeom prst="rect">
              <a:avLst/>
            </a:prstGeom>
            <a:no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l" rtl="0">
                <a:spcBef>
                  <a:spcPts val="0"/>
                </a:spcBef>
                <a:spcAft>
                  <a:spcPts val="0"/>
                </a:spcAft>
                <a:buNone/>
              </a:pPr>
              <a:endParaRPr sz="900">
                <a:solidFill>
                  <a:schemeClr val="dk2"/>
                </a:solidFill>
                <a:latin typeface="Meiryo"/>
                <a:ea typeface="Meiryo"/>
                <a:cs typeface="Meiryo"/>
                <a:sym typeface="Meiryo"/>
              </a:endParaRPr>
            </a:p>
          </p:txBody>
        </p:sp>
        <p:pic>
          <p:nvPicPr>
            <p:cNvPr id="26" name="Google Shape;326;p11"/>
            <p:cNvPicPr preferRelativeResize="0"/>
            <p:nvPr/>
          </p:nvPicPr>
          <p:blipFill rotWithShape="1">
            <a:blip r:embed="rId6">
              <a:alphaModFix/>
            </a:blip>
            <a:srcRect/>
            <a:stretch/>
          </p:blipFill>
          <p:spPr>
            <a:xfrm>
              <a:off x="5262700" y="2679774"/>
              <a:ext cx="749460" cy="108000"/>
            </a:xfrm>
            <a:prstGeom prst="rect">
              <a:avLst/>
            </a:prstGeom>
            <a:noFill/>
            <a:ln>
              <a:noFill/>
            </a:ln>
          </p:spPr>
        </p:pic>
      </p:grpSp>
      <p:pic>
        <p:nvPicPr>
          <p:cNvPr id="27" name="p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36770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7"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直線コネクタ 105"/>
          <p:cNvCxnSpPr>
            <a:stCxn id="101" idx="3"/>
            <a:endCxn id="48" idx="1"/>
          </p:cNvCxnSpPr>
          <p:nvPr/>
        </p:nvCxnSpPr>
        <p:spPr>
          <a:xfrm flipV="1">
            <a:off x="5003792" y="2733734"/>
            <a:ext cx="108320" cy="24"/>
          </a:xfrm>
          <a:prstGeom prst="line">
            <a:avLst/>
          </a:prstGeom>
          <a:ln w="19050">
            <a:tailEnd type="none"/>
          </a:ln>
        </p:spPr>
        <p:style>
          <a:lnRef idx="1">
            <a:schemeClr val="accent5"/>
          </a:lnRef>
          <a:fillRef idx="0">
            <a:schemeClr val="accent5"/>
          </a:fillRef>
          <a:effectRef idx="0">
            <a:schemeClr val="accent5"/>
          </a:effectRef>
          <a:fontRef idx="minor">
            <a:schemeClr val="tx1"/>
          </a:fontRef>
        </p:style>
      </p:cxnSp>
      <p:sp>
        <p:nvSpPr>
          <p:cNvPr id="2" name="タイトル 1"/>
          <p:cNvSpPr>
            <a:spLocks noGrp="1"/>
          </p:cNvSpPr>
          <p:nvPr>
            <p:ph type="title"/>
          </p:nvPr>
        </p:nvSpPr>
        <p:spPr/>
        <p:txBody>
          <a:bodyPr/>
          <a:lstStyle/>
          <a:p>
            <a:r>
              <a:rPr lang="ja-JP" altLang="ja-JP" dirty="0"/>
              <a:t>認証処理の動作イメージ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lvl="0"/>
            <a:r>
              <a:rPr lang="ja-JP" altLang="en-US" b="1" dirty="0">
                <a:latin typeface="Meiryo"/>
                <a:ea typeface="Meiryo"/>
                <a:cs typeface="Meiryo"/>
                <a:sym typeface="Meiryo"/>
              </a:rPr>
              <a:t>複数認証方式の動作イメージ</a:t>
            </a:r>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a:t>
            </a:fld>
            <a:endParaRPr lang="ja-JP" altLang="en-US" dirty="0"/>
          </a:p>
        </p:txBody>
      </p:sp>
      <p:sp>
        <p:nvSpPr>
          <p:cNvPr id="6" name="Google Shape;332;p12"/>
          <p:cNvSpPr/>
          <p:nvPr/>
        </p:nvSpPr>
        <p:spPr>
          <a:xfrm>
            <a:off x="6300192" y="2715766"/>
            <a:ext cx="2520000" cy="2052000"/>
          </a:xfrm>
          <a:prstGeom prst="rect">
            <a:avLst/>
          </a:prstGeom>
          <a:solidFill>
            <a:srgbClr val="DAEEF3"/>
          </a:solidFill>
          <a:ln w="12700" cap="flat" cmpd="sng">
            <a:solidFill>
              <a:schemeClr val="dk2"/>
            </a:solidFill>
            <a:prstDash val="solid"/>
            <a:round/>
            <a:headEnd type="none" w="sm" len="sm"/>
            <a:tailEnd type="none" w="sm" len="sm"/>
          </a:ln>
        </p:spPr>
        <p:txBody>
          <a:bodyPr spcFirstLastPara="1" wrap="square" lIns="91425" tIns="72000" rIns="91425" bIns="45700" anchor="t" anchorCtr="0">
            <a:noAutofit/>
          </a:bodyPr>
          <a:lstStyle/>
          <a:p>
            <a:pPr marL="0" marR="0" lvl="0" indent="0" algn="l" rtl="0">
              <a:spcBef>
                <a:spcPts val="0"/>
              </a:spcBef>
              <a:spcAft>
                <a:spcPts val="0"/>
              </a:spcAft>
              <a:buNone/>
            </a:pPr>
            <a:r>
              <a:rPr lang="ja-JP" sz="1000" dirty="0">
                <a:solidFill>
                  <a:schemeClr val="tx2"/>
                </a:solidFill>
                <a:latin typeface="Meiryo"/>
                <a:ea typeface="Meiryo"/>
                <a:cs typeface="Meiryo"/>
                <a:sym typeface="Meiryo"/>
              </a:rPr>
              <a:t>認証ソース</a:t>
            </a:r>
            <a:endParaRPr sz="1000" dirty="0">
              <a:solidFill>
                <a:schemeClr val="tx2"/>
              </a:solidFill>
              <a:latin typeface="Meiryo"/>
              <a:ea typeface="Meiryo"/>
              <a:cs typeface="Meiryo"/>
              <a:sym typeface="Meiryo"/>
            </a:endParaRPr>
          </a:p>
        </p:txBody>
      </p:sp>
      <p:sp>
        <p:nvSpPr>
          <p:cNvPr id="7" name="Google Shape;335;p12"/>
          <p:cNvSpPr/>
          <p:nvPr/>
        </p:nvSpPr>
        <p:spPr>
          <a:xfrm>
            <a:off x="6516304" y="1887694"/>
            <a:ext cx="792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アクセス権</a:t>
            </a:r>
            <a:endParaRPr sz="900" dirty="0">
              <a:solidFill>
                <a:schemeClr val="tx1">
                  <a:lumMod val="75000"/>
                  <a:lumOff val="25000"/>
                </a:schemeClr>
              </a:solidFill>
              <a:latin typeface="Meiryo"/>
              <a:ea typeface="Meiryo"/>
              <a:cs typeface="Meiryo"/>
              <a:sym typeface="Meiryo"/>
            </a:endParaRPr>
          </a:p>
        </p:txBody>
      </p:sp>
      <p:sp>
        <p:nvSpPr>
          <p:cNvPr id="8" name="Google Shape;336;p12"/>
          <p:cNvSpPr/>
          <p:nvPr/>
        </p:nvSpPr>
        <p:spPr>
          <a:xfrm>
            <a:off x="7308304" y="1599662"/>
            <a:ext cx="432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有り</a:t>
            </a:r>
            <a:endParaRPr sz="900" dirty="0">
              <a:solidFill>
                <a:schemeClr val="tx1">
                  <a:lumMod val="75000"/>
                  <a:lumOff val="25000"/>
                </a:schemeClr>
              </a:solidFill>
              <a:latin typeface="Meiryo"/>
              <a:ea typeface="Meiryo"/>
              <a:cs typeface="Meiryo"/>
              <a:sym typeface="Meiryo"/>
            </a:endParaRPr>
          </a:p>
        </p:txBody>
      </p:sp>
      <p:sp>
        <p:nvSpPr>
          <p:cNvPr id="9" name="Google Shape;337;p12"/>
          <p:cNvSpPr/>
          <p:nvPr/>
        </p:nvSpPr>
        <p:spPr>
          <a:xfrm>
            <a:off x="7308304" y="2175726"/>
            <a:ext cx="432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chemeClr val="tx1">
                    <a:lumMod val="75000"/>
                    <a:lumOff val="25000"/>
                  </a:schemeClr>
                </a:solidFill>
                <a:latin typeface="Meiryo"/>
                <a:ea typeface="Meiryo"/>
                <a:cs typeface="Meiryo"/>
                <a:sym typeface="Meiryo"/>
              </a:rPr>
              <a:t>無し</a:t>
            </a:r>
            <a:endParaRPr sz="900">
              <a:solidFill>
                <a:schemeClr val="tx1">
                  <a:lumMod val="75000"/>
                  <a:lumOff val="25000"/>
                </a:schemeClr>
              </a:solidFill>
              <a:latin typeface="Meiryo"/>
              <a:ea typeface="Meiryo"/>
              <a:cs typeface="Meiryo"/>
              <a:sym typeface="Meiryo"/>
            </a:endParaRPr>
          </a:p>
        </p:txBody>
      </p:sp>
      <p:cxnSp>
        <p:nvCxnSpPr>
          <p:cNvPr id="10" name="Google Shape;338;p12"/>
          <p:cNvCxnSpPr>
            <a:stCxn id="7" idx="3"/>
            <a:endCxn id="8" idx="2"/>
          </p:cNvCxnSpPr>
          <p:nvPr/>
        </p:nvCxnSpPr>
        <p:spPr>
          <a:xfrm rot="10800000" flipH="1">
            <a:off x="7308304" y="1779694"/>
            <a:ext cx="216000" cy="198000"/>
          </a:xfrm>
          <a:prstGeom prst="bentConnector2">
            <a:avLst/>
          </a:prstGeom>
          <a:noFill/>
          <a:ln w="19050" cap="flat" cmpd="sng">
            <a:solidFill>
              <a:schemeClr val="accent5"/>
            </a:solidFill>
            <a:prstDash val="solid"/>
            <a:round/>
            <a:headEnd type="none" w="sm" len="sm"/>
            <a:tailEnd type="triangle" w="lg" len="lg"/>
          </a:ln>
        </p:spPr>
      </p:cxnSp>
      <p:cxnSp>
        <p:nvCxnSpPr>
          <p:cNvPr id="11" name="Google Shape;339;p12"/>
          <p:cNvCxnSpPr>
            <a:stCxn id="7" idx="3"/>
            <a:endCxn id="9" idx="0"/>
          </p:cNvCxnSpPr>
          <p:nvPr/>
        </p:nvCxnSpPr>
        <p:spPr>
          <a:xfrm>
            <a:off x="7308304" y="1977694"/>
            <a:ext cx="216000" cy="198000"/>
          </a:xfrm>
          <a:prstGeom prst="bentConnector2">
            <a:avLst/>
          </a:prstGeom>
          <a:noFill/>
          <a:ln w="19050" cap="flat" cmpd="sng">
            <a:solidFill>
              <a:schemeClr val="accent5"/>
            </a:solidFill>
            <a:prstDash val="solid"/>
            <a:round/>
            <a:headEnd type="none" w="sm" len="sm"/>
            <a:tailEnd type="triangle" w="lg" len="lg"/>
          </a:ln>
        </p:spPr>
      </p:cxnSp>
      <p:sp>
        <p:nvSpPr>
          <p:cNvPr id="12" name="Google Shape;340;p12"/>
          <p:cNvSpPr/>
          <p:nvPr/>
        </p:nvSpPr>
        <p:spPr>
          <a:xfrm>
            <a:off x="7956376" y="1603482"/>
            <a:ext cx="792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画面表示</a:t>
            </a:r>
            <a:endParaRPr sz="900" dirty="0">
              <a:solidFill>
                <a:schemeClr val="tx1">
                  <a:lumMod val="75000"/>
                  <a:lumOff val="25000"/>
                </a:schemeClr>
              </a:solidFill>
              <a:latin typeface="Meiryo"/>
              <a:ea typeface="Meiryo"/>
              <a:cs typeface="Meiryo"/>
              <a:sym typeface="Meiryo"/>
            </a:endParaRPr>
          </a:p>
        </p:txBody>
      </p:sp>
      <p:cxnSp>
        <p:nvCxnSpPr>
          <p:cNvPr id="13" name="Google Shape;341;p12"/>
          <p:cNvCxnSpPr>
            <a:stCxn id="8" idx="3"/>
            <a:endCxn id="12" idx="1"/>
          </p:cNvCxnSpPr>
          <p:nvPr/>
        </p:nvCxnSpPr>
        <p:spPr>
          <a:xfrm>
            <a:off x="7740304" y="1689662"/>
            <a:ext cx="216000" cy="3900"/>
          </a:xfrm>
          <a:prstGeom prst="straightConnector1">
            <a:avLst/>
          </a:prstGeom>
          <a:noFill/>
          <a:ln w="19050" cap="flat" cmpd="sng">
            <a:solidFill>
              <a:schemeClr val="accent5"/>
            </a:solidFill>
            <a:prstDash val="solid"/>
            <a:round/>
            <a:headEnd type="none" w="sm" len="sm"/>
            <a:tailEnd type="triangle" w="lg" len="lg"/>
          </a:ln>
        </p:spPr>
      </p:cxnSp>
      <p:cxnSp>
        <p:nvCxnSpPr>
          <p:cNvPr id="14" name="Google Shape;342;p12"/>
          <p:cNvCxnSpPr>
            <a:stCxn id="9" idx="3"/>
            <a:endCxn id="15" idx="1"/>
          </p:cNvCxnSpPr>
          <p:nvPr/>
        </p:nvCxnSpPr>
        <p:spPr>
          <a:xfrm>
            <a:off x="7740304" y="2265726"/>
            <a:ext cx="216000" cy="0"/>
          </a:xfrm>
          <a:prstGeom prst="straightConnector1">
            <a:avLst/>
          </a:prstGeom>
          <a:noFill/>
          <a:ln w="19050" cap="flat" cmpd="sng">
            <a:solidFill>
              <a:schemeClr val="accent5"/>
            </a:solidFill>
            <a:prstDash val="solid"/>
            <a:round/>
            <a:headEnd type="none" w="sm" len="sm"/>
            <a:tailEnd type="triangle" w="lg" len="lg"/>
          </a:ln>
        </p:spPr>
      </p:cxnSp>
      <p:sp>
        <p:nvSpPr>
          <p:cNvPr id="15" name="Google Shape;343;p12"/>
          <p:cNvSpPr/>
          <p:nvPr/>
        </p:nvSpPr>
        <p:spPr>
          <a:xfrm>
            <a:off x="7956376" y="2175726"/>
            <a:ext cx="792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エラー</a:t>
            </a:r>
            <a:r>
              <a:rPr lang="ja-JP" sz="900" dirty="0">
                <a:solidFill>
                  <a:srgbClr val="3F3F3F"/>
                </a:solidFill>
                <a:latin typeface="Meiryo"/>
                <a:ea typeface="Meiryo"/>
                <a:cs typeface="Meiryo"/>
                <a:sym typeface="Meiryo"/>
              </a:rPr>
              <a:t>表示</a:t>
            </a:r>
            <a:endParaRPr sz="900" dirty="0">
              <a:solidFill>
                <a:srgbClr val="3F3F3F"/>
              </a:solidFill>
              <a:latin typeface="Meiryo"/>
              <a:ea typeface="Meiryo"/>
              <a:cs typeface="Meiryo"/>
              <a:sym typeface="Meiryo"/>
            </a:endParaRPr>
          </a:p>
        </p:txBody>
      </p:sp>
      <p:sp>
        <p:nvSpPr>
          <p:cNvPr id="16" name="Google Shape;344;p12"/>
          <p:cNvSpPr/>
          <p:nvPr/>
        </p:nvSpPr>
        <p:spPr>
          <a:xfrm>
            <a:off x="6300192" y="1419766"/>
            <a:ext cx="2520000" cy="1116000"/>
          </a:xfrm>
          <a:prstGeom prst="rect">
            <a:avLst/>
          </a:prstGeom>
          <a:noFill/>
          <a:ln w="12700" cap="flat" cmpd="sng">
            <a:solidFill>
              <a:schemeClr val="accent5"/>
            </a:solidFill>
            <a:prstDash val="dash"/>
            <a:round/>
            <a:headEnd type="none" w="sm" len="sm"/>
            <a:tailEnd type="none" w="sm" len="sm"/>
          </a:ln>
        </p:spPr>
        <p:txBody>
          <a:bodyPr spcFirstLastPara="1" wrap="square" lIns="91425" tIns="72000" rIns="91425" bIns="45700" anchor="t" anchorCtr="0">
            <a:noAutofit/>
          </a:bodyPr>
          <a:lstStyle/>
          <a:p>
            <a:pPr marL="0" marR="0" lvl="0" indent="0" algn="l" rtl="0">
              <a:spcBef>
                <a:spcPts val="0"/>
              </a:spcBef>
              <a:spcAft>
                <a:spcPts val="0"/>
              </a:spcAft>
              <a:buNone/>
            </a:pPr>
            <a:r>
              <a:rPr lang="ja-JP" sz="1000" dirty="0">
                <a:solidFill>
                  <a:schemeClr val="accent5"/>
                </a:solidFill>
                <a:latin typeface="Meiryo"/>
                <a:ea typeface="Meiryo"/>
                <a:cs typeface="Meiryo"/>
                <a:sym typeface="Meiryo"/>
              </a:rPr>
              <a:t>認可動作</a:t>
            </a:r>
            <a:endParaRPr sz="1000" dirty="0">
              <a:solidFill>
                <a:schemeClr val="accent5"/>
              </a:solidFill>
              <a:latin typeface="Meiryo"/>
              <a:ea typeface="Meiryo"/>
              <a:cs typeface="Meiryo"/>
              <a:sym typeface="Meiryo"/>
            </a:endParaRPr>
          </a:p>
        </p:txBody>
      </p:sp>
      <p:sp>
        <p:nvSpPr>
          <p:cNvPr id="17" name="Google Shape;345;p12"/>
          <p:cNvSpPr/>
          <p:nvPr/>
        </p:nvSpPr>
        <p:spPr>
          <a:xfrm>
            <a:off x="611560" y="1419622"/>
            <a:ext cx="5580000" cy="3348000"/>
          </a:xfrm>
          <a:prstGeom prst="rect">
            <a:avLst/>
          </a:prstGeom>
          <a:noFill/>
          <a:ln w="19050" cap="flat" cmpd="sng">
            <a:solidFill>
              <a:schemeClr val="accent6"/>
            </a:solidFill>
            <a:prstDash val="dash"/>
            <a:round/>
            <a:headEnd type="none" w="sm" len="sm"/>
            <a:tailEnd type="none" w="sm" len="sm"/>
          </a:ln>
        </p:spPr>
        <p:txBody>
          <a:bodyPr spcFirstLastPara="1" wrap="square" lIns="91425" tIns="72000" rIns="91425" bIns="45700" anchor="t" anchorCtr="0">
            <a:noAutofit/>
          </a:bodyPr>
          <a:lstStyle/>
          <a:p>
            <a:pPr marL="0" marR="0" lvl="0" indent="0" algn="l" rtl="0">
              <a:spcBef>
                <a:spcPts val="0"/>
              </a:spcBef>
              <a:spcAft>
                <a:spcPts val="0"/>
              </a:spcAft>
              <a:buNone/>
            </a:pPr>
            <a:r>
              <a:rPr lang="ja-JP" sz="1000">
                <a:solidFill>
                  <a:schemeClr val="accent6"/>
                </a:solidFill>
                <a:latin typeface="Meiryo"/>
                <a:ea typeface="Meiryo"/>
                <a:cs typeface="Meiryo"/>
                <a:sym typeface="Meiryo"/>
              </a:rPr>
              <a:t>認証動作</a:t>
            </a:r>
            <a:endParaRPr sz="1000">
              <a:solidFill>
                <a:schemeClr val="accent6"/>
              </a:solidFill>
              <a:latin typeface="Meiryo"/>
              <a:ea typeface="Meiryo"/>
              <a:cs typeface="Meiryo"/>
              <a:sym typeface="Meiryo"/>
            </a:endParaRPr>
          </a:p>
        </p:txBody>
      </p:sp>
      <p:sp>
        <p:nvSpPr>
          <p:cNvPr id="18" name="Google Shape;346;p12"/>
          <p:cNvSpPr/>
          <p:nvPr/>
        </p:nvSpPr>
        <p:spPr>
          <a:xfrm>
            <a:off x="827584" y="1959702"/>
            <a:ext cx="1224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事前認証</a:t>
            </a:r>
            <a:endParaRPr sz="900" dirty="0">
              <a:solidFill>
                <a:schemeClr val="tx1">
                  <a:lumMod val="75000"/>
                  <a:lumOff val="25000"/>
                </a:schemeClr>
              </a:solidFill>
              <a:latin typeface="Meiryo"/>
              <a:ea typeface="Meiryo"/>
              <a:cs typeface="Meiryo"/>
              <a:sym typeface="Meiryo"/>
            </a:endParaRPr>
          </a:p>
        </p:txBody>
      </p:sp>
      <p:sp>
        <p:nvSpPr>
          <p:cNvPr id="19" name="Google Shape;347;p12"/>
          <p:cNvSpPr/>
          <p:nvPr/>
        </p:nvSpPr>
        <p:spPr>
          <a:xfrm>
            <a:off x="2699792" y="1599662"/>
            <a:ext cx="2304000" cy="180000"/>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2"/>
                </a:solidFill>
                <a:latin typeface="Meiryo"/>
                <a:ea typeface="Meiryo"/>
                <a:cs typeface="Meiryo"/>
                <a:sym typeface="Meiryo"/>
              </a:rPr>
              <a:t>シングルサインオン</a:t>
            </a:r>
            <a:endParaRPr sz="900" dirty="0">
              <a:solidFill>
                <a:schemeClr val="tx2"/>
              </a:solidFill>
              <a:latin typeface="Meiryo"/>
              <a:ea typeface="Meiryo"/>
              <a:cs typeface="Meiryo"/>
              <a:sym typeface="Meiryo"/>
            </a:endParaRPr>
          </a:p>
        </p:txBody>
      </p:sp>
      <p:sp>
        <p:nvSpPr>
          <p:cNvPr id="20" name="Google Shape;348;p12"/>
          <p:cNvSpPr/>
          <p:nvPr/>
        </p:nvSpPr>
        <p:spPr>
          <a:xfrm>
            <a:off x="827584" y="3003798"/>
            <a:ext cx="1224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匿名認証</a:t>
            </a:r>
            <a:endParaRPr sz="900" dirty="0">
              <a:solidFill>
                <a:schemeClr val="tx1">
                  <a:lumMod val="75000"/>
                  <a:lumOff val="25000"/>
                </a:schemeClr>
              </a:solidFill>
              <a:latin typeface="Meiryo"/>
              <a:ea typeface="Meiryo"/>
              <a:cs typeface="Meiryo"/>
              <a:sym typeface="Meiryo"/>
            </a:endParaRPr>
          </a:p>
        </p:txBody>
      </p:sp>
      <p:cxnSp>
        <p:nvCxnSpPr>
          <p:cNvPr id="21" name="Google Shape;349;p12"/>
          <p:cNvCxnSpPr>
            <a:stCxn id="34" idx="1"/>
            <a:endCxn id="20" idx="0"/>
          </p:cNvCxnSpPr>
          <p:nvPr/>
        </p:nvCxnSpPr>
        <p:spPr>
          <a:xfrm flipH="1">
            <a:off x="1439728" y="2409750"/>
            <a:ext cx="684000" cy="594000"/>
          </a:xfrm>
          <a:prstGeom prst="bentConnector2">
            <a:avLst/>
          </a:prstGeom>
          <a:noFill/>
          <a:ln w="19050" cap="flat" cmpd="sng">
            <a:solidFill>
              <a:schemeClr val="accent5"/>
            </a:solidFill>
            <a:prstDash val="solid"/>
            <a:round/>
            <a:headEnd type="none" w="sm" len="sm"/>
            <a:tailEnd type="triangle" w="lg" len="lg"/>
          </a:ln>
        </p:spPr>
      </p:cxnSp>
      <p:cxnSp>
        <p:nvCxnSpPr>
          <p:cNvPr id="22" name="Google Shape;351;p12"/>
          <p:cNvCxnSpPr>
            <a:stCxn id="18" idx="3"/>
            <a:endCxn id="33" idx="2"/>
          </p:cNvCxnSpPr>
          <p:nvPr/>
        </p:nvCxnSpPr>
        <p:spPr>
          <a:xfrm rot="10800000" flipH="1">
            <a:off x="2051584" y="1851702"/>
            <a:ext cx="234000" cy="198000"/>
          </a:xfrm>
          <a:prstGeom prst="bentConnector2">
            <a:avLst/>
          </a:prstGeom>
          <a:noFill/>
          <a:ln w="19050" cap="flat" cmpd="sng">
            <a:solidFill>
              <a:schemeClr val="accent5"/>
            </a:solidFill>
            <a:prstDash val="solid"/>
            <a:round/>
            <a:headEnd type="none" w="sm" len="sm"/>
            <a:tailEnd type="triangle" w="lg" len="lg"/>
          </a:ln>
        </p:spPr>
      </p:cxnSp>
      <p:cxnSp>
        <p:nvCxnSpPr>
          <p:cNvPr id="23" name="Google Shape;353;p12"/>
          <p:cNvCxnSpPr>
            <a:stCxn id="18" idx="3"/>
            <a:endCxn id="34" idx="0"/>
          </p:cNvCxnSpPr>
          <p:nvPr/>
        </p:nvCxnSpPr>
        <p:spPr>
          <a:xfrm>
            <a:off x="2051584" y="2049702"/>
            <a:ext cx="234000" cy="198000"/>
          </a:xfrm>
          <a:prstGeom prst="bentConnector2">
            <a:avLst/>
          </a:prstGeom>
          <a:noFill/>
          <a:ln w="19050" cap="flat" cmpd="sng">
            <a:solidFill>
              <a:schemeClr val="accent5"/>
            </a:solidFill>
            <a:prstDash val="solid"/>
            <a:round/>
            <a:headEnd type="none" w="sm" len="sm"/>
            <a:tailEnd type="triangle" w="lg" len="lg"/>
          </a:ln>
        </p:spPr>
      </p:cxnSp>
      <p:cxnSp>
        <p:nvCxnSpPr>
          <p:cNvPr id="24" name="Google Shape;354;p12"/>
          <p:cNvCxnSpPr>
            <a:stCxn id="20" idx="3"/>
            <a:endCxn id="36" idx="2"/>
          </p:cNvCxnSpPr>
          <p:nvPr/>
        </p:nvCxnSpPr>
        <p:spPr>
          <a:xfrm rot="10800000" flipH="1">
            <a:off x="2051584" y="2895798"/>
            <a:ext cx="234000" cy="198000"/>
          </a:xfrm>
          <a:prstGeom prst="bentConnector2">
            <a:avLst/>
          </a:prstGeom>
          <a:noFill/>
          <a:ln w="19050" cap="flat" cmpd="sng">
            <a:solidFill>
              <a:schemeClr val="accent5"/>
            </a:solidFill>
            <a:prstDash val="solid"/>
            <a:round/>
            <a:headEnd type="none" w="sm" len="sm"/>
            <a:tailEnd type="triangle" w="lg" len="lg"/>
          </a:ln>
        </p:spPr>
      </p:cxnSp>
      <p:cxnSp>
        <p:nvCxnSpPr>
          <p:cNvPr id="25" name="Google Shape;356;p12"/>
          <p:cNvCxnSpPr>
            <a:stCxn id="33" idx="3"/>
            <a:endCxn id="19" idx="1"/>
          </p:cNvCxnSpPr>
          <p:nvPr/>
        </p:nvCxnSpPr>
        <p:spPr>
          <a:xfrm>
            <a:off x="2447728" y="1689670"/>
            <a:ext cx="252000" cy="0"/>
          </a:xfrm>
          <a:prstGeom prst="straightConnector1">
            <a:avLst/>
          </a:prstGeom>
          <a:noFill/>
          <a:ln w="19050" cap="flat" cmpd="sng">
            <a:solidFill>
              <a:schemeClr val="accent5"/>
            </a:solidFill>
            <a:prstDash val="solid"/>
            <a:round/>
            <a:headEnd type="none" w="sm" len="sm"/>
            <a:tailEnd type="triangle" w="lg" len="lg"/>
          </a:ln>
        </p:spPr>
      </p:cxnSp>
      <p:cxnSp>
        <p:nvCxnSpPr>
          <p:cNvPr id="26" name="Google Shape;357;p12"/>
          <p:cNvCxnSpPr>
            <a:stCxn id="36" idx="3"/>
            <a:endCxn id="101" idx="1"/>
          </p:cNvCxnSpPr>
          <p:nvPr/>
        </p:nvCxnSpPr>
        <p:spPr>
          <a:xfrm>
            <a:off x="2447728" y="2733750"/>
            <a:ext cx="252064" cy="8"/>
          </a:xfrm>
          <a:prstGeom prst="straightConnector1">
            <a:avLst/>
          </a:prstGeom>
          <a:noFill/>
          <a:ln w="19050" cap="flat" cmpd="sng">
            <a:solidFill>
              <a:schemeClr val="accent5"/>
            </a:solidFill>
            <a:prstDash val="solid"/>
            <a:round/>
            <a:headEnd type="none" w="sm" len="sm"/>
            <a:tailEnd type="triangle" w="lg" len="lg"/>
          </a:ln>
        </p:spPr>
      </p:cxnSp>
      <p:cxnSp>
        <p:nvCxnSpPr>
          <p:cNvPr id="27" name="Google Shape;358;p12"/>
          <p:cNvCxnSpPr>
            <a:stCxn id="19" idx="3"/>
            <a:endCxn id="48" idx="0"/>
          </p:cNvCxnSpPr>
          <p:nvPr/>
        </p:nvCxnSpPr>
        <p:spPr>
          <a:xfrm>
            <a:off x="5003792" y="1689662"/>
            <a:ext cx="342300" cy="738000"/>
          </a:xfrm>
          <a:prstGeom prst="bentConnector2">
            <a:avLst/>
          </a:prstGeom>
          <a:noFill/>
          <a:ln w="19050" cap="flat" cmpd="sng">
            <a:solidFill>
              <a:schemeClr val="accent5"/>
            </a:solidFill>
            <a:prstDash val="solid"/>
            <a:round/>
            <a:headEnd type="none" w="sm" len="sm"/>
            <a:tailEnd type="triangle" w="lg" len="lg"/>
          </a:ln>
        </p:spPr>
      </p:cxnSp>
      <p:cxnSp>
        <p:nvCxnSpPr>
          <p:cNvPr id="28" name="Google Shape;360;p12"/>
          <p:cNvCxnSpPr>
            <a:stCxn id="88" idx="3"/>
            <a:endCxn id="48" idx="2"/>
          </p:cNvCxnSpPr>
          <p:nvPr/>
        </p:nvCxnSpPr>
        <p:spPr>
          <a:xfrm flipV="1">
            <a:off x="4998067" y="3039734"/>
            <a:ext cx="348045" cy="954192"/>
          </a:xfrm>
          <a:prstGeom prst="bentConnector2">
            <a:avLst/>
          </a:prstGeom>
          <a:noFill/>
          <a:ln w="19050" cap="flat" cmpd="sng">
            <a:solidFill>
              <a:schemeClr val="accent5"/>
            </a:solidFill>
            <a:prstDash val="solid"/>
            <a:round/>
            <a:headEnd type="none" w="sm" len="sm"/>
            <a:tailEnd type="triangle" w="lg" len="lg"/>
          </a:ln>
        </p:spPr>
      </p:cxnSp>
      <p:cxnSp>
        <p:nvCxnSpPr>
          <p:cNvPr id="29" name="Google Shape;362;p12"/>
          <p:cNvCxnSpPr>
            <a:stCxn id="45" idx="2"/>
            <a:endCxn id="20" idx="1"/>
          </p:cNvCxnSpPr>
          <p:nvPr/>
        </p:nvCxnSpPr>
        <p:spPr>
          <a:xfrm rot="-5400000" flipH="1">
            <a:off x="-27598" y="2238362"/>
            <a:ext cx="1314000" cy="396600"/>
          </a:xfrm>
          <a:prstGeom prst="bentConnector2">
            <a:avLst/>
          </a:prstGeom>
          <a:noFill/>
          <a:ln w="19050" cap="flat" cmpd="sng">
            <a:solidFill>
              <a:schemeClr val="accent5"/>
            </a:solidFill>
            <a:prstDash val="solid"/>
            <a:round/>
            <a:headEnd type="none" w="sm" len="sm"/>
            <a:tailEnd type="triangle" w="lg" len="lg"/>
          </a:ln>
        </p:spPr>
      </p:cxnSp>
      <p:cxnSp>
        <p:nvCxnSpPr>
          <p:cNvPr id="30" name="Google Shape;364;p12"/>
          <p:cNvCxnSpPr>
            <a:stCxn id="48" idx="3"/>
            <a:endCxn id="51" idx="0"/>
          </p:cNvCxnSpPr>
          <p:nvPr/>
        </p:nvCxnSpPr>
        <p:spPr>
          <a:xfrm>
            <a:off x="5580112" y="2733734"/>
            <a:ext cx="270000" cy="414000"/>
          </a:xfrm>
          <a:prstGeom prst="bentConnector2">
            <a:avLst/>
          </a:prstGeom>
          <a:noFill/>
          <a:ln w="19050" cap="flat" cmpd="sng">
            <a:solidFill>
              <a:schemeClr val="accent5"/>
            </a:solidFill>
            <a:prstDash val="solid"/>
            <a:round/>
            <a:headEnd type="none" w="sm" len="sm"/>
            <a:tailEnd type="triangle" w="lg" len="lg"/>
          </a:ln>
        </p:spPr>
      </p:cxnSp>
      <p:cxnSp>
        <p:nvCxnSpPr>
          <p:cNvPr id="31" name="Google Shape;366;p12"/>
          <p:cNvCxnSpPr>
            <a:stCxn id="48" idx="3"/>
            <a:endCxn id="54" idx="2"/>
          </p:cNvCxnSpPr>
          <p:nvPr/>
        </p:nvCxnSpPr>
        <p:spPr>
          <a:xfrm rot="10800000" flipH="1">
            <a:off x="5580112" y="2283734"/>
            <a:ext cx="270000" cy="450000"/>
          </a:xfrm>
          <a:prstGeom prst="bentConnector2">
            <a:avLst/>
          </a:prstGeom>
          <a:noFill/>
          <a:ln w="19050" cap="flat" cmpd="sng">
            <a:solidFill>
              <a:schemeClr val="accent5"/>
            </a:solidFill>
            <a:prstDash val="solid"/>
            <a:round/>
            <a:headEnd type="none" w="sm" len="sm"/>
            <a:tailEnd type="triangle" w="lg" len="lg"/>
          </a:ln>
        </p:spPr>
      </p:cxnSp>
      <p:cxnSp>
        <p:nvCxnSpPr>
          <p:cNvPr id="32" name="Google Shape;368;p12"/>
          <p:cNvCxnSpPr>
            <a:stCxn id="54" idx="3"/>
            <a:endCxn id="7" idx="1"/>
          </p:cNvCxnSpPr>
          <p:nvPr/>
        </p:nvCxnSpPr>
        <p:spPr>
          <a:xfrm>
            <a:off x="6084168" y="1977718"/>
            <a:ext cx="432000" cy="0"/>
          </a:xfrm>
          <a:prstGeom prst="straightConnector1">
            <a:avLst/>
          </a:prstGeom>
          <a:noFill/>
          <a:ln w="19050" cap="flat" cmpd="sng">
            <a:solidFill>
              <a:schemeClr val="accent5"/>
            </a:solidFill>
            <a:prstDash val="solid"/>
            <a:round/>
            <a:headEnd type="none" w="sm" len="sm"/>
            <a:tailEnd type="triangle" w="lg" len="lg"/>
          </a:ln>
        </p:spPr>
      </p:cxnSp>
      <p:pic>
        <p:nvPicPr>
          <p:cNvPr id="33" name="Google Shape;352;p12"/>
          <p:cNvPicPr preferRelativeResize="0"/>
          <p:nvPr/>
        </p:nvPicPr>
        <p:blipFill rotWithShape="1">
          <a:blip r:embed="rId5">
            <a:alphaModFix/>
          </a:blip>
          <a:srcRect/>
          <a:stretch/>
        </p:blipFill>
        <p:spPr>
          <a:xfrm>
            <a:off x="2123728" y="1527670"/>
            <a:ext cx="324000" cy="324000"/>
          </a:xfrm>
          <a:prstGeom prst="rect">
            <a:avLst/>
          </a:prstGeom>
          <a:noFill/>
          <a:ln>
            <a:noFill/>
          </a:ln>
        </p:spPr>
      </p:pic>
      <p:pic>
        <p:nvPicPr>
          <p:cNvPr id="34" name="Google Shape;350;p12"/>
          <p:cNvPicPr preferRelativeResize="0"/>
          <p:nvPr/>
        </p:nvPicPr>
        <p:blipFill rotWithShape="1">
          <a:blip r:embed="rId6">
            <a:alphaModFix/>
          </a:blip>
          <a:srcRect/>
          <a:stretch/>
        </p:blipFill>
        <p:spPr>
          <a:xfrm>
            <a:off x="2123728" y="2247750"/>
            <a:ext cx="324000" cy="324000"/>
          </a:xfrm>
          <a:prstGeom prst="rect">
            <a:avLst/>
          </a:prstGeom>
          <a:noFill/>
          <a:ln>
            <a:noFill/>
          </a:ln>
        </p:spPr>
      </p:pic>
      <p:sp>
        <p:nvSpPr>
          <p:cNvPr id="35" name="Google Shape;369;p12"/>
          <p:cNvSpPr/>
          <p:nvPr/>
        </p:nvSpPr>
        <p:spPr>
          <a:xfrm>
            <a:off x="1619672" y="1599662"/>
            <a:ext cx="432000" cy="180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chemeClr val="lt1"/>
                </a:solidFill>
                <a:latin typeface="Meiryo"/>
                <a:ea typeface="Meiryo"/>
                <a:cs typeface="Meiryo"/>
                <a:sym typeface="Meiryo"/>
              </a:rPr>
              <a:t>有効</a:t>
            </a:r>
            <a:endParaRPr sz="900">
              <a:solidFill>
                <a:schemeClr val="lt1"/>
              </a:solidFill>
              <a:latin typeface="Meiryo"/>
              <a:ea typeface="Meiryo"/>
              <a:cs typeface="Meiryo"/>
              <a:sym typeface="Meiryo"/>
            </a:endParaRPr>
          </a:p>
        </p:txBody>
      </p:sp>
      <p:pic>
        <p:nvPicPr>
          <p:cNvPr id="36" name="Google Shape;355;p12"/>
          <p:cNvPicPr preferRelativeResize="0"/>
          <p:nvPr/>
        </p:nvPicPr>
        <p:blipFill rotWithShape="1">
          <a:blip r:embed="rId5">
            <a:alphaModFix/>
          </a:blip>
          <a:srcRect/>
          <a:stretch/>
        </p:blipFill>
        <p:spPr>
          <a:xfrm>
            <a:off x="2123728" y="2571750"/>
            <a:ext cx="324000" cy="324000"/>
          </a:xfrm>
          <a:prstGeom prst="rect">
            <a:avLst/>
          </a:prstGeom>
          <a:noFill/>
          <a:ln>
            <a:noFill/>
          </a:ln>
        </p:spPr>
      </p:pic>
      <p:pic>
        <p:nvPicPr>
          <p:cNvPr id="45" name="Google Shape;363;p12"/>
          <p:cNvPicPr preferRelativeResize="0"/>
          <p:nvPr/>
        </p:nvPicPr>
        <p:blipFill rotWithShape="1">
          <a:blip r:embed="rId7">
            <a:alphaModFix/>
          </a:blip>
          <a:srcRect/>
          <a:stretch/>
        </p:blipFill>
        <p:spPr>
          <a:xfrm>
            <a:off x="269101" y="1455662"/>
            <a:ext cx="324001" cy="324000"/>
          </a:xfrm>
          <a:prstGeom prst="rect">
            <a:avLst/>
          </a:prstGeom>
          <a:noFill/>
          <a:ln>
            <a:noFill/>
          </a:ln>
        </p:spPr>
      </p:pic>
      <p:cxnSp>
        <p:nvCxnSpPr>
          <p:cNvPr id="46" name="Google Shape;377;p12"/>
          <p:cNvCxnSpPr>
            <a:stCxn id="45" idx="2"/>
            <a:endCxn id="18" idx="1"/>
          </p:cNvCxnSpPr>
          <p:nvPr/>
        </p:nvCxnSpPr>
        <p:spPr>
          <a:xfrm rot="-5400000" flipH="1">
            <a:off x="494402" y="1716362"/>
            <a:ext cx="270000" cy="396600"/>
          </a:xfrm>
          <a:prstGeom prst="bentConnector2">
            <a:avLst/>
          </a:prstGeom>
          <a:noFill/>
          <a:ln w="19050" cap="flat" cmpd="sng">
            <a:solidFill>
              <a:schemeClr val="accent5"/>
            </a:solidFill>
            <a:prstDash val="solid"/>
            <a:round/>
            <a:headEnd type="none" w="sm" len="sm"/>
            <a:tailEnd type="triangle" w="lg" len="lg"/>
          </a:ln>
        </p:spPr>
      </p:cxnSp>
      <p:grpSp>
        <p:nvGrpSpPr>
          <p:cNvPr id="47" name="Google Shape;378;p12"/>
          <p:cNvGrpSpPr/>
          <p:nvPr/>
        </p:nvGrpSpPr>
        <p:grpSpPr>
          <a:xfrm>
            <a:off x="5112112" y="2427734"/>
            <a:ext cx="468000" cy="612000"/>
            <a:chOff x="6444256" y="3147814"/>
            <a:chExt cx="468000" cy="612000"/>
          </a:xfrm>
        </p:grpSpPr>
        <p:sp>
          <p:nvSpPr>
            <p:cNvPr id="48" name="Google Shape;359;p12"/>
            <p:cNvSpPr/>
            <p:nvPr/>
          </p:nvSpPr>
          <p:spPr>
            <a:xfrm>
              <a:off x="6444256" y="3147814"/>
              <a:ext cx="468000" cy="612000"/>
            </a:xfrm>
            <a:prstGeom prst="rect">
              <a:avLst/>
            </a:prstGeom>
            <a:solidFill>
              <a:srgbClr val="DAEEF3"/>
            </a:solidFill>
            <a:ln w="12700" cap="flat" cmpd="sng">
              <a:solidFill>
                <a:schemeClr val="dk2"/>
              </a:solidFill>
              <a:prstDash val="solid"/>
              <a:round/>
              <a:headEnd type="none" w="sm" len="sm"/>
              <a:tailEnd type="none" w="sm" len="sm"/>
            </a:ln>
          </p:spPr>
          <p:txBody>
            <a:bodyPr spcFirstLastPara="1" wrap="square" lIns="91425" tIns="72000" rIns="91425" bIns="45700" anchor="t"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認証</a:t>
              </a:r>
              <a:endParaRPr sz="900" dirty="0">
                <a:solidFill>
                  <a:schemeClr val="tx1">
                    <a:lumMod val="75000"/>
                    <a:lumOff val="25000"/>
                  </a:schemeClr>
                </a:solidFill>
                <a:latin typeface="Meiryo"/>
                <a:ea typeface="Meiryo"/>
                <a:cs typeface="Meiryo"/>
                <a:sym typeface="Meiryo"/>
              </a:endParaRPr>
            </a:p>
          </p:txBody>
        </p:sp>
        <p:pic>
          <p:nvPicPr>
            <p:cNvPr id="49" name="Google Shape;379;p12"/>
            <p:cNvPicPr preferRelativeResize="0"/>
            <p:nvPr/>
          </p:nvPicPr>
          <p:blipFill rotWithShape="1">
            <a:blip r:embed="rId8">
              <a:alphaModFix/>
            </a:blip>
            <a:srcRect/>
            <a:stretch/>
          </p:blipFill>
          <p:spPr>
            <a:xfrm>
              <a:off x="6516216" y="3363838"/>
              <a:ext cx="324000" cy="324000"/>
            </a:xfrm>
            <a:prstGeom prst="rect">
              <a:avLst/>
            </a:prstGeom>
            <a:noFill/>
            <a:ln>
              <a:noFill/>
            </a:ln>
          </p:spPr>
        </p:pic>
      </p:grpSp>
      <p:grpSp>
        <p:nvGrpSpPr>
          <p:cNvPr id="50" name="Google Shape;380;p12"/>
          <p:cNvGrpSpPr/>
          <p:nvPr/>
        </p:nvGrpSpPr>
        <p:grpSpPr>
          <a:xfrm>
            <a:off x="5616168" y="3147814"/>
            <a:ext cx="468000" cy="612000"/>
            <a:chOff x="6696288" y="3255894"/>
            <a:chExt cx="468000" cy="612000"/>
          </a:xfrm>
        </p:grpSpPr>
        <p:sp>
          <p:nvSpPr>
            <p:cNvPr id="51" name="Google Shape;365;p12"/>
            <p:cNvSpPr/>
            <p:nvPr/>
          </p:nvSpPr>
          <p:spPr>
            <a:xfrm>
              <a:off x="6696288" y="3255894"/>
              <a:ext cx="468000" cy="612000"/>
            </a:xfrm>
            <a:prstGeom prst="rect">
              <a:avLst/>
            </a:prstGeom>
            <a:solidFill>
              <a:schemeClr val="lt1"/>
            </a:solidFill>
            <a:ln w="12700" cap="flat" cmpd="sng">
              <a:solidFill>
                <a:schemeClr val="accent2"/>
              </a:solidFill>
              <a:prstDash val="solid"/>
              <a:round/>
              <a:headEnd type="none" w="sm" len="sm"/>
              <a:tailEnd type="none" w="sm" len="sm"/>
            </a:ln>
          </p:spPr>
          <p:txBody>
            <a:bodyPr spcFirstLastPara="1" wrap="square" lIns="91425" tIns="72000" rIns="91425" bIns="45700" anchor="t" anchorCtr="0">
              <a:noAutofit/>
            </a:bodyPr>
            <a:lstStyle/>
            <a:p>
              <a:pPr marL="0" marR="0" lvl="0" indent="0" algn="ctr" rtl="0">
                <a:spcBef>
                  <a:spcPts val="0"/>
                </a:spcBef>
                <a:spcAft>
                  <a:spcPts val="0"/>
                </a:spcAft>
                <a:buNone/>
              </a:pPr>
              <a:r>
                <a:rPr lang="ja-JP" sz="900" dirty="0">
                  <a:solidFill>
                    <a:schemeClr val="accent2"/>
                  </a:solidFill>
                  <a:ea typeface="Meiryo"/>
                  <a:cs typeface="Meiryo"/>
                  <a:sym typeface="Meiryo"/>
                </a:rPr>
                <a:t>NG</a:t>
              </a:r>
              <a:endParaRPr sz="900" dirty="0">
                <a:solidFill>
                  <a:schemeClr val="accent2"/>
                </a:solidFill>
                <a:ea typeface="Meiryo"/>
                <a:cs typeface="Meiryo"/>
                <a:sym typeface="Meiryo"/>
              </a:endParaRPr>
            </a:p>
          </p:txBody>
        </p:sp>
        <p:pic>
          <p:nvPicPr>
            <p:cNvPr id="52" name="Google Shape;381;p12"/>
            <p:cNvPicPr preferRelativeResize="0"/>
            <p:nvPr/>
          </p:nvPicPr>
          <p:blipFill rotWithShape="1">
            <a:blip r:embed="rId9">
              <a:alphaModFix/>
            </a:blip>
            <a:srcRect/>
            <a:stretch/>
          </p:blipFill>
          <p:spPr>
            <a:xfrm>
              <a:off x="6768280" y="3471886"/>
              <a:ext cx="324000" cy="324000"/>
            </a:xfrm>
            <a:prstGeom prst="rect">
              <a:avLst/>
            </a:prstGeom>
            <a:noFill/>
            <a:ln>
              <a:noFill/>
            </a:ln>
          </p:spPr>
        </p:pic>
      </p:grpSp>
      <p:grpSp>
        <p:nvGrpSpPr>
          <p:cNvPr id="53" name="Google Shape;382;p12"/>
          <p:cNvGrpSpPr/>
          <p:nvPr/>
        </p:nvGrpSpPr>
        <p:grpSpPr>
          <a:xfrm>
            <a:off x="5616168" y="1671718"/>
            <a:ext cx="468000" cy="612000"/>
            <a:chOff x="7348722" y="3255894"/>
            <a:chExt cx="468000" cy="612000"/>
          </a:xfrm>
        </p:grpSpPr>
        <p:sp>
          <p:nvSpPr>
            <p:cNvPr id="54" name="Google Shape;367;p12"/>
            <p:cNvSpPr/>
            <p:nvPr/>
          </p:nvSpPr>
          <p:spPr>
            <a:xfrm>
              <a:off x="7348722" y="3255894"/>
              <a:ext cx="468000" cy="612000"/>
            </a:xfrm>
            <a:prstGeom prst="rect">
              <a:avLst/>
            </a:prstGeom>
            <a:solidFill>
              <a:schemeClr val="lt1"/>
            </a:solidFill>
            <a:ln w="12700" cap="flat" cmpd="sng">
              <a:solidFill>
                <a:schemeClr val="accent3"/>
              </a:solidFill>
              <a:prstDash val="solid"/>
              <a:round/>
              <a:headEnd type="none" w="sm" len="sm"/>
              <a:tailEnd type="none" w="sm" len="sm"/>
            </a:ln>
          </p:spPr>
          <p:txBody>
            <a:bodyPr spcFirstLastPara="1" wrap="square" lIns="91425" tIns="72000" rIns="91425" bIns="45700" anchor="t" anchorCtr="0">
              <a:noAutofit/>
            </a:bodyPr>
            <a:lstStyle/>
            <a:p>
              <a:pPr marL="0" marR="0" lvl="0" indent="0" algn="ctr" rtl="0">
                <a:spcBef>
                  <a:spcPts val="0"/>
                </a:spcBef>
                <a:spcAft>
                  <a:spcPts val="0"/>
                </a:spcAft>
                <a:buNone/>
              </a:pPr>
              <a:r>
                <a:rPr lang="ja-JP" sz="900" dirty="0">
                  <a:solidFill>
                    <a:schemeClr val="accent3"/>
                  </a:solidFill>
                  <a:ea typeface="Meiryo"/>
                  <a:cs typeface="Meiryo"/>
                  <a:sym typeface="Meiryo"/>
                </a:rPr>
                <a:t>OK</a:t>
              </a:r>
              <a:endParaRPr sz="900" dirty="0">
                <a:solidFill>
                  <a:schemeClr val="accent3"/>
                </a:solidFill>
                <a:ea typeface="Meiryo"/>
                <a:cs typeface="Meiryo"/>
                <a:sym typeface="Meiryo"/>
              </a:endParaRPr>
            </a:p>
          </p:txBody>
        </p:sp>
        <p:pic>
          <p:nvPicPr>
            <p:cNvPr id="55" name="Google Shape;383;p12"/>
            <p:cNvPicPr preferRelativeResize="0"/>
            <p:nvPr/>
          </p:nvPicPr>
          <p:blipFill rotWithShape="1">
            <a:blip r:embed="rId10">
              <a:alphaModFix/>
            </a:blip>
            <a:srcRect/>
            <a:stretch/>
          </p:blipFill>
          <p:spPr>
            <a:xfrm>
              <a:off x="7416352" y="3471886"/>
              <a:ext cx="324000" cy="324000"/>
            </a:xfrm>
            <a:prstGeom prst="rect">
              <a:avLst/>
            </a:prstGeom>
            <a:noFill/>
            <a:ln>
              <a:noFill/>
            </a:ln>
          </p:spPr>
        </p:pic>
      </p:grpSp>
      <p:grpSp>
        <p:nvGrpSpPr>
          <p:cNvPr id="56" name="Google Shape;384;p12"/>
          <p:cNvGrpSpPr/>
          <p:nvPr/>
        </p:nvGrpSpPr>
        <p:grpSpPr>
          <a:xfrm>
            <a:off x="4068184" y="915566"/>
            <a:ext cx="2160000" cy="396008"/>
            <a:chOff x="4139952" y="915566"/>
            <a:chExt cx="2160000" cy="396008"/>
          </a:xfrm>
        </p:grpSpPr>
        <p:grpSp>
          <p:nvGrpSpPr>
            <p:cNvPr id="57" name="Google Shape;385;p12"/>
            <p:cNvGrpSpPr/>
            <p:nvPr/>
          </p:nvGrpSpPr>
          <p:grpSpPr>
            <a:xfrm>
              <a:off x="4139952" y="915566"/>
              <a:ext cx="2160000" cy="396008"/>
              <a:chOff x="3635896" y="915566"/>
              <a:chExt cx="2160000" cy="396008"/>
            </a:xfrm>
          </p:grpSpPr>
          <p:cxnSp>
            <p:nvCxnSpPr>
              <p:cNvPr id="59" name="Google Shape;386;p12"/>
              <p:cNvCxnSpPr>
                <a:stCxn id="60" idx="3"/>
                <a:endCxn id="58" idx="1"/>
              </p:cNvCxnSpPr>
              <p:nvPr/>
            </p:nvCxnSpPr>
            <p:spPr>
              <a:xfrm>
                <a:off x="4067944" y="1113606"/>
                <a:ext cx="864000" cy="0"/>
              </a:xfrm>
              <a:prstGeom prst="straightConnector1">
                <a:avLst/>
              </a:prstGeom>
              <a:noFill/>
              <a:ln w="19050" cap="flat" cmpd="sng">
                <a:solidFill>
                  <a:schemeClr val="accent5"/>
                </a:solidFill>
                <a:prstDash val="solid"/>
                <a:round/>
                <a:headEnd type="none" w="sm" len="sm"/>
                <a:tailEnd type="triangle" w="lg" len="lg"/>
              </a:ln>
            </p:spPr>
          </p:cxnSp>
          <p:pic>
            <p:nvPicPr>
              <p:cNvPr id="60" name="Google Shape;387;p12"/>
              <p:cNvPicPr preferRelativeResize="0"/>
              <p:nvPr/>
            </p:nvPicPr>
            <p:blipFill rotWithShape="1">
              <a:blip r:embed="rId7">
                <a:alphaModFix/>
              </a:blip>
              <a:srcRect/>
              <a:stretch/>
            </p:blipFill>
            <p:spPr>
              <a:xfrm>
                <a:off x="3743943" y="951606"/>
                <a:ext cx="324001" cy="324000"/>
              </a:xfrm>
              <a:prstGeom prst="rect">
                <a:avLst/>
              </a:prstGeom>
              <a:noFill/>
              <a:ln>
                <a:noFill/>
              </a:ln>
            </p:spPr>
          </p:pic>
          <p:sp>
            <p:nvSpPr>
              <p:cNvPr id="61" name="Google Shape;389;p12"/>
              <p:cNvSpPr/>
              <p:nvPr/>
            </p:nvSpPr>
            <p:spPr>
              <a:xfrm>
                <a:off x="4283608" y="1023606"/>
                <a:ext cx="396000" cy="180000"/>
              </a:xfrm>
              <a:prstGeom prst="rect">
                <a:avLst/>
              </a:prstGeom>
              <a:solidFill>
                <a:srgbClr val="FDE9D8"/>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dk2"/>
                    </a:solidFill>
                    <a:latin typeface="Meiryo"/>
                    <a:ea typeface="Meiryo"/>
                    <a:cs typeface="Meiryo"/>
                    <a:sym typeface="Meiryo"/>
                  </a:rPr>
                  <a:t>？</a:t>
                </a:r>
                <a:endParaRPr sz="900" dirty="0">
                  <a:solidFill>
                    <a:schemeClr val="dk2"/>
                  </a:solidFill>
                  <a:latin typeface="Meiryo"/>
                  <a:ea typeface="Meiryo"/>
                  <a:cs typeface="Meiryo"/>
                  <a:sym typeface="Meiryo"/>
                </a:endParaRPr>
              </a:p>
            </p:txBody>
          </p:sp>
          <p:sp>
            <p:nvSpPr>
              <p:cNvPr id="62" name="Google Shape;390;p12"/>
              <p:cNvSpPr/>
              <p:nvPr/>
            </p:nvSpPr>
            <p:spPr>
              <a:xfrm>
                <a:off x="3635896" y="915566"/>
                <a:ext cx="2160000" cy="396008"/>
              </a:xfrm>
              <a:prstGeom prst="rect">
                <a:avLst/>
              </a:prstGeom>
              <a:noFill/>
              <a:ln w="19050" cap="flat" cmpd="sng">
                <a:solidFill>
                  <a:schemeClr val="accent6"/>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grpSp>
        <p:sp>
          <p:nvSpPr>
            <p:cNvPr id="58" name="Google Shape;388;p12"/>
            <p:cNvSpPr/>
            <p:nvPr/>
          </p:nvSpPr>
          <p:spPr>
            <a:xfrm>
              <a:off x="5436096" y="1023598"/>
              <a:ext cx="792000" cy="180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画面表示</a:t>
              </a:r>
              <a:endParaRPr sz="900" dirty="0">
                <a:solidFill>
                  <a:schemeClr val="tx1">
                    <a:lumMod val="75000"/>
                    <a:lumOff val="25000"/>
                  </a:schemeClr>
                </a:solidFill>
                <a:latin typeface="Meiryo"/>
                <a:ea typeface="Meiryo"/>
                <a:cs typeface="Meiryo"/>
                <a:sym typeface="Meiryo"/>
              </a:endParaRPr>
            </a:p>
          </p:txBody>
        </p:sp>
      </p:grpSp>
      <p:grpSp>
        <p:nvGrpSpPr>
          <p:cNvPr id="63" name="Google Shape;391;p12"/>
          <p:cNvGrpSpPr/>
          <p:nvPr/>
        </p:nvGrpSpPr>
        <p:grpSpPr>
          <a:xfrm>
            <a:off x="6444208" y="3003846"/>
            <a:ext cx="1476000" cy="432000"/>
            <a:chOff x="5112224" y="1851670"/>
            <a:chExt cx="1476000" cy="432000"/>
          </a:xfrm>
        </p:grpSpPr>
        <p:sp>
          <p:nvSpPr>
            <p:cNvPr id="64" name="Google Shape;392;p12"/>
            <p:cNvSpPr/>
            <p:nvPr/>
          </p:nvSpPr>
          <p:spPr>
            <a:xfrm>
              <a:off x="5112224" y="1851670"/>
              <a:ext cx="1476000" cy="432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chemeClr val="tx1">
                    <a:lumMod val="75000"/>
                    <a:lumOff val="25000"/>
                  </a:schemeClr>
                </a:solidFill>
                <a:latin typeface="Meiryo"/>
                <a:ea typeface="Meiryo"/>
                <a:cs typeface="Meiryo"/>
                <a:sym typeface="Meiryo"/>
              </a:endParaRPr>
            </a:p>
          </p:txBody>
        </p:sp>
        <p:pic>
          <p:nvPicPr>
            <p:cNvPr id="65" name="Google Shape;393;p12"/>
            <p:cNvPicPr preferRelativeResize="0"/>
            <p:nvPr/>
          </p:nvPicPr>
          <p:blipFill rotWithShape="1">
            <a:blip r:embed="rId11">
              <a:alphaModFix/>
            </a:blip>
            <a:srcRect/>
            <a:stretch/>
          </p:blipFill>
          <p:spPr>
            <a:xfrm>
              <a:off x="5252811" y="1952253"/>
              <a:ext cx="749460" cy="108000"/>
            </a:xfrm>
            <a:prstGeom prst="rect">
              <a:avLst/>
            </a:prstGeom>
            <a:noFill/>
            <a:ln>
              <a:noFill/>
            </a:ln>
          </p:spPr>
        </p:pic>
        <p:pic>
          <p:nvPicPr>
            <p:cNvPr id="66" name="Google Shape;394;p12"/>
            <p:cNvPicPr preferRelativeResize="0"/>
            <p:nvPr/>
          </p:nvPicPr>
          <p:blipFill rotWithShape="1">
            <a:blip r:embed="rId12">
              <a:alphaModFix/>
            </a:blip>
            <a:srcRect/>
            <a:stretch/>
          </p:blipFill>
          <p:spPr>
            <a:xfrm>
              <a:off x="6096333" y="1916285"/>
              <a:ext cx="316286" cy="324000"/>
            </a:xfrm>
            <a:prstGeom prst="rect">
              <a:avLst/>
            </a:prstGeom>
            <a:noFill/>
            <a:ln>
              <a:noFill/>
            </a:ln>
          </p:spPr>
        </p:pic>
        <p:sp>
          <p:nvSpPr>
            <p:cNvPr id="67" name="Google Shape;395;p12"/>
            <p:cNvSpPr/>
            <p:nvPr/>
          </p:nvSpPr>
          <p:spPr>
            <a:xfrm>
              <a:off x="5154568" y="2060285"/>
              <a:ext cx="9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内部リポジトリ</a:t>
              </a:r>
              <a:endParaRPr sz="900" dirty="0">
                <a:solidFill>
                  <a:schemeClr val="tx1">
                    <a:lumMod val="75000"/>
                    <a:lumOff val="25000"/>
                  </a:schemeClr>
                </a:solidFill>
                <a:latin typeface="Meiryo"/>
                <a:ea typeface="Meiryo"/>
                <a:cs typeface="Meiryo"/>
                <a:sym typeface="Meiryo"/>
              </a:endParaRPr>
            </a:p>
          </p:txBody>
        </p:sp>
      </p:grpSp>
      <p:grpSp>
        <p:nvGrpSpPr>
          <p:cNvPr id="68" name="Google Shape;396;p12"/>
          <p:cNvGrpSpPr/>
          <p:nvPr/>
        </p:nvGrpSpPr>
        <p:grpSpPr>
          <a:xfrm>
            <a:off x="6444208" y="3507902"/>
            <a:ext cx="1476000" cy="432000"/>
            <a:chOff x="6444208" y="3507902"/>
            <a:chExt cx="1476000" cy="432000"/>
          </a:xfrm>
        </p:grpSpPr>
        <p:sp>
          <p:nvSpPr>
            <p:cNvPr id="69" name="Google Shape;397;p12"/>
            <p:cNvSpPr/>
            <p:nvPr/>
          </p:nvSpPr>
          <p:spPr>
            <a:xfrm>
              <a:off x="6444208" y="3507902"/>
              <a:ext cx="1476000" cy="432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l" rtl="0">
                <a:spcBef>
                  <a:spcPts val="0"/>
                </a:spcBef>
                <a:spcAft>
                  <a:spcPts val="0"/>
                </a:spcAft>
                <a:buNone/>
              </a:pPr>
              <a:endParaRPr sz="900">
                <a:solidFill>
                  <a:schemeClr val="tx1">
                    <a:lumMod val="75000"/>
                    <a:lumOff val="25000"/>
                  </a:schemeClr>
                </a:solidFill>
                <a:latin typeface="Meiryo"/>
                <a:ea typeface="Meiryo"/>
                <a:cs typeface="Meiryo"/>
                <a:sym typeface="Meiryo"/>
              </a:endParaRPr>
            </a:p>
          </p:txBody>
        </p:sp>
        <p:pic>
          <p:nvPicPr>
            <p:cNvPr id="70" name="Google Shape;398;p12"/>
            <p:cNvPicPr preferRelativeResize="0"/>
            <p:nvPr/>
          </p:nvPicPr>
          <p:blipFill rotWithShape="1">
            <a:blip r:embed="rId11">
              <a:alphaModFix/>
            </a:blip>
            <a:srcRect/>
            <a:stretch/>
          </p:blipFill>
          <p:spPr>
            <a:xfrm>
              <a:off x="6594684" y="3579862"/>
              <a:ext cx="749460" cy="108000"/>
            </a:xfrm>
            <a:prstGeom prst="rect">
              <a:avLst/>
            </a:prstGeom>
            <a:noFill/>
            <a:ln>
              <a:noFill/>
            </a:ln>
          </p:spPr>
        </p:pic>
        <p:sp>
          <p:nvSpPr>
            <p:cNvPr id="71" name="Google Shape;399;p12"/>
            <p:cNvSpPr/>
            <p:nvPr/>
          </p:nvSpPr>
          <p:spPr>
            <a:xfrm>
              <a:off x="6486552" y="3719793"/>
              <a:ext cx="1116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外部へ問い合わせ</a:t>
              </a:r>
              <a:endParaRPr sz="900" dirty="0">
                <a:solidFill>
                  <a:schemeClr val="tx1">
                    <a:lumMod val="75000"/>
                    <a:lumOff val="25000"/>
                  </a:schemeClr>
                </a:solidFill>
                <a:latin typeface="Meiryo"/>
                <a:ea typeface="Meiryo"/>
                <a:cs typeface="Meiryo"/>
                <a:sym typeface="Meiryo"/>
              </a:endParaRPr>
            </a:p>
          </p:txBody>
        </p:sp>
      </p:grpSp>
      <p:cxnSp>
        <p:nvCxnSpPr>
          <p:cNvPr id="72" name="Google Shape;400;p12"/>
          <p:cNvCxnSpPr>
            <a:stCxn id="69" idx="2"/>
            <a:endCxn id="73" idx="1"/>
          </p:cNvCxnSpPr>
          <p:nvPr/>
        </p:nvCxnSpPr>
        <p:spPr>
          <a:xfrm rot="-5400000" flipH="1">
            <a:off x="7137358" y="3984752"/>
            <a:ext cx="396000" cy="306300"/>
          </a:xfrm>
          <a:prstGeom prst="bentConnector2">
            <a:avLst/>
          </a:prstGeom>
          <a:noFill/>
          <a:ln w="19050" cap="flat" cmpd="sng">
            <a:solidFill>
              <a:schemeClr val="accent5"/>
            </a:solidFill>
            <a:prstDash val="solid"/>
            <a:round/>
            <a:headEnd type="none" w="sm" len="sm"/>
            <a:tailEnd type="triangle" w="lg" len="lg"/>
          </a:ln>
        </p:spPr>
      </p:cxnSp>
      <p:sp>
        <p:nvSpPr>
          <p:cNvPr id="73" name="Google Shape;401;p12"/>
          <p:cNvSpPr/>
          <p:nvPr/>
        </p:nvSpPr>
        <p:spPr>
          <a:xfrm>
            <a:off x="7488464" y="4011910"/>
            <a:ext cx="1260000" cy="648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t" anchorCtr="0">
            <a:noAutofit/>
          </a:bodyPr>
          <a:lstStyle/>
          <a:p>
            <a:pPr marL="0" marR="0" lvl="0" indent="0" algn="ctr" rtl="0">
              <a:spcBef>
                <a:spcPts val="0"/>
              </a:spcBef>
              <a:spcAft>
                <a:spcPts val="0"/>
              </a:spcAft>
              <a:buNone/>
            </a:pPr>
            <a:r>
              <a:rPr lang="ja-JP" sz="900" dirty="0">
                <a:solidFill>
                  <a:schemeClr val="tx1">
                    <a:lumMod val="75000"/>
                    <a:lumOff val="25000"/>
                  </a:schemeClr>
                </a:solidFill>
                <a:latin typeface="Meiryo"/>
                <a:ea typeface="Meiryo"/>
                <a:cs typeface="Meiryo"/>
                <a:sym typeface="Meiryo"/>
              </a:rPr>
              <a:t>外部認証ソース</a:t>
            </a:r>
            <a:endParaRPr sz="900" dirty="0">
              <a:solidFill>
                <a:schemeClr val="tx1">
                  <a:lumMod val="75000"/>
                  <a:lumOff val="25000"/>
                </a:schemeClr>
              </a:solidFill>
              <a:latin typeface="Meiryo"/>
              <a:ea typeface="Meiryo"/>
              <a:cs typeface="Meiryo"/>
              <a:sym typeface="Meiryo"/>
            </a:endParaRPr>
          </a:p>
        </p:txBody>
      </p:sp>
      <p:pic>
        <p:nvPicPr>
          <p:cNvPr id="74" name="Google Shape;402;p12"/>
          <p:cNvPicPr preferRelativeResize="0"/>
          <p:nvPr/>
        </p:nvPicPr>
        <p:blipFill rotWithShape="1">
          <a:blip r:embed="rId13">
            <a:alphaModFix/>
          </a:blip>
          <a:srcRect/>
          <a:stretch/>
        </p:blipFill>
        <p:spPr>
          <a:xfrm>
            <a:off x="7596336" y="4299943"/>
            <a:ext cx="324000" cy="324000"/>
          </a:xfrm>
          <a:prstGeom prst="rect">
            <a:avLst/>
          </a:prstGeom>
          <a:noFill/>
          <a:ln>
            <a:noFill/>
          </a:ln>
        </p:spPr>
      </p:pic>
      <p:pic>
        <p:nvPicPr>
          <p:cNvPr id="75" name="Google Shape;403;p12" descr="ãactivedirectory ã¢ã¤ã³ã³ãã®ç»åæ¤ç´¢çµæ"/>
          <p:cNvPicPr preferRelativeResize="0"/>
          <p:nvPr/>
        </p:nvPicPr>
        <p:blipFill rotWithShape="1">
          <a:blip r:embed="rId14">
            <a:alphaModFix/>
          </a:blip>
          <a:srcRect/>
          <a:stretch/>
        </p:blipFill>
        <p:spPr>
          <a:xfrm>
            <a:off x="7992416" y="4299942"/>
            <a:ext cx="324000" cy="324001"/>
          </a:xfrm>
          <a:prstGeom prst="rect">
            <a:avLst/>
          </a:prstGeom>
          <a:noFill/>
          <a:ln>
            <a:noFill/>
          </a:ln>
        </p:spPr>
      </p:pic>
      <p:pic>
        <p:nvPicPr>
          <p:cNvPr id="76" name="Google Shape;404;p12"/>
          <p:cNvPicPr preferRelativeResize="0"/>
          <p:nvPr/>
        </p:nvPicPr>
        <p:blipFill rotWithShape="1">
          <a:blip r:embed="rId12">
            <a:alphaModFix/>
          </a:blip>
          <a:srcRect/>
          <a:stretch/>
        </p:blipFill>
        <p:spPr>
          <a:xfrm>
            <a:off x="8388424" y="4299943"/>
            <a:ext cx="324000" cy="324000"/>
          </a:xfrm>
          <a:prstGeom prst="rect">
            <a:avLst/>
          </a:prstGeom>
          <a:noFill/>
          <a:ln>
            <a:noFill/>
          </a:ln>
        </p:spPr>
      </p:pic>
      <p:cxnSp>
        <p:nvCxnSpPr>
          <p:cNvPr id="77" name="Google Shape;405;p12"/>
          <p:cNvCxnSpPr/>
          <p:nvPr/>
        </p:nvCxnSpPr>
        <p:spPr>
          <a:xfrm>
            <a:off x="5508104" y="3075806"/>
            <a:ext cx="2124000" cy="1692000"/>
          </a:xfrm>
          <a:prstGeom prst="bentConnector4">
            <a:avLst>
              <a:gd name="adj1" fmla="val -111"/>
              <a:gd name="adj2" fmla="val 111385"/>
            </a:avLst>
          </a:prstGeom>
          <a:noFill/>
          <a:ln w="9525" cap="flat" cmpd="sng">
            <a:solidFill>
              <a:schemeClr val="tx2"/>
            </a:solidFill>
            <a:prstDash val="sysDash"/>
            <a:round/>
            <a:headEnd type="none" w="lg" len="lg"/>
            <a:tailEnd type="none" w="lg" len="lg"/>
          </a:ln>
        </p:spPr>
      </p:cxnSp>
      <p:cxnSp>
        <p:nvCxnSpPr>
          <p:cNvPr id="78" name="カギ線コネクタ 77"/>
          <p:cNvCxnSpPr>
            <a:stCxn id="83" idx="1"/>
            <a:endCxn id="79" idx="0"/>
          </p:cNvCxnSpPr>
          <p:nvPr/>
        </p:nvCxnSpPr>
        <p:spPr>
          <a:xfrm rot="10800000" flipV="1">
            <a:off x="1439584" y="3453830"/>
            <a:ext cx="684144" cy="558080"/>
          </a:xfrm>
          <a:prstGeom prst="bentConnector2">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79" name="正方形/長方形 78"/>
          <p:cNvSpPr/>
          <p:nvPr/>
        </p:nvSpPr>
        <p:spPr>
          <a:xfrm>
            <a:off x="827584" y="4011910"/>
            <a:ext cx="1224000" cy="1800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フォームベース認証</a:t>
            </a:r>
            <a:endPar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0" name="カギ線コネクタ 79"/>
          <p:cNvCxnSpPr>
            <a:stCxn id="79" idx="3"/>
            <a:endCxn id="85" idx="0"/>
          </p:cNvCxnSpPr>
          <p:nvPr/>
        </p:nvCxnSpPr>
        <p:spPr>
          <a:xfrm>
            <a:off x="2051584" y="4101910"/>
            <a:ext cx="234144" cy="198032"/>
          </a:xfrm>
          <a:prstGeom prst="bentConnector2">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カギ線コネクタ 80"/>
          <p:cNvCxnSpPr>
            <a:stCxn id="79" idx="3"/>
            <a:endCxn id="84" idx="2"/>
          </p:cNvCxnSpPr>
          <p:nvPr/>
        </p:nvCxnSpPr>
        <p:spPr>
          <a:xfrm flipV="1">
            <a:off x="2051584" y="3903862"/>
            <a:ext cx="234144" cy="198048"/>
          </a:xfrm>
          <a:prstGeom prst="bentConnector2">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82" name="正方形/長方形 81"/>
          <p:cNvSpPr/>
          <p:nvPr/>
        </p:nvSpPr>
        <p:spPr>
          <a:xfrm>
            <a:off x="1619720" y="4371950"/>
            <a:ext cx="432000" cy="180000"/>
          </a:xfrm>
          <a:prstGeom prst="rect">
            <a:avLst/>
          </a:pr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無効</a:t>
            </a:r>
            <a:endParaRPr kumimoji="1" lang="ja-JP" altLang="en-US" sz="9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3" name="図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28" y="3291830"/>
            <a:ext cx="324000" cy="324000"/>
          </a:xfrm>
          <a:prstGeom prst="rect">
            <a:avLst/>
          </a:prstGeom>
        </p:spPr>
      </p:pic>
      <p:pic>
        <p:nvPicPr>
          <p:cNvPr id="84" name="図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3579862"/>
            <a:ext cx="324000" cy="324000"/>
          </a:xfrm>
          <a:prstGeom prst="rect">
            <a:avLst/>
          </a:prstGeom>
        </p:spPr>
      </p:pic>
      <p:pic>
        <p:nvPicPr>
          <p:cNvPr id="85" name="図 8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28" y="4299942"/>
            <a:ext cx="324000" cy="324000"/>
          </a:xfrm>
          <a:prstGeom prst="rect">
            <a:avLst/>
          </a:prstGeom>
        </p:spPr>
      </p:pic>
      <p:cxnSp>
        <p:nvCxnSpPr>
          <p:cNvPr id="86" name="直線矢印コネクタ 85"/>
          <p:cNvCxnSpPr>
            <a:stCxn id="84" idx="3"/>
            <a:endCxn id="94" idx="1"/>
          </p:cNvCxnSpPr>
          <p:nvPr/>
        </p:nvCxnSpPr>
        <p:spPr>
          <a:xfrm>
            <a:off x="2447728" y="3741862"/>
            <a:ext cx="252320" cy="8"/>
          </a:xfrm>
          <a:prstGeom prst="straightConnector1">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7" name="グループ化 86"/>
          <p:cNvGrpSpPr/>
          <p:nvPr/>
        </p:nvGrpSpPr>
        <p:grpSpPr>
          <a:xfrm>
            <a:off x="2693811" y="3651870"/>
            <a:ext cx="2310237" cy="684056"/>
            <a:chOff x="2755186" y="3399862"/>
            <a:chExt cx="2310237" cy="684056"/>
          </a:xfrm>
        </p:grpSpPr>
        <p:sp>
          <p:nvSpPr>
            <p:cNvPr id="88" name="正方形/長方形 87"/>
            <p:cNvSpPr/>
            <p:nvPr/>
          </p:nvSpPr>
          <p:spPr>
            <a:xfrm>
              <a:off x="2755186" y="3399918"/>
              <a:ext cx="2304256" cy="684000"/>
            </a:xfrm>
            <a:prstGeom prst="rect">
              <a:avLst/>
            </a:prstGeom>
            <a:solidFill>
              <a:schemeClr val="accent6">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3115306" y="3615942"/>
              <a:ext cx="720000" cy="180000"/>
            </a:xfrm>
            <a:prstGeom prst="rect">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4267354" y="3615942"/>
              <a:ext cx="720000" cy="180000"/>
            </a:xfrm>
            <a:prstGeom prst="rect">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p:cNvSpPr/>
            <p:nvPr/>
          </p:nvSpPr>
          <p:spPr>
            <a:xfrm>
              <a:off x="4267354" y="3867950"/>
              <a:ext cx="720000" cy="180000"/>
            </a:xfrm>
            <a:prstGeom prst="rect">
              <a:avLst/>
            </a:prstGeom>
            <a:solidFill>
              <a:schemeClr val="bg1">
                <a:lumMod val="95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ログイン</a:t>
              </a:r>
              <a:endPar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2791226" y="3615942"/>
              <a:ext cx="324000" cy="180000"/>
            </a:xfrm>
            <a:prstGeom prst="rect">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en-US" altLang="ja-JP" sz="90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ID</a:t>
              </a:r>
              <a:endPar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3871354" y="3615942"/>
              <a:ext cx="396000" cy="180000"/>
            </a:xfrm>
            <a:prstGeom prst="rect">
              <a:avLst/>
            </a:prstGeom>
            <a:solidFill>
              <a:schemeClr val="accent6">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ja-JP" sz="90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PW</a:t>
              </a:r>
            </a:p>
          </p:txBody>
        </p:sp>
        <p:sp>
          <p:nvSpPr>
            <p:cNvPr id="94" name="正方形/長方形 93"/>
            <p:cNvSpPr/>
            <p:nvPr/>
          </p:nvSpPr>
          <p:spPr>
            <a:xfrm>
              <a:off x="2761423" y="3399862"/>
              <a:ext cx="2304000" cy="1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90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ユーザ自身でログイン</a:t>
              </a:r>
              <a:r>
                <a:rPr lang="en-US" altLang="ja-JP" sz="90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ID/PW</a:t>
              </a:r>
              <a:r>
                <a:rPr lang="ja-JP" altLang="en-US" sz="90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を送信</a:t>
              </a:r>
              <a:endParaRPr lang="en-US" altLang="ja-JP" sz="90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95" name="カギ線コネクタ 94"/>
          <p:cNvCxnSpPr>
            <a:stCxn id="45" idx="2"/>
            <a:endCxn id="79" idx="1"/>
          </p:cNvCxnSpPr>
          <p:nvPr/>
        </p:nvCxnSpPr>
        <p:spPr>
          <a:xfrm rot="16200000" flipH="1">
            <a:off x="-531781" y="2742545"/>
            <a:ext cx="2322248" cy="396482"/>
          </a:xfrm>
          <a:prstGeom prst="bentConnector2">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カギ線コネクタ 95"/>
          <p:cNvCxnSpPr>
            <a:stCxn id="20" idx="3"/>
            <a:endCxn id="83" idx="0"/>
          </p:cNvCxnSpPr>
          <p:nvPr/>
        </p:nvCxnSpPr>
        <p:spPr>
          <a:xfrm>
            <a:off x="2051584" y="3093798"/>
            <a:ext cx="234144" cy="198032"/>
          </a:xfrm>
          <a:prstGeom prst="bentConnector2">
            <a:avLst/>
          </a:prstGeom>
          <a:ln w="190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正方形/長方形 100"/>
          <p:cNvSpPr/>
          <p:nvPr/>
        </p:nvSpPr>
        <p:spPr>
          <a:xfrm>
            <a:off x="2699792" y="2643758"/>
            <a:ext cx="2304000" cy="180000"/>
          </a:xfrm>
          <a:prstGeom prst="rect">
            <a:avLst/>
          </a:prstGeom>
          <a:solidFill>
            <a:schemeClr val="accent6">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900" smtClean="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匿名アクセス</a:t>
            </a:r>
            <a:endParaRPr kumimoji="1" lang="ja-JP" altLang="en-US" sz="90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7" name="audio-20234012-144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4328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lang="ja-JP" altLang="en-US" dirty="0" smtClean="0"/>
              <a:t>機能概要</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7" name="テキスト プレースホルダー 6"/>
          <p:cNvSpPr>
            <a:spLocks noGrp="1"/>
          </p:cNvSpPr>
          <p:nvPr>
            <p:ph type="body" sz="quarter" idx="12"/>
          </p:nvPr>
        </p:nvSpPr>
        <p:spPr/>
        <p:txBody>
          <a:bodyPr/>
          <a:lstStyle/>
          <a:p>
            <a:r>
              <a:rPr kumimoji="1" lang="ja-JP" altLang="en-US" dirty="0" smtClean="0">
                <a:solidFill>
                  <a:schemeClr val="bg1">
                    <a:lumMod val="75000"/>
                  </a:schemeClr>
                </a:solidFill>
              </a:rPr>
              <a:t>認証機能</a:t>
            </a:r>
            <a:endParaRPr kumimoji="1" lang="en-US" altLang="ja-JP" dirty="0" smtClean="0">
              <a:solidFill>
                <a:schemeClr val="bg1">
                  <a:lumMod val="75000"/>
                </a:schemeClr>
              </a:solidFill>
            </a:endParaRPr>
          </a:p>
          <a:p>
            <a:r>
              <a:rPr lang="ja-JP" altLang="en-US" dirty="0" smtClean="0">
                <a:solidFill>
                  <a:schemeClr val="tx1">
                    <a:lumMod val="75000"/>
                    <a:lumOff val="25000"/>
                  </a:schemeClr>
                </a:solidFill>
              </a:rPr>
              <a:t>認可機能</a:t>
            </a:r>
            <a:endParaRPr kumimoji="1" lang="ja-JP" altLang="en-US" dirty="0">
              <a:solidFill>
                <a:schemeClr val="tx1">
                  <a:lumMod val="75000"/>
                  <a:lumOff val="25000"/>
                </a:schemeClr>
              </a:solidFill>
            </a:endParaRPr>
          </a:p>
        </p:txBody>
      </p:sp>
      <p:sp>
        <p:nvSpPr>
          <p:cNvPr id="5" name="スライド番号プレースホルダー 4"/>
          <p:cNvSpPr>
            <a:spLocks noGrp="1"/>
          </p:cNvSpPr>
          <p:nvPr>
            <p:ph type="sldNum" sz="quarter" idx="4294967295"/>
          </p:nvPr>
        </p:nvSpPr>
        <p:spPr/>
        <p:txBody>
          <a:bodyPr/>
          <a:lstStyle/>
          <a:p>
            <a:fld id="{4B22246B-72CC-4AB3-AEF9-7F9B00475CC6}" type="slidenum">
              <a:rPr lang="ja-JP" altLang="en-US" smtClean="0"/>
              <a:pPr/>
              <a:t>13</a:t>
            </a:fld>
            <a:endParaRPr lang="ja-JP" altLang="en-US" dirty="0"/>
          </a:p>
        </p:txBody>
      </p:sp>
      <p:pic>
        <p:nvPicPr>
          <p:cNvPr id="8" name="p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6656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認可機能</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628650" indent="-285750">
              <a:buClr>
                <a:schemeClr val="tx2"/>
              </a:buClr>
              <a:buSzPct val="100000"/>
              <a:buFont typeface="Wingdings" panose="05000000000000000000" pitchFamily="2" charset="2"/>
              <a:buChar char="n"/>
            </a:pPr>
            <a:r>
              <a:rPr lang="ja-JP" altLang="en-US" b="1" dirty="0"/>
              <a:t>利用可能な認可の種類</a:t>
            </a:r>
            <a:endParaRPr lang="en-US" altLang="ja-JP" b="1" dirty="0"/>
          </a:p>
          <a:p>
            <a:pPr marL="342900">
              <a:buClr>
                <a:schemeClr val="tx2"/>
              </a:buClr>
              <a:buSzPct val="100000"/>
            </a:pPr>
            <a:r>
              <a:rPr lang="ja-JP" altLang="en-US" dirty="0"/>
              <a:t>セキュリティ要件に合わせて認可の種類を選択します</a:t>
            </a:r>
            <a:endParaRPr lang="en-US" altLang="ja-JP" b="1" dirty="0"/>
          </a:p>
          <a:p>
            <a:pPr marL="628650" lvl="0" indent="-285750">
              <a:buClr>
                <a:schemeClr val="tx2"/>
              </a:buClr>
              <a:buSzPct val="100000"/>
              <a:buFont typeface="Wingdings" panose="05000000000000000000" pitchFamily="2" charset="2"/>
              <a:buChar char="n"/>
            </a:pPr>
            <a:endParaRPr lang="en-US" altLang="ja-JP" b="1" dirty="0"/>
          </a:p>
          <a:p>
            <a:pPr marL="1085850" lvl="1" indent="-285750">
              <a:buClr>
                <a:schemeClr val="tx2"/>
              </a:buClr>
              <a:buSzPct val="100000"/>
              <a:buFont typeface="Wingdings" panose="05000000000000000000" pitchFamily="2" charset="2"/>
              <a:buChar char="p"/>
            </a:pPr>
            <a:r>
              <a:rPr lang="ja-JP" altLang="en-US" dirty="0"/>
              <a:t>内部認可</a:t>
            </a:r>
          </a:p>
          <a:p>
            <a:pPr marL="1543050" lvl="2" indent="-285750">
              <a:buClr>
                <a:schemeClr val="tx2"/>
              </a:buClr>
              <a:buSzPct val="100000"/>
              <a:buFont typeface="Wingdings" panose="05000000000000000000" pitchFamily="2" charset="2"/>
              <a:buChar char="ü"/>
            </a:pPr>
            <a:r>
              <a:rPr lang="ja-JP" altLang="en-US" dirty="0" smtClean="0"/>
              <a:t>ユーザー</a:t>
            </a:r>
            <a:r>
              <a:rPr lang="ja-JP" altLang="en-US" dirty="0"/>
              <a:t>とグループの</a:t>
            </a:r>
            <a:r>
              <a:rPr lang="ja-JP" altLang="en-US" dirty="0" smtClean="0"/>
              <a:t>関連付けを</a:t>
            </a:r>
            <a:r>
              <a:rPr lang="en-US" altLang="ja-JP" dirty="0" smtClean="0"/>
              <a:t>GUI</a:t>
            </a:r>
            <a:r>
              <a:rPr lang="ja-JP" altLang="en-US" dirty="0" smtClean="0"/>
              <a:t>上の手動操作で直接行う</a:t>
            </a:r>
            <a:endParaRPr lang="ja-JP" altLang="en-US" dirty="0"/>
          </a:p>
          <a:p>
            <a:pPr marL="342900" lvl="0" indent="-241300">
              <a:spcBef>
                <a:spcPts val="320"/>
              </a:spcBef>
              <a:buSzPts val="1600"/>
            </a:pPr>
            <a:endParaRPr lang="en-US" altLang="ja-JP" b="1" dirty="0"/>
          </a:p>
          <a:p>
            <a:pPr marL="1085850" lvl="1" indent="-285750">
              <a:buClr>
                <a:schemeClr val="tx2"/>
              </a:buClr>
              <a:buSzPct val="100000"/>
              <a:buFont typeface="Wingdings" panose="05000000000000000000" pitchFamily="2" charset="2"/>
              <a:buChar char="p"/>
            </a:pPr>
            <a:r>
              <a:rPr lang="ja-JP" altLang="en-US" dirty="0"/>
              <a:t>外部認可</a:t>
            </a:r>
          </a:p>
          <a:p>
            <a:pPr marL="1543050" lvl="2" indent="-285750">
              <a:buClr>
                <a:schemeClr val="tx2"/>
              </a:buClr>
              <a:buSzPct val="100000"/>
              <a:buFont typeface="Wingdings" panose="05000000000000000000" pitchFamily="2" charset="2"/>
              <a:buChar char="ü"/>
            </a:pPr>
            <a:r>
              <a:rPr lang="ja-JP" altLang="en-US" dirty="0"/>
              <a:t>ユーザーとグループの関連付けを</a:t>
            </a:r>
            <a:r>
              <a:rPr lang="en-US" altLang="ja-JP" dirty="0"/>
              <a:t>GUI</a:t>
            </a:r>
            <a:r>
              <a:rPr lang="ja-JP" altLang="en-US" dirty="0"/>
              <a:t>上の手動操作</a:t>
            </a:r>
            <a:r>
              <a:rPr lang="ja-JP" altLang="en-US" dirty="0" smtClean="0"/>
              <a:t>で行わず、</a:t>
            </a:r>
            <a:r>
              <a:rPr lang="en-US" altLang="ja-JP" dirty="0" smtClean="0"/>
              <a:t/>
            </a:r>
            <a:br>
              <a:rPr lang="en-US" altLang="ja-JP" dirty="0" smtClean="0"/>
            </a:br>
            <a:r>
              <a:rPr lang="en-US" altLang="ja-JP" dirty="0" err="1" smtClean="0"/>
              <a:t>WebFOCUS</a:t>
            </a:r>
            <a:r>
              <a:rPr lang="ja-JP" altLang="en-US" dirty="0"/>
              <a:t>のグループに対して</a:t>
            </a:r>
            <a:r>
              <a:rPr lang="ja-JP" altLang="en-US" dirty="0" smtClean="0"/>
              <a:t>外部認証ソース内</a:t>
            </a:r>
            <a:r>
              <a:rPr lang="ja-JP" altLang="en-US" dirty="0"/>
              <a:t>のグループと</a:t>
            </a:r>
            <a:r>
              <a:rPr lang="ja-JP" altLang="en-US" dirty="0" smtClean="0"/>
              <a:t>関連付ける</a:t>
            </a:r>
            <a:r>
              <a:rPr lang="ja-JP" altLang="en-US" dirty="0"/>
              <a:t/>
            </a:r>
            <a:br>
              <a:rPr lang="ja-JP" altLang="en-US" dirty="0"/>
            </a:br>
            <a:r>
              <a:rPr lang="ja-JP" altLang="en-US" dirty="0"/>
              <a:t>そのため、外部認証の構成が必須</a:t>
            </a:r>
          </a:p>
          <a:p>
            <a:pPr marL="2000250" lvl="3" indent="-285750">
              <a:buClr>
                <a:schemeClr val="tx2"/>
              </a:buClr>
              <a:buSzPct val="100000"/>
              <a:buFont typeface="Arial" panose="020B0604020202020204" pitchFamily="34" charset="0"/>
              <a:buChar char="•"/>
            </a:pPr>
            <a:r>
              <a:rPr lang="ja-JP" altLang="en-US" dirty="0"/>
              <a:t>ログインユーザーのユーザー</a:t>
            </a:r>
            <a:r>
              <a:rPr lang="en-US" altLang="ja-JP" dirty="0"/>
              <a:t>ID</a:t>
            </a:r>
            <a:r>
              <a:rPr lang="ja-JP" altLang="en-US" dirty="0"/>
              <a:t>を自動的に追加することが可能</a:t>
            </a:r>
          </a:p>
          <a:p>
            <a:pPr marL="2000250" lvl="3" indent="-285750">
              <a:buClr>
                <a:schemeClr val="tx2"/>
              </a:buClr>
              <a:buSzPct val="100000"/>
              <a:buFont typeface="Arial" panose="020B0604020202020204" pitchFamily="34" charset="0"/>
              <a:buChar char="•"/>
            </a:pPr>
            <a:r>
              <a:rPr lang="ja-JP" altLang="en-US" dirty="0"/>
              <a:t>外部認証ソース内のグループの変更が発生した場合、</a:t>
            </a:r>
            <a:r>
              <a:rPr lang="en-US" altLang="ja-JP" dirty="0" err="1"/>
              <a:t>WebFOCUS</a:t>
            </a:r>
            <a:r>
              <a:rPr lang="ja-JP" altLang="en-US" dirty="0" err="1"/>
              <a:t>にも</a:t>
            </a:r>
            <a:r>
              <a:rPr lang="ja-JP" altLang="en-US" dirty="0"/>
              <a:t>ログイン時に即反映</a:t>
            </a:r>
          </a:p>
          <a:p>
            <a:pPr marL="1543050" lvl="2" indent="-285750">
              <a:buClr>
                <a:schemeClr val="tx2"/>
              </a:buClr>
              <a:buSzPct val="100000"/>
              <a:buFont typeface="Wingdings" panose="05000000000000000000" pitchFamily="2" charset="2"/>
              <a:buChar char="ü"/>
            </a:pPr>
            <a:r>
              <a:rPr lang="ja-JP" altLang="en-US" dirty="0"/>
              <a:t>外部の認証ソースと認可ソースは別々のものを設定可能</a:t>
            </a:r>
          </a:p>
          <a:p>
            <a:pPr marL="1543050" lvl="2" indent="-285750">
              <a:buClr>
                <a:schemeClr val="tx2"/>
              </a:buClr>
              <a:buSzPct val="100000"/>
              <a:buFont typeface="Wingdings" panose="05000000000000000000" pitchFamily="2" charset="2"/>
              <a:buChar char="ü"/>
            </a:pPr>
            <a:r>
              <a:rPr lang="ja-JP" altLang="en-US" dirty="0"/>
              <a:t>例えば認証は </a:t>
            </a:r>
            <a:r>
              <a:rPr lang="en-US" altLang="ja-JP" dirty="0" err="1"/>
              <a:t>ActiveDirectory</a:t>
            </a:r>
            <a:r>
              <a:rPr lang="en-US" altLang="ja-JP" dirty="0"/>
              <a:t> </a:t>
            </a:r>
            <a:r>
              <a:rPr lang="ja-JP" altLang="en-US" dirty="0"/>
              <a:t>に問い合わせて、ユーザーがどのグループに所属するかを</a:t>
            </a:r>
            <a:br>
              <a:rPr lang="ja-JP" altLang="en-US" dirty="0"/>
            </a:br>
            <a:r>
              <a:rPr lang="ja-JP" altLang="en-US" dirty="0"/>
              <a:t>データベースのテーブルデータで管理する</a:t>
            </a:r>
            <a:r>
              <a:rPr lang="ja-JP" altLang="en-US" dirty="0" smtClean="0"/>
              <a:t>等</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a:t>
            </a:fld>
            <a:endParaRPr lang="ja-JP" altLang="en-US" dirty="0"/>
          </a:p>
        </p:txBody>
      </p:sp>
      <p:pic>
        <p:nvPicPr>
          <p:cNvPr id="6" name="p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16291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認可方式の種類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lvl="0"/>
            <a:r>
              <a:rPr lang="ja-JP" altLang="en-US" b="1" dirty="0">
                <a:latin typeface="Meiryo"/>
                <a:ea typeface="Meiryo"/>
                <a:cs typeface="Meiryo"/>
                <a:sym typeface="Meiryo"/>
              </a:rPr>
              <a:t>ユーザーをグループに割り当てる方法を決定します（単一選択</a:t>
            </a:r>
            <a:r>
              <a:rPr lang="ja-JP" altLang="en-US" b="1" dirty="0" smtClean="0">
                <a:latin typeface="Meiryo"/>
                <a:ea typeface="Meiryo"/>
                <a:cs typeface="Meiryo"/>
                <a:sym typeface="Meiryo"/>
              </a:rPr>
              <a:t>）</a:t>
            </a:r>
            <a:endParaRPr lang="ja-JP" altLang="en-US" b="1" dirty="0">
              <a:latin typeface="Meiryo"/>
              <a:ea typeface="Meiryo"/>
              <a:cs typeface="Meiryo"/>
              <a:sym typeface="Meiryo"/>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a:t>
            </a:fld>
            <a:endParaRPr lang="ja-JP" altLang="en-US" dirty="0"/>
          </a:p>
        </p:txBody>
      </p:sp>
      <p:graphicFrame>
        <p:nvGraphicFramePr>
          <p:cNvPr id="6" name="Google Shape;425;p15"/>
          <p:cNvGraphicFramePr/>
          <p:nvPr>
            <p:extLst>
              <p:ext uri="{D42A27DB-BD31-4B8C-83A1-F6EECF244321}">
                <p14:modId xmlns:p14="http://schemas.microsoft.com/office/powerpoint/2010/main" val="3141971376"/>
              </p:ext>
            </p:extLst>
          </p:nvPr>
        </p:nvGraphicFramePr>
        <p:xfrm>
          <a:off x="683568" y="1350482"/>
          <a:ext cx="7776850" cy="3457095"/>
        </p:xfrm>
        <a:graphic>
          <a:graphicData uri="http://schemas.openxmlformats.org/drawingml/2006/table">
            <a:tbl>
              <a:tblPr firstRow="1" bandRow="1">
                <a:noFill/>
              </a:tblPr>
              <a:tblGrid>
                <a:gridCol w="1656175">
                  <a:extLst>
                    <a:ext uri="{9D8B030D-6E8A-4147-A177-3AD203B41FA5}">
                      <a16:colId xmlns:a16="http://schemas.microsoft.com/office/drawing/2014/main" val="20000"/>
                    </a:ext>
                  </a:extLst>
                </a:gridCol>
                <a:gridCol w="6120675">
                  <a:extLst>
                    <a:ext uri="{9D8B030D-6E8A-4147-A177-3AD203B41FA5}">
                      <a16:colId xmlns:a16="http://schemas.microsoft.com/office/drawing/2014/main" val="20001"/>
                    </a:ext>
                  </a:extLst>
                </a:gridCol>
              </a:tblGrid>
              <a:tr h="303075">
                <a:tc>
                  <a:txBody>
                    <a:bodyPr/>
                    <a:lstStyle/>
                    <a:p>
                      <a:pPr marL="0" marR="0" lvl="0" indent="0" algn="l" rtl="0">
                        <a:spcBef>
                          <a:spcPts val="0"/>
                        </a:spcBef>
                        <a:spcAft>
                          <a:spcPts val="0"/>
                        </a:spcAft>
                        <a:buNone/>
                      </a:pPr>
                      <a:r>
                        <a:rPr lang="ja-JP" sz="1100" dirty="0">
                          <a:solidFill>
                            <a:schemeClr val="bg1"/>
                          </a:solidFill>
                        </a:rPr>
                        <a:t>認証方式</a:t>
                      </a:r>
                      <a:endParaRPr sz="1100" dirty="0">
                        <a:solidFill>
                          <a:schemeClr val="bg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100" dirty="0">
                          <a:solidFill>
                            <a:schemeClr val="bg1"/>
                          </a:solidFill>
                        </a:rPr>
                        <a:t>機能概要</a:t>
                      </a:r>
                      <a:endParaRPr sz="1100" dirty="0">
                        <a:solidFill>
                          <a:schemeClr val="bg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93275">
                <a:tc>
                  <a:txBody>
                    <a:bodyPr/>
                    <a:lstStyle/>
                    <a:p>
                      <a:pPr marL="0" marR="0" lvl="0" indent="0" algn="l" rtl="0">
                        <a:spcBef>
                          <a:spcPts val="0"/>
                        </a:spcBef>
                        <a:spcAft>
                          <a:spcPts val="0"/>
                        </a:spcAft>
                        <a:buNone/>
                      </a:pPr>
                      <a:r>
                        <a:rPr lang="ja-JP" sz="1100" dirty="0">
                          <a:solidFill>
                            <a:schemeClr val="tx1">
                              <a:lumMod val="75000"/>
                              <a:lumOff val="25000"/>
                            </a:schemeClr>
                          </a:solidFill>
                        </a:rPr>
                        <a:t>内部認可</a:t>
                      </a:r>
                      <a:endParaRPr sz="1100" dirty="0">
                        <a:solidFill>
                          <a:schemeClr val="tx1">
                            <a:lumMod val="75000"/>
                            <a:lumOff val="25000"/>
                          </a:schemeClr>
                        </a:solidFill>
                      </a:endParaRPr>
                    </a:p>
                    <a:p>
                      <a:pPr marL="0" marR="0" lvl="0" indent="0" algn="l" rtl="0">
                        <a:lnSpc>
                          <a:spcPct val="100000"/>
                        </a:lnSpc>
                        <a:spcBef>
                          <a:spcPts val="0"/>
                        </a:spcBef>
                        <a:spcAft>
                          <a:spcPts val="0"/>
                        </a:spcAft>
                        <a:buClr>
                          <a:schemeClr val="dk2"/>
                        </a:buClr>
                        <a:buSzPts val="1100"/>
                        <a:buFont typeface="Meiryo"/>
                        <a:buNone/>
                      </a:pPr>
                      <a:r>
                        <a:rPr lang="ja-JP" sz="1100" dirty="0">
                          <a:solidFill>
                            <a:schemeClr val="tx1">
                              <a:lumMod val="75000"/>
                              <a:lumOff val="25000"/>
                            </a:schemeClr>
                          </a:solidFill>
                        </a:rPr>
                        <a:t>※初期設定</a:t>
                      </a:r>
                      <a:endParaRPr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sz="1100" dirty="0">
                          <a:solidFill>
                            <a:schemeClr val="tx1">
                              <a:lumMod val="75000"/>
                              <a:lumOff val="25000"/>
                            </a:schemeClr>
                          </a:solidFill>
                          <a:latin typeface="+mn-lt"/>
                        </a:rPr>
                        <a:t>WebFOCUS</a:t>
                      </a:r>
                      <a:r>
                        <a:rPr lang="ja-JP" sz="1100" dirty="0">
                          <a:solidFill>
                            <a:schemeClr val="tx1">
                              <a:lumMod val="75000"/>
                              <a:lumOff val="25000"/>
                            </a:schemeClr>
                          </a:solidFill>
                        </a:rPr>
                        <a:t>内部ユーザーを手動で</a:t>
                      </a:r>
                      <a:r>
                        <a:rPr lang="ja-JP" sz="1100" dirty="0">
                          <a:solidFill>
                            <a:schemeClr val="tx1">
                              <a:lumMod val="75000"/>
                              <a:lumOff val="25000"/>
                            </a:schemeClr>
                          </a:solidFill>
                          <a:latin typeface="+mn-lt"/>
                        </a:rPr>
                        <a:t>WebFOCUS</a:t>
                      </a:r>
                      <a:r>
                        <a:rPr lang="ja-JP" sz="1100" dirty="0">
                          <a:solidFill>
                            <a:schemeClr val="tx1">
                              <a:lumMod val="75000"/>
                              <a:lumOff val="25000"/>
                            </a:schemeClr>
                          </a:solidFill>
                        </a:rPr>
                        <a:t>内部グループに割り当てることができます</a:t>
                      </a: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504825">
                <a:tc>
                  <a:txBody>
                    <a:bodyPr/>
                    <a:lstStyle/>
                    <a:p>
                      <a:pPr marL="0" marR="0" lvl="0" indent="0" algn="l" rtl="0">
                        <a:spcBef>
                          <a:spcPts val="0"/>
                        </a:spcBef>
                        <a:spcAft>
                          <a:spcPts val="0"/>
                        </a:spcAft>
                        <a:buNone/>
                      </a:pPr>
                      <a:r>
                        <a:rPr lang="ja-JP" sz="1100">
                          <a:solidFill>
                            <a:schemeClr val="tx1">
                              <a:lumMod val="75000"/>
                              <a:lumOff val="25000"/>
                            </a:schemeClr>
                          </a:solidFill>
                        </a:rPr>
                        <a:t>外部認可</a:t>
                      </a:r>
                      <a:endParaRPr sz="1100">
                        <a:solidFill>
                          <a:schemeClr val="tx1">
                            <a:lumMod val="75000"/>
                            <a:lumOff val="25000"/>
                          </a:schemeClr>
                        </a:solidFill>
                      </a:endParaRPr>
                    </a:p>
                    <a:p>
                      <a:pPr marL="0" marR="0" lvl="0" indent="0" algn="l" rtl="0">
                        <a:spcBef>
                          <a:spcPts val="0"/>
                        </a:spcBef>
                        <a:spcAft>
                          <a:spcPts val="0"/>
                        </a:spcAft>
                        <a:buNone/>
                      </a:pPr>
                      <a:endParaRPr sz="1100">
                        <a:solidFill>
                          <a:schemeClr val="tx1">
                            <a:lumMod val="75000"/>
                            <a:lumOff val="25000"/>
                          </a:schemeClr>
                        </a:solidFill>
                      </a:endParaRPr>
                    </a:p>
                    <a:p>
                      <a:pPr marL="0" marR="0" lvl="0" indent="0" algn="l" rtl="0">
                        <a:lnSpc>
                          <a:spcPct val="100000"/>
                        </a:lnSpc>
                        <a:spcBef>
                          <a:spcPts val="0"/>
                        </a:spcBef>
                        <a:spcAft>
                          <a:spcPts val="0"/>
                        </a:spcAft>
                        <a:buClr>
                          <a:schemeClr val="dk2"/>
                        </a:buClr>
                        <a:buSzPts val="1100"/>
                        <a:buFont typeface="Meiryo"/>
                        <a:buNone/>
                      </a:pPr>
                      <a:r>
                        <a:rPr lang="ja-JP" sz="1100">
                          <a:solidFill>
                            <a:schemeClr val="tx1">
                              <a:lumMod val="75000"/>
                              <a:lumOff val="25000"/>
                            </a:schemeClr>
                          </a:solidFill>
                        </a:rPr>
                        <a:t>※外部認証前提</a:t>
                      </a:r>
                      <a:endParaRPr>
                        <a:solidFill>
                          <a:schemeClr val="tx1">
                            <a:lumMod val="75000"/>
                            <a:lumOff val="25000"/>
                          </a:schemeClr>
                        </a:solidFill>
                      </a:endParaRPr>
                    </a:p>
                    <a:p>
                      <a:pPr marL="0" marR="0" lvl="0" indent="0" algn="l" rtl="0">
                        <a:spcBef>
                          <a:spcPts val="0"/>
                        </a:spcBef>
                        <a:spcAft>
                          <a:spcPts val="0"/>
                        </a:spcAft>
                        <a:buNone/>
                      </a:pPr>
                      <a:endParaRPr sz="110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sz="1100" dirty="0">
                          <a:solidFill>
                            <a:schemeClr val="tx1">
                              <a:lumMod val="75000"/>
                              <a:lumOff val="25000"/>
                            </a:schemeClr>
                          </a:solidFill>
                        </a:rPr>
                        <a:t>外部グループを</a:t>
                      </a:r>
                      <a:r>
                        <a:rPr lang="ja-JP" sz="1100" dirty="0">
                          <a:solidFill>
                            <a:schemeClr val="tx1">
                              <a:lumMod val="75000"/>
                              <a:lumOff val="25000"/>
                            </a:schemeClr>
                          </a:solidFill>
                          <a:latin typeface="+mn-lt"/>
                        </a:rPr>
                        <a:t>WebFOCUS</a:t>
                      </a:r>
                      <a:r>
                        <a:rPr lang="ja-JP" sz="1100" dirty="0">
                          <a:solidFill>
                            <a:schemeClr val="tx1">
                              <a:lumMod val="75000"/>
                              <a:lumOff val="25000"/>
                            </a:schemeClr>
                          </a:solidFill>
                        </a:rPr>
                        <a:t>内部グループと関連付けることができます</a:t>
                      </a:r>
                      <a:br>
                        <a:rPr lang="ja-JP" sz="1100" dirty="0">
                          <a:solidFill>
                            <a:schemeClr val="tx1">
                              <a:lumMod val="75000"/>
                              <a:lumOff val="25000"/>
                            </a:schemeClr>
                          </a:solidFill>
                        </a:rPr>
                      </a:br>
                      <a:r>
                        <a:rPr lang="ja-JP" sz="1100" dirty="0">
                          <a:solidFill>
                            <a:schemeClr val="tx1">
                              <a:lumMod val="75000"/>
                              <a:lumOff val="25000"/>
                            </a:schemeClr>
                          </a:solidFill>
                        </a:rPr>
                        <a:t>関連付けされた外部グループのユーザーは内部グループに自動的に割り当てされます</a:t>
                      </a: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54825">
                <a:tc>
                  <a:txBody>
                    <a:bodyPr/>
                    <a:lstStyle/>
                    <a:p>
                      <a:pPr marL="0" marR="0" lvl="0" indent="0" algn="l" rtl="0">
                        <a:spcBef>
                          <a:spcPts val="0"/>
                        </a:spcBef>
                        <a:spcAft>
                          <a:spcPts val="0"/>
                        </a:spcAft>
                        <a:buNone/>
                      </a:pPr>
                      <a:r>
                        <a:rPr lang="ja-JP" sz="1100" dirty="0">
                          <a:solidFill>
                            <a:schemeClr val="tx1">
                              <a:lumMod val="75000"/>
                              <a:lumOff val="25000"/>
                            </a:schemeClr>
                          </a:solidFill>
                        </a:rPr>
                        <a:t>内部＋外部認可</a:t>
                      </a:r>
                      <a:endParaRPr sz="1100" dirty="0">
                        <a:solidFill>
                          <a:schemeClr val="tx1">
                            <a:lumMod val="75000"/>
                            <a:lumOff val="25000"/>
                          </a:schemeClr>
                        </a:solidFill>
                      </a:endParaRPr>
                    </a:p>
                    <a:p>
                      <a:pPr marL="0" marR="0" lvl="0" indent="0" algn="l" rtl="0">
                        <a:spcBef>
                          <a:spcPts val="0"/>
                        </a:spcBef>
                        <a:spcAft>
                          <a:spcPts val="0"/>
                        </a:spcAft>
                        <a:buNone/>
                      </a:pPr>
                      <a:endParaRPr sz="1100" dirty="0">
                        <a:solidFill>
                          <a:schemeClr val="tx1">
                            <a:lumMod val="75000"/>
                            <a:lumOff val="25000"/>
                          </a:schemeClr>
                        </a:solidFill>
                      </a:endParaRPr>
                    </a:p>
                    <a:p>
                      <a:pPr marL="0" marR="0" lvl="0" indent="0" algn="l" rtl="0">
                        <a:spcBef>
                          <a:spcPts val="0"/>
                        </a:spcBef>
                        <a:spcAft>
                          <a:spcPts val="0"/>
                        </a:spcAft>
                        <a:buNone/>
                      </a:pPr>
                      <a:r>
                        <a:rPr lang="ja-JP" sz="1000" dirty="0">
                          <a:solidFill>
                            <a:schemeClr val="tx1">
                              <a:lumMod val="75000"/>
                              <a:lumOff val="25000"/>
                            </a:schemeClr>
                          </a:solidFill>
                        </a:rPr>
                        <a:t>※外部認証前提</a:t>
                      </a:r>
                      <a:endParaRPr sz="10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sz="1100" dirty="0">
                          <a:solidFill>
                            <a:schemeClr val="tx1">
                              <a:lumMod val="75000"/>
                              <a:lumOff val="25000"/>
                            </a:schemeClr>
                          </a:solidFill>
                        </a:rPr>
                        <a:t>外部認可の手動割り当ても許可する設定です。</a:t>
                      </a:r>
                      <a:endParaRPr sz="1100" dirty="0">
                        <a:solidFill>
                          <a:schemeClr val="tx1">
                            <a:lumMod val="75000"/>
                            <a:lumOff val="25000"/>
                          </a:schemeClr>
                        </a:solidFill>
                      </a:endParaRPr>
                    </a:p>
                    <a:p>
                      <a:pPr marL="0" marR="0" lvl="0" indent="0" algn="l" rtl="0">
                        <a:spcBef>
                          <a:spcPts val="0"/>
                        </a:spcBef>
                        <a:spcAft>
                          <a:spcPts val="0"/>
                        </a:spcAft>
                        <a:buNone/>
                      </a:pPr>
                      <a:r>
                        <a:rPr lang="ja-JP" sz="1100" dirty="0">
                          <a:solidFill>
                            <a:schemeClr val="tx1">
                              <a:lumMod val="75000"/>
                              <a:lumOff val="25000"/>
                            </a:schemeClr>
                          </a:solidFill>
                        </a:rPr>
                        <a:t>但し、１つの内部グループには内部認可と</a:t>
                      </a:r>
                      <a:endParaRPr sz="1100" dirty="0">
                        <a:solidFill>
                          <a:schemeClr val="tx1">
                            <a:lumMod val="75000"/>
                            <a:lumOff val="25000"/>
                          </a:schemeClr>
                        </a:solidFill>
                      </a:endParaRPr>
                    </a:p>
                    <a:p>
                      <a:pPr marL="0" marR="0" lvl="0" indent="0" algn="l" rtl="0">
                        <a:spcBef>
                          <a:spcPts val="0"/>
                        </a:spcBef>
                        <a:spcAft>
                          <a:spcPts val="0"/>
                        </a:spcAft>
                        <a:buNone/>
                      </a:pPr>
                      <a:r>
                        <a:rPr lang="ja-JP" sz="1100" dirty="0">
                          <a:solidFill>
                            <a:schemeClr val="tx1">
                              <a:lumMod val="75000"/>
                              <a:lumOff val="25000"/>
                            </a:schemeClr>
                          </a:solidFill>
                        </a:rPr>
                        <a:t>外部認可の両方を同時に設定ができないため、</a:t>
                      </a:r>
                      <a:endParaRPr sz="1100" dirty="0">
                        <a:solidFill>
                          <a:schemeClr val="tx1">
                            <a:lumMod val="75000"/>
                            <a:lumOff val="25000"/>
                          </a:schemeClr>
                        </a:solidFill>
                      </a:endParaRPr>
                    </a:p>
                    <a:p>
                      <a:pPr marL="0" marR="0" lvl="0" indent="0" algn="l" rtl="0">
                        <a:spcBef>
                          <a:spcPts val="0"/>
                        </a:spcBef>
                        <a:spcAft>
                          <a:spcPts val="0"/>
                        </a:spcAft>
                        <a:buNone/>
                      </a:pPr>
                      <a:r>
                        <a:rPr lang="ja-JP" sz="1100" dirty="0">
                          <a:solidFill>
                            <a:schemeClr val="tx1">
                              <a:lumMod val="75000"/>
                              <a:lumOff val="25000"/>
                            </a:schemeClr>
                          </a:solidFill>
                        </a:rPr>
                        <a:t>両方利用したい場合は、権限設定と所属管理の</a:t>
                      </a:r>
                      <a:endParaRPr sz="1100" dirty="0">
                        <a:solidFill>
                          <a:schemeClr val="tx1">
                            <a:lumMod val="75000"/>
                            <a:lumOff val="25000"/>
                          </a:schemeClr>
                        </a:solidFill>
                      </a:endParaRPr>
                    </a:p>
                    <a:p>
                      <a:pPr marL="0" marR="0" lvl="0" indent="0" algn="l" rtl="0">
                        <a:spcBef>
                          <a:spcPts val="0"/>
                        </a:spcBef>
                        <a:spcAft>
                          <a:spcPts val="0"/>
                        </a:spcAft>
                        <a:buNone/>
                      </a:pPr>
                      <a:r>
                        <a:rPr lang="ja-JP" sz="1100" dirty="0">
                          <a:solidFill>
                            <a:schemeClr val="tx1">
                              <a:lumMod val="75000"/>
                              <a:lumOff val="25000"/>
                            </a:schemeClr>
                          </a:solidFill>
                        </a:rPr>
                        <a:t>グループを分けて対応します（右図が例）</a:t>
                      </a:r>
                      <a:endParaRPr sz="1100" dirty="0">
                        <a:solidFill>
                          <a:schemeClr val="tx1">
                            <a:lumMod val="75000"/>
                            <a:lumOff val="25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cxnSp>
        <p:nvCxnSpPr>
          <p:cNvPr id="7" name="Google Shape;426;p15"/>
          <p:cNvCxnSpPr>
            <a:stCxn id="8" idx="3"/>
            <a:endCxn id="9" idx="1"/>
          </p:cNvCxnSpPr>
          <p:nvPr/>
        </p:nvCxnSpPr>
        <p:spPr>
          <a:xfrm>
            <a:off x="3419937" y="2013670"/>
            <a:ext cx="2304300" cy="0"/>
          </a:xfrm>
          <a:prstGeom prst="straightConnector1">
            <a:avLst/>
          </a:prstGeom>
          <a:noFill/>
          <a:ln w="19050" cap="flat" cmpd="sng">
            <a:solidFill>
              <a:schemeClr val="accent5"/>
            </a:solidFill>
            <a:prstDash val="solid"/>
            <a:round/>
            <a:headEnd type="none" w="sm" len="sm"/>
            <a:tailEnd type="triangle" w="lg" len="lg"/>
          </a:ln>
        </p:spPr>
      </p:cxnSp>
      <p:pic>
        <p:nvPicPr>
          <p:cNvPr id="8" name="Google Shape;427;p15"/>
          <p:cNvPicPr preferRelativeResize="0"/>
          <p:nvPr/>
        </p:nvPicPr>
        <p:blipFill rotWithShape="1">
          <a:blip r:embed="rId5">
            <a:alphaModFix/>
          </a:blip>
          <a:srcRect/>
          <a:stretch/>
        </p:blipFill>
        <p:spPr>
          <a:xfrm>
            <a:off x="3095936" y="1851670"/>
            <a:ext cx="324001" cy="324000"/>
          </a:xfrm>
          <a:prstGeom prst="rect">
            <a:avLst/>
          </a:prstGeom>
          <a:noFill/>
          <a:ln>
            <a:noFill/>
          </a:ln>
        </p:spPr>
      </p:pic>
      <p:pic>
        <p:nvPicPr>
          <p:cNvPr id="9" name="Google Shape;428;p15"/>
          <p:cNvPicPr preferRelativeResize="0"/>
          <p:nvPr/>
        </p:nvPicPr>
        <p:blipFill rotWithShape="1">
          <a:blip r:embed="rId6">
            <a:alphaModFix/>
          </a:blip>
          <a:srcRect/>
          <a:stretch/>
        </p:blipFill>
        <p:spPr>
          <a:xfrm>
            <a:off x="5724256" y="1851670"/>
            <a:ext cx="324000" cy="324000"/>
          </a:xfrm>
          <a:prstGeom prst="rect">
            <a:avLst/>
          </a:prstGeom>
          <a:noFill/>
          <a:ln>
            <a:noFill/>
          </a:ln>
        </p:spPr>
      </p:pic>
      <p:sp>
        <p:nvSpPr>
          <p:cNvPr id="10" name="Google Shape;431;p15"/>
          <p:cNvSpPr/>
          <p:nvPr/>
        </p:nvSpPr>
        <p:spPr>
          <a:xfrm>
            <a:off x="2339752" y="1887694"/>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latin typeface="Meiryo"/>
                <a:ea typeface="Meiryo"/>
                <a:cs typeface="Meiryo"/>
                <a:sym typeface="Meiryo"/>
              </a:rPr>
              <a:t>内部ユーザー</a:t>
            </a:r>
            <a:endParaRPr sz="900" dirty="0">
              <a:solidFill>
                <a:srgbClr val="3F3F3F"/>
              </a:solidFill>
              <a:latin typeface="Meiryo"/>
              <a:ea typeface="Meiryo"/>
              <a:cs typeface="Meiryo"/>
              <a:sym typeface="Meiryo"/>
            </a:endParaRPr>
          </a:p>
        </p:txBody>
      </p:sp>
      <p:sp>
        <p:nvSpPr>
          <p:cNvPr id="11" name="Google Shape;432;p15"/>
          <p:cNvSpPr/>
          <p:nvPr/>
        </p:nvSpPr>
        <p:spPr>
          <a:xfrm>
            <a:off x="6048264" y="1887694"/>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内部グループ</a:t>
            </a:r>
            <a:endParaRPr sz="900">
              <a:solidFill>
                <a:srgbClr val="3F3F3F"/>
              </a:solidFill>
              <a:latin typeface="Meiryo"/>
              <a:ea typeface="Meiryo"/>
              <a:cs typeface="Meiryo"/>
              <a:sym typeface="Meiryo"/>
            </a:endParaRPr>
          </a:p>
        </p:txBody>
      </p:sp>
      <p:cxnSp>
        <p:nvCxnSpPr>
          <p:cNvPr id="12" name="Google Shape;433;p15"/>
          <p:cNvCxnSpPr>
            <a:stCxn id="13" idx="3"/>
            <a:endCxn id="14" idx="1"/>
          </p:cNvCxnSpPr>
          <p:nvPr/>
        </p:nvCxnSpPr>
        <p:spPr>
          <a:xfrm>
            <a:off x="3419937" y="3085759"/>
            <a:ext cx="2304300" cy="0"/>
          </a:xfrm>
          <a:prstGeom prst="straightConnector1">
            <a:avLst/>
          </a:prstGeom>
          <a:noFill/>
          <a:ln w="19050" cap="flat" cmpd="sng">
            <a:solidFill>
              <a:schemeClr val="accent5"/>
            </a:solidFill>
            <a:prstDash val="dash"/>
            <a:round/>
            <a:headEnd type="triangle" w="lg" len="lg"/>
            <a:tailEnd type="triangle" w="lg" len="lg"/>
          </a:ln>
        </p:spPr>
      </p:cxnSp>
      <p:pic>
        <p:nvPicPr>
          <p:cNvPr id="13" name="Google Shape;434;p15"/>
          <p:cNvPicPr preferRelativeResize="0"/>
          <p:nvPr/>
        </p:nvPicPr>
        <p:blipFill rotWithShape="1">
          <a:blip r:embed="rId5">
            <a:alphaModFix/>
          </a:blip>
          <a:srcRect/>
          <a:stretch/>
        </p:blipFill>
        <p:spPr>
          <a:xfrm>
            <a:off x="3095936" y="2923759"/>
            <a:ext cx="324001" cy="324000"/>
          </a:xfrm>
          <a:prstGeom prst="rect">
            <a:avLst/>
          </a:prstGeom>
          <a:noFill/>
          <a:ln>
            <a:noFill/>
          </a:ln>
        </p:spPr>
      </p:pic>
      <p:pic>
        <p:nvPicPr>
          <p:cNvPr id="14" name="Google Shape;435;p15"/>
          <p:cNvPicPr preferRelativeResize="0"/>
          <p:nvPr/>
        </p:nvPicPr>
        <p:blipFill rotWithShape="1">
          <a:blip r:embed="rId6">
            <a:alphaModFix/>
          </a:blip>
          <a:srcRect/>
          <a:stretch/>
        </p:blipFill>
        <p:spPr>
          <a:xfrm>
            <a:off x="5724256" y="2923759"/>
            <a:ext cx="324000" cy="324000"/>
          </a:xfrm>
          <a:prstGeom prst="rect">
            <a:avLst/>
          </a:prstGeom>
          <a:noFill/>
          <a:ln>
            <a:noFill/>
          </a:ln>
        </p:spPr>
      </p:pic>
      <p:pic>
        <p:nvPicPr>
          <p:cNvPr id="15" name="Google Shape;436;p15"/>
          <p:cNvPicPr preferRelativeResize="0"/>
          <p:nvPr/>
        </p:nvPicPr>
        <p:blipFill rotWithShape="1">
          <a:blip r:embed="rId7">
            <a:alphaModFix/>
          </a:blip>
          <a:srcRect/>
          <a:stretch/>
        </p:blipFill>
        <p:spPr>
          <a:xfrm>
            <a:off x="7776392" y="2923759"/>
            <a:ext cx="324000" cy="324000"/>
          </a:xfrm>
          <a:prstGeom prst="rect">
            <a:avLst/>
          </a:prstGeom>
          <a:noFill/>
          <a:ln>
            <a:noFill/>
          </a:ln>
        </p:spPr>
      </p:pic>
      <p:sp>
        <p:nvSpPr>
          <p:cNvPr id="16" name="Google Shape;437;p15"/>
          <p:cNvSpPr/>
          <p:nvPr/>
        </p:nvSpPr>
        <p:spPr>
          <a:xfrm>
            <a:off x="7488424" y="2715766"/>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外部グループ</a:t>
            </a:r>
            <a:endParaRPr sz="900">
              <a:solidFill>
                <a:srgbClr val="3F3F3F"/>
              </a:solidFill>
              <a:latin typeface="Meiryo"/>
              <a:ea typeface="Meiryo"/>
              <a:cs typeface="Meiryo"/>
              <a:sym typeface="Meiryo"/>
            </a:endParaRPr>
          </a:p>
        </p:txBody>
      </p:sp>
      <p:cxnSp>
        <p:nvCxnSpPr>
          <p:cNvPr id="17" name="Google Shape;438;p15"/>
          <p:cNvCxnSpPr>
            <a:stCxn id="14" idx="3"/>
            <a:endCxn id="15" idx="1"/>
          </p:cNvCxnSpPr>
          <p:nvPr/>
        </p:nvCxnSpPr>
        <p:spPr>
          <a:xfrm>
            <a:off x="6048256" y="3085759"/>
            <a:ext cx="1728000" cy="0"/>
          </a:xfrm>
          <a:prstGeom prst="straightConnector1">
            <a:avLst/>
          </a:prstGeom>
          <a:noFill/>
          <a:ln w="19050" cap="flat" cmpd="sng">
            <a:solidFill>
              <a:schemeClr val="accent6"/>
            </a:solidFill>
            <a:prstDash val="solid"/>
            <a:round/>
            <a:headEnd type="oval" w="med" len="med"/>
            <a:tailEnd type="oval" w="med" len="med"/>
          </a:ln>
        </p:spPr>
      </p:cxnSp>
      <p:sp>
        <p:nvSpPr>
          <p:cNvPr id="18" name="Google Shape;439;p15"/>
          <p:cNvSpPr/>
          <p:nvPr/>
        </p:nvSpPr>
        <p:spPr>
          <a:xfrm>
            <a:off x="6624304" y="2995767"/>
            <a:ext cx="684000" cy="180000"/>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chemeClr val="accent6"/>
                </a:solidFill>
                <a:latin typeface="Meiryo"/>
                <a:ea typeface="Meiryo"/>
                <a:cs typeface="Meiryo"/>
                <a:sym typeface="Meiryo"/>
              </a:rPr>
              <a:t>関連付け</a:t>
            </a:r>
            <a:endParaRPr sz="900">
              <a:solidFill>
                <a:schemeClr val="accent6"/>
              </a:solidFill>
              <a:latin typeface="Meiryo"/>
              <a:ea typeface="Meiryo"/>
              <a:cs typeface="Meiryo"/>
              <a:sym typeface="Meiryo"/>
            </a:endParaRPr>
          </a:p>
        </p:txBody>
      </p:sp>
      <p:cxnSp>
        <p:nvCxnSpPr>
          <p:cNvPr id="19" name="Google Shape;440;p15"/>
          <p:cNvCxnSpPr>
            <a:stCxn id="13" idx="0"/>
            <a:endCxn id="16" idx="1"/>
          </p:cNvCxnSpPr>
          <p:nvPr/>
        </p:nvCxnSpPr>
        <p:spPr>
          <a:xfrm rot="-5400000">
            <a:off x="5314287" y="749509"/>
            <a:ext cx="117900" cy="4230600"/>
          </a:xfrm>
          <a:prstGeom prst="bentConnector2">
            <a:avLst/>
          </a:prstGeom>
          <a:noFill/>
          <a:ln w="19050" cap="flat" cmpd="sng">
            <a:solidFill>
              <a:srgbClr val="FF8181"/>
            </a:solidFill>
            <a:prstDash val="solid"/>
            <a:round/>
            <a:headEnd type="triangle" w="med" len="med"/>
            <a:tailEnd type="none" w="sm" len="sm"/>
          </a:ln>
        </p:spPr>
      </p:cxnSp>
      <p:sp>
        <p:nvSpPr>
          <p:cNvPr id="20" name="Google Shape;441;p15"/>
          <p:cNvSpPr/>
          <p:nvPr/>
        </p:nvSpPr>
        <p:spPr>
          <a:xfrm>
            <a:off x="4427984" y="2715766"/>
            <a:ext cx="2340000" cy="180000"/>
          </a:xfrm>
          <a:prstGeom prst="rect">
            <a:avLst/>
          </a:prstGeom>
          <a:solidFill>
            <a:schemeClr val="lt1"/>
          </a:solidFill>
          <a:ln w="12700" cap="flat" cmpd="sng">
            <a:solidFill>
              <a:srgbClr val="FF818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latin typeface="Meiryo"/>
                <a:ea typeface="Meiryo"/>
                <a:cs typeface="Meiryo"/>
                <a:sym typeface="Meiryo"/>
              </a:rPr>
              <a:t>外部ユーザー</a:t>
            </a:r>
            <a:r>
              <a:rPr lang="ja-JP" sz="900" dirty="0">
                <a:solidFill>
                  <a:srgbClr val="3F3F3F"/>
                </a:solidFill>
                <a:ea typeface="Meiryo"/>
                <a:cs typeface="Meiryo"/>
                <a:sym typeface="Meiryo"/>
              </a:rPr>
              <a:t>ID</a:t>
            </a:r>
            <a:r>
              <a:rPr lang="ja-JP" sz="900" dirty="0">
                <a:solidFill>
                  <a:srgbClr val="3F3F3F"/>
                </a:solidFill>
                <a:latin typeface="Meiryo"/>
                <a:ea typeface="Meiryo"/>
                <a:cs typeface="Meiryo"/>
                <a:sym typeface="Meiryo"/>
              </a:rPr>
              <a:t>と連動（自動追加可能）</a:t>
            </a:r>
            <a:endParaRPr sz="900" dirty="0">
              <a:solidFill>
                <a:srgbClr val="3F3F3F"/>
              </a:solidFill>
              <a:latin typeface="Meiryo"/>
              <a:ea typeface="Meiryo"/>
              <a:cs typeface="Meiryo"/>
              <a:sym typeface="Meiryo"/>
            </a:endParaRPr>
          </a:p>
        </p:txBody>
      </p:sp>
      <p:cxnSp>
        <p:nvCxnSpPr>
          <p:cNvPr id="21" name="Google Shape;442;p15"/>
          <p:cNvCxnSpPr>
            <a:stCxn id="28" idx="3"/>
            <a:endCxn id="22" idx="1"/>
          </p:cNvCxnSpPr>
          <p:nvPr/>
        </p:nvCxnSpPr>
        <p:spPr>
          <a:xfrm>
            <a:off x="3419937" y="3561822"/>
            <a:ext cx="2304300" cy="0"/>
          </a:xfrm>
          <a:prstGeom prst="straightConnector1">
            <a:avLst/>
          </a:prstGeom>
          <a:noFill/>
          <a:ln w="19050" cap="flat" cmpd="sng">
            <a:solidFill>
              <a:schemeClr val="accent2"/>
            </a:solidFill>
            <a:prstDash val="solid"/>
            <a:round/>
            <a:headEnd type="none" w="sm" len="sm"/>
            <a:tailEnd type="triangle" w="lg" len="lg"/>
          </a:ln>
        </p:spPr>
      </p:cxnSp>
      <p:pic>
        <p:nvPicPr>
          <p:cNvPr id="22" name="Google Shape;444;p15"/>
          <p:cNvPicPr preferRelativeResize="0"/>
          <p:nvPr/>
        </p:nvPicPr>
        <p:blipFill rotWithShape="1">
          <a:blip r:embed="rId6">
            <a:alphaModFix/>
          </a:blip>
          <a:srcRect/>
          <a:stretch/>
        </p:blipFill>
        <p:spPr>
          <a:xfrm>
            <a:off x="5724168" y="3399878"/>
            <a:ext cx="324000" cy="324000"/>
          </a:xfrm>
          <a:prstGeom prst="rect">
            <a:avLst/>
          </a:prstGeom>
          <a:noFill/>
          <a:ln>
            <a:noFill/>
          </a:ln>
        </p:spPr>
      </p:pic>
      <p:sp>
        <p:nvSpPr>
          <p:cNvPr id="23" name="Google Shape;445;p15"/>
          <p:cNvSpPr txBox="1"/>
          <p:nvPr/>
        </p:nvSpPr>
        <p:spPr>
          <a:xfrm>
            <a:off x="4333121" y="3166476"/>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sp>
        <p:nvSpPr>
          <p:cNvPr id="24" name="Google Shape;446;p15"/>
          <p:cNvSpPr/>
          <p:nvPr/>
        </p:nvSpPr>
        <p:spPr>
          <a:xfrm>
            <a:off x="6336184" y="3335885"/>
            <a:ext cx="1764208" cy="360000"/>
          </a:xfrm>
          <a:prstGeom prst="rect">
            <a:avLst/>
          </a:prstGeom>
          <a:solidFill>
            <a:srgbClr val="F2DADA"/>
          </a:solid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a:solidFill>
                  <a:srgbClr val="3F3F3F"/>
                </a:solidFill>
                <a:latin typeface="Meiryo"/>
                <a:ea typeface="Meiryo"/>
                <a:cs typeface="Meiryo"/>
                <a:sym typeface="Meiryo"/>
              </a:rPr>
              <a:t>外部と関連付けされていない</a:t>
            </a:r>
            <a:endParaRPr sz="900">
              <a:solidFill>
                <a:srgbClr val="3F3F3F"/>
              </a:solidFill>
              <a:latin typeface="Meiryo"/>
              <a:ea typeface="Meiryo"/>
              <a:cs typeface="Meiryo"/>
              <a:sym typeface="Meiryo"/>
            </a:endParaRPr>
          </a:p>
          <a:p>
            <a:pPr marL="0" marR="0" lvl="0" indent="0" algn="l" rtl="0">
              <a:spcBef>
                <a:spcPts val="0"/>
              </a:spcBef>
              <a:spcAft>
                <a:spcPts val="0"/>
              </a:spcAft>
              <a:buNone/>
            </a:pPr>
            <a:r>
              <a:rPr lang="ja-JP" sz="900">
                <a:solidFill>
                  <a:srgbClr val="3F3F3F"/>
                </a:solidFill>
                <a:latin typeface="Meiryo"/>
                <a:ea typeface="Meiryo"/>
                <a:cs typeface="Meiryo"/>
                <a:sym typeface="Meiryo"/>
              </a:rPr>
              <a:t>グループは利用できません</a:t>
            </a:r>
            <a:endParaRPr sz="900">
              <a:solidFill>
                <a:srgbClr val="3F3F3F"/>
              </a:solidFill>
              <a:latin typeface="Meiryo"/>
              <a:ea typeface="Meiryo"/>
              <a:cs typeface="Meiryo"/>
              <a:sym typeface="Meiryo"/>
            </a:endParaRPr>
          </a:p>
        </p:txBody>
      </p:sp>
      <p:sp>
        <p:nvSpPr>
          <p:cNvPr id="25" name="Google Shape;447;p15"/>
          <p:cNvSpPr/>
          <p:nvPr/>
        </p:nvSpPr>
        <p:spPr>
          <a:xfrm>
            <a:off x="4104056" y="1923662"/>
            <a:ext cx="972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手動割り当て</a:t>
            </a:r>
            <a:endParaRPr sz="900">
              <a:solidFill>
                <a:srgbClr val="3F3F3F"/>
              </a:solidFill>
              <a:latin typeface="Meiryo"/>
              <a:ea typeface="Meiryo"/>
              <a:cs typeface="Meiryo"/>
              <a:sym typeface="Meiryo"/>
            </a:endParaRPr>
          </a:p>
        </p:txBody>
      </p:sp>
      <p:sp>
        <p:nvSpPr>
          <p:cNvPr id="26" name="Google Shape;448;p15"/>
          <p:cNvSpPr/>
          <p:nvPr/>
        </p:nvSpPr>
        <p:spPr>
          <a:xfrm>
            <a:off x="4139952" y="2995767"/>
            <a:ext cx="936000" cy="18000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自動割り当て</a:t>
            </a:r>
            <a:endParaRPr sz="900">
              <a:solidFill>
                <a:srgbClr val="3F3F3F"/>
              </a:solidFill>
              <a:latin typeface="Meiryo"/>
              <a:ea typeface="Meiryo"/>
              <a:cs typeface="Meiryo"/>
              <a:sym typeface="Meiryo"/>
            </a:endParaRPr>
          </a:p>
        </p:txBody>
      </p:sp>
      <p:sp>
        <p:nvSpPr>
          <p:cNvPr id="27" name="Google Shape;449;p15"/>
          <p:cNvSpPr/>
          <p:nvPr/>
        </p:nvSpPr>
        <p:spPr>
          <a:xfrm>
            <a:off x="4104056" y="3471830"/>
            <a:ext cx="972000" cy="180000"/>
          </a:xfrm>
          <a:prstGeom prst="rect">
            <a:avLst/>
          </a:prstGeom>
          <a:solidFill>
            <a:srgbClr val="F2DADA"/>
          </a:solidFill>
          <a:ln w="12700" cap="flat" cmpd="sng">
            <a:solidFill>
              <a:schemeClr val="accent2"/>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手動割り当て</a:t>
            </a:r>
            <a:endParaRPr sz="900">
              <a:solidFill>
                <a:srgbClr val="3F3F3F"/>
              </a:solidFill>
              <a:latin typeface="Meiryo"/>
              <a:ea typeface="Meiryo"/>
              <a:cs typeface="Meiryo"/>
              <a:sym typeface="Meiryo"/>
            </a:endParaRPr>
          </a:p>
        </p:txBody>
      </p:sp>
      <p:pic>
        <p:nvPicPr>
          <p:cNvPr id="28" name="Google Shape;443;p15"/>
          <p:cNvPicPr preferRelativeResize="0"/>
          <p:nvPr/>
        </p:nvPicPr>
        <p:blipFill rotWithShape="1">
          <a:blip r:embed="rId5">
            <a:alphaModFix/>
          </a:blip>
          <a:srcRect/>
          <a:stretch/>
        </p:blipFill>
        <p:spPr>
          <a:xfrm>
            <a:off x="3095936" y="3399822"/>
            <a:ext cx="324001" cy="324000"/>
          </a:xfrm>
          <a:prstGeom prst="rect">
            <a:avLst/>
          </a:prstGeom>
          <a:noFill/>
          <a:ln>
            <a:noFill/>
          </a:ln>
        </p:spPr>
      </p:pic>
      <p:cxnSp>
        <p:nvCxnSpPr>
          <p:cNvPr id="29" name="Google Shape;450;p15"/>
          <p:cNvCxnSpPr/>
          <p:nvPr/>
        </p:nvCxnSpPr>
        <p:spPr>
          <a:xfrm>
            <a:off x="2339752" y="3291830"/>
            <a:ext cx="6120000" cy="0"/>
          </a:xfrm>
          <a:prstGeom prst="straightConnector1">
            <a:avLst/>
          </a:prstGeom>
          <a:noFill/>
          <a:ln w="19050" cap="flat" cmpd="sng">
            <a:solidFill>
              <a:schemeClr val="accent5"/>
            </a:solidFill>
            <a:prstDash val="dash"/>
            <a:round/>
            <a:headEnd type="none" w="sm" len="sm"/>
            <a:tailEnd type="none" w="sm" len="sm"/>
          </a:ln>
        </p:spPr>
      </p:cxnSp>
      <p:sp>
        <p:nvSpPr>
          <p:cNvPr id="30" name="Google Shape;451;p15"/>
          <p:cNvSpPr/>
          <p:nvPr/>
        </p:nvSpPr>
        <p:spPr>
          <a:xfrm>
            <a:off x="2339752" y="2058363"/>
            <a:ext cx="468000" cy="180000"/>
          </a:xfrm>
          <a:prstGeom prst="rect">
            <a:avLst/>
          </a:prstGeom>
          <a:solidFill>
            <a:srgbClr val="DAEEF3"/>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内部</a:t>
            </a:r>
            <a:endParaRPr sz="900">
              <a:solidFill>
                <a:srgbClr val="3F3F3F"/>
              </a:solidFill>
              <a:latin typeface="Meiryo"/>
              <a:ea typeface="Meiryo"/>
              <a:cs typeface="Meiryo"/>
              <a:sym typeface="Meiryo"/>
            </a:endParaRPr>
          </a:p>
        </p:txBody>
      </p:sp>
      <p:sp>
        <p:nvSpPr>
          <p:cNvPr id="31" name="Google Shape;452;p15"/>
          <p:cNvSpPr/>
          <p:nvPr/>
        </p:nvSpPr>
        <p:spPr>
          <a:xfrm>
            <a:off x="2339752" y="3561200"/>
            <a:ext cx="468000" cy="180000"/>
          </a:xfrm>
          <a:prstGeom prst="rect">
            <a:avLst/>
          </a:prstGeom>
          <a:solidFill>
            <a:srgbClr val="F2DADA"/>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内部</a:t>
            </a:r>
            <a:endParaRPr sz="900">
              <a:solidFill>
                <a:srgbClr val="3F3F3F"/>
              </a:solidFill>
              <a:latin typeface="Meiryo"/>
              <a:ea typeface="Meiryo"/>
              <a:cs typeface="Meiryo"/>
              <a:sym typeface="Meiryo"/>
            </a:endParaRPr>
          </a:p>
        </p:txBody>
      </p:sp>
      <p:sp>
        <p:nvSpPr>
          <p:cNvPr id="32" name="Google Shape;453;p15"/>
          <p:cNvSpPr/>
          <p:nvPr/>
        </p:nvSpPr>
        <p:spPr>
          <a:xfrm>
            <a:off x="2339752" y="3103799"/>
            <a:ext cx="468000" cy="180000"/>
          </a:xfrm>
          <a:prstGeom prst="rect">
            <a:avLst/>
          </a:prstGeom>
          <a:solidFill>
            <a:srgbClr val="DAEEF3"/>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外部</a:t>
            </a:r>
            <a:endParaRPr sz="900">
              <a:solidFill>
                <a:srgbClr val="3F3F3F"/>
              </a:solidFill>
              <a:latin typeface="Meiryo"/>
              <a:ea typeface="Meiryo"/>
              <a:cs typeface="Meiryo"/>
              <a:sym typeface="Meiryo"/>
            </a:endParaRPr>
          </a:p>
        </p:txBody>
      </p:sp>
      <p:pic>
        <p:nvPicPr>
          <p:cNvPr id="33" name="Google Shape;454;p15"/>
          <p:cNvPicPr preferRelativeResize="0"/>
          <p:nvPr/>
        </p:nvPicPr>
        <p:blipFill rotWithShape="1">
          <a:blip r:embed="rId6">
            <a:alphaModFix/>
          </a:blip>
          <a:srcRect/>
          <a:stretch/>
        </p:blipFill>
        <p:spPr>
          <a:xfrm>
            <a:off x="6912296" y="3795886"/>
            <a:ext cx="324000" cy="324000"/>
          </a:xfrm>
          <a:prstGeom prst="rect">
            <a:avLst/>
          </a:prstGeom>
          <a:noFill/>
          <a:ln>
            <a:noFill/>
          </a:ln>
        </p:spPr>
      </p:pic>
      <p:pic>
        <p:nvPicPr>
          <p:cNvPr id="34" name="Google Shape;455;p15"/>
          <p:cNvPicPr preferRelativeResize="0"/>
          <p:nvPr/>
        </p:nvPicPr>
        <p:blipFill rotWithShape="1">
          <a:blip r:embed="rId6">
            <a:alphaModFix/>
          </a:blip>
          <a:srcRect/>
          <a:stretch/>
        </p:blipFill>
        <p:spPr>
          <a:xfrm>
            <a:off x="7236368" y="4119958"/>
            <a:ext cx="324000" cy="324000"/>
          </a:xfrm>
          <a:prstGeom prst="rect">
            <a:avLst/>
          </a:prstGeom>
          <a:noFill/>
          <a:ln>
            <a:noFill/>
          </a:ln>
        </p:spPr>
      </p:pic>
      <p:pic>
        <p:nvPicPr>
          <p:cNvPr id="35" name="Google Shape;456;p15"/>
          <p:cNvPicPr preferRelativeResize="0"/>
          <p:nvPr/>
        </p:nvPicPr>
        <p:blipFill rotWithShape="1">
          <a:blip r:embed="rId6">
            <a:alphaModFix/>
          </a:blip>
          <a:srcRect/>
          <a:stretch/>
        </p:blipFill>
        <p:spPr>
          <a:xfrm>
            <a:off x="7236368" y="4407990"/>
            <a:ext cx="324000" cy="324000"/>
          </a:xfrm>
          <a:prstGeom prst="rect">
            <a:avLst/>
          </a:prstGeom>
          <a:noFill/>
          <a:ln>
            <a:noFill/>
          </a:ln>
        </p:spPr>
      </p:pic>
      <p:pic>
        <p:nvPicPr>
          <p:cNvPr id="36" name="Google Shape;457;p15"/>
          <p:cNvPicPr preferRelativeResize="0"/>
          <p:nvPr/>
        </p:nvPicPr>
        <p:blipFill rotWithShape="1">
          <a:blip r:embed="rId7">
            <a:alphaModFix/>
          </a:blip>
          <a:srcRect/>
          <a:stretch/>
        </p:blipFill>
        <p:spPr>
          <a:xfrm>
            <a:off x="7776392" y="4407990"/>
            <a:ext cx="324000" cy="324000"/>
          </a:xfrm>
          <a:prstGeom prst="rect">
            <a:avLst/>
          </a:prstGeom>
          <a:noFill/>
          <a:ln>
            <a:noFill/>
          </a:ln>
        </p:spPr>
      </p:pic>
      <p:cxnSp>
        <p:nvCxnSpPr>
          <p:cNvPr id="37" name="Google Shape;458;p15"/>
          <p:cNvCxnSpPr>
            <a:stCxn id="33" idx="2"/>
            <a:endCxn id="34" idx="1"/>
          </p:cNvCxnSpPr>
          <p:nvPr/>
        </p:nvCxnSpPr>
        <p:spPr>
          <a:xfrm rot="-5400000" flipH="1">
            <a:off x="7074296" y="4119886"/>
            <a:ext cx="162000" cy="162000"/>
          </a:xfrm>
          <a:prstGeom prst="bentConnector2">
            <a:avLst/>
          </a:prstGeom>
          <a:noFill/>
          <a:ln w="12700" cap="flat" cmpd="sng">
            <a:solidFill>
              <a:schemeClr val="accent5"/>
            </a:solidFill>
            <a:prstDash val="dash"/>
            <a:round/>
            <a:headEnd type="none" w="sm" len="sm"/>
            <a:tailEnd type="none" w="sm" len="sm"/>
          </a:ln>
        </p:spPr>
      </p:cxnSp>
      <p:cxnSp>
        <p:nvCxnSpPr>
          <p:cNvPr id="38" name="Google Shape;459;p15"/>
          <p:cNvCxnSpPr>
            <a:stCxn id="33" idx="2"/>
            <a:endCxn id="35" idx="1"/>
          </p:cNvCxnSpPr>
          <p:nvPr/>
        </p:nvCxnSpPr>
        <p:spPr>
          <a:xfrm rot="-5400000" flipH="1">
            <a:off x="6930296" y="4263886"/>
            <a:ext cx="450000" cy="162000"/>
          </a:xfrm>
          <a:prstGeom prst="bentConnector2">
            <a:avLst/>
          </a:prstGeom>
          <a:noFill/>
          <a:ln w="12700" cap="flat" cmpd="sng">
            <a:solidFill>
              <a:schemeClr val="accent5"/>
            </a:solidFill>
            <a:prstDash val="dash"/>
            <a:round/>
            <a:headEnd type="none" w="sm" len="sm"/>
            <a:tailEnd type="none" w="sm" len="sm"/>
          </a:ln>
        </p:spPr>
      </p:cxnSp>
      <p:cxnSp>
        <p:nvCxnSpPr>
          <p:cNvPr id="39" name="Google Shape;460;p15"/>
          <p:cNvCxnSpPr>
            <a:stCxn id="35" idx="3"/>
            <a:endCxn id="36" idx="1"/>
          </p:cNvCxnSpPr>
          <p:nvPr/>
        </p:nvCxnSpPr>
        <p:spPr>
          <a:xfrm>
            <a:off x="7560368" y="4569990"/>
            <a:ext cx="216000" cy="0"/>
          </a:xfrm>
          <a:prstGeom prst="straightConnector1">
            <a:avLst/>
          </a:prstGeom>
          <a:noFill/>
          <a:ln w="19050" cap="flat" cmpd="sng">
            <a:solidFill>
              <a:schemeClr val="accent6"/>
            </a:solidFill>
            <a:prstDash val="solid"/>
            <a:round/>
            <a:headEnd type="oval" w="med" len="med"/>
            <a:tailEnd type="oval" w="med" len="med"/>
          </a:ln>
        </p:spPr>
      </p:cxnSp>
      <p:sp>
        <p:nvSpPr>
          <p:cNvPr id="40" name="Google Shape;461;p15"/>
          <p:cNvSpPr/>
          <p:nvPr/>
        </p:nvSpPr>
        <p:spPr>
          <a:xfrm>
            <a:off x="5436096" y="3871019"/>
            <a:ext cx="126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権限管理用グループ</a:t>
            </a:r>
            <a:endParaRPr sz="900">
              <a:solidFill>
                <a:srgbClr val="3F3F3F"/>
              </a:solidFill>
              <a:latin typeface="Meiryo"/>
              <a:ea typeface="Meiryo"/>
              <a:cs typeface="Meiryo"/>
              <a:sym typeface="Meiryo"/>
            </a:endParaRPr>
          </a:p>
        </p:txBody>
      </p:sp>
      <p:sp>
        <p:nvSpPr>
          <p:cNvPr id="41" name="Google Shape;462;p15"/>
          <p:cNvSpPr/>
          <p:nvPr/>
        </p:nvSpPr>
        <p:spPr>
          <a:xfrm>
            <a:off x="5436096" y="4198836"/>
            <a:ext cx="1692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所属管理用グループ（内部）</a:t>
            </a:r>
            <a:endParaRPr sz="900">
              <a:solidFill>
                <a:srgbClr val="3F3F3F"/>
              </a:solidFill>
              <a:latin typeface="Meiryo"/>
              <a:ea typeface="Meiryo"/>
              <a:cs typeface="Meiryo"/>
              <a:sym typeface="Meiryo"/>
            </a:endParaRPr>
          </a:p>
        </p:txBody>
      </p:sp>
      <p:sp>
        <p:nvSpPr>
          <p:cNvPr id="42" name="Google Shape;463;p15"/>
          <p:cNvSpPr/>
          <p:nvPr/>
        </p:nvSpPr>
        <p:spPr>
          <a:xfrm>
            <a:off x="5436096" y="4464354"/>
            <a:ext cx="1692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所属管理用グループ（外部）</a:t>
            </a:r>
            <a:endParaRPr sz="900">
              <a:solidFill>
                <a:srgbClr val="3F3F3F"/>
              </a:solidFill>
              <a:latin typeface="Meiryo"/>
              <a:ea typeface="Meiryo"/>
              <a:cs typeface="Meiryo"/>
              <a:sym typeface="Meiryo"/>
            </a:endParaRPr>
          </a:p>
        </p:txBody>
      </p:sp>
      <p:pic>
        <p:nvPicPr>
          <p:cNvPr id="43" name="Google Shape;464;p15"/>
          <p:cNvPicPr preferRelativeResize="0"/>
          <p:nvPr/>
        </p:nvPicPr>
        <p:blipFill rotWithShape="1">
          <a:blip r:embed="rId5">
            <a:alphaModFix/>
          </a:blip>
          <a:srcRect/>
          <a:stretch/>
        </p:blipFill>
        <p:spPr>
          <a:xfrm>
            <a:off x="7740352" y="4119958"/>
            <a:ext cx="324001" cy="324000"/>
          </a:xfrm>
          <a:prstGeom prst="rect">
            <a:avLst/>
          </a:prstGeom>
          <a:noFill/>
          <a:ln>
            <a:noFill/>
          </a:ln>
        </p:spPr>
      </p:pic>
      <p:cxnSp>
        <p:nvCxnSpPr>
          <p:cNvPr id="44" name="Google Shape;465;p15"/>
          <p:cNvCxnSpPr>
            <a:stCxn id="43" idx="1"/>
            <a:endCxn id="34" idx="3"/>
          </p:cNvCxnSpPr>
          <p:nvPr/>
        </p:nvCxnSpPr>
        <p:spPr>
          <a:xfrm rot="10800000">
            <a:off x="7560352" y="4281958"/>
            <a:ext cx="180000" cy="0"/>
          </a:xfrm>
          <a:prstGeom prst="straightConnector1">
            <a:avLst/>
          </a:prstGeom>
          <a:noFill/>
          <a:ln w="19050" cap="flat" cmpd="sng">
            <a:solidFill>
              <a:schemeClr val="accent5"/>
            </a:solidFill>
            <a:prstDash val="solid"/>
            <a:round/>
            <a:headEnd type="none" w="sm" len="sm"/>
            <a:tailEnd type="triangle" w="med" len="med"/>
          </a:ln>
        </p:spPr>
      </p:cxnSp>
      <p:sp>
        <p:nvSpPr>
          <p:cNvPr id="45" name="Google Shape;466;p15"/>
          <p:cNvSpPr/>
          <p:nvPr/>
        </p:nvSpPr>
        <p:spPr>
          <a:xfrm>
            <a:off x="7956432" y="3795926"/>
            <a:ext cx="504000" cy="36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権限</a:t>
            </a:r>
            <a:endParaRPr sz="900">
              <a:solidFill>
                <a:srgbClr val="3F3F3F"/>
              </a:solidFill>
              <a:latin typeface="Meiryo"/>
              <a:ea typeface="Meiryo"/>
              <a:cs typeface="Meiryo"/>
              <a:sym typeface="Meiryo"/>
            </a:endParaRPr>
          </a:p>
          <a:p>
            <a:pPr marL="0" marR="0" lvl="0" indent="0" algn="ctr" rtl="0">
              <a:spcBef>
                <a:spcPts val="0"/>
              </a:spcBef>
              <a:spcAft>
                <a:spcPts val="0"/>
              </a:spcAft>
              <a:buNone/>
            </a:pPr>
            <a:r>
              <a:rPr lang="ja-JP" sz="900">
                <a:solidFill>
                  <a:srgbClr val="3F3F3F"/>
                </a:solidFill>
                <a:latin typeface="Meiryo"/>
                <a:ea typeface="Meiryo"/>
                <a:cs typeface="Meiryo"/>
                <a:sym typeface="Meiryo"/>
              </a:rPr>
              <a:t>継承</a:t>
            </a:r>
            <a:endParaRPr sz="900">
              <a:solidFill>
                <a:srgbClr val="3F3F3F"/>
              </a:solidFill>
              <a:latin typeface="Meiryo"/>
              <a:ea typeface="Meiryo"/>
              <a:cs typeface="Meiryo"/>
              <a:sym typeface="Meiryo"/>
            </a:endParaRPr>
          </a:p>
        </p:txBody>
      </p:sp>
      <p:cxnSp>
        <p:nvCxnSpPr>
          <p:cNvPr id="46" name="Google Shape;467;p15"/>
          <p:cNvCxnSpPr>
            <a:stCxn id="45" idx="2"/>
          </p:cNvCxnSpPr>
          <p:nvPr/>
        </p:nvCxnSpPr>
        <p:spPr>
          <a:xfrm>
            <a:off x="8208432" y="4155926"/>
            <a:ext cx="8100" cy="540000"/>
          </a:xfrm>
          <a:prstGeom prst="straightConnector1">
            <a:avLst/>
          </a:prstGeom>
          <a:noFill/>
          <a:ln w="19050" cap="flat" cmpd="sng">
            <a:solidFill>
              <a:schemeClr val="accent5"/>
            </a:solidFill>
            <a:prstDash val="solid"/>
            <a:round/>
            <a:headEnd type="none" w="sm" len="sm"/>
            <a:tailEnd type="triangle" w="lg" len="lg"/>
          </a:ln>
        </p:spPr>
      </p:cxnSp>
      <p:pic>
        <p:nvPicPr>
          <p:cNvPr id="47" name="p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41387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08"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外部グループの利用イメージ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lvl="0">
              <a:buClr>
                <a:schemeClr val="accent6"/>
              </a:buClr>
              <a:buSzPts val="1600"/>
            </a:pPr>
            <a:r>
              <a:rPr lang="en-US" altLang="ja-JP" sz="1600" b="1" dirty="0" err="1">
                <a:solidFill>
                  <a:schemeClr val="accent1"/>
                </a:solidFill>
                <a:latin typeface="Segoe UI 本文"/>
                <a:ea typeface="Meiryo"/>
                <a:cs typeface="Meiryo"/>
                <a:sym typeface="Meiryo"/>
              </a:rPr>
              <a:t>WebFOCUS</a:t>
            </a:r>
            <a:r>
              <a:rPr lang="ja-JP" altLang="en-US" sz="1600" b="1" dirty="0">
                <a:solidFill>
                  <a:schemeClr val="accent1"/>
                </a:solidFill>
                <a:latin typeface="Meiryo"/>
                <a:ea typeface="Meiryo"/>
                <a:cs typeface="Meiryo"/>
                <a:sym typeface="Meiryo"/>
              </a:rPr>
              <a:t>内部グループ</a:t>
            </a:r>
            <a:r>
              <a:rPr lang="ja-JP" altLang="en-US" sz="1600" b="1" dirty="0">
                <a:latin typeface="Meiryo"/>
                <a:ea typeface="Meiryo"/>
                <a:cs typeface="Meiryo"/>
                <a:sym typeface="Meiryo"/>
              </a:rPr>
              <a:t>と</a:t>
            </a:r>
            <a:r>
              <a:rPr lang="ja-JP" altLang="en-US" sz="1600" b="1" dirty="0">
                <a:solidFill>
                  <a:schemeClr val="accent3"/>
                </a:solidFill>
                <a:latin typeface="Meiryo"/>
                <a:ea typeface="Meiryo"/>
                <a:cs typeface="Meiryo"/>
                <a:sym typeface="Meiryo"/>
              </a:rPr>
              <a:t>外部グループ</a:t>
            </a:r>
            <a:r>
              <a:rPr lang="ja-JP" altLang="en-US" sz="1600" b="1" dirty="0">
                <a:latin typeface="Meiryo"/>
                <a:ea typeface="Meiryo"/>
                <a:cs typeface="Meiryo"/>
                <a:sym typeface="Meiryo"/>
              </a:rPr>
              <a:t>の関連付け</a:t>
            </a:r>
          </a:p>
          <a:p>
            <a:pPr lvl="1">
              <a:spcBef>
                <a:spcPts val="280"/>
              </a:spcBef>
              <a:buClr>
                <a:schemeClr val="accent1"/>
              </a:buClr>
              <a:buSzPts val="1400"/>
            </a:pPr>
            <a:r>
              <a:rPr lang="ja-JP" altLang="en-US" sz="1400" dirty="0">
                <a:solidFill>
                  <a:srgbClr val="3F3F3F"/>
                </a:solidFill>
                <a:latin typeface="Meiryo"/>
                <a:ea typeface="Meiryo"/>
                <a:cs typeface="Meiryo"/>
                <a:sym typeface="Meiryo"/>
              </a:rPr>
              <a:t>組織情報に合わせてユーザーの自動追加や所属の自動変更が可能です</a:t>
            </a:r>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a:t>
            </a:fld>
            <a:endParaRPr lang="ja-JP" altLang="en-US" dirty="0"/>
          </a:p>
        </p:txBody>
      </p:sp>
      <p:sp>
        <p:nvSpPr>
          <p:cNvPr id="6" name="Google Shape;473;p16"/>
          <p:cNvSpPr/>
          <p:nvPr/>
        </p:nvSpPr>
        <p:spPr>
          <a:xfrm>
            <a:off x="3563888" y="1815998"/>
            <a:ext cx="2448000" cy="2988000"/>
          </a:xfrm>
          <a:prstGeom prst="rect">
            <a:avLst/>
          </a:prstGeom>
          <a:noFill/>
          <a:ln w="12700" cap="flat" cmpd="sng">
            <a:solidFill>
              <a:schemeClr val="accent3"/>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7" name="Google Shape;474;p16"/>
          <p:cNvSpPr/>
          <p:nvPr/>
        </p:nvSpPr>
        <p:spPr>
          <a:xfrm>
            <a:off x="683568" y="1815998"/>
            <a:ext cx="2448000" cy="2988000"/>
          </a:xfrm>
          <a:prstGeom prst="rect">
            <a:avLst/>
          </a:prstGeom>
          <a:no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8" name="Google Shape;477;p16"/>
          <p:cNvSpPr/>
          <p:nvPr/>
        </p:nvSpPr>
        <p:spPr>
          <a:xfrm>
            <a:off x="1151784" y="1600047"/>
            <a:ext cx="1476000" cy="432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pic>
        <p:nvPicPr>
          <p:cNvPr id="9" name="Google Shape;478;p16"/>
          <p:cNvPicPr preferRelativeResize="0"/>
          <p:nvPr/>
        </p:nvPicPr>
        <p:blipFill rotWithShape="1">
          <a:blip r:embed="rId5">
            <a:alphaModFix/>
          </a:blip>
          <a:srcRect/>
          <a:stretch/>
        </p:blipFill>
        <p:spPr>
          <a:xfrm>
            <a:off x="1292371" y="1700630"/>
            <a:ext cx="749460" cy="108000"/>
          </a:xfrm>
          <a:prstGeom prst="rect">
            <a:avLst/>
          </a:prstGeom>
          <a:noFill/>
          <a:ln>
            <a:noFill/>
          </a:ln>
        </p:spPr>
      </p:pic>
      <p:pic>
        <p:nvPicPr>
          <p:cNvPr id="10" name="Google Shape;479;p16"/>
          <p:cNvPicPr preferRelativeResize="0"/>
          <p:nvPr/>
        </p:nvPicPr>
        <p:blipFill rotWithShape="1">
          <a:blip r:embed="rId6">
            <a:alphaModFix/>
          </a:blip>
          <a:srcRect/>
          <a:stretch/>
        </p:blipFill>
        <p:spPr>
          <a:xfrm>
            <a:off x="2135893" y="1664662"/>
            <a:ext cx="316286" cy="324000"/>
          </a:xfrm>
          <a:prstGeom prst="rect">
            <a:avLst/>
          </a:prstGeom>
          <a:noFill/>
          <a:ln>
            <a:noFill/>
          </a:ln>
        </p:spPr>
      </p:pic>
      <p:sp>
        <p:nvSpPr>
          <p:cNvPr id="11" name="Google Shape;480;p16"/>
          <p:cNvSpPr/>
          <p:nvPr/>
        </p:nvSpPr>
        <p:spPr>
          <a:xfrm>
            <a:off x="1194128" y="1808662"/>
            <a:ext cx="9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a:solidFill>
                  <a:srgbClr val="3F3F3F"/>
                </a:solidFill>
                <a:latin typeface="Meiryo"/>
                <a:ea typeface="Meiryo"/>
                <a:cs typeface="Meiryo"/>
                <a:sym typeface="Meiryo"/>
              </a:rPr>
              <a:t>内部リポジトリ</a:t>
            </a:r>
            <a:endParaRPr sz="900">
              <a:solidFill>
                <a:srgbClr val="3F3F3F"/>
              </a:solidFill>
              <a:latin typeface="Meiryo"/>
              <a:ea typeface="Meiryo"/>
              <a:cs typeface="Meiryo"/>
              <a:sym typeface="Meiryo"/>
            </a:endParaRPr>
          </a:p>
        </p:txBody>
      </p:sp>
      <p:pic>
        <p:nvPicPr>
          <p:cNvPr id="12" name="Google Shape;481;p16"/>
          <p:cNvPicPr preferRelativeResize="0"/>
          <p:nvPr/>
        </p:nvPicPr>
        <p:blipFill rotWithShape="1">
          <a:blip r:embed="rId7">
            <a:alphaModFix/>
          </a:blip>
          <a:srcRect/>
          <a:stretch/>
        </p:blipFill>
        <p:spPr>
          <a:xfrm>
            <a:off x="2267744" y="3940295"/>
            <a:ext cx="324001" cy="324000"/>
          </a:xfrm>
          <a:prstGeom prst="rect">
            <a:avLst/>
          </a:prstGeom>
          <a:noFill/>
          <a:ln>
            <a:noFill/>
          </a:ln>
        </p:spPr>
      </p:pic>
      <p:pic>
        <p:nvPicPr>
          <p:cNvPr id="13" name="Google Shape;482;p16"/>
          <p:cNvPicPr preferRelativeResize="0"/>
          <p:nvPr/>
        </p:nvPicPr>
        <p:blipFill rotWithShape="1">
          <a:blip r:embed="rId8">
            <a:alphaModFix/>
          </a:blip>
          <a:srcRect/>
          <a:stretch/>
        </p:blipFill>
        <p:spPr>
          <a:xfrm>
            <a:off x="1907704" y="2788159"/>
            <a:ext cx="252000" cy="252000"/>
          </a:xfrm>
          <a:prstGeom prst="rect">
            <a:avLst/>
          </a:prstGeom>
          <a:noFill/>
          <a:ln>
            <a:noFill/>
          </a:ln>
        </p:spPr>
      </p:pic>
      <p:sp>
        <p:nvSpPr>
          <p:cNvPr id="14" name="Google Shape;483;p16"/>
          <p:cNvSpPr/>
          <p:nvPr/>
        </p:nvSpPr>
        <p:spPr>
          <a:xfrm>
            <a:off x="1259744" y="2536127"/>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administrators</a:t>
            </a:r>
            <a:endParaRPr sz="900" dirty="0">
              <a:solidFill>
                <a:srgbClr val="3F3F3F"/>
              </a:solidFill>
              <a:cs typeface="Meiryo"/>
              <a:sym typeface="Meiryo"/>
            </a:endParaRPr>
          </a:p>
        </p:txBody>
      </p:sp>
      <p:cxnSp>
        <p:nvCxnSpPr>
          <p:cNvPr id="15" name="Google Shape;484;p16"/>
          <p:cNvCxnSpPr>
            <a:stCxn id="14" idx="2"/>
            <a:endCxn id="13" idx="1"/>
          </p:cNvCxnSpPr>
          <p:nvPr/>
        </p:nvCxnSpPr>
        <p:spPr>
          <a:xfrm rot="-5400000" flipH="1">
            <a:off x="1754744" y="2761127"/>
            <a:ext cx="162000" cy="144000"/>
          </a:xfrm>
          <a:prstGeom prst="bentConnector2">
            <a:avLst/>
          </a:prstGeom>
          <a:noFill/>
          <a:ln w="12700" cap="flat" cmpd="sng">
            <a:solidFill>
              <a:schemeClr val="accent5"/>
            </a:solidFill>
            <a:prstDash val="dash"/>
            <a:round/>
            <a:headEnd type="none" w="sm" len="sm"/>
            <a:tailEnd type="none" w="sm" len="sm"/>
          </a:ln>
        </p:spPr>
      </p:cxnSp>
      <p:sp>
        <p:nvSpPr>
          <p:cNvPr id="16" name="Google Shape;485;p16"/>
          <p:cNvSpPr/>
          <p:nvPr/>
        </p:nvSpPr>
        <p:spPr>
          <a:xfrm>
            <a:off x="827296" y="2104135"/>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ja-JP" sz="900">
                <a:solidFill>
                  <a:srgbClr val="3F3F3F"/>
                </a:solidFill>
                <a:latin typeface="Meiryo"/>
                <a:ea typeface="Meiryo"/>
                <a:cs typeface="Meiryo"/>
                <a:sym typeface="Meiryo"/>
              </a:rPr>
              <a:t>内部グループ</a:t>
            </a:r>
            <a:endParaRPr sz="900">
              <a:solidFill>
                <a:srgbClr val="3F3F3F"/>
              </a:solidFill>
              <a:latin typeface="Meiryo"/>
              <a:ea typeface="Meiryo"/>
              <a:cs typeface="Meiryo"/>
              <a:sym typeface="Meiryo"/>
            </a:endParaRPr>
          </a:p>
        </p:txBody>
      </p:sp>
      <p:pic>
        <p:nvPicPr>
          <p:cNvPr id="17" name="Google Shape;486;p16"/>
          <p:cNvPicPr preferRelativeResize="0"/>
          <p:nvPr/>
        </p:nvPicPr>
        <p:blipFill rotWithShape="1">
          <a:blip r:embed="rId9">
            <a:alphaModFix/>
          </a:blip>
          <a:srcRect/>
          <a:stretch/>
        </p:blipFill>
        <p:spPr>
          <a:xfrm>
            <a:off x="890920" y="2068095"/>
            <a:ext cx="396000" cy="396000"/>
          </a:xfrm>
          <a:prstGeom prst="rect">
            <a:avLst/>
          </a:prstGeom>
          <a:noFill/>
          <a:ln>
            <a:noFill/>
          </a:ln>
        </p:spPr>
      </p:pic>
      <p:cxnSp>
        <p:nvCxnSpPr>
          <p:cNvPr id="18" name="Google Shape;487;p16"/>
          <p:cNvCxnSpPr>
            <a:stCxn id="17" idx="2"/>
            <a:endCxn id="14" idx="1"/>
          </p:cNvCxnSpPr>
          <p:nvPr/>
        </p:nvCxnSpPr>
        <p:spPr>
          <a:xfrm rot="-5400000" flipH="1">
            <a:off x="1084270" y="2468745"/>
            <a:ext cx="180000" cy="170700"/>
          </a:xfrm>
          <a:prstGeom prst="bentConnector2">
            <a:avLst/>
          </a:prstGeom>
          <a:noFill/>
          <a:ln w="12700" cap="flat" cmpd="sng">
            <a:solidFill>
              <a:schemeClr val="accent5"/>
            </a:solidFill>
            <a:prstDash val="dash"/>
            <a:round/>
            <a:headEnd type="none" w="sm" len="sm"/>
            <a:tailEnd type="none" w="sm" len="sm"/>
          </a:ln>
        </p:spPr>
      </p:cxnSp>
      <p:sp>
        <p:nvSpPr>
          <p:cNvPr id="19" name="Google Shape;488;p16"/>
          <p:cNvSpPr/>
          <p:nvPr/>
        </p:nvSpPr>
        <p:spPr>
          <a:xfrm>
            <a:off x="1259744" y="3112191"/>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ea typeface="Meiryo"/>
                <a:cs typeface="Meiryo"/>
                <a:sym typeface="Meiryo"/>
              </a:rPr>
              <a:t>Developers</a:t>
            </a:r>
            <a:endParaRPr sz="900" dirty="0">
              <a:solidFill>
                <a:srgbClr val="3F3F3F"/>
              </a:solidFill>
              <a:ea typeface="Meiryo"/>
              <a:cs typeface="Meiryo"/>
              <a:sym typeface="Meiryo"/>
            </a:endParaRPr>
          </a:p>
        </p:txBody>
      </p:sp>
      <p:cxnSp>
        <p:nvCxnSpPr>
          <p:cNvPr id="20" name="Google Shape;489;p16"/>
          <p:cNvCxnSpPr>
            <a:stCxn id="17" idx="2"/>
            <a:endCxn id="19" idx="1"/>
          </p:cNvCxnSpPr>
          <p:nvPr/>
        </p:nvCxnSpPr>
        <p:spPr>
          <a:xfrm rot="-5400000" flipH="1">
            <a:off x="796270" y="2756745"/>
            <a:ext cx="756000" cy="170700"/>
          </a:xfrm>
          <a:prstGeom prst="bentConnector2">
            <a:avLst/>
          </a:prstGeom>
          <a:noFill/>
          <a:ln w="12700" cap="flat" cmpd="sng">
            <a:solidFill>
              <a:schemeClr val="accent5"/>
            </a:solidFill>
            <a:prstDash val="dash"/>
            <a:round/>
            <a:headEnd type="none" w="sm" len="sm"/>
            <a:tailEnd type="none" w="sm" len="sm"/>
          </a:ln>
        </p:spPr>
      </p:cxnSp>
      <p:pic>
        <p:nvPicPr>
          <p:cNvPr id="21" name="Google Shape;490;p16"/>
          <p:cNvPicPr preferRelativeResize="0"/>
          <p:nvPr/>
        </p:nvPicPr>
        <p:blipFill rotWithShape="1">
          <a:blip r:embed="rId8">
            <a:alphaModFix/>
          </a:blip>
          <a:srcRect/>
          <a:stretch/>
        </p:blipFill>
        <p:spPr>
          <a:xfrm>
            <a:off x="1907704" y="3364223"/>
            <a:ext cx="252000" cy="252000"/>
          </a:xfrm>
          <a:prstGeom prst="rect">
            <a:avLst/>
          </a:prstGeom>
          <a:noFill/>
          <a:ln>
            <a:noFill/>
          </a:ln>
        </p:spPr>
      </p:pic>
      <p:cxnSp>
        <p:nvCxnSpPr>
          <p:cNvPr id="22" name="Google Shape;491;p16"/>
          <p:cNvCxnSpPr>
            <a:stCxn id="19" idx="2"/>
            <a:endCxn id="21" idx="1"/>
          </p:cNvCxnSpPr>
          <p:nvPr/>
        </p:nvCxnSpPr>
        <p:spPr>
          <a:xfrm rot="-5400000" flipH="1">
            <a:off x="1754744" y="3337191"/>
            <a:ext cx="162000" cy="144000"/>
          </a:xfrm>
          <a:prstGeom prst="bentConnector2">
            <a:avLst/>
          </a:prstGeom>
          <a:noFill/>
          <a:ln w="12700" cap="flat" cmpd="sng">
            <a:solidFill>
              <a:schemeClr val="accent5"/>
            </a:solidFill>
            <a:prstDash val="dash"/>
            <a:round/>
            <a:headEnd type="none" w="sm" len="sm"/>
            <a:tailEnd type="none" w="sm" len="sm"/>
          </a:ln>
        </p:spPr>
      </p:cxnSp>
      <p:sp>
        <p:nvSpPr>
          <p:cNvPr id="23" name="Google Shape;492;p16"/>
          <p:cNvSpPr/>
          <p:nvPr/>
        </p:nvSpPr>
        <p:spPr>
          <a:xfrm>
            <a:off x="1259744" y="4192287"/>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latin typeface="Meiryo"/>
                <a:ea typeface="Meiryo"/>
                <a:cs typeface="Meiryo"/>
                <a:sym typeface="Meiryo"/>
              </a:rPr>
              <a:t>一般ユーザーG</a:t>
            </a:r>
            <a:endParaRPr sz="900" dirty="0">
              <a:solidFill>
                <a:srgbClr val="3F3F3F"/>
              </a:solidFill>
              <a:latin typeface="Meiryo"/>
              <a:ea typeface="Meiryo"/>
              <a:cs typeface="Meiryo"/>
              <a:sym typeface="Meiryo"/>
            </a:endParaRPr>
          </a:p>
        </p:txBody>
      </p:sp>
      <p:cxnSp>
        <p:nvCxnSpPr>
          <p:cNvPr id="24" name="Google Shape;493;p16"/>
          <p:cNvCxnSpPr>
            <a:stCxn id="17" idx="2"/>
            <a:endCxn id="23" idx="1"/>
          </p:cNvCxnSpPr>
          <p:nvPr/>
        </p:nvCxnSpPr>
        <p:spPr>
          <a:xfrm rot="-5400000" flipH="1">
            <a:off x="256120" y="3296895"/>
            <a:ext cx="1836300" cy="170700"/>
          </a:xfrm>
          <a:prstGeom prst="bentConnector2">
            <a:avLst/>
          </a:prstGeom>
          <a:noFill/>
          <a:ln w="12700" cap="flat" cmpd="sng">
            <a:solidFill>
              <a:schemeClr val="accent5"/>
            </a:solidFill>
            <a:prstDash val="dash"/>
            <a:round/>
            <a:headEnd type="none" w="sm" len="sm"/>
            <a:tailEnd type="none" w="sm" len="sm"/>
          </a:ln>
        </p:spPr>
      </p:cxnSp>
      <p:sp>
        <p:nvSpPr>
          <p:cNvPr id="25" name="Google Shape;494;p16"/>
          <p:cNvSpPr/>
          <p:nvPr/>
        </p:nvSpPr>
        <p:spPr>
          <a:xfrm>
            <a:off x="1547776" y="3688255"/>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latin typeface="Meiryo"/>
                <a:ea typeface="Meiryo"/>
                <a:cs typeface="Meiryo"/>
                <a:sym typeface="Meiryo"/>
              </a:rPr>
              <a:t>開発ユーザー</a:t>
            </a:r>
            <a:r>
              <a:rPr lang="ja-JP" sz="900" dirty="0">
                <a:solidFill>
                  <a:srgbClr val="3F3F3F"/>
                </a:solidFill>
                <a:ea typeface="Meiryo"/>
                <a:cs typeface="Meiryo"/>
                <a:sym typeface="Meiryo"/>
              </a:rPr>
              <a:t>G</a:t>
            </a:r>
            <a:endParaRPr sz="900" dirty="0">
              <a:solidFill>
                <a:srgbClr val="3F3F3F"/>
              </a:solidFill>
              <a:ea typeface="Meiryo"/>
              <a:cs typeface="Meiryo"/>
              <a:sym typeface="Meiryo"/>
            </a:endParaRPr>
          </a:p>
        </p:txBody>
      </p:sp>
      <p:cxnSp>
        <p:nvCxnSpPr>
          <p:cNvPr id="26" name="Google Shape;495;p16"/>
          <p:cNvCxnSpPr>
            <a:endCxn id="25" idx="1"/>
          </p:cNvCxnSpPr>
          <p:nvPr/>
        </p:nvCxnSpPr>
        <p:spPr>
          <a:xfrm rot="-5400000" flipH="1">
            <a:off x="1250776" y="3499255"/>
            <a:ext cx="450000" cy="144000"/>
          </a:xfrm>
          <a:prstGeom prst="bentConnector2">
            <a:avLst/>
          </a:prstGeom>
          <a:noFill/>
          <a:ln w="12700" cap="flat" cmpd="sng">
            <a:solidFill>
              <a:schemeClr val="accent5"/>
            </a:solidFill>
            <a:prstDash val="dash"/>
            <a:round/>
            <a:headEnd type="none" w="sm" len="sm"/>
            <a:tailEnd type="none" w="sm" len="sm"/>
          </a:ln>
        </p:spPr>
      </p:cxnSp>
      <p:cxnSp>
        <p:nvCxnSpPr>
          <p:cNvPr id="27" name="Google Shape;496;p16"/>
          <p:cNvCxnSpPr>
            <a:stCxn id="25" idx="2"/>
            <a:endCxn id="12" idx="1"/>
          </p:cNvCxnSpPr>
          <p:nvPr/>
        </p:nvCxnSpPr>
        <p:spPr>
          <a:xfrm rot="-5400000" flipH="1">
            <a:off x="2060776" y="3895255"/>
            <a:ext cx="198000" cy="216000"/>
          </a:xfrm>
          <a:prstGeom prst="bentConnector2">
            <a:avLst/>
          </a:prstGeom>
          <a:noFill/>
          <a:ln w="12700" cap="flat" cmpd="sng">
            <a:solidFill>
              <a:schemeClr val="accent5"/>
            </a:solidFill>
            <a:prstDash val="dash"/>
            <a:round/>
            <a:headEnd type="none" w="sm" len="sm"/>
            <a:tailEnd type="none" w="sm" len="sm"/>
          </a:ln>
        </p:spPr>
      </p:cxnSp>
      <p:pic>
        <p:nvPicPr>
          <p:cNvPr id="28" name="Google Shape;497;p16"/>
          <p:cNvPicPr preferRelativeResize="0"/>
          <p:nvPr/>
        </p:nvPicPr>
        <p:blipFill rotWithShape="1">
          <a:blip r:embed="rId10">
            <a:alphaModFix/>
          </a:blip>
          <a:srcRect/>
          <a:stretch/>
        </p:blipFill>
        <p:spPr>
          <a:xfrm>
            <a:off x="1871736" y="4444352"/>
            <a:ext cx="324000" cy="323999"/>
          </a:xfrm>
          <a:prstGeom prst="rect">
            <a:avLst/>
          </a:prstGeom>
          <a:noFill/>
          <a:ln>
            <a:noFill/>
          </a:ln>
        </p:spPr>
      </p:pic>
      <p:cxnSp>
        <p:nvCxnSpPr>
          <p:cNvPr id="29" name="Google Shape;498;p16"/>
          <p:cNvCxnSpPr>
            <a:stCxn id="23" idx="2"/>
            <a:endCxn id="28" idx="1"/>
          </p:cNvCxnSpPr>
          <p:nvPr/>
        </p:nvCxnSpPr>
        <p:spPr>
          <a:xfrm rot="-5400000" flipH="1">
            <a:off x="1718744" y="4453287"/>
            <a:ext cx="198000" cy="108000"/>
          </a:xfrm>
          <a:prstGeom prst="bentConnector2">
            <a:avLst/>
          </a:prstGeom>
          <a:noFill/>
          <a:ln w="12700" cap="flat" cmpd="sng">
            <a:solidFill>
              <a:schemeClr val="accent5"/>
            </a:solidFill>
            <a:prstDash val="dash"/>
            <a:round/>
            <a:headEnd type="none" w="sm" len="sm"/>
            <a:tailEnd type="none" w="sm" len="sm"/>
          </a:ln>
        </p:spPr>
      </p:cxnSp>
      <p:sp>
        <p:nvSpPr>
          <p:cNvPr id="30" name="Google Shape;499;p16"/>
          <p:cNvSpPr/>
          <p:nvPr/>
        </p:nvSpPr>
        <p:spPr>
          <a:xfrm>
            <a:off x="4032104" y="1599999"/>
            <a:ext cx="1476000" cy="432000"/>
          </a:xfrm>
          <a:prstGeom prst="rect">
            <a:avLst/>
          </a:prstGeom>
          <a:solidFill>
            <a:schemeClr val="lt1"/>
          </a:solidFill>
          <a:ln w="12700" cap="flat" cmpd="sng">
            <a:solidFill>
              <a:schemeClr val="accent3"/>
            </a:solidFill>
            <a:prstDash val="solid"/>
            <a:round/>
            <a:headEnd type="none" w="sm" len="sm"/>
            <a:tailEnd type="none" w="sm" len="sm"/>
          </a:ln>
        </p:spPr>
        <p:txBody>
          <a:bodyPr spcFirstLastPara="1" wrap="square" lIns="91425" tIns="72000" rIns="91425" bIns="45700" anchor="t" anchorCtr="0">
            <a:noAutofit/>
          </a:bodyPr>
          <a:lstStyle/>
          <a:p>
            <a:pPr marL="0" marR="0" lvl="0" indent="0" algn="l" rtl="0">
              <a:spcBef>
                <a:spcPts val="0"/>
              </a:spcBef>
              <a:spcAft>
                <a:spcPts val="0"/>
              </a:spcAft>
              <a:buNone/>
            </a:pPr>
            <a:r>
              <a:rPr lang="ja-JP" sz="900">
                <a:solidFill>
                  <a:srgbClr val="4F6128"/>
                </a:solidFill>
                <a:latin typeface="Meiryo"/>
                <a:ea typeface="Meiryo"/>
                <a:cs typeface="Meiryo"/>
                <a:sym typeface="Meiryo"/>
              </a:rPr>
              <a:t>外部認証</a:t>
            </a:r>
            <a:endParaRPr sz="900">
              <a:solidFill>
                <a:srgbClr val="4F6128"/>
              </a:solidFill>
              <a:latin typeface="Meiryo"/>
              <a:ea typeface="Meiryo"/>
              <a:cs typeface="Meiryo"/>
              <a:sym typeface="Meiryo"/>
            </a:endParaRPr>
          </a:p>
          <a:p>
            <a:pPr marL="0" marR="0" lvl="0" indent="0" algn="l" rtl="0">
              <a:spcBef>
                <a:spcPts val="0"/>
              </a:spcBef>
              <a:spcAft>
                <a:spcPts val="0"/>
              </a:spcAft>
              <a:buNone/>
            </a:pPr>
            <a:r>
              <a:rPr lang="ja-JP" sz="900">
                <a:solidFill>
                  <a:srgbClr val="4F6128"/>
                </a:solidFill>
                <a:latin typeface="Meiryo"/>
                <a:ea typeface="Meiryo"/>
                <a:cs typeface="Meiryo"/>
                <a:sym typeface="Meiryo"/>
              </a:rPr>
              <a:t>ソース</a:t>
            </a:r>
            <a:endParaRPr sz="900">
              <a:solidFill>
                <a:srgbClr val="4F6128"/>
              </a:solidFill>
              <a:latin typeface="Meiryo"/>
              <a:ea typeface="Meiryo"/>
              <a:cs typeface="Meiryo"/>
              <a:sym typeface="Meiryo"/>
            </a:endParaRPr>
          </a:p>
        </p:txBody>
      </p:sp>
      <p:pic>
        <p:nvPicPr>
          <p:cNvPr id="31" name="Google Shape;500;p16" descr="ãactivedirectory ã¢ã¤ã³ã³ãã®ç»åæ¤ç´¢çµæ"/>
          <p:cNvPicPr preferRelativeResize="0"/>
          <p:nvPr/>
        </p:nvPicPr>
        <p:blipFill rotWithShape="1">
          <a:blip r:embed="rId11">
            <a:alphaModFix/>
          </a:blip>
          <a:srcRect/>
          <a:stretch/>
        </p:blipFill>
        <p:spPr>
          <a:xfrm>
            <a:off x="4680048" y="1671935"/>
            <a:ext cx="324000" cy="324001"/>
          </a:xfrm>
          <a:prstGeom prst="rect">
            <a:avLst/>
          </a:prstGeom>
          <a:noFill/>
          <a:ln>
            <a:noFill/>
          </a:ln>
        </p:spPr>
      </p:pic>
      <p:pic>
        <p:nvPicPr>
          <p:cNvPr id="32" name="Google Shape;501;p16"/>
          <p:cNvPicPr preferRelativeResize="0"/>
          <p:nvPr/>
        </p:nvPicPr>
        <p:blipFill rotWithShape="1">
          <a:blip r:embed="rId12">
            <a:alphaModFix/>
          </a:blip>
          <a:srcRect/>
          <a:stretch/>
        </p:blipFill>
        <p:spPr>
          <a:xfrm>
            <a:off x="5076056" y="1671935"/>
            <a:ext cx="324000" cy="324000"/>
          </a:xfrm>
          <a:prstGeom prst="rect">
            <a:avLst/>
          </a:prstGeom>
          <a:noFill/>
          <a:ln>
            <a:noFill/>
          </a:ln>
        </p:spPr>
      </p:pic>
      <p:graphicFrame>
        <p:nvGraphicFramePr>
          <p:cNvPr id="33" name="Google Shape;502;p16"/>
          <p:cNvGraphicFramePr/>
          <p:nvPr>
            <p:extLst>
              <p:ext uri="{D42A27DB-BD31-4B8C-83A1-F6EECF244321}">
                <p14:modId xmlns:p14="http://schemas.microsoft.com/office/powerpoint/2010/main" val="3983061506"/>
              </p:ext>
            </p:extLst>
          </p:nvPr>
        </p:nvGraphicFramePr>
        <p:xfrm>
          <a:off x="6516000" y="2004814"/>
          <a:ext cx="1944225" cy="1143050"/>
        </p:xfrm>
        <a:graphic>
          <a:graphicData uri="http://schemas.openxmlformats.org/drawingml/2006/table">
            <a:tbl>
              <a:tblPr firstRow="1" bandRow="1">
                <a:tableStyleId>{1FECB4D8-DB02-4DC6-A0A2-4F2EBAE1DC90}</a:tableStyleId>
              </a:tblPr>
              <a:tblGrid>
                <a:gridCol w="864100">
                  <a:extLst>
                    <a:ext uri="{9D8B030D-6E8A-4147-A177-3AD203B41FA5}">
                      <a16:colId xmlns:a16="http://schemas.microsoft.com/office/drawing/2014/main" val="20000"/>
                    </a:ext>
                  </a:extLst>
                </a:gridCol>
                <a:gridCol w="1080125">
                  <a:extLst>
                    <a:ext uri="{9D8B030D-6E8A-4147-A177-3AD203B41FA5}">
                      <a16:colId xmlns:a16="http://schemas.microsoft.com/office/drawing/2014/main" val="20001"/>
                    </a:ext>
                  </a:extLst>
                </a:gridCol>
              </a:tblGrid>
              <a:tr h="131675">
                <a:tc>
                  <a:txBody>
                    <a:bodyPr/>
                    <a:lstStyle/>
                    <a:p>
                      <a:pPr marL="0" marR="0" lvl="0" indent="0" algn="l" rtl="0">
                        <a:spcBef>
                          <a:spcPts val="0"/>
                        </a:spcBef>
                        <a:spcAft>
                          <a:spcPts val="0"/>
                        </a:spcAft>
                        <a:buNone/>
                      </a:pPr>
                      <a:r>
                        <a:rPr lang="ja-JP" sz="900" dirty="0">
                          <a:latin typeface="+mn-lt"/>
                          <a:sym typeface="Meiryo"/>
                        </a:rPr>
                        <a:t>User</a:t>
                      </a:r>
                      <a:endParaRPr sz="900" dirty="0">
                        <a:latin typeface="+mn-lt"/>
                        <a:ea typeface="Meiryo"/>
                        <a:cs typeface="Meiryo"/>
                        <a:sym typeface="Meiryo"/>
                      </a:endParaRPr>
                    </a:p>
                  </a:txBody>
                  <a:tcPr marL="91450" marR="91450" marT="45725" marB="45725"/>
                </a:tc>
                <a:tc>
                  <a:txBody>
                    <a:bodyPr/>
                    <a:lstStyle/>
                    <a:p>
                      <a:pPr marL="0" marR="0" lvl="0" indent="0" algn="l" rtl="0">
                        <a:spcBef>
                          <a:spcPts val="0"/>
                        </a:spcBef>
                        <a:spcAft>
                          <a:spcPts val="0"/>
                        </a:spcAft>
                        <a:buNone/>
                      </a:pPr>
                      <a:r>
                        <a:rPr lang="ja-JP" sz="900" dirty="0">
                          <a:latin typeface="+mn-lt"/>
                          <a:sym typeface="Meiryo"/>
                        </a:rPr>
                        <a:t>Group</a:t>
                      </a:r>
                      <a:endParaRPr sz="900" dirty="0">
                        <a:latin typeface="+mn-lt"/>
                        <a:ea typeface="Meiryo"/>
                        <a:cs typeface="Meiryo"/>
                        <a:sym typeface="Meiryo"/>
                      </a:endParaRPr>
                    </a:p>
                  </a:txBody>
                  <a:tcPr marL="91450" marR="91450" marT="45725" marB="45725"/>
                </a:tc>
                <a:extLst>
                  <a:ext uri="{0D108BD9-81ED-4DB2-BD59-A6C34878D82A}">
                    <a16:rowId xmlns:a16="http://schemas.microsoft.com/office/drawing/2014/main" val="10000"/>
                  </a:ext>
                </a:extLst>
              </a:tr>
              <a:tr h="131675">
                <a:tc>
                  <a:txBody>
                    <a:bodyPr/>
                    <a:lstStyle/>
                    <a:p>
                      <a:pPr marL="0" marR="0" lvl="0" indent="0" algn="l" rtl="0">
                        <a:spcBef>
                          <a:spcPts val="0"/>
                        </a:spcBef>
                        <a:spcAft>
                          <a:spcPts val="0"/>
                        </a:spcAft>
                        <a:buNone/>
                      </a:pPr>
                      <a:r>
                        <a:rPr lang="ja-JP" sz="900" dirty="0">
                          <a:latin typeface="+mn-lt"/>
                          <a:sym typeface="Meiryo"/>
                        </a:rPr>
                        <a:t>admin</a:t>
                      </a:r>
                      <a:endParaRPr sz="900" dirty="0">
                        <a:solidFill>
                          <a:srgbClr val="4F6128"/>
                        </a:solidFill>
                        <a:latin typeface="+mn-lt"/>
                        <a:ea typeface="Meiryo"/>
                        <a:cs typeface="Meiryo"/>
                        <a:sym typeface="Meiryo"/>
                      </a:endParaRPr>
                    </a:p>
                  </a:txBody>
                  <a:tcPr marL="91450" marR="91450" marT="45725" marB="45725"/>
                </a:tc>
                <a:tc>
                  <a:txBody>
                    <a:bodyPr/>
                    <a:lstStyle/>
                    <a:p>
                      <a:pPr marL="0" marR="0" lvl="0" indent="0" algn="l" rtl="0">
                        <a:lnSpc>
                          <a:spcPct val="100000"/>
                        </a:lnSpc>
                        <a:spcBef>
                          <a:spcPts val="0"/>
                        </a:spcBef>
                        <a:spcAft>
                          <a:spcPts val="0"/>
                        </a:spcAft>
                        <a:buClr>
                          <a:srgbClr val="4F6128"/>
                        </a:buClr>
                        <a:buSzPts val="900"/>
                        <a:buFont typeface="Meiryo"/>
                        <a:buNone/>
                      </a:pPr>
                      <a:r>
                        <a:rPr lang="ja-JP" sz="900" dirty="0">
                          <a:latin typeface="+mn-lt"/>
                          <a:sym typeface="Meiryo"/>
                        </a:rPr>
                        <a:t>IT</a:t>
                      </a:r>
                      <a:r>
                        <a:rPr lang="ja-JP" sz="900" dirty="0">
                          <a:sym typeface="Meiryo"/>
                        </a:rPr>
                        <a:t>システム部</a:t>
                      </a:r>
                      <a:endParaRPr dirty="0"/>
                    </a:p>
                  </a:txBody>
                  <a:tcPr marL="91450" marR="91450" marT="45725" marB="45725"/>
                </a:tc>
                <a:extLst>
                  <a:ext uri="{0D108BD9-81ED-4DB2-BD59-A6C34878D82A}">
                    <a16:rowId xmlns:a16="http://schemas.microsoft.com/office/drawing/2014/main" val="10001"/>
                  </a:ext>
                </a:extLst>
              </a:tr>
              <a:tr h="131675">
                <a:tc>
                  <a:txBody>
                    <a:bodyPr/>
                    <a:lstStyle/>
                    <a:p>
                      <a:pPr marL="0" marR="0" lvl="0" indent="0" algn="l" rtl="0">
                        <a:spcBef>
                          <a:spcPts val="0"/>
                        </a:spcBef>
                        <a:spcAft>
                          <a:spcPts val="0"/>
                        </a:spcAft>
                        <a:buNone/>
                      </a:pPr>
                      <a:r>
                        <a:rPr lang="ja-JP" sz="900" dirty="0">
                          <a:latin typeface="+mn-lt"/>
                          <a:sym typeface="Meiryo"/>
                        </a:rPr>
                        <a:t>user1</a:t>
                      </a:r>
                      <a:endParaRPr sz="900" dirty="0">
                        <a:solidFill>
                          <a:srgbClr val="4F6128"/>
                        </a:solidFill>
                        <a:latin typeface="+mn-lt"/>
                        <a:ea typeface="Meiryo"/>
                        <a:cs typeface="Meiryo"/>
                        <a:sym typeface="Meiryo"/>
                      </a:endParaRPr>
                    </a:p>
                  </a:txBody>
                  <a:tcPr marL="91450" marR="91450" marT="45725" marB="45725"/>
                </a:tc>
                <a:tc>
                  <a:txBody>
                    <a:bodyPr/>
                    <a:lstStyle/>
                    <a:p>
                      <a:pPr marL="0" marR="0" lvl="0" indent="0" algn="l" rtl="0">
                        <a:lnSpc>
                          <a:spcPct val="100000"/>
                        </a:lnSpc>
                        <a:spcBef>
                          <a:spcPts val="0"/>
                        </a:spcBef>
                        <a:spcAft>
                          <a:spcPts val="0"/>
                        </a:spcAft>
                        <a:buClr>
                          <a:srgbClr val="4F6128"/>
                        </a:buClr>
                        <a:buSzPts val="900"/>
                        <a:buFont typeface="Meiryo"/>
                        <a:buNone/>
                      </a:pPr>
                      <a:r>
                        <a:rPr lang="ja-JP" sz="900">
                          <a:sym typeface="Meiryo"/>
                        </a:rPr>
                        <a:t>アプリ開発部</a:t>
                      </a:r>
                      <a:endParaRPr/>
                    </a:p>
                  </a:txBody>
                  <a:tcPr marL="91450" marR="91450" marT="45725" marB="45725"/>
                </a:tc>
                <a:extLst>
                  <a:ext uri="{0D108BD9-81ED-4DB2-BD59-A6C34878D82A}">
                    <a16:rowId xmlns:a16="http://schemas.microsoft.com/office/drawing/2014/main" val="10002"/>
                  </a:ext>
                </a:extLst>
              </a:tr>
              <a:tr h="131675">
                <a:tc>
                  <a:txBody>
                    <a:bodyPr/>
                    <a:lstStyle/>
                    <a:p>
                      <a:pPr marL="0" marR="0" lvl="0" indent="0" algn="l" rtl="0">
                        <a:spcBef>
                          <a:spcPts val="0"/>
                        </a:spcBef>
                        <a:spcAft>
                          <a:spcPts val="0"/>
                        </a:spcAft>
                        <a:buNone/>
                      </a:pPr>
                      <a:r>
                        <a:rPr lang="ja-JP" sz="900" dirty="0">
                          <a:latin typeface="+mn-lt"/>
                          <a:sym typeface="Meiryo"/>
                        </a:rPr>
                        <a:t>user2</a:t>
                      </a:r>
                      <a:endParaRPr sz="900" dirty="0">
                        <a:solidFill>
                          <a:srgbClr val="4F6128"/>
                        </a:solidFill>
                        <a:latin typeface="+mn-lt"/>
                        <a:ea typeface="Meiryo"/>
                        <a:cs typeface="Meiryo"/>
                        <a:sym typeface="Meiryo"/>
                      </a:endParaRPr>
                    </a:p>
                  </a:txBody>
                  <a:tcPr marL="91450" marR="91450" marT="45725" marB="45725"/>
                </a:tc>
                <a:tc>
                  <a:txBody>
                    <a:bodyPr/>
                    <a:lstStyle/>
                    <a:p>
                      <a:pPr marL="0" marR="0" lvl="0" indent="0" algn="l" rtl="0">
                        <a:lnSpc>
                          <a:spcPct val="100000"/>
                        </a:lnSpc>
                        <a:spcBef>
                          <a:spcPts val="0"/>
                        </a:spcBef>
                        <a:spcAft>
                          <a:spcPts val="0"/>
                        </a:spcAft>
                        <a:buClr>
                          <a:srgbClr val="4F6128"/>
                        </a:buClr>
                        <a:buSzPts val="900"/>
                        <a:buFont typeface="Meiryo"/>
                        <a:buNone/>
                      </a:pPr>
                      <a:r>
                        <a:rPr lang="ja-JP" sz="900">
                          <a:sym typeface="Meiryo"/>
                        </a:rPr>
                        <a:t>営業部</a:t>
                      </a:r>
                      <a:endParaRPr/>
                    </a:p>
                  </a:txBody>
                  <a:tcPr marL="91450" marR="91450" marT="45725" marB="45725"/>
                </a:tc>
                <a:extLst>
                  <a:ext uri="{0D108BD9-81ED-4DB2-BD59-A6C34878D82A}">
                    <a16:rowId xmlns:a16="http://schemas.microsoft.com/office/drawing/2014/main" val="10003"/>
                  </a:ext>
                </a:extLst>
              </a:tr>
              <a:tr h="131675">
                <a:tc>
                  <a:txBody>
                    <a:bodyPr/>
                    <a:lstStyle/>
                    <a:p>
                      <a:pPr marL="0" marR="0" lvl="0" indent="0" algn="l" rtl="0">
                        <a:lnSpc>
                          <a:spcPct val="100000"/>
                        </a:lnSpc>
                        <a:spcBef>
                          <a:spcPts val="0"/>
                        </a:spcBef>
                        <a:spcAft>
                          <a:spcPts val="0"/>
                        </a:spcAft>
                        <a:buClr>
                          <a:srgbClr val="4F6128"/>
                        </a:buClr>
                        <a:buSzPts val="900"/>
                        <a:buFont typeface="Meiryo"/>
                        <a:buNone/>
                      </a:pPr>
                      <a:r>
                        <a:rPr lang="ja-JP" sz="900" dirty="0">
                          <a:latin typeface="+mn-lt"/>
                          <a:sym typeface="Meiryo"/>
                        </a:rPr>
                        <a:t>user3</a:t>
                      </a:r>
                      <a:endParaRPr sz="900" dirty="0">
                        <a:solidFill>
                          <a:srgbClr val="4F6128"/>
                        </a:solidFill>
                        <a:latin typeface="+mn-lt"/>
                        <a:ea typeface="Meiryo"/>
                        <a:cs typeface="Meiryo"/>
                        <a:sym typeface="Meiryo"/>
                      </a:endParaRPr>
                    </a:p>
                  </a:txBody>
                  <a:tcPr marL="91450" marR="91450" marT="45725" marB="45725"/>
                </a:tc>
                <a:tc>
                  <a:txBody>
                    <a:bodyPr/>
                    <a:lstStyle/>
                    <a:p>
                      <a:pPr marL="0" marR="0" lvl="0" indent="0" algn="l" rtl="0">
                        <a:lnSpc>
                          <a:spcPct val="100000"/>
                        </a:lnSpc>
                        <a:spcBef>
                          <a:spcPts val="0"/>
                        </a:spcBef>
                        <a:spcAft>
                          <a:spcPts val="0"/>
                        </a:spcAft>
                        <a:buClr>
                          <a:srgbClr val="4F6128"/>
                        </a:buClr>
                        <a:buSzPts val="900"/>
                        <a:buFont typeface="Meiryo"/>
                        <a:buNone/>
                      </a:pPr>
                      <a:r>
                        <a:rPr lang="ja-JP" sz="900" dirty="0">
                          <a:sym typeface="Meiryo"/>
                        </a:rPr>
                        <a:t>経営企画</a:t>
                      </a:r>
                      <a:endParaRPr dirty="0"/>
                    </a:p>
                  </a:txBody>
                  <a:tcPr marL="91450" marR="91450" marT="45725" marB="45725"/>
                </a:tc>
                <a:extLst>
                  <a:ext uri="{0D108BD9-81ED-4DB2-BD59-A6C34878D82A}">
                    <a16:rowId xmlns:a16="http://schemas.microsoft.com/office/drawing/2014/main" val="10004"/>
                  </a:ext>
                </a:extLst>
              </a:tr>
            </a:tbl>
          </a:graphicData>
        </a:graphic>
      </p:graphicFrame>
      <p:pic>
        <p:nvPicPr>
          <p:cNvPr id="34" name="Google Shape;503;p16"/>
          <p:cNvPicPr preferRelativeResize="0"/>
          <p:nvPr/>
        </p:nvPicPr>
        <p:blipFill rotWithShape="1">
          <a:blip r:embed="rId12">
            <a:alphaModFix/>
          </a:blip>
          <a:srcRect/>
          <a:stretch/>
        </p:blipFill>
        <p:spPr>
          <a:xfrm>
            <a:off x="6516000" y="1644774"/>
            <a:ext cx="324000" cy="324000"/>
          </a:xfrm>
          <a:prstGeom prst="rect">
            <a:avLst/>
          </a:prstGeom>
          <a:noFill/>
          <a:ln>
            <a:noFill/>
          </a:ln>
        </p:spPr>
      </p:pic>
      <p:sp>
        <p:nvSpPr>
          <p:cNvPr id="35" name="Google Shape;504;p16"/>
          <p:cNvSpPr/>
          <p:nvPr/>
        </p:nvSpPr>
        <p:spPr>
          <a:xfrm>
            <a:off x="6804032" y="1716782"/>
            <a:ext cx="1620000" cy="180000"/>
          </a:xfrm>
          <a:prstGeom prst="rect">
            <a:avLst/>
          </a:prstGeom>
          <a:noFill/>
          <a:ln>
            <a:noFill/>
          </a:ln>
        </p:spPr>
        <p:txBody>
          <a:bodyPr spcFirstLastPara="1" wrap="none" lIns="91425" tIns="72000" rIns="91425" bIns="45700" anchor="ctr" anchorCtr="0">
            <a:noAutofit/>
          </a:bodyPr>
          <a:lstStyle/>
          <a:p>
            <a:pPr marL="0" marR="0" lvl="0" indent="0" algn="l" rtl="0">
              <a:spcBef>
                <a:spcPts val="0"/>
              </a:spcBef>
              <a:spcAft>
                <a:spcPts val="0"/>
              </a:spcAft>
              <a:buNone/>
            </a:pPr>
            <a:r>
              <a:rPr lang="ja-JP" sz="900" dirty="0">
                <a:solidFill>
                  <a:srgbClr val="4F6128"/>
                </a:solidFill>
                <a:ea typeface="Meiryo"/>
                <a:cs typeface="Meiryo"/>
                <a:sym typeface="Meiryo"/>
              </a:rPr>
              <a:t>CUSTOM</a:t>
            </a:r>
            <a:r>
              <a:rPr lang="ja-JP" sz="900" dirty="0">
                <a:solidFill>
                  <a:srgbClr val="4F6128"/>
                </a:solidFill>
                <a:latin typeface="Meiryo"/>
                <a:ea typeface="Meiryo"/>
                <a:cs typeface="Meiryo"/>
                <a:sym typeface="Meiryo"/>
              </a:rPr>
              <a:t>認証の場合</a:t>
            </a:r>
            <a:endParaRPr sz="900" dirty="0">
              <a:solidFill>
                <a:srgbClr val="4F6128"/>
              </a:solidFill>
              <a:latin typeface="Meiryo"/>
              <a:ea typeface="Meiryo"/>
              <a:cs typeface="Meiryo"/>
              <a:sym typeface="Meiryo"/>
            </a:endParaRPr>
          </a:p>
          <a:p>
            <a:pPr marL="0" marR="0" lvl="0" indent="0" algn="l" rtl="0">
              <a:spcBef>
                <a:spcPts val="0"/>
              </a:spcBef>
              <a:spcAft>
                <a:spcPts val="0"/>
              </a:spcAft>
              <a:buNone/>
            </a:pPr>
            <a:r>
              <a:rPr lang="ja-JP" sz="900" dirty="0">
                <a:solidFill>
                  <a:srgbClr val="4F6128"/>
                </a:solidFill>
                <a:latin typeface="Meiryo"/>
                <a:ea typeface="Meiryo"/>
                <a:cs typeface="Meiryo"/>
                <a:sym typeface="Meiryo"/>
              </a:rPr>
              <a:t>テーブルを利用（外部グループ）</a:t>
            </a:r>
            <a:endParaRPr sz="900" dirty="0">
              <a:solidFill>
                <a:srgbClr val="4F6128"/>
              </a:solidFill>
              <a:latin typeface="Meiryo"/>
              <a:ea typeface="Meiryo"/>
              <a:cs typeface="Meiryo"/>
              <a:sym typeface="Meiryo"/>
            </a:endParaRPr>
          </a:p>
        </p:txBody>
      </p:sp>
      <p:pic>
        <p:nvPicPr>
          <p:cNvPr id="36" name="Google Shape;505;p16" descr="ãactivedirectory ã¢ã¤ã³ã³ãã®ç»åæ¤ç´¢çµæ"/>
          <p:cNvPicPr preferRelativeResize="0"/>
          <p:nvPr/>
        </p:nvPicPr>
        <p:blipFill rotWithShape="1">
          <a:blip r:embed="rId11">
            <a:alphaModFix/>
          </a:blip>
          <a:srcRect/>
          <a:stretch/>
        </p:blipFill>
        <p:spPr>
          <a:xfrm>
            <a:off x="3851920" y="2140015"/>
            <a:ext cx="324000" cy="324001"/>
          </a:xfrm>
          <a:prstGeom prst="rect">
            <a:avLst/>
          </a:prstGeom>
          <a:noFill/>
          <a:ln>
            <a:noFill/>
          </a:ln>
        </p:spPr>
      </p:pic>
      <p:sp>
        <p:nvSpPr>
          <p:cNvPr id="37" name="Google Shape;506;p16"/>
          <p:cNvSpPr/>
          <p:nvPr/>
        </p:nvSpPr>
        <p:spPr>
          <a:xfrm>
            <a:off x="4194016" y="2185191"/>
            <a:ext cx="1692000" cy="180000"/>
          </a:xfrm>
          <a:prstGeom prst="rect">
            <a:avLst/>
          </a:prstGeom>
          <a:noFill/>
          <a:ln>
            <a:noFill/>
          </a:ln>
        </p:spPr>
        <p:txBody>
          <a:bodyPr spcFirstLastPara="1" wrap="none" lIns="91425" tIns="72000" rIns="91425" bIns="45700" anchor="ctr" anchorCtr="0">
            <a:noAutofit/>
          </a:bodyPr>
          <a:lstStyle/>
          <a:p>
            <a:pPr marL="0" marR="0" lvl="0" indent="0" algn="l" rtl="0">
              <a:spcBef>
                <a:spcPts val="0"/>
              </a:spcBef>
              <a:spcAft>
                <a:spcPts val="0"/>
              </a:spcAft>
              <a:buNone/>
            </a:pPr>
            <a:r>
              <a:rPr lang="ja-JP" sz="900" dirty="0">
                <a:solidFill>
                  <a:srgbClr val="4F6128"/>
                </a:solidFill>
                <a:latin typeface="Meiryo"/>
                <a:ea typeface="Meiryo"/>
                <a:cs typeface="Meiryo"/>
                <a:sym typeface="Meiryo"/>
              </a:rPr>
              <a:t>ディレクトリサービスの場合</a:t>
            </a:r>
            <a:endParaRPr sz="900" dirty="0">
              <a:solidFill>
                <a:srgbClr val="4F6128"/>
              </a:solidFill>
              <a:latin typeface="Meiryo"/>
              <a:ea typeface="Meiryo"/>
              <a:cs typeface="Meiryo"/>
              <a:sym typeface="Meiryo"/>
            </a:endParaRPr>
          </a:p>
          <a:p>
            <a:pPr marL="0" marR="0" lvl="0" indent="0" algn="l" rtl="0">
              <a:spcBef>
                <a:spcPts val="0"/>
              </a:spcBef>
              <a:spcAft>
                <a:spcPts val="0"/>
              </a:spcAft>
              <a:buNone/>
            </a:pPr>
            <a:r>
              <a:rPr lang="ja-JP" sz="900" dirty="0">
                <a:solidFill>
                  <a:srgbClr val="4F6128"/>
                </a:solidFill>
                <a:latin typeface="Meiryo"/>
                <a:ea typeface="Meiryo"/>
                <a:cs typeface="Meiryo"/>
                <a:sym typeface="Meiryo"/>
              </a:rPr>
              <a:t>組織情報を利用（外部グループ）</a:t>
            </a:r>
            <a:endParaRPr sz="900" dirty="0">
              <a:solidFill>
                <a:srgbClr val="4F6128"/>
              </a:solidFill>
              <a:latin typeface="Meiryo"/>
              <a:ea typeface="Meiryo"/>
              <a:cs typeface="Meiryo"/>
              <a:sym typeface="Meiryo"/>
            </a:endParaRPr>
          </a:p>
        </p:txBody>
      </p:sp>
      <p:pic>
        <p:nvPicPr>
          <p:cNvPr id="38" name="Google Shape;507;p16"/>
          <p:cNvPicPr preferRelativeResize="0"/>
          <p:nvPr/>
        </p:nvPicPr>
        <p:blipFill rotWithShape="1">
          <a:blip r:embed="rId13">
            <a:alphaModFix/>
          </a:blip>
          <a:srcRect/>
          <a:stretch/>
        </p:blipFill>
        <p:spPr>
          <a:xfrm>
            <a:off x="4968079" y="2752176"/>
            <a:ext cx="324001" cy="324000"/>
          </a:xfrm>
          <a:prstGeom prst="rect">
            <a:avLst/>
          </a:prstGeom>
          <a:noFill/>
          <a:ln>
            <a:noFill/>
          </a:ln>
        </p:spPr>
      </p:pic>
      <p:sp>
        <p:nvSpPr>
          <p:cNvPr id="39" name="Google Shape;508;p16"/>
          <p:cNvSpPr/>
          <p:nvPr/>
        </p:nvSpPr>
        <p:spPr>
          <a:xfrm>
            <a:off x="4284080" y="2500136"/>
            <a:ext cx="1008000" cy="216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a:solidFill>
                  <a:srgbClr val="4F6128"/>
                </a:solidFill>
                <a:latin typeface="Meiryo"/>
                <a:ea typeface="Meiryo"/>
                <a:cs typeface="Meiryo"/>
                <a:sym typeface="Meiryo"/>
              </a:rPr>
              <a:t>アプリ開発部</a:t>
            </a:r>
            <a:endParaRPr sz="900">
              <a:solidFill>
                <a:srgbClr val="4F6128"/>
              </a:solidFill>
              <a:latin typeface="Meiryo"/>
              <a:ea typeface="Meiryo"/>
              <a:cs typeface="Meiryo"/>
              <a:sym typeface="Meiryo"/>
            </a:endParaRPr>
          </a:p>
        </p:txBody>
      </p:sp>
      <p:cxnSp>
        <p:nvCxnSpPr>
          <p:cNvPr id="40" name="Google Shape;509;p16"/>
          <p:cNvCxnSpPr>
            <a:stCxn id="39" idx="2"/>
            <a:endCxn id="38" idx="1"/>
          </p:cNvCxnSpPr>
          <p:nvPr/>
        </p:nvCxnSpPr>
        <p:spPr>
          <a:xfrm rot="-5400000" flipH="1">
            <a:off x="4779080" y="2725136"/>
            <a:ext cx="198000" cy="180000"/>
          </a:xfrm>
          <a:prstGeom prst="bentConnector2">
            <a:avLst/>
          </a:prstGeom>
          <a:noFill/>
          <a:ln w="12700" cap="flat" cmpd="sng">
            <a:solidFill>
              <a:schemeClr val="accent3"/>
            </a:solidFill>
            <a:prstDash val="dash"/>
            <a:round/>
            <a:headEnd type="none" w="sm" len="sm"/>
            <a:tailEnd type="none" w="sm" len="sm"/>
          </a:ln>
        </p:spPr>
      </p:cxnSp>
      <p:cxnSp>
        <p:nvCxnSpPr>
          <p:cNvPr id="41" name="Google Shape;510;p16"/>
          <p:cNvCxnSpPr>
            <a:stCxn id="36" idx="2"/>
            <a:endCxn id="39" idx="1"/>
          </p:cNvCxnSpPr>
          <p:nvPr/>
        </p:nvCxnSpPr>
        <p:spPr>
          <a:xfrm rot="-5400000" flipH="1">
            <a:off x="4077070" y="2400866"/>
            <a:ext cx="144000" cy="270300"/>
          </a:xfrm>
          <a:prstGeom prst="bentConnector2">
            <a:avLst/>
          </a:prstGeom>
          <a:noFill/>
          <a:ln w="12700" cap="flat" cmpd="sng">
            <a:solidFill>
              <a:schemeClr val="accent3"/>
            </a:solidFill>
            <a:prstDash val="dash"/>
            <a:round/>
            <a:headEnd type="none" w="sm" len="sm"/>
            <a:tailEnd type="none" w="sm" len="sm"/>
          </a:ln>
        </p:spPr>
      </p:cxnSp>
      <p:sp>
        <p:nvSpPr>
          <p:cNvPr id="42" name="Google Shape;511;p16"/>
          <p:cNvSpPr/>
          <p:nvPr/>
        </p:nvSpPr>
        <p:spPr>
          <a:xfrm>
            <a:off x="4284080" y="3147838"/>
            <a:ext cx="1008000" cy="216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a:solidFill>
                  <a:srgbClr val="4F6128"/>
                </a:solidFill>
                <a:latin typeface="Meiryo"/>
                <a:ea typeface="Meiryo"/>
                <a:cs typeface="Meiryo"/>
                <a:sym typeface="Meiryo"/>
              </a:rPr>
              <a:t>営業部</a:t>
            </a:r>
            <a:endParaRPr sz="900">
              <a:solidFill>
                <a:srgbClr val="4F6128"/>
              </a:solidFill>
              <a:latin typeface="Meiryo"/>
              <a:ea typeface="Meiryo"/>
              <a:cs typeface="Meiryo"/>
              <a:sym typeface="Meiryo"/>
            </a:endParaRPr>
          </a:p>
        </p:txBody>
      </p:sp>
      <p:cxnSp>
        <p:nvCxnSpPr>
          <p:cNvPr id="43" name="Google Shape;512;p16"/>
          <p:cNvCxnSpPr>
            <a:stCxn id="42" idx="2"/>
            <a:endCxn id="45" idx="1"/>
          </p:cNvCxnSpPr>
          <p:nvPr/>
        </p:nvCxnSpPr>
        <p:spPr>
          <a:xfrm rot="-5400000" flipH="1">
            <a:off x="4779080" y="3372838"/>
            <a:ext cx="198000" cy="180000"/>
          </a:xfrm>
          <a:prstGeom prst="bentConnector2">
            <a:avLst/>
          </a:prstGeom>
          <a:noFill/>
          <a:ln w="12700" cap="flat" cmpd="sng">
            <a:solidFill>
              <a:schemeClr val="accent3"/>
            </a:solidFill>
            <a:prstDash val="dash"/>
            <a:round/>
            <a:headEnd type="none" w="sm" len="sm"/>
            <a:tailEnd type="none" w="sm" len="sm"/>
          </a:ln>
        </p:spPr>
      </p:cxnSp>
      <p:cxnSp>
        <p:nvCxnSpPr>
          <p:cNvPr id="44" name="Google Shape;514;p16"/>
          <p:cNvCxnSpPr>
            <a:stCxn id="36" idx="2"/>
            <a:endCxn id="42" idx="1"/>
          </p:cNvCxnSpPr>
          <p:nvPr/>
        </p:nvCxnSpPr>
        <p:spPr>
          <a:xfrm rot="-5400000" flipH="1">
            <a:off x="3753220" y="2724716"/>
            <a:ext cx="791700" cy="270300"/>
          </a:xfrm>
          <a:prstGeom prst="bentConnector2">
            <a:avLst/>
          </a:prstGeom>
          <a:noFill/>
          <a:ln w="12700" cap="flat" cmpd="sng">
            <a:solidFill>
              <a:schemeClr val="accent3"/>
            </a:solidFill>
            <a:prstDash val="dash"/>
            <a:round/>
            <a:headEnd type="none" w="sm" len="sm"/>
            <a:tailEnd type="none" w="sm" len="sm"/>
          </a:ln>
        </p:spPr>
      </p:cxnSp>
      <p:pic>
        <p:nvPicPr>
          <p:cNvPr id="45" name="Google Shape;513;p16"/>
          <p:cNvPicPr preferRelativeResize="0"/>
          <p:nvPr/>
        </p:nvPicPr>
        <p:blipFill rotWithShape="1">
          <a:blip r:embed="rId14">
            <a:alphaModFix/>
          </a:blip>
          <a:srcRect/>
          <a:stretch/>
        </p:blipFill>
        <p:spPr>
          <a:xfrm>
            <a:off x="4968080" y="3399879"/>
            <a:ext cx="324000" cy="323999"/>
          </a:xfrm>
          <a:prstGeom prst="rect">
            <a:avLst/>
          </a:prstGeom>
          <a:noFill/>
          <a:ln>
            <a:noFill/>
          </a:ln>
        </p:spPr>
      </p:pic>
      <p:sp>
        <p:nvSpPr>
          <p:cNvPr id="46" name="Google Shape;515;p16"/>
          <p:cNvSpPr/>
          <p:nvPr/>
        </p:nvSpPr>
        <p:spPr>
          <a:xfrm>
            <a:off x="2483824" y="4012287"/>
            <a:ext cx="504000" cy="180000"/>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dirty="0">
                <a:solidFill>
                  <a:srgbClr val="3F3F3F"/>
                </a:solidFill>
                <a:ea typeface="Meiryo"/>
                <a:cs typeface="Meiryo"/>
                <a:sym typeface="Meiryo"/>
              </a:rPr>
              <a:t>user1</a:t>
            </a:r>
            <a:endParaRPr sz="900" dirty="0">
              <a:solidFill>
                <a:srgbClr val="3F3F3F"/>
              </a:solidFill>
              <a:ea typeface="Meiryo"/>
              <a:cs typeface="Meiryo"/>
              <a:sym typeface="Meiryo"/>
            </a:endParaRPr>
          </a:p>
        </p:txBody>
      </p:sp>
      <p:sp>
        <p:nvSpPr>
          <p:cNvPr id="47" name="Google Shape;516;p16"/>
          <p:cNvSpPr/>
          <p:nvPr/>
        </p:nvSpPr>
        <p:spPr>
          <a:xfrm>
            <a:off x="2123784" y="4516343"/>
            <a:ext cx="504000" cy="180000"/>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dirty="0">
                <a:solidFill>
                  <a:srgbClr val="3F3F3F"/>
                </a:solidFill>
                <a:ea typeface="Meiryo"/>
                <a:cs typeface="Meiryo"/>
                <a:sym typeface="Meiryo"/>
              </a:rPr>
              <a:t>user2</a:t>
            </a:r>
            <a:endParaRPr sz="900" dirty="0">
              <a:solidFill>
                <a:srgbClr val="3F3F3F"/>
              </a:solidFill>
              <a:ea typeface="Meiryo"/>
              <a:cs typeface="Meiryo"/>
              <a:sym typeface="Meiryo"/>
            </a:endParaRPr>
          </a:p>
        </p:txBody>
      </p:sp>
      <p:cxnSp>
        <p:nvCxnSpPr>
          <p:cNvPr id="48" name="Google Shape;517;p16"/>
          <p:cNvCxnSpPr>
            <a:stCxn id="39" idx="3"/>
            <a:endCxn id="25" idx="3"/>
          </p:cNvCxnSpPr>
          <p:nvPr/>
        </p:nvCxnSpPr>
        <p:spPr>
          <a:xfrm flipH="1">
            <a:off x="2555780" y="2608136"/>
            <a:ext cx="2736300" cy="1188000"/>
          </a:xfrm>
          <a:prstGeom prst="bentConnector3">
            <a:avLst>
              <a:gd name="adj1" fmla="val -18845"/>
            </a:avLst>
          </a:prstGeom>
          <a:noFill/>
          <a:ln w="12700" cap="flat" cmpd="sng">
            <a:solidFill>
              <a:schemeClr val="accent6"/>
            </a:solidFill>
            <a:prstDash val="solid"/>
            <a:round/>
            <a:headEnd type="oval" w="med" len="med"/>
            <a:tailEnd type="oval" w="med" len="med"/>
          </a:ln>
        </p:spPr>
      </p:cxnSp>
      <p:cxnSp>
        <p:nvCxnSpPr>
          <p:cNvPr id="49" name="Google Shape;518;p16"/>
          <p:cNvCxnSpPr>
            <a:stCxn id="42" idx="3"/>
            <a:endCxn id="23" idx="3"/>
          </p:cNvCxnSpPr>
          <p:nvPr/>
        </p:nvCxnSpPr>
        <p:spPr>
          <a:xfrm flipH="1">
            <a:off x="2267780" y="3255838"/>
            <a:ext cx="3024300" cy="1044300"/>
          </a:xfrm>
          <a:prstGeom prst="bentConnector3">
            <a:avLst>
              <a:gd name="adj1" fmla="val -20919"/>
            </a:avLst>
          </a:prstGeom>
          <a:noFill/>
          <a:ln w="12700" cap="flat" cmpd="sng">
            <a:solidFill>
              <a:schemeClr val="accent6"/>
            </a:solidFill>
            <a:prstDash val="solid"/>
            <a:round/>
            <a:headEnd type="oval" w="med" len="med"/>
            <a:tailEnd type="oval" w="med" len="med"/>
          </a:ln>
        </p:spPr>
      </p:cxnSp>
      <p:sp>
        <p:nvSpPr>
          <p:cNvPr id="50" name="Google Shape;519;p16"/>
          <p:cNvSpPr/>
          <p:nvPr/>
        </p:nvSpPr>
        <p:spPr>
          <a:xfrm>
            <a:off x="2051720" y="2824135"/>
            <a:ext cx="504000" cy="180000"/>
          </a:xfrm>
          <a:prstGeom prst="rect">
            <a:avLst/>
          </a:prstGeom>
          <a:noFill/>
          <a:ln>
            <a:noFill/>
          </a:ln>
        </p:spPr>
        <p:txBody>
          <a:bodyPr spcFirstLastPara="1" wrap="none" lIns="91425" tIns="72000" rIns="91425" bIns="45700" anchor="ctr" anchorCtr="0">
            <a:noAutofit/>
          </a:bodyPr>
          <a:lstStyle/>
          <a:p>
            <a:pPr marL="0" marR="0" lvl="0" indent="0" algn="l" rtl="0">
              <a:spcBef>
                <a:spcPts val="0"/>
              </a:spcBef>
              <a:spcAft>
                <a:spcPts val="0"/>
              </a:spcAft>
              <a:buNone/>
            </a:pPr>
            <a:r>
              <a:rPr lang="ja-JP" sz="900" dirty="0">
                <a:solidFill>
                  <a:srgbClr val="3F3F3F"/>
                </a:solidFill>
                <a:ea typeface="Meiryo"/>
                <a:cs typeface="Meiryo"/>
                <a:sym typeface="Meiryo"/>
              </a:rPr>
              <a:t>admin</a:t>
            </a:r>
            <a:endParaRPr sz="900" dirty="0">
              <a:solidFill>
                <a:srgbClr val="3F3F3F"/>
              </a:solidFill>
              <a:ea typeface="Meiryo"/>
              <a:cs typeface="Meiryo"/>
              <a:sym typeface="Meiryo"/>
            </a:endParaRPr>
          </a:p>
        </p:txBody>
      </p:sp>
      <p:sp>
        <p:nvSpPr>
          <p:cNvPr id="51" name="Google Shape;520;p16"/>
          <p:cNvSpPr/>
          <p:nvPr/>
        </p:nvSpPr>
        <p:spPr>
          <a:xfrm>
            <a:off x="2051720" y="3400223"/>
            <a:ext cx="504000" cy="180000"/>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dirty="0">
                <a:solidFill>
                  <a:srgbClr val="3F3F3F"/>
                </a:solidFill>
                <a:ea typeface="Meiryo"/>
                <a:cs typeface="Meiryo"/>
                <a:sym typeface="Meiryo"/>
              </a:rPr>
              <a:t>dev</a:t>
            </a:r>
            <a:endParaRPr sz="900" dirty="0">
              <a:solidFill>
                <a:srgbClr val="3F3F3F"/>
              </a:solidFill>
              <a:ea typeface="Meiryo"/>
              <a:cs typeface="Meiryo"/>
              <a:sym typeface="Meiryo"/>
            </a:endParaRPr>
          </a:p>
        </p:txBody>
      </p:sp>
      <p:sp>
        <p:nvSpPr>
          <p:cNvPr id="52" name="Google Shape;521;p16"/>
          <p:cNvSpPr/>
          <p:nvPr/>
        </p:nvSpPr>
        <p:spPr>
          <a:xfrm>
            <a:off x="2987824" y="3688255"/>
            <a:ext cx="720000" cy="216000"/>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a:solidFill>
                  <a:schemeClr val="accent6"/>
                </a:solidFill>
                <a:latin typeface="Meiryo"/>
                <a:ea typeface="Meiryo"/>
                <a:cs typeface="Meiryo"/>
                <a:sym typeface="Meiryo"/>
              </a:rPr>
              <a:t>関連付け</a:t>
            </a:r>
            <a:endParaRPr sz="900">
              <a:solidFill>
                <a:schemeClr val="accent6"/>
              </a:solidFill>
              <a:latin typeface="Meiryo"/>
              <a:ea typeface="Meiryo"/>
              <a:cs typeface="Meiryo"/>
              <a:sym typeface="Meiryo"/>
            </a:endParaRPr>
          </a:p>
        </p:txBody>
      </p:sp>
      <p:sp>
        <p:nvSpPr>
          <p:cNvPr id="53" name="Google Shape;522;p16"/>
          <p:cNvSpPr/>
          <p:nvPr/>
        </p:nvSpPr>
        <p:spPr>
          <a:xfrm>
            <a:off x="2987904" y="4192287"/>
            <a:ext cx="720000" cy="216000"/>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a:solidFill>
                  <a:schemeClr val="accent6"/>
                </a:solidFill>
                <a:latin typeface="Meiryo"/>
                <a:ea typeface="Meiryo"/>
                <a:cs typeface="Meiryo"/>
                <a:sym typeface="Meiryo"/>
              </a:rPr>
              <a:t>関連付け</a:t>
            </a:r>
            <a:endParaRPr sz="900">
              <a:solidFill>
                <a:schemeClr val="accent6"/>
              </a:solidFill>
              <a:latin typeface="Meiryo"/>
              <a:ea typeface="Meiryo"/>
              <a:cs typeface="Meiryo"/>
              <a:sym typeface="Meiryo"/>
            </a:endParaRPr>
          </a:p>
        </p:txBody>
      </p:sp>
      <p:sp>
        <p:nvSpPr>
          <p:cNvPr id="54" name="Google Shape;523;p16"/>
          <p:cNvSpPr/>
          <p:nvPr/>
        </p:nvSpPr>
        <p:spPr>
          <a:xfrm>
            <a:off x="4806770" y="3363838"/>
            <a:ext cx="917358" cy="424730"/>
          </a:xfrm>
          <a:prstGeom prst="ellipse">
            <a:avLst/>
          </a:prstGeom>
          <a:noFill/>
          <a:ln w="25400" cap="flat" cmpd="sng">
            <a:solidFill>
              <a:srgbClr val="FF81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55" name="Google Shape;524;p16"/>
          <p:cNvSpPr/>
          <p:nvPr/>
        </p:nvSpPr>
        <p:spPr>
          <a:xfrm>
            <a:off x="4860032" y="2723084"/>
            <a:ext cx="917358" cy="424730"/>
          </a:xfrm>
          <a:prstGeom prst="ellipse">
            <a:avLst/>
          </a:prstGeom>
          <a:noFill/>
          <a:ln w="25400" cap="flat" cmpd="sng">
            <a:solidFill>
              <a:srgbClr val="FF81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cxnSp>
        <p:nvCxnSpPr>
          <p:cNvPr id="56" name="Google Shape;525;p16"/>
          <p:cNvCxnSpPr>
            <a:stCxn id="55" idx="2"/>
            <a:endCxn id="46" idx="3"/>
          </p:cNvCxnSpPr>
          <p:nvPr/>
        </p:nvCxnSpPr>
        <p:spPr>
          <a:xfrm flipH="1">
            <a:off x="2987732" y="2935449"/>
            <a:ext cx="1872300" cy="1166700"/>
          </a:xfrm>
          <a:prstGeom prst="curvedConnector3">
            <a:avLst>
              <a:gd name="adj1" fmla="val 49998"/>
            </a:avLst>
          </a:prstGeom>
          <a:noFill/>
          <a:ln w="19050" cap="flat" cmpd="sng">
            <a:solidFill>
              <a:srgbClr val="FF8181"/>
            </a:solidFill>
            <a:prstDash val="solid"/>
            <a:round/>
            <a:headEnd type="none" w="sm" len="sm"/>
            <a:tailEnd type="stealth" w="lg" len="lg"/>
          </a:ln>
        </p:spPr>
      </p:cxnSp>
      <p:cxnSp>
        <p:nvCxnSpPr>
          <p:cNvPr id="57" name="Google Shape;526;p16"/>
          <p:cNvCxnSpPr>
            <a:stCxn id="54" idx="4"/>
            <a:endCxn id="47" idx="3"/>
          </p:cNvCxnSpPr>
          <p:nvPr/>
        </p:nvCxnSpPr>
        <p:spPr>
          <a:xfrm rot="5400000">
            <a:off x="3537749" y="2878668"/>
            <a:ext cx="817800" cy="2637600"/>
          </a:xfrm>
          <a:prstGeom prst="curvedConnector2">
            <a:avLst/>
          </a:prstGeom>
          <a:noFill/>
          <a:ln w="19050" cap="flat" cmpd="sng">
            <a:solidFill>
              <a:srgbClr val="FF8181"/>
            </a:solidFill>
            <a:prstDash val="solid"/>
            <a:round/>
            <a:headEnd type="none" w="sm" len="sm"/>
            <a:tailEnd type="stealth" w="lg" len="lg"/>
          </a:ln>
        </p:spPr>
      </p:cxnSp>
      <p:sp>
        <p:nvSpPr>
          <p:cNvPr id="58" name="Google Shape;527;p16"/>
          <p:cNvSpPr/>
          <p:nvPr/>
        </p:nvSpPr>
        <p:spPr>
          <a:xfrm>
            <a:off x="5220072" y="4451276"/>
            <a:ext cx="917358" cy="424730"/>
          </a:xfrm>
          <a:prstGeom prst="ellipse">
            <a:avLst/>
          </a:prstGeom>
          <a:solidFill>
            <a:schemeClr val="lt1"/>
          </a:solidFill>
          <a:ln w="25400" cap="flat" cmpd="sng">
            <a:solidFill>
              <a:srgbClr val="FF8181"/>
            </a:solidFill>
            <a:prstDash val="solid"/>
            <a:round/>
            <a:headEnd type="none" w="sm" len="sm"/>
            <a:tailEnd type="none" w="sm" len="sm"/>
          </a:ln>
        </p:spPr>
        <p:txBody>
          <a:bodyPr spcFirstLastPara="1" wrap="none" lIns="91425" tIns="45700" rIns="91425" bIns="45700" anchor="ctr" anchorCtr="0">
            <a:noAutofit/>
          </a:bodyPr>
          <a:lstStyle/>
          <a:p>
            <a:pPr marL="0" marR="0" lvl="0" indent="0" algn="ctr" rtl="0">
              <a:spcBef>
                <a:spcPts val="0"/>
              </a:spcBef>
              <a:spcAft>
                <a:spcPts val="0"/>
              </a:spcAft>
              <a:buNone/>
            </a:pPr>
            <a:r>
              <a:rPr lang="ja-JP" sz="900" dirty="0">
                <a:solidFill>
                  <a:srgbClr val="3F3F3F"/>
                </a:solidFill>
                <a:latin typeface="Meiryo"/>
                <a:ea typeface="Meiryo"/>
                <a:cs typeface="Meiryo"/>
                <a:sym typeface="Meiryo"/>
              </a:rPr>
              <a:t>自動追加</a:t>
            </a:r>
            <a:endParaRPr sz="900" dirty="0">
              <a:solidFill>
                <a:srgbClr val="3F3F3F"/>
              </a:solidFill>
              <a:latin typeface="Meiryo"/>
              <a:ea typeface="Meiryo"/>
              <a:cs typeface="Meiryo"/>
              <a:sym typeface="Meiryo"/>
            </a:endParaRPr>
          </a:p>
          <a:p>
            <a:pPr marL="0" marR="0" lvl="0" indent="0" algn="ctr" rtl="0">
              <a:spcBef>
                <a:spcPts val="0"/>
              </a:spcBef>
              <a:spcAft>
                <a:spcPts val="0"/>
              </a:spcAft>
              <a:buNone/>
            </a:pPr>
            <a:r>
              <a:rPr lang="ja-JP" sz="900" dirty="0">
                <a:solidFill>
                  <a:srgbClr val="3F3F3F"/>
                </a:solidFill>
                <a:latin typeface="Meiryo"/>
                <a:ea typeface="Meiryo"/>
                <a:cs typeface="Meiryo"/>
                <a:sym typeface="Meiryo"/>
              </a:rPr>
              <a:t>されるユーザー</a:t>
            </a:r>
            <a:endParaRPr sz="900" dirty="0">
              <a:solidFill>
                <a:srgbClr val="3F3F3F"/>
              </a:solidFill>
              <a:latin typeface="Meiryo"/>
              <a:ea typeface="Meiryo"/>
              <a:cs typeface="Meiryo"/>
              <a:sym typeface="Meiryo"/>
            </a:endParaRPr>
          </a:p>
        </p:txBody>
      </p:sp>
      <p:sp>
        <p:nvSpPr>
          <p:cNvPr id="59" name="Google Shape;528;p16"/>
          <p:cNvSpPr/>
          <p:nvPr/>
        </p:nvSpPr>
        <p:spPr>
          <a:xfrm>
            <a:off x="6516000" y="3147814"/>
            <a:ext cx="1944000" cy="792000"/>
          </a:xfrm>
          <a:prstGeom prst="rect">
            <a:avLst/>
          </a:prstGeom>
          <a:noFill/>
          <a:ln>
            <a:noFill/>
          </a:ln>
        </p:spPr>
        <p:txBody>
          <a:bodyPr spcFirstLastPara="1" wrap="square" lIns="91425" tIns="72000" rIns="91425" bIns="45700" anchor="t" anchorCtr="0">
            <a:noAutofit/>
          </a:bodyPr>
          <a:lstStyle/>
          <a:p>
            <a:pPr marL="0" marR="0" lvl="0" indent="0" algn="l" rtl="0">
              <a:spcBef>
                <a:spcPts val="0"/>
              </a:spcBef>
              <a:spcAft>
                <a:spcPts val="0"/>
              </a:spcAft>
              <a:buNone/>
            </a:pPr>
            <a:r>
              <a:rPr lang="ja-JP" sz="900" dirty="0">
                <a:solidFill>
                  <a:srgbClr val="4F6128"/>
                </a:solidFill>
                <a:latin typeface="Meiryo"/>
                <a:ea typeface="Meiryo"/>
                <a:cs typeface="Meiryo"/>
                <a:sym typeface="Meiryo"/>
              </a:rPr>
              <a:t>テーブルデータを検索して組織のグループに相当する列の値（外部グループ）と、</a:t>
            </a:r>
            <a:r>
              <a:rPr lang="ja-JP" sz="900" dirty="0">
                <a:solidFill>
                  <a:srgbClr val="4F6128"/>
                </a:solidFill>
                <a:ea typeface="Meiryo"/>
                <a:cs typeface="Meiryo"/>
                <a:sym typeface="Meiryo"/>
              </a:rPr>
              <a:t>WebFOCUS</a:t>
            </a:r>
            <a:r>
              <a:rPr lang="ja-JP" sz="900" dirty="0">
                <a:solidFill>
                  <a:srgbClr val="4F6128"/>
                </a:solidFill>
                <a:latin typeface="Meiryo"/>
                <a:ea typeface="Meiryo"/>
                <a:cs typeface="Meiryo"/>
                <a:sym typeface="Meiryo"/>
              </a:rPr>
              <a:t>内部のグループと関連付けを行います</a:t>
            </a:r>
            <a:endParaRPr sz="900" dirty="0">
              <a:solidFill>
                <a:srgbClr val="4F6128"/>
              </a:solidFill>
              <a:latin typeface="Meiryo"/>
              <a:ea typeface="Meiryo"/>
              <a:cs typeface="Meiryo"/>
              <a:sym typeface="Meiryo"/>
            </a:endParaRPr>
          </a:p>
        </p:txBody>
      </p:sp>
      <p:sp>
        <p:nvSpPr>
          <p:cNvPr id="60" name="Google Shape;529;p16"/>
          <p:cNvSpPr/>
          <p:nvPr/>
        </p:nvSpPr>
        <p:spPr>
          <a:xfrm>
            <a:off x="5220072" y="3508248"/>
            <a:ext cx="504000" cy="180000"/>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dirty="0">
                <a:solidFill>
                  <a:srgbClr val="4F6128"/>
                </a:solidFill>
                <a:ea typeface="Meiryo"/>
                <a:cs typeface="Meiryo"/>
                <a:sym typeface="Meiryo"/>
              </a:rPr>
              <a:t>user2</a:t>
            </a:r>
            <a:endParaRPr sz="900" dirty="0">
              <a:solidFill>
                <a:srgbClr val="4F6128"/>
              </a:solidFill>
              <a:ea typeface="Meiryo"/>
              <a:cs typeface="Meiryo"/>
              <a:sym typeface="Meiryo"/>
            </a:endParaRPr>
          </a:p>
        </p:txBody>
      </p:sp>
      <p:sp>
        <p:nvSpPr>
          <p:cNvPr id="61" name="Google Shape;530;p16"/>
          <p:cNvSpPr/>
          <p:nvPr/>
        </p:nvSpPr>
        <p:spPr>
          <a:xfrm>
            <a:off x="5220072" y="2824192"/>
            <a:ext cx="504000" cy="180000"/>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dirty="0">
                <a:solidFill>
                  <a:srgbClr val="4F6128"/>
                </a:solidFill>
                <a:ea typeface="Meiryo"/>
                <a:cs typeface="Meiryo"/>
                <a:sym typeface="Meiryo"/>
              </a:rPr>
              <a:t>user1</a:t>
            </a:r>
            <a:endParaRPr sz="900" dirty="0">
              <a:solidFill>
                <a:srgbClr val="4F6128"/>
              </a:solidFill>
              <a:ea typeface="Meiryo"/>
              <a:cs typeface="Meiryo"/>
              <a:sym typeface="Meiryo"/>
            </a:endParaRPr>
          </a:p>
        </p:txBody>
      </p:sp>
      <p:sp>
        <p:nvSpPr>
          <p:cNvPr id="62" name="Google Shape;531;p16"/>
          <p:cNvSpPr/>
          <p:nvPr/>
        </p:nvSpPr>
        <p:spPr>
          <a:xfrm>
            <a:off x="6516000" y="2460404"/>
            <a:ext cx="1944000" cy="450120"/>
          </a:xfrm>
          <a:prstGeom prst="rect">
            <a:avLst/>
          </a:prstGeom>
          <a:noFill/>
          <a:ln w="19050" cap="flat" cmpd="sng">
            <a:solidFill>
              <a:schemeClr val="accent6"/>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63" name="Google Shape;532;p16"/>
          <p:cNvSpPr/>
          <p:nvPr/>
        </p:nvSpPr>
        <p:spPr>
          <a:xfrm>
            <a:off x="6372200" y="3795886"/>
            <a:ext cx="2088000" cy="1044000"/>
          </a:xfrm>
          <a:prstGeom prst="rect">
            <a:avLst/>
          </a:prstGeom>
          <a:noFill/>
          <a:ln>
            <a:noFill/>
          </a:ln>
        </p:spPr>
        <p:txBody>
          <a:bodyPr spcFirstLastPara="1" wrap="square" lIns="91425" tIns="72000" rIns="91425" bIns="45700" anchor="t" anchorCtr="0">
            <a:noAutofit/>
          </a:bodyPr>
          <a:lstStyle/>
          <a:p>
            <a:pPr marL="171450" lvl="0" indent="-171450">
              <a:buClr>
                <a:srgbClr val="FF0000"/>
              </a:buClr>
              <a:buSzPts val="900"/>
              <a:buFont typeface="Arial"/>
              <a:buChar char="•"/>
            </a:pPr>
            <a:r>
              <a:rPr lang="ja-JP" sz="900" dirty="0">
                <a:solidFill>
                  <a:srgbClr val="FF0000"/>
                </a:solidFill>
                <a:latin typeface="Meiryo"/>
                <a:ea typeface="Meiryo"/>
                <a:cs typeface="Meiryo"/>
                <a:sym typeface="Meiryo"/>
              </a:rPr>
              <a:t>ユーザーの追加や所属変更は自動で行われますが</a:t>
            </a:r>
            <a:r>
              <a:rPr lang="ja-JP" sz="900" dirty="0" smtClean="0">
                <a:solidFill>
                  <a:srgbClr val="FF0000"/>
                </a:solidFill>
                <a:latin typeface="Meiryo"/>
                <a:ea typeface="Meiryo"/>
                <a:cs typeface="Meiryo"/>
                <a:sym typeface="Meiryo"/>
              </a:rPr>
              <a:t>、削除は</a:t>
            </a:r>
            <a:r>
              <a:rPr lang="ja-JP" altLang="ja-JP" sz="900" dirty="0" smtClean="0">
                <a:solidFill>
                  <a:srgbClr val="FF0000"/>
                </a:solidFill>
                <a:latin typeface="Meiryo"/>
                <a:ea typeface="Meiryo"/>
                <a:cs typeface="Meiryo"/>
                <a:sym typeface="Meiryo"/>
              </a:rPr>
              <a:t>自動</a:t>
            </a:r>
            <a:r>
              <a:rPr lang="ja-JP" altLang="en-US" sz="900" dirty="0" smtClean="0">
                <a:solidFill>
                  <a:srgbClr val="FF0000"/>
                </a:solidFill>
                <a:latin typeface="Meiryo"/>
                <a:ea typeface="Meiryo"/>
                <a:cs typeface="Meiryo"/>
                <a:sym typeface="Meiryo"/>
              </a:rPr>
              <a:t>で</a:t>
            </a:r>
            <a:r>
              <a:rPr lang="ja-JP" sz="900" dirty="0" smtClean="0">
                <a:solidFill>
                  <a:srgbClr val="FF0000"/>
                </a:solidFill>
                <a:latin typeface="Meiryo"/>
                <a:ea typeface="Meiryo"/>
                <a:cs typeface="Meiryo"/>
                <a:sym typeface="Meiryo"/>
              </a:rPr>
              <a:t>行われません</a:t>
            </a:r>
            <a:r>
              <a:rPr lang="ja-JP" sz="900" dirty="0">
                <a:solidFill>
                  <a:srgbClr val="FF0000"/>
                </a:solidFill>
                <a:latin typeface="Meiryo"/>
                <a:ea typeface="Meiryo"/>
                <a:cs typeface="Meiryo"/>
                <a:sym typeface="Meiryo"/>
              </a:rPr>
              <a:t>。ユーザー</a:t>
            </a:r>
            <a:r>
              <a:rPr lang="ja-JP" sz="900" dirty="0">
                <a:solidFill>
                  <a:srgbClr val="FF0000"/>
                </a:solidFill>
                <a:ea typeface="Meiryo"/>
                <a:cs typeface="Meiryo"/>
                <a:sym typeface="Meiryo"/>
              </a:rPr>
              <a:t>ID</a:t>
            </a:r>
            <a:r>
              <a:rPr lang="ja-JP" sz="900" dirty="0">
                <a:solidFill>
                  <a:srgbClr val="FF0000"/>
                </a:solidFill>
                <a:latin typeface="Meiryo"/>
                <a:ea typeface="Meiryo"/>
                <a:cs typeface="Meiryo"/>
                <a:sym typeface="Meiryo"/>
              </a:rPr>
              <a:t>の削除は手動で行います</a:t>
            </a:r>
            <a:endParaRPr sz="900" dirty="0">
              <a:solidFill>
                <a:srgbClr val="FF0000"/>
              </a:solidFill>
              <a:latin typeface="Meiryo"/>
              <a:ea typeface="Meiryo"/>
              <a:cs typeface="Meiryo"/>
              <a:sym typeface="Meiryo"/>
            </a:endParaRPr>
          </a:p>
          <a:p>
            <a:pPr marL="171450" marR="0" lvl="0" indent="-171450" algn="l" rtl="0">
              <a:spcBef>
                <a:spcPts val="0"/>
              </a:spcBef>
              <a:spcAft>
                <a:spcPts val="0"/>
              </a:spcAft>
              <a:buClr>
                <a:srgbClr val="FF0000"/>
              </a:buClr>
              <a:buSzPts val="900"/>
              <a:buFont typeface="Arial"/>
              <a:buChar char="•"/>
            </a:pPr>
            <a:r>
              <a:rPr lang="ja-JP" altLang="en-US" sz="900" dirty="0" smtClean="0">
                <a:solidFill>
                  <a:srgbClr val="FF0000"/>
                </a:solidFill>
                <a:latin typeface="Meiryo"/>
                <a:ea typeface="Meiryo"/>
                <a:cs typeface="Meiryo"/>
                <a:sym typeface="Meiryo"/>
              </a:rPr>
              <a:t>削除される</a:t>
            </a:r>
            <a:r>
              <a:rPr lang="ja-JP" sz="900" dirty="0" smtClean="0">
                <a:solidFill>
                  <a:srgbClr val="FF0000"/>
                </a:solidFill>
                <a:latin typeface="Meiryo"/>
                <a:ea typeface="Meiryo"/>
                <a:cs typeface="Meiryo"/>
                <a:sym typeface="Meiryo"/>
              </a:rPr>
              <a:t>ユーザーが</a:t>
            </a:r>
            <a:r>
              <a:rPr lang="ja-JP" altLang="en-US" sz="900" dirty="0" smtClean="0">
                <a:solidFill>
                  <a:srgbClr val="FF0000"/>
                </a:solidFill>
                <a:latin typeface="Meiryo"/>
                <a:ea typeface="Meiryo"/>
                <a:cs typeface="Meiryo"/>
                <a:sym typeface="Meiryo"/>
              </a:rPr>
              <a:t>オーナーとして</a:t>
            </a:r>
            <a:r>
              <a:rPr lang="ja-JP" sz="900" dirty="0" smtClean="0">
                <a:solidFill>
                  <a:srgbClr val="FF0000"/>
                </a:solidFill>
                <a:latin typeface="Meiryo"/>
                <a:ea typeface="Meiryo"/>
                <a:cs typeface="Meiryo"/>
                <a:sym typeface="Meiryo"/>
              </a:rPr>
              <a:t>保有</a:t>
            </a:r>
            <a:r>
              <a:rPr lang="ja-JP" sz="900" dirty="0">
                <a:solidFill>
                  <a:srgbClr val="FF0000"/>
                </a:solidFill>
                <a:latin typeface="Meiryo"/>
                <a:ea typeface="Meiryo"/>
                <a:cs typeface="Meiryo"/>
                <a:sym typeface="Meiryo"/>
              </a:rPr>
              <a:t>するリポジトリ上のファイルは一緒に削除されます</a:t>
            </a:r>
            <a:endParaRPr sz="900" dirty="0">
              <a:solidFill>
                <a:srgbClr val="FF0000"/>
              </a:solidFill>
              <a:latin typeface="Meiryo"/>
              <a:ea typeface="Meiryo"/>
              <a:cs typeface="Meiryo"/>
              <a:sym typeface="Meiryo"/>
            </a:endParaRPr>
          </a:p>
        </p:txBody>
      </p:sp>
      <p:pic>
        <p:nvPicPr>
          <p:cNvPr id="64" name="p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30277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28"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認証認可の組み合わせ例（補足）</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lvl="0">
              <a:buClr>
                <a:schemeClr val="accent6"/>
              </a:buClr>
              <a:buSzPts val="1600"/>
            </a:pPr>
            <a:r>
              <a:rPr lang="ja-JP" altLang="en-US" sz="1600" b="1" dirty="0">
                <a:latin typeface="Meiryo"/>
                <a:ea typeface="Meiryo"/>
                <a:cs typeface="Meiryo"/>
                <a:sym typeface="Meiryo"/>
              </a:rPr>
              <a:t>システム要件に合わせて、認証と認可の組み合わせを検討します</a:t>
            </a:r>
          </a:p>
          <a:p>
            <a:pPr lvl="1">
              <a:spcBef>
                <a:spcPts val="280"/>
              </a:spcBef>
              <a:buClr>
                <a:schemeClr val="accent1"/>
              </a:buClr>
              <a:buSzPts val="1400"/>
            </a:pPr>
            <a:r>
              <a:rPr lang="ja-JP" altLang="en-US" sz="1400" dirty="0">
                <a:latin typeface="Meiryo"/>
                <a:ea typeface="Meiryo"/>
                <a:cs typeface="Meiryo"/>
                <a:sym typeface="Meiryo"/>
              </a:rPr>
              <a:t>以下は少し複雑な要件に対しての組み合わせ例です</a:t>
            </a:r>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a:t>
            </a:fld>
            <a:endParaRPr lang="ja-JP" altLang="en-US" dirty="0"/>
          </a:p>
        </p:txBody>
      </p:sp>
      <p:graphicFrame>
        <p:nvGraphicFramePr>
          <p:cNvPr id="6" name="Google Shape;538;p17"/>
          <p:cNvGraphicFramePr/>
          <p:nvPr>
            <p:extLst>
              <p:ext uri="{D42A27DB-BD31-4B8C-83A1-F6EECF244321}">
                <p14:modId xmlns:p14="http://schemas.microsoft.com/office/powerpoint/2010/main" val="3485390436"/>
              </p:ext>
            </p:extLst>
          </p:nvPr>
        </p:nvGraphicFramePr>
        <p:xfrm>
          <a:off x="683568" y="1677084"/>
          <a:ext cx="8118775" cy="2910890"/>
        </p:xfrm>
        <a:graphic>
          <a:graphicData uri="http://schemas.openxmlformats.org/drawingml/2006/table">
            <a:tbl>
              <a:tblPr firstRow="1" bandRow="1">
                <a:tableStyleId>{5C22544A-7EE6-4342-B048-85BDC9FD1C3A}</a:tableStyleId>
              </a:tblPr>
              <a:tblGrid>
                <a:gridCol w="1202775">
                  <a:extLst>
                    <a:ext uri="{9D8B030D-6E8A-4147-A177-3AD203B41FA5}">
                      <a16:colId xmlns:a16="http://schemas.microsoft.com/office/drawing/2014/main" val="20000"/>
                    </a:ext>
                  </a:extLst>
                </a:gridCol>
                <a:gridCol w="2109575">
                  <a:extLst>
                    <a:ext uri="{9D8B030D-6E8A-4147-A177-3AD203B41FA5}">
                      <a16:colId xmlns:a16="http://schemas.microsoft.com/office/drawing/2014/main" val="20001"/>
                    </a:ext>
                  </a:extLst>
                </a:gridCol>
                <a:gridCol w="2478650">
                  <a:extLst>
                    <a:ext uri="{9D8B030D-6E8A-4147-A177-3AD203B41FA5}">
                      <a16:colId xmlns:a16="http://schemas.microsoft.com/office/drawing/2014/main" val="20002"/>
                    </a:ext>
                  </a:extLst>
                </a:gridCol>
                <a:gridCol w="2327775">
                  <a:extLst>
                    <a:ext uri="{9D8B030D-6E8A-4147-A177-3AD203B41FA5}">
                      <a16:colId xmlns:a16="http://schemas.microsoft.com/office/drawing/2014/main" val="20003"/>
                    </a:ext>
                  </a:extLst>
                </a:gridCol>
              </a:tblGrid>
              <a:tr h="188775">
                <a:tc>
                  <a:txBody>
                    <a:bodyPr/>
                    <a:lstStyle/>
                    <a:p>
                      <a:pPr marL="0" marR="0" lvl="0" indent="0" algn="l" rtl="0">
                        <a:spcBef>
                          <a:spcPts val="0"/>
                        </a:spcBef>
                        <a:spcAft>
                          <a:spcPts val="0"/>
                        </a:spcAft>
                        <a:buNone/>
                      </a:pPr>
                      <a:r>
                        <a:rPr lang="ja-JP" sz="1100" baseline="0" dirty="0"/>
                        <a:t>課題例</a:t>
                      </a:r>
                      <a:endParaRPr sz="11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100" baseline="0" dirty="0"/>
                        <a:t>具体例</a:t>
                      </a:r>
                      <a:endParaRPr sz="11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100" baseline="0" dirty="0"/>
                        <a:t>対応案</a:t>
                      </a:r>
                      <a:endParaRPr sz="11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100" baseline="0" dirty="0"/>
                        <a:t>対応案の設定組み合わせ例</a:t>
                      </a:r>
                      <a:endParaRPr sz="11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55225">
                <a:tc>
                  <a:txBody>
                    <a:bodyPr/>
                    <a:lstStyle/>
                    <a:p>
                      <a:pPr marL="0" marR="0" lvl="0" indent="0" algn="l" rtl="0">
                        <a:spcBef>
                          <a:spcPts val="0"/>
                        </a:spcBef>
                        <a:spcAft>
                          <a:spcPts val="0"/>
                        </a:spcAft>
                        <a:buNone/>
                      </a:pPr>
                      <a:r>
                        <a:rPr lang="ja-JP" sz="1000" baseline="0" dirty="0"/>
                        <a:t>認証と認可のソースを分けて運用したい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認証は</a:t>
                      </a:r>
                      <a:r>
                        <a:rPr lang="ja-JP" sz="1000" baseline="0" dirty="0">
                          <a:latin typeface="+mn-lt"/>
                        </a:rPr>
                        <a:t>ActiveDirectory</a:t>
                      </a:r>
                      <a:r>
                        <a:rPr lang="ja-JP" sz="1000" baseline="0" dirty="0"/>
                        <a:t>で行いたい。認可は</a:t>
                      </a:r>
                      <a:r>
                        <a:rPr lang="ja-JP" sz="1000" baseline="0" dirty="0">
                          <a:latin typeface="+mn-lt"/>
                        </a:rPr>
                        <a:t>ActiveDirectory</a:t>
                      </a:r>
                      <a:r>
                        <a:rPr lang="ja-JP" sz="1000" baseline="0" dirty="0"/>
                        <a:t>のグループではなくて、</a:t>
                      </a:r>
                      <a:r>
                        <a:rPr lang="ja-JP" sz="1000" baseline="0" dirty="0">
                          <a:latin typeface="+mn-lt"/>
                        </a:rPr>
                        <a:t>WebFOCUS</a:t>
                      </a:r>
                      <a:r>
                        <a:rPr lang="ja-JP" sz="1000" baseline="0" dirty="0"/>
                        <a:t>用に独自に設定したい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外部認証と外部認可は分けて設定することが可能です</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認証：外部認証（</a:t>
                      </a:r>
                      <a:r>
                        <a:rPr lang="ja-JP" sz="1000" baseline="0" dirty="0">
                          <a:latin typeface="+mn-lt"/>
                        </a:rPr>
                        <a:t>LDAP</a:t>
                      </a:r>
                      <a:r>
                        <a:rPr lang="ja-JP" sz="1000" baseline="0" dirty="0"/>
                        <a:t>認証）</a:t>
                      </a:r>
                      <a:br>
                        <a:rPr lang="ja-JP" sz="1000" baseline="0" dirty="0"/>
                      </a:br>
                      <a:r>
                        <a:rPr lang="ja-JP" sz="1000" baseline="0" dirty="0"/>
                        <a:t>認可：外部認可（</a:t>
                      </a:r>
                      <a:r>
                        <a:rPr lang="ja-JP" sz="1000" baseline="0" dirty="0">
                          <a:latin typeface="+mn-lt"/>
                        </a:rPr>
                        <a:t>CUSTOM</a:t>
                      </a:r>
                      <a:r>
                        <a:rPr lang="ja-JP" sz="1000" baseline="0" dirty="0"/>
                        <a:t>認可）</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677375">
                <a:tc>
                  <a:txBody>
                    <a:bodyPr/>
                    <a:lstStyle/>
                    <a:p>
                      <a:pPr marL="0" marR="0" lvl="0" indent="0" algn="l" rtl="0">
                        <a:spcBef>
                          <a:spcPts val="0"/>
                        </a:spcBef>
                        <a:spcAft>
                          <a:spcPts val="0"/>
                        </a:spcAft>
                        <a:buNone/>
                      </a:pPr>
                      <a:r>
                        <a:rPr lang="ja-JP" sz="1000" baseline="0" dirty="0"/>
                        <a:t>ログインの経路を分けたい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sz="1000" baseline="0" dirty="0">
                          <a:latin typeface="+mn-lt"/>
                        </a:rPr>
                        <a:t>SSO</a:t>
                      </a:r>
                      <a:r>
                        <a:rPr lang="ja-JP" sz="1000" baseline="0" dirty="0"/>
                        <a:t>で認証したい</a:t>
                      </a:r>
                      <a:br>
                        <a:rPr lang="ja-JP" sz="1000" baseline="0" dirty="0"/>
                      </a:br>
                      <a:r>
                        <a:rPr lang="ja-JP" sz="1000" baseline="0" dirty="0"/>
                        <a:t>しかし管理者ユーザーは自ユーザー</a:t>
                      </a:r>
                      <a:r>
                        <a:rPr lang="ja-JP" sz="1000" baseline="0" dirty="0">
                          <a:latin typeface="+mn-lt"/>
                        </a:rPr>
                        <a:t>ID</a:t>
                      </a:r>
                      <a:r>
                        <a:rPr lang="ja-JP" sz="1000" baseline="0" dirty="0"/>
                        <a:t>に管理者権限を付与するのではなく、管理者</a:t>
                      </a:r>
                      <a:r>
                        <a:rPr lang="ja-JP" sz="1000" baseline="0" dirty="0">
                          <a:latin typeface="+mn-lt"/>
                        </a:rPr>
                        <a:t>ID</a:t>
                      </a:r>
                      <a:r>
                        <a:rPr lang="ja-JP" sz="1000" baseline="0" dirty="0"/>
                        <a:t>で作業したい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sz="1000" baseline="0" dirty="0"/>
                        <a:t>事前認証（</a:t>
                      </a:r>
                      <a:r>
                        <a:rPr lang="ja-JP" sz="1000" baseline="0" dirty="0">
                          <a:latin typeface="+mn-lt"/>
                        </a:rPr>
                        <a:t>SSO</a:t>
                      </a:r>
                      <a:r>
                        <a:rPr lang="ja-JP" sz="1000" baseline="0" dirty="0"/>
                        <a:t>）とフォーム認証（ログインフォーム利用）を併用することが可能です</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sz="1000" baseline="0" dirty="0"/>
                        <a:t>認証方式（設定）として、事前認証とフォーム認証を両方とも有効化</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603750">
                <a:tc rowSpan="2">
                  <a:txBody>
                    <a:bodyPr/>
                    <a:lstStyle/>
                    <a:p>
                      <a:pPr marL="0" marR="0" lvl="0" indent="0" algn="l" rtl="0">
                        <a:spcBef>
                          <a:spcPts val="0"/>
                        </a:spcBef>
                        <a:spcAft>
                          <a:spcPts val="0"/>
                        </a:spcAft>
                        <a:buNone/>
                      </a:pPr>
                      <a:r>
                        <a:rPr lang="ja-JP" sz="1000" baseline="0" dirty="0">
                          <a:latin typeface="+mn-lt"/>
                        </a:rPr>
                        <a:t>ActiveDirectory</a:t>
                      </a:r>
                      <a:r>
                        <a:rPr lang="ja-JP" sz="1000" baseline="0" dirty="0"/>
                        <a:t>を認証と認可のソースにするが、全ユーザーに公開したくない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想定していないユーザーのIDが自動追加されると困る。指定したユーザーIDのみに利用させたい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ユーザーIDの自動追加はオプションによって無効にできます。その場合、セキュリティセンターで作成したIDのみを外部認証させることができます</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外部認証、外部認可</a:t>
                      </a:r>
                      <a:br>
                        <a:rPr lang="ja-JP" sz="1000" baseline="0" dirty="0"/>
                      </a:br>
                      <a:r>
                        <a:rPr lang="ja-JP" sz="1000" baseline="0" dirty="0"/>
                        <a:t>ログイン時にアカウントを作成設定を</a:t>
                      </a:r>
                      <a:r>
                        <a:rPr lang="ja-JP" sz="1000" baseline="0" dirty="0">
                          <a:latin typeface="+mn-lt"/>
                        </a:rPr>
                        <a:t>OFF</a:t>
                      </a:r>
                      <a:r>
                        <a:rPr lang="ja-JP" sz="1000" baseline="0" dirty="0"/>
                        <a:t>に設定</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423150">
                <a:tc vMerge="1">
                  <a:txBody>
                    <a:bodyPr/>
                    <a:lstStyle/>
                    <a:p>
                      <a:endParaRPr lang="ja-JP"/>
                    </a:p>
                  </a:txBody>
                  <a:tcPr/>
                </a:tc>
                <a:tc>
                  <a:txBody>
                    <a:bodyPr/>
                    <a:lstStyle/>
                    <a:p>
                      <a:pPr marL="0" marR="0" lvl="0" indent="0" algn="l" rtl="0">
                        <a:spcBef>
                          <a:spcPts val="0"/>
                        </a:spcBef>
                        <a:spcAft>
                          <a:spcPts val="0"/>
                        </a:spcAft>
                        <a:buNone/>
                      </a:pPr>
                      <a:r>
                        <a:rPr lang="ja-JP" sz="1000" baseline="0" dirty="0"/>
                        <a:t>特定の組織にのみログインさせたい</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グループ関連付けがされているユーザーのみログインさせることができます</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rtl="0">
                        <a:spcBef>
                          <a:spcPts val="0"/>
                        </a:spcBef>
                        <a:spcAft>
                          <a:spcPts val="0"/>
                        </a:spcAft>
                        <a:buNone/>
                      </a:pPr>
                      <a:r>
                        <a:rPr lang="ja-JP" sz="1000" baseline="0" dirty="0"/>
                        <a:t>外部認証、外部認可</a:t>
                      </a:r>
                      <a:br>
                        <a:rPr lang="ja-JP" sz="1000" baseline="0" dirty="0"/>
                      </a:br>
                      <a:r>
                        <a:rPr lang="ja-JP" sz="1000" baseline="0" dirty="0"/>
                        <a:t>ログイン時にアカウントを作成設定を</a:t>
                      </a:r>
                      <a:r>
                        <a:rPr lang="ja-JP" sz="1000" baseline="0" dirty="0">
                          <a:latin typeface="+mn-lt"/>
                        </a:rPr>
                        <a:t>Mapped External Groups</a:t>
                      </a:r>
                      <a:r>
                        <a:rPr lang="ja-JP" sz="1000" baseline="0" dirty="0"/>
                        <a:t>に設定</a:t>
                      </a:r>
                      <a:endParaRPr sz="1000" baseline="0" dirty="0"/>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p:pic>
        <p:nvPicPr>
          <p:cNvPr id="7" name="p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88122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セキュリティルールの設定イメージ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lvl="0">
              <a:buClr>
                <a:schemeClr val="accent6"/>
              </a:buClr>
              <a:buSzPts val="1600"/>
            </a:pPr>
            <a:r>
              <a:rPr lang="ja-JP" altLang="en-US" b="1" dirty="0">
                <a:latin typeface="Meiryo"/>
                <a:ea typeface="Meiryo"/>
                <a:cs typeface="Meiryo"/>
                <a:sym typeface="Meiryo"/>
              </a:rPr>
              <a:t>コンテンツの参照可否や機能の権限付与はセキュリティルールで制御します</a:t>
            </a:r>
          </a:p>
          <a:p>
            <a:pPr lvl="0">
              <a:spcBef>
                <a:spcPts val="320"/>
              </a:spcBef>
              <a:buClr>
                <a:schemeClr val="accent6"/>
              </a:buClr>
              <a:buSzPts val="1600"/>
            </a:pPr>
            <a:r>
              <a:rPr lang="ja-JP" altLang="en-US" b="1" dirty="0">
                <a:latin typeface="Meiryo"/>
                <a:ea typeface="Meiryo"/>
                <a:cs typeface="Meiryo"/>
                <a:sym typeface="Meiryo"/>
              </a:rPr>
              <a:t>フォルダ単位でグループごとにロール（権限のまとまり）を付与します</a:t>
            </a:r>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a:t>
            </a:fld>
            <a:endParaRPr lang="ja-JP" altLang="en-US" dirty="0"/>
          </a:p>
        </p:txBody>
      </p:sp>
      <p:grpSp>
        <p:nvGrpSpPr>
          <p:cNvPr id="6" name="Google Shape;548;p18"/>
          <p:cNvGrpSpPr/>
          <p:nvPr/>
        </p:nvGrpSpPr>
        <p:grpSpPr>
          <a:xfrm>
            <a:off x="683568" y="1635670"/>
            <a:ext cx="7272808" cy="2664272"/>
            <a:chOff x="683568" y="1635670"/>
            <a:chExt cx="7272808" cy="2664272"/>
          </a:xfrm>
        </p:grpSpPr>
        <p:sp>
          <p:nvSpPr>
            <p:cNvPr id="7" name="Google Shape;549;p18"/>
            <p:cNvSpPr/>
            <p:nvPr/>
          </p:nvSpPr>
          <p:spPr>
            <a:xfrm>
              <a:off x="683568" y="3055264"/>
              <a:ext cx="1836000" cy="1188000"/>
            </a:xfrm>
            <a:prstGeom prst="rect">
              <a:avLst/>
            </a:prstGeom>
            <a:solidFill>
              <a:srgbClr val="DAE5F1"/>
            </a:solidFill>
            <a:ln>
              <a:noFill/>
            </a:ln>
          </p:spPr>
          <p:txBody>
            <a:bodyPr spcFirstLastPara="1" wrap="square" lIns="91425" tIns="72000" rIns="91425" bIns="45700" anchor="t" anchorCtr="0">
              <a:noAutofit/>
            </a:bodyPr>
            <a:lstStyle/>
            <a:p>
              <a:pPr marL="0" marR="0" lvl="0" indent="0" algn="l" rtl="0">
                <a:spcBef>
                  <a:spcPts val="0"/>
                </a:spcBef>
                <a:spcAft>
                  <a:spcPts val="0"/>
                </a:spcAft>
                <a:buNone/>
              </a:pPr>
              <a:r>
                <a:rPr lang="ja-JP" sz="1000" dirty="0">
                  <a:solidFill>
                    <a:schemeClr val="dk2"/>
                  </a:solidFill>
                  <a:latin typeface="Meiryo"/>
                  <a:ea typeface="Meiryo"/>
                  <a:cs typeface="Meiryo"/>
                  <a:sym typeface="Meiryo"/>
                </a:rPr>
                <a:t>ワーク</a:t>
              </a:r>
              <a:br>
                <a:rPr lang="ja-JP" sz="1000" dirty="0">
                  <a:solidFill>
                    <a:schemeClr val="dk2"/>
                  </a:solidFill>
                  <a:latin typeface="Meiryo"/>
                  <a:ea typeface="Meiryo"/>
                  <a:cs typeface="Meiryo"/>
                  <a:sym typeface="Meiryo"/>
                </a:rPr>
              </a:br>
              <a:r>
                <a:rPr lang="ja-JP" sz="1000" dirty="0">
                  <a:solidFill>
                    <a:schemeClr val="dk2"/>
                  </a:solidFill>
                  <a:latin typeface="Meiryo"/>
                  <a:ea typeface="Meiryo"/>
                  <a:cs typeface="Meiryo"/>
                  <a:sym typeface="Meiryo"/>
                </a:rPr>
                <a:t>スペース</a:t>
              </a:r>
              <a:r>
                <a:rPr lang="ja-JP" sz="1000" dirty="0">
                  <a:solidFill>
                    <a:schemeClr val="dk2"/>
                  </a:solidFill>
                  <a:ea typeface="Meiryo"/>
                  <a:cs typeface="Meiryo"/>
                  <a:sym typeface="Meiryo"/>
                </a:rPr>
                <a:t>B</a:t>
              </a:r>
              <a:endParaRPr sz="1000" dirty="0">
                <a:solidFill>
                  <a:schemeClr val="dk2"/>
                </a:solidFill>
                <a:ea typeface="Meiryo"/>
                <a:cs typeface="Meiryo"/>
                <a:sym typeface="Meiryo"/>
              </a:endParaRPr>
            </a:p>
          </p:txBody>
        </p:sp>
        <p:grpSp>
          <p:nvGrpSpPr>
            <p:cNvPr id="8" name="Google Shape;550;p18"/>
            <p:cNvGrpSpPr/>
            <p:nvPr/>
          </p:nvGrpSpPr>
          <p:grpSpPr>
            <a:xfrm>
              <a:off x="1475656" y="3163312"/>
              <a:ext cx="720080" cy="972072"/>
              <a:chOff x="1043608" y="2463774"/>
              <a:chExt cx="720080" cy="972072"/>
            </a:xfrm>
          </p:grpSpPr>
          <p:pic>
            <p:nvPicPr>
              <p:cNvPr id="76" name="Google Shape;551;p18" descr="C:\技術業務\赤枠\デザイナ\ibi_images\file_type\fex_visualization.png"/>
              <p:cNvPicPr preferRelativeResize="0"/>
              <p:nvPr/>
            </p:nvPicPr>
            <p:blipFill rotWithShape="1">
              <a:blip r:embed="rId5">
                <a:alphaModFix/>
              </a:blip>
              <a:srcRect/>
              <a:stretch/>
            </p:blipFill>
            <p:spPr>
              <a:xfrm>
                <a:off x="1403688" y="2715806"/>
                <a:ext cx="360000" cy="360000"/>
              </a:xfrm>
              <a:prstGeom prst="rect">
                <a:avLst/>
              </a:prstGeom>
              <a:noFill/>
              <a:ln>
                <a:noFill/>
              </a:ln>
            </p:spPr>
          </p:pic>
          <p:pic>
            <p:nvPicPr>
              <p:cNvPr id="77" name="Google Shape;552;p18" descr="C:\技術業務\赤枠\デザイナ\ibi_images\file_type\mas.png"/>
              <p:cNvPicPr preferRelativeResize="0"/>
              <p:nvPr/>
            </p:nvPicPr>
            <p:blipFill rotWithShape="1">
              <a:blip r:embed="rId6">
                <a:alphaModFix/>
              </a:blip>
              <a:srcRect/>
              <a:stretch/>
            </p:blipFill>
            <p:spPr>
              <a:xfrm>
                <a:off x="1403688" y="3075846"/>
                <a:ext cx="360000" cy="360000"/>
              </a:xfrm>
              <a:prstGeom prst="rect">
                <a:avLst/>
              </a:prstGeom>
              <a:noFill/>
              <a:ln>
                <a:noFill/>
              </a:ln>
            </p:spPr>
          </p:pic>
          <p:cxnSp>
            <p:nvCxnSpPr>
              <p:cNvPr id="78" name="Google Shape;553;p18"/>
              <p:cNvCxnSpPr>
                <a:stCxn id="80" idx="2"/>
                <a:endCxn id="76" idx="1"/>
              </p:cNvCxnSpPr>
              <p:nvPr/>
            </p:nvCxnSpPr>
            <p:spPr>
              <a:xfrm rot="-5400000" flipH="1">
                <a:off x="1250608" y="2742774"/>
                <a:ext cx="108000" cy="198000"/>
              </a:xfrm>
              <a:prstGeom prst="bentConnector2">
                <a:avLst/>
              </a:prstGeom>
              <a:noFill/>
              <a:ln w="12700" cap="flat" cmpd="sng">
                <a:solidFill>
                  <a:schemeClr val="dk2"/>
                </a:solidFill>
                <a:prstDash val="solid"/>
                <a:round/>
                <a:headEnd type="none" w="sm" len="sm"/>
                <a:tailEnd type="none" w="sm" len="sm"/>
              </a:ln>
            </p:spPr>
          </p:cxnSp>
          <p:cxnSp>
            <p:nvCxnSpPr>
              <p:cNvPr id="79" name="Google Shape;555;p18"/>
              <p:cNvCxnSpPr>
                <a:stCxn id="80" idx="2"/>
                <a:endCxn id="77" idx="1"/>
              </p:cNvCxnSpPr>
              <p:nvPr/>
            </p:nvCxnSpPr>
            <p:spPr>
              <a:xfrm rot="-5400000" flipH="1">
                <a:off x="1070608" y="2922774"/>
                <a:ext cx="468000" cy="198000"/>
              </a:xfrm>
              <a:prstGeom prst="bentConnector2">
                <a:avLst/>
              </a:prstGeom>
              <a:noFill/>
              <a:ln w="12700" cap="flat" cmpd="sng">
                <a:solidFill>
                  <a:schemeClr val="dk2"/>
                </a:solidFill>
                <a:prstDash val="solid"/>
                <a:round/>
                <a:headEnd type="none" w="sm" len="sm"/>
                <a:tailEnd type="none" w="sm" len="sm"/>
              </a:ln>
            </p:spPr>
          </p:cxnSp>
          <p:pic>
            <p:nvPicPr>
              <p:cNvPr id="80" name="Google Shape;554;p18"/>
              <p:cNvPicPr preferRelativeResize="0"/>
              <p:nvPr/>
            </p:nvPicPr>
            <p:blipFill rotWithShape="1">
              <a:blip r:embed="rId7">
                <a:alphaModFix/>
              </a:blip>
              <a:srcRect/>
              <a:stretch/>
            </p:blipFill>
            <p:spPr>
              <a:xfrm>
                <a:off x="1043608" y="2463774"/>
                <a:ext cx="324000" cy="324000"/>
              </a:xfrm>
              <a:prstGeom prst="rect">
                <a:avLst/>
              </a:prstGeom>
              <a:noFill/>
              <a:ln>
                <a:noFill/>
              </a:ln>
            </p:spPr>
          </p:pic>
        </p:grpSp>
        <p:sp>
          <p:nvSpPr>
            <p:cNvPr id="9" name="Google Shape;556;p18"/>
            <p:cNvSpPr/>
            <p:nvPr/>
          </p:nvSpPr>
          <p:spPr>
            <a:xfrm>
              <a:off x="2880008" y="1635670"/>
              <a:ext cx="1620000" cy="216000"/>
            </a:xfrm>
            <a:prstGeom prst="rect">
              <a:avLst/>
            </a:prstGeom>
            <a:solidFill>
              <a:schemeClr val="tx2"/>
            </a:solidFill>
            <a:ln w="12700" cap="flat" cmpd="sng">
              <a:no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lt1"/>
                  </a:solidFill>
                  <a:latin typeface="Meiryo"/>
                  <a:ea typeface="Meiryo"/>
                  <a:cs typeface="Meiryo"/>
                  <a:sym typeface="Meiryo"/>
                </a:rPr>
                <a:t>グループ</a:t>
              </a:r>
              <a:endParaRPr sz="1000">
                <a:solidFill>
                  <a:schemeClr val="lt1"/>
                </a:solidFill>
                <a:latin typeface="Meiryo"/>
                <a:ea typeface="Meiryo"/>
                <a:cs typeface="Meiryo"/>
                <a:sym typeface="Meiryo"/>
              </a:endParaRPr>
            </a:p>
          </p:txBody>
        </p:sp>
        <p:grpSp>
          <p:nvGrpSpPr>
            <p:cNvPr id="10" name="Google Shape;557;p18"/>
            <p:cNvGrpSpPr/>
            <p:nvPr/>
          </p:nvGrpSpPr>
          <p:grpSpPr>
            <a:xfrm>
              <a:off x="2895561" y="3144302"/>
              <a:ext cx="1604431" cy="360000"/>
              <a:chOff x="3419912" y="2283758"/>
              <a:chExt cx="1604431" cy="360000"/>
            </a:xfrm>
          </p:grpSpPr>
          <p:pic>
            <p:nvPicPr>
              <p:cNvPr id="74" name="Google Shape;558;p18"/>
              <p:cNvPicPr preferRelativeResize="0"/>
              <p:nvPr/>
            </p:nvPicPr>
            <p:blipFill rotWithShape="1">
              <a:blip r:embed="rId8">
                <a:alphaModFix/>
              </a:blip>
              <a:srcRect/>
              <a:stretch/>
            </p:blipFill>
            <p:spPr>
              <a:xfrm>
                <a:off x="3419912" y="2283758"/>
                <a:ext cx="360000" cy="360000"/>
              </a:xfrm>
              <a:prstGeom prst="rect">
                <a:avLst/>
              </a:prstGeom>
              <a:noFill/>
              <a:ln>
                <a:noFill/>
              </a:ln>
            </p:spPr>
          </p:pic>
          <p:sp>
            <p:nvSpPr>
              <p:cNvPr id="75" name="Google Shape;559;p18"/>
              <p:cNvSpPr/>
              <p:nvPr/>
            </p:nvSpPr>
            <p:spPr>
              <a:xfrm>
                <a:off x="3836343" y="2355726"/>
                <a:ext cx="1188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本社</a:t>
                </a:r>
                <a:endParaRPr/>
              </a:p>
            </p:txBody>
          </p:sp>
        </p:grpSp>
        <p:sp>
          <p:nvSpPr>
            <p:cNvPr id="11" name="Google Shape;560;p18"/>
            <p:cNvSpPr/>
            <p:nvPr/>
          </p:nvSpPr>
          <p:spPr>
            <a:xfrm>
              <a:off x="5004192" y="1635670"/>
              <a:ext cx="1296000" cy="216000"/>
            </a:xfrm>
            <a:prstGeom prst="rect">
              <a:avLst/>
            </a:prstGeom>
            <a:solidFill>
              <a:schemeClr val="tx2"/>
            </a:solidFill>
            <a:ln w="12700" cap="flat" cmpd="sng">
              <a:no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lt1"/>
                  </a:solidFill>
                  <a:latin typeface="Meiryo"/>
                  <a:ea typeface="Meiryo"/>
                  <a:cs typeface="Meiryo"/>
                  <a:sym typeface="Meiryo"/>
                </a:rPr>
                <a:t>ロール</a:t>
              </a:r>
              <a:endParaRPr sz="1000">
                <a:solidFill>
                  <a:schemeClr val="lt1"/>
                </a:solidFill>
                <a:latin typeface="Meiryo"/>
                <a:ea typeface="Meiryo"/>
                <a:cs typeface="Meiryo"/>
                <a:sym typeface="Meiryo"/>
              </a:endParaRPr>
            </a:p>
          </p:txBody>
        </p:sp>
        <p:cxnSp>
          <p:nvCxnSpPr>
            <p:cNvPr id="12" name="Google Shape;561;p18"/>
            <p:cNvCxnSpPr>
              <a:stCxn id="80" idx="3"/>
              <a:endCxn id="74" idx="1"/>
            </p:cNvCxnSpPr>
            <p:nvPr/>
          </p:nvCxnSpPr>
          <p:spPr>
            <a:xfrm rot="10800000" flipH="1">
              <a:off x="1799656" y="3324412"/>
              <a:ext cx="1095900" cy="900"/>
            </a:xfrm>
            <a:prstGeom prst="straightConnector1">
              <a:avLst/>
            </a:prstGeom>
            <a:noFill/>
            <a:ln w="19050" cap="flat" cmpd="sng">
              <a:solidFill>
                <a:schemeClr val="dk2"/>
              </a:solidFill>
              <a:prstDash val="solid"/>
              <a:round/>
              <a:headEnd type="none" w="sm" len="sm"/>
              <a:tailEnd type="none" w="sm" len="sm"/>
            </a:ln>
          </p:spPr>
        </p:cxnSp>
        <p:grpSp>
          <p:nvGrpSpPr>
            <p:cNvPr id="13" name="Google Shape;562;p18"/>
            <p:cNvGrpSpPr/>
            <p:nvPr/>
          </p:nvGrpSpPr>
          <p:grpSpPr>
            <a:xfrm>
              <a:off x="5004048" y="3163312"/>
              <a:ext cx="1332040" cy="324000"/>
              <a:chOff x="4788024" y="2355726"/>
              <a:chExt cx="1332040" cy="324000"/>
            </a:xfrm>
          </p:grpSpPr>
          <p:sp>
            <p:nvSpPr>
              <p:cNvPr id="72" name="Google Shape;563;p18"/>
              <p:cNvSpPr/>
              <p:nvPr/>
            </p:nvSpPr>
            <p:spPr>
              <a:xfrm>
                <a:off x="5148064" y="2427758"/>
                <a:ext cx="972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参照権限</a:t>
                </a:r>
                <a:endParaRPr sz="1000">
                  <a:solidFill>
                    <a:schemeClr val="dk2"/>
                  </a:solidFill>
                  <a:latin typeface="Meiryo"/>
                  <a:ea typeface="Meiryo"/>
                  <a:cs typeface="Meiryo"/>
                  <a:sym typeface="Meiryo"/>
                </a:endParaRPr>
              </a:p>
            </p:txBody>
          </p:sp>
          <p:pic>
            <p:nvPicPr>
              <p:cNvPr id="73" name="Google Shape;564;p18"/>
              <p:cNvPicPr preferRelativeResize="0"/>
              <p:nvPr/>
            </p:nvPicPr>
            <p:blipFill rotWithShape="1">
              <a:blip r:embed="rId9">
                <a:alphaModFix/>
              </a:blip>
              <a:srcRect/>
              <a:stretch/>
            </p:blipFill>
            <p:spPr>
              <a:xfrm>
                <a:off x="4788024" y="2355726"/>
                <a:ext cx="324000" cy="324000"/>
              </a:xfrm>
              <a:prstGeom prst="rect">
                <a:avLst/>
              </a:prstGeom>
              <a:noFill/>
              <a:ln>
                <a:noFill/>
              </a:ln>
            </p:spPr>
          </p:pic>
        </p:grpSp>
        <p:cxnSp>
          <p:nvCxnSpPr>
            <p:cNvPr id="14" name="Google Shape;565;p18"/>
            <p:cNvCxnSpPr>
              <a:stCxn id="75" idx="3"/>
              <a:endCxn id="73" idx="1"/>
            </p:cNvCxnSpPr>
            <p:nvPr/>
          </p:nvCxnSpPr>
          <p:spPr>
            <a:xfrm>
              <a:off x="4499992" y="3324270"/>
              <a:ext cx="504000" cy="900"/>
            </a:xfrm>
            <a:prstGeom prst="straightConnector1">
              <a:avLst/>
            </a:prstGeom>
            <a:noFill/>
            <a:ln w="19050" cap="flat" cmpd="sng">
              <a:solidFill>
                <a:schemeClr val="dk2"/>
              </a:solidFill>
              <a:prstDash val="solid"/>
              <a:round/>
              <a:headEnd type="none" w="sm" len="sm"/>
              <a:tailEnd type="none" w="sm" len="sm"/>
            </a:ln>
          </p:spPr>
        </p:cxnSp>
        <p:sp>
          <p:nvSpPr>
            <p:cNvPr id="15" name="Google Shape;566;p18"/>
            <p:cNvSpPr/>
            <p:nvPr/>
          </p:nvSpPr>
          <p:spPr>
            <a:xfrm>
              <a:off x="6660232" y="1635670"/>
              <a:ext cx="1296000" cy="216000"/>
            </a:xfrm>
            <a:prstGeom prst="rect">
              <a:avLst/>
            </a:prstGeom>
            <a:solidFill>
              <a:schemeClr val="tx2"/>
            </a:solidFill>
            <a:ln w="12700" cap="flat" cmpd="sng">
              <a:no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lt1"/>
                  </a:solidFill>
                  <a:latin typeface="Meiryo"/>
                  <a:ea typeface="Meiryo"/>
                  <a:cs typeface="Meiryo"/>
                  <a:sym typeface="Meiryo"/>
                </a:rPr>
                <a:t>許可／拒否</a:t>
              </a:r>
              <a:endParaRPr sz="1000">
                <a:solidFill>
                  <a:schemeClr val="lt1"/>
                </a:solidFill>
                <a:latin typeface="Meiryo"/>
                <a:ea typeface="Meiryo"/>
                <a:cs typeface="Meiryo"/>
                <a:sym typeface="Meiryo"/>
              </a:endParaRPr>
            </a:p>
          </p:txBody>
        </p:sp>
        <p:pic>
          <p:nvPicPr>
            <p:cNvPr id="16" name="Google Shape;567;p18" descr="C:\Users\tsakauchi\Pictures\fobi\マル.png"/>
            <p:cNvPicPr preferRelativeResize="0"/>
            <p:nvPr/>
          </p:nvPicPr>
          <p:blipFill rotWithShape="1">
            <a:blip r:embed="rId10">
              <a:alphaModFix/>
            </a:blip>
            <a:srcRect/>
            <a:stretch/>
          </p:blipFill>
          <p:spPr>
            <a:xfrm>
              <a:off x="7092376" y="2283718"/>
              <a:ext cx="864000" cy="732780"/>
            </a:xfrm>
            <a:prstGeom prst="rect">
              <a:avLst/>
            </a:prstGeom>
            <a:noFill/>
            <a:ln>
              <a:noFill/>
            </a:ln>
          </p:spPr>
        </p:pic>
        <p:pic>
          <p:nvPicPr>
            <p:cNvPr id="17" name="Google Shape;568;p18" descr="C:\Users\tsakauchi\Pictures\fobi\バツ.png"/>
            <p:cNvPicPr preferRelativeResize="0"/>
            <p:nvPr/>
          </p:nvPicPr>
          <p:blipFill rotWithShape="1">
            <a:blip r:embed="rId11">
              <a:alphaModFix/>
            </a:blip>
            <a:srcRect/>
            <a:stretch/>
          </p:blipFill>
          <p:spPr>
            <a:xfrm>
              <a:off x="7092376" y="3435846"/>
              <a:ext cx="864000" cy="732780"/>
            </a:xfrm>
            <a:prstGeom prst="rect">
              <a:avLst/>
            </a:prstGeom>
            <a:noFill/>
            <a:ln>
              <a:noFill/>
            </a:ln>
          </p:spPr>
        </p:pic>
        <p:sp>
          <p:nvSpPr>
            <p:cNvPr id="18" name="Google Shape;569;p18"/>
            <p:cNvSpPr/>
            <p:nvPr/>
          </p:nvSpPr>
          <p:spPr>
            <a:xfrm>
              <a:off x="6660328" y="3233212"/>
              <a:ext cx="360000" cy="216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dk2"/>
                  </a:solidFill>
                  <a:latin typeface="Meiryo"/>
                  <a:ea typeface="Meiryo"/>
                  <a:cs typeface="Meiryo"/>
                  <a:sym typeface="Meiryo"/>
                </a:rPr>
                <a:t>許可</a:t>
              </a:r>
              <a:endParaRPr sz="1000">
                <a:solidFill>
                  <a:schemeClr val="dk2"/>
                </a:solidFill>
                <a:latin typeface="Meiryo"/>
                <a:ea typeface="Meiryo"/>
                <a:cs typeface="Meiryo"/>
                <a:sym typeface="Meiryo"/>
              </a:endParaRPr>
            </a:p>
          </p:txBody>
        </p:sp>
        <p:cxnSp>
          <p:nvCxnSpPr>
            <p:cNvPr id="19" name="Google Shape;570;p18"/>
            <p:cNvCxnSpPr>
              <a:stCxn id="72" idx="3"/>
              <a:endCxn id="18" idx="1"/>
            </p:cNvCxnSpPr>
            <p:nvPr/>
          </p:nvCxnSpPr>
          <p:spPr>
            <a:xfrm rot="10800000" flipH="1">
              <a:off x="6336088" y="3341244"/>
              <a:ext cx="324300" cy="2100"/>
            </a:xfrm>
            <a:prstGeom prst="straightConnector1">
              <a:avLst/>
            </a:prstGeom>
            <a:noFill/>
            <a:ln w="19050" cap="flat" cmpd="sng">
              <a:solidFill>
                <a:schemeClr val="dk2"/>
              </a:solidFill>
              <a:prstDash val="solid"/>
              <a:round/>
              <a:headEnd type="none" w="sm" len="sm"/>
              <a:tailEnd type="none" w="sm" len="sm"/>
            </a:ln>
          </p:spPr>
        </p:cxnSp>
        <p:sp>
          <p:nvSpPr>
            <p:cNvPr id="20" name="Google Shape;571;p18"/>
            <p:cNvSpPr/>
            <p:nvPr/>
          </p:nvSpPr>
          <p:spPr>
            <a:xfrm>
              <a:off x="683568" y="1851670"/>
              <a:ext cx="1836000" cy="1188000"/>
            </a:xfrm>
            <a:prstGeom prst="rect">
              <a:avLst/>
            </a:prstGeom>
            <a:solidFill>
              <a:srgbClr val="DAE5F1"/>
            </a:solidFill>
            <a:ln>
              <a:noFill/>
            </a:ln>
          </p:spPr>
          <p:txBody>
            <a:bodyPr spcFirstLastPara="1" wrap="square" lIns="91425" tIns="72000" rIns="91425" bIns="45700" anchor="t" anchorCtr="0">
              <a:noAutofit/>
            </a:bodyPr>
            <a:lstStyle/>
            <a:p>
              <a:pPr marL="0" marR="0" lvl="0" indent="0" algn="l" rtl="0">
                <a:spcBef>
                  <a:spcPts val="0"/>
                </a:spcBef>
                <a:spcAft>
                  <a:spcPts val="0"/>
                </a:spcAft>
                <a:buNone/>
              </a:pPr>
              <a:r>
                <a:rPr lang="ja-JP" sz="1000" dirty="0">
                  <a:solidFill>
                    <a:schemeClr val="dk2"/>
                  </a:solidFill>
                  <a:latin typeface="Meiryo"/>
                  <a:ea typeface="Meiryo"/>
                  <a:cs typeface="Meiryo"/>
                  <a:sym typeface="Meiryo"/>
                </a:rPr>
                <a:t>ワーク</a:t>
              </a:r>
              <a:br>
                <a:rPr lang="ja-JP" sz="1000" dirty="0">
                  <a:solidFill>
                    <a:schemeClr val="dk2"/>
                  </a:solidFill>
                  <a:latin typeface="Meiryo"/>
                  <a:ea typeface="Meiryo"/>
                  <a:cs typeface="Meiryo"/>
                  <a:sym typeface="Meiryo"/>
                </a:rPr>
              </a:br>
              <a:r>
                <a:rPr lang="ja-JP" sz="1000" dirty="0">
                  <a:solidFill>
                    <a:schemeClr val="dk2"/>
                  </a:solidFill>
                  <a:latin typeface="Meiryo"/>
                  <a:ea typeface="Meiryo"/>
                  <a:cs typeface="Meiryo"/>
                  <a:sym typeface="Meiryo"/>
                </a:rPr>
                <a:t>スペース</a:t>
              </a:r>
              <a:r>
                <a:rPr lang="ja-JP" sz="1000" dirty="0">
                  <a:solidFill>
                    <a:schemeClr val="dk2"/>
                  </a:solidFill>
                  <a:ea typeface="Meiryo"/>
                  <a:cs typeface="Meiryo"/>
                  <a:sym typeface="Meiryo"/>
                </a:rPr>
                <a:t>A</a:t>
              </a:r>
              <a:endParaRPr dirty="0"/>
            </a:p>
          </p:txBody>
        </p:sp>
        <p:grpSp>
          <p:nvGrpSpPr>
            <p:cNvPr id="21" name="Google Shape;572;p18"/>
            <p:cNvGrpSpPr/>
            <p:nvPr/>
          </p:nvGrpSpPr>
          <p:grpSpPr>
            <a:xfrm>
              <a:off x="1475656" y="1959718"/>
              <a:ext cx="720080" cy="972072"/>
              <a:chOff x="1043608" y="2463774"/>
              <a:chExt cx="720080" cy="972072"/>
            </a:xfrm>
          </p:grpSpPr>
          <p:pic>
            <p:nvPicPr>
              <p:cNvPr id="67" name="Google Shape;573;p18" descr="C:\技術業務\赤枠\デザイナ\ibi_images\file_type\fex_visualization.png"/>
              <p:cNvPicPr preferRelativeResize="0"/>
              <p:nvPr/>
            </p:nvPicPr>
            <p:blipFill rotWithShape="1">
              <a:blip r:embed="rId5">
                <a:alphaModFix/>
              </a:blip>
              <a:srcRect/>
              <a:stretch/>
            </p:blipFill>
            <p:spPr>
              <a:xfrm>
                <a:off x="1403688" y="2715806"/>
                <a:ext cx="360000" cy="360000"/>
              </a:xfrm>
              <a:prstGeom prst="rect">
                <a:avLst/>
              </a:prstGeom>
              <a:noFill/>
              <a:ln>
                <a:noFill/>
              </a:ln>
            </p:spPr>
          </p:pic>
          <p:pic>
            <p:nvPicPr>
              <p:cNvPr id="68" name="Google Shape;574;p18" descr="C:\技術業務\赤枠\デザイナ\ibi_images\file_type\mas.png"/>
              <p:cNvPicPr preferRelativeResize="0"/>
              <p:nvPr/>
            </p:nvPicPr>
            <p:blipFill rotWithShape="1">
              <a:blip r:embed="rId6">
                <a:alphaModFix/>
              </a:blip>
              <a:srcRect/>
              <a:stretch/>
            </p:blipFill>
            <p:spPr>
              <a:xfrm>
                <a:off x="1403688" y="3075846"/>
                <a:ext cx="360000" cy="360000"/>
              </a:xfrm>
              <a:prstGeom prst="rect">
                <a:avLst/>
              </a:prstGeom>
              <a:noFill/>
              <a:ln>
                <a:noFill/>
              </a:ln>
            </p:spPr>
          </p:pic>
          <p:cxnSp>
            <p:nvCxnSpPr>
              <p:cNvPr id="69" name="Google Shape;575;p18"/>
              <p:cNvCxnSpPr>
                <a:stCxn id="71" idx="2"/>
                <a:endCxn id="67" idx="1"/>
              </p:cNvCxnSpPr>
              <p:nvPr/>
            </p:nvCxnSpPr>
            <p:spPr>
              <a:xfrm rot="-5400000" flipH="1">
                <a:off x="1250608" y="2742774"/>
                <a:ext cx="108000" cy="198000"/>
              </a:xfrm>
              <a:prstGeom prst="bentConnector2">
                <a:avLst/>
              </a:prstGeom>
              <a:noFill/>
              <a:ln w="12700" cap="flat" cmpd="sng">
                <a:solidFill>
                  <a:schemeClr val="dk2"/>
                </a:solidFill>
                <a:prstDash val="solid"/>
                <a:round/>
                <a:headEnd type="none" w="sm" len="sm"/>
                <a:tailEnd type="none" w="sm" len="sm"/>
              </a:ln>
            </p:spPr>
          </p:cxnSp>
          <p:cxnSp>
            <p:nvCxnSpPr>
              <p:cNvPr id="70" name="Google Shape;577;p18"/>
              <p:cNvCxnSpPr>
                <a:stCxn id="71" idx="2"/>
                <a:endCxn id="68" idx="1"/>
              </p:cNvCxnSpPr>
              <p:nvPr/>
            </p:nvCxnSpPr>
            <p:spPr>
              <a:xfrm rot="-5400000" flipH="1">
                <a:off x="1070608" y="2922774"/>
                <a:ext cx="468000" cy="198000"/>
              </a:xfrm>
              <a:prstGeom prst="bentConnector2">
                <a:avLst/>
              </a:prstGeom>
              <a:noFill/>
              <a:ln w="12700" cap="flat" cmpd="sng">
                <a:solidFill>
                  <a:schemeClr val="dk2"/>
                </a:solidFill>
                <a:prstDash val="solid"/>
                <a:round/>
                <a:headEnd type="none" w="sm" len="sm"/>
                <a:tailEnd type="none" w="sm" len="sm"/>
              </a:ln>
            </p:spPr>
          </p:cxnSp>
          <p:pic>
            <p:nvPicPr>
              <p:cNvPr id="71" name="Google Shape;576;p18"/>
              <p:cNvPicPr preferRelativeResize="0"/>
              <p:nvPr/>
            </p:nvPicPr>
            <p:blipFill rotWithShape="1">
              <a:blip r:embed="rId12">
                <a:alphaModFix/>
              </a:blip>
              <a:srcRect/>
              <a:stretch/>
            </p:blipFill>
            <p:spPr>
              <a:xfrm>
                <a:off x="1043608" y="2463774"/>
                <a:ext cx="324000" cy="324000"/>
              </a:xfrm>
              <a:prstGeom prst="rect">
                <a:avLst/>
              </a:prstGeom>
              <a:noFill/>
              <a:ln>
                <a:noFill/>
              </a:ln>
            </p:spPr>
          </p:pic>
        </p:grpSp>
        <p:grpSp>
          <p:nvGrpSpPr>
            <p:cNvPr id="22" name="Google Shape;578;p18"/>
            <p:cNvGrpSpPr/>
            <p:nvPr/>
          </p:nvGrpSpPr>
          <p:grpSpPr>
            <a:xfrm>
              <a:off x="2895561" y="1940708"/>
              <a:ext cx="1604431" cy="360000"/>
              <a:chOff x="3419912" y="2283758"/>
              <a:chExt cx="1604431" cy="360000"/>
            </a:xfrm>
          </p:grpSpPr>
          <p:pic>
            <p:nvPicPr>
              <p:cNvPr id="65" name="Google Shape;579;p18"/>
              <p:cNvPicPr preferRelativeResize="0"/>
              <p:nvPr/>
            </p:nvPicPr>
            <p:blipFill rotWithShape="1">
              <a:blip r:embed="rId8">
                <a:alphaModFix/>
              </a:blip>
              <a:srcRect/>
              <a:stretch/>
            </p:blipFill>
            <p:spPr>
              <a:xfrm>
                <a:off x="3419912" y="2283758"/>
                <a:ext cx="360000" cy="360000"/>
              </a:xfrm>
              <a:prstGeom prst="rect">
                <a:avLst/>
              </a:prstGeom>
              <a:noFill/>
              <a:ln>
                <a:noFill/>
              </a:ln>
            </p:spPr>
          </p:pic>
          <p:sp>
            <p:nvSpPr>
              <p:cNvPr id="66" name="Google Shape;580;p18"/>
              <p:cNvSpPr/>
              <p:nvPr/>
            </p:nvSpPr>
            <p:spPr>
              <a:xfrm>
                <a:off x="3836343" y="2355726"/>
                <a:ext cx="1188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本社</a:t>
                </a:r>
                <a:endParaRPr/>
              </a:p>
            </p:txBody>
          </p:sp>
        </p:grpSp>
        <p:cxnSp>
          <p:nvCxnSpPr>
            <p:cNvPr id="23" name="Google Shape;581;p18"/>
            <p:cNvCxnSpPr>
              <a:stCxn id="71" idx="3"/>
              <a:endCxn id="65" idx="1"/>
            </p:cNvCxnSpPr>
            <p:nvPr/>
          </p:nvCxnSpPr>
          <p:spPr>
            <a:xfrm rot="10800000" flipH="1">
              <a:off x="1799656" y="2120818"/>
              <a:ext cx="1095900" cy="900"/>
            </a:xfrm>
            <a:prstGeom prst="straightConnector1">
              <a:avLst/>
            </a:prstGeom>
            <a:noFill/>
            <a:ln w="19050" cap="flat" cmpd="sng">
              <a:solidFill>
                <a:schemeClr val="dk2"/>
              </a:solidFill>
              <a:prstDash val="solid"/>
              <a:round/>
              <a:headEnd type="none" w="sm" len="sm"/>
              <a:tailEnd type="none" w="sm" len="sm"/>
            </a:ln>
          </p:spPr>
        </p:cxnSp>
        <p:grpSp>
          <p:nvGrpSpPr>
            <p:cNvPr id="24" name="Google Shape;582;p18"/>
            <p:cNvGrpSpPr/>
            <p:nvPr/>
          </p:nvGrpSpPr>
          <p:grpSpPr>
            <a:xfrm>
              <a:off x="5004048" y="2352174"/>
              <a:ext cx="1332040" cy="324000"/>
              <a:chOff x="4788024" y="2355726"/>
              <a:chExt cx="1332040" cy="324000"/>
            </a:xfrm>
          </p:grpSpPr>
          <p:sp>
            <p:nvSpPr>
              <p:cNvPr id="63" name="Google Shape;583;p18"/>
              <p:cNvSpPr/>
              <p:nvPr/>
            </p:nvSpPr>
            <p:spPr>
              <a:xfrm>
                <a:off x="5148064" y="2427758"/>
                <a:ext cx="972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参照権限</a:t>
                </a:r>
                <a:endParaRPr sz="1000">
                  <a:solidFill>
                    <a:schemeClr val="dk2"/>
                  </a:solidFill>
                  <a:latin typeface="Meiryo"/>
                  <a:ea typeface="Meiryo"/>
                  <a:cs typeface="Meiryo"/>
                  <a:sym typeface="Meiryo"/>
                </a:endParaRPr>
              </a:p>
              <a:p>
                <a:pPr marL="0" marR="0" lvl="0" indent="0" algn="l" rtl="0">
                  <a:spcBef>
                    <a:spcPts val="0"/>
                  </a:spcBef>
                  <a:spcAft>
                    <a:spcPts val="0"/>
                  </a:spcAft>
                  <a:buNone/>
                </a:pPr>
                <a:r>
                  <a:rPr lang="ja-JP" sz="1000">
                    <a:solidFill>
                      <a:schemeClr val="dk2"/>
                    </a:solidFill>
                    <a:latin typeface="Meiryo"/>
                    <a:ea typeface="Meiryo"/>
                    <a:cs typeface="Meiryo"/>
                    <a:sym typeface="Meiryo"/>
                  </a:rPr>
                  <a:t>編集権限</a:t>
                </a:r>
                <a:endParaRPr sz="1000">
                  <a:solidFill>
                    <a:schemeClr val="dk2"/>
                  </a:solidFill>
                  <a:latin typeface="Meiryo"/>
                  <a:ea typeface="Meiryo"/>
                  <a:cs typeface="Meiryo"/>
                  <a:sym typeface="Meiryo"/>
                </a:endParaRPr>
              </a:p>
            </p:txBody>
          </p:sp>
          <p:pic>
            <p:nvPicPr>
              <p:cNvPr id="64" name="Google Shape;584;p18"/>
              <p:cNvPicPr preferRelativeResize="0"/>
              <p:nvPr/>
            </p:nvPicPr>
            <p:blipFill rotWithShape="1">
              <a:blip r:embed="rId9">
                <a:alphaModFix/>
              </a:blip>
              <a:srcRect/>
              <a:stretch/>
            </p:blipFill>
            <p:spPr>
              <a:xfrm>
                <a:off x="4788024" y="2355726"/>
                <a:ext cx="324000" cy="324000"/>
              </a:xfrm>
              <a:prstGeom prst="rect">
                <a:avLst/>
              </a:prstGeom>
              <a:noFill/>
              <a:ln>
                <a:noFill/>
              </a:ln>
            </p:spPr>
          </p:pic>
        </p:grpSp>
        <p:cxnSp>
          <p:nvCxnSpPr>
            <p:cNvPr id="25" name="Google Shape;585;p18"/>
            <p:cNvCxnSpPr>
              <a:stCxn id="62" idx="3"/>
              <a:endCxn id="64" idx="1"/>
            </p:cNvCxnSpPr>
            <p:nvPr/>
          </p:nvCxnSpPr>
          <p:spPr>
            <a:xfrm flipV="1">
              <a:off x="4518108" y="2514174"/>
              <a:ext cx="485940" cy="1042"/>
            </a:xfrm>
            <a:prstGeom prst="straightConnector1">
              <a:avLst/>
            </a:prstGeom>
            <a:noFill/>
            <a:ln w="19050" cap="flat" cmpd="sng">
              <a:solidFill>
                <a:schemeClr val="dk2"/>
              </a:solidFill>
              <a:prstDash val="solid"/>
              <a:round/>
              <a:headEnd type="none" w="sm" len="sm"/>
              <a:tailEnd type="none" w="sm" len="sm"/>
            </a:ln>
          </p:spPr>
        </p:cxnSp>
        <p:sp>
          <p:nvSpPr>
            <p:cNvPr id="26" name="Google Shape;587;p18"/>
            <p:cNvSpPr/>
            <p:nvPr/>
          </p:nvSpPr>
          <p:spPr>
            <a:xfrm>
              <a:off x="6660328" y="2422074"/>
              <a:ext cx="360000" cy="216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dk2"/>
                  </a:solidFill>
                  <a:latin typeface="Meiryo"/>
                  <a:ea typeface="Meiryo"/>
                  <a:cs typeface="Meiryo"/>
                  <a:sym typeface="Meiryo"/>
                </a:rPr>
                <a:t>許可</a:t>
              </a:r>
              <a:endParaRPr sz="1000">
                <a:solidFill>
                  <a:schemeClr val="dk2"/>
                </a:solidFill>
                <a:latin typeface="Meiryo"/>
                <a:ea typeface="Meiryo"/>
                <a:cs typeface="Meiryo"/>
                <a:sym typeface="Meiryo"/>
              </a:endParaRPr>
            </a:p>
          </p:txBody>
        </p:sp>
        <p:cxnSp>
          <p:nvCxnSpPr>
            <p:cNvPr id="27" name="Google Shape;588;p18"/>
            <p:cNvCxnSpPr>
              <a:stCxn id="63" idx="3"/>
              <a:endCxn id="26" idx="1"/>
            </p:cNvCxnSpPr>
            <p:nvPr/>
          </p:nvCxnSpPr>
          <p:spPr>
            <a:xfrm rot="10800000" flipH="1">
              <a:off x="6336088" y="2530106"/>
              <a:ext cx="324300" cy="2100"/>
            </a:xfrm>
            <a:prstGeom prst="straightConnector1">
              <a:avLst/>
            </a:prstGeom>
            <a:noFill/>
            <a:ln w="19050" cap="flat" cmpd="sng">
              <a:solidFill>
                <a:schemeClr val="dk2"/>
              </a:solidFill>
              <a:prstDash val="solid"/>
              <a:round/>
              <a:headEnd type="none" w="sm" len="sm"/>
              <a:tailEnd type="none" w="sm" len="sm"/>
            </a:ln>
          </p:spPr>
        </p:cxnSp>
        <p:grpSp>
          <p:nvGrpSpPr>
            <p:cNvPr id="28" name="Google Shape;589;p18"/>
            <p:cNvGrpSpPr/>
            <p:nvPr/>
          </p:nvGrpSpPr>
          <p:grpSpPr>
            <a:xfrm>
              <a:off x="3203888" y="2263216"/>
              <a:ext cx="1314220" cy="360000"/>
              <a:chOff x="3203888" y="3795926"/>
              <a:chExt cx="1314220" cy="360000"/>
            </a:xfrm>
          </p:grpSpPr>
          <p:pic>
            <p:nvPicPr>
              <p:cNvPr id="61" name="Google Shape;590;p18"/>
              <p:cNvPicPr preferRelativeResize="0"/>
              <p:nvPr/>
            </p:nvPicPr>
            <p:blipFill rotWithShape="1">
              <a:blip r:embed="rId8">
                <a:alphaModFix/>
              </a:blip>
              <a:srcRect/>
              <a:stretch/>
            </p:blipFill>
            <p:spPr>
              <a:xfrm>
                <a:off x="3203888" y="3795926"/>
                <a:ext cx="360000" cy="360000"/>
              </a:xfrm>
              <a:prstGeom prst="rect">
                <a:avLst/>
              </a:prstGeom>
              <a:noFill/>
              <a:ln>
                <a:noFill/>
              </a:ln>
            </p:spPr>
          </p:pic>
          <p:sp>
            <p:nvSpPr>
              <p:cNvPr id="62" name="Google Shape;586;p18"/>
              <p:cNvSpPr/>
              <p:nvPr/>
            </p:nvSpPr>
            <p:spPr>
              <a:xfrm>
                <a:off x="3600024" y="3939926"/>
                <a:ext cx="918084"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dirty="0">
                    <a:solidFill>
                      <a:schemeClr val="dk2"/>
                    </a:solidFill>
                    <a:latin typeface="Meiryo"/>
                    <a:ea typeface="Meiryo"/>
                    <a:cs typeface="Meiryo"/>
                    <a:sym typeface="Meiryo"/>
                  </a:rPr>
                  <a:t>パワーユーザー</a:t>
                </a:r>
                <a:endParaRPr sz="1000" dirty="0">
                  <a:solidFill>
                    <a:schemeClr val="dk2"/>
                  </a:solidFill>
                  <a:latin typeface="Meiryo"/>
                  <a:ea typeface="Meiryo"/>
                  <a:cs typeface="Meiryo"/>
                  <a:sym typeface="Meiryo"/>
                </a:endParaRPr>
              </a:p>
            </p:txBody>
          </p:sp>
        </p:grpSp>
        <p:cxnSp>
          <p:nvCxnSpPr>
            <p:cNvPr id="29" name="Google Shape;591;p18"/>
            <p:cNvCxnSpPr>
              <a:stCxn id="65" idx="2"/>
              <a:endCxn id="61" idx="1"/>
            </p:cNvCxnSpPr>
            <p:nvPr/>
          </p:nvCxnSpPr>
          <p:spPr>
            <a:xfrm rot="-5400000" flipH="1">
              <a:off x="3068511" y="2307758"/>
              <a:ext cx="142500" cy="128400"/>
            </a:xfrm>
            <a:prstGeom prst="bentConnector2">
              <a:avLst/>
            </a:prstGeom>
            <a:noFill/>
            <a:ln w="12700" cap="flat" cmpd="sng">
              <a:solidFill>
                <a:schemeClr val="dk2"/>
              </a:solidFill>
              <a:prstDash val="solid"/>
              <a:round/>
              <a:headEnd type="none" w="sm" len="sm"/>
              <a:tailEnd type="none" w="sm" len="sm"/>
            </a:ln>
          </p:spPr>
        </p:cxnSp>
        <p:grpSp>
          <p:nvGrpSpPr>
            <p:cNvPr id="30" name="Google Shape;592;p18"/>
            <p:cNvGrpSpPr/>
            <p:nvPr/>
          </p:nvGrpSpPr>
          <p:grpSpPr>
            <a:xfrm>
              <a:off x="3203888" y="2662240"/>
              <a:ext cx="1260136" cy="360000"/>
              <a:chOff x="3203888" y="3795926"/>
              <a:chExt cx="1260136" cy="360000"/>
            </a:xfrm>
          </p:grpSpPr>
          <p:pic>
            <p:nvPicPr>
              <p:cNvPr id="59" name="Google Shape;593;p18"/>
              <p:cNvPicPr preferRelativeResize="0"/>
              <p:nvPr/>
            </p:nvPicPr>
            <p:blipFill rotWithShape="1">
              <a:blip r:embed="rId8">
                <a:alphaModFix/>
              </a:blip>
              <a:srcRect/>
              <a:stretch/>
            </p:blipFill>
            <p:spPr>
              <a:xfrm>
                <a:off x="3203888" y="3795926"/>
                <a:ext cx="360000" cy="360000"/>
              </a:xfrm>
              <a:prstGeom prst="rect">
                <a:avLst/>
              </a:prstGeom>
              <a:noFill/>
              <a:ln>
                <a:noFill/>
              </a:ln>
            </p:spPr>
          </p:pic>
          <p:sp>
            <p:nvSpPr>
              <p:cNvPr id="60" name="Google Shape;594;p18"/>
              <p:cNvSpPr/>
              <p:nvPr/>
            </p:nvSpPr>
            <p:spPr>
              <a:xfrm>
                <a:off x="3600024" y="3939926"/>
                <a:ext cx="864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dirty="0">
                    <a:solidFill>
                      <a:schemeClr val="dk2"/>
                    </a:solidFill>
                    <a:latin typeface="Meiryo"/>
                    <a:ea typeface="Meiryo"/>
                    <a:cs typeface="Meiryo"/>
                    <a:sym typeface="Meiryo"/>
                  </a:rPr>
                  <a:t>一般ユーザー</a:t>
                </a:r>
                <a:endParaRPr sz="1000" dirty="0">
                  <a:solidFill>
                    <a:schemeClr val="dk2"/>
                  </a:solidFill>
                  <a:latin typeface="Meiryo"/>
                  <a:ea typeface="Meiryo"/>
                  <a:cs typeface="Meiryo"/>
                  <a:sym typeface="Meiryo"/>
                </a:endParaRPr>
              </a:p>
            </p:txBody>
          </p:sp>
        </p:grpSp>
        <p:cxnSp>
          <p:nvCxnSpPr>
            <p:cNvPr id="31" name="Google Shape;595;p18"/>
            <p:cNvCxnSpPr>
              <a:stCxn id="65" idx="2"/>
              <a:endCxn id="59" idx="1"/>
            </p:cNvCxnSpPr>
            <p:nvPr/>
          </p:nvCxnSpPr>
          <p:spPr>
            <a:xfrm rot="-5400000" flipH="1">
              <a:off x="2869011" y="2507258"/>
              <a:ext cx="541500" cy="128400"/>
            </a:xfrm>
            <a:prstGeom prst="bentConnector2">
              <a:avLst/>
            </a:prstGeom>
            <a:noFill/>
            <a:ln w="12700" cap="flat" cmpd="sng">
              <a:solidFill>
                <a:schemeClr val="dk2"/>
              </a:solidFill>
              <a:prstDash val="solid"/>
              <a:round/>
              <a:headEnd type="none" w="sm" len="sm"/>
              <a:tailEnd type="none" w="sm" len="sm"/>
            </a:ln>
          </p:spPr>
        </p:cxnSp>
        <p:grpSp>
          <p:nvGrpSpPr>
            <p:cNvPr id="32" name="Google Shape;596;p18"/>
            <p:cNvGrpSpPr/>
            <p:nvPr/>
          </p:nvGrpSpPr>
          <p:grpSpPr>
            <a:xfrm>
              <a:off x="5004048" y="2751806"/>
              <a:ext cx="1332040" cy="324000"/>
              <a:chOff x="4788024" y="2355726"/>
              <a:chExt cx="1332040" cy="324000"/>
            </a:xfrm>
          </p:grpSpPr>
          <p:sp>
            <p:nvSpPr>
              <p:cNvPr id="57" name="Google Shape;597;p18"/>
              <p:cNvSpPr/>
              <p:nvPr/>
            </p:nvSpPr>
            <p:spPr>
              <a:xfrm>
                <a:off x="5148064" y="2427758"/>
                <a:ext cx="972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参照権限</a:t>
                </a:r>
                <a:endParaRPr sz="1000">
                  <a:solidFill>
                    <a:schemeClr val="dk2"/>
                  </a:solidFill>
                  <a:latin typeface="Meiryo"/>
                  <a:ea typeface="Meiryo"/>
                  <a:cs typeface="Meiryo"/>
                  <a:sym typeface="Meiryo"/>
                </a:endParaRPr>
              </a:p>
            </p:txBody>
          </p:sp>
          <p:pic>
            <p:nvPicPr>
              <p:cNvPr id="58" name="Google Shape;598;p18"/>
              <p:cNvPicPr preferRelativeResize="0"/>
              <p:nvPr/>
            </p:nvPicPr>
            <p:blipFill rotWithShape="1">
              <a:blip r:embed="rId9">
                <a:alphaModFix/>
              </a:blip>
              <a:srcRect/>
              <a:stretch/>
            </p:blipFill>
            <p:spPr>
              <a:xfrm>
                <a:off x="4788024" y="2355726"/>
                <a:ext cx="324000" cy="324000"/>
              </a:xfrm>
              <a:prstGeom prst="rect">
                <a:avLst/>
              </a:prstGeom>
              <a:noFill/>
              <a:ln>
                <a:noFill/>
              </a:ln>
            </p:spPr>
          </p:pic>
        </p:grpSp>
        <p:cxnSp>
          <p:nvCxnSpPr>
            <p:cNvPr id="33" name="Google Shape;599;p18"/>
            <p:cNvCxnSpPr>
              <a:stCxn id="60" idx="3"/>
              <a:endCxn id="58" idx="1"/>
            </p:cNvCxnSpPr>
            <p:nvPr/>
          </p:nvCxnSpPr>
          <p:spPr>
            <a:xfrm rot="10800000" flipH="1">
              <a:off x="4464024" y="2913940"/>
              <a:ext cx="540000" cy="300"/>
            </a:xfrm>
            <a:prstGeom prst="straightConnector1">
              <a:avLst/>
            </a:prstGeom>
            <a:noFill/>
            <a:ln w="19050" cap="flat" cmpd="sng">
              <a:solidFill>
                <a:schemeClr val="dk2"/>
              </a:solidFill>
              <a:prstDash val="solid"/>
              <a:round/>
              <a:headEnd type="none" w="sm" len="sm"/>
              <a:tailEnd type="none" w="sm" len="sm"/>
            </a:ln>
          </p:spPr>
        </p:cxnSp>
        <p:sp>
          <p:nvSpPr>
            <p:cNvPr id="34" name="Google Shape;600;p18"/>
            <p:cNvSpPr/>
            <p:nvPr/>
          </p:nvSpPr>
          <p:spPr>
            <a:xfrm>
              <a:off x="6660328" y="2821706"/>
              <a:ext cx="360000" cy="216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dk2"/>
                  </a:solidFill>
                  <a:latin typeface="Meiryo"/>
                  <a:ea typeface="Meiryo"/>
                  <a:cs typeface="Meiryo"/>
                  <a:sym typeface="Meiryo"/>
                </a:rPr>
                <a:t>許可</a:t>
              </a:r>
              <a:endParaRPr sz="1000">
                <a:solidFill>
                  <a:schemeClr val="dk2"/>
                </a:solidFill>
                <a:latin typeface="Meiryo"/>
                <a:ea typeface="Meiryo"/>
                <a:cs typeface="Meiryo"/>
                <a:sym typeface="Meiryo"/>
              </a:endParaRPr>
            </a:p>
          </p:txBody>
        </p:sp>
        <p:cxnSp>
          <p:nvCxnSpPr>
            <p:cNvPr id="35" name="Google Shape;601;p18"/>
            <p:cNvCxnSpPr>
              <a:stCxn id="57" idx="3"/>
              <a:endCxn id="34" idx="1"/>
            </p:cNvCxnSpPr>
            <p:nvPr/>
          </p:nvCxnSpPr>
          <p:spPr>
            <a:xfrm rot="10800000" flipH="1">
              <a:off x="6336088" y="2929738"/>
              <a:ext cx="324300" cy="2100"/>
            </a:xfrm>
            <a:prstGeom prst="straightConnector1">
              <a:avLst/>
            </a:prstGeom>
            <a:noFill/>
            <a:ln w="19050" cap="flat" cmpd="sng">
              <a:solidFill>
                <a:schemeClr val="dk2"/>
              </a:solidFill>
              <a:prstDash val="solid"/>
              <a:round/>
              <a:headEnd type="none" w="sm" len="sm"/>
              <a:tailEnd type="none" w="sm" len="sm"/>
            </a:ln>
          </p:spPr>
        </p:cxnSp>
        <p:grpSp>
          <p:nvGrpSpPr>
            <p:cNvPr id="36" name="Google Shape;602;p18"/>
            <p:cNvGrpSpPr/>
            <p:nvPr/>
          </p:nvGrpSpPr>
          <p:grpSpPr>
            <a:xfrm>
              <a:off x="2895561" y="3540374"/>
              <a:ext cx="1604431" cy="360000"/>
              <a:chOff x="3419912" y="2283758"/>
              <a:chExt cx="1604431" cy="360000"/>
            </a:xfrm>
          </p:grpSpPr>
          <p:pic>
            <p:nvPicPr>
              <p:cNvPr id="55" name="Google Shape;603;p18"/>
              <p:cNvPicPr preferRelativeResize="0"/>
              <p:nvPr/>
            </p:nvPicPr>
            <p:blipFill rotWithShape="1">
              <a:blip r:embed="rId13">
                <a:alphaModFix/>
              </a:blip>
              <a:srcRect/>
              <a:stretch/>
            </p:blipFill>
            <p:spPr>
              <a:xfrm>
                <a:off x="3419912" y="2283758"/>
                <a:ext cx="360000" cy="360000"/>
              </a:xfrm>
              <a:prstGeom prst="rect">
                <a:avLst/>
              </a:prstGeom>
              <a:noFill/>
              <a:ln>
                <a:noFill/>
              </a:ln>
            </p:spPr>
          </p:pic>
          <p:sp>
            <p:nvSpPr>
              <p:cNvPr id="56" name="Google Shape;604;p18"/>
              <p:cNvSpPr/>
              <p:nvPr/>
            </p:nvSpPr>
            <p:spPr>
              <a:xfrm>
                <a:off x="3836343" y="2355726"/>
                <a:ext cx="1188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パートナー本部</a:t>
                </a:r>
                <a:endParaRPr sz="1000">
                  <a:solidFill>
                    <a:schemeClr val="dk2"/>
                  </a:solidFill>
                  <a:latin typeface="Meiryo"/>
                  <a:ea typeface="Meiryo"/>
                  <a:cs typeface="Meiryo"/>
                  <a:sym typeface="Meiryo"/>
                </a:endParaRPr>
              </a:p>
            </p:txBody>
          </p:sp>
        </p:grpSp>
        <p:grpSp>
          <p:nvGrpSpPr>
            <p:cNvPr id="37" name="Google Shape;605;p18"/>
            <p:cNvGrpSpPr/>
            <p:nvPr/>
          </p:nvGrpSpPr>
          <p:grpSpPr>
            <a:xfrm>
              <a:off x="5004048" y="3559384"/>
              <a:ext cx="1332040" cy="324000"/>
              <a:chOff x="4788024" y="2355726"/>
              <a:chExt cx="1332040" cy="324000"/>
            </a:xfrm>
          </p:grpSpPr>
          <p:sp>
            <p:nvSpPr>
              <p:cNvPr id="53" name="Google Shape;606;p18"/>
              <p:cNvSpPr/>
              <p:nvPr/>
            </p:nvSpPr>
            <p:spPr>
              <a:xfrm>
                <a:off x="5148064" y="2427758"/>
                <a:ext cx="972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参照権限</a:t>
                </a:r>
                <a:endParaRPr sz="1000">
                  <a:solidFill>
                    <a:schemeClr val="dk2"/>
                  </a:solidFill>
                  <a:latin typeface="Meiryo"/>
                  <a:ea typeface="Meiryo"/>
                  <a:cs typeface="Meiryo"/>
                  <a:sym typeface="Meiryo"/>
                </a:endParaRPr>
              </a:p>
              <a:p>
                <a:pPr marL="0" marR="0" lvl="0" indent="0" algn="l" rtl="0">
                  <a:spcBef>
                    <a:spcPts val="0"/>
                  </a:spcBef>
                  <a:spcAft>
                    <a:spcPts val="0"/>
                  </a:spcAft>
                  <a:buNone/>
                </a:pPr>
                <a:r>
                  <a:rPr lang="ja-JP" sz="1000">
                    <a:solidFill>
                      <a:schemeClr val="dk2"/>
                    </a:solidFill>
                    <a:latin typeface="Meiryo"/>
                    <a:ea typeface="Meiryo"/>
                    <a:cs typeface="Meiryo"/>
                    <a:sym typeface="Meiryo"/>
                  </a:rPr>
                  <a:t>編集権限</a:t>
                </a:r>
                <a:endParaRPr sz="1000">
                  <a:solidFill>
                    <a:schemeClr val="dk2"/>
                  </a:solidFill>
                  <a:latin typeface="Meiryo"/>
                  <a:ea typeface="Meiryo"/>
                  <a:cs typeface="Meiryo"/>
                  <a:sym typeface="Meiryo"/>
                </a:endParaRPr>
              </a:p>
            </p:txBody>
          </p:sp>
          <p:pic>
            <p:nvPicPr>
              <p:cNvPr id="54" name="Google Shape;607;p18"/>
              <p:cNvPicPr preferRelativeResize="0"/>
              <p:nvPr/>
            </p:nvPicPr>
            <p:blipFill rotWithShape="1">
              <a:blip r:embed="rId9">
                <a:alphaModFix/>
              </a:blip>
              <a:srcRect/>
              <a:stretch/>
            </p:blipFill>
            <p:spPr>
              <a:xfrm>
                <a:off x="4788024" y="2355726"/>
                <a:ext cx="324000" cy="324000"/>
              </a:xfrm>
              <a:prstGeom prst="rect">
                <a:avLst/>
              </a:prstGeom>
              <a:noFill/>
              <a:ln>
                <a:noFill/>
              </a:ln>
            </p:spPr>
          </p:pic>
        </p:grpSp>
        <p:cxnSp>
          <p:nvCxnSpPr>
            <p:cNvPr id="38" name="Google Shape;608;p18"/>
            <p:cNvCxnSpPr>
              <a:stCxn id="56" idx="3"/>
              <a:endCxn id="54" idx="1"/>
            </p:cNvCxnSpPr>
            <p:nvPr/>
          </p:nvCxnSpPr>
          <p:spPr>
            <a:xfrm>
              <a:off x="4499992" y="3720342"/>
              <a:ext cx="504000" cy="900"/>
            </a:xfrm>
            <a:prstGeom prst="straightConnector1">
              <a:avLst/>
            </a:prstGeom>
            <a:noFill/>
            <a:ln w="19050" cap="flat" cmpd="sng">
              <a:solidFill>
                <a:schemeClr val="dk2"/>
              </a:solidFill>
              <a:prstDash val="solid"/>
              <a:round/>
              <a:headEnd type="none" w="sm" len="sm"/>
              <a:tailEnd type="none" w="sm" len="sm"/>
            </a:ln>
          </p:spPr>
        </p:cxnSp>
        <p:sp>
          <p:nvSpPr>
            <p:cNvPr id="39" name="Google Shape;609;p18"/>
            <p:cNvSpPr/>
            <p:nvPr/>
          </p:nvSpPr>
          <p:spPr>
            <a:xfrm>
              <a:off x="6660328" y="3629284"/>
              <a:ext cx="360000" cy="216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dk2"/>
                  </a:solidFill>
                  <a:latin typeface="Meiryo"/>
                  <a:ea typeface="Meiryo"/>
                  <a:cs typeface="Meiryo"/>
                  <a:sym typeface="Meiryo"/>
                </a:rPr>
                <a:t>許可</a:t>
              </a:r>
              <a:endParaRPr sz="1000">
                <a:solidFill>
                  <a:schemeClr val="dk2"/>
                </a:solidFill>
                <a:latin typeface="Meiryo"/>
                <a:ea typeface="Meiryo"/>
                <a:cs typeface="Meiryo"/>
                <a:sym typeface="Meiryo"/>
              </a:endParaRPr>
            </a:p>
          </p:txBody>
        </p:sp>
        <p:cxnSp>
          <p:nvCxnSpPr>
            <p:cNvPr id="40" name="Google Shape;610;p18"/>
            <p:cNvCxnSpPr>
              <a:stCxn id="53" idx="3"/>
              <a:endCxn id="39" idx="1"/>
            </p:cNvCxnSpPr>
            <p:nvPr/>
          </p:nvCxnSpPr>
          <p:spPr>
            <a:xfrm rot="10800000" flipH="1">
              <a:off x="6336088" y="3737316"/>
              <a:ext cx="324300" cy="2100"/>
            </a:xfrm>
            <a:prstGeom prst="straightConnector1">
              <a:avLst/>
            </a:prstGeom>
            <a:noFill/>
            <a:ln w="19050" cap="flat" cmpd="sng">
              <a:solidFill>
                <a:schemeClr val="dk2"/>
              </a:solidFill>
              <a:prstDash val="solid"/>
              <a:round/>
              <a:headEnd type="none" w="sm" len="sm"/>
              <a:tailEnd type="none" w="sm" len="sm"/>
            </a:ln>
          </p:spPr>
        </p:cxnSp>
        <p:grpSp>
          <p:nvGrpSpPr>
            <p:cNvPr id="41" name="Google Shape;611;p18"/>
            <p:cNvGrpSpPr/>
            <p:nvPr/>
          </p:nvGrpSpPr>
          <p:grpSpPr>
            <a:xfrm>
              <a:off x="3203888" y="3883384"/>
              <a:ext cx="1260136" cy="360000"/>
              <a:chOff x="3203888" y="3795926"/>
              <a:chExt cx="1260136" cy="360000"/>
            </a:xfrm>
          </p:grpSpPr>
          <p:pic>
            <p:nvPicPr>
              <p:cNvPr id="51" name="Google Shape;612;p18"/>
              <p:cNvPicPr preferRelativeResize="0"/>
              <p:nvPr/>
            </p:nvPicPr>
            <p:blipFill rotWithShape="1">
              <a:blip r:embed="rId13">
                <a:alphaModFix/>
              </a:blip>
              <a:srcRect/>
              <a:stretch/>
            </p:blipFill>
            <p:spPr>
              <a:xfrm>
                <a:off x="3203888" y="3795926"/>
                <a:ext cx="360000" cy="360000"/>
              </a:xfrm>
              <a:prstGeom prst="rect">
                <a:avLst/>
              </a:prstGeom>
              <a:noFill/>
              <a:ln>
                <a:noFill/>
              </a:ln>
            </p:spPr>
          </p:pic>
          <p:sp>
            <p:nvSpPr>
              <p:cNvPr id="52" name="Google Shape;613;p18"/>
              <p:cNvSpPr/>
              <p:nvPr/>
            </p:nvSpPr>
            <p:spPr>
              <a:xfrm>
                <a:off x="3600024" y="3939926"/>
                <a:ext cx="864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代理店</a:t>
                </a:r>
                <a:endParaRPr sz="1000">
                  <a:solidFill>
                    <a:schemeClr val="dk2"/>
                  </a:solidFill>
                  <a:latin typeface="Meiryo"/>
                  <a:ea typeface="Meiryo"/>
                  <a:cs typeface="Meiryo"/>
                  <a:sym typeface="Meiryo"/>
                </a:endParaRPr>
              </a:p>
            </p:txBody>
          </p:sp>
        </p:grpSp>
        <p:cxnSp>
          <p:nvCxnSpPr>
            <p:cNvPr id="42" name="Google Shape;614;p18"/>
            <p:cNvCxnSpPr>
              <a:stCxn id="55" idx="2"/>
              <a:endCxn id="51" idx="1"/>
            </p:cNvCxnSpPr>
            <p:nvPr/>
          </p:nvCxnSpPr>
          <p:spPr>
            <a:xfrm rot="-5400000" flipH="1">
              <a:off x="3058311" y="3917624"/>
              <a:ext cx="162900" cy="128400"/>
            </a:xfrm>
            <a:prstGeom prst="bentConnector2">
              <a:avLst/>
            </a:prstGeom>
            <a:noFill/>
            <a:ln w="12700" cap="flat" cmpd="sng">
              <a:solidFill>
                <a:schemeClr val="dk2"/>
              </a:solidFill>
              <a:prstDash val="solid"/>
              <a:round/>
              <a:headEnd type="none" w="sm" len="sm"/>
              <a:tailEnd type="none" w="sm" len="sm"/>
            </a:ln>
          </p:spPr>
        </p:cxnSp>
        <p:grpSp>
          <p:nvGrpSpPr>
            <p:cNvPr id="43" name="Google Shape;615;p18"/>
            <p:cNvGrpSpPr/>
            <p:nvPr/>
          </p:nvGrpSpPr>
          <p:grpSpPr>
            <a:xfrm>
              <a:off x="5004048" y="3975942"/>
              <a:ext cx="1332040" cy="324000"/>
              <a:chOff x="4788024" y="2355726"/>
              <a:chExt cx="1332040" cy="324000"/>
            </a:xfrm>
          </p:grpSpPr>
          <p:sp>
            <p:nvSpPr>
              <p:cNvPr id="49" name="Google Shape;616;p18"/>
              <p:cNvSpPr/>
              <p:nvPr/>
            </p:nvSpPr>
            <p:spPr>
              <a:xfrm>
                <a:off x="5148064" y="2427758"/>
                <a:ext cx="972000" cy="216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a:solidFill>
                      <a:schemeClr val="dk2"/>
                    </a:solidFill>
                    <a:latin typeface="Meiryo"/>
                    <a:ea typeface="Meiryo"/>
                    <a:cs typeface="Meiryo"/>
                    <a:sym typeface="Meiryo"/>
                  </a:rPr>
                  <a:t>編集権限</a:t>
                </a:r>
                <a:endParaRPr sz="1000">
                  <a:solidFill>
                    <a:schemeClr val="dk2"/>
                  </a:solidFill>
                  <a:latin typeface="Meiryo"/>
                  <a:ea typeface="Meiryo"/>
                  <a:cs typeface="Meiryo"/>
                  <a:sym typeface="Meiryo"/>
                </a:endParaRPr>
              </a:p>
            </p:txBody>
          </p:sp>
          <p:pic>
            <p:nvPicPr>
              <p:cNvPr id="50" name="Google Shape;617;p18"/>
              <p:cNvPicPr preferRelativeResize="0"/>
              <p:nvPr/>
            </p:nvPicPr>
            <p:blipFill rotWithShape="1">
              <a:blip r:embed="rId9">
                <a:alphaModFix/>
              </a:blip>
              <a:srcRect/>
              <a:stretch/>
            </p:blipFill>
            <p:spPr>
              <a:xfrm>
                <a:off x="4788024" y="2355726"/>
                <a:ext cx="324000" cy="324000"/>
              </a:xfrm>
              <a:prstGeom prst="rect">
                <a:avLst/>
              </a:prstGeom>
              <a:noFill/>
              <a:ln>
                <a:noFill/>
              </a:ln>
            </p:spPr>
          </p:pic>
        </p:grpSp>
        <p:cxnSp>
          <p:nvCxnSpPr>
            <p:cNvPr id="44" name="Google Shape;618;p18"/>
            <p:cNvCxnSpPr>
              <a:stCxn id="52" idx="3"/>
              <a:endCxn id="50" idx="1"/>
            </p:cNvCxnSpPr>
            <p:nvPr/>
          </p:nvCxnSpPr>
          <p:spPr>
            <a:xfrm>
              <a:off x="4464024" y="4135384"/>
              <a:ext cx="540000" cy="2700"/>
            </a:xfrm>
            <a:prstGeom prst="straightConnector1">
              <a:avLst/>
            </a:prstGeom>
            <a:noFill/>
            <a:ln w="19050" cap="flat" cmpd="sng">
              <a:solidFill>
                <a:schemeClr val="dk2"/>
              </a:solidFill>
              <a:prstDash val="solid"/>
              <a:round/>
              <a:headEnd type="none" w="sm" len="sm"/>
              <a:tailEnd type="none" w="sm" len="sm"/>
            </a:ln>
          </p:spPr>
        </p:cxnSp>
        <p:sp>
          <p:nvSpPr>
            <p:cNvPr id="45" name="Google Shape;619;p18"/>
            <p:cNvSpPr/>
            <p:nvPr/>
          </p:nvSpPr>
          <p:spPr>
            <a:xfrm>
              <a:off x="6660328" y="4045842"/>
              <a:ext cx="360000" cy="216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1000">
                  <a:solidFill>
                    <a:schemeClr val="dk2"/>
                  </a:solidFill>
                  <a:latin typeface="Meiryo"/>
                  <a:ea typeface="Meiryo"/>
                  <a:cs typeface="Meiryo"/>
                  <a:sym typeface="Meiryo"/>
                </a:rPr>
                <a:t>拒否</a:t>
              </a:r>
              <a:endParaRPr/>
            </a:p>
          </p:txBody>
        </p:sp>
        <p:cxnSp>
          <p:nvCxnSpPr>
            <p:cNvPr id="46" name="Google Shape;620;p18"/>
            <p:cNvCxnSpPr>
              <a:stCxn id="49" idx="3"/>
              <a:endCxn id="45" idx="1"/>
            </p:cNvCxnSpPr>
            <p:nvPr/>
          </p:nvCxnSpPr>
          <p:spPr>
            <a:xfrm rot="10800000" flipH="1">
              <a:off x="6336088" y="4153874"/>
              <a:ext cx="324300" cy="2100"/>
            </a:xfrm>
            <a:prstGeom prst="straightConnector1">
              <a:avLst/>
            </a:prstGeom>
            <a:noFill/>
            <a:ln w="19050" cap="flat" cmpd="sng">
              <a:solidFill>
                <a:schemeClr val="dk2"/>
              </a:solidFill>
              <a:prstDash val="solid"/>
              <a:round/>
              <a:headEnd type="none" w="sm" len="sm"/>
              <a:tailEnd type="none" w="sm" len="sm"/>
            </a:ln>
          </p:spPr>
        </p:cxnSp>
        <p:cxnSp>
          <p:nvCxnSpPr>
            <p:cNvPr id="47" name="Google Shape;621;p18"/>
            <p:cNvCxnSpPr>
              <a:stCxn id="80" idx="3"/>
              <a:endCxn id="55" idx="1"/>
            </p:cNvCxnSpPr>
            <p:nvPr/>
          </p:nvCxnSpPr>
          <p:spPr>
            <a:xfrm>
              <a:off x="1799656" y="3325312"/>
              <a:ext cx="1095900" cy="395100"/>
            </a:xfrm>
            <a:prstGeom prst="bentConnector3">
              <a:avLst>
                <a:gd name="adj1" fmla="val 50000"/>
              </a:avLst>
            </a:prstGeom>
            <a:noFill/>
            <a:ln w="19050" cap="flat" cmpd="sng">
              <a:solidFill>
                <a:schemeClr val="dk2"/>
              </a:solidFill>
              <a:prstDash val="solid"/>
              <a:round/>
              <a:headEnd type="none" w="sm" len="sm"/>
              <a:tailEnd type="none" w="sm" len="sm"/>
            </a:ln>
          </p:spPr>
        </p:cxnSp>
        <p:sp>
          <p:nvSpPr>
            <p:cNvPr id="48" name="Google Shape;622;p18"/>
            <p:cNvSpPr/>
            <p:nvPr/>
          </p:nvSpPr>
          <p:spPr>
            <a:xfrm>
              <a:off x="683568" y="1635670"/>
              <a:ext cx="1836000" cy="216000"/>
            </a:xfrm>
            <a:prstGeom prst="rect">
              <a:avLst/>
            </a:prstGeom>
            <a:solidFill>
              <a:schemeClr val="tx2"/>
            </a:solidFill>
            <a:ln w="12700" cap="flat" cmpd="sng">
              <a:no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1000" dirty="0">
                  <a:solidFill>
                    <a:schemeClr val="lt1"/>
                  </a:solidFill>
                  <a:latin typeface="Meiryo"/>
                  <a:ea typeface="Meiryo"/>
                  <a:cs typeface="Meiryo"/>
                  <a:sym typeface="Meiryo"/>
                </a:rPr>
                <a:t>コンテンツ／リソース</a:t>
              </a:r>
              <a:endParaRPr sz="1000" dirty="0">
                <a:solidFill>
                  <a:schemeClr val="lt1"/>
                </a:solidFill>
                <a:latin typeface="Meiryo"/>
                <a:ea typeface="Meiryo"/>
                <a:cs typeface="Meiryo"/>
                <a:sym typeface="Meiryo"/>
              </a:endParaRPr>
            </a:p>
          </p:txBody>
        </p:sp>
      </p:grpSp>
      <p:sp>
        <p:nvSpPr>
          <p:cNvPr id="81" name="Google Shape;623;p18"/>
          <p:cNvSpPr/>
          <p:nvPr/>
        </p:nvSpPr>
        <p:spPr>
          <a:xfrm>
            <a:off x="683568" y="4299942"/>
            <a:ext cx="7632848" cy="5040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ja-JP" sz="1000" dirty="0">
                <a:solidFill>
                  <a:schemeClr val="dk2"/>
                </a:solidFill>
                <a:latin typeface="Meiryo"/>
                <a:ea typeface="Meiryo"/>
                <a:cs typeface="Meiryo"/>
                <a:sym typeface="Meiryo"/>
              </a:rPr>
              <a:t>本社（パワーユーザーと一般ユーザー）はワークスペース</a:t>
            </a:r>
            <a:r>
              <a:rPr lang="ja-JP" sz="1000" dirty="0">
                <a:solidFill>
                  <a:schemeClr val="dk2"/>
                </a:solidFill>
                <a:ea typeface="Meiryo"/>
                <a:cs typeface="Meiryo"/>
                <a:sym typeface="Meiryo"/>
              </a:rPr>
              <a:t>A</a:t>
            </a:r>
            <a:r>
              <a:rPr lang="ja-JP" sz="1000" dirty="0">
                <a:solidFill>
                  <a:schemeClr val="dk2"/>
                </a:solidFill>
                <a:latin typeface="Meiryo"/>
                <a:ea typeface="Meiryo"/>
                <a:cs typeface="Meiryo"/>
                <a:sym typeface="Meiryo"/>
              </a:rPr>
              <a:t>と</a:t>
            </a:r>
            <a:r>
              <a:rPr lang="ja-JP" sz="1000" dirty="0">
                <a:solidFill>
                  <a:schemeClr val="dk2"/>
                </a:solidFill>
                <a:ea typeface="Meiryo"/>
                <a:cs typeface="Meiryo"/>
                <a:sym typeface="Meiryo"/>
              </a:rPr>
              <a:t>B</a:t>
            </a:r>
            <a:r>
              <a:rPr lang="ja-JP" sz="1000" dirty="0">
                <a:solidFill>
                  <a:schemeClr val="dk2"/>
                </a:solidFill>
                <a:latin typeface="Meiryo"/>
                <a:ea typeface="Meiryo"/>
                <a:cs typeface="Meiryo"/>
                <a:sym typeface="Meiryo"/>
              </a:rPr>
              <a:t>の参照が可能。パワーユーザーはワークスペース</a:t>
            </a:r>
            <a:r>
              <a:rPr lang="ja-JP" sz="1000" dirty="0">
                <a:solidFill>
                  <a:schemeClr val="dk2"/>
                </a:solidFill>
                <a:ea typeface="Meiryo"/>
                <a:cs typeface="Meiryo"/>
                <a:sym typeface="Meiryo"/>
              </a:rPr>
              <a:t>A</a:t>
            </a:r>
            <a:r>
              <a:rPr lang="ja-JP" sz="1000" dirty="0">
                <a:solidFill>
                  <a:schemeClr val="dk2"/>
                </a:solidFill>
                <a:latin typeface="Meiryo"/>
                <a:ea typeface="Meiryo"/>
                <a:cs typeface="Meiryo"/>
                <a:sym typeface="Meiryo"/>
              </a:rPr>
              <a:t>の編集も可能</a:t>
            </a:r>
            <a:endParaRPr sz="1000" dirty="0">
              <a:solidFill>
                <a:schemeClr val="dk2"/>
              </a:solidFill>
              <a:latin typeface="Meiryo"/>
              <a:ea typeface="Meiryo"/>
              <a:cs typeface="Meiryo"/>
              <a:sym typeface="Meiryo"/>
            </a:endParaRPr>
          </a:p>
          <a:p>
            <a:pPr marL="0" marR="0" lvl="0" indent="0" algn="l" rtl="0">
              <a:spcBef>
                <a:spcPts val="0"/>
              </a:spcBef>
              <a:spcAft>
                <a:spcPts val="0"/>
              </a:spcAft>
              <a:buNone/>
            </a:pPr>
            <a:r>
              <a:rPr lang="ja-JP" sz="1000" dirty="0">
                <a:solidFill>
                  <a:schemeClr val="dk2"/>
                </a:solidFill>
                <a:latin typeface="Meiryo"/>
                <a:ea typeface="Meiryo"/>
                <a:cs typeface="Meiryo"/>
                <a:sym typeface="Meiryo"/>
              </a:rPr>
              <a:t>パートナー本部はワークスペース</a:t>
            </a:r>
            <a:r>
              <a:rPr lang="ja-JP" sz="1000" dirty="0">
                <a:solidFill>
                  <a:schemeClr val="dk2"/>
                </a:solidFill>
                <a:ea typeface="Meiryo"/>
                <a:cs typeface="Meiryo"/>
                <a:sym typeface="Meiryo"/>
              </a:rPr>
              <a:t>B</a:t>
            </a:r>
            <a:r>
              <a:rPr lang="ja-JP" sz="1000" dirty="0">
                <a:solidFill>
                  <a:schemeClr val="dk2"/>
                </a:solidFill>
                <a:latin typeface="Meiryo"/>
                <a:ea typeface="Meiryo"/>
                <a:cs typeface="Meiryo"/>
                <a:sym typeface="Meiryo"/>
              </a:rPr>
              <a:t>の参照と編集が可能</a:t>
            </a:r>
            <a:endParaRPr sz="1000" dirty="0">
              <a:solidFill>
                <a:schemeClr val="dk2"/>
              </a:solidFill>
              <a:latin typeface="Meiryo"/>
              <a:ea typeface="Meiryo"/>
              <a:cs typeface="Meiryo"/>
              <a:sym typeface="Meiryo"/>
            </a:endParaRPr>
          </a:p>
          <a:p>
            <a:pPr marL="0" marR="0" lvl="0" indent="0" algn="l" rtl="0">
              <a:spcBef>
                <a:spcPts val="0"/>
              </a:spcBef>
              <a:spcAft>
                <a:spcPts val="0"/>
              </a:spcAft>
              <a:buNone/>
            </a:pPr>
            <a:r>
              <a:rPr lang="ja-JP" sz="1000" dirty="0">
                <a:solidFill>
                  <a:schemeClr val="dk2"/>
                </a:solidFill>
                <a:latin typeface="Meiryo"/>
                <a:ea typeface="Meiryo"/>
                <a:cs typeface="Meiryo"/>
                <a:sym typeface="Meiryo"/>
              </a:rPr>
              <a:t>代理店ユーザーはパートナー本部の参照と編集権限を継承するが、編集は拒否設定されているため編集ができない</a:t>
            </a:r>
            <a:endParaRPr sz="1000" dirty="0">
              <a:solidFill>
                <a:schemeClr val="dk2"/>
              </a:solidFill>
              <a:latin typeface="Meiryo"/>
              <a:ea typeface="Meiryo"/>
              <a:cs typeface="Meiryo"/>
              <a:sym typeface="Meiryo"/>
            </a:endParaRPr>
          </a:p>
        </p:txBody>
      </p:sp>
      <p:pic>
        <p:nvPicPr>
          <p:cNvPr id="82" name="p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127540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77"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lang="ja-JP" altLang="en-US" dirty="0" smtClean="0"/>
              <a:t>データアクセス制御</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dirty="0" smtClean="0"/>
              <a:t>© K.K. </a:t>
            </a:r>
            <a:r>
              <a:rPr lang="en-US" altLang="ja-JP" dirty="0" err="1" smtClean="0"/>
              <a:t>Ashisuto</a:t>
            </a:r>
            <a:endParaRPr lang="ja-JP" altLang="en-US" dirty="0"/>
          </a:p>
        </p:txBody>
      </p:sp>
      <p:sp>
        <p:nvSpPr>
          <p:cNvPr id="7" name="テキスト プレースホルダー 6"/>
          <p:cNvSpPr>
            <a:spLocks noGrp="1"/>
          </p:cNvSpPr>
          <p:nvPr>
            <p:ph type="body" sz="quarter" idx="12"/>
          </p:nvPr>
        </p:nvSpPr>
        <p:spPr/>
        <p:txBody>
          <a:bodyPr/>
          <a:lstStyle/>
          <a:p>
            <a:endParaRPr kumimoji="1" lang="ja-JP" altLang="en-US" dirty="0">
              <a:solidFill>
                <a:schemeClr val="tx1">
                  <a:lumMod val="75000"/>
                  <a:lumOff val="25000"/>
                </a:schemeClr>
              </a:solidFill>
            </a:endParaRPr>
          </a:p>
        </p:txBody>
      </p:sp>
      <p:sp>
        <p:nvSpPr>
          <p:cNvPr id="5" name="スライド番号プレースホルダー 4"/>
          <p:cNvSpPr>
            <a:spLocks noGrp="1"/>
          </p:cNvSpPr>
          <p:nvPr>
            <p:ph type="sldNum" sz="quarter" idx="4294967295"/>
          </p:nvPr>
        </p:nvSpPr>
        <p:spPr/>
        <p:txBody>
          <a:bodyPr/>
          <a:lstStyle/>
          <a:p>
            <a:fld id="{4B22246B-72CC-4AB3-AEF9-7F9B00475CC6}" type="slidenum">
              <a:rPr lang="ja-JP" altLang="en-US" smtClean="0"/>
              <a:pPr/>
              <a:t>19</a:t>
            </a:fld>
            <a:endParaRPr lang="ja-JP" altLang="en-US" dirty="0"/>
          </a:p>
        </p:txBody>
      </p:sp>
      <p:pic>
        <p:nvPicPr>
          <p:cNvPr id="8" name="p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381636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もくじ</a:t>
            </a:r>
            <a:endParaRPr kumimoji="1" lang="ja-JP" altLang="en-US" dirty="0"/>
          </a:p>
        </p:txBody>
      </p:sp>
      <p:sp>
        <p:nvSpPr>
          <p:cNvPr id="4" name="フッター プレースホルダー 3"/>
          <p:cNvSpPr>
            <a:spLocks noGrp="1"/>
          </p:cNvSpPr>
          <p:nvPr>
            <p:ph type="ftr" sz="quarter" idx="11"/>
          </p:nvPr>
        </p:nvSpPr>
        <p:spPr>
          <a:xfrm>
            <a:off x="1540" y="4818186"/>
            <a:ext cx="2448272" cy="273844"/>
          </a:xfrm>
        </p:spPr>
        <p:txBody>
          <a:bodyPr/>
          <a:lstStyle/>
          <a:p>
            <a:r>
              <a:rPr lang="en-US" altLang="ja-JP" smtClean="0"/>
              <a:t>© K.K. Ashisuto</a:t>
            </a:r>
            <a:endParaRPr lang="ja-JP" altLang="en-US" dirty="0"/>
          </a:p>
        </p:txBody>
      </p:sp>
      <p:sp>
        <p:nvSpPr>
          <p:cNvPr id="6" name="テキスト プレースホルダー 5"/>
          <p:cNvSpPr>
            <a:spLocks noGrp="1"/>
          </p:cNvSpPr>
          <p:nvPr>
            <p:ph type="body" sz="quarter" idx="13"/>
          </p:nvPr>
        </p:nvSpPr>
        <p:spPr/>
        <p:txBody>
          <a:bodyPr/>
          <a:lstStyle/>
          <a:p>
            <a:r>
              <a:rPr lang="ja-JP" altLang="en-US" dirty="0">
                <a:latin typeface="+mj-lt"/>
              </a:rPr>
              <a:t>はじめに</a:t>
            </a:r>
            <a:endParaRPr kumimoji="1" lang="en-US" altLang="ja-JP" dirty="0" smtClean="0">
              <a:latin typeface="+mj-lt"/>
            </a:endParaRPr>
          </a:p>
          <a:p>
            <a:r>
              <a:rPr lang="ja-JP" altLang="en-US" dirty="0">
                <a:latin typeface="+mj-lt"/>
              </a:rPr>
              <a:t>アーキテクチャ</a:t>
            </a:r>
            <a:endParaRPr lang="en-US" altLang="ja-JP" dirty="0" smtClean="0">
              <a:latin typeface="+mj-lt"/>
            </a:endParaRPr>
          </a:p>
          <a:p>
            <a:pPr lvl="1"/>
            <a:r>
              <a:rPr lang="en-US" altLang="ja-JP" dirty="0" err="1" smtClean="0"/>
              <a:t>WebFOCUS</a:t>
            </a:r>
            <a:r>
              <a:rPr lang="ja-JP" altLang="en-US" dirty="0" smtClean="0">
                <a:latin typeface="+mj-lt"/>
              </a:rPr>
              <a:t>構成図</a:t>
            </a:r>
            <a:endParaRPr lang="en-US" altLang="ja-JP" dirty="0" smtClean="0">
              <a:latin typeface="+mj-lt"/>
            </a:endParaRPr>
          </a:p>
          <a:p>
            <a:pPr lvl="1"/>
            <a:r>
              <a:rPr lang="ja-JP" altLang="en-US" dirty="0">
                <a:latin typeface="+mj-lt"/>
              </a:rPr>
              <a:t>処理概要</a:t>
            </a:r>
            <a:endParaRPr lang="en-US" altLang="ja-JP" dirty="0" smtClean="0">
              <a:latin typeface="+mj-lt"/>
            </a:endParaRPr>
          </a:p>
          <a:p>
            <a:r>
              <a:rPr lang="ja-JP" altLang="en-US" dirty="0" smtClean="0">
                <a:latin typeface="+mn-ea"/>
              </a:rPr>
              <a:t>機能概要</a:t>
            </a:r>
            <a:endParaRPr lang="en-US" altLang="ja-JP" dirty="0" smtClean="0">
              <a:latin typeface="+mn-ea"/>
            </a:endParaRPr>
          </a:p>
          <a:p>
            <a:pPr lvl="1"/>
            <a:r>
              <a:rPr lang="ja-JP" altLang="en-US" dirty="0" smtClean="0">
                <a:latin typeface="+mn-ea"/>
              </a:rPr>
              <a:t>認証機能</a:t>
            </a:r>
            <a:endParaRPr lang="en-US" altLang="ja-JP" dirty="0" smtClean="0">
              <a:latin typeface="+mn-ea"/>
            </a:endParaRPr>
          </a:p>
          <a:p>
            <a:pPr lvl="1"/>
            <a:r>
              <a:rPr lang="ja-JP" altLang="en-US" dirty="0" smtClean="0">
                <a:latin typeface="+mn-ea"/>
              </a:rPr>
              <a:t>認可機能</a:t>
            </a:r>
            <a:endParaRPr lang="en-US" altLang="ja-JP" dirty="0" smtClean="0">
              <a:latin typeface="+mn-ea"/>
            </a:endParaRPr>
          </a:p>
          <a:p>
            <a:r>
              <a:rPr lang="ja-JP" altLang="en-US" dirty="0" smtClean="0">
                <a:latin typeface="+mn-ea"/>
              </a:rPr>
              <a:t>データアクセス制御</a:t>
            </a:r>
            <a:endParaRPr lang="en-US" altLang="ja-JP" dirty="0" smtClean="0">
              <a:latin typeface="+mn-ea"/>
            </a:endParaRPr>
          </a:p>
          <a:p>
            <a:r>
              <a:rPr lang="en-US" altLang="ja-JP" dirty="0" err="1" smtClean="0"/>
              <a:t>WebFOCUS</a:t>
            </a:r>
            <a:r>
              <a:rPr lang="ja-JP" altLang="en-US" dirty="0" smtClean="0">
                <a:latin typeface="+mn-ea"/>
              </a:rPr>
              <a:t>内のコンポーネントの関連性</a:t>
            </a:r>
            <a:endParaRPr lang="en-US" altLang="ja-JP" dirty="0" smtClean="0">
              <a:latin typeface="+mn-ea"/>
            </a:endParaRPr>
          </a:p>
          <a:p>
            <a:endParaRPr lang="en-US" altLang="ja-JP" dirty="0">
              <a:latin typeface="+mj-lt"/>
            </a:endParaRPr>
          </a:p>
        </p:txBody>
      </p:sp>
      <p:sp>
        <p:nvSpPr>
          <p:cNvPr id="12"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2</a:t>
            </a:fld>
            <a:endParaRPr lang="ja-JP" altLang="en-US" dirty="0"/>
          </a:p>
        </p:txBody>
      </p:sp>
      <p:pic>
        <p:nvPicPr>
          <p:cNvPr id="2" name="audio-20232914-1229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7418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データアクセス制御の設定箇所</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285750" indent="-285750">
              <a:buClr>
                <a:schemeClr val="tx2"/>
              </a:buClr>
              <a:buFont typeface="Wingdings" panose="05000000000000000000" pitchFamily="2" charset="2"/>
              <a:buChar char="n"/>
            </a:pPr>
            <a:r>
              <a:rPr lang="ja-JP" altLang="en-US" dirty="0"/>
              <a:t>データアクセス制御をおこなう場合は以下５つの箇所に設定が可能</a:t>
            </a:r>
            <a:endParaRPr lang="en-US" altLang="ja-JP" dirty="0"/>
          </a:p>
          <a:p>
            <a:pPr marL="742950" lvl="1" indent="-285750">
              <a:buClr>
                <a:schemeClr val="tx2"/>
              </a:buClr>
              <a:buFont typeface="Wingdings" panose="05000000000000000000" pitchFamily="2" charset="2"/>
              <a:buChar char="ü"/>
            </a:pPr>
            <a:r>
              <a:rPr lang="en-US" altLang="ja-JP" dirty="0"/>
              <a:t>[</a:t>
            </a:r>
            <a:r>
              <a:rPr lang="ja-JP" altLang="en-US" dirty="0"/>
              <a:t>データ層</a:t>
            </a:r>
            <a:r>
              <a:rPr lang="en-US" altLang="ja-JP" dirty="0"/>
              <a:t>]</a:t>
            </a:r>
            <a:r>
              <a:rPr lang="ja-JP" altLang="en-US" dirty="0"/>
              <a:t>では</a:t>
            </a:r>
            <a:r>
              <a:rPr lang="en-US" altLang="ja-JP" dirty="0" err="1"/>
              <a:t>WebFOCUS</a:t>
            </a:r>
            <a:r>
              <a:rPr lang="ja-JP" altLang="en-US" dirty="0"/>
              <a:t>から利用できるテーブルや</a:t>
            </a:r>
            <a:r>
              <a:rPr lang="en-US" altLang="ja-JP" dirty="0"/>
              <a:t>DB</a:t>
            </a:r>
            <a:r>
              <a:rPr lang="ja-JP" altLang="en-US" dirty="0"/>
              <a:t>の設定を行います</a:t>
            </a:r>
            <a:endParaRPr lang="en-US" altLang="ja-JP" dirty="0"/>
          </a:p>
          <a:p>
            <a:pPr marL="742950" lvl="1" indent="-285750">
              <a:buClr>
                <a:schemeClr val="tx2"/>
              </a:buClr>
              <a:buFont typeface="Wingdings" panose="05000000000000000000" pitchFamily="2" charset="2"/>
              <a:buChar char="ü"/>
            </a:pPr>
            <a:r>
              <a:rPr lang="en-US" altLang="ja-JP" dirty="0"/>
              <a:t>[</a:t>
            </a:r>
            <a:r>
              <a:rPr lang="ja-JP" altLang="en-US" dirty="0"/>
              <a:t>プロファイル層</a:t>
            </a:r>
            <a:r>
              <a:rPr lang="en-US" altLang="ja-JP" dirty="0"/>
              <a:t>]</a:t>
            </a:r>
            <a:r>
              <a:rPr lang="ja-JP" altLang="en-US" dirty="0"/>
              <a:t>では利用するデータベースとの接続定義を行います</a:t>
            </a:r>
            <a:endParaRPr lang="en-US" altLang="ja-JP" dirty="0"/>
          </a:p>
          <a:p>
            <a:pPr marL="742950" lvl="1" indent="-285750">
              <a:buClr>
                <a:schemeClr val="tx2"/>
              </a:buClr>
              <a:buFont typeface="Wingdings" panose="05000000000000000000" pitchFamily="2" charset="2"/>
              <a:buChar char="ü"/>
            </a:pPr>
            <a:r>
              <a:rPr lang="en-US" altLang="ja-JP" dirty="0"/>
              <a:t>[</a:t>
            </a:r>
            <a:r>
              <a:rPr lang="ja-JP" altLang="en-US" dirty="0"/>
              <a:t>メタデータ層</a:t>
            </a:r>
            <a:r>
              <a:rPr lang="en-US" altLang="ja-JP" dirty="0"/>
              <a:t>]</a:t>
            </a:r>
            <a:r>
              <a:rPr lang="ja-JP" altLang="en-US" dirty="0"/>
              <a:t>および</a:t>
            </a:r>
            <a:r>
              <a:rPr lang="en-US" altLang="ja-JP" dirty="0"/>
              <a:t>[</a:t>
            </a:r>
            <a:r>
              <a:rPr lang="ja-JP" altLang="en-US" dirty="0"/>
              <a:t>アプリ層</a:t>
            </a:r>
            <a:r>
              <a:rPr lang="en-US" altLang="ja-JP" dirty="0"/>
              <a:t>]</a:t>
            </a:r>
            <a:r>
              <a:rPr lang="ja-JP" altLang="en-US" dirty="0"/>
              <a:t>でテーブルの行列に関する制御を行います</a:t>
            </a:r>
            <a:endParaRPr lang="en-US" altLang="ja-JP" dirty="0"/>
          </a:p>
          <a:p>
            <a:pPr marL="742950" lvl="1" indent="-285750">
              <a:buClr>
                <a:schemeClr val="tx2"/>
              </a:buClr>
              <a:buFont typeface="Wingdings" panose="05000000000000000000" pitchFamily="2" charset="2"/>
              <a:buChar char="ü"/>
            </a:pPr>
            <a:r>
              <a:rPr lang="en-US" altLang="ja-JP" dirty="0"/>
              <a:t>[</a:t>
            </a:r>
            <a:r>
              <a:rPr lang="ja-JP" altLang="en-US" dirty="0"/>
              <a:t>フォルダ層</a:t>
            </a:r>
            <a:r>
              <a:rPr lang="en-US" altLang="ja-JP" dirty="0"/>
              <a:t>]</a:t>
            </a:r>
            <a:r>
              <a:rPr lang="ja-JP" altLang="en-US" dirty="0"/>
              <a:t>では利用できるアプリケーションディレクトリの範囲設定を行います</a:t>
            </a:r>
            <a:endParaRPr lang="en-US" altLang="ja-JP" dirty="0"/>
          </a:p>
          <a:p>
            <a:pPr lvl="2">
              <a:buClr>
                <a:schemeClr val="tx2"/>
              </a:buClr>
            </a:pPr>
            <a:r>
              <a:rPr lang="en-US" altLang="ja-JP" dirty="0"/>
              <a:t>※[</a:t>
            </a:r>
            <a:r>
              <a:rPr lang="ja-JP" altLang="en-US" dirty="0"/>
              <a:t>ユーザー</a:t>
            </a:r>
            <a:r>
              <a:rPr lang="en-US" altLang="ja-JP" dirty="0"/>
              <a:t>/</a:t>
            </a:r>
            <a:r>
              <a:rPr lang="ja-JP" altLang="en-US" dirty="0"/>
              <a:t>グループ層</a:t>
            </a:r>
            <a:r>
              <a:rPr lang="en-US" altLang="ja-JP" dirty="0"/>
              <a:t>]</a:t>
            </a:r>
            <a:r>
              <a:rPr lang="ja-JP" altLang="en-US" dirty="0"/>
              <a:t>はレポートやフォルダの利用範囲（認可）のため、上記箇所を設定</a:t>
            </a:r>
            <a:endParaRPr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a:t>
            </a:fld>
            <a:endParaRPr lang="ja-JP" altLang="en-US" dirty="0"/>
          </a:p>
        </p:txBody>
      </p:sp>
      <p:sp>
        <p:nvSpPr>
          <p:cNvPr id="6" name="正方形/長方形 5"/>
          <p:cNvSpPr/>
          <p:nvPr/>
        </p:nvSpPr>
        <p:spPr>
          <a:xfrm>
            <a:off x="323528" y="2571750"/>
            <a:ext cx="7138033" cy="217502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 name="グループ化 6"/>
          <p:cNvGrpSpPr/>
          <p:nvPr/>
        </p:nvGrpSpPr>
        <p:grpSpPr>
          <a:xfrm>
            <a:off x="3449435" y="2631774"/>
            <a:ext cx="1152000" cy="1850984"/>
            <a:chOff x="4644008" y="2238000"/>
            <a:chExt cx="1152000" cy="1850984"/>
          </a:xfrm>
        </p:grpSpPr>
        <p:sp>
          <p:nvSpPr>
            <p:cNvPr id="8" name="右大かっこ 7"/>
            <p:cNvSpPr/>
            <p:nvPr/>
          </p:nvSpPr>
          <p:spPr>
            <a:xfrm flipH="1">
              <a:off x="4644008"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bwMode="auto">
            <a:xfrm>
              <a:off x="4644008" y="2238000"/>
              <a:ext cx="115200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メタデータ層</a:t>
              </a:r>
            </a:p>
          </p:txBody>
        </p:sp>
        <p:pic>
          <p:nvPicPr>
            <p:cNvPr id="10" name="Picture 3" descr="C:\技術業務\赤枠\デザイナ\ibi_images\file_type\ma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2634064"/>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644008" y="3858152"/>
              <a:ext cx="1116000" cy="230832"/>
            </a:xfrm>
            <a:prstGeom prst="rect">
              <a:avLst/>
            </a:prstGeom>
            <a:noFill/>
          </p:spPr>
          <p:txBody>
            <a:bodyPr wrap="square" rtlCol="0">
              <a:spAutoFit/>
            </a:bodyPr>
            <a:lstStyle/>
            <a:p>
              <a:r>
                <a:rPr kumimoji="1" lang="ja-JP" altLang="en-US" sz="9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・シノニム</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Picture 3" descr="C:\技術業務\赤枠\デザイナ\ibi_images\file_type\ma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138072"/>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13" name="右大かっこ 12"/>
            <p:cNvSpPr/>
            <p:nvPr/>
          </p:nvSpPr>
          <p:spPr>
            <a:xfrm>
              <a:off x="5667621"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4" name="グループ化 13"/>
          <p:cNvGrpSpPr/>
          <p:nvPr/>
        </p:nvGrpSpPr>
        <p:grpSpPr>
          <a:xfrm>
            <a:off x="4625957" y="2631774"/>
            <a:ext cx="1620168" cy="2127983"/>
            <a:chOff x="5790523" y="2238000"/>
            <a:chExt cx="1620168" cy="2127983"/>
          </a:xfrm>
        </p:grpSpPr>
        <p:pic>
          <p:nvPicPr>
            <p:cNvPr id="15" name="Picture 2"/>
            <p:cNvPicPr>
              <a:picLocks noChangeArrowheads="1"/>
            </p:cNvPicPr>
            <p:nvPr/>
          </p:nvPicPr>
          <p:blipFill rotWithShape="1">
            <a:blip r:embed="rId6" cstate="print">
              <a:extLst>
                <a:ext uri="{28A0092B-C50C-407E-A947-70E740481C1C}">
                  <a14:useLocalDpi xmlns:a14="http://schemas.microsoft.com/office/drawing/2010/main" val="0"/>
                </a:ext>
              </a:extLst>
            </a:blip>
            <a:srcRect t="7229"/>
            <a:stretch/>
          </p:blipFill>
          <p:spPr bwMode="auto">
            <a:xfrm>
              <a:off x="6134283" y="2620650"/>
              <a:ext cx="808472" cy="517422"/>
            </a:xfrm>
            <a:prstGeom prst="rect">
              <a:avLst/>
            </a:prstGeom>
            <a:noFill/>
            <a:ln w="6350">
              <a:solidFill>
                <a:schemeClr val="bg1">
                  <a:lumMod val="65000"/>
                </a:schemeClr>
              </a:solidFill>
            </a:ln>
            <a:effectLst/>
            <a:extLst>
              <a:ext uri="{909E8E84-426E-40DD-AFC4-6F175D3DCCD1}">
                <a14:hiddenFill xmlns:a14="http://schemas.microsoft.com/office/drawing/2010/main">
                  <a:solidFill>
                    <a:srgbClr val="FFFFFF"/>
                  </a:solidFill>
                </a14:hiddenFill>
              </a:ext>
            </a:extLst>
          </p:spPr>
        </p:pic>
        <p:pic>
          <p:nvPicPr>
            <p:cNvPr id="16" name="Picture 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9664" y="3210080"/>
              <a:ext cx="808472" cy="517422"/>
            </a:xfrm>
            <a:prstGeom prst="rect">
              <a:avLst/>
            </a:prstGeom>
            <a:noFill/>
            <a:ln>
              <a:solidFill>
                <a:schemeClr val="bg1">
                  <a:lumMod val="65000"/>
                </a:schemeClr>
              </a:solidFill>
            </a:ln>
            <a:effectLst/>
            <a:extLst>
              <a:ext uri="{909E8E84-426E-40DD-AFC4-6F175D3DCCD1}">
                <a14:hiddenFill xmlns:a14="http://schemas.microsoft.com/office/drawing/2010/main">
                  <a:solidFill>
                    <a:srgbClr val="FFFFFF"/>
                  </a:solidFill>
                </a14:hiddenFill>
              </a:ext>
            </a:extLst>
          </p:spPr>
        </p:pic>
        <p:sp>
          <p:nvSpPr>
            <p:cNvPr id="17" name="角丸四角形 16"/>
            <p:cNvSpPr/>
            <p:nvPr/>
          </p:nvSpPr>
          <p:spPr bwMode="auto">
            <a:xfrm>
              <a:off x="5936989" y="2238000"/>
              <a:ext cx="126000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baseline="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アプリ層</a:t>
              </a:r>
            </a:p>
          </p:txBody>
        </p:sp>
        <p:sp>
          <p:nvSpPr>
            <p:cNvPr id="18" name="右大かっこ 17"/>
            <p:cNvSpPr/>
            <p:nvPr/>
          </p:nvSpPr>
          <p:spPr>
            <a:xfrm flipH="1">
              <a:off x="5929158"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右大かっこ 18"/>
            <p:cNvSpPr/>
            <p:nvPr/>
          </p:nvSpPr>
          <p:spPr>
            <a:xfrm>
              <a:off x="7092152"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5790523" y="3858152"/>
              <a:ext cx="1620168" cy="507831"/>
            </a:xfrm>
            <a:prstGeom prst="rect">
              <a:avLst/>
            </a:prstGeom>
            <a:noFill/>
          </p:spPr>
          <p:txBody>
            <a:bodyPr wrap="square" rtlCol="0">
              <a:spAutoFit/>
            </a:bodyPr>
            <a:lstStyle/>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・検索画面（</a:t>
              </a:r>
              <a:r>
                <a:rPr lang="en-US" altLang="ja-JP" sz="900" b="1" dirty="0" smtClean="0">
                  <a:solidFill>
                    <a:schemeClr val="tx1">
                      <a:lumMod val="75000"/>
                      <a:lumOff val="25000"/>
                    </a:schemeClr>
                  </a:solidFill>
                  <a:latin typeface="Segoe UI 本文"/>
                  <a:ea typeface="メイリオ" panose="020B0604030504040204" pitchFamily="50" charset="-128"/>
                  <a:cs typeface="メイリオ" panose="020B0604030504040204" pitchFamily="50" charset="-128"/>
                </a:rPr>
                <a:t>HTML</a:t>
              </a:r>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レポート（</a:t>
              </a:r>
              <a:r>
                <a:rPr lang="en-US" altLang="ja-JP" sz="900" b="1" dirty="0" smtClean="0">
                  <a:solidFill>
                    <a:schemeClr val="tx1">
                      <a:lumMod val="75000"/>
                      <a:lumOff val="25000"/>
                    </a:schemeClr>
                  </a:solidFill>
                  <a:latin typeface="Segoe UI 本文"/>
                  <a:ea typeface="メイリオ" panose="020B0604030504040204" pitchFamily="50" charset="-128"/>
                  <a:cs typeface="メイリオ" panose="020B0604030504040204" pitchFamily="50" charset="-128"/>
                </a:rPr>
                <a:t>.</a:t>
              </a:r>
              <a:r>
                <a:rPr lang="en-US" altLang="ja-JP" sz="900" b="1" dirty="0" err="1" smtClean="0">
                  <a:solidFill>
                    <a:schemeClr val="tx1">
                      <a:lumMod val="75000"/>
                      <a:lumOff val="25000"/>
                    </a:schemeClr>
                  </a:solidFill>
                  <a:latin typeface="Segoe UI 本文"/>
                  <a:ea typeface="メイリオ" panose="020B0604030504040204" pitchFamily="50" charset="-128"/>
                  <a:cs typeface="メイリオ" panose="020B0604030504040204" pitchFamily="50" charset="-128"/>
                </a:rPr>
                <a:t>fex</a:t>
              </a:r>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・ビジュアライゼーション</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1" name="グループ化 20"/>
          <p:cNvGrpSpPr/>
          <p:nvPr/>
        </p:nvGrpSpPr>
        <p:grpSpPr>
          <a:xfrm>
            <a:off x="1908935" y="2631854"/>
            <a:ext cx="1650691" cy="2118691"/>
            <a:chOff x="8430037" y="2238000"/>
            <a:chExt cx="1650691" cy="2118691"/>
          </a:xfrm>
        </p:grpSpPr>
        <p:sp>
          <p:nvSpPr>
            <p:cNvPr id="22" name="角丸四角形 21"/>
            <p:cNvSpPr/>
            <p:nvPr/>
          </p:nvSpPr>
          <p:spPr bwMode="auto">
            <a:xfrm>
              <a:off x="8604576" y="2238000"/>
              <a:ext cx="118800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プロファイル層</a:t>
              </a:r>
            </a:p>
          </p:txBody>
        </p:sp>
        <p:sp>
          <p:nvSpPr>
            <p:cNvPr id="23" name="右大かっこ 22"/>
            <p:cNvSpPr/>
            <p:nvPr/>
          </p:nvSpPr>
          <p:spPr>
            <a:xfrm>
              <a:off x="9684696"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Picture 4"/>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22013" y="2695350"/>
              <a:ext cx="371898" cy="371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22013" y="3210080"/>
              <a:ext cx="371898" cy="3718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01823" y="3210080"/>
              <a:ext cx="371898" cy="3718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89965" y="2695350"/>
              <a:ext cx="371898" cy="371899"/>
            </a:xfrm>
            <a:prstGeom prst="rect">
              <a:avLst/>
            </a:prstGeom>
            <a:noFill/>
            <a:extLst>
              <a:ext uri="{909E8E84-426E-40DD-AFC4-6F175D3DCCD1}">
                <a14:hiddenFill xmlns:a14="http://schemas.microsoft.com/office/drawing/2010/main">
                  <a:solidFill>
                    <a:srgbClr val="FFFFFF"/>
                  </a:solidFill>
                </a14:hiddenFill>
              </a:ext>
            </a:extLst>
          </p:spPr>
        </p:pic>
        <p:sp>
          <p:nvSpPr>
            <p:cNvPr id="28" name="右大かっこ 27"/>
            <p:cNvSpPr/>
            <p:nvPr/>
          </p:nvSpPr>
          <p:spPr>
            <a:xfrm flipH="1">
              <a:off x="8604448"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8430037" y="3848860"/>
              <a:ext cx="1650691" cy="507831"/>
            </a:xfrm>
            <a:prstGeom prst="rect">
              <a:avLst/>
            </a:prstGeom>
            <a:noFill/>
          </p:spPr>
          <p:txBody>
            <a:bodyPr wrap="square" rtlCol="0">
              <a:spAutoFit/>
            </a:bodyPr>
            <a:lstStyle/>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・グローバルプロファイル</a:t>
              </a:r>
              <a:endParaRPr kumimoji="1"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・グループプロファイル</a:t>
              </a:r>
              <a:endParaRPr kumimoji="1"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・ユーザープロファイル</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0" name="グループ化 29"/>
          <p:cNvGrpSpPr/>
          <p:nvPr/>
        </p:nvGrpSpPr>
        <p:grpSpPr>
          <a:xfrm>
            <a:off x="6201417" y="2622562"/>
            <a:ext cx="1332152" cy="2124208"/>
            <a:chOff x="7272296" y="2238000"/>
            <a:chExt cx="1332152" cy="2124208"/>
          </a:xfrm>
        </p:grpSpPr>
        <p:sp>
          <p:nvSpPr>
            <p:cNvPr id="31" name="角丸四角形 30"/>
            <p:cNvSpPr/>
            <p:nvPr/>
          </p:nvSpPr>
          <p:spPr bwMode="auto">
            <a:xfrm>
              <a:off x="7344304" y="2238000"/>
              <a:ext cx="108000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フォルダ</a:t>
              </a:r>
              <a:r>
                <a:rPr kumimoji="0" lang="ja-JP" altLang="en-US" sz="1100" b="1" i="0" u="none" strike="noStrike" cap="none" normalizeH="0" baseline="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層</a:t>
              </a:r>
              <a:endParaRPr kumimoji="0" lang="ja-JP" altLang="en-US" sz="11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右大かっこ 31"/>
            <p:cNvSpPr/>
            <p:nvPr/>
          </p:nvSpPr>
          <p:spPr>
            <a:xfrm>
              <a:off x="8316271" y="2562008"/>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大かっこ 32"/>
            <p:cNvSpPr/>
            <p:nvPr/>
          </p:nvSpPr>
          <p:spPr>
            <a:xfrm flipH="1">
              <a:off x="7344304"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p:cNvSpPr txBox="1"/>
            <p:nvPr/>
          </p:nvSpPr>
          <p:spPr>
            <a:xfrm>
              <a:off x="7272296" y="3854377"/>
              <a:ext cx="1332152" cy="507831"/>
            </a:xfrm>
            <a:prstGeom prst="rect">
              <a:avLst/>
            </a:prstGeom>
            <a:noFill/>
          </p:spPr>
          <p:txBody>
            <a:bodyPr wrap="square" rtlCol="0">
              <a:spAutoFit/>
            </a:bodyPr>
            <a:lstStyle/>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・ワークスペース</a:t>
              </a:r>
              <a:endParaRPr kumimoji="1"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・アプリケーション</a:t>
              </a:r>
              <a:r>
                <a:rPr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r>
              <a:br>
                <a:rPr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ディレクトリ</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図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8344" y="2634064"/>
              <a:ext cx="432000" cy="432000"/>
            </a:xfrm>
            <a:prstGeom prst="rect">
              <a:avLst/>
            </a:prstGeom>
          </p:spPr>
        </p:pic>
        <p:pic>
          <p:nvPicPr>
            <p:cNvPr id="36" name="図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8344" y="3210128"/>
              <a:ext cx="432000" cy="432000"/>
            </a:xfrm>
            <a:prstGeom prst="rect">
              <a:avLst/>
            </a:prstGeom>
          </p:spPr>
        </p:pic>
      </p:grpSp>
      <p:grpSp>
        <p:nvGrpSpPr>
          <p:cNvPr id="37" name="グループ化 36"/>
          <p:cNvGrpSpPr/>
          <p:nvPr/>
        </p:nvGrpSpPr>
        <p:grpSpPr>
          <a:xfrm>
            <a:off x="411480" y="2631774"/>
            <a:ext cx="1332000" cy="2266483"/>
            <a:chOff x="683568" y="2238000"/>
            <a:chExt cx="1332000" cy="2266483"/>
          </a:xfrm>
        </p:grpSpPr>
        <p:sp>
          <p:nvSpPr>
            <p:cNvPr id="38" name="角丸四角形 37"/>
            <p:cNvSpPr/>
            <p:nvPr/>
          </p:nvSpPr>
          <p:spPr bwMode="auto">
            <a:xfrm>
              <a:off x="683568" y="2238000"/>
              <a:ext cx="122400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baseline="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データ層</a:t>
              </a:r>
            </a:p>
          </p:txBody>
        </p:sp>
        <p:sp>
          <p:nvSpPr>
            <p:cNvPr id="39" name="フローチャート : 結合子 16"/>
            <p:cNvSpPr/>
            <p:nvPr/>
          </p:nvSpPr>
          <p:spPr>
            <a:xfrm>
              <a:off x="1331640" y="3007998"/>
              <a:ext cx="434367" cy="416365"/>
            </a:xfrm>
            <a:prstGeom prst="flowChartConnector">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b="1" smtClean="0">
                  <a:latin typeface="メイリオ" panose="020B0604030504040204" pitchFamily="50" charset="-128"/>
                  <a:ea typeface="メイリオ" panose="020B0604030504040204" pitchFamily="50" charset="-128"/>
                  <a:cs typeface="メイリオ" panose="020B0604030504040204" pitchFamily="50" charset="-128"/>
                </a:rPr>
                <a:t>表</a:t>
              </a:r>
              <a:endParaRPr kumimoji="1" lang="ja-JP" altLang="en-US" sz="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右大かっこ 39"/>
            <p:cNvSpPr/>
            <p:nvPr/>
          </p:nvSpPr>
          <p:spPr>
            <a:xfrm>
              <a:off x="1799704"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右大かっこ 40"/>
            <p:cNvSpPr/>
            <p:nvPr/>
          </p:nvSpPr>
          <p:spPr>
            <a:xfrm flipH="1">
              <a:off x="683568"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2" name="図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576" y="2913125"/>
              <a:ext cx="583246" cy="583246"/>
            </a:xfrm>
            <a:prstGeom prst="rect">
              <a:avLst/>
            </a:prstGeom>
          </p:spPr>
        </p:pic>
        <p:sp>
          <p:nvSpPr>
            <p:cNvPr id="43" name="フローチャート : 結合子 30"/>
            <p:cNvSpPr/>
            <p:nvPr/>
          </p:nvSpPr>
          <p:spPr>
            <a:xfrm>
              <a:off x="1331640" y="3440046"/>
              <a:ext cx="434367" cy="416365"/>
            </a:xfrm>
            <a:prstGeom prst="flowChartConnector">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b="1">
                  <a:latin typeface="メイリオ" panose="020B0604030504040204" pitchFamily="50" charset="-128"/>
                  <a:ea typeface="メイリオ" panose="020B0604030504040204" pitchFamily="50" charset="-128"/>
                  <a:cs typeface="メイリオ" panose="020B0604030504040204" pitchFamily="50" charset="-128"/>
                </a:rPr>
                <a:t>ビュー</a:t>
              </a:r>
              <a:endParaRPr kumimoji="1" lang="ja-JP" altLang="en-US" sz="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683568" y="3858152"/>
              <a:ext cx="1332000" cy="646331"/>
            </a:xfrm>
            <a:prstGeom prst="rect">
              <a:avLst/>
            </a:prstGeom>
            <a:noFill/>
          </p:spPr>
          <p:txBody>
            <a:bodyPr wrap="square" rtlCol="0">
              <a:spAutoFit/>
            </a:bodyPr>
            <a:lstStyle/>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・スキーマ</a:t>
              </a:r>
              <a:endParaRPr kumimoji="1"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・表／ビュー</a:t>
              </a:r>
              <a:endParaRPr kumimoji="1"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・ストアドプロシジャ</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フローチャート : 結合子 79"/>
            <p:cNvSpPr/>
            <p:nvPr/>
          </p:nvSpPr>
          <p:spPr>
            <a:xfrm>
              <a:off x="1331640" y="2575950"/>
              <a:ext cx="434367" cy="416365"/>
            </a:xfrm>
            <a:prstGeom prst="flowChartConnector">
              <a:avLst/>
            </a:prstGeom>
            <a:solidFill>
              <a:srgbClr val="669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b="1" smtClean="0">
                  <a:latin typeface="メイリオ" panose="020B0604030504040204" pitchFamily="50" charset="-128"/>
                  <a:ea typeface="メイリオ" panose="020B0604030504040204" pitchFamily="50" charset="-128"/>
                  <a:cs typeface="メイリオ" panose="020B0604030504040204" pitchFamily="50" charset="-128"/>
                </a:rPr>
                <a:t>スキ</a:t>
              </a:r>
              <a:endParaRPr kumimoji="1" lang="en-US" altLang="ja-JP" sz="800" b="1"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800" b="1" smtClean="0">
                  <a:latin typeface="メイリオ" panose="020B0604030504040204" pitchFamily="50" charset="-128"/>
                  <a:ea typeface="メイリオ" panose="020B0604030504040204" pitchFamily="50" charset="-128"/>
                  <a:cs typeface="メイリオ" panose="020B0604030504040204" pitchFamily="50" charset="-128"/>
                </a:rPr>
                <a:t>ーマ</a:t>
              </a:r>
              <a:endParaRPr kumimoji="1" lang="ja-JP" altLang="en-US" sz="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46" name="直線コネクタ 45"/>
          <p:cNvCxnSpPr>
            <a:stCxn id="28" idx="2"/>
            <a:endCxn id="40" idx="2"/>
          </p:cNvCxnSpPr>
          <p:nvPr/>
        </p:nvCxnSpPr>
        <p:spPr>
          <a:xfrm flipH="1" flipV="1">
            <a:off x="1635616" y="3603926"/>
            <a:ext cx="447730" cy="80"/>
          </a:xfrm>
          <a:prstGeom prst="line">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54" idx="2"/>
            <a:endCxn id="32" idx="2"/>
          </p:cNvCxnSpPr>
          <p:nvPr/>
        </p:nvCxnSpPr>
        <p:spPr>
          <a:xfrm flipH="1" flipV="1">
            <a:off x="7353392" y="3594570"/>
            <a:ext cx="228330" cy="3919"/>
          </a:xfrm>
          <a:prstGeom prst="line">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stCxn id="23" idx="2"/>
            <a:endCxn id="8" idx="2"/>
          </p:cNvCxnSpPr>
          <p:nvPr/>
        </p:nvCxnSpPr>
        <p:spPr>
          <a:xfrm flipV="1">
            <a:off x="3271594" y="3603926"/>
            <a:ext cx="177841" cy="80"/>
          </a:xfrm>
          <a:prstGeom prst="line">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endCxn id="19" idx="2"/>
          </p:cNvCxnSpPr>
          <p:nvPr/>
        </p:nvCxnSpPr>
        <p:spPr>
          <a:xfrm flipH="1">
            <a:off x="6035586" y="3603926"/>
            <a:ext cx="246174" cy="0"/>
          </a:xfrm>
          <a:prstGeom prst="line">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13" idx="2"/>
            <a:endCxn id="18" idx="2"/>
          </p:cNvCxnSpPr>
          <p:nvPr/>
        </p:nvCxnSpPr>
        <p:spPr>
          <a:xfrm>
            <a:off x="4581048" y="3603926"/>
            <a:ext cx="183544" cy="0"/>
          </a:xfrm>
          <a:prstGeom prst="line">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7509714" y="2622562"/>
            <a:ext cx="1332152" cy="1989484"/>
            <a:chOff x="7272296" y="2234225"/>
            <a:chExt cx="1332152" cy="1989484"/>
          </a:xfrm>
        </p:grpSpPr>
        <p:sp>
          <p:nvSpPr>
            <p:cNvPr id="52" name="角丸四角形 51"/>
            <p:cNvSpPr/>
            <p:nvPr/>
          </p:nvSpPr>
          <p:spPr bwMode="auto">
            <a:xfrm>
              <a:off x="7272296" y="2234225"/>
              <a:ext cx="1297970" cy="246563"/>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ユーザ</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ー</a:t>
              </a:r>
              <a:r>
                <a:rPr kumimoji="0"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グループ</a:t>
              </a:r>
              <a:r>
                <a:rPr kumimoji="0" lang="ja-JP" altLang="en-US" sz="9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層</a:t>
              </a:r>
            </a:p>
          </p:txBody>
        </p:sp>
        <p:sp>
          <p:nvSpPr>
            <p:cNvPr id="53" name="右大かっこ 52"/>
            <p:cNvSpPr/>
            <p:nvPr/>
          </p:nvSpPr>
          <p:spPr>
            <a:xfrm>
              <a:off x="8316271" y="2562008"/>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右大かっこ 53"/>
            <p:cNvSpPr/>
            <p:nvPr/>
          </p:nvSpPr>
          <p:spPr>
            <a:xfrm flipH="1">
              <a:off x="7344304" y="2562152"/>
              <a:ext cx="108000" cy="1296000"/>
            </a:xfrm>
            <a:prstGeom prst="rightBracket">
              <a:avLst/>
            </a:prstGeom>
            <a:ln w="19050">
              <a:solidFill>
                <a:srgbClr val="6699CC"/>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a:xfrm>
              <a:off x="7272296" y="3854377"/>
              <a:ext cx="1332152" cy="369332"/>
            </a:xfrm>
            <a:prstGeom prst="rect">
              <a:avLst/>
            </a:prstGeom>
            <a:noFill/>
          </p:spPr>
          <p:txBody>
            <a:bodyPr wrap="square" rtlCol="0">
              <a:spAutoFit/>
            </a:bodyPr>
            <a:lstStyle/>
            <a:p>
              <a:r>
                <a:rPr kumimoji="1"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・ユーザー</a:t>
              </a:r>
              <a:endParaRPr kumimoji="1"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・グループ</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56" name="Google Shape;726;p21"/>
          <p:cNvPicPr preferRelativeResize="0"/>
          <p:nvPr/>
        </p:nvPicPr>
        <p:blipFill rotWithShape="1">
          <a:blip r:embed="rId14">
            <a:alphaModFix/>
          </a:blip>
          <a:srcRect/>
          <a:stretch/>
        </p:blipFill>
        <p:spPr>
          <a:xfrm>
            <a:off x="7857802" y="3646565"/>
            <a:ext cx="432000" cy="432000"/>
          </a:xfrm>
          <a:prstGeom prst="rect">
            <a:avLst/>
          </a:prstGeom>
          <a:solidFill>
            <a:schemeClr val="lt1"/>
          </a:solidFill>
          <a:ln>
            <a:noFill/>
          </a:ln>
        </p:spPr>
      </p:pic>
      <p:pic>
        <p:nvPicPr>
          <p:cNvPr id="57" name="Google Shape;728;p21"/>
          <p:cNvPicPr preferRelativeResize="0"/>
          <p:nvPr/>
        </p:nvPicPr>
        <p:blipFill rotWithShape="1">
          <a:blip r:embed="rId15">
            <a:alphaModFix/>
          </a:blip>
          <a:srcRect/>
          <a:stretch/>
        </p:blipFill>
        <p:spPr>
          <a:xfrm>
            <a:off x="7857802" y="3128525"/>
            <a:ext cx="387267" cy="383316"/>
          </a:xfrm>
          <a:prstGeom prst="rect">
            <a:avLst/>
          </a:prstGeom>
          <a:noFill/>
          <a:ln>
            <a:noFill/>
          </a:ln>
        </p:spPr>
      </p:pic>
      <p:pic>
        <p:nvPicPr>
          <p:cNvPr id="58" name="p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74026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26"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データアクセス制御の設定イメージ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a:t>
            </a:fld>
            <a:endParaRPr lang="ja-JP" altLang="en-US" dirty="0"/>
          </a:p>
        </p:txBody>
      </p:sp>
      <p:sp>
        <p:nvSpPr>
          <p:cNvPr id="6" name="正方形/長方形 5"/>
          <p:cNvSpPr/>
          <p:nvPr/>
        </p:nvSpPr>
        <p:spPr>
          <a:xfrm>
            <a:off x="366207" y="1892584"/>
            <a:ext cx="1447807" cy="440849"/>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dirty="0" smtClean="0">
                <a:solidFill>
                  <a:schemeClr val="tx1">
                    <a:lumMod val="75000"/>
                    <a:lumOff val="25000"/>
                  </a:schemeClr>
                </a:solidFill>
                <a:cs typeface="メイリオ" panose="020B0604030504040204" pitchFamily="50" charset="-128"/>
              </a:rPr>
              <a:t>利用できるデータベース制御</a:t>
            </a:r>
            <a:endParaRPr kumimoji="1" lang="ja-JP" altLang="en-US" sz="900" dirty="0">
              <a:solidFill>
                <a:schemeClr val="tx1">
                  <a:lumMod val="75000"/>
                  <a:lumOff val="25000"/>
                </a:schemeClr>
              </a:solidFill>
              <a:cs typeface="メイリオ" panose="020B0604030504040204" pitchFamily="50" charset="-128"/>
            </a:endParaRPr>
          </a:p>
        </p:txBody>
      </p:sp>
      <p:sp>
        <p:nvSpPr>
          <p:cNvPr id="7" name="角丸四角形 6"/>
          <p:cNvSpPr/>
          <p:nvPr/>
        </p:nvSpPr>
        <p:spPr bwMode="auto">
          <a:xfrm>
            <a:off x="369633" y="888699"/>
            <a:ext cx="150484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dirty="0" smtClean="0">
                <a:ln>
                  <a:noFill/>
                </a:ln>
                <a:solidFill>
                  <a:schemeClr val="bg1"/>
                </a:solidFill>
                <a:effectLst/>
                <a:cs typeface="メイリオ" panose="020B0604030504040204" pitchFamily="50" charset="-128"/>
              </a:rPr>
              <a:t>データ層</a:t>
            </a:r>
          </a:p>
        </p:txBody>
      </p:sp>
      <p:sp>
        <p:nvSpPr>
          <p:cNvPr id="8" name="角丸四角形 7"/>
          <p:cNvSpPr/>
          <p:nvPr/>
        </p:nvSpPr>
        <p:spPr bwMode="auto">
          <a:xfrm>
            <a:off x="2050470" y="886863"/>
            <a:ext cx="1461526"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dirty="0" smtClean="0">
                <a:ln>
                  <a:noFill/>
                </a:ln>
                <a:solidFill>
                  <a:schemeClr val="bg1"/>
                </a:solidFill>
                <a:effectLst/>
                <a:cs typeface="メイリオ" panose="020B0604030504040204" pitchFamily="50" charset="-128"/>
              </a:rPr>
              <a:t>プロファイル層</a:t>
            </a:r>
          </a:p>
        </p:txBody>
      </p:sp>
      <p:sp>
        <p:nvSpPr>
          <p:cNvPr id="9" name="角丸四角形 8"/>
          <p:cNvSpPr/>
          <p:nvPr/>
        </p:nvSpPr>
        <p:spPr bwMode="auto">
          <a:xfrm>
            <a:off x="3736805" y="886863"/>
            <a:ext cx="1463650"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dirty="0" smtClean="0">
                <a:ln>
                  <a:noFill/>
                </a:ln>
                <a:solidFill>
                  <a:schemeClr val="bg1"/>
                </a:solidFill>
                <a:effectLst/>
                <a:cs typeface="メイリオ" panose="020B0604030504040204" pitchFamily="50" charset="-128"/>
              </a:rPr>
              <a:t>メタデータ層</a:t>
            </a:r>
          </a:p>
        </p:txBody>
      </p:sp>
      <p:sp>
        <p:nvSpPr>
          <p:cNvPr id="10" name="角丸四角形 9"/>
          <p:cNvSpPr/>
          <p:nvPr/>
        </p:nvSpPr>
        <p:spPr bwMode="auto">
          <a:xfrm>
            <a:off x="5436798" y="886863"/>
            <a:ext cx="1449992"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dirty="0" smtClean="0">
                <a:ln>
                  <a:noFill/>
                </a:ln>
                <a:solidFill>
                  <a:schemeClr val="bg1"/>
                </a:solidFill>
                <a:effectLst/>
                <a:cs typeface="メイリオ" panose="020B0604030504040204" pitchFamily="50" charset="-128"/>
              </a:rPr>
              <a:t>アプリ層</a:t>
            </a:r>
          </a:p>
        </p:txBody>
      </p:sp>
      <p:cxnSp>
        <p:nvCxnSpPr>
          <p:cNvPr id="11" name="直線コネクタ 10"/>
          <p:cNvCxnSpPr/>
          <p:nvPr/>
        </p:nvCxnSpPr>
        <p:spPr>
          <a:xfrm>
            <a:off x="1960961" y="817456"/>
            <a:ext cx="0" cy="3852428"/>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a:off x="3618777" y="817456"/>
            <a:ext cx="4557" cy="3837915"/>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311872" y="846606"/>
            <a:ext cx="0" cy="3744416"/>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366207" y="2771575"/>
            <a:ext cx="1458321" cy="440849"/>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dirty="0" smtClean="0">
                <a:solidFill>
                  <a:schemeClr val="tx1">
                    <a:lumMod val="75000"/>
                    <a:lumOff val="25000"/>
                  </a:schemeClr>
                </a:solidFill>
                <a:cs typeface="メイリオ" panose="020B0604030504040204" pitchFamily="50" charset="-128"/>
              </a:rPr>
              <a:t>利用できるテーブル制御</a:t>
            </a:r>
            <a:endParaRPr kumimoji="1" lang="ja-JP" altLang="en-US" sz="900" dirty="0">
              <a:solidFill>
                <a:schemeClr val="tx1">
                  <a:lumMod val="75000"/>
                  <a:lumOff val="25000"/>
                </a:schemeClr>
              </a:solidFill>
              <a:cs typeface="メイリオ" panose="020B0604030504040204" pitchFamily="50" charset="-128"/>
            </a:endParaRPr>
          </a:p>
        </p:txBody>
      </p:sp>
      <p:sp>
        <p:nvSpPr>
          <p:cNvPr id="15" name="正方形/長方形 14"/>
          <p:cNvSpPr/>
          <p:nvPr/>
        </p:nvSpPr>
        <p:spPr>
          <a:xfrm>
            <a:off x="2059169" y="1892584"/>
            <a:ext cx="1458786" cy="448279"/>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dirty="0" smtClean="0">
                <a:solidFill>
                  <a:schemeClr val="tx1">
                    <a:lumMod val="75000"/>
                    <a:lumOff val="25000"/>
                  </a:schemeClr>
                </a:solidFill>
                <a:cs typeface="メイリオ" panose="020B0604030504040204" pitchFamily="50" charset="-128"/>
              </a:rPr>
              <a:t>利用できるデータベースの接続を制御</a:t>
            </a:r>
            <a:endParaRPr kumimoji="1" lang="ja-JP" altLang="en-US" sz="900" dirty="0">
              <a:solidFill>
                <a:schemeClr val="tx1">
                  <a:lumMod val="75000"/>
                  <a:lumOff val="25000"/>
                </a:schemeClr>
              </a:solidFill>
              <a:cs typeface="メイリオ" panose="020B0604030504040204" pitchFamily="50" charset="-128"/>
            </a:endParaRPr>
          </a:p>
        </p:txBody>
      </p:sp>
      <p:sp>
        <p:nvSpPr>
          <p:cNvPr id="16" name="Google Shape;445;p14"/>
          <p:cNvSpPr/>
          <p:nvPr/>
        </p:nvSpPr>
        <p:spPr>
          <a:xfrm>
            <a:off x="1960961" y="4483010"/>
            <a:ext cx="6731934" cy="216024"/>
          </a:xfrm>
          <a:prstGeom prst="rect">
            <a:avLst/>
          </a:prstGeom>
          <a:solidFill>
            <a:schemeClr val="dk2"/>
          </a:solidFill>
          <a:ln w="19050" cap="flat" cmpd="sng">
            <a:solidFill>
              <a:schemeClr val="dk2"/>
            </a:solidFill>
            <a:prstDash val="solid"/>
            <a:round/>
            <a:headEnd type="none" w="sm" len="sm"/>
            <a:tailEnd type="none" w="sm" len="sm"/>
          </a:ln>
          <a:effectLst/>
        </p:spPr>
        <p:txBody>
          <a:bodyPr spcFirstLastPara="1" wrap="square" lIns="91425" tIns="36000" rIns="91425" bIns="45700" anchor="ctr" anchorCtr="0">
            <a:noAutofit/>
          </a:bodyPr>
          <a:lstStyle/>
          <a:p>
            <a:pPr marL="0" marR="0" lvl="0" indent="0" algn="ctr" rtl="0">
              <a:spcBef>
                <a:spcPts val="0"/>
              </a:spcBef>
              <a:spcAft>
                <a:spcPts val="0"/>
              </a:spcAft>
              <a:buNone/>
            </a:pPr>
            <a:r>
              <a:rPr lang="ja-JP" sz="1100" b="1" dirty="0" smtClean="0">
                <a:solidFill>
                  <a:schemeClr val="lt1"/>
                </a:solidFill>
                <a:sym typeface="Arial"/>
              </a:rPr>
              <a:t>WebFOCUS</a:t>
            </a:r>
            <a:endParaRPr sz="1100" b="1" dirty="0">
              <a:solidFill>
                <a:schemeClr val="lt1"/>
              </a:solidFill>
              <a:sym typeface="Arial"/>
            </a:endParaRPr>
          </a:p>
        </p:txBody>
      </p:sp>
      <p:sp>
        <p:nvSpPr>
          <p:cNvPr id="17" name="Google Shape;441;p14"/>
          <p:cNvSpPr/>
          <p:nvPr/>
        </p:nvSpPr>
        <p:spPr>
          <a:xfrm>
            <a:off x="272424" y="4483010"/>
            <a:ext cx="1677582" cy="216025"/>
          </a:xfrm>
          <a:prstGeom prst="rect">
            <a:avLst/>
          </a:prstGeom>
          <a:solidFill>
            <a:schemeClr val="accent3"/>
          </a:solidFill>
          <a:ln w="19050" cap="flat" cmpd="sng">
            <a:solidFill>
              <a:schemeClr val="accent3"/>
            </a:solidFill>
            <a:prstDash val="solid"/>
            <a:round/>
            <a:headEnd type="none" w="sm" len="sm"/>
            <a:tailEnd type="none" w="sm" len="sm"/>
          </a:ln>
          <a:effectLst/>
        </p:spPr>
        <p:txBody>
          <a:bodyPr spcFirstLastPara="1" wrap="square" lIns="91425" tIns="36000" rIns="91425" bIns="45700" anchor="ctr" anchorCtr="0">
            <a:noAutofit/>
          </a:bodyPr>
          <a:lstStyle/>
          <a:p>
            <a:pPr marL="0" marR="0" lvl="0" indent="0" algn="ctr" rtl="0">
              <a:spcBef>
                <a:spcPts val="0"/>
              </a:spcBef>
              <a:spcAft>
                <a:spcPts val="0"/>
              </a:spcAft>
              <a:buNone/>
            </a:pPr>
            <a:r>
              <a:rPr lang="ja-JP" altLang="en-US" sz="1100" b="1" dirty="0" smtClean="0">
                <a:solidFill>
                  <a:schemeClr val="lt1"/>
                </a:solidFill>
                <a:sym typeface="Arial"/>
              </a:rPr>
              <a:t>データベース</a:t>
            </a:r>
            <a:endParaRPr sz="1100" b="1" dirty="0">
              <a:solidFill>
                <a:schemeClr val="lt1"/>
              </a:solidFill>
              <a:sym typeface="Arial"/>
            </a:endParaRPr>
          </a:p>
        </p:txBody>
      </p:sp>
      <p:sp>
        <p:nvSpPr>
          <p:cNvPr id="18" name="テキスト ボックス 17"/>
          <p:cNvSpPr txBox="1"/>
          <p:nvPr/>
        </p:nvSpPr>
        <p:spPr>
          <a:xfrm>
            <a:off x="2052595" y="2345076"/>
            <a:ext cx="1576731" cy="365091"/>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a:t>
            </a:r>
            <a:r>
              <a:rPr kumimoji="1" lang="ja-JP" altLang="en-US" sz="800" dirty="0" smtClean="0">
                <a:solidFill>
                  <a:schemeClr val="tx1">
                    <a:lumMod val="75000"/>
                    <a:lumOff val="25000"/>
                  </a:schemeClr>
                </a:solidFill>
                <a:cs typeface="メイリオ" panose="020B0604030504040204" pitchFamily="50" charset="-128"/>
              </a:rPr>
              <a:t>どのユーザーでどのデータベースに接続するか</a:t>
            </a:r>
            <a:endParaRPr kumimoji="1" lang="ja-JP" altLang="en-US" sz="800" dirty="0">
              <a:solidFill>
                <a:schemeClr val="tx1">
                  <a:lumMod val="75000"/>
                  <a:lumOff val="25000"/>
                </a:schemeClr>
              </a:solidFill>
              <a:cs typeface="メイリオ" panose="020B0604030504040204" pitchFamily="50" charset="-128"/>
            </a:endParaRPr>
          </a:p>
        </p:txBody>
      </p:sp>
      <p:sp>
        <p:nvSpPr>
          <p:cNvPr id="19" name="正方形/長方形 18"/>
          <p:cNvSpPr/>
          <p:nvPr/>
        </p:nvSpPr>
        <p:spPr>
          <a:xfrm>
            <a:off x="3742350" y="1892584"/>
            <a:ext cx="1457778" cy="448279"/>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ja-JP" sz="900" dirty="0" smtClean="0">
                <a:solidFill>
                  <a:schemeClr val="tx1">
                    <a:lumMod val="75000"/>
                    <a:lumOff val="25000"/>
                  </a:schemeClr>
                </a:solidFill>
                <a:cs typeface="メイリオ" panose="020B0604030504040204" pitchFamily="50" charset="-128"/>
              </a:rPr>
              <a:t>DBA</a:t>
            </a:r>
            <a:r>
              <a:rPr lang="ja-JP" altLang="en-US" sz="900" dirty="0" smtClean="0">
                <a:solidFill>
                  <a:schemeClr val="tx1">
                    <a:lumMod val="75000"/>
                    <a:lumOff val="25000"/>
                  </a:schemeClr>
                </a:solidFill>
                <a:cs typeface="メイリオ" panose="020B0604030504040204" pitchFamily="50" charset="-128"/>
              </a:rPr>
              <a:t>機能</a:t>
            </a:r>
            <a:endParaRPr lang="en-US" altLang="ja-JP" sz="900" dirty="0" smtClean="0">
              <a:solidFill>
                <a:schemeClr val="tx1">
                  <a:lumMod val="75000"/>
                  <a:lumOff val="25000"/>
                </a:schemeClr>
              </a:solidFill>
              <a:cs typeface="メイリオ" panose="020B0604030504040204" pitchFamily="50" charset="-128"/>
            </a:endParaRPr>
          </a:p>
          <a:p>
            <a:pPr algn="ctr"/>
            <a:r>
              <a:rPr lang="ja-JP" altLang="en-US" sz="900" dirty="0" smtClean="0">
                <a:solidFill>
                  <a:schemeClr val="tx1">
                    <a:lumMod val="75000"/>
                    <a:lumOff val="25000"/>
                  </a:schemeClr>
                </a:solidFill>
                <a:cs typeface="メイリオ" panose="020B0604030504040204" pitchFamily="50" charset="-128"/>
              </a:rPr>
              <a:t>（行列制御）</a:t>
            </a:r>
            <a:endParaRPr kumimoji="1" lang="ja-JP" altLang="en-US" sz="900" dirty="0">
              <a:solidFill>
                <a:schemeClr val="tx1">
                  <a:lumMod val="75000"/>
                  <a:lumOff val="25000"/>
                </a:schemeClr>
              </a:solidFill>
              <a:cs typeface="メイリオ" panose="020B0604030504040204" pitchFamily="50" charset="-128"/>
            </a:endParaRPr>
          </a:p>
        </p:txBody>
      </p:sp>
      <p:sp>
        <p:nvSpPr>
          <p:cNvPr id="20" name="テキスト ボックス 19"/>
          <p:cNvSpPr txBox="1"/>
          <p:nvPr/>
        </p:nvSpPr>
        <p:spPr>
          <a:xfrm>
            <a:off x="1963217" y="1166661"/>
            <a:ext cx="1650691" cy="507831"/>
          </a:xfrm>
          <a:prstGeom prst="rect">
            <a:avLst/>
          </a:prstGeom>
          <a:noFill/>
        </p:spPr>
        <p:txBody>
          <a:bodyPr wrap="square" rtlCol="0">
            <a:spAutoFit/>
          </a:bodyPr>
          <a:lstStyle/>
          <a:p>
            <a:r>
              <a:rPr kumimoji="1" lang="ja-JP" altLang="en-US" sz="900" b="1" dirty="0" smtClean="0">
                <a:solidFill>
                  <a:schemeClr val="tx1">
                    <a:lumMod val="75000"/>
                    <a:lumOff val="25000"/>
                  </a:schemeClr>
                </a:solidFill>
                <a:cs typeface="メイリオ" panose="020B0604030504040204" pitchFamily="50" charset="-128"/>
              </a:rPr>
              <a:t>・</a:t>
            </a:r>
            <a:r>
              <a:rPr kumimoji="1" lang="ja-JP" altLang="en-US" sz="900" b="1" dirty="0">
                <a:solidFill>
                  <a:schemeClr val="tx1">
                    <a:lumMod val="75000"/>
                    <a:lumOff val="25000"/>
                  </a:schemeClr>
                </a:solidFill>
                <a:cs typeface="メイリオ" panose="020B0604030504040204" pitchFamily="50" charset="-128"/>
              </a:rPr>
              <a:t>サーバ</a:t>
            </a:r>
            <a:r>
              <a:rPr kumimoji="1" lang="ja-JP" altLang="en-US" sz="900" b="1" dirty="0" smtClean="0">
                <a:solidFill>
                  <a:schemeClr val="tx1">
                    <a:lumMod val="75000"/>
                    <a:lumOff val="25000"/>
                  </a:schemeClr>
                </a:solidFill>
                <a:cs typeface="メイリオ" panose="020B0604030504040204" pitchFamily="50" charset="-128"/>
              </a:rPr>
              <a:t>プロファイル</a:t>
            </a:r>
            <a:endParaRPr kumimoji="1" lang="en-US" altLang="ja-JP" sz="900" b="1" dirty="0" smtClean="0">
              <a:solidFill>
                <a:schemeClr val="tx1">
                  <a:lumMod val="75000"/>
                  <a:lumOff val="25000"/>
                </a:schemeClr>
              </a:solidFill>
              <a:cs typeface="メイリオ" panose="020B0604030504040204" pitchFamily="50" charset="-128"/>
            </a:endParaRPr>
          </a:p>
          <a:p>
            <a:r>
              <a:rPr kumimoji="1" lang="ja-JP" altLang="en-US" sz="900" b="1" dirty="0" smtClean="0">
                <a:solidFill>
                  <a:schemeClr val="tx1">
                    <a:lumMod val="75000"/>
                    <a:lumOff val="25000"/>
                  </a:schemeClr>
                </a:solidFill>
                <a:cs typeface="メイリオ" panose="020B0604030504040204" pitchFamily="50" charset="-128"/>
              </a:rPr>
              <a:t>・グループプロファイル</a:t>
            </a:r>
            <a:endParaRPr kumimoji="1" lang="en-US" altLang="ja-JP" sz="900" b="1" dirty="0" smtClean="0">
              <a:solidFill>
                <a:schemeClr val="tx1">
                  <a:lumMod val="75000"/>
                  <a:lumOff val="25000"/>
                </a:schemeClr>
              </a:solidFill>
              <a:cs typeface="メイリオ" panose="020B0604030504040204" pitchFamily="50" charset="-128"/>
            </a:endParaRPr>
          </a:p>
          <a:p>
            <a:r>
              <a:rPr lang="ja-JP" altLang="en-US" sz="900" b="1" dirty="0" smtClean="0">
                <a:solidFill>
                  <a:schemeClr val="tx1">
                    <a:lumMod val="75000"/>
                    <a:lumOff val="25000"/>
                  </a:schemeClr>
                </a:solidFill>
                <a:cs typeface="メイリオ" panose="020B0604030504040204" pitchFamily="50" charset="-128"/>
              </a:rPr>
              <a:t>・ユーザープロファイル</a:t>
            </a:r>
            <a:endParaRPr kumimoji="1" lang="ja-JP" altLang="en-US" sz="900" b="1" dirty="0">
              <a:solidFill>
                <a:schemeClr val="tx1">
                  <a:lumMod val="75000"/>
                  <a:lumOff val="25000"/>
                </a:schemeClr>
              </a:solidFill>
              <a:cs typeface="メイリオ" panose="020B0604030504040204" pitchFamily="50" charset="-128"/>
            </a:endParaRPr>
          </a:p>
        </p:txBody>
      </p:sp>
      <p:sp>
        <p:nvSpPr>
          <p:cNvPr id="21" name="テキスト ボックス 20"/>
          <p:cNvSpPr txBox="1"/>
          <p:nvPr/>
        </p:nvSpPr>
        <p:spPr>
          <a:xfrm>
            <a:off x="312665" y="1176360"/>
            <a:ext cx="1332000" cy="507831"/>
          </a:xfrm>
          <a:prstGeom prst="rect">
            <a:avLst/>
          </a:prstGeom>
          <a:noFill/>
        </p:spPr>
        <p:txBody>
          <a:bodyPr wrap="square" rtlCol="0">
            <a:spAutoFit/>
          </a:bodyPr>
          <a:lstStyle/>
          <a:p>
            <a:r>
              <a:rPr kumimoji="1" lang="ja-JP" altLang="en-US" sz="900" b="1" dirty="0" smtClean="0">
                <a:solidFill>
                  <a:schemeClr val="tx1">
                    <a:lumMod val="75000"/>
                    <a:lumOff val="25000"/>
                  </a:schemeClr>
                </a:solidFill>
                <a:cs typeface="メイリオ" panose="020B0604030504040204" pitchFamily="50" charset="-128"/>
              </a:rPr>
              <a:t>・スキーマ</a:t>
            </a:r>
            <a:endParaRPr kumimoji="1" lang="en-US" altLang="ja-JP" sz="900" b="1" dirty="0" smtClean="0">
              <a:solidFill>
                <a:schemeClr val="tx1">
                  <a:lumMod val="75000"/>
                  <a:lumOff val="25000"/>
                </a:schemeClr>
              </a:solidFill>
              <a:cs typeface="メイリオ" panose="020B0604030504040204" pitchFamily="50" charset="-128"/>
            </a:endParaRPr>
          </a:p>
          <a:p>
            <a:r>
              <a:rPr kumimoji="1" lang="ja-JP" altLang="en-US" sz="900" b="1" dirty="0" smtClean="0">
                <a:solidFill>
                  <a:schemeClr val="tx1">
                    <a:lumMod val="75000"/>
                    <a:lumOff val="25000"/>
                  </a:schemeClr>
                </a:solidFill>
                <a:cs typeface="メイリオ" panose="020B0604030504040204" pitchFamily="50" charset="-128"/>
              </a:rPr>
              <a:t>・表／ビュー</a:t>
            </a:r>
            <a:endParaRPr kumimoji="1" lang="en-US" altLang="ja-JP" sz="900" b="1" dirty="0" smtClean="0">
              <a:solidFill>
                <a:schemeClr val="tx1">
                  <a:lumMod val="75000"/>
                  <a:lumOff val="25000"/>
                </a:schemeClr>
              </a:solidFill>
              <a:cs typeface="メイリオ" panose="020B0604030504040204" pitchFamily="50" charset="-128"/>
            </a:endParaRPr>
          </a:p>
          <a:p>
            <a:r>
              <a:rPr lang="ja-JP" altLang="en-US" sz="900" b="1" dirty="0" smtClean="0">
                <a:solidFill>
                  <a:schemeClr val="tx1">
                    <a:lumMod val="75000"/>
                    <a:lumOff val="25000"/>
                  </a:schemeClr>
                </a:solidFill>
                <a:cs typeface="メイリオ" panose="020B0604030504040204" pitchFamily="50" charset="-128"/>
              </a:rPr>
              <a:t>・ストアドプロシジャ</a:t>
            </a:r>
            <a:endParaRPr kumimoji="1" lang="ja-JP" altLang="en-US" sz="900" b="1" dirty="0">
              <a:solidFill>
                <a:schemeClr val="tx1">
                  <a:lumMod val="75000"/>
                  <a:lumOff val="25000"/>
                </a:schemeClr>
              </a:solidFill>
              <a:cs typeface="メイリオ" panose="020B0604030504040204" pitchFamily="50" charset="-128"/>
            </a:endParaRPr>
          </a:p>
        </p:txBody>
      </p:sp>
      <p:sp>
        <p:nvSpPr>
          <p:cNvPr id="22" name="テキスト ボックス 21"/>
          <p:cNvSpPr txBox="1"/>
          <p:nvPr/>
        </p:nvSpPr>
        <p:spPr>
          <a:xfrm>
            <a:off x="3687352" y="1189744"/>
            <a:ext cx="1116000" cy="230832"/>
          </a:xfrm>
          <a:prstGeom prst="rect">
            <a:avLst/>
          </a:prstGeom>
          <a:noFill/>
        </p:spPr>
        <p:txBody>
          <a:bodyPr wrap="square" rtlCol="0">
            <a:spAutoFit/>
          </a:bodyPr>
          <a:lstStyle/>
          <a:p>
            <a:r>
              <a:rPr kumimoji="1" lang="ja-JP" altLang="en-US" sz="900" b="1" smtClean="0">
                <a:solidFill>
                  <a:schemeClr val="tx1">
                    <a:lumMod val="75000"/>
                    <a:lumOff val="25000"/>
                  </a:schemeClr>
                </a:solidFill>
                <a:cs typeface="メイリオ" panose="020B0604030504040204" pitchFamily="50" charset="-128"/>
              </a:rPr>
              <a:t>・シノニム</a:t>
            </a:r>
            <a:endParaRPr kumimoji="1" lang="ja-JP" altLang="en-US" sz="900" b="1" dirty="0">
              <a:solidFill>
                <a:schemeClr val="tx1">
                  <a:lumMod val="75000"/>
                  <a:lumOff val="25000"/>
                </a:schemeClr>
              </a:solidFill>
              <a:cs typeface="メイリオ" panose="020B0604030504040204" pitchFamily="50" charset="-128"/>
            </a:endParaRPr>
          </a:p>
        </p:txBody>
      </p:sp>
      <p:sp>
        <p:nvSpPr>
          <p:cNvPr id="23" name="テキスト ボックス 22"/>
          <p:cNvSpPr txBox="1"/>
          <p:nvPr/>
        </p:nvSpPr>
        <p:spPr>
          <a:xfrm>
            <a:off x="7054578" y="1166661"/>
            <a:ext cx="1936458" cy="369332"/>
          </a:xfrm>
          <a:prstGeom prst="rect">
            <a:avLst/>
          </a:prstGeom>
          <a:noFill/>
        </p:spPr>
        <p:txBody>
          <a:bodyPr wrap="square" rtlCol="0">
            <a:spAutoFit/>
          </a:bodyPr>
          <a:lstStyle/>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・ワークスペース</a:t>
            </a:r>
            <a:endParaRPr lang="en-US" altLang="ja-JP"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・アプリケーションディレクトリ</a:t>
            </a:r>
            <a:endParaRPr kumimoji="1"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5423290" y="1892585"/>
            <a:ext cx="1450018" cy="442183"/>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900" dirty="0">
                <a:solidFill>
                  <a:schemeClr val="tx1">
                    <a:lumMod val="75000"/>
                    <a:lumOff val="25000"/>
                  </a:schemeClr>
                </a:solidFill>
                <a:cs typeface="メイリオ" panose="020B0604030504040204" pitchFamily="50" charset="-128"/>
              </a:rPr>
              <a:t>検索画面</a:t>
            </a:r>
            <a:r>
              <a:rPr lang="ja-JP" altLang="en-US" sz="900" dirty="0" smtClean="0">
                <a:solidFill>
                  <a:schemeClr val="tx1">
                    <a:lumMod val="75000"/>
                    <a:lumOff val="25000"/>
                  </a:schemeClr>
                </a:solidFill>
                <a:cs typeface="メイリオ" panose="020B0604030504040204" pitchFamily="50" charset="-128"/>
              </a:rPr>
              <a:t>の入力コントロール</a:t>
            </a:r>
            <a:r>
              <a:rPr lang="ja-JP" altLang="en-US" sz="900" dirty="0">
                <a:solidFill>
                  <a:schemeClr val="tx1">
                    <a:lumMod val="75000"/>
                    <a:lumOff val="25000"/>
                  </a:schemeClr>
                </a:solidFill>
                <a:cs typeface="メイリオ" panose="020B0604030504040204" pitchFamily="50" charset="-128"/>
              </a:rPr>
              <a:t>で</a:t>
            </a:r>
            <a:r>
              <a:rPr lang="ja-JP" altLang="en-US" sz="900" dirty="0" smtClean="0">
                <a:solidFill>
                  <a:schemeClr val="tx1">
                    <a:lumMod val="75000"/>
                    <a:lumOff val="25000"/>
                  </a:schemeClr>
                </a:solidFill>
                <a:cs typeface="メイリオ" panose="020B0604030504040204" pitchFamily="50" charset="-128"/>
              </a:rPr>
              <a:t>行列制御</a:t>
            </a:r>
            <a:endParaRPr kumimoji="1" lang="ja-JP" altLang="en-US" sz="900" dirty="0">
              <a:solidFill>
                <a:schemeClr val="tx1">
                  <a:lumMod val="75000"/>
                  <a:lumOff val="25000"/>
                </a:schemeClr>
              </a:solidFill>
              <a:cs typeface="メイリオ" panose="020B0604030504040204" pitchFamily="50" charset="-128"/>
            </a:endParaRPr>
          </a:p>
        </p:txBody>
      </p:sp>
      <p:sp>
        <p:nvSpPr>
          <p:cNvPr id="25" name="正方形/長方形 24"/>
          <p:cNvSpPr/>
          <p:nvPr/>
        </p:nvSpPr>
        <p:spPr>
          <a:xfrm>
            <a:off x="5430031" y="2794836"/>
            <a:ext cx="1450018" cy="41758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900" dirty="0" smtClean="0">
                <a:solidFill>
                  <a:schemeClr val="tx1">
                    <a:lumMod val="75000"/>
                    <a:lumOff val="25000"/>
                  </a:schemeClr>
                </a:solidFill>
                <a:cs typeface="メイリオ" panose="020B0604030504040204" pitchFamily="50" charset="-128"/>
              </a:rPr>
              <a:t>プロシジャで行列制御</a:t>
            </a:r>
            <a:endParaRPr kumimoji="1" lang="ja-JP" altLang="en-US" sz="900" dirty="0">
              <a:solidFill>
                <a:schemeClr val="tx1">
                  <a:lumMod val="75000"/>
                  <a:lumOff val="25000"/>
                </a:schemeClr>
              </a:solidFill>
              <a:cs typeface="メイリオ" panose="020B0604030504040204" pitchFamily="50" charset="-128"/>
            </a:endParaRPr>
          </a:p>
        </p:txBody>
      </p:sp>
      <p:sp>
        <p:nvSpPr>
          <p:cNvPr id="26" name="正方形/長方形 25"/>
          <p:cNvSpPr/>
          <p:nvPr/>
        </p:nvSpPr>
        <p:spPr>
          <a:xfrm>
            <a:off x="2041983" y="2766748"/>
            <a:ext cx="1457778" cy="44567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900" dirty="0" smtClean="0">
                <a:solidFill>
                  <a:schemeClr val="tx1">
                    <a:lumMod val="75000"/>
                    <a:lumOff val="25000"/>
                  </a:schemeClr>
                </a:solidFill>
                <a:cs typeface="メイリオ" panose="020B0604030504040204" pitchFamily="50" charset="-128"/>
              </a:rPr>
              <a:t>利用できるアプリケーションディレクトリの制御</a:t>
            </a:r>
            <a:endParaRPr kumimoji="1" lang="ja-JP" altLang="en-US" sz="900" dirty="0">
              <a:solidFill>
                <a:schemeClr val="tx1">
                  <a:lumMod val="75000"/>
                  <a:lumOff val="25000"/>
                </a:schemeClr>
              </a:solidFill>
              <a:cs typeface="メイリオ" panose="020B0604030504040204" pitchFamily="50" charset="-128"/>
            </a:endParaRPr>
          </a:p>
        </p:txBody>
      </p:sp>
      <p:sp>
        <p:nvSpPr>
          <p:cNvPr id="27" name="テキスト ボックス 26"/>
          <p:cNvSpPr txBox="1"/>
          <p:nvPr/>
        </p:nvSpPr>
        <p:spPr>
          <a:xfrm>
            <a:off x="3724912" y="2333433"/>
            <a:ext cx="1544783" cy="488201"/>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※DBA</a:t>
            </a:r>
            <a:r>
              <a:rPr kumimoji="1" lang="ja-JP" altLang="en-US" sz="800" dirty="0" smtClean="0">
                <a:solidFill>
                  <a:schemeClr val="tx1">
                    <a:lumMod val="75000"/>
                    <a:lumOff val="25000"/>
                  </a:schemeClr>
                </a:solidFill>
                <a:cs typeface="メイリオ" panose="020B0604030504040204" pitchFamily="50" charset="-128"/>
              </a:rPr>
              <a:t>機能が設定されているシノニムを</a:t>
            </a:r>
            <a:r>
              <a:rPr kumimoji="1" lang="ja-JP" altLang="en-US" sz="800" dirty="0">
                <a:solidFill>
                  <a:schemeClr val="tx1">
                    <a:lumMod val="75000"/>
                    <a:lumOff val="25000"/>
                  </a:schemeClr>
                </a:solidFill>
                <a:cs typeface="メイリオ" panose="020B0604030504040204" pitchFamily="50" charset="-128"/>
              </a:rPr>
              <a:t>利用</a:t>
            </a:r>
            <a:r>
              <a:rPr kumimoji="1" lang="ja-JP" altLang="en-US" sz="800" dirty="0" smtClean="0">
                <a:solidFill>
                  <a:schemeClr val="tx1">
                    <a:lumMod val="75000"/>
                    <a:lumOff val="25000"/>
                  </a:schemeClr>
                </a:solidFill>
                <a:cs typeface="メイリオ" panose="020B0604030504040204" pitchFamily="50" charset="-128"/>
              </a:rPr>
              <a:t>すると行列を制御可能です</a:t>
            </a:r>
            <a:endParaRPr kumimoji="1" lang="ja-JP" altLang="en-US" sz="800" dirty="0">
              <a:solidFill>
                <a:schemeClr val="tx1">
                  <a:lumMod val="75000"/>
                  <a:lumOff val="25000"/>
                </a:schemeClr>
              </a:solidFill>
              <a:cs typeface="メイリオ" panose="020B0604030504040204" pitchFamily="50" charset="-128"/>
            </a:endParaRPr>
          </a:p>
        </p:txBody>
      </p:sp>
      <p:cxnSp>
        <p:nvCxnSpPr>
          <p:cNvPr id="28" name="直線コネクタ 27"/>
          <p:cNvCxnSpPr/>
          <p:nvPr/>
        </p:nvCxnSpPr>
        <p:spPr>
          <a:xfrm flipH="1">
            <a:off x="6998208" y="828227"/>
            <a:ext cx="8352" cy="3654783"/>
          </a:xfrm>
          <a:prstGeom prst="line">
            <a:avLst/>
          </a:prstGeom>
          <a:ln w="19050">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9" name="角丸四角形 28"/>
          <p:cNvSpPr/>
          <p:nvPr/>
        </p:nvSpPr>
        <p:spPr bwMode="auto">
          <a:xfrm>
            <a:off x="7133299" y="886863"/>
            <a:ext cx="1449992" cy="252000"/>
          </a:xfrm>
          <a:prstGeom prst="roundRect">
            <a:avLst>
              <a:gd name="adj" fmla="val 3400"/>
            </a:avLst>
          </a:prstGeom>
          <a:solidFill>
            <a:schemeClr val="bg1">
              <a:lumMod val="50000"/>
            </a:schemeClr>
          </a:solidFill>
          <a:ln>
            <a:noFill/>
            <a:headEnd type="none" w="med" len="med"/>
            <a:tailEnd type="none" w="med" len="med"/>
          </a:ln>
          <a:effectLst/>
          <a:extLst/>
        </p:spPr>
        <p:style>
          <a:lnRef idx="3">
            <a:schemeClr val="lt1"/>
          </a:lnRef>
          <a:fillRef idx="1">
            <a:schemeClr val="accent1"/>
          </a:fillRef>
          <a:effectRef idx="1">
            <a:schemeClr val="accent1"/>
          </a:effectRef>
          <a:fontRef idx="minor">
            <a:schemeClr val="lt1"/>
          </a:fontRef>
        </p:style>
        <p:txBody>
          <a:bodyPr vert="horz" wrap="square" lIns="91440" tIns="72000" rIns="91440" bIns="45720" numCol="1" rtlCol="0" anchor="ctr" anchorCtr="0" compatLnSpc="1">
            <a:prstTxWarp prst="textNoShape">
              <a:avLst/>
            </a:prstTxWarp>
          </a:bodyPr>
          <a:lstStyle/>
          <a:p>
            <a:pPr marL="0" marR="0" indent="0" algn="ctr"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pPr>
            <a:r>
              <a:rPr kumimoji="0" lang="ja-JP" altLang="en-US" sz="1100" b="1" i="0" u="none" strike="noStrike" cap="none" normalizeH="0" dirty="0" smtClean="0">
                <a:ln>
                  <a:noFill/>
                </a:ln>
                <a:solidFill>
                  <a:schemeClr val="bg1"/>
                </a:solidFill>
                <a:effectLst/>
                <a:cs typeface="メイリオ" panose="020B0604030504040204" pitchFamily="50" charset="-128"/>
              </a:rPr>
              <a:t>フォルダ層</a:t>
            </a:r>
          </a:p>
        </p:txBody>
      </p:sp>
      <p:sp>
        <p:nvSpPr>
          <p:cNvPr id="30" name="テキスト ボックス 29"/>
          <p:cNvSpPr txBox="1"/>
          <p:nvPr/>
        </p:nvSpPr>
        <p:spPr>
          <a:xfrm>
            <a:off x="5356129" y="1190896"/>
            <a:ext cx="1620168" cy="507831"/>
          </a:xfrm>
          <a:prstGeom prst="rect">
            <a:avLst/>
          </a:prstGeom>
          <a:noFill/>
        </p:spPr>
        <p:txBody>
          <a:bodyPr wrap="square" rtlCol="0">
            <a:spAutoFit/>
          </a:bodyPr>
          <a:lstStyle/>
          <a:p>
            <a:r>
              <a:rPr lang="ja-JP" altLang="en-US" sz="900" b="1" dirty="0" smtClean="0">
                <a:solidFill>
                  <a:schemeClr val="tx1">
                    <a:lumMod val="75000"/>
                    <a:lumOff val="25000"/>
                  </a:schemeClr>
                </a:solidFill>
                <a:cs typeface="メイリオ" panose="020B0604030504040204" pitchFamily="50" charset="-128"/>
              </a:rPr>
              <a:t>・検索画面（</a:t>
            </a:r>
            <a:r>
              <a:rPr lang="en-US" altLang="ja-JP" sz="900" b="1" dirty="0" smtClean="0">
                <a:solidFill>
                  <a:schemeClr val="tx1">
                    <a:lumMod val="75000"/>
                    <a:lumOff val="25000"/>
                  </a:schemeClr>
                </a:solidFill>
                <a:cs typeface="メイリオ" panose="020B0604030504040204" pitchFamily="50" charset="-128"/>
              </a:rPr>
              <a:t>HTML</a:t>
            </a:r>
            <a:r>
              <a:rPr lang="ja-JP" altLang="en-US" sz="900" b="1" dirty="0" smtClean="0">
                <a:solidFill>
                  <a:schemeClr val="tx1">
                    <a:lumMod val="75000"/>
                    <a:lumOff val="25000"/>
                  </a:schemeClr>
                </a:solidFill>
                <a:cs typeface="メイリオ" panose="020B0604030504040204" pitchFamily="50" charset="-128"/>
              </a:rPr>
              <a:t>）</a:t>
            </a:r>
            <a:endParaRPr lang="en-US" altLang="ja-JP" sz="900" b="1" dirty="0" smtClean="0">
              <a:solidFill>
                <a:schemeClr val="tx1">
                  <a:lumMod val="75000"/>
                  <a:lumOff val="25000"/>
                </a:schemeClr>
              </a:solidFill>
              <a:cs typeface="メイリオ" panose="020B0604030504040204" pitchFamily="50" charset="-128"/>
            </a:endParaRPr>
          </a:p>
          <a:p>
            <a:r>
              <a:rPr lang="ja-JP" altLang="en-US" sz="900" b="1" dirty="0" smtClean="0">
                <a:solidFill>
                  <a:schemeClr val="tx1">
                    <a:lumMod val="75000"/>
                    <a:lumOff val="25000"/>
                  </a:schemeClr>
                </a:solidFill>
                <a:cs typeface="メイリオ" panose="020B0604030504040204" pitchFamily="50" charset="-128"/>
              </a:rPr>
              <a:t>・レポート（</a:t>
            </a:r>
            <a:r>
              <a:rPr lang="en-US" altLang="ja-JP" sz="900" b="1" dirty="0" smtClean="0">
                <a:solidFill>
                  <a:schemeClr val="tx1">
                    <a:lumMod val="75000"/>
                    <a:lumOff val="25000"/>
                  </a:schemeClr>
                </a:solidFill>
                <a:cs typeface="メイリオ" panose="020B0604030504040204" pitchFamily="50" charset="-128"/>
              </a:rPr>
              <a:t>.</a:t>
            </a:r>
            <a:r>
              <a:rPr lang="en-US" altLang="ja-JP" sz="900" b="1" dirty="0" err="1" smtClean="0">
                <a:solidFill>
                  <a:schemeClr val="tx1">
                    <a:lumMod val="75000"/>
                    <a:lumOff val="25000"/>
                  </a:schemeClr>
                </a:solidFill>
                <a:cs typeface="メイリオ" panose="020B0604030504040204" pitchFamily="50" charset="-128"/>
              </a:rPr>
              <a:t>fex</a:t>
            </a:r>
            <a:r>
              <a:rPr lang="ja-JP" altLang="en-US" sz="900" b="1" dirty="0" smtClean="0">
                <a:solidFill>
                  <a:schemeClr val="tx1">
                    <a:lumMod val="75000"/>
                    <a:lumOff val="25000"/>
                  </a:schemeClr>
                </a:solidFill>
                <a:cs typeface="メイリオ" panose="020B0604030504040204" pitchFamily="50" charset="-128"/>
              </a:rPr>
              <a:t>）</a:t>
            </a:r>
            <a:endParaRPr lang="en-US" altLang="ja-JP" sz="900" b="1" dirty="0" smtClean="0">
              <a:solidFill>
                <a:schemeClr val="tx1">
                  <a:lumMod val="75000"/>
                  <a:lumOff val="25000"/>
                </a:schemeClr>
              </a:solidFill>
              <a:cs typeface="メイリオ" panose="020B0604030504040204" pitchFamily="50" charset="-128"/>
            </a:endParaRPr>
          </a:p>
          <a:p>
            <a:r>
              <a:rPr kumimoji="1" lang="ja-JP" altLang="en-US" sz="900" b="1" dirty="0" smtClean="0">
                <a:solidFill>
                  <a:schemeClr val="tx1">
                    <a:lumMod val="75000"/>
                    <a:lumOff val="25000"/>
                  </a:schemeClr>
                </a:solidFill>
                <a:cs typeface="メイリオ" panose="020B0604030504040204" pitchFamily="50" charset="-128"/>
              </a:rPr>
              <a:t>・ビジュアライゼーション</a:t>
            </a:r>
            <a:endParaRPr kumimoji="1" lang="ja-JP" altLang="en-US" sz="900" b="1" dirty="0">
              <a:solidFill>
                <a:schemeClr val="tx1">
                  <a:lumMod val="75000"/>
                  <a:lumOff val="25000"/>
                </a:schemeClr>
              </a:solidFill>
              <a:cs typeface="メイリオ" panose="020B0604030504040204" pitchFamily="50" charset="-128"/>
            </a:endParaRPr>
          </a:p>
        </p:txBody>
      </p:sp>
      <p:sp>
        <p:nvSpPr>
          <p:cNvPr id="31" name="テキスト ボックス 30"/>
          <p:cNvSpPr txBox="1"/>
          <p:nvPr/>
        </p:nvSpPr>
        <p:spPr>
          <a:xfrm>
            <a:off x="5399566" y="3194870"/>
            <a:ext cx="1576731" cy="365091"/>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※IF</a:t>
            </a:r>
            <a:r>
              <a:rPr kumimoji="1" lang="ja-JP" altLang="en-US" sz="800" dirty="0" smtClean="0">
                <a:solidFill>
                  <a:schemeClr val="tx1">
                    <a:lumMod val="75000"/>
                    <a:lumOff val="25000"/>
                  </a:schemeClr>
                </a:solidFill>
                <a:cs typeface="メイリオ" panose="020B0604030504040204" pitchFamily="50" charset="-128"/>
              </a:rPr>
              <a:t>文での条件分岐や</a:t>
            </a:r>
            <a:r>
              <a:rPr kumimoji="1" lang="en-US" altLang="ja-JP" sz="800" dirty="0" smtClean="0">
                <a:solidFill>
                  <a:schemeClr val="tx1">
                    <a:lumMod val="75000"/>
                    <a:lumOff val="25000"/>
                  </a:schemeClr>
                </a:solidFill>
                <a:cs typeface="メイリオ" panose="020B0604030504040204" pitchFamily="50" charset="-128"/>
              </a:rPr>
              <a:t>DB_INFILE</a:t>
            </a:r>
            <a:r>
              <a:rPr kumimoji="1" lang="ja-JP" altLang="en-US" sz="800" dirty="0" smtClean="0">
                <a:solidFill>
                  <a:schemeClr val="tx1">
                    <a:lumMod val="75000"/>
                    <a:lumOff val="25000"/>
                  </a:schemeClr>
                </a:solidFill>
                <a:cs typeface="メイリオ" panose="020B0604030504040204" pitchFamily="50" charset="-128"/>
              </a:rPr>
              <a:t>関数等を用いて実装</a:t>
            </a:r>
            <a:endParaRPr kumimoji="1" lang="en-US" altLang="ja-JP" sz="800" dirty="0" smtClean="0">
              <a:solidFill>
                <a:schemeClr val="tx1">
                  <a:lumMod val="75000"/>
                  <a:lumOff val="25000"/>
                </a:schemeClr>
              </a:solidFill>
              <a:cs typeface="メイリオ" panose="020B0604030504040204" pitchFamily="50" charset="-128"/>
            </a:endParaRPr>
          </a:p>
        </p:txBody>
      </p:sp>
      <p:sp>
        <p:nvSpPr>
          <p:cNvPr id="32" name="テキスト ボックス 31"/>
          <p:cNvSpPr txBox="1"/>
          <p:nvPr/>
        </p:nvSpPr>
        <p:spPr>
          <a:xfrm>
            <a:off x="5373460" y="2301283"/>
            <a:ext cx="1602838" cy="241980"/>
          </a:xfrm>
          <a:prstGeom prst="rect">
            <a:avLst/>
          </a:prstGeom>
          <a:noFill/>
        </p:spPr>
        <p:txBody>
          <a:bodyPr wrap="square" lIns="36000" tIns="72000" rIns="36000" rtlCol="0">
            <a:noAutofit/>
          </a:bodyPr>
          <a:lstStyle/>
          <a:p>
            <a:r>
              <a:rPr kumimoji="1" lang="en-US" altLang="ja-JP" sz="800" dirty="0" smtClean="0">
                <a:solidFill>
                  <a:schemeClr val="tx1">
                    <a:lumMod val="75000"/>
                    <a:lumOff val="25000"/>
                  </a:schemeClr>
                </a:solidFill>
                <a:cs typeface="メイリオ" panose="020B0604030504040204" pitchFamily="50" charset="-128"/>
              </a:rPr>
              <a:t>※</a:t>
            </a:r>
            <a:r>
              <a:rPr kumimoji="1" lang="ja-JP" altLang="en-US" sz="800" dirty="0">
                <a:solidFill>
                  <a:schemeClr val="tx1">
                    <a:lumMod val="75000"/>
                    <a:lumOff val="25000"/>
                  </a:schemeClr>
                </a:solidFill>
                <a:cs typeface="メイリオ" panose="020B0604030504040204" pitchFamily="50" charset="-128"/>
              </a:rPr>
              <a:t>入力</a:t>
            </a:r>
            <a:r>
              <a:rPr kumimoji="1" lang="ja-JP" altLang="en-US" sz="800" dirty="0" smtClean="0">
                <a:solidFill>
                  <a:schemeClr val="tx1">
                    <a:lumMod val="75000"/>
                    <a:lumOff val="25000"/>
                  </a:schemeClr>
                </a:solidFill>
                <a:cs typeface="メイリオ" panose="020B0604030504040204" pitchFamily="50" charset="-128"/>
              </a:rPr>
              <a:t>コントロールに</a:t>
            </a:r>
            <a:r>
              <a:rPr kumimoji="1" lang="en-US" altLang="ja-JP" sz="800" dirty="0" smtClean="0">
                <a:solidFill>
                  <a:schemeClr val="tx1">
                    <a:lumMod val="75000"/>
                    <a:lumOff val="25000"/>
                  </a:schemeClr>
                </a:solidFill>
                <a:cs typeface="メイリオ" panose="020B0604030504040204" pitchFamily="50" charset="-128"/>
              </a:rPr>
              <a:t>DBA</a:t>
            </a:r>
            <a:r>
              <a:rPr kumimoji="1" lang="ja-JP" altLang="en-US" sz="800" dirty="0" smtClean="0">
                <a:solidFill>
                  <a:schemeClr val="tx1">
                    <a:lumMod val="75000"/>
                    <a:lumOff val="25000"/>
                  </a:schemeClr>
                </a:solidFill>
                <a:cs typeface="メイリオ" panose="020B0604030504040204" pitchFamily="50" charset="-128"/>
              </a:rPr>
              <a:t>を設定したシノニムや外部プロシジャを</a:t>
            </a:r>
            <a:r>
              <a:rPr kumimoji="1" lang="ja-JP" altLang="en-US" sz="800" dirty="0">
                <a:solidFill>
                  <a:schemeClr val="tx1">
                    <a:lumMod val="75000"/>
                    <a:lumOff val="25000"/>
                  </a:schemeClr>
                </a:solidFill>
                <a:cs typeface="メイリオ" panose="020B0604030504040204" pitchFamily="50" charset="-128"/>
              </a:rPr>
              <a:t>利用</a:t>
            </a:r>
            <a:r>
              <a:rPr kumimoji="1" lang="ja-JP" altLang="en-US" sz="800" dirty="0" smtClean="0">
                <a:solidFill>
                  <a:schemeClr val="tx1">
                    <a:lumMod val="75000"/>
                    <a:lumOff val="25000"/>
                  </a:schemeClr>
                </a:solidFill>
                <a:cs typeface="メイリオ" panose="020B0604030504040204" pitchFamily="50" charset="-128"/>
              </a:rPr>
              <a:t>して動的に実装も可能</a:t>
            </a:r>
            <a:endParaRPr kumimoji="1" lang="en-US" altLang="ja-JP" sz="800" dirty="0" smtClean="0">
              <a:solidFill>
                <a:schemeClr val="tx1">
                  <a:lumMod val="75000"/>
                  <a:lumOff val="25000"/>
                </a:schemeClr>
              </a:solidFill>
              <a:cs typeface="メイリオ" panose="020B0604030504040204" pitchFamily="50" charset="-128"/>
            </a:endParaRPr>
          </a:p>
        </p:txBody>
      </p:sp>
      <p:sp>
        <p:nvSpPr>
          <p:cNvPr id="33" name="正方形/長方形 32"/>
          <p:cNvSpPr/>
          <p:nvPr/>
        </p:nvSpPr>
        <p:spPr>
          <a:xfrm>
            <a:off x="7133286" y="1892584"/>
            <a:ext cx="1450018" cy="44828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900" dirty="0" smtClean="0">
                <a:solidFill>
                  <a:schemeClr val="tx1">
                    <a:lumMod val="75000"/>
                    <a:lumOff val="25000"/>
                  </a:schemeClr>
                </a:solidFill>
                <a:cs typeface="メイリオ" panose="020B0604030504040204" pitchFamily="50" charset="-128"/>
              </a:rPr>
              <a:t>ワークスペースごとに</a:t>
            </a:r>
            <a:r>
              <a:rPr lang="ja-JP" altLang="en-US" sz="900" dirty="0">
                <a:solidFill>
                  <a:schemeClr val="tx1">
                    <a:lumMod val="75000"/>
                    <a:lumOff val="25000"/>
                  </a:schemeClr>
                </a:solidFill>
                <a:cs typeface="メイリオ" panose="020B0604030504040204" pitchFamily="50" charset="-128"/>
              </a:rPr>
              <a:t>利用</a:t>
            </a:r>
            <a:r>
              <a:rPr lang="ja-JP" altLang="en-US" sz="900" dirty="0" smtClean="0">
                <a:solidFill>
                  <a:schemeClr val="tx1">
                    <a:lumMod val="75000"/>
                    <a:lumOff val="25000"/>
                  </a:schemeClr>
                </a:solidFill>
                <a:cs typeface="メイリオ" panose="020B0604030504040204" pitchFamily="50" charset="-128"/>
              </a:rPr>
              <a:t>できるアプリケーションディレクトリを制御</a:t>
            </a:r>
            <a:endParaRPr kumimoji="1" lang="ja-JP" altLang="en-US" sz="900" dirty="0">
              <a:solidFill>
                <a:schemeClr val="tx1">
                  <a:lumMod val="75000"/>
                  <a:lumOff val="25000"/>
                </a:schemeClr>
              </a:solidFill>
              <a:cs typeface="メイリオ" panose="020B0604030504040204" pitchFamily="50" charset="-128"/>
            </a:endParaRPr>
          </a:p>
        </p:txBody>
      </p:sp>
      <p:sp>
        <p:nvSpPr>
          <p:cNvPr id="34" name="テキスト ボックス 33"/>
          <p:cNvSpPr txBox="1"/>
          <p:nvPr/>
        </p:nvSpPr>
        <p:spPr>
          <a:xfrm>
            <a:off x="343689" y="3194869"/>
            <a:ext cx="1525640" cy="365091"/>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a:t>
            </a:r>
            <a:r>
              <a:rPr kumimoji="1" lang="ja-JP" altLang="en-US" sz="800" dirty="0" smtClean="0">
                <a:solidFill>
                  <a:schemeClr val="tx1">
                    <a:lumMod val="75000"/>
                    <a:lumOff val="25000"/>
                  </a:schemeClr>
                </a:solidFill>
                <a:cs typeface="メイリオ" panose="020B0604030504040204" pitchFamily="50" charset="-128"/>
              </a:rPr>
              <a:t>接続ユーザーによって、利用できるテーブルを制御</a:t>
            </a:r>
            <a:endParaRPr kumimoji="1" lang="ja-JP" altLang="en-US" sz="800" dirty="0">
              <a:solidFill>
                <a:schemeClr val="tx1">
                  <a:lumMod val="75000"/>
                  <a:lumOff val="25000"/>
                </a:schemeClr>
              </a:solidFill>
              <a:cs typeface="メイリオ" panose="020B0604030504040204" pitchFamily="50" charset="-128"/>
            </a:endParaRPr>
          </a:p>
        </p:txBody>
      </p:sp>
      <p:sp>
        <p:nvSpPr>
          <p:cNvPr id="35" name="テキスト ボックス 34"/>
          <p:cNvSpPr txBox="1"/>
          <p:nvPr/>
        </p:nvSpPr>
        <p:spPr>
          <a:xfrm>
            <a:off x="333743" y="2301283"/>
            <a:ext cx="1525640" cy="365091"/>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a:t>
            </a:r>
            <a:r>
              <a:rPr kumimoji="1" lang="ja-JP" altLang="en-US" sz="800" dirty="0" smtClean="0">
                <a:solidFill>
                  <a:schemeClr val="tx1">
                    <a:lumMod val="75000"/>
                    <a:lumOff val="25000"/>
                  </a:schemeClr>
                </a:solidFill>
                <a:cs typeface="メイリオ" panose="020B0604030504040204" pitchFamily="50" charset="-128"/>
              </a:rPr>
              <a:t>接続ユーザーによって、利用できるデータベースを制御</a:t>
            </a:r>
            <a:endParaRPr kumimoji="1" lang="ja-JP" altLang="en-US" sz="800" dirty="0">
              <a:solidFill>
                <a:schemeClr val="tx1">
                  <a:lumMod val="75000"/>
                  <a:lumOff val="25000"/>
                </a:schemeClr>
              </a:solidFill>
              <a:cs typeface="メイリオ" panose="020B0604030504040204" pitchFamily="50" charset="-128"/>
            </a:endParaRPr>
          </a:p>
        </p:txBody>
      </p:sp>
      <p:sp>
        <p:nvSpPr>
          <p:cNvPr id="36" name="テキスト ボックス 35"/>
          <p:cNvSpPr txBox="1"/>
          <p:nvPr/>
        </p:nvSpPr>
        <p:spPr>
          <a:xfrm>
            <a:off x="7117978" y="2328078"/>
            <a:ext cx="1652984" cy="611312"/>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a:t>
            </a:r>
            <a:r>
              <a:rPr kumimoji="1" lang="ja-JP" altLang="en-US" sz="800" dirty="0" smtClean="0">
                <a:solidFill>
                  <a:schemeClr val="tx1">
                    <a:lumMod val="75000"/>
                    <a:lumOff val="25000"/>
                  </a:schemeClr>
                </a:solidFill>
                <a:cs typeface="メイリオ" panose="020B0604030504040204" pitchFamily="50" charset="-128"/>
              </a:rPr>
              <a:t>アプリケーションディレクトリを制御することで、</a:t>
            </a:r>
            <a:r>
              <a:rPr kumimoji="1" lang="en-US" altLang="ja-JP" sz="800" dirty="0" smtClean="0">
                <a:solidFill>
                  <a:schemeClr val="tx1">
                    <a:lumMod val="75000"/>
                    <a:lumOff val="25000"/>
                  </a:schemeClr>
                </a:solidFill>
                <a:cs typeface="メイリオ" panose="020B0604030504040204" pitchFamily="50" charset="-128"/>
              </a:rPr>
              <a:t>Designer</a:t>
            </a:r>
            <a:r>
              <a:rPr kumimoji="1" lang="ja-JP" altLang="en-US" sz="800" dirty="0" smtClean="0">
                <a:solidFill>
                  <a:schemeClr val="tx1">
                    <a:lumMod val="75000"/>
                    <a:lumOff val="25000"/>
                  </a:schemeClr>
                </a:solidFill>
                <a:cs typeface="メイリオ" panose="020B0604030504040204" pitchFamily="50" charset="-128"/>
              </a:rPr>
              <a:t>で作成する際の利用できるシノニムを制御することが可能</a:t>
            </a:r>
            <a:endParaRPr kumimoji="1" lang="en-US" altLang="ja-JP" sz="800" dirty="0" smtClean="0">
              <a:solidFill>
                <a:schemeClr val="tx1">
                  <a:lumMod val="75000"/>
                  <a:lumOff val="25000"/>
                </a:schemeClr>
              </a:solidFill>
              <a:cs typeface="メイリオ" panose="020B0604030504040204" pitchFamily="50" charset="-128"/>
            </a:endParaRPr>
          </a:p>
        </p:txBody>
      </p:sp>
      <p:sp>
        <p:nvSpPr>
          <p:cNvPr id="37" name="テキスト ボックス 36"/>
          <p:cNvSpPr txBox="1"/>
          <p:nvPr/>
        </p:nvSpPr>
        <p:spPr>
          <a:xfrm>
            <a:off x="2008980" y="3194869"/>
            <a:ext cx="1576731" cy="611312"/>
          </a:xfrm>
          <a:prstGeom prst="rect">
            <a:avLst/>
          </a:prstGeom>
          <a:noFill/>
        </p:spPr>
        <p:txBody>
          <a:bodyPr wrap="square" lIns="36000" tIns="72000" rIns="36000" rtlCol="0">
            <a:spAutoFit/>
          </a:bodyPr>
          <a:lstStyle/>
          <a:p>
            <a:r>
              <a:rPr kumimoji="1" lang="en-US" altLang="ja-JP" sz="800" dirty="0" smtClean="0">
                <a:solidFill>
                  <a:schemeClr val="tx1">
                    <a:lumMod val="75000"/>
                    <a:lumOff val="25000"/>
                  </a:schemeClr>
                </a:solidFill>
                <a:cs typeface="メイリオ" panose="020B0604030504040204" pitchFamily="50" charset="-128"/>
              </a:rPr>
              <a:t>※</a:t>
            </a:r>
            <a:r>
              <a:rPr kumimoji="1" lang="ja-JP" altLang="en-US" sz="800" dirty="0" smtClean="0">
                <a:solidFill>
                  <a:schemeClr val="tx1">
                    <a:lumMod val="75000"/>
                    <a:lumOff val="25000"/>
                  </a:schemeClr>
                </a:solidFill>
                <a:cs typeface="メイリオ" panose="020B0604030504040204" pitchFamily="50" charset="-128"/>
              </a:rPr>
              <a:t>どのユーザーでどのアプリケーションディレクトリを利用できるか制御することが可能です</a:t>
            </a:r>
            <a:endParaRPr kumimoji="1" lang="ja-JP" altLang="en-US" sz="800" dirty="0">
              <a:solidFill>
                <a:schemeClr val="tx1">
                  <a:lumMod val="75000"/>
                  <a:lumOff val="25000"/>
                </a:schemeClr>
              </a:solidFill>
              <a:cs typeface="メイリオ" panose="020B0604030504040204" pitchFamily="50" charset="-128"/>
            </a:endParaRPr>
          </a:p>
        </p:txBody>
      </p:sp>
      <p:pic>
        <p:nvPicPr>
          <p:cNvPr id="39" name="audio-20232214-1322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4510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7"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プロファイル層での設定イメージ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285750" lvl="0" indent="-285750">
              <a:buClr>
                <a:schemeClr val="tx2"/>
              </a:buClr>
              <a:buFont typeface="Wingdings" panose="05000000000000000000" pitchFamily="2" charset="2"/>
              <a:buChar char="n"/>
            </a:pPr>
            <a:r>
              <a:rPr lang="ja-JP" altLang="en-US" dirty="0"/>
              <a:t>プロファイル層（ユーザー／グループプロファイル）での制御について</a:t>
            </a:r>
            <a:endParaRPr lang="en-US" altLang="ja-JP" dirty="0"/>
          </a:p>
          <a:p>
            <a:pPr marL="742950" lvl="1" indent="-285750">
              <a:buClr>
                <a:schemeClr val="tx2"/>
              </a:buClr>
              <a:buFont typeface="Wingdings" panose="05000000000000000000" pitchFamily="2" charset="2"/>
              <a:buChar char="ü"/>
            </a:pPr>
            <a:r>
              <a:rPr lang="ja-JP" altLang="en-US" dirty="0"/>
              <a:t>ユーザー／グループによって利用できるデータやアプリケーションディレクトリを制御する場合に設定します</a:t>
            </a:r>
            <a:endParaRPr lang="en-US" altLang="ja-JP" dirty="0"/>
          </a:p>
          <a:p>
            <a:pPr marL="742950" lvl="1" indent="-285750">
              <a:buClr>
                <a:schemeClr val="tx2"/>
              </a:buClr>
              <a:buFont typeface="Wingdings" panose="05000000000000000000" pitchFamily="2" charset="2"/>
              <a:buChar char="ü"/>
            </a:pPr>
            <a:r>
              <a:rPr lang="ja-JP" altLang="en-US" dirty="0"/>
              <a:t>主にデータ準備時にデータベースやシノニム作成場所を制限する場合に設定します</a:t>
            </a:r>
            <a:endParaRPr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a:t>
            </a:fld>
            <a:endParaRPr lang="ja-JP" altLang="en-US" dirty="0"/>
          </a:p>
        </p:txBody>
      </p:sp>
      <p:pic>
        <p:nvPicPr>
          <p:cNvPr id="6" name="Google Shape;727;p21"/>
          <p:cNvPicPr preferRelativeResize="0"/>
          <p:nvPr/>
        </p:nvPicPr>
        <p:blipFill rotWithShape="1">
          <a:blip r:embed="rId5">
            <a:alphaModFix/>
            <a:duotone>
              <a:schemeClr val="accent5">
                <a:shade val="45000"/>
                <a:satMod val="135000"/>
              </a:schemeClr>
              <a:prstClr val="white"/>
            </a:duotone>
          </a:blip>
          <a:srcRect/>
          <a:stretch/>
        </p:blipFill>
        <p:spPr>
          <a:xfrm>
            <a:off x="5391435" y="2358040"/>
            <a:ext cx="432000" cy="432000"/>
          </a:xfrm>
          <a:prstGeom prst="rect">
            <a:avLst/>
          </a:prstGeom>
          <a:noFill/>
          <a:ln>
            <a:noFill/>
          </a:ln>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633" y="3002681"/>
            <a:ext cx="583246" cy="583246"/>
          </a:xfrm>
          <a:prstGeom prst="rect">
            <a:avLst/>
          </a:prstGeom>
        </p:spPr>
      </p:pic>
      <p:pic>
        <p:nvPicPr>
          <p:cNvPr id="8" name="図 7"/>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21692" y="3002681"/>
            <a:ext cx="583246" cy="583246"/>
          </a:xfrm>
          <a:prstGeom prst="rect">
            <a:avLst/>
          </a:prstGeom>
        </p:spPr>
      </p:pic>
      <p:cxnSp>
        <p:nvCxnSpPr>
          <p:cNvPr id="9" name="Google Shape;779;p23"/>
          <p:cNvCxnSpPr>
            <a:stCxn id="8" idx="0"/>
            <a:endCxn id="6" idx="2"/>
          </p:cNvCxnSpPr>
          <p:nvPr/>
        </p:nvCxnSpPr>
        <p:spPr>
          <a:xfrm flipH="1" flipV="1">
            <a:off x="5607435" y="2790040"/>
            <a:ext cx="5880" cy="212641"/>
          </a:xfrm>
          <a:prstGeom prst="straightConnector1">
            <a:avLst/>
          </a:prstGeom>
          <a:noFill/>
          <a:ln w="19050" cap="flat" cmpd="sng">
            <a:solidFill>
              <a:srgbClr val="6699CC"/>
            </a:solidFill>
            <a:prstDash val="dot"/>
            <a:round/>
            <a:headEnd type="none" w="sm" len="sm"/>
            <a:tailEnd type="none" w="sm" len="sm"/>
          </a:ln>
        </p:spPr>
      </p:cxnSp>
      <p:sp>
        <p:nvSpPr>
          <p:cNvPr id="10" name="Google Shape;771;p23"/>
          <p:cNvSpPr txBox="1"/>
          <p:nvPr/>
        </p:nvSpPr>
        <p:spPr>
          <a:xfrm>
            <a:off x="4837621" y="2110839"/>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開発者</a:t>
            </a:r>
            <a:r>
              <a:rPr lang="en-US" altLang="ja-JP" sz="900" b="1" dirty="0" smtClean="0">
                <a:solidFill>
                  <a:schemeClr val="dk2"/>
                </a:solidFill>
                <a:cs typeface="Meiryo"/>
                <a:sym typeface="Meiryo"/>
              </a:rPr>
              <a:t>A/</a:t>
            </a:r>
            <a:r>
              <a:rPr lang="ja-JP" altLang="en-US" sz="900" b="1" dirty="0" smtClean="0">
                <a:solidFill>
                  <a:schemeClr val="dk2"/>
                </a:solidFill>
                <a:cs typeface="Meiryo"/>
                <a:sym typeface="Meiryo"/>
              </a:rPr>
              <a:t>経理担当者</a:t>
            </a:r>
            <a:endParaRPr sz="900" b="1" dirty="0">
              <a:solidFill>
                <a:schemeClr val="dk2"/>
              </a:solidFill>
              <a:cs typeface="Meiryo"/>
              <a:sym typeface="Meiryo"/>
            </a:endParaRPr>
          </a:p>
        </p:txBody>
      </p:sp>
      <p:sp>
        <p:nvSpPr>
          <p:cNvPr id="11" name="Google Shape;771;p23"/>
          <p:cNvSpPr txBox="1"/>
          <p:nvPr/>
        </p:nvSpPr>
        <p:spPr>
          <a:xfrm>
            <a:off x="407583" y="3024669"/>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bg1"/>
                </a:solidFill>
                <a:cs typeface="Meiryo"/>
                <a:sym typeface="Meiryo"/>
              </a:rPr>
              <a:t>全社</a:t>
            </a:r>
            <a:endParaRPr sz="900" b="1" dirty="0">
              <a:solidFill>
                <a:schemeClr val="bg1"/>
              </a:solidFill>
              <a:cs typeface="Meiryo"/>
              <a:sym typeface="Meiryo"/>
            </a:endParaRPr>
          </a:p>
        </p:txBody>
      </p:sp>
      <p:sp>
        <p:nvSpPr>
          <p:cNvPr id="12" name="Google Shape;771;p23"/>
          <p:cNvSpPr txBox="1"/>
          <p:nvPr/>
        </p:nvSpPr>
        <p:spPr>
          <a:xfrm>
            <a:off x="4862126" y="3009398"/>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経理</a:t>
            </a:r>
            <a:endParaRPr sz="900" b="1" dirty="0">
              <a:solidFill>
                <a:schemeClr val="dk2"/>
              </a:solidFill>
              <a:cs typeface="Meiryo"/>
              <a:sym typeface="Meiryo"/>
            </a:endParaRPr>
          </a:p>
        </p:txBody>
      </p:sp>
      <p:pic>
        <p:nvPicPr>
          <p:cNvPr id="13" name="Google Shape;727;p21"/>
          <p:cNvPicPr preferRelativeResize="0"/>
          <p:nvPr/>
        </p:nvPicPr>
        <p:blipFill rotWithShape="1">
          <a:blip r:embed="rId5">
            <a:alphaModFix/>
            <a:duotone>
              <a:schemeClr val="accent6">
                <a:shade val="45000"/>
                <a:satMod val="135000"/>
              </a:schemeClr>
              <a:prstClr val="white"/>
            </a:duotone>
          </a:blip>
          <a:srcRect/>
          <a:stretch/>
        </p:blipFill>
        <p:spPr>
          <a:xfrm>
            <a:off x="7557541" y="2345530"/>
            <a:ext cx="432000" cy="432000"/>
          </a:xfrm>
          <a:prstGeom prst="rect">
            <a:avLst/>
          </a:prstGeom>
          <a:noFill/>
          <a:ln>
            <a:noFill/>
          </a:ln>
        </p:spPr>
      </p:pic>
      <p:pic>
        <p:nvPicPr>
          <p:cNvPr id="14" name="図 13"/>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80648" y="3009398"/>
            <a:ext cx="583246" cy="583246"/>
          </a:xfrm>
          <a:prstGeom prst="rect">
            <a:avLst/>
          </a:prstGeom>
        </p:spPr>
      </p:pic>
      <p:cxnSp>
        <p:nvCxnSpPr>
          <p:cNvPr id="15" name="Google Shape;779;p23"/>
          <p:cNvCxnSpPr>
            <a:stCxn id="14" idx="0"/>
            <a:endCxn id="13" idx="2"/>
          </p:cNvCxnSpPr>
          <p:nvPr/>
        </p:nvCxnSpPr>
        <p:spPr>
          <a:xfrm flipV="1">
            <a:off x="7772271" y="2777530"/>
            <a:ext cx="1270" cy="231868"/>
          </a:xfrm>
          <a:prstGeom prst="straightConnector1">
            <a:avLst/>
          </a:prstGeom>
          <a:noFill/>
          <a:ln w="19050" cap="flat" cmpd="sng">
            <a:solidFill>
              <a:srgbClr val="6699CC"/>
            </a:solidFill>
            <a:prstDash val="dot"/>
            <a:round/>
            <a:headEnd type="none" w="sm" len="sm"/>
            <a:tailEnd type="none" w="sm" len="sm"/>
          </a:ln>
        </p:spPr>
      </p:cxnSp>
      <p:sp>
        <p:nvSpPr>
          <p:cNvPr id="16" name="Google Shape;771;p23"/>
          <p:cNvSpPr txBox="1"/>
          <p:nvPr/>
        </p:nvSpPr>
        <p:spPr>
          <a:xfrm>
            <a:off x="7016071" y="2124377"/>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開発者</a:t>
            </a:r>
            <a:r>
              <a:rPr lang="en-US" altLang="ja-JP" sz="900" b="1" dirty="0" smtClean="0">
                <a:solidFill>
                  <a:schemeClr val="dk2"/>
                </a:solidFill>
                <a:cs typeface="Meiryo"/>
                <a:sym typeface="Meiryo"/>
              </a:rPr>
              <a:t>B/</a:t>
            </a:r>
            <a:r>
              <a:rPr lang="ja-JP" altLang="en-US" sz="900" b="1" dirty="0" smtClean="0">
                <a:solidFill>
                  <a:schemeClr val="dk2"/>
                </a:solidFill>
                <a:cs typeface="Meiryo"/>
                <a:sym typeface="Meiryo"/>
              </a:rPr>
              <a:t>人事担当者</a:t>
            </a:r>
            <a:endParaRPr sz="900" b="1" dirty="0">
              <a:solidFill>
                <a:schemeClr val="dk2"/>
              </a:solidFill>
              <a:cs typeface="Meiryo"/>
              <a:sym typeface="Meiryo"/>
            </a:endParaRPr>
          </a:p>
        </p:txBody>
      </p:sp>
      <p:sp>
        <p:nvSpPr>
          <p:cNvPr id="17" name="Google Shape;771;p23"/>
          <p:cNvSpPr txBox="1"/>
          <p:nvPr/>
        </p:nvSpPr>
        <p:spPr>
          <a:xfrm>
            <a:off x="7008537" y="2997675"/>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人事</a:t>
            </a:r>
            <a:endParaRPr sz="900" b="1" dirty="0">
              <a:solidFill>
                <a:schemeClr val="dk2"/>
              </a:solidFill>
              <a:cs typeface="Meiryo"/>
              <a:sym typeface="Meiryo"/>
            </a:endParaRPr>
          </a:p>
        </p:txBody>
      </p:sp>
      <p:pic>
        <p:nvPicPr>
          <p:cNvPr id="18" name="Google Shape;727;p21"/>
          <p:cNvPicPr preferRelativeResize="0"/>
          <p:nvPr/>
        </p:nvPicPr>
        <p:blipFill rotWithShape="1">
          <a:blip r:embed="rId5">
            <a:alphaModFix/>
          </a:blip>
          <a:srcRect/>
          <a:stretch/>
        </p:blipFill>
        <p:spPr>
          <a:xfrm>
            <a:off x="3205560" y="2358040"/>
            <a:ext cx="432000" cy="432000"/>
          </a:xfrm>
          <a:prstGeom prst="rect">
            <a:avLst/>
          </a:prstGeom>
          <a:noFill/>
          <a:ln>
            <a:noFill/>
          </a:ln>
        </p:spPr>
      </p:pic>
      <p:pic>
        <p:nvPicPr>
          <p:cNvPr id="19" name="図 1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635315" y="3009398"/>
            <a:ext cx="583246" cy="583246"/>
          </a:xfrm>
          <a:prstGeom prst="rect">
            <a:avLst/>
          </a:prstGeom>
        </p:spPr>
      </p:pic>
      <p:pic>
        <p:nvPicPr>
          <p:cNvPr id="20" name="図 19"/>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76219" y="3002681"/>
            <a:ext cx="583246" cy="583246"/>
          </a:xfrm>
          <a:prstGeom prst="rect">
            <a:avLst/>
          </a:prstGeom>
        </p:spPr>
      </p:pic>
      <p:sp>
        <p:nvSpPr>
          <p:cNvPr id="21" name="Google Shape;771;p23"/>
          <p:cNvSpPr txBox="1"/>
          <p:nvPr/>
        </p:nvSpPr>
        <p:spPr>
          <a:xfrm>
            <a:off x="2665360" y="2110422"/>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管理者</a:t>
            </a:r>
            <a:endParaRPr sz="900" b="1" dirty="0">
              <a:solidFill>
                <a:schemeClr val="dk2"/>
              </a:solidFill>
              <a:cs typeface="Meiryo"/>
              <a:sym typeface="Meiryo"/>
            </a:endParaRPr>
          </a:p>
        </p:txBody>
      </p:sp>
      <p:sp>
        <p:nvSpPr>
          <p:cNvPr id="22" name="Google Shape;771;p23"/>
          <p:cNvSpPr txBox="1"/>
          <p:nvPr/>
        </p:nvSpPr>
        <p:spPr>
          <a:xfrm>
            <a:off x="2153231" y="3036958"/>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経理</a:t>
            </a:r>
            <a:endParaRPr sz="900" b="1" dirty="0">
              <a:solidFill>
                <a:schemeClr val="dk2"/>
              </a:solidFill>
              <a:cs typeface="Meiryo"/>
              <a:sym typeface="Meiryo"/>
            </a:endParaRPr>
          </a:p>
        </p:txBody>
      </p:sp>
      <p:sp>
        <p:nvSpPr>
          <p:cNvPr id="23" name="Google Shape;771;p23"/>
          <p:cNvSpPr txBox="1"/>
          <p:nvPr/>
        </p:nvSpPr>
        <p:spPr>
          <a:xfrm>
            <a:off x="3093976" y="3022721"/>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人事</a:t>
            </a:r>
            <a:endParaRPr sz="900" b="1" dirty="0">
              <a:solidFill>
                <a:schemeClr val="dk2"/>
              </a:solidFill>
              <a:cs typeface="Meiryo"/>
              <a:sym typeface="Meiryo"/>
            </a:endParaRPr>
          </a:p>
        </p:txBody>
      </p:sp>
      <p:cxnSp>
        <p:nvCxnSpPr>
          <p:cNvPr id="24" name="Google Shape;779;p23"/>
          <p:cNvCxnSpPr>
            <a:stCxn id="20" idx="0"/>
            <a:endCxn id="18" idx="2"/>
          </p:cNvCxnSpPr>
          <p:nvPr/>
        </p:nvCxnSpPr>
        <p:spPr>
          <a:xfrm flipH="1" flipV="1">
            <a:off x="3421560" y="2790040"/>
            <a:ext cx="446282" cy="212641"/>
          </a:xfrm>
          <a:prstGeom prst="straightConnector1">
            <a:avLst/>
          </a:prstGeom>
          <a:noFill/>
          <a:ln w="19050" cap="flat" cmpd="sng">
            <a:solidFill>
              <a:srgbClr val="6699CC"/>
            </a:solidFill>
            <a:prstDash val="dot"/>
            <a:round/>
            <a:headEnd type="none" w="sm" len="sm"/>
            <a:tailEnd type="none" w="sm" len="sm"/>
          </a:ln>
        </p:spPr>
      </p:cxnSp>
      <p:cxnSp>
        <p:nvCxnSpPr>
          <p:cNvPr id="25" name="Google Shape;779;p23"/>
          <p:cNvCxnSpPr>
            <a:stCxn id="19" idx="0"/>
            <a:endCxn id="18" idx="2"/>
          </p:cNvCxnSpPr>
          <p:nvPr/>
        </p:nvCxnSpPr>
        <p:spPr>
          <a:xfrm flipV="1">
            <a:off x="2926938" y="2790040"/>
            <a:ext cx="494622" cy="219358"/>
          </a:xfrm>
          <a:prstGeom prst="straightConnector1">
            <a:avLst/>
          </a:prstGeom>
          <a:noFill/>
          <a:ln w="19050" cap="flat" cmpd="sng">
            <a:solidFill>
              <a:srgbClr val="6699CC"/>
            </a:solidFill>
            <a:prstDash val="dot"/>
            <a:round/>
            <a:headEnd type="none" w="sm" len="sm"/>
            <a:tailEnd type="none" w="sm" len="sm"/>
          </a:ln>
        </p:spPr>
      </p:cxnSp>
      <p:pic>
        <p:nvPicPr>
          <p:cNvPr id="26" name="Google Shape;732;p21"/>
          <p:cNvPicPr preferRelativeResize="0"/>
          <p:nvPr/>
        </p:nvPicPr>
        <p:blipFill rotWithShape="1">
          <a:blip r:embed="rId7">
            <a:alphaModFix/>
            <a:duotone>
              <a:schemeClr val="accent6">
                <a:shade val="45000"/>
                <a:satMod val="135000"/>
              </a:schemeClr>
              <a:prstClr val="white"/>
            </a:duotone>
          </a:blip>
          <a:srcRect/>
          <a:stretch/>
        </p:blipFill>
        <p:spPr>
          <a:xfrm>
            <a:off x="7556271" y="3935441"/>
            <a:ext cx="432000" cy="432000"/>
          </a:xfrm>
          <a:prstGeom prst="rect">
            <a:avLst/>
          </a:prstGeom>
          <a:solidFill>
            <a:schemeClr val="lt1"/>
          </a:solidFill>
          <a:ln>
            <a:noFill/>
          </a:ln>
        </p:spPr>
      </p:pic>
      <p:pic>
        <p:nvPicPr>
          <p:cNvPr id="27" name="Google Shape;749;p21" descr="C:\技術業務\赤枠\デザイナ\ibi_images\file_type\mas.png"/>
          <p:cNvPicPr preferRelativeResize="0"/>
          <p:nvPr/>
        </p:nvPicPr>
        <p:blipFill rotWithShape="1">
          <a:blip r:embed="rId8">
            <a:alphaModFix/>
          </a:blip>
          <a:srcRect/>
          <a:stretch/>
        </p:blipFill>
        <p:spPr>
          <a:xfrm>
            <a:off x="7664271" y="4054886"/>
            <a:ext cx="216000" cy="216000"/>
          </a:xfrm>
          <a:prstGeom prst="rect">
            <a:avLst/>
          </a:prstGeom>
          <a:noFill/>
          <a:ln>
            <a:noFill/>
          </a:ln>
        </p:spPr>
      </p:pic>
      <p:cxnSp>
        <p:nvCxnSpPr>
          <p:cNvPr id="28" name="Google Shape;779;p23"/>
          <p:cNvCxnSpPr>
            <a:stCxn id="26" idx="0"/>
            <a:endCxn id="14" idx="2"/>
          </p:cNvCxnSpPr>
          <p:nvPr/>
        </p:nvCxnSpPr>
        <p:spPr>
          <a:xfrm flipV="1">
            <a:off x="7772271" y="3592644"/>
            <a:ext cx="0" cy="342797"/>
          </a:xfrm>
          <a:prstGeom prst="straightConnector1">
            <a:avLst/>
          </a:prstGeom>
          <a:noFill/>
          <a:ln w="19050" cap="flat" cmpd="sng">
            <a:solidFill>
              <a:srgbClr val="6699CC"/>
            </a:solidFill>
            <a:prstDash val="dot"/>
            <a:round/>
            <a:headEnd type="none" w="sm" len="sm"/>
            <a:tailEnd type="none" w="sm" len="sm"/>
          </a:ln>
        </p:spPr>
      </p:cxnSp>
      <p:pic>
        <p:nvPicPr>
          <p:cNvPr id="29" name="Google Shape;732;p21"/>
          <p:cNvPicPr preferRelativeResize="0"/>
          <p:nvPr/>
        </p:nvPicPr>
        <p:blipFill rotWithShape="1">
          <a:blip r:embed="rId7">
            <a:alphaModFix/>
            <a:duotone>
              <a:schemeClr val="accent6">
                <a:shade val="45000"/>
                <a:satMod val="135000"/>
              </a:schemeClr>
              <a:prstClr val="white"/>
            </a:duotone>
          </a:blip>
          <a:srcRect/>
          <a:stretch/>
        </p:blipFill>
        <p:spPr>
          <a:xfrm>
            <a:off x="3651842" y="3952989"/>
            <a:ext cx="432000" cy="432000"/>
          </a:xfrm>
          <a:prstGeom prst="rect">
            <a:avLst/>
          </a:prstGeom>
          <a:solidFill>
            <a:schemeClr val="lt1"/>
          </a:solidFill>
          <a:ln>
            <a:noFill/>
          </a:ln>
        </p:spPr>
      </p:pic>
      <p:cxnSp>
        <p:nvCxnSpPr>
          <p:cNvPr id="30" name="Google Shape;779;p23"/>
          <p:cNvCxnSpPr>
            <a:stCxn id="29" idx="0"/>
            <a:endCxn id="20" idx="2"/>
          </p:cNvCxnSpPr>
          <p:nvPr/>
        </p:nvCxnSpPr>
        <p:spPr>
          <a:xfrm flipV="1">
            <a:off x="3867842" y="3585927"/>
            <a:ext cx="0" cy="367062"/>
          </a:xfrm>
          <a:prstGeom prst="straightConnector1">
            <a:avLst/>
          </a:prstGeom>
          <a:noFill/>
          <a:ln w="19050" cap="flat" cmpd="sng">
            <a:solidFill>
              <a:srgbClr val="6699CC"/>
            </a:solidFill>
            <a:prstDash val="dot"/>
            <a:round/>
            <a:headEnd type="none" w="sm" len="sm"/>
            <a:tailEnd type="none" w="sm" len="sm"/>
          </a:ln>
        </p:spPr>
      </p:cxnSp>
      <p:pic>
        <p:nvPicPr>
          <p:cNvPr id="31" name="Google Shape;749;p21" descr="C:\技術業務\赤枠\デザイナ\ibi_images\file_type\mas.png"/>
          <p:cNvPicPr preferRelativeResize="0"/>
          <p:nvPr/>
        </p:nvPicPr>
        <p:blipFill rotWithShape="1">
          <a:blip r:embed="rId8">
            <a:alphaModFix/>
          </a:blip>
          <a:srcRect/>
          <a:stretch/>
        </p:blipFill>
        <p:spPr>
          <a:xfrm>
            <a:off x="3759842" y="4097930"/>
            <a:ext cx="216000" cy="216000"/>
          </a:xfrm>
          <a:prstGeom prst="rect">
            <a:avLst/>
          </a:prstGeom>
          <a:noFill/>
          <a:ln>
            <a:noFill/>
          </a:ln>
        </p:spPr>
      </p:pic>
      <p:pic>
        <p:nvPicPr>
          <p:cNvPr id="32" name="Google Shape;732;p21"/>
          <p:cNvPicPr preferRelativeResize="0"/>
          <p:nvPr/>
        </p:nvPicPr>
        <p:blipFill rotWithShape="1">
          <a:blip r:embed="rId7">
            <a:alphaModFix/>
            <a:duotone>
              <a:schemeClr val="accent5">
                <a:shade val="45000"/>
                <a:satMod val="135000"/>
              </a:schemeClr>
              <a:prstClr val="white"/>
            </a:duotone>
          </a:blip>
          <a:srcRect/>
          <a:stretch/>
        </p:blipFill>
        <p:spPr>
          <a:xfrm>
            <a:off x="2727149" y="3938471"/>
            <a:ext cx="432000" cy="432000"/>
          </a:xfrm>
          <a:prstGeom prst="rect">
            <a:avLst/>
          </a:prstGeom>
          <a:solidFill>
            <a:schemeClr val="lt1"/>
          </a:solidFill>
          <a:ln>
            <a:noFill/>
          </a:ln>
        </p:spPr>
      </p:pic>
      <p:cxnSp>
        <p:nvCxnSpPr>
          <p:cNvPr id="33" name="Google Shape;779;p23"/>
          <p:cNvCxnSpPr>
            <a:stCxn id="32" idx="0"/>
            <a:endCxn id="19" idx="2"/>
          </p:cNvCxnSpPr>
          <p:nvPr/>
        </p:nvCxnSpPr>
        <p:spPr>
          <a:xfrm flipH="1" flipV="1">
            <a:off x="2926938" y="3592644"/>
            <a:ext cx="16211" cy="345827"/>
          </a:xfrm>
          <a:prstGeom prst="straightConnector1">
            <a:avLst/>
          </a:prstGeom>
          <a:noFill/>
          <a:ln w="19050" cap="flat" cmpd="sng">
            <a:solidFill>
              <a:srgbClr val="6699CC"/>
            </a:solidFill>
            <a:prstDash val="dot"/>
            <a:round/>
            <a:headEnd type="none" w="sm" len="sm"/>
            <a:tailEnd type="none" w="sm" len="sm"/>
          </a:ln>
        </p:spPr>
      </p:cxnSp>
      <p:pic>
        <p:nvPicPr>
          <p:cNvPr id="34" name="Google Shape;749;p21" descr="C:\技術業務\赤枠\デザイナ\ibi_images\file_type\mas.png"/>
          <p:cNvPicPr preferRelativeResize="0"/>
          <p:nvPr/>
        </p:nvPicPr>
        <p:blipFill rotWithShape="1">
          <a:blip r:embed="rId8">
            <a:alphaModFix/>
          </a:blip>
          <a:srcRect/>
          <a:stretch/>
        </p:blipFill>
        <p:spPr>
          <a:xfrm>
            <a:off x="2818938" y="4070535"/>
            <a:ext cx="216000" cy="216000"/>
          </a:xfrm>
          <a:prstGeom prst="rect">
            <a:avLst/>
          </a:prstGeom>
          <a:noFill/>
          <a:ln>
            <a:noFill/>
          </a:ln>
        </p:spPr>
      </p:pic>
      <p:sp>
        <p:nvSpPr>
          <p:cNvPr id="35" name="ホームベース 34"/>
          <p:cNvSpPr/>
          <p:nvPr/>
        </p:nvSpPr>
        <p:spPr>
          <a:xfrm>
            <a:off x="2673742" y="1929375"/>
            <a:ext cx="5838986" cy="216024"/>
          </a:xfrm>
          <a:prstGeom prst="homePlate">
            <a:avLst>
              <a:gd name="adj" fmla="val 32222"/>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dirty="0" smtClean="0">
                <a:solidFill>
                  <a:schemeClr val="bg1"/>
                </a:solidFill>
                <a:cs typeface="メイリオ" panose="020B0604030504040204" pitchFamily="50" charset="-128"/>
              </a:rPr>
              <a:t>ユーザー</a:t>
            </a:r>
            <a:r>
              <a:rPr lang="ja-JP" altLang="en-US" sz="900" dirty="0">
                <a:solidFill>
                  <a:schemeClr val="bg1"/>
                </a:solidFill>
                <a:cs typeface="メイリオ" panose="020B0604030504040204" pitchFamily="50" charset="-128"/>
              </a:rPr>
              <a:t>／</a:t>
            </a:r>
            <a:r>
              <a:rPr lang="ja-JP" altLang="en-US" sz="900" dirty="0" smtClean="0">
                <a:solidFill>
                  <a:schemeClr val="bg1"/>
                </a:solidFill>
                <a:cs typeface="メイリオ" panose="020B0604030504040204" pitchFamily="50" charset="-128"/>
              </a:rPr>
              <a:t>グループプロファイル</a:t>
            </a:r>
            <a:endParaRPr lang="ja-JP" altLang="en-US" sz="900" dirty="0">
              <a:solidFill>
                <a:schemeClr val="bg1"/>
              </a:solidFill>
              <a:cs typeface="メイリオ" panose="020B0604030504040204" pitchFamily="50" charset="-128"/>
            </a:endParaRPr>
          </a:p>
        </p:txBody>
      </p:sp>
      <p:pic>
        <p:nvPicPr>
          <p:cNvPr id="36" name="Google Shape;726;p21"/>
          <p:cNvPicPr preferRelativeResize="0"/>
          <p:nvPr/>
        </p:nvPicPr>
        <p:blipFill rotWithShape="1">
          <a:blip r:embed="rId9">
            <a:alphaModFix/>
          </a:blip>
          <a:srcRect/>
          <a:stretch/>
        </p:blipFill>
        <p:spPr>
          <a:xfrm>
            <a:off x="903376" y="2332482"/>
            <a:ext cx="520813" cy="460589"/>
          </a:xfrm>
          <a:prstGeom prst="rect">
            <a:avLst/>
          </a:prstGeom>
          <a:solidFill>
            <a:schemeClr val="lt1"/>
          </a:solidFill>
          <a:ln>
            <a:noFill/>
          </a:ln>
        </p:spPr>
      </p:pic>
      <p:sp>
        <p:nvSpPr>
          <p:cNvPr id="37" name="Google Shape;771;p23"/>
          <p:cNvSpPr txBox="1"/>
          <p:nvPr/>
        </p:nvSpPr>
        <p:spPr>
          <a:xfrm>
            <a:off x="420041" y="2107512"/>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全ユーザー</a:t>
            </a:r>
            <a:endParaRPr sz="900" b="1" dirty="0">
              <a:solidFill>
                <a:schemeClr val="dk2"/>
              </a:solidFill>
              <a:cs typeface="Meiryo"/>
              <a:sym typeface="Meiryo"/>
            </a:endParaRPr>
          </a:p>
        </p:txBody>
      </p:sp>
      <p:pic>
        <p:nvPicPr>
          <p:cNvPr id="38" name="Google Shape;732;p21"/>
          <p:cNvPicPr preferRelativeResize="0"/>
          <p:nvPr/>
        </p:nvPicPr>
        <p:blipFill rotWithShape="1">
          <a:blip r:embed="rId7">
            <a:alphaModFix/>
            <a:duotone>
              <a:schemeClr val="accent5">
                <a:shade val="45000"/>
                <a:satMod val="135000"/>
              </a:schemeClr>
              <a:prstClr val="white"/>
            </a:duotone>
          </a:blip>
          <a:srcRect/>
          <a:stretch/>
        </p:blipFill>
        <p:spPr>
          <a:xfrm>
            <a:off x="5397336" y="3958848"/>
            <a:ext cx="432000" cy="432000"/>
          </a:xfrm>
          <a:prstGeom prst="rect">
            <a:avLst/>
          </a:prstGeom>
          <a:solidFill>
            <a:schemeClr val="lt1"/>
          </a:solidFill>
          <a:ln>
            <a:noFill/>
          </a:ln>
        </p:spPr>
      </p:pic>
      <p:pic>
        <p:nvPicPr>
          <p:cNvPr id="39" name="Google Shape;749;p21" descr="C:\技術業務\赤枠\デザイナ\ibi_images\file_type\mas.png"/>
          <p:cNvPicPr preferRelativeResize="0"/>
          <p:nvPr/>
        </p:nvPicPr>
        <p:blipFill rotWithShape="1">
          <a:blip r:embed="rId8">
            <a:alphaModFix/>
          </a:blip>
          <a:srcRect/>
          <a:stretch/>
        </p:blipFill>
        <p:spPr>
          <a:xfrm>
            <a:off x="5487051" y="4086118"/>
            <a:ext cx="216000" cy="216000"/>
          </a:xfrm>
          <a:prstGeom prst="rect">
            <a:avLst/>
          </a:prstGeom>
          <a:noFill/>
          <a:ln>
            <a:noFill/>
          </a:ln>
        </p:spPr>
      </p:pic>
      <p:cxnSp>
        <p:nvCxnSpPr>
          <p:cNvPr id="40" name="Google Shape;779;p23"/>
          <p:cNvCxnSpPr>
            <a:stCxn id="38" idx="0"/>
            <a:endCxn id="8" idx="2"/>
          </p:cNvCxnSpPr>
          <p:nvPr/>
        </p:nvCxnSpPr>
        <p:spPr>
          <a:xfrm flipH="1" flipV="1">
            <a:off x="5613315" y="3585927"/>
            <a:ext cx="21" cy="372921"/>
          </a:xfrm>
          <a:prstGeom prst="straightConnector1">
            <a:avLst/>
          </a:prstGeom>
          <a:noFill/>
          <a:ln w="19050" cap="flat" cmpd="sng">
            <a:solidFill>
              <a:srgbClr val="6699CC"/>
            </a:solidFill>
            <a:prstDash val="dot"/>
            <a:round/>
            <a:headEnd type="none" w="sm" len="sm"/>
            <a:tailEnd type="none" w="sm" len="sm"/>
          </a:ln>
        </p:spPr>
      </p:cxnSp>
      <p:sp>
        <p:nvSpPr>
          <p:cNvPr id="41" name="ホームベース 40"/>
          <p:cNvSpPr/>
          <p:nvPr/>
        </p:nvSpPr>
        <p:spPr>
          <a:xfrm>
            <a:off x="323528" y="1923678"/>
            <a:ext cx="2438151" cy="216024"/>
          </a:xfrm>
          <a:prstGeom prst="homePlate">
            <a:avLst>
              <a:gd name="adj" fmla="val 32222"/>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900" dirty="0" smtClean="0">
                <a:solidFill>
                  <a:schemeClr val="bg1"/>
                </a:solidFill>
                <a:cs typeface="メイリオ" panose="020B0604030504040204" pitchFamily="50" charset="-128"/>
              </a:rPr>
              <a:t>サーバプロファイル（</a:t>
            </a:r>
            <a:r>
              <a:rPr lang="en-US" altLang="ja-JP" sz="900" dirty="0" err="1" smtClean="0">
                <a:solidFill>
                  <a:schemeClr val="bg1"/>
                </a:solidFill>
                <a:cs typeface="メイリオ" panose="020B0604030504040204" pitchFamily="50" charset="-128"/>
              </a:rPr>
              <a:t>edasprof.prf</a:t>
            </a:r>
            <a:r>
              <a:rPr lang="en-US" altLang="ja-JP" sz="900" dirty="0" smtClean="0">
                <a:solidFill>
                  <a:schemeClr val="bg1"/>
                </a:solidFill>
                <a:cs typeface="メイリオ" panose="020B0604030504040204" pitchFamily="50" charset="-128"/>
              </a:rPr>
              <a:t>)</a:t>
            </a:r>
            <a:endParaRPr lang="ja-JP" altLang="en-US" sz="900" dirty="0">
              <a:solidFill>
                <a:schemeClr val="bg1"/>
              </a:solidFill>
              <a:cs typeface="メイリオ" panose="020B0604030504040204" pitchFamily="50" charset="-128"/>
            </a:endParaRPr>
          </a:p>
        </p:txBody>
      </p:sp>
      <p:cxnSp>
        <p:nvCxnSpPr>
          <p:cNvPr id="42" name="Google Shape;779;p23"/>
          <p:cNvCxnSpPr>
            <a:stCxn id="7" idx="0"/>
            <a:endCxn id="36" idx="2"/>
          </p:cNvCxnSpPr>
          <p:nvPr/>
        </p:nvCxnSpPr>
        <p:spPr>
          <a:xfrm flipH="1" flipV="1">
            <a:off x="1163783" y="2793071"/>
            <a:ext cx="4473" cy="209610"/>
          </a:xfrm>
          <a:prstGeom prst="straightConnector1">
            <a:avLst/>
          </a:prstGeom>
          <a:noFill/>
          <a:ln w="19050" cap="flat" cmpd="sng">
            <a:solidFill>
              <a:srgbClr val="6699CC"/>
            </a:solidFill>
            <a:prstDash val="dot"/>
            <a:round/>
            <a:headEnd type="none" w="sm" len="sm"/>
            <a:tailEnd type="none" w="sm" len="sm"/>
          </a:ln>
        </p:spPr>
      </p:cxnSp>
      <p:pic>
        <p:nvPicPr>
          <p:cNvPr id="43" name="Google Shape;732;p21"/>
          <p:cNvPicPr preferRelativeResize="0"/>
          <p:nvPr/>
        </p:nvPicPr>
        <p:blipFill rotWithShape="1">
          <a:blip r:embed="rId7">
            <a:alphaModFix/>
          </a:blip>
          <a:srcRect/>
          <a:stretch/>
        </p:blipFill>
        <p:spPr>
          <a:xfrm>
            <a:off x="960241" y="3900235"/>
            <a:ext cx="432000" cy="432000"/>
          </a:xfrm>
          <a:prstGeom prst="rect">
            <a:avLst/>
          </a:prstGeom>
          <a:solidFill>
            <a:schemeClr val="lt1"/>
          </a:solidFill>
          <a:ln>
            <a:noFill/>
          </a:ln>
        </p:spPr>
      </p:pic>
      <p:pic>
        <p:nvPicPr>
          <p:cNvPr id="44" name="Google Shape;749;p21" descr="C:\技術業務\赤枠\デザイナ\ibi_images\file_type\mas.png"/>
          <p:cNvPicPr preferRelativeResize="0"/>
          <p:nvPr/>
        </p:nvPicPr>
        <p:blipFill rotWithShape="1">
          <a:blip r:embed="rId8">
            <a:alphaModFix/>
          </a:blip>
          <a:srcRect/>
          <a:stretch/>
        </p:blipFill>
        <p:spPr>
          <a:xfrm>
            <a:off x="1057234" y="4038456"/>
            <a:ext cx="216000" cy="216000"/>
          </a:xfrm>
          <a:prstGeom prst="rect">
            <a:avLst/>
          </a:prstGeom>
          <a:noFill/>
          <a:ln>
            <a:noFill/>
          </a:ln>
        </p:spPr>
      </p:pic>
      <p:cxnSp>
        <p:nvCxnSpPr>
          <p:cNvPr id="45" name="Google Shape;779;p23"/>
          <p:cNvCxnSpPr>
            <a:stCxn id="43" idx="0"/>
            <a:endCxn id="7" idx="2"/>
          </p:cNvCxnSpPr>
          <p:nvPr/>
        </p:nvCxnSpPr>
        <p:spPr>
          <a:xfrm flipH="1" flipV="1">
            <a:off x="1168256" y="3585927"/>
            <a:ext cx="7985" cy="314308"/>
          </a:xfrm>
          <a:prstGeom prst="straightConnector1">
            <a:avLst/>
          </a:prstGeom>
          <a:noFill/>
          <a:ln w="19050" cap="flat" cmpd="sng">
            <a:solidFill>
              <a:srgbClr val="6699CC"/>
            </a:solidFill>
            <a:prstDash val="dot"/>
            <a:round/>
            <a:headEnd type="none" w="sm" len="sm"/>
            <a:tailEnd type="none" w="sm" len="sm"/>
          </a:ln>
        </p:spPr>
      </p:cxnSp>
      <p:sp>
        <p:nvSpPr>
          <p:cNvPr id="46" name="Google Shape;771;p23"/>
          <p:cNvSpPr txBox="1"/>
          <p:nvPr/>
        </p:nvSpPr>
        <p:spPr>
          <a:xfrm>
            <a:off x="403110" y="4313930"/>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chemeClr val="dk2"/>
                </a:solidFill>
                <a:cs typeface="Meiryo"/>
                <a:sym typeface="Meiryo"/>
              </a:rPr>
              <a:t>全社</a:t>
            </a:r>
            <a:endParaRPr sz="900" b="1" dirty="0">
              <a:solidFill>
                <a:schemeClr val="dk2"/>
              </a:solidFill>
              <a:cs typeface="Meiryo"/>
              <a:sym typeface="Meiryo"/>
            </a:endParaRPr>
          </a:p>
        </p:txBody>
      </p:sp>
      <p:sp>
        <p:nvSpPr>
          <p:cNvPr id="47" name="Google Shape;771;p23"/>
          <p:cNvSpPr txBox="1"/>
          <p:nvPr/>
        </p:nvSpPr>
        <p:spPr>
          <a:xfrm>
            <a:off x="2186949" y="4356275"/>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経理</a:t>
            </a:r>
            <a:endParaRPr sz="900" b="1" dirty="0">
              <a:solidFill>
                <a:schemeClr val="dk2"/>
              </a:solidFill>
              <a:cs typeface="Meiryo"/>
              <a:sym typeface="Meiryo"/>
            </a:endParaRPr>
          </a:p>
        </p:txBody>
      </p:sp>
      <p:sp>
        <p:nvSpPr>
          <p:cNvPr id="48" name="Google Shape;771;p23"/>
          <p:cNvSpPr txBox="1"/>
          <p:nvPr/>
        </p:nvSpPr>
        <p:spPr>
          <a:xfrm>
            <a:off x="4862126" y="4389353"/>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経理</a:t>
            </a:r>
            <a:endParaRPr sz="900" b="1" dirty="0">
              <a:solidFill>
                <a:schemeClr val="dk2"/>
              </a:solidFill>
              <a:cs typeface="Meiryo"/>
              <a:sym typeface="Meiryo"/>
            </a:endParaRPr>
          </a:p>
        </p:txBody>
      </p:sp>
      <p:sp>
        <p:nvSpPr>
          <p:cNvPr id="49" name="Google Shape;771;p23"/>
          <p:cNvSpPr txBox="1"/>
          <p:nvPr/>
        </p:nvSpPr>
        <p:spPr>
          <a:xfrm>
            <a:off x="3078287" y="4374386"/>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人事</a:t>
            </a:r>
            <a:endParaRPr sz="900" b="1" dirty="0">
              <a:solidFill>
                <a:schemeClr val="dk2"/>
              </a:solidFill>
              <a:cs typeface="Meiryo"/>
              <a:sym typeface="Meiryo"/>
            </a:endParaRPr>
          </a:p>
        </p:txBody>
      </p:sp>
      <p:sp>
        <p:nvSpPr>
          <p:cNvPr id="50" name="Google Shape;771;p23"/>
          <p:cNvSpPr txBox="1"/>
          <p:nvPr/>
        </p:nvSpPr>
        <p:spPr>
          <a:xfrm>
            <a:off x="7007804" y="4356275"/>
            <a:ext cx="15124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cs typeface="Meiryo"/>
                <a:sym typeface="Meiryo"/>
              </a:rPr>
              <a:t>人事</a:t>
            </a:r>
            <a:endParaRPr sz="900" b="1" dirty="0">
              <a:solidFill>
                <a:schemeClr val="dk2"/>
              </a:solidFill>
              <a:cs typeface="Meiryo"/>
              <a:sym typeface="Meiryo"/>
            </a:endParaRPr>
          </a:p>
        </p:txBody>
      </p:sp>
      <p:pic>
        <p:nvPicPr>
          <p:cNvPr id="52" name="audio-20231914-1319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371255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0"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メタデータ層での設定イメージ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285750" lvl="0" indent="-285750">
              <a:buClr>
                <a:schemeClr val="tx2"/>
              </a:buClr>
              <a:buFont typeface="Wingdings" panose="05000000000000000000" pitchFamily="2" charset="2"/>
              <a:buChar char="n"/>
            </a:pPr>
            <a:r>
              <a:rPr lang="ja-JP" altLang="en-US" dirty="0"/>
              <a:t>メタデータ層（シノニム）での制御について</a:t>
            </a:r>
            <a:endParaRPr lang="en-US" altLang="ja-JP" dirty="0"/>
          </a:p>
          <a:p>
            <a:pPr marL="742950" lvl="1" indent="-285750">
              <a:buClr>
                <a:schemeClr val="tx2"/>
              </a:buClr>
              <a:buFont typeface="Wingdings" panose="05000000000000000000" pitchFamily="2" charset="2"/>
              <a:buChar char="ü"/>
            </a:pPr>
            <a:r>
              <a:rPr lang="ja-JP" altLang="en-US" dirty="0"/>
              <a:t>シノニムに</a:t>
            </a:r>
            <a:r>
              <a:rPr lang="en-US" altLang="ja-JP" dirty="0"/>
              <a:t>DBA</a:t>
            </a:r>
            <a:r>
              <a:rPr lang="ja-JP" altLang="en-US" dirty="0"/>
              <a:t>機能を設定することで、シノニム利用時に行列制御を行うことができます</a:t>
            </a:r>
            <a:endParaRPr lang="en-US" altLang="ja-JP" dirty="0"/>
          </a:p>
          <a:p>
            <a:pPr marL="742950" lvl="1" indent="-285750">
              <a:buClr>
                <a:schemeClr val="tx2"/>
              </a:buClr>
              <a:buFont typeface="Wingdings" panose="05000000000000000000" pitchFamily="2" charset="2"/>
              <a:buChar char="ü"/>
            </a:pPr>
            <a:r>
              <a:rPr lang="en-US" altLang="ja-JP" dirty="0" smtClean="0"/>
              <a:t>MFD_PROFILE </a:t>
            </a:r>
            <a:r>
              <a:rPr lang="ja-JP" altLang="en-US" dirty="0"/>
              <a:t>を併用することで動的なフィルタも定義可能ですが、事前準備としてユーザー</a:t>
            </a:r>
            <a:r>
              <a:rPr lang="en-US" altLang="ja-JP" dirty="0"/>
              <a:t>ID</a:t>
            </a:r>
            <a:r>
              <a:rPr lang="ja-JP" altLang="en-US" dirty="0"/>
              <a:t>やグループ</a:t>
            </a:r>
            <a:r>
              <a:rPr lang="en-US" altLang="ja-JP" dirty="0"/>
              <a:t>ID</a:t>
            </a:r>
            <a:r>
              <a:rPr lang="ja-JP" altLang="en-US" dirty="0"/>
              <a:t>から条件値を特定できる「制御テーブル」が必要です</a:t>
            </a:r>
            <a:endParaRPr lang="en-US" altLang="ja-JP" dirty="0"/>
          </a:p>
          <a:p>
            <a:pPr marL="742950" lvl="1" indent="-285750">
              <a:buClr>
                <a:schemeClr val="tx2"/>
              </a:buClr>
              <a:buFont typeface="Wingdings" panose="05000000000000000000" pitchFamily="2" charset="2"/>
              <a:buChar char="ü"/>
            </a:pPr>
            <a:r>
              <a:rPr lang="en-US" altLang="ja-JP" dirty="0"/>
              <a:t>DBA</a:t>
            </a:r>
            <a:r>
              <a:rPr lang="ja-JP" altLang="en-US" dirty="0"/>
              <a:t>機能を設定せずアプリ層（プロシジャ）で同様の開発が可能ですが、セルフサービス機能を利用する場合にも行列制御を行う場合に</a:t>
            </a:r>
            <a:r>
              <a:rPr lang="en-US" altLang="ja-JP" dirty="0"/>
              <a:t>DBA</a:t>
            </a:r>
            <a:r>
              <a:rPr lang="ja-JP" altLang="en-US" dirty="0"/>
              <a:t>機能を設定します</a:t>
            </a:r>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23</a:t>
            </a:fld>
            <a:endParaRPr lang="ja-JP" altLang="en-US" dirty="0"/>
          </a:p>
        </p:txBody>
      </p:sp>
      <p:graphicFrame>
        <p:nvGraphicFramePr>
          <p:cNvPr id="6" name="Google Shape;768;p23"/>
          <p:cNvGraphicFramePr/>
          <p:nvPr>
            <p:extLst/>
          </p:nvPr>
        </p:nvGraphicFramePr>
        <p:xfrm>
          <a:off x="6237557" y="2858151"/>
          <a:ext cx="2081300" cy="720000"/>
        </p:xfrm>
        <a:graphic>
          <a:graphicData uri="http://schemas.openxmlformats.org/drawingml/2006/table">
            <a:tbl>
              <a:tblPr>
                <a:noFill/>
              </a:tblPr>
              <a:tblGrid>
                <a:gridCol w="640400">
                  <a:extLst>
                    <a:ext uri="{9D8B030D-6E8A-4147-A177-3AD203B41FA5}">
                      <a16:colId xmlns:a16="http://schemas.microsoft.com/office/drawing/2014/main" val="20000"/>
                    </a:ext>
                  </a:extLst>
                </a:gridCol>
                <a:gridCol w="640400">
                  <a:extLst>
                    <a:ext uri="{9D8B030D-6E8A-4147-A177-3AD203B41FA5}">
                      <a16:colId xmlns:a16="http://schemas.microsoft.com/office/drawing/2014/main" val="20001"/>
                    </a:ext>
                  </a:extLst>
                </a:gridCol>
                <a:gridCol w="400250">
                  <a:extLst>
                    <a:ext uri="{9D8B030D-6E8A-4147-A177-3AD203B41FA5}">
                      <a16:colId xmlns:a16="http://schemas.microsoft.com/office/drawing/2014/main" val="20002"/>
                    </a:ext>
                  </a:extLst>
                </a:gridCol>
                <a:gridCol w="400250">
                  <a:extLst>
                    <a:ext uri="{9D8B030D-6E8A-4147-A177-3AD203B41FA5}">
                      <a16:colId xmlns:a16="http://schemas.microsoft.com/office/drawing/2014/main" val="20003"/>
                    </a:ext>
                  </a:extLst>
                </a:gridCol>
              </a:tblGrid>
              <a:tr h="180000">
                <a:tc>
                  <a:txBody>
                    <a:bodyPr/>
                    <a:lstStyle/>
                    <a:p>
                      <a:pPr marL="0" marR="0" lvl="0" indent="0" algn="l" rtl="0">
                        <a:spcBef>
                          <a:spcPts val="0"/>
                        </a:spcBef>
                        <a:spcAft>
                          <a:spcPts val="0"/>
                        </a:spcAft>
                        <a:buNone/>
                      </a:pPr>
                      <a:r>
                        <a:rPr lang="ja-JP" sz="1000" u="none" strike="noStrike" dirty="0">
                          <a:solidFill>
                            <a:schemeClr val="lt1"/>
                          </a:solidFill>
                        </a:rPr>
                        <a:t>エリア</a:t>
                      </a:r>
                      <a:endParaRPr sz="1000" b="0" i="0" u="none" strike="noStrike" dirty="0">
                        <a:solidFill>
                          <a:schemeClr val="lt1"/>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000" b="0" i="0" u="none" strike="noStrike" dirty="0">
                          <a:solidFill>
                            <a:schemeClr val="lt1"/>
                          </a:solidFill>
                          <a:latin typeface="Meiryo"/>
                          <a:ea typeface="Meiryo"/>
                          <a:cs typeface="Meiryo"/>
                          <a:sym typeface="Meiryo"/>
                        </a:rPr>
                        <a:t>営業所</a:t>
                      </a:r>
                      <a:endParaRPr sz="1000" b="0" i="0" u="none" strike="noStrike" dirty="0">
                        <a:solidFill>
                          <a:schemeClr val="lt1"/>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000" u="none" strike="noStrike" dirty="0">
                          <a:solidFill>
                            <a:schemeClr val="lt1"/>
                          </a:solidFill>
                        </a:rPr>
                        <a:t>売上</a:t>
                      </a:r>
                      <a:endParaRPr sz="1000" b="0" i="0" u="none" strike="noStrike" dirty="0">
                        <a:solidFill>
                          <a:schemeClr val="lt1"/>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sz="1000" b="0" i="0" u="none" strike="noStrike" dirty="0">
                          <a:solidFill>
                            <a:schemeClr val="lt1"/>
                          </a:solidFill>
                          <a:latin typeface="+mn-ea"/>
                          <a:ea typeface="+mn-ea"/>
                          <a:cs typeface="Arial"/>
                          <a:sym typeface="Arial"/>
                        </a:rPr>
                        <a:t>原価</a:t>
                      </a:r>
                      <a:endParaRPr sz="1000" b="0" i="0" u="none" strike="noStrike" dirty="0">
                        <a:solidFill>
                          <a:schemeClr val="lt1"/>
                        </a:solidFill>
                        <a:latin typeface="+mn-ea"/>
                        <a:ea typeface="+mn-ea"/>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180000">
                <a:tc>
                  <a:txBody>
                    <a:bodyPr/>
                    <a:lstStyle/>
                    <a:p>
                      <a:pPr marL="0" marR="0" lvl="0" indent="0" algn="l" rtl="0">
                        <a:spcBef>
                          <a:spcPts val="0"/>
                        </a:spcBef>
                        <a:spcAft>
                          <a:spcPts val="0"/>
                        </a:spcAft>
                        <a:buNone/>
                      </a:pPr>
                      <a:r>
                        <a:rPr lang="ja-JP" sz="1000" u="none" strike="noStrike" dirty="0"/>
                        <a:t>東日本</a:t>
                      </a:r>
                      <a:endParaRPr sz="1000" b="0" i="0" u="none" strike="noStrike" dirty="0">
                        <a:solidFill>
                          <a:srgbClr val="000000"/>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sz="1000" u="none" strike="noStrike"/>
                        <a:t>東京</a:t>
                      </a:r>
                      <a:endParaRPr sz="1000" b="0" i="0" u="none" strike="noStrike">
                        <a:solidFill>
                          <a:srgbClr val="000000"/>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r" rtl="0">
                        <a:spcBef>
                          <a:spcPts val="0"/>
                        </a:spcBef>
                        <a:spcAft>
                          <a:spcPts val="0"/>
                        </a:spcAft>
                        <a:buNone/>
                      </a:pPr>
                      <a:r>
                        <a:rPr lang="ja-JP" sz="1000" u="none" strike="noStrike" dirty="0">
                          <a:latin typeface="+mn-lt"/>
                        </a:rPr>
                        <a:t>100</a:t>
                      </a:r>
                      <a:endParaRPr sz="1000" b="0" i="0" u="none" strike="noStrike" dirty="0">
                        <a:solidFill>
                          <a:srgbClr val="000000"/>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r" rtl="0">
                        <a:spcBef>
                          <a:spcPts val="0"/>
                        </a:spcBef>
                        <a:spcAft>
                          <a:spcPts val="0"/>
                        </a:spcAft>
                        <a:buNone/>
                      </a:pPr>
                      <a:r>
                        <a:rPr lang="ja-JP" sz="1000" b="0" i="0" u="none" strike="noStrike">
                          <a:solidFill>
                            <a:srgbClr val="000000"/>
                          </a:solidFill>
                          <a:latin typeface="+mn-lt"/>
                          <a:ea typeface="Arial"/>
                          <a:cs typeface="Arial"/>
                          <a:sym typeface="Arial"/>
                        </a:rPr>
                        <a:t>40</a:t>
                      </a:r>
                      <a:endParaRPr sz="1000" b="0" i="0" u="none" strike="noStrike">
                        <a:solidFill>
                          <a:srgbClr val="000000"/>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extLst>
                  <a:ext uri="{0D108BD9-81ED-4DB2-BD59-A6C34878D82A}">
                    <a16:rowId xmlns:a16="http://schemas.microsoft.com/office/drawing/2014/main" val="10001"/>
                  </a:ext>
                </a:extLst>
              </a:tr>
              <a:tr h="180000">
                <a:tc>
                  <a:txBody>
                    <a:bodyPr/>
                    <a:lstStyle/>
                    <a:p>
                      <a:pPr marL="0" marR="0" lvl="0" indent="0" algn="l" rtl="0">
                        <a:spcBef>
                          <a:spcPts val="0"/>
                        </a:spcBef>
                        <a:spcAft>
                          <a:spcPts val="0"/>
                        </a:spcAft>
                        <a:buNone/>
                      </a:pPr>
                      <a:r>
                        <a:rPr lang="ja-JP" sz="1000" u="none" strike="noStrike"/>
                        <a:t>東日本</a:t>
                      </a:r>
                      <a:endParaRPr sz="1000" b="0" i="0" u="none" strike="noStrike">
                        <a:solidFill>
                          <a:srgbClr val="000000"/>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sz="1000" u="none" strike="noStrike"/>
                        <a:t>神奈川</a:t>
                      </a:r>
                      <a:endParaRPr sz="1000" b="0" i="0" u="none" strike="noStrike">
                        <a:solidFill>
                          <a:srgbClr val="000000"/>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r" rtl="0">
                        <a:spcBef>
                          <a:spcPts val="0"/>
                        </a:spcBef>
                        <a:spcAft>
                          <a:spcPts val="0"/>
                        </a:spcAft>
                        <a:buNone/>
                      </a:pPr>
                      <a:r>
                        <a:rPr lang="ja-JP" sz="1000" u="none" strike="noStrike">
                          <a:latin typeface="+mn-lt"/>
                        </a:rPr>
                        <a:t>100</a:t>
                      </a:r>
                      <a:endParaRPr sz="1000" b="0" i="0" u="none" strike="noStrike">
                        <a:solidFill>
                          <a:srgbClr val="000000"/>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r" rtl="0">
                        <a:spcBef>
                          <a:spcPts val="0"/>
                        </a:spcBef>
                        <a:spcAft>
                          <a:spcPts val="0"/>
                        </a:spcAft>
                        <a:buNone/>
                      </a:pPr>
                      <a:r>
                        <a:rPr lang="ja-JP" sz="1000" b="0" i="0" u="none" strike="noStrike">
                          <a:solidFill>
                            <a:srgbClr val="000000"/>
                          </a:solidFill>
                          <a:latin typeface="+mn-lt"/>
                          <a:ea typeface="Arial"/>
                          <a:cs typeface="Arial"/>
                          <a:sym typeface="Arial"/>
                        </a:rPr>
                        <a:t>35</a:t>
                      </a:r>
                      <a:endParaRPr sz="1000" b="0" i="0" u="none" strike="noStrike">
                        <a:solidFill>
                          <a:srgbClr val="000000"/>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extLst>
                  <a:ext uri="{0D108BD9-81ED-4DB2-BD59-A6C34878D82A}">
                    <a16:rowId xmlns:a16="http://schemas.microsoft.com/office/drawing/2014/main" val="10002"/>
                  </a:ext>
                </a:extLst>
              </a:tr>
              <a:tr h="180000">
                <a:tc>
                  <a:txBody>
                    <a:bodyPr/>
                    <a:lstStyle/>
                    <a:p>
                      <a:pPr marL="0" marR="0" lvl="0" indent="0" algn="l" rtl="0">
                        <a:spcBef>
                          <a:spcPts val="0"/>
                        </a:spcBef>
                        <a:spcAft>
                          <a:spcPts val="0"/>
                        </a:spcAft>
                        <a:buNone/>
                      </a:pPr>
                      <a:r>
                        <a:rPr lang="ja-JP" sz="1000" u="none" strike="noStrike" dirty="0"/>
                        <a:t>東日本</a:t>
                      </a:r>
                      <a:endParaRPr sz="1000" b="0" i="0" u="none" strike="noStrike" dirty="0">
                        <a:solidFill>
                          <a:srgbClr val="000000"/>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sz="1000" u="none" strike="noStrike" dirty="0"/>
                        <a:t>茨城</a:t>
                      </a:r>
                      <a:endParaRPr sz="1000" b="0" i="0" u="none" strike="noStrike" dirty="0">
                        <a:solidFill>
                          <a:srgbClr val="000000"/>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r" rtl="0">
                        <a:spcBef>
                          <a:spcPts val="0"/>
                        </a:spcBef>
                        <a:spcAft>
                          <a:spcPts val="0"/>
                        </a:spcAft>
                        <a:buNone/>
                      </a:pPr>
                      <a:r>
                        <a:rPr lang="ja-JP" sz="1000" u="none" strike="noStrike" dirty="0">
                          <a:latin typeface="+mn-lt"/>
                        </a:rPr>
                        <a:t>100</a:t>
                      </a:r>
                      <a:endParaRPr sz="1000" b="0" i="0" u="none" strike="noStrike" dirty="0">
                        <a:solidFill>
                          <a:srgbClr val="000000"/>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r" rtl="0">
                        <a:spcBef>
                          <a:spcPts val="0"/>
                        </a:spcBef>
                        <a:spcAft>
                          <a:spcPts val="0"/>
                        </a:spcAft>
                        <a:buNone/>
                      </a:pPr>
                      <a:r>
                        <a:rPr lang="ja-JP" sz="1000" b="0" i="0" u="none" strike="noStrike" dirty="0">
                          <a:solidFill>
                            <a:srgbClr val="000000"/>
                          </a:solidFill>
                          <a:latin typeface="+mn-lt"/>
                          <a:ea typeface="Arial"/>
                          <a:cs typeface="Arial"/>
                          <a:sym typeface="Arial"/>
                        </a:rPr>
                        <a:t>40</a:t>
                      </a:r>
                      <a:endParaRPr sz="1000" b="0" i="0" u="none" strike="noStrike" dirty="0">
                        <a:solidFill>
                          <a:srgbClr val="000000"/>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extLst>
                  <a:ext uri="{0D108BD9-81ED-4DB2-BD59-A6C34878D82A}">
                    <a16:rowId xmlns:a16="http://schemas.microsoft.com/office/drawing/2014/main" val="10003"/>
                  </a:ext>
                </a:extLst>
              </a:tr>
            </a:tbl>
          </a:graphicData>
        </a:graphic>
      </p:graphicFrame>
      <p:grpSp>
        <p:nvGrpSpPr>
          <p:cNvPr id="7" name="Google Shape;769;p23"/>
          <p:cNvGrpSpPr/>
          <p:nvPr/>
        </p:nvGrpSpPr>
        <p:grpSpPr>
          <a:xfrm>
            <a:off x="769494" y="2842322"/>
            <a:ext cx="1512400" cy="641940"/>
            <a:chOff x="1343544" y="2268958"/>
            <a:chExt cx="1512400" cy="641940"/>
          </a:xfrm>
        </p:grpSpPr>
        <p:pic>
          <p:nvPicPr>
            <p:cNvPr id="8" name="Google Shape;770;p23"/>
            <p:cNvPicPr preferRelativeResize="0"/>
            <p:nvPr/>
          </p:nvPicPr>
          <p:blipFill rotWithShape="1">
            <a:blip r:embed="rId5">
              <a:alphaModFix/>
            </a:blip>
            <a:srcRect/>
            <a:stretch/>
          </p:blipFill>
          <p:spPr>
            <a:xfrm>
              <a:off x="1835744" y="2268958"/>
              <a:ext cx="432000" cy="432000"/>
            </a:xfrm>
            <a:prstGeom prst="rect">
              <a:avLst/>
            </a:prstGeom>
            <a:noFill/>
            <a:ln>
              <a:noFill/>
            </a:ln>
          </p:spPr>
        </p:pic>
        <p:sp>
          <p:nvSpPr>
            <p:cNvPr id="9" name="Google Shape;771;p23"/>
            <p:cNvSpPr txBox="1"/>
            <p:nvPr/>
          </p:nvSpPr>
          <p:spPr>
            <a:xfrm>
              <a:off x="1343544" y="2680066"/>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latin typeface="Meiryo"/>
                  <a:ea typeface="Meiryo"/>
                  <a:cs typeface="Meiryo"/>
                  <a:sym typeface="Meiryo"/>
                </a:rPr>
                <a:t>ユーザー</a:t>
              </a:r>
              <a:r>
                <a:rPr lang="en-US" altLang="ja-JP" sz="900" b="1" dirty="0" smtClean="0">
                  <a:solidFill>
                    <a:schemeClr val="dk2"/>
                  </a:solidFill>
                  <a:latin typeface="Segoe UI 本文"/>
                  <a:ea typeface="Meiryo"/>
                  <a:cs typeface="Meiryo"/>
                  <a:sym typeface="Meiryo"/>
                </a:rPr>
                <a:t>A</a:t>
              </a:r>
              <a:endParaRPr sz="900" b="1" dirty="0">
                <a:solidFill>
                  <a:schemeClr val="dk2"/>
                </a:solidFill>
                <a:latin typeface="Segoe UI 本文"/>
                <a:ea typeface="Meiryo"/>
                <a:cs typeface="Meiryo"/>
                <a:sym typeface="Meiryo"/>
              </a:endParaRPr>
            </a:p>
          </p:txBody>
        </p:sp>
      </p:grpSp>
      <p:sp>
        <p:nvSpPr>
          <p:cNvPr id="10" name="Google Shape;772;p23"/>
          <p:cNvSpPr txBox="1"/>
          <p:nvPr/>
        </p:nvSpPr>
        <p:spPr>
          <a:xfrm>
            <a:off x="2354406" y="3919446"/>
            <a:ext cx="14400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latin typeface="Meiryo"/>
                <a:ea typeface="Meiryo"/>
                <a:cs typeface="Meiryo"/>
                <a:sym typeface="Meiryo"/>
              </a:rPr>
              <a:t>売上テーブル</a:t>
            </a:r>
            <a:endParaRPr lang="en-US" altLang="ja-JP" sz="900" b="1" dirty="0" smtClean="0">
              <a:solidFill>
                <a:schemeClr val="dk2"/>
              </a:solidFill>
              <a:latin typeface="Meiryo"/>
              <a:ea typeface="Meiryo"/>
              <a:cs typeface="Meiryo"/>
              <a:sym typeface="Meiryo"/>
            </a:endParaRPr>
          </a:p>
          <a:p>
            <a:pPr marL="0" marR="0" lvl="0" indent="0" algn="ctr" rtl="0">
              <a:spcBef>
                <a:spcPts val="0"/>
              </a:spcBef>
              <a:spcAft>
                <a:spcPts val="0"/>
              </a:spcAft>
              <a:buNone/>
            </a:pPr>
            <a:r>
              <a:rPr lang="ja-JP" sz="900" b="1" dirty="0" smtClean="0">
                <a:solidFill>
                  <a:schemeClr val="dk2"/>
                </a:solidFill>
                <a:latin typeface="Meiryo"/>
                <a:ea typeface="Meiryo"/>
                <a:cs typeface="Meiryo"/>
                <a:sym typeface="Meiryo"/>
              </a:rPr>
              <a:t>シノニム</a:t>
            </a:r>
            <a:r>
              <a:rPr lang="ja-JP" sz="900" b="1" dirty="0">
                <a:solidFill>
                  <a:schemeClr val="dk2"/>
                </a:solidFill>
                <a:latin typeface="Meiryo"/>
                <a:ea typeface="Meiryo"/>
                <a:cs typeface="Meiryo"/>
                <a:sym typeface="Meiryo"/>
              </a:rPr>
              <a:t>（</a:t>
            </a:r>
            <a:r>
              <a:rPr lang="ja-JP" sz="900" b="1" dirty="0" smtClean="0">
                <a:solidFill>
                  <a:schemeClr val="dk2"/>
                </a:solidFill>
                <a:ea typeface="Meiryo"/>
                <a:cs typeface="Meiryo"/>
                <a:sym typeface="Meiryo"/>
              </a:rPr>
              <a:t>DBA</a:t>
            </a:r>
            <a:r>
              <a:rPr lang="ja-JP" altLang="en-US" sz="900" b="1" dirty="0">
                <a:solidFill>
                  <a:schemeClr val="dk2"/>
                </a:solidFill>
                <a:latin typeface="Meiryo"/>
                <a:ea typeface="Meiryo"/>
                <a:cs typeface="Meiryo"/>
                <a:sym typeface="Meiryo"/>
              </a:rPr>
              <a:t>設定</a:t>
            </a:r>
            <a:r>
              <a:rPr lang="ja-JP" sz="900" b="1" dirty="0" smtClean="0">
                <a:solidFill>
                  <a:schemeClr val="dk2"/>
                </a:solidFill>
                <a:latin typeface="Meiryo"/>
                <a:ea typeface="Meiryo"/>
                <a:cs typeface="Meiryo"/>
                <a:sym typeface="Meiryo"/>
              </a:rPr>
              <a:t>）</a:t>
            </a:r>
            <a:endParaRPr sz="900" b="1" dirty="0">
              <a:solidFill>
                <a:schemeClr val="dk2"/>
              </a:solidFill>
              <a:latin typeface="Meiryo"/>
              <a:ea typeface="Meiryo"/>
              <a:cs typeface="Meiryo"/>
              <a:sym typeface="Meiryo"/>
            </a:endParaRPr>
          </a:p>
        </p:txBody>
      </p:sp>
      <p:pic>
        <p:nvPicPr>
          <p:cNvPr id="11" name="Google Shape;773;p23" descr="C:\技術業務\赤枠\デザイナ\ibi_images\file_type\mas.png"/>
          <p:cNvPicPr preferRelativeResize="0"/>
          <p:nvPr/>
        </p:nvPicPr>
        <p:blipFill rotWithShape="1">
          <a:blip r:embed="rId6">
            <a:alphaModFix/>
          </a:blip>
          <a:srcRect/>
          <a:stretch/>
        </p:blipFill>
        <p:spPr>
          <a:xfrm>
            <a:off x="2750259" y="3439285"/>
            <a:ext cx="432000" cy="432000"/>
          </a:xfrm>
          <a:prstGeom prst="rect">
            <a:avLst/>
          </a:prstGeom>
          <a:noFill/>
          <a:ln>
            <a:noFill/>
          </a:ln>
        </p:spPr>
      </p:pic>
      <p:cxnSp>
        <p:nvCxnSpPr>
          <p:cNvPr id="12" name="Google Shape;779;p23"/>
          <p:cNvCxnSpPr>
            <a:stCxn id="8" idx="3"/>
            <a:endCxn id="11" idx="1"/>
          </p:cNvCxnSpPr>
          <p:nvPr/>
        </p:nvCxnSpPr>
        <p:spPr>
          <a:xfrm>
            <a:off x="1693694" y="3058322"/>
            <a:ext cx="1056565" cy="596963"/>
          </a:xfrm>
          <a:prstGeom prst="straightConnector1">
            <a:avLst/>
          </a:prstGeom>
          <a:noFill/>
          <a:ln w="19050" cap="flat" cmpd="sng">
            <a:solidFill>
              <a:srgbClr val="6699CC"/>
            </a:solidFill>
            <a:prstDash val="dot"/>
            <a:round/>
            <a:headEnd type="none" w="sm" len="sm"/>
            <a:tailEnd type="none" w="sm" len="sm"/>
          </a:ln>
        </p:spPr>
      </p:cxnSp>
      <p:cxnSp>
        <p:nvCxnSpPr>
          <p:cNvPr id="13" name="Google Shape;780;p23"/>
          <p:cNvCxnSpPr>
            <a:stCxn id="11" idx="3"/>
            <a:endCxn id="21" idx="1"/>
          </p:cNvCxnSpPr>
          <p:nvPr/>
        </p:nvCxnSpPr>
        <p:spPr>
          <a:xfrm>
            <a:off x="3182259" y="3655285"/>
            <a:ext cx="688938" cy="63200"/>
          </a:xfrm>
          <a:prstGeom prst="straightConnector1">
            <a:avLst/>
          </a:prstGeom>
          <a:noFill/>
          <a:ln w="19050" cap="flat" cmpd="sng">
            <a:solidFill>
              <a:srgbClr val="6699CC"/>
            </a:solidFill>
            <a:prstDash val="dot"/>
            <a:round/>
            <a:headEnd type="none" w="sm" len="sm"/>
            <a:tailEnd type="none" w="sm" len="sm"/>
          </a:ln>
        </p:spPr>
      </p:cxnSp>
      <p:sp>
        <p:nvSpPr>
          <p:cNvPr id="14" name="Google Shape;781;p23"/>
          <p:cNvSpPr txBox="1"/>
          <p:nvPr/>
        </p:nvSpPr>
        <p:spPr>
          <a:xfrm>
            <a:off x="4121624" y="2989710"/>
            <a:ext cx="100307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900" b="1" dirty="0">
                <a:solidFill>
                  <a:schemeClr val="dk2"/>
                </a:solidFill>
                <a:latin typeface="Meiryo"/>
                <a:ea typeface="Meiryo"/>
                <a:cs typeface="Meiryo"/>
                <a:sym typeface="Meiryo"/>
              </a:rPr>
              <a:t>所属</a:t>
            </a:r>
            <a:r>
              <a:rPr lang="ja-JP" sz="900" b="1" dirty="0" smtClean="0">
                <a:solidFill>
                  <a:schemeClr val="dk2"/>
                </a:solidFill>
                <a:latin typeface="Meiryo"/>
                <a:ea typeface="Meiryo"/>
                <a:cs typeface="Meiryo"/>
                <a:sym typeface="Meiryo"/>
              </a:rPr>
              <a:t>エリア</a:t>
            </a:r>
            <a:endParaRPr lang="en-US" altLang="ja-JP" sz="900" b="1" dirty="0" smtClean="0">
              <a:solidFill>
                <a:schemeClr val="dk2"/>
              </a:solidFill>
              <a:latin typeface="Meiryo"/>
              <a:ea typeface="Meiryo"/>
              <a:cs typeface="Meiryo"/>
              <a:sym typeface="Meiryo"/>
            </a:endParaRPr>
          </a:p>
          <a:p>
            <a:pPr marL="0" marR="0" lvl="0" indent="0" algn="l" rtl="0">
              <a:spcBef>
                <a:spcPts val="0"/>
              </a:spcBef>
              <a:spcAft>
                <a:spcPts val="0"/>
              </a:spcAft>
              <a:buNone/>
            </a:pPr>
            <a:r>
              <a:rPr lang="ja-JP" altLang="en-US" sz="900" b="1" dirty="0" smtClean="0">
                <a:solidFill>
                  <a:schemeClr val="dk2"/>
                </a:solidFill>
                <a:latin typeface="Meiryo"/>
                <a:ea typeface="Meiryo"/>
                <a:cs typeface="Meiryo"/>
                <a:sym typeface="Meiryo"/>
              </a:rPr>
              <a:t>制御テーブル</a:t>
            </a:r>
            <a:endParaRPr sz="900" b="1" dirty="0">
              <a:solidFill>
                <a:schemeClr val="dk2"/>
              </a:solidFill>
              <a:latin typeface="Meiryo"/>
              <a:ea typeface="Meiryo"/>
              <a:cs typeface="Meiryo"/>
              <a:sym typeface="Meiryo"/>
            </a:endParaRPr>
          </a:p>
        </p:txBody>
      </p:sp>
      <p:sp>
        <p:nvSpPr>
          <p:cNvPr id="15" name="Google Shape;783;p23"/>
          <p:cNvSpPr/>
          <p:nvPr/>
        </p:nvSpPr>
        <p:spPr>
          <a:xfrm>
            <a:off x="3609265" y="2481136"/>
            <a:ext cx="5256584" cy="324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ja-JP" sz="1000" dirty="0">
                <a:solidFill>
                  <a:schemeClr val="dk2"/>
                </a:solidFill>
                <a:latin typeface="Meiryo"/>
                <a:ea typeface="Meiryo"/>
                <a:cs typeface="Meiryo"/>
                <a:sym typeface="Meiryo"/>
              </a:rPr>
              <a:t>※</a:t>
            </a:r>
            <a:r>
              <a:rPr lang="ja-JP" sz="1000" dirty="0">
                <a:solidFill>
                  <a:schemeClr val="dk2"/>
                </a:solidFill>
                <a:ea typeface="Meiryo"/>
                <a:cs typeface="Meiryo"/>
                <a:sym typeface="Meiryo"/>
              </a:rPr>
              <a:t>MFD_PROFILE</a:t>
            </a:r>
            <a:r>
              <a:rPr lang="ja-JP" sz="1000" dirty="0">
                <a:solidFill>
                  <a:schemeClr val="dk2"/>
                </a:solidFill>
                <a:latin typeface="Meiryo"/>
                <a:ea typeface="Meiryo"/>
                <a:cs typeface="Meiryo"/>
                <a:sym typeface="Meiryo"/>
              </a:rPr>
              <a:t> の実装には</a:t>
            </a:r>
            <a:r>
              <a:rPr lang="ja-JP" sz="1000" dirty="0">
                <a:solidFill>
                  <a:schemeClr val="dk2"/>
                </a:solidFill>
                <a:ea typeface="Meiryo"/>
                <a:cs typeface="Meiryo"/>
                <a:sym typeface="Meiryo"/>
              </a:rPr>
              <a:t>FOCUS</a:t>
            </a:r>
            <a:r>
              <a:rPr lang="ja-JP" sz="1000" dirty="0">
                <a:solidFill>
                  <a:schemeClr val="dk2"/>
                </a:solidFill>
                <a:latin typeface="Meiryo"/>
                <a:ea typeface="Meiryo"/>
                <a:cs typeface="Meiryo"/>
                <a:sym typeface="Meiryo"/>
              </a:rPr>
              <a:t> 言語の習得が必要です</a:t>
            </a:r>
            <a:endParaRPr dirty="0"/>
          </a:p>
        </p:txBody>
      </p:sp>
      <p:grpSp>
        <p:nvGrpSpPr>
          <p:cNvPr id="17" name="Google Shape;769;p23"/>
          <p:cNvGrpSpPr/>
          <p:nvPr/>
        </p:nvGrpSpPr>
        <p:grpSpPr>
          <a:xfrm>
            <a:off x="817494" y="4056122"/>
            <a:ext cx="1512400" cy="641940"/>
            <a:chOff x="1343544" y="2268958"/>
            <a:chExt cx="1512400" cy="641940"/>
          </a:xfrm>
        </p:grpSpPr>
        <p:pic>
          <p:nvPicPr>
            <p:cNvPr id="18" name="Google Shape;770;p23"/>
            <p:cNvPicPr preferRelativeResize="0"/>
            <p:nvPr/>
          </p:nvPicPr>
          <p:blipFill rotWithShape="1">
            <a:blip r:embed="rId5">
              <a:alphaModFix/>
              <a:duotone>
                <a:schemeClr val="accent3">
                  <a:shade val="45000"/>
                  <a:satMod val="135000"/>
                </a:schemeClr>
                <a:prstClr val="white"/>
              </a:duotone>
            </a:blip>
            <a:srcRect/>
            <a:stretch/>
          </p:blipFill>
          <p:spPr>
            <a:xfrm>
              <a:off x="1835744" y="2268958"/>
              <a:ext cx="432000" cy="432000"/>
            </a:xfrm>
            <a:prstGeom prst="rect">
              <a:avLst/>
            </a:prstGeom>
            <a:noFill/>
            <a:ln>
              <a:noFill/>
            </a:ln>
          </p:spPr>
        </p:pic>
        <p:sp>
          <p:nvSpPr>
            <p:cNvPr id="19" name="Google Shape;771;p23"/>
            <p:cNvSpPr txBox="1"/>
            <p:nvPr/>
          </p:nvSpPr>
          <p:spPr>
            <a:xfrm>
              <a:off x="1343544" y="2680066"/>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900" b="1" dirty="0">
                <a:solidFill>
                  <a:schemeClr val="dk2"/>
                </a:solidFill>
                <a:latin typeface="Meiryo"/>
                <a:ea typeface="Meiryo"/>
                <a:cs typeface="Meiryo"/>
                <a:sym typeface="Meiryo"/>
              </a:endParaRPr>
            </a:p>
          </p:txBody>
        </p:sp>
      </p:grpSp>
      <p:sp>
        <p:nvSpPr>
          <p:cNvPr id="20" name="Google Shape;771;p23"/>
          <p:cNvSpPr txBox="1"/>
          <p:nvPr/>
        </p:nvSpPr>
        <p:spPr>
          <a:xfrm>
            <a:off x="812652" y="4505309"/>
            <a:ext cx="15124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3">
                    <a:lumMod val="60000"/>
                    <a:lumOff val="40000"/>
                  </a:schemeClr>
                </a:solidFill>
                <a:latin typeface="Meiryo"/>
                <a:ea typeface="Meiryo"/>
                <a:cs typeface="Meiryo"/>
                <a:sym typeface="Meiryo"/>
              </a:rPr>
              <a:t>ユーザー</a:t>
            </a:r>
            <a:r>
              <a:rPr lang="en-US" altLang="ja-JP" sz="900" b="1" dirty="0" smtClean="0">
                <a:solidFill>
                  <a:schemeClr val="accent3">
                    <a:lumMod val="60000"/>
                    <a:lumOff val="40000"/>
                  </a:schemeClr>
                </a:solidFill>
                <a:latin typeface="Segoe UI 本文"/>
                <a:ea typeface="Meiryo"/>
                <a:cs typeface="Meiryo"/>
                <a:sym typeface="Meiryo"/>
              </a:rPr>
              <a:t>B</a:t>
            </a:r>
            <a:endParaRPr sz="900" b="1" dirty="0">
              <a:solidFill>
                <a:schemeClr val="accent3">
                  <a:lumMod val="60000"/>
                  <a:lumOff val="40000"/>
                </a:schemeClr>
              </a:solidFill>
              <a:latin typeface="Segoe UI 本文"/>
              <a:ea typeface="Meiryo"/>
              <a:cs typeface="Meiryo"/>
              <a:sym typeface="Meiryo"/>
            </a:endParaRPr>
          </a:p>
        </p:txBody>
      </p:sp>
      <p:graphicFrame>
        <p:nvGraphicFramePr>
          <p:cNvPr id="21" name="Google Shape;768;p23"/>
          <p:cNvGraphicFramePr/>
          <p:nvPr>
            <p:extLst/>
          </p:nvPr>
        </p:nvGraphicFramePr>
        <p:xfrm>
          <a:off x="3871197" y="3358485"/>
          <a:ext cx="1392362" cy="720001"/>
        </p:xfrm>
        <a:graphic>
          <a:graphicData uri="http://schemas.openxmlformats.org/drawingml/2006/table">
            <a:tbl>
              <a:tblPr>
                <a:noFill/>
              </a:tblPr>
              <a:tblGrid>
                <a:gridCol w="696181">
                  <a:extLst>
                    <a:ext uri="{9D8B030D-6E8A-4147-A177-3AD203B41FA5}">
                      <a16:colId xmlns:a16="http://schemas.microsoft.com/office/drawing/2014/main" val="20000"/>
                    </a:ext>
                  </a:extLst>
                </a:gridCol>
                <a:gridCol w="696181">
                  <a:extLst>
                    <a:ext uri="{9D8B030D-6E8A-4147-A177-3AD203B41FA5}">
                      <a16:colId xmlns:a16="http://schemas.microsoft.com/office/drawing/2014/main" val="20001"/>
                    </a:ext>
                  </a:extLst>
                </a:gridCol>
              </a:tblGrid>
              <a:tr h="180880">
                <a:tc>
                  <a:txBody>
                    <a:bodyPr/>
                    <a:lstStyle/>
                    <a:p>
                      <a:pPr marL="0" marR="0" lvl="0" indent="0" algn="l" rtl="0">
                        <a:spcBef>
                          <a:spcPts val="0"/>
                        </a:spcBef>
                        <a:spcAft>
                          <a:spcPts val="0"/>
                        </a:spcAft>
                        <a:buNone/>
                      </a:pPr>
                      <a:r>
                        <a:rPr lang="ja-JP" altLang="en-US" sz="900" u="none" strike="noStrike" dirty="0" smtClean="0">
                          <a:solidFill>
                            <a:schemeClr val="lt1"/>
                          </a:solidFill>
                          <a:latin typeface="メイリオ" panose="020B0604030504040204" pitchFamily="50" charset="-128"/>
                          <a:ea typeface="メイリオ" panose="020B0604030504040204" pitchFamily="50" charset="-128"/>
                        </a:rPr>
                        <a:t>ユーザー</a:t>
                      </a:r>
                      <a:endParaRPr sz="900" b="0" i="0" u="none" strike="noStrike" dirty="0">
                        <a:solidFill>
                          <a:schemeClr val="lt1"/>
                        </a:solidFill>
                        <a:latin typeface="メイリオ" panose="020B0604030504040204" pitchFamily="50" charset="-128"/>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altLang="en-US" sz="900" b="0" i="0" u="none" strike="noStrike" dirty="0" smtClean="0">
                          <a:solidFill>
                            <a:schemeClr val="lt1"/>
                          </a:solidFill>
                          <a:latin typeface="メイリオ" panose="020B0604030504040204" pitchFamily="50" charset="-128"/>
                          <a:ea typeface="メイリオ" panose="020B0604030504040204" pitchFamily="50" charset="-128"/>
                          <a:cs typeface="Meiryo"/>
                          <a:sym typeface="Meiryo"/>
                        </a:rPr>
                        <a:t>所属エリア</a:t>
                      </a:r>
                      <a:endParaRPr sz="900" b="0" i="0" u="none" strike="noStrike" dirty="0">
                        <a:solidFill>
                          <a:schemeClr val="lt1"/>
                        </a:solidFill>
                        <a:latin typeface="メイリオ" panose="020B0604030504040204" pitchFamily="50" charset="-128"/>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179707">
                <a:tc>
                  <a:txBody>
                    <a:bodyPr/>
                    <a:lstStyle/>
                    <a:p>
                      <a:pPr marL="0" marR="0" lvl="0" indent="0" algn="l" rtl="0">
                        <a:spcBef>
                          <a:spcPts val="0"/>
                        </a:spcBef>
                        <a:spcAft>
                          <a:spcPts val="0"/>
                        </a:spcAft>
                        <a:buNone/>
                      </a:pPr>
                      <a:r>
                        <a:rPr lang="en-US" altLang="ja-JP" sz="900" b="0" i="0" u="none" strike="noStrike" dirty="0" smtClean="0">
                          <a:solidFill>
                            <a:schemeClr val="dk1"/>
                          </a:solidFill>
                          <a:latin typeface="+mn-lt"/>
                          <a:ea typeface="メイリオ" panose="020B0604030504040204" pitchFamily="50" charset="-128"/>
                          <a:cs typeface="Arial"/>
                          <a:sym typeface="Arial"/>
                        </a:rPr>
                        <a:t>A</a:t>
                      </a:r>
                      <a:endParaRPr sz="900" b="0" i="0" u="none" strike="noStrike" dirty="0">
                        <a:solidFill>
                          <a:srgbClr val="000000"/>
                        </a:solidFill>
                        <a:latin typeface="+mn-lt"/>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altLang="en-US" sz="900" b="0" i="0" u="none" strike="noStrike" dirty="0" smtClean="0">
                          <a:solidFill>
                            <a:schemeClr val="dk1"/>
                          </a:solidFill>
                          <a:latin typeface="メイリオ" panose="020B0604030504040204" pitchFamily="50" charset="-128"/>
                          <a:ea typeface="メイリオ" panose="020B0604030504040204" pitchFamily="50" charset="-128"/>
                          <a:cs typeface="Arial"/>
                          <a:sym typeface="Arial"/>
                        </a:rPr>
                        <a:t>東日本</a:t>
                      </a:r>
                      <a:endParaRPr sz="900" b="0" i="0" u="none" strike="noStrike" dirty="0">
                        <a:solidFill>
                          <a:srgbClr val="000000"/>
                        </a:solidFill>
                        <a:latin typeface="メイリオ" panose="020B0604030504040204" pitchFamily="50" charset="-128"/>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5D8F1"/>
                    </a:solidFill>
                  </a:tcPr>
                </a:tc>
                <a:extLst>
                  <a:ext uri="{0D108BD9-81ED-4DB2-BD59-A6C34878D82A}">
                    <a16:rowId xmlns:a16="http://schemas.microsoft.com/office/drawing/2014/main" val="10001"/>
                  </a:ext>
                </a:extLst>
              </a:tr>
              <a:tr h="179707">
                <a:tc>
                  <a:txBody>
                    <a:bodyPr/>
                    <a:lstStyle/>
                    <a:p>
                      <a:pPr marL="0" marR="0" lvl="0" indent="0" algn="l" rtl="0">
                        <a:spcBef>
                          <a:spcPts val="0"/>
                        </a:spcBef>
                        <a:spcAft>
                          <a:spcPts val="0"/>
                        </a:spcAft>
                        <a:buNone/>
                      </a:pPr>
                      <a:r>
                        <a:rPr lang="en-US" altLang="ja-JP" sz="900" b="0" i="0" u="none" strike="noStrike" dirty="0" smtClean="0">
                          <a:solidFill>
                            <a:schemeClr val="dk1"/>
                          </a:solidFill>
                          <a:latin typeface="+mn-lt"/>
                          <a:ea typeface="メイリオ" panose="020B0604030504040204" pitchFamily="50" charset="-128"/>
                          <a:cs typeface="Arial"/>
                          <a:sym typeface="Arial"/>
                        </a:rPr>
                        <a:t>B</a:t>
                      </a:r>
                      <a:endParaRPr sz="900" b="0" i="0" u="none" strike="noStrike" dirty="0">
                        <a:solidFill>
                          <a:srgbClr val="000000"/>
                        </a:solidFill>
                        <a:latin typeface="+mn-lt"/>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altLang="en-US" sz="900" b="0" i="0" u="none" strike="noStrike" dirty="0" smtClean="0">
                          <a:solidFill>
                            <a:schemeClr val="dk1"/>
                          </a:solidFill>
                          <a:latin typeface="メイリオ" panose="020B0604030504040204" pitchFamily="50" charset="-128"/>
                          <a:ea typeface="メイリオ" panose="020B0604030504040204" pitchFamily="50" charset="-128"/>
                          <a:cs typeface="Arial"/>
                          <a:sym typeface="Arial"/>
                        </a:rPr>
                        <a:t>西日本</a:t>
                      </a:r>
                      <a:endParaRPr sz="900" b="0" i="0" u="none" strike="noStrike" dirty="0">
                        <a:solidFill>
                          <a:srgbClr val="000000"/>
                        </a:solidFill>
                        <a:latin typeface="メイリオ" panose="020B0604030504040204" pitchFamily="50" charset="-128"/>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79707">
                <a:tc>
                  <a:txBody>
                    <a:bodyPr/>
                    <a:lstStyle/>
                    <a:p>
                      <a:pPr marL="0" marR="0" lvl="0" indent="0" algn="l" rtl="0">
                        <a:spcBef>
                          <a:spcPts val="0"/>
                        </a:spcBef>
                        <a:spcAft>
                          <a:spcPts val="0"/>
                        </a:spcAft>
                        <a:buNone/>
                      </a:pPr>
                      <a:r>
                        <a:rPr lang="ja-JP" altLang="en-US" sz="900" u="none" strike="noStrike" dirty="0" smtClean="0">
                          <a:latin typeface="メイリオ" panose="020B0604030504040204" pitchFamily="50" charset="-128"/>
                          <a:ea typeface="メイリオ" panose="020B0604030504040204" pitchFamily="50" charset="-128"/>
                        </a:rPr>
                        <a:t>管理者</a:t>
                      </a:r>
                      <a:endParaRPr sz="900" b="0" i="0" u="none" strike="noStrike" dirty="0">
                        <a:solidFill>
                          <a:srgbClr val="000000"/>
                        </a:solidFill>
                        <a:latin typeface="メイリオ" panose="020B0604030504040204" pitchFamily="50" charset="-128"/>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tc>
                  <a:txBody>
                    <a:bodyPr/>
                    <a:lstStyle/>
                    <a:p>
                      <a:pPr marL="0" marR="0" lvl="0" indent="0" algn="l" rtl="0">
                        <a:spcBef>
                          <a:spcPts val="0"/>
                        </a:spcBef>
                        <a:spcAft>
                          <a:spcPts val="0"/>
                        </a:spcAft>
                        <a:buNone/>
                      </a:pPr>
                      <a:r>
                        <a:rPr lang="ja-JP" altLang="en-US" sz="900" b="0" i="0" u="none" strike="noStrike" dirty="0" smtClean="0">
                          <a:solidFill>
                            <a:srgbClr val="000000"/>
                          </a:solidFill>
                          <a:latin typeface="メイリオ" panose="020B0604030504040204" pitchFamily="50" charset="-128"/>
                          <a:ea typeface="メイリオ" panose="020B0604030504040204" pitchFamily="50" charset="-128"/>
                          <a:cs typeface="Arial"/>
                          <a:sym typeface="Arial"/>
                        </a:rPr>
                        <a:t>すべて</a:t>
                      </a:r>
                      <a:endParaRPr sz="900" b="0" i="0" u="none" strike="noStrike" dirty="0">
                        <a:solidFill>
                          <a:srgbClr val="000000"/>
                        </a:solidFill>
                        <a:latin typeface="メイリオ" panose="020B0604030504040204" pitchFamily="50" charset="-128"/>
                        <a:ea typeface="メイリオ" panose="020B0604030504040204" pitchFamily="50" charset="-128"/>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5D8F1"/>
                    </a:solidFill>
                  </a:tcPr>
                </a:tc>
                <a:extLst>
                  <a:ext uri="{0D108BD9-81ED-4DB2-BD59-A6C34878D82A}">
                    <a16:rowId xmlns:a16="http://schemas.microsoft.com/office/drawing/2014/main" val="10003"/>
                  </a:ext>
                </a:extLst>
              </a:tr>
            </a:tbl>
          </a:graphicData>
        </a:graphic>
      </p:graphicFrame>
      <p:graphicFrame>
        <p:nvGraphicFramePr>
          <p:cNvPr id="22" name="表 21"/>
          <p:cNvGraphicFramePr>
            <a:graphicFrameLocks noGrp="1"/>
          </p:cNvGraphicFramePr>
          <p:nvPr>
            <p:extLst/>
          </p:nvPr>
        </p:nvGraphicFramePr>
        <p:xfrm>
          <a:off x="6273842" y="4002837"/>
          <a:ext cx="2081300" cy="720000"/>
        </p:xfrm>
        <a:graphic>
          <a:graphicData uri="http://schemas.openxmlformats.org/drawingml/2006/table">
            <a:tbl>
              <a:tblPr firstRow="1"/>
              <a:tblGrid>
                <a:gridCol w="640400">
                  <a:extLst>
                    <a:ext uri="{9D8B030D-6E8A-4147-A177-3AD203B41FA5}">
                      <a16:colId xmlns:a16="http://schemas.microsoft.com/office/drawing/2014/main" val="3485080952"/>
                    </a:ext>
                  </a:extLst>
                </a:gridCol>
                <a:gridCol w="640400">
                  <a:extLst>
                    <a:ext uri="{9D8B030D-6E8A-4147-A177-3AD203B41FA5}">
                      <a16:colId xmlns:a16="http://schemas.microsoft.com/office/drawing/2014/main" val="2890127258"/>
                    </a:ext>
                  </a:extLst>
                </a:gridCol>
                <a:gridCol w="400250">
                  <a:extLst>
                    <a:ext uri="{9D8B030D-6E8A-4147-A177-3AD203B41FA5}">
                      <a16:colId xmlns:a16="http://schemas.microsoft.com/office/drawing/2014/main" val="3842130244"/>
                    </a:ext>
                  </a:extLst>
                </a:gridCol>
                <a:gridCol w="400250">
                  <a:extLst>
                    <a:ext uri="{9D8B030D-6E8A-4147-A177-3AD203B41FA5}">
                      <a16:colId xmlns:a16="http://schemas.microsoft.com/office/drawing/2014/main" val="986153195"/>
                    </a:ext>
                  </a:extLst>
                </a:gridCol>
              </a:tblGrid>
              <a:tr h="180000">
                <a:tc>
                  <a:txBody>
                    <a:bodyPr/>
                    <a:lstStyle/>
                    <a:p>
                      <a:pPr marL="0" marR="0" lvl="0" indent="0" algn="l" rtl="0">
                        <a:spcBef>
                          <a:spcPts val="0"/>
                        </a:spcBef>
                        <a:spcAft>
                          <a:spcPts val="0"/>
                        </a:spcAft>
                        <a:buNone/>
                      </a:pPr>
                      <a:r>
                        <a:rPr lang="ja-JP" altLang="en-US" sz="1000" b="0" u="none" strike="noStrike" dirty="0" smtClean="0">
                          <a:solidFill>
                            <a:schemeClr val="bg1"/>
                          </a:solidFill>
                          <a:latin typeface="+mn-ea"/>
                          <a:ea typeface="+mn-ea"/>
                        </a:rPr>
                        <a:t>エリア</a:t>
                      </a:r>
                      <a:endParaRPr sz="1000" b="0" i="0" u="none" strike="noStrike" dirty="0">
                        <a:solidFill>
                          <a:schemeClr val="bg1"/>
                        </a:solidFill>
                        <a:latin typeface="+mn-ea"/>
                        <a:ea typeface="+mn-ea"/>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l" rtl="0">
                        <a:spcBef>
                          <a:spcPts val="0"/>
                        </a:spcBef>
                        <a:spcAft>
                          <a:spcPts val="0"/>
                        </a:spcAft>
                        <a:buNone/>
                      </a:pPr>
                      <a:r>
                        <a:rPr lang="ja-JP" altLang="en-US" sz="1000" b="0" i="0" u="none" strike="noStrike" dirty="0" smtClean="0">
                          <a:solidFill>
                            <a:schemeClr val="bg1"/>
                          </a:solidFill>
                          <a:latin typeface="+mn-ea"/>
                          <a:ea typeface="+mn-ea"/>
                          <a:cs typeface="Arial"/>
                          <a:sym typeface="Arial"/>
                        </a:rPr>
                        <a:t>営業所</a:t>
                      </a:r>
                      <a:endParaRPr sz="1000" b="0" i="0" u="none" strike="noStrike" dirty="0">
                        <a:solidFill>
                          <a:schemeClr val="bg1"/>
                        </a:solidFill>
                        <a:latin typeface="+mn-ea"/>
                        <a:ea typeface="+mn-ea"/>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r" rtl="0">
                        <a:spcBef>
                          <a:spcPts val="0"/>
                        </a:spcBef>
                        <a:spcAft>
                          <a:spcPts val="0"/>
                        </a:spcAft>
                        <a:buNone/>
                      </a:pPr>
                      <a:r>
                        <a:rPr lang="ja-JP" altLang="en-US" sz="1000" b="0" i="0" u="none" strike="noStrike" dirty="0" smtClean="0">
                          <a:solidFill>
                            <a:schemeClr val="bg1"/>
                          </a:solidFill>
                          <a:latin typeface="+mn-ea"/>
                          <a:ea typeface="+mn-ea"/>
                          <a:cs typeface="Arial"/>
                          <a:sym typeface="Arial"/>
                        </a:rPr>
                        <a:t>売上</a:t>
                      </a:r>
                      <a:endParaRPr sz="1000" b="0" i="0" u="none" strike="noStrike" dirty="0">
                        <a:solidFill>
                          <a:schemeClr val="bg1"/>
                        </a:solidFill>
                        <a:latin typeface="+mn-ea"/>
                        <a:ea typeface="+mn-ea"/>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r" rtl="0">
                        <a:spcBef>
                          <a:spcPts val="0"/>
                        </a:spcBef>
                        <a:spcAft>
                          <a:spcPts val="0"/>
                        </a:spcAft>
                        <a:buNone/>
                      </a:pPr>
                      <a:r>
                        <a:rPr lang="ja-JP" altLang="en-US" sz="1000" b="0" i="0" u="none" strike="noStrike" dirty="0" smtClean="0">
                          <a:solidFill>
                            <a:schemeClr val="bg1"/>
                          </a:solidFill>
                          <a:latin typeface="+mn-ea"/>
                          <a:ea typeface="+mn-ea"/>
                          <a:cs typeface="Arial"/>
                          <a:sym typeface="Arial"/>
                        </a:rPr>
                        <a:t>原価</a:t>
                      </a:r>
                      <a:endParaRPr sz="1000" b="0" i="0" u="none" strike="noStrike" dirty="0">
                        <a:solidFill>
                          <a:schemeClr val="bg1"/>
                        </a:solidFill>
                        <a:latin typeface="+mn-ea"/>
                        <a:ea typeface="+mn-ea"/>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95626274"/>
                  </a:ext>
                </a:extLst>
              </a:tr>
              <a:tr h="180000">
                <a:tc>
                  <a:txBody>
                    <a:bodyPr/>
                    <a:lstStyle/>
                    <a:p>
                      <a:pPr marL="0" marR="0" lvl="0" indent="0" algn="l" rtl="0">
                        <a:spcBef>
                          <a:spcPts val="0"/>
                        </a:spcBef>
                        <a:spcAft>
                          <a:spcPts val="0"/>
                        </a:spcAft>
                        <a:buNone/>
                      </a:pPr>
                      <a:r>
                        <a:rPr lang="ja-JP" sz="1000" u="none" strike="noStrike" dirty="0">
                          <a:solidFill>
                            <a:srgbClr val="3F3F3F"/>
                          </a:solidFill>
                        </a:rPr>
                        <a:t>西日本</a:t>
                      </a:r>
                      <a:endParaRPr sz="1000" b="0" i="0" u="none" strike="noStrike" dirty="0">
                        <a:solidFill>
                          <a:srgbClr val="3F3F3F"/>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sz="1000" u="none" strike="noStrike" dirty="0">
                          <a:solidFill>
                            <a:srgbClr val="3F3F3F"/>
                          </a:solidFill>
                        </a:rPr>
                        <a:t>大阪</a:t>
                      </a:r>
                      <a:endParaRPr sz="1000" b="0" i="0" u="none" strike="noStrike" dirty="0">
                        <a:solidFill>
                          <a:srgbClr val="3F3F3F"/>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r" rtl="0">
                        <a:spcBef>
                          <a:spcPts val="0"/>
                        </a:spcBef>
                        <a:spcAft>
                          <a:spcPts val="0"/>
                        </a:spcAft>
                        <a:buNone/>
                      </a:pPr>
                      <a:r>
                        <a:rPr lang="ja-JP" sz="1000" u="none" strike="noStrike" dirty="0">
                          <a:solidFill>
                            <a:srgbClr val="3F3F3F"/>
                          </a:solidFill>
                          <a:latin typeface="+mn-lt"/>
                        </a:rPr>
                        <a:t>100</a:t>
                      </a:r>
                      <a:endParaRPr sz="1000" b="0" i="0" u="none" strike="noStrike" dirty="0">
                        <a:solidFill>
                          <a:srgbClr val="3F3F3F"/>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r" rtl="0">
                        <a:spcBef>
                          <a:spcPts val="0"/>
                        </a:spcBef>
                        <a:spcAft>
                          <a:spcPts val="0"/>
                        </a:spcAft>
                        <a:buNone/>
                      </a:pPr>
                      <a:r>
                        <a:rPr lang="ja-JP" sz="1000" b="0" i="0" u="none" strike="noStrike" dirty="0">
                          <a:solidFill>
                            <a:srgbClr val="3F3F3F"/>
                          </a:solidFill>
                          <a:latin typeface="+mn-lt"/>
                          <a:ea typeface="Arial"/>
                          <a:cs typeface="Arial"/>
                          <a:sym typeface="Arial"/>
                        </a:rPr>
                        <a:t>20</a:t>
                      </a:r>
                      <a:endParaRPr sz="1000" b="0" i="0" u="none" strike="noStrike" dirty="0">
                        <a:solidFill>
                          <a:srgbClr val="3F3F3F"/>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3681872"/>
                  </a:ext>
                </a:extLst>
              </a:tr>
              <a:tr h="180000">
                <a:tc>
                  <a:txBody>
                    <a:bodyPr/>
                    <a:lstStyle/>
                    <a:p>
                      <a:pPr marL="0" marR="0" lvl="0" indent="0" algn="l" rtl="0">
                        <a:spcBef>
                          <a:spcPts val="0"/>
                        </a:spcBef>
                        <a:spcAft>
                          <a:spcPts val="0"/>
                        </a:spcAft>
                        <a:buNone/>
                      </a:pPr>
                      <a:r>
                        <a:rPr lang="ja-JP" sz="1000" u="none" strike="noStrike" dirty="0">
                          <a:solidFill>
                            <a:srgbClr val="3F3F3F"/>
                          </a:solidFill>
                        </a:rPr>
                        <a:t>西日本</a:t>
                      </a:r>
                      <a:endParaRPr sz="1000" b="0" i="0" u="none" strike="noStrike" dirty="0">
                        <a:solidFill>
                          <a:srgbClr val="3F3F3F"/>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sz="1000" u="none" strike="noStrike" dirty="0">
                          <a:solidFill>
                            <a:srgbClr val="3F3F3F"/>
                          </a:solidFill>
                        </a:rPr>
                        <a:t>京都</a:t>
                      </a:r>
                      <a:endParaRPr sz="1000" b="0" i="0" u="none" strike="noStrike" dirty="0">
                        <a:solidFill>
                          <a:srgbClr val="3F3F3F"/>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r" rtl="0">
                        <a:spcBef>
                          <a:spcPts val="0"/>
                        </a:spcBef>
                        <a:spcAft>
                          <a:spcPts val="0"/>
                        </a:spcAft>
                        <a:buNone/>
                      </a:pPr>
                      <a:r>
                        <a:rPr lang="ja-JP" sz="1000" u="none" strike="noStrike" dirty="0">
                          <a:solidFill>
                            <a:srgbClr val="3F3F3F"/>
                          </a:solidFill>
                          <a:latin typeface="+mn-lt"/>
                        </a:rPr>
                        <a:t>100</a:t>
                      </a:r>
                      <a:endParaRPr sz="1000" b="0" i="0" u="none" strike="noStrike" dirty="0">
                        <a:solidFill>
                          <a:srgbClr val="3F3F3F"/>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lvl="0" indent="0" algn="r" rtl="0">
                        <a:spcBef>
                          <a:spcPts val="0"/>
                        </a:spcBef>
                        <a:spcAft>
                          <a:spcPts val="0"/>
                        </a:spcAft>
                        <a:buNone/>
                      </a:pPr>
                      <a:r>
                        <a:rPr lang="ja-JP" sz="1000" b="0" i="0" u="none" strike="noStrike" dirty="0">
                          <a:solidFill>
                            <a:srgbClr val="3F3F3F"/>
                          </a:solidFill>
                          <a:latin typeface="+mn-lt"/>
                          <a:ea typeface="Arial"/>
                          <a:cs typeface="Arial"/>
                          <a:sym typeface="Arial"/>
                        </a:rPr>
                        <a:t>25</a:t>
                      </a:r>
                      <a:endParaRPr sz="1000" b="0" i="0" u="none" strike="noStrike" dirty="0">
                        <a:solidFill>
                          <a:srgbClr val="3F3F3F"/>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41075254"/>
                  </a:ext>
                </a:extLst>
              </a:tr>
              <a:tr h="180000">
                <a:tc>
                  <a:txBody>
                    <a:bodyPr/>
                    <a:lstStyle/>
                    <a:p>
                      <a:pPr marL="0" marR="0" lvl="0" indent="0" algn="l" rtl="0">
                        <a:spcBef>
                          <a:spcPts val="0"/>
                        </a:spcBef>
                        <a:spcAft>
                          <a:spcPts val="0"/>
                        </a:spcAft>
                        <a:buNone/>
                      </a:pPr>
                      <a:r>
                        <a:rPr lang="ja-JP" sz="1000" u="none" strike="noStrike" dirty="0">
                          <a:solidFill>
                            <a:srgbClr val="3F3F3F"/>
                          </a:solidFill>
                        </a:rPr>
                        <a:t>西日本</a:t>
                      </a:r>
                      <a:endParaRPr sz="1000" b="0" i="0" u="none" strike="noStrike" dirty="0">
                        <a:solidFill>
                          <a:srgbClr val="3F3F3F"/>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spcBef>
                          <a:spcPts val="0"/>
                        </a:spcBef>
                        <a:spcAft>
                          <a:spcPts val="0"/>
                        </a:spcAft>
                        <a:buNone/>
                      </a:pPr>
                      <a:r>
                        <a:rPr lang="ja-JP" sz="1000" u="none" strike="noStrike">
                          <a:solidFill>
                            <a:srgbClr val="3F3F3F"/>
                          </a:solidFill>
                        </a:rPr>
                        <a:t>滋賀</a:t>
                      </a:r>
                      <a:endParaRPr sz="1000" b="0" i="0" u="none" strike="noStrike">
                        <a:solidFill>
                          <a:srgbClr val="3F3F3F"/>
                        </a:solidFill>
                        <a:latin typeface="Arial"/>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rtl="0">
                        <a:spcBef>
                          <a:spcPts val="0"/>
                        </a:spcBef>
                        <a:spcAft>
                          <a:spcPts val="0"/>
                        </a:spcAft>
                        <a:buNone/>
                      </a:pPr>
                      <a:r>
                        <a:rPr lang="ja-JP" sz="1000" u="none" strike="noStrike" dirty="0">
                          <a:solidFill>
                            <a:srgbClr val="3F3F3F"/>
                          </a:solidFill>
                          <a:latin typeface="+mn-lt"/>
                        </a:rPr>
                        <a:t>100</a:t>
                      </a:r>
                      <a:endParaRPr sz="1000" b="0" i="0" u="none" strike="noStrike" dirty="0">
                        <a:solidFill>
                          <a:srgbClr val="3F3F3F"/>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rtl="0">
                        <a:spcBef>
                          <a:spcPts val="0"/>
                        </a:spcBef>
                        <a:spcAft>
                          <a:spcPts val="0"/>
                        </a:spcAft>
                        <a:buNone/>
                      </a:pPr>
                      <a:r>
                        <a:rPr lang="ja-JP" sz="1000" b="0" i="0" u="none" strike="noStrike" dirty="0">
                          <a:solidFill>
                            <a:srgbClr val="3F3F3F"/>
                          </a:solidFill>
                          <a:latin typeface="+mn-lt"/>
                          <a:ea typeface="Arial"/>
                          <a:cs typeface="Arial"/>
                          <a:sym typeface="Arial"/>
                        </a:rPr>
                        <a:t>30</a:t>
                      </a:r>
                      <a:endParaRPr sz="1000" b="0" i="0" u="none" strike="noStrike" dirty="0">
                        <a:solidFill>
                          <a:srgbClr val="3F3F3F"/>
                        </a:solidFill>
                        <a:latin typeface="+mn-lt"/>
                        <a:ea typeface="Arial"/>
                        <a:cs typeface="Arial"/>
                        <a:sym typeface="Arial"/>
                      </a:endParaRPr>
                    </a:p>
                  </a:txBody>
                  <a:tcPr marL="36000" marR="36000" marT="7625" marB="0" anchor="ctr">
                    <a:lnL w="12700" cmpd="sng">
                      <a:noFill/>
                      <a:prstDash val="solid"/>
                    </a:lnL>
                    <a:lnR w="12700" cmpd="sng">
                      <a:noFill/>
                      <a:prstDash val="solid"/>
                    </a:lnR>
                    <a:lnT w="12700" cmpd="sng">
                      <a:noFill/>
                      <a:prstDash val="soli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1890784"/>
                  </a:ext>
                </a:extLst>
              </a:tr>
            </a:tbl>
          </a:graphicData>
        </a:graphic>
      </p:graphicFrame>
      <p:cxnSp>
        <p:nvCxnSpPr>
          <p:cNvPr id="23" name="Google Shape;779;p23"/>
          <p:cNvCxnSpPr>
            <a:stCxn id="21" idx="3"/>
            <a:endCxn id="6" idx="1"/>
          </p:cNvCxnSpPr>
          <p:nvPr/>
        </p:nvCxnSpPr>
        <p:spPr>
          <a:xfrm flipV="1">
            <a:off x="5263559" y="3218151"/>
            <a:ext cx="973998" cy="500334"/>
          </a:xfrm>
          <a:prstGeom prst="straightConnector1">
            <a:avLst/>
          </a:prstGeom>
          <a:noFill/>
          <a:ln w="19050" cap="flat" cmpd="sng">
            <a:solidFill>
              <a:srgbClr val="6699CC"/>
            </a:solidFill>
            <a:prstDash val="dot"/>
            <a:round/>
            <a:headEnd type="none" w="sm" len="sm"/>
            <a:tailEnd type="none" w="sm" len="sm"/>
          </a:ln>
        </p:spPr>
      </p:cxnSp>
      <p:sp>
        <p:nvSpPr>
          <p:cNvPr id="24" name="Google Shape;781;p23"/>
          <p:cNvSpPr txBox="1"/>
          <p:nvPr/>
        </p:nvSpPr>
        <p:spPr>
          <a:xfrm>
            <a:off x="6429721" y="2685184"/>
            <a:ext cx="2020166"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900" b="1" dirty="0" smtClean="0">
                <a:solidFill>
                  <a:schemeClr val="dk2"/>
                </a:solidFill>
                <a:latin typeface="Meiryo"/>
                <a:ea typeface="Meiryo"/>
                <a:cs typeface="Meiryo"/>
                <a:sym typeface="Meiryo"/>
              </a:rPr>
              <a:t>売上テーブル（東日本のみ）</a:t>
            </a:r>
            <a:endParaRPr sz="900" b="1" dirty="0">
              <a:solidFill>
                <a:schemeClr val="dk2"/>
              </a:solidFill>
              <a:latin typeface="Meiryo"/>
              <a:ea typeface="Meiryo"/>
              <a:cs typeface="Meiryo"/>
              <a:sym typeface="Meiryo"/>
            </a:endParaRPr>
          </a:p>
        </p:txBody>
      </p:sp>
      <p:sp>
        <p:nvSpPr>
          <p:cNvPr id="25" name="Google Shape;781;p23"/>
          <p:cNvSpPr txBox="1"/>
          <p:nvPr/>
        </p:nvSpPr>
        <p:spPr>
          <a:xfrm>
            <a:off x="6544359" y="3804143"/>
            <a:ext cx="169771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900" b="1" dirty="0" smtClean="0">
                <a:solidFill>
                  <a:schemeClr val="dk2"/>
                </a:solidFill>
                <a:latin typeface="Meiryo"/>
                <a:ea typeface="Meiryo"/>
                <a:cs typeface="Meiryo"/>
                <a:sym typeface="Meiryo"/>
              </a:rPr>
              <a:t>売上テーブル（西日本のみ）</a:t>
            </a:r>
            <a:endParaRPr sz="900" b="1" dirty="0">
              <a:solidFill>
                <a:schemeClr val="dk2"/>
              </a:solidFill>
              <a:latin typeface="Meiryo"/>
              <a:ea typeface="Meiryo"/>
              <a:cs typeface="Meiryo"/>
              <a:sym typeface="Meiryo"/>
            </a:endParaRPr>
          </a:p>
        </p:txBody>
      </p:sp>
      <p:cxnSp>
        <p:nvCxnSpPr>
          <p:cNvPr id="26" name="Google Shape;779;p23"/>
          <p:cNvCxnSpPr>
            <a:stCxn id="21" idx="3"/>
            <a:endCxn id="22" idx="1"/>
          </p:cNvCxnSpPr>
          <p:nvPr/>
        </p:nvCxnSpPr>
        <p:spPr>
          <a:xfrm>
            <a:off x="5263559" y="3718485"/>
            <a:ext cx="1010283" cy="644352"/>
          </a:xfrm>
          <a:prstGeom prst="straightConnector1">
            <a:avLst/>
          </a:prstGeom>
          <a:noFill/>
          <a:ln w="19050" cap="flat" cmpd="sng">
            <a:solidFill>
              <a:srgbClr val="6699CC"/>
            </a:solidFill>
            <a:prstDash val="dot"/>
            <a:round/>
            <a:headEnd type="none" w="sm" len="sm"/>
            <a:tailEnd type="none" w="sm" len="sm"/>
          </a:ln>
        </p:spPr>
      </p:cxnSp>
      <p:cxnSp>
        <p:nvCxnSpPr>
          <p:cNvPr id="27" name="Google Shape;779;p23"/>
          <p:cNvCxnSpPr>
            <a:stCxn id="11" idx="1"/>
            <a:endCxn id="18" idx="3"/>
          </p:cNvCxnSpPr>
          <p:nvPr/>
        </p:nvCxnSpPr>
        <p:spPr>
          <a:xfrm flipH="1">
            <a:off x="1741694" y="3655285"/>
            <a:ext cx="1008565" cy="616837"/>
          </a:xfrm>
          <a:prstGeom prst="straightConnector1">
            <a:avLst/>
          </a:prstGeom>
          <a:noFill/>
          <a:ln w="19050" cap="flat" cmpd="sng">
            <a:solidFill>
              <a:srgbClr val="6699CC"/>
            </a:solidFill>
            <a:prstDash val="dot"/>
            <a:round/>
            <a:headEnd type="none" w="sm" len="sm"/>
            <a:tailEnd type="none" w="sm" len="sm"/>
          </a:ln>
        </p:spPr>
      </p:cxnSp>
      <p:pic>
        <p:nvPicPr>
          <p:cNvPr id="28" name="p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30623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アプリ層での設定イメージ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285750" lvl="0" indent="-285750">
              <a:buClr>
                <a:schemeClr val="tx2"/>
              </a:buClr>
              <a:buFont typeface="Wingdings" panose="05000000000000000000" pitchFamily="2" charset="2"/>
              <a:buChar char="n"/>
            </a:pPr>
            <a:r>
              <a:rPr lang="ja-JP" altLang="en-US" dirty="0"/>
              <a:t>アプリ層（検索画面やプロシジャ）での制御について</a:t>
            </a:r>
          </a:p>
          <a:p>
            <a:pPr marL="742950" lvl="1" indent="-285750">
              <a:buClr>
                <a:schemeClr val="tx2"/>
              </a:buClr>
              <a:buFont typeface="Wingdings" panose="05000000000000000000" pitchFamily="2" charset="2"/>
              <a:buChar char="ü"/>
            </a:pPr>
            <a:r>
              <a:rPr lang="ja-JP" altLang="en-US" dirty="0"/>
              <a:t>アプリ開発者がアプリ層でデータの絞り込みを予め設定できます</a:t>
            </a:r>
          </a:p>
          <a:p>
            <a:pPr marL="742950" lvl="1" indent="-285750">
              <a:buClr>
                <a:schemeClr val="tx2"/>
              </a:buClr>
              <a:buFont typeface="Wingdings" panose="05000000000000000000" pitchFamily="2" charset="2"/>
              <a:buChar char="ü"/>
            </a:pPr>
            <a:r>
              <a:rPr lang="ja-JP" altLang="en-US" dirty="0"/>
              <a:t>検索画面での行列制御はガイデッドレポートを利用します。ガイデッドレポートでは、レポートで利用できる項目（列）や抽出条件（行）を開発者側で予め設定できます</a:t>
            </a:r>
          </a:p>
          <a:p>
            <a:pPr marL="742950" lvl="1" indent="-285750">
              <a:buClr>
                <a:schemeClr val="tx2"/>
              </a:buClr>
              <a:buFont typeface="Wingdings" panose="05000000000000000000" pitchFamily="2" charset="2"/>
              <a:buChar char="ü"/>
            </a:pPr>
            <a:r>
              <a:rPr lang="ja-JP" altLang="en-US" dirty="0"/>
              <a:t>プロシジャでの行列制御は</a:t>
            </a:r>
            <a:r>
              <a:rPr lang="en-US" altLang="ja-JP" dirty="0"/>
              <a:t>IF</a:t>
            </a:r>
            <a:r>
              <a:rPr lang="ja-JP" altLang="en-US" dirty="0"/>
              <a:t>文などの条件分岐で柔軟な処理を予め設定できます</a:t>
            </a:r>
          </a:p>
          <a:p>
            <a:pPr marL="742950" lvl="1" indent="-285750">
              <a:buClr>
                <a:schemeClr val="tx2"/>
              </a:buClr>
              <a:buFont typeface="Wingdings" panose="05000000000000000000" pitchFamily="2" charset="2"/>
              <a:buChar char="ü"/>
            </a:pPr>
            <a:endParaRPr lang="ja-JP" altLang="en-US" dirty="0"/>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24</a:t>
            </a:fld>
            <a:endParaRPr lang="ja-JP" altLang="en-US" dirty="0"/>
          </a:p>
        </p:txBody>
      </p:sp>
      <p:pic>
        <p:nvPicPr>
          <p:cNvPr id="6" name="図 5"/>
          <p:cNvPicPr>
            <a:picLocks noChangeAspect="1"/>
          </p:cNvPicPr>
          <p:nvPr/>
        </p:nvPicPr>
        <p:blipFill>
          <a:blip r:embed="rId5"/>
          <a:stretch>
            <a:fillRect/>
          </a:stretch>
        </p:blipFill>
        <p:spPr>
          <a:xfrm>
            <a:off x="688601" y="2721735"/>
            <a:ext cx="3606031" cy="1993521"/>
          </a:xfrm>
          <a:prstGeom prst="rect">
            <a:avLst/>
          </a:prstGeom>
          <a:ln>
            <a:solidFill>
              <a:schemeClr val="bg1">
                <a:lumMod val="85000"/>
              </a:schemeClr>
            </a:solidFill>
          </a:ln>
        </p:spPr>
      </p:pic>
      <p:sp>
        <p:nvSpPr>
          <p:cNvPr id="7" name="ホームベース 6"/>
          <p:cNvSpPr/>
          <p:nvPr/>
        </p:nvSpPr>
        <p:spPr>
          <a:xfrm>
            <a:off x="992726" y="3571976"/>
            <a:ext cx="2733837" cy="252000"/>
          </a:xfrm>
          <a:prstGeom prst="homePlate">
            <a:avLst/>
          </a:prstGeom>
          <a:solidFill>
            <a:schemeClr val="accent6">
              <a:lumMod val="60000"/>
              <a:lumOff val="40000"/>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4308" tIns="88615" rIns="44308" bIns="44308" rtlCol="0" anchor="ctr"/>
          <a:lstStyle/>
          <a:p>
            <a:pPr algn="ctr"/>
            <a:r>
              <a:rPr lang="ja-JP" altLang="en-US" sz="1100" b="1" dirty="0" smtClean="0">
                <a:solidFill>
                  <a:schemeClr val="tx1">
                    <a:lumMod val="75000"/>
                    <a:lumOff val="25000"/>
                  </a:schemeClr>
                </a:solidFill>
              </a:rPr>
              <a:t>行列制御できるように画面を設計</a:t>
            </a:r>
            <a:endParaRPr lang="ja-JP" altLang="en-US" sz="1100" b="1" dirty="0">
              <a:solidFill>
                <a:schemeClr val="tx1">
                  <a:lumMod val="75000"/>
                  <a:lumOff val="25000"/>
                </a:schemeClr>
              </a:solidFill>
            </a:endParaRPr>
          </a:p>
        </p:txBody>
      </p:sp>
      <p:sp>
        <p:nvSpPr>
          <p:cNvPr id="8" name="ホームベース 7"/>
          <p:cNvSpPr/>
          <p:nvPr/>
        </p:nvSpPr>
        <p:spPr>
          <a:xfrm>
            <a:off x="688599" y="2427734"/>
            <a:ext cx="2592000" cy="252000"/>
          </a:xfrm>
          <a:prstGeom prst="homePlate">
            <a:avLst/>
          </a:prstGeom>
          <a:solidFill>
            <a:srgbClr val="F3A8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algn="ctr"/>
            <a:r>
              <a:rPr lang="ja-JP" altLang="en-US" sz="1200" b="1" dirty="0" smtClean="0">
                <a:solidFill>
                  <a:prstClr val="white"/>
                </a:solidFill>
              </a:rPr>
              <a:t>検索画面例（ガイデットレポート）</a:t>
            </a:r>
            <a:endParaRPr lang="ja-JP" altLang="en-US" sz="1200" b="1" dirty="0">
              <a:solidFill>
                <a:prstClr val="white"/>
              </a:solidFill>
            </a:endParaRPr>
          </a:p>
        </p:txBody>
      </p:sp>
      <p:sp>
        <p:nvSpPr>
          <p:cNvPr id="9" name="ホームベース 8"/>
          <p:cNvSpPr/>
          <p:nvPr/>
        </p:nvSpPr>
        <p:spPr>
          <a:xfrm>
            <a:off x="4836929" y="2427734"/>
            <a:ext cx="2128916" cy="252000"/>
          </a:xfrm>
          <a:prstGeom prst="homePlate">
            <a:avLst/>
          </a:prstGeom>
          <a:solidFill>
            <a:srgbClr val="F3A8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4308" tIns="44308" rIns="44308" bIns="44308" rtlCol="0" anchor="ctr"/>
          <a:lstStyle/>
          <a:p>
            <a:pPr algn="ctr"/>
            <a:r>
              <a:rPr lang="ja-JP" altLang="en-US" sz="1200" b="1" dirty="0">
                <a:solidFill>
                  <a:prstClr val="white"/>
                </a:solidFill>
              </a:rPr>
              <a:t>　</a:t>
            </a:r>
            <a:r>
              <a:rPr lang="ja-JP" altLang="en-US" sz="1200" b="1" dirty="0" smtClean="0">
                <a:solidFill>
                  <a:prstClr val="white"/>
                </a:solidFill>
              </a:rPr>
              <a:t>プロシジャ例</a:t>
            </a:r>
            <a:endParaRPr lang="ja-JP" altLang="en-US" sz="1200" b="1" dirty="0">
              <a:solidFill>
                <a:prstClr val="white"/>
              </a:solidFill>
            </a:endParaRPr>
          </a:p>
        </p:txBody>
      </p:sp>
      <p:pic>
        <p:nvPicPr>
          <p:cNvPr id="10" name="図 9"/>
          <p:cNvPicPr>
            <a:picLocks noChangeAspect="1"/>
          </p:cNvPicPr>
          <p:nvPr/>
        </p:nvPicPr>
        <p:blipFill>
          <a:blip r:embed="rId6"/>
          <a:stretch>
            <a:fillRect/>
          </a:stretch>
        </p:blipFill>
        <p:spPr>
          <a:xfrm>
            <a:off x="4836929" y="2721735"/>
            <a:ext cx="3606031" cy="1993521"/>
          </a:xfrm>
          <a:prstGeom prst="rect">
            <a:avLst/>
          </a:prstGeom>
          <a:ln>
            <a:solidFill>
              <a:schemeClr val="bg1">
                <a:lumMod val="85000"/>
              </a:schemeClr>
            </a:solidFill>
          </a:ln>
        </p:spPr>
      </p:pic>
      <p:sp>
        <p:nvSpPr>
          <p:cNvPr id="11" name="ホームベース 10"/>
          <p:cNvSpPr/>
          <p:nvPr/>
        </p:nvSpPr>
        <p:spPr>
          <a:xfrm>
            <a:off x="5107525" y="3620744"/>
            <a:ext cx="3413019" cy="252000"/>
          </a:xfrm>
          <a:prstGeom prst="homePlate">
            <a:avLst/>
          </a:prstGeom>
          <a:solidFill>
            <a:schemeClr val="accent6">
              <a:lumMod val="60000"/>
              <a:lumOff val="40000"/>
              <a:alpha val="3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4308" tIns="88615" rIns="44308" bIns="44308" rtlCol="0" anchor="ctr"/>
          <a:lstStyle/>
          <a:p>
            <a:pPr algn="ctr"/>
            <a:r>
              <a:rPr lang="ja-JP" altLang="en-US" sz="1100" b="1" dirty="0" smtClean="0">
                <a:solidFill>
                  <a:schemeClr val="tx1">
                    <a:lumMod val="75000"/>
                    <a:lumOff val="25000"/>
                  </a:schemeClr>
                </a:solidFill>
              </a:rPr>
              <a:t>ログインユーザーによって見えるデータの絞り込み</a:t>
            </a:r>
            <a:endParaRPr lang="ja-JP" altLang="en-US" sz="1100" b="1" dirty="0">
              <a:solidFill>
                <a:schemeClr val="tx1">
                  <a:lumMod val="75000"/>
                  <a:lumOff val="25000"/>
                </a:schemeClr>
              </a:solidFill>
            </a:endParaRPr>
          </a:p>
        </p:txBody>
      </p:sp>
      <p:sp>
        <p:nvSpPr>
          <p:cNvPr id="12" name="正方形/長方形 11"/>
          <p:cNvSpPr/>
          <p:nvPr/>
        </p:nvSpPr>
        <p:spPr>
          <a:xfrm>
            <a:off x="7869936" y="2696943"/>
            <a:ext cx="573024" cy="16513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cs typeface="メイリオ" panose="020B0604030504040204" pitchFamily="50" charset="-128"/>
            </a:endParaRPr>
          </a:p>
        </p:txBody>
      </p:sp>
      <p:sp>
        <p:nvSpPr>
          <p:cNvPr id="13" name="正方形/長方形 12"/>
          <p:cNvSpPr/>
          <p:nvPr/>
        </p:nvSpPr>
        <p:spPr>
          <a:xfrm>
            <a:off x="4870704" y="3054608"/>
            <a:ext cx="573024" cy="16513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cs typeface="メイリオ" panose="020B0604030504040204" pitchFamily="50" charset="-128"/>
            </a:endParaRPr>
          </a:p>
        </p:txBody>
      </p:sp>
      <p:cxnSp>
        <p:nvCxnSpPr>
          <p:cNvPr id="14" name="カギ線コネクタ 13"/>
          <p:cNvCxnSpPr>
            <a:stCxn id="12" idx="2"/>
            <a:endCxn id="13" idx="3"/>
          </p:cNvCxnSpPr>
          <p:nvPr/>
        </p:nvCxnSpPr>
        <p:spPr>
          <a:xfrm rot="5400000">
            <a:off x="6662538" y="1643263"/>
            <a:ext cx="275100" cy="2712720"/>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15" name="audio-20234514-1345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5349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フォルダ層での設定イメージ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285750" lvl="0" indent="-285750">
              <a:buClr>
                <a:schemeClr val="tx2"/>
              </a:buClr>
              <a:buFont typeface="Wingdings" panose="05000000000000000000" pitchFamily="2" charset="2"/>
              <a:buChar char="n"/>
            </a:pPr>
            <a:r>
              <a:rPr lang="ja-JP" altLang="en-US" dirty="0"/>
              <a:t>フォルダ層（関連付け）での制御について</a:t>
            </a:r>
          </a:p>
          <a:p>
            <a:pPr marL="742950" lvl="1" indent="-285750">
              <a:buClr>
                <a:schemeClr val="tx2"/>
              </a:buClr>
              <a:buFont typeface="Wingdings" panose="05000000000000000000" pitchFamily="2" charset="2"/>
              <a:buChar char="ü"/>
            </a:pPr>
            <a:r>
              <a:rPr lang="ja-JP" altLang="en-US" dirty="0"/>
              <a:t>利用対象のワークスペースに対しては、対象のグループに対して権限付与を行います</a:t>
            </a:r>
          </a:p>
          <a:p>
            <a:pPr marL="742950" lvl="1" indent="-285750">
              <a:buClr>
                <a:schemeClr val="tx2"/>
              </a:buClr>
              <a:buFont typeface="Wingdings" panose="05000000000000000000" pitchFamily="2" charset="2"/>
              <a:buChar char="ü"/>
            </a:pPr>
            <a:r>
              <a:rPr lang="ja-JP" altLang="en-US" dirty="0"/>
              <a:t>権限付与だけでなく、ワークスペースとアプリケーションディレクトリを関連付けすることで利用できるシノニムを制御することができます		</a:t>
            </a:r>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742950" lvl="1" indent="-285750">
              <a:buClr>
                <a:schemeClr val="tx2"/>
              </a:buClr>
              <a:buFont typeface="Wingdings" panose="05000000000000000000" pitchFamily="2" charset="2"/>
              <a:buChar char="ü"/>
            </a:pPr>
            <a:endParaRPr lang="ja-JP" altLang="en-US" dirty="0"/>
          </a:p>
          <a:p>
            <a:endParaRPr lang="ja-JP" altLang="en-US" dirty="0"/>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25</a:t>
            </a:fld>
            <a:endParaRPr lang="ja-JP" altLang="en-US" dirty="0"/>
          </a:p>
        </p:txBody>
      </p:sp>
      <p:sp>
        <p:nvSpPr>
          <p:cNvPr id="6" name="Google Shape;725;p21"/>
          <p:cNvSpPr/>
          <p:nvPr/>
        </p:nvSpPr>
        <p:spPr>
          <a:xfrm>
            <a:off x="2206053" y="3909796"/>
            <a:ext cx="662974" cy="425836"/>
          </a:xfrm>
          <a:prstGeom prst="rect">
            <a:avLst/>
          </a:prstGeom>
          <a:solidFill>
            <a:schemeClr val="bg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cxnSp>
        <p:nvCxnSpPr>
          <p:cNvPr id="7" name="Google Shape;698;p21"/>
          <p:cNvCxnSpPr>
            <a:stCxn id="44" idx="3"/>
            <a:endCxn id="58" idx="1"/>
          </p:cNvCxnSpPr>
          <p:nvPr/>
        </p:nvCxnSpPr>
        <p:spPr>
          <a:xfrm>
            <a:off x="2446868" y="2720073"/>
            <a:ext cx="1621402" cy="1137729"/>
          </a:xfrm>
          <a:prstGeom prst="straightConnector1">
            <a:avLst/>
          </a:prstGeom>
          <a:noFill/>
          <a:ln w="19050" cap="flat" cmpd="sng">
            <a:solidFill>
              <a:srgbClr val="6699CC"/>
            </a:solidFill>
            <a:prstDash val="dot"/>
            <a:round/>
            <a:headEnd type="none" w="sm" len="sm"/>
            <a:tailEnd type="none" w="sm" len="sm"/>
          </a:ln>
        </p:spPr>
      </p:cxnSp>
      <p:cxnSp>
        <p:nvCxnSpPr>
          <p:cNvPr id="8" name="Google Shape;698;p21"/>
          <p:cNvCxnSpPr>
            <a:stCxn id="44" idx="3"/>
          </p:cNvCxnSpPr>
          <p:nvPr/>
        </p:nvCxnSpPr>
        <p:spPr>
          <a:xfrm>
            <a:off x="2446868" y="2720073"/>
            <a:ext cx="1663747" cy="8380"/>
          </a:xfrm>
          <a:prstGeom prst="straightConnector1">
            <a:avLst/>
          </a:prstGeom>
          <a:noFill/>
          <a:ln w="19050" cap="flat" cmpd="sng">
            <a:solidFill>
              <a:srgbClr val="6699CC"/>
            </a:solidFill>
            <a:prstDash val="dot"/>
            <a:round/>
            <a:headEnd type="none" w="sm" len="sm"/>
            <a:tailEnd type="none" w="sm" len="sm"/>
          </a:ln>
        </p:spPr>
      </p:cxnSp>
      <p:sp>
        <p:nvSpPr>
          <p:cNvPr id="9" name="Google Shape;700;p21"/>
          <p:cNvSpPr txBox="1"/>
          <p:nvPr/>
        </p:nvSpPr>
        <p:spPr>
          <a:xfrm>
            <a:off x="1727832" y="2362904"/>
            <a:ext cx="13320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chemeClr val="dk2"/>
                </a:solidFill>
                <a:latin typeface="Meiryo"/>
                <a:ea typeface="Meiryo"/>
                <a:cs typeface="Meiryo"/>
                <a:sym typeface="Meiryo"/>
              </a:rPr>
              <a:t>本社</a:t>
            </a:r>
            <a:r>
              <a:rPr lang="ja-JP" sz="900" b="1" dirty="0" smtClean="0">
                <a:solidFill>
                  <a:schemeClr val="dk2"/>
                </a:solidFill>
                <a:latin typeface="Meiryo"/>
                <a:ea typeface="Meiryo"/>
                <a:cs typeface="Meiryo"/>
                <a:sym typeface="Meiryo"/>
              </a:rPr>
              <a:t>グループ</a:t>
            </a:r>
            <a:endParaRPr sz="900" b="1" dirty="0">
              <a:solidFill>
                <a:schemeClr val="dk2"/>
              </a:solidFill>
              <a:latin typeface="Meiryo"/>
              <a:ea typeface="Meiryo"/>
              <a:cs typeface="Meiryo"/>
              <a:sym typeface="Meiryo"/>
            </a:endParaRPr>
          </a:p>
        </p:txBody>
      </p:sp>
      <p:sp>
        <p:nvSpPr>
          <p:cNvPr id="10" name="Google Shape;701;p21"/>
          <p:cNvSpPr txBox="1"/>
          <p:nvPr/>
        </p:nvSpPr>
        <p:spPr>
          <a:xfrm>
            <a:off x="4014660" y="2329960"/>
            <a:ext cx="1332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chemeClr val="dk2"/>
                </a:solidFill>
                <a:latin typeface="Meiryo"/>
                <a:ea typeface="Meiryo"/>
                <a:cs typeface="Meiryo"/>
                <a:sym typeface="Meiryo"/>
              </a:rPr>
              <a:t>本社ワークスペース</a:t>
            </a:r>
            <a:endParaRPr sz="900" b="1" dirty="0">
              <a:solidFill>
                <a:schemeClr val="dk2"/>
              </a:solidFill>
              <a:latin typeface="Meiryo"/>
              <a:ea typeface="Meiryo"/>
              <a:cs typeface="Meiryo"/>
              <a:sym typeface="Meiryo"/>
            </a:endParaRPr>
          </a:p>
        </p:txBody>
      </p:sp>
      <p:cxnSp>
        <p:nvCxnSpPr>
          <p:cNvPr id="11" name="Google Shape;702;p21"/>
          <p:cNvCxnSpPr>
            <a:endCxn id="20" idx="1"/>
          </p:cNvCxnSpPr>
          <p:nvPr/>
        </p:nvCxnSpPr>
        <p:spPr>
          <a:xfrm flipV="1">
            <a:off x="4542563" y="2733806"/>
            <a:ext cx="1764392" cy="18064"/>
          </a:xfrm>
          <a:prstGeom prst="straightConnector1">
            <a:avLst/>
          </a:prstGeom>
          <a:noFill/>
          <a:ln w="19050" cap="flat" cmpd="sng">
            <a:solidFill>
              <a:srgbClr val="6699CC"/>
            </a:solidFill>
            <a:prstDash val="dot"/>
            <a:round/>
            <a:headEnd type="none" w="sm" len="sm"/>
            <a:tailEnd type="none" w="sm" len="sm"/>
          </a:ln>
        </p:spPr>
      </p:cxnSp>
      <p:sp>
        <p:nvSpPr>
          <p:cNvPr id="12" name="Google Shape;704;p21"/>
          <p:cNvSpPr txBox="1"/>
          <p:nvPr/>
        </p:nvSpPr>
        <p:spPr>
          <a:xfrm>
            <a:off x="4032088" y="3396055"/>
            <a:ext cx="1332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chemeClr val="dk2"/>
                </a:solidFill>
                <a:latin typeface="Meiryo"/>
                <a:ea typeface="Meiryo"/>
                <a:cs typeface="Meiryo"/>
                <a:sym typeface="Meiryo"/>
              </a:rPr>
              <a:t>拠点ワークスペース</a:t>
            </a:r>
            <a:endParaRPr sz="900" b="1" dirty="0">
              <a:solidFill>
                <a:schemeClr val="dk2"/>
              </a:solidFill>
              <a:latin typeface="Meiryo"/>
              <a:ea typeface="Meiryo"/>
              <a:cs typeface="Meiryo"/>
              <a:sym typeface="Meiryo"/>
            </a:endParaRPr>
          </a:p>
        </p:txBody>
      </p:sp>
      <p:cxnSp>
        <p:nvCxnSpPr>
          <p:cNvPr id="13" name="Google Shape;708;p21"/>
          <p:cNvCxnSpPr>
            <a:stCxn id="52" idx="3"/>
            <a:endCxn id="58" idx="1"/>
          </p:cNvCxnSpPr>
          <p:nvPr/>
        </p:nvCxnSpPr>
        <p:spPr>
          <a:xfrm>
            <a:off x="2474899" y="3822889"/>
            <a:ext cx="1593371" cy="34913"/>
          </a:xfrm>
          <a:prstGeom prst="straightConnector1">
            <a:avLst/>
          </a:prstGeom>
          <a:noFill/>
          <a:ln w="19050" cap="flat" cmpd="sng">
            <a:solidFill>
              <a:srgbClr val="6699CC"/>
            </a:solidFill>
            <a:prstDash val="dot"/>
            <a:round/>
            <a:headEnd type="none" w="sm" len="sm"/>
            <a:tailEnd type="none" w="sm" len="sm"/>
          </a:ln>
        </p:spPr>
      </p:cxnSp>
      <p:sp>
        <p:nvSpPr>
          <p:cNvPr id="14" name="Google Shape;710;p21"/>
          <p:cNvSpPr txBox="1"/>
          <p:nvPr/>
        </p:nvSpPr>
        <p:spPr>
          <a:xfrm>
            <a:off x="1727832" y="3474308"/>
            <a:ext cx="1332000"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chemeClr val="tx2"/>
                </a:solidFill>
                <a:latin typeface="Meiryo"/>
                <a:ea typeface="Meiryo"/>
                <a:cs typeface="Meiryo"/>
                <a:sym typeface="Meiryo"/>
              </a:rPr>
              <a:t>拠点グループ</a:t>
            </a:r>
            <a:endParaRPr sz="900" b="1" dirty="0">
              <a:solidFill>
                <a:schemeClr val="tx2"/>
              </a:solidFill>
              <a:latin typeface="Meiryo"/>
              <a:ea typeface="Meiryo"/>
              <a:cs typeface="Meiryo"/>
              <a:sym typeface="Meiryo"/>
            </a:endParaRPr>
          </a:p>
        </p:txBody>
      </p:sp>
      <p:cxnSp>
        <p:nvCxnSpPr>
          <p:cNvPr id="15" name="Google Shape;711;p21"/>
          <p:cNvCxnSpPr>
            <a:stCxn id="58" idx="3"/>
            <a:endCxn id="25" idx="1"/>
          </p:cNvCxnSpPr>
          <p:nvPr/>
        </p:nvCxnSpPr>
        <p:spPr>
          <a:xfrm flipV="1">
            <a:off x="4500270" y="3849854"/>
            <a:ext cx="1828416" cy="7948"/>
          </a:xfrm>
          <a:prstGeom prst="straightConnector1">
            <a:avLst/>
          </a:prstGeom>
          <a:noFill/>
          <a:ln w="19050" cap="flat" cmpd="sng">
            <a:solidFill>
              <a:srgbClr val="6699CC"/>
            </a:solidFill>
            <a:prstDash val="dot"/>
            <a:round/>
            <a:headEnd type="none" w="sm" len="sm"/>
            <a:tailEnd type="none" w="sm" len="sm"/>
          </a:ln>
        </p:spPr>
      </p:cxnSp>
      <p:sp>
        <p:nvSpPr>
          <p:cNvPr id="16" name="Google Shape;729;p21"/>
          <p:cNvSpPr txBox="1"/>
          <p:nvPr/>
        </p:nvSpPr>
        <p:spPr>
          <a:xfrm>
            <a:off x="5983099" y="2412926"/>
            <a:ext cx="1620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chemeClr val="dk2"/>
                </a:solidFill>
                <a:latin typeface="Meiryo"/>
                <a:ea typeface="Meiryo"/>
                <a:cs typeface="Meiryo"/>
                <a:sym typeface="Meiryo"/>
              </a:rPr>
              <a:t>本社業務</a:t>
            </a:r>
            <a:endParaRPr sz="900" b="1" dirty="0">
              <a:solidFill>
                <a:schemeClr val="dk2"/>
              </a:solidFill>
              <a:latin typeface="Meiryo"/>
              <a:ea typeface="Meiryo"/>
              <a:cs typeface="Meiryo"/>
              <a:sym typeface="Meiryo"/>
            </a:endParaRPr>
          </a:p>
        </p:txBody>
      </p:sp>
      <p:pic>
        <p:nvPicPr>
          <p:cNvPr id="17" name="Google Shape;730;p21"/>
          <p:cNvPicPr preferRelativeResize="0"/>
          <p:nvPr/>
        </p:nvPicPr>
        <p:blipFill rotWithShape="1">
          <a:blip r:embed="rId5">
            <a:alphaModFix/>
          </a:blip>
          <a:srcRect/>
          <a:stretch/>
        </p:blipFill>
        <p:spPr>
          <a:xfrm>
            <a:off x="6595059" y="2571798"/>
            <a:ext cx="432000" cy="432000"/>
          </a:xfrm>
          <a:prstGeom prst="rect">
            <a:avLst/>
          </a:prstGeom>
          <a:solidFill>
            <a:schemeClr val="lt1"/>
          </a:solidFill>
          <a:ln>
            <a:noFill/>
          </a:ln>
        </p:spPr>
      </p:pic>
      <p:sp>
        <p:nvSpPr>
          <p:cNvPr id="18" name="Google Shape;731;p21"/>
          <p:cNvSpPr txBox="1"/>
          <p:nvPr/>
        </p:nvSpPr>
        <p:spPr>
          <a:xfrm>
            <a:off x="6631171" y="2412926"/>
            <a:ext cx="1620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chemeClr val="dk2"/>
                </a:solidFill>
                <a:latin typeface="Meiryo"/>
                <a:ea typeface="Meiryo"/>
                <a:cs typeface="Meiryo"/>
                <a:sym typeface="Meiryo"/>
              </a:rPr>
              <a:t>経理業務</a:t>
            </a:r>
            <a:endParaRPr sz="900" b="1">
              <a:solidFill>
                <a:schemeClr val="dk2"/>
              </a:solidFill>
              <a:latin typeface="Meiryo"/>
              <a:ea typeface="Meiryo"/>
              <a:cs typeface="Meiryo"/>
              <a:sym typeface="Meiryo"/>
            </a:endParaRPr>
          </a:p>
        </p:txBody>
      </p:sp>
      <p:pic>
        <p:nvPicPr>
          <p:cNvPr id="19" name="Google Shape;732;p21"/>
          <p:cNvPicPr preferRelativeResize="0"/>
          <p:nvPr/>
        </p:nvPicPr>
        <p:blipFill rotWithShape="1">
          <a:blip r:embed="rId5">
            <a:alphaModFix/>
          </a:blip>
          <a:srcRect/>
          <a:stretch/>
        </p:blipFill>
        <p:spPr>
          <a:xfrm>
            <a:off x="7243131" y="2571798"/>
            <a:ext cx="432000" cy="432000"/>
          </a:xfrm>
          <a:prstGeom prst="rect">
            <a:avLst/>
          </a:prstGeom>
          <a:solidFill>
            <a:schemeClr val="lt1"/>
          </a:solidFill>
          <a:ln>
            <a:noFill/>
          </a:ln>
        </p:spPr>
      </p:pic>
      <p:sp>
        <p:nvSpPr>
          <p:cNvPr id="20" name="Google Shape;703;p21"/>
          <p:cNvSpPr/>
          <p:nvPr/>
        </p:nvSpPr>
        <p:spPr>
          <a:xfrm>
            <a:off x="6306955" y="2391806"/>
            <a:ext cx="2279353" cy="684000"/>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1" name="Google Shape;733;p21"/>
          <p:cNvSpPr txBox="1"/>
          <p:nvPr/>
        </p:nvSpPr>
        <p:spPr>
          <a:xfrm>
            <a:off x="6040889" y="3541599"/>
            <a:ext cx="1620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chemeClr val="dk2"/>
                </a:solidFill>
                <a:latin typeface="Meiryo"/>
                <a:ea typeface="Meiryo"/>
                <a:cs typeface="Meiryo"/>
                <a:sym typeface="Meiryo"/>
              </a:rPr>
              <a:t>拠点業務</a:t>
            </a:r>
            <a:endParaRPr sz="900" b="1" dirty="0">
              <a:solidFill>
                <a:schemeClr val="dk2"/>
              </a:solidFill>
              <a:latin typeface="Meiryo"/>
              <a:ea typeface="Meiryo"/>
              <a:cs typeface="Meiryo"/>
              <a:sym typeface="Meiryo"/>
            </a:endParaRPr>
          </a:p>
        </p:txBody>
      </p:sp>
      <p:pic>
        <p:nvPicPr>
          <p:cNvPr id="22" name="Google Shape;734;p21"/>
          <p:cNvPicPr preferRelativeResize="0"/>
          <p:nvPr/>
        </p:nvPicPr>
        <p:blipFill rotWithShape="1">
          <a:blip r:embed="rId5">
            <a:alphaModFix/>
            <a:duotone>
              <a:schemeClr val="accent5">
                <a:shade val="45000"/>
                <a:satMod val="135000"/>
              </a:schemeClr>
              <a:prstClr val="white"/>
            </a:duotone>
          </a:blip>
          <a:srcRect/>
          <a:stretch/>
        </p:blipFill>
        <p:spPr>
          <a:xfrm>
            <a:off x="6616790" y="3723878"/>
            <a:ext cx="432000" cy="432000"/>
          </a:xfrm>
          <a:prstGeom prst="rect">
            <a:avLst/>
          </a:prstGeom>
          <a:solidFill>
            <a:schemeClr val="lt1"/>
          </a:solidFill>
          <a:ln>
            <a:noFill/>
          </a:ln>
        </p:spPr>
      </p:pic>
      <p:sp>
        <p:nvSpPr>
          <p:cNvPr id="23" name="Google Shape;735;p21"/>
          <p:cNvSpPr txBox="1"/>
          <p:nvPr/>
        </p:nvSpPr>
        <p:spPr>
          <a:xfrm>
            <a:off x="6658362" y="3531160"/>
            <a:ext cx="1620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chemeClr val="dk2"/>
                </a:solidFill>
                <a:latin typeface="Meiryo"/>
                <a:ea typeface="Meiryo"/>
                <a:cs typeface="Meiryo"/>
                <a:sym typeface="Meiryo"/>
              </a:rPr>
              <a:t>営業業務</a:t>
            </a:r>
            <a:endParaRPr sz="900" b="1">
              <a:solidFill>
                <a:schemeClr val="dk2"/>
              </a:solidFill>
              <a:latin typeface="Meiryo"/>
              <a:ea typeface="Meiryo"/>
              <a:cs typeface="Meiryo"/>
              <a:sym typeface="Meiryo"/>
            </a:endParaRPr>
          </a:p>
        </p:txBody>
      </p:sp>
      <p:pic>
        <p:nvPicPr>
          <p:cNvPr id="24" name="Google Shape;736;p21"/>
          <p:cNvPicPr preferRelativeResize="0"/>
          <p:nvPr/>
        </p:nvPicPr>
        <p:blipFill rotWithShape="1">
          <a:blip r:embed="rId5">
            <a:alphaModFix/>
            <a:duotone>
              <a:schemeClr val="accent5">
                <a:shade val="45000"/>
                <a:satMod val="135000"/>
              </a:schemeClr>
              <a:prstClr val="white"/>
            </a:duotone>
          </a:blip>
          <a:srcRect/>
          <a:stretch/>
        </p:blipFill>
        <p:spPr>
          <a:xfrm>
            <a:off x="7264814" y="3723878"/>
            <a:ext cx="432000" cy="432000"/>
          </a:xfrm>
          <a:prstGeom prst="rect">
            <a:avLst/>
          </a:prstGeom>
          <a:solidFill>
            <a:schemeClr val="lt1"/>
          </a:solidFill>
          <a:ln>
            <a:noFill/>
          </a:ln>
        </p:spPr>
      </p:pic>
      <p:sp>
        <p:nvSpPr>
          <p:cNvPr id="25" name="Google Shape;707;p21"/>
          <p:cNvSpPr/>
          <p:nvPr/>
        </p:nvSpPr>
        <p:spPr>
          <a:xfrm>
            <a:off x="6328686" y="3507854"/>
            <a:ext cx="2279353" cy="684000"/>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pic>
        <p:nvPicPr>
          <p:cNvPr id="26" name="Google Shape;737;p21"/>
          <p:cNvPicPr preferRelativeResize="0"/>
          <p:nvPr/>
        </p:nvPicPr>
        <p:blipFill rotWithShape="1">
          <a:blip r:embed="rId6">
            <a:alphaModFix/>
          </a:blip>
          <a:srcRect/>
          <a:stretch/>
        </p:blipFill>
        <p:spPr>
          <a:xfrm>
            <a:off x="7891203" y="2571798"/>
            <a:ext cx="432000" cy="432000"/>
          </a:xfrm>
          <a:prstGeom prst="rect">
            <a:avLst/>
          </a:prstGeom>
          <a:solidFill>
            <a:schemeClr val="lt1"/>
          </a:solidFill>
          <a:ln>
            <a:noFill/>
          </a:ln>
        </p:spPr>
      </p:pic>
      <p:sp>
        <p:nvSpPr>
          <p:cNvPr id="27" name="Google Shape;738;p21"/>
          <p:cNvSpPr txBox="1"/>
          <p:nvPr/>
        </p:nvSpPr>
        <p:spPr>
          <a:xfrm>
            <a:off x="7328366" y="3531148"/>
            <a:ext cx="1620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rgbClr val="974806"/>
                </a:solidFill>
                <a:latin typeface="Meiryo"/>
                <a:ea typeface="Meiryo"/>
                <a:cs typeface="Meiryo"/>
                <a:sym typeface="Meiryo"/>
              </a:rPr>
              <a:t>共通業務</a:t>
            </a:r>
            <a:endParaRPr sz="900" b="1" dirty="0">
              <a:solidFill>
                <a:srgbClr val="974806"/>
              </a:solidFill>
              <a:latin typeface="Meiryo"/>
              <a:ea typeface="Meiryo"/>
              <a:cs typeface="Meiryo"/>
              <a:sym typeface="Meiryo"/>
            </a:endParaRPr>
          </a:p>
        </p:txBody>
      </p:sp>
      <p:pic>
        <p:nvPicPr>
          <p:cNvPr id="28" name="Google Shape;739;p21"/>
          <p:cNvPicPr preferRelativeResize="0"/>
          <p:nvPr/>
        </p:nvPicPr>
        <p:blipFill rotWithShape="1">
          <a:blip r:embed="rId6">
            <a:alphaModFix/>
          </a:blip>
          <a:srcRect/>
          <a:stretch/>
        </p:blipFill>
        <p:spPr>
          <a:xfrm>
            <a:off x="7912934" y="3723878"/>
            <a:ext cx="432000" cy="432000"/>
          </a:xfrm>
          <a:prstGeom prst="rect">
            <a:avLst/>
          </a:prstGeom>
          <a:solidFill>
            <a:schemeClr val="lt1"/>
          </a:solidFill>
          <a:ln>
            <a:noFill/>
          </a:ln>
        </p:spPr>
      </p:pic>
      <p:sp>
        <p:nvSpPr>
          <p:cNvPr id="29" name="Google Shape;740;p21"/>
          <p:cNvSpPr txBox="1"/>
          <p:nvPr/>
        </p:nvSpPr>
        <p:spPr>
          <a:xfrm>
            <a:off x="7329286" y="2412926"/>
            <a:ext cx="1518406"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974806"/>
                </a:solidFill>
                <a:latin typeface="Meiryo"/>
                <a:ea typeface="Meiryo"/>
                <a:cs typeface="Meiryo"/>
                <a:sym typeface="Meiryo"/>
              </a:rPr>
              <a:t>共通業務</a:t>
            </a:r>
            <a:endParaRPr sz="900" b="1">
              <a:solidFill>
                <a:srgbClr val="974806"/>
              </a:solidFill>
              <a:latin typeface="Meiryo"/>
              <a:ea typeface="Meiryo"/>
              <a:cs typeface="Meiryo"/>
              <a:sym typeface="Meiryo"/>
            </a:endParaRPr>
          </a:p>
        </p:txBody>
      </p:sp>
      <p:sp>
        <p:nvSpPr>
          <p:cNvPr id="30" name="Google Shape;741;p21"/>
          <p:cNvSpPr txBox="1"/>
          <p:nvPr/>
        </p:nvSpPr>
        <p:spPr>
          <a:xfrm>
            <a:off x="5400176" y="2595046"/>
            <a:ext cx="756000" cy="252000"/>
          </a:xfrm>
          <a:prstGeom prst="rect">
            <a:avLst/>
          </a:prstGeom>
          <a:solidFill>
            <a:schemeClr val="lt1"/>
          </a:solidFill>
          <a:ln w="19050" cap="flat" cmpd="sng">
            <a:solidFill>
              <a:schemeClr val="accent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900" b="1" dirty="0">
                <a:solidFill>
                  <a:schemeClr val="dk2"/>
                </a:solidFill>
                <a:latin typeface="Meiryo"/>
                <a:ea typeface="Meiryo"/>
                <a:cs typeface="Meiryo"/>
                <a:sym typeface="Meiryo"/>
              </a:rPr>
              <a:t>関連付け</a:t>
            </a:r>
            <a:endParaRPr sz="900" b="1" dirty="0">
              <a:solidFill>
                <a:schemeClr val="dk2"/>
              </a:solidFill>
              <a:latin typeface="Meiryo"/>
              <a:ea typeface="Meiryo"/>
              <a:cs typeface="Meiryo"/>
              <a:sym typeface="Meiryo"/>
            </a:endParaRPr>
          </a:p>
        </p:txBody>
      </p:sp>
      <p:sp>
        <p:nvSpPr>
          <p:cNvPr id="31" name="Google Shape;743;p21"/>
          <p:cNvSpPr txBox="1"/>
          <p:nvPr/>
        </p:nvSpPr>
        <p:spPr>
          <a:xfrm>
            <a:off x="3014611" y="3715548"/>
            <a:ext cx="756000" cy="252000"/>
          </a:xfrm>
          <a:prstGeom prst="rect">
            <a:avLst/>
          </a:prstGeom>
          <a:solidFill>
            <a:schemeClr val="lt1"/>
          </a:solidFill>
          <a:ln w="19050" cap="flat" cmpd="sng">
            <a:solidFill>
              <a:schemeClr val="accent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900" b="1">
                <a:solidFill>
                  <a:schemeClr val="dk2"/>
                </a:solidFill>
                <a:latin typeface="Meiryo"/>
                <a:ea typeface="Meiryo"/>
                <a:cs typeface="Meiryo"/>
                <a:sym typeface="Meiryo"/>
              </a:rPr>
              <a:t>権限付与</a:t>
            </a:r>
            <a:endParaRPr sz="900" b="1">
              <a:solidFill>
                <a:schemeClr val="dk2"/>
              </a:solidFill>
              <a:latin typeface="Meiryo"/>
              <a:ea typeface="Meiryo"/>
              <a:cs typeface="Meiryo"/>
              <a:sym typeface="Meiryo"/>
            </a:endParaRPr>
          </a:p>
        </p:txBody>
      </p:sp>
      <p:sp>
        <p:nvSpPr>
          <p:cNvPr id="32" name="Google Shape;744;p21"/>
          <p:cNvSpPr txBox="1"/>
          <p:nvPr/>
        </p:nvSpPr>
        <p:spPr>
          <a:xfrm>
            <a:off x="2987824" y="2595046"/>
            <a:ext cx="756000" cy="252000"/>
          </a:xfrm>
          <a:prstGeom prst="rect">
            <a:avLst/>
          </a:prstGeom>
          <a:solidFill>
            <a:schemeClr val="lt1"/>
          </a:solidFill>
          <a:ln w="19050" cap="flat" cmpd="sng">
            <a:solidFill>
              <a:schemeClr val="accent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900" b="1">
                <a:solidFill>
                  <a:schemeClr val="dk2"/>
                </a:solidFill>
                <a:latin typeface="Meiryo"/>
                <a:ea typeface="Meiryo"/>
                <a:cs typeface="Meiryo"/>
                <a:sym typeface="Meiryo"/>
              </a:rPr>
              <a:t>権限付与</a:t>
            </a:r>
            <a:endParaRPr sz="900" b="1">
              <a:solidFill>
                <a:schemeClr val="dk2"/>
              </a:solidFill>
              <a:latin typeface="Meiryo"/>
              <a:ea typeface="Meiryo"/>
              <a:cs typeface="Meiryo"/>
              <a:sym typeface="Meiryo"/>
            </a:endParaRPr>
          </a:p>
        </p:txBody>
      </p:sp>
      <p:sp>
        <p:nvSpPr>
          <p:cNvPr id="33" name="Google Shape;745;p21"/>
          <p:cNvSpPr txBox="1"/>
          <p:nvPr/>
        </p:nvSpPr>
        <p:spPr>
          <a:xfrm>
            <a:off x="2994816" y="3217468"/>
            <a:ext cx="756000" cy="252000"/>
          </a:xfrm>
          <a:prstGeom prst="rect">
            <a:avLst/>
          </a:prstGeom>
          <a:solidFill>
            <a:schemeClr val="bg1"/>
          </a:solidFill>
          <a:ln w="19050" cap="flat" cmpd="sng">
            <a:solidFill>
              <a:schemeClr val="accent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900" b="1">
                <a:solidFill>
                  <a:schemeClr val="dk2"/>
                </a:solidFill>
                <a:latin typeface="Meiryo"/>
                <a:ea typeface="Meiryo"/>
                <a:cs typeface="Meiryo"/>
                <a:sym typeface="Meiryo"/>
              </a:rPr>
              <a:t>権限付与</a:t>
            </a:r>
            <a:endParaRPr sz="900" b="1">
              <a:solidFill>
                <a:schemeClr val="dk2"/>
              </a:solidFill>
              <a:latin typeface="Meiryo"/>
              <a:ea typeface="Meiryo"/>
              <a:cs typeface="Meiryo"/>
              <a:sym typeface="Meiryo"/>
            </a:endParaRPr>
          </a:p>
        </p:txBody>
      </p:sp>
      <p:pic>
        <p:nvPicPr>
          <p:cNvPr id="34" name="Google Shape;748;p21" descr="C:\技術業務\赤枠\デザイナ\ibi_images\file_type\mas.png"/>
          <p:cNvPicPr preferRelativeResize="0"/>
          <p:nvPr/>
        </p:nvPicPr>
        <p:blipFill rotWithShape="1">
          <a:blip r:embed="rId7">
            <a:alphaModFix/>
          </a:blip>
          <a:srcRect/>
          <a:stretch/>
        </p:blipFill>
        <p:spPr>
          <a:xfrm>
            <a:off x="6667019" y="2715766"/>
            <a:ext cx="216000" cy="216000"/>
          </a:xfrm>
          <a:prstGeom prst="rect">
            <a:avLst/>
          </a:prstGeom>
          <a:noFill/>
          <a:ln>
            <a:noFill/>
          </a:ln>
        </p:spPr>
      </p:pic>
      <p:pic>
        <p:nvPicPr>
          <p:cNvPr id="35" name="Google Shape;749;p21" descr="C:\技術業務\赤枠\デザイナ\ibi_images\file_type\mas.png"/>
          <p:cNvPicPr preferRelativeResize="0"/>
          <p:nvPr/>
        </p:nvPicPr>
        <p:blipFill rotWithShape="1">
          <a:blip r:embed="rId7">
            <a:alphaModFix/>
          </a:blip>
          <a:srcRect/>
          <a:stretch/>
        </p:blipFill>
        <p:spPr>
          <a:xfrm>
            <a:off x="7315115" y="2715766"/>
            <a:ext cx="216000" cy="216000"/>
          </a:xfrm>
          <a:prstGeom prst="rect">
            <a:avLst/>
          </a:prstGeom>
          <a:noFill/>
          <a:ln>
            <a:noFill/>
          </a:ln>
        </p:spPr>
      </p:pic>
      <p:pic>
        <p:nvPicPr>
          <p:cNvPr id="36" name="Google Shape;750;p21" descr="C:\技術業務\赤枠\デザイナ\ibi_images\file_type\mas.png"/>
          <p:cNvPicPr preferRelativeResize="0"/>
          <p:nvPr/>
        </p:nvPicPr>
        <p:blipFill rotWithShape="1">
          <a:blip r:embed="rId7">
            <a:alphaModFix/>
          </a:blip>
          <a:srcRect/>
          <a:stretch/>
        </p:blipFill>
        <p:spPr>
          <a:xfrm>
            <a:off x="7963187" y="2715766"/>
            <a:ext cx="216000" cy="216000"/>
          </a:xfrm>
          <a:prstGeom prst="rect">
            <a:avLst/>
          </a:prstGeom>
          <a:noFill/>
          <a:ln>
            <a:noFill/>
          </a:ln>
        </p:spPr>
      </p:pic>
      <p:pic>
        <p:nvPicPr>
          <p:cNvPr id="37" name="Google Shape;751;p21" descr="C:\技術業務\赤枠\デザイナ\ibi_images\file_type\mas.png"/>
          <p:cNvPicPr preferRelativeResize="0"/>
          <p:nvPr/>
        </p:nvPicPr>
        <p:blipFill rotWithShape="1">
          <a:blip r:embed="rId7">
            <a:alphaModFix/>
          </a:blip>
          <a:srcRect/>
          <a:stretch/>
        </p:blipFill>
        <p:spPr>
          <a:xfrm>
            <a:off x="7984918" y="3867870"/>
            <a:ext cx="216000" cy="216000"/>
          </a:xfrm>
          <a:prstGeom prst="rect">
            <a:avLst/>
          </a:prstGeom>
          <a:noFill/>
          <a:ln>
            <a:noFill/>
          </a:ln>
        </p:spPr>
      </p:pic>
      <p:pic>
        <p:nvPicPr>
          <p:cNvPr id="38" name="Google Shape;752;p21" descr="C:\技術業務\赤枠\デザイナ\ibi_images\file_type\mas.png"/>
          <p:cNvPicPr preferRelativeResize="0"/>
          <p:nvPr/>
        </p:nvPicPr>
        <p:blipFill rotWithShape="1">
          <a:blip r:embed="rId7">
            <a:alphaModFix/>
          </a:blip>
          <a:srcRect/>
          <a:stretch/>
        </p:blipFill>
        <p:spPr>
          <a:xfrm>
            <a:off x="7336822" y="3867870"/>
            <a:ext cx="216000" cy="216000"/>
          </a:xfrm>
          <a:prstGeom prst="rect">
            <a:avLst/>
          </a:prstGeom>
          <a:noFill/>
          <a:ln>
            <a:noFill/>
          </a:ln>
        </p:spPr>
      </p:pic>
      <p:pic>
        <p:nvPicPr>
          <p:cNvPr id="39" name="Google Shape;753;p21" descr="C:\技術業務\赤枠\デザイナ\ibi_images\file_type\mas.png"/>
          <p:cNvPicPr preferRelativeResize="0"/>
          <p:nvPr/>
        </p:nvPicPr>
        <p:blipFill rotWithShape="1">
          <a:blip r:embed="rId7">
            <a:alphaModFix/>
          </a:blip>
          <a:srcRect/>
          <a:stretch/>
        </p:blipFill>
        <p:spPr>
          <a:xfrm>
            <a:off x="6688750" y="3867870"/>
            <a:ext cx="216000" cy="216000"/>
          </a:xfrm>
          <a:prstGeom prst="rect">
            <a:avLst/>
          </a:prstGeom>
          <a:noFill/>
          <a:ln>
            <a:noFill/>
          </a:ln>
        </p:spPr>
      </p:pic>
      <p:sp>
        <p:nvSpPr>
          <p:cNvPr id="40" name="Google Shape;785;p23"/>
          <p:cNvSpPr txBox="1"/>
          <p:nvPr/>
        </p:nvSpPr>
        <p:spPr>
          <a:xfrm>
            <a:off x="342888" y="3723878"/>
            <a:ext cx="1669651" cy="7847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900" b="1" dirty="0">
                <a:solidFill>
                  <a:schemeClr val="accent5">
                    <a:lumMod val="75000"/>
                  </a:schemeClr>
                </a:solidFill>
                <a:latin typeface="Meiryo"/>
                <a:ea typeface="Meiryo"/>
                <a:cs typeface="Meiryo"/>
                <a:sym typeface="Meiryo"/>
              </a:rPr>
              <a:t>拠点</a:t>
            </a:r>
            <a:r>
              <a:rPr lang="ja-JP" altLang="en-US" sz="900" b="1" dirty="0" smtClean="0">
                <a:solidFill>
                  <a:schemeClr val="accent5">
                    <a:lumMod val="75000"/>
                  </a:schemeClr>
                </a:solidFill>
                <a:latin typeface="Meiryo"/>
                <a:ea typeface="Meiryo"/>
                <a:cs typeface="Meiryo"/>
                <a:sym typeface="Meiryo"/>
              </a:rPr>
              <a:t>ワークスペースでは本社グループおよび拠点グループのユーザーが拠点業務・営業業務・</a:t>
            </a:r>
            <a:r>
              <a:rPr lang="ja-JP" altLang="en-US" sz="900" b="1" dirty="0" smtClean="0">
                <a:solidFill>
                  <a:schemeClr val="accent6">
                    <a:lumMod val="75000"/>
                  </a:schemeClr>
                </a:solidFill>
                <a:latin typeface="Meiryo"/>
                <a:ea typeface="Meiryo"/>
                <a:cs typeface="Meiryo"/>
                <a:sym typeface="Meiryo"/>
              </a:rPr>
              <a:t>共通業務</a:t>
            </a:r>
            <a:r>
              <a:rPr lang="ja-JP" altLang="en-US" sz="900" b="1" dirty="0" smtClean="0">
                <a:solidFill>
                  <a:schemeClr val="accent5">
                    <a:lumMod val="75000"/>
                  </a:schemeClr>
                </a:solidFill>
                <a:latin typeface="Meiryo"/>
                <a:ea typeface="Meiryo"/>
                <a:cs typeface="Meiryo"/>
                <a:sym typeface="Meiryo"/>
              </a:rPr>
              <a:t>のシノニムを使って開発可能</a:t>
            </a:r>
            <a:endParaRPr sz="900" b="1" dirty="0">
              <a:solidFill>
                <a:schemeClr val="accent5">
                  <a:lumMod val="75000"/>
                </a:schemeClr>
              </a:solidFill>
              <a:latin typeface="Meiryo"/>
              <a:ea typeface="Meiryo"/>
              <a:cs typeface="Meiryo"/>
              <a:sym typeface="Meiryo"/>
            </a:endParaRPr>
          </a:p>
        </p:txBody>
      </p:sp>
      <p:sp>
        <p:nvSpPr>
          <p:cNvPr id="41" name="Google Shape;785;p23"/>
          <p:cNvSpPr txBox="1"/>
          <p:nvPr/>
        </p:nvSpPr>
        <p:spPr>
          <a:xfrm>
            <a:off x="342888" y="2571750"/>
            <a:ext cx="167270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900" b="1" dirty="0" smtClean="0">
                <a:solidFill>
                  <a:schemeClr val="dk2"/>
                </a:solidFill>
                <a:latin typeface="Meiryo"/>
                <a:ea typeface="Meiryo"/>
                <a:cs typeface="Meiryo"/>
                <a:sym typeface="Meiryo"/>
              </a:rPr>
              <a:t>本社ワークスペースでは本社グループのユーザーが本社業務・経理業務・</a:t>
            </a:r>
            <a:r>
              <a:rPr lang="ja-JP" altLang="en-US" sz="900" b="1" dirty="0" smtClean="0">
                <a:solidFill>
                  <a:schemeClr val="accent6">
                    <a:lumMod val="75000"/>
                  </a:schemeClr>
                </a:solidFill>
                <a:latin typeface="Meiryo"/>
                <a:ea typeface="Meiryo"/>
                <a:cs typeface="Meiryo"/>
                <a:sym typeface="Meiryo"/>
              </a:rPr>
              <a:t>共通業務</a:t>
            </a:r>
            <a:r>
              <a:rPr lang="ja-JP" altLang="en-US" sz="900" b="1" dirty="0" smtClean="0">
                <a:solidFill>
                  <a:schemeClr val="dk2"/>
                </a:solidFill>
                <a:latin typeface="Meiryo"/>
                <a:ea typeface="Meiryo"/>
                <a:cs typeface="Meiryo"/>
                <a:sym typeface="Meiryo"/>
              </a:rPr>
              <a:t>のシノニムを使って開発可能</a:t>
            </a:r>
            <a:endParaRPr sz="900" b="1" dirty="0">
              <a:solidFill>
                <a:schemeClr val="dk2"/>
              </a:solidFill>
              <a:latin typeface="Meiryo"/>
              <a:ea typeface="Meiryo"/>
              <a:cs typeface="Meiryo"/>
              <a:sym typeface="Meiryo"/>
            </a:endParaRPr>
          </a:p>
        </p:txBody>
      </p:sp>
      <p:sp>
        <p:nvSpPr>
          <p:cNvPr id="42" name="Google Shape;725;p21"/>
          <p:cNvSpPr/>
          <p:nvPr/>
        </p:nvSpPr>
        <p:spPr>
          <a:xfrm>
            <a:off x="2107646" y="2816748"/>
            <a:ext cx="662974" cy="425836"/>
          </a:xfrm>
          <a:prstGeom prst="rect">
            <a:avLst/>
          </a:prstGeom>
          <a:solidFill>
            <a:schemeClr val="bg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pic>
        <p:nvPicPr>
          <p:cNvPr id="43" name="Google Shape;728;p21"/>
          <p:cNvPicPr preferRelativeResize="0"/>
          <p:nvPr/>
        </p:nvPicPr>
        <p:blipFill rotWithShape="1">
          <a:blip r:embed="rId8">
            <a:alphaModFix/>
          </a:blip>
          <a:srcRect/>
          <a:stretch/>
        </p:blipFill>
        <p:spPr>
          <a:xfrm>
            <a:off x="2435634" y="2896422"/>
            <a:ext cx="307058" cy="295727"/>
          </a:xfrm>
          <a:prstGeom prst="rect">
            <a:avLst/>
          </a:prstGeom>
          <a:noFill/>
          <a:ln>
            <a:noFill/>
          </a:ln>
        </p:spPr>
      </p:pic>
      <p:pic>
        <p:nvPicPr>
          <p:cNvPr id="44" name="Google Shape;726;p21"/>
          <p:cNvPicPr preferRelativeResize="0"/>
          <p:nvPr/>
        </p:nvPicPr>
        <p:blipFill rotWithShape="1">
          <a:blip r:embed="rId9">
            <a:alphaModFix/>
          </a:blip>
          <a:srcRect/>
          <a:stretch/>
        </p:blipFill>
        <p:spPr>
          <a:xfrm>
            <a:off x="2051584" y="2538986"/>
            <a:ext cx="395284" cy="362173"/>
          </a:xfrm>
          <a:prstGeom prst="rect">
            <a:avLst/>
          </a:prstGeom>
          <a:solidFill>
            <a:schemeClr val="lt1"/>
          </a:solidFill>
          <a:ln>
            <a:noFill/>
          </a:ln>
        </p:spPr>
      </p:pic>
      <p:pic>
        <p:nvPicPr>
          <p:cNvPr id="45" name="Google Shape;712;p21" descr="C:\技術業務\赤枠\デザイナ\ibi_images\file_type\fex_visualization.png"/>
          <p:cNvPicPr preferRelativeResize="0"/>
          <p:nvPr/>
        </p:nvPicPr>
        <p:blipFill rotWithShape="1">
          <a:blip r:embed="rId10">
            <a:alphaModFix/>
          </a:blip>
          <a:srcRect/>
          <a:stretch/>
        </p:blipFill>
        <p:spPr>
          <a:xfrm>
            <a:off x="4422866" y="2924095"/>
            <a:ext cx="289335" cy="291165"/>
          </a:xfrm>
          <a:prstGeom prst="rect">
            <a:avLst/>
          </a:prstGeom>
          <a:noFill/>
          <a:ln>
            <a:noFill/>
          </a:ln>
        </p:spPr>
      </p:pic>
      <p:grpSp>
        <p:nvGrpSpPr>
          <p:cNvPr id="46" name="Google Shape;719;p21"/>
          <p:cNvGrpSpPr/>
          <p:nvPr/>
        </p:nvGrpSpPr>
        <p:grpSpPr>
          <a:xfrm>
            <a:off x="4322116" y="2840966"/>
            <a:ext cx="1890068" cy="499579"/>
            <a:chOff x="4151852" y="2257201"/>
            <a:chExt cx="1890068" cy="499579"/>
          </a:xfrm>
        </p:grpSpPr>
        <p:sp>
          <p:nvSpPr>
            <p:cNvPr id="47" name="Google Shape;720;p21"/>
            <p:cNvSpPr txBox="1"/>
            <p:nvPr/>
          </p:nvSpPr>
          <p:spPr>
            <a:xfrm>
              <a:off x="4914360" y="2525988"/>
              <a:ext cx="112756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900" b="1" dirty="0" smtClean="0">
                  <a:solidFill>
                    <a:schemeClr val="dk2"/>
                  </a:solidFill>
                  <a:latin typeface="Meiryo"/>
                  <a:ea typeface="Meiryo"/>
                  <a:cs typeface="Meiryo"/>
                  <a:sym typeface="Meiryo"/>
                </a:rPr>
                <a:t>レポート</a:t>
              </a:r>
              <a:r>
                <a:rPr lang="en-US" altLang="ja-JP" sz="900" b="1" dirty="0" smtClean="0">
                  <a:solidFill>
                    <a:schemeClr val="dk2"/>
                  </a:solidFill>
                  <a:latin typeface="Meiryo"/>
                  <a:ea typeface="Meiryo"/>
                  <a:cs typeface="Meiryo"/>
                  <a:sym typeface="Meiryo"/>
                </a:rPr>
                <a:t>/</a:t>
              </a:r>
              <a:r>
                <a:rPr lang="ja-JP" altLang="en-US" sz="900" b="1" dirty="0" smtClean="0">
                  <a:solidFill>
                    <a:schemeClr val="dk2"/>
                  </a:solidFill>
                  <a:latin typeface="Meiryo"/>
                  <a:ea typeface="Meiryo"/>
                  <a:cs typeface="Meiryo"/>
                  <a:sym typeface="Meiryo"/>
                </a:rPr>
                <a:t>グラフ</a:t>
              </a:r>
              <a:endParaRPr sz="900" b="1" dirty="0">
                <a:solidFill>
                  <a:schemeClr val="dk2"/>
                </a:solidFill>
                <a:latin typeface="Meiryo"/>
                <a:ea typeface="Meiryo"/>
                <a:cs typeface="Meiryo"/>
                <a:sym typeface="Meiryo"/>
              </a:endParaRPr>
            </a:p>
          </p:txBody>
        </p:sp>
        <p:sp>
          <p:nvSpPr>
            <p:cNvPr id="48" name="Google Shape;721;p21"/>
            <p:cNvSpPr/>
            <p:nvPr/>
          </p:nvSpPr>
          <p:spPr>
            <a:xfrm>
              <a:off x="4151852" y="2257201"/>
              <a:ext cx="889964" cy="427523"/>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grpSp>
      <p:pic>
        <p:nvPicPr>
          <p:cNvPr id="49" name="Google Shape;723;p21" descr="C:\技術業務\赤枠\デザイナ\ibi_images\file_type\fex_visualization.png"/>
          <p:cNvPicPr preferRelativeResize="0"/>
          <p:nvPr/>
        </p:nvPicPr>
        <p:blipFill rotWithShape="1">
          <a:blip r:embed="rId10">
            <a:alphaModFix/>
          </a:blip>
          <a:srcRect/>
          <a:stretch/>
        </p:blipFill>
        <p:spPr>
          <a:xfrm>
            <a:off x="4801532" y="2931580"/>
            <a:ext cx="306616" cy="274056"/>
          </a:xfrm>
          <a:prstGeom prst="rect">
            <a:avLst/>
          </a:prstGeom>
          <a:noFill/>
          <a:ln>
            <a:noFill/>
          </a:ln>
        </p:spPr>
      </p:pic>
      <p:pic>
        <p:nvPicPr>
          <p:cNvPr id="50" name="Google Shape;722;p21"/>
          <p:cNvPicPr preferRelativeResize="0"/>
          <p:nvPr/>
        </p:nvPicPr>
        <p:blipFill rotWithShape="1">
          <a:blip r:embed="rId11">
            <a:alphaModFix/>
          </a:blip>
          <a:srcRect/>
          <a:stretch/>
        </p:blipFill>
        <p:spPr>
          <a:xfrm>
            <a:off x="4074571" y="2512453"/>
            <a:ext cx="432000" cy="432000"/>
          </a:xfrm>
          <a:prstGeom prst="rect">
            <a:avLst/>
          </a:prstGeom>
          <a:solidFill>
            <a:schemeClr val="lt1"/>
          </a:solidFill>
          <a:ln>
            <a:noFill/>
          </a:ln>
        </p:spPr>
      </p:pic>
      <p:pic>
        <p:nvPicPr>
          <p:cNvPr id="51" name="Google Shape;727;p21"/>
          <p:cNvPicPr preferRelativeResize="0"/>
          <p:nvPr/>
        </p:nvPicPr>
        <p:blipFill rotWithShape="1">
          <a:blip r:embed="rId8">
            <a:alphaModFix/>
          </a:blip>
          <a:srcRect/>
          <a:stretch/>
        </p:blipFill>
        <p:spPr>
          <a:xfrm>
            <a:off x="2153026" y="2894205"/>
            <a:ext cx="307058" cy="295727"/>
          </a:xfrm>
          <a:prstGeom prst="rect">
            <a:avLst/>
          </a:prstGeom>
          <a:noFill/>
          <a:ln>
            <a:noFill/>
          </a:ln>
        </p:spPr>
      </p:pic>
      <p:pic>
        <p:nvPicPr>
          <p:cNvPr id="52" name="Google Shape;726;p21"/>
          <p:cNvPicPr preferRelativeResize="0"/>
          <p:nvPr/>
        </p:nvPicPr>
        <p:blipFill rotWithShape="1">
          <a:blip r:embed="rId9">
            <a:alphaModFix/>
            <a:duotone>
              <a:schemeClr val="accent5">
                <a:shade val="45000"/>
                <a:satMod val="135000"/>
              </a:schemeClr>
              <a:prstClr val="white"/>
            </a:duotone>
          </a:blip>
          <a:srcRect/>
          <a:stretch/>
        </p:blipFill>
        <p:spPr>
          <a:xfrm>
            <a:off x="2079615" y="3641802"/>
            <a:ext cx="395284" cy="362173"/>
          </a:xfrm>
          <a:prstGeom prst="rect">
            <a:avLst/>
          </a:prstGeom>
          <a:solidFill>
            <a:schemeClr val="lt1"/>
          </a:solidFill>
          <a:ln>
            <a:noFill/>
          </a:ln>
        </p:spPr>
      </p:pic>
      <p:pic>
        <p:nvPicPr>
          <p:cNvPr id="53" name="Google Shape;712;p21" descr="C:\技術業務\赤枠\デザイナ\ibi_images\file_type\fex_visualization.png"/>
          <p:cNvPicPr preferRelativeResize="0"/>
          <p:nvPr/>
        </p:nvPicPr>
        <p:blipFill rotWithShape="1">
          <a:blip r:embed="rId10">
            <a:alphaModFix/>
          </a:blip>
          <a:srcRect/>
          <a:stretch/>
        </p:blipFill>
        <p:spPr>
          <a:xfrm>
            <a:off x="4440868" y="4057334"/>
            <a:ext cx="289335" cy="291165"/>
          </a:xfrm>
          <a:prstGeom prst="rect">
            <a:avLst/>
          </a:prstGeom>
          <a:noFill/>
          <a:ln>
            <a:noFill/>
          </a:ln>
        </p:spPr>
      </p:pic>
      <p:grpSp>
        <p:nvGrpSpPr>
          <p:cNvPr id="54" name="Google Shape;719;p21"/>
          <p:cNvGrpSpPr/>
          <p:nvPr/>
        </p:nvGrpSpPr>
        <p:grpSpPr>
          <a:xfrm>
            <a:off x="4340118" y="3974205"/>
            <a:ext cx="1895590" cy="510388"/>
            <a:chOff x="4151852" y="2257201"/>
            <a:chExt cx="1895590" cy="510388"/>
          </a:xfrm>
        </p:grpSpPr>
        <p:sp>
          <p:nvSpPr>
            <p:cNvPr id="55" name="Google Shape;721;p21"/>
            <p:cNvSpPr/>
            <p:nvPr/>
          </p:nvSpPr>
          <p:spPr>
            <a:xfrm>
              <a:off x="4151852" y="2257201"/>
              <a:ext cx="889964" cy="427523"/>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56" name="Google Shape;720;p21"/>
            <p:cNvSpPr txBox="1"/>
            <p:nvPr/>
          </p:nvSpPr>
          <p:spPr>
            <a:xfrm>
              <a:off x="4919882" y="2536797"/>
              <a:ext cx="1127560"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900" b="1" dirty="0" smtClean="0">
                  <a:solidFill>
                    <a:schemeClr val="dk2"/>
                  </a:solidFill>
                  <a:latin typeface="Meiryo"/>
                  <a:ea typeface="Meiryo"/>
                  <a:cs typeface="Meiryo"/>
                  <a:sym typeface="Meiryo"/>
                </a:rPr>
                <a:t>レポート</a:t>
              </a:r>
              <a:r>
                <a:rPr lang="en-US" altLang="ja-JP" sz="900" b="1" dirty="0" smtClean="0">
                  <a:solidFill>
                    <a:schemeClr val="dk2"/>
                  </a:solidFill>
                  <a:latin typeface="Meiryo"/>
                  <a:ea typeface="Meiryo"/>
                  <a:cs typeface="Meiryo"/>
                  <a:sym typeface="Meiryo"/>
                </a:rPr>
                <a:t>/</a:t>
              </a:r>
              <a:r>
                <a:rPr lang="ja-JP" altLang="en-US" sz="900" b="1" dirty="0" smtClean="0">
                  <a:solidFill>
                    <a:schemeClr val="dk2"/>
                  </a:solidFill>
                  <a:latin typeface="Meiryo"/>
                  <a:ea typeface="Meiryo"/>
                  <a:cs typeface="Meiryo"/>
                  <a:sym typeface="Meiryo"/>
                </a:rPr>
                <a:t>グラフ</a:t>
              </a:r>
              <a:endParaRPr sz="900" b="1" dirty="0">
                <a:solidFill>
                  <a:schemeClr val="dk2"/>
                </a:solidFill>
                <a:latin typeface="Meiryo"/>
                <a:ea typeface="Meiryo"/>
                <a:cs typeface="Meiryo"/>
                <a:sym typeface="Meiryo"/>
              </a:endParaRPr>
            </a:p>
          </p:txBody>
        </p:sp>
      </p:grpSp>
      <p:pic>
        <p:nvPicPr>
          <p:cNvPr id="57" name="Google Shape;723;p21" descr="C:\技術業務\赤枠\デザイナ\ibi_images\file_type\fex_visualization.png"/>
          <p:cNvPicPr preferRelativeResize="0"/>
          <p:nvPr/>
        </p:nvPicPr>
        <p:blipFill rotWithShape="1">
          <a:blip r:embed="rId10">
            <a:alphaModFix/>
          </a:blip>
          <a:srcRect/>
          <a:stretch/>
        </p:blipFill>
        <p:spPr>
          <a:xfrm>
            <a:off x="4819534" y="4064819"/>
            <a:ext cx="306616" cy="274056"/>
          </a:xfrm>
          <a:prstGeom prst="rect">
            <a:avLst/>
          </a:prstGeom>
          <a:noFill/>
          <a:ln>
            <a:noFill/>
          </a:ln>
        </p:spPr>
      </p:pic>
      <p:pic>
        <p:nvPicPr>
          <p:cNvPr id="58" name="Google Shape;722;p21"/>
          <p:cNvPicPr preferRelativeResize="0"/>
          <p:nvPr/>
        </p:nvPicPr>
        <p:blipFill rotWithShape="1">
          <a:blip r:embed="rId11">
            <a:alphaModFix/>
            <a:duotone>
              <a:schemeClr val="accent5">
                <a:shade val="45000"/>
                <a:satMod val="135000"/>
              </a:schemeClr>
              <a:prstClr val="white"/>
            </a:duotone>
          </a:blip>
          <a:srcRect/>
          <a:stretch/>
        </p:blipFill>
        <p:spPr>
          <a:xfrm>
            <a:off x="4068270" y="3641802"/>
            <a:ext cx="432000" cy="432000"/>
          </a:xfrm>
          <a:prstGeom prst="rect">
            <a:avLst/>
          </a:prstGeom>
          <a:solidFill>
            <a:schemeClr val="lt1"/>
          </a:solidFill>
          <a:ln>
            <a:noFill/>
          </a:ln>
        </p:spPr>
      </p:pic>
      <p:sp>
        <p:nvSpPr>
          <p:cNvPr id="59" name="正方形/長方形 58"/>
          <p:cNvSpPr/>
          <p:nvPr/>
        </p:nvSpPr>
        <p:spPr>
          <a:xfrm>
            <a:off x="3851920" y="2173778"/>
            <a:ext cx="5004000" cy="234000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0" name="Google Shape;728;p21"/>
          <p:cNvPicPr preferRelativeResize="0"/>
          <p:nvPr/>
        </p:nvPicPr>
        <p:blipFill rotWithShape="1">
          <a:blip r:embed="rId8">
            <a:alphaModFix/>
            <a:duotone>
              <a:schemeClr val="accent5">
                <a:shade val="45000"/>
                <a:satMod val="135000"/>
              </a:schemeClr>
              <a:prstClr val="white"/>
            </a:duotone>
          </a:blip>
          <a:srcRect/>
          <a:stretch/>
        </p:blipFill>
        <p:spPr>
          <a:xfrm>
            <a:off x="2534041" y="3989470"/>
            <a:ext cx="307058" cy="295727"/>
          </a:xfrm>
          <a:prstGeom prst="rect">
            <a:avLst/>
          </a:prstGeom>
          <a:noFill/>
          <a:ln>
            <a:noFill/>
          </a:ln>
        </p:spPr>
      </p:pic>
      <p:pic>
        <p:nvPicPr>
          <p:cNvPr id="61" name="Google Shape;727;p21"/>
          <p:cNvPicPr preferRelativeResize="0"/>
          <p:nvPr/>
        </p:nvPicPr>
        <p:blipFill rotWithShape="1">
          <a:blip r:embed="rId8">
            <a:alphaModFix/>
            <a:duotone>
              <a:schemeClr val="accent5">
                <a:shade val="45000"/>
                <a:satMod val="135000"/>
              </a:schemeClr>
              <a:prstClr val="white"/>
            </a:duotone>
          </a:blip>
          <a:srcRect/>
          <a:stretch/>
        </p:blipFill>
        <p:spPr>
          <a:xfrm>
            <a:off x="2251433" y="3987253"/>
            <a:ext cx="307058" cy="295727"/>
          </a:xfrm>
          <a:prstGeom prst="rect">
            <a:avLst/>
          </a:prstGeom>
          <a:noFill/>
          <a:ln>
            <a:noFill/>
          </a:ln>
        </p:spPr>
      </p:pic>
      <p:sp>
        <p:nvSpPr>
          <p:cNvPr id="62" name="Google Shape;741;p21"/>
          <p:cNvSpPr txBox="1"/>
          <p:nvPr/>
        </p:nvSpPr>
        <p:spPr>
          <a:xfrm>
            <a:off x="5436096" y="3723878"/>
            <a:ext cx="756000" cy="252000"/>
          </a:xfrm>
          <a:prstGeom prst="rect">
            <a:avLst/>
          </a:prstGeom>
          <a:solidFill>
            <a:schemeClr val="lt1"/>
          </a:solidFill>
          <a:ln w="19050" cap="flat" cmpd="sng">
            <a:solidFill>
              <a:schemeClr val="accent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900" b="1">
                <a:solidFill>
                  <a:schemeClr val="dk2"/>
                </a:solidFill>
                <a:latin typeface="Meiryo"/>
                <a:ea typeface="Meiryo"/>
                <a:cs typeface="Meiryo"/>
                <a:sym typeface="Meiryo"/>
              </a:rPr>
              <a:t>関連付け</a:t>
            </a:r>
            <a:endParaRPr sz="900" b="1">
              <a:solidFill>
                <a:schemeClr val="dk2"/>
              </a:solidFill>
              <a:latin typeface="Meiryo"/>
              <a:ea typeface="Meiryo"/>
              <a:cs typeface="Meiryo"/>
              <a:sym typeface="Meiryo"/>
            </a:endParaRPr>
          </a:p>
        </p:txBody>
      </p:sp>
      <p:sp>
        <p:nvSpPr>
          <p:cNvPr id="63" name="Google Shape;720;p21"/>
          <p:cNvSpPr txBox="1"/>
          <p:nvPr/>
        </p:nvSpPr>
        <p:spPr>
          <a:xfrm>
            <a:off x="2079615" y="4347408"/>
            <a:ext cx="871559"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900" b="1" dirty="0" smtClean="0">
                <a:solidFill>
                  <a:schemeClr val="dk2"/>
                </a:solidFill>
                <a:latin typeface="Meiryo"/>
                <a:ea typeface="Meiryo"/>
                <a:cs typeface="Meiryo"/>
                <a:sym typeface="Meiryo"/>
              </a:rPr>
              <a:t>拠点ユーザー</a:t>
            </a:r>
            <a:endParaRPr sz="900" b="1" dirty="0">
              <a:solidFill>
                <a:schemeClr val="dk2"/>
              </a:solidFill>
              <a:latin typeface="Meiryo"/>
              <a:ea typeface="Meiryo"/>
              <a:cs typeface="Meiryo"/>
              <a:sym typeface="Meiryo"/>
            </a:endParaRPr>
          </a:p>
        </p:txBody>
      </p:sp>
      <p:sp>
        <p:nvSpPr>
          <p:cNvPr id="64" name="Google Shape;720;p21"/>
          <p:cNvSpPr txBox="1"/>
          <p:nvPr/>
        </p:nvSpPr>
        <p:spPr>
          <a:xfrm>
            <a:off x="2012539" y="3225149"/>
            <a:ext cx="871559" cy="23079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altLang="en-US" sz="900" b="1" dirty="0" smtClean="0">
                <a:solidFill>
                  <a:schemeClr val="dk2"/>
                </a:solidFill>
                <a:latin typeface="Meiryo"/>
                <a:ea typeface="Meiryo"/>
                <a:cs typeface="Meiryo"/>
                <a:sym typeface="Meiryo"/>
              </a:rPr>
              <a:t>本社ユーザー</a:t>
            </a:r>
            <a:endParaRPr sz="900" b="1" dirty="0">
              <a:solidFill>
                <a:schemeClr val="dk2"/>
              </a:solidFill>
              <a:latin typeface="Meiryo"/>
              <a:ea typeface="Meiryo"/>
              <a:cs typeface="Meiryo"/>
              <a:sym typeface="Meiryo"/>
            </a:endParaRPr>
          </a:p>
        </p:txBody>
      </p:sp>
      <p:sp>
        <p:nvSpPr>
          <p:cNvPr id="65" name="Google Shape;701;p21"/>
          <p:cNvSpPr txBox="1"/>
          <p:nvPr/>
        </p:nvSpPr>
        <p:spPr>
          <a:xfrm>
            <a:off x="5740236" y="2205308"/>
            <a:ext cx="1862863"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latin typeface="Meiryo"/>
                <a:ea typeface="Meiryo"/>
                <a:cs typeface="Meiryo"/>
                <a:sym typeface="Meiryo"/>
              </a:rPr>
              <a:t>アプリケーションディレクトリ</a:t>
            </a:r>
            <a:endParaRPr sz="900" b="1" dirty="0">
              <a:solidFill>
                <a:schemeClr val="dk2"/>
              </a:solidFill>
              <a:latin typeface="Meiryo"/>
              <a:ea typeface="Meiryo"/>
              <a:cs typeface="Meiryo"/>
              <a:sym typeface="Meiryo"/>
            </a:endParaRPr>
          </a:p>
        </p:txBody>
      </p:sp>
      <p:sp>
        <p:nvSpPr>
          <p:cNvPr id="66" name="Google Shape;701;p21"/>
          <p:cNvSpPr txBox="1"/>
          <p:nvPr/>
        </p:nvSpPr>
        <p:spPr>
          <a:xfrm>
            <a:off x="5776965" y="3341854"/>
            <a:ext cx="1862863"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dk2"/>
                </a:solidFill>
                <a:latin typeface="Meiryo"/>
                <a:ea typeface="Meiryo"/>
                <a:cs typeface="Meiryo"/>
                <a:sym typeface="Meiryo"/>
              </a:rPr>
              <a:t>アプリケーションディレクトリ</a:t>
            </a:r>
            <a:endParaRPr sz="900" b="1" dirty="0">
              <a:solidFill>
                <a:schemeClr val="dk2"/>
              </a:solidFill>
              <a:latin typeface="Meiryo"/>
              <a:ea typeface="Meiryo"/>
              <a:cs typeface="Meiryo"/>
              <a:sym typeface="Meiryo"/>
            </a:endParaRPr>
          </a:p>
        </p:txBody>
      </p:sp>
      <p:pic>
        <p:nvPicPr>
          <p:cNvPr id="68" name="audio-20234514-1245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132396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84"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lang="en-US" altLang="ja-JP" dirty="0" err="1" smtClean="0"/>
              <a:t>WebFOCUS</a:t>
            </a:r>
            <a:r>
              <a:rPr lang="ja-JP" altLang="en-US" dirty="0" smtClean="0"/>
              <a:t>内のコンポーネントの関連性</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dirty="0" smtClean="0"/>
              <a:t>© K.K. </a:t>
            </a:r>
            <a:r>
              <a:rPr lang="en-US" altLang="ja-JP" dirty="0" err="1" smtClean="0"/>
              <a:t>Ashisuto</a:t>
            </a:r>
            <a:endParaRPr lang="ja-JP" altLang="en-US" dirty="0"/>
          </a:p>
        </p:txBody>
      </p:sp>
      <p:sp>
        <p:nvSpPr>
          <p:cNvPr id="7" name="テキスト プレースホルダー 6"/>
          <p:cNvSpPr>
            <a:spLocks noGrp="1"/>
          </p:cNvSpPr>
          <p:nvPr>
            <p:ph type="body" sz="quarter" idx="12"/>
          </p:nvPr>
        </p:nvSpPr>
        <p:spPr/>
        <p:txBody>
          <a:bodyPr/>
          <a:lstStyle/>
          <a:p>
            <a:endParaRPr kumimoji="1" lang="ja-JP" altLang="en-US" dirty="0">
              <a:solidFill>
                <a:schemeClr val="tx1">
                  <a:lumMod val="75000"/>
                  <a:lumOff val="25000"/>
                </a:schemeClr>
              </a:solidFill>
            </a:endParaRPr>
          </a:p>
        </p:txBody>
      </p:sp>
      <p:sp>
        <p:nvSpPr>
          <p:cNvPr id="5" name="スライド番号プレースホルダー 4"/>
          <p:cNvSpPr>
            <a:spLocks noGrp="1"/>
          </p:cNvSpPr>
          <p:nvPr>
            <p:ph type="sldNum" sz="quarter" idx="4294967295"/>
          </p:nvPr>
        </p:nvSpPr>
        <p:spPr/>
        <p:txBody>
          <a:bodyPr/>
          <a:lstStyle/>
          <a:p>
            <a:fld id="{4B22246B-72CC-4AB3-AEF9-7F9B00475CC6}" type="slidenum">
              <a:rPr lang="ja-JP" altLang="en-US" smtClean="0"/>
              <a:pPr/>
              <a:t>26</a:t>
            </a:fld>
            <a:endParaRPr lang="ja-JP" altLang="en-US" dirty="0"/>
          </a:p>
        </p:txBody>
      </p:sp>
      <p:pic>
        <p:nvPicPr>
          <p:cNvPr id="8" name="P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2750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ja-JP" dirty="0"/>
              <a:t>コンポーネントの種類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normAutofit/>
          </a:bodyPr>
          <a:lstStyle/>
          <a:p>
            <a:pPr marL="285750" lvl="0" indent="-285750">
              <a:buClr>
                <a:schemeClr val="tx2"/>
              </a:buClr>
              <a:buFont typeface="Wingdings" panose="05000000000000000000" pitchFamily="2" charset="2"/>
              <a:buChar char="n"/>
            </a:pPr>
            <a:r>
              <a:rPr lang="ja-JP" altLang="en-US" dirty="0">
                <a:latin typeface="+mn-ea"/>
              </a:rPr>
              <a:t>セキュリティを設定する上でのコンポーネントの種類</a:t>
            </a:r>
          </a:p>
          <a:p>
            <a:pPr lvl="1">
              <a:buClr>
                <a:schemeClr val="tx2"/>
              </a:buClr>
            </a:pPr>
            <a:r>
              <a:rPr lang="en-US" altLang="ja-JP" dirty="0" err="1">
                <a:latin typeface="+mn-ea"/>
              </a:rPr>
              <a:t>WebFOCUS</a:t>
            </a:r>
            <a:r>
              <a:rPr lang="ja-JP" altLang="en-US" dirty="0">
                <a:latin typeface="+mn-ea"/>
              </a:rPr>
              <a:t>では２つのコンポーネントが採用されており、それぞれコンポーネントがどういった役割があるか理解し、それぞれセキュリティ設定を実施する必要があります</a:t>
            </a:r>
          </a:p>
          <a:p>
            <a:pPr marL="285750" lvl="0" indent="-285750">
              <a:buClr>
                <a:schemeClr val="tx2"/>
              </a:buClr>
              <a:buFont typeface="Wingdings" panose="05000000000000000000" pitchFamily="2" charset="2"/>
              <a:buChar char="n"/>
            </a:pPr>
            <a:endParaRPr lang="ja-JP" altLang="en-US" dirty="0">
              <a:latin typeface="+mn-ea"/>
            </a:endParaRPr>
          </a:p>
          <a:p>
            <a:pPr marL="742950" lvl="1" indent="-285750">
              <a:buClr>
                <a:schemeClr val="tx2"/>
              </a:buClr>
              <a:buFont typeface="Wingdings" panose="05000000000000000000" pitchFamily="2" charset="2"/>
              <a:buChar char="p"/>
            </a:pPr>
            <a:r>
              <a:rPr lang="en-US" altLang="ja-JP" dirty="0" err="1">
                <a:latin typeface="+mn-ea"/>
              </a:rPr>
              <a:t>WebFOCUS</a:t>
            </a:r>
            <a:r>
              <a:rPr lang="en-US" altLang="ja-JP" dirty="0">
                <a:latin typeface="+mn-ea"/>
              </a:rPr>
              <a:t> </a:t>
            </a:r>
            <a:r>
              <a:rPr lang="en-US" altLang="ja-JP" dirty="0" smtClean="0">
                <a:latin typeface="+mn-ea"/>
              </a:rPr>
              <a:t>Client</a:t>
            </a:r>
            <a:endParaRPr lang="en-US" altLang="ja-JP" dirty="0">
              <a:latin typeface="+mn-ea"/>
            </a:endParaRPr>
          </a:p>
          <a:p>
            <a:pPr marL="1200150" lvl="2" indent="-285750">
              <a:buClr>
                <a:schemeClr val="tx2"/>
              </a:buClr>
              <a:buFont typeface="Wingdings" panose="05000000000000000000" pitchFamily="2" charset="2"/>
              <a:buChar char="ü"/>
            </a:pPr>
            <a:r>
              <a:rPr lang="en-US" altLang="ja-JP" dirty="0" err="1">
                <a:latin typeface="+mn-ea"/>
              </a:rPr>
              <a:t>WebFOCUS</a:t>
            </a:r>
            <a:r>
              <a:rPr lang="en-US" altLang="ja-JP" dirty="0">
                <a:latin typeface="+mn-ea"/>
              </a:rPr>
              <a:t>-Hub</a:t>
            </a:r>
            <a:r>
              <a:rPr lang="ja-JP" altLang="en-US" dirty="0">
                <a:latin typeface="+mn-ea"/>
              </a:rPr>
              <a:t>で利用できるメニュー制御</a:t>
            </a:r>
          </a:p>
          <a:p>
            <a:pPr marL="1200150" lvl="2" indent="-285750">
              <a:buClr>
                <a:schemeClr val="tx2"/>
              </a:buClr>
              <a:buFont typeface="Wingdings" panose="05000000000000000000" pitchFamily="2" charset="2"/>
              <a:buChar char="ü"/>
            </a:pPr>
            <a:r>
              <a:rPr lang="en-US" altLang="ja-JP" dirty="0" err="1">
                <a:latin typeface="+mn-ea"/>
              </a:rPr>
              <a:t>WebFOCUS</a:t>
            </a:r>
            <a:r>
              <a:rPr lang="en-US" altLang="ja-JP" dirty="0">
                <a:latin typeface="+mn-ea"/>
              </a:rPr>
              <a:t> Client</a:t>
            </a:r>
            <a:r>
              <a:rPr lang="ja-JP" altLang="en-US" dirty="0">
                <a:latin typeface="+mn-ea"/>
              </a:rPr>
              <a:t>のユーザーおよびグループ管理</a:t>
            </a:r>
          </a:p>
          <a:p>
            <a:pPr marL="1200150" lvl="2" indent="-285750">
              <a:buClr>
                <a:schemeClr val="tx2"/>
              </a:buClr>
              <a:buFont typeface="Wingdings" panose="05000000000000000000" pitchFamily="2" charset="2"/>
              <a:buChar char="ü"/>
            </a:pPr>
            <a:r>
              <a:rPr lang="ja-JP" altLang="en-US" dirty="0">
                <a:latin typeface="+mn-ea"/>
              </a:rPr>
              <a:t>コンテンツ利用に関するセキュリティ設定</a:t>
            </a:r>
          </a:p>
          <a:p>
            <a:pPr marL="1200150" lvl="2" indent="-285750">
              <a:buClr>
                <a:schemeClr val="tx2"/>
              </a:buClr>
              <a:buFont typeface="Wingdings" panose="05000000000000000000" pitchFamily="2" charset="2"/>
              <a:buChar char="ü"/>
            </a:pPr>
            <a:r>
              <a:rPr lang="ja-JP" altLang="en-US" dirty="0">
                <a:latin typeface="+mn-ea"/>
              </a:rPr>
              <a:t>セルフサービス機能を利用するための設定</a:t>
            </a:r>
          </a:p>
          <a:p>
            <a:pPr marL="742950" lvl="1" indent="-285750">
              <a:buClr>
                <a:schemeClr val="tx2"/>
              </a:buClr>
              <a:buFont typeface="Wingdings" panose="05000000000000000000" pitchFamily="2" charset="2"/>
              <a:buChar char="n"/>
            </a:pPr>
            <a:endParaRPr lang="ja-JP" altLang="en-US" dirty="0">
              <a:latin typeface="+mn-ea"/>
            </a:endParaRPr>
          </a:p>
          <a:p>
            <a:pPr marL="742950" lvl="1" indent="-285750">
              <a:buClr>
                <a:schemeClr val="tx2"/>
              </a:buClr>
              <a:buFont typeface="Wingdings" panose="05000000000000000000" pitchFamily="2" charset="2"/>
              <a:buChar char="p"/>
            </a:pPr>
            <a:r>
              <a:rPr lang="en-US" altLang="ja-JP" dirty="0">
                <a:latin typeface="+mn-ea"/>
              </a:rPr>
              <a:t>Reporting Server</a:t>
            </a:r>
          </a:p>
          <a:p>
            <a:pPr marL="1200150" lvl="2" indent="-285750">
              <a:buClr>
                <a:schemeClr val="tx2"/>
              </a:buClr>
              <a:buFont typeface="Wingdings" panose="05000000000000000000" pitchFamily="2" charset="2"/>
              <a:buChar char="ü"/>
            </a:pPr>
            <a:r>
              <a:rPr lang="ja-JP" altLang="en-US" dirty="0">
                <a:latin typeface="+mn-ea"/>
              </a:rPr>
              <a:t>データベースの接続設定の権限</a:t>
            </a:r>
          </a:p>
          <a:p>
            <a:pPr marL="1200150" lvl="2" indent="-285750">
              <a:buClr>
                <a:schemeClr val="tx2"/>
              </a:buClr>
              <a:buFont typeface="Wingdings" panose="05000000000000000000" pitchFamily="2" charset="2"/>
              <a:buChar char="ü"/>
            </a:pPr>
            <a:r>
              <a:rPr lang="ja-JP" altLang="en-US" dirty="0">
                <a:latin typeface="+mn-ea"/>
              </a:rPr>
              <a:t>シノニム作成の権限管理</a:t>
            </a:r>
          </a:p>
          <a:p>
            <a:pPr marL="1200150" lvl="2" indent="-285750">
              <a:buClr>
                <a:schemeClr val="tx2"/>
              </a:buClr>
              <a:buFont typeface="Wingdings" panose="05000000000000000000" pitchFamily="2" charset="2"/>
              <a:buChar char="ü"/>
            </a:pPr>
            <a:r>
              <a:rPr lang="en-US" altLang="ja-JP" dirty="0">
                <a:latin typeface="+mn-ea"/>
              </a:rPr>
              <a:t>EXCEL/CSV</a:t>
            </a:r>
            <a:r>
              <a:rPr lang="ja-JP" altLang="en-US" dirty="0">
                <a:latin typeface="+mn-ea"/>
              </a:rPr>
              <a:t>ファイル等のアップロード権限管理</a:t>
            </a:r>
          </a:p>
          <a:p>
            <a:pPr marL="1200150" lvl="2" indent="-285750">
              <a:buClr>
                <a:schemeClr val="tx2"/>
              </a:buClr>
              <a:buFont typeface="Wingdings" panose="05000000000000000000" pitchFamily="2" charset="2"/>
              <a:buChar char="ü"/>
            </a:pPr>
            <a:r>
              <a:rPr lang="en-US" altLang="ja-JP" dirty="0">
                <a:latin typeface="+mn-ea"/>
              </a:rPr>
              <a:t>Reporting Server</a:t>
            </a:r>
            <a:r>
              <a:rPr lang="ja-JP" altLang="en-US" dirty="0">
                <a:latin typeface="+mn-ea"/>
              </a:rPr>
              <a:t>のユーザーおよびグループ管理</a:t>
            </a:r>
          </a:p>
          <a:p>
            <a:pPr marL="285750" lvl="0" indent="-285750">
              <a:buClr>
                <a:schemeClr val="tx2"/>
              </a:buClr>
              <a:buFont typeface="Wingdings" panose="05000000000000000000" pitchFamily="2" charset="2"/>
              <a:buChar char="n"/>
            </a:pPr>
            <a:endParaRPr lang="ja-JP" altLang="en-US" dirty="0">
              <a:latin typeface="+mn-ea"/>
            </a:endParaRPr>
          </a:p>
          <a:p>
            <a:pPr marL="285750" lvl="0" indent="-285750">
              <a:buClr>
                <a:schemeClr val="tx2"/>
              </a:buClr>
              <a:buFont typeface="Wingdings" panose="05000000000000000000" pitchFamily="2" charset="2"/>
              <a:buChar char="n"/>
            </a:pPr>
            <a:endParaRPr lang="ja-JP" altLang="en-US" dirty="0">
              <a:latin typeface="+mn-ea"/>
            </a:endParaRPr>
          </a:p>
          <a:p>
            <a:pPr marL="285750" lvl="0" indent="-285750">
              <a:buClr>
                <a:schemeClr val="tx2"/>
              </a:buClr>
              <a:buFont typeface="Wingdings" panose="05000000000000000000" pitchFamily="2" charset="2"/>
              <a:buChar char="n"/>
            </a:pPr>
            <a:endParaRPr lang="ja-JP" altLang="en-US" dirty="0">
              <a:latin typeface="+mn-ea"/>
            </a:endParaRPr>
          </a:p>
          <a:p>
            <a:pPr marL="742950" lvl="1" indent="-285750">
              <a:buClr>
                <a:schemeClr val="tx2"/>
              </a:buClr>
              <a:buFont typeface="Wingdings" panose="05000000000000000000" pitchFamily="2" charset="2"/>
              <a:buChar char="ü"/>
            </a:pPr>
            <a:endParaRPr lang="ja-JP" altLang="en-US" dirty="0">
              <a:latin typeface="+mn-ea"/>
            </a:endParaRPr>
          </a:p>
          <a:p>
            <a:endParaRPr lang="ja-JP" altLang="en-US" dirty="0">
              <a:latin typeface="+mn-ea"/>
            </a:endParaRPr>
          </a:p>
          <a:p>
            <a:endParaRPr lang="ja-JP" altLang="en-US" dirty="0">
              <a:latin typeface="+mn-ea"/>
            </a:endParaRPr>
          </a:p>
          <a:p>
            <a:endParaRPr lang="ja-JP" altLang="en-US" dirty="0">
              <a:latin typeface="+mn-ea"/>
            </a:endParaRPr>
          </a:p>
          <a:p>
            <a:endParaRPr kumimoji="1" lang="ja-JP" altLang="en-US"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27</a:t>
            </a:fld>
            <a:endParaRPr lang="ja-JP" altLang="en-US" dirty="0"/>
          </a:p>
        </p:txBody>
      </p:sp>
      <p:pic>
        <p:nvPicPr>
          <p:cNvPr id="8" name="Google Shape;800;p25" descr="C:\Users\riida\Documents\@素材\03_フォービー\fobi\02fobi.gif"/>
          <p:cNvPicPr preferRelativeResize="0"/>
          <p:nvPr/>
        </p:nvPicPr>
        <p:blipFill rotWithShape="1">
          <a:blip r:embed="rId5">
            <a:alphaModFix/>
          </a:blip>
          <a:srcRect/>
          <a:stretch/>
        </p:blipFill>
        <p:spPr>
          <a:xfrm>
            <a:off x="7111642" y="3147814"/>
            <a:ext cx="1426230" cy="1584176"/>
          </a:xfrm>
          <a:prstGeom prst="rect">
            <a:avLst/>
          </a:prstGeom>
          <a:noFill/>
          <a:ln>
            <a:noFill/>
          </a:ln>
        </p:spPr>
      </p:pic>
      <p:sp>
        <p:nvSpPr>
          <p:cNvPr id="9" name="Google Shape;801;p25"/>
          <p:cNvSpPr/>
          <p:nvPr/>
        </p:nvSpPr>
        <p:spPr>
          <a:xfrm>
            <a:off x="5724128" y="1995686"/>
            <a:ext cx="2952328" cy="1009344"/>
          </a:xfrm>
          <a:prstGeom prst="wedgeRoundRectCallout">
            <a:avLst>
              <a:gd name="adj1" fmla="val -4164"/>
              <a:gd name="adj2" fmla="val 77758"/>
              <a:gd name="adj3" fmla="val 16667"/>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10000"/>
              </a:lnSpc>
              <a:spcBef>
                <a:spcPts val="0"/>
              </a:spcBef>
              <a:spcAft>
                <a:spcPts val="0"/>
              </a:spcAft>
              <a:buClr>
                <a:srgbClr val="3F3F3F"/>
              </a:buClr>
              <a:buSzPts val="1000"/>
              <a:buFont typeface="Meiryo"/>
              <a:buNone/>
            </a:pPr>
            <a:r>
              <a:rPr lang="ja-JP" sz="1000" dirty="0">
                <a:solidFill>
                  <a:srgbClr val="3F3F3F"/>
                </a:solidFill>
                <a:cs typeface="Meiryo"/>
                <a:sym typeface="Meiryo"/>
              </a:rPr>
              <a:t>WebFOCUS Clientで管理者を設定しても、WebFOCUS-</a:t>
            </a:r>
            <a:r>
              <a:rPr lang="ja-JP" sz="1000" dirty="0" smtClean="0">
                <a:solidFill>
                  <a:srgbClr val="3F3F3F"/>
                </a:solidFill>
                <a:cs typeface="Meiryo"/>
                <a:sym typeface="Meiryo"/>
              </a:rPr>
              <a:t>Hubで</a:t>
            </a:r>
            <a:r>
              <a:rPr lang="ja-JP" sz="1000" dirty="0">
                <a:solidFill>
                  <a:srgbClr val="3F3F3F"/>
                </a:solidFill>
                <a:cs typeface="Meiryo"/>
                <a:sym typeface="Meiryo"/>
              </a:rPr>
              <a:t>Reporting Server側を操作するメニューは表示されるけど、</a:t>
            </a:r>
            <a:endParaRPr sz="1000" dirty="0">
              <a:solidFill>
                <a:srgbClr val="3F3F3F"/>
              </a:solidFill>
              <a:cs typeface="Meiryo"/>
              <a:sym typeface="Meiryo"/>
            </a:endParaRPr>
          </a:p>
          <a:p>
            <a:pPr marL="0" marR="0" lvl="0" indent="0" algn="ctr" rtl="0">
              <a:lnSpc>
                <a:spcPct val="110000"/>
              </a:lnSpc>
              <a:spcBef>
                <a:spcPts val="0"/>
              </a:spcBef>
              <a:spcAft>
                <a:spcPts val="0"/>
              </a:spcAft>
              <a:buClr>
                <a:srgbClr val="3F3F3F"/>
              </a:buClr>
              <a:buSzPts val="1000"/>
              <a:buFont typeface="Meiryo"/>
              <a:buNone/>
            </a:pPr>
            <a:r>
              <a:rPr lang="ja-JP" sz="1000" dirty="0">
                <a:solidFill>
                  <a:srgbClr val="3F3F3F"/>
                </a:solidFill>
                <a:cs typeface="Meiryo"/>
                <a:sym typeface="Meiryo"/>
              </a:rPr>
              <a:t>Reporting Server側でも管理者として登録してあげないと、実際の操作が行えないよ。</a:t>
            </a:r>
            <a:endParaRPr sz="1000" dirty="0">
              <a:solidFill>
                <a:srgbClr val="3F3F3F"/>
              </a:solidFill>
              <a:cs typeface="Meiryo"/>
              <a:sym typeface="Meiryo"/>
            </a:endParaRPr>
          </a:p>
        </p:txBody>
      </p:sp>
      <p:pic>
        <p:nvPicPr>
          <p:cNvPr id="10" name="P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000" y="4608000"/>
            <a:ext cx="468001" cy="468000"/>
          </a:xfrm>
          <a:prstGeom prst="rect">
            <a:avLst/>
          </a:prstGeom>
        </p:spPr>
      </p:pic>
    </p:spTree>
    <p:extLst>
      <p:ext uri="{BB962C8B-B14F-4D97-AF65-F5344CB8AC3E}">
        <p14:creationId xmlns:p14="http://schemas.microsoft.com/office/powerpoint/2010/main" val="207194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各コンポーネントの機能</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pPr marL="285750" lvl="0" indent="-285750">
              <a:buClr>
                <a:schemeClr val="tx2"/>
              </a:buClr>
              <a:buFont typeface="Wingdings" panose="05000000000000000000" pitchFamily="2" charset="2"/>
              <a:buChar char="n"/>
            </a:pPr>
            <a:r>
              <a:rPr lang="ja-JP" altLang="en-US" dirty="0"/>
              <a:t>２つのコンポーネントの機能概要</a:t>
            </a:r>
          </a:p>
          <a:p>
            <a:pPr marL="742950" lvl="1" indent="-285750">
              <a:buClr>
                <a:schemeClr val="tx2"/>
              </a:buClr>
              <a:buFont typeface="Wingdings" panose="05000000000000000000" pitchFamily="2" charset="2"/>
              <a:buChar char="ü"/>
            </a:pPr>
            <a:r>
              <a:rPr lang="en-US" altLang="ja-JP" dirty="0" err="1"/>
              <a:t>WebFOCUS</a:t>
            </a:r>
            <a:r>
              <a:rPr lang="en-US" altLang="ja-JP" dirty="0"/>
              <a:t> Client</a:t>
            </a:r>
            <a:r>
              <a:rPr lang="ja-JP" altLang="en-US" dirty="0"/>
              <a:t>はフロント側の動作に関するコンポーネントです</a:t>
            </a:r>
          </a:p>
          <a:p>
            <a:pPr marL="742950" lvl="1" indent="-285750">
              <a:buClr>
                <a:schemeClr val="tx2"/>
              </a:buClr>
              <a:buFont typeface="Wingdings" panose="05000000000000000000" pitchFamily="2" charset="2"/>
              <a:buChar char="ü"/>
            </a:pPr>
            <a:r>
              <a:rPr lang="en-US" altLang="ja-JP" dirty="0"/>
              <a:t>Reporting Server</a:t>
            </a:r>
            <a:r>
              <a:rPr lang="ja-JP" altLang="en-US" dirty="0"/>
              <a:t>はバックグラウンド側のデータ取得等に関するコンポーネントです</a:t>
            </a:r>
          </a:p>
          <a:p>
            <a:pPr marL="742950" lvl="1" indent="-285750">
              <a:buClr>
                <a:schemeClr val="tx2"/>
              </a:buClr>
              <a:buFont typeface="Wingdings" panose="05000000000000000000" pitchFamily="2" charset="2"/>
              <a:buChar char="ü"/>
            </a:pPr>
            <a:r>
              <a:rPr lang="ja-JP" altLang="en-US" dirty="0"/>
              <a:t>２つのサービスは信頼関係で結ばれており</a:t>
            </a:r>
            <a:r>
              <a:rPr lang="en-US" altLang="ja-JP" dirty="0" err="1"/>
              <a:t>WebFOCUS</a:t>
            </a:r>
            <a:r>
              <a:rPr lang="en-US" altLang="ja-JP" dirty="0"/>
              <a:t> Client</a:t>
            </a:r>
            <a:r>
              <a:rPr lang="ja-JP" altLang="en-US" dirty="0"/>
              <a:t>から</a:t>
            </a:r>
            <a:r>
              <a:rPr lang="en-US" altLang="ja-JP" dirty="0"/>
              <a:t>Reporting Server</a:t>
            </a:r>
            <a:r>
              <a:rPr lang="ja-JP" altLang="en-US" dirty="0"/>
              <a:t>に</a:t>
            </a:r>
            <a:br>
              <a:rPr lang="ja-JP" altLang="en-US" dirty="0"/>
            </a:br>
            <a:r>
              <a:rPr lang="ja-JP" altLang="en-US" dirty="0"/>
              <a:t>ユーザー</a:t>
            </a:r>
            <a:r>
              <a:rPr lang="en-US" altLang="ja-JP" dirty="0"/>
              <a:t>ID</a:t>
            </a:r>
            <a:r>
              <a:rPr lang="ja-JP" altLang="en-US" dirty="0"/>
              <a:t>およびグループが連携されます</a:t>
            </a:r>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742950" lvl="1" indent="-285750">
              <a:buClr>
                <a:schemeClr val="tx2"/>
              </a:buClr>
              <a:buFont typeface="Wingdings" panose="05000000000000000000" pitchFamily="2" charset="2"/>
              <a:buChar char="ü"/>
            </a:pPr>
            <a:endParaRPr lang="ja-JP" altLang="en-US" dirty="0"/>
          </a:p>
          <a:p>
            <a:endParaRPr lang="ja-JP" altLang="en-US" dirty="0"/>
          </a:p>
          <a:p>
            <a:endParaRPr lang="ja-JP" altLang="en-US" dirty="0"/>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28</a:t>
            </a:fld>
            <a:endParaRPr lang="ja-JP" altLang="en-US" dirty="0"/>
          </a:p>
        </p:txBody>
      </p:sp>
      <p:sp>
        <p:nvSpPr>
          <p:cNvPr id="6" name="Google Shape;806;p26"/>
          <p:cNvSpPr/>
          <p:nvPr/>
        </p:nvSpPr>
        <p:spPr>
          <a:xfrm>
            <a:off x="532650" y="2715766"/>
            <a:ext cx="8172000" cy="1980000"/>
          </a:xfrm>
          <a:prstGeom prst="rect">
            <a:avLst/>
          </a:prstGeom>
          <a:noFill/>
          <a:ln w="12700" cap="flat" cmpd="sng">
            <a:solidFill>
              <a:srgbClr val="7F7F7F"/>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Clr>
                <a:schemeClr val="dk1"/>
              </a:buClr>
              <a:buSzPts val="800"/>
              <a:buFont typeface="Meiryo"/>
              <a:buNone/>
            </a:pPr>
            <a:endParaRPr sz="800">
              <a:solidFill>
                <a:srgbClr val="3F3F3F"/>
              </a:solidFill>
              <a:cs typeface="Meiryo"/>
              <a:sym typeface="Meiryo"/>
            </a:endParaRPr>
          </a:p>
        </p:txBody>
      </p:sp>
      <p:sp>
        <p:nvSpPr>
          <p:cNvPr id="8" name="Google Shape;810;p26"/>
          <p:cNvSpPr/>
          <p:nvPr/>
        </p:nvSpPr>
        <p:spPr>
          <a:xfrm>
            <a:off x="4860032" y="3071544"/>
            <a:ext cx="3717469" cy="1552230"/>
          </a:xfrm>
          <a:prstGeom prst="rect">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Clr>
                <a:schemeClr val="dk1"/>
              </a:buClr>
              <a:buSzPts val="800"/>
              <a:buFont typeface="Meiryo"/>
              <a:buNone/>
            </a:pPr>
            <a:endParaRPr sz="800">
              <a:solidFill>
                <a:srgbClr val="3F3F3F"/>
              </a:solidFill>
              <a:cs typeface="Meiryo"/>
              <a:sym typeface="Meiryo"/>
            </a:endParaRPr>
          </a:p>
        </p:txBody>
      </p:sp>
      <p:sp>
        <p:nvSpPr>
          <p:cNvPr id="9" name="Google Shape;811;p26"/>
          <p:cNvSpPr/>
          <p:nvPr/>
        </p:nvSpPr>
        <p:spPr>
          <a:xfrm>
            <a:off x="4980094" y="3165157"/>
            <a:ext cx="1008988" cy="3240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54000" tIns="36000" rIns="54000" bIns="45000" anchor="ctr" anchorCtr="0">
            <a:noAutofit/>
          </a:bodyPr>
          <a:lstStyle/>
          <a:p>
            <a:pPr marL="0" marR="0" lvl="0" indent="0" algn="ctr" rtl="0">
              <a:spcBef>
                <a:spcPts val="0"/>
              </a:spcBef>
              <a:spcAft>
                <a:spcPts val="0"/>
              </a:spcAft>
              <a:buClr>
                <a:srgbClr val="FFFFFF"/>
              </a:buClr>
              <a:buSzPts val="900"/>
              <a:buFont typeface="Meiryo"/>
              <a:buNone/>
            </a:pPr>
            <a:r>
              <a:rPr lang="ja-JP" sz="900" dirty="0">
                <a:solidFill>
                  <a:srgbClr val="FFFFFF"/>
                </a:solidFill>
                <a:cs typeface="Meiryo"/>
                <a:sym typeface="Meiryo"/>
              </a:rPr>
              <a:t>アクセス</a:t>
            </a:r>
            <a:endParaRPr sz="900" dirty="0">
              <a:solidFill>
                <a:srgbClr val="FFFFFF"/>
              </a:solidFill>
              <a:cs typeface="Meiryo"/>
              <a:sym typeface="Meiryo"/>
            </a:endParaRPr>
          </a:p>
          <a:p>
            <a:pPr marL="0" marR="0" lvl="0" indent="0" algn="ctr" rtl="0">
              <a:spcBef>
                <a:spcPts val="0"/>
              </a:spcBef>
              <a:spcAft>
                <a:spcPts val="0"/>
              </a:spcAft>
              <a:buClr>
                <a:srgbClr val="FFFFFF"/>
              </a:buClr>
              <a:buSzPts val="900"/>
              <a:buFont typeface="Meiryo"/>
              <a:buNone/>
            </a:pPr>
            <a:r>
              <a:rPr lang="ja-JP" sz="900" dirty="0">
                <a:solidFill>
                  <a:srgbClr val="FFFFFF"/>
                </a:solidFill>
                <a:cs typeface="Meiryo"/>
                <a:sym typeface="Meiryo"/>
              </a:rPr>
              <a:t>コントロール</a:t>
            </a:r>
            <a:endParaRPr sz="900" dirty="0">
              <a:solidFill>
                <a:srgbClr val="FFFFFF"/>
              </a:solidFill>
              <a:cs typeface="Meiryo"/>
              <a:sym typeface="Meiryo"/>
            </a:endParaRPr>
          </a:p>
        </p:txBody>
      </p:sp>
      <p:sp>
        <p:nvSpPr>
          <p:cNvPr id="10" name="Google Shape;812;p26"/>
          <p:cNvSpPr/>
          <p:nvPr/>
        </p:nvSpPr>
        <p:spPr>
          <a:xfrm>
            <a:off x="6108323" y="3160767"/>
            <a:ext cx="1158468" cy="3240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54000" tIns="36000" rIns="54000" bIns="45000" anchor="ctr" anchorCtr="0">
            <a:noAutofit/>
          </a:bodyPr>
          <a:lstStyle/>
          <a:p>
            <a:pPr marL="0" marR="0" lvl="0" indent="0" algn="ctr" rtl="0">
              <a:spcBef>
                <a:spcPts val="0"/>
              </a:spcBef>
              <a:spcAft>
                <a:spcPts val="0"/>
              </a:spcAft>
              <a:buClr>
                <a:srgbClr val="FFFFFF"/>
              </a:buClr>
              <a:buSzPts val="900"/>
              <a:buFont typeface="Meiryo"/>
              <a:buNone/>
            </a:pPr>
            <a:r>
              <a:rPr lang="ja-JP" sz="900">
                <a:solidFill>
                  <a:srgbClr val="FFFFFF"/>
                </a:solidFill>
                <a:cs typeface="Meiryo"/>
                <a:sym typeface="Meiryo"/>
              </a:rPr>
              <a:t>アプリケーションディレクトリ</a:t>
            </a:r>
            <a:endParaRPr sz="900">
              <a:solidFill>
                <a:srgbClr val="FFFFFF"/>
              </a:solidFill>
              <a:cs typeface="Meiryo"/>
              <a:sym typeface="Meiryo"/>
            </a:endParaRPr>
          </a:p>
        </p:txBody>
      </p:sp>
      <p:sp>
        <p:nvSpPr>
          <p:cNvPr id="11" name="Google Shape;813;p26"/>
          <p:cNvSpPr txBox="1"/>
          <p:nvPr/>
        </p:nvSpPr>
        <p:spPr>
          <a:xfrm>
            <a:off x="6029511" y="3510689"/>
            <a:ext cx="1299420" cy="1044000"/>
          </a:xfrm>
          <a:prstGeom prst="rect">
            <a:avLst/>
          </a:prstGeom>
          <a:noFill/>
          <a:ln>
            <a:noFill/>
          </a:ln>
        </p:spPr>
        <p:txBody>
          <a:bodyPr spcFirstLastPara="1" wrap="square" lIns="54000" tIns="56325" rIns="54000" bIns="45000" anchor="t" anchorCtr="0">
            <a:noAutofit/>
          </a:bodyPr>
          <a:lstStyle/>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アプリケーションパス</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データアダプタ</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シノニム</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アップロード</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プロファイル</a:t>
            </a:r>
            <a:endParaRPr sz="1000" dirty="0">
              <a:solidFill>
                <a:srgbClr val="3F3F3F"/>
              </a:solidFill>
              <a:cs typeface="Meiryo"/>
              <a:sym typeface="Meiryo"/>
            </a:endParaRPr>
          </a:p>
        </p:txBody>
      </p:sp>
      <p:sp>
        <p:nvSpPr>
          <p:cNvPr id="12" name="Google Shape;814;p26"/>
          <p:cNvSpPr/>
          <p:nvPr/>
        </p:nvSpPr>
        <p:spPr>
          <a:xfrm>
            <a:off x="7406341" y="3160767"/>
            <a:ext cx="1025429" cy="3240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54000" tIns="36000" rIns="54000" bIns="45000" anchor="ctr" anchorCtr="0">
            <a:noAutofit/>
          </a:bodyPr>
          <a:lstStyle/>
          <a:p>
            <a:pPr marL="0" marR="0" lvl="0" indent="0" algn="ctr" rtl="0">
              <a:spcBef>
                <a:spcPts val="0"/>
              </a:spcBef>
              <a:spcAft>
                <a:spcPts val="0"/>
              </a:spcAft>
              <a:buClr>
                <a:srgbClr val="FFFFFF"/>
              </a:buClr>
              <a:buSzPts val="900"/>
              <a:buFont typeface="Meiryo"/>
              <a:buNone/>
            </a:pPr>
            <a:r>
              <a:rPr lang="ja-JP" sz="900" dirty="0">
                <a:solidFill>
                  <a:srgbClr val="FFFFFF"/>
                </a:solidFill>
                <a:cs typeface="Meiryo"/>
                <a:sym typeface="Meiryo"/>
              </a:rPr>
              <a:t>サーバ管理</a:t>
            </a:r>
            <a:endParaRPr sz="900" dirty="0">
              <a:solidFill>
                <a:srgbClr val="FFFFFF"/>
              </a:solidFill>
              <a:cs typeface="Meiryo"/>
              <a:sym typeface="Meiryo"/>
            </a:endParaRPr>
          </a:p>
        </p:txBody>
      </p:sp>
      <p:sp>
        <p:nvSpPr>
          <p:cNvPr id="13" name="Google Shape;815;p26"/>
          <p:cNvSpPr txBox="1"/>
          <p:nvPr/>
        </p:nvSpPr>
        <p:spPr>
          <a:xfrm>
            <a:off x="7357307" y="3521546"/>
            <a:ext cx="1282725" cy="1044000"/>
          </a:xfrm>
          <a:prstGeom prst="rect">
            <a:avLst/>
          </a:prstGeom>
          <a:noFill/>
          <a:ln>
            <a:noFill/>
          </a:ln>
        </p:spPr>
        <p:txBody>
          <a:bodyPr spcFirstLastPara="1" wrap="square" lIns="54000" tIns="56325" rIns="54000" bIns="45000" anchor="t" anchorCtr="0">
            <a:noAutofit/>
          </a:bodyPr>
          <a:lstStyle/>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サーバワークスペース</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リソース管理</a:t>
            </a:r>
            <a:endParaRPr sz="1000" dirty="0">
              <a:solidFill>
                <a:srgbClr val="3F3F3F"/>
              </a:solidFill>
              <a:cs typeface="Meiryo"/>
              <a:sym typeface="Meiryo"/>
            </a:endParaRPr>
          </a:p>
          <a:p>
            <a:pPr marL="234900" marR="0" lvl="0" indent="-107950" algn="l" rtl="0">
              <a:lnSpc>
                <a:spcPct val="110000"/>
              </a:lnSpc>
              <a:spcBef>
                <a:spcPts val="0"/>
              </a:spcBef>
              <a:spcAft>
                <a:spcPts val="0"/>
              </a:spcAft>
              <a:buClr>
                <a:schemeClr val="accent3"/>
              </a:buClr>
              <a:buSzPts val="1000"/>
              <a:buFont typeface="Noto Sans Symbols"/>
              <a:buNone/>
            </a:pPr>
            <a:endParaRPr sz="1000" dirty="0">
              <a:solidFill>
                <a:srgbClr val="3F3F3F"/>
              </a:solidFill>
              <a:cs typeface="Meiryo"/>
              <a:sym typeface="Meiryo"/>
            </a:endParaRPr>
          </a:p>
        </p:txBody>
      </p:sp>
      <p:sp>
        <p:nvSpPr>
          <p:cNvPr id="14" name="Google Shape;816;p26"/>
          <p:cNvSpPr txBox="1"/>
          <p:nvPr/>
        </p:nvSpPr>
        <p:spPr>
          <a:xfrm>
            <a:off x="4907801" y="3521546"/>
            <a:ext cx="1055835" cy="1044000"/>
          </a:xfrm>
          <a:prstGeom prst="rect">
            <a:avLst/>
          </a:prstGeom>
          <a:noFill/>
          <a:ln>
            <a:noFill/>
          </a:ln>
        </p:spPr>
        <p:txBody>
          <a:bodyPr spcFirstLastPara="1" wrap="square" lIns="54000" tIns="56325" rIns="54000" bIns="45000" anchor="t" anchorCtr="0">
            <a:noAutofit/>
          </a:bodyPr>
          <a:lstStyle/>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smtClean="0">
                <a:solidFill>
                  <a:srgbClr val="3F3F3F"/>
                </a:solidFill>
                <a:cs typeface="Meiryo"/>
                <a:sym typeface="Meiryo"/>
              </a:rPr>
              <a:t>ユーザ</a:t>
            </a:r>
            <a:r>
              <a:rPr lang="ja-JP" altLang="en-US" sz="1000" dirty="0" smtClean="0">
                <a:solidFill>
                  <a:srgbClr val="3F3F3F"/>
                </a:solidFill>
                <a:cs typeface="Meiryo"/>
                <a:sym typeface="Meiryo"/>
              </a:rPr>
              <a:t>ー</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グループ</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accent3"/>
              </a:buClr>
              <a:buSzPts val="1000"/>
              <a:buFont typeface="Noto Sans Symbols"/>
              <a:buChar char="●"/>
            </a:pPr>
            <a:r>
              <a:rPr lang="ja-JP" sz="1000" dirty="0">
                <a:solidFill>
                  <a:srgbClr val="3F3F3F"/>
                </a:solidFill>
                <a:cs typeface="Meiryo"/>
                <a:sym typeface="Meiryo"/>
              </a:rPr>
              <a:t>権限</a:t>
            </a:r>
            <a:endParaRPr sz="1000" dirty="0">
              <a:solidFill>
                <a:srgbClr val="3F3F3F"/>
              </a:solidFill>
              <a:cs typeface="Meiryo"/>
              <a:sym typeface="Meiryo"/>
            </a:endParaRPr>
          </a:p>
        </p:txBody>
      </p:sp>
      <p:sp>
        <p:nvSpPr>
          <p:cNvPr id="15" name="Google Shape;817;p26"/>
          <p:cNvSpPr/>
          <p:nvPr/>
        </p:nvSpPr>
        <p:spPr>
          <a:xfrm>
            <a:off x="4860032" y="2787774"/>
            <a:ext cx="3717469" cy="289780"/>
          </a:xfrm>
          <a:prstGeom prst="rect">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36000" rIns="91425" bIns="45700" anchor="ctr" anchorCtr="0">
            <a:noAutofit/>
          </a:bodyPr>
          <a:lstStyle/>
          <a:p>
            <a:pPr marL="0" marR="0" lvl="0" indent="0" algn="ctr" rtl="0">
              <a:spcBef>
                <a:spcPts val="0"/>
              </a:spcBef>
              <a:spcAft>
                <a:spcPts val="0"/>
              </a:spcAft>
              <a:buClr>
                <a:schemeClr val="lt1"/>
              </a:buClr>
              <a:buSzPts val="1100"/>
              <a:buFont typeface="Meiryo"/>
              <a:buNone/>
            </a:pPr>
            <a:r>
              <a:rPr lang="ja-JP" sz="1100" b="1" dirty="0">
                <a:solidFill>
                  <a:schemeClr val="lt1"/>
                </a:solidFill>
                <a:cs typeface="Meiryo"/>
                <a:sym typeface="Meiryo"/>
              </a:rPr>
              <a:t>Reporting Server（レポートエンジン）</a:t>
            </a:r>
            <a:endParaRPr sz="1100" b="1" dirty="0">
              <a:solidFill>
                <a:schemeClr val="lt1"/>
              </a:solidFill>
              <a:cs typeface="Meiryo"/>
              <a:sym typeface="Meiryo"/>
            </a:endParaRPr>
          </a:p>
        </p:txBody>
      </p:sp>
      <p:pic>
        <p:nvPicPr>
          <p:cNvPr id="16" name="Google Shape;818;p26"/>
          <p:cNvPicPr preferRelativeResize="0"/>
          <p:nvPr/>
        </p:nvPicPr>
        <p:blipFill rotWithShape="1">
          <a:blip r:embed="rId5">
            <a:alphaModFix/>
          </a:blip>
          <a:srcRect/>
          <a:stretch/>
        </p:blipFill>
        <p:spPr>
          <a:xfrm>
            <a:off x="8603731" y="2030485"/>
            <a:ext cx="397249" cy="397249"/>
          </a:xfrm>
          <a:prstGeom prst="rect">
            <a:avLst/>
          </a:prstGeom>
          <a:noFill/>
          <a:ln>
            <a:noFill/>
          </a:ln>
        </p:spPr>
      </p:pic>
      <p:grpSp>
        <p:nvGrpSpPr>
          <p:cNvPr id="17" name="Google Shape;819;p26"/>
          <p:cNvGrpSpPr/>
          <p:nvPr/>
        </p:nvGrpSpPr>
        <p:grpSpPr>
          <a:xfrm>
            <a:off x="156118" y="1943856"/>
            <a:ext cx="671466" cy="450647"/>
            <a:chOff x="670557" y="1860960"/>
            <a:chExt cx="680618" cy="476274"/>
          </a:xfrm>
        </p:grpSpPr>
        <p:pic>
          <p:nvPicPr>
            <p:cNvPr id="18" name="Google Shape;820;p26"/>
            <p:cNvPicPr preferRelativeResize="0"/>
            <p:nvPr/>
          </p:nvPicPr>
          <p:blipFill rotWithShape="1">
            <a:blip r:embed="rId6">
              <a:alphaModFix/>
            </a:blip>
            <a:srcRect/>
            <a:stretch/>
          </p:blipFill>
          <p:spPr>
            <a:xfrm>
              <a:off x="670557" y="1860960"/>
              <a:ext cx="374669" cy="476274"/>
            </a:xfrm>
            <a:prstGeom prst="rect">
              <a:avLst/>
            </a:prstGeom>
            <a:noFill/>
            <a:ln>
              <a:noFill/>
            </a:ln>
          </p:spPr>
        </p:pic>
        <p:pic>
          <p:nvPicPr>
            <p:cNvPr id="19" name="Google Shape;821;p26"/>
            <p:cNvPicPr preferRelativeResize="0"/>
            <p:nvPr/>
          </p:nvPicPr>
          <p:blipFill rotWithShape="1">
            <a:blip r:embed="rId7">
              <a:alphaModFix/>
            </a:blip>
            <a:srcRect/>
            <a:stretch/>
          </p:blipFill>
          <p:spPr>
            <a:xfrm>
              <a:off x="1001287" y="2067694"/>
              <a:ext cx="349888" cy="264450"/>
            </a:xfrm>
            <a:prstGeom prst="rect">
              <a:avLst/>
            </a:prstGeom>
            <a:noFill/>
            <a:ln>
              <a:noFill/>
            </a:ln>
          </p:spPr>
        </p:pic>
      </p:grpSp>
      <p:sp>
        <p:nvSpPr>
          <p:cNvPr id="20" name="Google Shape;822;p26"/>
          <p:cNvSpPr/>
          <p:nvPr/>
        </p:nvSpPr>
        <p:spPr>
          <a:xfrm>
            <a:off x="532650" y="2463766"/>
            <a:ext cx="8172000" cy="252000"/>
          </a:xfrm>
          <a:prstGeom prst="roundRect">
            <a:avLst>
              <a:gd name="adj" fmla="val 3400"/>
            </a:avLst>
          </a:prstGeom>
          <a:solidFill>
            <a:srgbClr val="7F7F7F"/>
          </a:solidFill>
          <a:ln w="12700">
            <a:solidFill>
              <a:schemeClr val="bg1">
                <a:lumMod val="50000"/>
              </a:schemeClr>
            </a:solid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i="0" u="none" strike="noStrike" cap="none" dirty="0">
                <a:solidFill>
                  <a:schemeClr val="lt1"/>
                </a:solidFill>
                <a:cs typeface="Meiryo"/>
                <a:sym typeface="Meiryo"/>
              </a:rPr>
              <a:t>WebFOCUS-Hub</a:t>
            </a:r>
            <a:endParaRPr sz="1100" b="1" i="0" u="none" strike="noStrike" cap="none" dirty="0">
              <a:solidFill>
                <a:schemeClr val="lt1"/>
              </a:solidFill>
              <a:cs typeface="Meiryo"/>
              <a:sym typeface="Meiryo"/>
            </a:endParaRPr>
          </a:p>
        </p:txBody>
      </p:sp>
      <p:cxnSp>
        <p:nvCxnSpPr>
          <p:cNvPr id="21" name="Google Shape;823;p26"/>
          <p:cNvCxnSpPr>
            <a:stCxn id="15" idx="1"/>
            <a:endCxn id="30" idx="3"/>
          </p:cNvCxnSpPr>
          <p:nvPr/>
        </p:nvCxnSpPr>
        <p:spPr>
          <a:xfrm flipH="1">
            <a:off x="4391560" y="2932664"/>
            <a:ext cx="468472" cy="309"/>
          </a:xfrm>
          <a:prstGeom prst="straightConnector1">
            <a:avLst/>
          </a:prstGeom>
          <a:noFill/>
          <a:ln w="19050" cap="flat" cmpd="sng">
            <a:solidFill>
              <a:srgbClr val="538CD5"/>
            </a:solidFill>
            <a:prstDash val="solid"/>
            <a:round/>
            <a:headEnd type="triangle" w="med" len="med"/>
            <a:tailEnd type="triangle" w="med" len="med"/>
          </a:ln>
        </p:spPr>
      </p:cxnSp>
      <p:sp>
        <p:nvSpPr>
          <p:cNvPr id="22" name="Google Shape;825;p26"/>
          <p:cNvSpPr txBox="1"/>
          <p:nvPr/>
        </p:nvSpPr>
        <p:spPr>
          <a:xfrm>
            <a:off x="8365865" y="1808145"/>
            <a:ext cx="765200"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a:solidFill>
                  <a:srgbClr val="3F3F3F"/>
                </a:solidFill>
                <a:latin typeface="Meiryo"/>
                <a:ea typeface="Meiryo"/>
                <a:cs typeface="Meiryo"/>
                <a:sym typeface="Meiryo"/>
              </a:rPr>
              <a:t>データベース</a:t>
            </a:r>
            <a:endParaRPr sz="900">
              <a:solidFill>
                <a:srgbClr val="3F3F3F"/>
              </a:solidFill>
              <a:latin typeface="Meiryo"/>
              <a:ea typeface="Meiryo"/>
              <a:cs typeface="Meiryo"/>
              <a:sym typeface="Meiryo"/>
            </a:endParaRPr>
          </a:p>
        </p:txBody>
      </p:sp>
      <p:sp>
        <p:nvSpPr>
          <p:cNvPr id="23" name="Google Shape;826;p26"/>
          <p:cNvSpPr txBox="1"/>
          <p:nvPr/>
        </p:nvSpPr>
        <p:spPr>
          <a:xfrm>
            <a:off x="4392032" y="3075806"/>
            <a:ext cx="468000" cy="395848"/>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900" b="1">
                <a:solidFill>
                  <a:srgbClr val="3F3F3F"/>
                </a:solidFill>
                <a:cs typeface="Meiryo"/>
                <a:sym typeface="Meiryo"/>
              </a:rPr>
              <a:t>信頼</a:t>
            </a:r>
            <a:endParaRPr sz="900" b="1">
              <a:solidFill>
                <a:srgbClr val="3F3F3F"/>
              </a:solidFill>
              <a:cs typeface="Meiryo"/>
              <a:sym typeface="Meiryo"/>
            </a:endParaRPr>
          </a:p>
          <a:p>
            <a:pPr marL="0" marR="0" lvl="0" indent="0" algn="ctr" rtl="0">
              <a:spcBef>
                <a:spcPts val="0"/>
              </a:spcBef>
              <a:spcAft>
                <a:spcPts val="0"/>
              </a:spcAft>
              <a:buNone/>
            </a:pPr>
            <a:r>
              <a:rPr lang="ja-JP" sz="900" b="1">
                <a:solidFill>
                  <a:srgbClr val="3F3F3F"/>
                </a:solidFill>
                <a:cs typeface="Meiryo"/>
                <a:sym typeface="Meiryo"/>
              </a:rPr>
              <a:t>関係</a:t>
            </a:r>
            <a:endParaRPr sz="900" b="1">
              <a:solidFill>
                <a:srgbClr val="3F3F3F"/>
              </a:solidFill>
              <a:cs typeface="Meiryo"/>
              <a:sym typeface="Meiryo"/>
            </a:endParaRPr>
          </a:p>
        </p:txBody>
      </p:sp>
      <p:sp>
        <p:nvSpPr>
          <p:cNvPr id="29" name="Google Shape;824;p26"/>
          <p:cNvSpPr/>
          <p:nvPr/>
        </p:nvSpPr>
        <p:spPr>
          <a:xfrm>
            <a:off x="611560" y="3089657"/>
            <a:ext cx="3780000" cy="1534117"/>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Clr>
                <a:schemeClr val="dk1"/>
              </a:buClr>
              <a:buSzPts val="800"/>
              <a:buFont typeface="Meiryo"/>
              <a:buNone/>
            </a:pPr>
            <a:endParaRPr sz="800">
              <a:solidFill>
                <a:srgbClr val="3F3F3F"/>
              </a:solidFill>
              <a:cs typeface="Meiryo"/>
              <a:sym typeface="Meiryo"/>
            </a:endParaRPr>
          </a:p>
        </p:txBody>
      </p:sp>
      <p:sp>
        <p:nvSpPr>
          <p:cNvPr id="30" name="Google Shape;829;p26"/>
          <p:cNvSpPr/>
          <p:nvPr/>
        </p:nvSpPr>
        <p:spPr>
          <a:xfrm>
            <a:off x="611560" y="2787774"/>
            <a:ext cx="3780000" cy="290397"/>
          </a:xfrm>
          <a:prstGeom prst="rect">
            <a:avLst/>
          </a:prstGeom>
          <a:solidFill>
            <a:schemeClr val="dk2"/>
          </a:solidFill>
          <a:ln w="19050" cap="flat" cmpd="sng">
            <a:solidFill>
              <a:schemeClr val="dk2"/>
            </a:solidFill>
            <a:prstDash val="solid"/>
            <a:round/>
            <a:headEnd type="none" w="sm" len="sm"/>
            <a:tailEnd type="none" w="sm" len="sm"/>
          </a:ln>
        </p:spPr>
        <p:txBody>
          <a:bodyPr spcFirstLastPara="1" wrap="square" lIns="91425" tIns="36000" rIns="91425" bIns="45700" anchor="ctr" anchorCtr="0">
            <a:noAutofit/>
          </a:bodyPr>
          <a:lstStyle/>
          <a:p>
            <a:pPr marL="0" marR="0" lvl="0" indent="0" algn="ctr" rtl="0">
              <a:spcBef>
                <a:spcPts val="0"/>
              </a:spcBef>
              <a:spcAft>
                <a:spcPts val="0"/>
              </a:spcAft>
              <a:buClr>
                <a:schemeClr val="lt1"/>
              </a:buClr>
              <a:buSzPts val="1100"/>
              <a:buFont typeface="Meiryo"/>
              <a:buNone/>
            </a:pPr>
            <a:r>
              <a:rPr lang="ja-JP" sz="1100" b="1" dirty="0">
                <a:solidFill>
                  <a:schemeClr val="lt1"/>
                </a:solidFill>
                <a:cs typeface="Meiryo"/>
                <a:sym typeface="Meiryo"/>
              </a:rPr>
              <a:t>WebFOCUS Client（フロントエンジン）</a:t>
            </a:r>
            <a:endParaRPr sz="1100" b="1" dirty="0">
              <a:solidFill>
                <a:schemeClr val="lt1"/>
              </a:solidFill>
              <a:cs typeface="Meiryo"/>
              <a:sym typeface="Meiryo"/>
            </a:endParaRPr>
          </a:p>
        </p:txBody>
      </p:sp>
      <p:sp>
        <p:nvSpPr>
          <p:cNvPr id="31" name="Google Shape;830;p26"/>
          <p:cNvSpPr/>
          <p:nvPr/>
        </p:nvSpPr>
        <p:spPr>
          <a:xfrm>
            <a:off x="742806" y="3183854"/>
            <a:ext cx="1094835" cy="324000"/>
          </a:xfrm>
          <a:prstGeom prst="roundRect">
            <a:avLst>
              <a:gd name="adj" fmla="val 16667"/>
            </a:avLst>
          </a:prstGeom>
          <a:solidFill>
            <a:schemeClr val="dk2"/>
          </a:solidFill>
          <a:ln>
            <a:noFill/>
          </a:ln>
        </p:spPr>
        <p:txBody>
          <a:bodyPr spcFirstLastPara="1" wrap="square" lIns="54000" tIns="36000" rIns="54000" bIns="45000" anchor="ctr" anchorCtr="0">
            <a:noAutofit/>
          </a:bodyPr>
          <a:lstStyle/>
          <a:p>
            <a:pPr marL="0" marR="0" lvl="0" indent="0" algn="ctr" rtl="0">
              <a:spcBef>
                <a:spcPts val="0"/>
              </a:spcBef>
              <a:spcAft>
                <a:spcPts val="0"/>
              </a:spcAft>
              <a:buClr>
                <a:srgbClr val="FFFFFF"/>
              </a:buClr>
              <a:buSzPts val="900"/>
              <a:buFont typeface="Meiryo"/>
              <a:buNone/>
            </a:pPr>
            <a:r>
              <a:rPr lang="ja-JP" sz="900" dirty="0">
                <a:solidFill>
                  <a:srgbClr val="FFFFFF"/>
                </a:solidFill>
                <a:cs typeface="Meiryo"/>
                <a:sym typeface="Meiryo"/>
              </a:rPr>
              <a:t>セキュリティ</a:t>
            </a:r>
            <a:endParaRPr sz="900" dirty="0">
              <a:solidFill>
                <a:srgbClr val="FFFFFF"/>
              </a:solidFill>
              <a:cs typeface="Meiryo"/>
              <a:sym typeface="Meiryo"/>
            </a:endParaRPr>
          </a:p>
          <a:p>
            <a:pPr marL="0" marR="0" lvl="0" indent="0" algn="ctr" rtl="0">
              <a:spcBef>
                <a:spcPts val="0"/>
              </a:spcBef>
              <a:spcAft>
                <a:spcPts val="0"/>
              </a:spcAft>
              <a:buClr>
                <a:srgbClr val="FFFFFF"/>
              </a:buClr>
              <a:buSzPts val="900"/>
              <a:buFont typeface="Meiryo"/>
              <a:buNone/>
            </a:pPr>
            <a:r>
              <a:rPr lang="ja-JP" sz="900" dirty="0">
                <a:solidFill>
                  <a:srgbClr val="FFFFFF"/>
                </a:solidFill>
                <a:cs typeface="Meiryo"/>
                <a:sym typeface="Meiryo"/>
              </a:rPr>
              <a:t>センター</a:t>
            </a:r>
            <a:endParaRPr sz="900" dirty="0">
              <a:solidFill>
                <a:srgbClr val="FFFFFF"/>
              </a:solidFill>
              <a:cs typeface="Meiryo"/>
              <a:sym typeface="Meiryo"/>
            </a:endParaRPr>
          </a:p>
        </p:txBody>
      </p:sp>
      <p:sp>
        <p:nvSpPr>
          <p:cNvPr id="32" name="Google Shape;831;p26"/>
          <p:cNvSpPr txBox="1"/>
          <p:nvPr/>
        </p:nvSpPr>
        <p:spPr>
          <a:xfrm>
            <a:off x="649109" y="3539661"/>
            <a:ext cx="1372975" cy="1044000"/>
          </a:xfrm>
          <a:prstGeom prst="rect">
            <a:avLst/>
          </a:prstGeom>
          <a:noFill/>
          <a:ln>
            <a:noFill/>
          </a:ln>
        </p:spPr>
        <p:txBody>
          <a:bodyPr spcFirstLastPara="1" wrap="square" lIns="54000" tIns="56325" rIns="54000" bIns="45000" anchor="t" anchorCtr="0">
            <a:noAutofit/>
          </a:bodyPr>
          <a:lstStyle/>
          <a:p>
            <a:pPr marL="234900" marR="0" lvl="0" indent="-171450" algn="l" rtl="0">
              <a:lnSpc>
                <a:spcPct val="110000"/>
              </a:lnSpc>
              <a:spcBef>
                <a:spcPts val="0"/>
              </a:spcBef>
              <a:spcAft>
                <a:spcPts val="0"/>
              </a:spcAft>
              <a:buClr>
                <a:schemeClr val="dk2"/>
              </a:buClr>
              <a:buSzPts val="1000"/>
              <a:buFont typeface="Noto Sans Symbols"/>
              <a:buChar char="●"/>
            </a:pPr>
            <a:r>
              <a:rPr lang="ja-JP" sz="1000" dirty="0" smtClean="0">
                <a:solidFill>
                  <a:srgbClr val="3F3F3F"/>
                </a:solidFill>
                <a:cs typeface="Meiryo"/>
                <a:sym typeface="Meiryo"/>
              </a:rPr>
              <a:t>ユーザ</a:t>
            </a:r>
            <a:r>
              <a:rPr lang="ja-JP" altLang="en-US" sz="1000" dirty="0" smtClean="0">
                <a:solidFill>
                  <a:srgbClr val="3F3F3F"/>
                </a:solidFill>
                <a:cs typeface="Meiryo"/>
                <a:sym typeface="Meiryo"/>
              </a:rPr>
              <a:t>ー</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グループ</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権限</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Hubメニュー制御</a:t>
            </a:r>
            <a:endParaRPr sz="1000" dirty="0">
              <a:solidFill>
                <a:srgbClr val="3F3F3F"/>
              </a:solidFill>
              <a:cs typeface="Meiryo"/>
              <a:sym typeface="Meiryo"/>
            </a:endParaRPr>
          </a:p>
        </p:txBody>
      </p:sp>
      <p:sp>
        <p:nvSpPr>
          <p:cNvPr id="33" name="Google Shape;832;p26"/>
          <p:cNvSpPr txBox="1"/>
          <p:nvPr/>
        </p:nvSpPr>
        <p:spPr>
          <a:xfrm>
            <a:off x="1862451" y="3543974"/>
            <a:ext cx="1315654" cy="1044000"/>
          </a:xfrm>
          <a:prstGeom prst="rect">
            <a:avLst/>
          </a:prstGeom>
          <a:noFill/>
          <a:ln>
            <a:noFill/>
          </a:ln>
        </p:spPr>
        <p:txBody>
          <a:bodyPr spcFirstLastPara="1" wrap="square" lIns="54000" tIns="56325" rIns="54000" bIns="45000" anchor="t" anchorCtr="0">
            <a:noAutofit/>
          </a:bodyPr>
          <a:lstStyle/>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フォルダ</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プロシジャ</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HTML</a:t>
            </a:r>
            <a:endParaRPr dirty="0"/>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ポータル/ページ</a:t>
            </a:r>
            <a:endParaRPr sz="1000" dirty="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dirty="0">
                <a:solidFill>
                  <a:srgbClr val="3F3F3F"/>
                </a:solidFill>
                <a:cs typeface="Meiryo"/>
                <a:sym typeface="Meiryo"/>
              </a:rPr>
              <a:t>スケジュール</a:t>
            </a:r>
            <a:endParaRPr sz="1000" dirty="0">
              <a:solidFill>
                <a:srgbClr val="3F3F3F"/>
              </a:solidFill>
              <a:cs typeface="Meiryo"/>
              <a:sym typeface="Meiryo"/>
            </a:endParaRPr>
          </a:p>
        </p:txBody>
      </p:sp>
      <p:sp>
        <p:nvSpPr>
          <p:cNvPr id="34" name="Google Shape;833;p26"/>
          <p:cNvSpPr/>
          <p:nvPr/>
        </p:nvSpPr>
        <p:spPr>
          <a:xfrm>
            <a:off x="1936059" y="3176992"/>
            <a:ext cx="1099509" cy="324000"/>
          </a:xfrm>
          <a:prstGeom prst="roundRect">
            <a:avLst>
              <a:gd name="adj" fmla="val 16667"/>
            </a:avLst>
          </a:prstGeom>
          <a:solidFill>
            <a:schemeClr val="dk2"/>
          </a:solidFill>
          <a:ln>
            <a:noFill/>
          </a:ln>
        </p:spPr>
        <p:txBody>
          <a:bodyPr spcFirstLastPara="1" wrap="square" lIns="54000" tIns="36000" rIns="54000" bIns="45000" anchor="ctr" anchorCtr="0">
            <a:noAutofit/>
          </a:bodyPr>
          <a:lstStyle/>
          <a:p>
            <a:pPr marL="0" marR="0" lvl="0" indent="0" algn="ctr" rtl="0">
              <a:spcBef>
                <a:spcPts val="0"/>
              </a:spcBef>
              <a:spcAft>
                <a:spcPts val="0"/>
              </a:spcAft>
              <a:buClr>
                <a:srgbClr val="FFFFFF"/>
              </a:buClr>
              <a:buSzPts val="900"/>
              <a:buFont typeface="Meiryo"/>
              <a:buNone/>
            </a:pPr>
            <a:r>
              <a:rPr lang="ja-JP" sz="900" dirty="0">
                <a:solidFill>
                  <a:srgbClr val="FFFFFF"/>
                </a:solidFill>
                <a:cs typeface="Meiryo"/>
                <a:sym typeface="Meiryo"/>
              </a:rPr>
              <a:t>ワークスペース</a:t>
            </a:r>
            <a:endParaRPr sz="900" dirty="0">
              <a:solidFill>
                <a:srgbClr val="FFFFFF"/>
              </a:solidFill>
              <a:cs typeface="Meiryo"/>
              <a:sym typeface="Meiryo"/>
            </a:endParaRPr>
          </a:p>
        </p:txBody>
      </p:sp>
      <p:sp>
        <p:nvSpPr>
          <p:cNvPr id="27" name="Google Shape;835;p26"/>
          <p:cNvSpPr/>
          <p:nvPr/>
        </p:nvSpPr>
        <p:spPr>
          <a:xfrm>
            <a:off x="3143042" y="3176992"/>
            <a:ext cx="1099510" cy="324000"/>
          </a:xfrm>
          <a:prstGeom prst="roundRect">
            <a:avLst>
              <a:gd name="adj" fmla="val 16667"/>
            </a:avLst>
          </a:prstGeom>
          <a:solidFill>
            <a:schemeClr val="dk2"/>
          </a:solidFill>
          <a:ln>
            <a:noFill/>
          </a:ln>
        </p:spPr>
        <p:txBody>
          <a:bodyPr spcFirstLastPara="1" wrap="square" lIns="54000" tIns="36000" rIns="54000" bIns="45000" anchor="ctr" anchorCtr="0">
            <a:noAutofit/>
          </a:bodyPr>
          <a:lstStyle/>
          <a:p>
            <a:pPr marL="0" marR="0" lvl="0" indent="0" algn="ctr" rtl="0">
              <a:spcBef>
                <a:spcPts val="0"/>
              </a:spcBef>
              <a:spcAft>
                <a:spcPts val="0"/>
              </a:spcAft>
              <a:buClr>
                <a:srgbClr val="FFFFFF"/>
              </a:buClr>
              <a:buSzPts val="900"/>
              <a:buFont typeface="Meiryo"/>
              <a:buNone/>
            </a:pPr>
            <a:r>
              <a:rPr lang="ja-JP" sz="900">
                <a:solidFill>
                  <a:srgbClr val="FFFFFF"/>
                </a:solidFill>
                <a:cs typeface="Meiryo"/>
                <a:sym typeface="Meiryo"/>
              </a:rPr>
              <a:t>クライアント管理</a:t>
            </a:r>
            <a:endParaRPr sz="900">
              <a:solidFill>
                <a:srgbClr val="FFFFFF"/>
              </a:solidFill>
              <a:cs typeface="Meiryo"/>
              <a:sym typeface="Meiryo"/>
            </a:endParaRPr>
          </a:p>
        </p:txBody>
      </p:sp>
      <p:sp>
        <p:nvSpPr>
          <p:cNvPr id="28" name="Google Shape;836;p26"/>
          <p:cNvSpPr txBox="1"/>
          <p:nvPr/>
        </p:nvSpPr>
        <p:spPr>
          <a:xfrm>
            <a:off x="3034969" y="3542555"/>
            <a:ext cx="1315654" cy="1044000"/>
          </a:xfrm>
          <a:prstGeom prst="rect">
            <a:avLst/>
          </a:prstGeom>
          <a:noFill/>
          <a:ln>
            <a:noFill/>
          </a:ln>
        </p:spPr>
        <p:txBody>
          <a:bodyPr spcFirstLastPara="1" wrap="square" lIns="54000" tIns="56325" rIns="54000" bIns="45000" anchor="t" anchorCtr="0">
            <a:noAutofit/>
          </a:bodyPr>
          <a:lstStyle/>
          <a:p>
            <a:pPr marL="234900" marR="0" lvl="0" indent="-171450" algn="l" rtl="0">
              <a:lnSpc>
                <a:spcPct val="110000"/>
              </a:lnSpc>
              <a:spcBef>
                <a:spcPts val="0"/>
              </a:spcBef>
              <a:spcAft>
                <a:spcPts val="0"/>
              </a:spcAft>
              <a:buClr>
                <a:schemeClr val="dk2"/>
              </a:buClr>
              <a:buSzPts val="1000"/>
              <a:buFont typeface="Noto Sans Symbols"/>
              <a:buChar char="●"/>
            </a:pPr>
            <a:r>
              <a:rPr lang="ja-JP" sz="1000">
                <a:solidFill>
                  <a:srgbClr val="3F3F3F"/>
                </a:solidFill>
                <a:cs typeface="Meiryo"/>
                <a:sym typeface="Meiryo"/>
              </a:rPr>
              <a:t>管理コンソール</a:t>
            </a:r>
            <a:endParaRPr sz="100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a:solidFill>
                  <a:srgbClr val="3F3F3F"/>
                </a:solidFill>
                <a:cs typeface="Meiryo"/>
                <a:sym typeface="Meiryo"/>
              </a:rPr>
              <a:t>インポート</a:t>
            </a:r>
            <a:endParaRPr sz="1000">
              <a:solidFill>
                <a:srgbClr val="3F3F3F"/>
              </a:solidFill>
              <a:cs typeface="Meiryo"/>
              <a:sym typeface="Meiryo"/>
            </a:endParaRPr>
          </a:p>
          <a:p>
            <a:pPr marL="234900" marR="0" lvl="0" indent="-171450" algn="l" rtl="0">
              <a:lnSpc>
                <a:spcPct val="110000"/>
              </a:lnSpc>
              <a:spcBef>
                <a:spcPts val="0"/>
              </a:spcBef>
              <a:spcAft>
                <a:spcPts val="0"/>
              </a:spcAft>
              <a:buClr>
                <a:schemeClr val="dk2"/>
              </a:buClr>
              <a:buSzPts val="1000"/>
              <a:buFont typeface="Noto Sans Symbols"/>
              <a:buChar char="●"/>
            </a:pPr>
            <a:r>
              <a:rPr lang="ja-JP" sz="1000">
                <a:solidFill>
                  <a:srgbClr val="3F3F3F"/>
                </a:solidFill>
                <a:cs typeface="Meiryo"/>
                <a:sym typeface="Meiryo"/>
              </a:rPr>
              <a:t>エクスポート</a:t>
            </a:r>
            <a:endParaRPr sz="1000">
              <a:solidFill>
                <a:srgbClr val="3F3F3F"/>
              </a:solidFill>
              <a:cs typeface="Meiryo"/>
              <a:sym typeface="Meiryo"/>
            </a:endParaRPr>
          </a:p>
          <a:p>
            <a:pPr marL="234900" marR="0" lvl="0" indent="-107950" algn="l" rtl="0">
              <a:lnSpc>
                <a:spcPct val="110000"/>
              </a:lnSpc>
              <a:spcBef>
                <a:spcPts val="0"/>
              </a:spcBef>
              <a:spcAft>
                <a:spcPts val="0"/>
              </a:spcAft>
              <a:buClr>
                <a:schemeClr val="dk2"/>
              </a:buClr>
              <a:buSzPts val="1000"/>
              <a:buFont typeface="Noto Sans Symbols"/>
              <a:buNone/>
            </a:pPr>
            <a:endParaRPr sz="1000">
              <a:solidFill>
                <a:srgbClr val="3F3F3F"/>
              </a:solidFill>
              <a:cs typeface="Meiryo"/>
              <a:sym typeface="Meiryo"/>
            </a:endParaRPr>
          </a:p>
        </p:txBody>
      </p:sp>
      <p:cxnSp>
        <p:nvCxnSpPr>
          <p:cNvPr id="35" name="Google Shape;837;p26"/>
          <p:cNvCxnSpPr>
            <a:stCxn id="18" idx="2"/>
            <a:endCxn id="6" idx="1"/>
          </p:cNvCxnSpPr>
          <p:nvPr/>
        </p:nvCxnSpPr>
        <p:spPr>
          <a:xfrm rot="16200000" flipH="1">
            <a:off x="-218839" y="2954276"/>
            <a:ext cx="1311263" cy="191716"/>
          </a:xfrm>
          <a:prstGeom prst="bentConnector2">
            <a:avLst/>
          </a:prstGeom>
          <a:noFill/>
          <a:ln w="19050" cap="flat" cmpd="sng">
            <a:solidFill>
              <a:srgbClr val="538CD5"/>
            </a:solidFill>
            <a:prstDash val="solid"/>
            <a:round/>
            <a:headEnd type="none" w="sm" len="sm"/>
            <a:tailEnd type="triangle" w="med" len="med"/>
          </a:ln>
        </p:spPr>
      </p:cxnSp>
      <p:cxnSp>
        <p:nvCxnSpPr>
          <p:cNvPr id="36" name="Google Shape;838;p26"/>
          <p:cNvCxnSpPr>
            <a:stCxn id="6" idx="3"/>
            <a:endCxn id="16" idx="2"/>
          </p:cNvCxnSpPr>
          <p:nvPr/>
        </p:nvCxnSpPr>
        <p:spPr>
          <a:xfrm flipV="1">
            <a:off x="8704650" y="2427734"/>
            <a:ext cx="97706" cy="1278032"/>
          </a:xfrm>
          <a:prstGeom prst="bentConnector2">
            <a:avLst/>
          </a:prstGeom>
          <a:noFill/>
          <a:ln w="19050" cap="flat" cmpd="sng">
            <a:solidFill>
              <a:srgbClr val="538CD5"/>
            </a:solidFill>
            <a:prstDash val="solid"/>
            <a:round/>
            <a:headEnd type="none" w="sm" len="sm"/>
            <a:tailEnd type="triangle" w="med" len="med"/>
          </a:ln>
        </p:spPr>
      </p:cxnSp>
      <p:sp>
        <p:nvSpPr>
          <p:cNvPr id="37" name="Google Shape;839;p26"/>
          <p:cNvSpPr txBox="1"/>
          <p:nvPr/>
        </p:nvSpPr>
        <p:spPr>
          <a:xfrm>
            <a:off x="130301" y="1686487"/>
            <a:ext cx="418952"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a:solidFill>
                  <a:srgbClr val="3F3F3F"/>
                </a:solidFill>
                <a:latin typeface="Meiryo"/>
                <a:ea typeface="Meiryo"/>
                <a:cs typeface="Meiryo"/>
                <a:sym typeface="Meiryo"/>
              </a:rPr>
              <a:t>利用者</a:t>
            </a:r>
            <a:endParaRPr sz="900">
              <a:solidFill>
                <a:srgbClr val="3F3F3F"/>
              </a:solidFill>
              <a:latin typeface="Meiryo"/>
              <a:ea typeface="Meiryo"/>
              <a:cs typeface="Meiryo"/>
              <a:sym typeface="Meiryo"/>
            </a:endParaRPr>
          </a:p>
        </p:txBody>
      </p:sp>
      <p:pic>
        <p:nvPicPr>
          <p:cNvPr id="38" name="P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8000" y="4606332"/>
            <a:ext cx="468001" cy="468000"/>
          </a:xfrm>
          <a:prstGeom prst="rect">
            <a:avLst/>
          </a:prstGeom>
        </p:spPr>
      </p:pic>
    </p:spTree>
    <p:extLst>
      <p:ext uri="{BB962C8B-B14F-4D97-AF65-F5344CB8AC3E}">
        <p14:creationId xmlns:p14="http://schemas.microsoft.com/office/powerpoint/2010/main" val="233825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2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Reporting Serverへの連携について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pPr marL="285750" lvl="0" indent="-285750">
              <a:buClr>
                <a:schemeClr val="tx2"/>
              </a:buClr>
              <a:buFont typeface="Wingdings" panose="05000000000000000000" pitchFamily="2" charset="2"/>
              <a:buChar char="n"/>
            </a:pPr>
            <a:r>
              <a:rPr lang="en-US" altLang="ja-JP" dirty="0" err="1"/>
              <a:t>WebFOCUS</a:t>
            </a:r>
            <a:r>
              <a:rPr lang="en-US" altLang="ja-JP" dirty="0"/>
              <a:t> Client</a:t>
            </a:r>
            <a:r>
              <a:rPr lang="ja-JP" altLang="en-US" dirty="0"/>
              <a:t>と</a:t>
            </a:r>
            <a:r>
              <a:rPr lang="en-US" altLang="ja-JP" dirty="0"/>
              <a:t>Reporting Server</a:t>
            </a:r>
            <a:r>
              <a:rPr lang="ja-JP" altLang="en-US" dirty="0"/>
              <a:t>の</a:t>
            </a:r>
            <a:r>
              <a:rPr lang="en-US" altLang="ja-JP" dirty="0"/>
              <a:t>trusted</a:t>
            </a:r>
            <a:r>
              <a:rPr lang="ja-JP" altLang="en-US" dirty="0"/>
              <a:t>認証について</a:t>
            </a:r>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285750" lvl="0" indent="-285750">
              <a:buClr>
                <a:schemeClr val="tx2"/>
              </a:buClr>
              <a:buFont typeface="Wingdings" panose="05000000000000000000" pitchFamily="2" charset="2"/>
              <a:buChar char="n"/>
            </a:pPr>
            <a:endParaRPr lang="ja-JP" altLang="en-US" dirty="0"/>
          </a:p>
          <a:p>
            <a:pPr marL="742950" lvl="1" indent="-285750">
              <a:buClr>
                <a:schemeClr val="tx2"/>
              </a:buClr>
              <a:buFont typeface="Wingdings" panose="05000000000000000000" pitchFamily="2" charset="2"/>
              <a:buChar char="ü"/>
            </a:pPr>
            <a:endParaRPr lang="ja-JP" altLang="en-US" dirty="0"/>
          </a:p>
          <a:p>
            <a:endParaRPr lang="ja-JP" altLang="en-US" dirty="0"/>
          </a:p>
          <a:p>
            <a:endParaRPr lang="ja-JP" altLang="en-US" dirty="0"/>
          </a:p>
          <a:p>
            <a:endParaRPr lang="ja-JP" altLang="en-US" dirty="0"/>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29</a:t>
            </a:fld>
            <a:endParaRPr lang="ja-JP" altLang="en-US" dirty="0"/>
          </a:p>
        </p:txBody>
      </p:sp>
      <p:sp>
        <p:nvSpPr>
          <p:cNvPr id="6" name="Google Shape;845;p27"/>
          <p:cNvSpPr/>
          <p:nvPr/>
        </p:nvSpPr>
        <p:spPr>
          <a:xfrm rot="900000">
            <a:off x="5305884" y="2777614"/>
            <a:ext cx="113726" cy="216024"/>
          </a:xfrm>
          <a:prstGeom prst="triangle">
            <a:avLst>
              <a:gd name="adj" fmla="val 50000"/>
            </a:avLst>
          </a:prstGeom>
          <a:solidFill>
            <a:schemeClr val="accent3"/>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cs typeface="Meiryo"/>
              <a:sym typeface="Meiryo"/>
            </a:endParaRPr>
          </a:p>
        </p:txBody>
      </p:sp>
      <p:sp>
        <p:nvSpPr>
          <p:cNvPr id="7" name="Google Shape;846;p27"/>
          <p:cNvSpPr/>
          <p:nvPr/>
        </p:nvSpPr>
        <p:spPr>
          <a:xfrm rot="900000">
            <a:off x="3157859" y="2777614"/>
            <a:ext cx="113726" cy="216024"/>
          </a:xfrm>
          <a:prstGeom prst="triangle">
            <a:avLst>
              <a:gd name="adj" fmla="val 50000"/>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cs typeface="Meiryo"/>
              <a:sym typeface="Meiryo"/>
            </a:endParaRPr>
          </a:p>
        </p:txBody>
      </p:sp>
      <p:grpSp>
        <p:nvGrpSpPr>
          <p:cNvPr id="8" name="Google Shape;849;p27"/>
          <p:cNvGrpSpPr/>
          <p:nvPr/>
        </p:nvGrpSpPr>
        <p:grpSpPr>
          <a:xfrm>
            <a:off x="5144218" y="2016006"/>
            <a:ext cx="678638" cy="703366"/>
            <a:chOff x="4796908" y="1598588"/>
            <a:chExt cx="678638" cy="703366"/>
          </a:xfrm>
        </p:grpSpPr>
        <p:pic>
          <p:nvPicPr>
            <p:cNvPr id="9" name="Google Shape;850;p27"/>
            <p:cNvPicPr preferRelativeResize="0"/>
            <p:nvPr/>
          </p:nvPicPr>
          <p:blipFill rotWithShape="1">
            <a:blip r:embed="rId5">
              <a:alphaModFix/>
            </a:blip>
            <a:srcRect/>
            <a:stretch/>
          </p:blipFill>
          <p:spPr>
            <a:xfrm>
              <a:off x="4956335" y="1939985"/>
              <a:ext cx="368319" cy="361969"/>
            </a:xfrm>
            <a:prstGeom prst="rect">
              <a:avLst/>
            </a:prstGeom>
            <a:noFill/>
            <a:ln>
              <a:noFill/>
            </a:ln>
          </p:spPr>
        </p:pic>
        <p:sp>
          <p:nvSpPr>
            <p:cNvPr id="10" name="Google Shape;851;p27"/>
            <p:cNvSpPr txBox="1"/>
            <p:nvPr/>
          </p:nvSpPr>
          <p:spPr>
            <a:xfrm>
              <a:off x="4796908" y="1598588"/>
              <a:ext cx="678638" cy="395869"/>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900" b="1" dirty="0">
                  <a:solidFill>
                    <a:srgbClr val="205867"/>
                  </a:solidFill>
                  <a:cs typeface="Meiryo"/>
                  <a:sym typeface="Meiryo"/>
                </a:rPr>
                <a:t>Reporting</a:t>
              </a:r>
              <a:endParaRPr dirty="0"/>
            </a:p>
            <a:p>
              <a:pPr marL="0" marR="0" lvl="0" indent="0" algn="ctr" rtl="0">
                <a:spcBef>
                  <a:spcPts val="0"/>
                </a:spcBef>
                <a:spcAft>
                  <a:spcPts val="0"/>
                </a:spcAft>
                <a:buNone/>
              </a:pPr>
              <a:r>
                <a:rPr lang="ja-JP" sz="900" b="1" dirty="0">
                  <a:solidFill>
                    <a:srgbClr val="205867"/>
                  </a:solidFill>
                  <a:cs typeface="Meiryo"/>
                  <a:sym typeface="Meiryo"/>
                </a:rPr>
                <a:t>Server</a:t>
              </a:r>
              <a:endParaRPr sz="900" b="1" dirty="0">
                <a:solidFill>
                  <a:srgbClr val="205867"/>
                </a:solidFill>
                <a:cs typeface="Meiryo"/>
                <a:sym typeface="Meiryo"/>
              </a:endParaRPr>
            </a:p>
          </p:txBody>
        </p:sp>
      </p:grpSp>
      <p:grpSp>
        <p:nvGrpSpPr>
          <p:cNvPr id="11" name="Google Shape;852;p27"/>
          <p:cNvGrpSpPr/>
          <p:nvPr/>
        </p:nvGrpSpPr>
        <p:grpSpPr>
          <a:xfrm>
            <a:off x="3024771" y="1995686"/>
            <a:ext cx="755582" cy="742308"/>
            <a:chOff x="2769161" y="1594926"/>
            <a:chExt cx="755582" cy="742308"/>
          </a:xfrm>
        </p:grpSpPr>
        <p:pic>
          <p:nvPicPr>
            <p:cNvPr id="12" name="Google Shape;853;p27"/>
            <p:cNvPicPr preferRelativeResize="0"/>
            <p:nvPr/>
          </p:nvPicPr>
          <p:blipFill rotWithShape="1">
            <a:blip r:embed="rId6">
              <a:alphaModFix/>
            </a:blip>
            <a:srcRect/>
            <a:stretch/>
          </p:blipFill>
          <p:spPr>
            <a:xfrm>
              <a:off x="2937803" y="1940225"/>
              <a:ext cx="392338" cy="397009"/>
            </a:xfrm>
            <a:prstGeom prst="rect">
              <a:avLst/>
            </a:prstGeom>
            <a:noFill/>
            <a:ln>
              <a:noFill/>
            </a:ln>
          </p:spPr>
        </p:pic>
        <p:sp>
          <p:nvSpPr>
            <p:cNvPr id="13" name="Google Shape;854;p27"/>
            <p:cNvSpPr txBox="1"/>
            <p:nvPr/>
          </p:nvSpPr>
          <p:spPr>
            <a:xfrm>
              <a:off x="2769161" y="1594926"/>
              <a:ext cx="755582" cy="395869"/>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900" b="1" dirty="0">
                  <a:solidFill>
                    <a:srgbClr val="205867"/>
                  </a:solidFill>
                  <a:cs typeface="Meiryo"/>
                  <a:sym typeface="Meiryo"/>
                </a:rPr>
                <a:t>WebFOCUS</a:t>
              </a:r>
              <a:endParaRPr dirty="0"/>
            </a:p>
            <a:p>
              <a:pPr marL="0" marR="0" lvl="0" indent="0" algn="ctr" rtl="0">
                <a:spcBef>
                  <a:spcPts val="0"/>
                </a:spcBef>
                <a:spcAft>
                  <a:spcPts val="0"/>
                </a:spcAft>
                <a:buNone/>
              </a:pPr>
              <a:r>
                <a:rPr lang="ja-JP" sz="900" b="1" dirty="0">
                  <a:solidFill>
                    <a:srgbClr val="205867"/>
                  </a:solidFill>
                  <a:cs typeface="Meiryo"/>
                  <a:sym typeface="Meiryo"/>
                </a:rPr>
                <a:t>Client</a:t>
              </a:r>
              <a:endParaRPr sz="900" b="1" dirty="0">
                <a:solidFill>
                  <a:srgbClr val="205867"/>
                </a:solidFill>
                <a:cs typeface="Meiryo"/>
                <a:sym typeface="Meiryo"/>
              </a:endParaRPr>
            </a:p>
          </p:txBody>
        </p:sp>
      </p:grpSp>
      <p:grpSp>
        <p:nvGrpSpPr>
          <p:cNvPr id="14" name="Google Shape;855;p27"/>
          <p:cNvGrpSpPr/>
          <p:nvPr/>
        </p:nvGrpSpPr>
        <p:grpSpPr>
          <a:xfrm>
            <a:off x="683568" y="2129542"/>
            <a:ext cx="869508" cy="608453"/>
            <a:chOff x="670557" y="1860960"/>
            <a:chExt cx="680618" cy="476274"/>
          </a:xfrm>
        </p:grpSpPr>
        <p:pic>
          <p:nvPicPr>
            <p:cNvPr id="15" name="Google Shape;856;p27"/>
            <p:cNvPicPr preferRelativeResize="0"/>
            <p:nvPr/>
          </p:nvPicPr>
          <p:blipFill rotWithShape="1">
            <a:blip r:embed="rId7">
              <a:alphaModFix/>
            </a:blip>
            <a:srcRect/>
            <a:stretch/>
          </p:blipFill>
          <p:spPr>
            <a:xfrm>
              <a:off x="670557" y="1860960"/>
              <a:ext cx="374669" cy="476274"/>
            </a:xfrm>
            <a:prstGeom prst="rect">
              <a:avLst/>
            </a:prstGeom>
            <a:noFill/>
            <a:ln>
              <a:noFill/>
            </a:ln>
          </p:spPr>
        </p:pic>
        <p:pic>
          <p:nvPicPr>
            <p:cNvPr id="16" name="Google Shape;857;p27"/>
            <p:cNvPicPr preferRelativeResize="0"/>
            <p:nvPr/>
          </p:nvPicPr>
          <p:blipFill rotWithShape="1">
            <a:blip r:embed="rId8">
              <a:alphaModFix/>
            </a:blip>
            <a:srcRect/>
            <a:stretch/>
          </p:blipFill>
          <p:spPr>
            <a:xfrm>
              <a:off x="1001287" y="2067694"/>
              <a:ext cx="349888" cy="264450"/>
            </a:xfrm>
            <a:prstGeom prst="rect">
              <a:avLst/>
            </a:prstGeom>
            <a:noFill/>
            <a:ln>
              <a:noFill/>
            </a:ln>
          </p:spPr>
        </p:pic>
      </p:grpSp>
      <p:sp>
        <p:nvSpPr>
          <p:cNvPr id="17" name="Google Shape;858;p27"/>
          <p:cNvSpPr/>
          <p:nvPr/>
        </p:nvSpPr>
        <p:spPr>
          <a:xfrm rot="-5400000">
            <a:off x="2306586" y="1941758"/>
            <a:ext cx="180000" cy="1224000"/>
          </a:xfrm>
          <a:prstGeom prst="downArrow">
            <a:avLst>
              <a:gd name="adj1" fmla="val 50000"/>
              <a:gd name="adj2" fmla="val 75122"/>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cs typeface="Meiryo"/>
              <a:sym typeface="Meiryo"/>
            </a:endParaRPr>
          </a:p>
        </p:txBody>
      </p:sp>
      <p:sp>
        <p:nvSpPr>
          <p:cNvPr id="18" name="Google Shape;859;p27"/>
          <p:cNvSpPr txBox="1"/>
          <p:nvPr/>
        </p:nvSpPr>
        <p:spPr>
          <a:xfrm>
            <a:off x="1773119" y="2273558"/>
            <a:ext cx="826115"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① ID/PW認証</a:t>
            </a:r>
            <a:endParaRPr sz="900" dirty="0">
              <a:solidFill>
                <a:srgbClr val="3F3F3F"/>
              </a:solidFill>
              <a:cs typeface="Meiryo"/>
              <a:sym typeface="Meiryo"/>
            </a:endParaRPr>
          </a:p>
        </p:txBody>
      </p:sp>
      <p:sp>
        <p:nvSpPr>
          <p:cNvPr id="19" name="Google Shape;860;p27"/>
          <p:cNvSpPr txBox="1"/>
          <p:nvPr/>
        </p:nvSpPr>
        <p:spPr>
          <a:xfrm>
            <a:off x="3800673" y="2273558"/>
            <a:ext cx="859778"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② trusted認証</a:t>
            </a:r>
            <a:endParaRPr sz="900" dirty="0">
              <a:solidFill>
                <a:srgbClr val="3F3F3F"/>
              </a:solidFill>
              <a:cs typeface="Meiryo"/>
              <a:sym typeface="Meiryo"/>
            </a:endParaRPr>
          </a:p>
        </p:txBody>
      </p:sp>
      <p:grpSp>
        <p:nvGrpSpPr>
          <p:cNvPr id="20" name="Google Shape;861;p27"/>
          <p:cNvGrpSpPr/>
          <p:nvPr/>
        </p:nvGrpSpPr>
        <p:grpSpPr>
          <a:xfrm>
            <a:off x="7221656" y="2146199"/>
            <a:ext cx="765200" cy="608453"/>
            <a:chOff x="5898624" y="1728781"/>
            <a:chExt cx="765200" cy="608453"/>
          </a:xfrm>
        </p:grpSpPr>
        <p:pic>
          <p:nvPicPr>
            <p:cNvPr id="21" name="Google Shape;862;p27"/>
            <p:cNvPicPr preferRelativeResize="0"/>
            <p:nvPr/>
          </p:nvPicPr>
          <p:blipFill rotWithShape="1">
            <a:blip r:embed="rId9">
              <a:alphaModFix/>
            </a:blip>
            <a:srcRect/>
            <a:stretch/>
          </p:blipFill>
          <p:spPr>
            <a:xfrm>
              <a:off x="6080720" y="1939985"/>
              <a:ext cx="397249" cy="397249"/>
            </a:xfrm>
            <a:prstGeom prst="rect">
              <a:avLst/>
            </a:prstGeom>
            <a:noFill/>
            <a:ln>
              <a:noFill/>
            </a:ln>
          </p:spPr>
        </p:pic>
        <p:sp>
          <p:nvSpPr>
            <p:cNvPr id="22" name="Google Shape;863;p27"/>
            <p:cNvSpPr txBox="1"/>
            <p:nvPr/>
          </p:nvSpPr>
          <p:spPr>
            <a:xfrm>
              <a:off x="5898624" y="1728781"/>
              <a:ext cx="765200"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a:solidFill>
                    <a:srgbClr val="205867"/>
                  </a:solidFill>
                  <a:cs typeface="Meiryo"/>
                  <a:sym typeface="Meiryo"/>
                </a:rPr>
                <a:t>データベース</a:t>
              </a:r>
              <a:endParaRPr sz="900">
                <a:solidFill>
                  <a:srgbClr val="205867"/>
                </a:solidFill>
                <a:cs typeface="Meiryo"/>
                <a:sym typeface="Meiryo"/>
              </a:endParaRPr>
            </a:p>
          </p:txBody>
        </p:sp>
      </p:grpSp>
      <p:sp>
        <p:nvSpPr>
          <p:cNvPr id="23" name="Google Shape;864;p27"/>
          <p:cNvSpPr/>
          <p:nvPr/>
        </p:nvSpPr>
        <p:spPr>
          <a:xfrm rot="-5400000">
            <a:off x="4394818" y="1941758"/>
            <a:ext cx="180000" cy="1224000"/>
          </a:xfrm>
          <a:prstGeom prst="downArrow">
            <a:avLst>
              <a:gd name="adj1" fmla="val 50000"/>
              <a:gd name="adj2" fmla="val 75122"/>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cs typeface="Meiryo"/>
              <a:sym typeface="Meiryo"/>
            </a:endParaRPr>
          </a:p>
        </p:txBody>
      </p:sp>
      <p:sp>
        <p:nvSpPr>
          <p:cNvPr id="24" name="Google Shape;865;p27"/>
          <p:cNvSpPr/>
          <p:nvPr/>
        </p:nvSpPr>
        <p:spPr>
          <a:xfrm rot="-5400000">
            <a:off x="6519488" y="1941758"/>
            <a:ext cx="180000" cy="1224000"/>
          </a:xfrm>
          <a:prstGeom prst="downArrow">
            <a:avLst>
              <a:gd name="adj1" fmla="val 50000"/>
              <a:gd name="adj2" fmla="val 75122"/>
            </a:avLst>
          </a:prstGeom>
          <a:solidFill>
            <a:srgbClr val="538C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cs typeface="Meiryo"/>
              <a:sym typeface="Meiryo"/>
            </a:endParaRPr>
          </a:p>
        </p:txBody>
      </p:sp>
      <p:graphicFrame>
        <p:nvGraphicFramePr>
          <p:cNvPr id="25" name="Google Shape;866;p27"/>
          <p:cNvGraphicFramePr/>
          <p:nvPr>
            <p:extLst>
              <p:ext uri="{D42A27DB-BD31-4B8C-83A1-F6EECF244321}">
                <p14:modId xmlns:p14="http://schemas.microsoft.com/office/powerpoint/2010/main" val="1662082004"/>
              </p:ext>
            </p:extLst>
          </p:nvPr>
        </p:nvGraphicFramePr>
        <p:xfrm>
          <a:off x="5082352" y="2978120"/>
          <a:ext cx="2369975" cy="640110"/>
        </p:xfrm>
        <a:graphic>
          <a:graphicData uri="http://schemas.openxmlformats.org/drawingml/2006/table">
            <a:tbl>
              <a:tblPr firstRow="1" bandRow="1">
                <a:noFill/>
              </a:tblPr>
              <a:tblGrid>
                <a:gridCol w="13618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63">
                  <a:extLst>
                    <a:ext uri="{9D8B030D-6E8A-4147-A177-3AD203B41FA5}">
                      <a16:colId xmlns:a16="http://schemas.microsoft.com/office/drawing/2014/main" val="20002"/>
                    </a:ext>
                  </a:extLst>
                </a:gridCol>
              </a:tblGrid>
              <a:tr h="144000">
                <a:tc>
                  <a:txBody>
                    <a:bodyPr/>
                    <a:lstStyle/>
                    <a:p>
                      <a:pPr marL="0" marR="0" lvl="0" indent="0" algn="l" rtl="0">
                        <a:spcBef>
                          <a:spcPts val="0"/>
                        </a:spcBef>
                        <a:spcAft>
                          <a:spcPts val="0"/>
                        </a:spcAft>
                        <a:buNone/>
                      </a:pPr>
                      <a:r>
                        <a:rPr lang="ja-JP" sz="800" dirty="0">
                          <a:solidFill>
                            <a:schemeClr val="bg1"/>
                          </a:solidFill>
                        </a:rPr>
                        <a:t>権限</a:t>
                      </a:r>
                      <a:endParaRPr sz="800" dirty="0">
                        <a:solidFill>
                          <a:schemeClr val="bg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spcBef>
                          <a:spcPts val="0"/>
                        </a:spcBef>
                        <a:spcAft>
                          <a:spcPts val="0"/>
                        </a:spcAft>
                        <a:buNone/>
                      </a:pPr>
                      <a:r>
                        <a:rPr lang="ja-JP" sz="800" dirty="0">
                          <a:solidFill>
                            <a:schemeClr val="bg1"/>
                          </a:solidFill>
                          <a:latin typeface="+mn-lt"/>
                        </a:rPr>
                        <a:t>ID</a:t>
                      </a:r>
                      <a:endParaRPr sz="800" dirty="0">
                        <a:solidFill>
                          <a:schemeClr val="bg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rtl="0">
                        <a:spcBef>
                          <a:spcPts val="0"/>
                        </a:spcBef>
                        <a:spcAft>
                          <a:spcPts val="0"/>
                        </a:spcAft>
                        <a:buNone/>
                      </a:pPr>
                      <a:r>
                        <a:rPr lang="ja-JP" sz="800" dirty="0">
                          <a:solidFill>
                            <a:schemeClr val="bg1"/>
                          </a:solidFill>
                          <a:latin typeface="+mn-lt"/>
                        </a:rPr>
                        <a:t>PW</a:t>
                      </a:r>
                      <a:endParaRPr sz="800" dirty="0">
                        <a:solidFill>
                          <a:schemeClr val="bg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44000">
                <a:tc>
                  <a:txBody>
                    <a:bodyPr/>
                    <a:lstStyle/>
                    <a:p>
                      <a:pPr marL="0" marR="0" lvl="0" indent="0" algn="l" rtl="0">
                        <a:spcBef>
                          <a:spcPts val="0"/>
                        </a:spcBef>
                        <a:spcAft>
                          <a:spcPts val="0"/>
                        </a:spcAft>
                        <a:buNone/>
                      </a:pPr>
                      <a:r>
                        <a:rPr lang="ja-JP" sz="800"/>
                        <a:t>サーバ管理者</a:t>
                      </a:r>
                      <a:endParaRPr sz="80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l" rtl="0">
                        <a:spcBef>
                          <a:spcPts val="0"/>
                        </a:spcBef>
                        <a:spcAft>
                          <a:spcPts val="0"/>
                        </a:spcAft>
                        <a:buNone/>
                      </a:pPr>
                      <a:r>
                        <a:rPr lang="ja-JP" sz="800" dirty="0">
                          <a:latin typeface="+mn-lt"/>
                        </a:rPr>
                        <a:t>admin</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l" rtl="0">
                        <a:spcBef>
                          <a:spcPts val="0"/>
                        </a:spcBef>
                        <a:spcAft>
                          <a:spcPts val="0"/>
                        </a:spcAft>
                        <a:buNone/>
                      </a:pPr>
                      <a:r>
                        <a:rPr lang="ja-JP" sz="800" dirty="0">
                          <a:latin typeface="+mn-lt"/>
                        </a:rPr>
                        <a:t>****</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44000">
                <a:tc>
                  <a:txBody>
                    <a:bodyPr/>
                    <a:lstStyle/>
                    <a:p>
                      <a:pPr marL="0" marR="0" lvl="0" indent="0" algn="l" rtl="0">
                        <a:spcBef>
                          <a:spcPts val="0"/>
                        </a:spcBef>
                        <a:spcAft>
                          <a:spcPts val="0"/>
                        </a:spcAft>
                        <a:buNone/>
                      </a:pPr>
                      <a:r>
                        <a:rPr lang="ja-JP" sz="800" dirty="0"/>
                        <a:t>アプリケーション管理者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a:latin typeface="+mn-lt"/>
                        </a:rPr>
                        <a:t>user1</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a:latin typeface="+mn-lt"/>
                        </a:rPr>
                        <a:t>****</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6" name="Google Shape;867;p27"/>
          <p:cNvSpPr txBox="1"/>
          <p:nvPr/>
        </p:nvSpPr>
        <p:spPr>
          <a:xfrm>
            <a:off x="1899155" y="2561941"/>
            <a:ext cx="822908"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admin/admin</a:t>
            </a:r>
            <a:endParaRPr sz="900" dirty="0">
              <a:solidFill>
                <a:srgbClr val="3F3F3F"/>
              </a:solidFill>
              <a:cs typeface="Meiryo"/>
              <a:sym typeface="Meiryo"/>
            </a:endParaRPr>
          </a:p>
        </p:txBody>
      </p:sp>
      <p:graphicFrame>
        <p:nvGraphicFramePr>
          <p:cNvPr id="27" name="Google Shape;868;p27"/>
          <p:cNvGraphicFramePr/>
          <p:nvPr>
            <p:extLst>
              <p:ext uri="{D42A27DB-BD31-4B8C-83A1-F6EECF244321}">
                <p14:modId xmlns:p14="http://schemas.microsoft.com/office/powerpoint/2010/main" val="2946819520"/>
              </p:ext>
            </p:extLst>
          </p:nvPr>
        </p:nvGraphicFramePr>
        <p:xfrm>
          <a:off x="2599235" y="2917160"/>
          <a:ext cx="1756742" cy="853480"/>
        </p:xfrm>
        <a:graphic>
          <a:graphicData uri="http://schemas.openxmlformats.org/drawingml/2006/table">
            <a:tbl>
              <a:tblPr firstRow="1" bandRow="1">
                <a:noFill/>
              </a:tblPr>
              <a:tblGrid>
                <a:gridCol w="472632">
                  <a:extLst>
                    <a:ext uri="{9D8B030D-6E8A-4147-A177-3AD203B41FA5}">
                      <a16:colId xmlns:a16="http://schemas.microsoft.com/office/drawing/2014/main" val="20000"/>
                    </a:ext>
                  </a:extLst>
                </a:gridCol>
                <a:gridCol w="377679">
                  <a:extLst>
                    <a:ext uri="{9D8B030D-6E8A-4147-A177-3AD203B41FA5}">
                      <a16:colId xmlns:a16="http://schemas.microsoft.com/office/drawing/2014/main" val="20001"/>
                    </a:ext>
                  </a:extLst>
                </a:gridCol>
                <a:gridCol w="906431">
                  <a:extLst>
                    <a:ext uri="{9D8B030D-6E8A-4147-A177-3AD203B41FA5}">
                      <a16:colId xmlns:a16="http://schemas.microsoft.com/office/drawing/2014/main" val="20002"/>
                    </a:ext>
                  </a:extLst>
                </a:gridCol>
              </a:tblGrid>
              <a:tr h="144000">
                <a:tc>
                  <a:txBody>
                    <a:bodyPr/>
                    <a:lstStyle/>
                    <a:p>
                      <a:pPr marL="0" marR="0" lvl="0" indent="0" algn="l" rtl="0">
                        <a:spcBef>
                          <a:spcPts val="0"/>
                        </a:spcBef>
                        <a:spcAft>
                          <a:spcPts val="0"/>
                        </a:spcAft>
                        <a:buNone/>
                      </a:pPr>
                      <a:r>
                        <a:rPr lang="ja-JP" sz="800" dirty="0">
                          <a:solidFill>
                            <a:schemeClr val="lt1"/>
                          </a:solidFill>
                          <a:latin typeface="+mn-lt"/>
                        </a:rPr>
                        <a:t>ID</a:t>
                      </a:r>
                      <a:endParaRPr sz="800" dirty="0">
                        <a:solidFill>
                          <a:schemeClr val="lt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rtl="0">
                        <a:spcBef>
                          <a:spcPts val="0"/>
                        </a:spcBef>
                        <a:spcAft>
                          <a:spcPts val="0"/>
                        </a:spcAft>
                        <a:buNone/>
                      </a:pPr>
                      <a:r>
                        <a:rPr lang="ja-JP" sz="800" dirty="0">
                          <a:solidFill>
                            <a:schemeClr val="lt1"/>
                          </a:solidFill>
                          <a:latin typeface="+mn-lt"/>
                        </a:rPr>
                        <a:t>PW</a:t>
                      </a:r>
                      <a:endParaRPr sz="800" dirty="0">
                        <a:solidFill>
                          <a:schemeClr val="lt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rtl="0">
                        <a:spcBef>
                          <a:spcPts val="0"/>
                        </a:spcBef>
                        <a:spcAft>
                          <a:spcPts val="0"/>
                        </a:spcAft>
                        <a:buNone/>
                      </a:pPr>
                      <a:r>
                        <a:rPr lang="ja-JP" sz="800" dirty="0">
                          <a:solidFill>
                            <a:schemeClr val="lt1"/>
                          </a:solidFill>
                        </a:rPr>
                        <a:t>権限</a:t>
                      </a:r>
                      <a:endParaRPr sz="800" dirty="0">
                        <a:solidFill>
                          <a:schemeClr val="lt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4000">
                <a:tc>
                  <a:txBody>
                    <a:bodyPr/>
                    <a:lstStyle/>
                    <a:p>
                      <a:pPr marL="0" marR="0" lvl="0" indent="0" algn="l" rtl="0">
                        <a:spcBef>
                          <a:spcPts val="0"/>
                        </a:spcBef>
                        <a:spcAft>
                          <a:spcPts val="0"/>
                        </a:spcAft>
                        <a:buNone/>
                      </a:pPr>
                      <a:r>
                        <a:rPr lang="ja-JP" sz="800" dirty="0">
                          <a:solidFill>
                            <a:srgbClr val="3F3F3F"/>
                          </a:solidFill>
                          <a:latin typeface="+mn-lt"/>
                        </a:rPr>
                        <a:t>admin</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l" rtl="0">
                        <a:spcBef>
                          <a:spcPts val="0"/>
                        </a:spcBef>
                        <a:spcAft>
                          <a:spcPts val="0"/>
                        </a:spcAft>
                        <a:buNone/>
                      </a:pPr>
                      <a:r>
                        <a:rPr lang="ja-JP" sz="800" dirty="0">
                          <a:solidFill>
                            <a:srgbClr val="3F3F3F"/>
                          </a:solidFill>
                          <a:latin typeface="+mn-lt"/>
                        </a:rPr>
                        <a:t>****</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l" rtl="0">
                        <a:spcBef>
                          <a:spcPts val="0"/>
                        </a:spcBef>
                        <a:spcAft>
                          <a:spcPts val="0"/>
                        </a:spcAft>
                        <a:buNone/>
                      </a:pPr>
                      <a:r>
                        <a:rPr lang="ja-JP" sz="800" dirty="0">
                          <a:solidFill>
                            <a:srgbClr val="3F3F3F"/>
                          </a:solidFill>
                        </a:rPr>
                        <a:t>管理者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144000">
                <a:tc>
                  <a:txBody>
                    <a:bodyPr/>
                    <a:lstStyle/>
                    <a:p>
                      <a:pPr marL="0" marR="0" lvl="0" indent="0" algn="l" rtl="0">
                        <a:spcBef>
                          <a:spcPts val="0"/>
                        </a:spcBef>
                        <a:spcAft>
                          <a:spcPts val="0"/>
                        </a:spcAft>
                        <a:buNone/>
                      </a:pPr>
                      <a:r>
                        <a:rPr lang="ja-JP" sz="800" dirty="0">
                          <a:solidFill>
                            <a:srgbClr val="3F3F3F"/>
                          </a:solidFill>
                          <a:latin typeface="+mn-lt"/>
                        </a:rPr>
                        <a:t>user1</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a:solidFill>
                            <a:srgbClr val="3F3F3F"/>
                          </a:solidFill>
                          <a:latin typeface="+mn-lt"/>
                        </a:rPr>
                        <a:t>****</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smtClean="0">
                          <a:solidFill>
                            <a:srgbClr val="3F3F3F"/>
                          </a:solidFill>
                        </a:rPr>
                        <a:t>パワーユーザ</a:t>
                      </a:r>
                      <a:r>
                        <a:rPr lang="ja-JP" altLang="en-US" sz="800" dirty="0" smtClean="0">
                          <a:solidFill>
                            <a:srgbClr val="3F3F3F"/>
                          </a:solidFill>
                        </a:rPr>
                        <a:t>ー</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44000">
                <a:tc>
                  <a:txBody>
                    <a:bodyPr/>
                    <a:lstStyle/>
                    <a:p>
                      <a:pPr marL="0" marR="0" lvl="0" indent="0" algn="l" rtl="0">
                        <a:spcBef>
                          <a:spcPts val="0"/>
                        </a:spcBef>
                        <a:spcAft>
                          <a:spcPts val="0"/>
                        </a:spcAft>
                        <a:buNone/>
                      </a:pPr>
                      <a:r>
                        <a:rPr lang="ja-JP" sz="800" dirty="0">
                          <a:solidFill>
                            <a:srgbClr val="3F3F3F"/>
                          </a:solidFill>
                          <a:latin typeface="+mn-lt"/>
                        </a:rPr>
                        <a:t>user2</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lvl="0" indent="0" algn="l" rtl="0">
                        <a:spcBef>
                          <a:spcPts val="0"/>
                        </a:spcBef>
                        <a:spcAft>
                          <a:spcPts val="0"/>
                        </a:spcAft>
                        <a:buNone/>
                      </a:pPr>
                      <a:r>
                        <a:rPr lang="ja-JP" sz="800" dirty="0">
                          <a:solidFill>
                            <a:srgbClr val="3F3F3F"/>
                          </a:solidFill>
                          <a:latin typeface="+mn-lt"/>
                        </a:rPr>
                        <a:t>****</a:t>
                      </a:r>
                      <a:endParaRPr sz="800" dirty="0">
                        <a:solidFill>
                          <a:srgbClr val="3F3F3F"/>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lvl="0" indent="0" algn="l" rtl="0">
                        <a:spcBef>
                          <a:spcPts val="0"/>
                        </a:spcBef>
                        <a:spcAft>
                          <a:spcPts val="0"/>
                        </a:spcAft>
                        <a:buNone/>
                      </a:pPr>
                      <a:r>
                        <a:rPr lang="ja-JP" sz="800" dirty="0">
                          <a:solidFill>
                            <a:srgbClr val="3F3F3F"/>
                          </a:solidFill>
                        </a:rPr>
                        <a:t>一般</a:t>
                      </a:r>
                      <a:r>
                        <a:rPr lang="ja-JP" sz="800" dirty="0" smtClean="0">
                          <a:solidFill>
                            <a:srgbClr val="3F3F3F"/>
                          </a:solidFill>
                        </a:rPr>
                        <a:t>ユーザ</a:t>
                      </a:r>
                      <a:r>
                        <a:rPr lang="ja-JP" altLang="en-US" sz="800" dirty="0" smtClean="0">
                          <a:solidFill>
                            <a:srgbClr val="3F3F3F"/>
                          </a:solidFill>
                        </a:rPr>
                        <a:t>ー</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28" name="Google Shape;869;p27"/>
          <p:cNvSpPr/>
          <p:nvPr/>
        </p:nvSpPr>
        <p:spPr>
          <a:xfrm>
            <a:off x="683568" y="1563638"/>
            <a:ext cx="1800201" cy="360040"/>
          </a:xfrm>
          <a:prstGeom prst="wedgeRoundRectCallout">
            <a:avLst>
              <a:gd name="adj1" fmla="val 33532"/>
              <a:gd name="adj2" fmla="val 103266"/>
              <a:gd name="adj3"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WebFOCUS Clientを利用</a:t>
            </a:r>
            <a:endParaRPr sz="900" dirty="0">
              <a:solidFill>
                <a:srgbClr val="3F3F3F"/>
              </a:solidFill>
              <a:cs typeface="Meiryo"/>
              <a:sym typeface="Meiryo"/>
            </a:endParaRPr>
          </a:p>
          <a:p>
            <a:pPr marL="0" marR="0" lvl="0" indent="0" algn="ctr" rtl="0">
              <a:spcBef>
                <a:spcPts val="0"/>
              </a:spcBef>
              <a:spcAft>
                <a:spcPts val="0"/>
              </a:spcAft>
              <a:buNone/>
            </a:pPr>
            <a:r>
              <a:rPr lang="ja-JP" sz="900" dirty="0">
                <a:solidFill>
                  <a:srgbClr val="3F3F3F"/>
                </a:solidFill>
                <a:cs typeface="Meiryo"/>
                <a:sym typeface="Meiryo"/>
              </a:rPr>
              <a:t>できる</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ID</a:t>
            </a:r>
            <a:r>
              <a:rPr lang="ja-JP" sz="900" dirty="0">
                <a:solidFill>
                  <a:srgbClr val="3F3F3F"/>
                </a:solidFill>
                <a:cs typeface="Meiryo"/>
                <a:sym typeface="Meiryo"/>
              </a:rPr>
              <a:t>でログイン</a:t>
            </a:r>
            <a:endParaRPr sz="900" dirty="0">
              <a:solidFill>
                <a:srgbClr val="3F3F3F"/>
              </a:solidFill>
              <a:cs typeface="Meiryo"/>
              <a:sym typeface="Meiryo"/>
            </a:endParaRPr>
          </a:p>
        </p:txBody>
      </p:sp>
      <p:sp>
        <p:nvSpPr>
          <p:cNvPr id="29" name="Google Shape;870;p27"/>
          <p:cNvSpPr/>
          <p:nvPr/>
        </p:nvSpPr>
        <p:spPr>
          <a:xfrm>
            <a:off x="2884620" y="1563638"/>
            <a:ext cx="2335453" cy="360040"/>
          </a:xfrm>
          <a:prstGeom prst="wedgeRoundRectCallout">
            <a:avLst>
              <a:gd name="adj1" fmla="val 4482"/>
              <a:gd name="adj2" fmla="val 99721"/>
              <a:gd name="adj3"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smtClean="0">
                <a:solidFill>
                  <a:srgbClr val="3F3F3F"/>
                </a:solidFill>
                <a:cs typeface="Meiryo"/>
                <a:sym typeface="Meiryo"/>
              </a:rPr>
              <a:t>WebFOCUS Clientの</a:t>
            </a:r>
            <a:r>
              <a:rPr lang="ja-JP" sz="900" dirty="0">
                <a:solidFill>
                  <a:srgbClr val="3F3F3F"/>
                </a:solidFill>
                <a:cs typeface="Meiryo"/>
                <a:sym typeface="Meiryo"/>
              </a:rPr>
              <a:t>認証情報をもとに</a:t>
            </a:r>
            <a:endParaRPr sz="900" dirty="0">
              <a:solidFill>
                <a:srgbClr val="3F3F3F"/>
              </a:solidFill>
              <a:cs typeface="Meiryo"/>
              <a:sym typeface="Meiryo"/>
            </a:endParaRPr>
          </a:p>
          <a:p>
            <a:pPr marL="0" marR="0" lvl="0" indent="0" algn="ctr" rtl="0">
              <a:spcBef>
                <a:spcPts val="0"/>
              </a:spcBef>
              <a:spcAft>
                <a:spcPts val="0"/>
              </a:spcAft>
              <a:buNone/>
            </a:pPr>
            <a:r>
              <a:rPr lang="ja-JP" sz="900" dirty="0" smtClean="0">
                <a:solidFill>
                  <a:srgbClr val="3F3F3F"/>
                </a:solidFill>
                <a:cs typeface="Meiryo"/>
                <a:sym typeface="Meiryo"/>
              </a:rPr>
              <a:t>Reporting </a:t>
            </a:r>
            <a:r>
              <a:rPr lang="ja-JP" sz="900" dirty="0">
                <a:solidFill>
                  <a:srgbClr val="3F3F3F"/>
                </a:solidFill>
                <a:cs typeface="Meiryo"/>
                <a:sym typeface="Meiryo"/>
              </a:rPr>
              <a:t>Serverの認証を通過</a:t>
            </a:r>
            <a:endParaRPr sz="900" dirty="0">
              <a:solidFill>
                <a:srgbClr val="3F3F3F"/>
              </a:solidFill>
              <a:cs typeface="Meiryo"/>
              <a:sym typeface="Meiryo"/>
            </a:endParaRPr>
          </a:p>
        </p:txBody>
      </p:sp>
      <p:sp>
        <p:nvSpPr>
          <p:cNvPr id="30" name="Google Shape;871;p27"/>
          <p:cNvSpPr/>
          <p:nvPr/>
        </p:nvSpPr>
        <p:spPr>
          <a:xfrm>
            <a:off x="550580" y="3756550"/>
            <a:ext cx="2039037" cy="828368"/>
          </a:xfrm>
          <a:prstGeom prst="wedgeRoundRectCallout">
            <a:avLst>
              <a:gd name="adj1" fmla="val 64075"/>
              <a:gd name="adj2" fmla="val -44687"/>
              <a:gd name="adj3"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WebFOCUS Clientの</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と</a:t>
            </a:r>
            <a:endParaRPr sz="900" dirty="0">
              <a:solidFill>
                <a:srgbClr val="3F3F3F"/>
              </a:solidFill>
              <a:cs typeface="Meiryo"/>
              <a:sym typeface="Meiryo"/>
            </a:endParaRPr>
          </a:p>
          <a:p>
            <a:pPr marL="0" marR="0" lvl="0" indent="0" algn="ctr" rtl="0">
              <a:spcBef>
                <a:spcPts val="0"/>
              </a:spcBef>
              <a:spcAft>
                <a:spcPts val="0"/>
              </a:spcAft>
              <a:buNone/>
            </a:pPr>
            <a:r>
              <a:rPr lang="ja-JP" sz="900" dirty="0">
                <a:solidFill>
                  <a:srgbClr val="3F3F3F"/>
                </a:solidFill>
                <a:cs typeface="Meiryo"/>
                <a:sym typeface="Meiryo"/>
              </a:rPr>
              <a:t>Reporting Serverの</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で</a:t>
            </a:r>
            <a:endParaRPr sz="900" dirty="0">
              <a:solidFill>
                <a:srgbClr val="3F3F3F"/>
              </a:solidFill>
              <a:cs typeface="Meiryo"/>
              <a:sym typeface="Meiryo"/>
            </a:endParaRPr>
          </a:p>
          <a:p>
            <a:pPr marL="0" marR="0" lvl="0" indent="0" algn="ctr" rtl="0">
              <a:spcBef>
                <a:spcPts val="0"/>
              </a:spcBef>
              <a:spcAft>
                <a:spcPts val="0"/>
              </a:spcAft>
              <a:buNone/>
            </a:pP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名</a:t>
            </a:r>
            <a:r>
              <a:rPr lang="ja-JP" sz="900" dirty="0">
                <a:solidFill>
                  <a:srgbClr val="3F3F3F"/>
                </a:solidFill>
                <a:cs typeface="Meiryo"/>
                <a:sym typeface="Meiryo"/>
              </a:rPr>
              <a:t>を揃えておくことで、同一</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と</a:t>
            </a:r>
            <a:r>
              <a:rPr lang="ja-JP" sz="900" dirty="0">
                <a:solidFill>
                  <a:srgbClr val="3F3F3F"/>
                </a:solidFill>
                <a:cs typeface="Meiryo"/>
                <a:sym typeface="Meiryo"/>
              </a:rPr>
              <a:t>して認証される</a:t>
            </a:r>
            <a:endParaRPr sz="900" dirty="0">
              <a:solidFill>
                <a:srgbClr val="3F3F3F"/>
              </a:solidFill>
              <a:cs typeface="Meiryo"/>
              <a:sym typeface="Meiryo"/>
            </a:endParaRPr>
          </a:p>
        </p:txBody>
      </p:sp>
      <p:sp>
        <p:nvSpPr>
          <p:cNvPr id="31" name="Google Shape;872;p27"/>
          <p:cNvSpPr txBox="1"/>
          <p:nvPr/>
        </p:nvSpPr>
        <p:spPr>
          <a:xfrm>
            <a:off x="5004048" y="3776305"/>
            <a:ext cx="3888432" cy="575918"/>
          </a:xfrm>
          <a:prstGeom prst="rect">
            <a:avLst/>
          </a:prstGeom>
          <a:noFill/>
          <a:ln>
            <a:noFill/>
          </a:ln>
        </p:spPr>
        <p:txBody>
          <a:bodyPr spcFirstLastPara="1" wrap="square" lIns="36000" tIns="72000" rIns="36000" bIns="45700" anchor="t" anchorCtr="0">
            <a:spAutoFit/>
          </a:bodyPr>
          <a:lstStyle/>
          <a:p>
            <a:pPr marL="0" marR="0" lvl="0" indent="0" algn="l" rtl="0">
              <a:lnSpc>
                <a:spcPct val="110000"/>
              </a:lnSpc>
              <a:spcBef>
                <a:spcPts val="0"/>
              </a:spcBef>
              <a:spcAft>
                <a:spcPts val="0"/>
              </a:spcAft>
              <a:buNone/>
            </a:pPr>
            <a:r>
              <a:rPr lang="ja-JP" sz="900" dirty="0" smtClean="0">
                <a:solidFill>
                  <a:srgbClr val="3F3F3F"/>
                </a:solidFill>
                <a:cs typeface="Meiryo"/>
                <a:sym typeface="Meiryo"/>
              </a:rPr>
              <a:t>Reporting</a:t>
            </a:r>
            <a:r>
              <a:rPr lang="ja-JP" altLang="en-US" sz="900" dirty="0">
                <a:solidFill>
                  <a:srgbClr val="3F3F3F"/>
                </a:solidFill>
                <a:cs typeface="Meiryo"/>
                <a:sym typeface="Meiryo"/>
              </a:rPr>
              <a:t> </a:t>
            </a:r>
            <a:r>
              <a:rPr lang="ja-JP" sz="900" dirty="0" smtClean="0">
                <a:solidFill>
                  <a:srgbClr val="3F3F3F"/>
                </a:solidFill>
                <a:cs typeface="Meiryo"/>
                <a:sym typeface="Meiryo"/>
              </a:rPr>
              <a:t>Server側</a:t>
            </a:r>
            <a:r>
              <a:rPr lang="ja-JP" sz="900" dirty="0">
                <a:solidFill>
                  <a:srgbClr val="3F3F3F"/>
                </a:solidFill>
                <a:cs typeface="Meiryo"/>
                <a:sym typeface="Meiryo"/>
              </a:rPr>
              <a:t>に登録されていない</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の</a:t>
            </a:r>
            <a:r>
              <a:rPr lang="ja-JP" sz="900" dirty="0">
                <a:solidFill>
                  <a:srgbClr val="3F3F3F"/>
                </a:solidFill>
                <a:cs typeface="Meiryo"/>
                <a:sym typeface="Meiryo"/>
              </a:rPr>
              <a:t>権限は</a:t>
            </a:r>
            <a:endParaRPr sz="900" dirty="0">
              <a:solidFill>
                <a:srgbClr val="3F3F3F"/>
              </a:solidFill>
              <a:cs typeface="Meiryo"/>
              <a:sym typeface="Meiryo"/>
            </a:endParaRPr>
          </a:p>
          <a:p>
            <a:pPr marL="0" marR="0" lvl="0" indent="0" algn="l" rtl="0">
              <a:lnSpc>
                <a:spcPct val="110000"/>
              </a:lnSpc>
              <a:spcBef>
                <a:spcPts val="0"/>
              </a:spcBef>
              <a:spcAft>
                <a:spcPts val="0"/>
              </a:spcAft>
              <a:buNone/>
            </a:pPr>
            <a:r>
              <a:rPr lang="ja-JP" sz="900" dirty="0">
                <a:solidFill>
                  <a:srgbClr val="3F3F3F"/>
                </a:solidFill>
                <a:cs typeface="Meiryo"/>
                <a:sym typeface="Meiryo"/>
              </a:rPr>
              <a:t>初期設定では</a:t>
            </a:r>
            <a:r>
              <a:rPr lang="ja-JP" sz="900" b="1" dirty="0">
                <a:solidFill>
                  <a:srgbClr val="3F3F3F"/>
                </a:solidFill>
                <a:cs typeface="Meiryo"/>
                <a:sym typeface="Meiryo"/>
              </a:rPr>
              <a:t>「一般</a:t>
            </a:r>
            <a:r>
              <a:rPr lang="ja-JP" sz="900" b="1" dirty="0" smtClean="0">
                <a:solidFill>
                  <a:srgbClr val="3F3F3F"/>
                </a:solidFill>
                <a:cs typeface="Meiryo"/>
                <a:sym typeface="Meiryo"/>
              </a:rPr>
              <a:t>ユーザ</a:t>
            </a:r>
            <a:r>
              <a:rPr lang="ja-JP" altLang="en-US" sz="900" b="1" dirty="0" smtClean="0">
                <a:solidFill>
                  <a:srgbClr val="3F3F3F"/>
                </a:solidFill>
                <a:cs typeface="Meiryo"/>
                <a:sym typeface="Meiryo"/>
              </a:rPr>
              <a:t>ー</a:t>
            </a:r>
            <a:r>
              <a:rPr lang="ja-JP" sz="900" b="1" dirty="0" smtClean="0">
                <a:solidFill>
                  <a:srgbClr val="3F3F3F"/>
                </a:solidFill>
                <a:cs typeface="Meiryo"/>
                <a:sym typeface="Meiryo"/>
              </a:rPr>
              <a:t>」</a:t>
            </a:r>
            <a:r>
              <a:rPr lang="ja-JP" sz="900" dirty="0">
                <a:solidFill>
                  <a:srgbClr val="3F3F3F"/>
                </a:solidFill>
                <a:cs typeface="Meiryo"/>
                <a:sym typeface="Meiryo"/>
              </a:rPr>
              <a:t>として取り扱われます。</a:t>
            </a:r>
            <a:endParaRPr sz="900" dirty="0">
              <a:solidFill>
                <a:srgbClr val="3F3F3F"/>
              </a:solidFill>
              <a:cs typeface="Meiryo"/>
              <a:sym typeface="Meiryo"/>
            </a:endParaRPr>
          </a:p>
          <a:p>
            <a:pPr marL="0" marR="0" lvl="0" indent="0" algn="l" rtl="0">
              <a:lnSpc>
                <a:spcPct val="110000"/>
              </a:lnSpc>
              <a:spcBef>
                <a:spcPts val="0"/>
              </a:spcBef>
              <a:spcAft>
                <a:spcPts val="0"/>
              </a:spcAft>
              <a:buNone/>
            </a:pPr>
            <a:r>
              <a:rPr lang="ja-JP" sz="900" dirty="0">
                <a:solidFill>
                  <a:srgbClr val="3F3F3F"/>
                </a:solidFill>
                <a:cs typeface="Meiryo"/>
                <a:sym typeface="Meiryo"/>
              </a:rPr>
              <a:t>※ここでは「user2」は登録されていないため一般</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と</a:t>
            </a:r>
            <a:r>
              <a:rPr lang="ja-JP" sz="900" dirty="0">
                <a:solidFill>
                  <a:srgbClr val="3F3F3F"/>
                </a:solidFill>
                <a:cs typeface="Meiryo"/>
                <a:sym typeface="Meiryo"/>
              </a:rPr>
              <a:t>なります</a:t>
            </a:r>
            <a:endParaRPr sz="900" dirty="0">
              <a:solidFill>
                <a:srgbClr val="3F3F3F"/>
              </a:solidFill>
              <a:cs typeface="Meiryo"/>
              <a:sym typeface="Meiryo"/>
            </a:endParaRPr>
          </a:p>
        </p:txBody>
      </p:sp>
      <p:cxnSp>
        <p:nvCxnSpPr>
          <p:cNvPr id="32" name="Google Shape;873;p27"/>
          <p:cNvCxnSpPr>
            <a:stCxn id="26" idx="2"/>
          </p:cNvCxnSpPr>
          <p:nvPr/>
        </p:nvCxnSpPr>
        <p:spPr>
          <a:xfrm rot="16200000" flipH="1">
            <a:off x="2122059" y="3007860"/>
            <a:ext cx="646490" cy="269390"/>
          </a:xfrm>
          <a:prstGeom prst="bentConnector3">
            <a:avLst>
              <a:gd name="adj1" fmla="val 100724"/>
            </a:avLst>
          </a:prstGeom>
          <a:noFill/>
          <a:ln w="19050" cap="flat" cmpd="sng">
            <a:solidFill>
              <a:srgbClr val="538CD5"/>
            </a:solidFill>
            <a:prstDash val="solid"/>
            <a:round/>
            <a:headEnd type="none" w="sm" len="sm"/>
            <a:tailEnd type="stealth" w="med" len="med"/>
          </a:ln>
        </p:spPr>
      </p:cxnSp>
      <p:cxnSp>
        <p:nvCxnSpPr>
          <p:cNvPr id="33" name="Google Shape;874;p27"/>
          <p:cNvCxnSpPr/>
          <p:nvPr/>
        </p:nvCxnSpPr>
        <p:spPr>
          <a:xfrm>
            <a:off x="4355977" y="3465800"/>
            <a:ext cx="726290" cy="0"/>
          </a:xfrm>
          <a:prstGeom prst="straightConnector1">
            <a:avLst/>
          </a:prstGeom>
          <a:noFill/>
          <a:ln w="19050" cap="flat" cmpd="sng">
            <a:solidFill>
              <a:srgbClr val="538CD5"/>
            </a:solidFill>
            <a:prstDash val="solid"/>
            <a:round/>
            <a:headEnd type="stealth" w="med" len="med"/>
            <a:tailEnd type="stealth" w="med" len="med"/>
          </a:ln>
        </p:spPr>
      </p:cxnSp>
      <p:sp>
        <p:nvSpPr>
          <p:cNvPr id="34" name="Google Shape;875;p27"/>
          <p:cNvSpPr txBox="1"/>
          <p:nvPr/>
        </p:nvSpPr>
        <p:spPr>
          <a:xfrm>
            <a:off x="3849445" y="2576588"/>
            <a:ext cx="1230071"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adminとしてログイン</a:t>
            </a:r>
            <a:endParaRPr sz="900" dirty="0">
              <a:solidFill>
                <a:srgbClr val="3F3F3F"/>
              </a:solidFill>
              <a:cs typeface="Meiryo"/>
              <a:sym typeface="Meiryo"/>
            </a:endParaRPr>
          </a:p>
        </p:txBody>
      </p:sp>
      <p:sp>
        <p:nvSpPr>
          <p:cNvPr id="35" name="Google Shape;876;p27"/>
          <p:cNvSpPr txBox="1"/>
          <p:nvPr/>
        </p:nvSpPr>
        <p:spPr>
          <a:xfrm>
            <a:off x="4355893" y="3069931"/>
            <a:ext cx="723624" cy="395869"/>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900" b="1" dirty="0">
                <a:solidFill>
                  <a:srgbClr val="3F3F3F"/>
                </a:solidFill>
                <a:cs typeface="Meiryo"/>
                <a:sym typeface="Meiryo"/>
              </a:rPr>
              <a:t>信頼</a:t>
            </a:r>
            <a:endParaRPr sz="900" b="1" dirty="0">
              <a:solidFill>
                <a:srgbClr val="3F3F3F"/>
              </a:solidFill>
              <a:cs typeface="Meiryo"/>
              <a:sym typeface="Meiryo"/>
            </a:endParaRPr>
          </a:p>
          <a:p>
            <a:pPr marL="0" marR="0" lvl="0" indent="0" algn="ctr" rtl="0">
              <a:spcBef>
                <a:spcPts val="0"/>
              </a:spcBef>
              <a:spcAft>
                <a:spcPts val="0"/>
              </a:spcAft>
              <a:buNone/>
            </a:pPr>
            <a:r>
              <a:rPr lang="ja-JP" sz="900" b="1" dirty="0">
                <a:solidFill>
                  <a:srgbClr val="3F3F3F"/>
                </a:solidFill>
                <a:cs typeface="Meiryo"/>
                <a:sym typeface="Meiryo"/>
              </a:rPr>
              <a:t>関係</a:t>
            </a:r>
            <a:endParaRPr sz="900" b="1" dirty="0">
              <a:solidFill>
                <a:srgbClr val="3F3F3F"/>
              </a:solidFill>
              <a:cs typeface="Meiryo"/>
              <a:sym typeface="Meiryo"/>
            </a:endParaRPr>
          </a:p>
        </p:txBody>
      </p:sp>
      <p:sp>
        <p:nvSpPr>
          <p:cNvPr id="36" name="Google Shape;877;p27"/>
          <p:cNvSpPr txBox="1"/>
          <p:nvPr/>
        </p:nvSpPr>
        <p:spPr>
          <a:xfrm>
            <a:off x="6010276" y="2244648"/>
            <a:ext cx="765200"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a:solidFill>
                  <a:srgbClr val="3F3F3F"/>
                </a:solidFill>
                <a:cs typeface="Meiryo"/>
                <a:sym typeface="Meiryo"/>
              </a:rPr>
              <a:t>③リクエスト</a:t>
            </a:r>
            <a:endParaRPr sz="900">
              <a:solidFill>
                <a:srgbClr val="3F3F3F"/>
              </a:solidFill>
              <a:cs typeface="Meiryo"/>
              <a:sym typeface="Meiryo"/>
            </a:endParaRPr>
          </a:p>
        </p:txBody>
      </p:sp>
      <p:pic>
        <p:nvPicPr>
          <p:cNvPr id="37" name="P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2337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86"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はじめに</a:t>
            </a:r>
            <a:endParaRPr kumimoji="1" lang="ja-JP" altLang="en-US" dirty="0"/>
          </a:p>
        </p:txBody>
      </p:sp>
      <p:sp>
        <p:nvSpPr>
          <p:cNvPr id="6" name="テキスト プレースホルダー 5"/>
          <p:cNvSpPr>
            <a:spLocks noGrp="1"/>
          </p:cNvSpPr>
          <p:nvPr>
            <p:ph type="body" sz="quarter" idx="12"/>
          </p:nvPr>
        </p:nvSpPr>
        <p:spPr/>
        <p:txBody>
          <a:bodyPr/>
          <a:lstStyle/>
          <a:p>
            <a:endParaRPr kumimoji="1" lang="ja-JP" altLang="en-US" dirty="0"/>
          </a:p>
        </p:txBody>
      </p:sp>
      <p:sp>
        <p:nvSpPr>
          <p:cNvPr id="4" name="スライド番号プレースホルダー 3"/>
          <p:cNvSpPr>
            <a:spLocks noGrp="1"/>
          </p:cNvSpPr>
          <p:nvPr>
            <p:ph type="sldNum" sz="quarter" idx="4294967295"/>
          </p:nvPr>
        </p:nvSpPr>
        <p:spPr/>
        <p:txBody>
          <a:bodyPr/>
          <a:lstStyle/>
          <a:p>
            <a:fld id="{4B22246B-72CC-4AB3-AEF9-7F9B00475CC6}" type="slidenum">
              <a:rPr lang="ja-JP" altLang="en-US" smtClean="0"/>
              <a:pPr/>
              <a:t>3</a:t>
            </a:fld>
            <a:endParaRPr lang="ja-JP" altLang="en-US" dirty="0"/>
          </a:p>
        </p:txBody>
      </p:sp>
      <p:sp>
        <p:nvSpPr>
          <p:cNvPr id="7" name="フッター プレースホルダー 3"/>
          <p:cNvSpPr>
            <a:spLocks noGrp="1"/>
          </p:cNvSpPr>
          <p:nvPr>
            <p:ph type="ftr" sz="quarter" idx="4294967295"/>
          </p:nvPr>
        </p:nvSpPr>
        <p:spPr>
          <a:xfrm>
            <a:off x="0" y="4818063"/>
            <a:ext cx="1131888" cy="274637"/>
          </a:xfrm>
        </p:spPr>
        <p:txBody>
          <a:bodyPr/>
          <a:lstStyle/>
          <a:p>
            <a:r>
              <a:rPr lang="en-US" altLang="ja-JP" dirty="0" smtClean="0"/>
              <a:t>© K.K. </a:t>
            </a:r>
            <a:r>
              <a:rPr lang="en-US" altLang="ja-JP" dirty="0" err="1" smtClean="0"/>
              <a:t>Ashisuto</a:t>
            </a:r>
            <a:endParaRPr lang="ja-JP" altLang="en-US" dirty="0"/>
          </a:p>
        </p:txBody>
      </p:sp>
      <p:pic>
        <p:nvPicPr>
          <p:cNvPr id="8" name="p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36212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trusted認証のイメージ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30</a:t>
            </a:fld>
            <a:endParaRPr lang="ja-JP" altLang="en-US" dirty="0"/>
          </a:p>
        </p:txBody>
      </p:sp>
      <p:pic>
        <p:nvPicPr>
          <p:cNvPr id="6" name="Google Shape;884;p28"/>
          <p:cNvPicPr preferRelativeResize="0"/>
          <p:nvPr/>
        </p:nvPicPr>
        <p:blipFill rotWithShape="1">
          <a:blip r:embed="rId5">
            <a:alphaModFix/>
          </a:blip>
          <a:srcRect/>
          <a:stretch/>
        </p:blipFill>
        <p:spPr>
          <a:xfrm>
            <a:off x="611079" y="1347614"/>
            <a:ext cx="432529" cy="549825"/>
          </a:xfrm>
          <a:prstGeom prst="rect">
            <a:avLst/>
          </a:prstGeom>
          <a:noFill/>
          <a:ln>
            <a:noFill/>
          </a:ln>
        </p:spPr>
      </p:pic>
      <p:sp>
        <p:nvSpPr>
          <p:cNvPr id="7" name="Google Shape;885;p28"/>
          <p:cNvSpPr/>
          <p:nvPr/>
        </p:nvSpPr>
        <p:spPr>
          <a:xfrm>
            <a:off x="2483768" y="1006220"/>
            <a:ext cx="2736304" cy="3725769"/>
          </a:xfrm>
          <a:prstGeom prst="rect">
            <a:avLst/>
          </a:prstGeom>
          <a:noFill/>
          <a:ln w="12700" cap="flat" cmpd="sng">
            <a:solidFill>
              <a:schemeClr val="accent5"/>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cs typeface="Meiryo"/>
              <a:sym typeface="Meiryo"/>
            </a:endParaRPr>
          </a:p>
        </p:txBody>
      </p:sp>
      <p:pic>
        <p:nvPicPr>
          <p:cNvPr id="8" name="Google Shape;886;p28"/>
          <p:cNvPicPr preferRelativeResize="0"/>
          <p:nvPr/>
        </p:nvPicPr>
        <p:blipFill rotWithShape="1">
          <a:blip r:embed="rId6">
            <a:alphaModFix/>
          </a:blip>
          <a:srcRect/>
          <a:stretch/>
        </p:blipFill>
        <p:spPr>
          <a:xfrm>
            <a:off x="539552" y="2427734"/>
            <a:ext cx="565789" cy="565787"/>
          </a:xfrm>
          <a:prstGeom prst="rect">
            <a:avLst/>
          </a:prstGeom>
          <a:noFill/>
          <a:ln>
            <a:noFill/>
          </a:ln>
        </p:spPr>
      </p:pic>
      <p:pic>
        <p:nvPicPr>
          <p:cNvPr id="9" name="Google Shape;887;p28"/>
          <p:cNvPicPr preferRelativeResize="0"/>
          <p:nvPr/>
        </p:nvPicPr>
        <p:blipFill rotWithShape="1">
          <a:blip r:embed="rId7">
            <a:alphaModFix/>
          </a:blip>
          <a:srcRect/>
          <a:stretch/>
        </p:blipFill>
        <p:spPr>
          <a:xfrm>
            <a:off x="590872" y="3651870"/>
            <a:ext cx="504058" cy="504056"/>
          </a:xfrm>
          <a:prstGeom prst="rect">
            <a:avLst/>
          </a:prstGeom>
          <a:noFill/>
          <a:ln>
            <a:noFill/>
          </a:ln>
        </p:spPr>
      </p:pic>
      <p:sp>
        <p:nvSpPr>
          <p:cNvPr id="10" name="Google Shape;888;p28"/>
          <p:cNvSpPr txBox="1"/>
          <p:nvPr/>
        </p:nvSpPr>
        <p:spPr>
          <a:xfrm>
            <a:off x="621450" y="1893448"/>
            <a:ext cx="422158"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admin</a:t>
            </a:r>
            <a:endParaRPr sz="900" dirty="0">
              <a:solidFill>
                <a:srgbClr val="3F3F3F"/>
              </a:solidFill>
              <a:cs typeface="Meiryo"/>
              <a:sym typeface="Meiryo"/>
            </a:endParaRPr>
          </a:p>
        </p:txBody>
      </p:sp>
      <p:sp>
        <p:nvSpPr>
          <p:cNvPr id="11" name="Google Shape;889;p28"/>
          <p:cNvSpPr txBox="1"/>
          <p:nvPr/>
        </p:nvSpPr>
        <p:spPr>
          <a:xfrm>
            <a:off x="621450" y="2956444"/>
            <a:ext cx="390098"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user1</a:t>
            </a:r>
            <a:endParaRPr sz="900" dirty="0">
              <a:solidFill>
                <a:srgbClr val="3F3F3F"/>
              </a:solidFill>
              <a:cs typeface="Meiryo"/>
              <a:sym typeface="Meiryo"/>
            </a:endParaRPr>
          </a:p>
        </p:txBody>
      </p:sp>
      <p:sp>
        <p:nvSpPr>
          <p:cNvPr id="12" name="Google Shape;890;p28"/>
          <p:cNvSpPr txBox="1"/>
          <p:nvPr/>
        </p:nvSpPr>
        <p:spPr>
          <a:xfrm>
            <a:off x="670538" y="4155926"/>
            <a:ext cx="390098"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user2</a:t>
            </a:r>
            <a:endParaRPr sz="900" dirty="0">
              <a:solidFill>
                <a:srgbClr val="3F3F3F"/>
              </a:solidFill>
              <a:cs typeface="Meiryo"/>
              <a:sym typeface="Meiryo"/>
            </a:endParaRPr>
          </a:p>
        </p:txBody>
      </p:sp>
      <p:sp>
        <p:nvSpPr>
          <p:cNvPr id="13" name="Google Shape;891;p28"/>
          <p:cNvSpPr/>
          <p:nvPr/>
        </p:nvSpPr>
        <p:spPr>
          <a:xfrm>
            <a:off x="3079011" y="1426246"/>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administrators</a:t>
            </a:r>
            <a:endParaRPr sz="900" dirty="0">
              <a:solidFill>
                <a:srgbClr val="3F3F3F"/>
              </a:solidFill>
              <a:cs typeface="Meiryo"/>
              <a:sym typeface="Meiryo"/>
            </a:endParaRPr>
          </a:p>
        </p:txBody>
      </p:sp>
      <p:sp>
        <p:nvSpPr>
          <p:cNvPr id="14" name="Google Shape;892;p28"/>
          <p:cNvSpPr/>
          <p:nvPr/>
        </p:nvSpPr>
        <p:spPr>
          <a:xfrm>
            <a:off x="3069267" y="2891980"/>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Group1</a:t>
            </a:r>
            <a:endParaRPr sz="900" dirty="0">
              <a:solidFill>
                <a:srgbClr val="3F3F3F"/>
              </a:solidFill>
              <a:cs typeface="Meiryo"/>
              <a:sym typeface="Meiryo"/>
            </a:endParaRPr>
          </a:p>
        </p:txBody>
      </p:sp>
      <p:cxnSp>
        <p:nvCxnSpPr>
          <p:cNvPr id="15" name="Google Shape;893;p28"/>
          <p:cNvCxnSpPr>
            <a:stCxn id="72" idx="2"/>
            <a:endCxn id="14" idx="1"/>
          </p:cNvCxnSpPr>
          <p:nvPr/>
        </p:nvCxnSpPr>
        <p:spPr>
          <a:xfrm rot="-5400000" flipH="1">
            <a:off x="2191332" y="2122079"/>
            <a:ext cx="1543800" cy="212100"/>
          </a:xfrm>
          <a:prstGeom prst="bentConnector2">
            <a:avLst/>
          </a:prstGeom>
          <a:noFill/>
          <a:ln w="12700" cap="flat" cmpd="sng">
            <a:solidFill>
              <a:schemeClr val="accent5"/>
            </a:solidFill>
            <a:prstDash val="dash"/>
            <a:round/>
            <a:headEnd type="none" w="sm" len="sm"/>
            <a:tailEnd type="none" w="sm" len="sm"/>
          </a:ln>
        </p:spPr>
      </p:cxnSp>
      <p:cxnSp>
        <p:nvCxnSpPr>
          <p:cNvPr id="16" name="Google Shape;895;p28"/>
          <p:cNvCxnSpPr>
            <a:stCxn id="72" idx="2"/>
            <a:endCxn id="13" idx="1"/>
          </p:cNvCxnSpPr>
          <p:nvPr/>
        </p:nvCxnSpPr>
        <p:spPr>
          <a:xfrm rot="-5400000" flipH="1">
            <a:off x="2929032" y="1384379"/>
            <a:ext cx="78000" cy="221700"/>
          </a:xfrm>
          <a:prstGeom prst="bentConnector2">
            <a:avLst/>
          </a:prstGeom>
          <a:noFill/>
          <a:ln w="12700" cap="flat" cmpd="sng">
            <a:solidFill>
              <a:schemeClr val="accent5"/>
            </a:solidFill>
            <a:prstDash val="dash"/>
            <a:round/>
            <a:headEnd type="none" w="sm" len="sm"/>
            <a:tailEnd type="none" w="sm" len="sm"/>
          </a:ln>
        </p:spPr>
      </p:cxnSp>
      <p:sp>
        <p:nvSpPr>
          <p:cNvPr id="17" name="Google Shape;896;p28"/>
          <p:cNvSpPr/>
          <p:nvPr/>
        </p:nvSpPr>
        <p:spPr>
          <a:xfrm>
            <a:off x="3072145" y="2001039"/>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EVERYONE</a:t>
            </a:r>
            <a:endParaRPr sz="900" dirty="0">
              <a:solidFill>
                <a:srgbClr val="3F3F3F"/>
              </a:solidFill>
              <a:cs typeface="Meiryo"/>
              <a:sym typeface="Meiryo"/>
            </a:endParaRPr>
          </a:p>
        </p:txBody>
      </p:sp>
      <p:cxnSp>
        <p:nvCxnSpPr>
          <p:cNvPr id="18" name="Google Shape;897;p28"/>
          <p:cNvCxnSpPr>
            <a:stCxn id="72" idx="2"/>
            <a:endCxn id="17" idx="1"/>
          </p:cNvCxnSpPr>
          <p:nvPr/>
        </p:nvCxnSpPr>
        <p:spPr>
          <a:xfrm rot="-5400000" flipH="1">
            <a:off x="2638332" y="1675079"/>
            <a:ext cx="652800" cy="215100"/>
          </a:xfrm>
          <a:prstGeom prst="bentConnector2">
            <a:avLst/>
          </a:prstGeom>
          <a:noFill/>
          <a:ln w="12700" cap="flat" cmpd="sng">
            <a:solidFill>
              <a:schemeClr val="accent5"/>
            </a:solidFill>
            <a:prstDash val="dash"/>
            <a:round/>
            <a:headEnd type="none" w="sm" len="sm"/>
            <a:tailEnd type="none" w="sm" len="sm"/>
          </a:ln>
        </p:spPr>
      </p:cxnSp>
      <p:sp>
        <p:nvSpPr>
          <p:cNvPr id="19" name="Google Shape;898;p28"/>
          <p:cNvSpPr/>
          <p:nvPr/>
        </p:nvSpPr>
        <p:spPr>
          <a:xfrm>
            <a:off x="3658588" y="1706883"/>
            <a:ext cx="789106" cy="159512"/>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admin</a:t>
            </a:r>
            <a:endParaRPr sz="900" dirty="0">
              <a:solidFill>
                <a:srgbClr val="3F3F3F"/>
              </a:solidFill>
              <a:cs typeface="Meiryo"/>
              <a:sym typeface="Meiryo"/>
            </a:endParaRPr>
          </a:p>
        </p:txBody>
      </p:sp>
      <p:sp>
        <p:nvSpPr>
          <p:cNvPr id="20" name="Google Shape;899;p28"/>
          <p:cNvSpPr/>
          <p:nvPr/>
        </p:nvSpPr>
        <p:spPr>
          <a:xfrm>
            <a:off x="3658588" y="2270324"/>
            <a:ext cx="789106" cy="168292"/>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admin</a:t>
            </a:r>
            <a:endParaRPr sz="900" dirty="0">
              <a:solidFill>
                <a:srgbClr val="3F3F3F"/>
              </a:solidFill>
              <a:cs typeface="Meiryo"/>
              <a:sym typeface="Meiryo"/>
            </a:endParaRPr>
          </a:p>
        </p:txBody>
      </p:sp>
      <p:cxnSp>
        <p:nvCxnSpPr>
          <p:cNvPr id="21" name="Google Shape;900;p28"/>
          <p:cNvCxnSpPr>
            <a:stCxn id="13" idx="2"/>
            <a:endCxn id="19" idx="1"/>
          </p:cNvCxnSpPr>
          <p:nvPr/>
        </p:nvCxnSpPr>
        <p:spPr>
          <a:xfrm rot="-5400000" flipH="1">
            <a:off x="3548661" y="1676596"/>
            <a:ext cx="144300" cy="75600"/>
          </a:xfrm>
          <a:prstGeom prst="bentConnector2">
            <a:avLst/>
          </a:prstGeom>
          <a:noFill/>
          <a:ln w="12700" cap="flat" cmpd="sng">
            <a:solidFill>
              <a:schemeClr val="accent5"/>
            </a:solidFill>
            <a:prstDash val="dash"/>
            <a:round/>
            <a:headEnd type="none" w="sm" len="sm"/>
            <a:tailEnd type="none" w="sm" len="sm"/>
          </a:ln>
        </p:spPr>
      </p:cxnSp>
      <p:sp>
        <p:nvSpPr>
          <p:cNvPr id="22" name="Google Shape;901;p28"/>
          <p:cNvSpPr/>
          <p:nvPr/>
        </p:nvSpPr>
        <p:spPr>
          <a:xfrm>
            <a:off x="3658469" y="2472775"/>
            <a:ext cx="789106" cy="159744"/>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user1</a:t>
            </a:r>
            <a:endParaRPr sz="900" dirty="0">
              <a:solidFill>
                <a:srgbClr val="3F3F3F"/>
              </a:solidFill>
              <a:cs typeface="Meiryo"/>
              <a:sym typeface="Meiryo"/>
            </a:endParaRPr>
          </a:p>
        </p:txBody>
      </p:sp>
      <p:sp>
        <p:nvSpPr>
          <p:cNvPr id="23" name="Google Shape;902;p28"/>
          <p:cNvSpPr/>
          <p:nvPr/>
        </p:nvSpPr>
        <p:spPr>
          <a:xfrm>
            <a:off x="3658588" y="2670677"/>
            <a:ext cx="789106" cy="160199"/>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user2</a:t>
            </a:r>
            <a:endParaRPr sz="900" dirty="0">
              <a:solidFill>
                <a:srgbClr val="3F3F3F"/>
              </a:solidFill>
              <a:cs typeface="Meiryo"/>
              <a:sym typeface="Meiryo"/>
            </a:endParaRPr>
          </a:p>
        </p:txBody>
      </p:sp>
      <p:sp>
        <p:nvSpPr>
          <p:cNvPr id="24" name="Google Shape;903;p28"/>
          <p:cNvSpPr/>
          <p:nvPr/>
        </p:nvSpPr>
        <p:spPr>
          <a:xfrm>
            <a:off x="4392222" y="3181518"/>
            <a:ext cx="789106" cy="159744"/>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user1</a:t>
            </a:r>
            <a:endParaRPr sz="900" dirty="0">
              <a:solidFill>
                <a:srgbClr val="3F3F3F"/>
              </a:solidFill>
              <a:cs typeface="Meiryo"/>
              <a:sym typeface="Meiryo"/>
            </a:endParaRPr>
          </a:p>
        </p:txBody>
      </p:sp>
      <p:sp>
        <p:nvSpPr>
          <p:cNvPr id="25" name="Google Shape;904;p28"/>
          <p:cNvSpPr/>
          <p:nvPr/>
        </p:nvSpPr>
        <p:spPr>
          <a:xfrm>
            <a:off x="3275856" y="3153390"/>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Developers</a:t>
            </a:r>
            <a:endParaRPr sz="900" dirty="0">
              <a:solidFill>
                <a:srgbClr val="3F3F3F"/>
              </a:solidFill>
              <a:cs typeface="Meiryo"/>
              <a:sym typeface="Meiryo"/>
            </a:endParaRPr>
          </a:p>
        </p:txBody>
      </p:sp>
      <p:sp>
        <p:nvSpPr>
          <p:cNvPr id="26" name="Google Shape;905;p28"/>
          <p:cNvSpPr/>
          <p:nvPr/>
        </p:nvSpPr>
        <p:spPr>
          <a:xfrm>
            <a:off x="3275856" y="3414800"/>
            <a:ext cx="1008000"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BasicUsers</a:t>
            </a:r>
            <a:endParaRPr sz="900" dirty="0">
              <a:solidFill>
                <a:srgbClr val="3F3F3F"/>
              </a:solidFill>
              <a:cs typeface="Meiryo"/>
              <a:sym typeface="Meiryo"/>
            </a:endParaRPr>
          </a:p>
        </p:txBody>
      </p:sp>
      <p:cxnSp>
        <p:nvCxnSpPr>
          <p:cNvPr id="27" name="Google Shape;906;p28"/>
          <p:cNvCxnSpPr>
            <a:stCxn id="17" idx="2"/>
            <a:endCxn id="20" idx="1"/>
          </p:cNvCxnSpPr>
          <p:nvPr/>
        </p:nvCxnSpPr>
        <p:spPr>
          <a:xfrm rot="-5400000" flipH="1">
            <a:off x="3548695" y="2244489"/>
            <a:ext cx="137400" cy="82500"/>
          </a:xfrm>
          <a:prstGeom prst="bentConnector2">
            <a:avLst/>
          </a:prstGeom>
          <a:noFill/>
          <a:ln w="12700" cap="flat" cmpd="sng">
            <a:solidFill>
              <a:schemeClr val="accent5"/>
            </a:solidFill>
            <a:prstDash val="dash"/>
            <a:round/>
            <a:headEnd type="none" w="sm" len="sm"/>
            <a:tailEnd type="none" w="sm" len="sm"/>
          </a:ln>
        </p:spPr>
      </p:cxnSp>
      <p:cxnSp>
        <p:nvCxnSpPr>
          <p:cNvPr id="28" name="Google Shape;907;p28"/>
          <p:cNvCxnSpPr>
            <a:stCxn id="17" idx="2"/>
            <a:endCxn id="22" idx="1"/>
          </p:cNvCxnSpPr>
          <p:nvPr/>
        </p:nvCxnSpPr>
        <p:spPr>
          <a:xfrm rot="-5400000" flipH="1">
            <a:off x="3449395" y="2343789"/>
            <a:ext cx="335700" cy="82200"/>
          </a:xfrm>
          <a:prstGeom prst="bentConnector2">
            <a:avLst/>
          </a:prstGeom>
          <a:noFill/>
          <a:ln w="12700" cap="flat" cmpd="sng">
            <a:solidFill>
              <a:schemeClr val="accent5"/>
            </a:solidFill>
            <a:prstDash val="dash"/>
            <a:round/>
            <a:headEnd type="none" w="sm" len="sm"/>
            <a:tailEnd type="none" w="sm" len="sm"/>
          </a:ln>
        </p:spPr>
      </p:cxnSp>
      <p:cxnSp>
        <p:nvCxnSpPr>
          <p:cNvPr id="29" name="Google Shape;908;p28"/>
          <p:cNvCxnSpPr>
            <a:stCxn id="17" idx="2"/>
            <a:endCxn id="23" idx="1"/>
          </p:cNvCxnSpPr>
          <p:nvPr/>
        </p:nvCxnSpPr>
        <p:spPr>
          <a:xfrm rot="-5400000" flipH="1">
            <a:off x="3350545" y="2442639"/>
            <a:ext cx="533700" cy="82500"/>
          </a:xfrm>
          <a:prstGeom prst="bentConnector2">
            <a:avLst/>
          </a:prstGeom>
          <a:noFill/>
          <a:ln w="12700" cap="flat" cmpd="sng">
            <a:solidFill>
              <a:schemeClr val="accent5"/>
            </a:solidFill>
            <a:prstDash val="dash"/>
            <a:round/>
            <a:headEnd type="none" w="sm" len="sm"/>
            <a:tailEnd type="none" w="sm" len="sm"/>
          </a:ln>
        </p:spPr>
      </p:cxnSp>
      <p:cxnSp>
        <p:nvCxnSpPr>
          <p:cNvPr id="30" name="Google Shape;909;p28"/>
          <p:cNvCxnSpPr>
            <a:endCxn id="25" idx="1"/>
          </p:cNvCxnSpPr>
          <p:nvPr/>
        </p:nvCxnSpPr>
        <p:spPr>
          <a:xfrm rot="-5400000" flipH="1">
            <a:off x="3142206" y="3127740"/>
            <a:ext cx="168900" cy="98400"/>
          </a:xfrm>
          <a:prstGeom prst="bentConnector2">
            <a:avLst/>
          </a:prstGeom>
          <a:noFill/>
          <a:ln w="12700" cap="flat" cmpd="sng">
            <a:solidFill>
              <a:schemeClr val="accent5"/>
            </a:solidFill>
            <a:prstDash val="dash"/>
            <a:round/>
            <a:headEnd type="none" w="sm" len="sm"/>
            <a:tailEnd type="none" w="sm" len="sm"/>
          </a:ln>
        </p:spPr>
      </p:cxnSp>
      <p:cxnSp>
        <p:nvCxnSpPr>
          <p:cNvPr id="31" name="Google Shape;910;p28"/>
          <p:cNvCxnSpPr>
            <a:endCxn id="26" idx="1"/>
          </p:cNvCxnSpPr>
          <p:nvPr/>
        </p:nvCxnSpPr>
        <p:spPr>
          <a:xfrm rot="-5400000" flipH="1">
            <a:off x="3025806" y="3272750"/>
            <a:ext cx="401700" cy="98400"/>
          </a:xfrm>
          <a:prstGeom prst="bentConnector2">
            <a:avLst/>
          </a:prstGeom>
          <a:noFill/>
          <a:ln w="12700" cap="flat" cmpd="sng">
            <a:solidFill>
              <a:schemeClr val="accent5"/>
            </a:solidFill>
            <a:prstDash val="dash"/>
            <a:round/>
            <a:headEnd type="none" w="sm" len="sm"/>
            <a:tailEnd type="none" w="sm" len="sm"/>
          </a:ln>
        </p:spPr>
      </p:cxnSp>
      <p:sp>
        <p:nvSpPr>
          <p:cNvPr id="32" name="Google Shape;911;p28"/>
          <p:cNvSpPr/>
          <p:nvPr/>
        </p:nvSpPr>
        <p:spPr>
          <a:xfrm>
            <a:off x="4397520" y="3442928"/>
            <a:ext cx="789106" cy="159744"/>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user2</a:t>
            </a:r>
            <a:endParaRPr sz="900" dirty="0">
              <a:solidFill>
                <a:srgbClr val="3F3F3F"/>
              </a:solidFill>
              <a:cs typeface="Meiryo"/>
              <a:sym typeface="Meiryo"/>
            </a:endParaRPr>
          </a:p>
        </p:txBody>
      </p:sp>
      <p:cxnSp>
        <p:nvCxnSpPr>
          <p:cNvPr id="33" name="Google Shape;912;p28"/>
          <p:cNvCxnSpPr>
            <a:stCxn id="25" idx="3"/>
            <a:endCxn id="24" idx="1"/>
          </p:cNvCxnSpPr>
          <p:nvPr/>
        </p:nvCxnSpPr>
        <p:spPr>
          <a:xfrm>
            <a:off x="4283856" y="3261390"/>
            <a:ext cx="108300" cy="0"/>
          </a:xfrm>
          <a:prstGeom prst="straightConnector1">
            <a:avLst/>
          </a:prstGeom>
          <a:noFill/>
          <a:ln w="19050" cap="flat" cmpd="sng">
            <a:solidFill>
              <a:schemeClr val="accent5"/>
            </a:solidFill>
            <a:prstDash val="solid"/>
            <a:round/>
            <a:headEnd type="none" w="sm" len="sm"/>
            <a:tailEnd type="none" w="sm" len="sm"/>
          </a:ln>
        </p:spPr>
      </p:cxnSp>
      <p:cxnSp>
        <p:nvCxnSpPr>
          <p:cNvPr id="34" name="Google Shape;913;p28"/>
          <p:cNvCxnSpPr>
            <a:stCxn id="32" idx="1"/>
            <a:endCxn id="26" idx="3"/>
          </p:cNvCxnSpPr>
          <p:nvPr/>
        </p:nvCxnSpPr>
        <p:spPr>
          <a:xfrm rot="10800000">
            <a:off x="4283820" y="3522800"/>
            <a:ext cx="113700" cy="0"/>
          </a:xfrm>
          <a:prstGeom prst="straightConnector1">
            <a:avLst/>
          </a:prstGeom>
          <a:noFill/>
          <a:ln w="19050" cap="flat" cmpd="sng">
            <a:solidFill>
              <a:schemeClr val="accent5"/>
            </a:solidFill>
            <a:prstDash val="solid"/>
            <a:round/>
            <a:headEnd type="none" w="sm" len="sm"/>
            <a:tailEnd type="none" w="sm" len="sm"/>
          </a:ln>
        </p:spPr>
      </p:cxnSp>
      <p:sp>
        <p:nvSpPr>
          <p:cNvPr id="35" name="Google Shape;914;p28"/>
          <p:cNvSpPr/>
          <p:nvPr/>
        </p:nvSpPr>
        <p:spPr>
          <a:xfrm>
            <a:off x="5664261" y="1006220"/>
            <a:ext cx="2736304" cy="3725769"/>
          </a:xfrm>
          <a:prstGeom prst="rect">
            <a:avLst/>
          </a:prstGeom>
          <a:noFill/>
          <a:ln w="12700" cap="flat" cmpd="sng">
            <a:solidFill>
              <a:schemeClr val="accent3"/>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cs typeface="Meiryo"/>
              <a:sym typeface="Meiryo"/>
            </a:endParaRPr>
          </a:p>
        </p:txBody>
      </p:sp>
      <p:cxnSp>
        <p:nvCxnSpPr>
          <p:cNvPr id="36" name="Google Shape;915;p28"/>
          <p:cNvCxnSpPr>
            <a:stCxn id="6" idx="3"/>
          </p:cNvCxnSpPr>
          <p:nvPr/>
        </p:nvCxnSpPr>
        <p:spPr>
          <a:xfrm rot="10800000" flipH="1">
            <a:off x="1043608" y="1616227"/>
            <a:ext cx="1423200" cy="6300"/>
          </a:xfrm>
          <a:prstGeom prst="straightConnector1">
            <a:avLst/>
          </a:prstGeom>
          <a:noFill/>
          <a:ln w="19050" cap="flat" cmpd="sng">
            <a:solidFill>
              <a:schemeClr val="accent5"/>
            </a:solidFill>
            <a:prstDash val="solid"/>
            <a:round/>
            <a:headEnd type="none" w="sm" len="sm"/>
            <a:tailEnd type="none" w="sm" len="sm"/>
          </a:ln>
        </p:spPr>
      </p:cxnSp>
      <p:cxnSp>
        <p:nvCxnSpPr>
          <p:cNvPr id="37" name="Google Shape;916;p28"/>
          <p:cNvCxnSpPr>
            <a:stCxn id="8" idx="3"/>
          </p:cNvCxnSpPr>
          <p:nvPr/>
        </p:nvCxnSpPr>
        <p:spPr>
          <a:xfrm>
            <a:off x="1105341" y="2710628"/>
            <a:ext cx="1361400" cy="0"/>
          </a:xfrm>
          <a:prstGeom prst="straightConnector1">
            <a:avLst/>
          </a:prstGeom>
          <a:noFill/>
          <a:ln w="19050" cap="flat" cmpd="sng">
            <a:solidFill>
              <a:schemeClr val="accent5"/>
            </a:solidFill>
            <a:prstDash val="solid"/>
            <a:round/>
            <a:headEnd type="none" w="sm" len="sm"/>
            <a:tailEnd type="none" w="sm" len="sm"/>
          </a:ln>
        </p:spPr>
      </p:cxnSp>
      <p:cxnSp>
        <p:nvCxnSpPr>
          <p:cNvPr id="38" name="Google Shape;917;p28"/>
          <p:cNvCxnSpPr>
            <a:stCxn id="9" idx="3"/>
          </p:cNvCxnSpPr>
          <p:nvPr/>
        </p:nvCxnSpPr>
        <p:spPr>
          <a:xfrm>
            <a:off x="1094930" y="3903898"/>
            <a:ext cx="1371900" cy="0"/>
          </a:xfrm>
          <a:prstGeom prst="straightConnector1">
            <a:avLst/>
          </a:prstGeom>
          <a:noFill/>
          <a:ln w="19050" cap="flat" cmpd="sng">
            <a:solidFill>
              <a:schemeClr val="accent5"/>
            </a:solidFill>
            <a:prstDash val="solid"/>
            <a:round/>
            <a:headEnd type="none" w="sm" len="sm"/>
            <a:tailEnd type="none" w="sm" len="sm"/>
          </a:ln>
        </p:spPr>
      </p:cxnSp>
      <p:sp>
        <p:nvSpPr>
          <p:cNvPr id="39" name="Google Shape;918;p28"/>
          <p:cNvSpPr/>
          <p:nvPr/>
        </p:nvSpPr>
        <p:spPr>
          <a:xfrm>
            <a:off x="6075369" y="1420468"/>
            <a:ext cx="1008000" cy="216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a:solidFill>
                  <a:srgbClr val="3F3F3F"/>
                </a:solidFill>
                <a:cs typeface="Meiryo"/>
                <a:sym typeface="Meiryo"/>
              </a:rPr>
              <a:t>サーバ管理者</a:t>
            </a:r>
            <a:endParaRPr sz="900">
              <a:solidFill>
                <a:srgbClr val="3F3F3F"/>
              </a:solidFill>
              <a:cs typeface="Meiryo"/>
              <a:sym typeface="Meiryo"/>
            </a:endParaRPr>
          </a:p>
        </p:txBody>
      </p:sp>
      <p:sp>
        <p:nvSpPr>
          <p:cNvPr id="40" name="Google Shape;919;p28"/>
          <p:cNvSpPr/>
          <p:nvPr/>
        </p:nvSpPr>
        <p:spPr>
          <a:xfrm>
            <a:off x="6716946" y="1722238"/>
            <a:ext cx="789106" cy="180831"/>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l" rtl="0">
              <a:spcBef>
                <a:spcPts val="0"/>
              </a:spcBef>
              <a:spcAft>
                <a:spcPts val="0"/>
              </a:spcAft>
              <a:buNone/>
            </a:pPr>
            <a:r>
              <a:rPr lang="ja-JP" sz="900" dirty="0">
                <a:solidFill>
                  <a:srgbClr val="3F3F3F"/>
                </a:solidFill>
                <a:cs typeface="Meiryo"/>
                <a:sym typeface="Meiryo"/>
              </a:rPr>
              <a:t>PTH\admin</a:t>
            </a:r>
            <a:endParaRPr sz="900" dirty="0">
              <a:solidFill>
                <a:srgbClr val="3F3F3F"/>
              </a:solidFill>
              <a:cs typeface="Meiryo"/>
              <a:sym typeface="Meiryo"/>
            </a:endParaRPr>
          </a:p>
        </p:txBody>
      </p:sp>
      <p:sp>
        <p:nvSpPr>
          <p:cNvPr id="41" name="Google Shape;920;p28"/>
          <p:cNvSpPr/>
          <p:nvPr/>
        </p:nvSpPr>
        <p:spPr>
          <a:xfrm>
            <a:off x="6712432" y="1972408"/>
            <a:ext cx="1296144" cy="183923"/>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l" rtl="0">
              <a:spcBef>
                <a:spcPts val="0"/>
              </a:spcBef>
              <a:spcAft>
                <a:spcPts val="0"/>
              </a:spcAft>
              <a:buNone/>
            </a:pPr>
            <a:r>
              <a:rPr lang="ja-JP" sz="900" dirty="0">
                <a:solidFill>
                  <a:srgbClr val="3F3F3F"/>
                </a:solidFill>
                <a:cs typeface="Meiryo"/>
                <a:sym typeface="Meiryo"/>
              </a:rPr>
              <a:t>PTH\administrators</a:t>
            </a:r>
            <a:endParaRPr sz="900" dirty="0">
              <a:solidFill>
                <a:srgbClr val="3F3F3F"/>
              </a:solidFill>
              <a:cs typeface="Meiryo"/>
              <a:sym typeface="Meiryo"/>
            </a:endParaRPr>
          </a:p>
        </p:txBody>
      </p:sp>
      <p:sp>
        <p:nvSpPr>
          <p:cNvPr id="42" name="Google Shape;921;p28"/>
          <p:cNvSpPr/>
          <p:nvPr/>
        </p:nvSpPr>
        <p:spPr>
          <a:xfrm>
            <a:off x="6107975" y="2284685"/>
            <a:ext cx="1008000" cy="216000"/>
          </a:xfrm>
          <a:prstGeom prst="rect">
            <a:avLst/>
          </a:prstGeom>
          <a:noFill/>
          <a:ln w="12700" cap="flat" cmpd="sng">
            <a:solidFill>
              <a:schemeClr val="accent3"/>
            </a:solidFill>
            <a:prstDash val="solid"/>
            <a:round/>
            <a:headEnd type="none" w="sm" len="sm"/>
            <a:tailEnd type="none" w="sm" len="sm"/>
          </a:ln>
        </p:spPr>
        <p:txBody>
          <a:bodyPr spcFirstLastPara="1" wrap="non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サーバオペレータ</a:t>
            </a:r>
            <a:endParaRPr sz="900" dirty="0">
              <a:solidFill>
                <a:srgbClr val="3F3F3F"/>
              </a:solidFill>
              <a:cs typeface="Meiryo"/>
              <a:sym typeface="Meiryo"/>
            </a:endParaRPr>
          </a:p>
        </p:txBody>
      </p:sp>
      <p:sp>
        <p:nvSpPr>
          <p:cNvPr id="43" name="Google Shape;922;p28"/>
          <p:cNvSpPr/>
          <p:nvPr/>
        </p:nvSpPr>
        <p:spPr>
          <a:xfrm>
            <a:off x="6108370" y="2695651"/>
            <a:ext cx="1008000" cy="216000"/>
          </a:xfrm>
          <a:prstGeom prst="rect">
            <a:avLst/>
          </a:prstGeom>
          <a:noFill/>
          <a:ln w="12700" cap="flat" cmpd="sng">
            <a:solidFill>
              <a:schemeClr val="accent3"/>
            </a:solidFill>
            <a:prstDash val="solid"/>
            <a:round/>
            <a:headEnd type="none" w="sm" len="sm"/>
            <a:tailEnd type="none" w="sm" len="sm"/>
          </a:ln>
        </p:spPr>
        <p:txBody>
          <a:bodyPr spcFirstLastPara="1" wrap="none" lIns="72000" tIns="72000" rIns="72000" bIns="36000" anchor="ctr" anchorCtr="0">
            <a:noAutofit/>
          </a:bodyPr>
          <a:lstStyle/>
          <a:p>
            <a:pPr marL="0" marR="0" lvl="0" indent="0" algn="ctr" rtl="0">
              <a:spcBef>
                <a:spcPts val="0"/>
              </a:spcBef>
              <a:spcAft>
                <a:spcPts val="0"/>
              </a:spcAft>
              <a:buNone/>
            </a:pPr>
            <a:r>
              <a:rPr lang="ja-JP" sz="700">
                <a:solidFill>
                  <a:srgbClr val="3F3F3F"/>
                </a:solidFill>
                <a:cs typeface="Meiryo"/>
                <a:sym typeface="Meiryo"/>
              </a:rPr>
              <a:t>アプリケーション管理者</a:t>
            </a:r>
            <a:endParaRPr sz="700">
              <a:solidFill>
                <a:srgbClr val="3F3F3F"/>
              </a:solidFill>
              <a:cs typeface="Meiryo"/>
              <a:sym typeface="Meiryo"/>
            </a:endParaRPr>
          </a:p>
        </p:txBody>
      </p:sp>
      <p:sp>
        <p:nvSpPr>
          <p:cNvPr id="44" name="Google Shape;923;p28"/>
          <p:cNvSpPr/>
          <p:nvPr/>
        </p:nvSpPr>
        <p:spPr>
          <a:xfrm>
            <a:off x="6121559" y="3261328"/>
            <a:ext cx="1008000" cy="216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一般</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endParaRPr sz="900" dirty="0">
              <a:solidFill>
                <a:srgbClr val="3F3F3F"/>
              </a:solidFill>
              <a:cs typeface="Meiryo"/>
              <a:sym typeface="Meiryo"/>
            </a:endParaRPr>
          </a:p>
        </p:txBody>
      </p:sp>
      <p:sp>
        <p:nvSpPr>
          <p:cNvPr id="45" name="Google Shape;924;p28"/>
          <p:cNvSpPr/>
          <p:nvPr/>
        </p:nvSpPr>
        <p:spPr>
          <a:xfrm>
            <a:off x="6121559" y="3921675"/>
            <a:ext cx="1008000" cy="216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a:solidFill>
                  <a:srgbClr val="3F3F3F"/>
                </a:solidFill>
                <a:cs typeface="Meiryo"/>
                <a:sym typeface="Meiryo"/>
              </a:rPr>
              <a:t>なし</a:t>
            </a:r>
            <a:endParaRPr sz="900">
              <a:solidFill>
                <a:srgbClr val="3F3F3F"/>
              </a:solidFill>
              <a:cs typeface="Meiryo"/>
              <a:sym typeface="Meiryo"/>
            </a:endParaRPr>
          </a:p>
        </p:txBody>
      </p:sp>
      <p:sp>
        <p:nvSpPr>
          <p:cNvPr id="46" name="Google Shape;925;p28"/>
          <p:cNvSpPr/>
          <p:nvPr/>
        </p:nvSpPr>
        <p:spPr>
          <a:xfrm>
            <a:off x="6716946" y="2971056"/>
            <a:ext cx="789106" cy="191631"/>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sz="900" dirty="0">
                <a:solidFill>
                  <a:srgbClr val="3F3F3F"/>
                </a:solidFill>
                <a:cs typeface="Meiryo"/>
                <a:sym typeface="Meiryo"/>
              </a:rPr>
              <a:t>PTH\user1</a:t>
            </a:r>
            <a:endParaRPr sz="900" dirty="0">
              <a:solidFill>
                <a:srgbClr val="3F3F3F"/>
              </a:solidFill>
              <a:cs typeface="Meiryo"/>
              <a:sym typeface="Meiryo"/>
            </a:endParaRPr>
          </a:p>
        </p:txBody>
      </p:sp>
      <p:sp>
        <p:nvSpPr>
          <p:cNvPr id="47" name="Google Shape;926;p28"/>
          <p:cNvSpPr txBox="1"/>
          <p:nvPr/>
        </p:nvSpPr>
        <p:spPr>
          <a:xfrm>
            <a:off x="6660232" y="3511264"/>
            <a:ext cx="1008112" cy="3958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dirty="0">
                <a:solidFill>
                  <a:srgbClr val="3F3F3F"/>
                </a:solidFill>
                <a:cs typeface="Meiryo"/>
                <a:sym typeface="Meiryo"/>
              </a:rPr>
              <a:t>上記に該当しないすべての</a:t>
            </a: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endParaRPr sz="900" dirty="0">
              <a:solidFill>
                <a:srgbClr val="3F3F3F"/>
              </a:solidFill>
              <a:cs typeface="Meiryo"/>
              <a:sym typeface="Meiryo"/>
            </a:endParaRPr>
          </a:p>
        </p:txBody>
      </p:sp>
      <p:sp>
        <p:nvSpPr>
          <p:cNvPr id="48" name="Google Shape;927;p28"/>
          <p:cNvSpPr txBox="1"/>
          <p:nvPr/>
        </p:nvSpPr>
        <p:spPr>
          <a:xfrm>
            <a:off x="3094176" y="1112905"/>
            <a:ext cx="1145113"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b="1" dirty="0">
                <a:solidFill>
                  <a:srgbClr val="3F3F3F"/>
                </a:solidFill>
                <a:cs typeface="Meiryo"/>
                <a:sym typeface="Meiryo"/>
              </a:rPr>
              <a:t>WebFOCUS Client</a:t>
            </a:r>
            <a:endParaRPr sz="900" b="1" dirty="0">
              <a:solidFill>
                <a:srgbClr val="3F3F3F"/>
              </a:solidFill>
              <a:cs typeface="Meiryo"/>
              <a:sym typeface="Meiryo"/>
            </a:endParaRPr>
          </a:p>
        </p:txBody>
      </p:sp>
      <p:sp>
        <p:nvSpPr>
          <p:cNvPr id="49" name="Google Shape;928;p28"/>
          <p:cNvSpPr txBox="1"/>
          <p:nvPr/>
        </p:nvSpPr>
        <p:spPr>
          <a:xfrm>
            <a:off x="6216785" y="1107238"/>
            <a:ext cx="1119465" cy="257369"/>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900" b="1" dirty="0">
                <a:solidFill>
                  <a:srgbClr val="3F3F3F"/>
                </a:solidFill>
                <a:cs typeface="Meiryo"/>
                <a:sym typeface="Meiryo"/>
              </a:rPr>
              <a:t>Reporting Server</a:t>
            </a:r>
            <a:endParaRPr sz="900" b="1" dirty="0">
              <a:solidFill>
                <a:srgbClr val="3F3F3F"/>
              </a:solidFill>
              <a:cs typeface="Meiryo"/>
              <a:sym typeface="Meiryo"/>
            </a:endParaRPr>
          </a:p>
        </p:txBody>
      </p:sp>
      <p:cxnSp>
        <p:nvCxnSpPr>
          <p:cNvPr id="50" name="Google Shape;929;p28"/>
          <p:cNvCxnSpPr>
            <a:stCxn id="39" idx="2"/>
            <a:endCxn id="40" idx="1"/>
          </p:cNvCxnSpPr>
          <p:nvPr/>
        </p:nvCxnSpPr>
        <p:spPr>
          <a:xfrm rot="-5400000" flipH="1">
            <a:off x="6560169" y="1655668"/>
            <a:ext cx="176100" cy="137700"/>
          </a:xfrm>
          <a:prstGeom prst="bentConnector2">
            <a:avLst/>
          </a:prstGeom>
          <a:noFill/>
          <a:ln w="12700" cap="flat" cmpd="sng">
            <a:solidFill>
              <a:schemeClr val="accent3"/>
            </a:solidFill>
            <a:prstDash val="dash"/>
            <a:round/>
            <a:headEnd type="none" w="sm" len="sm"/>
            <a:tailEnd type="none" w="sm" len="sm"/>
          </a:ln>
        </p:spPr>
      </p:cxnSp>
      <p:cxnSp>
        <p:nvCxnSpPr>
          <p:cNvPr id="51" name="Google Shape;930;p28"/>
          <p:cNvCxnSpPr>
            <a:stCxn id="39" idx="2"/>
            <a:endCxn id="41" idx="1"/>
          </p:cNvCxnSpPr>
          <p:nvPr/>
        </p:nvCxnSpPr>
        <p:spPr>
          <a:xfrm rot="-5400000" flipH="1">
            <a:off x="6432069" y="1783768"/>
            <a:ext cx="427800" cy="133200"/>
          </a:xfrm>
          <a:prstGeom prst="bentConnector2">
            <a:avLst/>
          </a:prstGeom>
          <a:noFill/>
          <a:ln w="12700" cap="flat" cmpd="sng">
            <a:solidFill>
              <a:schemeClr val="accent3"/>
            </a:solidFill>
            <a:prstDash val="dash"/>
            <a:round/>
            <a:headEnd type="none" w="sm" len="sm"/>
            <a:tailEnd type="none" w="sm" len="sm"/>
          </a:ln>
        </p:spPr>
      </p:cxnSp>
      <p:cxnSp>
        <p:nvCxnSpPr>
          <p:cNvPr id="52" name="Google Shape;931;p28"/>
          <p:cNvCxnSpPr>
            <a:stCxn id="43" idx="2"/>
            <a:endCxn id="46" idx="1"/>
          </p:cNvCxnSpPr>
          <p:nvPr/>
        </p:nvCxnSpPr>
        <p:spPr>
          <a:xfrm rot="-5400000" flipH="1">
            <a:off x="6587170" y="2936851"/>
            <a:ext cx="155100" cy="104700"/>
          </a:xfrm>
          <a:prstGeom prst="bentConnector2">
            <a:avLst/>
          </a:prstGeom>
          <a:noFill/>
          <a:ln w="12700" cap="flat" cmpd="sng">
            <a:solidFill>
              <a:schemeClr val="accent3"/>
            </a:solidFill>
            <a:prstDash val="dash"/>
            <a:round/>
            <a:headEnd type="none" w="sm" len="sm"/>
            <a:tailEnd type="none" w="sm" len="sm"/>
          </a:ln>
        </p:spPr>
      </p:cxnSp>
      <p:pic>
        <p:nvPicPr>
          <p:cNvPr id="53" name="Google Shape;932;p28"/>
          <p:cNvPicPr preferRelativeResize="0"/>
          <p:nvPr/>
        </p:nvPicPr>
        <p:blipFill rotWithShape="1">
          <a:blip r:embed="rId8">
            <a:alphaModFix/>
          </a:blip>
          <a:srcRect/>
          <a:stretch/>
        </p:blipFill>
        <p:spPr>
          <a:xfrm>
            <a:off x="8040633" y="1872873"/>
            <a:ext cx="324000" cy="324000"/>
          </a:xfrm>
          <a:prstGeom prst="rect">
            <a:avLst/>
          </a:prstGeom>
          <a:noFill/>
          <a:ln>
            <a:noFill/>
          </a:ln>
        </p:spPr>
      </p:pic>
      <p:pic>
        <p:nvPicPr>
          <p:cNvPr id="54" name="Google Shape;933;p28"/>
          <p:cNvPicPr preferRelativeResize="0"/>
          <p:nvPr/>
        </p:nvPicPr>
        <p:blipFill rotWithShape="1">
          <a:blip r:embed="rId9">
            <a:alphaModFix/>
          </a:blip>
          <a:srcRect/>
          <a:stretch/>
        </p:blipFill>
        <p:spPr>
          <a:xfrm>
            <a:off x="7521106" y="1636295"/>
            <a:ext cx="252000" cy="252000"/>
          </a:xfrm>
          <a:prstGeom prst="rect">
            <a:avLst/>
          </a:prstGeom>
          <a:noFill/>
          <a:ln>
            <a:noFill/>
          </a:ln>
        </p:spPr>
      </p:pic>
      <p:pic>
        <p:nvPicPr>
          <p:cNvPr id="55" name="Google Shape;934;p28"/>
          <p:cNvPicPr preferRelativeResize="0"/>
          <p:nvPr/>
        </p:nvPicPr>
        <p:blipFill rotWithShape="1">
          <a:blip r:embed="rId9">
            <a:alphaModFix/>
          </a:blip>
          <a:srcRect/>
          <a:stretch/>
        </p:blipFill>
        <p:spPr>
          <a:xfrm>
            <a:off x="7521106" y="2924987"/>
            <a:ext cx="252000" cy="252000"/>
          </a:xfrm>
          <a:prstGeom prst="rect">
            <a:avLst/>
          </a:prstGeom>
          <a:noFill/>
          <a:ln>
            <a:noFill/>
          </a:ln>
        </p:spPr>
      </p:pic>
      <p:pic>
        <p:nvPicPr>
          <p:cNvPr id="56" name="Google Shape;935;p28"/>
          <p:cNvPicPr preferRelativeResize="0"/>
          <p:nvPr/>
        </p:nvPicPr>
        <p:blipFill rotWithShape="1">
          <a:blip r:embed="rId8">
            <a:alphaModFix/>
          </a:blip>
          <a:srcRect/>
          <a:stretch/>
        </p:blipFill>
        <p:spPr>
          <a:xfrm>
            <a:off x="7672009" y="3522800"/>
            <a:ext cx="324000" cy="324000"/>
          </a:xfrm>
          <a:prstGeom prst="rect">
            <a:avLst/>
          </a:prstGeom>
          <a:noFill/>
          <a:ln>
            <a:noFill/>
          </a:ln>
        </p:spPr>
      </p:pic>
      <p:sp>
        <p:nvSpPr>
          <p:cNvPr id="57" name="Google Shape;936;p28"/>
          <p:cNvSpPr/>
          <p:nvPr/>
        </p:nvSpPr>
        <p:spPr>
          <a:xfrm>
            <a:off x="5664261" y="4468071"/>
            <a:ext cx="2632683" cy="21082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ja-JP" sz="700">
                <a:solidFill>
                  <a:srgbClr val="3F3F3F"/>
                </a:solidFill>
                <a:cs typeface="Meiryo"/>
                <a:sym typeface="Meiryo"/>
              </a:rPr>
              <a:t>※PTHは内部認証</a:t>
            </a:r>
            <a:endParaRPr sz="700">
              <a:solidFill>
                <a:srgbClr val="3F3F3F"/>
              </a:solidFill>
              <a:cs typeface="Meiryo"/>
              <a:sym typeface="Meiryo"/>
            </a:endParaRPr>
          </a:p>
        </p:txBody>
      </p:sp>
      <p:cxnSp>
        <p:nvCxnSpPr>
          <p:cNvPr id="58" name="Google Shape;937;p28"/>
          <p:cNvCxnSpPr>
            <a:stCxn id="19" idx="3"/>
          </p:cNvCxnSpPr>
          <p:nvPr/>
        </p:nvCxnSpPr>
        <p:spPr>
          <a:xfrm>
            <a:off x="4447694" y="1786639"/>
            <a:ext cx="2212500" cy="86100"/>
          </a:xfrm>
          <a:prstGeom prst="bentConnector3">
            <a:avLst>
              <a:gd name="adj1" fmla="val 50000"/>
            </a:avLst>
          </a:prstGeom>
          <a:noFill/>
          <a:ln w="19050" cap="flat" cmpd="sng">
            <a:solidFill>
              <a:schemeClr val="accent5"/>
            </a:solidFill>
            <a:prstDash val="solid"/>
            <a:round/>
            <a:headEnd type="none" w="sm" len="sm"/>
            <a:tailEnd type="triangle" w="med" len="med"/>
          </a:ln>
        </p:spPr>
      </p:cxnSp>
      <p:cxnSp>
        <p:nvCxnSpPr>
          <p:cNvPr id="59" name="Google Shape;938;p28"/>
          <p:cNvCxnSpPr>
            <a:stCxn id="73" idx="2"/>
            <a:endCxn id="45" idx="1"/>
          </p:cNvCxnSpPr>
          <p:nvPr/>
        </p:nvCxnSpPr>
        <p:spPr>
          <a:xfrm rot="-5400000" flipH="1">
            <a:off x="4708211" y="2616488"/>
            <a:ext cx="2643000" cy="183600"/>
          </a:xfrm>
          <a:prstGeom prst="bentConnector2">
            <a:avLst/>
          </a:prstGeom>
          <a:noFill/>
          <a:ln w="12700" cap="flat" cmpd="sng">
            <a:solidFill>
              <a:schemeClr val="accent3"/>
            </a:solidFill>
            <a:prstDash val="dash"/>
            <a:round/>
            <a:headEnd type="none" w="sm" len="sm"/>
            <a:tailEnd type="none" w="sm" len="sm"/>
          </a:ln>
        </p:spPr>
      </p:cxnSp>
      <p:cxnSp>
        <p:nvCxnSpPr>
          <p:cNvPr id="60" name="Google Shape;940;p28"/>
          <p:cNvCxnSpPr>
            <a:stCxn id="73" idx="2"/>
            <a:endCxn id="42" idx="1"/>
          </p:cNvCxnSpPr>
          <p:nvPr/>
        </p:nvCxnSpPr>
        <p:spPr>
          <a:xfrm rot="-5400000" flipH="1">
            <a:off x="5520011" y="1804688"/>
            <a:ext cx="1005900" cy="170100"/>
          </a:xfrm>
          <a:prstGeom prst="bentConnector2">
            <a:avLst/>
          </a:prstGeom>
          <a:noFill/>
          <a:ln w="12700" cap="flat" cmpd="sng">
            <a:solidFill>
              <a:schemeClr val="accent3"/>
            </a:solidFill>
            <a:prstDash val="dash"/>
            <a:round/>
            <a:headEnd type="none" w="sm" len="sm"/>
            <a:tailEnd type="none" w="sm" len="sm"/>
          </a:ln>
        </p:spPr>
      </p:cxnSp>
      <p:cxnSp>
        <p:nvCxnSpPr>
          <p:cNvPr id="61" name="Google Shape;941;p28"/>
          <p:cNvCxnSpPr>
            <a:stCxn id="73" idx="2"/>
            <a:endCxn id="43" idx="1"/>
          </p:cNvCxnSpPr>
          <p:nvPr/>
        </p:nvCxnSpPr>
        <p:spPr>
          <a:xfrm rot="-5400000" flipH="1">
            <a:off x="5314661" y="2010038"/>
            <a:ext cx="1416900" cy="170400"/>
          </a:xfrm>
          <a:prstGeom prst="bentConnector2">
            <a:avLst/>
          </a:prstGeom>
          <a:noFill/>
          <a:ln w="12700" cap="flat" cmpd="sng">
            <a:solidFill>
              <a:schemeClr val="accent3"/>
            </a:solidFill>
            <a:prstDash val="dash"/>
            <a:round/>
            <a:headEnd type="none" w="sm" len="sm"/>
            <a:tailEnd type="none" w="sm" len="sm"/>
          </a:ln>
        </p:spPr>
      </p:cxnSp>
      <p:cxnSp>
        <p:nvCxnSpPr>
          <p:cNvPr id="62" name="Google Shape;942;p28"/>
          <p:cNvCxnSpPr>
            <a:stCxn id="73" idx="2"/>
            <a:endCxn id="44" idx="1"/>
          </p:cNvCxnSpPr>
          <p:nvPr/>
        </p:nvCxnSpPr>
        <p:spPr>
          <a:xfrm rot="-5400000" flipH="1">
            <a:off x="5038511" y="2286188"/>
            <a:ext cx="1982400" cy="183600"/>
          </a:xfrm>
          <a:prstGeom prst="bentConnector2">
            <a:avLst/>
          </a:prstGeom>
          <a:noFill/>
          <a:ln w="12700" cap="flat" cmpd="sng">
            <a:solidFill>
              <a:schemeClr val="accent3"/>
            </a:solidFill>
            <a:prstDash val="dash"/>
            <a:round/>
            <a:headEnd type="none" w="sm" len="sm"/>
            <a:tailEnd type="none" w="sm" len="sm"/>
          </a:ln>
        </p:spPr>
      </p:cxnSp>
      <p:cxnSp>
        <p:nvCxnSpPr>
          <p:cNvPr id="63" name="Google Shape;943;p28"/>
          <p:cNvCxnSpPr>
            <a:stCxn id="39" idx="1"/>
            <a:endCxn id="73" idx="2"/>
          </p:cNvCxnSpPr>
          <p:nvPr/>
        </p:nvCxnSpPr>
        <p:spPr>
          <a:xfrm rot="10800000">
            <a:off x="5937969" y="1386868"/>
            <a:ext cx="137400" cy="141600"/>
          </a:xfrm>
          <a:prstGeom prst="bentConnector2">
            <a:avLst/>
          </a:prstGeom>
          <a:noFill/>
          <a:ln w="12700" cap="flat" cmpd="sng">
            <a:solidFill>
              <a:schemeClr val="accent3"/>
            </a:solidFill>
            <a:prstDash val="dash"/>
            <a:round/>
            <a:headEnd type="none" w="sm" len="sm"/>
            <a:tailEnd type="none" w="sm" len="sm"/>
          </a:ln>
        </p:spPr>
      </p:cxnSp>
      <p:cxnSp>
        <p:nvCxnSpPr>
          <p:cNvPr id="64" name="Google Shape;944;p28"/>
          <p:cNvCxnSpPr>
            <a:stCxn id="13" idx="3"/>
          </p:cNvCxnSpPr>
          <p:nvPr/>
        </p:nvCxnSpPr>
        <p:spPr>
          <a:xfrm>
            <a:off x="4087011" y="1534246"/>
            <a:ext cx="2579100" cy="593400"/>
          </a:xfrm>
          <a:prstGeom prst="bentConnector3">
            <a:avLst>
              <a:gd name="adj1" fmla="val 50000"/>
            </a:avLst>
          </a:prstGeom>
          <a:noFill/>
          <a:ln w="19050" cap="flat" cmpd="sng">
            <a:solidFill>
              <a:schemeClr val="accent5"/>
            </a:solidFill>
            <a:prstDash val="solid"/>
            <a:round/>
            <a:headEnd type="none" w="sm" len="sm"/>
            <a:tailEnd type="triangle" w="med" len="med"/>
          </a:ln>
        </p:spPr>
      </p:cxnSp>
      <p:cxnSp>
        <p:nvCxnSpPr>
          <p:cNvPr id="65" name="Google Shape;945;p28"/>
          <p:cNvCxnSpPr>
            <a:stCxn id="24" idx="3"/>
          </p:cNvCxnSpPr>
          <p:nvPr/>
        </p:nvCxnSpPr>
        <p:spPr>
          <a:xfrm rot="10800000" flipH="1">
            <a:off x="5181328" y="3120990"/>
            <a:ext cx="1495200" cy="140400"/>
          </a:xfrm>
          <a:prstGeom prst="bentConnector3">
            <a:avLst>
              <a:gd name="adj1" fmla="val 46801"/>
            </a:avLst>
          </a:prstGeom>
          <a:noFill/>
          <a:ln w="19050" cap="flat" cmpd="sng">
            <a:solidFill>
              <a:schemeClr val="accent5"/>
            </a:solidFill>
            <a:prstDash val="solid"/>
            <a:round/>
            <a:headEnd type="none" w="sm" len="sm"/>
            <a:tailEnd type="triangle" w="med" len="med"/>
          </a:ln>
        </p:spPr>
      </p:cxnSp>
      <p:cxnSp>
        <p:nvCxnSpPr>
          <p:cNvPr id="66" name="Google Shape;946;p28"/>
          <p:cNvCxnSpPr>
            <a:stCxn id="32" idx="3"/>
            <a:endCxn id="47" idx="1"/>
          </p:cNvCxnSpPr>
          <p:nvPr/>
        </p:nvCxnSpPr>
        <p:spPr>
          <a:xfrm>
            <a:off x="5186626" y="3522800"/>
            <a:ext cx="1473600" cy="186300"/>
          </a:xfrm>
          <a:prstGeom prst="bentConnector3">
            <a:avLst>
              <a:gd name="adj1" fmla="val 50000"/>
            </a:avLst>
          </a:prstGeom>
          <a:noFill/>
          <a:ln w="19050" cap="flat" cmpd="sng">
            <a:solidFill>
              <a:schemeClr val="accent5"/>
            </a:solidFill>
            <a:prstDash val="solid"/>
            <a:round/>
            <a:headEnd type="none" w="sm" len="sm"/>
            <a:tailEnd type="triangle" w="med" len="med"/>
          </a:ln>
        </p:spPr>
      </p:cxnSp>
      <p:graphicFrame>
        <p:nvGraphicFramePr>
          <p:cNvPr id="67" name="Google Shape;947;p28"/>
          <p:cNvGraphicFramePr/>
          <p:nvPr>
            <p:extLst>
              <p:ext uri="{D42A27DB-BD31-4B8C-83A1-F6EECF244321}">
                <p14:modId xmlns:p14="http://schemas.microsoft.com/office/powerpoint/2010/main" val="1458072986"/>
              </p:ext>
            </p:extLst>
          </p:nvPr>
        </p:nvGraphicFramePr>
        <p:xfrm>
          <a:off x="1152437" y="1663809"/>
          <a:ext cx="1115550" cy="426740"/>
        </p:xfrm>
        <a:graphic>
          <a:graphicData uri="http://schemas.openxmlformats.org/drawingml/2006/table">
            <a:tbl>
              <a:tblPr firstRow="1" bandRow="1">
                <a:noFill/>
              </a:tblPr>
              <a:tblGrid>
                <a:gridCol w="603625">
                  <a:extLst>
                    <a:ext uri="{9D8B030D-6E8A-4147-A177-3AD203B41FA5}">
                      <a16:colId xmlns:a16="http://schemas.microsoft.com/office/drawing/2014/main" val="20000"/>
                    </a:ext>
                  </a:extLst>
                </a:gridCol>
                <a:gridCol w="511925">
                  <a:extLst>
                    <a:ext uri="{9D8B030D-6E8A-4147-A177-3AD203B41FA5}">
                      <a16:colId xmlns:a16="http://schemas.microsoft.com/office/drawing/2014/main" val="20001"/>
                    </a:ext>
                  </a:extLst>
                </a:gridCol>
              </a:tblGrid>
              <a:tr h="144000">
                <a:tc>
                  <a:txBody>
                    <a:bodyPr/>
                    <a:lstStyle/>
                    <a:p>
                      <a:pPr marL="0" marR="0" lvl="0" indent="0" algn="l" rtl="0">
                        <a:spcBef>
                          <a:spcPts val="0"/>
                        </a:spcBef>
                        <a:spcAft>
                          <a:spcPts val="0"/>
                        </a:spcAft>
                        <a:buNone/>
                      </a:pPr>
                      <a:r>
                        <a:rPr lang="ja-JP" sz="800" dirty="0">
                          <a:solidFill>
                            <a:schemeClr val="lt1"/>
                          </a:solidFill>
                          <a:latin typeface="+mn-lt"/>
                        </a:rPr>
                        <a:t>Client</a:t>
                      </a:r>
                      <a:endParaRPr sz="800" dirty="0">
                        <a:solidFill>
                          <a:schemeClr val="lt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rtl="0">
                        <a:spcBef>
                          <a:spcPts val="0"/>
                        </a:spcBef>
                        <a:spcAft>
                          <a:spcPts val="0"/>
                        </a:spcAft>
                        <a:buNone/>
                      </a:pPr>
                      <a:r>
                        <a:rPr lang="ja-JP" sz="800" dirty="0">
                          <a:solidFill>
                            <a:schemeClr val="lt1"/>
                          </a:solidFill>
                          <a:latin typeface="+mn-lt"/>
                        </a:rPr>
                        <a:t>RS</a:t>
                      </a:r>
                      <a:endParaRPr sz="800" dirty="0">
                        <a:solidFill>
                          <a:schemeClr val="lt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4000">
                <a:tc>
                  <a:txBody>
                    <a:bodyPr/>
                    <a:lstStyle/>
                    <a:p>
                      <a:pPr marL="0" marR="0" lvl="0" indent="0" algn="l" rtl="0">
                        <a:spcBef>
                          <a:spcPts val="0"/>
                        </a:spcBef>
                        <a:spcAft>
                          <a:spcPts val="0"/>
                        </a:spcAft>
                        <a:buNone/>
                      </a:pPr>
                      <a:r>
                        <a:rPr lang="ja-JP" sz="800" dirty="0">
                          <a:solidFill>
                            <a:srgbClr val="3F3F3F"/>
                          </a:solidFill>
                        </a:rPr>
                        <a:t>管理者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a:solidFill>
                            <a:srgbClr val="3F3F3F"/>
                          </a:solidFill>
                        </a:rPr>
                        <a:t>管理者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8" name="Google Shape;948;p28"/>
          <p:cNvGraphicFramePr/>
          <p:nvPr>
            <p:extLst>
              <p:ext uri="{D42A27DB-BD31-4B8C-83A1-F6EECF244321}">
                <p14:modId xmlns:p14="http://schemas.microsoft.com/office/powerpoint/2010/main" val="3328563290"/>
              </p:ext>
            </p:extLst>
          </p:nvPr>
        </p:nvGraphicFramePr>
        <p:xfrm>
          <a:off x="1173032" y="2803651"/>
          <a:ext cx="1115550" cy="426740"/>
        </p:xfrm>
        <a:graphic>
          <a:graphicData uri="http://schemas.openxmlformats.org/drawingml/2006/table">
            <a:tbl>
              <a:tblPr firstRow="1" bandRow="1">
                <a:noFill/>
              </a:tblPr>
              <a:tblGrid>
                <a:gridCol w="603625">
                  <a:extLst>
                    <a:ext uri="{9D8B030D-6E8A-4147-A177-3AD203B41FA5}">
                      <a16:colId xmlns:a16="http://schemas.microsoft.com/office/drawing/2014/main" val="20000"/>
                    </a:ext>
                  </a:extLst>
                </a:gridCol>
                <a:gridCol w="511925">
                  <a:extLst>
                    <a:ext uri="{9D8B030D-6E8A-4147-A177-3AD203B41FA5}">
                      <a16:colId xmlns:a16="http://schemas.microsoft.com/office/drawing/2014/main" val="20001"/>
                    </a:ext>
                  </a:extLst>
                </a:gridCol>
              </a:tblGrid>
              <a:tr h="144000">
                <a:tc>
                  <a:txBody>
                    <a:bodyPr/>
                    <a:lstStyle/>
                    <a:p>
                      <a:pPr marL="0" marR="0" lvl="0" indent="0" algn="l" rtl="0">
                        <a:spcBef>
                          <a:spcPts val="0"/>
                        </a:spcBef>
                        <a:spcAft>
                          <a:spcPts val="0"/>
                        </a:spcAft>
                        <a:buNone/>
                      </a:pPr>
                      <a:r>
                        <a:rPr lang="ja-JP" sz="800" dirty="0">
                          <a:solidFill>
                            <a:schemeClr val="lt1"/>
                          </a:solidFill>
                        </a:rPr>
                        <a:t>Client</a:t>
                      </a:r>
                      <a:endParaRPr sz="800" dirty="0">
                        <a:solidFill>
                          <a:schemeClr val="lt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rtl="0">
                        <a:spcBef>
                          <a:spcPts val="0"/>
                        </a:spcBef>
                        <a:spcAft>
                          <a:spcPts val="0"/>
                        </a:spcAft>
                        <a:buNone/>
                      </a:pPr>
                      <a:r>
                        <a:rPr lang="ja-JP" sz="800" dirty="0">
                          <a:solidFill>
                            <a:schemeClr val="lt1"/>
                          </a:solidFill>
                        </a:rPr>
                        <a:t>RS</a:t>
                      </a:r>
                      <a:endParaRPr sz="800" dirty="0">
                        <a:solidFill>
                          <a:schemeClr val="lt1"/>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4000">
                <a:tc>
                  <a:txBody>
                    <a:bodyPr/>
                    <a:lstStyle/>
                    <a:p>
                      <a:pPr marL="0" marR="0" lvl="0" indent="0" algn="l" rtl="0">
                        <a:spcBef>
                          <a:spcPts val="0"/>
                        </a:spcBef>
                        <a:spcAft>
                          <a:spcPts val="0"/>
                        </a:spcAft>
                        <a:buNone/>
                      </a:pPr>
                      <a:r>
                        <a:rPr lang="ja-JP" sz="800" dirty="0">
                          <a:solidFill>
                            <a:srgbClr val="3F3F3F"/>
                          </a:solidFill>
                        </a:rPr>
                        <a:t>開発者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a:solidFill>
                            <a:srgbClr val="3F3F3F"/>
                          </a:solidFill>
                        </a:rPr>
                        <a:t>開発者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9" name="Google Shape;949;p28"/>
          <p:cNvGraphicFramePr/>
          <p:nvPr>
            <p:extLst>
              <p:ext uri="{D42A27DB-BD31-4B8C-83A1-F6EECF244321}">
                <p14:modId xmlns:p14="http://schemas.microsoft.com/office/powerpoint/2010/main" val="2199656534"/>
              </p:ext>
            </p:extLst>
          </p:nvPr>
        </p:nvGraphicFramePr>
        <p:xfrm>
          <a:off x="1173032" y="3996921"/>
          <a:ext cx="1115550" cy="426740"/>
        </p:xfrm>
        <a:graphic>
          <a:graphicData uri="http://schemas.openxmlformats.org/drawingml/2006/table">
            <a:tbl>
              <a:tblPr firstRow="1" bandRow="1">
                <a:noFill/>
              </a:tblPr>
              <a:tblGrid>
                <a:gridCol w="603625">
                  <a:extLst>
                    <a:ext uri="{9D8B030D-6E8A-4147-A177-3AD203B41FA5}">
                      <a16:colId xmlns:a16="http://schemas.microsoft.com/office/drawing/2014/main" val="20000"/>
                    </a:ext>
                  </a:extLst>
                </a:gridCol>
                <a:gridCol w="511925">
                  <a:extLst>
                    <a:ext uri="{9D8B030D-6E8A-4147-A177-3AD203B41FA5}">
                      <a16:colId xmlns:a16="http://schemas.microsoft.com/office/drawing/2014/main" val="20001"/>
                    </a:ext>
                  </a:extLst>
                </a:gridCol>
              </a:tblGrid>
              <a:tr h="144000">
                <a:tc>
                  <a:txBody>
                    <a:bodyPr/>
                    <a:lstStyle/>
                    <a:p>
                      <a:pPr marL="0" marR="0" lvl="0" indent="0" algn="l" rtl="0">
                        <a:spcBef>
                          <a:spcPts val="0"/>
                        </a:spcBef>
                        <a:spcAft>
                          <a:spcPts val="0"/>
                        </a:spcAft>
                        <a:buNone/>
                      </a:pPr>
                      <a:r>
                        <a:rPr lang="ja-JP" sz="800" dirty="0">
                          <a:solidFill>
                            <a:schemeClr val="lt1"/>
                          </a:solidFill>
                          <a:latin typeface="+mn-lt"/>
                        </a:rPr>
                        <a:t>Client</a:t>
                      </a:r>
                      <a:endParaRPr sz="800" dirty="0">
                        <a:solidFill>
                          <a:schemeClr val="lt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rtl="0">
                        <a:spcBef>
                          <a:spcPts val="0"/>
                        </a:spcBef>
                        <a:spcAft>
                          <a:spcPts val="0"/>
                        </a:spcAft>
                        <a:buNone/>
                      </a:pPr>
                      <a:r>
                        <a:rPr lang="ja-JP" sz="800" dirty="0">
                          <a:solidFill>
                            <a:schemeClr val="lt1"/>
                          </a:solidFill>
                          <a:latin typeface="+mn-lt"/>
                        </a:rPr>
                        <a:t>RS</a:t>
                      </a:r>
                      <a:endParaRPr sz="800" dirty="0">
                        <a:solidFill>
                          <a:schemeClr val="lt1"/>
                        </a:solidFill>
                        <a:latin typeface="+mn-lt"/>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4000">
                <a:tc>
                  <a:txBody>
                    <a:bodyPr/>
                    <a:lstStyle/>
                    <a:p>
                      <a:pPr marL="0" marR="0" lvl="0" indent="0" algn="l" rtl="0">
                        <a:spcBef>
                          <a:spcPts val="0"/>
                        </a:spcBef>
                        <a:spcAft>
                          <a:spcPts val="0"/>
                        </a:spcAft>
                        <a:buNone/>
                      </a:pPr>
                      <a:r>
                        <a:rPr lang="ja-JP" sz="800" dirty="0">
                          <a:solidFill>
                            <a:srgbClr val="3F3F3F"/>
                          </a:solidFill>
                        </a:rPr>
                        <a:t>利用者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rtl="0">
                        <a:spcBef>
                          <a:spcPts val="0"/>
                        </a:spcBef>
                        <a:spcAft>
                          <a:spcPts val="0"/>
                        </a:spcAft>
                        <a:buNone/>
                      </a:pPr>
                      <a:r>
                        <a:rPr lang="ja-JP" sz="800" dirty="0">
                          <a:solidFill>
                            <a:srgbClr val="3F3F3F"/>
                          </a:solidFill>
                        </a:rPr>
                        <a:t>利用者</a:t>
                      </a:r>
                      <a:endParaRPr sz="800" dirty="0">
                        <a:solidFill>
                          <a:srgbClr val="3F3F3F"/>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0" name="Google Shape;950;p28"/>
          <p:cNvSpPr/>
          <p:nvPr/>
        </p:nvSpPr>
        <p:spPr>
          <a:xfrm>
            <a:off x="1038660" y="4561218"/>
            <a:ext cx="1637485" cy="21082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ja-JP" sz="700" dirty="0">
                <a:solidFill>
                  <a:srgbClr val="3F3F3F"/>
                </a:solidFill>
                <a:cs typeface="Meiryo"/>
                <a:sym typeface="Meiryo"/>
              </a:rPr>
              <a:t>RS・・・・Reporting Server</a:t>
            </a:r>
            <a:endParaRPr sz="700" dirty="0">
              <a:solidFill>
                <a:srgbClr val="3F3F3F"/>
              </a:solidFill>
              <a:cs typeface="Meiryo"/>
              <a:sym typeface="Meiryo"/>
            </a:endParaRPr>
          </a:p>
        </p:txBody>
      </p:sp>
      <p:sp>
        <p:nvSpPr>
          <p:cNvPr id="71" name="Google Shape;951;p28"/>
          <p:cNvSpPr/>
          <p:nvPr/>
        </p:nvSpPr>
        <p:spPr>
          <a:xfrm>
            <a:off x="7934498" y="2174935"/>
            <a:ext cx="1123095" cy="434017"/>
          </a:xfrm>
          <a:prstGeom prst="rect">
            <a:avLst/>
          </a:prstGeom>
          <a:solidFill>
            <a:srgbClr val="F2DADA"/>
          </a:solid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sz="900" dirty="0" smtClean="0">
                <a:solidFill>
                  <a:srgbClr val="3F3F3F"/>
                </a:solidFill>
                <a:cs typeface="Meiryo"/>
                <a:sym typeface="Meiryo"/>
              </a:rPr>
              <a:t>ユーザ</a:t>
            </a:r>
            <a:r>
              <a:rPr lang="ja-JP" altLang="en-US" sz="900" dirty="0" smtClean="0">
                <a:solidFill>
                  <a:srgbClr val="3F3F3F"/>
                </a:solidFill>
                <a:cs typeface="Meiryo"/>
                <a:sym typeface="Meiryo"/>
              </a:rPr>
              <a:t>ー</a:t>
            </a:r>
            <a:r>
              <a:rPr lang="ja-JP" sz="900" dirty="0" smtClean="0">
                <a:solidFill>
                  <a:srgbClr val="3F3F3F"/>
                </a:solidFill>
                <a:cs typeface="Meiryo"/>
                <a:sym typeface="Meiryo"/>
              </a:rPr>
              <a:t>以外</a:t>
            </a:r>
            <a:r>
              <a:rPr lang="ja-JP" sz="900" dirty="0">
                <a:solidFill>
                  <a:srgbClr val="3F3F3F"/>
                </a:solidFill>
                <a:cs typeface="Meiryo"/>
                <a:sym typeface="Meiryo"/>
              </a:rPr>
              <a:t>にも</a:t>
            </a:r>
            <a:endParaRPr sz="900" dirty="0">
              <a:solidFill>
                <a:srgbClr val="3F3F3F"/>
              </a:solidFill>
              <a:cs typeface="Meiryo"/>
              <a:sym typeface="Meiryo"/>
            </a:endParaRPr>
          </a:p>
          <a:p>
            <a:pPr marL="0" marR="0" lvl="0" indent="0" algn="l" rtl="0">
              <a:spcBef>
                <a:spcPts val="0"/>
              </a:spcBef>
              <a:spcAft>
                <a:spcPts val="0"/>
              </a:spcAft>
              <a:buNone/>
            </a:pPr>
            <a:r>
              <a:rPr lang="ja-JP" sz="900" dirty="0">
                <a:solidFill>
                  <a:srgbClr val="3F3F3F"/>
                </a:solidFill>
                <a:cs typeface="Meiryo"/>
                <a:sym typeface="Meiryo"/>
              </a:rPr>
              <a:t>グループも登録できます</a:t>
            </a:r>
            <a:endParaRPr sz="900" dirty="0">
              <a:solidFill>
                <a:srgbClr val="3F3F3F"/>
              </a:solidFill>
              <a:cs typeface="Meiryo"/>
              <a:sym typeface="Meiryo"/>
            </a:endParaRPr>
          </a:p>
        </p:txBody>
      </p:sp>
      <p:pic>
        <p:nvPicPr>
          <p:cNvPr id="72" name="Google Shape;894;p28"/>
          <p:cNvPicPr preferRelativeResize="0"/>
          <p:nvPr/>
        </p:nvPicPr>
        <p:blipFill rotWithShape="1">
          <a:blip r:embed="rId10">
            <a:alphaModFix/>
          </a:blip>
          <a:srcRect/>
          <a:stretch/>
        </p:blipFill>
        <p:spPr>
          <a:xfrm>
            <a:off x="2661013" y="1059220"/>
            <a:ext cx="392338" cy="397009"/>
          </a:xfrm>
          <a:prstGeom prst="rect">
            <a:avLst/>
          </a:prstGeom>
          <a:noFill/>
          <a:ln>
            <a:noFill/>
          </a:ln>
        </p:spPr>
      </p:pic>
      <p:pic>
        <p:nvPicPr>
          <p:cNvPr id="73" name="Google Shape;939;p28"/>
          <p:cNvPicPr preferRelativeResize="0"/>
          <p:nvPr/>
        </p:nvPicPr>
        <p:blipFill rotWithShape="1">
          <a:blip r:embed="rId11">
            <a:alphaModFix/>
          </a:blip>
          <a:srcRect/>
          <a:stretch/>
        </p:blipFill>
        <p:spPr>
          <a:xfrm>
            <a:off x="5779478" y="1075386"/>
            <a:ext cx="316865" cy="311402"/>
          </a:xfrm>
          <a:prstGeom prst="rect">
            <a:avLst/>
          </a:prstGeom>
          <a:noFill/>
          <a:ln>
            <a:noFill/>
          </a:ln>
        </p:spPr>
      </p:pic>
      <p:pic>
        <p:nvPicPr>
          <p:cNvPr id="74" name="P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1503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76"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B22246B-72CC-4AB3-AEF9-7F9B00475CC6}" type="slidenum">
              <a:rPr lang="ja-JP" altLang="en-US" smtClean="0"/>
              <a:pPr/>
              <a:t>31</a:t>
            </a:fld>
            <a:endParaRPr lang="ja-JP" altLang="en-US" dirty="0"/>
          </a:p>
        </p:txBody>
      </p:sp>
      <p:sp>
        <p:nvSpPr>
          <p:cNvPr id="4" name="Google Shape;959;p29"/>
          <p:cNvSpPr/>
          <p:nvPr/>
        </p:nvSpPr>
        <p:spPr>
          <a:xfrm>
            <a:off x="7740352" y="36662"/>
            <a:ext cx="1350019" cy="230792"/>
          </a:xfrm>
          <a:prstGeom prst="rect">
            <a:avLst/>
          </a:prstGeom>
          <a:noFill/>
          <a:ln>
            <a:noFill/>
          </a:ln>
        </p:spPr>
        <p:txBody>
          <a:bodyPr spcFirstLastPara="1" wrap="none" lIns="91425" tIns="45700" rIns="91425" bIns="45700" anchor="t" anchorCtr="0">
            <a:noAutofit/>
          </a:bodyPr>
          <a:lstStyle/>
          <a:p>
            <a:pPr lvl="0"/>
            <a:r>
              <a:rPr lang="en-US" altLang="ja-JP" sz="900" smtClean="0">
                <a:solidFill>
                  <a:srgbClr val="A5A5A5"/>
                </a:solidFill>
                <a:latin typeface="Meiryo"/>
                <a:ea typeface="Meiryo"/>
                <a:cs typeface="Meiryo"/>
                <a:sym typeface="Meiryo"/>
              </a:rPr>
              <a:t>WF-110720230712</a:t>
            </a:r>
            <a:endParaRPr sz="900" dirty="0">
              <a:solidFill>
                <a:srgbClr val="A5A5A5"/>
              </a:solidFill>
              <a:latin typeface="Meiryo"/>
              <a:ea typeface="Meiryo"/>
              <a:cs typeface="Meiryo"/>
              <a:sym typeface="Meiryo"/>
            </a:endParaRPr>
          </a:p>
        </p:txBody>
      </p:sp>
      <p:pic>
        <p:nvPicPr>
          <p:cNvPr id="5" name="p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268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はじめに</a:t>
            </a:r>
            <a:endParaRPr kumimoji="1" lang="ja-JP" altLang="en-US" dirty="0"/>
          </a:p>
        </p:txBody>
      </p:sp>
      <p:sp>
        <p:nvSpPr>
          <p:cNvPr id="3" name="フッター プレースホルダー 2"/>
          <p:cNvSpPr>
            <a:spLocks noGrp="1"/>
          </p:cNvSpPr>
          <p:nvPr>
            <p:ph type="ftr" sz="quarter" idx="11"/>
          </p:nvPr>
        </p:nvSpPr>
        <p:spPr>
          <a:xfrm>
            <a:off x="1540" y="4818186"/>
            <a:ext cx="2448272" cy="273844"/>
          </a:xfrm>
        </p:spPr>
        <p:txBody>
          <a:body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p:txBody>
          <a:bodyPr/>
          <a:lstStyle/>
          <a:p>
            <a:pPr lvl="0"/>
            <a:r>
              <a:rPr lang="ja-JP" altLang="en-US" dirty="0"/>
              <a:t>本資料では、</a:t>
            </a:r>
            <a:r>
              <a:rPr lang="en-US" altLang="ja-JP" dirty="0" err="1"/>
              <a:t>WebFOCUS</a:t>
            </a:r>
            <a:r>
              <a:rPr lang="ja-JP" altLang="en-US" dirty="0" err="1"/>
              <a:t>が提</a:t>
            </a:r>
            <a:r>
              <a:rPr lang="ja-JP" altLang="en-US" dirty="0"/>
              <a:t>供するセキュリティ機能の概要や、</a:t>
            </a:r>
            <a:br>
              <a:rPr lang="ja-JP" altLang="en-US" dirty="0"/>
            </a:br>
            <a:r>
              <a:rPr lang="ja-JP" altLang="en-US" dirty="0"/>
              <a:t>各種機能をご理解いただくことを目的としています</a:t>
            </a:r>
          </a:p>
          <a:p>
            <a:pPr lvl="0"/>
            <a:endParaRPr lang="ja-JP" altLang="en-US" dirty="0"/>
          </a:p>
          <a:p>
            <a:pPr lvl="1"/>
            <a:r>
              <a:rPr lang="en-US" altLang="ja-JP" dirty="0" err="1"/>
              <a:t>WebFOCUS</a:t>
            </a:r>
            <a:r>
              <a:rPr lang="ja-JP" altLang="en-US" dirty="0"/>
              <a:t>の認証機能と認可機能の理解</a:t>
            </a:r>
          </a:p>
          <a:p>
            <a:pPr lvl="1"/>
            <a:r>
              <a:rPr lang="ja-JP" altLang="en-US" dirty="0"/>
              <a:t>セキュリティルールの設定イメージの理解</a:t>
            </a:r>
          </a:p>
          <a:p>
            <a:pPr lvl="1"/>
            <a:r>
              <a:rPr lang="ja-JP" altLang="en-US" dirty="0"/>
              <a:t>セキュリティの設定を行える箇所の理解</a:t>
            </a:r>
            <a:br>
              <a:rPr lang="ja-JP" altLang="en-US" dirty="0"/>
            </a:br>
            <a:endParaRPr lang="ja-JP" altLang="en-US" dirty="0"/>
          </a:p>
          <a:p>
            <a:pPr lvl="0"/>
            <a:endParaRPr lang="ja-JP" altLang="en-US" dirty="0"/>
          </a:p>
          <a:p>
            <a:pPr lvl="0"/>
            <a:r>
              <a:rPr lang="ja-JP" altLang="en-US" dirty="0"/>
              <a:t>認証や認可については、</a:t>
            </a:r>
            <a:r>
              <a:rPr lang="en-US" altLang="ja-JP" dirty="0" err="1"/>
              <a:t>WebFOCUS</a:t>
            </a:r>
            <a:r>
              <a:rPr lang="ja-JP" altLang="en-US" dirty="0"/>
              <a:t>製品とは別のセキュリティ製品や</a:t>
            </a:r>
            <a:br>
              <a:rPr lang="ja-JP" altLang="en-US" dirty="0"/>
            </a:br>
            <a:r>
              <a:rPr lang="ja-JP" altLang="en-US" dirty="0"/>
              <a:t>データベース内のテーブルデータ等と連携することも可能ですので、</a:t>
            </a:r>
            <a:br>
              <a:rPr lang="ja-JP" altLang="en-US" dirty="0"/>
            </a:br>
            <a:r>
              <a:rPr lang="ja-JP" altLang="en-US" dirty="0"/>
              <a:t>必要に応じて関係者に確認するようにして</a:t>
            </a:r>
            <a:r>
              <a:rPr lang="ja-JP" altLang="en-US" dirty="0" smtClean="0"/>
              <a:t>ください</a:t>
            </a:r>
            <a:endParaRPr lang="ja-JP" altLang="en-US" dirty="0"/>
          </a:p>
        </p:txBody>
      </p:sp>
      <p:sp>
        <p:nvSpPr>
          <p:cNvPr id="5"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4</a:t>
            </a:fld>
            <a:endParaRPr lang="ja-JP" altLang="en-US" dirty="0"/>
          </a:p>
        </p:txBody>
      </p:sp>
      <p:pic>
        <p:nvPicPr>
          <p:cNvPr id="8" name="p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78857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ja-JP" altLang="en-US" dirty="0" smtClean="0"/>
              <a:t>アーキテクチャ</a:t>
            </a:r>
            <a:endParaRPr kumimoji="1" lang="ja-JP" altLang="en-US" dirty="0"/>
          </a:p>
        </p:txBody>
      </p:sp>
      <p:sp>
        <p:nvSpPr>
          <p:cNvPr id="6" name="テキスト プレースホルダー 5"/>
          <p:cNvSpPr>
            <a:spLocks noGrp="1"/>
          </p:cNvSpPr>
          <p:nvPr>
            <p:ph type="body" sz="quarter" idx="12"/>
          </p:nvPr>
        </p:nvSpPr>
        <p:spPr/>
        <p:txBody>
          <a:bodyPr/>
          <a:lstStyle/>
          <a:p>
            <a:endParaRPr kumimoji="1" lang="ja-JP" altLang="en-US" dirty="0"/>
          </a:p>
        </p:txBody>
      </p:sp>
      <p:sp>
        <p:nvSpPr>
          <p:cNvPr id="4" name="スライド番号プレースホルダー 3"/>
          <p:cNvSpPr>
            <a:spLocks noGrp="1"/>
          </p:cNvSpPr>
          <p:nvPr>
            <p:ph type="sldNum" sz="quarter" idx="4294967295"/>
          </p:nvPr>
        </p:nvSpPr>
        <p:spPr/>
        <p:txBody>
          <a:bodyPr/>
          <a:lstStyle/>
          <a:p>
            <a:fld id="{4B22246B-72CC-4AB3-AEF9-7F9B00475CC6}" type="slidenum">
              <a:rPr lang="ja-JP" altLang="en-US" smtClean="0"/>
              <a:pPr/>
              <a:t>5</a:t>
            </a:fld>
            <a:endParaRPr lang="ja-JP" altLang="en-US" dirty="0"/>
          </a:p>
        </p:txBody>
      </p:sp>
      <p:sp>
        <p:nvSpPr>
          <p:cNvPr id="7" name="フッター プレースホルダー 3"/>
          <p:cNvSpPr>
            <a:spLocks noGrp="1"/>
          </p:cNvSpPr>
          <p:nvPr>
            <p:ph type="ftr" sz="quarter" idx="4294967295"/>
          </p:nvPr>
        </p:nvSpPr>
        <p:spPr>
          <a:xfrm>
            <a:off x="0" y="4818063"/>
            <a:ext cx="1131888" cy="274637"/>
          </a:xfrm>
        </p:spPr>
        <p:txBody>
          <a:bodyPr/>
          <a:lstStyle/>
          <a:p>
            <a:r>
              <a:rPr lang="en-US" altLang="ja-JP" dirty="0" smtClean="0"/>
              <a:t>© K.K. </a:t>
            </a:r>
            <a:r>
              <a:rPr lang="en-US" altLang="ja-JP" dirty="0" err="1" smtClean="0"/>
              <a:t>Ashisuto</a:t>
            </a:r>
            <a:endParaRPr lang="ja-JP" altLang="en-US" dirty="0"/>
          </a:p>
        </p:txBody>
      </p:sp>
      <p:pic>
        <p:nvPicPr>
          <p:cNvPr id="8" name="p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55779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err="1"/>
              <a:t>WebFOCUS</a:t>
            </a:r>
            <a:r>
              <a:rPr lang="ja-JP" altLang="en-US" dirty="0"/>
              <a:t>構成図</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a:t>
            </a:fld>
            <a:endParaRPr lang="ja-JP" altLang="en-US" dirty="0"/>
          </a:p>
        </p:txBody>
      </p:sp>
      <p:sp>
        <p:nvSpPr>
          <p:cNvPr id="8" name="ホームベース 7"/>
          <p:cNvSpPr/>
          <p:nvPr/>
        </p:nvSpPr>
        <p:spPr>
          <a:xfrm>
            <a:off x="7668344" y="952932"/>
            <a:ext cx="1368152" cy="216024"/>
          </a:xfrm>
          <a:prstGeom prst="homePlate">
            <a:avLst>
              <a:gd name="adj" fmla="val 0"/>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クライアント</a:t>
            </a:r>
          </a:p>
        </p:txBody>
      </p:sp>
      <p:sp>
        <p:nvSpPr>
          <p:cNvPr id="9" name="ホームベース 8"/>
          <p:cNvSpPr/>
          <p:nvPr/>
        </p:nvSpPr>
        <p:spPr>
          <a:xfrm>
            <a:off x="6660232" y="952932"/>
            <a:ext cx="1121647" cy="216024"/>
          </a:xfrm>
          <a:prstGeom prst="homePlate">
            <a:avLst>
              <a:gd name="adj" fmla="val 32222"/>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インターフェ－ス</a:t>
            </a:r>
          </a:p>
        </p:txBody>
      </p:sp>
      <p:sp>
        <p:nvSpPr>
          <p:cNvPr id="10" name="ホームベース 9"/>
          <p:cNvSpPr/>
          <p:nvPr/>
        </p:nvSpPr>
        <p:spPr>
          <a:xfrm>
            <a:off x="1990759" y="952932"/>
            <a:ext cx="4741480" cy="216024"/>
          </a:xfrm>
          <a:prstGeom prst="homePlate">
            <a:avLst>
              <a:gd name="adj" fmla="val 32222"/>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ファンクション</a:t>
            </a:r>
          </a:p>
        </p:txBody>
      </p:sp>
      <p:sp>
        <p:nvSpPr>
          <p:cNvPr id="11" name="ホームベース 10"/>
          <p:cNvSpPr/>
          <p:nvPr/>
        </p:nvSpPr>
        <p:spPr>
          <a:xfrm>
            <a:off x="1043608" y="952932"/>
            <a:ext cx="1080119" cy="216024"/>
          </a:xfrm>
          <a:prstGeom prst="homePlate">
            <a:avLst>
              <a:gd name="adj" fmla="val 32222"/>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144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データアクセス</a:t>
            </a:r>
          </a:p>
        </p:txBody>
      </p:sp>
      <p:sp>
        <p:nvSpPr>
          <p:cNvPr id="12" name="ホームベース 11"/>
          <p:cNvSpPr/>
          <p:nvPr/>
        </p:nvSpPr>
        <p:spPr>
          <a:xfrm>
            <a:off x="182700" y="952932"/>
            <a:ext cx="965712" cy="216024"/>
          </a:xfrm>
          <a:prstGeom prst="homePlate">
            <a:avLst>
              <a:gd name="adj" fmla="val 31041"/>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データベース</a:t>
            </a:r>
          </a:p>
        </p:txBody>
      </p:sp>
      <p:sp>
        <p:nvSpPr>
          <p:cNvPr id="13" name="ホームベース 12"/>
          <p:cNvSpPr/>
          <p:nvPr/>
        </p:nvSpPr>
        <p:spPr>
          <a:xfrm>
            <a:off x="182653" y="1307634"/>
            <a:ext cx="8853795" cy="3096344"/>
          </a:xfrm>
          <a:prstGeom prst="homePlate">
            <a:avLst>
              <a:gd name="adj" fmla="val 0"/>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lang="ja-JP" altLang="en-US" sz="100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591" y="1658211"/>
            <a:ext cx="860907" cy="583246"/>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591" y="2712807"/>
            <a:ext cx="860907" cy="583246"/>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591" y="3755591"/>
            <a:ext cx="860907" cy="583246"/>
          </a:xfrm>
          <a:prstGeom prst="rect">
            <a:avLst/>
          </a:prstGeom>
        </p:spPr>
      </p:pic>
      <p:sp>
        <p:nvSpPr>
          <p:cNvPr id="17" name="山形 16"/>
          <p:cNvSpPr/>
          <p:nvPr/>
        </p:nvSpPr>
        <p:spPr>
          <a:xfrm>
            <a:off x="2138808" y="1889064"/>
            <a:ext cx="3081264" cy="504000"/>
          </a:xfrm>
          <a:prstGeom prst="chevron">
            <a:avLst>
              <a:gd name="adj" fmla="val 0"/>
            </a:avLst>
          </a:prstGeom>
          <a:solidFill>
            <a:schemeClr val="accent1">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ドキュメント内分析</a:t>
            </a:r>
          </a:p>
        </p:txBody>
      </p:sp>
      <p:sp>
        <p:nvSpPr>
          <p:cNvPr id="18" name="山形 17"/>
          <p:cNvSpPr/>
          <p:nvPr/>
        </p:nvSpPr>
        <p:spPr>
          <a:xfrm>
            <a:off x="2123729" y="2390537"/>
            <a:ext cx="3178045" cy="504000"/>
          </a:xfrm>
          <a:prstGeom prst="chevron">
            <a:avLst>
              <a:gd name="adj" fmla="val 0"/>
            </a:avLst>
          </a:prstGeom>
          <a:solidFill>
            <a:schemeClr val="accent1">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レポーティング </a:t>
            </a:r>
            <a:r>
              <a:rPr lang="en-US" altLang="ja-JP"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 インサイトグラフ</a:t>
            </a:r>
          </a:p>
        </p:txBody>
      </p:sp>
      <p:sp>
        <p:nvSpPr>
          <p:cNvPr id="19" name="Text Box 69"/>
          <p:cNvSpPr txBox="1">
            <a:spLocks noChangeArrowheads="1"/>
          </p:cNvSpPr>
          <p:nvPr/>
        </p:nvSpPr>
        <p:spPr bwMode="auto">
          <a:xfrm>
            <a:off x="8172401" y="1384980"/>
            <a:ext cx="531977" cy="237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53780" rIns="54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ja-JP" altLang="ja-JP" sz="9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利用者</a:t>
            </a:r>
          </a:p>
        </p:txBody>
      </p:sp>
      <p:sp>
        <p:nvSpPr>
          <p:cNvPr id="20" name="平行四辺形 19"/>
          <p:cNvSpPr/>
          <p:nvPr/>
        </p:nvSpPr>
        <p:spPr>
          <a:xfrm flipH="1">
            <a:off x="4938324" y="1889065"/>
            <a:ext cx="2040421" cy="1005473"/>
          </a:xfrm>
          <a:prstGeom prst="parallelogram">
            <a:avLst>
              <a:gd name="adj" fmla="val 14895"/>
            </a:avLst>
          </a:prstGeom>
          <a:solidFill>
            <a:schemeClr val="accent5">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612000" tIns="36000" rIns="0" bIns="36000" rtlCol="0" anchor="ctr"/>
          <a:lstStyle/>
          <a:p>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モバイル</a:t>
            </a:r>
          </a:p>
        </p:txBody>
      </p:sp>
      <p:sp>
        <p:nvSpPr>
          <p:cNvPr id="21" name="山形 20"/>
          <p:cNvSpPr/>
          <p:nvPr/>
        </p:nvSpPr>
        <p:spPr>
          <a:xfrm>
            <a:off x="2033262" y="3401260"/>
            <a:ext cx="3129247" cy="511200"/>
          </a:xfrm>
          <a:prstGeom prst="chevron">
            <a:avLst>
              <a:gd name="adj" fmla="val 0"/>
            </a:avLst>
          </a:prstGeom>
          <a:solidFill>
            <a:schemeClr val="accent4">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スケジュールジョブ</a:t>
            </a:r>
          </a:p>
        </p:txBody>
      </p:sp>
      <p:sp>
        <p:nvSpPr>
          <p:cNvPr id="22" name="山形 21"/>
          <p:cNvSpPr/>
          <p:nvPr/>
        </p:nvSpPr>
        <p:spPr>
          <a:xfrm>
            <a:off x="1979712" y="2892010"/>
            <a:ext cx="3240360" cy="511200"/>
          </a:xfrm>
          <a:prstGeom prst="chevron">
            <a:avLst>
              <a:gd name="adj" fmla="val 0"/>
            </a:avLst>
          </a:prstGeom>
          <a:solidFill>
            <a:schemeClr val="accent1">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利用ログ</a:t>
            </a:r>
          </a:p>
        </p:txBody>
      </p:sp>
      <p:sp>
        <p:nvSpPr>
          <p:cNvPr id="23" name="ホームベース 22"/>
          <p:cNvSpPr/>
          <p:nvPr/>
        </p:nvSpPr>
        <p:spPr>
          <a:xfrm>
            <a:off x="1115617" y="1384980"/>
            <a:ext cx="738368" cy="2988000"/>
          </a:xfrm>
          <a:prstGeom prst="homePlate">
            <a:avLst>
              <a:gd name="adj" fmla="val 32222"/>
            </a:avLst>
          </a:prstGeom>
          <a:solidFill>
            <a:schemeClr val="accent1">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72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データアダプタ</a:t>
            </a:r>
          </a:p>
        </p:txBody>
      </p:sp>
      <p:sp>
        <p:nvSpPr>
          <p:cNvPr id="24" name="山形 23"/>
          <p:cNvSpPr/>
          <p:nvPr/>
        </p:nvSpPr>
        <p:spPr>
          <a:xfrm>
            <a:off x="1525104" y="1384980"/>
            <a:ext cx="814649" cy="2988000"/>
          </a:xfrm>
          <a:prstGeom prst="chevron">
            <a:avLst>
              <a:gd name="adj" fmla="val 32222"/>
            </a:avLst>
          </a:prstGeom>
          <a:solidFill>
            <a:schemeClr val="accent1">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144000" tIns="36000" rIns="0" bIns="36000" rtlCol="0" anchor="b"/>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メタデータ</a:t>
            </a:r>
          </a:p>
        </p:txBody>
      </p:sp>
      <p:sp>
        <p:nvSpPr>
          <p:cNvPr id="25" name="山形 24"/>
          <p:cNvSpPr/>
          <p:nvPr/>
        </p:nvSpPr>
        <p:spPr>
          <a:xfrm>
            <a:off x="1117600" y="1384980"/>
            <a:ext cx="3469640" cy="504000"/>
          </a:xfrm>
          <a:prstGeom prst="chevron">
            <a:avLst>
              <a:gd name="adj" fmla="val 0"/>
            </a:avLst>
          </a:prstGeom>
          <a:solidFill>
            <a:schemeClr val="accent1">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データフロー・アップロード</a:t>
            </a:r>
          </a:p>
        </p:txBody>
      </p:sp>
      <p:sp>
        <p:nvSpPr>
          <p:cNvPr id="26" name="平行四辺形 25"/>
          <p:cNvSpPr/>
          <p:nvPr/>
        </p:nvSpPr>
        <p:spPr>
          <a:xfrm>
            <a:off x="1110314" y="3912442"/>
            <a:ext cx="2564337" cy="460538"/>
          </a:xfrm>
          <a:prstGeom prst="parallelogram">
            <a:avLst>
              <a:gd name="adj" fmla="val 0"/>
            </a:avLst>
          </a:prstGeom>
          <a:solidFill>
            <a:schemeClr val="accent5">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外部システム連携</a:t>
            </a:r>
          </a:p>
        </p:txBody>
      </p:sp>
      <p:sp>
        <p:nvSpPr>
          <p:cNvPr id="27" name="平行四辺形 26"/>
          <p:cNvSpPr/>
          <p:nvPr/>
        </p:nvSpPr>
        <p:spPr>
          <a:xfrm flipH="1">
            <a:off x="4355976" y="1384980"/>
            <a:ext cx="2592288" cy="504000"/>
          </a:xfrm>
          <a:prstGeom prst="parallelogram">
            <a:avLst>
              <a:gd name="adj" fmla="val 14437"/>
            </a:avLst>
          </a:prstGeom>
          <a:solidFill>
            <a:schemeClr val="accent5">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セルフサービス</a:t>
            </a:r>
          </a:p>
        </p:txBody>
      </p:sp>
      <p:sp>
        <p:nvSpPr>
          <p:cNvPr id="28" name="平行四辺形 27"/>
          <p:cNvSpPr/>
          <p:nvPr/>
        </p:nvSpPr>
        <p:spPr>
          <a:xfrm>
            <a:off x="3389712" y="3912442"/>
            <a:ext cx="3342528" cy="460538"/>
          </a:xfrm>
          <a:prstGeom prst="parallelogram">
            <a:avLst>
              <a:gd name="adj" fmla="val 13418"/>
            </a:avLst>
          </a:prstGeom>
          <a:solidFill>
            <a:schemeClr val="accent5">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アカウント・セキュリティ管理</a:t>
            </a:r>
          </a:p>
        </p:txBody>
      </p:sp>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2911" y="2126566"/>
            <a:ext cx="419771" cy="430095"/>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6421" y="2126566"/>
            <a:ext cx="419771" cy="430095"/>
          </a:xfrm>
          <a:prstGeom prst="rect">
            <a:avLst/>
          </a:prstGeom>
        </p:spPr>
      </p:pic>
      <p:pic>
        <p:nvPicPr>
          <p:cNvPr id="31" name="図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4726" y="2126566"/>
            <a:ext cx="419771" cy="430095"/>
          </a:xfrm>
          <a:prstGeom prst="rect">
            <a:avLst/>
          </a:prstGeom>
        </p:spPr>
      </p:pic>
      <p:pic>
        <p:nvPicPr>
          <p:cNvPr id="32" name="図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4225" y="3963471"/>
            <a:ext cx="315380" cy="323136"/>
          </a:xfrm>
          <a:prstGeom prst="rect">
            <a:avLst/>
          </a:prstGeom>
        </p:spPr>
      </p:pic>
      <p:pic>
        <p:nvPicPr>
          <p:cNvPr id="33" name="図 32"/>
          <p:cNvPicPr>
            <a:picLocks noChangeAspect="1"/>
          </p:cNvPicPr>
          <p:nvPr/>
        </p:nvPicPr>
        <p:blipFill>
          <a:blip r:embed="rId10"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792190" y="3868175"/>
            <a:ext cx="419771" cy="430095"/>
          </a:xfrm>
          <a:prstGeom prst="rect">
            <a:avLst/>
          </a:prstGeom>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61971" y="2427735"/>
            <a:ext cx="381610" cy="390995"/>
          </a:xfrm>
          <a:prstGeom prst="rect">
            <a:avLst/>
          </a:prstGeom>
        </p:spPr>
      </p:pic>
      <p:pic>
        <p:nvPicPr>
          <p:cNvPr id="35" name="図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78223" y="3435847"/>
            <a:ext cx="381610" cy="390995"/>
          </a:xfrm>
          <a:prstGeom prst="rect">
            <a:avLst/>
          </a:prstGeom>
        </p:spPr>
      </p:pic>
      <p:pic>
        <p:nvPicPr>
          <p:cNvPr id="36" name="図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4803" y="1444625"/>
            <a:ext cx="346918" cy="355450"/>
          </a:xfrm>
          <a:prstGeom prst="rect">
            <a:avLst/>
          </a:prstGeom>
        </p:spPr>
      </p:pic>
      <p:pic>
        <p:nvPicPr>
          <p:cNvPr id="37" name="図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08105" y="2279214"/>
            <a:ext cx="206824" cy="206824"/>
          </a:xfrm>
          <a:prstGeom prst="rect">
            <a:avLst/>
          </a:prstGeom>
        </p:spPr>
      </p:pic>
      <p:pic>
        <p:nvPicPr>
          <p:cNvPr id="38" name="図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9972" y="2020332"/>
            <a:ext cx="217853" cy="217853"/>
          </a:xfrm>
          <a:prstGeom prst="rect">
            <a:avLst/>
          </a:prstGeom>
        </p:spPr>
      </p:pic>
      <p:pic>
        <p:nvPicPr>
          <p:cNvPr id="39" name="図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07251" y="2160000"/>
            <a:ext cx="217853" cy="217853"/>
          </a:xfrm>
          <a:prstGeom prst="rect">
            <a:avLst/>
          </a:prstGeom>
        </p:spPr>
      </p:pic>
      <p:pic>
        <p:nvPicPr>
          <p:cNvPr id="40" name="図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64025" y="3015991"/>
            <a:ext cx="217853" cy="217853"/>
          </a:xfrm>
          <a:prstGeom prst="rect">
            <a:avLst/>
          </a:prstGeom>
        </p:spPr>
      </p:pic>
      <p:pic>
        <p:nvPicPr>
          <p:cNvPr id="41" name="図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07705" y="2258009"/>
            <a:ext cx="217853" cy="217853"/>
          </a:xfrm>
          <a:prstGeom prst="rect">
            <a:avLst/>
          </a:prstGeom>
        </p:spPr>
      </p:pic>
      <p:pic>
        <p:nvPicPr>
          <p:cNvPr id="42" name="図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88024" y="1491630"/>
            <a:ext cx="239638" cy="239638"/>
          </a:xfrm>
          <a:prstGeom prst="rect">
            <a:avLst/>
          </a:prstGeom>
        </p:spPr>
      </p:pic>
      <p:sp>
        <p:nvSpPr>
          <p:cNvPr id="43" name="左矢印 42"/>
          <p:cNvSpPr/>
          <p:nvPr/>
        </p:nvSpPr>
        <p:spPr>
          <a:xfrm>
            <a:off x="1703915" y="1552505"/>
            <a:ext cx="148132" cy="190101"/>
          </a:xfrm>
          <a:prstGeom prst="leftArrow">
            <a:avLst>
              <a:gd name="adj1" fmla="val 50000"/>
              <a:gd name="adj2" fmla="val 28063"/>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lang="ja-JP" altLang="en-US" sz="100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4" name="図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6377" y="1520227"/>
            <a:ext cx="903514" cy="711986"/>
          </a:xfrm>
          <a:prstGeom prst="rect">
            <a:avLst/>
          </a:prstGeom>
        </p:spPr>
      </p:pic>
      <p:sp>
        <p:nvSpPr>
          <p:cNvPr id="45" name="ホームベース 44"/>
          <p:cNvSpPr/>
          <p:nvPr/>
        </p:nvSpPr>
        <p:spPr>
          <a:xfrm>
            <a:off x="1121712" y="4482182"/>
            <a:ext cx="2268000" cy="216024"/>
          </a:xfrm>
          <a:prstGeom prst="homePlate">
            <a:avLst>
              <a:gd name="adj" fmla="val 0"/>
            </a:avLst>
          </a:prstGeom>
          <a:solidFill>
            <a:schemeClr val="accent4">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p>
            <a:pPr algn="ctr"/>
            <a:r>
              <a:rPr lang="en-US" altLang="ja-JP" sz="800" dirty="0" err="1" smtClean="0">
                <a:solidFill>
                  <a:prstClr val="black">
                    <a:lumMod val="65000"/>
                    <a:lumOff val="35000"/>
                  </a:prstClr>
                </a:solidFill>
                <a:ea typeface="メイリオ" panose="020B0604030504040204" pitchFamily="50" charset="-128"/>
                <a:cs typeface="メイリオ" panose="020B0604030504040204" pitchFamily="50" charset="-128"/>
              </a:rPr>
              <a:t>ReportCaster</a:t>
            </a:r>
            <a:endParaRPr lang="ja-JP" altLang="en-US" sz="800" dirty="0">
              <a:solidFill>
                <a:prstClr val="black">
                  <a:lumMod val="65000"/>
                  <a:lumOff val="35000"/>
                </a:prstClr>
              </a:solidFill>
              <a:ea typeface="メイリオ" panose="020B0604030504040204" pitchFamily="50" charset="-128"/>
              <a:cs typeface="メイリオ" panose="020B0604030504040204" pitchFamily="50" charset="-128"/>
            </a:endParaRPr>
          </a:p>
        </p:txBody>
      </p:sp>
      <p:sp>
        <p:nvSpPr>
          <p:cNvPr id="46" name="ホームベース 45"/>
          <p:cNvSpPr/>
          <p:nvPr/>
        </p:nvSpPr>
        <p:spPr>
          <a:xfrm rot="16200000">
            <a:off x="7884052" y="3247166"/>
            <a:ext cx="884708" cy="1316122"/>
          </a:xfrm>
          <a:prstGeom prst="homePlate">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lang="ja-JP" altLang="en-US" sz="100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Text Box 62"/>
          <p:cNvSpPr txBox="1">
            <a:spLocks noChangeArrowheads="1"/>
          </p:cNvSpPr>
          <p:nvPr/>
        </p:nvSpPr>
        <p:spPr bwMode="auto">
          <a:xfrm>
            <a:off x="7959804" y="3523875"/>
            <a:ext cx="956082" cy="237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53780" rIns="54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ja-JP" altLang="ja-JP" sz="9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開発者・管理者</a:t>
            </a:r>
          </a:p>
        </p:txBody>
      </p:sp>
      <p:pic>
        <p:nvPicPr>
          <p:cNvPr id="48" name="図 4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25949" y="3676883"/>
            <a:ext cx="746705" cy="588418"/>
          </a:xfrm>
          <a:prstGeom prst="rect">
            <a:avLst/>
          </a:prstGeom>
        </p:spPr>
      </p:pic>
      <p:pic>
        <p:nvPicPr>
          <p:cNvPr id="49" name="図 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89928" y="3703630"/>
            <a:ext cx="678823" cy="534925"/>
          </a:xfrm>
          <a:prstGeom prst="rect">
            <a:avLst/>
          </a:prstGeom>
        </p:spPr>
      </p:pic>
      <p:sp>
        <p:nvSpPr>
          <p:cNvPr id="50" name="ホームベース 49"/>
          <p:cNvSpPr/>
          <p:nvPr/>
        </p:nvSpPr>
        <p:spPr>
          <a:xfrm>
            <a:off x="7620721" y="4479962"/>
            <a:ext cx="1373543" cy="216024"/>
          </a:xfrm>
          <a:prstGeom prst="homePlate">
            <a:avLst>
              <a:gd name="adj" fmla="val 0"/>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p>
            <a:pPr algn="ctr"/>
            <a:r>
              <a:rPr lang="en-US" altLang="ja-JP" sz="800" dirty="0">
                <a:solidFill>
                  <a:prstClr val="black">
                    <a:lumMod val="65000"/>
                    <a:lumOff val="35000"/>
                  </a:prstClr>
                </a:solidFill>
                <a:ea typeface="メイリオ" panose="020B0604030504040204" pitchFamily="50" charset="-128"/>
                <a:cs typeface="メイリオ" panose="020B0604030504040204" pitchFamily="50" charset="-128"/>
              </a:rPr>
              <a:t>App</a:t>
            </a:r>
            <a:r>
              <a:rPr lang="ja-JP" altLang="en-US" sz="800" dirty="0">
                <a:solidFill>
                  <a:prstClr val="black">
                    <a:lumMod val="65000"/>
                    <a:lumOff val="35000"/>
                  </a:prstClr>
                </a:solidFill>
                <a:ea typeface="メイリオ" panose="020B0604030504040204" pitchFamily="50" charset="-128"/>
                <a:cs typeface="メイリオ" panose="020B0604030504040204" pitchFamily="50" charset="-128"/>
              </a:rPr>
              <a:t> </a:t>
            </a:r>
            <a:r>
              <a:rPr lang="en-US" altLang="ja-JP" sz="800" dirty="0">
                <a:solidFill>
                  <a:prstClr val="black">
                    <a:lumMod val="65000"/>
                    <a:lumOff val="35000"/>
                  </a:prstClr>
                </a:solidFill>
                <a:ea typeface="メイリオ" panose="020B0604030504040204" pitchFamily="50" charset="-128"/>
                <a:cs typeface="メイリオ" panose="020B0604030504040204" pitchFamily="50" charset="-128"/>
              </a:rPr>
              <a:t>Studio</a:t>
            </a:r>
            <a:endParaRPr lang="ja-JP" altLang="en-US" sz="800" dirty="0">
              <a:solidFill>
                <a:prstClr val="black">
                  <a:lumMod val="65000"/>
                  <a:lumOff val="35000"/>
                </a:prstClr>
              </a:solidFill>
              <a:ea typeface="メイリオ" panose="020B0604030504040204" pitchFamily="50" charset="-128"/>
              <a:cs typeface="メイリオ" panose="020B0604030504040204" pitchFamily="50" charset="-128"/>
            </a:endParaRPr>
          </a:p>
        </p:txBody>
      </p:sp>
      <p:sp>
        <p:nvSpPr>
          <p:cNvPr id="51" name="平行四辺形 50"/>
          <p:cNvSpPr/>
          <p:nvPr/>
        </p:nvSpPr>
        <p:spPr>
          <a:xfrm>
            <a:off x="5456983" y="4479962"/>
            <a:ext cx="2268000" cy="216024"/>
          </a:xfrm>
          <a:prstGeom prst="parallelogram">
            <a:avLst>
              <a:gd name="adj" fmla="val 16181"/>
            </a:avLst>
          </a:prstGeom>
          <a:solidFill>
            <a:schemeClr val="accent5">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p>
            <a:pPr algn="ctr"/>
            <a:r>
              <a:rPr lang="en-US" altLang="ja-JP" sz="800" dirty="0" err="1">
                <a:solidFill>
                  <a:prstClr val="black">
                    <a:lumMod val="65000"/>
                    <a:lumOff val="35000"/>
                  </a:prstClr>
                </a:solidFill>
                <a:ea typeface="メイリオ" panose="020B0604030504040204" pitchFamily="50" charset="-128"/>
                <a:cs typeface="メイリオ" panose="020B0604030504040204" pitchFamily="50" charset="-128"/>
              </a:rPr>
              <a:t>WebFOCUS</a:t>
            </a:r>
            <a:r>
              <a:rPr lang="ja-JP" altLang="en-US" sz="800" dirty="0">
                <a:solidFill>
                  <a:prstClr val="black">
                    <a:lumMod val="65000"/>
                    <a:lumOff val="35000"/>
                  </a:prstClr>
                </a:solidFill>
                <a:ea typeface="メイリオ" panose="020B0604030504040204" pitchFamily="50" charset="-128"/>
                <a:cs typeface="メイリオ" panose="020B0604030504040204" pitchFamily="50" charset="-128"/>
              </a:rPr>
              <a:t> </a:t>
            </a:r>
            <a:r>
              <a:rPr lang="en-US" altLang="ja-JP" sz="800" dirty="0">
                <a:solidFill>
                  <a:prstClr val="black">
                    <a:lumMod val="65000"/>
                    <a:lumOff val="35000"/>
                  </a:prstClr>
                </a:solidFill>
                <a:ea typeface="メイリオ" panose="020B0604030504040204" pitchFamily="50" charset="-128"/>
                <a:cs typeface="メイリオ" panose="020B0604030504040204" pitchFamily="50" charset="-128"/>
              </a:rPr>
              <a:t>Client</a:t>
            </a:r>
            <a:endParaRPr lang="ja-JP" altLang="en-US" sz="800" dirty="0">
              <a:solidFill>
                <a:prstClr val="black">
                  <a:lumMod val="65000"/>
                  <a:lumOff val="35000"/>
                </a:prstClr>
              </a:solidFill>
              <a:ea typeface="メイリオ" panose="020B0604030504040204" pitchFamily="50" charset="-128"/>
              <a:cs typeface="メイリオ" panose="020B0604030504040204" pitchFamily="50" charset="-128"/>
            </a:endParaRPr>
          </a:p>
        </p:txBody>
      </p:sp>
      <p:sp>
        <p:nvSpPr>
          <p:cNvPr id="52" name="平行四辺形 51"/>
          <p:cNvSpPr/>
          <p:nvPr/>
        </p:nvSpPr>
        <p:spPr>
          <a:xfrm>
            <a:off x="3275856" y="4479962"/>
            <a:ext cx="2268000" cy="216024"/>
          </a:xfrm>
          <a:prstGeom prst="parallelogram">
            <a:avLst>
              <a:gd name="adj" fmla="val 14418"/>
            </a:avLst>
          </a:prstGeom>
          <a:solidFill>
            <a:schemeClr val="accent1">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0" rtlCol="0" anchor="ctr"/>
          <a:lstStyle/>
          <a:p>
            <a:pPr algn="ctr"/>
            <a:r>
              <a:rPr lang="en-US" altLang="ja-JP" sz="800" dirty="0" err="1">
                <a:solidFill>
                  <a:prstClr val="black">
                    <a:lumMod val="65000"/>
                    <a:lumOff val="35000"/>
                  </a:prstClr>
                </a:solidFill>
                <a:ea typeface="メイリオ" panose="020B0604030504040204" pitchFamily="50" charset="-128"/>
                <a:cs typeface="メイリオ" panose="020B0604030504040204" pitchFamily="50" charset="-128"/>
              </a:rPr>
              <a:t>WebFOCUS</a:t>
            </a:r>
            <a:r>
              <a:rPr lang="ja-JP" altLang="en-US" sz="800" dirty="0">
                <a:solidFill>
                  <a:prstClr val="black">
                    <a:lumMod val="65000"/>
                    <a:lumOff val="35000"/>
                  </a:prstClr>
                </a:solidFill>
                <a:ea typeface="メイリオ" panose="020B0604030504040204" pitchFamily="50" charset="-128"/>
                <a:cs typeface="メイリオ" panose="020B0604030504040204" pitchFamily="50" charset="-128"/>
              </a:rPr>
              <a:t> </a:t>
            </a:r>
            <a:r>
              <a:rPr lang="en-US" altLang="ja-JP" sz="800" dirty="0">
                <a:solidFill>
                  <a:prstClr val="black">
                    <a:lumMod val="65000"/>
                    <a:lumOff val="35000"/>
                  </a:prstClr>
                </a:solidFill>
                <a:ea typeface="メイリオ" panose="020B0604030504040204" pitchFamily="50" charset="-128"/>
                <a:cs typeface="メイリオ" panose="020B0604030504040204" pitchFamily="50" charset="-128"/>
              </a:rPr>
              <a:t>Reporting</a:t>
            </a:r>
            <a:r>
              <a:rPr lang="ja-JP" altLang="en-US" sz="800" dirty="0">
                <a:solidFill>
                  <a:prstClr val="black">
                    <a:lumMod val="65000"/>
                    <a:lumOff val="35000"/>
                  </a:prstClr>
                </a:solidFill>
                <a:ea typeface="メイリオ" panose="020B0604030504040204" pitchFamily="50" charset="-128"/>
                <a:cs typeface="メイリオ" panose="020B0604030504040204" pitchFamily="50" charset="-128"/>
              </a:rPr>
              <a:t> </a:t>
            </a:r>
            <a:r>
              <a:rPr lang="en-US" altLang="ja-JP" sz="800" dirty="0">
                <a:solidFill>
                  <a:prstClr val="black">
                    <a:lumMod val="65000"/>
                    <a:lumOff val="35000"/>
                  </a:prstClr>
                </a:solidFill>
                <a:ea typeface="メイリオ" panose="020B0604030504040204" pitchFamily="50" charset="-128"/>
                <a:cs typeface="メイリオ" panose="020B0604030504040204" pitchFamily="50" charset="-128"/>
              </a:rPr>
              <a:t>Server</a:t>
            </a:r>
            <a:endParaRPr lang="ja-JP" altLang="en-US" sz="800" dirty="0">
              <a:solidFill>
                <a:prstClr val="black">
                  <a:lumMod val="65000"/>
                  <a:lumOff val="35000"/>
                </a:prstClr>
              </a:solidFill>
              <a:ea typeface="メイリオ" panose="020B0604030504040204" pitchFamily="50" charset="-128"/>
              <a:cs typeface="メイリオ" panose="020B0604030504040204" pitchFamily="50" charset="-128"/>
            </a:endParaRPr>
          </a:p>
        </p:txBody>
      </p:sp>
      <p:sp>
        <p:nvSpPr>
          <p:cNvPr id="53" name="Text Box 62"/>
          <p:cNvSpPr txBox="1">
            <a:spLocks noChangeArrowheads="1"/>
          </p:cNvSpPr>
          <p:nvPr/>
        </p:nvSpPr>
        <p:spPr bwMode="auto">
          <a:xfrm>
            <a:off x="192331" y="4469289"/>
            <a:ext cx="956082" cy="237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53780" rIns="54000" bIns="450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ja-JP" altLang="en-US" sz="8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コンポーネント</a:t>
            </a:r>
            <a:endParaRPr lang="ja-JP" altLang="ja-JP" sz="800"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182702" y="4443958"/>
            <a:ext cx="8853795" cy="28803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lang="ja-JP" altLang="en-US" sz="100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平行四辺形 54"/>
          <p:cNvSpPr/>
          <p:nvPr/>
        </p:nvSpPr>
        <p:spPr>
          <a:xfrm>
            <a:off x="4938324" y="2890060"/>
            <a:ext cx="1950125" cy="1015166"/>
          </a:xfrm>
          <a:prstGeom prst="parallelogram">
            <a:avLst>
              <a:gd name="adj" fmla="val 14417"/>
            </a:avLst>
          </a:prstGeom>
          <a:solidFill>
            <a:schemeClr val="accent5">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36000" rIns="72000" bIns="36000" rtlCol="0" anchor="ctr"/>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コンテンツ管理</a:t>
            </a:r>
          </a:p>
        </p:txBody>
      </p:sp>
      <p:pic>
        <p:nvPicPr>
          <p:cNvPr id="56" name="図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62508" y="3188868"/>
            <a:ext cx="381610" cy="390995"/>
          </a:xfrm>
          <a:prstGeom prst="rect">
            <a:avLst/>
          </a:prstGeom>
        </p:spPr>
      </p:pic>
      <p:sp>
        <p:nvSpPr>
          <p:cNvPr id="57" name="山形 56"/>
          <p:cNvSpPr/>
          <p:nvPr/>
        </p:nvSpPr>
        <p:spPr>
          <a:xfrm>
            <a:off x="6660232" y="1384980"/>
            <a:ext cx="1296144" cy="2988000"/>
          </a:xfrm>
          <a:prstGeom prst="chevron">
            <a:avLst>
              <a:gd name="adj" fmla="val 16779"/>
            </a:avLst>
          </a:prstGeom>
          <a:solidFill>
            <a:schemeClr val="accent5">
              <a:lumMod val="40000"/>
              <a:lumOff val="60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396000" tIns="252000" rIns="0" bIns="36000" rtlCol="0" anchor="b"/>
          <a:lstStyle/>
          <a:p>
            <a:pPr algn="ctr"/>
            <a:r>
              <a:rPr lang="ja-JP" altLang="en-US" sz="10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ポータル・ページ</a:t>
            </a:r>
          </a:p>
        </p:txBody>
      </p:sp>
      <p:pic>
        <p:nvPicPr>
          <p:cNvPr id="58" name="図 57"/>
          <p:cNvPicPr>
            <a:picLocks noChangeAspect="1"/>
          </p:cNvPicPr>
          <p:nvPr/>
        </p:nvPicPr>
        <p:blipFill>
          <a:blip r:embed="rId24" cstate="print">
            <a:grayscl/>
            <a:extLst>
              <a:ext uri="{28A0092B-C50C-407E-A947-70E740481C1C}">
                <a14:useLocalDpi xmlns:a14="http://schemas.microsoft.com/office/drawing/2010/main" val="0"/>
              </a:ext>
            </a:extLst>
          </a:blip>
          <a:stretch>
            <a:fillRect/>
          </a:stretch>
        </p:blipFill>
        <p:spPr>
          <a:xfrm>
            <a:off x="7251537" y="2141283"/>
            <a:ext cx="206824" cy="206824"/>
          </a:xfrm>
          <a:prstGeom prst="rect">
            <a:avLst/>
          </a:prstGeom>
        </p:spPr>
      </p:pic>
      <p:sp>
        <p:nvSpPr>
          <p:cNvPr id="59" name="テキスト ボックス 58"/>
          <p:cNvSpPr txBox="1"/>
          <p:nvPr/>
        </p:nvSpPr>
        <p:spPr>
          <a:xfrm>
            <a:off x="202591" y="2477627"/>
            <a:ext cx="860907" cy="196635"/>
          </a:xfrm>
          <a:prstGeom prst="rect">
            <a:avLst/>
          </a:prstGeom>
          <a:noFill/>
          <a:ln>
            <a:noFill/>
          </a:ln>
        </p:spPr>
        <p:txBody>
          <a:bodyPr wrap="square" lIns="0" tIns="0" rIns="0" bIns="0" rtlCol="0" anchor="ctr">
            <a:noAutofit/>
          </a:bodyPr>
          <a:lstStyle/>
          <a:p>
            <a:pPr algn="ctr"/>
            <a:r>
              <a:rPr lang="en-US" altLang="ja-JP" sz="6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rPr>
              <a:t>WebFOCUS</a:t>
            </a:r>
          </a:p>
          <a:p>
            <a:pPr algn="ctr"/>
            <a:r>
              <a:rPr lang="ja-JP" altLang="en-US" sz="9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利用ログ</a:t>
            </a:r>
            <a:r>
              <a:rPr lang="en-US" altLang="ja-JP" sz="9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rPr>
              <a:t>DB</a:t>
            </a:r>
            <a:endParaRPr lang="ja-JP" altLang="en-US" sz="9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202591" y="1431392"/>
            <a:ext cx="860907" cy="196635"/>
          </a:xfrm>
          <a:prstGeom prst="rect">
            <a:avLst/>
          </a:prstGeom>
          <a:noFill/>
          <a:ln>
            <a:noFill/>
          </a:ln>
        </p:spPr>
        <p:txBody>
          <a:bodyPr wrap="square" lIns="0" tIns="0" rIns="0" bIns="0" rtlCol="0" anchor="ctr">
            <a:noAutofit/>
          </a:bodyPr>
          <a:lstStyle/>
          <a:p>
            <a:pPr algn="ctr"/>
            <a:r>
              <a:rPr lang="ja-JP" altLang="en-US" sz="9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検索対象</a:t>
            </a:r>
            <a:r>
              <a:rPr lang="en-US" altLang="ja-JP" sz="9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rPr>
              <a:t>DB</a:t>
            </a:r>
            <a:endParaRPr lang="ja-JP" altLang="en-US" sz="9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endParaRPr>
          </a:p>
        </p:txBody>
      </p:sp>
      <p:sp>
        <p:nvSpPr>
          <p:cNvPr id="61" name="テキスト ボックス 60"/>
          <p:cNvSpPr txBox="1"/>
          <p:nvPr/>
        </p:nvSpPr>
        <p:spPr>
          <a:xfrm>
            <a:off x="202591" y="3528772"/>
            <a:ext cx="860907" cy="196635"/>
          </a:xfrm>
          <a:prstGeom prst="rect">
            <a:avLst/>
          </a:prstGeom>
          <a:noFill/>
          <a:ln>
            <a:noFill/>
          </a:ln>
        </p:spPr>
        <p:txBody>
          <a:bodyPr wrap="square" lIns="0" tIns="0" rIns="0" bIns="0" rtlCol="0" anchor="ctr">
            <a:noAutofit/>
          </a:bodyPr>
          <a:lstStyle/>
          <a:p>
            <a:pPr algn="ctr"/>
            <a:r>
              <a:rPr lang="en-US" altLang="ja-JP" sz="6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rPr>
              <a:t>WebFOCUS</a:t>
            </a:r>
          </a:p>
          <a:p>
            <a:pPr algn="ctr"/>
            <a:r>
              <a:rPr lang="ja-JP" altLang="en-US" sz="900" b="1" dirty="0">
                <a:solidFill>
                  <a:prstClr val="black">
                    <a:lumMod val="65000"/>
                    <a:lumOff val="35000"/>
                  </a:prstClr>
                </a:solidFill>
                <a:latin typeface="メイリオ" panose="020B0604030504040204" pitchFamily="50" charset="-128"/>
                <a:ea typeface="メイリオ" panose="020B0604030504040204" pitchFamily="50" charset="-128"/>
                <a:cs typeface="メイリオ" panose="020B0604030504040204" pitchFamily="50" charset="-128"/>
              </a:rPr>
              <a:t>リポジトリ</a:t>
            </a:r>
            <a:r>
              <a:rPr lang="en-US" altLang="ja-JP" sz="9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rPr>
              <a:t>DB</a:t>
            </a:r>
            <a:endParaRPr lang="ja-JP" altLang="en-US" sz="900" b="1" dirty="0">
              <a:solidFill>
                <a:prstClr val="black">
                  <a:lumMod val="65000"/>
                  <a:lumOff val="35000"/>
                </a:prstClr>
              </a:solidFill>
              <a:latin typeface="Segoe UI 本文"/>
              <a:ea typeface="メイリオ" panose="020B0604030504040204" pitchFamily="50" charset="-128"/>
              <a:cs typeface="メイリオ" panose="020B0604030504040204" pitchFamily="50" charset="-128"/>
            </a:endParaRPr>
          </a:p>
        </p:txBody>
      </p:sp>
      <p:pic>
        <p:nvPicPr>
          <p:cNvPr id="62" name="図 61"/>
          <p:cNvPicPr>
            <a:picLocks noChangeAspect="1"/>
          </p:cNvPicPr>
          <p:nvPr/>
        </p:nvPicPr>
        <p:blipFill>
          <a:blip r:embed="rId25" cstate="print">
            <a:duotone>
              <a:prstClr val="black"/>
              <a:schemeClr val="tx1">
                <a:lumMod val="85000"/>
                <a:lumOff val="15000"/>
                <a:tint val="45000"/>
                <a:satMod val="400000"/>
              </a:schemeClr>
            </a:duotone>
            <a:extLst>
              <a:ext uri="{BEBA8EAE-BF5A-486C-A8C5-ECC9F3942E4B}">
                <a14:imgProps xmlns:a14="http://schemas.microsoft.com/office/drawing/2010/main">
                  <a14:imgLayer r:embed="rId26">
                    <a14:imgEffect>
                      <a14:saturation sat="200000"/>
                    </a14:imgEffect>
                  </a14:imgLayer>
                </a14:imgProps>
              </a:ext>
              <a:ext uri="{28A0092B-C50C-407E-A947-70E740481C1C}">
                <a14:useLocalDpi xmlns:a14="http://schemas.microsoft.com/office/drawing/2010/main" val="0"/>
              </a:ext>
            </a:extLst>
          </a:blip>
          <a:stretch>
            <a:fillRect/>
          </a:stretch>
        </p:blipFill>
        <p:spPr>
          <a:xfrm>
            <a:off x="8031043" y="2617663"/>
            <a:ext cx="252388" cy="252388"/>
          </a:xfrm>
          <a:prstGeom prst="rect">
            <a:avLst/>
          </a:prstGeom>
        </p:spPr>
      </p:pic>
      <p:pic>
        <p:nvPicPr>
          <p:cNvPr id="63" name="図 62"/>
          <p:cNvPicPr>
            <a:picLocks noChangeAspect="1"/>
          </p:cNvPicPr>
          <p:nvPr/>
        </p:nvPicPr>
        <p:blipFill>
          <a:blip r:embed="rId27" cstate="print">
            <a:grayscl/>
            <a:extLst>
              <a:ext uri="{28A0092B-C50C-407E-A947-70E740481C1C}">
                <a14:useLocalDpi xmlns:a14="http://schemas.microsoft.com/office/drawing/2010/main" val="0"/>
              </a:ext>
            </a:extLst>
          </a:blip>
          <a:stretch>
            <a:fillRect/>
          </a:stretch>
        </p:blipFill>
        <p:spPr>
          <a:xfrm>
            <a:off x="8358098" y="2598429"/>
            <a:ext cx="290856" cy="290856"/>
          </a:xfrm>
          <a:prstGeom prst="rect">
            <a:avLst/>
          </a:prstGeom>
        </p:spPr>
      </p:pic>
      <p:pic>
        <p:nvPicPr>
          <p:cNvPr id="64" name="図 63"/>
          <p:cNvPicPr>
            <a:picLocks noChangeAspect="1"/>
          </p:cNvPicPr>
          <p:nvPr/>
        </p:nvPicPr>
        <p:blipFill>
          <a:blip r:embed="rId28" cstate="print">
            <a:grayscl/>
            <a:extLst>
              <a:ext uri="{BEBA8EAE-BF5A-486C-A8C5-ECC9F3942E4B}">
                <a14:imgProps xmlns:a14="http://schemas.microsoft.com/office/drawing/2010/main">
                  <a14:imgLayer r:embed="rId29">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8700310" y="2600683"/>
            <a:ext cx="288602" cy="288602"/>
          </a:xfrm>
          <a:prstGeom prst="rect">
            <a:avLst/>
          </a:prstGeom>
        </p:spPr>
      </p:pic>
      <p:pic>
        <p:nvPicPr>
          <p:cNvPr id="65" name="図 64"/>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8819" y="2994184"/>
            <a:ext cx="272875" cy="272875"/>
          </a:xfrm>
          <a:prstGeom prst="rect">
            <a:avLst/>
          </a:prstGeom>
        </p:spPr>
      </p:pic>
      <p:pic>
        <p:nvPicPr>
          <p:cNvPr id="66" name="図 65"/>
          <p:cNvPicPr>
            <a:picLocks noChangeAspect="1"/>
          </p:cNvPicPr>
          <p:nvPr/>
        </p:nvPicPr>
        <p:blipFill>
          <a:blip r:embed="rId32" cstate="print">
            <a:grayscl/>
            <a:extLst>
              <a:ext uri="{BEBA8EAE-BF5A-486C-A8C5-ECC9F3942E4B}">
                <a14:imgProps xmlns:a14="http://schemas.microsoft.com/office/drawing/2010/main">
                  <a14:imgLayer r:embed="rId33">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371382" y="3001229"/>
            <a:ext cx="277572" cy="277572"/>
          </a:xfrm>
          <a:prstGeom prst="rect">
            <a:avLst/>
          </a:prstGeom>
        </p:spPr>
      </p:pic>
      <p:pic>
        <p:nvPicPr>
          <p:cNvPr id="67" name="図 66"/>
          <p:cNvPicPr>
            <a:picLocks noChangeAspect="1"/>
          </p:cNvPicPr>
          <p:nvPr/>
        </p:nvPicPr>
        <p:blipFill>
          <a:blip r:embed="rId34" cstate="print">
            <a:grayscl/>
            <a:extLst>
              <a:ext uri="{BEBA8EAE-BF5A-486C-A8C5-ECC9F3942E4B}">
                <a14:imgProps xmlns:a14="http://schemas.microsoft.com/office/drawing/2010/main">
                  <a14:imgLayer r:embed="rId35">
                    <a14:imgEffect>
                      <a14:colorTemperature colorTemp="47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18222" y="3000404"/>
            <a:ext cx="276042" cy="276042"/>
          </a:xfrm>
          <a:prstGeom prst="rect">
            <a:avLst/>
          </a:prstGeom>
        </p:spPr>
      </p:pic>
      <p:pic>
        <p:nvPicPr>
          <p:cNvPr id="68" name="p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16472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7"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a:t>
            </a:fld>
            <a:endParaRPr lang="ja-JP" altLang="en-US" dirty="0"/>
          </a:p>
        </p:txBody>
      </p:sp>
      <p:sp>
        <p:nvSpPr>
          <p:cNvPr id="40" name="テキスト プレースホルダー 2"/>
          <p:cNvSpPr>
            <a:spLocks noGrp="1"/>
          </p:cNvSpPr>
          <p:nvPr>
            <p:ph sz="quarter" idx="13"/>
          </p:nvPr>
        </p:nvSpPr>
        <p:spPr>
          <a:xfrm>
            <a:off x="215516" y="915566"/>
            <a:ext cx="8712968" cy="3816424"/>
          </a:xfrm>
        </p:spPr>
        <p:txBody>
          <a:bodyPr/>
          <a:lstStyle/>
          <a:p>
            <a:pPr lvl="0">
              <a:buClr>
                <a:schemeClr val="tx2"/>
              </a:buClr>
            </a:pPr>
            <a:r>
              <a:rPr lang="ja-JP" altLang="en-US" dirty="0" smtClean="0"/>
              <a:t>認証と認可を設定することで、ユーザーに適切な情報を提供することができます</a:t>
            </a:r>
            <a:endParaRPr lang="en-US" altLang="ja-JP" dirty="0" smtClean="0"/>
          </a:p>
          <a:p>
            <a:pPr marL="285750" lvl="0" indent="-285750">
              <a:buClr>
                <a:schemeClr val="tx2"/>
              </a:buClr>
              <a:buFont typeface="Wingdings" panose="05000000000000000000" pitchFamily="2" charset="2"/>
              <a:buChar char="l"/>
            </a:pPr>
            <a:endParaRPr lang="en-US" altLang="ja-JP" dirty="0"/>
          </a:p>
          <a:p>
            <a:pPr marL="285750" indent="-285750">
              <a:buClr>
                <a:schemeClr val="tx2"/>
              </a:buClr>
              <a:buFont typeface="Wingdings" panose="05000000000000000000" pitchFamily="2" charset="2"/>
              <a:buChar char="l"/>
            </a:pPr>
            <a:r>
              <a:rPr lang="ja-JP" altLang="en-US" dirty="0" smtClean="0"/>
              <a:t>認証（</a:t>
            </a:r>
            <a:r>
              <a:rPr lang="en-US" altLang="ja-JP" dirty="0" smtClean="0"/>
              <a:t>Authentication</a:t>
            </a:r>
            <a:r>
              <a:rPr lang="ja-JP" altLang="en-US" dirty="0" smtClean="0"/>
              <a:t>）</a:t>
            </a:r>
            <a:endParaRPr lang="en-US" altLang="ja-JP" dirty="0" smtClean="0"/>
          </a:p>
          <a:p>
            <a:pPr marL="742950" lvl="1" indent="-285750">
              <a:buClr>
                <a:schemeClr val="tx2"/>
              </a:buClr>
              <a:buFont typeface="Wingdings" panose="05000000000000000000" pitchFamily="2" charset="2"/>
              <a:buChar char="ü"/>
            </a:pPr>
            <a:r>
              <a:rPr lang="ja-JP" altLang="en-US" dirty="0" smtClean="0"/>
              <a:t>ユーザー</a:t>
            </a:r>
            <a:r>
              <a:rPr lang="en-US" altLang="ja-JP" dirty="0" smtClean="0"/>
              <a:t>ID</a:t>
            </a:r>
            <a:r>
              <a:rPr lang="ja-JP" altLang="en-US" dirty="0" smtClean="0"/>
              <a:t>とパスワードの組み合わせにより、</a:t>
            </a:r>
            <a:r>
              <a:rPr lang="en-US" altLang="ja-JP" dirty="0" err="1" smtClean="0"/>
              <a:t>WebFOCUS</a:t>
            </a:r>
            <a:r>
              <a:rPr lang="ja-JP" altLang="en-US" dirty="0" smtClean="0"/>
              <a:t>を利用できるユーザーであることを確認する</a:t>
            </a:r>
            <a:endParaRPr lang="en-US" altLang="ja-JP" dirty="0" smtClean="0"/>
          </a:p>
          <a:p>
            <a:pPr marL="742950" lvl="1" indent="-285750">
              <a:buClr>
                <a:schemeClr val="tx2"/>
              </a:buClr>
              <a:buFont typeface="Wingdings" panose="05000000000000000000" pitchFamily="2" charset="2"/>
              <a:buChar char="ü"/>
            </a:pPr>
            <a:r>
              <a:rPr lang="ja-JP" altLang="en-US" dirty="0" smtClean="0"/>
              <a:t>正規のユーザーでない場合、</a:t>
            </a:r>
            <a:r>
              <a:rPr lang="en-US" altLang="ja-JP" dirty="0" err="1" smtClean="0"/>
              <a:t>WebFOCUS</a:t>
            </a:r>
            <a:r>
              <a:rPr lang="ja-JP" altLang="en-US" dirty="0" smtClean="0"/>
              <a:t>の利用ができない</a:t>
            </a:r>
            <a:endParaRPr lang="en-US" altLang="ja-JP" dirty="0" smtClean="0"/>
          </a:p>
          <a:p>
            <a:pPr marL="1200150" lvl="2" indent="-285750">
              <a:buClr>
                <a:schemeClr val="tx2"/>
              </a:buClr>
              <a:buFont typeface="Wingdings" panose="05000000000000000000" pitchFamily="2" charset="2"/>
              <a:buChar char="l"/>
            </a:pPr>
            <a:endParaRPr lang="en-US" altLang="ja-JP" dirty="0"/>
          </a:p>
          <a:p>
            <a:pPr marL="285750" indent="-285750">
              <a:buClr>
                <a:schemeClr val="tx2"/>
              </a:buClr>
              <a:buFont typeface="Wingdings" panose="05000000000000000000" pitchFamily="2" charset="2"/>
              <a:buChar char="l"/>
            </a:pPr>
            <a:r>
              <a:rPr lang="ja-JP" altLang="en-US" dirty="0" smtClean="0"/>
              <a:t>認可（</a:t>
            </a:r>
            <a:r>
              <a:rPr lang="en-US" altLang="ja-JP" dirty="0" smtClean="0"/>
              <a:t>Authorization</a:t>
            </a:r>
            <a:r>
              <a:rPr lang="ja-JP" altLang="en-US" dirty="0" smtClean="0"/>
              <a:t>）</a:t>
            </a:r>
            <a:endParaRPr lang="en-US" altLang="ja-JP" dirty="0" smtClean="0"/>
          </a:p>
          <a:p>
            <a:pPr marL="742950" lvl="1" indent="-285750">
              <a:buClr>
                <a:schemeClr val="tx2"/>
              </a:buClr>
              <a:buFont typeface="Wingdings" panose="05000000000000000000" pitchFamily="2" charset="2"/>
              <a:buChar char="ü"/>
            </a:pPr>
            <a:r>
              <a:rPr lang="ja-JP" altLang="en-US" dirty="0" smtClean="0"/>
              <a:t>正規のユーザーに対して、</a:t>
            </a:r>
            <a:r>
              <a:rPr lang="en-US" altLang="ja-JP" dirty="0" err="1" smtClean="0"/>
              <a:t>WebFOCUS</a:t>
            </a:r>
            <a:r>
              <a:rPr lang="ja-JP" altLang="en-US" dirty="0" smtClean="0"/>
              <a:t>の権限設定に応じた機能を与える</a:t>
            </a:r>
            <a:endParaRPr lang="en-US" altLang="ja-JP" dirty="0" smtClean="0"/>
          </a:p>
          <a:p>
            <a:pPr marL="742950" lvl="1" indent="-285750">
              <a:buClr>
                <a:schemeClr val="tx2"/>
              </a:buClr>
              <a:buFont typeface="Wingdings" panose="05000000000000000000" pitchFamily="2" charset="2"/>
              <a:buChar char="ü"/>
            </a:pPr>
            <a:r>
              <a:rPr lang="ja-JP" altLang="en-US" dirty="0" smtClean="0"/>
              <a:t>必要な人に必要なデータのみを提供する、不要なデータは提供しない</a:t>
            </a:r>
            <a:endParaRPr lang="ja-JP" altLang="en-US" dirty="0"/>
          </a:p>
        </p:txBody>
      </p:sp>
      <p:graphicFrame>
        <p:nvGraphicFramePr>
          <p:cNvPr id="41" name="Google Shape;227;p7"/>
          <p:cNvGraphicFramePr/>
          <p:nvPr>
            <p:extLst/>
          </p:nvPr>
        </p:nvGraphicFramePr>
        <p:xfrm>
          <a:off x="6352356" y="3690648"/>
          <a:ext cx="1358625" cy="990650"/>
        </p:xfrm>
        <a:graphic>
          <a:graphicData uri="http://schemas.openxmlformats.org/drawingml/2006/table">
            <a:tbl>
              <a:tblPr firstRow="1" bandRow="1">
                <a:tableStyleId>{B301B821-A1FF-4177-AEE7-76D212191A09}</a:tableStyleId>
              </a:tblPr>
              <a:tblGrid>
                <a:gridCol w="452875">
                  <a:extLst>
                    <a:ext uri="{9D8B030D-6E8A-4147-A177-3AD203B41FA5}">
                      <a16:colId xmlns:a16="http://schemas.microsoft.com/office/drawing/2014/main" val="20000"/>
                    </a:ext>
                  </a:extLst>
                </a:gridCol>
                <a:gridCol w="452875">
                  <a:extLst>
                    <a:ext uri="{9D8B030D-6E8A-4147-A177-3AD203B41FA5}">
                      <a16:colId xmlns:a16="http://schemas.microsoft.com/office/drawing/2014/main" val="20001"/>
                    </a:ext>
                  </a:extLst>
                </a:gridCol>
                <a:gridCol w="452875">
                  <a:extLst>
                    <a:ext uri="{9D8B030D-6E8A-4147-A177-3AD203B41FA5}">
                      <a16:colId xmlns:a16="http://schemas.microsoft.com/office/drawing/2014/main" val="20002"/>
                    </a:ext>
                  </a:extLst>
                </a:gridCol>
              </a:tblGrid>
              <a:tr h="131675">
                <a:tc>
                  <a:txBody>
                    <a:bodyPr/>
                    <a:lstStyle/>
                    <a:p>
                      <a:pPr marL="0" marR="0" lvl="0" indent="0" algn="l" rtl="0">
                        <a:spcBef>
                          <a:spcPts val="0"/>
                        </a:spcBef>
                        <a:spcAft>
                          <a:spcPts val="0"/>
                        </a:spcAft>
                        <a:buNone/>
                      </a:pPr>
                      <a:r>
                        <a:rPr lang="ja-JP" sz="700" u="none" strike="noStrike" cap="none" dirty="0">
                          <a:latin typeface="Segoe UI 本文"/>
                          <a:sym typeface="Meiryo"/>
                        </a:rPr>
                        <a:t>title1</a:t>
                      </a:r>
                      <a:endParaRPr sz="700" dirty="0">
                        <a:latin typeface="Segoe UI 本文"/>
                        <a:ea typeface="Meiryo"/>
                        <a:cs typeface="Meiryo"/>
                        <a:sym typeface="Meiryo"/>
                      </a:endParaRPr>
                    </a:p>
                  </a:txBody>
                  <a:tcPr marL="91450" marR="91450" marT="45725" marB="45725">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ja-JP" sz="700">
                          <a:latin typeface="Segoe UI 本文"/>
                          <a:sym typeface="Meiryo"/>
                        </a:rPr>
                        <a:t>title2</a:t>
                      </a:r>
                      <a:endParaRPr sz="700">
                        <a:latin typeface="Segoe UI 本文"/>
                        <a:ea typeface="Meiryo"/>
                        <a:cs typeface="Meiryo"/>
                        <a:sym typeface="Meiryo"/>
                      </a:endParaRPr>
                    </a:p>
                  </a:txBody>
                  <a:tcPr marL="91450" marR="91450" marT="45725" marB="45725">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ja-JP" sz="700" dirty="0">
                          <a:latin typeface="Segoe UI 本文"/>
                          <a:sym typeface="Meiryo"/>
                        </a:rPr>
                        <a:t>title3</a:t>
                      </a:r>
                      <a:endParaRPr sz="700" dirty="0">
                        <a:latin typeface="Segoe UI 本文"/>
                        <a:ea typeface="Meiryo"/>
                        <a:cs typeface="Meiryo"/>
                        <a:sym typeface="Meiryo"/>
                      </a:endParaRPr>
                    </a:p>
                  </a:txBody>
                  <a:tcPr marL="91450" marR="91450" marT="45725" marB="45725">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1675">
                <a:tc>
                  <a:txBody>
                    <a:bodyPr/>
                    <a:lstStyle/>
                    <a:p>
                      <a:pPr marL="0" marR="0" lvl="0" indent="0" algn="l" rtl="0">
                        <a:spcBef>
                          <a:spcPts val="0"/>
                        </a:spcBef>
                        <a:spcAft>
                          <a:spcPts val="0"/>
                        </a:spcAft>
                        <a:buNone/>
                      </a:pPr>
                      <a:r>
                        <a:rPr lang="ja-JP" sz="700" dirty="0">
                          <a:sym typeface="Meiryo"/>
                        </a:rPr>
                        <a:t>〇〇</a:t>
                      </a:r>
                      <a:endParaRPr sz="700" dirty="0">
                        <a:latin typeface="Meiryo"/>
                        <a:ea typeface="Meiryo"/>
                        <a:cs typeface="Meiryo"/>
                        <a:sym typeface="Meiryo"/>
                      </a:endParaRPr>
                    </a:p>
                  </a:txBody>
                  <a:tcPr marL="91450" marR="91450" marT="45725" marB="45725">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a:sym typeface="Meiryo"/>
                        </a:rPr>
                        <a:t>〇〇</a:t>
                      </a:r>
                      <a:endParaRPr/>
                    </a:p>
                  </a:txBody>
                  <a:tcPr marL="91450" marR="91450" marT="45725" marB="45725">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a:sym typeface="Meiryo"/>
                        </a:rPr>
                        <a:t>〇〇</a:t>
                      </a:r>
                      <a:endParaRPr/>
                    </a:p>
                  </a:txBody>
                  <a:tcPr marL="91450" marR="91450" marT="45725" marB="45725">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31675">
                <a:tc>
                  <a:txBody>
                    <a:bodyPr/>
                    <a:lstStyle/>
                    <a:p>
                      <a:pPr marL="0" marR="0" lvl="0" indent="0" algn="l" rtl="0">
                        <a:spcBef>
                          <a:spcPts val="0"/>
                        </a:spcBef>
                        <a:spcAft>
                          <a:spcPts val="0"/>
                        </a:spcAft>
                        <a:buNone/>
                      </a:pPr>
                      <a:r>
                        <a:rPr lang="ja-JP" sz="700">
                          <a:sym typeface="Meiryo"/>
                        </a:rPr>
                        <a:t>〇〇</a:t>
                      </a:r>
                      <a:endParaRPr sz="700">
                        <a:latin typeface="Meiryo"/>
                        <a:ea typeface="Meiryo"/>
                        <a:cs typeface="Meiryo"/>
                        <a:sym typeface="Meiryo"/>
                      </a:endParaRPr>
                    </a:p>
                  </a:txBody>
                  <a:tcPr marL="91450" marR="91450" marT="45725" marB="45725">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a:sym typeface="Meiryo"/>
                        </a:rPr>
                        <a:t>〇〇</a:t>
                      </a:r>
                      <a:endParaRPr/>
                    </a:p>
                  </a:txBody>
                  <a:tcPr marL="91450" marR="91450" marT="45725" marB="45725">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ja-JP" sz="700">
                          <a:sym typeface="Meiryo"/>
                        </a:rPr>
                        <a:t>〇〇</a:t>
                      </a:r>
                      <a:endParaRPr sz="700">
                        <a:latin typeface="Meiryo"/>
                        <a:ea typeface="Meiryo"/>
                        <a:cs typeface="Meiryo"/>
                        <a:sym typeface="Meiryo"/>
                      </a:endParaRPr>
                    </a:p>
                  </a:txBody>
                  <a:tcPr marL="91450" marR="91450" marT="45725" marB="45725">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1675">
                <a:tc>
                  <a:txBody>
                    <a:bodyPr/>
                    <a:lstStyle/>
                    <a:p>
                      <a:pPr marL="0" marR="0" lvl="0" indent="0" algn="l" rtl="0">
                        <a:spcBef>
                          <a:spcPts val="0"/>
                        </a:spcBef>
                        <a:spcAft>
                          <a:spcPts val="0"/>
                        </a:spcAft>
                        <a:buNone/>
                      </a:pPr>
                      <a:r>
                        <a:rPr lang="ja-JP" sz="700">
                          <a:sym typeface="Meiryo"/>
                        </a:rPr>
                        <a:t>××</a:t>
                      </a:r>
                      <a:endParaRPr sz="700">
                        <a:latin typeface="Meiryo"/>
                        <a:ea typeface="Meiryo"/>
                        <a:cs typeface="Meiryo"/>
                        <a:sym typeface="Meiryo"/>
                      </a:endParaRPr>
                    </a:p>
                  </a:txBody>
                  <a:tcPr marL="91450" marR="91450" marT="45725" marB="45725">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a:sym typeface="Meiryo"/>
                        </a:rPr>
                        <a:t>××</a:t>
                      </a:r>
                      <a:endParaRPr sz="700">
                        <a:latin typeface="Meiryo"/>
                        <a:ea typeface="Meiryo"/>
                        <a:cs typeface="Meiryo"/>
                        <a:sym typeface="Meiryo"/>
                      </a:endParaRPr>
                    </a:p>
                  </a:txBody>
                  <a:tcPr marL="91450" marR="91450" marT="45725" marB="45725">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a:sym typeface="Meiryo"/>
                        </a:rPr>
                        <a:t>××</a:t>
                      </a:r>
                      <a:endParaRPr sz="700">
                        <a:latin typeface="Meiryo"/>
                        <a:ea typeface="Meiryo"/>
                        <a:cs typeface="Meiryo"/>
                        <a:sym typeface="Meiryo"/>
                      </a:endParaRPr>
                    </a:p>
                  </a:txBody>
                  <a:tcPr marL="91450" marR="91450" marT="45725" marB="45725">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1675">
                <a:tc>
                  <a:txBody>
                    <a:bodyPr/>
                    <a:lstStyle/>
                    <a:p>
                      <a:pPr marL="0" marR="0" lvl="0" indent="0" algn="l" rtl="0">
                        <a:lnSpc>
                          <a:spcPct val="100000"/>
                        </a:lnSpc>
                        <a:spcBef>
                          <a:spcPts val="0"/>
                        </a:spcBef>
                        <a:spcAft>
                          <a:spcPts val="0"/>
                        </a:spcAft>
                        <a:buClr>
                          <a:schemeClr val="dk1"/>
                        </a:buClr>
                        <a:buSzPts val="700"/>
                        <a:buFont typeface="Meiryo"/>
                        <a:buNone/>
                      </a:pPr>
                      <a:r>
                        <a:rPr lang="ja-JP" sz="700" dirty="0">
                          <a:sym typeface="Meiryo"/>
                        </a:rPr>
                        <a:t>××</a:t>
                      </a:r>
                      <a:endParaRPr sz="700" dirty="0">
                        <a:latin typeface="Meiryo"/>
                        <a:ea typeface="Meiryo"/>
                        <a:cs typeface="Meiryo"/>
                        <a:sym typeface="Meiryo"/>
                      </a:endParaRPr>
                    </a:p>
                  </a:txBody>
                  <a:tcPr marL="91450" marR="91450" marT="45725" marB="45725">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a:sym typeface="Meiryo"/>
                        </a:rPr>
                        <a:t>××</a:t>
                      </a:r>
                      <a:endParaRPr sz="700">
                        <a:latin typeface="Meiryo"/>
                        <a:ea typeface="Meiryo"/>
                        <a:cs typeface="Meiryo"/>
                        <a:sym typeface="Meiryo"/>
                      </a:endParaRPr>
                    </a:p>
                  </a:txBody>
                  <a:tcPr marL="91450" marR="91450" marT="45725" marB="45725">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700"/>
                        <a:buFont typeface="Meiryo"/>
                        <a:buNone/>
                      </a:pPr>
                      <a:r>
                        <a:rPr lang="ja-JP" sz="700" dirty="0">
                          <a:sym typeface="Meiryo"/>
                        </a:rPr>
                        <a:t>××</a:t>
                      </a:r>
                      <a:endParaRPr sz="700" dirty="0">
                        <a:latin typeface="Meiryo"/>
                        <a:ea typeface="Meiryo"/>
                        <a:cs typeface="Meiryo"/>
                        <a:sym typeface="Meiryo"/>
                      </a:endParaRPr>
                    </a:p>
                  </a:txBody>
                  <a:tcPr marL="91450" marR="91450" marT="45725" marB="45725">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2" name="Google Shape;228;p7"/>
          <p:cNvSpPr txBox="1">
            <a:spLocks noGrp="1"/>
          </p:cNvSpPr>
          <p:nvPr>
            <p:ph type="title"/>
          </p:nvPr>
        </p:nvSpPr>
        <p:spPr>
          <a:xfrm>
            <a:off x="215516" y="205978"/>
            <a:ext cx="8712968" cy="637580"/>
          </a:xfrm>
        </p:spPr>
        <p:txBody>
          <a:bodyPr/>
          <a:lstStyle/>
          <a:p>
            <a:pPr lvl="0"/>
            <a:r>
              <a:rPr lang="ja-JP" altLang="en-US" smtClean="0"/>
              <a:t>処理概要</a:t>
            </a:r>
            <a:endParaRPr lang="ja-JP" altLang="en-US"/>
          </a:p>
        </p:txBody>
      </p:sp>
      <p:pic>
        <p:nvPicPr>
          <p:cNvPr id="43" name="Google Shape;230;p7"/>
          <p:cNvPicPr preferRelativeResize="0"/>
          <p:nvPr/>
        </p:nvPicPr>
        <p:blipFill rotWithShape="1">
          <a:blip r:embed="rId5">
            <a:alphaModFix/>
          </a:blip>
          <a:srcRect/>
          <a:stretch/>
        </p:blipFill>
        <p:spPr>
          <a:xfrm>
            <a:off x="743718" y="3673136"/>
            <a:ext cx="371898" cy="371897"/>
          </a:xfrm>
          <a:prstGeom prst="rect">
            <a:avLst/>
          </a:prstGeom>
          <a:noFill/>
          <a:ln>
            <a:noFill/>
          </a:ln>
        </p:spPr>
      </p:pic>
      <p:pic>
        <p:nvPicPr>
          <p:cNvPr id="44" name="Google Shape;231;p7"/>
          <p:cNvPicPr preferRelativeResize="0"/>
          <p:nvPr/>
        </p:nvPicPr>
        <p:blipFill rotWithShape="1">
          <a:blip r:embed="rId6">
            <a:alphaModFix/>
          </a:blip>
          <a:srcRect/>
          <a:stretch/>
        </p:blipFill>
        <p:spPr>
          <a:xfrm>
            <a:off x="743718" y="4277452"/>
            <a:ext cx="371898" cy="371897"/>
          </a:xfrm>
          <a:prstGeom prst="rect">
            <a:avLst/>
          </a:prstGeom>
          <a:noFill/>
          <a:ln>
            <a:noFill/>
          </a:ln>
        </p:spPr>
      </p:pic>
      <p:grpSp>
        <p:nvGrpSpPr>
          <p:cNvPr id="45" name="Google Shape;232;p7"/>
          <p:cNvGrpSpPr/>
          <p:nvPr/>
        </p:nvGrpSpPr>
        <p:grpSpPr>
          <a:xfrm>
            <a:off x="2526746" y="3731862"/>
            <a:ext cx="893126" cy="856112"/>
            <a:chOff x="3074437" y="2627819"/>
            <a:chExt cx="1296829" cy="1243083"/>
          </a:xfrm>
        </p:grpSpPr>
        <p:sp>
          <p:nvSpPr>
            <p:cNvPr id="46" name="Google Shape;233;p7"/>
            <p:cNvSpPr/>
            <p:nvPr/>
          </p:nvSpPr>
          <p:spPr>
            <a:xfrm>
              <a:off x="3074437" y="2627819"/>
              <a:ext cx="1296829" cy="1243083"/>
            </a:xfrm>
            <a:prstGeom prst="flowChartConnector">
              <a:avLst/>
            </a:prstGeom>
            <a:solidFill>
              <a:schemeClr val="lt1"/>
            </a:solidFill>
            <a:ln w="25400" cap="flat" cmpd="sng">
              <a:solidFill>
                <a:srgbClr val="66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eiryo"/>
                <a:ea typeface="Meiryo"/>
                <a:cs typeface="Meiryo"/>
                <a:sym typeface="Meiryo"/>
              </a:endParaRPr>
            </a:p>
          </p:txBody>
        </p:sp>
        <p:pic>
          <p:nvPicPr>
            <p:cNvPr id="47" name="Google Shape;234;p7"/>
            <p:cNvPicPr preferRelativeResize="0"/>
            <p:nvPr/>
          </p:nvPicPr>
          <p:blipFill rotWithShape="1">
            <a:blip r:embed="rId7">
              <a:alphaModFix/>
            </a:blip>
            <a:srcRect/>
            <a:stretch/>
          </p:blipFill>
          <p:spPr>
            <a:xfrm>
              <a:off x="3363499" y="2822602"/>
              <a:ext cx="718704" cy="701387"/>
            </a:xfrm>
            <a:prstGeom prst="rect">
              <a:avLst/>
            </a:prstGeom>
            <a:noFill/>
            <a:ln>
              <a:noFill/>
            </a:ln>
          </p:spPr>
        </p:pic>
        <p:pic>
          <p:nvPicPr>
            <p:cNvPr id="48" name="Google Shape;235;p7" descr="WebFocus"/>
            <p:cNvPicPr preferRelativeResize="0"/>
            <p:nvPr/>
          </p:nvPicPr>
          <p:blipFill rotWithShape="1">
            <a:blip r:embed="rId8">
              <a:alphaModFix/>
            </a:blip>
            <a:srcRect/>
            <a:stretch/>
          </p:blipFill>
          <p:spPr>
            <a:xfrm>
              <a:off x="3332252" y="3538256"/>
              <a:ext cx="781198" cy="106832"/>
            </a:xfrm>
            <a:prstGeom prst="rect">
              <a:avLst/>
            </a:prstGeom>
            <a:noFill/>
            <a:ln>
              <a:noFill/>
            </a:ln>
          </p:spPr>
        </p:pic>
      </p:grpSp>
      <p:sp>
        <p:nvSpPr>
          <p:cNvPr id="49" name="Google Shape;236;p7"/>
          <p:cNvSpPr/>
          <p:nvPr/>
        </p:nvSpPr>
        <p:spPr>
          <a:xfrm>
            <a:off x="1115616" y="3363838"/>
            <a:ext cx="1411130" cy="288000"/>
          </a:xfrm>
          <a:prstGeom prst="rect">
            <a:avLst/>
          </a:prstGeom>
          <a:solidFill>
            <a:schemeClr val="accent6"/>
          </a:solidFill>
          <a:ln>
            <a:noFill/>
          </a:ln>
        </p:spPr>
        <p:txBody>
          <a:bodyPr spcFirstLastPara="1" wrap="square" lIns="0" tIns="72000" rIns="0" bIns="0" anchor="t" anchorCtr="0">
            <a:noAutofit/>
          </a:bodyPr>
          <a:lstStyle/>
          <a:p>
            <a:pPr marL="0" marR="0" lvl="0" indent="0" algn="ctr" rtl="0">
              <a:spcBef>
                <a:spcPts val="0"/>
              </a:spcBef>
              <a:spcAft>
                <a:spcPts val="0"/>
              </a:spcAft>
              <a:buNone/>
            </a:pPr>
            <a:r>
              <a:rPr lang="ja-JP" sz="1200">
                <a:solidFill>
                  <a:srgbClr val="FFFFFF"/>
                </a:solidFill>
                <a:latin typeface="Meiryo"/>
                <a:ea typeface="Meiryo"/>
                <a:cs typeface="Meiryo"/>
                <a:sym typeface="Meiryo"/>
              </a:rPr>
              <a:t>認証（ログイン）</a:t>
            </a:r>
            <a:endParaRPr sz="1200">
              <a:solidFill>
                <a:srgbClr val="FFFFFF"/>
              </a:solidFill>
              <a:latin typeface="Meiryo"/>
              <a:ea typeface="Meiryo"/>
              <a:cs typeface="Meiryo"/>
              <a:sym typeface="Meiryo"/>
            </a:endParaRPr>
          </a:p>
        </p:txBody>
      </p:sp>
      <p:sp>
        <p:nvSpPr>
          <p:cNvPr id="50" name="Google Shape;237;p7"/>
          <p:cNvSpPr/>
          <p:nvPr/>
        </p:nvSpPr>
        <p:spPr>
          <a:xfrm>
            <a:off x="3419872" y="3363838"/>
            <a:ext cx="2412040" cy="288000"/>
          </a:xfrm>
          <a:prstGeom prst="rect">
            <a:avLst/>
          </a:prstGeom>
          <a:solidFill>
            <a:schemeClr val="accent6"/>
          </a:solidFill>
          <a:ln>
            <a:noFill/>
          </a:ln>
        </p:spPr>
        <p:txBody>
          <a:bodyPr spcFirstLastPara="1" wrap="square" lIns="0" tIns="72000" rIns="0" bIns="0" anchor="t" anchorCtr="0">
            <a:noAutofit/>
          </a:bodyPr>
          <a:lstStyle/>
          <a:p>
            <a:pPr marL="0" marR="0" lvl="0" indent="0" algn="ctr" rtl="0">
              <a:spcBef>
                <a:spcPts val="0"/>
              </a:spcBef>
              <a:spcAft>
                <a:spcPts val="0"/>
              </a:spcAft>
              <a:buNone/>
            </a:pPr>
            <a:r>
              <a:rPr lang="ja-JP" sz="1200">
                <a:solidFill>
                  <a:srgbClr val="FFFFFF"/>
                </a:solidFill>
                <a:latin typeface="Meiryo"/>
                <a:ea typeface="Meiryo"/>
                <a:cs typeface="Meiryo"/>
                <a:sym typeface="Meiryo"/>
              </a:rPr>
              <a:t>認可（機能やレポート閲覧）</a:t>
            </a:r>
            <a:endParaRPr sz="1200">
              <a:solidFill>
                <a:srgbClr val="FFFFFF"/>
              </a:solidFill>
              <a:latin typeface="Meiryo"/>
              <a:ea typeface="Meiryo"/>
              <a:cs typeface="Meiryo"/>
              <a:sym typeface="Meiryo"/>
            </a:endParaRPr>
          </a:p>
        </p:txBody>
      </p:sp>
      <p:pic>
        <p:nvPicPr>
          <p:cNvPr id="51" name="Google Shape;238;p7"/>
          <p:cNvPicPr preferRelativeResize="0"/>
          <p:nvPr/>
        </p:nvPicPr>
        <p:blipFill rotWithShape="1">
          <a:blip r:embed="rId9">
            <a:alphaModFix/>
          </a:blip>
          <a:srcRect/>
          <a:stretch/>
        </p:blipFill>
        <p:spPr>
          <a:xfrm>
            <a:off x="4896072" y="3673136"/>
            <a:ext cx="324000" cy="324000"/>
          </a:xfrm>
          <a:prstGeom prst="rect">
            <a:avLst/>
          </a:prstGeom>
          <a:noFill/>
          <a:ln>
            <a:noFill/>
          </a:ln>
        </p:spPr>
      </p:pic>
      <p:pic>
        <p:nvPicPr>
          <p:cNvPr id="52" name="Google Shape;239;p7"/>
          <p:cNvPicPr preferRelativeResize="0"/>
          <p:nvPr/>
        </p:nvPicPr>
        <p:blipFill rotWithShape="1">
          <a:blip r:embed="rId9">
            <a:alphaModFix/>
          </a:blip>
          <a:srcRect/>
          <a:stretch/>
        </p:blipFill>
        <p:spPr>
          <a:xfrm>
            <a:off x="4896072" y="3997208"/>
            <a:ext cx="324000" cy="324000"/>
          </a:xfrm>
          <a:prstGeom prst="rect">
            <a:avLst/>
          </a:prstGeom>
          <a:noFill/>
          <a:ln>
            <a:noFill/>
          </a:ln>
        </p:spPr>
      </p:pic>
      <p:cxnSp>
        <p:nvCxnSpPr>
          <p:cNvPr id="53" name="Google Shape;240;p7"/>
          <p:cNvCxnSpPr>
            <a:stCxn id="43" idx="3"/>
            <a:endCxn id="46" idx="1"/>
          </p:cNvCxnSpPr>
          <p:nvPr/>
        </p:nvCxnSpPr>
        <p:spPr>
          <a:xfrm rot="10800000" flipH="1">
            <a:off x="1115616" y="3857285"/>
            <a:ext cx="1542000" cy="1800"/>
          </a:xfrm>
          <a:prstGeom prst="straightConnector1">
            <a:avLst/>
          </a:prstGeom>
          <a:noFill/>
          <a:ln w="19050" cap="flat" cmpd="sng">
            <a:solidFill>
              <a:schemeClr val="accent6"/>
            </a:solidFill>
            <a:prstDash val="solid"/>
            <a:round/>
            <a:headEnd type="none" w="sm" len="sm"/>
            <a:tailEnd type="triangle" w="lg" len="lg"/>
          </a:ln>
        </p:spPr>
      </p:cxnSp>
      <p:cxnSp>
        <p:nvCxnSpPr>
          <p:cNvPr id="54" name="Google Shape;241;p7"/>
          <p:cNvCxnSpPr>
            <a:stCxn id="44" idx="3"/>
            <a:endCxn id="46" idx="3"/>
          </p:cNvCxnSpPr>
          <p:nvPr/>
        </p:nvCxnSpPr>
        <p:spPr>
          <a:xfrm rot="10800000" flipH="1">
            <a:off x="1115616" y="4462501"/>
            <a:ext cx="1542000" cy="900"/>
          </a:xfrm>
          <a:prstGeom prst="straightConnector1">
            <a:avLst/>
          </a:prstGeom>
          <a:noFill/>
          <a:ln w="19050" cap="flat" cmpd="sng">
            <a:solidFill>
              <a:schemeClr val="accent6"/>
            </a:solidFill>
            <a:prstDash val="solid"/>
            <a:round/>
            <a:headEnd type="none" w="sm" len="sm"/>
            <a:tailEnd type="triangle" w="lg" len="lg"/>
          </a:ln>
        </p:spPr>
      </p:cxnSp>
      <p:sp>
        <p:nvSpPr>
          <p:cNvPr id="55" name="Google Shape;242;p7"/>
          <p:cNvSpPr txBox="1"/>
          <p:nvPr/>
        </p:nvSpPr>
        <p:spPr>
          <a:xfrm>
            <a:off x="1547664" y="3651870"/>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sp>
        <p:nvSpPr>
          <p:cNvPr id="56" name="Google Shape;243;p7"/>
          <p:cNvSpPr txBox="1"/>
          <p:nvPr/>
        </p:nvSpPr>
        <p:spPr>
          <a:xfrm>
            <a:off x="1547664" y="4258915"/>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pic>
        <p:nvPicPr>
          <p:cNvPr id="57" name="Google Shape;244;p7"/>
          <p:cNvPicPr preferRelativeResize="0"/>
          <p:nvPr/>
        </p:nvPicPr>
        <p:blipFill rotWithShape="1">
          <a:blip r:embed="rId9">
            <a:alphaModFix/>
          </a:blip>
          <a:srcRect/>
          <a:stretch/>
        </p:blipFill>
        <p:spPr>
          <a:xfrm>
            <a:off x="4896072" y="4304083"/>
            <a:ext cx="324000" cy="324000"/>
          </a:xfrm>
          <a:prstGeom prst="rect">
            <a:avLst/>
          </a:prstGeom>
          <a:noFill/>
          <a:ln>
            <a:noFill/>
          </a:ln>
        </p:spPr>
      </p:pic>
      <p:cxnSp>
        <p:nvCxnSpPr>
          <p:cNvPr id="58" name="Google Shape;245;p7"/>
          <p:cNvCxnSpPr>
            <a:stCxn id="46" idx="7"/>
            <a:endCxn id="51" idx="1"/>
          </p:cNvCxnSpPr>
          <p:nvPr/>
        </p:nvCxnSpPr>
        <p:spPr>
          <a:xfrm rot="10800000" flipH="1">
            <a:off x="3289077" y="3835037"/>
            <a:ext cx="1607100" cy="22200"/>
          </a:xfrm>
          <a:prstGeom prst="straightConnector1">
            <a:avLst/>
          </a:prstGeom>
          <a:noFill/>
          <a:ln w="19050" cap="flat" cmpd="sng">
            <a:solidFill>
              <a:schemeClr val="accent6"/>
            </a:solidFill>
            <a:prstDash val="solid"/>
            <a:round/>
            <a:headEnd type="none" w="sm" len="sm"/>
            <a:tailEnd type="triangle" w="lg" len="lg"/>
          </a:ln>
        </p:spPr>
      </p:cxnSp>
      <p:cxnSp>
        <p:nvCxnSpPr>
          <p:cNvPr id="59" name="Google Shape;246;p7"/>
          <p:cNvCxnSpPr>
            <a:stCxn id="46" idx="6"/>
            <a:endCxn id="52" idx="1"/>
          </p:cNvCxnSpPr>
          <p:nvPr/>
        </p:nvCxnSpPr>
        <p:spPr>
          <a:xfrm rot="10800000" flipH="1">
            <a:off x="3419872" y="4159318"/>
            <a:ext cx="1476300" cy="600"/>
          </a:xfrm>
          <a:prstGeom prst="straightConnector1">
            <a:avLst/>
          </a:prstGeom>
          <a:noFill/>
          <a:ln w="19050" cap="flat" cmpd="sng">
            <a:solidFill>
              <a:schemeClr val="accent6"/>
            </a:solidFill>
            <a:prstDash val="solid"/>
            <a:round/>
            <a:headEnd type="none" w="sm" len="sm"/>
            <a:tailEnd type="triangle" w="lg" len="lg"/>
          </a:ln>
        </p:spPr>
      </p:cxnSp>
      <p:cxnSp>
        <p:nvCxnSpPr>
          <p:cNvPr id="60" name="Google Shape;247;p7"/>
          <p:cNvCxnSpPr>
            <a:stCxn id="46" idx="5"/>
            <a:endCxn id="57" idx="1"/>
          </p:cNvCxnSpPr>
          <p:nvPr/>
        </p:nvCxnSpPr>
        <p:spPr>
          <a:xfrm>
            <a:off x="3289077" y="4462599"/>
            <a:ext cx="1607100" cy="3600"/>
          </a:xfrm>
          <a:prstGeom prst="straightConnector1">
            <a:avLst/>
          </a:prstGeom>
          <a:noFill/>
          <a:ln w="19050" cap="flat" cmpd="sng">
            <a:solidFill>
              <a:schemeClr val="accent6"/>
            </a:solidFill>
            <a:prstDash val="solid"/>
            <a:round/>
            <a:headEnd type="none" w="sm" len="sm"/>
            <a:tailEnd type="triangle" w="lg" len="lg"/>
          </a:ln>
        </p:spPr>
      </p:cxnSp>
      <p:sp>
        <p:nvSpPr>
          <p:cNvPr id="61" name="Google Shape;248;p7"/>
          <p:cNvSpPr/>
          <p:nvPr/>
        </p:nvSpPr>
        <p:spPr>
          <a:xfrm>
            <a:off x="3779912" y="3723910"/>
            <a:ext cx="720000" cy="216000"/>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900">
                <a:solidFill>
                  <a:schemeClr val="accent6"/>
                </a:solidFill>
                <a:latin typeface="Meiryo"/>
                <a:ea typeface="Meiryo"/>
                <a:cs typeface="Meiryo"/>
                <a:sym typeface="Meiryo"/>
              </a:rPr>
              <a:t>参照</a:t>
            </a:r>
            <a:endParaRPr sz="900">
              <a:solidFill>
                <a:schemeClr val="accent6"/>
              </a:solidFill>
              <a:latin typeface="Meiryo"/>
              <a:ea typeface="Meiryo"/>
              <a:cs typeface="Meiryo"/>
              <a:sym typeface="Meiryo"/>
            </a:endParaRPr>
          </a:p>
        </p:txBody>
      </p:sp>
      <p:sp>
        <p:nvSpPr>
          <p:cNvPr id="62" name="Google Shape;249;p7"/>
          <p:cNvSpPr/>
          <p:nvPr/>
        </p:nvSpPr>
        <p:spPr>
          <a:xfrm>
            <a:off x="3779912" y="4051918"/>
            <a:ext cx="720000" cy="216000"/>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900">
                <a:solidFill>
                  <a:schemeClr val="accent6"/>
                </a:solidFill>
                <a:latin typeface="Meiryo"/>
                <a:ea typeface="Meiryo"/>
                <a:cs typeface="Meiryo"/>
                <a:sym typeface="Meiryo"/>
              </a:rPr>
              <a:t>参照・編集</a:t>
            </a:r>
            <a:endParaRPr sz="900">
              <a:solidFill>
                <a:schemeClr val="accent6"/>
              </a:solidFill>
              <a:latin typeface="Meiryo"/>
              <a:ea typeface="Meiryo"/>
              <a:cs typeface="Meiryo"/>
              <a:sym typeface="Meiryo"/>
            </a:endParaRPr>
          </a:p>
        </p:txBody>
      </p:sp>
      <p:sp>
        <p:nvSpPr>
          <p:cNvPr id="63" name="Google Shape;250;p7"/>
          <p:cNvSpPr txBox="1"/>
          <p:nvPr/>
        </p:nvSpPr>
        <p:spPr>
          <a:xfrm>
            <a:off x="5076056" y="3610843"/>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sp>
        <p:nvSpPr>
          <p:cNvPr id="64" name="Google Shape;251;p7"/>
          <p:cNvSpPr txBox="1"/>
          <p:nvPr/>
        </p:nvSpPr>
        <p:spPr>
          <a:xfrm>
            <a:off x="5076056" y="3962746"/>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sp>
        <p:nvSpPr>
          <p:cNvPr id="65" name="Google Shape;252;p7"/>
          <p:cNvSpPr txBox="1"/>
          <p:nvPr/>
        </p:nvSpPr>
        <p:spPr>
          <a:xfrm>
            <a:off x="5076056" y="4258915"/>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pic>
        <p:nvPicPr>
          <p:cNvPr id="66" name="Google Shape;253;p7"/>
          <p:cNvPicPr preferRelativeResize="0"/>
          <p:nvPr/>
        </p:nvPicPr>
        <p:blipFill rotWithShape="1">
          <a:blip r:embed="rId10">
            <a:alphaModFix/>
          </a:blip>
          <a:srcRect/>
          <a:stretch/>
        </p:blipFill>
        <p:spPr>
          <a:xfrm>
            <a:off x="5436096" y="4022543"/>
            <a:ext cx="324000" cy="324000"/>
          </a:xfrm>
          <a:prstGeom prst="rect">
            <a:avLst/>
          </a:prstGeom>
          <a:noFill/>
          <a:ln>
            <a:noFill/>
          </a:ln>
        </p:spPr>
      </p:pic>
      <p:cxnSp>
        <p:nvCxnSpPr>
          <p:cNvPr id="67" name="Google Shape;254;p7"/>
          <p:cNvCxnSpPr>
            <a:stCxn id="66" idx="3"/>
          </p:cNvCxnSpPr>
          <p:nvPr/>
        </p:nvCxnSpPr>
        <p:spPr>
          <a:xfrm>
            <a:off x="5760096" y="4184543"/>
            <a:ext cx="592200" cy="1500"/>
          </a:xfrm>
          <a:prstGeom prst="straightConnector1">
            <a:avLst/>
          </a:prstGeom>
          <a:noFill/>
          <a:ln w="19050" cap="flat" cmpd="sng">
            <a:solidFill>
              <a:schemeClr val="accent5"/>
            </a:solidFill>
            <a:prstDash val="solid"/>
            <a:round/>
            <a:headEnd type="none" w="sm" len="sm"/>
            <a:tailEnd type="none" w="sm" len="sm"/>
          </a:ln>
        </p:spPr>
      </p:cxnSp>
      <p:sp>
        <p:nvSpPr>
          <p:cNvPr id="68" name="Google Shape;255;p7"/>
          <p:cNvSpPr txBox="1"/>
          <p:nvPr/>
        </p:nvSpPr>
        <p:spPr>
          <a:xfrm>
            <a:off x="7566992" y="3867894"/>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sp>
        <p:nvSpPr>
          <p:cNvPr id="69" name="Google Shape;256;p7"/>
          <p:cNvSpPr txBox="1"/>
          <p:nvPr/>
        </p:nvSpPr>
        <p:spPr>
          <a:xfrm>
            <a:off x="7566992" y="4258915"/>
            <a:ext cx="533400" cy="473075"/>
          </a:xfrm>
          <a:prstGeom prst="rect">
            <a:avLst/>
          </a:prstGeom>
          <a:noFill/>
          <a:ln>
            <a:noFill/>
          </a:ln>
        </p:spPr>
        <p:txBody>
          <a:bodyPr spcFirstLastPara="1" wrap="square" lIns="54000" tIns="80275" rIns="54000" bIns="45000" anchor="ctr" anchorCtr="0">
            <a:noAutofit/>
          </a:bodyPr>
          <a:lstStyle/>
          <a:p>
            <a:pPr marL="0" marR="0" lvl="0" indent="0" algn="ctr" rtl="0">
              <a:lnSpc>
                <a:spcPct val="90000"/>
              </a:lnSpc>
              <a:spcBef>
                <a:spcPts val="0"/>
              </a:spcBef>
              <a:spcAft>
                <a:spcPts val="0"/>
              </a:spcAft>
              <a:buClr>
                <a:srgbClr val="000000"/>
              </a:buClr>
              <a:buSzPts val="1800"/>
              <a:buFont typeface="Times New Roman"/>
              <a:buNone/>
            </a:pPr>
            <a:r>
              <a:rPr lang="ja-JP" sz="1800" i="0" u="none" strike="noStrike" cap="none">
                <a:solidFill>
                  <a:srgbClr val="FF3300"/>
                </a:solidFill>
                <a:latin typeface="Meiryo"/>
                <a:ea typeface="Meiryo"/>
                <a:cs typeface="Meiryo"/>
                <a:sym typeface="Meiryo"/>
              </a:rPr>
              <a:t>×</a:t>
            </a:r>
            <a:endParaRPr/>
          </a:p>
        </p:txBody>
      </p:sp>
      <p:sp>
        <p:nvSpPr>
          <p:cNvPr id="70" name="Google Shape;257;p7"/>
          <p:cNvSpPr/>
          <p:nvPr/>
        </p:nvSpPr>
        <p:spPr>
          <a:xfrm>
            <a:off x="6156176" y="3363838"/>
            <a:ext cx="1944000" cy="288000"/>
          </a:xfrm>
          <a:prstGeom prst="rect">
            <a:avLst/>
          </a:prstGeom>
          <a:solidFill>
            <a:schemeClr val="accent6"/>
          </a:solidFill>
          <a:ln>
            <a:noFill/>
          </a:ln>
        </p:spPr>
        <p:txBody>
          <a:bodyPr spcFirstLastPara="1" wrap="square" lIns="0" tIns="72000" rIns="0" bIns="0" anchor="t" anchorCtr="0">
            <a:noAutofit/>
          </a:bodyPr>
          <a:lstStyle/>
          <a:p>
            <a:pPr marL="0" marR="0" lvl="0" indent="0" algn="ctr" rtl="0">
              <a:spcBef>
                <a:spcPts val="0"/>
              </a:spcBef>
              <a:spcAft>
                <a:spcPts val="0"/>
              </a:spcAft>
              <a:buNone/>
            </a:pPr>
            <a:r>
              <a:rPr lang="ja-JP" sz="1200">
                <a:solidFill>
                  <a:srgbClr val="FFFFFF"/>
                </a:solidFill>
                <a:latin typeface="Meiryo"/>
                <a:ea typeface="Meiryo"/>
                <a:cs typeface="Meiryo"/>
                <a:sym typeface="Meiryo"/>
              </a:rPr>
              <a:t>認可（テーブルやデータ）</a:t>
            </a:r>
            <a:endParaRPr sz="1200">
              <a:solidFill>
                <a:srgbClr val="FFFFFF"/>
              </a:solidFill>
              <a:latin typeface="Meiryo"/>
              <a:ea typeface="Meiryo"/>
              <a:cs typeface="Meiryo"/>
              <a:sym typeface="Meiryo"/>
            </a:endParaRPr>
          </a:p>
        </p:txBody>
      </p:sp>
      <p:sp>
        <p:nvSpPr>
          <p:cNvPr id="71" name="Google Shape;258;p7"/>
          <p:cNvSpPr/>
          <p:nvPr/>
        </p:nvSpPr>
        <p:spPr>
          <a:xfrm>
            <a:off x="3779912" y="4371974"/>
            <a:ext cx="720000" cy="216000"/>
          </a:xfrm>
          <a:prstGeom prst="rect">
            <a:avLst/>
          </a:prstGeom>
          <a:solidFill>
            <a:schemeClr val="lt1"/>
          </a:solidFill>
          <a:ln w="12700" cap="flat" cmpd="sng">
            <a:solidFill>
              <a:schemeClr val="accent6"/>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ja-JP" sz="900">
                <a:solidFill>
                  <a:schemeClr val="accent6"/>
                </a:solidFill>
                <a:latin typeface="Meiryo"/>
                <a:ea typeface="Meiryo"/>
                <a:cs typeface="Meiryo"/>
                <a:sym typeface="Meiryo"/>
              </a:rPr>
              <a:t>拒否</a:t>
            </a:r>
            <a:endParaRPr sz="900">
              <a:solidFill>
                <a:schemeClr val="accent6"/>
              </a:solidFill>
              <a:latin typeface="Meiryo"/>
              <a:ea typeface="Meiryo"/>
              <a:cs typeface="Meiryo"/>
              <a:sym typeface="Meiryo"/>
            </a:endParaRPr>
          </a:p>
        </p:txBody>
      </p:sp>
      <p:pic>
        <p:nvPicPr>
          <p:cNvPr id="36" name="p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149967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lang="ja-JP" altLang="en-US" dirty="0" smtClean="0"/>
              <a:t>機能概要</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7" name="テキスト プレースホルダー 6"/>
          <p:cNvSpPr>
            <a:spLocks noGrp="1"/>
          </p:cNvSpPr>
          <p:nvPr>
            <p:ph type="body" sz="quarter" idx="12"/>
          </p:nvPr>
        </p:nvSpPr>
        <p:spPr/>
        <p:txBody>
          <a:bodyPr/>
          <a:lstStyle/>
          <a:p>
            <a:r>
              <a:rPr kumimoji="1" lang="ja-JP" altLang="en-US" dirty="0" smtClean="0">
                <a:solidFill>
                  <a:schemeClr val="tx1">
                    <a:lumMod val="75000"/>
                    <a:lumOff val="25000"/>
                  </a:schemeClr>
                </a:solidFill>
              </a:rPr>
              <a:t>認証機能</a:t>
            </a:r>
            <a:endParaRPr kumimoji="1" lang="en-US" altLang="ja-JP" dirty="0" smtClean="0">
              <a:solidFill>
                <a:schemeClr val="tx1">
                  <a:lumMod val="75000"/>
                  <a:lumOff val="25000"/>
                </a:schemeClr>
              </a:solidFill>
            </a:endParaRPr>
          </a:p>
          <a:p>
            <a:r>
              <a:rPr lang="ja-JP" altLang="en-US" dirty="0" smtClean="0">
                <a:solidFill>
                  <a:schemeClr val="bg1">
                    <a:lumMod val="75000"/>
                  </a:schemeClr>
                </a:solidFill>
              </a:rPr>
              <a:t>認可機能</a:t>
            </a:r>
            <a:endParaRPr kumimoji="1" lang="ja-JP" altLang="en-US" dirty="0">
              <a:solidFill>
                <a:schemeClr val="bg1">
                  <a:lumMod val="75000"/>
                </a:schemeClr>
              </a:solidFill>
            </a:endParaRPr>
          </a:p>
        </p:txBody>
      </p:sp>
      <p:sp>
        <p:nvSpPr>
          <p:cNvPr id="5" name="スライド番号プレースホルダー 4"/>
          <p:cNvSpPr>
            <a:spLocks noGrp="1"/>
          </p:cNvSpPr>
          <p:nvPr>
            <p:ph type="sldNum" sz="quarter" idx="4294967295"/>
          </p:nvPr>
        </p:nvSpPr>
        <p:spPr/>
        <p:txBody>
          <a:bodyPr/>
          <a:lstStyle/>
          <a:p>
            <a:fld id="{4B22246B-72CC-4AB3-AEF9-7F9B00475CC6}" type="slidenum">
              <a:rPr lang="ja-JP" altLang="en-US" smtClean="0"/>
              <a:pPr/>
              <a:t>8</a:t>
            </a:fld>
            <a:endParaRPr lang="ja-JP" altLang="en-US" dirty="0"/>
          </a:p>
        </p:txBody>
      </p:sp>
      <p:pic>
        <p:nvPicPr>
          <p:cNvPr id="8" name="p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22106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a:t>
            </a:fld>
            <a:endParaRPr lang="ja-JP" altLang="en-US" dirty="0"/>
          </a:p>
        </p:txBody>
      </p:sp>
      <p:sp>
        <p:nvSpPr>
          <p:cNvPr id="8" name="Google Shape;271;p9"/>
          <p:cNvSpPr txBox="1">
            <a:spLocks noGrp="1"/>
          </p:cNvSpPr>
          <p:nvPr>
            <p:ph type="title"/>
          </p:nvPr>
        </p:nvSpPr>
        <p:spPr>
          <a:xfrm>
            <a:off x="215516" y="205978"/>
            <a:ext cx="8712968" cy="637580"/>
          </a:xfrm>
        </p:spPr>
        <p:txBody>
          <a:bodyPr/>
          <a:lstStyle/>
          <a:p>
            <a:pPr lvl="0"/>
            <a:r>
              <a:rPr lang="ja-JP" altLang="en-US" smtClean="0"/>
              <a:t>認証機能</a:t>
            </a:r>
            <a:endParaRPr lang="ja-JP" altLang="en-US"/>
          </a:p>
        </p:txBody>
      </p:sp>
      <p:sp>
        <p:nvSpPr>
          <p:cNvPr id="9" name="テキスト プレースホルダー 2"/>
          <p:cNvSpPr>
            <a:spLocks noGrp="1"/>
          </p:cNvSpPr>
          <p:nvPr>
            <p:ph sz="quarter" idx="13"/>
          </p:nvPr>
        </p:nvSpPr>
        <p:spPr>
          <a:xfrm>
            <a:off x="215516" y="915566"/>
            <a:ext cx="8712968" cy="3816424"/>
          </a:xfrm>
        </p:spPr>
        <p:txBody>
          <a:bodyPr>
            <a:normAutofit/>
          </a:bodyPr>
          <a:lstStyle/>
          <a:p>
            <a:pPr marL="628650" indent="-285750">
              <a:buClr>
                <a:schemeClr val="tx2"/>
              </a:buClr>
              <a:buSzPct val="100000"/>
              <a:buFont typeface="Wingdings" panose="05000000000000000000" pitchFamily="2" charset="2"/>
              <a:buChar char="n"/>
            </a:pPr>
            <a:r>
              <a:rPr lang="ja-JP" altLang="en-US" b="1" dirty="0"/>
              <a:t>利用可能な認証の</a:t>
            </a:r>
            <a:r>
              <a:rPr lang="ja-JP" altLang="en-US" b="1" dirty="0" smtClean="0"/>
              <a:t>種類</a:t>
            </a:r>
            <a:endParaRPr lang="en-US" altLang="ja-JP" b="1" dirty="0" smtClean="0"/>
          </a:p>
          <a:p>
            <a:pPr marL="342900">
              <a:buClr>
                <a:schemeClr val="tx2"/>
              </a:buClr>
              <a:buSzPct val="100000"/>
            </a:pPr>
            <a:r>
              <a:rPr lang="ja-JP" altLang="en-US" dirty="0" smtClean="0"/>
              <a:t>セキュリティ</a:t>
            </a:r>
            <a:r>
              <a:rPr lang="ja-JP" altLang="en-US" dirty="0"/>
              <a:t>要件に合わせて認証方法やソースの種類を決定</a:t>
            </a:r>
            <a:r>
              <a:rPr lang="ja-JP" altLang="en-US" dirty="0" smtClean="0"/>
              <a:t>します</a:t>
            </a:r>
            <a:endParaRPr lang="en-US" altLang="ja-JP" b="1" dirty="0" smtClean="0"/>
          </a:p>
          <a:p>
            <a:pPr marL="628650" lvl="0" indent="-285750">
              <a:spcBef>
                <a:spcPts val="0"/>
              </a:spcBef>
              <a:buClr>
                <a:schemeClr val="tx2"/>
              </a:buClr>
              <a:buSzPct val="100000"/>
              <a:buFont typeface="Wingdings" panose="05000000000000000000" pitchFamily="2" charset="2"/>
              <a:buChar char="n"/>
            </a:pPr>
            <a:endParaRPr lang="en-US" altLang="ja-JP" b="1" dirty="0"/>
          </a:p>
          <a:p>
            <a:pPr marL="1085850" lvl="1" indent="-285750">
              <a:buClr>
                <a:schemeClr val="tx2"/>
              </a:buClr>
              <a:buSzPct val="100000"/>
              <a:buFont typeface="Wingdings" panose="05000000000000000000" pitchFamily="2" charset="2"/>
              <a:buChar char="p"/>
            </a:pPr>
            <a:r>
              <a:rPr lang="ja-JP" altLang="en-US" dirty="0" smtClean="0"/>
              <a:t>認証方式の種類</a:t>
            </a:r>
            <a:endParaRPr lang="en-US" altLang="ja-JP" dirty="0" smtClean="0"/>
          </a:p>
          <a:p>
            <a:pPr marL="1543050" lvl="2" indent="-285750">
              <a:buClr>
                <a:schemeClr val="tx2"/>
              </a:buClr>
              <a:buSzPct val="100000"/>
              <a:buFont typeface="Wingdings" panose="05000000000000000000" pitchFamily="2" charset="2"/>
              <a:buChar char="ü"/>
            </a:pPr>
            <a:r>
              <a:rPr lang="ja-JP" altLang="en-US" dirty="0"/>
              <a:t>フォームベース認証（ログインのためにユーザー</a:t>
            </a:r>
            <a:r>
              <a:rPr lang="en-US" altLang="ja-JP" dirty="0"/>
              <a:t>ID</a:t>
            </a:r>
            <a:r>
              <a:rPr lang="ja-JP" altLang="en-US" dirty="0"/>
              <a:t>とパスワードを入力</a:t>
            </a:r>
            <a:r>
              <a:rPr lang="ja-JP" altLang="en-US" dirty="0" smtClean="0"/>
              <a:t>）</a:t>
            </a:r>
            <a:endParaRPr lang="en-US" altLang="ja-JP" dirty="0" smtClean="0"/>
          </a:p>
          <a:p>
            <a:pPr marL="1543050" lvl="2" indent="-285750">
              <a:buClr>
                <a:schemeClr val="tx2"/>
              </a:buClr>
              <a:buSzPct val="100000"/>
              <a:buFont typeface="Wingdings" panose="05000000000000000000" pitchFamily="2" charset="2"/>
              <a:buChar char="ü"/>
            </a:pPr>
            <a:r>
              <a:rPr lang="ja-JP" altLang="en-US" dirty="0" smtClean="0"/>
              <a:t>事前認証（シングルサインオン）</a:t>
            </a:r>
            <a:endParaRPr lang="en-US" altLang="ja-JP" dirty="0" smtClean="0"/>
          </a:p>
          <a:p>
            <a:pPr marL="342900" lvl="0" indent="-241300">
              <a:spcBef>
                <a:spcPts val="320"/>
              </a:spcBef>
              <a:buSzPts val="1600"/>
              <a:buNone/>
            </a:pPr>
            <a:endParaRPr lang="en-US" altLang="ja-JP" b="1" dirty="0" smtClean="0"/>
          </a:p>
          <a:p>
            <a:pPr marL="1085850" lvl="1" indent="-285750">
              <a:buClr>
                <a:schemeClr val="tx2"/>
              </a:buClr>
              <a:buSzPct val="100000"/>
              <a:buFont typeface="Wingdings" panose="05000000000000000000" pitchFamily="2" charset="2"/>
              <a:buChar char="p"/>
            </a:pPr>
            <a:r>
              <a:rPr lang="ja-JP" altLang="en-US" dirty="0"/>
              <a:t>認証ソースの種類</a:t>
            </a:r>
          </a:p>
          <a:p>
            <a:pPr marL="1543050" lvl="2" indent="-285750">
              <a:buClr>
                <a:schemeClr val="tx2"/>
              </a:buClr>
              <a:buSzPct val="100000"/>
              <a:buFont typeface="Wingdings" panose="05000000000000000000" pitchFamily="2" charset="2"/>
              <a:buChar char="ü"/>
            </a:pPr>
            <a:r>
              <a:rPr lang="ja-JP" altLang="en-US" dirty="0"/>
              <a:t>内部認証ソース（</a:t>
            </a:r>
            <a:r>
              <a:rPr lang="en-US" altLang="ja-JP" dirty="0" err="1"/>
              <a:t>WebFOCUS</a:t>
            </a:r>
            <a:r>
              <a:rPr lang="ja-JP" altLang="en-US" dirty="0"/>
              <a:t>のセキュリティセンターが認証ソース）</a:t>
            </a:r>
          </a:p>
          <a:p>
            <a:pPr marL="1543050" lvl="2" indent="-285750">
              <a:buClr>
                <a:schemeClr val="tx2"/>
              </a:buClr>
              <a:buSzPct val="100000"/>
              <a:buFont typeface="Wingdings" panose="05000000000000000000" pitchFamily="2" charset="2"/>
              <a:buChar char="ü"/>
            </a:pPr>
            <a:r>
              <a:rPr lang="ja-JP" altLang="en-US" dirty="0"/>
              <a:t>外部認証ソース（</a:t>
            </a:r>
            <a:r>
              <a:rPr lang="en-US" altLang="ja-JP" dirty="0"/>
              <a:t>Reporting Server</a:t>
            </a:r>
            <a:r>
              <a:rPr lang="ja-JP" altLang="en-US" dirty="0"/>
              <a:t>の認証先が認証ソース</a:t>
            </a:r>
            <a:r>
              <a:rPr lang="ja-JP" altLang="en-US" dirty="0" smtClean="0"/>
              <a:t>）</a:t>
            </a:r>
            <a:endParaRPr lang="ja-JP" altLang="en-US" dirty="0"/>
          </a:p>
        </p:txBody>
      </p:sp>
      <p:pic>
        <p:nvPicPr>
          <p:cNvPr id="6" name="p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000" y="4608000"/>
            <a:ext cx="468000" cy="468000"/>
          </a:xfrm>
          <a:prstGeom prst="rect">
            <a:avLst/>
          </a:prstGeom>
        </p:spPr>
      </p:pic>
    </p:spTree>
    <p:extLst>
      <p:ext uri="{BB962C8B-B14F-4D97-AF65-F5344CB8AC3E}">
        <p14:creationId xmlns:p14="http://schemas.microsoft.com/office/powerpoint/2010/main" val="706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hisuto default">
      <a:majorFont>
        <a:latin typeface="Segoe UI Semibold"/>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kumimoji="1" dirty="0" smtClean="0">
            <a:solidFill>
              <a:schemeClr val="tx1">
                <a:lumMod val="75000"/>
                <a:lumOff val="2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7BBB"/>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1600" dirty="0" smtClean="0"/>
        </a:defPPr>
      </a:lstStyle>
    </a:txDef>
  </a:objectDefaults>
  <a:extraClrSchemeLst/>
  <a:extLst>
    <a:ext uri="{05A4C25C-085E-4340-85A3-A5531E510DB2}">
      <thm15:themeFamily xmlns:thm15="http://schemas.microsoft.com/office/thememl/2012/main" name="プレゼンテーション9" id="{DE2D1647-19E2-4E97-87A8-EEEC499188CF}" vid="{EDC404A7-EA18-41DC-9A0E-0359E76DF17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WebFOCUSレクチャースライドテンプレート</Template>
  <TotalTime>0</TotalTime>
  <Words>10349</Words>
  <Application>Microsoft Office PowerPoint</Application>
  <PresentationFormat>画面に合わせる (16:9)</PresentationFormat>
  <Paragraphs>990</Paragraphs>
  <Slides>31</Slides>
  <Notes>31</Notes>
  <HiddenSlides>0</HiddenSlides>
  <MMClips>31</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31</vt:i4>
      </vt:variant>
    </vt:vector>
  </HeadingPairs>
  <TitlesOfParts>
    <vt:vector size="45" baseType="lpstr">
      <vt:lpstr>]</vt:lpstr>
      <vt:lpstr>ＭＳ Ｐゴシック</vt:lpstr>
      <vt:lpstr>Noto Sans Symbols</vt:lpstr>
      <vt:lpstr>Segoe UI 本文</vt:lpstr>
      <vt:lpstr>Teko Medium</vt:lpstr>
      <vt:lpstr>メイリオ</vt:lpstr>
      <vt:lpstr>メイリオ</vt:lpstr>
      <vt:lpstr>Arial</vt:lpstr>
      <vt:lpstr>Calibri</vt:lpstr>
      <vt:lpstr>Segoe UI</vt:lpstr>
      <vt:lpstr>Segoe UI Semibold</vt:lpstr>
      <vt:lpstr>Times New Roman</vt:lpstr>
      <vt:lpstr>Wingdings</vt:lpstr>
      <vt:lpstr>Office ​​テーマ</vt:lpstr>
      <vt:lpstr>セキュリティ概要</vt:lpstr>
      <vt:lpstr>もくじ</vt:lpstr>
      <vt:lpstr>はじめに</vt:lpstr>
      <vt:lpstr>はじめに</vt:lpstr>
      <vt:lpstr>アーキテクチャ</vt:lpstr>
      <vt:lpstr>WebFOCUS構成図</vt:lpstr>
      <vt:lpstr>処理概要</vt:lpstr>
      <vt:lpstr>機能概要</vt:lpstr>
      <vt:lpstr>認証機能</vt:lpstr>
      <vt:lpstr>認証方式の種類</vt:lpstr>
      <vt:lpstr>認証ソースの種類</vt:lpstr>
      <vt:lpstr>認証処理の動作イメージ</vt:lpstr>
      <vt:lpstr>機能概要</vt:lpstr>
      <vt:lpstr>認可機能</vt:lpstr>
      <vt:lpstr>認可方式の種類</vt:lpstr>
      <vt:lpstr>外部グループの利用イメージ</vt:lpstr>
      <vt:lpstr>認証認可の組み合わせ例（補足）</vt:lpstr>
      <vt:lpstr>セキュリティルールの設定イメージ</vt:lpstr>
      <vt:lpstr>データアクセス制御</vt:lpstr>
      <vt:lpstr>データアクセス制御の設定箇所</vt:lpstr>
      <vt:lpstr>データアクセス制御の設定イメージ</vt:lpstr>
      <vt:lpstr>プロファイル層での設定イメージ</vt:lpstr>
      <vt:lpstr>メタデータ層での設定イメージ</vt:lpstr>
      <vt:lpstr>アプリ層での設定イメージ</vt:lpstr>
      <vt:lpstr>フォルダ層での設定イメージ</vt:lpstr>
      <vt:lpstr>WebFOCUS内のコンポーネントの関連性</vt:lpstr>
      <vt:lpstr>コンポーネントの種類</vt:lpstr>
      <vt:lpstr>各コンポーネントの機能</vt:lpstr>
      <vt:lpstr>Reporting Serverへの連携について</vt:lpstr>
      <vt:lpstr>trusted認証のイメージ</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2023-06-13T08:47:37Z</dcterms:created>
  <dcterms:modified xsi:type="dcterms:W3CDTF">2023-08-31T00:53:33Z</dcterms:modified>
</cp:coreProperties>
</file>