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44"/>
  </p:notesMasterIdLst>
  <p:handoutMasterIdLst>
    <p:handoutMasterId r:id="rId45"/>
  </p:handoutMasterIdLst>
  <p:sldIdLst>
    <p:sldId id="279" r:id="rId2"/>
    <p:sldId id="336" r:id="rId3"/>
    <p:sldId id="813" r:id="rId4"/>
    <p:sldId id="827" r:id="rId5"/>
    <p:sldId id="824" r:id="rId6"/>
    <p:sldId id="825" r:id="rId7"/>
    <p:sldId id="826" r:id="rId8"/>
    <p:sldId id="831" r:id="rId9"/>
    <p:sldId id="819" r:id="rId10"/>
    <p:sldId id="828" r:id="rId11"/>
    <p:sldId id="829" r:id="rId12"/>
    <p:sldId id="830" r:id="rId13"/>
    <p:sldId id="863" r:id="rId14"/>
    <p:sldId id="864" r:id="rId15"/>
    <p:sldId id="834" r:id="rId16"/>
    <p:sldId id="835" r:id="rId17"/>
    <p:sldId id="836" r:id="rId18"/>
    <p:sldId id="837" r:id="rId19"/>
    <p:sldId id="838" r:id="rId20"/>
    <p:sldId id="839" r:id="rId21"/>
    <p:sldId id="840" r:id="rId22"/>
    <p:sldId id="841" r:id="rId23"/>
    <p:sldId id="842" r:id="rId24"/>
    <p:sldId id="843" r:id="rId25"/>
    <p:sldId id="845" r:id="rId26"/>
    <p:sldId id="846" r:id="rId27"/>
    <p:sldId id="847" r:id="rId28"/>
    <p:sldId id="848" r:id="rId29"/>
    <p:sldId id="849" r:id="rId30"/>
    <p:sldId id="850" r:id="rId31"/>
    <p:sldId id="851" r:id="rId32"/>
    <p:sldId id="853" r:id="rId33"/>
    <p:sldId id="852" r:id="rId34"/>
    <p:sldId id="854" r:id="rId35"/>
    <p:sldId id="855" r:id="rId36"/>
    <p:sldId id="856" r:id="rId37"/>
    <p:sldId id="857" r:id="rId38"/>
    <p:sldId id="862" r:id="rId39"/>
    <p:sldId id="860" r:id="rId40"/>
    <p:sldId id="861" r:id="rId41"/>
    <p:sldId id="858" r:id="rId42"/>
    <p:sldId id="820" r:id="rId43"/>
  </p:sldIdLst>
  <p:sldSz cx="9144000" cy="5143500" type="screen16x9"/>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81"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262626"/>
    <a:srgbClr val="404040"/>
    <a:srgbClr val="000000"/>
    <a:srgbClr val="FFFFFF"/>
    <a:srgbClr val="9BBB59"/>
    <a:srgbClr val="015BED"/>
    <a:srgbClr val="59B9C6"/>
    <a:srgbClr val="D0D8E8"/>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093" autoAdjust="0"/>
  </p:normalViewPr>
  <p:slideViewPr>
    <p:cSldViewPr>
      <p:cViewPr varScale="1">
        <p:scale>
          <a:sx n="78" d="100"/>
          <a:sy n="78" d="100"/>
        </p:scale>
        <p:origin x="931" y="62"/>
      </p:cViewPr>
      <p:guideLst>
        <p:guide orient="horz" pos="2981"/>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40"/>
    </p:cViewPr>
  </p:sorterViewPr>
  <p:notesViewPr>
    <p:cSldViewPr>
      <p:cViewPr varScale="1">
        <p:scale>
          <a:sx n="52" d="100"/>
          <a:sy n="52" d="100"/>
        </p:scale>
        <p:origin x="2952" y="90"/>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0" cy="493316"/>
          </a:xfrm>
          <a:prstGeom prst="rect">
            <a:avLst/>
          </a:prstGeom>
        </p:spPr>
        <p:txBody>
          <a:bodyPr vert="horz" lIns="94857" tIns="47429" rIns="94857" bIns="47429"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15375" y="1"/>
            <a:ext cx="2918830" cy="493316"/>
          </a:xfrm>
          <a:prstGeom prst="rect">
            <a:avLst/>
          </a:prstGeom>
        </p:spPr>
        <p:txBody>
          <a:bodyPr vert="horz" lIns="94857" tIns="47429" rIns="94857" bIns="47429" rtlCol="0"/>
          <a:lstStyle>
            <a:lvl1pPr algn="r">
              <a:defRPr sz="1300"/>
            </a:lvl1pPr>
          </a:lstStyle>
          <a:p>
            <a:fld id="{01D300FA-1625-4981-B4F3-955C60AD2C60}" type="datetimeFigureOut">
              <a:rPr kumimoji="1" lang="ja-JP" altLang="en-US" smtClean="0"/>
              <a:t>2023/8/16</a:t>
            </a:fld>
            <a:endParaRPr kumimoji="1" lang="ja-JP" altLang="en-US"/>
          </a:p>
        </p:txBody>
      </p:sp>
      <p:sp>
        <p:nvSpPr>
          <p:cNvPr id="4" name="フッター プレースホルダー 3"/>
          <p:cNvSpPr>
            <a:spLocks noGrp="1"/>
          </p:cNvSpPr>
          <p:nvPr>
            <p:ph type="ftr" sz="quarter" idx="2"/>
          </p:nvPr>
        </p:nvSpPr>
        <p:spPr>
          <a:xfrm>
            <a:off x="1" y="9371286"/>
            <a:ext cx="2918830" cy="493316"/>
          </a:xfrm>
          <a:prstGeom prst="rect">
            <a:avLst/>
          </a:prstGeom>
        </p:spPr>
        <p:txBody>
          <a:bodyPr vert="horz" lIns="94857" tIns="47429" rIns="94857" bIns="47429"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15375" y="9371286"/>
            <a:ext cx="2918830" cy="493316"/>
          </a:xfrm>
          <a:prstGeom prst="rect">
            <a:avLst/>
          </a:prstGeom>
        </p:spPr>
        <p:txBody>
          <a:bodyPr vert="horz" lIns="94857" tIns="47429" rIns="94857" bIns="47429" rtlCol="0" anchor="b"/>
          <a:lstStyle>
            <a:lvl1pPr algn="r">
              <a:defRPr sz="1300"/>
            </a:lvl1pPr>
          </a:lstStyle>
          <a:p>
            <a:fld id="{B8F73216-65BC-4F8C-93D0-5DE5B28666C3}" type="slidenum">
              <a:rPr kumimoji="1" lang="ja-JP" altLang="en-US" smtClean="0"/>
              <a:t>‹#›</a:t>
            </a:fld>
            <a:endParaRPr kumimoji="1" lang="ja-JP" altLang="en-US"/>
          </a:p>
        </p:txBody>
      </p:sp>
    </p:spTree>
    <p:extLst>
      <p:ext uri="{BB962C8B-B14F-4D97-AF65-F5344CB8AC3E}">
        <p14:creationId xmlns:p14="http://schemas.microsoft.com/office/powerpoint/2010/main" val="1951217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0" cy="493316"/>
          </a:xfrm>
          <a:prstGeom prst="rect">
            <a:avLst/>
          </a:prstGeom>
        </p:spPr>
        <p:txBody>
          <a:bodyPr vert="horz" lIns="94857" tIns="47429" rIns="94857" bIns="47429" rtlCol="0"/>
          <a:lstStyle>
            <a:lvl1pPr algn="l">
              <a:defRPr sz="1300"/>
            </a:lvl1pPr>
          </a:lstStyle>
          <a:p>
            <a:endParaRPr kumimoji="1" lang="ja-JP" altLang="en-US"/>
          </a:p>
        </p:txBody>
      </p:sp>
      <p:sp>
        <p:nvSpPr>
          <p:cNvPr id="3" name="日付プレースホルダー 2"/>
          <p:cNvSpPr>
            <a:spLocks noGrp="1"/>
          </p:cNvSpPr>
          <p:nvPr>
            <p:ph type="dt" idx="1"/>
          </p:nvPr>
        </p:nvSpPr>
        <p:spPr>
          <a:xfrm>
            <a:off x="3815375" y="1"/>
            <a:ext cx="2918830" cy="493316"/>
          </a:xfrm>
          <a:prstGeom prst="rect">
            <a:avLst/>
          </a:prstGeom>
        </p:spPr>
        <p:txBody>
          <a:bodyPr vert="horz" lIns="94857" tIns="47429" rIns="94857" bIns="47429" rtlCol="0"/>
          <a:lstStyle>
            <a:lvl1pPr algn="r">
              <a:defRPr sz="1300"/>
            </a:lvl1pPr>
          </a:lstStyle>
          <a:p>
            <a:fld id="{A2812A5C-0A42-4E88-B963-DC7270F57430}" type="datetimeFigureOut">
              <a:rPr kumimoji="1" lang="ja-JP" altLang="en-US" smtClean="0"/>
              <a:t>2023/8/16</a:t>
            </a:fld>
            <a:endParaRPr kumimoji="1" lang="ja-JP" altLang="en-US"/>
          </a:p>
        </p:txBody>
      </p:sp>
      <p:sp>
        <p:nvSpPr>
          <p:cNvPr id="4" name="スライド イメージ プレースホルダー 3"/>
          <p:cNvSpPr>
            <a:spLocks noGrp="1" noRot="1" noChangeAspect="1"/>
          </p:cNvSpPr>
          <p:nvPr>
            <p:ph type="sldImg" idx="2"/>
          </p:nvPr>
        </p:nvSpPr>
        <p:spPr>
          <a:xfrm>
            <a:off x="82550" y="741363"/>
            <a:ext cx="6570663" cy="3697287"/>
          </a:xfrm>
          <a:prstGeom prst="rect">
            <a:avLst/>
          </a:prstGeom>
          <a:noFill/>
          <a:ln w="12700">
            <a:solidFill>
              <a:prstClr val="black"/>
            </a:solidFill>
          </a:ln>
        </p:spPr>
        <p:txBody>
          <a:bodyPr vert="horz" lIns="94857" tIns="47429" rIns="94857" bIns="47429"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4857" tIns="47429" rIns="94857" bIns="4742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286"/>
            <a:ext cx="2918830" cy="493316"/>
          </a:xfrm>
          <a:prstGeom prst="rect">
            <a:avLst/>
          </a:prstGeom>
        </p:spPr>
        <p:txBody>
          <a:bodyPr vert="horz" lIns="94857" tIns="47429" rIns="94857" bIns="4742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15375" y="9371286"/>
            <a:ext cx="2918830" cy="493316"/>
          </a:xfrm>
          <a:prstGeom prst="rect">
            <a:avLst/>
          </a:prstGeom>
        </p:spPr>
        <p:txBody>
          <a:bodyPr vert="horz" lIns="94857" tIns="47429" rIns="94857" bIns="47429" rtlCol="0" anchor="b"/>
          <a:lstStyle>
            <a:lvl1pPr algn="r">
              <a:defRPr sz="1300"/>
            </a:lvl1pPr>
          </a:lstStyle>
          <a:p>
            <a:fld id="{F820ABA2-9722-4194-8862-78A0B0864EBF}" type="slidenum">
              <a:rPr kumimoji="1" lang="ja-JP" altLang="en-US" smtClean="0"/>
              <a:t>‹#›</a:t>
            </a:fld>
            <a:endParaRPr kumimoji="1" lang="ja-JP" altLang="en-US"/>
          </a:p>
        </p:txBody>
      </p:sp>
    </p:spTree>
    <p:extLst>
      <p:ext uri="{BB962C8B-B14F-4D97-AF65-F5344CB8AC3E}">
        <p14:creationId xmlns:p14="http://schemas.microsoft.com/office/powerpoint/2010/main" val="19448306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1</a:t>
            </a:fld>
            <a:endParaRPr kumimoji="1" lang="ja-JP" altLang="en-US"/>
          </a:p>
        </p:txBody>
      </p:sp>
    </p:spTree>
    <p:extLst>
      <p:ext uri="{BB962C8B-B14F-4D97-AF65-F5344CB8AC3E}">
        <p14:creationId xmlns:p14="http://schemas.microsoft.com/office/powerpoint/2010/main" val="3759875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つづいて、</a:t>
            </a:r>
            <a:r>
              <a:rPr kumimoji="1" lang="en-US" altLang="ja-JP" dirty="0" err="1" smtClean="0"/>
              <a:t>WebFOCUS</a:t>
            </a:r>
            <a:r>
              <a:rPr kumimoji="1" lang="ja-JP" altLang="en-US" dirty="0" smtClean="0"/>
              <a:t>のリソース消費の特性について、</a:t>
            </a:r>
            <a:r>
              <a:rPr kumimoji="1" lang="en-US" altLang="ja-JP" dirty="0" smtClean="0"/>
              <a:t>CPU</a:t>
            </a:r>
            <a:r>
              <a:rPr kumimoji="1" lang="ja-JP" altLang="en-US" dirty="0" err="1" smtClean="0"/>
              <a:t>、</a:t>
            </a:r>
            <a:r>
              <a:rPr kumimoji="1" lang="ja-JP" altLang="en-US" dirty="0" smtClean="0"/>
              <a:t>メモリ、ハードディスクの観点でお話します。</a:t>
            </a:r>
            <a:endParaRPr kumimoji="1" lang="en-US" altLang="ja-JP" dirty="0" smtClean="0"/>
          </a:p>
          <a:p>
            <a:endParaRPr lang="en-US" altLang="ja-JP" dirty="0" smtClean="0"/>
          </a:p>
          <a:p>
            <a:r>
              <a:rPr kumimoji="1" lang="en-US" altLang="ja-JP" dirty="0" smtClean="0"/>
              <a:t>CPU</a:t>
            </a:r>
            <a:r>
              <a:rPr kumimoji="1" lang="ja-JP" altLang="en-US" dirty="0" smtClean="0"/>
              <a:t>は、同時に発生したリクエスト数によって使用率が変動します。</a:t>
            </a:r>
            <a:endParaRPr kumimoji="1" lang="en-US" altLang="ja-JP" dirty="0" smtClean="0"/>
          </a:p>
          <a:p>
            <a:r>
              <a:rPr lang="ja-JP" altLang="en-US" dirty="0" smtClean="0"/>
              <a:t>つまり、エージェントの同時起動数が多いほど、</a:t>
            </a:r>
            <a:r>
              <a:rPr lang="en-US" altLang="ja-JP" dirty="0" smtClean="0"/>
              <a:t>CPU</a:t>
            </a:r>
            <a:r>
              <a:rPr lang="ja-JP" altLang="en-US" dirty="0" smtClean="0"/>
              <a:t>の負荷が高くなります。</a:t>
            </a:r>
            <a:endParaRPr lang="en-US" altLang="ja-JP" dirty="0" smtClean="0"/>
          </a:p>
          <a:p>
            <a:endParaRPr kumimoji="1" lang="en-US" altLang="ja-JP" dirty="0" smtClean="0"/>
          </a:p>
          <a:p>
            <a:r>
              <a:rPr lang="ja-JP" altLang="en-US" dirty="0" smtClean="0"/>
              <a:t>メモリは、アプリケーションサーバとエージェントで使用します。</a:t>
            </a:r>
            <a:endParaRPr lang="en-US" altLang="ja-JP" dirty="0" smtClean="0"/>
          </a:p>
          <a:p>
            <a:r>
              <a:rPr lang="ja-JP" altLang="en-US" dirty="0" smtClean="0"/>
              <a:t>まず、アプリケーションサーバを起動すると、割り当てたメモリをサービス起動時に確保します。</a:t>
            </a:r>
            <a:endParaRPr lang="en-US" altLang="ja-JP" dirty="0" smtClean="0"/>
          </a:p>
          <a:p>
            <a:r>
              <a:rPr lang="ja-JP" altLang="en-US" dirty="0" smtClean="0"/>
              <a:t>その後、リクエストの処理ごとに必要なメモリを確保するため、同時に発生したリクエストの数によってメモリの使用量が変動します。</a:t>
            </a:r>
            <a:endParaRPr lang="en-US" altLang="ja-JP" dirty="0" smtClean="0"/>
          </a:p>
          <a:p>
            <a:r>
              <a:rPr lang="ja-JP" altLang="en-US" dirty="0" smtClean="0"/>
              <a:t>メモリの場合も同様に、エージェントの同時起動数が多いほど、メモリの使用量が高くなります。特に、グラフや</a:t>
            </a:r>
            <a:r>
              <a:rPr lang="en-US" altLang="ja-JP" dirty="0" smtClean="0"/>
              <a:t>Excel</a:t>
            </a:r>
            <a:r>
              <a:rPr lang="ja-JP" altLang="en-US" dirty="0" smtClean="0"/>
              <a:t>出力を行う場合、メモリ使用量が高くなる傾向があります。</a:t>
            </a:r>
            <a:endParaRPr lang="en-US" altLang="ja-JP" dirty="0" smtClean="0"/>
          </a:p>
          <a:p>
            <a:endParaRPr lang="en-US" altLang="ja-JP" dirty="0" smtClean="0"/>
          </a:p>
          <a:p>
            <a:r>
              <a:rPr lang="ja-JP" altLang="en-US" dirty="0" smtClean="0"/>
              <a:t>ハードディスクは、インストールモジュールや、ユーザの資産量、内部リポジトリの容量によって、ベースで使用するディスクサイズが異なります。</a:t>
            </a:r>
            <a:endParaRPr lang="en-US" altLang="ja-JP" dirty="0" smtClean="0"/>
          </a:p>
          <a:p>
            <a:r>
              <a:rPr lang="ja-JP" altLang="en-US" dirty="0" smtClean="0"/>
              <a:t>さらに、一時ファイルや</a:t>
            </a:r>
            <a:r>
              <a:rPr lang="en-US" altLang="ja-JP" dirty="0" smtClean="0"/>
              <a:t>Excel</a:t>
            </a:r>
            <a:r>
              <a:rPr lang="ja-JP" altLang="en-US" dirty="0" smtClean="0"/>
              <a:t>出力などのワークファイルを作成する際にも利用し、</a:t>
            </a:r>
            <a:endParaRPr lang="en-US" altLang="ja-JP" dirty="0" smtClean="0"/>
          </a:p>
          <a:p>
            <a:r>
              <a:rPr lang="ja-JP" altLang="en-US" dirty="0" smtClean="0"/>
              <a:t>リクエストの処理ごとに必要な容量を確保するため、同時に発生したリクエストの数によってディスクの使用量が変動します。</a:t>
            </a:r>
            <a:endParaRPr lang="en-US" altLang="ja-JP" dirty="0" smtClean="0"/>
          </a:p>
          <a:p>
            <a:r>
              <a:rPr lang="ja-JP" altLang="en-US" dirty="0" smtClean="0"/>
              <a:t>また、ディファード実行などで、レポート実行結果をサーバ上で保管している場合は保存しているレポート数により容量が変動します。</a:t>
            </a:r>
            <a:endParaRPr lang="en-US" altLang="ja-JP" dirty="0" smtClean="0"/>
          </a:p>
          <a:p>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11</a:t>
            </a:fld>
            <a:endParaRPr kumimoji="1" lang="ja-JP" altLang="en-US"/>
          </a:p>
        </p:txBody>
      </p:sp>
    </p:spTree>
    <p:extLst>
      <p:ext uri="{BB962C8B-B14F-4D97-AF65-F5344CB8AC3E}">
        <p14:creationId xmlns:p14="http://schemas.microsoft.com/office/powerpoint/2010/main" val="3790048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kumimoji="1" lang="ja-JP" altLang="en-US" dirty="0" smtClean="0"/>
              <a:t>ここまでの話をまとめると、</a:t>
            </a:r>
            <a:endParaRPr kumimoji="1" lang="en-US" altLang="ja-JP" dirty="0" smtClean="0"/>
          </a:p>
          <a:p>
            <a:r>
              <a:rPr lang="en-US" altLang="ja-JP" dirty="0" err="1" smtClean="0"/>
              <a:t>WebFOCUS</a:t>
            </a:r>
            <a:r>
              <a:rPr lang="ja-JP" altLang="en-US" dirty="0" smtClean="0"/>
              <a:t>は、リクエスト実行時に</a:t>
            </a:r>
            <a:r>
              <a:rPr lang="en-US" altLang="ja-JP" dirty="0" smtClean="0"/>
              <a:t>CPU</a:t>
            </a:r>
            <a:r>
              <a:rPr lang="ja-JP" altLang="en-US" dirty="0" smtClean="0"/>
              <a:t>やメモリ、ハードディスクを最も消費し、同時に実行するリクエスト数や処理するデータ容量によってもリソースの使用量が変動する特性があることがわかります。</a:t>
            </a:r>
            <a:endParaRPr kumimoji="1" lang="en-US" altLang="ja-JP" dirty="0" smtClean="0"/>
          </a:p>
          <a:p>
            <a:endParaRPr lang="en-US" altLang="ja-JP" dirty="0" smtClean="0"/>
          </a:p>
          <a:p>
            <a:r>
              <a:rPr kumimoji="1" lang="ja-JP" altLang="en-US" dirty="0" smtClean="0"/>
              <a:t>以上を踏まえ、</a:t>
            </a:r>
            <a:r>
              <a:rPr kumimoji="1" lang="en-US" altLang="ja-JP" dirty="0" err="1" smtClean="0"/>
              <a:t>WebFOCUS</a:t>
            </a:r>
            <a:r>
              <a:rPr kumimoji="1" lang="ja-JP" altLang="en-US" dirty="0" smtClean="0"/>
              <a:t>の流量制限を設ける場合のポイントは次のようになります。</a:t>
            </a:r>
            <a:endParaRPr kumimoji="1" lang="en-US" altLang="ja-JP" dirty="0" smtClean="0"/>
          </a:p>
          <a:p>
            <a:endParaRPr lang="en-US" altLang="ja-JP" dirty="0" smtClean="0"/>
          </a:p>
          <a:p>
            <a:r>
              <a:rPr kumimoji="1" lang="en-US" altLang="ja-JP" dirty="0" smtClean="0"/>
              <a:t>CPU</a:t>
            </a:r>
            <a:r>
              <a:rPr kumimoji="1" lang="ja-JP" altLang="en-US" dirty="0" smtClean="0"/>
              <a:t>は、エージェントの同時実行数、および、エージェントのリソース使用量に上限をもうけて制御します。</a:t>
            </a:r>
            <a:endParaRPr kumimoji="1" lang="en-US" altLang="ja-JP" dirty="0" smtClean="0"/>
          </a:p>
          <a:p>
            <a:endParaRPr kumimoji="1" lang="en-US" altLang="ja-JP" dirty="0" smtClean="0"/>
          </a:p>
          <a:p>
            <a:r>
              <a:rPr lang="ja-JP" altLang="en-US" dirty="0" smtClean="0"/>
              <a:t>メモリは、エージェントのリソース使用量に上限をもうけて制御します。</a:t>
            </a:r>
            <a:endParaRPr lang="en-US" altLang="ja-JP" dirty="0" smtClean="0"/>
          </a:p>
          <a:p>
            <a:r>
              <a:rPr lang="ja-JP" altLang="en-US" dirty="0" smtClean="0"/>
              <a:t>なお、エージェントの初期起動数に応じて一定量確保し、その後変動して増減するため、</a:t>
            </a:r>
            <a:r>
              <a:rPr kumimoji="1" lang="ja-JP" altLang="en-US" dirty="0" smtClean="0"/>
              <a:t>メモリの空き容量をある程度確保して利用することが望ましいです。</a:t>
            </a:r>
            <a:endParaRPr kumimoji="1" lang="en-US" altLang="ja-JP" dirty="0" smtClean="0"/>
          </a:p>
          <a:p>
            <a:endParaRPr lang="en-US" altLang="ja-JP" dirty="0" smtClean="0"/>
          </a:p>
          <a:p>
            <a:r>
              <a:rPr kumimoji="1" lang="ja-JP" altLang="en-US" dirty="0" smtClean="0"/>
              <a:t>ハードディスクは、ファイル出力時にデータ量に準じた</a:t>
            </a:r>
            <a:r>
              <a:rPr kumimoji="1" lang="en-US" altLang="ja-JP" dirty="0" smtClean="0"/>
              <a:t>I/O</a:t>
            </a:r>
            <a:r>
              <a:rPr kumimoji="1" lang="ja-JP" altLang="en-US" dirty="0" smtClean="0"/>
              <a:t>が発生するため、空き容量を</a:t>
            </a:r>
            <a:r>
              <a:rPr lang="ja-JP" altLang="en-US" dirty="0" smtClean="0"/>
              <a:t>ある程度確保して利用することをおすすめしています。</a:t>
            </a:r>
            <a:endParaRPr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12</a:t>
            </a:fld>
            <a:endParaRPr kumimoji="1" lang="ja-JP" altLang="en-US"/>
          </a:p>
        </p:txBody>
      </p:sp>
    </p:spTree>
    <p:extLst>
      <p:ext uri="{BB962C8B-B14F-4D97-AF65-F5344CB8AC3E}">
        <p14:creationId xmlns:p14="http://schemas.microsoft.com/office/powerpoint/2010/main" val="4180409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つづいて、流量制限を行う場合の関連パラメータと、その動作について説明します。</a:t>
            </a:r>
            <a:endParaRPr kumimoji="1" lang="en-US" altLang="ja-JP" dirty="0" smtClean="0"/>
          </a:p>
          <a:p>
            <a:r>
              <a:rPr lang="ja-JP" altLang="en-US" dirty="0" smtClean="0"/>
              <a:t>エージェント数の制御を行い、サーバ負荷を平準化するパラメータとして、 </a:t>
            </a:r>
            <a:r>
              <a:rPr lang="en-US" altLang="ja-JP" dirty="0" smtClean="0"/>
              <a:t>maximum</a:t>
            </a:r>
            <a:r>
              <a:rPr lang="ja-JP" altLang="en-US" dirty="0" smtClean="0"/>
              <a:t> と </a:t>
            </a:r>
            <a:r>
              <a:rPr lang="en-US" altLang="ja-JP" dirty="0" err="1" smtClean="0"/>
              <a:t>number_ready</a:t>
            </a:r>
            <a:r>
              <a:rPr lang="ja-JP" altLang="en-US" dirty="0" smtClean="0"/>
              <a:t> があります。</a:t>
            </a:r>
            <a:endParaRPr lang="en-US" altLang="ja-JP" dirty="0" smtClean="0"/>
          </a:p>
          <a:p>
            <a:endParaRPr lang="en-US" altLang="ja-JP" dirty="0" smtClean="0"/>
          </a:p>
          <a:p>
            <a:r>
              <a:rPr lang="en-US" altLang="ja-JP" dirty="0" smtClean="0"/>
              <a:t>maximum</a:t>
            </a:r>
            <a:r>
              <a:rPr lang="ja-JP" altLang="en-US" dirty="0" smtClean="0"/>
              <a:t> は、サーバ上で同時実行可能な最大のエージェント数を設定できます。</a:t>
            </a:r>
            <a:endParaRPr lang="en-US" altLang="ja-JP" dirty="0" smtClean="0"/>
          </a:p>
          <a:p>
            <a:r>
              <a:rPr lang="en-US" altLang="ja-JP" dirty="0" smtClean="0"/>
              <a:t>DEFAULT</a:t>
            </a:r>
            <a:r>
              <a:rPr lang="ja-JP" altLang="en-US" dirty="0" smtClean="0"/>
              <a:t>データサービスの初期値は「</a:t>
            </a:r>
            <a:r>
              <a:rPr lang="en-US" altLang="ja-JP" dirty="0" smtClean="0"/>
              <a:t>40</a:t>
            </a:r>
            <a:r>
              <a:rPr lang="ja-JP" altLang="en-US" dirty="0" smtClean="0"/>
              <a:t>」なので、同時に処理できる最大リクエスト数は</a:t>
            </a:r>
            <a:r>
              <a:rPr lang="en-US" altLang="ja-JP" dirty="0" smtClean="0"/>
              <a:t>40</a:t>
            </a:r>
            <a:r>
              <a:rPr lang="ja-JP" altLang="en-US" dirty="0" smtClean="0"/>
              <a:t>になります。</a:t>
            </a:r>
            <a:endParaRPr lang="en-US" altLang="ja-JP" dirty="0" smtClean="0"/>
          </a:p>
          <a:p>
            <a:r>
              <a:rPr lang="ja-JP" altLang="en-US" dirty="0" smtClean="0"/>
              <a:t>その他のデータサービスや新規にデータサービスを作成した場合の初期値はそれぞれ異なります。</a:t>
            </a:r>
            <a:endParaRPr lang="en-US" altLang="ja-JP" dirty="0" smtClean="0"/>
          </a:p>
          <a:p>
            <a:endParaRPr lang="en-US" altLang="ja-JP" dirty="0" smtClean="0"/>
          </a:p>
          <a:p>
            <a:r>
              <a:rPr lang="en-US" altLang="ja-JP" dirty="0" err="1" smtClean="0"/>
              <a:t>number_ready</a:t>
            </a:r>
            <a:r>
              <a:rPr lang="ja-JP" altLang="en-US" dirty="0" smtClean="0"/>
              <a:t> が、</a:t>
            </a:r>
            <a:r>
              <a:rPr lang="en-US" altLang="ja-JP" dirty="0" err="1" smtClean="0"/>
              <a:t>WebFOCUS</a:t>
            </a:r>
            <a:r>
              <a:rPr lang="ja-JP" altLang="en-US" dirty="0" smtClean="0"/>
              <a:t>のサービス起動時に待機させるエージェント数です。</a:t>
            </a:r>
            <a:endParaRPr lang="en-US" altLang="ja-JP" dirty="0" smtClean="0"/>
          </a:p>
          <a:p>
            <a:r>
              <a:rPr lang="en-US" altLang="ja-JP" dirty="0" smtClean="0"/>
              <a:t>DEFAULT</a:t>
            </a:r>
            <a:r>
              <a:rPr lang="ja-JP" altLang="en-US" dirty="0" smtClean="0"/>
              <a:t>データサービスの初期値は「</a:t>
            </a:r>
            <a:r>
              <a:rPr lang="en-US" altLang="ja-JP" dirty="0" smtClean="0"/>
              <a:t>10</a:t>
            </a:r>
            <a:r>
              <a:rPr lang="ja-JP" altLang="en-US" dirty="0" smtClean="0"/>
              <a:t>」です。</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その他のデータサービスや新規にデータサービスを作成した場合の初期値はそれぞれ異なります。</a:t>
            </a:r>
            <a:endParaRPr lang="en-US" altLang="ja-JP" dirty="0" smtClean="0"/>
          </a:p>
          <a:p>
            <a:endParaRPr lang="en-US" altLang="ja-JP" dirty="0" smtClean="0"/>
          </a:p>
          <a:p>
            <a:r>
              <a:rPr lang="ja-JP" altLang="en-US" dirty="0" smtClean="0"/>
              <a:t>スライド下部で説明しているように、リクエストがない場合、</a:t>
            </a:r>
            <a:r>
              <a:rPr lang="en-US" altLang="ja-JP" dirty="0" smtClean="0"/>
              <a:t> </a:t>
            </a:r>
            <a:r>
              <a:rPr lang="en-US" altLang="ja-JP" dirty="0" err="1" smtClean="0"/>
              <a:t>number_ready</a:t>
            </a:r>
            <a:r>
              <a:rPr lang="ja-JP" altLang="en-US" dirty="0" smtClean="0"/>
              <a:t> で設定した数のエージェントが待機しています。</a:t>
            </a:r>
            <a:endParaRPr lang="en-US" altLang="ja-JP" dirty="0" smtClean="0"/>
          </a:p>
          <a:p>
            <a:r>
              <a:rPr lang="ja-JP" altLang="en-US" dirty="0" smtClean="0"/>
              <a:t>リクエストがくると、待機中のエージェントに各処理が割り当てられ実行中のステータスに移行します。</a:t>
            </a:r>
            <a:endParaRPr lang="en-US" altLang="ja-JP" dirty="0" smtClean="0"/>
          </a:p>
          <a:p>
            <a:r>
              <a:rPr lang="en-US" altLang="ja-JP" dirty="0" err="1" smtClean="0"/>
              <a:t>number_ready</a:t>
            </a:r>
            <a:r>
              <a:rPr lang="ja-JP" altLang="en-US" dirty="0" smtClean="0"/>
              <a:t> を超えるリクエストがあると、</a:t>
            </a:r>
            <a:r>
              <a:rPr lang="en-US" altLang="ja-JP" dirty="0" smtClean="0"/>
              <a:t> maximum</a:t>
            </a:r>
            <a:r>
              <a:rPr lang="ja-JP" altLang="en-US" dirty="0" smtClean="0"/>
              <a:t> の設定値を上限に追加でエージェントが起動します。</a:t>
            </a:r>
            <a:endParaRPr lang="en-US" altLang="ja-JP" dirty="0" smtClean="0"/>
          </a:p>
          <a:p>
            <a:r>
              <a:rPr lang="ja-JP" altLang="en-US" dirty="0" smtClean="0"/>
              <a:t>処理が終わるとエージェントのステータスがアイドル状態になり、さらに一定時間経つと </a:t>
            </a:r>
            <a:r>
              <a:rPr lang="en-US" altLang="ja-JP" dirty="0" err="1" smtClean="0"/>
              <a:t>number_ready</a:t>
            </a:r>
            <a:r>
              <a:rPr lang="ja-JP" altLang="en-US" dirty="0" smtClean="0"/>
              <a:t> を上回るエージェントは停止されます。</a:t>
            </a:r>
            <a:endParaRPr lang="en-US" altLang="ja-JP" dirty="0" smtClean="0"/>
          </a:p>
          <a:p>
            <a:endParaRPr lang="en-US" altLang="ja-JP" dirty="0" smtClean="0"/>
          </a:p>
          <a:p>
            <a:r>
              <a:rPr lang="ja-JP" altLang="en-US" dirty="0" smtClean="0"/>
              <a:t>以上が、エージェントの基本的な動きです。</a:t>
            </a:r>
            <a:endParaRPr lang="en-US" altLang="ja-JP" dirty="0" smtClean="0"/>
          </a:p>
          <a:p>
            <a:endParaRPr lang="en-US" altLang="ja-JP" dirty="0" smtClean="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13</a:t>
            </a:fld>
            <a:endParaRPr kumimoji="1" lang="ja-JP" altLang="en-US"/>
          </a:p>
        </p:txBody>
      </p:sp>
    </p:spTree>
    <p:extLst>
      <p:ext uri="{BB962C8B-B14F-4D97-AF65-F5344CB8AC3E}">
        <p14:creationId xmlns:p14="http://schemas.microsoft.com/office/powerpoint/2010/main" val="2098424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リクエストの同時実行数が多い場合など、</a:t>
            </a:r>
            <a:r>
              <a:rPr lang="en-US" altLang="ja-JP" dirty="0" smtClean="0"/>
              <a:t> maximum</a:t>
            </a:r>
            <a:r>
              <a:rPr lang="ja-JP" altLang="en-US" dirty="0" smtClean="0"/>
              <a:t> の数を大きくしてしまうとサーバの負荷が高くなってしまい、逆にパフォーマンスが悪くなってしまう可能性があります。</a:t>
            </a:r>
            <a:endParaRPr lang="en-US" altLang="ja-JP" dirty="0" smtClean="0"/>
          </a:p>
          <a:p>
            <a:r>
              <a:rPr lang="ja-JP" altLang="en-US" dirty="0" smtClean="0"/>
              <a:t>そのような場合は、</a:t>
            </a:r>
            <a:r>
              <a:rPr kumimoji="1" lang="ja-JP" altLang="en-US" dirty="0" smtClean="0"/>
              <a:t>キューイングの必要有無についても併せて検討</a:t>
            </a:r>
            <a:r>
              <a:rPr lang="ja-JP" altLang="en-US" dirty="0" smtClean="0"/>
              <a:t>してください。</a:t>
            </a:r>
            <a:endParaRPr lang="en-US" altLang="ja-JP" dirty="0" smtClean="0"/>
          </a:p>
          <a:p>
            <a:endParaRPr lang="en-US" altLang="ja-JP" dirty="0" smtClean="0"/>
          </a:p>
          <a:p>
            <a:r>
              <a:rPr lang="en-US" altLang="ja-JP" dirty="0" smtClean="0"/>
              <a:t>Queuing</a:t>
            </a:r>
            <a:r>
              <a:rPr lang="ja-JP" altLang="en-US" dirty="0" smtClean="0"/>
              <a:t> は、</a:t>
            </a:r>
            <a:r>
              <a:rPr lang="en-US" altLang="ja-JP" dirty="0" smtClean="0"/>
              <a:t> maximum</a:t>
            </a:r>
            <a:r>
              <a:rPr lang="ja-JP" altLang="en-US" dirty="0" smtClean="0"/>
              <a:t> で設定した最大エージェント数を超えるリクエストが</a:t>
            </a:r>
            <a:r>
              <a:rPr kumimoji="1" lang="ja-JP" altLang="en-US" dirty="0" smtClean="0"/>
              <a:t>あった場合に、処理待ちの状態にするかどうかを設定するパラメータです。</a:t>
            </a:r>
            <a:endParaRPr kumimoji="1" lang="en-US" altLang="ja-JP" dirty="0" smtClean="0"/>
          </a:p>
          <a:p>
            <a:r>
              <a:rPr kumimoji="1" lang="ja-JP" altLang="en-US" dirty="0" smtClean="0"/>
              <a:t>キューで待機させることで、リクエストの同時実行数が多い場合でも、サーバの負荷を抑えて処理することができます。</a:t>
            </a:r>
            <a:endParaRPr kumimoji="1" lang="en-US" altLang="ja-JP" dirty="0" smtClean="0"/>
          </a:p>
          <a:p>
            <a:endParaRPr lang="en-US" altLang="ja-JP" dirty="0" smtClean="0"/>
          </a:p>
          <a:p>
            <a:r>
              <a:rPr kumimoji="1" lang="ja-JP" altLang="en-US" dirty="0" smtClean="0"/>
              <a:t>リクエストのあった処理をすべて実行させたい場合、キューイングの設定は「</a:t>
            </a:r>
            <a:r>
              <a:rPr kumimoji="1" lang="en-US" altLang="ja-JP" dirty="0" smtClean="0"/>
              <a:t>on</a:t>
            </a:r>
            <a:r>
              <a:rPr kumimoji="1" lang="ja-JP" altLang="en-US" dirty="0" smtClean="0"/>
              <a:t>」にします。</a:t>
            </a:r>
            <a:endParaRPr kumimoji="1" lang="en-US" altLang="ja-JP" dirty="0" smtClean="0"/>
          </a:p>
          <a:p>
            <a:r>
              <a:rPr lang="ja-JP" altLang="en-US" dirty="0" smtClean="0"/>
              <a:t>この際、エージェントの空きがでるまで待ち時間が発生するため、通常よりも時間がかかる場合があります。</a:t>
            </a:r>
            <a:endParaRPr lang="en-US" altLang="ja-JP" dirty="0" smtClean="0"/>
          </a:p>
          <a:p>
            <a:endParaRPr kumimoji="1" lang="en-US" altLang="ja-JP" dirty="0" smtClean="0"/>
          </a:p>
          <a:p>
            <a:r>
              <a:rPr lang="ja-JP" altLang="en-US" dirty="0" smtClean="0"/>
              <a:t>最大エージェント数を超えたリクエストは受付しない場合、キューイングの設定は「</a:t>
            </a:r>
            <a:r>
              <a:rPr lang="en-US" altLang="ja-JP" dirty="0" smtClean="0"/>
              <a:t>off</a:t>
            </a:r>
            <a:r>
              <a:rPr lang="ja-JP" altLang="en-US" dirty="0" smtClean="0"/>
              <a:t>」にします。</a:t>
            </a:r>
            <a:endParaRPr lang="en-US" altLang="ja-JP" dirty="0" smtClean="0"/>
          </a:p>
          <a:p>
            <a:r>
              <a:rPr lang="ja-JP" altLang="en-US" dirty="0" smtClean="0"/>
              <a:t>この場合、リクエストが受付されなかったユーザには、エージェントの上限を超えた旨のメッセージが画面に表示されます。</a:t>
            </a:r>
            <a:endParaRPr lang="en-US" altLang="ja-JP" dirty="0" smtClean="0"/>
          </a:p>
          <a:p>
            <a:r>
              <a:rPr lang="ja-JP" altLang="en-US" dirty="0" smtClean="0"/>
              <a:t>初期値は「</a:t>
            </a:r>
            <a:r>
              <a:rPr lang="en-US" altLang="ja-JP" dirty="0" smtClean="0"/>
              <a:t>off</a:t>
            </a:r>
            <a:r>
              <a:rPr lang="ja-JP" altLang="en-US" dirty="0" smtClean="0"/>
              <a:t>」になっています。</a:t>
            </a:r>
            <a:endParaRPr lang="en-US" altLang="ja-JP" dirty="0" smtClean="0"/>
          </a:p>
          <a:p>
            <a:endParaRPr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14</a:t>
            </a:fld>
            <a:endParaRPr kumimoji="1" lang="ja-JP" altLang="en-US"/>
          </a:p>
        </p:txBody>
      </p:sp>
    </p:spTree>
    <p:extLst>
      <p:ext uri="{BB962C8B-B14F-4D97-AF65-F5344CB8AC3E}">
        <p14:creationId xmlns:p14="http://schemas.microsoft.com/office/powerpoint/2010/main" val="817101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 </a:t>
            </a:r>
            <a:r>
              <a:rPr lang="en-US" altLang="ja-JP" dirty="0" smtClean="0"/>
              <a:t>Queuing</a:t>
            </a:r>
            <a:r>
              <a:rPr lang="ja-JP" altLang="en-US" dirty="0" smtClean="0"/>
              <a:t>の</a:t>
            </a:r>
            <a:r>
              <a:rPr lang="ja-JP" altLang="en-US" dirty="0" smtClean="0"/>
              <a:t>設定をする際、キューの待機時間やキュー数についても検討してください。</a:t>
            </a:r>
            <a:endParaRPr lang="en-US" altLang="ja-JP" dirty="0" smtClean="0"/>
          </a:p>
          <a:p>
            <a:r>
              <a:rPr lang="ja-JP" altLang="en-US" dirty="0" smtClean="0"/>
              <a:t>このキュー制御のパラメータは、</a:t>
            </a:r>
            <a:r>
              <a:rPr lang="en-US" altLang="ja-JP" dirty="0" smtClean="0"/>
              <a:t> Queuing</a:t>
            </a:r>
            <a:r>
              <a:rPr lang="ja-JP" altLang="en-US" dirty="0" smtClean="0"/>
              <a:t> をオンにした場合にのみ設定可能です。</a:t>
            </a:r>
            <a:endParaRPr lang="en-US" altLang="ja-JP" dirty="0" smtClean="0"/>
          </a:p>
          <a:p>
            <a:endParaRPr lang="en-US" altLang="ja-JP" dirty="0" smtClean="0"/>
          </a:p>
          <a:p>
            <a:r>
              <a:rPr lang="en-US" altLang="ja-JP" dirty="0" err="1" smtClean="0"/>
              <a:t>maximum_q</a:t>
            </a:r>
            <a:r>
              <a:rPr lang="ja-JP" altLang="en-US" dirty="0" smtClean="0"/>
              <a:t> は、</a:t>
            </a:r>
            <a:r>
              <a:rPr lang="en-US" altLang="ja-JP" dirty="0" smtClean="0"/>
              <a:t> maximum</a:t>
            </a:r>
            <a:r>
              <a:rPr lang="ja-JP" altLang="en-US" dirty="0" smtClean="0"/>
              <a:t> で設定した最大エージェント数を超えるリクエストがあった場合に、キューに待機させるリクエストの最大数を設定します。</a:t>
            </a:r>
            <a:endParaRPr lang="en-US" altLang="ja-JP" dirty="0" smtClean="0"/>
          </a:p>
          <a:p>
            <a:r>
              <a:rPr lang="ja-JP" altLang="en-US" dirty="0" smtClean="0"/>
              <a:t>キューに入ったリクエストのうち、キュー数が設定値を超過した場合は処理を受け付けずにメッセージを返したいなど、キュー数を制限する場合には任意の数値を入力してください。</a:t>
            </a:r>
            <a:r>
              <a:rPr lang="en-US" altLang="ja-JP" dirty="0" smtClean="0"/>
              <a:t/>
            </a:r>
            <a:br>
              <a:rPr lang="en-US" altLang="ja-JP" dirty="0" smtClean="0"/>
            </a:br>
            <a:r>
              <a:rPr lang="ja-JP" altLang="en-US" dirty="0" smtClean="0"/>
              <a:t>初期値は「</a:t>
            </a:r>
            <a:r>
              <a:rPr lang="en-US" altLang="ja-JP" dirty="0" smtClean="0"/>
              <a:t>-1</a:t>
            </a:r>
            <a:r>
              <a:rPr lang="ja-JP" altLang="en-US" dirty="0" smtClean="0"/>
              <a:t>」で、無制限です。</a:t>
            </a:r>
            <a:endParaRPr lang="en-US" altLang="ja-JP" dirty="0" smtClean="0"/>
          </a:p>
          <a:p>
            <a:endParaRPr kumimoji="1" lang="en-US" altLang="ja-JP" dirty="0" smtClean="0"/>
          </a:p>
          <a:p>
            <a:r>
              <a:rPr lang="en-US" altLang="ja-JP" dirty="0" err="1" smtClean="0"/>
              <a:t>queue_limit</a:t>
            </a:r>
            <a:r>
              <a:rPr lang="ja-JP" altLang="en-US" dirty="0" smtClean="0"/>
              <a:t> は、</a:t>
            </a:r>
            <a:r>
              <a:rPr lang="en-US" altLang="ja-JP" dirty="0" smtClean="0"/>
              <a:t> maximum</a:t>
            </a:r>
            <a:r>
              <a:rPr lang="ja-JP" altLang="en-US" dirty="0" smtClean="0"/>
              <a:t> で設定した最大エージェント数を超えるリクエストがあった場合に、キューに待機させる最大時間を設定します。</a:t>
            </a:r>
            <a:endParaRPr lang="en-US" altLang="ja-JP" dirty="0" smtClean="0"/>
          </a:p>
          <a:p>
            <a:r>
              <a:rPr lang="ja-JP" altLang="en-US" dirty="0" smtClean="0"/>
              <a:t>キューに入ったリクエストのうち、リクエストが一定時間を超過した場合は処理を中断させてメッセージをかえしたいなど、キューの待機時間を制限する場合には任意の秒数を入力してください。</a:t>
            </a:r>
            <a:endParaRPr lang="en-US" altLang="ja-JP" dirty="0" smtClean="0"/>
          </a:p>
          <a:p>
            <a:r>
              <a:rPr lang="ja-JP" altLang="en-US" dirty="0" smtClean="0"/>
              <a:t>初期値は「</a:t>
            </a:r>
            <a:r>
              <a:rPr lang="en-US" altLang="ja-JP" dirty="0" smtClean="0"/>
              <a:t>-1</a:t>
            </a:r>
            <a:r>
              <a:rPr lang="ja-JP" altLang="en-US" dirty="0" smtClean="0"/>
              <a:t>」で、無制限です。</a:t>
            </a:r>
            <a:endParaRPr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15</a:t>
            </a:fld>
            <a:endParaRPr kumimoji="1" lang="ja-JP" altLang="en-US"/>
          </a:p>
        </p:txBody>
      </p:sp>
    </p:spTree>
    <p:extLst>
      <p:ext uri="{BB962C8B-B14F-4D97-AF65-F5344CB8AC3E}">
        <p14:creationId xmlns:p14="http://schemas.microsoft.com/office/powerpoint/2010/main" val="1066114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なお、ユーザ</a:t>
            </a:r>
            <a:r>
              <a:rPr kumimoji="1" lang="en-US" altLang="ja-JP" dirty="0" smtClean="0"/>
              <a:t>1</a:t>
            </a:r>
            <a:r>
              <a:rPr kumimoji="1" lang="ja-JP" altLang="en-US" dirty="0" smtClean="0"/>
              <a:t>人あたりのリクエスト数が多く、サーバ全体の同時実行数が高い状態にある場合、ユーザ</a:t>
            </a:r>
            <a:r>
              <a:rPr lang="ja-JP" altLang="en-US" dirty="0" smtClean="0"/>
              <a:t>ごとの最大エージェント</a:t>
            </a:r>
            <a:r>
              <a:rPr kumimoji="1" lang="ja-JP" altLang="en-US" dirty="0" smtClean="0"/>
              <a:t>数やキューイングの有無を設定することも可能です。</a:t>
            </a:r>
            <a:endParaRPr kumimoji="1" lang="en-US" altLang="ja-JP" dirty="0" smtClean="0"/>
          </a:p>
          <a:p>
            <a:endParaRPr lang="en-US" altLang="ja-JP" dirty="0" smtClean="0"/>
          </a:p>
          <a:p>
            <a:r>
              <a:rPr lang="en-US" altLang="ja-JP" dirty="0" err="1" smtClean="0"/>
              <a:t>max_connections_per_user</a:t>
            </a:r>
            <a:r>
              <a:rPr kumimoji="1" lang="ja-JP" altLang="en-US" dirty="0" smtClean="0"/>
              <a:t> は、１ユーザが同時に実行できるエージェントの最大数を設定できます。</a:t>
            </a:r>
            <a:r>
              <a:rPr lang="ja-JP" altLang="en-US" dirty="0" smtClean="0"/>
              <a:t>初期値は「</a:t>
            </a:r>
            <a:r>
              <a:rPr lang="en-US" altLang="ja-JP" dirty="0" smtClean="0"/>
              <a:t>-1</a:t>
            </a:r>
            <a:r>
              <a:rPr lang="ja-JP" altLang="en-US" dirty="0" smtClean="0"/>
              <a:t>」で、無制限です。</a:t>
            </a:r>
            <a:endParaRPr lang="en-US" altLang="ja-JP" dirty="0" smtClean="0"/>
          </a:p>
          <a:p>
            <a:r>
              <a:rPr lang="ja-JP" altLang="en-US" dirty="0" smtClean="0"/>
              <a:t>ユーザが実行できるエージェント数を制限する場合は任意の数値を入力してください。</a:t>
            </a:r>
            <a:endParaRPr lang="en-US" altLang="ja-JP" dirty="0" smtClean="0"/>
          </a:p>
          <a:p>
            <a:endParaRPr lang="en-US" altLang="ja-JP" dirty="0" smtClean="0"/>
          </a:p>
          <a:p>
            <a:r>
              <a:rPr lang="en-US" altLang="ja-JP" dirty="0" err="1" smtClean="0"/>
              <a:t>queue_max_user_conns</a:t>
            </a:r>
            <a:r>
              <a:rPr lang="ja-JP" altLang="en-US" dirty="0" smtClean="0"/>
              <a:t> は、 </a:t>
            </a:r>
            <a:r>
              <a:rPr lang="en-US" altLang="ja-JP" dirty="0" err="1" smtClean="0"/>
              <a:t>max_connections_per_user</a:t>
            </a:r>
            <a:r>
              <a:rPr lang="ja-JP" altLang="en-US" dirty="0" smtClean="0"/>
              <a:t> で設定したエージェント数を超過した場合にキュー待機させるかどうかを設定します。</a:t>
            </a:r>
            <a:endParaRPr lang="en-US" altLang="ja-JP" dirty="0" smtClean="0"/>
          </a:p>
          <a:p>
            <a:r>
              <a:rPr lang="ja-JP" altLang="en-US" dirty="0" smtClean="0"/>
              <a:t>初期値は「</a:t>
            </a:r>
            <a:r>
              <a:rPr lang="en-US" altLang="ja-JP" dirty="0" smtClean="0"/>
              <a:t>n</a:t>
            </a:r>
            <a:r>
              <a:rPr lang="ja-JP" altLang="en-US" dirty="0" smtClean="0"/>
              <a:t>」で、キュー待機はしません。</a:t>
            </a:r>
            <a:r>
              <a:rPr lang="en-US" altLang="ja-JP" dirty="0" smtClean="0"/>
              <a:t/>
            </a:r>
            <a:br>
              <a:rPr lang="en-US" altLang="ja-JP" dirty="0" smtClean="0"/>
            </a:br>
            <a:r>
              <a:rPr lang="ja-JP" altLang="en-US" dirty="0" smtClean="0"/>
              <a:t>このパラメータは</a:t>
            </a:r>
            <a:r>
              <a:rPr lang="en-US" altLang="ja-JP" dirty="0" smtClean="0"/>
              <a:t>Queuing</a:t>
            </a:r>
            <a:r>
              <a:rPr lang="ja-JP" altLang="en-US" dirty="0" smtClean="0"/>
              <a:t>が「オン」の場合に設定可能です。</a:t>
            </a:r>
            <a:endParaRPr lang="en-US" altLang="ja-JP" dirty="0" smtClean="0"/>
          </a:p>
          <a:p>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16</a:t>
            </a:fld>
            <a:endParaRPr kumimoji="1" lang="ja-JP" altLang="en-US"/>
          </a:p>
        </p:txBody>
      </p:sp>
    </p:spTree>
    <p:extLst>
      <p:ext uri="{BB962C8B-B14F-4D97-AF65-F5344CB8AC3E}">
        <p14:creationId xmlns:p14="http://schemas.microsoft.com/office/powerpoint/2010/main" val="438258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つぎに、処理時間が長いリクエストが多い場合のエージェントの制御についてです。</a:t>
            </a:r>
            <a:endParaRPr kumimoji="1" lang="en-US" altLang="ja-JP" dirty="0" smtClean="0"/>
          </a:p>
          <a:p>
            <a:r>
              <a:rPr kumimoji="1" lang="ja-JP" altLang="en-US" dirty="0" smtClean="0"/>
              <a:t>エージェントがリクエストを処理する時間に上限をもうけることで、</a:t>
            </a:r>
            <a:endParaRPr kumimoji="1" lang="en-US" altLang="ja-JP" dirty="0" smtClean="0"/>
          </a:p>
          <a:p>
            <a:r>
              <a:rPr lang="ja-JP" altLang="en-US" dirty="0" smtClean="0"/>
              <a:t>エージェントが長時間残存して常にサーバ負荷が高い状態に陥ったり、 </a:t>
            </a:r>
            <a:r>
              <a:rPr lang="en-US" altLang="ja-JP" dirty="0" smtClean="0"/>
              <a:t>maximum</a:t>
            </a:r>
            <a:r>
              <a:rPr lang="ja-JP" altLang="en-US" dirty="0" smtClean="0"/>
              <a:t> の設定値を超過する事態が頻発する状況を回避するパラメータとして、 </a:t>
            </a:r>
            <a:r>
              <a:rPr lang="en-US" altLang="ja-JP" dirty="0" err="1" smtClean="0"/>
              <a:t>connection_limit</a:t>
            </a:r>
            <a:r>
              <a:rPr lang="ja-JP" altLang="en-US" dirty="0" smtClean="0"/>
              <a:t> があります。</a:t>
            </a:r>
            <a:endParaRPr lang="en-US" altLang="ja-JP" dirty="0" smtClean="0"/>
          </a:p>
          <a:p>
            <a:endParaRPr lang="en-US" altLang="ja-JP" dirty="0" smtClean="0"/>
          </a:p>
          <a:p>
            <a:r>
              <a:rPr lang="en-US" altLang="ja-JP" dirty="0" err="1" smtClean="0"/>
              <a:t>connection_limit</a:t>
            </a:r>
            <a:r>
              <a:rPr lang="ja-JP" altLang="en-US" dirty="0" smtClean="0"/>
              <a:t> は、エージェントがリクエストを処理する最大時間を秒単位で設定できます。</a:t>
            </a:r>
            <a:endParaRPr lang="en-US" altLang="ja-JP" dirty="0" smtClean="0"/>
          </a:p>
          <a:p>
            <a:r>
              <a:rPr lang="ja-JP" altLang="en-US" dirty="0" smtClean="0"/>
              <a:t>指定された時間を超過した場合、エージェントが停止されます。</a:t>
            </a:r>
            <a:endParaRPr lang="en-US" altLang="ja-JP" dirty="0" smtClean="0"/>
          </a:p>
          <a:p>
            <a:r>
              <a:rPr lang="ja-JP" altLang="en-US" dirty="0" smtClean="0"/>
              <a:t>リクエストが一定時間を超過した場合は処理を中断させてメッセージをかえしたいなど、エージェントの処理時間を制限する場合には任意の秒数を入力してください。</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初期値は「</a:t>
            </a:r>
            <a:r>
              <a:rPr lang="en-US" altLang="ja-JP" dirty="0" smtClean="0"/>
              <a:t>-1</a:t>
            </a:r>
            <a:r>
              <a:rPr lang="ja-JP" altLang="en-US" dirty="0" smtClean="0"/>
              <a:t>」で、無制限です。</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アシストの技術者が導入作業を実施した場合、初期値より変更している場合があります。</a:t>
            </a:r>
            <a:endParaRPr lang="en-US" altLang="ja-JP" dirty="0" smtClean="0"/>
          </a:p>
          <a:p>
            <a:endParaRPr lang="en-US" altLang="ja-JP" dirty="0" smtClean="0"/>
          </a:p>
          <a:p>
            <a:r>
              <a:rPr lang="ja-JP" altLang="en-US" dirty="0" smtClean="0"/>
              <a:t>スライド下部でリクエスト実行時の処理の流れを示していますが、</a:t>
            </a:r>
            <a:endParaRPr lang="en-US" altLang="ja-JP" dirty="0" smtClean="0"/>
          </a:p>
          <a:p>
            <a:r>
              <a:rPr lang="ja-JP" altLang="en-US" dirty="0" smtClean="0"/>
              <a:t>このうち </a:t>
            </a:r>
            <a:r>
              <a:rPr lang="en-US" altLang="ja-JP" dirty="0" err="1" smtClean="0"/>
              <a:t>connection_limit</a:t>
            </a:r>
            <a:r>
              <a:rPr lang="ja-JP" altLang="en-US" dirty="0" smtClean="0"/>
              <a:t> の設定値が有効になるのは、データベースの検索を含む</a:t>
            </a:r>
            <a:r>
              <a:rPr lang="en-US" altLang="ja-JP" dirty="0" smtClean="0"/>
              <a:t>Reporting Server</a:t>
            </a:r>
            <a:r>
              <a:rPr lang="ja-JP" altLang="en-US" dirty="0" smtClean="0"/>
              <a:t>上での処理時間になりますのでご注意ください。</a:t>
            </a:r>
            <a:endParaRPr lang="en-US" altLang="ja-JP" dirty="0" smtClean="0"/>
          </a:p>
          <a:p>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17</a:t>
            </a:fld>
            <a:endParaRPr kumimoji="1" lang="ja-JP" altLang="en-US"/>
          </a:p>
        </p:txBody>
      </p:sp>
    </p:spTree>
    <p:extLst>
      <p:ext uri="{BB962C8B-B14F-4D97-AF65-F5344CB8AC3E}">
        <p14:creationId xmlns:p14="http://schemas.microsoft.com/office/powerpoint/2010/main" val="821102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大量データ検索やサーバー負荷の高いリクエストが多い場合、エージェントに許可するサーバーリソースの使用量を検討します。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エージェントがリクエストを処理する際に使用できるリソースに上限をもうけ、</a:t>
            </a:r>
            <a:r>
              <a:rPr lang="ja-JP" altLang="en-US" dirty="0" smtClean="0"/>
              <a:t>エージェントが長時間残存して常にサーバー負荷が高くなる状態を回避します。</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err="1" smtClean="0"/>
              <a:t>cpu_limit</a:t>
            </a:r>
            <a:r>
              <a:rPr lang="ja-JP" altLang="en-US" dirty="0" smtClean="0"/>
              <a:t> は、エージェントが使用できる</a:t>
            </a:r>
            <a:r>
              <a:rPr lang="en-US" altLang="ja-JP" dirty="0" smtClean="0"/>
              <a:t>CPU</a:t>
            </a:r>
            <a:r>
              <a:rPr lang="ja-JP" altLang="en-US" dirty="0" smtClean="0"/>
              <a:t>の最大時間を秒単位で設定できます。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エージェントは </a:t>
            </a:r>
            <a:r>
              <a:rPr lang="en-US" altLang="ja-JP" dirty="0" err="1" smtClean="0"/>
              <a:t>agent_refresh</a:t>
            </a:r>
            <a:r>
              <a:rPr lang="ja-JP" altLang="en-US" dirty="0" smtClean="0"/>
              <a:t> で設定された回数を上限に繰り返し使用され、上限に達すると再起動されます。</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エージェントが再起動されるまでの累積で指定された秒数を超えた場合、エージェントが停止されます。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初期値は「</a:t>
            </a:r>
            <a:r>
              <a:rPr lang="en-US" altLang="ja-JP" dirty="0" smtClean="0"/>
              <a:t>-1</a:t>
            </a:r>
            <a:r>
              <a:rPr lang="ja-JP" altLang="en-US" dirty="0" smtClean="0"/>
              <a:t>」で、無制限です。</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err="1" smtClean="0"/>
              <a:t>memory_limit</a:t>
            </a:r>
            <a:r>
              <a:rPr lang="ja-JP" altLang="en-US" dirty="0" smtClean="0"/>
              <a:t> は、エージェントが使用できるメモリの最大サイズを</a:t>
            </a:r>
            <a:r>
              <a:rPr lang="en-US" altLang="ja-JP" dirty="0" smtClean="0"/>
              <a:t>KB</a:t>
            </a:r>
            <a:r>
              <a:rPr lang="ja-JP" altLang="en-US" dirty="0" smtClean="0"/>
              <a:t>単位で設定できます。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こちらも、エージェントが再起動されるまでの累積で指定されたサイズを超えた場合、エージェントが停止されます。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初期値は「</a:t>
            </a:r>
            <a:r>
              <a:rPr lang="en-US" altLang="ja-JP" dirty="0" smtClean="0"/>
              <a:t>-1</a:t>
            </a:r>
            <a:r>
              <a:rPr lang="ja-JP" altLang="en-US" dirty="0" smtClean="0"/>
              <a:t>」で、無制限です。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リクエストごとにエージェントをリフレッシュさせたい場合、</a:t>
            </a:r>
            <a:r>
              <a:rPr lang="en-US" altLang="ja-JP" dirty="0" err="1" smtClean="0"/>
              <a:t>agent_refresh</a:t>
            </a:r>
            <a:r>
              <a:rPr lang="ja-JP" altLang="en-US" dirty="0" smtClean="0"/>
              <a:t> を「</a:t>
            </a:r>
            <a:r>
              <a:rPr lang="en-US" altLang="ja-JP" dirty="0" smtClean="0"/>
              <a:t>1</a:t>
            </a:r>
            <a:r>
              <a:rPr lang="ja-JP" altLang="en-US" dirty="0" smtClean="0"/>
              <a:t>」に設定します。</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18</a:t>
            </a:fld>
            <a:endParaRPr kumimoji="1" lang="ja-JP" altLang="en-US"/>
          </a:p>
        </p:txBody>
      </p:sp>
    </p:spTree>
    <p:extLst>
      <p:ext uri="{BB962C8B-B14F-4D97-AF65-F5344CB8AC3E}">
        <p14:creationId xmlns:p14="http://schemas.microsoft.com/office/powerpoint/2010/main" val="2163281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流量制限を行う際の注意事項についてもご説明します。</a:t>
            </a:r>
            <a:endParaRPr kumimoji="1" lang="en-US" altLang="ja-JP" dirty="0" smtClean="0"/>
          </a:p>
          <a:p>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エージェントがリクエストを処理する際に使用できるリソースに上限をもうけるパラメータとして </a:t>
            </a:r>
            <a:r>
              <a:rPr kumimoji="1" lang="en-US" altLang="ja-JP" dirty="0" err="1" smtClean="0"/>
              <a:t>disk_limit</a:t>
            </a:r>
            <a:r>
              <a:rPr kumimoji="1" lang="ja-JP" altLang="en-US" dirty="0" smtClean="0"/>
              <a:t> があります。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エージェントが内部処理で使用できるディスクサイズを</a:t>
            </a:r>
            <a:r>
              <a:rPr lang="en-US" altLang="ja-JP" dirty="0" smtClean="0"/>
              <a:t>KB</a:t>
            </a:r>
            <a:r>
              <a:rPr lang="ja-JP" altLang="en-US" dirty="0" smtClean="0"/>
              <a:t>単位で指定できるのですが、ファイルサイズのチェックが可能になるタイミングがエージェントの内部処理が完了した時点になります。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本来、エージェントの内部処理中にファイルサイズをチェックし、作成される一時ファイルを肥大化させないことが期待されている動作かと思いますが、 </a:t>
            </a:r>
            <a:r>
              <a:rPr lang="en-US" altLang="ja-JP" dirty="0" err="1" smtClean="0"/>
              <a:t>disk_limit</a:t>
            </a:r>
            <a:r>
              <a:rPr lang="en-US" altLang="ja-JP" dirty="0" smtClean="0"/>
              <a:t> </a:t>
            </a:r>
            <a:r>
              <a:rPr lang="ja-JP" altLang="en-US" dirty="0" smtClean="0"/>
              <a:t>を設定しても意図した動作にはならないため、本パラメータのご利用を推奨しておりません。</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19</a:t>
            </a:fld>
            <a:endParaRPr kumimoji="1" lang="ja-JP" altLang="en-US"/>
          </a:p>
        </p:txBody>
      </p:sp>
    </p:spTree>
    <p:extLst>
      <p:ext uri="{BB962C8B-B14F-4D97-AF65-F5344CB8AC3E}">
        <p14:creationId xmlns:p14="http://schemas.microsoft.com/office/powerpoint/2010/main" val="956802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流量制限のパラメータとして、</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・エージェント数の制御</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・キューの制御</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・エージェントの存続時間の制御</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をご紹介しました。</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これらのパラメータは、データサービスごとに設定が可能になっており、パラメータの設定値はデータサービスごとにかえることができます。</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そのため、</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例えば、リアルタイム検索用のデータサービスでは </a:t>
            </a:r>
            <a:r>
              <a:rPr kumimoji="1" lang="en-US" altLang="ja-JP" dirty="0" err="1" smtClean="0"/>
              <a:t>connection_limit</a:t>
            </a:r>
            <a:r>
              <a:rPr kumimoji="1" lang="ja-JP" altLang="en-US" dirty="0" smtClean="0"/>
              <a:t> を</a:t>
            </a:r>
            <a:r>
              <a:rPr kumimoji="1" lang="en-US" altLang="ja-JP" dirty="0" smtClean="0"/>
              <a:t>300</a:t>
            </a:r>
            <a:r>
              <a:rPr kumimoji="1" lang="ja-JP" altLang="en-US" dirty="0" smtClean="0"/>
              <a:t>秒、長時間検索用のデータサービスでは </a:t>
            </a:r>
            <a:r>
              <a:rPr kumimoji="1" lang="en-US" altLang="ja-JP" dirty="0" err="1" smtClean="0"/>
              <a:t>connection_limit</a:t>
            </a:r>
            <a:r>
              <a:rPr kumimoji="1" lang="ja-JP" altLang="en-US" dirty="0" smtClean="0"/>
              <a:t> を</a:t>
            </a:r>
            <a:r>
              <a:rPr kumimoji="1" lang="en-US" altLang="ja-JP" dirty="0" smtClean="0"/>
              <a:t>1800</a:t>
            </a:r>
            <a:r>
              <a:rPr kumimoji="1" lang="ja-JP" altLang="en-US" dirty="0" smtClean="0"/>
              <a:t>秒に設定し、</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リクエストの種類によってデータサービスの使い分けを行うことができます。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また、</a:t>
            </a:r>
            <a:r>
              <a:rPr kumimoji="1" lang="en-US" altLang="ja-JP" dirty="0" smtClean="0"/>
              <a:t>CUSTOM</a:t>
            </a:r>
            <a:r>
              <a:rPr kumimoji="1" lang="ja-JP" altLang="en-US" dirty="0" smtClean="0"/>
              <a:t>認証を方式として採用している場合は認証処理でエージェントが使われるため、認証用のデータサービスは </a:t>
            </a:r>
            <a:r>
              <a:rPr lang="en-US" altLang="ja-JP" dirty="0" smtClean="0"/>
              <a:t>maximum</a:t>
            </a:r>
            <a:r>
              <a:rPr lang="ja-JP" altLang="en-US" dirty="0" smtClean="0"/>
              <a:t> と </a:t>
            </a:r>
            <a:r>
              <a:rPr lang="en-US" altLang="ja-JP" dirty="0" err="1" smtClean="0"/>
              <a:t>number_ready</a:t>
            </a:r>
            <a:r>
              <a:rPr lang="ja-JP" altLang="en-US" dirty="0" smtClean="0"/>
              <a:t> の上限を初期値から増やしたり、</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認証用と検索用のデータサービスを使い分けることで、検索のリクエスト処理がエージェントを占有して新規ログインができなくなる状態を回避することを目的に利用することができます。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ただし、データサービスが分かれていても、サーバーのリソースは共有しています。</a:t>
            </a:r>
            <a:br>
              <a:rPr kumimoji="1" lang="ja-JP" altLang="en-US" dirty="0" smtClean="0"/>
            </a:br>
            <a:r>
              <a:rPr kumimoji="1" lang="ja-JP" altLang="en-US" dirty="0" smtClean="0"/>
              <a:t>各データサービスごとに設定したパラメータの設定値が、サーバー全体のリソースを超過しないよう注意したうえで調整してください。</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20</a:t>
            </a:fld>
            <a:endParaRPr kumimoji="1" lang="ja-JP" altLang="en-US"/>
          </a:p>
        </p:txBody>
      </p:sp>
    </p:spTree>
    <p:extLst>
      <p:ext uri="{BB962C8B-B14F-4D97-AF65-F5344CB8AC3E}">
        <p14:creationId xmlns:p14="http://schemas.microsoft.com/office/powerpoint/2010/main" val="2241196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安定稼働にむけての考慮点について、</a:t>
            </a:r>
            <a:endParaRPr lang="en-US" altLang="ja-JP" dirty="0" smtClean="0"/>
          </a:p>
          <a:p>
            <a:r>
              <a:rPr lang="ja-JP" altLang="en-US" dirty="0" smtClean="0"/>
              <a:t>・はじめに</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・設定可能な流量制限</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・レスポンスに影響を与える要素</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・リリースに向けての検討項目</a:t>
            </a:r>
            <a:endParaRPr lang="en-US" altLang="ja-JP" dirty="0" smtClean="0"/>
          </a:p>
          <a:p>
            <a:r>
              <a:rPr lang="ja-JP" altLang="en-US" dirty="0" smtClean="0"/>
              <a:t>という流れでお話します。</a:t>
            </a:r>
            <a:endParaRPr lang="en-US" altLang="ja-JP" dirty="0" smtClean="0"/>
          </a:p>
          <a:p>
            <a:endParaRPr lang="en-US" altLang="ja-JP" dirty="0" smtClean="0"/>
          </a:p>
          <a:p>
            <a:r>
              <a:rPr lang="ja-JP" altLang="en-US" dirty="0" smtClean="0"/>
              <a:t>なお、本資料は、</a:t>
            </a:r>
            <a:r>
              <a:rPr lang="en-US" altLang="ja-JP" dirty="0" err="1" smtClean="0"/>
              <a:t>WebFOCUS</a:t>
            </a:r>
            <a:r>
              <a:rPr lang="ja-JP" altLang="en-US" dirty="0" smtClean="0"/>
              <a:t> </a:t>
            </a:r>
            <a:r>
              <a:rPr lang="en-US" altLang="ja-JP" dirty="0" smtClean="0"/>
              <a:t>EVO</a:t>
            </a:r>
            <a:r>
              <a:rPr lang="ja-JP" altLang="en-US" dirty="0" smtClean="0"/>
              <a:t> </a:t>
            </a:r>
            <a:r>
              <a:rPr lang="en-US" altLang="ja-JP" dirty="0" smtClean="0"/>
              <a:t>Package</a:t>
            </a:r>
            <a:r>
              <a:rPr lang="ja-JP" altLang="en-US" dirty="0" smtClean="0"/>
              <a:t> のバージョン</a:t>
            </a:r>
            <a:r>
              <a:rPr lang="en-US" altLang="ja-JP" dirty="0" smtClean="0"/>
              <a:t>8207</a:t>
            </a:r>
            <a:r>
              <a:rPr lang="ja-JP" altLang="en-US" dirty="0" smtClean="0"/>
              <a:t> の情報をベースに作成しています。</a:t>
            </a:r>
            <a:endParaRPr lang="en-US" altLang="ja-JP" dirty="0" smtClean="0"/>
          </a:p>
          <a:p>
            <a:r>
              <a:rPr lang="ja-JP" altLang="en-US" dirty="0" smtClean="0"/>
              <a:t>ご利用のバージョンによって、資料中の画面ショットがお客様の環境と異なる場合がありますが、あらかじめご了承ください。</a:t>
            </a:r>
            <a:endParaRPr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2</a:t>
            </a:fld>
            <a:endParaRPr kumimoji="1" lang="ja-JP" altLang="en-US"/>
          </a:p>
        </p:txBody>
      </p:sp>
    </p:spTree>
    <p:extLst>
      <p:ext uri="{BB962C8B-B14F-4D97-AF65-F5344CB8AC3E}">
        <p14:creationId xmlns:p14="http://schemas.microsoft.com/office/powerpoint/2010/main" val="2564734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流量制限のパラメータを設定しても、パラメータの設定値が有効になるまでにタイムラグが発生する場合があります。</a:t>
            </a:r>
          </a:p>
          <a:p>
            <a:r>
              <a:rPr kumimoji="1" lang="ja-JP" altLang="en-US" dirty="0" smtClean="0"/>
              <a:t>これは、</a:t>
            </a:r>
            <a:r>
              <a:rPr kumimoji="1" lang="en-US" altLang="ja-JP" dirty="0" err="1" smtClean="0"/>
              <a:t>WebFOCUS</a:t>
            </a:r>
            <a:r>
              <a:rPr kumimoji="1" lang="ja-JP" altLang="en-US" dirty="0" smtClean="0"/>
              <a:t>がエージェントの動作や状態をチェックするインターバルの間隔が設定されているためです。</a:t>
            </a:r>
          </a:p>
          <a:p>
            <a:r>
              <a:rPr kumimoji="1" lang="ja-JP" altLang="en-US" dirty="0" smtClean="0"/>
              <a:t>インターバルは</a:t>
            </a:r>
            <a:r>
              <a:rPr kumimoji="1" lang="en-US" altLang="ja-JP" dirty="0" err="1" smtClean="0"/>
              <a:t>edachkup_interval</a:t>
            </a:r>
            <a:r>
              <a:rPr kumimoji="1" lang="en-US" altLang="ja-JP" dirty="0" smtClean="0"/>
              <a:t> </a:t>
            </a:r>
            <a:r>
              <a:rPr kumimoji="1" lang="ja-JP" altLang="en-US" dirty="0" smtClean="0"/>
              <a:t>によって定義され、初期値は「</a:t>
            </a:r>
            <a:r>
              <a:rPr kumimoji="1" lang="en-US" altLang="ja-JP" dirty="0" smtClean="0"/>
              <a:t>60</a:t>
            </a:r>
            <a:r>
              <a:rPr kumimoji="1" lang="ja-JP" altLang="en-US" dirty="0" smtClean="0"/>
              <a:t>秒」です。</a:t>
            </a:r>
          </a:p>
          <a:p>
            <a:endParaRPr kumimoji="1" lang="ja-JP" altLang="en-US" dirty="0" smtClean="0"/>
          </a:p>
          <a:p>
            <a:r>
              <a:rPr kumimoji="1" lang="ja-JP" altLang="en-US" dirty="0" smtClean="0"/>
              <a:t>しかし、データベースからの応答待ちなど、タイミングによってはすぐにエージェントを停止できない場合があります。</a:t>
            </a:r>
            <a:endParaRPr kumimoji="1" lang="en-US" altLang="ja-JP" dirty="0" smtClean="0"/>
          </a:p>
          <a:p>
            <a:r>
              <a:rPr kumimoji="1" lang="ja-JP" altLang="en-US" dirty="0" smtClean="0"/>
              <a:t>このような場合に、</a:t>
            </a:r>
            <a:r>
              <a:rPr kumimoji="1" lang="en-US" altLang="ja-JP" dirty="0" smtClean="0"/>
              <a:t>tscom3_kill_delay1</a:t>
            </a:r>
            <a:r>
              <a:rPr lang="ja-JP" altLang="en-US" dirty="0" smtClean="0"/>
              <a:t> と </a:t>
            </a:r>
            <a:r>
              <a:rPr kumimoji="1" lang="en-US" altLang="ja-JP" dirty="0" smtClean="0"/>
              <a:t>tscom3_kill_delay2</a:t>
            </a:r>
            <a:r>
              <a:rPr lang="ja-JP" altLang="en-US" dirty="0" smtClean="0"/>
              <a:t> の</a:t>
            </a:r>
            <a:r>
              <a:rPr lang="en-US" altLang="ja-JP" dirty="0" smtClean="0"/>
              <a:t>2</a:t>
            </a:r>
            <a:r>
              <a:rPr lang="ja-JP" altLang="en-US" dirty="0" smtClean="0"/>
              <a:t>段階で強制的にエージェントを停止するリクエストが発行されるようになっています。</a:t>
            </a:r>
            <a:endParaRPr lang="en-US" altLang="ja-JP" dirty="0" smtClean="0"/>
          </a:p>
          <a:p>
            <a:endParaRPr kumimoji="1" lang="en-US" altLang="ja-JP" dirty="0" smtClean="0"/>
          </a:p>
          <a:p>
            <a:r>
              <a:rPr kumimoji="1" lang="ja-JP" altLang="en-US" dirty="0" smtClean="0"/>
              <a:t>初期値では、リクエストストップ送信後</a:t>
            </a:r>
            <a:r>
              <a:rPr lang="en-US" altLang="ja-JP" dirty="0" smtClean="0"/>
              <a:t>16</a:t>
            </a:r>
            <a:r>
              <a:rPr lang="ja-JP" altLang="en-US" dirty="0" smtClean="0"/>
              <a:t>秒以内にエージェントが停止しない場合に </a:t>
            </a:r>
            <a:r>
              <a:rPr lang="en-US" altLang="ja-JP" dirty="0" err="1" smtClean="0"/>
              <a:t>softkill</a:t>
            </a:r>
            <a:r>
              <a:rPr lang="ja-JP" altLang="en-US" dirty="0" smtClean="0"/>
              <a:t> が送信されます。</a:t>
            </a:r>
            <a:endParaRPr lang="en-US" altLang="ja-JP" dirty="0" smtClean="0"/>
          </a:p>
          <a:p>
            <a:r>
              <a:rPr kumimoji="1" lang="ja-JP" altLang="en-US" dirty="0" smtClean="0"/>
              <a:t>それでも、</a:t>
            </a:r>
            <a:r>
              <a:rPr kumimoji="1" lang="en-US" altLang="ja-JP" dirty="0" smtClean="0"/>
              <a:t>32</a:t>
            </a:r>
            <a:r>
              <a:rPr kumimoji="1" lang="ja-JP" altLang="en-US" dirty="0" smtClean="0"/>
              <a:t>秒以内に</a:t>
            </a:r>
            <a:r>
              <a:rPr lang="ja-JP" altLang="en-US" dirty="0" smtClean="0"/>
              <a:t>エージェント停止が出来なかった場合に </a:t>
            </a:r>
            <a:r>
              <a:rPr lang="en-US" altLang="ja-JP" dirty="0" err="1" smtClean="0"/>
              <a:t>hardkill</a:t>
            </a:r>
            <a:r>
              <a:rPr lang="ja-JP" altLang="en-US" dirty="0" smtClean="0"/>
              <a:t> が送信されるようになっています。</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そのため、 エージェントが完全に停止するまでに、インターバルの秒数に加えて</a:t>
            </a:r>
            <a:r>
              <a:rPr lang="en-US" altLang="ja-JP" dirty="0" err="1" smtClean="0"/>
              <a:t>softkill</a:t>
            </a:r>
            <a:r>
              <a:rPr lang="ja-JP" altLang="en-US" dirty="0" smtClean="0"/>
              <a:t> や </a:t>
            </a:r>
            <a:r>
              <a:rPr lang="en-US" altLang="ja-JP" dirty="0" err="1" smtClean="0"/>
              <a:t>hardkill</a:t>
            </a:r>
            <a:r>
              <a:rPr lang="ja-JP" altLang="en-US" dirty="0" smtClean="0"/>
              <a:t> が送信されるまでの</a:t>
            </a:r>
            <a:r>
              <a:rPr kumimoji="1" lang="ja-JP" altLang="en-US" dirty="0" smtClean="0"/>
              <a:t>秒数が誤差として発生することにご注意ください。</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21</a:t>
            </a:fld>
            <a:endParaRPr kumimoji="1" lang="ja-JP" altLang="en-US"/>
          </a:p>
        </p:txBody>
      </p:sp>
    </p:spTree>
    <p:extLst>
      <p:ext uri="{BB962C8B-B14F-4D97-AF65-F5344CB8AC3E}">
        <p14:creationId xmlns:p14="http://schemas.microsoft.com/office/powerpoint/2010/main" val="2467527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インターバルを変更したい場合は、</a:t>
            </a:r>
            <a:r>
              <a:rPr lang="en-US" altLang="ja-JP" dirty="0" smtClean="0"/>
              <a:t>[</a:t>
            </a:r>
            <a:r>
              <a:rPr lang="en-US" altLang="ja-JP" dirty="0" err="1" smtClean="0"/>
              <a:t>WebFOCUS</a:t>
            </a:r>
            <a:r>
              <a:rPr lang="en-US" altLang="ja-JP" dirty="0" smtClean="0"/>
              <a:t> Hub]-[</a:t>
            </a:r>
            <a:r>
              <a:rPr lang="ja-JP" altLang="en-US" dirty="0" smtClean="0"/>
              <a:t>管理センター</a:t>
            </a:r>
            <a:r>
              <a:rPr lang="en-US" altLang="ja-JP" dirty="0" smtClean="0"/>
              <a:t>]-</a:t>
            </a:r>
            <a:r>
              <a:rPr lang="ja-JP" altLang="en-US" dirty="0" smtClean="0"/>
              <a:t>「サーバワークスペース」</a:t>
            </a:r>
            <a:r>
              <a:rPr lang="en-US" altLang="ja-JP" dirty="0" smtClean="0"/>
              <a:t>-</a:t>
            </a:r>
            <a:r>
              <a:rPr lang="ja-JP" altLang="en-US" dirty="0" smtClean="0"/>
              <a:t>「ワークスペース」で変更</a:t>
            </a:r>
            <a:r>
              <a:rPr kumimoji="1" lang="ja-JP" altLang="en-US" dirty="0" smtClean="0"/>
              <a:t>します。</a:t>
            </a:r>
            <a:endParaRPr kumimoji="1" lang="en-US" altLang="ja-JP" dirty="0" smtClean="0"/>
          </a:p>
          <a:p>
            <a:r>
              <a:rPr kumimoji="1" lang="ja-JP" altLang="en-US" dirty="0" smtClean="0"/>
              <a:t>値には、</a:t>
            </a:r>
            <a:r>
              <a:rPr lang="ja-JP" altLang="en-US" dirty="0" smtClean="0"/>
              <a:t>任意の秒数を設定してください。</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r>
              <a:rPr kumimoji="1" lang="ja-JP" altLang="en-US" dirty="0" smtClean="0"/>
              <a:t>なお、</a:t>
            </a:r>
            <a:r>
              <a:rPr kumimoji="1" lang="en-US" altLang="ja-JP" dirty="0" err="1" smtClean="0"/>
              <a:t>WebFOCUS</a:t>
            </a:r>
            <a:r>
              <a:rPr kumimoji="1" lang="ja-JP" altLang="en-US" dirty="0" smtClean="0"/>
              <a:t>は、エージェントの動作や状態をチェックしたタイミングで </a:t>
            </a:r>
            <a:r>
              <a:rPr kumimoji="1" lang="en-US" altLang="ja-JP" dirty="0" smtClean="0"/>
              <a:t>edaprint.log </a:t>
            </a:r>
            <a:r>
              <a:rPr kumimoji="1" lang="ja-JP" altLang="en-US" dirty="0" smtClean="0"/>
              <a:t>にログ出力をしています。</a:t>
            </a:r>
          </a:p>
          <a:p>
            <a:r>
              <a:rPr kumimoji="1" lang="ja-JP" altLang="en-US" dirty="0" smtClean="0"/>
              <a:t>インターバルの間隔によっては、大量のログが出力されてしまったり、リソースを消費するなど、</a:t>
            </a:r>
          </a:p>
          <a:p>
            <a:r>
              <a:rPr kumimoji="1" lang="ja-JP" altLang="en-US" dirty="0" smtClean="0"/>
              <a:t>サーバーにオーバーヘッドがかかることもありますので、ご注意ください。</a:t>
            </a:r>
            <a:endParaRPr kumimoji="1" lang="en-US" altLang="ja-JP" dirty="0" smtClean="0"/>
          </a:p>
          <a:p>
            <a:endParaRPr kumimoji="1" lang="en-US" altLang="ja-JP" dirty="0" smtClean="0"/>
          </a:p>
          <a:p>
            <a:r>
              <a:rPr kumimoji="1" lang="ja-JP" altLang="en-US" dirty="0" smtClean="0"/>
              <a:t>また、このパラメータは</a:t>
            </a:r>
            <a:r>
              <a:rPr kumimoji="1" lang="en-US" altLang="ja-JP" dirty="0" err="1" smtClean="0"/>
              <a:t>WebFOCUS</a:t>
            </a:r>
            <a:r>
              <a:rPr kumimoji="1" lang="ja-JP" altLang="en-US" dirty="0" smtClean="0"/>
              <a:t>サーバ全体で有効になります。データサービスごとに設定はできません。</a:t>
            </a:r>
            <a:endParaRPr kumimoji="1" lang="en-US" altLang="ja-JP" dirty="0" smtClean="0"/>
          </a:p>
          <a:p>
            <a:r>
              <a:rPr kumimoji="1" lang="ja-JP" altLang="en-US" dirty="0" smtClean="0"/>
              <a:t>パラメータ変更後、保存ボタンをクリックするとサーバが再起動されますので、サービス提供時間中は避けるなど変更タイミングにご注意ください。</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22</a:t>
            </a:fld>
            <a:endParaRPr kumimoji="1" lang="ja-JP" altLang="en-US"/>
          </a:p>
        </p:txBody>
      </p:sp>
    </p:spTree>
    <p:extLst>
      <p:ext uri="{BB962C8B-B14F-4D97-AF65-F5344CB8AC3E}">
        <p14:creationId xmlns:p14="http://schemas.microsoft.com/office/powerpoint/2010/main" val="344467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err="1" smtClean="0"/>
              <a:t>softkill</a:t>
            </a:r>
            <a:r>
              <a:rPr lang="ja-JP" altLang="en-US" dirty="0" smtClean="0"/>
              <a:t>と</a:t>
            </a:r>
            <a:r>
              <a:rPr lang="en-US" altLang="ja-JP" dirty="0" err="1" smtClean="0"/>
              <a:t>hardkill</a:t>
            </a:r>
            <a:r>
              <a:rPr lang="ja-JP" altLang="en-US" dirty="0" smtClean="0"/>
              <a:t>のタイミングを変更したい場合、</a:t>
            </a:r>
            <a:r>
              <a:rPr lang="en-US" altLang="ja-JP" dirty="0" smtClean="0"/>
              <a:t>[</a:t>
            </a:r>
            <a:r>
              <a:rPr lang="en-US" altLang="ja-JP" dirty="0" err="1" smtClean="0"/>
              <a:t>WebFOCUS</a:t>
            </a:r>
            <a:r>
              <a:rPr lang="en-US" altLang="ja-JP" dirty="0" smtClean="0"/>
              <a:t> Hub]-[</a:t>
            </a:r>
            <a:r>
              <a:rPr lang="ja-JP" altLang="en-US" dirty="0" smtClean="0"/>
              <a:t>管理センター</a:t>
            </a:r>
            <a:r>
              <a:rPr lang="en-US" altLang="ja-JP" dirty="0" smtClean="0"/>
              <a:t>]-</a:t>
            </a:r>
            <a:r>
              <a:rPr lang="ja-JP" altLang="en-US" dirty="0" smtClean="0"/>
              <a:t>「サーバワークスペース」で変更</a:t>
            </a:r>
            <a:r>
              <a:rPr kumimoji="1" lang="ja-JP" altLang="en-US" dirty="0" smtClean="0"/>
              <a:t>します。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smtClean="0"/>
              <a:t>tscom3_kill_delay1</a:t>
            </a:r>
            <a:r>
              <a:rPr lang="ja-JP" altLang="en-US" dirty="0" smtClean="0"/>
              <a:t> と </a:t>
            </a:r>
            <a:r>
              <a:rPr lang="en-US" altLang="ja-JP" dirty="0" smtClean="0"/>
              <a:t>tscom3_kill_delay2</a:t>
            </a:r>
            <a:r>
              <a:rPr lang="ja-JP" altLang="en-US" dirty="0" smtClean="0"/>
              <a:t> の秒数をそれぞれ設定してください。</a:t>
            </a:r>
            <a:endParaRPr lang="en-US" altLang="ja-JP" dirty="0" smtClean="0"/>
          </a:p>
          <a:p>
            <a:endParaRPr kumimoji="1" lang="en-US" altLang="ja-JP" dirty="0" smtClean="0"/>
          </a:p>
          <a:p>
            <a:r>
              <a:rPr kumimoji="1" lang="ja-JP" altLang="en-US" dirty="0" smtClean="0"/>
              <a:t>こちらのパラメータも、</a:t>
            </a:r>
            <a:r>
              <a:rPr kumimoji="1" lang="en-US" altLang="ja-JP" dirty="0" err="1" smtClean="0"/>
              <a:t>WebFOCUS</a:t>
            </a:r>
            <a:r>
              <a:rPr kumimoji="1" lang="ja-JP" altLang="en-US" dirty="0" smtClean="0"/>
              <a:t>サーバ全体で有効になります。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なお、サーバの再起動は必要ありません。</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23</a:t>
            </a:fld>
            <a:endParaRPr kumimoji="1" lang="ja-JP" altLang="en-US"/>
          </a:p>
        </p:txBody>
      </p:sp>
    </p:spTree>
    <p:extLst>
      <p:ext uri="{BB962C8B-B14F-4D97-AF65-F5344CB8AC3E}">
        <p14:creationId xmlns:p14="http://schemas.microsoft.com/office/powerpoint/2010/main" val="2120385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次に、「レスポンスに影響を与える要素について説明していきます。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24</a:t>
            </a:fld>
            <a:endParaRPr kumimoji="1" lang="ja-JP" altLang="en-US"/>
          </a:p>
        </p:txBody>
      </p:sp>
    </p:spTree>
    <p:extLst>
      <p:ext uri="{BB962C8B-B14F-4D97-AF65-F5344CB8AC3E}">
        <p14:creationId xmlns:p14="http://schemas.microsoft.com/office/powerpoint/2010/main" val="1837676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アプリケーションディレクトリは、シノニムを管理している物理フォルダです。</a:t>
            </a:r>
            <a:endParaRPr kumimoji="1" lang="en-US" altLang="ja-JP" dirty="0" smtClean="0"/>
          </a:p>
          <a:p>
            <a:r>
              <a:rPr kumimoji="1" lang="en-US" altLang="ja-JP" dirty="0" err="1" smtClean="0"/>
              <a:t>WebFOCUS</a:t>
            </a:r>
            <a:r>
              <a:rPr kumimoji="1" lang="ja-JP" altLang="en-US" dirty="0" smtClean="0"/>
              <a:t>は、</a:t>
            </a:r>
            <a:r>
              <a:rPr lang="ja-JP" altLang="en-US" dirty="0" smtClean="0"/>
              <a:t>アプリケーションパスに定義された順番でアプリケーションディレクトリ内を参照し、レポート実行時に必要となるシノニムを抽出します。</a:t>
            </a:r>
            <a:endParaRPr lang="en-US" altLang="ja-JP" dirty="0" smtClean="0"/>
          </a:p>
          <a:p>
            <a:endParaRPr kumimoji="1" lang="en-US" altLang="ja-JP" dirty="0" smtClean="0"/>
          </a:p>
          <a:p>
            <a:r>
              <a:rPr kumimoji="1" lang="ja-JP" altLang="en-US" dirty="0" smtClean="0"/>
              <a:t>その際、対象の</a:t>
            </a:r>
            <a:r>
              <a:rPr lang="ja-JP" altLang="en-US" dirty="0" smtClean="0"/>
              <a:t>アプリケーションディレクトリやシノニムの数が増えるほど、レポート実行時に必要となるシノニムの抽出に時間がかかってしまい、</a:t>
            </a:r>
            <a:r>
              <a:rPr lang="en-US" altLang="ja-JP" dirty="0" smtClean="0"/>
              <a:t/>
            </a:r>
            <a:br>
              <a:rPr lang="en-US" altLang="ja-JP" dirty="0" smtClean="0"/>
            </a:br>
            <a:r>
              <a:rPr lang="ja-JP" altLang="en-US" dirty="0" smtClean="0"/>
              <a:t>レスポンスに影響が出る場合があります。</a:t>
            </a:r>
            <a:endParaRPr lang="en-US" altLang="ja-JP" dirty="0" smtClean="0"/>
          </a:p>
          <a:p>
            <a:r>
              <a:rPr kumimoji="1" lang="ja-JP" altLang="en-US" dirty="0" smtClean="0"/>
              <a:t>そのため、アプリケーションディレクトリ内のシノニムは整理し、アプリケーションパスに定義するフォルダと順番にも注意してください。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25</a:t>
            </a:fld>
            <a:endParaRPr kumimoji="1" lang="ja-JP" altLang="en-US"/>
          </a:p>
        </p:txBody>
      </p:sp>
    </p:spTree>
    <p:extLst>
      <p:ext uri="{BB962C8B-B14F-4D97-AF65-F5344CB8AC3E}">
        <p14:creationId xmlns:p14="http://schemas.microsoft.com/office/powerpoint/2010/main" val="3676691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アプリケーションパスの設定は、</a:t>
            </a:r>
            <a:r>
              <a:rPr lang="en-US" altLang="ja-JP" dirty="0" smtClean="0"/>
              <a:t>[</a:t>
            </a:r>
            <a:r>
              <a:rPr lang="en-US" altLang="ja-JP" dirty="0" err="1" smtClean="0"/>
              <a:t>WebFOCUS</a:t>
            </a:r>
            <a:r>
              <a:rPr lang="en-US" altLang="ja-JP" dirty="0" smtClean="0"/>
              <a:t> Hub]-[</a:t>
            </a:r>
            <a:r>
              <a:rPr lang="ja-JP" altLang="en-US" dirty="0" smtClean="0"/>
              <a:t>アプリケーションディレクトリ</a:t>
            </a:r>
            <a:r>
              <a:rPr kumimoji="1" lang="ja-JP" altLang="en-US" dirty="0" smtClean="0"/>
              <a:t>」で設定可能です。</a:t>
            </a:r>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26</a:t>
            </a:fld>
            <a:endParaRPr kumimoji="1" lang="ja-JP" altLang="en-US"/>
          </a:p>
        </p:txBody>
      </p:sp>
    </p:spTree>
    <p:extLst>
      <p:ext uri="{BB962C8B-B14F-4D97-AF65-F5344CB8AC3E}">
        <p14:creationId xmlns:p14="http://schemas.microsoft.com/office/powerpoint/2010/main" val="4223710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err="1" smtClean="0"/>
              <a:t>WebFOCUS</a:t>
            </a:r>
            <a:r>
              <a:rPr kumimoji="1" lang="ja-JP" altLang="en-US" dirty="0" smtClean="0"/>
              <a:t>は、</a:t>
            </a:r>
            <a:r>
              <a:rPr kumimoji="1" lang="en-US" altLang="ja-JP" dirty="0" err="1" smtClean="0"/>
              <a:t>nested_app</a:t>
            </a:r>
            <a:r>
              <a:rPr kumimoji="1" lang="ja-JP" altLang="en-US" dirty="0" smtClean="0"/>
              <a:t> に定義された階層の深さで、</a:t>
            </a:r>
            <a:r>
              <a:rPr lang="ja-JP" altLang="en-US" dirty="0" smtClean="0"/>
              <a:t>レポート実行時に必要となるシノニムを抽出します。</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シノニム検索時に参照するアプリケーションディレクトリの階層が深いと、</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レポート実行に必要なシノニムにたどりつくまでに時間がかかり、レスポンスに影響が出る場合があります。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アプリケーションディレクトリ内に作成するサブフォルダは最低限にとどめ、階層が深くならないよう注意してください。</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27</a:t>
            </a:fld>
            <a:endParaRPr kumimoji="1" lang="ja-JP" altLang="en-US"/>
          </a:p>
        </p:txBody>
      </p:sp>
    </p:spTree>
    <p:extLst>
      <p:ext uri="{BB962C8B-B14F-4D97-AF65-F5344CB8AC3E}">
        <p14:creationId xmlns:p14="http://schemas.microsoft.com/office/powerpoint/2010/main" val="3133695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アプリケーションディレクトリの参照階層の設定は、</a:t>
            </a:r>
            <a:r>
              <a:rPr lang="en-US" altLang="ja-JP" dirty="0" smtClean="0"/>
              <a:t>[</a:t>
            </a:r>
            <a:r>
              <a:rPr lang="en-US" altLang="ja-JP" dirty="0" err="1" smtClean="0"/>
              <a:t>WebFOCUS</a:t>
            </a:r>
            <a:r>
              <a:rPr lang="en-US" altLang="ja-JP" dirty="0" smtClean="0"/>
              <a:t> Hub]-[</a:t>
            </a:r>
            <a:r>
              <a:rPr lang="ja-JP" altLang="en-US" dirty="0" smtClean="0"/>
              <a:t>アプリケーションディレクトリ</a:t>
            </a:r>
            <a:r>
              <a:rPr kumimoji="1" lang="ja-JP" altLang="en-US" dirty="0" smtClean="0"/>
              <a:t>」</a:t>
            </a:r>
            <a:r>
              <a:rPr kumimoji="1" lang="en-US" altLang="ja-JP" dirty="0" smtClean="0"/>
              <a:t>-</a:t>
            </a:r>
            <a:r>
              <a:rPr kumimoji="1" lang="ja-JP" altLang="en-US" dirty="0" smtClean="0"/>
              <a:t>「設定」で変更可能です。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28</a:t>
            </a:fld>
            <a:endParaRPr kumimoji="1" lang="ja-JP" altLang="en-US"/>
          </a:p>
        </p:txBody>
      </p:sp>
    </p:spTree>
    <p:extLst>
      <p:ext uri="{BB962C8B-B14F-4D97-AF65-F5344CB8AC3E}">
        <p14:creationId xmlns:p14="http://schemas.microsoft.com/office/powerpoint/2010/main" val="36803317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ユーザー毎の機能制御は、セッション権限として管理されています。</a:t>
            </a:r>
            <a:endParaRPr lang="en-US" altLang="ja-JP" dirty="0" smtClean="0"/>
          </a:p>
          <a:p>
            <a:endParaRPr lang="en-US" altLang="ja-JP" dirty="0" smtClean="0"/>
          </a:p>
          <a:p>
            <a:r>
              <a:rPr lang="ja-JP" altLang="en-US" dirty="0" smtClean="0"/>
              <a:t>ユーザーのログイン時にセッション権限のルールを評価し、セッション権限検索の深さの指定値に応じて、ワークスペースフォルダの階層を検索するため、</a:t>
            </a:r>
            <a:endParaRPr lang="en-US" altLang="ja-JP" dirty="0" smtClean="0"/>
          </a:p>
          <a:p>
            <a:r>
              <a:rPr lang="ja-JP" altLang="en-US" dirty="0" smtClean="0"/>
              <a:t>ワークスペースフォルダの階層が深いほどルールの評価に時間がかかり、ログイン処理のレスポンスに影響が出る場合があります。</a:t>
            </a:r>
            <a:endParaRPr lang="en-US" altLang="ja-JP" b="1" dirty="0" smtClean="0"/>
          </a:p>
          <a:p>
            <a:pPr marL="0" indent="0">
              <a:lnSpc>
                <a:spcPct val="150000"/>
              </a:lnSpc>
              <a:buNone/>
            </a:pPr>
            <a:r>
              <a:rPr lang="en-US" altLang="ja-JP" dirty="0" smtClean="0">
                <a:solidFill>
                  <a:schemeClr val="tx1">
                    <a:lumMod val="75000"/>
                    <a:lumOff val="25000"/>
                  </a:schemeClr>
                </a:solidFill>
              </a:rPr>
              <a:t/>
            </a:r>
            <a:br>
              <a:rPr lang="en-US" altLang="ja-JP" dirty="0" smtClean="0">
                <a:solidFill>
                  <a:schemeClr val="tx1">
                    <a:lumMod val="75000"/>
                    <a:lumOff val="25000"/>
                  </a:schemeClr>
                </a:solidFill>
              </a:rPr>
            </a:br>
            <a:r>
              <a:rPr lang="ja-JP" altLang="en-US" dirty="0" smtClean="0">
                <a:solidFill>
                  <a:schemeClr val="tx1">
                    <a:lumMod val="75000"/>
                    <a:lumOff val="25000"/>
                  </a:schemeClr>
                </a:solidFill>
              </a:rPr>
              <a:t>セッション権限検索の深さ</a:t>
            </a:r>
            <a:r>
              <a:rPr lang="ja-JP" altLang="en-US" b="0" dirty="0" smtClean="0">
                <a:solidFill>
                  <a:schemeClr val="tx1">
                    <a:lumMod val="75000"/>
                    <a:lumOff val="25000"/>
                  </a:schemeClr>
                </a:solidFill>
              </a:rPr>
              <a:t>の</a:t>
            </a:r>
            <a:r>
              <a:rPr lang="ja-JP" altLang="en-US" dirty="0" smtClean="0"/>
              <a:t>初期値は「</a:t>
            </a:r>
            <a:r>
              <a:rPr lang="en-US" altLang="ja-JP" dirty="0" smtClean="0"/>
              <a:t>1</a:t>
            </a:r>
            <a:r>
              <a:rPr lang="ja-JP" altLang="en-US" dirty="0" smtClean="0"/>
              <a:t>」です。</a:t>
            </a:r>
            <a:endParaRPr lang="en-US" altLang="ja-JP" dirty="0" smtClean="0"/>
          </a:p>
          <a:p>
            <a:r>
              <a:rPr kumimoji="1" lang="ja-JP" altLang="en-US" dirty="0" smtClean="0"/>
              <a:t>ワークスペースフォルダ内にサブフォルダを作成することは問題ありませんが、セッション権限を検索する階層の深さは、初期値での運用を推奨します。</a:t>
            </a:r>
          </a:p>
          <a:p>
            <a:r>
              <a:rPr kumimoji="1" lang="ja-JP" altLang="en-US" dirty="0" smtClean="0"/>
              <a:t>必要なセッション権限をまとめたワークスペースフォルダを作成するなど、可能な限り第一階層のワークスペースフォルダにセッション権限を付与してください。</a:t>
            </a: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29</a:t>
            </a:fld>
            <a:endParaRPr kumimoji="1" lang="ja-JP" altLang="en-US"/>
          </a:p>
        </p:txBody>
      </p:sp>
    </p:spTree>
    <p:extLst>
      <p:ext uri="{BB962C8B-B14F-4D97-AF65-F5344CB8AC3E}">
        <p14:creationId xmlns:p14="http://schemas.microsoft.com/office/powerpoint/2010/main" val="4405972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solidFill>
                  <a:schemeClr val="tx1">
                    <a:lumMod val="75000"/>
                    <a:lumOff val="25000"/>
                  </a:schemeClr>
                </a:solidFill>
              </a:rPr>
              <a:t>セッション権限検索の深さ</a:t>
            </a:r>
            <a:r>
              <a:rPr lang="ja-JP" altLang="en-US" b="0" dirty="0" smtClean="0">
                <a:solidFill>
                  <a:schemeClr val="tx1">
                    <a:lumMod val="75000"/>
                    <a:lumOff val="25000"/>
                  </a:schemeClr>
                </a:solidFill>
              </a:rPr>
              <a:t>は、管理コンソールの「</a:t>
            </a:r>
            <a:r>
              <a:rPr lang="en-US" altLang="ja-JP" dirty="0" smtClean="0"/>
              <a:t>BI</a:t>
            </a:r>
            <a:r>
              <a:rPr lang="ja-JP" altLang="en-US" dirty="0" smtClean="0"/>
              <a:t> </a:t>
            </a:r>
            <a:r>
              <a:rPr lang="en-US" altLang="ja-JP" dirty="0" smtClean="0"/>
              <a:t>Portal</a:t>
            </a:r>
            <a:r>
              <a:rPr lang="ja-JP" altLang="en-US" b="0" dirty="0" smtClean="0">
                <a:solidFill>
                  <a:schemeClr val="tx1">
                    <a:lumMod val="75000"/>
                    <a:lumOff val="25000"/>
                  </a:schemeClr>
                </a:solidFill>
              </a:rPr>
              <a:t>」で設定可能です。</a:t>
            </a:r>
            <a:endParaRPr lang="en-US" altLang="ja-JP" b="0" dirty="0" smtClean="0">
              <a:solidFill>
                <a:schemeClr val="tx1">
                  <a:lumMod val="75000"/>
                  <a:lumOff val="25000"/>
                </a:schemeClr>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30</a:t>
            </a:fld>
            <a:endParaRPr kumimoji="1" lang="ja-JP" altLang="en-US"/>
          </a:p>
        </p:txBody>
      </p:sp>
    </p:spTree>
    <p:extLst>
      <p:ext uri="{BB962C8B-B14F-4D97-AF65-F5344CB8AC3E}">
        <p14:creationId xmlns:p14="http://schemas.microsoft.com/office/powerpoint/2010/main" val="3628538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本資料の目的は、</a:t>
            </a:r>
            <a:r>
              <a:rPr kumimoji="1" lang="ja-JP" altLang="en-US" dirty="0" smtClean="0"/>
              <a:t>システム管理者、運用担当者向けに</a:t>
            </a:r>
            <a:endParaRPr kumimoji="1" lang="en-US" altLang="ja-JP" dirty="0" smtClean="0"/>
          </a:p>
          <a:p>
            <a:r>
              <a:rPr lang="ja-JP" altLang="en-US" dirty="0" smtClean="0"/>
              <a:t>・パフォーマンスが悪くなった時にどのような順番でどこを見るのか</a:t>
            </a:r>
            <a:endParaRPr lang="en-US" altLang="ja-JP" dirty="0" smtClean="0"/>
          </a:p>
          <a:p>
            <a:r>
              <a:rPr lang="ja-JP" altLang="en-US" dirty="0" smtClean="0"/>
              <a:t>・パフォーマンスを下げずに</a:t>
            </a:r>
            <a:r>
              <a:rPr kumimoji="1" lang="ja-JP" altLang="en-US" dirty="0" smtClean="0"/>
              <a:t>安定稼働のためにできることは何か</a:t>
            </a:r>
            <a:r>
              <a:rPr kumimoji="1" lang="en-US" altLang="ja-JP" dirty="0" smtClean="0"/>
              <a:t/>
            </a:r>
            <a:br>
              <a:rPr kumimoji="1" lang="en-US" altLang="ja-JP" dirty="0" smtClean="0"/>
            </a:br>
            <a:r>
              <a:rPr kumimoji="1" lang="ja-JP" altLang="en-US" dirty="0" smtClean="0"/>
              <a:t>を理解いただくことを目的としています。</a:t>
            </a:r>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4</a:t>
            </a:fld>
            <a:endParaRPr kumimoji="1" lang="ja-JP" altLang="en-US"/>
          </a:p>
        </p:txBody>
      </p:sp>
    </p:spTree>
    <p:extLst>
      <p:ext uri="{BB962C8B-B14F-4D97-AF65-F5344CB8AC3E}">
        <p14:creationId xmlns:p14="http://schemas.microsoft.com/office/powerpoint/2010/main" val="9159209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err="1" smtClean="0"/>
              <a:t>WebFOCUS</a:t>
            </a:r>
            <a:r>
              <a:rPr lang="ja-JP" altLang="en-US" dirty="0" smtClean="0"/>
              <a:t>サーバが内部リポジトリや検索データベースに接続する際、名前解決が適切に行われなかったり、</a:t>
            </a:r>
            <a:r>
              <a:rPr lang="en-US" altLang="ja-JP" dirty="0" smtClean="0"/>
              <a:t/>
            </a:r>
            <a:br>
              <a:rPr lang="en-US" altLang="ja-JP" dirty="0" smtClean="0"/>
            </a:br>
            <a:r>
              <a:rPr lang="ja-JP" altLang="en-US" dirty="0" smtClean="0"/>
              <a:t>名前解決の応答に時間がかかったりすると、サービス全体のパフォーマンスに影響する場合があります。</a:t>
            </a:r>
            <a:endParaRPr lang="en-US" altLang="ja-JP" dirty="0" smtClean="0"/>
          </a:p>
          <a:p>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dirty="0" smtClean="0">
                <a:solidFill>
                  <a:schemeClr val="accent5"/>
                </a:solidFill>
              </a:rPr>
              <a:t>各環境間の通信において、「ホスト名」もしくは「</a:t>
            </a:r>
            <a:r>
              <a:rPr lang="en-US" altLang="ja-JP" sz="1000" b="0" dirty="0" smtClean="0">
                <a:solidFill>
                  <a:schemeClr val="accent5"/>
                </a:solidFill>
              </a:rPr>
              <a:t>FQDN</a:t>
            </a:r>
            <a:r>
              <a:rPr lang="ja-JP" altLang="en-US" sz="1000" b="0" dirty="0" smtClean="0">
                <a:solidFill>
                  <a:schemeClr val="accent5"/>
                </a:solidFill>
              </a:rPr>
              <a:t>名」で名前解決、および、疎通が問題なくできるようにしてください。</a:t>
            </a:r>
            <a:endParaRPr lang="en-US" altLang="ja-JP" sz="1000" b="0" dirty="0" smtClean="0">
              <a:solidFill>
                <a:schemeClr val="accent5"/>
              </a:solidFill>
            </a:endParaRPr>
          </a:p>
          <a:p>
            <a:r>
              <a:rPr lang="ja-JP" altLang="en-US" dirty="0" smtClean="0"/>
              <a:t>また、リバースプロキシや負荷分散装置などが、通信間に介在する場合などの構成においても、名前解決、および、疎通が問題なくできるようにしてください。</a:t>
            </a:r>
          </a:p>
          <a:p>
            <a:endParaRPr lang="en-US" altLang="ja-JP" dirty="0" smtClean="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31</a:t>
            </a:fld>
            <a:endParaRPr kumimoji="1" lang="ja-JP" altLang="en-US"/>
          </a:p>
        </p:txBody>
      </p:sp>
    </p:spTree>
    <p:extLst>
      <p:ext uri="{BB962C8B-B14F-4D97-AF65-F5344CB8AC3E}">
        <p14:creationId xmlns:p14="http://schemas.microsoft.com/office/powerpoint/2010/main" val="41783689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さいごに、リリースに向けて必要な検討項目について説明していきます。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32</a:t>
            </a:fld>
            <a:endParaRPr kumimoji="1" lang="ja-JP" altLang="en-US"/>
          </a:p>
        </p:txBody>
      </p:sp>
    </p:spTree>
    <p:extLst>
      <p:ext uri="{BB962C8B-B14F-4D97-AF65-F5344CB8AC3E}">
        <p14:creationId xmlns:p14="http://schemas.microsoft.com/office/powerpoint/2010/main" val="21013531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スライドにも記載していますが、グラフや</a:t>
            </a:r>
            <a:r>
              <a:rPr kumimoji="1" lang="en-US" altLang="ja-JP" dirty="0" smtClean="0"/>
              <a:t>Excel</a:t>
            </a:r>
            <a:r>
              <a:rPr kumimoji="1" lang="ja-JP" altLang="en-US" dirty="0" smtClean="0"/>
              <a:t>に出力する場合、</a:t>
            </a:r>
            <a:r>
              <a:rPr kumimoji="1" lang="en-US" altLang="ja-JP" dirty="0" smtClean="0"/>
              <a:t>JDBC</a:t>
            </a:r>
            <a:r>
              <a:rPr kumimoji="1" lang="ja-JP" altLang="en-US" dirty="0" smtClean="0"/>
              <a:t>ドライバ経由でデータベースを検索している場合、</a:t>
            </a:r>
            <a:r>
              <a:rPr kumimoji="1" lang="en-US" altLang="ja-JP" dirty="0" err="1" smtClean="0"/>
              <a:t>ReportCaster</a:t>
            </a:r>
            <a:r>
              <a:rPr kumimoji="1" lang="ja-JP" altLang="en-US" dirty="0" smtClean="0"/>
              <a:t>でスケジュール実行する場合に</a:t>
            </a:r>
            <a:endParaRPr kumimoji="1" lang="en-US" altLang="ja-JP" dirty="0" smtClean="0"/>
          </a:p>
          <a:p>
            <a:r>
              <a:rPr lang="en-US" altLang="ja-JP" dirty="0" smtClean="0"/>
              <a:t>jscom3.exe</a:t>
            </a:r>
            <a:r>
              <a:rPr lang="ja-JP" altLang="en-US" dirty="0" smtClean="0"/>
              <a:t> という </a:t>
            </a:r>
            <a:r>
              <a:rPr lang="en-US" altLang="ja-JP" dirty="0" smtClean="0"/>
              <a:t>Java</a:t>
            </a:r>
            <a:r>
              <a:rPr lang="ja-JP" altLang="en-US" dirty="0" smtClean="0"/>
              <a:t>サービスが使用されており、データ量やリクエストの実行頻度に応じてメモリが消費されます。</a:t>
            </a:r>
            <a:endParaRPr lang="en-US" altLang="ja-JP" dirty="0" smtClean="0"/>
          </a:p>
          <a:p>
            <a:endParaRPr kumimoji="1" lang="en-US" altLang="ja-JP" dirty="0" smtClean="0"/>
          </a:p>
          <a:p>
            <a:r>
              <a:rPr kumimoji="1" lang="ja-JP" altLang="en-US" dirty="0" smtClean="0"/>
              <a:t>そのため、</a:t>
            </a:r>
            <a:r>
              <a:rPr kumimoji="1" lang="en-US" altLang="ja-JP" dirty="0" smtClean="0"/>
              <a:t>JVM</a:t>
            </a:r>
            <a:r>
              <a:rPr kumimoji="1" lang="ja-JP" altLang="en-US" dirty="0" smtClean="0"/>
              <a:t>に割り当てられるメモリ領域が十分に確保されていないと、メモリからオブジェクト情報を破棄する頻度が上がってパフォーマンスが低下したり、</a:t>
            </a:r>
          </a:p>
          <a:p>
            <a:r>
              <a:rPr kumimoji="1" lang="ja-JP" altLang="en-US" dirty="0" smtClean="0"/>
              <a:t>メモリ不足によるエラーでプログラムが終了するなどの事象が発生します。</a:t>
            </a:r>
          </a:p>
          <a:p>
            <a:endParaRPr kumimoji="1" lang="en-US" altLang="ja-JP" dirty="0" smtClean="0"/>
          </a:p>
          <a:p>
            <a:r>
              <a:rPr kumimoji="1" lang="ja-JP" altLang="en-US" dirty="0" smtClean="0"/>
              <a:t>そのような事態を回避するために、</a:t>
            </a:r>
            <a:r>
              <a:rPr lang="en-US" altLang="ja-JP" dirty="0" smtClean="0"/>
              <a:t>Java</a:t>
            </a:r>
            <a:r>
              <a:rPr lang="ja-JP" altLang="en-US" dirty="0" smtClean="0"/>
              <a:t>サービスに十分なメモリ領域をあらかじめ割り当てておく必要があります。</a:t>
            </a:r>
            <a:endParaRPr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33</a:t>
            </a:fld>
            <a:endParaRPr kumimoji="1" lang="ja-JP" altLang="en-US"/>
          </a:p>
        </p:txBody>
      </p:sp>
    </p:spTree>
    <p:extLst>
      <p:ext uri="{BB962C8B-B14F-4D97-AF65-F5344CB8AC3E}">
        <p14:creationId xmlns:p14="http://schemas.microsoft.com/office/powerpoint/2010/main" val="2081494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smtClean="0"/>
              <a:t>Java</a:t>
            </a:r>
            <a:r>
              <a:rPr lang="ja-JP" altLang="en-US" dirty="0" smtClean="0"/>
              <a:t>サービスの設定を変更する場合は、</a:t>
            </a:r>
            <a:r>
              <a:rPr lang="en-US" altLang="ja-JP" dirty="0" smtClean="0"/>
              <a:t>[</a:t>
            </a:r>
            <a:r>
              <a:rPr lang="en-US" altLang="ja-JP" dirty="0" err="1" smtClean="0"/>
              <a:t>WebFOCUS</a:t>
            </a:r>
            <a:r>
              <a:rPr lang="en-US" altLang="ja-JP" dirty="0" smtClean="0"/>
              <a:t> Hub]-[</a:t>
            </a:r>
            <a:r>
              <a:rPr lang="ja-JP" altLang="en-US" dirty="0" smtClean="0"/>
              <a:t>管理センター</a:t>
            </a:r>
            <a:r>
              <a:rPr kumimoji="1" lang="ja-JP" altLang="en-US" dirty="0" smtClean="0"/>
              <a:t>」</a:t>
            </a:r>
            <a:r>
              <a:rPr kumimoji="1" lang="en-US" altLang="ja-JP" dirty="0" smtClean="0"/>
              <a:t>-</a:t>
            </a:r>
            <a:r>
              <a:rPr lang="ja-JP" altLang="en-US" dirty="0" smtClean="0"/>
              <a:t>「サーバワークスペース」で設定します。</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34</a:t>
            </a:fld>
            <a:endParaRPr kumimoji="1" lang="ja-JP" altLang="en-US"/>
          </a:p>
        </p:txBody>
      </p:sp>
    </p:spTree>
    <p:extLst>
      <p:ext uri="{BB962C8B-B14F-4D97-AF65-F5344CB8AC3E}">
        <p14:creationId xmlns:p14="http://schemas.microsoft.com/office/powerpoint/2010/main" val="1812716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Java</a:t>
            </a:r>
            <a:r>
              <a:rPr kumimoji="1" lang="ja-JP" altLang="en-US" dirty="0" smtClean="0"/>
              <a:t>サービスの構成画面で「</a:t>
            </a:r>
            <a:r>
              <a:rPr kumimoji="1" lang="en-US" altLang="ja-JP" dirty="0" smtClean="0"/>
              <a:t>JVM</a:t>
            </a:r>
            <a:r>
              <a:rPr kumimoji="1" lang="ja-JP" altLang="en-US" dirty="0" smtClean="0"/>
              <a:t>の設定」を開き、メモリの割り当てサイズを設定します。</a:t>
            </a:r>
          </a:p>
          <a:p>
            <a:endParaRPr kumimoji="1" lang="en-US" altLang="ja-JP" dirty="0" smtClean="0"/>
          </a:p>
          <a:p>
            <a:r>
              <a:rPr kumimoji="1" lang="en-US" altLang="ja-JP" dirty="0" smtClean="0"/>
              <a:t>Java</a:t>
            </a:r>
            <a:r>
              <a:rPr kumimoji="1" lang="ja-JP" altLang="en-US" dirty="0" smtClean="0"/>
              <a:t>初期ヒープサイズ は、</a:t>
            </a:r>
            <a:r>
              <a:rPr kumimoji="1" lang="en-US" altLang="ja-JP" dirty="0" smtClean="0"/>
              <a:t>Java</a:t>
            </a:r>
            <a:r>
              <a:rPr kumimoji="1" lang="ja-JP" altLang="en-US" dirty="0" smtClean="0"/>
              <a:t>サービスが初期起動時に確保するメモリサイズです。</a:t>
            </a:r>
            <a:endParaRPr kumimoji="1" lang="en-US" altLang="ja-JP" dirty="0" smtClean="0"/>
          </a:p>
          <a:p>
            <a:r>
              <a:rPr kumimoji="1" lang="en-US" altLang="ja-JP" dirty="0" smtClean="0"/>
              <a:t>Java</a:t>
            </a:r>
            <a:r>
              <a:rPr kumimoji="1" lang="ja-JP" altLang="en-US" dirty="0" smtClean="0"/>
              <a:t>最大ヒープサイズ は、</a:t>
            </a:r>
            <a:r>
              <a:rPr kumimoji="1" lang="en-US" altLang="ja-JP" dirty="0" smtClean="0"/>
              <a:t>Java</a:t>
            </a:r>
            <a:r>
              <a:rPr kumimoji="1" lang="ja-JP" altLang="en-US" dirty="0" smtClean="0"/>
              <a:t>サービスが利用できる最大のメモリサイズです。</a:t>
            </a:r>
            <a:endParaRPr kumimoji="1" lang="en-US" altLang="ja-JP" dirty="0" smtClean="0"/>
          </a:p>
          <a:p>
            <a:r>
              <a:rPr kumimoji="1" lang="ja-JP" altLang="en-US" dirty="0" smtClean="0"/>
              <a:t>どちらも</a:t>
            </a:r>
            <a:r>
              <a:rPr kumimoji="1" lang="en-US" altLang="ja-JP" dirty="0" smtClean="0"/>
              <a:t>MB</a:t>
            </a:r>
            <a:r>
              <a:rPr kumimoji="1" lang="ja-JP" altLang="en-US" dirty="0" smtClean="0"/>
              <a:t>単位で設定します。</a:t>
            </a:r>
            <a:endParaRPr kumimoji="1" lang="en-US" altLang="ja-JP" dirty="0" smtClean="0"/>
          </a:p>
          <a:p>
            <a:endParaRPr kumimoji="1" lang="en-US" altLang="ja-JP" dirty="0" smtClean="0"/>
          </a:p>
          <a:p>
            <a:r>
              <a:rPr kumimoji="1" lang="ja-JP" altLang="en-US" dirty="0" smtClean="0"/>
              <a:t>なお、カッコ内に記されているのは、</a:t>
            </a:r>
            <a:r>
              <a:rPr lang="ja-JP" altLang="en-US" sz="1000" dirty="0" smtClean="0">
                <a:solidFill>
                  <a:schemeClr val="accent5"/>
                </a:solidFill>
              </a:rPr>
              <a:t>設定したヒープサイズの内、実際に使用可能なメモリサイズです。 </a:t>
            </a:r>
            <a:endParaRPr lang="en-US" altLang="ja-JP" sz="1000" dirty="0" smtClean="0">
              <a:solidFill>
                <a:schemeClr val="accent5"/>
              </a:solidFill>
            </a:endParaRPr>
          </a:p>
          <a:p>
            <a:endParaRPr kumimoji="1" lang="en-US" altLang="ja-JP" sz="1000" dirty="0" smtClean="0">
              <a:solidFill>
                <a:schemeClr val="accent5"/>
              </a:solidFill>
            </a:endParaRPr>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35</a:t>
            </a:fld>
            <a:endParaRPr kumimoji="1" lang="ja-JP" altLang="en-US"/>
          </a:p>
        </p:txBody>
      </p:sp>
    </p:spTree>
    <p:extLst>
      <p:ext uri="{BB962C8B-B14F-4D97-AF65-F5344CB8AC3E}">
        <p14:creationId xmlns:p14="http://schemas.microsoft.com/office/powerpoint/2010/main" val="40012275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つづいて、</a:t>
            </a:r>
            <a:r>
              <a:rPr kumimoji="1" lang="en-US" altLang="ja-JP" dirty="0" smtClean="0"/>
              <a:t>Java</a:t>
            </a:r>
            <a:r>
              <a:rPr kumimoji="1" lang="ja-JP" altLang="en-US" dirty="0" smtClean="0"/>
              <a:t>サービスの構成画面で「基本」を開き、</a:t>
            </a:r>
            <a:r>
              <a:rPr kumimoji="1" lang="en-US" altLang="ja-JP" dirty="0" smtClean="0"/>
              <a:t>Java</a:t>
            </a:r>
            <a:r>
              <a:rPr kumimoji="1" lang="ja-JP" altLang="en-US" dirty="0" smtClean="0"/>
              <a:t>サービスの停止タイミングと初期起動数を設定します。</a:t>
            </a:r>
            <a:endParaRPr kumimoji="1" lang="en-US" altLang="ja-JP" dirty="0" smtClean="0"/>
          </a:p>
          <a:p>
            <a:endParaRPr kumimoji="1" lang="ja-JP" altLang="en-US" dirty="0" smtClean="0"/>
          </a:p>
          <a:p>
            <a:r>
              <a:rPr kumimoji="1" lang="en-US" altLang="ja-JP" dirty="0" smtClean="0"/>
              <a:t>REFRESH</a:t>
            </a:r>
            <a:r>
              <a:rPr kumimoji="1" lang="ja-JP" altLang="en-US" dirty="0" smtClean="0"/>
              <a:t>は、</a:t>
            </a:r>
            <a:r>
              <a:rPr kumimoji="1" lang="en-US" altLang="ja-JP" dirty="0" smtClean="0"/>
              <a:t>Java</a:t>
            </a:r>
            <a:r>
              <a:rPr kumimoji="1" lang="ja-JP" altLang="en-US" dirty="0" smtClean="0"/>
              <a:t>サービスに許可する処理数の上限値です。</a:t>
            </a:r>
            <a:br>
              <a:rPr kumimoji="1" lang="ja-JP" altLang="en-US" dirty="0" smtClean="0"/>
            </a:br>
            <a:r>
              <a:rPr kumimoji="1" lang="ja-JP" altLang="en-US" dirty="0" smtClean="0"/>
              <a:t>処理数が指定回数以上になると既存プロセスが停止し、新規プロセスが起動されます。</a:t>
            </a:r>
          </a:p>
          <a:p>
            <a:endParaRPr kumimoji="1" lang="en-US" altLang="ja-JP" dirty="0" smtClean="0"/>
          </a:p>
          <a:p>
            <a:r>
              <a:rPr kumimoji="1" lang="en-US" altLang="ja-JP" dirty="0" smtClean="0"/>
              <a:t>NUMBER_READY</a:t>
            </a:r>
            <a:r>
              <a:rPr kumimoji="1" lang="ja-JP" altLang="en-US" dirty="0" smtClean="0"/>
              <a:t>は、</a:t>
            </a:r>
            <a:r>
              <a:rPr kumimoji="1" lang="en-US" altLang="ja-JP" dirty="0" smtClean="0"/>
              <a:t>Java</a:t>
            </a:r>
            <a:r>
              <a:rPr kumimoji="1" lang="ja-JP" altLang="en-US" dirty="0" smtClean="0"/>
              <a:t>サービスの初期起動プロセス数です。</a:t>
            </a:r>
            <a:endParaRPr kumimoji="1" lang="en-US" altLang="ja-JP" dirty="0" smtClean="0"/>
          </a:p>
          <a:p>
            <a:r>
              <a:rPr kumimoji="1" lang="ja-JP" altLang="en-US" dirty="0" smtClean="0"/>
              <a:t>指定した数のプロセスが常時起動します。</a:t>
            </a:r>
            <a:endParaRPr kumimoji="1" lang="en-US" altLang="ja-JP" dirty="0" smtClean="0"/>
          </a:p>
          <a:p>
            <a:endParaRPr kumimoji="1" lang="en-US" altLang="ja-JP" dirty="0" smtClean="0"/>
          </a:p>
          <a:p>
            <a:r>
              <a:rPr kumimoji="1" lang="ja-JP" altLang="en-US" dirty="0" smtClean="0"/>
              <a:t>画面をスクロールすると、保存ボタンがあります。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保存ボタンをクリックすると、</a:t>
            </a:r>
            <a:r>
              <a:rPr kumimoji="1" lang="en-US" altLang="ja-JP" dirty="0" smtClean="0"/>
              <a:t>Java</a:t>
            </a:r>
            <a:r>
              <a:rPr kumimoji="1" lang="ja-JP" altLang="en-US" dirty="0" smtClean="0"/>
              <a:t>サービスが再起動されますので、サービス提供時間中は避けるなど変更タイミングにご注意ください。</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36</a:t>
            </a:fld>
            <a:endParaRPr kumimoji="1" lang="ja-JP" altLang="en-US"/>
          </a:p>
        </p:txBody>
      </p:sp>
    </p:spTree>
    <p:extLst>
      <p:ext uri="{BB962C8B-B14F-4D97-AF65-F5344CB8AC3E}">
        <p14:creationId xmlns:p14="http://schemas.microsoft.com/office/powerpoint/2010/main" val="702800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JVM</a:t>
            </a:r>
            <a:r>
              <a:rPr kumimoji="1" lang="ja-JP" altLang="en-US" dirty="0" smtClean="0"/>
              <a:t>チューニングのポイントをまとめています。</a:t>
            </a:r>
            <a:endParaRPr kumimoji="1" lang="en-US" altLang="ja-JP" dirty="0" smtClean="0"/>
          </a:p>
          <a:p>
            <a:endParaRPr kumimoji="1" lang="en-US" altLang="ja-JP" dirty="0" smtClean="0"/>
          </a:p>
          <a:p>
            <a:r>
              <a:rPr kumimoji="1" lang="en-US" altLang="ja-JP" dirty="0" smtClean="0"/>
              <a:t>1</a:t>
            </a:r>
            <a:r>
              <a:rPr kumimoji="1" lang="ja-JP" altLang="en-US" dirty="0" smtClean="0"/>
              <a:t>点目。</a:t>
            </a:r>
            <a:endParaRPr kumimoji="1" lang="en-US" altLang="ja-JP" dirty="0" smtClean="0"/>
          </a:p>
          <a:p>
            <a:r>
              <a:rPr kumimoji="1" lang="ja-JP" altLang="en-US" dirty="0" smtClean="0"/>
              <a:t>ヒープサイズを設定する際は、１リクエストあたりの平均メモリ使用量 </a:t>
            </a:r>
            <a:r>
              <a:rPr kumimoji="1" lang="en-US" altLang="ja-JP" dirty="0" smtClean="0"/>
              <a:t>× </a:t>
            </a:r>
            <a:r>
              <a:rPr kumimoji="1" lang="ja-JP" altLang="en-US" dirty="0" smtClean="0"/>
              <a:t>同時実行数 をもとに算出します。</a:t>
            </a:r>
          </a:p>
          <a:p>
            <a:r>
              <a:rPr kumimoji="1" lang="ja-JP" altLang="en-US" dirty="0" smtClean="0"/>
              <a:t>最大ヒープサイズは、利用可能な物理メモリサイズを超えないよう設定してください。</a:t>
            </a:r>
          </a:p>
          <a:p>
            <a:r>
              <a:rPr kumimoji="1" lang="ja-JP" altLang="en-US" dirty="0" smtClean="0"/>
              <a:t>必要以上に大きくしすぎると無駄にリソースを消費したり、ページング処理が発生することでパフォーマンスに影響が出る場合があります。</a:t>
            </a:r>
          </a:p>
          <a:p>
            <a:endParaRPr kumimoji="1" lang="en-US" altLang="ja-JP" dirty="0" smtClean="0"/>
          </a:p>
          <a:p>
            <a:r>
              <a:rPr kumimoji="1" lang="en-US" altLang="ja-JP" dirty="0" smtClean="0"/>
              <a:t>2</a:t>
            </a:r>
            <a:r>
              <a:rPr kumimoji="1" lang="ja-JP" altLang="en-US" dirty="0" smtClean="0"/>
              <a:t>点目。</a:t>
            </a:r>
          </a:p>
          <a:p>
            <a:r>
              <a:rPr kumimoji="1" lang="en-US" altLang="ja-JP" dirty="0" smtClean="0"/>
              <a:t>REFRESH</a:t>
            </a:r>
            <a:r>
              <a:rPr kumimoji="1" lang="ja-JP" altLang="en-US" dirty="0" smtClean="0"/>
              <a:t> で設定した</a:t>
            </a:r>
            <a:r>
              <a:rPr kumimoji="1" lang="en-US" altLang="ja-JP" dirty="0" smtClean="0"/>
              <a:t>Java</a:t>
            </a:r>
            <a:r>
              <a:rPr kumimoji="1" lang="ja-JP" altLang="en-US" dirty="0" smtClean="0"/>
              <a:t>サービスの処理数に上限をもうけ、プロセスを更新してメモリを開放することで、メモリリークを抑制します。</a:t>
            </a:r>
          </a:p>
          <a:p>
            <a:r>
              <a:rPr kumimoji="1" lang="ja-JP" altLang="en-US" dirty="0" smtClean="0"/>
              <a:t>なお、</a:t>
            </a:r>
            <a:r>
              <a:rPr kumimoji="1" lang="en-US" altLang="ja-JP" dirty="0" smtClean="0"/>
              <a:t>REFRESH</a:t>
            </a:r>
            <a:r>
              <a:rPr kumimoji="1" lang="ja-JP" altLang="en-US" dirty="0" smtClean="0"/>
              <a:t> を設定する場合は、必ず </a:t>
            </a:r>
            <a:r>
              <a:rPr kumimoji="1" lang="en-US" altLang="ja-JP" dirty="0" smtClean="0"/>
              <a:t>NUMBER_READY</a:t>
            </a:r>
            <a:r>
              <a:rPr kumimoji="1" lang="ja-JP" altLang="en-US" dirty="0" smtClean="0"/>
              <a:t> も設定してください。</a:t>
            </a:r>
          </a:p>
          <a:p>
            <a:r>
              <a:rPr kumimoji="1" lang="en-US" altLang="ja-JP" dirty="0" smtClean="0"/>
              <a:t>Java</a:t>
            </a:r>
            <a:r>
              <a:rPr kumimoji="1" lang="ja-JP" altLang="en-US" dirty="0" smtClean="0"/>
              <a:t>プロセス停止時にサービスギャップを発生させないために、</a:t>
            </a:r>
            <a:r>
              <a:rPr kumimoji="1" lang="en-US" altLang="ja-JP" dirty="0" smtClean="0"/>
              <a:t>Java</a:t>
            </a:r>
            <a:r>
              <a:rPr kumimoji="1" lang="ja-JP" altLang="en-US" dirty="0" smtClean="0"/>
              <a:t>サービスを複数構成することが目的です。</a:t>
            </a:r>
          </a:p>
          <a:p>
            <a:r>
              <a:rPr kumimoji="1" lang="ja-JP" altLang="en-US" dirty="0" smtClean="0"/>
              <a:t>あわせて</a:t>
            </a:r>
            <a:r>
              <a:rPr kumimoji="1" lang="en-US" altLang="ja-JP" dirty="0" smtClean="0"/>
              <a:t>OS</a:t>
            </a:r>
            <a:r>
              <a:rPr kumimoji="1" lang="ja-JP" altLang="en-US" dirty="0" smtClean="0"/>
              <a:t>の再起動も定期的に行い、メモリ上にゴミが残らないようにします。</a:t>
            </a:r>
          </a:p>
          <a:p>
            <a:endParaRPr kumimoji="1" lang="en-US" altLang="ja-JP" dirty="0" smtClean="0"/>
          </a:p>
          <a:p>
            <a:r>
              <a:rPr kumimoji="1" lang="en-US" altLang="ja-JP" dirty="0" smtClean="0"/>
              <a:t>3</a:t>
            </a:r>
            <a:r>
              <a:rPr kumimoji="1" lang="ja-JP" altLang="en-US" dirty="0" smtClean="0"/>
              <a:t>点目。</a:t>
            </a:r>
          </a:p>
          <a:p>
            <a:r>
              <a:rPr kumimoji="1" lang="en-US" altLang="ja-JP" dirty="0" smtClean="0"/>
              <a:t>Java</a:t>
            </a:r>
            <a:r>
              <a:rPr kumimoji="1" lang="ja-JP" altLang="en-US" dirty="0" smtClean="0"/>
              <a:t>サービスを複数構成した場合のヒープサイズの考え方です。</a:t>
            </a:r>
          </a:p>
          <a:p>
            <a:r>
              <a:rPr kumimoji="1" lang="en-US" altLang="ja-JP" dirty="0" smtClean="0"/>
              <a:t>Java</a:t>
            </a:r>
            <a:r>
              <a:rPr kumimoji="1" lang="ja-JP" altLang="en-US" dirty="0" smtClean="0"/>
              <a:t>サービスごとに、最大ヒープサイズに設定したメモリが消費されますので、</a:t>
            </a:r>
            <a:br>
              <a:rPr kumimoji="1" lang="ja-JP" altLang="en-US" dirty="0" smtClean="0"/>
            </a:br>
            <a:r>
              <a:rPr kumimoji="1" lang="ja-JP" altLang="en-US" dirty="0" smtClean="0"/>
              <a:t>例えば、</a:t>
            </a:r>
            <a:r>
              <a:rPr kumimoji="1" lang="en-US" altLang="ja-JP" dirty="0" smtClean="0"/>
              <a:t>NUMBER_READY</a:t>
            </a:r>
            <a:r>
              <a:rPr kumimoji="1" lang="ja-JP" altLang="en-US" dirty="0" smtClean="0"/>
              <a:t> が「</a:t>
            </a:r>
            <a:r>
              <a:rPr kumimoji="1" lang="en-US" altLang="ja-JP" dirty="0" smtClean="0"/>
              <a:t>2</a:t>
            </a:r>
            <a:r>
              <a:rPr kumimoji="1" lang="ja-JP" altLang="en-US" dirty="0" smtClean="0"/>
              <a:t>」で、</a:t>
            </a:r>
            <a:r>
              <a:rPr kumimoji="1" lang="en-US" altLang="ja-JP" dirty="0" smtClean="0"/>
              <a:t>Java </a:t>
            </a:r>
            <a:r>
              <a:rPr kumimoji="1" lang="ja-JP" altLang="en-US" dirty="0" smtClean="0"/>
              <a:t>最大ヒープサイズ を「</a:t>
            </a:r>
            <a:r>
              <a:rPr kumimoji="1" lang="en-US" altLang="ja-JP" dirty="0" smtClean="0"/>
              <a:t>1024MB</a:t>
            </a:r>
            <a:r>
              <a:rPr kumimoji="1" lang="ja-JP" altLang="en-US" dirty="0" smtClean="0"/>
              <a:t>」とした場合、最大で約</a:t>
            </a:r>
            <a:r>
              <a:rPr kumimoji="1" lang="en-US" altLang="ja-JP" dirty="0" smtClean="0"/>
              <a:t>2GB</a:t>
            </a:r>
            <a:r>
              <a:rPr kumimoji="1" lang="ja-JP" altLang="en-US" dirty="0" err="1" smtClean="0"/>
              <a:t>のメ</a:t>
            </a:r>
            <a:r>
              <a:rPr kumimoji="1" lang="ja-JP" altLang="en-US" dirty="0" smtClean="0"/>
              <a:t>モリを消費します。</a:t>
            </a:r>
          </a:p>
          <a:p>
            <a:r>
              <a:rPr kumimoji="1" lang="ja-JP" altLang="en-US" dirty="0" smtClean="0"/>
              <a:t>ヒープサイズの合計値が物理メモリサイズを超えない範囲で設定してください。</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37</a:t>
            </a:fld>
            <a:endParaRPr kumimoji="1" lang="ja-JP" altLang="en-US"/>
          </a:p>
        </p:txBody>
      </p:sp>
    </p:spTree>
    <p:extLst>
      <p:ext uri="{BB962C8B-B14F-4D97-AF65-F5344CB8AC3E}">
        <p14:creationId xmlns:p14="http://schemas.microsoft.com/office/powerpoint/2010/main" val="10340160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a:t>
            </a:r>
            <a:r>
              <a:rPr kumimoji="1" lang="en-US" altLang="ja-JP" dirty="0" err="1" smtClean="0"/>
              <a:t>WebFOCUS</a:t>
            </a:r>
            <a:r>
              <a:rPr kumimoji="1" lang="ja-JP" altLang="en-US" dirty="0" smtClean="0"/>
              <a:t>のエージェントや</a:t>
            </a:r>
            <a:r>
              <a:rPr kumimoji="1" lang="en-US" altLang="ja-JP" dirty="0" smtClean="0"/>
              <a:t>Java</a:t>
            </a:r>
            <a:r>
              <a:rPr kumimoji="1" lang="ja-JP" altLang="en-US" dirty="0" smtClean="0"/>
              <a:t>サービスの他にも、メモリを消費する要素として</a:t>
            </a:r>
            <a:r>
              <a:rPr kumimoji="1" lang="en-US" altLang="ja-JP" dirty="0" smtClean="0"/>
              <a:t>OS</a:t>
            </a:r>
            <a:r>
              <a:rPr kumimoji="1" lang="ja-JP" altLang="en-US" dirty="0" smtClean="0"/>
              <a:t>やアプリケーションサーバーなどがあります。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これらを踏まえ、ハードウェアに搭載された物理メモリサイズの範囲内で、コンポーネントごとに割り当てるメモリサイズを算出していきます。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r>
              <a:rPr kumimoji="1" lang="en-US" altLang="ja-JP" dirty="0" smtClean="0"/>
              <a:t>OS</a:t>
            </a:r>
            <a:r>
              <a:rPr kumimoji="1" lang="ja-JP" altLang="en-US" dirty="0" smtClean="0"/>
              <a:t>の種類によって必要となるベースメモリが異なりますが、</a:t>
            </a:r>
            <a:r>
              <a:rPr kumimoji="1" lang="en-US" altLang="ja-JP" dirty="0" smtClean="0"/>
              <a:t>Windows</a:t>
            </a:r>
            <a:r>
              <a:rPr kumimoji="1" lang="ja-JP" altLang="en-US" dirty="0" smtClean="0"/>
              <a:t>の場合は「</a:t>
            </a:r>
            <a:r>
              <a:rPr kumimoji="1" lang="en-US" altLang="ja-JP" dirty="0" smtClean="0"/>
              <a:t>4GB</a:t>
            </a:r>
            <a:r>
              <a:rPr kumimoji="1" lang="ja-JP" altLang="en-US" dirty="0" smtClean="0"/>
              <a:t>」、</a:t>
            </a:r>
            <a:r>
              <a:rPr kumimoji="1" lang="en-US" altLang="ja-JP" dirty="0" smtClean="0"/>
              <a:t>Linux</a:t>
            </a:r>
            <a:r>
              <a:rPr kumimoji="1" lang="ja-JP" altLang="en-US" dirty="0" smtClean="0"/>
              <a:t>の場合は「２</a:t>
            </a:r>
            <a:r>
              <a:rPr kumimoji="1" lang="en-US" altLang="ja-JP" dirty="0" smtClean="0"/>
              <a:t>GB</a:t>
            </a:r>
            <a:r>
              <a:rPr kumimoji="1" lang="ja-JP" altLang="en-US" dirty="0" smtClean="0"/>
              <a:t>」と仮定します。</a:t>
            </a:r>
            <a:endParaRPr kumimoji="1" lang="en-US" altLang="ja-JP" dirty="0" smtClean="0"/>
          </a:p>
          <a:p>
            <a:r>
              <a:rPr kumimoji="1" lang="ja-JP" altLang="en-US" dirty="0" smtClean="0"/>
              <a:t>エージェントは、１リクエストあたりの平均メモリ使用量 </a:t>
            </a:r>
            <a:r>
              <a:rPr kumimoji="1" lang="en-US" altLang="ja-JP" dirty="0" smtClean="0"/>
              <a:t>×</a:t>
            </a:r>
            <a:r>
              <a:rPr kumimoji="1" lang="ja-JP" altLang="en-US" dirty="0" smtClean="0"/>
              <a:t> エージェント最大起動数で算出してください。</a:t>
            </a:r>
          </a:p>
          <a:p>
            <a:r>
              <a:rPr kumimoji="1" lang="en-US" altLang="ja-JP" dirty="0" smtClean="0"/>
              <a:t>Java</a:t>
            </a:r>
            <a:r>
              <a:rPr kumimoji="1" lang="ja-JP" altLang="en-US" dirty="0" smtClean="0"/>
              <a:t>サービスは、最大ヒープサイズ </a:t>
            </a:r>
            <a:r>
              <a:rPr kumimoji="1" lang="en-US" altLang="ja-JP" dirty="0" smtClean="0"/>
              <a:t>×</a:t>
            </a:r>
            <a:r>
              <a:rPr kumimoji="1" lang="ja-JP" altLang="en-US" dirty="0" smtClean="0"/>
              <a:t> 起動数で算出します。</a:t>
            </a:r>
          </a:p>
          <a:p>
            <a:r>
              <a:rPr kumimoji="1" lang="ja-JP" altLang="en-US" dirty="0" smtClean="0"/>
              <a:t>スケジュール実行機能を利用する場合や、アプリケーションサーバーが</a:t>
            </a:r>
            <a:r>
              <a:rPr kumimoji="1" lang="en-US" altLang="ja-JP" dirty="0" smtClean="0"/>
              <a:t>Tomcat</a:t>
            </a:r>
            <a:r>
              <a:rPr kumimoji="1" lang="ja-JP" altLang="en-US" dirty="0" smtClean="0"/>
              <a:t>の場合も、それぞれの最大ヒープサイズを確保します。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なお、</a:t>
            </a:r>
            <a:r>
              <a:rPr kumimoji="1" lang="en-US" altLang="ja-JP" dirty="0" smtClean="0"/>
              <a:t>Tomcat</a:t>
            </a:r>
            <a:r>
              <a:rPr kumimoji="1" lang="ja-JP" altLang="en-US" dirty="0" smtClean="0"/>
              <a:t>以外のアプリケーションサーバーをご利用の場合も同様です。</a:t>
            </a:r>
            <a:endParaRPr kumimoji="1" lang="en-US" altLang="ja-JP" dirty="0" smtClean="0"/>
          </a:p>
          <a:p>
            <a:endParaRPr kumimoji="1" lang="en-US" altLang="ja-JP" dirty="0" smtClean="0"/>
          </a:p>
          <a:p>
            <a:r>
              <a:rPr kumimoji="1" lang="ja-JP" altLang="en-US" dirty="0" smtClean="0"/>
              <a:t>これらをすべてあわせたメモリサイズに、バッファーとして最低でも「</a:t>
            </a:r>
            <a:r>
              <a:rPr kumimoji="1" lang="en-US" altLang="ja-JP" dirty="0" smtClean="0"/>
              <a:t>4GB</a:t>
            </a:r>
            <a:r>
              <a:rPr kumimoji="1" lang="ja-JP" altLang="en-US" dirty="0" smtClean="0"/>
              <a:t>」、可能であれば「</a:t>
            </a:r>
            <a:r>
              <a:rPr kumimoji="1" lang="en-US" altLang="ja-JP" dirty="0" smtClean="0"/>
              <a:t>6GB</a:t>
            </a:r>
            <a:r>
              <a:rPr kumimoji="1" lang="ja-JP" altLang="en-US" dirty="0" smtClean="0"/>
              <a:t>以上」加えた値が物理メモリサイズの範囲内になるよう設定してください。</a:t>
            </a:r>
            <a:endParaRPr kumimoji="1" lang="en-US" altLang="ja-JP" dirty="0" smtClean="0"/>
          </a:p>
          <a:p>
            <a:r>
              <a:rPr kumimoji="1" lang="ja-JP" altLang="en-US" dirty="0" smtClean="0"/>
              <a:t>以上がメモリの割り当てサイズの検討方法です。</a:t>
            </a:r>
            <a:r>
              <a:rPr kumimoji="1" lang="en-US" altLang="ja-JP" dirty="0" smtClean="0"/>
              <a:t/>
            </a:r>
            <a:br>
              <a:rPr kumimoji="1" lang="en-US" altLang="ja-JP" dirty="0" smtClean="0"/>
            </a:br>
            <a:endParaRPr kumimoji="1" lang="ja-JP" altLang="en-US" dirty="0" smtClean="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38</a:t>
            </a:fld>
            <a:endParaRPr kumimoji="1" lang="ja-JP" altLang="en-US"/>
          </a:p>
        </p:txBody>
      </p:sp>
    </p:spTree>
    <p:extLst>
      <p:ext uri="{BB962C8B-B14F-4D97-AF65-F5344CB8AC3E}">
        <p14:creationId xmlns:p14="http://schemas.microsoft.com/office/powerpoint/2010/main" val="233561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つづいては、フェッチサイズについてです。</a:t>
            </a:r>
            <a:endParaRPr kumimoji="1" lang="en-US" altLang="ja-JP" dirty="0" smtClean="0"/>
          </a:p>
          <a:p>
            <a:endParaRPr kumimoji="1" lang="en-US" altLang="ja-JP" dirty="0" smtClean="0"/>
          </a:p>
          <a:p>
            <a:r>
              <a:rPr kumimoji="1" lang="en-US" altLang="ja-JP" dirty="0" err="1" smtClean="0"/>
              <a:t>WebFOCUS</a:t>
            </a:r>
            <a:r>
              <a:rPr kumimoji="1" lang="ja-JP" altLang="en-US" dirty="0" smtClean="0"/>
              <a:t>とデータベースサーバ間のラウンドトリップの回数が多いことがボトルネックとなり、期待するレスポンスがでないことがあります。</a:t>
            </a:r>
          </a:p>
          <a:p>
            <a:endParaRPr kumimoji="1" lang="en-US" altLang="ja-JP" dirty="0" smtClean="0"/>
          </a:p>
          <a:p>
            <a:r>
              <a:rPr kumimoji="1" lang="ja-JP" altLang="en-US" dirty="0" smtClean="0"/>
              <a:t>スライド下部では、同じ</a:t>
            </a:r>
            <a:r>
              <a:rPr kumimoji="1" lang="en-US" altLang="ja-JP" dirty="0" smtClean="0"/>
              <a:t>100</a:t>
            </a:r>
            <a:r>
              <a:rPr kumimoji="1" lang="ja-JP" altLang="en-US" dirty="0" smtClean="0"/>
              <a:t>万件の結果が返るリクエストであっても、フェッチサイズによってラウンドトリップの回数が変わる例を示しています。</a:t>
            </a:r>
            <a:endParaRPr kumimoji="1" lang="en-US" altLang="ja-JP" dirty="0" smtClean="0"/>
          </a:p>
          <a:p>
            <a:r>
              <a:rPr kumimoji="1" lang="ja-JP" altLang="en-US" dirty="0" smtClean="0"/>
              <a:t>例えば、</a:t>
            </a:r>
            <a:r>
              <a:rPr kumimoji="1" lang="en-US" altLang="ja-JP" dirty="0" smtClean="0"/>
              <a:t>100</a:t>
            </a:r>
            <a:r>
              <a:rPr kumimoji="1" lang="ja-JP" altLang="en-US" dirty="0" smtClean="0"/>
              <a:t>件を</a:t>
            </a:r>
            <a:r>
              <a:rPr kumimoji="1" lang="en-US" altLang="ja-JP" dirty="0" smtClean="0"/>
              <a:t>10000</a:t>
            </a:r>
            <a:r>
              <a:rPr kumimoji="1" lang="ja-JP" altLang="en-US" dirty="0" smtClean="0"/>
              <a:t>回繰り返すのと、</a:t>
            </a:r>
            <a:r>
              <a:rPr kumimoji="1" lang="en-US" altLang="ja-JP" dirty="0" smtClean="0"/>
              <a:t>1000</a:t>
            </a:r>
            <a:r>
              <a:rPr kumimoji="1" lang="ja-JP" altLang="en-US" dirty="0" smtClean="0"/>
              <a:t>件を</a:t>
            </a:r>
            <a:r>
              <a:rPr kumimoji="1" lang="en-US" altLang="ja-JP" dirty="0" smtClean="0"/>
              <a:t>1000</a:t>
            </a:r>
            <a:r>
              <a:rPr kumimoji="1" lang="ja-JP" altLang="en-US" dirty="0" smtClean="0"/>
              <a:t>回繰り返すのでは、ラウンドトリップの回数が大きくかわります。</a:t>
            </a:r>
            <a:endParaRPr kumimoji="1" lang="en-US" altLang="ja-JP" dirty="0" smtClean="0"/>
          </a:p>
          <a:p>
            <a:endParaRPr kumimoji="1" lang="en-US" altLang="ja-JP" dirty="0" smtClean="0"/>
          </a:p>
          <a:p>
            <a:r>
              <a:rPr kumimoji="1" lang="ja-JP" altLang="en-US" dirty="0" smtClean="0"/>
              <a:t>このような場合に、フェッチサイズを変更してラウンドトリップの回数を減らすことで、データ転送時間が短縮され、レスポンスの改善が見込める場合があります。</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39</a:t>
            </a:fld>
            <a:endParaRPr kumimoji="1" lang="ja-JP" altLang="en-US"/>
          </a:p>
        </p:txBody>
      </p:sp>
    </p:spTree>
    <p:extLst>
      <p:ext uri="{BB962C8B-B14F-4D97-AF65-F5344CB8AC3E}">
        <p14:creationId xmlns:p14="http://schemas.microsoft.com/office/powerpoint/2010/main" val="16987987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フェッチサイズを変更する場合は、アプリケーションディレクトリの 「データの取得」を選択します。</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例として、</a:t>
            </a:r>
            <a:r>
              <a:rPr lang="en-US" altLang="ja-JP" dirty="0" smtClean="0"/>
              <a:t>PostgreSQL</a:t>
            </a:r>
            <a:r>
              <a:rPr lang="ja-JP" altLang="en-US" dirty="0" smtClean="0"/>
              <a:t>を利用している場合の画面キャプチャをのせています。</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40</a:t>
            </a:fld>
            <a:endParaRPr kumimoji="1" lang="ja-JP" altLang="en-US"/>
          </a:p>
        </p:txBody>
      </p:sp>
    </p:spTree>
    <p:extLst>
      <p:ext uri="{BB962C8B-B14F-4D97-AF65-F5344CB8AC3E}">
        <p14:creationId xmlns:p14="http://schemas.microsoft.com/office/powerpoint/2010/main" val="2599242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まずは、</a:t>
            </a:r>
            <a:r>
              <a:rPr kumimoji="1" lang="en-US" altLang="ja-JP" dirty="0" err="1" smtClean="0"/>
              <a:t>WebFOCUS</a:t>
            </a:r>
            <a:r>
              <a:rPr kumimoji="1" lang="ja-JP" altLang="en-US" dirty="0" smtClean="0"/>
              <a:t>のリクエスト実行時の処理の流れをおさえるとともに、性能に影響が出るポイントをおさえていきます。</a:t>
            </a:r>
            <a:endParaRPr kumimoji="1" lang="en-US" altLang="ja-JP" dirty="0" smtClean="0"/>
          </a:p>
          <a:p>
            <a:endParaRPr lang="en-US" altLang="ja-JP" dirty="0" smtClean="0"/>
          </a:p>
          <a:p>
            <a:r>
              <a:rPr kumimoji="1" lang="en-US" altLang="ja-JP" dirty="0" err="1" smtClean="0"/>
              <a:t>WebFOCUS</a:t>
            </a:r>
            <a:r>
              <a:rPr kumimoji="1" lang="ja-JP" altLang="en-US" dirty="0" smtClean="0"/>
              <a:t>における一般的なシステム構成としては、</a:t>
            </a:r>
            <a:r>
              <a:rPr kumimoji="1" lang="en-US" altLang="ja-JP" dirty="0" smtClean="0"/>
              <a:t/>
            </a:r>
            <a:br>
              <a:rPr kumimoji="1" lang="en-US" altLang="ja-JP" dirty="0" smtClean="0"/>
            </a:br>
            <a:r>
              <a:rPr kumimoji="1" lang="ja-JP" altLang="en-US" dirty="0" smtClean="0"/>
              <a:t>・クライアント</a:t>
            </a:r>
            <a:r>
              <a:rPr kumimoji="1" lang="en-US" altLang="ja-JP" dirty="0" smtClean="0"/>
              <a:t>PC</a:t>
            </a:r>
          </a:p>
          <a:p>
            <a:r>
              <a:rPr kumimoji="1" lang="ja-JP" altLang="en-US" dirty="0" smtClean="0"/>
              <a:t>・</a:t>
            </a:r>
            <a:r>
              <a:rPr kumimoji="1" lang="en-US" altLang="ja-JP" dirty="0" err="1" smtClean="0"/>
              <a:t>WebFOCUS</a:t>
            </a:r>
            <a:r>
              <a:rPr kumimoji="1" lang="ja-JP" altLang="en-US" dirty="0" smtClean="0"/>
              <a:t>サーバ</a:t>
            </a:r>
            <a:endParaRPr kumimoji="1" lang="en-US" altLang="ja-JP" dirty="0" smtClean="0"/>
          </a:p>
          <a:p>
            <a:r>
              <a:rPr lang="ja-JP" altLang="en-US" dirty="0" smtClean="0"/>
              <a:t>・データベース</a:t>
            </a:r>
            <a:endParaRPr lang="en-US" altLang="ja-JP" dirty="0" smtClean="0"/>
          </a:p>
          <a:p>
            <a:r>
              <a:rPr kumimoji="1" lang="ja-JP" altLang="en-US" dirty="0" smtClean="0"/>
              <a:t>の３階層になります。</a:t>
            </a:r>
            <a:endParaRPr kumimoji="1" lang="en-US" altLang="ja-JP" dirty="0" smtClean="0"/>
          </a:p>
          <a:p>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err="1" smtClean="0"/>
              <a:t>WebFOCUS</a:t>
            </a:r>
            <a:r>
              <a:rPr kumimoji="1" lang="ja-JP" altLang="en-US" dirty="0" smtClean="0"/>
              <a:t>サーバは、</a:t>
            </a:r>
            <a:r>
              <a:rPr kumimoji="1" lang="en-US" altLang="ja-JP" dirty="0" smtClean="0"/>
              <a:t>Web</a:t>
            </a:r>
            <a:r>
              <a:rPr kumimoji="1" lang="ja-JP" altLang="en-US" dirty="0" smtClean="0"/>
              <a:t>サーバ、アプリケーションサーバ、</a:t>
            </a:r>
            <a:r>
              <a:rPr kumimoji="1" lang="en-US" altLang="ja-JP" dirty="0" smtClean="0"/>
              <a:t>Reporting</a:t>
            </a:r>
            <a:r>
              <a:rPr kumimoji="1" lang="ja-JP" altLang="en-US" dirty="0" smtClean="0"/>
              <a:t> </a:t>
            </a:r>
            <a:r>
              <a:rPr kumimoji="1" lang="en-US" altLang="ja-JP" dirty="0" smtClean="0"/>
              <a:t>Server</a:t>
            </a:r>
            <a:r>
              <a:rPr kumimoji="1" lang="ja-JP" altLang="en-US" dirty="0" err="1" smtClean="0"/>
              <a:t>で構</a:t>
            </a:r>
            <a:r>
              <a:rPr kumimoji="1" lang="ja-JP" altLang="en-US" dirty="0" smtClean="0"/>
              <a:t>成されています。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なお、紺色の枠で書かれているものが、関連するプロセスやプログラムになります。</a:t>
            </a:r>
          </a:p>
          <a:p>
            <a:endParaRPr kumimoji="1" lang="en-US" altLang="ja-JP" dirty="0" smtClean="0"/>
          </a:p>
          <a:p>
            <a:endParaRPr lang="en-US" altLang="ja-JP" dirty="0" smtClean="0"/>
          </a:p>
          <a:p>
            <a:r>
              <a:rPr kumimoji="1" lang="ja-JP" altLang="en-US" dirty="0" smtClean="0"/>
              <a:t>つづいて、矢印が処理の流れです。</a:t>
            </a:r>
            <a:r>
              <a:rPr kumimoji="1" lang="en-US" altLang="ja-JP" dirty="0" smtClean="0"/>
              <a:t/>
            </a:r>
            <a:br>
              <a:rPr kumimoji="1" lang="en-US" altLang="ja-JP" dirty="0" smtClean="0"/>
            </a:br>
            <a:r>
              <a:rPr kumimoji="1" lang="ja-JP" altLang="en-US" dirty="0" smtClean="0"/>
              <a:t>クライアント</a:t>
            </a:r>
            <a:r>
              <a:rPr kumimoji="1" lang="en-US" altLang="ja-JP" dirty="0" smtClean="0"/>
              <a:t>PC</a:t>
            </a:r>
            <a:r>
              <a:rPr kumimoji="1" lang="ja-JP" altLang="en-US" dirty="0" smtClean="0"/>
              <a:t>からリクエストを発行すると、①から④の順番で処理が流れ</a:t>
            </a:r>
            <a:r>
              <a:rPr lang="ja-JP" altLang="en-US" dirty="0" smtClean="0"/>
              <a:t>ていき、レポートの結果が④から①の順番で戻っていきます。</a:t>
            </a:r>
            <a:endParaRPr lang="en-US" altLang="ja-JP" dirty="0" smtClean="0"/>
          </a:p>
          <a:p>
            <a:endParaRPr kumimoji="1" lang="en-US" altLang="ja-JP" dirty="0" smtClean="0"/>
          </a:p>
          <a:p>
            <a:r>
              <a:rPr kumimoji="1" lang="ja-JP" altLang="en-US" dirty="0" smtClean="0"/>
              <a:t>その時に、性能劣化の要因となりやすいものを例として記載していますので、調査の場合は、</a:t>
            </a:r>
            <a:r>
              <a:rPr lang="ja-JP" altLang="en-US" dirty="0" smtClean="0"/>
              <a:t>①②③④の順に要因例に該当するものがないか確認していただくとボトルネックの切り分けがしやすいと思います。</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5</a:t>
            </a:fld>
            <a:endParaRPr kumimoji="1" lang="ja-JP" altLang="en-US"/>
          </a:p>
        </p:txBody>
      </p:sp>
    </p:spTree>
    <p:extLst>
      <p:ext uri="{BB962C8B-B14F-4D97-AF65-F5344CB8AC3E}">
        <p14:creationId xmlns:p14="http://schemas.microsoft.com/office/powerpoint/2010/main" val="11308145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フェッチサイズ検討時のポイントについてもご説明します。</a:t>
            </a:r>
            <a:endParaRPr kumimoji="1" lang="en-US" altLang="ja-JP" dirty="0" smtClean="0"/>
          </a:p>
          <a:p>
            <a:endParaRPr kumimoji="1" lang="en-US" altLang="ja-JP" dirty="0" smtClean="0"/>
          </a:p>
          <a:p>
            <a:r>
              <a:rPr lang="en-US" altLang="ja-JP" dirty="0" smtClean="0"/>
              <a:t>FETCHSIZE</a:t>
            </a:r>
            <a:r>
              <a:rPr lang="ja-JP" altLang="en-US" dirty="0" smtClean="0"/>
              <a:t>では、</a:t>
            </a:r>
            <a:r>
              <a:rPr kumimoji="1" lang="ja-JP" altLang="en-US" dirty="0" smtClean="0"/>
              <a:t>データベース</a:t>
            </a:r>
            <a:r>
              <a:rPr lang="ja-JP" altLang="en-US" dirty="0" smtClean="0"/>
              <a:t>から一度に取得する行数を制御します。初期値は、</a:t>
            </a:r>
            <a:r>
              <a:rPr lang="en-US" altLang="ja-JP" dirty="0" smtClean="0"/>
              <a:t>100</a:t>
            </a:r>
            <a:r>
              <a:rPr lang="ja-JP" altLang="en-US" dirty="0" smtClean="0"/>
              <a:t>です。</a:t>
            </a:r>
            <a:endParaRPr lang="en-US" altLang="ja-JP" dirty="0" smtClean="0"/>
          </a:p>
          <a:p>
            <a:r>
              <a:rPr lang="ja-JP" altLang="en-US" dirty="0" smtClean="0"/>
              <a:t>アダプタの種類ごとに設定ができるため、例えば </a:t>
            </a:r>
            <a:r>
              <a:rPr lang="en-US" altLang="ja-JP" dirty="0" smtClean="0"/>
              <a:t>Oracle</a:t>
            </a:r>
            <a:r>
              <a:rPr lang="ja-JP" altLang="en-US" dirty="0" smtClean="0"/>
              <a:t> と </a:t>
            </a:r>
            <a:r>
              <a:rPr lang="en-US" altLang="ja-JP" dirty="0" smtClean="0"/>
              <a:t>PostgreSQL</a:t>
            </a:r>
            <a:r>
              <a:rPr lang="ja-JP" altLang="en-US" dirty="0" smtClean="0"/>
              <a:t> とでフェッチサイズを変更することが可能です。</a:t>
            </a:r>
            <a:endParaRPr lang="en-US" altLang="ja-JP" dirty="0" smtClean="0"/>
          </a:p>
          <a:p>
            <a:r>
              <a:rPr lang="ja-JP" altLang="en-US" dirty="0" smtClean="0"/>
              <a:t>なお、アダプタの種類が同じ場合、接続先ごとに </a:t>
            </a:r>
            <a:r>
              <a:rPr lang="en-US" altLang="ja-JP" dirty="0" smtClean="0"/>
              <a:t>FETCHSIZE</a:t>
            </a:r>
            <a:r>
              <a:rPr lang="ja-JP" altLang="en-US" dirty="0" smtClean="0"/>
              <a:t> を変更することはできません。</a:t>
            </a:r>
            <a:endParaRPr lang="en-US" altLang="ja-JP" dirty="0" smtClean="0"/>
          </a:p>
          <a:p>
            <a:endParaRPr lang="ja-JP" altLang="en-US" dirty="0" smtClean="0"/>
          </a:p>
          <a:p>
            <a:r>
              <a:rPr lang="ja-JP" altLang="en-US" dirty="0" smtClean="0"/>
              <a:t>また、必要以上に大きくしすぎると、</a:t>
            </a:r>
            <a:r>
              <a:rPr lang="en-US" altLang="ja-JP" dirty="0" err="1" smtClean="0"/>
              <a:t>WebFOCUS</a:t>
            </a:r>
            <a:r>
              <a:rPr lang="ja-JP" altLang="en-US" dirty="0" smtClean="0"/>
              <a:t>サーバ上のメモリを無駄に消費したり、</a:t>
            </a:r>
            <a:endParaRPr lang="en-US" altLang="ja-JP" dirty="0" smtClean="0"/>
          </a:p>
          <a:p>
            <a:r>
              <a:rPr lang="ja-JP" altLang="en-US" dirty="0" smtClean="0"/>
              <a:t>転送するデータサイズが大きくなることでネットワーク帯域が枯渇するなど、逆にパフォーマンスが低下することもあります。</a:t>
            </a:r>
          </a:p>
          <a:p>
            <a:r>
              <a:rPr lang="ja-JP" altLang="en-US" dirty="0" smtClean="0"/>
              <a:t>リクエストの特性を考慮し、様子を見ながら値を設定してください。</a:t>
            </a:r>
            <a:endParaRPr lang="en-US" altLang="ja-JP" dirty="0" smtClean="0"/>
          </a:p>
          <a:p>
            <a:endParaRPr lang="ja-JP" altLang="en-US" dirty="0" smtClean="0"/>
          </a:p>
          <a:p>
            <a:r>
              <a:rPr lang="en-US" altLang="ja-JP" dirty="0" smtClean="0"/>
              <a:t>JDBC</a:t>
            </a:r>
            <a:r>
              <a:rPr lang="ja-JP" altLang="en-US" dirty="0" smtClean="0"/>
              <a:t>ドライバを利用して</a:t>
            </a:r>
            <a:r>
              <a:rPr kumimoji="1" lang="ja-JP" altLang="en-US" dirty="0" smtClean="0"/>
              <a:t>データベース</a:t>
            </a:r>
            <a:r>
              <a:rPr lang="ja-JP" altLang="en-US" dirty="0" smtClean="0"/>
              <a:t>に接続するアダプタの場合、</a:t>
            </a:r>
            <a:r>
              <a:rPr lang="en-US" altLang="ja-JP" dirty="0" smtClean="0"/>
              <a:t>JDBC URL</a:t>
            </a:r>
            <a:r>
              <a:rPr lang="ja-JP" altLang="en-US" dirty="0" smtClean="0"/>
              <a:t>で</a:t>
            </a:r>
            <a:r>
              <a:rPr lang="en-US" altLang="ja-JP" dirty="0" err="1" smtClean="0"/>
              <a:t>FetchSize</a:t>
            </a:r>
            <a:r>
              <a:rPr lang="ja-JP" altLang="en-US" dirty="0" smtClean="0"/>
              <a:t>を指定しても、</a:t>
            </a:r>
            <a:r>
              <a:rPr lang="en-US" altLang="ja-JP" dirty="0" err="1" smtClean="0"/>
              <a:t>WebFOCUS</a:t>
            </a:r>
            <a:r>
              <a:rPr lang="ja-JP" altLang="en-US" dirty="0" smtClean="0"/>
              <a:t>の設定が有効になりますのでご注意ください。</a:t>
            </a:r>
            <a:endParaRPr lang="en-US" altLang="ja-JP" dirty="0" smtClean="0"/>
          </a:p>
          <a:p>
            <a:endParaRPr lang="en-US" altLang="ja-JP" dirty="0" smtClean="0"/>
          </a:p>
          <a:p>
            <a:r>
              <a:rPr kumimoji="1" lang="ja-JP" altLang="en-US" dirty="0" smtClean="0"/>
              <a:t>データベース</a:t>
            </a:r>
            <a:r>
              <a:rPr lang="ja-JP" altLang="en-US" dirty="0" smtClean="0"/>
              <a:t>の種類によっては、</a:t>
            </a:r>
            <a:r>
              <a:rPr lang="en-US" altLang="ja-JP" dirty="0" smtClean="0"/>
              <a:t>FETCHSIZE</a:t>
            </a:r>
            <a:r>
              <a:rPr lang="ja-JP" altLang="en-US" dirty="0" smtClean="0"/>
              <a:t> を有効にするために、</a:t>
            </a:r>
            <a:r>
              <a:rPr kumimoji="1" lang="ja-JP" altLang="en-US" dirty="0" smtClean="0"/>
              <a:t>データベース</a:t>
            </a:r>
            <a:r>
              <a:rPr lang="ja-JP" altLang="en-US" dirty="0" smtClean="0"/>
              <a:t>側で自動コミットを</a:t>
            </a:r>
            <a:r>
              <a:rPr lang="en-US" altLang="ja-JP" dirty="0" smtClean="0"/>
              <a:t>OFF</a:t>
            </a:r>
            <a:r>
              <a:rPr lang="ja-JP" altLang="en-US" dirty="0" smtClean="0"/>
              <a:t>にする必要があります。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smtClean="0"/>
              <a:t>PostgreSQL</a:t>
            </a:r>
            <a:r>
              <a:rPr lang="ja-JP" altLang="en-US" dirty="0" smtClean="0"/>
              <a:t>の場合、アダプタ構成時に以下のように「</a:t>
            </a:r>
            <a:r>
              <a:rPr lang="en-US" altLang="ja-JP" dirty="0" err="1" smtClean="0"/>
              <a:t>AutoCommit</a:t>
            </a:r>
            <a:r>
              <a:rPr lang="en-US" altLang="ja-JP" dirty="0" smtClean="0"/>
              <a:t>=false</a:t>
            </a:r>
            <a:r>
              <a:rPr lang="ja-JP" altLang="en-US" dirty="0" smtClean="0"/>
              <a:t>」を設定します。</a:t>
            </a:r>
            <a:endParaRPr lang="en-US" altLang="ja-JP" dirty="0" smtClean="0"/>
          </a:p>
          <a:p>
            <a:endParaRPr lang="en-US" altLang="ja-JP" dirty="0" smtClean="0"/>
          </a:p>
          <a:p>
            <a:r>
              <a:rPr kumimoji="1" lang="ja-JP" altLang="en-US" dirty="0" smtClean="0"/>
              <a:t>前述のとおり、フェッチサイズをかえたからといって、必ずパフォーマンスが改善されると断言できるわけではありませんが、</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JDBC</a:t>
            </a:r>
            <a:r>
              <a:rPr kumimoji="1" lang="ja-JP" altLang="en-US" dirty="0" smtClean="0"/>
              <a:t>ドライバを利用してデータベースに</a:t>
            </a:r>
            <a:r>
              <a:rPr lang="ja-JP" altLang="en-US" dirty="0" smtClean="0"/>
              <a:t>接続するアダプタの場合</a:t>
            </a:r>
            <a:r>
              <a:rPr kumimoji="1" lang="ja-JP" altLang="en-US" dirty="0" smtClean="0"/>
              <a:t>、パフォーマンスの</a:t>
            </a:r>
            <a:r>
              <a:rPr lang="ja-JP" altLang="en-US" dirty="0" smtClean="0"/>
              <a:t>改善が見込める傾向がありますので、思うようなパフォーマンスが出ない場合はお試しください。</a:t>
            </a:r>
            <a:endParaRPr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41</a:t>
            </a:fld>
            <a:endParaRPr kumimoji="1" lang="ja-JP" altLang="en-US"/>
          </a:p>
        </p:txBody>
      </p:sp>
    </p:spTree>
    <p:extLst>
      <p:ext uri="{BB962C8B-B14F-4D97-AF65-F5344CB8AC3E}">
        <p14:creationId xmlns:p14="http://schemas.microsoft.com/office/powerpoint/2010/main" val="2322768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ボトルネック見極めの流れを、詳しく説明しているのがこちらのスライドです。</a:t>
            </a:r>
            <a:endParaRPr kumimoji="1" lang="en-US" altLang="ja-JP" dirty="0" smtClean="0"/>
          </a:p>
          <a:p>
            <a:endParaRPr lang="en-US" altLang="ja-JP" dirty="0" smtClean="0"/>
          </a:p>
          <a:p>
            <a:r>
              <a:rPr kumimoji="1" lang="ja-JP" altLang="en-US" dirty="0" smtClean="0"/>
              <a:t>まず最初に、①</a:t>
            </a:r>
            <a:r>
              <a:rPr lang="ja-JP" altLang="en-US" dirty="0" smtClean="0"/>
              <a:t>の</a:t>
            </a:r>
            <a:r>
              <a:rPr kumimoji="1" lang="ja-JP" altLang="en-US" dirty="0" smtClean="0"/>
              <a:t>クライアント</a:t>
            </a:r>
            <a:r>
              <a:rPr kumimoji="1" lang="en-US" altLang="ja-JP" dirty="0" smtClean="0"/>
              <a:t>PC</a:t>
            </a:r>
            <a:r>
              <a:rPr kumimoji="1" lang="ja-JP" altLang="en-US" dirty="0" smtClean="0"/>
              <a:t>上で確認をします。</a:t>
            </a:r>
            <a:endParaRPr kumimoji="1" lang="en-US" altLang="ja-JP" dirty="0" smtClean="0"/>
          </a:p>
          <a:p>
            <a:r>
              <a:rPr lang="ja-JP" altLang="en-US" dirty="0" smtClean="0"/>
              <a:t>クライアント</a:t>
            </a:r>
            <a:r>
              <a:rPr lang="en-US" altLang="ja-JP" dirty="0" smtClean="0"/>
              <a:t>PC</a:t>
            </a:r>
            <a:r>
              <a:rPr lang="ja-JP" altLang="en-US" dirty="0" smtClean="0"/>
              <a:t>の</a:t>
            </a:r>
            <a:r>
              <a:rPr lang="en-US" altLang="ja-JP" dirty="0" smtClean="0"/>
              <a:t>CPU</a:t>
            </a:r>
            <a:r>
              <a:rPr lang="ja-JP" altLang="en-US" dirty="0" smtClean="0"/>
              <a:t>負荷やメモリ使用率が高くないか確認してください。</a:t>
            </a:r>
            <a:endParaRPr lang="en-US" altLang="ja-JP" dirty="0" smtClean="0"/>
          </a:p>
          <a:p>
            <a:r>
              <a:rPr kumimoji="1" lang="en-US" altLang="ja-JP" dirty="0" smtClean="0"/>
              <a:t>OS</a:t>
            </a:r>
            <a:r>
              <a:rPr kumimoji="1" lang="ja-JP" altLang="en-US" dirty="0" smtClean="0"/>
              <a:t>リソースに問題がない場合は、実行しているスクリプトに問題がないか、また他の</a:t>
            </a:r>
            <a:r>
              <a:rPr kumimoji="1" lang="en-US" altLang="ja-JP" dirty="0" smtClean="0"/>
              <a:t>PC</a:t>
            </a:r>
            <a:r>
              <a:rPr kumimoji="1" lang="ja-JP" altLang="en-US" dirty="0" smtClean="0"/>
              <a:t>でも同じ現象が起きていないかを確認します。</a:t>
            </a:r>
            <a:endParaRPr kumimoji="1" lang="en-US" altLang="ja-JP" dirty="0" smtClean="0"/>
          </a:p>
          <a:p>
            <a:endParaRPr lang="en-US" altLang="ja-JP" dirty="0" smtClean="0"/>
          </a:p>
          <a:p>
            <a:r>
              <a:rPr kumimoji="1" lang="ja-JP" altLang="en-US" dirty="0" smtClean="0"/>
              <a:t>クライアント</a:t>
            </a:r>
            <a:r>
              <a:rPr kumimoji="1" lang="en-US" altLang="ja-JP" dirty="0" smtClean="0"/>
              <a:t>PC</a:t>
            </a:r>
            <a:r>
              <a:rPr kumimoji="1" lang="ja-JP" altLang="en-US" dirty="0" smtClean="0"/>
              <a:t>上で問題がない場合、②の</a:t>
            </a:r>
            <a:r>
              <a:rPr kumimoji="1" lang="en-US" altLang="ja-JP" dirty="0" smtClean="0"/>
              <a:t>Web</a:t>
            </a:r>
            <a:r>
              <a:rPr kumimoji="1" lang="ja-JP" altLang="en-US" dirty="0" smtClean="0"/>
              <a:t>サーバの応答時間を確認します。</a:t>
            </a:r>
            <a:endParaRPr kumimoji="1" lang="en-US" altLang="ja-JP" dirty="0" smtClean="0"/>
          </a:p>
          <a:p>
            <a:r>
              <a:rPr lang="en-US" altLang="ja-JP" dirty="0" smtClean="0"/>
              <a:t>Web</a:t>
            </a:r>
            <a:r>
              <a:rPr lang="ja-JP" altLang="en-US" dirty="0" smtClean="0"/>
              <a:t>ブラウザと</a:t>
            </a:r>
            <a:r>
              <a:rPr lang="en-US" altLang="ja-JP" dirty="0" smtClean="0"/>
              <a:t>Web</a:t>
            </a:r>
            <a:r>
              <a:rPr lang="ja-JP" altLang="en-US" dirty="0" smtClean="0"/>
              <a:t>サーバとの通信で何にどれくらいの時間がかかっているかを確認し、クライアント</a:t>
            </a:r>
            <a:r>
              <a:rPr lang="en-US" altLang="ja-JP" dirty="0" smtClean="0"/>
              <a:t>PC</a:t>
            </a:r>
            <a:r>
              <a:rPr lang="ja-JP" altLang="en-US" dirty="0" smtClean="0"/>
              <a:t>と</a:t>
            </a:r>
            <a:r>
              <a:rPr lang="en-US" altLang="ja-JP" dirty="0" smtClean="0"/>
              <a:t>Web</a:t>
            </a:r>
            <a:r>
              <a:rPr lang="ja-JP" altLang="en-US" dirty="0" smtClean="0"/>
              <a:t>サーバ、ネットワークのどこに問題があるのかを切り分けます。</a:t>
            </a:r>
            <a:endParaRPr lang="en-US" altLang="ja-JP" dirty="0" smtClean="0"/>
          </a:p>
          <a:p>
            <a:endParaRPr lang="en-US" altLang="ja-JP" dirty="0" smtClean="0"/>
          </a:p>
          <a:p>
            <a:r>
              <a:rPr lang="ja-JP" altLang="en-US" dirty="0" smtClean="0"/>
              <a:t>ここにも問題がなかった場合、次に③の</a:t>
            </a:r>
            <a:r>
              <a:rPr lang="en-US" altLang="ja-JP" dirty="0" smtClean="0"/>
              <a:t>Reporting</a:t>
            </a:r>
            <a:r>
              <a:rPr lang="ja-JP" altLang="en-US" dirty="0" smtClean="0"/>
              <a:t> </a:t>
            </a:r>
            <a:r>
              <a:rPr lang="en-US" altLang="ja-JP" dirty="0" smtClean="0"/>
              <a:t>Server</a:t>
            </a:r>
            <a:r>
              <a:rPr lang="ja-JP" altLang="en-US" dirty="0" smtClean="0"/>
              <a:t>上での処理を確認します。</a:t>
            </a:r>
            <a:endParaRPr lang="en-US" altLang="ja-JP" dirty="0" smtClean="0"/>
          </a:p>
          <a:p>
            <a:r>
              <a:rPr lang="en-US" altLang="ja-JP" dirty="0" smtClean="0"/>
              <a:t>Reporting</a:t>
            </a:r>
            <a:r>
              <a:rPr lang="ja-JP" altLang="en-US" dirty="0" smtClean="0"/>
              <a:t> </a:t>
            </a:r>
            <a:r>
              <a:rPr lang="en-US" altLang="ja-JP" dirty="0" smtClean="0"/>
              <a:t>Server</a:t>
            </a:r>
            <a:r>
              <a:rPr lang="ja-JP" altLang="en-US" dirty="0" smtClean="0"/>
              <a:t>のエージェントと呼ばれるプロセスの処理状況を確認し、</a:t>
            </a:r>
            <a:endParaRPr lang="en-US" altLang="ja-JP" dirty="0" smtClean="0"/>
          </a:p>
          <a:p>
            <a:r>
              <a:rPr lang="en-US" altLang="ja-JP" dirty="0" smtClean="0"/>
              <a:t>Reporting</a:t>
            </a:r>
            <a:r>
              <a:rPr lang="ja-JP" altLang="en-US" dirty="0" smtClean="0"/>
              <a:t> </a:t>
            </a:r>
            <a:r>
              <a:rPr lang="en-US" altLang="ja-JP" dirty="0" smtClean="0"/>
              <a:t>Server</a:t>
            </a:r>
            <a:r>
              <a:rPr lang="ja-JP" altLang="en-US" dirty="0" smtClean="0"/>
              <a:t>の処理に時間がかかっているのか、データベースの応答時間が長くなっているのかの切り分けを行います。</a:t>
            </a:r>
            <a:endParaRPr lang="en-US" altLang="ja-JP" dirty="0" smtClean="0"/>
          </a:p>
          <a:p>
            <a:endParaRPr lang="en-US" altLang="ja-JP" dirty="0" smtClean="0"/>
          </a:p>
          <a:p>
            <a:r>
              <a:rPr lang="ja-JP" altLang="en-US" dirty="0" smtClean="0"/>
              <a:t>最後に、④でデータベース側で問題があった場合は、リクエスト実行時の</a:t>
            </a:r>
            <a:r>
              <a:rPr lang="en-US" altLang="ja-JP" dirty="0" smtClean="0"/>
              <a:t>SQL</a:t>
            </a:r>
            <a:r>
              <a:rPr lang="ja-JP" altLang="en-US" dirty="0" smtClean="0"/>
              <a:t>を取得し、データベース側での処理状況を確認します。</a:t>
            </a:r>
            <a:endParaRPr lang="en-US" altLang="ja-JP" dirty="0" smtClean="0"/>
          </a:p>
          <a:p>
            <a:r>
              <a:rPr lang="en-US" altLang="ja-JP" dirty="0" smtClean="0"/>
              <a:t/>
            </a:r>
            <a:br>
              <a:rPr lang="en-US" altLang="ja-JP" dirty="0" smtClean="0"/>
            </a:br>
            <a:r>
              <a:rPr lang="ja-JP" altLang="en-US" dirty="0" smtClean="0"/>
              <a:t>以上が見極めの流れになります。</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6</a:t>
            </a:fld>
            <a:endParaRPr kumimoji="1" lang="ja-JP" altLang="en-US"/>
          </a:p>
        </p:txBody>
      </p:sp>
    </p:spTree>
    <p:extLst>
      <p:ext uri="{BB962C8B-B14F-4D97-AF65-F5344CB8AC3E}">
        <p14:creationId xmlns:p14="http://schemas.microsoft.com/office/powerpoint/2010/main" val="3100387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なお、先ほどご紹介した流れでボトルネックの見極めを行う際に利用する確認ツールが</a:t>
            </a:r>
            <a:r>
              <a:rPr lang="ja-JP" altLang="en-US" dirty="0" smtClean="0"/>
              <a:t>こちらになります。</a:t>
            </a:r>
            <a:endParaRPr kumimoji="1" lang="en-US" altLang="ja-JP" dirty="0" smtClean="0"/>
          </a:p>
          <a:p>
            <a:endParaRPr kumimoji="1" lang="en-US" altLang="ja-JP" dirty="0" smtClean="0"/>
          </a:p>
          <a:p>
            <a:r>
              <a:rPr lang="ja-JP" altLang="en-US" dirty="0" smtClean="0"/>
              <a:t>①のクライアント</a:t>
            </a:r>
            <a:r>
              <a:rPr lang="en-US" altLang="ja-JP" dirty="0" smtClean="0"/>
              <a:t>PC</a:t>
            </a:r>
            <a:r>
              <a:rPr lang="ja-JP" altLang="en-US" dirty="0" smtClean="0"/>
              <a:t>の</a:t>
            </a:r>
            <a:r>
              <a:rPr lang="en-US" altLang="ja-JP" dirty="0" smtClean="0"/>
              <a:t>OS</a:t>
            </a:r>
            <a:r>
              <a:rPr lang="ja-JP" altLang="en-US" dirty="0" smtClean="0"/>
              <a:t>リソース状況は、「タスクマネージャ」</a:t>
            </a:r>
            <a:endParaRPr lang="en-US" altLang="ja-JP" dirty="0" smtClean="0"/>
          </a:p>
          <a:p>
            <a:r>
              <a:rPr kumimoji="1" lang="ja-JP" altLang="en-US" dirty="0" smtClean="0"/>
              <a:t>②の</a:t>
            </a:r>
            <a:r>
              <a:rPr kumimoji="1" lang="en-US" altLang="ja-JP" dirty="0" smtClean="0"/>
              <a:t>Web</a:t>
            </a:r>
            <a:r>
              <a:rPr kumimoji="1" lang="ja-JP" altLang="en-US" dirty="0" smtClean="0"/>
              <a:t>サーバの応答時間は、</a:t>
            </a:r>
            <a:r>
              <a:rPr kumimoji="1" lang="en-US" altLang="ja-JP" dirty="0" smtClean="0"/>
              <a:t>Web</a:t>
            </a:r>
            <a:r>
              <a:rPr kumimoji="1" lang="ja-JP" altLang="en-US" dirty="0" smtClean="0"/>
              <a:t>ブラウザの「開発者ツール」</a:t>
            </a:r>
            <a:endParaRPr kumimoji="1" lang="en-US" altLang="ja-JP" dirty="0" smtClean="0"/>
          </a:p>
          <a:p>
            <a:r>
              <a:rPr lang="ja-JP" altLang="en-US" dirty="0" smtClean="0"/>
              <a:t>③</a:t>
            </a:r>
            <a:r>
              <a:rPr lang="en-US" altLang="ja-JP" dirty="0" smtClean="0"/>
              <a:t>Reporting</a:t>
            </a:r>
            <a:r>
              <a:rPr lang="ja-JP" altLang="en-US" dirty="0" smtClean="0"/>
              <a:t> </a:t>
            </a:r>
            <a:r>
              <a:rPr lang="en-US" altLang="ja-JP" dirty="0" smtClean="0"/>
              <a:t>Server</a:t>
            </a:r>
            <a:r>
              <a:rPr lang="ja-JP" altLang="en-US" dirty="0" smtClean="0"/>
              <a:t>の処理状況は、「管理センター」</a:t>
            </a:r>
            <a:endParaRPr lang="en-US" altLang="ja-JP" dirty="0" smtClean="0"/>
          </a:p>
          <a:p>
            <a:r>
              <a:rPr kumimoji="1" lang="ja-JP" altLang="en-US" dirty="0" smtClean="0"/>
              <a:t>④データベースの稼働状況は、各データベースベンター提供のツール</a:t>
            </a:r>
            <a:endParaRPr kumimoji="1" lang="en-US" altLang="ja-JP" dirty="0" smtClean="0"/>
          </a:p>
          <a:p>
            <a:endParaRPr lang="en-US" altLang="ja-JP" dirty="0" smtClean="0"/>
          </a:p>
          <a:p>
            <a:r>
              <a:rPr lang="ja-JP" altLang="en-US" dirty="0" smtClean="0"/>
              <a:t>をつかって確認します。</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7</a:t>
            </a:fld>
            <a:endParaRPr kumimoji="1" lang="ja-JP" altLang="en-US"/>
          </a:p>
        </p:txBody>
      </p:sp>
    </p:spTree>
    <p:extLst>
      <p:ext uri="{BB962C8B-B14F-4D97-AF65-F5344CB8AC3E}">
        <p14:creationId xmlns:p14="http://schemas.microsoft.com/office/powerpoint/2010/main" val="1028206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つづいて「設定可能な流量制限」についてです。</a:t>
            </a:r>
            <a:endParaRPr kumimoji="1" lang="en-US" altLang="ja-JP" dirty="0" smtClean="0"/>
          </a:p>
          <a:p>
            <a:endParaRPr lang="en-US" altLang="ja-JP" dirty="0" smtClean="0"/>
          </a:p>
          <a:p>
            <a:r>
              <a:rPr lang="ja-JP" altLang="en-US" dirty="0" smtClean="0"/>
              <a:t>流量制限とは、一度に実行される処理の最大値を設定して、リクエストの実行を制限することです。</a:t>
            </a:r>
            <a:endParaRPr lang="en-US" altLang="ja-JP" dirty="0" smtClean="0"/>
          </a:p>
          <a:p>
            <a:r>
              <a:rPr lang="ja-JP" altLang="en-US" dirty="0" smtClean="0"/>
              <a:t>負荷を抑えながら安定的に稼働させるためのポイントをおさえていきます。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8</a:t>
            </a:fld>
            <a:endParaRPr kumimoji="1" lang="ja-JP" altLang="en-US"/>
          </a:p>
        </p:txBody>
      </p:sp>
    </p:spTree>
    <p:extLst>
      <p:ext uri="{BB962C8B-B14F-4D97-AF65-F5344CB8AC3E}">
        <p14:creationId xmlns:p14="http://schemas.microsoft.com/office/powerpoint/2010/main" val="4146687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ポイントを抑えるにあたり、まずは</a:t>
            </a:r>
            <a:r>
              <a:rPr lang="en-US" altLang="ja-JP" dirty="0" err="1" smtClean="0"/>
              <a:t>WebFOCUS</a:t>
            </a:r>
            <a:r>
              <a:rPr lang="ja-JP" altLang="en-US" dirty="0" smtClean="0"/>
              <a:t>の内部処理やリソース消費の特性についてご説明します。</a:t>
            </a:r>
            <a:endParaRPr lang="en-US" altLang="ja-JP" dirty="0" smtClean="0"/>
          </a:p>
          <a:p>
            <a:endParaRPr lang="en-US" altLang="ja-JP" dirty="0" smtClean="0"/>
          </a:p>
          <a:p>
            <a:r>
              <a:rPr lang="en-US" altLang="ja-JP" dirty="0" err="1" smtClean="0"/>
              <a:t>WebFOCUS</a:t>
            </a:r>
            <a:r>
              <a:rPr lang="ja-JP" altLang="en-US" dirty="0" smtClean="0"/>
              <a:t>では、プロシジャが１つ実行されるごとに１つのエージェントが割り当てられリクエストが実行されます。</a:t>
            </a:r>
            <a:endParaRPr lang="en-US" altLang="ja-JP" dirty="0" smtClean="0"/>
          </a:p>
          <a:p>
            <a:r>
              <a:rPr lang="ja-JP" altLang="en-US" dirty="0" smtClean="0"/>
              <a:t>プロセス名でいうと、</a:t>
            </a:r>
            <a:r>
              <a:rPr lang="en-US" altLang="ja-JP" dirty="0" smtClean="0"/>
              <a:t>tscom3.exe</a:t>
            </a:r>
            <a:r>
              <a:rPr lang="ja-JP" altLang="en-US" dirty="0" smtClean="0"/>
              <a:t>がエージェントにあたり、リクエストの数分だけ、このエージェントが起動するような動きとなっています。</a:t>
            </a:r>
            <a:endParaRPr lang="en-US" altLang="ja-JP" dirty="0" smtClean="0"/>
          </a:p>
          <a:p>
            <a:endParaRPr lang="en-US" altLang="ja-JP" dirty="0" smtClean="0"/>
          </a:p>
          <a:p>
            <a:r>
              <a:rPr lang="ja-JP" altLang="en-US" dirty="0" smtClean="0"/>
              <a:t>エージェントの起動数や待機数、実行状況は、</a:t>
            </a:r>
            <a:r>
              <a:rPr lang="en-US" altLang="ja-JP" dirty="0" smtClean="0"/>
              <a:t>[</a:t>
            </a:r>
            <a:r>
              <a:rPr lang="en-US" altLang="ja-JP" dirty="0" err="1" smtClean="0"/>
              <a:t>WebFOCUS</a:t>
            </a:r>
            <a:r>
              <a:rPr lang="en-US" altLang="ja-JP" dirty="0" smtClean="0"/>
              <a:t> Hub]-[</a:t>
            </a:r>
            <a:r>
              <a:rPr lang="ja-JP" altLang="en-US" dirty="0" smtClean="0"/>
              <a:t>管理センター</a:t>
            </a:r>
            <a:r>
              <a:rPr lang="en-US" altLang="ja-JP" dirty="0" smtClean="0"/>
              <a:t>]-</a:t>
            </a:r>
            <a:r>
              <a:rPr lang="ja-JP" altLang="en-US" dirty="0" smtClean="0"/>
              <a:t>「サーバワークスペース」で詳細の確認ができるようになっています。</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9</a:t>
            </a:fld>
            <a:endParaRPr kumimoji="1" lang="ja-JP" altLang="en-US"/>
          </a:p>
        </p:txBody>
      </p:sp>
    </p:spTree>
    <p:extLst>
      <p:ext uri="{BB962C8B-B14F-4D97-AF65-F5344CB8AC3E}">
        <p14:creationId xmlns:p14="http://schemas.microsoft.com/office/powerpoint/2010/main" val="608163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また、エージェントは、データサービスと呼ばれる単位で管理されています。</a:t>
            </a:r>
            <a:endParaRPr lang="en-US" altLang="ja-JP" dirty="0" smtClean="0"/>
          </a:p>
          <a:p>
            <a:endParaRPr lang="en-US" altLang="ja-JP" dirty="0" smtClean="0"/>
          </a:p>
          <a:p>
            <a:r>
              <a:rPr lang="ja-JP" altLang="en-US" dirty="0" smtClean="0"/>
              <a:t>データサービスは、</a:t>
            </a:r>
            <a:r>
              <a:rPr lang="en-US" altLang="ja-JP" dirty="0" smtClean="0"/>
              <a:t>DEFAULT</a:t>
            </a:r>
            <a:r>
              <a:rPr lang="ja-JP" altLang="en-US" dirty="0" err="1" smtClean="0"/>
              <a:t>、</a:t>
            </a:r>
            <a:r>
              <a:rPr lang="en-US" altLang="ja-JP" dirty="0" smtClean="0"/>
              <a:t>WC_DEFAULT</a:t>
            </a:r>
            <a:r>
              <a:rPr lang="ja-JP" altLang="en-US" dirty="0" err="1" smtClean="0"/>
              <a:t>、</a:t>
            </a:r>
            <a:r>
              <a:rPr lang="en-US" altLang="ja-JP" dirty="0" smtClean="0"/>
              <a:t>SCHED_DEFAULT</a:t>
            </a:r>
            <a:r>
              <a:rPr lang="ja-JP" altLang="en-US" dirty="0" err="1" smtClean="0"/>
              <a:t>、</a:t>
            </a:r>
            <a:r>
              <a:rPr lang="en-US" altLang="ja-JP" dirty="0" smtClean="0"/>
              <a:t>DFM_DEFAULT</a:t>
            </a:r>
            <a:r>
              <a:rPr lang="ja-JP" altLang="en-US" dirty="0" err="1" smtClean="0"/>
              <a:t>、</a:t>
            </a:r>
            <a:r>
              <a:rPr lang="ja-JP" altLang="en-US" dirty="0" smtClean="0"/>
              <a:t>の４つがあらかじめ定義されており、処理内容によって利用するデータサービスが異なります。</a:t>
            </a:r>
            <a:endParaRPr lang="en-US" altLang="ja-JP" dirty="0" smtClean="0"/>
          </a:p>
          <a:p>
            <a:r>
              <a:rPr lang="ja-JP" altLang="en-US" dirty="0" smtClean="0"/>
              <a:t> </a:t>
            </a:r>
            <a:r>
              <a:rPr lang="en-US" altLang="ja-JP" dirty="0" smtClean="0"/>
              <a:t>DEFAULT</a:t>
            </a:r>
            <a:r>
              <a:rPr lang="ja-JP" altLang="en-US" dirty="0" smtClean="0"/>
              <a:t>が通常のプロシジャ実行で利用されるデータサービスです。</a:t>
            </a:r>
            <a:endParaRPr lang="en-US" altLang="ja-JP" dirty="0" smtClean="0"/>
          </a:p>
          <a:p>
            <a:endParaRPr lang="en-US" altLang="ja-JP" dirty="0" smtClean="0"/>
          </a:p>
          <a:p>
            <a:r>
              <a:rPr lang="ja-JP" altLang="en-US" dirty="0" smtClean="0"/>
              <a:t>なお、データサービスごとに、エージェントの同時起動数や待機数、接続時間を設定するなど、エージェントの動作がサーバ全体に影響を与えないようパラメータを調整することも可能です。</a:t>
            </a:r>
            <a:endParaRPr lang="en-US" altLang="ja-JP" dirty="0" smtClean="0"/>
          </a:p>
          <a:p>
            <a:r>
              <a:rPr lang="ja-JP" altLang="en-US" dirty="0" smtClean="0"/>
              <a:t>さらに、目的にあわせてデータサービスを新規作成し、追加することも可能です。</a:t>
            </a:r>
            <a:endParaRPr lang="en-US" altLang="ja-JP" dirty="0" smtClean="0"/>
          </a:p>
          <a:p>
            <a:endParaRPr lang="en-US" altLang="ja-JP" dirty="0" smtClean="0"/>
          </a:p>
          <a:p>
            <a:r>
              <a:rPr lang="ja-JP" altLang="en-US" dirty="0" smtClean="0"/>
              <a:t>これらの操作を、すべて</a:t>
            </a:r>
            <a:r>
              <a:rPr lang="en-US" altLang="ja-JP" dirty="0" smtClean="0"/>
              <a:t>[</a:t>
            </a:r>
            <a:r>
              <a:rPr lang="en-US" altLang="ja-JP" dirty="0" err="1" smtClean="0"/>
              <a:t>WebFOCUS</a:t>
            </a:r>
            <a:r>
              <a:rPr lang="en-US" altLang="ja-JP" dirty="0" smtClean="0"/>
              <a:t> Hub]-[</a:t>
            </a:r>
            <a:r>
              <a:rPr lang="ja-JP" altLang="en-US" dirty="0" smtClean="0"/>
              <a:t>管理センター</a:t>
            </a:r>
            <a:r>
              <a:rPr lang="en-US" altLang="ja-JP" dirty="0" smtClean="0"/>
              <a:t>]-</a:t>
            </a:r>
            <a:r>
              <a:rPr lang="ja-JP" altLang="en-US" dirty="0" smtClean="0"/>
              <a:t>「サーバワークスペース」で行うことができます。</a:t>
            </a:r>
            <a:endParaRPr lang="en-US" altLang="ja-JP" dirty="0" smtClean="0"/>
          </a:p>
          <a:p>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10</a:t>
            </a:fld>
            <a:endParaRPr kumimoji="1" lang="ja-JP" altLang="en-US"/>
          </a:p>
        </p:txBody>
      </p:sp>
    </p:spTree>
    <p:extLst>
      <p:ext uri="{BB962C8B-B14F-4D97-AF65-F5344CB8AC3E}">
        <p14:creationId xmlns:p14="http://schemas.microsoft.com/office/powerpoint/2010/main" val="1544620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ーパターン２">
    <p:spTree>
      <p:nvGrpSpPr>
        <p:cNvPr id="1" name=""/>
        <p:cNvGrpSpPr/>
        <p:nvPr/>
      </p:nvGrpSpPr>
      <p:grpSpPr>
        <a:xfrm>
          <a:off x="0" y="0"/>
          <a:ext cx="0" cy="0"/>
          <a:chOff x="0" y="0"/>
          <a:chExt cx="0" cy="0"/>
        </a:xfrm>
      </p:grpSpPr>
      <p:sp>
        <p:nvSpPr>
          <p:cNvPr id="13" name="正方形/長方形 12"/>
          <p:cNvSpPr/>
          <p:nvPr userDrawn="1"/>
        </p:nvSpPr>
        <p:spPr>
          <a:xfrm>
            <a:off x="2160" y="-5196"/>
            <a:ext cx="9153534" cy="4161288"/>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userDrawn="1"/>
        </p:nvGrpSpPr>
        <p:grpSpPr>
          <a:xfrm>
            <a:off x="6288102" y="0"/>
            <a:ext cx="2844509" cy="4142811"/>
            <a:chOff x="9559372" y="0"/>
            <a:chExt cx="2844509" cy="4142811"/>
          </a:xfrm>
        </p:grpSpPr>
        <p:sp>
          <p:nvSpPr>
            <p:cNvPr id="123" name="Freeform 5"/>
            <p:cNvSpPr>
              <a:spLocks/>
            </p:cNvSpPr>
            <p:nvPr userDrawn="1"/>
          </p:nvSpPr>
          <p:spPr bwMode="auto">
            <a:xfrm>
              <a:off x="9559372" y="0"/>
              <a:ext cx="1833724" cy="4142810"/>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 name="Freeform 6"/>
            <p:cNvSpPr>
              <a:spLocks/>
            </p:cNvSpPr>
            <p:nvPr userDrawn="1"/>
          </p:nvSpPr>
          <p:spPr bwMode="auto">
            <a:xfrm>
              <a:off x="9638599"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 name="Freeform 7"/>
            <p:cNvSpPr>
              <a:spLocks/>
            </p:cNvSpPr>
            <p:nvPr userDrawn="1"/>
          </p:nvSpPr>
          <p:spPr bwMode="auto">
            <a:xfrm>
              <a:off x="9716549"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 name="Freeform 8"/>
            <p:cNvSpPr>
              <a:spLocks/>
            </p:cNvSpPr>
            <p:nvPr userDrawn="1"/>
          </p:nvSpPr>
          <p:spPr bwMode="auto">
            <a:xfrm>
              <a:off x="9794498" y="0"/>
              <a:ext cx="1832446" cy="4142810"/>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 name="Freeform 9"/>
            <p:cNvSpPr>
              <a:spLocks/>
            </p:cNvSpPr>
            <p:nvPr userDrawn="1"/>
          </p:nvSpPr>
          <p:spPr bwMode="auto">
            <a:xfrm>
              <a:off x="9872447" y="0"/>
              <a:ext cx="1832446" cy="4142810"/>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Freeform 10"/>
            <p:cNvSpPr>
              <a:spLocks/>
            </p:cNvSpPr>
            <p:nvPr userDrawn="1"/>
          </p:nvSpPr>
          <p:spPr bwMode="auto">
            <a:xfrm>
              <a:off x="9950396" y="0"/>
              <a:ext cx="1833724" cy="4142810"/>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 name="Freeform 11"/>
            <p:cNvSpPr>
              <a:spLocks/>
            </p:cNvSpPr>
            <p:nvPr userDrawn="1"/>
          </p:nvSpPr>
          <p:spPr bwMode="auto">
            <a:xfrm>
              <a:off x="10029623"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 name="Freeform 12"/>
            <p:cNvSpPr>
              <a:spLocks/>
            </p:cNvSpPr>
            <p:nvPr userDrawn="1"/>
          </p:nvSpPr>
          <p:spPr bwMode="auto">
            <a:xfrm>
              <a:off x="10107573"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 name="Freeform 13"/>
            <p:cNvSpPr>
              <a:spLocks/>
            </p:cNvSpPr>
            <p:nvPr userDrawn="1"/>
          </p:nvSpPr>
          <p:spPr bwMode="auto">
            <a:xfrm>
              <a:off x="10185522" y="0"/>
              <a:ext cx="1832446" cy="4142810"/>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 name="Freeform 14"/>
            <p:cNvSpPr>
              <a:spLocks/>
            </p:cNvSpPr>
            <p:nvPr userDrawn="1"/>
          </p:nvSpPr>
          <p:spPr bwMode="auto">
            <a:xfrm>
              <a:off x="10263471" y="0"/>
              <a:ext cx="1832446" cy="4142810"/>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 name="Freeform 15"/>
            <p:cNvSpPr>
              <a:spLocks/>
            </p:cNvSpPr>
            <p:nvPr userDrawn="1"/>
          </p:nvSpPr>
          <p:spPr bwMode="auto">
            <a:xfrm>
              <a:off x="10341420" y="0"/>
              <a:ext cx="1832446" cy="4142810"/>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 name="Freeform 16"/>
            <p:cNvSpPr>
              <a:spLocks/>
            </p:cNvSpPr>
            <p:nvPr userDrawn="1"/>
          </p:nvSpPr>
          <p:spPr bwMode="auto">
            <a:xfrm>
              <a:off x="10420647"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 name="Freeform 17"/>
            <p:cNvSpPr>
              <a:spLocks/>
            </p:cNvSpPr>
            <p:nvPr userDrawn="1"/>
          </p:nvSpPr>
          <p:spPr bwMode="auto">
            <a:xfrm>
              <a:off x="10498597"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 name="Freeform 18"/>
            <p:cNvSpPr>
              <a:spLocks/>
            </p:cNvSpPr>
            <p:nvPr userDrawn="1"/>
          </p:nvSpPr>
          <p:spPr bwMode="auto">
            <a:xfrm>
              <a:off x="10576546" y="0"/>
              <a:ext cx="1827335" cy="4142810"/>
            </a:xfrm>
            <a:custGeom>
              <a:avLst/>
              <a:gdLst>
                <a:gd name="T0" fmla="*/ 1430 w 1430"/>
                <a:gd name="T1" fmla="*/ 0 h 3242"/>
                <a:gd name="T2" fmla="*/ 1426 w 1430"/>
                <a:gd name="T3" fmla="*/ 0 h 3242"/>
                <a:gd name="T4" fmla="*/ 0 w 1430"/>
                <a:gd name="T5" fmla="*/ 3242 h 3242"/>
                <a:gd name="T6" fmla="*/ 9 w 1430"/>
                <a:gd name="T7" fmla="*/ 3242 h 3242"/>
                <a:gd name="T8" fmla="*/ 1430 w 1430"/>
                <a:gd name="T9" fmla="*/ 10 h 3242"/>
                <a:gd name="T10" fmla="*/ 1430 w 1430"/>
                <a:gd name="T11" fmla="*/ 0 h 3242"/>
              </a:gdLst>
              <a:ahLst/>
              <a:cxnLst>
                <a:cxn ang="0">
                  <a:pos x="T0" y="T1"/>
                </a:cxn>
                <a:cxn ang="0">
                  <a:pos x="T2" y="T3"/>
                </a:cxn>
                <a:cxn ang="0">
                  <a:pos x="T4" y="T5"/>
                </a:cxn>
                <a:cxn ang="0">
                  <a:pos x="T6" y="T7"/>
                </a:cxn>
                <a:cxn ang="0">
                  <a:pos x="T8" y="T9"/>
                </a:cxn>
                <a:cxn ang="0">
                  <a:pos x="T10" y="T11"/>
                </a:cxn>
              </a:cxnLst>
              <a:rect l="0" t="0" r="r" b="b"/>
              <a:pathLst>
                <a:path w="1430" h="3242">
                  <a:moveTo>
                    <a:pt x="1430" y="0"/>
                  </a:moveTo>
                  <a:lnTo>
                    <a:pt x="1426" y="0"/>
                  </a:lnTo>
                  <a:lnTo>
                    <a:pt x="0" y="3242"/>
                  </a:lnTo>
                  <a:lnTo>
                    <a:pt x="9" y="3242"/>
                  </a:lnTo>
                  <a:lnTo>
                    <a:pt x="1430" y="10"/>
                  </a:lnTo>
                  <a:lnTo>
                    <a:pt x="1430"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 name="Freeform 19"/>
            <p:cNvSpPr>
              <a:spLocks/>
            </p:cNvSpPr>
            <p:nvPr userDrawn="1"/>
          </p:nvSpPr>
          <p:spPr bwMode="auto">
            <a:xfrm>
              <a:off x="10654495" y="166121"/>
              <a:ext cx="1749386" cy="3976689"/>
            </a:xfrm>
            <a:custGeom>
              <a:avLst/>
              <a:gdLst>
                <a:gd name="T0" fmla="*/ 1369 w 1369"/>
                <a:gd name="T1" fmla="*/ 0 h 3112"/>
                <a:gd name="T2" fmla="*/ 0 w 1369"/>
                <a:gd name="T3" fmla="*/ 3112 h 3112"/>
                <a:gd name="T4" fmla="*/ 10 w 1369"/>
                <a:gd name="T5" fmla="*/ 3112 h 3112"/>
                <a:gd name="T6" fmla="*/ 1369 w 1369"/>
                <a:gd name="T7" fmla="*/ 19 h 3112"/>
                <a:gd name="T8" fmla="*/ 1369 w 1369"/>
                <a:gd name="T9" fmla="*/ 0 h 3112"/>
              </a:gdLst>
              <a:ahLst/>
              <a:cxnLst>
                <a:cxn ang="0">
                  <a:pos x="T0" y="T1"/>
                </a:cxn>
                <a:cxn ang="0">
                  <a:pos x="T2" y="T3"/>
                </a:cxn>
                <a:cxn ang="0">
                  <a:pos x="T4" y="T5"/>
                </a:cxn>
                <a:cxn ang="0">
                  <a:pos x="T6" y="T7"/>
                </a:cxn>
                <a:cxn ang="0">
                  <a:pos x="T8" y="T9"/>
                </a:cxn>
              </a:cxnLst>
              <a:rect l="0" t="0" r="r" b="b"/>
              <a:pathLst>
                <a:path w="1369" h="3112">
                  <a:moveTo>
                    <a:pt x="1369" y="0"/>
                  </a:moveTo>
                  <a:lnTo>
                    <a:pt x="0" y="3112"/>
                  </a:lnTo>
                  <a:lnTo>
                    <a:pt x="10" y="3112"/>
                  </a:lnTo>
                  <a:lnTo>
                    <a:pt x="1369" y="19"/>
                  </a:lnTo>
                  <a:lnTo>
                    <a:pt x="136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 name="Freeform 20"/>
            <p:cNvSpPr>
              <a:spLocks/>
            </p:cNvSpPr>
            <p:nvPr userDrawn="1"/>
          </p:nvSpPr>
          <p:spPr bwMode="auto">
            <a:xfrm>
              <a:off x="10732444" y="345021"/>
              <a:ext cx="1671436" cy="3797789"/>
            </a:xfrm>
            <a:custGeom>
              <a:avLst/>
              <a:gdLst>
                <a:gd name="T0" fmla="*/ 1308 w 1308"/>
                <a:gd name="T1" fmla="*/ 0 h 2972"/>
                <a:gd name="T2" fmla="*/ 0 w 1308"/>
                <a:gd name="T3" fmla="*/ 2972 h 2972"/>
                <a:gd name="T4" fmla="*/ 10 w 1308"/>
                <a:gd name="T5" fmla="*/ 2972 h 2972"/>
                <a:gd name="T6" fmla="*/ 1308 w 1308"/>
                <a:gd name="T7" fmla="*/ 19 h 2972"/>
                <a:gd name="T8" fmla="*/ 1308 w 1308"/>
                <a:gd name="T9" fmla="*/ 0 h 2972"/>
              </a:gdLst>
              <a:ahLst/>
              <a:cxnLst>
                <a:cxn ang="0">
                  <a:pos x="T0" y="T1"/>
                </a:cxn>
                <a:cxn ang="0">
                  <a:pos x="T2" y="T3"/>
                </a:cxn>
                <a:cxn ang="0">
                  <a:pos x="T4" y="T5"/>
                </a:cxn>
                <a:cxn ang="0">
                  <a:pos x="T6" y="T7"/>
                </a:cxn>
                <a:cxn ang="0">
                  <a:pos x="T8" y="T9"/>
                </a:cxn>
              </a:cxnLst>
              <a:rect l="0" t="0" r="r" b="b"/>
              <a:pathLst>
                <a:path w="1308" h="2972">
                  <a:moveTo>
                    <a:pt x="1308" y="0"/>
                  </a:moveTo>
                  <a:lnTo>
                    <a:pt x="0" y="2972"/>
                  </a:lnTo>
                  <a:lnTo>
                    <a:pt x="10" y="2972"/>
                  </a:lnTo>
                  <a:lnTo>
                    <a:pt x="1308" y="19"/>
                  </a:lnTo>
                  <a:lnTo>
                    <a:pt x="130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 name="Freeform 21"/>
            <p:cNvSpPr>
              <a:spLocks/>
            </p:cNvSpPr>
            <p:nvPr userDrawn="1"/>
          </p:nvSpPr>
          <p:spPr bwMode="auto">
            <a:xfrm>
              <a:off x="10810394" y="522643"/>
              <a:ext cx="1593487" cy="3620167"/>
            </a:xfrm>
            <a:custGeom>
              <a:avLst/>
              <a:gdLst>
                <a:gd name="T0" fmla="*/ 1247 w 1247"/>
                <a:gd name="T1" fmla="*/ 0 h 2833"/>
                <a:gd name="T2" fmla="*/ 0 w 1247"/>
                <a:gd name="T3" fmla="*/ 2833 h 2833"/>
                <a:gd name="T4" fmla="*/ 10 w 1247"/>
                <a:gd name="T5" fmla="*/ 2833 h 2833"/>
                <a:gd name="T6" fmla="*/ 1247 w 1247"/>
                <a:gd name="T7" fmla="*/ 19 h 2833"/>
                <a:gd name="T8" fmla="*/ 1247 w 1247"/>
                <a:gd name="T9" fmla="*/ 0 h 2833"/>
              </a:gdLst>
              <a:ahLst/>
              <a:cxnLst>
                <a:cxn ang="0">
                  <a:pos x="T0" y="T1"/>
                </a:cxn>
                <a:cxn ang="0">
                  <a:pos x="T2" y="T3"/>
                </a:cxn>
                <a:cxn ang="0">
                  <a:pos x="T4" y="T5"/>
                </a:cxn>
                <a:cxn ang="0">
                  <a:pos x="T6" y="T7"/>
                </a:cxn>
                <a:cxn ang="0">
                  <a:pos x="T8" y="T9"/>
                </a:cxn>
              </a:cxnLst>
              <a:rect l="0" t="0" r="r" b="b"/>
              <a:pathLst>
                <a:path w="1247" h="2833">
                  <a:moveTo>
                    <a:pt x="1247" y="0"/>
                  </a:moveTo>
                  <a:lnTo>
                    <a:pt x="0" y="2833"/>
                  </a:lnTo>
                  <a:lnTo>
                    <a:pt x="10" y="2833"/>
                  </a:lnTo>
                  <a:lnTo>
                    <a:pt x="1247" y="19"/>
                  </a:lnTo>
                  <a:lnTo>
                    <a:pt x="124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 name="Freeform 22"/>
            <p:cNvSpPr>
              <a:spLocks/>
            </p:cNvSpPr>
            <p:nvPr userDrawn="1"/>
          </p:nvSpPr>
          <p:spPr bwMode="auto">
            <a:xfrm>
              <a:off x="10889621" y="701543"/>
              <a:ext cx="1514260" cy="3441267"/>
            </a:xfrm>
            <a:custGeom>
              <a:avLst/>
              <a:gdLst>
                <a:gd name="T0" fmla="*/ 1185 w 1185"/>
                <a:gd name="T1" fmla="*/ 0 h 2693"/>
                <a:gd name="T2" fmla="*/ 0 w 1185"/>
                <a:gd name="T3" fmla="*/ 2693 h 2693"/>
                <a:gd name="T4" fmla="*/ 9 w 1185"/>
                <a:gd name="T5" fmla="*/ 2693 h 2693"/>
                <a:gd name="T6" fmla="*/ 1185 w 1185"/>
                <a:gd name="T7" fmla="*/ 19 h 2693"/>
                <a:gd name="T8" fmla="*/ 1185 w 1185"/>
                <a:gd name="T9" fmla="*/ 0 h 2693"/>
              </a:gdLst>
              <a:ahLst/>
              <a:cxnLst>
                <a:cxn ang="0">
                  <a:pos x="T0" y="T1"/>
                </a:cxn>
                <a:cxn ang="0">
                  <a:pos x="T2" y="T3"/>
                </a:cxn>
                <a:cxn ang="0">
                  <a:pos x="T4" y="T5"/>
                </a:cxn>
                <a:cxn ang="0">
                  <a:pos x="T6" y="T7"/>
                </a:cxn>
                <a:cxn ang="0">
                  <a:pos x="T8" y="T9"/>
                </a:cxn>
              </a:cxnLst>
              <a:rect l="0" t="0" r="r" b="b"/>
              <a:pathLst>
                <a:path w="1185" h="2693">
                  <a:moveTo>
                    <a:pt x="1185" y="0"/>
                  </a:moveTo>
                  <a:lnTo>
                    <a:pt x="0" y="2693"/>
                  </a:lnTo>
                  <a:lnTo>
                    <a:pt x="9" y="2693"/>
                  </a:lnTo>
                  <a:lnTo>
                    <a:pt x="1185" y="19"/>
                  </a:lnTo>
                  <a:lnTo>
                    <a:pt x="118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 name="Freeform 23"/>
            <p:cNvSpPr>
              <a:spLocks/>
            </p:cNvSpPr>
            <p:nvPr userDrawn="1"/>
          </p:nvSpPr>
          <p:spPr bwMode="auto">
            <a:xfrm>
              <a:off x="10967570" y="876609"/>
              <a:ext cx="1436311" cy="3266201"/>
            </a:xfrm>
            <a:custGeom>
              <a:avLst/>
              <a:gdLst>
                <a:gd name="T0" fmla="*/ 1124 w 1124"/>
                <a:gd name="T1" fmla="*/ 0 h 2556"/>
                <a:gd name="T2" fmla="*/ 0 w 1124"/>
                <a:gd name="T3" fmla="*/ 2556 h 2556"/>
                <a:gd name="T4" fmla="*/ 9 w 1124"/>
                <a:gd name="T5" fmla="*/ 2556 h 2556"/>
                <a:gd name="T6" fmla="*/ 1124 w 1124"/>
                <a:gd name="T7" fmla="*/ 19 h 2556"/>
                <a:gd name="T8" fmla="*/ 1124 w 1124"/>
                <a:gd name="T9" fmla="*/ 0 h 2556"/>
              </a:gdLst>
              <a:ahLst/>
              <a:cxnLst>
                <a:cxn ang="0">
                  <a:pos x="T0" y="T1"/>
                </a:cxn>
                <a:cxn ang="0">
                  <a:pos x="T2" y="T3"/>
                </a:cxn>
                <a:cxn ang="0">
                  <a:pos x="T4" y="T5"/>
                </a:cxn>
                <a:cxn ang="0">
                  <a:pos x="T6" y="T7"/>
                </a:cxn>
                <a:cxn ang="0">
                  <a:pos x="T8" y="T9"/>
                </a:cxn>
              </a:cxnLst>
              <a:rect l="0" t="0" r="r" b="b"/>
              <a:pathLst>
                <a:path w="1124" h="2556">
                  <a:moveTo>
                    <a:pt x="1124" y="0"/>
                  </a:moveTo>
                  <a:lnTo>
                    <a:pt x="0" y="2556"/>
                  </a:lnTo>
                  <a:lnTo>
                    <a:pt x="9" y="2556"/>
                  </a:lnTo>
                  <a:lnTo>
                    <a:pt x="1124" y="19"/>
                  </a:lnTo>
                  <a:lnTo>
                    <a:pt x="112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 name="Freeform 24"/>
            <p:cNvSpPr>
              <a:spLocks/>
            </p:cNvSpPr>
            <p:nvPr userDrawn="1"/>
          </p:nvSpPr>
          <p:spPr bwMode="auto">
            <a:xfrm>
              <a:off x="11045519" y="1055509"/>
              <a:ext cx="1358362" cy="3087301"/>
            </a:xfrm>
            <a:custGeom>
              <a:avLst/>
              <a:gdLst>
                <a:gd name="T0" fmla="*/ 1063 w 1063"/>
                <a:gd name="T1" fmla="*/ 0 h 2416"/>
                <a:gd name="T2" fmla="*/ 0 w 1063"/>
                <a:gd name="T3" fmla="*/ 2416 h 2416"/>
                <a:gd name="T4" fmla="*/ 10 w 1063"/>
                <a:gd name="T5" fmla="*/ 2416 h 2416"/>
                <a:gd name="T6" fmla="*/ 1063 w 1063"/>
                <a:gd name="T7" fmla="*/ 19 h 2416"/>
                <a:gd name="T8" fmla="*/ 1063 w 1063"/>
                <a:gd name="T9" fmla="*/ 0 h 2416"/>
              </a:gdLst>
              <a:ahLst/>
              <a:cxnLst>
                <a:cxn ang="0">
                  <a:pos x="T0" y="T1"/>
                </a:cxn>
                <a:cxn ang="0">
                  <a:pos x="T2" y="T3"/>
                </a:cxn>
                <a:cxn ang="0">
                  <a:pos x="T4" y="T5"/>
                </a:cxn>
                <a:cxn ang="0">
                  <a:pos x="T6" y="T7"/>
                </a:cxn>
                <a:cxn ang="0">
                  <a:pos x="T8" y="T9"/>
                </a:cxn>
              </a:cxnLst>
              <a:rect l="0" t="0" r="r" b="b"/>
              <a:pathLst>
                <a:path w="1063" h="2416">
                  <a:moveTo>
                    <a:pt x="1063" y="0"/>
                  </a:moveTo>
                  <a:lnTo>
                    <a:pt x="0" y="2416"/>
                  </a:lnTo>
                  <a:lnTo>
                    <a:pt x="10" y="2416"/>
                  </a:lnTo>
                  <a:lnTo>
                    <a:pt x="1063" y="19"/>
                  </a:lnTo>
                  <a:lnTo>
                    <a:pt x="1063"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 name="Freeform 25"/>
            <p:cNvSpPr>
              <a:spLocks/>
            </p:cNvSpPr>
            <p:nvPr userDrawn="1"/>
          </p:nvSpPr>
          <p:spPr bwMode="auto">
            <a:xfrm>
              <a:off x="11123468" y="1233131"/>
              <a:ext cx="1280412" cy="2909679"/>
            </a:xfrm>
            <a:custGeom>
              <a:avLst/>
              <a:gdLst>
                <a:gd name="T0" fmla="*/ 1002 w 1002"/>
                <a:gd name="T1" fmla="*/ 0 h 2277"/>
                <a:gd name="T2" fmla="*/ 0 w 1002"/>
                <a:gd name="T3" fmla="*/ 2277 h 2277"/>
                <a:gd name="T4" fmla="*/ 10 w 1002"/>
                <a:gd name="T5" fmla="*/ 2277 h 2277"/>
                <a:gd name="T6" fmla="*/ 1002 w 1002"/>
                <a:gd name="T7" fmla="*/ 20 h 2277"/>
                <a:gd name="T8" fmla="*/ 1002 w 1002"/>
                <a:gd name="T9" fmla="*/ 0 h 2277"/>
              </a:gdLst>
              <a:ahLst/>
              <a:cxnLst>
                <a:cxn ang="0">
                  <a:pos x="T0" y="T1"/>
                </a:cxn>
                <a:cxn ang="0">
                  <a:pos x="T2" y="T3"/>
                </a:cxn>
                <a:cxn ang="0">
                  <a:pos x="T4" y="T5"/>
                </a:cxn>
                <a:cxn ang="0">
                  <a:pos x="T6" y="T7"/>
                </a:cxn>
                <a:cxn ang="0">
                  <a:pos x="T8" y="T9"/>
                </a:cxn>
              </a:cxnLst>
              <a:rect l="0" t="0" r="r" b="b"/>
              <a:pathLst>
                <a:path w="1002" h="2277">
                  <a:moveTo>
                    <a:pt x="1002" y="0"/>
                  </a:moveTo>
                  <a:lnTo>
                    <a:pt x="0" y="2277"/>
                  </a:lnTo>
                  <a:lnTo>
                    <a:pt x="10" y="2277"/>
                  </a:lnTo>
                  <a:lnTo>
                    <a:pt x="1002" y="20"/>
                  </a:lnTo>
                  <a:lnTo>
                    <a:pt x="1002"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 name="Freeform 26"/>
            <p:cNvSpPr>
              <a:spLocks/>
            </p:cNvSpPr>
            <p:nvPr userDrawn="1"/>
          </p:nvSpPr>
          <p:spPr bwMode="auto">
            <a:xfrm>
              <a:off x="11201418" y="1412031"/>
              <a:ext cx="1202463" cy="2730779"/>
            </a:xfrm>
            <a:custGeom>
              <a:avLst/>
              <a:gdLst>
                <a:gd name="T0" fmla="*/ 941 w 941"/>
                <a:gd name="T1" fmla="*/ 0 h 2137"/>
                <a:gd name="T2" fmla="*/ 0 w 941"/>
                <a:gd name="T3" fmla="*/ 2137 h 2137"/>
                <a:gd name="T4" fmla="*/ 10 w 941"/>
                <a:gd name="T5" fmla="*/ 2137 h 2137"/>
                <a:gd name="T6" fmla="*/ 941 w 941"/>
                <a:gd name="T7" fmla="*/ 19 h 2137"/>
                <a:gd name="T8" fmla="*/ 941 w 941"/>
                <a:gd name="T9" fmla="*/ 0 h 2137"/>
              </a:gdLst>
              <a:ahLst/>
              <a:cxnLst>
                <a:cxn ang="0">
                  <a:pos x="T0" y="T1"/>
                </a:cxn>
                <a:cxn ang="0">
                  <a:pos x="T2" y="T3"/>
                </a:cxn>
                <a:cxn ang="0">
                  <a:pos x="T4" y="T5"/>
                </a:cxn>
                <a:cxn ang="0">
                  <a:pos x="T6" y="T7"/>
                </a:cxn>
                <a:cxn ang="0">
                  <a:pos x="T8" y="T9"/>
                </a:cxn>
              </a:cxnLst>
              <a:rect l="0" t="0" r="r" b="b"/>
              <a:pathLst>
                <a:path w="941" h="2137">
                  <a:moveTo>
                    <a:pt x="941" y="0"/>
                  </a:moveTo>
                  <a:lnTo>
                    <a:pt x="0" y="2137"/>
                  </a:lnTo>
                  <a:lnTo>
                    <a:pt x="10" y="2137"/>
                  </a:lnTo>
                  <a:lnTo>
                    <a:pt x="941" y="19"/>
                  </a:lnTo>
                  <a:lnTo>
                    <a:pt x="941"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 name="Freeform 27"/>
            <p:cNvSpPr>
              <a:spLocks/>
            </p:cNvSpPr>
            <p:nvPr userDrawn="1"/>
          </p:nvSpPr>
          <p:spPr bwMode="auto">
            <a:xfrm>
              <a:off x="11280645" y="1589653"/>
              <a:ext cx="1123236" cy="2553157"/>
            </a:xfrm>
            <a:custGeom>
              <a:avLst/>
              <a:gdLst>
                <a:gd name="T0" fmla="*/ 879 w 879"/>
                <a:gd name="T1" fmla="*/ 0 h 1998"/>
                <a:gd name="T2" fmla="*/ 0 w 879"/>
                <a:gd name="T3" fmla="*/ 1998 h 1998"/>
                <a:gd name="T4" fmla="*/ 9 w 879"/>
                <a:gd name="T5" fmla="*/ 1998 h 1998"/>
                <a:gd name="T6" fmla="*/ 879 w 879"/>
                <a:gd name="T7" fmla="*/ 20 h 1998"/>
                <a:gd name="T8" fmla="*/ 879 w 879"/>
                <a:gd name="T9" fmla="*/ 0 h 1998"/>
              </a:gdLst>
              <a:ahLst/>
              <a:cxnLst>
                <a:cxn ang="0">
                  <a:pos x="T0" y="T1"/>
                </a:cxn>
                <a:cxn ang="0">
                  <a:pos x="T2" y="T3"/>
                </a:cxn>
                <a:cxn ang="0">
                  <a:pos x="T4" y="T5"/>
                </a:cxn>
                <a:cxn ang="0">
                  <a:pos x="T6" y="T7"/>
                </a:cxn>
                <a:cxn ang="0">
                  <a:pos x="T8" y="T9"/>
                </a:cxn>
              </a:cxnLst>
              <a:rect l="0" t="0" r="r" b="b"/>
              <a:pathLst>
                <a:path w="879" h="1998">
                  <a:moveTo>
                    <a:pt x="879" y="0"/>
                  </a:moveTo>
                  <a:lnTo>
                    <a:pt x="0" y="1998"/>
                  </a:lnTo>
                  <a:lnTo>
                    <a:pt x="9" y="1998"/>
                  </a:lnTo>
                  <a:lnTo>
                    <a:pt x="879" y="20"/>
                  </a:lnTo>
                  <a:lnTo>
                    <a:pt x="87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 name="Freeform 28"/>
            <p:cNvSpPr>
              <a:spLocks/>
            </p:cNvSpPr>
            <p:nvPr userDrawn="1"/>
          </p:nvSpPr>
          <p:spPr bwMode="auto">
            <a:xfrm>
              <a:off x="11358594" y="1765997"/>
              <a:ext cx="1045286" cy="2376813"/>
            </a:xfrm>
            <a:custGeom>
              <a:avLst/>
              <a:gdLst>
                <a:gd name="T0" fmla="*/ 818 w 818"/>
                <a:gd name="T1" fmla="*/ 0 h 1860"/>
                <a:gd name="T2" fmla="*/ 0 w 818"/>
                <a:gd name="T3" fmla="*/ 1860 h 1860"/>
                <a:gd name="T4" fmla="*/ 9 w 818"/>
                <a:gd name="T5" fmla="*/ 1860 h 1860"/>
                <a:gd name="T6" fmla="*/ 818 w 818"/>
                <a:gd name="T7" fmla="*/ 19 h 1860"/>
                <a:gd name="T8" fmla="*/ 818 w 818"/>
                <a:gd name="T9" fmla="*/ 0 h 1860"/>
              </a:gdLst>
              <a:ahLst/>
              <a:cxnLst>
                <a:cxn ang="0">
                  <a:pos x="T0" y="T1"/>
                </a:cxn>
                <a:cxn ang="0">
                  <a:pos x="T2" y="T3"/>
                </a:cxn>
                <a:cxn ang="0">
                  <a:pos x="T4" y="T5"/>
                </a:cxn>
                <a:cxn ang="0">
                  <a:pos x="T6" y="T7"/>
                </a:cxn>
                <a:cxn ang="0">
                  <a:pos x="T8" y="T9"/>
                </a:cxn>
              </a:cxnLst>
              <a:rect l="0" t="0" r="r" b="b"/>
              <a:pathLst>
                <a:path w="818" h="1860">
                  <a:moveTo>
                    <a:pt x="818" y="0"/>
                  </a:moveTo>
                  <a:lnTo>
                    <a:pt x="0" y="1860"/>
                  </a:lnTo>
                  <a:lnTo>
                    <a:pt x="9" y="1860"/>
                  </a:lnTo>
                  <a:lnTo>
                    <a:pt x="818" y="19"/>
                  </a:lnTo>
                  <a:lnTo>
                    <a:pt x="81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Freeform 29"/>
            <p:cNvSpPr>
              <a:spLocks/>
            </p:cNvSpPr>
            <p:nvPr userDrawn="1"/>
          </p:nvSpPr>
          <p:spPr bwMode="auto">
            <a:xfrm>
              <a:off x="11436543" y="1944897"/>
              <a:ext cx="967338" cy="2197913"/>
            </a:xfrm>
            <a:custGeom>
              <a:avLst/>
              <a:gdLst>
                <a:gd name="T0" fmla="*/ 757 w 757"/>
                <a:gd name="T1" fmla="*/ 0 h 1720"/>
                <a:gd name="T2" fmla="*/ 0 w 757"/>
                <a:gd name="T3" fmla="*/ 1720 h 1720"/>
                <a:gd name="T4" fmla="*/ 10 w 757"/>
                <a:gd name="T5" fmla="*/ 1720 h 1720"/>
                <a:gd name="T6" fmla="*/ 757 w 757"/>
                <a:gd name="T7" fmla="*/ 19 h 1720"/>
                <a:gd name="T8" fmla="*/ 757 w 757"/>
                <a:gd name="T9" fmla="*/ 0 h 1720"/>
              </a:gdLst>
              <a:ahLst/>
              <a:cxnLst>
                <a:cxn ang="0">
                  <a:pos x="T0" y="T1"/>
                </a:cxn>
                <a:cxn ang="0">
                  <a:pos x="T2" y="T3"/>
                </a:cxn>
                <a:cxn ang="0">
                  <a:pos x="T4" y="T5"/>
                </a:cxn>
                <a:cxn ang="0">
                  <a:pos x="T6" y="T7"/>
                </a:cxn>
                <a:cxn ang="0">
                  <a:pos x="T8" y="T9"/>
                </a:cxn>
              </a:cxnLst>
              <a:rect l="0" t="0" r="r" b="b"/>
              <a:pathLst>
                <a:path w="757" h="1720">
                  <a:moveTo>
                    <a:pt x="757" y="0"/>
                  </a:moveTo>
                  <a:lnTo>
                    <a:pt x="0" y="1720"/>
                  </a:lnTo>
                  <a:lnTo>
                    <a:pt x="10" y="1720"/>
                  </a:lnTo>
                  <a:lnTo>
                    <a:pt x="757" y="19"/>
                  </a:lnTo>
                  <a:lnTo>
                    <a:pt x="75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 name="Freeform 30"/>
            <p:cNvSpPr>
              <a:spLocks/>
            </p:cNvSpPr>
            <p:nvPr userDrawn="1"/>
          </p:nvSpPr>
          <p:spPr bwMode="auto">
            <a:xfrm>
              <a:off x="11514492" y="2122520"/>
              <a:ext cx="889388" cy="2020291"/>
            </a:xfrm>
            <a:custGeom>
              <a:avLst/>
              <a:gdLst>
                <a:gd name="T0" fmla="*/ 696 w 696"/>
                <a:gd name="T1" fmla="*/ 0 h 1581"/>
                <a:gd name="T2" fmla="*/ 0 w 696"/>
                <a:gd name="T3" fmla="*/ 1581 h 1581"/>
                <a:gd name="T4" fmla="*/ 10 w 696"/>
                <a:gd name="T5" fmla="*/ 1581 h 1581"/>
                <a:gd name="T6" fmla="*/ 696 w 696"/>
                <a:gd name="T7" fmla="*/ 19 h 1581"/>
                <a:gd name="T8" fmla="*/ 696 w 696"/>
                <a:gd name="T9" fmla="*/ 0 h 1581"/>
              </a:gdLst>
              <a:ahLst/>
              <a:cxnLst>
                <a:cxn ang="0">
                  <a:pos x="T0" y="T1"/>
                </a:cxn>
                <a:cxn ang="0">
                  <a:pos x="T2" y="T3"/>
                </a:cxn>
                <a:cxn ang="0">
                  <a:pos x="T4" y="T5"/>
                </a:cxn>
                <a:cxn ang="0">
                  <a:pos x="T6" y="T7"/>
                </a:cxn>
                <a:cxn ang="0">
                  <a:pos x="T8" y="T9"/>
                </a:cxn>
              </a:cxnLst>
              <a:rect l="0" t="0" r="r" b="b"/>
              <a:pathLst>
                <a:path w="696" h="1581">
                  <a:moveTo>
                    <a:pt x="696" y="0"/>
                  </a:moveTo>
                  <a:lnTo>
                    <a:pt x="0" y="1581"/>
                  </a:lnTo>
                  <a:lnTo>
                    <a:pt x="10" y="1581"/>
                  </a:lnTo>
                  <a:lnTo>
                    <a:pt x="696" y="19"/>
                  </a:lnTo>
                  <a:lnTo>
                    <a:pt x="69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 name="Freeform 31"/>
            <p:cNvSpPr>
              <a:spLocks/>
            </p:cNvSpPr>
            <p:nvPr userDrawn="1"/>
          </p:nvSpPr>
          <p:spPr bwMode="auto">
            <a:xfrm>
              <a:off x="11592442" y="2301420"/>
              <a:ext cx="811439" cy="1841391"/>
            </a:xfrm>
            <a:custGeom>
              <a:avLst/>
              <a:gdLst>
                <a:gd name="T0" fmla="*/ 635 w 635"/>
                <a:gd name="T1" fmla="*/ 0 h 1441"/>
                <a:gd name="T2" fmla="*/ 0 w 635"/>
                <a:gd name="T3" fmla="*/ 1441 h 1441"/>
                <a:gd name="T4" fmla="*/ 10 w 635"/>
                <a:gd name="T5" fmla="*/ 1441 h 1441"/>
                <a:gd name="T6" fmla="*/ 635 w 635"/>
                <a:gd name="T7" fmla="*/ 19 h 1441"/>
                <a:gd name="T8" fmla="*/ 635 w 635"/>
                <a:gd name="T9" fmla="*/ 0 h 1441"/>
              </a:gdLst>
              <a:ahLst/>
              <a:cxnLst>
                <a:cxn ang="0">
                  <a:pos x="T0" y="T1"/>
                </a:cxn>
                <a:cxn ang="0">
                  <a:pos x="T2" y="T3"/>
                </a:cxn>
                <a:cxn ang="0">
                  <a:pos x="T4" y="T5"/>
                </a:cxn>
                <a:cxn ang="0">
                  <a:pos x="T6" y="T7"/>
                </a:cxn>
                <a:cxn ang="0">
                  <a:pos x="T8" y="T9"/>
                </a:cxn>
              </a:cxnLst>
              <a:rect l="0" t="0" r="r" b="b"/>
              <a:pathLst>
                <a:path w="635" h="1441">
                  <a:moveTo>
                    <a:pt x="635" y="0"/>
                  </a:moveTo>
                  <a:lnTo>
                    <a:pt x="0" y="1441"/>
                  </a:lnTo>
                  <a:lnTo>
                    <a:pt x="10" y="1441"/>
                  </a:lnTo>
                  <a:lnTo>
                    <a:pt x="635" y="19"/>
                  </a:lnTo>
                  <a:lnTo>
                    <a:pt x="63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 name="Freeform 32"/>
            <p:cNvSpPr>
              <a:spLocks/>
            </p:cNvSpPr>
            <p:nvPr userDrawn="1"/>
          </p:nvSpPr>
          <p:spPr bwMode="auto">
            <a:xfrm>
              <a:off x="11671669" y="2479041"/>
              <a:ext cx="732212" cy="1663769"/>
            </a:xfrm>
            <a:custGeom>
              <a:avLst/>
              <a:gdLst>
                <a:gd name="T0" fmla="*/ 573 w 573"/>
                <a:gd name="T1" fmla="*/ 0 h 1302"/>
                <a:gd name="T2" fmla="*/ 0 w 573"/>
                <a:gd name="T3" fmla="*/ 1302 h 1302"/>
                <a:gd name="T4" fmla="*/ 9 w 573"/>
                <a:gd name="T5" fmla="*/ 1302 h 1302"/>
                <a:gd name="T6" fmla="*/ 573 w 573"/>
                <a:gd name="T7" fmla="*/ 19 h 1302"/>
                <a:gd name="T8" fmla="*/ 573 w 573"/>
                <a:gd name="T9" fmla="*/ 0 h 1302"/>
              </a:gdLst>
              <a:ahLst/>
              <a:cxnLst>
                <a:cxn ang="0">
                  <a:pos x="T0" y="T1"/>
                </a:cxn>
                <a:cxn ang="0">
                  <a:pos x="T2" y="T3"/>
                </a:cxn>
                <a:cxn ang="0">
                  <a:pos x="T4" y="T5"/>
                </a:cxn>
                <a:cxn ang="0">
                  <a:pos x="T6" y="T7"/>
                </a:cxn>
                <a:cxn ang="0">
                  <a:pos x="T8" y="T9"/>
                </a:cxn>
              </a:cxnLst>
              <a:rect l="0" t="0" r="r" b="b"/>
              <a:pathLst>
                <a:path w="573" h="1302">
                  <a:moveTo>
                    <a:pt x="573" y="0"/>
                  </a:moveTo>
                  <a:lnTo>
                    <a:pt x="0" y="1302"/>
                  </a:lnTo>
                  <a:lnTo>
                    <a:pt x="9" y="1302"/>
                  </a:lnTo>
                  <a:lnTo>
                    <a:pt x="573" y="19"/>
                  </a:lnTo>
                  <a:lnTo>
                    <a:pt x="573"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 name="Freeform 33"/>
            <p:cNvSpPr>
              <a:spLocks/>
            </p:cNvSpPr>
            <p:nvPr userDrawn="1"/>
          </p:nvSpPr>
          <p:spPr bwMode="auto">
            <a:xfrm>
              <a:off x="11749618" y="2655385"/>
              <a:ext cx="654262" cy="1487425"/>
            </a:xfrm>
            <a:custGeom>
              <a:avLst/>
              <a:gdLst>
                <a:gd name="T0" fmla="*/ 512 w 512"/>
                <a:gd name="T1" fmla="*/ 0 h 1164"/>
                <a:gd name="T2" fmla="*/ 0 w 512"/>
                <a:gd name="T3" fmla="*/ 1164 h 1164"/>
                <a:gd name="T4" fmla="*/ 9 w 512"/>
                <a:gd name="T5" fmla="*/ 1164 h 1164"/>
                <a:gd name="T6" fmla="*/ 512 w 512"/>
                <a:gd name="T7" fmla="*/ 19 h 1164"/>
                <a:gd name="T8" fmla="*/ 512 w 512"/>
                <a:gd name="T9" fmla="*/ 0 h 1164"/>
              </a:gdLst>
              <a:ahLst/>
              <a:cxnLst>
                <a:cxn ang="0">
                  <a:pos x="T0" y="T1"/>
                </a:cxn>
                <a:cxn ang="0">
                  <a:pos x="T2" y="T3"/>
                </a:cxn>
                <a:cxn ang="0">
                  <a:pos x="T4" y="T5"/>
                </a:cxn>
                <a:cxn ang="0">
                  <a:pos x="T6" y="T7"/>
                </a:cxn>
                <a:cxn ang="0">
                  <a:pos x="T8" y="T9"/>
                </a:cxn>
              </a:cxnLst>
              <a:rect l="0" t="0" r="r" b="b"/>
              <a:pathLst>
                <a:path w="512" h="1164">
                  <a:moveTo>
                    <a:pt x="512" y="0"/>
                  </a:moveTo>
                  <a:lnTo>
                    <a:pt x="0" y="1164"/>
                  </a:lnTo>
                  <a:lnTo>
                    <a:pt x="9" y="1164"/>
                  </a:lnTo>
                  <a:lnTo>
                    <a:pt x="512" y="19"/>
                  </a:lnTo>
                  <a:lnTo>
                    <a:pt x="512"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 name="Freeform 34"/>
            <p:cNvSpPr>
              <a:spLocks/>
            </p:cNvSpPr>
            <p:nvPr userDrawn="1"/>
          </p:nvSpPr>
          <p:spPr bwMode="auto">
            <a:xfrm>
              <a:off x="11827567" y="2833008"/>
              <a:ext cx="576314" cy="1309803"/>
            </a:xfrm>
            <a:custGeom>
              <a:avLst/>
              <a:gdLst>
                <a:gd name="T0" fmla="*/ 451 w 451"/>
                <a:gd name="T1" fmla="*/ 0 h 1025"/>
                <a:gd name="T2" fmla="*/ 0 w 451"/>
                <a:gd name="T3" fmla="*/ 1025 h 1025"/>
                <a:gd name="T4" fmla="*/ 9 w 451"/>
                <a:gd name="T5" fmla="*/ 1025 h 1025"/>
                <a:gd name="T6" fmla="*/ 451 w 451"/>
                <a:gd name="T7" fmla="*/ 19 h 1025"/>
                <a:gd name="T8" fmla="*/ 451 w 451"/>
                <a:gd name="T9" fmla="*/ 0 h 1025"/>
              </a:gdLst>
              <a:ahLst/>
              <a:cxnLst>
                <a:cxn ang="0">
                  <a:pos x="T0" y="T1"/>
                </a:cxn>
                <a:cxn ang="0">
                  <a:pos x="T2" y="T3"/>
                </a:cxn>
                <a:cxn ang="0">
                  <a:pos x="T4" y="T5"/>
                </a:cxn>
                <a:cxn ang="0">
                  <a:pos x="T6" y="T7"/>
                </a:cxn>
                <a:cxn ang="0">
                  <a:pos x="T8" y="T9"/>
                </a:cxn>
              </a:cxnLst>
              <a:rect l="0" t="0" r="r" b="b"/>
              <a:pathLst>
                <a:path w="451" h="1025">
                  <a:moveTo>
                    <a:pt x="451" y="0"/>
                  </a:moveTo>
                  <a:lnTo>
                    <a:pt x="0" y="1025"/>
                  </a:lnTo>
                  <a:lnTo>
                    <a:pt x="9" y="1025"/>
                  </a:lnTo>
                  <a:lnTo>
                    <a:pt x="451" y="19"/>
                  </a:lnTo>
                  <a:lnTo>
                    <a:pt x="451"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 name="Freeform 35"/>
            <p:cNvSpPr>
              <a:spLocks/>
            </p:cNvSpPr>
            <p:nvPr userDrawn="1"/>
          </p:nvSpPr>
          <p:spPr bwMode="auto">
            <a:xfrm>
              <a:off x="11905516" y="3011908"/>
              <a:ext cx="498364" cy="1130903"/>
            </a:xfrm>
            <a:custGeom>
              <a:avLst/>
              <a:gdLst>
                <a:gd name="T0" fmla="*/ 390 w 390"/>
                <a:gd name="T1" fmla="*/ 0 h 885"/>
                <a:gd name="T2" fmla="*/ 0 w 390"/>
                <a:gd name="T3" fmla="*/ 885 h 885"/>
                <a:gd name="T4" fmla="*/ 10 w 390"/>
                <a:gd name="T5" fmla="*/ 885 h 885"/>
                <a:gd name="T6" fmla="*/ 390 w 390"/>
                <a:gd name="T7" fmla="*/ 19 h 885"/>
                <a:gd name="T8" fmla="*/ 390 w 390"/>
                <a:gd name="T9" fmla="*/ 0 h 885"/>
              </a:gdLst>
              <a:ahLst/>
              <a:cxnLst>
                <a:cxn ang="0">
                  <a:pos x="T0" y="T1"/>
                </a:cxn>
                <a:cxn ang="0">
                  <a:pos x="T2" y="T3"/>
                </a:cxn>
                <a:cxn ang="0">
                  <a:pos x="T4" y="T5"/>
                </a:cxn>
                <a:cxn ang="0">
                  <a:pos x="T6" y="T7"/>
                </a:cxn>
                <a:cxn ang="0">
                  <a:pos x="T8" y="T9"/>
                </a:cxn>
              </a:cxnLst>
              <a:rect l="0" t="0" r="r" b="b"/>
              <a:pathLst>
                <a:path w="390" h="885">
                  <a:moveTo>
                    <a:pt x="390" y="0"/>
                  </a:moveTo>
                  <a:lnTo>
                    <a:pt x="0" y="885"/>
                  </a:lnTo>
                  <a:lnTo>
                    <a:pt x="10" y="885"/>
                  </a:lnTo>
                  <a:lnTo>
                    <a:pt x="390" y="19"/>
                  </a:lnTo>
                  <a:lnTo>
                    <a:pt x="390"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 name="Freeform 36"/>
            <p:cNvSpPr>
              <a:spLocks/>
            </p:cNvSpPr>
            <p:nvPr userDrawn="1"/>
          </p:nvSpPr>
          <p:spPr bwMode="auto">
            <a:xfrm>
              <a:off x="11983466" y="3189529"/>
              <a:ext cx="420415" cy="953281"/>
            </a:xfrm>
            <a:custGeom>
              <a:avLst/>
              <a:gdLst>
                <a:gd name="T0" fmla="*/ 329 w 329"/>
                <a:gd name="T1" fmla="*/ 0 h 746"/>
                <a:gd name="T2" fmla="*/ 0 w 329"/>
                <a:gd name="T3" fmla="*/ 746 h 746"/>
                <a:gd name="T4" fmla="*/ 10 w 329"/>
                <a:gd name="T5" fmla="*/ 746 h 746"/>
                <a:gd name="T6" fmla="*/ 329 w 329"/>
                <a:gd name="T7" fmla="*/ 20 h 746"/>
                <a:gd name="T8" fmla="*/ 329 w 329"/>
                <a:gd name="T9" fmla="*/ 0 h 746"/>
              </a:gdLst>
              <a:ahLst/>
              <a:cxnLst>
                <a:cxn ang="0">
                  <a:pos x="T0" y="T1"/>
                </a:cxn>
                <a:cxn ang="0">
                  <a:pos x="T2" y="T3"/>
                </a:cxn>
                <a:cxn ang="0">
                  <a:pos x="T4" y="T5"/>
                </a:cxn>
                <a:cxn ang="0">
                  <a:pos x="T6" y="T7"/>
                </a:cxn>
                <a:cxn ang="0">
                  <a:pos x="T8" y="T9"/>
                </a:cxn>
              </a:cxnLst>
              <a:rect l="0" t="0" r="r" b="b"/>
              <a:pathLst>
                <a:path w="329" h="746">
                  <a:moveTo>
                    <a:pt x="329" y="0"/>
                  </a:moveTo>
                  <a:lnTo>
                    <a:pt x="0" y="746"/>
                  </a:lnTo>
                  <a:lnTo>
                    <a:pt x="10" y="746"/>
                  </a:lnTo>
                  <a:lnTo>
                    <a:pt x="329" y="20"/>
                  </a:lnTo>
                  <a:lnTo>
                    <a:pt x="32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 name="Freeform 37"/>
            <p:cNvSpPr>
              <a:spLocks/>
            </p:cNvSpPr>
            <p:nvPr userDrawn="1"/>
          </p:nvSpPr>
          <p:spPr bwMode="auto">
            <a:xfrm>
              <a:off x="12061415" y="3368429"/>
              <a:ext cx="342465" cy="774381"/>
            </a:xfrm>
            <a:custGeom>
              <a:avLst/>
              <a:gdLst>
                <a:gd name="T0" fmla="*/ 268 w 268"/>
                <a:gd name="T1" fmla="*/ 0 h 606"/>
                <a:gd name="T2" fmla="*/ 0 w 268"/>
                <a:gd name="T3" fmla="*/ 606 h 606"/>
                <a:gd name="T4" fmla="*/ 10 w 268"/>
                <a:gd name="T5" fmla="*/ 606 h 606"/>
                <a:gd name="T6" fmla="*/ 268 w 268"/>
                <a:gd name="T7" fmla="*/ 19 h 606"/>
                <a:gd name="T8" fmla="*/ 268 w 268"/>
                <a:gd name="T9" fmla="*/ 0 h 606"/>
              </a:gdLst>
              <a:ahLst/>
              <a:cxnLst>
                <a:cxn ang="0">
                  <a:pos x="T0" y="T1"/>
                </a:cxn>
                <a:cxn ang="0">
                  <a:pos x="T2" y="T3"/>
                </a:cxn>
                <a:cxn ang="0">
                  <a:pos x="T4" y="T5"/>
                </a:cxn>
                <a:cxn ang="0">
                  <a:pos x="T6" y="T7"/>
                </a:cxn>
                <a:cxn ang="0">
                  <a:pos x="T8" y="T9"/>
                </a:cxn>
              </a:cxnLst>
              <a:rect l="0" t="0" r="r" b="b"/>
              <a:pathLst>
                <a:path w="268" h="606">
                  <a:moveTo>
                    <a:pt x="268" y="0"/>
                  </a:moveTo>
                  <a:lnTo>
                    <a:pt x="0" y="606"/>
                  </a:lnTo>
                  <a:lnTo>
                    <a:pt x="10" y="606"/>
                  </a:lnTo>
                  <a:lnTo>
                    <a:pt x="268" y="19"/>
                  </a:lnTo>
                  <a:lnTo>
                    <a:pt x="26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 name="Freeform 38"/>
            <p:cNvSpPr>
              <a:spLocks/>
            </p:cNvSpPr>
            <p:nvPr userDrawn="1"/>
          </p:nvSpPr>
          <p:spPr bwMode="auto">
            <a:xfrm>
              <a:off x="12140642" y="3544773"/>
              <a:ext cx="263238" cy="598037"/>
            </a:xfrm>
            <a:custGeom>
              <a:avLst/>
              <a:gdLst>
                <a:gd name="T0" fmla="*/ 206 w 206"/>
                <a:gd name="T1" fmla="*/ 0 h 468"/>
                <a:gd name="T2" fmla="*/ 0 w 206"/>
                <a:gd name="T3" fmla="*/ 468 h 468"/>
                <a:gd name="T4" fmla="*/ 9 w 206"/>
                <a:gd name="T5" fmla="*/ 468 h 468"/>
                <a:gd name="T6" fmla="*/ 206 w 206"/>
                <a:gd name="T7" fmla="*/ 19 h 468"/>
                <a:gd name="T8" fmla="*/ 206 w 206"/>
                <a:gd name="T9" fmla="*/ 0 h 468"/>
              </a:gdLst>
              <a:ahLst/>
              <a:cxnLst>
                <a:cxn ang="0">
                  <a:pos x="T0" y="T1"/>
                </a:cxn>
                <a:cxn ang="0">
                  <a:pos x="T2" y="T3"/>
                </a:cxn>
                <a:cxn ang="0">
                  <a:pos x="T4" y="T5"/>
                </a:cxn>
                <a:cxn ang="0">
                  <a:pos x="T6" y="T7"/>
                </a:cxn>
                <a:cxn ang="0">
                  <a:pos x="T8" y="T9"/>
                </a:cxn>
              </a:cxnLst>
              <a:rect l="0" t="0" r="r" b="b"/>
              <a:pathLst>
                <a:path w="206" h="468">
                  <a:moveTo>
                    <a:pt x="206" y="0"/>
                  </a:moveTo>
                  <a:lnTo>
                    <a:pt x="0" y="468"/>
                  </a:lnTo>
                  <a:lnTo>
                    <a:pt x="9" y="468"/>
                  </a:lnTo>
                  <a:lnTo>
                    <a:pt x="206" y="19"/>
                  </a:lnTo>
                  <a:lnTo>
                    <a:pt x="20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 name="Freeform 39"/>
            <p:cNvSpPr>
              <a:spLocks/>
            </p:cNvSpPr>
            <p:nvPr userDrawn="1"/>
          </p:nvSpPr>
          <p:spPr bwMode="auto">
            <a:xfrm>
              <a:off x="12218591" y="3722396"/>
              <a:ext cx="185290" cy="420415"/>
            </a:xfrm>
            <a:custGeom>
              <a:avLst/>
              <a:gdLst>
                <a:gd name="T0" fmla="*/ 145 w 145"/>
                <a:gd name="T1" fmla="*/ 0 h 329"/>
                <a:gd name="T2" fmla="*/ 0 w 145"/>
                <a:gd name="T3" fmla="*/ 329 h 329"/>
                <a:gd name="T4" fmla="*/ 9 w 145"/>
                <a:gd name="T5" fmla="*/ 329 h 329"/>
                <a:gd name="T6" fmla="*/ 145 w 145"/>
                <a:gd name="T7" fmla="*/ 19 h 329"/>
                <a:gd name="T8" fmla="*/ 145 w 145"/>
                <a:gd name="T9" fmla="*/ 0 h 329"/>
              </a:gdLst>
              <a:ahLst/>
              <a:cxnLst>
                <a:cxn ang="0">
                  <a:pos x="T0" y="T1"/>
                </a:cxn>
                <a:cxn ang="0">
                  <a:pos x="T2" y="T3"/>
                </a:cxn>
                <a:cxn ang="0">
                  <a:pos x="T4" y="T5"/>
                </a:cxn>
                <a:cxn ang="0">
                  <a:pos x="T6" y="T7"/>
                </a:cxn>
                <a:cxn ang="0">
                  <a:pos x="T8" y="T9"/>
                </a:cxn>
              </a:cxnLst>
              <a:rect l="0" t="0" r="r" b="b"/>
              <a:pathLst>
                <a:path w="145" h="329">
                  <a:moveTo>
                    <a:pt x="145" y="0"/>
                  </a:moveTo>
                  <a:lnTo>
                    <a:pt x="0" y="329"/>
                  </a:lnTo>
                  <a:lnTo>
                    <a:pt x="9" y="329"/>
                  </a:lnTo>
                  <a:lnTo>
                    <a:pt x="145" y="19"/>
                  </a:lnTo>
                  <a:lnTo>
                    <a:pt x="14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 name="Freeform 40"/>
            <p:cNvSpPr>
              <a:spLocks/>
            </p:cNvSpPr>
            <p:nvPr userDrawn="1"/>
          </p:nvSpPr>
          <p:spPr bwMode="auto">
            <a:xfrm>
              <a:off x="12296540" y="3901296"/>
              <a:ext cx="107340" cy="241515"/>
            </a:xfrm>
            <a:custGeom>
              <a:avLst/>
              <a:gdLst>
                <a:gd name="T0" fmla="*/ 84 w 84"/>
                <a:gd name="T1" fmla="*/ 0 h 189"/>
                <a:gd name="T2" fmla="*/ 0 w 84"/>
                <a:gd name="T3" fmla="*/ 189 h 189"/>
                <a:gd name="T4" fmla="*/ 10 w 84"/>
                <a:gd name="T5" fmla="*/ 189 h 189"/>
                <a:gd name="T6" fmla="*/ 84 w 84"/>
                <a:gd name="T7" fmla="*/ 19 h 189"/>
                <a:gd name="T8" fmla="*/ 84 w 84"/>
                <a:gd name="T9" fmla="*/ 0 h 189"/>
              </a:gdLst>
              <a:ahLst/>
              <a:cxnLst>
                <a:cxn ang="0">
                  <a:pos x="T0" y="T1"/>
                </a:cxn>
                <a:cxn ang="0">
                  <a:pos x="T2" y="T3"/>
                </a:cxn>
                <a:cxn ang="0">
                  <a:pos x="T4" y="T5"/>
                </a:cxn>
                <a:cxn ang="0">
                  <a:pos x="T6" y="T7"/>
                </a:cxn>
                <a:cxn ang="0">
                  <a:pos x="T8" y="T9"/>
                </a:cxn>
              </a:cxnLst>
              <a:rect l="0" t="0" r="r" b="b"/>
              <a:pathLst>
                <a:path w="84" h="189">
                  <a:moveTo>
                    <a:pt x="84" y="0"/>
                  </a:moveTo>
                  <a:lnTo>
                    <a:pt x="0" y="189"/>
                  </a:lnTo>
                  <a:lnTo>
                    <a:pt x="10" y="189"/>
                  </a:lnTo>
                  <a:lnTo>
                    <a:pt x="84" y="19"/>
                  </a:lnTo>
                  <a:lnTo>
                    <a:pt x="8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 name="Freeform 41"/>
            <p:cNvSpPr>
              <a:spLocks/>
            </p:cNvSpPr>
            <p:nvPr userDrawn="1"/>
          </p:nvSpPr>
          <p:spPr bwMode="auto">
            <a:xfrm>
              <a:off x="12374490" y="4078917"/>
              <a:ext cx="29391" cy="63893"/>
            </a:xfrm>
            <a:custGeom>
              <a:avLst/>
              <a:gdLst>
                <a:gd name="T0" fmla="*/ 23 w 23"/>
                <a:gd name="T1" fmla="*/ 19 h 50"/>
                <a:gd name="T2" fmla="*/ 23 w 23"/>
                <a:gd name="T3" fmla="*/ 0 h 50"/>
                <a:gd name="T4" fmla="*/ 0 w 23"/>
                <a:gd name="T5" fmla="*/ 50 h 50"/>
                <a:gd name="T6" fmla="*/ 10 w 23"/>
                <a:gd name="T7" fmla="*/ 50 h 50"/>
                <a:gd name="T8" fmla="*/ 23 w 23"/>
                <a:gd name="T9" fmla="*/ 19 h 50"/>
              </a:gdLst>
              <a:ahLst/>
              <a:cxnLst>
                <a:cxn ang="0">
                  <a:pos x="T0" y="T1"/>
                </a:cxn>
                <a:cxn ang="0">
                  <a:pos x="T2" y="T3"/>
                </a:cxn>
                <a:cxn ang="0">
                  <a:pos x="T4" y="T5"/>
                </a:cxn>
                <a:cxn ang="0">
                  <a:pos x="T6" y="T7"/>
                </a:cxn>
                <a:cxn ang="0">
                  <a:pos x="T8" y="T9"/>
                </a:cxn>
              </a:cxnLst>
              <a:rect l="0" t="0" r="r" b="b"/>
              <a:pathLst>
                <a:path w="23" h="50">
                  <a:moveTo>
                    <a:pt x="23" y="19"/>
                  </a:moveTo>
                  <a:lnTo>
                    <a:pt x="23" y="0"/>
                  </a:lnTo>
                  <a:lnTo>
                    <a:pt x="0" y="50"/>
                  </a:lnTo>
                  <a:lnTo>
                    <a:pt x="10" y="50"/>
                  </a:lnTo>
                  <a:lnTo>
                    <a:pt x="23" y="1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grpSp>
      <p:pic>
        <p:nvPicPr>
          <p:cNvPr id="5" name="図 4"/>
          <p:cNvPicPr>
            <a:picLocks noChangeAspect="1"/>
          </p:cNvPicPr>
          <p:nvPr userDrawn="1"/>
        </p:nvPicPr>
        <p:blipFill>
          <a:blip r:embed="rId2"/>
          <a:stretch>
            <a:fillRect/>
          </a:stretch>
        </p:blipFill>
        <p:spPr>
          <a:xfrm>
            <a:off x="179512" y="4161288"/>
            <a:ext cx="1584176" cy="993749"/>
          </a:xfrm>
          <a:prstGeom prst="rect">
            <a:avLst/>
          </a:prstGeom>
        </p:spPr>
      </p:pic>
      <p:grpSp>
        <p:nvGrpSpPr>
          <p:cNvPr id="11" name="グループ化 10"/>
          <p:cNvGrpSpPr/>
          <p:nvPr userDrawn="1"/>
        </p:nvGrpSpPr>
        <p:grpSpPr>
          <a:xfrm>
            <a:off x="4588095" y="2098453"/>
            <a:ext cx="4555589" cy="2044356"/>
            <a:chOff x="4588095" y="6284168"/>
            <a:chExt cx="4555589" cy="2044356"/>
          </a:xfrm>
        </p:grpSpPr>
        <p:sp>
          <p:nvSpPr>
            <p:cNvPr id="55" name="Freeform 112"/>
            <p:cNvSpPr>
              <a:spLocks/>
            </p:cNvSpPr>
            <p:nvPr/>
          </p:nvSpPr>
          <p:spPr bwMode="auto">
            <a:xfrm>
              <a:off x="4588095" y="6284168"/>
              <a:ext cx="4555588" cy="2044355"/>
            </a:xfrm>
            <a:custGeom>
              <a:avLst/>
              <a:gdLst>
                <a:gd name="T0" fmla="*/ 3864 w 3864"/>
                <a:gd name="T1" fmla="*/ 0 h 1734"/>
                <a:gd name="T2" fmla="*/ 0 w 3864"/>
                <a:gd name="T3" fmla="*/ 1734 h 1734"/>
                <a:gd name="T4" fmla="*/ 21 w 3864"/>
                <a:gd name="T5" fmla="*/ 1734 h 1734"/>
                <a:gd name="T6" fmla="*/ 3864 w 3864"/>
                <a:gd name="T7" fmla="*/ 12 h 1734"/>
                <a:gd name="T8" fmla="*/ 3864 w 3864"/>
                <a:gd name="T9" fmla="*/ 0 h 1734"/>
              </a:gdLst>
              <a:ahLst/>
              <a:cxnLst>
                <a:cxn ang="0">
                  <a:pos x="T0" y="T1"/>
                </a:cxn>
                <a:cxn ang="0">
                  <a:pos x="T2" y="T3"/>
                </a:cxn>
                <a:cxn ang="0">
                  <a:pos x="T4" y="T5"/>
                </a:cxn>
                <a:cxn ang="0">
                  <a:pos x="T6" y="T7"/>
                </a:cxn>
                <a:cxn ang="0">
                  <a:pos x="T8" y="T9"/>
                </a:cxn>
              </a:cxnLst>
              <a:rect l="0" t="0" r="r" b="b"/>
              <a:pathLst>
                <a:path w="3864" h="1734">
                  <a:moveTo>
                    <a:pt x="3864" y="0"/>
                  </a:moveTo>
                  <a:lnTo>
                    <a:pt x="0" y="1734"/>
                  </a:lnTo>
                  <a:lnTo>
                    <a:pt x="21" y="1734"/>
                  </a:lnTo>
                  <a:lnTo>
                    <a:pt x="3864" y="12"/>
                  </a:lnTo>
                  <a:lnTo>
                    <a:pt x="386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114"/>
            <p:cNvSpPr>
              <a:spLocks/>
            </p:cNvSpPr>
            <p:nvPr/>
          </p:nvSpPr>
          <p:spPr bwMode="auto">
            <a:xfrm>
              <a:off x="4937074" y="6440973"/>
              <a:ext cx="4206609" cy="1887551"/>
            </a:xfrm>
            <a:custGeom>
              <a:avLst/>
              <a:gdLst>
                <a:gd name="T0" fmla="*/ 24 w 3568"/>
                <a:gd name="T1" fmla="*/ 1601 h 1601"/>
                <a:gd name="T2" fmla="*/ 3568 w 3568"/>
                <a:gd name="T3" fmla="*/ 12 h 1601"/>
                <a:gd name="T4" fmla="*/ 3568 w 3568"/>
                <a:gd name="T5" fmla="*/ 0 h 1601"/>
                <a:gd name="T6" fmla="*/ 0 w 3568"/>
                <a:gd name="T7" fmla="*/ 1601 h 1601"/>
                <a:gd name="T8" fmla="*/ 24 w 3568"/>
                <a:gd name="T9" fmla="*/ 1601 h 1601"/>
              </a:gdLst>
              <a:ahLst/>
              <a:cxnLst>
                <a:cxn ang="0">
                  <a:pos x="T0" y="T1"/>
                </a:cxn>
                <a:cxn ang="0">
                  <a:pos x="T2" y="T3"/>
                </a:cxn>
                <a:cxn ang="0">
                  <a:pos x="T4" y="T5"/>
                </a:cxn>
                <a:cxn ang="0">
                  <a:pos x="T6" y="T7"/>
                </a:cxn>
                <a:cxn ang="0">
                  <a:pos x="T8" y="T9"/>
                </a:cxn>
              </a:cxnLst>
              <a:rect l="0" t="0" r="r" b="b"/>
              <a:pathLst>
                <a:path w="3568" h="1601">
                  <a:moveTo>
                    <a:pt x="24" y="1601"/>
                  </a:moveTo>
                  <a:lnTo>
                    <a:pt x="3568" y="12"/>
                  </a:lnTo>
                  <a:lnTo>
                    <a:pt x="3568" y="0"/>
                  </a:lnTo>
                  <a:lnTo>
                    <a:pt x="0" y="1601"/>
                  </a:lnTo>
                  <a:lnTo>
                    <a:pt x="24" y="1601"/>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 name="Freeform 115"/>
            <p:cNvSpPr>
              <a:spLocks/>
            </p:cNvSpPr>
            <p:nvPr/>
          </p:nvSpPr>
          <p:spPr bwMode="auto">
            <a:xfrm>
              <a:off x="5110385" y="6518786"/>
              <a:ext cx="4033299" cy="1809738"/>
            </a:xfrm>
            <a:custGeom>
              <a:avLst/>
              <a:gdLst>
                <a:gd name="T0" fmla="*/ 23 w 3421"/>
                <a:gd name="T1" fmla="*/ 1535 h 1535"/>
                <a:gd name="T2" fmla="*/ 3421 w 3421"/>
                <a:gd name="T3" fmla="*/ 12 h 1535"/>
                <a:gd name="T4" fmla="*/ 3421 w 3421"/>
                <a:gd name="T5" fmla="*/ 0 h 1535"/>
                <a:gd name="T6" fmla="*/ 0 w 3421"/>
                <a:gd name="T7" fmla="*/ 1535 h 1535"/>
                <a:gd name="T8" fmla="*/ 23 w 3421"/>
                <a:gd name="T9" fmla="*/ 1535 h 1535"/>
              </a:gdLst>
              <a:ahLst/>
              <a:cxnLst>
                <a:cxn ang="0">
                  <a:pos x="T0" y="T1"/>
                </a:cxn>
                <a:cxn ang="0">
                  <a:pos x="T2" y="T3"/>
                </a:cxn>
                <a:cxn ang="0">
                  <a:pos x="T4" y="T5"/>
                </a:cxn>
                <a:cxn ang="0">
                  <a:pos x="T6" y="T7"/>
                </a:cxn>
                <a:cxn ang="0">
                  <a:pos x="T8" y="T9"/>
                </a:cxn>
              </a:cxnLst>
              <a:rect l="0" t="0" r="r" b="b"/>
              <a:pathLst>
                <a:path w="3421" h="1535">
                  <a:moveTo>
                    <a:pt x="23" y="1535"/>
                  </a:moveTo>
                  <a:lnTo>
                    <a:pt x="3421" y="12"/>
                  </a:lnTo>
                  <a:lnTo>
                    <a:pt x="3421" y="0"/>
                  </a:lnTo>
                  <a:lnTo>
                    <a:pt x="0" y="1535"/>
                  </a:lnTo>
                  <a:lnTo>
                    <a:pt x="23" y="1535"/>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 name="Freeform 116"/>
            <p:cNvSpPr>
              <a:spLocks/>
            </p:cNvSpPr>
            <p:nvPr/>
          </p:nvSpPr>
          <p:spPr bwMode="auto">
            <a:xfrm>
              <a:off x="5286053" y="6597777"/>
              <a:ext cx="3857631" cy="1730746"/>
            </a:xfrm>
            <a:custGeom>
              <a:avLst/>
              <a:gdLst>
                <a:gd name="T0" fmla="*/ 23 w 3272"/>
                <a:gd name="T1" fmla="*/ 1468 h 1468"/>
                <a:gd name="T2" fmla="*/ 3272 w 3272"/>
                <a:gd name="T3" fmla="*/ 11 h 1468"/>
                <a:gd name="T4" fmla="*/ 3272 w 3272"/>
                <a:gd name="T5" fmla="*/ 0 h 1468"/>
                <a:gd name="T6" fmla="*/ 0 w 3272"/>
                <a:gd name="T7" fmla="*/ 1468 h 1468"/>
                <a:gd name="T8" fmla="*/ 23 w 3272"/>
                <a:gd name="T9" fmla="*/ 1468 h 1468"/>
              </a:gdLst>
              <a:ahLst/>
              <a:cxnLst>
                <a:cxn ang="0">
                  <a:pos x="T0" y="T1"/>
                </a:cxn>
                <a:cxn ang="0">
                  <a:pos x="T2" y="T3"/>
                </a:cxn>
                <a:cxn ang="0">
                  <a:pos x="T4" y="T5"/>
                </a:cxn>
                <a:cxn ang="0">
                  <a:pos x="T6" y="T7"/>
                </a:cxn>
                <a:cxn ang="0">
                  <a:pos x="T8" y="T9"/>
                </a:cxn>
              </a:cxnLst>
              <a:rect l="0" t="0" r="r" b="b"/>
              <a:pathLst>
                <a:path w="3272" h="1468">
                  <a:moveTo>
                    <a:pt x="23" y="1468"/>
                  </a:moveTo>
                  <a:lnTo>
                    <a:pt x="3272" y="11"/>
                  </a:lnTo>
                  <a:lnTo>
                    <a:pt x="3272" y="0"/>
                  </a:lnTo>
                  <a:lnTo>
                    <a:pt x="0" y="1468"/>
                  </a:lnTo>
                  <a:lnTo>
                    <a:pt x="23" y="146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 name="Freeform 117"/>
            <p:cNvSpPr>
              <a:spLocks/>
            </p:cNvSpPr>
            <p:nvPr/>
          </p:nvSpPr>
          <p:spPr bwMode="auto">
            <a:xfrm>
              <a:off x="5461721" y="6675590"/>
              <a:ext cx="3681963" cy="1652933"/>
            </a:xfrm>
            <a:custGeom>
              <a:avLst/>
              <a:gdLst>
                <a:gd name="T0" fmla="*/ 21 w 3123"/>
                <a:gd name="T1" fmla="*/ 1402 h 1402"/>
                <a:gd name="T2" fmla="*/ 3123 w 3123"/>
                <a:gd name="T3" fmla="*/ 12 h 1402"/>
                <a:gd name="T4" fmla="*/ 3123 w 3123"/>
                <a:gd name="T5" fmla="*/ 0 h 1402"/>
                <a:gd name="T6" fmla="*/ 0 w 3123"/>
                <a:gd name="T7" fmla="*/ 1402 h 1402"/>
                <a:gd name="T8" fmla="*/ 21 w 3123"/>
                <a:gd name="T9" fmla="*/ 1402 h 1402"/>
              </a:gdLst>
              <a:ahLst/>
              <a:cxnLst>
                <a:cxn ang="0">
                  <a:pos x="T0" y="T1"/>
                </a:cxn>
                <a:cxn ang="0">
                  <a:pos x="T2" y="T3"/>
                </a:cxn>
                <a:cxn ang="0">
                  <a:pos x="T4" y="T5"/>
                </a:cxn>
                <a:cxn ang="0">
                  <a:pos x="T6" y="T7"/>
                </a:cxn>
                <a:cxn ang="0">
                  <a:pos x="T8" y="T9"/>
                </a:cxn>
              </a:cxnLst>
              <a:rect l="0" t="0" r="r" b="b"/>
              <a:pathLst>
                <a:path w="3123" h="1402">
                  <a:moveTo>
                    <a:pt x="21" y="1402"/>
                  </a:moveTo>
                  <a:lnTo>
                    <a:pt x="3123" y="12"/>
                  </a:lnTo>
                  <a:lnTo>
                    <a:pt x="3123" y="0"/>
                  </a:lnTo>
                  <a:lnTo>
                    <a:pt x="0" y="1402"/>
                  </a:lnTo>
                  <a:lnTo>
                    <a:pt x="21" y="140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 name="Freeform 118"/>
            <p:cNvSpPr>
              <a:spLocks/>
            </p:cNvSpPr>
            <p:nvPr/>
          </p:nvSpPr>
          <p:spPr bwMode="auto">
            <a:xfrm>
              <a:off x="5635031" y="6753403"/>
              <a:ext cx="3508652" cy="1575120"/>
            </a:xfrm>
            <a:custGeom>
              <a:avLst/>
              <a:gdLst>
                <a:gd name="T0" fmla="*/ 23 w 2976"/>
                <a:gd name="T1" fmla="*/ 1336 h 1336"/>
                <a:gd name="T2" fmla="*/ 2976 w 2976"/>
                <a:gd name="T3" fmla="*/ 12 h 1336"/>
                <a:gd name="T4" fmla="*/ 2976 w 2976"/>
                <a:gd name="T5" fmla="*/ 0 h 1336"/>
                <a:gd name="T6" fmla="*/ 0 w 2976"/>
                <a:gd name="T7" fmla="*/ 1336 h 1336"/>
                <a:gd name="T8" fmla="*/ 23 w 2976"/>
                <a:gd name="T9" fmla="*/ 1336 h 1336"/>
              </a:gdLst>
              <a:ahLst/>
              <a:cxnLst>
                <a:cxn ang="0">
                  <a:pos x="T0" y="T1"/>
                </a:cxn>
                <a:cxn ang="0">
                  <a:pos x="T2" y="T3"/>
                </a:cxn>
                <a:cxn ang="0">
                  <a:pos x="T4" y="T5"/>
                </a:cxn>
                <a:cxn ang="0">
                  <a:pos x="T6" y="T7"/>
                </a:cxn>
                <a:cxn ang="0">
                  <a:pos x="T8" y="T9"/>
                </a:cxn>
              </a:cxnLst>
              <a:rect l="0" t="0" r="r" b="b"/>
              <a:pathLst>
                <a:path w="2976" h="1336">
                  <a:moveTo>
                    <a:pt x="23" y="1336"/>
                  </a:moveTo>
                  <a:lnTo>
                    <a:pt x="2976" y="12"/>
                  </a:lnTo>
                  <a:lnTo>
                    <a:pt x="2976" y="0"/>
                  </a:lnTo>
                  <a:lnTo>
                    <a:pt x="0" y="1336"/>
                  </a:lnTo>
                  <a:lnTo>
                    <a:pt x="23" y="133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 name="Freeform 119"/>
            <p:cNvSpPr>
              <a:spLocks/>
            </p:cNvSpPr>
            <p:nvPr/>
          </p:nvSpPr>
          <p:spPr bwMode="auto">
            <a:xfrm>
              <a:off x="5810700" y="6832395"/>
              <a:ext cx="3332984" cy="1496129"/>
            </a:xfrm>
            <a:custGeom>
              <a:avLst/>
              <a:gdLst>
                <a:gd name="T0" fmla="*/ 23 w 2827"/>
                <a:gd name="T1" fmla="*/ 1269 h 1269"/>
                <a:gd name="T2" fmla="*/ 2827 w 2827"/>
                <a:gd name="T3" fmla="*/ 12 h 1269"/>
                <a:gd name="T4" fmla="*/ 2827 w 2827"/>
                <a:gd name="T5" fmla="*/ 0 h 1269"/>
                <a:gd name="T6" fmla="*/ 0 w 2827"/>
                <a:gd name="T7" fmla="*/ 1269 h 1269"/>
                <a:gd name="T8" fmla="*/ 23 w 2827"/>
                <a:gd name="T9" fmla="*/ 1269 h 1269"/>
              </a:gdLst>
              <a:ahLst/>
              <a:cxnLst>
                <a:cxn ang="0">
                  <a:pos x="T0" y="T1"/>
                </a:cxn>
                <a:cxn ang="0">
                  <a:pos x="T2" y="T3"/>
                </a:cxn>
                <a:cxn ang="0">
                  <a:pos x="T4" y="T5"/>
                </a:cxn>
                <a:cxn ang="0">
                  <a:pos x="T6" y="T7"/>
                </a:cxn>
                <a:cxn ang="0">
                  <a:pos x="T8" y="T9"/>
                </a:cxn>
              </a:cxnLst>
              <a:rect l="0" t="0" r="r" b="b"/>
              <a:pathLst>
                <a:path w="2827" h="1269">
                  <a:moveTo>
                    <a:pt x="23" y="1269"/>
                  </a:moveTo>
                  <a:lnTo>
                    <a:pt x="2827" y="12"/>
                  </a:lnTo>
                  <a:lnTo>
                    <a:pt x="2827" y="0"/>
                  </a:lnTo>
                  <a:lnTo>
                    <a:pt x="0" y="1269"/>
                  </a:lnTo>
                  <a:lnTo>
                    <a:pt x="23" y="126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120"/>
            <p:cNvSpPr>
              <a:spLocks/>
            </p:cNvSpPr>
            <p:nvPr/>
          </p:nvSpPr>
          <p:spPr bwMode="auto">
            <a:xfrm>
              <a:off x="5982832" y="6910208"/>
              <a:ext cx="3160852" cy="1418316"/>
            </a:xfrm>
            <a:custGeom>
              <a:avLst/>
              <a:gdLst>
                <a:gd name="T0" fmla="*/ 24 w 2681"/>
                <a:gd name="T1" fmla="*/ 1203 h 1203"/>
                <a:gd name="T2" fmla="*/ 2681 w 2681"/>
                <a:gd name="T3" fmla="*/ 12 h 1203"/>
                <a:gd name="T4" fmla="*/ 2681 w 2681"/>
                <a:gd name="T5" fmla="*/ 0 h 1203"/>
                <a:gd name="T6" fmla="*/ 0 w 2681"/>
                <a:gd name="T7" fmla="*/ 1203 h 1203"/>
                <a:gd name="T8" fmla="*/ 24 w 2681"/>
                <a:gd name="T9" fmla="*/ 1203 h 1203"/>
              </a:gdLst>
              <a:ahLst/>
              <a:cxnLst>
                <a:cxn ang="0">
                  <a:pos x="T0" y="T1"/>
                </a:cxn>
                <a:cxn ang="0">
                  <a:pos x="T2" y="T3"/>
                </a:cxn>
                <a:cxn ang="0">
                  <a:pos x="T4" y="T5"/>
                </a:cxn>
                <a:cxn ang="0">
                  <a:pos x="T6" y="T7"/>
                </a:cxn>
                <a:cxn ang="0">
                  <a:pos x="T8" y="T9"/>
                </a:cxn>
              </a:cxnLst>
              <a:rect l="0" t="0" r="r" b="b"/>
              <a:pathLst>
                <a:path w="2681" h="1203">
                  <a:moveTo>
                    <a:pt x="24" y="1203"/>
                  </a:moveTo>
                  <a:lnTo>
                    <a:pt x="2681" y="12"/>
                  </a:lnTo>
                  <a:lnTo>
                    <a:pt x="2681" y="0"/>
                  </a:lnTo>
                  <a:lnTo>
                    <a:pt x="0" y="1203"/>
                  </a:lnTo>
                  <a:lnTo>
                    <a:pt x="24" y="1203"/>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121"/>
            <p:cNvSpPr>
              <a:spLocks/>
            </p:cNvSpPr>
            <p:nvPr/>
          </p:nvSpPr>
          <p:spPr bwMode="auto">
            <a:xfrm>
              <a:off x="6158500" y="6989199"/>
              <a:ext cx="2985184" cy="1339324"/>
            </a:xfrm>
            <a:custGeom>
              <a:avLst/>
              <a:gdLst>
                <a:gd name="T0" fmla="*/ 24 w 2532"/>
                <a:gd name="T1" fmla="*/ 1136 h 1136"/>
                <a:gd name="T2" fmla="*/ 2532 w 2532"/>
                <a:gd name="T3" fmla="*/ 11 h 1136"/>
                <a:gd name="T4" fmla="*/ 2532 w 2532"/>
                <a:gd name="T5" fmla="*/ 0 h 1136"/>
                <a:gd name="T6" fmla="*/ 0 w 2532"/>
                <a:gd name="T7" fmla="*/ 1136 h 1136"/>
                <a:gd name="T8" fmla="*/ 24 w 2532"/>
                <a:gd name="T9" fmla="*/ 1136 h 1136"/>
              </a:gdLst>
              <a:ahLst/>
              <a:cxnLst>
                <a:cxn ang="0">
                  <a:pos x="T0" y="T1"/>
                </a:cxn>
                <a:cxn ang="0">
                  <a:pos x="T2" y="T3"/>
                </a:cxn>
                <a:cxn ang="0">
                  <a:pos x="T4" y="T5"/>
                </a:cxn>
                <a:cxn ang="0">
                  <a:pos x="T6" y="T7"/>
                </a:cxn>
                <a:cxn ang="0">
                  <a:pos x="T8" y="T9"/>
                </a:cxn>
              </a:cxnLst>
              <a:rect l="0" t="0" r="r" b="b"/>
              <a:pathLst>
                <a:path w="2532" h="1136">
                  <a:moveTo>
                    <a:pt x="24" y="1136"/>
                  </a:moveTo>
                  <a:lnTo>
                    <a:pt x="2532" y="11"/>
                  </a:lnTo>
                  <a:lnTo>
                    <a:pt x="2532" y="0"/>
                  </a:lnTo>
                  <a:lnTo>
                    <a:pt x="0" y="1136"/>
                  </a:lnTo>
                  <a:lnTo>
                    <a:pt x="24" y="113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 name="Freeform 122"/>
            <p:cNvSpPr>
              <a:spLocks/>
            </p:cNvSpPr>
            <p:nvPr/>
          </p:nvSpPr>
          <p:spPr bwMode="auto">
            <a:xfrm>
              <a:off x="6334168" y="7067012"/>
              <a:ext cx="2809516" cy="1261511"/>
            </a:xfrm>
            <a:custGeom>
              <a:avLst/>
              <a:gdLst>
                <a:gd name="T0" fmla="*/ 22 w 2383"/>
                <a:gd name="T1" fmla="*/ 1070 h 1070"/>
                <a:gd name="T2" fmla="*/ 2383 w 2383"/>
                <a:gd name="T3" fmla="*/ 12 h 1070"/>
                <a:gd name="T4" fmla="*/ 2383 w 2383"/>
                <a:gd name="T5" fmla="*/ 0 h 1070"/>
                <a:gd name="T6" fmla="*/ 0 w 2383"/>
                <a:gd name="T7" fmla="*/ 1070 h 1070"/>
                <a:gd name="T8" fmla="*/ 22 w 2383"/>
                <a:gd name="T9" fmla="*/ 1070 h 1070"/>
              </a:gdLst>
              <a:ahLst/>
              <a:cxnLst>
                <a:cxn ang="0">
                  <a:pos x="T0" y="T1"/>
                </a:cxn>
                <a:cxn ang="0">
                  <a:pos x="T2" y="T3"/>
                </a:cxn>
                <a:cxn ang="0">
                  <a:pos x="T4" y="T5"/>
                </a:cxn>
                <a:cxn ang="0">
                  <a:pos x="T6" y="T7"/>
                </a:cxn>
                <a:cxn ang="0">
                  <a:pos x="T8" y="T9"/>
                </a:cxn>
              </a:cxnLst>
              <a:rect l="0" t="0" r="r" b="b"/>
              <a:pathLst>
                <a:path w="2383" h="1070">
                  <a:moveTo>
                    <a:pt x="22" y="1070"/>
                  </a:moveTo>
                  <a:lnTo>
                    <a:pt x="2383" y="12"/>
                  </a:lnTo>
                  <a:lnTo>
                    <a:pt x="2383" y="0"/>
                  </a:lnTo>
                  <a:lnTo>
                    <a:pt x="0" y="1070"/>
                  </a:lnTo>
                  <a:lnTo>
                    <a:pt x="22" y="107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 name="Freeform 123"/>
            <p:cNvSpPr>
              <a:spLocks/>
            </p:cNvSpPr>
            <p:nvPr/>
          </p:nvSpPr>
          <p:spPr bwMode="auto">
            <a:xfrm>
              <a:off x="6507478" y="7144825"/>
              <a:ext cx="2636205" cy="1183698"/>
            </a:xfrm>
            <a:custGeom>
              <a:avLst/>
              <a:gdLst>
                <a:gd name="T0" fmla="*/ 24 w 2236"/>
                <a:gd name="T1" fmla="*/ 1004 h 1004"/>
                <a:gd name="T2" fmla="*/ 2236 w 2236"/>
                <a:gd name="T3" fmla="*/ 12 h 1004"/>
                <a:gd name="T4" fmla="*/ 2236 w 2236"/>
                <a:gd name="T5" fmla="*/ 0 h 1004"/>
                <a:gd name="T6" fmla="*/ 0 w 2236"/>
                <a:gd name="T7" fmla="*/ 1004 h 1004"/>
                <a:gd name="T8" fmla="*/ 24 w 2236"/>
                <a:gd name="T9" fmla="*/ 1004 h 1004"/>
              </a:gdLst>
              <a:ahLst/>
              <a:cxnLst>
                <a:cxn ang="0">
                  <a:pos x="T0" y="T1"/>
                </a:cxn>
                <a:cxn ang="0">
                  <a:pos x="T2" y="T3"/>
                </a:cxn>
                <a:cxn ang="0">
                  <a:pos x="T4" y="T5"/>
                </a:cxn>
                <a:cxn ang="0">
                  <a:pos x="T6" y="T7"/>
                </a:cxn>
                <a:cxn ang="0">
                  <a:pos x="T8" y="T9"/>
                </a:cxn>
              </a:cxnLst>
              <a:rect l="0" t="0" r="r" b="b"/>
              <a:pathLst>
                <a:path w="2236" h="1004">
                  <a:moveTo>
                    <a:pt x="24" y="1004"/>
                  </a:moveTo>
                  <a:lnTo>
                    <a:pt x="2236" y="12"/>
                  </a:lnTo>
                  <a:lnTo>
                    <a:pt x="2236" y="0"/>
                  </a:lnTo>
                  <a:lnTo>
                    <a:pt x="0" y="1004"/>
                  </a:lnTo>
                  <a:lnTo>
                    <a:pt x="24" y="100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 name="Freeform 124"/>
            <p:cNvSpPr>
              <a:spLocks/>
            </p:cNvSpPr>
            <p:nvPr/>
          </p:nvSpPr>
          <p:spPr bwMode="auto">
            <a:xfrm>
              <a:off x="6683147" y="7223817"/>
              <a:ext cx="2460537" cy="1104707"/>
            </a:xfrm>
            <a:custGeom>
              <a:avLst/>
              <a:gdLst>
                <a:gd name="T0" fmla="*/ 24 w 2087"/>
                <a:gd name="T1" fmla="*/ 937 h 937"/>
                <a:gd name="T2" fmla="*/ 2087 w 2087"/>
                <a:gd name="T3" fmla="*/ 12 h 937"/>
                <a:gd name="T4" fmla="*/ 2087 w 2087"/>
                <a:gd name="T5" fmla="*/ 0 h 937"/>
                <a:gd name="T6" fmla="*/ 0 w 2087"/>
                <a:gd name="T7" fmla="*/ 937 h 937"/>
                <a:gd name="T8" fmla="*/ 24 w 2087"/>
                <a:gd name="T9" fmla="*/ 937 h 937"/>
              </a:gdLst>
              <a:ahLst/>
              <a:cxnLst>
                <a:cxn ang="0">
                  <a:pos x="T0" y="T1"/>
                </a:cxn>
                <a:cxn ang="0">
                  <a:pos x="T2" y="T3"/>
                </a:cxn>
                <a:cxn ang="0">
                  <a:pos x="T4" y="T5"/>
                </a:cxn>
                <a:cxn ang="0">
                  <a:pos x="T6" y="T7"/>
                </a:cxn>
                <a:cxn ang="0">
                  <a:pos x="T8" y="T9"/>
                </a:cxn>
              </a:cxnLst>
              <a:rect l="0" t="0" r="r" b="b"/>
              <a:pathLst>
                <a:path w="2087" h="937">
                  <a:moveTo>
                    <a:pt x="24" y="937"/>
                  </a:moveTo>
                  <a:lnTo>
                    <a:pt x="2087" y="12"/>
                  </a:lnTo>
                  <a:lnTo>
                    <a:pt x="2087" y="0"/>
                  </a:lnTo>
                  <a:lnTo>
                    <a:pt x="0" y="937"/>
                  </a:lnTo>
                  <a:lnTo>
                    <a:pt x="24" y="937"/>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 name="Freeform 125"/>
            <p:cNvSpPr>
              <a:spLocks/>
            </p:cNvSpPr>
            <p:nvPr/>
          </p:nvSpPr>
          <p:spPr bwMode="auto">
            <a:xfrm>
              <a:off x="6856457" y="7301630"/>
              <a:ext cx="2287226" cy="1026894"/>
            </a:xfrm>
            <a:custGeom>
              <a:avLst/>
              <a:gdLst>
                <a:gd name="T0" fmla="*/ 24 w 1940"/>
                <a:gd name="T1" fmla="*/ 871 h 871"/>
                <a:gd name="T2" fmla="*/ 1940 w 1940"/>
                <a:gd name="T3" fmla="*/ 12 h 871"/>
                <a:gd name="T4" fmla="*/ 1940 w 1940"/>
                <a:gd name="T5" fmla="*/ 0 h 871"/>
                <a:gd name="T6" fmla="*/ 0 w 1940"/>
                <a:gd name="T7" fmla="*/ 871 h 871"/>
                <a:gd name="T8" fmla="*/ 24 w 1940"/>
                <a:gd name="T9" fmla="*/ 871 h 871"/>
              </a:gdLst>
              <a:ahLst/>
              <a:cxnLst>
                <a:cxn ang="0">
                  <a:pos x="T0" y="T1"/>
                </a:cxn>
                <a:cxn ang="0">
                  <a:pos x="T2" y="T3"/>
                </a:cxn>
                <a:cxn ang="0">
                  <a:pos x="T4" y="T5"/>
                </a:cxn>
                <a:cxn ang="0">
                  <a:pos x="T6" y="T7"/>
                </a:cxn>
                <a:cxn ang="0">
                  <a:pos x="T8" y="T9"/>
                </a:cxn>
              </a:cxnLst>
              <a:rect l="0" t="0" r="r" b="b"/>
              <a:pathLst>
                <a:path w="1940" h="871">
                  <a:moveTo>
                    <a:pt x="24" y="871"/>
                  </a:moveTo>
                  <a:lnTo>
                    <a:pt x="1940" y="12"/>
                  </a:lnTo>
                  <a:lnTo>
                    <a:pt x="1940" y="0"/>
                  </a:lnTo>
                  <a:lnTo>
                    <a:pt x="0" y="871"/>
                  </a:lnTo>
                  <a:lnTo>
                    <a:pt x="24" y="871"/>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 name="Freeform 126"/>
            <p:cNvSpPr>
              <a:spLocks/>
            </p:cNvSpPr>
            <p:nvPr/>
          </p:nvSpPr>
          <p:spPr bwMode="auto">
            <a:xfrm>
              <a:off x="7032126" y="7380622"/>
              <a:ext cx="2111558" cy="947902"/>
            </a:xfrm>
            <a:custGeom>
              <a:avLst/>
              <a:gdLst>
                <a:gd name="T0" fmla="*/ 24 w 1791"/>
                <a:gd name="T1" fmla="*/ 804 h 804"/>
                <a:gd name="T2" fmla="*/ 1791 w 1791"/>
                <a:gd name="T3" fmla="*/ 11 h 804"/>
                <a:gd name="T4" fmla="*/ 1791 w 1791"/>
                <a:gd name="T5" fmla="*/ 0 h 804"/>
                <a:gd name="T6" fmla="*/ 0 w 1791"/>
                <a:gd name="T7" fmla="*/ 804 h 804"/>
                <a:gd name="T8" fmla="*/ 24 w 1791"/>
                <a:gd name="T9" fmla="*/ 804 h 804"/>
              </a:gdLst>
              <a:ahLst/>
              <a:cxnLst>
                <a:cxn ang="0">
                  <a:pos x="T0" y="T1"/>
                </a:cxn>
                <a:cxn ang="0">
                  <a:pos x="T2" y="T3"/>
                </a:cxn>
                <a:cxn ang="0">
                  <a:pos x="T4" y="T5"/>
                </a:cxn>
                <a:cxn ang="0">
                  <a:pos x="T6" y="T7"/>
                </a:cxn>
                <a:cxn ang="0">
                  <a:pos x="T8" y="T9"/>
                </a:cxn>
              </a:cxnLst>
              <a:rect l="0" t="0" r="r" b="b"/>
              <a:pathLst>
                <a:path w="1791" h="804">
                  <a:moveTo>
                    <a:pt x="24" y="804"/>
                  </a:moveTo>
                  <a:lnTo>
                    <a:pt x="1791" y="11"/>
                  </a:lnTo>
                  <a:lnTo>
                    <a:pt x="1791" y="0"/>
                  </a:lnTo>
                  <a:lnTo>
                    <a:pt x="0" y="804"/>
                  </a:lnTo>
                  <a:lnTo>
                    <a:pt x="24" y="80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 name="Freeform 127"/>
            <p:cNvSpPr>
              <a:spLocks/>
            </p:cNvSpPr>
            <p:nvPr/>
          </p:nvSpPr>
          <p:spPr bwMode="auto">
            <a:xfrm>
              <a:off x="7207794" y="7458434"/>
              <a:ext cx="1935889" cy="870089"/>
            </a:xfrm>
            <a:custGeom>
              <a:avLst/>
              <a:gdLst>
                <a:gd name="T0" fmla="*/ 21 w 1642"/>
                <a:gd name="T1" fmla="*/ 738 h 738"/>
                <a:gd name="T2" fmla="*/ 1642 w 1642"/>
                <a:gd name="T3" fmla="*/ 12 h 738"/>
                <a:gd name="T4" fmla="*/ 1642 w 1642"/>
                <a:gd name="T5" fmla="*/ 0 h 738"/>
                <a:gd name="T6" fmla="*/ 0 w 1642"/>
                <a:gd name="T7" fmla="*/ 738 h 738"/>
                <a:gd name="T8" fmla="*/ 21 w 1642"/>
                <a:gd name="T9" fmla="*/ 738 h 738"/>
              </a:gdLst>
              <a:ahLst/>
              <a:cxnLst>
                <a:cxn ang="0">
                  <a:pos x="T0" y="T1"/>
                </a:cxn>
                <a:cxn ang="0">
                  <a:pos x="T2" y="T3"/>
                </a:cxn>
                <a:cxn ang="0">
                  <a:pos x="T4" y="T5"/>
                </a:cxn>
                <a:cxn ang="0">
                  <a:pos x="T6" y="T7"/>
                </a:cxn>
                <a:cxn ang="0">
                  <a:pos x="T8" y="T9"/>
                </a:cxn>
              </a:cxnLst>
              <a:rect l="0" t="0" r="r" b="b"/>
              <a:pathLst>
                <a:path w="1642" h="738">
                  <a:moveTo>
                    <a:pt x="21" y="738"/>
                  </a:moveTo>
                  <a:lnTo>
                    <a:pt x="1642" y="12"/>
                  </a:lnTo>
                  <a:lnTo>
                    <a:pt x="1642" y="0"/>
                  </a:lnTo>
                  <a:lnTo>
                    <a:pt x="0" y="738"/>
                  </a:lnTo>
                  <a:lnTo>
                    <a:pt x="21" y="73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Freeform 128"/>
            <p:cNvSpPr>
              <a:spLocks/>
            </p:cNvSpPr>
            <p:nvPr/>
          </p:nvSpPr>
          <p:spPr bwMode="auto">
            <a:xfrm>
              <a:off x="7381105" y="7536247"/>
              <a:ext cx="1762579" cy="792276"/>
            </a:xfrm>
            <a:custGeom>
              <a:avLst/>
              <a:gdLst>
                <a:gd name="T0" fmla="*/ 24 w 1495"/>
                <a:gd name="T1" fmla="*/ 672 h 672"/>
                <a:gd name="T2" fmla="*/ 1495 w 1495"/>
                <a:gd name="T3" fmla="*/ 12 h 672"/>
                <a:gd name="T4" fmla="*/ 1495 w 1495"/>
                <a:gd name="T5" fmla="*/ 0 h 672"/>
                <a:gd name="T6" fmla="*/ 0 w 1495"/>
                <a:gd name="T7" fmla="*/ 672 h 672"/>
                <a:gd name="T8" fmla="*/ 24 w 1495"/>
                <a:gd name="T9" fmla="*/ 672 h 672"/>
              </a:gdLst>
              <a:ahLst/>
              <a:cxnLst>
                <a:cxn ang="0">
                  <a:pos x="T0" y="T1"/>
                </a:cxn>
                <a:cxn ang="0">
                  <a:pos x="T2" y="T3"/>
                </a:cxn>
                <a:cxn ang="0">
                  <a:pos x="T4" y="T5"/>
                </a:cxn>
                <a:cxn ang="0">
                  <a:pos x="T6" y="T7"/>
                </a:cxn>
                <a:cxn ang="0">
                  <a:pos x="T8" y="T9"/>
                </a:cxn>
              </a:cxnLst>
              <a:rect l="0" t="0" r="r" b="b"/>
              <a:pathLst>
                <a:path w="1495" h="672">
                  <a:moveTo>
                    <a:pt x="24" y="672"/>
                  </a:moveTo>
                  <a:lnTo>
                    <a:pt x="1495" y="12"/>
                  </a:lnTo>
                  <a:lnTo>
                    <a:pt x="1495" y="0"/>
                  </a:lnTo>
                  <a:lnTo>
                    <a:pt x="0" y="672"/>
                  </a:lnTo>
                  <a:lnTo>
                    <a:pt x="24" y="67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Freeform 129"/>
            <p:cNvSpPr>
              <a:spLocks/>
            </p:cNvSpPr>
            <p:nvPr/>
          </p:nvSpPr>
          <p:spPr bwMode="auto">
            <a:xfrm>
              <a:off x="7556773" y="7615239"/>
              <a:ext cx="1586910" cy="713285"/>
            </a:xfrm>
            <a:custGeom>
              <a:avLst/>
              <a:gdLst>
                <a:gd name="T0" fmla="*/ 24 w 1346"/>
                <a:gd name="T1" fmla="*/ 605 h 605"/>
                <a:gd name="T2" fmla="*/ 1346 w 1346"/>
                <a:gd name="T3" fmla="*/ 12 h 605"/>
                <a:gd name="T4" fmla="*/ 1346 w 1346"/>
                <a:gd name="T5" fmla="*/ 0 h 605"/>
                <a:gd name="T6" fmla="*/ 0 w 1346"/>
                <a:gd name="T7" fmla="*/ 605 h 605"/>
                <a:gd name="T8" fmla="*/ 24 w 1346"/>
                <a:gd name="T9" fmla="*/ 605 h 605"/>
              </a:gdLst>
              <a:ahLst/>
              <a:cxnLst>
                <a:cxn ang="0">
                  <a:pos x="T0" y="T1"/>
                </a:cxn>
                <a:cxn ang="0">
                  <a:pos x="T2" y="T3"/>
                </a:cxn>
                <a:cxn ang="0">
                  <a:pos x="T4" y="T5"/>
                </a:cxn>
                <a:cxn ang="0">
                  <a:pos x="T6" y="T7"/>
                </a:cxn>
                <a:cxn ang="0">
                  <a:pos x="T8" y="T9"/>
                </a:cxn>
              </a:cxnLst>
              <a:rect l="0" t="0" r="r" b="b"/>
              <a:pathLst>
                <a:path w="1346" h="605">
                  <a:moveTo>
                    <a:pt x="24" y="605"/>
                  </a:moveTo>
                  <a:lnTo>
                    <a:pt x="1346" y="12"/>
                  </a:lnTo>
                  <a:lnTo>
                    <a:pt x="1346" y="0"/>
                  </a:lnTo>
                  <a:lnTo>
                    <a:pt x="0" y="605"/>
                  </a:lnTo>
                  <a:lnTo>
                    <a:pt x="24" y="605"/>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Freeform 130"/>
            <p:cNvSpPr>
              <a:spLocks/>
            </p:cNvSpPr>
            <p:nvPr/>
          </p:nvSpPr>
          <p:spPr bwMode="auto">
            <a:xfrm>
              <a:off x="7732442" y="7693052"/>
              <a:ext cx="1411242" cy="635472"/>
            </a:xfrm>
            <a:custGeom>
              <a:avLst/>
              <a:gdLst>
                <a:gd name="T0" fmla="*/ 21 w 1197"/>
                <a:gd name="T1" fmla="*/ 539 h 539"/>
                <a:gd name="T2" fmla="*/ 1197 w 1197"/>
                <a:gd name="T3" fmla="*/ 12 h 539"/>
                <a:gd name="T4" fmla="*/ 1197 w 1197"/>
                <a:gd name="T5" fmla="*/ 0 h 539"/>
                <a:gd name="T6" fmla="*/ 0 w 1197"/>
                <a:gd name="T7" fmla="*/ 539 h 539"/>
                <a:gd name="T8" fmla="*/ 21 w 1197"/>
                <a:gd name="T9" fmla="*/ 539 h 539"/>
              </a:gdLst>
              <a:ahLst/>
              <a:cxnLst>
                <a:cxn ang="0">
                  <a:pos x="T0" y="T1"/>
                </a:cxn>
                <a:cxn ang="0">
                  <a:pos x="T2" y="T3"/>
                </a:cxn>
                <a:cxn ang="0">
                  <a:pos x="T4" y="T5"/>
                </a:cxn>
                <a:cxn ang="0">
                  <a:pos x="T6" y="T7"/>
                </a:cxn>
                <a:cxn ang="0">
                  <a:pos x="T8" y="T9"/>
                </a:cxn>
              </a:cxnLst>
              <a:rect l="0" t="0" r="r" b="b"/>
              <a:pathLst>
                <a:path w="1197" h="539">
                  <a:moveTo>
                    <a:pt x="21" y="539"/>
                  </a:moveTo>
                  <a:lnTo>
                    <a:pt x="1197" y="12"/>
                  </a:lnTo>
                  <a:lnTo>
                    <a:pt x="1197" y="0"/>
                  </a:lnTo>
                  <a:lnTo>
                    <a:pt x="0" y="539"/>
                  </a:lnTo>
                  <a:lnTo>
                    <a:pt x="21" y="53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Freeform 131"/>
            <p:cNvSpPr>
              <a:spLocks/>
            </p:cNvSpPr>
            <p:nvPr/>
          </p:nvSpPr>
          <p:spPr bwMode="auto">
            <a:xfrm>
              <a:off x="7905752" y="7772044"/>
              <a:ext cx="1237932" cy="556480"/>
            </a:xfrm>
            <a:custGeom>
              <a:avLst/>
              <a:gdLst>
                <a:gd name="T0" fmla="*/ 23 w 1050"/>
                <a:gd name="T1" fmla="*/ 472 h 472"/>
                <a:gd name="T2" fmla="*/ 1050 w 1050"/>
                <a:gd name="T3" fmla="*/ 11 h 472"/>
                <a:gd name="T4" fmla="*/ 1050 w 1050"/>
                <a:gd name="T5" fmla="*/ 0 h 472"/>
                <a:gd name="T6" fmla="*/ 0 w 1050"/>
                <a:gd name="T7" fmla="*/ 472 h 472"/>
                <a:gd name="T8" fmla="*/ 23 w 1050"/>
                <a:gd name="T9" fmla="*/ 472 h 472"/>
              </a:gdLst>
              <a:ahLst/>
              <a:cxnLst>
                <a:cxn ang="0">
                  <a:pos x="T0" y="T1"/>
                </a:cxn>
                <a:cxn ang="0">
                  <a:pos x="T2" y="T3"/>
                </a:cxn>
                <a:cxn ang="0">
                  <a:pos x="T4" y="T5"/>
                </a:cxn>
                <a:cxn ang="0">
                  <a:pos x="T6" y="T7"/>
                </a:cxn>
                <a:cxn ang="0">
                  <a:pos x="T8" y="T9"/>
                </a:cxn>
              </a:cxnLst>
              <a:rect l="0" t="0" r="r" b="b"/>
              <a:pathLst>
                <a:path w="1050" h="472">
                  <a:moveTo>
                    <a:pt x="23" y="472"/>
                  </a:moveTo>
                  <a:lnTo>
                    <a:pt x="1050" y="11"/>
                  </a:lnTo>
                  <a:lnTo>
                    <a:pt x="1050" y="0"/>
                  </a:lnTo>
                  <a:lnTo>
                    <a:pt x="0" y="472"/>
                  </a:lnTo>
                  <a:lnTo>
                    <a:pt x="23" y="47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Freeform 132"/>
            <p:cNvSpPr>
              <a:spLocks/>
            </p:cNvSpPr>
            <p:nvPr/>
          </p:nvSpPr>
          <p:spPr bwMode="auto">
            <a:xfrm>
              <a:off x="8081420" y="7849856"/>
              <a:ext cx="1062264" cy="478667"/>
            </a:xfrm>
            <a:custGeom>
              <a:avLst/>
              <a:gdLst>
                <a:gd name="T0" fmla="*/ 24 w 901"/>
                <a:gd name="T1" fmla="*/ 406 h 406"/>
                <a:gd name="T2" fmla="*/ 901 w 901"/>
                <a:gd name="T3" fmla="*/ 12 h 406"/>
                <a:gd name="T4" fmla="*/ 901 w 901"/>
                <a:gd name="T5" fmla="*/ 0 h 406"/>
                <a:gd name="T6" fmla="*/ 0 w 901"/>
                <a:gd name="T7" fmla="*/ 406 h 406"/>
                <a:gd name="T8" fmla="*/ 24 w 901"/>
                <a:gd name="T9" fmla="*/ 406 h 406"/>
              </a:gdLst>
              <a:ahLst/>
              <a:cxnLst>
                <a:cxn ang="0">
                  <a:pos x="T0" y="T1"/>
                </a:cxn>
                <a:cxn ang="0">
                  <a:pos x="T2" y="T3"/>
                </a:cxn>
                <a:cxn ang="0">
                  <a:pos x="T4" y="T5"/>
                </a:cxn>
                <a:cxn ang="0">
                  <a:pos x="T6" y="T7"/>
                </a:cxn>
                <a:cxn ang="0">
                  <a:pos x="T8" y="T9"/>
                </a:cxn>
              </a:cxnLst>
              <a:rect l="0" t="0" r="r" b="b"/>
              <a:pathLst>
                <a:path w="901" h="406">
                  <a:moveTo>
                    <a:pt x="24" y="406"/>
                  </a:moveTo>
                  <a:lnTo>
                    <a:pt x="901" y="12"/>
                  </a:lnTo>
                  <a:lnTo>
                    <a:pt x="901" y="0"/>
                  </a:lnTo>
                  <a:lnTo>
                    <a:pt x="0" y="406"/>
                  </a:lnTo>
                  <a:lnTo>
                    <a:pt x="24" y="40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Freeform 133"/>
            <p:cNvSpPr>
              <a:spLocks/>
            </p:cNvSpPr>
            <p:nvPr/>
          </p:nvSpPr>
          <p:spPr bwMode="auto">
            <a:xfrm>
              <a:off x="8254730" y="7927669"/>
              <a:ext cx="888953" cy="400854"/>
            </a:xfrm>
            <a:custGeom>
              <a:avLst/>
              <a:gdLst>
                <a:gd name="T0" fmla="*/ 23 w 754"/>
                <a:gd name="T1" fmla="*/ 340 h 340"/>
                <a:gd name="T2" fmla="*/ 754 w 754"/>
                <a:gd name="T3" fmla="*/ 12 h 340"/>
                <a:gd name="T4" fmla="*/ 754 w 754"/>
                <a:gd name="T5" fmla="*/ 0 h 340"/>
                <a:gd name="T6" fmla="*/ 0 w 754"/>
                <a:gd name="T7" fmla="*/ 340 h 340"/>
                <a:gd name="T8" fmla="*/ 23 w 754"/>
                <a:gd name="T9" fmla="*/ 340 h 340"/>
              </a:gdLst>
              <a:ahLst/>
              <a:cxnLst>
                <a:cxn ang="0">
                  <a:pos x="T0" y="T1"/>
                </a:cxn>
                <a:cxn ang="0">
                  <a:pos x="T2" y="T3"/>
                </a:cxn>
                <a:cxn ang="0">
                  <a:pos x="T4" y="T5"/>
                </a:cxn>
                <a:cxn ang="0">
                  <a:pos x="T6" y="T7"/>
                </a:cxn>
                <a:cxn ang="0">
                  <a:pos x="T8" y="T9"/>
                </a:cxn>
              </a:cxnLst>
              <a:rect l="0" t="0" r="r" b="b"/>
              <a:pathLst>
                <a:path w="754" h="340">
                  <a:moveTo>
                    <a:pt x="23" y="340"/>
                  </a:moveTo>
                  <a:lnTo>
                    <a:pt x="754" y="12"/>
                  </a:lnTo>
                  <a:lnTo>
                    <a:pt x="754" y="0"/>
                  </a:lnTo>
                  <a:lnTo>
                    <a:pt x="0" y="340"/>
                  </a:lnTo>
                  <a:lnTo>
                    <a:pt x="23" y="34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134"/>
            <p:cNvSpPr>
              <a:spLocks/>
            </p:cNvSpPr>
            <p:nvPr/>
          </p:nvSpPr>
          <p:spPr bwMode="auto">
            <a:xfrm>
              <a:off x="8430399" y="8006661"/>
              <a:ext cx="713285" cy="321863"/>
            </a:xfrm>
            <a:custGeom>
              <a:avLst/>
              <a:gdLst>
                <a:gd name="T0" fmla="*/ 23 w 605"/>
                <a:gd name="T1" fmla="*/ 273 h 273"/>
                <a:gd name="T2" fmla="*/ 605 w 605"/>
                <a:gd name="T3" fmla="*/ 12 h 273"/>
                <a:gd name="T4" fmla="*/ 605 w 605"/>
                <a:gd name="T5" fmla="*/ 0 h 273"/>
                <a:gd name="T6" fmla="*/ 0 w 605"/>
                <a:gd name="T7" fmla="*/ 273 h 273"/>
                <a:gd name="T8" fmla="*/ 23 w 605"/>
                <a:gd name="T9" fmla="*/ 273 h 273"/>
              </a:gdLst>
              <a:ahLst/>
              <a:cxnLst>
                <a:cxn ang="0">
                  <a:pos x="T0" y="T1"/>
                </a:cxn>
                <a:cxn ang="0">
                  <a:pos x="T2" y="T3"/>
                </a:cxn>
                <a:cxn ang="0">
                  <a:pos x="T4" y="T5"/>
                </a:cxn>
                <a:cxn ang="0">
                  <a:pos x="T6" y="T7"/>
                </a:cxn>
                <a:cxn ang="0">
                  <a:pos x="T8" y="T9"/>
                </a:cxn>
              </a:cxnLst>
              <a:rect l="0" t="0" r="r" b="b"/>
              <a:pathLst>
                <a:path w="605" h="273">
                  <a:moveTo>
                    <a:pt x="23" y="273"/>
                  </a:moveTo>
                  <a:lnTo>
                    <a:pt x="605" y="12"/>
                  </a:lnTo>
                  <a:lnTo>
                    <a:pt x="605" y="0"/>
                  </a:lnTo>
                  <a:lnTo>
                    <a:pt x="0" y="273"/>
                  </a:lnTo>
                  <a:lnTo>
                    <a:pt x="23" y="273"/>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135"/>
            <p:cNvSpPr>
              <a:spLocks/>
            </p:cNvSpPr>
            <p:nvPr/>
          </p:nvSpPr>
          <p:spPr bwMode="auto">
            <a:xfrm>
              <a:off x="8606067" y="8084474"/>
              <a:ext cx="537616" cy="244050"/>
            </a:xfrm>
            <a:custGeom>
              <a:avLst/>
              <a:gdLst>
                <a:gd name="T0" fmla="*/ 21 w 456"/>
                <a:gd name="T1" fmla="*/ 207 h 207"/>
                <a:gd name="T2" fmla="*/ 456 w 456"/>
                <a:gd name="T3" fmla="*/ 12 h 207"/>
                <a:gd name="T4" fmla="*/ 456 w 456"/>
                <a:gd name="T5" fmla="*/ 0 h 207"/>
                <a:gd name="T6" fmla="*/ 0 w 456"/>
                <a:gd name="T7" fmla="*/ 207 h 207"/>
                <a:gd name="T8" fmla="*/ 21 w 456"/>
                <a:gd name="T9" fmla="*/ 207 h 207"/>
              </a:gdLst>
              <a:ahLst/>
              <a:cxnLst>
                <a:cxn ang="0">
                  <a:pos x="T0" y="T1"/>
                </a:cxn>
                <a:cxn ang="0">
                  <a:pos x="T2" y="T3"/>
                </a:cxn>
                <a:cxn ang="0">
                  <a:pos x="T4" y="T5"/>
                </a:cxn>
                <a:cxn ang="0">
                  <a:pos x="T6" y="T7"/>
                </a:cxn>
                <a:cxn ang="0">
                  <a:pos x="T8" y="T9"/>
                </a:cxn>
              </a:cxnLst>
              <a:rect l="0" t="0" r="r" b="b"/>
              <a:pathLst>
                <a:path w="456" h="207">
                  <a:moveTo>
                    <a:pt x="21" y="207"/>
                  </a:moveTo>
                  <a:lnTo>
                    <a:pt x="456" y="12"/>
                  </a:lnTo>
                  <a:lnTo>
                    <a:pt x="456" y="0"/>
                  </a:lnTo>
                  <a:lnTo>
                    <a:pt x="0" y="207"/>
                  </a:lnTo>
                  <a:lnTo>
                    <a:pt x="21" y="207"/>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Freeform 136"/>
            <p:cNvSpPr>
              <a:spLocks/>
            </p:cNvSpPr>
            <p:nvPr/>
          </p:nvSpPr>
          <p:spPr bwMode="auto">
            <a:xfrm>
              <a:off x="8778199" y="8163466"/>
              <a:ext cx="365485" cy="165058"/>
            </a:xfrm>
            <a:custGeom>
              <a:avLst/>
              <a:gdLst>
                <a:gd name="T0" fmla="*/ 24 w 310"/>
                <a:gd name="T1" fmla="*/ 140 h 140"/>
                <a:gd name="T2" fmla="*/ 310 w 310"/>
                <a:gd name="T3" fmla="*/ 12 h 140"/>
                <a:gd name="T4" fmla="*/ 310 w 310"/>
                <a:gd name="T5" fmla="*/ 0 h 140"/>
                <a:gd name="T6" fmla="*/ 0 w 310"/>
                <a:gd name="T7" fmla="*/ 140 h 140"/>
                <a:gd name="T8" fmla="*/ 24 w 310"/>
                <a:gd name="T9" fmla="*/ 140 h 140"/>
              </a:gdLst>
              <a:ahLst/>
              <a:cxnLst>
                <a:cxn ang="0">
                  <a:pos x="T0" y="T1"/>
                </a:cxn>
                <a:cxn ang="0">
                  <a:pos x="T2" y="T3"/>
                </a:cxn>
                <a:cxn ang="0">
                  <a:pos x="T4" y="T5"/>
                </a:cxn>
                <a:cxn ang="0">
                  <a:pos x="T6" y="T7"/>
                </a:cxn>
                <a:cxn ang="0">
                  <a:pos x="T8" y="T9"/>
                </a:cxn>
              </a:cxnLst>
              <a:rect l="0" t="0" r="r" b="b"/>
              <a:pathLst>
                <a:path w="310" h="140">
                  <a:moveTo>
                    <a:pt x="24" y="140"/>
                  </a:moveTo>
                  <a:lnTo>
                    <a:pt x="310" y="12"/>
                  </a:lnTo>
                  <a:lnTo>
                    <a:pt x="310" y="0"/>
                  </a:lnTo>
                  <a:lnTo>
                    <a:pt x="0" y="140"/>
                  </a:lnTo>
                  <a:lnTo>
                    <a:pt x="24" y="14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Freeform 137"/>
            <p:cNvSpPr>
              <a:spLocks/>
            </p:cNvSpPr>
            <p:nvPr/>
          </p:nvSpPr>
          <p:spPr bwMode="auto">
            <a:xfrm>
              <a:off x="8955046" y="8241279"/>
              <a:ext cx="188637" cy="87245"/>
            </a:xfrm>
            <a:custGeom>
              <a:avLst/>
              <a:gdLst>
                <a:gd name="T0" fmla="*/ 23 w 160"/>
                <a:gd name="T1" fmla="*/ 74 h 74"/>
                <a:gd name="T2" fmla="*/ 160 w 160"/>
                <a:gd name="T3" fmla="*/ 12 h 74"/>
                <a:gd name="T4" fmla="*/ 160 w 160"/>
                <a:gd name="T5" fmla="*/ 0 h 74"/>
                <a:gd name="T6" fmla="*/ 0 w 160"/>
                <a:gd name="T7" fmla="*/ 74 h 74"/>
                <a:gd name="T8" fmla="*/ 23 w 160"/>
                <a:gd name="T9" fmla="*/ 74 h 74"/>
              </a:gdLst>
              <a:ahLst/>
              <a:cxnLst>
                <a:cxn ang="0">
                  <a:pos x="T0" y="T1"/>
                </a:cxn>
                <a:cxn ang="0">
                  <a:pos x="T2" y="T3"/>
                </a:cxn>
                <a:cxn ang="0">
                  <a:pos x="T4" y="T5"/>
                </a:cxn>
                <a:cxn ang="0">
                  <a:pos x="T6" y="T7"/>
                </a:cxn>
                <a:cxn ang="0">
                  <a:pos x="T8" y="T9"/>
                </a:cxn>
              </a:cxnLst>
              <a:rect l="0" t="0" r="r" b="b"/>
              <a:pathLst>
                <a:path w="160" h="74">
                  <a:moveTo>
                    <a:pt x="23" y="74"/>
                  </a:moveTo>
                  <a:lnTo>
                    <a:pt x="160" y="12"/>
                  </a:lnTo>
                  <a:lnTo>
                    <a:pt x="160" y="0"/>
                  </a:lnTo>
                  <a:lnTo>
                    <a:pt x="0" y="74"/>
                  </a:lnTo>
                  <a:lnTo>
                    <a:pt x="23" y="7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138"/>
            <p:cNvSpPr>
              <a:spLocks/>
            </p:cNvSpPr>
            <p:nvPr/>
          </p:nvSpPr>
          <p:spPr bwMode="auto">
            <a:xfrm>
              <a:off x="9127178" y="8319091"/>
              <a:ext cx="16506" cy="9432"/>
            </a:xfrm>
            <a:custGeom>
              <a:avLst/>
              <a:gdLst>
                <a:gd name="T0" fmla="*/ 14 w 14"/>
                <a:gd name="T1" fmla="*/ 8 h 8"/>
                <a:gd name="T2" fmla="*/ 14 w 14"/>
                <a:gd name="T3" fmla="*/ 0 h 8"/>
                <a:gd name="T4" fmla="*/ 0 w 14"/>
                <a:gd name="T5" fmla="*/ 8 h 8"/>
                <a:gd name="T6" fmla="*/ 14 w 14"/>
                <a:gd name="T7" fmla="*/ 8 h 8"/>
              </a:gdLst>
              <a:ahLst/>
              <a:cxnLst>
                <a:cxn ang="0">
                  <a:pos x="T0" y="T1"/>
                </a:cxn>
                <a:cxn ang="0">
                  <a:pos x="T2" y="T3"/>
                </a:cxn>
                <a:cxn ang="0">
                  <a:pos x="T4" y="T5"/>
                </a:cxn>
                <a:cxn ang="0">
                  <a:pos x="T6" y="T7"/>
                </a:cxn>
              </a:cxnLst>
              <a:rect l="0" t="0" r="r" b="b"/>
              <a:pathLst>
                <a:path w="14" h="8">
                  <a:moveTo>
                    <a:pt x="14" y="8"/>
                  </a:moveTo>
                  <a:lnTo>
                    <a:pt x="14" y="0"/>
                  </a:lnTo>
                  <a:lnTo>
                    <a:pt x="0" y="8"/>
                  </a:lnTo>
                  <a:lnTo>
                    <a:pt x="14" y="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Freeform 113"/>
            <p:cNvSpPr>
              <a:spLocks/>
            </p:cNvSpPr>
            <p:nvPr/>
          </p:nvSpPr>
          <p:spPr bwMode="auto">
            <a:xfrm>
              <a:off x="4761406" y="6361981"/>
              <a:ext cx="4382278" cy="1966542"/>
            </a:xfrm>
            <a:custGeom>
              <a:avLst/>
              <a:gdLst>
                <a:gd name="T0" fmla="*/ 3717 w 3717"/>
                <a:gd name="T1" fmla="*/ 0 h 1668"/>
                <a:gd name="T2" fmla="*/ 0 w 3717"/>
                <a:gd name="T3" fmla="*/ 1668 h 1668"/>
                <a:gd name="T4" fmla="*/ 23 w 3717"/>
                <a:gd name="T5" fmla="*/ 1668 h 1668"/>
                <a:gd name="T6" fmla="*/ 3717 w 3717"/>
                <a:gd name="T7" fmla="*/ 12 h 1668"/>
                <a:gd name="T8" fmla="*/ 3717 w 3717"/>
                <a:gd name="T9" fmla="*/ 0 h 1668"/>
              </a:gdLst>
              <a:ahLst/>
              <a:cxnLst>
                <a:cxn ang="0">
                  <a:pos x="T0" y="T1"/>
                </a:cxn>
                <a:cxn ang="0">
                  <a:pos x="T2" y="T3"/>
                </a:cxn>
                <a:cxn ang="0">
                  <a:pos x="T4" y="T5"/>
                </a:cxn>
                <a:cxn ang="0">
                  <a:pos x="T6" y="T7"/>
                </a:cxn>
                <a:cxn ang="0">
                  <a:pos x="T8" y="T9"/>
                </a:cxn>
              </a:cxnLst>
              <a:rect l="0" t="0" r="r" b="b"/>
              <a:pathLst>
                <a:path w="3717" h="1668">
                  <a:moveTo>
                    <a:pt x="3717" y="0"/>
                  </a:moveTo>
                  <a:lnTo>
                    <a:pt x="0" y="1668"/>
                  </a:lnTo>
                  <a:lnTo>
                    <a:pt x="23" y="1668"/>
                  </a:lnTo>
                  <a:lnTo>
                    <a:pt x="3717" y="12"/>
                  </a:lnTo>
                  <a:lnTo>
                    <a:pt x="371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2" name="テキスト プレースホルダー 11"/>
          <p:cNvSpPr>
            <a:spLocks noGrp="1"/>
          </p:cNvSpPr>
          <p:nvPr userDrawn="1">
            <p:ph type="body" sz="quarter" idx="11" hasCustomPrompt="1"/>
          </p:nvPr>
        </p:nvSpPr>
        <p:spPr>
          <a:xfrm>
            <a:off x="2359985" y="4277218"/>
            <a:ext cx="6520776" cy="504825"/>
          </a:xfrm>
        </p:spPr>
        <p:txBody>
          <a:bodyPr>
            <a:normAutofit/>
          </a:bodyPr>
          <a:lstStyle>
            <a:lvl1pPr algn="r">
              <a:defRPr sz="1800" b="1">
                <a:solidFill>
                  <a:schemeClr val="tx1">
                    <a:lumMod val="75000"/>
                    <a:lumOff val="25000"/>
                  </a:schemeClr>
                </a:solidFill>
              </a:defRPr>
            </a:lvl1pPr>
          </a:lstStyle>
          <a:p>
            <a:pPr lvl="0"/>
            <a:r>
              <a:rPr kumimoji="1" lang="ja-JP" altLang="en-US" dirty="0" smtClean="0"/>
              <a:t>発表者所属と氏名</a:t>
            </a:r>
            <a:endParaRPr kumimoji="1" lang="ja-JP" altLang="en-US" dirty="0"/>
          </a:p>
        </p:txBody>
      </p:sp>
      <p:grpSp>
        <p:nvGrpSpPr>
          <p:cNvPr id="8" name="グループ化 7"/>
          <p:cNvGrpSpPr/>
          <p:nvPr userDrawn="1"/>
        </p:nvGrpSpPr>
        <p:grpSpPr>
          <a:xfrm>
            <a:off x="11376" y="8573"/>
            <a:ext cx="3144345" cy="1411049"/>
            <a:chOff x="59502" y="-2278657"/>
            <a:chExt cx="3144345" cy="1411049"/>
          </a:xfrm>
        </p:grpSpPr>
        <p:sp>
          <p:nvSpPr>
            <p:cNvPr id="165" name="Freeform 112"/>
            <p:cNvSpPr>
              <a:spLocks/>
            </p:cNvSpPr>
            <p:nvPr/>
          </p:nvSpPr>
          <p:spPr bwMode="auto">
            <a:xfrm rot="10800000">
              <a:off x="59503" y="-2278656"/>
              <a:ext cx="3144344" cy="1411048"/>
            </a:xfrm>
            <a:custGeom>
              <a:avLst/>
              <a:gdLst>
                <a:gd name="T0" fmla="*/ 3864 w 3864"/>
                <a:gd name="T1" fmla="*/ 0 h 1734"/>
                <a:gd name="T2" fmla="*/ 0 w 3864"/>
                <a:gd name="T3" fmla="*/ 1734 h 1734"/>
                <a:gd name="T4" fmla="*/ 21 w 3864"/>
                <a:gd name="T5" fmla="*/ 1734 h 1734"/>
                <a:gd name="T6" fmla="*/ 3864 w 3864"/>
                <a:gd name="T7" fmla="*/ 12 h 1734"/>
                <a:gd name="T8" fmla="*/ 3864 w 3864"/>
                <a:gd name="T9" fmla="*/ 0 h 1734"/>
              </a:gdLst>
              <a:ahLst/>
              <a:cxnLst>
                <a:cxn ang="0">
                  <a:pos x="T0" y="T1"/>
                </a:cxn>
                <a:cxn ang="0">
                  <a:pos x="T2" y="T3"/>
                </a:cxn>
                <a:cxn ang="0">
                  <a:pos x="T4" y="T5"/>
                </a:cxn>
                <a:cxn ang="0">
                  <a:pos x="T6" y="T7"/>
                </a:cxn>
                <a:cxn ang="0">
                  <a:pos x="T8" y="T9"/>
                </a:cxn>
              </a:cxnLst>
              <a:rect l="0" t="0" r="r" b="b"/>
              <a:pathLst>
                <a:path w="3864" h="1734">
                  <a:moveTo>
                    <a:pt x="3864" y="0"/>
                  </a:moveTo>
                  <a:lnTo>
                    <a:pt x="0" y="1734"/>
                  </a:lnTo>
                  <a:lnTo>
                    <a:pt x="21" y="1734"/>
                  </a:lnTo>
                  <a:lnTo>
                    <a:pt x="3864" y="12"/>
                  </a:lnTo>
                  <a:lnTo>
                    <a:pt x="386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Freeform 114"/>
            <p:cNvSpPr>
              <a:spLocks/>
            </p:cNvSpPr>
            <p:nvPr/>
          </p:nvSpPr>
          <p:spPr bwMode="auto">
            <a:xfrm rot="10800000">
              <a:off x="59503" y="-2278657"/>
              <a:ext cx="2903473" cy="1302820"/>
            </a:xfrm>
            <a:custGeom>
              <a:avLst/>
              <a:gdLst>
                <a:gd name="T0" fmla="*/ 24 w 3568"/>
                <a:gd name="T1" fmla="*/ 1601 h 1601"/>
                <a:gd name="T2" fmla="*/ 3568 w 3568"/>
                <a:gd name="T3" fmla="*/ 12 h 1601"/>
                <a:gd name="T4" fmla="*/ 3568 w 3568"/>
                <a:gd name="T5" fmla="*/ 0 h 1601"/>
                <a:gd name="T6" fmla="*/ 0 w 3568"/>
                <a:gd name="T7" fmla="*/ 1601 h 1601"/>
                <a:gd name="T8" fmla="*/ 24 w 3568"/>
                <a:gd name="T9" fmla="*/ 1601 h 1601"/>
              </a:gdLst>
              <a:ahLst/>
              <a:cxnLst>
                <a:cxn ang="0">
                  <a:pos x="T0" y="T1"/>
                </a:cxn>
                <a:cxn ang="0">
                  <a:pos x="T2" y="T3"/>
                </a:cxn>
                <a:cxn ang="0">
                  <a:pos x="T4" y="T5"/>
                </a:cxn>
                <a:cxn ang="0">
                  <a:pos x="T6" y="T7"/>
                </a:cxn>
                <a:cxn ang="0">
                  <a:pos x="T8" y="T9"/>
                </a:cxn>
              </a:cxnLst>
              <a:rect l="0" t="0" r="r" b="b"/>
              <a:pathLst>
                <a:path w="3568" h="1601">
                  <a:moveTo>
                    <a:pt x="24" y="1601"/>
                  </a:moveTo>
                  <a:lnTo>
                    <a:pt x="3568" y="12"/>
                  </a:lnTo>
                  <a:lnTo>
                    <a:pt x="3568" y="0"/>
                  </a:lnTo>
                  <a:lnTo>
                    <a:pt x="0" y="1601"/>
                  </a:lnTo>
                  <a:lnTo>
                    <a:pt x="24" y="1601"/>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 name="Freeform 115"/>
            <p:cNvSpPr>
              <a:spLocks/>
            </p:cNvSpPr>
            <p:nvPr/>
          </p:nvSpPr>
          <p:spPr bwMode="auto">
            <a:xfrm rot="10800000">
              <a:off x="59502" y="-2278657"/>
              <a:ext cx="2783852" cy="1249112"/>
            </a:xfrm>
            <a:custGeom>
              <a:avLst/>
              <a:gdLst>
                <a:gd name="T0" fmla="*/ 23 w 3421"/>
                <a:gd name="T1" fmla="*/ 1535 h 1535"/>
                <a:gd name="T2" fmla="*/ 3421 w 3421"/>
                <a:gd name="T3" fmla="*/ 12 h 1535"/>
                <a:gd name="T4" fmla="*/ 3421 w 3421"/>
                <a:gd name="T5" fmla="*/ 0 h 1535"/>
                <a:gd name="T6" fmla="*/ 0 w 3421"/>
                <a:gd name="T7" fmla="*/ 1535 h 1535"/>
                <a:gd name="T8" fmla="*/ 23 w 3421"/>
                <a:gd name="T9" fmla="*/ 1535 h 1535"/>
              </a:gdLst>
              <a:ahLst/>
              <a:cxnLst>
                <a:cxn ang="0">
                  <a:pos x="T0" y="T1"/>
                </a:cxn>
                <a:cxn ang="0">
                  <a:pos x="T2" y="T3"/>
                </a:cxn>
                <a:cxn ang="0">
                  <a:pos x="T4" y="T5"/>
                </a:cxn>
                <a:cxn ang="0">
                  <a:pos x="T6" y="T7"/>
                </a:cxn>
                <a:cxn ang="0">
                  <a:pos x="T8" y="T9"/>
                </a:cxn>
              </a:cxnLst>
              <a:rect l="0" t="0" r="r" b="b"/>
              <a:pathLst>
                <a:path w="3421" h="1535">
                  <a:moveTo>
                    <a:pt x="23" y="1535"/>
                  </a:moveTo>
                  <a:lnTo>
                    <a:pt x="3421" y="12"/>
                  </a:lnTo>
                  <a:lnTo>
                    <a:pt x="3421" y="0"/>
                  </a:lnTo>
                  <a:lnTo>
                    <a:pt x="0" y="1535"/>
                  </a:lnTo>
                  <a:lnTo>
                    <a:pt x="23" y="1535"/>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 name="Freeform 116"/>
            <p:cNvSpPr>
              <a:spLocks/>
            </p:cNvSpPr>
            <p:nvPr/>
          </p:nvSpPr>
          <p:spPr bwMode="auto">
            <a:xfrm rot="10800000">
              <a:off x="59503" y="-2278656"/>
              <a:ext cx="2662602" cy="1194590"/>
            </a:xfrm>
            <a:custGeom>
              <a:avLst/>
              <a:gdLst>
                <a:gd name="T0" fmla="*/ 23 w 3272"/>
                <a:gd name="T1" fmla="*/ 1468 h 1468"/>
                <a:gd name="T2" fmla="*/ 3272 w 3272"/>
                <a:gd name="T3" fmla="*/ 11 h 1468"/>
                <a:gd name="T4" fmla="*/ 3272 w 3272"/>
                <a:gd name="T5" fmla="*/ 0 h 1468"/>
                <a:gd name="T6" fmla="*/ 0 w 3272"/>
                <a:gd name="T7" fmla="*/ 1468 h 1468"/>
                <a:gd name="T8" fmla="*/ 23 w 3272"/>
                <a:gd name="T9" fmla="*/ 1468 h 1468"/>
              </a:gdLst>
              <a:ahLst/>
              <a:cxnLst>
                <a:cxn ang="0">
                  <a:pos x="T0" y="T1"/>
                </a:cxn>
                <a:cxn ang="0">
                  <a:pos x="T2" y="T3"/>
                </a:cxn>
                <a:cxn ang="0">
                  <a:pos x="T4" y="T5"/>
                </a:cxn>
                <a:cxn ang="0">
                  <a:pos x="T6" y="T7"/>
                </a:cxn>
                <a:cxn ang="0">
                  <a:pos x="T8" y="T9"/>
                </a:cxn>
              </a:cxnLst>
              <a:rect l="0" t="0" r="r" b="b"/>
              <a:pathLst>
                <a:path w="3272" h="1468">
                  <a:moveTo>
                    <a:pt x="23" y="1468"/>
                  </a:moveTo>
                  <a:lnTo>
                    <a:pt x="3272" y="11"/>
                  </a:lnTo>
                  <a:lnTo>
                    <a:pt x="3272" y="0"/>
                  </a:lnTo>
                  <a:lnTo>
                    <a:pt x="0" y="1468"/>
                  </a:lnTo>
                  <a:lnTo>
                    <a:pt x="23" y="146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 name="Freeform 117"/>
            <p:cNvSpPr>
              <a:spLocks/>
            </p:cNvSpPr>
            <p:nvPr/>
          </p:nvSpPr>
          <p:spPr bwMode="auto">
            <a:xfrm rot="10800000">
              <a:off x="59502" y="-2278656"/>
              <a:ext cx="2541353" cy="1140882"/>
            </a:xfrm>
            <a:custGeom>
              <a:avLst/>
              <a:gdLst>
                <a:gd name="T0" fmla="*/ 21 w 3123"/>
                <a:gd name="T1" fmla="*/ 1402 h 1402"/>
                <a:gd name="T2" fmla="*/ 3123 w 3123"/>
                <a:gd name="T3" fmla="*/ 12 h 1402"/>
                <a:gd name="T4" fmla="*/ 3123 w 3123"/>
                <a:gd name="T5" fmla="*/ 0 h 1402"/>
                <a:gd name="T6" fmla="*/ 0 w 3123"/>
                <a:gd name="T7" fmla="*/ 1402 h 1402"/>
                <a:gd name="T8" fmla="*/ 21 w 3123"/>
                <a:gd name="T9" fmla="*/ 1402 h 1402"/>
              </a:gdLst>
              <a:ahLst/>
              <a:cxnLst>
                <a:cxn ang="0">
                  <a:pos x="T0" y="T1"/>
                </a:cxn>
                <a:cxn ang="0">
                  <a:pos x="T2" y="T3"/>
                </a:cxn>
                <a:cxn ang="0">
                  <a:pos x="T4" y="T5"/>
                </a:cxn>
                <a:cxn ang="0">
                  <a:pos x="T6" y="T7"/>
                </a:cxn>
                <a:cxn ang="0">
                  <a:pos x="T8" y="T9"/>
                </a:cxn>
              </a:cxnLst>
              <a:rect l="0" t="0" r="r" b="b"/>
              <a:pathLst>
                <a:path w="3123" h="1402">
                  <a:moveTo>
                    <a:pt x="21" y="1402"/>
                  </a:moveTo>
                  <a:lnTo>
                    <a:pt x="3123" y="12"/>
                  </a:lnTo>
                  <a:lnTo>
                    <a:pt x="3123" y="0"/>
                  </a:lnTo>
                  <a:lnTo>
                    <a:pt x="0" y="1402"/>
                  </a:lnTo>
                  <a:lnTo>
                    <a:pt x="21" y="140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 name="Freeform 118"/>
            <p:cNvSpPr>
              <a:spLocks/>
            </p:cNvSpPr>
            <p:nvPr/>
          </p:nvSpPr>
          <p:spPr bwMode="auto">
            <a:xfrm rot="10800000">
              <a:off x="59503" y="-2278656"/>
              <a:ext cx="2421731" cy="1087175"/>
            </a:xfrm>
            <a:custGeom>
              <a:avLst/>
              <a:gdLst>
                <a:gd name="T0" fmla="*/ 23 w 2976"/>
                <a:gd name="T1" fmla="*/ 1336 h 1336"/>
                <a:gd name="T2" fmla="*/ 2976 w 2976"/>
                <a:gd name="T3" fmla="*/ 12 h 1336"/>
                <a:gd name="T4" fmla="*/ 2976 w 2976"/>
                <a:gd name="T5" fmla="*/ 0 h 1336"/>
                <a:gd name="T6" fmla="*/ 0 w 2976"/>
                <a:gd name="T7" fmla="*/ 1336 h 1336"/>
                <a:gd name="T8" fmla="*/ 23 w 2976"/>
                <a:gd name="T9" fmla="*/ 1336 h 1336"/>
              </a:gdLst>
              <a:ahLst/>
              <a:cxnLst>
                <a:cxn ang="0">
                  <a:pos x="T0" y="T1"/>
                </a:cxn>
                <a:cxn ang="0">
                  <a:pos x="T2" y="T3"/>
                </a:cxn>
                <a:cxn ang="0">
                  <a:pos x="T4" y="T5"/>
                </a:cxn>
                <a:cxn ang="0">
                  <a:pos x="T6" y="T7"/>
                </a:cxn>
                <a:cxn ang="0">
                  <a:pos x="T8" y="T9"/>
                </a:cxn>
              </a:cxnLst>
              <a:rect l="0" t="0" r="r" b="b"/>
              <a:pathLst>
                <a:path w="2976" h="1336">
                  <a:moveTo>
                    <a:pt x="23" y="1336"/>
                  </a:moveTo>
                  <a:lnTo>
                    <a:pt x="2976" y="12"/>
                  </a:lnTo>
                  <a:lnTo>
                    <a:pt x="2976" y="0"/>
                  </a:lnTo>
                  <a:lnTo>
                    <a:pt x="0" y="1336"/>
                  </a:lnTo>
                  <a:lnTo>
                    <a:pt x="23" y="133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 name="Freeform 119"/>
            <p:cNvSpPr>
              <a:spLocks/>
            </p:cNvSpPr>
            <p:nvPr/>
          </p:nvSpPr>
          <p:spPr bwMode="auto">
            <a:xfrm rot="10800000">
              <a:off x="59502" y="-2278657"/>
              <a:ext cx="2300482" cy="1032653"/>
            </a:xfrm>
            <a:custGeom>
              <a:avLst/>
              <a:gdLst>
                <a:gd name="T0" fmla="*/ 23 w 2827"/>
                <a:gd name="T1" fmla="*/ 1269 h 1269"/>
                <a:gd name="T2" fmla="*/ 2827 w 2827"/>
                <a:gd name="T3" fmla="*/ 12 h 1269"/>
                <a:gd name="T4" fmla="*/ 2827 w 2827"/>
                <a:gd name="T5" fmla="*/ 0 h 1269"/>
                <a:gd name="T6" fmla="*/ 0 w 2827"/>
                <a:gd name="T7" fmla="*/ 1269 h 1269"/>
                <a:gd name="T8" fmla="*/ 23 w 2827"/>
                <a:gd name="T9" fmla="*/ 1269 h 1269"/>
              </a:gdLst>
              <a:ahLst/>
              <a:cxnLst>
                <a:cxn ang="0">
                  <a:pos x="T0" y="T1"/>
                </a:cxn>
                <a:cxn ang="0">
                  <a:pos x="T2" y="T3"/>
                </a:cxn>
                <a:cxn ang="0">
                  <a:pos x="T4" y="T5"/>
                </a:cxn>
                <a:cxn ang="0">
                  <a:pos x="T6" y="T7"/>
                </a:cxn>
                <a:cxn ang="0">
                  <a:pos x="T8" y="T9"/>
                </a:cxn>
              </a:cxnLst>
              <a:rect l="0" t="0" r="r" b="b"/>
              <a:pathLst>
                <a:path w="2827" h="1269">
                  <a:moveTo>
                    <a:pt x="23" y="1269"/>
                  </a:moveTo>
                  <a:lnTo>
                    <a:pt x="2827" y="12"/>
                  </a:lnTo>
                  <a:lnTo>
                    <a:pt x="2827" y="0"/>
                  </a:lnTo>
                  <a:lnTo>
                    <a:pt x="0" y="1269"/>
                  </a:lnTo>
                  <a:lnTo>
                    <a:pt x="23" y="126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 name="Freeform 120"/>
            <p:cNvSpPr>
              <a:spLocks/>
            </p:cNvSpPr>
            <p:nvPr/>
          </p:nvSpPr>
          <p:spPr bwMode="auto">
            <a:xfrm rot="10800000">
              <a:off x="59502" y="-2278657"/>
              <a:ext cx="2181674" cy="978946"/>
            </a:xfrm>
            <a:custGeom>
              <a:avLst/>
              <a:gdLst>
                <a:gd name="T0" fmla="*/ 24 w 2681"/>
                <a:gd name="T1" fmla="*/ 1203 h 1203"/>
                <a:gd name="T2" fmla="*/ 2681 w 2681"/>
                <a:gd name="T3" fmla="*/ 12 h 1203"/>
                <a:gd name="T4" fmla="*/ 2681 w 2681"/>
                <a:gd name="T5" fmla="*/ 0 h 1203"/>
                <a:gd name="T6" fmla="*/ 0 w 2681"/>
                <a:gd name="T7" fmla="*/ 1203 h 1203"/>
                <a:gd name="T8" fmla="*/ 24 w 2681"/>
                <a:gd name="T9" fmla="*/ 1203 h 1203"/>
              </a:gdLst>
              <a:ahLst/>
              <a:cxnLst>
                <a:cxn ang="0">
                  <a:pos x="T0" y="T1"/>
                </a:cxn>
                <a:cxn ang="0">
                  <a:pos x="T2" y="T3"/>
                </a:cxn>
                <a:cxn ang="0">
                  <a:pos x="T4" y="T5"/>
                </a:cxn>
                <a:cxn ang="0">
                  <a:pos x="T6" y="T7"/>
                </a:cxn>
                <a:cxn ang="0">
                  <a:pos x="T8" y="T9"/>
                </a:cxn>
              </a:cxnLst>
              <a:rect l="0" t="0" r="r" b="b"/>
              <a:pathLst>
                <a:path w="2681" h="1203">
                  <a:moveTo>
                    <a:pt x="24" y="1203"/>
                  </a:moveTo>
                  <a:lnTo>
                    <a:pt x="2681" y="12"/>
                  </a:lnTo>
                  <a:lnTo>
                    <a:pt x="2681" y="0"/>
                  </a:lnTo>
                  <a:lnTo>
                    <a:pt x="0" y="1203"/>
                  </a:lnTo>
                  <a:lnTo>
                    <a:pt x="24" y="1203"/>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 name="Freeform 121"/>
            <p:cNvSpPr>
              <a:spLocks/>
            </p:cNvSpPr>
            <p:nvPr/>
          </p:nvSpPr>
          <p:spPr bwMode="auto">
            <a:xfrm rot="10800000">
              <a:off x="59503" y="-2278656"/>
              <a:ext cx="2060424" cy="924424"/>
            </a:xfrm>
            <a:custGeom>
              <a:avLst/>
              <a:gdLst>
                <a:gd name="T0" fmla="*/ 24 w 2532"/>
                <a:gd name="T1" fmla="*/ 1136 h 1136"/>
                <a:gd name="T2" fmla="*/ 2532 w 2532"/>
                <a:gd name="T3" fmla="*/ 11 h 1136"/>
                <a:gd name="T4" fmla="*/ 2532 w 2532"/>
                <a:gd name="T5" fmla="*/ 0 h 1136"/>
                <a:gd name="T6" fmla="*/ 0 w 2532"/>
                <a:gd name="T7" fmla="*/ 1136 h 1136"/>
                <a:gd name="T8" fmla="*/ 24 w 2532"/>
                <a:gd name="T9" fmla="*/ 1136 h 1136"/>
              </a:gdLst>
              <a:ahLst/>
              <a:cxnLst>
                <a:cxn ang="0">
                  <a:pos x="T0" y="T1"/>
                </a:cxn>
                <a:cxn ang="0">
                  <a:pos x="T2" y="T3"/>
                </a:cxn>
                <a:cxn ang="0">
                  <a:pos x="T4" y="T5"/>
                </a:cxn>
                <a:cxn ang="0">
                  <a:pos x="T6" y="T7"/>
                </a:cxn>
                <a:cxn ang="0">
                  <a:pos x="T8" y="T9"/>
                </a:cxn>
              </a:cxnLst>
              <a:rect l="0" t="0" r="r" b="b"/>
              <a:pathLst>
                <a:path w="2532" h="1136">
                  <a:moveTo>
                    <a:pt x="24" y="1136"/>
                  </a:moveTo>
                  <a:lnTo>
                    <a:pt x="2532" y="11"/>
                  </a:lnTo>
                  <a:lnTo>
                    <a:pt x="2532" y="0"/>
                  </a:lnTo>
                  <a:lnTo>
                    <a:pt x="0" y="1136"/>
                  </a:lnTo>
                  <a:lnTo>
                    <a:pt x="24" y="113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 name="Freeform 122"/>
            <p:cNvSpPr>
              <a:spLocks/>
            </p:cNvSpPr>
            <p:nvPr/>
          </p:nvSpPr>
          <p:spPr bwMode="auto">
            <a:xfrm rot="10800000">
              <a:off x="59502" y="-2278656"/>
              <a:ext cx="1939175" cy="870716"/>
            </a:xfrm>
            <a:custGeom>
              <a:avLst/>
              <a:gdLst>
                <a:gd name="T0" fmla="*/ 22 w 2383"/>
                <a:gd name="T1" fmla="*/ 1070 h 1070"/>
                <a:gd name="T2" fmla="*/ 2383 w 2383"/>
                <a:gd name="T3" fmla="*/ 12 h 1070"/>
                <a:gd name="T4" fmla="*/ 2383 w 2383"/>
                <a:gd name="T5" fmla="*/ 0 h 1070"/>
                <a:gd name="T6" fmla="*/ 0 w 2383"/>
                <a:gd name="T7" fmla="*/ 1070 h 1070"/>
                <a:gd name="T8" fmla="*/ 22 w 2383"/>
                <a:gd name="T9" fmla="*/ 1070 h 1070"/>
              </a:gdLst>
              <a:ahLst/>
              <a:cxnLst>
                <a:cxn ang="0">
                  <a:pos x="T0" y="T1"/>
                </a:cxn>
                <a:cxn ang="0">
                  <a:pos x="T2" y="T3"/>
                </a:cxn>
                <a:cxn ang="0">
                  <a:pos x="T4" y="T5"/>
                </a:cxn>
                <a:cxn ang="0">
                  <a:pos x="T6" y="T7"/>
                </a:cxn>
                <a:cxn ang="0">
                  <a:pos x="T8" y="T9"/>
                </a:cxn>
              </a:cxnLst>
              <a:rect l="0" t="0" r="r" b="b"/>
              <a:pathLst>
                <a:path w="2383" h="1070">
                  <a:moveTo>
                    <a:pt x="22" y="1070"/>
                  </a:moveTo>
                  <a:lnTo>
                    <a:pt x="2383" y="12"/>
                  </a:lnTo>
                  <a:lnTo>
                    <a:pt x="2383" y="0"/>
                  </a:lnTo>
                  <a:lnTo>
                    <a:pt x="0" y="1070"/>
                  </a:lnTo>
                  <a:lnTo>
                    <a:pt x="22" y="107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 name="Freeform 123"/>
            <p:cNvSpPr>
              <a:spLocks/>
            </p:cNvSpPr>
            <p:nvPr/>
          </p:nvSpPr>
          <p:spPr bwMode="auto">
            <a:xfrm rot="10800000">
              <a:off x="59503" y="-2278656"/>
              <a:ext cx="1819553" cy="817008"/>
            </a:xfrm>
            <a:custGeom>
              <a:avLst/>
              <a:gdLst>
                <a:gd name="T0" fmla="*/ 24 w 2236"/>
                <a:gd name="T1" fmla="*/ 1004 h 1004"/>
                <a:gd name="T2" fmla="*/ 2236 w 2236"/>
                <a:gd name="T3" fmla="*/ 12 h 1004"/>
                <a:gd name="T4" fmla="*/ 2236 w 2236"/>
                <a:gd name="T5" fmla="*/ 0 h 1004"/>
                <a:gd name="T6" fmla="*/ 0 w 2236"/>
                <a:gd name="T7" fmla="*/ 1004 h 1004"/>
                <a:gd name="T8" fmla="*/ 24 w 2236"/>
                <a:gd name="T9" fmla="*/ 1004 h 1004"/>
              </a:gdLst>
              <a:ahLst/>
              <a:cxnLst>
                <a:cxn ang="0">
                  <a:pos x="T0" y="T1"/>
                </a:cxn>
                <a:cxn ang="0">
                  <a:pos x="T2" y="T3"/>
                </a:cxn>
                <a:cxn ang="0">
                  <a:pos x="T4" y="T5"/>
                </a:cxn>
                <a:cxn ang="0">
                  <a:pos x="T6" y="T7"/>
                </a:cxn>
                <a:cxn ang="0">
                  <a:pos x="T8" y="T9"/>
                </a:cxn>
              </a:cxnLst>
              <a:rect l="0" t="0" r="r" b="b"/>
              <a:pathLst>
                <a:path w="2236" h="1004">
                  <a:moveTo>
                    <a:pt x="24" y="1004"/>
                  </a:moveTo>
                  <a:lnTo>
                    <a:pt x="2236" y="12"/>
                  </a:lnTo>
                  <a:lnTo>
                    <a:pt x="2236" y="0"/>
                  </a:lnTo>
                  <a:lnTo>
                    <a:pt x="0" y="1004"/>
                  </a:lnTo>
                  <a:lnTo>
                    <a:pt x="24" y="100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 name="Freeform 124"/>
            <p:cNvSpPr>
              <a:spLocks/>
            </p:cNvSpPr>
            <p:nvPr/>
          </p:nvSpPr>
          <p:spPr bwMode="auto">
            <a:xfrm rot="10800000">
              <a:off x="59502" y="-2278657"/>
              <a:ext cx="1698304" cy="762487"/>
            </a:xfrm>
            <a:custGeom>
              <a:avLst/>
              <a:gdLst>
                <a:gd name="T0" fmla="*/ 24 w 2087"/>
                <a:gd name="T1" fmla="*/ 937 h 937"/>
                <a:gd name="T2" fmla="*/ 2087 w 2087"/>
                <a:gd name="T3" fmla="*/ 12 h 937"/>
                <a:gd name="T4" fmla="*/ 2087 w 2087"/>
                <a:gd name="T5" fmla="*/ 0 h 937"/>
                <a:gd name="T6" fmla="*/ 0 w 2087"/>
                <a:gd name="T7" fmla="*/ 937 h 937"/>
                <a:gd name="T8" fmla="*/ 24 w 2087"/>
                <a:gd name="T9" fmla="*/ 937 h 937"/>
              </a:gdLst>
              <a:ahLst/>
              <a:cxnLst>
                <a:cxn ang="0">
                  <a:pos x="T0" y="T1"/>
                </a:cxn>
                <a:cxn ang="0">
                  <a:pos x="T2" y="T3"/>
                </a:cxn>
                <a:cxn ang="0">
                  <a:pos x="T4" y="T5"/>
                </a:cxn>
                <a:cxn ang="0">
                  <a:pos x="T6" y="T7"/>
                </a:cxn>
                <a:cxn ang="0">
                  <a:pos x="T8" y="T9"/>
                </a:cxn>
              </a:cxnLst>
              <a:rect l="0" t="0" r="r" b="b"/>
              <a:pathLst>
                <a:path w="2087" h="937">
                  <a:moveTo>
                    <a:pt x="24" y="937"/>
                  </a:moveTo>
                  <a:lnTo>
                    <a:pt x="2087" y="12"/>
                  </a:lnTo>
                  <a:lnTo>
                    <a:pt x="2087" y="0"/>
                  </a:lnTo>
                  <a:lnTo>
                    <a:pt x="0" y="937"/>
                  </a:lnTo>
                  <a:lnTo>
                    <a:pt x="24" y="937"/>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 name="Freeform 125"/>
            <p:cNvSpPr>
              <a:spLocks/>
            </p:cNvSpPr>
            <p:nvPr/>
          </p:nvSpPr>
          <p:spPr bwMode="auto">
            <a:xfrm rot="10800000">
              <a:off x="59503" y="-2278657"/>
              <a:ext cx="1578682" cy="708780"/>
            </a:xfrm>
            <a:custGeom>
              <a:avLst/>
              <a:gdLst>
                <a:gd name="T0" fmla="*/ 24 w 1940"/>
                <a:gd name="T1" fmla="*/ 871 h 871"/>
                <a:gd name="T2" fmla="*/ 1940 w 1940"/>
                <a:gd name="T3" fmla="*/ 12 h 871"/>
                <a:gd name="T4" fmla="*/ 1940 w 1940"/>
                <a:gd name="T5" fmla="*/ 0 h 871"/>
                <a:gd name="T6" fmla="*/ 0 w 1940"/>
                <a:gd name="T7" fmla="*/ 871 h 871"/>
                <a:gd name="T8" fmla="*/ 24 w 1940"/>
                <a:gd name="T9" fmla="*/ 871 h 871"/>
              </a:gdLst>
              <a:ahLst/>
              <a:cxnLst>
                <a:cxn ang="0">
                  <a:pos x="T0" y="T1"/>
                </a:cxn>
                <a:cxn ang="0">
                  <a:pos x="T2" y="T3"/>
                </a:cxn>
                <a:cxn ang="0">
                  <a:pos x="T4" y="T5"/>
                </a:cxn>
                <a:cxn ang="0">
                  <a:pos x="T6" y="T7"/>
                </a:cxn>
                <a:cxn ang="0">
                  <a:pos x="T8" y="T9"/>
                </a:cxn>
              </a:cxnLst>
              <a:rect l="0" t="0" r="r" b="b"/>
              <a:pathLst>
                <a:path w="1940" h="871">
                  <a:moveTo>
                    <a:pt x="24" y="871"/>
                  </a:moveTo>
                  <a:lnTo>
                    <a:pt x="1940" y="12"/>
                  </a:lnTo>
                  <a:lnTo>
                    <a:pt x="1940" y="0"/>
                  </a:lnTo>
                  <a:lnTo>
                    <a:pt x="0" y="871"/>
                  </a:lnTo>
                  <a:lnTo>
                    <a:pt x="24" y="871"/>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 name="Freeform 126"/>
            <p:cNvSpPr>
              <a:spLocks/>
            </p:cNvSpPr>
            <p:nvPr/>
          </p:nvSpPr>
          <p:spPr bwMode="auto">
            <a:xfrm rot="10800000">
              <a:off x="59502" y="-2278656"/>
              <a:ext cx="1457433" cy="654258"/>
            </a:xfrm>
            <a:custGeom>
              <a:avLst/>
              <a:gdLst>
                <a:gd name="T0" fmla="*/ 24 w 1791"/>
                <a:gd name="T1" fmla="*/ 804 h 804"/>
                <a:gd name="T2" fmla="*/ 1791 w 1791"/>
                <a:gd name="T3" fmla="*/ 11 h 804"/>
                <a:gd name="T4" fmla="*/ 1791 w 1791"/>
                <a:gd name="T5" fmla="*/ 0 h 804"/>
                <a:gd name="T6" fmla="*/ 0 w 1791"/>
                <a:gd name="T7" fmla="*/ 804 h 804"/>
                <a:gd name="T8" fmla="*/ 24 w 1791"/>
                <a:gd name="T9" fmla="*/ 804 h 804"/>
              </a:gdLst>
              <a:ahLst/>
              <a:cxnLst>
                <a:cxn ang="0">
                  <a:pos x="T0" y="T1"/>
                </a:cxn>
                <a:cxn ang="0">
                  <a:pos x="T2" y="T3"/>
                </a:cxn>
                <a:cxn ang="0">
                  <a:pos x="T4" y="T5"/>
                </a:cxn>
                <a:cxn ang="0">
                  <a:pos x="T6" y="T7"/>
                </a:cxn>
                <a:cxn ang="0">
                  <a:pos x="T8" y="T9"/>
                </a:cxn>
              </a:cxnLst>
              <a:rect l="0" t="0" r="r" b="b"/>
              <a:pathLst>
                <a:path w="1791" h="804">
                  <a:moveTo>
                    <a:pt x="24" y="804"/>
                  </a:moveTo>
                  <a:lnTo>
                    <a:pt x="1791" y="11"/>
                  </a:lnTo>
                  <a:lnTo>
                    <a:pt x="1791" y="0"/>
                  </a:lnTo>
                  <a:lnTo>
                    <a:pt x="0" y="804"/>
                  </a:lnTo>
                  <a:lnTo>
                    <a:pt x="24" y="80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Freeform 127"/>
            <p:cNvSpPr>
              <a:spLocks/>
            </p:cNvSpPr>
            <p:nvPr/>
          </p:nvSpPr>
          <p:spPr bwMode="auto">
            <a:xfrm rot="10800000">
              <a:off x="59503" y="-2278656"/>
              <a:ext cx="1336184" cy="600550"/>
            </a:xfrm>
            <a:custGeom>
              <a:avLst/>
              <a:gdLst>
                <a:gd name="T0" fmla="*/ 21 w 1642"/>
                <a:gd name="T1" fmla="*/ 738 h 738"/>
                <a:gd name="T2" fmla="*/ 1642 w 1642"/>
                <a:gd name="T3" fmla="*/ 12 h 738"/>
                <a:gd name="T4" fmla="*/ 1642 w 1642"/>
                <a:gd name="T5" fmla="*/ 0 h 738"/>
                <a:gd name="T6" fmla="*/ 0 w 1642"/>
                <a:gd name="T7" fmla="*/ 738 h 738"/>
                <a:gd name="T8" fmla="*/ 21 w 1642"/>
                <a:gd name="T9" fmla="*/ 738 h 738"/>
              </a:gdLst>
              <a:ahLst/>
              <a:cxnLst>
                <a:cxn ang="0">
                  <a:pos x="T0" y="T1"/>
                </a:cxn>
                <a:cxn ang="0">
                  <a:pos x="T2" y="T3"/>
                </a:cxn>
                <a:cxn ang="0">
                  <a:pos x="T4" y="T5"/>
                </a:cxn>
                <a:cxn ang="0">
                  <a:pos x="T6" y="T7"/>
                </a:cxn>
                <a:cxn ang="0">
                  <a:pos x="T8" y="T9"/>
                </a:cxn>
              </a:cxnLst>
              <a:rect l="0" t="0" r="r" b="b"/>
              <a:pathLst>
                <a:path w="1642" h="738">
                  <a:moveTo>
                    <a:pt x="21" y="738"/>
                  </a:moveTo>
                  <a:lnTo>
                    <a:pt x="1642" y="12"/>
                  </a:lnTo>
                  <a:lnTo>
                    <a:pt x="1642" y="0"/>
                  </a:lnTo>
                  <a:lnTo>
                    <a:pt x="0" y="738"/>
                  </a:lnTo>
                  <a:lnTo>
                    <a:pt x="21" y="73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Freeform 128"/>
            <p:cNvSpPr>
              <a:spLocks/>
            </p:cNvSpPr>
            <p:nvPr/>
          </p:nvSpPr>
          <p:spPr bwMode="auto">
            <a:xfrm rot="10800000">
              <a:off x="59502" y="-2278656"/>
              <a:ext cx="1216562" cy="546842"/>
            </a:xfrm>
            <a:custGeom>
              <a:avLst/>
              <a:gdLst>
                <a:gd name="T0" fmla="*/ 24 w 1495"/>
                <a:gd name="T1" fmla="*/ 672 h 672"/>
                <a:gd name="T2" fmla="*/ 1495 w 1495"/>
                <a:gd name="T3" fmla="*/ 12 h 672"/>
                <a:gd name="T4" fmla="*/ 1495 w 1495"/>
                <a:gd name="T5" fmla="*/ 0 h 672"/>
                <a:gd name="T6" fmla="*/ 0 w 1495"/>
                <a:gd name="T7" fmla="*/ 672 h 672"/>
                <a:gd name="T8" fmla="*/ 24 w 1495"/>
                <a:gd name="T9" fmla="*/ 672 h 672"/>
              </a:gdLst>
              <a:ahLst/>
              <a:cxnLst>
                <a:cxn ang="0">
                  <a:pos x="T0" y="T1"/>
                </a:cxn>
                <a:cxn ang="0">
                  <a:pos x="T2" y="T3"/>
                </a:cxn>
                <a:cxn ang="0">
                  <a:pos x="T4" y="T5"/>
                </a:cxn>
                <a:cxn ang="0">
                  <a:pos x="T6" y="T7"/>
                </a:cxn>
                <a:cxn ang="0">
                  <a:pos x="T8" y="T9"/>
                </a:cxn>
              </a:cxnLst>
              <a:rect l="0" t="0" r="r" b="b"/>
              <a:pathLst>
                <a:path w="1495" h="672">
                  <a:moveTo>
                    <a:pt x="24" y="672"/>
                  </a:moveTo>
                  <a:lnTo>
                    <a:pt x="1495" y="12"/>
                  </a:lnTo>
                  <a:lnTo>
                    <a:pt x="1495" y="0"/>
                  </a:lnTo>
                  <a:lnTo>
                    <a:pt x="0" y="672"/>
                  </a:lnTo>
                  <a:lnTo>
                    <a:pt x="24" y="67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Freeform 129"/>
            <p:cNvSpPr>
              <a:spLocks/>
            </p:cNvSpPr>
            <p:nvPr/>
          </p:nvSpPr>
          <p:spPr bwMode="auto">
            <a:xfrm rot="10800000">
              <a:off x="59503" y="-2278657"/>
              <a:ext cx="1095313" cy="492321"/>
            </a:xfrm>
            <a:custGeom>
              <a:avLst/>
              <a:gdLst>
                <a:gd name="T0" fmla="*/ 24 w 1346"/>
                <a:gd name="T1" fmla="*/ 605 h 605"/>
                <a:gd name="T2" fmla="*/ 1346 w 1346"/>
                <a:gd name="T3" fmla="*/ 12 h 605"/>
                <a:gd name="T4" fmla="*/ 1346 w 1346"/>
                <a:gd name="T5" fmla="*/ 0 h 605"/>
                <a:gd name="T6" fmla="*/ 0 w 1346"/>
                <a:gd name="T7" fmla="*/ 605 h 605"/>
                <a:gd name="T8" fmla="*/ 24 w 1346"/>
                <a:gd name="T9" fmla="*/ 605 h 605"/>
              </a:gdLst>
              <a:ahLst/>
              <a:cxnLst>
                <a:cxn ang="0">
                  <a:pos x="T0" y="T1"/>
                </a:cxn>
                <a:cxn ang="0">
                  <a:pos x="T2" y="T3"/>
                </a:cxn>
                <a:cxn ang="0">
                  <a:pos x="T4" y="T5"/>
                </a:cxn>
                <a:cxn ang="0">
                  <a:pos x="T6" y="T7"/>
                </a:cxn>
                <a:cxn ang="0">
                  <a:pos x="T8" y="T9"/>
                </a:cxn>
              </a:cxnLst>
              <a:rect l="0" t="0" r="r" b="b"/>
              <a:pathLst>
                <a:path w="1346" h="605">
                  <a:moveTo>
                    <a:pt x="24" y="605"/>
                  </a:moveTo>
                  <a:lnTo>
                    <a:pt x="1346" y="12"/>
                  </a:lnTo>
                  <a:lnTo>
                    <a:pt x="1346" y="0"/>
                  </a:lnTo>
                  <a:lnTo>
                    <a:pt x="0" y="605"/>
                  </a:lnTo>
                  <a:lnTo>
                    <a:pt x="24" y="605"/>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 name="Freeform 130"/>
            <p:cNvSpPr>
              <a:spLocks/>
            </p:cNvSpPr>
            <p:nvPr/>
          </p:nvSpPr>
          <p:spPr bwMode="auto">
            <a:xfrm rot="10800000">
              <a:off x="59502" y="-2278657"/>
              <a:ext cx="974063" cy="438613"/>
            </a:xfrm>
            <a:custGeom>
              <a:avLst/>
              <a:gdLst>
                <a:gd name="T0" fmla="*/ 21 w 1197"/>
                <a:gd name="T1" fmla="*/ 539 h 539"/>
                <a:gd name="T2" fmla="*/ 1197 w 1197"/>
                <a:gd name="T3" fmla="*/ 12 h 539"/>
                <a:gd name="T4" fmla="*/ 1197 w 1197"/>
                <a:gd name="T5" fmla="*/ 0 h 539"/>
                <a:gd name="T6" fmla="*/ 0 w 1197"/>
                <a:gd name="T7" fmla="*/ 539 h 539"/>
                <a:gd name="T8" fmla="*/ 21 w 1197"/>
                <a:gd name="T9" fmla="*/ 539 h 539"/>
              </a:gdLst>
              <a:ahLst/>
              <a:cxnLst>
                <a:cxn ang="0">
                  <a:pos x="T0" y="T1"/>
                </a:cxn>
                <a:cxn ang="0">
                  <a:pos x="T2" y="T3"/>
                </a:cxn>
                <a:cxn ang="0">
                  <a:pos x="T4" y="T5"/>
                </a:cxn>
                <a:cxn ang="0">
                  <a:pos x="T6" y="T7"/>
                </a:cxn>
                <a:cxn ang="0">
                  <a:pos x="T8" y="T9"/>
                </a:cxn>
              </a:cxnLst>
              <a:rect l="0" t="0" r="r" b="b"/>
              <a:pathLst>
                <a:path w="1197" h="539">
                  <a:moveTo>
                    <a:pt x="21" y="539"/>
                  </a:moveTo>
                  <a:lnTo>
                    <a:pt x="1197" y="12"/>
                  </a:lnTo>
                  <a:lnTo>
                    <a:pt x="1197" y="0"/>
                  </a:lnTo>
                  <a:lnTo>
                    <a:pt x="0" y="539"/>
                  </a:lnTo>
                  <a:lnTo>
                    <a:pt x="21" y="53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 name="Freeform 131"/>
            <p:cNvSpPr>
              <a:spLocks/>
            </p:cNvSpPr>
            <p:nvPr/>
          </p:nvSpPr>
          <p:spPr bwMode="auto">
            <a:xfrm rot="10800000">
              <a:off x="59503" y="-2278656"/>
              <a:ext cx="854441" cy="384092"/>
            </a:xfrm>
            <a:custGeom>
              <a:avLst/>
              <a:gdLst>
                <a:gd name="T0" fmla="*/ 23 w 1050"/>
                <a:gd name="T1" fmla="*/ 472 h 472"/>
                <a:gd name="T2" fmla="*/ 1050 w 1050"/>
                <a:gd name="T3" fmla="*/ 11 h 472"/>
                <a:gd name="T4" fmla="*/ 1050 w 1050"/>
                <a:gd name="T5" fmla="*/ 0 h 472"/>
                <a:gd name="T6" fmla="*/ 0 w 1050"/>
                <a:gd name="T7" fmla="*/ 472 h 472"/>
                <a:gd name="T8" fmla="*/ 23 w 1050"/>
                <a:gd name="T9" fmla="*/ 472 h 472"/>
              </a:gdLst>
              <a:ahLst/>
              <a:cxnLst>
                <a:cxn ang="0">
                  <a:pos x="T0" y="T1"/>
                </a:cxn>
                <a:cxn ang="0">
                  <a:pos x="T2" y="T3"/>
                </a:cxn>
                <a:cxn ang="0">
                  <a:pos x="T4" y="T5"/>
                </a:cxn>
                <a:cxn ang="0">
                  <a:pos x="T6" y="T7"/>
                </a:cxn>
                <a:cxn ang="0">
                  <a:pos x="T8" y="T9"/>
                </a:cxn>
              </a:cxnLst>
              <a:rect l="0" t="0" r="r" b="b"/>
              <a:pathLst>
                <a:path w="1050" h="472">
                  <a:moveTo>
                    <a:pt x="23" y="472"/>
                  </a:moveTo>
                  <a:lnTo>
                    <a:pt x="1050" y="11"/>
                  </a:lnTo>
                  <a:lnTo>
                    <a:pt x="1050" y="0"/>
                  </a:lnTo>
                  <a:lnTo>
                    <a:pt x="0" y="472"/>
                  </a:lnTo>
                  <a:lnTo>
                    <a:pt x="23" y="47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Freeform 132"/>
            <p:cNvSpPr>
              <a:spLocks/>
            </p:cNvSpPr>
            <p:nvPr/>
          </p:nvSpPr>
          <p:spPr bwMode="auto">
            <a:xfrm rot="10800000">
              <a:off x="59502" y="-2278656"/>
              <a:ext cx="733192" cy="330384"/>
            </a:xfrm>
            <a:custGeom>
              <a:avLst/>
              <a:gdLst>
                <a:gd name="T0" fmla="*/ 24 w 901"/>
                <a:gd name="T1" fmla="*/ 406 h 406"/>
                <a:gd name="T2" fmla="*/ 901 w 901"/>
                <a:gd name="T3" fmla="*/ 12 h 406"/>
                <a:gd name="T4" fmla="*/ 901 w 901"/>
                <a:gd name="T5" fmla="*/ 0 h 406"/>
                <a:gd name="T6" fmla="*/ 0 w 901"/>
                <a:gd name="T7" fmla="*/ 406 h 406"/>
                <a:gd name="T8" fmla="*/ 24 w 901"/>
                <a:gd name="T9" fmla="*/ 406 h 406"/>
              </a:gdLst>
              <a:ahLst/>
              <a:cxnLst>
                <a:cxn ang="0">
                  <a:pos x="T0" y="T1"/>
                </a:cxn>
                <a:cxn ang="0">
                  <a:pos x="T2" y="T3"/>
                </a:cxn>
                <a:cxn ang="0">
                  <a:pos x="T4" y="T5"/>
                </a:cxn>
                <a:cxn ang="0">
                  <a:pos x="T6" y="T7"/>
                </a:cxn>
                <a:cxn ang="0">
                  <a:pos x="T8" y="T9"/>
                </a:cxn>
              </a:cxnLst>
              <a:rect l="0" t="0" r="r" b="b"/>
              <a:pathLst>
                <a:path w="901" h="406">
                  <a:moveTo>
                    <a:pt x="24" y="406"/>
                  </a:moveTo>
                  <a:lnTo>
                    <a:pt x="901" y="12"/>
                  </a:lnTo>
                  <a:lnTo>
                    <a:pt x="901" y="0"/>
                  </a:lnTo>
                  <a:lnTo>
                    <a:pt x="0" y="406"/>
                  </a:lnTo>
                  <a:lnTo>
                    <a:pt x="24" y="40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 name="Freeform 133"/>
            <p:cNvSpPr>
              <a:spLocks/>
            </p:cNvSpPr>
            <p:nvPr/>
          </p:nvSpPr>
          <p:spPr bwMode="auto">
            <a:xfrm rot="10800000">
              <a:off x="59503" y="-2278656"/>
              <a:ext cx="613570" cy="276676"/>
            </a:xfrm>
            <a:custGeom>
              <a:avLst/>
              <a:gdLst>
                <a:gd name="T0" fmla="*/ 23 w 754"/>
                <a:gd name="T1" fmla="*/ 340 h 340"/>
                <a:gd name="T2" fmla="*/ 754 w 754"/>
                <a:gd name="T3" fmla="*/ 12 h 340"/>
                <a:gd name="T4" fmla="*/ 754 w 754"/>
                <a:gd name="T5" fmla="*/ 0 h 340"/>
                <a:gd name="T6" fmla="*/ 0 w 754"/>
                <a:gd name="T7" fmla="*/ 340 h 340"/>
                <a:gd name="T8" fmla="*/ 23 w 754"/>
                <a:gd name="T9" fmla="*/ 340 h 340"/>
              </a:gdLst>
              <a:ahLst/>
              <a:cxnLst>
                <a:cxn ang="0">
                  <a:pos x="T0" y="T1"/>
                </a:cxn>
                <a:cxn ang="0">
                  <a:pos x="T2" y="T3"/>
                </a:cxn>
                <a:cxn ang="0">
                  <a:pos x="T4" y="T5"/>
                </a:cxn>
                <a:cxn ang="0">
                  <a:pos x="T6" y="T7"/>
                </a:cxn>
                <a:cxn ang="0">
                  <a:pos x="T8" y="T9"/>
                </a:cxn>
              </a:cxnLst>
              <a:rect l="0" t="0" r="r" b="b"/>
              <a:pathLst>
                <a:path w="754" h="340">
                  <a:moveTo>
                    <a:pt x="23" y="340"/>
                  </a:moveTo>
                  <a:lnTo>
                    <a:pt x="754" y="12"/>
                  </a:lnTo>
                  <a:lnTo>
                    <a:pt x="754" y="0"/>
                  </a:lnTo>
                  <a:lnTo>
                    <a:pt x="0" y="340"/>
                  </a:lnTo>
                  <a:lnTo>
                    <a:pt x="23" y="34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Freeform 134"/>
            <p:cNvSpPr>
              <a:spLocks/>
            </p:cNvSpPr>
            <p:nvPr/>
          </p:nvSpPr>
          <p:spPr bwMode="auto">
            <a:xfrm rot="10800000">
              <a:off x="59502" y="-2278657"/>
              <a:ext cx="492321" cy="222155"/>
            </a:xfrm>
            <a:custGeom>
              <a:avLst/>
              <a:gdLst>
                <a:gd name="T0" fmla="*/ 23 w 605"/>
                <a:gd name="T1" fmla="*/ 273 h 273"/>
                <a:gd name="T2" fmla="*/ 605 w 605"/>
                <a:gd name="T3" fmla="*/ 12 h 273"/>
                <a:gd name="T4" fmla="*/ 605 w 605"/>
                <a:gd name="T5" fmla="*/ 0 h 273"/>
                <a:gd name="T6" fmla="*/ 0 w 605"/>
                <a:gd name="T7" fmla="*/ 273 h 273"/>
                <a:gd name="T8" fmla="*/ 23 w 605"/>
                <a:gd name="T9" fmla="*/ 273 h 273"/>
              </a:gdLst>
              <a:ahLst/>
              <a:cxnLst>
                <a:cxn ang="0">
                  <a:pos x="T0" y="T1"/>
                </a:cxn>
                <a:cxn ang="0">
                  <a:pos x="T2" y="T3"/>
                </a:cxn>
                <a:cxn ang="0">
                  <a:pos x="T4" y="T5"/>
                </a:cxn>
                <a:cxn ang="0">
                  <a:pos x="T6" y="T7"/>
                </a:cxn>
                <a:cxn ang="0">
                  <a:pos x="T8" y="T9"/>
                </a:cxn>
              </a:cxnLst>
              <a:rect l="0" t="0" r="r" b="b"/>
              <a:pathLst>
                <a:path w="605" h="273">
                  <a:moveTo>
                    <a:pt x="23" y="273"/>
                  </a:moveTo>
                  <a:lnTo>
                    <a:pt x="605" y="12"/>
                  </a:lnTo>
                  <a:lnTo>
                    <a:pt x="605" y="0"/>
                  </a:lnTo>
                  <a:lnTo>
                    <a:pt x="0" y="273"/>
                  </a:lnTo>
                  <a:lnTo>
                    <a:pt x="23" y="273"/>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 name="Freeform 135"/>
            <p:cNvSpPr>
              <a:spLocks/>
            </p:cNvSpPr>
            <p:nvPr/>
          </p:nvSpPr>
          <p:spPr bwMode="auto">
            <a:xfrm rot="10800000">
              <a:off x="59503" y="-2278657"/>
              <a:ext cx="371072" cy="168447"/>
            </a:xfrm>
            <a:custGeom>
              <a:avLst/>
              <a:gdLst>
                <a:gd name="T0" fmla="*/ 21 w 456"/>
                <a:gd name="T1" fmla="*/ 207 h 207"/>
                <a:gd name="T2" fmla="*/ 456 w 456"/>
                <a:gd name="T3" fmla="*/ 12 h 207"/>
                <a:gd name="T4" fmla="*/ 456 w 456"/>
                <a:gd name="T5" fmla="*/ 0 h 207"/>
                <a:gd name="T6" fmla="*/ 0 w 456"/>
                <a:gd name="T7" fmla="*/ 207 h 207"/>
                <a:gd name="T8" fmla="*/ 21 w 456"/>
                <a:gd name="T9" fmla="*/ 207 h 207"/>
              </a:gdLst>
              <a:ahLst/>
              <a:cxnLst>
                <a:cxn ang="0">
                  <a:pos x="T0" y="T1"/>
                </a:cxn>
                <a:cxn ang="0">
                  <a:pos x="T2" y="T3"/>
                </a:cxn>
                <a:cxn ang="0">
                  <a:pos x="T4" y="T5"/>
                </a:cxn>
                <a:cxn ang="0">
                  <a:pos x="T6" y="T7"/>
                </a:cxn>
                <a:cxn ang="0">
                  <a:pos x="T8" y="T9"/>
                </a:cxn>
              </a:cxnLst>
              <a:rect l="0" t="0" r="r" b="b"/>
              <a:pathLst>
                <a:path w="456" h="207">
                  <a:moveTo>
                    <a:pt x="21" y="207"/>
                  </a:moveTo>
                  <a:lnTo>
                    <a:pt x="456" y="12"/>
                  </a:lnTo>
                  <a:lnTo>
                    <a:pt x="456" y="0"/>
                  </a:lnTo>
                  <a:lnTo>
                    <a:pt x="0" y="207"/>
                  </a:lnTo>
                  <a:lnTo>
                    <a:pt x="21" y="207"/>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Freeform 136"/>
            <p:cNvSpPr>
              <a:spLocks/>
            </p:cNvSpPr>
            <p:nvPr/>
          </p:nvSpPr>
          <p:spPr bwMode="auto">
            <a:xfrm rot="10800000">
              <a:off x="59503" y="-2278656"/>
              <a:ext cx="252264" cy="113925"/>
            </a:xfrm>
            <a:custGeom>
              <a:avLst/>
              <a:gdLst>
                <a:gd name="T0" fmla="*/ 24 w 310"/>
                <a:gd name="T1" fmla="*/ 140 h 140"/>
                <a:gd name="T2" fmla="*/ 310 w 310"/>
                <a:gd name="T3" fmla="*/ 12 h 140"/>
                <a:gd name="T4" fmla="*/ 310 w 310"/>
                <a:gd name="T5" fmla="*/ 0 h 140"/>
                <a:gd name="T6" fmla="*/ 0 w 310"/>
                <a:gd name="T7" fmla="*/ 140 h 140"/>
                <a:gd name="T8" fmla="*/ 24 w 310"/>
                <a:gd name="T9" fmla="*/ 140 h 140"/>
              </a:gdLst>
              <a:ahLst/>
              <a:cxnLst>
                <a:cxn ang="0">
                  <a:pos x="T0" y="T1"/>
                </a:cxn>
                <a:cxn ang="0">
                  <a:pos x="T2" y="T3"/>
                </a:cxn>
                <a:cxn ang="0">
                  <a:pos x="T4" y="T5"/>
                </a:cxn>
                <a:cxn ang="0">
                  <a:pos x="T6" y="T7"/>
                </a:cxn>
                <a:cxn ang="0">
                  <a:pos x="T8" y="T9"/>
                </a:cxn>
              </a:cxnLst>
              <a:rect l="0" t="0" r="r" b="b"/>
              <a:pathLst>
                <a:path w="310" h="140">
                  <a:moveTo>
                    <a:pt x="24" y="140"/>
                  </a:moveTo>
                  <a:lnTo>
                    <a:pt x="310" y="12"/>
                  </a:lnTo>
                  <a:lnTo>
                    <a:pt x="310" y="0"/>
                  </a:lnTo>
                  <a:lnTo>
                    <a:pt x="0" y="140"/>
                  </a:lnTo>
                  <a:lnTo>
                    <a:pt x="24" y="14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Freeform 137"/>
            <p:cNvSpPr>
              <a:spLocks/>
            </p:cNvSpPr>
            <p:nvPr/>
          </p:nvSpPr>
          <p:spPr bwMode="auto">
            <a:xfrm rot="10800000">
              <a:off x="59503" y="-2278656"/>
              <a:ext cx="130201" cy="60218"/>
            </a:xfrm>
            <a:custGeom>
              <a:avLst/>
              <a:gdLst>
                <a:gd name="T0" fmla="*/ 23 w 160"/>
                <a:gd name="T1" fmla="*/ 74 h 74"/>
                <a:gd name="T2" fmla="*/ 160 w 160"/>
                <a:gd name="T3" fmla="*/ 12 h 74"/>
                <a:gd name="T4" fmla="*/ 160 w 160"/>
                <a:gd name="T5" fmla="*/ 0 h 74"/>
                <a:gd name="T6" fmla="*/ 0 w 160"/>
                <a:gd name="T7" fmla="*/ 74 h 74"/>
                <a:gd name="T8" fmla="*/ 23 w 160"/>
                <a:gd name="T9" fmla="*/ 74 h 74"/>
              </a:gdLst>
              <a:ahLst/>
              <a:cxnLst>
                <a:cxn ang="0">
                  <a:pos x="T0" y="T1"/>
                </a:cxn>
                <a:cxn ang="0">
                  <a:pos x="T2" y="T3"/>
                </a:cxn>
                <a:cxn ang="0">
                  <a:pos x="T4" y="T5"/>
                </a:cxn>
                <a:cxn ang="0">
                  <a:pos x="T6" y="T7"/>
                </a:cxn>
                <a:cxn ang="0">
                  <a:pos x="T8" y="T9"/>
                </a:cxn>
              </a:cxnLst>
              <a:rect l="0" t="0" r="r" b="b"/>
              <a:pathLst>
                <a:path w="160" h="74">
                  <a:moveTo>
                    <a:pt x="23" y="74"/>
                  </a:moveTo>
                  <a:lnTo>
                    <a:pt x="160" y="12"/>
                  </a:lnTo>
                  <a:lnTo>
                    <a:pt x="160" y="0"/>
                  </a:lnTo>
                  <a:lnTo>
                    <a:pt x="0" y="74"/>
                  </a:lnTo>
                  <a:lnTo>
                    <a:pt x="23" y="7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Freeform 138"/>
            <p:cNvSpPr>
              <a:spLocks/>
            </p:cNvSpPr>
            <p:nvPr/>
          </p:nvSpPr>
          <p:spPr bwMode="auto">
            <a:xfrm rot="10800000">
              <a:off x="59503" y="-2278656"/>
              <a:ext cx="11393" cy="6510"/>
            </a:xfrm>
            <a:custGeom>
              <a:avLst/>
              <a:gdLst>
                <a:gd name="T0" fmla="*/ 14 w 14"/>
                <a:gd name="T1" fmla="*/ 8 h 8"/>
                <a:gd name="T2" fmla="*/ 14 w 14"/>
                <a:gd name="T3" fmla="*/ 0 h 8"/>
                <a:gd name="T4" fmla="*/ 0 w 14"/>
                <a:gd name="T5" fmla="*/ 8 h 8"/>
                <a:gd name="T6" fmla="*/ 14 w 14"/>
                <a:gd name="T7" fmla="*/ 8 h 8"/>
              </a:gdLst>
              <a:ahLst/>
              <a:cxnLst>
                <a:cxn ang="0">
                  <a:pos x="T0" y="T1"/>
                </a:cxn>
                <a:cxn ang="0">
                  <a:pos x="T2" y="T3"/>
                </a:cxn>
                <a:cxn ang="0">
                  <a:pos x="T4" y="T5"/>
                </a:cxn>
                <a:cxn ang="0">
                  <a:pos x="T6" y="T7"/>
                </a:cxn>
              </a:cxnLst>
              <a:rect l="0" t="0" r="r" b="b"/>
              <a:pathLst>
                <a:path w="14" h="8">
                  <a:moveTo>
                    <a:pt x="14" y="8"/>
                  </a:moveTo>
                  <a:lnTo>
                    <a:pt x="14" y="0"/>
                  </a:lnTo>
                  <a:lnTo>
                    <a:pt x="0" y="8"/>
                  </a:lnTo>
                  <a:lnTo>
                    <a:pt x="14" y="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 name="Freeform 113"/>
            <p:cNvSpPr>
              <a:spLocks/>
            </p:cNvSpPr>
            <p:nvPr/>
          </p:nvSpPr>
          <p:spPr bwMode="auto">
            <a:xfrm rot="10800000">
              <a:off x="59502" y="-2278656"/>
              <a:ext cx="3024723" cy="1357341"/>
            </a:xfrm>
            <a:custGeom>
              <a:avLst/>
              <a:gdLst>
                <a:gd name="T0" fmla="*/ 3717 w 3717"/>
                <a:gd name="T1" fmla="*/ 0 h 1668"/>
                <a:gd name="T2" fmla="*/ 0 w 3717"/>
                <a:gd name="T3" fmla="*/ 1668 h 1668"/>
                <a:gd name="T4" fmla="*/ 23 w 3717"/>
                <a:gd name="T5" fmla="*/ 1668 h 1668"/>
                <a:gd name="T6" fmla="*/ 3717 w 3717"/>
                <a:gd name="T7" fmla="*/ 12 h 1668"/>
                <a:gd name="T8" fmla="*/ 3717 w 3717"/>
                <a:gd name="T9" fmla="*/ 0 h 1668"/>
              </a:gdLst>
              <a:ahLst/>
              <a:cxnLst>
                <a:cxn ang="0">
                  <a:pos x="T0" y="T1"/>
                </a:cxn>
                <a:cxn ang="0">
                  <a:pos x="T2" y="T3"/>
                </a:cxn>
                <a:cxn ang="0">
                  <a:pos x="T4" y="T5"/>
                </a:cxn>
                <a:cxn ang="0">
                  <a:pos x="T6" y="T7"/>
                </a:cxn>
                <a:cxn ang="0">
                  <a:pos x="T8" y="T9"/>
                </a:cxn>
              </a:cxnLst>
              <a:rect l="0" t="0" r="r" b="b"/>
              <a:pathLst>
                <a:path w="3717" h="1668">
                  <a:moveTo>
                    <a:pt x="3717" y="0"/>
                  </a:moveTo>
                  <a:lnTo>
                    <a:pt x="0" y="1668"/>
                  </a:lnTo>
                  <a:lnTo>
                    <a:pt x="23" y="1668"/>
                  </a:lnTo>
                  <a:lnTo>
                    <a:pt x="3717" y="12"/>
                  </a:lnTo>
                  <a:lnTo>
                    <a:pt x="371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7" name="グループ化 6"/>
          <p:cNvGrpSpPr/>
          <p:nvPr userDrawn="1"/>
        </p:nvGrpSpPr>
        <p:grpSpPr>
          <a:xfrm>
            <a:off x="6348" y="10076"/>
            <a:ext cx="1450041" cy="4132733"/>
            <a:chOff x="-2848591" y="10076"/>
            <a:chExt cx="1450041" cy="4132733"/>
          </a:xfrm>
        </p:grpSpPr>
        <p:sp>
          <p:nvSpPr>
            <p:cNvPr id="194" name="Freeform 5"/>
            <p:cNvSpPr>
              <a:spLocks/>
            </p:cNvSpPr>
            <p:nvPr userDrawn="1"/>
          </p:nvSpPr>
          <p:spPr bwMode="auto">
            <a:xfrm rot="10800000">
              <a:off x="-2333325" y="10077"/>
              <a:ext cx="934775" cy="4132732"/>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 name="Freeform 6"/>
            <p:cNvSpPr>
              <a:spLocks/>
            </p:cNvSpPr>
            <p:nvPr userDrawn="1"/>
          </p:nvSpPr>
          <p:spPr bwMode="auto">
            <a:xfrm rot="10800000">
              <a:off x="-2373061"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 name="Freeform 7"/>
            <p:cNvSpPr>
              <a:spLocks/>
            </p:cNvSpPr>
            <p:nvPr userDrawn="1"/>
          </p:nvSpPr>
          <p:spPr bwMode="auto">
            <a:xfrm rot="10800000">
              <a:off x="-2412797"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 name="Freeform 8"/>
            <p:cNvSpPr>
              <a:spLocks/>
            </p:cNvSpPr>
            <p:nvPr userDrawn="1"/>
          </p:nvSpPr>
          <p:spPr bwMode="auto">
            <a:xfrm rot="10800000">
              <a:off x="-2452533" y="10077"/>
              <a:ext cx="934123" cy="4132732"/>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 name="Freeform 9"/>
            <p:cNvSpPr>
              <a:spLocks/>
            </p:cNvSpPr>
            <p:nvPr userDrawn="1"/>
          </p:nvSpPr>
          <p:spPr bwMode="auto">
            <a:xfrm rot="10800000">
              <a:off x="-2492269" y="10077"/>
              <a:ext cx="934123" cy="4132732"/>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 name="Freeform 10"/>
            <p:cNvSpPr>
              <a:spLocks/>
            </p:cNvSpPr>
            <p:nvPr userDrawn="1"/>
          </p:nvSpPr>
          <p:spPr bwMode="auto">
            <a:xfrm rot="10800000">
              <a:off x="-2532657" y="10077"/>
              <a:ext cx="934775" cy="4132732"/>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 name="Freeform 11"/>
            <p:cNvSpPr>
              <a:spLocks/>
            </p:cNvSpPr>
            <p:nvPr userDrawn="1"/>
          </p:nvSpPr>
          <p:spPr bwMode="auto">
            <a:xfrm rot="10800000">
              <a:off x="-2572392"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 name="Freeform 12"/>
            <p:cNvSpPr>
              <a:spLocks/>
            </p:cNvSpPr>
            <p:nvPr userDrawn="1"/>
          </p:nvSpPr>
          <p:spPr bwMode="auto">
            <a:xfrm rot="10800000">
              <a:off x="-2612129"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 name="Freeform 13"/>
            <p:cNvSpPr>
              <a:spLocks/>
            </p:cNvSpPr>
            <p:nvPr userDrawn="1"/>
          </p:nvSpPr>
          <p:spPr bwMode="auto">
            <a:xfrm rot="10800000">
              <a:off x="-2651865" y="10077"/>
              <a:ext cx="934123" cy="4132732"/>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 name="Freeform 14"/>
            <p:cNvSpPr>
              <a:spLocks/>
            </p:cNvSpPr>
            <p:nvPr userDrawn="1"/>
          </p:nvSpPr>
          <p:spPr bwMode="auto">
            <a:xfrm rot="10800000">
              <a:off x="-2691601" y="10077"/>
              <a:ext cx="934123" cy="4132732"/>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 name="Freeform 15"/>
            <p:cNvSpPr>
              <a:spLocks/>
            </p:cNvSpPr>
            <p:nvPr userDrawn="1"/>
          </p:nvSpPr>
          <p:spPr bwMode="auto">
            <a:xfrm rot="10800000">
              <a:off x="-2731337" y="10077"/>
              <a:ext cx="934123" cy="4132732"/>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 name="Freeform 16"/>
            <p:cNvSpPr>
              <a:spLocks/>
            </p:cNvSpPr>
            <p:nvPr userDrawn="1"/>
          </p:nvSpPr>
          <p:spPr bwMode="auto">
            <a:xfrm rot="10800000">
              <a:off x="-2771724"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 name="Freeform 17"/>
            <p:cNvSpPr>
              <a:spLocks/>
            </p:cNvSpPr>
            <p:nvPr userDrawn="1"/>
          </p:nvSpPr>
          <p:spPr bwMode="auto">
            <a:xfrm rot="10800000">
              <a:off x="-2811460"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 name="Freeform 18"/>
            <p:cNvSpPr>
              <a:spLocks/>
            </p:cNvSpPr>
            <p:nvPr userDrawn="1"/>
          </p:nvSpPr>
          <p:spPr bwMode="auto">
            <a:xfrm rot="10800000">
              <a:off x="-2848591" y="10077"/>
              <a:ext cx="931518" cy="4132732"/>
            </a:xfrm>
            <a:custGeom>
              <a:avLst/>
              <a:gdLst>
                <a:gd name="T0" fmla="*/ 1430 w 1430"/>
                <a:gd name="T1" fmla="*/ 0 h 3242"/>
                <a:gd name="T2" fmla="*/ 1426 w 1430"/>
                <a:gd name="T3" fmla="*/ 0 h 3242"/>
                <a:gd name="T4" fmla="*/ 0 w 1430"/>
                <a:gd name="T5" fmla="*/ 3242 h 3242"/>
                <a:gd name="T6" fmla="*/ 9 w 1430"/>
                <a:gd name="T7" fmla="*/ 3242 h 3242"/>
                <a:gd name="T8" fmla="*/ 1430 w 1430"/>
                <a:gd name="T9" fmla="*/ 10 h 3242"/>
                <a:gd name="T10" fmla="*/ 1430 w 1430"/>
                <a:gd name="T11" fmla="*/ 0 h 3242"/>
              </a:gdLst>
              <a:ahLst/>
              <a:cxnLst>
                <a:cxn ang="0">
                  <a:pos x="T0" y="T1"/>
                </a:cxn>
                <a:cxn ang="0">
                  <a:pos x="T2" y="T3"/>
                </a:cxn>
                <a:cxn ang="0">
                  <a:pos x="T4" y="T5"/>
                </a:cxn>
                <a:cxn ang="0">
                  <a:pos x="T6" y="T7"/>
                </a:cxn>
                <a:cxn ang="0">
                  <a:pos x="T8" y="T9"/>
                </a:cxn>
                <a:cxn ang="0">
                  <a:pos x="T10" y="T11"/>
                </a:cxn>
              </a:cxnLst>
              <a:rect l="0" t="0" r="r" b="b"/>
              <a:pathLst>
                <a:path w="1430" h="3242">
                  <a:moveTo>
                    <a:pt x="1430" y="0"/>
                  </a:moveTo>
                  <a:lnTo>
                    <a:pt x="1426" y="0"/>
                  </a:lnTo>
                  <a:lnTo>
                    <a:pt x="0" y="3242"/>
                  </a:lnTo>
                  <a:lnTo>
                    <a:pt x="9" y="3242"/>
                  </a:lnTo>
                  <a:lnTo>
                    <a:pt x="1430" y="10"/>
                  </a:lnTo>
                  <a:lnTo>
                    <a:pt x="1430"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 name="Freeform 19"/>
            <p:cNvSpPr>
              <a:spLocks/>
            </p:cNvSpPr>
            <p:nvPr userDrawn="1"/>
          </p:nvSpPr>
          <p:spPr bwMode="auto">
            <a:xfrm rot="10800000">
              <a:off x="-2848591" y="10077"/>
              <a:ext cx="891782" cy="3967015"/>
            </a:xfrm>
            <a:custGeom>
              <a:avLst/>
              <a:gdLst>
                <a:gd name="T0" fmla="*/ 1369 w 1369"/>
                <a:gd name="T1" fmla="*/ 0 h 3112"/>
                <a:gd name="T2" fmla="*/ 0 w 1369"/>
                <a:gd name="T3" fmla="*/ 3112 h 3112"/>
                <a:gd name="T4" fmla="*/ 10 w 1369"/>
                <a:gd name="T5" fmla="*/ 3112 h 3112"/>
                <a:gd name="T6" fmla="*/ 1369 w 1369"/>
                <a:gd name="T7" fmla="*/ 19 h 3112"/>
                <a:gd name="T8" fmla="*/ 1369 w 1369"/>
                <a:gd name="T9" fmla="*/ 0 h 3112"/>
              </a:gdLst>
              <a:ahLst/>
              <a:cxnLst>
                <a:cxn ang="0">
                  <a:pos x="T0" y="T1"/>
                </a:cxn>
                <a:cxn ang="0">
                  <a:pos x="T2" y="T3"/>
                </a:cxn>
                <a:cxn ang="0">
                  <a:pos x="T4" y="T5"/>
                </a:cxn>
                <a:cxn ang="0">
                  <a:pos x="T6" y="T7"/>
                </a:cxn>
                <a:cxn ang="0">
                  <a:pos x="T8" y="T9"/>
                </a:cxn>
              </a:cxnLst>
              <a:rect l="0" t="0" r="r" b="b"/>
              <a:pathLst>
                <a:path w="1369" h="3112">
                  <a:moveTo>
                    <a:pt x="1369" y="0"/>
                  </a:moveTo>
                  <a:lnTo>
                    <a:pt x="0" y="3112"/>
                  </a:lnTo>
                  <a:lnTo>
                    <a:pt x="10" y="3112"/>
                  </a:lnTo>
                  <a:lnTo>
                    <a:pt x="1369" y="19"/>
                  </a:lnTo>
                  <a:lnTo>
                    <a:pt x="136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 name="Freeform 20"/>
            <p:cNvSpPr>
              <a:spLocks/>
            </p:cNvSpPr>
            <p:nvPr userDrawn="1"/>
          </p:nvSpPr>
          <p:spPr bwMode="auto">
            <a:xfrm rot="10800000">
              <a:off x="-2848591" y="10077"/>
              <a:ext cx="852045" cy="3788550"/>
            </a:xfrm>
            <a:custGeom>
              <a:avLst/>
              <a:gdLst>
                <a:gd name="T0" fmla="*/ 1308 w 1308"/>
                <a:gd name="T1" fmla="*/ 0 h 2972"/>
                <a:gd name="T2" fmla="*/ 0 w 1308"/>
                <a:gd name="T3" fmla="*/ 2972 h 2972"/>
                <a:gd name="T4" fmla="*/ 10 w 1308"/>
                <a:gd name="T5" fmla="*/ 2972 h 2972"/>
                <a:gd name="T6" fmla="*/ 1308 w 1308"/>
                <a:gd name="T7" fmla="*/ 19 h 2972"/>
                <a:gd name="T8" fmla="*/ 1308 w 1308"/>
                <a:gd name="T9" fmla="*/ 0 h 2972"/>
              </a:gdLst>
              <a:ahLst/>
              <a:cxnLst>
                <a:cxn ang="0">
                  <a:pos x="T0" y="T1"/>
                </a:cxn>
                <a:cxn ang="0">
                  <a:pos x="T2" y="T3"/>
                </a:cxn>
                <a:cxn ang="0">
                  <a:pos x="T4" y="T5"/>
                </a:cxn>
                <a:cxn ang="0">
                  <a:pos x="T6" y="T7"/>
                </a:cxn>
                <a:cxn ang="0">
                  <a:pos x="T8" y="T9"/>
                </a:cxn>
              </a:cxnLst>
              <a:rect l="0" t="0" r="r" b="b"/>
              <a:pathLst>
                <a:path w="1308" h="2972">
                  <a:moveTo>
                    <a:pt x="1308" y="0"/>
                  </a:moveTo>
                  <a:lnTo>
                    <a:pt x="0" y="2972"/>
                  </a:lnTo>
                  <a:lnTo>
                    <a:pt x="10" y="2972"/>
                  </a:lnTo>
                  <a:lnTo>
                    <a:pt x="1308" y="19"/>
                  </a:lnTo>
                  <a:lnTo>
                    <a:pt x="130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 name="Freeform 21"/>
            <p:cNvSpPr>
              <a:spLocks/>
            </p:cNvSpPr>
            <p:nvPr userDrawn="1"/>
          </p:nvSpPr>
          <p:spPr bwMode="auto">
            <a:xfrm rot="10800000">
              <a:off x="-2848591" y="10077"/>
              <a:ext cx="812310" cy="3611361"/>
            </a:xfrm>
            <a:custGeom>
              <a:avLst/>
              <a:gdLst>
                <a:gd name="T0" fmla="*/ 1247 w 1247"/>
                <a:gd name="T1" fmla="*/ 0 h 2833"/>
                <a:gd name="T2" fmla="*/ 0 w 1247"/>
                <a:gd name="T3" fmla="*/ 2833 h 2833"/>
                <a:gd name="T4" fmla="*/ 10 w 1247"/>
                <a:gd name="T5" fmla="*/ 2833 h 2833"/>
                <a:gd name="T6" fmla="*/ 1247 w 1247"/>
                <a:gd name="T7" fmla="*/ 19 h 2833"/>
                <a:gd name="T8" fmla="*/ 1247 w 1247"/>
                <a:gd name="T9" fmla="*/ 0 h 2833"/>
              </a:gdLst>
              <a:ahLst/>
              <a:cxnLst>
                <a:cxn ang="0">
                  <a:pos x="T0" y="T1"/>
                </a:cxn>
                <a:cxn ang="0">
                  <a:pos x="T2" y="T3"/>
                </a:cxn>
                <a:cxn ang="0">
                  <a:pos x="T4" y="T5"/>
                </a:cxn>
                <a:cxn ang="0">
                  <a:pos x="T6" y="T7"/>
                </a:cxn>
                <a:cxn ang="0">
                  <a:pos x="T8" y="T9"/>
                </a:cxn>
              </a:cxnLst>
              <a:rect l="0" t="0" r="r" b="b"/>
              <a:pathLst>
                <a:path w="1247" h="2833">
                  <a:moveTo>
                    <a:pt x="1247" y="0"/>
                  </a:moveTo>
                  <a:lnTo>
                    <a:pt x="0" y="2833"/>
                  </a:lnTo>
                  <a:lnTo>
                    <a:pt x="10" y="2833"/>
                  </a:lnTo>
                  <a:lnTo>
                    <a:pt x="1247" y="19"/>
                  </a:lnTo>
                  <a:lnTo>
                    <a:pt x="124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 name="Freeform 22"/>
            <p:cNvSpPr>
              <a:spLocks/>
            </p:cNvSpPr>
            <p:nvPr userDrawn="1"/>
          </p:nvSpPr>
          <p:spPr bwMode="auto">
            <a:xfrm rot="10800000">
              <a:off x="-2848591" y="10077"/>
              <a:ext cx="771922" cy="3432896"/>
            </a:xfrm>
            <a:custGeom>
              <a:avLst/>
              <a:gdLst>
                <a:gd name="T0" fmla="*/ 1185 w 1185"/>
                <a:gd name="T1" fmla="*/ 0 h 2693"/>
                <a:gd name="T2" fmla="*/ 0 w 1185"/>
                <a:gd name="T3" fmla="*/ 2693 h 2693"/>
                <a:gd name="T4" fmla="*/ 9 w 1185"/>
                <a:gd name="T5" fmla="*/ 2693 h 2693"/>
                <a:gd name="T6" fmla="*/ 1185 w 1185"/>
                <a:gd name="T7" fmla="*/ 19 h 2693"/>
                <a:gd name="T8" fmla="*/ 1185 w 1185"/>
                <a:gd name="T9" fmla="*/ 0 h 2693"/>
              </a:gdLst>
              <a:ahLst/>
              <a:cxnLst>
                <a:cxn ang="0">
                  <a:pos x="T0" y="T1"/>
                </a:cxn>
                <a:cxn ang="0">
                  <a:pos x="T2" y="T3"/>
                </a:cxn>
                <a:cxn ang="0">
                  <a:pos x="T4" y="T5"/>
                </a:cxn>
                <a:cxn ang="0">
                  <a:pos x="T6" y="T7"/>
                </a:cxn>
                <a:cxn ang="0">
                  <a:pos x="T8" y="T9"/>
                </a:cxn>
              </a:cxnLst>
              <a:rect l="0" t="0" r="r" b="b"/>
              <a:pathLst>
                <a:path w="1185" h="2693">
                  <a:moveTo>
                    <a:pt x="1185" y="0"/>
                  </a:moveTo>
                  <a:lnTo>
                    <a:pt x="0" y="2693"/>
                  </a:lnTo>
                  <a:lnTo>
                    <a:pt x="9" y="2693"/>
                  </a:lnTo>
                  <a:lnTo>
                    <a:pt x="1185" y="19"/>
                  </a:lnTo>
                  <a:lnTo>
                    <a:pt x="118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 name="Freeform 23"/>
            <p:cNvSpPr>
              <a:spLocks/>
            </p:cNvSpPr>
            <p:nvPr userDrawn="1"/>
          </p:nvSpPr>
          <p:spPr bwMode="auto">
            <a:xfrm rot="10800000">
              <a:off x="-2848591" y="10077"/>
              <a:ext cx="732186" cy="3258255"/>
            </a:xfrm>
            <a:custGeom>
              <a:avLst/>
              <a:gdLst>
                <a:gd name="T0" fmla="*/ 1124 w 1124"/>
                <a:gd name="T1" fmla="*/ 0 h 2556"/>
                <a:gd name="T2" fmla="*/ 0 w 1124"/>
                <a:gd name="T3" fmla="*/ 2556 h 2556"/>
                <a:gd name="T4" fmla="*/ 9 w 1124"/>
                <a:gd name="T5" fmla="*/ 2556 h 2556"/>
                <a:gd name="T6" fmla="*/ 1124 w 1124"/>
                <a:gd name="T7" fmla="*/ 19 h 2556"/>
                <a:gd name="T8" fmla="*/ 1124 w 1124"/>
                <a:gd name="T9" fmla="*/ 0 h 2556"/>
              </a:gdLst>
              <a:ahLst/>
              <a:cxnLst>
                <a:cxn ang="0">
                  <a:pos x="T0" y="T1"/>
                </a:cxn>
                <a:cxn ang="0">
                  <a:pos x="T2" y="T3"/>
                </a:cxn>
                <a:cxn ang="0">
                  <a:pos x="T4" y="T5"/>
                </a:cxn>
                <a:cxn ang="0">
                  <a:pos x="T6" y="T7"/>
                </a:cxn>
                <a:cxn ang="0">
                  <a:pos x="T8" y="T9"/>
                </a:cxn>
              </a:cxnLst>
              <a:rect l="0" t="0" r="r" b="b"/>
              <a:pathLst>
                <a:path w="1124" h="2556">
                  <a:moveTo>
                    <a:pt x="1124" y="0"/>
                  </a:moveTo>
                  <a:lnTo>
                    <a:pt x="0" y="2556"/>
                  </a:lnTo>
                  <a:lnTo>
                    <a:pt x="9" y="2556"/>
                  </a:lnTo>
                  <a:lnTo>
                    <a:pt x="1124" y="19"/>
                  </a:lnTo>
                  <a:lnTo>
                    <a:pt x="112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 name="Freeform 24"/>
            <p:cNvSpPr>
              <a:spLocks/>
            </p:cNvSpPr>
            <p:nvPr userDrawn="1"/>
          </p:nvSpPr>
          <p:spPr bwMode="auto">
            <a:xfrm rot="10800000">
              <a:off x="-2848591" y="10077"/>
              <a:ext cx="692450" cy="3079791"/>
            </a:xfrm>
            <a:custGeom>
              <a:avLst/>
              <a:gdLst>
                <a:gd name="T0" fmla="*/ 1063 w 1063"/>
                <a:gd name="T1" fmla="*/ 0 h 2416"/>
                <a:gd name="T2" fmla="*/ 0 w 1063"/>
                <a:gd name="T3" fmla="*/ 2416 h 2416"/>
                <a:gd name="T4" fmla="*/ 10 w 1063"/>
                <a:gd name="T5" fmla="*/ 2416 h 2416"/>
                <a:gd name="T6" fmla="*/ 1063 w 1063"/>
                <a:gd name="T7" fmla="*/ 19 h 2416"/>
                <a:gd name="T8" fmla="*/ 1063 w 1063"/>
                <a:gd name="T9" fmla="*/ 0 h 2416"/>
              </a:gdLst>
              <a:ahLst/>
              <a:cxnLst>
                <a:cxn ang="0">
                  <a:pos x="T0" y="T1"/>
                </a:cxn>
                <a:cxn ang="0">
                  <a:pos x="T2" y="T3"/>
                </a:cxn>
                <a:cxn ang="0">
                  <a:pos x="T4" y="T5"/>
                </a:cxn>
                <a:cxn ang="0">
                  <a:pos x="T6" y="T7"/>
                </a:cxn>
                <a:cxn ang="0">
                  <a:pos x="T8" y="T9"/>
                </a:cxn>
              </a:cxnLst>
              <a:rect l="0" t="0" r="r" b="b"/>
              <a:pathLst>
                <a:path w="1063" h="2416">
                  <a:moveTo>
                    <a:pt x="1063" y="0"/>
                  </a:moveTo>
                  <a:lnTo>
                    <a:pt x="0" y="2416"/>
                  </a:lnTo>
                  <a:lnTo>
                    <a:pt x="10" y="2416"/>
                  </a:lnTo>
                  <a:lnTo>
                    <a:pt x="1063" y="19"/>
                  </a:lnTo>
                  <a:lnTo>
                    <a:pt x="1063"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 name="Freeform 25"/>
            <p:cNvSpPr>
              <a:spLocks/>
            </p:cNvSpPr>
            <p:nvPr userDrawn="1"/>
          </p:nvSpPr>
          <p:spPr bwMode="auto">
            <a:xfrm rot="10800000">
              <a:off x="-2848591" y="10077"/>
              <a:ext cx="652714" cy="2902601"/>
            </a:xfrm>
            <a:custGeom>
              <a:avLst/>
              <a:gdLst>
                <a:gd name="T0" fmla="*/ 1002 w 1002"/>
                <a:gd name="T1" fmla="*/ 0 h 2277"/>
                <a:gd name="T2" fmla="*/ 0 w 1002"/>
                <a:gd name="T3" fmla="*/ 2277 h 2277"/>
                <a:gd name="T4" fmla="*/ 10 w 1002"/>
                <a:gd name="T5" fmla="*/ 2277 h 2277"/>
                <a:gd name="T6" fmla="*/ 1002 w 1002"/>
                <a:gd name="T7" fmla="*/ 20 h 2277"/>
                <a:gd name="T8" fmla="*/ 1002 w 1002"/>
                <a:gd name="T9" fmla="*/ 0 h 2277"/>
              </a:gdLst>
              <a:ahLst/>
              <a:cxnLst>
                <a:cxn ang="0">
                  <a:pos x="T0" y="T1"/>
                </a:cxn>
                <a:cxn ang="0">
                  <a:pos x="T2" y="T3"/>
                </a:cxn>
                <a:cxn ang="0">
                  <a:pos x="T4" y="T5"/>
                </a:cxn>
                <a:cxn ang="0">
                  <a:pos x="T6" y="T7"/>
                </a:cxn>
                <a:cxn ang="0">
                  <a:pos x="T8" y="T9"/>
                </a:cxn>
              </a:cxnLst>
              <a:rect l="0" t="0" r="r" b="b"/>
              <a:pathLst>
                <a:path w="1002" h="2277">
                  <a:moveTo>
                    <a:pt x="1002" y="0"/>
                  </a:moveTo>
                  <a:lnTo>
                    <a:pt x="0" y="2277"/>
                  </a:lnTo>
                  <a:lnTo>
                    <a:pt x="10" y="2277"/>
                  </a:lnTo>
                  <a:lnTo>
                    <a:pt x="1002" y="20"/>
                  </a:lnTo>
                  <a:lnTo>
                    <a:pt x="1002"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 name="Freeform 26"/>
            <p:cNvSpPr>
              <a:spLocks/>
            </p:cNvSpPr>
            <p:nvPr userDrawn="1"/>
          </p:nvSpPr>
          <p:spPr bwMode="auto">
            <a:xfrm rot="10800000">
              <a:off x="-2848591" y="10077"/>
              <a:ext cx="612978" cy="2724136"/>
            </a:xfrm>
            <a:custGeom>
              <a:avLst/>
              <a:gdLst>
                <a:gd name="T0" fmla="*/ 941 w 941"/>
                <a:gd name="T1" fmla="*/ 0 h 2137"/>
                <a:gd name="T2" fmla="*/ 0 w 941"/>
                <a:gd name="T3" fmla="*/ 2137 h 2137"/>
                <a:gd name="T4" fmla="*/ 10 w 941"/>
                <a:gd name="T5" fmla="*/ 2137 h 2137"/>
                <a:gd name="T6" fmla="*/ 941 w 941"/>
                <a:gd name="T7" fmla="*/ 19 h 2137"/>
                <a:gd name="T8" fmla="*/ 941 w 941"/>
                <a:gd name="T9" fmla="*/ 0 h 2137"/>
              </a:gdLst>
              <a:ahLst/>
              <a:cxnLst>
                <a:cxn ang="0">
                  <a:pos x="T0" y="T1"/>
                </a:cxn>
                <a:cxn ang="0">
                  <a:pos x="T2" y="T3"/>
                </a:cxn>
                <a:cxn ang="0">
                  <a:pos x="T4" y="T5"/>
                </a:cxn>
                <a:cxn ang="0">
                  <a:pos x="T6" y="T7"/>
                </a:cxn>
                <a:cxn ang="0">
                  <a:pos x="T8" y="T9"/>
                </a:cxn>
              </a:cxnLst>
              <a:rect l="0" t="0" r="r" b="b"/>
              <a:pathLst>
                <a:path w="941" h="2137">
                  <a:moveTo>
                    <a:pt x="941" y="0"/>
                  </a:moveTo>
                  <a:lnTo>
                    <a:pt x="0" y="2137"/>
                  </a:lnTo>
                  <a:lnTo>
                    <a:pt x="10" y="2137"/>
                  </a:lnTo>
                  <a:lnTo>
                    <a:pt x="941" y="19"/>
                  </a:lnTo>
                  <a:lnTo>
                    <a:pt x="941"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 name="Freeform 27"/>
            <p:cNvSpPr>
              <a:spLocks/>
            </p:cNvSpPr>
            <p:nvPr userDrawn="1"/>
          </p:nvSpPr>
          <p:spPr bwMode="auto">
            <a:xfrm rot="10800000">
              <a:off x="-2848591" y="10077"/>
              <a:ext cx="572590" cy="2546946"/>
            </a:xfrm>
            <a:custGeom>
              <a:avLst/>
              <a:gdLst>
                <a:gd name="T0" fmla="*/ 879 w 879"/>
                <a:gd name="T1" fmla="*/ 0 h 1998"/>
                <a:gd name="T2" fmla="*/ 0 w 879"/>
                <a:gd name="T3" fmla="*/ 1998 h 1998"/>
                <a:gd name="T4" fmla="*/ 9 w 879"/>
                <a:gd name="T5" fmla="*/ 1998 h 1998"/>
                <a:gd name="T6" fmla="*/ 879 w 879"/>
                <a:gd name="T7" fmla="*/ 20 h 1998"/>
                <a:gd name="T8" fmla="*/ 879 w 879"/>
                <a:gd name="T9" fmla="*/ 0 h 1998"/>
              </a:gdLst>
              <a:ahLst/>
              <a:cxnLst>
                <a:cxn ang="0">
                  <a:pos x="T0" y="T1"/>
                </a:cxn>
                <a:cxn ang="0">
                  <a:pos x="T2" y="T3"/>
                </a:cxn>
                <a:cxn ang="0">
                  <a:pos x="T4" y="T5"/>
                </a:cxn>
                <a:cxn ang="0">
                  <a:pos x="T6" y="T7"/>
                </a:cxn>
                <a:cxn ang="0">
                  <a:pos x="T8" y="T9"/>
                </a:cxn>
              </a:cxnLst>
              <a:rect l="0" t="0" r="r" b="b"/>
              <a:pathLst>
                <a:path w="879" h="1998">
                  <a:moveTo>
                    <a:pt x="879" y="0"/>
                  </a:moveTo>
                  <a:lnTo>
                    <a:pt x="0" y="1998"/>
                  </a:lnTo>
                  <a:lnTo>
                    <a:pt x="9" y="1998"/>
                  </a:lnTo>
                  <a:lnTo>
                    <a:pt x="879" y="20"/>
                  </a:lnTo>
                  <a:lnTo>
                    <a:pt x="87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 name="Freeform 28"/>
            <p:cNvSpPr>
              <a:spLocks/>
            </p:cNvSpPr>
            <p:nvPr userDrawn="1"/>
          </p:nvSpPr>
          <p:spPr bwMode="auto">
            <a:xfrm rot="10800000">
              <a:off x="-2848591" y="10077"/>
              <a:ext cx="532854" cy="2371031"/>
            </a:xfrm>
            <a:custGeom>
              <a:avLst/>
              <a:gdLst>
                <a:gd name="T0" fmla="*/ 818 w 818"/>
                <a:gd name="T1" fmla="*/ 0 h 1860"/>
                <a:gd name="T2" fmla="*/ 0 w 818"/>
                <a:gd name="T3" fmla="*/ 1860 h 1860"/>
                <a:gd name="T4" fmla="*/ 9 w 818"/>
                <a:gd name="T5" fmla="*/ 1860 h 1860"/>
                <a:gd name="T6" fmla="*/ 818 w 818"/>
                <a:gd name="T7" fmla="*/ 19 h 1860"/>
                <a:gd name="T8" fmla="*/ 818 w 818"/>
                <a:gd name="T9" fmla="*/ 0 h 1860"/>
              </a:gdLst>
              <a:ahLst/>
              <a:cxnLst>
                <a:cxn ang="0">
                  <a:pos x="T0" y="T1"/>
                </a:cxn>
                <a:cxn ang="0">
                  <a:pos x="T2" y="T3"/>
                </a:cxn>
                <a:cxn ang="0">
                  <a:pos x="T4" y="T5"/>
                </a:cxn>
                <a:cxn ang="0">
                  <a:pos x="T6" y="T7"/>
                </a:cxn>
                <a:cxn ang="0">
                  <a:pos x="T8" y="T9"/>
                </a:cxn>
              </a:cxnLst>
              <a:rect l="0" t="0" r="r" b="b"/>
              <a:pathLst>
                <a:path w="818" h="1860">
                  <a:moveTo>
                    <a:pt x="818" y="0"/>
                  </a:moveTo>
                  <a:lnTo>
                    <a:pt x="0" y="1860"/>
                  </a:lnTo>
                  <a:lnTo>
                    <a:pt x="9" y="1860"/>
                  </a:lnTo>
                  <a:lnTo>
                    <a:pt x="818" y="19"/>
                  </a:lnTo>
                  <a:lnTo>
                    <a:pt x="81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Freeform 29"/>
            <p:cNvSpPr>
              <a:spLocks/>
            </p:cNvSpPr>
            <p:nvPr userDrawn="1"/>
          </p:nvSpPr>
          <p:spPr bwMode="auto">
            <a:xfrm rot="10800000">
              <a:off x="-2848591" y="10077"/>
              <a:ext cx="493118" cy="2192566"/>
            </a:xfrm>
            <a:custGeom>
              <a:avLst/>
              <a:gdLst>
                <a:gd name="T0" fmla="*/ 757 w 757"/>
                <a:gd name="T1" fmla="*/ 0 h 1720"/>
                <a:gd name="T2" fmla="*/ 0 w 757"/>
                <a:gd name="T3" fmla="*/ 1720 h 1720"/>
                <a:gd name="T4" fmla="*/ 10 w 757"/>
                <a:gd name="T5" fmla="*/ 1720 h 1720"/>
                <a:gd name="T6" fmla="*/ 757 w 757"/>
                <a:gd name="T7" fmla="*/ 19 h 1720"/>
                <a:gd name="T8" fmla="*/ 757 w 757"/>
                <a:gd name="T9" fmla="*/ 0 h 1720"/>
              </a:gdLst>
              <a:ahLst/>
              <a:cxnLst>
                <a:cxn ang="0">
                  <a:pos x="T0" y="T1"/>
                </a:cxn>
                <a:cxn ang="0">
                  <a:pos x="T2" y="T3"/>
                </a:cxn>
                <a:cxn ang="0">
                  <a:pos x="T4" y="T5"/>
                </a:cxn>
                <a:cxn ang="0">
                  <a:pos x="T6" y="T7"/>
                </a:cxn>
                <a:cxn ang="0">
                  <a:pos x="T8" y="T9"/>
                </a:cxn>
              </a:cxnLst>
              <a:rect l="0" t="0" r="r" b="b"/>
              <a:pathLst>
                <a:path w="757" h="1720">
                  <a:moveTo>
                    <a:pt x="757" y="0"/>
                  </a:moveTo>
                  <a:lnTo>
                    <a:pt x="0" y="1720"/>
                  </a:lnTo>
                  <a:lnTo>
                    <a:pt x="10" y="1720"/>
                  </a:lnTo>
                  <a:lnTo>
                    <a:pt x="757" y="19"/>
                  </a:lnTo>
                  <a:lnTo>
                    <a:pt x="75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Freeform 30"/>
            <p:cNvSpPr>
              <a:spLocks/>
            </p:cNvSpPr>
            <p:nvPr userDrawn="1"/>
          </p:nvSpPr>
          <p:spPr bwMode="auto">
            <a:xfrm rot="10800000">
              <a:off x="-2848591" y="10076"/>
              <a:ext cx="453382" cy="2015377"/>
            </a:xfrm>
            <a:custGeom>
              <a:avLst/>
              <a:gdLst>
                <a:gd name="T0" fmla="*/ 696 w 696"/>
                <a:gd name="T1" fmla="*/ 0 h 1581"/>
                <a:gd name="T2" fmla="*/ 0 w 696"/>
                <a:gd name="T3" fmla="*/ 1581 h 1581"/>
                <a:gd name="T4" fmla="*/ 10 w 696"/>
                <a:gd name="T5" fmla="*/ 1581 h 1581"/>
                <a:gd name="T6" fmla="*/ 696 w 696"/>
                <a:gd name="T7" fmla="*/ 19 h 1581"/>
                <a:gd name="T8" fmla="*/ 696 w 696"/>
                <a:gd name="T9" fmla="*/ 0 h 1581"/>
              </a:gdLst>
              <a:ahLst/>
              <a:cxnLst>
                <a:cxn ang="0">
                  <a:pos x="T0" y="T1"/>
                </a:cxn>
                <a:cxn ang="0">
                  <a:pos x="T2" y="T3"/>
                </a:cxn>
                <a:cxn ang="0">
                  <a:pos x="T4" y="T5"/>
                </a:cxn>
                <a:cxn ang="0">
                  <a:pos x="T6" y="T7"/>
                </a:cxn>
                <a:cxn ang="0">
                  <a:pos x="T8" y="T9"/>
                </a:cxn>
              </a:cxnLst>
              <a:rect l="0" t="0" r="r" b="b"/>
              <a:pathLst>
                <a:path w="696" h="1581">
                  <a:moveTo>
                    <a:pt x="696" y="0"/>
                  </a:moveTo>
                  <a:lnTo>
                    <a:pt x="0" y="1581"/>
                  </a:lnTo>
                  <a:lnTo>
                    <a:pt x="10" y="1581"/>
                  </a:lnTo>
                  <a:lnTo>
                    <a:pt x="696" y="19"/>
                  </a:lnTo>
                  <a:lnTo>
                    <a:pt x="69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 name="Freeform 31"/>
            <p:cNvSpPr>
              <a:spLocks/>
            </p:cNvSpPr>
            <p:nvPr userDrawn="1"/>
          </p:nvSpPr>
          <p:spPr bwMode="auto">
            <a:xfrm rot="10800000">
              <a:off x="-2848591" y="10076"/>
              <a:ext cx="413646" cy="1836912"/>
            </a:xfrm>
            <a:custGeom>
              <a:avLst/>
              <a:gdLst>
                <a:gd name="T0" fmla="*/ 635 w 635"/>
                <a:gd name="T1" fmla="*/ 0 h 1441"/>
                <a:gd name="T2" fmla="*/ 0 w 635"/>
                <a:gd name="T3" fmla="*/ 1441 h 1441"/>
                <a:gd name="T4" fmla="*/ 10 w 635"/>
                <a:gd name="T5" fmla="*/ 1441 h 1441"/>
                <a:gd name="T6" fmla="*/ 635 w 635"/>
                <a:gd name="T7" fmla="*/ 19 h 1441"/>
                <a:gd name="T8" fmla="*/ 635 w 635"/>
                <a:gd name="T9" fmla="*/ 0 h 1441"/>
              </a:gdLst>
              <a:ahLst/>
              <a:cxnLst>
                <a:cxn ang="0">
                  <a:pos x="T0" y="T1"/>
                </a:cxn>
                <a:cxn ang="0">
                  <a:pos x="T2" y="T3"/>
                </a:cxn>
                <a:cxn ang="0">
                  <a:pos x="T4" y="T5"/>
                </a:cxn>
                <a:cxn ang="0">
                  <a:pos x="T6" y="T7"/>
                </a:cxn>
                <a:cxn ang="0">
                  <a:pos x="T8" y="T9"/>
                </a:cxn>
              </a:cxnLst>
              <a:rect l="0" t="0" r="r" b="b"/>
              <a:pathLst>
                <a:path w="635" h="1441">
                  <a:moveTo>
                    <a:pt x="635" y="0"/>
                  </a:moveTo>
                  <a:lnTo>
                    <a:pt x="0" y="1441"/>
                  </a:lnTo>
                  <a:lnTo>
                    <a:pt x="10" y="1441"/>
                  </a:lnTo>
                  <a:lnTo>
                    <a:pt x="635" y="19"/>
                  </a:lnTo>
                  <a:lnTo>
                    <a:pt x="63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 name="Freeform 32"/>
            <p:cNvSpPr>
              <a:spLocks/>
            </p:cNvSpPr>
            <p:nvPr userDrawn="1"/>
          </p:nvSpPr>
          <p:spPr bwMode="auto">
            <a:xfrm rot="10800000">
              <a:off x="-2848591" y="10077"/>
              <a:ext cx="373259" cy="1659722"/>
            </a:xfrm>
            <a:custGeom>
              <a:avLst/>
              <a:gdLst>
                <a:gd name="T0" fmla="*/ 573 w 573"/>
                <a:gd name="T1" fmla="*/ 0 h 1302"/>
                <a:gd name="T2" fmla="*/ 0 w 573"/>
                <a:gd name="T3" fmla="*/ 1302 h 1302"/>
                <a:gd name="T4" fmla="*/ 9 w 573"/>
                <a:gd name="T5" fmla="*/ 1302 h 1302"/>
                <a:gd name="T6" fmla="*/ 573 w 573"/>
                <a:gd name="T7" fmla="*/ 19 h 1302"/>
                <a:gd name="T8" fmla="*/ 573 w 573"/>
                <a:gd name="T9" fmla="*/ 0 h 1302"/>
              </a:gdLst>
              <a:ahLst/>
              <a:cxnLst>
                <a:cxn ang="0">
                  <a:pos x="T0" y="T1"/>
                </a:cxn>
                <a:cxn ang="0">
                  <a:pos x="T2" y="T3"/>
                </a:cxn>
                <a:cxn ang="0">
                  <a:pos x="T4" y="T5"/>
                </a:cxn>
                <a:cxn ang="0">
                  <a:pos x="T6" y="T7"/>
                </a:cxn>
                <a:cxn ang="0">
                  <a:pos x="T8" y="T9"/>
                </a:cxn>
              </a:cxnLst>
              <a:rect l="0" t="0" r="r" b="b"/>
              <a:pathLst>
                <a:path w="573" h="1302">
                  <a:moveTo>
                    <a:pt x="573" y="0"/>
                  </a:moveTo>
                  <a:lnTo>
                    <a:pt x="0" y="1302"/>
                  </a:lnTo>
                  <a:lnTo>
                    <a:pt x="9" y="1302"/>
                  </a:lnTo>
                  <a:lnTo>
                    <a:pt x="573" y="19"/>
                  </a:lnTo>
                  <a:lnTo>
                    <a:pt x="573"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 name="Freeform 33"/>
            <p:cNvSpPr>
              <a:spLocks/>
            </p:cNvSpPr>
            <p:nvPr userDrawn="1"/>
          </p:nvSpPr>
          <p:spPr bwMode="auto">
            <a:xfrm rot="10800000">
              <a:off x="-2848591" y="10077"/>
              <a:ext cx="333522" cy="1483806"/>
            </a:xfrm>
            <a:custGeom>
              <a:avLst/>
              <a:gdLst>
                <a:gd name="T0" fmla="*/ 512 w 512"/>
                <a:gd name="T1" fmla="*/ 0 h 1164"/>
                <a:gd name="T2" fmla="*/ 0 w 512"/>
                <a:gd name="T3" fmla="*/ 1164 h 1164"/>
                <a:gd name="T4" fmla="*/ 9 w 512"/>
                <a:gd name="T5" fmla="*/ 1164 h 1164"/>
                <a:gd name="T6" fmla="*/ 512 w 512"/>
                <a:gd name="T7" fmla="*/ 19 h 1164"/>
                <a:gd name="T8" fmla="*/ 512 w 512"/>
                <a:gd name="T9" fmla="*/ 0 h 1164"/>
              </a:gdLst>
              <a:ahLst/>
              <a:cxnLst>
                <a:cxn ang="0">
                  <a:pos x="T0" y="T1"/>
                </a:cxn>
                <a:cxn ang="0">
                  <a:pos x="T2" y="T3"/>
                </a:cxn>
                <a:cxn ang="0">
                  <a:pos x="T4" y="T5"/>
                </a:cxn>
                <a:cxn ang="0">
                  <a:pos x="T6" y="T7"/>
                </a:cxn>
                <a:cxn ang="0">
                  <a:pos x="T8" y="T9"/>
                </a:cxn>
              </a:cxnLst>
              <a:rect l="0" t="0" r="r" b="b"/>
              <a:pathLst>
                <a:path w="512" h="1164">
                  <a:moveTo>
                    <a:pt x="512" y="0"/>
                  </a:moveTo>
                  <a:lnTo>
                    <a:pt x="0" y="1164"/>
                  </a:lnTo>
                  <a:lnTo>
                    <a:pt x="9" y="1164"/>
                  </a:lnTo>
                  <a:lnTo>
                    <a:pt x="512" y="19"/>
                  </a:lnTo>
                  <a:lnTo>
                    <a:pt x="512"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 name="Freeform 34"/>
            <p:cNvSpPr>
              <a:spLocks/>
            </p:cNvSpPr>
            <p:nvPr userDrawn="1"/>
          </p:nvSpPr>
          <p:spPr bwMode="auto">
            <a:xfrm rot="10800000">
              <a:off x="-2848591" y="10076"/>
              <a:ext cx="293787" cy="1306617"/>
            </a:xfrm>
            <a:custGeom>
              <a:avLst/>
              <a:gdLst>
                <a:gd name="T0" fmla="*/ 451 w 451"/>
                <a:gd name="T1" fmla="*/ 0 h 1025"/>
                <a:gd name="T2" fmla="*/ 0 w 451"/>
                <a:gd name="T3" fmla="*/ 1025 h 1025"/>
                <a:gd name="T4" fmla="*/ 9 w 451"/>
                <a:gd name="T5" fmla="*/ 1025 h 1025"/>
                <a:gd name="T6" fmla="*/ 451 w 451"/>
                <a:gd name="T7" fmla="*/ 19 h 1025"/>
                <a:gd name="T8" fmla="*/ 451 w 451"/>
                <a:gd name="T9" fmla="*/ 0 h 1025"/>
              </a:gdLst>
              <a:ahLst/>
              <a:cxnLst>
                <a:cxn ang="0">
                  <a:pos x="T0" y="T1"/>
                </a:cxn>
                <a:cxn ang="0">
                  <a:pos x="T2" y="T3"/>
                </a:cxn>
                <a:cxn ang="0">
                  <a:pos x="T4" y="T5"/>
                </a:cxn>
                <a:cxn ang="0">
                  <a:pos x="T6" y="T7"/>
                </a:cxn>
                <a:cxn ang="0">
                  <a:pos x="T8" y="T9"/>
                </a:cxn>
              </a:cxnLst>
              <a:rect l="0" t="0" r="r" b="b"/>
              <a:pathLst>
                <a:path w="451" h="1025">
                  <a:moveTo>
                    <a:pt x="451" y="0"/>
                  </a:moveTo>
                  <a:lnTo>
                    <a:pt x="0" y="1025"/>
                  </a:lnTo>
                  <a:lnTo>
                    <a:pt x="9" y="1025"/>
                  </a:lnTo>
                  <a:lnTo>
                    <a:pt x="451" y="19"/>
                  </a:lnTo>
                  <a:lnTo>
                    <a:pt x="451"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 name="Freeform 35"/>
            <p:cNvSpPr>
              <a:spLocks/>
            </p:cNvSpPr>
            <p:nvPr userDrawn="1"/>
          </p:nvSpPr>
          <p:spPr bwMode="auto">
            <a:xfrm rot="10800000">
              <a:off x="-2848591" y="10076"/>
              <a:ext cx="254050" cy="1128152"/>
            </a:xfrm>
            <a:custGeom>
              <a:avLst/>
              <a:gdLst>
                <a:gd name="T0" fmla="*/ 390 w 390"/>
                <a:gd name="T1" fmla="*/ 0 h 885"/>
                <a:gd name="T2" fmla="*/ 0 w 390"/>
                <a:gd name="T3" fmla="*/ 885 h 885"/>
                <a:gd name="T4" fmla="*/ 10 w 390"/>
                <a:gd name="T5" fmla="*/ 885 h 885"/>
                <a:gd name="T6" fmla="*/ 390 w 390"/>
                <a:gd name="T7" fmla="*/ 19 h 885"/>
                <a:gd name="T8" fmla="*/ 390 w 390"/>
                <a:gd name="T9" fmla="*/ 0 h 885"/>
              </a:gdLst>
              <a:ahLst/>
              <a:cxnLst>
                <a:cxn ang="0">
                  <a:pos x="T0" y="T1"/>
                </a:cxn>
                <a:cxn ang="0">
                  <a:pos x="T2" y="T3"/>
                </a:cxn>
                <a:cxn ang="0">
                  <a:pos x="T4" y="T5"/>
                </a:cxn>
                <a:cxn ang="0">
                  <a:pos x="T6" y="T7"/>
                </a:cxn>
                <a:cxn ang="0">
                  <a:pos x="T8" y="T9"/>
                </a:cxn>
              </a:cxnLst>
              <a:rect l="0" t="0" r="r" b="b"/>
              <a:pathLst>
                <a:path w="390" h="885">
                  <a:moveTo>
                    <a:pt x="390" y="0"/>
                  </a:moveTo>
                  <a:lnTo>
                    <a:pt x="0" y="885"/>
                  </a:lnTo>
                  <a:lnTo>
                    <a:pt x="10" y="885"/>
                  </a:lnTo>
                  <a:lnTo>
                    <a:pt x="390" y="19"/>
                  </a:lnTo>
                  <a:lnTo>
                    <a:pt x="390"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 name="Freeform 36"/>
            <p:cNvSpPr>
              <a:spLocks/>
            </p:cNvSpPr>
            <p:nvPr userDrawn="1"/>
          </p:nvSpPr>
          <p:spPr bwMode="auto">
            <a:xfrm rot="10800000">
              <a:off x="-2848591" y="10077"/>
              <a:ext cx="214314" cy="950962"/>
            </a:xfrm>
            <a:custGeom>
              <a:avLst/>
              <a:gdLst>
                <a:gd name="T0" fmla="*/ 329 w 329"/>
                <a:gd name="T1" fmla="*/ 0 h 746"/>
                <a:gd name="T2" fmla="*/ 0 w 329"/>
                <a:gd name="T3" fmla="*/ 746 h 746"/>
                <a:gd name="T4" fmla="*/ 10 w 329"/>
                <a:gd name="T5" fmla="*/ 746 h 746"/>
                <a:gd name="T6" fmla="*/ 329 w 329"/>
                <a:gd name="T7" fmla="*/ 20 h 746"/>
                <a:gd name="T8" fmla="*/ 329 w 329"/>
                <a:gd name="T9" fmla="*/ 0 h 746"/>
              </a:gdLst>
              <a:ahLst/>
              <a:cxnLst>
                <a:cxn ang="0">
                  <a:pos x="T0" y="T1"/>
                </a:cxn>
                <a:cxn ang="0">
                  <a:pos x="T2" y="T3"/>
                </a:cxn>
                <a:cxn ang="0">
                  <a:pos x="T4" y="T5"/>
                </a:cxn>
                <a:cxn ang="0">
                  <a:pos x="T6" y="T7"/>
                </a:cxn>
                <a:cxn ang="0">
                  <a:pos x="T8" y="T9"/>
                </a:cxn>
              </a:cxnLst>
              <a:rect l="0" t="0" r="r" b="b"/>
              <a:pathLst>
                <a:path w="329" h="746">
                  <a:moveTo>
                    <a:pt x="329" y="0"/>
                  </a:moveTo>
                  <a:lnTo>
                    <a:pt x="0" y="746"/>
                  </a:lnTo>
                  <a:lnTo>
                    <a:pt x="10" y="746"/>
                  </a:lnTo>
                  <a:lnTo>
                    <a:pt x="329" y="20"/>
                  </a:lnTo>
                  <a:lnTo>
                    <a:pt x="32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 name="Freeform 37"/>
            <p:cNvSpPr>
              <a:spLocks/>
            </p:cNvSpPr>
            <p:nvPr userDrawn="1"/>
          </p:nvSpPr>
          <p:spPr bwMode="auto">
            <a:xfrm rot="10800000">
              <a:off x="-2848591" y="10077"/>
              <a:ext cx="174578" cy="772497"/>
            </a:xfrm>
            <a:custGeom>
              <a:avLst/>
              <a:gdLst>
                <a:gd name="T0" fmla="*/ 268 w 268"/>
                <a:gd name="T1" fmla="*/ 0 h 606"/>
                <a:gd name="T2" fmla="*/ 0 w 268"/>
                <a:gd name="T3" fmla="*/ 606 h 606"/>
                <a:gd name="T4" fmla="*/ 10 w 268"/>
                <a:gd name="T5" fmla="*/ 606 h 606"/>
                <a:gd name="T6" fmla="*/ 268 w 268"/>
                <a:gd name="T7" fmla="*/ 19 h 606"/>
                <a:gd name="T8" fmla="*/ 268 w 268"/>
                <a:gd name="T9" fmla="*/ 0 h 606"/>
              </a:gdLst>
              <a:ahLst/>
              <a:cxnLst>
                <a:cxn ang="0">
                  <a:pos x="T0" y="T1"/>
                </a:cxn>
                <a:cxn ang="0">
                  <a:pos x="T2" y="T3"/>
                </a:cxn>
                <a:cxn ang="0">
                  <a:pos x="T4" y="T5"/>
                </a:cxn>
                <a:cxn ang="0">
                  <a:pos x="T6" y="T7"/>
                </a:cxn>
                <a:cxn ang="0">
                  <a:pos x="T8" y="T9"/>
                </a:cxn>
              </a:cxnLst>
              <a:rect l="0" t="0" r="r" b="b"/>
              <a:pathLst>
                <a:path w="268" h="606">
                  <a:moveTo>
                    <a:pt x="268" y="0"/>
                  </a:moveTo>
                  <a:lnTo>
                    <a:pt x="0" y="606"/>
                  </a:lnTo>
                  <a:lnTo>
                    <a:pt x="10" y="606"/>
                  </a:lnTo>
                  <a:lnTo>
                    <a:pt x="268" y="19"/>
                  </a:lnTo>
                  <a:lnTo>
                    <a:pt x="26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 name="Freeform 38"/>
            <p:cNvSpPr>
              <a:spLocks/>
            </p:cNvSpPr>
            <p:nvPr userDrawn="1"/>
          </p:nvSpPr>
          <p:spPr bwMode="auto">
            <a:xfrm rot="10800000">
              <a:off x="-2848591" y="10077"/>
              <a:ext cx="134191" cy="596582"/>
            </a:xfrm>
            <a:custGeom>
              <a:avLst/>
              <a:gdLst>
                <a:gd name="T0" fmla="*/ 206 w 206"/>
                <a:gd name="T1" fmla="*/ 0 h 468"/>
                <a:gd name="T2" fmla="*/ 0 w 206"/>
                <a:gd name="T3" fmla="*/ 468 h 468"/>
                <a:gd name="T4" fmla="*/ 9 w 206"/>
                <a:gd name="T5" fmla="*/ 468 h 468"/>
                <a:gd name="T6" fmla="*/ 206 w 206"/>
                <a:gd name="T7" fmla="*/ 19 h 468"/>
                <a:gd name="T8" fmla="*/ 206 w 206"/>
                <a:gd name="T9" fmla="*/ 0 h 468"/>
              </a:gdLst>
              <a:ahLst/>
              <a:cxnLst>
                <a:cxn ang="0">
                  <a:pos x="T0" y="T1"/>
                </a:cxn>
                <a:cxn ang="0">
                  <a:pos x="T2" y="T3"/>
                </a:cxn>
                <a:cxn ang="0">
                  <a:pos x="T4" y="T5"/>
                </a:cxn>
                <a:cxn ang="0">
                  <a:pos x="T6" y="T7"/>
                </a:cxn>
                <a:cxn ang="0">
                  <a:pos x="T8" y="T9"/>
                </a:cxn>
              </a:cxnLst>
              <a:rect l="0" t="0" r="r" b="b"/>
              <a:pathLst>
                <a:path w="206" h="468">
                  <a:moveTo>
                    <a:pt x="206" y="0"/>
                  </a:moveTo>
                  <a:lnTo>
                    <a:pt x="0" y="468"/>
                  </a:lnTo>
                  <a:lnTo>
                    <a:pt x="9" y="468"/>
                  </a:lnTo>
                  <a:lnTo>
                    <a:pt x="206" y="19"/>
                  </a:lnTo>
                  <a:lnTo>
                    <a:pt x="20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 name="Freeform 39"/>
            <p:cNvSpPr>
              <a:spLocks/>
            </p:cNvSpPr>
            <p:nvPr userDrawn="1"/>
          </p:nvSpPr>
          <p:spPr bwMode="auto">
            <a:xfrm rot="10800000">
              <a:off x="-2848591" y="10076"/>
              <a:ext cx="94455" cy="419392"/>
            </a:xfrm>
            <a:custGeom>
              <a:avLst/>
              <a:gdLst>
                <a:gd name="T0" fmla="*/ 145 w 145"/>
                <a:gd name="T1" fmla="*/ 0 h 329"/>
                <a:gd name="T2" fmla="*/ 0 w 145"/>
                <a:gd name="T3" fmla="*/ 329 h 329"/>
                <a:gd name="T4" fmla="*/ 9 w 145"/>
                <a:gd name="T5" fmla="*/ 329 h 329"/>
                <a:gd name="T6" fmla="*/ 145 w 145"/>
                <a:gd name="T7" fmla="*/ 19 h 329"/>
                <a:gd name="T8" fmla="*/ 145 w 145"/>
                <a:gd name="T9" fmla="*/ 0 h 329"/>
              </a:gdLst>
              <a:ahLst/>
              <a:cxnLst>
                <a:cxn ang="0">
                  <a:pos x="T0" y="T1"/>
                </a:cxn>
                <a:cxn ang="0">
                  <a:pos x="T2" y="T3"/>
                </a:cxn>
                <a:cxn ang="0">
                  <a:pos x="T4" y="T5"/>
                </a:cxn>
                <a:cxn ang="0">
                  <a:pos x="T6" y="T7"/>
                </a:cxn>
                <a:cxn ang="0">
                  <a:pos x="T8" y="T9"/>
                </a:cxn>
              </a:cxnLst>
              <a:rect l="0" t="0" r="r" b="b"/>
              <a:pathLst>
                <a:path w="145" h="329">
                  <a:moveTo>
                    <a:pt x="145" y="0"/>
                  </a:moveTo>
                  <a:lnTo>
                    <a:pt x="0" y="329"/>
                  </a:lnTo>
                  <a:lnTo>
                    <a:pt x="9" y="329"/>
                  </a:lnTo>
                  <a:lnTo>
                    <a:pt x="145" y="19"/>
                  </a:lnTo>
                  <a:lnTo>
                    <a:pt x="14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 name="Freeform 40"/>
            <p:cNvSpPr>
              <a:spLocks/>
            </p:cNvSpPr>
            <p:nvPr userDrawn="1"/>
          </p:nvSpPr>
          <p:spPr bwMode="auto">
            <a:xfrm rot="10800000">
              <a:off x="-2848591" y="10076"/>
              <a:ext cx="54719" cy="240928"/>
            </a:xfrm>
            <a:custGeom>
              <a:avLst/>
              <a:gdLst>
                <a:gd name="T0" fmla="*/ 84 w 84"/>
                <a:gd name="T1" fmla="*/ 0 h 189"/>
                <a:gd name="T2" fmla="*/ 0 w 84"/>
                <a:gd name="T3" fmla="*/ 189 h 189"/>
                <a:gd name="T4" fmla="*/ 10 w 84"/>
                <a:gd name="T5" fmla="*/ 189 h 189"/>
                <a:gd name="T6" fmla="*/ 84 w 84"/>
                <a:gd name="T7" fmla="*/ 19 h 189"/>
                <a:gd name="T8" fmla="*/ 84 w 84"/>
                <a:gd name="T9" fmla="*/ 0 h 189"/>
              </a:gdLst>
              <a:ahLst/>
              <a:cxnLst>
                <a:cxn ang="0">
                  <a:pos x="T0" y="T1"/>
                </a:cxn>
                <a:cxn ang="0">
                  <a:pos x="T2" y="T3"/>
                </a:cxn>
                <a:cxn ang="0">
                  <a:pos x="T4" y="T5"/>
                </a:cxn>
                <a:cxn ang="0">
                  <a:pos x="T6" y="T7"/>
                </a:cxn>
                <a:cxn ang="0">
                  <a:pos x="T8" y="T9"/>
                </a:cxn>
              </a:cxnLst>
              <a:rect l="0" t="0" r="r" b="b"/>
              <a:pathLst>
                <a:path w="84" h="189">
                  <a:moveTo>
                    <a:pt x="84" y="0"/>
                  </a:moveTo>
                  <a:lnTo>
                    <a:pt x="0" y="189"/>
                  </a:lnTo>
                  <a:lnTo>
                    <a:pt x="10" y="189"/>
                  </a:lnTo>
                  <a:lnTo>
                    <a:pt x="84" y="19"/>
                  </a:lnTo>
                  <a:lnTo>
                    <a:pt x="8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 name="Freeform 41"/>
            <p:cNvSpPr>
              <a:spLocks/>
            </p:cNvSpPr>
            <p:nvPr userDrawn="1"/>
          </p:nvSpPr>
          <p:spPr bwMode="auto">
            <a:xfrm rot="10800000">
              <a:off x="-2848591" y="10077"/>
              <a:ext cx="14983" cy="63737"/>
            </a:xfrm>
            <a:custGeom>
              <a:avLst/>
              <a:gdLst>
                <a:gd name="T0" fmla="*/ 23 w 23"/>
                <a:gd name="T1" fmla="*/ 19 h 50"/>
                <a:gd name="T2" fmla="*/ 23 w 23"/>
                <a:gd name="T3" fmla="*/ 0 h 50"/>
                <a:gd name="T4" fmla="*/ 0 w 23"/>
                <a:gd name="T5" fmla="*/ 50 h 50"/>
                <a:gd name="T6" fmla="*/ 10 w 23"/>
                <a:gd name="T7" fmla="*/ 50 h 50"/>
                <a:gd name="T8" fmla="*/ 23 w 23"/>
                <a:gd name="T9" fmla="*/ 19 h 50"/>
              </a:gdLst>
              <a:ahLst/>
              <a:cxnLst>
                <a:cxn ang="0">
                  <a:pos x="T0" y="T1"/>
                </a:cxn>
                <a:cxn ang="0">
                  <a:pos x="T2" y="T3"/>
                </a:cxn>
                <a:cxn ang="0">
                  <a:pos x="T4" y="T5"/>
                </a:cxn>
                <a:cxn ang="0">
                  <a:pos x="T6" y="T7"/>
                </a:cxn>
                <a:cxn ang="0">
                  <a:pos x="T8" y="T9"/>
                </a:cxn>
              </a:cxnLst>
              <a:rect l="0" t="0" r="r" b="b"/>
              <a:pathLst>
                <a:path w="23" h="50">
                  <a:moveTo>
                    <a:pt x="23" y="19"/>
                  </a:moveTo>
                  <a:lnTo>
                    <a:pt x="23" y="0"/>
                  </a:lnTo>
                  <a:lnTo>
                    <a:pt x="0" y="50"/>
                  </a:lnTo>
                  <a:lnTo>
                    <a:pt x="10" y="50"/>
                  </a:lnTo>
                  <a:lnTo>
                    <a:pt x="23" y="1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4" name="正方形/長方形 3"/>
          <p:cNvSpPr/>
          <p:nvPr userDrawn="1"/>
        </p:nvSpPr>
        <p:spPr>
          <a:xfrm>
            <a:off x="0" y="1734900"/>
            <a:ext cx="9144000" cy="1042756"/>
          </a:xfrm>
          <a:prstGeom prst="rect">
            <a:avLst/>
          </a:prstGeom>
          <a:solidFill>
            <a:schemeClr val="bg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2000" b="1" dirty="0" smtClean="0">
              <a:effectLst>
                <a:outerShdw blurRad="38100" dist="38100" dir="2700000" algn="tl">
                  <a:srgbClr val="000000">
                    <a:alpha val="43137"/>
                  </a:srgbClr>
                </a:outerShdw>
              </a:effectLst>
            </a:endParaRPr>
          </a:p>
        </p:txBody>
      </p:sp>
      <p:sp>
        <p:nvSpPr>
          <p:cNvPr id="10" name="タイトル 9"/>
          <p:cNvSpPr>
            <a:spLocks noGrp="1"/>
          </p:cNvSpPr>
          <p:nvPr userDrawn="1">
            <p:ph type="title" hasCustomPrompt="1"/>
          </p:nvPr>
        </p:nvSpPr>
        <p:spPr>
          <a:xfrm>
            <a:off x="287200" y="1896971"/>
            <a:ext cx="8553652" cy="792088"/>
          </a:xfrm>
        </p:spPr>
        <p:txBody>
          <a:bodyPr>
            <a:noAutofit/>
          </a:bodyPr>
          <a:lstStyle>
            <a:lvl1pPr algn="ctr">
              <a:defRPr sz="3600">
                <a:solidFill>
                  <a:srgbClr val="012D76"/>
                </a:solidFill>
              </a:defRPr>
            </a:lvl1pPr>
          </a:lstStyle>
          <a:p>
            <a:r>
              <a:rPr kumimoji="1" lang="ja-JP" altLang="en-US" dirty="0" smtClean="0"/>
              <a:t>スライドのタイトル</a:t>
            </a:r>
            <a:endParaRPr kumimoji="1" lang="ja-JP" altLang="en-US" dirty="0"/>
          </a:p>
        </p:txBody>
      </p:sp>
    </p:spTree>
    <p:extLst>
      <p:ext uri="{BB962C8B-B14F-4D97-AF65-F5344CB8AC3E}">
        <p14:creationId xmlns:p14="http://schemas.microsoft.com/office/powerpoint/2010/main" val="40167171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コンテンツ（平文）必読">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2F3CB053-F4D1-45A0-9BC1-6558E31FC661}"/>
              </a:ext>
            </a:extLst>
          </p:cNvPr>
          <p:cNvSpPr>
            <a:spLocks/>
          </p:cNvSpPr>
          <p:nvPr userDrawn="1"/>
        </p:nvSpPr>
        <p:spPr bwMode="auto">
          <a:xfrm>
            <a:off x="7596336" y="15638"/>
            <a:ext cx="1548000" cy="1548000"/>
          </a:xfrm>
          <a:custGeom>
            <a:avLst/>
            <a:gdLst>
              <a:gd name="T0" fmla="*/ 0 w 800"/>
              <a:gd name="T1" fmla="*/ 0 h 800"/>
              <a:gd name="T2" fmla="*/ 800 w 800"/>
              <a:gd name="T3" fmla="*/ 0 h 800"/>
              <a:gd name="T4" fmla="*/ 800 w 800"/>
              <a:gd name="T5" fmla="*/ 800 h 800"/>
              <a:gd name="T6" fmla="*/ 0 w 800"/>
              <a:gd name="T7" fmla="*/ 0 h 800"/>
            </a:gdLst>
            <a:ahLst/>
            <a:cxnLst>
              <a:cxn ang="0">
                <a:pos x="T0" y="T1"/>
              </a:cxn>
              <a:cxn ang="0">
                <a:pos x="T2" y="T3"/>
              </a:cxn>
              <a:cxn ang="0">
                <a:pos x="T4" y="T5"/>
              </a:cxn>
              <a:cxn ang="0">
                <a:pos x="T6" y="T7"/>
              </a:cxn>
            </a:cxnLst>
            <a:rect l="0" t="0" r="r" b="b"/>
            <a:pathLst>
              <a:path w="800" h="800">
                <a:moveTo>
                  <a:pt x="0" y="0"/>
                </a:moveTo>
                <a:lnTo>
                  <a:pt x="800" y="0"/>
                </a:lnTo>
                <a:lnTo>
                  <a:pt x="800" y="800"/>
                </a:lnTo>
                <a:lnTo>
                  <a:pt x="0" y="0"/>
                </a:lnTo>
                <a:close/>
              </a:path>
            </a:pathLst>
          </a:custGeom>
          <a:solidFill>
            <a:srgbClr val="FFFF00"/>
          </a:solidFill>
          <a:ln>
            <a:noFill/>
          </a:ln>
        </p:spPr>
        <p:txBody>
          <a:bodyPr vert="horz" wrap="none" lIns="612000" tIns="432000" rIns="0" bIns="0" numCol="1" anchor="t" anchorCtr="0" compatLnSpc="1">
            <a:prstTxWarp prst="textNoShape">
              <a:avLst/>
            </a:prstTxWarp>
            <a:scene3d>
              <a:camera prst="orthographicFront">
                <a:rot lat="0" lon="0" rev="0"/>
              </a:camera>
              <a:lightRig rig="threePt" dir="t"/>
            </a:scene3d>
          </a:bodyPr>
          <a:lstStyle/>
          <a:p>
            <a:pPr algn="ctr"/>
            <a:r>
              <a:rPr lang="ja-JP" altLang="en-US" b="1" dirty="0" smtClean="0">
                <a:solidFill>
                  <a:schemeClr val="tx1">
                    <a:lumMod val="75000"/>
                    <a:lumOff val="25000"/>
                  </a:schemeClr>
                </a:solidFill>
                <a:latin typeface="+mn-lt"/>
                <a:cs typeface="Teko Medium" panose="02000000000000000000" pitchFamily="2" charset="0"/>
              </a:rPr>
              <a:t>必読</a:t>
            </a:r>
            <a:endParaRPr lang="ja-JP" altLang="en-US" b="1" dirty="0">
              <a:solidFill>
                <a:schemeClr val="tx1">
                  <a:lumMod val="75000"/>
                  <a:lumOff val="25000"/>
                </a:schemeClr>
              </a:solidFill>
              <a:latin typeface="+mn-lt"/>
              <a:cs typeface="Teko Medium" panose="02000000000000000000" pitchFamily="2" charset="0"/>
            </a:endParaRPr>
          </a:p>
        </p:txBody>
      </p:sp>
      <p:sp>
        <p:nvSpPr>
          <p:cNvPr id="6" name="正方形/長方形 5"/>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dirty="0" smtClean="0"/>
              <a:t>© K.K. Ashisuto</a:t>
            </a:r>
            <a:endParaRPr lang="ja-JP" altLang="en-US" dirty="0"/>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solidFill>
                  <a:schemeClr val="tx1">
                    <a:lumMod val="75000"/>
                    <a:lumOff val="25000"/>
                  </a:schemeClr>
                </a:solidFill>
              </a:defRPr>
            </a:lvl1pPr>
            <a:lvl2pPr>
              <a:lnSpc>
                <a:spcPct val="120000"/>
              </a:lnSpc>
              <a:spcBef>
                <a:spcPts val="0"/>
              </a:spcBef>
              <a:spcAft>
                <a:spcPts val="0"/>
              </a:spcAft>
              <a:defRPr sz="1200">
                <a:solidFill>
                  <a:schemeClr val="tx1">
                    <a:lumMod val="75000"/>
                    <a:lumOff val="25000"/>
                  </a:schemeClr>
                </a:solidFill>
              </a:defRPr>
            </a:lvl2pPr>
            <a:lvl3pPr>
              <a:lnSpc>
                <a:spcPct val="120000"/>
              </a:lnSpc>
              <a:spcBef>
                <a:spcPts val="0"/>
              </a:spcBef>
              <a:spcAft>
                <a:spcPts val="0"/>
              </a:spcAft>
              <a:defRPr sz="1200">
                <a:solidFill>
                  <a:schemeClr val="tx1">
                    <a:lumMod val="75000"/>
                    <a:lumOff val="25000"/>
                  </a:schemeClr>
                </a:solidFill>
              </a:defRPr>
            </a:lvl3pPr>
            <a:lvl4pPr>
              <a:lnSpc>
                <a:spcPct val="120000"/>
              </a:lnSpc>
              <a:spcBef>
                <a:spcPts val="0"/>
              </a:spcBef>
              <a:spcAft>
                <a:spcPts val="0"/>
              </a:spcAft>
              <a:defRPr sz="1200">
                <a:solidFill>
                  <a:schemeClr val="tx1">
                    <a:lumMod val="75000"/>
                    <a:lumOff val="25000"/>
                  </a:schemeClr>
                </a:solidFill>
              </a:defRPr>
            </a:lvl4pPr>
            <a:lvl5pPr>
              <a:lnSpc>
                <a:spcPct val="120000"/>
              </a:lnSpc>
              <a:spcBef>
                <a:spcPts val="0"/>
              </a:spcBef>
              <a:spcAft>
                <a:spcPts val="0"/>
              </a:spcAft>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2488" y="-20538"/>
            <a:ext cx="612000" cy="481158"/>
          </a:xfrm>
          <a:prstGeom prst="rect">
            <a:avLst/>
          </a:prstGeom>
        </p:spPr>
      </p:pic>
    </p:spTree>
    <p:extLst>
      <p:ext uri="{BB962C8B-B14F-4D97-AF65-F5344CB8AC3E}">
        <p14:creationId xmlns:p14="http://schemas.microsoft.com/office/powerpoint/2010/main" val="11158682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コンテンツ（箇条書き）">
    <p:spTree>
      <p:nvGrpSpPr>
        <p:cNvPr id="1" name=""/>
        <p:cNvGrpSpPr/>
        <p:nvPr/>
      </p:nvGrpSpPr>
      <p:grpSpPr>
        <a:xfrm>
          <a:off x="0" y="0"/>
          <a:ext cx="0" cy="0"/>
          <a:chOff x="0" y="0"/>
          <a:chExt cx="0" cy="0"/>
        </a:xfrm>
      </p:grpSpPr>
      <p:sp>
        <p:nvSpPr>
          <p:cNvPr id="10" name="正方形/長方形 9"/>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2" name="フッター プレースホルダー 4"/>
          <p:cNvSpPr>
            <a:spLocks noGrp="1"/>
          </p:cNvSpPr>
          <p:nvPr>
            <p:ph type="ftr" sz="quarter" idx="11"/>
          </p:nvPr>
        </p:nvSpPr>
        <p:spPr>
          <a:xfrm>
            <a:off x="154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dirty="0" smtClean="0"/>
              <a:t>© K.K. Ashisuto</a:t>
            </a:r>
            <a:endParaRPr lang="ja-JP" altLang="en-US" dirty="0"/>
          </a:p>
        </p:txBody>
      </p:sp>
      <p:sp>
        <p:nvSpPr>
          <p:cNvPr id="7" name="テキスト プレースホルダー 6"/>
          <p:cNvSpPr>
            <a:spLocks noGrp="1"/>
          </p:cNvSpPr>
          <p:nvPr>
            <p:ph type="body" sz="quarter" idx="13"/>
          </p:nvPr>
        </p:nvSpPr>
        <p:spPr>
          <a:xfrm>
            <a:off x="215900" y="915566"/>
            <a:ext cx="8712200" cy="3816424"/>
          </a:xfrm>
        </p:spPr>
        <p:txBody>
          <a:bodyPr/>
          <a:lstStyle>
            <a:lvl1pPr marL="285750" indent="-285750">
              <a:lnSpc>
                <a:spcPct val="120000"/>
              </a:lnSpc>
              <a:spcBef>
                <a:spcPts val="0"/>
              </a:spcBef>
              <a:spcAft>
                <a:spcPts val="300"/>
              </a:spcAft>
              <a:buClr>
                <a:srgbClr val="012D76"/>
              </a:buClr>
              <a:buFont typeface="Wingdings" panose="05000000000000000000" pitchFamily="2" charset="2"/>
              <a:buChar char="l"/>
              <a:defRPr>
                <a:solidFill>
                  <a:schemeClr val="tx1">
                    <a:lumMod val="75000"/>
                    <a:lumOff val="25000"/>
                  </a:schemeClr>
                </a:solidFill>
              </a:defRPr>
            </a:lvl1pPr>
            <a:lvl2pPr marL="6286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2pPr>
            <a:lvl3pPr marL="10858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3pPr>
            <a:lvl4pPr marL="15430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4pPr>
            <a:lvl5pPr marL="20002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9"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36644955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コンテンツ（平文）ー シンプル">
    <p:spTree>
      <p:nvGrpSpPr>
        <p:cNvPr id="1" name=""/>
        <p:cNvGrpSpPr/>
        <p:nvPr/>
      </p:nvGrpSpPr>
      <p:grpSpPr>
        <a:xfrm>
          <a:off x="0" y="0"/>
          <a:ext cx="0" cy="0"/>
          <a:chOff x="0" y="0"/>
          <a:chExt cx="0" cy="0"/>
        </a:xfrm>
      </p:grpSpPr>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dirty="0" smtClean="0"/>
              <a:t>© K.K. Ashisuto</a:t>
            </a:r>
            <a:endParaRPr lang="ja-JP" altLang="en-US" dirty="0"/>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solidFill>
                  <a:schemeClr val="tx1">
                    <a:lumMod val="75000"/>
                    <a:lumOff val="25000"/>
                  </a:schemeClr>
                </a:solidFill>
              </a:defRPr>
            </a:lvl1pPr>
            <a:lvl2pPr>
              <a:lnSpc>
                <a:spcPct val="120000"/>
              </a:lnSpc>
              <a:spcBef>
                <a:spcPts val="0"/>
              </a:spcBef>
              <a:spcAft>
                <a:spcPts val="0"/>
              </a:spcAft>
              <a:defRPr sz="1200">
                <a:solidFill>
                  <a:schemeClr val="tx1">
                    <a:lumMod val="75000"/>
                    <a:lumOff val="25000"/>
                  </a:schemeClr>
                </a:solidFill>
              </a:defRPr>
            </a:lvl2pPr>
            <a:lvl3pPr>
              <a:lnSpc>
                <a:spcPct val="120000"/>
              </a:lnSpc>
              <a:spcBef>
                <a:spcPts val="0"/>
              </a:spcBef>
              <a:spcAft>
                <a:spcPts val="0"/>
              </a:spcAft>
              <a:defRPr sz="1200">
                <a:solidFill>
                  <a:schemeClr val="tx1">
                    <a:lumMod val="75000"/>
                    <a:lumOff val="25000"/>
                  </a:schemeClr>
                </a:solidFill>
              </a:defRPr>
            </a:lvl3pPr>
            <a:lvl4pPr>
              <a:lnSpc>
                <a:spcPct val="120000"/>
              </a:lnSpc>
              <a:spcBef>
                <a:spcPts val="0"/>
              </a:spcBef>
              <a:spcAft>
                <a:spcPts val="0"/>
              </a:spcAft>
              <a:defRPr sz="1200">
                <a:solidFill>
                  <a:schemeClr val="tx1">
                    <a:lumMod val="75000"/>
                    <a:lumOff val="25000"/>
                  </a:schemeClr>
                </a:solidFill>
              </a:defRPr>
            </a:lvl4pPr>
            <a:lvl5pPr>
              <a:lnSpc>
                <a:spcPct val="120000"/>
              </a:lnSpc>
              <a:spcBef>
                <a:spcPts val="0"/>
              </a:spcBef>
              <a:spcAft>
                <a:spcPts val="0"/>
              </a:spcAft>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6"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26948611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コンテンツ（箇条書き）－シンプル">
    <p:spTree>
      <p:nvGrpSpPr>
        <p:cNvPr id="1" name=""/>
        <p:cNvGrpSpPr/>
        <p:nvPr/>
      </p:nvGrpSpPr>
      <p:grpSpPr>
        <a:xfrm>
          <a:off x="0" y="0"/>
          <a:ext cx="0" cy="0"/>
          <a:chOff x="0" y="0"/>
          <a:chExt cx="0" cy="0"/>
        </a:xfrm>
      </p:grpSpPr>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2" name="フッター プレースホルダー 4"/>
          <p:cNvSpPr>
            <a:spLocks noGrp="1"/>
          </p:cNvSpPr>
          <p:nvPr>
            <p:ph type="ftr" sz="quarter" idx="11"/>
          </p:nvPr>
        </p:nvSpPr>
        <p:spPr>
          <a:xfrm>
            <a:off x="154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dirty="0" smtClean="0"/>
              <a:t>© K.K. Ashisuto</a:t>
            </a:r>
            <a:endParaRPr lang="ja-JP" altLang="en-US" dirty="0"/>
          </a:p>
        </p:txBody>
      </p:sp>
      <p:sp>
        <p:nvSpPr>
          <p:cNvPr id="7" name="テキスト プレースホルダー 6"/>
          <p:cNvSpPr>
            <a:spLocks noGrp="1"/>
          </p:cNvSpPr>
          <p:nvPr>
            <p:ph type="body" sz="quarter" idx="13"/>
          </p:nvPr>
        </p:nvSpPr>
        <p:spPr>
          <a:xfrm>
            <a:off x="215900" y="915566"/>
            <a:ext cx="8712200" cy="3816424"/>
          </a:xfrm>
        </p:spPr>
        <p:txBody>
          <a:bodyPr/>
          <a:lstStyle>
            <a:lvl1pPr marL="285750" indent="-285750">
              <a:lnSpc>
                <a:spcPct val="120000"/>
              </a:lnSpc>
              <a:spcBef>
                <a:spcPts val="0"/>
              </a:spcBef>
              <a:spcAft>
                <a:spcPts val="300"/>
              </a:spcAft>
              <a:buClr>
                <a:schemeClr val="bg1">
                  <a:lumMod val="65000"/>
                </a:schemeClr>
              </a:buClr>
              <a:buFont typeface="Wingdings" panose="05000000000000000000" pitchFamily="2" charset="2"/>
              <a:buChar char="l"/>
              <a:defRPr>
                <a:solidFill>
                  <a:schemeClr val="tx1">
                    <a:lumMod val="75000"/>
                    <a:lumOff val="25000"/>
                  </a:schemeClr>
                </a:solidFill>
              </a:defRPr>
            </a:lvl1pPr>
            <a:lvl2pPr marL="628650" indent="-171450">
              <a:lnSpc>
                <a:spcPct val="120000"/>
              </a:lnSpc>
              <a:spcBef>
                <a:spcPts val="0"/>
              </a:spcBef>
              <a:spcAft>
                <a:spcPts val="300"/>
              </a:spcAft>
              <a:buClr>
                <a:schemeClr val="bg1">
                  <a:lumMod val="65000"/>
                </a:schemeClr>
              </a:buClr>
              <a:buFont typeface="Wingdings" panose="05000000000000000000" pitchFamily="2" charset="2"/>
              <a:buChar char="l"/>
              <a:defRPr sz="1200">
                <a:solidFill>
                  <a:schemeClr val="tx1">
                    <a:lumMod val="75000"/>
                    <a:lumOff val="25000"/>
                  </a:schemeClr>
                </a:solidFill>
              </a:defRPr>
            </a:lvl2pPr>
            <a:lvl3pPr marL="1085850" indent="-171450">
              <a:lnSpc>
                <a:spcPct val="120000"/>
              </a:lnSpc>
              <a:spcBef>
                <a:spcPts val="0"/>
              </a:spcBef>
              <a:spcAft>
                <a:spcPts val="300"/>
              </a:spcAft>
              <a:buClr>
                <a:schemeClr val="bg1">
                  <a:lumMod val="65000"/>
                </a:schemeClr>
              </a:buClr>
              <a:buFont typeface="Wingdings" panose="05000000000000000000" pitchFamily="2" charset="2"/>
              <a:buChar char="l"/>
              <a:defRPr sz="1200">
                <a:solidFill>
                  <a:schemeClr val="tx1">
                    <a:lumMod val="75000"/>
                    <a:lumOff val="25000"/>
                  </a:schemeClr>
                </a:solidFill>
              </a:defRPr>
            </a:lvl3pPr>
            <a:lvl4pPr marL="1543050" indent="-171450">
              <a:lnSpc>
                <a:spcPct val="120000"/>
              </a:lnSpc>
              <a:spcBef>
                <a:spcPts val="0"/>
              </a:spcBef>
              <a:spcAft>
                <a:spcPts val="300"/>
              </a:spcAft>
              <a:buClr>
                <a:schemeClr val="bg1">
                  <a:lumMod val="65000"/>
                </a:schemeClr>
              </a:buClr>
              <a:buFont typeface="Wingdings" panose="05000000000000000000" pitchFamily="2" charset="2"/>
              <a:buChar char="l"/>
              <a:defRPr sz="1200">
                <a:solidFill>
                  <a:schemeClr val="tx1">
                    <a:lumMod val="75000"/>
                    <a:lumOff val="25000"/>
                  </a:schemeClr>
                </a:solidFill>
              </a:defRPr>
            </a:lvl4pPr>
            <a:lvl5pPr marL="2000250" indent="-171450">
              <a:lnSpc>
                <a:spcPct val="120000"/>
              </a:lnSpc>
              <a:spcBef>
                <a:spcPts val="0"/>
              </a:spcBef>
              <a:spcAft>
                <a:spcPts val="300"/>
              </a:spcAft>
              <a:buClr>
                <a:schemeClr val="bg1">
                  <a:lumMod val="65000"/>
                </a:schemeClr>
              </a:buClr>
              <a:buFont typeface="Wingdings" panose="05000000000000000000" pitchFamily="2" charset="2"/>
              <a:buChar char="l"/>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6"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9915558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アジェンダ（注意書き付き）">
    <p:spTree>
      <p:nvGrpSpPr>
        <p:cNvPr id="1" name=""/>
        <p:cNvGrpSpPr/>
        <p:nvPr/>
      </p:nvGrpSpPr>
      <p:grpSpPr>
        <a:xfrm>
          <a:off x="0" y="0"/>
          <a:ext cx="0" cy="0"/>
          <a:chOff x="0" y="0"/>
          <a:chExt cx="0" cy="0"/>
        </a:xfrm>
      </p:grpSpPr>
      <p:sp>
        <p:nvSpPr>
          <p:cNvPr id="10" name="正方形/長方形 9"/>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2" name="フッター プレースホルダー 4"/>
          <p:cNvSpPr>
            <a:spLocks noGrp="1"/>
          </p:cNvSpPr>
          <p:nvPr>
            <p:ph type="ftr" sz="quarter" idx="11"/>
          </p:nvPr>
        </p:nvSpPr>
        <p:spPr>
          <a:xfrm>
            <a:off x="154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dirty="0" smtClean="0"/>
              <a:t>© K.K. Ashisuto</a:t>
            </a:r>
            <a:endParaRPr lang="ja-JP" altLang="en-US" dirty="0"/>
          </a:p>
        </p:txBody>
      </p:sp>
      <p:sp>
        <p:nvSpPr>
          <p:cNvPr id="7" name="テキスト プレースホルダー 6"/>
          <p:cNvSpPr>
            <a:spLocks noGrp="1"/>
          </p:cNvSpPr>
          <p:nvPr>
            <p:ph type="body" sz="quarter" idx="13"/>
          </p:nvPr>
        </p:nvSpPr>
        <p:spPr>
          <a:xfrm>
            <a:off x="215900" y="915566"/>
            <a:ext cx="8712200" cy="3816424"/>
          </a:xfrm>
        </p:spPr>
        <p:txBody>
          <a:bodyPr/>
          <a:lstStyle>
            <a:lvl1pPr marL="285750" indent="-285750">
              <a:lnSpc>
                <a:spcPct val="120000"/>
              </a:lnSpc>
              <a:spcBef>
                <a:spcPts val="0"/>
              </a:spcBef>
              <a:spcAft>
                <a:spcPts val="300"/>
              </a:spcAft>
              <a:buClr>
                <a:srgbClr val="012D76"/>
              </a:buClr>
              <a:buFont typeface="Wingdings" panose="05000000000000000000" pitchFamily="2" charset="2"/>
              <a:buChar char="l"/>
              <a:defRPr>
                <a:solidFill>
                  <a:schemeClr val="tx1">
                    <a:lumMod val="75000"/>
                    <a:lumOff val="25000"/>
                  </a:schemeClr>
                </a:solidFill>
              </a:defRPr>
            </a:lvl1pPr>
            <a:lvl2pPr marL="6286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2pPr>
            <a:lvl3pPr marL="10858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3pPr>
            <a:lvl4pPr marL="15430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4pPr>
            <a:lvl5pPr marL="20002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9"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85231" y="2953477"/>
            <a:ext cx="1319217" cy="158963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4"/>
          <p:cNvSpPr txBox="1">
            <a:spLocks noChangeArrowheads="1"/>
          </p:cNvSpPr>
          <p:nvPr userDrawn="1"/>
        </p:nvSpPr>
        <p:spPr bwMode="auto">
          <a:xfrm>
            <a:off x="7138951" y="4500286"/>
            <a:ext cx="1711136" cy="527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1049"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r>
              <a:rPr lang="en-US" altLang="ja-JP" sz="10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WebFOCUS</a:t>
            </a:r>
            <a:r>
              <a:rPr lang="ja-JP" altLang="ja-JP" sz="10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キャラクター</a:t>
            </a:r>
            <a:endParaRPr lang="en-US" altLang="ja-JP" sz="10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ja-JP" sz="11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フォービー</a:t>
            </a:r>
            <a:endParaRPr lang="ja-JP" altLang="ja-JP" sz="11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Text Box 5"/>
          <p:cNvSpPr txBox="1">
            <a:spLocks noChangeArrowheads="1"/>
          </p:cNvSpPr>
          <p:nvPr userDrawn="1"/>
        </p:nvSpPr>
        <p:spPr bwMode="auto">
          <a:xfrm>
            <a:off x="542505" y="4299942"/>
            <a:ext cx="6189735" cy="41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2320"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r>
              <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本資料は、バージョン</a:t>
            </a:r>
            <a:r>
              <a:rPr lang="ja-JP"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dirty="0" smtClean="0">
                <a:solidFill>
                  <a:schemeClr val="tx1">
                    <a:lumMod val="75000"/>
                    <a:lumOff val="25000"/>
                  </a:schemeClr>
                </a:solidFill>
                <a:latin typeface="+mn-lt"/>
                <a:ea typeface="メイリオ" panose="020B0604030504040204" pitchFamily="50" charset="-128"/>
                <a:cs typeface="メイリオ" panose="020B0604030504040204" pitchFamily="50" charset="-128"/>
              </a:rPr>
              <a:t>9.2.0</a:t>
            </a:r>
            <a:r>
              <a:rPr lang="ja-JP"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の情報</a:t>
            </a:r>
            <a:r>
              <a:rPr lang="ja-JP"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をベース</a:t>
            </a:r>
            <a:r>
              <a:rPr lang="ja-JP"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として作成されています</a:t>
            </a:r>
            <a:r>
              <a:rPr lang="ja-JP"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ご利用のメンテナンスリリースにより、画面キャプチャが実際の画面と異なる場合があります。</a:t>
            </a:r>
            <a:endPar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Text Box 5"/>
          <p:cNvSpPr txBox="1">
            <a:spLocks noChangeArrowheads="1"/>
          </p:cNvSpPr>
          <p:nvPr userDrawn="1"/>
        </p:nvSpPr>
        <p:spPr bwMode="auto">
          <a:xfrm>
            <a:off x="539552" y="3723878"/>
            <a:ext cx="4173511" cy="5763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2320"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製品の構成、および稼働環境は予告なく変更される場合があります</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最新</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情報につきましては弊社までお問い合わせください。</a:t>
            </a:r>
          </a:p>
          <a:p>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記載されている会社名、製品名は、各社の商標または登録商標です</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0151153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アジェンダ（シンプル）">
    <p:spTree>
      <p:nvGrpSpPr>
        <p:cNvPr id="1" name=""/>
        <p:cNvGrpSpPr/>
        <p:nvPr/>
      </p:nvGrpSpPr>
      <p:grpSpPr>
        <a:xfrm>
          <a:off x="0" y="0"/>
          <a:ext cx="0" cy="0"/>
          <a:chOff x="0" y="0"/>
          <a:chExt cx="0" cy="0"/>
        </a:xfrm>
      </p:grpSpPr>
      <p:sp>
        <p:nvSpPr>
          <p:cNvPr id="10" name="正方形/長方形 9"/>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2" name="フッター プレースホルダー 4"/>
          <p:cNvSpPr>
            <a:spLocks noGrp="1"/>
          </p:cNvSpPr>
          <p:nvPr>
            <p:ph type="ftr" sz="quarter" idx="11"/>
          </p:nvPr>
        </p:nvSpPr>
        <p:spPr>
          <a:xfrm>
            <a:off x="154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dirty="0" smtClean="0"/>
              <a:t>© K.K. Ashisuto</a:t>
            </a:r>
            <a:endParaRPr lang="ja-JP" altLang="en-US" dirty="0"/>
          </a:p>
        </p:txBody>
      </p:sp>
      <p:sp>
        <p:nvSpPr>
          <p:cNvPr id="7" name="テキスト プレースホルダー 6"/>
          <p:cNvSpPr>
            <a:spLocks noGrp="1"/>
          </p:cNvSpPr>
          <p:nvPr>
            <p:ph type="body" sz="quarter" idx="13"/>
          </p:nvPr>
        </p:nvSpPr>
        <p:spPr>
          <a:xfrm>
            <a:off x="215900" y="915566"/>
            <a:ext cx="8712200" cy="3816424"/>
          </a:xfrm>
        </p:spPr>
        <p:txBody>
          <a:bodyPr/>
          <a:lstStyle>
            <a:lvl1pPr marL="285750" indent="-285750">
              <a:lnSpc>
                <a:spcPct val="120000"/>
              </a:lnSpc>
              <a:spcBef>
                <a:spcPts val="0"/>
              </a:spcBef>
              <a:spcAft>
                <a:spcPts val="300"/>
              </a:spcAft>
              <a:buClr>
                <a:srgbClr val="012D76"/>
              </a:buClr>
              <a:buFont typeface="Wingdings" panose="05000000000000000000" pitchFamily="2" charset="2"/>
              <a:buChar char="l"/>
              <a:defRPr>
                <a:solidFill>
                  <a:schemeClr val="tx1">
                    <a:lumMod val="75000"/>
                    <a:lumOff val="25000"/>
                  </a:schemeClr>
                </a:solidFill>
              </a:defRPr>
            </a:lvl1pPr>
            <a:lvl2pPr marL="6286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2pPr>
            <a:lvl3pPr marL="10858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3pPr>
            <a:lvl4pPr marL="15430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4pPr>
            <a:lvl5pPr marL="20002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9"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85231" y="2953477"/>
            <a:ext cx="1319217" cy="158963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4"/>
          <p:cNvSpPr txBox="1">
            <a:spLocks noChangeArrowheads="1"/>
          </p:cNvSpPr>
          <p:nvPr userDrawn="1"/>
        </p:nvSpPr>
        <p:spPr bwMode="auto">
          <a:xfrm>
            <a:off x="7138951" y="4500286"/>
            <a:ext cx="1711136" cy="527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1049"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r>
              <a:rPr lang="en-US" altLang="ja-JP" sz="10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WebFOCUS</a:t>
            </a:r>
            <a:r>
              <a:rPr lang="ja-JP" altLang="ja-JP" sz="10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キャラクター</a:t>
            </a:r>
            <a:endParaRPr lang="en-US" altLang="ja-JP" sz="10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ja-JP" sz="11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フォービー</a:t>
            </a:r>
            <a:endParaRPr lang="ja-JP" altLang="ja-JP" sz="11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15099207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巻末（注意書き付き）">
    <p:bg>
      <p:bgPr>
        <a:solidFill>
          <a:schemeClr val="bg1"/>
        </a:solidFill>
        <a:effectLst/>
      </p:bgPr>
    </p:bg>
    <p:spTree>
      <p:nvGrpSpPr>
        <p:cNvPr id="1" name=""/>
        <p:cNvGrpSpPr/>
        <p:nvPr/>
      </p:nvGrpSpPr>
      <p:grpSpPr>
        <a:xfrm>
          <a:off x="0" y="0"/>
          <a:ext cx="0" cy="0"/>
          <a:chOff x="0" y="0"/>
          <a:chExt cx="0" cy="0"/>
        </a:xfrm>
      </p:grpSpPr>
      <p:sp>
        <p:nvSpPr>
          <p:cNvPr id="2" name="テキスト ボックス 1"/>
          <p:cNvSpPr txBox="1"/>
          <p:nvPr userDrawn="1"/>
        </p:nvSpPr>
        <p:spPr>
          <a:xfrm>
            <a:off x="251520" y="4235808"/>
            <a:ext cx="8712968" cy="461665"/>
          </a:xfrm>
          <a:prstGeom prst="rect">
            <a:avLst/>
          </a:prstGeom>
          <a:noFill/>
        </p:spPr>
        <p:txBody>
          <a:bodyPr wrap="square" rtlCol="0">
            <a:spAutoFit/>
          </a:bodyPr>
          <a:lstStyle/>
          <a:p>
            <a:r>
              <a:rPr lang="en-US" altLang="ja-JP" sz="1200" dirty="0">
                <a:solidFill>
                  <a:schemeClr val="tx1">
                    <a:lumMod val="75000"/>
                    <a:lumOff val="25000"/>
                  </a:schemeClr>
                </a:solidFill>
              </a:rPr>
              <a:t>※</a:t>
            </a:r>
            <a:r>
              <a:rPr lang="ja-JP" altLang="en-US" sz="1200" dirty="0">
                <a:solidFill>
                  <a:schemeClr val="tx1">
                    <a:lumMod val="75000"/>
                    <a:lumOff val="25000"/>
                  </a:schemeClr>
                </a:solidFill>
              </a:rPr>
              <a:t>記載されている会社名、製品名は、各社の商標または登録商標です。</a:t>
            </a:r>
          </a:p>
          <a:p>
            <a:r>
              <a:rPr lang="en-US" altLang="ja-JP" sz="1200" dirty="0">
                <a:solidFill>
                  <a:schemeClr val="tx1">
                    <a:lumMod val="75000"/>
                    <a:lumOff val="25000"/>
                  </a:schemeClr>
                </a:solidFill>
              </a:rPr>
              <a:t>※</a:t>
            </a:r>
            <a:r>
              <a:rPr lang="en-US" altLang="ja-JP" sz="1200" dirty="0">
                <a:solidFill>
                  <a:schemeClr val="tx1">
                    <a:lumMod val="75000"/>
                    <a:lumOff val="25000"/>
                  </a:schemeClr>
                </a:solidFill>
                <a:latin typeface="+mn-lt"/>
              </a:rPr>
              <a:t>Oracle</a:t>
            </a:r>
            <a:r>
              <a:rPr lang="ja-JP" altLang="en-US" sz="1200" dirty="0" err="1">
                <a:solidFill>
                  <a:schemeClr val="tx1">
                    <a:lumMod val="75000"/>
                    <a:lumOff val="25000"/>
                  </a:schemeClr>
                </a:solidFill>
              </a:rPr>
              <a:t>、</a:t>
            </a:r>
            <a:r>
              <a:rPr lang="en-US" altLang="ja-JP" sz="1200" dirty="0">
                <a:solidFill>
                  <a:schemeClr val="tx1">
                    <a:lumMod val="75000"/>
                    <a:lumOff val="25000"/>
                  </a:schemeClr>
                </a:solidFill>
                <a:latin typeface="+mn-lt"/>
              </a:rPr>
              <a:t>Java</a:t>
            </a:r>
            <a:r>
              <a:rPr lang="ja-JP" altLang="en-US" sz="1200" dirty="0">
                <a:solidFill>
                  <a:schemeClr val="tx1">
                    <a:lumMod val="75000"/>
                    <a:lumOff val="25000"/>
                  </a:schemeClr>
                </a:solidFill>
              </a:rPr>
              <a:t>及び</a:t>
            </a:r>
            <a:r>
              <a:rPr lang="en-US" altLang="ja-JP" sz="1200" dirty="0">
                <a:solidFill>
                  <a:schemeClr val="tx1">
                    <a:lumMod val="75000"/>
                    <a:lumOff val="25000"/>
                  </a:schemeClr>
                </a:solidFill>
                <a:latin typeface="+mn-lt"/>
              </a:rPr>
              <a:t>MySQL</a:t>
            </a:r>
            <a:r>
              <a:rPr lang="ja-JP" altLang="en-US" sz="1200" dirty="0">
                <a:solidFill>
                  <a:schemeClr val="tx1">
                    <a:lumMod val="75000"/>
                    <a:lumOff val="25000"/>
                  </a:schemeClr>
                </a:solidFill>
              </a:rPr>
              <a:t>は、</a:t>
            </a:r>
            <a:r>
              <a:rPr lang="en-US" altLang="ja-JP" sz="1200" dirty="0">
                <a:solidFill>
                  <a:schemeClr val="tx1">
                    <a:lumMod val="75000"/>
                    <a:lumOff val="25000"/>
                  </a:schemeClr>
                </a:solidFill>
                <a:latin typeface="+mn-lt"/>
              </a:rPr>
              <a:t>Oracle</a:t>
            </a:r>
            <a:r>
              <a:rPr lang="en-US" altLang="ja-JP" sz="1200" dirty="0">
                <a:solidFill>
                  <a:schemeClr val="tx1">
                    <a:lumMod val="75000"/>
                    <a:lumOff val="25000"/>
                  </a:schemeClr>
                </a:solidFill>
                <a:latin typeface="]"/>
              </a:rPr>
              <a:t> </a:t>
            </a:r>
            <a:r>
              <a:rPr lang="en-US" altLang="ja-JP" sz="1200" dirty="0">
                <a:solidFill>
                  <a:schemeClr val="tx1">
                    <a:lumMod val="75000"/>
                    <a:lumOff val="25000"/>
                  </a:schemeClr>
                </a:solidFill>
                <a:latin typeface="+mn-lt"/>
              </a:rPr>
              <a:t>Corporation</a:t>
            </a:r>
            <a:r>
              <a:rPr lang="ja-JP" altLang="en-US" sz="1200" dirty="0" err="1">
                <a:solidFill>
                  <a:schemeClr val="tx1">
                    <a:lumMod val="75000"/>
                    <a:lumOff val="25000"/>
                  </a:schemeClr>
                </a:solidFill>
              </a:rPr>
              <a:t>、</a:t>
            </a:r>
            <a:r>
              <a:rPr lang="ja-JP" altLang="en-US" sz="1200" dirty="0">
                <a:solidFill>
                  <a:schemeClr val="tx1">
                    <a:lumMod val="75000"/>
                    <a:lumOff val="25000"/>
                  </a:schemeClr>
                </a:solidFill>
              </a:rPr>
              <a:t>その子会社及び関連会社の米国及びその他の国における登録商標です。</a:t>
            </a:r>
            <a:endParaRPr kumimoji="1" lang="ja-JP" altLang="en-US" sz="1200" dirty="0">
              <a:solidFill>
                <a:schemeClr val="tx1">
                  <a:lumMod val="75000"/>
                  <a:lumOff val="25000"/>
                </a:schemeClr>
              </a:solidFill>
            </a:endParaRPr>
          </a:p>
        </p:txBody>
      </p:sp>
      <p:sp>
        <p:nvSpPr>
          <p:cNvPr id="3" name="Text Box 3"/>
          <p:cNvSpPr txBox="1">
            <a:spLocks noChangeArrowheads="1"/>
          </p:cNvSpPr>
          <p:nvPr userDrawn="1"/>
        </p:nvSpPr>
        <p:spPr bwMode="auto">
          <a:xfrm>
            <a:off x="2154225" y="3795887"/>
            <a:ext cx="4835550" cy="438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4860"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lnSpc>
                <a:spcPct val="120000"/>
              </a:lnSpc>
            </a:pPr>
            <a:r>
              <a:rPr lang="ja-JP" altLang="ja-JP" sz="1200" dirty="0">
                <a:solidFill>
                  <a:schemeClr val="tx1">
                    <a:lumMod val="75000"/>
                    <a:lumOff val="25000"/>
                  </a:schemeClr>
                </a:solidFill>
                <a:latin typeface="+mn-ea"/>
                <a:ea typeface="+mn-ea"/>
                <a:cs typeface="メイリオ" panose="020B0604030504040204" pitchFamily="50" charset="-128"/>
              </a:rPr>
              <a:t>＜お問合せ</a:t>
            </a:r>
            <a:r>
              <a:rPr lang="ja-JP" altLang="ja-JP" sz="1200" dirty="0" smtClean="0">
                <a:solidFill>
                  <a:schemeClr val="tx1">
                    <a:lumMod val="75000"/>
                    <a:lumOff val="25000"/>
                  </a:schemeClr>
                </a:solidFill>
                <a:latin typeface="+mn-ea"/>
                <a:ea typeface="+mn-ea"/>
                <a:cs typeface="メイリオ" panose="020B0604030504040204" pitchFamily="50" charset="-128"/>
              </a:rPr>
              <a:t>＞株式</a:t>
            </a:r>
            <a:r>
              <a:rPr lang="ja-JP" altLang="ja-JP" sz="1200" dirty="0">
                <a:solidFill>
                  <a:schemeClr val="tx1">
                    <a:lumMod val="75000"/>
                    <a:lumOff val="25000"/>
                  </a:schemeClr>
                </a:solidFill>
                <a:latin typeface="+mn-ea"/>
                <a:ea typeface="+mn-ea"/>
                <a:cs typeface="メイリオ" panose="020B0604030504040204" pitchFamily="50" charset="-128"/>
              </a:rPr>
              <a:t>会社</a:t>
            </a:r>
            <a:r>
              <a:rPr lang="ja-JP" altLang="ja-JP" sz="1200" dirty="0" smtClean="0">
                <a:solidFill>
                  <a:schemeClr val="tx1">
                    <a:lumMod val="75000"/>
                    <a:lumOff val="25000"/>
                  </a:schemeClr>
                </a:solidFill>
                <a:latin typeface="+mn-ea"/>
                <a:ea typeface="+mn-ea"/>
                <a:cs typeface="メイリオ" panose="020B0604030504040204" pitchFamily="50" charset="-128"/>
              </a:rPr>
              <a:t>アシスト</a:t>
            </a:r>
            <a:r>
              <a:rPr lang="ja-JP" altLang="en-US" sz="1200" dirty="0">
                <a:solidFill>
                  <a:schemeClr val="tx1">
                    <a:lumMod val="75000"/>
                    <a:lumOff val="25000"/>
                  </a:schemeClr>
                </a:solidFill>
                <a:latin typeface="+mn-ea"/>
                <a:ea typeface="+mn-ea"/>
                <a:cs typeface="メイリオ" panose="020B0604030504040204" pitchFamily="50" charset="-128"/>
              </a:rPr>
              <a:t>　</a:t>
            </a:r>
            <a:r>
              <a:rPr lang="en-US" altLang="ja-JP" sz="1200" dirty="0" smtClean="0">
                <a:solidFill>
                  <a:schemeClr val="tx1">
                    <a:lumMod val="75000"/>
                    <a:lumOff val="25000"/>
                  </a:schemeClr>
                </a:solidFill>
                <a:latin typeface="+mn-lt"/>
                <a:ea typeface="+mn-ea"/>
                <a:cs typeface="メイリオ" panose="020B0604030504040204" pitchFamily="50" charset="-128"/>
              </a:rPr>
              <a:t>ibi_web@ashisuto.co.jp</a:t>
            </a:r>
            <a:endParaRPr lang="en-US" altLang="ja-JP" sz="1200" dirty="0">
              <a:solidFill>
                <a:schemeClr val="tx1">
                  <a:lumMod val="75000"/>
                  <a:lumOff val="25000"/>
                </a:schemeClr>
              </a:solidFill>
              <a:latin typeface="+mn-lt"/>
              <a:ea typeface="+mn-ea"/>
              <a:cs typeface="メイリオ" panose="020B0604030504040204" pitchFamily="50" charset="-128"/>
            </a:endParaRPr>
          </a:p>
        </p:txBody>
      </p:sp>
      <p:grpSp>
        <p:nvGrpSpPr>
          <p:cNvPr id="4" name="グループ化 33"/>
          <p:cNvGrpSpPr/>
          <p:nvPr userDrawn="1"/>
        </p:nvGrpSpPr>
        <p:grpSpPr>
          <a:xfrm>
            <a:off x="2410748" y="579993"/>
            <a:ext cx="4322504" cy="497591"/>
            <a:chOff x="6786066" y="1259557"/>
            <a:chExt cx="3096344" cy="432048"/>
          </a:xfrm>
        </p:grpSpPr>
        <p:sp>
          <p:nvSpPr>
            <p:cNvPr id="5" name="正方形/長方形 4"/>
            <p:cNvSpPr/>
            <p:nvPr/>
          </p:nvSpPr>
          <p:spPr bwMode="auto">
            <a:xfrm>
              <a:off x="6786066" y="1259557"/>
              <a:ext cx="3096344" cy="432048"/>
            </a:xfrm>
            <a:prstGeom prst="rect">
              <a:avLst/>
            </a:prstGeom>
            <a:solidFill>
              <a:schemeClr val="bg1"/>
            </a:solidFill>
            <a:ln w="28575" cap="flat" cmpd="sng" algn="ctr">
              <a:solidFill>
                <a:schemeClr val="accent1"/>
              </a:solidFill>
              <a:prstDash val="solid"/>
              <a:round/>
              <a:headEnd type="none" w="med" len="med"/>
              <a:tailEnd type="none" w="med" len="med"/>
            </a:ln>
            <a:effectLst>
              <a:glow rad="228600">
                <a:schemeClr val="accent1">
                  <a:satMod val="175000"/>
                  <a:alpha val="50000"/>
                </a:schemeClr>
              </a:glow>
              <a:outerShdw dist="35921" dir="2700000" algn="ctr" rotWithShape="0">
                <a:schemeClr val="bg2"/>
              </a:outerShdw>
            </a:effectLst>
            <a:extLst/>
          </p:spPr>
          <p:txBody>
            <a:bodyPr vert="horz" wrap="square" lIns="144000" tIns="72000" rIns="0" bIns="0" numCol="1" rtlCol="0" anchor="ctr" anchorCtr="0" compatLnSpc="1">
              <a:prstTxWarp prst="textNoShape">
                <a:avLst/>
              </a:prstTxWarp>
            </a:bodyPr>
            <a:lstStyle/>
            <a:p>
              <a:pPr marL="0" marR="0" indent="0" algn="l"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b="1" i="0" u="none" strike="noStrike" cap="none" normalizeH="0" baseline="0" dirty="0" smtClean="0">
                  <a:ln>
                    <a:noFill/>
                  </a:ln>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rPr>
                <a:t>WebFOCUS</a:t>
              </a:r>
              <a:endParaRPr kumimoji="0" lang="ja-JP" altLang="en-US" b="1" i="0" u="none" strike="noStrike" cap="none" normalizeH="0" baseline="0" dirty="0" smtClean="0">
                <a:ln>
                  <a:noFill/>
                </a:ln>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bwMode="auto">
            <a:xfrm>
              <a:off x="9378354" y="1259557"/>
              <a:ext cx="504056" cy="432048"/>
            </a:xfrm>
            <a:prstGeom prst="rect">
              <a:avLst/>
            </a:prstGeom>
            <a:solidFill>
              <a:schemeClr val="bg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72000" rIns="0" bIns="0" numCol="1" rtlCol="0" anchor="ctr" anchorCtr="0" compatLnSpc="1">
              <a:prstTxWarp prst="textNoShape">
                <a:avLst/>
              </a:prstTxWarp>
            </a:bodyPr>
            <a:lstStyle/>
            <a:p>
              <a:pPr marL="0" marR="0" indent="0" algn="l"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11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Picture 8"/>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9410241" y="1288020"/>
              <a:ext cx="424396" cy="379326"/>
            </a:xfrm>
            <a:prstGeom prst="rect">
              <a:avLst/>
            </a:prstGeom>
            <a:noFill/>
          </p:spPr>
        </p:pic>
      </p:grpSp>
      <p:grpSp>
        <p:nvGrpSpPr>
          <p:cNvPr id="8" name="グループ化 7"/>
          <p:cNvGrpSpPr/>
          <p:nvPr userDrawn="1"/>
        </p:nvGrpSpPr>
        <p:grpSpPr>
          <a:xfrm>
            <a:off x="2405784" y="1463773"/>
            <a:ext cx="4711314" cy="2208417"/>
            <a:chOff x="2411760" y="1463773"/>
            <a:chExt cx="4711314" cy="2208417"/>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4393" y="3271253"/>
              <a:ext cx="2209799" cy="308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E6E6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0" name="グループ化 9"/>
            <p:cNvGrpSpPr/>
            <p:nvPr/>
          </p:nvGrpSpPr>
          <p:grpSpPr>
            <a:xfrm>
              <a:off x="4788024" y="1546367"/>
              <a:ext cx="2335050" cy="2125823"/>
              <a:chOff x="3855286" y="1749472"/>
              <a:chExt cx="2971626" cy="3607148"/>
            </a:xfrm>
          </p:grpSpPr>
          <p:sp>
            <p:nvSpPr>
              <p:cNvPr id="12" name="Text Box 12"/>
              <p:cNvSpPr txBox="1">
                <a:spLocks noChangeArrowheads="1"/>
              </p:cNvSpPr>
              <p:nvPr/>
            </p:nvSpPr>
            <p:spPr bwMode="auto">
              <a:xfrm>
                <a:off x="3870150" y="2621353"/>
                <a:ext cx="2801721" cy="1963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ニューヨーク生まれ、</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ニューヨーク育ちの男のコ。</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頭の</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en-US"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W”</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のアンテナで</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どんな情報もすばやく察知し、</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手元の</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虫眼鏡</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を使って、</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その情報をどんどんフォーカス！</a:t>
                </a:r>
              </a:p>
            </p:txBody>
          </p:sp>
          <p:sp>
            <p:nvSpPr>
              <p:cNvPr id="13" name="Text Box 13"/>
              <p:cNvSpPr txBox="1">
                <a:spLocks noChangeArrowheads="1"/>
              </p:cNvSpPr>
              <p:nvPr/>
            </p:nvSpPr>
            <p:spPr bwMode="auto">
              <a:xfrm>
                <a:off x="3870151" y="4654060"/>
                <a:ext cx="2956761" cy="702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好きな食べもの： ホットドック</a:t>
                </a:r>
              </a:p>
              <a:p>
                <a:r>
                  <a:rPr lang="en-US"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（マスタード抜き）</a:t>
                </a:r>
              </a:p>
            </p:txBody>
          </p:sp>
          <p:grpSp>
            <p:nvGrpSpPr>
              <p:cNvPr id="14" name="グループ化 13"/>
              <p:cNvGrpSpPr/>
              <p:nvPr/>
            </p:nvGrpSpPr>
            <p:grpSpPr>
              <a:xfrm>
                <a:off x="3855286" y="1749472"/>
                <a:ext cx="2290966" cy="676447"/>
                <a:chOff x="4046082" y="1777696"/>
                <a:chExt cx="2290966" cy="676447"/>
              </a:xfrm>
            </p:grpSpPr>
            <p:sp>
              <p:nvSpPr>
                <p:cNvPr id="15" name="Text Box 14"/>
                <p:cNvSpPr txBox="1">
                  <a:spLocks noChangeArrowheads="1"/>
                </p:cNvSpPr>
                <p:nvPr/>
              </p:nvSpPr>
              <p:spPr bwMode="auto">
                <a:xfrm>
                  <a:off x="4046082" y="1777696"/>
                  <a:ext cx="1863316" cy="676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2000" b="1" dirty="0">
                      <a:solidFill>
                        <a:srgbClr val="0084D1"/>
                      </a:solidFill>
                      <a:effectLst>
                        <a:outerShdw blurRad="38100" dist="38100" dir="2700000" algn="tl">
                          <a:srgbClr val="000000"/>
                        </a:outerShdw>
                      </a:effectLst>
                      <a:latin typeface="メイリオ" panose="020B0604030504040204" pitchFamily="50" charset="-128"/>
                      <a:ea typeface="メイリオ" panose="020B0604030504040204" pitchFamily="50" charset="-128"/>
                      <a:cs typeface="メイリオ" panose="020B0604030504040204" pitchFamily="50" charset="-128"/>
                    </a:rPr>
                    <a:t>フォービー</a:t>
                  </a:r>
                </a:p>
              </p:txBody>
            </p:sp>
            <p:sp>
              <p:nvSpPr>
                <p:cNvPr id="16" name="Text Box 15"/>
                <p:cNvSpPr txBox="1">
                  <a:spLocks noChangeArrowheads="1"/>
                </p:cNvSpPr>
                <p:nvPr/>
              </p:nvSpPr>
              <p:spPr bwMode="auto">
                <a:xfrm>
                  <a:off x="5746700" y="2010967"/>
                  <a:ext cx="590348" cy="441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1100" dirty="0">
                      <a:solidFill>
                        <a:srgbClr val="4C4C4C"/>
                      </a:solidFill>
                      <a:latin typeface="メイリオ" panose="020B0604030504040204" pitchFamily="50" charset="-128"/>
                      <a:ea typeface="メイリオ" panose="020B0604030504040204" pitchFamily="50" charset="-128"/>
                      <a:cs typeface="メイリオ" panose="020B0604030504040204" pitchFamily="50" charset="-128"/>
                    </a:rPr>
                    <a:t>くん</a:t>
                  </a:r>
                </a:p>
              </p:txBody>
            </p:sp>
          </p:grpSp>
        </p:grpSp>
        <p:pic>
          <p:nvPicPr>
            <p:cNvPr id="11" name="図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1760" y="1463773"/>
              <a:ext cx="2275064" cy="1706297"/>
            </a:xfrm>
            <a:prstGeom prst="rect">
              <a:avLst/>
            </a:prstGeom>
          </p:spPr>
        </p:pic>
      </p:grpSp>
      <p:sp>
        <p:nvSpPr>
          <p:cNvPr id="1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218961537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巻末（シンプル）">
    <p:bg>
      <p:bgPr>
        <a:solidFill>
          <a:schemeClr val="bg1"/>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auto">
          <a:xfrm>
            <a:off x="2154225" y="3795887"/>
            <a:ext cx="4835550" cy="438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4860"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lnSpc>
                <a:spcPct val="120000"/>
              </a:lnSpc>
            </a:pPr>
            <a:r>
              <a:rPr lang="ja-JP" altLang="ja-JP" sz="1200" dirty="0">
                <a:solidFill>
                  <a:schemeClr val="tx1">
                    <a:lumMod val="75000"/>
                    <a:lumOff val="25000"/>
                  </a:schemeClr>
                </a:solidFill>
                <a:latin typeface="+mn-ea"/>
                <a:ea typeface="+mn-ea"/>
                <a:cs typeface="メイリオ" panose="020B0604030504040204" pitchFamily="50" charset="-128"/>
              </a:rPr>
              <a:t>＜お問合せ</a:t>
            </a:r>
            <a:r>
              <a:rPr lang="ja-JP" altLang="ja-JP" sz="1200" dirty="0" smtClean="0">
                <a:solidFill>
                  <a:schemeClr val="tx1">
                    <a:lumMod val="75000"/>
                    <a:lumOff val="25000"/>
                  </a:schemeClr>
                </a:solidFill>
                <a:latin typeface="+mn-ea"/>
                <a:ea typeface="+mn-ea"/>
                <a:cs typeface="メイリオ" panose="020B0604030504040204" pitchFamily="50" charset="-128"/>
              </a:rPr>
              <a:t>＞株式</a:t>
            </a:r>
            <a:r>
              <a:rPr lang="ja-JP" altLang="ja-JP" sz="1200" dirty="0">
                <a:solidFill>
                  <a:schemeClr val="tx1">
                    <a:lumMod val="75000"/>
                    <a:lumOff val="25000"/>
                  </a:schemeClr>
                </a:solidFill>
                <a:latin typeface="+mn-ea"/>
                <a:ea typeface="+mn-ea"/>
                <a:cs typeface="メイリオ" panose="020B0604030504040204" pitchFamily="50" charset="-128"/>
              </a:rPr>
              <a:t>会社</a:t>
            </a:r>
            <a:r>
              <a:rPr lang="ja-JP" altLang="ja-JP" sz="1200" dirty="0" smtClean="0">
                <a:solidFill>
                  <a:schemeClr val="tx1">
                    <a:lumMod val="75000"/>
                    <a:lumOff val="25000"/>
                  </a:schemeClr>
                </a:solidFill>
                <a:latin typeface="+mn-ea"/>
                <a:ea typeface="+mn-ea"/>
                <a:cs typeface="メイリオ" panose="020B0604030504040204" pitchFamily="50" charset="-128"/>
              </a:rPr>
              <a:t>アシスト</a:t>
            </a:r>
            <a:r>
              <a:rPr lang="ja-JP" altLang="en-US" sz="1200" dirty="0">
                <a:solidFill>
                  <a:schemeClr val="tx1">
                    <a:lumMod val="75000"/>
                    <a:lumOff val="25000"/>
                  </a:schemeClr>
                </a:solidFill>
                <a:latin typeface="+mn-ea"/>
                <a:ea typeface="+mn-ea"/>
                <a:cs typeface="メイリオ" panose="020B0604030504040204" pitchFamily="50" charset="-128"/>
              </a:rPr>
              <a:t>　</a:t>
            </a:r>
            <a:r>
              <a:rPr lang="en-US" altLang="ja-JP" sz="1200" dirty="0" smtClean="0">
                <a:solidFill>
                  <a:schemeClr val="tx1">
                    <a:lumMod val="75000"/>
                    <a:lumOff val="25000"/>
                  </a:schemeClr>
                </a:solidFill>
                <a:latin typeface="+mn-lt"/>
                <a:ea typeface="+mn-ea"/>
                <a:cs typeface="メイリオ" panose="020B0604030504040204" pitchFamily="50" charset="-128"/>
              </a:rPr>
              <a:t>ibi_web@ashisuto.co.jp</a:t>
            </a:r>
            <a:endParaRPr lang="en-US" altLang="ja-JP" sz="1200" dirty="0">
              <a:solidFill>
                <a:schemeClr val="tx1">
                  <a:lumMod val="75000"/>
                  <a:lumOff val="25000"/>
                </a:schemeClr>
              </a:solidFill>
              <a:latin typeface="+mn-lt"/>
              <a:ea typeface="+mn-ea"/>
              <a:cs typeface="メイリオ" panose="020B0604030504040204" pitchFamily="50" charset="-128"/>
            </a:endParaRPr>
          </a:p>
        </p:txBody>
      </p:sp>
      <p:grpSp>
        <p:nvGrpSpPr>
          <p:cNvPr id="4" name="グループ化 33"/>
          <p:cNvGrpSpPr/>
          <p:nvPr userDrawn="1"/>
        </p:nvGrpSpPr>
        <p:grpSpPr>
          <a:xfrm>
            <a:off x="2410748" y="579993"/>
            <a:ext cx="4322504" cy="497591"/>
            <a:chOff x="6786066" y="1259557"/>
            <a:chExt cx="3096344" cy="432048"/>
          </a:xfrm>
        </p:grpSpPr>
        <p:sp>
          <p:nvSpPr>
            <p:cNvPr id="5" name="正方形/長方形 4"/>
            <p:cNvSpPr/>
            <p:nvPr/>
          </p:nvSpPr>
          <p:spPr bwMode="auto">
            <a:xfrm>
              <a:off x="6786066" y="1259557"/>
              <a:ext cx="3096344" cy="432048"/>
            </a:xfrm>
            <a:prstGeom prst="rect">
              <a:avLst/>
            </a:prstGeom>
            <a:solidFill>
              <a:schemeClr val="bg1"/>
            </a:solidFill>
            <a:ln w="28575" cap="flat" cmpd="sng" algn="ctr">
              <a:solidFill>
                <a:schemeClr val="accent1"/>
              </a:solidFill>
              <a:prstDash val="solid"/>
              <a:round/>
              <a:headEnd type="none" w="med" len="med"/>
              <a:tailEnd type="none" w="med" len="med"/>
            </a:ln>
            <a:effectLst>
              <a:glow rad="228600">
                <a:schemeClr val="accent1">
                  <a:satMod val="175000"/>
                  <a:alpha val="50000"/>
                </a:schemeClr>
              </a:glow>
              <a:outerShdw dist="35921" dir="2700000" algn="ctr" rotWithShape="0">
                <a:schemeClr val="bg2"/>
              </a:outerShdw>
            </a:effectLst>
            <a:extLst/>
          </p:spPr>
          <p:txBody>
            <a:bodyPr vert="horz" wrap="square" lIns="144000" tIns="72000" rIns="0" bIns="0" numCol="1" rtlCol="0" anchor="ctr" anchorCtr="0" compatLnSpc="1">
              <a:prstTxWarp prst="textNoShape">
                <a:avLst/>
              </a:prstTxWarp>
            </a:bodyPr>
            <a:lstStyle/>
            <a:p>
              <a:pPr marL="0" marR="0" indent="0" algn="l"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b="1" i="0" u="none" strike="noStrike" cap="none" normalizeH="0" baseline="0" dirty="0" smtClean="0">
                  <a:ln>
                    <a:noFill/>
                  </a:ln>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rPr>
                <a:t>WebFOCUS</a:t>
              </a:r>
              <a:endParaRPr kumimoji="0" lang="ja-JP" altLang="en-US" b="1" i="0" u="none" strike="noStrike" cap="none" normalizeH="0" baseline="0" dirty="0" smtClean="0">
                <a:ln>
                  <a:noFill/>
                </a:ln>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bwMode="auto">
            <a:xfrm>
              <a:off x="9378354" y="1259557"/>
              <a:ext cx="504056" cy="432048"/>
            </a:xfrm>
            <a:prstGeom prst="rect">
              <a:avLst/>
            </a:prstGeom>
            <a:solidFill>
              <a:schemeClr val="bg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72000" rIns="0" bIns="0" numCol="1" rtlCol="0" anchor="ctr" anchorCtr="0" compatLnSpc="1">
              <a:prstTxWarp prst="textNoShape">
                <a:avLst/>
              </a:prstTxWarp>
            </a:bodyPr>
            <a:lstStyle/>
            <a:p>
              <a:pPr marL="0" marR="0" indent="0" algn="l"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11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Picture 8"/>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9410241" y="1288020"/>
              <a:ext cx="424396" cy="379326"/>
            </a:xfrm>
            <a:prstGeom prst="rect">
              <a:avLst/>
            </a:prstGeom>
            <a:noFill/>
          </p:spPr>
        </p:pic>
      </p:grpSp>
      <p:grpSp>
        <p:nvGrpSpPr>
          <p:cNvPr id="8" name="グループ化 7"/>
          <p:cNvGrpSpPr/>
          <p:nvPr userDrawn="1"/>
        </p:nvGrpSpPr>
        <p:grpSpPr>
          <a:xfrm>
            <a:off x="2405784" y="1463773"/>
            <a:ext cx="4711314" cy="2208417"/>
            <a:chOff x="2411760" y="1463773"/>
            <a:chExt cx="4711314" cy="2208417"/>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4393" y="3271253"/>
              <a:ext cx="2209799" cy="308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E6E6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0" name="グループ化 9"/>
            <p:cNvGrpSpPr/>
            <p:nvPr/>
          </p:nvGrpSpPr>
          <p:grpSpPr>
            <a:xfrm>
              <a:off x="4788024" y="1546367"/>
              <a:ext cx="2335050" cy="2125823"/>
              <a:chOff x="3855286" y="1749472"/>
              <a:chExt cx="2971626" cy="3607148"/>
            </a:xfrm>
          </p:grpSpPr>
          <p:sp>
            <p:nvSpPr>
              <p:cNvPr id="12" name="Text Box 12"/>
              <p:cNvSpPr txBox="1">
                <a:spLocks noChangeArrowheads="1"/>
              </p:cNvSpPr>
              <p:nvPr/>
            </p:nvSpPr>
            <p:spPr bwMode="auto">
              <a:xfrm>
                <a:off x="3870150" y="2621353"/>
                <a:ext cx="2801721" cy="1963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ニューヨーク生まれ、</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ニューヨーク育ちの男のコ。</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頭の</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en-US"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W”</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のアンテナで</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どんな情報もすばやく察知し、</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手元の</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虫眼鏡</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を使って、</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その情報をどんどんフォーカス！</a:t>
                </a:r>
              </a:p>
            </p:txBody>
          </p:sp>
          <p:sp>
            <p:nvSpPr>
              <p:cNvPr id="13" name="Text Box 13"/>
              <p:cNvSpPr txBox="1">
                <a:spLocks noChangeArrowheads="1"/>
              </p:cNvSpPr>
              <p:nvPr/>
            </p:nvSpPr>
            <p:spPr bwMode="auto">
              <a:xfrm>
                <a:off x="3870151" y="4654060"/>
                <a:ext cx="2956761" cy="702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好きな食べもの： ホットドック</a:t>
                </a:r>
              </a:p>
              <a:p>
                <a:r>
                  <a:rPr lang="en-US"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（マスタード抜き）</a:t>
                </a:r>
              </a:p>
            </p:txBody>
          </p:sp>
          <p:grpSp>
            <p:nvGrpSpPr>
              <p:cNvPr id="14" name="グループ化 13"/>
              <p:cNvGrpSpPr/>
              <p:nvPr/>
            </p:nvGrpSpPr>
            <p:grpSpPr>
              <a:xfrm>
                <a:off x="3855286" y="1749472"/>
                <a:ext cx="2290966" cy="676447"/>
                <a:chOff x="4046082" y="1777696"/>
                <a:chExt cx="2290966" cy="676447"/>
              </a:xfrm>
            </p:grpSpPr>
            <p:sp>
              <p:nvSpPr>
                <p:cNvPr id="15" name="Text Box 14"/>
                <p:cNvSpPr txBox="1">
                  <a:spLocks noChangeArrowheads="1"/>
                </p:cNvSpPr>
                <p:nvPr/>
              </p:nvSpPr>
              <p:spPr bwMode="auto">
                <a:xfrm>
                  <a:off x="4046082" y="1777696"/>
                  <a:ext cx="1863316" cy="676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2000" b="1" dirty="0">
                      <a:solidFill>
                        <a:srgbClr val="0084D1"/>
                      </a:solidFill>
                      <a:effectLst>
                        <a:outerShdw blurRad="38100" dist="38100" dir="2700000" algn="tl">
                          <a:srgbClr val="000000"/>
                        </a:outerShdw>
                      </a:effectLst>
                      <a:latin typeface="メイリオ" panose="020B0604030504040204" pitchFamily="50" charset="-128"/>
                      <a:ea typeface="メイリオ" panose="020B0604030504040204" pitchFamily="50" charset="-128"/>
                      <a:cs typeface="メイリオ" panose="020B0604030504040204" pitchFamily="50" charset="-128"/>
                    </a:rPr>
                    <a:t>フォービー</a:t>
                  </a:r>
                </a:p>
              </p:txBody>
            </p:sp>
            <p:sp>
              <p:nvSpPr>
                <p:cNvPr id="16" name="Text Box 15"/>
                <p:cNvSpPr txBox="1">
                  <a:spLocks noChangeArrowheads="1"/>
                </p:cNvSpPr>
                <p:nvPr/>
              </p:nvSpPr>
              <p:spPr bwMode="auto">
                <a:xfrm>
                  <a:off x="5746700" y="2010967"/>
                  <a:ext cx="590348" cy="441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1100" dirty="0">
                      <a:solidFill>
                        <a:srgbClr val="4C4C4C"/>
                      </a:solidFill>
                      <a:latin typeface="メイリオ" panose="020B0604030504040204" pitchFamily="50" charset="-128"/>
                      <a:ea typeface="メイリオ" panose="020B0604030504040204" pitchFamily="50" charset="-128"/>
                      <a:cs typeface="メイリオ" panose="020B0604030504040204" pitchFamily="50" charset="-128"/>
                    </a:rPr>
                    <a:t>くん</a:t>
                  </a:r>
                </a:p>
              </p:txBody>
            </p:sp>
          </p:grpSp>
        </p:grpSp>
        <p:pic>
          <p:nvPicPr>
            <p:cNvPr id="11" name="図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1760" y="1463773"/>
              <a:ext cx="2275064" cy="1706297"/>
            </a:xfrm>
            <a:prstGeom prst="rect">
              <a:avLst/>
            </a:prstGeom>
          </p:spPr>
        </p:pic>
      </p:grpSp>
      <p:sp>
        <p:nvSpPr>
          <p:cNvPr id="1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223499144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白紙">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07895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コンテンツ（平文）解説">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2F3CB053-F4D1-45A0-9BC1-6558E31FC661}"/>
              </a:ext>
            </a:extLst>
          </p:cNvPr>
          <p:cNvSpPr>
            <a:spLocks/>
          </p:cNvSpPr>
          <p:nvPr userDrawn="1"/>
        </p:nvSpPr>
        <p:spPr bwMode="auto">
          <a:xfrm>
            <a:off x="7596336" y="15638"/>
            <a:ext cx="1548000" cy="1548000"/>
          </a:xfrm>
          <a:custGeom>
            <a:avLst/>
            <a:gdLst>
              <a:gd name="T0" fmla="*/ 0 w 800"/>
              <a:gd name="T1" fmla="*/ 0 h 800"/>
              <a:gd name="T2" fmla="*/ 800 w 800"/>
              <a:gd name="T3" fmla="*/ 0 h 800"/>
              <a:gd name="T4" fmla="*/ 800 w 800"/>
              <a:gd name="T5" fmla="*/ 800 h 800"/>
              <a:gd name="T6" fmla="*/ 0 w 800"/>
              <a:gd name="T7" fmla="*/ 0 h 800"/>
            </a:gdLst>
            <a:ahLst/>
            <a:cxnLst>
              <a:cxn ang="0">
                <a:pos x="T0" y="T1"/>
              </a:cxn>
              <a:cxn ang="0">
                <a:pos x="T2" y="T3"/>
              </a:cxn>
              <a:cxn ang="0">
                <a:pos x="T4" y="T5"/>
              </a:cxn>
              <a:cxn ang="0">
                <a:pos x="T6" y="T7"/>
              </a:cxn>
            </a:cxnLst>
            <a:rect l="0" t="0" r="r" b="b"/>
            <a:pathLst>
              <a:path w="800" h="800">
                <a:moveTo>
                  <a:pt x="0" y="0"/>
                </a:moveTo>
                <a:lnTo>
                  <a:pt x="800" y="0"/>
                </a:lnTo>
                <a:lnTo>
                  <a:pt x="800" y="800"/>
                </a:lnTo>
                <a:lnTo>
                  <a:pt x="0" y="0"/>
                </a:lnTo>
                <a:close/>
              </a:path>
            </a:pathLst>
          </a:custGeom>
          <a:solidFill>
            <a:schemeClr val="accent5">
              <a:lumMod val="20000"/>
              <a:lumOff val="80000"/>
            </a:schemeClr>
          </a:solidFill>
          <a:ln>
            <a:noFill/>
          </a:ln>
        </p:spPr>
        <p:txBody>
          <a:bodyPr vert="horz" wrap="none" lIns="612000" tIns="432000" rIns="0" bIns="0" numCol="1" anchor="t" anchorCtr="0" compatLnSpc="1">
            <a:prstTxWarp prst="textNoShape">
              <a:avLst/>
            </a:prstTxWarp>
            <a:scene3d>
              <a:camera prst="orthographicFront">
                <a:rot lat="0" lon="0" rev="0"/>
              </a:camera>
              <a:lightRig rig="threePt" dir="t"/>
            </a:scene3d>
          </a:bodyPr>
          <a:lstStyle/>
          <a:p>
            <a:pPr algn="ctr"/>
            <a:r>
              <a:rPr lang="en-US" altLang="ja-JP" b="1" dirty="0" smtClean="0">
                <a:solidFill>
                  <a:schemeClr val="tx1">
                    <a:lumMod val="75000"/>
                    <a:lumOff val="25000"/>
                  </a:schemeClr>
                </a:solidFill>
                <a:latin typeface="+mn-lt"/>
                <a:cs typeface="Teko Medium" panose="02000000000000000000" pitchFamily="2" charset="0"/>
              </a:rPr>
              <a:t>Tips</a:t>
            </a:r>
            <a:endParaRPr lang="ja-JP" altLang="en-US" b="1" dirty="0">
              <a:solidFill>
                <a:schemeClr val="tx1">
                  <a:lumMod val="75000"/>
                  <a:lumOff val="25000"/>
                </a:schemeClr>
              </a:solidFill>
              <a:latin typeface="+mn-lt"/>
              <a:cs typeface="Teko Medium" panose="02000000000000000000" pitchFamily="2" charset="0"/>
            </a:endParaRPr>
          </a:p>
        </p:txBody>
      </p:sp>
      <p:sp>
        <p:nvSpPr>
          <p:cNvPr id="6" name="正方形/長方形 5"/>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dirty="0" smtClean="0"/>
              <a:t>© K.K. Ashisuto</a:t>
            </a:r>
            <a:endParaRPr lang="ja-JP" altLang="en-US" dirty="0"/>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solidFill>
                  <a:schemeClr val="tx1">
                    <a:lumMod val="75000"/>
                    <a:lumOff val="25000"/>
                  </a:schemeClr>
                </a:solidFill>
              </a:defRPr>
            </a:lvl1pPr>
            <a:lvl2pPr>
              <a:lnSpc>
                <a:spcPct val="120000"/>
              </a:lnSpc>
              <a:spcBef>
                <a:spcPts val="0"/>
              </a:spcBef>
              <a:spcAft>
                <a:spcPts val="0"/>
              </a:spcAft>
              <a:defRPr sz="1200">
                <a:solidFill>
                  <a:schemeClr val="tx1">
                    <a:lumMod val="75000"/>
                    <a:lumOff val="25000"/>
                  </a:schemeClr>
                </a:solidFill>
              </a:defRPr>
            </a:lvl2pPr>
            <a:lvl3pPr>
              <a:lnSpc>
                <a:spcPct val="120000"/>
              </a:lnSpc>
              <a:spcBef>
                <a:spcPts val="0"/>
              </a:spcBef>
              <a:spcAft>
                <a:spcPts val="0"/>
              </a:spcAft>
              <a:defRPr sz="1200">
                <a:solidFill>
                  <a:schemeClr val="tx1">
                    <a:lumMod val="75000"/>
                    <a:lumOff val="25000"/>
                  </a:schemeClr>
                </a:solidFill>
              </a:defRPr>
            </a:lvl3pPr>
            <a:lvl4pPr>
              <a:lnSpc>
                <a:spcPct val="120000"/>
              </a:lnSpc>
              <a:spcBef>
                <a:spcPts val="0"/>
              </a:spcBef>
              <a:spcAft>
                <a:spcPts val="0"/>
              </a:spcAft>
              <a:defRPr sz="1200">
                <a:solidFill>
                  <a:schemeClr val="tx1">
                    <a:lumMod val="75000"/>
                    <a:lumOff val="25000"/>
                  </a:schemeClr>
                </a:solidFill>
              </a:defRPr>
            </a:lvl4pPr>
            <a:lvl5pPr>
              <a:lnSpc>
                <a:spcPct val="120000"/>
              </a:lnSpc>
              <a:spcBef>
                <a:spcPts val="0"/>
              </a:spcBef>
              <a:spcAft>
                <a:spcPts val="0"/>
              </a:spcAft>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10" name="図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6416" y="15526"/>
            <a:ext cx="686843" cy="540000"/>
          </a:xfrm>
          <a:prstGeom prst="rect">
            <a:avLst/>
          </a:prstGeom>
        </p:spPr>
      </p:pic>
    </p:spTree>
    <p:extLst>
      <p:ext uri="{BB962C8B-B14F-4D97-AF65-F5344CB8AC3E}">
        <p14:creationId xmlns:p14="http://schemas.microsoft.com/office/powerpoint/2010/main" val="17607116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表示－パターン１">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正方形/長方形 22"/>
          <p:cNvSpPr/>
          <p:nvPr userDrawn="1"/>
        </p:nvSpPr>
        <p:spPr>
          <a:xfrm>
            <a:off x="2524974" y="1779662"/>
            <a:ext cx="6655538" cy="1042756"/>
          </a:xfrm>
          <a:prstGeom prst="rect">
            <a:avLst/>
          </a:prstGeom>
          <a:solidFill>
            <a:schemeClr val="bg1">
              <a:alpha val="93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2000" b="1" dirty="0" smtClean="0">
              <a:effectLst>
                <a:outerShdw blurRad="38100" dist="38100" dir="2700000" algn="tl">
                  <a:srgbClr val="000000">
                    <a:alpha val="43137"/>
                  </a:srgbClr>
                </a:outerShdw>
              </a:effectLst>
            </a:endParaRPr>
          </a:p>
        </p:txBody>
      </p:sp>
      <p:sp>
        <p:nvSpPr>
          <p:cNvPr id="2" name="タイトル 1"/>
          <p:cNvSpPr>
            <a:spLocks noGrp="1"/>
          </p:cNvSpPr>
          <p:nvPr>
            <p:ph type="ctrTitle" hasCustomPrompt="1"/>
          </p:nvPr>
        </p:nvSpPr>
        <p:spPr>
          <a:xfrm>
            <a:off x="2771799" y="1779662"/>
            <a:ext cx="6108961" cy="1042756"/>
          </a:xfrm>
        </p:spPr>
        <p:txBody>
          <a:bodyPr>
            <a:noAutofit/>
          </a:bodyPr>
          <a:lstStyle>
            <a:lvl1pPr algn="r">
              <a:defRPr sz="3600" b="1">
                <a:solidFill>
                  <a:srgbClr val="007BBB"/>
                </a:solidFill>
              </a:defRPr>
            </a:lvl1pPr>
          </a:lstStyle>
          <a:p>
            <a:r>
              <a:rPr kumimoji="1" lang="ja-JP" altLang="en-US" dirty="0" smtClean="0"/>
              <a:t>スライドのタイトル</a:t>
            </a:r>
            <a:endParaRPr kumimoji="1" lang="ja-JP" altLang="en-US" dirty="0"/>
          </a:p>
        </p:txBody>
      </p:sp>
      <p:sp>
        <p:nvSpPr>
          <p:cNvPr id="5" name="スライド番号プレースホルダー 3"/>
          <p:cNvSpPr>
            <a:spLocks noGrp="1"/>
          </p:cNvSpPr>
          <p:nvPr>
            <p:ph type="sldNum" sz="quarter" idx="11"/>
          </p:nvPr>
        </p:nvSpPr>
        <p:spPr>
          <a:xfrm>
            <a:off x="8594576" y="4818186"/>
            <a:ext cx="549424" cy="273844"/>
          </a:xfrm>
        </p:spPr>
        <p:txBody>
          <a:body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35370111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表紙－パターン２">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正方形/長方形 7"/>
          <p:cNvSpPr/>
          <p:nvPr userDrawn="1"/>
        </p:nvSpPr>
        <p:spPr>
          <a:xfrm>
            <a:off x="2322258" y="0"/>
            <a:ext cx="6821742" cy="4160893"/>
          </a:xfrm>
          <a:custGeom>
            <a:avLst/>
            <a:gdLst/>
            <a:ahLst/>
            <a:cxnLst/>
            <a:rect l="l" t="t" r="r" b="b"/>
            <a:pathLst>
              <a:path w="6821742" h="4148226">
                <a:moveTo>
                  <a:pt x="697938" y="0"/>
                </a:moveTo>
                <a:lnTo>
                  <a:pt x="6821742" y="0"/>
                </a:lnTo>
                <a:lnTo>
                  <a:pt x="6821742" y="4148226"/>
                </a:lnTo>
                <a:lnTo>
                  <a:pt x="0" y="4148226"/>
                </a:lnTo>
                <a:close/>
              </a:path>
            </a:pathLst>
          </a:custGeom>
          <a:solidFill>
            <a:schemeClr val="bg1">
              <a:alpha val="91000"/>
            </a:schemeClr>
          </a:solidFill>
          <a:ln>
            <a:noFill/>
          </a:ln>
          <a:effectLst/>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000" b="1" dirty="0" smtClean="0">
              <a:effectLst>
                <a:outerShdw blurRad="38100" dist="38100" dir="2700000" algn="tl">
                  <a:srgbClr val="000000">
                    <a:alpha val="43137"/>
                  </a:srgbClr>
                </a:outerShdw>
              </a:effectLst>
            </a:endParaRPr>
          </a:p>
        </p:txBody>
      </p:sp>
      <p:sp>
        <p:nvSpPr>
          <p:cNvPr id="2" name="タイトル 1"/>
          <p:cNvSpPr>
            <a:spLocks noGrp="1"/>
          </p:cNvSpPr>
          <p:nvPr>
            <p:ph type="ctrTitle" hasCustomPrompt="1"/>
          </p:nvPr>
        </p:nvSpPr>
        <p:spPr>
          <a:xfrm>
            <a:off x="2987824" y="1432140"/>
            <a:ext cx="5896744" cy="918102"/>
          </a:xfrm>
        </p:spPr>
        <p:txBody>
          <a:bodyPr>
            <a:noAutofit/>
          </a:bodyPr>
          <a:lstStyle>
            <a:lvl1pPr algn="l">
              <a:defRPr sz="2800" b="1">
                <a:solidFill>
                  <a:srgbClr val="007BBB"/>
                </a:solidFill>
              </a:defRPr>
            </a:lvl1pPr>
          </a:lstStyle>
          <a:p>
            <a:r>
              <a:rPr kumimoji="1" lang="ja-JP" altLang="en-US" dirty="0" smtClean="0"/>
              <a:t>章タイトル</a:t>
            </a:r>
            <a:endParaRPr kumimoji="1" lang="ja-JP" altLang="en-US" dirty="0"/>
          </a:p>
        </p:txBody>
      </p:sp>
      <p:cxnSp>
        <p:nvCxnSpPr>
          <p:cNvPr id="5" name="直線コネクタ 4"/>
          <p:cNvCxnSpPr/>
          <p:nvPr userDrawn="1"/>
        </p:nvCxnSpPr>
        <p:spPr>
          <a:xfrm>
            <a:off x="2987824" y="2350242"/>
            <a:ext cx="6156176" cy="0"/>
          </a:xfrm>
          <a:prstGeom prst="line">
            <a:avLst/>
          </a:prstGeom>
          <a:ln w="22225">
            <a:solidFill>
              <a:srgbClr val="007BBB"/>
            </a:solidFill>
            <a:tailEnd type="none"/>
          </a:ln>
        </p:spPr>
        <p:style>
          <a:lnRef idx="1">
            <a:schemeClr val="accent1"/>
          </a:lnRef>
          <a:fillRef idx="0">
            <a:schemeClr val="accent1"/>
          </a:fillRef>
          <a:effectRef idx="0">
            <a:schemeClr val="accent1"/>
          </a:effectRef>
          <a:fontRef idx="minor">
            <a:schemeClr val="tx1"/>
          </a:fontRef>
        </p:style>
      </p:cxnSp>
      <p:sp>
        <p:nvSpPr>
          <p:cNvPr id="8" name="フッター プレースホルダー 2"/>
          <p:cNvSpPr>
            <a:spLocks noGrp="1"/>
          </p:cNvSpPr>
          <p:nvPr>
            <p:ph type="ftr" sz="quarter" idx="10"/>
          </p:nvPr>
        </p:nvSpPr>
        <p:spPr>
          <a:xfrm>
            <a:off x="4610" y="4818186"/>
            <a:ext cx="1399038" cy="273844"/>
          </a:xfrm>
        </p:spPr>
        <p:txBody>
          <a:bodyPr/>
          <a:lstStyle/>
          <a:p>
            <a:r>
              <a:rPr lang="en-US" altLang="ja-JP" dirty="0" smtClean="0"/>
              <a:t>© K.K. Ashisuto</a:t>
            </a:r>
            <a:endParaRPr lang="ja-JP" altLang="en-US" dirty="0"/>
          </a:p>
        </p:txBody>
      </p:sp>
      <p:sp>
        <p:nvSpPr>
          <p:cNvPr id="10" name="テキスト プレースホルダー 8"/>
          <p:cNvSpPr>
            <a:spLocks noGrp="1"/>
          </p:cNvSpPr>
          <p:nvPr>
            <p:ph type="body" sz="quarter" idx="12" hasCustomPrompt="1"/>
          </p:nvPr>
        </p:nvSpPr>
        <p:spPr>
          <a:xfrm>
            <a:off x="2987824" y="2492350"/>
            <a:ext cx="5896744" cy="1591568"/>
          </a:xfrm>
        </p:spPr>
        <p:txBody>
          <a:bodyPr/>
          <a:lstStyle>
            <a:lvl1pPr>
              <a:defRPr>
                <a:solidFill>
                  <a:schemeClr val="tx1">
                    <a:lumMod val="75000"/>
                    <a:lumOff val="25000"/>
                  </a:schemeClr>
                </a:solidFill>
              </a:defRPr>
            </a:lvl1pPr>
          </a:lstStyle>
          <a:p>
            <a:pPr lvl="0"/>
            <a:r>
              <a:rPr kumimoji="1" lang="ja-JP" altLang="en-US" dirty="0" smtClean="0"/>
              <a:t>章のアジェンダ</a:t>
            </a:r>
            <a:endParaRPr kumimoji="1" lang="ja-JP" altLang="en-US" dirty="0"/>
          </a:p>
        </p:txBody>
      </p:sp>
      <p:sp>
        <p:nvSpPr>
          <p:cNvPr id="9" name="スライド番号プレースホルダー 3"/>
          <p:cNvSpPr>
            <a:spLocks noGrp="1"/>
          </p:cNvSpPr>
          <p:nvPr>
            <p:ph type="sldNum" sz="quarter" idx="11"/>
          </p:nvPr>
        </p:nvSpPr>
        <p:spPr>
          <a:xfrm>
            <a:off x="8594576" y="4818186"/>
            <a:ext cx="549424" cy="273844"/>
          </a:xfrm>
        </p:spPr>
        <p:txBody>
          <a:body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41986125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表紙ーパターン３">
    <p:spTree>
      <p:nvGrpSpPr>
        <p:cNvPr id="1" name=""/>
        <p:cNvGrpSpPr/>
        <p:nvPr/>
      </p:nvGrpSpPr>
      <p:grpSpPr>
        <a:xfrm>
          <a:off x="0" y="0"/>
          <a:ext cx="0" cy="0"/>
          <a:chOff x="0" y="0"/>
          <a:chExt cx="0" cy="0"/>
        </a:xfrm>
      </p:grpSpPr>
      <p:sp>
        <p:nvSpPr>
          <p:cNvPr id="3" name="正方形/長方形 2"/>
          <p:cNvSpPr/>
          <p:nvPr userDrawn="1"/>
        </p:nvSpPr>
        <p:spPr>
          <a:xfrm>
            <a:off x="-33417" y="-7362"/>
            <a:ext cx="1207650" cy="5166136"/>
          </a:xfrm>
          <a:prstGeom prst="rect">
            <a:avLst/>
          </a:prstGeom>
          <a:gradFill>
            <a:gsLst>
              <a:gs pos="0">
                <a:srgbClr val="000D28"/>
              </a:gs>
              <a:gs pos="32000">
                <a:srgbClr val="001C4E"/>
              </a:gs>
              <a:gs pos="100000">
                <a:srgbClr val="012D7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p:cNvGrpSpPr/>
          <p:nvPr userDrawn="1"/>
        </p:nvGrpSpPr>
        <p:grpSpPr>
          <a:xfrm>
            <a:off x="-855" y="3890027"/>
            <a:ext cx="1157636" cy="1268749"/>
            <a:chOff x="-855" y="3890027"/>
            <a:chExt cx="1157636" cy="1268749"/>
          </a:xfrm>
        </p:grpSpPr>
        <p:sp>
          <p:nvSpPr>
            <p:cNvPr id="123" name="Freeform 5"/>
            <p:cNvSpPr>
              <a:spLocks/>
            </p:cNvSpPr>
            <p:nvPr userDrawn="1"/>
          </p:nvSpPr>
          <p:spPr bwMode="auto">
            <a:xfrm rot="16200000" flipH="1">
              <a:off x="169011" y="3720161"/>
              <a:ext cx="817904" cy="1157635"/>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 name="Freeform 6"/>
            <p:cNvSpPr>
              <a:spLocks/>
            </p:cNvSpPr>
            <p:nvPr userDrawn="1"/>
          </p:nvSpPr>
          <p:spPr bwMode="auto">
            <a:xfrm rot="16200000" flipH="1">
              <a:off x="169296" y="375521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 name="Freeform 7"/>
            <p:cNvSpPr>
              <a:spLocks/>
            </p:cNvSpPr>
            <p:nvPr userDrawn="1"/>
          </p:nvSpPr>
          <p:spPr bwMode="auto">
            <a:xfrm rot="16200000" flipH="1">
              <a:off x="169296" y="378998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 name="Freeform 8"/>
            <p:cNvSpPr>
              <a:spLocks/>
            </p:cNvSpPr>
            <p:nvPr userDrawn="1"/>
          </p:nvSpPr>
          <p:spPr bwMode="auto">
            <a:xfrm rot="16200000" flipH="1">
              <a:off x="169296" y="3824750"/>
              <a:ext cx="817334" cy="1157635"/>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 name="Freeform 9"/>
            <p:cNvSpPr>
              <a:spLocks/>
            </p:cNvSpPr>
            <p:nvPr userDrawn="1"/>
          </p:nvSpPr>
          <p:spPr bwMode="auto">
            <a:xfrm rot="16200000" flipH="1">
              <a:off x="169296" y="3859518"/>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Freeform 10"/>
            <p:cNvSpPr>
              <a:spLocks/>
            </p:cNvSpPr>
            <p:nvPr userDrawn="1"/>
          </p:nvSpPr>
          <p:spPr bwMode="auto">
            <a:xfrm rot="16200000" flipH="1">
              <a:off x="169011" y="3894571"/>
              <a:ext cx="817904" cy="1157635"/>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 name="Freeform 11"/>
            <p:cNvSpPr>
              <a:spLocks/>
            </p:cNvSpPr>
            <p:nvPr userDrawn="1"/>
          </p:nvSpPr>
          <p:spPr bwMode="auto">
            <a:xfrm rot="16200000" flipH="1">
              <a:off x="169296" y="392962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 name="Freeform 12"/>
            <p:cNvSpPr>
              <a:spLocks/>
            </p:cNvSpPr>
            <p:nvPr userDrawn="1"/>
          </p:nvSpPr>
          <p:spPr bwMode="auto">
            <a:xfrm rot="16200000" flipH="1">
              <a:off x="169296" y="396439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 name="Freeform 13"/>
            <p:cNvSpPr>
              <a:spLocks/>
            </p:cNvSpPr>
            <p:nvPr userDrawn="1"/>
          </p:nvSpPr>
          <p:spPr bwMode="auto">
            <a:xfrm rot="16200000" flipH="1">
              <a:off x="169296" y="3999160"/>
              <a:ext cx="817334" cy="1157635"/>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 name="Freeform 14"/>
            <p:cNvSpPr>
              <a:spLocks/>
            </p:cNvSpPr>
            <p:nvPr userDrawn="1"/>
          </p:nvSpPr>
          <p:spPr bwMode="auto">
            <a:xfrm rot="16200000" flipH="1">
              <a:off x="169296" y="4033928"/>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 name="Freeform 15"/>
            <p:cNvSpPr>
              <a:spLocks/>
            </p:cNvSpPr>
            <p:nvPr userDrawn="1"/>
          </p:nvSpPr>
          <p:spPr bwMode="auto">
            <a:xfrm rot="16200000" flipH="1">
              <a:off x="169296" y="4068696"/>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 name="Freeform 16"/>
            <p:cNvSpPr>
              <a:spLocks/>
            </p:cNvSpPr>
            <p:nvPr userDrawn="1"/>
          </p:nvSpPr>
          <p:spPr bwMode="auto">
            <a:xfrm rot="16200000" flipH="1">
              <a:off x="169296" y="410403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 name="Freeform 17"/>
            <p:cNvSpPr>
              <a:spLocks/>
            </p:cNvSpPr>
            <p:nvPr userDrawn="1"/>
          </p:nvSpPr>
          <p:spPr bwMode="auto">
            <a:xfrm rot="16200000" flipH="1">
              <a:off x="169296" y="413880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 name="Freeform 18"/>
            <p:cNvSpPr>
              <a:spLocks/>
            </p:cNvSpPr>
            <p:nvPr userDrawn="1"/>
          </p:nvSpPr>
          <p:spPr bwMode="auto">
            <a:xfrm rot="16200000" flipH="1">
              <a:off x="170436" y="4172430"/>
              <a:ext cx="815054" cy="1157635"/>
            </a:xfrm>
            <a:custGeom>
              <a:avLst/>
              <a:gdLst>
                <a:gd name="T0" fmla="*/ 1430 w 1430"/>
                <a:gd name="T1" fmla="*/ 0 h 3242"/>
                <a:gd name="T2" fmla="*/ 1426 w 1430"/>
                <a:gd name="T3" fmla="*/ 0 h 3242"/>
                <a:gd name="T4" fmla="*/ 0 w 1430"/>
                <a:gd name="T5" fmla="*/ 3242 h 3242"/>
                <a:gd name="T6" fmla="*/ 9 w 1430"/>
                <a:gd name="T7" fmla="*/ 3242 h 3242"/>
                <a:gd name="T8" fmla="*/ 1430 w 1430"/>
                <a:gd name="T9" fmla="*/ 10 h 3242"/>
                <a:gd name="T10" fmla="*/ 1430 w 1430"/>
                <a:gd name="T11" fmla="*/ 0 h 3242"/>
              </a:gdLst>
              <a:ahLst/>
              <a:cxnLst>
                <a:cxn ang="0">
                  <a:pos x="T0" y="T1"/>
                </a:cxn>
                <a:cxn ang="0">
                  <a:pos x="T2" y="T3"/>
                </a:cxn>
                <a:cxn ang="0">
                  <a:pos x="T4" y="T5"/>
                </a:cxn>
                <a:cxn ang="0">
                  <a:pos x="T6" y="T7"/>
                </a:cxn>
                <a:cxn ang="0">
                  <a:pos x="T8" y="T9"/>
                </a:cxn>
                <a:cxn ang="0">
                  <a:pos x="T10" y="T11"/>
                </a:cxn>
              </a:cxnLst>
              <a:rect l="0" t="0" r="r" b="b"/>
              <a:pathLst>
                <a:path w="1430" h="3242">
                  <a:moveTo>
                    <a:pt x="1430" y="0"/>
                  </a:moveTo>
                  <a:lnTo>
                    <a:pt x="1426" y="0"/>
                  </a:lnTo>
                  <a:lnTo>
                    <a:pt x="0" y="3242"/>
                  </a:lnTo>
                  <a:lnTo>
                    <a:pt x="9" y="3242"/>
                  </a:lnTo>
                  <a:lnTo>
                    <a:pt x="1430" y="10"/>
                  </a:lnTo>
                  <a:lnTo>
                    <a:pt x="1430"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 name="Freeform 19"/>
            <p:cNvSpPr>
              <a:spLocks/>
            </p:cNvSpPr>
            <p:nvPr userDrawn="1"/>
          </p:nvSpPr>
          <p:spPr bwMode="auto">
            <a:xfrm rot="16200000" flipH="1">
              <a:off x="211030" y="4213024"/>
              <a:ext cx="780286" cy="1111215"/>
            </a:xfrm>
            <a:custGeom>
              <a:avLst/>
              <a:gdLst>
                <a:gd name="T0" fmla="*/ 1369 w 1369"/>
                <a:gd name="T1" fmla="*/ 0 h 3112"/>
                <a:gd name="T2" fmla="*/ 0 w 1369"/>
                <a:gd name="T3" fmla="*/ 3112 h 3112"/>
                <a:gd name="T4" fmla="*/ 10 w 1369"/>
                <a:gd name="T5" fmla="*/ 3112 h 3112"/>
                <a:gd name="T6" fmla="*/ 1369 w 1369"/>
                <a:gd name="T7" fmla="*/ 19 h 3112"/>
                <a:gd name="T8" fmla="*/ 1369 w 1369"/>
                <a:gd name="T9" fmla="*/ 0 h 3112"/>
              </a:gdLst>
              <a:ahLst/>
              <a:cxnLst>
                <a:cxn ang="0">
                  <a:pos x="T0" y="T1"/>
                </a:cxn>
                <a:cxn ang="0">
                  <a:pos x="T2" y="T3"/>
                </a:cxn>
                <a:cxn ang="0">
                  <a:pos x="T4" y="T5"/>
                </a:cxn>
                <a:cxn ang="0">
                  <a:pos x="T6" y="T7"/>
                </a:cxn>
                <a:cxn ang="0">
                  <a:pos x="T8" y="T9"/>
                </a:cxn>
              </a:cxnLst>
              <a:rect l="0" t="0" r="r" b="b"/>
              <a:pathLst>
                <a:path w="1369" h="3112">
                  <a:moveTo>
                    <a:pt x="1369" y="0"/>
                  </a:moveTo>
                  <a:lnTo>
                    <a:pt x="0" y="3112"/>
                  </a:lnTo>
                  <a:lnTo>
                    <a:pt x="10" y="3112"/>
                  </a:lnTo>
                  <a:lnTo>
                    <a:pt x="1369" y="19"/>
                  </a:lnTo>
                  <a:lnTo>
                    <a:pt x="136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 name="Freeform 20"/>
            <p:cNvSpPr>
              <a:spLocks/>
            </p:cNvSpPr>
            <p:nvPr userDrawn="1"/>
          </p:nvSpPr>
          <p:spPr bwMode="auto">
            <a:xfrm rot="16200000" flipH="1">
              <a:off x="253409" y="4255403"/>
              <a:ext cx="745518" cy="1061225"/>
            </a:xfrm>
            <a:custGeom>
              <a:avLst/>
              <a:gdLst>
                <a:gd name="T0" fmla="*/ 1308 w 1308"/>
                <a:gd name="T1" fmla="*/ 0 h 2972"/>
                <a:gd name="T2" fmla="*/ 0 w 1308"/>
                <a:gd name="T3" fmla="*/ 2972 h 2972"/>
                <a:gd name="T4" fmla="*/ 10 w 1308"/>
                <a:gd name="T5" fmla="*/ 2972 h 2972"/>
                <a:gd name="T6" fmla="*/ 1308 w 1308"/>
                <a:gd name="T7" fmla="*/ 19 h 2972"/>
                <a:gd name="T8" fmla="*/ 1308 w 1308"/>
                <a:gd name="T9" fmla="*/ 0 h 2972"/>
              </a:gdLst>
              <a:ahLst/>
              <a:cxnLst>
                <a:cxn ang="0">
                  <a:pos x="T0" y="T1"/>
                </a:cxn>
                <a:cxn ang="0">
                  <a:pos x="T2" y="T3"/>
                </a:cxn>
                <a:cxn ang="0">
                  <a:pos x="T4" y="T5"/>
                </a:cxn>
                <a:cxn ang="0">
                  <a:pos x="T6" y="T7"/>
                </a:cxn>
                <a:cxn ang="0">
                  <a:pos x="T8" y="T9"/>
                </a:cxn>
              </a:cxnLst>
              <a:rect l="0" t="0" r="r" b="b"/>
              <a:pathLst>
                <a:path w="1308" h="2972">
                  <a:moveTo>
                    <a:pt x="1308" y="0"/>
                  </a:moveTo>
                  <a:lnTo>
                    <a:pt x="0" y="2972"/>
                  </a:lnTo>
                  <a:lnTo>
                    <a:pt x="10" y="2972"/>
                  </a:lnTo>
                  <a:lnTo>
                    <a:pt x="1308" y="19"/>
                  </a:lnTo>
                  <a:lnTo>
                    <a:pt x="130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 name="Freeform 21"/>
            <p:cNvSpPr>
              <a:spLocks/>
            </p:cNvSpPr>
            <p:nvPr userDrawn="1"/>
          </p:nvSpPr>
          <p:spPr bwMode="auto">
            <a:xfrm rot="16200000" flipH="1">
              <a:off x="295610" y="4297604"/>
              <a:ext cx="710750" cy="1011592"/>
            </a:xfrm>
            <a:custGeom>
              <a:avLst/>
              <a:gdLst>
                <a:gd name="T0" fmla="*/ 1247 w 1247"/>
                <a:gd name="T1" fmla="*/ 0 h 2833"/>
                <a:gd name="T2" fmla="*/ 0 w 1247"/>
                <a:gd name="T3" fmla="*/ 2833 h 2833"/>
                <a:gd name="T4" fmla="*/ 10 w 1247"/>
                <a:gd name="T5" fmla="*/ 2833 h 2833"/>
                <a:gd name="T6" fmla="*/ 1247 w 1247"/>
                <a:gd name="T7" fmla="*/ 19 h 2833"/>
                <a:gd name="T8" fmla="*/ 1247 w 1247"/>
                <a:gd name="T9" fmla="*/ 0 h 2833"/>
              </a:gdLst>
              <a:ahLst/>
              <a:cxnLst>
                <a:cxn ang="0">
                  <a:pos x="T0" y="T1"/>
                </a:cxn>
                <a:cxn ang="0">
                  <a:pos x="T2" y="T3"/>
                </a:cxn>
                <a:cxn ang="0">
                  <a:pos x="T4" y="T5"/>
                </a:cxn>
                <a:cxn ang="0">
                  <a:pos x="T6" y="T7"/>
                </a:cxn>
                <a:cxn ang="0">
                  <a:pos x="T8" y="T9"/>
                </a:cxn>
              </a:cxnLst>
              <a:rect l="0" t="0" r="r" b="b"/>
              <a:pathLst>
                <a:path w="1247" h="2833">
                  <a:moveTo>
                    <a:pt x="1247" y="0"/>
                  </a:moveTo>
                  <a:lnTo>
                    <a:pt x="0" y="2833"/>
                  </a:lnTo>
                  <a:lnTo>
                    <a:pt x="10" y="2833"/>
                  </a:lnTo>
                  <a:lnTo>
                    <a:pt x="1247" y="19"/>
                  </a:lnTo>
                  <a:lnTo>
                    <a:pt x="124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 name="Freeform 22"/>
            <p:cNvSpPr>
              <a:spLocks/>
            </p:cNvSpPr>
            <p:nvPr userDrawn="1"/>
          </p:nvSpPr>
          <p:spPr bwMode="auto">
            <a:xfrm rot="16200000" flipH="1">
              <a:off x="338274" y="4340268"/>
              <a:ext cx="675412" cy="961601"/>
            </a:xfrm>
            <a:custGeom>
              <a:avLst/>
              <a:gdLst>
                <a:gd name="T0" fmla="*/ 1185 w 1185"/>
                <a:gd name="T1" fmla="*/ 0 h 2693"/>
                <a:gd name="T2" fmla="*/ 0 w 1185"/>
                <a:gd name="T3" fmla="*/ 2693 h 2693"/>
                <a:gd name="T4" fmla="*/ 9 w 1185"/>
                <a:gd name="T5" fmla="*/ 2693 h 2693"/>
                <a:gd name="T6" fmla="*/ 1185 w 1185"/>
                <a:gd name="T7" fmla="*/ 19 h 2693"/>
                <a:gd name="T8" fmla="*/ 1185 w 1185"/>
                <a:gd name="T9" fmla="*/ 0 h 2693"/>
              </a:gdLst>
              <a:ahLst/>
              <a:cxnLst>
                <a:cxn ang="0">
                  <a:pos x="T0" y="T1"/>
                </a:cxn>
                <a:cxn ang="0">
                  <a:pos x="T2" y="T3"/>
                </a:cxn>
                <a:cxn ang="0">
                  <a:pos x="T4" y="T5"/>
                </a:cxn>
                <a:cxn ang="0">
                  <a:pos x="T6" y="T7"/>
                </a:cxn>
                <a:cxn ang="0">
                  <a:pos x="T8" y="T9"/>
                </a:cxn>
              </a:cxnLst>
              <a:rect l="0" t="0" r="r" b="b"/>
              <a:pathLst>
                <a:path w="1185" h="2693">
                  <a:moveTo>
                    <a:pt x="1185" y="0"/>
                  </a:moveTo>
                  <a:lnTo>
                    <a:pt x="0" y="2693"/>
                  </a:lnTo>
                  <a:lnTo>
                    <a:pt x="9" y="2693"/>
                  </a:lnTo>
                  <a:lnTo>
                    <a:pt x="1185" y="19"/>
                  </a:lnTo>
                  <a:lnTo>
                    <a:pt x="118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 name="Freeform 23"/>
            <p:cNvSpPr>
              <a:spLocks/>
            </p:cNvSpPr>
            <p:nvPr userDrawn="1"/>
          </p:nvSpPr>
          <p:spPr bwMode="auto">
            <a:xfrm rot="16200000" flipH="1">
              <a:off x="380118" y="4382112"/>
              <a:ext cx="640644" cy="912682"/>
            </a:xfrm>
            <a:custGeom>
              <a:avLst/>
              <a:gdLst>
                <a:gd name="T0" fmla="*/ 1124 w 1124"/>
                <a:gd name="T1" fmla="*/ 0 h 2556"/>
                <a:gd name="T2" fmla="*/ 0 w 1124"/>
                <a:gd name="T3" fmla="*/ 2556 h 2556"/>
                <a:gd name="T4" fmla="*/ 9 w 1124"/>
                <a:gd name="T5" fmla="*/ 2556 h 2556"/>
                <a:gd name="T6" fmla="*/ 1124 w 1124"/>
                <a:gd name="T7" fmla="*/ 19 h 2556"/>
                <a:gd name="T8" fmla="*/ 1124 w 1124"/>
                <a:gd name="T9" fmla="*/ 0 h 2556"/>
              </a:gdLst>
              <a:ahLst/>
              <a:cxnLst>
                <a:cxn ang="0">
                  <a:pos x="T0" y="T1"/>
                </a:cxn>
                <a:cxn ang="0">
                  <a:pos x="T2" y="T3"/>
                </a:cxn>
                <a:cxn ang="0">
                  <a:pos x="T4" y="T5"/>
                </a:cxn>
                <a:cxn ang="0">
                  <a:pos x="T6" y="T7"/>
                </a:cxn>
                <a:cxn ang="0">
                  <a:pos x="T8" y="T9"/>
                </a:cxn>
              </a:cxnLst>
              <a:rect l="0" t="0" r="r" b="b"/>
              <a:pathLst>
                <a:path w="1124" h="2556">
                  <a:moveTo>
                    <a:pt x="1124" y="0"/>
                  </a:moveTo>
                  <a:lnTo>
                    <a:pt x="0" y="2556"/>
                  </a:lnTo>
                  <a:lnTo>
                    <a:pt x="9" y="2556"/>
                  </a:lnTo>
                  <a:lnTo>
                    <a:pt x="1124" y="19"/>
                  </a:lnTo>
                  <a:lnTo>
                    <a:pt x="112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 name="Freeform 24"/>
            <p:cNvSpPr>
              <a:spLocks/>
            </p:cNvSpPr>
            <p:nvPr userDrawn="1"/>
          </p:nvSpPr>
          <p:spPr bwMode="auto">
            <a:xfrm rot="16200000" flipH="1">
              <a:off x="422497" y="4424491"/>
              <a:ext cx="605876" cy="862691"/>
            </a:xfrm>
            <a:custGeom>
              <a:avLst/>
              <a:gdLst>
                <a:gd name="T0" fmla="*/ 1063 w 1063"/>
                <a:gd name="T1" fmla="*/ 0 h 2416"/>
                <a:gd name="T2" fmla="*/ 0 w 1063"/>
                <a:gd name="T3" fmla="*/ 2416 h 2416"/>
                <a:gd name="T4" fmla="*/ 10 w 1063"/>
                <a:gd name="T5" fmla="*/ 2416 h 2416"/>
                <a:gd name="T6" fmla="*/ 1063 w 1063"/>
                <a:gd name="T7" fmla="*/ 19 h 2416"/>
                <a:gd name="T8" fmla="*/ 1063 w 1063"/>
                <a:gd name="T9" fmla="*/ 0 h 2416"/>
              </a:gdLst>
              <a:ahLst/>
              <a:cxnLst>
                <a:cxn ang="0">
                  <a:pos x="T0" y="T1"/>
                </a:cxn>
                <a:cxn ang="0">
                  <a:pos x="T2" y="T3"/>
                </a:cxn>
                <a:cxn ang="0">
                  <a:pos x="T4" y="T5"/>
                </a:cxn>
                <a:cxn ang="0">
                  <a:pos x="T6" y="T7"/>
                </a:cxn>
                <a:cxn ang="0">
                  <a:pos x="T8" y="T9"/>
                </a:cxn>
              </a:cxnLst>
              <a:rect l="0" t="0" r="r" b="b"/>
              <a:pathLst>
                <a:path w="1063" h="2416">
                  <a:moveTo>
                    <a:pt x="1063" y="0"/>
                  </a:moveTo>
                  <a:lnTo>
                    <a:pt x="0" y="2416"/>
                  </a:lnTo>
                  <a:lnTo>
                    <a:pt x="10" y="2416"/>
                  </a:lnTo>
                  <a:lnTo>
                    <a:pt x="1063" y="19"/>
                  </a:lnTo>
                  <a:lnTo>
                    <a:pt x="1063"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 name="Freeform 25"/>
            <p:cNvSpPr>
              <a:spLocks/>
            </p:cNvSpPr>
            <p:nvPr userDrawn="1"/>
          </p:nvSpPr>
          <p:spPr bwMode="auto">
            <a:xfrm rot="16200000" flipH="1">
              <a:off x="464698" y="4466692"/>
              <a:ext cx="571108" cy="813058"/>
            </a:xfrm>
            <a:custGeom>
              <a:avLst/>
              <a:gdLst>
                <a:gd name="T0" fmla="*/ 1002 w 1002"/>
                <a:gd name="T1" fmla="*/ 0 h 2277"/>
                <a:gd name="T2" fmla="*/ 0 w 1002"/>
                <a:gd name="T3" fmla="*/ 2277 h 2277"/>
                <a:gd name="T4" fmla="*/ 10 w 1002"/>
                <a:gd name="T5" fmla="*/ 2277 h 2277"/>
                <a:gd name="T6" fmla="*/ 1002 w 1002"/>
                <a:gd name="T7" fmla="*/ 20 h 2277"/>
                <a:gd name="T8" fmla="*/ 1002 w 1002"/>
                <a:gd name="T9" fmla="*/ 0 h 2277"/>
              </a:gdLst>
              <a:ahLst/>
              <a:cxnLst>
                <a:cxn ang="0">
                  <a:pos x="T0" y="T1"/>
                </a:cxn>
                <a:cxn ang="0">
                  <a:pos x="T2" y="T3"/>
                </a:cxn>
                <a:cxn ang="0">
                  <a:pos x="T4" y="T5"/>
                </a:cxn>
                <a:cxn ang="0">
                  <a:pos x="T6" y="T7"/>
                </a:cxn>
                <a:cxn ang="0">
                  <a:pos x="T8" y="T9"/>
                </a:cxn>
              </a:cxnLst>
              <a:rect l="0" t="0" r="r" b="b"/>
              <a:pathLst>
                <a:path w="1002" h="2277">
                  <a:moveTo>
                    <a:pt x="1002" y="0"/>
                  </a:moveTo>
                  <a:lnTo>
                    <a:pt x="0" y="2277"/>
                  </a:lnTo>
                  <a:lnTo>
                    <a:pt x="10" y="2277"/>
                  </a:lnTo>
                  <a:lnTo>
                    <a:pt x="1002" y="20"/>
                  </a:lnTo>
                  <a:lnTo>
                    <a:pt x="1002"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 name="Freeform 26"/>
            <p:cNvSpPr>
              <a:spLocks/>
            </p:cNvSpPr>
            <p:nvPr userDrawn="1"/>
          </p:nvSpPr>
          <p:spPr bwMode="auto">
            <a:xfrm rot="16200000" flipH="1">
              <a:off x="507077" y="4509071"/>
              <a:ext cx="536340" cy="763068"/>
            </a:xfrm>
            <a:custGeom>
              <a:avLst/>
              <a:gdLst>
                <a:gd name="T0" fmla="*/ 941 w 941"/>
                <a:gd name="T1" fmla="*/ 0 h 2137"/>
                <a:gd name="T2" fmla="*/ 0 w 941"/>
                <a:gd name="T3" fmla="*/ 2137 h 2137"/>
                <a:gd name="T4" fmla="*/ 10 w 941"/>
                <a:gd name="T5" fmla="*/ 2137 h 2137"/>
                <a:gd name="T6" fmla="*/ 941 w 941"/>
                <a:gd name="T7" fmla="*/ 19 h 2137"/>
                <a:gd name="T8" fmla="*/ 941 w 941"/>
                <a:gd name="T9" fmla="*/ 0 h 2137"/>
              </a:gdLst>
              <a:ahLst/>
              <a:cxnLst>
                <a:cxn ang="0">
                  <a:pos x="T0" y="T1"/>
                </a:cxn>
                <a:cxn ang="0">
                  <a:pos x="T2" y="T3"/>
                </a:cxn>
                <a:cxn ang="0">
                  <a:pos x="T4" y="T5"/>
                </a:cxn>
                <a:cxn ang="0">
                  <a:pos x="T6" y="T7"/>
                </a:cxn>
                <a:cxn ang="0">
                  <a:pos x="T8" y="T9"/>
                </a:cxn>
              </a:cxnLst>
              <a:rect l="0" t="0" r="r" b="b"/>
              <a:pathLst>
                <a:path w="941" h="2137">
                  <a:moveTo>
                    <a:pt x="941" y="0"/>
                  </a:moveTo>
                  <a:lnTo>
                    <a:pt x="0" y="2137"/>
                  </a:lnTo>
                  <a:lnTo>
                    <a:pt x="10" y="2137"/>
                  </a:lnTo>
                  <a:lnTo>
                    <a:pt x="941" y="19"/>
                  </a:lnTo>
                  <a:lnTo>
                    <a:pt x="941"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 name="Freeform 27"/>
            <p:cNvSpPr>
              <a:spLocks/>
            </p:cNvSpPr>
            <p:nvPr userDrawn="1"/>
          </p:nvSpPr>
          <p:spPr bwMode="auto">
            <a:xfrm rot="16200000" flipH="1">
              <a:off x="549563" y="4551557"/>
              <a:ext cx="501002" cy="713434"/>
            </a:xfrm>
            <a:custGeom>
              <a:avLst/>
              <a:gdLst>
                <a:gd name="T0" fmla="*/ 879 w 879"/>
                <a:gd name="T1" fmla="*/ 0 h 1998"/>
                <a:gd name="T2" fmla="*/ 0 w 879"/>
                <a:gd name="T3" fmla="*/ 1998 h 1998"/>
                <a:gd name="T4" fmla="*/ 9 w 879"/>
                <a:gd name="T5" fmla="*/ 1998 h 1998"/>
                <a:gd name="T6" fmla="*/ 879 w 879"/>
                <a:gd name="T7" fmla="*/ 20 h 1998"/>
                <a:gd name="T8" fmla="*/ 879 w 879"/>
                <a:gd name="T9" fmla="*/ 0 h 1998"/>
              </a:gdLst>
              <a:ahLst/>
              <a:cxnLst>
                <a:cxn ang="0">
                  <a:pos x="T0" y="T1"/>
                </a:cxn>
                <a:cxn ang="0">
                  <a:pos x="T2" y="T3"/>
                </a:cxn>
                <a:cxn ang="0">
                  <a:pos x="T4" y="T5"/>
                </a:cxn>
                <a:cxn ang="0">
                  <a:pos x="T6" y="T7"/>
                </a:cxn>
                <a:cxn ang="0">
                  <a:pos x="T8" y="T9"/>
                </a:cxn>
              </a:cxnLst>
              <a:rect l="0" t="0" r="r" b="b"/>
              <a:pathLst>
                <a:path w="879" h="1998">
                  <a:moveTo>
                    <a:pt x="879" y="0"/>
                  </a:moveTo>
                  <a:lnTo>
                    <a:pt x="0" y="1998"/>
                  </a:lnTo>
                  <a:lnTo>
                    <a:pt x="9" y="1998"/>
                  </a:lnTo>
                  <a:lnTo>
                    <a:pt x="879" y="20"/>
                  </a:lnTo>
                  <a:lnTo>
                    <a:pt x="87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 name="Freeform 28"/>
            <p:cNvSpPr>
              <a:spLocks/>
            </p:cNvSpPr>
            <p:nvPr userDrawn="1"/>
          </p:nvSpPr>
          <p:spPr bwMode="auto">
            <a:xfrm rot="16200000" flipH="1">
              <a:off x="591585" y="4593579"/>
              <a:ext cx="466234" cy="664158"/>
            </a:xfrm>
            <a:custGeom>
              <a:avLst/>
              <a:gdLst>
                <a:gd name="T0" fmla="*/ 818 w 818"/>
                <a:gd name="T1" fmla="*/ 0 h 1860"/>
                <a:gd name="T2" fmla="*/ 0 w 818"/>
                <a:gd name="T3" fmla="*/ 1860 h 1860"/>
                <a:gd name="T4" fmla="*/ 9 w 818"/>
                <a:gd name="T5" fmla="*/ 1860 h 1860"/>
                <a:gd name="T6" fmla="*/ 818 w 818"/>
                <a:gd name="T7" fmla="*/ 19 h 1860"/>
                <a:gd name="T8" fmla="*/ 818 w 818"/>
                <a:gd name="T9" fmla="*/ 0 h 1860"/>
              </a:gdLst>
              <a:ahLst/>
              <a:cxnLst>
                <a:cxn ang="0">
                  <a:pos x="T0" y="T1"/>
                </a:cxn>
                <a:cxn ang="0">
                  <a:pos x="T2" y="T3"/>
                </a:cxn>
                <a:cxn ang="0">
                  <a:pos x="T4" y="T5"/>
                </a:cxn>
                <a:cxn ang="0">
                  <a:pos x="T6" y="T7"/>
                </a:cxn>
                <a:cxn ang="0">
                  <a:pos x="T8" y="T9"/>
                </a:cxn>
              </a:cxnLst>
              <a:rect l="0" t="0" r="r" b="b"/>
              <a:pathLst>
                <a:path w="818" h="1860">
                  <a:moveTo>
                    <a:pt x="818" y="0"/>
                  </a:moveTo>
                  <a:lnTo>
                    <a:pt x="0" y="1860"/>
                  </a:lnTo>
                  <a:lnTo>
                    <a:pt x="9" y="1860"/>
                  </a:lnTo>
                  <a:lnTo>
                    <a:pt x="818" y="19"/>
                  </a:lnTo>
                  <a:lnTo>
                    <a:pt x="81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Freeform 29"/>
            <p:cNvSpPr>
              <a:spLocks/>
            </p:cNvSpPr>
            <p:nvPr userDrawn="1"/>
          </p:nvSpPr>
          <p:spPr bwMode="auto">
            <a:xfrm rot="16200000" flipH="1">
              <a:off x="633964" y="4635958"/>
              <a:ext cx="431466" cy="614168"/>
            </a:xfrm>
            <a:custGeom>
              <a:avLst/>
              <a:gdLst>
                <a:gd name="T0" fmla="*/ 757 w 757"/>
                <a:gd name="T1" fmla="*/ 0 h 1720"/>
                <a:gd name="T2" fmla="*/ 0 w 757"/>
                <a:gd name="T3" fmla="*/ 1720 h 1720"/>
                <a:gd name="T4" fmla="*/ 10 w 757"/>
                <a:gd name="T5" fmla="*/ 1720 h 1720"/>
                <a:gd name="T6" fmla="*/ 757 w 757"/>
                <a:gd name="T7" fmla="*/ 19 h 1720"/>
                <a:gd name="T8" fmla="*/ 757 w 757"/>
                <a:gd name="T9" fmla="*/ 0 h 1720"/>
              </a:gdLst>
              <a:ahLst/>
              <a:cxnLst>
                <a:cxn ang="0">
                  <a:pos x="T0" y="T1"/>
                </a:cxn>
                <a:cxn ang="0">
                  <a:pos x="T2" y="T3"/>
                </a:cxn>
                <a:cxn ang="0">
                  <a:pos x="T4" y="T5"/>
                </a:cxn>
                <a:cxn ang="0">
                  <a:pos x="T6" y="T7"/>
                </a:cxn>
                <a:cxn ang="0">
                  <a:pos x="T8" y="T9"/>
                </a:cxn>
              </a:cxnLst>
              <a:rect l="0" t="0" r="r" b="b"/>
              <a:pathLst>
                <a:path w="757" h="1720">
                  <a:moveTo>
                    <a:pt x="757" y="0"/>
                  </a:moveTo>
                  <a:lnTo>
                    <a:pt x="0" y="1720"/>
                  </a:lnTo>
                  <a:lnTo>
                    <a:pt x="10" y="1720"/>
                  </a:lnTo>
                  <a:lnTo>
                    <a:pt x="757" y="19"/>
                  </a:lnTo>
                  <a:lnTo>
                    <a:pt x="75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 name="Freeform 30"/>
            <p:cNvSpPr>
              <a:spLocks/>
            </p:cNvSpPr>
            <p:nvPr userDrawn="1"/>
          </p:nvSpPr>
          <p:spPr bwMode="auto">
            <a:xfrm rot="16200000" flipH="1">
              <a:off x="676165" y="4678159"/>
              <a:ext cx="396698" cy="564535"/>
            </a:xfrm>
            <a:custGeom>
              <a:avLst/>
              <a:gdLst>
                <a:gd name="T0" fmla="*/ 696 w 696"/>
                <a:gd name="T1" fmla="*/ 0 h 1581"/>
                <a:gd name="T2" fmla="*/ 0 w 696"/>
                <a:gd name="T3" fmla="*/ 1581 h 1581"/>
                <a:gd name="T4" fmla="*/ 10 w 696"/>
                <a:gd name="T5" fmla="*/ 1581 h 1581"/>
                <a:gd name="T6" fmla="*/ 696 w 696"/>
                <a:gd name="T7" fmla="*/ 19 h 1581"/>
                <a:gd name="T8" fmla="*/ 696 w 696"/>
                <a:gd name="T9" fmla="*/ 0 h 1581"/>
              </a:gdLst>
              <a:ahLst/>
              <a:cxnLst>
                <a:cxn ang="0">
                  <a:pos x="T0" y="T1"/>
                </a:cxn>
                <a:cxn ang="0">
                  <a:pos x="T2" y="T3"/>
                </a:cxn>
                <a:cxn ang="0">
                  <a:pos x="T4" y="T5"/>
                </a:cxn>
                <a:cxn ang="0">
                  <a:pos x="T6" y="T7"/>
                </a:cxn>
                <a:cxn ang="0">
                  <a:pos x="T8" y="T9"/>
                </a:cxn>
              </a:cxnLst>
              <a:rect l="0" t="0" r="r" b="b"/>
              <a:pathLst>
                <a:path w="696" h="1581">
                  <a:moveTo>
                    <a:pt x="696" y="0"/>
                  </a:moveTo>
                  <a:lnTo>
                    <a:pt x="0" y="1581"/>
                  </a:lnTo>
                  <a:lnTo>
                    <a:pt x="10" y="1581"/>
                  </a:lnTo>
                  <a:lnTo>
                    <a:pt x="696" y="19"/>
                  </a:lnTo>
                  <a:lnTo>
                    <a:pt x="69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 name="Freeform 31"/>
            <p:cNvSpPr>
              <a:spLocks/>
            </p:cNvSpPr>
            <p:nvPr userDrawn="1"/>
          </p:nvSpPr>
          <p:spPr bwMode="auto">
            <a:xfrm rot="16200000" flipH="1">
              <a:off x="718544" y="4720538"/>
              <a:ext cx="361930" cy="514544"/>
            </a:xfrm>
            <a:custGeom>
              <a:avLst/>
              <a:gdLst>
                <a:gd name="T0" fmla="*/ 635 w 635"/>
                <a:gd name="T1" fmla="*/ 0 h 1441"/>
                <a:gd name="T2" fmla="*/ 0 w 635"/>
                <a:gd name="T3" fmla="*/ 1441 h 1441"/>
                <a:gd name="T4" fmla="*/ 10 w 635"/>
                <a:gd name="T5" fmla="*/ 1441 h 1441"/>
                <a:gd name="T6" fmla="*/ 635 w 635"/>
                <a:gd name="T7" fmla="*/ 19 h 1441"/>
                <a:gd name="T8" fmla="*/ 635 w 635"/>
                <a:gd name="T9" fmla="*/ 0 h 1441"/>
              </a:gdLst>
              <a:ahLst/>
              <a:cxnLst>
                <a:cxn ang="0">
                  <a:pos x="T0" y="T1"/>
                </a:cxn>
                <a:cxn ang="0">
                  <a:pos x="T2" y="T3"/>
                </a:cxn>
                <a:cxn ang="0">
                  <a:pos x="T4" y="T5"/>
                </a:cxn>
                <a:cxn ang="0">
                  <a:pos x="T6" y="T7"/>
                </a:cxn>
                <a:cxn ang="0">
                  <a:pos x="T8" y="T9"/>
                </a:cxn>
              </a:cxnLst>
              <a:rect l="0" t="0" r="r" b="b"/>
              <a:pathLst>
                <a:path w="635" h="1441">
                  <a:moveTo>
                    <a:pt x="635" y="0"/>
                  </a:moveTo>
                  <a:lnTo>
                    <a:pt x="0" y="1441"/>
                  </a:lnTo>
                  <a:lnTo>
                    <a:pt x="10" y="1441"/>
                  </a:lnTo>
                  <a:lnTo>
                    <a:pt x="635" y="19"/>
                  </a:lnTo>
                  <a:lnTo>
                    <a:pt x="63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 name="Freeform 32"/>
            <p:cNvSpPr>
              <a:spLocks/>
            </p:cNvSpPr>
            <p:nvPr userDrawn="1"/>
          </p:nvSpPr>
          <p:spPr bwMode="auto">
            <a:xfrm rot="16200000" flipH="1">
              <a:off x="761030" y="4763024"/>
              <a:ext cx="326592" cy="464911"/>
            </a:xfrm>
            <a:custGeom>
              <a:avLst/>
              <a:gdLst>
                <a:gd name="T0" fmla="*/ 573 w 573"/>
                <a:gd name="T1" fmla="*/ 0 h 1302"/>
                <a:gd name="T2" fmla="*/ 0 w 573"/>
                <a:gd name="T3" fmla="*/ 1302 h 1302"/>
                <a:gd name="T4" fmla="*/ 9 w 573"/>
                <a:gd name="T5" fmla="*/ 1302 h 1302"/>
                <a:gd name="T6" fmla="*/ 573 w 573"/>
                <a:gd name="T7" fmla="*/ 19 h 1302"/>
                <a:gd name="T8" fmla="*/ 573 w 573"/>
                <a:gd name="T9" fmla="*/ 0 h 1302"/>
              </a:gdLst>
              <a:ahLst/>
              <a:cxnLst>
                <a:cxn ang="0">
                  <a:pos x="T0" y="T1"/>
                </a:cxn>
                <a:cxn ang="0">
                  <a:pos x="T2" y="T3"/>
                </a:cxn>
                <a:cxn ang="0">
                  <a:pos x="T4" y="T5"/>
                </a:cxn>
                <a:cxn ang="0">
                  <a:pos x="T6" y="T7"/>
                </a:cxn>
                <a:cxn ang="0">
                  <a:pos x="T8" y="T9"/>
                </a:cxn>
              </a:cxnLst>
              <a:rect l="0" t="0" r="r" b="b"/>
              <a:pathLst>
                <a:path w="573" h="1302">
                  <a:moveTo>
                    <a:pt x="573" y="0"/>
                  </a:moveTo>
                  <a:lnTo>
                    <a:pt x="0" y="1302"/>
                  </a:lnTo>
                  <a:lnTo>
                    <a:pt x="9" y="1302"/>
                  </a:lnTo>
                  <a:lnTo>
                    <a:pt x="573" y="19"/>
                  </a:lnTo>
                  <a:lnTo>
                    <a:pt x="573"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 name="Freeform 33"/>
            <p:cNvSpPr>
              <a:spLocks/>
            </p:cNvSpPr>
            <p:nvPr userDrawn="1"/>
          </p:nvSpPr>
          <p:spPr bwMode="auto">
            <a:xfrm rot="16200000" flipH="1">
              <a:off x="803052" y="4805046"/>
              <a:ext cx="291824" cy="415634"/>
            </a:xfrm>
            <a:custGeom>
              <a:avLst/>
              <a:gdLst>
                <a:gd name="T0" fmla="*/ 512 w 512"/>
                <a:gd name="T1" fmla="*/ 0 h 1164"/>
                <a:gd name="T2" fmla="*/ 0 w 512"/>
                <a:gd name="T3" fmla="*/ 1164 h 1164"/>
                <a:gd name="T4" fmla="*/ 9 w 512"/>
                <a:gd name="T5" fmla="*/ 1164 h 1164"/>
                <a:gd name="T6" fmla="*/ 512 w 512"/>
                <a:gd name="T7" fmla="*/ 19 h 1164"/>
                <a:gd name="T8" fmla="*/ 512 w 512"/>
                <a:gd name="T9" fmla="*/ 0 h 1164"/>
              </a:gdLst>
              <a:ahLst/>
              <a:cxnLst>
                <a:cxn ang="0">
                  <a:pos x="T0" y="T1"/>
                </a:cxn>
                <a:cxn ang="0">
                  <a:pos x="T2" y="T3"/>
                </a:cxn>
                <a:cxn ang="0">
                  <a:pos x="T4" y="T5"/>
                </a:cxn>
                <a:cxn ang="0">
                  <a:pos x="T6" y="T7"/>
                </a:cxn>
                <a:cxn ang="0">
                  <a:pos x="T8" y="T9"/>
                </a:cxn>
              </a:cxnLst>
              <a:rect l="0" t="0" r="r" b="b"/>
              <a:pathLst>
                <a:path w="512" h="1164">
                  <a:moveTo>
                    <a:pt x="512" y="0"/>
                  </a:moveTo>
                  <a:lnTo>
                    <a:pt x="0" y="1164"/>
                  </a:lnTo>
                  <a:lnTo>
                    <a:pt x="9" y="1164"/>
                  </a:lnTo>
                  <a:lnTo>
                    <a:pt x="512" y="19"/>
                  </a:lnTo>
                  <a:lnTo>
                    <a:pt x="512"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 name="Freeform 34"/>
            <p:cNvSpPr>
              <a:spLocks/>
            </p:cNvSpPr>
            <p:nvPr userDrawn="1"/>
          </p:nvSpPr>
          <p:spPr bwMode="auto">
            <a:xfrm rot="16200000" flipH="1">
              <a:off x="845253" y="4847247"/>
              <a:ext cx="257056" cy="366001"/>
            </a:xfrm>
            <a:custGeom>
              <a:avLst/>
              <a:gdLst>
                <a:gd name="T0" fmla="*/ 451 w 451"/>
                <a:gd name="T1" fmla="*/ 0 h 1025"/>
                <a:gd name="T2" fmla="*/ 0 w 451"/>
                <a:gd name="T3" fmla="*/ 1025 h 1025"/>
                <a:gd name="T4" fmla="*/ 9 w 451"/>
                <a:gd name="T5" fmla="*/ 1025 h 1025"/>
                <a:gd name="T6" fmla="*/ 451 w 451"/>
                <a:gd name="T7" fmla="*/ 19 h 1025"/>
                <a:gd name="T8" fmla="*/ 451 w 451"/>
                <a:gd name="T9" fmla="*/ 0 h 1025"/>
              </a:gdLst>
              <a:ahLst/>
              <a:cxnLst>
                <a:cxn ang="0">
                  <a:pos x="T0" y="T1"/>
                </a:cxn>
                <a:cxn ang="0">
                  <a:pos x="T2" y="T3"/>
                </a:cxn>
                <a:cxn ang="0">
                  <a:pos x="T4" y="T5"/>
                </a:cxn>
                <a:cxn ang="0">
                  <a:pos x="T6" y="T7"/>
                </a:cxn>
                <a:cxn ang="0">
                  <a:pos x="T8" y="T9"/>
                </a:cxn>
              </a:cxnLst>
              <a:rect l="0" t="0" r="r" b="b"/>
              <a:pathLst>
                <a:path w="451" h="1025">
                  <a:moveTo>
                    <a:pt x="451" y="0"/>
                  </a:moveTo>
                  <a:lnTo>
                    <a:pt x="0" y="1025"/>
                  </a:lnTo>
                  <a:lnTo>
                    <a:pt x="9" y="1025"/>
                  </a:lnTo>
                  <a:lnTo>
                    <a:pt x="451" y="19"/>
                  </a:lnTo>
                  <a:lnTo>
                    <a:pt x="451"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 name="Freeform 35"/>
            <p:cNvSpPr>
              <a:spLocks/>
            </p:cNvSpPr>
            <p:nvPr userDrawn="1"/>
          </p:nvSpPr>
          <p:spPr bwMode="auto">
            <a:xfrm rot="16200000" flipH="1">
              <a:off x="887632" y="4889625"/>
              <a:ext cx="222287" cy="316011"/>
            </a:xfrm>
            <a:custGeom>
              <a:avLst/>
              <a:gdLst>
                <a:gd name="T0" fmla="*/ 390 w 390"/>
                <a:gd name="T1" fmla="*/ 0 h 885"/>
                <a:gd name="T2" fmla="*/ 0 w 390"/>
                <a:gd name="T3" fmla="*/ 885 h 885"/>
                <a:gd name="T4" fmla="*/ 10 w 390"/>
                <a:gd name="T5" fmla="*/ 885 h 885"/>
                <a:gd name="T6" fmla="*/ 390 w 390"/>
                <a:gd name="T7" fmla="*/ 19 h 885"/>
                <a:gd name="T8" fmla="*/ 390 w 390"/>
                <a:gd name="T9" fmla="*/ 0 h 885"/>
              </a:gdLst>
              <a:ahLst/>
              <a:cxnLst>
                <a:cxn ang="0">
                  <a:pos x="T0" y="T1"/>
                </a:cxn>
                <a:cxn ang="0">
                  <a:pos x="T2" y="T3"/>
                </a:cxn>
                <a:cxn ang="0">
                  <a:pos x="T4" y="T5"/>
                </a:cxn>
                <a:cxn ang="0">
                  <a:pos x="T6" y="T7"/>
                </a:cxn>
                <a:cxn ang="0">
                  <a:pos x="T8" y="T9"/>
                </a:cxn>
              </a:cxnLst>
              <a:rect l="0" t="0" r="r" b="b"/>
              <a:pathLst>
                <a:path w="390" h="885">
                  <a:moveTo>
                    <a:pt x="390" y="0"/>
                  </a:moveTo>
                  <a:lnTo>
                    <a:pt x="0" y="885"/>
                  </a:lnTo>
                  <a:lnTo>
                    <a:pt x="10" y="885"/>
                  </a:lnTo>
                  <a:lnTo>
                    <a:pt x="390" y="19"/>
                  </a:lnTo>
                  <a:lnTo>
                    <a:pt x="390"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 name="Freeform 36"/>
            <p:cNvSpPr>
              <a:spLocks/>
            </p:cNvSpPr>
            <p:nvPr userDrawn="1"/>
          </p:nvSpPr>
          <p:spPr bwMode="auto">
            <a:xfrm rot="16200000" flipH="1">
              <a:off x="929832" y="4931826"/>
              <a:ext cx="187520" cy="266377"/>
            </a:xfrm>
            <a:custGeom>
              <a:avLst/>
              <a:gdLst>
                <a:gd name="T0" fmla="*/ 329 w 329"/>
                <a:gd name="T1" fmla="*/ 0 h 746"/>
                <a:gd name="T2" fmla="*/ 0 w 329"/>
                <a:gd name="T3" fmla="*/ 746 h 746"/>
                <a:gd name="T4" fmla="*/ 10 w 329"/>
                <a:gd name="T5" fmla="*/ 746 h 746"/>
                <a:gd name="T6" fmla="*/ 329 w 329"/>
                <a:gd name="T7" fmla="*/ 20 h 746"/>
                <a:gd name="T8" fmla="*/ 329 w 329"/>
                <a:gd name="T9" fmla="*/ 0 h 746"/>
              </a:gdLst>
              <a:ahLst/>
              <a:cxnLst>
                <a:cxn ang="0">
                  <a:pos x="T0" y="T1"/>
                </a:cxn>
                <a:cxn ang="0">
                  <a:pos x="T2" y="T3"/>
                </a:cxn>
                <a:cxn ang="0">
                  <a:pos x="T4" y="T5"/>
                </a:cxn>
                <a:cxn ang="0">
                  <a:pos x="T6" y="T7"/>
                </a:cxn>
                <a:cxn ang="0">
                  <a:pos x="T8" y="T9"/>
                </a:cxn>
              </a:cxnLst>
              <a:rect l="0" t="0" r="r" b="b"/>
              <a:pathLst>
                <a:path w="329" h="746">
                  <a:moveTo>
                    <a:pt x="329" y="0"/>
                  </a:moveTo>
                  <a:lnTo>
                    <a:pt x="0" y="746"/>
                  </a:lnTo>
                  <a:lnTo>
                    <a:pt x="10" y="746"/>
                  </a:lnTo>
                  <a:lnTo>
                    <a:pt x="329" y="20"/>
                  </a:lnTo>
                  <a:lnTo>
                    <a:pt x="32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 name="Freeform 37"/>
            <p:cNvSpPr>
              <a:spLocks/>
            </p:cNvSpPr>
            <p:nvPr userDrawn="1"/>
          </p:nvSpPr>
          <p:spPr bwMode="auto">
            <a:xfrm rot="16200000" flipH="1">
              <a:off x="972212" y="4974205"/>
              <a:ext cx="152751" cy="216387"/>
            </a:xfrm>
            <a:custGeom>
              <a:avLst/>
              <a:gdLst>
                <a:gd name="T0" fmla="*/ 268 w 268"/>
                <a:gd name="T1" fmla="*/ 0 h 606"/>
                <a:gd name="T2" fmla="*/ 0 w 268"/>
                <a:gd name="T3" fmla="*/ 606 h 606"/>
                <a:gd name="T4" fmla="*/ 10 w 268"/>
                <a:gd name="T5" fmla="*/ 606 h 606"/>
                <a:gd name="T6" fmla="*/ 268 w 268"/>
                <a:gd name="T7" fmla="*/ 19 h 606"/>
                <a:gd name="T8" fmla="*/ 268 w 268"/>
                <a:gd name="T9" fmla="*/ 0 h 606"/>
              </a:gdLst>
              <a:ahLst/>
              <a:cxnLst>
                <a:cxn ang="0">
                  <a:pos x="T0" y="T1"/>
                </a:cxn>
                <a:cxn ang="0">
                  <a:pos x="T2" y="T3"/>
                </a:cxn>
                <a:cxn ang="0">
                  <a:pos x="T4" y="T5"/>
                </a:cxn>
                <a:cxn ang="0">
                  <a:pos x="T6" y="T7"/>
                </a:cxn>
                <a:cxn ang="0">
                  <a:pos x="T8" y="T9"/>
                </a:cxn>
              </a:cxnLst>
              <a:rect l="0" t="0" r="r" b="b"/>
              <a:pathLst>
                <a:path w="268" h="606">
                  <a:moveTo>
                    <a:pt x="268" y="0"/>
                  </a:moveTo>
                  <a:lnTo>
                    <a:pt x="0" y="606"/>
                  </a:lnTo>
                  <a:lnTo>
                    <a:pt x="10" y="606"/>
                  </a:lnTo>
                  <a:lnTo>
                    <a:pt x="268" y="19"/>
                  </a:lnTo>
                  <a:lnTo>
                    <a:pt x="26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 name="Freeform 38"/>
            <p:cNvSpPr>
              <a:spLocks/>
            </p:cNvSpPr>
            <p:nvPr userDrawn="1"/>
          </p:nvSpPr>
          <p:spPr bwMode="auto">
            <a:xfrm rot="16200000" flipH="1">
              <a:off x="1014519" y="5016513"/>
              <a:ext cx="117413" cy="167111"/>
            </a:xfrm>
            <a:custGeom>
              <a:avLst/>
              <a:gdLst>
                <a:gd name="T0" fmla="*/ 206 w 206"/>
                <a:gd name="T1" fmla="*/ 0 h 468"/>
                <a:gd name="T2" fmla="*/ 0 w 206"/>
                <a:gd name="T3" fmla="*/ 468 h 468"/>
                <a:gd name="T4" fmla="*/ 9 w 206"/>
                <a:gd name="T5" fmla="*/ 468 h 468"/>
                <a:gd name="T6" fmla="*/ 206 w 206"/>
                <a:gd name="T7" fmla="*/ 19 h 468"/>
                <a:gd name="T8" fmla="*/ 206 w 206"/>
                <a:gd name="T9" fmla="*/ 0 h 468"/>
              </a:gdLst>
              <a:ahLst/>
              <a:cxnLst>
                <a:cxn ang="0">
                  <a:pos x="T0" y="T1"/>
                </a:cxn>
                <a:cxn ang="0">
                  <a:pos x="T2" y="T3"/>
                </a:cxn>
                <a:cxn ang="0">
                  <a:pos x="T4" y="T5"/>
                </a:cxn>
                <a:cxn ang="0">
                  <a:pos x="T6" y="T7"/>
                </a:cxn>
                <a:cxn ang="0">
                  <a:pos x="T8" y="T9"/>
                </a:cxn>
              </a:cxnLst>
              <a:rect l="0" t="0" r="r" b="b"/>
              <a:pathLst>
                <a:path w="206" h="468">
                  <a:moveTo>
                    <a:pt x="206" y="0"/>
                  </a:moveTo>
                  <a:lnTo>
                    <a:pt x="0" y="468"/>
                  </a:lnTo>
                  <a:lnTo>
                    <a:pt x="9" y="468"/>
                  </a:lnTo>
                  <a:lnTo>
                    <a:pt x="206" y="19"/>
                  </a:lnTo>
                  <a:lnTo>
                    <a:pt x="20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 name="Freeform 39"/>
            <p:cNvSpPr>
              <a:spLocks/>
            </p:cNvSpPr>
            <p:nvPr userDrawn="1"/>
          </p:nvSpPr>
          <p:spPr bwMode="auto">
            <a:xfrm rot="16200000" flipH="1">
              <a:off x="1056719" y="5058713"/>
              <a:ext cx="82646" cy="117478"/>
            </a:xfrm>
            <a:custGeom>
              <a:avLst/>
              <a:gdLst>
                <a:gd name="T0" fmla="*/ 145 w 145"/>
                <a:gd name="T1" fmla="*/ 0 h 329"/>
                <a:gd name="T2" fmla="*/ 0 w 145"/>
                <a:gd name="T3" fmla="*/ 329 h 329"/>
                <a:gd name="T4" fmla="*/ 9 w 145"/>
                <a:gd name="T5" fmla="*/ 329 h 329"/>
                <a:gd name="T6" fmla="*/ 145 w 145"/>
                <a:gd name="T7" fmla="*/ 19 h 329"/>
                <a:gd name="T8" fmla="*/ 145 w 145"/>
                <a:gd name="T9" fmla="*/ 0 h 329"/>
              </a:gdLst>
              <a:ahLst/>
              <a:cxnLst>
                <a:cxn ang="0">
                  <a:pos x="T0" y="T1"/>
                </a:cxn>
                <a:cxn ang="0">
                  <a:pos x="T2" y="T3"/>
                </a:cxn>
                <a:cxn ang="0">
                  <a:pos x="T4" y="T5"/>
                </a:cxn>
                <a:cxn ang="0">
                  <a:pos x="T6" y="T7"/>
                </a:cxn>
                <a:cxn ang="0">
                  <a:pos x="T8" y="T9"/>
                </a:cxn>
              </a:cxnLst>
              <a:rect l="0" t="0" r="r" b="b"/>
              <a:pathLst>
                <a:path w="145" h="329">
                  <a:moveTo>
                    <a:pt x="145" y="0"/>
                  </a:moveTo>
                  <a:lnTo>
                    <a:pt x="0" y="329"/>
                  </a:lnTo>
                  <a:lnTo>
                    <a:pt x="9" y="329"/>
                  </a:lnTo>
                  <a:lnTo>
                    <a:pt x="145" y="19"/>
                  </a:lnTo>
                  <a:lnTo>
                    <a:pt x="14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 name="Freeform 40"/>
            <p:cNvSpPr>
              <a:spLocks/>
            </p:cNvSpPr>
            <p:nvPr userDrawn="1"/>
          </p:nvSpPr>
          <p:spPr bwMode="auto">
            <a:xfrm rot="16200000" flipH="1">
              <a:off x="1099099" y="5101092"/>
              <a:ext cx="47877" cy="67487"/>
            </a:xfrm>
            <a:custGeom>
              <a:avLst/>
              <a:gdLst>
                <a:gd name="T0" fmla="*/ 84 w 84"/>
                <a:gd name="T1" fmla="*/ 0 h 189"/>
                <a:gd name="T2" fmla="*/ 0 w 84"/>
                <a:gd name="T3" fmla="*/ 189 h 189"/>
                <a:gd name="T4" fmla="*/ 10 w 84"/>
                <a:gd name="T5" fmla="*/ 189 h 189"/>
                <a:gd name="T6" fmla="*/ 84 w 84"/>
                <a:gd name="T7" fmla="*/ 19 h 189"/>
                <a:gd name="T8" fmla="*/ 84 w 84"/>
                <a:gd name="T9" fmla="*/ 0 h 189"/>
              </a:gdLst>
              <a:ahLst/>
              <a:cxnLst>
                <a:cxn ang="0">
                  <a:pos x="T0" y="T1"/>
                </a:cxn>
                <a:cxn ang="0">
                  <a:pos x="T2" y="T3"/>
                </a:cxn>
                <a:cxn ang="0">
                  <a:pos x="T4" y="T5"/>
                </a:cxn>
                <a:cxn ang="0">
                  <a:pos x="T6" y="T7"/>
                </a:cxn>
                <a:cxn ang="0">
                  <a:pos x="T8" y="T9"/>
                </a:cxn>
              </a:cxnLst>
              <a:rect l="0" t="0" r="r" b="b"/>
              <a:pathLst>
                <a:path w="84" h="189">
                  <a:moveTo>
                    <a:pt x="84" y="0"/>
                  </a:moveTo>
                  <a:lnTo>
                    <a:pt x="0" y="189"/>
                  </a:lnTo>
                  <a:lnTo>
                    <a:pt x="10" y="189"/>
                  </a:lnTo>
                  <a:lnTo>
                    <a:pt x="84" y="19"/>
                  </a:lnTo>
                  <a:lnTo>
                    <a:pt x="8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 name="Freeform 41"/>
            <p:cNvSpPr>
              <a:spLocks/>
            </p:cNvSpPr>
            <p:nvPr userDrawn="1"/>
          </p:nvSpPr>
          <p:spPr bwMode="auto">
            <a:xfrm rot="16200000" flipH="1">
              <a:off x="1141299" y="5143293"/>
              <a:ext cx="13109" cy="17854"/>
            </a:xfrm>
            <a:custGeom>
              <a:avLst/>
              <a:gdLst>
                <a:gd name="T0" fmla="*/ 23 w 23"/>
                <a:gd name="T1" fmla="*/ 19 h 50"/>
                <a:gd name="T2" fmla="*/ 23 w 23"/>
                <a:gd name="T3" fmla="*/ 0 h 50"/>
                <a:gd name="T4" fmla="*/ 0 w 23"/>
                <a:gd name="T5" fmla="*/ 50 h 50"/>
                <a:gd name="T6" fmla="*/ 10 w 23"/>
                <a:gd name="T7" fmla="*/ 50 h 50"/>
                <a:gd name="T8" fmla="*/ 23 w 23"/>
                <a:gd name="T9" fmla="*/ 19 h 50"/>
              </a:gdLst>
              <a:ahLst/>
              <a:cxnLst>
                <a:cxn ang="0">
                  <a:pos x="T0" y="T1"/>
                </a:cxn>
                <a:cxn ang="0">
                  <a:pos x="T2" y="T3"/>
                </a:cxn>
                <a:cxn ang="0">
                  <a:pos x="T4" y="T5"/>
                </a:cxn>
                <a:cxn ang="0">
                  <a:pos x="T6" y="T7"/>
                </a:cxn>
                <a:cxn ang="0">
                  <a:pos x="T8" y="T9"/>
                </a:cxn>
              </a:cxnLst>
              <a:rect l="0" t="0" r="r" b="b"/>
              <a:pathLst>
                <a:path w="23" h="50">
                  <a:moveTo>
                    <a:pt x="23" y="19"/>
                  </a:moveTo>
                  <a:lnTo>
                    <a:pt x="23" y="0"/>
                  </a:lnTo>
                  <a:lnTo>
                    <a:pt x="0" y="50"/>
                  </a:lnTo>
                  <a:lnTo>
                    <a:pt x="10" y="50"/>
                  </a:lnTo>
                  <a:lnTo>
                    <a:pt x="23" y="1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4" name="グループ化 3"/>
          <p:cNvGrpSpPr/>
          <p:nvPr userDrawn="1"/>
        </p:nvGrpSpPr>
        <p:grpSpPr>
          <a:xfrm>
            <a:off x="-13393" y="2497031"/>
            <a:ext cx="1187624" cy="2646469"/>
            <a:chOff x="-2672504" y="2497031"/>
            <a:chExt cx="1187624" cy="2646469"/>
          </a:xfrm>
        </p:grpSpPr>
        <p:sp>
          <p:nvSpPr>
            <p:cNvPr id="55" name="Freeform 112"/>
            <p:cNvSpPr>
              <a:spLocks/>
            </p:cNvSpPr>
            <p:nvPr/>
          </p:nvSpPr>
          <p:spPr bwMode="auto">
            <a:xfrm rot="5400000">
              <a:off x="-3401925" y="3226453"/>
              <a:ext cx="2646468" cy="1187623"/>
            </a:xfrm>
            <a:custGeom>
              <a:avLst/>
              <a:gdLst>
                <a:gd name="T0" fmla="*/ 3864 w 3864"/>
                <a:gd name="T1" fmla="*/ 0 h 1734"/>
                <a:gd name="T2" fmla="*/ 0 w 3864"/>
                <a:gd name="T3" fmla="*/ 1734 h 1734"/>
                <a:gd name="T4" fmla="*/ 21 w 3864"/>
                <a:gd name="T5" fmla="*/ 1734 h 1734"/>
                <a:gd name="T6" fmla="*/ 3864 w 3864"/>
                <a:gd name="T7" fmla="*/ 12 h 1734"/>
                <a:gd name="T8" fmla="*/ 3864 w 3864"/>
                <a:gd name="T9" fmla="*/ 0 h 1734"/>
              </a:gdLst>
              <a:ahLst/>
              <a:cxnLst>
                <a:cxn ang="0">
                  <a:pos x="T0" y="T1"/>
                </a:cxn>
                <a:cxn ang="0">
                  <a:pos x="T2" y="T3"/>
                </a:cxn>
                <a:cxn ang="0">
                  <a:pos x="T4" y="T5"/>
                </a:cxn>
                <a:cxn ang="0">
                  <a:pos x="T6" y="T7"/>
                </a:cxn>
                <a:cxn ang="0">
                  <a:pos x="T8" y="T9"/>
                </a:cxn>
              </a:cxnLst>
              <a:rect l="0" t="0" r="r" b="b"/>
              <a:pathLst>
                <a:path w="3864" h="1734">
                  <a:moveTo>
                    <a:pt x="3864" y="0"/>
                  </a:moveTo>
                  <a:lnTo>
                    <a:pt x="0" y="1734"/>
                  </a:lnTo>
                  <a:lnTo>
                    <a:pt x="21" y="1734"/>
                  </a:lnTo>
                  <a:lnTo>
                    <a:pt x="3864" y="12"/>
                  </a:lnTo>
                  <a:lnTo>
                    <a:pt x="386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114"/>
            <p:cNvSpPr>
              <a:spLocks/>
            </p:cNvSpPr>
            <p:nvPr/>
          </p:nvSpPr>
          <p:spPr bwMode="auto">
            <a:xfrm rot="5400000">
              <a:off x="-3346106" y="3373365"/>
              <a:ext cx="2443737" cy="1096532"/>
            </a:xfrm>
            <a:custGeom>
              <a:avLst/>
              <a:gdLst>
                <a:gd name="T0" fmla="*/ 24 w 3568"/>
                <a:gd name="T1" fmla="*/ 1601 h 1601"/>
                <a:gd name="T2" fmla="*/ 3568 w 3568"/>
                <a:gd name="T3" fmla="*/ 12 h 1601"/>
                <a:gd name="T4" fmla="*/ 3568 w 3568"/>
                <a:gd name="T5" fmla="*/ 0 h 1601"/>
                <a:gd name="T6" fmla="*/ 0 w 3568"/>
                <a:gd name="T7" fmla="*/ 1601 h 1601"/>
                <a:gd name="T8" fmla="*/ 24 w 3568"/>
                <a:gd name="T9" fmla="*/ 1601 h 1601"/>
              </a:gdLst>
              <a:ahLst/>
              <a:cxnLst>
                <a:cxn ang="0">
                  <a:pos x="T0" y="T1"/>
                </a:cxn>
                <a:cxn ang="0">
                  <a:pos x="T2" y="T3"/>
                </a:cxn>
                <a:cxn ang="0">
                  <a:pos x="T4" y="T5"/>
                </a:cxn>
                <a:cxn ang="0">
                  <a:pos x="T6" y="T7"/>
                </a:cxn>
                <a:cxn ang="0">
                  <a:pos x="T8" y="T9"/>
                </a:cxn>
              </a:cxnLst>
              <a:rect l="0" t="0" r="r" b="b"/>
              <a:pathLst>
                <a:path w="3568" h="1601">
                  <a:moveTo>
                    <a:pt x="24" y="1601"/>
                  </a:moveTo>
                  <a:lnTo>
                    <a:pt x="3568" y="12"/>
                  </a:lnTo>
                  <a:lnTo>
                    <a:pt x="3568" y="0"/>
                  </a:lnTo>
                  <a:lnTo>
                    <a:pt x="0" y="1601"/>
                  </a:lnTo>
                  <a:lnTo>
                    <a:pt x="24" y="1601"/>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 name="Freeform 115"/>
            <p:cNvSpPr>
              <a:spLocks/>
            </p:cNvSpPr>
            <p:nvPr/>
          </p:nvSpPr>
          <p:spPr bwMode="auto">
            <a:xfrm rot="5400000">
              <a:off x="-3318368" y="3446308"/>
              <a:ext cx="2343056" cy="1051328"/>
            </a:xfrm>
            <a:custGeom>
              <a:avLst/>
              <a:gdLst>
                <a:gd name="T0" fmla="*/ 23 w 3421"/>
                <a:gd name="T1" fmla="*/ 1535 h 1535"/>
                <a:gd name="T2" fmla="*/ 3421 w 3421"/>
                <a:gd name="T3" fmla="*/ 12 h 1535"/>
                <a:gd name="T4" fmla="*/ 3421 w 3421"/>
                <a:gd name="T5" fmla="*/ 0 h 1535"/>
                <a:gd name="T6" fmla="*/ 0 w 3421"/>
                <a:gd name="T7" fmla="*/ 1535 h 1535"/>
                <a:gd name="T8" fmla="*/ 23 w 3421"/>
                <a:gd name="T9" fmla="*/ 1535 h 1535"/>
              </a:gdLst>
              <a:ahLst/>
              <a:cxnLst>
                <a:cxn ang="0">
                  <a:pos x="T0" y="T1"/>
                </a:cxn>
                <a:cxn ang="0">
                  <a:pos x="T2" y="T3"/>
                </a:cxn>
                <a:cxn ang="0">
                  <a:pos x="T4" y="T5"/>
                </a:cxn>
                <a:cxn ang="0">
                  <a:pos x="T6" y="T7"/>
                </a:cxn>
                <a:cxn ang="0">
                  <a:pos x="T8" y="T9"/>
                </a:cxn>
              </a:cxnLst>
              <a:rect l="0" t="0" r="r" b="b"/>
              <a:pathLst>
                <a:path w="3421" h="1535">
                  <a:moveTo>
                    <a:pt x="23" y="1535"/>
                  </a:moveTo>
                  <a:lnTo>
                    <a:pt x="3421" y="12"/>
                  </a:lnTo>
                  <a:lnTo>
                    <a:pt x="3421" y="0"/>
                  </a:lnTo>
                  <a:lnTo>
                    <a:pt x="0" y="1535"/>
                  </a:lnTo>
                  <a:lnTo>
                    <a:pt x="23" y="1535"/>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 name="Freeform 116"/>
            <p:cNvSpPr>
              <a:spLocks/>
            </p:cNvSpPr>
            <p:nvPr/>
          </p:nvSpPr>
          <p:spPr bwMode="auto">
            <a:xfrm rot="5400000">
              <a:off x="-3290286" y="3520277"/>
              <a:ext cx="2241006" cy="1005439"/>
            </a:xfrm>
            <a:custGeom>
              <a:avLst/>
              <a:gdLst>
                <a:gd name="T0" fmla="*/ 23 w 3272"/>
                <a:gd name="T1" fmla="*/ 1468 h 1468"/>
                <a:gd name="T2" fmla="*/ 3272 w 3272"/>
                <a:gd name="T3" fmla="*/ 11 h 1468"/>
                <a:gd name="T4" fmla="*/ 3272 w 3272"/>
                <a:gd name="T5" fmla="*/ 0 h 1468"/>
                <a:gd name="T6" fmla="*/ 0 w 3272"/>
                <a:gd name="T7" fmla="*/ 1468 h 1468"/>
                <a:gd name="T8" fmla="*/ 23 w 3272"/>
                <a:gd name="T9" fmla="*/ 1468 h 1468"/>
              </a:gdLst>
              <a:ahLst/>
              <a:cxnLst>
                <a:cxn ang="0">
                  <a:pos x="T0" y="T1"/>
                </a:cxn>
                <a:cxn ang="0">
                  <a:pos x="T2" y="T3"/>
                </a:cxn>
                <a:cxn ang="0">
                  <a:pos x="T4" y="T5"/>
                </a:cxn>
                <a:cxn ang="0">
                  <a:pos x="T6" y="T7"/>
                </a:cxn>
                <a:cxn ang="0">
                  <a:pos x="T8" y="T9"/>
                </a:cxn>
              </a:cxnLst>
              <a:rect l="0" t="0" r="r" b="b"/>
              <a:pathLst>
                <a:path w="3272" h="1468">
                  <a:moveTo>
                    <a:pt x="23" y="1468"/>
                  </a:moveTo>
                  <a:lnTo>
                    <a:pt x="3272" y="11"/>
                  </a:lnTo>
                  <a:lnTo>
                    <a:pt x="3272" y="0"/>
                  </a:lnTo>
                  <a:lnTo>
                    <a:pt x="0" y="1468"/>
                  </a:lnTo>
                  <a:lnTo>
                    <a:pt x="23" y="146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 name="Freeform 117"/>
            <p:cNvSpPr>
              <a:spLocks/>
            </p:cNvSpPr>
            <p:nvPr/>
          </p:nvSpPr>
          <p:spPr bwMode="auto">
            <a:xfrm rot="5400000">
              <a:off x="-3261863" y="3593904"/>
              <a:ext cx="2138955" cy="960235"/>
            </a:xfrm>
            <a:custGeom>
              <a:avLst/>
              <a:gdLst>
                <a:gd name="T0" fmla="*/ 21 w 3123"/>
                <a:gd name="T1" fmla="*/ 1402 h 1402"/>
                <a:gd name="T2" fmla="*/ 3123 w 3123"/>
                <a:gd name="T3" fmla="*/ 12 h 1402"/>
                <a:gd name="T4" fmla="*/ 3123 w 3123"/>
                <a:gd name="T5" fmla="*/ 0 h 1402"/>
                <a:gd name="T6" fmla="*/ 0 w 3123"/>
                <a:gd name="T7" fmla="*/ 1402 h 1402"/>
                <a:gd name="T8" fmla="*/ 21 w 3123"/>
                <a:gd name="T9" fmla="*/ 1402 h 1402"/>
              </a:gdLst>
              <a:ahLst/>
              <a:cxnLst>
                <a:cxn ang="0">
                  <a:pos x="T0" y="T1"/>
                </a:cxn>
                <a:cxn ang="0">
                  <a:pos x="T2" y="T3"/>
                </a:cxn>
                <a:cxn ang="0">
                  <a:pos x="T4" y="T5"/>
                </a:cxn>
                <a:cxn ang="0">
                  <a:pos x="T6" y="T7"/>
                </a:cxn>
                <a:cxn ang="0">
                  <a:pos x="T8" y="T9"/>
                </a:cxn>
              </a:cxnLst>
              <a:rect l="0" t="0" r="r" b="b"/>
              <a:pathLst>
                <a:path w="3123" h="1402">
                  <a:moveTo>
                    <a:pt x="21" y="1402"/>
                  </a:moveTo>
                  <a:lnTo>
                    <a:pt x="3123" y="12"/>
                  </a:lnTo>
                  <a:lnTo>
                    <a:pt x="3123" y="0"/>
                  </a:lnTo>
                  <a:lnTo>
                    <a:pt x="0" y="1402"/>
                  </a:lnTo>
                  <a:lnTo>
                    <a:pt x="21" y="140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 name="Freeform 118"/>
            <p:cNvSpPr>
              <a:spLocks/>
            </p:cNvSpPr>
            <p:nvPr/>
          </p:nvSpPr>
          <p:spPr bwMode="auto">
            <a:xfrm rot="5400000">
              <a:off x="-3234124" y="3666846"/>
              <a:ext cx="2038274" cy="915032"/>
            </a:xfrm>
            <a:custGeom>
              <a:avLst/>
              <a:gdLst>
                <a:gd name="T0" fmla="*/ 23 w 2976"/>
                <a:gd name="T1" fmla="*/ 1336 h 1336"/>
                <a:gd name="T2" fmla="*/ 2976 w 2976"/>
                <a:gd name="T3" fmla="*/ 12 h 1336"/>
                <a:gd name="T4" fmla="*/ 2976 w 2976"/>
                <a:gd name="T5" fmla="*/ 0 h 1336"/>
                <a:gd name="T6" fmla="*/ 0 w 2976"/>
                <a:gd name="T7" fmla="*/ 1336 h 1336"/>
                <a:gd name="T8" fmla="*/ 23 w 2976"/>
                <a:gd name="T9" fmla="*/ 1336 h 1336"/>
              </a:gdLst>
              <a:ahLst/>
              <a:cxnLst>
                <a:cxn ang="0">
                  <a:pos x="T0" y="T1"/>
                </a:cxn>
                <a:cxn ang="0">
                  <a:pos x="T2" y="T3"/>
                </a:cxn>
                <a:cxn ang="0">
                  <a:pos x="T4" y="T5"/>
                </a:cxn>
                <a:cxn ang="0">
                  <a:pos x="T6" y="T7"/>
                </a:cxn>
                <a:cxn ang="0">
                  <a:pos x="T8" y="T9"/>
                </a:cxn>
              </a:cxnLst>
              <a:rect l="0" t="0" r="r" b="b"/>
              <a:pathLst>
                <a:path w="2976" h="1336">
                  <a:moveTo>
                    <a:pt x="23" y="1336"/>
                  </a:moveTo>
                  <a:lnTo>
                    <a:pt x="2976" y="12"/>
                  </a:lnTo>
                  <a:lnTo>
                    <a:pt x="2976" y="0"/>
                  </a:lnTo>
                  <a:lnTo>
                    <a:pt x="0" y="1336"/>
                  </a:lnTo>
                  <a:lnTo>
                    <a:pt x="23" y="133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 name="Freeform 119"/>
            <p:cNvSpPr>
              <a:spLocks/>
            </p:cNvSpPr>
            <p:nvPr/>
          </p:nvSpPr>
          <p:spPr bwMode="auto">
            <a:xfrm rot="5400000">
              <a:off x="-3206044" y="3740816"/>
              <a:ext cx="1936224" cy="869143"/>
            </a:xfrm>
            <a:custGeom>
              <a:avLst/>
              <a:gdLst>
                <a:gd name="T0" fmla="*/ 23 w 2827"/>
                <a:gd name="T1" fmla="*/ 1269 h 1269"/>
                <a:gd name="T2" fmla="*/ 2827 w 2827"/>
                <a:gd name="T3" fmla="*/ 12 h 1269"/>
                <a:gd name="T4" fmla="*/ 2827 w 2827"/>
                <a:gd name="T5" fmla="*/ 0 h 1269"/>
                <a:gd name="T6" fmla="*/ 0 w 2827"/>
                <a:gd name="T7" fmla="*/ 1269 h 1269"/>
                <a:gd name="T8" fmla="*/ 23 w 2827"/>
                <a:gd name="T9" fmla="*/ 1269 h 1269"/>
              </a:gdLst>
              <a:ahLst/>
              <a:cxnLst>
                <a:cxn ang="0">
                  <a:pos x="T0" y="T1"/>
                </a:cxn>
                <a:cxn ang="0">
                  <a:pos x="T2" y="T3"/>
                </a:cxn>
                <a:cxn ang="0">
                  <a:pos x="T4" y="T5"/>
                </a:cxn>
                <a:cxn ang="0">
                  <a:pos x="T6" y="T7"/>
                </a:cxn>
                <a:cxn ang="0">
                  <a:pos x="T8" y="T9"/>
                </a:cxn>
              </a:cxnLst>
              <a:rect l="0" t="0" r="r" b="b"/>
              <a:pathLst>
                <a:path w="2827" h="1269">
                  <a:moveTo>
                    <a:pt x="23" y="1269"/>
                  </a:moveTo>
                  <a:lnTo>
                    <a:pt x="2827" y="12"/>
                  </a:lnTo>
                  <a:lnTo>
                    <a:pt x="2827" y="0"/>
                  </a:lnTo>
                  <a:lnTo>
                    <a:pt x="0" y="1269"/>
                  </a:lnTo>
                  <a:lnTo>
                    <a:pt x="23" y="126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120"/>
            <p:cNvSpPr>
              <a:spLocks/>
            </p:cNvSpPr>
            <p:nvPr/>
          </p:nvSpPr>
          <p:spPr bwMode="auto">
            <a:xfrm rot="5400000">
              <a:off x="-3178647" y="3813416"/>
              <a:ext cx="1836227" cy="823940"/>
            </a:xfrm>
            <a:custGeom>
              <a:avLst/>
              <a:gdLst>
                <a:gd name="T0" fmla="*/ 24 w 2681"/>
                <a:gd name="T1" fmla="*/ 1203 h 1203"/>
                <a:gd name="T2" fmla="*/ 2681 w 2681"/>
                <a:gd name="T3" fmla="*/ 12 h 1203"/>
                <a:gd name="T4" fmla="*/ 2681 w 2681"/>
                <a:gd name="T5" fmla="*/ 0 h 1203"/>
                <a:gd name="T6" fmla="*/ 0 w 2681"/>
                <a:gd name="T7" fmla="*/ 1203 h 1203"/>
                <a:gd name="T8" fmla="*/ 24 w 2681"/>
                <a:gd name="T9" fmla="*/ 1203 h 1203"/>
              </a:gdLst>
              <a:ahLst/>
              <a:cxnLst>
                <a:cxn ang="0">
                  <a:pos x="T0" y="T1"/>
                </a:cxn>
                <a:cxn ang="0">
                  <a:pos x="T2" y="T3"/>
                </a:cxn>
                <a:cxn ang="0">
                  <a:pos x="T4" y="T5"/>
                </a:cxn>
                <a:cxn ang="0">
                  <a:pos x="T6" y="T7"/>
                </a:cxn>
                <a:cxn ang="0">
                  <a:pos x="T8" y="T9"/>
                </a:cxn>
              </a:cxnLst>
              <a:rect l="0" t="0" r="r" b="b"/>
              <a:pathLst>
                <a:path w="2681" h="1203">
                  <a:moveTo>
                    <a:pt x="24" y="1203"/>
                  </a:moveTo>
                  <a:lnTo>
                    <a:pt x="2681" y="12"/>
                  </a:lnTo>
                  <a:lnTo>
                    <a:pt x="2681" y="0"/>
                  </a:lnTo>
                  <a:lnTo>
                    <a:pt x="0" y="1203"/>
                  </a:lnTo>
                  <a:lnTo>
                    <a:pt x="24" y="1203"/>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121"/>
            <p:cNvSpPr>
              <a:spLocks/>
            </p:cNvSpPr>
            <p:nvPr/>
          </p:nvSpPr>
          <p:spPr bwMode="auto">
            <a:xfrm rot="5400000">
              <a:off x="-3150566" y="3887386"/>
              <a:ext cx="1734177" cy="778051"/>
            </a:xfrm>
            <a:custGeom>
              <a:avLst/>
              <a:gdLst>
                <a:gd name="T0" fmla="*/ 24 w 2532"/>
                <a:gd name="T1" fmla="*/ 1136 h 1136"/>
                <a:gd name="T2" fmla="*/ 2532 w 2532"/>
                <a:gd name="T3" fmla="*/ 11 h 1136"/>
                <a:gd name="T4" fmla="*/ 2532 w 2532"/>
                <a:gd name="T5" fmla="*/ 0 h 1136"/>
                <a:gd name="T6" fmla="*/ 0 w 2532"/>
                <a:gd name="T7" fmla="*/ 1136 h 1136"/>
                <a:gd name="T8" fmla="*/ 24 w 2532"/>
                <a:gd name="T9" fmla="*/ 1136 h 1136"/>
              </a:gdLst>
              <a:ahLst/>
              <a:cxnLst>
                <a:cxn ang="0">
                  <a:pos x="T0" y="T1"/>
                </a:cxn>
                <a:cxn ang="0">
                  <a:pos x="T2" y="T3"/>
                </a:cxn>
                <a:cxn ang="0">
                  <a:pos x="T4" y="T5"/>
                </a:cxn>
                <a:cxn ang="0">
                  <a:pos x="T6" y="T7"/>
                </a:cxn>
                <a:cxn ang="0">
                  <a:pos x="T8" y="T9"/>
                </a:cxn>
              </a:cxnLst>
              <a:rect l="0" t="0" r="r" b="b"/>
              <a:pathLst>
                <a:path w="2532" h="1136">
                  <a:moveTo>
                    <a:pt x="24" y="1136"/>
                  </a:moveTo>
                  <a:lnTo>
                    <a:pt x="2532" y="11"/>
                  </a:lnTo>
                  <a:lnTo>
                    <a:pt x="2532" y="0"/>
                  </a:lnTo>
                  <a:lnTo>
                    <a:pt x="0" y="1136"/>
                  </a:lnTo>
                  <a:lnTo>
                    <a:pt x="24" y="113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 name="Freeform 122"/>
            <p:cNvSpPr>
              <a:spLocks/>
            </p:cNvSpPr>
            <p:nvPr/>
          </p:nvSpPr>
          <p:spPr bwMode="auto">
            <a:xfrm rot="5400000">
              <a:off x="-3122142" y="3961013"/>
              <a:ext cx="1632126" cy="732847"/>
            </a:xfrm>
            <a:custGeom>
              <a:avLst/>
              <a:gdLst>
                <a:gd name="T0" fmla="*/ 22 w 2383"/>
                <a:gd name="T1" fmla="*/ 1070 h 1070"/>
                <a:gd name="T2" fmla="*/ 2383 w 2383"/>
                <a:gd name="T3" fmla="*/ 12 h 1070"/>
                <a:gd name="T4" fmla="*/ 2383 w 2383"/>
                <a:gd name="T5" fmla="*/ 0 h 1070"/>
                <a:gd name="T6" fmla="*/ 0 w 2383"/>
                <a:gd name="T7" fmla="*/ 1070 h 1070"/>
                <a:gd name="T8" fmla="*/ 22 w 2383"/>
                <a:gd name="T9" fmla="*/ 1070 h 1070"/>
              </a:gdLst>
              <a:ahLst/>
              <a:cxnLst>
                <a:cxn ang="0">
                  <a:pos x="T0" y="T1"/>
                </a:cxn>
                <a:cxn ang="0">
                  <a:pos x="T2" y="T3"/>
                </a:cxn>
                <a:cxn ang="0">
                  <a:pos x="T4" y="T5"/>
                </a:cxn>
                <a:cxn ang="0">
                  <a:pos x="T6" y="T7"/>
                </a:cxn>
                <a:cxn ang="0">
                  <a:pos x="T8" y="T9"/>
                </a:cxn>
              </a:cxnLst>
              <a:rect l="0" t="0" r="r" b="b"/>
              <a:pathLst>
                <a:path w="2383" h="1070">
                  <a:moveTo>
                    <a:pt x="22" y="1070"/>
                  </a:moveTo>
                  <a:lnTo>
                    <a:pt x="2383" y="12"/>
                  </a:lnTo>
                  <a:lnTo>
                    <a:pt x="2383" y="0"/>
                  </a:lnTo>
                  <a:lnTo>
                    <a:pt x="0" y="1070"/>
                  </a:lnTo>
                  <a:lnTo>
                    <a:pt x="22" y="107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 name="Freeform 123"/>
            <p:cNvSpPr>
              <a:spLocks/>
            </p:cNvSpPr>
            <p:nvPr/>
          </p:nvSpPr>
          <p:spPr bwMode="auto">
            <a:xfrm rot="5400000">
              <a:off x="-3094404" y="4033955"/>
              <a:ext cx="1531445" cy="687644"/>
            </a:xfrm>
            <a:custGeom>
              <a:avLst/>
              <a:gdLst>
                <a:gd name="T0" fmla="*/ 24 w 2236"/>
                <a:gd name="T1" fmla="*/ 1004 h 1004"/>
                <a:gd name="T2" fmla="*/ 2236 w 2236"/>
                <a:gd name="T3" fmla="*/ 12 h 1004"/>
                <a:gd name="T4" fmla="*/ 2236 w 2236"/>
                <a:gd name="T5" fmla="*/ 0 h 1004"/>
                <a:gd name="T6" fmla="*/ 0 w 2236"/>
                <a:gd name="T7" fmla="*/ 1004 h 1004"/>
                <a:gd name="T8" fmla="*/ 24 w 2236"/>
                <a:gd name="T9" fmla="*/ 1004 h 1004"/>
              </a:gdLst>
              <a:ahLst/>
              <a:cxnLst>
                <a:cxn ang="0">
                  <a:pos x="T0" y="T1"/>
                </a:cxn>
                <a:cxn ang="0">
                  <a:pos x="T2" y="T3"/>
                </a:cxn>
                <a:cxn ang="0">
                  <a:pos x="T4" y="T5"/>
                </a:cxn>
                <a:cxn ang="0">
                  <a:pos x="T6" y="T7"/>
                </a:cxn>
                <a:cxn ang="0">
                  <a:pos x="T8" y="T9"/>
                </a:cxn>
              </a:cxnLst>
              <a:rect l="0" t="0" r="r" b="b"/>
              <a:pathLst>
                <a:path w="2236" h="1004">
                  <a:moveTo>
                    <a:pt x="24" y="1004"/>
                  </a:moveTo>
                  <a:lnTo>
                    <a:pt x="2236" y="12"/>
                  </a:lnTo>
                  <a:lnTo>
                    <a:pt x="2236" y="0"/>
                  </a:lnTo>
                  <a:lnTo>
                    <a:pt x="0" y="1004"/>
                  </a:lnTo>
                  <a:lnTo>
                    <a:pt x="24" y="100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 name="Freeform 124"/>
            <p:cNvSpPr>
              <a:spLocks/>
            </p:cNvSpPr>
            <p:nvPr/>
          </p:nvSpPr>
          <p:spPr bwMode="auto">
            <a:xfrm rot="5400000">
              <a:off x="-3066323" y="4107924"/>
              <a:ext cx="1429395" cy="641755"/>
            </a:xfrm>
            <a:custGeom>
              <a:avLst/>
              <a:gdLst>
                <a:gd name="T0" fmla="*/ 24 w 2087"/>
                <a:gd name="T1" fmla="*/ 937 h 937"/>
                <a:gd name="T2" fmla="*/ 2087 w 2087"/>
                <a:gd name="T3" fmla="*/ 12 h 937"/>
                <a:gd name="T4" fmla="*/ 2087 w 2087"/>
                <a:gd name="T5" fmla="*/ 0 h 937"/>
                <a:gd name="T6" fmla="*/ 0 w 2087"/>
                <a:gd name="T7" fmla="*/ 937 h 937"/>
                <a:gd name="T8" fmla="*/ 24 w 2087"/>
                <a:gd name="T9" fmla="*/ 937 h 937"/>
              </a:gdLst>
              <a:ahLst/>
              <a:cxnLst>
                <a:cxn ang="0">
                  <a:pos x="T0" y="T1"/>
                </a:cxn>
                <a:cxn ang="0">
                  <a:pos x="T2" y="T3"/>
                </a:cxn>
                <a:cxn ang="0">
                  <a:pos x="T4" y="T5"/>
                </a:cxn>
                <a:cxn ang="0">
                  <a:pos x="T6" y="T7"/>
                </a:cxn>
                <a:cxn ang="0">
                  <a:pos x="T8" y="T9"/>
                </a:cxn>
              </a:cxnLst>
              <a:rect l="0" t="0" r="r" b="b"/>
              <a:pathLst>
                <a:path w="2087" h="937">
                  <a:moveTo>
                    <a:pt x="24" y="937"/>
                  </a:moveTo>
                  <a:lnTo>
                    <a:pt x="2087" y="12"/>
                  </a:lnTo>
                  <a:lnTo>
                    <a:pt x="2087" y="0"/>
                  </a:lnTo>
                  <a:lnTo>
                    <a:pt x="0" y="937"/>
                  </a:lnTo>
                  <a:lnTo>
                    <a:pt x="24" y="937"/>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 name="Freeform 125"/>
            <p:cNvSpPr>
              <a:spLocks/>
            </p:cNvSpPr>
            <p:nvPr/>
          </p:nvSpPr>
          <p:spPr bwMode="auto">
            <a:xfrm rot="5400000">
              <a:off x="-3038584" y="4180866"/>
              <a:ext cx="1328714" cy="596552"/>
            </a:xfrm>
            <a:custGeom>
              <a:avLst/>
              <a:gdLst>
                <a:gd name="T0" fmla="*/ 24 w 1940"/>
                <a:gd name="T1" fmla="*/ 871 h 871"/>
                <a:gd name="T2" fmla="*/ 1940 w 1940"/>
                <a:gd name="T3" fmla="*/ 12 h 871"/>
                <a:gd name="T4" fmla="*/ 1940 w 1940"/>
                <a:gd name="T5" fmla="*/ 0 h 871"/>
                <a:gd name="T6" fmla="*/ 0 w 1940"/>
                <a:gd name="T7" fmla="*/ 871 h 871"/>
                <a:gd name="T8" fmla="*/ 24 w 1940"/>
                <a:gd name="T9" fmla="*/ 871 h 871"/>
              </a:gdLst>
              <a:ahLst/>
              <a:cxnLst>
                <a:cxn ang="0">
                  <a:pos x="T0" y="T1"/>
                </a:cxn>
                <a:cxn ang="0">
                  <a:pos x="T2" y="T3"/>
                </a:cxn>
                <a:cxn ang="0">
                  <a:pos x="T4" y="T5"/>
                </a:cxn>
                <a:cxn ang="0">
                  <a:pos x="T6" y="T7"/>
                </a:cxn>
                <a:cxn ang="0">
                  <a:pos x="T8" y="T9"/>
                </a:cxn>
              </a:cxnLst>
              <a:rect l="0" t="0" r="r" b="b"/>
              <a:pathLst>
                <a:path w="1940" h="871">
                  <a:moveTo>
                    <a:pt x="24" y="871"/>
                  </a:moveTo>
                  <a:lnTo>
                    <a:pt x="1940" y="12"/>
                  </a:lnTo>
                  <a:lnTo>
                    <a:pt x="1940" y="0"/>
                  </a:lnTo>
                  <a:lnTo>
                    <a:pt x="0" y="871"/>
                  </a:lnTo>
                  <a:lnTo>
                    <a:pt x="24" y="871"/>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 name="Freeform 126"/>
            <p:cNvSpPr>
              <a:spLocks/>
            </p:cNvSpPr>
            <p:nvPr/>
          </p:nvSpPr>
          <p:spPr bwMode="auto">
            <a:xfrm rot="5400000">
              <a:off x="-3010504" y="4254836"/>
              <a:ext cx="1226663" cy="550663"/>
            </a:xfrm>
            <a:custGeom>
              <a:avLst/>
              <a:gdLst>
                <a:gd name="T0" fmla="*/ 24 w 1791"/>
                <a:gd name="T1" fmla="*/ 804 h 804"/>
                <a:gd name="T2" fmla="*/ 1791 w 1791"/>
                <a:gd name="T3" fmla="*/ 11 h 804"/>
                <a:gd name="T4" fmla="*/ 1791 w 1791"/>
                <a:gd name="T5" fmla="*/ 0 h 804"/>
                <a:gd name="T6" fmla="*/ 0 w 1791"/>
                <a:gd name="T7" fmla="*/ 804 h 804"/>
                <a:gd name="T8" fmla="*/ 24 w 1791"/>
                <a:gd name="T9" fmla="*/ 804 h 804"/>
              </a:gdLst>
              <a:ahLst/>
              <a:cxnLst>
                <a:cxn ang="0">
                  <a:pos x="T0" y="T1"/>
                </a:cxn>
                <a:cxn ang="0">
                  <a:pos x="T2" y="T3"/>
                </a:cxn>
                <a:cxn ang="0">
                  <a:pos x="T4" y="T5"/>
                </a:cxn>
                <a:cxn ang="0">
                  <a:pos x="T6" y="T7"/>
                </a:cxn>
                <a:cxn ang="0">
                  <a:pos x="T8" y="T9"/>
                </a:cxn>
              </a:cxnLst>
              <a:rect l="0" t="0" r="r" b="b"/>
              <a:pathLst>
                <a:path w="1791" h="804">
                  <a:moveTo>
                    <a:pt x="24" y="804"/>
                  </a:moveTo>
                  <a:lnTo>
                    <a:pt x="1791" y="11"/>
                  </a:lnTo>
                  <a:lnTo>
                    <a:pt x="1791" y="0"/>
                  </a:lnTo>
                  <a:lnTo>
                    <a:pt x="0" y="804"/>
                  </a:lnTo>
                  <a:lnTo>
                    <a:pt x="24" y="80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 name="Freeform 127"/>
            <p:cNvSpPr>
              <a:spLocks/>
            </p:cNvSpPr>
            <p:nvPr/>
          </p:nvSpPr>
          <p:spPr bwMode="auto">
            <a:xfrm rot="5400000">
              <a:off x="-2982079" y="4328463"/>
              <a:ext cx="1124612" cy="505459"/>
            </a:xfrm>
            <a:custGeom>
              <a:avLst/>
              <a:gdLst>
                <a:gd name="T0" fmla="*/ 21 w 1642"/>
                <a:gd name="T1" fmla="*/ 738 h 738"/>
                <a:gd name="T2" fmla="*/ 1642 w 1642"/>
                <a:gd name="T3" fmla="*/ 12 h 738"/>
                <a:gd name="T4" fmla="*/ 1642 w 1642"/>
                <a:gd name="T5" fmla="*/ 0 h 738"/>
                <a:gd name="T6" fmla="*/ 0 w 1642"/>
                <a:gd name="T7" fmla="*/ 738 h 738"/>
                <a:gd name="T8" fmla="*/ 21 w 1642"/>
                <a:gd name="T9" fmla="*/ 738 h 738"/>
              </a:gdLst>
              <a:ahLst/>
              <a:cxnLst>
                <a:cxn ang="0">
                  <a:pos x="T0" y="T1"/>
                </a:cxn>
                <a:cxn ang="0">
                  <a:pos x="T2" y="T3"/>
                </a:cxn>
                <a:cxn ang="0">
                  <a:pos x="T4" y="T5"/>
                </a:cxn>
                <a:cxn ang="0">
                  <a:pos x="T6" y="T7"/>
                </a:cxn>
                <a:cxn ang="0">
                  <a:pos x="T8" y="T9"/>
                </a:cxn>
              </a:cxnLst>
              <a:rect l="0" t="0" r="r" b="b"/>
              <a:pathLst>
                <a:path w="1642" h="738">
                  <a:moveTo>
                    <a:pt x="21" y="738"/>
                  </a:moveTo>
                  <a:lnTo>
                    <a:pt x="1642" y="12"/>
                  </a:lnTo>
                  <a:lnTo>
                    <a:pt x="1642" y="0"/>
                  </a:lnTo>
                  <a:lnTo>
                    <a:pt x="0" y="738"/>
                  </a:lnTo>
                  <a:lnTo>
                    <a:pt x="21" y="73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Freeform 128"/>
            <p:cNvSpPr>
              <a:spLocks/>
            </p:cNvSpPr>
            <p:nvPr/>
          </p:nvSpPr>
          <p:spPr bwMode="auto">
            <a:xfrm rot="5400000">
              <a:off x="-2954341" y="4401406"/>
              <a:ext cx="1023931" cy="460255"/>
            </a:xfrm>
            <a:custGeom>
              <a:avLst/>
              <a:gdLst>
                <a:gd name="T0" fmla="*/ 24 w 1495"/>
                <a:gd name="T1" fmla="*/ 672 h 672"/>
                <a:gd name="T2" fmla="*/ 1495 w 1495"/>
                <a:gd name="T3" fmla="*/ 12 h 672"/>
                <a:gd name="T4" fmla="*/ 1495 w 1495"/>
                <a:gd name="T5" fmla="*/ 0 h 672"/>
                <a:gd name="T6" fmla="*/ 0 w 1495"/>
                <a:gd name="T7" fmla="*/ 672 h 672"/>
                <a:gd name="T8" fmla="*/ 24 w 1495"/>
                <a:gd name="T9" fmla="*/ 672 h 672"/>
              </a:gdLst>
              <a:ahLst/>
              <a:cxnLst>
                <a:cxn ang="0">
                  <a:pos x="T0" y="T1"/>
                </a:cxn>
                <a:cxn ang="0">
                  <a:pos x="T2" y="T3"/>
                </a:cxn>
                <a:cxn ang="0">
                  <a:pos x="T4" y="T5"/>
                </a:cxn>
                <a:cxn ang="0">
                  <a:pos x="T6" y="T7"/>
                </a:cxn>
                <a:cxn ang="0">
                  <a:pos x="T8" y="T9"/>
                </a:cxn>
              </a:cxnLst>
              <a:rect l="0" t="0" r="r" b="b"/>
              <a:pathLst>
                <a:path w="1495" h="672">
                  <a:moveTo>
                    <a:pt x="24" y="672"/>
                  </a:moveTo>
                  <a:lnTo>
                    <a:pt x="1495" y="12"/>
                  </a:lnTo>
                  <a:lnTo>
                    <a:pt x="1495" y="0"/>
                  </a:lnTo>
                  <a:lnTo>
                    <a:pt x="0" y="672"/>
                  </a:lnTo>
                  <a:lnTo>
                    <a:pt x="24" y="67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Freeform 129"/>
            <p:cNvSpPr>
              <a:spLocks/>
            </p:cNvSpPr>
            <p:nvPr/>
          </p:nvSpPr>
          <p:spPr bwMode="auto">
            <a:xfrm rot="5400000">
              <a:off x="-2926260" y="4475375"/>
              <a:ext cx="921880" cy="414367"/>
            </a:xfrm>
            <a:custGeom>
              <a:avLst/>
              <a:gdLst>
                <a:gd name="T0" fmla="*/ 24 w 1346"/>
                <a:gd name="T1" fmla="*/ 605 h 605"/>
                <a:gd name="T2" fmla="*/ 1346 w 1346"/>
                <a:gd name="T3" fmla="*/ 12 h 605"/>
                <a:gd name="T4" fmla="*/ 1346 w 1346"/>
                <a:gd name="T5" fmla="*/ 0 h 605"/>
                <a:gd name="T6" fmla="*/ 0 w 1346"/>
                <a:gd name="T7" fmla="*/ 605 h 605"/>
                <a:gd name="T8" fmla="*/ 24 w 1346"/>
                <a:gd name="T9" fmla="*/ 605 h 605"/>
              </a:gdLst>
              <a:ahLst/>
              <a:cxnLst>
                <a:cxn ang="0">
                  <a:pos x="T0" y="T1"/>
                </a:cxn>
                <a:cxn ang="0">
                  <a:pos x="T2" y="T3"/>
                </a:cxn>
                <a:cxn ang="0">
                  <a:pos x="T4" y="T5"/>
                </a:cxn>
                <a:cxn ang="0">
                  <a:pos x="T6" y="T7"/>
                </a:cxn>
                <a:cxn ang="0">
                  <a:pos x="T8" y="T9"/>
                </a:cxn>
              </a:cxnLst>
              <a:rect l="0" t="0" r="r" b="b"/>
              <a:pathLst>
                <a:path w="1346" h="605">
                  <a:moveTo>
                    <a:pt x="24" y="605"/>
                  </a:moveTo>
                  <a:lnTo>
                    <a:pt x="1346" y="12"/>
                  </a:lnTo>
                  <a:lnTo>
                    <a:pt x="1346" y="0"/>
                  </a:lnTo>
                  <a:lnTo>
                    <a:pt x="0" y="605"/>
                  </a:lnTo>
                  <a:lnTo>
                    <a:pt x="24" y="605"/>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Freeform 130"/>
            <p:cNvSpPr>
              <a:spLocks/>
            </p:cNvSpPr>
            <p:nvPr/>
          </p:nvSpPr>
          <p:spPr bwMode="auto">
            <a:xfrm rot="5400000">
              <a:off x="-2897837" y="4549003"/>
              <a:ext cx="819830" cy="369164"/>
            </a:xfrm>
            <a:custGeom>
              <a:avLst/>
              <a:gdLst>
                <a:gd name="T0" fmla="*/ 21 w 1197"/>
                <a:gd name="T1" fmla="*/ 539 h 539"/>
                <a:gd name="T2" fmla="*/ 1197 w 1197"/>
                <a:gd name="T3" fmla="*/ 12 h 539"/>
                <a:gd name="T4" fmla="*/ 1197 w 1197"/>
                <a:gd name="T5" fmla="*/ 0 h 539"/>
                <a:gd name="T6" fmla="*/ 0 w 1197"/>
                <a:gd name="T7" fmla="*/ 539 h 539"/>
                <a:gd name="T8" fmla="*/ 21 w 1197"/>
                <a:gd name="T9" fmla="*/ 539 h 539"/>
              </a:gdLst>
              <a:ahLst/>
              <a:cxnLst>
                <a:cxn ang="0">
                  <a:pos x="T0" y="T1"/>
                </a:cxn>
                <a:cxn ang="0">
                  <a:pos x="T2" y="T3"/>
                </a:cxn>
                <a:cxn ang="0">
                  <a:pos x="T4" y="T5"/>
                </a:cxn>
                <a:cxn ang="0">
                  <a:pos x="T6" y="T7"/>
                </a:cxn>
                <a:cxn ang="0">
                  <a:pos x="T8" y="T9"/>
                </a:cxn>
              </a:cxnLst>
              <a:rect l="0" t="0" r="r" b="b"/>
              <a:pathLst>
                <a:path w="1197" h="539">
                  <a:moveTo>
                    <a:pt x="21" y="539"/>
                  </a:moveTo>
                  <a:lnTo>
                    <a:pt x="1197" y="12"/>
                  </a:lnTo>
                  <a:lnTo>
                    <a:pt x="1197" y="0"/>
                  </a:lnTo>
                  <a:lnTo>
                    <a:pt x="0" y="539"/>
                  </a:lnTo>
                  <a:lnTo>
                    <a:pt x="21" y="53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Freeform 131"/>
            <p:cNvSpPr>
              <a:spLocks/>
            </p:cNvSpPr>
            <p:nvPr/>
          </p:nvSpPr>
          <p:spPr bwMode="auto">
            <a:xfrm rot="5400000">
              <a:off x="-2870441" y="4622287"/>
              <a:ext cx="719149" cy="323275"/>
            </a:xfrm>
            <a:custGeom>
              <a:avLst/>
              <a:gdLst>
                <a:gd name="T0" fmla="*/ 23 w 1050"/>
                <a:gd name="T1" fmla="*/ 472 h 472"/>
                <a:gd name="T2" fmla="*/ 1050 w 1050"/>
                <a:gd name="T3" fmla="*/ 11 h 472"/>
                <a:gd name="T4" fmla="*/ 1050 w 1050"/>
                <a:gd name="T5" fmla="*/ 0 h 472"/>
                <a:gd name="T6" fmla="*/ 0 w 1050"/>
                <a:gd name="T7" fmla="*/ 472 h 472"/>
                <a:gd name="T8" fmla="*/ 23 w 1050"/>
                <a:gd name="T9" fmla="*/ 472 h 472"/>
              </a:gdLst>
              <a:ahLst/>
              <a:cxnLst>
                <a:cxn ang="0">
                  <a:pos x="T0" y="T1"/>
                </a:cxn>
                <a:cxn ang="0">
                  <a:pos x="T2" y="T3"/>
                </a:cxn>
                <a:cxn ang="0">
                  <a:pos x="T4" y="T5"/>
                </a:cxn>
                <a:cxn ang="0">
                  <a:pos x="T6" y="T7"/>
                </a:cxn>
                <a:cxn ang="0">
                  <a:pos x="T8" y="T9"/>
                </a:cxn>
              </a:cxnLst>
              <a:rect l="0" t="0" r="r" b="b"/>
              <a:pathLst>
                <a:path w="1050" h="472">
                  <a:moveTo>
                    <a:pt x="23" y="472"/>
                  </a:moveTo>
                  <a:lnTo>
                    <a:pt x="1050" y="11"/>
                  </a:lnTo>
                  <a:lnTo>
                    <a:pt x="1050" y="0"/>
                  </a:lnTo>
                  <a:lnTo>
                    <a:pt x="0" y="472"/>
                  </a:lnTo>
                  <a:lnTo>
                    <a:pt x="23" y="47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Freeform 132"/>
            <p:cNvSpPr>
              <a:spLocks/>
            </p:cNvSpPr>
            <p:nvPr/>
          </p:nvSpPr>
          <p:spPr bwMode="auto">
            <a:xfrm rot="5400000">
              <a:off x="-2842017" y="4695915"/>
              <a:ext cx="617099" cy="278071"/>
            </a:xfrm>
            <a:custGeom>
              <a:avLst/>
              <a:gdLst>
                <a:gd name="T0" fmla="*/ 24 w 901"/>
                <a:gd name="T1" fmla="*/ 406 h 406"/>
                <a:gd name="T2" fmla="*/ 901 w 901"/>
                <a:gd name="T3" fmla="*/ 12 h 406"/>
                <a:gd name="T4" fmla="*/ 901 w 901"/>
                <a:gd name="T5" fmla="*/ 0 h 406"/>
                <a:gd name="T6" fmla="*/ 0 w 901"/>
                <a:gd name="T7" fmla="*/ 406 h 406"/>
                <a:gd name="T8" fmla="*/ 24 w 901"/>
                <a:gd name="T9" fmla="*/ 406 h 406"/>
              </a:gdLst>
              <a:ahLst/>
              <a:cxnLst>
                <a:cxn ang="0">
                  <a:pos x="T0" y="T1"/>
                </a:cxn>
                <a:cxn ang="0">
                  <a:pos x="T2" y="T3"/>
                </a:cxn>
                <a:cxn ang="0">
                  <a:pos x="T4" y="T5"/>
                </a:cxn>
                <a:cxn ang="0">
                  <a:pos x="T6" y="T7"/>
                </a:cxn>
                <a:cxn ang="0">
                  <a:pos x="T8" y="T9"/>
                </a:cxn>
              </a:cxnLst>
              <a:rect l="0" t="0" r="r" b="b"/>
              <a:pathLst>
                <a:path w="901" h="406">
                  <a:moveTo>
                    <a:pt x="24" y="406"/>
                  </a:moveTo>
                  <a:lnTo>
                    <a:pt x="901" y="12"/>
                  </a:lnTo>
                  <a:lnTo>
                    <a:pt x="901" y="0"/>
                  </a:lnTo>
                  <a:lnTo>
                    <a:pt x="0" y="406"/>
                  </a:lnTo>
                  <a:lnTo>
                    <a:pt x="24" y="40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Freeform 133"/>
            <p:cNvSpPr>
              <a:spLocks/>
            </p:cNvSpPr>
            <p:nvPr/>
          </p:nvSpPr>
          <p:spPr bwMode="auto">
            <a:xfrm rot="5400000">
              <a:off x="-2814278" y="4768856"/>
              <a:ext cx="516418" cy="232867"/>
            </a:xfrm>
            <a:custGeom>
              <a:avLst/>
              <a:gdLst>
                <a:gd name="T0" fmla="*/ 23 w 754"/>
                <a:gd name="T1" fmla="*/ 340 h 340"/>
                <a:gd name="T2" fmla="*/ 754 w 754"/>
                <a:gd name="T3" fmla="*/ 12 h 340"/>
                <a:gd name="T4" fmla="*/ 754 w 754"/>
                <a:gd name="T5" fmla="*/ 0 h 340"/>
                <a:gd name="T6" fmla="*/ 0 w 754"/>
                <a:gd name="T7" fmla="*/ 340 h 340"/>
                <a:gd name="T8" fmla="*/ 23 w 754"/>
                <a:gd name="T9" fmla="*/ 340 h 340"/>
              </a:gdLst>
              <a:ahLst/>
              <a:cxnLst>
                <a:cxn ang="0">
                  <a:pos x="T0" y="T1"/>
                </a:cxn>
                <a:cxn ang="0">
                  <a:pos x="T2" y="T3"/>
                </a:cxn>
                <a:cxn ang="0">
                  <a:pos x="T4" y="T5"/>
                </a:cxn>
                <a:cxn ang="0">
                  <a:pos x="T6" y="T7"/>
                </a:cxn>
                <a:cxn ang="0">
                  <a:pos x="T8" y="T9"/>
                </a:cxn>
              </a:cxnLst>
              <a:rect l="0" t="0" r="r" b="b"/>
              <a:pathLst>
                <a:path w="754" h="340">
                  <a:moveTo>
                    <a:pt x="23" y="340"/>
                  </a:moveTo>
                  <a:lnTo>
                    <a:pt x="754" y="12"/>
                  </a:lnTo>
                  <a:lnTo>
                    <a:pt x="754" y="0"/>
                  </a:lnTo>
                  <a:lnTo>
                    <a:pt x="0" y="340"/>
                  </a:lnTo>
                  <a:lnTo>
                    <a:pt x="23" y="34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134"/>
            <p:cNvSpPr>
              <a:spLocks/>
            </p:cNvSpPr>
            <p:nvPr/>
          </p:nvSpPr>
          <p:spPr bwMode="auto">
            <a:xfrm rot="5400000">
              <a:off x="-2786197" y="4842826"/>
              <a:ext cx="414367" cy="186979"/>
            </a:xfrm>
            <a:custGeom>
              <a:avLst/>
              <a:gdLst>
                <a:gd name="T0" fmla="*/ 23 w 605"/>
                <a:gd name="T1" fmla="*/ 273 h 273"/>
                <a:gd name="T2" fmla="*/ 605 w 605"/>
                <a:gd name="T3" fmla="*/ 12 h 273"/>
                <a:gd name="T4" fmla="*/ 605 w 605"/>
                <a:gd name="T5" fmla="*/ 0 h 273"/>
                <a:gd name="T6" fmla="*/ 0 w 605"/>
                <a:gd name="T7" fmla="*/ 273 h 273"/>
                <a:gd name="T8" fmla="*/ 23 w 605"/>
                <a:gd name="T9" fmla="*/ 273 h 273"/>
              </a:gdLst>
              <a:ahLst/>
              <a:cxnLst>
                <a:cxn ang="0">
                  <a:pos x="T0" y="T1"/>
                </a:cxn>
                <a:cxn ang="0">
                  <a:pos x="T2" y="T3"/>
                </a:cxn>
                <a:cxn ang="0">
                  <a:pos x="T4" y="T5"/>
                </a:cxn>
                <a:cxn ang="0">
                  <a:pos x="T6" y="T7"/>
                </a:cxn>
                <a:cxn ang="0">
                  <a:pos x="T8" y="T9"/>
                </a:cxn>
              </a:cxnLst>
              <a:rect l="0" t="0" r="r" b="b"/>
              <a:pathLst>
                <a:path w="605" h="273">
                  <a:moveTo>
                    <a:pt x="23" y="273"/>
                  </a:moveTo>
                  <a:lnTo>
                    <a:pt x="605" y="12"/>
                  </a:lnTo>
                  <a:lnTo>
                    <a:pt x="605" y="0"/>
                  </a:lnTo>
                  <a:lnTo>
                    <a:pt x="0" y="273"/>
                  </a:lnTo>
                  <a:lnTo>
                    <a:pt x="23" y="273"/>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135"/>
            <p:cNvSpPr>
              <a:spLocks/>
            </p:cNvSpPr>
            <p:nvPr/>
          </p:nvSpPr>
          <p:spPr bwMode="auto">
            <a:xfrm rot="5400000">
              <a:off x="-2757774" y="4916453"/>
              <a:ext cx="312316" cy="141776"/>
            </a:xfrm>
            <a:custGeom>
              <a:avLst/>
              <a:gdLst>
                <a:gd name="T0" fmla="*/ 21 w 456"/>
                <a:gd name="T1" fmla="*/ 207 h 207"/>
                <a:gd name="T2" fmla="*/ 456 w 456"/>
                <a:gd name="T3" fmla="*/ 12 h 207"/>
                <a:gd name="T4" fmla="*/ 456 w 456"/>
                <a:gd name="T5" fmla="*/ 0 h 207"/>
                <a:gd name="T6" fmla="*/ 0 w 456"/>
                <a:gd name="T7" fmla="*/ 207 h 207"/>
                <a:gd name="T8" fmla="*/ 21 w 456"/>
                <a:gd name="T9" fmla="*/ 207 h 207"/>
              </a:gdLst>
              <a:ahLst/>
              <a:cxnLst>
                <a:cxn ang="0">
                  <a:pos x="T0" y="T1"/>
                </a:cxn>
                <a:cxn ang="0">
                  <a:pos x="T2" y="T3"/>
                </a:cxn>
                <a:cxn ang="0">
                  <a:pos x="T4" y="T5"/>
                </a:cxn>
                <a:cxn ang="0">
                  <a:pos x="T6" y="T7"/>
                </a:cxn>
                <a:cxn ang="0">
                  <a:pos x="T8" y="T9"/>
                </a:cxn>
              </a:cxnLst>
              <a:rect l="0" t="0" r="r" b="b"/>
              <a:pathLst>
                <a:path w="456" h="207">
                  <a:moveTo>
                    <a:pt x="21" y="207"/>
                  </a:moveTo>
                  <a:lnTo>
                    <a:pt x="456" y="12"/>
                  </a:lnTo>
                  <a:lnTo>
                    <a:pt x="456" y="0"/>
                  </a:lnTo>
                  <a:lnTo>
                    <a:pt x="0" y="207"/>
                  </a:lnTo>
                  <a:lnTo>
                    <a:pt x="21" y="207"/>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Freeform 136"/>
            <p:cNvSpPr>
              <a:spLocks/>
            </p:cNvSpPr>
            <p:nvPr/>
          </p:nvSpPr>
          <p:spPr bwMode="auto">
            <a:xfrm rot="5400000">
              <a:off x="-2730720" y="4989396"/>
              <a:ext cx="212320" cy="95887"/>
            </a:xfrm>
            <a:custGeom>
              <a:avLst/>
              <a:gdLst>
                <a:gd name="T0" fmla="*/ 24 w 310"/>
                <a:gd name="T1" fmla="*/ 140 h 140"/>
                <a:gd name="T2" fmla="*/ 310 w 310"/>
                <a:gd name="T3" fmla="*/ 12 h 140"/>
                <a:gd name="T4" fmla="*/ 310 w 310"/>
                <a:gd name="T5" fmla="*/ 0 h 140"/>
                <a:gd name="T6" fmla="*/ 0 w 310"/>
                <a:gd name="T7" fmla="*/ 140 h 140"/>
                <a:gd name="T8" fmla="*/ 24 w 310"/>
                <a:gd name="T9" fmla="*/ 140 h 140"/>
              </a:gdLst>
              <a:ahLst/>
              <a:cxnLst>
                <a:cxn ang="0">
                  <a:pos x="T0" y="T1"/>
                </a:cxn>
                <a:cxn ang="0">
                  <a:pos x="T2" y="T3"/>
                </a:cxn>
                <a:cxn ang="0">
                  <a:pos x="T4" y="T5"/>
                </a:cxn>
                <a:cxn ang="0">
                  <a:pos x="T6" y="T7"/>
                </a:cxn>
                <a:cxn ang="0">
                  <a:pos x="T8" y="T9"/>
                </a:cxn>
              </a:cxnLst>
              <a:rect l="0" t="0" r="r" b="b"/>
              <a:pathLst>
                <a:path w="310" h="140">
                  <a:moveTo>
                    <a:pt x="24" y="140"/>
                  </a:moveTo>
                  <a:lnTo>
                    <a:pt x="310" y="12"/>
                  </a:lnTo>
                  <a:lnTo>
                    <a:pt x="310" y="0"/>
                  </a:lnTo>
                  <a:lnTo>
                    <a:pt x="0" y="140"/>
                  </a:lnTo>
                  <a:lnTo>
                    <a:pt x="24" y="14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Freeform 137"/>
            <p:cNvSpPr>
              <a:spLocks/>
            </p:cNvSpPr>
            <p:nvPr/>
          </p:nvSpPr>
          <p:spPr bwMode="auto">
            <a:xfrm rot="5400000">
              <a:off x="-2701954" y="5063365"/>
              <a:ext cx="109585" cy="50683"/>
            </a:xfrm>
            <a:custGeom>
              <a:avLst/>
              <a:gdLst>
                <a:gd name="T0" fmla="*/ 23 w 160"/>
                <a:gd name="T1" fmla="*/ 74 h 74"/>
                <a:gd name="T2" fmla="*/ 160 w 160"/>
                <a:gd name="T3" fmla="*/ 12 h 74"/>
                <a:gd name="T4" fmla="*/ 160 w 160"/>
                <a:gd name="T5" fmla="*/ 0 h 74"/>
                <a:gd name="T6" fmla="*/ 0 w 160"/>
                <a:gd name="T7" fmla="*/ 74 h 74"/>
                <a:gd name="T8" fmla="*/ 23 w 160"/>
                <a:gd name="T9" fmla="*/ 74 h 74"/>
              </a:gdLst>
              <a:ahLst/>
              <a:cxnLst>
                <a:cxn ang="0">
                  <a:pos x="T0" y="T1"/>
                </a:cxn>
                <a:cxn ang="0">
                  <a:pos x="T2" y="T3"/>
                </a:cxn>
                <a:cxn ang="0">
                  <a:pos x="T4" y="T5"/>
                </a:cxn>
                <a:cxn ang="0">
                  <a:pos x="T6" y="T7"/>
                </a:cxn>
                <a:cxn ang="0">
                  <a:pos x="T8" y="T9"/>
                </a:cxn>
              </a:cxnLst>
              <a:rect l="0" t="0" r="r" b="b"/>
              <a:pathLst>
                <a:path w="160" h="74">
                  <a:moveTo>
                    <a:pt x="23" y="74"/>
                  </a:moveTo>
                  <a:lnTo>
                    <a:pt x="160" y="12"/>
                  </a:lnTo>
                  <a:lnTo>
                    <a:pt x="160" y="0"/>
                  </a:lnTo>
                  <a:lnTo>
                    <a:pt x="0" y="74"/>
                  </a:lnTo>
                  <a:lnTo>
                    <a:pt x="23" y="7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138"/>
            <p:cNvSpPr>
              <a:spLocks/>
            </p:cNvSpPr>
            <p:nvPr/>
          </p:nvSpPr>
          <p:spPr bwMode="auto">
            <a:xfrm rot="5400000">
              <a:off x="-2674558" y="5135965"/>
              <a:ext cx="9589" cy="5479"/>
            </a:xfrm>
            <a:custGeom>
              <a:avLst/>
              <a:gdLst>
                <a:gd name="T0" fmla="*/ 14 w 14"/>
                <a:gd name="T1" fmla="*/ 8 h 8"/>
                <a:gd name="T2" fmla="*/ 14 w 14"/>
                <a:gd name="T3" fmla="*/ 0 h 8"/>
                <a:gd name="T4" fmla="*/ 0 w 14"/>
                <a:gd name="T5" fmla="*/ 8 h 8"/>
                <a:gd name="T6" fmla="*/ 14 w 14"/>
                <a:gd name="T7" fmla="*/ 8 h 8"/>
              </a:gdLst>
              <a:ahLst/>
              <a:cxnLst>
                <a:cxn ang="0">
                  <a:pos x="T0" y="T1"/>
                </a:cxn>
                <a:cxn ang="0">
                  <a:pos x="T2" y="T3"/>
                </a:cxn>
                <a:cxn ang="0">
                  <a:pos x="T4" y="T5"/>
                </a:cxn>
                <a:cxn ang="0">
                  <a:pos x="T6" y="T7"/>
                </a:cxn>
              </a:cxnLst>
              <a:rect l="0" t="0" r="r" b="b"/>
              <a:pathLst>
                <a:path w="14" h="8">
                  <a:moveTo>
                    <a:pt x="14" y="8"/>
                  </a:moveTo>
                  <a:lnTo>
                    <a:pt x="14" y="0"/>
                  </a:lnTo>
                  <a:lnTo>
                    <a:pt x="0" y="8"/>
                  </a:lnTo>
                  <a:lnTo>
                    <a:pt x="14" y="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Freeform 113"/>
            <p:cNvSpPr>
              <a:spLocks/>
            </p:cNvSpPr>
            <p:nvPr/>
          </p:nvSpPr>
          <p:spPr bwMode="auto">
            <a:xfrm rot="5400000">
              <a:off x="-3374187" y="3299396"/>
              <a:ext cx="2545788" cy="1142420"/>
            </a:xfrm>
            <a:custGeom>
              <a:avLst/>
              <a:gdLst>
                <a:gd name="T0" fmla="*/ 3717 w 3717"/>
                <a:gd name="T1" fmla="*/ 0 h 1668"/>
                <a:gd name="T2" fmla="*/ 0 w 3717"/>
                <a:gd name="T3" fmla="*/ 1668 h 1668"/>
                <a:gd name="T4" fmla="*/ 23 w 3717"/>
                <a:gd name="T5" fmla="*/ 1668 h 1668"/>
                <a:gd name="T6" fmla="*/ 3717 w 3717"/>
                <a:gd name="T7" fmla="*/ 12 h 1668"/>
                <a:gd name="T8" fmla="*/ 3717 w 3717"/>
                <a:gd name="T9" fmla="*/ 0 h 1668"/>
              </a:gdLst>
              <a:ahLst/>
              <a:cxnLst>
                <a:cxn ang="0">
                  <a:pos x="T0" y="T1"/>
                </a:cxn>
                <a:cxn ang="0">
                  <a:pos x="T2" y="T3"/>
                </a:cxn>
                <a:cxn ang="0">
                  <a:pos x="T4" y="T5"/>
                </a:cxn>
                <a:cxn ang="0">
                  <a:pos x="T6" y="T7"/>
                </a:cxn>
                <a:cxn ang="0">
                  <a:pos x="T8" y="T9"/>
                </a:cxn>
              </a:cxnLst>
              <a:rect l="0" t="0" r="r" b="b"/>
              <a:pathLst>
                <a:path w="3717" h="1668">
                  <a:moveTo>
                    <a:pt x="3717" y="0"/>
                  </a:moveTo>
                  <a:lnTo>
                    <a:pt x="0" y="1668"/>
                  </a:lnTo>
                  <a:lnTo>
                    <a:pt x="23" y="1668"/>
                  </a:lnTo>
                  <a:lnTo>
                    <a:pt x="3717" y="12"/>
                  </a:lnTo>
                  <a:lnTo>
                    <a:pt x="371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0" name="タイトル 9"/>
          <p:cNvSpPr>
            <a:spLocks noGrp="1"/>
          </p:cNvSpPr>
          <p:nvPr userDrawn="1">
            <p:ph type="title" hasCustomPrompt="1"/>
          </p:nvPr>
        </p:nvSpPr>
        <p:spPr>
          <a:xfrm>
            <a:off x="1547664" y="1828867"/>
            <a:ext cx="7462192" cy="792088"/>
          </a:xfrm>
        </p:spPr>
        <p:txBody>
          <a:bodyPr>
            <a:noAutofit/>
          </a:bodyPr>
          <a:lstStyle>
            <a:lvl1pPr algn="l">
              <a:defRPr sz="3200">
                <a:solidFill>
                  <a:srgbClr val="012D76"/>
                </a:solidFill>
              </a:defRPr>
            </a:lvl1pPr>
          </a:lstStyle>
          <a:p>
            <a:r>
              <a:rPr kumimoji="1" lang="ja-JP" altLang="en-US" dirty="0" smtClean="0"/>
              <a:t>章タイトル</a:t>
            </a:r>
            <a:endParaRPr kumimoji="1" lang="ja-JP" altLang="en-US" dirty="0"/>
          </a:p>
        </p:txBody>
      </p:sp>
      <p:cxnSp>
        <p:nvCxnSpPr>
          <p:cNvPr id="6" name="直線コネクタ 5"/>
          <p:cNvCxnSpPr/>
          <p:nvPr userDrawn="1"/>
        </p:nvCxnSpPr>
        <p:spPr>
          <a:xfrm>
            <a:off x="1547664" y="2639109"/>
            <a:ext cx="6024662" cy="0"/>
          </a:xfrm>
          <a:prstGeom prst="line">
            <a:avLst/>
          </a:prstGeom>
          <a:ln w="28575">
            <a:solidFill>
              <a:srgbClr val="012D76"/>
            </a:solidFill>
            <a:tailEnd type="none"/>
          </a:ln>
        </p:spPr>
        <p:style>
          <a:lnRef idx="1">
            <a:schemeClr val="accent1"/>
          </a:lnRef>
          <a:fillRef idx="0">
            <a:schemeClr val="accent1"/>
          </a:fillRef>
          <a:effectRef idx="0">
            <a:schemeClr val="accent1"/>
          </a:effectRef>
          <a:fontRef idx="minor">
            <a:schemeClr val="tx1"/>
          </a:fontRef>
        </p:style>
      </p:cxnSp>
      <p:sp>
        <p:nvSpPr>
          <p:cNvPr id="9" name="テキスト プレースホルダー 8"/>
          <p:cNvSpPr>
            <a:spLocks noGrp="1"/>
          </p:cNvSpPr>
          <p:nvPr userDrawn="1">
            <p:ph type="body" sz="quarter" idx="10" hasCustomPrompt="1"/>
          </p:nvPr>
        </p:nvSpPr>
        <p:spPr>
          <a:xfrm>
            <a:off x="1547813" y="2859782"/>
            <a:ext cx="6024562" cy="1879600"/>
          </a:xfrm>
        </p:spPr>
        <p:txBody>
          <a:bodyPr/>
          <a:lstStyle>
            <a:lvl1pPr>
              <a:defRPr>
                <a:solidFill>
                  <a:schemeClr val="tx1">
                    <a:lumMod val="75000"/>
                    <a:lumOff val="25000"/>
                  </a:schemeClr>
                </a:solidFill>
              </a:defRPr>
            </a:lvl1pPr>
          </a:lstStyle>
          <a:p>
            <a:pPr lvl="0"/>
            <a:r>
              <a:rPr kumimoji="1" lang="ja-JP" altLang="en-US" dirty="0" smtClean="0"/>
              <a:t>章のアジェンダ</a:t>
            </a:r>
            <a:endParaRPr kumimoji="1" lang="ja-JP" altLang="en-US" dirty="0"/>
          </a:p>
        </p:txBody>
      </p:sp>
      <p:sp>
        <p:nvSpPr>
          <p:cNvPr id="293" name="フッター プレースホルダー 2"/>
          <p:cNvSpPr>
            <a:spLocks noGrp="1"/>
          </p:cNvSpPr>
          <p:nvPr userDrawn="1">
            <p:ph type="ftr" sz="quarter" idx="11"/>
          </p:nvPr>
        </p:nvSpPr>
        <p:spPr>
          <a:xfrm>
            <a:off x="-29175" y="4818186"/>
            <a:ext cx="1133096" cy="273844"/>
          </a:xfrm>
        </p:spPr>
        <p:txBody>
          <a:bodyPr/>
          <a:lstStyle>
            <a:lvl1pPr>
              <a:defRPr>
                <a:solidFill>
                  <a:schemeClr val="bg1"/>
                </a:solidFill>
              </a:defRPr>
            </a:lvl1pPr>
          </a:lstStyle>
          <a:p>
            <a:r>
              <a:rPr lang="en-US" altLang="ja-JP" dirty="0" smtClean="0"/>
              <a:t>© K.K. Ashisuto</a:t>
            </a:r>
            <a:endParaRPr lang="ja-JP" altLang="en-US" dirty="0"/>
          </a:p>
        </p:txBody>
      </p:sp>
      <p:grpSp>
        <p:nvGrpSpPr>
          <p:cNvPr id="164" name="グループ化 163"/>
          <p:cNvGrpSpPr/>
          <p:nvPr userDrawn="1"/>
        </p:nvGrpSpPr>
        <p:grpSpPr>
          <a:xfrm flipH="1" flipV="1">
            <a:off x="-28608" y="18791"/>
            <a:ext cx="1157636" cy="1268749"/>
            <a:chOff x="-855" y="3890027"/>
            <a:chExt cx="1157636" cy="1268749"/>
          </a:xfrm>
        </p:grpSpPr>
        <p:sp>
          <p:nvSpPr>
            <p:cNvPr id="165" name="Freeform 5"/>
            <p:cNvSpPr>
              <a:spLocks/>
            </p:cNvSpPr>
            <p:nvPr userDrawn="1"/>
          </p:nvSpPr>
          <p:spPr bwMode="auto">
            <a:xfrm rot="16200000" flipH="1">
              <a:off x="169011" y="3720161"/>
              <a:ext cx="817904" cy="1157635"/>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Freeform 6"/>
            <p:cNvSpPr>
              <a:spLocks/>
            </p:cNvSpPr>
            <p:nvPr userDrawn="1"/>
          </p:nvSpPr>
          <p:spPr bwMode="auto">
            <a:xfrm rot="16200000" flipH="1">
              <a:off x="169296" y="375521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 name="Freeform 7"/>
            <p:cNvSpPr>
              <a:spLocks/>
            </p:cNvSpPr>
            <p:nvPr userDrawn="1"/>
          </p:nvSpPr>
          <p:spPr bwMode="auto">
            <a:xfrm rot="16200000" flipH="1">
              <a:off x="169296" y="378998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 name="Freeform 8"/>
            <p:cNvSpPr>
              <a:spLocks/>
            </p:cNvSpPr>
            <p:nvPr userDrawn="1"/>
          </p:nvSpPr>
          <p:spPr bwMode="auto">
            <a:xfrm rot="16200000" flipH="1">
              <a:off x="169296" y="3824750"/>
              <a:ext cx="817334" cy="1157635"/>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 name="Freeform 9"/>
            <p:cNvSpPr>
              <a:spLocks/>
            </p:cNvSpPr>
            <p:nvPr userDrawn="1"/>
          </p:nvSpPr>
          <p:spPr bwMode="auto">
            <a:xfrm rot="16200000" flipH="1">
              <a:off x="169296" y="3859518"/>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 name="Freeform 10"/>
            <p:cNvSpPr>
              <a:spLocks/>
            </p:cNvSpPr>
            <p:nvPr userDrawn="1"/>
          </p:nvSpPr>
          <p:spPr bwMode="auto">
            <a:xfrm rot="16200000" flipH="1">
              <a:off x="169011" y="3894571"/>
              <a:ext cx="817904" cy="1157635"/>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 name="Freeform 11"/>
            <p:cNvSpPr>
              <a:spLocks/>
            </p:cNvSpPr>
            <p:nvPr userDrawn="1"/>
          </p:nvSpPr>
          <p:spPr bwMode="auto">
            <a:xfrm rot="16200000" flipH="1">
              <a:off x="169296" y="392962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 name="Freeform 12"/>
            <p:cNvSpPr>
              <a:spLocks/>
            </p:cNvSpPr>
            <p:nvPr userDrawn="1"/>
          </p:nvSpPr>
          <p:spPr bwMode="auto">
            <a:xfrm rot="16200000" flipH="1">
              <a:off x="169296" y="396439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 name="Freeform 13"/>
            <p:cNvSpPr>
              <a:spLocks/>
            </p:cNvSpPr>
            <p:nvPr userDrawn="1"/>
          </p:nvSpPr>
          <p:spPr bwMode="auto">
            <a:xfrm rot="16200000" flipH="1">
              <a:off x="169296" y="3999160"/>
              <a:ext cx="817334" cy="1157635"/>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 name="Freeform 14"/>
            <p:cNvSpPr>
              <a:spLocks/>
            </p:cNvSpPr>
            <p:nvPr userDrawn="1"/>
          </p:nvSpPr>
          <p:spPr bwMode="auto">
            <a:xfrm rot="16200000" flipH="1">
              <a:off x="169296" y="4033928"/>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 name="Freeform 15"/>
            <p:cNvSpPr>
              <a:spLocks/>
            </p:cNvSpPr>
            <p:nvPr userDrawn="1"/>
          </p:nvSpPr>
          <p:spPr bwMode="auto">
            <a:xfrm rot="16200000" flipH="1">
              <a:off x="169296" y="4068696"/>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 name="Freeform 16"/>
            <p:cNvSpPr>
              <a:spLocks/>
            </p:cNvSpPr>
            <p:nvPr userDrawn="1"/>
          </p:nvSpPr>
          <p:spPr bwMode="auto">
            <a:xfrm rot="16200000" flipH="1">
              <a:off x="169296" y="410403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 name="Freeform 17"/>
            <p:cNvSpPr>
              <a:spLocks/>
            </p:cNvSpPr>
            <p:nvPr userDrawn="1"/>
          </p:nvSpPr>
          <p:spPr bwMode="auto">
            <a:xfrm rot="16200000" flipH="1">
              <a:off x="169296" y="413880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 name="Freeform 18"/>
            <p:cNvSpPr>
              <a:spLocks/>
            </p:cNvSpPr>
            <p:nvPr userDrawn="1"/>
          </p:nvSpPr>
          <p:spPr bwMode="auto">
            <a:xfrm rot="16200000" flipH="1">
              <a:off x="170436" y="4172430"/>
              <a:ext cx="815054" cy="1157635"/>
            </a:xfrm>
            <a:custGeom>
              <a:avLst/>
              <a:gdLst>
                <a:gd name="T0" fmla="*/ 1430 w 1430"/>
                <a:gd name="T1" fmla="*/ 0 h 3242"/>
                <a:gd name="T2" fmla="*/ 1426 w 1430"/>
                <a:gd name="T3" fmla="*/ 0 h 3242"/>
                <a:gd name="T4" fmla="*/ 0 w 1430"/>
                <a:gd name="T5" fmla="*/ 3242 h 3242"/>
                <a:gd name="T6" fmla="*/ 9 w 1430"/>
                <a:gd name="T7" fmla="*/ 3242 h 3242"/>
                <a:gd name="T8" fmla="*/ 1430 w 1430"/>
                <a:gd name="T9" fmla="*/ 10 h 3242"/>
                <a:gd name="T10" fmla="*/ 1430 w 1430"/>
                <a:gd name="T11" fmla="*/ 0 h 3242"/>
              </a:gdLst>
              <a:ahLst/>
              <a:cxnLst>
                <a:cxn ang="0">
                  <a:pos x="T0" y="T1"/>
                </a:cxn>
                <a:cxn ang="0">
                  <a:pos x="T2" y="T3"/>
                </a:cxn>
                <a:cxn ang="0">
                  <a:pos x="T4" y="T5"/>
                </a:cxn>
                <a:cxn ang="0">
                  <a:pos x="T6" y="T7"/>
                </a:cxn>
                <a:cxn ang="0">
                  <a:pos x="T8" y="T9"/>
                </a:cxn>
                <a:cxn ang="0">
                  <a:pos x="T10" y="T11"/>
                </a:cxn>
              </a:cxnLst>
              <a:rect l="0" t="0" r="r" b="b"/>
              <a:pathLst>
                <a:path w="1430" h="3242">
                  <a:moveTo>
                    <a:pt x="1430" y="0"/>
                  </a:moveTo>
                  <a:lnTo>
                    <a:pt x="1426" y="0"/>
                  </a:lnTo>
                  <a:lnTo>
                    <a:pt x="0" y="3242"/>
                  </a:lnTo>
                  <a:lnTo>
                    <a:pt x="9" y="3242"/>
                  </a:lnTo>
                  <a:lnTo>
                    <a:pt x="1430" y="10"/>
                  </a:lnTo>
                  <a:lnTo>
                    <a:pt x="1430"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Freeform 19"/>
            <p:cNvSpPr>
              <a:spLocks/>
            </p:cNvSpPr>
            <p:nvPr userDrawn="1"/>
          </p:nvSpPr>
          <p:spPr bwMode="auto">
            <a:xfrm rot="16200000" flipH="1">
              <a:off x="211030" y="4213024"/>
              <a:ext cx="780286" cy="1111215"/>
            </a:xfrm>
            <a:custGeom>
              <a:avLst/>
              <a:gdLst>
                <a:gd name="T0" fmla="*/ 1369 w 1369"/>
                <a:gd name="T1" fmla="*/ 0 h 3112"/>
                <a:gd name="T2" fmla="*/ 0 w 1369"/>
                <a:gd name="T3" fmla="*/ 3112 h 3112"/>
                <a:gd name="T4" fmla="*/ 10 w 1369"/>
                <a:gd name="T5" fmla="*/ 3112 h 3112"/>
                <a:gd name="T6" fmla="*/ 1369 w 1369"/>
                <a:gd name="T7" fmla="*/ 19 h 3112"/>
                <a:gd name="T8" fmla="*/ 1369 w 1369"/>
                <a:gd name="T9" fmla="*/ 0 h 3112"/>
              </a:gdLst>
              <a:ahLst/>
              <a:cxnLst>
                <a:cxn ang="0">
                  <a:pos x="T0" y="T1"/>
                </a:cxn>
                <a:cxn ang="0">
                  <a:pos x="T2" y="T3"/>
                </a:cxn>
                <a:cxn ang="0">
                  <a:pos x="T4" y="T5"/>
                </a:cxn>
                <a:cxn ang="0">
                  <a:pos x="T6" y="T7"/>
                </a:cxn>
                <a:cxn ang="0">
                  <a:pos x="T8" y="T9"/>
                </a:cxn>
              </a:cxnLst>
              <a:rect l="0" t="0" r="r" b="b"/>
              <a:pathLst>
                <a:path w="1369" h="3112">
                  <a:moveTo>
                    <a:pt x="1369" y="0"/>
                  </a:moveTo>
                  <a:lnTo>
                    <a:pt x="0" y="3112"/>
                  </a:lnTo>
                  <a:lnTo>
                    <a:pt x="10" y="3112"/>
                  </a:lnTo>
                  <a:lnTo>
                    <a:pt x="1369" y="19"/>
                  </a:lnTo>
                  <a:lnTo>
                    <a:pt x="136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Freeform 20"/>
            <p:cNvSpPr>
              <a:spLocks/>
            </p:cNvSpPr>
            <p:nvPr userDrawn="1"/>
          </p:nvSpPr>
          <p:spPr bwMode="auto">
            <a:xfrm rot="16200000" flipH="1">
              <a:off x="253409" y="4255403"/>
              <a:ext cx="745518" cy="1061225"/>
            </a:xfrm>
            <a:custGeom>
              <a:avLst/>
              <a:gdLst>
                <a:gd name="T0" fmla="*/ 1308 w 1308"/>
                <a:gd name="T1" fmla="*/ 0 h 2972"/>
                <a:gd name="T2" fmla="*/ 0 w 1308"/>
                <a:gd name="T3" fmla="*/ 2972 h 2972"/>
                <a:gd name="T4" fmla="*/ 10 w 1308"/>
                <a:gd name="T5" fmla="*/ 2972 h 2972"/>
                <a:gd name="T6" fmla="*/ 1308 w 1308"/>
                <a:gd name="T7" fmla="*/ 19 h 2972"/>
                <a:gd name="T8" fmla="*/ 1308 w 1308"/>
                <a:gd name="T9" fmla="*/ 0 h 2972"/>
              </a:gdLst>
              <a:ahLst/>
              <a:cxnLst>
                <a:cxn ang="0">
                  <a:pos x="T0" y="T1"/>
                </a:cxn>
                <a:cxn ang="0">
                  <a:pos x="T2" y="T3"/>
                </a:cxn>
                <a:cxn ang="0">
                  <a:pos x="T4" y="T5"/>
                </a:cxn>
                <a:cxn ang="0">
                  <a:pos x="T6" y="T7"/>
                </a:cxn>
                <a:cxn ang="0">
                  <a:pos x="T8" y="T9"/>
                </a:cxn>
              </a:cxnLst>
              <a:rect l="0" t="0" r="r" b="b"/>
              <a:pathLst>
                <a:path w="1308" h="2972">
                  <a:moveTo>
                    <a:pt x="1308" y="0"/>
                  </a:moveTo>
                  <a:lnTo>
                    <a:pt x="0" y="2972"/>
                  </a:lnTo>
                  <a:lnTo>
                    <a:pt x="10" y="2972"/>
                  </a:lnTo>
                  <a:lnTo>
                    <a:pt x="1308" y="19"/>
                  </a:lnTo>
                  <a:lnTo>
                    <a:pt x="130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Freeform 21"/>
            <p:cNvSpPr>
              <a:spLocks/>
            </p:cNvSpPr>
            <p:nvPr userDrawn="1"/>
          </p:nvSpPr>
          <p:spPr bwMode="auto">
            <a:xfrm rot="16200000" flipH="1">
              <a:off x="295610" y="4297604"/>
              <a:ext cx="710750" cy="1011592"/>
            </a:xfrm>
            <a:custGeom>
              <a:avLst/>
              <a:gdLst>
                <a:gd name="T0" fmla="*/ 1247 w 1247"/>
                <a:gd name="T1" fmla="*/ 0 h 2833"/>
                <a:gd name="T2" fmla="*/ 0 w 1247"/>
                <a:gd name="T3" fmla="*/ 2833 h 2833"/>
                <a:gd name="T4" fmla="*/ 10 w 1247"/>
                <a:gd name="T5" fmla="*/ 2833 h 2833"/>
                <a:gd name="T6" fmla="*/ 1247 w 1247"/>
                <a:gd name="T7" fmla="*/ 19 h 2833"/>
                <a:gd name="T8" fmla="*/ 1247 w 1247"/>
                <a:gd name="T9" fmla="*/ 0 h 2833"/>
              </a:gdLst>
              <a:ahLst/>
              <a:cxnLst>
                <a:cxn ang="0">
                  <a:pos x="T0" y="T1"/>
                </a:cxn>
                <a:cxn ang="0">
                  <a:pos x="T2" y="T3"/>
                </a:cxn>
                <a:cxn ang="0">
                  <a:pos x="T4" y="T5"/>
                </a:cxn>
                <a:cxn ang="0">
                  <a:pos x="T6" y="T7"/>
                </a:cxn>
                <a:cxn ang="0">
                  <a:pos x="T8" y="T9"/>
                </a:cxn>
              </a:cxnLst>
              <a:rect l="0" t="0" r="r" b="b"/>
              <a:pathLst>
                <a:path w="1247" h="2833">
                  <a:moveTo>
                    <a:pt x="1247" y="0"/>
                  </a:moveTo>
                  <a:lnTo>
                    <a:pt x="0" y="2833"/>
                  </a:lnTo>
                  <a:lnTo>
                    <a:pt x="10" y="2833"/>
                  </a:lnTo>
                  <a:lnTo>
                    <a:pt x="1247" y="19"/>
                  </a:lnTo>
                  <a:lnTo>
                    <a:pt x="124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 name="Freeform 22"/>
            <p:cNvSpPr>
              <a:spLocks/>
            </p:cNvSpPr>
            <p:nvPr userDrawn="1"/>
          </p:nvSpPr>
          <p:spPr bwMode="auto">
            <a:xfrm rot="16200000" flipH="1">
              <a:off x="338274" y="4340268"/>
              <a:ext cx="675412" cy="961601"/>
            </a:xfrm>
            <a:custGeom>
              <a:avLst/>
              <a:gdLst>
                <a:gd name="T0" fmla="*/ 1185 w 1185"/>
                <a:gd name="T1" fmla="*/ 0 h 2693"/>
                <a:gd name="T2" fmla="*/ 0 w 1185"/>
                <a:gd name="T3" fmla="*/ 2693 h 2693"/>
                <a:gd name="T4" fmla="*/ 9 w 1185"/>
                <a:gd name="T5" fmla="*/ 2693 h 2693"/>
                <a:gd name="T6" fmla="*/ 1185 w 1185"/>
                <a:gd name="T7" fmla="*/ 19 h 2693"/>
                <a:gd name="T8" fmla="*/ 1185 w 1185"/>
                <a:gd name="T9" fmla="*/ 0 h 2693"/>
              </a:gdLst>
              <a:ahLst/>
              <a:cxnLst>
                <a:cxn ang="0">
                  <a:pos x="T0" y="T1"/>
                </a:cxn>
                <a:cxn ang="0">
                  <a:pos x="T2" y="T3"/>
                </a:cxn>
                <a:cxn ang="0">
                  <a:pos x="T4" y="T5"/>
                </a:cxn>
                <a:cxn ang="0">
                  <a:pos x="T6" y="T7"/>
                </a:cxn>
                <a:cxn ang="0">
                  <a:pos x="T8" y="T9"/>
                </a:cxn>
              </a:cxnLst>
              <a:rect l="0" t="0" r="r" b="b"/>
              <a:pathLst>
                <a:path w="1185" h="2693">
                  <a:moveTo>
                    <a:pt x="1185" y="0"/>
                  </a:moveTo>
                  <a:lnTo>
                    <a:pt x="0" y="2693"/>
                  </a:lnTo>
                  <a:lnTo>
                    <a:pt x="9" y="2693"/>
                  </a:lnTo>
                  <a:lnTo>
                    <a:pt x="1185" y="19"/>
                  </a:lnTo>
                  <a:lnTo>
                    <a:pt x="118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 name="Freeform 23"/>
            <p:cNvSpPr>
              <a:spLocks/>
            </p:cNvSpPr>
            <p:nvPr userDrawn="1"/>
          </p:nvSpPr>
          <p:spPr bwMode="auto">
            <a:xfrm rot="16200000" flipH="1">
              <a:off x="380118" y="4382112"/>
              <a:ext cx="640644" cy="912682"/>
            </a:xfrm>
            <a:custGeom>
              <a:avLst/>
              <a:gdLst>
                <a:gd name="T0" fmla="*/ 1124 w 1124"/>
                <a:gd name="T1" fmla="*/ 0 h 2556"/>
                <a:gd name="T2" fmla="*/ 0 w 1124"/>
                <a:gd name="T3" fmla="*/ 2556 h 2556"/>
                <a:gd name="T4" fmla="*/ 9 w 1124"/>
                <a:gd name="T5" fmla="*/ 2556 h 2556"/>
                <a:gd name="T6" fmla="*/ 1124 w 1124"/>
                <a:gd name="T7" fmla="*/ 19 h 2556"/>
                <a:gd name="T8" fmla="*/ 1124 w 1124"/>
                <a:gd name="T9" fmla="*/ 0 h 2556"/>
              </a:gdLst>
              <a:ahLst/>
              <a:cxnLst>
                <a:cxn ang="0">
                  <a:pos x="T0" y="T1"/>
                </a:cxn>
                <a:cxn ang="0">
                  <a:pos x="T2" y="T3"/>
                </a:cxn>
                <a:cxn ang="0">
                  <a:pos x="T4" y="T5"/>
                </a:cxn>
                <a:cxn ang="0">
                  <a:pos x="T6" y="T7"/>
                </a:cxn>
                <a:cxn ang="0">
                  <a:pos x="T8" y="T9"/>
                </a:cxn>
              </a:cxnLst>
              <a:rect l="0" t="0" r="r" b="b"/>
              <a:pathLst>
                <a:path w="1124" h="2556">
                  <a:moveTo>
                    <a:pt x="1124" y="0"/>
                  </a:moveTo>
                  <a:lnTo>
                    <a:pt x="0" y="2556"/>
                  </a:lnTo>
                  <a:lnTo>
                    <a:pt x="9" y="2556"/>
                  </a:lnTo>
                  <a:lnTo>
                    <a:pt x="1124" y="19"/>
                  </a:lnTo>
                  <a:lnTo>
                    <a:pt x="112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Freeform 24"/>
            <p:cNvSpPr>
              <a:spLocks/>
            </p:cNvSpPr>
            <p:nvPr userDrawn="1"/>
          </p:nvSpPr>
          <p:spPr bwMode="auto">
            <a:xfrm rot="16200000" flipH="1">
              <a:off x="422497" y="4424491"/>
              <a:ext cx="605876" cy="862691"/>
            </a:xfrm>
            <a:custGeom>
              <a:avLst/>
              <a:gdLst>
                <a:gd name="T0" fmla="*/ 1063 w 1063"/>
                <a:gd name="T1" fmla="*/ 0 h 2416"/>
                <a:gd name="T2" fmla="*/ 0 w 1063"/>
                <a:gd name="T3" fmla="*/ 2416 h 2416"/>
                <a:gd name="T4" fmla="*/ 10 w 1063"/>
                <a:gd name="T5" fmla="*/ 2416 h 2416"/>
                <a:gd name="T6" fmla="*/ 1063 w 1063"/>
                <a:gd name="T7" fmla="*/ 19 h 2416"/>
                <a:gd name="T8" fmla="*/ 1063 w 1063"/>
                <a:gd name="T9" fmla="*/ 0 h 2416"/>
              </a:gdLst>
              <a:ahLst/>
              <a:cxnLst>
                <a:cxn ang="0">
                  <a:pos x="T0" y="T1"/>
                </a:cxn>
                <a:cxn ang="0">
                  <a:pos x="T2" y="T3"/>
                </a:cxn>
                <a:cxn ang="0">
                  <a:pos x="T4" y="T5"/>
                </a:cxn>
                <a:cxn ang="0">
                  <a:pos x="T6" y="T7"/>
                </a:cxn>
                <a:cxn ang="0">
                  <a:pos x="T8" y="T9"/>
                </a:cxn>
              </a:cxnLst>
              <a:rect l="0" t="0" r="r" b="b"/>
              <a:pathLst>
                <a:path w="1063" h="2416">
                  <a:moveTo>
                    <a:pt x="1063" y="0"/>
                  </a:moveTo>
                  <a:lnTo>
                    <a:pt x="0" y="2416"/>
                  </a:lnTo>
                  <a:lnTo>
                    <a:pt x="10" y="2416"/>
                  </a:lnTo>
                  <a:lnTo>
                    <a:pt x="1063" y="19"/>
                  </a:lnTo>
                  <a:lnTo>
                    <a:pt x="1063"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 name="Freeform 25"/>
            <p:cNvSpPr>
              <a:spLocks/>
            </p:cNvSpPr>
            <p:nvPr userDrawn="1"/>
          </p:nvSpPr>
          <p:spPr bwMode="auto">
            <a:xfrm rot="16200000" flipH="1">
              <a:off x="464698" y="4466692"/>
              <a:ext cx="571108" cy="813058"/>
            </a:xfrm>
            <a:custGeom>
              <a:avLst/>
              <a:gdLst>
                <a:gd name="T0" fmla="*/ 1002 w 1002"/>
                <a:gd name="T1" fmla="*/ 0 h 2277"/>
                <a:gd name="T2" fmla="*/ 0 w 1002"/>
                <a:gd name="T3" fmla="*/ 2277 h 2277"/>
                <a:gd name="T4" fmla="*/ 10 w 1002"/>
                <a:gd name="T5" fmla="*/ 2277 h 2277"/>
                <a:gd name="T6" fmla="*/ 1002 w 1002"/>
                <a:gd name="T7" fmla="*/ 20 h 2277"/>
                <a:gd name="T8" fmla="*/ 1002 w 1002"/>
                <a:gd name="T9" fmla="*/ 0 h 2277"/>
              </a:gdLst>
              <a:ahLst/>
              <a:cxnLst>
                <a:cxn ang="0">
                  <a:pos x="T0" y="T1"/>
                </a:cxn>
                <a:cxn ang="0">
                  <a:pos x="T2" y="T3"/>
                </a:cxn>
                <a:cxn ang="0">
                  <a:pos x="T4" y="T5"/>
                </a:cxn>
                <a:cxn ang="0">
                  <a:pos x="T6" y="T7"/>
                </a:cxn>
                <a:cxn ang="0">
                  <a:pos x="T8" y="T9"/>
                </a:cxn>
              </a:cxnLst>
              <a:rect l="0" t="0" r="r" b="b"/>
              <a:pathLst>
                <a:path w="1002" h="2277">
                  <a:moveTo>
                    <a:pt x="1002" y="0"/>
                  </a:moveTo>
                  <a:lnTo>
                    <a:pt x="0" y="2277"/>
                  </a:lnTo>
                  <a:lnTo>
                    <a:pt x="10" y="2277"/>
                  </a:lnTo>
                  <a:lnTo>
                    <a:pt x="1002" y="20"/>
                  </a:lnTo>
                  <a:lnTo>
                    <a:pt x="1002"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Freeform 26"/>
            <p:cNvSpPr>
              <a:spLocks/>
            </p:cNvSpPr>
            <p:nvPr userDrawn="1"/>
          </p:nvSpPr>
          <p:spPr bwMode="auto">
            <a:xfrm rot="16200000" flipH="1">
              <a:off x="507077" y="4509071"/>
              <a:ext cx="536340" cy="763068"/>
            </a:xfrm>
            <a:custGeom>
              <a:avLst/>
              <a:gdLst>
                <a:gd name="T0" fmla="*/ 941 w 941"/>
                <a:gd name="T1" fmla="*/ 0 h 2137"/>
                <a:gd name="T2" fmla="*/ 0 w 941"/>
                <a:gd name="T3" fmla="*/ 2137 h 2137"/>
                <a:gd name="T4" fmla="*/ 10 w 941"/>
                <a:gd name="T5" fmla="*/ 2137 h 2137"/>
                <a:gd name="T6" fmla="*/ 941 w 941"/>
                <a:gd name="T7" fmla="*/ 19 h 2137"/>
                <a:gd name="T8" fmla="*/ 941 w 941"/>
                <a:gd name="T9" fmla="*/ 0 h 2137"/>
              </a:gdLst>
              <a:ahLst/>
              <a:cxnLst>
                <a:cxn ang="0">
                  <a:pos x="T0" y="T1"/>
                </a:cxn>
                <a:cxn ang="0">
                  <a:pos x="T2" y="T3"/>
                </a:cxn>
                <a:cxn ang="0">
                  <a:pos x="T4" y="T5"/>
                </a:cxn>
                <a:cxn ang="0">
                  <a:pos x="T6" y="T7"/>
                </a:cxn>
                <a:cxn ang="0">
                  <a:pos x="T8" y="T9"/>
                </a:cxn>
              </a:cxnLst>
              <a:rect l="0" t="0" r="r" b="b"/>
              <a:pathLst>
                <a:path w="941" h="2137">
                  <a:moveTo>
                    <a:pt x="941" y="0"/>
                  </a:moveTo>
                  <a:lnTo>
                    <a:pt x="0" y="2137"/>
                  </a:lnTo>
                  <a:lnTo>
                    <a:pt x="10" y="2137"/>
                  </a:lnTo>
                  <a:lnTo>
                    <a:pt x="941" y="19"/>
                  </a:lnTo>
                  <a:lnTo>
                    <a:pt x="941"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 name="Freeform 27"/>
            <p:cNvSpPr>
              <a:spLocks/>
            </p:cNvSpPr>
            <p:nvPr userDrawn="1"/>
          </p:nvSpPr>
          <p:spPr bwMode="auto">
            <a:xfrm rot="16200000" flipH="1">
              <a:off x="549563" y="4551557"/>
              <a:ext cx="501002" cy="713434"/>
            </a:xfrm>
            <a:custGeom>
              <a:avLst/>
              <a:gdLst>
                <a:gd name="T0" fmla="*/ 879 w 879"/>
                <a:gd name="T1" fmla="*/ 0 h 1998"/>
                <a:gd name="T2" fmla="*/ 0 w 879"/>
                <a:gd name="T3" fmla="*/ 1998 h 1998"/>
                <a:gd name="T4" fmla="*/ 9 w 879"/>
                <a:gd name="T5" fmla="*/ 1998 h 1998"/>
                <a:gd name="T6" fmla="*/ 879 w 879"/>
                <a:gd name="T7" fmla="*/ 20 h 1998"/>
                <a:gd name="T8" fmla="*/ 879 w 879"/>
                <a:gd name="T9" fmla="*/ 0 h 1998"/>
              </a:gdLst>
              <a:ahLst/>
              <a:cxnLst>
                <a:cxn ang="0">
                  <a:pos x="T0" y="T1"/>
                </a:cxn>
                <a:cxn ang="0">
                  <a:pos x="T2" y="T3"/>
                </a:cxn>
                <a:cxn ang="0">
                  <a:pos x="T4" y="T5"/>
                </a:cxn>
                <a:cxn ang="0">
                  <a:pos x="T6" y="T7"/>
                </a:cxn>
                <a:cxn ang="0">
                  <a:pos x="T8" y="T9"/>
                </a:cxn>
              </a:cxnLst>
              <a:rect l="0" t="0" r="r" b="b"/>
              <a:pathLst>
                <a:path w="879" h="1998">
                  <a:moveTo>
                    <a:pt x="879" y="0"/>
                  </a:moveTo>
                  <a:lnTo>
                    <a:pt x="0" y="1998"/>
                  </a:lnTo>
                  <a:lnTo>
                    <a:pt x="9" y="1998"/>
                  </a:lnTo>
                  <a:lnTo>
                    <a:pt x="879" y="20"/>
                  </a:lnTo>
                  <a:lnTo>
                    <a:pt x="87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Freeform 28"/>
            <p:cNvSpPr>
              <a:spLocks/>
            </p:cNvSpPr>
            <p:nvPr userDrawn="1"/>
          </p:nvSpPr>
          <p:spPr bwMode="auto">
            <a:xfrm rot="16200000" flipH="1">
              <a:off x="591585" y="4593579"/>
              <a:ext cx="466234" cy="664158"/>
            </a:xfrm>
            <a:custGeom>
              <a:avLst/>
              <a:gdLst>
                <a:gd name="T0" fmla="*/ 818 w 818"/>
                <a:gd name="T1" fmla="*/ 0 h 1860"/>
                <a:gd name="T2" fmla="*/ 0 w 818"/>
                <a:gd name="T3" fmla="*/ 1860 h 1860"/>
                <a:gd name="T4" fmla="*/ 9 w 818"/>
                <a:gd name="T5" fmla="*/ 1860 h 1860"/>
                <a:gd name="T6" fmla="*/ 818 w 818"/>
                <a:gd name="T7" fmla="*/ 19 h 1860"/>
                <a:gd name="T8" fmla="*/ 818 w 818"/>
                <a:gd name="T9" fmla="*/ 0 h 1860"/>
              </a:gdLst>
              <a:ahLst/>
              <a:cxnLst>
                <a:cxn ang="0">
                  <a:pos x="T0" y="T1"/>
                </a:cxn>
                <a:cxn ang="0">
                  <a:pos x="T2" y="T3"/>
                </a:cxn>
                <a:cxn ang="0">
                  <a:pos x="T4" y="T5"/>
                </a:cxn>
                <a:cxn ang="0">
                  <a:pos x="T6" y="T7"/>
                </a:cxn>
                <a:cxn ang="0">
                  <a:pos x="T8" y="T9"/>
                </a:cxn>
              </a:cxnLst>
              <a:rect l="0" t="0" r="r" b="b"/>
              <a:pathLst>
                <a:path w="818" h="1860">
                  <a:moveTo>
                    <a:pt x="818" y="0"/>
                  </a:moveTo>
                  <a:lnTo>
                    <a:pt x="0" y="1860"/>
                  </a:lnTo>
                  <a:lnTo>
                    <a:pt x="9" y="1860"/>
                  </a:lnTo>
                  <a:lnTo>
                    <a:pt x="818" y="19"/>
                  </a:lnTo>
                  <a:lnTo>
                    <a:pt x="81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Freeform 29"/>
            <p:cNvSpPr>
              <a:spLocks/>
            </p:cNvSpPr>
            <p:nvPr userDrawn="1"/>
          </p:nvSpPr>
          <p:spPr bwMode="auto">
            <a:xfrm rot="16200000" flipH="1">
              <a:off x="633964" y="4635958"/>
              <a:ext cx="431466" cy="614168"/>
            </a:xfrm>
            <a:custGeom>
              <a:avLst/>
              <a:gdLst>
                <a:gd name="T0" fmla="*/ 757 w 757"/>
                <a:gd name="T1" fmla="*/ 0 h 1720"/>
                <a:gd name="T2" fmla="*/ 0 w 757"/>
                <a:gd name="T3" fmla="*/ 1720 h 1720"/>
                <a:gd name="T4" fmla="*/ 10 w 757"/>
                <a:gd name="T5" fmla="*/ 1720 h 1720"/>
                <a:gd name="T6" fmla="*/ 757 w 757"/>
                <a:gd name="T7" fmla="*/ 19 h 1720"/>
                <a:gd name="T8" fmla="*/ 757 w 757"/>
                <a:gd name="T9" fmla="*/ 0 h 1720"/>
              </a:gdLst>
              <a:ahLst/>
              <a:cxnLst>
                <a:cxn ang="0">
                  <a:pos x="T0" y="T1"/>
                </a:cxn>
                <a:cxn ang="0">
                  <a:pos x="T2" y="T3"/>
                </a:cxn>
                <a:cxn ang="0">
                  <a:pos x="T4" y="T5"/>
                </a:cxn>
                <a:cxn ang="0">
                  <a:pos x="T6" y="T7"/>
                </a:cxn>
                <a:cxn ang="0">
                  <a:pos x="T8" y="T9"/>
                </a:cxn>
              </a:cxnLst>
              <a:rect l="0" t="0" r="r" b="b"/>
              <a:pathLst>
                <a:path w="757" h="1720">
                  <a:moveTo>
                    <a:pt x="757" y="0"/>
                  </a:moveTo>
                  <a:lnTo>
                    <a:pt x="0" y="1720"/>
                  </a:lnTo>
                  <a:lnTo>
                    <a:pt x="10" y="1720"/>
                  </a:lnTo>
                  <a:lnTo>
                    <a:pt x="757" y="19"/>
                  </a:lnTo>
                  <a:lnTo>
                    <a:pt x="75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Freeform 30"/>
            <p:cNvSpPr>
              <a:spLocks/>
            </p:cNvSpPr>
            <p:nvPr userDrawn="1"/>
          </p:nvSpPr>
          <p:spPr bwMode="auto">
            <a:xfrm rot="16200000" flipH="1">
              <a:off x="676165" y="4678159"/>
              <a:ext cx="396698" cy="564535"/>
            </a:xfrm>
            <a:custGeom>
              <a:avLst/>
              <a:gdLst>
                <a:gd name="T0" fmla="*/ 696 w 696"/>
                <a:gd name="T1" fmla="*/ 0 h 1581"/>
                <a:gd name="T2" fmla="*/ 0 w 696"/>
                <a:gd name="T3" fmla="*/ 1581 h 1581"/>
                <a:gd name="T4" fmla="*/ 10 w 696"/>
                <a:gd name="T5" fmla="*/ 1581 h 1581"/>
                <a:gd name="T6" fmla="*/ 696 w 696"/>
                <a:gd name="T7" fmla="*/ 19 h 1581"/>
                <a:gd name="T8" fmla="*/ 696 w 696"/>
                <a:gd name="T9" fmla="*/ 0 h 1581"/>
              </a:gdLst>
              <a:ahLst/>
              <a:cxnLst>
                <a:cxn ang="0">
                  <a:pos x="T0" y="T1"/>
                </a:cxn>
                <a:cxn ang="0">
                  <a:pos x="T2" y="T3"/>
                </a:cxn>
                <a:cxn ang="0">
                  <a:pos x="T4" y="T5"/>
                </a:cxn>
                <a:cxn ang="0">
                  <a:pos x="T6" y="T7"/>
                </a:cxn>
                <a:cxn ang="0">
                  <a:pos x="T8" y="T9"/>
                </a:cxn>
              </a:cxnLst>
              <a:rect l="0" t="0" r="r" b="b"/>
              <a:pathLst>
                <a:path w="696" h="1581">
                  <a:moveTo>
                    <a:pt x="696" y="0"/>
                  </a:moveTo>
                  <a:lnTo>
                    <a:pt x="0" y="1581"/>
                  </a:lnTo>
                  <a:lnTo>
                    <a:pt x="10" y="1581"/>
                  </a:lnTo>
                  <a:lnTo>
                    <a:pt x="696" y="19"/>
                  </a:lnTo>
                  <a:lnTo>
                    <a:pt x="69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 name="Freeform 31"/>
            <p:cNvSpPr>
              <a:spLocks/>
            </p:cNvSpPr>
            <p:nvPr userDrawn="1"/>
          </p:nvSpPr>
          <p:spPr bwMode="auto">
            <a:xfrm rot="16200000" flipH="1">
              <a:off x="718544" y="4720538"/>
              <a:ext cx="361930" cy="514544"/>
            </a:xfrm>
            <a:custGeom>
              <a:avLst/>
              <a:gdLst>
                <a:gd name="T0" fmla="*/ 635 w 635"/>
                <a:gd name="T1" fmla="*/ 0 h 1441"/>
                <a:gd name="T2" fmla="*/ 0 w 635"/>
                <a:gd name="T3" fmla="*/ 1441 h 1441"/>
                <a:gd name="T4" fmla="*/ 10 w 635"/>
                <a:gd name="T5" fmla="*/ 1441 h 1441"/>
                <a:gd name="T6" fmla="*/ 635 w 635"/>
                <a:gd name="T7" fmla="*/ 19 h 1441"/>
                <a:gd name="T8" fmla="*/ 635 w 635"/>
                <a:gd name="T9" fmla="*/ 0 h 1441"/>
              </a:gdLst>
              <a:ahLst/>
              <a:cxnLst>
                <a:cxn ang="0">
                  <a:pos x="T0" y="T1"/>
                </a:cxn>
                <a:cxn ang="0">
                  <a:pos x="T2" y="T3"/>
                </a:cxn>
                <a:cxn ang="0">
                  <a:pos x="T4" y="T5"/>
                </a:cxn>
                <a:cxn ang="0">
                  <a:pos x="T6" y="T7"/>
                </a:cxn>
                <a:cxn ang="0">
                  <a:pos x="T8" y="T9"/>
                </a:cxn>
              </a:cxnLst>
              <a:rect l="0" t="0" r="r" b="b"/>
              <a:pathLst>
                <a:path w="635" h="1441">
                  <a:moveTo>
                    <a:pt x="635" y="0"/>
                  </a:moveTo>
                  <a:lnTo>
                    <a:pt x="0" y="1441"/>
                  </a:lnTo>
                  <a:lnTo>
                    <a:pt x="10" y="1441"/>
                  </a:lnTo>
                  <a:lnTo>
                    <a:pt x="635" y="19"/>
                  </a:lnTo>
                  <a:lnTo>
                    <a:pt x="63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 name="Freeform 32"/>
            <p:cNvSpPr>
              <a:spLocks/>
            </p:cNvSpPr>
            <p:nvPr userDrawn="1"/>
          </p:nvSpPr>
          <p:spPr bwMode="auto">
            <a:xfrm rot="16200000" flipH="1">
              <a:off x="761030" y="4763024"/>
              <a:ext cx="326592" cy="464911"/>
            </a:xfrm>
            <a:custGeom>
              <a:avLst/>
              <a:gdLst>
                <a:gd name="T0" fmla="*/ 573 w 573"/>
                <a:gd name="T1" fmla="*/ 0 h 1302"/>
                <a:gd name="T2" fmla="*/ 0 w 573"/>
                <a:gd name="T3" fmla="*/ 1302 h 1302"/>
                <a:gd name="T4" fmla="*/ 9 w 573"/>
                <a:gd name="T5" fmla="*/ 1302 h 1302"/>
                <a:gd name="T6" fmla="*/ 573 w 573"/>
                <a:gd name="T7" fmla="*/ 19 h 1302"/>
                <a:gd name="T8" fmla="*/ 573 w 573"/>
                <a:gd name="T9" fmla="*/ 0 h 1302"/>
              </a:gdLst>
              <a:ahLst/>
              <a:cxnLst>
                <a:cxn ang="0">
                  <a:pos x="T0" y="T1"/>
                </a:cxn>
                <a:cxn ang="0">
                  <a:pos x="T2" y="T3"/>
                </a:cxn>
                <a:cxn ang="0">
                  <a:pos x="T4" y="T5"/>
                </a:cxn>
                <a:cxn ang="0">
                  <a:pos x="T6" y="T7"/>
                </a:cxn>
                <a:cxn ang="0">
                  <a:pos x="T8" y="T9"/>
                </a:cxn>
              </a:cxnLst>
              <a:rect l="0" t="0" r="r" b="b"/>
              <a:pathLst>
                <a:path w="573" h="1302">
                  <a:moveTo>
                    <a:pt x="573" y="0"/>
                  </a:moveTo>
                  <a:lnTo>
                    <a:pt x="0" y="1302"/>
                  </a:lnTo>
                  <a:lnTo>
                    <a:pt x="9" y="1302"/>
                  </a:lnTo>
                  <a:lnTo>
                    <a:pt x="573" y="19"/>
                  </a:lnTo>
                  <a:lnTo>
                    <a:pt x="573"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 name="Freeform 33"/>
            <p:cNvSpPr>
              <a:spLocks/>
            </p:cNvSpPr>
            <p:nvPr userDrawn="1"/>
          </p:nvSpPr>
          <p:spPr bwMode="auto">
            <a:xfrm rot="16200000" flipH="1">
              <a:off x="803052" y="4805046"/>
              <a:ext cx="291824" cy="415634"/>
            </a:xfrm>
            <a:custGeom>
              <a:avLst/>
              <a:gdLst>
                <a:gd name="T0" fmla="*/ 512 w 512"/>
                <a:gd name="T1" fmla="*/ 0 h 1164"/>
                <a:gd name="T2" fmla="*/ 0 w 512"/>
                <a:gd name="T3" fmla="*/ 1164 h 1164"/>
                <a:gd name="T4" fmla="*/ 9 w 512"/>
                <a:gd name="T5" fmla="*/ 1164 h 1164"/>
                <a:gd name="T6" fmla="*/ 512 w 512"/>
                <a:gd name="T7" fmla="*/ 19 h 1164"/>
                <a:gd name="T8" fmla="*/ 512 w 512"/>
                <a:gd name="T9" fmla="*/ 0 h 1164"/>
              </a:gdLst>
              <a:ahLst/>
              <a:cxnLst>
                <a:cxn ang="0">
                  <a:pos x="T0" y="T1"/>
                </a:cxn>
                <a:cxn ang="0">
                  <a:pos x="T2" y="T3"/>
                </a:cxn>
                <a:cxn ang="0">
                  <a:pos x="T4" y="T5"/>
                </a:cxn>
                <a:cxn ang="0">
                  <a:pos x="T6" y="T7"/>
                </a:cxn>
                <a:cxn ang="0">
                  <a:pos x="T8" y="T9"/>
                </a:cxn>
              </a:cxnLst>
              <a:rect l="0" t="0" r="r" b="b"/>
              <a:pathLst>
                <a:path w="512" h="1164">
                  <a:moveTo>
                    <a:pt x="512" y="0"/>
                  </a:moveTo>
                  <a:lnTo>
                    <a:pt x="0" y="1164"/>
                  </a:lnTo>
                  <a:lnTo>
                    <a:pt x="9" y="1164"/>
                  </a:lnTo>
                  <a:lnTo>
                    <a:pt x="512" y="19"/>
                  </a:lnTo>
                  <a:lnTo>
                    <a:pt x="512"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 name="Freeform 34"/>
            <p:cNvSpPr>
              <a:spLocks/>
            </p:cNvSpPr>
            <p:nvPr userDrawn="1"/>
          </p:nvSpPr>
          <p:spPr bwMode="auto">
            <a:xfrm rot="16200000" flipH="1">
              <a:off x="845253" y="4847247"/>
              <a:ext cx="257056" cy="366001"/>
            </a:xfrm>
            <a:custGeom>
              <a:avLst/>
              <a:gdLst>
                <a:gd name="T0" fmla="*/ 451 w 451"/>
                <a:gd name="T1" fmla="*/ 0 h 1025"/>
                <a:gd name="T2" fmla="*/ 0 w 451"/>
                <a:gd name="T3" fmla="*/ 1025 h 1025"/>
                <a:gd name="T4" fmla="*/ 9 w 451"/>
                <a:gd name="T5" fmla="*/ 1025 h 1025"/>
                <a:gd name="T6" fmla="*/ 451 w 451"/>
                <a:gd name="T7" fmla="*/ 19 h 1025"/>
                <a:gd name="T8" fmla="*/ 451 w 451"/>
                <a:gd name="T9" fmla="*/ 0 h 1025"/>
              </a:gdLst>
              <a:ahLst/>
              <a:cxnLst>
                <a:cxn ang="0">
                  <a:pos x="T0" y="T1"/>
                </a:cxn>
                <a:cxn ang="0">
                  <a:pos x="T2" y="T3"/>
                </a:cxn>
                <a:cxn ang="0">
                  <a:pos x="T4" y="T5"/>
                </a:cxn>
                <a:cxn ang="0">
                  <a:pos x="T6" y="T7"/>
                </a:cxn>
                <a:cxn ang="0">
                  <a:pos x="T8" y="T9"/>
                </a:cxn>
              </a:cxnLst>
              <a:rect l="0" t="0" r="r" b="b"/>
              <a:pathLst>
                <a:path w="451" h="1025">
                  <a:moveTo>
                    <a:pt x="451" y="0"/>
                  </a:moveTo>
                  <a:lnTo>
                    <a:pt x="0" y="1025"/>
                  </a:lnTo>
                  <a:lnTo>
                    <a:pt x="9" y="1025"/>
                  </a:lnTo>
                  <a:lnTo>
                    <a:pt x="451" y="19"/>
                  </a:lnTo>
                  <a:lnTo>
                    <a:pt x="451"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 name="Freeform 35"/>
            <p:cNvSpPr>
              <a:spLocks/>
            </p:cNvSpPr>
            <p:nvPr userDrawn="1"/>
          </p:nvSpPr>
          <p:spPr bwMode="auto">
            <a:xfrm rot="16200000" flipH="1">
              <a:off x="887632" y="4889625"/>
              <a:ext cx="222287" cy="316011"/>
            </a:xfrm>
            <a:custGeom>
              <a:avLst/>
              <a:gdLst>
                <a:gd name="T0" fmla="*/ 390 w 390"/>
                <a:gd name="T1" fmla="*/ 0 h 885"/>
                <a:gd name="T2" fmla="*/ 0 w 390"/>
                <a:gd name="T3" fmla="*/ 885 h 885"/>
                <a:gd name="T4" fmla="*/ 10 w 390"/>
                <a:gd name="T5" fmla="*/ 885 h 885"/>
                <a:gd name="T6" fmla="*/ 390 w 390"/>
                <a:gd name="T7" fmla="*/ 19 h 885"/>
                <a:gd name="T8" fmla="*/ 390 w 390"/>
                <a:gd name="T9" fmla="*/ 0 h 885"/>
              </a:gdLst>
              <a:ahLst/>
              <a:cxnLst>
                <a:cxn ang="0">
                  <a:pos x="T0" y="T1"/>
                </a:cxn>
                <a:cxn ang="0">
                  <a:pos x="T2" y="T3"/>
                </a:cxn>
                <a:cxn ang="0">
                  <a:pos x="T4" y="T5"/>
                </a:cxn>
                <a:cxn ang="0">
                  <a:pos x="T6" y="T7"/>
                </a:cxn>
                <a:cxn ang="0">
                  <a:pos x="T8" y="T9"/>
                </a:cxn>
              </a:cxnLst>
              <a:rect l="0" t="0" r="r" b="b"/>
              <a:pathLst>
                <a:path w="390" h="885">
                  <a:moveTo>
                    <a:pt x="390" y="0"/>
                  </a:moveTo>
                  <a:lnTo>
                    <a:pt x="0" y="885"/>
                  </a:lnTo>
                  <a:lnTo>
                    <a:pt x="10" y="885"/>
                  </a:lnTo>
                  <a:lnTo>
                    <a:pt x="390" y="19"/>
                  </a:lnTo>
                  <a:lnTo>
                    <a:pt x="390"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 name="Freeform 36"/>
            <p:cNvSpPr>
              <a:spLocks/>
            </p:cNvSpPr>
            <p:nvPr userDrawn="1"/>
          </p:nvSpPr>
          <p:spPr bwMode="auto">
            <a:xfrm rot="16200000" flipH="1">
              <a:off x="929832" y="4931826"/>
              <a:ext cx="187520" cy="266377"/>
            </a:xfrm>
            <a:custGeom>
              <a:avLst/>
              <a:gdLst>
                <a:gd name="T0" fmla="*/ 329 w 329"/>
                <a:gd name="T1" fmla="*/ 0 h 746"/>
                <a:gd name="T2" fmla="*/ 0 w 329"/>
                <a:gd name="T3" fmla="*/ 746 h 746"/>
                <a:gd name="T4" fmla="*/ 10 w 329"/>
                <a:gd name="T5" fmla="*/ 746 h 746"/>
                <a:gd name="T6" fmla="*/ 329 w 329"/>
                <a:gd name="T7" fmla="*/ 20 h 746"/>
                <a:gd name="T8" fmla="*/ 329 w 329"/>
                <a:gd name="T9" fmla="*/ 0 h 746"/>
              </a:gdLst>
              <a:ahLst/>
              <a:cxnLst>
                <a:cxn ang="0">
                  <a:pos x="T0" y="T1"/>
                </a:cxn>
                <a:cxn ang="0">
                  <a:pos x="T2" y="T3"/>
                </a:cxn>
                <a:cxn ang="0">
                  <a:pos x="T4" y="T5"/>
                </a:cxn>
                <a:cxn ang="0">
                  <a:pos x="T6" y="T7"/>
                </a:cxn>
                <a:cxn ang="0">
                  <a:pos x="T8" y="T9"/>
                </a:cxn>
              </a:cxnLst>
              <a:rect l="0" t="0" r="r" b="b"/>
              <a:pathLst>
                <a:path w="329" h="746">
                  <a:moveTo>
                    <a:pt x="329" y="0"/>
                  </a:moveTo>
                  <a:lnTo>
                    <a:pt x="0" y="746"/>
                  </a:lnTo>
                  <a:lnTo>
                    <a:pt x="10" y="746"/>
                  </a:lnTo>
                  <a:lnTo>
                    <a:pt x="329" y="20"/>
                  </a:lnTo>
                  <a:lnTo>
                    <a:pt x="32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 name="Freeform 37"/>
            <p:cNvSpPr>
              <a:spLocks/>
            </p:cNvSpPr>
            <p:nvPr userDrawn="1"/>
          </p:nvSpPr>
          <p:spPr bwMode="auto">
            <a:xfrm rot="16200000" flipH="1">
              <a:off x="972212" y="4974205"/>
              <a:ext cx="152751" cy="216387"/>
            </a:xfrm>
            <a:custGeom>
              <a:avLst/>
              <a:gdLst>
                <a:gd name="T0" fmla="*/ 268 w 268"/>
                <a:gd name="T1" fmla="*/ 0 h 606"/>
                <a:gd name="T2" fmla="*/ 0 w 268"/>
                <a:gd name="T3" fmla="*/ 606 h 606"/>
                <a:gd name="T4" fmla="*/ 10 w 268"/>
                <a:gd name="T5" fmla="*/ 606 h 606"/>
                <a:gd name="T6" fmla="*/ 268 w 268"/>
                <a:gd name="T7" fmla="*/ 19 h 606"/>
                <a:gd name="T8" fmla="*/ 268 w 268"/>
                <a:gd name="T9" fmla="*/ 0 h 606"/>
              </a:gdLst>
              <a:ahLst/>
              <a:cxnLst>
                <a:cxn ang="0">
                  <a:pos x="T0" y="T1"/>
                </a:cxn>
                <a:cxn ang="0">
                  <a:pos x="T2" y="T3"/>
                </a:cxn>
                <a:cxn ang="0">
                  <a:pos x="T4" y="T5"/>
                </a:cxn>
                <a:cxn ang="0">
                  <a:pos x="T6" y="T7"/>
                </a:cxn>
                <a:cxn ang="0">
                  <a:pos x="T8" y="T9"/>
                </a:cxn>
              </a:cxnLst>
              <a:rect l="0" t="0" r="r" b="b"/>
              <a:pathLst>
                <a:path w="268" h="606">
                  <a:moveTo>
                    <a:pt x="268" y="0"/>
                  </a:moveTo>
                  <a:lnTo>
                    <a:pt x="0" y="606"/>
                  </a:lnTo>
                  <a:lnTo>
                    <a:pt x="10" y="606"/>
                  </a:lnTo>
                  <a:lnTo>
                    <a:pt x="268" y="19"/>
                  </a:lnTo>
                  <a:lnTo>
                    <a:pt x="26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 name="Freeform 38"/>
            <p:cNvSpPr>
              <a:spLocks/>
            </p:cNvSpPr>
            <p:nvPr userDrawn="1"/>
          </p:nvSpPr>
          <p:spPr bwMode="auto">
            <a:xfrm rot="16200000" flipH="1">
              <a:off x="1014519" y="5016513"/>
              <a:ext cx="117413" cy="167111"/>
            </a:xfrm>
            <a:custGeom>
              <a:avLst/>
              <a:gdLst>
                <a:gd name="T0" fmla="*/ 206 w 206"/>
                <a:gd name="T1" fmla="*/ 0 h 468"/>
                <a:gd name="T2" fmla="*/ 0 w 206"/>
                <a:gd name="T3" fmla="*/ 468 h 468"/>
                <a:gd name="T4" fmla="*/ 9 w 206"/>
                <a:gd name="T5" fmla="*/ 468 h 468"/>
                <a:gd name="T6" fmla="*/ 206 w 206"/>
                <a:gd name="T7" fmla="*/ 19 h 468"/>
                <a:gd name="T8" fmla="*/ 206 w 206"/>
                <a:gd name="T9" fmla="*/ 0 h 468"/>
              </a:gdLst>
              <a:ahLst/>
              <a:cxnLst>
                <a:cxn ang="0">
                  <a:pos x="T0" y="T1"/>
                </a:cxn>
                <a:cxn ang="0">
                  <a:pos x="T2" y="T3"/>
                </a:cxn>
                <a:cxn ang="0">
                  <a:pos x="T4" y="T5"/>
                </a:cxn>
                <a:cxn ang="0">
                  <a:pos x="T6" y="T7"/>
                </a:cxn>
                <a:cxn ang="0">
                  <a:pos x="T8" y="T9"/>
                </a:cxn>
              </a:cxnLst>
              <a:rect l="0" t="0" r="r" b="b"/>
              <a:pathLst>
                <a:path w="206" h="468">
                  <a:moveTo>
                    <a:pt x="206" y="0"/>
                  </a:moveTo>
                  <a:lnTo>
                    <a:pt x="0" y="468"/>
                  </a:lnTo>
                  <a:lnTo>
                    <a:pt x="9" y="468"/>
                  </a:lnTo>
                  <a:lnTo>
                    <a:pt x="206" y="19"/>
                  </a:lnTo>
                  <a:lnTo>
                    <a:pt x="20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 name="Freeform 39"/>
            <p:cNvSpPr>
              <a:spLocks/>
            </p:cNvSpPr>
            <p:nvPr userDrawn="1"/>
          </p:nvSpPr>
          <p:spPr bwMode="auto">
            <a:xfrm rot="16200000" flipH="1">
              <a:off x="1056719" y="5058713"/>
              <a:ext cx="82646" cy="117478"/>
            </a:xfrm>
            <a:custGeom>
              <a:avLst/>
              <a:gdLst>
                <a:gd name="T0" fmla="*/ 145 w 145"/>
                <a:gd name="T1" fmla="*/ 0 h 329"/>
                <a:gd name="T2" fmla="*/ 0 w 145"/>
                <a:gd name="T3" fmla="*/ 329 h 329"/>
                <a:gd name="T4" fmla="*/ 9 w 145"/>
                <a:gd name="T5" fmla="*/ 329 h 329"/>
                <a:gd name="T6" fmla="*/ 145 w 145"/>
                <a:gd name="T7" fmla="*/ 19 h 329"/>
                <a:gd name="T8" fmla="*/ 145 w 145"/>
                <a:gd name="T9" fmla="*/ 0 h 329"/>
              </a:gdLst>
              <a:ahLst/>
              <a:cxnLst>
                <a:cxn ang="0">
                  <a:pos x="T0" y="T1"/>
                </a:cxn>
                <a:cxn ang="0">
                  <a:pos x="T2" y="T3"/>
                </a:cxn>
                <a:cxn ang="0">
                  <a:pos x="T4" y="T5"/>
                </a:cxn>
                <a:cxn ang="0">
                  <a:pos x="T6" y="T7"/>
                </a:cxn>
                <a:cxn ang="0">
                  <a:pos x="T8" y="T9"/>
                </a:cxn>
              </a:cxnLst>
              <a:rect l="0" t="0" r="r" b="b"/>
              <a:pathLst>
                <a:path w="145" h="329">
                  <a:moveTo>
                    <a:pt x="145" y="0"/>
                  </a:moveTo>
                  <a:lnTo>
                    <a:pt x="0" y="329"/>
                  </a:lnTo>
                  <a:lnTo>
                    <a:pt x="9" y="329"/>
                  </a:lnTo>
                  <a:lnTo>
                    <a:pt x="145" y="19"/>
                  </a:lnTo>
                  <a:lnTo>
                    <a:pt x="14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 name="Freeform 40"/>
            <p:cNvSpPr>
              <a:spLocks/>
            </p:cNvSpPr>
            <p:nvPr userDrawn="1"/>
          </p:nvSpPr>
          <p:spPr bwMode="auto">
            <a:xfrm rot="16200000" flipH="1">
              <a:off x="1099099" y="5101092"/>
              <a:ext cx="47877" cy="67487"/>
            </a:xfrm>
            <a:custGeom>
              <a:avLst/>
              <a:gdLst>
                <a:gd name="T0" fmla="*/ 84 w 84"/>
                <a:gd name="T1" fmla="*/ 0 h 189"/>
                <a:gd name="T2" fmla="*/ 0 w 84"/>
                <a:gd name="T3" fmla="*/ 189 h 189"/>
                <a:gd name="T4" fmla="*/ 10 w 84"/>
                <a:gd name="T5" fmla="*/ 189 h 189"/>
                <a:gd name="T6" fmla="*/ 84 w 84"/>
                <a:gd name="T7" fmla="*/ 19 h 189"/>
                <a:gd name="T8" fmla="*/ 84 w 84"/>
                <a:gd name="T9" fmla="*/ 0 h 189"/>
              </a:gdLst>
              <a:ahLst/>
              <a:cxnLst>
                <a:cxn ang="0">
                  <a:pos x="T0" y="T1"/>
                </a:cxn>
                <a:cxn ang="0">
                  <a:pos x="T2" y="T3"/>
                </a:cxn>
                <a:cxn ang="0">
                  <a:pos x="T4" y="T5"/>
                </a:cxn>
                <a:cxn ang="0">
                  <a:pos x="T6" y="T7"/>
                </a:cxn>
                <a:cxn ang="0">
                  <a:pos x="T8" y="T9"/>
                </a:cxn>
              </a:cxnLst>
              <a:rect l="0" t="0" r="r" b="b"/>
              <a:pathLst>
                <a:path w="84" h="189">
                  <a:moveTo>
                    <a:pt x="84" y="0"/>
                  </a:moveTo>
                  <a:lnTo>
                    <a:pt x="0" y="189"/>
                  </a:lnTo>
                  <a:lnTo>
                    <a:pt x="10" y="189"/>
                  </a:lnTo>
                  <a:lnTo>
                    <a:pt x="84" y="19"/>
                  </a:lnTo>
                  <a:lnTo>
                    <a:pt x="8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 name="Freeform 41"/>
            <p:cNvSpPr>
              <a:spLocks/>
            </p:cNvSpPr>
            <p:nvPr userDrawn="1"/>
          </p:nvSpPr>
          <p:spPr bwMode="auto">
            <a:xfrm rot="16200000" flipH="1">
              <a:off x="1141299" y="5143293"/>
              <a:ext cx="13109" cy="17854"/>
            </a:xfrm>
            <a:custGeom>
              <a:avLst/>
              <a:gdLst>
                <a:gd name="T0" fmla="*/ 23 w 23"/>
                <a:gd name="T1" fmla="*/ 19 h 50"/>
                <a:gd name="T2" fmla="*/ 23 w 23"/>
                <a:gd name="T3" fmla="*/ 0 h 50"/>
                <a:gd name="T4" fmla="*/ 0 w 23"/>
                <a:gd name="T5" fmla="*/ 50 h 50"/>
                <a:gd name="T6" fmla="*/ 10 w 23"/>
                <a:gd name="T7" fmla="*/ 50 h 50"/>
                <a:gd name="T8" fmla="*/ 23 w 23"/>
                <a:gd name="T9" fmla="*/ 19 h 50"/>
              </a:gdLst>
              <a:ahLst/>
              <a:cxnLst>
                <a:cxn ang="0">
                  <a:pos x="T0" y="T1"/>
                </a:cxn>
                <a:cxn ang="0">
                  <a:pos x="T2" y="T3"/>
                </a:cxn>
                <a:cxn ang="0">
                  <a:pos x="T4" y="T5"/>
                </a:cxn>
                <a:cxn ang="0">
                  <a:pos x="T6" y="T7"/>
                </a:cxn>
                <a:cxn ang="0">
                  <a:pos x="T8" y="T9"/>
                </a:cxn>
              </a:cxnLst>
              <a:rect l="0" t="0" r="r" b="b"/>
              <a:pathLst>
                <a:path w="23" h="50">
                  <a:moveTo>
                    <a:pt x="23" y="19"/>
                  </a:moveTo>
                  <a:lnTo>
                    <a:pt x="23" y="0"/>
                  </a:lnTo>
                  <a:lnTo>
                    <a:pt x="0" y="50"/>
                  </a:lnTo>
                  <a:lnTo>
                    <a:pt x="10" y="50"/>
                  </a:lnTo>
                  <a:lnTo>
                    <a:pt x="23" y="1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203" name="グループ化 202"/>
          <p:cNvGrpSpPr/>
          <p:nvPr userDrawn="1"/>
        </p:nvGrpSpPr>
        <p:grpSpPr>
          <a:xfrm flipH="1" flipV="1">
            <a:off x="-41146" y="9201"/>
            <a:ext cx="1187624" cy="2646469"/>
            <a:chOff x="-2672504" y="2497031"/>
            <a:chExt cx="1187624" cy="2646469"/>
          </a:xfrm>
        </p:grpSpPr>
        <p:sp>
          <p:nvSpPr>
            <p:cNvPr id="204" name="Freeform 112"/>
            <p:cNvSpPr>
              <a:spLocks/>
            </p:cNvSpPr>
            <p:nvPr/>
          </p:nvSpPr>
          <p:spPr bwMode="auto">
            <a:xfrm rot="5400000">
              <a:off x="-3401925" y="3226453"/>
              <a:ext cx="2646468" cy="1187623"/>
            </a:xfrm>
            <a:custGeom>
              <a:avLst/>
              <a:gdLst>
                <a:gd name="T0" fmla="*/ 3864 w 3864"/>
                <a:gd name="T1" fmla="*/ 0 h 1734"/>
                <a:gd name="T2" fmla="*/ 0 w 3864"/>
                <a:gd name="T3" fmla="*/ 1734 h 1734"/>
                <a:gd name="T4" fmla="*/ 21 w 3864"/>
                <a:gd name="T5" fmla="*/ 1734 h 1734"/>
                <a:gd name="T6" fmla="*/ 3864 w 3864"/>
                <a:gd name="T7" fmla="*/ 12 h 1734"/>
                <a:gd name="T8" fmla="*/ 3864 w 3864"/>
                <a:gd name="T9" fmla="*/ 0 h 1734"/>
              </a:gdLst>
              <a:ahLst/>
              <a:cxnLst>
                <a:cxn ang="0">
                  <a:pos x="T0" y="T1"/>
                </a:cxn>
                <a:cxn ang="0">
                  <a:pos x="T2" y="T3"/>
                </a:cxn>
                <a:cxn ang="0">
                  <a:pos x="T4" y="T5"/>
                </a:cxn>
                <a:cxn ang="0">
                  <a:pos x="T6" y="T7"/>
                </a:cxn>
                <a:cxn ang="0">
                  <a:pos x="T8" y="T9"/>
                </a:cxn>
              </a:cxnLst>
              <a:rect l="0" t="0" r="r" b="b"/>
              <a:pathLst>
                <a:path w="3864" h="1734">
                  <a:moveTo>
                    <a:pt x="3864" y="0"/>
                  </a:moveTo>
                  <a:lnTo>
                    <a:pt x="0" y="1734"/>
                  </a:lnTo>
                  <a:lnTo>
                    <a:pt x="21" y="1734"/>
                  </a:lnTo>
                  <a:lnTo>
                    <a:pt x="3864" y="12"/>
                  </a:lnTo>
                  <a:lnTo>
                    <a:pt x="386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 name="Freeform 114"/>
            <p:cNvSpPr>
              <a:spLocks/>
            </p:cNvSpPr>
            <p:nvPr/>
          </p:nvSpPr>
          <p:spPr bwMode="auto">
            <a:xfrm rot="5400000">
              <a:off x="-3346106" y="3373365"/>
              <a:ext cx="2443737" cy="1096532"/>
            </a:xfrm>
            <a:custGeom>
              <a:avLst/>
              <a:gdLst>
                <a:gd name="T0" fmla="*/ 24 w 3568"/>
                <a:gd name="T1" fmla="*/ 1601 h 1601"/>
                <a:gd name="T2" fmla="*/ 3568 w 3568"/>
                <a:gd name="T3" fmla="*/ 12 h 1601"/>
                <a:gd name="T4" fmla="*/ 3568 w 3568"/>
                <a:gd name="T5" fmla="*/ 0 h 1601"/>
                <a:gd name="T6" fmla="*/ 0 w 3568"/>
                <a:gd name="T7" fmla="*/ 1601 h 1601"/>
                <a:gd name="T8" fmla="*/ 24 w 3568"/>
                <a:gd name="T9" fmla="*/ 1601 h 1601"/>
              </a:gdLst>
              <a:ahLst/>
              <a:cxnLst>
                <a:cxn ang="0">
                  <a:pos x="T0" y="T1"/>
                </a:cxn>
                <a:cxn ang="0">
                  <a:pos x="T2" y="T3"/>
                </a:cxn>
                <a:cxn ang="0">
                  <a:pos x="T4" y="T5"/>
                </a:cxn>
                <a:cxn ang="0">
                  <a:pos x="T6" y="T7"/>
                </a:cxn>
                <a:cxn ang="0">
                  <a:pos x="T8" y="T9"/>
                </a:cxn>
              </a:cxnLst>
              <a:rect l="0" t="0" r="r" b="b"/>
              <a:pathLst>
                <a:path w="3568" h="1601">
                  <a:moveTo>
                    <a:pt x="24" y="1601"/>
                  </a:moveTo>
                  <a:lnTo>
                    <a:pt x="3568" y="12"/>
                  </a:lnTo>
                  <a:lnTo>
                    <a:pt x="3568" y="0"/>
                  </a:lnTo>
                  <a:lnTo>
                    <a:pt x="0" y="1601"/>
                  </a:lnTo>
                  <a:lnTo>
                    <a:pt x="24" y="1601"/>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 name="Freeform 115"/>
            <p:cNvSpPr>
              <a:spLocks/>
            </p:cNvSpPr>
            <p:nvPr/>
          </p:nvSpPr>
          <p:spPr bwMode="auto">
            <a:xfrm rot="5400000">
              <a:off x="-3318368" y="3446308"/>
              <a:ext cx="2343056" cy="1051328"/>
            </a:xfrm>
            <a:custGeom>
              <a:avLst/>
              <a:gdLst>
                <a:gd name="T0" fmla="*/ 23 w 3421"/>
                <a:gd name="T1" fmla="*/ 1535 h 1535"/>
                <a:gd name="T2" fmla="*/ 3421 w 3421"/>
                <a:gd name="T3" fmla="*/ 12 h 1535"/>
                <a:gd name="T4" fmla="*/ 3421 w 3421"/>
                <a:gd name="T5" fmla="*/ 0 h 1535"/>
                <a:gd name="T6" fmla="*/ 0 w 3421"/>
                <a:gd name="T7" fmla="*/ 1535 h 1535"/>
                <a:gd name="T8" fmla="*/ 23 w 3421"/>
                <a:gd name="T9" fmla="*/ 1535 h 1535"/>
              </a:gdLst>
              <a:ahLst/>
              <a:cxnLst>
                <a:cxn ang="0">
                  <a:pos x="T0" y="T1"/>
                </a:cxn>
                <a:cxn ang="0">
                  <a:pos x="T2" y="T3"/>
                </a:cxn>
                <a:cxn ang="0">
                  <a:pos x="T4" y="T5"/>
                </a:cxn>
                <a:cxn ang="0">
                  <a:pos x="T6" y="T7"/>
                </a:cxn>
                <a:cxn ang="0">
                  <a:pos x="T8" y="T9"/>
                </a:cxn>
              </a:cxnLst>
              <a:rect l="0" t="0" r="r" b="b"/>
              <a:pathLst>
                <a:path w="3421" h="1535">
                  <a:moveTo>
                    <a:pt x="23" y="1535"/>
                  </a:moveTo>
                  <a:lnTo>
                    <a:pt x="3421" y="12"/>
                  </a:lnTo>
                  <a:lnTo>
                    <a:pt x="3421" y="0"/>
                  </a:lnTo>
                  <a:lnTo>
                    <a:pt x="0" y="1535"/>
                  </a:lnTo>
                  <a:lnTo>
                    <a:pt x="23" y="1535"/>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 name="Freeform 116"/>
            <p:cNvSpPr>
              <a:spLocks/>
            </p:cNvSpPr>
            <p:nvPr/>
          </p:nvSpPr>
          <p:spPr bwMode="auto">
            <a:xfrm rot="5400000">
              <a:off x="-3290286" y="3520277"/>
              <a:ext cx="2241006" cy="1005439"/>
            </a:xfrm>
            <a:custGeom>
              <a:avLst/>
              <a:gdLst>
                <a:gd name="T0" fmla="*/ 23 w 3272"/>
                <a:gd name="T1" fmla="*/ 1468 h 1468"/>
                <a:gd name="T2" fmla="*/ 3272 w 3272"/>
                <a:gd name="T3" fmla="*/ 11 h 1468"/>
                <a:gd name="T4" fmla="*/ 3272 w 3272"/>
                <a:gd name="T5" fmla="*/ 0 h 1468"/>
                <a:gd name="T6" fmla="*/ 0 w 3272"/>
                <a:gd name="T7" fmla="*/ 1468 h 1468"/>
                <a:gd name="T8" fmla="*/ 23 w 3272"/>
                <a:gd name="T9" fmla="*/ 1468 h 1468"/>
              </a:gdLst>
              <a:ahLst/>
              <a:cxnLst>
                <a:cxn ang="0">
                  <a:pos x="T0" y="T1"/>
                </a:cxn>
                <a:cxn ang="0">
                  <a:pos x="T2" y="T3"/>
                </a:cxn>
                <a:cxn ang="0">
                  <a:pos x="T4" y="T5"/>
                </a:cxn>
                <a:cxn ang="0">
                  <a:pos x="T6" y="T7"/>
                </a:cxn>
                <a:cxn ang="0">
                  <a:pos x="T8" y="T9"/>
                </a:cxn>
              </a:cxnLst>
              <a:rect l="0" t="0" r="r" b="b"/>
              <a:pathLst>
                <a:path w="3272" h="1468">
                  <a:moveTo>
                    <a:pt x="23" y="1468"/>
                  </a:moveTo>
                  <a:lnTo>
                    <a:pt x="3272" y="11"/>
                  </a:lnTo>
                  <a:lnTo>
                    <a:pt x="3272" y="0"/>
                  </a:lnTo>
                  <a:lnTo>
                    <a:pt x="0" y="1468"/>
                  </a:lnTo>
                  <a:lnTo>
                    <a:pt x="23" y="146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 name="Freeform 117"/>
            <p:cNvSpPr>
              <a:spLocks/>
            </p:cNvSpPr>
            <p:nvPr/>
          </p:nvSpPr>
          <p:spPr bwMode="auto">
            <a:xfrm rot="5400000">
              <a:off x="-3261863" y="3593904"/>
              <a:ext cx="2138955" cy="960235"/>
            </a:xfrm>
            <a:custGeom>
              <a:avLst/>
              <a:gdLst>
                <a:gd name="T0" fmla="*/ 21 w 3123"/>
                <a:gd name="T1" fmla="*/ 1402 h 1402"/>
                <a:gd name="T2" fmla="*/ 3123 w 3123"/>
                <a:gd name="T3" fmla="*/ 12 h 1402"/>
                <a:gd name="T4" fmla="*/ 3123 w 3123"/>
                <a:gd name="T5" fmla="*/ 0 h 1402"/>
                <a:gd name="T6" fmla="*/ 0 w 3123"/>
                <a:gd name="T7" fmla="*/ 1402 h 1402"/>
                <a:gd name="T8" fmla="*/ 21 w 3123"/>
                <a:gd name="T9" fmla="*/ 1402 h 1402"/>
              </a:gdLst>
              <a:ahLst/>
              <a:cxnLst>
                <a:cxn ang="0">
                  <a:pos x="T0" y="T1"/>
                </a:cxn>
                <a:cxn ang="0">
                  <a:pos x="T2" y="T3"/>
                </a:cxn>
                <a:cxn ang="0">
                  <a:pos x="T4" y="T5"/>
                </a:cxn>
                <a:cxn ang="0">
                  <a:pos x="T6" y="T7"/>
                </a:cxn>
                <a:cxn ang="0">
                  <a:pos x="T8" y="T9"/>
                </a:cxn>
              </a:cxnLst>
              <a:rect l="0" t="0" r="r" b="b"/>
              <a:pathLst>
                <a:path w="3123" h="1402">
                  <a:moveTo>
                    <a:pt x="21" y="1402"/>
                  </a:moveTo>
                  <a:lnTo>
                    <a:pt x="3123" y="12"/>
                  </a:lnTo>
                  <a:lnTo>
                    <a:pt x="3123" y="0"/>
                  </a:lnTo>
                  <a:lnTo>
                    <a:pt x="0" y="1402"/>
                  </a:lnTo>
                  <a:lnTo>
                    <a:pt x="21" y="140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 name="Freeform 118"/>
            <p:cNvSpPr>
              <a:spLocks/>
            </p:cNvSpPr>
            <p:nvPr/>
          </p:nvSpPr>
          <p:spPr bwMode="auto">
            <a:xfrm rot="5400000">
              <a:off x="-3234124" y="3666846"/>
              <a:ext cx="2038274" cy="915032"/>
            </a:xfrm>
            <a:custGeom>
              <a:avLst/>
              <a:gdLst>
                <a:gd name="T0" fmla="*/ 23 w 2976"/>
                <a:gd name="T1" fmla="*/ 1336 h 1336"/>
                <a:gd name="T2" fmla="*/ 2976 w 2976"/>
                <a:gd name="T3" fmla="*/ 12 h 1336"/>
                <a:gd name="T4" fmla="*/ 2976 w 2976"/>
                <a:gd name="T5" fmla="*/ 0 h 1336"/>
                <a:gd name="T6" fmla="*/ 0 w 2976"/>
                <a:gd name="T7" fmla="*/ 1336 h 1336"/>
                <a:gd name="T8" fmla="*/ 23 w 2976"/>
                <a:gd name="T9" fmla="*/ 1336 h 1336"/>
              </a:gdLst>
              <a:ahLst/>
              <a:cxnLst>
                <a:cxn ang="0">
                  <a:pos x="T0" y="T1"/>
                </a:cxn>
                <a:cxn ang="0">
                  <a:pos x="T2" y="T3"/>
                </a:cxn>
                <a:cxn ang="0">
                  <a:pos x="T4" y="T5"/>
                </a:cxn>
                <a:cxn ang="0">
                  <a:pos x="T6" y="T7"/>
                </a:cxn>
                <a:cxn ang="0">
                  <a:pos x="T8" y="T9"/>
                </a:cxn>
              </a:cxnLst>
              <a:rect l="0" t="0" r="r" b="b"/>
              <a:pathLst>
                <a:path w="2976" h="1336">
                  <a:moveTo>
                    <a:pt x="23" y="1336"/>
                  </a:moveTo>
                  <a:lnTo>
                    <a:pt x="2976" y="12"/>
                  </a:lnTo>
                  <a:lnTo>
                    <a:pt x="2976" y="0"/>
                  </a:lnTo>
                  <a:lnTo>
                    <a:pt x="0" y="1336"/>
                  </a:lnTo>
                  <a:lnTo>
                    <a:pt x="23" y="133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 name="Freeform 119"/>
            <p:cNvSpPr>
              <a:spLocks/>
            </p:cNvSpPr>
            <p:nvPr/>
          </p:nvSpPr>
          <p:spPr bwMode="auto">
            <a:xfrm rot="5400000">
              <a:off x="-3206044" y="3740816"/>
              <a:ext cx="1936224" cy="869143"/>
            </a:xfrm>
            <a:custGeom>
              <a:avLst/>
              <a:gdLst>
                <a:gd name="T0" fmla="*/ 23 w 2827"/>
                <a:gd name="T1" fmla="*/ 1269 h 1269"/>
                <a:gd name="T2" fmla="*/ 2827 w 2827"/>
                <a:gd name="T3" fmla="*/ 12 h 1269"/>
                <a:gd name="T4" fmla="*/ 2827 w 2827"/>
                <a:gd name="T5" fmla="*/ 0 h 1269"/>
                <a:gd name="T6" fmla="*/ 0 w 2827"/>
                <a:gd name="T7" fmla="*/ 1269 h 1269"/>
                <a:gd name="T8" fmla="*/ 23 w 2827"/>
                <a:gd name="T9" fmla="*/ 1269 h 1269"/>
              </a:gdLst>
              <a:ahLst/>
              <a:cxnLst>
                <a:cxn ang="0">
                  <a:pos x="T0" y="T1"/>
                </a:cxn>
                <a:cxn ang="0">
                  <a:pos x="T2" y="T3"/>
                </a:cxn>
                <a:cxn ang="0">
                  <a:pos x="T4" y="T5"/>
                </a:cxn>
                <a:cxn ang="0">
                  <a:pos x="T6" y="T7"/>
                </a:cxn>
                <a:cxn ang="0">
                  <a:pos x="T8" y="T9"/>
                </a:cxn>
              </a:cxnLst>
              <a:rect l="0" t="0" r="r" b="b"/>
              <a:pathLst>
                <a:path w="2827" h="1269">
                  <a:moveTo>
                    <a:pt x="23" y="1269"/>
                  </a:moveTo>
                  <a:lnTo>
                    <a:pt x="2827" y="12"/>
                  </a:lnTo>
                  <a:lnTo>
                    <a:pt x="2827" y="0"/>
                  </a:lnTo>
                  <a:lnTo>
                    <a:pt x="0" y="1269"/>
                  </a:lnTo>
                  <a:lnTo>
                    <a:pt x="23" y="126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 name="Freeform 120"/>
            <p:cNvSpPr>
              <a:spLocks/>
            </p:cNvSpPr>
            <p:nvPr/>
          </p:nvSpPr>
          <p:spPr bwMode="auto">
            <a:xfrm rot="5400000">
              <a:off x="-3178647" y="3813416"/>
              <a:ext cx="1836227" cy="823940"/>
            </a:xfrm>
            <a:custGeom>
              <a:avLst/>
              <a:gdLst>
                <a:gd name="T0" fmla="*/ 24 w 2681"/>
                <a:gd name="T1" fmla="*/ 1203 h 1203"/>
                <a:gd name="T2" fmla="*/ 2681 w 2681"/>
                <a:gd name="T3" fmla="*/ 12 h 1203"/>
                <a:gd name="T4" fmla="*/ 2681 w 2681"/>
                <a:gd name="T5" fmla="*/ 0 h 1203"/>
                <a:gd name="T6" fmla="*/ 0 w 2681"/>
                <a:gd name="T7" fmla="*/ 1203 h 1203"/>
                <a:gd name="T8" fmla="*/ 24 w 2681"/>
                <a:gd name="T9" fmla="*/ 1203 h 1203"/>
              </a:gdLst>
              <a:ahLst/>
              <a:cxnLst>
                <a:cxn ang="0">
                  <a:pos x="T0" y="T1"/>
                </a:cxn>
                <a:cxn ang="0">
                  <a:pos x="T2" y="T3"/>
                </a:cxn>
                <a:cxn ang="0">
                  <a:pos x="T4" y="T5"/>
                </a:cxn>
                <a:cxn ang="0">
                  <a:pos x="T6" y="T7"/>
                </a:cxn>
                <a:cxn ang="0">
                  <a:pos x="T8" y="T9"/>
                </a:cxn>
              </a:cxnLst>
              <a:rect l="0" t="0" r="r" b="b"/>
              <a:pathLst>
                <a:path w="2681" h="1203">
                  <a:moveTo>
                    <a:pt x="24" y="1203"/>
                  </a:moveTo>
                  <a:lnTo>
                    <a:pt x="2681" y="12"/>
                  </a:lnTo>
                  <a:lnTo>
                    <a:pt x="2681" y="0"/>
                  </a:lnTo>
                  <a:lnTo>
                    <a:pt x="0" y="1203"/>
                  </a:lnTo>
                  <a:lnTo>
                    <a:pt x="24" y="1203"/>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 name="Freeform 121"/>
            <p:cNvSpPr>
              <a:spLocks/>
            </p:cNvSpPr>
            <p:nvPr/>
          </p:nvSpPr>
          <p:spPr bwMode="auto">
            <a:xfrm rot="5400000">
              <a:off x="-3150566" y="3887386"/>
              <a:ext cx="1734177" cy="778051"/>
            </a:xfrm>
            <a:custGeom>
              <a:avLst/>
              <a:gdLst>
                <a:gd name="T0" fmla="*/ 24 w 2532"/>
                <a:gd name="T1" fmla="*/ 1136 h 1136"/>
                <a:gd name="T2" fmla="*/ 2532 w 2532"/>
                <a:gd name="T3" fmla="*/ 11 h 1136"/>
                <a:gd name="T4" fmla="*/ 2532 w 2532"/>
                <a:gd name="T5" fmla="*/ 0 h 1136"/>
                <a:gd name="T6" fmla="*/ 0 w 2532"/>
                <a:gd name="T7" fmla="*/ 1136 h 1136"/>
                <a:gd name="T8" fmla="*/ 24 w 2532"/>
                <a:gd name="T9" fmla="*/ 1136 h 1136"/>
              </a:gdLst>
              <a:ahLst/>
              <a:cxnLst>
                <a:cxn ang="0">
                  <a:pos x="T0" y="T1"/>
                </a:cxn>
                <a:cxn ang="0">
                  <a:pos x="T2" y="T3"/>
                </a:cxn>
                <a:cxn ang="0">
                  <a:pos x="T4" y="T5"/>
                </a:cxn>
                <a:cxn ang="0">
                  <a:pos x="T6" y="T7"/>
                </a:cxn>
                <a:cxn ang="0">
                  <a:pos x="T8" y="T9"/>
                </a:cxn>
              </a:cxnLst>
              <a:rect l="0" t="0" r="r" b="b"/>
              <a:pathLst>
                <a:path w="2532" h="1136">
                  <a:moveTo>
                    <a:pt x="24" y="1136"/>
                  </a:moveTo>
                  <a:lnTo>
                    <a:pt x="2532" y="11"/>
                  </a:lnTo>
                  <a:lnTo>
                    <a:pt x="2532" y="0"/>
                  </a:lnTo>
                  <a:lnTo>
                    <a:pt x="0" y="1136"/>
                  </a:lnTo>
                  <a:lnTo>
                    <a:pt x="24" y="113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 name="Freeform 122"/>
            <p:cNvSpPr>
              <a:spLocks/>
            </p:cNvSpPr>
            <p:nvPr/>
          </p:nvSpPr>
          <p:spPr bwMode="auto">
            <a:xfrm rot="5400000">
              <a:off x="-3122142" y="3961013"/>
              <a:ext cx="1632126" cy="732847"/>
            </a:xfrm>
            <a:custGeom>
              <a:avLst/>
              <a:gdLst>
                <a:gd name="T0" fmla="*/ 22 w 2383"/>
                <a:gd name="T1" fmla="*/ 1070 h 1070"/>
                <a:gd name="T2" fmla="*/ 2383 w 2383"/>
                <a:gd name="T3" fmla="*/ 12 h 1070"/>
                <a:gd name="T4" fmla="*/ 2383 w 2383"/>
                <a:gd name="T5" fmla="*/ 0 h 1070"/>
                <a:gd name="T6" fmla="*/ 0 w 2383"/>
                <a:gd name="T7" fmla="*/ 1070 h 1070"/>
                <a:gd name="T8" fmla="*/ 22 w 2383"/>
                <a:gd name="T9" fmla="*/ 1070 h 1070"/>
              </a:gdLst>
              <a:ahLst/>
              <a:cxnLst>
                <a:cxn ang="0">
                  <a:pos x="T0" y="T1"/>
                </a:cxn>
                <a:cxn ang="0">
                  <a:pos x="T2" y="T3"/>
                </a:cxn>
                <a:cxn ang="0">
                  <a:pos x="T4" y="T5"/>
                </a:cxn>
                <a:cxn ang="0">
                  <a:pos x="T6" y="T7"/>
                </a:cxn>
                <a:cxn ang="0">
                  <a:pos x="T8" y="T9"/>
                </a:cxn>
              </a:cxnLst>
              <a:rect l="0" t="0" r="r" b="b"/>
              <a:pathLst>
                <a:path w="2383" h="1070">
                  <a:moveTo>
                    <a:pt x="22" y="1070"/>
                  </a:moveTo>
                  <a:lnTo>
                    <a:pt x="2383" y="12"/>
                  </a:lnTo>
                  <a:lnTo>
                    <a:pt x="2383" y="0"/>
                  </a:lnTo>
                  <a:lnTo>
                    <a:pt x="0" y="1070"/>
                  </a:lnTo>
                  <a:lnTo>
                    <a:pt x="22" y="107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 name="Freeform 123"/>
            <p:cNvSpPr>
              <a:spLocks/>
            </p:cNvSpPr>
            <p:nvPr/>
          </p:nvSpPr>
          <p:spPr bwMode="auto">
            <a:xfrm rot="5400000">
              <a:off x="-3094404" y="4033955"/>
              <a:ext cx="1531445" cy="687644"/>
            </a:xfrm>
            <a:custGeom>
              <a:avLst/>
              <a:gdLst>
                <a:gd name="T0" fmla="*/ 24 w 2236"/>
                <a:gd name="T1" fmla="*/ 1004 h 1004"/>
                <a:gd name="T2" fmla="*/ 2236 w 2236"/>
                <a:gd name="T3" fmla="*/ 12 h 1004"/>
                <a:gd name="T4" fmla="*/ 2236 w 2236"/>
                <a:gd name="T5" fmla="*/ 0 h 1004"/>
                <a:gd name="T6" fmla="*/ 0 w 2236"/>
                <a:gd name="T7" fmla="*/ 1004 h 1004"/>
                <a:gd name="T8" fmla="*/ 24 w 2236"/>
                <a:gd name="T9" fmla="*/ 1004 h 1004"/>
              </a:gdLst>
              <a:ahLst/>
              <a:cxnLst>
                <a:cxn ang="0">
                  <a:pos x="T0" y="T1"/>
                </a:cxn>
                <a:cxn ang="0">
                  <a:pos x="T2" y="T3"/>
                </a:cxn>
                <a:cxn ang="0">
                  <a:pos x="T4" y="T5"/>
                </a:cxn>
                <a:cxn ang="0">
                  <a:pos x="T6" y="T7"/>
                </a:cxn>
                <a:cxn ang="0">
                  <a:pos x="T8" y="T9"/>
                </a:cxn>
              </a:cxnLst>
              <a:rect l="0" t="0" r="r" b="b"/>
              <a:pathLst>
                <a:path w="2236" h="1004">
                  <a:moveTo>
                    <a:pt x="24" y="1004"/>
                  </a:moveTo>
                  <a:lnTo>
                    <a:pt x="2236" y="12"/>
                  </a:lnTo>
                  <a:lnTo>
                    <a:pt x="2236" y="0"/>
                  </a:lnTo>
                  <a:lnTo>
                    <a:pt x="0" y="1004"/>
                  </a:lnTo>
                  <a:lnTo>
                    <a:pt x="24" y="100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 name="Freeform 124"/>
            <p:cNvSpPr>
              <a:spLocks/>
            </p:cNvSpPr>
            <p:nvPr/>
          </p:nvSpPr>
          <p:spPr bwMode="auto">
            <a:xfrm rot="5400000">
              <a:off x="-3066323" y="4107924"/>
              <a:ext cx="1429395" cy="641755"/>
            </a:xfrm>
            <a:custGeom>
              <a:avLst/>
              <a:gdLst>
                <a:gd name="T0" fmla="*/ 24 w 2087"/>
                <a:gd name="T1" fmla="*/ 937 h 937"/>
                <a:gd name="T2" fmla="*/ 2087 w 2087"/>
                <a:gd name="T3" fmla="*/ 12 h 937"/>
                <a:gd name="T4" fmla="*/ 2087 w 2087"/>
                <a:gd name="T5" fmla="*/ 0 h 937"/>
                <a:gd name="T6" fmla="*/ 0 w 2087"/>
                <a:gd name="T7" fmla="*/ 937 h 937"/>
                <a:gd name="T8" fmla="*/ 24 w 2087"/>
                <a:gd name="T9" fmla="*/ 937 h 937"/>
              </a:gdLst>
              <a:ahLst/>
              <a:cxnLst>
                <a:cxn ang="0">
                  <a:pos x="T0" y="T1"/>
                </a:cxn>
                <a:cxn ang="0">
                  <a:pos x="T2" y="T3"/>
                </a:cxn>
                <a:cxn ang="0">
                  <a:pos x="T4" y="T5"/>
                </a:cxn>
                <a:cxn ang="0">
                  <a:pos x="T6" y="T7"/>
                </a:cxn>
                <a:cxn ang="0">
                  <a:pos x="T8" y="T9"/>
                </a:cxn>
              </a:cxnLst>
              <a:rect l="0" t="0" r="r" b="b"/>
              <a:pathLst>
                <a:path w="2087" h="937">
                  <a:moveTo>
                    <a:pt x="24" y="937"/>
                  </a:moveTo>
                  <a:lnTo>
                    <a:pt x="2087" y="12"/>
                  </a:lnTo>
                  <a:lnTo>
                    <a:pt x="2087" y="0"/>
                  </a:lnTo>
                  <a:lnTo>
                    <a:pt x="0" y="937"/>
                  </a:lnTo>
                  <a:lnTo>
                    <a:pt x="24" y="937"/>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 name="Freeform 125"/>
            <p:cNvSpPr>
              <a:spLocks/>
            </p:cNvSpPr>
            <p:nvPr/>
          </p:nvSpPr>
          <p:spPr bwMode="auto">
            <a:xfrm rot="5400000">
              <a:off x="-3038584" y="4180866"/>
              <a:ext cx="1328714" cy="596552"/>
            </a:xfrm>
            <a:custGeom>
              <a:avLst/>
              <a:gdLst>
                <a:gd name="T0" fmla="*/ 24 w 1940"/>
                <a:gd name="T1" fmla="*/ 871 h 871"/>
                <a:gd name="T2" fmla="*/ 1940 w 1940"/>
                <a:gd name="T3" fmla="*/ 12 h 871"/>
                <a:gd name="T4" fmla="*/ 1940 w 1940"/>
                <a:gd name="T5" fmla="*/ 0 h 871"/>
                <a:gd name="T6" fmla="*/ 0 w 1940"/>
                <a:gd name="T7" fmla="*/ 871 h 871"/>
                <a:gd name="T8" fmla="*/ 24 w 1940"/>
                <a:gd name="T9" fmla="*/ 871 h 871"/>
              </a:gdLst>
              <a:ahLst/>
              <a:cxnLst>
                <a:cxn ang="0">
                  <a:pos x="T0" y="T1"/>
                </a:cxn>
                <a:cxn ang="0">
                  <a:pos x="T2" y="T3"/>
                </a:cxn>
                <a:cxn ang="0">
                  <a:pos x="T4" y="T5"/>
                </a:cxn>
                <a:cxn ang="0">
                  <a:pos x="T6" y="T7"/>
                </a:cxn>
                <a:cxn ang="0">
                  <a:pos x="T8" y="T9"/>
                </a:cxn>
              </a:cxnLst>
              <a:rect l="0" t="0" r="r" b="b"/>
              <a:pathLst>
                <a:path w="1940" h="871">
                  <a:moveTo>
                    <a:pt x="24" y="871"/>
                  </a:moveTo>
                  <a:lnTo>
                    <a:pt x="1940" y="12"/>
                  </a:lnTo>
                  <a:lnTo>
                    <a:pt x="1940" y="0"/>
                  </a:lnTo>
                  <a:lnTo>
                    <a:pt x="0" y="871"/>
                  </a:lnTo>
                  <a:lnTo>
                    <a:pt x="24" y="871"/>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 name="Freeform 126"/>
            <p:cNvSpPr>
              <a:spLocks/>
            </p:cNvSpPr>
            <p:nvPr/>
          </p:nvSpPr>
          <p:spPr bwMode="auto">
            <a:xfrm rot="5400000">
              <a:off x="-3010504" y="4254836"/>
              <a:ext cx="1226663" cy="550663"/>
            </a:xfrm>
            <a:custGeom>
              <a:avLst/>
              <a:gdLst>
                <a:gd name="T0" fmla="*/ 24 w 1791"/>
                <a:gd name="T1" fmla="*/ 804 h 804"/>
                <a:gd name="T2" fmla="*/ 1791 w 1791"/>
                <a:gd name="T3" fmla="*/ 11 h 804"/>
                <a:gd name="T4" fmla="*/ 1791 w 1791"/>
                <a:gd name="T5" fmla="*/ 0 h 804"/>
                <a:gd name="T6" fmla="*/ 0 w 1791"/>
                <a:gd name="T7" fmla="*/ 804 h 804"/>
                <a:gd name="T8" fmla="*/ 24 w 1791"/>
                <a:gd name="T9" fmla="*/ 804 h 804"/>
              </a:gdLst>
              <a:ahLst/>
              <a:cxnLst>
                <a:cxn ang="0">
                  <a:pos x="T0" y="T1"/>
                </a:cxn>
                <a:cxn ang="0">
                  <a:pos x="T2" y="T3"/>
                </a:cxn>
                <a:cxn ang="0">
                  <a:pos x="T4" y="T5"/>
                </a:cxn>
                <a:cxn ang="0">
                  <a:pos x="T6" y="T7"/>
                </a:cxn>
                <a:cxn ang="0">
                  <a:pos x="T8" y="T9"/>
                </a:cxn>
              </a:cxnLst>
              <a:rect l="0" t="0" r="r" b="b"/>
              <a:pathLst>
                <a:path w="1791" h="804">
                  <a:moveTo>
                    <a:pt x="24" y="804"/>
                  </a:moveTo>
                  <a:lnTo>
                    <a:pt x="1791" y="11"/>
                  </a:lnTo>
                  <a:lnTo>
                    <a:pt x="1791" y="0"/>
                  </a:lnTo>
                  <a:lnTo>
                    <a:pt x="0" y="804"/>
                  </a:lnTo>
                  <a:lnTo>
                    <a:pt x="24" y="80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Freeform 127"/>
            <p:cNvSpPr>
              <a:spLocks/>
            </p:cNvSpPr>
            <p:nvPr/>
          </p:nvSpPr>
          <p:spPr bwMode="auto">
            <a:xfrm rot="5400000">
              <a:off x="-2982079" y="4328463"/>
              <a:ext cx="1124612" cy="505459"/>
            </a:xfrm>
            <a:custGeom>
              <a:avLst/>
              <a:gdLst>
                <a:gd name="T0" fmla="*/ 21 w 1642"/>
                <a:gd name="T1" fmla="*/ 738 h 738"/>
                <a:gd name="T2" fmla="*/ 1642 w 1642"/>
                <a:gd name="T3" fmla="*/ 12 h 738"/>
                <a:gd name="T4" fmla="*/ 1642 w 1642"/>
                <a:gd name="T5" fmla="*/ 0 h 738"/>
                <a:gd name="T6" fmla="*/ 0 w 1642"/>
                <a:gd name="T7" fmla="*/ 738 h 738"/>
                <a:gd name="T8" fmla="*/ 21 w 1642"/>
                <a:gd name="T9" fmla="*/ 738 h 738"/>
              </a:gdLst>
              <a:ahLst/>
              <a:cxnLst>
                <a:cxn ang="0">
                  <a:pos x="T0" y="T1"/>
                </a:cxn>
                <a:cxn ang="0">
                  <a:pos x="T2" y="T3"/>
                </a:cxn>
                <a:cxn ang="0">
                  <a:pos x="T4" y="T5"/>
                </a:cxn>
                <a:cxn ang="0">
                  <a:pos x="T6" y="T7"/>
                </a:cxn>
                <a:cxn ang="0">
                  <a:pos x="T8" y="T9"/>
                </a:cxn>
              </a:cxnLst>
              <a:rect l="0" t="0" r="r" b="b"/>
              <a:pathLst>
                <a:path w="1642" h="738">
                  <a:moveTo>
                    <a:pt x="21" y="738"/>
                  </a:moveTo>
                  <a:lnTo>
                    <a:pt x="1642" y="12"/>
                  </a:lnTo>
                  <a:lnTo>
                    <a:pt x="1642" y="0"/>
                  </a:lnTo>
                  <a:lnTo>
                    <a:pt x="0" y="738"/>
                  </a:lnTo>
                  <a:lnTo>
                    <a:pt x="21" y="73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Freeform 128"/>
            <p:cNvSpPr>
              <a:spLocks/>
            </p:cNvSpPr>
            <p:nvPr/>
          </p:nvSpPr>
          <p:spPr bwMode="auto">
            <a:xfrm rot="5400000">
              <a:off x="-2954341" y="4401406"/>
              <a:ext cx="1023931" cy="460255"/>
            </a:xfrm>
            <a:custGeom>
              <a:avLst/>
              <a:gdLst>
                <a:gd name="T0" fmla="*/ 24 w 1495"/>
                <a:gd name="T1" fmla="*/ 672 h 672"/>
                <a:gd name="T2" fmla="*/ 1495 w 1495"/>
                <a:gd name="T3" fmla="*/ 12 h 672"/>
                <a:gd name="T4" fmla="*/ 1495 w 1495"/>
                <a:gd name="T5" fmla="*/ 0 h 672"/>
                <a:gd name="T6" fmla="*/ 0 w 1495"/>
                <a:gd name="T7" fmla="*/ 672 h 672"/>
                <a:gd name="T8" fmla="*/ 24 w 1495"/>
                <a:gd name="T9" fmla="*/ 672 h 672"/>
              </a:gdLst>
              <a:ahLst/>
              <a:cxnLst>
                <a:cxn ang="0">
                  <a:pos x="T0" y="T1"/>
                </a:cxn>
                <a:cxn ang="0">
                  <a:pos x="T2" y="T3"/>
                </a:cxn>
                <a:cxn ang="0">
                  <a:pos x="T4" y="T5"/>
                </a:cxn>
                <a:cxn ang="0">
                  <a:pos x="T6" y="T7"/>
                </a:cxn>
                <a:cxn ang="0">
                  <a:pos x="T8" y="T9"/>
                </a:cxn>
              </a:cxnLst>
              <a:rect l="0" t="0" r="r" b="b"/>
              <a:pathLst>
                <a:path w="1495" h="672">
                  <a:moveTo>
                    <a:pt x="24" y="672"/>
                  </a:moveTo>
                  <a:lnTo>
                    <a:pt x="1495" y="12"/>
                  </a:lnTo>
                  <a:lnTo>
                    <a:pt x="1495" y="0"/>
                  </a:lnTo>
                  <a:lnTo>
                    <a:pt x="0" y="672"/>
                  </a:lnTo>
                  <a:lnTo>
                    <a:pt x="24" y="67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 name="Freeform 129"/>
            <p:cNvSpPr>
              <a:spLocks/>
            </p:cNvSpPr>
            <p:nvPr/>
          </p:nvSpPr>
          <p:spPr bwMode="auto">
            <a:xfrm rot="5400000">
              <a:off x="-2926260" y="4475375"/>
              <a:ext cx="921880" cy="414367"/>
            </a:xfrm>
            <a:custGeom>
              <a:avLst/>
              <a:gdLst>
                <a:gd name="T0" fmla="*/ 24 w 1346"/>
                <a:gd name="T1" fmla="*/ 605 h 605"/>
                <a:gd name="T2" fmla="*/ 1346 w 1346"/>
                <a:gd name="T3" fmla="*/ 12 h 605"/>
                <a:gd name="T4" fmla="*/ 1346 w 1346"/>
                <a:gd name="T5" fmla="*/ 0 h 605"/>
                <a:gd name="T6" fmla="*/ 0 w 1346"/>
                <a:gd name="T7" fmla="*/ 605 h 605"/>
                <a:gd name="T8" fmla="*/ 24 w 1346"/>
                <a:gd name="T9" fmla="*/ 605 h 605"/>
              </a:gdLst>
              <a:ahLst/>
              <a:cxnLst>
                <a:cxn ang="0">
                  <a:pos x="T0" y="T1"/>
                </a:cxn>
                <a:cxn ang="0">
                  <a:pos x="T2" y="T3"/>
                </a:cxn>
                <a:cxn ang="0">
                  <a:pos x="T4" y="T5"/>
                </a:cxn>
                <a:cxn ang="0">
                  <a:pos x="T6" y="T7"/>
                </a:cxn>
                <a:cxn ang="0">
                  <a:pos x="T8" y="T9"/>
                </a:cxn>
              </a:cxnLst>
              <a:rect l="0" t="0" r="r" b="b"/>
              <a:pathLst>
                <a:path w="1346" h="605">
                  <a:moveTo>
                    <a:pt x="24" y="605"/>
                  </a:moveTo>
                  <a:lnTo>
                    <a:pt x="1346" y="12"/>
                  </a:lnTo>
                  <a:lnTo>
                    <a:pt x="1346" y="0"/>
                  </a:lnTo>
                  <a:lnTo>
                    <a:pt x="0" y="605"/>
                  </a:lnTo>
                  <a:lnTo>
                    <a:pt x="24" y="605"/>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 name="Freeform 130"/>
            <p:cNvSpPr>
              <a:spLocks/>
            </p:cNvSpPr>
            <p:nvPr/>
          </p:nvSpPr>
          <p:spPr bwMode="auto">
            <a:xfrm rot="5400000">
              <a:off x="-2897837" y="4549003"/>
              <a:ext cx="819830" cy="369164"/>
            </a:xfrm>
            <a:custGeom>
              <a:avLst/>
              <a:gdLst>
                <a:gd name="T0" fmla="*/ 21 w 1197"/>
                <a:gd name="T1" fmla="*/ 539 h 539"/>
                <a:gd name="T2" fmla="*/ 1197 w 1197"/>
                <a:gd name="T3" fmla="*/ 12 h 539"/>
                <a:gd name="T4" fmla="*/ 1197 w 1197"/>
                <a:gd name="T5" fmla="*/ 0 h 539"/>
                <a:gd name="T6" fmla="*/ 0 w 1197"/>
                <a:gd name="T7" fmla="*/ 539 h 539"/>
                <a:gd name="T8" fmla="*/ 21 w 1197"/>
                <a:gd name="T9" fmla="*/ 539 h 539"/>
              </a:gdLst>
              <a:ahLst/>
              <a:cxnLst>
                <a:cxn ang="0">
                  <a:pos x="T0" y="T1"/>
                </a:cxn>
                <a:cxn ang="0">
                  <a:pos x="T2" y="T3"/>
                </a:cxn>
                <a:cxn ang="0">
                  <a:pos x="T4" y="T5"/>
                </a:cxn>
                <a:cxn ang="0">
                  <a:pos x="T6" y="T7"/>
                </a:cxn>
                <a:cxn ang="0">
                  <a:pos x="T8" y="T9"/>
                </a:cxn>
              </a:cxnLst>
              <a:rect l="0" t="0" r="r" b="b"/>
              <a:pathLst>
                <a:path w="1197" h="539">
                  <a:moveTo>
                    <a:pt x="21" y="539"/>
                  </a:moveTo>
                  <a:lnTo>
                    <a:pt x="1197" y="12"/>
                  </a:lnTo>
                  <a:lnTo>
                    <a:pt x="1197" y="0"/>
                  </a:lnTo>
                  <a:lnTo>
                    <a:pt x="0" y="539"/>
                  </a:lnTo>
                  <a:lnTo>
                    <a:pt x="21" y="53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 name="Freeform 131"/>
            <p:cNvSpPr>
              <a:spLocks/>
            </p:cNvSpPr>
            <p:nvPr/>
          </p:nvSpPr>
          <p:spPr bwMode="auto">
            <a:xfrm rot="5400000">
              <a:off x="-2870441" y="4622287"/>
              <a:ext cx="719149" cy="323275"/>
            </a:xfrm>
            <a:custGeom>
              <a:avLst/>
              <a:gdLst>
                <a:gd name="T0" fmla="*/ 23 w 1050"/>
                <a:gd name="T1" fmla="*/ 472 h 472"/>
                <a:gd name="T2" fmla="*/ 1050 w 1050"/>
                <a:gd name="T3" fmla="*/ 11 h 472"/>
                <a:gd name="T4" fmla="*/ 1050 w 1050"/>
                <a:gd name="T5" fmla="*/ 0 h 472"/>
                <a:gd name="T6" fmla="*/ 0 w 1050"/>
                <a:gd name="T7" fmla="*/ 472 h 472"/>
                <a:gd name="T8" fmla="*/ 23 w 1050"/>
                <a:gd name="T9" fmla="*/ 472 h 472"/>
              </a:gdLst>
              <a:ahLst/>
              <a:cxnLst>
                <a:cxn ang="0">
                  <a:pos x="T0" y="T1"/>
                </a:cxn>
                <a:cxn ang="0">
                  <a:pos x="T2" y="T3"/>
                </a:cxn>
                <a:cxn ang="0">
                  <a:pos x="T4" y="T5"/>
                </a:cxn>
                <a:cxn ang="0">
                  <a:pos x="T6" y="T7"/>
                </a:cxn>
                <a:cxn ang="0">
                  <a:pos x="T8" y="T9"/>
                </a:cxn>
              </a:cxnLst>
              <a:rect l="0" t="0" r="r" b="b"/>
              <a:pathLst>
                <a:path w="1050" h="472">
                  <a:moveTo>
                    <a:pt x="23" y="472"/>
                  </a:moveTo>
                  <a:lnTo>
                    <a:pt x="1050" y="11"/>
                  </a:lnTo>
                  <a:lnTo>
                    <a:pt x="1050" y="0"/>
                  </a:lnTo>
                  <a:lnTo>
                    <a:pt x="0" y="472"/>
                  </a:lnTo>
                  <a:lnTo>
                    <a:pt x="23" y="47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 name="Freeform 132"/>
            <p:cNvSpPr>
              <a:spLocks/>
            </p:cNvSpPr>
            <p:nvPr/>
          </p:nvSpPr>
          <p:spPr bwMode="auto">
            <a:xfrm rot="5400000">
              <a:off x="-2842017" y="4695915"/>
              <a:ext cx="617099" cy="278071"/>
            </a:xfrm>
            <a:custGeom>
              <a:avLst/>
              <a:gdLst>
                <a:gd name="T0" fmla="*/ 24 w 901"/>
                <a:gd name="T1" fmla="*/ 406 h 406"/>
                <a:gd name="T2" fmla="*/ 901 w 901"/>
                <a:gd name="T3" fmla="*/ 12 h 406"/>
                <a:gd name="T4" fmla="*/ 901 w 901"/>
                <a:gd name="T5" fmla="*/ 0 h 406"/>
                <a:gd name="T6" fmla="*/ 0 w 901"/>
                <a:gd name="T7" fmla="*/ 406 h 406"/>
                <a:gd name="T8" fmla="*/ 24 w 901"/>
                <a:gd name="T9" fmla="*/ 406 h 406"/>
              </a:gdLst>
              <a:ahLst/>
              <a:cxnLst>
                <a:cxn ang="0">
                  <a:pos x="T0" y="T1"/>
                </a:cxn>
                <a:cxn ang="0">
                  <a:pos x="T2" y="T3"/>
                </a:cxn>
                <a:cxn ang="0">
                  <a:pos x="T4" y="T5"/>
                </a:cxn>
                <a:cxn ang="0">
                  <a:pos x="T6" y="T7"/>
                </a:cxn>
                <a:cxn ang="0">
                  <a:pos x="T8" y="T9"/>
                </a:cxn>
              </a:cxnLst>
              <a:rect l="0" t="0" r="r" b="b"/>
              <a:pathLst>
                <a:path w="901" h="406">
                  <a:moveTo>
                    <a:pt x="24" y="406"/>
                  </a:moveTo>
                  <a:lnTo>
                    <a:pt x="901" y="12"/>
                  </a:lnTo>
                  <a:lnTo>
                    <a:pt x="901" y="0"/>
                  </a:lnTo>
                  <a:lnTo>
                    <a:pt x="0" y="406"/>
                  </a:lnTo>
                  <a:lnTo>
                    <a:pt x="24" y="40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 name="Freeform 133"/>
            <p:cNvSpPr>
              <a:spLocks/>
            </p:cNvSpPr>
            <p:nvPr/>
          </p:nvSpPr>
          <p:spPr bwMode="auto">
            <a:xfrm rot="5400000">
              <a:off x="-2814278" y="4768856"/>
              <a:ext cx="516418" cy="232867"/>
            </a:xfrm>
            <a:custGeom>
              <a:avLst/>
              <a:gdLst>
                <a:gd name="T0" fmla="*/ 23 w 754"/>
                <a:gd name="T1" fmla="*/ 340 h 340"/>
                <a:gd name="T2" fmla="*/ 754 w 754"/>
                <a:gd name="T3" fmla="*/ 12 h 340"/>
                <a:gd name="T4" fmla="*/ 754 w 754"/>
                <a:gd name="T5" fmla="*/ 0 h 340"/>
                <a:gd name="T6" fmla="*/ 0 w 754"/>
                <a:gd name="T7" fmla="*/ 340 h 340"/>
                <a:gd name="T8" fmla="*/ 23 w 754"/>
                <a:gd name="T9" fmla="*/ 340 h 340"/>
              </a:gdLst>
              <a:ahLst/>
              <a:cxnLst>
                <a:cxn ang="0">
                  <a:pos x="T0" y="T1"/>
                </a:cxn>
                <a:cxn ang="0">
                  <a:pos x="T2" y="T3"/>
                </a:cxn>
                <a:cxn ang="0">
                  <a:pos x="T4" y="T5"/>
                </a:cxn>
                <a:cxn ang="0">
                  <a:pos x="T6" y="T7"/>
                </a:cxn>
                <a:cxn ang="0">
                  <a:pos x="T8" y="T9"/>
                </a:cxn>
              </a:cxnLst>
              <a:rect l="0" t="0" r="r" b="b"/>
              <a:pathLst>
                <a:path w="754" h="340">
                  <a:moveTo>
                    <a:pt x="23" y="340"/>
                  </a:moveTo>
                  <a:lnTo>
                    <a:pt x="754" y="12"/>
                  </a:lnTo>
                  <a:lnTo>
                    <a:pt x="754" y="0"/>
                  </a:lnTo>
                  <a:lnTo>
                    <a:pt x="0" y="340"/>
                  </a:lnTo>
                  <a:lnTo>
                    <a:pt x="23" y="34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 name="Freeform 134"/>
            <p:cNvSpPr>
              <a:spLocks/>
            </p:cNvSpPr>
            <p:nvPr/>
          </p:nvSpPr>
          <p:spPr bwMode="auto">
            <a:xfrm rot="5400000">
              <a:off x="-2786197" y="4842826"/>
              <a:ext cx="414367" cy="186979"/>
            </a:xfrm>
            <a:custGeom>
              <a:avLst/>
              <a:gdLst>
                <a:gd name="T0" fmla="*/ 23 w 605"/>
                <a:gd name="T1" fmla="*/ 273 h 273"/>
                <a:gd name="T2" fmla="*/ 605 w 605"/>
                <a:gd name="T3" fmla="*/ 12 h 273"/>
                <a:gd name="T4" fmla="*/ 605 w 605"/>
                <a:gd name="T5" fmla="*/ 0 h 273"/>
                <a:gd name="T6" fmla="*/ 0 w 605"/>
                <a:gd name="T7" fmla="*/ 273 h 273"/>
                <a:gd name="T8" fmla="*/ 23 w 605"/>
                <a:gd name="T9" fmla="*/ 273 h 273"/>
              </a:gdLst>
              <a:ahLst/>
              <a:cxnLst>
                <a:cxn ang="0">
                  <a:pos x="T0" y="T1"/>
                </a:cxn>
                <a:cxn ang="0">
                  <a:pos x="T2" y="T3"/>
                </a:cxn>
                <a:cxn ang="0">
                  <a:pos x="T4" y="T5"/>
                </a:cxn>
                <a:cxn ang="0">
                  <a:pos x="T6" y="T7"/>
                </a:cxn>
                <a:cxn ang="0">
                  <a:pos x="T8" y="T9"/>
                </a:cxn>
              </a:cxnLst>
              <a:rect l="0" t="0" r="r" b="b"/>
              <a:pathLst>
                <a:path w="605" h="273">
                  <a:moveTo>
                    <a:pt x="23" y="273"/>
                  </a:moveTo>
                  <a:lnTo>
                    <a:pt x="605" y="12"/>
                  </a:lnTo>
                  <a:lnTo>
                    <a:pt x="605" y="0"/>
                  </a:lnTo>
                  <a:lnTo>
                    <a:pt x="0" y="273"/>
                  </a:lnTo>
                  <a:lnTo>
                    <a:pt x="23" y="273"/>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 name="Freeform 135"/>
            <p:cNvSpPr>
              <a:spLocks/>
            </p:cNvSpPr>
            <p:nvPr/>
          </p:nvSpPr>
          <p:spPr bwMode="auto">
            <a:xfrm rot="5400000">
              <a:off x="-2757774" y="4916453"/>
              <a:ext cx="312316" cy="141776"/>
            </a:xfrm>
            <a:custGeom>
              <a:avLst/>
              <a:gdLst>
                <a:gd name="T0" fmla="*/ 21 w 456"/>
                <a:gd name="T1" fmla="*/ 207 h 207"/>
                <a:gd name="T2" fmla="*/ 456 w 456"/>
                <a:gd name="T3" fmla="*/ 12 h 207"/>
                <a:gd name="T4" fmla="*/ 456 w 456"/>
                <a:gd name="T5" fmla="*/ 0 h 207"/>
                <a:gd name="T6" fmla="*/ 0 w 456"/>
                <a:gd name="T7" fmla="*/ 207 h 207"/>
                <a:gd name="T8" fmla="*/ 21 w 456"/>
                <a:gd name="T9" fmla="*/ 207 h 207"/>
              </a:gdLst>
              <a:ahLst/>
              <a:cxnLst>
                <a:cxn ang="0">
                  <a:pos x="T0" y="T1"/>
                </a:cxn>
                <a:cxn ang="0">
                  <a:pos x="T2" y="T3"/>
                </a:cxn>
                <a:cxn ang="0">
                  <a:pos x="T4" y="T5"/>
                </a:cxn>
                <a:cxn ang="0">
                  <a:pos x="T6" y="T7"/>
                </a:cxn>
                <a:cxn ang="0">
                  <a:pos x="T8" y="T9"/>
                </a:cxn>
              </a:cxnLst>
              <a:rect l="0" t="0" r="r" b="b"/>
              <a:pathLst>
                <a:path w="456" h="207">
                  <a:moveTo>
                    <a:pt x="21" y="207"/>
                  </a:moveTo>
                  <a:lnTo>
                    <a:pt x="456" y="12"/>
                  </a:lnTo>
                  <a:lnTo>
                    <a:pt x="456" y="0"/>
                  </a:lnTo>
                  <a:lnTo>
                    <a:pt x="0" y="207"/>
                  </a:lnTo>
                  <a:lnTo>
                    <a:pt x="21" y="207"/>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 name="Freeform 136"/>
            <p:cNvSpPr>
              <a:spLocks/>
            </p:cNvSpPr>
            <p:nvPr/>
          </p:nvSpPr>
          <p:spPr bwMode="auto">
            <a:xfrm rot="5400000">
              <a:off x="-2730720" y="4989396"/>
              <a:ext cx="212320" cy="95887"/>
            </a:xfrm>
            <a:custGeom>
              <a:avLst/>
              <a:gdLst>
                <a:gd name="T0" fmla="*/ 24 w 310"/>
                <a:gd name="T1" fmla="*/ 140 h 140"/>
                <a:gd name="T2" fmla="*/ 310 w 310"/>
                <a:gd name="T3" fmla="*/ 12 h 140"/>
                <a:gd name="T4" fmla="*/ 310 w 310"/>
                <a:gd name="T5" fmla="*/ 0 h 140"/>
                <a:gd name="T6" fmla="*/ 0 w 310"/>
                <a:gd name="T7" fmla="*/ 140 h 140"/>
                <a:gd name="T8" fmla="*/ 24 w 310"/>
                <a:gd name="T9" fmla="*/ 140 h 140"/>
              </a:gdLst>
              <a:ahLst/>
              <a:cxnLst>
                <a:cxn ang="0">
                  <a:pos x="T0" y="T1"/>
                </a:cxn>
                <a:cxn ang="0">
                  <a:pos x="T2" y="T3"/>
                </a:cxn>
                <a:cxn ang="0">
                  <a:pos x="T4" y="T5"/>
                </a:cxn>
                <a:cxn ang="0">
                  <a:pos x="T6" y="T7"/>
                </a:cxn>
                <a:cxn ang="0">
                  <a:pos x="T8" y="T9"/>
                </a:cxn>
              </a:cxnLst>
              <a:rect l="0" t="0" r="r" b="b"/>
              <a:pathLst>
                <a:path w="310" h="140">
                  <a:moveTo>
                    <a:pt x="24" y="140"/>
                  </a:moveTo>
                  <a:lnTo>
                    <a:pt x="310" y="12"/>
                  </a:lnTo>
                  <a:lnTo>
                    <a:pt x="310" y="0"/>
                  </a:lnTo>
                  <a:lnTo>
                    <a:pt x="0" y="140"/>
                  </a:lnTo>
                  <a:lnTo>
                    <a:pt x="24" y="14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 name="Freeform 137"/>
            <p:cNvSpPr>
              <a:spLocks/>
            </p:cNvSpPr>
            <p:nvPr/>
          </p:nvSpPr>
          <p:spPr bwMode="auto">
            <a:xfrm rot="5400000">
              <a:off x="-2701954" y="5063365"/>
              <a:ext cx="109585" cy="50683"/>
            </a:xfrm>
            <a:custGeom>
              <a:avLst/>
              <a:gdLst>
                <a:gd name="T0" fmla="*/ 23 w 160"/>
                <a:gd name="T1" fmla="*/ 74 h 74"/>
                <a:gd name="T2" fmla="*/ 160 w 160"/>
                <a:gd name="T3" fmla="*/ 12 h 74"/>
                <a:gd name="T4" fmla="*/ 160 w 160"/>
                <a:gd name="T5" fmla="*/ 0 h 74"/>
                <a:gd name="T6" fmla="*/ 0 w 160"/>
                <a:gd name="T7" fmla="*/ 74 h 74"/>
                <a:gd name="T8" fmla="*/ 23 w 160"/>
                <a:gd name="T9" fmla="*/ 74 h 74"/>
              </a:gdLst>
              <a:ahLst/>
              <a:cxnLst>
                <a:cxn ang="0">
                  <a:pos x="T0" y="T1"/>
                </a:cxn>
                <a:cxn ang="0">
                  <a:pos x="T2" y="T3"/>
                </a:cxn>
                <a:cxn ang="0">
                  <a:pos x="T4" y="T5"/>
                </a:cxn>
                <a:cxn ang="0">
                  <a:pos x="T6" y="T7"/>
                </a:cxn>
                <a:cxn ang="0">
                  <a:pos x="T8" y="T9"/>
                </a:cxn>
              </a:cxnLst>
              <a:rect l="0" t="0" r="r" b="b"/>
              <a:pathLst>
                <a:path w="160" h="74">
                  <a:moveTo>
                    <a:pt x="23" y="74"/>
                  </a:moveTo>
                  <a:lnTo>
                    <a:pt x="160" y="12"/>
                  </a:lnTo>
                  <a:lnTo>
                    <a:pt x="160" y="0"/>
                  </a:lnTo>
                  <a:lnTo>
                    <a:pt x="0" y="74"/>
                  </a:lnTo>
                  <a:lnTo>
                    <a:pt x="23" y="7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 name="Freeform 138"/>
            <p:cNvSpPr>
              <a:spLocks/>
            </p:cNvSpPr>
            <p:nvPr/>
          </p:nvSpPr>
          <p:spPr bwMode="auto">
            <a:xfrm rot="5400000">
              <a:off x="-2674558" y="5135965"/>
              <a:ext cx="9589" cy="5479"/>
            </a:xfrm>
            <a:custGeom>
              <a:avLst/>
              <a:gdLst>
                <a:gd name="T0" fmla="*/ 14 w 14"/>
                <a:gd name="T1" fmla="*/ 8 h 8"/>
                <a:gd name="T2" fmla="*/ 14 w 14"/>
                <a:gd name="T3" fmla="*/ 0 h 8"/>
                <a:gd name="T4" fmla="*/ 0 w 14"/>
                <a:gd name="T5" fmla="*/ 8 h 8"/>
                <a:gd name="T6" fmla="*/ 14 w 14"/>
                <a:gd name="T7" fmla="*/ 8 h 8"/>
              </a:gdLst>
              <a:ahLst/>
              <a:cxnLst>
                <a:cxn ang="0">
                  <a:pos x="T0" y="T1"/>
                </a:cxn>
                <a:cxn ang="0">
                  <a:pos x="T2" y="T3"/>
                </a:cxn>
                <a:cxn ang="0">
                  <a:pos x="T4" y="T5"/>
                </a:cxn>
                <a:cxn ang="0">
                  <a:pos x="T6" y="T7"/>
                </a:cxn>
              </a:cxnLst>
              <a:rect l="0" t="0" r="r" b="b"/>
              <a:pathLst>
                <a:path w="14" h="8">
                  <a:moveTo>
                    <a:pt x="14" y="8"/>
                  </a:moveTo>
                  <a:lnTo>
                    <a:pt x="14" y="0"/>
                  </a:lnTo>
                  <a:lnTo>
                    <a:pt x="0" y="8"/>
                  </a:lnTo>
                  <a:lnTo>
                    <a:pt x="14" y="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 name="Freeform 113"/>
            <p:cNvSpPr>
              <a:spLocks/>
            </p:cNvSpPr>
            <p:nvPr/>
          </p:nvSpPr>
          <p:spPr bwMode="auto">
            <a:xfrm rot="5400000">
              <a:off x="-3374187" y="3299396"/>
              <a:ext cx="2545788" cy="1142420"/>
            </a:xfrm>
            <a:custGeom>
              <a:avLst/>
              <a:gdLst>
                <a:gd name="T0" fmla="*/ 3717 w 3717"/>
                <a:gd name="T1" fmla="*/ 0 h 1668"/>
                <a:gd name="T2" fmla="*/ 0 w 3717"/>
                <a:gd name="T3" fmla="*/ 1668 h 1668"/>
                <a:gd name="T4" fmla="*/ 23 w 3717"/>
                <a:gd name="T5" fmla="*/ 1668 h 1668"/>
                <a:gd name="T6" fmla="*/ 3717 w 3717"/>
                <a:gd name="T7" fmla="*/ 12 h 1668"/>
                <a:gd name="T8" fmla="*/ 3717 w 3717"/>
                <a:gd name="T9" fmla="*/ 0 h 1668"/>
              </a:gdLst>
              <a:ahLst/>
              <a:cxnLst>
                <a:cxn ang="0">
                  <a:pos x="T0" y="T1"/>
                </a:cxn>
                <a:cxn ang="0">
                  <a:pos x="T2" y="T3"/>
                </a:cxn>
                <a:cxn ang="0">
                  <a:pos x="T4" y="T5"/>
                </a:cxn>
                <a:cxn ang="0">
                  <a:pos x="T6" y="T7"/>
                </a:cxn>
                <a:cxn ang="0">
                  <a:pos x="T8" y="T9"/>
                </a:cxn>
              </a:cxnLst>
              <a:rect l="0" t="0" r="r" b="b"/>
              <a:pathLst>
                <a:path w="3717" h="1668">
                  <a:moveTo>
                    <a:pt x="3717" y="0"/>
                  </a:moveTo>
                  <a:lnTo>
                    <a:pt x="0" y="1668"/>
                  </a:lnTo>
                  <a:lnTo>
                    <a:pt x="23" y="1668"/>
                  </a:lnTo>
                  <a:lnTo>
                    <a:pt x="3717" y="12"/>
                  </a:lnTo>
                  <a:lnTo>
                    <a:pt x="371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62" name="スライド番号プレースホルダー 3"/>
          <p:cNvSpPr>
            <a:spLocks noGrp="1"/>
          </p:cNvSpPr>
          <p:nvPr>
            <p:ph type="sldNum" sz="quarter" idx="12"/>
          </p:nvPr>
        </p:nvSpPr>
        <p:spPr>
          <a:xfrm>
            <a:off x="8594576" y="4818186"/>
            <a:ext cx="549424" cy="273844"/>
          </a:xfrm>
        </p:spPr>
        <p:txBody>
          <a:body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8843349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pic>
        <p:nvPicPr>
          <p:cNvPr id="5" name="図 4"/>
          <p:cNvPicPr>
            <a:picLocks noChangeAspect="1"/>
          </p:cNvPicPr>
          <p:nvPr userDrawn="1"/>
        </p:nvPicPr>
        <p:blipFill rotWithShape="1">
          <a:blip r:embed="rId2" cstate="print">
            <a:lum bright="70000" contrast="-70000"/>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b="982"/>
          <a:stretch/>
        </p:blipFill>
        <p:spPr>
          <a:xfrm>
            <a:off x="1495261" y="1"/>
            <a:ext cx="7648739" cy="5143500"/>
          </a:xfrm>
          <a:prstGeom prst="rect">
            <a:avLst/>
          </a:prstGeom>
        </p:spPr>
      </p:pic>
      <p:sp>
        <p:nvSpPr>
          <p:cNvPr id="3" name="フッター プレースホルダー 2"/>
          <p:cNvSpPr>
            <a:spLocks noGrp="1"/>
          </p:cNvSpPr>
          <p:nvPr>
            <p:ph type="ftr" sz="quarter" idx="10"/>
          </p:nvPr>
        </p:nvSpPr>
        <p:spPr/>
        <p:txBody>
          <a:bodyPr/>
          <a:lstStyle/>
          <a:p>
            <a:r>
              <a:rPr lang="en-US" altLang="ja-JP" dirty="0" smtClean="0"/>
              <a:t>© K.K. Ashisuto</a:t>
            </a:r>
            <a:endParaRPr lang="ja-JP" altLang="en-US" dirty="0"/>
          </a:p>
        </p:txBody>
      </p:sp>
      <p:sp>
        <p:nvSpPr>
          <p:cNvPr id="4" name="スライド番号プレースホルダー 3"/>
          <p:cNvSpPr>
            <a:spLocks noGrp="1"/>
          </p:cNvSpPr>
          <p:nvPr>
            <p:ph type="sldNum" sz="quarter" idx="11"/>
          </p:nvPr>
        </p:nvSpPr>
        <p:spPr/>
        <p:txBody>
          <a:bodyPr/>
          <a:lstStyle/>
          <a:p>
            <a:fld id="{4B22246B-72CC-4AB3-AEF9-7F9B00475CC6}" type="slidenum">
              <a:rPr lang="ja-JP" altLang="en-US" smtClean="0"/>
              <a:pPr/>
              <a:t>‹#›</a:t>
            </a:fld>
            <a:endParaRPr lang="ja-JP" altLang="en-US" dirty="0"/>
          </a:p>
        </p:txBody>
      </p:sp>
      <p:cxnSp>
        <p:nvCxnSpPr>
          <p:cNvPr id="8" name="直線コネクタ 7"/>
          <p:cNvCxnSpPr/>
          <p:nvPr userDrawn="1"/>
        </p:nvCxnSpPr>
        <p:spPr>
          <a:xfrm>
            <a:off x="2933" y="2859782"/>
            <a:ext cx="6441275" cy="0"/>
          </a:xfrm>
          <a:prstGeom prst="line">
            <a:avLst/>
          </a:prstGeom>
          <a:ln w="222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9" name="タイトル 1"/>
          <p:cNvSpPr>
            <a:spLocks noGrp="1"/>
          </p:cNvSpPr>
          <p:nvPr>
            <p:ph type="ctrTitle" hasCustomPrompt="1"/>
          </p:nvPr>
        </p:nvSpPr>
        <p:spPr>
          <a:xfrm>
            <a:off x="115416" y="1864188"/>
            <a:ext cx="6328792" cy="918102"/>
          </a:xfrm>
        </p:spPr>
        <p:txBody>
          <a:bodyPr>
            <a:noAutofit/>
          </a:bodyPr>
          <a:lstStyle>
            <a:lvl1pPr algn="l">
              <a:defRPr sz="2000" b="0">
                <a:solidFill>
                  <a:schemeClr val="tx1">
                    <a:lumMod val="75000"/>
                    <a:lumOff val="25000"/>
                  </a:schemeClr>
                </a:solidFill>
              </a:defRPr>
            </a:lvl1pPr>
          </a:lstStyle>
          <a:p>
            <a:r>
              <a:rPr kumimoji="1" lang="ja-JP" altLang="en-US" dirty="0" smtClean="0"/>
              <a:t>章タイトル</a:t>
            </a:r>
            <a:endParaRPr kumimoji="1" lang="ja-JP" altLang="en-US" dirty="0"/>
          </a:p>
        </p:txBody>
      </p:sp>
      <p:sp>
        <p:nvSpPr>
          <p:cNvPr id="10" name="テキスト プレースホルダー 8"/>
          <p:cNvSpPr>
            <a:spLocks noGrp="1"/>
          </p:cNvSpPr>
          <p:nvPr>
            <p:ph type="body" sz="quarter" idx="12" hasCustomPrompt="1"/>
          </p:nvPr>
        </p:nvSpPr>
        <p:spPr>
          <a:xfrm>
            <a:off x="115416" y="3075806"/>
            <a:ext cx="6328792" cy="1440160"/>
          </a:xfrm>
        </p:spPr>
        <p:txBody>
          <a:bodyPr>
            <a:normAutofit/>
          </a:bodyPr>
          <a:lstStyle>
            <a:lvl1pPr marL="285750" indent="-285750">
              <a:buFont typeface="Arial" panose="020B0604020202020204" pitchFamily="34" charset="0"/>
              <a:buChar char="•"/>
              <a:defRPr sz="1800" b="1">
                <a:solidFill>
                  <a:schemeClr val="accent1"/>
                </a:solidFill>
              </a:defRPr>
            </a:lvl1pPr>
          </a:lstStyle>
          <a:p>
            <a:pPr lvl="0"/>
            <a:r>
              <a:rPr kumimoji="1" lang="ja-JP" altLang="en-US" dirty="0" smtClean="0"/>
              <a:t>章のアジェンダ</a:t>
            </a:r>
            <a:endParaRPr kumimoji="1" lang="ja-JP" altLang="en-US" dirty="0"/>
          </a:p>
        </p:txBody>
      </p:sp>
    </p:spTree>
    <p:extLst>
      <p:ext uri="{BB962C8B-B14F-4D97-AF65-F5344CB8AC3E}">
        <p14:creationId xmlns:p14="http://schemas.microsoft.com/office/powerpoint/2010/main" val="39434175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pic>
        <p:nvPicPr>
          <p:cNvPr id="5" name="図 4"/>
          <p:cNvPicPr>
            <a:picLocks noChangeAspect="1"/>
          </p:cNvPicPr>
          <p:nvPr userDrawn="1"/>
        </p:nvPicPr>
        <p:blipFill rotWithShape="1">
          <a:blip r:embed="rId2" cstate="print">
            <a:lum bright="70000" contrast="-70000"/>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b="982"/>
          <a:stretch/>
        </p:blipFill>
        <p:spPr>
          <a:xfrm>
            <a:off x="1495261" y="1"/>
            <a:ext cx="7648739" cy="5143500"/>
          </a:xfrm>
          <a:prstGeom prst="rect">
            <a:avLst/>
          </a:prstGeom>
        </p:spPr>
      </p:pic>
      <p:sp>
        <p:nvSpPr>
          <p:cNvPr id="3" name="フッター プレースホルダー 2"/>
          <p:cNvSpPr>
            <a:spLocks noGrp="1"/>
          </p:cNvSpPr>
          <p:nvPr>
            <p:ph type="ftr" sz="quarter" idx="10"/>
          </p:nvPr>
        </p:nvSpPr>
        <p:spPr/>
        <p:txBody>
          <a:bodyPr/>
          <a:lstStyle/>
          <a:p>
            <a:r>
              <a:rPr lang="en-US" altLang="ja-JP" dirty="0" smtClean="0"/>
              <a:t>© K.K. Ashisuto</a:t>
            </a:r>
            <a:endParaRPr lang="ja-JP" altLang="en-US" dirty="0"/>
          </a:p>
        </p:txBody>
      </p:sp>
      <p:sp>
        <p:nvSpPr>
          <p:cNvPr id="4" name="スライド番号プレースホルダー 3"/>
          <p:cNvSpPr>
            <a:spLocks noGrp="1"/>
          </p:cNvSpPr>
          <p:nvPr>
            <p:ph type="sldNum" sz="quarter" idx="11"/>
          </p:nvPr>
        </p:nvSpPr>
        <p:spPr/>
        <p:txBody>
          <a:bodyPr/>
          <a:lstStyle/>
          <a:p>
            <a:fld id="{4B22246B-72CC-4AB3-AEF9-7F9B00475CC6}" type="slidenum">
              <a:rPr lang="ja-JP" altLang="en-US" smtClean="0"/>
              <a:pPr/>
              <a:t>‹#›</a:t>
            </a:fld>
            <a:endParaRPr lang="ja-JP" altLang="en-US" dirty="0"/>
          </a:p>
        </p:txBody>
      </p:sp>
      <p:sp>
        <p:nvSpPr>
          <p:cNvPr id="9" name="タイトル 1"/>
          <p:cNvSpPr>
            <a:spLocks noGrp="1"/>
          </p:cNvSpPr>
          <p:nvPr>
            <p:ph type="ctrTitle" hasCustomPrompt="1"/>
          </p:nvPr>
        </p:nvSpPr>
        <p:spPr>
          <a:xfrm>
            <a:off x="115416" y="843558"/>
            <a:ext cx="6328792" cy="918102"/>
          </a:xfrm>
        </p:spPr>
        <p:txBody>
          <a:bodyPr>
            <a:noAutofit/>
          </a:bodyPr>
          <a:lstStyle>
            <a:lvl1pPr algn="l">
              <a:defRPr sz="2000" b="0">
                <a:solidFill>
                  <a:schemeClr val="tx1">
                    <a:lumMod val="75000"/>
                    <a:lumOff val="25000"/>
                  </a:schemeClr>
                </a:solidFill>
              </a:defRPr>
            </a:lvl1pPr>
          </a:lstStyle>
          <a:p>
            <a:r>
              <a:rPr kumimoji="1" lang="ja-JP" altLang="en-US" dirty="0" smtClean="0"/>
              <a:t>章タイトル</a:t>
            </a:r>
            <a:endParaRPr kumimoji="1" lang="ja-JP" altLang="en-US" dirty="0"/>
          </a:p>
        </p:txBody>
      </p:sp>
      <p:sp>
        <p:nvSpPr>
          <p:cNvPr id="10" name="テキスト プレースホルダー 8"/>
          <p:cNvSpPr>
            <a:spLocks noGrp="1"/>
          </p:cNvSpPr>
          <p:nvPr>
            <p:ph type="body" sz="quarter" idx="12" hasCustomPrompt="1"/>
          </p:nvPr>
        </p:nvSpPr>
        <p:spPr>
          <a:xfrm>
            <a:off x="115416" y="2283718"/>
            <a:ext cx="6328792" cy="1440160"/>
          </a:xfrm>
        </p:spPr>
        <p:txBody>
          <a:bodyPr>
            <a:normAutofit/>
          </a:bodyPr>
          <a:lstStyle>
            <a:lvl1pPr marL="285750" indent="-285750">
              <a:buFont typeface="Arial" panose="020B0604020202020204" pitchFamily="34" charset="0"/>
              <a:buChar char="•"/>
              <a:defRPr sz="1800" b="1">
                <a:solidFill>
                  <a:schemeClr val="accent1"/>
                </a:solidFill>
              </a:defRPr>
            </a:lvl1pPr>
          </a:lstStyle>
          <a:p>
            <a:pPr lvl="0"/>
            <a:r>
              <a:rPr kumimoji="1" lang="ja-JP" altLang="en-US" dirty="0" smtClean="0"/>
              <a:t>章のアジェンダ</a:t>
            </a:r>
            <a:endParaRPr kumimoji="1" lang="ja-JP" altLang="en-US" dirty="0"/>
          </a:p>
        </p:txBody>
      </p:sp>
      <p:cxnSp>
        <p:nvCxnSpPr>
          <p:cNvPr id="11" name="直線コネクタ 10"/>
          <p:cNvCxnSpPr/>
          <p:nvPr userDrawn="1"/>
        </p:nvCxnSpPr>
        <p:spPr>
          <a:xfrm>
            <a:off x="2933" y="1851670"/>
            <a:ext cx="6441275" cy="0"/>
          </a:xfrm>
          <a:prstGeom prst="line">
            <a:avLst/>
          </a:prstGeom>
          <a:ln w="22225">
            <a:solidFill>
              <a:schemeClr val="accent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33901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コンテンツ（平文）">
    <p:spTree>
      <p:nvGrpSpPr>
        <p:cNvPr id="1" name=""/>
        <p:cNvGrpSpPr/>
        <p:nvPr/>
      </p:nvGrpSpPr>
      <p:grpSpPr>
        <a:xfrm>
          <a:off x="0" y="0"/>
          <a:ext cx="0" cy="0"/>
          <a:chOff x="0" y="0"/>
          <a:chExt cx="0" cy="0"/>
        </a:xfrm>
      </p:grpSpPr>
      <p:sp>
        <p:nvSpPr>
          <p:cNvPr id="6" name="正方形/長方形 5"/>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dirty="0" smtClean="0"/>
              <a:t>© K.K. Ashisuto</a:t>
            </a:r>
            <a:endParaRPr lang="ja-JP" altLang="en-US" dirty="0"/>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solidFill>
                  <a:schemeClr val="tx1">
                    <a:lumMod val="75000"/>
                    <a:lumOff val="25000"/>
                  </a:schemeClr>
                </a:solidFill>
              </a:defRPr>
            </a:lvl1pPr>
            <a:lvl2pPr>
              <a:lnSpc>
                <a:spcPct val="120000"/>
              </a:lnSpc>
              <a:spcBef>
                <a:spcPts val="0"/>
              </a:spcBef>
              <a:spcAft>
                <a:spcPts val="0"/>
              </a:spcAft>
              <a:defRPr sz="1200">
                <a:solidFill>
                  <a:schemeClr val="tx1">
                    <a:lumMod val="75000"/>
                    <a:lumOff val="25000"/>
                  </a:schemeClr>
                </a:solidFill>
              </a:defRPr>
            </a:lvl2pPr>
            <a:lvl3pPr>
              <a:lnSpc>
                <a:spcPct val="120000"/>
              </a:lnSpc>
              <a:spcBef>
                <a:spcPts val="0"/>
              </a:spcBef>
              <a:spcAft>
                <a:spcPts val="0"/>
              </a:spcAft>
              <a:defRPr sz="1200">
                <a:solidFill>
                  <a:schemeClr val="tx1">
                    <a:lumMod val="75000"/>
                    <a:lumOff val="25000"/>
                  </a:schemeClr>
                </a:solidFill>
              </a:defRPr>
            </a:lvl3pPr>
            <a:lvl4pPr>
              <a:lnSpc>
                <a:spcPct val="120000"/>
              </a:lnSpc>
              <a:spcBef>
                <a:spcPts val="0"/>
              </a:spcBef>
              <a:spcAft>
                <a:spcPts val="0"/>
              </a:spcAft>
              <a:defRPr sz="1200">
                <a:solidFill>
                  <a:schemeClr val="tx1">
                    <a:lumMod val="75000"/>
                    <a:lumOff val="25000"/>
                  </a:schemeClr>
                </a:solidFill>
              </a:defRPr>
            </a:lvl4pPr>
            <a:lvl5pPr>
              <a:lnSpc>
                <a:spcPct val="120000"/>
              </a:lnSpc>
              <a:spcBef>
                <a:spcPts val="0"/>
              </a:spcBef>
              <a:spcAft>
                <a:spcPts val="0"/>
              </a:spcAft>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1525841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コンテンツ（平文）操作">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2F3CB053-F4D1-45A0-9BC1-6558E31FC661}"/>
              </a:ext>
            </a:extLst>
          </p:cNvPr>
          <p:cNvSpPr>
            <a:spLocks/>
          </p:cNvSpPr>
          <p:nvPr userDrawn="1"/>
        </p:nvSpPr>
        <p:spPr bwMode="auto">
          <a:xfrm>
            <a:off x="7596336" y="15638"/>
            <a:ext cx="1548000" cy="1548000"/>
          </a:xfrm>
          <a:custGeom>
            <a:avLst/>
            <a:gdLst>
              <a:gd name="T0" fmla="*/ 0 w 800"/>
              <a:gd name="T1" fmla="*/ 0 h 800"/>
              <a:gd name="T2" fmla="*/ 800 w 800"/>
              <a:gd name="T3" fmla="*/ 0 h 800"/>
              <a:gd name="T4" fmla="*/ 800 w 800"/>
              <a:gd name="T5" fmla="*/ 800 h 800"/>
              <a:gd name="T6" fmla="*/ 0 w 800"/>
              <a:gd name="T7" fmla="*/ 0 h 800"/>
            </a:gdLst>
            <a:ahLst/>
            <a:cxnLst>
              <a:cxn ang="0">
                <a:pos x="T0" y="T1"/>
              </a:cxn>
              <a:cxn ang="0">
                <a:pos x="T2" y="T3"/>
              </a:cxn>
              <a:cxn ang="0">
                <a:pos x="T4" y="T5"/>
              </a:cxn>
              <a:cxn ang="0">
                <a:pos x="T6" y="T7"/>
              </a:cxn>
            </a:cxnLst>
            <a:rect l="0" t="0" r="r" b="b"/>
            <a:pathLst>
              <a:path w="800" h="800">
                <a:moveTo>
                  <a:pt x="0" y="0"/>
                </a:moveTo>
                <a:lnTo>
                  <a:pt x="800" y="0"/>
                </a:lnTo>
                <a:lnTo>
                  <a:pt x="800" y="800"/>
                </a:lnTo>
                <a:lnTo>
                  <a:pt x="0" y="0"/>
                </a:lnTo>
                <a:close/>
              </a:path>
            </a:pathLst>
          </a:custGeom>
          <a:solidFill>
            <a:schemeClr val="accent6">
              <a:lumMod val="20000"/>
              <a:lumOff val="80000"/>
            </a:schemeClr>
          </a:solidFill>
          <a:ln>
            <a:noFill/>
          </a:ln>
        </p:spPr>
        <p:txBody>
          <a:bodyPr vert="horz" wrap="none" lIns="612000" tIns="432000" rIns="0" bIns="0" numCol="1" anchor="t" anchorCtr="0" compatLnSpc="1">
            <a:prstTxWarp prst="textNoShape">
              <a:avLst/>
            </a:prstTxWarp>
            <a:scene3d>
              <a:camera prst="orthographicFront">
                <a:rot lat="0" lon="0" rev="0"/>
              </a:camera>
              <a:lightRig rig="threePt" dir="t"/>
            </a:scene3d>
          </a:bodyPr>
          <a:lstStyle/>
          <a:p>
            <a:pPr algn="ctr"/>
            <a:r>
              <a:rPr lang="ja-JP" altLang="en-US" b="1" dirty="0" smtClean="0">
                <a:solidFill>
                  <a:schemeClr val="tx1">
                    <a:lumMod val="75000"/>
                    <a:lumOff val="25000"/>
                  </a:schemeClr>
                </a:solidFill>
                <a:latin typeface="+mn-lt"/>
                <a:cs typeface="Teko Medium" panose="02000000000000000000" pitchFamily="2" charset="0"/>
              </a:rPr>
              <a:t>操作</a:t>
            </a:r>
            <a:endParaRPr lang="ja-JP" altLang="en-US" b="1" dirty="0">
              <a:solidFill>
                <a:schemeClr val="tx1">
                  <a:lumMod val="75000"/>
                  <a:lumOff val="25000"/>
                </a:schemeClr>
              </a:solidFill>
              <a:latin typeface="+mn-lt"/>
              <a:cs typeface="Teko Medium" panose="02000000000000000000" pitchFamily="2" charset="0"/>
            </a:endParaRPr>
          </a:p>
        </p:txBody>
      </p:sp>
      <p:sp>
        <p:nvSpPr>
          <p:cNvPr id="6" name="正方形/長方形 5"/>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dirty="0" smtClean="0"/>
              <a:t>© K.K. Ashisuto</a:t>
            </a:r>
            <a:endParaRPr lang="ja-JP" altLang="en-US" dirty="0"/>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solidFill>
                  <a:schemeClr val="tx1">
                    <a:lumMod val="75000"/>
                    <a:lumOff val="25000"/>
                  </a:schemeClr>
                </a:solidFill>
              </a:defRPr>
            </a:lvl1pPr>
            <a:lvl2pPr>
              <a:lnSpc>
                <a:spcPct val="120000"/>
              </a:lnSpc>
              <a:spcBef>
                <a:spcPts val="0"/>
              </a:spcBef>
              <a:spcAft>
                <a:spcPts val="0"/>
              </a:spcAft>
              <a:defRPr sz="1200">
                <a:solidFill>
                  <a:schemeClr val="tx1">
                    <a:lumMod val="75000"/>
                    <a:lumOff val="25000"/>
                  </a:schemeClr>
                </a:solidFill>
              </a:defRPr>
            </a:lvl2pPr>
            <a:lvl3pPr>
              <a:lnSpc>
                <a:spcPct val="120000"/>
              </a:lnSpc>
              <a:spcBef>
                <a:spcPts val="0"/>
              </a:spcBef>
              <a:spcAft>
                <a:spcPts val="0"/>
              </a:spcAft>
              <a:defRPr sz="1200">
                <a:solidFill>
                  <a:schemeClr val="tx1">
                    <a:lumMod val="75000"/>
                    <a:lumOff val="25000"/>
                  </a:schemeClr>
                </a:solidFill>
              </a:defRPr>
            </a:lvl3pPr>
            <a:lvl4pPr>
              <a:lnSpc>
                <a:spcPct val="120000"/>
              </a:lnSpc>
              <a:spcBef>
                <a:spcPts val="0"/>
              </a:spcBef>
              <a:spcAft>
                <a:spcPts val="0"/>
              </a:spcAft>
              <a:defRPr sz="1200">
                <a:solidFill>
                  <a:schemeClr val="tx1">
                    <a:lumMod val="75000"/>
                    <a:lumOff val="25000"/>
                  </a:schemeClr>
                </a:solidFill>
              </a:defRPr>
            </a:lvl4pPr>
            <a:lvl5pPr>
              <a:lnSpc>
                <a:spcPct val="120000"/>
              </a:lnSpc>
              <a:spcBef>
                <a:spcPts val="0"/>
              </a:spcBef>
              <a:spcAft>
                <a:spcPts val="0"/>
              </a:spcAft>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6416" y="-20538"/>
            <a:ext cx="685268" cy="540000"/>
          </a:xfrm>
          <a:prstGeom prst="rect">
            <a:avLst/>
          </a:prstGeom>
        </p:spPr>
      </p:pic>
    </p:spTree>
    <p:extLst>
      <p:ext uri="{BB962C8B-B14F-4D97-AF65-F5344CB8AC3E}">
        <p14:creationId xmlns:p14="http://schemas.microsoft.com/office/powerpoint/2010/main" val="31727095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コンテンツ（平文）補足">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2F3CB053-F4D1-45A0-9BC1-6558E31FC661}"/>
              </a:ext>
            </a:extLst>
          </p:cNvPr>
          <p:cNvSpPr>
            <a:spLocks/>
          </p:cNvSpPr>
          <p:nvPr userDrawn="1"/>
        </p:nvSpPr>
        <p:spPr bwMode="auto">
          <a:xfrm>
            <a:off x="7596336" y="15638"/>
            <a:ext cx="1548000" cy="1548000"/>
          </a:xfrm>
          <a:custGeom>
            <a:avLst/>
            <a:gdLst>
              <a:gd name="T0" fmla="*/ 0 w 800"/>
              <a:gd name="T1" fmla="*/ 0 h 800"/>
              <a:gd name="T2" fmla="*/ 800 w 800"/>
              <a:gd name="T3" fmla="*/ 0 h 800"/>
              <a:gd name="T4" fmla="*/ 800 w 800"/>
              <a:gd name="T5" fmla="*/ 800 h 800"/>
              <a:gd name="T6" fmla="*/ 0 w 800"/>
              <a:gd name="T7" fmla="*/ 0 h 800"/>
            </a:gdLst>
            <a:ahLst/>
            <a:cxnLst>
              <a:cxn ang="0">
                <a:pos x="T0" y="T1"/>
              </a:cxn>
              <a:cxn ang="0">
                <a:pos x="T2" y="T3"/>
              </a:cxn>
              <a:cxn ang="0">
                <a:pos x="T4" y="T5"/>
              </a:cxn>
              <a:cxn ang="0">
                <a:pos x="T6" y="T7"/>
              </a:cxn>
            </a:cxnLst>
            <a:rect l="0" t="0" r="r" b="b"/>
            <a:pathLst>
              <a:path w="800" h="800">
                <a:moveTo>
                  <a:pt x="0" y="0"/>
                </a:moveTo>
                <a:lnTo>
                  <a:pt x="800" y="0"/>
                </a:lnTo>
                <a:lnTo>
                  <a:pt x="800" y="800"/>
                </a:lnTo>
                <a:lnTo>
                  <a:pt x="0" y="0"/>
                </a:lnTo>
                <a:close/>
              </a:path>
            </a:pathLst>
          </a:custGeom>
          <a:solidFill>
            <a:schemeClr val="accent5">
              <a:lumMod val="20000"/>
              <a:lumOff val="80000"/>
            </a:schemeClr>
          </a:solidFill>
          <a:ln>
            <a:noFill/>
          </a:ln>
        </p:spPr>
        <p:txBody>
          <a:bodyPr vert="horz" wrap="none" lIns="612000" tIns="432000" rIns="0" bIns="0" numCol="1" anchor="t" anchorCtr="0" compatLnSpc="1">
            <a:prstTxWarp prst="textNoShape">
              <a:avLst/>
            </a:prstTxWarp>
            <a:scene3d>
              <a:camera prst="orthographicFront">
                <a:rot lat="0" lon="0" rev="0"/>
              </a:camera>
              <a:lightRig rig="threePt" dir="t"/>
            </a:scene3d>
          </a:bodyPr>
          <a:lstStyle/>
          <a:p>
            <a:pPr algn="ctr"/>
            <a:r>
              <a:rPr lang="ja-JP" altLang="en-US" b="1" dirty="0" smtClean="0">
                <a:solidFill>
                  <a:schemeClr val="tx1">
                    <a:lumMod val="75000"/>
                    <a:lumOff val="25000"/>
                  </a:schemeClr>
                </a:solidFill>
                <a:latin typeface="+mn-lt"/>
                <a:cs typeface="Teko Medium" panose="02000000000000000000" pitchFamily="2" charset="0"/>
              </a:rPr>
              <a:t>補足</a:t>
            </a:r>
            <a:endParaRPr lang="ja-JP" altLang="en-US" b="1" dirty="0">
              <a:solidFill>
                <a:schemeClr val="tx1">
                  <a:lumMod val="75000"/>
                  <a:lumOff val="25000"/>
                </a:schemeClr>
              </a:solidFill>
              <a:latin typeface="+mn-lt"/>
              <a:cs typeface="Teko Medium" panose="02000000000000000000" pitchFamily="2" charset="0"/>
            </a:endParaRPr>
          </a:p>
        </p:txBody>
      </p:sp>
      <p:sp>
        <p:nvSpPr>
          <p:cNvPr id="6" name="正方形/長方形 5"/>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dirty="0" smtClean="0"/>
              <a:t>© K.K. Ashisuto</a:t>
            </a:r>
            <a:endParaRPr lang="ja-JP" altLang="en-US" dirty="0"/>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solidFill>
                  <a:schemeClr val="tx1">
                    <a:lumMod val="75000"/>
                    <a:lumOff val="25000"/>
                  </a:schemeClr>
                </a:solidFill>
              </a:defRPr>
            </a:lvl1pPr>
            <a:lvl2pPr>
              <a:lnSpc>
                <a:spcPct val="120000"/>
              </a:lnSpc>
              <a:spcBef>
                <a:spcPts val="0"/>
              </a:spcBef>
              <a:spcAft>
                <a:spcPts val="0"/>
              </a:spcAft>
              <a:defRPr sz="1200">
                <a:solidFill>
                  <a:schemeClr val="tx1">
                    <a:lumMod val="75000"/>
                    <a:lumOff val="25000"/>
                  </a:schemeClr>
                </a:solidFill>
              </a:defRPr>
            </a:lvl2pPr>
            <a:lvl3pPr>
              <a:lnSpc>
                <a:spcPct val="120000"/>
              </a:lnSpc>
              <a:spcBef>
                <a:spcPts val="0"/>
              </a:spcBef>
              <a:spcAft>
                <a:spcPts val="0"/>
              </a:spcAft>
              <a:defRPr sz="1200">
                <a:solidFill>
                  <a:schemeClr val="tx1">
                    <a:lumMod val="75000"/>
                    <a:lumOff val="25000"/>
                  </a:schemeClr>
                </a:solidFill>
              </a:defRPr>
            </a:lvl3pPr>
            <a:lvl4pPr>
              <a:lnSpc>
                <a:spcPct val="120000"/>
              </a:lnSpc>
              <a:spcBef>
                <a:spcPts val="0"/>
              </a:spcBef>
              <a:spcAft>
                <a:spcPts val="0"/>
              </a:spcAft>
              <a:defRPr sz="1200">
                <a:solidFill>
                  <a:schemeClr val="tx1">
                    <a:lumMod val="75000"/>
                    <a:lumOff val="25000"/>
                  </a:schemeClr>
                </a:solidFill>
              </a:defRPr>
            </a:lvl4pPr>
            <a:lvl5pPr>
              <a:lnSpc>
                <a:spcPct val="120000"/>
              </a:lnSpc>
              <a:spcBef>
                <a:spcPts val="0"/>
              </a:spcBef>
              <a:spcAft>
                <a:spcPts val="0"/>
              </a:spcAft>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10" name="図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2496" y="-20538"/>
            <a:ext cx="684000" cy="537765"/>
          </a:xfrm>
          <a:prstGeom prst="rect">
            <a:avLst/>
          </a:prstGeom>
        </p:spPr>
      </p:pic>
    </p:spTree>
    <p:extLst>
      <p:ext uri="{BB962C8B-B14F-4D97-AF65-F5344CB8AC3E}">
        <p14:creationId xmlns:p14="http://schemas.microsoft.com/office/powerpoint/2010/main" val="32071503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215516" y="915566"/>
            <a:ext cx="8712968" cy="3816424"/>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75000"/>
                    <a:lumOff val="25000"/>
                  </a:schemeClr>
                </a:solidFill>
                <a:latin typeface="+mn-lt"/>
              </a:defRPr>
            </a:lvl1pPr>
          </a:lstStyle>
          <a:p>
            <a:r>
              <a:rPr lang="en-US" altLang="ja-JP" dirty="0" smtClean="0"/>
              <a:t>© K.K. Ashisuto</a:t>
            </a:r>
            <a:endParaRPr lang="ja-JP" altLang="en-US" dirty="0"/>
          </a:p>
        </p:txBody>
      </p:sp>
      <p:sp>
        <p:nvSpPr>
          <p:cNvPr id="12"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75000"/>
                    <a:lumOff val="2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1359717990"/>
      </p:ext>
    </p:extLst>
  </p:cSld>
  <p:clrMap bg1="lt1" tx1="dk1" bg2="lt2" tx2="dk2" accent1="accent1" accent2="accent2" accent3="accent3" accent4="accent4" accent5="accent5" accent6="accent6" hlink="hlink" folHlink="folHlink"/>
  <p:sldLayoutIdLst>
    <p:sldLayoutId id="2147483665" r:id="rId1"/>
    <p:sldLayoutId id="2147483660" r:id="rId2"/>
    <p:sldLayoutId id="2147483664" r:id="rId3"/>
    <p:sldLayoutId id="2147483666" r:id="rId4"/>
    <p:sldLayoutId id="2147483673" r:id="rId5"/>
    <p:sldLayoutId id="2147483675" r:id="rId6"/>
    <p:sldLayoutId id="2147483657" r:id="rId7"/>
    <p:sldLayoutId id="2147483669" r:id="rId8"/>
    <p:sldLayoutId id="2147483670" r:id="rId9"/>
    <p:sldLayoutId id="2147483674" r:id="rId10"/>
    <p:sldLayoutId id="2147483661" r:id="rId11"/>
    <p:sldLayoutId id="2147483667" r:id="rId12"/>
    <p:sldLayoutId id="2147483668" r:id="rId13"/>
    <p:sldLayoutId id="2147483671" r:id="rId14"/>
    <p:sldLayoutId id="2147483678" r:id="rId15"/>
    <p:sldLayoutId id="2147483672" r:id="rId16"/>
    <p:sldLayoutId id="2147483677" r:id="rId17"/>
    <p:sldLayoutId id="2147483656" r:id="rId18"/>
    <p:sldLayoutId id="2147483676" r:id="rId19"/>
  </p:sldLayoutIdLst>
  <p:timing>
    <p:tnLst>
      <p:par>
        <p:cTn id="1" dur="indefinite" restart="never" nodeType="tmRoot"/>
      </p:par>
    </p:tnLst>
  </p:timing>
  <p:hf hdr="0" dt="0"/>
  <p:txStyles>
    <p:title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p:titleStyle>
    <p:bodyStyle>
      <a:lvl1pPr marL="0" indent="0" algn="l" defTabSz="914400" rtl="0" eaLnBrk="1" latinLnBrk="0" hangingPunct="1">
        <a:spcBef>
          <a:spcPct val="20000"/>
        </a:spcBef>
        <a:buClr>
          <a:srgbClr val="007BBB"/>
        </a:buClr>
        <a:buFont typeface="Wingdings" panose="05000000000000000000" pitchFamily="2" charset="2"/>
        <a:buNone/>
        <a:defRPr kumimoji="1" sz="1400" kern="1200">
          <a:solidFill>
            <a:schemeClr val="tx1">
              <a:lumMod val="75000"/>
              <a:lumOff val="25000"/>
            </a:schemeClr>
          </a:solidFill>
          <a:latin typeface="+mn-lt"/>
          <a:ea typeface="+mn-ea"/>
          <a:cs typeface="+mn-cs"/>
        </a:defRPr>
      </a:lvl1pPr>
      <a:lvl2pPr marL="457200" indent="0" algn="l" defTabSz="914400" rtl="0" eaLnBrk="1" latinLnBrk="0" hangingPunct="1">
        <a:spcBef>
          <a:spcPct val="20000"/>
        </a:spcBef>
        <a:buClr>
          <a:srgbClr val="007BBB"/>
        </a:buClr>
        <a:buFont typeface="Wingdings" panose="05000000000000000000" pitchFamily="2" charset="2"/>
        <a:buNone/>
        <a:defRPr kumimoji="1" sz="1200"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buClr>
          <a:srgbClr val="007BBB"/>
        </a:buClr>
        <a:buFont typeface="Wingdings" panose="05000000000000000000" pitchFamily="2" charset="2"/>
        <a:buNone/>
        <a:defRPr kumimoji="1" sz="1100"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11.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安定稼働にむけての考慮点</a:t>
            </a:r>
            <a:endParaRPr kumimoji="1" lang="ja-JP" altLang="en-US" dirty="0"/>
          </a:p>
        </p:txBody>
      </p:sp>
      <p:sp>
        <p:nvSpPr>
          <p:cNvPr id="5" name="サブタイトル 4"/>
          <p:cNvSpPr>
            <a:spLocks noGrp="1"/>
          </p:cNvSpPr>
          <p:nvPr>
            <p:ph type="body" sz="quarter" idx="11"/>
          </p:nvPr>
        </p:nvSpPr>
        <p:spPr/>
        <p:txBody>
          <a:bodyPr/>
          <a:lstStyle/>
          <a:p>
            <a:r>
              <a:rPr kumimoji="1" lang="ja-JP" altLang="en-US" dirty="0" smtClean="0"/>
              <a:t>株式会社アシスト</a:t>
            </a:r>
            <a:endParaRPr kumimoji="1" lang="ja-JP" altLang="en-US" dirty="0"/>
          </a:p>
        </p:txBody>
      </p:sp>
    </p:spTree>
    <p:extLst>
      <p:ext uri="{BB962C8B-B14F-4D97-AF65-F5344CB8AC3E}">
        <p14:creationId xmlns:p14="http://schemas.microsoft.com/office/powerpoint/2010/main" val="3048670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a:srcRect b="11935"/>
          <a:stretch/>
        </p:blipFill>
        <p:spPr>
          <a:xfrm>
            <a:off x="1547662" y="2499742"/>
            <a:ext cx="5628775" cy="2376264"/>
          </a:xfrm>
          <a:prstGeom prst="rect">
            <a:avLst/>
          </a:prstGeom>
          <a:ln>
            <a:solidFill>
              <a:schemeClr val="accent1"/>
            </a:solidFill>
          </a:ln>
        </p:spPr>
      </p:pic>
      <p:sp>
        <p:nvSpPr>
          <p:cNvPr id="2" name="タイトル 1"/>
          <p:cNvSpPr>
            <a:spLocks noGrp="1"/>
          </p:cNvSpPr>
          <p:nvPr>
            <p:ph type="title"/>
          </p:nvPr>
        </p:nvSpPr>
        <p:spPr/>
        <p:txBody>
          <a:bodyPr/>
          <a:lstStyle/>
          <a:p>
            <a:r>
              <a:rPr lang="ja-JP" altLang="en-US" dirty="0"/>
              <a:t>エージェントとデータサービス</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dirty="0"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ja-JP" altLang="en-US" dirty="0"/>
              <a:t>エージェントはデータサービスとよばれる単位で管理されています。</a:t>
            </a:r>
            <a:endParaRPr lang="en-US" altLang="ja-JP" dirty="0"/>
          </a:p>
          <a:p>
            <a:pPr lvl="1"/>
            <a:r>
              <a:rPr lang="ja-JP" altLang="en-US" dirty="0"/>
              <a:t>あらかじめ４つのデータサービスが定義されており、処理内容によって利用する</a:t>
            </a:r>
            <a:r>
              <a:rPr lang="ja-JP" altLang="en-US" dirty="0" smtClean="0"/>
              <a:t>データサービス</a:t>
            </a:r>
            <a:r>
              <a:rPr lang="ja-JP" altLang="en-US" dirty="0"/>
              <a:t>が異なります。</a:t>
            </a:r>
            <a:endParaRPr lang="en-US" altLang="ja-JP" dirty="0"/>
          </a:p>
          <a:p>
            <a:pPr lvl="1"/>
            <a:r>
              <a:rPr lang="ja-JP" altLang="en-US" dirty="0"/>
              <a:t>長時間リクエスト、大量データ検索、多重実行などが頻繁に発生する場合、エージェント</a:t>
            </a:r>
            <a:r>
              <a:rPr lang="ja-JP" altLang="en-US" dirty="0" smtClean="0"/>
              <a:t>の動作</a:t>
            </a:r>
            <a:r>
              <a:rPr lang="ja-JP" altLang="en-US" dirty="0"/>
              <a:t>がサーバ全体に影響を与えないよう事前にパラメータを調整します。</a:t>
            </a:r>
          </a:p>
          <a:p>
            <a:pPr lvl="1"/>
            <a:r>
              <a:rPr lang="ja-JP" altLang="en-US" dirty="0"/>
              <a:t>データサービスの編集や新規追加は、</a:t>
            </a:r>
            <a:r>
              <a:rPr lang="en-US" altLang="ja-JP" dirty="0"/>
              <a:t>[</a:t>
            </a:r>
            <a:r>
              <a:rPr lang="ja-JP" altLang="en-US" dirty="0"/>
              <a:t>管理センター</a:t>
            </a:r>
            <a:r>
              <a:rPr lang="en-US" altLang="ja-JP" dirty="0"/>
              <a:t>] – [</a:t>
            </a:r>
            <a:r>
              <a:rPr lang="ja-JP" altLang="en-US" dirty="0"/>
              <a:t>サーバワークスペース</a:t>
            </a:r>
            <a:r>
              <a:rPr lang="en-US" altLang="ja-JP" dirty="0"/>
              <a:t>]</a:t>
            </a:r>
            <a:r>
              <a:rPr lang="ja-JP" altLang="en-US" dirty="0"/>
              <a:t>から</a:t>
            </a:r>
            <a:r>
              <a:rPr lang="ja-JP" altLang="en-US" dirty="0" smtClean="0"/>
              <a:t>可能です</a:t>
            </a:r>
            <a:r>
              <a:rPr lang="ja-JP" altLang="en-US" dirty="0"/>
              <a:t>。</a:t>
            </a:r>
            <a:endParaRPr lang="en-US" altLang="ja-JP" dirty="0"/>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10</a:t>
            </a:fld>
            <a:endParaRPr lang="ja-JP" altLang="en-US" dirty="0"/>
          </a:p>
        </p:txBody>
      </p:sp>
      <p:sp>
        <p:nvSpPr>
          <p:cNvPr id="7" name="正方形/長方形 6"/>
          <p:cNvSpPr/>
          <p:nvPr/>
        </p:nvSpPr>
        <p:spPr>
          <a:xfrm>
            <a:off x="2843808" y="3538254"/>
            <a:ext cx="792088" cy="71360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四角形吹き出し 7"/>
          <p:cNvSpPr/>
          <p:nvPr/>
        </p:nvSpPr>
        <p:spPr>
          <a:xfrm>
            <a:off x="3707904" y="3675794"/>
            <a:ext cx="4536504" cy="984188"/>
          </a:xfrm>
          <a:prstGeom prst="wedgeRectCallout">
            <a:avLst>
              <a:gd name="adj1" fmla="val -54793"/>
              <a:gd name="adj2" fmla="val -38884"/>
            </a:avLst>
          </a:prstGeom>
          <a:solidFill>
            <a:schemeClr val="accent5">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nSpc>
                <a:spcPct val="150000"/>
              </a:lnSpc>
            </a:pPr>
            <a:r>
              <a:rPr lang="ja-JP" altLang="en-US" sz="800" dirty="0">
                <a:solidFill>
                  <a:schemeClr val="tx1"/>
                </a:solidFill>
              </a:rPr>
              <a:t>・</a:t>
            </a:r>
            <a:r>
              <a:rPr lang="en-US" altLang="ja-JP" sz="800" dirty="0" smtClean="0">
                <a:solidFill>
                  <a:schemeClr val="tx1"/>
                </a:solidFill>
              </a:rPr>
              <a:t>DEFAULT</a:t>
            </a:r>
            <a:r>
              <a:rPr lang="ja-JP" altLang="en-US" sz="800" dirty="0" smtClean="0">
                <a:solidFill>
                  <a:schemeClr val="tx1"/>
                </a:solidFill>
              </a:rPr>
              <a:t>：通常</a:t>
            </a:r>
            <a:r>
              <a:rPr lang="ja-JP" altLang="en-US" sz="800" dirty="0">
                <a:solidFill>
                  <a:schemeClr val="tx1"/>
                </a:solidFill>
              </a:rPr>
              <a:t>のプロシジャ実行で</a:t>
            </a:r>
            <a:r>
              <a:rPr lang="ja-JP" altLang="en-US" sz="800" dirty="0" smtClean="0">
                <a:solidFill>
                  <a:schemeClr val="tx1"/>
                </a:solidFill>
              </a:rPr>
              <a:t>利用 </a:t>
            </a:r>
            <a:endParaRPr lang="en-US" altLang="ja-JP" sz="800" dirty="0" smtClean="0">
              <a:solidFill>
                <a:schemeClr val="tx1"/>
              </a:solidFill>
            </a:endParaRPr>
          </a:p>
          <a:p>
            <a:pPr>
              <a:lnSpc>
                <a:spcPct val="150000"/>
              </a:lnSpc>
            </a:pPr>
            <a:r>
              <a:rPr lang="ja-JP" altLang="en-US" sz="800" dirty="0" smtClean="0">
                <a:solidFill>
                  <a:schemeClr val="tx1"/>
                </a:solidFill>
              </a:rPr>
              <a:t>・</a:t>
            </a:r>
            <a:r>
              <a:rPr lang="en-US" altLang="ja-JP" sz="800" dirty="0" smtClean="0">
                <a:solidFill>
                  <a:schemeClr val="tx1"/>
                </a:solidFill>
              </a:rPr>
              <a:t>WC_DEFAULT</a:t>
            </a:r>
            <a:r>
              <a:rPr lang="ja-JP" altLang="en-US" sz="800" dirty="0" smtClean="0">
                <a:solidFill>
                  <a:schemeClr val="tx1"/>
                </a:solidFill>
              </a:rPr>
              <a:t>：</a:t>
            </a:r>
            <a:r>
              <a:rPr lang="en-US" altLang="ja-JP" sz="800" dirty="0" smtClean="0">
                <a:solidFill>
                  <a:schemeClr val="tx1"/>
                </a:solidFill>
              </a:rPr>
              <a:t>[</a:t>
            </a:r>
            <a:r>
              <a:rPr lang="ja-JP" altLang="en-US" sz="800" dirty="0" smtClean="0">
                <a:solidFill>
                  <a:schemeClr val="tx1"/>
                </a:solidFill>
              </a:rPr>
              <a:t>管理センター</a:t>
            </a:r>
            <a:r>
              <a:rPr lang="en-US" altLang="ja-JP" sz="800" dirty="0" smtClean="0">
                <a:solidFill>
                  <a:schemeClr val="tx1"/>
                </a:solidFill>
              </a:rPr>
              <a:t>]-[</a:t>
            </a:r>
            <a:r>
              <a:rPr lang="ja-JP" altLang="en-US" sz="800" dirty="0" smtClean="0">
                <a:solidFill>
                  <a:schemeClr val="tx1"/>
                </a:solidFill>
              </a:rPr>
              <a:t>サーバ管理</a:t>
            </a:r>
            <a:r>
              <a:rPr lang="en-US" altLang="ja-JP" sz="800" dirty="0" smtClean="0">
                <a:solidFill>
                  <a:schemeClr val="tx1"/>
                </a:solidFill>
              </a:rPr>
              <a:t>]</a:t>
            </a:r>
            <a:r>
              <a:rPr lang="ja-JP" altLang="en-US" sz="800" dirty="0" smtClean="0">
                <a:solidFill>
                  <a:schemeClr val="tx1"/>
                </a:solidFill>
              </a:rPr>
              <a:t>および</a:t>
            </a:r>
            <a:r>
              <a:rPr lang="en-US" altLang="ja-JP" sz="800" dirty="0" smtClean="0">
                <a:solidFill>
                  <a:schemeClr val="tx1"/>
                </a:solidFill>
              </a:rPr>
              <a:t>[</a:t>
            </a:r>
            <a:r>
              <a:rPr lang="ja-JP" altLang="en-US" sz="800" dirty="0" smtClean="0">
                <a:solidFill>
                  <a:schemeClr val="tx1"/>
                </a:solidFill>
              </a:rPr>
              <a:t>アプリケーションディレクトリ</a:t>
            </a:r>
            <a:r>
              <a:rPr lang="en-US" altLang="ja-JP" sz="800" dirty="0" smtClean="0">
                <a:solidFill>
                  <a:schemeClr val="tx1"/>
                </a:solidFill>
              </a:rPr>
              <a:t>]</a:t>
            </a:r>
            <a:r>
              <a:rPr lang="ja-JP" altLang="en-US" sz="800" dirty="0" smtClean="0">
                <a:solidFill>
                  <a:schemeClr val="tx1"/>
                </a:solidFill>
              </a:rPr>
              <a:t>に</a:t>
            </a:r>
            <a:r>
              <a:rPr lang="en-US" altLang="ja-JP" sz="800" dirty="0" smtClean="0">
                <a:solidFill>
                  <a:schemeClr val="tx1"/>
                </a:solidFill>
              </a:rPr>
              <a:t/>
            </a:r>
            <a:br>
              <a:rPr lang="en-US" altLang="ja-JP" sz="800" dirty="0" smtClean="0">
                <a:solidFill>
                  <a:schemeClr val="tx1"/>
                </a:solidFill>
              </a:rPr>
            </a:br>
            <a:r>
              <a:rPr lang="en-US" altLang="ja-JP" sz="800" dirty="0" smtClean="0">
                <a:solidFill>
                  <a:schemeClr val="tx1"/>
                </a:solidFill>
              </a:rPr>
              <a:t>                          </a:t>
            </a:r>
            <a:r>
              <a:rPr lang="ja-JP" altLang="en-US" sz="800" dirty="0" smtClean="0">
                <a:solidFill>
                  <a:schemeClr val="tx1"/>
                </a:solidFill>
              </a:rPr>
              <a:t>アクセス</a:t>
            </a:r>
            <a:r>
              <a:rPr lang="ja-JP" altLang="en-US" sz="800" dirty="0">
                <a:solidFill>
                  <a:schemeClr val="tx1"/>
                </a:solidFill>
              </a:rPr>
              <a:t>した際に</a:t>
            </a:r>
            <a:r>
              <a:rPr lang="ja-JP" altLang="en-US" sz="800" dirty="0" smtClean="0">
                <a:solidFill>
                  <a:schemeClr val="tx1"/>
                </a:solidFill>
              </a:rPr>
              <a:t>利用</a:t>
            </a:r>
            <a:endParaRPr lang="en-US" altLang="ja-JP" sz="800" dirty="0" smtClean="0">
              <a:solidFill>
                <a:schemeClr val="tx1"/>
              </a:solidFill>
            </a:endParaRPr>
          </a:p>
          <a:p>
            <a:pPr>
              <a:lnSpc>
                <a:spcPct val="150000"/>
              </a:lnSpc>
            </a:pPr>
            <a:r>
              <a:rPr lang="ja-JP" altLang="en-US" sz="800" dirty="0">
                <a:solidFill>
                  <a:schemeClr val="tx1"/>
                </a:solidFill>
              </a:rPr>
              <a:t>・</a:t>
            </a:r>
            <a:r>
              <a:rPr lang="en-US" altLang="ja-JP" sz="800" dirty="0">
                <a:solidFill>
                  <a:schemeClr val="tx1"/>
                </a:solidFill>
              </a:rPr>
              <a:t>SCHED_DEFAULT</a:t>
            </a:r>
            <a:r>
              <a:rPr lang="ja-JP" altLang="en-US" sz="800" dirty="0">
                <a:solidFill>
                  <a:schemeClr val="tx1"/>
                </a:solidFill>
              </a:rPr>
              <a:t>：</a:t>
            </a:r>
            <a:r>
              <a:rPr lang="en-US" altLang="ja-JP" sz="800" dirty="0" err="1" smtClean="0">
                <a:solidFill>
                  <a:schemeClr val="tx1"/>
                </a:solidFill>
              </a:rPr>
              <a:t>DataMigrator</a:t>
            </a:r>
            <a:r>
              <a:rPr lang="ja-JP" altLang="en-US" sz="800" dirty="0" smtClean="0">
                <a:solidFill>
                  <a:schemeClr val="tx1"/>
                </a:solidFill>
              </a:rPr>
              <a:t>（未サポートの機能）で利用</a:t>
            </a:r>
            <a:endParaRPr lang="en-US" altLang="ja-JP" sz="800" dirty="0">
              <a:solidFill>
                <a:schemeClr val="tx1"/>
              </a:solidFill>
            </a:endParaRPr>
          </a:p>
          <a:p>
            <a:pPr>
              <a:lnSpc>
                <a:spcPct val="150000"/>
              </a:lnSpc>
            </a:pPr>
            <a:r>
              <a:rPr lang="ja-JP" altLang="en-US" sz="800" dirty="0" smtClean="0">
                <a:solidFill>
                  <a:schemeClr val="tx1"/>
                </a:solidFill>
              </a:rPr>
              <a:t>・</a:t>
            </a:r>
            <a:r>
              <a:rPr lang="en-US" altLang="ja-JP" sz="800" dirty="0" smtClean="0">
                <a:solidFill>
                  <a:schemeClr val="tx1"/>
                </a:solidFill>
              </a:rPr>
              <a:t>DFM_DEFAULT</a:t>
            </a:r>
            <a:r>
              <a:rPr lang="ja-JP" altLang="en-US" sz="800" dirty="0" smtClean="0">
                <a:solidFill>
                  <a:schemeClr val="tx1"/>
                </a:solidFill>
              </a:rPr>
              <a:t>：ディファード実行および</a:t>
            </a:r>
            <a:r>
              <a:rPr lang="en-US" altLang="ja-JP" sz="800" dirty="0" smtClean="0">
                <a:solidFill>
                  <a:schemeClr val="tx1"/>
                </a:solidFill>
              </a:rPr>
              <a:t>Resource Analyzer</a:t>
            </a:r>
            <a:r>
              <a:rPr lang="ja-JP" altLang="en-US" sz="800" dirty="0" smtClean="0">
                <a:solidFill>
                  <a:schemeClr val="tx1"/>
                </a:solidFill>
              </a:rPr>
              <a:t>のアーカイブ処理で利用 </a:t>
            </a:r>
            <a:endParaRPr lang="en-US" altLang="ja-JP" sz="800" dirty="0" smtClean="0">
              <a:solidFill>
                <a:schemeClr val="tx1"/>
              </a:solidFill>
            </a:endParaRPr>
          </a:p>
        </p:txBody>
      </p:sp>
    </p:spTree>
    <p:extLst>
      <p:ext uri="{BB962C8B-B14F-4D97-AF65-F5344CB8AC3E}">
        <p14:creationId xmlns:p14="http://schemas.microsoft.com/office/powerpoint/2010/main" val="3794840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t>WebFOCUS</a:t>
            </a:r>
            <a:r>
              <a:rPr lang="en-US" altLang="ja-JP" dirty="0"/>
              <a:t> </a:t>
            </a:r>
            <a:r>
              <a:rPr lang="ja-JP" altLang="en-US" dirty="0"/>
              <a:t>のリソース消費の特性</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dirty="0"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en-US" altLang="ja-JP" dirty="0"/>
              <a:t>CPU</a:t>
            </a:r>
          </a:p>
          <a:p>
            <a:pPr lvl="1"/>
            <a:r>
              <a:rPr lang="ja-JP" altLang="en-US" dirty="0"/>
              <a:t>同時に発生したリクエスト数（エージェントの起動数）によって変動します。</a:t>
            </a:r>
          </a:p>
          <a:p>
            <a:endParaRPr lang="ja-JP" altLang="en-US" dirty="0"/>
          </a:p>
          <a:p>
            <a:r>
              <a:rPr lang="ja-JP" altLang="en-US" dirty="0"/>
              <a:t>メモリ</a:t>
            </a:r>
          </a:p>
          <a:p>
            <a:pPr lvl="1"/>
            <a:r>
              <a:rPr lang="ja-JP" altLang="en-US" dirty="0"/>
              <a:t>アプリケーションサーバは割り当てたメモリをサービス起動時に確保します。</a:t>
            </a:r>
          </a:p>
          <a:p>
            <a:pPr lvl="1"/>
            <a:r>
              <a:rPr lang="ja-JP" altLang="en-US" dirty="0"/>
              <a:t>リクエストの処理ごとに必要なメモリ容量を確保します。</a:t>
            </a:r>
            <a:endParaRPr lang="en-US" altLang="ja-JP" dirty="0"/>
          </a:p>
          <a:p>
            <a:pPr lvl="1"/>
            <a:r>
              <a:rPr lang="ja-JP" altLang="en-US" dirty="0"/>
              <a:t>同時に発生したリクエスト数（エージェントの起動数）によって変動します。</a:t>
            </a:r>
          </a:p>
          <a:p>
            <a:endParaRPr lang="ja-JP" altLang="en-US" dirty="0"/>
          </a:p>
          <a:p>
            <a:r>
              <a:rPr lang="en-US" altLang="ja-JP" dirty="0"/>
              <a:t>HDD</a:t>
            </a:r>
          </a:p>
          <a:p>
            <a:pPr lvl="1"/>
            <a:r>
              <a:rPr lang="ja-JP" altLang="en-US" dirty="0"/>
              <a:t>インストールモジュールや、ユーザー資産、内蔵リポジトリの容量によって変動します。</a:t>
            </a:r>
          </a:p>
          <a:p>
            <a:pPr lvl="1"/>
            <a:r>
              <a:rPr lang="ja-JP" altLang="en-US" dirty="0"/>
              <a:t>一時ファイルや</a:t>
            </a:r>
            <a:r>
              <a:rPr lang="en-US" altLang="ja-JP" dirty="0"/>
              <a:t>Excel</a:t>
            </a:r>
            <a:r>
              <a:rPr lang="ja-JP" altLang="en-US" dirty="0"/>
              <a:t>出力などのワークファイルなどを出力する際に</a:t>
            </a:r>
            <a:r>
              <a:rPr lang="en-US" altLang="ja-JP" dirty="0"/>
              <a:t>I/O</a:t>
            </a:r>
            <a:r>
              <a:rPr lang="ja-JP" altLang="en-US" dirty="0"/>
              <a:t>処理が発生します。</a:t>
            </a:r>
            <a:endParaRPr lang="en-US" altLang="ja-JP" dirty="0"/>
          </a:p>
          <a:p>
            <a:pPr lvl="1"/>
            <a:r>
              <a:rPr lang="ja-JP" altLang="en-US" dirty="0"/>
              <a:t>ディファード実行などで、レポート実行結果をサーバ上へ保管する場合にも容量</a:t>
            </a:r>
            <a:r>
              <a:rPr lang="ja-JP" altLang="en-US" dirty="0" smtClean="0"/>
              <a:t>が変動</a:t>
            </a:r>
            <a:r>
              <a:rPr lang="ja-JP" altLang="en-US" dirty="0"/>
              <a:t>します。</a:t>
            </a:r>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11</a:t>
            </a:fld>
            <a:endParaRPr lang="ja-JP" altLang="en-US" dirty="0"/>
          </a:p>
        </p:txBody>
      </p:sp>
    </p:spTree>
    <p:extLst>
      <p:ext uri="{BB962C8B-B14F-4D97-AF65-F5344CB8AC3E}">
        <p14:creationId xmlns:p14="http://schemas.microsoft.com/office/powerpoint/2010/main" val="1972174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流量制限のポイント</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dirty="0" smtClean="0"/>
              <a:t>© K.K. Ashisuto</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12</a:t>
            </a:fld>
            <a:endParaRPr lang="ja-JP" altLang="en-US" dirty="0"/>
          </a:p>
        </p:txBody>
      </p:sp>
      <p:sp>
        <p:nvSpPr>
          <p:cNvPr id="6" name="コンテンツ プレースホルダー 2"/>
          <p:cNvSpPr txBox="1">
            <a:spLocks/>
          </p:cNvSpPr>
          <p:nvPr/>
        </p:nvSpPr>
        <p:spPr>
          <a:xfrm>
            <a:off x="0" y="2139950"/>
            <a:ext cx="8964488" cy="2592388"/>
          </a:xfrm>
          <a:prstGeom prst="rect">
            <a:avLst/>
          </a:prstGeom>
        </p:spPr>
        <p:txBody>
          <a:bodyPr vert="horz" lIns="91440" tIns="45720" rIns="91440" bIns="45720" rtlCol="0">
            <a:normAutofit/>
          </a:bodyPr>
          <a:lstStyle>
            <a:lvl1pPr marL="0" indent="0" algn="l" defTabSz="914400" rtl="0" eaLnBrk="1" latinLnBrk="0" hangingPunct="1">
              <a:spcBef>
                <a:spcPct val="20000"/>
              </a:spcBef>
              <a:buClr>
                <a:srgbClr val="007BBB"/>
              </a:buClr>
              <a:buFont typeface="Wingdings" panose="05000000000000000000" pitchFamily="2" charset="2"/>
              <a:buNone/>
              <a:defRPr kumimoji="1" sz="1400" kern="1200">
                <a:solidFill>
                  <a:schemeClr val="tx1">
                    <a:lumMod val="75000"/>
                    <a:lumOff val="25000"/>
                  </a:schemeClr>
                </a:solidFill>
                <a:latin typeface="+mn-lt"/>
                <a:ea typeface="+mn-ea"/>
                <a:cs typeface="+mn-cs"/>
              </a:defRPr>
            </a:lvl1pPr>
            <a:lvl2pPr marL="457200" indent="0" algn="l" defTabSz="914400" rtl="0" eaLnBrk="1" latinLnBrk="0" hangingPunct="1">
              <a:spcBef>
                <a:spcPct val="20000"/>
              </a:spcBef>
              <a:buClr>
                <a:srgbClr val="007BBB"/>
              </a:buClr>
              <a:buFont typeface="Wingdings" panose="05000000000000000000" pitchFamily="2" charset="2"/>
              <a:buNone/>
              <a:defRPr kumimoji="1" sz="1200"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buClr>
                <a:srgbClr val="007BBB"/>
              </a:buClr>
              <a:buFont typeface="Wingdings" panose="05000000000000000000" pitchFamily="2" charset="2"/>
              <a:buNone/>
              <a:defRPr kumimoji="1" sz="1100"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lvl="1"/>
            <a:r>
              <a:rPr lang="en-US" altLang="ja-JP" b="1" dirty="0" smtClean="0"/>
              <a:t>CPU</a:t>
            </a:r>
          </a:p>
          <a:p>
            <a:pPr lvl="1"/>
            <a:r>
              <a:rPr lang="ja-JP" altLang="en-US" dirty="0" smtClean="0"/>
              <a:t>エージェントの同時実行数に上限をもうけて制御します。</a:t>
            </a:r>
            <a:endParaRPr lang="en-US" altLang="ja-JP" dirty="0" smtClean="0"/>
          </a:p>
          <a:p>
            <a:pPr lvl="1"/>
            <a:r>
              <a:rPr lang="ja-JP" altLang="en-US" dirty="0" smtClean="0"/>
              <a:t>エージェントのリソース使用量に上限をもうけて制御します。</a:t>
            </a:r>
            <a:endParaRPr lang="en-US" altLang="ja-JP" dirty="0" smtClean="0"/>
          </a:p>
          <a:p>
            <a:pPr lvl="1"/>
            <a:endParaRPr lang="en-US" altLang="ja-JP" dirty="0" smtClean="0"/>
          </a:p>
          <a:p>
            <a:pPr lvl="1"/>
            <a:r>
              <a:rPr lang="ja-JP" altLang="en-US" b="1" dirty="0" smtClean="0"/>
              <a:t>メモリ</a:t>
            </a:r>
          </a:p>
          <a:p>
            <a:pPr lvl="1"/>
            <a:r>
              <a:rPr lang="ja-JP" altLang="en-US" dirty="0" smtClean="0"/>
              <a:t>エージェントの初期起動数に応じて一定量確保し、その後変動して増減するため、空き容量をある程度確保して利用することが望ましいです。</a:t>
            </a:r>
            <a:endParaRPr lang="en-US" altLang="ja-JP" dirty="0" smtClean="0"/>
          </a:p>
          <a:p>
            <a:pPr lvl="1"/>
            <a:r>
              <a:rPr lang="ja-JP" altLang="en-US" dirty="0" smtClean="0"/>
              <a:t>エージェントのリソースの使用量に上限をもうけて制御します。</a:t>
            </a:r>
            <a:endParaRPr lang="en-US" altLang="ja-JP" dirty="0" smtClean="0"/>
          </a:p>
          <a:p>
            <a:pPr lvl="1"/>
            <a:endParaRPr lang="en-US" altLang="ja-JP" dirty="0" smtClean="0"/>
          </a:p>
          <a:p>
            <a:pPr lvl="1"/>
            <a:r>
              <a:rPr lang="en-US" altLang="ja-JP" b="1" dirty="0" smtClean="0"/>
              <a:t>HDD</a:t>
            </a:r>
            <a:endParaRPr lang="ja-JP" altLang="en-US" b="1" dirty="0" smtClean="0"/>
          </a:p>
          <a:p>
            <a:pPr lvl="1"/>
            <a:r>
              <a:rPr lang="ja-JP" altLang="en-US" dirty="0" smtClean="0"/>
              <a:t>ファイル出力時にデータ量に準じた</a:t>
            </a:r>
            <a:r>
              <a:rPr lang="en-US" altLang="ja-JP" dirty="0" smtClean="0"/>
              <a:t>I/O</a:t>
            </a:r>
            <a:r>
              <a:rPr lang="ja-JP" altLang="en-US" dirty="0" smtClean="0"/>
              <a:t>が発生するため、空き容量をある程度確保して利用することが望ましいです。</a:t>
            </a:r>
            <a:endParaRPr lang="ja-JP" altLang="en-US" dirty="0"/>
          </a:p>
        </p:txBody>
      </p:sp>
      <p:sp>
        <p:nvSpPr>
          <p:cNvPr id="7" name="正方形/長方形 6"/>
          <p:cNvSpPr/>
          <p:nvPr/>
        </p:nvSpPr>
        <p:spPr>
          <a:xfrm>
            <a:off x="207049" y="915566"/>
            <a:ext cx="8748972" cy="108012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nSpc>
                <a:spcPct val="110000"/>
              </a:lnSpc>
            </a:pPr>
            <a:r>
              <a:rPr lang="ja-JP" altLang="en-US" sz="1400" b="1" dirty="0">
                <a:solidFill>
                  <a:schemeClr val="accent5"/>
                </a:solidFill>
              </a:rPr>
              <a:t>データベースへの検索実行後、受け取ったデータセットを加工したり、集計による演算</a:t>
            </a:r>
            <a:r>
              <a:rPr lang="ja-JP" altLang="en-US" sz="1400" b="1" dirty="0" smtClean="0">
                <a:solidFill>
                  <a:schemeClr val="accent5"/>
                </a:solidFill>
              </a:rPr>
              <a:t>、出力ファイルの生成時に、</a:t>
            </a:r>
            <a:r>
              <a:rPr lang="en-US" altLang="ja-JP" sz="1400" b="1" dirty="0">
                <a:solidFill>
                  <a:schemeClr val="accent5"/>
                </a:solidFill>
              </a:rPr>
              <a:t> WebFOCUS</a:t>
            </a:r>
            <a:r>
              <a:rPr lang="ja-JP" altLang="en-US" sz="1400" b="1" dirty="0" smtClean="0">
                <a:solidFill>
                  <a:schemeClr val="accent5"/>
                </a:solidFill>
              </a:rPr>
              <a:t>サーバ内の</a:t>
            </a:r>
            <a:r>
              <a:rPr lang="en-US" altLang="ja-JP" sz="1400" b="1" dirty="0" smtClean="0">
                <a:solidFill>
                  <a:schemeClr val="accent5"/>
                </a:solidFill>
              </a:rPr>
              <a:t>CPU</a:t>
            </a:r>
            <a:r>
              <a:rPr lang="ja-JP" altLang="en-US" sz="1400" b="1" dirty="0">
                <a:solidFill>
                  <a:schemeClr val="accent5"/>
                </a:solidFill>
              </a:rPr>
              <a:t>やメモリ、</a:t>
            </a:r>
            <a:r>
              <a:rPr lang="en-US" altLang="ja-JP" sz="1400" b="1" dirty="0">
                <a:solidFill>
                  <a:schemeClr val="accent5"/>
                </a:solidFill>
              </a:rPr>
              <a:t>HDD</a:t>
            </a:r>
            <a:r>
              <a:rPr lang="ja-JP" altLang="en-US" sz="1400" b="1" dirty="0">
                <a:solidFill>
                  <a:schemeClr val="accent5"/>
                </a:solidFill>
              </a:rPr>
              <a:t>を最も消費します。</a:t>
            </a:r>
            <a:endParaRPr lang="en-US" altLang="ja-JP" sz="1400" b="1" dirty="0">
              <a:solidFill>
                <a:schemeClr val="accent5"/>
              </a:solidFill>
            </a:endParaRPr>
          </a:p>
          <a:p>
            <a:pPr>
              <a:lnSpc>
                <a:spcPct val="110000"/>
              </a:lnSpc>
            </a:pPr>
            <a:r>
              <a:rPr lang="ja-JP" altLang="en-US" sz="1400" b="1" dirty="0" smtClean="0">
                <a:solidFill>
                  <a:schemeClr val="accent5"/>
                </a:solidFill>
              </a:rPr>
              <a:t>また、同時</a:t>
            </a:r>
            <a:r>
              <a:rPr lang="ja-JP" altLang="en-US" sz="1400" b="1" dirty="0">
                <a:solidFill>
                  <a:schemeClr val="accent5"/>
                </a:solidFill>
              </a:rPr>
              <a:t>に実行するリクエストの数や処理するデータの容量に</a:t>
            </a:r>
            <a:r>
              <a:rPr lang="ja-JP" altLang="en-US" sz="1400" b="1" dirty="0" smtClean="0">
                <a:solidFill>
                  <a:schemeClr val="accent5"/>
                </a:solidFill>
              </a:rPr>
              <a:t>よってもリソース</a:t>
            </a:r>
            <a:r>
              <a:rPr lang="ja-JP" altLang="en-US" sz="1400" b="1" dirty="0">
                <a:solidFill>
                  <a:schemeClr val="accent5"/>
                </a:solidFill>
              </a:rPr>
              <a:t>の使用量が変動します</a:t>
            </a:r>
            <a:r>
              <a:rPr lang="ja-JP" altLang="en-US" sz="1400" b="1" dirty="0" smtClean="0">
                <a:solidFill>
                  <a:schemeClr val="accent5"/>
                </a:solidFill>
              </a:rPr>
              <a:t>。</a:t>
            </a:r>
            <a:endParaRPr kumimoji="1" lang="ja-JP" altLang="en-US" sz="1400" b="1"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69867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エージェント数の制御</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ja-JP" altLang="en-US" dirty="0"/>
              <a:t>サーバ負荷を平準化するため、エージェントの最大数と初期起動数を検討します。</a:t>
            </a:r>
          </a:p>
          <a:p>
            <a:endParaRPr lang="ja-JP" altLang="en-US" dirty="0"/>
          </a:p>
          <a:p>
            <a:pPr marL="342900" lvl="1" indent="0">
              <a:buNone/>
            </a:pPr>
            <a:r>
              <a:rPr lang="en-US" altLang="ja-JP" b="1" dirty="0"/>
              <a:t>maximum</a:t>
            </a:r>
          </a:p>
          <a:p>
            <a:pPr lvl="1"/>
            <a:r>
              <a:rPr lang="ja-JP" altLang="en-US" dirty="0"/>
              <a:t>サーバ上で同時実行可能な最大エージェント数です。</a:t>
            </a:r>
          </a:p>
          <a:p>
            <a:pPr lvl="1"/>
            <a:r>
              <a:rPr lang="en-US" altLang="ja-JP" dirty="0"/>
              <a:t>DEFAULT</a:t>
            </a:r>
            <a:r>
              <a:rPr lang="ja-JP" altLang="en-US" dirty="0"/>
              <a:t>データサービスの初期値は「</a:t>
            </a:r>
            <a:r>
              <a:rPr lang="en-US" altLang="ja-JP" dirty="0"/>
              <a:t>40</a:t>
            </a:r>
            <a:r>
              <a:rPr lang="ja-JP" altLang="en-US" dirty="0"/>
              <a:t>」です。</a:t>
            </a:r>
          </a:p>
          <a:p>
            <a:pPr lvl="1"/>
            <a:endParaRPr lang="ja-JP" altLang="en-US" dirty="0"/>
          </a:p>
          <a:p>
            <a:pPr marL="342900" lvl="1" indent="0">
              <a:buNone/>
            </a:pPr>
            <a:r>
              <a:rPr lang="en-US" altLang="ja-JP" b="1" dirty="0" err="1"/>
              <a:t>number_ready</a:t>
            </a:r>
            <a:endParaRPr lang="en-US" altLang="ja-JP" b="1" dirty="0"/>
          </a:p>
          <a:p>
            <a:pPr lvl="1"/>
            <a:r>
              <a:rPr lang="en-US" altLang="ja-JP" dirty="0" err="1"/>
              <a:t>WebFOCUS</a:t>
            </a:r>
            <a:r>
              <a:rPr lang="ja-JP" altLang="en-US" dirty="0"/>
              <a:t>サービス起動時に待機させるエージェントの数です。</a:t>
            </a:r>
          </a:p>
          <a:p>
            <a:pPr lvl="1"/>
            <a:r>
              <a:rPr lang="en-US" altLang="ja-JP" dirty="0"/>
              <a:t>DEFAULT</a:t>
            </a:r>
            <a:r>
              <a:rPr lang="ja-JP" altLang="en-US" dirty="0"/>
              <a:t>データサービスの初期値は「</a:t>
            </a:r>
            <a:r>
              <a:rPr lang="en-US" altLang="ja-JP" dirty="0"/>
              <a:t>10</a:t>
            </a:r>
            <a:r>
              <a:rPr lang="ja-JP" altLang="en-US" dirty="0"/>
              <a:t>」です。</a:t>
            </a:r>
          </a:p>
          <a:p>
            <a:endParaRPr lang="ja-JP" altLang="en-US" dirty="0"/>
          </a:p>
          <a:p>
            <a:endParaRPr lang="ja-JP" altLang="en-US" dirty="0"/>
          </a:p>
          <a:p>
            <a:endParaRPr lang="ja-JP" altLang="en-US" dirty="0"/>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13</a:t>
            </a:fld>
            <a:endParaRPr lang="ja-JP" altLang="en-US" dirty="0"/>
          </a:p>
        </p:txBody>
      </p:sp>
      <p:sp>
        <p:nvSpPr>
          <p:cNvPr id="6" name="正方形/長方形 5"/>
          <p:cNvSpPr/>
          <p:nvPr/>
        </p:nvSpPr>
        <p:spPr>
          <a:xfrm>
            <a:off x="441359" y="3522689"/>
            <a:ext cx="1656000" cy="800980"/>
          </a:xfrm>
          <a:prstGeom prst="rect">
            <a:avLst/>
          </a:prstGeom>
          <a:solidFill>
            <a:schemeClr val="accent5">
              <a:lumMod val="20000"/>
              <a:lumOff val="80000"/>
            </a:schemeClr>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no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441359" y="3535722"/>
            <a:ext cx="1656000" cy="272758"/>
          </a:xfrm>
          <a:prstGeom prst="rect">
            <a:avLst/>
          </a:prstGeom>
          <a:noFill/>
        </p:spPr>
        <p:txBody>
          <a:bodyPr wrap="square" lIns="36000" tIns="72000" rIns="36000" rtlCol="0">
            <a:spAutoFit/>
          </a:bodyPr>
          <a:lstStyle/>
          <a:p>
            <a:pPr algn="ct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待機状態</a:t>
            </a:r>
            <a:endPar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8" name="グループ化 7"/>
          <p:cNvGrpSpPr/>
          <p:nvPr/>
        </p:nvGrpSpPr>
        <p:grpSpPr>
          <a:xfrm>
            <a:off x="731085" y="3829487"/>
            <a:ext cx="1076549" cy="178532"/>
            <a:chOff x="1691680" y="3723878"/>
            <a:chExt cx="1302624" cy="216024"/>
          </a:xfrm>
        </p:grpSpPr>
        <p:sp>
          <p:nvSpPr>
            <p:cNvPr id="9" name="フローチャート : 結合子 15"/>
            <p:cNvSpPr/>
            <p:nvPr/>
          </p:nvSpPr>
          <p:spPr>
            <a:xfrm>
              <a:off x="1691680" y="3723878"/>
              <a:ext cx="216024" cy="216024"/>
            </a:xfrm>
            <a:prstGeom prst="flowChartConnector">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フローチャート : 結合子 16"/>
            <p:cNvSpPr/>
            <p:nvPr/>
          </p:nvSpPr>
          <p:spPr>
            <a:xfrm>
              <a:off x="1963330" y="3723878"/>
              <a:ext cx="216024" cy="216024"/>
            </a:xfrm>
            <a:prstGeom prst="flowChartConnector">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フローチャート : 結合子 17"/>
            <p:cNvSpPr/>
            <p:nvPr/>
          </p:nvSpPr>
          <p:spPr>
            <a:xfrm>
              <a:off x="2234980" y="3723878"/>
              <a:ext cx="216024" cy="216024"/>
            </a:xfrm>
            <a:prstGeom prst="flowChartConnector">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フローチャート : 結合子 18"/>
            <p:cNvSpPr/>
            <p:nvPr/>
          </p:nvSpPr>
          <p:spPr>
            <a:xfrm>
              <a:off x="2506630" y="3723878"/>
              <a:ext cx="216024" cy="216024"/>
            </a:xfrm>
            <a:prstGeom prst="flowChartConnector">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フローチャート : 結合子 19"/>
            <p:cNvSpPr/>
            <p:nvPr/>
          </p:nvSpPr>
          <p:spPr>
            <a:xfrm>
              <a:off x="2778280" y="3723878"/>
              <a:ext cx="216024" cy="216024"/>
            </a:xfrm>
            <a:prstGeom prst="flowChartConnector">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4" name="グループ化 13"/>
          <p:cNvGrpSpPr/>
          <p:nvPr/>
        </p:nvGrpSpPr>
        <p:grpSpPr>
          <a:xfrm>
            <a:off x="731085" y="4083917"/>
            <a:ext cx="1076549" cy="178532"/>
            <a:chOff x="1691680" y="3723878"/>
            <a:chExt cx="1302624" cy="216024"/>
          </a:xfrm>
        </p:grpSpPr>
        <p:sp>
          <p:nvSpPr>
            <p:cNvPr id="15" name="フローチャート : 結合子 23"/>
            <p:cNvSpPr/>
            <p:nvPr/>
          </p:nvSpPr>
          <p:spPr>
            <a:xfrm>
              <a:off x="1691680" y="3723878"/>
              <a:ext cx="216024" cy="216024"/>
            </a:xfrm>
            <a:prstGeom prst="flowChartConnector">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フローチャート : 結合子 24"/>
            <p:cNvSpPr/>
            <p:nvPr/>
          </p:nvSpPr>
          <p:spPr>
            <a:xfrm>
              <a:off x="1963330" y="3723878"/>
              <a:ext cx="216024" cy="216024"/>
            </a:xfrm>
            <a:prstGeom prst="flowChartConnector">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フローチャート : 結合子 25"/>
            <p:cNvSpPr/>
            <p:nvPr/>
          </p:nvSpPr>
          <p:spPr>
            <a:xfrm>
              <a:off x="2234980" y="3723878"/>
              <a:ext cx="216024" cy="216024"/>
            </a:xfrm>
            <a:prstGeom prst="flowChartConnector">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フローチャート : 結合子 26"/>
            <p:cNvSpPr/>
            <p:nvPr/>
          </p:nvSpPr>
          <p:spPr>
            <a:xfrm>
              <a:off x="2506630" y="3723878"/>
              <a:ext cx="216024" cy="216024"/>
            </a:xfrm>
            <a:prstGeom prst="flowChartConnector">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フローチャート : 結合子 27"/>
            <p:cNvSpPr/>
            <p:nvPr/>
          </p:nvSpPr>
          <p:spPr>
            <a:xfrm>
              <a:off x="2778280" y="3723878"/>
              <a:ext cx="216024" cy="216024"/>
            </a:xfrm>
            <a:prstGeom prst="flowChartConnector">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0" name="正方形/長方形 19"/>
          <p:cNvSpPr/>
          <p:nvPr/>
        </p:nvSpPr>
        <p:spPr>
          <a:xfrm>
            <a:off x="2538388" y="3522689"/>
            <a:ext cx="1656000" cy="800980"/>
          </a:xfrm>
          <a:prstGeom prst="rect">
            <a:avLst/>
          </a:prstGeom>
          <a:solidFill>
            <a:schemeClr val="accent5">
              <a:lumMod val="20000"/>
              <a:lumOff val="80000"/>
            </a:schemeClr>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no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p:cNvSpPr txBox="1"/>
          <p:nvPr/>
        </p:nvSpPr>
        <p:spPr>
          <a:xfrm>
            <a:off x="2538388" y="3535722"/>
            <a:ext cx="1656000" cy="272758"/>
          </a:xfrm>
          <a:prstGeom prst="rect">
            <a:avLst/>
          </a:prstGeom>
          <a:noFill/>
        </p:spPr>
        <p:txBody>
          <a:bodyPr wrap="square" lIns="36000" tIns="72000" rIns="36000" rtlCol="0">
            <a:spAutoFit/>
          </a:bodyPr>
          <a:lstStyle/>
          <a:p>
            <a:pPr algn="ct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リクエスト実行中</a:t>
            </a:r>
            <a:endPar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2" name="グループ化 21"/>
          <p:cNvGrpSpPr/>
          <p:nvPr/>
        </p:nvGrpSpPr>
        <p:grpSpPr>
          <a:xfrm>
            <a:off x="2828114" y="3829487"/>
            <a:ext cx="1076549" cy="178532"/>
            <a:chOff x="1691680" y="3723878"/>
            <a:chExt cx="1302624" cy="216024"/>
          </a:xfrm>
          <a:solidFill>
            <a:schemeClr val="accent5"/>
          </a:solidFill>
        </p:grpSpPr>
        <p:sp>
          <p:nvSpPr>
            <p:cNvPr id="23" name="フローチャート : 結合子 29"/>
            <p:cNvSpPr/>
            <p:nvPr/>
          </p:nvSpPr>
          <p:spPr>
            <a:xfrm>
              <a:off x="1691680" y="3723878"/>
              <a:ext cx="216024" cy="216024"/>
            </a:xfrm>
            <a:prstGeom prst="flowChartConnector">
              <a:avLst/>
            </a:prstGeom>
            <a:grp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フローチャート : 結合子 30"/>
            <p:cNvSpPr/>
            <p:nvPr/>
          </p:nvSpPr>
          <p:spPr>
            <a:xfrm>
              <a:off x="1963330" y="3723878"/>
              <a:ext cx="216024" cy="216024"/>
            </a:xfrm>
            <a:prstGeom prst="flowChartConnector">
              <a:avLst/>
            </a:prstGeom>
            <a:grp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フローチャート : 結合子 31"/>
            <p:cNvSpPr/>
            <p:nvPr/>
          </p:nvSpPr>
          <p:spPr>
            <a:xfrm>
              <a:off x="2234980" y="3723878"/>
              <a:ext cx="216024" cy="216024"/>
            </a:xfrm>
            <a:prstGeom prst="flowChartConnector">
              <a:avLst/>
            </a:prstGeom>
            <a:grp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フローチャート : 結合子 32"/>
            <p:cNvSpPr/>
            <p:nvPr/>
          </p:nvSpPr>
          <p:spPr>
            <a:xfrm>
              <a:off x="2506630" y="3723878"/>
              <a:ext cx="216024" cy="216024"/>
            </a:xfrm>
            <a:prstGeom prst="flowChartConnector">
              <a:avLst/>
            </a:prstGeom>
            <a:grp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フローチャート : 結合子 33"/>
            <p:cNvSpPr/>
            <p:nvPr/>
          </p:nvSpPr>
          <p:spPr>
            <a:xfrm>
              <a:off x="2778280" y="3723878"/>
              <a:ext cx="216024" cy="216024"/>
            </a:xfrm>
            <a:prstGeom prst="flowChartConnector">
              <a:avLst/>
            </a:prstGeom>
            <a:grp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28" name="グループ化 27"/>
          <p:cNvGrpSpPr/>
          <p:nvPr/>
        </p:nvGrpSpPr>
        <p:grpSpPr>
          <a:xfrm>
            <a:off x="2828114" y="4083917"/>
            <a:ext cx="1076549" cy="178532"/>
            <a:chOff x="1691680" y="3723878"/>
            <a:chExt cx="1302624" cy="216024"/>
          </a:xfrm>
        </p:grpSpPr>
        <p:sp>
          <p:nvSpPr>
            <p:cNvPr id="29" name="フローチャート : 結合子 35"/>
            <p:cNvSpPr/>
            <p:nvPr/>
          </p:nvSpPr>
          <p:spPr>
            <a:xfrm>
              <a:off x="1691680" y="3723878"/>
              <a:ext cx="216024" cy="216024"/>
            </a:xfrm>
            <a:prstGeom prst="flowChartConnector">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フローチャート : 結合子 36"/>
            <p:cNvSpPr/>
            <p:nvPr/>
          </p:nvSpPr>
          <p:spPr>
            <a:xfrm>
              <a:off x="1963330" y="3723878"/>
              <a:ext cx="216024" cy="216024"/>
            </a:xfrm>
            <a:prstGeom prst="flowChartConnector">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フローチャート : 結合子 37"/>
            <p:cNvSpPr/>
            <p:nvPr/>
          </p:nvSpPr>
          <p:spPr>
            <a:xfrm>
              <a:off x="2234980" y="3723878"/>
              <a:ext cx="216024" cy="216024"/>
            </a:xfrm>
            <a:prstGeom prst="flowChartConnector">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フローチャート : 結合子 38"/>
            <p:cNvSpPr/>
            <p:nvPr/>
          </p:nvSpPr>
          <p:spPr>
            <a:xfrm>
              <a:off x="2506630" y="3723878"/>
              <a:ext cx="216024" cy="216024"/>
            </a:xfrm>
            <a:prstGeom prst="flowChartConnector">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フローチャート : 結合子 39"/>
            <p:cNvSpPr/>
            <p:nvPr/>
          </p:nvSpPr>
          <p:spPr>
            <a:xfrm>
              <a:off x="2778280" y="3723878"/>
              <a:ext cx="216024" cy="216024"/>
            </a:xfrm>
            <a:prstGeom prst="flowChartConnector">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34" name="正方形/長方形 33"/>
          <p:cNvSpPr/>
          <p:nvPr/>
        </p:nvSpPr>
        <p:spPr>
          <a:xfrm>
            <a:off x="4661213" y="3522689"/>
            <a:ext cx="1872000" cy="800980"/>
          </a:xfrm>
          <a:prstGeom prst="rect">
            <a:avLst/>
          </a:prstGeom>
          <a:solidFill>
            <a:schemeClr val="accent5">
              <a:lumMod val="20000"/>
              <a:lumOff val="80000"/>
            </a:schemeClr>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no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テキスト ボックス 34"/>
          <p:cNvSpPr txBox="1"/>
          <p:nvPr/>
        </p:nvSpPr>
        <p:spPr>
          <a:xfrm>
            <a:off x="4635417" y="3535722"/>
            <a:ext cx="1872000" cy="272758"/>
          </a:xfrm>
          <a:prstGeom prst="rect">
            <a:avLst/>
          </a:prstGeom>
          <a:noFill/>
        </p:spPr>
        <p:txBody>
          <a:bodyPr wrap="square" lIns="36000" tIns="72000" rIns="36000" rtlCol="0">
            <a:spAutoFit/>
          </a:bodyPr>
          <a:lstStyle/>
          <a:p>
            <a:pPr algn="ct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リクエスト実行中</a:t>
            </a:r>
            <a:endPar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6" name="グループ化 35"/>
          <p:cNvGrpSpPr/>
          <p:nvPr/>
        </p:nvGrpSpPr>
        <p:grpSpPr>
          <a:xfrm>
            <a:off x="4838751" y="3829487"/>
            <a:ext cx="1076549" cy="432962"/>
            <a:chOff x="4838751" y="3829487"/>
            <a:chExt cx="1076549" cy="432962"/>
          </a:xfrm>
        </p:grpSpPr>
        <p:sp>
          <p:nvSpPr>
            <p:cNvPr id="37" name="フローチャート : 結合子 43"/>
            <p:cNvSpPr/>
            <p:nvPr/>
          </p:nvSpPr>
          <p:spPr>
            <a:xfrm>
              <a:off x="4838751" y="3829487"/>
              <a:ext cx="178532" cy="178532"/>
            </a:xfrm>
            <a:prstGeom prst="flowChartConnector">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フローチャート : 結合子 44"/>
            <p:cNvSpPr/>
            <p:nvPr/>
          </p:nvSpPr>
          <p:spPr>
            <a:xfrm>
              <a:off x="5063255" y="3829487"/>
              <a:ext cx="178532" cy="178532"/>
            </a:xfrm>
            <a:prstGeom prst="flowChartConnector">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フローチャート : 結合子 45"/>
            <p:cNvSpPr/>
            <p:nvPr/>
          </p:nvSpPr>
          <p:spPr>
            <a:xfrm>
              <a:off x="5287759" y="3829487"/>
              <a:ext cx="178532" cy="178532"/>
            </a:xfrm>
            <a:prstGeom prst="flowChartConnector">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フローチャート : 結合子 46"/>
            <p:cNvSpPr/>
            <p:nvPr/>
          </p:nvSpPr>
          <p:spPr>
            <a:xfrm>
              <a:off x="5512264" y="3829487"/>
              <a:ext cx="178532" cy="178532"/>
            </a:xfrm>
            <a:prstGeom prst="flowChartConnector">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フローチャート : 結合子 47"/>
            <p:cNvSpPr/>
            <p:nvPr/>
          </p:nvSpPr>
          <p:spPr>
            <a:xfrm>
              <a:off x="5736768" y="3829487"/>
              <a:ext cx="178532" cy="178532"/>
            </a:xfrm>
            <a:prstGeom prst="flowChartConnector">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フローチャート : 結合子 49"/>
            <p:cNvSpPr/>
            <p:nvPr/>
          </p:nvSpPr>
          <p:spPr>
            <a:xfrm>
              <a:off x="4838751" y="4083917"/>
              <a:ext cx="178532" cy="178532"/>
            </a:xfrm>
            <a:prstGeom prst="flowChartConnector">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フローチャート : 結合子 50"/>
            <p:cNvSpPr/>
            <p:nvPr/>
          </p:nvSpPr>
          <p:spPr>
            <a:xfrm>
              <a:off x="5063255" y="4083917"/>
              <a:ext cx="178532" cy="178532"/>
            </a:xfrm>
            <a:prstGeom prst="flowChartConnector">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フローチャート : 結合子 51"/>
            <p:cNvSpPr/>
            <p:nvPr/>
          </p:nvSpPr>
          <p:spPr>
            <a:xfrm>
              <a:off x="5287759" y="4083917"/>
              <a:ext cx="178532" cy="178532"/>
            </a:xfrm>
            <a:prstGeom prst="flowChartConnector">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フローチャート : 結合子 52"/>
            <p:cNvSpPr/>
            <p:nvPr/>
          </p:nvSpPr>
          <p:spPr>
            <a:xfrm>
              <a:off x="5512264" y="4083917"/>
              <a:ext cx="178532" cy="178532"/>
            </a:xfrm>
            <a:prstGeom prst="flowChartConnector">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フローチャート : 結合子 53"/>
            <p:cNvSpPr/>
            <p:nvPr/>
          </p:nvSpPr>
          <p:spPr>
            <a:xfrm>
              <a:off x="5736768" y="4083917"/>
              <a:ext cx="178532" cy="178532"/>
            </a:xfrm>
            <a:prstGeom prst="flowChartConnector">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47" name="グループ化 46"/>
          <p:cNvGrpSpPr/>
          <p:nvPr/>
        </p:nvGrpSpPr>
        <p:grpSpPr>
          <a:xfrm>
            <a:off x="5970311" y="3789951"/>
            <a:ext cx="297554" cy="504000"/>
            <a:chOff x="5970311" y="3789951"/>
            <a:chExt cx="297554" cy="504000"/>
          </a:xfrm>
        </p:grpSpPr>
        <p:sp>
          <p:nvSpPr>
            <p:cNvPr id="48" name="フローチャート : 結合子 54"/>
            <p:cNvSpPr/>
            <p:nvPr/>
          </p:nvSpPr>
          <p:spPr>
            <a:xfrm>
              <a:off x="6030906" y="3829496"/>
              <a:ext cx="178532" cy="178533"/>
            </a:xfrm>
            <a:prstGeom prst="flowChartConnector">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フローチャート : 結合子 55"/>
            <p:cNvSpPr/>
            <p:nvPr/>
          </p:nvSpPr>
          <p:spPr>
            <a:xfrm>
              <a:off x="6030906" y="4083917"/>
              <a:ext cx="178532" cy="178532"/>
            </a:xfrm>
            <a:prstGeom prst="flowChartConnector">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正方形/長方形 49"/>
            <p:cNvSpPr/>
            <p:nvPr/>
          </p:nvSpPr>
          <p:spPr>
            <a:xfrm>
              <a:off x="5970311" y="3789951"/>
              <a:ext cx="297554" cy="504000"/>
            </a:xfrm>
            <a:prstGeom prst="rect">
              <a:avLst/>
            </a:prstGeom>
            <a:noFill/>
            <a:ln w="1905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51" name="正方形/長方形 50"/>
          <p:cNvSpPr/>
          <p:nvPr/>
        </p:nvSpPr>
        <p:spPr>
          <a:xfrm>
            <a:off x="6948448" y="3522689"/>
            <a:ext cx="1656000" cy="800980"/>
          </a:xfrm>
          <a:prstGeom prst="rect">
            <a:avLst/>
          </a:prstGeom>
          <a:solidFill>
            <a:schemeClr val="accent5">
              <a:lumMod val="20000"/>
              <a:lumOff val="80000"/>
            </a:schemeClr>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no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テキスト ボックス 51"/>
          <p:cNvSpPr txBox="1"/>
          <p:nvPr/>
        </p:nvSpPr>
        <p:spPr>
          <a:xfrm>
            <a:off x="6948448" y="3535722"/>
            <a:ext cx="1656000" cy="272758"/>
          </a:xfrm>
          <a:prstGeom prst="rect">
            <a:avLst/>
          </a:prstGeom>
          <a:noFill/>
        </p:spPr>
        <p:txBody>
          <a:bodyPr wrap="square" lIns="36000" tIns="72000" rIns="36000" rtlCol="0">
            <a:spAutoFit/>
          </a:bodyPr>
          <a:lstStyle/>
          <a:p>
            <a:pPr algn="ct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リクエスト実行後</a:t>
            </a:r>
            <a:endPar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3" name="グループ化 52"/>
          <p:cNvGrpSpPr/>
          <p:nvPr/>
        </p:nvGrpSpPr>
        <p:grpSpPr>
          <a:xfrm>
            <a:off x="7238174" y="3829487"/>
            <a:ext cx="1076549" cy="178532"/>
            <a:chOff x="1691680" y="3723878"/>
            <a:chExt cx="1302624" cy="216024"/>
          </a:xfrm>
        </p:grpSpPr>
        <p:sp>
          <p:nvSpPr>
            <p:cNvPr id="54" name="フローチャート : 結合子 59"/>
            <p:cNvSpPr/>
            <p:nvPr/>
          </p:nvSpPr>
          <p:spPr>
            <a:xfrm>
              <a:off x="1691680" y="3723878"/>
              <a:ext cx="216024" cy="216024"/>
            </a:xfrm>
            <a:prstGeom prst="flowChartConnector">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フローチャート : 結合子 60"/>
            <p:cNvSpPr/>
            <p:nvPr/>
          </p:nvSpPr>
          <p:spPr>
            <a:xfrm>
              <a:off x="1963330" y="3723878"/>
              <a:ext cx="216024" cy="216024"/>
            </a:xfrm>
            <a:prstGeom prst="flowChartConnector">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フローチャート : 結合子 61"/>
            <p:cNvSpPr/>
            <p:nvPr/>
          </p:nvSpPr>
          <p:spPr>
            <a:xfrm>
              <a:off x="2234980" y="3723878"/>
              <a:ext cx="216024" cy="216024"/>
            </a:xfrm>
            <a:prstGeom prst="flowChartConnector">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フローチャート : 結合子 62"/>
            <p:cNvSpPr/>
            <p:nvPr/>
          </p:nvSpPr>
          <p:spPr>
            <a:xfrm>
              <a:off x="2506630" y="3723878"/>
              <a:ext cx="216024" cy="216024"/>
            </a:xfrm>
            <a:prstGeom prst="flowChartConnector">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フローチャート : 結合子 63"/>
            <p:cNvSpPr/>
            <p:nvPr/>
          </p:nvSpPr>
          <p:spPr>
            <a:xfrm>
              <a:off x="2778280" y="3723878"/>
              <a:ext cx="216024" cy="216024"/>
            </a:xfrm>
            <a:prstGeom prst="flowChartConnector">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59" name="グループ化 58"/>
          <p:cNvGrpSpPr/>
          <p:nvPr/>
        </p:nvGrpSpPr>
        <p:grpSpPr>
          <a:xfrm>
            <a:off x="7238174" y="4083917"/>
            <a:ext cx="1076549" cy="178532"/>
            <a:chOff x="1691680" y="3723878"/>
            <a:chExt cx="1302624" cy="216024"/>
          </a:xfrm>
        </p:grpSpPr>
        <p:sp>
          <p:nvSpPr>
            <p:cNvPr id="60" name="フローチャート : 結合子 65"/>
            <p:cNvSpPr/>
            <p:nvPr/>
          </p:nvSpPr>
          <p:spPr>
            <a:xfrm>
              <a:off x="1691680" y="3723878"/>
              <a:ext cx="216024" cy="216024"/>
            </a:xfrm>
            <a:prstGeom prst="flowChartConnector">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フローチャート : 結合子 66"/>
            <p:cNvSpPr/>
            <p:nvPr/>
          </p:nvSpPr>
          <p:spPr>
            <a:xfrm>
              <a:off x="1963330" y="3723878"/>
              <a:ext cx="216024" cy="216024"/>
            </a:xfrm>
            <a:prstGeom prst="flowChartConnector">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フローチャート : 結合子 67"/>
            <p:cNvSpPr/>
            <p:nvPr/>
          </p:nvSpPr>
          <p:spPr>
            <a:xfrm>
              <a:off x="2234980" y="3723878"/>
              <a:ext cx="216024" cy="216024"/>
            </a:xfrm>
            <a:prstGeom prst="flowChartConnector">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フローチャート : 結合子 68"/>
            <p:cNvSpPr/>
            <p:nvPr/>
          </p:nvSpPr>
          <p:spPr>
            <a:xfrm>
              <a:off x="2506630" y="3723878"/>
              <a:ext cx="216024" cy="216024"/>
            </a:xfrm>
            <a:prstGeom prst="flowChartConnector">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フローチャート : 結合子 69"/>
            <p:cNvSpPr/>
            <p:nvPr/>
          </p:nvSpPr>
          <p:spPr>
            <a:xfrm>
              <a:off x="2778280" y="3723878"/>
              <a:ext cx="216024" cy="216024"/>
            </a:xfrm>
            <a:prstGeom prst="flowChartConnector">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65" name="右矢印 64"/>
          <p:cNvSpPr/>
          <p:nvPr/>
        </p:nvSpPr>
        <p:spPr>
          <a:xfrm>
            <a:off x="2183576" y="3781159"/>
            <a:ext cx="288000" cy="526939"/>
          </a:xfrm>
          <a:prstGeom prst="rightArrow">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右矢印 65"/>
          <p:cNvSpPr/>
          <p:nvPr/>
        </p:nvSpPr>
        <p:spPr>
          <a:xfrm>
            <a:off x="4283968" y="3716992"/>
            <a:ext cx="288000" cy="637596"/>
          </a:xfrm>
          <a:prstGeom prst="rightArrow">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右矢印 66"/>
          <p:cNvSpPr/>
          <p:nvPr/>
        </p:nvSpPr>
        <p:spPr>
          <a:xfrm>
            <a:off x="6588224" y="3694726"/>
            <a:ext cx="288000" cy="637596"/>
          </a:xfrm>
          <a:prstGeom prst="rightArrow">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8" name="テキスト ボックス 67"/>
          <p:cNvSpPr txBox="1"/>
          <p:nvPr/>
        </p:nvSpPr>
        <p:spPr>
          <a:xfrm>
            <a:off x="441359" y="4332322"/>
            <a:ext cx="1656000" cy="365091"/>
          </a:xfrm>
          <a:prstGeom prst="rect">
            <a:avLst/>
          </a:prstGeom>
          <a:noFill/>
        </p:spPr>
        <p:txBody>
          <a:bodyPr wrap="square" lIns="36000" tIns="72000" rIns="36000" rtlCol="0">
            <a:spAutoFit/>
          </a:bodyPr>
          <a:lstStyle/>
          <a:p>
            <a:pPr algn="ctr"/>
            <a:r>
              <a:rPr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リクエストがあるまでの間は</a:t>
            </a:r>
            <a:r>
              <a:rPr lang="en-US" altLang="ja-JP"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アイドル状態で待機</a:t>
            </a:r>
            <a:endPar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9" name="テキスト ボックス 68"/>
          <p:cNvSpPr txBox="1"/>
          <p:nvPr/>
        </p:nvSpPr>
        <p:spPr>
          <a:xfrm>
            <a:off x="2538723" y="4332322"/>
            <a:ext cx="1656000" cy="488201"/>
          </a:xfrm>
          <a:prstGeom prst="rect">
            <a:avLst/>
          </a:prstGeom>
          <a:noFill/>
        </p:spPr>
        <p:txBody>
          <a:bodyPr wrap="square" lIns="36000" tIns="72000" rIns="36000" rtlCol="0">
            <a:spAutoFit/>
          </a:bodyPr>
          <a:lstStyle/>
          <a:p>
            <a:pPr algn="ctr"/>
            <a:r>
              <a:rPr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リクエストがあると</a:t>
            </a:r>
            <a:r>
              <a:rPr lang="en-US" altLang="ja-JP"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エージェントに処理が割り当て</a:t>
            </a:r>
            <a:r>
              <a:rPr lang="en-US" altLang="ja-JP"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800"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られ</a:t>
            </a:r>
            <a:r>
              <a:rPr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実行中のステータスに移行</a:t>
            </a:r>
            <a:endPar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テキスト ボックス 69"/>
          <p:cNvSpPr txBox="1"/>
          <p:nvPr/>
        </p:nvSpPr>
        <p:spPr>
          <a:xfrm>
            <a:off x="4638291" y="4332322"/>
            <a:ext cx="1869126" cy="488201"/>
          </a:xfrm>
          <a:prstGeom prst="rect">
            <a:avLst/>
          </a:prstGeom>
          <a:noFill/>
        </p:spPr>
        <p:txBody>
          <a:bodyPr wrap="square" lIns="36000" tIns="72000" rIns="36000" rtlCol="0">
            <a:spAutoFit/>
          </a:bodyPr>
          <a:lstStyle/>
          <a:p>
            <a:pPr algn="ctr"/>
            <a:r>
              <a:rPr lang="en-US" altLang="ja-JP" sz="800"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number_ready</a:t>
            </a:r>
            <a:r>
              <a:rPr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を超えるリクエスト</a:t>
            </a:r>
            <a:r>
              <a:rPr lang="en-US" altLang="ja-JP"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があると、</a:t>
            </a:r>
            <a:r>
              <a:rPr lang="en-US" altLang="ja-JP"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maximum</a:t>
            </a:r>
            <a:r>
              <a:rPr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を上限に</a:t>
            </a:r>
            <a:r>
              <a:rPr lang="en-US" altLang="ja-JP"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追加でエージェントが起動</a:t>
            </a:r>
            <a:endPar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 name="テキスト ボックス 70"/>
          <p:cNvSpPr txBox="1"/>
          <p:nvPr/>
        </p:nvSpPr>
        <p:spPr>
          <a:xfrm>
            <a:off x="6948448" y="4332322"/>
            <a:ext cx="1656000" cy="611312"/>
          </a:xfrm>
          <a:prstGeom prst="rect">
            <a:avLst/>
          </a:prstGeom>
          <a:noFill/>
        </p:spPr>
        <p:txBody>
          <a:bodyPr wrap="square" lIns="36000" tIns="72000" rIns="36000" rtlCol="0">
            <a:spAutoFit/>
          </a:bodyPr>
          <a:lstStyle/>
          <a:p>
            <a:pPr algn="ctr"/>
            <a:r>
              <a:rPr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処理</a:t>
            </a: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終わるとアイドル状態に</a:t>
            </a:r>
            <a:r>
              <a:rPr lang="en-US" altLang="ja-JP"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なり、</a:t>
            </a:r>
            <a:r>
              <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さらに一定時間たつと</a:t>
            </a:r>
            <a:r>
              <a:rPr lang="en-US" altLang="ja-JP" sz="800" dirty="0" err="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number_ready</a:t>
            </a: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を</a:t>
            </a:r>
            <a:r>
              <a:rPr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上回る</a:t>
            </a:r>
            <a:r>
              <a:rPr lang="en-US" altLang="ja-JP"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エージェントは停止</a:t>
            </a:r>
            <a:endParaRPr lang="en-US" altLang="ja-JP"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381083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キューの制御</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ja-JP" altLang="en-US" dirty="0"/>
              <a:t>同時処理数が多い場合、キューイングの必要有無を検討します。</a:t>
            </a:r>
          </a:p>
          <a:p>
            <a:endParaRPr lang="ja-JP" altLang="en-US" dirty="0"/>
          </a:p>
          <a:p>
            <a:pPr marL="342900" lvl="1" indent="0">
              <a:buNone/>
            </a:pPr>
            <a:r>
              <a:rPr lang="en-US" altLang="ja-JP" b="1" dirty="0"/>
              <a:t>Queuing</a:t>
            </a:r>
          </a:p>
          <a:p>
            <a:pPr lvl="1"/>
            <a:r>
              <a:rPr lang="ja-JP" altLang="en-US" dirty="0"/>
              <a:t>最大エージェント数（</a:t>
            </a:r>
            <a:r>
              <a:rPr lang="en-US" altLang="ja-JP" dirty="0"/>
              <a:t>maximum</a:t>
            </a:r>
            <a:r>
              <a:rPr lang="ja-JP" altLang="en-US" dirty="0"/>
              <a:t>）を超えるアクセスがあった場合に処理待ちの状態にするかどうかを指定します。</a:t>
            </a:r>
          </a:p>
          <a:p>
            <a:pPr lvl="1"/>
            <a:r>
              <a:rPr lang="ja-JP" altLang="en-US" dirty="0"/>
              <a:t>通常より時間がかかっても、リクエストのあった処理は実行させたい場合、キューイングの設定は「オン」にします。</a:t>
            </a:r>
          </a:p>
          <a:p>
            <a:pPr lvl="1"/>
            <a:r>
              <a:rPr lang="ja-JP" altLang="en-US" dirty="0"/>
              <a:t>処理待ちをさせたくない場合、キューイングの設定は「オフ」にします。</a:t>
            </a:r>
            <a:br>
              <a:rPr lang="ja-JP" altLang="en-US" dirty="0"/>
            </a:br>
            <a:r>
              <a:rPr lang="ja-JP" altLang="en-US" dirty="0"/>
              <a:t>この場合、同時実行数の上限を超えた旨のエラーメッセージが</a:t>
            </a:r>
            <a:r>
              <a:rPr lang="en-US" altLang="ja-JP" dirty="0"/>
              <a:t>Web</a:t>
            </a:r>
            <a:r>
              <a:rPr lang="ja-JP" altLang="en-US" dirty="0"/>
              <a:t>ブラウザに表示されます。</a:t>
            </a:r>
          </a:p>
          <a:p>
            <a:pPr lvl="1"/>
            <a:r>
              <a:rPr lang="ja-JP" altLang="en-US" dirty="0"/>
              <a:t>初期値は「オフ」です。</a:t>
            </a:r>
          </a:p>
          <a:p>
            <a:endParaRPr lang="ja-JP" altLang="en-US" dirty="0"/>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14</a:t>
            </a:fld>
            <a:endParaRPr lang="ja-JP" altLang="en-US" dirty="0"/>
          </a:p>
        </p:txBody>
      </p:sp>
    </p:spTree>
    <p:extLst>
      <p:ext uri="{BB962C8B-B14F-4D97-AF65-F5344CB8AC3E}">
        <p14:creationId xmlns:p14="http://schemas.microsoft.com/office/powerpoint/2010/main" val="3380367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キューの制御</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dirty="0"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ja-JP" altLang="en-US" dirty="0"/>
              <a:t>キューイングを利用する場合、キューの待機時間やキュー数を検討します。</a:t>
            </a:r>
            <a:r>
              <a:rPr lang="en-US" altLang="ja-JP" dirty="0"/>
              <a:t/>
            </a:r>
            <a:br>
              <a:rPr lang="en-US" altLang="ja-JP" dirty="0"/>
            </a:br>
            <a:r>
              <a:rPr lang="ja-JP" altLang="en-US" dirty="0"/>
              <a:t>（</a:t>
            </a:r>
            <a:r>
              <a:rPr lang="en-US" altLang="ja-JP" dirty="0"/>
              <a:t>Queuing</a:t>
            </a:r>
            <a:r>
              <a:rPr lang="ja-JP" altLang="en-US" dirty="0"/>
              <a:t>が「</a:t>
            </a:r>
            <a:r>
              <a:rPr lang="en-US" altLang="ja-JP" dirty="0"/>
              <a:t>on</a:t>
            </a:r>
            <a:r>
              <a:rPr lang="ja-JP" altLang="en-US" dirty="0"/>
              <a:t>」の時に設定可能です）</a:t>
            </a:r>
            <a:endParaRPr lang="en-US" altLang="ja-JP" dirty="0"/>
          </a:p>
          <a:p>
            <a:pPr marL="457200" lvl="1" indent="0">
              <a:buNone/>
            </a:pPr>
            <a:endParaRPr lang="en-US" altLang="ja-JP" dirty="0"/>
          </a:p>
          <a:p>
            <a:pPr marL="457200" lvl="1" indent="0">
              <a:buNone/>
            </a:pPr>
            <a:r>
              <a:rPr lang="en-US" altLang="ja-JP" b="1" dirty="0" err="1"/>
              <a:t>maximum_q</a:t>
            </a:r>
            <a:endParaRPr lang="en-US" altLang="ja-JP" b="1" dirty="0"/>
          </a:p>
          <a:p>
            <a:pPr lvl="1"/>
            <a:r>
              <a:rPr lang="ja-JP" altLang="en-US" dirty="0"/>
              <a:t>キューに待機させるリクエストの最大数です。</a:t>
            </a:r>
          </a:p>
          <a:p>
            <a:pPr lvl="1"/>
            <a:r>
              <a:rPr lang="en-US" altLang="ja-JP" dirty="0"/>
              <a:t>maximum</a:t>
            </a:r>
            <a:r>
              <a:rPr lang="ja-JP" altLang="en-US" dirty="0"/>
              <a:t>で設定された値を超えるアクセスがあった場合、キューで待機</a:t>
            </a:r>
            <a:r>
              <a:rPr lang="ja-JP" altLang="en-US" dirty="0" smtClean="0"/>
              <a:t>させるリクエスト</a:t>
            </a:r>
            <a:r>
              <a:rPr lang="ja-JP" altLang="en-US" dirty="0"/>
              <a:t>の最大数を指定します。</a:t>
            </a:r>
            <a:endParaRPr lang="en-US" altLang="ja-JP" dirty="0"/>
          </a:p>
          <a:p>
            <a:pPr lvl="1"/>
            <a:r>
              <a:rPr lang="ja-JP" altLang="en-US" dirty="0"/>
              <a:t>無制限にする場合は「</a:t>
            </a:r>
            <a:r>
              <a:rPr lang="en-US" altLang="ja-JP" dirty="0"/>
              <a:t>-1</a:t>
            </a:r>
            <a:r>
              <a:rPr lang="ja-JP" altLang="en-US" dirty="0"/>
              <a:t>」を設定します。</a:t>
            </a:r>
            <a:endParaRPr lang="en-US" altLang="ja-JP" dirty="0"/>
          </a:p>
          <a:p>
            <a:pPr lvl="1"/>
            <a:endParaRPr lang="en-US" altLang="ja-JP" dirty="0"/>
          </a:p>
          <a:p>
            <a:pPr marL="457200" lvl="1" indent="0">
              <a:buNone/>
            </a:pPr>
            <a:r>
              <a:rPr lang="en-US" altLang="ja-JP" b="1" dirty="0" err="1"/>
              <a:t>queue_limit</a:t>
            </a:r>
            <a:endParaRPr lang="en-US" altLang="ja-JP" b="1" dirty="0"/>
          </a:p>
          <a:p>
            <a:pPr lvl="1"/>
            <a:r>
              <a:rPr lang="ja-JP" altLang="en-US" dirty="0"/>
              <a:t>キューに待機させたリクエスト最大待機時間（秒）です。</a:t>
            </a:r>
            <a:endParaRPr lang="en-US" altLang="ja-JP" dirty="0"/>
          </a:p>
          <a:p>
            <a:pPr lvl="1"/>
            <a:r>
              <a:rPr lang="ja-JP" altLang="en-US" dirty="0"/>
              <a:t>キュー内での待機時間がこの値を超えると、キューから削除されます。</a:t>
            </a:r>
            <a:endParaRPr lang="en-US" altLang="ja-JP" dirty="0"/>
          </a:p>
          <a:p>
            <a:pPr lvl="1"/>
            <a:r>
              <a:rPr lang="ja-JP" altLang="en-US" dirty="0"/>
              <a:t>無制限にする場合は「</a:t>
            </a:r>
            <a:r>
              <a:rPr lang="en-US" altLang="ja-JP" dirty="0"/>
              <a:t>-1</a:t>
            </a:r>
            <a:r>
              <a:rPr lang="ja-JP" altLang="en-US" dirty="0"/>
              <a:t>」を設定します。</a:t>
            </a:r>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15</a:t>
            </a:fld>
            <a:endParaRPr lang="ja-JP" altLang="en-US" dirty="0"/>
          </a:p>
        </p:txBody>
      </p:sp>
    </p:spTree>
    <p:extLst>
      <p:ext uri="{BB962C8B-B14F-4D97-AF65-F5344CB8AC3E}">
        <p14:creationId xmlns:p14="http://schemas.microsoft.com/office/powerpoint/2010/main" val="3409738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ユーザー単位</a:t>
            </a:r>
            <a:r>
              <a:rPr lang="ja-JP" altLang="en-US" dirty="0"/>
              <a:t>の制御</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dirty="0"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ja-JP" altLang="en-US" dirty="0" smtClean="0"/>
              <a:t>ユーザー１人</a:t>
            </a:r>
            <a:r>
              <a:rPr lang="ja-JP" altLang="en-US" dirty="0"/>
              <a:t>あたりの実行数が多い</a:t>
            </a:r>
            <a:r>
              <a:rPr lang="ja-JP" altLang="en-US" dirty="0" smtClean="0"/>
              <a:t>場合</a:t>
            </a:r>
            <a:r>
              <a:rPr lang="ja-JP" altLang="en-US" dirty="0" smtClean="0"/>
              <a:t>ユーザー単位</a:t>
            </a:r>
            <a:r>
              <a:rPr lang="ja-JP" altLang="en-US" dirty="0"/>
              <a:t>で同時接続数やキューイングの必要有無を検討します。</a:t>
            </a:r>
          </a:p>
          <a:p>
            <a:pPr marL="457200" lvl="1" indent="0">
              <a:buNone/>
            </a:pPr>
            <a:endParaRPr lang="en-US" altLang="ja-JP" b="1" dirty="0"/>
          </a:p>
          <a:p>
            <a:pPr marL="457200" lvl="1" indent="0">
              <a:buNone/>
            </a:pPr>
            <a:r>
              <a:rPr lang="en-US" altLang="ja-JP" b="1" dirty="0" err="1"/>
              <a:t>max_connections_per_user</a:t>
            </a:r>
            <a:endParaRPr lang="en-US" altLang="ja-JP" b="1" dirty="0"/>
          </a:p>
          <a:p>
            <a:pPr lvl="1"/>
            <a:r>
              <a:rPr lang="ja-JP" altLang="en-US" dirty="0"/>
              <a:t>同じ</a:t>
            </a:r>
            <a:r>
              <a:rPr lang="ja-JP" altLang="en-US" dirty="0" smtClean="0"/>
              <a:t>ユーザー</a:t>
            </a:r>
            <a:r>
              <a:rPr lang="en-US" altLang="ja-JP" dirty="0" smtClean="0"/>
              <a:t>ID</a:t>
            </a:r>
            <a:r>
              <a:rPr lang="ja-JP" altLang="en-US" dirty="0"/>
              <a:t>あたりの並列接続数です。</a:t>
            </a:r>
            <a:endParaRPr lang="en-US" altLang="ja-JP" dirty="0"/>
          </a:p>
          <a:p>
            <a:pPr lvl="1"/>
            <a:r>
              <a:rPr lang="ja-JP" altLang="en-US" dirty="0"/>
              <a:t>指定された数を超えた場合、エージェントが停止されます。</a:t>
            </a:r>
            <a:endParaRPr lang="en-US" altLang="ja-JP" dirty="0"/>
          </a:p>
          <a:p>
            <a:pPr lvl="1"/>
            <a:r>
              <a:rPr lang="ja-JP" altLang="en-US" dirty="0"/>
              <a:t>初期値は「</a:t>
            </a:r>
            <a:r>
              <a:rPr lang="en-US" altLang="ja-JP" dirty="0"/>
              <a:t>-1</a:t>
            </a:r>
            <a:r>
              <a:rPr lang="ja-JP" altLang="en-US" dirty="0"/>
              <a:t>（無制限）」です。</a:t>
            </a:r>
            <a:r>
              <a:rPr lang="en-US" altLang="ja-JP" dirty="0"/>
              <a:t/>
            </a:r>
            <a:br>
              <a:rPr lang="en-US" altLang="ja-JP" dirty="0"/>
            </a:br>
            <a:endParaRPr lang="en-US" altLang="ja-JP" b="1" dirty="0"/>
          </a:p>
          <a:p>
            <a:pPr marL="457200" lvl="1" indent="0">
              <a:buNone/>
            </a:pPr>
            <a:r>
              <a:rPr lang="en-US" altLang="ja-JP" b="1" dirty="0" err="1"/>
              <a:t>queue_max_user_conns</a:t>
            </a:r>
            <a:endParaRPr lang="en-US" altLang="ja-JP" b="1" dirty="0"/>
          </a:p>
          <a:p>
            <a:pPr lvl="1"/>
            <a:r>
              <a:rPr lang="en-US" altLang="ja-JP" dirty="0" err="1"/>
              <a:t>max_connections_per_user</a:t>
            </a:r>
            <a:r>
              <a:rPr lang="ja-JP" altLang="en-US" dirty="0"/>
              <a:t>で設定された値を超えるアクセスがあった場合</a:t>
            </a:r>
            <a:r>
              <a:rPr lang="ja-JP" altLang="en-US" dirty="0" smtClean="0"/>
              <a:t>、キュー</a:t>
            </a:r>
            <a:r>
              <a:rPr lang="ja-JP" altLang="en-US" dirty="0"/>
              <a:t>で待機させるかどうかを指定します。</a:t>
            </a:r>
          </a:p>
          <a:p>
            <a:pPr lvl="1"/>
            <a:r>
              <a:rPr lang="ja-JP" altLang="en-US" dirty="0"/>
              <a:t>初期値は「</a:t>
            </a:r>
            <a:r>
              <a:rPr lang="en-US" altLang="ja-JP" dirty="0"/>
              <a:t>n</a:t>
            </a:r>
            <a:r>
              <a:rPr lang="ja-JP" altLang="en-US" dirty="0"/>
              <a:t>」で、処理待ちを設定しません。（</a:t>
            </a:r>
            <a:r>
              <a:rPr lang="en-US" altLang="ja-JP" dirty="0"/>
              <a:t>Queuing</a:t>
            </a:r>
            <a:r>
              <a:rPr lang="ja-JP" altLang="en-US" dirty="0"/>
              <a:t>が「オン」の時に設定可能です）</a:t>
            </a:r>
            <a:endParaRPr lang="en-US" altLang="ja-JP" dirty="0"/>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16</a:t>
            </a:fld>
            <a:endParaRPr lang="ja-JP" altLang="en-US" dirty="0"/>
          </a:p>
        </p:txBody>
      </p:sp>
    </p:spTree>
    <p:extLst>
      <p:ext uri="{BB962C8B-B14F-4D97-AF65-F5344CB8AC3E}">
        <p14:creationId xmlns:p14="http://schemas.microsoft.com/office/powerpoint/2010/main" val="3444688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エージェントの存続時間の制御</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dirty="0" smtClean="0"/>
              <a:t>© K.K. Ashisuto</a:t>
            </a:r>
            <a:endParaRPr lang="ja-JP" altLang="en-US" dirty="0"/>
          </a:p>
        </p:txBody>
      </p:sp>
      <p:sp>
        <p:nvSpPr>
          <p:cNvPr id="4" name="テキスト プレースホルダー 3"/>
          <p:cNvSpPr>
            <a:spLocks noGrp="1"/>
          </p:cNvSpPr>
          <p:nvPr>
            <p:ph type="body" sz="quarter" idx="13"/>
          </p:nvPr>
        </p:nvSpPr>
        <p:spPr>
          <a:xfrm>
            <a:off x="215900" y="915566"/>
            <a:ext cx="8712200" cy="1872208"/>
          </a:xfrm>
        </p:spPr>
        <p:txBody>
          <a:bodyPr/>
          <a:lstStyle/>
          <a:p>
            <a:r>
              <a:rPr lang="ja-JP" altLang="en-US" dirty="0"/>
              <a:t>長時間検索リクエストが多い場合、エージェントに許可する最大接続時間（秒）を検討します。</a:t>
            </a:r>
            <a:endParaRPr lang="en-US" altLang="ja-JP" dirty="0"/>
          </a:p>
          <a:p>
            <a:endParaRPr lang="ja-JP" altLang="en-US" dirty="0"/>
          </a:p>
          <a:p>
            <a:pPr marL="457200" lvl="1" indent="0">
              <a:buNone/>
            </a:pPr>
            <a:r>
              <a:rPr lang="en-US" altLang="ja-JP" b="1" dirty="0" err="1"/>
              <a:t>connection_limit</a:t>
            </a:r>
            <a:endParaRPr lang="en-US" altLang="ja-JP" dirty="0"/>
          </a:p>
          <a:p>
            <a:pPr lvl="1"/>
            <a:r>
              <a:rPr lang="ja-JP" altLang="en-US" dirty="0"/>
              <a:t>リクエストを処理する最大時間（秒）を定義します。</a:t>
            </a:r>
          </a:p>
          <a:p>
            <a:pPr lvl="1"/>
            <a:r>
              <a:rPr lang="ja-JP" altLang="en-US" dirty="0"/>
              <a:t>指定された時間を超えた場合、エージェントが停止されます。</a:t>
            </a:r>
            <a:endParaRPr lang="en-US" altLang="ja-JP" dirty="0"/>
          </a:p>
          <a:p>
            <a:pPr lvl="1"/>
            <a:r>
              <a:rPr lang="ja-JP" altLang="en-US" dirty="0"/>
              <a:t>初期値は「</a:t>
            </a:r>
            <a:r>
              <a:rPr lang="en-US" altLang="ja-JP" dirty="0"/>
              <a:t>-1</a:t>
            </a:r>
            <a:r>
              <a:rPr lang="ja-JP" altLang="en-US" dirty="0"/>
              <a:t>（無制限）」です。</a:t>
            </a:r>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17</a:t>
            </a:fld>
            <a:endParaRPr lang="ja-JP" altLang="en-US" dirty="0"/>
          </a:p>
        </p:txBody>
      </p:sp>
      <p:sp>
        <p:nvSpPr>
          <p:cNvPr id="6" name="正方形/長方形 5"/>
          <p:cNvSpPr/>
          <p:nvPr/>
        </p:nvSpPr>
        <p:spPr>
          <a:xfrm>
            <a:off x="5861473" y="3147814"/>
            <a:ext cx="3010688" cy="1368152"/>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no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5930622" y="3219822"/>
            <a:ext cx="1631747" cy="103418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lgn="ctr"/>
            <a:r>
              <a:rPr lang="en-US" altLang="ja-JP" sz="1200" b="1" dirty="0" smtClean="0"/>
              <a:t>Reporting</a:t>
            </a:r>
            <a:r>
              <a:rPr lang="ja-JP" altLang="en-US" sz="1200" b="1" dirty="0" smtClean="0"/>
              <a:t> </a:t>
            </a:r>
            <a:r>
              <a:rPr lang="en-US" altLang="ja-JP" sz="1200" b="1" dirty="0" smtClean="0"/>
              <a:t>Server</a:t>
            </a:r>
            <a:endParaRPr kumimoji="1" lang="ja-JP" altLang="en-US" sz="1200" b="1" dirty="0"/>
          </a:p>
        </p:txBody>
      </p:sp>
      <p:sp>
        <p:nvSpPr>
          <p:cNvPr id="8" name="正方形/長方形 7"/>
          <p:cNvSpPr/>
          <p:nvPr/>
        </p:nvSpPr>
        <p:spPr>
          <a:xfrm rot="16200000">
            <a:off x="6589179" y="2963690"/>
            <a:ext cx="311774" cy="136815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kumimoji="1" lang="en-US" altLang="ja-JP" sz="1050" smtClean="0"/>
              <a:t>jscom3c.exe</a:t>
            </a:r>
            <a:endParaRPr kumimoji="1" lang="ja-JP" altLang="en-US" sz="1050"/>
          </a:p>
        </p:txBody>
      </p:sp>
      <p:sp>
        <p:nvSpPr>
          <p:cNvPr id="9" name="正方形/長方形 8"/>
          <p:cNvSpPr/>
          <p:nvPr/>
        </p:nvSpPr>
        <p:spPr>
          <a:xfrm rot="16200000">
            <a:off x="6589179" y="3308198"/>
            <a:ext cx="311774" cy="136815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altLang="ja-JP" sz="1050"/>
              <a:t>tscom</a:t>
            </a:r>
            <a:r>
              <a:rPr kumimoji="1" lang="en-US" altLang="ja-JP" sz="1050" smtClean="0"/>
              <a:t>3.exe</a:t>
            </a:r>
            <a:endParaRPr kumimoji="1" lang="ja-JP" altLang="en-US" sz="1050"/>
          </a:p>
        </p:txBody>
      </p:sp>
      <p:sp>
        <p:nvSpPr>
          <p:cNvPr id="10" name="正方形/長方形 9"/>
          <p:cNvSpPr/>
          <p:nvPr/>
        </p:nvSpPr>
        <p:spPr>
          <a:xfrm>
            <a:off x="7868963" y="3219822"/>
            <a:ext cx="902216" cy="103418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lgn="ctr"/>
            <a:r>
              <a:rPr lang="ja-JP" altLang="en-US" sz="1200" b="1" smtClean="0">
                <a:solidFill>
                  <a:schemeClr val="bg1"/>
                </a:solidFill>
              </a:rPr>
              <a:t>データ</a:t>
            </a:r>
            <a:endParaRPr lang="en-US" altLang="ja-JP" sz="1200" b="1" smtClean="0">
              <a:solidFill>
                <a:schemeClr val="bg1"/>
              </a:solidFill>
            </a:endParaRPr>
          </a:p>
          <a:p>
            <a:pPr algn="ctr"/>
            <a:r>
              <a:rPr lang="ja-JP" altLang="en-US" sz="1200" b="1" smtClean="0">
                <a:solidFill>
                  <a:schemeClr val="bg1"/>
                </a:solidFill>
              </a:rPr>
              <a:t>ベース</a:t>
            </a:r>
            <a:endParaRPr kumimoji="1" lang="ja-JP" altLang="en-US" sz="1200" b="1">
              <a:solidFill>
                <a:schemeClr val="bg1"/>
              </a:solidFill>
            </a:endParaRPr>
          </a:p>
        </p:txBody>
      </p:sp>
      <p:pic>
        <p:nvPicPr>
          <p:cNvPr id="11" name="Picture 4"/>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52777" y="3721666"/>
            <a:ext cx="541510" cy="372489"/>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4205289" y="3219822"/>
            <a:ext cx="1656184" cy="103418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lgn="ctr"/>
            <a:r>
              <a:rPr kumimoji="1" lang="ja-JP" altLang="en-US" sz="1050" b="1" smtClean="0"/>
              <a:t>アプリケーションサーバ</a:t>
            </a:r>
            <a:endParaRPr kumimoji="1" lang="en-US" altLang="ja-JP" sz="1050" b="1" smtClean="0"/>
          </a:p>
        </p:txBody>
      </p:sp>
      <p:sp>
        <p:nvSpPr>
          <p:cNvPr id="13" name="正方形/長方形 12"/>
          <p:cNvSpPr/>
          <p:nvPr/>
        </p:nvSpPr>
        <p:spPr>
          <a:xfrm rot="16200000">
            <a:off x="4877494" y="2963690"/>
            <a:ext cx="311774" cy="136815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kumimoji="1" lang="en-US" altLang="ja-JP" sz="1050" smtClean="0"/>
              <a:t>tomcat9.exe</a:t>
            </a:r>
            <a:endParaRPr kumimoji="1" lang="ja-JP" altLang="en-US" sz="1050"/>
          </a:p>
        </p:txBody>
      </p:sp>
      <p:sp>
        <p:nvSpPr>
          <p:cNvPr id="14" name="正方形/長方形 13"/>
          <p:cNvSpPr/>
          <p:nvPr/>
        </p:nvSpPr>
        <p:spPr>
          <a:xfrm rot="16200000">
            <a:off x="4877494" y="3308198"/>
            <a:ext cx="311774" cy="136815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kumimoji="1" lang="en-US" altLang="ja-JP" sz="1050" smtClean="0"/>
              <a:t>Apache</a:t>
            </a:r>
            <a:r>
              <a:rPr kumimoji="1" lang="ja-JP" altLang="en-US" sz="1050" smtClean="0"/>
              <a:t> </a:t>
            </a:r>
            <a:r>
              <a:rPr kumimoji="1" lang="en-US" altLang="ja-JP" sz="1050" smtClean="0"/>
              <a:t>Tomcat</a:t>
            </a:r>
            <a:endParaRPr kumimoji="1" lang="ja-JP" altLang="en-US" sz="1050"/>
          </a:p>
        </p:txBody>
      </p:sp>
      <p:sp>
        <p:nvSpPr>
          <p:cNvPr id="15" name="正方形/長方形 14"/>
          <p:cNvSpPr/>
          <p:nvPr/>
        </p:nvSpPr>
        <p:spPr>
          <a:xfrm>
            <a:off x="2501535" y="3219822"/>
            <a:ext cx="1631747" cy="103418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lgn="ctr"/>
            <a:r>
              <a:rPr kumimoji="1" lang="en-US" altLang="ja-JP" sz="1200" b="1" smtClean="0"/>
              <a:t>Web</a:t>
            </a:r>
            <a:r>
              <a:rPr kumimoji="1" lang="ja-JP" altLang="en-US" sz="1200" b="1" smtClean="0"/>
              <a:t>サーバ</a:t>
            </a:r>
            <a:endParaRPr kumimoji="1" lang="ja-JP" altLang="en-US" sz="1200" b="1"/>
          </a:p>
        </p:txBody>
      </p:sp>
      <p:sp>
        <p:nvSpPr>
          <p:cNvPr id="16" name="正方形/長方形 15"/>
          <p:cNvSpPr/>
          <p:nvPr/>
        </p:nvSpPr>
        <p:spPr>
          <a:xfrm rot="16200000">
            <a:off x="3160091" y="2963690"/>
            <a:ext cx="311774" cy="136815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kumimoji="1" lang="en-US" altLang="ja-JP" sz="1050" smtClean="0"/>
              <a:t>Jakarta</a:t>
            </a:r>
            <a:r>
              <a:rPr kumimoji="1" lang="ja-JP" altLang="en-US" sz="1050" smtClean="0"/>
              <a:t> </a:t>
            </a:r>
            <a:r>
              <a:rPr kumimoji="1" lang="en-US" altLang="ja-JP" sz="1050" smtClean="0"/>
              <a:t>Isapi</a:t>
            </a:r>
          </a:p>
          <a:p>
            <a:pPr algn="ctr"/>
            <a:r>
              <a:rPr lang="en-US" altLang="ja-JP" sz="1050"/>
              <a:t>Redirector</a:t>
            </a:r>
            <a:endParaRPr kumimoji="1" lang="ja-JP" altLang="en-US" sz="1050"/>
          </a:p>
        </p:txBody>
      </p:sp>
      <p:sp>
        <p:nvSpPr>
          <p:cNvPr id="17" name="正方形/長方形 16"/>
          <p:cNvSpPr/>
          <p:nvPr/>
        </p:nvSpPr>
        <p:spPr>
          <a:xfrm rot="16200000">
            <a:off x="3160091" y="3308198"/>
            <a:ext cx="311774" cy="136815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kumimoji="1" lang="en-US" altLang="ja-JP" sz="1050" smtClean="0"/>
              <a:t>IIS</a:t>
            </a:r>
            <a:endParaRPr kumimoji="1" lang="ja-JP" altLang="en-US" sz="1050"/>
          </a:p>
        </p:txBody>
      </p:sp>
      <p:sp>
        <p:nvSpPr>
          <p:cNvPr id="18" name="正方形/長方形 17"/>
          <p:cNvSpPr/>
          <p:nvPr/>
        </p:nvSpPr>
        <p:spPr>
          <a:xfrm>
            <a:off x="491938" y="3219822"/>
            <a:ext cx="1631747" cy="103418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lgn="ctr"/>
            <a:r>
              <a:rPr kumimoji="1" lang="ja-JP" altLang="en-US" sz="1200" b="1" dirty="0" smtClean="0"/>
              <a:t>クライアント</a:t>
            </a:r>
            <a:r>
              <a:rPr kumimoji="1" lang="en-US" altLang="ja-JP" sz="1200" b="1" dirty="0" smtClean="0"/>
              <a:t>PC</a:t>
            </a:r>
            <a:endParaRPr kumimoji="1" lang="ja-JP" altLang="en-US" sz="1200" b="1" dirty="0"/>
          </a:p>
        </p:txBody>
      </p:sp>
      <p:sp>
        <p:nvSpPr>
          <p:cNvPr id="19" name="正方形/長方形 18"/>
          <p:cNvSpPr/>
          <p:nvPr/>
        </p:nvSpPr>
        <p:spPr>
          <a:xfrm rot="16200000">
            <a:off x="1150494" y="2963690"/>
            <a:ext cx="311774" cy="136815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kumimoji="1" lang="en-US" altLang="ja-JP" sz="1050" smtClean="0"/>
              <a:t>Web</a:t>
            </a:r>
            <a:r>
              <a:rPr kumimoji="1" lang="ja-JP" altLang="en-US" sz="1050" smtClean="0"/>
              <a:t>ブラウザ</a:t>
            </a:r>
            <a:endParaRPr kumimoji="1" lang="ja-JP" altLang="en-US" sz="1050"/>
          </a:p>
        </p:txBody>
      </p:sp>
      <p:sp>
        <p:nvSpPr>
          <p:cNvPr id="20" name="正方形/長方形 19"/>
          <p:cNvSpPr/>
          <p:nvPr/>
        </p:nvSpPr>
        <p:spPr>
          <a:xfrm rot="16200000">
            <a:off x="1150494" y="3308198"/>
            <a:ext cx="311774" cy="136815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kumimoji="1" lang="en-US" altLang="ja-JP" sz="1050" smtClean="0"/>
              <a:t>F12</a:t>
            </a:r>
            <a:r>
              <a:rPr kumimoji="1" lang="ja-JP" altLang="en-US" sz="1050" smtClean="0"/>
              <a:t>開発者ツール</a:t>
            </a:r>
            <a:endParaRPr kumimoji="1" lang="ja-JP" altLang="en-US" sz="1050"/>
          </a:p>
        </p:txBody>
      </p:sp>
      <p:cxnSp>
        <p:nvCxnSpPr>
          <p:cNvPr id="21" name="直線矢印コネクタ 20"/>
          <p:cNvCxnSpPr/>
          <p:nvPr/>
        </p:nvCxnSpPr>
        <p:spPr>
          <a:xfrm flipH="1">
            <a:off x="7562401" y="3888367"/>
            <a:ext cx="288000" cy="0"/>
          </a:xfrm>
          <a:prstGeom prst="straightConnector1">
            <a:avLst/>
          </a:prstGeom>
          <a:ln w="28575">
            <a:tailEnd type="arrow" w="lg" len="med"/>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7562401" y="3775699"/>
            <a:ext cx="288000" cy="0"/>
          </a:xfrm>
          <a:prstGeom prst="straightConnector1">
            <a:avLst/>
          </a:prstGeom>
          <a:ln w="28575">
            <a:tailEnd type="arrow" w="lg" len="med"/>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107504" y="3425611"/>
            <a:ext cx="400110" cy="648072"/>
          </a:xfrm>
          <a:prstGeom prst="rect">
            <a:avLst/>
          </a:prstGeom>
          <a:noFill/>
        </p:spPr>
        <p:txBody>
          <a:bodyPr vert="eaVert" wrap="square" rtlCol="0" anchor="ctr">
            <a:spAutoFit/>
          </a:bodyPr>
          <a:lstStyle/>
          <a:p>
            <a:pPr algn="ctr"/>
            <a:r>
              <a:rPr kumimoji="1" lang="ja-JP" altLang="en-US" sz="1400" dirty="0" smtClean="0">
                <a:solidFill>
                  <a:schemeClr val="accent6">
                    <a:lumMod val="75000"/>
                  </a:schemeClr>
                </a:solidFill>
              </a:rPr>
              <a:t>処理層</a:t>
            </a:r>
            <a:endParaRPr kumimoji="1" lang="ja-JP" altLang="en-US" sz="1400" dirty="0">
              <a:solidFill>
                <a:schemeClr val="accent6">
                  <a:lumMod val="75000"/>
                </a:schemeClr>
              </a:solidFill>
            </a:endParaRPr>
          </a:p>
        </p:txBody>
      </p:sp>
      <p:cxnSp>
        <p:nvCxnSpPr>
          <p:cNvPr id="24" name="直線矢印コネクタ 23"/>
          <p:cNvCxnSpPr/>
          <p:nvPr/>
        </p:nvCxnSpPr>
        <p:spPr>
          <a:xfrm flipH="1">
            <a:off x="2123684" y="3888367"/>
            <a:ext cx="360000" cy="0"/>
          </a:xfrm>
          <a:prstGeom prst="straightConnector1">
            <a:avLst/>
          </a:prstGeom>
          <a:ln w="28575">
            <a:tailEnd type="arrow" w="lg" len="med"/>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2123684" y="3775699"/>
            <a:ext cx="360000" cy="0"/>
          </a:xfrm>
          <a:prstGeom prst="straightConnector1">
            <a:avLst/>
          </a:prstGeom>
          <a:ln w="28575">
            <a:tailEnd type="arrow" w="lg" len="med"/>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5861473" y="4254002"/>
            <a:ext cx="3010689" cy="272758"/>
          </a:xfrm>
          <a:prstGeom prst="rect">
            <a:avLst/>
          </a:prstGeom>
          <a:noFill/>
        </p:spPr>
        <p:txBody>
          <a:bodyPr wrap="square" lIns="36000" tIns="72000" rIns="36000" rtlCol="0">
            <a:spAutoFit/>
          </a:bodyPr>
          <a:lstStyle/>
          <a:p>
            <a:pPr algn="ct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データベースの検索を含むリクエスト処理時間</a:t>
            </a:r>
            <a:endPar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65089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エージェントの存続時間の制御</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dirty="0"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ja-JP" altLang="en-US" dirty="0"/>
              <a:t>大量データ検索やサーバ負荷の高いリクエストが多い場合、エージェント</a:t>
            </a:r>
            <a:r>
              <a:rPr lang="ja-JP" altLang="en-US" dirty="0" smtClean="0"/>
              <a:t>に許可</a:t>
            </a:r>
            <a:r>
              <a:rPr lang="ja-JP" altLang="en-US" dirty="0"/>
              <a:t>するサーバリソースの使用量を検討します。</a:t>
            </a:r>
            <a:endParaRPr lang="en-US" altLang="ja-JP" dirty="0"/>
          </a:p>
          <a:p>
            <a:pPr marL="457200" lvl="1" indent="0">
              <a:buNone/>
            </a:pPr>
            <a:endParaRPr lang="en-US" altLang="ja-JP" dirty="0"/>
          </a:p>
          <a:p>
            <a:pPr marL="457200" lvl="1" indent="0">
              <a:buNone/>
            </a:pPr>
            <a:r>
              <a:rPr lang="en-US" altLang="ja-JP" b="1" dirty="0" err="1"/>
              <a:t>cpu_limit</a:t>
            </a:r>
            <a:endParaRPr lang="en-US" altLang="ja-JP" b="1" dirty="0"/>
          </a:p>
          <a:p>
            <a:pPr marL="457200" lvl="1" indent="0">
              <a:buNone/>
            </a:pPr>
            <a:endParaRPr lang="en-US" altLang="ja-JP" b="1" dirty="0"/>
          </a:p>
          <a:p>
            <a:pPr lvl="1"/>
            <a:r>
              <a:rPr lang="ja-JP" altLang="en-US" dirty="0"/>
              <a:t>エージェントが使用可能な最大</a:t>
            </a:r>
            <a:r>
              <a:rPr lang="en-US" altLang="ja-JP" dirty="0"/>
              <a:t>CPU</a:t>
            </a:r>
            <a:r>
              <a:rPr lang="ja-JP" altLang="en-US" dirty="0"/>
              <a:t>時間（秒）です。</a:t>
            </a:r>
            <a:endParaRPr lang="en-US" altLang="ja-JP" dirty="0"/>
          </a:p>
          <a:p>
            <a:pPr lvl="1"/>
            <a:r>
              <a:rPr lang="ja-JP" altLang="en-US" dirty="0"/>
              <a:t>累積で指定された時間を超えた場合、エージェントが停止されます。</a:t>
            </a:r>
            <a:endParaRPr lang="en-US" altLang="ja-JP" dirty="0"/>
          </a:p>
          <a:p>
            <a:pPr lvl="1"/>
            <a:r>
              <a:rPr lang="ja-JP" altLang="en-US" dirty="0"/>
              <a:t>初期値は「</a:t>
            </a:r>
            <a:r>
              <a:rPr lang="en-US" altLang="ja-JP" dirty="0"/>
              <a:t>-1</a:t>
            </a:r>
            <a:r>
              <a:rPr lang="ja-JP" altLang="en-US" dirty="0"/>
              <a:t>（無制限）」です。</a:t>
            </a:r>
            <a:endParaRPr lang="en-US" altLang="ja-JP" dirty="0"/>
          </a:p>
          <a:p>
            <a:pPr marL="457200" lvl="1" indent="0">
              <a:buNone/>
            </a:pPr>
            <a:endParaRPr lang="en-US" altLang="ja-JP" dirty="0"/>
          </a:p>
          <a:p>
            <a:pPr marL="457200" lvl="1" indent="0">
              <a:buNone/>
            </a:pPr>
            <a:r>
              <a:rPr lang="en-US" altLang="ja-JP" b="1" dirty="0" err="1"/>
              <a:t>memory_limit</a:t>
            </a:r>
            <a:endParaRPr lang="en-US" altLang="ja-JP" b="1" dirty="0"/>
          </a:p>
          <a:p>
            <a:pPr marL="457200" lvl="1" indent="0">
              <a:buNone/>
            </a:pPr>
            <a:endParaRPr lang="en-US" altLang="ja-JP" b="1" dirty="0"/>
          </a:p>
          <a:p>
            <a:pPr lvl="1"/>
            <a:r>
              <a:rPr lang="ja-JP" altLang="en-US" dirty="0"/>
              <a:t>エージェントが使用可能な最大メモリサイズ（</a:t>
            </a:r>
            <a:r>
              <a:rPr lang="en-US" altLang="ja-JP" dirty="0"/>
              <a:t>KB</a:t>
            </a:r>
            <a:r>
              <a:rPr lang="ja-JP" altLang="en-US" dirty="0"/>
              <a:t>）です。</a:t>
            </a:r>
            <a:endParaRPr lang="en-US" altLang="ja-JP" dirty="0"/>
          </a:p>
          <a:p>
            <a:pPr lvl="1"/>
            <a:r>
              <a:rPr lang="ja-JP" altLang="en-US" dirty="0"/>
              <a:t>累積で指定された数を超えた場合、エージェントが停止されます。</a:t>
            </a:r>
            <a:endParaRPr lang="en-US" altLang="ja-JP" dirty="0"/>
          </a:p>
          <a:p>
            <a:pPr lvl="1"/>
            <a:r>
              <a:rPr lang="ja-JP" altLang="en-US" dirty="0"/>
              <a:t>初期値は「</a:t>
            </a:r>
            <a:r>
              <a:rPr lang="en-US" altLang="ja-JP" dirty="0"/>
              <a:t>-1</a:t>
            </a:r>
            <a:r>
              <a:rPr lang="ja-JP" altLang="en-US" dirty="0"/>
              <a:t>（無制限）」です。</a:t>
            </a:r>
            <a:endParaRPr lang="en-US" altLang="ja-JP" dirty="0"/>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18</a:t>
            </a:fld>
            <a:endParaRPr lang="ja-JP" altLang="en-US" dirty="0"/>
          </a:p>
        </p:txBody>
      </p:sp>
    </p:spTree>
    <p:extLst>
      <p:ext uri="{BB962C8B-B14F-4D97-AF65-F5344CB8AC3E}">
        <p14:creationId xmlns:p14="http://schemas.microsoft.com/office/powerpoint/2010/main" val="4139365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備考①</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dirty="0" smtClean="0"/>
              <a:t>© K.K. Ashisuto</a:t>
            </a:r>
            <a:endParaRPr lang="ja-JP" altLang="en-US" dirty="0"/>
          </a:p>
        </p:txBody>
      </p:sp>
      <p:sp>
        <p:nvSpPr>
          <p:cNvPr id="4" name="テキスト プレースホルダー 3"/>
          <p:cNvSpPr>
            <a:spLocks noGrp="1"/>
          </p:cNvSpPr>
          <p:nvPr>
            <p:ph type="body" sz="quarter" idx="13"/>
          </p:nvPr>
        </p:nvSpPr>
        <p:spPr>
          <a:xfrm>
            <a:off x="215900" y="915566"/>
            <a:ext cx="8712200" cy="1944216"/>
          </a:xfrm>
        </p:spPr>
        <p:txBody>
          <a:bodyPr/>
          <a:lstStyle/>
          <a:p>
            <a:r>
              <a:rPr lang="ja-JP" altLang="en-US" dirty="0"/>
              <a:t>以下パラメータの利用は推奨していません。</a:t>
            </a:r>
            <a:endParaRPr lang="en-US" altLang="ja-JP" dirty="0"/>
          </a:p>
          <a:p>
            <a:endParaRPr lang="en-US" altLang="ja-JP" dirty="0"/>
          </a:p>
          <a:p>
            <a:pPr marL="457200" lvl="1" indent="0">
              <a:buNone/>
            </a:pPr>
            <a:r>
              <a:rPr lang="en-US" altLang="ja-JP" b="1" dirty="0" err="1"/>
              <a:t>disk_limit</a:t>
            </a:r>
            <a:endParaRPr lang="en-US" altLang="ja-JP" b="1" dirty="0"/>
          </a:p>
          <a:p>
            <a:pPr lvl="1"/>
            <a:r>
              <a:rPr lang="ja-JP" altLang="en-US" dirty="0"/>
              <a:t>エージェントが内部処理で使用可能なディスクサイズ（</a:t>
            </a:r>
            <a:r>
              <a:rPr lang="en-US" altLang="ja-JP" dirty="0"/>
              <a:t>KB</a:t>
            </a:r>
            <a:r>
              <a:rPr lang="ja-JP" altLang="en-US" dirty="0"/>
              <a:t>）です。</a:t>
            </a:r>
            <a:endParaRPr lang="en-US" altLang="ja-JP" dirty="0"/>
          </a:p>
          <a:p>
            <a:pPr lvl="1"/>
            <a:r>
              <a:rPr lang="ja-JP" altLang="en-US" dirty="0"/>
              <a:t>レポート処理で作成された一時ファイルが指定したサイズを超えた場合</a:t>
            </a:r>
            <a:r>
              <a:rPr lang="ja-JP" altLang="en-US" dirty="0" smtClean="0"/>
              <a:t>、エージェント</a:t>
            </a:r>
            <a:r>
              <a:rPr lang="ja-JP" altLang="en-US" dirty="0"/>
              <a:t>が停止されます。</a:t>
            </a:r>
            <a:endParaRPr lang="en-US" altLang="ja-JP" dirty="0"/>
          </a:p>
          <a:p>
            <a:pPr lvl="1"/>
            <a:r>
              <a:rPr lang="ja-JP" altLang="en-US" dirty="0"/>
              <a:t>初期値は「</a:t>
            </a:r>
            <a:r>
              <a:rPr lang="en-US" altLang="ja-JP" dirty="0"/>
              <a:t>-1</a:t>
            </a:r>
            <a:r>
              <a:rPr lang="ja-JP" altLang="en-US" dirty="0"/>
              <a:t>（無制限）」です。</a:t>
            </a:r>
            <a:endParaRPr lang="en-US" altLang="ja-JP" dirty="0"/>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19</a:t>
            </a:fld>
            <a:endParaRPr lang="ja-JP" altLang="en-US" dirty="0"/>
          </a:p>
        </p:txBody>
      </p:sp>
      <p:sp>
        <p:nvSpPr>
          <p:cNvPr id="6" name="正方形/長方形 5"/>
          <p:cNvSpPr/>
          <p:nvPr/>
        </p:nvSpPr>
        <p:spPr>
          <a:xfrm>
            <a:off x="972000" y="3010344"/>
            <a:ext cx="7200000" cy="157108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a:lnSpc>
                <a:spcPct val="150000"/>
              </a:lnSpc>
            </a:pPr>
            <a:r>
              <a:rPr lang="ja-JP" altLang="en-US" sz="1400" b="1" dirty="0" smtClean="0">
                <a:solidFill>
                  <a:schemeClr val="accent5"/>
                </a:solidFill>
              </a:rPr>
              <a:t>ファイルサイズ</a:t>
            </a:r>
            <a:r>
              <a:rPr lang="ja-JP" altLang="en-US" sz="1400" b="1" dirty="0">
                <a:solidFill>
                  <a:schemeClr val="accent5"/>
                </a:solidFill>
              </a:rPr>
              <a:t>が</a:t>
            </a:r>
            <a:r>
              <a:rPr lang="ja-JP" altLang="en-US" sz="1400" b="1" dirty="0" smtClean="0">
                <a:solidFill>
                  <a:schemeClr val="accent5"/>
                </a:solidFill>
              </a:rPr>
              <a:t>確定するのは内部処理</a:t>
            </a:r>
            <a:r>
              <a:rPr lang="ja-JP" altLang="en-US" sz="1400" b="1" dirty="0">
                <a:solidFill>
                  <a:schemeClr val="accent5"/>
                </a:solidFill>
              </a:rPr>
              <a:t>が完了</a:t>
            </a:r>
            <a:r>
              <a:rPr lang="ja-JP" altLang="en-US" sz="1400" b="1" dirty="0" smtClean="0">
                <a:solidFill>
                  <a:schemeClr val="accent5"/>
                </a:solidFill>
              </a:rPr>
              <a:t>した時点になります。</a:t>
            </a:r>
            <a:r>
              <a:rPr lang="en-US" altLang="ja-JP" sz="1400" b="1" dirty="0" smtClean="0">
                <a:solidFill>
                  <a:schemeClr val="accent5"/>
                </a:solidFill>
              </a:rPr>
              <a:t/>
            </a:r>
            <a:br>
              <a:rPr lang="en-US" altLang="ja-JP" sz="1400" b="1" dirty="0" smtClean="0">
                <a:solidFill>
                  <a:schemeClr val="accent5"/>
                </a:solidFill>
              </a:rPr>
            </a:br>
            <a:r>
              <a:rPr lang="en-US" altLang="ja-JP" sz="1400" b="1" dirty="0" err="1" smtClean="0">
                <a:solidFill>
                  <a:schemeClr val="accent5"/>
                </a:solidFill>
              </a:rPr>
              <a:t>disk_limit</a:t>
            </a:r>
            <a:r>
              <a:rPr lang="en-US" altLang="ja-JP" sz="1400" b="1" dirty="0" smtClean="0">
                <a:solidFill>
                  <a:schemeClr val="accent5"/>
                </a:solidFill>
              </a:rPr>
              <a:t> </a:t>
            </a:r>
            <a:r>
              <a:rPr lang="ja-JP" altLang="en-US" sz="1400" b="1" dirty="0" smtClean="0">
                <a:solidFill>
                  <a:schemeClr val="accent5"/>
                </a:solidFill>
              </a:rPr>
              <a:t>でファイルサイズのチェック</a:t>
            </a:r>
            <a:r>
              <a:rPr lang="ja-JP" altLang="en-US" sz="1400" b="1" dirty="0">
                <a:solidFill>
                  <a:schemeClr val="accent5"/>
                </a:solidFill>
              </a:rPr>
              <a:t>が可能に</a:t>
            </a:r>
            <a:r>
              <a:rPr lang="ja-JP" altLang="en-US" sz="1400" b="1" dirty="0" smtClean="0">
                <a:solidFill>
                  <a:schemeClr val="accent5"/>
                </a:solidFill>
              </a:rPr>
              <a:t>なるのもこのタイミングです。</a:t>
            </a:r>
            <a:endParaRPr lang="en-US" altLang="ja-JP" sz="1400" b="1" dirty="0" smtClean="0">
              <a:solidFill>
                <a:schemeClr val="accent5"/>
              </a:solidFill>
            </a:endParaRPr>
          </a:p>
          <a:p>
            <a:pPr>
              <a:lnSpc>
                <a:spcPct val="150000"/>
              </a:lnSpc>
            </a:pPr>
            <a:r>
              <a:rPr lang="ja-JP" altLang="en-US" sz="1400" b="1" dirty="0" smtClean="0">
                <a:solidFill>
                  <a:schemeClr val="accent5"/>
                </a:solidFill>
              </a:rPr>
              <a:t>そのため、エージェントの内部処理中にファイルサイズをチェック</a:t>
            </a:r>
            <a:r>
              <a:rPr lang="ja-JP" altLang="en-US" sz="1400" b="1" dirty="0">
                <a:solidFill>
                  <a:schemeClr val="accent5"/>
                </a:solidFill>
              </a:rPr>
              <a:t>し</a:t>
            </a:r>
            <a:r>
              <a:rPr lang="ja-JP" altLang="en-US" sz="1400" b="1" dirty="0" smtClean="0">
                <a:solidFill>
                  <a:schemeClr val="accent5"/>
                </a:solidFill>
              </a:rPr>
              <a:t>、作成される</a:t>
            </a:r>
            <a:r>
              <a:rPr lang="en-US" altLang="ja-JP" sz="1400" b="1" dirty="0" smtClean="0">
                <a:solidFill>
                  <a:schemeClr val="accent5"/>
                </a:solidFill>
              </a:rPr>
              <a:t/>
            </a:r>
            <a:br>
              <a:rPr lang="en-US" altLang="ja-JP" sz="1400" b="1" dirty="0" smtClean="0">
                <a:solidFill>
                  <a:schemeClr val="accent5"/>
                </a:solidFill>
              </a:rPr>
            </a:br>
            <a:r>
              <a:rPr lang="ja-JP" altLang="en-US" sz="1400" b="1" dirty="0" smtClean="0">
                <a:solidFill>
                  <a:schemeClr val="accent5"/>
                </a:solidFill>
              </a:rPr>
              <a:t>一時ファイルを肥大化させないことを目的として </a:t>
            </a:r>
            <a:r>
              <a:rPr lang="en-US" altLang="ja-JP" sz="1400" b="1" dirty="0" err="1" smtClean="0">
                <a:solidFill>
                  <a:schemeClr val="accent5"/>
                </a:solidFill>
              </a:rPr>
              <a:t>disk_limit</a:t>
            </a:r>
            <a:r>
              <a:rPr lang="ja-JP" altLang="en-US" sz="1400" b="1" dirty="0" smtClean="0">
                <a:solidFill>
                  <a:schemeClr val="accent5"/>
                </a:solidFill>
              </a:rPr>
              <a:t> を設定しても意図した動作にはなりませんのでご注意ください。</a:t>
            </a:r>
            <a:endParaRPr lang="en-US" altLang="ja-JP" sz="1400" b="1" dirty="0" smtClean="0">
              <a:solidFill>
                <a:schemeClr val="accent5"/>
              </a:solidFill>
            </a:endParaRPr>
          </a:p>
        </p:txBody>
      </p:sp>
    </p:spTree>
    <p:extLst>
      <p:ext uri="{BB962C8B-B14F-4D97-AF65-F5344CB8AC3E}">
        <p14:creationId xmlns:p14="http://schemas.microsoft.com/office/powerpoint/2010/main" val="1846855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smtClean="0"/>
              <a:t>アジェンダ</a:t>
            </a:r>
            <a:endParaRPr kumimoji="1" lang="ja-JP" altLang="en-US" dirty="0"/>
          </a:p>
        </p:txBody>
      </p:sp>
      <p:sp>
        <p:nvSpPr>
          <p:cNvPr id="4" name="フッター プレースホルダー 3"/>
          <p:cNvSpPr>
            <a:spLocks noGrp="1"/>
          </p:cNvSpPr>
          <p:nvPr>
            <p:ph type="ftr" sz="quarter" idx="11"/>
          </p:nvPr>
        </p:nvSpPr>
        <p:spPr/>
        <p:txBody>
          <a:bodyPr/>
          <a:lstStyle/>
          <a:p>
            <a:r>
              <a:rPr lang="en-US" altLang="ja-JP" dirty="0" smtClean="0"/>
              <a:t>© K.K. Ashisuto</a:t>
            </a:r>
            <a:endParaRPr lang="ja-JP" altLang="en-US" dirty="0"/>
          </a:p>
        </p:txBody>
      </p:sp>
      <p:sp>
        <p:nvSpPr>
          <p:cNvPr id="6" name="テキスト プレースホルダー 5"/>
          <p:cNvSpPr>
            <a:spLocks noGrp="1"/>
          </p:cNvSpPr>
          <p:nvPr>
            <p:ph type="body" sz="quarter" idx="13"/>
          </p:nvPr>
        </p:nvSpPr>
        <p:spPr/>
        <p:txBody>
          <a:bodyPr/>
          <a:lstStyle/>
          <a:p>
            <a:r>
              <a:rPr lang="ja-JP" altLang="en-US" dirty="0">
                <a:latin typeface="+mj-lt"/>
              </a:rPr>
              <a:t>はじめに</a:t>
            </a:r>
          </a:p>
          <a:p>
            <a:r>
              <a:rPr lang="ja-JP" altLang="en-US" dirty="0">
                <a:latin typeface="+mj-lt"/>
              </a:rPr>
              <a:t>設定可能な流量制限</a:t>
            </a:r>
          </a:p>
          <a:p>
            <a:r>
              <a:rPr lang="ja-JP" altLang="en-US" dirty="0">
                <a:latin typeface="+mj-lt"/>
              </a:rPr>
              <a:t>レスポンスに影響を与える要素</a:t>
            </a:r>
          </a:p>
          <a:p>
            <a:r>
              <a:rPr lang="ja-JP" altLang="en-US" dirty="0">
                <a:latin typeface="+mj-lt"/>
              </a:rPr>
              <a:t>リリースに向けての検討項目</a:t>
            </a:r>
          </a:p>
          <a:p>
            <a:endParaRPr lang="en-US" altLang="ja-JP" dirty="0">
              <a:latin typeface="+mj-lt"/>
            </a:endParaRPr>
          </a:p>
        </p:txBody>
      </p:sp>
      <p:sp>
        <p:nvSpPr>
          <p:cNvPr id="12" name="スライド番号プレースホルダー 5"/>
          <p:cNvSpPr>
            <a:spLocks noGrp="1"/>
          </p:cNvSpPr>
          <p:nvPr>
            <p:ph type="sldNum" sz="quarter" idx="12"/>
          </p:nvPr>
        </p:nvSpPr>
        <p:spPr>
          <a:xfrm>
            <a:off x="8594576" y="4803998"/>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2</a:t>
            </a:fld>
            <a:endParaRPr lang="ja-JP" altLang="en-US" dirty="0"/>
          </a:p>
        </p:txBody>
      </p:sp>
    </p:spTree>
    <p:extLst>
      <p:ext uri="{BB962C8B-B14F-4D97-AF65-F5344CB8AC3E}">
        <p14:creationId xmlns:p14="http://schemas.microsoft.com/office/powerpoint/2010/main" val="18304885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備考②</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dirty="0" smtClean="0"/>
              <a:t>© K.K. Ashisuto</a:t>
            </a:r>
            <a:endParaRPr lang="ja-JP" altLang="en-US" dirty="0"/>
          </a:p>
        </p:txBody>
      </p:sp>
      <p:sp>
        <p:nvSpPr>
          <p:cNvPr id="4" name="テキスト プレースホルダー 3"/>
          <p:cNvSpPr>
            <a:spLocks noGrp="1"/>
          </p:cNvSpPr>
          <p:nvPr>
            <p:ph type="body" sz="quarter" idx="13"/>
          </p:nvPr>
        </p:nvSpPr>
        <p:spPr/>
        <p:txBody>
          <a:bodyPr>
            <a:normAutofit fontScale="92500" lnSpcReduction="10000"/>
          </a:bodyPr>
          <a:lstStyle/>
          <a:p>
            <a:r>
              <a:rPr lang="ja-JP" altLang="en-US" dirty="0"/>
              <a:t>パラメータが有効になる単位はデータサービスごとです。</a:t>
            </a:r>
            <a:endParaRPr lang="en-US" altLang="ja-JP" dirty="0"/>
          </a:p>
          <a:p>
            <a:pPr marL="457200" lvl="1" indent="0">
              <a:buNone/>
            </a:pPr>
            <a:endParaRPr lang="en-US" altLang="ja-JP" b="1" dirty="0"/>
          </a:p>
          <a:p>
            <a:pPr lvl="1"/>
            <a:r>
              <a:rPr lang="ja-JP" altLang="en-US" dirty="0"/>
              <a:t>ご紹介したパラメータはデータサービスの単位ごとに設定できるため</a:t>
            </a:r>
            <a:r>
              <a:rPr lang="ja-JP" altLang="en-US" dirty="0" smtClean="0"/>
              <a:t>、データサービス</a:t>
            </a:r>
            <a:r>
              <a:rPr lang="ja-JP" altLang="en-US" dirty="0"/>
              <a:t>ごとに設定内容を変更することが可能です。</a:t>
            </a:r>
            <a:r>
              <a:rPr lang="en-US" altLang="ja-JP" dirty="0"/>
              <a:t/>
            </a:r>
            <a:br>
              <a:rPr lang="en-US" altLang="ja-JP" dirty="0"/>
            </a:br>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r>
              <a:rPr lang="ja-JP" altLang="en-US" dirty="0"/>
              <a:t>データサービスが分かれていても、サーバのリソースは共有しています。</a:t>
            </a:r>
            <a:r>
              <a:rPr lang="en-US" altLang="ja-JP" dirty="0"/>
              <a:t/>
            </a:r>
            <a:br>
              <a:rPr lang="en-US" altLang="ja-JP" dirty="0"/>
            </a:br>
            <a:r>
              <a:rPr lang="ja-JP" altLang="en-US" dirty="0"/>
              <a:t>各データサービスごとに設定したパラメータの設定値が、サーバ全体のリソース</a:t>
            </a:r>
            <a:r>
              <a:rPr lang="ja-JP" altLang="en-US" dirty="0" smtClean="0"/>
              <a:t>を超過</a:t>
            </a:r>
            <a:r>
              <a:rPr lang="ja-JP" altLang="en-US" dirty="0"/>
              <a:t>しないよう調整してください。</a:t>
            </a:r>
            <a:endParaRPr lang="en-US" altLang="ja-JP" dirty="0"/>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20</a:t>
            </a:fld>
            <a:endParaRPr lang="ja-JP" altLang="en-US" dirty="0"/>
          </a:p>
        </p:txBody>
      </p:sp>
      <p:sp>
        <p:nvSpPr>
          <p:cNvPr id="6" name="正方形/長方形 5"/>
          <p:cNvSpPr/>
          <p:nvPr/>
        </p:nvSpPr>
        <p:spPr>
          <a:xfrm>
            <a:off x="827776" y="1995686"/>
            <a:ext cx="7488448" cy="18002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a:spcBef>
                <a:spcPts val="1200"/>
              </a:spcBef>
            </a:pPr>
            <a:r>
              <a:rPr lang="ja-JP" altLang="en-US" sz="1400" b="1" dirty="0" smtClean="0">
                <a:solidFill>
                  <a:schemeClr val="accent5"/>
                </a:solidFill>
              </a:rPr>
              <a:t>以下のような使い方も可能です！</a:t>
            </a:r>
            <a:endParaRPr lang="en-US" altLang="ja-JP" sz="1400" b="1" dirty="0" smtClean="0">
              <a:solidFill>
                <a:schemeClr val="accent5"/>
              </a:solidFill>
            </a:endParaRPr>
          </a:p>
          <a:p>
            <a:pPr>
              <a:spcBef>
                <a:spcPts val="1200"/>
              </a:spcBef>
            </a:pPr>
            <a:r>
              <a:rPr lang="ja-JP" altLang="en-US" sz="1400" b="1" dirty="0" smtClean="0">
                <a:solidFill>
                  <a:schemeClr val="accent5"/>
                </a:solidFill>
              </a:rPr>
              <a:t>例１）リアルタイム</a:t>
            </a:r>
            <a:r>
              <a:rPr lang="ja-JP" altLang="en-US" sz="1400" b="1" dirty="0">
                <a:solidFill>
                  <a:schemeClr val="accent5"/>
                </a:solidFill>
              </a:rPr>
              <a:t>検索用と長時間</a:t>
            </a:r>
            <a:r>
              <a:rPr lang="ja-JP" altLang="en-US" sz="1400" b="1" dirty="0" smtClean="0">
                <a:solidFill>
                  <a:schemeClr val="accent5"/>
                </a:solidFill>
              </a:rPr>
              <a:t>検索用（例：セルフサービス用）のデータサービスを</a:t>
            </a:r>
            <a:r>
              <a:rPr lang="en-US" altLang="ja-JP" sz="1400" b="1" dirty="0" smtClean="0">
                <a:solidFill>
                  <a:schemeClr val="accent5"/>
                </a:solidFill>
              </a:rPr>
              <a:t/>
            </a:r>
            <a:br>
              <a:rPr lang="en-US" altLang="ja-JP" sz="1400" b="1" dirty="0" smtClean="0">
                <a:solidFill>
                  <a:schemeClr val="accent5"/>
                </a:solidFill>
              </a:rPr>
            </a:br>
            <a:r>
              <a:rPr lang="ja-JP" altLang="en-US" sz="1400" b="1" dirty="0" smtClean="0">
                <a:solidFill>
                  <a:schemeClr val="accent5"/>
                </a:solidFill>
              </a:rPr>
              <a:t>　　　それぞれ</a:t>
            </a:r>
            <a:r>
              <a:rPr lang="ja-JP" altLang="en-US" sz="1400" b="1" dirty="0">
                <a:solidFill>
                  <a:schemeClr val="accent5"/>
                </a:solidFill>
              </a:rPr>
              <a:t>用意</a:t>
            </a:r>
            <a:r>
              <a:rPr lang="ja-JP" altLang="en-US" sz="1400" b="1" dirty="0" smtClean="0">
                <a:solidFill>
                  <a:schemeClr val="accent5"/>
                </a:solidFill>
              </a:rPr>
              <a:t>してリクエスト</a:t>
            </a:r>
            <a:r>
              <a:rPr lang="ja-JP" altLang="en-US" sz="1400" b="1" dirty="0">
                <a:solidFill>
                  <a:schemeClr val="accent5"/>
                </a:solidFill>
              </a:rPr>
              <a:t>に</a:t>
            </a:r>
            <a:r>
              <a:rPr lang="ja-JP" altLang="en-US" sz="1400" b="1" dirty="0" smtClean="0">
                <a:solidFill>
                  <a:schemeClr val="accent5"/>
                </a:solidFill>
              </a:rPr>
              <a:t>よってデータサービスを使い分ける</a:t>
            </a:r>
            <a:endParaRPr lang="en-US" altLang="ja-JP" sz="1400" b="1" dirty="0" smtClean="0">
              <a:solidFill>
                <a:schemeClr val="accent5"/>
              </a:solidFill>
            </a:endParaRPr>
          </a:p>
          <a:p>
            <a:pPr>
              <a:spcBef>
                <a:spcPts val="1200"/>
              </a:spcBef>
            </a:pPr>
            <a:r>
              <a:rPr lang="ja-JP" altLang="en-US" sz="1400" b="1" dirty="0" smtClean="0">
                <a:solidFill>
                  <a:schemeClr val="accent5"/>
                </a:solidFill>
              </a:rPr>
              <a:t>例２）認証方式が</a:t>
            </a:r>
            <a:r>
              <a:rPr lang="en-US" altLang="ja-JP" sz="1400" b="1" dirty="0" smtClean="0">
                <a:solidFill>
                  <a:schemeClr val="accent5"/>
                </a:solidFill>
              </a:rPr>
              <a:t>CUSTOM</a:t>
            </a:r>
            <a:r>
              <a:rPr lang="ja-JP" altLang="en-US" sz="1400" b="1" dirty="0" smtClean="0">
                <a:solidFill>
                  <a:schemeClr val="accent5"/>
                </a:solidFill>
              </a:rPr>
              <a:t>の場合に、認証用と検索用の</a:t>
            </a:r>
            <a:r>
              <a:rPr lang="ja-JP" altLang="en-US" sz="1400" b="1" dirty="0">
                <a:solidFill>
                  <a:schemeClr val="accent5"/>
                </a:solidFill>
              </a:rPr>
              <a:t>データサービス</a:t>
            </a:r>
            <a:r>
              <a:rPr lang="ja-JP" altLang="en-US" sz="1400" b="1" dirty="0" smtClean="0">
                <a:solidFill>
                  <a:schemeClr val="accent5"/>
                </a:solidFill>
              </a:rPr>
              <a:t>を使い分け、</a:t>
            </a:r>
            <a:r>
              <a:rPr lang="en-US" altLang="ja-JP" sz="1400" b="1" dirty="0" smtClean="0">
                <a:solidFill>
                  <a:schemeClr val="accent5"/>
                </a:solidFill>
              </a:rPr>
              <a:t/>
            </a:r>
            <a:br>
              <a:rPr lang="en-US" altLang="ja-JP" sz="1400" b="1" dirty="0" smtClean="0">
                <a:solidFill>
                  <a:schemeClr val="accent5"/>
                </a:solidFill>
              </a:rPr>
            </a:br>
            <a:r>
              <a:rPr lang="ja-JP" altLang="en-US" sz="1400" b="1" dirty="0" smtClean="0">
                <a:solidFill>
                  <a:schemeClr val="accent5"/>
                </a:solidFill>
              </a:rPr>
              <a:t>　　　検索のリクエスト処理でエージェントの空きがなくなりログインできない状態を</a:t>
            </a:r>
            <a:r>
              <a:rPr lang="en-US" altLang="ja-JP" sz="1400" b="1" dirty="0" smtClean="0">
                <a:solidFill>
                  <a:schemeClr val="accent5"/>
                </a:solidFill>
              </a:rPr>
              <a:t/>
            </a:r>
            <a:br>
              <a:rPr lang="en-US" altLang="ja-JP" sz="1400" b="1" dirty="0" smtClean="0">
                <a:solidFill>
                  <a:schemeClr val="accent5"/>
                </a:solidFill>
              </a:rPr>
            </a:br>
            <a:r>
              <a:rPr lang="ja-JP" altLang="en-US" sz="1400" b="1" dirty="0" smtClean="0">
                <a:solidFill>
                  <a:schemeClr val="accent5"/>
                </a:solidFill>
              </a:rPr>
              <a:t>　　　回避する</a:t>
            </a:r>
            <a:endParaRPr lang="ja-JP" altLang="en-US" sz="1400" b="1" dirty="0">
              <a:solidFill>
                <a:schemeClr val="accent5"/>
              </a:solidFill>
            </a:endParaRPr>
          </a:p>
        </p:txBody>
      </p:sp>
    </p:spTree>
    <p:extLst>
      <p:ext uri="{BB962C8B-B14F-4D97-AF65-F5344CB8AC3E}">
        <p14:creationId xmlns:p14="http://schemas.microsoft.com/office/powerpoint/2010/main" val="2008685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備考③</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dirty="0"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ja-JP" altLang="en-US" dirty="0"/>
              <a:t>必要に応じて次のパラメータも検討します。</a:t>
            </a:r>
            <a:r>
              <a:rPr lang="en-US" altLang="ja-JP" dirty="0"/>
              <a:t/>
            </a:r>
            <a:br>
              <a:rPr lang="en-US" altLang="ja-JP" dirty="0"/>
            </a:br>
            <a:r>
              <a:rPr lang="ja-JP" altLang="en-US" dirty="0"/>
              <a:t>設定値に応じて、流量制限が有効になるまでにタイムラグが発生します。</a:t>
            </a:r>
            <a:endParaRPr lang="en-US" altLang="ja-JP" dirty="0"/>
          </a:p>
          <a:p>
            <a:pPr marL="0" indent="0">
              <a:buNone/>
            </a:pPr>
            <a:r>
              <a:rPr lang="ja-JP" altLang="en-US" dirty="0"/>
              <a:t>		</a:t>
            </a:r>
          </a:p>
          <a:p>
            <a:pPr marL="457200" lvl="1" indent="0">
              <a:buNone/>
            </a:pPr>
            <a:r>
              <a:rPr lang="en-US" altLang="ja-JP" b="1" dirty="0" err="1"/>
              <a:t>edachkup_interval</a:t>
            </a:r>
            <a:endParaRPr lang="en-US" altLang="ja-JP" b="1" dirty="0"/>
          </a:p>
          <a:p>
            <a:pPr lvl="1"/>
            <a:r>
              <a:rPr lang="ja-JP" altLang="en-US" dirty="0"/>
              <a:t>エージェントの動作を確認するインターバル（秒）です。</a:t>
            </a:r>
            <a:endParaRPr lang="en-US" altLang="ja-JP" dirty="0"/>
          </a:p>
          <a:p>
            <a:pPr lvl="1"/>
            <a:r>
              <a:rPr lang="ja-JP" altLang="en-US" dirty="0"/>
              <a:t>初期値は「</a:t>
            </a:r>
            <a:r>
              <a:rPr lang="en-US" altLang="ja-JP" dirty="0"/>
              <a:t>60</a:t>
            </a:r>
            <a:r>
              <a:rPr lang="ja-JP" altLang="en-US" dirty="0"/>
              <a:t>秒」です。</a:t>
            </a:r>
            <a:endParaRPr lang="en-US" altLang="ja-JP" dirty="0"/>
          </a:p>
          <a:p>
            <a:pPr marL="457200" lvl="1" indent="0">
              <a:buNone/>
            </a:pPr>
            <a:endParaRPr lang="en-US" altLang="ja-JP" dirty="0"/>
          </a:p>
          <a:p>
            <a:pPr marL="457200" lvl="1" indent="0">
              <a:buNone/>
            </a:pPr>
            <a:r>
              <a:rPr lang="en-US" altLang="ja-JP" b="1" dirty="0"/>
              <a:t>tscom3_kill_delay1</a:t>
            </a:r>
          </a:p>
          <a:p>
            <a:pPr lvl="1"/>
            <a:r>
              <a:rPr lang="en-US" altLang="ja-JP" dirty="0" err="1"/>
              <a:t>softkill</a:t>
            </a:r>
            <a:r>
              <a:rPr lang="ja-JP" altLang="en-US" dirty="0"/>
              <a:t>が送信されるまでの時間（秒）です。</a:t>
            </a:r>
          </a:p>
          <a:p>
            <a:pPr lvl="1"/>
            <a:r>
              <a:rPr lang="ja-JP" altLang="en-US" dirty="0"/>
              <a:t>初期値は「</a:t>
            </a:r>
            <a:r>
              <a:rPr lang="en-US" altLang="ja-JP" dirty="0"/>
              <a:t>16</a:t>
            </a:r>
            <a:r>
              <a:rPr lang="ja-JP" altLang="en-US" dirty="0"/>
              <a:t>秒」</a:t>
            </a:r>
            <a:r>
              <a:rPr lang="en-US" altLang="ja-JP" dirty="0"/>
              <a:t> </a:t>
            </a:r>
            <a:r>
              <a:rPr lang="ja-JP" altLang="en-US" dirty="0"/>
              <a:t>です。</a:t>
            </a:r>
            <a:r>
              <a:rPr lang="en-US" altLang="ja-JP" dirty="0"/>
              <a:t/>
            </a:r>
            <a:br>
              <a:rPr lang="en-US" altLang="ja-JP" dirty="0"/>
            </a:br>
            <a:endParaRPr lang="en-US" altLang="ja-JP" dirty="0"/>
          </a:p>
          <a:p>
            <a:pPr marL="457200" lvl="1" indent="0">
              <a:buNone/>
            </a:pPr>
            <a:r>
              <a:rPr lang="en-US" altLang="ja-JP" b="1" dirty="0"/>
              <a:t>tscom3_kill_delay2</a:t>
            </a:r>
          </a:p>
          <a:p>
            <a:pPr lvl="1"/>
            <a:r>
              <a:rPr lang="en-US" altLang="ja-JP" dirty="0" err="1"/>
              <a:t>hardkill</a:t>
            </a:r>
            <a:r>
              <a:rPr lang="ja-JP" altLang="en-US" dirty="0"/>
              <a:t>が送信されるまでの時間（秒）です。</a:t>
            </a:r>
          </a:p>
          <a:p>
            <a:pPr lvl="1"/>
            <a:r>
              <a:rPr lang="ja-JP" altLang="en-US" dirty="0"/>
              <a:t>初期値は「</a:t>
            </a:r>
            <a:r>
              <a:rPr lang="en-US" altLang="ja-JP" dirty="0"/>
              <a:t>32</a:t>
            </a:r>
            <a:r>
              <a:rPr lang="ja-JP" altLang="en-US" dirty="0"/>
              <a:t>秒」</a:t>
            </a:r>
            <a:r>
              <a:rPr lang="en-US" altLang="ja-JP" dirty="0"/>
              <a:t> </a:t>
            </a:r>
            <a:r>
              <a:rPr lang="ja-JP" altLang="en-US" dirty="0"/>
              <a:t>です。	</a:t>
            </a:r>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21</a:t>
            </a:fld>
            <a:endParaRPr lang="ja-JP" altLang="en-US" dirty="0"/>
          </a:p>
        </p:txBody>
      </p:sp>
    </p:spTree>
    <p:extLst>
      <p:ext uri="{BB962C8B-B14F-4D97-AF65-F5344CB8AC3E}">
        <p14:creationId xmlns:p14="http://schemas.microsoft.com/office/powerpoint/2010/main" val="2824757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stretch>
            <a:fillRect/>
          </a:stretch>
        </p:blipFill>
        <p:spPr>
          <a:xfrm>
            <a:off x="1808162" y="2360885"/>
            <a:ext cx="5428134" cy="2587129"/>
          </a:xfrm>
          <a:prstGeom prst="rect">
            <a:avLst/>
          </a:prstGeom>
          <a:ln>
            <a:solidFill>
              <a:schemeClr val="accent1"/>
            </a:solidFill>
          </a:ln>
        </p:spPr>
      </p:pic>
      <p:sp>
        <p:nvSpPr>
          <p:cNvPr id="2" name="タイトル 1"/>
          <p:cNvSpPr>
            <a:spLocks noGrp="1"/>
          </p:cNvSpPr>
          <p:nvPr>
            <p:ph type="title"/>
          </p:nvPr>
        </p:nvSpPr>
        <p:spPr/>
        <p:txBody>
          <a:bodyPr/>
          <a:lstStyle/>
          <a:p>
            <a:r>
              <a:rPr lang="ja-JP" altLang="en-US" dirty="0"/>
              <a:t>備考③</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dirty="0" smtClean="0"/>
              <a:t>© K.K. Ashisuto</a:t>
            </a:r>
            <a:endParaRPr lang="ja-JP" altLang="en-US" dirty="0"/>
          </a:p>
        </p:txBody>
      </p:sp>
      <p:sp>
        <p:nvSpPr>
          <p:cNvPr id="4" name="テキスト プレースホルダー 3"/>
          <p:cNvSpPr>
            <a:spLocks noGrp="1"/>
          </p:cNvSpPr>
          <p:nvPr>
            <p:ph type="body" sz="quarter" idx="13"/>
          </p:nvPr>
        </p:nvSpPr>
        <p:spPr>
          <a:xfrm>
            <a:off x="215900" y="915566"/>
            <a:ext cx="8712200" cy="1656184"/>
          </a:xfrm>
        </p:spPr>
        <p:txBody>
          <a:bodyPr/>
          <a:lstStyle/>
          <a:p>
            <a:r>
              <a:rPr lang="ja-JP" altLang="en-US" dirty="0"/>
              <a:t>設定方法		</a:t>
            </a:r>
          </a:p>
          <a:p>
            <a:pPr marL="457200" lvl="1" indent="0">
              <a:buNone/>
            </a:pPr>
            <a:r>
              <a:rPr lang="en-US" altLang="ja-JP" b="1" dirty="0" err="1"/>
              <a:t>edachkup_interval</a:t>
            </a:r>
            <a:endParaRPr lang="en-US" altLang="ja-JP" b="1" dirty="0"/>
          </a:p>
          <a:p>
            <a:pPr lvl="1"/>
            <a:r>
              <a:rPr lang="en-US" altLang="ja-JP" dirty="0" err="1"/>
              <a:t>WebFOCUS</a:t>
            </a:r>
            <a:r>
              <a:rPr lang="en-US" altLang="ja-JP" dirty="0"/>
              <a:t> Hub</a:t>
            </a:r>
            <a:r>
              <a:rPr lang="ja-JP" altLang="en-US" dirty="0"/>
              <a:t>（</a:t>
            </a:r>
            <a:r>
              <a:rPr lang="en-US" altLang="ja-JP" dirty="0"/>
              <a:t>http://</a:t>
            </a:r>
            <a:r>
              <a:rPr lang="ja-JP" altLang="en-US" dirty="0"/>
              <a:t>サーバ名または</a:t>
            </a:r>
            <a:r>
              <a:rPr lang="en-US" altLang="ja-JP" dirty="0"/>
              <a:t>IP</a:t>
            </a:r>
            <a:r>
              <a:rPr lang="ja-JP" altLang="en-US" dirty="0"/>
              <a:t>アドレス</a:t>
            </a:r>
            <a:r>
              <a:rPr lang="en-US" altLang="ja-JP" dirty="0"/>
              <a:t>/</a:t>
            </a:r>
            <a:r>
              <a:rPr lang="en-US" altLang="ja-JP" dirty="0" err="1"/>
              <a:t>ibi_apps</a:t>
            </a:r>
            <a:r>
              <a:rPr lang="en-US" altLang="ja-JP" dirty="0"/>
              <a:t>/</a:t>
            </a:r>
            <a:r>
              <a:rPr lang="ja-JP" altLang="en-US" dirty="0"/>
              <a:t>）にアクセスします。</a:t>
            </a:r>
            <a:endParaRPr lang="en-US" altLang="ja-JP" dirty="0"/>
          </a:p>
          <a:p>
            <a:pPr lvl="1"/>
            <a:r>
              <a:rPr lang="en-US" altLang="ja-JP" dirty="0"/>
              <a:t>[</a:t>
            </a:r>
            <a:r>
              <a:rPr lang="ja-JP" altLang="en-US" dirty="0"/>
              <a:t>管理センター</a:t>
            </a:r>
            <a:r>
              <a:rPr lang="en-US" altLang="ja-JP" dirty="0"/>
              <a:t>] – [</a:t>
            </a:r>
            <a:r>
              <a:rPr lang="ja-JP" altLang="en-US" dirty="0"/>
              <a:t>サーバワークスペース</a:t>
            </a:r>
            <a:r>
              <a:rPr lang="en-US" altLang="ja-JP" dirty="0"/>
              <a:t>] – [</a:t>
            </a:r>
            <a:r>
              <a:rPr lang="ja-JP" altLang="en-US" dirty="0"/>
              <a:t>ワークスペース </a:t>
            </a:r>
            <a:r>
              <a:rPr lang="en-US" altLang="ja-JP" dirty="0"/>
              <a:t>–</a:t>
            </a:r>
            <a:r>
              <a:rPr lang="ja-JP" altLang="en-US" dirty="0"/>
              <a:t> </a:t>
            </a:r>
            <a:r>
              <a:rPr lang="en-US" altLang="ja-JP" dirty="0" err="1"/>
              <a:t>edaserve.cfg</a:t>
            </a:r>
            <a:r>
              <a:rPr lang="en-US" altLang="ja-JP" dirty="0"/>
              <a:t>]</a:t>
            </a:r>
            <a:r>
              <a:rPr lang="ja-JP" altLang="en-US" dirty="0"/>
              <a:t> を右クリックし、</a:t>
            </a:r>
            <a:r>
              <a:rPr lang="en-US" altLang="ja-JP" dirty="0"/>
              <a:t>[</a:t>
            </a:r>
            <a:r>
              <a:rPr lang="ja-JP" altLang="en-US" dirty="0"/>
              <a:t>編集</a:t>
            </a:r>
            <a:r>
              <a:rPr lang="en-US" altLang="ja-JP" dirty="0"/>
              <a:t>]</a:t>
            </a:r>
            <a:r>
              <a:rPr lang="ja-JP" altLang="en-US" dirty="0"/>
              <a:t>から、テキスト画面で</a:t>
            </a:r>
            <a:r>
              <a:rPr lang="en-US" altLang="ja-JP" dirty="0"/>
              <a:t>[Workspace]</a:t>
            </a:r>
            <a:r>
              <a:rPr lang="ja-JP" altLang="en-US" dirty="0"/>
              <a:t> の最後尾に追記します。</a:t>
            </a:r>
            <a:endParaRPr lang="en-US" altLang="ja-JP" dirty="0"/>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22</a:t>
            </a:fld>
            <a:endParaRPr lang="ja-JP" altLang="en-US" dirty="0"/>
          </a:p>
        </p:txBody>
      </p:sp>
      <p:sp>
        <p:nvSpPr>
          <p:cNvPr id="7" name="正方形/長方形 6"/>
          <p:cNvSpPr/>
          <p:nvPr/>
        </p:nvSpPr>
        <p:spPr>
          <a:xfrm>
            <a:off x="4211960" y="3552307"/>
            <a:ext cx="712879" cy="10542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3059832" y="4587728"/>
            <a:ext cx="1071194" cy="19168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2081105" y="4554106"/>
            <a:ext cx="879185" cy="2160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1787475" y="3651870"/>
            <a:ext cx="293630" cy="28803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496025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3"/>
          <a:stretch>
            <a:fillRect/>
          </a:stretch>
        </p:blipFill>
        <p:spPr>
          <a:xfrm>
            <a:off x="723740" y="2536096"/>
            <a:ext cx="4757440" cy="2282089"/>
          </a:xfrm>
          <a:prstGeom prst="rect">
            <a:avLst/>
          </a:prstGeom>
          <a:ln>
            <a:solidFill>
              <a:schemeClr val="accent1"/>
            </a:solidFill>
          </a:ln>
        </p:spPr>
      </p:pic>
      <p:sp>
        <p:nvSpPr>
          <p:cNvPr id="2" name="タイトル 1"/>
          <p:cNvSpPr>
            <a:spLocks noGrp="1"/>
          </p:cNvSpPr>
          <p:nvPr>
            <p:ph type="title"/>
          </p:nvPr>
        </p:nvSpPr>
        <p:spPr/>
        <p:txBody>
          <a:bodyPr/>
          <a:lstStyle/>
          <a:p>
            <a:r>
              <a:rPr lang="ja-JP" altLang="en-US" dirty="0"/>
              <a:t>備考③</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dirty="0" smtClean="0"/>
              <a:t>© K.K. Ashisuto</a:t>
            </a:r>
            <a:endParaRPr lang="ja-JP" altLang="en-US" dirty="0"/>
          </a:p>
        </p:txBody>
      </p:sp>
      <p:sp>
        <p:nvSpPr>
          <p:cNvPr id="4" name="テキスト プレースホルダー 3"/>
          <p:cNvSpPr>
            <a:spLocks noGrp="1"/>
          </p:cNvSpPr>
          <p:nvPr>
            <p:ph type="body" sz="quarter" idx="13"/>
          </p:nvPr>
        </p:nvSpPr>
        <p:spPr>
          <a:xfrm>
            <a:off x="215900" y="915566"/>
            <a:ext cx="8712200" cy="1800200"/>
          </a:xfrm>
        </p:spPr>
        <p:txBody>
          <a:bodyPr/>
          <a:lstStyle/>
          <a:p>
            <a:r>
              <a:rPr lang="ja-JP" altLang="en-US" dirty="0"/>
              <a:t>設定方法		</a:t>
            </a:r>
          </a:p>
          <a:p>
            <a:pPr marL="457200" lvl="1" indent="0">
              <a:buNone/>
            </a:pPr>
            <a:r>
              <a:rPr lang="en-US" altLang="ja-JP" b="1" dirty="0"/>
              <a:t>tscom3_kill_delay1</a:t>
            </a:r>
            <a:r>
              <a:rPr lang="ja-JP" altLang="en-US" b="1" dirty="0"/>
              <a:t> </a:t>
            </a:r>
            <a:r>
              <a:rPr lang="en-US" altLang="ja-JP" b="1" dirty="0"/>
              <a:t>/</a:t>
            </a:r>
            <a:r>
              <a:rPr lang="ja-JP" altLang="en-US" b="1" dirty="0"/>
              <a:t> </a:t>
            </a:r>
            <a:r>
              <a:rPr lang="en-US" altLang="ja-JP" b="1" dirty="0"/>
              <a:t>tscom3_kill_delay2</a:t>
            </a:r>
          </a:p>
          <a:p>
            <a:pPr lvl="1"/>
            <a:r>
              <a:rPr lang="en-US" altLang="ja-JP" dirty="0" err="1"/>
              <a:t>WebFOCUS</a:t>
            </a:r>
            <a:r>
              <a:rPr lang="en-US" altLang="ja-JP" dirty="0"/>
              <a:t> Hub</a:t>
            </a:r>
            <a:r>
              <a:rPr lang="ja-JP" altLang="en-US" dirty="0"/>
              <a:t>（</a:t>
            </a:r>
            <a:r>
              <a:rPr lang="en-US" altLang="ja-JP" dirty="0"/>
              <a:t>http://</a:t>
            </a:r>
            <a:r>
              <a:rPr lang="ja-JP" altLang="en-US" dirty="0"/>
              <a:t>サーバ名または</a:t>
            </a:r>
            <a:r>
              <a:rPr lang="en-US" altLang="ja-JP" dirty="0"/>
              <a:t>IP</a:t>
            </a:r>
            <a:r>
              <a:rPr lang="ja-JP" altLang="en-US" dirty="0"/>
              <a:t>アドレス</a:t>
            </a:r>
            <a:r>
              <a:rPr lang="en-US" altLang="ja-JP" dirty="0"/>
              <a:t>/</a:t>
            </a:r>
            <a:r>
              <a:rPr lang="en-US" altLang="ja-JP" dirty="0" err="1"/>
              <a:t>ibi_apps</a:t>
            </a:r>
            <a:r>
              <a:rPr lang="en-US" altLang="ja-JP" dirty="0"/>
              <a:t>/</a:t>
            </a:r>
            <a:r>
              <a:rPr lang="ja-JP" altLang="en-US" dirty="0"/>
              <a:t>）にアクセスします。</a:t>
            </a:r>
            <a:endParaRPr lang="en-US" altLang="ja-JP" dirty="0"/>
          </a:p>
          <a:p>
            <a:pPr lvl="1"/>
            <a:r>
              <a:rPr lang="en-US" altLang="ja-JP" dirty="0"/>
              <a:t>[</a:t>
            </a:r>
            <a:r>
              <a:rPr lang="ja-JP" altLang="en-US" dirty="0"/>
              <a:t>管理センター</a:t>
            </a:r>
            <a:r>
              <a:rPr lang="en-US" altLang="ja-JP" dirty="0"/>
              <a:t>] – [</a:t>
            </a:r>
            <a:r>
              <a:rPr lang="ja-JP" altLang="en-US" dirty="0"/>
              <a:t>サーバワークスペース</a:t>
            </a:r>
            <a:r>
              <a:rPr lang="en-US" altLang="ja-JP" dirty="0"/>
              <a:t>] </a:t>
            </a:r>
            <a:r>
              <a:rPr lang="ja-JP" altLang="en-US" dirty="0"/>
              <a:t>を開きます。</a:t>
            </a:r>
          </a:p>
          <a:p>
            <a:pPr lvl="1"/>
            <a:r>
              <a:rPr lang="ja-JP" altLang="en-US" dirty="0"/>
              <a:t>上部メニューアイコンより</a:t>
            </a:r>
            <a:r>
              <a:rPr lang="en-US" altLang="ja-JP" dirty="0"/>
              <a:t> [</a:t>
            </a:r>
            <a:r>
              <a:rPr lang="ja-JP" altLang="en-US" dirty="0"/>
              <a:t>設定</a:t>
            </a:r>
            <a:r>
              <a:rPr lang="en-US" altLang="ja-JP" dirty="0"/>
              <a:t>] – [</a:t>
            </a:r>
            <a:r>
              <a:rPr lang="ja-JP" altLang="en-US" dirty="0"/>
              <a:t>ワークスペース設定</a:t>
            </a:r>
            <a:r>
              <a:rPr lang="en-US" altLang="ja-JP" dirty="0"/>
              <a:t>] – [</a:t>
            </a:r>
            <a:r>
              <a:rPr lang="ja-JP" altLang="en-US" dirty="0"/>
              <a:t>その他の設定</a:t>
            </a:r>
            <a:r>
              <a:rPr lang="en-US" altLang="ja-JP" dirty="0"/>
              <a:t>]</a:t>
            </a:r>
            <a:r>
              <a:rPr lang="ja-JP" altLang="en-US" dirty="0"/>
              <a:t>を選択します。</a:t>
            </a:r>
            <a:endParaRPr lang="en-US" altLang="ja-JP" dirty="0"/>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23</a:t>
            </a:fld>
            <a:endParaRPr lang="ja-JP" altLang="en-US" dirty="0"/>
          </a:p>
        </p:txBody>
      </p:sp>
      <p:pic>
        <p:nvPicPr>
          <p:cNvPr id="7" name="図 6"/>
          <p:cNvPicPr>
            <a:picLocks noChangeAspect="1"/>
          </p:cNvPicPr>
          <p:nvPr/>
        </p:nvPicPr>
        <p:blipFill>
          <a:blip r:embed="rId4"/>
          <a:stretch>
            <a:fillRect/>
          </a:stretch>
        </p:blipFill>
        <p:spPr>
          <a:xfrm>
            <a:off x="5999910" y="2931790"/>
            <a:ext cx="2869378" cy="1479715"/>
          </a:xfrm>
          <a:prstGeom prst="rect">
            <a:avLst/>
          </a:prstGeom>
          <a:ln>
            <a:solidFill>
              <a:schemeClr val="accent1"/>
            </a:solidFill>
          </a:ln>
        </p:spPr>
      </p:pic>
      <p:sp>
        <p:nvSpPr>
          <p:cNvPr id="8" name="正方形/長方形 7"/>
          <p:cNvSpPr/>
          <p:nvPr/>
        </p:nvSpPr>
        <p:spPr>
          <a:xfrm>
            <a:off x="1772155" y="4460892"/>
            <a:ext cx="1008112" cy="21778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2607685" y="2906389"/>
            <a:ext cx="373811" cy="2160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2680582" y="3723878"/>
            <a:ext cx="811510" cy="16603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645428" y="3668282"/>
            <a:ext cx="360040" cy="2880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3445273" y="4100281"/>
            <a:ext cx="788358" cy="17426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7016473" y="3667542"/>
            <a:ext cx="1108924" cy="2880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4" name="カギ線コネクタ 13"/>
          <p:cNvCxnSpPr>
            <a:stCxn id="12" idx="3"/>
          </p:cNvCxnSpPr>
          <p:nvPr/>
        </p:nvCxnSpPr>
        <p:spPr>
          <a:xfrm flipV="1">
            <a:off x="4233631" y="3889913"/>
            <a:ext cx="2721533" cy="297498"/>
          </a:xfrm>
          <a:prstGeom prst="bentConnector3">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04543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ctrTitle"/>
          </p:nvPr>
        </p:nvSpPr>
        <p:spPr/>
        <p:txBody>
          <a:bodyPr/>
          <a:lstStyle/>
          <a:p>
            <a:r>
              <a:rPr lang="ja-JP" altLang="en-US" sz="3200" dirty="0"/>
              <a:t>レスポンスに</a:t>
            </a:r>
            <a:br>
              <a:rPr lang="ja-JP" altLang="en-US" sz="3200" dirty="0"/>
            </a:br>
            <a:r>
              <a:rPr lang="ja-JP" altLang="en-US" sz="3200" dirty="0"/>
              <a:t>影響を与える要素</a:t>
            </a:r>
            <a:endParaRPr kumimoji="1" lang="ja-JP" altLang="en-US" sz="3200" dirty="0"/>
          </a:p>
        </p:txBody>
      </p:sp>
      <p:sp>
        <p:nvSpPr>
          <p:cNvPr id="13" name="テキスト プレースホルダー 12"/>
          <p:cNvSpPr>
            <a:spLocks noGrp="1"/>
          </p:cNvSpPr>
          <p:nvPr>
            <p:ph type="body" sz="quarter" idx="4294967295"/>
          </p:nvPr>
        </p:nvSpPr>
        <p:spPr>
          <a:xfrm>
            <a:off x="2359985" y="4277218"/>
            <a:ext cx="6520776" cy="504825"/>
          </a:xfrm>
        </p:spPr>
        <p:txBody>
          <a:bodyPr/>
          <a:lstStyle/>
          <a:p>
            <a:endParaRPr kumimoji="1" lang="ja-JP" altLang="en-US" dirty="0"/>
          </a:p>
        </p:txBody>
      </p:sp>
      <p:sp>
        <p:nvSpPr>
          <p:cNvPr id="5" name="スライド番号プレースホルダー 4"/>
          <p:cNvSpPr>
            <a:spLocks noGrp="1"/>
          </p:cNvSpPr>
          <p:nvPr>
            <p:ph type="sldNum" sz="quarter" idx="11"/>
          </p:nvPr>
        </p:nvSpPr>
        <p:spPr>
          <a:xfrm>
            <a:off x="8594576" y="4818186"/>
            <a:ext cx="549424" cy="273844"/>
          </a:xfrm>
        </p:spPr>
        <p:txBody>
          <a:bodyPr/>
          <a:lstStyle/>
          <a:p>
            <a:fld id="{4B22246B-72CC-4AB3-AEF9-7F9B00475CC6}" type="slidenum">
              <a:rPr lang="ja-JP" altLang="en-US" smtClean="0"/>
              <a:pPr/>
              <a:t>24</a:t>
            </a:fld>
            <a:endParaRPr lang="ja-JP" altLang="en-US" dirty="0"/>
          </a:p>
        </p:txBody>
      </p:sp>
      <p:sp>
        <p:nvSpPr>
          <p:cNvPr id="4" name="フッター プレースホルダー 3"/>
          <p:cNvSpPr>
            <a:spLocks noGrp="1"/>
          </p:cNvSpPr>
          <p:nvPr>
            <p:ph type="ftr" sz="quarter" idx="4294967295"/>
          </p:nvPr>
        </p:nvSpPr>
        <p:spPr>
          <a:xfrm>
            <a:off x="0" y="4818063"/>
            <a:ext cx="1131888" cy="274637"/>
          </a:xfrm>
        </p:spPr>
        <p:txBody>
          <a:bodyPr/>
          <a:lstStyle/>
          <a:p>
            <a:r>
              <a:rPr lang="en-US" altLang="ja-JP" dirty="0" smtClean="0"/>
              <a:t>© K.K. Ashisuto</a:t>
            </a:r>
            <a:endParaRPr lang="ja-JP" altLang="en-US" dirty="0"/>
          </a:p>
        </p:txBody>
      </p:sp>
    </p:spTree>
    <p:extLst>
      <p:ext uri="{BB962C8B-B14F-4D97-AF65-F5344CB8AC3E}">
        <p14:creationId xmlns:p14="http://schemas.microsoft.com/office/powerpoint/2010/main" val="16322523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アプリケーションディレクトリの参照パス</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dirty="0" smtClean="0"/>
              <a:t>© K.K. Ashisuto</a:t>
            </a:r>
            <a:endParaRPr lang="ja-JP" altLang="en-US" dirty="0"/>
          </a:p>
        </p:txBody>
      </p:sp>
      <p:sp>
        <p:nvSpPr>
          <p:cNvPr id="4" name="テキスト プレースホルダー 3"/>
          <p:cNvSpPr>
            <a:spLocks noGrp="1"/>
          </p:cNvSpPr>
          <p:nvPr>
            <p:ph type="body" sz="quarter" idx="13"/>
          </p:nvPr>
        </p:nvSpPr>
        <p:spPr>
          <a:xfrm>
            <a:off x="215900" y="915566"/>
            <a:ext cx="8712200" cy="1440160"/>
          </a:xfrm>
        </p:spPr>
        <p:txBody>
          <a:bodyPr/>
          <a:lstStyle/>
          <a:p>
            <a:r>
              <a:rPr lang="ja-JP" altLang="en-US" dirty="0"/>
              <a:t>アプリケーションパスに定義された順番でアプリケーションディレクトリ内を参照し、レポート実行（データベース接続）に必要なシノニムを抽出します。</a:t>
            </a:r>
            <a:endParaRPr lang="en-US" altLang="ja-JP" dirty="0"/>
          </a:p>
          <a:p>
            <a:r>
              <a:rPr lang="ja-JP" altLang="en-US" dirty="0"/>
              <a:t>参照すべきアプリケーションディレクトリや、アプリケーションディレクトリ内のシノニム数が多いほど、レポート実行に必要なシノニムの抽出に時間がかかり、レスポンスに影響が出る場合があります。</a:t>
            </a:r>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25</a:t>
            </a:fld>
            <a:endParaRPr lang="ja-JP" altLang="en-US" dirty="0"/>
          </a:p>
        </p:txBody>
      </p:sp>
      <p:sp>
        <p:nvSpPr>
          <p:cNvPr id="6" name="正方形/長方形 5"/>
          <p:cNvSpPr/>
          <p:nvPr/>
        </p:nvSpPr>
        <p:spPr>
          <a:xfrm>
            <a:off x="652596" y="2499742"/>
            <a:ext cx="7838808" cy="136815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marL="285750" indent="-285750">
              <a:spcBef>
                <a:spcPts val="1200"/>
              </a:spcBef>
              <a:buFont typeface="Wingdings" panose="05000000000000000000" pitchFamily="2" charset="2"/>
              <a:buChar char="n"/>
            </a:pPr>
            <a:r>
              <a:rPr lang="ja-JP" altLang="en-US" sz="1400" b="1" dirty="0" smtClean="0">
                <a:solidFill>
                  <a:schemeClr val="accent5"/>
                </a:solidFill>
              </a:rPr>
              <a:t>アプリケーションディレクトリ内</a:t>
            </a:r>
            <a:r>
              <a:rPr lang="ja-JP" altLang="en-US" sz="1400" b="1" dirty="0">
                <a:solidFill>
                  <a:schemeClr val="accent5"/>
                </a:solidFill>
              </a:rPr>
              <a:t>のシノニムを整理し、不要なシノニムは削除</a:t>
            </a:r>
            <a:r>
              <a:rPr lang="ja-JP" altLang="en-US" sz="1400" b="1" dirty="0" smtClean="0">
                <a:solidFill>
                  <a:schemeClr val="accent5"/>
                </a:solidFill>
              </a:rPr>
              <a:t>します。</a:t>
            </a:r>
            <a:endParaRPr lang="en-US" altLang="ja-JP" sz="1400" b="1" dirty="0" smtClean="0">
              <a:solidFill>
                <a:schemeClr val="accent5"/>
              </a:solidFill>
            </a:endParaRPr>
          </a:p>
          <a:p>
            <a:pPr marL="285750" indent="-285750">
              <a:spcBef>
                <a:spcPts val="1200"/>
              </a:spcBef>
              <a:buFont typeface="Wingdings" panose="05000000000000000000" pitchFamily="2" charset="2"/>
              <a:buChar char="n"/>
            </a:pPr>
            <a:r>
              <a:rPr lang="ja-JP" altLang="en-US" sz="1400" b="1" dirty="0" smtClean="0">
                <a:solidFill>
                  <a:schemeClr val="accent5"/>
                </a:solidFill>
              </a:rPr>
              <a:t>アプリケーションパス</a:t>
            </a:r>
            <a:r>
              <a:rPr lang="ja-JP" altLang="en-US" sz="1400" b="1" dirty="0">
                <a:solidFill>
                  <a:schemeClr val="accent5"/>
                </a:solidFill>
              </a:rPr>
              <a:t>に定義</a:t>
            </a:r>
            <a:r>
              <a:rPr lang="ja-JP" altLang="en-US" sz="1400" b="1" dirty="0" smtClean="0">
                <a:solidFill>
                  <a:schemeClr val="accent5"/>
                </a:solidFill>
              </a:rPr>
              <a:t>するアプリケーションディレクトリと定義する順番を精査</a:t>
            </a:r>
            <a:r>
              <a:rPr lang="ja-JP" altLang="en-US" sz="1400" b="1" dirty="0">
                <a:solidFill>
                  <a:schemeClr val="accent5"/>
                </a:solidFill>
              </a:rPr>
              <a:t>し</a:t>
            </a:r>
            <a:r>
              <a:rPr lang="ja-JP" altLang="en-US" sz="1400" b="1" dirty="0" smtClean="0">
                <a:solidFill>
                  <a:schemeClr val="accent5"/>
                </a:solidFill>
              </a:rPr>
              <a:t>、</a:t>
            </a:r>
            <a:r>
              <a:rPr lang="en-US" altLang="ja-JP" sz="1400" b="1" dirty="0" err="1" smtClean="0">
                <a:solidFill>
                  <a:schemeClr val="accent5"/>
                </a:solidFill>
              </a:rPr>
              <a:t>ibisamp</a:t>
            </a:r>
            <a:r>
              <a:rPr lang="ja-JP" altLang="en-US" sz="1400" b="1" dirty="0" smtClean="0">
                <a:solidFill>
                  <a:schemeClr val="accent5"/>
                </a:solidFill>
              </a:rPr>
              <a:t> など不要な定義</a:t>
            </a:r>
            <a:r>
              <a:rPr lang="ja-JP" altLang="en-US" sz="1400" b="1" dirty="0">
                <a:solidFill>
                  <a:schemeClr val="accent5"/>
                </a:solidFill>
              </a:rPr>
              <a:t>は削除します。</a:t>
            </a:r>
          </a:p>
        </p:txBody>
      </p:sp>
    </p:spTree>
    <p:extLst>
      <p:ext uri="{BB962C8B-B14F-4D97-AF65-F5344CB8AC3E}">
        <p14:creationId xmlns:p14="http://schemas.microsoft.com/office/powerpoint/2010/main" val="1783367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stretch>
            <a:fillRect/>
          </a:stretch>
        </p:blipFill>
        <p:spPr>
          <a:xfrm>
            <a:off x="1403648" y="2067694"/>
            <a:ext cx="5903052" cy="2808312"/>
          </a:xfrm>
          <a:prstGeom prst="rect">
            <a:avLst/>
          </a:prstGeom>
          <a:ln>
            <a:solidFill>
              <a:schemeClr val="accent1"/>
            </a:solidFill>
          </a:ln>
        </p:spPr>
      </p:pic>
      <p:sp>
        <p:nvSpPr>
          <p:cNvPr id="2" name="タイトル 1"/>
          <p:cNvSpPr>
            <a:spLocks noGrp="1"/>
          </p:cNvSpPr>
          <p:nvPr>
            <p:ph type="title"/>
          </p:nvPr>
        </p:nvSpPr>
        <p:spPr/>
        <p:txBody>
          <a:bodyPr/>
          <a:lstStyle/>
          <a:p>
            <a:r>
              <a:rPr lang="ja-JP" altLang="en-US" dirty="0"/>
              <a:t>アプリケーションディレクトリの参照パス</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dirty="0" smtClean="0"/>
              <a:t>© K.K. Ashisuto</a:t>
            </a:r>
            <a:endParaRPr lang="ja-JP" altLang="en-US" dirty="0"/>
          </a:p>
        </p:txBody>
      </p:sp>
      <p:sp>
        <p:nvSpPr>
          <p:cNvPr id="4" name="テキスト プレースホルダー 3"/>
          <p:cNvSpPr>
            <a:spLocks noGrp="1"/>
          </p:cNvSpPr>
          <p:nvPr>
            <p:ph type="body" sz="quarter" idx="13"/>
          </p:nvPr>
        </p:nvSpPr>
        <p:spPr>
          <a:xfrm>
            <a:off x="215900" y="915566"/>
            <a:ext cx="8712200" cy="1440160"/>
          </a:xfrm>
        </p:spPr>
        <p:txBody>
          <a:bodyPr/>
          <a:lstStyle/>
          <a:p>
            <a:r>
              <a:rPr lang="ja-JP" altLang="en-US" dirty="0"/>
              <a:t>設定方法		</a:t>
            </a:r>
          </a:p>
          <a:p>
            <a:pPr marL="400050" lvl="1" indent="0">
              <a:buNone/>
            </a:pPr>
            <a:r>
              <a:rPr lang="ja-JP" altLang="en-US" b="1" dirty="0"/>
              <a:t>アプリケーションパス</a:t>
            </a:r>
            <a:endParaRPr lang="en-US" altLang="ja-JP" b="1" dirty="0"/>
          </a:p>
          <a:p>
            <a:pPr lvl="1"/>
            <a:r>
              <a:rPr lang="en-US" altLang="ja-JP" dirty="0" err="1"/>
              <a:t>WebFOCUS</a:t>
            </a:r>
            <a:r>
              <a:rPr lang="en-US" altLang="ja-JP" dirty="0"/>
              <a:t> Hub</a:t>
            </a:r>
            <a:r>
              <a:rPr lang="ja-JP" altLang="en-US" dirty="0"/>
              <a:t>（</a:t>
            </a:r>
            <a:r>
              <a:rPr lang="en-US" altLang="ja-JP" dirty="0"/>
              <a:t>http://</a:t>
            </a:r>
            <a:r>
              <a:rPr lang="ja-JP" altLang="ja-JP" dirty="0"/>
              <a:t>サーバ名または</a:t>
            </a:r>
            <a:r>
              <a:rPr lang="en-US" altLang="ja-JP" dirty="0"/>
              <a:t>IP</a:t>
            </a:r>
            <a:r>
              <a:rPr lang="ja-JP" altLang="ja-JP" dirty="0"/>
              <a:t>アドレス</a:t>
            </a:r>
            <a:r>
              <a:rPr lang="en-US" altLang="ja-JP" dirty="0"/>
              <a:t>/</a:t>
            </a:r>
            <a:r>
              <a:rPr lang="en-US" altLang="ja-JP" dirty="0" err="1"/>
              <a:t>ibi_apps</a:t>
            </a:r>
            <a:r>
              <a:rPr lang="en-US" altLang="ja-JP" dirty="0"/>
              <a:t>/</a:t>
            </a:r>
            <a:r>
              <a:rPr lang="ja-JP" altLang="en-US" dirty="0"/>
              <a:t>）</a:t>
            </a:r>
            <a:r>
              <a:rPr lang="ja-JP" altLang="ja-JP" dirty="0"/>
              <a:t>にアクセスし</a:t>
            </a:r>
            <a:r>
              <a:rPr lang="ja-JP" altLang="en-US" dirty="0"/>
              <a:t>ます。</a:t>
            </a:r>
            <a:endParaRPr lang="en-US" altLang="ja-JP" dirty="0"/>
          </a:p>
          <a:p>
            <a:pPr lvl="1"/>
            <a:r>
              <a:rPr lang="ja-JP" altLang="ja-JP" dirty="0"/>
              <a:t> </a:t>
            </a:r>
            <a:r>
              <a:rPr lang="en-US" altLang="ja-JP" dirty="0"/>
              <a:t>[</a:t>
            </a:r>
            <a:r>
              <a:rPr lang="ja-JP" altLang="en-US" dirty="0"/>
              <a:t>アプリケーションディレクトリ</a:t>
            </a:r>
            <a:r>
              <a:rPr lang="en-US" altLang="ja-JP" dirty="0"/>
              <a:t>] – [</a:t>
            </a:r>
            <a:r>
              <a:rPr lang="ja-JP" altLang="en-US" dirty="0"/>
              <a:t>管理</a:t>
            </a:r>
            <a:r>
              <a:rPr lang="en-US" altLang="ja-JP" dirty="0"/>
              <a:t>] – [</a:t>
            </a:r>
            <a:r>
              <a:rPr lang="ja-JP" altLang="en-US" dirty="0"/>
              <a:t>アプリケーションパス</a:t>
            </a:r>
            <a:r>
              <a:rPr lang="en-US" altLang="ja-JP" dirty="0"/>
              <a:t>]</a:t>
            </a:r>
            <a:r>
              <a:rPr lang="ja-JP" altLang="en-US" dirty="0"/>
              <a:t> を選択します。</a:t>
            </a:r>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26</a:t>
            </a:fld>
            <a:endParaRPr lang="ja-JP" altLang="en-US" dirty="0"/>
          </a:p>
        </p:txBody>
      </p:sp>
      <p:sp>
        <p:nvSpPr>
          <p:cNvPr id="7" name="正方形/長方形 6"/>
          <p:cNvSpPr/>
          <p:nvPr/>
        </p:nvSpPr>
        <p:spPr>
          <a:xfrm>
            <a:off x="1369780" y="3006319"/>
            <a:ext cx="343048" cy="3123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2826874" y="2525143"/>
            <a:ext cx="432048" cy="2880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2843808" y="3020731"/>
            <a:ext cx="1190601" cy="2160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5126858" y="3190081"/>
            <a:ext cx="2179842" cy="158737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739411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アプリケーションディレクトリの参照階層</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dirty="0" smtClean="0"/>
              <a:t>© K.K. Ashisuto</a:t>
            </a:r>
            <a:endParaRPr lang="ja-JP" altLang="en-US" dirty="0"/>
          </a:p>
        </p:txBody>
      </p:sp>
      <p:sp>
        <p:nvSpPr>
          <p:cNvPr id="4" name="テキスト プレースホルダー 3"/>
          <p:cNvSpPr>
            <a:spLocks noGrp="1"/>
          </p:cNvSpPr>
          <p:nvPr>
            <p:ph type="body" sz="quarter" idx="13"/>
          </p:nvPr>
        </p:nvSpPr>
        <p:spPr>
          <a:xfrm>
            <a:off x="215900" y="915566"/>
            <a:ext cx="8712200" cy="2448272"/>
          </a:xfrm>
        </p:spPr>
        <p:txBody>
          <a:bodyPr>
            <a:normAutofit/>
          </a:bodyPr>
          <a:lstStyle/>
          <a:p>
            <a:r>
              <a:rPr lang="en-US" altLang="ja-JP" dirty="0" err="1"/>
              <a:t>nested_app</a:t>
            </a:r>
            <a:r>
              <a:rPr lang="ja-JP" altLang="en-US" dirty="0"/>
              <a:t> に定義された階層の深さで、レポート実行時に必要となるシノニムを抽出します。</a:t>
            </a:r>
            <a:endParaRPr lang="en-US" altLang="ja-JP" dirty="0"/>
          </a:p>
          <a:p>
            <a:r>
              <a:rPr lang="ja-JP" altLang="en-US" dirty="0"/>
              <a:t>アプリケーションディレクトリ内にサブフォルダが存在する場合、アプリケーションディレクトリの階層が深いと、レポート実行に必要なシノニムにたどりつくまでに時間がかかり、レスポンスに影響が出る場合があります。</a:t>
            </a:r>
            <a:endParaRPr lang="en-US" altLang="ja-JP" dirty="0"/>
          </a:p>
          <a:p>
            <a:pPr marL="400050" lvl="1" indent="0">
              <a:buNone/>
            </a:pPr>
            <a:endParaRPr lang="en-US" altLang="ja-JP" b="1" dirty="0"/>
          </a:p>
          <a:p>
            <a:pPr marL="400050" lvl="1" indent="0">
              <a:buNone/>
            </a:pPr>
            <a:r>
              <a:rPr lang="en-US" altLang="ja-JP" b="1" dirty="0" err="1"/>
              <a:t>nested_app</a:t>
            </a:r>
            <a:endParaRPr lang="en-US" altLang="ja-JP" b="1" dirty="0"/>
          </a:p>
          <a:p>
            <a:pPr lvl="1"/>
            <a:r>
              <a:rPr lang="ja-JP" altLang="en-US" dirty="0"/>
              <a:t>アプリケーションディレクトリ内のサブフォルダを参照する階層の深さを設定します。</a:t>
            </a:r>
            <a:endParaRPr lang="en-US" altLang="ja-JP" dirty="0"/>
          </a:p>
          <a:p>
            <a:pPr lvl="1"/>
            <a:r>
              <a:rPr lang="ja-JP" altLang="en-US" dirty="0"/>
              <a:t>初期値は「</a:t>
            </a:r>
            <a:r>
              <a:rPr lang="en-US" altLang="ja-JP" dirty="0"/>
              <a:t>5</a:t>
            </a:r>
            <a:r>
              <a:rPr lang="ja-JP" altLang="en-US" dirty="0"/>
              <a:t>」です。</a:t>
            </a:r>
            <a:endParaRPr lang="en-US" altLang="ja-JP" dirty="0"/>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27</a:t>
            </a:fld>
            <a:endParaRPr lang="ja-JP" altLang="en-US" dirty="0"/>
          </a:p>
        </p:txBody>
      </p:sp>
      <p:sp>
        <p:nvSpPr>
          <p:cNvPr id="6" name="正方形/長方形 5"/>
          <p:cNvSpPr/>
          <p:nvPr/>
        </p:nvSpPr>
        <p:spPr>
          <a:xfrm>
            <a:off x="863988" y="3291830"/>
            <a:ext cx="7416024" cy="119021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marL="285750" indent="-285750">
              <a:lnSpc>
                <a:spcPct val="110000"/>
              </a:lnSpc>
              <a:spcBef>
                <a:spcPts val="1200"/>
              </a:spcBef>
              <a:buFont typeface="Wingdings" panose="05000000000000000000" pitchFamily="2" charset="2"/>
              <a:buChar char="n"/>
            </a:pPr>
            <a:r>
              <a:rPr lang="ja-JP" altLang="en-US" sz="1400" b="1" dirty="0" smtClean="0">
                <a:solidFill>
                  <a:schemeClr val="accent5"/>
                </a:solidFill>
              </a:rPr>
              <a:t>アプリケーションディレクトリ内にサブフォルダを作成する場合は</a:t>
            </a:r>
            <a:r>
              <a:rPr lang="ja-JP" altLang="en-US" sz="1400" b="1" dirty="0">
                <a:solidFill>
                  <a:schemeClr val="accent5"/>
                </a:solidFill>
              </a:rPr>
              <a:t>最低限にとどめ</a:t>
            </a:r>
            <a:r>
              <a:rPr lang="ja-JP" altLang="en-US" sz="1400" b="1" dirty="0" smtClean="0">
                <a:solidFill>
                  <a:schemeClr val="accent5"/>
                </a:solidFill>
              </a:rPr>
              <a:t>、</a:t>
            </a:r>
            <a:r>
              <a:rPr lang="en-US" altLang="ja-JP" sz="1400" b="1" dirty="0" smtClean="0">
                <a:solidFill>
                  <a:schemeClr val="accent5"/>
                </a:solidFill>
              </a:rPr>
              <a:t/>
            </a:r>
            <a:br>
              <a:rPr lang="en-US" altLang="ja-JP" sz="1400" b="1" dirty="0" smtClean="0">
                <a:solidFill>
                  <a:schemeClr val="accent5"/>
                </a:solidFill>
              </a:rPr>
            </a:br>
            <a:r>
              <a:rPr lang="ja-JP" altLang="en-US" sz="1400" b="1" dirty="0" smtClean="0">
                <a:solidFill>
                  <a:schemeClr val="accent5"/>
                </a:solidFill>
              </a:rPr>
              <a:t>階層が深くならないよう注意します。</a:t>
            </a:r>
            <a:endParaRPr lang="en-US" altLang="ja-JP" sz="1400" b="1" dirty="0" smtClean="0">
              <a:solidFill>
                <a:schemeClr val="accent5"/>
              </a:solidFill>
            </a:endParaRPr>
          </a:p>
          <a:p>
            <a:pPr marL="285750" indent="-285750">
              <a:lnSpc>
                <a:spcPct val="110000"/>
              </a:lnSpc>
              <a:spcBef>
                <a:spcPts val="1200"/>
              </a:spcBef>
              <a:buFont typeface="Wingdings" panose="05000000000000000000" pitchFamily="2" charset="2"/>
              <a:buChar char="n"/>
            </a:pPr>
            <a:r>
              <a:rPr lang="ja-JP" altLang="en-US" sz="1400" b="1" dirty="0" smtClean="0">
                <a:solidFill>
                  <a:schemeClr val="accent5"/>
                </a:solidFill>
              </a:rPr>
              <a:t>サブフォルダの階層は、可能な限り少なくすることを</a:t>
            </a:r>
            <a:r>
              <a:rPr lang="ja-JP" altLang="en-US" sz="1400" b="1" dirty="0">
                <a:solidFill>
                  <a:schemeClr val="accent5"/>
                </a:solidFill>
              </a:rPr>
              <a:t>推奨します</a:t>
            </a:r>
            <a:r>
              <a:rPr lang="ja-JP" altLang="en-US" sz="1400" b="1" dirty="0" smtClean="0">
                <a:solidFill>
                  <a:schemeClr val="accent5"/>
                </a:solidFill>
              </a:rPr>
              <a:t>。</a:t>
            </a:r>
            <a:endParaRPr lang="en-US" altLang="ja-JP" sz="1400" b="1" dirty="0" smtClean="0">
              <a:solidFill>
                <a:schemeClr val="accent5"/>
              </a:solidFill>
            </a:endParaRPr>
          </a:p>
        </p:txBody>
      </p:sp>
    </p:spTree>
    <p:extLst>
      <p:ext uri="{BB962C8B-B14F-4D97-AF65-F5344CB8AC3E}">
        <p14:creationId xmlns:p14="http://schemas.microsoft.com/office/powerpoint/2010/main" val="1154576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stretch>
            <a:fillRect/>
          </a:stretch>
        </p:blipFill>
        <p:spPr>
          <a:xfrm>
            <a:off x="1397502" y="2139702"/>
            <a:ext cx="5766786" cy="2740428"/>
          </a:xfrm>
          <a:prstGeom prst="rect">
            <a:avLst/>
          </a:prstGeom>
          <a:ln>
            <a:solidFill>
              <a:schemeClr val="accent1"/>
            </a:solidFill>
          </a:ln>
        </p:spPr>
      </p:pic>
      <p:sp>
        <p:nvSpPr>
          <p:cNvPr id="2" name="タイトル 1"/>
          <p:cNvSpPr>
            <a:spLocks noGrp="1"/>
          </p:cNvSpPr>
          <p:nvPr>
            <p:ph type="title"/>
          </p:nvPr>
        </p:nvSpPr>
        <p:spPr/>
        <p:txBody>
          <a:bodyPr/>
          <a:lstStyle/>
          <a:p>
            <a:r>
              <a:rPr lang="ja-JP" altLang="en-US" dirty="0"/>
              <a:t>アプリケーションディレクトリの参照階層</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dirty="0" smtClean="0"/>
              <a:t>© K.K. Ashisuto</a:t>
            </a:r>
            <a:endParaRPr lang="ja-JP" altLang="en-US" dirty="0"/>
          </a:p>
        </p:txBody>
      </p:sp>
      <p:sp>
        <p:nvSpPr>
          <p:cNvPr id="4" name="テキスト プレースホルダー 3"/>
          <p:cNvSpPr>
            <a:spLocks noGrp="1"/>
          </p:cNvSpPr>
          <p:nvPr>
            <p:ph type="body" sz="quarter" idx="13"/>
          </p:nvPr>
        </p:nvSpPr>
        <p:spPr>
          <a:xfrm>
            <a:off x="215900" y="915566"/>
            <a:ext cx="8712200" cy="1440160"/>
          </a:xfrm>
        </p:spPr>
        <p:txBody>
          <a:bodyPr/>
          <a:lstStyle/>
          <a:p>
            <a:r>
              <a:rPr lang="ja-JP" altLang="en-US" dirty="0"/>
              <a:t>設定方法		</a:t>
            </a:r>
          </a:p>
          <a:p>
            <a:pPr marL="400050" lvl="1" indent="0">
              <a:buNone/>
            </a:pPr>
            <a:r>
              <a:rPr lang="en-US" altLang="ja-JP" b="1" dirty="0" err="1"/>
              <a:t>nested_app</a:t>
            </a:r>
            <a:endParaRPr lang="en-US" altLang="ja-JP" b="1" dirty="0"/>
          </a:p>
          <a:p>
            <a:pPr lvl="1"/>
            <a:r>
              <a:rPr lang="en-US" altLang="ja-JP" dirty="0" err="1"/>
              <a:t>WebFOCUS</a:t>
            </a:r>
            <a:r>
              <a:rPr lang="en-US" altLang="ja-JP" dirty="0"/>
              <a:t> Hub</a:t>
            </a:r>
            <a:r>
              <a:rPr lang="ja-JP" altLang="en-US" dirty="0"/>
              <a:t>（</a:t>
            </a:r>
            <a:r>
              <a:rPr lang="en-US" altLang="ja-JP" dirty="0"/>
              <a:t>http://</a:t>
            </a:r>
            <a:r>
              <a:rPr lang="ja-JP" altLang="en-US" dirty="0"/>
              <a:t>サーバ名または</a:t>
            </a:r>
            <a:r>
              <a:rPr lang="en-US" altLang="ja-JP" dirty="0"/>
              <a:t>IP</a:t>
            </a:r>
            <a:r>
              <a:rPr lang="ja-JP" altLang="en-US" dirty="0"/>
              <a:t>アドレス</a:t>
            </a:r>
            <a:r>
              <a:rPr lang="en-US" altLang="ja-JP" dirty="0"/>
              <a:t>/</a:t>
            </a:r>
            <a:r>
              <a:rPr lang="en-US" altLang="ja-JP" dirty="0" err="1"/>
              <a:t>ibi_apps</a:t>
            </a:r>
            <a:r>
              <a:rPr lang="en-US" altLang="ja-JP" dirty="0"/>
              <a:t>/</a:t>
            </a:r>
            <a:r>
              <a:rPr lang="ja-JP" altLang="en-US" dirty="0"/>
              <a:t>）にアクセスします。</a:t>
            </a:r>
            <a:endParaRPr lang="en-US" altLang="ja-JP" dirty="0"/>
          </a:p>
          <a:p>
            <a:pPr lvl="1"/>
            <a:r>
              <a:rPr lang="en-US" altLang="ja-JP" dirty="0"/>
              <a:t>[</a:t>
            </a:r>
            <a:r>
              <a:rPr lang="ja-JP" altLang="en-US" dirty="0"/>
              <a:t>アプリケーションディレクトリ</a:t>
            </a:r>
            <a:r>
              <a:rPr lang="en-US" altLang="ja-JP" dirty="0"/>
              <a:t>] – </a:t>
            </a:r>
            <a:r>
              <a:rPr lang="ja-JP" altLang="en-US" dirty="0"/>
              <a:t> </a:t>
            </a:r>
            <a:r>
              <a:rPr lang="en-US" altLang="ja-JP" dirty="0"/>
              <a:t>[</a:t>
            </a:r>
            <a:r>
              <a:rPr lang="ja-JP" altLang="en-US" dirty="0"/>
              <a:t>管理</a:t>
            </a:r>
            <a:r>
              <a:rPr lang="en-US" altLang="ja-JP" dirty="0"/>
              <a:t>] – [</a:t>
            </a:r>
            <a:r>
              <a:rPr lang="ja-JP" altLang="en-US" dirty="0"/>
              <a:t>設定</a:t>
            </a:r>
            <a:r>
              <a:rPr lang="en-US" altLang="ja-JP" dirty="0"/>
              <a:t>]</a:t>
            </a:r>
            <a:r>
              <a:rPr lang="ja-JP" altLang="en-US" dirty="0"/>
              <a:t> を選択します。</a:t>
            </a:r>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28</a:t>
            </a:fld>
            <a:endParaRPr lang="ja-JP" altLang="en-US" dirty="0"/>
          </a:p>
        </p:txBody>
      </p:sp>
      <p:sp>
        <p:nvSpPr>
          <p:cNvPr id="7" name="正方形/長方形 6"/>
          <p:cNvSpPr/>
          <p:nvPr/>
        </p:nvSpPr>
        <p:spPr>
          <a:xfrm>
            <a:off x="2826874" y="2609560"/>
            <a:ext cx="402950" cy="18786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2826874" y="2796241"/>
            <a:ext cx="1169612" cy="1875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5076056" y="3867894"/>
            <a:ext cx="2016224" cy="43204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1388852" y="3072553"/>
            <a:ext cx="288033" cy="2748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90936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セッション権限検索の階層</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dirty="0" smtClean="0"/>
              <a:t>© K.K. Ashisuto</a:t>
            </a:r>
            <a:endParaRPr lang="ja-JP" altLang="en-US" dirty="0"/>
          </a:p>
        </p:txBody>
      </p:sp>
      <p:sp>
        <p:nvSpPr>
          <p:cNvPr id="4" name="テキスト プレースホルダー 3"/>
          <p:cNvSpPr>
            <a:spLocks noGrp="1"/>
          </p:cNvSpPr>
          <p:nvPr>
            <p:ph type="body" sz="quarter" idx="13"/>
          </p:nvPr>
        </p:nvSpPr>
        <p:spPr>
          <a:xfrm>
            <a:off x="215900" y="915566"/>
            <a:ext cx="8712200" cy="2880320"/>
          </a:xfrm>
        </p:spPr>
        <p:txBody>
          <a:bodyPr/>
          <a:lstStyle/>
          <a:p>
            <a:r>
              <a:rPr lang="ja-JP" altLang="en-US" dirty="0" smtClean="0"/>
              <a:t>ユーザー毎</a:t>
            </a:r>
            <a:r>
              <a:rPr lang="ja-JP" altLang="en-US" dirty="0"/>
              <a:t>のワークスペースフォルダごとの機能制御、および、</a:t>
            </a:r>
            <a:r>
              <a:rPr lang="en-US" altLang="ja-JP" dirty="0" err="1"/>
              <a:t>WebFOCUS</a:t>
            </a:r>
            <a:r>
              <a:rPr lang="en-US" altLang="ja-JP" dirty="0"/>
              <a:t> Hub</a:t>
            </a:r>
            <a:r>
              <a:rPr lang="ja-JP" altLang="en-US" dirty="0"/>
              <a:t>上のメニュー制御は、セッション権限として管理されています。</a:t>
            </a:r>
            <a:endParaRPr lang="en-US" altLang="ja-JP" dirty="0"/>
          </a:p>
          <a:p>
            <a:r>
              <a:rPr lang="ja-JP" altLang="en-US" dirty="0" smtClean="0"/>
              <a:t>ユーザーの</a:t>
            </a:r>
            <a:r>
              <a:rPr lang="ja-JP" altLang="en-US" dirty="0"/>
              <a:t>ログイン時にセッション権限のルールを評価し、セッション権限検索の深さの指定値に応じて、ワークスペースフォルダの階層を検索します。</a:t>
            </a:r>
            <a:endParaRPr lang="en-US" altLang="ja-JP" dirty="0"/>
          </a:p>
          <a:p>
            <a:r>
              <a:rPr lang="ja-JP" altLang="en-US" dirty="0"/>
              <a:t>ワークスペースフォルダの階層が深いほどルールの評価に時間がかかり、ログイン処理のレスポンスに影響が出る場合があります。</a:t>
            </a:r>
            <a:endParaRPr lang="en-US" altLang="ja-JP" b="1" dirty="0"/>
          </a:p>
          <a:p>
            <a:pPr marL="0" indent="0">
              <a:lnSpc>
                <a:spcPct val="150000"/>
              </a:lnSpc>
              <a:buNone/>
            </a:pPr>
            <a:r>
              <a:rPr lang="ja-JP" altLang="en-US" dirty="0"/>
              <a:t>　　セッション権限検索の深さ（</a:t>
            </a:r>
            <a:r>
              <a:rPr lang="en-US" altLang="ja-JP" dirty="0"/>
              <a:t>IBI_SESSION_PRIVILEGE_SEARCH_DEPTH</a:t>
            </a:r>
            <a:r>
              <a:rPr lang="ja-JP" altLang="en-US" dirty="0"/>
              <a:t>）</a:t>
            </a:r>
            <a:endParaRPr lang="en-US" altLang="ja-JP" dirty="0"/>
          </a:p>
          <a:p>
            <a:pPr marL="685800" lvl="1"/>
            <a:r>
              <a:rPr lang="ja-JP" altLang="en-US" dirty="0"/>
              <a:t>セッション権限を検索するワークスペースフォルダの階層の深さを設定します。</a:t>
            </a:r>
            <a:endParaRPr lang="en-US" altLang="ja-JP" dirty="0"/>
          </a:p>
          <a:p>
            <a:pPr marL="685800" lvl="1"/>
            <a:r>
              <a:rPr lang="ja-JP" altLang="en-US" dirty="0"/>
              <a:t>初期値は「</a:t>
            </a:r>
            <a:r>
              <a:rPr lang="en-US" altLang="ja-JP" dirty="0"/>
              <a:t>1</a:t>
            </a:r>
            <a:r>
              <a:rPr lang="ja-JP" altLang="en-US" dirty="0"/>
              <a:t>」です。</a:t>
            </a:r>
            <a:endParaRPr lang="en-US" altLang="ja-JP" dirty="0"/>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29</a:t>
            </a:fld>
            <a:endParaRPr lang="ja-JP" altLang="en-US" dirty="0"/>
          </a:p>
        </p:txBody>
      </p:sp>
      <p:sp>
        <p:nvSpPr>
          <p:cNvPr id="6" name="正方形/長方形 5"/>
          <p:cNvSpPr/>
          <p:nvPr/>
        </p:nvSpPr>
        <p:spPr>
          <a:xfrm>
            <a:off x="755976" y="3579862"/>
            <a:ext cx="7632048" cy="123832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marL="285750" indent="-285750">
              <a:lnSpc>
                <a:spcPct val="110000"/>
              </a:lnSpc>
              <a:spcBef>
                <a:spcPts val="1200"/>
              </a:spcBef>
              <a:buFont typeface="Wingdings" panose="05000000000000000000" pitchFamily="2" charset="2"/>
              <a:buChar char="n"/>
            </a:pPr>
            <a:r>
              <a:rPr lang="ja-JP" altLang="en-US" sz="1400" b="1" dirty="0" smtClean="0">
                <a:solidFill>
                  <a:schemeClr val="accent5"/>
                </a:solidFill>
              </a:rPr>
              <a:t>ワーク</a:t>
            </a:r>
            <a:r>
              <a:rPr lang="ja-JP" altLang="en-US" sz="1400" b="1" dirty="0">
                <a:solidFill>
                  <a:schemeClr val="accent5"/>
                </a:solidFill>
              </a:rPr>
              <a:t>スペース</a:t>
            </a:r>
            <a:r>
              <a:rPr lang="ja-JP" altLang="en-US" sz="1400" b="1" dirty="0" smtClean="0">
                <a:solidFill>
                  <a:schemeClr val="accent5"/>
                </a:solidFill>
              </a:rPr>
              <a:t>フォルダ内</a:t>
            </a:r>
            <a:r>
              <a:rPr lang="ja-JP" altLang="en-US" sz="1400" b="1" dirty="0">
                <a:solidFill>
                  <a:schemeClr val="accent5"/>
                </a:solidFill>
              </a:rPr>
              <a:t>にサブフォルダを作成</a:t>
            </a:r>
            <a:r>
              <a:rPr lang="ja-JP" altLang="en-US" sz="1400" b="1" dirty="0" smtClean="0">
                <a:solidFill>
                  <a:schemeClr val="accent5"/>
                </a:solidFill>
              </a:rPr>
              <a:t>することは問題ありませんが、</a:t>
            </a:r>
            <a:r>
              <a:rPr lang="en-US" altLang="ja-JP" sz="1400" b="1" dirty="0">
                <a:solidFill>
                  <a:schemeClr val="accent5"/>
                </a:solidFill>
              </a:rPr>
              <a:t/>
            </a:r>
            <a:br>
              <a:rPr lang="en-US" altLang="ja-JP" sz="1400" b="1" dirty="0">
                <a:solidFill>
                  <a:schemeClr val="accent5"/>
                </a:solidFill>
              </a:rPr>
            </a:br>
            <a:r>
              <a:rPr lang="ja-JP" altLang="en-US" sz="1400" b="1" dirty="0" smtClean="0">
                <a:solidFill>
                  <a:schemeClr val="accent5"/>
                </a:solidFill>
              </a:rPr>
              <a:t>セッション権限を検索す</a:t>
            </a:r>
            <a:r>
              <a:rPr lang="ja-JP" altLang="en-US" sz="1400" b="1" dirty="0">
                <a:solidFill>
                  <a:schemeClr val="accent5"/>
                </a:solidFill>
              </a:rPr>
              <a:t>る</a:t>
            </a:r>
            <a:r>
              <a:rPr lang="ja-JP" altLang="en-US" sz="1400" b="1" dirty="0" smtClean="0">
                <a:solidFill>
                  <a:schemeClr val="accent5"/>
                </a:solidFill>
              </a:rPr>
              <a:t>階層の深さは、初期値での運用を推奨</a:t>
            </a:r>
            <a:r>
              <a:rPr lang="ja-JP" altLang="en-US" sz="1400" b="1" dirty="0">
                <a:solidFill>
                  <a:schemeClr val="accent5"/>
                </a:solidFill>
              </a:rPr>
              <a:t>します</a:t>
            </a:r>
            <a:r>
              <a:rPr lang="ja-JP" altLang="en-US" sz="1400" b="1" dirty="0" smtClean="0">
                <a:solidFill>
                  <a:schemeClr val="accent5"/>
                </a:solidFill>
              </a:rPr>
              <a:t>。</a:t>
            </a:r>
            <a:endParaRPr lang="en-US" altLang="ja-JP" sz="1400" b="1" dirty="0" smtClean="0">
              <a:solidFill>
                <a:schemeClr val="accent5"/>
              </a:solidFill>
            </a:endParaRPr>
          </a:p>
          <a:p>
            <a:pPr marL="285750" indent="-285750">
              <a:lnSpc>
                <a:spcPct val="110000"/>
              </a:lnSpc>
              <a:spcBef>
                <a:spcPts val="1200"/>
              </a:spcBef>
              <a:buFont typeface="Wingdings" panose="05000000000000000000" pitchFamily="2" charset="2"/>
              <a:buChar char="n"/>
            </a:pPr>
            <a:r>
              <a:rPr lang="ja-JP" altLang="en-US" sz="1400" b="1" dirty="0" smtClean="0">
                <a:solidFill>
                  <a:schemeClr val="accent5"/>
                </a:solidFill>
              </a:rPr>
              <a:t>必要なセッション権限をまとめた</a:t>
            </a:r>
            <a:r>
              <a:rPr lang="ja-JP" altLang="en-US" sz="1400" b="1" dirty="0">
                <a:solidFill>
                  <a:schemeClr val="accent5"/>
                </a:solidFill>
              </a:rPr>
              <a:t>ワークスペース</a:t>
            </a:r>
            <a:r>
              <a:rPr lang="ja-JP" altLang="en-US" sz="1400" b="1" dirty="0" smtClean="0">
                <a:solidFill>
                  <a:schemeClr val="accent5"/>
                </a:solidFill>
              </a:rPr>
              <a:t>フォルダを作成するなど、可能な限り第一階層のワークスペースフォルダ</a:t>
            </a:r>
            <a:r>
              <a:rPr lang="ja-JP" altLang="en-US" sz="1400" b="1" dirty="0">
                <a:solidFill>
                  <a:schemeClr val="accent5"/>
                </a:solidFill>
              </a:rPr>
              <a:t>にセッション</a:t>
            </a:r>
            <a:r>
              <a:rPr lang="ja-JP" altLang="en-US" sz="1400" b="1" dirty="0" smtClean="0">
                <a:solidFill>
                  <a:schemeClr val="accent5"/>
                </a:solidFill>
              </a:rPr>
              <a:t>権限を付与します。</a:t>
            </a:r>
            <a:endParaRPr lang="ja-JP" altLang="en-US" sz="1400" b="1" dirty="0">
              <a:solidFill>
                <a:schemeClr val="accent5"/>
              </a:solidFill>
            </a:endParaRPr>
          </a:p>
        </p:txBody>
      </p:sp>
    </p:spTree>
    <p:extLst>
      <p:ext uri="{BB962C8B-B14F-4D97-AF65-F5344CB8AC3E}">
        <p14:creationId xmlns:p14="http://schemas.microsoft.com/office/powerpoint/2010/main" val="1771322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ctrTitle"/>
          </p:nvPr>
        </p:nvSpPr>
        <p:spPr/>
        <p:txBody>
          <a:bodyPr/>
          <a:lstStyle/>
          <a:p>
            <a:r>
              <a:rPr kumimoji="1" lang="ja-JP" altLang="en-US" dirty="0" smtClean="0"/>
              <a:t>はじめに</a:t>
            </a:r>
            <a:endParaRPr kumimoji="1" lang="ja-JP" altLang="en-US" dirty="0"/>
          </a:p>
        </p:txBody>
      </p:sp>
      <p:sp>
        <p:nvSpPr>
          <p:cNvPr id="13" name="テキスト プレースホルダー 12"/>
          <p:cNvSpPr>
            <a:spLocks noGrp="1"/>
          </p:cNvSpPr>
          <p:nvPr>
            <p:ph type="body" sz="quarter" idx="4294967295"/>
          </p:nvPr>
        </p:nvSpPr>
        <p:spPr>
          <a:xfrm>
            <a:off x="2359985" y="4277218"/>
            <a:ext cx="6520776" cy="504825"/>
          </a:xfrm>
        </p:spPr>
        <p:txBody>
          <a:bodyPr/>
          <a:lstStyle/>
          <a:p>
            <a:endParaRPr kumimoji="1" lang="ja-JP" altLang="en-US" dirty="0"/>
          </a:p>
        </p:txBody>
      </p:sp>
      <p:sp>
        <p:nvSpPr>
          <p:cNvPr id="5" name="スライド番号プレースホルダー 4"/>
          <p:cNvSpPr>
            <a:spLocks noGrp="1"/>
          </p:cNvSpPr>
          <p:nvPr>
            <p:ph type="sldNum" sz="quarter" idx="11"/>
          </p:nvPr>
        </p:nvSpPr>
        <p:spPr>
          <a:xfrm>
            <a:off x="8594576" y="4818186"/>
            <a:ext cx="549424" cy="273844"/>
          </a:xfrm>
        </p:spPr>
        <p:txBody>
          <a:bodyPr/>
          <a:lstStyle/>
          <a:p>
            <a:fld id="{4B22246B-72CC-4AB3-AEF9-7F9B00475CC6}" type="slidenum">
              <a:rPr lang="ja-JP" altLang="en-US" smtClean="0"/>
              <a:pPr/>
              <a:t>3</a:t>
            </a:fld>
            <a:endParaRPr lang="ja-JP" altLang="en-US" dirty="0"/>
          </a:p>
        </p:txBody>
      </p:sp>
      <p:sp>
        <p:nvSpPr>
          <p:cNvPr id="4" name="フッター プレースホルダー 3"/>
          <p:cNvSpPr>
            <a:spLocks noGrp="1"/>
          </p:cNvSpPr>
          <p:nvPr>
            <p:ph type="ftr" sz="quarter" idx="4294967295"/>
          </p:nvPr>
        </p:nvSpPr>
        <p:spPr>
          <a:xfrm>
            <a:off x="0" y="4818063"/>
            <a:ext cx="1131888" cy="274637"/>
          </a:xfrm>
        </p:spPr>
        <p:txBody>
          <a:bodyPr/>
          <a:lstStyle/>
          <a:p>
            <a:r>
              <a:rPr lang="en-US" altLang="ja-JP" dirty="0" smtClean="0"/>
              <a:t>© K.K. Ashisuto</a:t>
            </a:r>
            <a:endParaRPr lang="ja-JP" altLang="en-US" dirty="0"/>
          </a:p>
        </p:txBody>
      </p:sp>
    </p:spTree>
    <p:extLst>
      <p:ext uri="{BB962C8B-B14F-4D97-AF65-F5344CB8AC3E}">
        <p14:creationId xmlns:p14="http://schemas.microsoft.com/office/powerpoint/2010/main" val="40404753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a:stretch>
            <a:fillRect/>
          </a:stretch>
        </p:blipFill>
        <p:spPr>
          <a:xfrm>
            <a:off x="1403648" y="2355726"/>
            <a:ext cx="5338553" cy="2560600"/>
          </a:xfrm>
          <a:prstGeom prst="rect">
            <a:avLst/>
          </a:prstGeom>
          <a:ln>
            <a:solidFill>
              <a:schemeClr val="accent1"/>
            </a:solidFill>
          </a:ln>
        </p:spPr>
      </p:pic>
      <p:sp>
        <p:nvSpPr>
          <p:cNvPr id="2" name="タイトル 1"/>
          <p:cNvSpPr>
            <a:spLocks noGrp="1"/>
          </p:cNvSpPr>
          <p:nvPr>
            <p:ph type="title"/>
          </p:nvPr>
        </p:nvSpPr>
        <p:spPr/>
        <p:txBody>
          <a:bodyPr/>
          <a:lstStyle/>
          <a:p>
            <a:r>
              <a:rPr lang="ja-JP" altLang="en-US" dirty="0"/>
              <a:t>セッション権限検索の階層</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dirty="0" smtClean="0"/>
              <a:t>© K.K. Ashisuto</a:t>
            </a:r>
            <a:endParaRPr lang="ja-JP" altLang="en-US" dirty="0"/>
          </a:p>
        </p:txBody>
      </p:sp>
      <p:sp>
        <p:nvSpPr>
          <p:cNvPr id="4" name="テキスト プレースホルダー 3"/>
          <p:cNvSpPr>
            <a:spLocks noGrp="1"/>
          </p:cNvSpPr>
          <p:nvPr>
            <p:ph type="body" sz="quarter" idx="13"/>
          </p:nvPr>
        </p:nvSpPr>
        <p:spPr>
          <a:xfrm>
            <a:off x="215900" y="915566"/>
            <a:ext cx="8712200" cy="1656184"/>
          </a:xfrm>
        </p:spPr>
        <p:txBody>
          <a:bodyPr/>
          <a:lstStyle/>
          <a:p>
            <a:r>
              <a:rPr lang="ja-JP" altLang="en-US" dirty="0"/>
              <a:t>設定方法		</a:t>
            </a:r>
          </a:p>
          <a:p>
            <a:pPr marL="0" lvl="0" indent="0">
              <a:buClr>
                <a:srgbClr val="F79646"/>
              </a:buClr>
              <a:buNone/>
            </a:pPr>
            <a:r>
              <a:rPr lang="ja-JP" altLang="en-US" dirty="0">
                <a:solidFill>
                  <a:prstClr val="black">
                    <a:lumMod val="75000"/>
                    <a:lumOff val="25000"/>
                  </a:prstClr>
                </a:solidFill>
              </a:rPr>
              <a:t>セッション権限検索の深さ（</a:t>
            </a:r>
            <a:r>
              <a:rPr lang="en-US" altLang="ja-JP" dirty="0">
                <a:solidFill>
                  <a:prstClr val="black">
                    <a:lumMod val="75000"/>
                    <a:lumOff val="25000"/>
                  </a:prstClr>
                </a:solidFill>
              </a:rPr>
              <a:t>IBI_SESSION_PRIVILEGE_SEARCH_DEPTH</a:t>
            </a:r>
            <a:r>
              <a:rPr lang="ja-JP" altLang="en-US" dirty="0">
                <a:solidFill>
                  <a:prstClr val="black">
                    <a:lumMod val="75000"/>
                    <a:lumOff val="25000"/>
                  </a:prstClr>
                </a:solidFill>
              </a:rPr>
              <a:t>）</a:t>
            </a:r>
            <a:endParaRPr lang="en-US" altLang="ja-JP" b="1" dirty="0"/>
          </a:p>
          <a:p>
            <a:pPr lvl="1"/>
            <a:r>
              <a:rPr lang="en-US" altLang="ja-JP" dirty="0" err="1"/>
              <a:t>WebFOCUS</a:t>
            </a:r>
            <a:r>
              <a:rPr lang="en-US" altLang="ja-JP" dirty="0"/>
              <a:t> Hub</a:t>
            </a:r>
            <a:r>
              <a:rPr lang="ja-JP" altLang="en-US" dirty="0"/>
              <a:t>（</a:t>
            </a:r>
            <a:r>
              <a:rPr lang="en-US" altLang="ja-JP" dirty="0"/>
              <a:t>http://</a:t>
            </a:r>
            <a:r>
              <a:rPr lang="ja-JP" altLang="en-US" dirty="0"/>
              <a:t>サーバ名または</a:t>
            </a:r>
            <a:r>
              <a:rPr lang="en-US" altLang="ja-JP" dirty="0"/>
              <a:t>IP</a:t>
            </a:r>
            <a:r>
              <a:rPr lang="ja-JP" altLang="en-US" dirty="0"/>
              <a:t>アドレス</a:t>
            </a:r>
            <a:r>
              <a:rPr lang="en-US" altLang="ja-JP" dirty="0"/>
              <a:t>/</a:t>
            </a:r>
            <a:r>
              <a:rPr lang="en-US" altLang="ja-JP" dirty="0" err="1"/>
              <a:t>ibi_apps</a:t>
            </a:r>
            <a:r>
              <a:rPr lang="en-US" altLang="ja-JP" dirty="0"/>
              <a:t>/</a:t>
            </a:r>
            <a:r>
              <a:rPr lang="ja-JP" altLang="en-US" dirty="0"/>
              <a:t>）にアクセスします。</a:t>
            </a:r>
            <a:endParaRPr lang="en-US" altLang="ja-JP" dirty="0"/>
          </a:p>
          <a:p>
            <a:pPr lvl="1"/>
            <a:r>
              <a:rPr lang="en-US" altLang="ja-JP" dirty="0"/>
              <a:t>[</a:t>
            </a:r>
            <a:r>
              <a:rPr lang="ja-JP" altLang="en-US" dirty="0"/>
              <a:t>管理センター</a:t>
            </a:r>
            <a:r>
              <a:rPr lang="en-US" altLang="ja-JP" dirty="0"/>
              <a:t>] – [</a:t>
            </a:r>
            <a:r>
              <a:rPr lang="ja-JP" altLang="en-US" dirty="0"/>
              <a:t>管理コンソール</a:t>
            </a:r>
            <a:r>
              <a:rPr lang="en-US" altLang="ja-JP" dirty="0"/>
              <a:t>] – [</a:t>
            </a:r>
            <a:r>
              <a:rPr lang="ja-JP" altLang="en-US" dirty="0"/>
              <a:t>構成</a:t>
            </a:r>
            <a:r>
              <a:rPr lang="en-US" altLang="ja-JP" dirty="0"/>
              <a:t>]</a:t>
            </a:r>
            <a:r>
              <a:rPr lang="ja-JP" altLang="en-US" dirty="0"/>
              <a:t> タブから </a:t>
            </a:r>
            <a:r>
              <a:rPr lang="en-US" altLang="ja-JP" dirty="0"/>
              <a:t>[</a:t>
            </a:r>
            <a:r>
              <a:rPr lang="ja-JP" altLang="en-US" dirty="0"/>
              <a:t>アプリケーションの設定</a:t>
            </a:r>
            <a:r>
              <a:rPr lang="en-US" altLang="ja-JP" dirty="0"/>
              <a:t>] </a:t>
            </a:r>
            <a:r>
              <a:rPr lang="en-US" altLang="ja-JP" dirty="0" smtClean="0"/>
              <a:t>– </a:t>
            </a:r>
            <a:r>
              <a:rPr lang="en-US" altLang="ja-JP" dirty="0"/>
              <a:t>[BI</a:t>
            </a:r>
            <a:r>
              <a:rPr lang="ja-JP" altLang="en-US" dirty="0"/>
              <a:t> </a:t>
            </a:r>
            <a:r>
              <a:rPr lang="en-US" altLang="ja-JP" dirty="0"/>
              <a:t>Portal]</a:t>
            </a:r>
            <a:r>
              <a:rPr lang="ja-JP" altLang="en-US" dirty="0"/>
              <a:t> を選択します。</a:t>
            </a:r>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30</a:t>
            </a:fld>
            <a:endParaRPr lang="ja-JP" altLang="en-US" dirty="0"/>
          </a:p>
        </p:txBody>
      </p:sp>
      <p:sp>
        <p:nvSpPr>
          <p:cNvPr id="7" name="正方形/長方形 6"/>
          <p:cNvSpPr/>
          <p:nvPr/>
        </p:nvSpPr>
        <p:spPr>
          <a:xfrm>
            <a:off x="1373975" y="3639318"/>
            <a:ext cx="291876" cy="27388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1642394" y="2892497"/>
            <a:ext cx="946276" cy="19602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2636251" y="2787774"/>
            <a:ext cx="217194" cy="13900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2575735" y="3730388"/>
            <a:ext cx="950506" cy="1585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2584202" y="3291830"/>
            <a:ext cx="937274" cy="1113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3555914" y="3683887"/>
            <a:ext cx="2384238" cy="15972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717726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名前解決におけるパフォーマンス</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dirty="0" smtClean="0"/>
              <a:t>© K.K. Ashisuto</a:t>
            </a:r>
            <a:endParaRPr lang="ja-JP" altLang="en-US" dirty="0"/>
          </a:p>
        </p:txBody>
      </p:sp>
      <p:sp>
        <p:nvSpPr>
          <p:cNvPr id="4" name="テキスト プレースホルダー 3"/>
          <p:cNvSpPr>
            <a:spLocks noGrp="1"/>
          </p:cNvSpPr>
          <p:nvPr>
            <p:ph type="body" sz="quarter" idx="13"/>
          </p:nvPr>
        </p:nvSpPr>
        <p:spPr>
          <a:xfrm>
            <a:off x="215900" y="915566"/>
            <a:ext cx="8712200" cy="1296144"/>
          </a:xfrm>
        </p:spPr>
        <p:txBody>
          <a:bodyPr/>
          <a:lstStyle/>
          <a:p>
            <a:r>
              <a:rPr lang="en-US" altLang="ja-JP" dirty="0" err="1"/>
              <a:t>WebFOCUS</a:t>
            </a:r>
            <a:r>
              <a:rPr lang="ja-JP" altLang="en-US" dirty="0"/>
              <a:t>サーバが内部リポジトリや検索データベースに接続する際、名前解決</a:t>
            </a:r>
            <a:r>
              <a:rPr lang="ja-JP" altLang="en-US" dirty="0" smtClean="0"/>
              <a:t>が適切</a:t>
            </a:r>
            <a:r>
              <a:rPr lang="ja-JP" altLang="en-US" dirty="0"/>
              <a:t>に行われなかったり、名前解決の応答に時間がかかったりすると、</a:t>
            </a:r>
            <a:r>
              <a:rPr lang="ja-JP" altLang="en-US" dirty="0" smtClean="0"/>
              <a:t>サービス全体</a:t>
            </a:r>
            <a:r>
              <a:rPr lang="ja-JP" altLang="en-US" dirty="0"/>
              <a:t>のパフォーマンスに影響する場合があります。</a:t>
            </a:r>
            <a:endParaRPr lang="en-US" altLang="ja-JP" dirty="0"/>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31</a:t>
            </a:fld>
            <a:endParaRPr lang="ja-JP" altLang="en-US" dirty="0"/>
          </a:p>
        </p:txBody>
      </p:sp>
      <p:sp>
        <p:nvSpPr>
          <p:cNvPr id="6" name="正方形/長方形 5"/>
          <p:cNvSpPr/>
          <p:nvPr/>
        </p:nvSpPr>
        <p:spPr>
          <a:xfrm>
            <a:off x="539752" y="1923678"/>
            <a:ext cx="8064496" cy="280831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marL="285750" indent="-285750">
              <a:spcBef>
                <a:spcPts val="1200"/>
              </a:spcBef>
              <a:buFont typeface="Wingdings" panose="05000000000000000000" pitchFamily="2" charset="2"/>
              <a:buChar char="n"/>
            </a:pPr>
            <a:r>
              <a:rPr lang="ja-JP" altLang="en-US" sz="1400" b="1" dirty="0">
                <a:solidFill>
                  <a:schemeClr val="accent5"/>
                </a:solidFill>
              </a:rPr>
              <a:t>以下の環境について、「ホスト名」もしくは「</a:t>
            </a:r>
            <a:r>
              <a:rPr lang="en-US" altLang="ja-JP" sz="1400" b="1" dirty="0">
                <a:solidFill>
                  <a:schemeClr val="accent5"/>
                </a:solidFill>
              </a:rPr>
              <a:t>FQDN</a:t>
            </a:r>
            <a:r>
              <a:rPr lang="ja-JP" altLang="en-US" sz="1400" b="1" dirty="0">
                <a:solidFill>
                  <a:schemeClr val="accent5"/>
                </a:solidFill>
              </a:rPr>
              <a:t>名」で名前解決、および、疎通が問題なくできるようにしてください。</a:t>
            </a:r>
            <a:endParaRPr lang="en-US" altLang="ja-JP" sz="1400" b="1" dirty="0">
              <a:solidFill>
                <a:schemeClr val="accent5"/>
              </a:solidFill>
            </a:endParaRPr>
          </a:p>
          <a:p>
            <a:pPr marL="742950" lvl="1" indent="-285750">
              <a:spcBef>
                <a:spcPts val="1200"/>
              </a:spcBef>
              <a:buFont typeface="Arial" panose="020B0604020202020204" pitchFamily="34" charset="0"/>
              <a:buChar char="•"/>
            </a:pPr>
            <a:r>
              <a:rPr lang="en-US" altLang="ja-JP" sz="1400" b="1" dirty="0">
                <a:solidFill>
                  <a:schemeClr val="accent5"/>
                </a:solidFill>
                <a:latin typeface="+mn-ea"/>
              </a:rPr>
              <a:t>WebFOCUS</a:t>
            </a:r>
            <a:r>
              <a:rPr lang="ja-JP" altLang="en-US" sz="1400" b="1" dirty="0">
                <a:solidFill>
                  <a:schemeClr val="accent5"/>
                </a:solidFill>
                <a:latin typeface="+mn-ea"/>
              </a:rPr>
              <a:t>をインストールするサーバ</a:t>
            </a:r>
            <a:endParaRPr lang="en-US" altLang="ja-JP" sz="1400" b="1" dirty="0">
              <a:solidFill>
                <a:schemeClr val="accent5"/>
              </a:solidFill>
              <a:latin typeface="+mn-ea"/>
            </a:endParaRPr>
          </a:p>
          <a:p>
            <a:pPr marL="742950" lvl="1" indent="-285750">
              <a:spcBef>
                <a:spcPts val="1200"/>
              </a:spcBef>
              <a:buFont typeface="Arial" panose="020B0604020202020204" pitchFamily="34" charset="0"/>
              <a:buChar char="•"/>
            </a:pPr>
            <a:r>
              <a:rPr lang="ja-JP" altLang="en-US" sz="1400" b="1" dirty="0">
                <a:solidFill>
                  <a:schemeClr val="accent5"/>
                </a:solidFill>
                <a:latin typeface="+mn-ea"/>
              </a:rPr>
              <a:t>検索対象のデータベースがインストールされたサーバ</a:t>
            </a:r>
            <a:endParaRPr lang="en-US" altLang="ja-JP" sz="1400" b="1" dirty="0">
              <a:solidFill>
                <a:schemeClr val="accent5"/>
              </a:solidFill>
              <a:latin typeface="+mn-ea"/>
            </a:endParaRPr>
          </a:p>
          <a:p>
            <a:pPr marL="742950" lvl="1" indent="-285750">
              <a:spcBef>
                <a:spcPts val="1200"/>
              </a:spcBef>
              <a:buFont typeface="Arial" panose="020B0604020202020204" pitchFamily="34" charset="0"/>
              <a:buChar char="•"/>
            </a:pPr>
            <a:r>
              <a:rPr lang="en-US" altLang="ja-JP" sz="1400" b="1" dirty="0">
                <a:solidFill>
                  <a:schemeClr val="accent5"/>
                </a:solidFill>
                <a:latin typeface="+mn-ea"/>
              </a:rPr>
              <a:t>WebFOCUS</a:t>
            </a:r>
            <a:r>
              <a:rPr lang="ja-JP" altLang="en-US" sz="1400" b="1" dirty="0">
                <a:solidFill>
                  <a:schemeClr val="accent5"/>
                </a:solidFill>
                <a:latin typeface="+mn-ea"/>
              </a:rPr>
              <a:t>内部リポジトリがインストールされたサーバ</a:t>
            </a:r>
            <a:endParaRPr lang="en-US" altLang="ja-JP" sz="1400" b="1" dirty="0">
              <a:solidFill>
                <a:schemeClr val="accent5"/>
              </a:solidFill>
              <a:latin typeface="+mn-ea"/>
            </a:endParaRPr>
          </a:p>
          <a:p>
            <a:pPr marL="742950" lvl="1" indent="-285750">
              <a:spcBef>
                <a:spcPts val="1200"/>
              </a:spcBef>
              <a:buFont typeface="Arial" panose="020B0604020202020204" pitchFamily="34" charset="0"/>
              <a:buChar char="•"/>
            </a:pPr>
            <a:r>
              <a:rPr lang="ja-JP" altLang="en-US" sz="1400" b="1" dirty="0">
                <a:solidFill>
                  <a:schemeClr val="accent5"/>
                </a:solidFill>
                <a:latin typeface="+mn-ea"/>
              </a:rPr>
              <a:t>クライアント</a:t>
            </a:r>
            <a:r>
              <a:rPr lang="en-US" altLang="ja-JP" sz="1400" b="1" dirty="0">
                <a:solidFill>
                  <a:schemeClr val="accent5"/>
                </a:solidFill>
                <a:latin typeface="+mn-ea"/>
              </a:rPr>
              <a:t>PC</a:t>
            </a:r>
            <a:endParaRPr lang="ja-JP" altLang="en-US" sz="1400" b="1" dirty="0">
              <a:solidFill>
                <a:schemeClr val="accent5"/>
              </a:solidFill>
              <a:latin typeface="+mn-ea"/>
            </a:endParaRPr>
          </a:p>
          <a:p>
            <a:pPr marL="285750" indent="-285750">
              <a:spcBef>
                <a:spcPts val="1200"/>
              </a:spcBef>
              <a:buFont typeface="Wingdings" panose="05000000000000000000" pitchFamily="2" charset="2"/>
              <a:buChar char="n"/>
            </a:pPr>
            <a:r>
              <a:rPr lang="ja-JP" altLang="en-US" sz="1400" b="1" dirty="0">
                <a:solidFill>
                  <a:schemeClr val="accent5"/>
                </a:solidFill>
              </a:rPr>
              <a:t>リバースプロキシや負荷分散装置などが、通信間に介在する場合などの構成においても、名前解決、および、疎通が問題なくできるようにしてください</a:t>
            </a:r>
            <a:r>
              <a:rPr lang="ja-JP" altLang="en-US" sz="1400" b="1" dirty="0" smtClean="0">
                <a:solidFill>
                  <a:schemeClr val="accent5"/>
                </a:solidFill>
              </a:rPr>
              <a:t>。</a:t>
            </a:r>
            <a:endParaRPr lang="ja-JP" altLang="en-US" sz="1400" b="1" dirty="0">
              <a:solidFill>
                <a:schemeClr val="accent5"/>
              </a:solidFill>
            </a:endParaRPr>
          </a:p>
        </p:txBody>
      </p:sp>
    </p:spTree>
    <p:extLst>
      <p:ext uri="{BB962C8B-B14F-4D97-AF65-F5344CB8AC3E}">
        <p14:creationId xmlns:p14="http://schemas.microsoft.com/office/powerpoint/2010/main" val="29336881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ctrTitle"/>
          </p:nvPr>
        </p:nvSpPr>
        <p:spPr/>
        <p:txBody>
          <a:bodyPr/>
          <a:lstStyle/>
          <a:p>
            <a:r>
              <a:rPr lang="ja-JP" altLang="en-US" sz="3200" dirty="0"/>
              <a:t>リリースに向けての検討項目</a:t>
            </a:r>
            <a:endParaRPr kumimoji="1" lang="ja-JP" altLang="en-US" sz="3200" dirty="0"/>
          </a:p>
        </p:txBody>
      </p:sp>
      <p:sp>
        <p:nvSpPr>
          <p:cNvPr id="13" name="テキスト プレースホルダー 12"/>
          <p:cNvSpPr>
            <a:spLocks noGrp="1"/>
          </p:cNvSpPr>
          <p:nvPr>
            <p:ph type="body" sz="quarter" idx="4294967295"/>
          </p:nvPr>
        </p:nvSpPr>
        <p:spPr>
          <a:xfrm>
            <a:off x="2359985" y="4277218"/>
            <a:ext cx="6520776" cy="504825"/>
          </a:xfrm>
        </p:spPr>
        <p:txBody>
          <a:bodyPr/>
          <a:lstStyle/>
          <a:p>
            <a:endParaRPr kumimoji="1" lang="ja-JP" altLang="en-US" dirty="0"/>
          </a:p>
        </p:txBody>
      </p:sp>
      <p:sp>
        <p:nvSpPr>
          <p:cNvPr id="5" name="スライド番号プレースホルダー 4"/>
          <p:cNvSpPr>
            <a:spLocks noGrp="1"/>
          </p:cNvSpPr>
          <p:nvPr>
            <p:ph type="sldNum" sz="quarter" idx="11"/>
          </p:nvPr>
        </p:nvSpPr>
        <p:spPr>
          <a:xfrm>
            <a:off x="8594576" y="4818186"/>
            <a:ext cx="549424" cy="273844"/>
          </a:xfrm>
        </p:spPr>
        <p:txBody>
          <a:bodyPr/>
          <a:lstStyle/>
          <a:p>
            <a:fld id="{4B22246B-72CC-4AB3-AEF9-7F9B00475CC6}" type="slidenum">
              <a:rPr lang="ja-JP" altLang="en-US" smtClean="0"/>
              <a:pPr/>
              <a:t>32</a:t>
            </a:fld>
            <a:endParaRPr lang="ja-JP" altLang="en-US" dirty="0"/>
          </a:p>
        </p:txBody>
      </p:sp>
      <p:sp>
        <p:nvSpPr>
          <p:cNvPr id="4" name="フッター プレースホルダー 3"/>
          <p:cNvSpPr>
            <a:spLocks noGrp="1"/>
          </p:cNvSpPr>
          <p:nvPr>
            <p:ph type="ftr" sz="quarter" idx="4294967295"/>
          </p:nvPr>
        </p:nvSpPr>
        <p:spPr>
          <a:xfrm>
            <a:off x="0" y="4818063"/>
            <a:ext cx="1131888" cy="274637"/>
          </a:xfrm>
        </p:spPr>
        <p:txBody>
          <a:bodyPr/>
          <a:lstStyle/>
          <a:p>
            <a:r>
              <a:rPr lang="en-US" altLang="ja-JP" dirty="0" smtClean="0"/>
              <a:t>© K.K. Ashisuto</a:t>
            </a:r>
            <a:endParaRPr lang="ja-JP" altLang="en-US" dirty="0"/>
          </a:p>
        </p:txBody>
      </p:sp>
    </p:spTree>
    <p:extLst>
      <p:ext uri="{BB962C8B-B14F-4D97-AF65-F5344CB8AC3E}">
        <p14:creationId xmlns:p14="http://schemas.microsoft.com/office/powerpoint/2010/main" val="2604114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JVM</a:t>
            </a:r>
            <a:r>
              <a:rPr lang="ja-JP" altLang="en-US" dirty="0"/>
              <a:t>チューニング</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dirty="0" smtClean="0"/>
              <a:t>© K.K. Ashisuto</a:t>
            </a:r>
            <a:endParaRPr lang="ja-JP" altLang="en-US" dirty="0"/>
          </a:p>
        </p:txBody>
      </p:sp>
      <p:sp>
        <p:nvSpPr>
          <p:cNvPr id="4" name="テキスト プレースホルダー 3"/>
          <p:cNvSpPr>
            <a:spLocks noGrp="1"/>
          </p:cNvSpPr>
          <p:nvPr>
            <p:ph type="body" sz="quarter" idx="13"/>
          </p:nvPr>
        </p:nvSpPr>
        <p:spPr>
          <a:xfrm>
            <a:off x="215900" y="915566"/>
            <a:ext cx="8712200" cy="1944216"/>
          </a:xfrm>
        </p:spPr>
        <p:txBody>
          <a:bodyPr/>
          <a:lstStyle/>
          <a:p>
            <a:r>
              <a:rPr lang="ja-JP" altLang="en-US" dirty="0"/>
              <a:t>以下の処理では、</a:t>
            </a:r>
            <a:r>
              <a:rPr lang="en-US" altLang="ja-JP" dirty="0"/>
              <a:t>Java</a:t>
            </a:r>
            <a:r>
              <a:rPr lang="ja-JP" altLang="en-US" dirty="0"/>
              <a:t>サービス（</a:t>
            </a:r>
            <a:r>
              <a:rPr lang="en-US" altLang="ja-JP" dirty="0"/>
              <a:t>jscom3.exe</a:t>
            </a:r>
            <a:r>
              <a:rPr lang="ja-JP" altLang="en-US" dirty="0"/>
              <a:t>）を使用するため</a:t>
            </a:r>
            <a:r>
              <a:rPr lang="ja-JP" altLang="en-US" dirty="0" smtClean="0"/>
              <a:t>、データ量</a:t>
            </a:r>
            <a:r>
              <a:rPr lang="ja-JP" altLang="en-US" dirty="0"/>
              <a:t>やリクエストの実行頻度に応じてヒープサイズと構成を検討します。</a:t>
            </a:r>
            <a:endParaRPr lang="en-US" altLang="ja-JP" dirty="0"/>
          </a:p>
          <a:p>
            <a:pPr lvl="1"/>
            <a:r>
              <a:rPr lang="ja-JP" altLang="en-US" dirty="0"/>
              <a:t>グラフ出力処理（画像として出力）</a:t>
            </a:r>
            <a:endParaRPr lang="en-US" altLang="ja-JP" dirty="0"/>
          </a:p>
          <a:p>
            <a:pPr lvl="1"/>
            <a:r>
              <a:rPr lang="en-US" altLang="ja-JP" dirty="0"/>
              <a:t>Excel</a:t>
            </a:r>
            <a:r>
              <a:rPr lang="ja-JP" altLang="en-US" dirty="0"/>
              <a:t>出力処理</a:t>
            </a:r>
          </a:p>
          <a:p>
            <a:pPr lvl="1"/>
            <a:r>
              <a:rPr lang="en-US" altLang="ja-JP" dirty="0"/>
              <a:t>JDBC</a:t>
            </a:r>
            <a:r>
              <a:rPr lang="ja-JP" altLang="en-US" dirty="0"/>
              <a:t>ドライバ経由のデータベース検索（</a:t>
            </a:r>
            <a:r>
              <a:rPr lang="en-US" altLang="ja-JP" dirty="0"/>
              <a:t>PostgreSQL</a:t>
            </a:r>
            <a:r>
              <a:rPr lang="ja-JP" altLang="en-US" dirty="0"/>
              <a:t>や</a:t>
            </a:r>
            <a:r>
              <a:rPr lang="en-US" altLang="ja-JP" dirty="0"/>
              <a:t>Vertica</a:t>
            </a:r>
            <a:r>
              <a:rPr lang="ja-JP" altLang="en-US" dirty="0"/>
              <a:t>など）</a:t>
            </a:r>
            <a:endParaRPr lang="en-US" altLang="ja-JP" dirty="0"/>
          </a:p>
          <a:p>
            <a:pPr lvl="1"/>
            <a:r>
              <a:rPr lang="en-US" altLang="ja-JP" dirty="0" err="1"/>
              <a:t>ReportCaster</a:t>
            </a:r>
            <a:r>
              <a:rPr lang="ja-JP" altLang="en-US" dirty="0"/>
              <a:t>によるスケジュール処理</a:t>
            </a:r>
            <a:endParaRPr lang="en-US" altLang="ja-JP" dirty="0"/>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33</a:t>
            </a:fld>
            <a:endParaRPr lang="ja-JP" altLang="en-US" dirty="0"/>
          </a:p>
        </p:txBody>
      </p:sp>
      <p:sp>
        <p:nvSpPr>
          <p:cNvPr id="6" name="正方形/長方形 5"/>
          <p:cNvSpPr/>
          <p:nvPr/>
        </p:nvSpPr>
        <p:spPr>
          <a:xfrm>
            <a:off x="972000" y="2715766"/>
            <a:ext cx="7200000" cy="172819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a:lnSpc>
                <a:spcPct val="150000"/>
              </a:lnSpc>
            </a:pPr>
            <a:r>
              <a:rPr lang="ja-JP" altLang="en-US" sz="1400" b="1" dirty="0">
                <a:solidFill>
                  <a:schemeClr val="accent5"/>
                </a:solidFill>
              </a:rPr>
              <a:t>リクエスト実行時に</a:t>
            </a:r>
            <a:r>
              <a:rPr lang="en-US" altLang="ja-JP" sz="1400" b="1" dirty="0">
                <a:solidFill>
                  <a:schemeClr val="accent5"/>
                </a:solidFill>
              </a:rPr>
              <a:t>JVM</a:t>
            </a:r>
            <a:r>
              <a:rPr lang="ja-JP" altLang="en-US" sz="1400" b="1" dirty="0">
                <a:solidFill>
                  <a:schemeClr val="accent5"/>
                </a:solidFill>
              </a:rPr>
              <a:t>のために割り当てられるメモリ</a:t>
            </a:r>
            <a:r>
              <a:rPr lang="ja-JP" altLang="en-US" sz="1400" b="1" dirty="0" smtClean="0">
                <a:solidFill>
                  <a:schemeClr val="accent5"/>
                </a:solidFill>
              </a:rPr>
              <a:t>領域（ヒープ領域）が</a:t>
            </a:r>
            <a:r>
              <a:rPr lang="en-US" altLang="ja-JP" sz="1400" b="1" dirty="0" smtClean="0">
                <a:solidFill>
                  <a:schemeClr val="accent5"/>
                </a:solidFill>
              </a:rPr>
              <a:t/>
            </a:r>
            <a:br>
              <a:rPr lang="en-US" altLang="ja-JP" sz="1400" b="1" dirty="0" smtClean="0">
                <a:solidFill>
                  <a:schemeClr val="accent5"/>
                </a:solidFill>
              </a:rPr>
            </a:br>
            <a:r>
              <a:rPr lang="ja-JP" altLang="en-US" sz="1400" b="1" dirty="0" smtClean="0">
                <a:solidFill>
                  <a:schemeClr val="accent5"/>
                </a:solidFill>
              </a:rPr>
              <a:t>十分に確保</a:t>
            </a:r>
            <a:r>
              <a:rPr lang="ja-JP" altLang="en-US" sz="1400" b="1" dirty="0">
                <a:solidFill>
                  <a:schemeClr val="accent5"/>
                </a:solidFill>
              </a:rPr>
              <a:t>されていないと</a:t>
            </a:r>
            <a:r>
              <a:rPr lang="ja-JP" altLang="en-US" sz="1400" b="1" dirty="0" smtClean="0">
                <a:solidFill>
                  <a:schemeClr val="accent5"/>
                </a:solidFill>
              </a:rPr>
              <a:t>、</a:t>
            </a:r>
            <a:endParaRPr lang="en-US" altLang="ja-JP" sz="1400" b="1" dirty="0">
              <a:solidFill>
                <a:schemeClr val="accent5"/>
              </a:solidFill>
            </a:endParaRPr>
          </a:p>
          <a:p>
            <a:pPr>
              <a:lnSpc>
                <a:spcPct val="150000"/>
              </a:lnSpc>
            </a:pPr>
            <a:r>
              <a:rPr lang="ja-JP" altLang="en-US" sz="1400" b="1" dirty="0" smtClean="0">
                <a:solidFill>
                  <a:schemeClr val="accent5"/>
                </a:solidFill>
              </a:rPr>
              <a:t>■ メモリ</a:t>
            </a:r>
            <a:r>
              <a:rPr lang="ja-JP" altLang="en-US" sz="1400" b="1" dirty="0">
                <a:solidFill>
                  <a:schemeClr val="accent5"/>
                </a:solidFill>
              </a:rPr>
              <a:t>からオブジェクト情報を</a:t>
            </a:r>
            <a:r>
              <a:rPr lang="ja-JP" altLang="en-US" sz="1400" b="1" dirty="0" smtClean="0">
                <a:solidFill>
                  <a:schemeClr val="accent5"/>
                </a:solidFill>
              </a:rPr>
              <a:t>破棄する頻度が</a:t>
            </a:r>
            <a:r>
              <a:rPr lang="ja-JP" altLang="en-US" sz="1400" b="1" dirty="0">
                <a:solidFill>
                  <a:schemeClr val="accent5"/>
                </a:solidFill>
              </a:rPr>
              <a:t>上がってパフォーマンスが</a:t>
            </a:r>
            <a:r>
              <a:rPr lang="ja-JP" altLang="en-US" sz="1400" b="1" dirty="0" smtClean="0">
                <a:solidFill>
                  <a:schemeClr val="accent5"/>
                </a:solidFill>
              </a:rPr>
              <a:t>低下</a:t>
            </a:r>
            <a:endParaRPr lang="en-US" altLang="ja-JP" sz="1400" b="1" dirty="0">
              <a:solidFill>
                <a:schemeClr val="accent5"/>
              </a:solidFill>
            </a:endParaRPr>
          </a:p>
          <a:p>
            <a:pPr>
              <a:lnSpc>
                <a:spcPct val="150000"/>
              </a:lnSpc>
            </a:pPr>
            <a:r>
              <a:rPr lang="ja-JP" altLang="en-US" sz="1400" b="1" dirty="0" smtClean="0">
                <a:solidFill>
                  <a:schemeClr val="accent5"/>
                </a:solidFill>
              </a:rPr>
              <a:t>■ メモリ</a:t>
            </a:r>
            <a:r>
              <a:rPr lang="ja-JP" altLang="en-US" sz="1400" b="1" dirty="0">
                <a:solidFill>
                  <a:schemeClr val="accent5"/>
                </a:solidFill>
              </a:rPr>
              <a:t>不足によるエラーでプログラムが</a:t>
            </a:r>
            <a:r>
              <a:rPr lang="ja-JP" altLang="en-US" sz="1400" b="1" dirty="0" smtClean="0">
                <a:solidFill>
                  <a:schemeClr val="accent5"/>
                </a:solidFill>
              </a:rPr>
              <a:t>終了</a:t>
            </a:r>
            <a:endParaRPr lang="en-US" altLang="ja-JP" sz="1400" b="1" dirty="0" smtClean="0">
              <a:solidFill>
                <a:schemeClr val="accent5"/>
              </a:solidFill>
            </a:endParaRPr>
          </a:p>
          <a:p>
            <a:pPr>
              <a:lnSpc>
                <a:spcPct val="150000"/>
              </a:lnSpc>
            </a:pPr>
            <a:r>
              <a:rPr lang="ja-JP" altLang="en-US" sz="1400" b="1" dirty="0" smtClean="0">
                <a:solidFill>
                  <a:schemeClr val="accent5"/>
                </a:solidFill>
              </a:rPr>
              <a:t>などの事象が発生します</a:t>
            </a:r>
            <a:r>
              <a:rPr lang="ja-JP" altLang="en-US" sz="1400" b="1" dirty="0">
                <a:solidFill>
                  <a:schemeClr val="accent5"/>
                </a:solidFill>
              </a:rPr>
              <a:t>。</a:t>
            </a:r>
          </a:p>
        </p:txBody>
      </p:sp>
    </p:spTree>
    <p:extLst>
      <p:ext uri="{BB962C8B-B14F-4D97-AF65-F5344CB8AC3E}">
        <p14:creationId xmlns:p14="http://schemas.microsoft.com/office/powerpoint/2010/main" val="2128190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stretch>
            <a:fillRect/>
          </a:stretch>
        </p:blipFill>
        <p:spPr>
          <a:xfrm>
            <a:off x="1225676" y="2067694"/>
            <a:ext cx="5785473" cy="2763596"/>
          </a:xfrm>
          <a:prstGeom prst="rect">
            <a:avLst/>
          </a:prstGeom>
          <a:ln>
            <a:solidFill>
              <a:schemeClr val="accent1"/>
            </a:solidFill>
          </a:ln>
        </p:spPr>
      </p:pic>
      <p:sp>
        <p:nvSpPr>
          <p:cNvPr id="2" name="タイトル 1"/>
          <p:cNvSpPr>
            <a:spLocks noGrp="1"/>
          </p:cNvSpPr>
          <p:nvPr>
            <p:ph type="title"/>
          </p:nvPr>
        </p:nvSpPr>
        <p:spPr/>
        <p:txBody>
          <a:bodyPr/>
          <a:lstStyle/>
          <a:p>
            <a:r>
              <a:rPr lang="en-US" altLang="ja-JP" dirty="0"/>
              <a:t>JVM</a:t>
            </a:r>
            <a:r>
              <a:rPr lang="ja-JP" altLang="en-US" dirty="0"/>
              <a:t>チューニング</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dirty="0" smtClean="0"/>
              <a:t>© K.K. Ashisuto</a:t>
            </a:r>
            <a:endParaRPr lang="ja-JP" altLang="en-US" dirty="0"/>
          </a:p>
        </p:txBody>
      </p:sp>
      <p:sp>
        <p:nvSpPr>
          <p:cNvPr id="4" name="テキスト プレースホルダー 3"/>
          <p:cNvSpPr>
            <a:spLocks noGrp="1"/>
          </p:cNvSpPr>
          <p:nvPr>
            <p:ph type="body" sz="quarter" idx="13"/>
          </p:nvPr>
        </p:nvSpPr>
        <p:spPr>
          <a:xfrm>
            <a:off x="215900" y="915566"/>
            <a:ext cx="8712200" cy="1584176"/>
          </a:xfrm>
        </p:spPr>
        <p:txBody>
          <a:bodyPr/>
          <a:lstStyle/>
          <a:p>
            <a:r>
              <a:rPr lang="ja-JP" altLang="en-US" dirty="0"/>
              <a:t>確認方法</a:t>
            </a:r>
            <a:endParaRPr lang="en-US" altLang="ja-JP" dirty="0"/>
          </a:p>
          <a:p>
            <a:pPr lvl="1"/>
            <a:r>
              <a:rPr lang="en-US" altLang="ja-JP" dirty="0" err="1"/>
              <a:t>WebFOCUS</a:t>
            </a:r>
            <a:r>
              <a:rPr lang="en-US" altLang="ja-JP" dirty="0"/>
              <a:t> Hub</a:t>
            </a:r>
            <a:r>
              <a:rPr lang="ja-JP" altLang="en-US" dirty="0"/>
              <a:t>（</a:t>
            </a:r>
            <a:r>
              <a:rPr lang="en-US" altLang="ja-JP" dirty="0"/>
              <a:t>http://</a:t>
            </a:r>
            <a:r>
              <a:rPr lang="ja-JP" altLang="en-US" dirty="0"/>
              <a:t>サーバ名または</a:t>
            </a:r>
            <a:r>
              <a:rPr lang="en-US" altLang="ja-JP" dirty="0"/>
              <a:t>IP</a:t>
            </a:r>
            <a:r>
              <a:rPr lang="ja-JP" altLang="en-US" dirty="0"/>
              <a:t>アドレス</a:t>
            </a:r>
            <a:r>
              <a:rPr lang="en-US" altLang="ja-JP" dirty="0"/>
              <a:t>/</a:t>
            </a:r>
            <a:r>
              <a:rPr lang="en-US" altLang="ja-JP" dirty="0" err="1"/>
              <a:t>ibi_apps</a:t>
            </a:r>
            <a:r>
              <a:rPr lang="en-US" altLang="ja-JP" dirty="0"/>
              <a:t>/</a:t>
            </a:r>
            <a:r>
              <a:rPr lang="ja-JP" altLang="en-US" dirty="0"/>
              <a:t>）にアクセスします</a:t>
            </a:r>
            <a:r>
              <a:rPr lang="ja-JP" altLang="en-US" dirty="0" smtClean="0"/>
              <a:t>。</a:t>
            </a:r>
            <a:endParaRPr lang="en-US" altLang="ja-JP" dirty="0" smtClean="0"/>
          </a:p>
          <a:p>
            <a:pPr lvl="1"/>
            <a:r>
              <a:rPr lang="en-US" altLang="ja-JP" dirty="0" smtClean="0"/>
              <a:t>[</a:t>
            </a:r>
            <a:r>
              <a:rPr lang="ja-JP" altLang="en-US" dirty="0" smtClean="0"/>
              <a:t>管理センター</a:t>
            </a:r>
            <a:r>
              <a:rPr lang="en-US" altLang="ja-JP" dirty="0" smtClean="0"/>
              <a:t>] – [</a:t>
            </a:r>
            <a:r>
              <a:rPr lang="ja-JP" altLang="en-US" dirty="0" smtClean="0"/>
              <a:t>サーバワークスペース</a:t>
            </a:r>
            <a:r>
              <a:rPr lang="en-US" altLang="ja-JP" dirty="0" smtClean="0"/>
              <a:t>] </a:t>
            </a:r>
            <a:r>
              <a:rPr lang="ja-JP" altLang="en-US" dirty="0" smtClean="0"/>
              <a:t>を選択し、画面左側ツリーより</a:t>
            </a:r>
            <a:r>
              <a:rPr lang="en-US" altLang="ja-JP" dirty="0" smtClean="0"/>
              <a:t> [Java </a:t>
            </a:r>
            <a:r>
              <a:rPr lang="ja-JP" altLang="en-US" dirty="0" smtClean="0"/>
              <a:t>サービス</a:t>
            </a:r>
            <a:r>
              <a:rPr lang="en-US" altLang="ja-JP" dirty="0" smtClean="0"/>
              <a:t>]</a:t>
            </a:r>
            <a:r>
              <a:rPr lang="ja-JP" altLang="en-US" dirty="0" smtClean="0"/>
              <a:t> </a:t>
            </a:r>
            <a:r>
              <a:rPr lang="en-US" altLang="ja-JP" dirty="0" smtClean="0"/>
              <a:t>–</a:t>
            </a:r>
            <a:r>
              <a:rPr lang="ja-JP" altLang="en-US" dirty="0" smtClean="0"/>
              <a:t> </a:t>
            </a:r>
            <a:r>
              <a:rPr lang="en-US" altLang="ja-JP" dirty="0" smtClean="0"/>
              <a:t>[DEFAULT]</a:t>
            </a:r>
            <a:r>
              <a:rPr lang="ja-JP" altLang="en-US" dirty="0" smtClean="0"/>
              <a:t>を右クリックし、メニューから</a:t>
            </a:r>
            <a:r>
              <a:rPr lang="en-US" altLang="ja-JP" dirty="0" smtClean="0"/>
              <a:t>[</a:t>
            </a:r>
            <a:r>
              <a:rPr lang="ja-JP" altLang="en-US" dirty="0" smtClean="0"/>
              <a:t>プロパティ</a:t>
            </a:r>
            <a:r>
              <a:rPr lang="en-US" altLang="ja-JP" dirty="0" smtClean="0"/>
              <a:t>]</a:t>
            </a:r>
            <a:r>
              <a:rPr lang="ja-JP" altLang="en-US" dirty="0" smtClean="0"/>
              <a:t>を選択します。</a:t>
            </a:r>
            <a:endParaRPr lang="en-US" altLang="ja-JP" dirty="0" smtClean="0"/>
          </a:p>
          <a:p>
            <a:pPr lvl="1"/>
            <a:endParaRPr lang="en-US" altLang="ja-JP" dirty="0"/>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34</a:t>
            </a:fld>
            <a:endParaRPr lang="ja-JP" altLang="en-US" dirty="0"/>
          </a:p>
        </p:txBody>
      </p:sp>
      <p:sp>
        <p:nvSpPr>
          <p:cNvPr id="7" name="正方形/長方形 6"/>
          <p:cNvSpPr/>
          <p:nvPr/>
        </p:nvSpPr>
        <p:spPr>
          <a:xfrm>
            <a:off x="1501057" y="4394442"/>
            <a:ext cx="1017347" cy="27438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3428339" y="3126096"/>
            <a:ext cx="934872" cy="2321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1170690" y="3440118"/>
            <a:ext cx="353186" cy="35321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2483768" y="3873778"/>
            <a:ext cx="1368747" cy="30895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014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1225675" y="1851670"/>
            <a:ext cx="5774281" cy="2771140"/>
          </a:xfrm>
          <a:prstGeom prst="rect">
            <a:avLst/>
          </a:prstGeom>
          <a:ln>
            <a:solidFill>
              <a:schemeClr val="accent1"/>
            </a:solidFill>
          </a:ln>
        </p:spPr>
      </p:pic>
      <p:sp>
        <p:nvSpPr>
          <p:cNvPr id="2" name="タイトル 1"/>
          <p:cNvSpPr>
            <a:spLocks noGrp="1"/>
          </p:cNvSpPr>
          <p:nvPr>
            <p:ph type="title"/>
          </p:nvPr>
        </p:nvSpPr>
        <p:spPr/>
        <p:txBody>
          <a:bodyPr/>
          <a:lstStyle/>
          <a:p>
            <a:r>
              <a:rPr lang="ja-JP" altLang="en-US" dirty="0"/>
              <a:t>ヒープサイズの設定</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dirty="0" smtClean="0"/>
              <a:t>© K.K. Ashisuto</a:t>
            </a:r>
            <a:endParaRPr lang="ja-JP" altLang="en-US" dirty="0"/>
          </a:p>
        </p:txBody>
      </p:sp>
      <p:sp>
        <p:nvSpPr>
          <p:cNvPr id="4" name="テキスト プレースホルダー 3"/>
          <p:cNvSpPr>
            <a:spLocks noGrp="1"/>
          </p:cNvSpPr>
          <p:nvPr>
            <p:ph type="body" sz="quarter" idx="13"/>
          </p:nvPr>
        </p:nvSpPr>
        <p:spPr>
          <a:xfrm>
            <a:off x="215900" y="915566"/>
            <a:ext cx="8712200" cy="1368152"/>
          </a:xfrm>
        </p:spPr>
        <p:txBody>
          <a:bodyPr/>
          <a:lstStyle/>
          <a:p>
            <a:pPr lvl="1"/>
            <a:r>
              <a:rPr lang="en-US" altLang="ja-JP" dirty="0"/>
              <a:t>Java</a:t>
            </a:r>
            <a:r>
              <a:rPr lang="ja-JP" altLang="en-US" dirty="0"/>
              <a:t>サービスの構成画面で </a:t>
            </a:r>
            <a:r>
              <a:rPr lang="en-US" altLang="ja-JP" dirty="0"/>
              <a:t>[JVM</a:t>
            </a:r>
            <a:r>
              <a:rPr lang="ja-JP" altLang="en-US" dirty="0"/>
              <a:t>の設定</a:t>
            </a:r>
            <a:r>
              <a:rPr lang="en-US" altLang="ja-JP" dirty="0"/>
              <a:t>]</a:t>
            </a:r>
            <a:r>
              <a:rPr lang="ja-JP" altLang="en-US" dirty="0"/>
              <a:t> を開き、メモリの割り当てサイズを設定します。</a:t>
            </a:r>
            <a:endParaRPr lang="en-US" altLang="ja-JP" dirty="0"/>
          </a:p>
          <a:p>
            <a:pPr lvl="2"/>
            <a:r>
              <a:rPr lang="en-US" altLang="ja-JP" dirty="0"/>
              <a:t>Java</a:t>
            </a:r>
            <a:r>
              <a:rPr lang="ja-JP" altLang="en-US" dirty="0"/>
              <a:t> 初期ヒープサイズ</a:t>
            </a:r>
            <a:r>
              <a:rPr lang="en-US" altLang="ja-JP" dirty="0"/>
              <a:t>	</a:t>
            </a:r>
            <a:r>
              <a:rPr lang="ja-JP" altLang="en-US" dirty="0"/>
              <a:t>：最小値（</a:t>
            </a:r>
            <a:r>
              <a:rPr lang="en-US" altLang="ja-JP" dirty="0"/>
              <a:t>MB</a:t>
            </a:r>
            <a:r>
              <a:rPr lang="ja-JP" altLang="en-US" dirty="0"/>
              <a:t>で指定）</a:t>
            </a:r>
          </a:p>
          <a:p>
            <a:pPr lvl="2"/>
            <a:r>
              <a:rPr lang="en-US" altLang="ja-JP" dirty="0"/>
              <a:t>Java</a:t>
            </a:r>
            <a:r>
              <a:rPr lang="ja-JP" altLang="en-US" dirty="0"/>
              <a:t> 最大ヒープサイズ</a:t>
            </a:r>
            <a:r>
              <a:rPr lang="en-US" altLang="ja-JP" dirty="0"/>
              <a:t>	</a:t>
            </a:r>
            <a:r>
              <a:rPr lang="ja-JP" altLang="en-US" dirty="0"/>
              <a:t>：最大値（</a:t>
            </a:r>
            <a:r>
              <a:rPr lang="en-US" altLang="ja-JP" dirty="0"/>
              <a:t>MB</a:t>
            </a:r>
            <a:r>
              <a:rPr lang="ja-JP" altLang="en-US" dirty="0"/>
              <a:t>で指定）</a:t>
            </a:r>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35</a:t>
            </a:fld>
            <a:endParaRPr lang="ja-JP" altLang="en-US" dirty="0"/>
          </a:p>
        </p:txBody>
      </p:sp>
      <p:sp>
        <p:nvSpPr>
          <p:cNvPr id="7" name="テキスト ボックス 6"/>
          <p:cNvSpPr txBox="1"/>
          <p:nvPr/>
        </p:nvSpPr>
        <p:spPr>
          <a:xfrm>
            <a:off x="1403649" y="4622810"/>
            <a:ext cx="7560839" cy="288032"/>
          </a:xfrm>
          <a:prstGeom prst="rect">
            <a:avLst/>
          </a:prstGeom>
          <a:noFill/>
        </p:spPr>
        <p:txBody>
          <a:bodyPr wrap="square" rtlCol="0">
            <a:spAutoFit/>
          </a:bodyPr>
          <a:lstStyle/>
          <a:p>
            <a:r>
              <a:rPr lang="en-US" altLang="ja-JP" sz="1200" dirty="0" smtClean="0">
                <a:solidFill>
                  <a:schemeClr val="accent5"/>
                </a:solidFill>
              </a:rPr>
              <a:t>※</a:t>
            </a:r>
            <a:r>
              <a:rPr lang="ja-JP" altLang="en-US" sz="1200" dirty="0" smtClean="0">
                <a:solidFill>
                  <a:schemeClr val="accent5"/>
                </a:solidFill>
              </a:rPr>
              <a:t>（有効</a:t>
            </a:r>
            <a:r>
              <a:rPr lang="ja-JP" altLang="en-US" sz="1200" dirty="0">
                <a:solidFill>
                  <a:schemeClr val="accent5"/>
                </a:solidFill>
              </a:rPr>
              <a:t>：</a:t>
            </a:r>
            <a:r>
              <a:rPr lang="en-US" altLang="ja-JP" sz="1200" dirty="0" err="1" smtClean="0">
                <a:solidFill>
                  <a:schemeClr val="accent5"/>
                </a:solidFill>
              </a:rPr>
              <a:t>nMB</a:t>
            </a:r>
            <a:r>
              <a:rPr lang="ja-JP" altLang="en-US" sz="1200" dirty="0" smtClean="0">
                <a:solidFill>
                  <a:schemeClr val="accent5"/>
                </a:solidFill>
              </a:rPr>
              <a:t>）は</a:t>
            </a:r>
            <a:r>
              <a:rPr lang="ja-JP" altLang="en-US" sz="1200" dirty="0">
                <a:solidFill>
                  <a:schemeClr val="accent5"/>
                </a:solidFill>
              </a:rPr>
              <a:t>、設定したヒープサイズの</a:t>
            </a:r>
            <a:r>
              <a:rPr lang="ja-JP" altLang="en-US" sz="1200" dirty="0" smtClean="0">
                <a:solidFill>
                  <a:schemeClr val="accent5"/>
                </a:solidFill>
              </a:rPr>
              <a:t>内、有効（使用可能）な</a:t>
            </a:r>
            <a:r>
              <a:rPr lang="ja-JP" altLang="en-US" sz="1200" dirty="0">
                <a:solidFill>
                  <a:schemeClr val="accent5"/>
                </a:solidFill>
              </a:rPr>
              <a:t>値が記載</a:t>
            </a:r>
            <a:r>
              <a:rPr lang="ja-JP" altLang="en-US" sz="1200" dirty="0" smtClean="0">
                <a:solidFill>
                  <a:schemeClr val="accent5"/>
                </a:solidFill>
              </a:rPr>
              <a:t>されます </a:t>
            </a:r>
            <a:r>
              <a:rPr lang="ja-JP" altLang="en-US" sz="1200" dirty="0">
                <a:solidFill>
                  <a:schemeClr val="accent5"/>
                </a:solidFill>
              </a:rPr>
              <a:t>　</a:t>
            </a:r>
            <a:endParaRPr kumimoji="1" lang="ja-JP" altLang="en-US" sz="1200" dirty="0">
              <a:solidFill>
                <a:schemeClr val="accent5"/>
              </a:solidFill>
            </a:endParaRPr>
          </a:p>
        </p:txBody>
      </p:sp>
      <p:sp>
        <p:nvSpPr>
          <p:cNvPr id="8" name="正方形/長方形 7"/>
          <p:cNvSpPr/>
          <p:nvPr/>
        </p:nvSpPr>
        <p:spPr>
          <a:xfrm>
            <a:off x="3707904" y="3021216"/>
            <a:ext cx="1800200" cy="70266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331487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1225675" y="2353606"/>
            <a:ext cx="5147469" cy="2464580"/>
          </a:xfrm>
          <a:prstGeom prst="rect">
            <a:avLst/>
          </a:prstGeom>
          <a:ln>
            <a:solidFill>
              <a:schemeClr val="accent1"/>
            </a:solidFill>
          </a:ln>
        </p:spPr>
      </p:pic>
      <p:sp>
        <p:nvSpPr>
          <p:cNvPr id="2" name="タイトル 1"/>
          <p:cNvSpPr>
            <a:spLocks noGrp="1"/>
          </p:cNvSpPr>
          <p:nvPr>
            <p:ph type="title"/>
          </p:nvPr>
        </p:nvSpPr>
        <p:spPr/>
        <p:txBody>
          <a:bodyPr/>
          <a:lstStyle/>
          <a:p>
            <a:r>
              <a:rPr lang="ja-JP" altLang="en-US" dirty="0"/>
              <a:t>リフレッシュ間隔の設定</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dirty="0" smtClean="0"/>
              <a:t>© K.K. Ashisuto</a:t>
            </a:r>
            <a:endParaRPr lang="ja-JP" altLang="en-US" dirty="0"/>
          </a:p>
        </p:txBody>
      </p:sp>
      <p:sp>
        <p:nvSpPr>
          <p:cNvPr id="4" name="テキスト プレースホルダー 3"/>
          <p:cNvSpPr>
            <a:spLocks noGrp="1"/>
          </p:cNvSpPr>
          <p:nvPr>
            <p:ph type="body" sz="quarter" idx="13"/>
          </p:nvPr>
        </p:nvSpPr>
        <p:spPr>
          <a:xfrm>
            <a:off x="215900" y="915566"/>
            <a:ext cx="8712200" cy="1728192"/>
          </a:xfrm>
        </p:spPr>
        <p:txBody>
          <a:bodyPr/>
          <a:lstStyle/>
          <a:p>
            <a:pPr lvl="1"/>
            <a:r>
              <a:rPr lang="en-US" altLang="ja-JP" dirty="0"/>
              <a:t>Java</a:t>
            </a:r>
            <a:r>
              <a:rPr lang="ja-JP" altLang="en-US" dirty="0"/>
              <a:t>サービスの構成画面で </a:t>
            </a:r>
            <a:r>
              <a:rPr lang="en-US" altLang="ja-JP" dirty="0"/>
              <a:t>[</a:t>
            </a:r>
            <a:r>
              <a:rPr lang="ja-JP" altLang="en-US" dirty="0"/>
              <a:t>基本</a:t>
            </a:r>
            <a:r>
              <a:rPr lang="en-US" altLang="ja-JP" dirty="0"/>
              <a:t>]</a:t>
            </a:r>
            <a:r>
              <a:rPr lang="ja-JP" altLang="en-US" dirty="0"/>
              <a:t> を開き、</a:t>
            </a:r>
            <a:r>
              <a:rPr lang="en-US" altLang="ja-JP" dirty="0"/>
              <a:t>Java</a:t>
            </a:r>
            <a:r>
              <a:rPr lang="ja-JP" altLang="en-US" dirty="0"/>
              <a:t>サービスの停止タイミングと初期起動数を設定します。</a:t>
            </a:r>
          </a:p>
          <a:p>
            <a:pPr lvl="2"/>
            <a:r>
              <a:rPr lang="en-US" altLang="ja-JP" sz="1100" dirty="0"/>
              <a:t>REFRESH</a:t>
            </a:r>
            <a:r>
              <a:rPr lang="ja-JP" altLang="en-US" sz="1100" dirty="0"/>
              <a:t>：</a:t>
            </a:r>
            <a:r>
              <a:rPr lang="en-US" altLang="ja-JP" sz="1100" dirty="0"/>
              <a:t/>
            </a:r>
            <a:br>
              <a:rPr lang="en-US" altLang="ja-JP" sz="1100" dirty="0"/>
            </a:br>
            <a:r>
              <a:rPr lang="ja-JP" altLang="en-US" sz="1100" dirty="0"/>
              <a:t>　　</a:t>
            </a:r>
            <a:r>
              <a:rPr lang="en-US" altLang="ja-JP" sz="1100" dirty="0"/>
              <a:t>Java</a:t>
            </a:r>
            <a:r>
              <a:rPr lang="ja-JP" altLang="en-US" sz="1100" dirty="0"/>
              <a:t>サービスに許可する処理数の上限値です。</a:t>
            </a:r>
            <a:r>
              <a:rPr lang="en-US" altLang="ja-JP" sz="1100" dirty="0"/>
              <a:t/>
            </a:r>
            <a:br>
              <a:rPr lang="en-US" altLang="ja-JP" sz="1100" dirty="0"/>
            </a:br>
            <a:r>
              <a:rPr lang="ja-JP" altLang="en-US" sz="1100" dirty="0"/>
              <a:t>　　処理数が指定回数以上になると既存プロセスが停止し、新規プロセスが起動されます。</a:t>
            </a:r>
            <a:endParaRPr lang="en-US" altLang="ja-JP" sz="1100" dirty="0"/>
          </a:p>
          <a:p>
            <a:pPr lvl="2"/>
            <a:r>
              <a:rPr lang="en-US" altLang="ja-JP" sz="1100" dirty="0"/>
              <a:t>NUMBER_READY</a:t>
            </a:r>
            <a:r>
              <a:rPr lang="ja-JP" altLang="en-US" sz="1100" dirty="0"/>
              <a:t>：</a:t>
            </a:r>
            <a:r>
              <a:rPr lang="en-US" altLang="ja-JP" sz="1100" dirty="0"/>
              <a:t/>
            </a:r>
            <a:br>
              <a:rPr lang="en-US" altLang="ja-JP" sz="1100" dirty="0"/>
            </a:br>
            <a:r>
              <a:rPr lang="ja-JP" altLang="en-US" sz="1100" dirty="0"/>
              <a:t>　　</a:t>
            </a:r>
            <a:r>
              <a:rPr lang="en-US" altLang="ja-JP" sz="1100" dirty="0"/>
              <a:t>Java</a:t>
            </a:r>
            <a:r>
              <a:rPr lang="ja-JP" altLang="en-US" sz="1100" dirty="0"/>
              <a:t>サービスの初期起動プロセス数です。</a:t>
            </a:r>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36</a:t>
            </a:fld>
            <a:endParaRPr lang="ja-JP" altLang="en-US" dirty="0"/>
          </a:p>
        </p:txBody>
      </p:sp>
      <p:sp>
        <p:nvSpPr>
          <p:cNvPr id="8" name="正方形/長方形 7"/>
          <p:cNvSpPr/>
          <p:nvPr/>
        </p:nvSpPr>
        <p:spPr>
          <a:xfrm>
            <a:off x="3394471" y="3689225"/>
            <a:ext cx="1296144" cy="39277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830392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JVM</a:t>
            </a:r>
            <a:r>
              <a:rPr lang="ja-JP" altLang="en-US" dirty="0"/>
              <a:t>チューニングのポイント</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dirty="0" smtClean="0"/>
              <a:t>© K.K. Ashisuto</a:t>
            </a:r>
            <a:endParaRPr lang="ja-JP" altLang="en-US" dirty="0"/>
          </a:p>
        </p:txBody>
      </p:sp>
      <p:sp>
        <p:nvSpPr>
          <p:cNvPr id="4" name="テキスト プレースホルダー 3"/>
          <p:cNvSpPr>
            <a:spLocks noGrp="1"/>
          </p:cNvSpPr>
          <p:nvPr>
            <p:ph type="body" sz="quarter" idx="13"/>
          </p:nvPr>
        </p:nvSpPr>
        <p:spPr/>
        <p:txBody>
          <a:bodyPr>
            <a:normAutofit fontScale="92500" lnSpcReduction="20000"/>
          </a:bodyPr>
          <a:lstStyle/>
          <a:p>
            <a:r>
              <a:rPr lang="ja-JP" altLang="en-US" dirty="0"/>
              <a:t>ヒープサイズの設定値</a:t>
            </a:r>
            <a:endParaRPr lang="en-US" altLang="ja-JP" dirty="0"/>
          </a:p>
          <a:p>
            <a:pPr lvl="1"/>
            <a:r>
              <a:rPr lang="ja-JP" altLang="en-US" dirty="0"/>
              <a:t>１リクエストあたりの平均メモリ使用量 </a:t>
            </a:r>
            <a:r>
              <a:rPr lang="en-US" altLang="ja-JP" dirty="0"/>
              <a:t>×</a:t>
            </a:r>
            <a:r>
              <a:rPr lang="ja-JP" altLang="en-US" dirty="0"/>
              <a:t> 同時実行数 をもとに算出します。</a:t>
            </a:r>
            <a:endParaRPr lang="en-US" altLang="ja-JP" dirty="0"/>
          </a:p>
          <a:p>
            <a:pPr lvl="1"/>
            <a:r>
              <a:rPr lang="ja-JP" altLang="en-US" dirty="0"/>
              <a:t>最大ヒープサイズは、利用可能な物理メモリサイズを超えないよう設定してください。</a:t>
            </a:r>
            <a:endParaRPr lang="en-US" altLang="ja-JP" dirty="0"/>
          </a:p>
          <a:p>
            <a:pPr lvl="1"/>
            <a:r>
              <a:rPr lang="ja-JP" altLang="en-US" dirty="0"/>
              <a:t>必要以上に大きくしすぎると無駄にリソースを消費したり、ページング処理が発生すること</a:t>
            </a:r>
            <a:r>
              <a:rPr lang="ja-JP" altLang="en-US" dirty="0" smtClean="0"/>
              <a:t>でパフォーマンス</a:t>
            </a:r>
            <a:r>
              <a:rPr lang="ja-JP" altLang="en-US" dirty="0"/>
              <a:t>に影響が出る場合があります。</a:t>
            </a:r>
            <a:endParaRPr lang="en-US" altLang="ja-JP" dirty="0"/>
          </a:p>
          <a:p>
            <a:endParaRPr lang="en-US" altLang="ja-JP" dirty="0"/>
          </a:p>
          <a:p>
            <a:r>
              <a:rPr lang="en-US" altLang="ja-JP" dirty="0"/>
              <a:t>Java</a:t>
            </a:r>
            <a:r>
              <a:rPr lang="ja-JP" altLang="en-US" dirty="0"/>
              <a:t>サービスの更新と複数構成</a:t>
            </a:r>
            <a:endParaRPr lang="en-US" altLang="ja-JP" dirty="0"/>
          </a:p>
          <a:p>
            <a:pPr lvl="1"/>
            <a:r>
              <a:rPr lang="en-US" altLang="ja-JP" dirty="0"/>
              <a:t>REFRESH</a:t>
            </a:r>
            <a:r>
              <a:rPr lang="ja-JP" altLang="en-US" dirty="0"/>
              <a:t>で</a:t>
            </a:r>
            <a:r>
              <a:rPr lang="en-US" altLang="ja-JP" dirty="0"/>
              <a:t>Java</a:t>
            </a:r>
            <a:r>
              <a:rPr lang="ja-JP" altLang="en-US" dirty="0"/>
              <a:t>サービスのプロセスを更新することで、メモリリークを抑制します。</a:t>
            </a:r>
            <a:endParaRPr lang="en-US" altLang="ja-JP" dirty="0"/>
          </a:p>
          <a:p>
            <a:pPr lvl="1"/>
            <a:r>
              <a:rPr lang="en-US" altLang="ja-JP" dirty="0"/>
              <a:t>REFRESH</a:t>
            </a:r>
            <a:r>
              <a:rPr lang="ja-JP" altLang="en-US" dirty="0"/>
              <a:t>を設定する場合は、</a:t>
            </a:r>
            <a:r>
              <a:rPr lang="en-US" altLang="ja-JP" dirty="0"/>
              <a:t>NUMBER_READY</a:t>
            </a:r>
            <a:r>
              <a:rPr lang="ja-JP" altLang="en-US" dirty="0"/>
              <a:t>もあわせて設定します。</a:t>
            </a:r>
            <a:endParaRPr lang="en-US" altLang="ja-JP" dirty="0"/>
          </a:p>
          <a:p>
            <a:pPr lvl="1"/>
            <a:r>
              <a:rPr lang="ja-JP" altLang="en-US" dirty="0"/>
              <a:t>複数の</a:t>
            </a:r>
            <a:r>
              <a:rPr lang="en-US" altLang="ja-JP" dirty="0"/>
              <a:t>Java</a:t>
            </a:r>
            <a:r>
              <a:rPr lang="ja-JP" altLang="en-US" dirty="0"/>
              <a:t>サービスを構成し、</a:t>
            </a:r>
            <a:r>
              <a:rPr lang="en-US" altLang="ja-JP" dirty="0"/>
              <a:t>Java</a:t>
            </a:r>
            <a:r>
              <a:rPr lang="ja-JP" altLang="en-US" dirty="0"/>
              <a:t>プロセス停止時にサービスギャップが発生</a:t>
            </a:r>
            <a:r>
              <a:rPr lang="ja-JP" altLang="en-US" dirty="0" smtClean="0"/>
              <a:t>しないよう</a:t>
            </a:r>
            <a:r>
              <a:rPr lang="ja-JP" altLang="en-US" dirty="0"/>
              <a:t>にします。</a:t>
            </a:r>
            <a:endParaRPr lang="en-US" altLang="ja-JP" dirty="0"/>
          </a:p>
          <a:p>
            <a:pPr lvl="1"/>
            <a:r>
              <a:rPr lang="ja-JP" altLang="en-US" dirty="0"/>
              <a:t>あわせて</a:t>
            </a:r>
            <a:r>
              <a:rPr lang="en-US" altLang="ja-JP" dirty="0"/>
              <a:t>OS</a:t>
            </a:r>
            <a:r>
              <a:rPr lang="ja-JP" altLang="en-US" dirty="0"/>
              <a:t>の再起動も定期的に行ってください。</a:t>
            </a:r>
            <a:endParaRPr lang="en-US" altLang="ja-JP" dirty="0"/>
          </a:p>
          <a:p>
            <a:pPr lvl="1"/>
            <a:endParaRPr lang="ja-JP" altLang="en-US" dirty="0"/>
          </a:p>
          <a:p>
            <a:r>
              <a:rPr lang="en-US" altLang="ja-JP" dirty="0"/>
              <a:t>Java</a:t>
            </a:r>
            <a:r>
              <a:rPr lang="ja-JP" altLang="en-US" dirty="0"/>
              <a:t>サービスを複数構成した場合のヒープサイズの考え方</a:t>
            </a:r>
            <a:endParaRPr lang="en-US" altLang="ja-JP" dirty="0"/>
          </a:p>
          <a:p>
            <a:pPr lvl="1"/>
            <a:r>
              <a:rPr lang="en-US" altLang="ja-JP" dirty="0"/>
              <a:t>Java</a:t>
            </a:r>
            <a:r>
              <a:rPr lang="ja-JP" altLang="en-US" dirty="0"/>
              <a:t>サービスごとに、最大ヒープサイズに設定したメモリが消費されます。</a:t>
            </a:r>
            <a:r>
              <a:rPr lang="en-US" altLang="ja-JP" dirty="0"/>
              <a:t/>
            </a:r>
            <a:br>
              <a:rPr lang="en-US" altLang="ja-JP" dirty="0"/>
            </a:br>
            <a:r>
              <a:rPr lang="ja-JP" altLang="en-US" dirty="0"/>
              <a:t>例：  </a:t>
            </a:r>
            <a:r>
              <a:rPr lang="en-US" altLang="ja-JP" dirty="0"/>
              <a:t>[NUMBER_READY </a:t>
            </a:r>
            <a:r>
              <a:rPr lang="ja-JP" altLang="en-US" dirty="0"/>
              <a:t>：</a:t>
            </a:r>
            <a:r>
              <a:rPr lang="en-US" altLang="ja-JP" dirty="0"/>
              <a:t>2] [Java </a:t>
            </a:r>
            <a:r>
              <a:rPr lang="ja-JP" altLang="en-US" dirty="0"/>
              <a:t>最大ヒープサイズ </a:t>
            </a:r>
            <a:r>
              <a:rPr lang="en-US" altLang="ja-JP" dirty="0"/>
              <a:t>:1024MB]</a:t>
            </a:r>
            <a:r>
              <a:rPr lang="ja-JP" altLang="en-US" dirty="0"/>
              <a:t> と指定した場合、</a:t>
            </a:r>
            <a:r>
              <a:rPr lang="en-US" altLang="ja-JP" dirty="0"/>
              <a:t/>
            </a:r>
            <a:br>
              <a:rPr lang="en-US" altLang="ja-JP" dirty="0"/>
            </a:br>
            <a:r>
              <a:rPr lang="ja-JP" altLang="en-US" dirty="0"/>
              <a:t>　　　最大で約</a:t>
            </a:r>
            <a:r>
              <a:rPr lang="en-US" altLang="ja-JP" dirty="0"/>
              <a:t>2GB</a:t>
            </a:r>
            <a:r>
              <a:rPr lang="ja-JP" altLang="en-US" dirty="0" err="1"/>
              <a:t>のメ</a:t>
            </a:r>
            <a:r>
              <a:rPr lang="ja-JP" altLang="en-US" dirty="0"/>
              <a:t>モリを消費します。</a:t>
            </a:r>
          </a:p>
          <a:p>
            <a:pPr lvl="1"/>
            <a:r>
              <a:rPr lang="ja-JP" altLang="en-US" dirty="0"/>
              <a:t>ヒープサイズの合計値が物理メモリサイズを超えない範囲で設定してください</a:t>
            </a:r>
            <a:r>
              <a:rPr lang="ja-JP" altLang="en-US" dirty="0" smtClean="0"/>
              <a:t>。</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37</a:t>
            </a:fld>
            <a:endParaRPr lang="ja-JP" altLang="en-US" dirty="0"/>
          </a:p>
        </p:txBody>
      </p:sp>
    </p:spTree>
    <p:extLst>
      <p:ext uri="{BB962C8B-B14F-4D97-AF65-F5344CB8AC3E}">
        <p14:creationId xmlns:p14="http://schemas.microsoft.com/office/powerpoint/2010/main" val="41896735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メモリの割り当てサイズの検討</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dirty="0"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en-US" altLang="ja-JP" dirty="0" err="1"/>
              <a:t>WebFOCUS</a:t>
            </a:r>
            <a:r>
              <a:rPr lang="ja-JP" altLang="en-US" dirty="0"/>
              <a:t>のエージェントや</a:t>
            </a:r>
            <a:r>
              <a:rPr lang="en-US" altLang="ja-JP" dirty="0"/>
              <a:t>Java</a:t>
            </a:r>
            <a:r>
              <a:rPr lang="ja-JP" altLang="en-US" dirty="0"/>
              <a:t>サービスの他にも、メモリを消費する要素</a:t>
            </a:r>
            <a:r>
              <a:rPr lang="ja-JP" altLang="en-US" dirty="0" smtClean="0"/>
              <a:t>があります</a:t>
            </a:r>
            <a:r>
              <a:rPr lang="ja-JP" altLang="en-US" dirty="0"/>
              <a:t>。</a:t>
            </a:r>
            <a:endParaRPr lang="en-US" altLang="ja-JP" dirty="0"/>
          </a:p>
          <a:p>
            <a:r>
              <a:rPr lang="ja-JP" altLang="en-US" dirty="0"/>
              <a:t>ハードウェアに搭載された物理メモリサイズの範囲内で、コンポーネントごと</a:t>
            </a:r>
            <a:r>
              <a:rPr lang="ja-JP" altLang="en-US" dirty="0" smtClean="0"/>
              <a:t>に割り当てる</a:t>
            </a:r>
            <a:r>
              <a:rPr lang="ja-JP" altLang="en-US" dirty="0"/>
              <a:t>メモリサイズを算出します。</a:t>
            </a:r>
            <a:endParaRPr lang="en-US" altLang="ja-JP" dirty="0"/>
          </a:p>
          <a:p>
            <a:endParaRPr lang="ja-JP" altLang="en-US" dirty="0"/>
          </a:p>
          <a:p>
            <a:pPr lvl="1"/>
            <a:r>
              <a:rPr lang="en-US" altLang="ja-JP" dirty="0"/>
              <a:t>OS</a:t>
            </a:r>
            <a:r>
              <a:rPr lang="ja-JP" altLang="en-US" dirty="0"/>
              <a:t>　</a:t>
            </a:r>
            <a:r>
              <a:rPr lang="en-US" altLang="ja-JP" dirty="0"/>
              <a:t>	</a:t>
            </a:r>
            <a:r>
              <a:rPr lang="ja-JP" altLang="en-US" dirty="0"/>
              <a:t>　：</a:t>
            </a:r>
            <a:r>
              <a:rPr lang="en-US" altLang="ja-JP" dirty="0"/>
              <a:t>Windows 4GB</a:t>
            </a:r>
            <a:r>
              <a:rPr lang="ja-JP" altLang="en-US" dirty="0"/>
              <a:t> </a:t>
            </a:r>
            <a:r>
              <a:rPr lang="en-US" altLang="ja-JP" dirty="0"/>
              <a:t>/</a:t>
            </a:r>
            <a:r>
              <a:rPr lang="ja-JP" altLang="en-US" dirty="0"/>
              <a:t> </a:t>
            </a:r>
            <a:r>
              <a:rPr lang="en-US" altLang="ja-JP" dirty="0"/>
              <a:t>Linux 2GB</a:t>
            </a:r>
          </a:p>
          <a:p>
            <a:pPr lvl="1"/>
            <a:r>
              <a:rPr lang="ja-JP" altLang="en-US" dirty="0"/>
              <a:t>エージェント</a:t>
            </a:r>
            <a:r>
              <a:rPr lang="en-US" altLang="ja-JP" dirty="0"/>
              <a:t>	</a:t>
            </a:r>
            <a:r>
              <a:rPr lang="ja-JP" altLang="en-US" dirty="0"/>
              <a:t>　：１リクエストあたりの平均メモリ使用量 </a:t>
            </a:r>
            <a:r>
              <a:rPr lang="en-US" altLang="ja-JP" dirty="0"/>
              <a:t>✕</a:t>
            </a:r>
            <a:r>
              <a:rPr lang="ja-JP" altLang="en-US" dirty="0"/>
              <a:t> エージェント最大起動数</a:t>
            </a:r>
            <a:endParaRPr lang="en-US" altLang="ja-JP" dirty="0"/>
          </a:p>
          <a:p>
            <a:pPr lvl="1"/>
            <a:r>
              <a:rPr lang="en-US" altLang="ja-JP" dirty="0"/>
              <a:t>Java</a:t>
            </a:r>
            <a:r>
              <a:rPr lang="ja-JP" altLang="en-US" dirty="0"/>
              <a:t>サービス　：最大ヒープサイズ ✕ 起動数</a:t>
            </a:r>
            <a:endParaRPr lang="en-US" altLang="ja-JP" dirty="0"/>
          </a:p>
          <a:p>
            <a:pPr lvl="1"/>
            <a:r>
              <a:rPr lang="en-US" altLang="ja-JP" dirty="0" err="1"/>
              <a:t>ReportCaster</a:t>
            </a:r>
            <a:r>
              <a:rPr lang="ja-JP" altLang="en-US" dirty="0"/>
              <a:t>  ：最大ヒープサイズ</a:t>
            </a:r>
            <a:endParaRPr lang="en-US" altLang="ja-JP" dirty="0"/>
          </a:p>
          <a:p>
            <a:pPr lvl="1"/>
            <a:r>
              <a:rPr lang="en-US" altLang="ja-JP" dirty="0"/>
              <a:t>Tomcat	</a:t>
            </a:r>
            <a:r>
              <a:rPr lang="ja-JP" altLang="en-US" dirty="0"/>
              <a:t>　：最大ヒープサイズ</a:t>
            </a:r>
            <a:endParaRPr lang="en-US" altLang="ja-JP" dirty="0"/>
          </a:p>
          <a:p>
            <a:pPr lvl="1"/>
            <a:r>
              <a:rPr lang="ja-JP" altLang="en-US" dirty="0"/>
              <a:t>バッファ</a:t>
            </a:r>
            <a:r>
              <a:rPr lang="en-US" altLang="ja-JP" dirty="0"/>
              <a:t>	</a:t>
            </a:r>
            <a:r>
              <a:rPr lang="ja-JP" altLang="en-US" dirty="0"/>
              <a:t>　：最低 </a:t>
            </a:r>
            <a:r>
              <a:rPr lang="en-US" altLang="ja-JP" dirty="0"/>
              <a:t>4GB</a:t>
            </a:r>
            <a:r>
              <a:rPr lang="ja-JP" altLang="en-US" dirty="0"/>
              <a:t> </a:t>
            </a:r>
            <a:r>
              <a:rPr lang="en-US" altLang="ja-JP" dirty="0"/>
              <a:t>/</a:t>
            </a:r>
            <a:r>
              <a:rPr lang="ja-JP" altLang="en-US" dirty="0"/>
              <a:t> 推奨 </a:t>
            </a:r>
            <a:r>
              <a:rPr lang="en-US" altLang="ja-JP" dirty="0"/>
              <a:t>6GB</a:t>
            </a:r>
            <a:r>
              <a:rPr lang="ja-JP" altLang="en-US" dirty="0"/>
              <a:t>以上</a:t>
            </a:r>
            <a:endParaRPr lang="en-US" altLang="ja-JP" dirty="0"/>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38</a:t>
            </a:fld>
            <a:endParaRPr lang="ja-JP" altLang="en-US" dirty="0"/>
          </a:p>
        </p:txBody>
      </p:sp>
    </p:spTree>
    <p:extLst>
      <p:ext uri="{BB962C8B-B14F-4D97-AF65-F5344CB8AC3E}">
        <p14:creationId xmlns:p14="http://schemas.microsoft.com/office/powerpoint/2010/main" val="17310324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フェッチサイズ</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dirty="0" smtClean="0"/>
              <a:t>© K.K. Ashisuto</a:t>
            </a:r>
            <a:endParaRPr lang="ja-JP" altLang="en-US" dirty="0"/>
          </a:p>
        </p:txBody>
      </p:sp>
      <p:sp>
        <p:nvSpPr>
          <p:cNvPr id="4" name="テキスト プレースホルダー 3"/>
          <p:cNvSpPr>
            <a:spLocks noGrp="1"/>
          </p:cNvSpPr>
          <p:nvPr>
            <p:ph type="body" sz="quarter" idx="13"/>
          </p:nvPr>
        </p:nvSpPr>
        <p:spPr>
          <a:xfrm>
            <a:off x="215900" y="915566"/>
            <a:ext cx="8712200" cy="1584176"/>
          </a:xfrm>
        </p:spPr>
        <p:txBody>
          <a:bodyPr/>
          <a:lstStyle/>
          <a:p>
            <a:r>
              <a:rPr lang="en-US" altLang="ja-JP" dirty="0" err="1"/>
              <a:t>WebFOCUS</a:t>
            </a:r>
            <a:r>
              <a:rPr lang="ja-JP" altLang="en-US" dirty="0"/>
              <a:t>と</a:t>
            </a:r>
            <a:r>
              <a:rPr lang="en-US" altLang="ja-JP" dirty="0"/>
              <a:t>DB</a:t>
            </a:r>
            <a:r>
              <a:rPr lang="ja-JP" altLang="en-US" dirty="0"/>
              <a:t>サーバ間のラウンドトリップ（やりとり）の回数が多いこと</a:t>
            </a:r>
            <a:r>
              <a:rPr lang="ja-JP" altLang="en-US" dirty="0" smtClean="0"/>
              <a:t>がボトルネック</a:t>
            </a:r>
            <a:r>
              <a:rPr lang="ja-JP" altLang="en-US" dirty="0"/>
              <a:t>となり、期待するレスポンスがでないことがあります。</a:t>
            </a:r>
            <a:endParaRPr lang="en-US" altLang="ja-JP" dirty="0"/>
          </a:p>
          <a:p>
            <a:r>
              <a:rPr lang="ja-JP" altLang="en-US" dirty="0"/>
              <a:t>フェッチサイズを変更してラウンドトリップの回数を減らすことで、データ</a:t>
            </a:r>
            <a:r>
              <a:rPr lang="ja-JP" altLang="en-US" dirty="0" smtClean="0"/>
              <a:t>転送時間</a:t>
            </a:r>
            <a:r>
              <a:rPr lang="ja-JP" altLang="en-US" dirty="0"/>
              <a:t>が短縮され、レスポンス改善が見込める場合があります。</a:t>
            </a:r>
            <a:endParaRPr lang="en-US" altLang="ja-JP" dirty="0"/>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39</a:t>
            </a:fld>
            <a:endParaRPr lang="ja-JP" altLang="en-US" dirty="0"/>
          </a:p>
        </p:txBody>
      </p:sp>
      <p:sp>
        <p:nvSpPr>
          <p:cNvPr id="6" name="正方形/長方形 5"/>
          <p:cNvSpPr/>
          <p:nvPr/>
        </p:nvSpPr>
        <p:spPr>
          <a:xfrm>
            <a:off x="4644119" y="2571170"/>
            <a:ext cx="3456384" cy="2160240"/>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899592" y="2571750"/>
            <a:ext cx="3456384" cy="2160240"/>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988751" y="2715766"/>
            <a:ext cx="486905" cy="1872208"/>
          </a:xfrm>
          <a:prstGeom prst="rect">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vert270" tIns="72000" rtlCol="0" anchor="ctr"/>
          <a:lstStyle/>
          <a:p>
            <a:pPr algn="ctr"/>
            <a:r>
              <a:rPr kumimoji="1" lang="en-US" altLang="ja-JP" sz="10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WebFOCUS</a:t>
            </a:r>
            <a:endParaRPr kumimoji="1" lang="ja-JP" altLang="en-US" sz="1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3779912" y="2715766"/>
            <a:ext cx="486905" cy="1872208"/>
          </a:xfrm>
          <a:prstGeom prst="rect">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vert270" tIns="72000" rtlCol="0" anchor="ctr"/>
          <a:lstStyle/>
          <a:p>
            <a:pPr algn="ctr"/>
            <a:r>
              <a:rPr kumimoji="1" lang="en-US" altLang="ja-JP" sz="10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DB</a:t>
            </a:r>
            <a:endParaRPr kumimoji="1" lang="ja-JP" altLang="en-US" sz="1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0" name="直線矢印コネクタ 9"/>
          <p:cNvCxnSpPr/>
          <p:nvPr/>
        </p:nvCxnSpPr>
        <p:spPr>
          <a:xfrm>
            <a:off x="1472712" y="3075226"/>
            <a:ext cx="2319392" cy="0"/>
          </a:xfrm>
          <a:prstGeom prst="straightConnector1">
            <a:avLst/>
          </a:prstGeom>
          <a:ln w="19050">
            <a:solidFill>
              <a:schemeClr val="accent5"/>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H="1">
            <a:off x="1472712" y="3363258"/>
            <a:ext cx="2319392" cy="0"/>
          </a:xfrm>
          <a:prstGeom prst="straightConnector1">
            <a:avLst/>
          </a:prstGeom>
          <a:ln w="19050">
            <a:solidFill>
              <a:schemeClr val="accent5"/>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1472712" y="3651290"/>
            <a:ext cx="2319392" cy="0"/>
          </a:xfrm>
          <a:prstGeom prst="straightConnector1">
            <a:avLst/>
          </a:prstGeom>
          <a:ln w="19050">
            <a:solidFill>
              <a:schemeClr val="accent5"/>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H="1">
            <a:off x="1472712" y="3939322"/>
            <a:ext cx="2319392" cy="0"/>
          </a:xfrm>
          <a:prstGeom prst="straightConnector1">
            <a:avLst/>
          </a:prstGeom>
          <a:ln w="19050">
            <a:solidFill>
              <a:schemeClr val="accent5"/>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1619896" y="2859782"/>
            <a:ext cx="2016000" cy="215444"/>
          </a:xfrm>
          <a:prstGeom prst="rect">
            <a:avLst/>
          </a:prstGeom>
        </p:spPr>
        <p:txBody>
          <a:bodyPr wrap="none" lIns="36000" rIns="36000">
            <a:spAutoFit/>
          </a:bodyPr>
          <a:lstStyle/>
          <a:p>
            <a:r>
              <a:rPr lang="ja-JP" altLang="en-US" sz="800" dirty="0" smtClean="0"/>
              <a:t>① </a:t>
            </a:r>
            <a:r>
              <a:rPr lang="en-US" altLang="ja-JP" sz="800" dirty="0" smtClean="0"/>
              <a:t>100</a:t>
            </a:r>
            <a:r>
              <a:rPr lang="ja-JP" altLang="en-US" sz="800" dirty="0" smtClean="0"/>
              <a:t>万件の結果が返る</a:t>
            </a:r>
            <a:r>
              <a:rPr lang="en-US" altLang="ja-JP" sz="800" dirty="0" smtClean="0"/>
              <a:t>SQL</a:t>
            </a:r>
            <a:r>
              <a:rPr lang="ja-JP" altLang="en-US" sz="800" dirty="0" smtClean="0"/>
              <a:t>を</a:t>
            </a:r>
            <a:r>
              <a:rPr lang="en-US" altLang="ja-JP" sz="800" dirty="0" smtClean="0"/>
              <a:t>DB</a:t>
            </a:r>
            <a:r>
              <a:rPr lang="ja-JP" altLang="en-US" sz="800" dirty="0" smtClean="0"/>
              <a:t>に送信</a:t>
            </a:r>
            <a:endParaRPr lang="ja-JP" altLang="en-US" sz="800" dirty="0"/>
          </a:p>
        </p:txBody>
      </p:sp>
      <p:sp>
        <p:nvSpPr>
          <p:cNvPr id="15" name="正方形/長方形 14"/>
          <p:cNvSpPr/>
          <p:nvPr/>
        </p:nvSpPr>
        <p:spPr>
          <a:xfrm>
            <a:off x="1619896" y="3147814"/>
            <a:ext cx="2016000" cy="215444"/>
          </a:xfrm>
          <a:prstGeom prst="rect">
            <a:avLst/>
          </a:prstGeom>
        </p:spPr>
        <p:txBody>
          <a:bodyPr wrap="none" lIns="36000" rIns="36000">
            <a:spAutoFit/>
          </a:bodyPr>
          <a:lstStyle/>
          <a:p>
            <a:r>
              <a:rPr lang="ja-JP" altLang="en-US" sz="800" dirty="0" smtClean="0"/>
              <a:t>② 最初の</a:t>
            </a:r>
            <a:r>
              <a:rPr lang="en-US" altLang="ja-JP" sz="800" dirty="0" smtClean="0"/>
              <a:t>100</a:t>
            </a:r>
            <a:r>
              <a:rPr lang="ja-JP" altLang="en-US" sz="800" dirty="0" smtClean="0"/>
              <a:t>件を</a:t>
            </a:r>
            <a:r>
              <a:rPr lang="en-US" altLang="ja-JP" sz="800" dirty="0" smtClean="0"/>
              <a:t>WebFOCUS</a:t>
            </a:r>
            <a:r>
              <a:rPr lang="ja-JP" altLang="en-US" sz="800" dirty="0" smtClean="0"/>
              <a:t>に送信</a:t>
            </a:r>
            <a:endParaRPr lang="ja-JP" altLang="en-US" sz="800" dirty="0"/>
          </a:p>
        </p:txBody>
      </p:sp>
      <p:sp>
        <p:nvSpPr>
          <p:cNvPr id="16" name="正方形/長方形 15"/>
          <p:cNvSpPr/>
          <p:nvPr/>
        </p:nvSpPr>
        <p:spPr>
          <a:xfrm>
            <a:off x="1619896" y="3435846"/>
            <a:ext cx="2016000" cy="215444"/>
          </a:xfrm>
          <a:prstGeom prst="rect">
            <a:avLst/>
          </a:prstGeom>
        </p:spPr>
        <p:txBody>
          <a:bodyPr wrap="none" lIns="36000" rIns="36000">
            <a:spAutoFit/>
          </a:bodyPr>
          <a:lstStyle/>
          <a:p>
            <a:r>
              <a:rPr lang="ja-JP" altLang="en-US" sz="800" dirty="0" smtClean="0"/>
              <a:t>③</a:t>
            </a:r>
            <a:r>
              <a:rPr lang="ja-JP" altLang="en-US" sz="800" dirty="0"/>
              <a:t> </a:t>
            </a:r>
            <a:r>
              <a:rPr lang="ja-JP" altLang="en-US" sz="800" dirty="0" smtClean="0"/>
              <a:t>次の</a:t>
            </a:r>
            <a:r>
              <a:rPr lang="en-US" altLang="ja-JP" sz="800" dirty="0" smtClean="0"/>
              <a:t>100</a:t>
            </a:r>
            <a:r>
              <a:rPr lang="ja-JP" altLang="en-US" sz="800" dirty="0" smtClean="0"/>
              <a:t>件を</a:t>
            </a:r>
            <a:r>
              <a:rPr lang="en-US" altLang="ja-JP" sz="800" dirty="0" smtClean="0"/>
              <a:t>DB</a:t>
            </a:r>
            <a:r>
              <a:rPr lang="ja-JP" altLang="en-US" sz="800" dirty="0" smtClean="0"/>
              <a:t>に送信</a:t>
            </a:r>
            <a:endParaRPr lang="ja-JP" altLang="en-US" sz="800" dirty="0"/>
          </a:p>
        </p:txBody>
      </p:sp>
      <p:sp>
        <p:nvSpPr>
          <p:cNvPr id="17" name="正方形/長方形 16"/>
          <p:cNvSpPr/>
          <p:nvPr/>
        </p:nvSpPr>
        <p:spPr>
          <a:xfrm>
            <a:off x="1619896" y="3723878"/>
            <a:ext cx="2016000" cy="215444"/>
          </a:xfrm>
          <a:prstGeom prst="rect">
            <a:avLst/>
          </a:prstGeom>
        </p:spPr>
        <p:txBody>
          <a:bodyPr wrap="none" lIns="36000" rIns="36000">
            <a:spAutoFit/>
          </a:bodyPr>
          <a:lstStyle/>
          <a:p>
            <a:r>
              <a:rPr lang="ja-JP" altLang="en-US" sz="800" dirty="0" smtClean="0"/>
              <a:t>④</a:t>
            </a:r>
            <a:r>
              <a:rPr lang="ja-JP" altLang="en-US" sz="800" dirty="0"/>
              <a:t> </a:t>
            </a:r>
            <a:r>
              <a:rPr lang="ja-JP" altLang="en-US" sz="800" dirty="0" smtClean="0"/>
              <a:t>次の</a:t>
            </a:r>
            <a:r>
              <a:rPr lang="en-US" altLang="ja-JP" sz="800" dirty="0" smtClean="0"/>
              <a:t>100</a:t>
            </a:r>
            <a:r>
              <a:rPr lang="ja-JP" altLang="en-US" sz="800" dirty="0" smtClean="0"/>
              <a:t>件を</a:t>
            </a:r>
            <a:r>
              <a:rPr lang="en-US" altLang="ja-JP" sz="800" dirty="0" smtClean="0"/>
              <a:t>WebFOCUS</a:t>
            </a:r>
            <a:r>
              <a:rPr lang="ja-JP" altLang="en-US" sz="800" dirty="0" smtClean="0"/>
              <a:t>に送信</a:t>
            </a:r>
            <a:endParaRPr lang="ja-JP" altLang="en-US" sz="800" dirty="0"/>
          </a:p>
        </p:txBody>
      </p:sp>
      <p:sp>
        <p:nvSpPr>
          <p:cNvPr id="18" name="正方形/長方形 17"/>
          <p:cNvSpPr/>
          <p:nvPr/>
        </p:nvSpPr>
        <p:spPr>
          <a:xfrm>
            <a:off x="2503086" y="3999718"/>
            <a:ext cx="249621" cy="215444"/>
          </a:xfrm>
          <a:prstGeom prst="rect">
            <a:avLst/>
          </a:prstGeom>
        </p:spPr>
        <p:txBody>
          <a:bodyPr wrap="square" lIns="36000" rIns="36000">
            <a:spAutoFit/>
          </a:bodyPr>
          <a:lstStyle/>
          <a:p>
            <a:r>
              <a:rPr lang="ja-JP" altLang="en-US" sz="800" dirty="0" smtClean="0"/>
              <a:t>：</a:t>
            </a:r>
            <a:endParaRPr lang="ja-JP" altLang="en-US" sz="800" dirty="0"/>
          </a:p>
        </p:txBody>
      </p:sp>
      <p:sp>
        <p:nvSpPr>
          <p:cNvPr id="19" name="正方形/長方形 18"/>
          <p:cNvSpPr/>
          <p:nvPr/>
        </p:nvSpPr>
        <p:spPr>
          <a:xfrm>
            <a:off x="1933512" y="4218552"/>
            <a:ext cx="1388768" cy="215444"/>
          </a:xfrm>
          <a:prstGeom prst="rect">
            <a:avLst/>
          </a:prstGeom>
        </p:spPr>
        <p:txBody>
          <a:bodyPr wrap="none" lIns="36000" rIns="36000">
            <a:spAutoFit/>
          </a:bodyPr>
          <a:lstStyle/>
          <a:p>
            <a:pPr algn="ctr"/>
            <a:r>
              <a:rPr lang="en-US" altLang="ja-JP" sz="800" dirty="0" smtClean="0"/>
              <a:t>100</a:t>
            </a:r>
            <a:r>
              <a:rPr lang="ja-JP" altLang="en-US" sz="800" dirty="0" smtClean="0"/>
              <a:t>件 </a:t>
            </a:r>
            <a:r>
              <a:rPr lang="en-US" altLang="ja-JP" sz="800" dirty="0" smtClean="0"/>
              <a:t>×</a:t>
            </a:r>
            <a:r>
              <a:rPr lang="ja-JP" altLang="en-US" sz="800" dirty="0" smtClean="0"/>
              <a:t> </a:t>
            </a:r>
            <a:r>
              <a:rPr lang="en-US" altLang="ja-JP" sz="800" dirty="0" smtClean="0"/>
              <a:t>10000</a:t>
            </a:r>
            <a:r>
              <a:rPr lang="ja-JP" altLang="en-US" sz="800" dirty="0" smtClean="0"/>
              <a:t>回 繰り返す</a:t>
            </a:r>
            <a:endParaRPr lang="ja-JP" altLang="en-US" sz="800" dirty="0"/>
          </a:p>
        </p:txBody>
      </p:sp>
      <p:sp>
        <p:nvSpPr>
          <p:cNvPr id="20" name="正方形/長方形 19"/>
          <p:cNvSpPr/>
          <p:nvPr/>
        </p:nvSpPr>
        <p:spPr>
          <a:xfrm>
            <a:off x="4733167" y="2715766"/>
            <a:ext cx="486905" cy="1872208"/>
          </a:xfrm>
          <a:prstGeom prst="rect">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vert270" tIns="72000" rtlCol="0" anchor="ctr"/>
          <a:lstStyle/>
          <a:p>
            <a:pPr algn="ctr"/>
            <a:r>
              <a:rPr lang="en-US" altLang="ja-JP" sz="10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WebFOCUS</a:t>
            </a:r>
            <a:endParaRPr lang="ja-JP" altLang="en-US" sz="1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p:cNvSpPr/>
          <p:nvPr/>
        </p:nvSpPr>
        <p:spPr>
          <a:xfrm>
            <a:off x="7524328" y="2715766"/>
            <a:ext cx="486905" cy="1872208"/>
          </a:xfrm>
          <a:prstGeom prst="rect">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vert270" tIns="72000" rtlCol="0" anchor="ctr"/>
          <a:lstStyle/>
          <a:p>
            <a:pPr algn="ctr"/>
            <a:r>
              <a:rPr kumimoji="1" lang="en-US" altLang="ja-JP" sz="10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DB</a:t>
            </a:r>
            <a:endParaRPr kumimoji="1" lang="ja-JP" altLang="en-US" sz="1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2" name="直線矢印コネクタ 21"/>
          <p:cNvCxnSpPr/>
          <p:nvPr/>
        </p:nvCxnSpPr>
        <p:spPr>
          <a:xfrm>
            <a:off x="5217128" y="3075226"/>
            <a:ext cx="2319392" cy="0"/>
          </a:xfrm>
          <a:prstGeom prst="straightConnector1">
            <a:avLst/>
          </a:prstGeom>
          <a:ln w="19050">
            <a:solidFill>
              <a:schemeClr val="accent5"/>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H="1">
            <a:off x="5217128" y="3363258"/>
            <a:ext cx="2319392" cy="0"/>
          </a:xfrm>
          <a:prstGeom prst="straightConnector1">
            <a:avLst/>
          </a:prstGeom>
          <a:ln w="19050">
            <a:solidFill>
              <a:schemeClr val="accent5"/>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5217128" y="3651290"/>
            <a:ext cx="2319392" cy="0"/>
          </a:xfrm>
          <a:prstGeom prst="straightConnector1">
            <a:avLst/>
          </a:prstGeom>
          <a:ln w="19050">
            <a:solidFill>
              <a:schemeClr val="accent5"/>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H="1">
            <a:off x="5217128" y="3939322"/>
            <a:ext cx="2319392" cy="0"/>
          </a:xfrm>
          <a:prstGeom prst="straightConnector1">
            <a:avLst/>
          </a:prstGeom>
          <a:ln w="19050">
            <a:solidFill>
              <a:schemeClr val="accent5"/>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5364312" y="2859782"/>
            <a:ext cx="2016000" cy="215444"/>
          </a:xfrm>
          <a:prstGeom prst="rect">
            <a:avLst/>
          </a:prstGeom>
        </p:spPr>
        <p:txBody>
          <a:bodyPr wrap="none" lIns="36000" rIns="36000">
            <a:spAutoFit/>
          </a:bodyPr>
          <a:lstStyle/>
          <a:p>
            <a:r>
              <a:rPr lang="ja-JP" altLang="en-US" sz="800" dirty="0" smtClean="0"/>
              <a:t>① </a:t>
            </a:r>
            <a:r>
              <a:rPr lang="en-US" altLang="ja-JP" sz="800" dirty="0" smtClean="0"/>
              <a:t>100</a:t>
            </a:r>
            <a:r>
              <a:rPr lang="ja-JP" altLang="en-US" sz="800" dirty="0" smtClean="0"/>
              <a:t>万件の結果が返る</a:t>
            </a:r>
            <a:r>
              <a:rPr lang="en-US" altLang="ja-JP" sz="800" dirty="0" smtClean="0"/>
              <a:t>SQL</a:t>
            </a:r>
            <a:r>
              <a:rPr lang="ja-JP" altLang="en-US" sz="800" dirty="0" smtClean="0"/>
              <a:t>を</a:t>
            </a:r>
            <a:r>
              <a:rPr lang="en-US" altLang="ja-JP" sz="800" dirty="0" smtClean="0"/>
              <a:t>DB</a:t>
            </a:r>
            <a:r>
              <a:rPr lang="ja-JP" altLang="en-US" sz="800" dirty="0" smtClean="0"/>
              <a:t>に送信</a:t>
            </a:r>
            <a:endParaRPr lang="ja-JP" altLang="en-US" sz="800" dirty="0"/>
          </a:p>
        </p:txBody>
      </p:sp>
      <p:sp>
        <p:nvSpPr>
          <p:cNvPr id="27" name="正方形/長方形 26"/>
          <p:cNvSpPr/>
          <p:nvPr/>
        </p:nvSpPr>
        <p:spPr>
          <a:xfrm>
            <a:off x="5364312" y="3147814"/>
            <a:ext cx="1860052" cy="215444"/>
          </a:xfrm>
          <a:prstGeom prst="rect">
            <a:avLst/>
          </a:prstGeom>
        </p:spPr>
        <p:txBody>
          <a:bodyPr wrap="none" lIns="36000" rIns="36000">
            <a:spAutoFit/>
          </a:bodyPr>
          <a:lstStyle/>
          <a:p>
            <a:r>
              <a:rPr lang="ja-JP" altLang="en-US" sz="800" dirty="0" smtClean="0"/>
              <a:t>② 最初の</a:t>
            </a:r>
            <a:r>
              <a:rPr lang="en-US" altLang="ja-JP" sz="800" dirty="0" smtClean="0"/>
              <a:t>1000</a:t>
            </a:r>
            <a:r>
              <a:rPr lang="ja-JP" altLang="en-US" sz="800" dirty="0" smtClean="0"/>
              <a:t>件を</a:t>
            </a:r>
            <a:r>
              <a:rPr lang="en-US" altLang="ja-JP" sz="800" dirty="0" smtClean="0"/>
              <a:t>WebFOCUS</a:t>
            </a:r>
            <a:r>
              <a:rPr lang="ja-JP" altLang="en-US" sz="800" dirty="0" smtClean="0"/>
              <a:t>に送信</a:t>
            </a:r>
            <a:endParaRPr lang="ja-JP" altLang="en-US" sz="800" dirty="0"/>
          </a:p>
        </p:txBody>
      </p:sp>
      <p:sp>
        <p:nvSpPr>
          <p:cNvPr id="28" name="正方形/長方形 27"/>
          <p:cNvSpPr/>
          <p:nvPr/>
        </p:nvSpPr>
        <p:spPr>
          <a:xfrm>
            <a:off x="5364312" y="3435846"/>
            <a:ext cx="1331061" cy="215444"/>
          </a:xfrm>
          <a:prstGeom prst="rect">
            <a:avLst/>
          </a:prstGeom>
        </p:spPr>
        <p:txBody>
          <a:bodyPr wrap="none" lIns="36000" rIns="36000">
            <a:spAutoFit/>
          </a:bodyPr>
          <a:lstStyle/>
          <a:p>
            <a:r>
              <a:rPr lang="ja-JP" altLang="en-US" sz="800" dirty="0" smtClean="0"/>
              <a:t>③</a:t>
            </a:r>
            <a:r>
              <a:rPr lang="ja-JP" altLang="en-US" sz="800" dirty="0"/>
              <a:t> </a:t>
            </a:r>
            <a:r>
              <a:rPr lang="ja-JP" altLang="en-US" sz="800" dirty="0" smtClean="0"/>
              <a:t>次の</a:t>
            </a:r>
            <a:r>
              <a:rPr lang="en-US" altLang="ja-JP" sz="800" dirty="0" smtClean="0"/>
              <a:t>1000</a:t>
            </a:r>
            <a:r>
              <a:rPr lang="ja-JP" altLang="en-US" sz="800" dirty="0" smtClean="0"/>
              <a:t>件を</a:t>
            </a:r>
            <a:r>
              <a:rPr lang="en-US" altLang="ja-JP" sz="800" dirty="0" smtClean="0"/>
              <a:t>DB</a:t>
            </a:r>
            <a:r>
              <a:rPr lang="ja-JP" altLang="en-US" sz="800" dirty="0" smtClean="0"/>
              <a:t>に送信</a:t>
            </a:r>
            <a:endParaRPr lang="ja-JP" altLang="en-US" sz="800" dirty="0"/>
          </a:p>
        </p:txBody>
      </p:sp>
      <p:sp>
        <p:nvSpPr>
          <p:cNvPr id="29" name="正方形/長方形 28"/>
          <p:cNvSpPr/>
          <p:nvPr/>
        </p:nvSpPr>
        <p:spPr>
          <a:xfrm>
            <a:off x="5364312" y="3723878"/>
            <a:ext cx="1757460" cy="215444"/>
          </a:xfrm>
          <a:prstGeom prst="rect">
            <a:avLst/>
          </a:prstGeom>
        </p:spPr>
        <p:txBody>
          <a:bodyPr wrap="none" lIns="36000" rIns="36000">
            <a:spAutoFit/>
          </a:bodyPr>
          <a:lstStyle/>
          <a:p>
            <a:r>
              <a:rPr lang="ja-JP" altLang="en-US" sz="800" dirty="0" smtClean="0"/>
              <a:t>④</a:t>
            </a:r>
            <a:r>
              <a:rPr lang="ja-JP" altLang="en-US" sz="800" dirty="0"/>
              <a:t> </a:t>
            </a:r>
            <a:r>
              <a:rPr lang="ja-JP" altLang="en-US" sz="800" dirty="0" smtClean="0"/>
              <a:t>次の</a:t>
            </a:r>
            <a:r>
              <a:rPr lang="en-US" altLang="ja-JP" sz="800" dirty="0" smtClean="0"/>
              <a:t>1000</a:t>
            </a:r>
            <a:r>
              <a:rPr lang="ja-JP" altLang="en-US" sz="800" dirty="0" smtClean="0"/>
              <a:t>件を</a:t>
            </a:r>
            <a:r>
              <a:rPr lang="en-US" altLang="ja-JP" sz="800" dirty="0" smtClean="0"/>
              <a:t>WebFOCUS</a:t>
            </a:r>
            <a:r>
              <a:rPr lang="ja-JP" altLang="en-US" sz="800" dirty="0" smtClean="0"/>
              <a:t>に送信</a:t>
            </a:r>
            <a:endParaRPr lang="ja-JP" altLang="en-US" sz="800" dirty="0"/>
          </a:p>
        </p:txBody>
      </p:sp>
      <p:sp>
        <p:nvSpPr>
          <p:cNvPr id="30" name="正方形/長方形 29"/>
          <p:cNvSpPr/>
          <p:nvPr/>
        </p:nvSpPr>
        <p:spPr>
          <a:xfrm>
            <a:off x="6247502" y="3999718"/>
            <a:ext cx="249621" cy="215444"/>
          </a:xfrm>
          <a:prstGeom prst="rect">
            <a:avLst/>
          </a:prstGeom>
        </p:spPr>
        <p:txBody>
          <a:bodyPr wrap="square" lIns="36000" rIns="36000">
            <a:spAutoFit/>
          </a:bodyPr>
          <a:lstStyle/>
          <a:p>
            <a:r>
              <a:rPr lang="ja-JP" altLang="en-US" sz="800" dirty="0" smtClean="0"/>
              <a:t>：</a:t>
            </a:r>
            <a:endParaRPr lang="ja-JP" altLang="en-US" sz="800" dirty="0"/>
          </a:p>
        </p:txBody>
      </p:sp>
      <p:sp>
        <p:nvSpPr>
          <p:cNvPr id="31" name="正方形/長方形 30"/>
          <p:cNvSpPr/>
          <p:nvPr/>
        </p:nvSpPr>
        <p:spPr>
          <a:xfrm>
            <a:off x="5677927" y="4218552"/>
            <a:ext cx="1388769" cy="215444"/>
          </a:xfrm>
          <a:prstGeom prst="rect">
            <a:avLst/>
          </a:prstGeom>
        </p:spPr>
        <p:txBody>
          <a:bodyPr wrap="none" lIns="36000" rIns="36000">
            <a:spAutoFit/>
          </a:bodyPr>
          <a:lstStyle/>
          <a:p>
            <a:pPr algn="ctr"/>
            <a:r>
              <a:rPr lang="en-US" altLang="ja-JP" sz="800" dirty="0" smtClean="0"/>
              <a:t>1000</a:t>
            </a:r>
            <a:r>
              <a:rPr lang="ja-JP" altLang="en-US" sz="800" dirty="0" smtClean="0"/>
              <a:t>件 </a:t>
            </a:r>
            <a:r>
              <a:rPr lang="en-US" altLang="ja-JP" sz="800" dirty="0" smtClean="0"/>
              <a:t>×</a:t>
            </a:r>
            <a:r>
              <a:rPr lang="ja-JP" altLang="en-US" sz="800" dirty="0" smtClean="0"/>
              <a:t> </a:t>
            </a:r>
            <a:r>
              <a:rPr lang="en-US" altLang="ja-JP" sz="800" dirty="0" smtClean="0"/>
              <a:t>1000</a:t>
            </a:r>
            <a:r>
              <a:rPr lang="ja-JP" altLang="en-US" sz="800" dirty="0" smtClean="0"/>
              <a:t>回 繰り返す</a:t>
            </a:r>
            <a:endParaRPr lang="ja-JP" altLang="en-US" sz="800" dirty="0"/>
          </a:p>
        </p:txBody>
      </p:sp>
      <p:sp>
        <p:nvSpPr>
          <p:cNvPr id="32" name="正方形/長方形 31"/>
          <p:cNvSpPr/>
          <p:nvPr/>
        </p:nvSpPr>
        <p:spPr>
          <a:xfrm>
            <a:off x="2555776" y="2340918"/>
            <a:ext cx="4227687" cy="230832"/>
          </a:xfrm>
          <a:prstGeom prst="rect">
            <a:avLst/>
          </a:prstGeom>
        </p:spPr>
        <p:txBody>
          <a:bodyPr wrap="none" lIns="36000" rIns="36000">
            <a:spAutoFit/>
          </a:bodyPr>
          <a:lstStyle/>
          <a:p>
            <a:r>
              <a:rPr lang="ja-JP" altLang="en-US" sz="900" b="1" dirty="0" smtClean="0"/>
              <a:t>同じリクエストでも、フェッチサイズに</a:t>
            </a:r>
            <a:r>
              <a:rPr lang="ja-JP" altLang="en-US" sz="900" b="1" dirty="0"/>
              <a:t>よって</a:t>
            </a:r>
            <a:r>
              <a:rPr lang="ja-JP" altLang="en-US" sz="900" b="1" dirty="0" smtClean="0"/>
              <a:t>ラウンドトリップの回数が異なる</a:t>
            </a:r>
            <a:endParaRPr lang="ja-JP" altLang="en-US" sz="900" b="1" dirty="0"/>
          </a:p>
        </p:txBody>
      </p:sp>
    </p:spTree>
    <p:extLst>
      <p:ext uri="{BB962C8B-B14F-4D97-AF65-F5344CB8AC3E}">
        <p14:creationId xmlns:p14="http://schemas.microsoft.com/office/powerpoint/2010/main" val="1489404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dirty="0"/>
              <a:t>はじめに</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dirty="0" smtClean="0"/>
              <a:t>© K.K. Ashisuto</a:t>
            </a:r>
            <a:endParaRPr lang="ja-JP" altLang="en-US" dirty="0"/>
          </a:p>
        </p:txBody>
      </p:sp>
      <p:sp>
        <p:nvSpPr>
          <p:cNvPr id="7" name="テキスト プレースホルダー 6"/>
          <p:cNvSpPr>
            <a:spLocks noGrp="1"/>
          </p:cNvSpPr>
          <p:nvPr>
            <p:ph type="body" sz="quarter" idx="13"/>
          </p:nvPr>
        </p:nvSpPr>
        <p:spPr/>
        <p:txBody>
          <a:bodyPr/>
          <a:lstStyle/>
          <a:p>
            <a:r>
              <a:rPr lang="ja-JP" altLang="en-US" dirty="0"/>
              <a:t>本資料では、以下についてご理解いただくことを目的としています。</a:t>
            </a:r>
          </a:p>
          <a:p>
            <a:endParaRPr lang="ja-JP" altLang="en-US" dirty="0"/>
          </a:p>
          <a:p>
            <a:pPr lvl="1">
              <a:buFont typeface="Arial" panose="020B0604020202020204" pitchFamily="34" charset="0"/>
              <a:buChar char="•"/>
            </a:pPr>
            <a:r>
              <a:rPr lang="en-US" altLang="ja-JP" dirty="0" err="1"/>
              <a:t>WebFOCUS</a:t>
            </a:r>
            <a:r>
              <a:rPr lang="ja-JP" altLang="en-US" dirty="0"/>
              <a:t>システム内で発生しうる性能劣化のボトルネック要素を抑え、通常の利用時に比べて性能が劣化した場合に、サポートセンターへの問い合わせがスムーズに行えるように</a:t>
            </a:r>
            <a:r>
              <a:rPr lang="ja-JP" altLang="en-US" dirty="0" smtClean="0"/>
              <a:t>する</a:t>
            </a:r>
            <a:endParaRPr lang="en-US" altLang="ja-JP" dirty="0" smtClean="0"/>
          </a:p>
          <a:p>
            <a:pPr lvl="1">
              <a:buFont typeface="Arial" panose="020B0604020202020204" pitchFamily="34" charset="0"/>
              <a:buChar char="•"/>
            </a:pPr>
            <a:endParaRPr lang="ja-JP" altLang="en-US" dirty="0"/>
          </a:p>
          <a:p>
            <a:pPr lvl="1">
              <a:buFont typeface="Arial" panose="020B0604020202020204" pitchFamily="34" charset="0"/>
              <a:buChar char="•"/>
            </a:pPr>
            <a:r>
              <a:rPr lang="ja-JP" altLang="en-US" dirty="0"/>
              <a:t>流量制限によりリクエスト実行時の動作を制限することで、</a:t>
            </a:r>
            <a:r>
              <a:rPr lang="en-US" altLang="ja-JP" dirty="0" err="1"/>
              <a:t>WebFOCUS</a:t>
            </a:r>
            <a:r>
              <a:rPr lang="ja-JP" altLang="en-US" dirty="0"/>
              <a:t>の負荷を一定</a:t>
            </a:r>
            <a:r>
              <a:rPr lang="ja-JP" altLang="en-US" dirty="0" smtClean="0"/>
              <a:t>に抑え</a:t>
            </a:r>
            <a:r>
              <a:rPr lang="ja-JP" altLang="en-US" dirty="0"/>
              <a:t>、安定した高いスループットを実現したい場合に検討すべき要素を抑える</a:t>
            </a:r>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4</a:t>
            </a:fld>
            <a:endParaRPr lang="ja-JP" altLang="en-US" dirty="0"/>
          </a:p>
        </p:txBody>
      </p:sp>
    </p:spTree>
    <p:extLst>
      <p:ext uri="{BB962C8B-B14F-4D97-AF65-F5344CB8AC3E}">
        <p14:creationId xmlns:p14="http://schemas.microsoft.com/office/powerpoint/2010/main" val="26979449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a:stretch>
            <a:fillRect/>
          </a:stretch>
        </p:blipFill>
        <p:spPr>
          <a:xfrm>
            <a:off x="3565893" y="2559750"/>
            <a:ext cx="4646397" cy="2222189"/>
          </a:xfrm>
          <a:prstGeom prst="rect">
            <a:avLst/>
          </a:prstGeom>
        </p:spPr>
      </p:pic>
      <p:pic>
        <p:nvPicPr>
          <p:cNvPr id="12" name="図 11"/>
          <p:cNvPicPr>
            <a:picLocks noChangeAspect="1"/>
          </p:cNvPicPr>
          <p:nvPr/>
        </p:nvPicPr>
        <p:blipFill>
          <a:blip r:embed="rId4"/>
          <a:stretch>
            <a:fillRect/>
          </a:stretch>
        </p:blipFill>
        <p:spPr>
          <a:xfrm>
            <a:off x="745504" y="2280943"/>
            <a:ext cx="2256178" cy="2047963"/>
          </a:xfrm>
          <a:prstGeom prst="rect">
            <a:avLst/>
          </a:prstGeom>
          <a:ln>
            <a:solidFill>
              <a:schemeClr val="accent1"/>
            </a:solidFill>
          </a:ln>
        </p:spPr>
      </p:pic>
      <p:sp>
        <p:nvSpPr>
          <p:cNvPr id="2" name="タイトル 1"/>
          <p:cNvSpPr>
            <a:spLocks noGrp="1"/>
          </p:cNvSpPr>
          <p:nvPr>
            <p:ph type="title"/>
          </p:nvPr>
        </p:nvSpPr>
        <p:spPr/>
        <p:txBody>
          <a:bodyPr/>
          <a:lstStyle/>
          <a:p>
            <a:r>
              <a:rPr lang="ja-JP" altLang="en-US" dirty="0"/>
              <a:t>フェッチサイズの設定</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dirty="0" smtClean="0"/>
              <a:t>© K.K. Ashisuto</a:t>
            </a:r>
            <a:endParaRPr lang="ja-JP" altLang="en-US" dirty="0"/>
          </a:p>
        </p:txBody>
      </p:sp>
      <p:sp>
        <p:nvSpPr>
          <p:cNvPr id="4" name="テキスト プレースホルダー 3"/>
          <p:cNvSpPr>
            <a:spLocks noGrp="1"/>
          </p:cNvSpPr>
          <p:nvPr>
            <p:ph type="body" sz="quarter" idx="13"/>
          </p:nvPr>
        </p:nvSpPr>
        <p:spPr>
          <a:xfrm>
            <a:off x="215900" y="915566"/>
            <a:ext cx="8712200" cy="1656184"/>
          </a:xfrm>
        </p:spPr>
        <p:txBody>
          <a:bodyPr/>
          <a:lstStyle/>
          <a:p>
            <a:r>
              <a:rPr lang="ja-JP" altLang="en-US" dirty="0"/>
              <a:t>確認方法</a:t>
            </a:r>
            <a:endParaRPr lang="en-US" altLang="ja-JP" dirty="0"/>
          </a:p>
          <a:p>
            <a:pPr lvl="1"/>
            <a:r>
              <a:rPr lang="en-US" altLang="ja-JP" dirty="0" err="1"/>
              <a:t>WebFOCUS</a:t>
            </a:r>
            <a:r>
              <a:rPr lang="en-US" altLang="ja-JP" dirty="0"/>
              <a:t> Hub</a:t>
            </a:r>
            <a:r>
              <a:rPr lang="ja-JP" altLang="en-US" dirty="0"/>
              <a:t>（</a:t>
            </a:r>
            <a:r>
              <a:rPr lang="en-US" altLang="ja-JP" dirty="0"/>
              <a:t>http://</a:t>
            </a:r>
            <a:r>
              <a:rPr lang="ja-JP" altLang="en-US" dirty="0"/>
              <a:t>サーバ名または</a:t>
            </a:r>
            <a:r>
              <a:rPr lang="en-US" altLang="ja-JP" dirty="0"/>
              <a:t>IP</a:t>
            </a:r>
            <a:r>
              <a:rPr lang="ja-JP" altLang="en-US" dirty="0"/>
              <a:t>アドレス</a:t>
            </a:r>
            <a:r>
              <a:rPr lang="en-US" altLang="ja-JP" dirty="0"/>
              <a:t>/</a:t>
            </a:r>
            <a:r>
              <a:rPr lang="en-US" altLang="ja-JP" dirty="0" err="1"/>
              <a:t>ibi_apps</a:t>
            </a:r>
            <a:r>
              <a:rPr lang="en-US" altLang="ja-JP" dirty="0"/>
              <a:t>/</a:t>
            </a:r>
            <a:r>
              <a:rPr lang="ja-JP" altLang="en-US" dirty="0"/>
              <a:t>）にアクセスします。</a:t>
            </a:r>
            <a:endParaRPr lang="en-US" altLang="ja-JP" dirty="0"/>
          </a:p>
          <a:p>
            <a:pPr lvl="1"/>
            <a:r>
              <a:rPr lang="en-US" altLang="ja-JP" dirty="0"/>
              <a:t>[</a:t>
            </a:r>
            <a:r>
              <a:rPr lang="ja-JP" altLang="en-US" dirty="0"/>
              <a:t>アプリケーションディレクトリ</a:t>
            </a:r>
            <a:r>
              <a:rPr lang="en-US" altLang="ja-JP" dirty="0"/>
              <a:t>]</a:t>
            </a:r>
            <a:r>
              <a:rPr lang="ja-JP" altLang="en-US" dirty="0"/>
              <a:t>の </a:t>
            </a:r>
            <a:r>
              <a:rPr lang="en-US" altLang="ja-JP" dirty="0"/>
              <a:t>[</a:t>
            </a:r>
            <a:r>
              <a:rPr lang="ja-JP" altLang="en-US" dirty="0"/>
              <a:t>データの取得</a:t>
            </a:r>
            <a:r>
              <a:rPr lang="en-US" altLang="ja-JP" dirty="0"/>
              <a:t>] </a:t>
            </a:r>
            <a:r>
              <a:rPr lang="ja-JP" altLang="en-US" dirty="0"/>
              <a:t>を選択します。</a:t>
            </a:r>
            <a:endParaRPr lang="en-US" altLang="ja-JP" dirty="0"/>
          </a:p>
          <a:p>
            <a:pPr lvl="1"/>
            <a:r>
              <a:rPr lang="ja-JP" altLang="en-US" dirty="0"/>
              <a:t>該当アダプタを右クリックし、メニューから </a:t>
            </a:r>
            <a:r>
              <a:rPr lang="en-US" altLang="ja-JP" dirty="0"/>
              <a:t>[</a:t>
            </a:r>
            <a:r>
              <a:rPr lang="ja-JP" altLang="en-US" dirty="0"/>
              <a:t>設定の変更</a:t>
            </a:r>
            <a:r>
              <a:rPr lang="en-US" altLang="ja-JP" dirty="0"/>
              <a:t>] – [</a:t>
            </a:r>
            <a:r>
              <a:rPr lang="ja-JP" altLang="en-US" dirty="0"/>
              <a:t>読み取り</a:t>
            </a:r>
            <a:r>
              <a:rPr lang="en-US" altLang="ja-JP" dirty="0"/>
              <a:t>/</a:t>
            </a:r>
            <a:r>
              <a:rPr lang="ja-JP" altLang="en-US" dirty="0"/>
              <a:t>書き込みの最適化</a:t>
            </a:r>
            <a:r>
              <a:rPr lang="en-US" altLang="ja-JP" dirty="0"/>
              <a:t>]</a:t>
            </a:r>
            <a:r>
              <a:rPr lang="ja-JP" altLang="en-US" dirty="0"/>
              <a:t> を選択します。</a:t>
            </a:r>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40</a:t>
            </a:fld>
            <a:endParaRPr lang="ja-JP" altLang="en-US" dirty="0"/>
          </a:p>
        </p:txBody>
      </p:sp>
      <p:sp>
        <p:nvSpPr>
          <p:cNvPr id="7" name="正方形/長方形 6"/>
          <p:cNvSpPr/>
          <p:nvPr/>
        </p:nvSpPr>
        <p:spPr>
          <a:xfrm>
            <a:off x="1638027" y="3298158"/>
            <a:ext cx="363833" cy="3600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1979712" y="2787774"/>
            <a:ext cx="678626" cy="23928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6804248" y="3646193"/>
            <a:ext cx="1285960" cy="33671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4360033" y="3653910"/>
            <a:ext cx="589156" cy="19703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314786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フェッチサイズ検討時のポイント</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dirty="0"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en-US" altLang="ja-JP" dirty="0"/>
              <a:t>FETCHSIZE</a:t>
            </a:r>
            <a:r>
              <a:rPr lang="ja-JP" altLang="en-US" dirty="0"/>
              <a:t>の設定値</a:t>
            </a:r>
            <a:endParaRPr lang="en-US" altLang="ja-JP" dirty="0"/>
          </a:p>
          <a:p>
            <a:pPr lvl="1"/>
            <a:r>
              <a:rPr lang="en-US" altLang="ja-JP" dirty="0"/>
              <a:t>DB</a:t>
            </a:r>
            <a:r>
              <a:rPr lang="ja-JP" altLang="en-US" dirty="0"/>
              <a:t>から一度に取得する行数を制御します。（初期値は</a:t>
            </a:r>
            <a:r>
              <a:rPr lang="en-US" altLang="ja-JP" dirty="0"/>
              <a:t>100</a:t>
            </a:r>
            <a:r>
              <a:rPr lang="ja-JP" altLang="en-US" dirty="0"/>
              <a:t>）</a:t>
            </a:r>
            <a:endParaRPr lang="en-US" altLang="ja-JP" dirty="0"/>
          </a:p>
          <a:p>
            <a:pPr lvl="1"/>
            <a:r>
              <a:rPr lang="ja-JP" altLang="en-US" dirty="0"/>
              <a:t>必要以上に大きくしすぎると、</a:t>
            </a:r>
            <a:r>
              <a:rPr lang="en-US" altLang="ja-JP" dirty="0" err="1"/>
              <a:t>WebFOCUS</a:t>
            </a:r>
            <a:r>
              <a:rPr lang="ja-JP" altLang="en-US" dirty="0"/>
              <a:t>サーバ上のメモリを無駄に消費したり</a:t>
            </a:r>
            <a:r>
              <a:rPr lang="ja-JP" altLang="en-US" dirty="0" smtClean="0"/>
              <a:t>、転送</a:t>
            </a:r>
            <a:r>
              <a:rPr lang="ja-JP" altLang="en-US" dirty="0"/>
              <a:t>するデータサイズが大きくなることでネットワーク帯域が枯渇するなど、逆</a:t>
            </a:r>
            <a:r>
              <a:rPr lang="ja-JP" altLang="en-US" dirty="0" smtClean="0"/>
              <a:t>にパフォーマンス</a:t>
            </a:r>
            <a:r>
              <a:rPr lang="ja-JP" altLang="en-US" dirty="0"/>
              <a:t>が低下することもあります。</a:t>
            </a:r>
            <a:endParaRPr lang="en-US" altLang="ja-JP" dirty="0"/>
          </a:p>
          <a:p>
            <a:pPr lvl="1"/>
            <a:r>
              <a:rPr lang="ja-JP" altLang="en-US" dirty="0"/>
              <a:t>リクエストの特性を考慮し、様子を見ながら値を設定してください。</a:t>
            </a:r>
            <a:endParaRPr lang="en-US" altLang="ja-JP" dirty="0"/>
          </a:p>
          <a:p>
            <a:pPr lvl="1"/>
            <a:r>
              <a:rPr lang="en-US" altLang="ja-JP" dirty="0"/>
              <a:t>JDBC</a:t>
            </a:r>
            <a:r>
              <a:rPr lang="ja-JP" altLang="en-US" dirty="0"/>
              <a:t> </a:t>
            </a:r>
            <a:r>
              <a:rPr lang="en-US" altLang="ja-JP" dirty="0"/>
              <a:t>URL</a:t>
            </a:r>
            <a:r>
              <a:rPr lang="ja-JP" altLang="en-US" dirty="0"/>
              <a:t>で</a:t>
            </a:r>
            <a:r>
              <a:rPr lang="en-US" altLang="ja-JP" dirty="0" err="1"/>
              <a:t>FetchSize</a:t>
            </a:r>
            <a:r>
              <a:rPr lang="ja-JP" altLang="en-US" dirty="0"/>
              <a:t>を指定しても、</a:t>
            </a:r>
            <a:r>
              <a:rPr lang="en-US" altLang="ja-JP" dirty="0" err="1"/>
              <a:t>WebFOCUS</a:t>
            </a:r>
            <a:r>
              <a:rPr lang="ja-JP" altLang="en-US" dirty="0"/>
              <a:t>の設定が有効になります。</a:t>
            </a:r>
            <a:endParaRPr lang="en-US" altLang="ja-JP" dirty="0"/>
          </a:p>
          <a:p>
            <a:endParaRPr lang="en-US" altLang="ja-JP" dirty="0"/>
          </a:p>
          <a:p>
            <a:r>
              <a:rPr lang="ja-JP" altLang="en-US" dirty="0"/>
              <a:t>自動コミットの無効化</a:t>
            </a:r>
            <a:endParaRPr lang="en-US" altLang="ja-JP" dirty="0"/>
          </a:p>
          <a:p>
            <a:pPr lvl="1"/>
            <a:r>
              <a:rPr lang="en-US" altLang="ja-JP" dirty="0"/>
              <a:t>DB</a:t>
            </a:r>
            <a:r>
              <a:rPr lang="ja-JP" altLang="en-US" dirty="0"/>
              <a:t>の種類によっては、</a:t>
            </a:r>
            <a:r>
              <a:rPr lang="en-US" altLang="ja-JP" dirty="0"/>
              <a:t>FETCHSIZE</a:t>
            </a:r>
            <a:r>
              <a:rPr lang="ja-JP" altLang="en-US" dirty="0"/>
              <a:t>を有効にするために、</a:t>
            </a:r>
            <a:r>
              <a:rPr lang="en-US" altLang="ja-JP" dirty="0"/>
              <a:t>DB</a:t>
            </a:r>
            <a:r>
              <a:rPr lang="ja-JP" altLang="en-US" dirty="0"/>
              <a:t>側で自動コミット</a:t>
            </a:r>
            <a:r>
              <a:rPr lang="ja-JP" altLang="en-US" dirty="0" smtClean="0"/>
              <a:t>を</a:t>
            </a:r>
            <a:r>
              <a:rPr lang="en-US" altLang="ja-JP" dirty="0" smtClean="0"/>
              <a:t>OFF</a:t>
            </a:r>
            <a:r>
              <a:rPr lang="ja-JP" altLang="en-US" dirty="0"/>
              <a:t>にする必要があります。</a:t>
            </a:r>
            <a:endParaRPr lang="en-US" altLang="ja-JP" dirty="0"/>
          </a:p>
          <a:p>
            <a:pPr lvl="1"/>
            <a:r>
              <a:rPr lang="en-US" altLang="ja-JP" dirty="0"/>
              <a:t>PostgreSQL</a:t>
            </a:r>
            <a:r>
              <a:rPr lang="ja-JP" altLang="en-US" dirty="0"/>
              <a:t>の場合、アダプタ構成時に以下のように設定します。</a:t>
            </a:r>
            <a:r>
              <a:rPr lang="en-US" altLang="ja-JP" dirty="0"/>
              <a:t/>
            </a:r>
            <a:br>
              <a:rPr lang="en-US" altLang="ja-JP" dirty="0"/>
            </a:br>
            <a:r>
              <a:rPr lang="en-US" altLang="ja-JP" dirty="0" err="1"/>
              <a:t>jdbc:postgresql</a:t>
            </a:r>
            <a:r>
              <a:rPr lang="en-US" altLang="ja-JP" dirty="0"/>
              <a:t>://&lt;</a:t>
            </a:r>
            <a:r>
              <a:rPr lang="ja-JP" altLang="en-US" dirty="0"/>
              <a:t>サーバ名</a:t>
            </a:r>
            <a:r>
              <a:rPr lang="en-US" altLang="ja-JP" dirty="0"/>
              <a:t>&gt;:&lt;</a:t>
            </a:r>
            <a:r>
              <a:rPr lang="ja-JP" altLang="en-US" dirty="0"/>
              <a:t>ポート</a:t>
            </a:r>
            <a:r>
              <a:rPr lang="en-US" altLang="ja-JP" dirty="0"/>
              <a:t>&gt;/</a:t>
            </a:r>
            <a:r>
              <a:rPr lang="ja-JP" altLang="en-US" dirty="0"/>
              <a:t>＜スキーマ名＞</a:t>
            </a:r>
            <a:r>
              <a:rPr lang="en-US" altLang="ja-JP" dirty="0"/>
              <a:t>?</a:t>
            </a:r>
            <a:r>
              <a:rPr lang="en-US" altLang="ja-JP" dirty="0" err="1"/>
              <a:t>AutoCommit</a:t>
            </a:r>
            <a:r>
              <a:rPr lang="en-US" altLang="ja-JP" dirty="0"/>
              <a:t>=false</a:t>
            </a:r>
            <a:endParaRPr lang="ja-JP" altLang="en-US" dirty="0"/>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41</a:t>
            </a:fld>
            <a:endParaRPr lang="ja-JP" altLang="en-US" dirty="0"/>
          </a:p>
        </p:txBody>
      </p:sp>
    </p:spTree>
    <p:extLst>
      <p:ext uri="{BB962C8B-B14F-4D97-AF65-F5344CB8AC3E}">
        <p14:creationId xmlns:p14="http://schemas.microsoft.com/office/powerpoint/2010/main" val="461628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42</a:t>
            </a:fld>
            <a:endParaRPr lang="ja-JP" altLang="en-US" dirty="0"/>
          </a:p>
        </p:txBody>
      </p:sp>
      <p:sp>
        <p:nvSpPr>
          <p:cNvPr id="3" name="フッター プレースホルダー 2"/>
          <p:cNvSpPr>
            <a:spLocks noGrp="1"/>
          </p:cNvSpPr>
          <p:nvPr>
            <p:ph type="ftr" sz="quarter" idx="4294967295"/>
          </p:nvPr>
        </p:nvSpPr>
        <p:spPr>
          <a:xfrm>
            <a:off x="0" y="4818063"/>
            <a:ext cx="2447925" cy="274637"/>
          </a:xfrm>
        </p:spPr>
        <p:txBody>
          <a:bodyPr/>
          <a:lstStyle/>
          <a:p>
            <a:r>
              <a:rPr lang="en-US" altLang="ja-JP" dirty="0" smtClean="0"/>
              <a:t>© K.K. Ashisuto</a:t>
            </a:r>
            <a:endParaRPr lang="ja-JP" altLang="en-US" dirty="0"/>
          </a:p>
        </p:txBody>
      </p:sp>
      <p:sp>
        <p:nvSpPr>
          <p:cNvPr id="7" name="Google Shape;959;p29"/>
          <p:cNvSpPr/>
          <p:nvPr/>
        </p:nvSpPr>
        <p:spPr>
          <a:xfrm>
            <a:off x="7740352" y="36662"/>
            <a:ext cx="1350019" cy="230792"/>
          </a:xfrm>
          <a:prstGeom prst="rect">
            <a:avLst/>
          </a:prstGeom>
          <a:noFill/>
          <a:ln>
            <a:noFill/>
          </a:ln>
        </p:spPr>
        <p:txBody>
          <a:bodyPr spcFirstLastPara="1" wrap="none" lIns="91425" tIns="45700" rIns="91425" bIns="45700" anchor="t" anchorCtr="0">
            <a:noAutofit/>
          </a:bodyPr>
          <a:lstStyle/>
          <a:p>
            <a:pPr marL="0" marR="0" lvl="0" indent="0" algn="l" rtl="0">
              <a:spcBef>
                <a:spcPts val="0"/>
              </a:spcBef>
              <a:spcAft>
                <a:spcPts val="0"/>
              </a:spcAft>
              <a:buNone/>
            </a:pPr>
            <a:r>
              <a:rPr lang="ja-JP" sz="900" b="0" i="0" dirty="0">
                <a:solidFill>
                  <a:srgbClr val="A5A5A5"/>
                </a:solidFill>
                <a:latin typeface="Meiryo"/>
                <a:ea typeface="Meiryo"/>
                <a:cs typeface="Meiryo"/>
                <a:sym typeface="Meiryo"/>
              </a:rPr>
              <a:t>WF</a:t>
            </a:r>
            <a:r>
              <a:rPr lang="ja-JP" sz="900" b="0" i="0" dirty="0" smtClean="0">
                <a:solidFill>
                  <a:srgbClr val="A5A5A5"/>
                </a:solidFill>
                <a:latin typeface="Meiryo"/>
                <a:ea typeface="Meiryo"/>
                <a:cs typeface="Meiryo"/>
                <a:sym typeface="Meiryo"/>
              </a:rPr>
              <a:t>-</a:t>
            </a:r>
            <a:r>
              <a:rPr lang="en-US" altLang="ja-JP" sz="900" dirty="0" smtClean="0">
                <a:solidFill>
                  <a:srgbClr val="A5A5A5"/>
                </a:solidFill>
                <a:latin typeface="Meiryo"/>
                <a:ea typeface="Meiryo"/>
                <a:cs typeface="Meiryo"/>
                <a:sym typeface="Meiryo"/>
              </a:rPr>
              <a:t>108820230816</a:t>
            </a:r>
            <a:endParaRPr sz="900" dirty="0">
              <a:solidFill>
                <a:srgbClr val="A5A5A5"/>
              </a:solidFill>
              <a:latin typeface="Meiryo"/>
              <a:ea typeface="Meiryo"/>
              <a:cs typeface="Meiryo"/>
              <a:sym typeface="Meiryo"/>
            </a:endParaRPr>
          </a:p>
        </p:txBody>
      </p:sp>
    </p:spTree>
    <p:extLst>
      <p:ext uri="{BB962C8B-B14F-4D97-AF65-F5344CB8AC3E}">
        <p14:creationId xmlns:p14="http://schemas.microsoft.com/office/powerpoint/2010/main" val="459959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t>WebFOCUS</a:t>
            </a:r>
            <a:r>
              <a:rPr lang="ja-JP" altLang="en-US" dirty="0"/>
              <a:t>の性能に影響がでるポイント</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dirty="0" smtClean="0"/>
              <a:t>© K.K. Ashisuto</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5</a:t>
            </a:fld>
            <a:endParaRPr lang="ja-JP" altLang="en-US" dirty="0"/>
          </a:p>
        </p:txBody>
      </p:sp>
      <p:grpSp>
        <p:nvGrpSpPr>
          <p:cNvPr id="6" name="グループ化 5"/>
          <p:cNvGrpSpPr/>
          <p:nvPr/>
        </p:nvGrpSpPr>
        <p:grpSpPr>
          <a:xfrm>
            <a:off x="8033298" y="2745847"/>
            <a:ext cx="902216" cy="1034180"/>
            <a:chOff x="8033298" y="2745847"/>
            <a:chExt cx="902216" cy="1034180"/>
          </a:xfrm>
        </p:grpSpPr>
        <p:sp>
          <p:nvSpPr>
            <p:cNvPr id="7" name="正方形/長方形 6"/>
            <p:cNvSpPr/>
            <p:nvPr/>
          </p:nvSpPr>
          <p:spPr>
            <a:xfrm>
              <a:off x="8033298" y="2745847"/>
              <a:ext cx="902216" cy="103418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lgn="ctr"/>
              <a:r>
                <a:rPr lang="ja-JP" altLang="en-US" sz="1050" b="1" dirty="0" smtClean="0">
                  <a:solidFill>
                    <a:schemeClr val="bg1"/>
                  </a:solidFill>
                </a:rPr>
                <a:t>データ</a:t>
              </a:r>
              <a:endParaRPr lang="en-US" altLang="ja-JP" sz="1050" b="1" dirty="0" smtClean="0">
                <a:solidFill>
                  <a:schemeClr val="bg1"/>
                </a:solidFill>
              </a:endParaRPr>
            </a:p>
            <a:p>
              <a:pPr algn="ctr"/>
              <a:r>
                <a:rPr lang="ja-JP" altLang="en-US" sz="1050" b="1" dirty="0" smtClean="0">
                  <a:solidFill>
                    <a:schemeClr val="bg1"/>
                  </a:solidFill>
                </a:rPr>
                <a:t>ベース</a:t>
              </a:r>
              <a:endParaRPr kumimoji="1" lang="ja-JP" altLang="en-US" sz="1050" b="1" dirty="0">
                <a:solidFill>
                  <a:schemeClr val="bg1"/>
                </a:solidFill>
              </a:endParaRPr>
            </a:p>
          </p:txBody>
        </p:sp>
        <p:pic>
          <p:nvPicPr>
            <p:cNvPr id="8" name="Picture 4"/>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17112" y="3247691"/>
              <a:ext cx="541510" cy="372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グループ化 8"/>
          <p:cNvGrpSpPr/>
          <p:nvPr/>
        </p:nvGrpSpPr>
        <p:grpSpPr>
          <a:xfrm>
            <a:off x="2665870" y="2745847"/>
            <a:ext cx="5060834" cy="1034180"/>
            <a:chOff x="2665870" y="2745847"/>
            <a:chExt cx="5060834" cy="1034180"/>
          </a:xfrm>
        </p:grpSpPr>
        <p:sp>
          <p:nvSpPr>
            <p:cNvPr id="10" name="正方形/長方形 9"/>
            <p:cNvSpPr/>
            <p:nvPr/>
          </p:nvSpPr>
          <p:spPr>
            <a:xfrm>
              <a:off x="6094957" y="2745847"/>
              <a:ext cx="1631747" cy="103418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lgn="ctr"/>
              <a:r>
                <a:rPr lang="en-US" altLang="ja-JP" sz="1050" b="1" dirty="0" smtClean="0"/>
                <a:t>Reporting</a:t>
              </a:r>
              <a:r>
                <a:rPr lang="ja-JP" altLang="en-US" sz="1050" b="1" dirty="0" smtClean="0"/>
                <a:t> </a:t>
              </a:r>
              <a:r>
                <a:rPr lang="en-US" altLang="ja-JP" sz="1050" b="1" dirty="0" smtClean="0"/>
                <a:t>Server</a:t>
              </a:r>
              <a:endParaRPr kumimoji="1" lang="ja-JP" altLang="en-US" sz="1050" b="1" dirty="0"/>
            </a:p>
          </p:txBody>
        </p:sp>
        <p:sp>
          <p:nvSpPr>
            <p:cNvPr id="11" name="正方形/長方形 10"/>
            <p:cNvSpPr/>
            <p:nvPr/>
          </p:nvSpPr>
          <p:spPr>
            <a:xfrm rot="16200000">
              <a:off x="6753514" y="2533446"/>
              <a:ext cx="311774" cy="136815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46800" rIns="36000" bIns="46800" rtlCol="0" anchor="ctr"/>
            <a:lstStyle/>
            <a:p>
              <a:pPr algn="ctr"/>
              <a:r>
                <a:rPr kumimoji="1" lang="en-US" altLang="ja-JP" sz="1050" dirty="0" smtClean="0"/>
                <a:t>jscom3c.exe</a:t>
              </a:r>
              <a:endParaRPr kumimoji="1" lang="ja-JP" altLang="en-US" sz="1050" dirty="0"/>
            </a:p>
          </p:txBody>
        </p:sp>
        <p:sp>
          <p:nvSpPr>
            <p:cNvPr id="12" name="正方形/長方形 11"/>
            <p:cNvSpPr/>
            <p:nvPr/>
          </p:nvSpPr>
          <p:spPr>
            <a:xfrm rot="16200000">
              <a:off x="6753514" y="2877954"/>
              <a:ext cx="311774" cy="136815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46800" rIns="36000" bIns="46800" rtlCol="0" anchor="ctr"/>
            <a:lstStyle/>
            <a:p>
              <a:pPr algn="ctr"/>
              <a:r>
                <a:rPr lang="en-US" altLang="ja-JP" sz="1050" dirty="0"/>
                <a:t>tscom</a:t>
              </a:r>
              <a:r>
                <a:rPr kumimoji="1" lang="en-US" altLang="ja-JP" sz="1050" dirty="0" smtClean="0"/>
                <a:t>3.exe</a:t>
              </a:r>
              <a:endParaRPr kumimoji="1" lang="ja-JP" altLang="en-US" sz="1050" dirty="0"/>
            </a:p>
          </p:txBody>
        </p:sp>
        <p:sp>
          <p:nvSpPr>
            <p:cNvPr id="13" name="正方形/長方形 12"/>
            <p:cNvSpPr/>
            <p:nvPr/>
          </p:nvSpPr>
          <p:spPr>
            <a:xfrm>
              <a:off x="4369624" y="2745847"/>
              <a:ext cx="1656184" cy="103418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lgn="ctr"/>
              <a:r>
                <a:rPr kumimoji="1" lang="ja-JP" altLang="en-US" sz="1050" b="1" dirty="0" smtClean="0"/>
                <a:t>アプリケーションサーバ</a:t>
              </a:r>
              <a:endParaRPr kumimoji="1" lang="en-US" altLang="ja-JP" sz="1050" b="1" dirty="0" smtClean="0"/>
            </a:p>
          </p:txBody>
        </p:sp>
        <p:sp>
          <p:nvSpPr>
            <p:cNvPr id="14" name="正方形/長方形 13"/>
            <p:cNvSpPr/>
            <p:nvPr/>
          </p:nvSpPr>
          <p:spPr>
            <a:xfrm rot="16200000">
              <a:off x="5041829" y="2533446"/>
              <a:ext cx="311774" cy="136815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46800" rIns="36000" bIns="46800" rtlCol="0" anchor="ctr"/>
            <a:lstStyle/>
            <a:p>
              <a:pPr algn="ctr"/>
              <a:r>
                <a:rPr kumimoji="1" lang="en-US" altLang="ja-JP" sz="1050" smtClean="0"/>
                <a:t>tomcat9.exe</a:t>
              </a:r>
              <a:endParaRPr kumimoji="1" lang="ja-JP" altLang="en-US" sz="1050" dirty="0"/>
            </a:p>
          </p:txBody>
        </p:sp>
        <p:sp>
          <p:nvSpPr>
            <p:cNvPr id="15" name="正方形/長方形 14"/>
            <p:cNvSpPr/>
            <p:nvPr/>
          </p:nvSpPr>
          <p:spPr>
            <a:xfrm rot="16200000">
              <a:off x="5041829" y="2877954"/>
              <a:ext cx="311774" cy="136815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46800" rIns="36000" bIns="46800" rtlCol="0" anchor="ctr"/>
            <a:lstStyle/>
            <a:p>
              <a:pPr algn="ctr"/>
              <a:r>
                <a:rPr kumimoji="1" lang="en-US" altLang="ja-JP" sz="1050" dirty="0" smtClean="0"/>
                <a:t>Apache</a:t>
              </a:r>
              <a:r>
                <a:rPr kumimoji="1" lang="ja-JP" altLang="en-US" sz="1050" dirty="0" smtClean="0"/>
                <a:t> </a:t>
              </a:r>
              <a:r>
                <a:rPr kumimoji="1" lang="en-US" altLang="ja-JP" sz="1050" dirty="0" smtClean="0"/>
                <a:t>Tomcat</a:t>
              </a:r>
              <a:endParaRPr kumimoji="1" lang="ja-JP" altLang="en-US" sz="1050" dirty="0"/>
            </a:p>
          </p:txBody>
        </p:sp>
        <p:sp>
          <p:nvSpPr>
            <p:cNvPr id="16" name="正方形/長方形 15"/>
            <p:cNvSpPr/>
            <p:nvPr/>
          </p:nvSpPr>
          <p:spPr>
            <a:xfrm>
              <a:off x="2665870" y="2745847"/>
              <a:ext cx="1631747" cy="103418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lgn="ctr"/>
              <a:r>
                <a:rPr kumimoji="1" lang="en-US" altLang="ja-JP" sz="1050" b="1" dirty="0" smtClean="0"/>
                <a:t>Web</a:t>
              </a:r>
              <a:r>
                <a:rPr kumimoji="1" lang="ja-JP" altLang="en-US" sz="1050" b="1" dirty="0" smtClean="0"/>
                <a:t>サーバ</a:t>
              </a:r>
              <a:endParaRPr kumimoji="1" lang="ja-JP" altLang="en-US" sz="1050" b="1" dirty="0"/>
            </a:p>
          </p:txBody>
        </p:sp>
        <p:sp>
          <p:nvSpPr>
            <p:cNvPr id="17" name="正方形/長方形 16"/>
            <p:cNvSpPr/>
            <p:nvPr/>
          </p:nvSpPr>
          <p:spPr>
            <a:xfrm rot="16200000">
              <a:off x="3324426" y="2533446"/>
              <a:ext cx="311774" cy="136815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46800" rIns="36000" bIns="46800" rtlCol="0" anchor="ctr"/>
            <a:lstStyle/>
            <a:p>
              <a:pPr algn="ctr"/>
              <a:r>
                <a:rPr kumimoji="1" lang="en-US" altLang="ja-JP" sz="1000" dirty="0" smtClean="0"/>
                <a:t>Jakarta</a:t>
              </a:r>
              <a:r>
                <a:rPr kumimoji="1" lang="ja-JP" altLang="en-US" sz="1000" dirty="0" smtClean="0"/>
                <a:t> </a:t>
              </a:r>
              <a:r>
                <a:rPr kumimoji="1" lang="en-US" altLang="ja-JP" sz="1000" dirty="0" err="1" smtClean="0"/>
                <a:t>Isapi</a:t>
              </a:r>
              <a:endParaRPr kumimoji="1" lang="en-US" altLang="ja-JP" sz="1000" dirty="0" smtClean="0"/>
            </a:p>
            <a:p>
              <a:pPr algn="ctr">
                <a:lnSpc>
                  <a:spcPts val="1000"/>
                </a:lnSpc>
              </a:pPr>
              <a:r>
                <a:rPr lang="en-US" altLang="ja-JP" sz="1000" dirty="0"/>
                <a:t>Redirector</a:t>
              </a:r>
              <a:endParaRPr kumimoji="1" lang="ja-JP" altLang="en-US" sz="1000" dirty="0"/>
            </a:p>
          </p:txBody>
        </p:sp>
        <p:sp>
          <p:nvSpPr>
            <p:cNvPr id="18" name="正方形/長方形 17"/>
            <p:cNvSpPr/>
            <p:nvPr/>
          </p:nvSpPr>
          <p:spPr>
            <a:xfrm rot="16200000">
              <a:off x="3324426" y="2877954"/>
              <a:ext cx="311774" cy="136815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46800" rIns="36000" bIns="46800" rtlCol="0" anchor="ctr"/>
            <a:lstStyle/>
            <a:p>
              <a:pPr algn="ctr"/>
              <a:r>
                <a:rPr kumimoji="1" lang="en-US" altLang="ja-JP" sz="1050" dirty="0" smtClean="0"/>
                <a:t>IIS</a:t>
              </a:r>
              <a:endParaRPr kumimoji="1" lang="ja-JP" altLang="en-US" sz="1050" dirty="0"/>
            </a:p>
          </p:txBody>
        </p:sp>
      </p:grpSp>
      <p:grpSp>
        <p:nvGrpSpPr>
          <p:cNvPr id="19" name="グループ化 18"/>
          <p:cNvGrpSpPr/>
          <p:nvPr/>
        </p:nvGrpSpPr>
        <p:grpSpPr>
          <a:xfrm>
            <a:off x="656273" y="2745847"/>
            <a:ext cx="1631747" cy="1034180"/>
            <a:chOff x="656273" y="2745847"/>
            <a:chExt cx="1631747" cy="1034180"/>
          </a:xfrm>
        </p:grpSpPr>
        <p:sp>
          <p:nvSpPr>
            <p:cNvPr id="20" name="正方形/長方形 19"/>
            <p:cNvSpPr/>
            <p:nvPr/>
          </p:nvSpPr>
          <p:spPr>
            <a:xfrm>
              <a:off x="656273" y="2745847"/>
              <a:ext cx="1631747" cy="103418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lgn="ctr"/>
              <a:r>
                <a:rPr kumimoji="1" lang="ja-JP" altLang="en-US" sz="1050" b="1" dirty="0" smtClean="0"/>
                <a:t>クライアント</a:t>
              </a:r>
              <a:r>
                <a:rPr kumimoji="1" lang="en-US" altLang="ja-JP" sz="1050" b="1" dirty="0" smtClean="0"/>
                <a:t>PC</a:t>
              </a:r>
              <a:endParaRPr kumimoji="1" lang="ja-JP" altLang="en-US" sz="1050" b="1" dirty="0"/>
            </a:p>
          </p:txBody>
        </p:sp>
        <p:sp>
          <p:nvSpPr>
            <p:cNvPr id="21" name="正方形/長方形 20"/>
            <p:cNvSpPr/>
            <p:nvPr/>
          </p:nvSpPr>
          <p:spPr>
            <a:xfrm rot="16200000">
              <a:off x="1316259" y="2533446"/>
              <a:ext cx="311774" cy="136815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rIns="36000" rtlCol="0" anchor="ctr"/>
            <a:lstStyle/>
            <a:p>
              <a:pPr algn="ctr"/>
              <a:r>
                <a:rPr kumimoji="1" lang="en-US" altLang="ja-JP" sz="1050" dirty="0" smtClean="0"/>
                <a:t>Web</a:t>
              </a:r>
              <a:r>
                <a:rPr kumimoji="1" lang="ja-JP" altLang="en-US" sz="1050" dirty="0" smtClean="0"/>
                <a:t>ブラウザ</a:t>
              </a:r>
              <a:endParaRPr kumimoji="1" lang="ja-JP" altLang="en-US" sz="1050" dirty="0"/>
            </a:p>
          </p:txBody>
        </p:sp>
        <p:sp>
          <p:nvSpPr>
            <p:cNvPr id="22" name="正方形/長方形 21"/>
            <p:cNvSpPr/>
            <p:nvPr/>
          </p:nvSpPr>
          <p:spPr>
            <a:xfrm rot="16200000">
              <a:off x="1316259" y="2877954"/>
              <a:ext cx="311774" cy="136815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rIns="36000" rtlCol="0" anchor="ctr"/>
            <a:lstStyle/>
            <a:p>
              <a:pPr algn="ctr"/>
              <a:r>
                <a:rPr kumimoji="1" lang="en-US" altLang="ja-JP" sz="1050" dirty="0" smtClean="0"/>
                <a:t>F12</a:t>
              </a:r>
              <a:r>
                <a:rPr kumimoji="1" lang="ja-JP" altLang="en-US" sz="1050" dirty="0" smtClean="0"/>
                <a:t>開発者ツール</a:t>
              </a:r>
              <a:endParaRPr kumimoji="1" lang="ja-JP" altLang="en-US" sz="1050" dirty="0"/>
            </a:p>
          </p:txBody>
        </p:sp>
      </p:grpSp>
      <p:cxnSp>
        <p:nvCxnSpPr>
          <p:cNvPr id="23" name="直線矢印コネクタ 22"/>
          <p:cNvCxnSpPr/>
          <p:nvPr/>
        </p:nvCxnSpPr>
        <p:spPr>
          <a:xfrm flipH="1">
            <a:off x="7726736" y="3414392"/>
            <a:ext cx="288000" cy="0"/>
          </a:xfrm>
          <a:prstGeom prst="straightConnector1">
            <a:avLst/>
          </a:prstGeom>
          <a:ln w="28575">
            <a:tailEnd type="arrow" w="lg" len="med"/>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7726736" y="3301724"/>
            <a:ext cx="288000" cy="0"/>
          </a:xfrm>
          <a:prstGeom prst="straightConnector1">
            <a:avLst/>
          </a:prstGeom>
          <a:ln w="28575">
            <a:tailEnd type="arrow" w="lg" len="med"/>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271839" y="2951636"/>
            <a:ext cx="400110" cy="648072"/>
          </a:xfrm>
          <a:prstGeom prst="rect">
            <a:avLst/>
          </a:prstGeom>
          <a:noFill/>
        </p:spPr>
        <p:txBody>
          <a:bodyPr vert="eaVert" wrap="square" rtlCol="0" anchor="ctr">
            <a:spAutoFit/>
          </a:bodyPr>
          <a:lstStyle/>
          <a:p>
            <a:pPr algn="ctr"/>
            <a:r>
              <a:rPr kumimoji="1" lang="ja-JP" altLang="en-US" sz="1400" dirty="0" smtClean="0">
                <a:solidFill>
                  <a:schemeClr val="accent6">
                    <a:lumMod val="75000"/>
                  </a:schemeClr>
                </a:solidFill>
              </a:rPr>
              <a:t>処理層</a:t>
            </a:r>
            <a:endParaRPr kumimoji="1" lang="ja-JP" altLang="en-US" sz="1400" dirty="0">
              <a:solidFill>
                <a:schemeClr val="accent6">
                  <a:lumMod val="75000"/>
                </a:schemeClr>
              </a:solidFill>
            </a:endParaRPr>
          </a:p>
        </p:txBody>
      </p:sp>
      <p:sp>
        <p:nvSpPr>
          <p:cNvPr id="26" name="テキスト ボックス 25"/>
          <p:cNvSpPr txBox="1"/>
          <p:nvPr/>
        </p:nvSpPr>
        <p:spPr>
          <a:xfrm>
            <a:off x="52625" y="3903272"/>
            <a:ext cx="615553" cy="864096"/>
          </a:xfrm>
          <a:prstGeom prst="rect">
            <a:avLst/>
          </a:prstGeom>
          <a:noFill/>
        </p:spPr>
        <p:txBody>
          <a:bodyPr vert="eaVert" wrap="square" rtlCol="0" anchor="ctr">
            <a:spAutoFit/>
          </a:bodyPr>
          <a:lstStyle/>
          <a:p>
            <a:pPr algn="ctr"/>
            <a:r>
              <a:rPr kumimoji="1" lang="ja-JP" altLang="en-US" sz="1400" smtClean="0">
                <a:solidFill>
                  <a:schemeClr val="accent6">
                    <a:lumMod val="75000"/>
                  </a:schemeClr>
                </a:solidFill>
              </a:rPr>
              <a:t>性能劣化の要因例</a:t>
            </a:r>
            <a:endParaRPr kumimoji="1" lang="ja-JP" altLang="en-US" sz="1400">
              <a:solidFill>
                <a:schemeClr val="accent6">
                  <a:lumMod val="75000"/>
                </a:schemeClr>
              </a:solidFill>
            </a:endParaRPr>
          </a:p>
        </p:txBody>
      </p:sp>
      <p:sp>
        <p:nvSpPr>
          <p:cNvPr id="27" name="正方形/長方形 26"/>
          <p:cNvSpPr/>
          <p:nvPr/>
        </p:nvSpPr>
        <p:spPr>
          <a:xfrm>
            <a:off x="653890" y="3864327"/>
            <a:ext cx="8292513" cy="918102"/>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lgn="ctr"/>
            <a:r>
              <a:rPr kumimoji="1" lang="ja-JP" altLang="en-US" sz="1200" b="1" smtClean="0"/>
              <a:t>クライアント</a:t>
            </a:r>
            <a:endParaRPr kumimoji="1" lang="ja-JP" altLang="en-US" sz="1200" b="1"/>
          </a:p>
        </p:txBody>
      </p:sp>
      <p:cxnSp>
        <p:nvCxnSpPr>
          <p:cNvPr id="28" name="直線矢印コネクタ 27"/>
          <p:cNvCxnSpPr/>
          <p:nvPr/>
        </p:nvCxnSpPr>
        <p:spPr>
          <a:xfrm flipH="1">
            <a:off x="2288019" y="3414392"/>
            <a:ext cx="360000" cy="0"/>
          </a:xfrm>
          <a:prstGeom prst="straightConnector1">
            <a:avLst/>
          </a:prstGeom>
          <a:ln w="28575">
            <a:tailEnd type="arrow" w="lg" len="med"/>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2288019" y="3301724"/>
            <a:ext cx="360000" cy="0"/>
          </a:xfrm>
          <a:prstGeom prst="straightConnector1">
            <a:avLst/>
          </a:prstGeom>
          <a:ln w="28575">
            <a:tailEnd type="arrow" w="lg" len="med"/>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620294" y="933798"/>
            <a:ext cx="4298098" cy="1421928"/>
          </a:xfrm>
          <a:prstGeom prst="rect">
            <a:avLst/>
          </a:prstGeom>
          <a:noFill/>
        </p:spPr>
        <p:txBody>
          <a:bodyPr wrap="square" rtlCol="0">
            <a:spAutoFit/>
          </a:bodyPr>
          <a:lstStyle/>
          <a:p>
            <a:pPr marL="342900" indent="-342900">
              <a:lnSpc>
                <a:spcPct val="120000"/>
              </a:lnSpc>
              <a:buClr>
                <a:schemeClr val="accent1">
                  <a:lumMod val="75000"/>
                </a:schemeClr>
              </a:buClr>
              <a:buFont typeface="+mj-ea"/>
              <a:buAutoNum type="circleNumDbPlain"/>
            </a:pPr>
            <a:r>
              <a:rPr lang="en-US" altLang="ja-JP" b="1" dirty="0">
                <a:solidFill>
                  <a:schemeClr val="tx1">
                    <a:lumMod val="50000"/>
                    <a:lumOff val="50000"/>
                  </a:schemeClr>
                </a:solidFill>
              </a:rPr>
              <a:t>Web</a:t>
            </a:r>
            <a:r>
              <a:rPr lang="ja-JP" altLang="en-US" b="1" dirty="0">
                <a:solidFill>
                  <a:schemeClr val="tx1">
                    <a:lumMod val="50000"/>
                    <a:lumOff val="50000"/>
                  </a:schemeClr>
                </a:solidFill>
              </a:rPr>
              <a:t>ブラウザ上での処理</a:t>
            </a:r>
            <a:r>
              <a:rPr lang="ja-JP" altLang="en-US" b="1" dirty="0" smtClean="0">
                <a:solidFill>
                  <a:schemeClr val="tx1">
                    <a:lumMod val="50000"/>
                    <a:lumOff val="50000"/>
                  </a:schemeClr>
                </a:solidFill>
              </a:rPr>
              <a:t>時間</a:t>
            </a:r>
            <a:endParaRPr lang="en-US" altLang="ja-JP" b="1" dirty="0" smtClean="0">
              <a:solidFill>
                <a:schemeClr val="tx1">
                  <a:lumMod val="50000"/>
                  <a:lumOff val="50000"/>
                </a:schemeClr>
              </a:solidFill>
            </a:endParaRPr>
          </a:p>
          <a:p>
            <a:pPr marL="342900" indent="-342900">
              <a:lnSpc>
                <a:spcPct val="120000"/>
              </a:lnSpc>
              <a:buClr>
                <a:schemeClr val="accent1">
                  <a:lumMod val="75000"/>
                </a:schemeClr>
              </a:buClr>
              <a:buFont typeface="+mj-ea"/>
              <a:buAutoNum type="circleNumDbPlain"/>
            </a:pPr>
            <a:r>
              <a:rPr lang="en-US" altLang="ja-JP" b="1" dirty="0">
                <a:solidFill>
                  <a:schemeClr val="tx1">
                    <a:lumMod val="50000"/>
                    <a:lumOff val="50000"/>
                  </a:schemeClr>
                </a:solidFill>
              </a:rPr>
              <a:t>Web</a:t>
            </a:r>
            <a:r>
              <a:rPr lang="ja-JP" altLang="en-US" b="1" dirty="0">
                <a:solidFill>
                  <a:schemeClr val="tx1">
                    <a:lumMod val="50000"/>
                    <a:lumOff val="50000"/>
                  </a:schemeClr>
                </a:solidFill>
              </a:rPr>
              <a:t>サーバからの応答時間</a:t>
            </a:r>
            <a:endParaRPr lang="en-US" altLang="ja-JP" b="1" dirty="0">
              <a:solidFill>
                <a:schemeClr val="tx1">
                  <a:lumMod val="50000"/>
                  <a:lumOff val="50000"/>
                </a:schemeClr>
              </a:solidFill>
            </a:endParaRPr>
          </a:p>
          <a:p>
            <a:pPr marL="342900" indent="-342900">
              <a:lnSpc>
                <a:spcPct val="120000"/>
              </a:lnSpc>
              <a:buClr>
                <a:schemeClr val="accent1">
                  <a:lumMod val="75000"/>
                </a:schemeClr>
              </a:buClr>
              <a:buFont typeface="+mj-ea"/>
              <a:buAutoNum type="circleNumDbPlain"/>
            </a:pPr>
            <a:r>
              <a:rPr lang="en-US" altLang="ja-JP" b="1" dirty="0" smtClean="0">
                <a:solidFill>
                  <a:schemeClr val="tx1">
                    <a:lumMod val="50000"/>
                    <a:lumOff val="50000"/>
                  </a:schemeClr>
                </a:solidFill>
              </a:rPr>
              <a:t>Reporting</a:t>
            </a:r>
            <a:r>
              <a:rPr lang="ja-JP" altLang="en-US" b="1" dirty="0" smtClean="0">
                <a:solidFill>
                  <a:schemeClr val="tx1">
                    <a:lumMod val="50000"/>
                    <a:lumOff val="50000"/>
                  </a:schemeClr>
                </a:solidFill>
              </a:rPr>
              <a:t> </a:t>
            </a:r>
            <a:r>
              <a:rPr lang="en-US" altLang="ja-JP" b="1" dirty="0">
                <a:solidFill>
                  <a:schemeClr val="tx1">
                    <a:lumMod val="50000"/>
                    <a:lumOff val="50000"/>
                  </a:schemeClr>
                </a:solidFill>
              </a:rPr>
              <a:t>Server</a:t>
            </a:r>
            <a:r>
              <a:rPr lang="ja-JP" altLang="en-US" b="1" dirty="0">
                <a:solidFill>
                  <a:schemeClr val="tx1">
                    <a:lumMod val="50000"/>
                    <a:lumOff val="50000"/>
                  </a:schemeClr>
                </a:solidFill>
              </a:rPr>
              <a:t>の処理</a:t>
            </a:r>
            <a:r>
              <a:rPr lang="ja-JP" altLang="en-US" b="1" dirty="0" smtClean="0">
                <a:solidFill>
                  <a:schemeClr val="tx1">
                    <a:lumMod val="50000"/>
                    <a:lumOff val="50000"/>
                  </a:schemeClr>
                </a:solidFill>
              </a:rPr>
              <a:t>時間</a:t>
            </a:r>
            <a:endParaRPr lang="en-US" altLang="ja-JP" b="1" dirty="0" smtClean="0">
              <a:solidFill>
                <a:schemeClr val="tx1">
                  <a:lumMod val="50000"/>
                  <a:lumOff val="50000"/>
                </a:schemeClr>
              </a:solidFill>
            </a:endParaRPr>
          </a:p>
          <a:p>
            <a:pPr marL="342900" indent="-342900">
              <a:lnSpc>
                <a:spcPct val="120000"/>
              </a:lnSpc>
              <a:buClr>
                <a:schemeClr val="accent1">
                  <a:lumMod val="75000"/>
                </a:schemeClr>
              </a:buClr>
              <a:buFont typeface="+mj-ea"/>
              <a:buAutoNum type="circleNumDbPlain"/>
            </a:pPr>
            <a:r>
              <a:rPr lang="ja-JP" altLang="en-US" b="1" dirty="0">
                <a:solidFill>
                  <a:schemeClr val="tx1">
                    <a:lumMod val="50000"/>
                    <a:lumOff val="50000"/>
                  </a:schemeClr>
                </a:solidFill>
              </a:rPr>
              <a:t>データベースからの応答</a:t>
            </a:r>
            <a:r>
              <a:rPr lang="ja-JP" altLang="en-US" b="1" dirty="0" smtClean="0">
                <a:solidFill>
                  <a:schemeClr val="tx1">
                    <a:lumMod val="50000"/>
                    <a:lumOff val="50000"/>
                  </a:schemeClr>
                </a:solidFill>
              </a:rPr>
              <a:t>時間</a:t>
            </a:r>
            <a:endParaRPr lang="en-US" altLang="ja-JP" b="1" dirty="0">
              <a:solidFill>
                <a:schemeClr val="tx1">
                  <a:lumMod val="50000"/>
                  <a:lumOff val="50000"/>
                </a:schemeClr>
              </a:solidFill>
            </a:endParaRPr>
          </a:p>
        </p:txBody>
      </p:sp>
      <p:grpSp>
        <p:nvGrpSpPr>
          <p:cNvPr id="31" name="グループ化 30"/>
          <p:cNvGrpSpPr/>
          <p:nvPr/>
        </p:nvGrpSpPr>
        <p:grpSpPr>
          <a:xfrm>
            <a:off x="611152" y="2411967"/>
            <a:ext cx="8324363" cy="369332"/>
            <a:chOff x="611152" y="2411967"/>
            <a:chExt cx="8324363" cy="369332"/>
          </a:xfrm>
        </p:grpSpPr>
        <p:sp>
          <p:nvSpPr>
            <p:cNvPr id="32" name="正方形/長方形 31"/>
            <p:cNvSpPr/>
            <p:nvPr/>
          </p:nvSpPr>
          <p:spPr>
            <a:xfrm>
              <a:off x="644680" y="2421420"/>
              <a:ext cx="8290835" cy="260186"/>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611152" y="2411967"/>
              <a:ext cx="360448" cy="369332"/>
            </a:xfrm>
            <a:prstGeom prst="rect">
              <a:avLst/>
            </a:prstGeom>
            <a:noFill/>
          </p:spPr>
          <p:txBody>
            <a:bodyPr wrap="square" rtlCol="0">
              <a:spAutoFit/>
            </a:bodyPr>
            <a:lstStyle/>
            <a:p>
              <a:r>
                <a:rPr kumimoji="1" lang="ja-JP" altLang="en-US" b="1" dirty="0" smtClean="0">
                  <a:solidFill>
                    <a:schemeClr val="accent6">
                      <a:lumMod val="75000"/>
                    </a:schemeClr>
                  </a:solidFill>
                </a:rPr>
                <a:t>①</a:t>
              </a:r>
              <a:endParaRPr kumimoji="1" lang="ja-JP" altLang="en-US" b="1" dirty="0">
                <a:solidFill>
                  <a:schemeClr val="accent6">
                    <a:lumMod val="75000"/>
                  </a:schemeClr>
                </a:solidFill>
              </a:endParaRPr>
            </a:p>
          </p:txBody>
        </p:sp>
        <p:sp>
          <p:nvSpPr>
            <p:cNvPr id="34" name="テキスト ボックス 33"/>
            <p:cNvSpPr txBox="1"/>
            <p:nvPr/>
          </p:nvSpPr>
          <p:spPr>
            <a:xfrm>
              <a:off x="2267336" y="2411967"/>
              <a:ext cx="360448" cy="369332"/>
            </a:xfrm>
            <a:prstGeom prst="rect">
              <a:avLst/>
            </a:prstGeom>
            <a:noFill/>
          </p:spPr>
          <p:txBody>
            <a:bodyPr wrap="square" rtlCol="0">
              <a:spAutoFit/>
            </a:bodyPr>
            <a:lstStyle/>
            <a:p>
              <a:r>
                <a:rPr lang="ja-JP" altLang="en-US" b="1" dirty="0" smtClean="0">
                  <a:solidFill>
                    <a:schemeClr val="accent6">
                      <a:lumMod val="75000"/>
                    </a:schemeClr>
                  </a:solidFill>
                </a:rPr>
                <a:t>②</a:t>
              </a:r>
              <a:endParaRPr lang="en-US" altLang="ja-JP" b="1" dirty="0" smtClean="0">
                <a:solidFill>
                  <a:schemeClr val="accent6">
                    <a:lumMod val="75000"/>
                  </a:schemeClr>
                </a:solidFill>
              </a:endParaRPr>
            </a:p>
          </p:txBody>
        </p:sp>
        <p:sp>
          <p:nvSpPr>
            <p:cNvPr id="35" name="テキスト ボックス 34"/>
            <p:cNvSpPr txBox="1"/>
            <p:nvPr/>
          </p:nvSpPr>
          <p:spPr>
            <a:xfrm>
              <a:off x="6012160" y="2411967"/>
              <a:ext cx="360448" cy="369332"/>
            </a:xfrm>
            <a:prstGeom prst="rect">
              <a:avLst/>
            </a:prstGeom>
            <a:noFill/>
          </p:spPr>
          <p:txBody>
            <a:bodyPr wrap="square" rtlCol="0">
              <a:spAutoFit/>
            </a:bodyPr>
            <a:lstStyle/>
            <a:p>
              <a:r>
                <a:rPr lang="ja-JP" altLang="en-US" b="1" smtClean="0">
                  <a:solidFill>
                    <a:schemeClr val="accent6">
                      <a:lumMod val="75000"/>
                    </a:schemeClr>
                  </a:solidFill>
                </a:rPr>
                <a:t>③</a:t>
              </a:r>
              <a:endParaRPr lang="en-US" altLang="ja-JP" b="1" smtClean="0">
                <a:solidFill>
                  <a:schemeClr val="accent6">
                    <a:lumMod val="75000"/>
                  </a:schemeClr>
                </a:solidFill>
              </a:endParaRPr>
            </a:p>
          </p:txBody>
        </p:sp>
        <p:sp>
          <p:nvSpPr>
            <p:cNvPr id="36" name="テキスト ボックス 35"/>
            <p:cNvSpPr txBox="1"/>
            <p:nvPr/>
          </p:nvSpPr>
          <p:spPr>
            <a:xfrm>
              <a:off x="7668344" y="2411967"/>
              <a:ext cx="360448" cy="369332"/>
            </a:xfrm>
            <a:prstGeom prst="rect">
              <a:avLst/>
            </a:prstGeom>
            <a:noFill/>
          </p:spPr>
          <p:txBody>
            <a:bodyPr wrap="square" rtlCol="0">
              <a:spAutoFit/>
            </a:bodyPr>
            <a:lstStyle/>
            <a:p>
              <a:r>
                <a:rPr lang="ja-JP" altLang="en-US" b="1" smtClean="0">
                  <a:solidFill>
                    <a:schemeClr val="accent6">
                      <a:lumMod val="75000"/>
                    </a:schemeClr>
                  </a:solidFill>
                </a:rPr>
                <a:t>④</a:t>
              </a:r>
              <a:endParaRPr lang="en-US" altLang="ja-JP" b="1" smtClean="0">
                <a:solidFill>
                  <a:schemeClr val="accent6">
                    <a:lumMod val="75000"/>
                  </a:schemeClr>
                </a:solidFill>
              </a:endParaRPr>
            </a:p>
          </p:txBody>
        </p:sp>
      </p:grpSp>
      <p:pic>
        <p:nvPicPr>
          <p:cNvPr id="3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7869" y="1519004"/>
            <a:ext cx="1032603" cy="960931"/>
          </a:xfrm>
          <a:prstGeom prst="rect">
            <a:avLst/>
          </a:prstGeom>
          <a:noFill/>
          <a:extLst>
            <a:ext uri="{909E8E84-426E-40DD-AFC4-6F175D3DCCD1}">
              <a14:hiddenFill xmlns:a14="http://schemas.microsoft.com/office/drawing/2010/main">
                <a:solidFill>
                  <a:srgbClr val="FFFFFF"/>
                </a:solidFill>
              </a14:hiddenFill>
            </a:ext>
          </a:extLst>
        </p:spPr>
      </p:pic>
      <p:sp>
        <p:nvSpPr>
          <p:cNvPr id="38" name="角丸四角形吹き出し 37"/>
          <p:cNvSpPr/>
          <p:nvPr/>
        </p:nvSpPr>
        <p:spPr>
          <a:xfrm>
            <a:off x="5188248" y="1089056"/>
            <a:ext cx="2420976" cy="481112"/>
          </a:xfrm>
          <a:prstGeom prst="wedgeRoundRectCallout">
            <a:avLst>
              <a:gd name="adj1" fmla="val 41836"/>
              <a:gd name="adj2" fmla="val 71011"/>
              <a:gd name="adj3" fmla="val 16667"/>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ja-JP" altLang="en-US" sz="1000" dirty="0">
                <a:solidFill>
                  <a:schemeClr val="tx1">
                    <a:lumMod val="50000"/>
                    <a:lumOff val="50000"/>
                  </a:schemeClr>
                </a:solidFill>
              </a:rPr>
              <a:t>コレ</a:t>
            </a:r>
            <a:r>
              <a:rPr kumimoji="1" lang="ja-JP" altLang="en-US" sz="1000" dirty="0" smtClean="0">
                <a:solidFill>
                  <a:schemeClr val="tx1">
                    <a:lumMod val="50000"/>
                    <a:lumOff val="50000"/>
                  </a:schemeClr>
                </a:solidFill>
              </a:rPr>
              <a:t>だけでも抑えておくとボトルネックをみつけだせるようになるよ！！</a:t>
            </a:r>
            <a:endParaRPr kumimoji="1" lang="ja-JP" altLang="en-US" sz="1000" dirty="0">
              <a:solidFill>
                <a:schemeClr val="tx1">
                  <a:lumMod val="50000"/>
                  <a:lumOff val="50000"/>
                </a:schemeClr>
              </a:solidFill>
            </a:endParaRPr>
          </a:p>
        </p:txBody>
      </p:sp>
      <p:pic>
        <p:nvPicPr>
          <p:cNvPr id="39" name="Picture 9"/>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107153">
            <a:off x="-5676" y="2328485"/>
            <a:ext cx="659732" cy="460492"/>
          </a:xfrm>
          <a:prstGeom prst="rect">
            <a:avLst/>
          </a:prstGeom>
          <a:noFill/>
          <a:extLst>
            <a:ext uri="{909E8E84-426E-40DD-AFC4-6F175D3DCCD1}">
              <a14:hiddenFill xmlns:a14="http://schemas.microsoft.com/office/drawing/2010/main">
                <a:solidFill>
                  <a:srgbClr val="FFFFFF"/>
                </a:solidFill>
              </a14:hiddenFill>
            </a:ext>
          </a:extLst>
        </p:spPr>
      </p:pic>
      <p:sp>
        <p:nvSpPr>
          <p:cNvPr id="40" name="正方形/長方形 39"/>
          <p:cNvSpPr/>
          <p:nvPr/>
        </p:nvSpPr>
        <p:spPr>
          <a:xfrm>
            <a:off x="2665870" y="2731580"/>
            <a:ext cx="5056360" cy="1043036"/>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テキスト ボックス 40"/>
          <p:cNvSpPr txBox="1"/>
          <p:nvPr/>
        </p:nvSpPr>
        <p:spPr>
          <a:xfrm>
            <a:off x="7788800" y="3884799"/>
            <a:ext cx="1224136" cy="590931"/>
          </a:xfrm>
          <a:prstGeom prst="rect">
            <a:avLst/>
          </a:prstGeom>
          <a:noFill/>
        </p:spPr>
        <p:txBody>
          <a:bodyPr wrap="square" rtlCol="0">
            <a:spAutoFit/>
          </a:bodyPr>
          <a:lstStyle/>
          <a:p>
            <a:pPr marL="180000" indent="-180000">
              <a:lnSpc>
                <a:spcPct val="120000"/>
              </a:lnSpc>
              <a:buClr>
                <a:schemeClr val="tx2"/>
              </a:buClr>
              <a:buFont typeface="Wingdings" panose="05000000000000000000" pitchFamily="2" charset="2"/>
              <a:buChar char="l"/>
            </a:pPr>
            <a:r>
              <a:rPr kumimoji="1" lang="ja-JP" altLang="en-US" sz="900" dirty="0" smtClean="0">
                <a:solidFill>
                  <a:schemeClr val="tx1">
                    <a:lumMod val="50000"/>
                    <a:lumOff val="50000"/>
                  </a:schemeClr>
                </a:solidFill>
              </a:rPr>
              <a:t>結果セット　　作成時間</a:t>
            </a:r>
            <a:endParaRPr kumimoji="1" lang="en-US" altLang="ja-JP" sz="900" dirty="0" smtClean="0">
              <a:solidFill>
                <a:schemeClr val="tx1">
                  <a:lumMod val="50000"/>
                  <a:lumOff val="50000"/>
                </a:schemeClr>
              </a:solidFill>
            </a:endParaRPr>
          </a:p>
          <a:p>
            <a:pPr marL="180000" indent="-180000">
              <a:lnSpc>
                <a:spcPct val="120000"/>
              </a:lnSpc>
              <a:buClr>
                <a:schemeClr val="tx2"/>
              </a:buClr>
              <a:buFont typeface="Wingdings" panose="05000000000000000000" pitchFamily="2" charset="2"/>
              <a:buChar char="l"/>
            </a:pPr>
            <a:r>
              <a:rPr lang="ja-JP" altLang="en-US" sz="900" dirty="0" smtClean="0">
                <a:solidFill>
                  <a:schemeClr val="tx1">
                    <a:lumMod val="50000"/>
                    <a:lumOff val="50000"/>
                  </a:schemeClr>
                </a:solidFill>
              </a:rPr>
              <a:t>同時実行</a:t>
            </a:r>
            <a:r>
              <a:rPr lang="en-US" altLang="ja-JP" sz="900" dirty="0" smtClean="0">
                <a:solidFill>
                  <a:schemeClr val="tx1">
                    <a:lumMod val="50000"/>
                    <a:lumOff val="50000"/>
                  </a:schemeClr>
                </a:solidFill>
              </a:rPr>
              <a:t>/</a:t>
            </a:r>
            <a:r>
              <a:rPr lang="ja-JP" altLang="en-US" sz="900" dirty="0" smtClean="0">
                <a:solidFill>
                  <a:schemeClr val="tx1">
                    <a:lumMod val="50000"/>
                    <a:lumOff val="50000"/>
                  </a:schemeClr>
                </a:solidFill>
              </a:rPr>
              <a:t>接続数</a:t>
            </a:r>
            <a:endParaRPr kumimoji="1" lang="ja-JP" altLang="en-US" sz="900" dirty="0">
              <a:solidFill>
                <a:schemeClr val="tx1">
                  <a:lumMod val="50000"/>
                  <a:lumOff val="50000"/>
                </a:schemeClr>
              </a:solidFill>
            </a:endParaRPr>
          </a:p>
        </p:txBody>
      </p:sp>
      <p:sp>
        <p:nvSpPr>
          <p:cNvPr id="42" name="テキスト ボックス 41"/>
          <p:cNvSpPr txBox="1"/>
          <p:nvPr/>
        </p:nvSpPr>
        <p:spPr>
          <a:xfrm>
            <a:off x="6056872" y="3887593"/>
            <a:ext cx="1700896" cy="757130"/>
          </a:xfrm>
          <a:prstGeom prst="rect">
            <a:avLst/>
          </a:prstGeom>
          <a:noFill/>
        </p:spPr>
        <p:txBody>
          <a:bodyPr wrap="square" rtlCol="0">
            <a:spAutoFit/>
          </a:bodyPr>
          <a:lstStyle/>
          <a:p>
            <a:pPr marL="180000" indent="-180000">
              <a:lnSpc>
                <a:spcPct val="120000"/>
              </a:lnSpc>
              <a:buClr>
                <a:schemeClr val="tx2"/>
              </a:buClr>
              <a:buFont typeface="Wingdings" panose="05000000000000000000" pitchFamily="2" charset="2"/>
              <a:buChar char="l"/>
            </a:pPr>
            <a:r>
              <a:rPr kumimoji="1" lang="ja-JP" altLang="en-US" sz="900" dirty="0" smtClean="0">
                <a:solidFill>
                  <a:schemeClr val="tx1">
                    <a:lumMod val="50000"/>
                    <a:lumOff val="50000"/>
                  </a:schemeClr>
                </a:solidFill>
              </a:rPr>
              <a:t>同時実行数</a:t>
            </a:r>
            <a:endParaRPr kumimoji="1" lang="en-US" altLang="ja-JP" sz="900" dirty="0" smtClean="0">
              <a:solidFill>
                <a:schemeClr val="tx1">
                  <a:lumMod val="50000"/>
                  <a:lumOff val="50000"/>
                </a:schemeClr>
              </a:solidFill>
            </a:endParaRPr>
          </a:p>
          <a:p>
            <a:pPr marL="180000" indent="-180000">
              <a:lnSpc>
                <a:spcPct val="120000"/>
              </a:lnSpc>
              <a:buClr>
                <a:schemeClr val="tx2"/>
              </a:buClr>
              <a:buFont typeface="Wingdings" panose="05000000000000000000" pitchFamily="2" charset="2"/>
              <a:buChar char="l"/>
            </a:pPr>
            <a:r>
              <a:rPr kumimoji="1" lang="ja-JP" altLang="en-US" sz="900" dirty="0" smtClean="0">
                <a:solidFill>
                  <a:schemeClr val="tx1">
                    <a:lumMod val="50000"/>
                    <a:lumOff val="50000"/>
                  </a:schemeClr>
                </a:solidFill>
              </a:rPr>
              <a:t>データベースからの　データ転送時間</a:t>
            </a:r>
            <a:endParaRPr kumimoji="1" lang="en-US" altLang="ja-JP" sz="900" dirty="0" smtClean="0">
              <a:solidFill>
                <a:schemeClr val="tx1">
                  <a:lumMod val="50000"/>
                  <a:lumOff val="50000"/>
                </a:schemeClr>
              </a:solidFill>
            </a:endParaRPr>
          </a:p>
          <a:p>
            <a:pPr marL="180000" indent="-180000">
              <a:lnSpc>
                <a:spcPct val="120000"/>
              </a:lnSpc>
              <a:buClr>
                <a:schemeClr val="tx2"/>
              </a:buClr>
              <a:buFont typeface="Wingdings" panose="05000000000000000000" pitchFamily="2" charset="2"/>
              <a:buChar char="l"/>
            </a:pPr>
            <a:r>
              <a:rPr lang="ja-JP" altLang="en-US" sz="900" dirty="0" smtClean="0">
                <a:solidFill>
                  <a:schemeClr val="tx1">
                    <a:lumMod val="50000"/>
                    <a:lumOff val="50000"/>
                  </a:schemeClr>
                </a:solidFill>
              </a:rPr>
              <a:t>ディスク</a:t>
            </a:r>
            <a:r>
              <a:rPr lang="en-US" altLang="ja-JP" sz="900" dirty="0" smtClean="0">
                <a:solidFill>
                  <a:schemeClr val="tx1">
                    <a:lumMod val="50000"/>
                    <a:lumOff val="50000"/>
                  </a:schemeClr>
                </a:solidFill>
              </a:rPr>
              <a:t>I/O</a:t>
            </a:r>
            <a:r>
              <a:rPr lang="ja-JP" altLang="en-US" sz="900" dirty="0">
                <a:solidFill>
                  <a:schemeClr val="tx1">
                    <a:lumMod val="50000"/>
                    <a:lumOff val="50000"/>
                  </a:schemeClr>
                </a:solidFill>
              </a:rPr>
              <a:t>処理量</a:t>
            </a:r>
            <a:endParaRPr kumimoji="1" lang="ja-JP" altLang="en-US" sz="900" dirty="0">
              <a:solidFill>
                <a:schemeClr val="tx1">
                  <a:lumMod val="50000"/>
                  <a:lumOff val="50000"/>
                </a:schemeClr>
              </a:solidFill>
            </a:endParaRPr>
          </a:p>
        </p:txBody>
      </p:sp>
      <p:sp>
        <p:nvSpPr>
          <p:cNvPr id="43" name="テキスト ボックス 42"/>
          <p:cNvSpPr txBox="1"/>
          <p:nvPr/>
        </p:nvSpPr>
        <p:spPr>
          <a:xfrm>
            <a:off x="4328680" y="3887593"/>
            <a:ext cx="1700896" cy="590931"/>
          </a:xfrm>
          <a:prstGeom prst="rect">
            <a:avLst/>
          </a:prstGeom>
          <a:noFill/>
        </p:spPr>
        <p:txBody>
          <a:bodyPr wrap="square" rtlCol="0">
            <a:spAutoFit/>
          </a:bodyPr>
          <a:lstStyle/>
          <a:p>
            <a:pPr marL="180000" indent="-180000">
              <a:lnSpc>
                <a:spcPct val="120000"/>
              </a:lnSpc>
              <a:buClr>
                <a:schemeClr val="tx2"/>
              </a:buClr>
              <a:buFont typeface="Wingdings" panose="05000000000000000000" pitchFamily="2" charset="2"/>
              <a:buChar char="l"/>
            </a:pPr>
            <a:r>
              <a:rPr kumimoji="1" lang="ja-JP" altLang="en-US" sz="900" dirty="0" smtClean="0">
                <a:solidFill>
                  <a:schemeClr val="tx1">
                    <a:lumMod val="50000"/>
                    <a:lumOff val="50000"/>
                  </a:schemeClr>
                </a:solidFill>
              </a:rPr>
              <a:t>同時実行数</a:t>
            </a:r>
            <a:endParaRPr kumimoji="1" lang="en-US" altLang="ja-JP" sz="900" dirty="0" smtClean="0">
              <a:solidFill>
                <a:schemeClr val="tx1">
                  <a:lumMod val="50000"/>
                  <a:lumOff val="50000"/>
                </a:schemeClr>
              </a:solidFill>
            </a:endParaRPr>
          </a:p>
          <a:p>
            <a:pPr marL="180000" indent="-180000">
              <a:lnSpc>
                <a:spcPct val="120000"/>
              </a:lnSpc>
              <a:buClr>
                <a:schemeClr val="tx2"/>
              </a:buClr>
              <a:buFont typeface="Wingdings" panose="05000000000000000000" pitchFamily="2" charset="2"/>
              <a:buChar char="l"/>
            </a:pPr>
            <a:r>
              <a:rPr kumimoji="1" lang="ja-JP" altLang="en-US" sz="900" dirty="0" smtClean="0">
                <a:solidFill>
                  <a:schemeClr val="tx1">
                    <a:lumMod val="50000"/>
                    <a:lumOff val="50000"/>
                  </a:schemeClr>
                </a:solidFill>
              </a:rPr>
              <a:t>ヒープ領域の圧迫</a:t>
            </a:r>
            <a:endParaRPr kumimoji="1" lang="en-US" altLang="ja-JP" sz="900" dirty="0" smtClean="0">
              <a:solidFill>
                <a:schemeClr val="tx1">
                  <a:lumMod val="50000"/>
                  <a:lumOff val="50000"/>
                </a:schemeClr>
              </a:solidFill>
            </a:endParaRPr>
          </a:p>
          <a:p>
            <a:pPr marL="180000" indent="-180000">
              <a:lnSpc>
                <a:spcPct val="120000"/>
              </a:lnSpc>
              <a:buClr>
                <a:schemeClr val="tx2"/>
              </a:buClr>
              <a:buFont typeface="Wingdings" panose="05000000000000000000" pitchFamily="2" charset="2"/>
              <a:buChar char="l"/>
            </a:pPr>
            <a:r>
              <a:rPr lang="ja-JP" altLang="en-US" sz="900" dirty="0" smtClean="0">
                <a:solidFill>
                  <a:schemeClr val="tx1">
                    <a:lumMod val="50000"/>
                    <a:lumOff val="50000"/>
                  </a:schemeClr>
                </a:solidFill>
              </a:rPr>
              <a:t>リポジトリアクセス時間</a:t>
            </a:r>
            <a:endParaRPr kumimoji="1" lang="en-US" altLang="ja-JP" sz="900" dirty="0" smtClean="0">
              <a:solidFill>
                <a:schemeClr val="tx1">
                  <a:lumMod val="50000"/>
                  <a:lumOff val="50000"/>
                </a:schemeClr>
              </a:solidFill>
            </a:endParaRPr>
          </a:p>
        </p:txBody>
      </p:sp>
      <p:sp>
        <p:nvSpPr>
          <p:cNvPr id="44" name="テキスト ボックス 43"/>
          <p:cNvSpPr txBox="1"/>
          <p:nvPr/>
        </p:nvSpPr>
        <p:spPr>
          <a:xfrm>
            <a:off x="2600488" y="3887593"/>
            <a:ext cx="1700896" cy="590931"/>
          </a:xfrm>
          <a:prstGeom prst="rect">
            <a:avLst/>
          </a:prstGeom>
          <a:noFill/>
        </p:spPr>
        <p:txBody>
          <a:bodyPr wrap="square" rtlCol="0">
            <a:spAutoFit/>
          </a:bodyPr>
          <a:lstStyle/>
          <a:p>
            <a:pPr marL="180000" indent="-180000">
              <a:lnSpc>
                <a:spcPct val="120000"/>
              </a:lnSpc>
              <a:buClr>
                <a:schemeClr val="tx2"/>
              </a:buClr>
              <a:buFont typeface="Wingdings" panose="05000000000000000000" pitchFamily="2" charset="2"/>
              <a:buChar char="l"/>
            </a:pPr>
            <a:r>
              <a:rPr kumimoji="1" lang="ja-JP" altLang="en-US" sz="900" dirty="0" smtClean="0">
                <a:solidFill>
                  <a:schemeClr val="tx1">
                    <a:lumMod val="50000"/>
                    <a:lumOff val="50000"/>
                  </a:schemeClr>
                </a:solidFill>
              </a:rPr>
              <a:t>同時実行数</a:t>
            </a:r>
            <a:endParaRPr kumimoji="1" lang="en-US" altLang="ja-JP" sz="900" dirty="0" smtClean="0">
              <a:solidFill>
                <a:schemeClr val="tx1">
                  <a:lumMod val="50000"/>
                  <a:lumOff val="50000"/>
                </a:schemeClr>
              </a:solidFill>
            </a:endParaRPr>
          </a:p>
          <a:p>
            <a:pPr marL="180000" indent="-180000">
              <a:lnSpc>
                <a:spcPct val="120000"/>
              </a:lnSpc>
              <a:buClr>
                <a:schemeClr val="tx2"/>
              </a:buClr>
              <a:buFont typeface="Wingdings" panose="05000000000000000000" pitchFamily="2" charset="2"/>
              <a:buChar char="l"/>
            </a:pPr>
            <a:r>
              <a:rPr kumimoji="1" lang="ja-JP" altLang="en-US" sz="900" dirty="0" smtClean="0">
                <a:solidFill>
                  <a:schemeClr val="tx1">
                    <a:lumMod val="50000"/>
                    <a:lumOff val="50000"/>
                  </a:schemeClr>
                </a:solidFill>
              </a:rPr>
              <a:t>メモリ領域の圧迫</a:t>
            </a:r>
            <a:endParaRPr kumimoji="1" lang="en-US" altLang="ja-JP" sz="900" dirty="0" smtClean="0">
              <a:solidFill>
                <a:schemeClr val="tx1">
                  <a:lumMod val="50000"/>
                  <a:lumOff val="50000"/>
                </a:schemeClr>
              </a:solidFill>
            </a:endParaRPr>
          </a:p>
          <a:p>
            <a:pPr marL="180000" indent="-180000">
              <a:lnSpc>
                <a:spcPct val="120000"/>
              </a:lnSpc>
              <a:buClr>
                <a:schemeClr val="tx2"/>
              </a:buClr>
              <a:buFont typeface="Wingdings" panose="05000000000000000000" pitchFamily="2" charset="2"/>
              <a:buChar char="l"/>
            </a:pPr>
            <a:endParaRPr kumimoji="1" lang="ja-JP" altLang="en-US" sz="900" dirty="0">
              <a:solidFill>
                <a:schemeClr val="tx1">
                  <a:lumMod val="50000"/>
                  <a:lumOff val="50000"/>
                </a:schemeClr>
              </a:solidFill>
            </a:endParaRPr>
          </a:p>
        </p:txBody>
      </p:sp>
      <p:sp>
        <p:nvSpPr>
          <p:cNvPr id="45" name="テキスト ボックス 44"/>
          <p:cNvSpPr txBox="1"/>
          <p:nvPr/>
        </p:nvSpPr>
        <p:spPr>
          <a:xfrm>
            <a:off x="656272" y="3887593"/>
            <a:ext cx="1700896" cy="916405"/>
          </a:xfrm>
          <a:prstGeom prst="rect">
            <a:avLst/>
          </a:prstGeom>
          <a:noFill/>
        </p:spPr>
        <p:txBody>
          <a:bodyPr wrap="square" rtlCol="0">
            <a:spAutoFit/>
          </a:bodyPr>
          <a:lstStyle/>
          <a:p>
            <a:pPr marL="180000" indent="-180000">
              <a:lnSpc>
                <a:spcPct val="120000"/>
              </a:lnSpc>
              <a:buClr>
                <a:schemeClr val="tx2"/>
              </a:buClr>
              <a:buFont typeface="Wingdings" panose="05000000000000000000" pitchFamily="2" charset="2"/>
              <a:buChar char="l"/>
            </a:pPr>
            <a:r>
              <a:rPr kumimoji="1" lang="en-US" altLang="ja-JP" sz="900" dirty="0" smtClean="0">
                <a:solidFill>
                  <a:schemeClr val="tx1">
                    <a:lumMod val="50000"/>
                    <a:lumOff val="50000"/>
                  </a:schemeClr>
                </a:solidFill>
              </a:rPr>
              <a:t>Web</a:t>
            </a:r>
            <a:r>
              <a:rPr kumimoji="1" lang="ja-JP" altLang="en-US" sz="900" dirty="0" smtClean="0">
                <a:solidFill>
                  <a:schemeClr val="tx1">
                    <a:lumMod val="50000"/>
                    <a:lumOff val="50000"/>
                  </a:schemeClr>
                </a:solidFill>
              </a:rPr>
              <a:t>サーバからの</a:t>
            </a:r>
            <a:r>
              <a:rPr kumimoji="1" lang="en-US" altLang="ja-JP" sz="900" dirty="0" smtClean="0">
                <a:solidFill>
                  <a:schemeClr val="tx1">
                    <a:lumMod val="50000"/>
                    <a:lumOff val="50000"/>
                  </a:schemeClr>
                </a:solidFill>
              </a:rPr>
              <a:t/>
            </a:r>
            <a:br>
              <a:rPr kumimoji="1" lang="en-US" altLang="ja-JP" sz="900" dirty="0" smtClean="0">
                <a:solidFill>
                  <a:schemeClr val="tx1">
                    <a:lumMod val="50000"/>
                    <a:lumOff val="50000"/>
                  </a:schemeClr>
                </a:solidFill>
              </a:rPr>
            </a:br>
            <a:r>
              <a:rPr kumimoji="1" lang="ja-JP" altLang="en-US" sz="900" dirty="0" smtClean="0">
                <a:solidFill>
                  <a:schemeClr val="tx1">
                    <a:lumMod val="50000"/>
                    <a:lumOff val="50000"/>
                  </a:schemeClr>
                </a:solidFill>
              </a:rPr>
              <a:t>データ転送時間</a:t>
            </a:r>
            <a:endParaRPr kumimoji="1" lang="en-US" altLang="ja-JP" sz="900" dirty="0" smtClean="0">
              <a:solidFill>
                <a:schemeClr val="tx1">
                  <a:lumMod val="50000"/>
                  <a:lumOff val="50000"/>
                </a:schemeClr>
              </a:solidFill>
            </a:endParaRPr>
          </a:p>
          <a:p>
            <a:pPr marL="180000" indent="-180000">
              <a:lnSpc>
                <a:spcPct val="120000"/>
              </a:lnSpc>
              <a:buClr>
                <a:schemeClr val="tx2"/>
              </a:buClr>
              <a:buFont typeface="Wingdings" panose="05000000000000000000" pitchFamily="2" charset="2"/>
              <a:buChar char="l"/>
            </a:pPr>
            <a:r>
              <a:rPr lang="ja-JP" altLang="en-US" sz="900" dirty="0" smtClean="0">
                <a:solidFill>
                  <a:schemeClr val="tx1">
                    <a:lumMod val="50000"/>
                    <a:lumOff val="50000"/>
                  </a:schemeClr>
                </a:solidFill>
              </a:rPr>
              <a:t>スクリプト実行時間</a:t>
            </a:r>
            <a:endParaRPr lang="en-US" altLang="ja-JP" sz="900" dirty="0" smtClean="0">
              <a:solidFill>
                <a:schemeClr val="tx1">
                  <a:lumMod val="50000"/>
                  <a:lumOff val="50000"/>
                </a:schemeClr>
              </a:solidFill>
            </a:endParaRPr>
          </a:p>
          <a:p>
            <a:pPr marL="180000" indent="-180000">
              <a:lnSpc>
                <a:spcPct val="120000"/>
              </a:lnSpc>
              <a:buClr>
                <a:schemeClr val="tx2"/>
              </a:buClr>
              <a:buFont typeface="Wingdings" panose="05000000000000000000" pitchFamily="2" charset="2"/>
              <a:buChar char="l"/>
            </a:pPr>
            <a:r>
              <a:rPr kumimoji="1" lang="ja-JP" altLang="en-US" sz="900" dirty="0" smtClean="0">
                <a:solidFill>
                  <a:schemeClr val="tx1">
                    <a:lumMod val="50000"/>
                    <a:lumOff val="50000"/>
                  </a:schemeClr>
                </a:solidFill>
              </a:rPr>
              <a:t>スタイル</a:t>
            </a:r>
            <a:r>
              <a:rPr kumimoji="1" lang="ja-JP" altLang="en-US" sz="900" dirty="0">
                <a:solidFill>
                  <a:schemeClr val="tx1">
                    <a:lumMod val="50000"/>
                    <a:lumOff val="50000"/>
                  </a:schemeClr>
                </a:solidFill>
              </a:rPr>
              <a:t>適用</a:t>
            </a:r>
            <a:r>
              <a:rPr kumimoji="1" lang="ja-JP" altLang="en-US" sz="900" dirty="0" smtClean="0">
                <a:solidFill>
                  <a:schemeClr val="tx1">
                    <a:lumMod val="50000"/>
                    <a:lumOff val="50000"/>
                  </a:schemeClr>
                </a:solidFill>
              </a:rPr>
              <a:t>時間</a:t>
            </a:r>
            <a:endParaRPr kumimoji="1" lang="en-US" altLang="ja-JP" sz="900" dirty="0" smtClean="0">
              <a:solidFill>
                <a:schemeClr val="tx1">
                  <a:lumMod val="50000"/>
                  <a:lumOff val="50000"/>
                </a:schemeClr>
              </a:solidFill>
            </a:endParaRPr>
          </a:p>
          <a:p>
            <a:pPr marL="180000" indent="-180000">
              <a:lnSpc>
                <a:spcPct val="120000"/>
              </a:lnSpc>
              <a:buClr>
                <a:schemeClr val="tx2"/>
              </a:buClr>
              <a:buFont typeface="Wingdings" panose="05000000000000000000" pitchFamily="2" charset="2"/>
              <a:buChar char="l"/>
            </a:pPr>
            <a:r>
              <a:rPr lang="ja-JP" altLang="en-US" sz="900" dirty="0" smtClean="0">
                <a:solidFill>
                  <a:schemeClr val="tx1">
                    <a:lumMod val="50000"/>
                    <a:lumOff val="50000"/>
                  </a:schemeClr>
                </a:solidFill>
              </a:rPr>
              <a:t>レンダリング処理</a:t>
            </a:r>
            <a:endParaRPr kumimoji="1" lang="ja-JP" altLang="en-US" sz="900" dirty="0">
              <a:solidFill>
                <a:schemeClr val="tx1">
                  <a:lumMod val="50000"/>
                  <a:lumOff val="50000"/>
                </a:schemeClr>
              </a:solidFill>
            </a:endParaRPr>
          </a:p>
        </p:txBody>
      </p:sp>
    </p:spTree>
    <p:extLst>
      <p:ext uri="{BB962C8B-B14F-4D97-AF65-F5344CB8AC3E}">
        <p14:creationId xmlns:p14="http://schemas.microsoft.com/office/powerpoint/2010/main" val="3918676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ボトルネック見極めの流れ</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dirty="0" smtClean="0"/>
              <a:t>© K.K. Ashisuto</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6</a:t>
            </a:fld>
            <a:endParaRPr lang="ja-JP" altLang="en-US" dirty="0"/>
          </a:p>
        </p:txBody>
      </p:sp>
      <p:grpSp>
        <p:nvGrpSpPr>
          <p:cNvPr id="6" name="グループ化 5"/>
          <p:cNvGrpSpPr/>
          <p:nvPr/>
        </p:nvGrpSpPr>
        <p:grpSpPr>
          <a:xfrm>
            <a:off x="234104" y="933568"/>
            <a:ext cx="8699320" cy="918102"/>
            <a:chOff x="234104" y="933568"/>
            <a:chExt cx="8699320" cy="918102"/>
          </a:xfrm>
        </p:grpSpPr>
        <p:sp>
          <p:nvSpPr>
            <p:cNvPr id="7" name="角丸四角形 6"/>
            <p:cNvSpPr/>
            <p:nvPr/>
          </p:nvSpPr>
          <p:spPr>
            <a:xfrm>
              <a:off x="234104" y="933568"/>
              <a:ext cx="1800200" cy="918102"/>
            </a:xfrm>
            <a:prstGeom prst="roundRect">
              <a:avLst>
                <a:gd name="adj" fmla="val 13751"/>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360000" tIns="108000" rIns="180000" bIns="108000" rtlCol="0" anchor="t"/>
            <a:lstStyle/>
            <a:p>
              <a:pPr>
                <a:lnSpc>
                  <a:spcPct val="120000"/>
                </a:lnSpc>
              </a:pPr>
              <a:r>
                <a:rPr kumimoji="1" lang="ja-JP" altLang="en-US" sz="1200" dirty="0" smtClean="0">
                  <a:solidFill>
                    <a:schemeClr val="tx1">
                      <a:lumMod val="50000"/>
                      <a:lumOff val="50000"/>
                    </a:schemeClr>
                  </a:solidFill>
                </a:rPr>
                <a:t>クライアント</a:t>
              </a:r>
              <a:r>
                <a:rPr kumimoji="1" lang="en-US" altLang="ja-JP" sz="1200" dirty="0" smtClean="0">
                  <a:solidFill>
                    <a:schemeClr val="tx1">
                      <a:lumMod val="50000"/>
                      <a:lumOff val="50000"/>
                    </a:schemeClr>
                  </a:solidFill>
                </a:rPr>
                <a:t>PC</a:t>
              </a:r>
              <a:r>
                <a:rPr kumimoji="1" lang="ja-JP" altLang="en-US" sz="1200" dirty="0" smtClean="0">
                  <a:solidFill>
                    <a:schemeClr val="tx1">
                      <a:lumMod val="50000"/>
                      <a:lumOff val="50000"/>
                    </a:schemeClr>
                  </a:solidFill>
                </a:rPr>
                <a:t>の</a:t>
              </a:r>
              <a:r>
                <a:rPr kumimoji="1" lang="en-US" altLang="ja-JP" sz="1200" dirty="0" smtClean="0">
                  <a:solidFill>
                    <a:schemeClr val="tx1">
                      <a:lumMod val="50000"/>
                      <a:lumOff val="50000"/>
                    </a:schemeClr>
                  </a:solidFill>
                </a:rPr>
                <a:t>OS</a:t>
              </a:r>
              <a:r>
                <a:rPr kumimoji="1" lang="ja-JP" altLang="en-US" sz="1200" dirty="0" smtClean="0">
                  <a:solidFill>
                    <a:schemeClr val="tx1">
                      <a:lumMod val="50000"/>
                      <a:lumOff val="50000"/>
                    </a:schemeClr>
                  </a:solidFill>
                </a:rPr>
                <a:t>リソース状況を確認する</a:t>
              </a:r>
              <a:endParaRPr kumimoji="1" lang="ja-JP" altLang="en-US" sz="1200" dirty="0">
                <a:solidFill>
                  <a:schemeClr val="tx1">
                    <a:lumMod val="50000"/>
                    <a:lumOff val="50000"/>
                  </a:schemeClr>
                </a:solidFill>
              </a:endParaRPr>
            </a:p>
          </p:txBody>
        </p:sp>
        <p:sp>
          <p:nvSpPr>
            <p:cNvPr id="8" name="テキスト ボックス 7"/>
            <p:cNvSpPr txBox="1"/>
            <p:nvPr/>
          </p:nvSpPr>
          <p:spPr>
            <a:xfrm>
              <a:off x="234104" y="1001077"/>
              <a:ext cx="360040" cy="338554"/>
            </a:xfrm>
            <a:prstGeom prst="rect">
              <a:avLst/>
            </a:prstGeom>
            <a:noFill/>
          </p:spPr>
          <p:txBody>
            <a:bodyPr wrap="square" rtlCol="0">
              <a:spAutoFit/>
            </a:bodyPr>
            <a:lstStyle/>
            <a:p>
              <a:r>
                <a:rPr kumimoji="1" lang="ja-JP" altLang="en-US" sz="1600" b="1" smtClean="0">
                  <a:solidFill>
                    <a:schemeClr val="accent5"/>
                  </a:solidFill>
                </a:rPr>
                <a:t>①</a:t>
              </a:r>
              <a:endParaRPr kumimoji="1" lang="ja-JP" altLang="en-US" sz="1600" b="1">
                <a:solidFill>
                  <a:schemeClr val="accent5"/>
                </a:solidFill>
              </a:endParaRPr>
            </a:p>
          </p:txBody>
        </p:sp>
        <p:sp>
          <p:nvSpPr>
            <p:cNvPr id="9" name="テキスト ボックス 8"/>
            <p:cNvSpPr txBox="1"/>
            <p:nvPr/>
          </p:nvSpPr>
          <p:spPr>
            <a:xfrm>
              <a:off x="2034304" y="1257604"/>
              <a:ext cx="360040" cy="338554"/>
            </a:xfrm>
            <a:prstGeom prst="rect">
              <a:avLst/>
            </a:prstGeom>
            <a:noFill/>
          </p:spPr>
          <p:txBody>
            <a:bodyPr wrap="square" rtlCol="0">
              <a:spAutoFit/>
            </a:bodyPr>
            <a:lstStyle/>
            <a:p>
              <a:r>
                <a:rPr kumimoji="1" lang="ja-JP" altLang="en-US" sz="1600" smtClean="0">
                  <a:solidFill>
                    <a:srgbClr val="FFC000"/>
                  </a:solidFill>
                </a:rPr>
                <a:t>▶</a:t>
              </a:r>
              <a:endParaRPr kumimoji="1" lang="ja-JP" altLang="en-US" sz="1600">
                <a:solidFill>
                  <a:srgbClr val="FFC000"/>
                </a:solidFill>
              </a:endParaRPr>
            </a:p>
          </p:txBody>
        </p:sp>
        <p:sp>
          <p:nvSpPr>
            <p:cNvPr id="10" name="角丸四角形 9"/>
            <p:cNvSpPr/>
            <p:nvPr/>
          </p:nvSpPr>
          <p:spPr>
            <a:xfrm>
              <a:off x="2466352" y="933568"/>
              <a:ext cx="6467072" cy="918102"/>
            </a:xfrm>
            <a:prstGeom prst="roundRect">
              <a:avLst>
                <a:gd name="adj" fmla="val 13751"/>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72000" bIns="108000" rtlCol="0" anchor="ctr"/>
            <a:lstStyle/>
            <a:p>
              <a:pPr>
                <a:lnSpc>
                  <a:spcPct val="120000"/>
                </a:lnSpc>
              </a:pPr>
              <a:r>
                <a:rPr kumimoji="1" lang="ja-JP" altLang="en-US" sz="1000" dirty="0" smtClean="0">
                  <a:solidFill>
                    <a:schemeClr val="tx1">
                      <a:lumMod val="50000"/>
                      <a:lumOff val="50000"/>
                    </a:schemeClr>
                  </a:solidFill>
                </a:rPr>
                <a:t>クライアント</a:t>
              </a:r>
              <a:r>
                <a:rPr kumimoji="1" lang="en-US" altLang="ja-JP" sz="1000" dirty="0" smtClean="0">
                  <a:solidFill>
                    <a:schemeClr val="tx1">
                      <a:lumMod val="50000"/>
                      <a:lumOff val="50000"/>
                    </a:schemeClr>
                  </a:solidFill>
                </a:rPr>
                <a:t>PC</a:t>
              </a:r>
              <a:r>
                <a:rPr kumimoji="1" lang="ja-JP" altLang="en-US" sz="1000" dirty="0" smtClean="0">
                  <a:solidFill>
                    <a:schemeClr val="tx1">
                      <a:lumMod val="50000"/>
                      <a:lumOff val="50000"/>
                    </a:schemeClr>
                  </a:solidFill>
                </a:rPr>
                <a:t>の</a:t>
              </a:r>
              <a:r>
                <a:rPr kumimoji="1" lang="en-US" altLang="ja-JP" sz="1000" dirty="0" smtClean="0">
                  <a:solidFill>
                    <a:schemeClr val="tx1">
                      <a:lumMod val="50000"/>
                      <a:lumOff val="50000"/>
                    </a:schemeClr>
                  </a:solidFill>
                </a:rPr>
                <a:t>CPU</a:t>
              </a:r>
              <a:r>
                <a:rPr kumimoji="1" lang="ja-JP" altLang="en-US" sz="1000" dirty="0" smtClean="0">
                  <a:solidFill>
                    <a:schemeClr val="tx1">
                      <a:lumMod val="50000"/>
                      <a:lumOff val="50000"/>
                    </a:schemeClr>
                  </a:solidFill>
                </a:rPr>
                <a:t>負荷が高い時は、</a:t>
              </a:r>
              <a:r>
                <a:rPr kumimoji="1" lang="en-US" altLang="ja-JP" sz="1000" dirty="0" smtClean="0">
                  <a:solidFill>
                    <a:schemeClr val="tx1">
                      <a:lumMod val="50000"/>
                      <a:lumOff val="50000"/>
                    </a:schemeClr>
                  </a:solidFill>
                </a:rPr>
                <a:t>Web</a:t>
              </a:r>
              <a:r>
                <a:rPr kumimoji="1" lang="ja-JP" altLang="en-US" sz="1000" dirty="0" smtClean="0">
                  <a:solidFill>
                    <a:schemeClr val="tx1">
                      <a:lumMod val="50000"/>
                      <a:lumOff val="50000"/>
                    </a:schemeClr>
                  </a:solidFill>
                </a:rPr>
                <a:t>ブラウザのスクリプトやレンダリング処理の負荷が高い可能性があります。</a:t>
              </a:r>
              <a:r>
                <a:rPr lang="ja-JP" altLang="en-US" sz="1000" dirty="0" smtClean="0">
                  <a:solidFill>
                    <a:schemeClr val="tx1">
                      <a:lumMod val="50000"/>
                      <a:lumOff val="50000"/>
                    </a:schemeClr>
                  </a:solidFill>
                </a:rPr>
                <a:t>メモリ使用量が</a:t>
              </a:r>
              <a:r>
                <a:rPr lang="en-US" altLang="ja-JP" sz="1000" dirty="0" smtClean="0">
                  <a:solidFill>
                    <a:schemeClr val="tx1">
                      <a:lumMod val="50000"/>
                      <a:lumOff val="50000"/>
                    </a:schemeClr>
                  </a:solidFill>
                </a:rPr>
                <a:t>100%</a:t>
              </a:r>
              <a:r>
                <a:rPr lang="ja-JP" altLang="en-US" sz="1000" dirty="0" smtClean="0">
                  <a:solidFill>
                    <a:schemeClr val="tx1">
                      <a:lumMod val="50000"/>
                      <a:lumOff val="50000"/>
                    </a:schemeClr>
                  </a:solidFill>
                </a:rPr>
                <a:t>に近い場合は、クライアント</a:t>
              </a:r>
              <a:r>
                <a:rPr lang="en-US" altLang="ja-JP" sz="1000" dirty="0" smtClean="0">
                  <a:solidFill>
                    <a:schemeClr val="tx1">
                      <a:lumMod val="50000"/>
                      <a:lumOff val="50000"/>
                    </a:schemeClr>
                  </a:solidFill>
                </a:rPr>
                <a:t>PC</a:t>
              </a:r>
              <a:r>
                <a:rPr lang="ja-JP" altLang="en-US" sz="1000" dirty="0" smtClean="0">
                  <a:solidFill>
                    <a:schemeClr val="tx1">
                      <a:lumMod val="50000"/>
                      <a:lumOff val="50000"/>
                    </a:schemeClr>
                  </a:solidFill>
                </a:rPr>
                <a:t>のメモリ不足の可能性があります。</a:t>
              </a:r>
              <a:endParaRPr lang="en-US" altLang="ja-JP" sz="1000" dirty="0" smtClean="0">
                <a:solidFill>
                  <a:schemeClr val="tx1">
                    <a:lumMod val="50000"/>
                    <a:lumOff val="50000"/>
                  </a:schemeClr>
                </a:solidFill>
              </a:endParaRPr>
            </a:p>
            <a:p>
              <a:pPr>
                <a:lnSpc>
                  <a:spcPct val="120000"/>
                </a:lnSpc>
              </a:pPr>
              <a:r>
                <a:rPr kumimoji="1" lang="ja-JP" altLang="en-US" sz="1000" dirty="0" smtClean="0">
                  <a:solidFill>
                    <a:schemeClr val="tx1">
                      <a:lumMod val="50000"/>
                      <a:lumOff val="50000"/>
                    </a:schemeClr>
                  </a:solidFill>
                </a:rPr>
                <a:t>クライアント</a:t>
              </a:r>
              <a:r>
                <a:rPr kumimoji="1" lang="en-US" altLang="ja-JP" sz="1000" dirty="0" smtClean="0">
                  <a:solidFill>
                    <a:schemeClr val="tx1">
                      <a:lumMod val="50000"/>
                      <a:lumOff val="50000"/>
                    </a:schemeClr>
                  </a:solidFill>
                </a:rPr>
                <a:t>PC</a:t>
              </a:r>
              <a:r>
                <a:rPr kumimoji="1" lang="ja-JP" altLang="en-US" sz="1000" dirty="0" smtClean="0">
                  <a:solidFill>
                    <a:schemeClr val="tx1">
                      <a:lumMod val="50000"/>
                      <a:lumOff val="50000"/>
                    </a:schemeClr>
                  </a:solidFill>
                </a:rPr>
                <a:t>の</a:t>
              </a:r>
              <a:r>
                <a:rPr kumimoji="1" lang="en-US" altLang="ja-JP" sz="1000" dirty="0" smtClean="0">
                  <a:solidFill>
                    <a:schemeClr val="tx1">
                      <a:lumMod val="50000"/>
                      <a:lumOff val="50000"/>
                    </a:schemeClr>
                  </a:solidFill>
                </a:rPr>
                <a:t>OS</a:t>
              </a:r>
              <a:r>
                <a:rPr kumimoji="1" lang="ja-JP" altLang="en-US" sz="1000" dirty="0" smtClean="0">
                  <a:solidFill>
                    <a:schemeClr val="tx1">
                      <a:lumMod val="50000"/>
                      <a:lumOff val="50000"/>
                    </a:schemeClr>
                  </a:solidFill>
                </a:rPr>
                <a:t>リソースが十分かどうか、実行されているスクリプトに問題がないかどうかを確認しましょう。また、近くにある他の</a:t>
              </a:r>
              <a:r>
                <a:rPr kumimoji="1" lang="en-US" altLang="ja-JP" sz="1000" dirty="0" smtClean="0">
                  <a:solidFill>
                    <a:schemeClr val="tx1">
                      <a:lumMod val="50000"/>
                      <a:lumOff val="50000"/>
                    </a:schemeClr>
                  </a:solidFill>
                </a:rPr>
                <a:t>PC</a:t>
              </a:r>
              <a:r>
                <a:rPr kumimoji="1" lang="ja-JP" altLang="en-US" sz="1000" dirty="0" smtClean="0">
                  <a:solidFill>
                    <a:schemeClr val="tx1">
                      <a:lumMod val="50000"/>
                      <a:lumOff val="50000"/>
                    </a:schemeClr>
                  </a:solidFill>
                </a:rPr>
                <a:t>で同じ現象が起きていないかどうかも確認しましょう。</a:t>
              </a:r>
              <a:endParaRPr kumimoji="1" lang="ja-JP" altLang="en-US" sz="1000" dirty="0">
                <a:solidFill>
                  <a:schemeClr val="tx1">
                    <a:lumMod val="50000"/>
                    <a:lumOff val="50000"/>
                  </a:schemeClr>
                </a:solidFill>
              </a:endParaRPr>
            </a:p>
          </p:txBody>
        </p:sp>
      </p:grpSp>
      <p:grpSp>
        <p:nvGrpSpPr>
          <p:cNvPr id="11" name="グループ化 10"/>
          <p:cNvGrpSpPr/>
          <p:nvPr/>
        </p:nvGrpSpPr>
        <p:grpSpPr>
          <a:xfrm>
            <a:off x="234104" y="1908265"/>
            <a:ext cx="8699320" cy="918102"/>
            <a:chOff x="234104" y="1805430"/>
            <a:chExt cx="8699320" cy="918102"/>
          </a:xfrm>
        </p:grpSpPr>
        <p:sp>
          <p:nvSpPr>
            <p:cNvPr id="12" name="角丸四角形 11"/>
            <p:cNvSpPr/>
            <p:nvPr/>
          </p:nvSpPr>
          <p:spPr>
            <a:xfrm>
              <a:off x="234104" y="1805430"/>
              <a:ext cx="1800200" cy="918102"/>
            </a:xfrm>
            <a:prstGeom prst="roundRect">
              <a:avLst>
                <a:gd name="adj" fmla="val 13751"/>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360000" tIns="108000" rIns="180000" bIns="108000" rtlCol="0" anchor="t"/>
            <a:lstStyle/>
            <a:p>
              <a:pPr>
                <a:lnSpc>
                  <a:spcPct val="120000"/>
                </a:lnSpc>
              </a:pPr>
              <a:r>
                <a:rPr kumimoji="1" lang="en-US" altLang="ja-JP" sz="1200" dirty="0" smtClean="0">
                  <a:solidFill>
                    <a:schemeClr val="tx1">
                      <a:lumMod val="50000"/>
                      <a:lumOff val="50000"/>
                    </a:schemeClr>
                  </a:solidFill>
                </a:rPr>
                <a:t>Web</a:t>
              </a:r>
              <a:r>
                <a:rPr kumimoji="1" lang="ja-JP" altLang="en-US" sz="1200" dirty="0" smtClean="0">
                  <a:solidFill>
                    <a:schemeClr val="tx1">
                      <a:lumMod val="50000"/>
                      <a:lumOff val="50000"/>
                    </a:schemeClr>
                  </a:solidFill>
                </a:rPr>
                <a:t>サーバからの応答時間を確認する</a:t>
              </a:r>
              <a:endParaRPr kumimoji="1" lang="ja-JP" altLang="en-US" sz="1200" dirty="0">
                <a:solidFill>
                  <a:schemeClr val="tx1">
                    <a:lumMod val="50000"/>
                    <a:lumOff val="50000"/>
                  </a:schemeClr>
                </a:solidFill>
              </a:endParaRPr>
            </a:p>
          </p:txBody>
        </p:sp>
        <p:sp>
          <p:nvSpPr>
            <p:cNvPr id="13" name="テキスト ボックス 12"/>
            <p:cNvSpPr txBox="1"/>
            <p:nvPr/>
          </p:nvSpPr>
          <p:spPr>
            <a:xfrm>
              <a:off x="234104" y="1872939"/>
              <a:ext cx="360040" cy="338554"/>
            </a:xfrm>
            <a:prstGeom prst="rect">
              <a:avLst/>
            </a:prstGeom>
            <a:noFill/>
          </p:spPr>
          <p:txBody>
            <a:bodyPr wrap="square" rtlCol="0">
              <a:spAutoFit/>
            </a:bodyPr>
            <a:lstStyle/>
            <a:p>
              <a:r>
                <a:rPr lang="ja-JP" altLang="en-US" sz="1600" b="1">
                  <a:solidFill>
                    <a:schemeClr val="accent5"/>
                  </a:solidFill>
                </a:rPr>
                <a:t>②</a:t>
              </a:r>
              <a:endParaRPr kumimoji="1" lang="ja-JP" altLang="en-US" sz="1600" b="1">
                <a:solidFill>
                  <a:schemeClr val="accent5"/>
                </a:solidFill>
              </a:endParaRPr>
            </a:p>
          </p:txBody>
        </p:sp>
        <p:sp>
          <p:nvSpPr>
            <p:cNvPr id="14" name="テキスト ボックス 13"/>
            <p:cNvSpPr txBox="1"/>
            <p:nvPr/>
          </p:nvSpPr>
          <p:spPr>
            <a:xfrm>
              <a:off x="2034304" y="2129466"/>
              <a:ext cx="360040" cy="338554"/>
            </a:xfrm>
            <a:prstGeom prst="rect">
              <a:avLst/>
            </a:prstGeom>
            <a:noFill/>
          </p:spPr>
          <p:txBody>
            <a:bodyPr wrap="square" rtlCol="0">
              <a:spAutoFit/>
            </a:bodyPr>
            <a:lstStyle/>
            <a:p>
              <a:r>
                <a:rPr kumimoji="1" lang="ja-JP" altLang="en-US" sz="1600" smtClean="0">
                  <a:solidFill>
                    <a:srgbClr val="FFC000"/>
                  </a:solidFill>
                </a:rPr>
                <a:t>▶</a:t>
              </a:r>
              <a:endParaRPr kumimoji="1" lang="ja-JP" altLang="en-US" sz="1600">
                <a:solidFill>
                  <a:srgbClr val="FFC000"/>
                </a:solidFill>
              </a:endParaRPr>
            </a:p>
          </p:txBody>
        </p:sp>
        <p:sp>
          <p:nvSpPr>
            <p:cNvPr id="15" name="角丸四角形 14"/>
            <p:cNvSpPr/>
            <p:nvPr/>
          </p:nvSpPr>
          <p:spPr>
            <a:xfrm>
              <a:off x="2466352" y="1805430"/>
              <a:ext cx="6467072" cy="918102"/>
            </a:xfrm>
            <a:prstGeom prst="roundRect">
              <a:avLst>
                <a:gd name="adj" fmla="val 13751"/>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72000" bIns="108000" rtlCol="0" anchor="ctr"/>
            <a:lstStyle/>
            <a:p>
              <a:pPr>
                <a:lnSpc>
                  <a:spcPct val="120000"/>
                </a:lnSpc>
              </a:pPr>
              <a:r>
                <a:rPr kumimoji="1" lang="en-US" altLang="ja-JP" sz="1000" dirty="0" smtClean="0">
                  <a:solidFill>
                    <a:schemeClr val="tx1">
                      <a:lumMod val="50000"/>
                      <a:lumOff val="50000"/>
                    </a:schemeClr>
                  </a:solidFill>
                </a:rPr>
                <a:t>Web</a:t>
              </a:r>
              <a:r>
                <a:rPr kumimoji="1" lang="ja-JP" altLang="en-US" sz="1000" dirty="0" smtClean="0">
                  <a:solidFill>
                    <a:schemeClr val="tx1">
                      <a:lumMod val="50000"/>
                      <a:lumOff val="50000"/>
                    </a:schemeClr>
                  </a:solidFill>
                </a:rPr>
                <a:t>ブラウザが、</a:t>
              </a:r>
              <a:r>
                <a:rPr kumimoji="1" lang="en-US" altLang="ja-JP" sz="1000" dirty="0" smtClean="0">
                  <a:solidFill>
                    <a:schemeClr val="tx1">
                      <a:lumMod val="50000"/>
                      <a:lumOff val="50000"/>
                    </a:schemeClr>
                  </a:solidFill>
                </a:rPr>
                <a:t>Web</a:t>
              </a:r>
              <a:r>
                <a:rPr kumimoji="1" lang="ja-JP" altLang="en-US" sz="1000" dirty="0" smtClean="0">
                  <a:solidFill>
                    <a:schemeClr val="tx1">
                      <a:lumMod val="50000"/>
                      <a:lumOff val="50000"/>
                    </a:schemeClr>
                  </a:solidFill>
                </a:rPr>
                <a:t>サーバとどういった通信をしているかを確認して、</a:t>
              </a:r>
              <a:r>
                <a:rPr kumimoji="1" lang="en-US" altLang="ja-JP" sz="1000" dirty="0" smtClean="0">
                  <a:solidFill>
                    <a:schemeClr val="tx1">
                      <a:lumMod val="50000"/>
                      <a:lumOff val="50000"/>
                    </a:schemeClr>
                  </a:solidFill>
                </a:rPr>
                <a:t>Web</a:t>
              </a:r>
              <a:r>
                <a:rPr kumimoji="1" lang="ja-JP" altLang="en-US" sz="1000" dirty="0" smtClean="0">
                  <a:solidFill>
                    <a:schemeClr val="tx1">
                      <a:lumMod val="50000"/>
                      <a:lumOff val="50000"/>
                    </a:schemeClr>
                  </a:solidFill>
                </a:rPr>
                <a:t>サーバとの通信に時間がかかっていないかを確認します。要求と応答の数が多く、</a:t>
              </a:r>
              <a:r>
                <a:rPr kumimoji="1" lang="en-US" altLang="ja-JP" sz="1000" dirty="0" smtClean="0">
                  <a:solidFill>
                    <a:schemeClr val="tx1">
                      <a:lumMod val="50000"/>
                      <a:lumOff val="50000"/>
                    </a:schemeClr>
                  </a:solidFill>
                </a:rPr>
                <a:t>Web</a:t>
              </a:r>
              <a:r>
                <a:rPr kumimoji="1" lang="ja-JP" altLang="en-US" sz="1000" dirty="0" smtClean="0">
                  <a:solidFill>
                    <a:schemeClr val="tx1">
                      <a:lumMod val="50000"/>
                      <a:lumOff val="50000"/>
                    </a:schemeClr>
                  </a:solidFill>
                </a:rPr>
                <a:t>コンテンツの受信時間が積みあがっている場合は、クライアント</a:t>
              </a:r>
              <a:r>
                <a:rPr kumimoji="1" lang="en-US" altLang="ja-JP" sz="1000" dirty="0" smtClean="0">
                  <a:solidFill>
                    <a:schemeClr val="tx1">
                      <a:lumMod val="50000"/>
                      <a:lumOff val="50000"/>
                    </a:schemeClr>
                  </a:solidFill>
                </a:rPr>
                <a:t>PC</a:t>
              </a:r>
              <a:r>
                <a:rPr kumimoji="1" lang="ja-JP" altLang="en-US" sz="1000" dirty="0" smtClean="0">
                  <a:solidFill>
                    <a:schemeClr val="tx1">
                      <a:lumMod val="50000"/>
                      <a:lumOff val="50000"/>
                    </a:schemeClr>
                  </a:solidFill>
                </a:rPr>
                <a:t>の処理性能不足、ネットワーク帯域の逼迫が考えられます。待機時間が長い場合は、</a:t>
              </a:r>
              <a:r>
                <a:rPr kumimoji="1" lang="en-US" altLang="ja-JP" sz="1000" dirty="0" smtClean="0">
                  <a:solidFill>
                    <a:schemeClr val="tx1">
                      <a:lumMod val="50000"/>
                      <a:lumOff val="50000"/>
                    </a:schemeClr>
                  </a:solidFill>
                </a:rPr>
                <a:t>Web</a:t>
              </a:r>
              <a:r>
                <a:rPr kumimoji="1" lang="ja-JP" altLang="en-US" sz="1000" dirty="0" smtClean="0">
                  <a:solidFill>
                    <a:schemeClr val="tx1">
                      <a:lumMod val="50000"/>
                      <a:lumOff val="50000"/>
                    </a:schemeClr>
                  </a:solidFill>
                </a:rPr>
                <a:t>サーバ側内での処理完了待ちですので、サーバ側が要因である可能性が高いです。</a:t>
              </a:r>
              <a:endParaRPr kumimoji="1" lang="ja-JP" altLang="en-US" sz="1000" dirty="0">
                <a:solidFill>
                  <a:schemeClr val="tx1">
                    <a:lumMod val="50000"/>
                    <a:lumOff val="50000"/>
                  </a:schemeClr>
                </a:solidFill>
              </a:endParaRPr>
            </a:p>
          </p:txBody>
        </p:sp>
      </p:grpSp>
      <p:grpSp>
        <p:nvGrpSpPr>
          <p:cNvPr id="16" name="グループ化 15"/>
          <p:cNvGrpSpPr/>
          <p:nvPr/>
        </p:nvGrpSpPr>
        <p:grpSpPr>
          <a:xfrm>
            <a:off x="234104" y="2882962"/>
            <a:ext cx="8699320" cy="918102"/>
            <a:chOff x="234104" y="2831544"/>
            <a:chExt cx="8699320" cy="918102"/>
          </a:xfrm>
        </p:grpSpPr>
        <p:sp>
          <p:nvSpPr>
            <p:cNvPr id="17" name="角丸四角形 16"/>
            <p:cNvSpPr/>
            <p:nvPr/>
          </p:nvSpPr>
          <p:spPr>
            <a:xfrm>
              <a:off x="234104" y="2831544"/>
              <a:ext cx="1800200" cy="918102"/>
            </a:xfrm>
            <a:prstGeom prst="roundRect">
              <a:avLst>
                <a:gd name="adj" fmla="val 13751"/>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360000" tIns="108000" rIns="180000" bIns="108000" rtlCol="0" anchor="t"/>
            <a:lstStyle/>
            <a:p>
              <a:pPr>
                <a:lnSpc>
                  <a:spcPct val="120000"/>
                </a:lnSpc>
              </a:pPr>
              <a:r>
                <a:rPr kumimoji="1" lang="en-US" altLang="ja-JP" sz="1200" dirty="0" smtClean="0">
                  <a:solidFill>
                    <a:schemeClr val="tx1">
                      <a:lumMod val="50000"/>
                      <a:lumOff val="50000"/>
                    </a:schemeClr>
                  </a:solidFill>
                </a:rPr>
                <a:t>Reporting</a:t>
              </a:r>
              <a:r>
                <a:rPr kumimoji="1" lang="ja-JP" altLang="en-US" sz="1200" dirty="0" smtClean="0">
                  <a:solidFill>
                    <a:schemeClr val="tx1">
                      <a:lumMod val="50000"/>
                      <a:lumOff val="50000"/>
                    </a:schemeClr>
                  </a:solidFill>
                </a:rPr>
                <a:t> </a:t>
              </a:r>
              <a:r>
                <a:rPr kumimoji="1" lang="en-US" altLang="ja-JP" sz="1200" dirty="0" smtClean="0">
                  <a:solidFill>
                    <a:schemeClr val="tx1">
                      <a:lumMod val="50000"/>
                      <a:lumOff val="50000"/>
                    </a:schemeClr>
                  </a:solidFill>
                </a:rPr>
                <a:t>Server</a:t>
              </a:r>
              <a:r>
                <a:rPr kumimoji="1" lang="ja-JP" altLang="en-US" sz="1200" dirty="0" err="1" smtClean="0">
                  <a:solidFill>
                    <a:schemeClr val="tx1">
                      <a:lumMod val="50000"/>
                      <a:lumOff val="50000"/>
                    </a:schemeClr>
                  </a:solidFill>
                </a:rPr>
                <a:t>での</a:t>
              </a:r>
              <a:r>
                <a:rPr kumimoji="1" lang="ja-JP" altLang="en-US" sz="1200" dirty="0" smtClean="0">
                  <a:solidFill>
                    <a:schemeClr val="tx1">
                      <a:lumMod val="50000"/>
                      <a:lumOff val="50000"/>
                    </a:schemeClr>
                  </a:solidFill>
                </a:rPr>
                <a:t>処理状況を確認する</a:t>
              </a:r>
              <a:endParaRPr kumimoji="1" lang="ja-JP" altLang="en-US" sz="1200" dirty="0">
                <a:solidFill>
                  <a:schemeClr val="tx1">
                    <a:lumMod val="50000"/>
                    <a:lumOff val="50000"/>
                  </a:schemeClr>
                </a:solidFill>
              </a:endParaRPr>
            </a:p>
          </p:txBody>
        </p:sp>
        <p:sp>
          <p:nvSpPr>
            <p:cNvPr id="18" name="テキスト ボックス 17"/>
            <p:cNvSpPr txBox="1"/>
            <p:nvPr/>
          </p:nvSpPr>
          <p:spPr>
            <a:xfrm>
              <a:off x="234104" y="2899053"/>
              <a:ext cx="360040" cy="338554"/>
            </a:xfrm>
            <a:prstGeom prst="rect">
              <a:avLst/>
            </a:prstGeom>
            <a:noFill/>
          </p:spPr>
          <p:txBody>
            <a:bodyPr wrap="square" rtlCol="0">
              <a:spAutoFit/>
            </a:bodyPr>
            <a:lstStyle/>
            <a:p>
              <a:r>
                <a:rPr lang="ja-JP" altLang="en-US" sz="1600" b="1" smtClean="0">
                  <a:solidFill>
                    <a:schemeClr val="accent5"/>
                  </a:solidFill>
                </a:rPr>
                <a:t>③</a:t>
              </a:r>
              <a:endParaRPr kumimoji="1" lang="ja-JP" altLang="en-US" sz="1600" b="1">
                <a:solidFill>
                  <a:schemeClr val="accent5"/>
                </a:solidFill>
              </a:endParaRPr>
            </a:p>
          </p:txBody>
        </p:sp>
        <p:sp>
          <p:nvSpPr>
            <p:cNvPr id="19" name="テキスト ボックス 18"/>
            <p:cNvSpPr txBox="1"/>
            <p:nvPr/>
          </p:nvSpPr>
          <p:spPr>
            <a:xfrm>
              <a:off x="2034304" y="3155580"/>
              <a:ext cx="360040" cy="338554"/>
            </a:xfrm>
            <a:prstGeom prst="rect">
              <a:avLst/>
            </a:prstGeom>
            <a:noFill/>
          </p:spPr>
          <p:txBody>
            <a:bodyPr wrap="square" rtlCol="0">
              <a:spAutoFit/>
            </a:bodyPr>
            <a:lstStyle/>
            <a:p>
              <a:r>
                <a:rPr kumimoji="1" lang="ja-JP" altLang="en-US" sz="1600" smtClean="0">
                  <a:solidFill>
                    <a:srgbClr val="FFC000"/>
                  </a:solidFill>
                </a:rPr>
                <a:t>▶</a:t>
              </a:r>
              <a:endParaRPr kumimoji="1" lang="ja-JP" altLang="en-US" sz="1600">
                <a:solidFill>
                  <a:srgbClr val="FFC000"/>
                </a:solidFill>
              </a:endParaRPr>
            </a:p>
          </p:txBody>
        </p:sp>
        <p:sp>
          <p:nvSpPr>
            <p:cNvPr id="20" name="角丸四角形 19"/>
            <p:cNvSpPr/>
            <p:nvPr/>
          </p:nvSpPr>
          <p:spPr>
            <a:xfrm>
              <a:off x="2466352" y="2831544"/>
              <a:ext cx="6467072" cy="918102"/>
            </a:xfrm>
            <a:prstGeom prst="roundRect">
              <a:avLst>
                <a:gd name="adj" fmla="val 13751"/>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72000" bIns="108000" rtlCol="0" anchor="ctr"/>
            <a:lstStyle/>
            <a:p>
              <a:pPr>
                <a:lnSpc>
                  <a:spcPct val="120000"/>
                </a:lnSpc>
              </a:pPr>
              <a:r>
                <a:rPr kumimoji="1" lang="en-US" altLang="ja-JP" sz="1000" dirty="0" err="1" smtClean="0">
                  <a:solidFill>
                    <a:schemeClr val="tx1">
                      <a:lumMod val="50000"/>
                      <a:lumOff val="50000"/>
                    </a:schemeClr>
                  </a:solidFill>
                </a:rPr>
                <a:t>WebFOCUS</a:t>
              </a:r>
              <a:r>
                <a:rPr kumimoji="1" lang="ja-JP" altLang="en-US" sz="1000" dirty="0" smtClean="0">
                  <a:solidFill>
                    <a:schemeClr val="tx1">
                      <a:lumMod val="50000"/>
                      <a:lumOff val="50000"/>
                    </a:schemeClr>
                  </a:solidFill>
                </a:rPr>
                <a:t>サーバ内で実行されているセッションの稼働状況を確認します。</a:t>
              </a:r>
              <a:r>
                <a:rPr kumimoji="1" lang="en-US" altLang="ja-JP" sz="1000" dirty="0" err="1" smtClean="0">
                  <a:solidFill>
                    <a:schemeClr val="tx1">
                      <a:lumMod val="50000"/>
                      <a:lumOff val="50000"/>
                    </a:schemeClr>
                  </a:solidFill>
                </a:rPr>
                <a:t>WebFOCUS</a:t>
              </a:r>
              <a:r>
                <a:rPr kumimoji="1" lang="ja-JP" altLang="en-US" sz="1000" dirty="0" smtClean="0">
                  <a:solidFill>
                    <a:schemeClr val="tx1">
                      <a:lumMod val="50000"/>
                      <a:lumOff val="50000"/>
                    </a:schemeClr>
                  </a:solidFill>
                </a:rPr>
                <a:t>サーバ内で確認する必要がありますので、</a:t>
              </a:r>
              <a:r>
                <a:rPr kumimoji="1" lang="en-US" altLang="ja-JP" sz="1000" dirty="0" err="1" smtClean="0">
                  <a:solidFill>
                    <a:schemeClr val="tx1">
                      <a:lumMod val="50000"/>
                      <a:lumOff val="50000"/>
                    </a:schemeClr>
                  </a:solidFill>
                </a:rPr>
                <a:t>WebFOCUS</a:t>
              </a:r>
              <a:r>
                <a:rPr kumimoji="1" lang="ja-JP" altLang="en-US" sz="1000" dirty="0" smtClean="0">
                  <a:solidFill>
                    <a:schemeClr val="tx1">
                      <a:lumMod val="50000"/>
                      <a:lumOff val="50000"/>
                    </a:schemeClr>
                  </a:solidFill>
                </a:rPr>
                <a:t>管理者が実施します。</a:t>
              </a:r>
              <a:r>
                <a:rPr kumimoji="1" lang="en-US" altLang="ja-JP" sz="1000" dirty="0" smtClean="0">
                  <a:solidFill>
                    <a:schemeClr val="tx1">
                      <a:lumMod val="50000"/>
                      <a:lumOff val="50000"/>
                    </a:schemeClr>
                  </a:solidFill>
                </a:rPr>
                <a:t>Reporting</a:t>
              </a:r>
              <a:r>
                <a:rPr lang="ja-JP" altLang="en-US" sz="1000" dirty="0">
                  <a:solidFill>
                    <a:schemeClr val="tx1">
                      <a:lumMod val="50000"/>
                      <a:lumOff val="50000"/>
                    </a:schemeClr>
                  </a:solidFill>
                </a:rPr>
                <a:t> </a:t>
              </a:r>
              <a:r>
                <a:rPr lang="en-US" altLang="ja-JP" sz="1000" dirty="0" smtClean="0">
                  <a:solidFill>
                    <a:schemeClr val="tx1">
                      <a:lumMod val="50000"/>
                      <a:lumOff val="50000"/>
                    </a:schemeClr>
                  </a:solidFill>
                </a:rPr>
                <a:t>Server</a:t>
              </a:r>
              <a:r>
                <a:rPr lang="ja-JP" altLang="en-US" sz="1000" dirty="0" smtClean="0">
                  <a:solidFill>
                    <a:schemeClr val="tx1">
                      <a:lumMod val="50000"/>
                      <a:lumOff val="50000"/>
                    </a:schemeClr>
                  </a:solidFill>
                </a:rPr>
                <a:t>上で稼働しているエージェントの処理状況を確認し、データベースからの応答時間が長くなっていないか確認しましょう。データベースの応答時間が長くなっている場合は、データベース側が要因である可能性が高いです。</a:t>
              </a:r>
              <a:endParaRPr kumimoji="1" lang="ja-JP" altLang="en-US" sz="1000" dirty="0">
                <a:solidFill>
                  <a:schemeClr val="tx1">
                    <a:lumMod val="50000"/>
                    <a:lumOff val="50000"/>
                  </a:schemeClr>
                </a:solidFill>
              </a:endParaRPr>
            </a:p>
          </p:txBody>
        </p:sp>
      </p:grpSp>
      <p:grpSp>
        <p:nvGrpSpPr>
          <p:cNvPr id="21" name="グループ化 20"/>
          <p:cNvGrpSpPr/>
          <p:nvPr/>
        </p:nvGrpSpPr>
        <p:grpSpPr>
          <a:xfrm>
            <a:off x="234104" y="3857658"/>
            <a:ext cx="8699320" cy="918102"/>
            <a:chOff x="234104" y="3857658"/>
            <a:chExt cx="8699320" cy="918102"/>
          </a:xfrm>
        </p:grpSpPr>
        <p:sp>
          <p:nvSpPr>
            <p:cNvPr id="22" name="角丸四角形 21"/>
            <p:cNvSpPr/>
            <p:nvPr/>
          </p:nvSpPr>
          <p:spPr>
            <a:xfrm>
              <a:off x="234104" y="3857658"/>
              <a:ext cx="1800200" cy="918102"/>
            </a:xfrm>
            <a:prstGeom prst="roundRect">
              <a:avLst>
                <a:gd name="adj" fmla="val 13751"/>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360000" tIns="108000" rIns="180000" bIns="108000" rtlCol="0" anchor="t"/>
            <a:lstStyle/>
            <a:p>
              <a:pPr>
                <a:lnSpc>
                  <a:spcPct val="120000"/>
                </a:lnSpc>
              </a:pPr>
              <a:r>
                <a:rPr kumimoji="1" lang="ja-JP" altLang="en-US" sz="1200" dirty="0" smtClean="0">
                  <a:solidFill>
                    <a:schemeClr val="tx1">
                      <a:lumMod val="50000"/>
                      <a:lumOff val="50000"/>
                    </a:schemeClr>
                  </a:solidFill>
                </a:rPr>
                <a:t>データベース内の稼働状況を確認する</a:t>
              </a:r>
              <a:endParaRPr kumimoji="1" lang="ja-JP" altLang="en-US" sz="1200" dirty="0">
                <a:solidFill>
                  <a:schemeClr val="tx1">
                    <a:lumMod val="50000"/>
                    <a:lumOff val="50000"/>
                  </a:schemeClr>
                </a:solidFill>
              </a:endParaRPr>
            </a:p>
          </p:txBody>
        </p:sp>
        <p:sp>
          <p:nvSpPr>
            <p:cNvPr id="23" name="テキスト ボックス 22"/>
            <p:cNvSpPr txBox="1"/>
            <p:nvPr/>
          </p:nvSpPr>
          <p:spPr>
            <a:xfrm>
              <a:off x="234104" y="3925167"/>
              <a:ext cx="360040" cy="338554"/>
            </a:xfrm>
            <a:prstGeom prst="rect">
              <a:avLst/>
            </a:prstGeom>
            <a:noFill/>
          </p:spPr>
          <p:txBody>
            <a:bodyPr wrap="square" rtlCol="0">
              <a:spAutoFit/>
            </a:bodyPr>
            <a:lstStyle/>
            <a:p>
              <a:r>
                <a:rPr kumimoji="1" lang="ja-JP" altLang="en-US" sz="1600" b="1" smtClean="0">
                  <a:solidFill>
                    <a:schemeClr val="accent5"/>
                  </a:solidFill>
                </a:rPr>
                <a:t>④</a:t>
              </a:r>
              <a:endParaRPr kumimoji="1" lang="ja-JP" altLang="en-US" sz="1600" b="1">
                <a:solidFill>
                  <a:schemeClr val="accent5"/>
                </a:solidFill>
              </a:endParaRPr>
            </a:p>
          </p:txBody>
        </p:sp>
        <p:sp>
          <p:nvSpPr>
            <p:cNvPr id="24" name="テキスト ボックス 23"/>
            <p:cNvSpPr txBox="1"/>
            <p:nvPr/>
          </p:nvSpPr>
          <p:spPr>
            <a:xfrm>
              <a:off x="2034304" y="4181694"/>
              <a:ext cx="360040" cy="338554"/>
            </a:xfrm>
            <a:prstGeom prst="rect">
              <a:avLst/>
            </a:prstGeom>
            <a:noFill/>
          </p:spPr>
          <p:txBody>
            <a:bodyPr wrap="square" rtlCol="0">
              <a:spAutoFit/>
            </a:bodyPr>
            <a:lstStyle/>
            <a:p>
              <a:r>
                <a:rPr kumimoji="1" lang="ja-JP" altLang="en-US" sz="1600" smtClean="0">
                  <a:solidFill>
                    <a:srgbClr val="FFC000"/>
                  </a:solidFill>
                </a:rPr>
                <a:t>▶</a:t>
              </a:r>
              <a:endParaRPr kumimoji="1" lang="ja-JP" altLang="en-US" sz="1600">
                <a:solidFill>
                  <a:srgbClr val="FFC000"/>
                </a:solidFill>
              </a:endParaRPr>
            </a:p>
          </p:txBody>
        </p:sp>
        <p:sp>
          <p:nvSpPr>
            <p:cNvPr id="25" name="角丸四角形 24"/>
            <p:cNvSpPr/>
            <p:nvPr/>
          </p:nvSpPr>
          <p:spPr>
            <a:xfrm>
              <a:off x="2466352" y="3857658"/>
              <a:ext cx="6467072" cy="918102"/>
            </a:xfrm>
            <a:prstGeom prst="roundRect">
              <a:avLst>
                <a:gd name="adj" fmla="val 13751"/>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72000" bIns="108000" rtlCol="0" anchor="ctr"/>
            <a:lstStyle/>
            <a:p>
              <a:pPr>
                <a:lnSpc>
                  <a:spcPct val="120000"/>
                </a:lnSpc>
              </a:pPr>
              <a:r>
                <a:rPr kumimoji="1" lang="ja-JP" altLang="en-US" sz="1000" dirty="0" smtClean="0">
                  <a:solidFill>
                    <a:schemeClr val="tx1">
                      <a:lumMod val="50000"/>
                      <a:lumOff val="50000"/>
                    </a:schemeClr>
                  </a:solidFill>
                </a:rPr>
                <a:t>データベースへ発行されている</a:t>
              </a:r>
              <a:r>
                <a:rPr kumimoji="1" lang="en-US" altLang="ja-JP" sz="1000" dirty="0" smtClean="0">
                  <a:solidFill>
                    <a:schemeClr val="tx1">
                      <a:lumMod val="50000"/>
                      <a:lumOff val="50000"/>
                    </a:schemeClr>
                  </a:solidFill>
                </a:rPr>
                <a:t>SQL</a:t>
              </a:r>
              <a:r>
                <a:rPr kumimoji="1" lang="ja-JP" altLang="en-US" sz="1000" dirty="0" err="1" smtClean="0">
                  <a:solidFill>
                    <a:schemeClr val="tx1">
                      <a:lumMod val="50000"/>
                      <a:lumOff val="50000"/>
                    </a:schemeClr>
                  </a:solidFill>
                </a:rPr>
                <a:t>への</a:t>
              </a:r>
              <a:r>
                <a:rPr kumimoji="1" lang="ja-JP" altLang="en-US" sz="1000" dirty="0" smtClean="0">
                  <a:solidFill>
                    <a:schemeClr val="tx1">
                      <a:lumMod val="50000"/>
                      <a:lumOff val="50000"/>
                    </a:schemeClr>
                  </a:solidFill>
                </a:rPr>
                <a:t>実行状況をデータベース側で確認します。データベース側で確認する必要がありますので、データベース管理者が実施します。</a:t>
              </a:r>
              <a:r>
                <a:rPr kumimoji="1" lang="en-US" altLang="ja-JP" sz="1000" dirty="0" err="1" smtClean="0">
                  <a:solidFill>
                    <a:schemeClr val="tx1">
                      <a:lumMod val="50000"/>
                      <a:lumOff val="50000"/>
                    </a:schemeClr>
                  </a:solidFill>
                </a:rPr>
                <a:t>WebFOCUS</a:t>
              </a:r>
              <a:r>
                <a:rPr kumimoji="1" lang="ja-JP" altLang="en-US" sz="1000" dirty="0" smtClean="0">
                  <a:solidFill>
                    <a:schemeClr val="tx1">
                      <a:lumMod val="50000"/>
                      <a:lumOff val="50000"/>
                    </a:schemeClr>
                  </a:solidFill>
                </a:rPr>
                <a:t>側で、発行されている</a:t>
              </a:r>
              <a:r>
                <a:rPr kumimoji="1" lang="en-US" altLang="ja-JP" sz="1000" dirty="0" smtClean="0">
                  <a:solidFill>
                    <a:schemeClr val="tx1">
                      <a:lumMod val="50000"/>
                      <a:lumOff val="50000"/>
                    </a:schemeClr>
                  </a:solidFill>
                </a:rPr>
                <a:t>SQL</a:t>
              </a:r>
              <a:r>
                <a:rPr kumimoji="1" lang="ja-JP" altLang="en-US" sz="1000" dirty="0" smtClean="0">
                  <a:solidFill>
                    <a:schemeClr val="tx1">
                      <a:lumMod val="50000"/>
                      <a:lumOff val="50000"/>
                    </a:schemeClr>
                  </a:solidFill>
                </a:rPr>
                <a:t>を確認する方法がありますので、発行されている</a:t>
              </a:r>
              <a:r>
                <a:rPr kumimoji="1" lang="en-US" altLang="ja-JP" sz="1000" dirty="0" smtClean="0">
                  <a:solidFill>
                    <a:schemeClr val="tx1">
                      <a:lumMod val="50000"/>
                      <a:lumOff val="50000"/>
                    </a:schemeClr>
                  </a:solidFill>
                </a:rPr>
                <a:t>SQL</a:t>
              </a:r>
              <a:r>
                <a:rPr kumimoji="1" lang="ja-JP" altLang="en-US" sz="1000" dirty="0" smtClean="0">
                  <a:solidFill>
                    <a:schemeClr val="tx1">
                      <a:lumMod val="50000"/>
                      <a:lumOff val="50000"/>
                    </a:schemeClr>
                  </a:solidFill>
                </a:rPr>
                <a:t>を確認後、データベース側で、</a:t>
              </a:r>
              <a:r>
                <a:rPr kumimoji="1" lang="en-US" altLang="ja-JP" sz="1000" dirty="0" smtClean="0">
                  <a:solidFill>
                    <a:schemeClr val="tx1">
                      <a:lumMod val="50000"/>
                      <a:lumOff val="50000"/>
                    </a:schemeClr>
                  </a:solidFill>
                </a:rPr>
                <a:t>SQL</a:t>
              </a:r>
              <a:r>
                <a:rPr kumimoji="1" lang="ja-JP" altLang="en-US" sz="1000" dirty="0" smtClean="0">
                  <a:solidFill>
                    <a:schemeClr val="tx1">
                      <a:lumMod val="50000"/>
                      <a:lumOff val="50000"/>
                    </a:schemeClr>
                  </a:solidFill>
                </a:rPr>
                <a:t>の実行状況を確認して、期待する性能がでているかどうかを確認します。</a:t>
              </a:r>
              <a:endParaRPr kumimoji="1" lang="ja-JP" altLang="en-US" sz="1000" dirty="0">
                <a:solidFill>
                  <a:schemeClr val="tx1">
                    <a:lumMod val="50000"/>
                    <a:lumOff val="50000"/>
                  </a:schemeClr>
                </a:solidFill>
              </a:endParaRPr>
            </a:p>
          </p:txBody>
        </p:sp>
      </p:grpSp>
    </p:spTree>
    <p:extLst>
      <p:ext uri="{BB962C8B-B14F-4D97-AF65-F5344CB8AC3E}">
        <p14:creationId xmlns:p14="http://schemas.microsoft.com/office/powerpoint/2010/main" val="1604331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各処理層での確認方法</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dirty="0" smtClean="0"/>
              <a:t>© K.K. Ashisuto</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7</a:t>
            </a:fld>
            <a:endParaRPr lang="ja-JP" altLang="en-US" dirty="0"/>
          </a:p>
        </p:txBody>
      </p:sp>
      <p:sp>
        <p:nvSpPr>
          <p:cNvPr id="6" name="正方形/長方形 5"/>
          <p:cNvSpPr/>
          <p:nvPr/>
        </p:nvSpPr>
        <p:spPr>
          <a:xfrm>
            <a:off x="251520" y="885372"/>
            <a:ext cx="4248472" cy="19080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lstStyle/>
          <a:p>
            <a:r>
              <a:rPr lang="ja-JP" altLang="en-US" sz="1200" b="1" dirty="0" smtClean="0">
                <a:solidFill>
                  <a:srgbClr val="FFC000"/>
                </a:solidFill>
              </a:rPr>
              <a:t>① クライアント</a:t>
            </a:r>
            <a:r>
              <a:rPr lang="en-US" altLang="ja-JP" sz="1200" b="1" dirty="0">
                <a:solidFill>
                  <a:srgbClr val="FFC000"/>
                </a:solidFill>
              </a:rPr>
              <a:t>PC</a:t>
            </a:r>
            <a:r>
              <a:rPr lang="ja-JP" altLang="en-US" sz="1200" b="1" dirty="0">
                <a:solidFill>
                  <a:srgbClr val="FFC000"/>
                </a:solidFill>
              </a:rPr>
              <a:t>の</a:t>
            </a:r>
            <a:r>
              <a:rPr lang="en-US" altLang="ja-JP" sz="1200" b="1" dirty="0">
                <a:solidFill>
                  <a:srgbClr val="FFC000"/>
                </a:solidFill>
              </a:rPr>
              <a:t>OS</a:t>
            </a:r>
            <a:r>
              <a:rPr lang="ja-JP" altLang="en-US" sz="1200" b="1" dirty="0">
                <a:solidFill>
                  <a:srgbClr val="FFC000"/>
                </a:solidFill>
              </a:rPr>
              <a:t>リソース状況を確認</a:t>
            </a:r>
            <a:r>
              <a:rPr lang="ja-JP" altLang="en-US" sz="1200" b="1" dirty="0" smtClean="0">
                <a:solidFill>
                  <a:srgbClr val="FFC000"/>
                </a:solidFill>
              </a:rPr>
              <a:t>する</a:t>
            </a:r>
            <a:endParaRPr lang="ja-JP" altLang="en-US" sz="1200" b="1" dirty="0">
              <a:solidFill>
                <a:srgbClr val="FFC000"/>
              </a:solidFill>
            </a:endParaRPr>
          </a:p>
        </p:txBody>
      </p:sp>
      <p:sp>
        <p:nvSpPr>
          <p:cNvPr id="7" name="正方形/長方形 6"/>
          <p:cNvSpPr/>
          <p:nvPr/>
        </p:nvSpPr>
        <p:spPr>
          <a:xfrm>
            <a:off x="4644008" y="885372"/>
            <a:ext cx="4248472" cy="19080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lstStyle/>
          <a:p>
            <a:r>
              <a:rPr lang="ja-JP" altLang="en-US" sz="1200" b="1" smtClean="0">
                <a:solidFill>
                  <a:srgbClr val="FFC000"/>
                </a:solidFill>
              </a:rPr>
              <a:t>② </a:t>
            </a:r>
            <a:r>
              <a:rPr lang="en-US" altLang="ja-JP" sz="1200" b="1" smtClean="0">
                <a:solidFill>
                  <a:srgbClr val="FFC000"/>
                </a:solidFill>
              </a:rPr>
              <a:t>Web</a:t>
            </a:r>
            <a:r>
              <a:rPr lang="ja-JP" altLang="en-US" sz="1200" b="1">
                <a:solidFill>
                  <a:srgbClr val="FFC000"/>
                </a:solidFill>
              </a:rPr>
              <a:t>サーバからの応答時間を確認する</a:t>
            </a:r>
          </a:p>
          <a:p>
            <a:endParaRPr kumimoji="1" lang="ja-JP" altLang="en-US" sz="1200">
              <a:solidFill>
                <a:schemeClr val="tx1">
                  <a:lumMod val="65000"/>
                  <a:lumOff val="35000"/>
                </a:schemeClr>
              </a:solidFill>
            </a:endParaRPr>
          </a:p>
        </p:txBody>
      </p:sp>
      <p:sp>
        <p:nvSpPr>
          <p:cNvPr id="8" name="正方形/長方形 7"/>
          <p:cNvSpPr/>
          <p:nvPr/>
        </p:nvSpPr>
        <p:spPr>
          <a:xfrm>
            <a:off x="251520" y="2870544"/>
            <a:ext cx="4248472" cy="19080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lstStyle/>
          <a:p>
            <a:r>
              <a:rPr lang="ja-JP" altLang="en-US" sz="1200" b="1" dirty="0" smtClean="0">
                <a:solidFill>
                  <a:srgbClr val="FFC000"/>
                </a:solidFill>
              </a:rPr>
              <a:t>③ </a:t>
            </a:r>
            <a:r>
              <a:rPr lang="en-US" altLang="ja-JP" sz="1200" b="1" dirty="0" smtClean="0">
                <a:solidFill>
                  <a:srgbClr val="FFC000"/>
                </a:solidFill>
              </a:rPr>
              <a:t>Reporting Server</a:t>
            </a:r>
            <a:r>
              <a:rPr lang="ja-JP" altLang="en-US" sz="1200" b="1" dirty="0" smtClean="0">
                <a:solidFill>
                  <a:srgbClr val="FFC000"/>
                </a:solidFill>
              </a:rPr>
              <a:t>の</a:t>
            </a:r>
            <a:r>
              <a:rPr lang="ja-JP" altLang="en-US" sz="1200" b="1" dirty="0">
                <a:solidFill>
                  <a:srgbClr val="FFC000"/>
                </a:solidFill>
              </a:rPr>
              <a:t>処理状況を確認する</a:t>
            </a:r>
          </a:p>
        </p:txBody>
      </p:sp>
      <p:sp>
        <p:nvSpPr>
          <p:cNvPr id="9" name="正方形/長方形 8"/>
          <p:cNvSpPr/>
          <p:nvPr/>
        </p:nvSpPr>
        <p:spPr>
          <a:xfrm>
            <a:off x="4644008" y="2870544"/>
            <a:ext cx="4248472" cy="19080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lstStyle/>
          <a:p>
            <a:r>
              <a:rPr lang="ja-JP" altLang="en-US" sz="1200" b="1" smtClean="0">
                <a:solidFill>
                  <a:srgbClr val="FFC000"/>
                </a:solidFill>
              </a:rPr>
              <a:t>④ データベース内</a:t>
            </a:r>
            <a:r>
              <a:rPr lang="ja-JP" altLang="en-US" sz="1200" b="1">
                <a:solidFill>
                  <a:srgbClr val="FFC000"/>
                </a:solidFill>
              </a:rPr>
              <a:t>の稼働状況を確認</a:t>
            </a:r>
            <a:r>
              <a:rPr lang="ja-JP" altLang="en-US" sz="1200" b="1" smtClean="0">
                <a:solidFill>
                  <a:srgbClr val="FFC000"/>
                </a:solidFill>
              </a:rPr>
              <a:t>する</a:t>
            </a:r>
            <a:endParaRPr lang="ja-JP" altLang="en-US" sz="1200" b="1">
              <a:solidFill>
                <a:srgbClr val="FFC000"/>
              </a:solidFill>
            </a:endParaRP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372" y="1238194"/>
            <a:ext cx="1470214" cy="995037"/>
          </a:xfrm>
          <a:prstGeom prst="rect">
            <a:avLst/>
          </a:prstGeom>
          <a:noFill/>
          <a:ln w="9525">
            <a:solidFill>
              <a:schemeClr val="bg1">
                <a:lumMod val="8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9665" y="1238194"/>
            <a:ext cx="1468815" cy="994091"/>
          </a:xfrm>
          <a:prstGeom prst="rect">
            <a:avLst/>
          </a:prstGeom>
          <a:noFill/>
          <a:ln w="9525">
            <a:solidFill>
              <a:schemeClr val="bg1">
                <a:lumMod val="8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860032" y="1238194"/>
            <a:ext cx="2673812" cy="556724"/>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3" name="図 12" descr="MC8.0.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86519" y="3233241"/>
            <a:ext cx="2529740" cy="101659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117" y="2372922"/>
            <a:ext cx="324000" cy="243000"/>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872888" y="2283718"/>
            <a:ext cx="3627105" cy="490134"/>
          </a:xfrm>
          <a:prstGeom prst="rect">
            <a:avLst/>
          </a:prstGeom>
          <a:noFill/>
        </p:spPr>
        <p:txBody>
          <a:bodyPr wrap="square" rtlCol="0">
            <a:spAutoFit/>
          </a:bodyPr>
          <a:lstStyle/>
          <a:p>
            <a:pPr>
              <a:lnSpc>
                <a:spcPct val="120000"/>
              </a:lnSpc>
            </a:pPr>
            <a:r>
              <a:rPr kumimoji="1" lang="en-US" altLang="ja-JP" sz="1050" dirty="0" smtClean="0">
                <a:solidFill>
                  <a:schemeClr val="tx1">
                    <a:lumMod val="50000"/>
                    <a:lumOff val="50000"/>
                  </a:schemeClr>
                </a:solidFill>
              </a:rPr>
              <a:t>Web</a:t>
            </a:r>
            <a:r>
              <a:rPr kumimoji="1" lang="ja-JP" altLang="en-US" sz="1050" dirty="0" smtClean="0">
                <a:solidFill>
                  <a:schemeClr val="tx1">
                    <a:lumMod val="50000"/>
                    <a:lumOff val="50000"/>
                  </a:schemeClr>
                </a:solidFill>
              </a:rPr>
              <a:t>ブラウザのプロセスが、</a:t>
            </a:r>
            <a:r>
              <a:rPr kumimoji="1" lang="en-US" altLang="ja-JP" sz="1050" dirty="0" smtClean="0">
                <a:solidFill>
                  <a:schemeClr val="tx1">
                    <a:lumMod val="50000"/>
                    <a:lumOff val="50000"/>
                  </a:schemeClr>
                </a:solidFill>
              </a:rPr>
              <a:t>CPU</a:t>
            </a:r>
            <a:r>
              <a:rPr kumimoji="1" lang="ja-JP" altLang="en-US" sz="1050" dirty="0" err="1" smtClean="0">
                <a:solidFill>
                  <a:schemeClr val="tx1">
                    <a:lumMod val="50000"/>
                    <a:lumOff val="50000"/>
                  </a:schemeClr>
                </a:solidFill>
              </a:rPr>
              <a:t>やメ</a:t>
            </a:r>
            <a:r>
              <a:rPr kumimoji="1" lang="ja-JP" altLang="en-US" sz="1050" dirty="0" smtClean="0">
                <a:solidFill>
                  <a:schemeClr val="tx1">
                    <a:lumMod val="50000"/>
                    <a:lumOff val="50000"/>
                  </a:schemeClr>
                </a:solidFill>
              </a:rPr>
              <a:t>モリを圧迫</a:t>
            </a:r>
            <a:endParaRPr kumimoji="1" lang="en-US" altLang="ja-JP" sz="1050" dirty="0" smtClean="0">
              <a:solidFill>
                <a:schemeClr val="tx1">
                  <a:lumMod val="50000"/>
                  <a:lumOff val="50000"/>
                </a:schemeClr>
              </a:solidFill>
            </a:endParaRPr>
          </a:p>
          <a:p>
            <a:pPr>
              <a:lnSpc>
                <a:spcPct val="120000"/>
              </a:lnSpc>
            </a:pPr>
            <a:r>
              <a:rPr kumimoji="1" lang="ja-JP" altLang="en-US" sz="1050" dirty="0" smtClean="0">
                <a:solidFill>
                  <a:schemeClr val="tx1">
                    <a:lumMod val="50000"/>
                    <a:lumOff val="50000"/>
                  </a:schemeClr>
                </a:solidFill>
              </a:rPr>
              <a:t>していないかを確認します</a:t>
            </a:r>
            <a:endParaRPr kumimoji="1" lang="ja-JP" altLang="en-US" sz="1050" dirty="0">
              <a:solidFill>
                <a:schemeClr val="tx1">
                  <a:lumMod val="50000"/>
                  <a:lumOff val="50000"/>
                </a:schemeClr>
              </a:solidFill>
            </a:endParaRPr>
          </a:p>
        </p:txBody>
      </p:sp>
      <p:pic>
        <p:nvPicPr>
          <p:cNvPr id="1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9385" y="2372922"/>
            <a:ext cx="324000" cy="243000"/>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p:cNvSpPr txBox="1"/>
          <p:nvPr/>
        </p:nvSpPr>
        <p:spPr>
          <a:xfrm>
            <a:off x="5302156" y="2283718"/>
            <a:ext cx="3590325" cy="490134"/>
          </a:xfrm>
          <a:prstGeom prst="rect">
            <a:avLst/>
          </a:prstGeom>
          <a:noFill/>
        </p:spPr>
        <p:txBody>
          <a:bodyPr wrap="square" rtlCol="0">
            <a:spAutoFit/>
          </a:bodyPr>
          <a:lstStyle/>
          <a:p>
            <a:pPr>
              <a:lnSpc>
                <a:spcPct val="120000"/>
              </a:lnSpc>
            </a:pPr>
            <a:r>
              <a:rPr lang="en-US" altLang="ja-JP" sz="1050" dirty="0" smtClean="0">
                <a:solidFill>
                  <a:schemeClr val="tx1">
                    <a:lumMod val="50000"/>
                    <a:lumOff val="50000"/>
                  </a:schemeClr>
                </a:solidFill>
              </a:rPr>
              <a:t>F12</a:t>
            </a:r>
            <a:r>
              <a:rPr lang="ja-JP" altLang="en-US" sz="1050" dirty="0" smtClean="0">
                <a:solidFill>
                  <a:schemeClr val="tx1">
                    <a:lumMod val="50000"/>
                    <a:lumOff val="50000"/>
                  </a:schemeClr>
                </a:solidFill>
              </a:rPr>
              <a:t>開発者ツールを使用して、</a:t>
            </a:r>
            <a:r>
              <a:rPr lang="en-US" altLang="ja-JP" sz="1050" dirty="0" smtClean="0">
                <a:solidFill>
                  <a:schemeClr val="tx1">
                    <a:lumMod val="50000"/>
                    <a:lumOff val="50000"/>
                  </a:schemeClr>
                </a:solidFill>
              </a:rPr>
              <a:t>Web</a:t>
            </a:r>
            <a:r>
              <a:rPr lang="ja-JP" altLang="en-US" sz="1050" dirty="0" smtClean="0">
                <a:solidFill>
                  <a:schemeClr val="tx1">
                    <a:lumMod val="50000"/>
                    <a:lumOff val="50000"/>
                  </a:schemeClr>
                </a:solidFill>
              </a:rPr>
              <a:t>ブラウザと</a:t>
            </a:r>
            <a:endParaRPr lang="en-US" altLang="ja-JP" sz="1050" dirty="0" smtClean="0">
              <a:solidFill>
                <a:schemeClr val="tx1">
                  <a:lumMod val="50000"/>
                  <a:lumOff val="50000"/>
                </a:schemeClr>
              </a:solidFill>
            </a:endParaRPr>
          </a:p>
          <a:p>
            <a:pPr>
              <a:lnSpc>
                <a:spcPct val="120000"/>
              </a:lnSpc>
            </a:pPr>
            <a:r>
              <a:rPr lang="en-US" altLang="ja-JP" sz="1050" dirty="0" smtClean="0">
                <a:solidFill>
                  <a:schemeClr val="tx1">
                    <a:lumMod val="50000"/>
                    <a:lumOff val="50000"/>
                  </a:schemeClr>
                </a:solidFill>
              </a:rPr>
              <a:t>Web</a:t>
            </a:r>
            <a:r>
              <a:rPr lang="ja-JP" altLang="en-US" sz="1050" dirty="0" smtClean="0">
                <a:solidFill>
                  <a:schemeClr val="tx1">
                    <a:lumMod val="50000"/>
                    <a:lumOff val="50000"/>
                  </a:schemeClr>
                </a:solidFill>
              </a:rPr>
              <a:t>サーバの通信状況を確認します</a:t>
            </a:r>
            <a:endParaRPr kumimoji="1" lang="ja-JP" altLang="en-US" sz="1050" dirty="0">
              <a:solidFill>
                <a:schemeClr val="tx1">
                  <a:lumMod val="50000"/>
                  <a:lumOff val="50000"/>
                </a:schemeClr>
              </a:solidFill>
            </a:endParaRPr>
          </a:p>
        </p:txBody>
      </p:sp>
      <p:pic>
        <p:nvPicPr>
          <p:cNvPr id="18"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117" y="4389146"/>
            <a:ext cx="324000" cy="243000"/>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872888" y="4299942"/>
            <a:ext cx="3627105" cy="480131"/>
          </a:xfrm>
          <a:prstGeom prst="rect">
            <a:avLst/>
          </a:prstGeom>
          <a:noFill/>
        </p:spPr>
        <p:txBody>
          <a:bodyPr wrap="square" rtlCol="0">
            <a:spAutoFit/>
          </a:bodyPr>
          <a:lstStyle/>
          <a:p>
            <a:pPr>
              <a:lnSpc>
                <a:spcPct val="120000"/>
              </a:lnSpc>
            </a:pPr>
            <a:r>
              <a:rPr kumimoji="1" lang="ja-JP" altLang="en-US" sz="1050" dirty="0" smtClean="0">
                <a:solidFill>
                  <a:schemeClr val="tx1">
                    <a:lumMod val="50000"/>
                    <a:lumOff val="50000"/>
                  </a:schemeClr>
                </a:solidFill>
              </a:rPr>
              <a:t>サーバ側の処理待機が要因と思われる場合</a:t>
            </a:r>
            <a:r>
              <a:rPr kumimoji="1" lang="ja-JP" altLang="en-US" sz="1050" smtClean="0">
                <a:solidFill>
                  <a:schemeClr val="tx1">
                    <a:lumMod val="50000"/>
                    <a:lumOff val="50000"/>
                  </a:schemeClr>
                </a:solidFill>
              </a:rPr>
              <a:t>は、</a:t>
            </a:r>
            <a:endParaRPr kumimoji="1" lang="en-US" altLang="ja-JP" sz="1050" smtClean="0">
              <a:solidFill>
                <a:schemeClr val="tx1">
                  <a:lumMod val="50000"/>
                  <a:lumOff val="50000"/>
                </a:schemeClr>
              </a:solidFill>
            </a:endParaRPr>
          </a:p>
          <a:p>
            <a:pPr>
              <a:lnSpc>
                <a:spcPct val="120000"/>
              </a:lnSpc>
            </a:pPr>
            <a:r>
              <a:rPr kumimoji="1" lang="ja-JP" altLang="en-US" sz="1050" smtClean="0">
                <a:solidFill>
                  <a:schemeClr val="tx1">
                    <a:lumMod val="50000"/>
                    <a:lumOff val="50000"/>
                  </a:schemeClr>
                </a:solidFill>
              </a:rPr>
              <a:t>管理センターで</a:t>
            </a:r>
            <a:r>
              <a:rPr kumimoji="1" lang="en-US" altLang="ja-JP" sz="1050" dirty="0" smtClean="0">
                <a:solidFill>
                  <a:schemeClr val="tx1">
                    <a:lumMod val="50000"/>
                    <a:lumOff val="50000"/>
                  </a:schemeClr>
                </a:solidFill>
              </a:rPr>
              <a:t>Reporting</a:t>
            </a:r>
            <a:r>
              <a:rPr kumimoji="1" lang="ja-JP" altLang="en-US" sz="1050" dirty="0" smtClean="0">
                <a:solidFill>
                  <a:schemeClr val="tx1">
                    <a:lumMod val="50000"/>
                    <a:lumOff val="50000"/>
                  </a:schemeClr>
                </a:solidFill>
              </a:rPr>
              <a:t> </a:t>
            </a:r>
            <a:r>
              <a:rPr kumimoji="1" lang="en-US" altLang="ja-JP" sz="1050" dirty="0" smtClean="0">
                <a:solidFill>
                  <a:schemeClr val="tx1">
                    <a:lumMod val="50000"/>
                    <a:lumOff val="50000"/>
                  </a:schemeClr>
                </a:solidFill>
              </a:rPr>
              <a:t>Server</a:t>
            </a:r>
            <a:r>
              <a:rPr kumimoji="1" lang="ja-JP" altLang="en-US" sz="1050" dirty="0" smtClean="0">
                <a:solidFill>
                  <a:schemeClr val="tx1">
                    <a:lumMod val="50000"/>
                    <a:lumOff val="50000"/>
                  </a:schemeClr>
                </a:solidFill>
              </a:rPr>
              <a:t>の状況を確認します</a:t>
            </a:r>
            <a:endParaRPr kumimoji="1" lang="ja-JP" altLang="en-US" sz="1050" dirty="0">
              <a:solidFill>
                <a:schemeClr val="tx1">
                  <a:lumMod val="50000"/>
                  <a:lumOff val="50000"/>
                </a:schemeClr>
              </a:solidFill>
            </a:endParaRPr>
          </a:p>
        </p:txBody>
      </p:sp>
      <p:pic>
        <p:nvPicPr>
          <p:cNvPr id="2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9385" y="4389146"/>
            <a:ext cx="324000" cy="243000"/>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p:cNvSpPr txBox="1"/>
          <p:nvPr/>
        </p:nvSpPr>
        <p:spPr>
          <a:xfrm>
            <a:off x="5302156" y="4299942"/>
            <a:ext cx="3590325" cy="490134"/>
          </a:xfrm>
          <a:prstGeom prst="rect">
            <a:avLst/>
          </a:prstGeom>
          <a:noFill/>
        </p:spPr>
        <p:txBody>
          <a:bodyPr wrap="square" rtlCol="0">
            <a:spAutoFit/>
          </a:bodyPr>
          <a:lstStyle/>
          <a:p>
            <a:pPr>
              <a:lnSpc>
                <a:spcPct val="120000"/>
              </a:lnSpc>
            </a:pPr>
            <a:r>
              <a:rPr kumimoji="1" lang="ja-JP" altLang="en-US" sz="1050" dirty="0" smtClean="0">
                <a:solidFill>
                  <a:schemeClr val="tx1">
                    <a:lumMod val="50000"/>
                    <a:lumOff val="50000"/>
                  </a:schemeClr>
                </a:solidFill>
              </a:rPr>
              <a:t>データベース側の処理待機が要因と思われる場合は、データベースの状況を確認します</a:t>
            </a:r>
            <a:endParaRPr kumimoji="1" lang="ja-JP" altLang="en-US" sz="1050" dirty="0">
              <a:solidFill>
                <a:schemeClr val="tx1">
                  <a:lumMod val="50000"/>
                  <a:lumOff val="50000"/>
                </a:schemeClr>
              </a:solidFill>
            </a:endParaRPr>
          </a:p>
        </p:txBody>
      </p:sp>
      <p:pic>
        <p:nvPicPr>
          <p:cNvPr id="22"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5980080" y="1473628"/>
            <a:ext cx="2624369" cy="758657"/>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3" name="図 22"/>
          <p:cNvPicPr>
            <a:picLocks noChangeAspect="1"/>
          </p:cNvPicPr>
          <p:nvPr/>
        </p:nvPicPr>
        <p:blipFill>
          <a:blip r:embed="rId9"/>
          <a:stretch>
            <a:fillRect/>
          </a:stretch>
        </p:blipFill>
        <p:spPr>
          <a:xfrm>
            <a:off x="827584" y="3198132"/>
            <a:ext cx="2177770" cy="1083760"/>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7587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ctrTitle"/>
          </p:nvPr>
        </p:nvSpPr>
        <p:spPr/>
        <p:txBody>
          <a:bodyPr/>
          <a:lstStyle/>
          <a:p>
            <a:r>
              <a:rPr lang="ja-JP" altLang="en-US" dirty="0"/>
              <a:t>設定可能な流量制限</a:t>
            </a:r>
            <a:endParaRPr kumimoji="1" lang="ja-JP" altLang="en-US" dirty="0"/>
          </a:p>
        </p:txBody>
      </p:sp>
      <p:sp>
        <p:nvSpPr>
          <p:cNvPr id="13" name="テキスト プレースホルダー 12"/>
          <p:cNvSpPr>
            <a:spLocks noGrp="1"/>
          </p:cNvSpPr>
          <p:nvPr>
            <p:ph type="body" sz="quarter" idx="4294967295"/>
          </p:nvPr>
        </p:nvSpPr>
        <p:spPr>
          <a:xfrm>
            <a:off x="2359985" y="4277218"/>
            <a:ext cx="6520776" cy="504825"/>
          </a:xfrm>
        </p:spPr>
        <p:txBody>
          <a:bodyPr/>
          <a:lstStyle/>
          <a:p>
            <a:endParaRPr kumimoji="1" lang="ja-JP" altLang="en-US" dirty="0"/>
          </a:p>
        </p:txBody>
      </p:sp>
      <p:sp>
        <p:nvSpPr>
          <p:cNvPr id="5" name="スライド番号プレースホルダー 4"/>
          <p:cNvSpPr>
            <a:spLocks noGrp="1"/>
          </p:cNvSpPr>
          <p:nvPr>
            <p:ph type="sldNum" sz="quarter" idx="11"/>
          </p:nvPr>
        </p:nvSpPr>
        <p:spPr>
          <a:xfrm>
            <a:off x="8594576" y="4818186"/>
            <a:ext cx="549424" cy="273844"/>
          </a:xfrm>
        </p:spPr>
        <p:txBody>
          <a:bodyPr/>
          <a:lstStyle/>
          <a:p>
            <a:fld id="{4B22246B-72CC-4AB3-AEF9-7F9B00475CC6}" type="slidenum">
              <a:rPr lang="ja-JP" altLang="en-US" smtClean="0"/>
              <a:pPr/>
              <a:t>8</a:t>
            </a:fld>
            <a:endParaRPr lang="ja-JP" altLang="en-US" dirty="0"/>
          </a:p>
        </p:txBody>
      </p:sp>
      <p:sp>
        <p:nvSpPr>
          <p:cNvPr id="4" name="フッター プレースホルダー 3"/>
          <p:cNvSpPr>
            <a:spLocks noGrp="1"/>
          </p:cNvSpPr>
          <p:nvPr>
            <p:ph type="ftr" sz="quarter" idx="4294967295"/>
          </p:nvPr>
        </p:nvSpPr>
        <p:spPr>
          <a:xfrm>
            <a:off x="0" y="4818063"/>
            <a:ext cx="1131888" cy="274637"/>
          </a:xfrm>
        </p:spPr>
        <p:txBody>
          <a:bodyPr/>
          <a:lstStyle/>
          <a:p>
            <a:r>
              <a:rPr lang="en-US" altLang="ja-JP" dirty="0" smtClean="0"/>
              <a:t>© K.K. Ashisuto</a:t>
            </a:r>
            <a:endParaRPr lang="ja-JP" altLang="en-US" dirty="0"/>
          </a:p>
        </p:txBody>
      </p:sp>
    </p:spTree>
    <p:extLst>
      <p:ext uri="{BB962C8B-B14F-4D97-AF65-F5344CB8AC3E}">
        <p14:creationId xmlns:p14="http://schemas.microsoft.com/office/powerpoint/2010/main" val="1335878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stretch>
            <a:fillRect/>
          </a:stretch>
        </p:blipFill>
        <p:spPr>
          <a:xfrm>
            <a:off x="1331640" y="2217713"/>
            <a:ext cx="5400600" cy="2588916"/>
          </a:xfrm>
          <a:prstGeom prst="rect">
            <a:avLst/>
          </a:prstGeom>
          <a:ln>
            <a:solidFill>
              <a:schemeClr val="accent1"/>
            </a:solidFill>
          </a:ln>
        </p:spPr>
      </p:pic>
      <p:sp>
        <p:nvSpPr>
          <p:cNvPr id="6" name="タイトル 5"/>
          <p:cNvSpPr>
            <a:spLocks noGrp="1"/>
          </p:cNvSpPr>
          <p:nvPr>
            <p:ph type="title"/>
          </p:nvPr>
        </p:nvSpPr>
        <p:spPr/>
        <p:txBody>
          <a:bodyPr/>
          <a:lstStyle/>
          <a:p>
            <a:r>
              <a:rPr lang="ja-JP" altLang="en-US" dirty="0"/>
              <a:t>エージェントとは</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dirty="0" smtClean="0"/>
              <a:t>© K.K. Ashisuto</a:t>
            </a:r>
            <a:endParaRPr lang="ja-JP" altLang="en-US" dirty="0"/>
          </a:p>
        </p:txBody>
      </p:sp>
      <p:sp>
        <p:nvSpPr>
          <p:cNvPr id="7" name="テキスト プレースホルダー 6"/>
          <p:cNvSpPr>
            <a:spLocks noGrp="1"/>
          </p:cNvSpPr>
          <p:nvPr>
            <p:ph type="body" sz="quarter" idx="13"/>
          </p:nvPr>
        </p:nvSpPr>
        <p:spPr>
          <a:xfrm>
            <a:off x="215900" y="915566"/>
            <a:ext cx="8712200" cy="1944216"/>
          </a:xfrm>
        </p:spPr>
        <p:txBody>
          <a:bodyPr/>
          <a:lstStyle/>
          <a:p>
            <a:r>
              <a:rPr lang="ja-JP" altLang="en-US" dirty="0"/>
              <a:t>レポート生成、データ検索処理を行うプロセス（</a:t>
            </a:r>
            <a:r>
              <a:rPr lang="en-US" altLang="ja-JP" dirty="0"/>
              <a:t>tscom3.exe</a:t>
            </a:r>
            <a:r>
              <a:rPr lang="ja-JP" altLang="en-US" dirty="0"/>
              <a:t>）です。</a:t>
            </a:r>
            <a:endParaRPr lang="en-US" altLang="ja-JP" dirty="0"/>
          </a:p>
          <a:p>
            <a:pPr lvl="1"/>
            <a:r>
              <a:rPr lang="ja-JP" altLang="en-US" dirty="0"/>
              <a:t>プロシジャが１つ実行されるごとに、</a:t>
            </a:r>
            <a:r>
              <a:rPr lang="en-US" altLang="ja-JP" dirty="0"/>
              <a:t>1</a:t>
            </a:r>
            <a:r>
              <a:rPr lang="ja-JP" altLang="en-US" dirty="0" err="1"/>
              <a:t>つの</a:t>
            </a:r>
            <a:r>
              <a:rPr lang="ja-JP" altLang="en-US" dirty="0"/>
              <a:t>エージェントが割り当てられ、リクエスト</a:t>
            </a:r>
            <a:r>
              <a:rPr lang="ja-JP" altLang="en-US" dirty="0" smtClean="0"/>
              <a:t>が実行</a:t>
            </a:r>
            <a:r>
              <a:rPr lang="ja-JP" altLang="en-US" dirty="0"/>
              <a:t>されます。</a:t>
            </a:r>
          </a:p>
          <a:p>
            <a:pPr lvl="1"/>
            <a:r>
              <a:rPr lang="ja-JP" altLang="en-US" dirty="0"/>
              <a:t>エージェントの起動数や実行状況は、</a:t>
            </a:r>
            <a:r>
              <a:rPr lang="en-US" altLang="ja-JP" dirty="0"/>
              <a:t>[</a:t>
            </a:r>
            <a:r>
              <a:rPr lang="ja-JP" altLang="en-US" dirty="0"/>
              <a:t>管理センター</a:t>
            </a:r>
            <a:r>
              <a:rPr lang="en-US" altLang="ja-JP" dirty="0"/>
              <a:t>] – [</a:t>
            </a:r>
            <a:r>
              <a:rPr lang="ja-JP" altLang="en-US" dirty="0"/>
              <a:t>サーバワークスペース</a:t>
            </a:r>
            <a:r>
              <a:rPr lang="en-US" altLang="ja-JP" dirty="0"/>
              <a:t>]</a:t>
            </a:r>
            <a:r>
              <a:rPr lang="ja-JP" altLang="en-US" dirty="0"/>
              <a:t>で確認</a:t>
            </a:r>
            <a:r>
              <a:rPr lang="ja-JP" altLang="en-US" dirty="0" smtClean="0"/>
              <a:t>可能です</a:t>
            </a:r>
            <a:r>
              <a:rPr lang="ja-JP" altLang="en-US" dirty="0"/>
              <a:t>。</a:t>
            </a:r>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9</a:t>
            </a:fld>
            <a:endParaRPr lang="ja-JP" altLang="en-US" dirty="0"/>
          </a:p>
        </p:txBody>
      </p:sp>
      <p:sp>
        <p:nvSpPr>
          <p:cNvPr id="9" name="正方形/長方形 8"/>
          <p:cNvSpPr/>
          <p:nvPr/>
        </p:nvSpPr>
        <p:spPr>
          <a:xfrm>
            <a:off x="3563888" y="3109478"/>
            <a:ext cx="3168352" cy="162251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1619672" y="4405315"/>
            <a:ext cx="936104" cy="2539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1307018" y="3507854"/>
            <a:ext cx="288032" cy="2880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74707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hisuto default">
      <a:majorFont>
        <a:latin typeface="Segoe UI Semibold"/>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75000"/>
          </a:schemeClr>
        </a:solidFill>
        <a:ln>
          <a:noFill/>
        </a:ln>
      </a:spPr>
      <a:bodyPr rtlCol="0" anchor="ctr"/>
      <a:lstStyle>
        <a:defPPr algn="ctr">
          <a:defRPr kumimoji="1" dirty="0" smtClean="0">
            <a:solidFill>
              <a:schemeClr val="tx1">
                <a:lumMod val="75000"/>
                <a:lumOff val="25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007BBB"/>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defPPr>
      </a:lstStyle>
    </a:txDef>
  </a:objectDefaults>
  <a:extraClrSchemeLst/>
  <a:extLst>
    <a:ext uri="{05A4C25C-085E-4340-85A3-A5531E510DB2}">
      <thm15:themeFamily xmlns:thm15="http://schemas.microsoft.com/office/thememl/2012/main" name="プレゼンテーション9" id="{DE2D1647-19E2-4E97-87A8-EEEC499188CF}" vid="{EDC404A7-EA18-41DC-9A0E-0359E76DF17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WebFOCUSレクチャースライドテンプレート</Template>
  <TotalTime>0</TotalTime>
  <Words>9473</Words>
  <Application>Microsoft Office PowerPoint</Application>
  <PresentationFormat>画面に合わせる (16:9)</PresentationFormat>
  <Paragraphs>834</Paragraphs>
  <Slides>42</Slides>
  <Notes>40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42</vt:i4>
      </vt:variant>
    </vt:vector>
  </HeadingPairs>
  <TitlesOfParts>
    <vt:vector size="54" baseType="lpstr">
      <vt:lpstr>]</vt:lpstr>
      <vt:lpstr>ＭＳ Ｐゴシック</vt:lpstr>
      <vt:lpstr>Teko Medium</vt:lpstr>
      <vt:lpstr>メイリオ</vt:lpstr>
      <vt:lpstr>メイリオ</vt:lpstr>
      <vt:lpstr>Arial</vt:lpstr>
      <vt:lpstr>Calibri</vt:lpstr>
      <vt:lpstr>Segoe UI</vt:lpstr>
      <vt:lpstr>Segoe UI Semibold</vt:lpstr>
      <vt:lpstr>Times New Roman</vt:lpstr>
      <vt:lpstr>Wingdings</vt:lpstr>
      <vt:lpstr>Office ​​テーマ</vt:lpstr>
      <vt:lpstr>安定稼働にむけての考慮点</vt:lpstr>
      <vt:lpstr>アジェンダ</vt:lpstr>
      <vt:lpstr>はじめに</vt:lpstr>
      <vt:lpstr>はじめに</vt:lpstr>
      <vt:lpstr>WebFOCUSの性能に影響がでるポイント</vt:lpstr>
      <vt:lpstr>ボトルネック見極めの流れ</vt:lpstr>
      <vt:lpstr>各処理層での確認方法</vt:lpstr>
      <vt:lpstr>設定可能な流量制限</vt:lpstr>
      <vt:lpstr>エージェントとは</vt:lpstr>
      <vt:lpstr>エージェントとデータサービス</vt:lpstr>
      <vt:lpstr>WebFOCUS のリソース消費の特性</vt:lpstr>
      <vt:lpstr>流量制限のポイント</vt:lpstr>
      <vt:lpstr>エージェント数の制御</vt:lpstr>
      <vt:lpstr>キューの制御</vt:lpstr>
      <vt:lpstr>キューの制御</vt:lpstr>
      <vt:lpstr>ユーザー単位の制御</vt:lpstr>
      <vt:lpstr>エージェントの存続時間の制御</vt:lpstr>
      <vt:lpstr>エージェントの存続時間の制御</vt:lpstr>
      <vt:lpstr>備考①</vt:lpstr>
      <vt:lpstr>備考②</vt:lpstr>
      <vt:lpstr>備考③</vt:lpstr>
      <vt:lpstr>備考③</vt:lpstr>
      <vt:lpstr>備考③</vt:lpstr>
      <vt:lpstr>レスポンスに 影響を与える要素</vt:lpstr>
      <vt:lpstr>アプリケーションディレクトリの参照パス</vt:lpstr>
      <vt:lpstr>アプリケーションディレクトリの参照パス</vt:lpstr>
      <vt:lpstr>アプリケーションディレクトリの参照階層</vt:lpstr>
      <vt:lpstr>アプリケーションディレクトリの参照階層</vt:lpstr>
      <vt:lpstr>セッション権限検索の階層</vt:lpstr>
      <vt:lpstr>セッション権限検索の階層</vt:lpstr>
      <vt:lpstr>名前解決におけるパフォーマンス</vt:lpstr>
      <vt:lpstr>リリースに向けての検討項目</vt:lpstr>
      <vt:lpstr>JVMチューニング</vt:lpstr>
      <vt:lpstr>JVMチューニング</vt:lpstr>
      <vt:lpstr>ヒープサイズの設定</vt:lpstr>
      <vt:lpstr>リフレッシュ間隔の設定</vt:lpstr>
      <vt:lpstr>JVMチューニングのポイント</vt:lpstr>
      <vt:lpstr>メモリの割り当てサイズの検討</vt:lpstr>
      <vt:lpstr>フェッチサイズ</vt:lpstr>
      <vt:lpstr>フェッチサイズの設定</vt:lpstr>
      <vt:lpstr>フェッチサイズ検討時のポイント</vt:lpstr>
      <vt:lpstr>PowerPoint プレゼンテーション</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2023-08-14T02:28:28Z</dcterms:created>
  <dcterms:modified xsi:type="dcterms:W3CDTF">2023-08-16T08:31:41Z</dcterms:modified>
</cp:coreProperties>
</file>