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93" r:id="rId2"/>
    <p:sldId id="526" r:id="rId3"/>
    <p:sldId id="539" r:id="rId4"/>
    <p:sldId id="527" r:id="rId5"/>
    <p:sldId id="528" r:id="rId6"/>
    <p:sldId id="487" r:id="rId7"/>
    <p:sldId id="549" r:id="rId8"/>
    <p:sldId id="538" r:id="rId9"/>
    <p:sldId id="505" r:id="rId10"/>
    <p:sldId id="541" r:id="rId11"/>
    <p:sldId id="542" r:id="rId12"/>
    <p:sldId id="540" r:id="rId13"/>
    <p:sldId id="546" r:id="rId14"/>
    <p:sldId id="543" r:id="rId15"/>
    <p:sldId id="520" r:id="rId16"/>
    <p:sldId id="516" r:id="rId17"/>
    <p:sldId id="511" r:id="rId18"/>
    <p:sldId id="545" r:id="rId19"/>
    <p:sldId id="547" r:id="rId20"/>
    <p:sldId id="535" r:id="rId21"/>
    <p:sldId id="529" r:id="rId22"/>
    <p:sldId id="534" r:id="rId23"/>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00AFEF"/>
    <a:srgbClr val="D9D2E9"/>
    <a:srgbClr val="F29700"/>
    <a:srgbClr val="8E7CC3"/>
    <a:srgbClr val="E69138"/>
    <a:srgbClr val="FFDDE8"/>
    <a:srgbClr val="FF81AB"/>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920" autoAdjust="0"/>
  </p:normalViewPr>
  <p:slideViewPr>
    <p:cSldViewPr>
      <p:cViewPr varScale="1">
        <p:scale>
          <a:sx n="141" d="100"/>
          <a:sy n="141" d="100"/>
        </p:scale>
        <p:origin x="1020" y="120"/>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971" y="-67"/>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2024/5/1</a:t>
            </a:fld>
            <a:endParaRPr kumimoji="1" lang="ja-JP" altLang="en-US" dirty="0"/>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dirty="0"/>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2024/5/1</a:t>
            </a:fld>
            <a:endParaRPr kumimoji="1" lang="ja-JP" altLang="en-US" dirty="0"/>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dirty="0"/>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4</a:t>
            </a:fld>
            <a:endParaRPr kumimoji="1" lang="ja-JP" altLang="en-US" dirty="0"/>
          </a:p>
        </p:txBody>
      </p:sp>
    </p:spTree>
    <p:extLst>
      <p:ext uri="{BB962C8B-B14F-4D97-AF65-F5344CB8AC3E}">
        <p14:creationId xmlns:p14="http://schemas.microsoft.com/office/powerpoint/2010/main" val="401194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17</a:t>
            </a:fld>
            <a:endParaRPr kumimoji="1" lang="ja-JP" altLang="en-US" dirty="0"/>
          </a:p>
        </p:txBody>
      </p:sp>
    </p:spTree>
    <p:extLst>
      <p:ext uri="{BB962C8B-B14F-4D97-AF65-F5344CB8AC3E}">
        <p14:creationId xmlns:p14="http://schemas.microsoft.com/office/powerpoint/2010/main" val="91476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９＠</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6</a:t>
            </a:fld>
            <a:endParaRPr kumimoji="1" lang="ja-JP" altLang="en-US" dirty="0"/>
          </a:p>
        </p:txBody>
      </p:sp>
    </p:spTree>
    <p:extLst>
      <p:ext uri="{BB962C8B-B14F-4D97-AF65-F5344CB8AC3E}">
        <p14:creationId xmlns:p14="http://schemas.microsoft.com/office/powerpoint/2010/main" val="44538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９＠</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7</a:t>
            </a:fld>
            <a:endParaRPr kumimoji="1" lang="ja-JP" altLang="en-US" dirty="0"/>
          </a:p>
        </p:txBody>
      </p:sp>
    </p:spTree>
    <p:extLst>
      <p:ext uri="{BB962C8B-B14F-4D97-AF65-F5344CB8AC3E}">
        <p14:creationId xmlns:p14="http://schemas.microsoft.com/office/powerpoint/2010/main" val="364078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8</a:t>
            </a:fld>
            <a:endParaRPr kumimoji="1" lang="ja-JP" altLang="en-US" dirty="0"/>
          </a:p>
        </p:txBody>
      </p:sp>
    </p:spTree>
    <p:extLst>
      <p:ext uri="{BB962C8B-B14F-4D97-AF65-F5344CB8AC3E}">
        <p14:creationId xmlns:p14="http://schemas.microsoft.com/office/powerpoint/2010/main" val="267980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９＠</a:t>
            </a:r>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10</a:t>
            </a:fld>
            <a:endParaRPr kumimoji="1" lang="ja-JP" altLang="en-US" dirty="0"/>
          </a:p>
        </p:txBody>
      </p:sp>
    </p:spTree>
    <p:extLst>
      <p:ext uri="{BB962C8B-B14F-4D97-AF65-F5344CB8AC3E}">
        <p14:creationId xmlns:p14="http://schemas.microsoft.com/office/powerpoint/2010/main" val="277509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11</a:t>
            </a:fld>
            <a:endParaRPr kumimoji="1" lang="ja-JP" altLang="en-US" dirty="0"/>
          </a:p>
        </p:txBody>
      </p:sp>
    </p:spTree>
    <p:extLst>
      <p:ext uri="{BB962C8B-B14F-4D97-AF65-F5344CB8AC3E}">
        <p14:creationId xmlns:p14="http://schemas.microsoft.com/office/powerpoint/2010/main" val="195865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12</a:t>
            </a:fld>
            <a:endParaRPr kumimoji="1" lang="ja-JP" altLang="en-US" dirty="0"/>
          </a:p>
        </p:txBody>
      </p:sp>
    </p:spTree>
    <p:extLst>
      <p:ext uri="{BB962C8B-B14F-4D97-AF65-F5344CB8AC3E}">
        <p14:creationId xmlns:p14="http://schemas.microsoft.com/office/powerpoint/2010/main" val="356622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endParaRPr kumimoji="1" lang="en-US" altLang="ja-JP" dirty="0" smtClean="0"/>
          </a:p>
          <a:p>
            <a:pPr marL="0" indent="0"/>
            <a:r>
              <a:rPr kumimoji="1" lang="ja-JP" altLang="en-US" dirty="0" smtClean="0"/>
              <a:t>技術支援サービスとサポートセンターの利用に加えて、</a:t>
            </a:r>
            <a:endParaRPr kumimoji="1" lang="en-US" altLang="ja-JP" dirty="0" smtClean="0"/>
          </a:p>
          <a:p>
            <a:pPr marL="0" indent="0"/>
            <a:r>
              <a:rPr kumimoji="1" lang="ja-JP" altLang="en-US" dirty="0" smtClean="0"/>
              <a:t>ナレッジサプリを組み合わせてご利用いただくことで、</a:t>
            </a:r>
            <a:endParaRPr kumimoji="1" lang="en-US" altLang="ja-JP" dirty="0" smtClean="0"/>
          </a:p>
          <a:p>
            <a:pPr marL="0" indent="0"/>
            <a:r>
              <a:rPr kumimoji="1" lang="ja-JP" altLang="en-US" dirty="0" smtClean="0"/>
              <a:t>持続的にお客様のデータ活用の実現を支援します。</a:t>
            </a:r>
            <a:endParaRPr kumimoji="1" lang="en-US" altLang="ja-JP" dirty="0" smtClean="0"/>
          </a:p>
          <a:p>
            <a:pPr marL="0" lvl="0" indent="0" algn="l" rtl="0">
              <a:spcBef>
                <a:spcPts val="0"/>
              </a:spcBef>
              <a:spcAft>
                <a:spcPts val="0"/>
              </a:spcAft>
              <a:buNone/>
            </a:pPr>
            <a:endParaRPr lang="ja-JP" altLang="en-US" dirty="0" smtClean="0"/>
          </a:p>
          <a:p>
            <a:pPr marL="0" lvl="0" indent="0" algn="l" rtl="0">
              <a:spcBef>
                <a:spcPts val="0"/>
              </a:spcBef>
              <a:spcAft>
                <a:spcPts val="0"/>
              </a:spcAft>
              <a:buNone/>
            </a:pPr>
            <a:r>
              <a:rPr lang="en-US" altLang="ja-JP" dirty="0" smtClean="0"/>
              <a:t>WebFOCUS</a:t>
            </a:r>
            <a:r>
              <a:rPr lang="ja-JP" altLang="en-US" dirty="0" smtClean="0"/>
              <a:t>の導入・構築フェーズに特化した技術支援サービスで</a:t>
            </a:r>
            <a:endParaRPr lang="en-US" altLang="ja-JP" dirty="0" smtClean="0"/>
          </a:p>
          <a:p>
            <a:pPr marL="0" lvl="0" indent="0" algn="l" rtl="0">
              <a:spcBef>
                <a:spcPts val="0"/>
              </a:spcBef>
              <a:spcAft>
                <a:spcPts val="0"/>
              </a:spcAft>
              <a:buNone/>
            </a:pPr>
            <a:r>
              <a:rPr lang="ja-JP" altLang="en-US" dirty="0" smtClean="0"/>
              <a:t>初期の立ち上げと製品のスキルアップをご支援します。</a:t>
            </a:r>
            <a:endParaRPr lang="en-US" altLang="ja-JP" dirty="0" smtClean="0"/>
          </a:p>
          <a:p>
            <a:pPr marL="0" lvl="0" indent="0" algn="l" rtl="0">
              <a:spcBef>
                <a:spcPts val="0"/>
              </a:spcBef>
              <a:spcAft>
                <a:spcPts val="0"/>
              </a:spcAft>
              <a:buNone/>
            </a:pPr>
            <a:endParaRPr lang="en-US" altLang="ja-JP" dirty="0" smtClean="0"/>
          </a:p>
          <a:p>
            <a:pPr marL="0" lvl="0" indent="0" algn="l" rtl="0">
              <a:spcBef>
                <a:spcPts val="0"/>
              </a:spcBef>
              <a:spcAft>
                <a:spcPts val="0"/>
              </a:spcAft>
              <a:buNone/>
            </a:pPr>
            <a:r>
              <a:rPr lang="en-US" altLang="ja-JP" dirty="0" smtClean="0"/>
              <a:t>WebFOCUS</a:t>
            </a:r>
            <a:r>
              <a:rPr lang="ja-JP" altLang="en-US" dirty="0" smtClean="0"/>
              <a:t>利用・運用フェーズでは、サポートセンターで</a:t>
            </a:r>
            <a:endParaRPr lang="en-US" altLang="ja-JP" dirty="0" smtClean="0"/>
          </a:p>
          <a:p>
            <a:pPr marL="0" lvl="0" indent="0" algn="l" rtl="0">
              <a:spcBef>
                <a:spcPts val="0"/>
              </a:spcBef>
              <a:spcAft>
                <a:spcPts val="0"/>
              </a:spcAft>
              <a:buNone/>
            </a:pPr>
            <a:r>
              <a:rPr lang="ja-JP" altLang="en-US" dirty="0" smtClean="0"/>
              <a:t>製品に関する使い方や疑問点、不明点などについてのお問い合わせ対応を行います。</a:t>
            </a:r>
          </a:p>
          <a:p>
            <a:pPr marL="0" lvl="0" indent="0" algn="l" rtl="0">
              <a:spcBef>
                <a:spcPts val="0"/>
              </a:spcBef>
              <a:spcAft>
                <a:spcPts val="0"/>
              </a:spcAft>
              <a:buNone/>
            </a:pPr>
            <a:endParaRPr lang="en-US" altLang="ja-JP" dirty="0" smtClean="0"/>
          </a:p>
          <a:p>
            <a:pPr marL="0" lvl="0" indent="0" algn="l" rtl="0">
              <a:spcBef>
                <a:spcPts val="0"/>
              </a:spcBef>
              <a:spcAft>
                <a:spcPts val="0"/>
              </a:spcAft>
              <a:buNone/>
            </a:pPr>
            <a:r>
              <a:rPr lang="ja-JP" altLang="en-US" dirty="0" smtClean="0"/>
              <a:t>ナレッジサプリは、</a:t>
            </a:r>
          </a:p>
          <a:p>
            <a:pPr marL="0" lvl="0" indent="0" algn="l" rtl="0">
              <a:spcBef>
                <a:spcPts val="0"/>
              </a:spcBef>
              <a:spcAft>
                <a:spcPts val="0"/>
              </a:spcAft>
              <a:buNone/>
            </a:pPr>
            <a:r>
              <a:rPr lang="en-US" altLang="ja-JP" dirty="0" smtClean="0"/>
              <a:t>WebFOCUS</a:t>
            </a:r>
            <a:r>
              <a:rPr lang="ja-JP" altLang="en-US" dirty="0" smtClean="0"/>
              <a:t>の導入時から利用・運用開始後も</a:t>
            </a:r>
            <a:endParaRPr lang="en-US" altLang="ja-JP" dirty="0" smtClean="0"/>
          </a:p>
          <a:p>
            <a:pPr marL="0" lvl="0" indent="0" algn="l" rtl="0">
              <a:spcBef>
                <a:spcPts val="0"/>
              </a:spcBef>
              <a:spcAft>
                <a:spcPts val="0"/>
              </a:spcAft>
              <a:buNone/>
            </a:pPr>
            <a:r>
              <a:rPr lang="ja-JP" altLang="en-US" dirty="0" smtClean="0"/>
              <a:t>いつでも活用のノウハウコンテンツを入手可能です。</a:t>
            </a:r>
          </a:p>
          <a:p>
            <a:pPr marL="0" lvl="0" indent="0" algn="l" rtl="0">
              <a:spcBef>
                <a:spcPts val="0"/>
              </a:spcBef>
              <a:spcAft>
                <a:spcPts val="0"/>
              </a:spcAft>
              <a:buNone/>
            </a:pPr>
            <a:r>
              <a:rPr lang="ja-JP" altLang="en-US" dirty="0" smtClean="0"/>
              <a:t>必要に応じてコンテンツをより深く理解し、</a:t>
            </a:r>
          </a:p>
          <a:p>
            <a:pPr marL="0" lvl="0" indent="0" algn="l" rtl="0">
              <a:spcBef>
                <a:spcPts val="0"/>
              </a:spcBef>
              <a:spcAft>
                <a:spcPts val="0"/>
              </a:spcAft>
              <a:buNone/>
            </a:pPr>
            <a:r>
              <a:rPr lang="ja-JP" altLang="en-US" dirty="0" smtClean="0"/>
              <a:t>実践するためのリモートフォローを受けられるため、</a:t>
            </a:r>
          </a:p>
          <a:p>
            <a:pPr marL="0" lvl="0" indent="0" algn="l" rtl="0">
              <a:spcBef>
                <a:spcPts val="0"/>
              </a:spcBef>
              <a:spcAft>
                <a:spcPts val="0"/>
              </a:spcAft>
              <a:buNone/>
            </a:pPr>
            <a:r>
              <a:rPr lang="ja-JP" altLang="en-US" dirty="0" smtClean="0"/>
              <a:t>初期構築後もいつでも活用を拡げることができます。</a:t>
            </a:r>
          </a:p>
          <a:p>
            <a:pPr marL="0" lvl="0" indent="0" algn="l" rtl="0">
              <a:spcBef>
                <a:spcPts val="0"/>
              </a:spcBef>
              <a:spcAft>
                <a:spcPts val="0"/>
              </a:spcAft>
              <a:buNone/>
            </a:pPr>
            <a:endParaRPr lang="ja-JP" altLang="en-US" dirty="0" smtClean="0"/>
          </a:p>
          <a:p>
            <a:pPr marL="0" lvl="0" indent="0" algn="l" rtl="0">
              <a:spcBef>
                <a:spcPts val="0"/>
              </a:spcBef>
              <a:spcAft>
                <a:spcPts val="0"/>
              </a:spcAft>
              <a:buNone/>
            </a:pPr>
            <a:r>
              <a:rPr lang="ja-JP" altLang="en-US" dirty="0" smtClean="0"/>
              <a:t>活用がうまくいっていない時でも、活用のヒントやフォローを受けられるため、</a:t>
            </a:r>
          </a:p>
          <a:p>
            <a:pPr marL="0" lvl="0" indent="0" algn="l" rtl="0">
              <a:spcBef>
                <a:spcPts val="0"/>
              </a:spcBef>
              <a:spcAft>
                <a:spcPts val="0"/>
              </a:spcAft>
              <a:buNone/>
            </a:pPr>
            <a:r>
              <a:rPr lang="ja-JP" altLang="en-US" dirty="0" smtClean="0"/>
              <a:t>導入したもののうまくいかないといったリスクを大幅に軽減することも可能です。</a:t>
            </a:r>
          </a:p>
          <a:p>
            <a:pPr marL="0" lvl="0" indent="0" algn="l" rtl="0">
              <a:spcBef>
                <a:spcPts val="0"/>
              </a:spcBef>
              <a:spcAft>
                <a:spcPts val="0"/>
              </a:spcAft>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71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20ABA2-9722-4194-8862-78A0B0864EBF}" type="slidenum">
              <a:rPr kumimoji="1" lang="ja-JP" altLang="en-US" smtClean="0"/>
              <a:t>15</a:t>
            </a:fld>
            <a:endParaRPr kumimoji="1" lang="ja-JP" altLang="en-US" dirty="0"/>
          </a:p>
        </p:txBody>
      </p:sp>
    </p:spTree>
    <p:extLst>
      <p:ext uri="{BB962C8B-B14F-4D97-AF65-F5344CB8AC3E}">
        <p14:creationId xmlns:p14="http://schemas.microsoft.com/office/powerpoint/2010/main" val="1313909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148227"/>
            <a:ext cx="1584063" cy="989586"/>
          </a:xfrm>
          <a:prstGeom prst="rect">
            <a:avLst/>
          </a:prstGeom>
        </p:spPr>
      </p:pic>
      <p:sp>
        <p:nvSpPr>
          <p:cNvPr id="8" name="タイトル 1"/>
          <p:cNvSpPr>
            <a:spLocks noGrp="1"/>
          </p:cNvSpPr>
          <p:nvPr>
            <p:ph type="ctrTitle"/>
          </p:nvPr>
        </p:nvSpPr>
        <p:spPr>
          <a:xfrm>
            <a:off x="323528" y="1995686"/>
            <a:ext cx="8280920" cy="918102"/>
          </a:xfrm>
        </p:spPr>
        <p:txBody>
          <a:bodyPr>
            <a:noAutofit/>
          </a:bodyPr>
          <a:lstStyle>
            <a:lvl1pPr algn="l">
              <a:defRPr sz="3600" b="1">
                <a:solidFill>
                  <a:schemeClr val="bg1"/>
                </a:solidFill>
              </a:defRPr>
            </a:lvl1pPr>
          </a:lstStyle>
          <a:p>
            <a:r>
              <a:rPr kumimoji="1" lang="ja-JP" altLang="en-US" dirty="0" smtClean="0"/>
              <a:t>マスター タイトル</a:t>
            </a:r>
            <a:endParaRPr kumimoji="1" lang="ja-JP" altLang="en-US" dirty="0"/>
          </a:p>
        </p:txBody>
      </p:sp>
      <p:sp>
        <p:nvSpPr>
          <p:cNvPr id="9" name="サブタイトル 2"/>
          <p:cNvSpPr>
            <a:spLocks noGrp="1"/>
          </p:cNvSpPr>
          <p:nvPr>
            <p:ph type="subTitle" idx="1"/>
          </p:nvPr>
        </p:nvSpPr>
        <p:spPr>
          <a:xfrm>
            <a:off x="323528" y="3039802"/>
            <a:ext cx="6400800" cy="486054"/>
          </a:xfrm>
        </p:spPr>
        <p:txBody>
          <a:bodyPr>
            <a:no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5"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bg1"/>
                </a:solidFill>
                <a:latin typeface="+mn-ea"/>
                <a:ea typeface="+mn-ea"/>
                <a:cs typeface="Meiryo UI" panose="020B0604030504040204" pitchFamily="50" charset="-128"/>
              </a:rPr>
              <a:t>WF-954C</a:t>
            </a:r>
            <a:endParaRPr lang="en-US" altLang="ja-JP" sz="900" dirty="0">
              <a:solidFill>
                <a:schemeClr val="bg1"/>
              </a:solidFill>
              <a:latin typeface="+mn-ea"/>
              <a:ea typeface="+mn-ea"/>
              <a:cs typeface="Meiryo UI" panose="020B0604030504040204" pitchFamily="50" charset="-128"/>
            </a:endParaRPr>
          </a:p>
        </p:txBody>
      </p:sp>
    </p:spTree>
    <p:extLst>
      <p:ext uri="{BB962C8B-B14F-4D97-AF65-F5344CB8AC3E}">
        <p14:creationId xmlns:p14="http://schemas.microsoft.com/office/powerpoint/2010/main" val="2545578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直線コネクタ 4"/>
          <p:cNvCxnSpPr/>
          <p:nvPr userDrawn="1"/>
        </p:nvCxnSpPr>
        <p:spPr>
          <a:xfrm>
            <a:off x="3707904" y="3003798"/>
            <a:ext cx="5436096" cy="0"/>
          </a:xfrm>
          <a:prstGeom prst="line">
            <a:avLst/>
          </a:prstGeom>
          <a:ln w="3810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6" y="4148227"/>
            <a:ext cx="1584063" cy="989586"/>
          </a:xfrm>
          <a:prstGeom prst="rect">
            <a:avLst/>
          </a:prstGeom>
        </p:spPr>
      </p:pic>
      <p:sp>
        <p:nvSpPr>
          <p:cNvPr id="2" name="タイトル 1"/>
          <p:cNvSpPr>
            <a:spLocks noGrp="1"/>
          </p:cNvSpPr>
          <p:nvPr>
            <p:ph type="ctrTitle"/>
          </p:nvPr>
        </p:nvSpPr>
        <p:spPr>
          <a:xfrm>
            <a:off x="3707904" y="2139702"/>
            <a:ext cx="5292080" cy="918102"/>
          </a:xfrm>
        </p:spPr>
        <p:txBody>
          <a:bodyPr>
            <a:noAutofit/>
          </a:bodyPr>
          <a:lstStyle>
            <a:lvl1pPr algn="l">
              <a:defRPr sz="2800" b="1">
                <a:solidFill>
                  <a:schemeClr val="tx1">
                    <a:lumMod val="75000"/>
                    <a:lumOff val="25000"/>
                  </a:schemeClr>
                </a:solidFill>
              </a:defRPr>
            </a:lvl1pPr>
          </a:lstStyle>
          <a:p>
            <a:r>
              <a:rPr kumimoji="1" lang="ja-JP" altLang="en-US" dirty="0" smtClean="0"/>
              <a:t>マスター タイトル</a:t>
            </a:r>
            <a:endParaRPr kumimoji="1" lang="ja-JP" altLang="en-US" dirty="0"/>
          </a:p>
        </p:txBody>
      </p:sp>
      <p:sp>
        <p:nvSpPr>
          <p:cNvPr id="9" name="正方形/長方形 7"/>
          <p:cNvSpPr/>
          <p:nvPr userDrawn="1"/>
        </p:nvSpPr>
        <p:spPr>
          <a:xfrm>
            <a:off x="2322258" y="1"/>
            <a:ext cx="6821742" cy="4148226"/>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76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8"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tx1">
                    <a:lumMod val="75000"/>
                    <a:lumOff val="25000"/>
                  </a:schemeClr>
                </a:solidFill>
                <a:latin typeface="+mn-ea"/>
                <a:ea typeface="+mn-ea"/>
                <a:cs typeface="Meiryo UI" panose="020B0604030504040204" pitchFamily="50" charset="-128"/>
              </a:rPr>
              <a:t>WF-xxx</a:t>
            </a:r>
          </a:p>
        </p:txBody>
      </p:sp>
    </p:spTree>
    <p:extLst>
      <p:ext uri="{BB962C8B-B14F-4D97-AF65-F5344CB8AC3E}">
        <p14:creationId xmlns:p14="http://schemas.microsoft.com/office/powerpoint/2010/main" val="2649377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表紙－パターン３">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5"/>
          <p:cNvSpPr/>
          <p:nvPr userDrawn="1"/>
        </p:nvSpPr>
        <p:spPr>
          <a:xfrm>
            <a:off x="0" y="1707654"/>
            <a:ext cx="9144000" cy="2160240"/>
          </a:xfrm>
          <a:prstGeom prst="rect">
            <a:avLst/>
          </a:prstGeom>
          <a:solidFill>
            <a:schemeClr val="bg1">
              <a:alpha val="80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p:nvPr>
        </p:nvSpPr>
        <p:spPr>
          <a:xfrm>
            <a:off x="1323728" y="1995686"/>
            <a:ext cx="7560840" cy="918102"/>
          </a:xfrm>
        </p:spPr>
        <p:txBody>
          <a:bodyPr>
            <a:noAutofit/>
          </a:bodyPr>
          <a:lstStyle>
            <a:lvl1pPr algn="r">
              <a:defRPr sz="3600" b="1">
                <a:solidFill>
                  <a:schemeClr val="tx1">
                    <a:lumMod val="75000"/>
                    <a:lumOff val="25000"/>
                  </a:schemeClr>
                </a:solidFill>
              </a:defRPr>
            </a:lvl1pPr>
          </a:lstStyle>
          <a:p>
            <a:r>
              <a:rPr kumimoji="1" lang="ja-JP" altLang="en-US" dirty="0" smtClean="0"/>
              <a:t>マスター タイトル</a:t>
            </a:r>
            <a:endParaRPr kumimoji="1" lang="ja-JP" altLang="en-US" dirty="0"/>
          </a:p>
        </p:txBody>
      </p:sp>
      <p:sp>
        <p:nvSpPr>
          <p:cNvPr id="3" name="サブタイトル 2"/>
          <p:cNvSpPr>
            <a:spLocks noGrp="1"/>
          </p:cNvSpPr>
          <p:nvPr>
            <p:ph type="subTitle" idx="1"/>
          </p:nvPr>
        </p:nvSpPr>
        <p:spPr>
          <a:xfrm>
            <a:off x="2483768" y="3039802"/>
            <a:ext cx="6400800" cy="486054"/>
          </a:xfrm>
        </p:spPr>
        <p:txBody>
          <a:bodyPr>
            <a:noAutofit/>
          </a:bodyPr>
          <a:lstStyle>
            <a:lvl1pPr marL="0" indent="0" algn="r">
              <a:buNone/>
              <a:defRPr sz="1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148227"/>
            <a:ext cx="1584063" cy="989586"/>
          </a:xfrm>
          <a:prstGeom prst="rect">
            <a:avLst/>
          </a:prstGeom>
        </p:spPr>
      </p:pic>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表紙－パターン３">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2"/>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76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p:nvPr>
        </p:nvSpPr>
        <p:spPr>
          <a:xfrm>
            <a:off x="2987824" y="2085696"/>
            <a:ext cx="5896744" cy="918102"/>
          </a:xfrm>
        </p:spPr>
        <p:txBody>
          <a:bodyPr>
            <a:noAutofit/>
          </a:bodyPr>
          <a:lstStyle>
            <a:lvl1pPr algn="l">
              <a:defRPr sz="2800" b="1">
                <a:solidFill>
                  <a:schemeClr val="tx1">
                    <a:lumMod val="75000"/>
                    <a:lumOff val="25000"/>
                  </a:schemeClr>
                </a:solidFill>
              </a:defRPr>
            </a:lvl1pPr>
          </a:lstStyle>
          <a:p>
            <a:r>
              <a:rPr kumimoji="1" lang="ja-JP" altLang="en-US" dirty="0" smtClean="0"/>
              <a:t>マスター タイトル</a:t>
            </a:r>
            <a:endParaRPr kumimoji="1" lang="ja-JP" altLang="en-US" dirty="0"/>
          </a:p>
        </p:txBody>
      </p:sp>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6" y="4148227"/>
            <a:ext cx="1584063" cy="989586"/>
          </a:xfrm>
          <a:prstGeom prst="rect">
            <a:avLst/>
          </a:prstGeom>
        </p:spPr>
      </p:pic>
      <p:cxnSp>
        <p:nvCxnSpPr>
          <p:cNvPr id="5" name="直線コネクタ 4"/>
          <p:cNvCxnSpPr/>
          <p:nvPr userDrawn="1"/>
        </p:nvCxnSpPr>
        <p:spPr>
          <a:xfrm>
            <a:off x="2987824" y="3003798"/>
            <a:ext cx="6156176" cy="0"/>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tx1">
                    <a:lumMod val="75000"/>
                    <a:lumOff val="25000"/>
                  </a:schemeClr>
                </a:solidFill>
                <a:latin typeface="+mn-ea"/>
                <a:ea typeface="+mn-ea"/>
                <a:cs typeface="Meiryo UI" panose="020B0604030504040204" pitchFamily="50" charset="-128"/>
              </a:rPr>
              <a:t>WF-xxx</a:t>
            </a:r>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表紙－パターン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5"/>
          <p:cNvSpPr/>
          <p:nvPr userDrawn="1"/>
        </p:nvSpPr>
        <p:spPr>
          <a:xfrm>
            <a:off x="0" y="1707654"/>
            <a:ext cx="9144000" cy="2160240"/>
          </a:xfrm>
          <a:prstGeom prst="rect">
            <a:avLst/>
          </a:prstGeom>
          <a:solidFill>
            <a:schemeClr val="bg1">
              <a:alpha val="80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p:nvPr>
        </p:nvSpPr>
        <p:spPr>
          <a:xfrm>
            <a:off x="1323728" y="1995686"/>
            <a:ext cx="7560840" cy="918102"/>
          </a:xfrm>
        </p:spPr>
        <p:txBody>
          <a:bodyPr>
            <a:noAutofit/>
          </a:bodyPr>
          <a:lstStyle>
            <a:lvl1pPr algn="r">
              <a:defRPr sz="3600" b="1">
                <a:solidFill>
                  <a:schemeClr val="tx1">
                    <a:lumMod val="75000"/>
                    <a:lumOff val="25000"/>
                  </a:schemeClr>
                </a:solidFill>
              </a:defRPr>
            </a:lvl1pPr>
          </a:lstStyle>
          <a:p>
            <a:r>
              <a:rPr kumimoji="1" lang="ja-JP" altLang="en-US" dirty="0" smtClean="0"/>
              <a:t>マスター タイトル</a:t>
            </a:r>
            <a:endParaRPr kumimoji="1" lang="ja-JP" altLang="en-US" dirty="0"/>
          </a:p>
        </p:txBody>
      </p:sp>
      <p:sp>
        <p:nvSpPr>
          <p:cNvPr id="3" name="サブタイトル 2"/>
          <p:cNvSpPr>
            <a:spLocks noGrp="1"/>
          </p:cNvSpPr>
          <p:nvPr>
            <p:ph type="subTitle" idx="1"/>
          </p:nvPr>
        </p:nvSpPr>
        <p:spPr>
          <a:xfrm>
            <a:off x="2483768" y="3039802"/>
            <a:ext cx="6400800" cy="486054"/>
          </a:xfrm>
        </p:spPr>
        <p:txBody>
          <a:bodyPr>
            <a:noAutofit/>
          </a:bodyPr>
          <a:lstStyle>
            <a:lvl1pPr marL="0" indent="0" algn="r">
              <a:buNone/>
              <a:defRPr sz="1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4148227"/>
            <a:ext cx="1584063" cy="989586"/>
          </a:xfrm>
          <a:prstGeom prst="rect">
            <a:avLst/>
          </a:prstGeom>
        </p:spPr>
      </p:pic>
    </p:spTree>
    <p:extLst>
      <p:ext uri="{BB962C8B-B14F-4D97-AF65-F5344CB8AC3E}">
        <p14:creationId xmlns:p14="http://schemas.microsoft.com/office/powerpoint/2010/main" val="4175781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表紙－パターン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正方形/長方形 7"/>
          <p:cNvSpPr/>
          <p:nvPr userDrawn="1"/>
        </p:nvSpPr>
        <p:spPr>
          <a:xfrm>
            <a:off x="2322258" y="2"/>
            <a:ext cx="6821742" cy="422793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76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p:nvPr>
        </p:nvSpPr>
        <p:spPr>
          <a:xfrm>
            <a:off x="2964674" y="2067694"/>
            <a:ext cx="5904656" cy="918102"/>
          </a:xfrm>
        </p:spPr>
        <p:txBody>
          <a:bodyPr>
            <a:noAutofit/>
          </a:bodyPr>
          <a:lstStyle>
            <a:lvl1pPr algn="l">
              <a:defRPr sz="2800" b="1">
                <a:solidFill>
                  <a:schemeClr val="tx1">
                    <a:lumMod val="75000"/>
                    <a:lumOff val="25000"/>
                  </a:schemeClr>
                </a:solidFill>
              </a:defRPr>
            </a:lvl1pPr>
          </a:lstStyle>
          <a:p>
            <a:r>
              <a:rPr kumimoji="1" lang="ja-JP" altLang="en-US" dirty="0" smtClean="0"/>
              <a:t>マスター タイトル</a:t>
            </a:r>
            <a:endParaRPr kumimoji="1"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6" y="4148227"/>
            <a:ext cx="1584063" cy="989586"/>
          </a:xfrm>
          <a:prstGeom prst="rect">
            <a:avLst/>
          </a:prstGeom>
        </p:spPr>
      </p:pic>
      <p:cxnSp>
        <p:nvCxnSpPr>
          <p:cNvPr id="5" name="直線コネクタ 4"/>
          <p:cNvCxnSpPr/>
          <p:nvPr userDrawn="1"/>
        </p:nvCxnSpPr>
        <p:spPr>
          <a:xfrm>
            <a:off x="2987824" y="3003798"/>
            <a:ext cx="6156176" cy="0"/>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tx1">
                    <a:lumMod val="75000"/>
                    <a:lumOff val="25000"/>
                  </a:schemeClr>
                </a:solidFill>
                <a:latin typeface="+mn-ea"/>
                <a:ea typeface="+mn-ea"/>
                <a:cs typeface="Meiryo UI" panose="020B0604030504040204" pitchFamily="50" charset="-128"/>
              </a:rPr>
              <a:t>WF-xxx</a:t>
            </a:r>
          </a:p>
        </p:txBody>
      </p:sp>
    </p:spTree>
    <p:extLst>
      <p:ext uri="{BB962C8B-B14F-4D97-AF65-F5344CB8AC3E}">
        <p14:creationId xmlns:p14="http://schemas.microsoft.com/office/powerpoint/2010/main" val="18460235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5" name="テキスト プレースホルダー 2"/>
          <p:cNvSpPr>
            <a:spLocks noGrp="1"/>
          </p:cNvSpPr>
          <p:nvPr>
            <p:ph idx="1"/>
          </p:nvPr>
        </p:nvSpPr>
        <p:spPr>
          <a:xfrm>
            <a:off x="539552" y="1005576"/>
            <a:ext cx="8280920" cy="3672408"/>
          </a:xfrm>
          <a:prstGeom prst="rect">
            <a:avLst/>
          </a:prstGeom>
        </p:spPr>
        <p:txBody>
          <a:bodyPr vert="horz" lIns="91440" tIns="45720" rIns="91440" bIns="45720" rtlCol="0">
            <a:normAutofit/>
          </a:bodyPr>
          <a:lstStyle>
            <a:lvl1pPr>
              <a:spcAft>
                <a:spcPts val="400"/>
              </a:spcAft>
              <a:defRPr sz="1600"/>
            </a:lvl1pPr>
            <a:lvl2pPr>
              <a:spcAft>
                <a:spcPts val="400"/>
              </a:spcAft>
              <a:defRPr sz="1400"/>
            </a:lvl2pPr>
            <a:lvl3pPr>
              <a:spcAft>
                <a:spcPts val="400"/>
              </a:spcAft>
              <a:defRPr sz="1200"/>
            </a:lvl3pPr>
            <a:lvl4pPr>
              <a:spcAft>
                <a:spcPts val="400"/>
              </a:spcAft>
              <a:defRPr sz="1100"/>
            </a:lvl4pPr>
            <a:lvl5pPr>
              <a:spcAft>
                <a:spcPts val="400"/>
              </a:spcAf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正方形/長方形 6"/>
          <p:cNvSpPr/>
          <p:nvPr userDrawn="1"/>
        </p:nvSpPr>
        <p:spPr>
          <a:xfrm>
            <a:off x="-1" y="0"/>
            <a:ext cx="107503" cy="5143500"/>
          </a:xfrm>
          <a:prstGeom prst="rect">
            <a:avLst/>
          </a:prstGeom>
          <a:solidFill>
            <a:schemeClr val="bg1">
              <a:lumMod val="8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2" name="フッター プレースホルダー 4"/>
          <p:cNvSpPr>
            <a:spLocks noGrp="1"/>
          </p:cNvSpPr>
          <p:nvPr>
            <p:ph type="ftr" sz="quarter" idx="3"/>
          </p:nvPr>
        </p:nvSpPr>
        <p:spPr>
          <a:xfrm>
            <a:off x="2874645" y="4776458"/>
            <a:ext cx="339471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Copyright© K.K. Ashisuto All Rights Reserved.</a:t>
            </a:r>
            <a:endParaRPr lang="ja-JP" altLang="en-US" dirty="0" smtClean="0"/>
          </a:p>
        </p:txBody>
      </p:sp>
      <p:sp>
        <p:nvSpPr>
          <p:cNvPr id="13" name="スライド番号プレースホルダー 6"/>
          <p:cNvSpPr>
            <a:spLocks noGrp="1"/>
          </p:cNvSpPr>
          <p:nvPr>
            <p:ph type="sldNum" sz="quarter" idx="4"/>
          </p:nvPr>
        </p:nvSpPr>
        <p:spPr>
          <a:xfrm>
            <a:off x="8532440" y="4776458"/>
            <a:ext cx="576064" cy="274637"/>
          </a:xfrm>
          <a:prstGeom prst="rect">
            <a:avLst/>
          </a:prstGeom>
        </p:spPr>
        <p:txBody>
          <a:bodyPr vert="horz" lIns="91440" tIns="45720" rIns="91440" bIns="45720" rtlCol="0" anchor="ctr"/>
          <a:lstStyle>
            <a:lvl1pPr algn="r">
              <a:defRPr sz="1200" b="1">
                <a:solidFill>
                  <a:schemeClr val="tx1">
                    <a:tint val="75000"/>
                  </a:schemeClr>
                </a:solidFill>
              </a:defRPr>
            </a:lvl1pPr>
          </a:lstStyle>
          <a:p>
            <a:fld id="{C7816169-848B-4E2F-9129-06408CD9870A}"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コンテンツ（平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5" name="テキスト プレースホルダー 2"/>
          <p:cNvSpPr>
            <a:spLocks noGrp="1"/>
          </p:cNvSpPr>
          <p:nvPr>
            <p:ph idx="1"/>
          </p:nvPr>
        </p:nvSpPr>
        <p:spPr>
          <a:xfrm>
            <a:off x="539552" y="1005576"/>
            <a:ext cx="8280920" cy="3672408"/>
          </a:xfrm>
          <a:prstGeom prst="rect">
            <a:avLst/>
          </a:prstGeom>
        </p:spPr>
        <p:txBody>
          <a:bodyPr vert="horz" lIns="91440" tIns="45720" rIns="91440" bIns="45720" rtlCol="0">
            <a:normAutofit/>
          </a:bodyPr>
          <a:lstStyle>
            <a:lvl1pPr>
              <a:spcAft>
                <a:spcPts val="400"/>
              </a:spcAft>
              <a:defRPr sz="1600"/>
            </a:lvl1pPr>
            <a:lvl2pPr>
              <a:spcAft>
                <a:spcPts val="400"/>
              </a:spcAft>
              <a:defRPr sz="1400"/>
            </a:lvl2pPr>
            <a:lvl3pPr>
              <a:spcAft>
                <a:spcPts val="400"/>
              </a:spcAft>
              <a:defRPr sz="1200"/>
            </a:lvl3pPr>
            <a:lvl4pPr>
              <a:spcAft>
                <a:spcPts val="400"/>
              </a:spcAft>
              <a:defRPr sz="1100"/>
            </a:lvl4pPr>
            <a:lvl5pPr>
              <a:spcAft>
                <a:spcPts val="400"/>
              </a:spcAf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正方形/長方形 6"/>
          <p:cNvSpPr/>
          <p:nvPr userDrawn="1"/>
        </p:nvSpPr>
        <p:spPr>
          <a:xfrm>
            <a:off x="-1" y="0"/>
            <a:ext cx="107503" cy="5143500"/>
          </a:xfrm>
          <a:prstGeom prst="rect">
            <a:avLst/>
          </a:prstGeom>
          <a:solidFill>
            <a:schemeClr val="bg1">
              <a:lumMod val="8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2" name="フッター プレースホルダー 4"/>
          <p:cNvSpPr>
            <a:spLocks noGrp="1"/>
          </p:cNvSpPr>
          <p:nvPr>
            <p:ph type="ftr" sz="quarter" idx="3"/>
          </p:nvPr>
        </p:nvSpPr>
        <p:spPr>
          <a:xfrm>
            <a:off x="2874645" y="4776458"/>
            <a:ext cx="339471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Copyright© K.K. Ashisuto All Rights Reserved.</a:t>
            </a:r>
            <a:endParaRPr lang="ja-JP" altLang="en-US" dirty="0" smtClean="0"/>
          </a:p>
        </p:txBody>
      </p:sp>
      <p:sp>
        <p:nvSpPr>
          <p:cNvPr id="13" name="スライド番号プレースホルダー 6"/>
          <p:cNvSpPr>
            <a:spLocks noGrp="1"/>
          </p:cNvSpPr>
          <p:nvPr>
            <p:ph type="sldNum" sz="quarter" idx="4"/>
          </p:nvPr>
        </p:nvSpPr>
        <p:spPr>
          <a:xfrm>
            <a:off x="8532440" y="4776458"/>
            <a:ext cx="576064" cy="274637"/>
          </a:xfrm>
          <a:prstGeom prst="rect">
            <a:avLst/>
          </a:prstGeom>
        </p:spPr>
        <p:txBody>
          <a:bodyPr vert="horz" lIns="91440" tIns="45720" rIns="91440" bIns="45720" rtlCol="0" anchor="ctr"/>
          <a:lstStyle>
            <a:lvl1pPr algn="r">
              <a:defRPr sz="1200" b="1">
                <a:solidFill>
                  <a:schemeClr val="tx1">
                    <a:tint val="75000"/>
                  </a:schemeClr>
                </a:solidFill>
              </a:defRPr>
            </a:lvl1pPr>
          </a:lstStyle>
          <a:p>
            <a:fld id="{C7816169-848B-4E2F-9129-06408CD9870A}" type="slidenum">
              <a:rPr lang="ja-JP" altLang="en-US" smtClean="0"/>
              <a:pPr/>
              <a:t>‹#›</a:t>
            </a:fld>
            <a:endParaRPr lang="ja-JP" altLang="en-US" dirty="0"/>
          </a:p>
        </p:txBody>
      </p:sp>
    </p:spTree>
    <p:extLst>
      <p:ext uri="{BB962C8B-B14F-4D97-AF65-F5344CB8AC3E}">
        <p14:creationId xmlns:p14="http://schemas.microsoft.com/office/powerpoint/2010/main" val="2502168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9552" y="205978"/>
            <a:ext cx="8280920"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539552" y="1005576"/>
            <a:ext cx="8280920" cy="367240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Text Box 10"/>
          <p:cNvSpPr txBox="1">
            <a:spLocks noChangeArrowheads="1"/>
          </p:cNvSpPr>
          <p:nvPr userDrawn="1"/>
        </p:nvSpPr>
        <p:spPr bwMode="auto">
          <a:xfrm>
            <a:off x="8232005" y="16622"/>
            <a:ext cx="890190" cy="17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lstStyle>
            <a:lvl1pPr>
              <a:tabLst>
                <a:tab pos="449263" algn="l"/>
              </a:tabLst>
              <a:defRPr sz="2800">
                <a:solidFill>
                  <a:srgbClr val="000000"/>
                </a:solidFill>
                <a:latin typeface="Takao Pゴシック" pitchFamily="48" charset="-128"/>
                <a:ea typeface="Takao Pゴシック" pitchFamily="48" charset="-128"/>
              </a:defRPr>
            </a:lvl1pPr>
            <a:lvl2pPr>
              <a:tabLst>
                <a:tab pos="449263" algn="l"/>
              </a:tabLst>
              <a:defRPr sz="2800">
                <a:solidFill>
                  <a:srgbClr val="000000"/>
                </a:solidFill>
                <a:latin typeface="Takao Pゴシック" pitchFamily="48" charset="-128"/>
                <a:ea typeface="Takao Pゴシック" pitchFamily="48" charset="-128"/>
              </a:defRPr>
            </a:lvl2pPr>
            <a:lvl3pPr>
              <a:tabLst>
                <a:tab pos="449263" algn="l"/>
              </a:tabLst>
              <a:defRPr sz="2800">
                <a:solidFill>
                  <a:srgbClr val="000000"/>
                </a:solidFill>
                <a:latin typeface="Takao Pゴシック" pitchFamily="48" charset="-128"/>
                <a:ea typeface="Takao Pゴシック" pitchFamily="48" charset="-128"/>
              </a:defRPr>
            </a:lvl3pPr>
            <a:lvl4pPr>
              <a:tabLst>
                <a:tab pos="449263" algn="l"/>
              </a:tabLst>
              <a:defRPr sz="2800">
                <a:solidFill>
                  <a:srgbClr val="000000"/>
                </a:solidFill>
                <a:latin typeface="Takao Pゴシック" pitchFamily="48" charset="-128"/>
                <a:ea typeface="Takao Pゴシック" pitchFamily="48" charset="-128"/>
              </a:defRPr>
            </a:lvl4pPr>
            <a:lvl5pPr>
              <a:tabLst>
                <a:tab pos="44926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Lst>
              <a:defRPr sz="2800">
                <a:solidFill>
                  <a:srgbClr val="000000"/>
                </a:solidFill>
                <a:latin typeface="Takao Pゴシック" pitchFamily="48" charset="-128"/>
                <a:ea typeface="Takao Pゴシック" pitchFamily="48" charset="-128"/>
              </a:defRPr>
            </a:lvl9pPr>
          </a:lstStyle>
          <a:p>
            <a:pPr algn="r">
              <a:lnSpc>
                <a:spcPct val="90000"/>
              </a:lnSpc>
            </a:pPr>
            <a:r>
              <a:rPr lang="en-US" altLang="ja-JP" sz="900" dirty="0" smtClean="0">
                <a:solidFill>
                  <a:schemeClr val="tx1">
                    <a:lumMod val="75000"/>
                    <a:lumOff val="25000"/>
                  </a:schemeClr>
                </a:solidFill>
                <a:latin typeface="+mn-ea"/>
                <a:ea typeface="+mn-ea"/>
                <a:cs typeface="Meiryo UI" panose="020B0604030504040204" pitchFamily="50" charset="-128"/>
              </a:rPr>
              <a:t>WF-954C</a:t>
            </a:r>
            <a:endParaRPr lang="en-US" altLang="ja-JP" sz="900" dirty="0" smtClean="0">
              <a:solidFill>
                <a:schemeClr val="tx1">
                  <a:lumMod val="75000"/>
                  <a:lumOff val="25000"/>
                </a:schemeClr>
              </a:solidFill>
              <a:latin typeface="+mn-ea"/>
              <a:ea typeface="+mn-ea"/>
              <a:cs typeface="Meiryo UI" panose="020B0604030504040204" pitchFamily="50" charset="-128"/>
            </a:endParaRPr>
          </a:p>
        </p:txBody>
      </p:sp>
      <p:sp>
        <p:nvSpPr>
          <p:cNvPr id="5" name="フッター プレースホルダー 4"/>
          <p:cNvSpPr>
            <a:spLocks noGrp="1"/>
          </p:cNvSpPr>
          <p:nvPr>
            <p:ph type="ftr" sz="quarter" idx="3"/>
          </p:nvPr>
        </p:nvSpPr>
        <p:spPr>
          <a:xfrm>
            <a:off x="2874645" y="4776458"/>
            <a:ext cx="339471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smtClean="0"/>
              <a:t>Copyright© K.K. Ashisuto All Rights Reserved.</a:t>
            </a:r>
            <a:endParaRPr lang="ja-JP" altLang="en-US" dirty="0" smtClean="0"/>
          </a:p>
        </p:txBody>
      </p:sp>
      <p:sp>
        <p:nvSpPr>
          <p:cNvPr id="7" name="スライド番号プレースホルダー 6"/>
          <p:cNvSpPr>
            <a:spLocks noGrp="1"/>
          </p:cNvSpPr>
          <p:nvPr>
            <p:ph type="sldNum" sz="quarter" idx="4"/>
          </p:nvPr>
        </p:nvSpPr>
        <p:spPr>
          <a:xfrm>
            <a:off x="8532440" y="4776458"/>
            <a:ext cx="576064" cy="274637"/>
          </a:xfrm>
          <a:prstGeom prst="rect">
            <a:avLst/>
          </a:prstGeom>
        </p:spPr>
        <p:txBody>
          <a:bodyPr vert="horz" lIns="91440" tIns="45720" rIns="91440" bIns="45720" rtlCol="0" anchor="ctr"/>
          <a:lstStyle>
            <a:lvl1pPr algn="r">
              <a:defRPr sz="1200" b="1">
                <a:solidFill>
                  <a:schemeClr val="tx1">
                    <a:tint val="75000"/>
                  </a:schemeClr>
                </a:solidFill>
              </a:defRPr>
            </a:lvl1pPr>
          </a:lstStyle>
          <a:p>
            <a:fld id="{C7816169-848B-4E2F-9129-06408CD9870A}"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60" r:id="rId3"/>
    <p:sldLayoutId id="2147483664" r:id="rId4"/>
    <p:sldLayoutId id="2147483658" r:id="rId5"/>
    <p:sldLayoutId id="2147483663" r:id="rId6"/>
    <p:sldLayoutId id="2147483657" r:id="rId7"/>
    <p:sldLayoutId id="2147483712" r:id="rId8"/>
  </p:sldLayoutIdLst>
  <p:timing>
    <p:tnLst>
      <p:par>
        <p:cTn id="1" dur="indefinite" restart="never" nodeType="tmRoot"/>
      </p:par>
    </p:tnLst>
  </p:timing>
  <p:hf hdr="0" dt="0"/>
  <p:txStyles>
    <p:titleStyle>
      <a:lvl1pPr algn="l" defTabSz="914400" rtl="0" eaLnBrk="1" latinLnBrk="0" hangingPunct="1">
        <a:spcBef>
          <a:spcPct val="0"/>
        </a:spcBef>
        <a:buNone/>
        <a:defRPr kumimoji="1" sz="28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ibi_wfkb@ashisuto.co.jp"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sz="3200" dirty="0" smtClean="0"/>
              <a:t>WebFOCUS</a:t>
            </a:r>
            <a:r>
              <a:rPr kumimoji="1" lang="ja-JP" altLang="en-US" sz="3200" dirty="0" smtClean="0"/>
              <a:t> ナレッジサプリ</a:t>
            </a:r>
            <a:r>
              <a:rPr kumimoji="1" lang="en-US" altLang="ja-JP" sz="3200" dirty="0" smtClean="0"/>
              <a:t/>
            </a:r>
            <a:br>
              <a:rPr kumimoji="1" lang="en-US" altLang="ja-JP" sz="3200" dirty="0" smtClean="0"/>
            </a:br>
            <a:r>
              <a:rPr lang="ja-JP" altLang="en-US" sz="3200" dirty="0" smtClean="0"/>
              <a:t>支援メニュー</a:t>
            </a:r>
            <a:endParaRPr kumimoji="1" lang="ja-JP" altLang="en-US" sz="3200" dirty="0"/>
          </a:p>
        </p:txBody>
      </p:sp>
      <p:sp>
        <p:nvSpPr>
          <p:cNvPr id="7" name="サブタイトル 6"/>
          <p:cNvSpPr>
            <a:spLocks noGrp="1"/>
          </p:cNvSpPr>
          <p:nvPr>
            <p:ph type="subTitle" idx="1"/>
          </p:nvPr>
        </p:nvSpPr>
        <p:spPr>
          <a:xfrm>
            <a:off x="323528" y="3039802"/>
            <a:ext cx="6552728" cy="486054"/>
          </a:xfrm>
        </p:spPr>
        <p:txBody>
          <a:bodyPr/>
          <a:lstStyle/>
          <a:p>
            <a:r>
              <a:rPr lang="ja-JP" altLang="en-US" dirty="0">
                <a:latin typeface="+mj-lt"/>
                <a:ea typeface="+mj-ea"/>
              </a:rPr>
              <a:t>迷ったときの</a:t>
            </a:r>
            <a:r>
              <a:rPr lang="ja-JP" altLang="en-US" dirty="0" smtClean="0">
                <a:latin typeface="+mj-lt"/>
                <a:ea typeface="+mj-ea"/>
              </a:rPr>
              <a:t>ヒント、価値</a:t>
            </a:r>
            <a:r>
              <a:rPr lang="ja-JP" altLang="en-US" dirty="0">
                <a:latin typeface="+mj-lt"/>
                <a:ea typeface="+mj-ea"/>
              </a:rPr>
              <a:t>創造の</a:t>
            </a:r>
            <a:r>
              <a:rPr lang="ja-JP" altLang="en-US" dirty="0" smtClean="0">
                <a:latin typeface="+mj-lt"/>
                <a:ea typeface="+mj-ea"/>
              </a:rPr>
              <a:t>アイデア</a:t>
            </a:r>
            <a:r>
              <a:rPr lang="ja-JP" altLang="en-US" dirty="0">
                <a:latin typeface="+mj-lt"/>
                <a:ea typeface="+mj-ea"/>
              </a:rPr>
              <a:t>を補完</a:t>
            </a:r>
          </a:p>
          <a:p>
            <a:endParaRPr kumimoji="1" lang="ja-JP" altLang="en-US" dirty="0">
              <a:latin typeface="+mj-lt"/>
              <a:ea typeface="+mj-ea"/>
            </a:endParaRPr>
          </a:p>
        </p:txBody>
      </p:sp>
    </p:spTree>
    <p:extLst>
      <p:ext uri="{BB962C8B-B14F-4D97-AF65-F5344CB8AC3E}">
        <p14:creationId xmlns:p14="http://schemas.microsoft.com/office/powerpoint/2010/main" val="1843032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7"/>
          <p:cNvSpPr txBox="1">
            <a:spLocks noChangeArrowheads="1"/>
          </p:cNvSpPr>
          <p:nvPr/>
        </p:nvSpPr>
        <p:spPr bwMode="auto">
          <a:xfrm>
            <a:off x="547200" y="3121036"/>
            <a:ext cx="8280920" cy="1655422"/>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ja-JP" altLang="en-US" sz="800" dirty="0">
                <a:solidFill>
                  <a:prstClr val="black">
                    <a:lumMod val="75000"/>
                    <a:lumOff val="25000"/>
                  </a:prstClr>
                </a:solidFill>
                <a:latin typeface="+mn-lt"/>
                <a:ea typeface="+mn-ea"/>
              </a:rPr>
              <a:t>本オプションの</a:t>
            </a:r>
            <a:r>
              <a:rPr lang="ja-JP" altLang="en-US" sz="800" dirty="0" smtClean="0">
                <a:solidFill>
                  <a:prstClr val="black">
                    <a:lumMod val="75000"/>
                    <a:lumOff val="25000"/>
                  </a:prstClr>
                </a:solidFill>
                <a:latin typeface="+mn-lt"/>
                <a:ea typeface="+mn-ea"/>
              </a:rPr>
              <a:t>ご契約開始年</a:t>
            </a:r>
            <a:r>
              <a:rPr lang="ja-JP" altLang="en-US" sz="800" dirty="0">
                <a:solidFill>
                  <a:prstClr val="black">
                    <a:lumMod val="75000"/>
                    <a:lumOff val="25000"/>
                  </a:prstClr>
                </a:solidFill>
                <a:latin typeface="+mn-lt"/>
                <a:ea typeface="+mn-ea"/>
              </a:rPr>
              <a:t>より、 </a:t>
            </a:r>
            <a:r>
              <a:rPr lang="en-US" altLang="ja-JP" sz="800" dirty="0" smtClean="0">
                <a:solidFill>
                  <a:prstClr val="black">
                    <a:lumMod val="75000"/>
                    <a:lumOff val="25000"/>
                  </a:prstClr>
                </a:solidFill>
                <a:latin typeface="+mn-lt"/>
                <a:ea typeface="+mn-ea"/>
              </a:rPr>
              <a:t>WebFOCUS</a:t>
            </a:r>
            <a:r>
              <a:rPr lang="ja-JP" altLang="en-US" sz="800" dirty="0" smtClean="0">
                <a:solidFill>
                  <a:prstClr val="black">
                    <a:lumMod val="75000"/>
                    <a:lumOff val="25000"/>
                  </a:prstClr>
                </a:solidFill>
                <a:latin typeface="+mn-lt"/>
                <a:ea typeface="+mn-ea"/>
              </a:rPr>
              <a:t>のバージョンアップのためにご利用いただける専用コンテンツのダウンロードと技術フォローをご利用いただけます</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en-US" altLang="ja-JP" sz="800" dirty="0" smtClean="0">
                <a:solidFill>
                  <a:prstClr val="black">
                    <a:lumMod val="75000"/>
                    <a:lumOff val="25000"/>
                  </a:prstClr>
                </a:solidFill>
                <a:latin typeface="+mn-lt"/>
                <a:ea typeface="+mn-ea"/>
              </a:rPr>
              <a:t>【</a:t>
            </a:r>
            <a:r>
              <a:rPr lang="ja-JP" altLang="en-US" sz="800" dirty="0">
                <a:solidFill>
                  <a:prstClr val="black">
                    <a:lumMod val="75000"/>
                    <a:lumOff val="25000"/>
                  </a:prstClr>
                </a:solidFill>
                <a:latin typeface="+mn-lt"/>
                <a:ea typeface="+mn-ea"/>
              </a:rPr>
              <a:t>コンテンツ例</a:t>
            </a:r>
            <a:r>
              <a:rPr lang="en-US" altLang="ja-JP" sz="800" dirty="0" smtClean="0">
                <a:solidFill>
                  <a:prstClr val="black">
                    <a:lumMod val="75000"/>
                    <a:lumOff val="25000"/>
                  </a:prstClr>
                </a:solidFill>
                <a:latin typeface="+mn-lt"/>
                <a:ea typeface="+mn-ea"/>
              </a:rPr>
              <a:t>】</a:t>
            </a:r>
            <a:br>
              <a:rPr lang="en-US" altLang="ja-JP" sz="800" dirty="0" smtClean="0">
                <a:solidFill>
                  <a:prstClr val="black">
                    <a:lumMod val="75000"/>
                    <a:lumOff val="25000"/>
                  </a:prstClr>
                </a:solidFill>
                <a:latin typeface="+mn-lt"/>
                <a:ea typeface="+mn-ea"/>
              </a:rPr>
            </a:br>
            <a:r>
              <a:rPr lang="ja-JP" altLang="en-US" sz="800" dirty="0">
                <a:solidFill>
                  <a:prstClr val="black">
                    <a:lumMod val="75000"/>
                    <a:lumOff val="25000"/>
                  </a:prstClr>
                </a:solidFill>
                <a:latin typeface="+mn-lt"/>
                <a:ea typeface="+mn-ea"/>
              </a:rPr>
              <a:t>　</a:t>
            </a:r>
            <a:r>
              <a:rPr lang="en-US" altLang="ja-JP" sz="800" dirty="0" smtClean="0">
                <a:solidFill>
                  <a:prstClr val="black">
                    <a:lumMod val="75000"/>
                    <a:lumOff val="25000"/>
                  </a:prstClr>
                </a:solidFill>
                <a:latin typeface="+mn-lt"/>
                <a:ea typeface="+mn-ea"/>
              </a:rPr>
              <a:t>WebFOCUS </a:t>
            </a:r>
            <a:r>
              <a:rPr lang="ja-JP" altLang="en-US" sz="800" dirty="0">
                <a:solidFill>
                  <a:prstClr val="black">
                    <a:lumMod val="75000"/>
                    <a:lumOff val="25000"/>
                  </a:prstClr>
                </a:solidFill>
                <a:latin typeface="+mn-lt"/>
                <a:ea typeface="+mn-ea"/>
              </a:rPr>
              <a:t>バージョンアップガイド、</a:t>
            </a:r>
            <a:r>
              <a:rPr lang="en-US" altLang="ja-JP" sz="800" dirty="0">
                <a:solidFill>
                  <a:prstClr val="black">
                    <a:lumMod val="75000"/>
                    <a:lumOff val="25000"/>
                  </a:prstClr>
                </a:solidFill>
                <a:latin typeface="+mn-lt"/>
                <a:ea typeface="+mn-ea"/>
              </a:rPr>
              <a:t>WebFOCUS </a:t>
            </a:r>
            <a:r>
              <a:rPr lang="ja-JP" altLang="en-US" sz="800" dirty="0">
                <a:solidFill>
                  <a:prstClr val="black">
                    <a:lumMod val="75000"/>
                    <a:lumOff val="25000"/>
                  </a:prstClr>
                </a:solidFill>
                <a:latin typeface="+mn-lt"/>
                <a:ea typeface="+mn-ea"/>
              </a:rPr>
              <a:t>バージョンアップ移設ディレクトリ・ファイル一覧、</a:t>
            </a:r>
            <a:r>
              <a:rPr lang="en-US" altLang="ja-JP" sz="800" dirty="0">
                <a:solidFill>
                  <a:prstClr val="black">
                    <a:lumMod val="75000"/>
                    <a:lumOff val="25000"/>
                  </a:prstClr>
                </a:solidFill>
                <a:latin typeface="+mn-lt"/>
                <a:ea typeface="+mn-ea"/>
              </a:rPr>
              <a:t>App Studio </a:t>
            </a:r>
            <a:r>
              <a:rPr lang="ja-JP" altLang="en-US" sz="800" dirty="0">
                <a:solidFill>
                  <a:prstClr val="black">
                    <a:lumMod val="75000"/>
                    <a:lumOff val="25000"/>
                  </a:prstClr>
                </a:solidFill>
                <a:latin typeface="+mn-lt"/>
                <a:ea typeface="+mn-ea"/>
              </a:rPr>
              <a:t>インストール</a:t>
            </a:r>
            <a:r>
              <a:rPr lang="ja-JP" altLang="en-US" sz="800" dirty="0" smtClean="0">
                <a:solidFill>
                  <a:prstClr val="black">
                    <a:lumMod val="75000"/>
                    <a:lumOff val="25000"/>
                  </a:prstClr>
                </a:solidFill>
                <a:latin typeface="+mn-lt"/>
                <a:ea typeface="+mn-ea"/>
              </a:rPr>
              <a:t>手順書、</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ja-JP" altLang="en-US" sz="800" dirty="0" smtClean="0">
                <a:solidFill>
                  <a:prstClr val="black">
                    <a:lumMod val="75000"/>
                    <a:lumOff val="25000"/>
                  </a:prstClr>
                </a:solidFill>
                <a:latin typeface="+mn-lt"/>
                <a:ea typeface="+mn-ea"/>
              </a:rPr>
              <a:t>　</a:t>
            </a:r>
            <a:r>
              <a:rPr lang="en-US" altLang="ja-JP" sz="800" dirty="0" smtClean="0">
                <a:solidFill>
                  <a:prstClr val="black">
                    <a:lumMod val="75000"/>
                    <a:lumOff val="25000"/>
                  </a:prstClr>
                </a:solidFill>
                <a:latin typeface="+mn-lt"/>
                <a:ea typeface="+mn-ea"/>
              </a:rPr>
              <a:t>WebFOCUS </a:t>
            </a:r>
            <a:r>
              <a:rPr lang="ja-JP" altLang="en-US" sz="800" dirty="0">
                <a:solidFill>
                  <a:prstClr val="black">
                    <a:lumMod val="75000"/>
                    <a:lumOff val="25000"/>
                  </a:prstClr>
                </a:solidFill>
                <a:latin typeface="+mn-lt"/>
                <a:ea typeface="+mn-ea"/>
              </a:rPr>
              <a:t>新バージョン利用ガイド、バージョンアップ動作検証ガイド、動作環境一覧、</a:t>
            </a:r>
            <a:r>
              <a:rPr lang="en-US" altLang="ja-JP" sz="800" dirty="0">
                <a:solidFill>
                  <a:prstClr val="black">
                    <a:lumMod val="75000"/>
                    <a:lumOff val="25000"/>
                  </a:prstClr>
                </a:solidFill>
                <a:latin typeface="+mn-lt"/>
                <a:ea typeface="+mn-ea"/>
              </a:rPr>
              <a:t>QA</a:t>
            </a:r>
            <a:r>
              <a:rPr lang="ja-JP" altLang="en-US" sz="800" dirty="0" smtClean="0">
                <a:solidFill>
                  <a:prstClr val="black">
                    <a:lumMod val="75000"/>
                    <a:lumOff val="25000"/>
                  </a:prstClr>
                </a:solidFill>
                <a:latin typeface="+mn-lt"/>
                <a:ea typeface="+mn-ea"/>
              </a:rPr>
              <a:t>管理表　など</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en-US" altLang="ja-JP" sz="800" dirty="0" smtClean="0">
                <a:solidFill>
                  <a:prstClr val="black">
                    <a:lumMod val="75000"/>
                    <a:lumOff val="25000"/>
                  </a:prstClr>
                </a:solidFill>
                <a:latin typeface="+mn-lt"/>
                <a:ea typeface="+mn-ea"/>
              </a:rPr>
              <a:t>【</a:t>
            </a:r>
            <a:r>
              <a:rPr lang="ja-JP" altLang="en-US" sz="800" dirty="0" smtClean="0">
                <a:solidFill>
                  <a:prstClr val="black">
                    <a:lumMod val="75000"/>
                    <a:lumOff val="25000"/>
                  </a:prstClr>
                </a:solidFill>
                <a:latin typeface="+mn-lt"/>
                <a:ea typeface="+mn-ea"/>
              </a:rPr>
              <a:t>技術フォロー例</a:t>
            </a:r>
            <a:r>
              <a:rPr lang="en-US" altLang="ja-JP" sz="800" dirty="0" smtClean="0">
                <a:solidFill>
                  <a:prstClr val="black">
                    <a:lumMod val="75000"/>
                    <a:lumOff val="25000"/>
                  </a:prstClr>
                </a:solidFill>
                <a:latin typeface="+mn-lt"/>
                <a:ea typeface="+mn-ea"/>
              </a:rPr>
              <a:t>】</a:t>
            </a:r>
            <a:r>
              <a:rPr lang="en-US" altLang="ja-JP" sz="800" dirty="0" smtClean="0">
                <a:solidFill>
                  <a:srgbClr val="0070C0"/>
                </a:solidFill>
                <a:latin typeface="+mn-lt"/>
                <a:ea typeface="+mn-ea"/>
              </a:rPr>
              <a:t> ※</a:t>
            </a:r>
            <a:r>
              <a:rPr lang="ja-JP" altLang="en-US" sz="800" dirty="0" smtClean="0">
                <a:solidFill>
                  <a:srgbClr val="0070C0"/>
                </a:solidFill>
                <a:latin typeface="+mn-lt"/>
                <a:ea typeface="+mn-ea"/>
              </a:rPr>
              <a:t>バージョンアップ</a:t>
            </a:r>
            <a:r>
              <a:rPr lang="en-US" altLang="ja-JP" sz="800" dirty="0" smtClean="0">
                <a:solidFill>
                  <a:srgbClr val="0070C0"/>
                </a:solidFill>
                <a:latin typeface="+mn-lt"/>
                <a:ea typeface="+mn-ea"/>
              </a:rPr>
              <a:t>1</a:t>
            </a:r>
            <a:r>
              <a:rPr lang="ja-JP" altLang="en-US" sz="800" dirty="0" smtClean="0">
                <a:solidFill>
                  <a:srgbClr val="0070C0"/>
                </a:solidFill>
                <a:latin typeface="+mn-lt"/>
                <a:ea typeface="+mn-ea"/>
              </a:rPr>
              <a:t>回あたりにご利用いただける技術フォローの上限は後述スライド</a:t>
            </a:r>
            <a:r>
              <a:rPr lang="ja-JP" altLang="en-US" sz="800" dirty="0">
                <a:solidFill>
                  <a:srgbClr val="0070C0"/>
                </a:solidFill>
                <a:latin typeface="+mn-lt"/>
                <a:ea typeface="+mn-ea"/>
              </a:rPr>
              <a:t>に記載</a:t>
            </a:r>
            <a:r>
              <a:rPr lang="en-US" altLang="ja-JP" sz="800" dirty="0" smtClean="0">
                <a:solidFill>
                  <a:prstClr val="black">
                    <a:lumMod val="75000"/>
                    <a:lumOff val="25000"/>
                  </a:prstClr>
                </a:solidFill>
                <a:latin typeface="+mn-lt"/>
                <a:ea typeface="+mn-ea"/>
              </a:rPr>
              <a:t/>
            </a:r>
            <a:br>
              <a:rPr lang="en-US" altLang="ja-JP" sz="800" dirty="0" smtClean="0">
                <a:solidFill>
                  <a:prstClr val="black">
                    <a:lumMod val="75000"/>
                    <a:lumOff val="25000"/>
                  </a:prstClr>
                </a:solidFill>
                <a:latin typeface="+mn-lt"/>
                <a:ea typeface="+mn-ea"/>
              </a:rPr>
            </a:br>
            <a:r>
              <a:rPr lang="ja-JP" altLang="en-US" sz="800" dirty="0" smtClean="0">
                <a:solidFill>
                  <a:prstClr val="black">
                    <a:lumMod val="75000"/>
                    <a:lumOff val="25000"/>
                  </a:prstClr>
                </a:solidFill>
                <a:latin typeface="+mn-lt"/>
                <a:ea typeface="+mn-ea"/>
              </a:rPr>
              <a:t>　</a:t>
            </a:r>
            <a:r>
              <a:rPr lang="ja-JP" altLang="en-US" sz="800" dirty="0">
                <a:solidFill>
                  <a:prstClr val="black">
                    <a:lumMod val="75000"/>
                    <a:lumOff val="25000"/>
                  </a:prstClr>
                </a:solidFill>
                <a:latin typeface="+mn-lt"/>
                <a:ea typeface="+mn-ea"/>
              </a:rPr>
              <a:t>事前</a:t>
            </a:r>
            <a:r>
              <a:rPr lang="ja-JP" altLang="en-US" sz="800" dirty="0" smtClean="0">
                <a:solidFill>
                  <a:prstClr val="black">
                    <a:lumMod val="75000"/>
                    <a:lumOff val="25000"/>
                  </a:prstClr>
                </a:solidFill>
                <a:latin typeface="+mn-lt"/>
                <a:ea typeface="+mn-ea"/>
              </a:rPr>
              <a:t>カウンセリング、環境構築</a:t>
            </a:r>
            <a:r>
              <a:rPr lang="ja-JP" altLang="en-US" sz="800" dirty="0">
                <a:solidFill>
                  <a:prstClr val="black">
                    <a:lumMod val="75000"/>
                    <a:lumOff val="25000"/>
                  </a:prstClr>
                </a:solidFill>
                <a:latin typeface="+mn-lt"/>
                <a:ea typeface="+mn-ea"/>
              </a:rPr>
              <a:t>、</a:t>
            </a:r>
            <a:r>
              <a:rPr lang="en-US" altLang="ja-JP" sz="800" dirty="0" smtClean="0">
                <a:solidFill>
                  <a:prstClr val="black">
                    <a:lumMod val="75000"/>
                    <a:lumOff val="25000"/>
                  </a:prstClr>
                </a:solidFill>
                <a:latin typeface="+mn-lt"/>
                <a:ea typeface="+mn-ea"/>
              </a:rPr>
              <a:t>QA</a:t>
            </a:r>
            <a:r>
              <a:rPr lang="ja-JP" altLang="en-US" sz="800" dirty="0" smtClean="0">
                <a:solidFill>
                  <a:prstClr val="black">
                    <a:lumMod val="75000"/>
                    <a:lumOff val="25000"/>
                  </a:prstClr>
                </a:solidFill>
                <a:latin typeface="+mn-lt"/>
                <a:ea typeface="+mn-ea"/>
              </a:rPr>
              <a:t>対応、</a:t>
            </a:r>
            <a:r>
              <a:rPr lang="ja-JP" altLang="en-US" sz="800" dirty="0">
                <a:solidFill>
                  <a:prstClr val="black">
                    <a:lumMod val="75000"/>
                    <a:lumOff val="25000"/>
                  </a:prstClr>
                </a:solidFill>
                <a:latin typeface="+mn-lt"/>
                <a:ea typeface="+mn-ea"/>
              </a:rPr>
              <a:t>非互換</a:t>
            </a:r>
            <a:r>
              <a:rPr lang="ja-JP" altLang="en-US" sz="800" dirty="0" smtClean="0">
                <a:solidFill>
                  <a:prstClr val="black">
                    <a:lumMod val="75000"/>
                    <a:lumOff val="25000"/>
                  </a:prstClr>
                </a:solidFill>
                <a:latin typeface="+mn-lt"/>
                <a:ea typeface="+mn-ea"/>
              </a:rPr>
              <a:t>調査</a:t>
            </a:r>
            <a:r>
              <a:rPr lang="ja-JP" altLang="en-US" sz="800" dirty="0">
                <a:solidFill>
                  <a:prstClr val="black">
                    <a:lumMod val="75000"/>
                    <a:lumOff val="25000"/>
                  </a:prstClr>
                </a:solidFill>
                <a:latin typeface="+mn-lt"/>
                <a:ea typeface="+mn-ea"/>
              </a:rPr>
              <a:t>、</a:t>
            </a:r>
            <a:r>
              <a:rPr lang="ja-JP" altLang="en-US" sz="800" dirty="0" smtClean="0">
                <a:solidFill>
                  <a:prstClr val="black">
                    <a:lumMod val="75000"/>
                    <a:lumOff val="25000"/>
                  </a:prstClr>
                </a:solidFill>
                <a:latin typeface="+mn-lt"/>
                <a:ea typeface="+mn-ea"/>
              </a:rPr>
              <a:t>レクチャー、</a:t>
            </a:r>
            <a:r>
              <a:rPr lang="en-US" altLang="ja-JP" sz="800" dirty="0" smtClean="0">
                <a:solidFill>
                  <a:prstClr val="black">
                    <a:lumMod val="75000"/>
                    <a:lumOff val="25000"/>
                  </a:prstClr>
                </a:solidFill>
                <a:latin typeface="+mn-lt"/>
                <a:ea typeface="+mn-ea"/>
              </a:rPr>
              <a:t>QA</a:t>
            </a:r>
            <a:r>
              <a:rPr lang="ja-JP" altLang="en-US" sz="800" dirty="0" smtClean="0">
                <a:solidFill>
                  <a:prstClr val="black">
                    <a:lumMod val="75000"/>
                    <a:lumOff val="25000"/>
                  </a:prstClr>
                </a:solidFill>
                <a:latin typeface="+mn-lt"/>
                <a:ea typeface="+mn-ea"/>
              </a:rPr>
              <a:t>対応、</a:t>
            </a:r>
            <a:r>
              <a:rPr lang="en-US" altLang="ja-JP" sz="800" dirty="0" smtClean="0">
                <a:solidFill>
                  <a:prstClr val="black">
                    <a:lumMod val="75000"/>
                    <a:lumOff val="25000"/>
                  </a:prstClr>
                </a:solidFill>
                <a:latin typeface="+mn-lt"/>
                <a:ea typeface="+mn-ea"/>
              </a:rPr>
              <a:t>InfoAssist</a:t>
            </a:r>
            <a:r>
              <a:rPr lang="ja-JP" altLang="en-US" sz="800" dirty="0" smtClean="0">
                <a:solidFill>
                  <a:prstClr val="black">
                    <a:lumMod val="75000"/>
                    <a:lumOff val="25000"/>
                  </a:prstClr>
                </a:solidFill>
                <a:latin typeface="+mn-lt"/>
                <a:ea typeface="+mn-ea"/>
              </a:rPr>
              <a:t>研修、</a:t>
            </a:r>
            <a:r>
              <a:rPr lang="en-US" altLang="ja-JP" sz="800" dirty="0" smtClean="0">
                <a:solidFill>
                  <a:prstClr val="black">
                    <a:lumMod val="75000"/>
                    <a:lumOff val="25000"/>
                  </a:prstClr>
                </a:solidFill>
                <a:latin typeface="+mn-lt"/>
                <a:ea typeface="+mn-ea"/>
              </a:rPr>
              <a:t>Designer</a:t>
            </a:r>
            <a:r>
              <a:rPr lang="ja-JP" altLang="en-US" sz="800" dirty="0" smtClean="0">
                <a:solidFill>
                  <a:prstClr val="black">
                    <a:lumMod val="75000"/>
                    <a:lumOff val="25000"/>
                  </a:prstClr>
                </a:solidFill>
                <a:latin typeface="+mn-lt"/>
                <a:ea typeface="+mn-ea"/>
              </a:rPr>
              <a:t>研修　など</a:t>
            </a:r>
            <a:r>
              <a:rPr lang="en-US" altLang="ja-JP" sz="800" dirty="0">
                <a:solidFill>
                  <a:srgbClr val="0070C0"/>
                </a:solidFill>
                <a:latin typeface="+mn-lt"/>
                <a:ea typeface="+mn-ea"/>
              </a:rPr>
              <a:t/>
            </a:r>
            <a:br>
              <a:rPr lang="en-US" altLang="ja-JP" sz="800" dirty="0">
                <a:solidFill>
                  <a:srgbClr val="0070C0"/>
                </a:solidFill>
                <a:latin typeface="+mn-lt"/>
                <a:ea typeface="+mn-ea"/>
              </a:rPr>
            </a:br>
            <a:endParaRPr lang="en-US" altLang="ja-JP" sz="800" dirty="0" smtClean="0">
              <a:solidFill>
                <a:srgbClr val="0070C0"/>
              </a:solidFill>
              <a:latin typeface="+mn-lt"/>
              <a:ea typeface="+mn-ea"/>
            </a:endParaRPr>
          </a:p>
          <a:p>
            <a:pPr>
              <a:spcBef>
                <a:spcPts val="300"/>
              </a:spcBef>
              <a:buClr>
                <a:srgbClr val="007BBB"/>
              </a:buClr>
              <a:tabLst/>
            </a:pPr>
            <a:r>
              <a:rPr lang="ja-JP" altLang="en-US" sz="800" dirty="0" smtClean="0">
                <a:solidFill>
                  <a:srgbClr val="FF0000"/>
                </a:solidFill>
                <a:latin typeface="+mn-lt"/>
                <a:ea typeface="+mn-ea"/>
              </a:rPr>
              <a:t>　</a:t>
            </a:r>
            <a:r>
              <a:rPr lang="en-US" altLang="ja-JP" sz="800" dirty="0" smtClean="0">
                <a:solidFill>
                  <a:srgbClr val="FF0000"/>
                </a:solidFill>
                <a:latin typeface="+mn-lt"/>
                <a:ea typeface="+mn-ea"/>
              </a:rPr>
              <a:t>※</a:t>
            </a:r>
            <a:r>
              <a:rPr lang="ja-JP" altLang="en-US" sz="800" dirty="0" smtClean="0">
                <a:solidFill>
                  <a:srgbClr val="FF0000"/>
                </a:solidFill>
                <a:latin typeface="+mn-lt"/>
                <a:ea typeface="+mn-ea"/>
              </a:rPr>
              <a:t>本オプション</a:t>
            </a:r>
            <a:r>
              <a:rPr lang="ja-JP" altLang="en-US" sz="800" dirty="0">
                <a:solidFill>
                  <a:srgbClr val="FF0000"/>
                </a:solidFill>
                <a:latin typeface="+mn-lt"/>
                <a:ea typeface="+mn-ea"/>
              </a:rPr>
              <a:t>において提供する技術フォローは、</a:t>
            </a:r>
            <a:r>
              <a:rPr lang="en-US" altLang="ja-JP" sz="800" dirty="0">
                <a:solidFill>
                  <a:srgbClr val="FF0000"/>
                </a:solidFill>
                <a:latin typeface="+mn-lt"/>
                <a:ea typeface="+mn-ea"/>
              </a:rPr>
              <a:t>WebFOCUS</a:t>
            </a:r>
            <a:r>
              <a:rPr lang="ja-JP" altLang="en-US" sz="800" dirty="0">
                <a:solidFill>
                  <a:srgbClr val="FF0000"/>
                </a:solidFill>
                <a:latin typeface="+mn-lt"/>
                <a:ea typeface="+mn-ea"/>
              </a:rPr>
              <a:t>以外の関連製品や、お客様独自でカスタマイズ・開発したプログラム</a:t>
            </a:r>
            <a:r>
              <a:rPr lang="ja-JP" altLang="en-US" sz="800" dirty="0" smtClean="0">
                <a:solidFill>
                  <a:srgbClr val="FF0000"/>
                </a:solidFill>
                <a:latin typeface="+mn-lt"/>
                <a:ea typeface="+mn-ea"/>
              </a:rPr>
              <a:t>（</a:t>
            </a:r>
            <a:r>
              <a:rPr lang="en-US" altLang="ja-JP" sz="800" dirty="0" smtClean="0">
                <a:solidFill>
                  <a:srgbClr val="FF0000"/>
                </a:solidFill>
                <a:latin typeface="+mn-lt"/>
                <a:ea typeface="+mn-ea"/>
              </a:rPr>
              <a:t>WebFOCUS</a:t>
            </a:r>
            <a:r>
              <a:rPr lang="ja-JP" altLang="en-US" sz="800" dirty="0">
                <a:solidFill>
                  <a:srgbClr val="FF0000"/>
                </a:solidFill>
                <a:latin typeface="+mn-lt"/>
                <a:ea typeface="+mn-ea"/>
              </a:rPr>
              <a:t>以外）について</a:t>
            </a:r>
            <a:r>
              <a:rPr lang="ja-JP" altLang="en-US" sz="800" dirty="0" smtClean="0">
                <a:solidFill>
                  <a:srgbClr val="FF0000"/>
                </a:solidFill>
                <a:latin typeface="+mn-lt"/>
                <a:ea typeface="+mn-ea"/>
              </a:rPr>
              <a:t>は</a:t>
            </a:r>
            <a:r>
              <a:rPr lang="en-US" altLang="ja-JP" sz="800" dirty="0" smtClean="0">
                <a:solidFill>
                  <a:srgbClr val="FF0000"/>
                </a:solidFill>
                <a:latin typeface="+mn-lt"/>
                <a:ea typeface="+mn-ea"/>
              </a:rPr>
              <a:t/>
            </a:r>
            <a:br>
              <a:rPr lang="en-US" altLang="ja-JP" sz="800" dirty="0" smtClean="0">
                <a:solidFill>
                  <a:srgbClr val="FF0000"/>
                </a:solidFill>
                <a:latin typeface="+mn-lt"/>
                <a:ea typeface="+mn-ea"/>
              </a:rPr>
            </a:br>
            <a:r>
              <a:rPr lang="ja-JP" altLang="en-US" sz="800" dirty="0" smtClean="0">
                <a:solidFill>
                  <a:srgbClr val="FF0000"/>
                </a:solidFill>
                <a:latin typeface="+mn-lt"/>
                <a:ea typeface="+mn-ea"/>
              </a:rPr>
              <a:t>　　フォロー</a:t>
            </a:r>
            <a:r>
              <a:rPr lang="ja-JP" altLang="en-US" sz="800" dirty="0">
                <a:solidFill>
                  <a:srgbClr val="FF0000"/>
                </a:solidFill>
                <a:latin typeface="+mn-lt"/>
                <a:ea typeface="+mn-ea"/>
              </a:rPr>
              <a:t>対象外</a:t>
            </a:r>
            <a:r>
              <a:rPr lang="ja-JP" altLang="en-US" sz="800" dirty="0" smtClean="0">
                <a:solidFill>
                  <a:srgbClr val="FF0000"/>
                </a:solidFill>
                <a:latin typeface="+mn-lt"/>
                <a:ea typeface="+mn-ea"/>
              </a:rPr>
              <a:t>です</a:t>
            </a:r>
            <a:r>
              <a:rPr lang="en-US" altLang="ja-JP" sz="800" dirty="0" smtClean="0">
                <a:solidFill>
                  <a:srgbClr val="FF0000"/>
                </a:solidFill>
                <a:latin typeface="+mn-lt"/>
                <a:ea typeface="+mn-ea"/>
              </a:rPr>
              <a:t/>
            </a:r>
            <a:br>
              <a:rPr lang="en-US" altLang="ja-JP" sz="800" dirty="0" smtClean="0">
                <a:solidFill>
                  <a:srgbClr val="FF0000"/>
                </a:solidFill>
                <a:latin typeface="+mn-lt"/>
                <a:ea typeface="+mn-ea"/>
              </a:rPr>
            </a:br>
            <a:r>
              <a:rPr lang="ja-JP" altLang="en-US" sz="800" dirty="0" smtClean="0">
                <a:solidFill>
                  <a:srgbClr val="FF0000"/>
                </a:solidFill>
                <a:latin typeface="+mn-lt"/>
                <a:ea typeface="+mn-ea"/>
              </a:rPr>
              <a:t>　</a:t>
            </a:r>
            <a:r>
              <a:rPr lang="en-US" altLang="ja-JP" sz="800" dirty="0" smtClean="0">
                <a:solidFill>
                  <a:srgbClr val="FF0000"/>
                </a:solidFill>
                <a:latin typeface="+mn-lt"/>
                <a:ea typeface="+mn-ea"/>
              </a:rPr>
              <a:t>※</a:t>
            </a:r>
            <a:r>
              <a:rPr lang="ja-JP" altLang="en-US" sz="800" dirty="0">
                <a:solidFill>
                  <a:srgbClr val="FF0000"/>
                </a:solidFill>
                <a:latin typeface="+mn-lt"/>
                <a:ea typeface="+mn-ea"/>
                <a:sym typeface="M PLUS 1p"/>
              </a:rPr>
              <a:t>契約開始より最低</a:t>
            </a:r>
            <a:r>
              <a:rPr lang="en-US" altLang="ja-JP" sz="800" dirty="0">
                <a:solidFill>
                  <a:srgbClr val="FF0000"/>
                </a:solidFill>
                <a:latin typeface="+mn-lt"/>
                <a:ea typeface="+mn-ea"/>
                <a:sym typeface="M PLUS 1p"/>
              </a:rPr>
              <a:t>3</a:t>
            </a:r>
            <a:r>
              <a:rPr lang="ja-JP" altLang="en-US" sz="800" dirty="0">
                <a:solidFill>
                  <a:srgbClr val="FF0000"/>
                </a:solidFill>
                <a:latin typeface="+mn-lt"/>
                <a:ea typeface="+mn-ea"/>
                <a:sym typeface="M PLUS 1p"/>
              </a:rPr>
              <a:t>年間はご契約の更新が必要です</a:t>
            </a:r>
          </a:p>
        </p:txBody>
      </p:sp>
      <p:sp>
        <p:nvSpPr>
          <p:cNvPr id="6" name="タイトル 5"/>
          <p:cNvSpPr>
            <a:spLocks noGrp="1"/>
          </p:cNvSpPr>
          <p:nvPr>
            <p:ph type="title"/>
          </p:nvPr>
        </p:nvSpPr>
        <p:spPr/>
        <p:txBody>
          <a:bodyPr/>
          <a:lstStyle/>
          <a:p>
            <a:r>
              <a:rPr lang="en-US" altLang="ja-JP" dirty="0">
                <a:latin typeface="+mn-lt"/>
                <a:ea typeface="+mn-ea"/>
              </a:rPr>
              <a:t>version-up</a:t>
            </a:r>
            <a:r>
              <a:rPr lang="ja-JP" altLang="en-US" dirty="0">
                <a:latin typeface="+mn-lt"/>
                <a:ea typeface="+mn-ea"/>
              </a:rPr>
              <a:t>オプション</a:t>
            </a:r>
          </a:p>
        </p:txBody>
      </p:sp>
      <p:sp>
        <p:nvSpPr>
          <p:cNvPr id="18"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13" name="スライド番号プレースホルダー 4"/>
          <p:cNvSpPr>
            <a:spLocks noGrp="1"/>
          </p:cNvSpPr>
          <p:nvPr>
            <p:ph type="sldNum" sz="quarter" idx="4"/>
          </p:nvPr>
        </p:nvSpPr>
        <p:spPr/>
        <p:txBody>
          <a:bodyPr/>
          <a:lstStyle/>
          <a:p>
            <a:fld id="{C7816169-848B-4E2F-9129-06408CD9870A}" type="slidenum">
              <a:rPr lang="ja-JP" altLang="en-US" smtClean="0"/>
              <a:pPr/>
              <a:t>10</a:t>
            </a:fld>
            <a:endParaRPr lang="ja-JP" altLang="en-US" dirty="0"/>
          </a:p>
        </p:txBody>
      </p:sp>
      <p:sp>
        <p:nvSpPr>
          <p:cNvPr id="14" name="AutoShape 2"/>
          <p:cNvSpPr>
            <a:spLocks noChangeArrowheads="1"/>
          </p:cNvSpPr>
          <p:nvPr/>
        </p:nvSpPr>
        <p:spPr bwMode="auto">
          <a:xfrm>
            <a:off x="546479" y="886538"/>
            <a:ext cx="1912976" cy="257067"/>
          </a:xfrm>
          <a:prstGeom prst="roundRect">
            <a:avLst>
              <a:gd name="adj" fmla="val 0"/>
            </a:avLst>
          </a:prstGeom>
          <a:solidFill>
            <a:schemeClr val="accent1"/>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a:solidFill>
                  <a:srgbClr val="FFFFFF"/>
                </a:solidFill>
                <a:latin typeface="+mn-lt"/>
                <a:ea typeface="+mn-ea"/>
                <a:cs typeface="Meiryo UI" panose="020B0604030504040204" pitchFamily="50" charset="-128"/>
              </a:rPr>
              <a:t>サービス</a:t>
            </a:r>
            <a:r>
              <a:rPr lang="ja-JP" altLang="en-US" sz="1200" b="1" dirty="0" smtClean="0">
                <a:solidFill>
                  <a:srgbClr val="FFFFFF"/>
                </a:solidFill>
                <a:latin typeface="+mn-lt"/>
                <a:ea typeface="+mn-ea"/>
                <a:cs typeface="Meiryo UI" panose="020B0604030504040204" pitchFamily="50" charset="-128"/>
              </a:rPr>
              <a:t>の</a:t>
            </a:r>
            <a:r>
              <a:rPr lang="ja-JP" altLang="en-US" sz="1200" b="1" dirty="0">
                <a:solidFill>
                  <a:srgbClr val="FFFFFF"/>
                </a:solidFill>
                <a:latin typeface="+mn-lt"/>
                <a:ea typeface="+mn-ea"/>
                <a:cs typeface="Meiryo UI" panose="020B0604030504040204" pitchFamily="50" charset="-128"/>
              </a:rPr>
              <a:t>定義</a:t>
            </a:r>
            <a:endParaRPr lang="ja-JP" altLang="ja-JP" sz="1200" b="1" dirty="0">
              <a:solidFill>
                <a:srgbClr val="FFFFFF"/>
              </a:solidFill>
              <a:latin typeface="+mn-lt"/>
              <a:ea typeface="+mn-ea"/>
              <a:cs typeface="Meiryo UI" panose="020B0604030504040204" pitchFamily="50" charset="-128"/>
            </a:endParaRPr>
          </a:p>
        </p:txBody>
      </p:sp>
      <p:sp>
        <p:nvSpPr>
          <p:cNvPr id="15" name="Line 3"/>
          <p:cNvSpPr>
            <a:spLocks noChangeShapeType="1"/>
          </p:cNvSpPr>
          <p:nvPr/>
        </p:nvSpPr>
        <p:spPr bwMode="auto">
          <a:xfrm>
            <a:off x="546478" y="1132157"/>
            <a:ext cx="8280000" cy="1081"/>
          </a:xfrm>
          <a:prstGeom prst="line">
            <a:avLst/>
          </a:prstGeom>
          <a:noFill/>
          <a:ln w="180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16" name="Text Box 5"/>
          <p:cNvSpPr txBox="1">
            <a:spLocks noChangeArrowheads="1"/>
          </p:cNvSpPr>
          <p:nvPr/>
        </p:nvSpPr>
        <p:spPr bwMode="auto">
          <a:xfrm>
            <a:off x="560386" y="1189746"/>
            <a:ext cx="8404102" cy="20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9pPr>
          </a:lstStyle>
          <a:p>
            <a:pPr>
              <a:lnSpc>
                <a:spcPct val="150000"/>
              </a:lnSpc>
            </a:pPr>
            <a:r>
              <a:rPr lang="en-US" altLang="ja-JP" sz="1000" dirty="0" smtClean="0">
                <a:solidFill>
                  <a:srgbClr val="333333"/>
                </a:solidFill>
                <a:latin typeface="+mn-lt"/>
                <a:ea typeface="+mn-ea"/>
                <a:cs typeface="Meiryo UI" panose="020B0604030504040204" pitchFamily="50" charset="-128"/>
              </a:rPr>
              <a:t>WebFOCUS </a:t>
            </a:r>
            <a:r>
              <a:rPr lang="ja-JP" altLang="en-US" sz="1000" dirty="0" smtClean="0">
                <a:solidFill>
                  <a:srgbClr val="333333"/>
                </a:solidFill>
                <a:latin typeface="+mn-lt"/>
                <a:ea typeface="+mn-ea"/>
                <a:cs typeface="Meiryo UI" panose="020B0604030504040204" pitchFamily="50" charset="-128"/>
              </a:rPr>
              <a:t>ナレッジサプリの年間プランと合わせてご契約いただける</a:t>
            </a:r>
            <a:r>
              <a:rPr lang="en-US" altLang="ja-JP" sz="1000" dirty="0" smtClean="0">
                <a:solidFill>
                  <a:srgbClr val="333333"/>
                </a:solidFill>
                <a:latin typeface="+mn-lt"/>
                <a:ea typeface="+mn-ea"/>
                <a:cs typeface="Meiryo UI" panose="020B0604030504040204" pitchFamily="50" charset="-128"/>
              </a:rPr>
              <a:t>WebFOCUS</a:t>
            </a:r>
            <a:r>
              <a:rPr lang="ja-JP" altLang="en-US" sz="1000" dirty="0" smtClean="0">
                <a:solidFill>
                  <a:srgbClr val="333333"/>
                </a:solidFill>
                <a:latin typeface="+mn-lt"/>
                <a:ea typeface="+mn-ea"/>
                <a:cs typeface="Meiryo UI" panose="020B0604030504040204" pitchFamily="50" charset="-128"/>
              </a:rPr>
              <a:t>バージョンアップのためのオプション。</a:t>
            </a:r>
            <a:endParaRPr lang="ja-JP" altLang="en-US" sz="1000" dirty="0">
              <a:solidFill>
                <a:srgbClr val="333333"/>
              </a:solidFill>
              <a:latin typeface="+mn-lt"/>
              <a:ea typeface="+mn-ea"/>
              <a:cs typeface="Meiryo UI" panose="020B0604030504040204" pitchFamily="50" charset="-128"/>
            </a:endParaRPr>
          </a:p>
        </p:txBody>
      </p:sp>
      <p:sp>
        <p:nvSpPr>
          <p:cNvPr id="21" name="AutoShape 2"/>
          <p:cNvSpPr>
            <a:spLocks noChangeArrowheads="1"/>
          </p:cNvSpPr>
          <p:nvPr/>
        </p:nvSpPr>
        <p:spPr bwMode="auto">
          <a:xfrm>
            <a:off x="546479" y="2859782"/>
            <a:ext cx="1912976" cy="257067"/>
          </a:xfrm>
          <a:prstGeom prst="roundRect">
            <a:avLst>
              <a:gd name="adj" fmla="val 0"/>
            </a:avLst>
          </a:prstGeom>
          <a:solidFill>
            <a:schemeClr val="tx2"/>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smtClean="0">
                <a:solidFill>
                  <a:srgbClr val="FFFFFF"/>
                </a:solidFill>
                <a:latin typeface="+mn-lt"/>
                <a:ea typeface="+mn-ea"/>
                <a:cs typeface="Meiryo UI" panose="020B0604030504040204" pitchFamily="50" charset="-128"/>
              </a:rPr>
              <a:t>サービス</a:t>
            </a:r>
            <a:r>
              <a:rPr lang="ja-JP" altLang="en-US" sz="1200" b="1" dirty="0">
                <a:solidFill>
                  <a:srgbClr val="FFFFFF"/>
                </a:solidFill>
                <a:latin typeface="+mn-lt"/>
                <a:ea typeface="+mn-ea"/>
                <a:cs typeface="Meiryo UI" panose="020B0604030504040204" pitchFamily="50" charset="-128"/>
              </a:rPr>
              <a:t>内容</a:t>
            </a:r>
            <a:endParaRPr lang="ja-JP" altLang="ja-JP" sz="1200" b="1" dirty="0">
              <a:solidFill>
                <a:srgbClr val="FFFFFF"/>
              </a:solidFill>
              <a:latin typeface="+mn-lt"/>
              <a:ea typeface="+mn-ea"/>
              <a:cs typeface="Meiryo UI" panose="020B0604030504040204" pitchFamily="50" charset="-128"/>
            </a:endParaRPr>
          </a:p>
        </p:txBody>
      </p:sp>
      <p:sp>
        <p:nvSpPr>
          <p:cNvPr id="22" name="Line 3"/>
          <p:cNvSpPr>
            <a:spLocks noChangeShapeType="1"/>
          </p:cNvSpPr>
          <p:nvPr/>
        </p:nvSpPr>
        <p:spPr bwMode="auto">
          <a:xfrm>
            <a:off x="547200" y="3104495"/>
            <a:ext cx="8280000" cy="1081"/>
          </a:xfrm>
          <a:prstGeom prst="line">
            <a:avLst/>
          </a:prstGeom>
          <a:noFill/>
          <a:ln w="180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20" name="角丸四角形 19"/>
          <p:cNvSpPr/>
          <p:nvPr/>
        </p:nvSpPr>
        <p:spPr>
          <a:xfrm>
            <a:off x="560386" y="1484722"/>
            <a:ext cx="1491335" cy="577474"/>
          </a:xfrm>
          <a:prstGeom prst="round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700" dirty="0" smtClean="0">
                <a:solidFill>
                  <a:schemeClr val="bg1"/>
                </a:solidFill>
              </a:rPr>
              <a:t>年間</a:t>
            </a:r>
            <a:r>
              <a:rPr kumimoji="1" lang="ja-JP" altLang="en-US" sz="700" dirty="0" smtClean="0">
                <a:solidFill>
                  <a:schemeClr val="bg1"/>
                </a:solidFill>
              </a:rPr>
              <a:t>プラン　</a:t>
            </a:r>
            <a:r>
              <a:rPr lang="en-US" altLang="ja-JP" sz="1050" b="1" dirty="0">
                <a:solidFill>
                  <a:schemeClr val="bg1"/>
                </a:solidFill>
              </a:rPr>
              <a:t>s</a:t>
            </a:r>
            <a:r>
              <a:rPr lang="en-US" altLang="ja-JP" sz="1050" b="1" dirty="0" smtClean="0">
                <a:solidFill>
                  <a:schemeClr val="bg1"/>
                </a:solidFill>
              </a:rPr>
              <a:t>tandard</a:t>
            </a:r>
            <a:endParaRPr kumimoji="1" lang="ja-JP" altLang="en-US" sz="1050" b="1" dirty="0" smtClean="0">
              <a:solidFill>
                <a:schemeClr val="bg1"/>
              </a:solidFill>
            </a:endParaRPr>
          </a:p>
        </p:txBody>
      </p:sp>
      <p:sp>
        <p:nvSpPr>
          <p:cNvPr id="25" name="角丸四角形 24"/>
          <p:cNvSpPr/>
          <p:nvPr/>
        </p:nvSpPr>
        <p:spPr>
          <a:xfrm>
            <a:off x="560385" y="2124001"/>
            <a:ext cx="1491335" cy="577474"/>
          </a:xfrm>
          <a:prstGeom prst="roundRect">
            <a:avLst/>
          </a:prstGeom>
          <a:solidFill>
            <a:srgbClr val="F398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700" dirty="0" smtClean="0">
                <a:solidFill>
                  <a:schemeClr val="bg1"/>
                </a:solidFill>
              </a:rPr>
              <a:t>年間プラン　</a:t>
            </a:r>
            <a:r>
              <a:rPr lang="en-US" altLang="ja-JP" sz="1050" b="1" dirty="0">
                <a:solidFill>
                  <a:schemeClr val="bg1"/>
                </a:solidFill>
              </a:rPr>
              <a:t>d</a:t>
            </a:r>
            <a:r>
              <a:rPr lang="en-US" altLang="ja-JP" sz="1050" b="1" dirty="0" smtClean="0">
                <a:solidFill>
                  <a:schemeClr val="bg1"/>
                </a:solidFill>
              </a:rPr>
              <a:t>eveloper</a:t>
            </a:r>
            <a:r>
              <a:rPr kumimoji="1" lang="ja-JP" altLang="en-US" sz="800" b="1" dirty="0" smtClean="0">
                <a:solidFill>
                  <a:schemeClr val="bg1"/>
                </a:solidFill>
              </a:rPr>
              <a:t> </a:t>
            </a:r>
          </a:p>
        </p:txBody>
      </p:sp>
      <p:sp>
        <p:nvSpPr>
          <p:cNvPr id="26" name="角丸四角形 25"/>
          <p:cNvSpPr/>
          <p:nvPr/>
        </p:nvSpPr>
        <p:spPr>
          <a:xfrm>
            <a:off x="3419872" y="1479426"/>
            <a:ext cx="936104" cy="1222049"/>
          </a:xfrm>
          <a:prstGeom prst="roundRect">
            <a:avLst>
              <a:gd name="adj" fmla="val 10155"/>
            </a:avLst>
          </a:prstGeom>
          <a:solidFill>
            <a:srgbClr val="FF81AB"/>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en-US" altLang="ja-JP" sz="1050" b="1" dirty="0">
                <a:solidFill>
                  <a:schemeClr val="bg1"/>
                </a:solidFill>
              </a:rPr>
              <a:t>v</a:t>
            </a:r>
            <a:r>
              <a:rPr kumimoji="1" lang="en-US" altLang="ja-JP" sz="1050" b="1" dirty="0" smtClean="0">
                <a:solidFill>
                  <a:schemeClr val="bg1"/>
                </a:solidFill>
              </a:rPr>
              <a:t>ersion-up</a:t>
            </a:r>
            <a:r>
              <a:rPr kumimoji="1" lang="ja-JP" altLang="en-US" sz="1050" b="1" dirty="0" smtClean="0">
                <a:solidFill>
                  <a:schemeClr val="bg1"/>
                </a:solidFill>
              </a:rPr>
              <a:t>オプション</a:t>
            </a:r>
          </a:p>
        </p:txBody>
      </p:sp>
      <p:sp>
        <p:nvSpPr>
          <p:cNvPr id="27" name="加算 26"/>
          <p:cNvSpPr/>
          <p:nvPr/>
        </p:nvSpPr>
        <p:spPr>
          <a:xfrm>
            <a:off x="3059832" y="1932598"/>
            <a:ext cx="288032" cy="279111"/>
          </a:xfrm>
          <a:prstGeom prst="mathPlus">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graphicFrame>
        <p:nvGraphicFramePr>
          <p:cNvPr id="28" name="Group 8"/>
          <p:cNvGraphicFramePr>
            <a:graphicFrameLocks noGrp="1"/>
          </p:cNvGraphicFramePr>
          <p:nvPr>
            <p:extLst>
              <p:ext uri="{D42A27DB-BD31-4B8C-83A1-F6EECF244321}">
                <p14:modId xmlns:p14="http://schemas.microsoft.com/office/powerpoint/2010/main" val="1397763055"/>
              </p:ext>
            </p:extLst>
          </p:nvPr>
        </p:nvGraphicFramePr>
        <p:xfrm>
          <a:off x="4407150" y="1479425"/>
          <a:ext cx="4413321" cy="1222050"/>
        </p:xfrm>
        <a:graphic>
          <a:graphicData uri="http://schemas.openxmlformats.org/drawingml/2006/table">
            <a:tbl>
              <a:tblPr/>
              <a:tblGrid>
                <a:gridCol w="1388986">
                  <a:extLst>
                    <a:ext uri="{9D8B030D-6E8A-4147-A177-3AD203B41FA5}">
                      <a16:colId xmlns:a16="http://schemas.microsoft.com/office/drawing/2014/main" val="20000"/>
                    </a:ext>
                  </a:extLst>
                </a:gridCol>
                <a:gridCol w="3024335">
                  <a:extLst>
                    <a:ext uri="{9D8B030D-6E8A-4147-A177-3AD203B41FA5}">
                      <a16:colId xmlns:a16="http://schemas.microsoft.com/office/drawing/2014/main" val="20001"/>
                    </a:ext>
                  </a:extLst>
                </a:gridCol>
              </a:tblGrid>
              <a:tr h="359445">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価格</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1000" b="0" i="0" u="none" strike="noStrike" kern="1200" cap="none" normalizeH="0" baseline="0" dirty="0" smtClean="0">
                          <a:ln>
                            <a:noFill/>
                          </a:ln>
                          <a:solidFill>
                            <a:srgbClr val="333333"/>
                          </a:solidFill>
                          <a:effectLst/>
                          <a:latin typeface="+mn-ea"/>
                          <a:ea typeface="+mn-ea"/>
                          <a:cs typeface="Meiryo UI" panose="020B0604030504040204" pitchFamily="50" charset="-128"/>
                        </a:rPr>
                        <a:t>60</a:t>
                      </a:r>
                      <a:r>
                        <a:rPr kumimoji="0" lang="ja-JP" altLang="en-US" sz="10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302852863"/>
                  </a:ext>
                </a:extLst>
              </a:tr>
              <a:tr h="359445">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コンテンツ</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1000" b="0" i="0" u="none" strike="noStrike" kern="1200" cap="none" normalizeH="0" baseline="0" dirty="0" smtClean="0">
                          <a:ln>
                            <a:noFill/>
                          </a:ln>
                          <a:solidFill>
                            <a:srgbClr val="333333"/>
                          </a:solidFill>
                          <a:effectLst/>
                          <a:latin typeface="+mn-ea"/>
                          <a:ea typeface="+mn-ea"/>
                          <a:cs typeface="Meiryo UI" panose="020B0604030504040204" pitchFamily="50" charset="-128"/>
                        </a:rPr>
                        <a:t>Tier_V</a:t>
                      </a: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29127717"/>
                  </a:ext>
                </a:extLst>
              </a:tr>
              <a:tr h="503160">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バージョンアップ</a:t>
                      </a:r>
                      <a:endParaRPr kumimoji="0" lang="en-US"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フォロー特典</a:t>
                      </a:r>
                      <a:endParaRPr kumimoji="0" lang="en-US"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1000" b="0" i="0" u="none" strike="noStrike" kern="1200" cap="none" normalizeH="0" baseline="0" dirty="0" smtClean="0">
                          <a:ln>
                            <a:noFill/>
                          </a:ln>
                          <a:solidFill>
                            <a:srgbClr val="333333"/>
                          </a:solidFill>
                          <a:effectLst/>
                          <a:latin typeface="+mn-ea"/>
                          <a:ea typeface="+mn-ea"/>
                          <a:cs typeface="Meiryo UI" panose="020B0604030504040204" pitchFamily="50" charset="-128"/>
                        </a:rPr>
                        <a:t>バージョンアップ専用の</a:t>
                      </a:r>
                      <a:endParaRPr kumimoji="0" lang="en-US" altLang="ja-JP" sz="10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1000" b="0" i="0" u="none" strike="noStrike" kern="1200" cap="none" normalizeH="0" baseline="0" dirty="0" smtClean="0">
                          <a:ln>
                            <a:noFill/>
                          </a:ln>
                          <a:solidFill>
                            <a:srgbClr val="333333"/>
                          </a:solidFill>
                          <a:effectLst/>
                          <a:latin typeface="+mn-ea"/>
                          <a:ea typeface="+mn-ea"/>
                          <a:cs typeface="Meiryo UI" panose="020B0604030504040204" pitchFamily="50" charset="-128"/>
                        </a:rPr>
                        <a:t>コンテンツ、技術フォローの提供</a:t>
                      </a:r>
                      <a:endParaRPr kumimoji="0" lang="ja-JP" altLang="ja-JP" sz="10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669473494"/>
                  </a:ext>
                </a:extLst>
              </a:tr>
            </a:tbl>
          </a:graphicData>
        </a:graphic>
      </p:graphicFrame>
      <p:grpSp>
        <p:nvGrpSpPr>
          <p:cNvPr id="2" name="グループ化 1"/>
          <p:cNvGrpSpPr/>
          <p:nvPr/>
        </p:nvGrpSpPr>
        <p:grpSpPr>
          <a:xfrm>
            <a:off x="6268728" y="687358"/>
            <a:ext cx="2655416" cy="390166"/>
            <a:chOff x="755576" y="4308603"/>
            <a:chExt cx="2655416" cy="390166"/>
          </a:xfrm>
        </p:grpSpPr>
        <p:sp>
          <p:nvSpPr>
            <p:cNvPr id="29" name="正方形/長方形 28"/>
            <p:cNvSpPr/>
            <p:nvPr/>
          </p:nvSpPr>
          <p:spPr>
            <a:xfrm>
              <a:off x="755576" y="4467937"/>
              <a:ext cx="2655416" cy="230832"/>
            </a:xfrm>
            <a:prstGeom prst="rect">
              <a:avLst/>
            </a:prstGeom>
          </p:spPr>
          <p:txBody>
            <a:bodyPr wrap="square">
              <a:spAutoFit/>
            </a:bodyPr>
            <a:lstStyle/>
            <a:p>
              <a:r>
                <a:rPr lang="en-US" altLang="ja-JP" sz="900" dirty="0">
                  <a:solidFill>
                    <a:srgbClr val="FF6699"/>
                  </a:solidFill>
                </a:rPr>
                <a:t>https://wfp.ashisuto.co.jp/service/vupplan/</a:t>
              </a:r>
              <a:endParaRPr lang="ja-JP" altLang="en-US" sz="900" dirty="0">
                <a:solidFill>
                  <a:srgbClr val="FF6699"/>
                </a:solidFill>
              </a:endParaRPr>
            </a:p>
          </p:txBody>
        </p:sp>
        <p:sp>
          <p:nvSpPr>
            <p:cNvPr id="30" name="二等辺三角形 29"/>
            <p:cNvSpPr/>
            <p:nvPr/>
          </p:nvSpPr>
          <p:spPr>
            <a:xfrm flipV="1">
              <a:off x="842181" y="4376800"/>
              <a:ext cx="108005" cy="75134"/>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rgbClr val="FF6699"/>
                </a:solidFill>
              </a:endParaRPr>
            </a:p>
          </p:txBody>
        </p:sp>
        <p:sp>
          <p:nvSpPr>
            <p:cNvPr id="31" name="正方形/長方形 30"/>
            <p:cNvSpPr/>
            <p:nvPr/>
          </p:nvSpPr>
          <p:spPr>
            <a:xfrm>
              <a:off x="896183" y="4308603"/>
              <a:ext cx="2106667" cy="215444"/>
            </a:xfrm>
            <a:prstGeom prst="rect">
              <a:avLst/>
            </a:prstGeom>
          </p:spPr>
          <p:txBody>
            <a:bodyPr wrap="none">
              <a:spAutoFit/>
            </a:bodyPr>
            <a:lstStyle/>
            <a:p>
              <a:r>
                <a:rPr lang="en-US" altLang="ja-JP" sz="800" dirty="0">
                  <a:solidFill>
                    <a:srgbClr val="FF6699"/>
                  </a:solidFill>
                </a:rPr>
                <a:t>v</a:t>
              </a:r>
              <a:r>
                <a:rPr lang="en-US" altLang="ja-JP" sz="800" dirty="0" smtClean="0">
                  <a:solidFill>
                    <a:srgbClr val="FF6699"/>
                  </a:solidFill>
                </a:rPr>
                <a:t>ersion-up</a:t>
              </a:r>
              <a:r>
                <a:rPr lang="ja-JP" altLang="en-US" sz="800" dirty="0" smtClean="0">
                  <a:solidFill>
                    <a:srgbClr val="FF6699"/>
                  </a:solidFill>
                </a:rPr>
                <a:t>オプションの詳細情報はこちら</a:t>
              </a:r>
              <a:endParaRPr lang="ja-JP" altLang="en-US" sz="800" dirty="0">
                <a:solidFill>
                  <a:srgbClr val="FF6699"/>
                </a:solidFill>
              </a:endParaRPr>
            </a:p>
          </p:txBody>
        </p:sp>
      </p:grpSp>
      <p:sp>
        <p:nvSpPr>
          <p:cNvPr id="5" name="正方形/長方形 4"/>
          <p:cNvSpPr/>
          <p:nvPr/>
        </p:nvSpPr>
        <p:spPr>
          <a:xfrm>
            <a:off x="2051720" y="1592641"/>
            <a:ext cx="815877" cy="340286"/>
          </a:xfrm>
          <a:prstGeom prst="rect">
            <a:avLst/>
          </a:prstGeom>
        </p:spPr>
        <p:txBody>
          <a:bodyPr wrap="square">
            <a:spAutoFit/>
          </a:bodyPr>
          <a:lstStyle/>
          <a:p>
            <a:pPr lvl="0" algn="r" defTabSz="449263" fontAlgn="base" hangingPunct="0">
              <a:lnSpc>
                <a:spcPct val="125000"/>
              </a:lnSpc>
              <a:spcBef>
                <a:spcPct val="0"/>
              </a:spcBef>
              <a:spcAft>
                <a:spcPct val="0"/>
              </a:spcAft>
              <a:buClr>
                <a:srgbClr val="000000"/>
              </a:buClr>
              <a:buSzPct val="1000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1400" b="1" dirty="0" smtClean="0">
                <a:solidFill>
                  <a:srgbClr val="00AFEF"/>
                </a:solidFill>
                <a:cs typeface="Meiryo UI" panose="020B0604030504040204" pitchFamily="50" charset="-128"/>
              </a:rPr>
              <a:t>144</a:t>
            </a:r>
            <a:r>
              <a:rPr kumimoji="0" lang="ja-JP" altLang="en-US" sz="1050" b="1" dirty="0" smtClean="0">
                <a:solidFill>
                  <a:srgbClr val="00AFEF"/>
                </a:solidFill>
                <a:cs typeface="Meiryo UI" panose="020B0604030504040204" pitchFamily="50" charset="-128"/>
              </a:rPr>
              <a:t>万円</a:t>
            </a:r>
            <a:endParaRPr kumimoji="0" lang="ja-JP" altLang="ja-JP" sz="1200" b="1" dirty="0">
              <a:solidFill>
                <a:srgbClr val="00AFEF"/>
              </a:solidFill>
              <a:cs typeface="Meiryo UI" panose="020B0604030504040204" pitchFamily="50" charset="-128"/>
            </a:endParaRPr>
          </a:p>
        </p:txBody>
      </p:sp>
      <p:sp>
        <p:nvSpPr>
          <p:cNvPr id="23" name="正方形/長方形 22"/>
          <p:cNvSpPr/>
          <p:nvPr/>
        </p:nvSpPr>
        <p:spPr>
          <a:xfrm>
            <a:off x="2051720" y="2231920"/>
            <a:ext cx="815877" cy="340286"/>
          </a:xfrm>
          <a:prstGeom prst="rect">
            <a:avLst/>
          </a:prstGeom>
        </p:spPr>
        <p:txBody>
          <a:bodyPr wrap="square">
            <a:spAutoFit/>
          </a:bodyPr>
          <a:lstStyle/>
          <a:p>
            <a:pPr lvl="0" algn="r" defTabSz="449263" fontAlgn="base" hangingPunct="0">
              <a:lnSpc>
                <a:spcPct val="125000"/>
              </a:lnSpc>
              <a:spcBef>
                <a:spcPct val="0"/>
              </a:spcBef>
              <a:spcAft>
                <a:spcPct val="0"/>
              </a:spcAft>
              <a:buClr>
                <a:srgbClr val="000000"/>
              </a:buClr>
              <a:buSzPct val="1000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1400" b="1" dirty="0" smtClean="0">
                <a:solidFill>
                  <a:srgbClr val="F29700"/>
                </a:solidFill>
                <a:cs typeface="Meiryo UI" panose="020B0604030504040204" pitchFamily="50" charset="-128"/>
              </a:rPr>
              <a:t>72</a:t>
            </a:r>
            <a:r>
              <a:rPr kumimoji="0" lang="ja-JP" altLang="en-US" sz="1050" b="1" dirty="0" smtClean="0">
                <a:solidFill>
                  <a:srgbClr val="F29700"/>
                </a:solidFill>
                <a:cs typeface="Meiryo UI" panose="020B0604030504040204" pitchFamily="50" charset="-128"/>
              </a:rPr>
              <a:t>万円</a:t>
            </a:r>
            <a:endParaRPr kumimoji="0" lang="ja-JP" altLang="ja-JP" sz="1200" b="1" dirty="0">
              <a:solidFill>
                <a:srgbClr val="F29700"/>
              </a:solidFill>
              <a:cs typeface="Meiryo UI" panose="020B0604030504040204" pitchFamily="50" charset="-128"/>
            </a:endParaRPr>
          </a:p>
        </p:txBody>
      </p:sp>
    </p:spTree>
    <p:extLst>
      <p:ext uri="{BB962C8B-B14F-4D97-AF65-F5344CB8AC3E}">
        <p14:creationId xmlns:p14="http://schemas.microsoft.com/office/powerpoint/2010/main" val="203860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ea typeface="+mn-ea"/>
              </a:rPr>
              <a:t>VUP</a:t>
            </a:r>
            <a:r>
              <a:rPr lang="ja-JP" altLang="en-US" dirty="0" smtClean="0">
                <a:latin typeface="+mn-lt"/>
                <a:ea typeface="+mn-ea"/>
              </a:rPr>
              <a:t>オプション提供技術フォローについて</a:t>
            </a:r>
            <a:endParaRPr kumimoji="1" lang="ja-JP" altLang="en-US" dirty="0">
              <a:latin typeface="+mn-lt"/>
              <a:ea typeface="+mn-ea"/>
            </a:endParaRPr>
          </a:p>
        </p:txBody>
      </p:sp>
      <p:sp>
        <p:nvSpPr>
          <p:cNvPr id="5" name="テキスト ボックス 4"/>
          <p:cNvSpPr txBox="1"/>
          <p:nvPr/>
        </p:nvSpPr>
        <p:spPr>
          <a:xfrm>
            <a:off x="539944" y="764291"/>
            <a:ext cx="8046137" cy="430887"/>
          </a:xfrm>
          <a:prstGeom prst="rect">
            <a:avLst/>
          </a:prstGeom>
          <a:noFill/>
        </p:spPr>
        <p:txBody>
          <a:bodyPr wrap="square" rtlCol="0">
            <a:spAutoFit/>
          </a:bodyPr>
          <a:lstStyle/>
          <a:p>
            <a:r>
              <a:rPr lang="en-US" altLang="ja-JP" sz="1100" dirty="0">
                <a:solidFill>
                  <a:schemeClr val="tx1">
                    <a:lumMod val="65000"/>
                    <a:lumOff val="35000"/>
                  </a:schemeClr>
                </a:solidFill>
              </a:rPr>
              <a:t>WebFOCUS</a:t>
            </a:r>
            <a:r>
              <a:rPr lang="ja-JP" altLang="en-US" sz="1100" dirty="0">
                <a:solidFill>
                  <a:schemeClr val="tx1">
                    <a:lumMod val="65000"/>
                    <a:lumOff val="35000"/>
                  </a:schemeClr>
                </a:solidFill>
              </a:rPr>
              <a:t>の</a:t>
            </a:r>
            <a:r>
              <a:rPr lang="ja-JP" altLang="en-US" sz="1100" dirty="0" smtClean="0">
                <a:solidFill>
                  <a:schemeClr val="tx1">
                    <a:lumMod val="65000"/>
                    <a:lumOff val="35000"/>
                  </a:schemeClr>
                </a:solidFill>
              </a:rPr>
              <a:t>バージョンアップが決まったら事前カウンセリングを実施させていただき、バージョンアップの流れと</a:t>
            </a:r>
            <a:endParaRPr lang="en-US" altLang="ja-JP" sz="1100" dirty="0" smtClean="0">
              <a:solidFill>
                <a:schemeClr val="tx1">
                  <a:lumMod val="65000"/>
                  <a:lumOff val="35000"/>
                </a:schemeClr>
              </a:solidFill>
            </a:endParaRPr>
          </a:p>
          <a:p>
            <a:r>
              <a:rPr lang="ja-JP" altLang="en-US" sz="1100" dirty="0" smtClean="0">
                <a:solidFill>
                  <a:schemeClr val="tx1">
                    <a:lumMod val="65000"/>
                    <a:lumOff val="35000"/>
                  </a:schemeClr>
                </a:solidFill>
              </a:rPr>
              <a:t>必要な技術フォローについて確認・実施いたします。</a:t>
            </a:r>
            <a:endParaRPr lang="ja-JP" altLang="en-US" sz="1100" dirty="0">
              <a:solidFill>
                <a:schemeClr val="tx1">
                  <a:lumMod val="65000"/>
                  <a:lumOff val="35000"/>
                </a:schemeClr>
              </a:solidFill>
            </a:endParaRPr>
          </a:p>
        </p:txBody>
      </p:sp>
      <p:sp>
        <p:nvSpPr>
          <p:cNvPr id="10" name="スライド番号プレースホルダー 9"/>
          <p:cNvSpPr>
            <a:spLocks noGrp="1"/>
          </p:cNvSpPr>
          <p:nvPr>
            <p:ph type="sldNum" sz="quarter" idx="4"/>
          </p:nvPr>
        </p:nvSpPr>
        <p:spPr/>
        <p:txBody>
          <a:bodyPr/>
          <a:lstStyle/>
          <a:p>
            <a:fld id="{C7816169-848B-4E2F-9129-06408CD9870A}" type="slidenum">
              <a:rPr lang="ja-JP" altLang="en-US" smtClean="0"/>
              <a:pPr/>
              <a:t>11</a:t>
            </a:fld>
            <a:endParaRPr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409532685"/>
              </p:ext>
            </p:extLst>
          </p:nvPr>
        </p:nvGraphicFramePr>
        <p:xfrm>
          <a:off x="641440" y="1241477"/>
          <a:ext cx="7767984" cy="3219551"/>
        </p:xfrm>
        <a:graphic>
          <a:graphicData uri="http://schemas.openxmlformats.org/drawingml/2006/table">
            <a:tbl>
              <a:tblPr firstRow="1" bandRow="1">
                <a:solidFill>
                  <a:srgbClr val="EAEAEA">
                    <a:alpha val="40000"/>
                  </a:srgbClr>
                </a:solidFill>
                <a:tableStyleId>{2D5ABB26-0587-4C30-8999-92F81FD0307C}</a:tableStyleId>
              </a:tblPr>
              <a:tblGrid>
                <a:gridCol w="2019676">
                  <a:extLst>
                    <a:ext uri="{9D8B030D-6E8A-4147-A177-3AD203B41FA5}">
                      <a16:colId xmlns:a16="http://schemas.microsoft.com/office/drawing/2014/main" val="3101130596"/>
                    </a:ext>
                  </a:extLst>
                </a:gridCol>
                <a:gridCol w="3876100">
                  <a:extLst>
                    <a:ext uri="{9D8B030D-6E8A-4147-A177-3AD203B41FA5}">
                      <a16:colId xmlns:a16="http://schemas.microsoft.com/office/drawing/2014/main" val="2882050669"/>
                    </a:ext>
                  </a:extLst>
                </a:gridCol>
                <a:gridCol w="1872208">
                  <a:extLst>
                    <a:ext uri="{9D8B030D-6E8A-4147-A177-3AD203B41FA5}">
                      <a16:colId xmlns:a16="http://schemas.microsoft.com/office/drawing/2014/main" val="4188387068"/>
                    </a:ext>
                  </a:extLst>
                </a:gridCol>
              </a:tblGrid>
              <a:tr h="382845">
                <a:tc>
                  <a:txBody>
                    <a:bodyPr/>
                    <a:lstStyle/>
                    <a:p>
                      <a:pPr algn="ctr"/>
                      <a:r>
                        <a:rPr kumimoji="0" lang="ja-JP" altLang="en-US"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技術フォロー</a:t>
                      </a:r>
                      <a:endParaRPr kumimoji="0" lang="en-US" altLang="ja-JP"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内容</a:t>
                      </a:r>
                      <a:endParaRPr kumimoji="0" lang="ja-JP" altLang="ja-JP"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バージョンアップ</a:t>
                      </a:r>
                      <a:endParaRPr kumimoji="0" lang="en-US" altLang="ja-JP"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1</a:t>
                      </a:r>
                      <a:r>
                        <a:rPr kumimoji="0" lang="ja-JP" altLang="en-US"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回あたりの上限</a:t>
                      </a:r>
                      <a:endParaRPr kumimoji="0" lang="ja-JP" altLang="ja-JP" sz="9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1172124"/>
                  </a:ext>
                </a:extLst>
              </a:tr>
              <a:tr h="360000">
                <a:tc>
                  <a:txBody>
                    <a:bodyPr/>
                    <a:lstStyle/>
                    <a:p>
                      <a:pPr algn="l"/>
                      <a:r>
                        <a:rPr kumimoji="1" lang="ja-JP" altLang="en-US" sz="900" b="1" dirty="0" smtClean="0">
                          <a:solidFill>
                            <a:schemeClr val="tx1">
                              <a:lumMod val="50000"/>
                              <a:lumOff val="50000"/>
                            </a:schemeClr>
                          </a:solidFill>
                        </a:rPr>
                        <a:t>事前カウンセリング</a:t>
                      </a:r>
                      <a:endParaRPr kumimoji="1" lang="en-US" altLang="ja-JP" sz="900" b="1" dirty="0" smtClean="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バージョンアップ前の打ち合わせ</a:t>
                      </a:r>
                      <a:endParaRPr kumimoji="1" lang="ja-JP" altLang="en-US" sz="900" dirty="0">
                        <a:solidFill>
                          <a:schemeClr val="tx1">
                            <a:lumMod val="50000"/>
                            <a:lumOff val="50000"/>
                          </a:schemeClr>
                        </a:solidFill>
                      </a:endParaRP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lumMod val="50000"/>
                              <a:lumOff val="50000"/>
                            </a:schemeClr>
                          </a:solidFill>
                        </a:rPr>
                        <a:t>1</a:t>
                      </a:r>
                      <a:r>
                        <a:rPr lang="ja-JP" altLang="en-US" sz="900" dirty="0" smtClean="0">
                          <a:solidFill>
                            <a:schemeClr val="tx1">
                              <a:lumMod val="50000"/>
                              <a:lumOff val="50000"/>
                            </a:schemeClr>
                          </a:solidFill>
                        </a:rPr>
                        <a:t>回（最大</a:t>
                      </a:r>
                      <a:r>
                        <a:rPr lang="en-US" altLang="ja-JP" sz="900" dirty="0" smtClean="0">
                          <a:solidFill>
                            <a:schemeClr val="tx1">
                              <a:lumMod val="50000"/>
                              <a:lumOff val="50000"/>
                            </a:schemeClr>
                          </a:solidFill>
                        </a:rPr>
                        <a:t>2</a:t>
                      </a:r>
                      <a:r>
                        <a:rPr lang="ja-JP" altLang="en-US" sz="900" dirty="0" smtClean="0">
                          <a:solidFill>
                            <a:schemeClr val="tx1">
                              <a:lumMod val="50000"/>
                              <a:lumOff val="50000"/>
                            </a:schemeClr>
                          </a:solidFill>
                        </a:rPr>
                        <a:t>ｈまで）</a:t>
                      </a:r>
                      <a:endParaRPr lang="en-US" altLang="ja-JP" sz="900" dirty="0" smtClean="0">
                        <a:solidFill>
                          <a:schemeClr val="tx1">
                            <a:lumMod val="50000"/>
                            <a:lumOff val="50000"/>
                          </a:schemeClr>
                        </a:solidFill>
                      </a:endParaRP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0212246"/>
                  </a:ext>
                </a:extLst>
              </a:tr>
              <a:tr h="676706">
                <a:tc>
                  <a:txBody>
                    <a:bodyPr/>
                    <a:lstStyle/>
                    <a:p>
                      <a:pPr algn="l"/>
                      <a:r>
                        <a:rPr kumimoji="1" lang="ja-JP" altLang="en-US" sz="900" b="1" dirty="0" smtClean="0">
                          <a:solidFill>
                            <a:schemeClr val="tx1">
                              <a:lumMod val="50000"/>
                              <a:lumOff val="50000"/>
                            </a:schemeClr>
                          </a:solidFill>
                        </a:rPr>
                        <a:t>環境構築</a:t>
                      </a:r>
                      <a:endParaRPr kumimoji="1" lang="en-US" altLang="ja-JP" sz="900" b="1" dirty="0" smtClean="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インストール作業</a:t>
                      </a:r>
                      <a:endParaRPr kumimoji="1" lang="ja-JP" altLang="en-US" sz="900" dirty="0">
                        <a:solidFill>
                          <a:schemeClr val="tx1">
                            <a:lumMod val="50000"/>
                            <a:lumOff val="50000"/>
                          </a:schemeClr>
                        </a:solidFill>
                      </a:endParaRPr>
                    </a:p>
                    <a:p>
                      <a:pPr algn="l"/>
                      <a:r>
                        <a:rPr kumimoji="1" lang="ja-JP" altLang="en-US" sz="900" dirty="0" smtClean="0">
                          <a:solidFill>
                            <a:schemeClr val="tx1">
                              <a:lumMod val="50000"/>
                              <a:lumOff val="50000"/>
                            </a:schemeClr>
                          </a:solidFill>
                        </a:rPr>
                        <a:t>メンテナンスリリース適用作業</a:t>
                      </a:r>
                      <a:endParaRPr kumimoji="1" lang="ja-JP" altLang="en-US" sz="90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900" dirty="0" smtClean="0">
                          <a:solidFill>
                            <a:schemeClr val="tx1">
                              <a:lumMod val="50000"/>
                              <a:lumOff val="50000"/>
                            </a:schemeClr>
                          </a:solidFill>
                        </a:rPr>
                        <a:t>設定</a:t>
                      </a:r>
                      <a:r>
                        <a:rPr lang="en-US" altLang="zh-TW" sz="900" dirty="0" smtClean="0">
                          <a:solidFill>
                            <a:schemeClr val="tx1">
                              <a:lumMod val="50000"/>
                              <a:lumOff val="50000"/>
                            </a:schemeClr>
                          </a:solidFill>
                        </a:rPr>
                        <a:t>/</a:t>
                      </a:r>
                      <a:r>
                        <a:rPr lang="zh-TW" altLang="en-US" sz="900" dirty="0" smtClean="0">
                          <a:solidFill>
                            <a:schemeClr val="tx1">
                              <a:lumMod val="50000"/>
                              <a:lumOff val="50000"/>
                            </a:schemeClr>
                          </a:solidFill>
                        </a:rPr>
                        <a:t>既存資産移行作業</a:t>
                      </a:r>
                      <a:endParaRPr lang="en-US" altLang="zh-TW" sz="900" dirty="0" smtClean="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環境複製作業</a:t>
                      </a:r>
                      <a:endParaRPr lang="en-US" altLang="ja-JP" sz="900" dirty="0" smtClean="0">
                        <a:solidFill>
                          <a:schemeClr val="tx1">
                            <a:lumMod val="50000"/>
                            <a:lumOff val="50000"/>
                          </a:schemeClr>
                        </a:solidFill>
                      </a:endParaRP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lumMod val="50000"/>
                              <a:lumOff val="50000"/>
                            </a:schemeClr>
                          </a:solidFill>
                        </a:rPr>
                        <a:t>3</a:t>
                      </a:r>
                      <a:r>
                        <a:rPr lang="ja-JP" altLang="en-US" sz="900" dirty="0" smtClean="0">
                          <a:solidFill>
                            <a:schemeClr val="tx1">
                              <a:lumMod val="50000"/>
                              <a:lumOff val="50000"/>
                            </a:schemeClr>
                          </a:solidFill>
                        </a:rPr>
                        <a:t>回（</a:t>
                      </a:r>
                      <a:r>
                        <a:rPr lang="en-US" altLang="ja-JP" sz="900" dirty="0" smtClean="0">
                          <a:solidFill>
                            <a:schemeClr val="tx1">
                              <a:lumMod val="50000"/>
                              <a:lumOff val="50000"/>
                            </a:schemeClr>
                          </a:solidFill>
                        </a:rPr>
                        <a:t>1</a:t>
                      </a:r>
                      <a:r>
                        <a:rPr lang="ja-JP" altLang="en-US" sz="900" dirty="0" smtClean="0">
                          <a:solidFill>
                            <a:schemeClr val="tx1">
                              <a:lumMod val="50000"/>
                              <a:lumOff val="50000"/>
                            </a:schemeClr>
                          </a:solidFill>
                        </a:rPr>
                        <a:t>環境当たり</a:t>
                      </a:r>
                      <a:r>
                        <a:rPr lang="en-US" altLang="ja-JP" sz="900" dirty="0" smtClean="0">
                          <a:solidFill>
                            <a:schemeClr val="tx1">
                              <a:lumMod val="50000"/>
                              <a:lumOff val="50000"/>
                            </a:schemeClr>
                          </a:solidFill>
                        </a:rPr>
                        <a:t>1</a:t>
                      </a:r>
                      <a:r>
                        <a:rPr lang="ja-JP" altLang="en-US" sz="900" dirty="0" smtClean="0">
                          <a:solidFill>
                            <a:schemeClr val="tx1">
                              <a:lumMod val="50000"/>
                              <a:lumOff val="50000"/>
                            </a:schemeClr>
                          </a:solidFill>
                        </a:rPr>
                        <a:t>回まで）</a:t>
                      </a:r>
                      <a:endParaRPr lang="en-US" altLang="ja-JP" sz="900" dirty="0" smtClean="0">
                        <a:solidFill>
                          <a:schemeClr val="tx1">
                            <a:lumMod val="50000"/>
                            <a:lumOff val="50000"/>
                          </a:schemeClr>
                        </a:solidFill>
                      </a:endParaRP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03899"/>
                  </a:ext>
                </a:extLst>
              </a:tr>
              <a:tr h="360000">
                <a:tc>
                  <a:txBody>
                    <a:bodyPr/>
                    <a:lstStyle/>
                    <a:p>
                      <a:pPr algn="l"/>
                      <a:r>
                        <a:rPr kumimoji="1" lang="en-US" altLang="ja-JP" sz="900" b="1" dirty="0" smtClean="0">
                          <a:solidFill>
                            <a:schemeClr val="tx1">
                              <a:lumMod val="50000"/>
                              <a:lumOff val="50000"/>
                            </a:schemeClr>
                          </a:solidFill>
                        </a:rPr>
                        <a:t>QA</a:t>
                      </a:r>
                      <a:r>
                        <a:rPr kumimoji="1" lang="ja-JP" altLang="en-US" sz="900" b="1" dirty="0" smtClean="0">
                          <a:solidFill>
                            <a:schemeClr val="tx1">
                              <a:lumMod val="50000"/>
                              <a:lumOff val="50000"/>
                            </a:schemeClr>
                          </a:solidFill>
                        </a:rPr>
                        <a:t>対応</a:t>
                      </a:r>
                      <a:endParaRPr kumimoji="1" lang="ja-JP" altLang="en-US" sz="900" b="1" dirty="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バージョンアップに関する質疑応答</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非互換調査に関する質疑応答</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4</a:t>
                      </a:r>
                      <a:r>
                        <a:rPr kumimoji="1" lang="ja-JP" altLang="en-US" sz="900" dirty="0" smtClean="0">
                          <a:solidFill>
                            <a:schemeClr val="tx1">
                              <a:lumMod val="50000"/>
                              <a:lumOff val="50000"/>
                            </a:schemeClr>
                          </a:solidFill>
                        </a:rPr>
                        <a:t>回</a:t>
                      </a:r>
                      <a:endParaRPr kumimoji="1" lang="en-US" altLang="ja-JP" sz="90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a:t>
                      </a:r>
                      <a:r>
                        <a:rPr kumimoji="1" lang="en-US" altLang="ja-JP" sz="900" dirty="0" smtClean="0">
                          <a:solidFill>
                            <a:schemeClr val="tx1">
                              <a:lumMod val="50000"/>
                              <a:lumOff val="50000"/>
                            </a:schemeClr>
                          </a:solidFill>
                        </a:rPr>
                        <a:t>1</a:t>
                      </a:r>
                      <a:r>
                        <a:rPr kumimoji="1" lang="ja-JP" altLang="en-US" sz="900" dirty="0" smtClean="0">
                          <a:solidFill>
                            <a:schemeClr val="tx1">
                              <a:lumMod val="50000"/>
                              <a:lumOff val="50000"/>
                            </a:schemeClr>
                          </a:solidFill>
                        </a:rPr>
                        <a:t>回につき最大</a:t>
                      </a:r>
                      <a:r>
                        <a:rPr kumimoji="1" lang="en-US" altLang="ja-JP" sz="900" dirty="0" smtClean="0">
                          <a:solidFill>
                            <a:schemeClr val="tx1">
                              <a:lumMod val="50000"/>
                              <a:lumOff val="50000"/>
                            </a:schemeClr>
                          </a:solidFill>
                        </a:rPr>
                        <a:t>3h</a:t>
                      </a:r>
                      <a:r>
                        <a:rPr kumimoji="1" lang="ja-JP" altLang="en-US" sz="900" dirty="0" smtClean="0">
                          <a:solidFill>
                            <a:schemeClr val="tx1">
                              <a:lumMod val="50000"/>
                              <a:lumOff val="50000"/>
                            </a:schemeClr>
                          </a:solidFill>
                        </a:rPr>
                        <a:t>まで）</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7367346"/>
                  </a:ext>
                </a:extLst>
              </a:tr>
              <a:tr h="360000">
                <a:tc>
                  <a:txBody>
                    <a:bodyPr/>
                    <a:lstStyle/>
                    <a:p>
                      <a:pPr algn="l"/>
                      <a:r>
                        <a:rPr kumimoji="1" lang="ja-JP" altLang="en-US" sz="900" b="1" dirty="0" smtClean="0">
                          <a:solidFill>
                            <a:schemeClr val="tx1">
                              <a:lumMod val="50000"/>
                              <a:lumOff val="50000"/>
                            </a:schemeClr>
                          </a:solidFill>
                        </a:rPr>
                        <a:t>非互換調査フォロー</a:t>
                      </a:r>
                      <a:endParaRPr kumimoji="1" lang="ja-JP" altLang="en-US" sz="900" b="1" dirty="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バージョンアップ作業前の非互換調査</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非互換調査対象としてサンプリングした資産が対象</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5887869"/>
                  </a:ext>
                </a:extLst>
              </a:tr>
              <a:tr h="360000">
                <a:tc>
                  <a:txBody>
                    <a:bodyPr/>
                    <a:lstStyle/>
                    <a:p>
                      <a:pPr algn="l"/>
                      <a:r>
                        <a:rPr kumimoji="1" lang="ja-JP" altLang="en-US" sz="900" b="1" dirty="0" smtClean="0">
                          <a:solidFill>
                            <a:schemeClr val="tx1">
                              <a:lumMod val="50000"/>
                              <a:lumOff val="50000"/>
                            </a:schemeClr>
                          </a:solidFill>
                        </a:rPr>
                        <a:t>レクチャー</a:t>
                      </a:r>
                      <a:endParaRPr kumimoji="1" lang="ja-JP" altLang="en-US" sz="900" b="1" dirty="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WebFOCUS </a:t>
                      </a: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機能レクチャー</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2</a:t>
                      </a:r>
                      <a:r>
                        <a:rPr kumimoji="1" lang="ja-JP" altLang="en-US" sz="900" dirty="0" smtClean="0">
                          <a:solidFill>
                            <a:schemeClr val="tx1">
                              <a:lumMod val="50000"/>
                              <a:lumOff val="50000"/>
                            </a:schemeClr>
                          </a:solidFill>
                        </a:rPr>
                        <a:t>回</a:t>
                      </a:r>
                      <a:endParaRPr kumimoji="1" lang="en-US" altLang="ja-JP" sz="90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a:t>
                      </a:r>
                      <a:r>
                        <a:rPr kumimoji="1" lang="en-US" altLang="ja-JP" sz="900" dirty="0" smtClean="0">
                          <a:solidFill>
                            <a:schemeClr val="tx1">
                              <a:lumMod val="50000"/>
                              <a:lumOff val="50000"/>
                            </a:schemeClr>
                          </a:solidFill>
                        </a:rPr>
                        <a:t>1</a:t>
                      </a:r>
                      <a:r>
                        <a:rPr kumimoji="1" lang="ja-JP" altLang="en-US" sz="900" dirty="0" smtClean="0">
                          <a:solidFill>
                            <a:schemeClr val="tx1">
                              <a:lumMod val="50000"/>
                              <a:lumOff val="50000"/>
                            </a:schemeClr>
                          </a:solidFill>
                        </a:rPr>
                        <a:t>回につき最大</a:t>
                      </a:r>
                      <a:r>
                        <a:rPr kumimoji="1" lang="en-US" altLang="ja-JP" sz="900" dirty="0" smtClean="0">
                          <a:solidFill>
                            <a:schemeClr val="tx1">
                              <a:lumMod val="50000"/>
                              <a:lumOff val="50000"/>
                            </a:schemeClr>
                          </a:solidFill>
                        </a:rPr>
                        <a:t>4h</a:t>
                      </a:r>
                      <a:r>
                        <a:rPr kumimoji="1" lang="ja-JP" altLang="en-US" sz="900" dirty="0" smtClean="0">
                          <a:solidFill>
                            <a:schemeClr val="tx1">
                              <a:lumMod val="50000"/>
                              <a:lumOff val="50000"/>
                            </a:schemeClr>
                          </a:solidFill>
                        </a:rPr>
                        <a:t>まで）</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428561"/>
                  </a:ext>
                </a:extLst>
              </a:tr>
              <a:tr h="360000">
                <a:tc>
                  <a:txBody>
                    <a:bodyPr/>
                    <a:lstStyle/>
                    <a:p>
                      <a:pPr algn="l"/>
                      <a:r>
                        <a:rPr kumimoji="1" lang="en-US" altLang="ja-JP" sz="900" b="1" dirty="0" smtClean="0">
                          <a:solidFill>
                            <a:schemeClr val="tx1">
                              <a:lumMod val="50000"/>
                              <a:lumOff val="50000"/>
                            </a:schemeClr>
                          </a:solidFill>
                        </a:rPr>
                        <a:t>InfoAssist</a:t>
                      </a:r>
                      <a:r>
                        <a:rPr kumimoji="1" lang="ja-JP" altLang="en-US" sz="900" b="1" dirty="0" smtClean="0">
                          <a:solidFill>
                            <a:schemeClr val="tx1">
                              <a:lumMod val="50000"/>
                              <a:lumOff val="50000"/>
                            </a:schemeClr>
                          </a:solidFill>
                        </a:rPr>
                        <a:t>研修</a:t>
                      </a:r>
                      <a:endParaRPr kumimoji="1" lang="ja-JP" altLang="en-US" sz="900" b="1" dirty="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InfoAssist</a:t>
                      </a: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の操作トレーニング</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1</a:t>
                      </a:r>
                      <a:r>
                        <a:rPr kumimoji="1" lang="ja-JP" altLang="en-US" sz="900" dirty="0" smtClean="0">
                          <a:solidFill>
                            <a:schemeClr val="tx1">
                              <a:lumMod val="50000"/>
                              <a:lumOff val="50000"/>
                            </a:schemeClr>
                          </a:solidFill>
                        </a:rPr>
                        <a:t>回</a:t>
                      </a:r>
                      <a:endParaRPr kumimoji="1" lang="en-US" altLang="ja-JP" sz="90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a:t>
                      </a:r>
                      <a:r>
                        <a:rPr kumimoji="1" lang="en-US" altLang="ja-JP" sz="900" dirty="0" smtClean="0">
                          <a:solidFill>
                            <a:schemeClr val="tx1">
                              <a:lumMod val="50000"/>
                              <a:lumOff val="50000"/>
                            </a:schemeClr>
                          </a:solidFill>
                        </a:rPr>
                        <a:t>1</a:t>
                      </a:r>
                      <a:r>
                        <a:rPr kumimoji="1" lang="ja-JP" altLang="en-US" sz="900" dirty="0" smtClean="0">
                          <a:solidFill>
                            <a:schemeClr val="tx1">
                              <a:lumMod val="50000"/>
                              <a:lumOff val="50000"/>
                            </a:schemeClr>
                          </a:solidFill>
                        </a:rPr>
                        <a:t>回につき最大</a:t>
                      </a:r>
                      <a:r>
                        <a:rPr kumimoji="1" lang="en-US" altLang="ja-JP" sz="900" dirty="0" smtClean="0">
                          <a:solidFill>
                            <a:schemeClr val="tx1">
                              <a:lumMod val="50000"/>
                              <a:lumOff val="50000"/>
                            </a:schemeClr>
                          </a:solidFill>
                        </a:rPr>
                        <a:t>4h</a:t>
                      </a:r>
                      <a:r>
                        <a:rPr kumimoji="1" lang="ja-JP" altLang="en-US" sz="900" dirty="0" smtClean="0">
                          <a:solidFill>
                            <a:schemeClr val="tx1">
                              <a:lumMod val="50000"/>
                              <a:lumOff val="50000"/>
                            </a:schemeClr>
                          </a:solidFill>
                        </a:rPr>
                        <a:t>まで）</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519464"/>
                  </a:ext>
                </a:extLst>
              </a:tr>
              <a:tr h="360000">
                <a:tc>
                  <a:txBody>
                    <a:bodyPr/>
                    <a:lstStyle/>
                    <a:p>
                      <a:pPr algn="l"/>
                      <a:r>
                        <a:rPr kumimoji="1" lang="en-US" altLang="ja-JP" sz="900" b="1" dirty="0" smtClean="0">
                          <a:solidFill>
                            <a:schemeClr val="tx1">
                              <a:lumMod val="50000"/>
                              <a:lumOff val="50000"/>
                            </a:schemeClr>
                          </a:solidFill>
                        </a:rPr>
                        <a:t>Designer</a:t>
                      </a:r>
                      <a:r>
                        <a:rPr kumimoji="1" lang="ja-JP" altLang="en-US" sz="900" b="1" dirty="0" smtClean="0">
                          <a:solidFill>
                            <a:schemeClr val="tx1">
                              <a:lumMod val="50000"/>
                              <a:lumOff val="50000"/>
                            </a:schemeClr>
                          </a:solidFill>
                        </a:rPr>
                        <a:t>研修</a:t>
                      </a:r>
                      <a:endParaRPr kumimoji="1" lang="ja-JP" altLang="en-US" sz="900" b="1" dirty="0">
                        <a:solidFill>
                          <a:schemeClr val="tx1">
                            <a:lumMod val="50000"/>
                            <a:lumOff val="50000"/>
                          </a:schemeClr>
                        </a:solidFill>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Designer</a:t>
                      </a: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の操作トレーニング</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1</a:t>
                      </a:r>
                      <a:r>
                        <a:rPr kumimoji="1" lang="ja-JP" altLang="en-US" sz="900" dirty="0" smtClean="0">
                          <a:solidFill>
                            <a:schemeClr val="tx1">
                              <a:lumMod val="50000"/>
                              <a:lumOff val="50000"/>
                            </a:schemeClr>
                          </a:solidFill>
                        </a:rPr>
                        <a:t>回</a:t>
                      </a:r>
                      <a:endParaRPr kumimoji="1" lang="en-US" altLang="ja-JP" sz="900" dirty="0" smtClean="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a:t>
                      </a:r>
                      <a:r>
                        <a:rPr kumimoji="1" lang="en-US" altLang="ja-JP" sz="900" dirty="0" smtClean="0">
                          <a:solidFill>
                            <a:schemeClr val="tx1">
                              <a:lumMod val="50000"/>
                              <a:lumOff val="50000"/>
                            </a:schemeClr>
                          </a:solidFill>
                        </a:rPr>
                        <a:t>1</a:t>
                      </a:r>
                      <a:r>
                        <a:rPr kumimoji="1" lang="ja-JP" altLang="en-US" sz="900" dirty="0" smtClean="0">
                          <a:solidFill>
                            <a:schemeClr val="tx1">
                              <a:lumMod val="50000"/>
                              <a:lumOff val="50000"/>
                            </a:schemeClr>
                          </a:solidFill>
                        </a:rPr>
                        <a:t>回につき最大</a:t>
                      </a:r>
                      <a:r>
                        <a:rPr kumimoji="1" lang="en-US" altLang="ja-JP" sz="900" dirty="0" smtClean="0">
                          <a:solidFill>
                            <a:schemeClr val="tx1">
                              <a:lumMod val="50000"/>
                              <a:lumOff val="50000"/>
                            </a:schemeClr>
                          </a:solidFill>
                        </a:rPr>
                        <a:t>4h</a:t>
                      </a:r>
                      <a:r>
                        <a:rPr kumimoji="1" lang="ja-JP" altLang="en-US" sz="900" dirty="0" smtClean="0">
                          <a:solidFill>
                            <a:schemeClr val="tx1">
                              <a:lumMod val="50000"/>
                              <a:lumOff val="50000"/>
                            </a:schemeClr>
                          </a:solidFill>
                        </a:rPr>
                        <a:t>まで）</a:t>
                      </a:r>
                    </a:p>
                  </a:txBody>
                  <a:tcPr marL="72000" marR="72000" marT="36000" marB="18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3295572"/>
                  </a:ext>
                </a:extLst>
              </a:tr>
            </a:tbl>
          </a:graphicData>
        </a:graphic>
      </p:graphicFrame>
      <p:sp>
        <p:nvSpPr>
          <p:cNvPr id="4" name="正方形/長方形 3"/>
          <p:cNvSpPr/>
          <p:nvPr/>
        </p:nvSpPr>
        <p:spPr>
          <a:xfrm>
            <a:off x="641440" y="4515966"/>
            <a:ext cx="4572000" cy="338554"/>
          </a:xfrm>
          <a:prstGeom prst="rect">
            <a:avLst/>
          </a:prstGeom>
        </p:spPr>
        <p:txBody>
          <a:bodyPr>
            <a:spAutoFit/>
          </a:bodyPr>
          <a:lstStyle/>
          <a:p>
            <a:r>
              <a:rPr lang="en-US" altLang="ja-JP" sz="800" dirty="0" smtClean="0">
                <a:solidFill>
                  <a:schemeClr val="tx1">
                    <a:lumMod val="50000"/>
                    <a:lumOff val="50000"/>
                  </a:schemeClr>
                </a:solidFill>
              </a:rPr>
              <a:t>※</a:t>
            </a:r>
            <a:r>
              <a:rPr lang="ja-JP" altLang="en-US" sz="800" dirty="0" smtClean="0">
                <a:solidFill>
                  <a:schemeClr val="tx1">
                    <a:lumMod val="50000"/>
                    <a:lumOff val="50000"/>
                  </a:schemeClr>
                </a:solidFill>
              </a:rPr>
              <a:t>１</a:t>
            </a:r>
            <a:r>
              <a:rPr lang="ja-JP" altLang="en-US" sz="800" dirty="0">
                <a:solidFill>
                  <a:schemeClr val="tx1">
                    <a:lumMod val="50000"/>
                    <a:lumOff val="50000"/>
                  </a:schemeClr>
                </a:solidFill>
              </a:rPr>
              <a:t>環境と</a:t>
            </a:r>
            <a:r>
              <a:rPr lang="ja-JP" altLang="en-US" sz="800" dirty="0" smtClean="0">
                <a:solidFill>
                  <a:schemeClr val="tx1">
                    <a:lumMod val="50000"/>
                    <a:lumOff val="50000"/>
                  </a:schemeClr>
                </a:solidFill>
              </a:rPr>
              <a:t>は、</a:t>
            </a:r>
            <a:r>
              <a:rPr lang="en-US" altLang="ja-JP" sz="800" dirty="0" smtClean="0">
                <a:solidFill>
                  <a:schemeClr val="tx1">
                    <a:lumMod val="50000"/>
                    <a:lumOff val="50000"/>
                  </a:schemeClr>
                </a:solidFill>
              </a:rPr>
              <a:t>OS</a:t>
            </a:r>
            <a:r>
              <a:rPr lang="ja-JP" altLang="en-US" sz="800" dirty="0">
                <a:solidFill>
                  <a:schemeClr val="tx1">
                    <a:lumMod val="50000"/>
                    <a:lumOff val="50000"/>
                  </a:schemeClr>
                </a:solidFill>
              </a:rPr>
              <a:t>上で稼働して</a:t>
            </a:r>
            <a:r>
              <a:rPr lang="ja-JP" altLang="en-US" sz="800" dirty="0" smtClean="0">
                <a:solidFill>
                  <a:schemeClr val="tx1">
                    <a:lumMod val="50000"/>
                    <a:lumOff val="50000"/>
                  </a:schemeClr>
                </a:solidFill>
              </a:rPr>
              <a:t>いる</a:t>
            </a:r>
            <a:r>
              <a:rPr lang="en-US" altLang="ja-JP" sz="800" dirty="0" smtClean="0">
                <a:solidFill>
                  <a:schemeClr val="tx1">
                    <a:lumMod val="50000"/>
                    <a:lumOff val="50000"/>
                  </a:schemeClr>
                </a:solidFill>
              </a:rPr>
              <a:t>WebFOCUS</a:t>
            </a:r>
            <a:r>
              <a:rPr lang="ja-JP" altLang="en-US" sz="800" dirty="0">
                <a:solidFill>
                  <a:schemeClr val="tx1">
                    <a:lumMod val="50000"/>
                    <a:lumOff val="50000"/>
                  </a:schemeClr>
                </a:solidFill>
              </a:rPr>
              <a:t>の</a:t>
            </a:r>
            <a:r>
              <a:rPr lang="ja-JP" altLang="en-US" sz="800" dirty="0" smtClean="0">
                <a:solidFill>
                  <a:schemeClr val="tx1">
                    <a:lumMod val="50000"/>
                    <a:lumOff val="50000"/>
                  </a:schemeClr>
                </a:solidFill>
              </a:rPr>
              <a:t>ことです</a:t>
            </a:r>
            <a:r>
              <a:rPr lang="ja-JP" altLang="en-US" sz="800" dirty="0">
                <a:solidFill>
                  <a:schemeClr val="tx1">
                    <a:lumMod val="50000"/>
                    <a:lumOff val="50000"/>
                  </a:schemeClr>
                </a:solidFill>
              </a:rPr>
              <a:t/>
            </a:r>
            <a:br>
              <a:rPr lang="ja-JP" altLang="en-US" sz="800" dirty="0">
                <a:solidFill>
                  <a:schemeClr val="tx1">
                    <a:lumMod val="50000"/>
                    <a:lumOff val="50000"/>
                  </a:schemeClr>
                </a:solidFill>
              </a:rPr>
            </a:br>
            <a:r>
              <a:rPr lang="ja-JP" altLang="en-US" sz="800" dirty="0" smtClean="0">
                <a:solidFill>
                  <a:schemeClr val="tx1">
                    <a:lumMod val="50000"/>
                    <a:lumOff val="50000"/>
                  </a:schemeClr>
                </a:solidFill>
              </a:rPr>
              <a:t>　</a:t>
            </a:r>
            <a:r>
              <a:rPr lang="en-US" altLang="ja-JP" sz="800" dirty="0" smtClean="0">
                <a:solidFill>
                  <a:schemeClr val="tx1">
                    <a:lumMod val="50000"/>
                    <a:lumOff val="50000"/>
                  </a:schemeClr>
                </a:solidFill>
              </a:rPr>
              <a:t>WebFOCUS</a:t>
            </a:r>
            <a:r>
              <a:rPr lang="ja-JP" altLang="en-US" sz="800" dirty="0">
                <a:solidFill>
                  <a:schemeClr val="tx1">
                    <a:lumMod val="50000"/>
                    <a:lumOff val="50000"/>
                  </a:schemeClr>
                </a:solidFill>
              </a:rPr>
              <a:t>がインストールされたサーバ、または、</a:t>
            </a:r>
            <a:r>
              <a:rPr lang="ja-JP" altLang="en-US" sz="800" dirty="0" smtClean="0">
                <a:solidFill>
                  <a:schemeClr val="tx1">
                    <a:lumMod val="50000"/>
                    <a:lumOff val="50000"/>
                  </a:schemeClr>
                </a:solidFill>
              </a:rPr>
              <a:t>インスタンスのことをいいます</a:t>
            </a:r>
            <a:endParaRPr lang="ja-JP" altLang="en-US" sz="800" dirty="0">
              <a:solidFill>
                <a:schemeClr val="tx1">
                  <a:lumMod val="50000"/>
                  <a:lumOff val="50000"/>
                </a:schemeClr>
              </a:solidFill>
            </a:endParaRPr>
          </a:p>
        </p:txBody>
      </p:sp>
      <p:sp>
        <p:nvSpPr>
          <p:cNvPr id="8" name="フッター プレースホルダー 3"/>
          <p:cNvSpPr>
            <a:spLocks noGrp="1"/>
          </p:cNvSpPr>
          <p:nvPr>
            <p:ph type="ftr" sz="quarter" idx="3"/>
          </p:nvPr>
        </p:nvSpPr>
        <p:spPr>
          <a:xfrm>
            <a:off x="2874645" y="4776458"/>
            <a:ext cx="3394710" cy="274637"/>
          </a:xfrm>
        </p:spPr>
        <p:txBody>
          <a:bodyPr/>
          <a:lstStyle/>
          <a:p>
            <a:r>
              <a:rPr lang="en-US" altLang="ja-JP" dirty="0" smtClean="0"/>
              <a:t>Copyright© K.K. Ashisuto All Rights Reserved.</a:t>
            </a:r>
            <a:endParaRPr lang="ja-JP" altLang="en-US" dirty="0" smtClean="0"/>
          </a:p>
        </p:txBody>
      </p:sp>
    </p:spTree>
    <p:extLst>
      <p:ext uri="{BB962C8B-B14F-4D97-AF65-F5344CB8AC3E}">
        <p14:creationId xmlns:p14="http://schemas.microsoft.com/office/powerpoint/2010/main" val="1331604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945" y="123478"/>
            <a:ext cx="8703567" cy="637580"/>
          </a:xfrm>
        </p:spPr>
        <p:txBody>
          <a:bodyPr>
            <a:noAutofit/>
          </a:bodyPr>
          <a:lstStyle/>
          <a:p>
            <a:r>
              <a:rPr lang="ja-JP" altLang="en-US" sz="1600" dirty="0" smtClean="0">
                <a:solidFill>
                  <a:srgbClr val="0070C0"/>
                </a:solidFill>
                <a:latin typeface="+mn-lt"/>
                <a:ea typeface="+mn-ea"/>
              </a:rPr>
              <a:t>サブスクリプションサービスの範囲内でバージョンアップを実施、都度の予算化を不要に</a:t>
            </a:r>
            <a:endParaRPr kumimoji="1" lang="ja-JP" altLang="en-US" sz="1600" dirty="0">
              <a:solidFill>
                <a:srgbClr val="0070C0"/>
              </a:solidFill>
              <a:latin typeface="+mn-lt"/>
              <a:ea typeface="+mn-ea"/>
            </a:endParaRPr>
          </a:p>
        </p:txBody>
      </p:sp>
      <p:sp>
        <p:nvSpPr>
          <p:cNvPr id="4" name="フッター プレースホルダー 3"/>
          <p:cNvSpPr>
            <a:spLocks noGrp="1"/>
          </p:cNvSpPr>
          <p:nvPr>
            <p:ph type="ftr" sz="quarter" idx="3"/>
          </p:nvPr>
        </p:nvSpPr>
        <p:spPr>
          <a:xfrm>
            <a:off x="3222175" y="4776458"/>
            <a:ext cx="3394710" cy="274637"/>
          </a:xfrm>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12</a:t>
            </a:fld>
            <a:endParaRPr lang="ja-JP" altLang="en-US" dirty="0"/>
          </a:p>
        </p:txBody>
      </p:sp>
      <p:sp>
        <p:nvSpPr>
          <p:cNvPr id="21" name="テキスト ボックス 20"/>
          <p:cNvSpPr txBox="1"/>
          <p:nvPr/>
        </p:nvSpPr>
        <p:spPr bwMode="auto">
          <a:xfrm>
            <a:off x="611560" y="2802672"/>
            <a:ext cx="2088388" cy="233563"/>
          </a:xfrm>
          <a:prstGeom prst="rect">
            <a:avLst/>
          </a:prstGeom>
          <a:solidFill>
            <a:srgbClr val="FF81AB"/>
          </a:solidFill>
          <a:ln>
            <a:noFill/>
          </a:ln>
          <a:effectLst/>
          <a:extLst/>
        </p:spPr>
        <p:txBody>
          <a:bodyPr wrap="square" lIns="78903" tIns="39452" rIns="78903" bIns="39452" rtlCol="0">
            <a:spAutoFit/>
          </a:bodyPr>
          <a:lstStyle/>
          <a:p>
            <a:pPr algn="ctr">
              <a:spcBef>
                <a:spcPct val="20000"/>
              </a:spcBef>
              <a:spcAft>
                <a:spcPts val="400"/>
              </a:spcAft>
              <a:buClr>
                <a:srgbClr val="007BBB"/>
              </a:buClr>
              <a:tabLst/>
            </a:pPr>
            <a:r>
              <a:rPr lang="en-US" altLang="ja-JP" sz="1000" b="1" dirty="0">
                <a:solidFill>
                  <a:schemeClr val="bg1"/>
                </a:solidFill>
              </a:rPr>
              <a:t>v</a:t>
            </a:r>
            <a:r>
              <a:rPr lang="en-US" altLang="ja-JP" sz="1000" b="1" dirty="0" smtClean="0">
                <a:solidFill>
                  <a:schemeClr val="bg1"/>
                </a:solidFill>
              </a:rPr>
              <a:t>ersion-up</a:t>
            </a:r>
            <a:r>
              <a:rPr lang="ja-JP" altLang="en-US" sz="1000" b="1" dirty="0" smtClean="0">
                <a:solidFill>
                  <a:schemeClr val="bg1"/>
                </a:solidFill>
              </a:rPr>
              <a:t>オプションありの場合</a:t>
            </a:r>
            <a:endParaRPr kumimoji="1" lang="ja-JP" altLang="en-US" sz="1000" b="1" dirty="0">
              <a:solidFill>
                <a:schemeClr val="bg1"/>
              </a:solidFill>
            </a:endParaRPr>
          </a:p>
        </p:txBody>
      </p:sp>
      <p:sp>
        <p:nvSpPr>
          <p:cNvPr id="216" name="正方形/長方形 215"/>
          <p:cNvSpPr/>
          <p:nvPr/>
        </p:nvSpPr>
        <p:spPr>
          <a:xfrm>
            <a:off x="5076056" y="2644395"/>
            <a:ext cx="1116000" cy="701588"/>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ja-JP" altLang="en-US" sz="700" dirty="0" smtClean="0">
                <a:solidFill>
                  <a:schemeClr val="tx1">
                    <a:lumMod val="75000"/>
                    <a:lumOff val="25000"/>
                  </a:schemeClr>
                </a:solidFill>
              </a:rPr>
              <a:t>定期的にバージョン</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アップできるようになり</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サポート切れの心配が</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なくなる！</a:t>
            </a:r>
            <a:endParaRPr kumimoji="1" lang="ja-JP" altLang="en-US" sz="700" dirty="0" smtClean="0">
              <a:solidFill>
                <a:schemeClr val="tx1">
                  <a:lumMod val="75000"/>
                  <a:lumOff val="25000"/>
                </a:schemeClr>
              </a:solidFill>
            </a:endParaRPr>
          </a:p>
        </p:txBody>
      </p:sp>
      <p:sp>
        <p:nvSpPr>
          <p:cNvPr id="217" name="正方形/長方形 216"/>
          <p:cNvSpPr/>
          <p:nvPr/>
        </p:nvSpPr>
        <p:spPr>
          <a:xfrm>
            <a:off x="6342578" y="2644395"/>
            <a:ext cx="1116000" cy="701588"/>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ja-JP" altLang="en-US" sz="700" dirty="0" smtClean="0">
                <a:solidFill>
                  <a:schemeClr val="tx1">
                    <a:lumMod val="75000"/>
                    <a:lumOff val="25000"/>
                  </a:schemeClr>
                </a:solidFill>
              </a:rPr>
              <a:t>常に最新バージョンの</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機能やセキュリティを</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利用できるから</a:t>
            </a:r>
            <a:endParaRPr lang="en-US" altLang="ja-JP" sz="700" dirty="0" smtClean="0">
              <a:solidFill>
                <a:schemeClr val="tx1">
                  <a:lumMod val="75000"/>
                  <a:lumOff val="25000"/>
                </a:schemeClr>
              </a:solidFill>
            </a:endParaRPr>
          </a:p>
          <a:p>
            <a:pPr algn="ctr"/>
            <a:r>
              <a:rPr kumimoji="1" lang="ja-JP" altLang="en-US" sz="700" dirty="0">
                <a:solidFill>
                  <a:schemeClr val="tx1">
                    <a:lumMod val="75000"/>
                    <a:lumOff val="25000"/>
                  </a:schemeClr>
                </a:solidFill>
              </a:rPr>
              <a:t>やりたい</a:t>
            </a:r>
            <a:r>
              <a:rPr kumimoji="1" lang="ja-JP" altLang="en-US" sz="700" dirty="0" smtClean="0">
                <a:solidFill>
                  <a:schemeClr val="tx1">
                    <a:lumMod val="75000"/>
                    <a:lumOff val="25000"/>
                  </a:schemeClr>
                </a:solidFill>
              </a:rPr>
              <a:t>こと</a:t>
            </a:r>
            <a:r>
              <a:rPr lang="ja-JP" altLang="en-US" sz="700" dirty="0" smtClean="0">
                <a:solidFill>
                  <a:schemeClr val="tx1">
                    <a:lumMod val="75000"/>
                    <a:lumOff val="25000"/>
                  </a:schemeClr>
                </a:solidFill>
              </a:rPr>
              <a:t>が</a:t>
            </a:r>
            <a:endParaRPr lang="en-US" altLang="ja-JP" sz="700" dirty="0" smtClean="0">
              <a:solidFill>
                <a:schemeClr val="tx1">
                  <a:lumMod val="75000"/>
                  <a:lumOff val="25000"/>
                </a:schemeClr>
              </a:solidFill>
            </a:endParaRPr>
          </a:p>
          <a:p>
            <a:pPr algn="ctr"/>
            <a:r>
              <a:rPr kumimoji="1" lang="ja-JP" altLang="en-US" sz="700" dirty="0" smtClean="0">
                <a:solidFill>
                  <a:schemeClr val="tx1">
                    <a:lumMod val="75000"/>
                    <a:lumOff val="25000"/>
                  </a:schemeClr>
                </a:solidFill>
              </a:rPr>
              <a:t>実現しやすくなる！</a:t>
            </a:r>
          </a:p>
        </p:txBody>
      </p:sp>
      <p:sp>
        <p:nvSpPr>
          <p:cNvPr id="218" name="正方形/長方形 217"/>
          <p:cNvSpPr/>
          <p:nvPr/>
        </p:nvSpPr>
        <p:spPr>
          <a:xfrm>
            <a:off x="7609100" y="2644395"/>
            <a:ext cx="1116000" cy="701588"/>
          </a:xfrm>
          <a:prstGeom prst="rect">
            <a:avLst/>
          </a:prstGeom>
          <a:solidFill>
            <a:schemeClr val="accent1">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en-US" altLang="ja-JP" sz="700" dirty="0" smtClean="0">
                <a:solidFill>
                  <a:schemeClr val="tx1">
                    <a:lumMod val="75000"/>
                    <a:lumOff val="25000"/>
                  </a:schemeClr>
                </a:solidFill>
              </a:rPr>
              <a:t>WebFOCUS</a:t>
            </a:r>
            <a:r>
              <a:rPr lang="ja-JP" altLang="en-US" sz="700" dirty="0" smtClean="0">
                <a:solidFill>
                  <a:schemeClr val="tx1">
                    <a:lumMod val="75000"/>
                    <a:lumOff val="25000"/>
                  </a:schemeClr>
                </a:solidFill>
              </a:rPr>
              <a:t>ナレッジ</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サプリのコンテンツも</a:t>
            </a:r>
            <a:endParaRPr lang="en-US" altLang="ja-JP" sz="700" dirty="0" smtClean="0">
              <a:solidFill>
                <a:schemeClr val="tx1">
                  <a:lumMod val="75000"/>
                  <a:lumOff val="25000"/>
                </a:schemeClr>
              </a:solidFill>
            </a:endParaRPr>
          </a:p>
          <a:p>
            <a:pPr algn="ctr"/>
            <a:r>
              <a:rPr lang="ja-JP" altLang="en-US" sz="700" dirty="0" smtClean="0">
                <a:solidFill>
                  <a:schemeClr val="tx1">
                    <a:lumMod val="75000"/>
                    <a:lumOff val="25000"/>
                  </a:schemeClr>
                </a:solidFill>
              </a:rPr>
              <a:t>使えるから</a:t>
            </a:r>
            <a:r>
              <a:rPr kumimoji="1" lang="ja-JP" altLang="en-US" sz="700" dirty="0" smtClean="0">
                <a:solidFill>
                  <a:schemeClr val="tx1">
                    <a:lumMod val="75000"/>
                    <a:lumOff val="25000"/>
                  </a:schemeClr>
                </a:solidFill>
              </a:rPr>
              <a:t>バージョンアップの付加価値創出の手助けになる！</a:t>
            </a:r>
          </a:p>
        </p:txBody>
      </p:sp>
      <p:grpSp>
        <p:nvGrpSpPr>
          <p:cNvPr id="7" name="グループ化 6"/>
          <p:cNvGrpSpPr/>
          <p:nvPr/>
        </p:nvGrpSpPr>
        <p:grpSpPr>
          <a:xfrm>
            <a:off x="539552" y="2828489"/>
            <a:ext cx="7956450" cy="2016739"/>
            <a:chOff x="539552" y="2828489"/>
            <a:chExt cx="7956450" cy="2016739"/>
          </a:xfrm>
        </p:grpSpPr>
        <p:sp>
          <p:nvSpPr>
            <p:cNvPr id="68" name="テキスト ボックス 67"/>
            <p:cNvSpPr txBox="1"/>
            <p:nvPr/>
          </p:nvSpPr>
          <p:spPr bwMode="auto">
            <a:xfrm>
              <a:off x="1211791" y="3255421"/>
              <a:ext cx="4498197" cy="180425"/>
            </a:xfrm>
            <a:prstGeom prst="rect">
              <a:avLst/>
            </a:prstGeom>
            <a:solidFill>
              <a:schemeClr val="accent1"/>
            </a:solidFill>
            <a:ln>
              <a:noFill/>
            </a:ln>
            <a:effectLst/>
            <a:extLst/>
          </p:spPr>
          <p:txBody>
            <a:bodyPr wrap="square" lIns="78903" tIns="36000" rIns="78903" bIns="36000" rtlCol="0">
              <a:spAutoFit/>
            </a:bodyPr>
            <a:lstStyle/>
            <a:p>
              <a:pPr>
                <a:spcBef>
                  <a:spcPct val="20000"/>
                </a:spcBef>
                <a:spcAft>
                  <a:spcPts val="400"/>
                </a:spcAft>
                <a:buClr>
                  <a:srgbClr val="007BBB"/>
                </a:buClr>
                <a:tabLst/>
              </a:pPr>
              <a:r>
                <a:rPr lang="en-US" altLang="ja-JP" sz="700" b="1" dirty="0" smtClean="0">
                  <a:solidFill>
                    <a:schemeClr val="bg1"/>
                  </a:solidFill>
                  <a:latin typeface="+mj-ea"/>
                  <a:ea typeface="+mj-ea"/>
                </a:rPr>
                <a:t>WebFOCUS</a:t>
              </a:r>
              <a:r>
                <a:rPr lang="ja-JP" altLang="en-US" sz="700" b="1" dirty="0" smtClean="0">
                  <a:solidFill>
                    <a:schemeClr val="bg1"/>
                  </a:solidFill>
                  <a:latin typeface="+mj-ea"/>
                  <a:ea typeface="+mj-ea"/>
                </a:rPr>
                <a:t> ナレッジサプリ</a:t>
              </a:r>
              <a:endParaRPr kumimoji="1" lang="ja-JP" altLang="en-US" sz="700" b="1" dirty="0">
                <a:solidFill>
                  <a:schemeClr val="bg1"/>
                </a:solidFill>
                <a:latin typeface="+mj-ea"/>
                <a:ea typeface="+mj-ea"/>
              </a:endParaRPr>
            </a:p>
          </p:txBody>
        </p:sp>
        <p:sp>
          <p:nvSpPr>
            <p:cNvPr id="66" name="Google Shape;525;p25"/>
            <p:cNvSpPr/>
            <p:nvPr/>
          </p:nvSpPr>
          <p:spPr>
            <a:xfrm>
              <a:off x="1233268" y="3739945"/>
              <a:ext cx="1833705" cy="299269"/>
            </a:xfrm>
            <a:prstGeom prst="rect">
              <a:avLst/>
            </a:prstGeom>
            <a:solidFill>
              <a:schemeClr val="accent5">
                <a:lumMod val="20000"/>
                <a:lumOff val="80000"/>
              </a:schemeClr>
            </a:solidFill>
            <a:ln>
              <a:noFill/>
            </a:ln>
          </p:spPr>
          <p:txBody>
            <a:bodyPr spcFirstLastPara="1" wrap="square" lIns="121900" tIns="144000" rIns="121900" bIns="121900" anchor="ctr" anchorCtr="0">
              <a:noAutofit/>
            </a:bodyPr>
            <a:lstStyle/>
            <a:p>
              <a:pPr algn="ct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cxnSp>
          <p:nvCxnSpPr>
            <p:cNvPr id="136" name="Google Shape;510;p25"/>
            <p:cNvCxnSpPr/>
            <p:nvPr/>
          </p:nvCxnSpPr>
          <p:spPr>
            <a:xfrm rot="10800000" flipH="1">
              <a:off x="1173989" y="4081234"/>
              <a:ext cx="4536000" cy="1871"/>
            </a:xfrm>
            <a:prstGeom prst="straightConnector1">
              <a:avLst/>
            </a:prstGeom>
            <a:noFill/>
            <a:ln w="28575" cap="flat" cmpd="sng">
              <a:solidFill>
                <a:srgbClr val="9E9E9E"/>
              </a:solidFill>
              <a:prstDash val="solid"/>
              <a:round/>
              <a:headEnd type="none" w="med" len="med"/>
              <a:tailEnd type="stealth" w="med" len="med"/>
            </a:ln>
          </p:spPr>
        </p:cxnSp>
        <p:sp>
          <p:nvSpPr>
            <p:cNvPr id="138" name="Google Shape;512;p25"/>
            <p:cNvSpPr/>
            <p:nvPr/>
          </p:nvSpPr>
          <p:spPr>
            <a:xfrm>
              <a:off x="1263245"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endParaRPr sz="700" b="1" spc="300" dirty="0">
                <a:solidFill>
                  <a:schemeClr val="lt1"/>
                </a:solidFill>
                <a:latin typeface="メイリオ" panose="020B0604030504040204" pitchFamily="50" charset="-128"/>
                <a:ea typeface="メイリオ" panose="020B0604030504040204" pitchFamily="50" charset="-128"/>
                <a:cs typeface="M PLUS 1p"/>
                <a:sym typeface="M PLUS 1p"/>
              </a:endParaRPr>
            </a:p>
          </p:txBody>
        </p:sp>
        <p:sp>
          <p:nvSpPr>
            <p:cNvPr id="139" name="Google Shape;514;p25"/>
            <p:cNvSpPr/>
            <p:nvPr/>
          </p:nvSpPr>
          <p:spPr>
            <a:xfrm>
              <a:off x="1869498"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0" name="Google Shape;515;p25"/>
            <p:cNvSpPr/>
            <p:nvPr/>
          </p:nvSpPr>
          <p:spPr>
            <a:xfrm>
              <a:off x="2475751"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1" name="Google Shape;516;p25"/>
            <p:cNvSpPr/>
            <p:nvPr/>
          </p:nvSpPr>
          <p:spPr>
            <a:xfrm>
              <a:off x="3096068"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2" name="Google Shape;517;p25"/>
            <p:cNvSpPr/>
            <p:nvPr/>
          </p:nvSpPr>
          <p:spPr>
            <a:xfrm>
              <a:off x="3702321"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3" name="Google Shape;518;p25"/>
            <p:cNvSpPr/>
            <p:nvPr/>
          </p:nvSpPr>
          <p:spPr>
            <a:xfrm>
              <a:off x="4308573" y="3784684"/>
              <a:ext cx="544243" cy="207998"/>
            </a:xfrm>
            <a:prstGeom prst="wedgeRectCallout">
              <a:avLst>
                <a:gd name="adj1" fmla="val -20833"/>
                <a:gd name="adj2" fmla="val 62500"/>
              </a:avLst>
            </a:prstGeom>
            <a:solidFill>
              <a:srgbClr val="FF99CC"/>
            </a:solidFill>
            <a:ln>
              <a:noFill/>
            </a:ln>
          </p:spPr>
          <p:txBody>
            <a:bodyPr spcFirstLastPara="1" wrap="square" lIns="72000" tIns="108000" rIns="72000" bIns="72000" anchor="ctr" anchorCtr="0">
              <a:noAutofit/>
            </a:bodyPr>
            <a:lstStyle/>
            <a:p>
              <a:pPr algn="ctr"/>
              <a:r>
                <a:rPr lang="ja-JP" altLang="en-US" sz="700" b="1" spc="300" dirty="0">
                  <a:solidFill>
                    <a:schemeClr val="lt1"/>
                  </a:solidFill>
                  <a:latin typeface="メイリオ" panose="020B0604030504040204" pitchFamily="50" charset="-128"/>
                  <a:ea typeface="メイリオ" panose="020B0604030504040204" pitchFamily="50" charset="-128"/>
                  <a:cs typeface="M PLUS 1p"/>
                  <a:sym typeface="M PLUS 1p"/>
                </a:rPr>
                <a:t>定額</a:t>
              </a:r>
            </a:p>
          </p:txBody>
        </p:sp>
        <p:sp>
          <p:nvSpPr>
            <p:cNvPr id="144" name="Google Shape;519;p25"/>
            <p:cNvSpPr/>
            <p:nvPr/>
          </p:nvSpPr>
          <p:spPr>
            <a:xfrm>
              <a:off x="1592473" y="4041627"/>
              <a:ext cx="76169" cy="69384"/>
            </a:xfrm>
            <a:prstGeom prst="ellipse">
              <a:avLst/>
            </a:prstGeom>
            <a:solidFill>
              <a:srgbClr val="FF6699"/>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5" name="Google Shape;520;p25"/>
            <p:cNvSpPr/>
            <p:nvPr/>
          </p:nvSpPr>
          <p:spPr>
            <a:xfrm>
              <a:off x="3319827" y="4041627"/>
              <a:ext cx="76169" cy="69384"/>
            </a:xfrm>
            <a:prstGeom prst="ellipse">
              <a:avLst/>
            </a:prstGeom>
            <a:solidFill>
              <a:srgbClr val="FF6699"/>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6" name="Google Shape;521;p25"/>
            <p:cNvSpPr/>
            <p:nvPr/>
          </p:nvSpPr>
          <p:spPr>
            <a:xfrm>
              <a:off x="4553258" y="4041627"/>
              <a:ext cx="76169" cy="69384"/>
            </a:xfrm>
            <a:prstGeom prst="ellipse">
              <a:avLst/>
            </a:prstGeom>
            <a:solidFill>
              <a:srgbClr val="FF6699"/>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8" name="Google Shape;524;p25"/>
            <p:cNvSpPr txBox="1"/>
            <p:nvPr/>
          </p:nvSpPr>
          <p:spPr>
            <a:xfrm>
              <a:off x="6263360" y="3811521"/>
              <a:ext cx="2232642" cy="914848"/>
            </a:xfrm>
            <a:prstGeom prst="rect">
              <a:avLst/>
            </a:prstGeom>
            <a:noFill/>
            <a:ln>
              <a:noFill/>
            </a:ln>
          </p:spPr>
          <p:txBody>
            <a:bodyPr spcFirstLastPara="1" wrap="square" lIns="72000" tIns="72000" rIns="72000" bIns="72000" anchor="t" anchorCtr="0">
              <a:spAutoFit/>
            </a:bodyPr>
            <a:lstStyle/>
            <a:p>
              <a:pPr algn="dist"/>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外部費用になりやすい</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アシスト分</a:t>
              </a:r>
              <a:endParaRPr lang="en-US" altLang="ja-JP" sz="1000" b="1"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dist"/>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支援</a:t>
              </a:r>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費用をバージョンアップの度に予算化していただく必要がなく</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なりバージョンアップ</a:t>
              </a:r>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の予算化の</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ハード</a:t>
              </a:r>
              <a:endParaRPr lang="en-US" altLang="ja-JP" sz="1000" b="1"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ル</a:t>
              </a:r>
              <a:r>
                <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rPr>
                <a:t>をさげることが</a:t>
              </a:r>
              <a:r>
                <a:rPr lang="ja-JP" altLang="en-US" sz="1000" b="1" dirty="0" smtClean="0">
                  <a:solidFill>
                    <a:srgbClr val="FF6699"/>
                  </a:solidFill>
                  <a:latin typeface="メイリオ" panose="020B0604030504040204" pitchFamily="50" charset="-128"/>
                  <a:ea typeface="メイリオ" panose="020B0604030504040204" pitchFamily="50" charset="-128"/>
                  <a:cs typeface="M PLUS 1p"/>
                  <a:sym typeface="M PLUS 1p"/>
                </a:rPr>
                <a:t>できます</a:t>
              </a:r>
              <a:endParaRPr lang="ja-JP" altLang="en-US" sz="1000" b="1"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49" name="Google Shape;525;p25"/>
            <p:cNvSpPr/>
            <p:nvPr/>
          </p:nvSpPr>
          <p:spPr>
            <a:xfrm>
              <a:off x="3085420"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50" name="Google Shape;526;p25"/>
            <p:cNvSpPr/>
            <p:nvPr/>
          </p:nvSpPr>
          <p:spPr>
            <a:xfrm>
              <a:off x="3702321"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51" name="Google Shape;527;p25"/>
            <p:cNvSpPr/>
            <p:nvPr/>
          </p:nvSpPr>
          <p:spPr>
            <a:xfrm>
              <a:off x="4319222"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cxnSp>
          <p:nvCxnSpPr>
            <p:cNvPr id="158" name="直線コネクタ 157"/>
            <p:cNvCxnSpPr/>
            <p:nvPr/>
          </p:nvCxnSpPr>
          <p:spPr>
            <a:xfrm flipH="1" flipV="1">
              <a:off x="1630557" y="4265966"/>
              <a:ext cx="0" cy="216000"/>
            </a:xfrm>
            <a:prstGeom prst="line">
              <a:avLst/>
            </a:prstGeom>
            <a:ln w="12700">
              <a:solidFill>
                <a:srgbClr val="FF81AB"/>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H="1" flipV="1">
              <a:off x="3357727" y="4265966"/>
              <a:ext cx="369" cy="216000"/>
            </a:xfrm>
            <a:prstGeom prst="line">
              <a:avLst/>
            </a:prstGeom>
            <a:ln w="12700">
              <a:solidFill>
                <a:srgbClr val="FF81AB"/>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V="1">
              <a:off x="4591341" y="4265966"/>
              <a:ext cx="2" cy="216000"/>
            </a:xfrm>
            <a:prstGeom prst="line">
              <a:avLst/>
            </a:prstGeom>
            <a:ln w="12700">
              <a:solidFill>
                <a:srgbClr val="FF81AB"/>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2" name="Google Shape;522;p25"/>
            <p:cNvSpPr txBox="1"/>
            <p:nvPr/>
          </p:nvSpPr>
          <p:spPr>
            <a:xfrm>
              <a:off x="2849289" y="4484378"/>
              <a:ext cx="1017244"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FF6699"/>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63" name="Google Shape;522;p25"/>
            <p:cNvSpPr txBox="1"/>
            <p:nvPr/>
          </p:nvSpPr>
          <p:spPr>
            <a:xfrm>
              <a:off x="4082720" y="4484378"/>
              <a:ext cx="1017244"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FF6699"/>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64" name="Google Shape;522;p25"/>
            <p:cNvSpPr txBox="1"/>
            <p:nvPr/>
          </p:nvSpPr>
          <p:spPr>
            <a:xfrm>
              <a:off x="1121935" y="4484378"/>
              <a:ext cx="1017244"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FF6699"/>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sp>
          <p:nvSpPr>
            <p:cNvPr id="170" name="Google Shape;522;p25"/>
            <p:cNvSpPr txBox="1"/>
            <p:nvPr/>
          </p:nvSpPr>
          <p:spPr>
            <a:xfrm>
              <a:off x="1014031" y="3435242"/>
              <a:ext cx="1111363" cy="360850"/>
            </a:xfrm>
            <a:prstGeom prst="rect">
              <a:avLst/>
            </a:prstGeom>
            <a:noFill/>
            <a:ln>
              <a:noFill/>
            </a:ln>
          </p:spPr>
          <p:txBody>
            <a:bodyPr spcFirstLastPara="1" wrap="square" lIns="72000" tIns="72000" rIns="72000" bIns="72000" anchor="t" anchorCtr="0">
              <a:spAutoFit/>
            </a:bodyPr>
            <a:lstStyle/>
            <a:p>
              <a:pPr algn="ctr"/>
              <a:r>
                <a:rPr lang="en-US" altLang="ja-JP" sz="700" dirty="0" smtClean="0">
                  <a:solidFill>
                    <a:srgbClr val="FF6699"/>
                  </a:solidFill>
                  <a:latin typeface="メイリオ" panose="020B0604030504040204" pitchFamily="50" charset="-128"/>
                  <a:ea typeface="メイリオ" panose="020B0604030504040204" pitchFamily="50" charset="-128"/>
                  <a:cs typeface="M PLUS 1p"/>
                  <a:sym typeface="M PLUS 1p"/>
                </a:rPr>
                <a:t>version-up</a:t>
              </a:r>
            </a:p>
            <a:p>
              <a:pPr algn="ctr"/>
              <a:r>
                <a:rPr lang="ja-JP" altLang="en-US" sz="700" dirty="0" smtClean="0">
                  <a:solidFill>
                    <a:srgbClr val="FF6699"/>
                  </a:solidFill>
                  <a:latin typeface="メイリオ" panose="020B0604030504040204" pitchFamily="50" charset="-128"/>
                  <a:ea typeface="メイリオ" panose="020B0604030504040204" pitchFamily="50" charset="-128"/>
                  <a:cs typeface="M PLUS 1p"/>
                  <a:sym typeface="M PLUS 1p"/>
                </a:rPr>
                <a:t>オプション年間費</a:t>
              </a:r>
              <a:endParaRPr sz="700" dirty="0">
                <a:solidFill>
                  <a:srgbClr val="FF6699"/>
                </a:solidFill>
                <a:latin typeface="メイリオ" panose="020B0604030504040204" pitchFamily="50" charset="-128"/>
                <a:ea typeface="メイリオ" panose="020B0604030504040204" pitchFamily="50" charset="-128"/>
                <a:cs typeface="M PLUS 1p"/>
                <a:sym typeface="M PLUS 1p"/>
              </a:endParaRPr>
            </a:p>
          </p:txBody>
        </p:sp>
        <p:pic>
          <p:nvPicPr>
            <p:cNvPr id="171" name="図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92153">
              <a:off x="3058711" y="2828489"/>
              <a:ext cx="264245" cy="325302"/>
            </a:xfrm>
            <a:prstGeom prst="rect">
              <a:avLst/>
            </a:prstGeom>
          </p:spPr>
        </p:pic>
        <p:sp>
          <p:nvSpPr>
            <p:cNvPr id="172" name="雲形吹き出し 171"/>
            <p:cNvSpPr/>
            <p:nvPr/>
          </p:nvSpPr>
          <p:spPr>
            <a:xfrm rot="11021439">
              <a:off x="3100893" y="2839776"/>
              <a:ext cx="1206426" cy="740459"/>
            </a:xfrm>
            <a:prstGeom prst="cloudCallout">
              <a:avLst>
                <a:gd name="adj1" fmla="val 55895"/>
                <a:gd name="adj2" fmla="val -68569"/>
              </a:avLst>
            </a:prstGeom>
            <a:solidFill>
              <a:srgbClr val="FF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メイリオ" panose="020B0604030504040204" pitchFamily="50" charset="-128"/>
                <a:ea typeface="メイリオ" panose="020B0604030504040204" pitchFamily="50" charset="-128"/>
              </a:endParaRPr>
            </a:p>
          </p:txBody>
        </p:sp>
        <p:sp>
          <p:nvSpPr>
            <p:cNvPr id="173" name="Google Shape;522;p25"/>
            <p:cNvSpPr txBox="1"/>
            <p:nvPr/>
          </p:nvSpPr>
          <p:spPr>
            <a:xfrm>
              <a:off x="3066973" y="2931790"/>
              <a:ext cx="1268207" cy="615513"/>
            </a:xfrm>
            <a:prstGeom prst="rect">
              <a:avLst/>
            </a:prstGeom>
            <a:noFill/>
            <a:ln>
              <a:noFill/>
            </a:ln>
          </p:spPr>
          <p:txBody>
            <a:bodyPr spcFirstLastPara="1" wrap="square" lIns="121900" tIns="121900" rIns="121900" bIns="121900" anchor="t" anchorCtr="0">
              <a:spAutoFit/>
            </a:bodyPr>
            <a:lstStyle/>
            <a:p>
              <a:pPr algn="ctr"/>
              <a:r>
                <a:rPr lang="ja-JP" altLang="en-US" sz="800" b="1" dirty="0" smtClean="0">
                  <a:solidFill>
                    <a:schemeClr val="bg1"/>
                  </a:solidFill>
                  <a:latin typeface="メイリオ" panose="020B0604030504040204" pitchFamily="50" charset="-128"/>
                  <a:ea typeface="メイリオ" panose="020B0604030504040204" pitchFamily="50" charset="-128"/>
                  <a:cs typeface="M PLUS 1p"/>
                  <a:sym typeface="M PLUS 1p"/>
                </a:rPr>
                <a:t>サブスクだから</a:t>
              </a:r>
              <a:r>
                <a:rPr lang="en-US" altLang="ja-JP" sz="800" b="1" dirty="0" smtClean="0">
                  <a:solidFill>
                    <a:schemeClr val="bg1"/>
                  </a:solidFill>
                  <a:latin typeface="メイリオ" panose="020B0604030504040204" pitchFamily="50" charset="-128"/>
                  <a:ea typeface="メイリオ" panose="020B0604030504040204" pitchFamily="50" charset="-128"/>
                  <a:cs typeface="M PLUS 1p"/>
                  <a:sym typeface="M PLUS 1p"/>
                </a:rPr>
                <a:t/>
              </a:r>
              <a:br>
                <a:rPr lang="en-US" altLang="ja-JP" sz="800" b="1" dirty="0" smtClean="0">
                  <a:solidFill>
                    <a:schemeClr val="bg1"/>
                  </a:solidFill>
                  <a:latin typeface="メイリオ" panose="020B0604030504040204" pitchFamily="50" charset="-128"/>
                  <a:ea typeface="メイリオ" panose="020B0604030504040204" pitchFamily="50" charset="-128"/>
                  <a:cs typeface="M PLUS 1p"/>
                  <a:sym typeface="M PLUS 1p"/>
                </a:rPr>
              </a:br>
              <a:r>
                <a:rPr lang="ja-JP" altLang="en-US" sz="800" b="1" dirty="0" smtClean="0">
                  <a:solidFill>
                    <a:schemeClr val="bg1"/>
                  </a:solidFill>
                  <a:latin typeface="メイリオ" panose="020B0604030504040204" pitchFamily="50" charset="-128"/>
                  <a:ea typeface="メイリオ" panose="020B0604030504040204" pitchFamily="50" charset="-128"/>
                  <a:cs typeface="M PLUS 1p"/>
                  <a:sym typeface="M PLUS 1p"/>
                </a:rPr>
                <a:t>いつでもバージョンアップできる</a:t>
              </a:r>
              <a:endParaRPr sz="800" b="1" dirty="0">
                <a:solidFill>
                  <a:schemeClr val="bg1"/>
                </a:solidFill>
                <a:latin typeface="メイリオ" panose="020B0604030504040204" pitchFamily="50" charset="-128"/>
                <a:ea typeface="メイリオ" panose="020B0604030504040204" pitchFamily="50" charset="-128"/>
                <a:cs typeface="M PLUS 1p"/>
                <a:sym typeface="M PLUS 1p"/>
              </a:endParaRPr>
            </a:p>
          </p:txBody>
        </p:sp>
        <p:sp>
          <p:nvSpPr>
            <p:cNvPr id="61" name="Google Shape;525;p25"/>
            <p:cNvSpPr/>
            <p:nvPr/>
          </p:nvSpPr>
          <p:spPr>
            <a:xfrm>
              <a:off x="1261086"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62" name="Google Shape;526;p25"/>
            <p:cNvSpPr/>
            <p:nvPr/>
          </p:nvSpPr>
          <p:spPr>
            <a:xfrm>
              <a:off x="1877987"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63" name="Google Shape;527;p25"/>
            <p:cNvSpPr/>
            <p:nvPr/>
          </p:nvSpPr>
          <p:spPr>
            <a:xfrm>
              <a:off x="2494888" y="4134349"/>
              <a:ext cx="544243" cy="147928"/>
            </a:xfrm>
            <a:prstGeom prst="rect">
              <a:avLst/>
            </a:prstGeom>
            <a:solidFill>
              <a:srgbClr val="FFDDE8"/>
            </a:solidFill>
            <a:ln>
              <a:noFill/>
            </a:ln>
          </p:spPr>
          <p:txBody>
            <a:bodyPr spcFirstLastPara="1" wrap="square" lIns="121900" tIns="144000" rIns="121900" bIns="121900" anchor="ctr" anchorCtr="0">
              <a:noAutofit/>
            </a:bodyPr>
            <a:lstStyle/>
            <a:p>
              <a:pPr algn="ct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１年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64" name="Google Shape;522;p25"/>
            <p:cNvSpPr txBox="1"/>
            <p:nvPr/>
          </p:nvSpPr>
          <p:spPr>
            <a:xfrm>
              <a:off x="539552" y="3652336"/>
              <a:ext cx="588369" cy="503590"/>
            </a:xfrm>
            <a:prstGeom prst="rect">
              <a:avLst/>
            </a:prstGeom>
            <a:noFill/>
            <a:ln>
              <a:noFill/>
            </a:ln>
          </p:spPr>
          <p:txBody>
            <a:bodyPr spcFirstLastPara="1" wrap="square" lIns="0" tIns="36000" rIns="0" bIns="36000" anchor="t" anchorCtr="0">
              <a:spAutoFit/>
            </a:bodyPr>
            <a:lstStyle/>
            <a:p>
              <a:pPr algn="dist"/>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契約開始より</a:t>
              </a:r>
              <a:endParaRPr lang="en-US" altLang="ja-JP" sz="700" dirty="0" smtClean="0">
                <a:solidFill>
                  <a:schemeClr val="accent5"/>
                </a:solidFill>
                <a:latin typeface="メイリオ" panose="020B0604030504040204" pitchFamily="50" charset="-128"/>
                <a:ea typeface="メイリオ" panose="020B0604030504040204" pitchFamily="50" charset="-128"/>
                <a:cs typeface="M PLUS 1p"/>
                <a:sym typeface="M PLUS 1p"/>
              </a:endParaRPr>
            </a:p>
            <a:p>
              <a:pPr algn="dist"/>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最低</a:t>
              </a:r>
              <a:r>
                <a:rPr lang="en-US" altLang="ja-JP" sz="700" dirty="0" smtClean="0">
                  <a:solidFill>
                    <a:schemeClr val="accent5"/>
                  </a:solidFill>
                  <a:latin typeface="メイリオ" panose="020B0604030504040204" pitchFamily="50" charset="-128"/>
                  <a:ea typeface="メイリオ" panose="020B0604030504040204" pitchFamily="50" charset="-128"/>
                  <a:cs typeface="M PLUS 1p"/>
                  <a:sym typeface="M PLUS 1p"/>
                </a:rPr>
                <a:t>3</a:t>
              </a:r>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年間は</a:t>
              </a:r>
              <a:endParaRPr lang="en-US" altLang="ja-JP" sz="700" dirty="0" smtClean="0">
                <a:solidFill>
                  <a:schemeClr val="accent5"/>
                </a:solidFill>
                <a:latin typeface="メイリオ" panose="020B0604030504040204" pitchFamily="50" charset="-128"/>
                <a:ea typeface="メイリオ" panose="020B0604030504040204" pitchFamily="50" charset="-128"/>
                <a:cs typeface="M PLUS 1p"/>
                <a:sym typeface="M PLUS 1p"/>
              </a:endParaRPr>
            </a:p>
            <a:p>
              <a:pPr algn="dist"/>
              <a:r>
                <a:rPr lang="ja-JP" altLang="en-US" sz="700" dirty="0" smtClean="0">
                  <a:solidFill>
                    <a:schemeClr val="accent5"/>
                  </a:solidFill>
                  <a:latin typeface="メイリオ" panose="020B0604030504040204" pitchFamily="50" charset="-128"/>
                  <a:ea typeface="メイリオ" panose="020B0604030504040204" pitchFamily="50" charset="-128"/>
                  <a:cs typeface="M PLUS 1p"/>
                  <a:sym typeface="M PLUS 1p"/>
                </a:rPr>
                <a:t>ご契約の更新が必要です</a:t>
              </a:r>
              <a:endParaRPr sz="700" dirty="0">
                <a:solidFill>
                  <a:schemeClr val="accent5"/>
                </a:solidFill>
                <a:latin typeface="メイリオ" panose="020B0604030504040204" pitchFamily="50" charset="-128"/>
                <a:ea typeface="メイリオ" panose="020B0604030504040204" pitchFamily="50" charset="-128"/>
                <a:cs typeface="M PLUS 1p"/>
                <a:sym typeface="M PLUS 1p"/>
              </a:endParaRPr>
            </a:p>
          </p:txBody>
        </p:sp>
      </p:grpSp>
      <p:sp>
        <p:nvSpPr>
          <p:cNvPr id="67" name="テキスト ボックス 66"/>
          <p:cNvSpPr txBox="1"/>
          <p:nvPr/>
        </p:nvSpPr>
        <p:spPr bwMode="auto">
          <a:xfrm>
            <a:off x="611560" y="825614"/>
            <a:ext cx="2088388" cy="233563"/>
          </a:xfrm>
          <a:prstGeom prst="rect">
            <a:avLst/>
          </a:prstGeom>
          <a:solidFill>
            <a:srgbClr val="8E7CC3"/>
          </a:solidFill>
          <a:ln>
            <a:noFill/>
          </a:ln>
          <a:effectLst/>
          <a:extLst/>
        </p:spPr>
        <p:txBody>
          <a:bodyPr wrap="square" lIns="78903" tIns="39452" rIns="78903" bIns="39452" rtlCol="0">
            <a:spAutoFit/>
          </a:bodyPr>
          <a:lstStyle/>
          <a:p>
            <a:pPr algn="ctr">
              <a:spcBef>
                <a:spcPct val="20000"/>
              </a:spcBef>
              <a:spcAft>
                <a:spcPts val="400"/>
              </a:spcAft>
              <a:buClr>
                <a:srgbClr val="007BBB"/>
              </a:buClr>
              <a:tabLst/>
            </a:pPr>
            <a:r>
              <a:rPr lang="en-US" altLang="ja-JP" sz="1000" b="1" dirty="0" smtClean="0">
                <a:solidFill>
                  <a:schemeClr val="bg1"/>
                </a:solidFill>
              </a:rPr>
              <a:t>version-up</a:t>
            </a:r>
            <a:r>
              <a:rPr lang="ja-JP" altLang="en-US" sz="1000" b="1" dirty="0" smtClean="0">
                <a:solidFill>
                  <a:schemeClr val="bg1"/>
                </a:solidFill>
              </a:rPr>
              <a:t>オプションなしの場合</a:t>
            </a:r>
            <a:endParaRPr kumimoji="1" lang="ja-JP" altLang="en-US" sz="1000" b="1" dirty="0">
              <a:solidFill>
                <a:schemeClr val="bg1"/>
              </a:solidFill>
            </a:endParaRPr>
          </a:p>
        </p:txBody>
      </p:sp>
      <p:grpSp>
        <p:nvGrpSpPr>
          <p:cNvPr id="6" name="グループ化 5"/>
          <p:cNvGrpSpPr/>
          <p:nvPr/>
        </p:nvGrpSpPr>
        <p:grpSpPr>
          <a:xfrm>
            <a:off x="1201806" y="694410"/>
            <a:ext cx="7330635" cy="1774554"/>
            <a:chOff x="1201806" y="694410"/>
            <a:chExt cx="7330635" cy="1774554"/>
          </a:xfrm>
        </p:grpSpPr>
        <p:cxnSp>
          <p:nvCxnSpPr>
            <p:cNvPr id="129" name="Google Shape;490;p25"/>
            <p:cNvCxnSpPr/>
            <p:nvPr/>
          </p:nvCxnSpPr>
          <p:spPr>
            <a:xfrm rot="10800000" flipH="1">
              <a:off x="1201806" y="1843037"/>
              <a:ext cx="4536000" cy="1820"/>
            </a:xfrm>
            <a:prstGeom prst="straightConnector1">
              <a:avLst/>
            </a:prstGeom>
            <a:noFill/>
            <a:ln w="28575" cap="flat" cmpd="sng">
              <a:solidFill>
                <a:srgbClr val="9E9E9E"/>
              </a:solidFill>
              <a:prstDash val="solid"/>
              <a:round/>
              <a:headEnd type="none" w="med" len="med"/>
              <a:tailEnd type="stealth" w="med" len="med"/>
            </a:ln>
          </p:spPr>
        </p:cxnSp>
        <p:sp>
          <p:nvSpPr>
            <p:cNvPr id="130" name="Google Shape;491;p25"/>
            <p:cNvSpPr/>
            <p:nvPr/>
          </p:nvSpPr>
          <p:spPr>
            <a:xfrm>
              <a:off x="1332368" y="1893805"/>
              <a:ext cx="1626468" cy="170240"/>
            </a:xfrm>
            <a:prstGeom prst="rect">
              <a:avLst/>
            </a:prstGeom>
            <a:solidFill>
              <a:srgbClr val="D9D2E9"/>
            </a:solidFill>
            <a:ln>
              <a:noFill/>
            </a:ln>
          </p:spPr>
          <p:txBody>
            <a:bodyPr spcFirstLastPara="1" wrap="square" lIns="36000" tIns="0" rIns="36000" bIns="0" anchor="ctr" anchorCtr="0">
              <a:noAutofit/>
            </a:bodyPr>
            <a:lstStyle/>
            <a:p>
              <a:pPr algn="ctr"/>
              <a:r>
                <a:rPr lang="en-US" altLang="ja"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3</a:t>
              </a: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31" name="Google Shape;492;p25"/>
            <p:cNvSpPr/>
            <p:nvPr/>
          </p:nvSpPr>
          <p:spPr>
            <a:xfrm>
              <a:off x="3187261" y="1893805"/>
              <a:ext cx="1626468" cy="170240"/>
            </a:xfrm>
            <a:prstGeom prst="rect">
              <a:avLst/>
            </a:prstGeom>
            <a:solidFill>
              <a:srgbClr val="D9D2E9"/>
            </a:solidFill>
            <a:ln>
              <a:noFill/>
            </a:ln>
          </p:spPr>
          <p:txBody>
            <a:bodyPr spcFirstLastPara="1" wrap="square" lIns="36000" tIns="0" rIns="36000" bIns="0" anchor="ctr" anchorCtr="0">
              <a:noAutofit/>
            </a:bodyPr>
            <a:lstStyle/>
            <a:p>
              <a:pPr algn="ctr"/>
              <a:r>
                <a:rPr lang="en-US" altLang="ja"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3</a:t>
              </a:r>
              <a:r>
                <a:rPr lang="ja" altLang="en-US" sz="90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rPr>
                <a:t>年</a:t>
              </a:r>
              <a:endParaRPr sz="900" dirty="0">
                <a:solidFill>
                  <a:schemeClr val="tx1">
                    <a:lumMod val="75000"/>
                    <a:lumOff val="25000"/>
                  </a:schemeClr>
                </a:solidFill>
                <a:latin typeface="メイリオ" panose="020B0604030504040204" pitchFamily="50" charset="-128"/>
                <a:ea typeface="メイリオ" panose="020B0604030504040204" pitchFamily="50" charset="-128"/>
                <a:cs typeface="M PLUS 1p"/>
                <a:sym typeface="M PLUS 1p"/>
              </a:endParaRPr>
            </a:p>
          </p:txBody>
        </p:sp>
        <p:sp>
          <p:nvSpPr>
            <p:cNvPr id="132" name="Google Shape;493;p25"/>
            <p:cNvSpPr/>
            <p:nvPr/>
          </p:nvSpPr>
          <p:spPr>
            <a:xfrm>
              <a:off x="2728789" y="1497733"/>
              <a:ext cx="1183577" cy="216000"/>
            </a:xfrm>
            <a:prstGeom prst="wedgeRectCallout">
              <a:avLst>
                <a:gd name="adj1" fmla="val -21406"/>
                <a:gd name="adj2" fmla="val 68986"/>
              </a:avLst>
            </a:prstGeom>
            <a:solidFill>
              <a:srgbClr val="8E7CC3"/>
            </a:solidFill>
            <a:ln>
              <a:noFill/>
            </a:ln>
            <a:effectLst/>
          </p:spPr>
          <p:txBody>
            <a:bodyPr wrap="square" lIns="78903" tIns="39452" rIns="78903" bIns="39452" rtlCol="0" anchor="ctr">
              <a:no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cs typeface="M PLUS 1p"/>
                  <a:sym typeface="M PLUS 1p"/>
                </a:rPr>
                <a:t>バージョンアップ支援費</a:t>
              </a:r>
            </a:p>
          </p:txBody>
        </p:sp>
        <p:sp>
          <p:nvSpPr>
            <p:cNvPr id="134" name="Google Shape;506;p25"/>
            <p:cNvSpPr/>
            <p:nvPr/>
          </p:nvSpPr>
          <p:spPr>
            <a:xfrm>
              <a:off x="3042789" y="1810209"/>
              <a:ext cx="76643" cy="67475"/>
            </a:xfrm>
            <a:prstGeom prst="ellipse">
              <a:avLst/>
            </a:prstGeom>
            <a:solidFill>
              <a:srgbClr val="B4A7D6"/>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35" name="Google Shape;507;p25"/>
            <p:cNvSpPr/>
            <p:nvPr/>
          </p:nvSpPr>
          <p:spPr>
            <a:xfrm>
              <a:off x="4904189" y="1810209"/>
              <a:ext cx="76643" cy="67475"/>
            </a:xfrm>
            <a:prstGeom prst="ellipse">
              <a:avLst/>
            </a:prstGeom>
            <a:solidFill>
              <a:srgbClr val="B4A7D6"/>
            </a:solidFill>
            <a:ln>
              <a:noFill/>
            </a:ln>
          </p:spPr>
          <p:txBody>
            <a:bodyPr spcFirstLastPara="1" wrap="square" lIns="121900" tIns="121900" rIns="121900" bIns="121900" anchor="ctr" anchorCtr="0">
              <a:noAutofit/>
            </a:bodyPr>
            <a:lstStyle/>
            <a:p>
              <a:endParaRPr sz="1400" dirty="0">
                <a:latin typeface="メイリオ" panose="020B0604030504040204" pitchFamily="50" charset="-128"/>
                <a:ea typeface="メイリオ" panose="020B0604030504040204" pitchFamily="50" charset="-128"/>
              </a:endParaRPr>
            </a:p>
          </p:txBody>
        </p:sp>
        <p:sp>
          <p:nvSpPr>
            <p:cNvPr id="147" name="Google Shape;522;p25"/>
            <p:cNvSpPr txBox="1"/>
            <p:nvPr/>
          </p:nvSpPr>
          <p:spPr>
            <a:xfrm>
              <a:off x="6292123" y="1638631"/>
              <a:ext cx="2240318" cy="607071"/>
            </a:xfrm>
            <a:prstGeom prst="rect">
              <a:avLst/>
            </a:prstGeom>
            <a:noFill/>
            <a:ln>
              <a:noFill/>
            </a:ln>
          </p:spPr>
          <p:txBody>
            <a:bodyPr spcFirstLastPara="1" wrap="square" lIns="0" tIns="72000" rIns="0" bIns="72000" anchor="t" anchorCtr="0">
              <a:spAutoFit/>
            </a:bodyPr>
            <a:lstStyle/>
            <a:p>
              <a:pPr algn="dist"/>
              <a:r>
                <a:rPr lang="ja-JP" altLang="en-US" sz="1000" b="1" dirty="0" smtClean="0">
                  <a:solidFill>
                    <a:srgbClr val="674EA7"/>
                  </a:solidFill>
                  <a:latin typeface="メイリオ" panose="020B0604030504040204" pitchFamily="50" charset="-128"/>
                  <a:ea typeface="メイリオ" panose="020B0604030504040204" pitchFamily="50" charset="-128"/>
                  <a:cs typeface="M PLUS 1p"/>
                  <a:sym typeface="M PLUS 1p"/>
                </a:rPr>
                <a:t>バージョンアップの度に、アシスト</a:t>
              </a:r>
              <a:endParaRPr lang="en-US" altLang="ja-JP" sz="1000" b="1"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pPr algn="dist"/>
              <a:r>
                <a:rPr lang="ja-JP" altLang="en-US" sz="1000" b="1" dirty="0" smtClean="0">
                  <a:solidFill>
                    <a:srgbClr val="674EA7"/>
                  </a:solidFill>
                  <a:latin typeface="メイリオ" panose="020B0604030504040204" pitchFamily="50" charset="-128"/>
                  <a:ea typeface="メイリオ" panose="020B0604030504040204" pitchFamily="50" charset="-128"/>
                  <a:cs typeface="M PLUS 1p"/>
                  <a:sym typeface="M PLUS 1p"/>
                </a:rPr>
                <a:t>支援費用を予算化いただきバージョン</a:t>
              </a:r>
              <a:endParaRPr lang="en-US" altLang="ja-JP" sz="1000" b="1"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r>
                <a:rPr lang="ja-JP" altLang="en-US" sz="1000" b="1" dirty="0" smtClean="0">
                  <a:solidFill>
                    <a:srgbClr val="674EA7"/>
                  </a:solidFill>
                  <a:latin typeface="メイリオ" panose="020B0604030504040204" pitchFamily="50" charset="-128"/>
                  <a:ea typeface="メイリオ" panose="020B0604030504040204" pitchFamily="50" charset="-128"/>
                  <a:cs typeface="M PLUS 1p"/>
                  <a:sym typeface="M PLUS 1p"/>
                </a:rPr>
                <a:t>アップを実施</a:t>
              </a:r>
              <a:endParaRPr sz="1000" b="1" dirty="0">
                <a:solidFill>
                  <a:srgbClr val="674EA7"/>
                </a:solidFill>
                <a:latin typeface="メイリオ" panose="020B0604030504040204" pitchFamily="50" charset="-128"/>
                <a:ea typeface="メイリオ" panose="020B0604030504040204" pitchFamily="50" charset="-128"/>
                <a:cs typeface="M PLUS 1p"/>
                <a:sym typeface="M PLUS 1p"/>
              </a:endParaRPr>
            </a:p>
          </p:txBody>
        </p:sp>
        <p:cxnSp>
          <p:nvCxnSpPr>
            <p:cNvPr id="155" name="直線コネクタ 154"/>
            <p:cNvCxnSpPr/>
            <p:nvPr/>
          </p:nvCxnSpPr>
          <p:spPr>
            <a:xfrm flipV="1">
              <a:off x="3081110" y="1877684"/>
              <a:ext cx="0" cy="216000"/>
            </a:xfrm>
            <a:prstGeom prst="line">
              <a:avLst/>
            </a:prstGeom>
            <a:ln w="12700">
              <a:solidFill>
                <a:srgbClr val="CC99FF"/>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V="1">
              <a:off x="4942510" y="1877684"/>
              <a:ext cx="0" cy="216000"/>
            </a:xfrm>
            <a:prstGeom prst="line">
              <a:avLst/>
            </a:prstGeom>
            <a:ln w="12700">
              <a:solidFill>
                <a:srgbClr val="CC99FF"/>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7" name="Google Shape;522;p25"/>
            <p:cNvSpPr txBox="1"/>
            <p:nvPr/>
          </p:nvSpPr>
          <p:spPr>
            <a:xfrm>
              <a:off x="4430722" y="2108114"/>
              <a:ext cx="1023577"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674EA7"/>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674EA7"/>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674EA7"/>
                </a:solidFill>
                <a:latin typeface="メイリオ" panose="020B0604030504040204" pitchFamily="50" charset="-128"/>
                <a:ea typeface="メイリオ" panose="020B0604030504040204" pitchFamily="50" charset="-128"/>
                <a:cs typeface="M PLUS 1p"/>
                <a:sym typeface="M PLUS 1p"/>
              </a:endParaRPr>
            </a:p>
          </p:txBody>
        </p:sp>
        <p:sp>
          <p:nvSpPr>
            <p:cNvPr id="159" name="Google Shape;522;p25"/>
            <p:cNvSpPr txBox="1"/>
            <p:nvPr/>
          </p:nvSpPr>
          <p:spPr>
            <a:xfrm>
              <a:off x="2569322" y="2108114"/>
              <a:ext cx="1023577" cy="360850"/>
            </a:xfrm>
            <a:prstGeom prst="rect">
              <a:avLst/>
            </a:prstGeom>
            <a:noFill/>
            <a:ln>
              <a:noFill/>
            </a:ln>
          </p:spPr>
          <p:txBody>
            <a:bodyPr spcFirstLastPara="1" wrap="square" lIns="72000" tIns="72000" rIns="72000" bIns="72000" anchor="t" anchorCtr="0">
              <a:spAutoFit/>
            </a:bodyPr>
            <a:lstStyle/>
            <a:p>
              <a:pPr algn="ctr"/>
              <a:r>
                <a:rPr lang="ja-JP" altLang="en-US" sz="700" dirty="0" smtClean="0">
                  <a:solidFill>
                    <a:srgbClr val="674EA7"/>
                  </a:solidFill>
                  <a:latin typeface="メイリオ" panose="020B0604030504040204" pitchFamily="50" charset="-128"/>
                  <a:ea typeface="メイリオ" panose="020B0604030504040204" pitchFamily="50" charset="-128"/>
                  <a:cs typeface="M PLUS 1p"/>
                  <a:sym typeface="M PLUS 1p"/>
                </a:rPr>
                <a:t>バージョンアップ</a:t>
              </a:r>
              <a:endParaRPr lang="en-US" altLang="ja-JP" sz="700" dirty="0" smtClean="0">
                <a:solidFill>
                  <a:srgbClr val="674EA7"/>
                </a:solidFill>
                <a:latin typeface="メイリオ" panose="020B0604030504040204" pitchFamily="50" charset="-128"/>
                <a:ea typeface="メイリオ" panose="020B0604030504040204" pitchFamily="50" charset="-128"/>
                <a:cs typeface="M PLUS 1p"/>
                <a:sym typeface="M PLUS 1p"/>
              </a:endParaRPr>
            </a:p>
            <a:p>
              <a:pPr algn="ctr"/>
              <a:r>
                <a:rPr lang="ja-JP" altLang="en-US" sz="700" dirty="0">
                  <a:solidFill>
                    <a:srgbClr val="674EA7"/>
                  </a:solidFill>
                  <a:latin typeface="メイリオ" panose="020B0604030504040204" pitchFamily="50" charset="-128"/>
                  <a:ea typeface="メイリオ" panose="020B0604030504040204" pitchFamily="50" charset="-128"/>
                  <a:cs typeface="M PLUS 1p"/>
                  <a:sym typeface="M PLUS 1p"/>
                </a:rPr>
                <a:t>実施</a:t>
              </a:r>
              <a:endParaRPr sz="700" dirty="0">
                <a:solidFill>
                  <a:srgbClr val="674EA7"/>
                </a:solidFill>
                <a:latin typeface="メイリオ" panose="020B0604030504040204" pitchFamily="50" charset="-128"/>
                <a:ea typeface="メイリオ" panose="020B0604030504040204" pitchFamily="50" charset="-128"/>
                <a:cs typeface="M PLUS 1p"/>
                <a:sym typeface="M PLUS 1p"/>
              </a:endParaRPr>
            </a:p>
          </p:txBody>
        </p:sp>
        <p:pic>
          <p:nvPicPr>
            <p:cNvPr id="196" name="図 1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868" y="1050196"/>
              <a:ext cx="318437" cy="278831"/>
            </a:xfrm>
            <a:prstGeom prst="rect">
              <a:avLst/>
            </a:prstGeom>
          </p:spPr>
        </p:pic>
        <p:sp>
          <p:nvSpPr>
            <p:cNvPr id="197" name="雲形吹き出し 196"/>
            <p:cNvSpPr/>
            <p:nvPr/>
          </p:nvSpPr>
          <p:spPr>
            <a:xfrm rot="21264192" flipV="1">
              <a:off x="3825586" y="694410"/>
              <a:ext cx="1287316" cy="681782"/>
            </a:xfrm>
            <a:prstGeom prst="cloudCallout">
              <a:avLst>
                <a:gd name="adj1" fmla="val -59775"/>
                <a:gd name="adj2" fmla="val -42038"/>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8" name="テキスト ボックス 197"/>
            <p:cNvSpPr txBox="1"/>
            <p:nvPr/>
          </p:nvSpPr>
          <p:spPr>
            <a:xfrm>
              <a:off x="3750050" y="804679"/>
              <a:ext cx="1438388" cy="488201"/>
            </a:xfrm>
            <a:prstGeom prst="rect">
              <a:avLst/>
            </a:prstGeom>
            <a:noFill/>
          </p:spPr>
          <p:txBody>
            <a:bodyPr wrap="square" lIns="36000" tIns="72000" rIns="36000" rtlCol="0">
              <a:spAutoFit/>
            </a:bodyPr>
            <a:lstStyle/>
            <a:p>
              <a:pPr algn="ct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バージョンアップの度に</a:t>
              </a:r>
              <a:endPar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アシスト支援費を</a:t>
              </a:r>
              <a:endPar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予算化するのは大変</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Google Shape;493;p25"/>
            <p:cNvSpPr/>
            <p:nvPr/>
          </p:nvSpPr>
          <p:spPr>
            <a:xfrm>
              <a:off x="4594471" y="1497733"/>
              <a:ext cx="1183577" cy="216000"/>
            </a:xfrm>
            <a:prstGeom prst="wedgeRectCallout">
              <a:avLst>
                <a:gd name="adj1" fmla="val -21406"/>
                <a:gd name="adj2" fmla="val 68986"/>
              </a:avLst>
            </a:prstGeom>
            <a:solidFill>
              <a:srgbClr val="8E7CC3"/>
            </a:solidFill>
            <a:ln>
              <a:noFill/>
            </a:ln>
            <a:effectLst/>
          </p:spPr>
          <p:txBody>
            <a:bodyPr wrap="square" lIns="78903" tIns="39452" rIns="78903" bIns="39452" rtlCol="0" anchor="ctr">
              <a:no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cs typeface="M PLUS 1p"/>
                  <a:sym typeface="M PLUS 1p"/>
                </a:rPr>
                <a:t>バージョンアップ支援費</a:t>
              </a:r>
            </a:p>
          </p:txBody>
        </p:sp>
      </p:grpSp>
    </p:spTree>
    <p:extLst>
      <p:ext uri="{BB962C8B-B14F-4D97-AF65-F5344CB8AC3E}">
        <p14:creationId xmlns:p14="http://schemas.microsoft.com/office/powerpoint/2010/main" val="253783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n-lt"/>
                <a:ea typeface="+mn-ea"/>
              </a:rPr>
              <a:t>カウンセリングでお客様の活用プランを作成</a:t>
            </a:r>
            <a:endParaRPr lang="ja-JP" altLang="en-US" dirty="0">
              <a:latin typeface="+mn-lt"/>
              <a:ea typeface="+mn-ea"/>
            </a:endParaRPr>
          </a:p>
        </p:txBody>
      </p:sp>
      <p:sp>
        <p:nvSpPr>
          <p:cNvPr id="3" name="コンテンツ プレースホルダー 2"/>
          <p:cNvSpPr>
            <a:spLocks noGrp="1"/>
          </p:cNvSpPr>
          <p:nvPr>
            <p:ph idx="1"/>
          </p:nvPr>
        </p:nvSpPr>
        <p:spPr/>
        <p:txBody>
          <a:bodyPr>
            <a:normAutofit/>
          </a:bodyPr>
          <a:lstStyle/>
          <a:p>
            <a:pPr>
              <a:lnSpc>
                <a:spcPct val="120000"/>
              </a:lnSpc>
              <a:spcBef>
                <a:spcPts val="0"/>
              </a:spcBef>
              <a:spcAft>
                <a:spcPts val="0"/>
              </a:spcAft>
            </a:pPr>
            <a:r>
              <a:rPr kumimoji="0" lang="ja-JP" altLang="en-US" sz="1000" kern="0" dirty="0">
                <a:solidFill>
                  <a:srgbClr val="000000">
                    <a:lumMod val="65000"/>
                    <a:lumOff val="35000"/>
                  </a:srgbClr>
                </a:solidFill>
              </a:rPr>
              <a:t>お客様が</a:t>
            </a:r>
            <a:r>
              <a:rPr kumimoji="0" lang="en-US" altLang="ja-JP" sz="1000" kern="0" dirty="0">
                <a:solidFill>
                  <a:srgbClr val="000000">
                    <a:lumMod val="65000"/>
                    <a:lumOff val="35000"/>
                  </a:srgbClr>
                </a:solidFill>
              </a:rPr>
              <a:t>WebFOCUS</a:t>
            </a:r>
            <a:r>
              <a:rPr kumimoji="0" lang="ja-JP" altLang="en-US" sz="1000" kern="0" dirty="0">
                <a:solidFill>
                  <a:srgbClr val="000000">
                    <a:lumMod val="65000"/>
                    <a:lumOff val="35000"/>
                  </a:srgbClr>
                </a:solidFill>
              </a:rPr>
              <a:t>で「やりたいこと」や「システムイベント」をリストアップし、</a:t>
            </a:r>
            <a:r>
              <a:rPr kumimoji="0" lang="en-US" altLang="ja-JP" sz="1000" b="1" kern="0" dirty="0">
                <a:solidFill>
                  <a:srgbClr val="E69138"/>
                </a:solidFill>
              </a:rPr>
              <a:t>WebFOCUS</a:t>
            </a:r>
            <a:r>
              <a:rPr kumimoji="0" lang="ja-JP" altLang="en-US" sz="1000" b="1" kern="0" dirty="0">
                <a:solidFill>
                  <a:srgbClr val="E69138"/>
                </a:solidFill>
              </a:rPr>
              <a:t>の使い道とナレッジサプリの使い方を具体的に計画</a:t>
            </a:r>
            <a:r>
              <a:rPr kumimoji="0" lang="ja-JP" altLang="en-US" sz="1000" kern="0" dirty="0">
                <a:solidFill>
                  <a:srgbClr val="000000">
                    <a:lumMod val="65000"/>
                    <a:lumOff val="35000"/>
                  </a:srgbClr>
                </a:solidFill>
              </a:rPr>
              <a:t>します。コンテンツと毎年付与されるポイントをうまく割振って活用計画を立てることで、システムの立ち上げから活用定着フェーズまでお客様に伴走することで、新たな課題が発生しても継続して相談先ができ、余すことなく製品を活用しやすくなります。</a:t>
            </a:r>
          </a:p>
          <a:p>
            <a:pPr>
              <a:lnSpc>
                <a:spcPct val="120000"/>
              </a:lnSpc>
              <a:spcBef>
                <a:spcPts val="0"/>
              </a:spcBef>
              <a:spcAft>
                <a:spcPts val="0"/>
              </a:spcAft>
            </a:pPr>
            <a:endParaRPr kumimoji="0" lang="ja-JP" altLang="en-US" sz="1000" kern="0" dirty="0">
              <a:solidFill>
                <a:srgbClr val="000000">
                  <a:lumMod val="65000"/>
                  <a:lumOff val="35000"/>
                </a:srgbClr>
              </a:solidFill>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13</a:t>
            </a:fld>
            <a:endParaRPr lang="ja-JP" altLang="en-US" dirty="0"/>
          </a:p>
        </p:txBody>
      </p:sp>
      <p:pic>
        <p:nvPicPr>
          <p:cNvPr id="7" name="図 6"/>
          <p:cNvPicPr>
            <a:picLocks noChangeAspect="1"/>
          </p:cNvPicPr>
          <p:nvPr/>
        </p:nvPicPr>
        <p:blipFill>
          <a:blip r:embed="rId2"/>
          <a:stretch>
            <a:fillRect/>
          </a:stretch>
        </p:blipFill>
        <p:spPr>
          <a:xfrm>
            <a:off x="1115616" y="1763475"/>
            <a:ext cx="4106351" cy="2173167"/>
          </a:xfrm>
          <a:prstGeom prst="rect">
            <a:avLst/>
          </a:prstGeom>
          <a:ln>
            <a:solidFill>
              <a:srgbClr val="8E7CC3"/>
            </a:solidFill>
          </a:ln>
        </p:spPr>
      </p:pic>
      <p:pic>
        <p:nvPicPr>
          <p:cNvPr id="13" name="図 12"/>
          <p:cNvPicPr>
            <a:picLocks noChangeAspect="1"/>
          </p:cNvPicPr>
          <p:nvPr/>
        </p:nvPicPr>
        <p:blipFill>
          <a:blip r:embed="rId3"/>
          <a:stretch>
            <a:fillRect/>
          </a:stretch>
        </p:blipFill>
        <p:spPr>
          <a:xfrm>
            <a:off x="4355976" y="2510451"/>
            <a:ext cx="4058174" cy="2175811"/>
          </a:xfrm>
          <a:prstGeom prst="rect">
            <a:avLst/>
          </a:prstGeom>
          <a:ln>
            <a:solidFill>
              <a:srgbClr val="8E7CC3"/>
            </a:solidFill>
          </a:ln>
        </p:spPr>
      </p:pic>
      <p:sp>
        <p:nvSpPr>
          <p:cNvPr id="16" name="楕円 15"/>
          <p:cNvSpPr/>
          <p:nvPr/>
        </p:nvSpPr>
        <p:spPr>
          <a:xfrm>
            <a:off x="1449019" y="3815952"/>
            <a:ext cx="1008000" cy="864000"/>
          </a:xfrm>
          <a:prstGeom prst="ellipse">
            <a:avLst/>
          </a:prstGeom>
          <a:solidFill>
            <a:srgbClr val="8E7CC3"/>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800" dirty="0" smtClean="0">
                <a:solidFill>
                  <a:schemeClr val="bg1"/>
                </a:solidFill>
              </a:rPr>
              <a:t>タイミングが</a:t>
            </a:r>
            <a:endParaRPr lang="en-US" altLang="ja-JP" sz="800" dirty="0" smtClean="0">
              <a:solidFill>
                <a:schemeClr val="bg1"/>
              </a:solidFill>
            </a:endParaRPr>
          </a:p>
          <a:p>
            <a:pPr algn="ctr"/>
            <a:r>
              <a:rPr lang="ja-JP" altLang="en-US" sz="800" dirty="0" smtClean="0">
                <a:solidFill>
                  <a:schemeClr val="bg1"/>
                </a:solidFill>
              </a:rPr>
              <a:t>わかる</a:t>
            </a:r>
            <a:endParaRPr kumimoji="1" lang="ja-JP" altLang="en-US" sz="800" dirty="0" smtClean="0">
              <a:solidFill>
                <a:schemeClr val="bg1"/>
              </a:solidFill>
            </a:endParaRPr>
          </a:p>
        </p:txBody>
      </p:sp>
      <p:sp>
        <p:nvSpPr>
          <p:cNvPr id="17" name="楕円 16"/>
          <p:cNvSpPr/>
          <p:nvPr/>
        </p:nvSpPr>
        <p:spPr>
          <a:xfrm>
            <a:off x="2542514" y="3815952"/>
            <a:ext cx="1008000" cy="864000"/>
          </a:xfrm>
          <a:prstGeom prst="ellipse">
            <a:avLst/>
          </a:prstGeom>
          <a:solidFill>
            <a:srgbClr val="8E7CC3"/>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800" dirty="0" smtClean="0">
                <a:solidFill>
                  <a:schemeClr val="bg1"/>
                </a:solidFill>
              </a:rPr>
              <a:t>やるべきことが</a:t>
            </a:r>
            <a:r>
              <a:rPr kumimoji="1" lang="ja-JP" altLang="en-US" sz="800" dirty="0" smtClean="0">
                <a:solidFill>
                  <a:schemeClr val="bg1"/>
                </a:solidFill>
              </a:rPr>
              <a:t>ハッキリする</a:t>
            </a:r>
          </a:p>
        </p:txBody>
      </p:sp>
      <p:sp>
        <p:nvSpPr>
          <p:cNvPr id="18" name="楕円 17"/>
          <p:cNvSpPr/>
          <p:nvPr/>
        </p:nvSpPr>
        <p:spPr>
          <a:xfrm>
            <a:off x="3636008" y="3815952"/>
            <a:ext cx="1008000" cy="864000"/>
          </a:xfrm>
          <a:prstGeom prst="ellipse">
            <a:avLst/>
          </a:prstGeom>
          <a:solidFill>
            <a:srgbClr val="8E7CC3"/>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kumimoji="1" lang="ja-JP" altLang="en-US" sz="800" dirty="0" smtClean="0">
                <a:solidFill>
                  <a:schemeClr val="bg1"/>
                </a:solidFill>
              </a:rPr>
              <a:t>余裕を</a:t>
            </a:r>
            <a:r>
              <a:rPr lang="ja-JP" altLang="en-US" sz="800" dirty="0" smtClean="0">
                <a:solidFill>
                  <a:schemeClr val="bg1"/>
                </a:solidFill>
              </a:rPr>
              <a:t>もてる</a:t>
            </a:r>
            <a:endParaRPr kumimoji="1" lang="ja-JP" altLang="en-US" sz="800" dirty="0" smtClean="0">
              <a:solidFill>
                <a:schemeClr val="bg1"/>
              </a:solidFill>
            </a:endParaRPr>
          </a:p>
        </p:txBody>
      </p:sp>
      <p:sp>
        <p:nvSpPr>
          <p:cNvPr id="19" name="正方形/長方形 18"/>
          <p:cNvSpPr/>
          <p:nvPr/>
        </p:nvSpPr>
        <p:spPr>
          <a:xfrm>
            <a:off x="493415" y="4078871"/>
            <a:ext cx="982241" cy="369332"/>
          </a:xfrm>
          <a:prstGeom prst="rect">
            <a:avLst/>
          </a:prstGeom>
        </p:spPr>
        <p:txBody>
          <a:bodyPr wrap="square">
            <a:spAutoFit/>
          </a:bodyPr>
          <a:lstStyle/>
          <a:p>
            <a:pPr algn="ctr"/>
            <a:r>
              <a:rPr lang="ja-JP" altLang="en-US" sz="900" dirty="0" smtClean="0">
                <a:solidFill>
                  <a:srgbClr val="8E7CC3"/>
                </a:solidFill>
              </a:rPr>
              <a:t>活用プランが</a:t>
            </a:r>
            <a:endParaRPr lang="en-US" altLang="ja-JP" sz="900" dirty="0" smtClean="0">
              <a:solidFill>
                <a:srgbClr val="8E7CC3"/>
              </a:solidFill>
            </a:endParaRPr>
          </a:p>
          <a:p>
            <a:pPr algn="ctr"/>
            <a:r>
              <a:rPr lang="ja-JP" altLang="en-US" sz="900" dirty="0">
                <a:solidFill>
                  <a:srgbClr val="8E7CC3"/>
                </a:solidFill>
              </a:rPr>
              <a:t>あれば</a:t>
            </a:r>
          </a:p>
        </p:txBody>
      </p:sp>
    </p:spTree>
    <p:extLst>
      <p:ext uri="{BB962C8B-B14F-4D97-AF65-F5344CB8AC3E}">
        <p14:creationId xmlns:p14="http://schemas.microsoft.com/office/powerpoint/2010/main" val="276631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p:txBody>
          <a:bodyPr/>
          <a:lstStyle/>
          <a:p>
            <a:pPr lvl="0"/>
            <a:r>
              <a:rPr lang="ja-JP" altLang="en-US" dirty="0" smtClean="0">
                <a:latin typeface="+mn-lt"/>
                <a:ea typeface="+mn-ea"/>
              </a:rPr>
              <a:t>ナレッジサプリがあれば、導入後も安心</a:t>
            </a:r>
            <a:endParaRPr lang="ja-JP" altLang="en-US" dirty="0">
              <a:latin typeface="+mn-lt"/>
              <a:ea typeface="+mn-ea"/>
            </a:endParaRPr>
          </a:p>
        </p:txBody>
      </p:sp>
      <p:sp>
        <p:nvSpPr>
          <p:cNvPr id="6" name="スライド番号プレースホルダー 5"/>
          <p:cNvSpPr>
            <a:spLocks noGrp="1"/>
          </p:cNvSpPr>
          <p:nvPr>
            <p:ph type="sldNum" sz="quarter" idx="4"/>
          </p:nvPr>
        </p:nvSpPr>
        <p:spPr>
          <a:xfrm>
            <a:off x="8532813" y="4776788"/>
            <a:ext cx="576262" cy="274637"/>
          </a:xfrm>
        </p:spPr>
        <p:txBody>
          <a:bodyPr/>
          <a:lstStyle/>
          <a:p>
            <a:fld id="{4B22246B-72CC-4AB3-AEF9-7F9B00475CC6}" type="slidenum">
              <a:rPr lang="ja-JP" altLang="en-US" smtClean="0"/>
              <a:pPr/>
              <a:t>14</a:t>
            </a:fld>
            <a:endParaRPr lang="ja-JP" altLang="en-US" dirty="0"/>
          </a:p>
        </p:txBody>
      </p:sp>
      <p:sp>
        <p:nvSpPr>
          <p:cNvPr id="2" name="ホームベース 1"/>
          <p:cNvSpPr/>
          <p:nvPr/>
        </p:nvSpPr>
        <p:spPr>
          <a:xfrm>
            <a:off x="679263" y="2917382"/>
            <a:ext cx="2764995" cy="348343"/>
          </a:xfrm>
          <a:prstGeom prst="homePlate">
            <a:avLst>
              <a:gd name="adj" fmla="val 20000"/>
            </a:avLst>
          </a:prstGeom>
          <a:solidFill>
            <a:srgbClr val="3C78D8"/>
          </a:solidFill>
          <a:ln>
            <a:solidFill>
              <a:srgbClr val="3C78D8"/>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100" b="1" i="0" u="none" strike="noStrike" kern="0" cap="none" spc="0" normalizeH="0" baseline="0" noProof="0" dirty="0" smtClean="0">
                <a:ln>
                  <a:noFill/>
                </a:ln>
                <a:solidFill>
                  <a:srgbClr val="FFFFFF"/>
                </a:solidFill>
                <a:effectLst/>
                <a:uLnTx/>
                <a:uFillTx/>
                <a:sym typeface="Arial"/>
              </a:rPr>
              <a:t>WebFOCUS</a:t>
            </a:r>
            <a:r>
              <a:rPr kumimoji="1" lang="ja-JP" altLang="en-US" sz="1100" b="1" i="0" u="none" strike="noStrike" kern="0" cap="none" spc="0" normalizeH="0" baseline="0" noProof="0" dirty="0" smtClean="0">
                <a:ln>
                  <a:noFill/>
                </a:ln>
                <a:solidFill>
                  <a:srgbClr val="FFFFFF"/>
                </a:solidFill>
                <a:effectLst/>
                <a:uLnTx/>
                <a:uFillTx/>
                <a:sym typeface="Arial"/>
              </a:rPr>
              <a:t> 導入フェーズ</a:t>
            </a:r>
            <a:endParaRPr kumimoji="1" lang="ja-JP" altLang="en-US" sz="1100" b="1" i="0" u="none" strike="noStrike" kern="0" cap="none" spc="0" normalizeH="0" baseline="0" noProof="0" dirty="0">
              <a:ln>
                <a:noFill/>
              </a:ln>
              <a:solidFill>
                <a:srgbClr val="FFFFFF"/>
              </a:solidFill>
              <a:effectLst/>
              <a:uLnTx/>
              <a:uFillTx/>
              <a:sym typeface="Arial"/>
            </a:endParaRPr>
          </a:p>
        </p:txBody>
      </p:sp>
      <p:sp>
        <p:nvSpPr>
          <p:cNvPr id="5" name="ホームベース 4"/>
          <p:cNvSpPr/>
          <p:nvPr/>
        </p:nvSpPr>
        <p:spPr>
          <a:xfrm>
            <a:off x="3857891" y="2917382"/>
            <a:ext cx="4728755" cy="348343"/>
          </a:xfrm>
          <a:prstGeom prst="homePlate">
            <a:avLst>
              <a:gd name="adj" fmla="val 20000"/>
            </a:avLst>
          </a:prstGeom>
          <a:solidFill>
            <a:srgbClr val="245CB6"/>
          </a:solidFill>
          <a:ln>
            <a:solidFill>
              <a:srgbClr val="245CB6"/>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100" b="1" i="0" u="none" strike="noStrike" kern="0" cap="none" spc="0" normalizeH="0" baseline="0" noProof="0" dirty="0" smtClean="0">
                <a:ln>
                  <a:noFill/>
                </a:ln>
                <a:solidFill>
                  <a:srgbClr val="FFFFFF"/>
                </a:solidFill>
                <a:effectLst/>
                <a:uLnTx/>
                <a:uFillTx/>
                <a:sym typeface="Arial"/>
              </a:rPr>
              <a:t>WebFOCUS</a:t>
            </a:r>
            <a:r>
              <a:rPr kumimoji="1" lang="ja-JP" altLang="en-US" sz="1100" b="1" i="0" u="none" strike="noStrike" kern="0" cap="none" spc="0" normalizeH="0" baseline="0" noProof="0" dirty="0" smtClean="0">
                <a:ln>
                  <a:noFill/>
                </a:ln>
                <a:solidFill>
                  <a:srgbClr val="FFFFFF"/>
                </a:solidFill>
                <a:effectLst/>
                <a:uLnTx/>
                <a:uFillTx/>
                <a:sym typeface="Arial"/>
              </a:rPr>
              <a:t> 定着フェーズ</a:t>
            </a:r>
            <a:endParaRPr kumimoji="1" lang="ja-JP" altLang="en-US" sz="1100" b="1" i="0" u="none" strike="noStrike" kern="0" cap="none" spc="0" normalizeH="0" baseline="0" noProof="0" dirty="0">
              <a:ln>
                <a:noFill/>
              </a:ln>
              <a:solidFill>
                <a:srgbClr val="FFFFFF"/>
              </a:solidFill>
              <a:effectLst/>
              <a:uLnTx/>
              <a:uFillTx/>
              <a:sym typeface="Arial"/>
            </a:endParaRPr>
          </a:p>
        </p:txBody>
      </p:sp>
      <p:sp>
        <p:nvSpPr>
          <p:cNvPr id="3" name="星 5 2"/>
          <p:cNvSpPr/>
          <p:nvPr/>
        </p:nvSpPr>
        <p:spPr>
          <a:xfrm>
            <a:off x="3534366" y="2987050"/>
            <a:ext cx="216000" cy="216000"/>
          </a:xfrm>
          <a:prstGeom prst="star5">
            <a:avLst/>
          </a:prstGeom>
          <a:solidFill>
            <a:srgbClr val="E69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chemeClr val="accent6">
                  <a:lumMod val="60000"/>
                  <a:lumOff val="40000"/>
                </a:schemeClr>
              </a:solidFill>
              <a:effectLst/>
              <a:uLnTx/>
              <a:uFillTx/>
              <a:sym typeface="Arial"/>
            </a:endParaRPr>
          </a:p>
        </p:txBody>
      </p:sp>
      <p:sp>
        <p:nvSpPr>
          <p:cNvPr id="4" name="テキスト ボックス 3"/>
          <p:cNvSpPr txBox="1"/>
          <p:nvPr/>
        </p:nvSpPr>
        <p:spPr>
          <a:xfrm>
            <a:off x="3307985" y="3291847"/>
            <a:ext cx="716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利用開始</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sp>
        <p:nvSpPr>
          <p:cNvPr id="10" name="ホームベース 9"/>
          <p:cNvSpPr/>
          <p:nvPr/>
        </p:nvSpPr>
        <p:spPr>
          <a:xfrm>
            <a:off x="679263" y="4450090"/>
            <a:ext cx="7907383" cy="348343"/>
          </a:xfrm>
          <a:prstGeom prst="homePlate">
            <a:avLst>
              <a:gd name="adj" fmla="val 20000"/>
            </a:avLst>
          </a:prstGeom>
          <a:noFill/>
          <a:ln>
            <a:solidFill>
              <a:srgbClr val="7556D7"/>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kern="0" cap="none" spc="0" normalizeH="0" baseline="0" noProof="0" dirty="0" smtClean="0">
                <a:ln>
                  <a:noFill/>
                </a:ln>
                <a:solidFill>
                  <a:srgbClr val="7556D7"/>
                </a:solidFill>
                <a:effectLst/>
                <a:uLnTx/>
                <a:uFillTx/>
                <a:sym typeface="Arial"/>
              </a:rPr>
              <a:t>サポートセンター</a:t>
            </a:r>
            <a:endParaRPr kumimoji="1" lang="ja-JP" altLang="en-US" sz="1100" b="1" i="0" u="none" strike="noStrike" kern="0" cap="none" spc="0" normalizeH="0" baseline="0" noProof="0" dirty="0">
              <a:ln>
                <a:noFill/>
              </a:ln>
              <a:solidFill>
                <a:srgbClr val="7556D7"/>
              </a:solidFill>
              <a:effectLst/>
              <a:uLnTx/>
              <a:uFillTx/>
              <a:sym typeface="Arial"/>
            </a:endParaRPr>
          </a:p>
        </p:txBody>
      </p:sp>
      <p:sp>
        <p:nvSpPr>
          <p:cNvPr id="11" name="ホームベース 10"/>
          <p:cNvSpPr/>
          <p:nvPr/>
        </p:nvSpPr>
        <p:spPr>
          <a:xfrm>
            <a:off x="679263" y="1525017"/>
            <a:ext cx="7907383" cy="348343"/>
          </a:xfrm>
          <a:prstGeom prst="homePlate">
            <a:avLst>
              <a:gd name="adj" fmla="val 20000"/>
            </a:avLst>
          </a:prstGeom>
          <a:solidFill>
            <a:srgbClr val="59B9C6"/>
          </a:solid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i="0" u="none" strike="noStrike" kern="0" cap="none" spc="0" normalizeH="0" baseline="0" noProof="0" dirty="0" smtClean="0">
                <a:ln>
                  <a:noFill/>
                </a:ln>
                <a:solidFill>
                  <a:srgbClr val="FFFFFF"/>
                </a:solidFill>
                <a:effectLst/>
                <a:uLnTx/>
                <a:uFillTx/>
                <a:sym typeface="Arial"/>
              </a:rPr>
              <a:t>WebFOCUS</a:t>
            </a:r>
            <a:r>
              <a:rPr kumimoji="1" lang="ja-JP" altLang="en-US" sz="1200" b="1" i="0" u="none" strike="noStrike" kern="0" cap="none" spc="0" normalizeH="0" baseline="0" noProof="0" dirty="0" smtClean="0">
                <a:ln>
                  <a:noFill/>
                </a:ln>
                <a:solidFill>
                  <a:srgbClr val="FFFFFF"/>
                </a:solidFill>
                <a:effectLst/>
                <a:uLnTx/>
                <a:uFillTx/>
                <a:sym typeface="Arial"/>
              </a:rPr>
              <a:t>ナレッジ</a:t>
            </a:r>
            <a:r>
              <a:rPr kumimoji="1" lang="ja-JP" altLang="en-US" sz="1200" b="1" i="0" u="none" strike="noStrike" kern="0" cap="none" spc="0" normalizeH="0" baseline="0" noProof="0" dirty="0">
                <a:ln>
                  <a:noFill/>
                </a:ln>
                <a:solidFill>
                  <a:srgbClr val="FFFFFF"/>
                </a:solidFill>
                <a:effectLst/>
                <a:uLnTx/>
                <a:uFillTx/>
                <a:sym typeface="Arial"/>
              </a:rPr>
              <a:t>サプリ</a:t>
            </a:r>
          </a:p>
        </p:txBody>
      </p:sp>
      <p:cxnSp>
        <p:nvCxnSpPr>
          <p:cNvPr id="7" name="直線矢印コネクタ 6"/>
          <p:cNvCxnSpPr/>
          <p:nvPr/>
        </p:nvCxnSpPr>
        <p:spPr>
          <a:xfrm>
            <a:off x="4380407"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88245"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462119"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cxnSp>
        <p:nvCxnSpPr>
          <p:cNvPr id="16" name="直線矢印コネクタ 15"/>
          <p:cNvCxnSpPr/>
          <p:nvPr/>
        </p:nvCxnSpPr>
        <p:spPr>
          <a:xfrm>
            <a:off x="5492856"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600694"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574568"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cxnSp>
        <p:nvCxnSpPr>
          <p:cNvPr id="19" name="直線矢印コネクタ 18"/>
          <p:cNvCxnSpPr/>
          <p:nvPr/>
        </p:nvCxnSpPr>
        <p:spPr>
          <a:xfrm>
            <a:off x="6560675"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668513"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642387"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cxnSp>
        <p:nvCxnSpPr>
          <p:cNvPr id="22" name="直線矢印コネクタ 21"/>
          <p:cNvCxnSpPr/>
          <p:nvPr/>
        </p:nvCxnSpPr>
        <p:spPr>
          <a:xfrm>
            <a:off x="7654606"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7762444" y="3352810"/>
            <a:ext cx="0" cy="1027612"/>
          </a:xfrm>
          <a:prstGeom prst="straightConnector1">
            <a:avLst/>
          </a:prstGeom>
          <a:ln w="19050">
            <a:solidFill>
              <a:srgbClr val="7556D7"/>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736318" y="3997494"/>
            <a:ext cx="8503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b="0" i="0" u="none" strike="noStrike" kern="0" cap="none" spc="0" normalizeH="0" baseline="0" noProof="0" dirty="0" smtClean="0">
                <a:ln>
                  <a:noFill/>
                </a:ln>
                <a:solidFill>
                  <a:srgbClr val="000000">
                    <a:lumMod val="65000"/>
                    <a:lumOff val="35000"/>
                  </a:srgbClr>
                </a:solidFill>
                <a:effectLst/>
                <a:uLnTx/>
                <a:uFillTx/>
                <a:sym typeface="Arial"/>
              </a:rPr>
              <a:t>問い合わせ対応</a:t>
            </a:r>
            <a:endParaRPr kumimoji="1"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sp>
        <p:nvSpPr>
          <p:cNvPr id="26" name="ホームベース 25"/>
          <p:cNvSpPr/>
          <p:nvPr/>
        </p:nvSpPr>
        <p:spPr>
          <a:xfrm>
            <a:off x="679263" y="3482413"/>
            <a:ext cx="2764995" cy="862149"/>
          </a:xfrm>
          <a:prstGeom prst="homePlate">
            <a:avLst>
              <a:gd name="adj" fmla="val 20000"/>
            </a:avLst>
          </a:prstGeom>
          <a:noFill/>
          <a:ln>
            <a:solidFill>
              <a:srgbClr val="3C78D8"/>
            </a:solidFill>
          </a:ln>
        </p:spPr>
        <p:style>
          <a:lnRef idx="2">
            <a:schemeClr val="accent1">
              <a:shade val="50000"/>
            </a:schemeClr>
          </a:lnRef>
          <a:fillRef idx="1">
            <a:schemeClr val="accent1"/>
          </a:fillRef>
          <a:effectRef idx="0">
            <a:schemeClr val="accent1"/>
          </a:effectRef>
          <a:fontRef idx="minor">
            <a:schemeClr val="lt1"/>
          </a:fontRef>
        </p:style>
        <p:txBody>
          <a:bodyPr bIns="18000"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kern="0" cap="none" spc="0" normalizeH="0" baseline="0" noProof="0" dirty="0" smtClean="0">
                <a:ln>
                  <a:noFill/>
                </a:ln>
                <a:solidFill>
                  <a:srgbClr val="3C78D8"/>
                </a:solidFill>
                <a:effectLst/>
                <a:uLnTx/>
                <a:uFillTx/>
                <a:sym typeface="Arial"/>
              </a:rPr>
              <a:t>アシスト技術支援サービス</a:t>
            </a:r>
            <a:endParaRPr kumimoji="1" lang="ja-JP" altLang="en-US" sz="1100" b="1" i="0" u="none" strike="noStrike" kern="0" cap="none" spc="0" normalizeH="0" baseline="0" noProof="0" dirty="0">
              <a:ln>
                <a:noFill/>
              </a:ln>
              <a:solidFill>
                <a:srgbClr val="3C78D8"/>
              </a:solidFill>
              <a:effectLst/>
              <a:uLnTx/>
              <a:uFillTx/>
              <a:sym typeface="Arial"/>
            </a:endParaRPr>
          </a:p>
        </p:txBody>
      </p:sp>
      <p:sp>
        <p:nvSpPr>
          <p:cNvPr id="13" name="上下矢印 12"/>
          <p:cNvSpPr/>
          <p:nvPr/>
        </p:nvSpPr>
        <p:spPr>
          <a:xfrm>
            <a:off x="1789727"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内製化支援</a:t>
            </a:r>
            <a:endParaRPr kumimoji="1" lang="ja-JP" altLang="en-US" sz="900" i="0" u="none" strike="noStrike" kern="0" cap="none" spc="0" normalizeH="0" baseline="0" noProof="0" dirty="0">
              <a:ln>
                <a:noFill/>
              </a:ln>
              <a:solidFill>
                <a:srgbClr val="59B9C6"/>
              </a:solidFill>
              <a:effectLst/>
              <a:uLnTx/>
              <a:uFillTx/>
              <a:sym typeface="Arial"/>
            </a:endParaRPr>
          </a:p>
        </p:txBody>
      </p:sp>
      <p:sp>
        <p:nvSpPr>
          <p:cNvPr id="28" name="ホームベース 27"/>
          <p:cNvSpPr/>
          <p:nvPr/>
        </p:nvSpPr>
        <p:spPr>
          <a:xfrm>
            <a:off x="775057" y="3568315"/>
            <a:ext cx="648557"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環境構築</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29" name="ホームベース 28"/>
          <p:cNvSpPr/>
          <p:nvPr/>
        </p:nvSpPr>
        <p:spPr>
          <a:xfrm>
            <a:off x="775057" y="3864997"/>
            <a:ext cx="362645"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a:ln>
                  <a:noFill/>
                </a:ln>
                <a:solidFill>
                  <a:srgbClr val="FFFFFF"/>
                </a:solidFill>
                <a:effectLst/>
                <a:uLnTx/>
                <a:uFillTx/>
                <a:sym typeface="Arial"/>
              </a:rPr>
              <a:t>教育</a:t>
            </a:r>
          </a:p>
        </p:txBody>
      </p:sp>
      <p:sp>
        <p:nvSpPr>
          <p:cNvPr id="30" name="ホームベース 29"/>
          <p:cNvSpPr/>
          <p:nvPr/>
        </p:nvSpPr>
        <p:spPr>
          <a:xfrm>
            <a:off x="1233350" y="3864997"/>
            <a:ext cx="979676"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管理者レクチャー</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1" name="ホームベース 30"/>
          <p:cNvSpPr/>
          <p:nvPr/>
        </p:nvSpPr>
        <p:spPr>
          <a:xfrm>
            <a:off x="1498875" y="3568315"/>
            <a:ext cx="1096269"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スタートアップ支援</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2" name="ホームベース 31"/>
          <p:cNvSpPr/>
          <p:nvPr/>
        </p:nvSpPr>
        <p:spPr>
          <a:xfrm>
            <a:off x="2293244" y="3864997"/>
            <a:ext cx="1023450"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800" i="0" u="none" strike="noStrike" kern="0" cap="none" spc="0" normalizeH="0" baseline="0" noProof="0" dirty="0" smtClean="0">
                <a:ln>
                  <a:noFill/>
                </a:ln>
                <a:solidFill>
                  <a:srgbClr val="FFFFFF"/>
                </a:solidFill>
                <a:effectLst/>
                <a:uLnTx/>
                <a:uFillTx/>
                <a:sym typeface="Arial"/>
              </a:rPr>
              <a:t>サンプル作成支援</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4" name="ホームベース 33"/>
          <p:cNvSpPr/>
          <p:nvPr/>
        </p:nvSpPr>
        <p:spPr>
          <a:xfrm>
            <a:off x="2670412" y="3568315"/>
            <a:ext cx="562559" cy="236318"/>
          </a:xfrm>
          <a:prstGeom prst="homePlate">
            <a:avLst>
              <a:gd name="adj" fmla="val 20000"/>
            </a:avLst>
          </a:prstGeom>
          <a:solidFill>
            <a:srgbClr val="3C7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800" i="0" u="none" strike="noStrike" kern="0" cap="none" spc="0" normalizeH="0" baseline="0" noProof="0" dirty="0" smtClean="0">
                <a:ln>
                  <a:noFill/>
                </a:ln>
                <a:solidFill>
                  <a:srgbClr val="FFFFFF"/>
                </a:solidFill>
                <a:effectLst/>
                <a:uLnTx/>
                <a:uFillTx/>
                <a:sym typeface="Arial"/>
              </a:rPr>
              <a:t>QA</a:t>
            </a:r>
            <a:r>
              <a:rPr kumimoji="1" lang="ja-JP" altLang="en-US" sz="800" i="0" u="none" strike="noStrike" kern="0" cap="none" spc="0" normalizeH="0" baseline="0" noProof="0" dirty="0" smtClean="0">
                <a:ln>
                  <a:noFill/>
                </a:ln>
                <a:solidFill>
                  <a:srgbClr val="FFFFFF"/>
                </a:solidFill>
                <a:effectLst/>
                <a:uLnTx/>
                <a:uFillTx/>
                <a:sym typeface="Arial"/>
              </a:rPr>
              <a:t>対応</a:t>
            </a:r>
            <a:endParaRPr kumimoji="1" lang="ja-JP" altLang="en-US" sz="800" i="0" u="none" strike="noStrike" kern="0" cap="none" spc="0" normalizeH="0" baseline="0" noProof="0" dirty="0">
              <a:ln>
                <a:noFill/>
              </a:ln>
              <a:solidFill>
                <a:srgbClr val="FFFFFF"/>
              </a:solidFill>
              <a:effectLst/>
              <a:uLnTx/>
              <a:uFillTx/>
              <a:sym typeface="Arial"/>
            </a:endParaRPr>
          </a:p>
        </p:txBody>
      </p:sp>
      <p:sp>
        <p:nvSpPr>
          <p:cNvPr id="35" name="上下矢印 34"/>
          <p:cNvSpPr/>
          <p:nvPr/>
        </p:nvSpPr>
        <p:spPr>
          <a:xfrm>
            <a:off x="3787745"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外部</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連携</a:t>
            </a:r>
          </a:p>
        </p:txBody>
      </p:sp>
      <p:sp>
        <p:nvSpPr>
          <p:cNvPr id="36" name="上下矢印 35"/>
          <p:cNvSpPr/>
          <p:nvPr/>
        </p:nvSpPr>
        <p:spPr>
          <a:xfrm>
            <a:off x="2788736"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定着化</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支援</a:t>
            </a:r>
          </a:p>
        </p:txBody>
      </p:sp>
      <p:sp>
        <p:nvSpPr>
          <p:cNvPr id="37" name="上下矢印 36"/>
          <p:cNvSpPr/>
          <p:nvPr/>
        </p:nvSpPr>
        <p:spPr>
          <a:xfrm>
            <a:off x="4786754"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ダッシュボード展開</a:t>
            </a:r>
            <a:endParaRPr kumimoji="1" lang="ja-JP" altLang="en-US" sz="900" i="0" u="none" strike="noStrike" kern="0" cap="none" spc="0" normalizeH="0" baseline="0" noProof="0" dirty="0">
              <a:ln>
                <a:noFill/>
              </a:ln>
              <a:solidFill>
                <a:srgbClr val="59B9C6"/>
              </a:solidFill>
              <a:effectLst/>
              <a:uLnTx/>
              <a:uFillTx/>
              <a:sym typeface="Arial"/>
            </a:endParaRPr>
          </a:p>
        </p:txBody>
      </p:sp>
      <p:sp>
        <p:nvSpPr>
          <p:cNvPr id="38" name="上下矢印 37"/>
          <p:cNvSpPr/>
          <p:nvPr/>
        </p:nvSpPr>
        <p:spPr>
          <a:xfrm>
            <a:off x="6784772"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社外</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公開</a:t>
            </a:r>
          </a:p>
        </p:txBody>
      </p:sp>
      <p:sp>
        <p:nvSpPr>
          <p:cNvPr id="39" name="上下矢印 38"/>
          <p:cNvSpPr/>
          <p:nvPr/>
        </p:nvSpPr>
        <p:spPr>
          <a:xfrm>
            <a:off x="5785763"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性能</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改善</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支援</a:t>
            </a:r>
          </a:p>
        </p:txBody>
      </p:sp>
      <p:sp>
        <p:nvSpPr>
          <p:cNvPr id="27" name="テキスト ボックス 26"/>
          <p:cNvSpPr txBox="1"/>
          <p:nvPr/>
        </p:nvSpPr>
        <p:spPr>
          <a:xfrm>
            <a:off x="574766" y="862148"/>
            <a:ext cx="8081554" cy="646331"/>
          </a:xfrm>
          <a:prstGeom prst="rect">
            <a:avLst/>
          </a:prstGeom>
          <a:noFill/>
        </p:spPr>
        <p:txBody>
          <a:bodyPr wrap="square" rtlCol="0">
            <a:spAutoFit/>
          </a:bodyPr>
          <a:lstStyle/>
          <a:p>
            <a:pPr lvl="0">
              <a:lnSpc>
                <a:spcPct val="120000"/>
              </a:lnSpc>
              <a:buClr>
                <a:srgbClr val="000000"/>
              </a:buClr>
              <a:defRPr/>
            </a:pPr>
            <a:r>
              <a:rPr kumimoji="0" lang="en-US" altLang="ja-JP" sz="1000" b="0" i="0" u="none" strike="noStrike" kern="0" cap="none" spc="0" normalizeH="0" baseline="0" noProof="0" dirty="0" smtClean="0">
                <a:ln>
                  <a:noFill/>
                </a:ln>
                <a:solidFill>
                  <a:srgbClr val="000000">
                    <a:lumMod val="65000"/>
                    <a:lumOff val="35000"/>
                  </a:srgbClr>
                </a:solidFill>
                <a:effectLst/>
                <a:uLnTx/>
                <a:uFillTx/>
                <a:sym typeface="Arial"/>
              </a:rPr>
              <a:t>WebFOCUS</a:t>
            </a:r>
            <a:r>
              <a:rPr kumimoji="0" lang="ja-JP" altLang="en-US" sz="1000" b="0" i="0" u="none" strike="noStrike" kern="0" cap="none" spc="0" normalizeH="0" baseline="0" noProof="0" dirty="0">
                <a:ln>
                  <a:noFill/>
                </a:ln>
                <a:solidFill>
                  <a:srgbClr val="000000">
                    <a:lumMod val="65000"/>
                    <a:lumOff val="35000"/>
                  </a:srgbClr>
                </a:solidFill>
                <a:effectLst/>
                <a:uLnTx/>
                <a:uFillTx/>
                <a:sym typeface="Arial"/>
              </a:rPr>
              <a:t>の</a:t>
            </a:r>
            <a:r>
              <a:rPr kumimoji="0" lang="ja-JP" altLang="en-US" sz="1000" b="0" i="0" u="none" strike="noStrike" kern="0" cap="none" spc="0" normalizeH="0" baseline="0" noProof="0" dirty="0" smtClean="0">
                <a:ln>
                  <a:noFill/>
                </a:ln>
                <a:solidFill>
                  <a:srgbClr val="000000">
                    <a:lumMod val="65000"/>
                    <a:lumOff val="35000"/>
                  </a:srgbClr>
                </a:solidFill>
                <a:effectLst/>
                <a:uLnTx/>
                <a:uFillTx/>
                <a:sym typeface="Arial"/>
              </a:rPr>
              <a:t>導入</a:t>
            </a:r>
            <a:r>
              <a:rPr kumimoji="0" lang="ja-JP" altLang="en-US" sz="1000" kern="0" dirty="0" smtClean="0">
                <a:solidFill>
                  <a:srgbClr val="000000">
                    <a:lumMod val="65000"/>
                    <a:lumOff val="35000"/>
                  </a:srgbClr>
                </a:solidFill>
                <a:sym typeface="Arial"/>
              </a:rPr>
              <a:t>フェーズはもちろんのこと、</a:t>
            </a:r>
            <a:r>
              <a:rPr kumimoji="0" lang="ja-JP" altLang="en-US" sz="1000" b="1" i="0" u="none" strike="noStrike" kern="0" cap="none" spc="0" normalizeH="0" baseline="0" noProof="0" dirty="0" smtClean="0">
                <a:ln>
                  <a:noFill/>
                </a:ln>
                <a:solidFill>
                  <a:srgbClr val="E69138"/>
                </a:solidFill>
                <a:effectLst/>
                <a:uLnTx/>
                <a:uFillTx/>
                <a:sym typeface="Arial"/>
              </a:rPr>
              <a:t>利用</a:t>
            </a:r>
            <a:r>
              <a:rPr kumimoji="0" lang="ja-JP" altLang="en-US" sz="1000" b="1" i="0" u="none" strike="noStrike" kern="0" cap="none" spc="0" normalizeH="0" baseline="0" noProof="0" dirty="0">
                <a:ln>
                  <a:noFill/>
                </a:ln>
                <a:solidFill>
                  <a:srgbClr val="E69138"/>
                </a:solidFill>
                <a:effectLst/>
                <a:uLnTx/>
                <a:uFillTx/>
                <a:sym typeface="Arial"/>
              </a:rPr>
              <a:t>・</a:t>
            </a:r>
            <a:r>
              <a:rPr kumimoji="0" lang="ja-JP" altLang="en-US" sz="1000" b="1" i="0" u="none" strike="noStrike" kern="0" cap="none" spc="0" normalizeH="0" baseline="0" noProof="0" dirty="0" smtClean="0">
                <a:ln>
                  <a:noFill/>
                </a:ln>
                <a:solidFill>
                  <a:srgbClr val="E69138"/>
                </a:solidFill>
                <a:effectLst/>
                <a:uLnTx/>
                <a:uFillTx/>
                <a:sym typeface="Arial"/>
              </a:rPr>
              <a:t>運用を開始した定着フェーズも継続的にお客様をご支援</a:t>
            </a:r>
            <a:r>
              <a:rPr kumimoji="0" lang="ja-JP" altLang="en-US" sz="1000" kern="0" dirty="0" smtClean="0">
                <a:solidFill>
                  <a:srgbClr val="000000">
                    <a:lumMod val="65000"/>
                    <a:lumOff val="35000"/>
                  </a:srgbClr>
                </a:solidFill>
                <a:sym typeface="Arial"/>
              </a:rPr>
              <a:t>します。やりたい</a:t>
            </a:r>
            <a:r>
              <a:rPr kumimoji="0" lang="ja-JP" altLang="en-US" sz="1000" kern="0" dirty="0">
                <a:solidFill>
                  <a:srgbClr val="000000">
                    <a:lumMod val="65000"/>
                    <a:lumOff val="35000"/>
                  </a:srgbClr>
                </a:solidFill>
                <a:sym typeface="Arial"/>
              </a:rPr>
              <a:t>ことがあっても、何から始めていいかわからないときや</a:t>
            </a:r>
            <a:r>
              <a:rPr kumimoji="0" lang="ja-JP" altLang="en-US" sz="1000" kern="0" dirty="0" smtClean="0">
                <a:solidFill>
                  <a:srgbClr val="000000">
                    <a:lumMod val="65000"/>
                    <a:lumOff val="35000"/>
                  </a:srgbClr>
                </a:solidFill>
                <a:sym typeface="Arial"/>
              </a:rPr>
              <a:t>、相談</a:t>
            </a:r>
            <a:r>
              <a:rPr kumimoji="0" lang="ja-JP" altLang="en-US" sz="1000" kern="0" dirty="0">
                <a:solidFill>
                  <a:srgbClr val="000000">
                    <a:lumMod val="65000"/>
                    <a:lumOff val="35000"/>
                  </a:srgbClr>
                </a:solidFill>
                <a:sym typeface="Arial"/>
              </a:rPr>
              <a:t>相手がいない</a:t>
            </a:r>
            <a:r>
              <a:rPr kumimoji="0" lang="ja-JP" altLang="en-US" sz="1000" kern="0" dirty="0" smtClean="0">
                <a:solidFill>
                  <a:srgbClr val="000000">
                    <a:lumMod val="65000"/>
                    <a:lumOff val="35000"/>
                  </a:srgbClr>
                </a:solidFill>
                <a:sym typeface="Arial"/>
              </a:rPr>
              <a:t>と進めづらい状況に陥りがちですが、</a:t>
            </a:r>
            <a:r>
              <a:rPr kumimoji="0" lang="ja-JP" altLang="en-US" sz="1000" b="1" i="0" u="none" strike="noStrike" kern="0" cap="none" spc="0" normalizeH="0" baseline="0" noProof="0" dirty="0" smtClean="0">
                <a:ln>
                  <a:noFill/>
                </a:ln>
                <a:solidFill>
                  <a:srgbClr val="E69138"/>
                </a:solidFill>
                <a:effectLst/>
                <a:uLnTx/>
                <a:uFillTx/>
                <a:sym typeface="Arial"/>
              </a:rPr>
              <a:t>導入したもののうまくいかないといったリスク</a:t>
            </a:r>
            <a:r>
              <a:rPr kumimoji="0" lang="ja-JP" altLang="en-US" sz="1000" b="0" i="0" u="none" strike="noStrike" kern="0" cap="none" spc="0" normalizeH="0" baseline="0" noProof="0" dirty="0" smtClean="0">
                <a:ln>
                  <a:noFill/>
                </a:ln>
                <a:solidFill>
                  <a:srgbClr val="000000">
                    <a:lumMod val="65000"/>
                    <a:lumOff val="35000"/>
                  </a:srgbClr>
                </a:solidFill>
                <a:effectLst/>
                <a:uLnTx/>
                <a:uFillTx/>
                <a:sym typeface="Arial"/>
              </a:rPr>
              <a:t>を大幅に軽減するために、先々を見据えたアフターフォローを実施しています。</a:t>
            </a:r>
            <a:endParaRPr kumimoji="0" lang="ja-JP" altLang="en-US" sz="1000" b="0" i="0" u="none" strike="noStrike" kern="0" cap="none" spc="0" normalizeH="0" baseline="0" noProof="0" dirty="0">
              <a:ln>
                <a:noFill/>
              </a:ln>
              <a:solidFill>
                <a:srgbClr val="000000">
                  <a:lumMod val="65000"/>
                  <a:lumOff val="35000"/>
                </a:srgbClr>
              </a:solidFill>
              <a:effectLst/>
              <a:uLnTx/>
              <a:uFillTx/>
              <a:sym typeface="Arial"/>
            </a:endParaRPr>
          </a:p>
        </p:txBody>
      </p:sp>
      <p:sp>
        <p:nvSpPr>
          <p:cNvPr id="42" name="上下矢印 41"/>
          <p:cNvSpPr/>
          <p:nvPr/>
        </p:nvSpPr>
        <p:spPr>
          <a:xfrm>
            <a:off x="790718" y="1968147"/>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smtClean="0">
                <a:ln>
                  <a:noFill/>
                </a:ln>
                <a:solidFill>
                  <a:srgbClr val="59B9C6"/>
                </a:solidFill>
                <a:effectLst/>
                <a:uLnTx/>
                <a:uFillTx/>
                <a:sym typeface="Arial"/>
              </a:rPr>
              <a:t>製品</a:t>
            </a:r>
            <a:endParaRPr kumimoji="1" lang="en-US" altLang="ja-JP" sz="900" i="0" u="none" strike="noStrike" kern="0" cap="none" spc="0" normalizeH="0" baseline="0" noProof="0" dirty="0" smtClean="0">
              <a:ln>
                <a:noFill/>
              </a:ln>
              <a:solidFill>
                <a:srgbClr val="59B9C6"/>
              </a:solidFill>
              <a:effectLst/>
              <a:uLnTx/>
              <a:uFillTx/>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i="0" u="none" strike="noStrike" kern="0" cap="none" spc="0" normalizeH="0" baseline="0" noProof="0" dirty="0">
                <a:ln>
                  <a:noFill/>
                </a:ln>
                <a:solidFill>
                  <a:srgbClr val="59B9C6"/>
                </a:solidFill>
                <a:effectLst/>
                <a:uLnTx/>
                <a:uFillTx/>
                <a:sym typeface="Arial"/>
              </a:rPr>
              <a:t>理解</a:t>
            </a:r>
          </a:p>
        </p:txBody>
      </p:sp>
      <p:sp>
        <p:nvSpPr>
          <p:cNvPr id="43" name="上下矢印 42"/>
          <p:cNvSpPr/>
          <p:nvPr/>
        </p:nvSpPr>
        <p:spPr>
          <a:xfrm>
            <a:off x="7783784" y="1961803"/>
            <a:ext cx="679269" cy="853440"/>
          </a:xfrm>
          <a:prstGeom prst="upDownArrow">
            <a:avLst>
              <a:gd name="adj1" fmla="val 73077"/>
              <a:gd name="adj2" fmla="val 26923"/>
            </a:avLst>
          </a:prstGeom>
          <a:noFill/>
          <a:ln>
            <a:solidFill>
              <a:srgbClr val="59B9C6"/>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900" i="0" u="none" strike="noStrike" kern="0" cap="none" spc="0" normalizeH="0" baseline="0" noProof="0" dirty="0" smtClean="0">
                <a:ln>
                  <a:noFill/>
                </a:ln>
                <a:solidFill>
                  <a:srgbClr val="59B9C6"/>
                </a:solidFill>
                <a:effectLst/>
                <a:uLnTx/>
                <a:uFillTx/>
                <a:sym typeface="Arial"/>
              </a:rPr>
              <a:t>VUP</a:t>
            </a:r>
            <a:endParaRPr kumimoji="1" lang="ja-JP" altLang="en-US" sz="900" i="0" u="none" strike="noStrike" kern="0" cap="none" spc="0" normalizeH="0" baseline="0" noProof="0" dirty="0">
              <a:ln>
                <a:noFill/>
              </a:ln>
              <a:solidFill>
                <a:srgbClr val="59B9C6"/>
              </a:solidFill>
              <a:effectLst/>
              <a:uLnTx/>
              <a:uFillTx/>
              <a:sym typeface="Arial"/>
            </a:endParaRPr>
          </a:p>
        </p:txBody>
      </p:sp>
      <p:sp>
        <p:nvSpPr>
          <p:cNvPr id="41" name="フッター プレースホルダー 3"/>
          <p:cNvSpPr>
            <a:spLocks noGrp="1"/>
          </p:cNvSpPr>
          <p:nvPr>
            <p:ph type="ftr" sz="quarter" idx="3"/>
          </p:nvPr>
        </p:nvSpPr>
        <p:spPr>
          <a:xfrm>
            <a:off x="2874645" y="4776458"/>
            <a:ext cx="3394710" cy="274637"/>
          </a:xfrm>
        </p:spPr>
        <p:txBody>
          <a:bodyPr/>
          <a:lstStyle/>
          <a:p>
            <a:r>
              <a:rPr lang="en-US" altLang="ja-JP" dirty="0" smtClean="0"/>
              <a:t>Copyright© K.K. Ashisuto All Rights Reserved.</a:t>
            </a:r>
            <a:endParaRPr lang="ja-JP" altLang="en-US" dirty="0" smtClean="0"/>
          </a:p>
        </p:txBody>
      </p:sp>
    </p:spTree>
    <p:extLst>
      <p:ext uri="{BB962C8B-B14F-4D97-AF65-F5344CB8AC3E}">
        <p14:creationId xmlns:p14="http://schemas.microsoft.com/office/powerpoint/2010/main" val="2100551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62"/>
          <p:cNvSpPr>
            <a:spLocks noGrp="1"/>
          </p:cNvSpPr>
          <p:nvPr>
            <p:ph idx="1"/>
          </p:nvPr>
        </p:nvSpPr>
        <p:spPr>
          <a:xfrm>
            <a:off x="177146" y="1972849"/>
            <a:ext cx="2781300" cy="1169251"/>
          </a:xfrm>
          <a:solidFill>
            <a:srgbClr val="00B050"/>
          </a:solidFill>
        </p:spPr>
        <p:txBody>
          <a:bodyPr vert="horz" lIns="81000" tIns="108000" rIns="81000" bIns="81000" rtlCol="0" anchor="ctr" anchorCtr="1">
            <a:noAutofit/>
          </a:bodyPr>
          <a:lstStyle/>
          <a:p>
            <a:r>
              <a:rPr lang="ja-JP" altLang="en-US" sz="1050" b="1" dirty="0">
                <a:solidFill>
                  <a:schemeClr val="bg1"/>
                </a:solidFill>
              </a:rPr>
              <a:t>目指すべき姿</a:t>
            </a:r>
            <a:endParaRPr lang="en-US" altLang="ja-JP" sz="1050" b="1" dirty="0">
              <a:solidFill>
                <a:schemeClr val="bg1"/>
              </a:solidFill>
            </a:endParaRPr>
          </a:p>
          <a:p>
            <a:pPr marL="189000" indent="-189000">
              <a:buClr>
                <a:schemeClr val="bg1"/>
              </a:buClr>
              <a:buFont typeface="Wingdings" panose="05000000000000000000" pitchFamily="2" charset="2"/>
              <a:buChar char="p"/>
            </a:pPr>
            <a:r>
              <a:rPr lang="ja-JP" altLang="en-US" sz="900" b="1" dirty="0">
                <a:solidFill>
                  <a:schemeClr val="bg1"/>
                </a:solidFill>
              </a:rPr>
              <a:t>継続して価値を創出していくために、やりたいことを実現できる「実行力」と「推進力」のある体制をつくる</a:t>
            </a:r>
            <a:endParaRPr lang="en-US" altLang="ja-JP" sz="900" b="1" dirty="0">
              <a:solidFill>
                <a:schemeClr val="bg1"/>
              </a:solidFill>
            </a:endParaRPr>
          </a:p>
          <a:p>
            <a:pPr marL="189000" indent="-189000">
              <a:buClr>
                <a:schemeClr val="bg1"/>
              </a:buClr>
              <a:buFont typeface="Wingdings" panose="05000000000000000000" pitchFamily="2" charset="2"/>
              <a:buChar char="p"/>
            </a:pPr>
            <a:r>
              <a:rPr lang="ja-JP" altLang="en-US" sz="900" b="1" dirty="0">
                <a:solidFill>
                  <a:schemeClr val="bg1"/>
                </a:solidFill>
              </a:rPr>
              <a:t>変化や課題に対応できる</a:t>
            </a:r>
            <a:r>
              <a:rPr lang="en-US" altLang="ja-JP" sz="900" b="1" dirty="0">
                <a:solidFill>
                  <a:schemeClr val="bg1"/>
                </a:solidFill>
              </a:rPr>
              <a:t>BI</a:t>
            </a:r>
            <a:r>
              <a:rPr lang="ja-JP" altLang="en-US" sz="900" b="1" dirty="0">
                <a:solidFill>
                  <a:schemeClr val="bg1"/>
                </a:solidFill>
              </a:rPr>
              <a:t>プラットフォームとして、データドリブンを実現するために進化しつづける基盤を育成する</a:t>
            </a:r>
            <a:endParaRPr lang="en-US" altLang="ja-JP" sz="900" b="1" dirty="0">
              <a:solidFill>
                <a:schemeClr val="bg1"/>
              </a:solidFill>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15</a:t>
            </a:fld>
            <a:endParaRPr lang="ja-JP" altLang="en-US" dirty="0"/>
          </a:p>
        </p:txBody>
      </p:sp>
      <p:cxnSp>
        <p:nvCxnSpPr>
          <p:cNvPr id="7" name="直線コネクタ 6"/>
          <p:cNvCxnSpPr>
            <a:stCxn id="40" idx="2"/>
          </p:cNvCxnSpPr>
          <p:nvPr/>
        </p:nvCxnSpPr>
        <p:spPr>
          <a:xfrm>
            <a:off x="3038803" y="1080768"/>
            <a:ext cx="50933" cy="442177"/>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346207" y="662609"/>
            <a:ext cx="5622939" cy="721955"/>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986709" y="1556713"/>
            <a:ext cx="530915" cy="300082"/>
          </a:xfrm>
          <a:prstGeom prst="rect">
            <a:avLst/>
          </a:prstGeom>
        </p:spPr>
        <p:txBody>
          <a:bodyPr wrap="none">
            <a:spAutoFit/>
          </a:bodyPr>
          <a:lstStyle/>
          <a:p>
            <a:pPr algn="ctr"/>
            <a:r>
              <a:rPr lang="ja-JP" altLang="en-US" sz="1350" b="1" dirty="0">
                <a:solidFill>
                  <a:srgbClr val="92D050"/>
                </a:solidFill>
              </a:rPr>
              <a:t>満足</a:t>
            </a:r>
          </a:p>
        </p:txBody>
      </p:sp>
      <p:grpSp>
        <p:nvGrpSpPr>
          <p:cNvPr id="10" name="グループ化 9"/>
          <p:cNvGrpSpPr/>
          <p:nvPr/>
        </p:nvGrpSpPr>
        <p:grpSpPr>
          <a:xfrm>
            <a:off x="177448" y="1171801"/>
            <a:ext cx="8796533" cy="716180"/>
            <a:chOff x="527028" y="3132773"/>
            <a:chExt cx="15610915" cy="679161"/>
          </a:xfrm>
        </p:grpSpPr>
        <p:cxnSp>
          <p:nvCxnSpPr>
            <p:cNvPr id="11" name="直線矢印コネクタ 10"/>
            <p:cNvCxnSpPr/>
            <p:nvPr/>
          </p:nvCxnSpPr>
          <p:spPr>
            <a:xfrm flipV="1">
              <a:off x="5308927" y="3160956"/>
              <a:ext cx="1082901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27028" y="3786080"/>
              <a:ext cx="2463638"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912362" y="3474767"/>
              <a:ext cx="2463639"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345520" y="3132773"/>
              <a:ext cx="0" cy="363583"/>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947993" y="3448351"/>
              <a:ext cx="0" cy="363583"/>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260596" y="1234913"/>
            <a:ext cx="640114" cy="685835"/>
            <a:chOff x="1448612" y="5777933"/>
            <a:chExt cx="1374545" cy="1472726"/>
          </a:xfrm>
        </p:grpSpPr>
        <p:grpSp>
          <p:nvGrpSpPr>
            <p:cNvPr id="17" name="グループ化 16"/>
            <p:cNvGrpSpPr/>
            <p:nvPr/>
          </p:nvGrpSpPr>
          <p:grpSpPr>
            <a:xfrm>
              <a:off x="1448612" y="5777933"/>
              <a:ext cx="1374545" cy="1472726"/>
              <a:chOff x="1379884" y="4840699"/>
              <a:chExt cx="1512000" cy="1620000"/>
            </a:xfrm>
          </p:grpSpPr>
          <p:grpSp>
            <p:nvGrpSpPr>
              <p:cNvPr id="22" name="グループ化 21"/>
              <p:cNvGrpSpPr/>
              <p:nvPr/>
            </p:nvGrpSpPr>
            <p:grpSpPr>
              <a:xfrm flipH="1">
                <a:off x="1379884" y="4840699"/>
                <a:ext cx="1512000" cy="1620000"/>
                <a:chOff x="1379884" y="4840699"/>
                <a:chExt cx="1512000" cy="1620000"/>
              </a:xfrm>
            </p:grpSpPr>
            <p:sp>
              <p:nvSpPr>
                <p:cNvPr id="24" name="環状矢印 23"/>
                <p:cNvSpPr/>
                <p:nvPr/>
              </p:nvSpPr>
              <p:spPr>
                <a:xfrm rot="20433388" flipV="1">
                  <a:off x="1379884" y="4840699"/>
                  <a:ext cx="1493783" cy="1532816"/>
                </a:xfrm>
                <a:prstGeom prst="circularArrow">
                  <a:avLst>
                    <a:gd name="adj1" fmla="val 4737"/>
                    <a:gd name="adj2" fmla="val 515260"/>
                    <a:gd name="adj3" fmla="val 20550909"/>
                    <a:gd name="adj4" fmla="val 11017435"/>
                    <a:gd name="adj5" fmla="val 52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sp>
              <p:nvSpPr>
                <p:cNvPr id="25" name="環状矢印 24"/>
                <p:cNvSpPr/>
                <p:nvPr/>
              </p:nvSpPr>
              <p:spPr>
                <a:xfrm rot="20433388" flipH="1">
                  <a:off x="1398101" y="4927883"/>
                  <a:ext cx="1493783" cy="1532816"/>
                </a:xfrm>
                <a:prstGeom prst="circularArrow">
                  <a:avLst>
                    <a:gd name="adj1" fmla="val 4737"/>
                    <a:gd name="adj2" fmla="val 515260"/>
                    <a:gd name="adj3" fmla="val 20550909"/>
                    <a:gd name="adj4" fmla="val 11017435"/>
                    <a:gd name="adj5" fmla="val 52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grpSp>
          <p:sp>
            <p:nvSpPr>
              <p:cNvPr id="23" name="テキスト ボックス 22"/>
              <p:cNvSpPr txBox="1"/>
              <p:nvPr/>
            </p:nvSpPr>
            <p:spPr>
              <a:xfrm>
                <a:off x="1558547" y="5292235"/>
                <a:ext cx="1076870" cy="581595"/>
              </a:xfrm>
              <a:prstGeom prst="rect">
                <a:avLst/>
              </a:prstGeom>
              <a:noFill/>
            </p:spPr>
            <p:txBody>
              <a:bodyPr wrap="square" rtlCol="0">
                <a:spAutoFit/>
              </a:bodyPr>
              <a:lstStyle/>
              <a:p>
                <a:pPr algn="ctr"/>
                <a:r>
                  <a:rPr lang="ja-JP" altLang="en-US" sz="500" dirty="0">
                    <a:solidFill>
                      <a:schemeClr val="tx1">
                        <a:lumMod val="50000"/>
                        <a:lumOff val="50000"/>
                      </a:schemeClr>
                    </a:solidFill>
                  </a:rPr>
                  <a:t>価値創出</a:t>
                </a:r>
                <a:endParaRPr lang="en-US" altLang="ja-JP" sz="500" dirty="0">
                  <a:solidFill>
                    <a:schemeClr val="tx1">
                      <a:lumMod val="50000"/>
                      <a:lumOff val="50000"/>
                    </a:schemeClr>
                  </a:solidFill>
                </a:endParaRPr>
              </a:p>
              <a:p>
                <a:pPr algn="ctr"/>
                <a:r>
                  <a:rPr lang="ja-JP" altLang="en-US" sz="500" dirty="0">
                    <a:solidFill>
                      <a:schemeClr val="tx1">
                        <a:lumMod val="50000"/>
                        <a:lumOff val="50000"/>
                      </a:schemeClr>
                    </a:solidFill>
                  </a:rPr>
                  <a:t>サイクル</a:t>
                </a:r>
              </a:p>
            </p:txBody>
          </p:sp>
        </p:grpSp>
        <p:sp>
          <p:nvSpPr>
            <p:cNvPr id="18" name="角丸四角形 17"/>
            <p:cNvSpPr/>
            <p:nvPr/>
          </p:nvSpPr>
          <p:spPr>
            <a:xfrm>
              <a:off x="1611040" y="5909926"/>
              <a:ext cx="360000" cy="216000"/>
            </a:xfrm>
            <a:prstGeom prst="roundRect">
              <a:avLst/>
            </a:prstGeom>
            <a:solidFill>
              <a:schemeClr val="accent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endParaRPr lang="ja-JP" altLang="en-US" sz="825" dirty="0">
                <a:solidFill>
                  <a:schemeClr val="accent1">
                    <a:lumMod val="75000"/>
                  </a:schemeClr>
                </a:solidFill>
              </a:endParaRPr>
            </a:p>
          </p:txBody>
        </p:sp>
        <p:sp>
          <p:nvSpPr>
            <p:cNvPr id="19" name="角丸四角形 18"/>
            <p:cNvSpPr/>
            <p:nvPr/>
          </p:nvSpPr>
          <p:spPr>
            <a:xfrm>
              <a:off x="2445891" y="6116632"/>
              <a:ext cx="360000" cy="216000"/>
            </a:xfrm>
            <a:prstGeom prst="roundRect">
              <a:avLst/>
            </a:prstGeom>
            <a:solidFill>
              <a:schemeClr val="accent5">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5">
                    <a:lumMod val="75000"/>
                  </a:schemeClr>
                </a:solidFill>
              </a:endParaRPr>
            </a:p>
          </p:txBody>
        </p:sp>
        <p:sp>
          <p:nvSpPr>
            <p:cNvPr id="20" name="角丸四角形 19"/>
            <p:cNvSpPr/>
            <p:nvPr/>
          </p:nvSpPr>
          <p:spPr>
            <a:xfrm>
              <a:off x="1466518" y="6646029"/>
              <a:ext cx="360000" cy="216000"/>
            </a:xfrm>
            <a:prstGeom prst="roundRect">
              <a:avLst/>
            </a:prstGeom>
            <a:solidFill>
              <a:schemeClr val="accent4">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4">
                    <a:lumMod val="75000"/>
                  </a:schemeClr>
                </a:solidFill>
              </a:endParaRPr>
            </a:p>
          </p:txBody>
        </p:sp>
        <p:sp>
          <p:nvSpPr>
            <p:cNvPr id="21" name="角丸四角形 20"/>
            <p:cNvSpPr/>
            <p:nvPr/>
          </p:nvSpPr>
          <p:spPr>
            <a:xfrm>
              <a:off x="2306621" y="6921212"/>
              <a:ext cx="360000" cy="216000"/>
            </a:xfrm>
            <a:prstGeom prst="roundRect">
              <a:avLst/>
            </a:prstGeom>
            <a:solidFill>
              <a:schemeClr val="accent6">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6">
                    <a:lumMod val="75000"/>
                  </a:schemeClr>
                </a:solidFill>
              </a:endParaRPr>
            </a:p>
          </p:txBody>
        </p:sp>
      </p:grpSp>
      <p:grpSp>
        <p:nvGrpSpPr>
          <p:cNvPr id="26" name="グループ化 25"/>
          <p:cNvGrpSpPr/>
          <p:nvPr/>
        </p:nvGrpSpPr>
        <p:grpSpPr>
          <a:xfrm>
            <a:off x="1603618" y="909118"/>
            <a:ext cx="640114" cy="685835"/>
            <a:chOff x="1448612" y="5777933"/>
            <a:chExt cx="1374545" cy="1472726"/>
          </a:xfrm>
        </p:grpSpPr>
        <p:grpSp>
          <p:nvGrpSpPr>
            <p:cNvPr id="27" name="グループ化 26"/>
            <p:cNvGrpSpPr/>
            <p:nvPr/>
          </p:nvGrpSpPr>
          <p:grpSpPr>
            <a:xfrm>
              <a:off x="1448612" y="5777933"/>
              <a:ext cx="1374545" cy="1472726"/>
              <a:chOff x="1379884" y="4840699"/>
              <a:chExt cx="1512000" cy="1620000"/>
            </a:xfrm>
          </p:grpSpPr>
          <p:grpSp>
            <p:nvGrpSpPr>
              <p:cNvPr id="32" name="グループ化 31"/>
              <p:cNvGrpSpPr/>
              <p:nvPr/>
            </p:nvGrpSpPr>
            <p:grpSpPr>
              <a:xfrm flipH="1">
                <a:off x="1379884" y="4840699"/>
                <a:ext cx="1512000" cy="1620000"/>
                <a:chOff x="1379884" y="4840699"/>
                <a:chExt cx="1512000" cy="1620000"/>
              </a:xfrm>
            </p:grpSpPr>
            <p:sp>
              <p:nvSpPr>
                <p:cNvPr id="34" name="環状矢印 33"/>
                <p:cNvSpPr/>
                <p:nvPr/>
              </p:nvSpPr>
              <p:spPr>
                <a:xfrm rot="20433388" flipV="1">
                  <a:off x="1379884" y="4840699"/>
                  <a:ext cx="1493783" cy="1532816"/>
                </a:xfrm>
                <a:prstGeom prst="circularArrow">
                  <a:avLst>
                    <a:gd name="adj1" fmla="val 4737"/>
                    <a:gd name="adj2" fmla="val 515260"/>
                    <a:gd name="adj3" fmla="val 20550909"/>
                    <a:gd name="adj4" fmla="val 11017435"/>
                    <a:gd name="adj5" fmla="val 52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sp>
              <p:nvSpPr>
                <p:cNvPr id="35" name="環状矢印 34"/>
                <p:cNvSpPr/>
                <p:nvPr/>
              </p:nvSpPr>
              <p:spPr>
                <a:xfrm rot="20433388" flipH="1">
                  <a:off x="1398101" y="4927883"/>
                  <a:ext cx="1493783" cy="1532816"/>
                </a:xfrm>
                <a:prstGeom prst="circularArrow">
                  <a:avLst>
                    <a:gd name="adj1" fmla="val 4737"/>
                    <a:gd name="adj2" fmla="val 515260"/>
                    <a:gd name="adj3" fmla="val 20550909"/>
                    <a:gd name="adj4" fmla="val 11017435"/>
                    <a:gd name="adj5" fmla="val 52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grpSp>
          <p:sp>
            <p:nvSpPr>
              <p:cNvPr id="33" name="テキスト ボックス 32"/>
              <p:cNvSpPr txBox="1"/>
              <p:nvPr/>
            </p:nvSpPr>
            <p:spPr>
              <a:xfrm>
                <a:off x="1558547" y="5292235"/>
                <a:ext cx="1076870" cy="581595"/>
              </a:xfrm>
              <a:prstGeom prst="rect">
                <a:avLst/>
              </a:prstGeom>
              <a:noFill/>
            </p:spPr>
            <p:txBody>
              <a:bodyPr wrap="square" rtlCol="0">
                <a:spAutoFit/>
              </a:bodyPr>
              <a:lstStyle/>
              <a:p>
                <a:pPr algn="ctr"/>
                <a:r>
                  <a:rPr lang="ja-JP" altLang="en-US" sz="500" dirty="0">
                    <a:solidFill>
                      <a:schemeClr val="tx1">
                        <a:lumMod val="50000"/>
                        <a:lumOff val="50000"/>
                      </a:schemeClr>
                    </a:solidFill>
                  </a:rPr>
                  <a:t>価値創出</a:t>
                </a:r>
                <a:endParaRPr lang="en-US" altLang="ja-JP" sz="500" dirty="0">
                  <a:solidFill>
                    <a:schemeClr val="tx1">
                      <a:lumMod val="50000"/>
                      <a:lumOff val="50000"/>
                    </a:schemeClr>
                  </a:solidFill>
                </a:endParaRPr>
              </a:p>
              <a:p>
                <a:pPr algn="ctr"/>
                <a:r>
                  <a:rPr lang="ja-JP" altLang="en-US" sz="500" dirty="0">
                    <a:solidFill>
                      <a:schemeClr val="tx1">
                        <a:lumMod val="50000"/>
                        <a:lumOff val="50000"/>
                      </a:schemeClr>
                    </a:solidFill>
                  </a:rPr>
                  <a:t>サイクル</a:t>
                </a:r>
              </a:p>
            </p:txBody>
          </p:sp>
        </p:grpSp>
        <p:sp>
          <p:nvSpPr>
            <p:cNvPr id="28" name="角丸四角形 27"/>
            <p:cNvSpPr/>
            <p:nvPr/>
          </p:nvSpPr>
          <p:spPr>
            <a:xfrm>
              <a:off x="1611040" y="5909926"/>
              <a:ext cx="360000" cy="216000"/>
            </a:xfrm>
            <a:prstGeom prst="roundRect">
              <a:avLst/>
            </a:prstGeom>
            <a:solidFill>
              <a:schemeClr val="accent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endParaRPr lang="ja-JP" altLang="en-US" sz="825" dirty="0">
                <a:solidFill>
                  <a:schemeClr val="accent1">
                    <a:lumMod val="75000"/>
                  </a:schemeClr>
                </a:solidFill>
              </a:endParaRPr>
            </a:p>
          </p:txBody>
        </p:sp>
        <p:sp>
          <p:nvSpPr>
            <p:cNvPr id="29" name="角丸四角形 28"/>
            <p:cNvSpPr/>
            <p:nvPr/>
          </p:nvSpPr>
          <p:spPr>
            <a:xfrm>
              <a:off x="2445891" y="6116632"/>
              <a:ext cx="360000" cy="216000"/>
            </a:xfrm>
            <a:prstGeom prst="roundRect">
              <a:avLst/>
            </a:prstGeom>
            <a:solidFill>
              <a:schemeClr val="accent5">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5">
                    <a:lumMod val="75000"/>
                  </a:schemeClr>
                </a:solidFill>
              </a:endParaRPr>
            </a:p>
          </p:txBody>
        </p:sp>
        <p:sp>
          <p:nvSpPr>
            <p:cNvPr id="30" name="角丸四角形 29"/>
            <p:cNvSpPr/>
            <p:nvPr/>
          </p:nvSpPr>
          <p:spPr>
            <a:xfrm>
              <a:off x="1466518" y="6646029"/>
              <a:ext cx="360000" cy="216000"/>
            </a:xfrm>
            <a:prstGeom prst="roundRect">
              <a:avLst/>
            </a:prstGeom>
            <a:solidFill>
              <a:schemeClr val="accent4">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4">
                    <a:lumMod val="75000"/>
                  </a:schemeClr>
                </a:solidFill>
              </a:endParaRPr>
            </a:p>
          </p:txBody>
        </p:sp>
        <p:sp>
          <p:nvSpPr>
            <p:cNvPr id="31" name="角丸四角形 30"/>
            <p:cNvSpPr/>
            <p:nvPr/>
          </p:nvSpPr>
          <p:spPr>
            <a:xfrm>
              <a:off x="2306621" y="6921212"/>
              <a:ext cx="360000" cy="216000"/>
            </a:xfrm>
            <a:prstGeom prst="roundRect">
              <a:avLst/>
            </a:prstGeom>
            <a:solidFill>
              <a:schemeClr val="accent6">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6">
                    <a:lumMod val="75000"/>
                  </a:schemeClr>
                </a:solidFill>
              </a:endParaRPr>
            </a:p>
          </p:txBody>
        </p:sp>
      </p:grpSp>
      <p:grpSp>
        <p:nvGrpSpPr>
          <p:cNvPr id="36" name="グループ化 35"/>
          <p:cNvGrpSpPr/>
          <p:nvPr/>
        </p:nvGrpSpPr>
        <p:grpSpPr>
          <a:xfrm>
            <a:off x="2946639" y="575915"/>
            <a:ext cx="640114" cy="685835"/>
            <a:chOff x="1448612" y="5777933"/>
            <a:chExt cx="1374545" cy="1472726"/>
          </a:xfrm>
        </p:grpSpPr>
        <p:grpSp>
          <p:nvGrpSpPr>
            <p:cNvPr id="37" name="グループ化 36"/>
            <p:cNvGrpSpPr/>
            <p:nvPr/>
          </p:nvGrpSpPr>
          <p:grpSpPr>
            <a:xfrm>
              <a:off x="1448612" y="5777933"/>
              <a:ext cx="1374545" cy="1472726"/>
              <a:chOff x="1379884" y="4840699"/>
              <a:chExt cx="1512000" cy="1620000"/>
            </a:xfrm>
          </p:grpSpPr>
          <p:grpSp>
            <p:nvGrpSpPr>
              <p:cNvPr id="42" name="グループ化 41"/>
              <p:cNvGrpSpPr/>
              <p:nvPr/>
            </p:nvGrpSpPr>
            <p:grpSpPr>
              <a:xfrm flipH="1">
                <a:off x="1379884" y="4840699"/>
                <a:ext cx="1512000" cy="1620000"/>
                <a:chOff x="1379884" y="4840699"/>
                <a:chExt cx="1512000" cy="1620000"/>
              </a:xfrm>
            </p:grpSpPr>
            <p:sp>
              <p:nvSpPr>
                <p:cNvPr id="44" name="環状矢印 43"/>
                <p:cNvSpPr/>
                <p:nvPr/>
              </p:nvSpPr>
              <p:spPr>
                <a:xfrm rot="20433388" flipV="1">
                  <a:off x="1379884" y="4840699"/>
                  <a:ext cx="1493783" cy="1532816"/>
                </a:xfrm>
                <a:prstGeom prst="circularArrow">
                  <a:avLst>
                    <a:gd name="adj1" fmla="val 4737"/>
                    <a:gd name="adj2" fmla="val 515260"/>
                    <a:gd name="adj3" fmla="val 20550909"/>
                    <a:gd name="adj4" fmla="val 11017435"/>
                    <a:gd name="adj5" fmla="val 52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sp>
              <p:nvSpPr>
                <p:cNvPr id="45" name="環状矢印 44"/>
                <p:cNvSpPr/>
                <p:nvPr/>
              </p:nvSpPr>
              <p:spPr>
                <a:xfrm rot="20433388" flipH="1">
                  <a:off x="1398101" y="4927883"/>
                  <a:ext cx="1493783" cy="1532816"/>
                </a:xfrm>
                <a:prstGeom prst="circularArrow">
                  <a:avLst>
                    <a:gd name="adj1" fmla="val 4737"/>
                    <a:gd name="adj2" fmla="val 515260"/>
                    <a:gd name="adj3" fmla="val 20550909"/>
                    <a:gd name="adj4" fmla="val 11017435"/>
                    <a:gd name="adj5" fmla="val 52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lumMod val="50000"/>
                        <a:lumOff val="50000"/>
                      </a:schemeClr>
                    </a:solidFill>
                  </a:endParaRPr>
                </a:p>
              </p:txBody>
            </p:sp>
          </p:grpSp>
          <p:sp>
            <p:nvSpPr>
              <p:cNvPr id="43" name="テキスト ボックス 42"/>
              <p:cNvSpPr txBox="1"/>
              <p:nvPr/>
            </p:nvSpPr>
            <p:spPr>
              <a:xfrm>
                <a:off x="1558547" y="5292235"/>
                <a:ext cx="1076870" cy="581595"/>
              </a:xfrm>
              <a:prstGeom prst="rect">
                <a:avLst/>
              </a:prstGeom>
              <a:noFill/>
            </p:spPr>
            <p:txBody>
              <a:bodyPr wrap="square" rtlCol="0">
                <a:spAutoFit/>
              </a:bodyPr>
              <a:lstStyle/>
              <a:p>
                <a:pPr algn="ctr"/>
                <a:r>
                  <a:rPr lang="ja-JP" altLang="en-US" sz="500" dirty="0">
                    <a:solidFill>
                      <a:schemeClr val="tx1">
                        <a:lumMod val="50000"/>
                        <a:lumOff val="50000"/>
                      </a:schemeClr>
                    </a:solidFill>
                  </a:rPr>
                  <a:t>価値創出</a:t>
                </a:r>
                <a:endParaRPr lang="en-US" altLang="ja-JP" sz="500" dirty="0">
                  <a:solidFill>
                    <a:schemeClr val="tx1">
                      <a:lumMod val="50000"/>
                      <a:lumOff val="50000"/>
                    </a:schemeClr>
                  </a:solidFill>
                </a:endParaRPr>
              </a:p>
              <a:p>
                <a:pPr algn="ctr"/>
                <a:r>
                  <a:rPr lang="ja-JP" altLang="en-US" sz="500" dirty="0">
                    <a:solidFill>
                      <a:schemeClr val="tx1">
                        <a:lumMod val="50000"/>
                        <a:lumOff val="50000"/>
                      </a:schemeClr>
                    </a:solidFill>
                  </a:rPr>
                  <a:t>サイクル</a:t>
                </a:r>
              </a:p>
            </p:txBody>
          </p:sp>
        </p:grpSp>
        <p:sp>
          <p:nvSpPr>
            <p:cNvPr id="38" name="角丸四角形 37"/>
            <p:cNvSpPr/>
            <p:nvPr/>
          </p:nvSpPr>
          <p:spPr>
            <a:xfrm>
              <a:off x="1611040" y="5909926"/>
              <a:ext cx="360000" cy="216000"/>
            </a:xfrm>
            <a:prstGeom prst="roundRect">
              <a:avLst/>
            </a:prstGeom>
            <a:solidFill>
              <a:schemeClr val="accent2">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endParaRPr lang="ja-JP" altLang="en-US" sz="825" dirty="0">
                <a:solidFill>
                  <a:schemeClr val="accent1">
                    <a:lumMod val="75000"/>
                  </a:schemeClr>
                </a:solidFill>
              </a:endParaRPr>
            </a:p>
          </p:txBody>
        </p:sp>
        <p:sp>
          <p:nvSpPr>
            <p:cNvPr id="39" name="角丸四角形 38"/>
            <p:cNvSpPr/>
            <p:nvPr/>
          </p:nvSpPr>
          <p:spPr>
            <a:xfrm>
              <a:off x="2445891" y="6116632"/>
              <a:ext cx="360000" cy="216000"/>
            </a:xfrm>
            <a:prstGeom prst="roundRect">
              <a:avLst/>
            </a:prstGeom>
            <a:solidFill>
              <a:schemeClr val="accent5">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5">
                    <a:lumMod val="75000"/>
                  </a:schemeClr>
                </a:solidFill>
              </a:endParaRPr>
            </a:p>
          </p:txBody>
        </p:sp>
        <p:sp>
          <p:nvSpPr>
            <p:cNvPr id="40" name="角丸四角形 39"/>
            <p:cNvSpPr/>
            <p:nvPr/>
          </p:nvSpPr>
          <p:spPr>
            <a:xfrm>
              <a:off x="1466518" y="6646029"/>
              <a:ext cx="360000" cy="216000"/>
            </a:xfrm>
            <a:prstGeom prst="roundRect">
              <a:avLst/>
            </a:prstGeom>
            <a:solidFill>
              <a:schemeClr val="accent4">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4">
                    <a:lumMod val="75000"/>
                  </a:schemeClr>
                </a:solidFill>
              </a:endParaRPr>
            </a:p>
          </p:txBody>
        </p:sp>
        <p:sp>
          <p:nvSpPr>
            <p:cNvPr id="41" name="角丸四角形 40"/>
            <p:cNvSpPr/>
            <p:nvPr/>
          </p:nvSpPr>
          <p:spPr>
            <a:xfrm>
              <a:off x="2306621" y="6921212"/>
              <a:ext cx="360000" cy="216000"/>
            </a:xfrm>
            <a:prstGeom prst="roundRect">
              <a:avLst/>
            </a:prstGeom>
            <a:solidFill>
              <a:schemeClr val="accent6">
                <a:lumMod val="20000"/>
                <a:lumOff val="80000"/>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endParaRPr lang="ja-JP" altLang="en-US" sz="825" dirty="0">
                <a:solidFill>
                  <a:schemeClr val="accent6">
                    <a:lumMod val="75000"/>
                  </a:schemeClr>
                </a:solidFill>
              </a:endParaRPr>
            </a:p>
          </p:txBody>
        </p:sp>
      </p:grpSp>
      <p:sp>
        <p:nvSpPr>
          <p:cNvPr id="46" name="二等辺三角形 45"/>
          <p:cNvSpPr/>
          <p:nvPr/>
        </p:nvSpPr>
        <p:spPr>
          <a:xfrm rot="5400000">
            <a:off x="1173931" y="1307560"/>
            <a:ext cx="197775" cy="14814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sz="1200" dirty="0">
              <a:solidFill>
                <a:prstClr val="white"/>
              </a:solidFill>
            </a:endParaRPr>
          </a:p>
        </p:txBody>
      </p:sp>
      <p:sp>
        <p:nvSpPr>
          <p:cNvPr id="47" name="正方形/長方形 46"/>
          <p:cNvSpPr/>
          <p:nvPr/>
        </p:nvSpPr>
        <p:spPr>
          <a:xfrm>
            <a:off x="2329730" y="1231513"/>
            <a:ext cx="530915" cy="300082"/>
          </a:xfrm>
          <a:prstGeom prst="rect">
            <a:avLst/>
          </a:prstGeom>
        </p:spPr>
        <p:txBody>
          <a:bodyPr wrap="none">
            <a:spAutoFit/>
          </a:bodyPr>
          <a:lstStyle/>
          <a:p>
            <a:pPr algn="ctr"/>
            <a:r>
              <a:rPr lang="ja-JP" altLang="en-US" sz="1350" b="1" dirty="0">
                <a:solidFill>
                  <a:srgbClr val="00B0F0"/>
                </a:solidFill>
              </a:rPr>
              <a:t>満足</a:t>
            </a:r>
          </a:p>
        </p:txBody>
      </p:sp>
      <p:sp>
        <p:nvSpPr>
          <p:cNvPr id="48" name="二等辺三角形 47"/>
          <p:cNvSpPr/>
          <p:nvPr/>
        </p:nvSpPr>
        <p:spPr>
          <a:xfrm rot="5400000">
            <a:off x="2516952" y="1013676"/>
            <a:ext cx="197775" cy="14814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sz="1200" dirty="0">
              <a:solidFill>
                <a:prstClr val="white"/>
              </a:solidFill>
            </a:endParaRPr>
          </a:p>
        </p:txBody>
      </p:sp>
      <p:grpSp>
        <p:nvGrpSpPr>
          <p:cNvPr id="54" name="グループ化 53"/>
          <p:cNvGrpSpPr/>
          <p:nvPr/>
        </p:nvGrpSpPr>
        <p:grpSpPr>
          <a:xfrm>
            <a:off x="3540400" y="1739262"/>
            <a:ext cx="4805450" cy="2121885"/>
            <a:chOff x="2876456" y="316606"/>
            <a:chExt cx="8646956" cy="3794220"/>
          </a:xfrm>
          <a:solidFill>
            <a:srgbClr val="00E668"/>
          </a:solidFill>
        </p:grpSpPr>
        <p:sp>
          <p:nvSpPr>
            <p:cNvPr id="55" name="U ターン矢印 54"/>
            <p:cNvSpPr/>
            <p:nvPr/>
          </p:nvSpPr>
          <p:spPr>
            <a:xfrm rot="16200000">
              <a:off x="4239142" y="-1046078"/>
              <a:ext cx="3574852" cy="6300223"/>
            </a:xfrm>
            <a:prstGeom prst="uturnArrow">
              <a:avLst>
                <a:gd name="adj1" fmla="val 12649"/>
                <a:gd name="adj2" fmla="val 12569"/>
                <a:gd name="adj3" fmla="val 17043"/>
                <a:gd name="adj4" fmla="val 43750"/>
                <a:gd name="adj5" fmla="val 7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56" name="U ターン矢印 55"/>
            <p:cNvSpPr/>
            <p:nvPr/>
          </p:nvSpPr>
          <p:spPr>
            <a:xfrm rot="16200000" flipH="1" flipV="1">
              <a:off x="6585874" y="-826712"/>
              <a:ext cx="3574852" cy="6300224"/>
            </a:xfrm>
            <a:prstGeom prst="uturnArrow">
              <a:avLst>
                <a:gd name="adj1" fmla="val 12649"/>
                <a:gd name="adj2" fmla="val 12569"/>
                <a:gd name="adj3" fmla="val 17043"/>
                <a:gd name="adj4" fmla="val 43750"/>
                <a:gd name="adj5" fmla="val 7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grpSp>
          <p:nvGrpSpPr>
            <p:cNvPr id="57" name="グループ化 56"/>
            <p:cNvGrpSpPr/>
            <p:nvPr/>
          </p:nvGrpSpPr>
          <p:grpSpPr>
            <a:xfrm>
              <a:off x="6924418" y="316606"/>
              <a:ext cx="677206" cy="920158"/>
              <a:chOff x="6924418" y="316606"/>
              <a:chExt cx="677206" cy="920158"/>
            </a:xfrm>
            <a:grpFill/>
          </p:grpSpPr>
          <p:cxnSp>
            <p:nvCxnSpPr>
              <p:cNvPr id="61" name="直線コネクタ 60"/>
              <p:cNvCxnSpPr>
                <a:stCxn id="55" idx="2"/>
              </p:cNvCxnSpPr>
              <p:nvPr/>
            </p:nvCxnSpPr>
            <p:spPr>
              <a:xfrm>
                <a:off x="6988522" y="316606"/>
                <a:ext cx="610226" cy="475261"/>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5" idx="1"/>
              </p:cNvCxnSpPr>
              <p:nvPr/>
            </p:nvCxnSpPr>
            <p:spPr>
              <a:xfrm flipH="1">
                <a:off x="6924418" y="765929"/>
                <a:ext cx="677206" cy="470835"/>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p:cNvGrpSpPr/>
            <p:nvPr/>
          </p:nvGrpSpPr>
          <p:grpSpPr>
            <a:xfrm>
              <a:off x="6795872" y="3212180"/>
              <a:ext cx="615475" cy="898646"/>
              <a:chOff x="5971052" y="1772391"/>
              <a:chExt cx="615475" cy="898646"/>
            </a:xfrm>
            <a:grpFill/>
          </p:grpSpPr>
          <p:cxnSp>
            <p:nvCxnSpPr>
              <p:cNvPr id="59" name="直線コネクタ 58"/>
              <p:cNvCxnSpPr>
                <a:endCxn id="56" idx="2"/>
              </p:cNvCxnSpPr>
              <p:nvPr/>
            </p:nvCxnSpPr>
            <p:spPr>
              <a:xfrm>
                <a:off x="5993547" y="2246390"/>
                <a:ext cx="592979" cy="424647"/>
              </a:xfrm>
              <a:prstGeom prst="line">
                <a:avLst/>
              </a:prstGeom>
              <a:grpFill/>
              <a:ln w="381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56" idx="0"/>
              </p:cNvCxnSpPr>
              <p:nvPr/>
            </p:nvCxnSpPr>
            <p:spPr>
              <a:xfrm flipV="1">
                <a:off x="5971052" y="1772391"/>
                <a:ext cx="615475" cy="458031"/>
              </a:xfrm>
              <a:prstGeom prst="line">
                <a:avLst/>
              </a:prstGeom>
              <a:grpFill/>
              <a:ln w="381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3" name="グループ化 62"/>
          <p:cNvGrpSpPr/>
          <p:nvPr/>
        </p:nvGrpSpPr>
        <p:grpSpPr>
          <a:xfrm>
            <a:off x="2988954" y="3038999"/>
            <a:ext cx="2554200" cy="1139161"/>
            <a:chOff x="3644287" y="5056680"/>
            <a:chExt cx="3096000" cy="1332000"/>
          </a:xfrm>
        </p:grpSpPr>
        <p:sp>
          <p:nvSpPr>
            <p:cNvPr id="64" name="角丸四角形 63"/>
            <p:cNvSpPr/>
            <p:nvPr/>
          </p:nvSpPr>
          <p:spPr>
            <a:xfrm>
              <a:off x="3644287" y="5056680"/>
              <a:ext cx="3096000" cy="1332000"/>
            </a:xfrm>
            <a:prstGeom prst="roundRect">
              <a:avLst>
                <a:gd name="adj" fmla="val 6323"/>
              </a:avLst>
            </a:prstGeom>
            <a:solidFill>
              <a:srgbClr val="9460A0">
                <a:alpha val="2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r>
                <a:rPr lang="ja-JP" altLang="en-US" sz="825" b="1" dirty="0">
                  <a:solidFill>
                    <a:srgbClr val="9460A0"/>
                  </a:solidFill>
                </a:rPr>
                <a:t>データドリブン定着・コミュニケーション</a:t>
              </a:r>
            </a:p>
          </p:txBody>
        </p:sp>
        <p:sp>
          <p:nvSpPr>
            <p:cNvPr id="65" name="楕円 64"/>
            <p:cNvSpPr/>
            <p:nvPr/>
          </p:nvSpPr>
          <p:spPr>
            <a:xfrm>
              <a:off x="3869739" y="5282245"/>
              <a:ext cx="792000" cy="540000"/>
            </a:xfrm>
            <a:prstGeom prst="ellipse">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rtlCol="0" anchor="ctr"/>
            <a:lstStyle/>
            <a:p>
              <a:pPr algn="ctr"/>
              <a:r>
                <a:rPr lang="ja-JP" altLang="en-US" sz="750" b="1" dirty="0"/>
                <a:t>効果測定</a:t>
              </a:r>
            </a:p>
          </p:txBody>
        </p:sp>
        <p:sp>
          <p:nvSpPr>
            <p:cNvPr id="66" name="角丸四角形 65"/>
            <p:cNvSpPr/>
            <p:nvPr/>
          </p:nvSpPr>
          <p:spPr>
            <a:xfrm>
              <a:off x="3783646" y="5849085"/>
              <a:ext cx="2829190" cy="435600"/>
            </a:xfrm>
            <a:prstGeom prst="roundRect">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データ活用文化の浸透・定着によって</a:t>
              </a:r>
              <a:endParaRPr lang="en-US" altLang="ja-JP" sz="750" b="1" dirty="0"/>
            </a:p>
            <a:p>
              <a:pPr algn="ctr"/>
              <a:r>
                <a:rPr lang="ja-JP" altLang="en-US" sz="750" b="1" dirty="0"/>
                <a:t>データに基づいた意思決定・行動の定着を！</a:t>
              </a:r>
            </a:p>
          </p:txBody>
        </p:sp>
        <p:sp>
          <p:nvSpPr>
            <p:cNvPr id="67" name="楕円 66"/>
            <p:cNvSpPr/>
            <p:nvPr/>
          </p:nvSpPr>
          <p:spPr>
            <a:xfrm>
              <a:off x="4791076" y="5282245"/>
              <a:ext cx="792000" cy="540000"/>
            </a:xfrm>
            <a:prstGeom prst="ellipse">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rtlCol="0" anchor="ctr"/>
            <a:lstStyle/>
            <a:p>
              <a:pPr algn="ctr"/>
              <a:r>
                <a:rPr lang="ja-JP" altLang="en-US" sz="750" b="1" dirty="0"/>
                <a:t>フィード</a:t>
              </a:r>
              <a:endParaRPr lang="en-US" altLang="ja-JP" sz="750" b="1" dirty="0"/>
            </a:p>
            <a:p>
              <a:pPr algn="ctr"/>
              <a:r>
                <a:rPr lang="ja-JP" altLang="en-US" sz="750" b="1" dirty="0"/>
                <a:t>バック</a:t>
              </a:r>
              <a:endParaRPr lang="en-US" altLang="ja-JP" sz="750" b="1" dirty="0"/>
            </a:p>
          </p:txBody>
        </p:sp>
        <p:sp>
          <p:nvSpPr>
            <p:cNvPr id="68" name="楕円 67"/>
            <p:cNvSpPr/>
            <p:nvPr/>
          </p:nvSpPr>
          <p:spPr>
            <a:xfrm>
              <a:off x="5712835" y="5282245"/>
              <a:ext cx="792000" cy="540000"/>
            </a:xfrm>
            <a:prstGeom prst="ellipse">
              <a:avLst/>
            </a:prstGeom>
            <a:solidFill>
              <a:srgbClr val="9460A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rtlCol="0" anchor="ctr"/>
            <a:lstStyle/>
            <a:p>
              <a:pPr algn="ctr"/>
              <a:r>
                <a:rPr lang="ja-JP" altLang="en-US" sz="750" b="1" dirty="0"/>
                <a:t>ニーズ</a:t>
              </a:r>
              <a:endParaRPr lang="en-US" altLang="ja-JP" sz="750" b="1" dirty="0"/>
            </a:p>
            <a:p>
              <a:pPr algn="ctr"/>
              <a:r>
                <a:rPr lang="ja-JP" altLang="en-US" sz="750" b="1" dirty="0"/>
                <a:t>サーベイ</a:t>
              </a:r>
            </a:p>
          </p:txBody>
        </p:sp>
      </p:grpSp>
      <p:grpSp>
        <p:nvGrpSpPr>
          <p:cNvPr id="69" name="グループ化 68"/>
          <p:cNvGrpSpPr/>
          <p:nvPr/>
        </p:nvGrpSpPr>
        <p:grpSpPr>
          <a:xfrm>
            <a:off x="6284979" y="3038999"/>
            <a:ext cx="2700000" cy="1139161"/>
            <a:chOff x="8379972" y="4254700"/>
            <a:chExt cx="3600000" cy="1332000"/>
          </a:xfrm>
        </p:grpSpPr>
        <p:sp>
          <p:nvSpPr>
            <p:cNvPr id="70" name="角丸四角形 69"/>
            <p:cNvSpPr/>
            <p:nvPr/>
          </p:nvSpPr>
          <p:spPr>
            <a:xfrm>
              <a:off x="8379972" y="4254700"/>
              <a:ext cx="3600000" cy="1332000"/>
            </a:xfrm>
            <a:prstGeom prst="roundRect">
              <a:avLst>
                <a:gd name="adj" fmla="val 6323"/>
              </a:avLst>
            </a:prstGeom>
            <a:solidFill>
              <a:schemeClr val="accent6">
                <a:alpha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r>
                <a:rPr lang="ja-JP" altLang="en-US" sz="825" b="1" dirty="0">
                  <a:solidFill>
                    <a:schemeClr val="accent6">
                      <a:lumMod val="75000"/>
                    </a:schemeClr>
                  </a:solidFill>
                </a:rPr>
                <a:t>やりたいことの実現</a:t>
              </a:r>
            </a:p>
          </p:txBody>
        </p:sp>
        <p:sp>
          <p:nvSpPr>
            <p:cNvPr id="71" name="角丸四角形 70"/>
            <p:cNvSpPr/>
            <p:nvPr/>
          </p:nvSpPr>
          <p:spPr>
            <a:xfrm>
              <a:off x="9315928" y="4577886"/>
              <a:ext cx="540946" cy="936000"/>
            </a:xfrm>
            <a:prstGeom prst="roundRect">
              <a:avLst>
                <a:gd name="adj" fmla="val 12036"/>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実装</a:t>
              </a:r>
              <a:endParaRPr lang="en-US" altLang="ja-JP" sz="750" b="1" dirty="0"/>
            </a:p>
          </p:txBody>
        </p:sp>
        <p:sp>
          <p:nvSpPr>
            <p:cNvPr id="72" name="角丸四角形 71"/>
            <p:cNvSpPr/>
            <p:nvPr/>
          </p:nvSpPr>
          <p:spPr>
            <a:xfrm>
              <a:off x="8503244" y="4577886"/>
              <a:ext cx="540946" cy="936000"/>
            </a:xfrm>
            <a:prstGeom prst="roundRect">
              <a:avLst>
                <a:gd name="adj" fmla="val 14351"/>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運用</a:t>
              </a:r>
            </a:p>
          </p:txBody>
        </p:sp>
        <p:sp>
          <p:nvSpPr>
            <p:cNvPr id="73" name="角丸四角形 72"/>
            <p:cNvSpPr/>
            <p:nvPr/>
          </p:nvSpPr>
          <p:spPr>
            <a:xfrm>
              <a:off x="10128611" y="4577886"/>
              <a:ext cx="1707150" cy="935418"/>
            </a:xfrm>
            <a:prstGeom prst="roundRect">
              <a:avLst>
                <a:gd name="adj" fmla="val 6638"/>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750" b="1" dirty="0"/>
                <a:t>体制づくり</a:t>
              </a:r>
            </a:p>
          </p:txBody>
        </p:sp>
        <p:sp>
          <p:nvSpPr>
            <p:cNvPr id="74" name="山形 73"/>
            <p:cNvSpPr/>
            <p:nvPr/>
          </p:nvSpPr>
          <p:spPr>
            <a:xfrm flipH="1">
              <a:off x="9925221" y="4860956"/>
              <a:ext cx="135044" cy="447041"/>
            </a:xfrm>
            <a:prstGeom prst="chevron">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sp>
          <p:nvSpPr>
            <p:cNvPr id="75" name="山形 74"/>
            <p:cNvSpPr/>
            <p:nvPr/>
          </p:nvSpPr>
          <p:spPr>
            <a:xfrm flipH="1">
              <a:off x="9112537" y="4860956"/>
              <a:ext cx="135044" cy="447041"/>
            </a:xfrm>
            <a:prstGeom prst="chevron">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sp>
          <p:nvSpPr>
            <p:cNvPr id="76" name="楕円 75"/>
            <p:cNvSpPr/>
            <p:nvPr/>
          </p:nvSpPr>
          <p:spPr>
            <a:xfrm>
              <a:off x="10315393" y="4877663"/>
              <a:ext cx="616133" cy="529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solidFill>
                    <a:schemeClr val="accent6"/>
                  </a:solidFill>
                </a:rPr>
                <a:t>育成</a:t>
              </a:r>
            </a:p>
          </p:txBody>
        </p:sp>
        <p:sp>
          <p:nvSpPr>
            <p:cNvPr id="77" name="楕円 76"/>
            <p:cNvSpPr/>
            <p:nvPr/>
          </p:nvSpPr>
          <p:spPr>
            <a:xfrm>
              <a:off x="11074738" y="4877663"/>
              <a:ext cx="616133" cy="529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solidFill>
                    <a:schemeClr val="accent6"/>
                  </a:solidFill>
                </a:rPr>
                <a:t>外注</a:t>
              </a:r>
            </a:p>
          </p:txBody>
        </p:sp>
      </p:grpSp>
      <p:grpSp>
        <p:nvGrpSpPr>
          <p:cNvPr id="81" name="グループ化 80"/>
          <p:cNvGrpSpPr/>
          <p:nvPr/>
        </p:nvGrpSpPr>
        <p:grpSpPr>
          <a:xfrm>
            <a:off x="6284979" y="1400415"/>
            <a:ext cx="2700000" cy="1139161"/>
            <a:chOff x="8379972" y="2725804"/>
            <a:chExt cx="3600000" cy="1332000"/>
          </a:xfrm>
        </p:grpSpPr>
        <p:sp>
          <p:nvSpPr>
            <p:cNvPr id="82" name="角丸四角形 81"/>
            <p:cNvSpPr/>
            <p:nvPr/>
          </p:nvSpPr>
          <p:spPr>
            <a:xfrm>
              <a:off x="8379972" y="2725804"/>
              <a:ext cx="3600000" cy="1332000"/>
            </a:xfrm>
            <a:prstGeom prst="roundRect">
              <a:avLst>
                <a:gd name="adj" fmla="val 6323"/>
              </a:avLst>
            </a:prstGeom>
            <a:solidFill>
              <a:schemeClr val="accent5">
                <a:alpha val="2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Ins="0" rtlCol="0" anchor="t" anchorCtr="0"/>
            <a:lstStyle/>
            <a:p>
              <a:r>
                <a:rPr lang="ja-JP" altLang="en-US" sz="825" b="1" dirty="0">
                  <a:solidFill>
                    <a:schemeClr val="accent5">
                      <a:lumMod val="75000"/>
                    </a:schemeClr>
                  </a:solidFill>
                </a:rPr>
                <a:t>プランニング・サジェスチョン</a:t>
              </a:r>
            </a:p>
          </p:txBody>
        </p:sp>
        <p:sp>
          <p:nvSpPr>
            <p:cNvPr id="83" name="角丸四角形 82"/>
            <p:cNvSpPr/>
            <p:nvPr/>
          </p:nvSpPr>
          <p:spPr>
            <a:xfrm>
              <a:off x="9288026" y="3048495"/>
              <a:ext cx="1716479" cy="936000"/>
            </a:xfrm>
            <a:prstGeom prst="roundRect">
              <a:avLst>
                <a:gd name="adj" fmla="val 8452"/>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750" b="1" dirty="0"/>
                <a:t>企業内提案</a:t>
              </a:r>
            </a:p>
          </p:txBody>
        </p:sp>
        <p:sp>
          <p:nvSpPr>
            <p:cNvPr id="84" name="角丸四角形 83"/>
            <p:cNvSpPr/>
            <p:nvPr/>
          </p:nvSpPr>
          <p:spPr>
            <a:xfrm>
              <a:off x="11249286" y="3048495"/>
              <a:ext cx="586475" cy="936000"/>
            </a:xfrm>
            <a:prstGeom prst="roundRect">
              <a:avLst>
                <a:gd name="adj" fmla="val 12395"/>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企画</a:t>
              </a:r>
            </a:p>
          </p:txBody>
        </p:sp>
        <p:sp>
          <p:nvSpPr>
            <p:cNvPr id="85" name="角丸四角形 84"/>
            <p:cNvSpPr/>
            <p:nvPr/>
          </p:nvSpPr>
          <p:spPr>
            <a:xfrm>
              <a:off x="8503244" y="3048495"/>
              <a:ext cx="540000" cy="936000"/>
            </a:xfrm>
            <a:prstGeom prst="round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50" b="1" dirty="0"/>
                <a:t>目標</a:t>
              </a:r>
              <a:endParaRPr lang="en-US" altLang="ja-JP" sz="750" b="1" dirty="0"/>
            </a:p>
            <a:p>
              <a:pPr algn="ctr"/>
              <a:r>
                <a:rPr lang="ja-JP" altLang="en-US" sz="750" b="1" dirty="0"/>
                <a:t>設定</a:t>
              </a:r>
            </a:p>
          </p:txBody>
        </p:sp>
        <p:sp>
          <p:nvSpPr>
            <p:cNvPr id="86" name="楕円 85"/>
            <p:cNvSpPr/>
            <p:nvPr/>
          </p:nvSpPr>
          <p:spPr>
            <a:xfrm>
              <a:off x="10159550" y="3354367"/>
              <a:ext cx="746099"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675" dirty="0">
                  <a:solidFill>
                    <a:schemeClr val="accent5">
                      <a:lumMod val="75000"/>
                    </a:schemeClr>
                  </a:solidFill>
                </a:rPr>
                <a:t>基盤強化</a:t>
              </a:r>
              <a:r>
                <a:rPr lang="en-US" altLang="ja-JP" sz="750" dirty="0">
                  <a:solidFill>
                    <a:schemeClr val="accent5">
                      <a:lumMod val="75000"/>
                    </a:schemeClr>
                  </a:solidFill>
                </a:rPr>
                <a:t/>
              </a:r>
              <a:br>
                <a:rPr lang="en-US" altLang="ja-JP" sz="750" dirty="0">
                  <a:solidFill>
                    <a:schemeClr val="accent5">
                      <a:lumMod val="75000"/>
                    </a:schemeClr>
                  </a:solidFill>
                </a:rPr>
              </a:br>
              <a:r>
                <a:rPr lang="ja-JP" altLang="en-US" sz="450" dirty="0">
                  <a:solidFill>
                    <a:schemeClr val="accent5">
                      <a:lumMod val="75000"/>
                    </a:schemeClr>
                  </a:solidFill>
                </a:rPr>
                <a:t>（バージョンアップ）</a:t>
              </a:r>
            </a:p>
          </p:txBody>
        </p:sp>
        <p:sp>
          <p:nvSpPr>
            <p:cNvPr id="87" name="楕円 86"/>
            <p:cNvSpPr/>
            <p:nvPr/>
          </p:nvSpPr>
          <p:spPr>
            <a:xfrm>
              <a:off x="9389004" y="3354367"/>
              <a:ext cx="678272"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750" dirty="0">
                  <a:solidFill>
                    <a:schemeClr val="accent5">
                      <a:lumMod val="75000"/>
                    </a:schemeClr>
                  </a:solidFill>
                </a:rPr>
                <a:t>付加価値</a:t>
              </a:r>
              <a:endParaRPr lang="en-US" altLang="ja-JP" sz="750" dirty="0">
                <a:solidFill>
                  <a:schemeClr val="accent5">
                    <a:lumMod val="75000"/>
                  </a:schemeClr>
                </a:solidFill>
              </a:endParaRPr>
            </a:p>
            <a:p>
              <a:pPr algn="ctr"/>
              <a:r>
                <a:rPr lang="ja-JP" altLang="en-US" sz="750" dirty="0">
                  <a:solidFill>
                    <a:schemeClr val="accent5">
                      <a:lumMod val="75000"/>
                    </a:schemeClr>
                  </a:solidFill>
                </a:rPr>
                <a:t>検討</a:t>
              </a:r>
            </a:p>
          </p:txBody>
        </p:sp>
        <p:sp>
          <p:nvSpPr>
            <p:cNvPr id="88" name="山形 87"/>
            <p:cNvSpPr/>
            <p:nvPr/>
          </p:nvSpPr>
          <p:spPr>
            <a:xfrm>
              <a:off x="11059374" y="3344612"/>
              <a:ext cx="135044" cy="447041"/>
            </a:xfrm>
            <a:prstGeom prst="chevron">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sp>
          <p:nvSpPr>
            <p:cNvPr id="89" name="山形 88"/>
            <p:cNvSpPr/>
            <p:nvPr/>
          </p:nvSpPr>
          <p:spPr>
            <a:xfrm>
              <a:off x="9098113" y="3344612"/>
              <a:ext cx="135044" cy="447041"/>
            </a:xfrm>
            <a:prstGeom prst="chevron">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chemeClr val="tx1">
                    <a:lumMod val="75000"/>
                    <a:lumOff val="25000"/>
                  </a:schemeClr>
                </a:solidFill>
                <a:cs typeface="メイリオ" panose="020B0604030504040204" pitchFamily="50" charset="-128"/>
              </a:endParaRPr>
            </a:p>
          </p:txBody>
        </p:sp>
      </p:grpSp>
      <p:grpSp>
        <p:nvGrpSpPr>
          <p:cNvPr id="90" name="グループ化 89"/>
          <p:cNvGrpSpPr/>
          <p:nvPr/>
        </p:nvGrpSpPr>
        <p:grpSpPr>
          <a:xfrm>
            <a:off x="2988954" y="1400415"/>
            <a:ext cx="2663166" cy="1139400"/>
            <a:chOff x="3644286" y="3424911"/>
            <a:chExt cx="3228080" cy="1332279"/>
          </a:xfrm>
        </p:grpSpPr>
        <p:sp>
          <p:nvSpPr>
            <p:cNvPr id="91" name="角丸四角形 90"/>
            <p:cNvSpPr/>
            <p:nvPr/>
          </p:nvSpPr>
          <p:spPr>
            <a:xfrm>
              <a:off x="3644286" y="3424911"/>
              <a:ext cx="3096000" cy="1332279"/>
            </a:xfrm>
            <a:prstGeom prst="roundRect">
              <a:avLst>
                <a:gd name="adj" fmla="val 8180"/>
              </a:avLst>
            </a:prstGeom>
            <a:solidFill>
              <a:schemeClr val="accent2">
                <a:alpha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000" rtlCol="0" anchor="t" anchorCtr="0"/>
            <a:lstStyle/>
            <a:p>
              <a:r>
                <a:rPr lang="ja-JP" altLang="en-US" sz="825" b="1" dirty="0">
                  <a:solidFill>
                    <a:schemeClr val="accent2"/>
                  </a:solidFill>
                </a:rPr>
                <a:t>外的・内的要因</a:t>
              </a:r>
            </a:p>
          </p:txBody>
        </p:sp>
        <p:sp>
          <p:nvSpPr>
            <p:cNvPr id="92" name="楕円 91"/>
            <p:cNvSpPr/>
            <p:nvPr/>
          </p:nvSpPr>
          <p:spPr>
            <a:xfrm>
              <a:off x="4618655" y="4204339"/>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54000" rIns="0" rtlCol="0" anchor="ctr"/>
            <a:lstStyle/>
            <a:p>
              <a:pPr algn="ctr"/>
              <a:r>
                <a:rPr lang="ja-JP" altLang="en-US" sz="750" b="1" dirty="0"/>
                <a:t>製品ライフ</a:t>
              </a:r>
              <a:endParaRPr lang="en-US" altLang="ja-JP" sz="750" b="1" dirty="0"/>
            </a:p>
            <a:p>
              <a:pPr algn="ctr"/>
              <a:r>
                <a:rPr lang="ja-JP" altLang="en-US" sz="750" b="1" dirty="0"/>
                <a:t>サイクル</a:t>
              </a:r>
            </a:p>
          </p:txBody>
        </p:sp>
        <p:sp>
          <p:nvSpPr>
            <p:cNvPr id="93" name="楕円 92"/>
            <p:cNvSpPr/>
            <p:nvPr/>
          </p:nvSpPr>
          <p:spPr>
            <a:xfrm>
              <a:off x="3765284" y="4204339"/>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81000" rIns="0" rtlCol="0" anchor="ctr"/>
            <a:lstStyle/>
            <a:p>
              <a:pPr algn="ctr"/>
              <a:r>
                <a:rPr lang="ja-JP" altLang="en-US" sz="750" b="1" dirty="0"/>
                <a:t>ビジネス</a:t>
              </a:r>
              <a:endParaRPr lang="en-US" altLang="ja-JP" sz="750" b="1" dirty="0"/>
            </a:p>
            <a:p>
              <a:pPr algn="ctr"/>
              <a:r>
                <a:rPr lang="ja-JP" altLang="en-US" sz="750" b="1" dirty="0"/>
                <a:t>環境</a:t>
              </a:r>
            </a:p>
          </p:txBody>
        </p:sp>
        <p:sp>
          <p:nvSpPr>
            <p:cNvPr id="94" name="楕円 93"/>
            <p:cNvSpPr/>
            <p:nvPr/>
          </p:nvSpPr>
          <p:spPr>
            <a:xfrm>
              <a:off x="3765284" y="3726214"/>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54000" rIns="0" rtlCol="0" anchor="ctr"/>
            <a:lstStyle/>
            <a:p>
              <a:pPr algn="ctr"/>
              <a:r>
                <a:rPr lang="ja-JP" altLang="en-US" sz="750" b="1" dirty="0"/>
                <a:t>経営戦略</a:t>
              </a:r>
            </a:p>
          </p:txBody>
        </p:sp>
        <p:sp>
          <p:nvSpPr>
            <p:cNvPr id="95" name="楕円 94"/>
            <p:cNvSpPr/>
            <p:nvPr/>
          </p:nvSpPr>
          <p:spPr>
            <a:xfrm>
              <a:off x="4618655" y="3726214"/>
              <a:ext cx="828000" cy="453349"/>
            </a:xfrm>
            <a:prstGeom prst="ellipse">
              <a:avLst/>
            </a:prstGeom>
            <a:solidFill>
              <a:schemeClr val="accent2">
                <a:alpha val="90000"/>
              </a:schemeClr>
            </a:solidFill>
            <a:ln>
              <a:noFill/>
            </a:ln>
          </p:spPr>
          <p:style>
            <a:lnRef idx="0">
              <a:scrgbClr r="0" g="0" b="0"/>
            </a:lnRef>
            <a:fillRef idx="0">
              <a:scrgbClr r="0" g="0" b="0"/>
            </a:fillRef>
            <a:effectRef idx="0">
              <a:scrgbClr r="0" g="0" b="0"/>
            </a:effectRef>
            <a:fontRef idx="minor">
              <a:schemeClr val="lt1"/>
            </a:fontRef>
          </p:style>
          <p:txBody>
            <a:bodyPr wrap="none" lIns="0" tIns="54000" rIns="0" rtlCol="0" anchor="ctr"/>
            <a:lstStyle/>
            <a:p>
              <a:pPr algn="ctr"/>
              <a:r>
                <a:rPr lang="ja-JP" altLang="en-US" sz="750" b="1" dirty="0"/>
                <a:t>組織運営</a:t>
              </a:r>
            </a:p>
          </p:txBody>
        </p:sp>
        <p:sp>
          <p:nvSpPr>
            <p:cNvPr id="96" name="星 24 95"/>
            <p:cNvSpPr/>
            <p:nvPr/>
          </p:nvSpPr>
          <p:spPr>
            <a:xfrm rot="20767275">
              <a:off x="5804675" y="3703443"/>
              <a:ext cx="1067691" cy="920600"/>
            </a:xfrm>
            <a:prstGeom prst="star24">
              <a:avLst/>
            </a:prstGeom>
            <a:solidFill>
              <a:schemeClr val="bg1"/>
            </a:solidFill>
            <a:ln w="28575">
              <a:solidFill>
                <a:schemeClr val="accent2"/>
              </a:solidFill>
            </a:ln>
          </p:spPr>
          <p:style>
            <a:lnRef idx="0">
              <a:scrgbClr r="0" g="0" b="0"/>
            </a:lnRef>
            <a:fillRef idx="0">
              <a:scrgbClr r="0" g="0" b="0"/>
            </a:fillRef>
            <a:effectRef idx="0">
              <a:scrgbClr r="0" g="0" b="0"/>
            </a:effectRef>
            <a:fontRef idx="minor">
              <a:schemeClr val="lt1"/>
            </a:fontRef>
          </p:style>
          <p:txBody>
            <a:bodyPr lIns="0" tIns="86400" rIns="0" rtlCol="0" anchor="ctr"/>
            <a:lstStyle/>
            <a:p>
              <a:pPr algn="ctr">
                <a:lnSpc>
                  <a:spcPct val="80000"/>
                </a:lnSpc>
              </a:pPr>
              <a:r>
                <a:rPr lang="ja-JP" altLang="en-US" sz="1050" dirty="0">
                  <a:solidFill>
                    <a:schemeClr val="accent2"/>
                  </a:solidFill>
                </a:rPr>
                <a:t>変化</a:t>
              </a:r>
              <a:endParaRPr lang="en-US" altLang="ja-JP" sz="1050" dirty="0">
                <a:solidFill>
                  <a:schemeClr val="accent2"/>
                </a:solidFill>
              </a:endParaRPr>
            </a:p>
            <a:p>
              <a:pPr algn="ctr">
                <a:lnSpc>
                  <a:spcPct val="80000"/>
                </a:lnSpc>
              </a:pPr>
              <a:r>
                <a:rPr lang="ja-JP" altLang="en-US" sz="1050" dirty="0">
                  <a:solidFill>
                    <a:schemeClr val="accent2"/>
                  </a:solidFill>
                </a:rPr>
                <a:t>・</a:t>
              </a:r>
              <a:endParaRPr lang="en-US" altLang="ja-JP" sz="1050" dirty="0">
                <a:solidFill>
                  <a:schemeClr val="accent2"/>
                </a:solidFill>
              </a:endParaRPr>
            </a:p>
            <a:p>
              <a:pPr algn="ctr">
                <a:lnSpc>
                  <a:spcPct val="80000"/>
                </a:lnSpc>
              </a:pPr>
              <a:r>
                <a:rPr lang="ja-JP" altLang="en-US" sz="1050" dirty="0">
                  <a:solidFill>
                    <a:schemeClr val="accent2"/>
                  </a:solidFill>
                </a:rPr>
                <a:t>課題</a:t>
              </a:r>
            </a:p>
          </p:txBody>
        </p:sp>
        <p:sp>
          <p:nvSpPr>
            <p:cNvPr id="97" name="山形 96"/>
            <p:cNvSpPr/>
            <p:nvPr/>
          </p:nvSpPr>
          <p:spPr>
            <a:xfrm>
              <a:off x="5539327" y="3966202"/>
              <a:ext cx="135044" cy="447041"/>
            </a:xfrm>
            <a:prstGeom prst="chevron">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endParaRPr lang="ja-JP" altLang="en-US" sz="750" dirty="0">
                <a:solidFill>
                  <a:srgbClr val="FF0000"/>
                </a:solidFill>
                <a:cs typeface="メイリオ" panose="020B0604030504040204" pitchFamily="50" charset="-128"/>
              </a:endParaRPr>
            </a:p>
          </p:txBody>
        </p:sp>
      </p:grpSp>
      <p:sp>
        <p:nvSpPr>
          <p:cNvPr id="103" name="環状矢印 102"/>
          <p:cNvSpPr/>
          <p:nvPr/>
        </p:nvSpPr>
        <p:spPr>
          <a:xfrm rot="3097670">
            <a:off x="4000379"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4" name="環状矢印 103"/>
          <p:cNvSpPr/>
          <p:nvPr/>
        </p:nvSpPr>
        <p:spPr>
          <a:xfrm rot="3097670">
            <a:off x="4848326"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5" name="環状矢印 104"/>
          <p:cNvSpPr/>
          <p:nvPr/>
        </p:nvSpPr>
        <p:spPr>
          <a:xfrm rot="3097670">
            <a:off x="5696273"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6" name="環状矢印 105"/>
          <p:cNvSpPr/>
          <p:nvPr/>
        </p:nvSpPr>
        <p:spPr>
          <a:xfrm rot="3097670">
            <a:off x="6544220"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7" name="環状矢印 106"/>
          <p:cNvSpPr/>
          <p:nvPr/>
        </p:nvSpPr>
        <p:spPr>
          <a:xfrm rot="3097670">
            <a:off x="7392167"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8" name="環状矢印 107"/>
          <p:cNvSpPr/>
          <p:nvPr/>
        </p:nvSpPr>
        <p:spPr>
          <a:xfrm rot="3097670">
            <a:off x="8240113" y="1118551"/>
            <a:ext cx="225311" cy="225337"/>
          </a:xfrm>
          <a:prstGeom prst="circularArrow">
            <a:avLst>
              <a:gd name="adj1" fmla="val 12500"/>
              <a:gd name="adj2" fmla="val 1142319"/>
              <a:gd name="adj3" fmla="val 20457681"/>
              <a:gd name="adj4" fmla="val 660294"/>
              <a:gd name="adj5" fmla="val 12500"/>
            </a:avLst>
          </a:prstGeom>
          <a:solidFill>
            <a:schemeClr val="bg1">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sz="1500" b="1" dirty="0">
              <a:solidFill>
                <a:schemeClr val="tx1"/>
              </a:solidFill>
              <a:effectLst>
                <a:outerShdw blurRad="38100" dist="38100" dir="2700000" algn="tl">
                  <a:srgbClr val="000000">
                    <a:alpha val="43137"/>
                  </a:srgbClr>
                </a:outerShdw>
              </a:effectLst>
            </a:endParaRPr>
          </a:p>
        </p:txBody>
      </p:sp>
      <p:sp>
        <p:nvSpPr>
          <p:cNvPr id="109" name="テキスト ボックス 108"/>
          <p:cNvSpPr txBox="1"/>
          <p:nvPr/>
        </p:nvSpPr>
        <p:spPr>
          <a:xfrm>
            <a:off x="5460892" y="2437497"/>
            <a:ext cx="890044" cy="812530"/>
          </a:xfrm>
          <a:prstGeom prst="rect">
            <a:avLst/>
          </a:prstGeom>
          <a:noFill/>
        </p:spPr>
        <p:txBody>
          <a:bodyPr wrap="square" rtlCol="0">
            <a:spAutoFit/>
          </a:bodyPr>
          <a:lstStyle/>
          <a:p>
            <a:pPr algn="ctr">
              <a:lnSpc>
                <a:spcPct val="120000"/>
              </a:lnSpc>
            </a:pPr>
            <a:r>
              <a:rPr lang="en-US" altLang="ja-JP" sz="750" b="1" dirty="0">
                <a:solidFill>
                  <a:srgbClr val="0070C0"/>
                </a:solidFill>
              </a:rPr>
              <a:t>BI</a:t>
            </a:r>
            <a:r>
              <a:rPr lang="ja-JP" altLang="en-US" sz="750" b="1" dirty="0">
                <a:solidFill>
                  <a:srgbClr val="0070C0"/>
                </a:solidFill>
              </a:rPr>
              <a:t>プラットフォームによる</a:t>
            </a:r>
            <a:endParaRPr lang="en-US" altLang="ja-JP" sz="750" b="1" dirty="0">
              <a:solidFill>
                <a:srgbClr val="0070C0"/>
              </a:solidFill>
            </a:endParaRPr>
          </a:p>
          <a:p>
            <a:pPr algn="ctr">
              <a:lnSpc>
                <a:spcPct val="120000"/>
              </a:lnSpc>
            </a:pPr>
            <a:r>
              <a:rPr lang="ja-JP" altLang="en-US" sz="1200" b="1" dirty="0">
                <a:solidFill>
                  <a:srgbClr val="00B050"/>
                </a:solidFill>
              </a:rPr>
              <a:t>価値創出</a:t>
            </a:r>
            <a:endParaRPr lang="en-US" altLang="ja-JP" sz="1200" b="1" dirty="0">
              <a:solidFill>
                <a:srgbClr val="00B050"/>
              </a:solidFill>
            </a:endParaRPr>
          </a:p>
          <a:p>
            <a:pPr algn="ctr">
              <a:lnSpc>
                <a:spcPct val="120000"/>
              </a:lnSpc>
            </a:pPr>
            <a:r>
              <a:rPr lang="ja-JP" altLang="en-US" sz="1200" b="1" dirty="0">
                <a:solidFill>
                  <a:srgbClr val="00B050"/>
                </a:solidFill>
              </a:rPr>
              <a:t>サイクル</a:t>
            </a:r>
          </a:p>
        </p:txBody>
      </p:sp>
      <p:pic>
        <p:nvPicPr>
          <p:cNvPr id="110" name="図 109"/>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7329" b="7654"/>
          <a:stretch/>
        </p:blipFill>
        <p:spPr>
          <a:xfrm>
            <a:off x="495464" y="1675943"/>
            <a:ext cx="166744" cy="141762"/>
          </a:xfrm>
          <a:prstGeom prst="rect">
            <a:avLst/>
          </a:prstGeom>
        </p:spPr>
      </p:pic>
      <p:pic>
        <p:nvPicPr>
          <p:cNvPr id="111" name="図 110"/>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7329" b="7654"/>
          <a:stretch/>
        </p:blipFill>
        <p:spPr>
          <a:xfrm>
            <a:off x="1838880" y="1356554"/>
            <a:ext cx="166744" cy="141762"/>
          </a:xfrm>
          <a:prstGeom prst="rect">
            <a:avLst/>
          </a:prstGeom>
        </p:spPr>
      </p:pic>
      <p:pic>
        <p:nvPicPr>
          <p:cNvPr id="112" name="図 111"/>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brightnessContrast bright="80000"/>
                    </a14:imgEffect>
                  </a14:imgLayer>
                </a14:imgProps>
              </a:ext>
              <a:ext uri="{28A0092B-C50C-407E-A947-70E740481C1C}">
                <a14:useLocalDpi xmlns:a14="http://schemas.microsoft.com/office/drawing/2010/main" val="0"/>
              </a:ext>
            </a:extLst>
          </a:blip>
          <a:srcRect t="7329" b="7654"/>
          <a:stretch/>
        </p:blipFill>
        <p:spPr>
          <a:xfrm>
            <a:off x="3181198" y="1018147"/>
            <a:ext cx="166744" cy="141762"/>
          </a:xfrm>
          <a:prstGeom prst="rect">
            <a:avLst/>
          </a:prstGeom>
        </p:spPr>
      </p:pic>
      <p:sp>
        <p:nvSpPr>
          <p:cNvPr id="113" name="右矢印 112"/>
          <p:cNvSpPr/>
          <p:nvPr/>
        </p:nvSpPr>
        <p:spPr>
          <a:xfrm rot="20518251">
            <a:off x="813329" y="718721"/>
            <a:ext cx="877673" cy="389945"/>
          </a:xfrm>
          <a:prstGeom prst="rightArrow">
            <a:avLst>
              <a:gd name="adj1" fmla="val 72333"/>
              <a:gd name="adj2" fmla="val 50000"/>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0" tIns="108000" rIns="0" bIns="54000" rtlCol="0" anchor="ctr"/>
          <a:lstStyle/>
          <a:p>
            <a:pPr algn="ctr"/>
            <a:r>
              <a:rPr lang="ja-JP" altLang="en-US" sz="1050" b="1" dirty="0">
                <a:solidFill>
                  <a:schemeClr val="bg1"/>
                </a:solidFill>
              </a:rPr>
              <a:t>積み上げ</a:t>
            </a:r>
          </a:p>
        </p:txBody>
      </p:sp>
      <p:sp>
        <p:nvSpPr>
          <p:cNvPr id="114" name="正方形/長方形 113"/>
          <p:cNvSpPr/>
          <p:nvPr/>
        </p:nvSpPr>
        <p:spPr>
          <a:xfrm>
            <a:off x="492280" y="3264310"/>
            <a:ext cx="2608406" cy="230832"/>
          </a:xfrm>
          <a:prstGeom prst="rect">
            <a:avLst/>
          </a:prstGeom>
        </p:spPr>
        <p:txBody>
          <a:bodyPr wrap="none">
            <a:spAutoFit/>
          </a:bodyPr>
          <a:lstStyle/>
          <a:p>
            <a:pPr defTabSz="685800">
              <a:spcBef>
                <a:spcPts val="900"/>
              </a:spcBef>
            </a:pPr>
            <a:r>
              <a:rPr kumimoji="0" lang="ja-JP" altLang="en-US" sz="900" dirty="0" smtClean="0">
                <a:solidFill>
                  <a:srgbClr val="0070C0"/>
                </a:solidFill>
                <a:cs typeface="メイリオ" panose="020B0604030504040204" pitchFamily="50" charset="-128"/>
              </a:rPr>
              <a:t>お客様が「</a:t>
            </a:r>
            <a:r>
              <a:rPr kumimoji="0" lang="ja-JP" altLang="en-US" sz="900" dirty="0">
                <a:solidFill>
                  <a:srgbClr val="0070C0"/>
                </a:solidFill>
                <a:cs typeface="メイリオ" panose="020B0604030504040204" pitchFamily="50" charset="-128"/>
              </a:rPr>
              <a:t>目指すべき姿」の状態に</a:t>
            </a:r>
            <a:r>
              <a:rPr kumimoji="0" lang="ja-JP" altLang="en-US" sz="900" dirty="0" smtClean="0">
                <a:solidFill>
                  <a:srgbClr val="0070C0"/>
                </a:solidFill>
                <a:cs typeface="メイリオ" panose="020B0604030504040204" pitchFamily="50" charset="-128"/>
              </a:rPr>
              <a:t>なれるよう</a:t>
            </a:r>
            <a:endParaRPr kumimoji="0" lang="en-US" altLang="ja-JP" sz="900" dirty="0">
              <a:solidFill>
                <a:srgbClr val="0070C0"/>
              </a:solidFill>
              <a:cs typeface="メイリオ" panose="020B0604030504040204" pitchFamily="50" charset="-128"/>
            </a:endParaRPr>
          </a:p>
        </p:txBody>
      </p:sp>
      <p:grpSp>
        <p:nvGrpSpPr>
          <p:cNvPr id="115" name="グループ化 114"/>
          <p:cNvGrpSpPr/>
          <p:nvPr/>
        </p:nvGrpSpPr>
        <p:grpSpPr>
          <a:xfrm>
            <a:off x="309977" y="3295844"/>
            <a:ext cx="197775" cy="155330"/>
            <a:chOff x="622707" y="4258261"/>
            <a:chExt cx="263700" cy="207107"/>
          </a:xfrm>
          <a:solidFill>
            <a:srgbClr val="0070C0"/>
          </a:solidFill>
        </p:grpSpPr>
        <p:sp>
          <p:nvSpPr>
            <p:cNvPr id="116" name="二等辺三角形 115"/>
            <p:cNvSpPr/>
            <p:nvPr/>
          </p:nvSpPr>
          <p:spPr>
            <a:xfrm rot="10800000">
              <a:off x="622707" y="4258261"/>
              <a:ext cx="263700" cy="1013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kumimoji="0" lang="ja-JP" altLang="en-US" sz="1200" dirty="0">
                <a:solidFill>
                  <a:srgbClr val="124B8E"/>
                </a:solidFill>
              </a:endParaRPr>
            </a:p>
          </p:txBody>
        </p:sp>
        <p:sp>
          <p:nvSpPr>
            <p:cNvPr id="117" name="二等辺三角形 116"/>
            <p:cNvSpPr/>
            <p:nvPr/>
          </p:nvSpPr>
          <p:spPr>
            <a:xfrm rot="10800000">
              <a:off x="622707" y="4364006"/>
              <a:ext cx="263700" cy="1013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endParaRPr kumimoji="0" lang="ja-JP" altLang="en-US" sz="1200" dirty="0">
                <a:solidFill>
                  <a:srgbClr val="124B8E"/>
                </a:solidFill>
              </a:endParaRPr>
            </a:p>
          </p:txBody>
        </p:sp>
      </p:grpSp>
      <p:sp>
        <p:nvSpPr>
          <p:cNvPr id="118" name="楕円 117"/>
          <p:cNvSpPr/>
          <p:nvPr/>
        </p:nvSpPr>
        <p:spPr>
          <a:xfrm>
            <a:off x="202526" y="3523989"/>
            <a:ext cx="2755920" cy="991977"/>
          </a:xfrm>
          <a:prstGeom prst="ellipse">
            <a:avLst/>
          </a:prstGeom>
          <a:solidFill>
            <a:srgbClr val="0070C0"/>
          </a:solidFill>
        </p:spPr>
        <p:txBody>
          <a:bodyPr wrap="square" lIns="0" tIns="27000" rIns="0" bIns="27000" anchor="ctr">
            <a:noAutofit/>
          </a:bodyPr>
          <a:lstStyle/>
          <a:p>
            <a:pPr algn="ctr" defTabSz="685800"/>
            <a:r>
              <a:rPr kumimoji="0" lang="en-US" altLang="ja-JP" sz="1200" dirty="0" smtClean="0">
                <a:solidFill>
                  <a:srgbClr val="FFFFFF"/>
                </a:solidFill>
                <a:cs typeface="メイリオ" panose="020B0604030504040204" pitchFamily="50" charset="-128"/>
              </a:rPr>
              <a:t>WebFOCUS</a:t>
            </a:r>
            <a:r>
              <a:rPr kumimoji="0" lang="ja-JP" altLang="en-US" sz="1200" dirty="0" smtClean="0">
                <a:solidFill>
                  <a:srgbClr val="FFFFFF"/>
                </a:solidFill>
                <a:cs typeface="メイリオ" panose="020B0604030504040204" pitchFamily="50" charset="-128"/>
              </a:rPr>
              <a:t>活用</a:t>
            </a:r>
            <a:r>
              <a:rPr kumimoji="0" lang="en-US" altLang="ja-JP" sz="1200" dirty="0" smtClean="0">
                <a:solidFill>
                  <a:srgbClr val="FFFFFF"/>
                </a:solidFill>
                <a:cs typeface="メイリオ" panose="020B0604030504040204" pitchFamily="50" charset="-128"/>
              </a:rPr>
              <a:t/>
            </a:r>
            <a:br>
              <a:rPr kumimoji="0" lang="en-US" altLang="ja-JP" sz="1200" dirty="0" smtClean="0">
                <a:solidFill>
                  <a:srgbClr val="FFFFFF"/>
                </a:solidFill>
                <a:cs typeface="メイリオ" panose="020B0604030504040204" pitchFamily="50" charset="-128"/>
              </a:rPr>
            </a:br>
            <a:r>
              <a:rPr kumimoji="0" lang="ja-JP" altLang="en-US" sz="1200" dirty="0" smtClean="0">
                <a:solidFill>
                  <a:srgbClr val="FFFFFF"/>
                </a:solidFill>
                <a:cs typeface="メイリオ" panose="020B0604030504040204" pitchFamily="50" charset="-128"/>
              </a:rPr>
              <a:t>ナレッジをご提供</a:t>
            </a:r>
            <a:endParaRPr kumimoji="0" lang="ja-JP" altLang="en-US" sz="1200" dirty="0">
              <a:solidFill>
                <a:srgbClr val="FFFFFF"/>
              </a:solidFill>
              <a:cs typeface="メイリオ" panose="020B0604030504040204" pitchFamily="50" charset="-128"/>
            </a:endParaRPr>
          </a:p>
        </p:txBody>
      </p:sp>
      <p:sp>
        <p:nvSpPr>
          <p:cNvPr id="129" name="タイトル 161"/>
          <p:cNvSpPr txBox="1">
            <a:spLocks/>
          </p:cNvSpPr>
          <p:nvPr/>
        </p:nvSpPr>
        <p:spPr>
          <a:xfrm>
            <a:off x="31339" y="103856"/>
            <a:ext cx="9112661" cy="53935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mj-lt"/>
                <a:ea typeface="+mj-ea"/>
                <a:cs typeface="+mj-cs"/>
              </a:defRPr>
            </a:lvl1pPr>
          </a:lstStyle>
          <a:p>
            <a:pPr algn="ctr"/>
            <a:r>
              <a:rPr lang="en-US" altLang="ja-JP" sz="1725" dirty="0" smtClean="0">
                <a:solidFill>
                  <a:srgbClr val="0070C0"/>
                </a:solidFill>
                <a:latin typeface="+mn-lt"/>
                <a:ea typeface="+mn-ea"/>
              </a:rPr>
              <a:t>BI</a:t>
            </a:r>
            <a:r>
              <a:rPr lang="ja-JP" altLang="en-US" sz="1725" dirty="0" smtClean="0">
                <a:solidFill>
                  <a:srgbClr val="0070C0"/>
                </a:solidFill>
                <a:latin typeface="+mn-lt"/>
                <a:ea typeface="+mn-ea"/>
              </a:rPr>
              <a:t>プラットフォームを活用して</a:t>
            </a:r>
            <a:r>
              <a:rPr lang="en-US" altLang="ja-JP" sz="1725" dirty="0" smtClean="0">
                <a:solidFill>
                  <a:srgbClr val="0070C0"/>
                </a:solidFill>
                <a:latin typeface="+mn-lt"/>
                <a:ea typeface="+mn-ea"/>
              </a:rPr>
              <a:t>『</a:t>
            </a:r>
            <a:r>
              <a:rPr lang="ja-JP" altLang="en-US" sz="1725" dirty="0" smtClean="0">
                <a:solidFill>
                  <a:srgbClr val="0070C0"/>
                </a:solidFill>
                <a:latin typeface="+mn-lt"/>
                <a:ea typeface="+mn-ea"/>
              </a:rPr>
              <a:t>新しい価値</a:t>
            </a:r>
            <a:r>
              <a:rPr lang="en-US" altLang="ja-JP" sz="1725" dirty="0" smtClean="0">
                <a:solidFill>
                  <a:srgbClr val="0070C0"/>
                </a:solidFill>
                <a:latin typeface="+mn-lt"/>
                <a:ea typeface="+mn-ea"/>
              </a:rPr>
              <a:t>』</a:t>
            </a:r>
            <a:r>
              <a:rPr lang="ja-JP" altLang="en-US" sz="1725" dirty="0" smtClean="0">
                <a:solidFill>
                  <a:srgbClr val="0070C0"/>
                </a:solidFill>
                <a:latin typeface="+mn-lt"/>
                <a:ea typeface="+mn-ea"/>
              </a:rPr>
              <a:t>を継続的に創出できる状態・体制を目指す</a:t>
            </a:r>
            <a:endParaRPr lang="ja-JP" altLang="en-US" sz="1725" dirty="0">
              <a:solidFill>
                <a:srgbClr val="0070C0"/>
              </a:solidFill>
              <a:latin typeface="+mn-lt"/>
              <a:ea typeface="+mn-ea"/>
            </a:endParaRPr>
          </a:p>
        </p:txBody>
      </p:sp>
      <p:sp>
        <p:nvSpPr>
          <p:cNvPr id="119" name="テキスト ボックス 118"/>
          <p:cNvSpPr txBox="1"/>
          <p:nvPr/>
        </p:nvSpPr>
        <p:spPr>
          <a:xfrm>
            <a:off x="6301301" y="2532075"/>
            <a:ext cx="1656000" cy="393809"/>
          </a:xfrm>
          <a:prstGeom prst="rect">
            <a:avLst/>
          </a:prstGeom>
          <a:solidFill>
            <a:schemeClr val="bg1">
              <a:lumMod val="95000"/>
            </a:schemeClr>
          </a:solidFill>
        </p:spPr>
        <p:txBody>
          <a:bodyPr wrap="square" lIns="27000" tIns="54000" rIns="27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What’s</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 </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・はじめての</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a:t>
            </a:r>
            <a:endPar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
        <p:nvSpPr>
          <p:cNvPr id="120" name="テキスト ボックス 119"/>
          <p:cNvSpPr txBox="1"/>
          <p:nvPr/>
        </p:nvSpPr>
        <p:spPr>
          <a:xfrm>
            <a:off x="7443916" y="2520249"/>
            <a:ext cx="1525230" cy="393809"/>
          </a:xfrm>
          <a:prstGeom prst="rect">
            <a:avLst/>
          </a:prstGeom>
          <a:solidFill>
            <a:schemeClr val="bg1">
              <a:lumMod val="95000"/>
            </a:schemeClr>
          </a:solidFill>
        </p:spPr>
        <p:txBody>
          <a:bodyPr wrap="square" lIns="27000" tIns="54000" rIns="27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・課題整理</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活用 </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ワークショップ</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 </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リブート</a:t>
            </a:r>
            <a:endPar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
        <p:nvSpPr>
          <p:cNvPr id="121" name="テキスト ボックス 120"/>
          <p:cNvSpPr txBox="1"/>
          <p:nvPr/>
        </p:nvSpPr>
        <p:spPr>
          <a:xfrm>
            <a:off x="6282053" y="4196183"/>
            <a:ext cx="1656000"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・ブートキャンプ</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・インスタントチューニング</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 </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レシピ</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p:txBody>
      </p:sp>
      <p:sp>
        <p:nvSpPr>
          <p:cNvPr id="122" name="テキスト ボックス 121"/>
          <p:cNvSpPr txBox="1"/>
          <p:nvPr/>
        </p:nvSpPr>
        <p:spPr>
          <a:xfrm>
            <a:off x="7596520" y="4196183"/>
            <a:ext cx="1372626"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内製化進路相談</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・コンフィグ相談</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・外部アプリ連携</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
        <p:nvSpPr>
          <p:cNvPr id="123" name="テキスト ボックス 122"/>
          <p:cNvSpPr txBox="1"/>
          <p:nvPr/>
        </p:nvSpPr>
        <p:spPr>
          <a:xfrm>
            <a:off x="2988954" y="4205646"/>
            <a:ext cx="1548000"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 ログ</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活用</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 スタイリスト</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rPr>
              <a:t>テックタッチ適用の</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コツ</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p:txBody>
      </p:sp>
      <p:sp>
        <p:nvSpPr>
          <p:cNvPr id="124" name="テキスト ボックス 123"/>
          <p:cNvSpPr txBox="1"/>
          <p:nvPr/>
        </p:nvSpPr>
        <p:spPr>
          <a:xfrm>
            <a:off x="4238944" y="4195805"/>
            <a:ext cx="1304210" cy="612000"/>
          </a:xfrm>
          <a:prstGeom prst="rect">
            <a:avLst/>
          </a:prstGeom>
          <a:solidFill>
            <a:schemeClr val="bg1">
              <a:lumMod val="95000"/>
            </a:schemeClr>
          </a:solidFill>
        </p:spPr>
        <p:txBody>
          <a:bodyPr wrap="square" lIns="27000" tIns="36000" rIns="27000" bIns="36000" rtlCol="0">
            <a:noAutofit/>
          </a:bodyPr>
          <a:lstStyle/>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・データ視覚化</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・ダッシュボード</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・データドリブンを、日常に</a:t>
            </a:r>
            <a:endPar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a:t>
            </a:r>
            <a:r>
              <a:rPr kumimoji="0" lang="en-US" altLang="ja-JP"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WebFOCUS</a:t>
            </a:r>
            <a:r>
              <a:rPr kumimoji="0" lang="ja-JP" altLang="en-US" sz="700" b="0" i="0" u="none" strike="noStrike" kern="0" cap="none" spc="0" normalizeH="0" noProof="0" dirty="0" smtClean="0">
                <a:ln>
                  <a:noFill/>
                </a:ln>
                <a:solidFill>
                  <a:srgbClr val="000000">
                    <a:lumMod val="75000"/>
                    <a:lumOff val="25000"/>
                  </a:srgbClr>
                </a:solidFill>
                <a:effectLst/>
                <a:uLnTx/>
                <a:uFillTx/>
                <a:cs typeface="メイリオ" panose="020B0604030504040204" pitchFamily="50" charset="-128"/>
                <a:sym typeface="Arial"/>
              </a:rPr>
              <a:t>の定着・浸透</a:t>
            </a: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endParaRPr kumimoji="0" lang="ja-JP" altLang="en-US"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a:p>
            <a:pPr marL="0" marR="0" lvl="0" indent="0" algn="l" defTabSz="914400" rtl="0" eaLnBrk="1" fontAlgn="auto" latinLnBrk="0" hangingPunct="1">
              <a:lnSpc>
                <a:spcPct val="100000"/>
              </a:lnSpc>
              <a:spcBef>
                <a:spcPts val="225"/>
              </a:spcBef>
              <a:spcAft>
                <a:spcPts val="0"/>
              </a:spcAft>
              <a:buClr>
                <a:srgbClr val="000000"/>
              </a:buClr>
              <a:buSzTx/>
              <a:buFont typeface="Arial"/>
              <a:buNone/>
              <a:tabLst/>
              <a:defRPr/>
            </a:pPr>
            <a:endParaRPr kumimoji="0" lang="en-US" altLang="ja-JP" sz="700" b="0" i="0" u="none" strike="noStrike" kern="0" cap="none" spc="0" normalizeH="0" noProof="0" dirty="0">
              <a:ln>
                <a:noFill/>
              </a:ln>
              <a:solidFill>
                <a:srgbClr val="000000">
                  <a:lumMod val="75000"/>
                  <a:lumOff val="25000"/>
                </a:srgbClr>
              </a:solidFill>
              <a:effectLst/>
              <a:uLnTx/>
              <a:uFillTx/>
              <a:cs typeface="メイリオ" panose="020B0604030504040204" pitchFamily="50" charset="-128"/>
              <a:sym typeface="Arial"/>
            </a:endParaRPr>
          </a:p>
        </p:txBody>
      </p:sp>
    </p:spTree>
    <p:extLst>
      <p:ext uri="{BB962C8B-B14F-4D97-AF65-F5344CB8AC3E}">
        <p14:creationId xmlns:p14="http://schemas.microsoft.com/office/powerpoint/2010/main" val="32686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n-lt"/>
                <a:ea typeface="+mn-ea"/>
              </a:rPr>
              <a:t>ナレッジサプリ 前提</a:t>
            </a:r>
            <a:r>
              <a:rPr lang="ja-JP" altLang="en-US" dirty="0">
                <a:latin typeface="+mn-lt"/>
                <a:ea typeface="+mn-ea"/>
              </a:rPr>
              <a:t>条件</a:t>
            </a:r>
            <a:endParaRPr kumimoji="1" lang="ja-JP" altLang="en-US" dirty="0">
              <a:latin typeface="+mn-lt"/>
              <a:ea typeface="+mn-ea"/>
            </a:endParaRPr>
          </a:p>
        </p:txBody>
      </p:sp>
      <p:sp>
        <p:nvSpPr>
          <p:cNvPr id="3" name="コンテンツ プレースホルダー 2"/>
          <p:cNvSpPr>
            <a:spLocks noGrp="1"/>
          </p:cNvSpPr>
          <p:nvPr>
            <p:ph idx="1"/>
          </p:nvPr>
        </p:nvSpPr>
        <p:spPr/>
        <p:txBody>
          <a:bodyPr>
            <a:noAutofit/>
          </a:bodyPr>
          <a:lstStyle/>
          <a:p>
            <a:pPr marL="171450" indent="-171450">
              <a:buFont typeface="Arial" panose="020B0604020202020204" pitchFamily="34" charset="0"/>
              <a:buChar char="•"/>
            </a:pPr>
            <a:r>
              <a:rPr lang="ja-JP" altLang="en-US" sz="1100" dirty="0" smtClean="0"/>
              <a:t>ご利用にあたり、</a:t>
            </a:r>
            <a:r>
              <a:rPr lang="en-US" altLang="ja-JP" sz="1100" dirty="0" smtClean="0"/>
              <a:t>WebFOCUS </a:t>
            </a:r>
            <a:r>
              <a:rPr lang="en-US" altLang="ja-JP" sz="1100" dirty="0"/>
              <a:t>knowledge base </a:t>
            </a:r>
            <a:r>
              <a:rPr lang="ja-JP" altLang="en-US" sz="1100" dirty="0" smtClean="0"/>
              <a:t>へのお</a:t>
            </a:r>
            <a:r>
              <a:rPr lang="ja-JP" altLang="en-US" sz="1100" dirty="0"/>
              <a:t>申込</a:t>
            </a:r>
            <a:r>
              <a:rPr lang="ja-JP" altLang="en-US" sz="1100" dirty="0" smtClean="0"/>
              <a:t>みが必要です。</a:t>
            </a:r>
            <a:endParaRPr lang="en-US" altLang="ja-JP" sz="1100" dirty="0" smtClean="0"/>
          </a:p>
          <a:p>
            <a:pPr marL="171450" indent="-171450">
              <a:buFont typeface="Arial" panose="020B0604020202020204" pitchFamily="34" charset="0"/>
              <a:buChar char="•"/>
            </a:pPr>
            <a:r>
              <a:rPr lang="ja-JP" altLang="en-US" sz="1100" dirty="0"/>
              <a:t>原則として</a:t>
            </a:r>
            <a:r>
              <a:rPr lang="ja-JP" altLang="en-US" sz="1100" dirty="0" smtClean="0"/>
              <a:t>、</a:t>
            </a:r>
            <a:r>
              <a:rPr lang="en-US" altLang="ja-JP" sz="1100" dirty="0" smtClean="0"/>
              <a:t>WebFOCUS</a:t>
            </a:r>
            <a:r>
              <a:rPr lang="ja-JP" altLang="en-US" sz="1100" dirty="0" smtClean="0"/>
              <a:t>の保守契約を締結しており、フルサポート</a:t>
            </a:r>
            <a:r>
              <a:rPr lang="ja-JP" altLang="en-US" sz="1100" dirty="0"/>
              <a:t>を提供している</a:t>
            </a:r>
            <a:r>
              <a:rPr lang="en-US" altLang="ja-JP" sz="1100" dirty="0"/>
              <a:t>WebFOCUS</a:t>
            </a:r>
            <a:r>
              <a:rPr lang="ja-JP" altLang="en-US" sz="1100" dirty="0"/>
              <a:t>バージョン</a:t>
            </a:r>
            <a:r>
              <a:rPr lang="ja-JP" altLang="en-US" sz="1100" dirty="0" smtClean="0"/>
              <a:t>を</a:t>
            </a:r>
            <a:r>
              <a:rPr lang="en-US" altLang="ja-JP" sz="1100" dirty="0" smtClean="0"/>
              <a:t/>
            </a:r>
            <a:br>
              <a:rPr lang="en-US" altLang="ja-JP" sz="1100" dirty="0" smtClean="0"/>
            </a:br>
            <a:r>
              <a:rPr lang="ja-JP" altLang="en-US" sz="1100" dirty="0" smtClean="0"/>
              <a:t>ご利用中のお客</a:t>
            </a:r>
            <a:r>
              <a:rPr lang="ja-JP" altLang="en-US" sz="1100" dirty="0"/>
              <a:t>様が</a:t>
            </a:r>
            <a:r>
              <a:rPr lang="ja-JP" altLang="en-US" sz="1100" dirty="0" smtClean="0"/>
              <a:t>対象です。</a:t>
            </a:r>
            <a:endParaRPr lang="en-US" altLang="ja-JP" sz="1100" dirty="0" smtClean="0"/>
          </a:p>
          <a:p>
            <a:pPr marL="171450" indent="-171450">
              <a:buFont typeface="Arial" panose="020B0604020202020204" pitchFamily="34" charset="0"/>
              <a:buChar char="•"/>
            </a:pPr>
            <a:r>
              <a:rPr lang="ja-JP" altLang="en-US" sz="1100" dirty="0"/>
              <a:t>年間プランをご利用の</a:t>
            </a:r>
            <a:r>
              <a:rPr lang="ja-JP" altLang="en-US" sz="1100" dirty="0" smtClean="0"/>
              <a:t>場合、</a:t>
            </a:r>
            <a:r>
              <a:rPr lang="ja-JP" altLang="en-US" sz="1100" dirty="0"/>
              <a:t>期間満了の１か月前までにお客様</a:t>
            </a:r>
            <a:r>
              <a:rPr lang="ja-JP" altLang="en-US" sz="1100" dirty="0" smtClean="0"/>
              <a:t>から中止のお申し出</a:t>
            </a:r>
            <a:r>
              <a:rPr lang="ja-JP" altLang="en-US" sz="1100" dirty="0"/>
              <a:t>がない</a:t>
            </a:r>
            <a:r>
              <a:rPr lang="ja-JP" altLang="en-US" sz="1100" dirty="0" smtClean="0"/>
              <a:t>限り自動</a:t>
            </a:r>
            <a:r>
              <a:rPr lang="ja-JP" altLang="en-US" sz="1100" dirty="0"/>
              <a:t>継続となります</a:t>
            </a:r>
            <a:r>
              <a:rPr lang="ja-JP" altLang="en-US" sz="1100" dirty="0" smtClean="0"/>
              <a:t>。</a:t>
            </a:r>
            <a:endParaRPr lang="en-US" altLang="ja-JP" sz="1100" dirty="0" smtClean="0"/>
          </a:p>
          <a:p>
            <a:pPr marL="171450" indent="-171450">
              <a:buFont typeface="Arial" panose="020B0604020202020204" pitchFamily="34" charset="0"/>
              <a:buChar char="•"/>
            </a:pPr>
            <a:r>
              <a:rPr lang="ja-JP" altLang="en-US" sz="1100" dirty="0" smtClean="0"/>
              <a:t>ご利用プランにより提供コンテンツが異なります。スポットプラン</a:t>
            </a:r>
            <a:r>
              <a:rPr lang="ja-JP" altLang="en-US" sz="1100" dirty="0"/>
              <a:t>の選択コンテンツは</a:t>
            </a:r>
            <a:r>
              <a:rPr lang="ja-JP" altLang="en-US" sz="1100" dirty="0" smtClean="0"/>
              <a:t>、１コンテンツ</a:t>
            </a:r>
            <a:r>
              <a:rPr lang="ja-JP" altLang="en-US" sz="1100" dirty="0"/>
              <a:t>のみ選択可能です</a:t>
            </a:r>
            <a:r>
              <a:rPr lang="ja-JP" altLang="en-US" sz="1100" dirty="0" smtClean="0"/>
              <a:t>。</a:t>
            </a:r>
            <a:endParaRPr lang="ja-JP" altLang="en-US" sz="1100" dirty="0"/>
          </a:p>
          <a:p>
            <a:pPr marL="171450" indent="-171450">
              <a:buFont typeface="Arial" panose="020B0604020202020204" pitchFamily="34" charset="0"/>
              <a:buChar char="•"/>
            </a:pPr>
            <a:r>
              <a:rPr lang="ja-JP" altLang="en-US" sz="1100" dirty="0" smtClean="0"/>
              <a:t>ご利用のプランにより、リモートフォローに利用できるポイントが付与されます。</a:t>
            </a:r>
            <a:r>
              <a:rPr lang="en-US" altLang="ja-JP" sz="1100" dirty="0" smtClean="0"/>
              <a:t/>
            </a:r>
            <a:br>
              <a:rPr lang="en-US" altLang="ja-JP" sz="1100" dirty="0" smtClean="0"/>
            </a:br>
            <a:r>
              <a:rPr lang="ja-JP" altLang="en-US" sz="1100" dirty="0" smtClean="0"/>
              <a:t>契約</a:t>
            </a:r>
            <a:r>
              <a:rPr lang="ja-JP" altLang="en-US" sz="1100" dirty="0"/>
              <a:t>期間中、１ポイント１時間としてリモートフォローに利用できます</a:t>
            </a:r>
            <a:r>
              <a:rPr lang="ja-JP" altLang="en-US" sz="1100" dirty="0" smtClean="0"/>
              <a:t>。</a:t>
            </a:r>
            <a:endParaRPr lang="en-US" altLang="ja-JP" sz="1100" dirty="0" smtClean="0"/>
          </a:p>
          <a:p>
            <a:pPr marL="171450" indent="-171450">
              <a:buFont typeface="Arial" panose="020B0604020202020204" pitchFamily="34" charset="0"/>
              <a:buChar char="•"/>
            </a:pPr>
            <a:r>
              <a:rPr lang="ja-JP" altLang="en-US" sz="1100" dirty="0" smtClean="0"/>
              <a:t>ポイント</a:t>
            </a:r>
            <a:r>
              <a:rPr lang="ja-JP" altLang="en-US" sz="1100" dirty="0"/>
              <a:t>は契約期間内で有効です</a:t>
            </a:r>
            <a:r>
              <a:rPr lang="ja-JP" altLang="en-US" sz="1100" dirty="0" smtClean="0"/>
              <a:t>。契約期間内</a:t>
            </a:r>
            <a:r>
              <a:rPr lang="ja-JP" altLang="en-US" sz="1100" dirty="0"/>
              <a:t>にポイントを消化できなかった場合、次年度へ</a:t>
            </a:r>
            <a:r>
              <a:rPr lang="ja-JP" altLang="en-US" sz="1100" dirty="0" smtClean="0"/>
              <a:t>の持ち越し</a:t>
            </a:r>
            <a:r>
              <a:rPr lang="ja-JP" altLang="en-US" sz="1100" dirty="0"/>
              <a:t>はありません</a:t>
            </a:r>
            <a:r>
              <a:rPr lang="ja-JP" altLang="en-US" sz="1100" dirty="0" smtClean="0"/>
              <a:t>。</a:t>
            </a:r>
            <a:endParaRPr lang="en-US" altLang="ja-JP" sz="1100" dirty="0" smtClean="0"/>
          </a:p>
          <a:p>
            <a:pPr marL="171450" indent="-171450">
              <a:buFont typeface="Arial" panose="020B0604020202020204" pitchFamily="34" charset="0"/>
              <a:buChar char="•"/>
            </a:pPr>
            <a:r>
              <a:rPr lang="ja-JP" altLang="en-US" sz="1100" dirty="0"/>
              <a:t>年間プランを継続された場合、次年度より毎年１ポイントずつリモートフォロー特典が加算されます。</a:t>
            </a:r>
            <a:r>
              <a:rPr lang="en-US" altLang="ja-JP" sz="1100" dirty="0"/>
              <a:t/>
            </a:r>
            <a:br>
              <a:rPr lang="en-US" altLang="ja-JP" sz="1100" dirty="0"/>
            </a:br>
            <a:r>
              <a:rPr lang="ja-JP" altLang="en-US" sz="1100" dirty="0"/>
              <a:t>加算分は１０ポイントが上限となります</a:t>
            </a:r>
            <a:r>
              <a:rPr lang="ja-JP" altLang="en-US" sz="1100" dirty="0" smtClean="0"/>
              <a:t>。</a:t>
            </a:r>
            <a:endParaRPr lang="en-US" altLang="ja-JP" sz="1100" dirty="0" smtClean="0"/>
          </a:p>
          <a:p>
            <a:pPr marL="171450" indent="-171450">
              <a:buFont typeface="Arial" panose="020B0604020202020204" pitchFamily="34" charset="0"/>
              <a:buChar char="•"/>
            </a:pPr>
            <a:r>
              <a:rPr lang="ja-JP" altLang="en-US" sz="1100" dirty="0" smtClean="0"/>
              <a:t>保有</a:t>
            </a:r>
            <a:r>
              <a:rPr lang="ja-JP" altLang="en-US" sz="1100" dirty="0"/>
              <a:t>ポイントを超過するリモートフォローが発生する場合、スポットプランを必要分だけ追加契約</a:t>
            </a:r>
            <a:r>
              <a:rPr lang="ja-JP" altLang="en-US" sz="1100" dirty="0" smtClean="0"/>
              <a:t>とさせて</a:t>
            </a:r>
            <a:r>
              <a:rPr lang="ja-JP" altLang="en-US" sz="1100" dirty="0"/>
              <a:t>いただきます</a:t>
            </a:r>
            <a:r>
              <a:rPr lang="ja-JP" altLang="en-US" sz="1100" dirty="0" smtClean="0"/>
              <a:t>。</a:t>
            </a:r>
            <a:endParaRPr lang="ja-JP" altLang="en-US" sz="1100" dirty="0"/>
          </a:p>
          <a:p>
            <a:pPr marL="171450" indent="-171450">
              <a:buFont typeface="Arial" panose="020B0604020202020204" pitchFamily="34" charset="0"/>
              <a:buChar char="•"/>
            </a:pPr>
            <a:r>
              <a:rPr lang="ja-JP" altLang="en-US" sz="1100" dirty="0"/>
              <a:t>無料カウンセリングのポイント内で年間の活用計画や現状分析などの相談を受け付けます</a:t>
            </a:r>
            <a:r>
              <a:rPr lang="ja-JP" altLang="en-US" sz="1100" dirty="0" smtClean="0"/>
              <a:t>。</a:t>
            </a:r>
            <a:r>
              <a:rPr lang="en-US" altLang="ja-JP" sz="1100" dirty="0" smtClean="0"/>
              <a:t/>
            </a:r>
            <a:br>
              <a:rPr lang="en-US" altLang="ja-JP" sz="1100" dirty="0" smtClean="0"/>
            </a:br>
            <a:r>
              <a:rPr lang="ja-JP" altLang="en-US" sz="1100" dirty="0" smtClean="0"/>
              <a:t>また</a:t>
            </a:r>
            <a:r>
              <a:rPr lang="ja-JP" altLang="en-US" sz="1100" dirty="0"/>
              <a:t>、リモートフォロー実施前に事前打合せが必要な場合も、無料カウンセリングのポイント内で実施します。</a:t>
            </a:r>
            <a:endParaRPr lang="en-US" altLang="ja-JP" sz="1100" dirty="0" smtClean="0"/>
          </a:p>
          <a:p>
            <a:pPr marL="171450" indent="-171450">
              <a:buFont typeface="Arial" panose="020B0604020202020204" pitchFamily="34" charset="0"/>
              <a:buChar char="•"/>
            </a:pPr>
            <a:r>
              <a:rPr lang="ja-JP" altLang="en-US" sz="1100" dirty="0" smtClean="0"/>
              <a:t>コンテンツは、お客様社内に限定してご利用</a:t>
            </a:r>
            <a:r>
              <a:rPr lang="ja-JP" altLang="en-US" sz="1100" dirty="0"/>
              <a:t>ください</a:t>
            </a:r>
            <a:r>
              <a:rPr lang="ja-JP" altLang="en-US" sz="1100" dirty="0" smtClean="0"/>
              <a:t>。</a:t>
            </a:r>
            <a:r>
              <a:rPr lang="en-US" altLang="ja-JP" sz="1100" dirty="0" smtClean="0"/>
              <a:t/>
            </a:r>
            <a:br>
              <a:rPr lang="en-US" altLang="ja-JP" sz="1100" dirty="0" smtClean="0"/>
            </a:br>
            <a:r>
              <a:rPr lang="ja-JP" altLang="en-US" sz="1100" dirty="0" smtClean="0"/>
              <a:t>関係者以外への複製</a:t>
            </a:r>
            <a:r>
              <a:rPr lang="ja-JP" altLang="en-US" sz="1100" dirty="0"/>
              <a:t>、加工、転載、販売、再配布は一切</a:t>
            </a:r>
            <a:r>
              <a:rPr lang="ja-JP" altLang="en-US" sz="1100" dirty="0" smtClean="0"/>
              <a:t>禁止いたします。</a:t>
            </a:r>
            <a:endParaRPr lang="en-US" altLang="ja-JP" sz="1100" dirty="0" smtClean="0"/>
          </a:p>
          <a:p>
            <a:pPr marL="171450" indent="-171450">
              <a:buFont typeface="Arial" panose="020B0604020202020204" pitchFamily="34" charset="0"/>
              <a:buChar char="•"/>
            </a:pPr>
            <a:r>
              <a:rPr lang="ja-JP" altLang="en-US" sz="1100" dirty="0" smtClean="0"/>
              <a:t>コンテンツ</a:t>
            </a:r>
            <a:r>
              <a:rPr lang="ja-JP" altLang="en-US" sz="1100" dirty="0"/>
              <a:t>のご利用</a:t>
            </a:r>
            <a:r>
              <a:rPr lang="ja-JP" altLang="en-US" sz="1100" dirty="0" smtClean="0"/>
              <a:t>は契約期間中のみ有効です。契約満了後、コンテンツは</a:t>
            </a:r>
            <a:r>
              <a:rPr lang="ja-JP" altLang="en-US" sz="1100" dirty="0"/>
              <a:t>削除いただきます</a:t>
            </a:r>
            <a:r>
              <a:rPr lang="ja-JP" altLang="en-US" sz="1100" dirty="0" smtClean="0"/>
              <a:t>。</a:t>
            </a:r>
            <a:endParaRPr kumimoji="1" lang="ja-JP" altLang="en-US" sz="1100" dirty="0"/>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16</a:t>
            </a:fld>
            <a:endParaRPr lang="ja-JP" altLang="en-US" dirty="0"/>
          </a:p>
        </p:txBody>
      </p:sp>
    </p:spTree>
    <p:extLst>
      <p:ext uri="{BB962C8B-B14F-4D97-AF65-F5344CB8AC3E}">
        <p14:creationId xmlns:p14="http://schemas.microsoft.com/office/powerpoint/2010/main" val="3712214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ナレッジサプリ 前提条件</a:t>
            </a:r>
            <a:endParaRPr kumimoji="1" lang="ja-JP" altLang="en-US" dirty="0">
              <a:latin typeface="+mn-lt"/>
              <a:ea typeface="+mn-ea"/>
            </a:endParaRPr>
          </a:p>
        </p:txBody>
      </p:sp>
      <p:sp>
        <p:nvSpPr>
          <p:cNvPr id="3" name="コンテンツ プレースホルダー 2"/>
          <p:cNvSpPr>
            <a:spLocks noGrp="1"/>
          </p:cNvSpPr>
          <p:nvPr>
            <p:ph idx="1"/>
          </p:nvPr>
        </p:nvSpPr>
        <p:spPr/>
        <p:txBody>
          <a:bodyPr>
            <a:noAutofit/>
          </a:bodyPr>
          <a:lstStyle/>
          <a:p>
            <a:pPr marL="171450" indent="-171450">
              <a:buFont typeface="Arial" panose="020B0604020202020204" pitchFamily="34" charset="0"/>
              <a:buChar char="•"/>
            </a:pPr>
            <a:r>
              <a:rPr lang="ja-JP" altLang="en-US" sz="1100" dirty="0" smtClean="0"/>
              <a:t>リモートフォローは、</a:t>
            </a:r>
            <a:r>
              <a:rPr lang="en-US" altLang="ja-JP" sz="1100" dirty="0" smtClean="0"/>
              <a:t>WebFOCUS</a:t>
            </a:r>
            <a:r>
              <a:rPr lang="ja-JP" altLang="en-US" sz="1100" dirty="0" smtClean="0"/>
              <a:t> </a:t>
            </a:r>
            <a:r>
              <a:rPr lang="en-US" altLang="ja-JP" sz="1100" dirty="0" smtClean="0"/>
              <a:t>knowledge base</a:t>
            </a:r>
            <a:r>
              <a:rPr lang="ja-JP" altLang="en-US" sz="1100" dirty="0" smtClean="0"/>
              <a:t> の専用フォームよりお申込みください。</a:t>
            </a:r>
            <a:r>
              <a:rPr lang="en-US" altLang="ja-JP" sz="1100" dirty="0" smtClean="0"/>
              <a:t/>
            </a:r>
            <a:br>
              <a:rPr lang="en-US" altLang="ja-JP" sz="1100" dirty="0" smtClean="0"/>
            </a:br>
            <a:r>
              <a:rPr lang="en-US" altLang="ja-JP" sz="1100" dirty="0" smtClean="0"/>
              <a:t>WebFOCUS</a:t>
            </a:r>
            <a:r>
              <a:rPr lang="ja-JP" altLang="en-US" sz="1100" dirty="0" smtClean="0"/>
              <a:t> ナレッジサプリで提供しているコンテンツがリモートフォローの対象となります。</a:t>
            </a:r>
            <a:endParaRPr lang="en-US" altLang="ja-JP" sz="1100" dirty="0" smtClean="0"/>
          </a:p>
          <a:p>
            <a:pPr marL="171450" indent="-171450">
              <a:buFont typeface="Arial" panose="020B0604020202020204" pitchFamily="34" charset="0"/>
              <a:buChar char="•"/>
            </a:pPr>
            <a:r>
              <a:rPr lang="ja-JP" altLang="en-US" sz="1100" dirty="0" smtClean="0"/>
              <a:t>リモートフォローの内容により必要となるポイントが変わります。</a:t>
            </a:r>
            <a:r>
              <a:rPr lang="en-US" altLang="ja-JP" sz="1100" dirty="0" smtClean="0"/>
              <a:t/>
            </a:r>
            <a:br>
              <a:rPr lang="en-US" altLang="ja-JP" sz="1100" dirty="0" smtClean="0"/>
            </a:br>
            <a:r>
              <a:rPr lang="ja-JP" altLang="en-US" sz="1100" dirty="0" smtClean="0"/>
              <a:t>リモートフォロー実施後に、対応時間に対し都度消化ポイントの精算を行います。</a:t>
            </a:r>
            <a:r>
              <a:rPr lang="en-US" altLang="ja-JP" sz="1100" dirty="0" smtClean="0"/>
              <a:t/>
            </a:r>
            <a:br>
              <a:rPr lang="en-US" altLang="ja-JP" sz="1100" dirty="0" smtClean="0"/>
            </a:br>
            <a:r>
              <a:rPr lang="ja-JP" altLang="en-US" sz="1100" dirty="0" smtClean="0"/>
              <a:t>なお、</a:t>
            </a:r>
            <a:r>
              <a:rPr lang="ja-JP" altLang="en-US" sz="1100" dirty="0"/>
              <a:t>リモートフォローに関連して発生した</a:t>
            </a:r>
            <a:r>
              <a:rPr lang="ja-JP" altLang="en-US" sz="1100" dirty="0" smtClean="0"/>
              <a:t>、アシスト社内</a:t>
            </a:r>
            <a:r>
              <a:rPr lang="ja-JP" altLang="en-US" sz="1100" dirty="0"/>
              <a:t>の作業時間もポイント消化の対象として含まれます。</a:t>
            </a:r>
            <a:endParaRPr lang="en-US" altLang="ja-JP" sz="1100" dirty="0" smtClean="0"/>
          </a:p>
          <a:p>
            <a:pPr marL="171450" indent="-171450">
              <a:buFont typeface="Arial" panose="020B0604020202020204" pitchFamily="34" charset="0"/>
              <a:buChar char="•"/>
            </a:pPr>
            <a:r>
              <a:rPr lang="ja-JP" altLang="en-US" sz="1100" dirty="0" smtClean="0"/>
              <a:t>リモートフォロー実施日は打合せの上、調整いたします。</a:t>
            </a:r>
            <a:r>
              <a:rPr lang="en-US" altLang="ja-JP" sz="1100" dirty="0" smtClean="0"/>
              <a:t/>
            </a:r>
            <a:br>
              <a:rPr lang="en-US" altLang="ja-JP" sz="1100" dirty="0" smtClean="0"/>
            </a:br>
            <a:r>
              <a:rPr lang="ja-JP" altLang="en-US" sz="1100" dirty="0" smtClean="0"/>
              <a:t>ご要望の日程で実施できない場合がありますのであらかじめご了承ください。</a:t>
            </a:r>
            <a:endParaRPr kumimoji="1" lang="en-US" altLang="ja-JP" sz="1100" dirty="0" smtClean="0"/>
          </a:p>
          <a:p>
            <a:pPr marL="171450" indent="-171450">
              <a:buFont typeface="Arial" panose="020B0604020202020204" pitchFamily="34" charset="0"/>
              <a:buChar char="•"/>
            </a:pPr>
            <a:r>
              <a:rPr lang="ja-JP" altLang="en-US" sz="1100" dirty="0" smtClean="0"/>
              <a:t>対応時間は</a:t>
            </a:r>
            <a:r>
              <a:rPr lang="en-US" altLang="ja-JP" sz="1100" dirty="0" smtClean="0"/>
              <a:t>9:00</a:t>
            </a:r>
            <a:r>
              <a:rPr lang="ja-JP" altLang="en-US" sz="1100" dirty="0" smtClean="0"/>
              <a:t>～</a:t>
            </a:r>
            <a:r>
              <a:rPr lang="en-US" altLang="ja-JP" sz="1100" dirty="0" smtClean="0"/>
              <a:t>18:00</a:t>
            </a:r>
            <a:r>
              <a:rPr lang="ja-JP" altLang="en-US" sz="1100" dirty="0" smtClean="0"/>
              <a:t>です。平日</a:t>
            </a:r>
            <a:r>
              <a:rPr lang="ja-JP" altLang="en-US" sz="1100" dirty="0"/>
              <a:t>夜間 </a:t>
            </a:r>
            <a:r>
              <a:rPr lang="en-US" altLang="ja-JP" sz="1100" dirty="0"/>
              <a:t>(18 </a:t>
            </a:r>
            <a:r>
              <a:rPr lang="ja-JP" altLang="en-US" sz="1100" dirty="0"/>
              <a:t>時</a:t>
            </a:r>
            <a:r>
              <a:rPr lang="ja-JP" altLang="en-US" sz="1100" dirty="0" smtClean="0"/>
              <a:t>以降）及び休日は対応できません。</a:t>
            </a:r>
            <a:endParaRPr lang="en-US" altLang="ja-JP" sz="1100" dirty="0" smtClean="0"/>
          </a:p>
          <a:p>
            <a:pPr marL="171450" indent="-171450">
              <a:buFont typeface="Arial" panose="020B0604020202020204" pitchFamily="34" charset="0"/>
              <a:buChar char="•"/>
            </a:pPr>
            <a:r>
              <a:rPr lang="ja-JP" altLang="en-US" sz="1100" dirty="0" smtClean="0"/>
              <a:t>リモートフォローは</a:t>
            </a:r>
            <a:r>
              <a:rPr lang="en-US" altLang="ja-JP" sz="1100" dirty="0" smtClean="0"/>
              <a:t>Web</a:t>
            </a:r>
            <a:r>
              <a:rPr lang="ja-JP" altLang="en-US" sz="1100" dirty="0"/>
              <a:t>会議ツールを利用</a:t>
            </a:r>
            <a:r>
              <a:rPr lang="ja-JP" altLang="en-US" sz="1100" dirty="0" smtClean="0"/>
              <a:t>して実施</a:t>
            </a:r>
            <a:r>
              <a:rPr lang="ja-JP" altLang="en-US" sz="1100" dirty="0"/>
              <a:t>となります</a:t>
            </a:r>
            <a:r>
              <a:rPr lang="ja-JP" altLang="en-US" sz="1100" dirty="0" smtClean="0"/>
              <a:t>。</a:t>
            </a:r>
            <a:r>
              <a:rPr lang="en-US" altLang="ja-JP" sz="1100" dirty="0" smtClean="0">
                <a:solidFill>
                  <a:schemeClr val="tx1">
                    <a:lumMod val="65000"/>
                    <a:lumOff val="35000"/>
                  </a:schemeClr>
                </a:solidFill>
                <a:cs typeface="Meiryo UI" panose="020B0604030504040204" pitchFamily="50" charset="-128"/>
              </a:rPr>
              <a:t>Web</a:t>
            </a:r>
            <a:r>
              <a:rPr lang="ja-JP" altLang="en-US" sz="1100" dirty="0" smtClean="0">
                <a:solidFill>
                  <a:schemeClr val="tx1">
                    <a:lumMod val="65000"/>
                    <a:lumOff val="35000"/>
                  </a:schemeClr>
                </a:solidFill>
                <a:cs typeface="Meiryo UI" panose="020B0604030504040204" pitchFamily="50" charset="-128"/>
              </a:rPr>
              <a:t>会議ツールは「</a:t>
            </a:r>
            <a:r>
              <a:rPr lang="en-US" altLang="ja-JP" sz="1100" dirty="0" smtClean="0">
                <a:solidFill>
                  <a:schemeClr val="tx1">
                    <a:lumMod val="65000"/>
                    <a:lumOff val="35000"/>
                  </a:schemeClr>
                </a:solidFill>
                <a:cs typeface="Meiryo UI" panose="020B0604030504040204" pitchFamily="50" charset="-128"/>
              </a:rPr>
              <a:t>Zoom</a:t>
            </a:r>
            <a:r>
              <a:rPr lang="ja-JP" altLang="en-US" sz="1100" dirty="0" smtClean="0">
                <a:solidFill>
                  <a:schemeClr val="tx1">
                    <a:lumMod val="65000"/>
                    <a:lumOff val="35000"/>
                  </a:schemeClr>
                </a:solidFill>
                <a:cs typeface="Meiryo UI" panose="020B0604030504040204" pitchFamily="50" charset="-128"/>
              </a:rPr>
              <a:t>」を利用します。</a:t>
            </a:r>
            <a:r>
              <a:rPr lang="en-US" altLang="ja-JP" sz="1100" dirty="0" smtClean="0">
                <a:solidFill>
                  <a:schemeClr val="tx1">
                    <a:lumMod val="65000"/>
                    <a:lumOff val="35000"/>
                  </a:schemeClr>
                </a:solidFill>
                <a:cs typeface="Meiryo UI" panose="020B0604030504040204" pitchFamily="50" charset="-128"/>
              </a:rPr>
              <a:t/>
            </a:r>
            <a:br>
              <a:rPr lang="en-US" altLang="ja-JP" sz="1100" dirty="0" smtClean="0">
                <a:solidFill>
                  <a:schemeClr val="tx1">
                    <a:lumMod val="65000"/>
                    <a:lumOff val="35000"/>
                  </a:schemeClr>
                </a:solidFill>
                <a:cs typeface="Meiryo UI" panose="020B0604030504040204" pitchFamily="50" charset="-128"/>
              </a:rPr>
            </a:br>
            <a:r>
              <a:rPr lang="en-US" altLang="ja-JP" sz="1100" dirty="0" smtClean="0"/>
              <a:t>Web</a:t>
            </a:r>
            <a:r>
              <a:rPr lang="ja-JP" altLang="en-US" sz="1100" dirty="0"/>
              <a:t>会議の主催はアシスト、お客様は</a:t>
            </a:r>
            <a:r>
              <a:rPr lang="en-US" altLang="ja-JP" sz="1100" dirty="0"/>
              <a:t>Web</a:t>
            </a:r>
            <a:r>
              <a:rPr lang="ja-JP" altLang="en-US" sz="1100" dirty="0"/>
              <a:t>ブラウザ、もしくは、</a:t>
            </a:r>
            <a:r>
              <a:rPr lang="en-US" altLang="ja-JP" sz="1100" dirty="0"/>
              <a:t>Zoom</a:t>
            </a:r>
            <a:r>
              <a:rPr lang="ja-JP" altLang="en-US" sz="1100" dirty="0"/>
              <a:t>クライアント経由で</a:t>
            </a:r>
            <a:r>
              <a:rPr lang="en-US" altLang="ja-JP" sz="1100" dirty="0"/>
              <a:t>Web</a:t>
            </a:r>
            <a:r>
              <a:rPr lang="ja-JP" altLang="en-US" sz="1100" dirty="0"/>
              <a:t>会議へ</a:t>
            </a:r>
            <a:r>
              <a:rPr lang="ja-JP" altLang="en-US" sz="1100" dirty="0" smtClean="0"/>
              <a:t>の参加が可能</a:t>
            </a:r>
            <a:r>
              <a:rPr lang="ja-JP" altLang="en-US" sz="1100" dirty="0"/>
              <a:t>です</a:t>
            </a:r>
            <a:r>
              <a:rPr lang="ja-JP" altLang="en-US" sz="1100" dirty="0" smtClean="0"/>
              <a:t>。</a:t>
            </a:r>
            <a:r>
              <a:rPr lang="en-US" altLang="ja-JP" sz="1100" dirty="0" smtClean="0"/>
              <a:t/>
            </a:r>
            <a:br>
              <a:rPr lang="en-US" altLang="ja-JP" sz="1100" dirty="0" smtClean="0"/>
            </a:br>
            <a:r>
              <a:rPr lang="ja-JP" altLang="en-US" sz="1100" dirty="0" smtClean="0"/>
              <a:t>なお</a:t>
            </a:r>
            <a:r>
              <a:rPr lang="ja-JP" altLang="en-US" sz="1100" dirty="0"/>
              <a:t>、リモート制御を行う場合、</a:t>
            </a:r>
            <a:r>
              <a:rPr lang="en-US" altLang="ja-JP" sz="1100" dirty="0"/>
              <a:t>Zoom</a:t>
            </a:r>
            <a:r>
              <a:rPr lang="ja-JP" altLang="en-US" sz="1100" dirty="0"/>
              <a:t>クライアントのインストールが必要となります</a:t>
            </a:r>
            <a:r>
              <a:rPr lang="ja-JP" altLang="en-US" sz="1100" dirty="0" smtClean="0"/>
              <a:t>。</a:t>
            </a:r>
            <a:endParaRPr lang="en-US" altLang="ja-JP" sz="1100" dirty="0" smtClean="0"/>
          </a:p>
          <a:p>
            <a:pPr marL="171450" indent="-171450">
              <a:buFont typeface="Arial" panose="020B0604020202020204" pitchFamily="34" charset="0"/>
              <a:buChar char="•"/>
            </a:pPr>
            <a:r>
              <a:rPr lang="ja-JP" altLang="en-US" sz="1100" dirty="0">
                <a:solidFill>
                  <a:schemeClr val="tx1">
                    <a:lumMod val="65000"/>
                    <a:lumOff val="35000"/>
                  </a:schemeClr>
                </a:solidFill>
                <a:cs typeface="Meiryo UI" panose="020B0604030504040204" pitchFamily="50" charset="-128"/>
              </a:rPr>
              <a:t>お客様ご指定の</a:t>
            </a:r>
            <a:r>
              <a:rPr lang="en-US" altLang="ja-JP" sz="1100" dirty="0">
                <a:solidFill>
                  <a:schemeClr val="tx1">
                    <a:lumMod val="65000"/>
                    <a:lumOff val="35000"/>
                  </a:schemeClr>
                </a:solidFill>
                <a:cs typeface="Meiryo UI" panose="020B0604030504040204" pitchFamily="50" charset="-128"/>
              </a:rPr>
              <a:t>Web</a:t>
            </a:r>
            <a:r>
              <a:rPr lang="ja-JP" altLang="en-US" sz="1100" dirty="0">
                <a:solidFill>
                  <a:schemeClr val="tx1">
                    <a:lumMod val="65000"/>
                    <a:lumOff val="35000"/>
                  </a:schemeClr>
                </a:solidFill>
                <a:cs typeface="Meiryo UI" panose="020B0604030504040204" pitchFamily="50" charset="-128"/>
              </a:rPr>
              <a:t>会議ツールを利用する場合は別途ご相談ください</a:t>
            </a:r>
            <a:r>
              <a:rPr lang="ja-JP" altLang="en-US" sz="1100" dirty="0" smtClean="0">
                <a:solidFill>
                  <a:schemeClr val="tx1">
                    <a:lumMod val="65000"/>
                    <a:lumOff val="35000"/>
                  </a:schemeClr>
                </a:solidFill>
                <a:cs typeface="Meiryo UI" panose="020B0604030504040204" pitchFamily="50" charset="-128"/>
              </a:rPr>
              <a:t>。</a:t>
            </a:r>
            <a:endParaRPr lang="en-US" altLang="ja-JP" sz="1100" dirty="0" smtClean="0"/>
          </a:p>
          <a:p>
            <a:pPr marL="171450" indent="-171450">
              <a:buFont typeface="Arial" panose="020B0604020202020204" pitchFamily="34" charset="0"/>
              <a:buChar char="•"/>
            </a:pPr>
            <a:r>
              <a:rPr lang="ja-JP" altLang="en-US" sz="1100" dirty="0" smtClean="0"/>
              <a:t>成果物</a:t>
            </a:r>
            <a:r>
              <a:rPr lang="ja-JP" altLang="en-US" sz="1100" dirty="0"/>
              <a:t>の担保責任はリモートフォローの対象外です。</a:t>
            </a:r>
            <a:endParaRPr lang="en-US" altLang="ja-JP" sz="1100" dirty="0"/>
          </a:p>
          <a:p>
            <a:pPr marL="171450" indent="-171450">
              <a:buFont typeface="Arial" panose="020B0604020202020204" pitchFamily="34" charset="0"/>
              <a:buChar char="•"/>
            </a:pPr>
            <a:r>
              <a:rPr kumimoji="1" lang="ja-JP" altLang="en-US" sz="1100" dirty="0" smtClean="0"/>
              <a:t>本番環境しかお持ちでない場合、リモートフォローの実施内容に制約がある場合があります。</a:t>
            </a:r>
            <a:endParaRPr kumimoji="1" lang="en-US" altLang="ja-JP" sz="1100" dirty="0" smtClean="0"/>
          </a:p>
          <a:p>
            <a:pPr marL="171450" indent="-171450">
              <a:buFont typeface="Arial" panose="020B0604020202020204" pitchFamily="34" charset="0"/>
              <a:buChar char="•"/>
            </a:pPr>
            <a:r>
              <a:rPr lang="ja-JP" altLang="en-US" sz="1100" dirty="0"/>
              <a:t>本サービスの提供により、お客様の問題が解決されることを保証するものではありません。 </a:t>
            </a:r>
            <a:endParaRPr lang="en-US" altLang="ja-JP" sz="1100" dirty="0" smtClean="0"/>
          </a:p>
          <a:p>
            <a:pPr marL="171450" indent="-171450">
              <a:buFont typeface="Arial" panose="020B0604020202020204" pitchFamily="34" charset="0"/>
              <a:buChar char="•"/>
            </a:pPr>
            <a:r>
              <a:rPr lang="ja-JP" altLang="en-US" sz="1100" dirty="0"/>
              <a:t>本サービスを予告なく追加、変更、利用の制限又は停止をする可能性があります。</a:t>
            </a:r>
            <a:endParaRPr lang="en-US" altLang="ja-JP" sz="1100" dirty="0" smtClean="0"/>
          </a:p>
          <a:p>
            <a:pPr marL="171450" indent="-171450">
              <a:buFont typeface="Arial" panose="020B0604020202020204" pitchFamily="34" charset="0"/>
              <a:buChar char="•"/>
            </a:pPr>
            <a:r>
              <a:rPr lang="ja-JP" altLang="en-US" sz="1100" dirty="0" smtClean="0"/>
              <a:t>秘密</a:t>
            </a:r>
            <a:r>
              <a:rPr lang="ja-JP" altLang="en-US" sz="1100" dirty="0"/>
              <a:t>保持に関しては</a:t>
            </a:r>
            <a:r>
              <a:rPr lang="en-US" altLang="ja-JP" sz="1100" dirty="0"/>
              <a:t>WebFOCUS</a:t>
            </a:r>
            <a:r>
              <a:rPr lang="ja-JP" altLang="en-US" sz="1100" dirty="0"/>
              <a:t>ナレッジサプリ契約の範囲内で</a:t>
            </a:r>
            <a:r>
              <a:rPr lang="ja-JP" altLang="en-US" sz="1100" dirty="0" smtClean="0"/>
              <a:t>実施いたします</a:t>
            </a:r>
            <a:r>
              <a:rPr lang="ja-JP" altLang="en-US" sz="1100" dirty="0"/>
              <a:t>。</a:t>
            </a:r>
            <a:endParaRPr lang="en-US" altLang="ja-JP" sz="1100" dirty="0"/>
          </a:p>
          <a:p>
            <a:pPr marL="171450" indent="-171450">
              <a:buFont typeface="Arial" panose="020B0604020202020204" pitchFamily="34" charset="0"/>
              <a:buChar char="•"/>
            </a:pPr>
            <a:endParaRPr lang="ja-JP" altLang="en-US" sz="1100" dirty="0"/>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17</a:t>
            </a:fld>
            <a:endParaRPr lang="ja-JP" altLang="en-US" dirty="0"/>
          </a:p>
        </p:txBody>
      </p:sp>
    </p:spTree>
    <p:extLst>
      <p:ext uri="{BB962C8B-B14F-4D97-AF65-F5344CB8AC3E}">
        <p14:creationId xmlns:p14="http://schemas.microsoft.com/office/powerpoint/2010/main" val="1139059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ea typeface="+mn-ea"/>
              </a:rPr>
              <a:t>version-up </a:t>
            </a:r>
            <a:r>
              <a:rPr kumimoji="1" lang="ja-JP" altLang="en-US" dirty="0" smtClean="0">
                <a:latin typeface="+mn-lt"/>
                <a:ea typeface="+mn-ea"/>
              </a:rPr>
              <a:t>オプション 前提条件</a:t>
            </a:r>
            <a:endParaRPr kumimoji="1" lang="ja-JP" altLang="en-US" dirty="0">
              <a:latin typeface="+mn-lt"/>
              <a:ea typeface="+mn-ea"/>
            </a:endParaRPr>
          </a:p>
        </p:txBody>
      </p:sp>
      <p:sp>
        <p:nvSpPr>
          <p:cNvPr id="3" name="コンテンツ プレースホルダー 2"/>
          <p:cNvSpPr>
            <a:spLocks noGrp="1"/>
          </p:cNvSpPr>
          <p:nvPr>
            <p:ph idx="1"/>
          </p:nvPr>
        </p:nvSpPr>
        <p:spPr>
          <a:xfrm>
            <a:off x="539552" y="1005576"/>
            <a:ext cx="8352928" cy="3672408"/>
          </a:xfrm>
        </p:spPr>
        <p:txBody>
          <a:bodyPr vert="horz" lIns="91440" tIns="45720" rIns="91440" bIns="45720" rtlCol="0">
            <a:noAutofit/>
          </a:bodyPr>
          <a:lstStyle/>
          <a:p>
            <a:pPr marL="171450" indent="-171450">
              <a:buFont typeface="Arial" panose="020B0604020202020204" pitchFamily="34" charset="0"/>
              <a:buChar char="•"/>
            </a:pPr>
            <a:r>
              <a:rPr lang="ja-JP" altLang="en-US" sz="1100" dirty="0"/>
              <a:t>年間プラン（</a:t>
            </a:r>
            <a:r>
              <a:rPr lang="en-US" altLang="ja-JP" sz="1100" dirty="0"/>
              <a:t>standard</a:t>
            </a:r>
            <a:r>
              <a:rPr lang="ja-JP" altLang="en-US" sz="1100" dirty="0"/>
              <a:t>、</a:t>
            </a:r>
            <a:r>
              <a:rPr lang="en-US" altLang="ja-JP" sz="1100" dirty="0"/>
              <a:t>developer</a:t>
            </a:r>
            <a:r>
              <a:rPr lang="ja-JP" altLang="en-US" sz="1100" dirty="0"/>
              <a:t>）にのみオプションとして追加可能です</a:t>
            </a:r>
            <a:r>
              <a:rPr lang="ja-JP" altLang="en-US" sz="1100" dirty="0" smtClean="0"/>
              <a:t>。</a:t>
            </a:r>
            <a:r>
              <a:rPr lang="en-US" altLang="ja-JP" sz="1100" dirty="0" smtClean="0"/>
              <a:t/>
            </a:r>
            <a:br>
              <a:rPr lang="en-US" altLang="ja-JP" sz="1100" dirty="0" smtClean="0"/>
            </a:br>
            <a:r>
              <a:rPr lang="ja-JP" altLang="en-US" sz="1100" dirty="0" smtClean="0"/>
              <a:t>また、契約</a:t>
            </a:r>
            <a:r>
              <a:rPr lang="ja-JP" altLang="en-US" sz="1100" dirty="0"/>
              <a:t>開始日より</a:t>
            </a:r>
            <a:r>
              <a:rPr lang="ja-JP" altLang="en-US" sz="1100" dirty="0" smtClean="0"/>
              <a:t>最低３年間</a:t>
            </a:r>
            <a:r>
              <a:rPr lang="ja-JP" altLang="en-US" sz="1100" dirty="0"/>
              <a:t>のご契約が必要です</a:t>
            </a:r>
            <a:r>
              <a:rPr lang="ja-JP" altLang="en-US" sz="1100" dirty="0" smtClean="0"/>
              <a:t>。</a:t>
            </a:r>
            <a:r>
              <a:rPr lang="ja-JP" altLang="en-US" sz="1100" dirty="0"/>
              <a:t>ただし、</a:t>
            </a:r>
            <a:r>
              <a:rPr lang="ja-JP" altLang="en-US" sz="1100" dirty="0" smtClean="0"/>
              <a:t>サービス</a:t>
            </a:r>
            <a:r>
              <a:rPr lang="ja-JP" altLang="en-US" sz="1100" dirty="0"/>
              <a:t>利用料のお支払いと契約更新</a:t>
            </a:r>
            <a:r>
              <a:rPr lang="ja-JP" altLang="en-US" sz="1100" dirty="0" smtClean="0"/>
              <a:t>は１年</a:t>
            </a:r>
            <a:r>
              <a:rPr lang="ja-JP" altLang="en-US" sz="1100" dirty="0"/>
              <a:t>単位で可能です</a:t>
            </a:r>
            <a:r>
              <a:rPr lang="ja-JP" altLang="en-US" sz="1100" dirty="0" smtClean="0"/>
              <a:t>。</a:t>
            </a:r>
            <a:endParaRPr lang="en-US" altLang="ja-JP" sz="1100" dirty="0" smtClean="0"/>
          </a:p>
          <a:p>
            <a:pPr marL="171450" indent="-171450">
              <a:buFont typeface="Arial" panose="020B0604020202020204" pitchFamily="34" charset="0"/>
              <a:buChar char="•"/>
            </a:pPr>
            <a:r>
              <a:rPr lang="ja-JP" altLang="en-US" sz="1100" dirty="0" smtClean="0"/>
              <a:t>最低</a:t>
            </a:r>
            <a:r>
              <a:rPr lang="ja-JP" altLang="en-US" sz="1100" dirty="0"/>
              <a:t>契約期間途中で解約する場合は、残期間のサービス利用料をお支払いいただきます</a:t>
            </a:r>
            <a:r>
              <a:rPr lang="ja-JP" altLang="en-US" sz="1100" dirty="0" smtClean="0"/>
              <a:t>。最低</a:t>
            </a:r>
            <a:r>
              <a:rPr lang="ja-JP" altLang="en-US" sz="1100" dirty="0"/>
              <a:t>契約期間</a:t>
            </a:r>
            <a:r>
              <a:rPr lang="ja-JP" altLang="en-US" sz="1100" dirty="0" smtClean="0"/>
              <a:t>の</a:t>
            </a:r>
            <a:r>
              <a:rPr lang="ja-JP" altLang="en-US" sz="1100" dirty="0"/>
              <a:t>３</a:t>
            </a:r>
            <a:r>
              <a:rPr lang="ja-JP" altLang="en-US" sz="1100" dirty="0" smtClean="0"/>
              <a:t>年</a:t>
            </a:r>
            <a:r>
              <a:rPr lang="ja-JP" altLang="en-US" sz="1100" dirty="0"/>
              <a:t>経過後に</a:t>
            </a:r>
            <a:r>
              <a:rPr lang="ja-JP" altLang="en-US" sz="1100" dirty="0" smtClean="0"/>
              <a:t>、</a:t>
            </a:r>
            <a:r>
              <a:rPr lang="en-US" altLang="ja-JP" sz="1100" dirty="0" smtClean="0"/>
              <a:t/>
            </a:r>
            <a:br>
              <a:rPr lang="en-US" altLang="ja-JP" sz="1100" dirty="0" smtClean="0"/>
            </a:br>
            <a:r>
              <a:rPr lang="ja-JP" altLang="en-US" sz="1100" dirty="0" smtClean="0"/>
              <a:t>解約</a:t>
            </a:r>
            <a:r>
              <a:rPr lang="ja-JP" altLang="en-US" sz="1100" dirty="0"/>
              <a:t>することは可能ですが、再度契約した場合においても、</a:t>
            </a:r>
            <a:r>
              <a:rPr lang="ja-JP" altLang="en-US" sz="1100" dirty="0" smtClean="0"/>
              <a:t>最低３年間</a:t>
            </a:r>
            <a:r>
              <a:rPr lang="ja-JP" altLang="en-US" sz="1100" dirty="0"/>
              <a:t>の契約が必要となります。</a:t>
            </a:r>
            <a:endParaRPr lang="en-US" altLang="ja-JP" sz="1100" dirty="0"/>
          </a:p>
          <a:p>
            <a:pPr marL="171450" indent="-171450">
              <a:buFont typeface="Arial" panose="020B0604020202020204" pitchFamily="34" charset="0"/>
              <a:buChar char="•"/>
            </a:pPr>
            <a:r>
              <a:rPr lang="en-US" altLang="ja-JP" sz="1100" dirty="0"/>
              <a:t>v</a:t>
            </a:r>
            <a:r>
              <a:rPr lang="en-US" altLang="ja-JP" sz="1100" dirty="0" smtClean="0"/>
              <a:t>ersion-up</a:t>
            </a:r>
            <a:r>
              <a:rPr lang="ja-JP" altLang="en-US" sz="1100" dirty="0"/>
              <a:t>オプションの契約期間内であれば、いつでもバージョンアップに関するフォローをリクエストできます</a:t>
            </a:r>
            <a:r>
              <a:rPr lang="ja-JP" altLang="en-US" sz="1100" dirty="0" smtClean="0"/>
              <a:t>。</a:t>
            </a:r>
            <a:r>
              <a:rPr lang="en-US" altLang="ja-JP" sz="1100" dirty="0" smtClean="0"/>
              <a:t/>
            </a:r>
            <a:br>
              <a:rPr lang="en-US" altLang="ja-JP" sz="1100" dirty="0" smtClean="0"/>
            </a:br>
            <a:r>
              <a:rPr lang="ja-JP" altLang="en-US" sz="1100" dirty="0" smtClean="0"/>
              <a:t>ただし</a:t>
            </a:r>
            <a:r>
              <a:rPr lang="ja-JP" altLang="en-US" sz="1100" dirty="0"/>
              <a:t>、</a:t>
            </a:r>
            <a:r>
              <a:rPr lang="ja-JP" altLang="en-US" sz="1100" dirty="0" smtClean="0"/>
              <a:t>バージョンアップ１回</a:t>
            </a:r>
            <a:r>
              <a:rPr lang="ja-JP" altLang="en-US" sz="1100" dirty="0"/>
              <a:t>あたりの技術フォローには上限があります</a:t>
            </a:r>
            <a:r>
              <a:rPr lang="ja-JP" altLang="en-US" sz="1100" dirty="0" smtClean="0"/>
              <a:t>。バージョンアップ１回</a:t>
            </a:r>
            <a:r>
              <a:rPr lang="ja-JP" altLang="en-US" sz="1100" dirty="0"/>
              <a:t>のカウントは次の通りです</a:t>
            </a:r>
            <a:r>
              <a:rPr lang="ja-JP" altLang="en-US" sz="1100" dirty="0" smtClean="0"/>
              <a:t>。</a:t>
            </a:r>
            <a:endParaRPr lang="en-US" altLang="ja-JP" sz="1100" dirty="0" smtClean="0"/>
          </a:p>
          <a:p>
            <a:pPr marL="628650" lvl="1" indent="-171450">
              <a:buFont typeface="Arial" panose="020B0604020202020204" pitchFamily="34" charset="0"/>
              <a:buChar char="•"/>
            </a:pPr>
            <a:r>
              <a:rPr lang="ja-JP" altLang="en-US" sz="900" dirty="0"/>
              <a:t>メジャーバージョンのバージョンアップ（例：</a:t>
            </a:r>
            <a:r>
              <a:rPr lang="en-US" altLang="ja-JP" sz="900" dirty="0"/>
              <a:t>8.x → 9.x</a:t>
            </a:r>
            <a:r>
              <a:rPr lang="ja-JP" altLang="en-US" sz="900" dirty="0"/>
              <a:t>）</a:t>
            </a:r>
          </a:p>
          <a:p>
            <a:pPr marL="628650" lvl="1" indent="-171450">
              <a:buFont typeface="Arial" panose="020B0604020202020204" pitchFamily="34" charset="0"/>
              <a:buChar char="•"/>
            </a:pPr>
            <a:r>
              <a:rPr lang="ja-JP" altLang="en-US" sz="900" dirty="0"/>
              <a:t>マイナーバージョンのバージョンアップ（例：</a:t>
            </a:r>
            <a:r>
              <a:rPr lang="en-US" altLang="ja-JP" sz="900" dirty="0"/>
              <a:t>9.1 → 9.2</a:t>
            </a:r>
            <a:r>
              <a:rPr lang="ja-JP" altLang="en-US" sz="900" dirty="0"/>
              <a:t>）</a:t>
            </a:r>
          </a:p>
          <a:p>
            <a:pPr marL="628650" lvl="1" indent="-171450">
              <a:buFont typeface="Arial" panose="020B0604020202020204" pitchFamily="34" charset="0"/>
              <a:buChar char="•"/>
            </a:pPr>
            <a:r>
              <a:rPr lang="ja-JP" altLang="en-US" sz="900" dirty="0"/>
              <a:t>メンテナンスリリースの適用（例：</a:t>
            </a:r>
            <a:r>
              <a:rPr lang="en-US" altLang="ja-JP" sz="900" dirty="0"/>
              <a:t>9.0.1 → 9.0.3</a:t>
            </a:r>
            <a:r>
              <a:rPr lang="ja-JP" altLang="en-US" sz="900" dirty="0" smtClean="0"/>
              <a:t>）</a:t>
            </a:r>
            <a:endParaRPr lang="en-US" altLang="ja-JP" sz="900" dirty="0" smtClean="0"/>
          </a:p>
          <a:p>
            <a:pPr marL="171450" indent="-171450">
              <a:buFont typeface="Arial" panose="020B0604020202020204" pitchFamily="34" charset="0"/>
              <a:buChar char="•"/>
            </a:pPr>
            <a:r>
              <a:rPr lang="ja-JP" altLang="en-US" sz="1100" dirty="0"/>
              <a:t>本番環境を１カウントとし、その環境ごとに</a:t>
            </a:r>
            <a:r>
              <a:rPr lang="en-US" altLang="ja-JP" sz="1100" dirty="0"/>
              <a:t>version-up </a:t>
            </a:r>
            <a:r>
              <a:rPr lang="ja-JP" altLang="en-US" sz="1100" dirty="0"/>
              <a:t>オプションをご契約していただく必要があります</a:t>
            </a:r>
            <a:r>
              <a:rPr lang="ja-JP" altLang="en-US" sz="1100" dirty="0" smtClean="0"/>
              <a:t>。</a:t>
            </a:r>
            <a:endParaRPr lang="ja-JP" altLang="en-US" sz="1100" dirty="0"/>
          </a:p>
          <a:p>
            <a:pPr marL="628650" lvl="1" indent="-171450">
              <a:buFont typeface="Arial" panose="020B0604020202020204" pitchFamily="34" charset="0"/>
              <a:buChar char="•"/>
            </a:pPr>
            <a:r>
              <a:rPr lang="ja-JP" altLang="en-US" sz="900" dirty="0" smtClean="0"/>
              <a:t>例：社内向け</a:t>
            </a:r>
            <a:r>
              <a:rPr lang="ja-JP" altLang="en-US" sz="900" dirty="0"/>
              <a:t>と社外向けで</a:t>
            </a:r>
            <a:r>
              <a:rPr lang="ja-JP" altLang="en-US" sz="900" dirty="0" smtClean="0"/>
              <a:t>、複数</a:t>
            </a:r>
            <a:r>
              <a:rPr lang="ja-JP" altLang="en-US" sz="900" dirty="0"/>
              <a:t>環境（ライセンス）をお持ちの場合、公開対象ごと</a:t>
            </a:r>
            <a:r>
              <a:rPr lang="ja-JP" altLang="en-US" sz="900" dirty="0" smtClean="0"/>
              <a:t>に</a:t>
            </a:r>
            <a:r>
              <a:rPr lang="en-US" altLang="ja-JP" sz="900" dirty="0"/>
              <a:t>version-up </a:t>
            </a:r>
            <a:r>
              <a:rPr lang="ja-JP" altLang="en-US" sz="900" dirty="0"/>
              <a:t>オプションをご契約</a:t>
            </a:r>
            <a:endParaRPr lang="ja-JP" altLang="en-US" sz="1100" dirty="0"/>
          </a:p>
          <a:p>
            <a:pPr marL="628650" lvl="1" indent="-171450">
              <a:buFont typeface="Arial" panose="020B0604020202020204" pitchFamily="34" charset="0"/>
              <a:buChar char="•"/>
            </a:pPr>
            <a:r>
              <a:rPr lang="ja-JP" altLang="en-US" sz="900" dirty="0"/>
              <a:t>例：</a:t>
            </a:r>
            <a:r>
              <a:rPr lang="ja-JP" altLang="en-US" sz="900" dirty="0" smtClean="0"/>
              <a:t>〇〇</a:t>
            </a:r>
            <a:r>
              <a:rPr lang="ja-JP" altLang="en-US" sz="900" dirty="0"/>
              <a:t>システムと▽▽システムと</a:t>
            </a:r>
            <a:r>
              <a:rPr lang="ja-JP" altLang="en-US" sz="900" dirty="0" smtClean="0"/>
              <a:t>で複数</a:t>
            </a:r>
            <a:r>
              <a:rPr lang="ja-JP" altLang="en-US" sz="900" dirty="0"/>
              <a:t>環境（ライセンス）をお持ちの</a:t>
            </a:r>
            <a:r>
              <a:rPr lang="ja-JP" altLang="en-US" sz="900" dirty="0" smtClean="0"/>
              <a:t>場合、</a:t>
            </a:r>
            <a:r>
              <a:rPr lang="ja-JP" altLang="en-US" sz="900" dirty="0"/>
              <a:t>システムごと</a:t>
            </a:r>
            <a:r>
              <a:rPr lang="ja-JP" altLang="en-US" sz="900" dirty="0" smtClean="0"/>
              <a:t>に</a:t>
            </a:r>
            <a:r>
              <a:rPr lang="en-US" altLang="ja-JP" sz="900" dirty="0"/>
              <a:t>version-up </a:t>
            </a:r>
            <a:r>
              <a:rPr lang="ja-JP" altLang="en-US" sz="900" dirty="0"/>
              <a:t>オプションをご契約</a:t>
            </a:r>
          </a:p>
          <a:p>
            <a:pPr marL="628650" lvl="1" indent="-171450">
              <a:buFont typeface="Arial" panose="020B0604020202020204" pitchFamily="34" charset="0"/>
              <a:buChar char="•"/>
            </a:pPr>
            <a:r>
              <a:rPr lang="ja-JP" altLang="en-US" sz="900" dirty="0"/>
              <a:t>例：</a:t>
            </a:r>
            <a:r>
              <a:rPr lang="ja-JP" altLang="en-US" sz="900" dirty="0" smtClean="0"/>
              <a:t>グループ</a:t>
            </a:r>
            <a:r>
              <a:rPr lang="ja-JP" altLang="en-US" sz="900" dirty="0"/>
              <a:t>会社向けと本社向け</a:t>
            </a:r>
            <a:r>
              <a:rPr lang="ja-JP" altLang="en-US" sz="900" dirty="0" smtClean="0"/>
              <a:t>で複数</a:t>
            </a:r>
            <a:r>
              <a:rPr lang="ja-JP" altLang="en-US" sz="900" dirty="0"/>
              <a:t>環境（ライセンス）をお持ちの</a:t>
            </a:r>
            <a:r>
              <a:rPr lang="ja-JP" altLang="en-US" sz="900" dirty="0" smtClean="0"/>
              <a:t>場合、利用対象ごとに</a:t>
            </a:r>
            <a:r>
              <a:rPr lang="en-US" altLang="ja-JP" sz="900" dirty="0" smtClean="0"/>
              <a:t>version-up </a:t>
            </a:r>
            <a:r>
              <a:rPr lang="ja-JP" altLang="en-US" sz="900" dirty="0"/>
              <a:t>オプションをご契約</a:t>
            </a:r>
          </a:p>
          <a:p>
            <a:pPr marL="628650" lvl="1" indent="-171450">
              <a:buFont typeface="Arial" panose="020B0604020202020204" pitchFamily="34" charset="0"/>
              <a:buChar char="•"/>
            </a:pPr>
            <a:r>
              <a:rPr lang="ja-JP" altLang="en-US" sz="900" dirty="0"/>
              <a:t>例：</a:t>
            </a:r>
            <a:r>
              <a:rPr lang="ja-JP" altLang="en-US" sz="900" dirty="0" smtClean="0"/>
              <a:t>セルフサービス</a:t>
            </a:r>
            <a:r>
              <a:rPr lang="en-US" altLang="ja-JP" sz="900" dirty="0"/>
              <a:t>BI </a:t>
            </a:r>
            <a:r>
              <a:rPr lang="ja-JP" altLang="en-US" sz="900" dirty="0"/>
              <a:t>と情報アプリケーションと</a:t>
            </a:r>
            <a:r>
              <a:rPr lang="ja-JP" altLang="en-US" sz="900" dirty="0" smtClean="0"/>
              <a:t>で環境</a:t>
            </a:r>
            <a:r>
              <a:rPr lang="ja-JP" altLang="en-US" sz="900" dirty="0"/>
              <a:t>をお持ちの</a:t>
            </a:r>
            <a:r>
              <a:rPr lang="ja-JP" altLang="en-US" sz="900" dirty="0" smtClean="0"/>
              <a:t>場合、</a:t>
            </a:r>
            <a:r>
              <a:rPr lang="ja-JP" altLang="en-US" sz="900" dirty="0"/>
              <a:t>利用用途ごとに</a:t>
            </a:r>
            <a:r>
              <a:rPr lang="en-US" altLang="ja-JP" sz="900" dirty="0" smtClean="0"/>
              <a:t>version-up </a:t>
            </a:r>
            <a:r>
              <a:rPr lang="ja-JP" altLang="en-US" sz="900" dirty="0"/>
              <a:t>オプションをご契約</a:t>
            </a:r>
            <a:endParaRPr lang="en-US" altLang="ja-JP" sz="900" dirty="0" smtClean="0"/>
          </a:p>
          <a:p>
            <a:pPr marL="285750" indent="-285750">
              <a:buFont typeface="Arial" panose="020B0604020202020204" pitchFamily="34" charset="0"/>
              <a:buChar char="•"/>
            </a:pPr>
            <a:endParaRPr lang="ja-JP" altLang="en-US" sz="1300" dirty="0"/>
          </a:p>
          <a:p>
            <a:pPr marL="171450" indent="-171450">
              <a:buFont typeface="Arial" panose="020B0604020202020204" pitchFamily="34" charset="0"/>
              <a:buChar char="•"/>
            </a:pPr>
            <a:endParaRPr lang="ja-JP" altLang="en-US" sz="1100" dirty="0"/>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18</a:t>
            </a:fld>
            <a:endParaRPr lang="ja-JP" altLang="en-US" dirty="0"/>
          </a:p>
        </p:txBody>
      </p:sp>
    </p:spTree>
    <p:extLst>
      <p:ext uri="{BB962C8B-B14F-4D97-AF65-F5344CB8AC3E}">
        <p14:creationId xmlns:p14="http://schemas.microsoft.com/office/powerpoint/2010/main" val="94676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version-up </a:t>
            </a:r>
            <a:r>
              <a:rPr lang="ja-JP" altLang="en-US" dirty="0" smtClean="0"/>
              <a:t>オプション 前提条件</a:t>
            </a:r>
            <a:endParaRPr kumimoji="1" lang="ja-JP" altLang="en-US" dirty="0"/>
          </a:p>
        </p:txBody>
      </p:sp>
      <p:sp>
        <p:nvSpPr>
          <p:cNvPr id="3" name="コンテンツ プレースホルダー 2"/>
          <p:cNvSpPr>
            <a:spLocks noGrp="1"/>
          </p:cNvSpPr>
          <p:nvPr>
            <p:ph idx="1"/>
          </p:nvPr>
        </p:nvSpPr>
        <p:spPr/>
        <p:txBody>
          <a:bodyPr>
            <a:normAutofit/>
          </a:bodyPr>
          <a:lstStyle/>
          <a:p>
            <a:pPr marL="171450" indent="-171450">
              <a:buFont typeface="Arial" panose="020B0604020202020204" pitchFamily="34" charset="0"/>
              <a:buChar char="•"/>
            </a:pPr>
            <a:r>
              <a:rPr lang="ja-JP" altLang="en-US" sz="1100" dirty="0" smtClean="0"/>
              <a:t>対応時間は</a:t>
            </a:r>
            <a:r>
              <a:rPr lang="en-US" altLang="ja-JP" sz="1100" dirty="0" smtClean="0"/>
              <a:t>9:00 </a:t>
            </a:r>
            <a:r>
              <a:rPr lang="ja-JP" altLang="en-US" sz="1100" dirty="0" smtClean="0"/>
              <a:t>～ </a:t>
            </a:r>
            <a:r>
              <a:rPr lang="en-US" altLang="ja-JP" sz="1100" dirty="0" smtClean="0"/>
              <a:t>18:00</a:t>
            </a:r>
            <a:r>
              <a:rPr lang="ja-JP" altLang="en-US" sz="1100" dirty="0" smtClean="0"/>
              <a:t>です。平日夜間（</a:t>
            </a:r>
            <a:r>
              <a:rPr lang="en-US" altLang="ja-JP" sz="1100" dirty="0" smtClean="0"/>
              <a:t>18</a:t>
            </a:r>
            <a:r>
              <a:rPr lang="ja-JP" altLang="en-US" sz="1100" dirty="0" smtClean="0"/>
              <a:t>時以降）及び土日祝休日（年末年始含む）は対応できません。</a:t>
            </a:r>
          </a:p>
          <a:p>
            <a:pPr marL="171450" indent="-171450">
              <a:buFont typeface="Arial" panose="020B0604020202020204" pitchFamily="34" charset="0"/>
              <a:buChar char="•"/>
            </a:pPr>
            <a:r>
              <a:rPr lang="ja-JP" altLang="en-US" sz="1100" dirty="0" smtClean="0"/>
              <a:t>平日夜間（</a:t>
            </a:r>
            <a:r>
              <a:rPr lang="en-US" altLang="ja-JP" sz="1100" dirty="0" smtClean="0"/>
              <a:t>18</a:t>
            </a:r>
            <a:r>
              <a:rPr lang="ja-JP" altLang="en-US" sz="1100" dirty="0" smtClean="0"/>
              <a:t>時以降）および休日の対応につきましては、対応するサービスを追加として、別途お見積りさせていただきます。</a:t>
            </a:r>
          </a:p>
          <a:p>
            <a:pPr marL="171450" indent="-171450">
              <a:buFont typeface="Arial" panose="020B0604020202020204" pitchFamily="34" charset="0"/>
              <a:buChar char="•"/>
            </a:pPr>
            <a:r>
              <a:rPr lang="en-US" altLang="ja-JP" sz="1100" dirty="0" smtClean="0"/>
              <a:t>WebFOCUS</a:t>
            </a:r>
            <a:r>
              <a:rPr lang="ja-JP" altLang="en-US" sz="1100" dirty="0" smtClean="0"/>
              <a:t>のバージョンアップに必要なフォロー内容とバージョンアップ作業の進め方は、事前カウンセリングにてお客様と</a:t>
            </a:r>
            <a:r>
              <a:rPr lang="en-US" altLang="ja-JP" sz="1100" dirty="0" smtClean="0"/>
              <a:t/>
            </a:r>
            <a:br>
              <a:rPr lang="en-US" altLang="ja-JP" sz="1100" dirty="0" smtClean="0"/>
            </a:br>
            <a:r>
              <a:rPr lang="ja-JP" altLang="en-US" sz="1100" dirty="0" smtClean="0"/>
              <a:t>アシスト担当者でディスカッションさせていただきます。バージョンアップ</a:t>
            </a:r>
            <a:r>
              <a:rPr lang="en-US" altLang="ja-JP" sz="1100" dirty="0" smtClean="0"/>
              <a:t>1</a:t>
            </a:r>
            <a:r>
              <a:rPr lang="ja-JP" altLang="en-US" sz="1100" dirty="0" smtClean="0"/>
              <a:t>回あたりの上限を超過した場合は別途お見積もりとさせていただきます。</a:t>
            </a:r>
          </a:p>
          <a:p>
            <a:pPr marL="171450" indent="-171450">
              <a:buFont typeface="Arial" panose="020B0604020202020204" pitchFamily="34" charset="0"/>
              <a:buChar char="•"/>
            </a:pPr>
            <a:r>
              <a:rPr lang="ja-JP" altLang="en-US" sz="1100" dirty="0" smtClean="0"/>
              <a:t>本オプションにおいて提供するバージョンアップフォローは、</a:t>
            </a:r>
            <a:r>
              <a:rPr lang="en-US" altLang="ja-JP" sz="1100" dirty="0" smtClean="0"/>
              <a:t>WebFOCUS</a:t>
            </a:r>
            <a:r>
              <a:rPr lang="ja-JP" altLang="en-US" sz="1100" dirty="0" smtClean="0"/>
              <a:t>以外の関連製品や、お客様独自でカスタマイズ・開発したプログラム（</a:t>
            </a:r>
            <a:r>
              <a:rPr lang="en-US" altLang="ja-JP" sz="1100" dirty="0" smtClean="0"/>
              <a:t>WebFOCUS</a:t>
            </a:r>
            <a:r>
              <a:rPr lang="ja-JP" altLang="en-US" sz="1100" dirty="0" smtClean="0"/>
              <a:t>以外）についてはフォロー対象外です。</a:t>
            </a:r>
          </a:p>
          <a:p>
            <a:pPr marL="171450" indent="-171450">
              <a:buFont typeface="Arial" panose="020B0604020202020204" pitchFamily="34" charset="0"/>
              <a:buChar char="•"/>
            </a:pPr>
            <a:endParaRPr kumimoji="1" lang="ja-JP" altLang="en-US" sz="1100" dirty="0"/>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19</a:t>
            </a:fld>
            <a:endParaRPr lang="ja-JP" altLang="en-US" dirty="0"/>
          </a:p>
        </p:txBody>
      </p:sp>
    </p:spTree>
    <p:extLst>
      <p:ext uri="{BB962C8B-B14F-4D97-AF65-F5344CB8AC3E}">
        <p14:creationId xmlns:p14="http://schemas.microsoft.com/office/powerpoint/2010/main" val="345143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n-lt"/>
                <a:ea typeface="+mn-ea"/>
              </a:rPr>
              <a:t>WebFOCUS </a:t>
            </a:r>
            <a:r>
              <a:rPr lang="ja-JP" altLang="en-US" dirty="0">
                <a:latin typeface="+mn-lt"/>
                <a:ea typeface="+mn-ea"/>
              </a:rPr>
              <a:t>ナレッジサプリと</a:t>
            </a:r>
            <a:r>
              <a:rPr lang="ja-JP" altLang="en-US" dirty="0" smtClean="0">
                <a:latin typeface="+mn-lt"/>
                <a:ea typeface="+mn-ea"/>
              </a:rPr>
              <a:t>は？</a:t>
            </a:r>
            <a:endParaRPr kumimoji="1" lang="ja-JP" altLang="en-US" dirty="0">
              <a:latin typeface="+mn-lt"/>
              <a:ea typeface="+mn-ea"/>
            </a:endParaRPr>
          </a:p>
        </p:txBody>
      </p:sp>
      <p:sp>
        <p:nvSpPr>
          <p:cNvPr id="3" name="コンテンツ プレースホルダー 2"/>
          <p:cNvSpPr>
            <a:spLocks noGrp="1"/>
          </p:cNvSpPr>
          <p:nvPr>
            <p:ph idx="1"/>
          </p:nvPr>
        </p:nvSpPr>
        <p:spPr>
          <a:xfrm>
            <a:off x="539551" y="3147814"/>
            <a:ext cx="8280921" cy="1530170"/>
          </a:xfrm>
          <a:solidFill>
            <a:schemeClr val="accent5"/>
          </a:solidFill>
          <a:ln w="28575">
            <a:noFill/>
          </a:ln>
        </p:spPr>
        <p:txBody>
          <a:bodyPr lIns="540000" tIns="180000" rIns="540000" bIns="180000" anchor="ctr">
            <a:normAutofit fontScale="92500" lnSpcReduction="20000"/>
          </a:bodyPr>
          <a:lstStyle/>
          <a:p>
            <a:pPr algn="dist">
              <a:lnSpc>
                <a:spcPct val="110000"/>
              </a:lnSpc>
            </a:pPr>
            <a:r>
              <a:rPr lang="en-US" altLang="ja-JP" b="1" dirty="0">
                <a:solidFill>
                  <a:schemeClr val="bg1"/>
                </a:solidFill>
              </a:rPr>
              <a:t>『</a:t>
            </a:r>
            <a:r>
              <a:rPr lang="ja-JP" altLang="en-US" b="1" dirty="0">
                <a:solidFill>
                  <a:schemeClr val="bg1"/>
                </a:solidFill>
              </a:rPr>
              <a:t>新しい価値</a:t>
            </a:r>
            <a:r>
              <a:rPr lang="en-US" altLang="ja-JP" b="1" dirty="0">
                <a:solidFill>
                  <a:schemeClr val="bg1"/>
                </a:solidFill>
              </a:rPr>
              <a:t>』</a:t>
            </a:r>
            <a:r>
              <a:rPr lang="ja-JP" altLang="en-US" b="1" dirty="0" smtClean="0">
                <a:solidFill>
                  <a:schemeClr val="bg1"/>
                </a:solidFill>
              </a:rPr>
              <a:t>を継続的</a:t>
            </a:r>
            <a:r>
              <a:rPr lang="ja-JP" altLang="en-US" b="1" dirty="0">
                <a:solidFill>
                  <a:schemeClr val="bg1"/>
                </a:solidFill>
              </a:rPr>
              <a:t>に創出できる体制・状態を</a:t>
            </a:r>
            <a:r>
              <a:rPr lang="ja-JP" altLang="en-US" b="1" dirty="0" smtClean="0">
                <a:solidFill>
                  <a:schemeClr val="bg1"/>
                </a:solidFill>
              </a:rPr>
              <a:t>目指すために・・・</a:t>
            </a:r>
            <a:endParaRPr lang="en-US" altLang="ja-JP" b="1" dirty="0" smtClean="0">
              <a:solidFill>
                <a:schemeClr val="bg1"/>
              </a:solidFill>
            </a:endParaRPr>
          </a:p>
          <a:p>
            <a:pPr algn="dist">
              <a:lnSpc>
                <a:spcPct val="110000"/>
              </a:lnSpc>
            </a:pPr>
            <a:r>
              <a:rPr lang="en-US" altLang="ja-JP" b="1" dirty="0" smtClean="0">
                <a:solidFill>
                  <a:schemeClr val="bg1"/>
                </a:solidFill>
              </a:rPr>
              <a:t>WebFOCUS</a:t>
            </a:r>
            <a:r>
              <a:rPr lang="ja-JP" altLang="en-US" b="1" dirty="0" smtClean="0">
                <a:solidFill>
                  <a:schemeClr val="bg1"/>
                </a:solidFill>
              </a:rPr>
              <a:t>活用のヒントが</a:t>
            </a:r>
            <a:r>
              <a:rPr lang="ja-JP" altLang="en-US" b="1" dirty="0">
                <a:solidFill>
                  <a:schemeClr val="bg1"/>
                </a:solidFill>
              </a:rPr>
              <a:t>詰まった各種コンテンツ</a:t>
            </a:r>
            <a:r>
              <a:rPr lang="ja-JP" altLang="en-US" b="1" dirty="0" smtClean="0">
                <a:solidFill>
                  <a:schemeClr val="bg1"/>
                </a:solidFill>
              </a:rPr>
              <a:t>を提供しています。</a:t>
            </a:r>
          </a:p>
          <a:p>
            <a:pPr algn="dist">
              <a:lnSpc>
                <a:spcPct val="110000"/>
              </a:lnSpc>
            </a:pPr>
            <a:r>
              <a:rPr lang="ja-JP" altLang="en-US" b="1" dirty="0" smtClean="0">
                <a:solidFill>
                  <a:schemeClr val="bg1"/>
                </a:solidFill>
              </a:rPr>
              <a:t>自分</a:t>
            </a:r>
            <a:r>
              <a:rPr lang="ja-JP" altLang="en-US" b="1" dirty="0">
                <a:solidFill>
                  <a:schemeClr val="bg1"/>
                </a:solidFill>
              </a:rPr>
              <a:t>たちの取り組み状況や目的に応じて </a:t>
            </a:r>
            <a:r>
              <a:rPr lang="en-US" altLang="ja-JP" b="1" dirty="0">
                <a:solidFill>
                  <a:schemeClr val="bg1"/>
                </a:solidFill>
              </a:rPr>
              <a:t>WebFOCUS </a:t>
            </a:r>
            <a:r>
              <a:rPr lang="ja-JP" altLang="en-US" b="1" dirty="0">
                <a:solidFill>
                  <a:schemeClr val="bg1"/>
                </a:solidFill>
              </a:rPr>
              <a:t>ナレッジサプリ</a:t>
            </a:r>
            <a:r>
              <a:rPr lang="ja-JP" altLang="en-US" b="1" dirty="0" smtClean="0">
                <a:solidFill>
                  <a:schemeClr val="bg1"/>
                </a:solidFill>
              </a:rPr>
              <a:t>で</a:t>
            </a:r>
            <a:endParaRPr lang="en-US" altLang="ja-JP" b="1" dirty="0" smtClean="0">
              <a:solidFill>
                <a:schemeClr val="bg1"/>
              </a:solidFill>
            </a:endParaRPr>
          </a:p>
          <a:p>
            <a:pPr algn="dist">
              <a:lnSpc>
                <a:spcPct val="110000"/>
              </a:lnSpc>
            </a:pPr>
            <a:r>
              <a:rPr lang="en-US" altLang="ja-JP" b="1" dirty="0" smtClean="0">
                <a:solidFill>
                  <a:schemeClr val="bg1"/>
                </a:solidFill>
              </a:rPr>
              <a:t>WebFOCUS</a:t>
            </a:r>
            <a:r>
              <a:rPr lang="ja-JP" altLang="en-US" b="1" dirty="0">
                <a:solidFill>
                  <a:schemeClr val="bg1"/>
                </a:solidFill>
              </a:rPr>
              <a:t>活用</a:t>
            </a:r>
            <a:r>
              <a:rPr lang="ja-JP" altLang="en-US" b="1" dirty="0" smtClean="0">
                <a:solidFill>
                  <a:schemeClr val="bg1"/>
                </a:solidFill>
              </a:rPr>
              <a:t>のノウハウや製品テクニックを</a:t>
            </a:r>
            <a:r>
              <a:rPr lang="ja-JP" altLang="en-US" b="1" dirty="0">
                <a:solidFill>
                  <a:schemeClr val="bg1"/>
                </a:solidFill>
              </a:rPr>
              <a:t>補うことができます。</a:t>
            </a:r>
            <a:endParaRPr kumimoji="1" lang="ja-JP" altLang="en-US" b="1" dirty="0">
              <a:solidFill>
                <a:schemeClr val="bg1"/>
              </a:solidFill>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2</a:t>
            </a:fld>
            <a:endParaRPr lang="ja-JP" altLang="en-US" dirty="0"/>
          </a:p>
        </p:txBody>
      </p:sp>
      <p:sp>
        <p:nvSpPr>
          <p:cNvPr id="7" name="正方形/長方形 6"/>
          <p:cNvSpPr/>
          <p:nvPr/>
        </p:nvSpPr>
        <p:spPr>
          <a:xfrm>
            <a:off x="4479740" y="916607"/>
            <a:ext cx="4320481" cy="2132733"/>
          </a:xfrm>
          <a:prstGeom prst="rect">
            <a:avLst/>
          </a:prstGeom>
          <a:noFill/>
          <a:ln w="28575">
            <a:solidFill>
              <a:schemeClr val="tx2"/>
            </a:solidFill>
          </a:ln>
          <a:effectLst/>
        </p:spPr>
        <p:txBody>
          <a:bodyPr wrap="square" lIns="216000" tIns="72000" rIns="216000" bIns="72000" anchor="ctr">
            <a:noAutofit/>
          </a:bodyPr>
          <a:lstStyle/>
          <a:p>
            <a:pPr algn="dist">
              <a:spcBef>
                <a:spcPts val="600"/>
              </a:spcBef>
            </a:pPr>
            <a:r>
              <a:rPr lang="ja-JP" altLang="en-US" sz="1600" dirty="0">
                <a:solidFill>
                  <a:schemeClr val="tx2"/>
                </a:solidFill>
              </a:rPr>
              <a:t>足りない栄養を</a:t>
            </a:r>
            <a:r>
              <a:rPr lang="ja-JP" altLang="en-US" sz="1600" dirty="0" smtClean="0">
                <a:solidFill>
                  <a:schemeClr val="tx2"/>
                </a:solidFill>
              </a:rPr>
              <a:t>補助したり、効果を維持</a:t>
            </a:r>
            <a:r>
              <a:rPr lang="en-US" altLang="ja-JP" sz="1600" dirty="0" smtClean="0">
                <a:solidFill>
                  <a:schemeClr val="tx2"/>
                </a:solidFill>
              </a:rPr>
              <a:t/>
            </a:r>
            <a:br>
              <a:rPr lang="en-US" altLang="ja-JP" sz="1600" dirty="0" smtClean="0">
                <a:solidFill>
                  <a:schemeClr val="tx2"/>
                </a:solidFill>
              </a:rPr>
            </a:br>
            <a:r>
              <a:rPr lang="ja-JP" altLang="en-US" sz="1600" dirty="0" smtClean="0">
                <a:solidFill>
                  <a:schemeClr val="tx2"/>
                </a:solidFill>
              </a:rPr>
              <a:t>増進してくれるサプリメントのように</a:t>
            </a:r>
            <a:endParaRPr lang="en-US" altLang="ja-JP" sz="1600" dirty="0" smtClean="0">
              <a:solidFill>
                <a:schemeClr val="tx2"/>
              </a:solidFill>
            </a:endParaRPr>
          </a:p>
          <a:p>
            <a:pPr algn="dist">
              <a:spcBef>
                <a:spcPts val="600"/>
              </a:spcBef>
            </a:pPr>
            <a:r>
              <a:rPr lang="en-US" altLang="ja-JP" sz="1600" b="1" dirty="0" smtClean="0">
                <a:solidFill>
                  <a:srgbClr val="FFC000"/>
                </a:solidFill>
                <a:effectLst/>
              </a:rPr>
              <a:t>WebFOCUS</a:t>
            </a:r>
            <a:r>
              <a:rPr lang="ja-JP" altLang="en-US" sz="1600" b="1" dirty="0" smtClean="0">
                <a:solidFill>
                  <a:srgbClr val="FFC000"/>
                </a:solidFill>
                <a:effectLst/>
              </a:rPr>
              <a:t>の使いこなしにまつわる</a:t>
            </a:r>
            <a:r>
              <a:rPr lang="en-US" altLang="ja-JP" sz="1600" b="1" dirty="0" smtClean="0">
                <a:solidFill>
                  <a:srgbClr val="FFC000"/>
                </a:solidFill>
                <a:effectLst/>
              </a:rPr>
              <a:t/>
            </a:r>
            <a:br>
              <a:rPr lang="en-US" altLang="ja-JP" sz="1600" b="1" dirty="0" smtClean="0">
                <a:solidFill>
                  <a:srgbClr val="FFC000"/>
                </a:solidFill>
                <a:effectLst/>
              </a:rPr>
            </a:br>
            <a:r>
              <a:rPr lang="ja-JP" altLang="en-US" sz="1600" b="1" dirty="0" smtClean="0">
                <a:solidFill>
                  <a:srgbClr val="FFC000"/>
                </a:solidFill>
                <a:effectLst/>
              </a:rPr>
              <a:t>ナレッジをお手軽に </a:t>
            </a:r>
            <a:r>
              <a:rPr lang="ja-JP" altLang="en-US" sz="2800" b="1" dirty="0" smtClean="0">
                <a:solidFill>
                  <a:srgbClr val="FFC000"/>
                </a:solidFill>
                <a:effectLst/>
              </a:rPr>
              <a:t>補完</a:t>
            </a:r>
            <a:r>
              <a:rPr lang="ja-JP" altLang="en-US" sz="1600" b="1" dirty="0" smtClean="0">
                <a:solidFill>
                  <a:srgbClr val="FFC000"/>
                </a:solidFill>
                <a:effectLst/>
              </a:rPr>
              <a:t> </a:t>
            </a:r>
            <a:r>
              <a:rPr lang="ja-JP" altLang="en-US" sz="1600" dirty="0" smtClean="0">
                <a:solidFill>
                  <a:schemeClr val="tx2"/>
                </a:solidFill>
              </a:rPr>
              <a:t>できる</a:t>
            </a:r>
            <a:endParaRPr lang="en-US" altLang="ja-JP" sz="1600" dirty="0">
              <a:solidFill>
                <a:schemeClr val="tx2"/>
              </a:solidFill>
            </a:endParaRPr>
          </a:p>
          <a:p>
            <a:pPr algn="dist">
              <a:spcBef>
                <a:spcPts val="600"/>
              </a:spcBef>
            </a:pPr>
            <a:r>
              <a:rPr lang="ja-JP" altLang="en-US" sz="1600" i="1" dirty="0" smtClean="0">
                <a:solidFill>
                  <a:schemeClr val="tx2"/>
                </a:solidFill>
              </a:rPr>
              <a:t>サブスクリプションサービス！！</a:t>
            </a:r>
            <a:endParaRPr lang="ja-JP" altLang="en-US" sz="1600" i="1" dirty="0">
              <a:solidFill>
                <a:schemeClr val="tx2"/>
              </a:solidFill>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71" y="903362"/>
            <a:ext cx="3913971" cy="2145978"/>
          </a:xfrm>
          <a:prstGeom prst="rect">
            <a:avLst/>
          </a:prstGeom>
        </p:spPr>
      </p:pic>
    </p:spTree>
    <p:extLst>
      <p:ext uri="{BB962C8B-B14F-4D97-AF65-F5344CB8AC3E}">
        <p14:creationId xmlns:p14="http://schemas.microsoft.com/office/powerpoint/2010/main" val="206407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サービスご利用の流れ</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20</a:t>
            </a:fld>
            <a:endParaRPr lang="ja-JP" altLang="en-US" dirty="0"/>
          </a:p>
        </p:txBody>
      </p:sp>
      <p:sp>
        <p:nvSpPr>
          <p:cNvPr id="6" name="角丸四角形 5"/>
          <p:cNvSpPr/>
          <p:nvPr/>
        </p:nvSpPr>
        <p:spPr>
          <a:xfrm>
            <a:off x="683568" y="825841"/>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サービスご利用のお申込み</a:t>
            </a:r>
            <a:endParaRPr kumimoji="1" lang="en-US" altLang="ja-JP" sz="1400" dirty="0" smtClean="0">
              <a:solidFill>
                <a:schemeClr val="bg1"/>
              </a:solidFill>
            </a:endParaRPr>
          </a:p>
        </p:txBody>
      </p:sp>
      <p:sp>
        <p:nvSpPr>
          <p:cNvPr id="8" name="角丸四角形 7"/>
          <p:cNvSpPr/>
          <p:nvPr/>
        </p:nvSpPr>
        <p:spPr>
          <a:xfrm>
            <a:off x="683568" y="1869484"/>
            <a:ext cx="3168352" cy="486054"/>
          </a:xfrm>
          <a:prstGeom prst="roundRect">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弊社担当より貴社へご連絡</a:t>
            </a:r>
            <a:endParaRPr kumimoji="1" lang="en-US" altLang="ja-JP" sz="1400" dirty="0" smtClean="0">
              <a:solidFill>
                <a:schemeClr val="bg1"/>
              </a:solidFill>
            </a:endParaRPr>
          </a:p>
        </p:txBody>
      </p:sp>
      <p:sp>
        <p:nvSpPr>
          <p:cNvPr id="10" name="角丸四角形 9"/>
          <p:cNvSpPr/>
          <p:nvPr/>
        </p:nvSpPr>
        <p:spPr>
          <a:xfrm>
            <a:off x="683568" y="2913127"/>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ご発注</a:t>
            </a:r>
            <a:endParaRPr kumimoji="1" lang="en-US" altLang="ja-JP" sz="1400" dirty="0" smtClean="0">
              <a:solidFill>
                <a:schemeClr val="bg1"/>
              </a:solidFill>
            </a:endParaRPr>
          </a:p>
        </p:txBody>
      </p:sp>
      <p:sp>
        <p:nvSpPr>
          <p:cNvPr id="12" name="角丸四角形 11"/>
          <p:cNvSpPr/>
          <p:nvPr/>
        </p:nvSpPr>
        <p:spPr>
          <a:xfrm>
            <a:off x="683568" y="3956770"/>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en-US" altLang="ja-JP" sz="1400" dirty="0" smtClean="0">
                <a:solidFill>
                  <a:schemeClr val="bg1"/>
                </a:solidFill>
              </a:rPr>
              <a:t>WebFOCUS</a:t>
            </a:r>
            <a:r>
              <a:rPr kumimoji="1" lang="ja-JP" altLang="en-US" sz="1400" dirty="0" smtClean="0">
                <a:solidFill>
                  <a:schemeClr val="bg1"/>
                </a:solidFill>
              </a:rPr>
              <a:t> </a:t>
            </a:r>
            <a:r>
              <a:rPr kumimoji="1" lang="en-US" altLang="ja-JP" sz="1400" dirty="0" smtClean="0">
                <a:solidFill>
                  <a:schemeClr val="bg1"/>
                </a:solidFill>
              </a:rPr>
              <a:t>knowledge</a:t>
            </a:r>
            <a:r>
              <a:rPr kumimoji="1" lang="ja-JP" altLang="en-US" sz="1400" dirty="0" smtClean="0">
                <a:solidFill>
                  <a:schemeClr val="bg1"/>
                </a:solidFill>
              </a:rPr>
              <a:t> </a:t>
            </a:r>
            <a:r>
              <a:rPr kumimoji="1" lang="en-US" altLang="ja-JP" sz="1400" dirty="0" smtClean="0">
                <a:solidFill>
                  <a:schemeClr val="bg1"/>
                </a:solidFill>
              </a:rPr>
              <a:t>base</a:t>
            </a:r>
            <a:r>
              <a:rPr kumimoji="1" lang="ja-JP" altLang="en-US" sz="1400" dirty="0" smtClean="0">
                <a:solidFill>
                  <a:schemeClr val="bg1"/>
                </a:solidFill>
              </a:rPr>
              <a:t>お申込み</a:t>
            </a:r>
            <a:endParaRPr kumimoji="1" lang="en-US" altLang="ja-JP" sz="1400" dirty="0" smtClean="0">
              <a:solidFill>
                <a:schemeClr val="bg1"/>
              </a:solidFill>
            </a:endParaRPr>
          </a:p>
        </p:txBody>
      </p:sp>
      <p:sp>
        <p:nvSpPr>
          <p:cNvPr id="13" name="テキスト ボックス 12"/>
          <p:cNvSpPr txBox="1"/>
          <p:nvPr/>
        </p:nvSpPr>
        <p:spPr bwMode="auto">
          <a:xfrm>
            <a:off x="827584" y="4470094"/>
            <a:ext cx="2664296" cy="307777"/>
          </a:xfrm>
          <a:prstGeom prst="rect">
            <a:avLst/>
          </a:prstGeom>
          <a:no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en-US" altLang="ja-JP" sz="1000" dirty="0" smtClean="0">
                <a:solidFill>
                  <a:schemeClr val="tx1">
                    <a:lumMod val="65000"/>
                    <a:lumOff val="35000"/>
                  </a:schemeClr>
                </a:solidFill>
              </a:rPr>
              <a:t>WebFOCUS</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knowledge</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base</a:t>
            </a:r>
            <a:r>
              <a:rPr kumimoji="1" lang="ja-JP" altLang="en-US" sz="1000" dirty="0" smtClean="0">
                <a:solidFill>
                  <a:schemeClr val="tx1">
                    <a:lumMod val="65000"/>
                    <a:lumOff val="35000"/>
                  </a:schemeClr>
                </a:solidFill>
              </a:rPr>
              <a:t>の</a:t>
            </a:r>
            <a:r>
              <a:rPr kumimoji="1" lang="en-US" altLang="ja-JP" sz="1000" dirty="0" smtClean="0">
                <a:solidFill>
                  <a:schemeClr val="tx1">
                    <a:lumMod val="65000"/>
                    <a:lumOff val="35000"/>
                  </a:schemeClr>
                </a:solidFill>
              </a:rPr>
              <a:t>ID</a:t>
            </a:r>
            <a:r>
              <a:rPr kumimoji="1" lang="ja-JP" altLang="en-US" sz="1000" dirty="0" smtClean="0">
                <a:solidFill>
                  <a:schemeClr val="tx1">
                    <a:lumMod val="65000"/>
                    <a:lumOff val="35000"/>
                  </a:schemeClr>
                </a:solidFill>
              </a:rPr>
              <a:t>をお持ちでない場合は、お申込みいただきます</a:t>
            </a:r>
            <a:endParaRPr kumimoji="1" lang="ja-JP" altLang="en-US" sz="1000" dirty="0">
              <a:solidFill>
                <a:schemeClr val="tx1">
                  <a:lumMod val="65000"/>
                  <a:lumOff val="35000"/>
                </a:schemeClr>
              </a:solidFill>
            </a:endParaRPr>
          </a:p>
        </p:txBody>
      </p:sp>
      <p:cxnSp>
        <p:nvCxnSpPr>
          <p:cNvPr id="17" name="直線矢印コネクタ 16"/>
          <p:cNvCxnSpPr>
            <a:stCxn id="6" idx="2"/>
            <a:endCxn id="8" idx="0"/>
          </p:cNvCxnSpPr>
          <p:nvPr/>
        </p:nvCxnSpPr>
        <p:spPr>
          <a:xfrm>
            <a:off x="2267744" y="1311895"/>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bwMode="auto">
          <a:xfrm>
            <a:off x="827584" y="1338905"/>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本資料の最終スライドに申し込みページをご案内しておりますのでご参照ください</a:t>
            </a:r>
            <a:endParaRPr kumimoji="1" lang="ja-JP" altLang="en-US" sz="1000" dirty="0">
              <a:solidFill>
                <a:schemeClr val="tx1">
                  <a:lumMod val="65000"/>
                  <a:lumOff val="35000"/>
                </a:schemeClr>
              </a:solidFill>
            </a:endParaRPr>
          </a:p>
        </p:txBody>
      </p:sp>
      <p:cxnSp>
        <p:nvCxnSpPr>
          <p:cNvPr id="18" name="直線矢印コネクタ 17"/>
          <p:cNvCxnSpPr>
            <a:stCxn id="8" idx="2"/>
            <a:endCxn id="10" idx="0"/>
          </p:cNvCxnSpPr>
          <p:nvPr/>
        </p:nvCxnSpPr>
        <p:spPr>
          <a:xfrm>
            <a:off x="2267744" y="2355538"/>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bwMode="auto">
          <a:xfrm>
            <a:off x="827584" y="2382548"/>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ご利用プランやご利用開始日など、ご確認させていただき、お見積りをご提出します</a:t>
            </a:r>
            <a:endParaRPr kumimoji="1" lang="ja-JP" altLang="en-US" sz="1000" dirty="0">
              <a:solidFill>
                <a:schemeClr val="tx1">
                  <a:lumMod val="65000"/>
                  <a:lumOff val="35000"/>
                </a:schemeClr>
              </a:solidFill>
            </a:endParaRPr>
          </a:p>
        </p:txBody>
      </p:sp>
      <p:cxnSp>
        <p:nvCxnSpPr>
          <p:cNvPr id="21" name="直線矢印コネクタ 20"/>
          <p:cNvCxnSpPr>
            <a:stCxn id="10" idx="2"/>
            <a:endCxn id="12" idx="0"/>
          </p:cNvCxnSpPr>
          <p:nvPr/>
        </p:nvCxnSpPr>
        <p:spPr>
          <a:xfrm>
            <a:off x="2267744" y="3399181"/>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827584" y="3426191"/>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サービスご利用の代表者など必要事項とともに注文書を送付いただきます</a:t>
            </a:r>
            <a:endParaRPr kumimoji="1" lang="ja-JP" altLang="en-US" sz="1000" dirty="0">
              <a:solidFill>
                <a:schemeClr val="tx1">
                  <a:lumMod val="65000"/>
                  <a:lumOff val="35000"/>
                </a:schemeClr>
              </a:solidFill>
            </a:endParaRPr>
          </a:p>
        </p:txBody>
      </p:sp>
      <p:sp>
        <p:nvSpPr>
          <p:cNvPr id="24" name="角丸四角形 23"/>
          <p:cNvSpPr/>
          <p:nvPr/>
        </p:nvSpPr>
        <p:spPr>
          <a:xfrm>
            <a:off x="4499992" y="825841"/>
            <a:ext cx="3168352" cy="486054"/>
          </a:xfrm>
          <a:prstGeom prst="roundRect">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en-US" altLang="ja-JP" sz="1400" dirty="0" smtClean="0">
                <a:solidFill>
                  <a:schemeClr val="bg1"/>
                </a:solidFill>
              </a:rPr>
              <a:t>WebFOCUS</a:t>
            </a:r>
            <a:r>
              <a:rPr kumimoji="1" lang="ja-JP" altLang="en-US" sz="1400" dirty="0" smtClean="0">
                <a:solidFill>
                  <a:schemeClr val="bg1"/>
                </a:solidFill>
              </a:rPr>
              <a:t>ナレッジサプリご利用設定</a:t>
            </a:r>
            <a:endParaRPr kumimoji="1" lang="en-US" altLang="ja-JP" sz="1400" dirty="0" smtClean="0">
              <a:solidFill>
                <a:schemeClr val="bg1"/>
              </a:solidFill>
            </a:endParaRPr>
          </a:p>
        </p:txBody>
      </p:sp>
      <p:sp>
        <p:nvSpPr>
          <p:cNvPr id="25" name="角丸四角形 24"/>
          <p:cNvSpPr/>
          <p:nvPr/>
        </p:nvSpPr>
        <p:spPr>
          <a:xfrm>
            <a:off x="4499992" y="1869484"/>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en-US" altLang="ja-JP" sz="1400" dirty="0" smtClean="0">
                <a:solidFill>
                  <a:schemeClr val="bg1"/>
                </a:solidFill>
              </a:rPr>
              <a:t>WebFOCUS</a:t>
            </a:r>
            <a:r>
              <a:rPr lang="ja-JP" altLang="en-US" sz="1400" dirty="0" smtClean="0">
                <a:solidFill>
                  <a:schemeClr val="bg1"/>
                </a:solidFill>
              </a:rPr>
              <a:t>ナレッジサプリご利用</a:t>
            </a:r>
            <a:r>
              <a:rPr lang="ja-JP" altLang="en-US" sz="1400" dirty="0">
                <a:solidFill>
                  <a:schemeClr val="bg1"/>
                </a:solidFill>
              </a:rPr>
              <a:t>開始</a:t>
            </a:r>
            <a:endParaRPr kumimoji="1" lang="en-US" altLang="ja-JP" sz="1400" dirty="0" smtClean="0">
              <a:solidFill>
                <a:schemeClr val="bg1"/>
              </a:solidFill>
            </a:endParaRPr>
          </a:p>
        </p:txBody>
      </p:sp>
      <p:sp>
        <p:nvSpPr>
          <p:cNvPr id="26" name="角丸四角形 25"/>
          <p:cNvSpPr/>
          <p:nvPr/>
        </p:nvSpPr>
        <p:spPr>
          <a:xfrm>
            <a:off x="4499992" y="2913127"/>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lang="ja-JP" altLang="en-US" sz="1400" dirty="0" smtClean="0">
                <a:solidFill>
                  <a:schemeClr val="bg1"/>
                </a:solidFill>
              </a:rPr>
              <a:t>コンテンツ視聴・ダウンロード</a:t>
            </a:r>
            <a:endParaRPr lang="en-US" altLang="ja-JP" sz="1400" dirty="0" smtClean="0">
              <a:solidFill>
                <a:schemeClr val="bg1"/>
              </a:solidFill>
            </a:endParaRPr>
          </a:p>
        </p:txBody>
      </p:sp>
      <p:sp>
        <p:nvSpPr>
          <p:cNvPr id="27" name="角丸四角形 26"/>
          <p:cNvSpPr/>
          <p:nvPr/>
        </p:nvSpPr>
        <p:spPr>
          <a:xfrm>
            <a:off x="4499992" y="3956770"/>
            <a:ext cx="3168352" cy="486054"/>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lIns="36000" tIns="72000" rIns="36000" rtlCol="0" anchor="ctr"/>
          <a:lstStyle/>
          <a:p>
            <a:pPr algn="ctr"/>
            <a:r>
              <a:rPr kumimoji="1" lang="ja-JP" altLang="en-US" sz="1400" dirty="0" smtClean="0">
                <a:solidFill>
                  <a:schemeClr val="bg1"/>
                </a:solidFill>
              </a:rPr>
              <a:t>リモートフォロー特典のご利用</a:t>
            </a:r>
            <a:endParaRPr kumimoji="1" lang="en-US" altLang="ja-JP" sz="1400" dirty="0" smtClean="0">
              <a:solidFill>
                <a:schemeClr val="bg1"/>
              </a:solidFill>
            </a:endParaRPr>
          </a:p>
        </p:txBody>
      </p:sp>
      <p:sp>
        <p:nvSpPr>
          <p:cNvPr id="28" name="テキスト ボックス 27"/>
          <p:cNvSpPr txBox="1"/>
          <p:nvPr/>
        </p:nvSpPr>
        <p:spPr bwMode="auto">
          <a:xfrm>
            <a:off x="4644008" y="4470094"/>
            <a:ext cx="2664296" cy="307777"/>
          </a:xfrm>
          <a:prstGeom prst="rect">
            <a:avLst/>
          </a:prstGeom>
          <a:no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コンテンツに関して、より詳細が知りたい、相談したいなどのニーズにお応えします</a:t>
            </a:r>
            <a:endParaRPr kumimoji="1" lang="ja-JP" altLang="en-US" sz="1000" dirty="0">
              <a:solidFill>
                <a:schemeClr val="tx1">
                  <a:lumMod val="65000"/>
                  <a:lumOff val="35000"/>
                </a:schemeClr>
              </a:solidFill>
            </a:endParaRPr>
          </a:p>
        </p:txBody>
      </p:sp>
      <p:cxnSp>
        <p:nvCxnSpPr>
          <p:cNvPr id="29" name="直線矢印コネクタ 28"/>
          <p:cNvCxnSpPr>
            <a:stCxn id="24" idx="2"/>
            <a:endCxn id="25" idx="0"/>
          </p:cNvCxnSpPr>
          <p:nvPr/>
        </p:nvCxnSpPr>
        <p:spPr>
          <a:xfrm>
            <a:off x="6084168" y="1311895"/>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bwMode="auto">
          <a:xfrm>
            <a:off x="4644008" y="1338905"/>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en-US" altLang="ja-JP" sz="1000" dirty="0" smtClean="0">
                <a:solidFill>
                  <a:schemeClr val="tx1">
                    <a:lumMod val="65000"/>
                    <a:lumOff val="35000"/>
                  </a:schemeClr>
                </a:solidFill>
              </a:rPr>
              <a:t>WebFOCUS</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knowledge</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base</a:t>
            </a:r>
            <a:r>
              <a:rPr kumimoji="1" lang="ja-JP" altLang="en-US" sz="1000" dirty="0" smtClean="0">
                <a:solidFill>
                  <a:schemeClr val="tx1">
                    <a:lumMod val="65000"/>
                    <a:lumOff val="35000"/>
                  </a:schemeClr>
                </a:solidFill>
              </a:rPr>
              <a:t>の代表者</a:t>
            </a:r>
            <a:r>
              <a:rPr kumimoji="1" lang="en-US" altLang="ja-JP" sz="1000" dirty="0" smtClean="0">
                <a:solidFill>
                  <a:schemeClr val="tx1">
                    <a:lumMod val="65000"/>
                    <a:lumOff val="35000"/>
                  </a:schemeClr>
                </a:solidFill>
              </a:rPr>
              <a:t>ID</a:t>
            </a:r>
            <a:r>
              <a:rPr kumimoji="1" lang="ja-JP" altLang="en-US" sz="1000" dirty="0" smtClean="0">
                <a:solidFill>
                  <a:schemeClr val="tx1">
                    <a:lumMod val="65000"/>
                    <a:lumOff val="35000"/>
                  </a:schemeClr>
                </a:solidFill>
              </a:rPr>
              <a:t>へナレッジサプリのご利用設定をいたします</a:t>
            </a:r>
            <a:endParaRPr kumimoji="1" lang="ja-JP" altLang="en-US" sz="1000" dirty="0">
              <a:solidFill>
                <a:schemeClr val="tx1">
                  <a:lumMod val="65000"/>
                  <a:lumOff val="35000"/>
                </a:schemeClr>
              </a:solidFill>
            </a:endParaRPr>
          </a:p>
        </p:txBody>
      </p:sp>
      <p:cxnSp>
        <p:nvCxnSpPr>
          <p:cNvPr id="31" name="直線矢印コネクタ 30"/>
          <p:cNvCxnSpPr>
            <a:stCxn id="25" idx="2"/>
            <a:endCxn id="26" idx="0"/>
          </p:cNvCxnSpPr>
          <p:nvPr/>
        </p:nvCxnSpPr>
        <p:spPr>
          <a:xfrm>
            <a:off x="6084168" y="2355538"/>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bwMode="auto">
          <a:xfrm>
            <a:off x="4644008" y="2365130"/>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en-US" altLang="ja-JP" sz="1000" dirty="0" smtClean="0">
                <a:solidFill>
                  <a:schemeClr val="tx1">
                    <a:lumMod val="65000"/>
                    <a:lumOff val="35000"/>
                  </a:schemeClr>
                </a:solidFill>
              </a:rPr>
              <a:t>WebFOCUS</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knowledge</a:t>
            </a:r>
            <a:r>
              <a:rPr kumimoji="1" lang="ja-JP" altLang="en-US" sz="1000" dirty="0" smtClean="0">
                <a:solidFill>
                  <a:schemeClr val="tx1">
                    <a:lumMod val="65000"/>
                    <a:lumOff val="35000"/>
                  </a:schemeClr>
                </a:solidFill>
              </a:rPr>
              <a:t> </a:t>
            </a:r>
            <a:r>
              <a:rPr kumimoji="1" lang="en-US" altLang="ja-JP" sz="1000" dirty="0" smtClean="0">
                <a:solidFill>
                  <a:schemeClr val="tx1">
                    <a:lumMod val="65000"/>
                    <a:lumOff val="35000"/>
                  </a:schemeClr>
                </a:solidFill>
              </a:rPr>
              <a:t>base</a:t>
            </a:r>
            <a:r>
              <a:rPr kumimoji="1" lang="ja-JP" altLang="en-US" sz="1000" dirty="0" smtClean="0">
                <a:solidFill>
                  <a:schemeClr val="tx1">
                    <a:lumMod val="65000"/>
                    <a:lumOff val="35000"/>
                  </a:schemeClr>
                </a:solidFill>
              </a:rPr>
              <a:t>の</a:t>
            </a:r>
            <a:r>
              <a:rPr kumimoji="1" lang="en-US" altLang="ja-JP" sz="1000" dirty="0" smtClean="0">
                <a:solidFill>
                  <a:schemeClr val="tx1">
                    <a:lumMod val="65000"/>
                    <a:lumOff val="35000"/>
                  </a:schemeClr>
                </a:solidFill>
              </a:rPr>
              <a:t>ID</a:t>
            </a:r>
            <a:r>
              <a:rPr kumimoji="1" lang="ja-JP" altLang="en-US" sz="1000" dirty="0" smtClean="0">
                <a:solidFill>
                  <a:schemeClr val="tx1">
                    <a:lumMod val="65000"/>
                    <a:lumOff val="35000"/>
                  </a:schemeClr>
                </a:solidFill>
              </a:rPr>
              <a:t>作成済みであることが前提ですのでご注意ください</a:t>
            </a:r>
            <a:endParaRPr kumimoji="1" lang="ja-JP" altLang="en-US" sz="1000" dirty="0">
              <a:solidFill>
                <a:schemeClr val="tx1">
                  <a:lumMod val="65000"/>
                  <a:lumOff val="35000"/>
                </a:schemeClr>
              </a:solidFill>
            </a:endParaRPr>
          </a:p>
        </p:txBody>
      </p:sp>
      <p:cxnSp>
        <p:nvCxnSpPr>
          <p:cNvPr id="33" name="直線矢印コネクタ 32"/>
          <p:cNvCxnSpPr>
            <a:stCxn id="26" idx="2"/>
            <a:endCxn id="27" idx="0"/>
          </p:cNvCxnSpPr>
          <p:nvPr/>
        </p:nvCxnSpPr>
        <p:spPr>
          <a:xfrm>
            <a:off x="6084168" y="3399181"/>
            <a:ext cx="0" cy="557589"/>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4644008" y="3426191"/>
            <a:ext cx="2664296" cy="307777"/>
          </a:xfrm>
          <a:prstGeom prst="rect">
            <a:avLst/>
          </a:prstGeom>
          <a:solidFill>
            <a:schemeClr val="bg1">
              <a:alpha val="70000"/>
            </a:schemeClr>
          </a:solidFill>
          <a:ln>
            <a:noFill/>
          </a:ln>
          <a:effectLst/>
          <a:extLst/>
        </p:spPr>
        <p:txBody>
          <a:bodyPr wrap="square" lIns="78903" tIns="0" rIns="78903" bIns="0" rtlCol="0">
            <a:spAutoFit/>
          </a:bodyPr>
          <a:lstStyle/>
          <a:p>
            <a:pPr>
              <a:spcBef>
                <a:spcPct val="20000"/>
              </a:spcBef>
              <a:spcAft>
                <a:spcPts val="400"/>
              </a:spcAft>
              <a:buClr>
                <a:srgbClr val="007BBB"/>
              </a:buClr>
              <a:tabLst/>
            </a:pPr>
            <a:r>
              <a:rPr kumimoji="1" lang="ja-JP" altLang="en-US" sz="1000" dirty="0" smtClean="0">
                <a:solidFill>
                  <a:schemeClr val="tx1">
                    <a:lumMod val="65000"/>
                    <a:lumOff val="35000"/>
                  </a:schemeClr>
                </a:solidFill>
              </a:rPr>
              <a:t>お申込みプランに応じたコンテンツの視聴やダウンロードを自由にご利用ください</a:t>
            </a:r>
            <a:endParaRPr kumimoji="1" lang="ja-JP" altLang="en-US" sz="1000" dirty="0">
              <a:solidFill>
                <a:schemeClr val="tx1">
                  <a:lumMod val="65000"/>
                  <a:lumOff val="35000"/>
                </a:schemeClr>
              </a:solidFill>
            </a:endParaRPr>
          </a:p>
        </p:txBody>
      </p:sp>
      <p:cxnSp>
        <p:nvCxnSpPr>
          <p:cNvPr id="36" name="カギ線コネクタ 35"/>
          <p:cNvCxnSpPr>
            <a:stCxn id="12" idx="3"/>
            <a:endCxn id="24" idx="1"/>
          </p:cNvCxnSpPr>
          <p:nvPr/>
        </p:nvCxnSpPr>
        <p:spPr>
          <a:xfrm flipV="1">
            <a:off x="3851920" y="1068868"/>
            <a:ext cx="648072" cy="3130929"/>
          </a:xfrm>
          <a:prstGeom prst="bentConnector3">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5712656" y="393158"/>
            <a:ext cx="371511" cy="218590"/>
          </a:xfrm>
          <a:prstGeom prst="roundRect">
            <a:avLst/>
          </a:prstGeom>
          <a:solidFill>
            <a:srgbClr val="92D050"/>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38" name="テキスト ボックス 37"/>
          <p:cNvSpPr txBox="1"/>
          <p:nvPr/>
        </p:nvSpPr>
        <p:spPr bwMode="auto">
          <a:xfrm>
            <a:off x="6044909" y="393971"/>
            <a:ext cx="720080" cy="23356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kumimoji="1" lang="ja-JP" altLang="en-US" sz="1000" dirty="0" smtClean="0">
                <a:solidFill>
                  <a:prstClr val="black">
                    <a:lumMod val="75000"/>
                    <a:lumOff val="25000"/>
                  </a:prstClr>
                </a:solidFill>
              </a:rPr>
              <a:t>貴社</a:t>
            </a:r>
            <a:endParaRPr kumimoji="1" lang="ja-JP" altLang="en-US" sz="1000" dirty="0">
              <a:solidFill>
                <a:prstClr val="black">
                  <a:lumMod val="75000"/>
                  <a:lumOff val="25000"/>
                </a:prstClr>
              </a:solidFill>
            </a:endParaRPr>
          </a:p>
        </p:txBody>
      </p:sp>
      <p:sp>
        <p:nvSpPr>
          <p:cNvPr id="39" name="角丸四角形 38"/>
          <p:cNvSpPr/>
          <p:nvPr/>
        </p:nvSpPr>
        <p:spPr>
          <a:xfrm>
            <a:off x="6707384" y="393158"/>
            <a:ext cx="371511" cy="218590"/>
          </a:xfrm>
          <a:prstGeom prst="roundRect">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40" name="テキスト ボックス 39"/>
          <p:cNvSpPr txBox="1"/>
          <p:nvPr/>
        </p:nvSpPr>
        <p:spPr bwMode="auto">
          <a:xfrm>
            <a:off x="7039637" y="393971"/>
            <a:ext cx="720080" cy="23356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1000" dirty="0">
                <a:solidFill>
                  <a:prstClr val="black">
                    <a:lumMod val="75000"/>
                    <a:lumOff val="25000"/>
                  </a:prstClr>
                </a:solidFill>
              </a:rPr>
              <a:t>アシスト</a:t>
            </a:r>
            <a:endParaRPr kumimoji="1" lang="ja-JP" altLang="en-US" sz="1000" dirty="0">
              <a:solidFill>
                <a:prstClr val="black">
                  <a:lumMod val="75000"/>
                  <a:lumOff val="25000"/>
                </a:prstClr>
              </a:solidFill>
            </a:endParaRPr>
          </a:p>
        </p:txBody>
      </p:sp>
      <p:sp>
        <p:nvSpPr>
          <p:cNvPr id="41" name="テキスト ボックス 40"/>
          <p:cNvSpPr txBox="1"/>
          <p:nvPr/>
        </p:nvSpPr>
        <p:spPr bwMode="auto">
          <a:xfrm>
            <a:off x="7668344" y="823863"/>
            <a:ext cx="1348787" cy="49517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900" dirty="0" smtClean="0">
                <a:solidFill>
                  <a:prstClr val="black">
                    <a:lumMod val="75000"/>
                    <a:lumOff val="25000"/>
                  </a:prstClr>
                </a:solidFill>
              </a:rPr>
              <a:t>代表者以外のユーザー</a:t>
            </a:r>
            <a:r>
              <a:rPr lang="en-US" altLang="ja-JP" sz="900" dirty="0" smtClean="0">
                <a:solidFill>
                  <a:prstClr val="black">
                    <a:lumMod val="75000"/>
                    <a:lumOff val="25000"/>
                  </a:prstClr>
                </a:solidFill>
              </a:rPr>
              <a:t>ID</a:t>
            </a:r>
            <a:r>
              <a:rPr lang="ja-JP" altLang="en-US" sz="900" dirty="0" smtClean="0">
                <a:solidFill>
                  <a:prstClr val="black">
                    <a:lumMod val="75000"/>
                    <a:lumOff val="25000"/>
                  </a:prstClr>
                </a:solidFill>
              </a:rPr>
              <a:t>への権限付与は貴社にて実施いただきます</a:t>
            </a:r>
            <a:endParaRPr kumimoji="1" lang="ja-JP" altLang="en-US" sz="900" dirty="0">
              <a:solidFill>
                <a:prstClr val="black">
                  <a:lumMod val="75000"/>
                  <a:lumOff val="25000"/>
                </a:prstClr>
              </a:solidFill>
            </a:endParaRPr>
          </a:p>
        </p:txBody>
      </p:sp>
      <p:sp>
        <p:nvSpPr>
          <p:cNvPr id="42" name="テキスト ボックス 41"/>
          <p:cNvSpPr txBox="1"/>
          <p:nvPr/>
        </p:nvSpPr>
        <p:spPr bwMode="auto">
          <a:xfrm>
            <a:off x="7668344" y="2908567"/>
            <a:ext cx="1348787" cy="49517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900" dirty="0" smtClean="0">
                <a:solidFill>
                  <a:prstClr val="black">
                    <a:lumMod val="75000"/>
                    <a:lumOff val="25000"/>
                  </a:prstClr>
                </a:solidFill>
              </a:rPr>
              <a:t>コンテンツは、随時追加改訂していきますので、お楽しみに！！</a:t>
            </a:r>
            <a:endParaRPr kumimoji="1" lang="ja-JP" altLang="en-US" sz="900" dirty="0">
              <a:solidFill>
                <a:prstClr val="black">
                  <a:lumMod val="75000"/>
                  <a:lumOff val="25000"/>
                </a:prstClr>
              </a:solidFill>
            </a:endParaRPr>
          </a:p>
        </p:txBody>
      </p:sp>
      <p:sp>
        <p:nvSpPr>
          <p:cNvPr id="43" name="テキスト ボックス 42"/>
          <p:cNvSpPr txBox="1"/>
          <p:nvPr/>
        </p:nvSpPr>
        <p:spPr bwMode="auto">
          <a:xfrm>
            <a:off x="7668344" y="3945069"/>
            <a:ext cx="1348787" cy="495173"/>
          </a:xfrm>
          <a:prstGeom prst="rect">
            <a:avLst/>
          </a:prstGeom>
          <a:noFill/>
          <a:ln>
            <a:noFill/>
          </a:ln>
          <a:effectLst/>
          <a:extLst/>
        </p:spPr>
        <p:txBody>
          <a:bodyPr wrap="square" lIns="78903" tIns="39452" rIns="78903" bIns="39452" rtlCol="0">
            <a:spAutoFit/>
          </a:bodyPr>
          <a:lstStyle/>
          <a:p>
            <a:pPr>
              <a:spcBef>
                <a:spcPct val="20000"/>
              </a:spcBef>
              <a:spcAft>
                <a:spcPts val="400"/>
              </a:spcAft>
              <a:buClr>
                <a:srgbClr val="007BBB"/>
              </a:buClr>
              <a:tabLst/>
            </a:pPr>
            <a:r>
              <a:rPr lang="ja-JP" altLang="en-US" sz="900" dirty="0" smtClean="0">
                <a:solidFill>
                  <a:prstClr val="black">
                    <a:lumMod val="75000"/>
                    <a:lumOff val="25000"/>
                  </a:prstClr>
                </a:solidFill>
              </a:rPr>
              <a:t>リモートフォロー特典は、必要に応じてご利用ください</a:t>
            </a:r>
            <a:endParaRPr kumimoji="1" lang="ja-JP" altLang="en-US" sz="900" dirty="0">
              <a:solidFill>
                <a:prstClr val="black">
                  <a:lumMod val="75000"/>
                  <a:lumOff val="25000"/>
                </a:prstClr>
              </a:solidFill>
            </a:endParaRPr>
          </a:p>
        </p:txBody>
      </p:sp>
    </p:spTree>
    <p:extLst>
      <p:ext uri="{BB962C8B-B14F-4D97-AF65-F5344CB8AC3E}">
        <p14:creationId xmlns:p14="http://schemas.microsoft.com/office/powerpoint/2010/main" val="3193049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お申込み ステップ</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21</a:t>
            </a:fld>
            <a:endParaRPr lang="ja-JP" altLang="en-US" dirty="0"/>
          </a:p>
        </p:txBody>
      </p:sp>
      <p:sp>
        <p:nvSpPr>
          <p:cNvPr id="6" name="楕円 5"/>
          <p:cNvSpPr/>
          <p:nvPr/>
        </p:nvSpPr>
        <p:spPr>
          <a:xfrm>
            <a:off x="731317" y="1059582"/>
            <a:ext cx="2016224" cy="1800200"/>
          </a:xfrm>
          <a:prstGeom prst="ellipse">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ctr"/>
          <a:lstStyle/>
          <a:p>
            <a:pPr algn="ctr">
              <a:lnSpc>
                <a:spcPct val="150000"/>
              </a:lnSpc>
            </a:pPr>
            <a:r>
              <a:rPr lang="en-US" altLang="ja-JP" sz="1400" b="1" dirty="0" smtClean="0">
                <a:solidFill>
                  <a:schemeClr val="bg1"/>
                </a:solidFill>
              </a:rPr>
              <a:t>WebFOCUS</a:t>
            </a:r>
            <a:br>
              <a:rPr lang="en-US" altLang="ja-JP" sz="1400" b="1" dirty="0" smtClean="0">
                <a:solidFill>
                  <a:schemeClr val="bg1"/>
                </a:solidFill>
              </a:rPr>
            </a:br>
            <a:r>
              <a:rPr lang="en-US" altLang="ja-JP" sz="1400" b="1" dirty="0" smtClean="0">
                <a:solidFill>
                  <a:schemeClr val="bg1"/>
                </a:solidFill>
              </a:rPr>
              <a:t>knowledge base</a:t>
            </a:r>
          </a:p>
          <a:p>
            <a:pPr algn="ctr">
              <a:lnSpc>
                <a:spcPct val="150000"/>
              </a:lnSpc>
            </a:pPr>
            <a:r>
              <a:rPr lang="ja-JP" altLang="en-US" sz="1400" b="1" dirty="0" smtClean="0">
                <a:solidFill>
                  <a:schemeClr val="bg1"/>
                </a:solidFill>
              </a:rPr>
              <a:t>利用申込み</a:t>
            </a:r>
            <a:endParaRPr kumimoji="1" lang="ja-JP" altLang="en-US" sz="1400" b="1" dirty="0" smtClean="0">
              <a:solidFill>
                <a:schemeClr val="bg1"/>
              </a:solidFill>
            </a:endParaRPr>
          </a:p>
        </p:txBody>
      </p:sp>
      <p:sp>
        <p:nvSpPr>
          <p:cNvPr id="7" name="楕円 6"/>
          <p:cNvSpPr/>
          <p:nvPr/>
        </p:nvSpPr>
        <p:spPr>
          <a:xfrm>
            <a:off x="3512466" y="1065845"/>
            <a:ext cx="2016224" cy="1800200"/>
          </a:xfrm>
          <a:prstGeom prst="ellipse">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ctr"/>
          <a:lstStyle/>
          <a:p>
            <a:pPr algn="ctr">
              <a:lnSpc>
                <a:spcPct val="150000"/>
              </a:lnSpc>
            </a:pPr>
            <a:r>
              <a:rPr kumimoji="1" lang="ja-JP" altLang="en-US" sz="1400" b="1" dirty="0" smtClean="0">
                <a:solidFill>
                  <a:schemeClr val="bg1"/>
                </a:solidFill>
              </a:rPr>
              <a:t>アカウント発行</a:t>
            </a:r>
          </a:p>
        </p:txBody>
      </p:sp>
      <p:sp>
        <p:nvSpPr>
          <p:cNvPr id="8" name="楕円 7"/>
          <p:cNvSpPr/>
          <p:nvPr/>
        </p:nvSpPr>
        <p:spPr>
          <a:xfrm>
            <a:off x="6269355" y="1061864"/>
            <a:ext cx="2016224" cy="1800200"/>
          </a:xfrm>
          <a:prstGeom prst="ellipse">
            <a:avLst/>
          </a:pr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lIns="0" rIns="0" rtlCol="0" anchor="ctr"/>
          <a:lstStyle/>
          <a:p>
            <a:pPr algn="ctr">
              <a:lnSpc>
                <a:spcPct val="150000"/>
              </a:lnSpc>
            </a:pPr>
            <a:r>
              <a:rPr kumimoji="1" lang="en-US" altLang="ja-JP" sz="1400" b="1" dirty="0" smtClean="0">
                <a:solidFill>
                  <a:schemeClr val="bg1"/>
                </a:solidFill>
              </a:rPr>
              <a:t>WebFOCUS</a:t>
            </a:r>
          </a:p>
          <a:p>
            <a:pPr algn="ctr">
              <a:lnSpc>
                <a:spcPct val="150000"/>
              </a:lnSpc>
            </a:pPr>
            <a:r>
              <a:rPr kumimoji="1" lang="ja-JP" altLang="en-US" sz="1400" b="1" dirty="0" smtClean="0">
                <a:solidFill>
                  <a:schemeClr val="bg1"/>
                </a:solidFill>
              </a:rPr>
              <a:t>ナレッジサプリ</a:t>
            </a:r>
            <a:endParaRPr lang="en-US" altLang="ja-JP" sz="1400" b="1" dirty="0">
              <a:solidFill>
                <a:schemeClr val="bg1"/>
              </a:solidFill>
            </a:endParaRPr>
          </a:p>
          <a:p>
            <a:pPr algn="ctr">
              <a:lnSpc>
                <a:spcPct val="150000"/>
              </a:lnSpc>
            </a:pPr>
            <a:r>
              <a:rPr kumimoji="1" lang="ja-JP" altLang="en-US" sz="1400" b="1" dirty="0" smtClean="0">
                <a:solidFill>
                  <a:schemeClr val="bg1"/>
                </a:solidFill>
              </a:rPr>
              <a:t>申込み</a:t>
            </a:r>
          </a:p>
        </p:txBody>
      </p:sp>
      <p:sp>
        <p:nvSpPr>
          <p:cNvPr id="9" name="山形 8"/>
          <p:cNvSpPr/>
          <p:nvPr/>
        </p:nvSpPr>
        <p:spPr>
          <a:xfrm>
            <a:off x="3034121" y="1781944"/>
            <a:ext cx="216024" cy="360040"/>
          </a:xfrm>
          <a:prstGeom prst="chevron">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0" name="山形 9"/>
          <p:cNvSpPr/>
          <p:nvPr/>
        </p:nvSpPr>
        <p:spPr>
          <a:xfrm>
            <a:off x="5791011" y="1779662"/>
            <a:ext cx="216024" cy="360040"/>
          </a:xfrm>
          <a:prstGeom prst="chevron">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3" name="正方形/長方形 12"/>
          <p:cNvSpPr/>
          <p:nvPr/>
        </p:nvSpPr>
        <p:spPr>
          <a:xfrm>
            <a:off x="785446" y="4024854"/>
            <a:ext cx="5761607" cy="728568"/>
          </a:xfrm>
          <a:prstGeom prst="rect">
            <a:avLst/>
          </a:prstGeom>
          <a:solidFill>
            <a:schemeClr val="bg1">
              <a:lumMod val="95000"/>
            </a:schemeClr>
          </a:solid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955779" y="3645069"/>
            <a:ext cx="5448225" cy="307777"/>
          </a:xfrm>
          <a:prstGeom prst="rect">
            <a:avLst/>
          </a:prstGeom>
          <a:noFill/>
        </p:spPr>
        <p:txBody>
          <a:bodyPr wrap="square" lIns="36000" rIns="0" rtlCol="0">
            <a:spAutoFit/>
          </a:bodyPr>
          <a:lstStyle/>
          <a:p>
            <a:r>
              <a:rPr lang="en-US" altLang="ja-JP" sz="1400" spc="100" dirty="0">
                <a:solidFill>
                  <a:schemeClr val="accent5">
                    <a:lumMod val="75000"/>
                  </a:schemeClr>
                </a:solidFill>
              </a:rPr>
              <a:t>https://mp.ashisuto.jp/public/seminar/view/42702</a:t>
            </a:r>
            <a:endParaRPr kumimoji="1" lang="ja-JP" altLang="en-US" sz="1400" spc="100" dirty="0">
              <a:solidFill>
                <a:schemeClr val="accent5">
                  <a:lumMod val="75000"/>
                </a:schemeClr>
              </a:solidFill>
            </a:endParaRPr>
          </a:p>
        </p:txBody>
      </p:sp>
      <p:sp>
        <p:nvSpPr>
          <p:cNvPr id="16" name="テキスト ボックス 15"/>
          <p:cNvSpPr txBox="1"/>
          <p:nvPr/>
        </p:nvSpPr>
        <p:spPr>
          <a:xfrm>
            <a:off x="856487" y="4053430"/>
            <a:ext cx="5618558" cy="674031"/>
          </a:xfrm>
          <a:prstGeom prst="rect">
            <a:avLst/>
          </a:prstGeom>
          <a:noFill/>
        </p:spPr>
        <p:txBody>
          <a:bodyPr wrap="square" lIns="108000" rIns="108000" rtlCol="0">
            <a:spAutoFit/>
          </a:bodyPr>
          <a:lstStyle/>
          <a:p>
            <a:pPr algn="dist">
              <a:lnSpc>
                <a:spcPct val="120000"/>
              </a:lnSpc>
            </a:pPr>
            <a:r>
              <a:rPr lang="ja-JP" altLang="en-US" sz="1050" dirty="0" smtClean="0">
                <a:solidFill>
                  <a:schemeClr val="tx1">
                    <a:lumMod val="65000"/>
                    <a:lumOff val="35000"/>
                  </a:schemeClr>
                </a:solidFill>
              </a:rPr>
              <a:t>サイト内のコンテンツ</a:t>
            </a:r>
            <a:r>
              <a:rPr lang="ja-JP" altLang="en-US" sz="1050" dirty="0">
                <a:solidFill>
                  <a:schemeClr val="tx1">
                    <a:lumMod val="65000"/>
                    <a:lumOff val="35000"/>
                  </a:schemeClr>
                </a:solidFill>
              </a:rPr>
              <a:t>を利用するためには、ログイン</a:t>
            </a:r>
            <a:r>
              <a:rPr lang="en-US" altLang="ja-JP" sz="1050" dirty="0">
                <a:solidFill>
                  <a:schemeClr val="tx1">
                    <a:lumMod val="65000"/>
                    <a:lumOff val="35000"/>
                  </a:schemeClr>
                </a:solidFill>
              </a:rPr>
              <a:t>ID</a:t>
            </a:r>
            <a:r>
              <a:rPr lang="ja-JP" altLang="en-US" sz="1050" dirty="0">
                <a:solidFill>
                  <a:schemeClr val="tx1">
                    <a:lumMod val="65000"/>
                    <a:lumOff val="35000"/>
                  </a:schemeClr>
                </a:solidFill>
              </a:rPr>
              <a:t>が必要です。申し込みページよりログイン</a:t>
            </a:r>
            <a:r>
              <a:rPr lang="en-US" altLang="ja-JP" sz="1050" dirty="0">
                <a:solidFill>
                  <a:schemeClr val="tx1">
                    <a:lumMod val="65000"/>
                    <a:lumOff val="35000"/>
                  </a:schemeClr>
                </a:solidFill>
              </a:rPr>
              <a:t>ID</a:t>
            </a:r>
            <a:r>
              <a:rPr lang="ja-JP" altLang="en-US" sz="1050" dirty="0">
                <a:solidFill>
                  <a:schemeClr val="tx1">
                    <a:lumMod val="65000"/>
                    <a:lumOff val="35000"/>
                  </a:schemeClr>
                </a:solidFill>
              </a:rPr>
              <a:t>の発行</a:t>
            </a:r>
            <a:r>
              <a:rPr lang="ja-JP" altLang="en-US" sz="1050" dirty="0" smtClean="0">
                <a:solidFill>
                  <a:schemeClr val="tx1">
                    <a:lumMod val="65000"/>
                    <a:lumOff val="35000"/>
                  </a:schemeClr>
                </a:solidFill>
              </a:rPr>
              <a:t>をお申し込みください。お申込みより、</a:t>
            </a:r>
            <a:r>
              <a:rPr lang="ja-JP" altLang="en-US" sz="1050" dirty="0">
                <a:solidFill>
                  <a:schemeClr val="tx1">
                    <a:lumMod val="65000"/>
                    <a:lumOff val="35000"/>
                  </a:schemeClr>
                </a:solidFill>
              </a:rPr>
              <a:t>３</a:t>
            </a:r>
            <a:r>
              <a:rPr lang="ja-JP" altLang="en-US" sz="1050" dirty="0" smtClean="0">
                <a:solidFill>
                  <a:schemeClr val="tx1">
                    <a:lumMod val="65000"/>
                    <a:lumOff val="35000"/>
                  </a:schemeClr>
                </a:solidFill>
              </a:rPr>
              <a:t>営業日以上経っても登録完了メールが届かない場合、</a:t>
            </a:r>
            <a:r>
              <a:rPr lang="en-US" altLang="ja-JP" sz="1050" dirty="0" smtClean="0">
                <a:solidFill>
                  <a:schemeClr val="tx1">
                    <a:lumMod val="65000"/>
                    <a:lumOff val="35000"/>
                  </a:schemeClr>
                </a:solidFill>
                <a:hlinkClick r:id="rId2"/>
              </a:rPr>
              <a:t>wf_ns@ashisuto.co.jp</a:t>
            </a:r>
            <a:r>
              <a:rPr lang="ja-JP" altLang="en-US" sz="1050" dirty="0" smtClean="0">
                <a:solidFill>
                  <a:schemeClr val="tx1">
                    <a:lumMod val="65000"/>
                    <a:lumOff val="35000"/>
                  </a:schemeClr>
                </a:solidFill>
              </a:rPr>
              <a:t> までお問い合わせください。</a:t>
            </a:r>
            <a:endParaRPr lang="en-US" altLang="ja-JP" sz="1050" dirty="0">
              <a:solidFill>
                <a:schemeClr val="tx1">
                  <a:lumMod val="65000"/>
                  <a:lumOff val="35000"/>
                </a:schemeClr>
              </a:solidFill>
            </a:endParaRPr>
          </a:p>
        </p:txBody>
      </p:sp>
      <p:sp>
        <p:nvSpPr>
          <p:cNvPr id="17" name="正方形/長方形 16"/>
          <p:cNvSpPr/>
          <p:nvPr/>
        </p:nvSpPr>
        <p:spPr>
          <a:xfrm>
            <a:off x="786413" y="3315807"/>
            <a:ext cx="5544616" cy="276999"/>
          </a:xfrm>
          <a:prstGeom prst="rect">
            <a:avLst/>
          </a:prstGeom>
        </p:spPr>
        <p:txBody>
          <a:bodyPr wrap="square">
            <a:spAutoFit/>
          </a:bodyPr>
          <a:lstStyle/>
          <a:p>
            <a:r>
              <a:rPr lang="ja-JP" altLang="en-US" sz="1200" dirty="0" smtClean="0">
                <a:solidFill>
                  <a:schemeClr val="tx1">
                    <a:lumMod val="65000"/>
                    <a:lumOff val="35000"/>
                  </a:schemeClr>
                </a:solidFill>
              </a:rPr>
              <a:t>下記より、お申込みいただくと ログイン</a:t>
            </a:r>
            <a:r>
              <a:rPr lang="en-US" altLang="ja-JP" sz="1200" dirty="0" smtClean="0">
                <a:solidFill>
                  <a:schemeClr val="tx1">
                    <a:lumMod val="65000"/>
                    <a:lumOff val="35000"/>
                  </a:schemeClr>
                </a:solidFill>
              </a:rPr>
              <a:t>ID</a:t>
            </a:r>
            <a:r>
              <a:rPr lang="ja-JP" altLang="en-US" sz="1200" dirty="0" smtClean="0">
                <a:solidFill>
                  <a:schemeClr val="tx1">
                    <a:lumMod val="65000"/>
                    <a:lumOff val="35000"/>
                  </a:schemeClr>
                </a:solidFill>
              </a:rPr>
              <a:t>を </a:t>
            </a:r>
            <a:r>
              <a:rPr lang="en-US" altLang="ja-JP" sz="1200" dirty="0" smtClean="0">
                <a:solidFill>
                  <a:schemeClr val="tx1">
                    <a:lumMod val="50000"/>
                    <a:lumOff val="50000"/>
                  </a:schemeClr>
                </a:solidFill>
              </a:rPr>
              <a:t>『</a:t>
            </a:r>
            <a:r>
              <a:rPr lang="ja-JP" altLang="en-US" sz="1200" dirty="0" smtClean="0">
                <a:solidFill>
                  <a:schemeClr val="tx1">
                    <a:lumMod val="65000"/>
                    <a:lumOff val="35000"/>
                  </a:schemeClr>
                </a:solidFill>
              </a:rPr>
              <a:t>無料</a:t>
            </a:r>
            <a:r>
              <a:rPr lang="en-US" altLang="ja-JP" sz="1200" dirty="0" smtClean="0">
                <a:solidFill>
                  <a:schemeClr val="tx1">
                    <a:lumMod val="50000"/>
                    <a:lumOff val="50000"/>
                  </a:schemeClr>
                </a:solidFill>
              </a:rPr>
              <a:t>』</a:t>
            </a:r>
            <a:r>
              <a:rPr lang="ja-JP" altLang="en-US" sz="1200" dirty="0" smtClean="0">
                <a:solidFill>
                  <a:schemeClr val="tx1">
                    <a:lumMod val="65000"/>
                    <a:lumOff val="35000"/>
                  </a:schemeClr>
                </a:solidFill>
              </a:rPr>
              <a:t> で発行致します！</a:t>
            </a:r>
            <a:endParaRPr lang="ja-JP" altLang="en-US" sz="1200" dirty="0">
              <a:solidFill>
                <a:schemeClr val="tx1">
                  <a:lumMod val="65000"/>
                  <a:lumOff val="35000"/>
                </a:schemeClr>
              </a:solidFill>
            </a:endParaRPr>
          </a:p>
        </p:txBody>
      </p:sp>
      <p:cxnSp>
        <p:nvCxnSpPr>
          <p:cNvPr id="18" name="直線コネクタ 17"/>
          <p:cNvCxnSpPr/>
          <p:nvPr/>
        </p:nvCxnSpPr>
        <p:spPr>
          <a:xfrm>
            <a:off x="786413" y="3299954"/>
            <a:ext cx="0" cy="26415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069" y="3270212"/>
            <a:ext cx="1697355" cy="1697355"/>
          </a:xfrm>
          <a:prstGeom prst="rect">
            <a:avLst/>
          </a:prstGeom>
        </p:spPr>
      </p:pic>
    </p:spTree>
    <p:extLst>
      <p:ext uri="{BB962C8B-B14F-4D97-AF65-F5344CB8AC3E}">
        <p14:creationId xmlns:p14="http://schemas.microsoft.com/office/powerpoint/2010/main" val="156401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22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165" y="990028"/>
            <a:ext cx="3158480" cy="3158480"/>
          </a:xfrm>
          <a:prstGeom prst="rect">
            <a:avLst/>
          </a:prstGeom>
        </p:spPr>
      </p:pic>
      <p:sp>
        <p:nvSpPr>
          <p:cNvPr id="8" name="角丸四角形吹き出し 7"/>
          <p:cNvSpPr/>
          <p:nvPr/>
        </p:nvSpPr>
        <p:spPr>
          <a:xfrm>
            <a:off x="4593646" y="915566"/>
            <a:ext cx="3434738" cy="915982"/>
          </a:xfrm>
          <a:prstGeom prst="wedgeRoundRectCallout">
            <a:avLst>
              <a:gd name="adj1" fmla="val 43305"/>
              <a:gd name="adj2" fmla="val 23725"/>
              <a:gd name="adj3" fmla="val 16667"/>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spcBef>
                <a:spcPts val="600"/>
              </a:spcBef>
            </a:pPr>
            <a:r>
              <a:rPr lang="ja-JP" altLang="en-US" sz="1600" b="1" dirty="0" smtClean="0">
                <a:solidFill>
                  <a:schemeClr val="tx2"/>
                </a:solidFill>
                <a:latin typeface="HG丸ｺﾞｼｯｸM-PRO" panose="020F0600000000000000" pitchFamily="50" charset="-128"/>
                <a:ea typeface="HG丸ｺﾞｼｯｸM-PRO" panose="020F0600000000000000" pitchFamily="50" charset="-128"/>
              </a:rPr>
              <a:t>迷ったときの</a:t>
            </a:r>
            <a:r>
              <a:rPr lang="ja-JP" altLang="en-US" sz="2000" b="1" dirty="0" smtClean="0">
                <a:solidFill>
                  <a:schemeClr val="accent4"/>
                </a:solidFill>
                <a:latin typeface="HG丸ｺﾞｼｯｸM-PRO" panose="020F0600000000000000" pitchFamily="50" charset="-128"/>
                <a:ea typeface="HG丸ｺﾞｼｯｸM-PRO" panose="020F0600000000000000" pitchFamily="50" charset="-128"/>
              </a:rPr>
              <a:t>ヒント</a:t>
            </a:r>
            <a:endParaRPr lang="en-US" altLang="ja-JP" sz="2000" b="1" dirty="0" smtClean="0">
              <a:solidFill>
                <a:schemeClr val="accent4"/>
              </a:solidFill>
              <a:latin typeface="HG丸ｺﾞｼｯｸM-PRO" panose="020F0600000000000000" pitchFamily="50" charset="-128"/>
              <a:ea typeface="HG丸ｺﾞｼｯｸM-PRO" panose="020F0600000000000000" pitchFamily="50" charset="-128"/>
            </a:endParaRPr>
          </a:p>
          <a:p>
            <a:pPr algn="ctr">
              <a:spcBef>
                <a:spcPts val="600"/>
              </a:spcBef>
            </a:pPr>
            <a:r>
              <a:rPr lang="ja-JP" altLang="en-US" sz="1600" b="1" dirty="0" smtClean="0">
                <a:solidFill>
                  <a:schemeClr val="tx2"/>
                </a:solidFill>
                <a:latin typeface="HG丸ｺﾞｼｯｸM-PRO" panose="020F0600000000000000" pitchFamily="50" charset="-128"/>
                <a:ea typeface="HG丸ｺﾞｼｯｸM-PRO" panose="020F0600000000000000" pitchFamily="50" charset="-128"/>
              </a:rPr>
              <a:t>価値創造の</a:t>
            </a:r>
            <a:r>
              <a:rPr lang="ja-JP" altLang="en-US" sz="2000" b="1" dirty="0" smtClean="0">
                <a:solidFill>
                  <a:schemeClr val="accent4"/>
                </a:solidFill>
                <a:latin typeface="HG丸ｺﾞｼｯｸM-PRO" panose="020F0600000000000000" pitchFamily="50" charset="-128"/>
                <a:ea typeface="HG丸ｺﾞｼｯｸM-PRO" panose="020F0600000000000000" pitchFamily="50" charset="-128"/>
              </a:rPr>
              <a:t>アイデア</a:t>
            </a:r>
            <a:r>
              <a:rPr lang="ja-JP" altLang="en-US" sz="1600" b="1" dirty="0" smtClean="0">
                <a:solidFill>
                  <a:schemeClr val="tx2"/>
                </a:solidFill>
                <a:latin typeface="HG丸ｺﾞｼｯｸM-PRO" panose="020F0600000000000000" pitchFamily="50" charset="-128"/>
                <a:ea typeface="HG丸ｺﾞｼｯｸM-PRO" panose="020F0600000000000000" pitchFamily="50" charset="-128"/>
              </a:rPr>
              <a:t>を補完</a:t>
            </a:r>
            <a:endParaRPr kumimoji="1" lang="ja-JP" altLang="en-US" sz="1600" b="1" dirty="0" smtClean="0">
              <a:solidFill>
                <a:schemeClr val="tx2"/>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0954" y="1563638"/>
            <a:ext cx="2600120" cy="2440853"/>
          </a:xfrm>
          <a:prstGeom prst="rect">
            <a:avLst/>
          </a:prstGeom>
        </p:spPr>
      </p:pic>
      <p:sp>
        <p:nvSpPr>
          <p:cNvPr id="2" name="正方形/長方形 1"/>
          <p:cNvSpPr/>
          <p:nvPr/>
        </p:nvSpPr>
        <p:spPr>
          <a:xfrm>
            <a:off x="7972850" y="4573166"/>
            <a:ext cx="1063646" cy="207749"/>
          </a:xfrm>
          <a:prstGeom prst="rect">
            <a:avLst/>
          </a:prstGeom>
        </p:spPr>
        <p:txBody>
          <a:bodyPr wrap="square" lIns="0" tIns="0" rIns="0" bIns="0">
            <a:spAutoFit/>
          </a:bodyPr>
          <a:lstStyle/>
          <a:p>
            <a:pPr algn="ctr">
              <a:lnSpc>
                <a:spcPts val="1800"/>
              </a:lnSpc>
              <a:spcBef>
                <a:spcPts val="600"/>
              </a:spcBef>
            </a:pPr>
            <a:r>
              <a:rPr lang="en-US" altLang="ja-JP" sz="900" dirty="0" smtClean="0">
                <a:solidFill>
                  <a:schemeClr val="bg1">
                    <a:lumMod val="65000"/>
                  </a:schemeClr>
                </a:solidFill>
                <a:latin typeface="+mj-ea"/>
                <a:ea typeface="+mj-ea"/>
              </a:rPr>
              <a:t>WF-95420240501</a:t>
            </a:r>
            <a:endParaRPr lang="ja-JP" altLang="en-US" sz="900" dirty="0">
              <a:solidFill>
                <a:schemeClr val="bg1">
                  <a:lumMod val="65000"/>
                </a:schemeClr>
              </a:solidFill>
              <a:latin typeface="+mj-ea"/>
              <a:ea typeface="+mj-ea"/>
            </a:endParaRPr>
          </a:p>
        </p:txBody>
      </p:sp>
      <p:grpSp>
        <p:nvGrpSpPr>
          <p:cNvPr id="3" name="グループ化 2"/>
          <p:cNvGrpSpPr/>
          <p:nvPr/>
        </p:nvGrpSpPr>
        <p:grpSpPr>
          <a:xfrm>
            <a:off x="5417771" y="3672495"/>
            <a:ext cx="1835727" cy="510381"/>
            <a:chOff x="5417771" y="3670923"/>
            <a:chExt cx="1835727" cy="510381"/>
          </a:xfrm>
        </p:grpSpPr>
        <p:sp>
          <p:nvSpPr>
            <p:cNvPr id="10" name="正方形/長方形 9"/>
            <p:cNvSpPr/>
            <p:nvPr/>
          </p:nvSpPr>
          <p:spPr>
            <a:xfrm>
              <a:off x="5508104" y="3670923"/>
              <a:ext cx="1595309" cy="276999"/>
            </a:xfrm>
            <a:prstGeom prst="rect">
              <a:avLst/>
            </a:prstGeom>
          </p:spPr>
          <p:txBody>
            <a:bodyPr wrap="none">
              <a:spAutoFit/>
            </a:bodyPr>
            <a:lstStyle/>
            <a:p>
              <a:pPr>
                <a:lnSpc>
                  <a:spcPct val="120000"/>
                </a:lnSpc>
              </a:pPr>
              <a:r>
                <a:rPr kumimoji="1" lang="ja-JP" altLang="en-US" sz="1000" b="1" dirty="0">
                  <a:solidFill>
                    <a:srgbClr val="0070C0"/>
                  </a:solidFill>
                  <a:latin typeface="メイリオ" panose="020B0604030504040204" pitchFamily="50" charset="-128"/>
                  <a:ea typeface="メイリオ" panose="020B0604030504040204" pitchFamily="50" charset="-128"/>
                </a:rPr>
                <a:t>詳細は、</a:t>
              </a:r>
              <a:r>
                <a:rPr kumimoji="1" lang="ja-JP" altLang="en-US" sz="1000" b="1" dirty="0" smtClean="0">
                  <a:solidFill>
                    <a:srgbClr val="0070C0"/>
                  </a:solidFill>
                  <a:latin typeface="メイリオ" panose="020B0604030504040204" pitchFamily="50" charset="-128"/>
                  <a:ea typeface="メイリオ" panose="020B0604030504040204" pitchFamily="50" charset="-128"/>
                </a:rPr>
                <a:t>ウェブサイトで</a:t>
              </a:r>
              <a:endParaRPr kumimoji="1" lang="ja-JP" altLang="en-US" sz="1000" b="1" dirty="0">
                <a:solidFill>
                  <a:srgbClr val="0070C0"/>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2001" t="8355" r="1896" b="71269"/>
            <a:stretch/>
          </p:blipFill>
          <p:spPr>
            <a:xfrm>
              <a:off x="5417771" y="3884232"/>
              <a:ext cx="1835727" cy="297072"/>
            </a:xfrm>
            <a:prstGeom prst="rect">
              <a:avLst/>
            </a:prstGeom>
          </p:spPr>
        </p:pic>
        <p:sp>
          <p:nvSpPr>
            <p:cNvPr id="12" name="テキスト ボックス 11"/>
            <p:cNvSpPr txBox="1"/>
            <p:nvPr/>
          </p:nvSpPr>
          <p:spPr>
            <a:xfrm>
              <a:off x="5472429" y="3933064"/>
              <a:ext cx="1593851" cy="215444"/>
            </a:xfrm>
            <a:prstGeom prst="rect">
              <a:avLst/>
            </a:prstGeom>
            <a:noFill/>
          </p:spPr>
          <p:txBody>
            <a:bodyPr wrap="square" rtlCol="0">
              <a:spAutoFit/>
            </a:bodyPr>
            <a:lstStyle/>
            <a:p>
              <a:r>
                <a:rPr kumimoji="1" lang="en-US" altLang="ja-JP" sz="800" b="1" dirty="0" smtClean="0">
                  <a:solidFill>
                    <a:schemeClr val="tx1">
                      <a:lumMod val="50000"/>
                      <a:lumOff val="50000"/>
                    </a:schemeClr>
                  </a:solidFill>
                  <a:latin typeface="メイリオ" panose="020B0604030504040204" pitchFamily="50" charset="-128"/>
                  <a:ea typeface="メイリオ" panose="020B0604030504040204" pitchFamily="50" charset="-128"/>
                </a:rPr>
                <a:t>WebFOCUS</a:t>
              </a:r>
              <a:r>
                <a:rPr kumimoji="1" lang="ja-JP" altLang="en-US" sz="800" b="1" dirty="0" smtClean="0">
                  <a:solidFill>
                    <a:schemeClr val="tx1">
                      <a:lumMod val="50000"/>
                      <a:lumOff val="50000"/>
                    </a:schemeClr>
                  </a:solidFill>
                  <a:latin typeface="メイリオ" panose="020B0604030504040204" pitchFamily="50" charset="-128"/>
                  <a:ea typeface="メイリオ" panose="020B0604030504040204" pitchFamily="50" charset="-128"/>
                </a:rPr>
                <a:t> ナレッジサプリ</a:t>
              </a:r>
              <a:endParaRPr kumimoji="1" lang="ja-JP" altLang="en-US" sz="8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9809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ea typeface="+mn-ea"/>
              </a:rPr>
              <a:t>WebFOCUS</a:t>
            </a:r>
            <a:r>
              <a:rPr lang="ja-JP" altLang="en-US" dirty="0" smtClean="0">
                <a:latin typeface="+mn-lt"/>
                <a:ea typeface="+mn-ea"/>
              </a:rPr>
              <a:t>の活用を持続的にフォロー</a:t>
            </a:r>
            <a:endParaRPr lang="ja-JP" altLang="en-US" dirty="0">
              <a:latin typeface="+mn-lt"/>
              <a:ea typeface="+mn-ea"/>
            </a:endParaRPr>
          </a:p>
        </p:txBody>
      </p:sp>
      <p:sp>
        <p:nvSpPr>
          <p:cNvPr id="10" name="コンテンツ プレースホルダー 9"/>
          <p:cNvSpPr>
            <a:spLocks noGrp="1"/>
          </p:cNvSpPr>
          <p:nvPr>
            <p:ph idx="1"/>
          </p:nvPr>
        </p:nvSpPr>
        <p:spPr/>
        <p:txBody>
          <a:bodyPr/>
          <a:lstStyle/>
          <a:p>
            <a:r>
              <a:rPr lang="ja-JP" altLang="en-US" dirty="0"/>
              <a:t>これまでカバーが難しかった領域を支援するためのサービス提供を開始しています</a:t>
            </a:r>
          </a:p>
          <a:p>
            <a:endParaRPr lang="ja-JP" altLang="en-US" dirty="0"/>
          </a:p>
          <a:p>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3</a:t>
            </a:fld>
            <a:endParaRPr lang="ja-JP" altLang="en-US" dirty="0"/>
          </a:p>
        </p:txBody>
      </p:sp>
      <p:sp>
        <p:nvSpPr>
          <p:cNvPr id="11" name="角丸四角形 10"/>
          <p:cNvSpPr/>
          <p:nvPr/>
        </p:nvSpPr>
        <p:spPr>
          <a:xfrm>
            <a:off x="3256433" y="1461069"/>
            <a:ext cx="5780063" cy="3370468"/>
          </a:xfrm>
          <a:prstGeom prst="roundRect">
            <a:avLst>
              <a:gd name="adj" fmla="val 5856"/>
            </a:avLst>
          </a:prstGeom>
          <a:solidFill>
            <a:srgbClr val="9460A0">
              <a:alpha val="16000"/>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2" name="角丸四角形 11"/>
          <p:cNvSpPr/>
          <p:nvPr/>
        </p:nvSpPr>
        <p:spPr>
          <a:xfrm>
            <a:off x="346228" y="3337092"/>
            <a:ext cx="1273014" cy="39125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smtClean="0">
                <a:solidFill>
                  <a:schemeClr val="bg1"/>
                </a:solidFill>
              </a:rPr>
              <a:t>研修サービス</a:t>
            </a:r>
            <a:endParaRPr kumimoji="1" lang="ja-JP" altLang="en-US" sz="900" b="1" dirty="0">
              <a:solidFill>
                <a:schemeClr val="bg1"/>
              </a:solidFill>
            </a:endParaRPr>
          </a:p>
        </p:txBody>
      </p:sp>
      <p:cxnSp>
        <p:nvCxnSpPr>
          <p:cNvPr id="13" name="直線コネクタ 12"/>
          <p:cNvCxnSpPr/>
          <p:nvPr/>
        </p:nvCxnSpPr>
        <p:spPr>
          <a:xfrm flipV="1">
            <a:off x="405602" y="3246841"/>
            <a:ext cx="1059261" cy="4750"/>
          </a:xfrm>
          <a:prstGeom prst="line">
            <a:avLst/>
          </a:prstGeom>
          <a:ln w="38100">
            <a:solidFill>
              <a:srgbClr val="92D050"/>
            </a:solidFill>
            <a:roun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455344" y="3002219"/>
            <a:ext cx="313504" cy="247004"/>
          </a:xfrm>
          <a:prstGeom prst="straightConnector1">
            <a:avLst/>
          </a:prstGeom>
          <a:ln w="38100">
            <a:solidFill>
              <a:srgbClr val="92D050"/>
            </a:solidFill>
            <a:round/>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1839205" y="2999838"/>
            <a:ext cx="1273014" cy="39125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smtClean="0">
                <a:solidFill>
                  <a:schemeClr val="bg1"/>
                </a:solidFill>
              </a:rPr>
              <a:t>スキトラ型技術</a:t>
            </a:r>
            <a:endParaRPr kumimoji="1" lang="en-US" altLang="ja-JP" sz="900" b="1" dirty="0" smtClean="0">
              <a:solidFill>
                <a:schemeClr val="bg1"/>
              </a:solidFill>
            </a:endParaRPr>
          </a:p>
          <a:p>
            <a:pPr algn="ctr"/>
            <a:r>
              <a:rPr kumimoji="1" lang="ja-JP" altLang="en-US" sz="900" b="1" dirty="0" smtClean="0">
                <a:solidFill>
                  <a:schemeClr val="bg1"/>
                </a:solidFill>
              </a:rPr>
              <a:t>支援サービス</a:t>
            </a:r>
            <a:endParaRPr kumimoji="1" lang="ja-JP" altLang="en-US" sz="900" b="1" dirty="0">
              <a:solidFill>
                <a:schemeClr val="bg1"/>
              </a:solidFill>
            </a:endParaRPr>
          </a:p>
        </p:txBody>
      </p:sp>
      <p:cxnSp>
        <p:nvCxnSpPr>
          <p:cNvPr id="16" name="直線コネクタ 15"/>
          <p:cNvCxnSpPr/>
          <p:nvPr/>
        </p:nvCxnSpPr>
        <p:spPr>
          <a:xfrm flipV="1">
            <a:off x="1898579" y="2909587"/>
            <a:ext cx="1059261" cy="4750"/>
          </a:xfrm>
          <a:prstGeom prst="line">
            <a:avLst/>
          </a:prstGeom>
          <a:ln w="38100">
            <a:solidFill>
              <a:srgbClr val="00B0F0"/>
            </a:solidFill>
            <a:roun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948310" y="2667346"/>
            <a:ext cx="313504" cy="247004"/>
          </a:xfrm>
          <a:prstGeom prst="straightConnector1">
            <a:avLst/>
          </a:prstGeom>
          <a:ln w="38100">
            <a:solidFill>
              <a:srgbClr val="00B0F0"/>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335651" y="2662661"/>
            <a:ext cx="5436000" cy="19440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smtClean="0">
                <a:solidFill>
                  <a:schemeClr val="bg1"/>
                </a:solidFill>
              </a:rPr>
              <a:t>プロダクトサポートサービス</a:t>
            </a:r>
            <a:endParaRPr kumimoji="1" lang="ja-JP" altLang="en-US" sz="900" b="1" dirty="0">
              <a:solidFill>
                <a:schemeClr val="bg1"/>
              </a:solidFill>
            </a:endParaRPr>
          </a:p>
        </p:txBody>
      </p:sp>
      <p:cxnSp>
        <p:nvCxnSpPr>
          <p:cNvPr id="19" name="直線コネクタ 18"/>
          <p:cNvCxnSpPr/>
          <p:nvPr/>
        </p:nvCxnSpPr>
        <p:spPr>
          <a:xfrm flipV="1">
            <a:off x="3395023" y="2572333"/>
            <a:ext cx="5508000" cy="4750"/>
          </a:xfrm>
          <a:prstGeom prst="line">
            <a:avLst/>
          </a:prstGeom>
          <a:ln w="38100">
            <a:solidFill>
              <a:srgbClr val="FFC000"/>
            </a:solidFill>
            <a:round/>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86756" y="3748432"/>
            <a:ext cx="987197" cy="230832"/>
          </a:xfrm>
          <a:prstGeom prst="rect">
            <a:avLst/>
          </a:prstGeom>
          <a:noFill/>
        </p:spPr>
        <p:txBody>
          <a:bodyPr wrap="square" rtlCol="0">
            <a:spAutoFit/>
          </a:bodyPr>
          <a:lstStyle/>
          <a:p>
            <a:pPr algn="ctr"/>
            <a:r>
              <a:rPr kumimoji="1" lang="ja-JP" altLang="en-US" sz="900" b="1" dirty="0" smtClean="0">
                <a:solidFill>
                  <a:srgbClr val="92D050"/>
                </a:solidFill>
              </a:rPr>
              <a:t>製品知識の習得</a:t>
            </a:r>
            <a:endParaRPr kumimoji="1" lang="ja-JP" altLang="en-US" sz="900" b="1" dirty="0">
              <a:solidFill>
                <a:srgbClr val="92D050"/>
              </a:solidFill>
            </a:endParaRPr>
          </a:p>
        </p:txBody>
      </p:sp>
      <p:sp>
        <p:nvSpPr>
          <p:cNvPr id="21" name="テキスト ボックス 20"/>
          <p:cNvSpPr txBox="1"/>
          <p:nvPr/>
        </p:nvSpPr>
        <p:spPr>
          <a:xfrm>
            <a:off x="2027137" y="3421695"/>
            <a:ext cx="897452" cy="369332"/>
          </a:xfrm>
          <a:prstGeom prst="rect">
            <a:avLst/>
          </a:prstGeom>
          <a:noFill/>
        </p:spPr>
        <p:txBody>
          <a:bodyPr wrap="square" rtlCol="0">
            <a:spAutoFit/>
          </a:bodyPr>
          <a:lstStyle/>
          <a:p>
            <a:pPr algn="ctr"/>
            <a:r>
              <a:rPr kumimoji="1" lang="ja-JP" altLang="en-US" sz="900" b="1" dirty="0" smtClean="0">
                <a:solidFill>
                  <a:srgbClr val="00B0F0"/>
                </a:solidFill>
              </a:rPr>
              <a:t>ノウハウの</a:t>
            </a:r>
            <a:endParaRPr kumimoji="1" lang="en-US" altLang="ja-JP" sz="900" b="1" dirty="0" smtClean="0">
              <a:solidFill>
                <a:srgbClr val="00B0F0"/>
              </a:solidFill>
            </a:endParaRPr>
          </a:p>
          <a:p>
            <a:pPr algn="ctr"/>
            <a:r>
              <a:rPr kumimoji="1" lang="ja-JP" altLang="en-US" sz="900" b="1" dirty="0" smtClean="0">
                <a:solidFill>
                  <a:srgbClr val="00B0F0"/>
                </a:solidFill>
              </a:rPr>
              <a:t>移行と実践</a:t>
            </a:r>
            <a:endParaRPr kumimoji="1" lang="ja-JP" altLang="en-US" sz="900" b="1" dirty="0">
              <a:solidFill>
                <a:srgbClr val="00B0F0"/>
              </a:solidFill>
            </a:endParaRPr>
          </a:p>
        </p:txBody>
      </p:sp>
      <p:sp>
        <p:nvSpPr>
          <p:cNvPr id="22" name="テキスト ボックス 21"/>
          <p:cNvSpPr txBox="1"/>
          <p:nvPr/>
        </p:nvSpPr>
        <p:spPr>
          <a:xfrm>
            <a:off x="3537959" y="3133453"/>
            <a:ext cx="897452" cy="369332"/>
          </a:xfrm>
          <a:prstGeom prst="rect">
            <a:avLst/>
          </a:prstGeom>
          <a:noFill/>
        </p:spPr>
        <p:txBody>
          <a:bodyPr wrap="square" rtlCol="0">
            <a:spAutoFit/>
          </a:bodyPr>
          <a:lstStyle/>
          <a:p>
            <a:pPr algn="ctr"/>
            <a:r>
              <a:rPr kumimoji="1" lang="ja-JP" altLang="en-US" sz="900" b="1" dirty="0" smtClean="0">
                <a:solidFill>
                  <a:srgbClr val="FFC000"/>
                </a:solidFill>
              </a:rPr>
              <a:t>課題解決</a:t>
            </a:r>
            <a:endParaRPr kumimoji="1" lang="en-US" altLang="ja-JP" sz="900" b="1" dirty="0" smtClean="0">
              <a:solidFill>
                <a:srgbClr val="FFC000"/>
              </a:solidFill>
            </a:endParaRPr>
          </a:p>
          <a:p>
            <a:pPr algn="ctr"/>
            <a:r>
              <a:rPr kumimoji="1" lang="ja-JP" altLang="en-US" sz="900" b="1" dirty="0" smtClean="0">
                <a:solidFill>
                  <a:srgbClr val="FFC000"/>
                </a:solidFill>
              </a:rPr>
              <a:t>サポート</a:t>
            </a:r>
            <a:endParaRPr kumimoji="1" lang="ja-JP" altLang="en-US" sz="900" b="1" dirty="0">
              <a:solidFill>
                <a:srgbClr val="FFC000"/>
              </a:solidFill>
            </a:endParaRPr>
          </a:p>
        </p:txBody>
      </p:sp>
      <p:sp>
        <p:nvSpPr>
          <p:cNvPr id="23" name="右矢印 22"/>
          <p:cNvSpPr/>
          <p:nvPr/>
        </p:nvSpPr>
        <p:spPr>
          <a:xfrm>
            <a:off x="5731459" y="3632891"/>
            <a:ext cx="3171564" cy="735408"/>
          </a:xfrm>
          <a:prstGeom prst="rightArrow">
            <a:avLst>
              <a:gd name="adj1" fmla="val 66092"/>
              <a:gd name="adj2" fmla="val 38529"/>
            </a:avLst>
          </a:prstGeom>
          <a:solidFill>
            <a:schemeClr val="bg1"/>
          </a:solidFill>
          <a:ln w="28575">
            <a:solidFill>
              <a:srgbClr val="9460A0"/>
            </a:solidFill>
            <a:beve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dist">
              <a:lnSpc>
                <a:spcPct val="120000"/>
              </a:lnSpc>
            </a:pPr>
            <a:r>
              <a:rPr kumimoji="1" lang="ja-JP" altLang="en-US" sz="1000" b="1" dirty="0" smtClean="0">
                <a:solidFill>
                  <a:srgbClr val="9460A0"/>
                </a:solidFill>
              </a:rPr>
              <a:t>新たなステージの構築・推進を支えるため</a:t>
            </a:r>
            <a:endParaRPr kumimoji="1" lang="en-US" altLang="ja-JP" sz="1000" b="1" dirty="0" smtClean="0">
              <a:solidFill>
                <a:srgbClr val="9460A0"/>
              </a:solidFill>
            </a:endParaRPr>
          </a:p>
          <a:p>
            <a:pPr algn="dist">
              <a:lnSpc>
                <a:spcPct val="120000"/>
              </a:lnSpc>
            </a:pPr>
            <a:r>
              <a:rPr kumimoji="1" lang="ja-JP" altLang="en-US" sz="1000" b="1" dirty="0" smtClean="0">
                <a:solidFill>
                  <a:srgbClr val="9460A0"/>
                </a:solidFill>
              </a:rPr>
              <a:t>持続可能な支援を可能とするサービスを提供</a:t>
            </a:r>
            <a:endParaRPr kumimoji="1" lang="ja-JP" altLang="en-US" sz="1000" b="1" dirty="0">
              <a:solidFill>
                <a:srgbClr val="9460A0"/>
              </a:solidFill>
            </a:endParaRPr>
          </a:p>
        </p:txBody>
      </p:sp>
      <p:pic>
        <p:nvPicPr>
          <p:cNvPr id="24" name="図 23"/>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906611" y="1451581"/>
            <a:ext cx="768959" cy="842044"/>
          </a:xfrm>
          <a:prstGeom prst="rect">
            <a:avLst/>
          </a:prstGeom>
        </p:spPr>
      </p:pic>
      <p:pic>
        <p:nvPicPr>
          <p:cNvPr id="25" name="図 24"/>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403780" y="1461069"/>
            <a:ext cx="768959" cy="842044"/>
          </a:xfrm>
          <a:prstGeom prst="rect">
            <a:avLst/>
          </a:prstGeom>
        </p:spPr>
      </p:pic>
      <p:pic>
        <p:nvPicPr>
          <p:cNvPr id="26" name="図 25"/>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900949" y="1451581"/>
            <a:ext cx="768959" cy="842044"/>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784" y="1568012"/>
            <a:ext cx="1199412" cy="814645"/>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205" y="3688999"/>
            <a:ext cx="804874" cy="1109283"/>
          </a:xfrm>
          <a:prstGeom prst="rect">
            <a:avLst/>
          </a:prstGeom>
        </p:spPr>
      </p:pic>
      <p:sp>
        <p:nvSpPr>
          <p:cNvPr id="29" name="右矢印 28"/>
          <p:cNvSpPr/>
          <p:nvPr/>
        </p:nvSpPr>
        <p:spPr>
          <a:xfrm rot="20939114">
            <a:off x="1499775" y="4054174"/>
            <a:ext cx="2921624" cy="50288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00" b="1" dirty="0" smtClean="0">
                <a:solidFill>
                  <a:schemeClr val="bg1"/>
                </a:solidFill>
              </a:rPr>
              <a:t>アシスト支援サービス</a:t>
            </a:r>
            <a:endParaRPr kumimoji="1" lang="ja-JP" altLang="en-US" sz="1000" b="1" dirty="0">
              <a:solidFill>
                <a:schemeClr val="bg1"/>
              </a:solidFill>
            </a:endParaRPr>
          </a:p>
        </p:txBody>
      </p:sp>
      <p:sp>
        <p:nvSpPr>
          <p:cNvPr id="30" name="テキスト ボックス 29"/>
          <p:cNvSpPr txBox="1"/>
          <p:nvPr/>
        </p:nvSpPr>
        <p:spPr>
          <a:xfrm rot="20107467">
            <a:off x="1393052" y="1910943"/>
            <a:ext cx="1352299" cy="564995"/>
          </a:xfrm>
          <a:prstGeom prst="rect">
            <a:avLst/>
          </a:prstGeom>
          <a:noFill/>
        </p:spPr>
        <p:txBody>
          <a:bodyPr wrap="square" rtlCol="0">
            <a:prstTxWarp prst="textArchUp">
              <a:avLst/>
            </a:prstTxWarp>
            <a:spAutoFit/>
          </a:bodyPr>
          <a:lstStyle/>
          <a:p>
            <a:pPr algn="ctr"/>
            <a:r>
              <a:rPr kumimoji="1" lang="ja-JP" altLang="en-US" b="1" dirty="0" smtClean="0">
                <a:solidFill>
                  <a:srgbClr val="C76618"/>
                </a:solidFill>
              </a:rPr>
              <a:t>お客様環境</a:t>
            </a:r>
            <a:endParaRPr kumimoji="1" lang="ja-JP" altLang="en-US" b="1" dirty="0">
              <a:solidFill>
                <a:srgbClr val="C76618"/>
              </a:solidFill>
            </a:endParaRPr>
          </a:p>
        </p:txBody>
      </p:sp>
      <p:sp>
        <p:nvSpPr>
          <p:cNvPr id="31" name="テキスト ボックス 30"/>
          <p:cNvSpPr txBox="1"/>
          <p:nvPr/>
        </p:nvSpPr>
        <p:spPr>
          <a:xfrm>
            <a:off x="4884374" y="2311980"/>
            <a:ext cx="3855497" cy="253916"/>
          </a:xfrm>
          <a:prstGeom prst="rect">
            <a:avLst/>
          </a:prstGeom>
          <a:noFill/>
        </p:spPr>
        <p:txBody>
          <a:bodyPr wrap="square" rtlCol="0">
            <a:spAutoFit/>
          </a:bodyPr>
          <a:lstStyle/>
          <a:p>
            <a:pPr algn="ctr"/>
            <a:r>
              <a:rPr kumimoji="1" lang="ja-JP" altLang="en-US" sz="1050" b="1" dirty="0" smtClean="0">
                <a:solidFill>
                  <a:schemeClr val="accent4"/>
                </a:solidFill>
              </a:rPr>
              <a:t>従来のサービスに加え、伴走型支援サービスを拡大</a:t>
            </a:r>
            <a:endParaRPr kumimoji="1" lang="ja-JP" altLang="en-US" sz="1050" b="1" dirty="0">
              <a:solidFill>
                <a:schemeClr val="accent4"/>
              </a:solidFill>
            </a:endParaRPr>
          </a:p>
        </p:txBody>
      </p:sp>
      <p:sp>
        <p:nvSpPr>
          <p:cNvPr id="32" name="二等辺三角形 31"/>
          <p:cNvSpPr/>
          <p:nvPr/>
        </p:nvSpPr>
        <p:spPr>
          <a:xfrm rot="5400000">
            <a:off x="5933023" y="1843221"/>
            <a:ext cx="228080" cy="1024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sp>
        <p:nvSpPr>
          <p:cNvPr id="33" name="二等辺三角形 32"/>
          <p:cNvSpPr/>
          <p:nvPr/>
        </p:nvSpPr>
        <p:spPr>
          <a:xfrm rot="5400000">
            <a:off x="7390443" y="1843221"/>
            <a:ext cx="228080" cy="1024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bg1"/>
              </a:solidFill>
            </a:endParaRPr>
          </a:p>
        </p:txBody>
      </p:sp>
      <p:sp>
        <p:nvSpPr>
          <p:cNvPr id="34" name="角丸四角形 33"/>
          <p:cNvSpPr/>
          <p:nvPr/>
        </p:nvSpPr>
        <p:spPr>
          <a:xfrm>
            <a:off x="3332183" y="2898958"/>
            <a:ext cx="5436000" cy="219054"/>
          </a:xfrm>
          <a:prstGeom prst="roundRect">
            <a:avLst>
              <a:gd name="adj" fmla="val 50000"/>
            </a:avLst>
          </a:prstGeom>
          <a:solidFill>
            <a:srgbClr val="946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900" b="1" dirty="0" smtClean="0">
                <a:solidFill>
                  <a:schemeClr val="bg1"/>
                </a:solidFill>
              </a:rPr>
              <a:t>WebFOCUS</a:t>
            </a:r>
            <a:r>
              <a:rPr kumimoji="1" lang="ja-JP" altLang="en-US" sz="900" b="1" dirty="0" smtClean="0">
                <a:solidFill>
                  <a:schemeClr val="bg1"/>
                </a:solidFill>
              </a:rPr>
              <a:t> ナレッジサプリサービス</a:t>
            </a:r>
            <a:endParaRPr kumimoji="1" lang="ja-JP" altLang="en-US" sz="900" b="1" dirty="0">
              <a:solidFill>
                <a:schemeClr val="bg1"/>
              </a:solidFill>
            </a:endParaRPr>
          </a:p>
        </p:txBody>
      </p:sp>
      <p:sp>
        <p:nvSpPr>
          <p:cNvPr id="35" name="テキスト ボックス 34"/>
          <p:cNvSpPr txBox="1"/>
          <p:nvPr/>
        </p:nvSpPr>
        <p:spPr>
          <a:xfrm>
            <a:off x="231962" y="3960094"/>
            <a:ext cx="1524824" cy="387798"/>
          </a:xfrm>
          <a:prstGeom prst="rect">
            <a:avLst/>
          </a:prstGeom>
          <a:noFill/>
        </p:spPr>
        <p:txBody>
          <a:bodyPr wrap="square" rtlCol="0">
            <a:spAutoFit/>
          </a:bodyPr>
          <a:lstStyle/>
          <a:p>
            <a:pPr algn="ctr">
              <a:lnSpc>
                <a:spcPct val="120000"/>
              </a:lnSpc>
            </a:pPr>
            <a:r>
              <a:rPr lang="ja-JP" altLang="en-US" sz="800" dirty="0" smtClean="0">
                <a:solidFill>
                  <a:schemeClr val="tx1">
                    <a:lumMod val="65000"/>
                    <a:lumOff val="35000"/>
                  </a:schemeClr>
                </a:solidFill>
              </a:rPr>
              <a:t>製品の知識習得を目的とした</a:t>
            </a:r>
            <a:endParaRPr lang="en-US" altLang="ja-JP" sz="800" dirty="0" smtClean="0">
              <a:solidFill>
                <a:schemeClr val="tx1">
                  <a:lumMod val="65000"/>
                  <a:lumOff val="35000"/>
                </a:schemeClr>
              </a:solidFill>
            </a:endParaRPr>
          </a:p>
          <a:p>
            <a:pPr algn="ctr">
              <a:lnSpc>
                <a:spcPct val="120000"/>
              </a:lnSpc>
            </a:pPr>
            <a:r>
              <a:rPr kumimoji="1" lang="ja-JP" altLang="en-US" sz="800" dirty="0" smtClean="0">
                <a:solidFill>
                  <a:schemeClr val="tx1">
                    <a:lumMod val="65000"/>
                    <a:lumOff val="35000"/>
                  </a:schemeClr>
                </a:solidFill>
              </a:rPr>
              <a:t>研修サービスをご提供</a:t>
            </a:r>
            <a:endParaRPr kumimoji="1" lang="ja-JP" altLang="en-US" sz="800" dirty="0">
              <a:solidFill>
                <a:schemeClr val="tx1">
                  <a:lumMod val="65000"/>
                  <a:lumOff val="35000"/>
                </a:schemeClr>
              </a:solidFill>
            </a:endParaRPr>
          </a:p>
        </p:txBody>
      </p:sp>
      <p:pic>
        <p:nvPicPr>
          <p:cNvPr id="36" name="図 35"/>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t="36591" b="35275"/>
          <a:stretch/>
        </p:blipFill>
        <p:spPr>
          <a:xfrm rot="19577277" flipV="1">
            <a:off x="778132" y="1890872"/>
            <a:ext cx="2903371" cy="816827"/>
          </a:xfrm>
          <a:prstGeom prst="rect">
            <a:avLst/>
          </a:prstGeom>
        </p:spPr>
      </p:pic>
      <p:sp>
        <p:nvSpPr>
          <p:cNvPr id="37" name="テキスト ボックス 36"/>
          <p:cNvSpPr txBox="1"/>
          <p:nvPr/>
        </p:nvSpPr>
        <p:spPr>
          <a:xfrm>
            <a:off x="1560119" y="3768750"/>
            <a:ext cx="2029541" cy="387798"/>
          </a:xfrm>
          <a:prstGeom prst="rect">
            <a:avLst/>
          </a:prstGeom>
          <a:noFill/>
        </p:spPr>
        <p:txBody>
          <a:bodyPr wrap="square" rtlCol="0">
            <a:spAutoFit/>
          </a:bodyPr>
          <a:lstStyle/>
          <a:p>
            <a:pPr algn="ctr">
              <a:lnSpc>
                <a:spcPct val="120000"/>
              </a:lnSpc>
            </a:pPr>
            <a:r>
              <a:rPr lang="ja-JP" altLang="en-US" sz="800" dirty="0" smtClean="0">
                <a:solidFill>
                  <a:schemeClr val="tx1">
                    <a:lumMod val="65000"/>
                    <a:lumOff val="35000"/>
                  </a:schemeClr>
                </a:solidFill>
              </a:rPr>
              <a:t>実践に必要なノウハウのご提供と</a:t>
            </a:r>
            <a:endParaRPr lang="en-US" altLang="ja-JP" sz="800" dirty="0" smtClean="0">
              <a:solidFill>
                <a:schemeClr val="tx1">
                  <a:lumMod val="65000"/>
                  <a:lumOff val="35000"/>
                </a:schemeClr>
              </a:solidFill>
            </a:endParaRPr>
          </a:p>
          <a:p>
            <a:pPr algn="ctr">
              <a:lnSpc>
                <a:spcPct val="120000"/>
              </a:lnSpc>
            </a:pPr>
            <a:r>
              <a:rPr kumimoji="1" lang="ja-JP" altLang="en-US" sz="800" dirty="0" smtClean="0">
                <a:solidFill>
                  <a:schemeClr val="tx1">
                    <a:lumMod val="65000"/>
                    <a:lumOff val="35000"/>
                  </a:schemeClr>
                </a:solidFill>
              </a:rPr>
              <a:t>実践を通したスキル定着フォロー</a:t>
            </a:r>
            <a:endParaRPr kumimoji="1" lang="ja-JP" altLang="en-US" sz="800" dirty="0">
              <a:solidFill>
                <a:schemeClr val="tx1">
                  <a:lumMod val="65000"/>
                  <a:lumOff val="35000"/>
                </a:schemeClr>
              </a:solidFill>
            </a:endParaRPr>
          </a:p>
        </p:txBody>
      </p:sp>
      <p:cxnSp>
        <p:nvCxnSpPr>
          <p:cNvPr id="38" name="直線コネクタ 37"/>
          <p:cNvCxnSpPr/>
          <p:nvPr/>
        </p:nvCxnSpPr>
        <p:spPr>
          <a:xfrm flipV="1">
            <a:off x="3395023" y="2572333"/>
            <a:ext cx="5508000" cy="4750"/>
          </a:xfrm>
          <a:prstGeom prst="line">
            <a:avLst/>
          </a:prstGeom>
          <a:ln w="38100">
            <a:solidFill>
              <a:srgbClr val="9460A0"/>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083309" y="3427748"/>
            <a:ext cx="1845037" cy="387798"/>
          </a:xfrm>
          <a:prstGeom prst="rect">
            <a:avLst/>
          </a:prstGeom>
          <a:noFill/>
        </p:spPr>
        <p:txBody>
          <a:bodyPr wrap="square" rtlCol="0">
            <a:spAutoFit/>
          </a:bodyPr>
          <a:lstStyle/>
          <a:p>
            <a:pPr algn="ctr">
              <a:lnSpc>
                <a:spcPct val="120000"/>
              </a:lnSpc>
            </a:pPr>
            <a:r>
              <a:rPr lang="ja-JP" altLang="en-US" sz="800" dirty="0">
                <a:solidFill>
                  <a:schemeClr val="tx1">
                    <a:lumMod val="65000"/>
                    <a:lumOff val="35000"/>
                  </a:schemeClr>
                </a:solidFill>
              </a:rPr>
              <a:t>問い合わせ回数無制限での</a:t>
            </a:r>
          </a:p>
          <a:p>
            <a:pPr algn="ctr">
              <a:lnSpc>
                <a:spcPct val="120000"/>
              </a:lnSpc>
            </a:pPr>
            <a:r>
              <a:rPr lang="ja-JP" altLang="en-US" sz="800" dirty="0">
                <a:solidFill>
                  <a:schemeClr val="tx1">
                    <a:lumMod val="65000"/>
                    <a:lumOff val="35000"/>
                  </a:schemeClr>
                </a:solidFill>
              </a:rPr>
              <a:t>製品利用に関する</a:t>
            </a:r>
            <a:r>
              <a:rPr lang="en-US" altLang="ja-JP" sz="800" dirty="0">
                <a:solidFill>
                  <a:schemeClr val="tx1">
                    <a:lumMod val="65000"/>
                    <a:lumOff val="35000"/>
                  </a:schemeClr>
                </a:solidFill>
              </a:rPr>
              <a:t>QA</a:t>
            </a:r>
            <a:r>
              <a:rPr lang="ja-JP" altLang="en-US" sz="800" dirty="0">
                <a:solidFill>
                  <a:schemeClr val="tx1">
                    <a:lumMod val="65000"/>
                    <a:lumOff val="35000"/>
                  </a:schemeClr>
                </a:solidFill>
              </a:rPr>
              <a:t>サポート</a:t>
            </a:r>
          </a:p>
        </p:txBody>
      </p:sp>
      <p:sp>
        <p:nvSpPr>
          <p:cNvPr id="40" name="テキスト ボックス 39"/>
          <p:cNvSpPr txBox="1"/>
          <p:nvPr/>
        </p:nvSpPr>
        <p:spPr>
          <a:xfrm>
            <a:off x="4824239" y="3114699"/>
            <a:ext cx="3962214" cy="535531"/>
          </a:xfrm>
          <a:prstGeom prst="rect">
            <a:avLst/>
          </a:prstGeom>
          <a:noFill/>
        </p:spPr>
        <p:txBody>
          <a:bodyPr wrap="square" rtlCol="0">
            <a:spAutoFit/>
          </a:bodyPr>
          <a:lstStyle/>
          <a:p>
            <a:pPr algn="ctr">
              <a:lnSpc>
                <a:spcPct val="120000"/>
              </a:lnSpc>
            </a:pPr>
            <a:r>
              <a:rPr lang="en-US" altLang="ja-JP" sz="800" b="1" dirty="0" smtClean="0">
                <a:solidFill>
                  <a:srgbClr val="9460A0"/>
                </a:solidFill>
              </a:rPr>
              <a:t>BI</a:t>
            </a:r>
            <a:r>
              <a:rPr lang="ja-JP" altLang="en-US" sz="800" b="1" dirty="0" smtClean="0">
                <a:solidFill>
                  <a:srgbClr val="9460A0"/>
                </a:solidFill>
              </a:rPr>
              <a:t>プラットフォームである</a:t>
            </a:r>
            <a:r>
              <a:rPr lang="en-US" altLang="ja-JP" sz="800" b="1" dirty="0" smtClean="0">
                <a:solidFill>
                  <a:srgbClr val="9460A0"/>
                </a:solidFill>
              </a:rPr>
              <a:t>WebFOCUS</a:t>
            </a:r>
            <a:r>
              <a:rPr lang="ja-JP" altLang="en-US" sz="800" b="1" dirty="0" smtClean="0">
                <a:solidFill>
                  <a:srgbClr val="9460A0"/>
                </a:solidFill>
              </a:rPr>
              <a:t>をさらに活用するためのナレッジを提供</a:t>
            </a:r>
            <a:endParaRPr lang="en-US" altLang="ja-JP" sz="800" b="1" dirty="0" smtClean="0">
              <a:solidFill>
                <a:srgbClr val="9460A0"/>
              </a:solidFill>
            </a:endParaRPr>
          </a:p>
          <a:p>
            <a:pPr algn="ctr">
              <a:lnSpc>
                <a:spcPct val="120000"/>
              </a:lnSpc>
            </a:pPr>
            <a:r>
              <a:rPr kumimoji="1" lang="ja-JP" altLang="en-US" sz="800" b="1" dirty="0" smtClean="0">
                <a:solidFill>
                  <a:srgbClr val="9460A0"/>
                </a:solidFill>
              </a:rPr>
              <a:t>サブスクリプション型支援サービスのため、いつでも好きなタイミングで利用可能</a:t>
            </a:r>
            <a:endParaRPr kumimoji="1" lang="en-US" altLang="ja-JP" sz="800" b="1" dirty="0" smtClean="0">
              <a:solidFill>
                <a:srgbClr val="9460A0"/>
              </a:solidFill>
            </a:endParaRPr>
          </a:p>
          <a:p>
            <a:pPr algn="ctr">
              <a:lnSpc>
                <a:spcPct val="120000"/>
              </a:lnSpc>
            </a:pPr>
            <a:r>
              <a:rPr kumimoji="1" lang="ja-JP" altLang="en-US" sz="800" b="1" dirty="0" smtClean="0">
                <a:solidFill>
                  <a:srgbClr val="9460A0"/>
                </a:solidFill>
              </a:rPr>
              <a:t>リモートフォロー特典やコンテンツリクエストによってやりたいことを実現！！</a:t>
            </a:r>
            <a:endParaRPr kumimoji="1" lang="ja-JP" altLang="en-US" sz="800" b="1" dirty="0">
              <a:solidFill>
                <a:srgbClr val="9460A0"/>
              </a:solidFill>
            </a:endParaRPr>
          </a:p>
        </p:txBody>
      </p:sp>
      <p:sp>
        <p:nvSpPr>
          <p:cNvPr id="41" name="正方形/長方形 40"/>
          <p:cNvSpPr/>
          <p:nvPr/>
        </p:nvSpPr>
        <p:spPr>
          <a:xfrm>
            <a:off x="5489440" y="4333032"/>
            <a:ext cx="3171504" cy="387798"/>
          </a:xfrm>
          <a:prstGeom prst="rect">
            <a:avLst/>
          </a:prstGeom>
        </p:spPr>
        <p:txBody>
          <a:bodyPr wrap="square">
            <a:spAutoFit/>
          </a:bodyPr>
          <a:lstStyle/>
          <a:p>
            <a:pPr algn="dist">
              <a:lnSpc>
                <a:spcPct val="120000"/>
              </a:lnSpc>
            </a:pPr>
            <a:r>
              <a:rPr lang="ja-JP" altLang="en-US" sz="800" dirty="0">
                <a:solidFill>
                  <a:schemeClr val="tx1">
                    <a:lumMod val="65000"/>
                    <a:lumOff val="35000"/>
                  </a:schemeClr>
                </a:solidFill>
              </a:rPr>
              <a:t>構築後も続く、</a:t>
            </a:r>
            <a:r>
              <a:rPr lang="en-US" altLang="ja-JP" sz="800" dirty="0">
                <a:solidFill>
                  <a:schemeClr val="tx1">
                    <a:lumMod val="65000"/>
                    <a:lumOff val="35000"/>
                  </a:schemeClr>
                </a:solidFill>
              </a:rPr>
              <a:t>『</a:t>
            </a:r>
            <a:r>
              <a:rPr lang="ja-JP" altLang="en-US" sz="800" dirty="0">
                <a:solidFill>
                  <a:schemeClr val="tx1">
                    <a:lumMod val="65000"/>
                    <a:lumOff val="35000"/>
                  </a:schemeClr>
                </a:solidFill>
              </a:rPr>
              <a:t>更なる活用</a:t>
            </a:r>
            <a:r>
              <a:rPr lang="en-US" altLang="ja-JP" sz="800" dirty="0">
                <a:solidFill>
                  <a:schemeClr val="tx1">
                    <a:lumMod val="65000"/>
                    <a:lumOff val="35000"/>
                  </a:schemeClr>
                </a:solidFill>
              </a:rPr>
              <a:t>』</a:t>
            </a:r>
            <a:r>
              <a:rPr lang="ja-JP" altLang="en-US" sz="800" dirty="0">
                <a:solidFill>
                  <a:schemeClr val="tx1">
                    <a:lumMod val="65000"/>
                    <a:lumOff val="35000"/>
                  </a:schemeClr>
                </a:solidFill>
              </a:rPr>
              <a:t>を支援するためのサービス</a:t>
            </a:r>
            <a:r>
              <a:rPr lang="ja-JP" altLang="en-US" sz="800" dirty="0" smtClean="0">
                <a:solidFill>
                  <a:schemeClr val="tx1">
                    <a:lumMod val="65000"/>
                    <a:lumOff val="35000"/>
                  </a:schemeClr>
                </a:solidFill>
              </a:rPr>
              <a:t>を</a:t>
            </a:r>
            <a:endParaRPr lang="en-US" altLang="ja-JP" sz="800" dirty="0" smtClean="0">
              <a:solidFill>
                <a:schemeClr val="tx1">
                  <a:lumMod val="65000"/>
                  <a:lumOff val="35000"/>
                </a:schemeClr>
              </a:solidFill>
            </a:endParaRPr>
          </a:p>
          <a:p>
            <a:pPr algn="dist">
              <a:lnSpc>
                <a:spcPct val="120000"/>
              </a:lnSpc>
            </a:pPr>
            <a:r>
              <a:rPr lang="ja-JP" altLang="en-US" sz="800" dirty="0" smtClean="0">
                <a:solidFill>
                  <a:schemeClr val="tx1">
                    <a:lumMod val="65000"/>
                    <a:lumOff val="35000"/>
                  </a:schemeClr>
                </a:solidFill>
              </a:rPr>
              <a:t>展開</a:t>
            </a:r>
            <a:r>
              <a:rPr lang="ja-JP" altLang="en-US" sz="800" dirty="0">
                <a:solidFill>
                  <a:schemeClr val="tx1">
                    <a:lumMod val="65000"/>
                    <a:lumOff val="35000"/>
                  </a:schemeClr>
                </a:solidFill>
              </a:rPr>
              <a:t>することで、</a:t>
            </a:r>
            <a:r>
              <a:rPr lang="en-US" altLang="ja-JP" sz="800" dirty="0">
                <a:solidFill>
                  <a:schemeClr val="tx1">
                    <a:lumMod val="65000"/>
                    <a:lumOff val="35000"/>
                  </a:schemeClr>
                </a:solidFill>
              </a:rPr>
              <a:t>BI</a:t>
            </a:r>
            <a:r>
              <a:rPr lang="ja-JP" altLang="en-US" sz="800" dirty="0" smtClean="0">
                <a:solidFill>
                  <a:schemeClr val="tx1">
                    <a:lumMod val="65000"/>
                    <a:lumOff val="35000"/>
                  </a:schemeClr>
                </a:solidFill>
              </a:rPr>
              <a:t>プラットフォームの</a:t>
            </a:r>
            <a:r>
              <a:rPr lang="ja-JP" altLang="en-US" sz="800" dirty="0">
                <a:solidFill>
                  <a:schemeClr val="tx1">
                    <a:lumMod val="65000"/>
                    <a:lumOff val="35000"/>
                  </a:schemeClr>
                </a:solidFill>
              </a:rPr>
              <a:t>真の価値を</a:t>
            </a:r>
            <a:r>
              <a:rPr lang="ja-JP" altLang="en-US" sz="800" dirty="0" smtClean="0">
                <a:solidFill>
                  <a:schemeClr val="tx1">
                    <a:lumMod val="65000"/>
                    <a:lumOff val="35000"/>
                  </a:schemeClr>
                </a:solidFill>
              </a:rPr>
              <a:t>引き出します</a:t>
            </a:r>
            <a:endParaRPr kumimoji="1" lang="ja-JP" altLang="en-US" sz="800" dirty="0">
              <a:solidFill>
                <a:schemeClr val="tx1">
                  <a:lumMod val="65000"/>
                  <a:lumOff val="35000"/>
                </a:schemeClr>
              </a:solidFill>
            </a:endParaRPr>
          </a:p>
        </p:txBody>
      </p:sp>
    </p:spTree>
    <p:extLst>
      <p:ext uri="{BB962C8B-B14F-4D97-AF65-F5344CB8AC3E}">
        <p14:creationId xmlns:p14="http://schemas.microsoft.com/office/powerpoint/2010/main" val="63626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こんな場合に</a:t>
            </a:r>
            <a:endParaRPr kumimoji="1" lang="ja-JP" altLang="en-US" dirty="0">
              <a:latin typeface="+mn-lt"/>
              <a:ea typeface="+mn-ea"/>
            </a:endParaRP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2355726"/>
            <a:ext cx="955891" cy="989236"/>
          </a:xfrm>
        </p:spPr>
      </p:pic>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4</a:t>
            </a:fld>
            <a:endParaRPr lang="ja-JP" altLang="en-US" dirty="0"/>
          </a:p>
        </p:txBody>
      </p:sp>
      <p:sp>
        <p:nvSpPr>
          <p:cNvPr id="7" name="円形吹き出し 6"/>
          <p:cNvSpPr/>
          <p:nvPr/>
        </p:nvSpPr>
        <p:spPr>
          <a:xfrm>
            <a:off x="315810" y="1792807"/>
            <a:ext cx="1475474" cy="983649"/>
          </a:xfrm>
          <a:prstGeom prst="wedgeEllipseCallout">
            <a:avLst>
              <a:gd name="adj1" fmla="val 18197"/>
              <a:gd name="adj2" fmla="val 58513"/>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1000" dirty="0" smtClean="0">
                <a:solidFill>
                  <a:schemeClr val="accent6">
                    <a:lumMod val="75000"/>
                  </a:schemeClr>
                </a:solidFill>
              </a:rPr>
              <a:t>内製化にシフトしていきたいけど、どう推進する？</a:t>
            </a:r>
            <a:endParaRPr kumimoji="1" lang="ja-JP" altLang="en-US" sz="1000" dirty="0" smtClean="0">
              <a:solidFill>
                <a:schemeClr val="accent6">
                  <a:lumMod val="75000"/>
                </a:schemeClr>
              </a:solidFill>
            </a:endParaRPr>
          </a:p>
        </p:txBody>
      </p:sp>
      <p:sp>
        <p:nvSpPr>
          <p:cNvPr id="8" name="円形吹き出し 7"/>
          <p:cNvSpPr/>
          <p:nvPr/>
        </p:nvSpPr>
        <p:spPr>
          <a:xfrm>
            <a:off x="2851859" y="1134516"/>
            <a:ext cx="1475474" cy="983649"/>
          </a:xfrm>
          <a:prstGeom prst="wedgeEllipseCallout">
            <a:avLst>
              <a:gd name="adj1" fmla="val -47014"/>
              <a:gd name="adj2" fmla="val 45933"/>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1000" dirty="0" smtClean="0">
                <a:solidFill>
                  <a:schemeClr val="accent6">
                    <a:lumMod val="75000"/>
                  </a:schemeClr>
                </a:solidFill>
              </a:rPr>
              <a:t>データドリブン</a:t>
            </a:r>
            <a:r>
              <a:rPr lang="ja-JP" altLang="en-US" sz="1000" dirty="0">
                <a:solidFill>
                  <a:schemeClr val="accent6">
                    <a:lumMod val="75000"/>
                  </a:schemeClr>
                </a:solidFill>
              </a:rPr>
              <a:t>を浸透</a:t>
            </a:r>
            <a:r>
              <a:rPr lang="ja-JP" altLang="en-US" sz="1000" dirty="0" smtClean="0">
                <a:solidFill>
                  <a:schemeClr val="accent6">
                    <a:lumMod val="75000"/>
                  </a:schemeClr>
                </a:solidFill>
              </a:rPr>
              <a:t>させるために必要なことは？</a:t>
            </a:r>
            <a:endParaRPr kumimoji="1" lang="ja-JP" altLang="en-US" sz="1000" dirty="0" smtClean="0">
              <a:solidFill>
                <a:schemeClr val="accent6">
                  <a:lumMod val="75000"/>
                </a:schemeClr>
              </a:solidFill>
            </a:endParaRPr>
          </a:p>
        </p:txBody>
      </p:sp>
      <p:sp>
        <p:nvSpPr>
          <p:cNvPr id="9" name="円形吹き出し 8"/>
          <p:cNvSpPr/>
          <p:nvPr/>
        </p:nvSpPr>
        <p:spPr>
          <a:xfrm>
            <a:off x="2694854" y="2300738"/>
            <a:ext cx="1475474" cy="983649"/>
          </a:xfrm>
          <a:prstGeom prst="wedgeEllipseCallout">
            <a:avLst>
              <a:gd name="adj1" fmla="val -53902"/>
              <a:gd name="adj2" fmla="val 26875"/>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lnSpc>
                <a:spcPct val="150000"/>
              </a:lnSpc>
            </a:pPr>
            <a:r>
              <a:rPr lang="ja-JP" altLang="en-US" sz="1000" dirty="0" smtClean="0">
                <a:solidFill>
                  <a:schemeClr val="accent6">
                    <a:lumMod val="75000"/>
                  </a:schemeClr>
                </a:solidFill>
              </a:rPr>
              <a:t>データ視覚化？</a:t>
            </a:r>
            <a:endParaRPr lang="en-US" altLang="ja-JP" sz="1000" dirty="0" smtClean="0">
              <a:solidFill>
                <a:schemeClr val="accent6">
                  <a:lumMod val="75000"/>
                </a:schemeClr>
              </a:solidFill>
            </a:endParaRPr>
          </a:p>
          <a:p>
            <a:pPr algn="ctr">
              <a:lnSpc>
                <a:spcPct val="150000"/>
              </a:lnSpc>
            </a:pPr>
            <a:r>
              <a:rPr lang="ja-JP" altLang="en-US" sz="1000" dirty="0" smtClean="0">
                <a:solidFill>
                  <a:schemeClr val="accent6">
                    <a:lumMod val="75000"/>
                  </a:schemeClr>
                </a:solidFill>
              </a:rPr>
              <a:t>ダッシュボード？</a:t>
            </a:r>
            <a:endParaRPr kumimoji="1" lang="ja-JP" altLang="en-US" sz="1000" dirty="0" smtClean="0">
              <a:solidFill>
                <a:schemeClr val="accent6">
                  <a:lumMod val="75000"/>
                </a:schemeClr>
              </a:solidFill>
            </a:endParaRPr>
          </a:p>
        </p:txBody>
      </p:sp>
      <p:sp>
        <p:nvSpPr>
          <p:cNvPr id="10" name="山形 9"/>
          <p:cNvSpPr/>
          <p:nvPr/>
        </p:nvSpPr>
        <p:spPr>
          <a:xfrm>
            <a:off x="4427984" y="2572982"/>
            <a:ext cx="223557" cy="934872"/>
          </a:xfrm>
          <a:prstGeom prst="chevron">
            <a:avLst/>
          </a:prstGeom>
          <a:solidFill>
            <a:schemeClr val="tx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1" name="山形 10"/>
          <p:cNvSpPr/>
          <p:nvPr/>
        </p:nvSpPr>
        <p:spPr>
          <a:xfrm>
            <a:off x="4603243" y="2572982"/>
            <a:ext cx="223557" cy="934872"/>
          </a:xfrm>
          <a:prstGeom prst="chevron">
            <a:avLst/>
          </a:prstGeom>
          <a:solidFill>
            <a:schemeClr val="tx2"/>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sp>
        <p:nvSpPr>
          <p:cNvPr id="12" name="正方形/長方形 11"/>
          <p:cNvSpPr/>
          <p:nvPr/>
        </p:nvSpPr>
        <p:spPr>
          <a:xfrm>
            <a:off x="2321799" y="4219154"/>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意思決定のスピードアップ</a:t>
            </a:r>
          </a:p>
        </p:txBody>
      </p:sp>
      <p:sp>
        <p:nvSpPr>
          <p:cNvPr id="13" name="正方形/長方形 12"/>
          <p:cNvSpPr/>
          <p:nvPr/>
        </p:nvSpPr>
        <p:spPr>
          <a:xfrm>
            <a:off x="416250" y="4219154"/>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変化への柔軟な対応</a:t>
            </a:r>
          </a:p>
        </p:txBody>
      </p:sp>
      <p:sp>
        <p:nvSpPr>
          <p:cNvPr id="14" name="正方形/長方形 13"/>
          <p:cNvSpPr/>
          <p:nvPr/>
        </p:nvSpPr>
        <p:spPr>
          <a:xfrm>
            <a:off x="2321799" y="3649532"/>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今までのやり方から</a:t>
            </a:r>
            <a:r>
              <a:rPr lang="ja-JP" altLang="en-US" sz="1050" b="1" dirty="0" smtClean="0">
                <a:solidFill>
                  <a:schemeClr val="bg1"/>
                </a:solidFill>
              </a:rPr>
              <a:t>の</a:t>
            </a:r>
            <a:r>
              <a:rPr kumimoji="1" lang="ja-JP" altLang="en-US" sz="1050" b="1" dirty="0" smtClean="0">
                <a:solidFill>
                  <a:schemeClr val="bg1"/>
                </a:solidFill>
              </a:rPr>
              <a:t>変革</a:t>
            </a:r>
          </a:p>
        </p:txBody>
      </p:sp>
      <p:sp>
        <p:nvSpPr>
          <p:cNvPr id="15" name="正方形/長方形 14"/>
          <p:cNvSpPr/>
          <p:nvPr/>
        </p:nvSpPr>
        <p:spPr>
          <a:xfrm>
            <a:off x="416250" y="3649532"/>
            <a:ext cx="1854441" cy="51283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050" b="1" dirty="0" smtClean="0">
                <a:solidFill>
                  <a:schemeClr val="bg1"/>
                </a:solidFill>
              </a:rPr>
              <a:t>新しい取り組みへの挑戦</a:t>
            </a:r>
          </a:p>
        </p:txBody>
      </p:sp>
      <p:sp>
        <p:nvSpPr>
          <p:cNvPr id="18" name="角丸四角形吹き出し 17"/>
          <p:cNvSpPr/>
          <p:nvPr/>
        </p:nvSpPr>
        <p:spPr>
          <a:xfrm>
            <a:off x="5097702" y="3078874"/>
            <a:ext cx="3434738" cy="1653116"/>
          </a:xfrm>
          <a:prstGeom prst="wedgeRoundRectCallout">
            <a:avLst>
              <a:gd name="adj1" fmla="val 43305"/>
              <a:gd name="adj2" fmla="val 23725"/>
              <a:gd name="adj3" fmla="val 16667"/>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lnSpc>
                <a:spcPts val="1800"/>
              </a:lnSpc>
              <a:spcBef>
                <a:spcPts val="600"/>
              </a:spcBef>
            </a:pPr>
            <a:r>
              <a:rPr lang="ja-JP" altLang="en-US" sz="1600" b="1" dirty="0" smtClean="0">
                <a:solidFill>
                  <a:schemeClr val="bg1">
                    <a:lumMod val="50000"/>
                  </a:schemeClr>
                </a:solidFill>
              </a:rPr>
              <a:t>迷ったときの</a:t>
            </a:r>
            <a:r>
              <a:rPr lang="ja-JP" altLang="en-US" sz="2000" b="1" dirty="0" smtClean="0">
                <a:solidFill>
                  <a:schemeClr val="accent4"/>
                </a:solidFill>
              </a:rPr>
              <a:t>ヒント</a:t>
            </a:r>
            <a:endParaRPr lang="en-US" altLang="ja-JP" sz="2000" b="1" dirty="0" smtClean="0">
              <a:solidFill>
                <a:schemeClr val="accent4"/>
              </a:solidFill>
            </a:endParaRPr>
          </a:p>
          <a:p>
            <a:pPr algn="ctr">
              <a:lnSpc>
                <a:spcPts val="1800"/>
              </a:lnSpc>
              <a:spcBef>
                <a:spcPts val="600"/>
              </a:spcBef>
            </a:pPr>
            <a:r>
              <a:rPr lang="ja-JP" altLang="en-US" sz="1600" b="1" dirty="0" smtClean="0">
                <a:solidFill>
                  <a:schemeClr val="bg1">
                    <a:lumMod val="50000"/>
                  </a:schemeClr>
                </a:solidFill>
              </a:rPr>
              <a:t>価値創造の</a:t>
            </a:r>
            <a:r>
              <a:rPr lang="ja-JP" altLang="en-US" sz="2000" b="1" dirty="0" smtClean="0">
                <a:solidFill>
                  <a:schemeClr val="accent4"/>
                </a:solidFill>
              </a:rPr>
              <a:t>アイデア</a:t>
            </a:r>
            <a:r>
              <a:rPr lang="ja-JP" altLang="en-US" sz="1600" b="1" dirty="0" smtClean="0">
                <a:solidFill>
                  <a:schemeClr val="bg1">
                    <a:lumMod val="50000"/>
                  </a:schemeClr>
                </a:solidFill>
              </a:rPr>
              <a:t>を補完し</a:t>
            </a:r>
            <a:endParaRPr lang="en-US" altLang="ja-JP" sz="1600" b="1" dirty="0" smtClean="0">
              <a:solidFill>
                <a:schemeClr val="bg1">
                  <a:lumMod val="50000"/>
                </a:schemeClr>
              </a:solidFill>
            </a:endParaRPr>
          </a:p>
          <a:p>
            <a:pPr algn="ctr">
              <a:lnSpc>
                <a:spcPts val="1800"/>
              </a:lnSpc>
              <a:spcBef>
                <a:spcPts val="600"/>
              </a:spcBef>
            </a:pPr>
            <a:r>
              <a:rPr lang="en-US" altLang="ja-JP" sz="1600" b="1" dirty="0" smtClean="0">
                <a:solidFill>
                  <a:schemeClr val="bg1">
                    <a:lumMod val="50000"/>
                  </a:schemeClr>
                </a:solidFill>
              </a:rPr>
              <a:t>WebFOCUS</a:t>
            </a:r>
            <a:r>
              <a:rPr lang="ja-JP" altLang="en-US" sz="1600" b="1" dirty="0" smtClean="0">
                <a:solidFill>
                  <a:schemeClr val="bg1">
                    <a:lumMod val="50000"/>
                  </a:schemeClr>
                </a:solidFill>
              </a:rPr>
              <a:t>活用の</a:t>
            </a:r>
            <a:endParaRPr lang="en-US" altLang="ja-JP" sz="1600" b="1" dirty="0" smtClean="0">
              <a:solidFill>
                <a:schemeClr val="bg1">
                  <a:lumMod val="50000"/>
                </a:schemeClr>
              </a:solidFill>
            </a:endParaRPr>
          </a:p>
          <a:p>
            <a:pPr algn="ctr">
              <a:lnSpc>
                <a:spcPts val="1800"/>
              </a:lnSpc>
              <a:spcBef>
                <a:spcPts val="600"/>
              </a:spcBef>
            </a:pPr>
            <a:r>
              <a:rPr lang="ja-JP" altLang="en-US" sz="1600" b="1" dirty="0" smtClean="0">
                <a:solidFill>
                  <a:schemeClr val="bg1">
                    <a:lumMod val="50000"/>
                  </a:schemeClr>
                </a:solidFill>
              </a:rPr>
              <a:t>推進力と実行力をアップ！</a:t>
            </a:r>
            <a:endParaRPr kumimoji="1" lang="ja-JP" altLang="en-US" sz="1600" b="1" dirty="0" smtClean="0">
              <a:solidFill>
                <a:schemeClr val="bg1">
                  <a:lumMod val="50000"/>
                </a:schemeClr>
              </a:solidFill>
            </a:endParaRPr>
          </a:p>
        </p:txBody>
      </p:sp>
      <p:sp>
        <p:nvSpPr>
          <p:cNvPr id="20" name="コンテンツ プレースホルダー 2"/>
          <p:cNvSpPr txBox="1">
            <a:spLocks/>
          </p:cNvSpPr>
          <p:nvPr/>
        </p:nvSpPr>
        <p:spPr>
          <a:xfrm>
            <a:off x="357131" y="3411383"/>
            <a:ext cx="3754078" cy="201369"/>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050" dirty="0" smtClean="0">
                <a:solidFill>
                  <a:schemeClr val="accent5"/>
                </a:solidFill>
                <a:latin typeface="+mn-lt"/>
                <a:ea typeface="+mn-ea"/>
              </a:rPr>
              <a:t>企業を取り巻く環境変化が大きい今だからこそ求められる</a:t>
            </a:r>
            <a:r>
              <a:rPr lang="en-US" altLang="ja-JP" sz="1050" dirty="0" smtClean="0">
                <a:solidFill>
                  <a:schemeClr val="accent5"/>
                </a:solidFill>
                <a:latin typeface="+mn-lt"/>
                <a:ea typeface="+mn-ea"/>
              </a:rPr>
              <a:t>…</a:t>
            </a: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03" y="1580493"/>
            <a:ext cx="3422590" cy="1374078"/>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915566"/>
            <a:ext cx="910705" cy="731651"/>
          </a:xfrm>
          <a:prstGeom prst="rect">
            <a:avLst/>
          </a:prstGeom>
        </p:spPr>
      </p:pic>
      <p:sp>
        <p:nvSpPr>
          <p:cNvPr id="21" name="円形吹き出し 20"/>
          <p:cNvSpPr/>
          <p:nvPr/>
        </p:nvSpPr>
        <p:spPr>
          <a:xfrm>
            <a:off x="1170372" y="842464"/>
            <a:ext cx="1628954" cy="983649"/>
          </a:xfrm>
          <a:prstGeom prst="wedgeEllipseCallout">
            <a:avLst>
              <a:gd name="adj1" fmla="val 3723"/>
              <a:gd name="adj2" fmla="val 66885"/>
            </a:avLst>
          </a:prstGeom>
          <a:solidFill>
            <a:schemeClr val="accent6">
              <a:lumMod val="20000"/>
              <a:lumOff val="80000"/>
            </a:schemeClr>
          </a:solidFill>
          <a:ln>
            <a:noFill/>
          </a:ln>
          <a:effectLst/>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ja-JP" altLang="en-US" sz="1000" dirty="0" smtClean="0">
                <a:solidFill>
                  <a:schemeClr val="accent6">
                    <a:lumMod val="75000"/>
                  </a:schemeClr>
                </a:solidFill>
              </a:rPr>
              <a:t>せっかく導入した</a:t>
            </a:r>
            <a:endParaRPr lang="en-US" altLang="ja-JP" sz="1000" dirty="0" smtClean="0">
              <a:solidFill>
                <a:schemeClr val="accent6">
                  <a:lumMod val="75000"/>
                </a:schemeClr>
              </a:solidFill>
            </a:endParaRPr>
          </a:p>
          <a:p>
            <a:pPr algn="ctr"/>
            <a:r>
              <a:rPr lang="en-US" altLang="ja-JP" sz="1000" dirty="0" smtClean="0">
                <a:solidFill>
                  <a:schemeClr val="accent6">
                    <a:lumMod val="75000"/>
                  </a:schemeClr>
                </a:solidFill>
              </a:rPr>
              <a:t>BI</a:t>
            </a:r>
            <a:r>
              <a:rPr lang="ja-JP" altLang="en-US" sz="1000" dirty="0" smtClean="0">
                <a:solidFill>
                  <a:schemeClr val="accent6">
                    <a:lumMod val="75000"/>
                  </a:schemeClr>
                </a:solidFill>
              </a:rPr>
              <a:t>基盤をもっと活用したいけど、どこから着手すれば・・・</a:t>
            </a:r>
            <a:endParaRPr kumimoji="1" lang="ja-JP" altLang="en-US" sz="1000" dirty="0" smtClean="0">
              <a:solidFill>
                <a:schemeClr val="accent6">
                  <a:lumMod val="75000"/>
                </a:schemeClr>
              </a:solidFill>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37922">
            <a:off x="4783965" y="3964528"/>
            <a:ext cx="822114" cy="936615"/>
          </a:xfrm>
          <a:prstGeom prst="rect">
            <a:avLst/>
          </a:prstGeom>
        </p:spPr>
      </p:pic>
    </p:spTree>
    <p:extLst>
      <p:ext uri="{BB962C8B-B14F-4D97-AF65-F5344CB8AC3E}">
        <p14:creationId xmlns:p14="http://schemas.microsoft.com/office/powerpoint/2010/main" val="186922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55576" y="987574"/>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特別なコンテンツ</a:t>
            </a:r>
          </a:p>
        </p:txBody>
      </p:sp>
      <p:sp>
        <p:nvSpPr>
          <p:cNvPr id="12" name="正方形/長方形 11"/>
          <p:cNvSpPr/>
          <p:nvPr/>
        </p:nvSpPr>
        <p:spPr>
          <a:xfrm>
            <a:off x="755576" y="1525368"/>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a:solidFill>
                  <a:schemeClr val="tx1">
                    <a:lumMod val="75000"/>
                    <a:lumOff val="25000"/>
                  </a:schemeClr>
                </a:solidFill>
              </a:rPr>
              <a:t>WebFOCUS </a:t>
            </a:r>
            <a:r>
              <a:rPr lang="ja-JP" altLang="en-US" sz="1200" dirty="0">
                <a:solidFill>
                  <a:schemeClr val="tx1">
                    <a:lumMod val="75000"/>
                    <a:lumOff val="25000"/>
                  </a:schemeClr>
                </a:solidFill>
              </a:rPr>
              <a:t>ナレッジサプリをご契約いただいたお客様しか手に入らない、</a:t>
            </a:r>
            <a:r>
              <a:rPr lang="en-US" altLang="ja-JP" sz="1200" dirty="0">
                <a:solidFill>
                  <a:schemeClr val="tx1">
                    <a:lumMod val="75000"/>
                    <a:lumOff val="25000"/>
                  </a:schemeClr>
                </a:solidFill>
              </a:rPr>
              <a:t>WebFOCUS</a:t>
            </a:r>
            <a:r>
              <a:rPr lang="ja-JP" altLang="en-US" sz="1200" dirty="0">
                <a:solidFill>
                  <a:schemeClr val="tx1">
                    <a:lumMod val="75000"/>
                    <a:lumOff val="25000"/>
                  </a:schemeClr>
                </a:solidFill>
              </a:rPr>
              <a:t>活用の</a:t>
            </a:r>
            <a:r>
              <a:rPr lang="ja-JP" altLang="en-US" sz="1200" dirty="0" smtClean="0">
                <a:solidFill>
                  <a:schemeClr val="tx1">
                    <a:lumMod val="75000"/>
                    <a:lumOff val="25000"/>
                  </a:schemeClr>
                </a:solidFill>
              </a:rPr>
              <a:t>ヒントや最新情報を</a:t>
            </a:r>
            <a:r>
              <a:rPr lang="ja-JP" altLang="en-US" sz="1200" dirty="0">
                <a:solidFill>
                  <a:schemeClr val="tx1">
                    <a:lumMod val="75000"/>
                    <a:lumOff val="25000"/>
                  </a:schemeClr>
                </a:solidFill>
              </a:rPr>
              <a:t>詰め込んだ各種</a:t>
            </a:r>
            <a:r>
              <a:rPr lang="ja-JP" altLang="en-US" sz="1200" dirty="0" smtClean="0">
                <a:solidFill>
                  <a:schemeClr val="tx1">
                    <a:lumMod val="75000"/>
                    <a:lumOff val="25000"/>
                  </a:schemeClr>
                </a:solidFill>
              </a:rPr>
              <a:t>コンテンツ！必要</a:t>
            </a:r>
            <a:r>
              <a:rPr lang="ja-JP" altLang="en-US" sz="1200" dirty="0">
                <a:solidFill>
                  <a:schemeClr val="tx1">
                    <a:lumMod val="75000"/>
                    <a:lumOff val="25000"/>
                  </a:schemeClr>
                </a:solidFill>
              </a:rPr>
              <a:t>なものを、好きなタイミングで入手できるよ！</a:t>
            </a:r>
            <a:endParaRPr kumimoji="1" lang="ja-JP" altLang="en-US" sz="1200" dirty="0" smtClean="0">
              <a:solidFill>
                <a:schemeClr val="tx1">
                  <a:lumMod val="75000"/>
                  <a:lumOff val="25000"/>
                </a:schemeClr>
              </a:solidFill>
            </a:endParaRPr>
          </a:p>
        </p:txBody>
      </p:sp>
      <p:sp>
        <p:nvSpPr>
          <p:cNvPr id="10" name="正方形/長方形 9"/>
          <p:cNvSpPr/>
          <p:nvPr/>
        </p:nvSpPr>
        <p:spPr>
          <a:xfrm>
            <a:off x="4688580" y="987574"/>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定額で見放題</a:t>
            </a:r>
          </a:p>
        </p:txBody>
      </p:sp>
      <p:sp>
        <p:nvSpPr>
          <p:cNvPr id="13" name="正方形/長方形 12"/>
          <p:cNvSpPr/>
          <p:nvPr/>
        </p:nvSpPr>
        <p:spPr>
          <a:xfrm>
            <a:off x="4688580" y="1525368"/>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a:solidFill>
                  <a:schemeClr val="tx1">
                    <a:lumMod val="75000"/>
                    <a:lumOff val="25000"/>
                  </a:schemeClr>
                </a:solidFill>
              </a:rPr>
              <a:t>WebFOCUS </a:t>
            </a:r>
            <a:r>
              <a:rPr lang="ja-JP" altLang="en-US" sz="1200" dirty="0">
                <a:solidFill>
                  <a:schemeClr val="tx1">
                    <a:lumMod val="75000"/>
                    <a:lumOff val="25000"/>
                  </a:schemeClr>
                </a:solidFill>
              </a:rPr>
              <a:t>ナレッジサプリで提供している各種コンテンツは、視聴もダウンロードもし放題</a:t>
            </a:r>
            <a:r>
              <a:rPr lang="ja-JP" altLang="en-US" sz="1200" dirty="0" smtClean="0">
                <a:solidFill>
                  <a:schemeClr val="tx1">
                    <a:lumMod val="75000"/>
                    <a:lumOff val="25000"/>
                  </a:schemeClr>
                </a:solidFill>
              </a:rPr>
              <a:t>！サブスクリプションサービス</a:t>
            </a:r>
            <a:r>
              <a:rPr lang="ja-JP" altLang="en-US" sz="1200" dirty="0">
                <a:solidFill>
                  <a:schemeClr val="tx1">
                    <a:lumMod val="75000"/>
                    <a:lumOff val="25000"/>
                  </a:schemeClr>
                </a:solidFill>
              </a:rPr>
              <a:t>だから、どれだけ視聴・ダウンロードしても、価格はかわらないよ！</a:t>
            </a:r>
            <a:endParaRPr kumimoji="1" lang="ja-JP" altLang="en-US" sz="1200" dirty="0" smtClean="0">
              <a:solidFill>
                <a:schemeClr val="tx1">
                  <a:lumMod val="75000"/>
                  <a:lumOff val="25000"/>
                </a:schemeClr>
              </a:solidFill>
            </a:endParaRPr>
          </a:p>
        </p:txBody>
      </p:sp>
      <p:sp>
        <p:nvSpPr>
          <p:cNvPr id="11" name="正方形/長方形 10"/>
          <p:cNvSpPr/>
          <p:nvPr/>
        </p:nvSpPr>
        <p:spPr>
          <a:xfrm>
            <a:off x="755576" y="2931442"/>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リモートフォロー特典</a:t>
            </a:r>
          </a:p>
        </p:txBody>
      </p:sp>
      <p:sp>
        <p:nvSpPr>
          <p:cNvPr id="14" name="正方形/長方形 13"/>
          <p:cNvSpPr/>
          <p:nvPr/>
        </p:nvSpPr>
        <p:spPr>
          <a:xfrm>
            <a:off x="755576" y="3469236"/>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smtClean="0">
                <a:solidFill>
                  <a:schemeClr val="tx1">
                    <a:lumMod val="75000"/>
                    <a:lumOff val="25000"/>
                  </a:schemeClr>
                </a:solidFill>
              </a:rPr>
              <a:t>WebFOCUS</a:t>
            </a:r>
            <a:r>
              <a:rPr lang="ja-JP" altLang="en-US" sz="1200" dirty="0" smtClean="0">
                <a:solidFill>
                  <a:schemeClr val="tx1">
                    <a:lumMod val="75000"/>
                    <a:lumOff val="25000"/>
                  </a:schemeClr>
                </a:solidFill>
              </a:rPr>
              <a:t> ナレッジサプリのコンテンツ</a:t>
            </a:r>
            <a:r>
              <a:rPr lang="ja-JP" altLang="en-US" sz="1200" dirty="0">
                <a:solidFill>
                  <a:schemeClr val="tx1">
                    <a:lumMod val="75000"/>
                    <a:lumOff val="25000"/>
                  </a:schemeClr>
                </a:solidFill>
              </a:rPr>
              <a:t>に関する質問</a:t>
            </a:r>
            <a:r>
              <a:rPr lang="ja-JP" altLang="en-US" sz="1200" dirty="0" smtClean="0">
                <a:solidFill>
                  <a:schemeClr val="tx1">
                    <a:lumMod val="75000"/>
                    <a:lumOff val="25000"/>
                  </a:schemeClr>
                </a:solidFill>
              </a:rPr>
              <a:t>やアドバイスなど、リモートで直接技術者と話ができる</a:t>
            </a:r>
            <a:r>
              <a:rPr lang="ja-JP" altLang="en-US" sz="1200" dirty="0">
                <a:solidFill>
                  <a:schemeClr val="tx1">
                    <a:lumMod val="75000"/>
                    <a:lumOff val="25000"/>
                  </a:schemeClr>
                </a:solidFill>
              </a:rPr>
              <a:t>ポイントをプレゼント</a:t>
            </a:r>
            <a:r>
              <a:rPr lang="ja-JP" altLang="en-US" sz="1200" dirty="0" smtClean="0">
                <a:solidFill>
                  <a:schemeClr val="tx1">
                    <a:lumMod val="75000"/>
                    <a:lumOff val="25000"/>
                  </a:schemeClr>
                </a:solidFill>
              </a:rPr>
              <a:t>！</a:t>
            </a:r>
            <a:r>
              <a:rPr lang="en-US" altLang="ja-JP" sz="1200" dirty="0" smtClean="0">
                <a:solidFill>
                  <a:schemeClr val="tx1">
                    <a:lumMod val="75000"/>
                    <a:lumOff val="25000"/>
                  </a:schemeClr>
                </a:solidFill>
              </a:rPr>
              <a:t>WebFOCUS</a:t>
            </a:r>
            <a:r>
              <a:rPr lang="ja-JP" altLang="en-US" sz="1200" dirty="0">
                <a:solidFill>
                  <a:schemeClr val="tx1">
                    <a:lumMod val="75000"/>
                    <a:lumOff val="25000"/>
                  </a:schemeClr>
                </a:solidFill>
              </a:rPr>
              <a:t>の活用に行き詰った時、疑問がでてきた時</a:t>
            </a:r>
            <a:r>
              <a:rPr lang="ja-JP" altLang="en-US" sz="1200" dirty="0" smtClean="0">
                <a:solidFill>
                  <a:schemeClr val="tx1">
                    <a:lumMod val="75000"/>
                    <a:lumOff val="25000"/>
                  </a:schemeClr>
                </a:solidFill>
              </a:rPr>
              <a:t>に利用できるよ。</a:t>
            </a:r>
            <a:endParaRPr kumimoji="1" lang="ja-JP" altLang="en-US" sz="1200" dirty="0" smtClean="0">
              <a:solidFill>
                <a:schemeClr val="tx1">
                  <a:lumMod val="75000"/>
                  <a:lumOff val="25000"/>
                </a:schemeClr>
              </a:solidFill>
            </a:endParaRPr>
          </a:p>
        </p:txBody>
      </p:sp>
      <p:sp>
        <p:nvSpPr>
          <p:cNvPr id="25" name="正方形/長方形 24"/>
          <p:cNvSpPr/>
          <p:nvPr/>
        </p:nvSpPr>
        <p:spPr>
          <a:xfrm>
            <a:off x="4688580" y="2928343"/>
            <a:ext cx="3847655" cy="4991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lIns="108000" rIns="108000" rtlCol="0" anchor="ctr"/>
          <a:lstStyle/>
          <a:p>
            <a:pPr algn="ctr">
              <a:spcBef>
                <a:spcPts val="600"/>
              </a:spcBef>
            </a:pPr>
            <a:r>
              <a:rPr kumimoji="1" lang="ja-JP" altLang="en-US" sz="1600" b="1" dirty="0" smtClean="0">
                <a:solidFill>
                  <a:schemeClr val="bg1"/>
                </a:solidFill>
              </a:rPr>
              <a:t>コンテンツのリクエスト特典</a:t>
            </a:r>
          </a:p>
        </p:txBody>
      </p:sp>
      <p:sp>
        <p:nvSpPr>
          <p:cNvPr id="26" name="正方形/長方形 25"/>
          <p:cNvSpPr/>
          <p:nvPr/>
        </p:nvSpPr>
        <p:spPr>
          <a:xfrm>
            <a:off x="4688580" y="3466137"/>
            <a:ext cx="3847655" cy="1262754"/>
          </a:xfrm>
          <a:prstGeom prst="rect">
            <a:avLst/>
          </a:prstGeom>
          <a:solidFill>
            <a:schemeClr val="bg1">
              <a:lumMod val="95000"/>
            </a:schemeClr>
          </a:solidFill>
          <a:ln>
            <a:noFill/>
          </a:ln>
          <a:effectLst/>
        </p:spPr>
        <p:style>
          <a:lnRef idx="1">
            <a:schemeClr val="accent5"/>
          </a:lnRef>
          <a:fillRef idx="3">
            <a:schemeClr val="accent5"/>
          </a:fillRef>
          <a:effectRef idx="2">
            <a:schemeClr val="accent5"/>
          </a:effectRef>
          <a:fontRef idx="minor">
            <a:schemeClr val="lt1"/>
          </a:fontRef>
        </p:style>
        <p:txBody>
          <a:bodyPr lIns="108000" tIns="36000" rIns="108000" bIns="36000" rtlCol="0" anchor="ctr"/>
          <a:lstStyle/>
          <a:p>
            <a:pPr>
              <a:lnSpc>
                <a:spcPts val="1800"/>
              </a:lnSpc>
              <a:spcBef>
                <a:spcPts val="600"/>
              </a:spcBef>
            </a:pPr>
            <a:r>
              <a:rPr lang="en-US" altLang="ja-JP" sz="1200" dirty="0">
                <a:solidFill>
                  <a:schemeClr val="tx1">
                    <a:lumMod val="75000"/>
                    <a:lumOff val="25000"/>
                  </a:schemeClr>
                </a:solidFill>
              </a:rPr>
              <a:t>WebFOCUS </a:t>
            </a:r>
            <a:r>
              <a:rPr lang="ja-JP" altLang="en-US" sz="1200" dirty="0">
                <a:solidFill>
                  <a:schemeClr val="tx1">
                    <a:lumMod val="75000"/>
                    <a:lumOff val="25000"/>
                  </a:schemeClr>
                </a:solidFill>
              </a:rPr>
              <a:t>ナレッジサプリのコンテンツとして追加してほしいものをリクエストできるよ！お客様のニーズ発掘、</a:t>
            </a:r>
            <a:r>
              <a:rPr lang="ja-JP" altLang="en-US" sz="1200" dirty="0" smtClean="0">
                <a:solidFill>
                  <a:schemeClr val="tx1">
                    <a:lumMod val="75000"/>
                    <a:lumOff val="25000"/>
                  </a:schemeClr>
                </a:solidFill>
              </a:rPr>
              <a:t>アイデア</a:t>
            </a:r>
            <a:r>
              <a:rPr lang="ja-JP" altLang="en-US" sz="1200" dirty="0">
                <a:solidFill>
                  <a:schemeClr val="tx1">
                    <a:lumMod val="75000"/>
                    <a:lumOff val="25000"/>
                  </a:schemeClr>
                </a:solidFill>
              </a:rPr>
              <a:t>として参考にさせていただき、サービスの充実を図っていく</a:t>
            </a:r>
            <a:r>
              <a:rPr lang="ja-JP" altLang="en-US" sz="1200" dirty="0" smtClean="0">
                <a:solidFill>
                  <a:schemeClr val="tx1">
                    <a:lumMod val="75000"/>
                    <a:lumOff val="25000"/>
                  </a:schemeClr>
                </a:solidFill>
              </a:rPr>
              <a:t>よ。</a:t>
            </a:r>
            <a:endParaRPr kumimoji="1" lang="ja-JP" altLang="en-US" sz="1200" dirty="0" smtClean="0">
              <a:solidFill>
                <a:schemeClr val="tx1">
                  <a:lumMod val="75000"/>
                  <a:lumOff val="25000"/>
                </a:schemeClr>
              </a:solidFill>
            </a:endParaRPr>
          </a:p>
        </p:txBody>
      </p:sp>
      <p:sp>
        <p:nvSpPr>
          <p:cNvPr id="2" name="タイトル 1"/>
          <p:cNvSpPr>
            <a:spLocks noGrp="1"/>
          </p:cNvSpPr>
          <p:nvPr>
            <p:ph type="title"/>
          </p:nvPr>
        </p:nvSpPr>
        <p:spPr/>
        <p:txBody>
          <a:bodyPr/>
          <a:lstStyle/>
          <a:p>
            <a:r>
              <a:rPr kumimoji="1" lang="ja-JP" altLang="en-US" dirty="0" smtClean="0">
                <a:latin typeface="+mn-lt"/>
                <a:ea typeface="+mn-ea"/>
              </a:rPr>
              <a:t>サービス概要</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5</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9070" y="768531"/>
            <a:ext cx="632930" cy="72000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950" y="768531"/>
            <a:ext cx="668092" cy="72000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235" y="2674129"/>
            <a:ext cx="761051" cy="720000"/>
          </a:xfrm>
          <a:prstGeom prst="rect">
            <a:avLst/>
          </a:prstGeom>
        </p:spPr>
      </p:pic>
      <p:pic>
        <p:nvPicPr>
          <p:cNvPr id="27" name="図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9478" y="2674129"/>
            <a:ext cx="633990" cy="720000"/>
          </a:xfrm>
          <a:prstGeom prst="rect">
            <a:avLst/>
          </a:prstGeom>
        </p:spPr>
      </p:pic>
    </p:spTree>
    <p:extLst>
      <p:ext uri="{BB962C8B-B14F-4D97-AF65-F5344CB8AC3E}">
        <p14:creationId xmlns:p14="http://schemas.microsoft.com/office/powerpoint/2010/main" val="328257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7"/>
          <p:cNvSpPr txBox="1">
            <a:spLocks noChangeArrowheads="1"/>
          </p:cNvSpPr>
          <p:nvPr/>
        </p:nvSpPr>
        <p:spPr bwMode="auto">
          <a:xfrm>
            <a:off x="547200" y="3301628"/>
            <a:ext cx="8280920" cy="1536327"/>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en-US" altLang="ja-JP" sz="800" dirty="0">
                <a:solidFill>
                  <a:prstClr val="black">
                    <a:lumMod val="75000"/>
                    <a:lumOff val="25000"/>
                  </a:prstClr>
                </a:solidFill>
                <a:latin typeface="+mn-lt"/>
                <a:ea typeface="+mn-ea"/>
              </a:rPr>
              <a:t>WebFOCUS</a:t>
            </a:r>
            <a:r>
              <a:rPr lang="ja-JP" altLang="en-US" sz="800" dirty="0">
                <a:solidFill>
                  <a:prstClr val="black">
                    <a:lumMod val="75000"/>
                    <a:lumOff val="25000"/>
                  </a:prstClr>
                </a:solidFill>
                <a:latin typeface="+mn-lt"/>
                <a:ea typeface="+mn-ea"/>
              </a:rPr>
              <a:t>の活用をよりすすめていただく</a:t>
            </a:r>
            <a:r>
              <a:rPr lang="ja-JP" altLang="en-US" sz="800" dirty="0" smtClean="0">
                <a:solidFill>
                  <a:prstClr val="black">
                    <a:lumMod val="75000"/>
                    <a:lumOff val="25000"/>
                  </a:prstClr>
                </a:solidFill>
                <a:latin typeface="+mn-lt"/>
                <a:ea typeface="+mn-ea"/>
              </a:rPr>
              <a:t>ための専用コンテンツの視聴</a:t>
            </a:r>
            <a:r>
              <a:rPr lang="ja-JP" altLang="en-US" sz="800" dirty="0">
                <a:solidFill>
                  <a:prstClr val="black">
                    <a:lumMod val="75000"/>
                    <a:lumOff val="25000"/>
                  </a:prstClr>
                </a:solidFill>
                <a:latin typeface="+mn-lt"/>
                <a:ea typeface="+mn-ea"/>
              </a:rPr>
              <a:t>、</a:t>
            </a:r>
            <a:r>
              <a:rPr lang="ja-JP" altLang="en-US" sz="800" dirty="0" smtClean="0">
                <a:solidFill>
                  <a:prstClr val="black">
                    <a:lumMod val="75000"/>
                    <a:lumOff val="25000"/>
                  </a:prstClr>
                </a:solidFill>
                <a:latin typeface="+mn-lt"/>
                <a:ea typeface="+mn-ea"/>
              </a:rPr>
              <a:t>およびコンテンツ</a:t>
            </a:r>
            <a:r>
              <a:rPr lang="ja-JP" altLang="en-US" sz="800" dirty="0">
                <a:solidFill>
                  <a:prstClr val="black">
                    <a:lumMod val="75000"/>
                    <a:lumOff val="25000"/>
                  </a:prstClr>
                </a:solidFill>
                <a:latin typeface="+mn-lt"/>
                <a:ea typeface="+mn-ea"/>
              </a:rPr>
              <a:t>のダウンロードが可能</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製品活用事例</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製品の使いこなしに関するノウハウ</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製品を活用するうえでの製品</a:t>
            </a:r>
            <a:r>
              <a:rPr lang="ja-JP" altLang="en-US" sz="800" dirty="0" smtClean="0">
                <a:solidFill>
                  <a:prstClr val="black">
                    <a:lumMod val="75000"/>
                    <a:lumOff val="25000"/>
                  </a:prstClr>
                </a:solidFill>
                <a:latin typeface="+mn-lt"/>
                <a:ea typeface="+mn-ea"/>
              </a:rPr>
              <a:t>テクニック　　</a:t>
            </a:r>
            <a:r>
              <a:rPr lang="en-US" altLang="ja-JP" sz="800" dirty="0" smtClean="0">
                <a:solidFill>
                  <a:srgbClr val="0070C0"/>
                </a:solidFill>
                <a:latin typeface="+mn-lt"/>
                <a:ea typeface="+mn-ea"/>
              </a:rPr>
              <a:t>※Tier</a:t>
            </a:r>
            <a:r>
              <a:rPr lang="ja-JP" altLang="en-US" sz="800" dirty="0" smtClean="0">
                <a:solidFill>
                  <a:srgbClr val="0070C0"/>
                </a:solidFill>
                <a:latin typeface="+mn-lt"/>
                <a:ea typeface="+mn-ea"/>
              </a:rPr>
              <a:t>ごとに分類してコンテンツを提供</a:t>
            </a:r>
            <a:endParaRPr lang="en-US" altLang="ja-JP" sz="800" dirty="0">
              <a:solidFill>
                <a:srgbClr val="0070C0"/>
              </a:solidFill>
              <a:latin typeface="+mn-lt"/>
              <a:ea typeface="+mn-ea"/>
            </a:endParaRPr>
          </a:p>
          <a:p>
            <a:pPr marL="171450" lvl="0" indent="-171450">
              <a:spcBef>
                <a:spcPts val="300"/>
              </a:spcBef>
              <a:buClr>
                <a:srgbClr val="007BBB"/>
              </a:buClr>
              <a:buFont typeface="Wingdings" panose="05000000000000000000" pitchFamily="2" charset="2"/>
              <a:buChar char="n"/>
              <a:tabLst/>
            </a:pPr>
            <a:r>
              <a:rPr lang="ja-JP" altLang="en-US" sz="800" dirty="0" smtClean="0">
                <a:solidFill>
                  <a:prstClr val="black">
                    <a:lumMod val="75000"/>
                    <a:lumOff val="25000"/>
                  </a:prstClr>
                </a:solidFill>
                <a:latin typeface="+mn-lt"/>
                <a:ea typeface="+mn-ea"/>
              </a:rPr>
              <a:t>技術者による、専用コンテンツのリモートフォローに利用できるポイントを特典としてプレゼント</a:t>
            </a:r>
            <a:endParaRPr lang="en-US" altLang="ja-JP" sz="800" dirty="0" smtClean="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レクチャー</a:t>
            </a:r>
            <a:endParaRPr lang="en-US" altLang="ja-JP" sz="800" dirty="0" smtClean="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アドバイス＆問い合わせ</a:t>
            </a:r>
            <a:r>
              <a:rPr lang="ja-JP" altLang="en-US" sz="800" dirty="0">
                <a:solidFill>
                  <a:prstClr val="black">
                    <a:lumMod val="75000"/>
                    <a:lumOff val="25000"/>
                  </a:prstClr>
                </a:solidFill>
                <a:latin typeface="+mn-lt"/>
                <a:ea typeface="+mn-ea"/>
              </a:rPr>
              <a:t>対応</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ワークショップ＆ディスカッション</a:t>
            </a:r>
            <a:endParaRPr lang="en-US" altLang="ja-JP" sz="800" dirty="0" smtClean="0">
              <a:solidFill>
                <a:prstClr val="black">
                  <a:lumMod val="75000"/>
                  <a:lumOff val="25000"/>
                </a:prstClr>
              </a:solidFill>
              <a:latin typeface="+mn-lt"/>
              <a:ea typeface="+mn-ea"/>
            </a:endParaRPr>
          </a:p>
          <a:p>
            <a:pPr marL="171450" lvl="1" indent="-171450">
              <a:spcBef>
                <a:spcPts val="300"/>
              </a:spcBef>
              <a:buClr>
                <a:srgbClr val="007BBB"/>
              </a:buClr>
              <a:buFont typeface="Wingdings" panose="05000000000000000000" pitchFamily="2" charset="2"/>
              <a:buChar char="n"/>
              <a:tabLst/>
            </a:pPr>
            <a:r>
              <a:rPr lang="ja-JP" altLang="en-US" sz="800" dirty="0" smtClean="0">
                <a:solidFill>
                  <a:prstClr val="black">
                    <a:lumMod val="75000"/>
                    <a:lumOff val="25000"/>
                  </a:prstClr>
                </a:solidFill>
                <a:latin typeface="+mn-lt"/>
                <a:ea typeface="+mn-ea"/>
              </a:rPr>
              <a:t>無料</a:t>
            </a:r>
            <a:r>
              <a:rPr lang="ja-JP" altLang="en-US" sz="800" dirty="0">
                <a:solidFill>
                  <a:prstClr val="black">
                    <a:lumMod val="75000"/>
                    <a:lumOff val="25000"/>
                  </a:prstClr>
                </a:solidFill>
                <a:latin typeface="+mn-lt"/>
                <a:ea typeface="+mn-ea"/>
              </a:rPr>
              <a:t>カウンセリングで年間の活用計画や現状分析などの相談を</a:t>
            </a:r>
            <a:r>
              <a:rPr lang="ja-JP" altLang="en-US" sz="800" dirty="0" smtClean="0">
                <a:solidFill>
                  <a:prstClr val="black">
                    <a:lumMod val="75000"/>
                    <a:lumOff val="25000"/>
                  </a:prstClr>
                </a:solidFill>
                <a:latin typeface="+mn-lt"/>
                <a:ea typeface="+mn-ea"/>
              </a:rPr>
              <a:t>受け付け</a:t>
            </a:r>
          </a:p>
        </p:txBody>
      </p:sp>
      <p:sp>
        <p:nvSpPr>
          <p:cNvPr id="6" name="タイトル 5"/>
          <p:cNvSpPr>
            <a:spLocks noGrp="1"/>
          </p:cNvSpPr>
          <p:nvPr>
            <p:ph type="title"/>
          </p:nvPr>
        </p:nvSpPr>
        <p:spPr/>
        <p:txBody>
          <a:bodyPr/>
          <a:lstStyle/>
          <a:p>
            <a:r>
              <a:rPr lang="en-US" altLang="ja-JP" dirty="0" smtClean="0">
                <a:latin typeface="+mn-lt"/>
                <a:ea typeface="+mn-ea"/>
              </a:rPr>
              <a:t>WebFOCUS</a:t>
            </a:r>
            <a:r>
              <a:rPr lang="ja-JP" altLang="en-US" dirty="0" smtClean="0">
                <a:latin typeface="+mn-lt"/>
                <a:ea typeface="+mn-ea"/>
              </a:rPr>
              <a:t> ナレッジサプリ</a:t>
            </a:r>
            <a:endParaRPr lang="ja-JP" altLang="en-US" dirty="0">
              <a:latin typeface="+mn-lt"/>
              <a:ea typeface="+mn-ea"/>
            </a:endParaRPr>
          </a:p>
        </p:txBody>
      </p:sp>
      <p:sp>
        <p:nvSpPr>
          <p:cNvPr id="18"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13" name="スライド番号プレースホルダー 4"/>
          <p:cNvSpPr>
            <a:spLocks noGrp="1"/>
          </p:cNvSpPr>
          <p:nvPr>
            <p:ph type="sldNum" sz="quarter" idx="4"/>
          </p:nvPr>
        </p:nvSpPr>
        <p:spPr/>
        <p:txBody>
          <a:bodyPr/>
          <a:lstStyle/>
          <a:p>
            <a:fld id="{C7816169-848B-4E2F-9129-06408CD9870A}" type="slidenum">
              <a:rPr lang="ja-JP" altLang="en-US" smtClean="0"/>
              <a:pPr/>
              <a:t>6</a:t>
            </a:fld>
            <a:endParaRPr lang="ja-JP" altLang="en-US" dirty="0"/>
          </a:p>
        </p:txBody>
      </p:sp>
      <p:sp>
        <p:nvSpPr>
          <p:cNvPr id="14" name="AutoShape 2"/>
          <p:cNvSpPr>
            <a:spLocks noChangeArrowheads="1"/>
          </p:cNvSpPr>
          <p:nvPr/>
        </p:nvSpPr>
        <p:spPr bwMode="auto">
          <a:xfrm>
            <a:off x="546479" y="886538"/>
            <a:ext cx="1912976" cy="257067"/>
          </a:xfrm>
          <a:prstGeom prst="roundRect">
            <a:avLst>
              <a:gd name="adj" fmla="val 0"/>
            </a:avLst>
          </a:prstGeom>
          <a:solidFill>
            <a:schemeClr val="accent1"/>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a:solidFill>
                  <a:srgbClr val="FFFFFF"/>
                </a:solidFill>
                <a:latin typeface="+mn-lt"/>
                <a:ea typeface="+mn-ea"/>
                <a:cs typeface="Meiryo UI" panose="020B0604030504040204" pitchFamily="50" charset="-128"/>
              </a:rPr>
              <a:t>サービス</a:t>
            </a:r>
            <a:r>
              <a:rPr lang="ja-JP" altLang="en-US" sz="1200" b="1" dirty="0" smtClean="0">
                <a:solidFill>
                  <a:srgbClr val="FFFFFF"/>
                </a:solidFill>
                <a:latin typeface="+mn-lt"/>
                <a:ea typeface="+mn-ea"/>
                <a:cs typeface="Meiryo UI" panose="020B0604030504040204" pitchFamily="50" charset="-128"/>
              </a:rPr>
              <a:t>の</a:t>
            </a:r>
            <a:r>
              <a:rPr lang="ja-JP" altLang="en-US" sz="1200" b="1" dirty="0">
                <a:solidFill>
                  <a:srgbClr val="FFFFFF"/>
                </a:solidFill>
                <a:latin typeface="+mn-lt"/>
                <a:ea typeface="+mn-ea"/>
                <a:cs typeface="Meiryo UI" panose="020B0604030504040204" pitchFamily="50" charset="-128"/>
              </a:rPr>
              <a:t>定義</a:t>
            </a:r>
            <a:endParaRPr lang="ja-JP" altLang="ja-JP" sz="1200" b="1" dirty="0">
              <a:solidFill>
                <a:srgbClr val="FFFFFF"/>
              </a:solidFill>
              <a:latin typeface="+mn-lt"/>
              <a:ea typeface="+mn-ea"/>
              <a:cs typeface="Meiryo UI" panose="020B0604030504040204" pitchFamily="50" charset="-128"/>
            </a:endParaRPr>
          </a:p>
        </p:txBody>
      </p:sp>
      <p:sp>
        <p:nvSpPr>
          <p:cNvPr id="15" name="Line 3"/>
          <p:cNvSpPr>
            <a:spLocks noChangeShapeType="1"/>
          </p:cNvSpPr>
          <p:nvPr/>
        </p:nvSpPr>
        <p:spPr bwMode="auto">
          <a:xfrm>
            <a:off x="546478" y="1132157"/>
            <a:ext cx="8280000" cy="1081"/>
          </a:xfrm>
          <a:prstGeom prst="line">
            <a:avLst/>
          </a:prstGeom>
          <a:noFill/>
          <a:ln w="180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16" name="Text Box 5"/>
          <p:cNvSpPr txBox="1">
            <a:spLocks noChangeArrowheads="1"/>
          </p:cNvSpPr>
          <p:nvPr/>
        </p:nvSpPr>
        <p:spPr bwMode="auto">
          <a:xfrm>
            <a:off x="560386" y="1189746"/>
            <a:ext cx="8404102" cy="20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9pPr>
          </a:lstStyle>
          <a:p>
            <a:pPr>
              <a:lnSpc>
                <a:spcPct val="150000"/>
              </a:lnSpc>
            </a:pPr>
            <a:r>
              <a:rPr lang="en-US" altLang="ja-JP" sz="1000" dirty="0" smtClean="0">
                <a:solidFill>
                  <a:srgbClr val="333333"/>
                </a:solidFill>
                <a:latin typeface="+mn-lt"/>
                <a:ea typeface="+mn-ea"/>
                <a:cs typeface="Meiryo UI" panose="020B0604030504040204" pitchFamily="50" charset="-128"/>
              </a:rPr>
              <a:t>WebFOCUS</a:t>
            </a:r>
            <a:r>
              <a:rPr lang="ja-JP" altLang="en-US" sz="1000" dirty="0">
                <a:solidFill>
                  <a:srgbClr val="333333"/>
                </a:solidFill>
                <a:latin typeface="+mn-lt"/>
                <a:ea typeface="+mn-ea"/>
                <a:cs typeface="Meiryo UI" panose="020B0604030504040204" pitchFamily="50" charset="-128"/>
              </a:rPr>
              <a:t>の活用をよりすすめて</a:t>
            </a:r>
            <a:r>
              <a:rPr lang="ja-JP" altLang="en-US" sz="1000" dirty="0" smtClean="0">
                <a:solidFill>
                  <a:srgbClr val="333333"/>
                </a:solidFill>
                <a:latin typeface="+mn-lt"/>
                <a:ea typeface="+mn-ea"/>
                <a:cs typeface="Meiryo UI" panose="020B0604030504040204" pitchFamily="50" charset="-128"/>
              </a:rPr>
              <a:t>いただくナレッジを、必要なときに必要なものだけ、お手軽に入手していただけるサービス。</a:t>
            </a:r>
            <a:endParaRPr lang="ja-JP" altLang="en-US" sz="1000" dirty="0">
              <a:solidFill>
                <a:srgbClr val="333333"/>
              </a:solidFill>
              <a:latin typeface="+mn-lt"/>
              <a:ea typeface="+mn-ea"/>
              <a:cs typeface="Meiryo UI" panose="020B0604030504040204" pitchFamily="50" charset="-128"/>
            </a:endParaRPr>
          </a:p>
        </p:txBody>
      </p:sp>
      <p:graphicFrame>
        <p:nvGraphicFramePr>
          <p:cNvPr id="17" name="Group 8"/>
          <p:cNvGraphicFramePr>
            <a:graphicFrameLocks noGrp="1"/>
          </p:cNvGraphicFramePr>
          <p:nvPr>
            <p:extLst>
              <p:ext uri="{D42A27DB-BD31-4B8C-83A1-F6EECF244321}">
                <p14:modId xmlns:p14="http://schemas.microsoft.com/office/powerpoint/2010/main" val="3922298196"/>
              </p:ext>
            </p:extLst>
          </p:nvPr>
        </p:nvGraphicFramePr>
        <p:xfrm>
          <a:off x="547205" y="1683463"/>
          <a:ext cx="8273271" cy="1372200"/>
        </p:xfrm>
        <a:graphic>
          <a:graphicData uri="http://schemas.openxmlformats.org/drawingml/2006/table">
            <a:tbl>
              <a:tblPr/>
              <a:tblGrid>
                <a:gridCol w="1288491">
                  <a:extLst>
                    <a:ext uri="{9D8B030D-6E8A-4147-A177-3AD203B41FA5}">
                      <a16:colId xmlns:a16="http://schemas.microsoft.com/office/drawing/2014/main" val="20000"/>
                    </a:ext>
                  </a:extLst>
                </a:gridCol>
                <a:gridCol w="2328260">
                  <a:extLst>
                    <a:ext uri="{9D8B030D-6E8A-4147-A177-3AD203B41FA5}">
                      <a16:colId xmlns:a16="http://schemas.microsoft.com/office/drawing/2014/main" val="20001"/>
                    </a:ext>
                  </a:extLst>
                </a:gridCol>
                <a:gridCol w="2328260">
                  <a:extLst>
                    <a:ext uri="{9D8B030D-6E8A-4147-A177-3AD203B41FA5}">
                      <a16:colId xmlns:a16="http://schemas.microsoft.com/office/drawing/2014/main" val="2187979110"/>
                    </a:ext>
                  </a:extLst>
                </a:gridCol>
                <a:gridCol w="2328260">
                  <a:extLst>
                    <a:ext uri="{9D8B030D-6E8A-4147-A177-3AD203B41FA5}">
                      <a16:colId xmlns:a16="http://schemas.microsoft.com/office/drawing/2014/main" val="3699010676"/>
                    </a:ext>
                  </a:extLst>
                </a:gridCol>
              </a:tblGrid>
              <a:tr h="252000">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価格</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144</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r>
                        <a:rPr kumimoji="0" lang="ja-JP" altLang="en-US" sz="7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en-US" altLang="ja-JP" sz="700" b="0" i="0" u="none" strike="noStrike" kern="1200" cap="none" normalizeH="0" baseline="0" dirty="0" smtClean="0">
                          <a:ln>
                            <a:noFill/>
                          </a:ln>
                          <a:solidFill>
                            <a:srgbClr val="333333"/>
                          </a:solidFill>
                          <a:effectLst/>
                          <a:latin typeface="+mn-ea"/>
                          <a:ea typeface="+mn-ea"/>
                          <a:cs typeface="Meiryo UI" panose="020B0604030504040204" pitchFamily="50" charset="-128"/>
                        </a:rPr>
                        <a:t>1</a:t>
                      </a:r>
                      <a:r>
                        <a:rPr kumimoji="0" lang="ja-JP" altLang="en-US" sz="700" b="0" i="0" u="none" strike="noStrike" kern="1200" cap="none" normalizeH="0" baseline="0" dirty="0" smtClean="0">
                          <a:ln>
                            <a:noFill/>
                          </a:ln>
                          <a:solidFill>
                            <a:srgbClr val="333333"/>
                          </a:solidFill>
                          <a:effectLst/>
                          <a:latin typeface="+mn-ea"/>
                          <a:ea typeface="+mn-ea"/>
                          <a:cs typeface="Meiryo UI" panose="020B0604030504040204" pitchFamily="50" charset="-128"/>
                        </a:rPr>
                        <a:t>か月あたり </a:t>
                      </a:r>
                      <a:r>
                        <a:rPr kumimoji="0" lang="en-US" altLang="ja-JP" sz="700" b="0" i="0" u="none" strike="noStrike" kern="1200" cap="none" normalizeH="0" baseline="0" dirty="0" smtClean="0">
                          <a:ln>
                            <a:noFill/>
                          </a:ln>
                          <a:solidFill>
                            <a:srgbClr val="333333"/>
                          </a:solidFill>
                          <a:effectLst/>
                          <a:latin typeface="+mn-ea"/>
                          <a:ea typeface="+mn-ea"/>
                          <a:cs typeface="Meiryo UI" panose="020B0604030504040204" pitchFamily="50" charset="-128"/>
                        </a:rPr>
                        <a:t>12</a:t>
                      </a:r>
                      <a:r>
                        <a:rPr kumimoji="0" lang="ja-JP" altLang="en-US" sz="7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7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72</a:t>
                      </a:r>
                      <a:r>
                        <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r>
                        <a:rPr kumimoji="0" lang="ja-JP" altLang="en-US" sz="7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en-US" altLang="ja-JP" sz="700" b="0" i="0" u="none" strike="noStrike" kern="1200" cap="none" normalizeH="0" baseline="0" dirty="0" smtClean="0">
                          <a:ln>
                            <a:noFill/>
                          </a:ln>
                          <a:solidFill>
                            <a:srgbClr val="333333"/>
                          </a:solidFill>
                          <a:effectLst/>
                          <a:latin typeface="+mn-ea"/>
                          <a:ea typeface="+mn-ea"/>
                          <a:cs typeface="Meiryo UI" panose="020B0604030504040204" pitchFamily="50" charset="-128"/>
                        </a:rPr>
                        <a:t>1</a:t>
                      </a:r>
                      <a:r>
                        <a:rPr kumimoji="0" lang="ja-JP" altLang="en-US" sz="700" b="0" i="0" u="none" strike="noStrike" kern="1200" cap="none" normalizeH="0" baseline="0" dirty="0" smtClean="0">
                          <a:ln>
                            <a:noFill/>
                          </a:ln>
                          <a:solidFill>
                            <a:srgbClr val="333333"/>
                          </a:solidFill>
                          <a:effectLst/>
                          <a:latin typeface="+mn-ea"/>
                          <a:ea typeface="+mn-ea"/>
                          <a:cs typeface="Meiryo UI" panose="020B0604030504040204" pitchFamily="50" charset="-128"/>
                        </a:rPr>
                        <a:t>か月あたり </a:t>
                      </a:r>
                      <a:r>
                        <a:rPr kumimoji="0" lang="en-US" altLang="ja-JP" sz="700" b="0" i="0" u="none" strike="noStrike" kern="1200" cap="none" normalizeH="0" baseline="0" dirty="0" smtClean="0">
                          <a:ln>
                            <a:noFill/>
                          </a:ln>
                          <a:solidFill>
                            <a:srgbClr val="333333"/>
                          </a:solidFill>
                          <a:effectLst/>
                          <a:latin typeface="+mn-ea"/>
                          <a:ea typeface="+mn-ea"/>
                          <a:cs typeface="Meiryo UI" panose="020B0604030504040204" pitchFamily="50" charset="-128"/>
                        </a:rPr>
                        <a:t>6</a:t>
                      </a:r>
                      <a:r>
                        <a:rPr kumimoji="0" lang="ja-JP" altLang="en-US" sz="7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7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24</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2852863"/>
                  </a:ext>
                </a:extLst>
              </a:tr>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期間</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２ヵ月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29127717"/>
                  </a:ext>
                </a:extLst>
              </a:tr>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コンテンツ</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Tier1</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Tier2</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Tier3</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のコンテンツ</a:t>
                      </a:r>
                      <a:endPar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Designer</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トレーニングコンテンツ</a:t>
                      </a:r>
                      <a:r>
                        <a:rPr kumimoji="0" lang="ja-JP" altLang="en-US" sz="6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en-US" altLang="ja-JP" sz="600" b="0" i="0" u="none" strike="noStrike" kern="1200" cap="none" normalizeH="0" baseline="0" dirty="0" smtClean="0">
                          <a:ln>
                            <a:noFill/>
                          </a:ln>
                          <a:solidFill>
                            <a:srgbClr val="333333"/>
                          </a:solidFill>
                          <a:effectLst/>
                          <a:latin typeface="+mn-ea"/>
                          <a:ea typeface="+mn-ea"/>
                          <a:cs typeface="Meiryo UI" panose="020B0604030504040204" pitchFamily="50" charset="-128"/>
                        </a:rPr>
                        <a:t>125</a:t>
                      </a:r>
                      <a:r>
                        <a:rPr kumimoji="0" lang="ja-JP" altLang="en-US" sz="600" b="0" i="0" u="none" strike="noStrike" kern="1200" cap="none" normalizeH="0" baseline="0" dirty="0" smtClean="0">
                          <a:ln>
                            <a:noFill/>
                          </a:ln>
                          <a:solidFill>
                            <a:srgbClr val="333333"/>
                          </a:solidFill>
                          <a:effectLst/>
                          <a:latin typeface="+mn-ea"/>
                          <a:ea typeface="+mn-ea"/>
                          <a:cs typeface="Meiryo UI" panose="020B0604030504040204" pitchFamily="50" charset="-128"/>
                        </a:rPr>
                        <a:t>名まで）</a:t>
                      </a:r>
                      <a:endParaRPr kumimoji="0" lang="ja-JP" altLang="ja-JP" sz="6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Tier2</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Tier3</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のコンテンツ</a:t>
                      </a:r>
                      <a:endPar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Designer</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トレーニングコンテンツ</a:t>
                      </a:r>
                      <a:r>
                        <a:rPr kumimoji="0" lang="ja-JP" altLang="en-US" sz="6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en-US" altLang="ja-JP" sz="600" b="0" i="0" u="none" strike="noStrike" kern="1200" cap="none" normalizeH="0" baseline="0" dirty="0" smtClean="0">
                          <a:ln>
                            <a:noFill/>
                          </a:ln>
                          <a:solidFill>
                            <a:srgbClr val="333333"/>
                          </a:solidFill>
                          <a:effectLst/>
                          <a:latin typeface="+mn-ea"/>
                          <a:ea typeface="+mn-ea"/>
                          <a:cs typeface="Meiryo UI" panose="020B0604030504040204" pitchFamily="50" charset="-128"/>
                        </a:rPr>
                        <a:t>10</a:t>
                      </a:r>
                      <a:r>
                        <a:rPr kumimoji="0" lang="ja-JP" altLang="en-US" sz="600" b="0" i="0" u="none" strike="noStrike" kern="1200" cap="none" normalizeH="0" baseline="0" dirty="0" smtClean="0">
                          <a:ln>
                            <a:noFill/>
                          </a:ln>
                          <a:solidFill>
                            <a:srgbClr val="333333"/>
                          </a:solidFill>
                          <a:effectLst/>
                          <a:latin typeface="+mn-ea"/>
                          <a:ea typeface="+mn-ea"/>
                          <a:cs typeface="Meiryo UI" panose="020B0604030504040204" pitchFamily="50" charset="-128"/>
                        </a:rPr>
                        <a:t>名まで）</a:t>
                      </a:r>
                      <a:endParaRPr kumimoji="0" lang="ja-JP" altLang="ja-JP" sz="6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Tier3</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、選択 </a:t>
                      </a: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 コンテンツ</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9474979"/>
                  </a:ext>
                </a:extLst>
              </a:tr>
              <a:tr h="252000">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リモートフォロー特典</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20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4</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669473494"/>
                  </a:ext>
                </a:extLst>
              </a:tr>
              <a:tr h="252000">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ja-JP" altLang="en-US" sz="800" b="1" i="0" u="none" strike="noStrike" kern="1200" cap="none" normalizeH="0" baseline="0" dirty="0" smtClean="0">
                          <a:ln>
                            <a:noFill/>
                          </a:ln>
                          <a:solidFill>
                            <a:schemeClr val="bg1"/>
                          </a:solidFill>
                          <a:effectLst/>
                          <a:latin typeface="+mn-ea"/>
                          <a:ea typeface="+mn-ea"/>
                          <a:cs typeface="Meiryo UI" panose="020B0604030504040204" pitchFamily="50" charset="-128"/>
                        </a:rPr>
                        <a:t>無料カウンセリング</a:t>
                      </a:r>
                      <a:endParaRPr kumimoji="0" lang="ja-JP" altLang="ja-JP" sz="8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10</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rPr>
                        <a:t>5</a:t>
                      </a: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ポイント</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800" b="0" i="0" u="none" strike="noStrike" kern="1200" cap="none" normalizeH="0" baseline="0" dirty="0" smtClean="0">
                          <a:ln>
                            <a:noFill/>
                          </a:ln>
                          <a:solidFill>
                            <a:srgbClr val="333333"/>
                          </a:solidFill>
                          <a:effectLst/>
                          <a:latin typeface="+mn-ea"/>
                          <a:ea typeface="+mn-ea"/>
                          <a:cs typeface="Meiryo UI" panose="020B0604030504040204" pitchFamily="50" charset="-128"/>
                        </a:rPr>
                        <a:t>ー</a:t>
                      </a:r>
                      <a:endParaRPr kumimoji="0" lang="ja-JP" altLang="ja-JP" sz="8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82038158"/>
                  </a:ext>
                </a:extLst>
              </a:tr>
            </a:tbl>
          </a:graphicData>
        </a:graphic>
      </p:graphicFrame>
      <p:sp>
        <p:nvSpPr>
          <p:cNvPr id="10" name="角丸四角形 9"/>
          <p:cNvSpPr/>
          <p:nvPr/>
        </p:nvSpPr>
        <p:spPr>
          <a:xfrm>
            <a:off x="1885933" y="1435082"/>
            <a:ext cx="2232000" cy="236652"/>
          </a:xfrm>
          <a:prstGeom prst="round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700" dirty="0" smtClean="0">
                <a:solidFill>
                  <a:schemeClr val="bg1"/>
                </a:solidFill>
              </a:rPr>
              <a:t>年間</a:t>
            </a:r>
            <a:r>
              <a:rPr kumimoji="1" lang="ja-JP" altLang="en-US" sz="700" dirty="0" smtClean="0">
                <a:solidFill>
                  <a:schemeClr val="bg1"/>
                </a:solidFill>
              </a:rPr>
              <a:t>プラン　</a:t>
            </a:r>
            <a:r>
              <a:rPr lang="en-US" altLang="ja-JP" sz="1050" b="1" dirty="0">
                <a:solidFill>
                  <a:schemeClr val="bg1"/>
                </a:solidFill>
              </a:rPr>
              <a:t>s</a:t>
            </a:r>
            <a:r>
              <a:rPr lang="en-US" altLang="ja-JP" sz="1050" b="1" dirty="0" smtClean="0">
                <a:solidFill>
                  <a:schemeClr val="bg1"/>
                </a:solidFill>
              </a:rPr>
              <a:t>tandard</a:t>
            </a:r>
            <a:endParaRPr kumimoji="1" lang="ja-JP" altLang="en-US" sz="1050" b="1" dirty="0" smtClean="0">
              <a:solidFill>
                <a:schemeClr val="bg1"/>
              </a:solidFill>
            </a:endParaRPr>
          </a:p>
        </p:txBody>
      </p:sp>
      <p:sp>
        <p:nvSpPr>
          <p:cNvPr id="23" name="角丸四角形 22"/>
          <p:cNvSpPr/>
          <p:nvPr/>
        </p:nvSpPr>
        <p:spPr>
          <a:xfrm>
            <a:off x="4215759" y="1435082"/>
            <a:ext cx="2232000" cy="236652"/>
          </a:xfrm>
          <a:prstGeom prst="roundRect">
            <a:avLst/>
          </a:prstGeom>
          <a:solidFill>
            <a:srgbClr val="F398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700" dirty="0" smtClean="0">
                <a:solidFill>
                  <a:schemeClr val="bg1"/>
                </a:solidFill>
              </a:rPr>
              <a:t>年間プラン　</a:t>
            </a:r>
            <a:r>
              <a:rPr lang="en-US" altLang="ja-JP" sz="1050" b="1" dirty="0">
                <a:solidFill>
                  <a:schemeClr val="bg1"/>
                </a:solidFill>
              </a:rPr>
              <a:t>d</a:t>
            </a:r>
            <a:r>
              <a:rPr lang="en-US" altLang="ja-JP" sz="1050" b="1" dirty="0" smtClean="0">
                <a:solidFill>
                  <a:schemeClr val="bg1"/>
                </a:solidFill>
              </a:rPr>
              <a:t>eveloper</a:t>
            </a:r>
            <a:r>
              <a:rPr kumimoji="1" lang="ja-JP" altLang="en-US" sz="800" b="1" dirty="0" smtClean="0">
                <a:solidFill>
                  <a:schemeClr val="bg1"/>
                </a:solidFill>
              </a:rPr>
              <a:t> </a:t>
            </a:r>
          </a:p>
        </p:txBody>
      </p:sp>
      <p:sp>
        <p:nvSpPr>
          <p:cNvPr id="19" name="角丸四角形 18"/>
          <p:cNvSpPr/>
          <p:nvPr/>
        </p:nvSpPr>
        <p:spPr>
          <a:xfrm>
            <a:off x="6545585" y="1435082"/>
            <a:ext cx="2232000" cy="236652"/>
          </a:xfrm>
          <a:prstGeom prst="roundRect">
            <a:avLst/>
          </a:prstGeom>
          <a:solidFill>
            <a:srgbClr val="3EB37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700" dirty="0" smtClean="0">
                <a:solidFill>
                  <a:schemeClr val="bg1"/>
                </a:solidFill>
              </a:rPr>
              <a:t>スポットプラン　</a:t>
            </a:r>
            <a:r>
              <a:rPr lang="en-US" altLang="ja-JP" sz="1050" b="1" dirty="0">
                <a:solidFill>
                  <a:schemeClr val="bg1"/>
                </a:solidFill>
              </a:rPr>
              <a:t>s</a:t>
            </a:r>
            <a:r>
              <a:rPr kumimoji="1" lang="en-US" altLang="ja-JP" sz="1050" b="1" dirty="0" smtClean="0">
                <a:solidFill>
                  <a:schemeClr val="bg1"/>
                </a:solidFill>
              </a:rPr>
              <a:t>pot</a:t>
            </a:r>
            <a:endParaRPr kumimoji="1" lang="ja-JP" altLang="en-US" sz="800" b="1" dirty="0" smtClean="0">
              <a:solidFill>
                <a:schemeClr val="bg1"/>
              </a:solidFill>
            </a:endParaRPr>
          </a:p>
        </p:txBody>
      </p:sp>
      <p:sp>
        <p:nvSpPr>
          <p:cNvPr id="20" name="Text Box 27"/>
          <p:cNvSpPr txBox="1">
            <a:spLocks noChangeArrowheads="1"/>
          </p:cNvSpPr>
          <p:nvPr/>
        </p:nvSpPr>
        <p:spPr bwMode="auto">
          <a:xfrm>
            <a:off x="539552" y="3288124"/>
            <a:ext cx="8280920" cy="1536327"/>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en-US" altLang="ja-JP" sz="800" dirty="0">
                <a:solidFill>
                  <a:prstClr val="black">
                    <a:lumMod val="75000"/>
                    <a:lumOff val="25000"/>
                  </a:prstClr>
                </a:solidFill>
                <a:latin typeface="+mn-lt"/>
                <a:ea typeface="+mn-ea"/>
              </a:rPr>
              <a:t>WebFOCUS</a:t>
            </a:r>
            <a:r>
              <a:rPr lang="ja-JP" altLang="en-US" sz="800" dirty="0">
                <a:solidFill>
                  <a:prstClr val="black">
                    <a:lumMod val="75000"/>
                    <a:lumOff val="25000"/>
                  </a:prstClr>
                </a:solidFill>
                <a:latin typeface="+mn-lt"/>
                <a:ea typeface="+mn-ea"/>
              </a:rPr>
              <a:t>の活用をよりすすめていただく</a:t>
            </a:r>
            <a:r>
              <a:rPr lang="ja-JP" altLang="en-US" sz="800" dirty="0" smtClean="0">
                <a:solidFill>
                  <a:prstClr val="black">
                    <a:lumMod val="75000"/>
                    <a:lumOff val="25000"/>
                  </a:prstClr>
                </a:solidFill>
                <a:latin typeface="+mn-lt"/>
                <a:ea typeface="+mn-ea"/>
              </a:rPr>
              <a:t>ための専用コンテンツの視聴</a:t>
            </a:r>
            <a:r>
              <a:rPr lang="ja-JP" altLang="en-US" sz="800" dirty="0">
                <a:solidFill>
                  <a:prstClr val="black">
                    <a:lumMod val="75000"/>
                    <a:lumOff val="25000"/>
                  </a:prstClr>
                </a:solidFill>
                <a:latin typeface="+mn-lt"/>
                <a:ea typeface="+mn-ea"/>
              </a:rPr>
              <a:t>、</a:t>
            </a:r>
            <a:r>
              <a:rPr lang="ja-JP" altLang="en-US" sz="800" dirty="0" smtClean="0">
                <a:solidFill>
                  <a:prstClr val="black">
                    <a:lumMod val="75000"/>
                    <a:lumOff val="25000"/>
                  </a:prstClr>
                </a:solidFill>
                <a:latin typeface="+mn-lt"/>
                <a:ea typeface="+mn-ea"/>
              </a:rPr>
              <a:t>およびコンテンツ</a:t>
            </a:r>
            <a:r>
              <a:rPr lang="ja-JP" altLang="en-US" sz="800" dirty="0">
                <a:solidFill>
                  <a:prstClr val="black">
                    <a:lumMod val="75000"/>
                    <a:lumOff val="25000"/>
                  </a:prstClr>
                </a:solidFill>
                <a:latin typeface="+mn-lt"/>
                <a:ea typeface="+mn-ea"/>
              </a:rPr>
              <a:t>のダウンロードが可能</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製品活用事例</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製品の使いこなしに関するノウハウ</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製品を活用するうえでの製品</a:t>
            </a:r>
            <a:r>
              <a:rPr lang="ja-JP" altLang="en-US" sz="800" dirty="0" smtClean="0">
                <a:solidFill>
                  <a:prstClr val="black">
                    <a:lumMod val="75000"/>
                    <a:lumOff val="25000"/>
                  </a:prstClr>
                </a:solidFill>
                <a:latin typeface="+mn-lt"/>
                <a:ea typeface="+mn-ea"/>
              </a:rPr>
              <a:t>テクニック　　</a:t>
            </a:r>
            <a:r>
              <a:rPr lang="en-US" altLang="ja-JP" sz="800" dirty="0" smtClean="0">
                <a:solidFill>
                  <a:srgbClr val="0070C0"/>
                </a:solidFill>
                <a:latin typeface="+mn-lt"/>
                <a:ea typeface="+mn-ea"/>
              </a:rPr>
              <a:t>※Tier</a:t>
            </a:r>
            <a:r>
              <a:rPr lang="ja-JP" altLang="en-US" sz="800" dirty="0" smtClean="0">
                <a:solidFill>
                  <a:srgbClr val="0070C0"/>
                </a:solidFill>
                <a:latin typeface="+mn-lt"/>
                <a:ea typeface="+mn-ea"/>
              </a:rPr>
              <a:t>ごとに分類してコンテンツを提供</a:t>
            </a:r>
            <a:endParaRPr lang="en-US" altLang="ja-JP" sz="800" dirty="0">
              <a:solidFill>
                <a:srgbClr val="0070C0"/>
              </a:solidFill>
              <a:latin typeface="+mn-lt"/>
              <a:ea typeface="+mn-ea"/>
            </a:endParaRPr>
          </a:p>
          <a:p>
            <a:pPr marL="171450" lvl="0" indent="-171450">
              <a:spcBef>
                <a:spcPts val="300"/>
              </a:spcBef>
              <a:buClr>
                <a:srgbClr val="007BBB"/>
              </a:buClr>
              <a:buFont typeface="Wingdings" panose="05000000000000000000" pitchFamily="2" charset="2"/>
              <a:buChar char="n"/>
              <a:tabLst/>
            </a:pPr>
            <a:r>
              <a:rPr lang="ja-JP" altLang="en-US" sz="800" dirty="0" smtClean="0">
                <a:solidFill>
                  <a:prstClr val="black">
                    <a:lumMod val="75000"/>
                    <a:lumOff val="25000"/>
                  </a:prstClr>
                </a:solidFill>
                <a:latin typeface="+mn-lt"/>
                <a:ea typeface="+mn-ea"/>
              </a:rPr>
              <a:t>技術者による、専用コンテンツのリモートフォローに利用できるポイントを特典としてプレゼント</a:t>
            </a:r>
            <a:endParaRPr lang="en-US" altLang="ja-JP" sz="800" dirty="0" smtClean="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レクチャー</a:t>
            </a:r>
            <a:endParaRPr lang="en-US" altLang="ja-JP" sz="800" dirty="0" smtClean="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アドバイス＆問い合わせ</a:t>
            </a:r>
            <a:r>
              <a:rPr lang="ja-JP" altLang="en-US" sz="800" dirty="0">
                <a:solidFill>
                  <a:prstClr val="black">
                    <a:lumMod val="75000"/>
                    <a:lumOff val="25000"/>
                  </a:prstClr>
                </a:solidFill>
                <a:latin typeface="+mn-lt"/>
                <a:ea typeface="+mn-ea"/>
              </a:rPr>
              <a:t>対応</a:t>
            </a:r>
            <a:endParaRPr lang="en-US" altLang="ja-JP" sz="800" dirty="0">
              <a:solidFill>
                <a:prstClr val="black">
                  <a:lumMod val="75000"/>
                  <a:lumOff val="25000"/>
                </a:prstClr>
              </a:solidFill>
              <a:latin typeface="+mn-lt"/>
              <a:ea typeface="+mn-ea"/>
            </a:endParaRPr>
          </a:p>
          <a:p>
            <a:pPr marL="432000" lvl="2"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ワークショップ＆ディスカッション</a:t>
            </a:r>
            <a:endParaRPr lang="en-US" altLang="ja-JP" sz="800" dirty="0" smtClean="0">
              <a:solidFill>
                <a:prstClr val="black">
                  <a:lumMod val="75000"/>
                  <a:lumOff val="25000"/>
                </a:prstClr>
              </a:solidFill>
              <a:latin typeface="+mn-lt"/>
              <a:ea typeface="+mn-ea"/>
            </a:endParaRPr>
          </a:p>
          <a:p>
            <a:pPr marL="171450" lvl="1" indent="-171450">
              <a:spcBef>
                <a:spcPts val="300"/>
              </a:spcBef>
              <a:buClr>
                <a:srgbClr val="007BBB"/>
              </a:buClr>
              <a:buFont typeface="Wingdings" panose="05000000000000000000" pitchFamily="2" charset="2"/>
              <a:buChar char="n"/>
              <a:tabLst/>
            </a:pPr>
            <a:r>
              <a:rPr lang="ja-JP" altLang="en-US" sz="800" dirty="0" smtClean="0">
                <a:solidFill>
                  <a:prstClr val="black">
                    <a:lumMod val="75000"/>
                    <a:lumOff val="25000"/>
                  </a:prstClr>
                </a:solidFill>
                <a:latin typeface="+mn-lt"/>
                <a:ea typeface="+mn-ea"/>
              </a:rPr>
              <a:t>無料</a:t>
            </a:r>
            <a:r>
              <a:rPr lang="ja-JP" altLang="en-US" sz="800" dirty="0">
                <a:solidFill>
                  <a:prstClr val="black">
                    <a:lumMod val="75000"/>
                    <a:lumOff val="25000"/>
                  </a:prstClr>
                </a:solidFill>
                <a:latin typeface="+mn-lt"/>
                <a:ea typeface="+mn-ea"/>
              </a:rPr>
              <a:t>カウンセリングで年間の活用計画や現状分析などの相談を</a:t>
            </a:r>
            <a:r>
              <a:rPr lang="ja-JP" altLang="en-US" sz="800" dirty="0" smtClean="0">
                <a:solidFill>
                  <a:prstClr val="black">
                    <a:lumMod val="75000"/>
                    <a:lumOff val="25000"/>
                  </a:prstClr>
                </a:solidFill>
                <a:latin typeface="+mn-lt"/>
                <a:ea typeface="+mn-ea"/>
              </a:rPr>
              <a:t>受け付け</a:t>
            </a:r>
          </a:p>
        </p:txBody>
      </p:sp>
      <p:sp>
        <p:nvSpPr>
          <p:cNvPr id="3" name="角丸四角形 2"/>
          <p:cNvSpPr/>
          <p:nvPr/>
        </p:nvSpPr>
        <p:spPr>
          <a:xfrm>
            <a:off x="5652120" y="3615998"/>
            <a:ext cx="3095128" cy="1188000"/>
          </a:xfrm>
          <a:prstGeom prst="roundRect">
            <a:avLst>
              <a:gd name="adj" fmla="val 5954"/>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54000" tIns="54000" rIns="36000" bIns="36000" anchor="ctr">
            <a:noAutofit/>
          </a:bodyPr>
          <a:lstStyle/>
          <a:p>
            <a:pPr marL="108000" indent="-108000">
              <a:buFont typeface="Arial" panose="020B0604020202020204" pitchFamily="34" charset="0"/>
              <a:buChar char="•"/>
            </a:pPr>
            <a:r>
              <a:rPr lang="ja-JP" altLang="en-US" sz="750" dirty="0" smtClean="0">
                <a:solidFill>
                  <a:schemeClr val="bg1"/>
                </a:solidFill>
              </a:rPr>
              <a:t>ポイントには有効期限があります。契約期間中、１ポイント１時間としてリモートフォローに利用できます。</a:t>
            </a:r>
            <a:endParaRPr lang="en-US" altLang="ja-JP" sz="750" dirty="0" smtClean="0">
              <a:solidFill>
                <a:schemeClr val="bg1"/>
              </a:solidFill>
            </a:endParaRPr>
          </a:p>
          <a:p>
            <a:pPr marL="108000" indent="-108000">
              <a:buFont typeface="Arial" panose="020B0604020202020204" pitchFamily="34" charset="0"/>
              <a:buChar char="•"/>
            </a:pPr>
            <a:r>
              <a:rPr lang="ja-JP" altLang="en-US" sz="750" dirty="0">
                <a:solidFill>
                  <a:schemeClr val="bg1"/>
                </a:solidFill>
              </a:rPr>
              <a:t>スポットプランの選択コンテンツは</a:t>
            </a:r>
            <a:r>
              <a:rPr lang="ja-JP" altLang="en-US" sz="750" dirty="0" smtClean="0">
                <a:solidFill>
                  <a:schemeClr val="bg1"/>
                </a:solidFill>
              </a:rPr>
              <a:t>、１コンテンツ</a:t>
            </a:r>
            <a:r>
              <a:rPr lang="ja-JP" altLang="en-US" sz="750" dirty="0">
                <a:solidFill>
                  <a:schemeClr val="bg1"/>
                </a:solidFill>
              </a:rPr>
              <a:t>のみ選択可能です</a:t>
            </a:r>
            <a:r>
              <a:rPr lang="ja-JP" altLang="en-US" sz="750" dirty="0" smtClean="0">
                <a:solidFill>
                  <a:schemeClr val="bg1"/>
                </a:solidFill>
              </a:rPr>
              <a:t>。</a:t>
            </a:r>
            <a:endParaRPr lang="en-US" altLang="ja-JP" sz="750" dirty="0" smtClean="0">
              <a:solidFill>
                <a:schemeClr val="bg1"/>
              </a:solidFill>
            </a:endParaRPr>
          </a:p>
          <a:p>
            <a:pPr marL="108000" indent="-108000">
              <a:buFont typeface="Arial" panose="020B0604020202020204" pitchFamily="34" charset="0"/>
              <a:buChar char="•"/>
            </a:pPr>
            <a:r>
              <a:rPr lang="ja-JP" altLang="en-US" sz="750" dirty="0" smtClean="0">
                <a:solidFill>
                  <a:schemeClr val="bg1"/>
                </a:solidFill>
              </a:rPr>
              <a:t>年間プランをご利用の場合は、お客様から中止のお申し出がない限り自動継続となります。</a:t>
            </a:r>
            <a:endParaRPr lang="en-US" altLang="ja-JP" sz="750" dirty="0" smtClean="0">
              <a:solidFill>
                <a:schemeClr val="bg1"/>
              </a:solidFill>
            </a:endParaRPr>
          </a:p>
          <a:p>
            <a:pPr marL="108000" indent="-108000">
              <a:buFont typeface="Arial" panose="020B0604020202020204" pitchFamily="34" charset="0"/>
              <a:buChar char="•"/>
            </a:pPr>
            <a:r>
              <a:rPr lang="ja-JP" altLang="en-US" sz="750" dirty="0" smtClean="0">
                <a:solidFill>
                  <a:schemeClr val="bg1"/>
                </a:solidFill>
              </a:rPr>
              <a:t>年間</a:t>
            </a:r>
            <a:r>
              <a:rPr lang="ja-JP" altLang="en-US" sz="750" dirty="0">
                <a:solidFill>
                  <a:schemeClr val="bg1"/>
                </a:solidFill>
              </a:rPr>
              <a:t>プランを継続された場合、次年度より毎年１ポイントずつリモートフォロー特典が加算されます。加算分</a:t>
            </a:r>
            <a:r>
              <a:rPr lang="ja-JP" altLang="en-US" sz="750" dirty="0" smtClean="0">
                <a:solidFill>
                  <a:schemeClr val="bg1"/>
                </a:solidFill>
              </a:rPr>
              <a:t>は１０ポイント</a:t>
            </a:r>
            <a:r>
              <a:rPr lang="ja-JP" altLang="en-US" sz="750" dirty="0">
                <a:solidFill>
                  <a:schemeClr val="bg1"/>
                </a:solidFill>
              </a:rPr>
              <a:t>が上限となります。</a:t>
            </a:r>
          </a:p>
        </p:txBody>
      </p:sp>
      <p:sp>
        <p:nvSpPr>
          <p:cNvPr id="21" name="AutoShape 2"/>
          <p:cNvSpPr>
            <a:spLocks noChangeArrowheads="1"/>
          </p:cNvSpPr>
          <p:nvPr/>
        </p:nvSpPr>
        <p:spPr bwMode="auto">
          <a:xfrm>
            <a:off x="539552" y="3092736"/>
            <a:ext cx="1912976" cy="257067"/>
          </a:xfrm>
          <a:prstGeom prst="roundRect">
            <a:avLst>
              <a:gd name="adj" fmla="val 0"/>
            </a:avLst>
          </a:prstGeom>
          <a:solidFill>
            <a:schemeClr val="tx2"/>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smtClean="0">
                <a:solidFill>
                  <a:srgbClr val="FFFFFF"/>
                </a:solidFill>
                <a:latin typeface="+mn-lt"/>
                <a:ea typeface="+mn-ea"/>
                <a:cs typeface="Meiryo UI" panose="020B0604030504040204" pitchFamily="50" charset="-128"/>
              </a:rPr>
              <a:t>サービス</a:t>
            </a:r>
            <a:r>
              <a:rPr lang="ja-JP" altLang="en-US" sz="1200" b="1" dirty="0">
                <a:solidFill>
                  <a:srgbClr val="FFFFFF"/>
                </a:solidFill>
                <a:latin typeface="+mn-lt"/>
                <a:ea typeface="+mn-ea"/>
                <a:cs typeface="Meiryo UI" panose="020B0604030504040204" pitchFamily="50" charset="-128"/>
              </a:rPr>
              <a:t>内容</a:t>
            </a:r>
            <a:endParaRPr lang="ja-JP" altLang="ja-JP" sz="1200" b="1" dirty="0">
              <a:solidFill>
                <a:srgbClr val="FFFFFF"/>
              </a:solidFill>
              <a:latin typeface="+mn-lt"/>
              <a:ea typeface="+mn-ea"/>
              <a:cs typeface="Meiryo UI" panose="020B0604030504040204" pitchFamily="50" charset="-128"/>
            </a:endParaRPr>
          </a:p>
        </p:txBody>
      </p:sp>
      <p:sp>
        <p:nvSpPr>
          <p:cNvPr id="22" name="Line 3"/>
          <p:cNvSpPr>
            <a:spLocks noChangeShapeType="1"/>
          </p:cNvSpPr>
          <p:nvPr/>
        </p:nvSpPr>
        <p:spPr bwMode="auto">
          <a:xfrm>
            <a:off x="622437" y="3338644"/>
            <a:ext cx="8280000" cy="1081"/>
          </a:xfrm>
          <a:prstGeom prst="line">
            <a:avLst/>
          </a:prstGeom>
          <a:noFill/>
          <a:ln w="180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Tree>
    <p:extLst>
      <p:ext uri="{BB962C8B-B14F-4D97-AF65-F5344CB8AC3E}">
        <p14:creationId xmlns:p14="http://schemas.microsoft.com/office/powerpoint/2010/main" val="2904195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7"/>
          <p:cNvSpPr txBox="1">
            <a:spLocks noChangeArrowheads="1"/>
          </p:cNvSpPr>
          <p:nvPr/>
        </p:nvSpPr>
        <p:spPr bwMode="auto">
          <a:xfrm>
            <a:off x="547200" y="3049028"/>
            <a:ext cx="8280920" cy="1655422"/>
          </a:xfrm>
          <a:prstGeom prst="rect">
            <a:avLst/>
          </a:prstGeom>
          <a:solidFill>
            <a:srgbClr val="F7F7F7"/>
          </a:solidFill>
          <a:ln>
            <a:noFill/>
          </a:ln>
          <a:effectLst/>
          <a:extLst/>
        </p:spPr>
        <p:txBody>
          <a:bodyPr lIns="78903" tIns="108000" rIns="78903" bIns="39452"/>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000000"/>
                </a:solidFill>
                <a:latin typeface="Takao Pゴシック" pitchFamily="48" charset="-128"/>
                <a:ea typeface="Takao Pゴシック" pitchFamily="48" charset="-128"/>
              </a:defRPr>
            </a:lvl9pPr>
          </a:lstStyle>
          <a:p>
            <a:pPr marL="171450" lvl="0" indent="-171450">
              <a:spcBef>
                <a:spcPts val="300"/>
              </a:spcBef>
              <a:buClr>
                <a:srgbClr val="007BBB"/>
              </a:buClr>
              <a:buFont typeface="Wingdings" panose="05000000000000000000" pitchFamily="2" charset="2"/>
              <a:buChar char="n"/>
              <a:tabLst/>
            </a:pPr>
            <a:r>
              <a:rPr lang="en-US" altLang="ja-JP" sz="800" dirty="0">
                <a:solidFill>
                  <a:prstClr val="black">
                    <a:lumMod val="75000"/>
                    <a:lumOff val="25000"/>
                  </a:prstClr>
                </a:solidFill>
                <a:latin typeface="+mn-lt"/>
                <a:ea typeface="+mn-ea"/>
              </a:rPr>
              <a:t>WebFOCUS Designer </a:t>
            </a:r>
            <a:r>
              <a:rPr lang="ja-JP" altLang="en-US" sz="800" dirty="0">
                <a:solidFill>
                  <a:prstClr val="black">
                    <a:lumMod val="75000"/>
                    <a:lumOff val="25000"/>
                  </a:prstClr>
                </a:solidFill>
                <a:latin typeface="+mn-lt"/>
                <a:ea typeface="+mn-ea"/>
              </a:rPr>
              <a:t>を利用するエンドユーザー向けのセルフラーニングサイト</a:t>
            </a:r>
            <a:r>
              <a:rPr lang="en-US" altLang="ja-JP" sz="800" dirty="0">
                <a:solidFill>
                  <a:prstClr val="black">
                    <a:lumMod val="75000"/>
                    <a:lumOff val="25000"/>
                  </a:prstClr>
                </a:solidFill>
                <a:latin typeface="+mn-lt"/>
                <a:ea typeface="+mn-ea"/>
              </a:rPr>
              <a:t>『WebFOCUS learning base』</a:t>
            </a:r>
            <a:r>
              <a:rPr lang="ja-JP" altLang="en-US" sz="800" dirty="0" smtClean="0">
                <a:solidFill>
                  <a:prstClr val="black">
                    <a:lumMod val="75000"/>
                    <a:lumOff val="25000"/>
                  </a:prstClr>
                </a:solidFill>
                <a:latin typeface="+mn-lt"/>
                <a:ea typeface="+mn-ea"/>
              </a:rPr>
              <a:t>がご利用いただけます。</a:t>
            </a:r>
            <a:endParaRPr lang="en-US" altLang="ja-JP" sz="800" dirty="0" smtClean="0">
              <a:solidFill>
                <a:prstClr val="black">
                  <a:lumMod val="75000"/>
                  <a:lumOff val="25000"/>
                </a:prstClr>
              </a:solidFill>
              <a:latin typeface="+mn-lt"/>
              <a:ea typeface="+mn-ea"/>
            </a:endParaRPr>
          </a:p>
          <a:p>
            <a:pPr marL="171450" lvl="0" indent="-171450">
              <a:spcBef>
                <a:spcPts val="300"/>
              </a:spcBef>
              <a:buClr>
                <a:srgbClr val="007BBB"/>
              </a:buClr>
              <a:buFont typeface="Wingdings" panose="05000000000000000000" pitchFamily="2" charset="2"/>
              <a:buChar char="n"/>
              <a:tabLst/>
            </a:pPr>
            <a:r>
              <a:rPr lang="en-US" altLang="ja-JP" sz="800" dirty="0" smtClean="0">
                <a:solidFill>
                  <a:prstClr val="black">
                    <a:lumMod val="75000"/>
                    <a:lumOff val="25000"/>
                  </a:prstClr>
                </a:solidFill>
                <a:latin typeface="+mn-lt"/>
                <a:ea typeface="+mn-ea"/>
              </a:rPr>
              <a:t>WebFOCUS </a:t>
            </a:r>
            <a:r>
              <a:rPr lang="en-US" altLang="ja-JP" sz="800" dirty="0">
                <a:solidFill>
                  <a:prstClr val="black">
                    <a:lumMod val="75000"/>
                    <a:lumOff val="25000"/>
                  </a:prstClr>
                </a:solidFill>
                <a:latin typeface="+mn-lt"/>
                <a:ea typeface="+mn-ea"/>
              </a:rPr>
              <a:t>Designer </a:t>
            </a:r>
            <a:r>
              <a:rPr lang="ja-JP" altLang="en-US" sz="800" dirty="0">
                <a:solidFill>
                  <a:prstClr val="black">
                    <a:lumMod val="75000"/>
                    <a:lumOff val="25000"/>
                  </a:prstClr>
                </a:solidFill>
                <a:latin typeface="+mn-lt"/>
                <a:ea typeface="+mn-ea"/>
              </a:rPr>
              <a:t>を利用するために必要な操作手順や実施したいことからの手順、知識習得に必要なドキュメント、必要なリテラシーの向上に役立つコンテンツなど、</a:t>
            </a:r>
            <a:r>
              <a:rPr lang="en-US" altLang="ja-JP" sz="800" dirty="0">
                <a:solidFill>
                  <a:prstClr val="black">
                    <a:lumMod val="75000"/>
                    <a:lumOff val="25000"/>
                  </a:prstClr>
                </a:solidFill>
                <a:latin typeface="+mn-lt"/>
                <a:ea typeface="+mn-ea"/>
              </a:rPr>
              <a:t>Designer </a:t>
            </a:r>
            <a:r>
              <a:rPr lang="ja-JP" altLang="en-US" sz="800" dirty="0">
                <a:solidFill>
                  <a:prstClr val="black">
                    <a:lumMod val="75000"/>
                    <a:lumOff val="25000"/>
                  </a:prstClr>
                </a:solidFill>
                <a:latin typeface="+mn-lt"/>
                <a:ea typeface="+mn-ea"/>
              </a:rPr>
              <a:t>トレーニングコンテンツがいつでもご利用いただけます</a:t>
            </a:r>
            <a:r>
              <a:rPr lang="ja-JP" altLang="en-US" sz="800" dirty="0" smtClean="0">
                <a:solidFill>
                  <a:prstClr val="black">
                    <a:lumMod val="75000"/>
                    <a:lumOff val="25000"/>
                  </a:prstClr>
                </a:solidFill>
                <a:latin typeface="+mn-lt"/>
                <a:ea typeface="+mn-ea"/>
              </a:rPr>
              <a:t>。</a:t>
            </a:r>
            <a:endParaRPr lang="en-US" altLang="ja-JP" sz="800" dirty="0" smtClean="0">
              <a:solidFill>
                <a:prstClr val="black">
                  <a:lumMod val="75000"/>
                  <a:lumOff val="25000"/>
                </a:prstClr>
              </a:solidFill>
              <a:latin typeface="+mn-lt"/>
              <a:ea typeface="+mn-ea"/>
            </a:endParaRPr>
          </a:p>
          <a:p>
            <a:pPr marL="628650" lvl="1" indent="-171450">
              <a:spcBef>
                <a:spcPts val="300"/>
              </a:spcBef>
              <a:buClr>
                <a:srgbClr val="007BBB"/>
              </a:buClr>
              <a:buFont typeface="Arial" panose="020B0604020202020204" pitchFamily="34" charset="0"/>
              <a:buChar char="•"/>
              <a:tabLst/>
            </a:pPr>
            <a:r>
              <a:rPr lang="ja-JP" altLang="en-US" sz="800" dirty="0" smtClean="0">
                <a:solidFill>
                  <a:prstClr val="black">
                    <a:lumMod val="75000"/>
                    <a:lumOff val="25000"/>
                  </a:prstClr>
                </a:solidFill>
                <a:latin typeface="+mn-lt"/>
                <a:ea typeface="+mn-ea"/>
              </a:rPr>
              <a:t>セルフラーニングコース</a:t>
            </a:r>
            <a:endParaRPr lang="ja-JP" altLang="en-US" sz="800" dirty="0">
              <a:solidFill>
                <a:prstClr val="black">
                  <a:lumMod val="75000"/>
                  <a:lumOff val="25000"/>
                </a:prstClr>
              </a:solidFill>
              <a:latin typeface="+mn-lt"/>
              <a:ea typeface="+mn-ea"/>
            </a:endParaRP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逆引きリファレンス</a:t>
            </a: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ナレッジドキュメント</a:t>
            </a: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活用コンテンツ</a:t>
            </a:r>
          </a:p>
          <a:p>
            <a:pPr marL="628650" lvl="1" indent="-171450">
              <a:spcBef>
                <a:spcPts val="300"/>
              </a:spcBef>
              <a:buClr>
                <a:srgbClr val="007BBB"/>
              </a:buClr>
              <a:buFont typeface="Arial" panose="020B0604020202020204" pitchFamily="34" charset="0"/>
              <a:buChar char="•"/>
              <a:tabLst/>
            </a:pPr>
            <a:r>
              <a:rPr lang="ja-JP" altLang="en-US" sz="800" dirty="0">
                <a:solidFill>
                  <a:prstClr val="black">
                    <a:lumMod val="75000"/>
                    <a:lumOff val="25000"/>
                  </a:prstClr>
                </a:solidFill>
                <a:latin typeface="+mn-lt"/>
                <a:ea typeface="+mn-ea"/>
              </a:rPr>
              <a:t>お客様専用コンテンツ</a:t>
            </a:r>
            <a:r>
              <a:rPr lang="en-US" altLang="ja-JP" sz="800" dirty="0">
                <a:solidFill>
                  <a:srgbClr val="0070C0"/>
                </a:solidFill>
                <a:latin typeface="+mn-lt"/>
                <a:ea typeface="+mn-ea"/>
              </a:rPr>
              <a:t/>
            </a:r>
            <a:br>
              <a:rPr lang="en-US" altLang="ja-JP" sz="800" dirty="0">
                <a:solidFill>
                  <a:srgbClr val="0070C0"/>
                </a:solidFill>
                <a:latin typeface="+mn-lt"/>
                <a:ea typeface="+mn-ea"/>
              </a:rPr>
            </a:br>
            <a:endParaRPr lang="en-US" altLang="ja-JP" sz="800" dirty="0" smtClean="0">
              <a:solidFill>
                <a:srgbClr val="0070C0"/>
              </a:solidFill>
              <a:latin typeface="+mn-lt"/>
              <a:ea typeface="+mn-ea"/>
            </a:endParaRPr>
          </a:p>
          <a:p>
            <a:pPr>
              <a:spcBef>
                <a:spcPts val="300"/>
              </a:spcBef>
              <a:buClr>
                <a:srgbClr val="007BBB"/>
              </a:buClr>
              <a:tabLst/>
            </a:pPr>
            <a:r>
              <a:rPr lang="ja-JP" altLang="en-US" sz="800" dirty="0" smtClean="0">
                <a:solidFill>
                  <a:srgbClr val="FF0000"/>
                </a:solidFill>
                <a:latin typeface="+mn-lt"/>
                <a:ea typeface="+mn-ea"/>
              </a:rPr>
              <a:t>　</a:t>
            </a:r>
            <a:r>
              <a:rPr lang="en-US" altLang="ja-JP" sz="800" dirty="0" smtClean="0">
                <a:solidFill>
                  <a:srgbClr val="FF0000"/>
                </a:solidFill>
                <a:latin typeface="+mn-lt"/>
                <a:ea typeface="+mn-ea"/>
              </a:rPr>
              <a:t>※WebFOCUS</a:t>
            </a:r>
            <a:r>
              <a:rPr lang="ja-JP" altLang="en-US" sz="800" dirty="0" smtClean="0">
                <a:solidFill>
                  <a:srgbClr val="FF0000"/>
                </a:solidFill>
                <a:latin typeface="+mn-lt"/>
                <a:ea typeface="+mn-ea"/>
              </a:rPr>
              <a:t> ナレッジサプリ </a:t>
            </a:r>
            <a:r>
              <a:rPr lang="en-US" altLang="ja-JP" sz="800" dirty="0">
                <a:solidFill>
                  <a:srgbClr val="FF0000"/>
                </a:solidFill>
                <a:latin typeface="+mn-lt"/>
                <a:ea typeface="+mn-ea"/>
              </a:rPr>
              <a:t>standard </a:t>
            </a:r>
            <a:r>
              <a:rPr lang="ja-JP" altLang="en-US" sz="800" dirty="0">
                <a:solidFill>
                  <a:srgbClr val="FF0000"/>
                </a:solidFill>
                <a:latin typeface="+mn-lt"/>
                <a:ea typeface="+mn-ea"/>
              </a:rPr>
              <a:t>プランのご契約が前提です</a:t>
            </a:r>
            <a:r>
              <a:rPr lang="ja-JP" altLang="en-US" sz="800" dirty="0" smtClean="0">
                <a:solidFill>
                  <a:srgbClr val="FF0000"/>
                </a:solidFill>
                <a:latin typeface="+mn-lt"/>
                <a:ea typeface="+mn-ea"/>
              </a:rPr>
              <a:t>。</a:t>
            </a:r>
            <a:r>
              <a:rPr lang="en-US" altLang="ja-JP" sz="800" dirty="0" smtClean="0">
                <a:solidFill>
                  <a:srgbClr val="FF0000"/>
                </a:solidFill>
                <a:latin typeface="+mn-lt"/>
                <a:ea typeface="+mn-ea"/>
              </a:rPr>
              <a:t/>
            </a:r>
            <a:br>
              <a:rPr lang="en-US" altLang="ja-JP" sz="800" dirty="0" smtClean="0">
                <a:solidFill>
                  <a:srgbClr val="FF0000"/>
                </a:solidFill>
                <a:latin typeface="+mn-lt"/>
                <a:ea typeface="+mn-ea"/>
              </a:rPr>
            </a:br>
            <a:r>
              <a:rPr lang="ja-JP" altLang="en-US" sz="800" dirty="0" smtClean="0">
                <a:solidFill>
                  <a:srgbClr val="FF0000"/>
                </a:solidFill>
                <a:latin typeface="+mn-lt"/>
                <a:ea typeface="+mn-ea"/>
              </a:rPr>
              <a:t>　</a:t>
            </a:r>
            <a:r>
              <a:rPr lang="ja-JP" altLang="en-US" sz="800" dirty="0">
                <a:solidFill>
                  <a:srgbClr val="FF0000"/>
                </a:solidFill>
                <a:latin typeface="+mn-lt"/>
                <a:ea typeface="+mn-ea"/>
              </a:rPr>
              <a:t>　</a:t>
            </a:r>
            <a:r>
              <a:rPr lang="en-US" altLang="ja-JP" sz="800" dirty="0" smtClean="0">
                <a:solidFill>
                  <a:srgbClr val="FF0000"/>
                </a:solidFill>
                <a:latin typeface="+mn-lt"/>
                <a:ea typeface="+mn-ea"/>
              </a:rPr>
              <a:t>WebFOCUS </a:t>
            </a:r>
            <a:r>
              <a:rPr lang="ja-JP" altLang="en-US" sz="800" dirty="0">
                <a:solidFill>
                  <a:srgbClr val="FF0000"/>
                </a:solidFill>
                <a:latin typeface="+mn-lt"/>
                <a:ea typeface="+mn-ea"/>
              </a:rPr>
              <a:t>ナレッジサプリ </a:t>
            </a:r>
            <a:r>
              <a:rPr lang="en-US" altLang="ja-JP" sz="800" dirty="0">
                <a:solidFill>
                  <a:srgbClr val="FF0000"/>
                </a:solidFill>
                <a:latin typeface="+mn-lt"/>
                <a:ea typeface="+mn-ea"/>
              </a:rPr>
              <a:t>standard </a:t>
            </a:r>
            <a:r>
              <a:rPr lang="ja-JP" altLang="en-US" sz="800" dirty="0" smtClean="0">
                <a:solidFill>
                  <a:srgbClr val="FF0000"/>
                </a:solidFill>
                <a:latin typeface="+mn-lt"/>
                <a:ea typeface="+mn-ea"/>
              </a:rPr>
              <a:t>プランの</a:t>
            </a:r>
            <a:r>
              <a:rPr lang="ja-JP" altLang="en-US" sz="800" dirty="0">
                <a:solidFill>
                  <a:srgbClr val="FF0000"/>
                </a:solidFill>
                <a:latin typeface="+mn-lt"/>
                <a:ea typeface="+mn-ea"/>
              </a:rPr>
              <a:t>ご契約で</a:t>
            </a:r>
            <a:r>
              <a:rPr lang="en-US" altLang="ja-JP" sz="800" dirty="0">
                <a:solidFill>
                  <a:srgbClr val="FF0000"/>
                </a:solidFill>
                <a:latin typeface="+mn-lt"/>
                <a:ea typeface="+mn-ea"/>
              </a:rPr>
              <a:t>125</a:t>
            </a:r>
            <a:r>
              <a:rPr lang="ja-JP" altLang="en-US" sz="800" dirty="0">
                <a:solidFill>
                  <a:srgbClr val="FF0000"/>
                </a:solidFill>
                <a:latin typeface="+mn-lt"/>
                <a:ea typeface="+mn-ea"/>
              </a:rPr>
              <a:t>名までご利用いただけます。</a:t>
            </a:r>
            <a:endParaRPr lang="ja-JP" altLang="en-US" sz="800" dirty="0">
              <a:solidFill>
                <a:srgbClr val="FF0000"/>
              </a:solidFill>
              <a:latin typeface="+mn-lt"/>
              <a:ea typeface="+mn-ea"/>
              <a:sym typeface="M PLUS 1p"/>
            </a:endParaRPr>
          </a:p>
        </p:txBody>
      </p:sp>
      <p:sp>
        <p:nvSpPr>
          <p:cNvPr id="6" name="タイトル 5"/>
          <p:cNvSpPr>
            <a:spLocks noGrp="1"/>
          </p:cNvSpPr>
          <p:nvPr>
            <p:ph type="title"/>
          </p:nvPr>
        </p:nvSpPr>
        <p:spPr/>
        <p:txBody>
          <a:bodyPr>
            <a:normAutofit/>
          </a:bodyPr>
          <a:lstStyle/>
          <a:p>
            <a:r>
              <a:rPr lang="ja-JP" altLang="en-US" dirty="0" smtClean="0">
                <a:latin typeface="+mn-lt"/>
                <a:ea typeface="+mn-ea"/>
              </a:rPr>
              <a:t>シート追加オプション</a:t>
            </a:r>
            <a:endParaRPr lang="ja-JP" altLang="en-US" dirty="0">
              <a:latin typeface="+mn-lt"/>
              <a:ea typeface="+mn-ea"/>
            </a:endParaRPr>
          </a:p>
        </p:txBody>
      </p:sp>
      <p:sp>
        <p:nvSpPr>
          <p:cNvPr id="18"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13" name="スライド番号プレースホルダー 4"/>
          <p:cNvSpPr>
            <a:spLocks noGrp="1"/>
          </p:cNvSpPr>
          <p:nvPr>
            <p:ph type="sldNum" sz="quarter" idx="4"/>
          </p:nvPr>
        </p:nvSpPr>
        <p:spPr/>
        <p:txBody>
          <a:bodyPr/>
          <a:lstStyle/>
          <a:p>
            <a:fld id="{C7816169-848B-4E2F-9129-06408CD9870A}" type="slidenum">
              <a:rPr lang="ja-JP" altLang="en-US" smtClean="0"/>
              <a:pPr/>
              <a:t>7</a:t>
            </a:fld>
            <a:endParaRPr lang="ja-JP" altLang="en-US" dirty="0"/>
          </a:p>
        </p:txBody>
      </p:sp>
      <p:sp>
        <p:nvSpPr>
          <p:cNvPr id="14" name="AutoShape 2"/>
          <p:cNvSpPr>
            <a:spLocks noChangeArrowheads="1"/>
          </p:cNvSpPr>
          <p:nvPr/>
        </p:nvSpPr>
        <p:spPr bwMode="auto">
          <a:xfrm>
            <a:off x="546479" y="886538"/>
            <a:ext cx="1912976" cy="257067"/>
          </a:xfrm>
          <a:prstGeom prst="roundRect">
            <a:avLst>
              <a:gd name="adj" fmla="val 0"/>
            </a:avLst>
          </a:prstGeom>
          <a:solidFill>
            <a:schemeClr val="accent1"/>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a:solidFill>
                  <a:srgbClr val="FFFFFF"/>
                </a:solidFill>
                <a:latin typeface="+mn-lt"/>
                <a:ea typeface="+mn-ea"/>
                <a:cs typeface="Meiryo UI" panose="020B0604030504040204" pitchFamily="50" charset="-128"/>
              </a:rPr>
              <a:t>サービス</a:t>
            </a:r>
            <a:r>
              <a:rPr lang="ja-JP" altLang="en-US" sz="1200" b="1" dirty="0" smtClean="0">
                <a:solidFill>
                  <a:srgbClr val="FFFFFF"/>
                </a:solidFill>
                <a:latin typeface="+mn-lt"/>
                <a:ea typeface="+mn-ea"/>
                <a:cs typeface="Meiryo UI" panose="020B0604030504040204" pitchFamily="50" charset="-128"/>
              </a:rPr>
              <a:t>の</a:t>
            </a:r>
            <a:r>
              <a:rPr lang="ja-JP" altLang="en-US" sz="1200" b="1" dirty="0">
                <a:solidFill>
                  <a:srgbClr val="FFFFFF"/>
                </a:solidFill>
                <a:latin typeface="+mn-lt"/>
                <a:ea typeface="+mn-ea"/>
                <a:cs typeface="Meiryo UI" panose="020B0604030504040204" pitchFamily="50" charset="-128"/>
              </a:rPr>
              <a:t>定義</a:t>
            </a:r>
            <a:endParaRPr lang="ja-JP" altLang="ja-JP" sz="1200" b="1" dirty="0">
              <a:solidFill>
                <a:srgbClr val="FFFFFF"/>
              </a:solidFill>
              <a:latin typeface="+mn-lt"/>
              <a:ea typeface="+mn-ea"/>
              <a:cs typeface="Meiryo UI" panose="020B0604030504040204" pitchFamily="50" charset="-128"/>
            </a:endParaRPr>
          </a:p>
        </p:txBody>
      </p:sp>
      <p:sp>
        <p:nvSpPr>
          <p:cNvPr id="15" name="Line 3"/>
          <p:cNvSpPr>
            <a:spLocks noChangeShapeType="1"/>
          </p:cNvSpPr>
          <p:nvPr/>
        </p:nvSpPr>
        <p:spPr bwMode="auto">
          <a:xfrm>
            <a:off x="546478" y="1132157"/>
            <a:ext cx="8280000" cy="1081"/>
          </a:xfrm>
          <a:prstGeom prst="line">
            <a:avLst/>
          </a:prstGeom>
          <a:noFill/>
          <a:ln w="180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16" name="Text Box 5"/>
          <p:cNvSpPr txBox="1">
            <a:spLocks noChangeArrowheads="1"/>
          </p:cNvSpPr>
          <p:nvPr/>
        </p:nvSpPr>
        <p:spPr bwMode="auto">
          <a:xfrm>
            <a:off x="560386" y="1189746"/>
            <a:ext cx="8404102" cy="200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903" tIns="39452" rIns="78903" bIns="39452"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sz="2800">
                <a:solidFill>
                  <a:srgbClr val="000000"/>
                </a:solidFill>
                <a:latin typeface="Takao Pゴシック" pitchFamily="48" charset="-128"/>
                <a:ea typeface="Takao Pゴシック" pitchFamily="48" charset="-128"/>
              </a:defRPr>
            </a:lvl9pPr>
          </a:lstStyle>
          <a:p>
            <a:r>
              <a:rPr lang="en-US" altLang="ja-JP" sz="1000" dirty="0" smtClean="0">
                <a:solidFill>
                  <a:srgbClr val="333333"/>
                </a:solidFill>
                <a:latin typeface="+mn-lt"/>
                <a:ea typeface="+mn-ea"/>
                <a:cs typeface="Meiryo UI" panose="020B0604030504040204" pitchFamily="50" charset="-128"/>
              </a:rPr>
              <a:t>WebFOCUS </a:t>
            </a:r>
            <a:r>
              <a:rPr lang="ja-JP" altLang="en-US" sz="1000" dirty="0" smtClean="0">
                <a:solidFill>
                  <a:srgbClr val="333333"/>
                </a:solidFill>
                <a:latin typeface="+mn-lt"/>
                <a:ea typeface="+mn-ea"/>
                <a:cs typeface="Meiryo UI" panose="020B0604030504040204" pitchFamily="50" charset="-128"/>
              </a:rPr>
              <a:t>ナレッジサプリ コンテンツの</a:t>
            </a:r>
            <a:r>
              <a:rPr lang="en-US" altLang="ja-JP" sz="1000" dirty="0" smtClean="0">
                <a:solidFill>
                  <a:srgbClr val="333333"/>
                </a:solidFill>
                <a:latin typeface="+mn-lt"/>
                <a:ea typeface="+mn-ea"/>
                <a:cs typeface="Meiryo UI" panose="020B0604030504040204" pitchFamily="50" charset="-128"/>
              </a:rPr>
              <a:t>WebFOCUS</a:t>
            </a:r>
            <a:r>
              <a:rPr lang="ja-JP" altLang="en-US" sz="1000" dirty="0" smtClean="0">
                <a:solidFill>
                  <a:srgbClr val="333333"/>
                </a:solidFill>
                <a:latin typeface="+mn-lt"/>
                <a:ea typeface="+mn-ea"/>
                <a:cs typeface="Meiryo UI" panose="020B0604030504040204" pitchFamily="50" charset="-128"/>
              </a:rPr>
              <a:t> </a:t>
            </a:r>
            <a:r>
              <a:rPr lang="en-US" altLang="ja-JP" sz="1000" dirty="0" smtClean="0">
                <a:solidFill>
                  <a:srgbClr val="333333"/>
                </a:solidFill>
                <a:latin typeface="+mn-lt"/>
                <a:ea typeface="+mn-ea"/>
                <a:cs typeface="Meiryo UI" panose="020B0604030504040204" pitchFamily="50" charset="-128"/>
              </a:rPr>
              <a:t>learning</a:t>
            </a:r>
            <a:r>
              <a:rPr lang="ja-JP" altLang="en-US" sz="1000" dirty="0" smtClean="0">
                <a:solidFill>
                  <a:srgbClr val="333333"/>
                </a:solidFill>
                <a:latin typeface="+mn-lt"/>
                <a:ea typeface="+mn-ea"/>
                <a:cs typeface="Meiryo UI" panose="020B0604030504040204" pitchFamily="50" charset="-128"/>
              </a:rPr>
              <a:t> </a:t>
            </a:r>
            <a:r>
              <a:rPr lang="en-US" altLang="ja-JP" sz="1000" dirty="0" smtClean="0">
                <a:solidFill>
                  <a:srgbClr val="333333"/>
                </a:solidFill>
                <a:latin typeface="+mn-lt"/>
                <a:ea typeface="+mn-ea"/>
                <a:cs typeface="Meiryo UI" panose="020B0604030504040204" pitchFamily="50" charset="-128"/>
              </a:rPr>
              <a:t>base</a:t>
            </a:r>
            <a:r>
              <a:rPr lang="ja-JP" altLang="en-US" sz="1000" dirty="0" smtClean="0">
                <a:solidFill>
                  <a:srgbClr val="333333"/>
                </a:solidFill>
                <a:latin typeface="+mn-lt"/>
                <a:ea typeface="+mn-ea"/>
                <a:cs typeface="Meiryo UI" panose="020B0604030504040204" pitchFamily="50" charset="-128"/>
              </a:rPr>
              <a:t> のご利用</a:t>
            </a:r>
            <a:r>
              <a:rPr lang="ja-JP" altLang="en-US" sz="1000" dirty="0">
                <a:solidFill>
                  <a:srgbClr val="333333"/>
                </a:solidFill>
                <a:latin typeface="+mn-lt"/>
                <a:ea typeface="+mn-ea"/>
                <a:cs typeface="Meiryo UI" panose="020B0604030504040204" pitchFamily="50" charset="-128"/>
              </a:rPr>
              <a:t>に</a:t>
            </a:r>
            <a:r>
              <a:rPr lang="ja-JP" altLang="en-US" sz="1000" dirty="0" smtClean="0">
                <a:solidFill>
                  <a:srgbClr val="333333"/>
                </a:solidFill>
                <a:latin typeface="+mn-lt"/>
                <a:ea typeface="+mn-ea"/>
                <a:cs typeface="Meiryo UI" panose="020B0604030504040204" pitchFamily="50" charset="-128"/>
              </a:rPr>
              <a:t>あたり利用者（シート）数を追加したい場合のオプション。</a:t>
            </a:r>
            <a:endParaRPr lang="ja-JP" altLang="en-US" sz="1000" dirty="0">
              <a:solidFill>
                <a:srgbClr val="333333"/>
              </a:solidFill>
              <a:latin typeface="+mn-lt"/>
              <a:ea typeface="+mn-ea"/>
              <a:cs typeface="Meiryo UI" panose="020B0604030504040204" pitchFamily="50" charset="-128"/>
            </a:endParaRPr>
          </a:p>
        </p:txBody>
      </p:sp>
      <p:sp>
        <p:nvSpPr>
          <p:cNvPr id="21" name="AutoShape 2"/>
          <p:cNvSpPr>
            <a:spLocks noChangeArrowheads="1"/>
          </p:cNvSpPr>
          <p:nvPr/>
        </p:nvSpPr>
        <p:spPr bwMode="auto">
          <a:xfrm>
            <a:off x="546479" y="2787774"/>
            <a:ext cx="1912976" cy="257067"/>
          </a:xfrm>
          <a:prstGeom prst="roundRect">
            <a:avLst>
              <a:gd name="adj" fmla="val 0"/>
            </a:avLst>
          </a:prstGeom>
          <a:solidFill>
            <a:schemeClr val="tx2"/>
          </a:solidFill>
          <a:ln>
            <a:noFill/>
          </a:ln>
          <a:effectLst/>
          <a:extLst/>
        </p:spPr>
        <p:txBody>
          <a:bodyPr wrap="none" lIns="78903" tIns="36000" rIns="78903" bIns="39452" anchor="ctr"/>
          <a:lstStyle>
            <a:lvl1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1pPr>
            <a:lvl2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2pPr>
            <a:lvl3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3pPr>
            <a:lvl4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4pPr>
            <a:lvl5pPr>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5pPr>
            <a:lvl6pPr marL="25146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6pPr>
            <a:lvl7pPr marL="29718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7pPr>
            <a:lvl8pPr marL="34290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8pPr>
            <a:lvl9pPr marL="3886200" indent="-228600" defTabSz="449263" fontAlgn="base" hangingPunct="0">
              <a:lnSpc>
                <a:spcPct val="108000"/>
              </a:lnSpc>
              <a:spcBef>
                <a:spcPct val="0"/>
              </a:spcBef>
              <a:spcAft>
                <a:spcPct val="0"/>
              </a:spcAft>
              <a:buClr>
                <a:srgbClr val="000000"/>
              </a:buClr>
              <a:buSzPct val="100000"/>
              <a:buFont typeface="Times New Roman" pitchFamily="16" charset="0"/>
              <a:tabLst>
                <a:tab pos="449263" algn="l"/>
                <a:tab pos="898525" algn="l"/>
                <a:tab pos="1347788" algn="l"/>
                <a:tab pos="1797050" algn="l"/>
              </a:tabLst>
              <a:defRPr sz="2800">
                <a:solidFill>
                  <a:srgbClr val="000000"/>
                </a:solidFill>
                <a:latin typeface="Takao Pゴシック" pitchFamily="48" charset="-128"/>
                <a:ea typeface="Takao Pゴシック" pitchFamily="48" charset="-128"/>
              </a:defRPr>
            </a:lvl9pPr>
          </a:lstStyle>
          <a:p>
            <a:pPr algn="ctr">
              <a:lnSpc>
                <a:spcPct val="150000"/>
              </a:lnSpc>
            </a:pPr>
            <a:r>
              <a:rPr lang="ja-JP" altLang="en-US" sz="1200" b="1" dirty="0" smtClean="0">
                <a:solidFill>
                  <a:srgbClr val="FFFFFF"/>
                </a:solidFill>
                <a:latin typeface="+mn-lt"/>
                <a:ea typeface="+mn-ea"/>
                <a:cs typeface="Meiryo UI" panose="020B0604030504040204" pitchFamily="50" charset="-128"/>
              </a:rPr>
              <a:t>サービス</a:t>
            </a:r>
            <a:r>
              <a:rPr lang="ja-JP" altLang="en-US" sz="1200" b="1" dirty="0">
                <a:solidFill>
                  <a:srgbClr val="FFFFFF"/>
                </a:solidFill>
                <a:latin typeface="+mn-lt"/>
                <a:ea typeface="+mn-ea"/>
                <a:cs typeface="Meiryo UI" panose="020B0604030504040204" pitchFamily="50" charset="-128"/>
              </a:rPr>
              <a:t>内容</a:t>
            </a:r>
            <a:endParaRPr lang="ja-JP" altLang="ja-JP" sz="1200" b="1" dirty="0">
              <a:solidFill>
                <a:srgbClr val="FFFFFF"/>
              </a:solidFill>
              <a:latin typeface="+mn-lt"/>
              <a:ea typeface="+mn-ea"/>
              <a:cs typeface="Meiryo UI" panose="020B0604030504040204" pitchFamily="50" charset="-128"/>
            </a:endParaRPr>
          </a:p>
        </p:txBody>
      </p:sp>
      <p:sp>
        <p:nvSpPr>
          <p:cNvPr id="22" name="Line 3"/>
          <p:cNvSpPr>
            <a:spLocks noChangeShapeType="1"/>
          </p:cNvSpPr>
          <p:nvPr/>
        </p:nvSpPr>
        <p:spPr bwMode="auto">
          <a:xfrm>
            <a:off x="547200" y="3032487"/>
            <a:ext cx="8280000" cy="1081"/>
          </a:xfrm>
          <a:prstGeom prst="line">
            <a:avLst/>
          </a:prstGeom>
          <a:noFill/>
          <a:ln w="180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65" tIns="40083" rIns="80165" bIns="40083"/>
          <a:lstStyle/>
          <a:p>
            <a:endParaRPr lang="ja-JP" altLang="en-US" dirty="0">
              <a:cs typeface="Meiryo UI" panose="020B0604030504040204" pitchFamily="50" charset="-128"/>
            </a:endParaRPr>
          </a:p>
        </p:txBody>
      </p:sp>
      <p:sp>
        <p:nvSpPr>
          <p:cNvPr id="20" name="角丸四角形 19"/>
          <p:cNvSpPr/>
          <p:nvPr/>
        </p:nvSpPr>
        <p:spPr>
          <a:xfrm>
            <a:off x="560386" y="1479427"/>
            <a:ext cx="1491335" cy="577474"/>
          </a:xfrm>
          <a:prstGeom prst="round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700" dirty="0" smtClean="0">
                <a:solidFill>
                  <a:schemeClr val="bg1"/>
                </a:solidFill>
              </a:rPr>
              <a:t>年間</a:t>
            </a:r>
            <a:r>
              <a:rPr kumimoji="1" lang="ja-JP" altLang="en-US" sz="700" dirty="0" smtClean="0">
                <a:solidFill>
                  <a:schemeClr val="bg1"/>
                </a:solidFill>
              </a:rPr>
              <a:t>プラン　</a:t>
            </a:r>
            <a:r>
              <a:rPr lang="en-US" altLang="ja-JP" sz="1050" b="1" dirty="0">
                <a:solidFill>
                  <a:schemeClr val="bg1"/>
                </a:solidFill>
              </a:rPr>
              <a:t>s</a:t>
            </a:r>
            <a:r>
              <a:rPr lang="en-US" altLang="ja-JP" sz="1050" b="1" dirty="0" smtClean="0">
                <a:solidFill>
                  <a:schemeClr val="bg1"/>
                </a:solidFill>
              </a:rPr>
              <a:t>tandard</a:t>
            </a:r>
            <a:endParaRPr kumimoji="1" lang="ja-JP" altLang="en-US" sz="1050" b="1" dirty="0" smtClean="0">
              <a:solidFill>
                <a:schemeClr val="bg1"/>
              </a:solidFill>
            </a:endParaRPr>
          </a:p>
        </p:txBody>
      </p:sp>
      <p:sp>
        <p:nvSpPr>
          <p:cNvPr id="26" name="角丸四角形 25"/>
          <p:cNvSpPr/>
          <p:nvPr/>
        </p:nvSpPr>
        <p:spPr>
          <a:xfrm>
            <a:off x="3419872" y="1479427"/>
            <a:ext cx="936104" cy="1094574"/>
          </a:xfrm>
          <a:prstGeom prst="roundRect">
            <a:avLst>
              <a:gd name="adj" fmla="val 10155"/>
            </a:avLst>
          </a:prstGeom>
          <a:solidFill>
            <a:srgbClr val="00AFEF"/>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ja-JP" altLang="en-US" sz="1050" b="1" dirty="0" smtClean="0">
                <a:solidFill>
                  <a:schemeClr val="bg1"/>
                </a:solidFill>
              </a:rPr>
              <a:t>シート追加</a:t>
            </a:r>
            <a:r>
              <a:rPr kumimoji="1" lang="ja-JP" altLang="en-US" sz="1050" b="1" dirty="0" smtClean="0">
                <a:solidFill>
                  <a:schemeClr val="bg1"/>
                </a:solidFill>
              </a:rPr>
              <a:t>オプション</a:t>
            </a:r>
          </a:p>
        </p:txBody>
      </p:sp>
      <p:sp>
        <p:nvSpPr>
          <p:cNvPr id="27" name="加算 26"/>
          <p:cNvSpPr/>
          <p:nvPr/>
        </p:nvSpPr>
        <p:spPr>
          <a:xfrm>
            <a:off x="3059832" y="1932598"/>
            <a:ext cx="288032" cy="279111"/>
          </a:xfrm>
          <a:prstGeom prst="mathPlus">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1400" dirty="0" smtClean="0">
              <a:solidFill>
                <a:schemeClr val="tx1">
                  <a:lumMod val="75000"/>
                  <a:lumOff val="25000"/>
                </a:schemeClr>
              </a:solidFill>
            </a:endParaRPr>
          </a:p>
        </p:txBody>
      </p:sp>
      <p:graphicFrame>
        <p:nvGraphicFramePr>
          <p:cNvPr id="28" name="Group 8"/>
          <p:cNvGraphicFramePr>
            <a:graphicFrameLocks noGrp="1"/>
          </p:cNvGraphicFramePr>
          <p:nvPr>
            <p:extLst>
              <p:ext uri="{D42A27DB-BD31-4B8C-83A1-F6EECF244321}">
                <p14:modId xmlns:p14="http://schemas.microsoft.com/office/powerpoint/2010/main" val="489570851"/>
              </p:ext>
            </p:extLst>
          </p:nvPr>
        </p:nvGraphicFramePr>
        <p:xfrm>
          <a:off x="4407150" y="1479425"/>
          <a:ext cx="4413322" cy="1078335"/>
        </p:xfrm>
        <a:graphic>
          <a:graphicData uri="http://schemas.openxmlformats.org/drawingml/2006/table">
            <a:tbl>
              <a:tblPr/>
              <a:tblGrid>
                <a:gridCol w="88493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2736304">
                  <a:extLst>
                    <a:ext uri="{9D8B030D-6E8A-4147-A177-3AD203B41FA5}">
                      <a16:colId xmlns:a16="http://schemas.microsoft.com/office/drawing/2014/main" val="3093126018"/>
                    </a:ext>
                  </a:extLst>
                </a:gridCol>
              </a:tblGrid>
              <a:tr h="359445">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250</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60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一人あたりのコスト　</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8,160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680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月）</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302852863"/>
                  </a:ext>
                </a:extLst>
              </a:tr>
              <a:tr h="359445">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1250</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240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一人あたりのコスト　</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3,072</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256</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月）</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098578309"/>
                  </a:ext>
                </a:extLst>
              </a:tr>
              <a:tr h="359445">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2500</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420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万円</a:t>
                      </a:r>
                      <a:endPar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一人あたりのコスト　</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2,256</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188</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月）</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65759085"/>
                  </a:ext>
                </a:extLst>
              </a:tr>
            </a:tbl>
          </a:graphicData>
        </a:graphic>
      </p:graphicFrame>
      <p:sp>
        <p:nvSpPr>
          <p:cNvPr id="5" name="正方形/長方形 4"/>
          <p:cNvSpPr/>
          <p:nvPr/>
        </p:nvSpPr>
        <p:spPr>
          <a:xfrm>
            <a:off x="2051720" y="1587346"/>
            <a:ext cx="815877" cy="340286"/>
          </a:xfrm>
          <a:prstGeom prst="rect">
            <a:avLst/>
          </a:prstGeom>
        </p:spPr>
        <p:txBody>
          <a:bodyPr wrap="square">
            <a:spAutoFit/>
          </a:bodyPr>
          <a:lstStyle/>
          <a:p>
            <a:pPr lvl="0" algn="r" defTabSz="449263" fontAlgn="base" hangingPunct="0">
              <a:lnSpc>
                <a:spcPct val="125000"/>
              </a:lnSpc>
              <a:spcBef>
                <a:spcPct val="0"/>
              </a:spcBef>
              <a:spcAft>
                <a:spcPct val="0"/>
              </a:spcAft>
              <a:buClr>
                <a:srgbClr val="000000"/>
              </a:buClr>
              <a:buSzPct val="1000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en-US" altLang="ja-JP" sz="1400" b="1" dirty="0" smtClean="0">
                <a:solidFill>
                  <a:srgbClr val="00AFEF"/>
                </a:solidFill>
                <a:cs typeface="Meiryo UI" panose="020B0604030504040204" pitchFamily="50" charset="-128"/>
              </a:rPr>
              <a:t>144</a:t>
            </a:r>
            <a:r>
              <a:rPr kumimoji="0" lang="ja-JP" altLang="en-US" sz="1050" b="1" dirty="0" smtClean="0">
                <a:solidFill>
                  <a:srgbClr val="00AFEF"/>
                </a:solidFill>
                <a:cs typeface="Meiryo UI" panose="020B0604030504040204" pitchFamily="50" charset="-128"/>
              </a:rPr>
              <a:t>万円</a:t>
            </a:r>
            <a:endParaRPr kumimoji="0" lang="ja-JP" altLang="ja-JP" sz="1200" b="1" dirty="0">
              <a:solidFill>
                <a:srgbClr val="00AFEF"/>
              </a:solidFill>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34972355"/>
              </p:ext>
            </p:extLst>
          </p:nvPr>
        </p:nvGraphicFramePr>
        <p:xfrm>
          <a:off x="560386" y="2164820"/>
          <a:ext cx="2427438" cy="402300"/>
        </p:xfrm>
        <a:graphic>
          <a:graphicData uri="http://schemas.openxmlformats.org/drawingml/2006/table">
            <a:tbl>
              <a:tblPr/>
              <a:tblGrid>
                <a:gridCol w="860934">
                  <a:extLst>
                    <a:ext uri="{9D8B030D-6E8A-4147-A177-3AD203B41FA5}">
                      <a16:colId xmlns:a16="http://schemas.microsoft.com/office/drawing/2014/main" val="352828427"/>
                    </a:ext>
                  </a:extLst>
                </a:gridCol>
                <a:gridCol w="1566504">
                  <a:extLst>
                    <a:ext uri="{9D8B030D-6E8A-4147-A177-3AD203B41FA5}">
                      <a16:colId xmlns:a16="http://schemas.microsoft.com/office/drawing/2014/main" val="2080868213"/>
                    </a:ext>
                  </a:extLst>
                </a:gridCol>
              </a:tblGrid>
              <a:tr h="359445">
                <a:tc>
                  <a:txBody>
                    <a:bodyPr/>
                    <a:lstStyle>
                      <a:lvl1pPr>
                        <a:lnSpc>
                          <a:spcPct val="125000"/>
                        </a:lnSpc>
                        <a:spcAft>
                          <a:spcPts val="13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800">
                          <a:solidFill>
                            <a:srgbClr val="333333"/>
                          </a:solidFill>
                          <a:latin typeface="メイリオ" pitchFamily="48" charset="0"/>
                          <a:cs typeface="メイリオ" pitchFamily="48" charset="0"/>
                        </a:defRPr>
                      </a:lvl1pPr>
                      <a:lvl2pPr>
                        <a:lnSpc>
                          <a:spcPct val="125000"/>
                        </a:lnSpc>
                        <a:spcAft>
                          <a:spcPts val="10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400">
                          <a:solidFill>
                            <a:srgbClr val="333333"/>
                          </a:solidFill>
                          <a:latin typeface="メイリオ" pitchFamily="48" charset="0"/>
                          <a:cs typeface="メイリオ" pitchFamily="48" charset="0"/>
                        </a:defRPr>
                      </a:lvl2pPr>
                      <a:lvl3pPr>
                        <a:lnSpc>
                          <a:spcPct val="125000"/>
                        </a:lnSpc>
                        <a:spcAft>
                          <a:spcPts val="8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sz="2000">
                          <a:solidFill>
                            <a:srgbClr val="333333"/>
                          </a:solidFill>
                          <a:latin typeface="メイリオ" pitchFamily="48" charset="0"/>
                          <a:cs typeface="メイリオ" pitchFamily="48" charset="0"/>
                        </a:defRPr>
                      </a:lvl3pPr>
                      <a:lvl4pPr>
                        <a:lnSpc>
                          <a:spcPct val="125000"/>
                        </a:lnSpc>
                        <a:spcAft>
                          <a:spcPts val="5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4pPr>
                      <a:lvl5pPr>
                        <a:lnSpc>
                          <a:spcPct val="125000"/>
                        </a:lnSpc>
                        <a:spcAft>
                          <a:spcPts val="2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5pPr>
                      <a:lvl6pPr marL="25146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6pPr>
                      <a:lvl7pPr marL="29718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7pPr>
                      <a:lvl8pPr marL="34290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8pPr>
                      <a:lvl9pPr marL="3886200" indent="-228600" defTabSz="449263" fontAlgn="base" hangingPunct="0">
                        <a:lnSpc>
                          <a:spcPct val="125000"/>
                        </a:lnSpc>
                        <a:spcBef>
                          <a:spcPct val="0"/>
                        </a:spcBef>
                        <a:spcAft>
                          <a:spcPts val="275"/>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333333"/>
                          </a:solidFill>
                          <a:latin typeface="メイリオ" pitchFamily="48" charset="0"/>
                          <a:cs typeface="メイリオ" pitchFamily="48" charset="0"/>
                        </a:defRPr>
                      </a:lvl9p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en-US"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rPr>
                        <a:t>125</a:t>
                      </a:r>
                      <a:r>
                        <a:rPr kumimoji="0" lang="ja-JP" altLang="en-US" sz="900" b="1" i="0" u="none" strike="noStrike" kern="1200" cap="none" normalizeH="0" baseline="0" dirty="0" smtClean="0">
                          <a:ln>
                            <a:noFill/>
                          </a:ln>
                          <a:solidFill>
                            <a:schemeClr val="bg1"/>
                          </a:solidFill>
                          <a:effectLst/>
                          <a:latin typeface="+mn-ea"/>
                          <a:ea typeface="+mn-ea"/>
                          <a:cs typeface="Meiryo UI" panose="020B0604030504040204" pitchFamily="50" charset="-128"/>
                        </a:rPr>
                        <a:t>名まで</a:t>
                      </a:r>
                      <a:endParaRPr kumimoji="0" lang="ja-JP" altLang="ja-JP" sz="900" b="1" i="0" u="none" strike="noStrike" kern="1200" cap="none" normalizeH="0" baseline="0" dirty="0" smtClean="0">
                        <a:ln>
                          <a:noFill/>
                        </a:ln>
                        <a:solidFill>
                          <a:schemeClr val="bg1"/>
                        </a:solidFill>
                        <a:effectLst/>
                        <a:latin typeface="+mn-ea"/>
                        <a:ea typeface="+mn-ea"/>
                        <a:cs typeface="Meiryo UI" panose="020B0604030504040204" pitchFamily="50" charset="-128"/>
                      </a:endParaRPr>
                    </a:p>
                  </a:txBody>
                  <a:tcPr marL="75600" marR="75600" marT="27000" marB="32400" anchor="ctr" horzOverflow="overflow">
                    <a:lnL w="720" cap="flat" cmpd="sng" algn="ctr">
                      <a:solidFill>
                        <a:srgbClr val="E6E6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125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pP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一人あたりのコスト　</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11,520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年（</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960</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円</a:t>
                      </a:r>
                      <a:r>
                        <a:rPr kumimoji="0" lang="en-US"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rPr>
                        <a:t>/</a:t>
                      </a:r>
                      <a:r>
                        <a:rPr kumimoji="0" lang="ja-JP" altLang="en-US" sz="900" b="0" i="0" u="none" strike="noStrike" kern="1200" cap="none" normalizeH="0" baseline="0" dirty="0" smtClean="0">
                          <a:ln>
                            <a:noFill/>
                          </a:ln>
                          <a:solidFill>
                            <a:srgbClr val="333333"/>
                          </a:solidFill>
                          <a:effectLst/>
                          <a:latin typeface="+mn-ea"/>
                          <a:ea typeface="+mn-ea"/>
                          <a:cs typeface="Meiryo UI" panose="020B0604030504040204" pitchFamily="50" charset="-128"/>
                        </a:rPr>
                        <a:t>月）</a:t>
                      </a:r>
                      <a:endParaRPr kumimoji="0" lang="ja-JP" altLang="ja-JP" sz="900" b="0" i="0" u="none" strike="noStrike" kern="1200" cap="none" normalizeH="0" baseline="0" dirty="0" smtClean="0">
                        <a:ln>
                          <a:noFill/>
                        </a:ln>
                        <a:solidFill>
                          <a:srgbClr val="333333"/>
                        </a:solidFill>
                        <a:effectLst/>
                        <a:latin typeface="+mn-ea"/>
                        <a:ea typeface="+mn-ea"/>
                        <a:cs typeface="Meiryo UI" panose="020B0604030504040204" pitchFamily="50" charset="-128"/>
                      </a:endParaRPr>
                    </a:p>
                  </a:txBody>
                  <a:tcPr marL="75600" marR="75600" marT="27000" marB="32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160445547"/>
                  </a:ext>
                </a:extLst>
              </a:tr>
            </a:tbl>
          </a:graphicData>
        </a:graphic>
      </p:graphicFrame>
    </p:spTree>
    <p:extLst>
      <p:ext uri="{BB962C8B-B14F-4D97-AF65-F5344CB8AC3E}">
        <p14:creationId xmlns:p14="http://schemas.microsoft.com/office/powerpoint/2010/main" val="1340422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ea typeface="+mn-ea"/>
              </a:rPr>
              <a:t>コンテンツ例</a:t>
            </a:r>
            <a:endParaRPr kumimoji="1" lang="ja-JP" altLang="en-US" dirty="0">
              <a:latin typeface="+mn-lt"/>
              <a:ea typeface="+mn-ea"/>
            </a:endParaRPr>
          </a:p>
        </p:txBody>
      </p:sp>
      <p:sp>
        <p:nvSpPr>
          <p:cNvPr id="5" name="テキスト ボックス 4"/>
          <p:cNvSpPr txBox="1"/>
          <p:nvPr/>
        </p:nvSpPr>
        <p:spPr>
          <a:xfrm>
            <a:off x="486303" y="764291"/>
            <a:ext cx="4528457" cy="261610"/>
          </a:xfrm>
          <a:prstGeom prst="rect">
            <a:avLst/>
          </a:prstGeom>
          <a:noFill/>
        </p:spPr>
        <p:txBody>
          <a:bodyPr wrap="square" rtlCol="0">
            <a:spAutoFit/>
          </a:bodyPr>
          <a:lstStyle/>
          <a:p>
            <a:r>
              <a:rPr kumimoji="1" lang="ja-JP" altLang="en-US" sz="1100" dirty="0" smtClean="0">
                <a:solidFill>
                  <a:schemeClr val="tx1">
                    <a:lumMod val="65000"/>
                    <a:lumOff val="35000"/>
                  </a:schemeClr>
                </a:solidFill>
              </a:rPr>
              <a:t>企画中コンテンツおよび要望コンテンツは順次追加されます</a:t>
            </a:r>
            <a:endParaRPr kumimoji="1" lang="ja-JP" altLang="en-US" sz="1100" dirty="0">
              <a:solidFill>
                <a:schemeClr val="tx1">
                  <a:lumMod val="65000"/>
                  <a:lumOff val="35000"/>
                </a:schemeClr>
              </a:solidFill>
            </a:endParaRPr>
          </a:p>
        </p:txBody>
      </p:sp>
      <p:sp>
        <p:nvSpPr>
          <p:cNvPr id="3" name="正方形/長方形 2"/>
          <p:cNvSpPr/>
          <p:nvPr/>
        </p:nvSpPr>
        <p:spPr>
          <a:xfrm>
            <a:off x="4881383" y="769332"/>
            <a:ext cx="3910924" cy="230832"/>
          </a:xfrm>
          <a:prstGeom prst="rect">
            <a:avLst/>
          </a:prstGeom>
        </p:spPr>
        <p:txBody>
          <a:bodyPr wrap="square">
            <a:spAutoFit/>
          </a:bodyPr>
          <a:lstStyle/>
          <a:p>
            <a:r>
              <a:rPr lang="ja-JP" altLang="en-US" sz="900" dirty="0">
                <a:solidFill>
                  <a:srgbClr val="C1D90D"/>
                </a:solidFill>
              </a:rPr>
              <a:t>https://wfp.ashisuto.co.jp/service/knowledge-sapuri/contentsinfo</a:t>
            </a:r>
            <a:r>
              <a:rPr lang="ja-JP" altLang="en-US" sz="900" dirty="0" smtClean="0">
                <a:solidFill>
                  <a:srgbClr val="C1D90D"/>
                </a:solidFill>
              </a:rPr>
              <a:t>/</a:t>
            </a:r>
            <a:endParaRPr lang="ja-JP" altLang="en-US" sz="900" dirty="0">
              <a:solidFill>
                <a:srgbClr val="C1D90D"/>
              </a:solidFill>
            </a:endParaRPr>
          </a:p>
        </p:txBody>
      </p:sp>
      <p:sp>
        <p:nvSpPr>
          <p:cNvPr id="11" name="二等辺三角形 10"/>
          <p:cNvSpPr/>
          <p:nvPr/>
        </p:nvSpPr>
        <p:spPr>
          <a:xfrm flipV="1">
            <a:off x="4967988" y="681457"/>
            <a:ext cx="108005" cy="75134"/>
          </a:xfrm>
          <a:prstGeom prst="triangle">
            <a:avLst/>
          </a:prstGeom>
          <a:solidFill>
            <a:srgbClr val="C1D9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rgbClr val="C1D90D"/>
              </a:solidFill>
            </a:endParaRPr>
          </a:p>
        </p:txBody>
      </p:sp>
      <p:sp>
        <p:nvSpPr>
          <p:cNvPr id="12" name="正方形/長方形 11"/>
          <p:cNvSpPr/>
          <p:nvPr/>
        </p:nvSpPr>
        <p:spPr>
          <a:xfrm>
            <a:off x="5021990" y="613260"/>
            <a:ext cx="1313180" cy="215444"/>
          </a:xfrm>
          <a:prstGeom prst="rect">
            <a:avLst/>
          </a:prstGeom>
        </p:spPr>
        <p:txBody>
          <a:bodyPr wrap="none">
            <a:spAutoFit/>
          </a:bodyPr>
          <a:lstStyle/>
          <a:p>
            <a:r>
              <a:rPr lang="ja-JP" altLang="en-US" sz="800" dirty="0" smtClean="0">
                <a:solidFill>
                  <a:srgbClr val="C1D90D"/>
                </a:solidFill>
              </a:rPr>
              <a:t>コンテンツ情報はこちら</a:t>
            </a:r>
            <a:endParaRPr lang="ja-JP" altLang="en-US" sz="800" dirty="0">
              <a:solidFill>
                <a:srgbClr val="C1D90D"/>
              </a:solidFill>
            </a:endParaRPr>
          </a:p>
        </p:txBody>
      </p:sp>
      <p:sp>
        <p:nvSpPr>
          <p:cNvPr id="10" name="スライド番号プレースホルダー 9"/>
          <p:cNvSpPr>
            <a:spLocks noGrp="1"/>
          </p:cNvSpPr>
          <p:nvPr>
            <p:ph type="sldNum" sz="quarter" idx="4"/>
          </p:nvPr>
        </p:nvSpPr>
        <p:spPr/>
        <p:txBody>
          <a:bodyPr/>
          <a:lstStyle/>
          <a:p>
            <a:fld id="{C7816169-848B-4E2F-9129-06408CD9870A}" type="slidenum">
              <a:rPr lang="ja-JP" altLang="en-US" smtClean="0"/>
              <a:pPr/>
              <a:t>8</a:t>
            </a:fld>
            <a:endParaRPr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4058650967"/>
              </p:ext>
            </p:extLst>
          </p:nvPr>
        </p:nvGraphicFramePr>
        <p:xfrm>
          <a:off x="484328" y="1027610"/>
          <a:ext cx="8307979" cy="3744000"/>
        </p:xfrm>
        <a:graphic>
          <a:graphicData uri="http://schemas.openxmlformats.org/drawingml/2006/table">
            <a:tbl>
              <a:tblPr firstRow="1" bandRow="1">
                <a:solidFill>
                  <a:srgbClr val="EAEAEA">
                    <a:alpha val="40000"/>
                  </a:srgbClr>
                </a:solidFill>
                <a:tableStyleId>{2D5ABB26-0587-4C30-8999-92F81FD0307C}</a:tableStyleId>
              </a:tblPr>
              <a:tblGrid>
                <a:gridCol w="604243">
                  <a:extLst>
                    <a:ext uri="{9D8B030D-6E8A-4147-A177-3AD203B41FA5}">
                      <a16:colId xmlns:a16="http://schemas.microsoft.com/office/drawing/2014/main" val="3101130596"/>
                    </a:ext>
                  </a:extLst>
                </a:gridCol>
                <a:gridCol w="2150820">
                  <a:extLst>
                    <a:ext uri="{9D8B030D-6E8A-4147-A177-3AD203B41FA5}">
                      <a16:colId xmlns:a16="http://schemas.microsoft.com/office/drawing/2014/main" val="2882050669"/>
                    </a:ext>
                  </a:extLst>
                </a:gridCol>
                <a:gridCol w="3293489">
                  <a:extLst>
                    <a:ext uri="{9D8B030D-6E8A-4147-A177-3AD203B41FA5}">
                      <a16:colId xmlns:a16="http://schemas.microsoft.com/office/drawing/2014/main" val="4188387068"/>
                    </a:ext>
                  </a:extLst>
                </a:gridCol>
                <a:gridCol w="2259427">
                  <a:extLst>
                    <a:ext uri="{9D8B030D-6E8A-4147-A177-3AD203B41FA5}">
                      <a16:colId xmlns:a16="http://schemas.microsoft.com/office/drawing/2014/main" val="2188899593"/>
                    </a:ext>
                  </a:extLst>
                </a:gridCol>
              </a:tblGrid>
              <a:tr h="288000">
                <a:tc>
                  <a:txBody>
                    <a:bodyPr/>
                    <a:lstStyle/>
                    <a:p>
                      <a:pPr algn="ctr"/>
                      <a:r>
                        <a:rPr kumimoji="0" lang="ja-JP" altLang="en-US"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種類</a:t>
                      </a:r>
                      <a:endParaRPr kumimoji="0" lang="en-US"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952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テーマ</a:t>
                      </a:r>
                      <a:endParaRPr kumimoji="0" lang="ja-JP"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rPr>
                        <a:t>概要</a:t>
                      </a:r>
                      <a:endParaRPr kumimoji="0" lang="ja-JP"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000" b="1" i="0" u="none" strike="noStrike" kern="1200" cap="none" normalizeH="0" baseline="0" dirty="0" smtClean="0">
                        <a:ln>
                          <a:noFill/>
                        </a:ln>
                        <a:solidFill>
                          <a:schemeClr val="tx1">
                            <a:lumMod val="50000"/>
                            <a:lumOff val="50000"/>
                          </a:schemeClr>
                        </a:solidFill>
                        <a:effectLst/>
                        <a:latin typeface="+mn-ea"/>
                        <a:ea typeface="+mn-ea"/>
                        <a:cs typeface="Meiryo UI" panose="020B0604030504040204" pitchFamily="50" charset="-128"/>
                      </a:endParaRPr>
                    </a:p>
                  </a:txBody>
                  <a:tcPr marL="72000" marR="72000" marT="36000" marB="3600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1172124"/>
                  </a:ext>
                </a:extLst>
              </a:tr>
              <a:tr h="288000">
                <a:tc rowSpan="5">
                  <a:txBody>
                    <a:bodyPr/>
                    <a:lstStyle/>
                    <a:p>
                      <a:pPr algn="ctr"/>
                      <a:r>
                        <a:rPr kumimoji="1" lang="en-US" altLang="ja-JP" sz="1100" b="1" dirty="0" smtClean="0">
                          <a:solidFill>
                            <a:srgbClr val="945FA0"/>
                          </a:solidFill>
                        </a:rPr>
                        <a:t>Tier</a:t>
                      </a:r>
                      <a:r>
                        <a:rPr kumimoji="1" lang="ja-JP" altLang="en-US" sz="500" b="1" dirty="0" smtClean="0">
                          <a:solidFill>
                            <a:srgbClr val="945FA0"/>
                          </a:solidFill>
                        </a:rPr>
                        <a:t> </a:t>
                      </a:r>
                      <a:r>
                        <a:rPr kumimoji="1" lang="en-US" altLang="ja-JP" sz="1100" b="1" dirty="0" smtClean="0">
                          <a:solidFill>
                            <a:srgbClr val="945FA0"/>
                          </a:solidFill>
                        </a:rPr>
                        <a:t>1</a:t>
                      </a:r>
                      <a:r>
                        <a:rPr kumimoji="1" lang="en-US" altLang="ja-JP" sz="1100" b="1" dirty="0" smtClean="0">
                          <a:solidFill>
                            <a:schemeClr val="tx1">
                              <a:lumMod val="50000"/>
                              <a:lumOff val="50000"/>
                            </a:schemeClr>
                          </a:solidFill>
                        </a:rPr>
                        <a:t/>
                      </a:r>
                      <a:br>
                        <a:rPr kumimoji="1" lang="en-US" altLang="ja-JP" sz="1100" b="1" dirty="0" smtClean="0">
                          <a:solidFill>
                            <a:schemeClr val="tx1">
                              <a:lumMod val="50000"/>
                              <a:lumOff val="50000"/>
                            </a:schemeClr>
                          </a:solidFill>
                        </a:rPr>
                      </a:br>
                      <a:endParaRPr kumimoji="1" lang="en-US" altLang="ja-JP" sz="1100" b="1" dirty="0" smtClean="0">
                        <a:solidFill>
                          <a:schemeClr val="tx1">
                            <a:lumMod val="50000"/>
                            <a:lumOff val="50000"/>
                          </a:schemeClr>
                        </a:solidFill>
                      </a:endParaRPr>
                    </a:p>
                    <a:p>
                      <a:pPr algn="ctr"/>
                      <a:endParaRPr kumimoji="1" lang="en-US" altLang="ja-JP" sz="1100" b="1" dirty="0" smtClean="0">
                        <a:solidFill>
                          <a:schemeClr val="tx1">
                            <a:lumMod val="50000"/>
                            <a:lumOff val="50000"/>
                          </a:schemeClr>
                        </a:solidFill>
                      </a:endParaRPr>
                    </a:p>
                  </a:txBody>
                  <a:tcPr marL="72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ダッシュボード</a:t>
                      </a:r>
                      <a:endParaRPr kumimoji="1" lang="ja-JP" altLang="en-US" sz="900" dirty="0">
                        <a:solidFill>
                          <a:schemeClr val="tx1">
                            <a:lumMod val="50000"/>
                            <a:lumOff val="50000"/>
                          </a:schemeClr>
                        </a:solidFill>
                      </a:endParaRPr>
                    </a:p>
                  </a:txBody>
                  <a:tcPr marL="72000" marR="72000" marT="36000" marB="18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ダッシュボードにまつわる考え方、構築の進め方</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algn="l"/>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活用の</a:t>
                      </a:r>
                      <a:r>
                        <a:rPr kumimoji="1" lang="en-US" altLang="ja-JP" sz="900" dirty="0" smtClean="0">
                          <a:solidFill>
                            <a:schemeClr val="tx1">
                              <a:lumMod val="50000"/>
                              <a:lumOff val="50000"/>
                            </a:schemeClr>
                          </a:solidFill>
                        </a:rPr>
                        <a:t>『</a:t>
                      </a:r>
                      <a:r>
                        <a:rPr kumimoji="1" lang="ja-JP" altLang="en-US" sz="900" dirty="0" smtClean="0">
                          <a:solidFill>
                            <a:schemeClr val="tx1">
                              <a:lumMod val="50000"/>
                              <a:lumOff val="50000"/>
                            </a:schemeClr>
                          </a:solidFill>
                        </a:rPr>
                        <a:t>次のステージ</a:t>
                      </a:r>
                      <a:r>
                        <a:rPr kumimoji="1" lang="en-US" altLang="ja-JP" sz="900" dirty="0" smtClean="0">
                          <a:solidFill>
                            <a:schemeClr val="tx1">
                              <a:lumMod val="50000"/>
                              <a:lumOff val="50000"/>
                            </a:schemeClr>
                          </a:solidFill>
                        </a:rPr>
                        <a:t>』</a:t>
                      </a:r>
                      <a:r>
                        <a:rPr kumimoji="1" lang="ja-JP" altLang="en-US" sz="900" dirty="0" smtClean="0">
                          <a:solidFill>
                            <a:schemeClr val="tx1">
                              <a:lumMod val="50000"/>
                              <a:lumOff val="50000"/>
                            </a:schemeClr>
                          </a:solidFill>
                        </a:rPr>
                        <a:t>を目指していけるようなコンテンツを集約</a:t>
                      </a: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03899"/>
                  </a:ext>
                </a:extLst>
              </a:tr>
              <a:tr h="288000">
                <a:tc vMerge="1">
                  <a:txBody>
                    <a:bodyPr/>
                    <a:lstStyle/>
                    <a:p>
                      <a:pPr algn="ctr"/>
                      <a:endParaRPr kumimoji="1" lang="ja-JP" altLang="en-US" sz="900" b="1">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900" dirty="0" smtClean="0">
                          <a:solidFill>
                            <a:schemeClr val="tx1">
                              <a:lumMod val="50000"/>
                              <a:lumOff val="50000"/>
                            </a:schemeClr>
                          </a:solidFill>
                        </a:rPr>
                        <a:t>データ視覚化</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900" dirty="0" smtClean="0">
                          <a:solidFill>
                            <a:schemeClr val="tx1">
                              <a:lumMod val="50000"/>
                              <a:lumOff val="50000"/>
                            </a:schemeClr>
                          </a:solidFill>
                        </a:rPr>
                        <a:t>データの視覚化にまつわる考え方、進め方、整理手法</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794232"/>
                  </a:ext>
                </a:extLst>
              </a:tr>
              <a:tr h="288000">
                <a:tc vMerge="1">
                  <a:txBody>
                    <a:bodyPr/>
                    <a:lstStyle/>
                    <a:p>
                      <a:pPr algn="ctr"/>
                      <a:endParaRPr kumimoji="1" lang="ja-JP" altLang="en-US" sz="900" b="1">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コンフィグ相談</a:t>
                      </a:r>
                      <a:r>
                        <a:rPr kumimoji="1" lang="ja-JP" altLang="en-US" sz="900" kern="1200" dirty="0" smtClean="0">
                          <a:solidFill>
                            <a:schemeClr val="tx1">
                              <a:lumMod val="50000"/>
                              <a:lumOff val="50000"/>
                            </a:schemeClr>
                          </a:solidFill>
                          <a:latin typeface="+mn-lt"/>
                          <a:ea typeface="+mn-ea"/>
                          <a:cs typeface="+mn-cs"/>
                        </a:rPr>
                        <a:t>（</a:t>
                      </a:r>
                      <a:r>
                        <a:rPr lang="ja-JP" altLang="en-US" sz="900" dirty="0" smtClean="0">
                          <a:solidFill>
                            <a:schemeClr val="tx1">
                              <a:lumMod val="50000"/>
                              <a:lumOff val="50000"/>
                            </a:schemeClr>
                          </a:solidFill>
                        </a:rPr>
                        <a:t>社外公開編</a:t>
                      </a:r>
                      <a:r>
                        <a:rPr kumimoji="1" lang="ja-JP" altLang="en-US" sz="900" kern="1200" dirty="0" smtClean="0">
                          <a:solidFill>
                            <a:schemeClr val="tx1">
                              <a:lumMod val="50000"/>
                              <a:lumOff val="50000"/>
                            </a:schemeClr>
                          </a:solidFill>
                          <a:latin typeface="+mn-lt"/>
                          <a:ea typeface="+mn-ea"/>
                          <a:cs typeface="+mn-cs"/>
                        </a:rPr>
                        <a:t>）</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lumMod val="50000"/>
                              <a:lumOff val="50000"/>
                            </a:schemeClr>
                          </a:solidFill>
                        </a:rPr>
                        <a:t>WebFOCUS</a:t>
                      </a:r>
                      <a:r>
                        <a:rPr lang="ja-JP" altLang="en-US" sz="900" dirty="0" smtClean="0">
                          <a:solidFill>
                            <a:schemeClr val="tx1">
                              <a:lumMod val="50000"/>
                              <a:lumOff val="50000"/>
                            </a:schemeClr>
                          </a:solidFill>
                        </a:rPr>
                        <a:t>を社外公開する際の注意点、構成例</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158773"/>
                  </a:ext>
                </a:extLst>
              </a:tr>
              <a:tr h="288000">
                <a:tc vMerge="1">
                  <a:txBody>
                    <a:bodyPr/>
                    <a:lstStyle/>
                    <a:p>
                      <a:endParaRPr kumimoji="1" lang="ja-JP" altLang="en-US"/>
                    </a:p>
                  </a:txBody>
                  <a:tcPr/>
                </a:tc>
                <a:tc>
                  <a:txBody>
                    <a:bodyPr/>
                    <a:lstStyle/>
                    <a:p>
                      <a:pPr marL="0" algn="l" defTabSz="914400" rtl="0" eaLnBrk="1" latinLnBrk="0" hangingPunct="1"/>
                      <a:r>
                        <a:rPr kumimoji="1" lang="ja-JP" altLang="en-US" sz="900" kern="1200" dirty="0" smtClean="0">
                          <a:solidFill>
                            <a:schemeClr val="tx1">
                              <a:lumMod val="50000"/>
                              <a:lumOff val="50000"/>
                            </a:schemeClr>
                          </a:solidFill>
                          <a:latin typeface="+mn-lt"/>
                          <a:ea typeface="+mn-ea"/>
                          <a:cs typeface="+mn-cs"/>
                        </a:rPr>
                        <a:t>コンフィグ相談（冗長構成編）</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en-US" altLang="ja-JP" sz="900" kern="1200" dirty="0" smtClean="0">
                          <a:solidFill>
                            <a:schemeClr val="tx1">
                              <a:lumMod val="50000"/>
                              <a:lumOff val="50000"/>
                            </a:schemeClr>
                          </a:solidFill>
                          <a:latin typeface="+mn-lt"/>
                          <a:ea typeface="+mn-ea"/>
                          <a:cs typeface="+mn-cs"/>
                        </a:rPr>
                        <a:t>WebFOCUS</a:t>
                      </a:r>
                      <a:r>
                        <a:rPr kumimoji="1" lang="ja-JP" altLang="en-US" sz="900" kern="1200" dirty="0" smtClean="0">
                          <a:solidFill>
                            <a:schemeClr val="tx1">
                              <a:lumMod val="50000"/>
                              <a:lumOff val="50000"/>
                            </a:schemeClr>
                          </a:solidFill>
                          <a:latin typeface="+mn-lt"/>
                          <a:ea typeface="+mn-ea"/>
                          <a:cs typeface="+mn-cs"/>
                        </a:rPr>
                        <a:t>の可用性を高めるポイントや、構成例</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4323260"/>
                  </a:ext>
                </a:extLst>
              </a:tr>
              <a:tr h="288000">
                <a:tc vMerge="1">
                  <a:txBody>
                    <a:bodyPr/>
                    <a:lstStyle/>
                    <a:p>
                      <a:pPr algn="ctr"/>
                      <a:endParaRPr kumimoji="1" lang="en-US" altLang="ja-JP" sz="1000" b="1" smtClean="0">
                        <a:solidFill>
                          <a:schemeClr val="bg1"/>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a:r>
                        <a:rPr kumimoji="1" lang="ja-JP" altLang="en-US" sz="900" dirty="0" smtClean="0">
                          <a:solidFill>
                            <a:schemeClr val="tx1">
                              <a:lumMod val="50000"/>
                              <a:lumOff val="50000"/>
                            </a:schemeClr>
                          </a:solidFill>
                        </a:rPr>
                        <a:t>外部アプリ連携</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外部サイトへの埋め込みや連携、</a:t>
                      </a:r>
                      <a:r>
                        <a:rPr kumimoji="1" lang="en-US" altLang="ja-JP" sz="900" dirty="0" smtClean="0">
                          <a:solidFill>
                            <a:schemeClr val="tx1">
                              <a:lumMod val="50000"/>
                              <a:lumOff val="50000"/>
                            </a:schemeClr>
                          </a:solidFill>
                        </a:rPr>
                        <a:t>API</a:t>
                      </a:r>
                      <a:r>
                        <a:rPr kumimoji="1" lang="ja-JP" altLang="en-US" sz="900" dirty="0" smtClean="0">
                          <a:solidFill>
                            <a:schemeClr val="tx1">
                              <a:lumMod val="50000"/>
                              <a:lumOff val="50000"/>
                            </a:schemeClr>
                          </a:solidFill>
                        </a:rPr>
                        <a:t>連携ノウハウ</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068030"/>
                  </a:ext>
                </a:extLst>
              </a:tr>
              <a:tr h="288000">
                <a:tc rowSpan="3">
                  <a:txBody>
                    <a:bodyPr/>
                    <a:lstStyle/>
                    <a:p>
                      <a:pPr algn="ctr"/>
                      <a:r>
                        <a:rPr kumimoji="1" lang="en-US" altLang="ja-JP" sz="1100" b="1" dirty="0" smtClean="0">
                          <a:solidFill>
                            <a:srgbClr val="DA6B0B"/>
                          </a:solidFill>
                        </a:rPr>
                        <a:t>Tier</a:t>
                      </a:r>
                      <a:r>
                        <a:rPr kumimoji="1" lang="ja-JP" altLang="en-US" sz="500" b="1" dirty="0" smtClean="0">
                          <a:solidFill>
                            <a:srgbClr val="DA6B0B"/>
                          </a:solidFill>
                        </a:rPr>
                        <a:t> </a:t>
                      </a:r>
                      <a:r>
                        <a:rPr kumimoji="1" lang="en-US" altLang="ja-JP" sz="1100" b="1" dirty="0" smtClean="0">
                          <a:solidFill>
                            <a:srgbClr val="DA6B0B"/>
                          </a:solidFill>
                        </a:rPr>
                        <a:t>2</a:t>
                      </a:r>
                      <a:r>
                        <a:rPr kumimoji="1" lang="en-US" altLang="ja-JP" sz="1100" b="1" dirty="0" smtClean="0">
                          <a:solidFill>
                            <a:schemeClr val="tx1">
                              <a:lumMod val="50000"/>
                              <a:lumOff val="50000"/>
                            </a:schemeClr>
                          </a:solidFill>
                        </a:rPr>
                        <a:t/>
                      </a:r>
                      <a:br>
                        <a:rPr kumimoji="1" lang="en-US" altLang="ja-JP" sz="1100" b="1" dirty="0" smtClean="0">
                          <a:solidFill>
                            <a:schemeClr val="tx1">
                              <a:lumMod val="50000"/>
                              <a:lumOff val="50000"/>
                            </a:schemeClr>
                          </a:solidFill>
                        </a:rPr>
                      </a:br>
                      <a:endParaRPr kumimoji="1" lang="en-US" altLang="ja-JP" sz="1100" b="1" dirty="0" smtClean="0">
                        <a:solidFill>
                          <a:schemeClr val="tx1">
                            <a:lumMod val="50000"/>
                            <a:lumOff val="50000"/>
                          </a:schemeClr>
                        </a:solidFill>
                      </a:endParaRPr>
                    </a:p>
                    <a:p>
                      <a:pPr algn="ctr"/>
                      <a:endParaRPr kumimoji="1" lang="ja-JP" altLang="en-US" sz="1100" b="1" dirty="0">
                        <a:solidFill>
                          <a:schemeClr val="tx1">
                            <a:lumMod val="50000"/>
                            <a:lumOff val="50000"/>
                          </a:schemeClr>
                        </a:solidFill>
                      </a:endParaRPr>
                    </a:p>
                  </a:txBody>
                  <a:tcPr marL="72000" marR="72000" marT="36000" marB="36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ブートキャンプ</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における開発テクニック習得プログラム</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アプリの開発者向け基礎やアプリ作成を支援するコンテンツを集約</a:t>
                      </a: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7367346"/>
                  </a:ext>
                </a:extLst>
              </a:tr>
              <a:tr h="288000">
                <a:tc vMerge="1">
                  <a:txBody>
                    <a:bodyPr/>
                    <a:lstStyle/>
                    <a:p>
                      <a:endParaRPr kumimoji="1" lang="ja-JP" altLang="en-US"/>
                    </a:p>
                  </a:txBody>
                  <a:tcPr/>
                </a:tc>
                <a:tc>
                  <a:txBody>
                    <a:bodyPr/>
                    <a:lstStyle/>
                    <a:p>
                      <a:r>
                        <a:rPr kumimoji="1" lang="en-US" altLang="ja-JP" sz="900" kern="1200" dirty="0" smtClean="0">
                          <a:solidFill>
                            <a:schemeClr val="tx1">
                              <a:lumMod val="50000"/>
                              <a:lumOff val="50000"/>
                            </a:schemeClr>
                          </a:solidFill>
                          <a:latin typeface="+mn-lt"/>
                          <a:ea typeface="+mn-ea"/>
                          <a:cs typeface="+mn-cs"/>
                        </a:rPr>
                        <a:t>WebFOCUS</a:t>
                      </a:r>
                      <a:r>
                        <a:rPr kumimoji="1" lang="ja-JP" altLang="en-US" sz="900" kern="1200" dirty="0" smtClean="0">
                          <a:solidFill>
                            <a:schemeClr val="tx1">
                              <a:lumMod val="50000"/>
                              <a:lumOff val="50000"/>
                            </a:schemeClr>
                          </a:solidFill>
                          <a:latin typeface="+mn-lt"/>
                          <a:ea typeface="+mn-ea"/>
                          <a:cs typeface="+mn-cs"/>
                        </a:rPr>
                        <a:t>レシピ</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900" kern="1200" dirty="0" smtClean="0">
                          <a:solidFill>
                            <a:schemeClr val="tx1">
                              <a:lumMod val="50000"/>
                              <a:lumOff val="50000"/>
                            </a:schemeClr>
                          </a:solidFill>
                          <a:latin typeface="+mn-lt"/>
                          <a:ea typeface="+mn-ea"/>
                          <a:cs typeface="+mn-cs"/>
                        </a:rPr>
                        <a:t>WebFOCUS</a:t>
                      </a:r>
                      <a:r>
                        <a:rPr kumimoji="1" lang="ja-JP" altLang="en-US" sz="900" kern="1200" dirty="0" smtClean="0">
                          <a:solidFill>
                            <a:schemeClr val="tx1">
                              <a:lumMod val="50000"/>
                              <a:lumOff val="50000"/>
                            </a:schemeClr>
                          </a:solidFill>
                          <a:latin typeface="+mn-lt"/>
                          <a:ea typeface="+mn-ea"/>
                          <a:cs typeface="+mn-cs"/>
                        </a:rPr>
                        <a:t>コンテンツでよく使うサンプル集と手順・材料</a:t>
                      </a:r>
                      <a:endParaRPr kumimoji="1" lang="ja-JP" altLang="en-US" sz="900" kern="1200" dirty="0">
                        <a:solidFill>
                          <a:schemeClr val="tx1">
                            <a:lumMod val="50000"/>
                            <a:lumOff val="50000"/>
                          </a:schemeClr>
                        </a:solidFill>
                        <a:latin typeface="+mn-lt"/>
                        <a:ea typeface="+mn-ea"/>
                        <a:cs typeface="+mn-cs"/>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195145"/>
                  </a:ext>
                </a:extLst>
              </a:tr>
              <a:tr h="288000">
                <a:tc vMerge="1">
                  <a:txBody>
                    <a:bodyPr/>
                    <a:lstStyle/>
                    <a:p>
                      <a:pPr algn="ctr"/>
                      <a:endParaRPr kumimoji="1" lang="ja-JP" altLang="en-US" sz="900" b="1">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こわくないプロトタイプ開発のガイド</a:t>
                      </a:r>
                      <a:endParaRPr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新たな活用をはじめる際の実現性検証の進め方</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293326"/>
                  </a:ext>
                </a:extLst>
              </a:tr>
              <a:tr h="288000">
                <a:tc rowSpan="4">
                  <a:txBody>
                    <a:bodyPr/>
                    <a:lstStyle/>
                    <a:p>
                      <a:pPr algn="ctr"/>
                      <a:r>
                        <a:rPr kumimoji="1" lang="en-US" altLang="ja-JP" sz="1100" b="1" dirty="0" smtClean="0">
                          <a:solidFill>
                            <a:srgbClr val="D95988"/>
                          </a:solidFill>
                        </a:rPr>
                        <a:t>Tier</a:t>
                      </a:r>
                      <a:r>
                        <a:rPr kumimoji="1" lang="ja-JP" altLang="en-US" sz="500" b="1" dirty="0" smtClean="0">
                          <a:solidFill>
                            <a:srgbClr val="D95988"/>
                          </a:solidFill>
                        </a:rPr>
                        <a:t> </a:t>
                      </a:r>
                      <a:r>
                        <a:rPr kumimoji="1" lang="en-US" altLang="ja-JP" sz="1100" b="1" dirty="0" smtClean="0">
                          <a:solidFill>
                            <a:srgbClr val="D95988"/>
                          </a:solidFill>
                        </a:rPr>
                        <a:t>3</a:t>
                      </a:r>
                      <a:r>
                        <a:rPr kumimoji="1" lang="en-US" altLang="ja-JP" sz="1100" b="1" dirty="0" smtClean="0">
                          <a:solidFill>
                            <a:schemeClr val="tx1">
                              <a:lumMod val="50000"/>
                              <a:lumOff val="50000"/>
                            </a:schemeClr>
                          </a:solidFill>
                        </a:rPr>
                        <a:t/>
                      </a:r>
                      <a:br>
                        <a:rPr kumimoji="1" lang="en-US" altLang="ja-JP" sz="1100" b="1" dirty="0" smtClean="0">
                          <a:solidFill>
                            <a:schemeClr val="tx1">
                              <a:lumMod val="50000"/>
                              <a:lumOff val="50000"/>
                            </a:schemeClr>
                          </a:solidFill>
                        </a:rPr>
                      </a:br>
                      <a:endParaRPr kumimoji="1" lang="en-US" altLang="ja-JP" sz="1100" b="1" dirty="0" smtClean="0">
                        <a:solidFill>
                          <a:schemeClr val="tx1">
                            <a:lumMod val="50000"/>
                            <a:lumOff val="50000"/>
                          </a:schemeClr>
                        </a:solidFill>
                      </a:endParaRPr>
                    </a:p>
                    <a:p>
                      <a:pPr algn="ctr"/>
                      <a:endParaRPr kumimoji="1" lang="en-US" altLang="ja-JP" sz="1100" b="1" dirty="0" smtClean="0">
                        <a:solidFill>
                          <a:schemeClr val="tx1">
                            <a:lumMod val="50000"/>
                            <a:lumOff val="50000"/>
                          </a:schemeClr>
                        </a:solidFill>
                      </a:endParaRPr>
                    </a:p>
                  </a:txBody>
                  <a:tcPr marL="72000" marR="72000" marT="36000" marB="3600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lumMod val="50000"/>
                              <a:lumOff val="50000"/>
                            </a:schemeClr>
                          </a:solidFill>
                        </a:rPr>
                        <a:t>内製化進路相談</a:t>
                      </a:r>
                      <a:endParaRPr kumimoji="1" lang="ja-JP" altLang="en-US"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900" dirty="0" smtClean="0">
                          <a:solidFill>
                            <a:schemeClr val="tx1">
                              <a:lumMod val="50000"/>
                              <a:lumOff val="50000"/>
                            </a:schemeClr>
                          </a:solidFill>
                        </a:rPr>
                        <a:t>内製化の進め方にまつわる考え方、進め方</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の利用拡大活動の啓発や概要、機能の入門などのコンテンツを集約</a:t>
                      </a: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194232"/>
                  </a:ext>
                </a:extLst>
              </a:tr>
              <a:tr h="288000">
                <a:tc vMerge="1">
                  <a:txBody>
                    <a:bodyPr/>
                    <a:lstStyle/>
                    <a:p>
                      <a:endParaRPr kumimoji="1" lang="ja-JP" altLang="en-US"/>
                    </a:p>
                  </a:txBody>
                  <a:tcPr/>
                </a:tc>
                <a:tc>
                  <a:txBody>
                    <a:bodyPr/>
                    <a:lstStyle/>
                    <a:p>
                      <a:pPr algn="l"/>
                      <a:r>
                        <a:rPr kumimoji="1" lang="en-US" altLang="ja-JP" sz="900" dirty="0" smtClean="0">
                          <a:solidFill>
                            <a:schemeClr val="tx1">
                              <a:lumMod val="50000"/>
                              <a:lumOff val="50000"/>
                            </a:schemeClr>
                          </a:solidFill>
                        </a:rPr>
                        <a:t>What’s WebFOCUS</a:t>
                      </a:r>
                      <a:r>
                        <a:rPr kumimoji="1" lang="ja-JP" altLang="en-US" sz="900" dirty="0" smtClean="0">
                          <a:solidFill>
                            <a:schemeClr val="tx1">
                              <a:lumMod val="50000"/>
                              <a:lumOff val="50000"/>
                            </a:schemeClr>
                          </a:solidFill>
                        </a:rPr>
                        <a:t> </a:t>
                      </a:r>
                      <a:endParaRPr kumimoji="1" lang="en-US" altLang="ja-JP"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900" dirty="0" smtClean="0">
                          <a:solidFill>
                            <a:schemeClr val="tx1">
                              <a:lumMod val="50000"/>
                              <a:lumOff val="50000"/>
                            </a:schemeClr>
                          </a:solidFill>
                        </a:rPr>
                        <a:t>WebFOCUS</a:t>
                      </a:r>
                      <a:r>
                        <a:rPr kumimoji="1" lang="ja-JP" altLang="en-US" sz="900" dirty="0" smtClean="0">
                          <a:solidFill>
                            <a:schemeClr val="tx1">
                              <a:lumMod val="50000"/>
                              <a:lumOff val="50000"/>
                            </a:schemeClr>
                          </a:solidFill>
                        </a:rPr>
                        <a:t>最新バージョンの機能紹介＆デモ</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981817200"/>
                  </a:ext>
                </a:extLst>
              </a:tr>
              <a:tr h="288000">
                <a:tc vMerge="1">
                  <a:txBody>
                    <a:bodyPr/>
                    <a:lstStyle/>
                    <a:p>
                      <a:pPr algn="ctr"/>
                      <a:endParaRPr kumimoji="1" lang="en-US" altLang="ja-JP" sz="900" b="1" smtClean="0">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smtClean="0">
                          <a:solidFill>
                            <a:schemeClr val="tx1">
                              <a:lumMod val="50000"/>
                              <a:lumOff val="50000"/>
                            </a:schemeClr>
                          </a:solidFill>
                        </a:rPr>
                        <a:t>インスタントチューニング</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性能課題のボトルネックの特定や改善に向けたテクニック</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326821"/>
                  </a:ext>
                </a:extLst>
              </a:tr>
              <a:tr h="288000">
                <a:tc vMerge="1">
                  <a:txBody>
                    <a:bodyPr/>
                    <a:lstStyle/>
                    <a:p>
                      <a:pPr algn="ctr"/>
                      <a:endParaRPr kumimoji="1" lang="en-US" altLang="ja-JP" sz="900" b="1" smtClean="0">
                        <a:solidFill>
                          <a:schemeClr val="bg2">
                            <a:lumMod val="25000"/>
                          </a:schemeClr>
                        </a:solidFill>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smtClean="0">
                          <a:solidFill>
                            <a:schemeClr val="tx1">
                              <a:lumMod val="50000"/>
                              <a:lumOff val="50000"/>
                            </a:schemeClr>
                          </a:solidFill>
                        </a:rPr>
                        <a:t>データドリブンを、日常に</a:t>
                      </a:r>
                      <a:endParaRPr kumimoji="1" lang="ja-JP" altLang="en-US" sz="900" dirty="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lumMod val="50000"/>
                              <a:lumOff val="50000"/>
                            </a:schemeClr>
                          </a:solidFill>
                        </a:rPr>
                        <a:t>データドリブンの必要性、データドリブンの考え方、進め方</a:t>
                      </a:r>
                    </a:p>
                  </a:txBody>
                  <a:tcPr marL="72000" marR="72000" marT="36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lumMod val="50000"/>
                            <a:lumOff val="50000"/>
                          </a:schemeClr>
                        </a:solidFill>
                      </a:endParaRPr>
                    </a:p>
                  </a:txBody>
                  <a:tcPr marL="72000" marR="72000" marT="36000" marB="18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3561428"/>
                  </a:ext>
                </a:extLst>
              </a:tr>
            </a:tbl>
          </a:graphicData>
        </a:graphic>
      </p:graphicFrame>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103" y="3075806"/>
            <a:ext cx="434506" cy="407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03" y="4083918"/>
            <a:ext cx="434506" cy="40789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77" y="1923678"/>
            <a:ext cx="434506" cy="407892"/>
          </a:xfrm>
          <a:prstGeom prst="rect">
            <a:avLst/>
          </a:prstGeom>
        </p:spPr>
      </p:pic>
      <p:sp>
        <p:nvSpPr>
          <p:cNvPr id="17" name="フッター プレースホルダー 3"/>
          <p:cNvSpPr>
            <a:spLocks noGrp="1"/>
          </p:cNvSpPr>
          <p:nvPr>
            <p:ph type="ftr" sz="quarter" idx="3"/>
          </p:nvPr>
        </p:nvSpPr>
        <p:spPr>
          <a:xfrm>
            <a:off x="2874645" y="4776458"/>
            <a:ext cx="3394710" cy="274637"/>
          </a:xfrm>
        </p:spPr>
        <p:txBody>
          <a:bodyPr/>
          <a:lstStyle/>
          <a:p>
            <a:r>
              <a:rPr lang="en-US" altLang="ja-JP" dirty="0" smtClean="0"/>
              <a:t>Copyright© K.K. Ashisuto All Rights Reserved.</a:t>
            </a:r>
            <a:endParaRPr lang="ja-JP" altLang="en-US" dirty="0" smtClean="0"/>
          </a:p>
        </p:txBody>
      </p:sp>
    </p:spTree>
    <p:extLst>
      <p:ext uri="{BB962C8B-B14F-4D97-AF65-F5344CB8AC3E}">
        <p14:creationId xmlns:p14="http://schemas.microsoft.com/office/powerpoint/2010/main" val="149556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611560" y="832478"/>
            <a:ext cx="8136904" cy="2387344"/>
          </a:xfrm>
          <a:prstGeom prst="rect">
            <a:avLst/>
          </a:prstGeom>
          <a:solidFill>
            <a:schemeClr val="bg1">
              <a:lumMod val="9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title"/>
          </p:nvPr>
        </p:nvSpPr>
        <p:spPr/>
        <p:txBody>
          <a:bodyPr/>
          <a:lstStyle/>
          <a:p>
            <a:r>
              <a:rPr kumimoji="1" lang="ja-JP" altLang="en-US" dirty="0" smtClean="0">
                <a:latin typeface="+mn-lt"/>
                <a:ea typeface="+mn-ea"/>
              </a:rPr>
              <a:t>提供形態</a:t>
            </a:r>
            <a:endParaRPr kumimoji="1" lang="ja-JP" altLang="en-US" dirty="0">
              <a:latin typeface="+mn-lt"/>
              <a:ea typeface="+mn-ea"/>
            </a:endParaRPr>
          </a:p>
        </p:txBody>
      </p:sp>
      <p:sp>
        <p:nvSpPr>
          <p:cNvPr id="4" name="フッター プレースホルダー 3"/>
          <p:cNvSpPr>
            <a:spLocks noGrp="1"/>
          </p:cNvSpPr>
          <p:nvPr>
            <p:ph type="ftr" sz="quarter" idx="3"/>
          </p:nvPr>
        </p:nvSpPr>
        <p:spPr/>
        <p:txBody>
          <a:bodyPr/>
          <a:lstStyle/>
          <a:p>
            <a:r>
              <a:rPr lang="en-US" altLang="ja-JP" dirty="0" smtClean="0"/>
              <a:t>Copyright© K.K. Ashisuto All Rights Reserved.</a:t>
            </a:r>
            <a:endParaRPr lang="ja-JP" altLang="en-US" dirty="0" smtClean="0"/>
          </a:p>
        </p:txBody>
      </p:sp>
      <p:sp>
        <p:nvSpPr>
          <p:cNvPr id="5" name="スライド番号プレースホルダー 4"/>
          <p:cNvSpPr>
            <a:spLocks noGrp="1"/>
          </p:cNvSpPr>
          <p:nvPr>
            <p:ph type="sldNum" sz="quarter" idx="4"/>
          </p:nvPr>
        </p:nvSpPr>
        <p:spPr/>
        <p:txBody>
          <a:bodyPr/>
          <a:lstStyle/>
          <a:p>
            <a:fld id="{C7816169-848B-4E2F-9129-06408CD9870A}" type="slidenum">
              <a:rPr lang="ja-JP" altLang="en-US" smtClean="0"/>
              <a:pPr/>
              <a:t>9</a:t>
            </a:fld>
            <a:endParaRPr lang="ja-JP" altLang="en-US" dirty="0"/>
          </a:p>
        </p:txBody>
      </p:sp>
      <p:pic>
        <p:nvPicPr>
          <p:cNvPr id="6" name="図 5"/>
          <p:cNvPicPr>
            <a:picLocks noChangeAspect="1"/>
          </p:cNvPicPr>
          <p:nvPr/>
        </p:nvPicPr>
        <p:blipFill rotWithShape="1">
          <a:blip r:embed="rId2"/>
          <a:srcRect b="41247"/>
          <a:stretch/>
        </p:blipFill>
        <p:spPr>
          <a:xfrm>
            <a:off x="818558" y="1385634"/>
            <a:ext cx="2305020" cy="1474148"/>
          </a:xfrm>
          <a:prstGeom prst="rect">
            <a:avLst/>
          </a:prstGeom>
          <a:ln>
            <a:solidFill>
              <a:schemeClr val="tx1">
                <a:lumMod val="50000"/>
                <a:lumOff val="50000"/>
              </a:schemeClr>
            </a:solidFill>
          </a:ln>
          <a:effectLst>
            <a:outerShdw blurRad="50800" dist="50800" dir="2700000" algn="tl" rotWithShape="0">
              <a:schemeClr val="tx1">
                <a:lumMod val="50000"/>
                <a:lumOff val="50000"/>
                <a:alpha val="40000"/>
              </a:schemeClr>
            </a:outerShdw>
          </a:effectLst>
        </p:spPr>
      </p:pic>
      <p:sp>
        <p:nvSpPr>
          <p:cNvPr id="36" name="正方形/長方形 35"/>
          <p:cNvSpPr/>
          <p:nvPr/>
        </p:nvSpPr>
        <p:spPr>
          <a:xfrm>
            <a:off x="708824" y="899264"/>
            <a:ext cx="3780000" cy="324000"/>
          </a:xfrm>
          <a:prstGeom prst="rect">
            <a:avLst/>
          </a:prstGeom>
          <a:solidFill>
            <a:schemeClr val="accent5"/>
          </a:solidFill>
        </p:spPr>
        <p:txBody>
          <a:bodyPr wrap="none" lIns="72000" tIns="36000" rIns="72000" bIns="36000" anchor="b">
            <a:noAutofit/>
          </a:bodyPr>
          <a:lstStyle/>
          <a:p>
            <a:pPr algn="ctr"/>
            <a:r>
              <a:rPr lang="ja-JP" altLang="en-US" sz="1400" dirty="0" smtClean="0">
                <a:solidFill>
                  <a:schemeClr val="bg1"/>
                </a:solidFill>
              </a:rPr>
              <a:t>コンテンツの視聴、ダウンロード</a:t>
            </a:r>
            <a:endParaRPr lang="ja-JP" altLang="en-US" sz="1400" dirty="0">
              <a:solidFill>
                <a:schemeClr val="bg1"/>
              </a:solidFill>
            </a:endParaRPr>
          </a:p>
        </p:txBody>
      </p:sp>
      <p:pic>
        <p:nvPicPr>
          <p:cNvPr id="37" name="図 36"/>
          <p:cNvPicPr>
            <a:picLocks noChangeAspect="1"/>
          </p:cNvPicPr>
          <p:nvPr/>
        </p:nvPicPr>
        <p:blipFill rotWithShape="1">
          <a:blip r:embed="rId3"/>
          <a:srcRect b="9579"/>
          <a:stretch/>
        </p:blipFill>
        <p:spPr>
          <a:xfrm>
            <a:off x="2627784" y="1849764"/>
            <a:ext cx="1737904" cy="1234898"/>
          </a:xfrm>
          <a:prstGeom prst="rect">
            <a:avLst/>
          </a:prstGeom>
          <a:ln>
            <a:solidFill>
              <a:schemeClr val="tx1">
                <a:lumMod val="50000"/>
                <a:lumOff val="50000"/>
              </a:schemeClr>
            </a:solidFill>
          </a:ln>
          <a:effectLst>
            <a:outerShdw blurRad="50800" dist="50800" dir="2700000" algn="tl" rotWithShape="0">
              <a:schemeClr val="tx1">
                <a:lumMod val="50000"/>
                <a:lumOff val="50000"/>
                <a:alpha val="40000"/>
              </a:schemeClr>
            </a:outerShdw>
          </a:effectLst>
        </p:spPr>
      </p:pic>
      <p:sp>
        <p:nvSpPr>
          <p:cNvPr id="38" name="正方形/長方形 37"/>
          <p:cNvSpPr/>
          <p:nvPr/>
        </p:nvSpPr>
        <p:spPr>
          <a:xfrm>
            <a:off x="4572000" y="1385634"/>
            <a:ext cx="4176464" cy="1362552"/>
          </a:xfrm>
          <a:prstGeom prst="rect">
            <a:avLst/>
          </a:prstGeom>
        </p:spPr>
        <p:txBody>
          <a:bodyPr wrap="square">
            <a:spAutoFit/>
          </a:bodyPr>
          <a:lstStyle/>
          <a:p>
            <a:pPr marL="171450" indent="-171450">
              <a:lnSpc>
                <a:spcPct val="131000"/>
              </a:lnSpc>
              <a:buFont typeface="Wingdings" panose="05000000000000000000" pitchFamily="2" charset="2"/>
              <a:buChar char="n"/>
            </a:pPr>
            <a:r>
              <a:rPr lang="en-US" altLang="ja-JP" sz="900" dirty="0" smtClean="0">
                <a:solidFill>
                  <a:schemeClr val="tx1">
                    <a:lumMod val="65000"/>
                    <a:lumOff val="35000"/>
                  </a:schemeClr>
                </a:solidFill>
                <a:cs typeface="Meiryo UI" panose="020B0604030504040204" pitchFamily="50" charset="-128"/>
              </a:rPr>
              <a:t>WebFOCUS</a:t>
            </a:r>
            <a:r>
              <a:rPr lang="ja-JP" altLang="en-US" sz="900" dirty="0" smtClean="0">
                <a:solidFill>
                  <a:schemeClr val="tx1">
                    <a:lumMod val="65000"/>
                    <a:lumOff val="35000"/>
                  </a:schemeClr>
                </a:solidFill>
                <a:cs typeface="Meiryo UI" panose="020B0604030504040204" pitchFamily="50" charset="-128"/>
              </a:rPr>
              <a:t> </a:t>
            </a:r>
            <a:r>
              <a:rPr lang="en-US" altLang="ja-JP" sz="900" dirty="0" smtClean="0">
                <a:solidFill>
                  <a:schemeClr val="tx1">
                    <a:lumMod val="65000"/>
                    <a:lumOff val="35000"/>
                  </a:schemeClr>
                </a:solidFill>
                <a:cs typeface="Meiryo UI" panose="020B0604030504040204" pitchFamily="50" charset="-128"/>
              </a:rPr>
              <a:t>knowledge base</a:t>
            </a:r>
            <a:r>
              <a:rPr lang="ja-JP" altLang="en-US" sz="900" dirty="0" smtClean="0">
                <a:solidFill>
                  <a:schemeClr val="tx1">
                    <a:lumMod val="65000"/>
                    <a:lumOff val="35000"/>
                  </a:schemeClr>
                </a:solidFill>
                <a:cs typeface="Meiryo UI" panose="020B0604030504040204" pitchFamily="50" charset="-128"/>
              </a:rPr>
              <a:t> にてコンテンツを提供します。</a:t>
            </a:r>
            <a:r>
              <a:rPr lang="en-US" altLang="ja-JP" sz="900" dirty="0" smtClean="0">
                <a:solidFill>
                  <a:schemeClr val="tx1">
                    <a:lumMod val="65000"/>
                    <a:lumOff val="35000"/>
                  </a:schemeClr>
                </a:solidFill>
                <a:cs typeface="Meiryo UI" panose="020B0604030504040204" pitchFamily="50" charset="-128"/>
              </a:rPr>
              <a:t/>
            </a:r>
            <a:br>
              <a:rPr lang="en-US" altLang="ja-JP" sz="900" dirty="0" smtClean="0">
                <a:solidFill>
                  <a:schemeClr val="tx1">
                    <a:lumMod val="65000"/>
                    <a:lumOff val="35000"/>
                  </a:schemeClr>
                </a:solidFill>
                <a:cs typeface="Meiryo UI" panose="020B0604030504040204" pitchFamily="50" charset="-128"/>
              </a:rPr>
            </a:br>
            <a:r>
              <a:rPr lang="ja-JP" altLang="en-US" sz="900" dirty="0">
                <a:solidFill>
                  <a:srgbClr val="0070C0"/>
                </a:solidFill>
              </a:rPr>
              <a:t>https://wfp.ashisuto.co.jp/service/webfocus-knowledge-base</a:t>
            </a:r>
            <a:r>
              <a:rPr lang="ja-JP" altLang="en-US" sz="900" dirty="0" smtClean="0">
                <a:solidFill>
                  <a:srgbClr val="0070C0"/>
                </a:solidFill>
              </a:rPr>
              <a:t>/</a:t>
            </a:r>
            <a:endParaRPr lang="en-US" altLang="ja-JP" sz="900" dirty="0" smtClean="0">
              <a:solidFill>
                <a:srgbClr val="0070C0"/>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サイト内</a:t>
            </a:r>
            <a:r>
              <a:rPr lang="ja-JP" altLang="en-US" sz="900" dirty="0">
                <a:solidFill>
                  <a:schemeClr val="tx1">
                    <a:lumMod val="65000"/>
                    <a:lumOff val="35000"/>
                  </a:schemeClr>
                </a:solidFill>
                <a:cs typeface="Meiryo UI" panose="020B0604030504040204" pitchFamily="50" charset="-128"/>
              </a:rPr>
              <a:t>のコンテンツを利用するためには、ログイン</a:t>
            </a:r>
            <a:r>
              <a:rPr lang="en-US" altLang="ja-JP" sz="900" dirty="0">
                <a:solidFill>
                  <a:schemeClr val="tx1">
                    <a:lumMod val="65000"/>
                    <a:lumOff val="35000"/>
                  </a:schemeClr>
                </a:solidFill>
                <a:cs typeface="Meiryo UI" panose="020B0604030504040204" pitchFamily="50" charset="-128"/>
              </a:rPr>
              <a:t>ID</a:t>
            </a:r>
            <a:r>
              <a:rPr lang="ja-JP" altLang="en-US" sz="900" dirty="0">
                <a:solidFill>
                  <a:schemeClr val="tx1">
                    <a:lumMod val="65000"/>
                    <a:lumOff val="35000"/>
                  </a:schemeClr>
                </a:solidFill>
                <a:cs typeface="Meiryo UI" panose="020B0604030504040204" pitchFamily="50" charset="-128"/>
              </a:rPr>
              <a:t>が必要です</a:t>
            </a:r>
            <a:r>
              <a:rPr lang="ja-JP" altLang="en-US" sz="900" dirty="0" smtClean="0">
                <a:solidFill>
                  <a:schemeClr val="tx1">
                    <a:lumMod val="65000"/>
                    <a:lumOff val="35000"/>
                  </a:schemeClr>
                </a:solidFill>
                <a:cs typeface="Meiryo UI" panose="020B0604030504040204" pitchFamily="50" charset="-128"/>
              </a:rPr>
              <a:t>。</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お申込みいただいたお客様ごとにログイン</a:t>
            </a:r>
            <a:r>
              <a:rPr lang="en-US" altLang="ja-JP" sz="900" dirty="0" smtClean="0">
                <a:solidFill>
                  <a:schemeClr val="tx1">
                    <a:lumMod val="65000"/>
                    <a:lumOff val="35000"/>
                  </a:schemeClr>
                </a:solidFill>
                <a:cs typeface="Meiryo UI" panose="020B0604030504040204" pitchFamily="50" charset="-128"/>
              </a:rPr>
              <a:t>ID</a:t>
            </a:r>
            <a:r>
              <a:rPr lang="ja-JP" altLang="en-US" sz="900" dirty="0" smtClean="0">
                <a:solidFill>
                  <a:schemeClr val="tx1">
                    <a:lumMod val="65000"/>
                    <a:lumOff val="35000"/>
                  </a:schemeClr>
                </a:solidFill>
                <a:cs typeface="Meiryo UI" panose="020B0604030504040204" pitchFamily="50" charset="-128"/>
              </a:rPr>
              <a:t>を発行します。</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en-US" altLang="ja-JP" sz="900" dirty="0">
                <a:solidFill>
                  <a:schemeClr val="tx1">
                    <a:lumMod val="65000"/>
                    <a:lumOff val="35000"/>
                  </a:schemeClr>
                </a:solidFill>
                <a:cs typeface="Meiryo UI" panose="020B0604030504040204" pitchFamily="50" charset="-128"/>
              </a:rPr>
              <a:t>WebFOCUS</a:t>
            </a:r>
            <a:r>
              <a:rPr lang="ja-JP" altLang="en-US" sz="900" dirty="0">
                <a:solidFill>
                  <a:schemeClr val="tx1">
                    <a:lumMod val="65000"/>
                    <a:lumOff val="35000"/>
                  </a:schemeClr>
                </a:solidFill>
                <a:cs typeface="Meiryo UI" panose="020B0604030504040204" pitchFamily="50" charset="-128"/>
              </a:rPr>
              <a:t> </a:t>
            </a:r>
            <a:r>
              <a:rPr lang="en-US" altLang="ja-JP" sz="900" dirty="0">
                <a:solidFill>
                  <a:schemeClr val="tx1">
                    <a:lumMod val="65000"/>
                    <a:lumOff val="35000"/>
                  </a:schemeClr>
                </a:solidFill>
                <a:cs typeface="Meiryo UI" panose="020B0604030504040204" pitchFamily="50" charset="-128"/>
              </a:rPr>
              <a:t>knowledge base</a:t>
            </a:r>
            <a:r>
              <a:rPr lang="ja-JP" altLang="en-US" sz="900" dirty="0">
                <a:solidFill>
                  <a:schemeClr val="tx1">
                    <a:lumMod val="65000"/>
                    <a:lumOff val="35000"/>
                  </a:schemeClr>
                </a:solidFill>
                <a:cs typeface="Meiryo UI" panose="020B0604030504040204" pitchFamily="50" charset="-128"/>
              </a:rPr>
              <a:t> では、保守契約のあるお客様向けに無料でコンテンツを提供して</a:t>
            </a:r>
            <a:r>
              <a:rPr lang="ja-JP" altLang="en-US" sz="900" dirty="0" smtClean="0">
                <a:solidFill>
                  <a:schemeClr val="tx1">
                    <a:lumMod val="65000"/>
                    <a:lumOff val="35000"/>
                  </a:schemeClr>
                </a:solidFill>
                <a:cs typeface="Meiryo UI" panose="020B0604030504040204" pitchFamily="50" charset="-128"/>
              </a:rPr>
              <a:t>いますが、</a:t>
            </a:r>
            <a:r>
              <a:rPr lang="ja-JP" altLang="en-US" sz="900" dirty="0" smtClean="0">
                <a:solidFill>
                  <a:schemeClr val="tx1">
                    <a:lumMod val="65000"/>
                    <a:lumOff val="35000"/>
                  </a:schemeClr>
                </a:solidFill>
              </a:rPr>
              <a:t>ナレッジサプリをご契約いただいたお客様には、ナレッジサプリ専用メニューから有料コンテンツを提供します。</a:t>
            </a:r>
            <a:endParaRPr lang="en-US" altLang="ja-JP" sz="900" dirty="0">
              <a:solidFill>
                <a:schemeClr val="tx1">
                  <a:lumMod val="65000"/>
                  <a:lumOff val="35000"/>
                </a:schemeClr>
              </a:solidFill>
            </a:endParaRPr>
          </a:p>
        </p:txBody>
      </p:sp>
      <p:sp>
        <p:nvSpPr>
          <p:cNvPr id="39" name="正方形/長方形 38"/>
          <p:cNvSpPr/>
          <p:nvPr/>
        </p:nvSpPr>
        <p:spPr>
          <a:xfrm>
            <a:off x="611560" y="3335174"/>
            <a:ext cx="8136904" cy="1396816"/>
          </a:xfrm>
          <a:prstGeom prst="rect">
            <a:avLst/>
          </a:prstGeom>
          <a:solidFill>
            <a:schemeClr val="bg1">
              <a:lumMod val="9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48" name="正方形/長方形 47"/>
          <p:cNvSpPr/>
          <p:nvPr/>
        </p:nvSpPr>
        <p:spPr>
          <a:xfrm>
            <a:off x="4572000" y="3810174"/>
            <a:ext cx="4176464" cy="818173"/>
          </a:xfrm>
          <a:prstGeom prst="rect">
            <a:avLst/>
          </a:prstGeom>
        </p:spPr>
        <p:txBody>
          <a:bodyPr wrap="square">
            <a:spAutoFit/>
          </a:bodyPr>
          <a:lstStyle/>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リモートフォローの実施内容により消化ポイントが異なります。</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リモートフォローは、</a:t>
            </a:r>
            <a:r>
              <a:rPr lang="en-US" altLang="ja-JP" sz="900" dirty="0" smtClean="0">
                <a:solidFill>
                  <a:schemeClr val="tx1">
                    <a:lumMod val="65000"/>
                    <a:lumOff val="35000"/>
                  </a:schemeClr>
                </a:solidFill>
                <a:cs typeface="Meiryo UI" panose="020B0604030504040204" pitchFamily="50" charset="-128"/>
              </a:rPr>
              <a:t>Web</a:t>
            </a:r>
            <a:r>
              <a:rPr lang="ja-JP" altLang="en-US" sz="900" dirty="0" smtClean="0">
                <a:solidFill>
                  <a:schemeClr val="tx1">
                    <a:lumMod val="65000"/>
                    <a:lumOff val="35000"/>
                  </a:schemeClr>
                </a:solidFill>
                <a:cs typeface="Meiryo UI" panose="020B0604030504040204" pitchFamily="50" charset="-128"/>
              </a:rPr>
              <a:t>会議ツールを利用してリモートで実施します。</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en-US" altLang="ja-JP" sz="900" dirty="0" smtClean="0">
                <a:solidFill>
                  <a:schemeClr val="tx1">
                    <a:lumMod val="65000"/>
                    <a:lumOff val="35000"/>
                  </a:schemeClr>
                </a:solidFill>
                <a:cs typeface="Meiryo UI" panose="020B0604030504040204" pitchFamily="50" charset="-128"/>
              </a:rPr>
              <a:t>Web</a:t>
            </a:r>
            <a:r>
              <a:rPr lang="ja-JP" altLang="en-US" sz="900" dirty="0">
                <a:solidFill>
                  <a:schemeClr val="tx1">
                    <a:lumMod val="65000"/>
                    <a:lumOff val="35000"/>
                  </a:schemeClr>
                </a:solidFill>
                <a:cs typeface="Meiryo UI" panose="020B0604030504040204" pitchFamily="50" charset="-128"/>
              </a:rPr>
              <a:t>会議</a:t>
            </a:r>
            <a:r>
              <a:rPr lang="ja-JP" altLang="en-US" sz="900" dirty="0" smtClean="0">
                <a:solidFill>
                  <a:schemeClr val="tx1">
                    <a:lumMod val="65000"/>
                    <a:lumOff val="35000"/>
                  </a:schemeClr>
                </a:solidFill>
                <a:cs typeface="Meiryo UI" panose="020B0604030504040204" pitchFamily="50" charset="-128"/>
              </a:rPr>
              <a:t>ツール</a:t>
            </a:r>
            <a:r>
              <a:rPr lang="ja-JP" altLang="en-US" sz="900" dirty="0">
                <a:solidFill>
                  <a:schemeClr val="tx1">
                    <a:lumMod val="65000"/>
                    <a:lumOff val="35000"/>
                  </a:schemeClr>
                </a:solidFill>
                <a:cs typeface="Meiryo UI" panose="020B0604030504040204" pitchFamily="50" charset="-128"/>
              </a:rPr>
              <a:t>は「</a:t>
            </a:r>
            <a:r>
              <a:rPr lang="en-US" altLang="ja-JP" sz="900" dirty="0">
                <a:solidFill>
                  <a:schemeClr val="tx1">
                    <a:lumMod val="65000"/>
                    <a:lumOff val="35000"/>
                  </a:schemeClr>
                </a:solidFill>
                <a:cs typeface="Meiryo UI" panose="020B0604030504040204" pitchFamily="50" charset="-128"/>
              </a:rPr>
              <a:t>Zoom</a:t>
            </a:r>
            <a:r>
              <a:rPr lang="ja-JP" altLang="en-US" sz="900" dirty="0">
                <a:solidFill>
                  <a:schemeClr val="tx1">
                    <a:lumMod val="65000"/>
                    <a:lumOff val="35000"/>
                  </a:schemeClr>
                </a:solidFill>
                <a:cs typeface="Meiryo UI" panose="020B0604030504040204" pitchFamily="50" charset="-128"/>
              </a:rPr>
              <a:t>」を利用します</a:t>
            </a:r>
            <a:r>
              <a:rPr lang="ja-JP" altLang="en-US" sz="900" dirty="0" smtClean="0">
                <a:solidFill>
                  <a:schemeClr val="tx1">
                    <a:lumMod val="65000"/>
                    <a:lumOff val="35000"/>
                  </a:schemeClr>
                </a:solidFill>
                <a:cs typeface="Meiryo UI" panose="020B0604030504040204" pitchFamily="50" charset="-128"/>
              </a:rPr>
              <a:t>。</a:t>
            </a:r>
            <a:endParaRPr lang="en-US" altLang="ja-JP" sz="900" dirty="0" smtClean="0">
              <a:solidFill>
                <a:schemeClr val="tx1">
                  <a:lumMod val="65000"/>
                  <a:lumOff val="35000"/>
                </a:schemeClr>
              </a:solidFill>
              <a:cs typeface="Meiryo UI" panose="020B0604030504040204" pitchFamily="50" charset="-128"/>
            </a:endParaRPr>
          </a:p>
          <a:p>
            <a:pPr marL="171450" indent="-171450">
              <a:lnSpc>
                <a:spcPct val="131000"/>
              </a:lnSpc>
              <a:buFont typeface="Wingdings" panose="05000000000000000000" pitchFamily="2" charset="2"/>
              <a:buChar char="n"/>
            </a:pPr>
            <a:r>
              <a:rPr lang="ja-JP" altLang="en-US" sz="900" dirty="0" smtClean="0">
                <a:solidFill>
                  <a:schemeClr val="tx1">
                    <a:lumMod val="65000"/>
                    <a:lumOff val="35000"/>
                  </a:schemeClr>
                </a:solidFill>
                <a:cs typeface="Meiryo UI" panose="020B0604030504040204" pitchFamily="50" charset="-128"/>
              </a:rPr>
              <a:t>お客</a:t>
            </a:r>
            <a:r>
              <a:rPr lang="ja-JP" altLang="en-US" sz="900" dirty="0">
                <a:solidFill>
                  <a:schemeClr val="tx1">
                    <a:lumMod val="65000"/>
                    <a:lumOff val="35000"/>
                  </a:schemeClr>
                </a:solidFill>
                <a:cs typeface="Meiryo UI" panose="020B0604030504040204" pitchFamily="50" charset="-128"/>
              </a:rPr>
              <a:t>様ご指定の</a:t>
            </a:r>
            <a:r>
              <a:rPr lang="en-US" altLang="ja-JP" sz="900" dirty="0">
                <a:solidFill>
                  <a:schemeClr val="tx1">
                    <a:lumMod val="65000"/>
                    <a:lumOff val="35000"/>
                  </a:schemeClr>
                </a:solidFill>
                <a:cs typeface="Meiryo UI" panose="020B0604030504040204" pitchFamily="50" charset="-128"/>
              </a:rPr>
              <a:t>Web</a:t>
            </a:r>
            <a:r>
              <a:rPr lang="ja-JP" altLang="en-US" sz="900" dirty="0">
                <a:solidFill>
                  <a:schemeClr val="tx1">
                    <a:lumMod val="65000"/>
                    <a:lumOff val="35000"/>
                  </a:schemeClr>
                </a:solidFill>
                <a:cs typeface="Meiryo UI" panose="020B0604030504040204" pitchFamily="50" charset="-128"/>
              </a:rPr>
              <a:t>会議</a:t>
            </a:r>
            <a:r>
              <a:rPr lang="ja-JP" altLang="en-US" sz="900" dirty="0" smtClean="0">
                <a:solidFill>
                  <a:schemeClr val="tx1">
                    <a:lumMod val="65000"/>
                    <a:lumOff val="35000"/>
                  </a:schemeClr>
                </a:solidFill>
                <a:cs typeface="Meiryo UI" panose="020B0604030504040204" pitchFamily="50" charset="-128"/>
              </a:rPr>
              <a:t>ツール</a:t>
            </a:r>
            <a:r>
              <a:rPr lang="ja-JP" altLang="en-US" sz="900" dirty="0">
                <a:solidFill>
                  <a:schemeClr val="tx1">
                    <a:lumMod val="65000"/>
                    <a:lumOff val="35000"/>
                  </a:schemeClr>
                </a:solidFill>
                <a:cs typeface="Meiryo UI" panose="020B0604030504040204" pitchFamily="50" charset="-128"/>
              </a:rPr>
              <a:t>を利用する場合は別途ご相談ください</a:t>
            </a:r>
            <a:r>
              <a:rPr lang="ja-JP" altLang="en-US" sz="900" dirty="0" smtClean="0">
                <a:solidFill>
                  <a:schemeClr val="tx1">
                    <a:lumMod val="65000"/>
                    <a:lumOff val="35000"/>
                  </a:schemeClr>
                </a:solidFill>
                <a:cs typeface="Meiryo UI" panose="020B0604030504040204" pitchFamily="50" charset="-128"/>
              </a:rPr>
              <a:t>。</a:t>
            </a:r>
            <a:endParaRPr lang="ja-JP" altLang="en-US" sz="900" dirty="0">
              <a:solidFill>
                <a:schemeClr val="tx1">
                  <a:lumMod val="65000"/>
                  <a:lumOff val="35000"/>
                </a:schemeClr>
              </a:solidFill>
            </a:endParaRPr>
          </a:p>
        </p:txBody>
      </p:sp>
      <p:sp>
        <p:nvSpPr>
          <p:cNvPr id="59" name="正方形/長方形 58"/>
          <p:cNvSpPr/>
          <p:nvPr/>
        </p:nvSpPr>
        <p:spPr>
          <a:xfrm>
            <a:off x="748111" y="3401749"/>
            <a:ext cx="3780000" cy="324000"/>
          </a:xfrm>
          <a:prstGeom prst="rect">
            <a:avLst/>
          </a:prstGeom>
          <a:solidFill>
            <a:schemeClr val="tx1">
              <a:lumMod val="50000"/>
              <a:lumOff val="50000"/>
            </a:schemeClr>
          </a:solidFill>
        </p:spPr>
        <p:txBody>
          <a:bodyPr wrap="none" lIns="72000" tIns="36000" rIns="72000" bIns="36000" anchor="b">
            <a:noAutofit/>
          </a:bodyPr>
          <a:lstStyle/>
          <a:p>
            <a:pPr algn="ctr"/>
            <a:r>
              <a:rPr lang="ja-JP" altLang="en-US" sz="1400" dirty="0" smtClean="0">
                <a:solidFill>
                  <a:schemeClr val="bg1"/>
                </a:solidFill>
              </a:rPr>
              <a:t>リモートフォロー</a:t>
            </a:r>
            <a:endParaRPr lang="ja-JP" altLang="en-US" sz="1400" dirty="0">
              <a:solidFill>
                <a:schemeClr val="bg1"/>
              </a:solidFill>
            </a:endParaRPr>
          </a:p>
        </p:txBody>
      </p:sp>
      <p:pic>
        <p:nvPicPr>
          <p:cNvPr id="11" name="図 10"/>
          <p:cNvPicPr>
            <a:picLocks noChangeAspect="1"/>
          </p:cNvPicPr>
          <p:nvPr/>
        </p:nvPicPr>
        <p:blipFill>
          <a:blip r:embed="rId4">
            <a:clrChange>
              <a:clrFrom>
                <a:srgbClr val="DCE6F2"/>
              </a:clrFrom>
              <a:clrTo>
                <a:srgbClr val="DCE6F2">
                  <a:alpha val="0"/>
                </a:srgbClr>
              </a:clrTo>
            </a:clrChange>
            <a:grayscl/>
          </a:blip>
          <a:stretch>
            <a:fillRect/>
          </a:stretch>
        </p:blipFill>
        <p:spPr>
          <a:xfrm>
            <a:off x="1149380" y="3774597"/>
            <a:ext cx="2898888" cy="928817"/>
          </a:xfrm>
          <a:prstGeom prst="rect">
            <a:avLst/>
          </a:prstGeom>
        </p:spPr>
      </p:pic>
      <p:sp>
        <p:nvSpPr>
          <p:cNvPr id="7" name="正方形/長方形 6"/>
          <p:cNvSpPr/>
          <p:nvPr/>
        </p:nvSpPr>
        <p:spPr>
          <a:xfrm>
            <a:off x="4788024" y="2773224"/>
            <a:ext cx="3888432" cy="374590"/>
          </a:xfrm>
          <a:prstGeom prst="rect">
            <a:avLst/>
          </a:prstGeom>
        </p:spPr>
        <p:txBody>
          <a:bodyPr wrap="square">
            <a:spAutoFit/>
          </a:bodyPr>
          <a:lstStyle/>
          <a:p>
            <a:pPr>
              <a:lnSpc>
                <a:spcPct val="131000"/>
              </a:lnSpc>
            </a:pPr>
            <a:r>
              <a:rPr lang="en-US" altLang="ja-JP" sz="700" dirty="0">
                <a:solidFill>
                  <a:srgbClr val="C00000"/>
                </a:solidFill>
              </a:rPr>
              <a:t>※</a:t>
            </a:r>
            <a:r>
              <a:rPr lang="ja-JP" altLang="en-US" sz="700" dirty="0">
                <a:solidFill>
                  <a:srgbClr val="C00000"/>
                </a:solidFill>
              </a:rPr>
              <a:t>コンテンツのご利用は、契約期間中にのみ限定させていただきます。</a:t>
            </a:r>
            <a:endParaRPr lang="en-US" altLang="ja-JP" sz="700" dirty="0">
              <a:solidFill>
                <a:srgbClr val="C00000"/>
              </a:solidFill>
            </a:endParaRPr>
          </a:p>
          <a:p>
            <a:pPr>
              <a:lnSpc>
                <a:spcPct val="131000"/>
              </a:lnSpc>
            </a:pPr>
            <a:r>
              <a:rPr lang="ja-JP" altLang="en-US" sz="700" dirty="0">
                <a:solidFill>
                  <a:srgbClr val="C00000"/>
                </a:solidFill>
              </a:rPr>
              <a:t>　契約解約時に、ダウンロードコンテンツについては削除いただきます。</a:t>
            </a:r>
          </a:p>
        </p:txBody>
      </p:sp>
    </p:spTree>
    <p:extLst>
      <p:ext uri="{BB962C8B-B14F-4D97-AF65-F5344CB8AC3E}">
        <p14:creationId xmlns:p14="http://schemas.microsoft.com/office/powerpoint/2010/main" val="181277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kumimoji="1" sz="1400" dirty="0" smtClean="0">
            <a:solidFill>
              <a:schemeClr val="tx1">
                <a:lumMod val="75000"/>
                <a:lumOff val="25000"/>
              </a:schemeClr>
            </a:solidFill>
          </a:defRPr>
        </a:defPPr>
      </a:lstStyle>
      <a:style>
        <a:lnRef idx="1">
          <a:schemeClr val="accent5"/>
        </a:lnRef>
        <a:fillRef idx="3">
          <a:schemeClr val="accent5"/>
        </a:fillRef>
        <a:effectRef idx="2">
          <a:schemeClr val="accent5"/>
        </a:effectRef>
        <a:fontRef idx="minor">
          <a:schemeClr val="lt1"/>
        </a:fontRef>
      </a:style>
    </a:spDef>
    <a:lnDef>
      <a:spPr>
        <a:ln w="57150">
          <a:solidFill>
            <a:schemeClr val="tx2">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solidFill>
          <a:srgbClr val="F7F7F7"/>
        </a:solidFill>
        <a:ln>
          <a:noFill/>
        </a:ln>
        <a:effectLst/>
        <a:extLst/>
      </a:spPr>
      <a:bodyPr lIns="78903" tIns="39452" rIns="78903" bIns="39452"/>
      <a:lstStyle>
        <a:defPPr marL="171450" indent="-171450">
          <a:spcBef>
            <a:spcPct val="20000"/>
          </a:spcBef>
          <a:spcAft>
            <a:spcPts val="400"/>
          </a:spcAft>
          <a:buClr>
            <a:srgbClr val="007BBB"/>
          </a:buClr>
          <a:buFont typeface="Wingdings" panose="05000000000000000000" pitchFamily="2" charset="2"/>
          <a:buChar char="n"/>
          <a:tabLst/>
          <a:defRPr sz="1000" dirty="0">
            <a:solidFill>
              <a:prstClr val="black">
                <a:lumMod val="75000"/>
                <a:lumOff val="25000"/>
              </a:prstClr>
            </a:solidFill>
            <a:latin typeface="Segoe UI"/>
            <a:ea typeface="メイリオ"/>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31321</TotalTime>
  <Words>4452</Words>
  <Application>Microsoft Office PowerPoint</Application>
  <PresentationFormat>画面に合わせる (16:9)</PresentationFormat>
  <Paragraphs>564</Paragraphs>
  <Slides>22</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vt:i4>
      </vt:variant>
    </vt:vector>
  </HeadingPairs>
  <TitlesOfParts>
    <vt:vector size="34" baseType="lpstr">
      <vt:lpstr>HG丸ｺﾞｼｯｸM-PRO</vt:lpstr>
      <vt:lpstr>M PLUS 1p</vt:lpstr>
      <vt:lpstr>Meiryo UI</vt:lpstr>
      <vt:lpstr>ＭＳ Ｐゴシック</vt:lpstr>
      <vt:lpstr>メイリオ</vt:lpstr>
      <vt:lpstr>Arial</vt:lpstr>
      <vt:lpstr>Calibri</vt:lpstr>
      <vt:lpstr>Segoe UI</vt:lpstr>
      <vt:lpstr>Segoe UI Semibold</vt:lpstr>
      <vt:lpstr>Times New Roman</vt:lpstr>
      <vt:lpstr>Wingdings</vt:lpstr>
      <vt:lpstr>Office ​​テーマ</vt:lpstr>
      <vt:lpstr>WebFOCUS ナレッジサプリ 支援メニュー</vt:lpstr>
      <vt:lpstr>WebFOCUS ナレッジサプリとは？</vt:lpstr>
      <vt:lpstr>WebFOCUSの活用を持続的にフォロー</vt:lpstr>
      <vt:lpstr>こんな場合に</vt:lpstr>
      <vt:lpstr>サービス概要</vt:lpstr>
      <vt:lpstr>WebFOCUS ナレッジサプリ</vt:lpstr>
      <vt:lpstr>シート追加オプション</vt:lpstr>
      <vt:lpstr>コンテンツ例</vt:lpstr>
      <vt:lpstr>提供形態</vt:lpstr>
      <vt:lpstr>version-upオプション</vt:lpstr>
      <vt:lpstr>VUPオプション提供技術フォローについて</vt:lpstr>
      <vt:lpstr>サブスクリプションサービスの範囲内でバージョンアップを実施、都度の予算化を不要に</vt:lpstr>
      <vt:lpstr>カウンセリングでお客様の活用プランを作成</vt:lpstr>
      <vt:lpstr>ナレッジサプリがあれば、導入後も安心</vt:lpstr>
      <vt:lpstr>PowerPoint プレゼンテーション</vt:lpstr>
      <vt:lpstr>ナレッジサプリ 前提条件</vt:lpstr>
      <vt:lpstr>ナレッジサプリ 前提条件</vt:lpstr>
      <vt:lpstr>version-up オプション 前提条件</vt:lpstr>
      <vt:lpstr>version-up オプション 前提条件</vt:lpstr>
      <vt:lpstr>サービスご利用の流れ</vt:lpstr>
      <vt:lpstr>お申込み ステップ</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WebFOCUS ナレッジサプリ</dc:title>
  <dc:creator>riida</dc:creator>
  <cp:lastModifiedBy>軸丸 恵梨</cp:lastModifiedBy>
  <cp:revision>225</cp:revision>
  <dcterms:created xsi:type="dcterms:W3CDTF">2018-01-05T02:53:58Z</dcterms:created>
  <dcterms:modified xsi:type="dcterms:W3CDTF">2024-05-01T04:00:50Z</dcterms:modified>
</cp:coreProperties>
</file>