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1"/>
  </p:notesMasterIdLst>
  <p:handoutMasterIdLst>
    <p:handoutMasterId r:id="rId22"/>
  </p:handoutMasterIdLst>
  <p:sldIdLst>
    <p:sldId id="493" r:id="rId2"/>
    <p:sldId id="526" r:id="rId3"/>
    <p:sldId id="539" r:id="rId4"/>
    <p:sldId id="527" r:id="rId5"/>
    <p:sldId id="528" r:id="rId6"/>
    <p:sldId id="487" r:id="rId7"/>
    <p:sldId id="549" r:id="rId8"/>
    <p:sldId id="538" r:id="rId9"/>
    <p:sldId id="505" r:id="rId10"/>
    <p:sldId id="541" r:id="rId11"/>
    <p:sldId id="542" r:id="rId12"/>
    <p:sldId id="540" r:id="rId13"/>
    <p:sldId id="546" r:id="rId14"/>
    <p:sldId id="543" r:id="rId15"/>
    <p:sldId id="520" r:id="rId16"/>
    <p:sldId id="550" r:id="rId17"/>
    <p:sldId id="535" r:id="rId18"/>
    <p:sldId id="529" r:id="rId19"/>
    <p:sldId id="534" r:id="rId20"/>
  </p:sldIdLst>
  <p:sldSz cx="9144000" cy="5143500" type="screen16x9"/>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79DCFF"/>
    <a:srgbClr val="00AFEF"/>
    <a:srgbClr val="D9D2E9"/>
    <a:srgbClr val="F29700"/>
    <a:srgbClr val="8E7CC3"/>
    <a:srgbClr val="E69138"/>
    <a:srgbClr val="FFDDE8"/>
    <a:srgbClr val="FF81AB"/>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04" autoAdjust="0"/>
    <p:restoredTop sz="94822" autoAdjust="0"/>
  </p:normalViewPr>
  <p:slideViewPr>
    <p:cSldViewPr>
      <p:cViewPr varScale="1">
        <p:scale>
          <a:sx n="141" d="100"/>
          <a:sy n="141" d="100"/>
        </p:scale>
        <p:origin x="1020" y="114"/>
      </p:cViewPr>
      <p:guideLst>
        <p:guide orient="horz" pos="1620"/>
        <p:guide pos="2880"/>
      </p:guideLst>
    </p:cSldViewPr>
  </p:slideViewPr>
  <p:outlineViewPr>
    <p:cViewPr>
      <p:scale>
        <a:sx n="33" d="100"/>
        <a:sy n="33" d="100"/>
      </p:scale>
      <p:origin x="0" y="211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4" d="100"/>
          <a:sy n="74" d="100"/>
        </p:scale>
        <p:origin x="-2971" y="-67"/>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0" cy="493316"/>
          </a:xfrm>
          <a:prstGeom prst="rect">
            <a:avLst/>
          </a:prstGeom>
        </p:spPr>
        <p:txBody>
          <a:bodyPr vert="horz" lIns="94857" tIns="47429" rIns="94857" bIns="47429" rtlCol="0"/>
          <a:lstStyle>
            <a:lvl1pPr algn="l">
              <a:defRPr sz="1300"/>
            </a:lvl1pPr>
          </a:lstStyle>
          <a:p>
            <a:endParaRPr kumimoji="1" lang="ja-JP" altLang="en-US" dirty="0"/>
          </a:p>
        </p:txBody>
      </p:sp>
      <p:sp>
        <p:nvSpPr>
          <p:cNvPr id="3" name="日付プレースホルダー 2"/>
          <p:cNvSpPr>
            <a:spLocks noGrp="1"/>
          </p:cNvSpPr>
          <p:nvPr>
            <p:ph type="dt" sz="quarter" idx="1"/>
          </p:nvPr>
        </p:nvSpPr>
        <p:spPr>
          <a:xfrm>
            <a:off x="3815375" y="1"/>
            <a:ext cx="2918830" cy="493316"/>
          </a:xfrm>
          <a:prstGeom prst="rect">
            <a:avLst/>
          </a:prstGeom>
        </p:spPr>
        <p:txBody>
          <a:bodyPr vert="horz" lIns="94857" tIns="47429" rIns="94857" bIns="47429" rtlCol="0"/>
          <a:lstStyle>
            <a:lvl1pPr algn="r">
              <a:defRPr sz="1300"/>
            </a:lvl1pPr>
          </a:lstStyle>
          <a:p>
            <a:fld id="{01D300FA-1625-4981-B4F3-955C60AD2C60}" type="datetimeFigureOut">
              <a:rPr kumimoji="1" lang="ja-JP" altLang="en-US" smtClean="0"/>
              <a:t>2024/10/25</a:t>
            </a:fld>
            <a:endParaRPr kumimoji="1" lang="ja-JP" altLang="en-US" dirty="0"/>
          </a:p>
        </p:txBody>
      </p:sp>
      <p:sp>
        <p:nvSpPr>
          <p:cNvPr id="4" name="フッター プレースホルダー 3"/>
          <p:cNvSpPr>
            <a:spLocks noGrp="1"/>
          </p:cNvSpPr>
          <p:nvPr>
            <p:ph type="ftr" sz="quarter" idx="2"/>
          </p:nvPr>
        </p:nvSpPr>
        <p:spPr>
          <a:xfrm>
            <a:off x="1" y="9371286"/>
            <a:ext cx="2918830" cy="493316"/>
          </a:xfrm>
          <a:prstGeom prst="rect">
            <a:avLst/>
          </a:prstGeom>
        </p:spPr>
        <p:txBody>
          <a:bodyPr vert="horz" lIns="94857" tIns="47429" rIns="94857" bIns="47429" rtlCol="0" anchor="b"/>
          <a:lstStyle>
            <a:lvl1pPr algn="l">
              <a:defRPr sz="1300"/>
            </a:lvl1pPr>
          </a:lstStyle>
          <a:p>
            <a:endParaRPr kumimoji="1" lang="ja-JP" altLang="en-US" dirty="0"/>
          </a:p>
        </p:txBody>
      </p:sp>
      <p:sp>
        <p:nvSpPr>
          <p:cNvPr id="5" name="スライド番号プレースホルダー 4"/>
          <p:cNvSpPr>
            <a:spLocks noGrp="1"/>
          </p:cNvSpPr>
          <p:nvPr>
            <p:ph type="sldNum" sz="quarter" idx="3"/>
          </p:nvPr>
        </p:nvSpPr>
        <p:spPr>
          <a:xfrm>
            <a:off x="3815375" y="9371286"/>
            <a:ext cx="2918830" cy="493316"/>
          </a:xfrm>
          <a:prstGeom prst="rect">
            <a:avLst/>
          </a:prstGeom>
        </p:spPr>
        <p:txBody>
          <a:bodyPr vert="horz" lIns="94857" tIns="47429" rIns="94857" bIns="47429" rtlCol="0" anchor="b"/>
          <a:lstStyle>
            <a:lvl1pPr algn="r">
              <a:defRPr sz="1300"/>
            </a:lvl1pPr>
          </a:lstStyle>
          <a:p>
            <a:fld id="{B8F73216-65BC-4F8C-93D0-5DE5B28666C3}" type="slidenum">
              <a:rPr kumimoji="1" lang="ja-JP" altLang="en-US" smtClean="0"/>
              <a:t>‹#›</a:t>
            </a:fld>
            <a:endParaRPr kumimoji="1" lang="ja-JP" altLang="en-US" dirty="0"/>
          </a:p>
        </p:txBody>
      </p:sp>
    </p:spTree>
    <p:extLst>
      <p:ext uri="{BB962C8B-B14F-4D97-AF65-F5344CB8AC3E}">
        <p14:creationId xmlns:p14="http://schemas.microsoft.com/office/powerpoint/2010/main" val="1951217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0" cy="493316"/>
          </a:xfrm>
          <a:prstGeom prst="rect">
            <a:avLst/>
          </a:prstGeom>
        </p:spPr>
        <p:txBody>
          <a:bodyPr vert="horz" lIns="94857" tIns="47429" rIns="94857" bIns="47429" rtlCol="0"/>
          <a:lstStyle>
            <a:lvl1pPr algn="l">
              <a:defRPr sz="1300"/>
            </a:lvl1pPr>
          </a:lstStyle>
          <a:p>
            <a:endParaRPr kumimoji="1" lang="ja-JP" altLang="en-US" dirty="0"/>
          </a:p>
        </p:txBody>
      </p:sp>
      <p:sp>
        <p:nvSpPr>
          <p:cNvPr id="3" name="日付プレースホルダー 2"/>
          <p:cNvSpPr>
            <a:spLocks noGrp="1"/>
          </p:cNvSpPr>
          <p:nvPr>
            <p:ph type="dt" idx="1"/>
          </p:nvPr>
        </p:nvSpPr>
        <p:spPr>
          <a:xfrm>
            <a:off x="3815375" y="1"/>
            <a:ext cx="2918830" cy="493316"/>
          </a:xfrm>
          <a:prstGeom prst="rect">
            <a:avLst/>
          </a:prstGeom>
        </p:spPr>
        <p:txBody>
          <a:bodyPr vert="horz" lIns="94857" tIns="47429" rIns="94857" bIns="47429" rtlCol="0"/>
          <a:lstStyle>
            <a:lvl1pPr algn="r">
              <a:defRPr sz="1300"/>
            </a:lvl1pPr>
          </a:lstStyle>
          <a:p>
            <a:fld id="{A2812A5C-0A42-4E88-B963-DC7270F57430}" type="datetimeFigureOut">
              <a:rPr kumimoji="1" lang="ja-JP" altLang="en-US" smtClean="0"/>
              <a:t>2024/10/25</a:t>
            </a:fld>
            <a:endParaRPr kumimoji="1" lang="ja-JP" altLang="en-US" dirty="0"/>
          </a:p>
        </p:txBody>
      </p:sp>
      <p:sp>
        <p:nvSpPr>
          <p:cNvPr id="4" name="スライド イメージ プレースホルダー 3"/>
          <p:cNvSpPr>
            <a:spLocks noGrp="1" noRot="1" noChangeAspect="1"/>
          </p:cNvSpPr>
          <p:nvPr>
            <p:ph type="sldImg" idx="2"/>
          </p:nvPr>
        </p:nvSpPr>
        <p:spPr>
          <a:xfrm>
            <a:off x="82550" y="741363"/>
            <a:ext cx="6570663" cy="3697287"/>
          </a:xfrm>
          <a:prstGeom prst="rect">
            <a:avLst/>
          </a:prstGeom>
          <a:noFill/>
          <a:ln w="12700">
            <a:solidFill>
              <a:prstClr val="black"/>
            </a:solidFill>
          </a:ln>
        </p:spPr>
        <p:txBody>
          <a:bodyPr vert="horz" lIns="94857" tIns="47429" rIns="94857" bIns="47429" rtlCol="0" anchor="ctr"/>
          <a:lstStyle/>
          <a:p>
            <a:endParaRPr lang="ja-JP" altLang="en-US" dirty="0"/>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4857" tIns="47429" rIns="94857" bIns="4742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286"/>
            <a:ext cx="2918830" cy="493316"/>
          </a:xfrm>
          <a:prstGeom prst="rect">
            <a:avLst/>
          </a:prstGeom>
        </p:spPr>
        <p:txBody>
          <a:bodyPr vert="horz" lIns="94857" tIns="47429" rIns="94857" bIns="47429" rtlCol="0" anchor="b"/>
          <a:lstStyle>
            <a:lvl1pPr algn="l">
              <a:defRPr sz="1300"/>
            </a:lvl1pPr>
          </a:lstStyle>
          <a:p>
            <a:endParaRPr kumimoji="1" lang="ja-JP" altLang="en-US" dirty="0"/>
          </a:p>
        </p:txBody>
      </p:sp>
      <p:sp>
        <p:nvSpPr>
          <p:cNvPr id="7" name="スライド番号プレースホルダー 6"/>
          <p:cNvSpPr>
            <a:spLocks noGrp="1"/>
          </p:cNvSpPr>
          <p:nvPr>
            <p:ph type="sldNum" sz="quarter" idx="5"/>
          </p:nvPr>
        </p:nvSpPr>
        <p:spPr>
          <a:xfrm>
            <a:off x="3815375" y="9371286"/>
            <a:ext cx="2918830" cy="493316"/>
          </a:xfrm>
          <a:prstGeom prst="rect">
            <a:avLst/>
          </a:prstGeom>
        </p:spPr>
        <p:txBody>
          <a:bodyPr vert="horz" lIns="94857" tIns="47429" rIns="94857" bIns="47429" rtlCol="0" anchor="b"/>
          <a:lstStyle>
            <a:lvl1pPr algn="r">
              <a:defRPr sz="1300"/>
            </a:lvl1pPr>
          </a:lstStyle>
          <a:p>
            <a:fld id="{F820ABA2-9722-4194-8862-78A0B0864EBF}" type="slidenum">
              <a:rPr kumimoji="1" lang="ja-JP" altLang="en-US" smtClean="0"/>
              <a:t>‹#›</a:t>
            </a:fld>
            <a:endParaRPr kumimoji="1" lang="ja-JP" altLang="en-US" dirty="0"/>
          </a:p>
        </p:txBody>
      </p:sp>
    </p:spTree>
    <p:extLst>
      <p:ext uri="{BB962C8B-B14F-4D97-AF65-F5344CB8AC3E}">
        <p14:creationId xmlns:p14="http://schemas.microsoft.com/office/powerpoint/2010/main" val="19448306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4</a:t>
            </a:fld>
            <a:endParaRPr kumimoji="1" lang="ja-JP" altLang="en-US" dirty="0"/>
          </a:p>
        </p:txBody>
      </p:sp>
    </p:spTree>
    <p:extLst>
      <p:ext uri="{BB962C8B-B14F-4D97-AF65-F5344CB8AC3E}">
        <p14:creationId xmlns:p14="http://schemas.microsoft.com/office/powerpoint/2010/main" val="401194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6</a:t>
            </a:fld>
            <a:endParaRPr kumimoji="1" lang="ja-JP" altLang="en-US" dirty="0"/>
          </a:p>
        </p:txBody>
      </p:sp>
    </p:spTree>
    <p:extLst>
      <p:ext uri="{BB962C8B-B14F-4D97-AF65-F5344CB8AC3E}">
        <p14:creationId xmlns:p14="http://schemas.microsoft.com/office/powerpoint/2010/main" val="445383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7</a:t>
            </a:fld>
            <a:endParaRPr kumimoji="1" lang="ja-JP" altLang="en-US" dirty="0"/>
          </a:p>
        </p:txBody>
      </p:sp>
    </p:spTree>
    <p:extLst>
      <p:ext uri="{BB962C8B-B14F-4D97-AF65-F5344CB8AC3E}">
        <p14:creationId xmlns:p14="http://schemas.microsoft.com/office/powerpoint/2010/main" val="3640781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8</a:t>
            </a:fld>
            <a:endParaRPr kumimoji="1" lang="ja-JP" altLang="en-US" dirty="0"/>
          </a:p>
        </p:txBody>
      </p:sp>
    </p:spTree>
    <p:extLst>
      <p:ext uri="{BB962C8B-B14F-4D97-AF65-F5344CB8AC3E}">
        <p14:creationId xmlns:p14="http://schemas.microsoft.com/office/powerpoint/2010/main" val="2679800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10</a:t>
            </a:fld>
            <a:endParaRPr kumimoji="1" lang="ja-JP" altLang="en-US" dirty="0"/>
          </a:p>
        </p:txBody>
      </p:sp>
    </p:spTree>
    <p:extLst>
      <p:ext uri="{BB962C8B-B14F-4D97-AF65-F5344CB8AC3E}">
        <p14:creationId xmlns:p14="http://schemas.microsoft.com/office/powerpoint/2010/main" val="2775092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11</a:t>
            </a:fld>
            <a:endParaRPr kumimoji="1" lang="ja-JP" altLang="en-US" dirty="0"/>
          </a:p>
        </p:txBody>
      </p:sp>
    </p:spTree>
    <p:extLst>
      <p:ext uri="{BB962C8B-B14F-4D97-AF65-F5344CB8AC3E}">
        <p14:creationId xmlns:p14="http://schemas.microsoft.com/office/powerpoint/2010/main" val="1958657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12</a:t>
            </a:fld>
            <a:endParaRPr kumimoji="1" lang="ja-JP" altLang="en-US" dirty="0"/>
          </a:p>
        </p:txBody>
      </p:sp>
    </p:spTree>
    <p:extLst>
      <p:ext uri="{BB962C8B-B14F-4D97-AF65-F5344CB8AC3E}">
        <p14:creationId xmlns:p14="http://schemas.microsoft.com/office/powerpoint/2010/main" val="3566229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1" name="Google Shape;1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7712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15</a:t>
            </a:fld>
            <a:endParaRPr kumimoji="1" lang="ja-JP" altLang="en-US" dirty="0"/>
          </a:p>
        </p:txBody>
      </p:sp>
    </p:spTree>
    <p:extLst>
      <p:ext uri="{BB962C8B-B14F-4D97-AF65-F5344CB8AC3E}">
        <p14:creationId xmlns:p14="http://schemas.microsoft.com/office/powerpoint/2010/main" val="13139090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パターン１">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図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4148227"/>
            <a:ext cx="1584063" cy="989586"/>
          </a:xfrm>
          <a:prstGeom prst="rect">
            <a:avLst/>
          </a:prstGeom>
        </p:spPr>
      </p:pic>
      <p:sp>
        <p:nvSpPr>
          <p:cNvPr id="8" name="タイトル 1"/>
          <p:cNvSpPr>
            <a:spLocks noGrp="1"/>
          </p:cNvSpPr>
          <p:nvPr>
            <p:ph type="ctrTitle"/>
          </p:nvPr>
        </p:nvSpPr>
        <p:spPr>
          <a:xfrm>
            <a:off x="323528" y="1995686"/>
            <a:ext cx="8280920" cy="918102"/>
          </a:xfrm>
        </p:spPr>
        <p:txBody>
          <a:bodyPr>
            <a:noAutofit/>
          </a:bodyPr>
          <a:lstStyle>
            <a:lvl1pPr algn="l">
              <a:defRPr sz="3600" b="1">
                <a:solidFill>
                  <a:schemeClr val="bg1"/>
                </a:solidFill>
              </a:defRPr>
            </a:lvl1pPr>
          </a:lstStyle>
          <a:p>
            <a:r>
              <a:rPr kumimoji="1" lang="ja-JP" altLang="en-US" dirty="0" smtClean="0"/>
              <a:t>マスター タイトル</a:t>
            </a:r>
            <a:endParaRPr kumimoji="1" lang="ja-JP" altLang="en-US" dirty="0"/>
          </a:p>
        </p:txBody>
      </p:sp>
      <p:sp>
        <p:nvSpPr>
          <p:cNvPr id="9" name="サブタイトル 2"/>
          <p:cNvSpPr>
            <a:spLocks noGrp="1"/>
          </p:cNvSpPr>
          <p:nvPr>
            <p:ph type="subTitle" idx="1"/>
          </p:nvPr>
        </p:nvSpPr>
        <p:spPr>
          <a:xfrm>
            <a:off x="323528" y="3039802"/>
            <a:ext cx="6400800" cy="486054"/>
          </a:xfrm>
        </p:spPr>
        <p:txBody>
          <a:bodyPr>
            <a:noAutofit/>
          </a:bodyPr>
          <a:lstStyle>
            <a:lvl1pPr marL="0" indent="0" algn="l">
              <a:buNone/>
              <a:defRPr sz="18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マスター サブタイトルの書式設定</a:t>
            </a:r>
            <a:endParaRPr kumimoji="1" lang="ja-JP" altLang="en-US" dirty="0"/>
          </a:p>
        </p:txBody>
      </p:sp>
      <p:sp>
        <p:nvSpPr>
          <p:cNvPr id="5" name="Text Box 10"/>
          <p:cNvSpPr txBox="1">
            <a:spLocks noChangeArrowheads="1"/>
          </p:cNvSpPr>
          <p:nvPr userDrawn="1"/>
        </p:nvSpPr>
        <p:spPr bwMode="auto">
          <a:xfrm>
            <a:off x="8232005" y="16622"/>
            <a:ext cx="890190" cy="1738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8903" tIns="39452" rIns="78903" bIns="39452"/>
          <a:lstStyle>
            <a:lvl1pPr>
              <a:tabLst>
                <a:tab pos="449263" algn="l"/>
              </a:tabLst>
              <a:defRPr sz="2800">
                <a:solidFill>
                  <a:srgbClr val="000000"/>
                </a:solidFill>
                <a:latin typeface="Takao Pゴシック" pitchFamily="48" charset="-128"/>
                <a:ea typeface="Takao Pゴシック" pitchFamily="48" charset="-128"/>
              </a:defRPr>
            </a:lvl1pPr>
            <a:lvl2pPr>
              <a:tabLst>
                <a:tab pos="449263" algn="l"/>
              </a:tabLst>
              <a:defRPr sz="2800">
                <a:solidFill>
                  <a:srgbClr val="000000"/>
                </a:solidFill>
                <a:latin typeface="Takao Pゴシック" pitchFamily="48" charset="-128"/>
                <a:ea typeface="Takao Pゴシック" pitchFamily="48" charset="-128"/>
              </a:defRPr>
            </a:lvl2pPr>
            <a:lvl3pPr>
              <a:tabLst>
                <a:tab pos="449263" algn="l"/>
              </a:tabLst>
              <a:defRPr sz="2800">
                <a:solidFill>
                  <a:srgbClr val="000000"/>
                </a:solidFill>
                <a:latin typeface="Takao Pゴシック" pitchFamily="48" charset="-128"/>
                <a:ea typeface="Takao Pゴシック" pitchFamily="48" charset="-128"/>
              </a:defRPr>
            </a:lvl3pPr>
            <a:lvl4pPr>
              <a:tabLst>
                <a:tab pos="449263" algn="l"/>
              </a:tabLst>
              <a:defRPr sz="2800">
                <a:solidFill>
                  <a:srgbClr val="000000"/>
                </a:solidFill>
                <a:latin typeface="Takao Pゴシック" pitchFamily="48" charset="-128"/>
                <a:ea typeface="Takao Pゴシック" pitchFamily="48" charset="-128"/>
              </a:defRPr>
            </a:lvl4pPr>
            <a:lvl5pPr>
              <a:tabLst>
                <a:tab pos="449263" algn="l"/>
              </a:tabLst>
              <a:defRPr sz="2800">
                <a:solidFill>
                  <a:srgbClr val="000000"/>
                </a:solidFill>
                <a:latin typeface="Takao Pゴシック" pitchFamily="48" charset="-128"/>
                <a:ea typeface="Takao Pゴシック" pitchFamily="48" charset="-128"/>
              </a:defRPr>
            </a:lvl5pPr>
            <a:lvl6pPr marL="25146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Lst>
              <a:defRPr sz="2800">
                <a:solidFill>
                  <a:srgbClr val="000000"/>
                </a:solidFill>
                <a:latin typeface="Takao Pゴシック" pitchFamily="48" charset="-128"/>
                <a:ea typeface="Takao Pゴシック" pitchFamily="48" charset="-128"/>
              </a:defRPr>
            </a:lvl6pPr>
            <a:lvl7pPr marL="29718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Lst>
              <a:defRPr sz="2800">
                <a:solidFill>
                  <a:srgbClr val="000000"/>
                </a:solidFill>
                <a:latin typeface="Takao Pゴシック" pitchFamily="48" charset="-128"/>
                <a:ea typeface="Takao Pゴシック" pitchFamily="48" charset="-128"/>
              </a:defRPr>
            </a:lvl7pPr>
            <a:lvl8pPr marL="34290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Lst>
              <a:defRPr sz="2800">
                <a:solidFill>
                  <a:srgbClr val="000000"/>
                </a:solidFill>
                <a:latin typeface="Takao Pゴシック" pitchFamily="48" charset="-128"/>
                <a:ea typeface="Takao Pゴシック" pitchFamily="48" charset="-128"/>
              </a:defRPr>
            </a:lvl8pPr>
            <a:lvl9pPr marL="38862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Lst>
              <a:defRPr sz="2800">
                <a:solidFill>
                  <a:srgbClr val="000000"/>
                </a:solidFill>
                <a:latin typeface="Takao Pゴシック" pitchFamily="48" charset="-128"/>
                <a:ea typeface="Takao Pゴシック" pitchFamily="48" charset="-128"/>
              </a:defRPr>
            </a:lvl9pPr>
          </a:lstStyle>
          <a:p>
            <a:pPr algn="r">
              <a:lnSpc>
                <a:spcPct val="90000"/>
              </a:lnSpc>
            </a:pPr>
            <a:r>
              <a:rPr lang="en-US" altLang="ja-JP" sz="900" dirty="0" smtClean="0">
                <a:solidFill>
                  <a:schemeClr val="bg1"/>
                </a:solidFill>
                <a:latin typeface="+mn-ea"/>
                <a:ea typeface="+mn-ea"/>
                <a:cs typeface="Meiryo UI" panose="020B0604030504040204" pitchFamily="50" charset="-128"/>
              </a:rPr>
              <a:t>WF-954D</a:t>
            </a:r>
            <a:endParaRPr lang="en-US" altLang="ja-JP" sz="900" dirty="0">
              <a:solidFill>
                <a:schemeClr val="bg1"/>
              </a:solidFill>
              <a:latin typeface="+mn-ea"/>
              <a:ea typeface="+mn-ea"/>
              <a:cs typeface="Meiryo UI" panose="020B0604030504040204" pitchFamily="50" charset="-128"/>
            </a:endParaRPr>
          </a:p>
        </p:txBody>
      </p:sp>
    </p:spTree>
    <p:extLst>
      <p:ext uri="{BB962C8B-B14F-4D97-AF65-F5344CB8AC3E}">
        <p14:creationId xmlns:p14="http://schemas.microsoft.com/office/powerpoint/2010/main" val="25455780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コンテンツ（平文）">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マスター タイトルの書式設定</a:t>
            </a:r>
            <a:endParaRPr kumimoji="1" lang="ja-JP" altLang="en-US" dirty="0"/>
          </a:p>
        </p:txBody>
      </p:sp>
      <p:sp>
        <p:nvSpPr>
          <p:cNvPr id="5" name="テキスト プレースホルダー 2"/>
          <p:cNvSpPr>
            <a:spLocks noGrp="1"/>
          </p:cNvSpPr>
          <p:nvPr>
            <p:ph idx="1"/>
          </p:nvPr>
        </p:nvSpPr>
        <p:spPr>
          <a:xfrm>
            <a:off x="539552" y="1005576"/>
            <a:ext cx="8280920" cy="3672408"/>
          </a:xfrm>
          <a:prstGeom prst="rect">
            <a:avLst/>
          </a:prstGeom>
        </p:spPr>
        <p:txBody>
          <a:bodyPr vert="horz" lIns="91440" tIns="45720" rIns="91440" bIns="45720" rtlCol="0">
            <a:normAutofit/>
          </a:bodyPr>
          <a:lstStyle>
            <a:lvl1pPr>
              <a:spcAft>
                <a:spcPts val="400"/>
              </a:spcAft>
              <a:defRPr sz="1600"/>
            </a:lvl1pPr>
            <a:lvl2pPr>
              <a:spcAft>
                <a:spcPts val="400"/>
              </a:spcAft>
              <a:defRPr sz="1400"/>
            </a:lvl2pPr>
            <a:lvl3pPr>
              <a:spcAft>
                <a:spcPts val="400"/>
              </a:spcAft>
              <a:defRPr sz="1200"/>
            </a:lvl3pPr>
            <a:lvl4pPr>
              <a:spcAft>
                <a:spcPts val="400"/>
              </a:spcAft>
              <a:defRPr sz="1100"/>
            </a:lvl4pPr>
            <a:lvl5pPr>
              <a:spcAft>
                <a:spcPts val="400"/>
              </a:spcAft>
              <a:defRPr sz="1100"/>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7" name="正方形/長方形 6"/>
          <p:cNvSpPr/>
          <p:nvPr userDrawn="1"/>
        </p:nvSpPr>
        <p:spPr>
          <a:xfrm>
            <a:off x="-1" y="0"/>
            <a:ext cx="107503" cy="5143500"/>
          </a:xfrm>
          <a:prstGeom prst="rect">
            <a:avLst/>
          </a:prstGeom>
          <a:solidFill>
            <a:schemeClr val="bg1">
              <a:lumMod val="85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2000" b="1" dirty="0" smtClean="0">
              <a:effectLst>
                <a:outerShdw blurRad="38100" dist="38100" dir="2700000" algn="tl">
                  <a:srgbClr val="000000">
                    <a:alpha val="43137"/>
                  </a:srgbClr>
                </a:outerShdw>
              </a:effectLst>
            </a:endParaRPr>
          </a:p>
        </p:txBody>
      </p:sp>
      <p:sp>
        <p:nvSpPr>
          <p:cNvPr id="12" name="フッター プレースホルダー 4"/>
          <p:cNvSpPr>
            <a:spLocks noGrp="1"/>
          </p:cNvSpPr>
          <p:nvPr>
            <p:ph type="ftr" sz="quarter" idx="3"/>
          </p:nvPr>
        </p:nvSpPr>
        <p:spPr>
          <a:xfrm>
            <a:off x="2874645" y="4776458"/>
            <a:ext cx="339471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ja-JP" dirty="0" smtClean="0"/>
              <a:t>Copyright© K.K. Ashisuto All Rights Reserved.</a:t>
            </a:r>
            <a:endParaRPr lang="ja-JP" altLang="en-US" dirty="0" smtClean="0"/>
          </a:p>
        </p:txBody>
      </p:sp>
      <p:sp>
        <p:nvSpPr>
          <p:cNvPr id="13" name="スライド番号プレースホルダー 6"/>
          <p:cNvSpPr>
            <a:spLocks noGrp="1"/>
          </p:cNvSpPr>
          <p:nvPr>
            <p:ph type="sldNum" sz="quarter" idx="4"/>
          </p:nvPr>
        </p:nvSpPr>
        <p:spPr>
          <a:xfrm>
            <a:off x="8532440" y="4776458"/>
            <a:ext cx="576064" cy="274637"/>
          </a:xfrm>
          <a:prstGeom prst="rect">
            <a:avLst/>
          </a:prstGeom>
        </p:spPr>
        <p:txBody>
          <a:bodyPr vert="horz" lIns="91440" tIns="45720" rIns="91440" bIns="45720" rtlCol="0" anchor="ctr"/>
          <a:lstStyle>
            <a:lvl1pPr algn="r">
              <a:defRPr sz="1200" b="1">
                <a:solidFill>
                  <a:schemeClr val="tx1">
                    <a:tint val="75000"/>
                  </a:schemeClr>
                </a:solidFill>
              </a:defRPr>
            </a:lvl1pPr>
          </a:lstStyle>
          <a:p>
            <a:fld id="{C7816169-848B-4E2F-9129-06408CD9870A}" type="slidenum">
              <a:rPr lang="ja-JP" altLang="en-US" smtClean="0"/>
              <a:pPr/>
              <a:t>‹#›</a:t>
            </a:fld>
            <a:endParaRPr lang="ja-JP" altLang="en-US" dirty="0"/>
          </a:p>
        </p:txBody>
      </p:sp>
    </p:spTree>
    <p:extLst>
      <p:ext uri="{BB962C8B-B14F-4D97-AF65-F5344CB8AC3E}">
        <p14:creationId xmlns:p14="http://schemas.microsoft.com/office/powerpoint/2010/main" val="1525841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コンテンツ（平文）">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マスター タイトルの書式設定</a:t>
            </a:r>
            <a:endParaRPr kumimoji="1" lang="ja-JP" altLang="en-US" dirty="0"/>
          </a:p>
        </p:txBody>
      </p:sp>
      <p:sp>
        <p:nvSpPr>
          <p:cNvPr id="5" name="テキスト プレースホルダー 2"/>
          <p:cNvSpPr>
            <a:spLocks noGrp="1"/>
          </p:cNvSpPr>
          <p:nvPr>
            <p:ph idx="1"/>
          </p:nvPr>
        </p:nvSpPr>
        <p:spPr>
          <a:xfrm>
            <a:off x="539552" y="1005576"/>
            <a:ext cx="8280920" cy="3672408"/>
          </a:xfrm>
          <a:prstGeom prst="rect">
            <a:avLst/>
          </a:prstGeom>
        </p:spPr>
        <p:txBody>
          <a:bodyPr vert="horz" lIns="91440" tIns="45720" rIns="91440" bIns="45720" rtlCol="0">
            <a:normAutofit/>
          </a:bodyPr>
          <a:lstStyle>
            <a:lvl1pPr>
              <a:spcAft>
                <a:spcPts val="400"/>
              </a:spcAft>
              <a:defRPr sz="1600"/>
            </a:lvl1pPr>
            <a:lvl2pPr>
              <a:spcAft>
                <a:spcPts val="400"/>
              </a:spcAft>
              <a:defRPr sz="1400"/>
            </a:lvl2pPr>
            <a:lvl3pPr>
              <a:spcAft>
                <a:spcPts val="400"/>
              </a:spcAft>
              <a:defRPr sz="1200"/>
            </a:lvl3pPr>
            <a:lvl4pPr>
              <a:spcAft>
                <a:spcPts val="400"/>
              </a:spcAft>
              <a:defRPr sz="1100"/>
            </a:lvl4pPr>
            <a:lvl5pPr>
              <a:spcAft>
                <a:spcPts val="400"/>
              </a:spcAft>
              <a:defRPr sz="1100"/>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7" name="正方形/長方形 6"/>
          <p:cNvSpPr/>
          <p:nvPr userDrawn="1"/>
        </p:nvSpPr>
        <p:spPr>
          <a:xfrm>
            <a:off x="-1" y="0"/>
            <a:ext cx="107503" cy="5143500"/>
          </a:xfrm>
          <a:prstGeom prst="rect">
            <a:avLst/>
          </a:prstGeom>
          <a:solidFill>
            <a:schemeClr val="bg1">
              <a:lumMod val="85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2000" b="1" dirty="0" smtClean="0">
              <a:effectLst>
                <a:outerShdw blurRad="38100" dist="38100" dir="2700000" algn="tl">
                  <a:srgbClr val="000000">
                    <a:alpha val="43137"/>
                  </a:srgbClr>
                </a:outerShdw>
              </a:effectLst>
            </a:endParaRPr>
          </a:p>
        </p:txBody>
      </p:sp>
      <p:sp>
        <p:nvSpPr>
          <p:cNvPr id="12" name="フッター プレースホルダー 4"/>
          <p:cNvSpPr>
            <a:spLocks noGrp="1"/>
          </p:cNvSpPr>
          <p:nvPr>
            <p:ph type="ftr" sz="quarter" idx="3"/>
          </p:nvPr>
        </p:nvSpPr>
        <p:spPr>
          <a:xfrm>
            <a:off x="2874645" y="4776458"/>
            <a:ext cx="339471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ja-JP" dirty="0" smtClean="0"/>
              <a:t>Copyright© K.K. Ashisuto All Rights Reserved.</a:t>
            </a:r>
            <a:endParaRPr lang="ja-JP" altLang="en-US" dirty="0" smtClean="0"/>
          </a:p>
        </p:txBody>
      </p:sp>
      <p:sp>
        <p:nvSpPr>
          <p:cNvPr id="13" name="スライド番号プレースホルダー 6"/>
          <p:cNvSpPr>
            <a:spLocks noGrp="1"/>
          </p:cNvSpPr>
          <p:nvPr>
            <p:ph type="sldNum" sz="quarter" idx="4"/>
          </p:nvPr>
        </p:nvSpPr>
        <p:spPr>
          <a:xfrm>
            <a:off x="8532440" y="4776458"/>
            <a:ext cx="576064" cy="274637"/>
          </a:xfrm>
          <a:prstGeom prst="rect">
            <a:avLst/>
          </a:prstGeom>
        </p:spPr>
        <p:txBody>
          <a:bodyPr vert="horz" lIns="91440" tIns="45720" rIns="91440" bIns="45720" rtlCol="0" anchor="ctr"/>
          <a:lstStyle>
            <a:lvl1pPr algn="r">
              <a:defRPr sz="1200" b="1">
                <a:solidFill>
                  <a:schemeClr val="tx1">
                    <a:tint val="75000"/>
                  </a:schemeClr>
                </a:solidFill>
              </a:defRPr>
            </a:lvl1pPr>
          </a:lstStyle>
          <a:p>
            <a:fld id="{C7816169-848B-4E2F-9129-06408CD9870A}" type="slidenum">
              <a:rPr lang="ja-JP" altLang="en-US" smtClean="0"/>
              <a:pPr/>
              <a:t>‹#›</a:t>
            </a:fld>
            <a:endParaRPr lang="ja-JP" altLang="en-US" dirty="0"/>
          </a:p>
        </p:txBody>
      </p:sp>
    </p:spTree>
    <p:extLst>
      <p:ext uri="{BB962C8B-B14F-4D97-AF65-F5344CB8AC3E}">
        <p14:creationId xmlns:p14="http://schemas.microsoft.com/office/powerpoint/2010/main" val="25021688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39552" y="205978"/>
            <a:ext cx="8280920" cy="63758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539552" y="1005576"/>
            <a:ext cx="8280920" cy="3672408"/>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Text Box 10"/>
          <p:cNvSpPr txBox="1">
            <a:spLocks noChangeArrowheads="1"/>
          </p:cNvSpPr>
          <p:nvPr userDrawn="1"/>
        </p:nvSpPr>
        <p:spPr bwMode="auto">
          <a:xfrm>
            <a:off x="8232005" y="16622"/>
            <a:ext cx="890190" cy="1738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8903" tIns="39452" rIns="78903" bIns="39452"/>
          <a:lstStyle>
            <a:lvl1pPr>
              <a:tabLst>
                <a:tab pos="449263" algn="l"/>
              </a:tabLst>
              <a:defRPr sz="2800">
                <a:solidFill>
                  <a:srgbClr val="000000"/>
                </a:solidFill>
                <a:latin typeface="Takao Pゴシック" pitchFamily="48" charset="-128"/>
                <a:ea typeface="Takao Pゴシック" pitchFamily="48" charset="-128"/>
              </a:defRPr>
            </a:lvl1pPr>
            <a:lvl2pPr>
              <a:tabLst>
                <a:tab pos="449263" algn="l"/>
              </a:tabLst>
              <a:defRPr sz="2800">
                <a:solidFill>
                  <a:srgbClr val="000000"/>
                </a:solidFill>
                <a:latin typeface="Takao Pゴシック" pitchFamily="48" charset="-128"/>
                <a:ea typeface="Takao Pゴシック" pitchFamily="48" charset="-128"/>
              </a:defRPr>
            </a:lvl2pPr>
            <a:lvl3pPr>
              <a:tabLst>
                <a:tab pos="449263" algn="l"/>
              </a:tabLst>
              <a:defRPr sz="2800">
                <a:solidFill>
                  <a:srgbClr val="000000"/>
                </a:solidFill>
                <a:latin typeface="Takao Pゴシック" pitchFamily="48" charset="-128"/>
                <a:ea typeface="Takao Pゴシック" pitchFamily="48" charset="-128"/>
              </a:defRPr>
            </a:lvl3pPr>
            <a:lvl4pPr>
              <a:tabLst>
                <a:tab pos="449263" algn="l"/>
              </a:tabLst>
              <a:defRPr sz="2800">
                <a:solidFill>
                  <a:srgbClr val="000000"/>
                </a:solidFill>
                <a:latin typeface="Takao Pゴシック" pitchFamily="48" charset="-128"/>
                <a:ea typeface="Takao Pゴシック" pitchFamily="48" charset="-128"/>
              </a:defRPr>
            </a:lvl4pPr>
            <a:lvl5pPr>
              <a:tabLst>
                <a:tab pos="449263" algn="l"/>
              </a:tabLst>
              <a:defRPr sz="2800">
                <a:solidFill>
                  <a:srgbClr val="000000"/>
                </a:solidFill>
                <a:latin typeface="Takao Pゴシック" pitchFamily="48" charset="-128"/>
                <a:ea typeface="Takao Pゴシック" pitchFamily="48" charset="-128"/>
              </a:defRPr>
            </a:lvl5pPr>
            <a:lvl6pPr marL="25146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Lst>
              <a:defRPr sz="2800">
                <a:solidFill>
                  <a:srgbClr val="000000"/>
                </a:solidFill>
                <a:latin typeface="Takao Pゴシック" pitchFamily="48" charset="-128"/>
                <a:ea typeface="Takao Pゴシック" pitchFamily="48" charset="-128"/>
              </a:defRPr>
            </a:lvl6pPr>
            <a:lvl7pPr marL="29718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Lst>
              <a:defRPr sz="2800">
                <a:solidFill>
                  <a:srgbClr val="000000"/>
                </a:solidFill>
                <a:latin typeface="Takao Pゴシック" pitchFamily="48" charset="-128"/>
                <a:ea typeface="Takao Pゴシック" pitchFamily="48" charset="-128"/>
              </a:defRPr>
            </a:lvl7pPr>
            <a:lvl8pPr marL="34290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Lst>
              <a:defRPr sz="2800">
                <a:solidFill>
                  <a:srgbClr val="000000"/>
                </a:solidFill>
                <a:latin typeface="Takao Pゴシック" pitchFamily="48" charset="-128"/>
                <a:ea typeface="Takao Pゴシック" pitchFamily="48" charset="-128"/>
              </a:defRPr>
            </a:lvl8pPr>
            <a:lvl9pPr marL="38862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Lst>
              <a:defRPr sz="2800">
                <a:solidFill>
                  <a:srgbClr val="000000"/>
                </a:solidFill>
                <a:latin typeface="Takao Pゴシック" pitchFamily="48" charset="-128"/>
                <a:ea typeface="Takao Pゴシック" pitchFamily="48" charset="-128"/>
              </a:defRPr>
            </a:lvl9pPr>
          </a:lstStyle>
          <a:p>
            <a:pPr algn="r">
              <a:lnSpc>
                <a:spcPct val="90000"/>
              </a:lnSpc>
            </a:pPr>
            <a:r>
              <a:rPr lang="en-US" altLang="ja-JP" sz="900" dirty="0" smtClean="0">
                <a:solidFill>
                  <a:schemeClr val="tx1">
                    <a:lumMod val="75000"/>
                    <a:lumOff val="25000"/>
                  </a:schemeClr>
                </a:solidFill>
                <a:latin typeface="+mn-ea"/>
                <a:ea typeface="+mn-ea"/>
                <a:cs typeface="Meiryo UI" panose="020B0604030504040204" pitchFamily="50" charset="-128"/>
              </a:rPr>
              <a:t>WF-954D</a:t>
            </a:r>
          </a:p>
        </p:txBody>
      </p:sp>
      <p:sp>
        <p:nvSpPr>
          <p:cNvPr id="5" name="フッター プレースホルダー 4"/>
          <p:cNvSpPr>
            <a:spLocks noGrp="1"/>
          </p:cNvSpPr>
          <p:nvPr>
            <p:ph type="ftr" sz="quarter" idx="3"/>
          </p:nvPr>
        </p:nvSpPr>
        <p:spPr>
          <a:xfrm>
            <a:off x="2874645" y="4776458"/>
            <a:ext cx="339471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ja-JP" dirty="0" smtClean="0"/>
              <a:t>Copyright© K.K. Ashisuto All Rights Reserved.</a:t>
            </a:r>
            <a:endParaRPr lang="ja-JP" altLang="en-US" dirty="0" smtClean="0"/>
          </a:p>
        </p:txBody>
      </p:sp>
      <p:sp>
        <p:nvSpPr>
          <p:cNvPr id="7" name="スライド番号プレースホルダー 6"/>
          <p:cNvSpPr>
            <a:spLocks noGrp="1"/>
          </p:cNvSpPr>
          <p:nvPr>
            <p:ph type="sldNum" sz="quarter" idx="4"/>
          </p:nvPr>
        </p:nvSpPr>
        <p:spPr>
          <a:xfrm>
            <a:off x="8532440" y="4776458"/>
            <a:ext cx="576064" cy="274637"/>
          </a:xfrm>
          <a:prstGeom prst="rect">
            <a:avLst/>
          </a:prstGeom>
        </p:spPr>
        <p:txBody>
          <a:bodyPr vert="horz" lIns="91440" tIns="45720" rIns="91440" bIns="45720" rtlCol="0" anchor="ctr"/>
          <a:lstStyle>
            <a:lvl1pPr algn="r">
              <a:defRPr sz="1200" b="1">
                <a:solidFill>
                  <a:schemeClr val="tx1">
                    <a:tint val="75000"/>
                  </a:schemeClr>
                </a:solidFill>
              </a:defRPr>
            </a:lvl1pPr>
          </a:lstStyle>
          <a:p>
            <a:fld id="{C7816169-848B-4E2F-9129-06408CD9870A}" type="slidenum">
              <a:rPr lang="ja-JP" altLang="en-US" smtClean="0"/>
              <a:pPr/>
              <a:t>‹#›</a:t>
            </a:fld>
            <a:endParaRPr lang="ja-JP" altLang="en-US" dirty="0"/>
          </a:p>
        </p:txBody>
      </p:sp>
    </p:spTree>
    <p:extLst>
      <p:ext uri="{BB962C8B-B14F-4D97-AF65-F5344CB8AC3E}">
        <p14:creationId xmlns:p14="http://schemas.microsoft.com/office/powerpoint/2010/main" val="1359717990"/>
      </p:ext>
    </p:extLst>
  </p:cSld>
  <p:clrMap bg1="lt1" tx1="dk1" bg2="lt2" tx2="dk2" accent1="accent1" accent2="accent2" accent3="accent3" accent4="accent4" accent5="accent5" accent6="accent6" hlink="hlink" folHlink="folHlink"/>
  <p:sldLayoutIdLst>
    <p:sldLayoutId id="2147483668" r:id="rId1"/>
    <p:sldLayoutId id="2147483657" r:id="rId2"/>
    <p:sldLayoutId id="2147483712" r:id="rId3"/>
  </p:sldLayoutIdLst>
  <p:timing>
    <p:tnLst>
      <p:par>
        <p:cTn id="1" dur="indefinite" restart="never" nodeType="tmRoot"/>
      </p:par>
    </p:tnLst>
  </p:timing>
  <p:hf hdr="0" dt="0"/>
  <p:txStyles>
    <p:titleStyle>
      <a:lvl1pPr algn="l" defTabSz="914400" rtl="0" eaLnBrk="1" latinLnBrk="0" hangingPunct="1">
        <a:spcBef>
          <a:spcPct val="0"/>
        </a:spcBef>
        <a:buNone/>
        <a:defRPr kumimoji="1" sz="2800" b="1" kern="1200">
          <a:solidFill>
            <a:schemeClr val="tx1">
              <a:lumMod val="75000"/>
              <a:lumOff val="25000"/>
            </a:schemeClr>
          </a:solidFill>
          <a:latin typeface="+mj-lt"/>
          <a:ea typeface="+mj-ea"/>
          <a:cs typeface="+mj-cs"/>
        </a:defRPr>
      </a:lvl1pPr>
    </p:titleStyle>
    <p:bodyStyle>
      <a:lvl1pPr marL="0" indent="0" algn="l" defTabSz="914400" rtl="0" eaLnBrk="1" latinLnBrk="0" hangingPunct="1">
        <a:spcBef>
          <a:spcPct val="20000"/>
        </a:spcBef>
        <a:buClr>
          <a:srgbClr val="007BBB"/>
        </a:buClr>
        <a:buFont typeface="Wingdings" panose="05000000000000000000" pitchFamily="2" charset="2"/>
        <a:buNone/>
        <a:defRPr kumimoji="1" sz="1600" kern="1200">
          <a:solidFill>
            <a:schemeClr val="tx1">
              <a:lumMod val="75000"/>
              <a:lumOff val="25000"/>
            </a:schemeClr>
          </a:solidFill>
          <a:latin typeface="+mn-lt"/>
          <a:ea typeface="+mn-ea"/>
          <a:cs typeface="+mn-cs"/>
        </a:defRPr>
      </a:lvl1pPr>
      <a:lvl2pPr marL="457200" indent="0" algn="l" defTabSz="914400" rtl="0" eaLnBrk="1" latinLnBrk="0" hangingPunct="1">
        <a:spcBef>
          <a:spcPct val="20000"/>
        </a:spcBef>
        <a:buClr>
          <a:srgbClr val="007BBB"/>
        </a:buClr>
        <a:buFont typeface="Wingdings" panose="05000000000000000000" pitchFamily="2" charset="2"/>
        <a:buNone/>
        <a:defRPr kumimoji="1" sz="1400"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buClr>
          <a:srgbClr val="007BBB"/>
        </a:buClr>
        <a:buFont typeface="Wingdings" panose="05000000000000000000" pitchFamily="2" charset="2"/>
        <a:buNone/>
        <a:defRPr kumimoji="1" sz="1200"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buClr>
          <a:srgbClr val="007BBB"/>
        </a:buClr>
        <a:buFont typeface="Wingdings" panose="05000000000000000000" pitchFamily="2" charset="2"/>
        <a:buNone/>
        <a:defRPr kumimoji="1" sz="1100"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buClr>
          <a:srgbClr val="007BBB"/>
        </a:buClr>
        <a:buFont typeface="Wingdings" panose="05000000000000000000" pitchFamily="2" charset="2"/>
        <a:buNone/>
        <a:defRPr kumimoji="1" sz="11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mailto:ibi_wfkb@ashisuto.co.j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a:lstStyle/>
          <a:p>
            <a:r>
              <a:rPr kumimoji="1" lang="en-US" altLang="ja-JP" sz="3200" dirty="0" smtClean="0"/>
              <a:t>WebFOCUS</a:t>
            </a:r>
            <a:r>
              <a:rPr kumimoji="1" lang="ja-JP" altLang="en-US" sz="3200" dirty="0" smtClean="0"/>
              <a:t> ナレッジサプリ</a:t>
            </a:r>
            <a:r>
              <a:rPr kumimoji="1" lang="en-US" altLang="ja-JP" sz="3200" dirty="0" smtClean="0"/>
              <a:t/>
            </a:r>
            <a:br>
              <a:rPr kumimoji="1" lang="en-US" altLang="ja-JP" sz="3200" dirty="0" smtClean="0"/>
            </a:br>
            <a:r>
              <a:rPr lang="ja-JP" altLang="en-US" sz="3200" dirty="0" smtClean="0"/>
              <a:t>支援メニュー</a:t>
            </a:r>
            <a:endParaRPr kumimoji="1" lang="ja-JP" altLang="en-US" sz="3200" dirty="0"/>
          </a:p>
        </p:txBody>
      </p:sp>
      <p:sp>
        <p:nvSpPr>
          <p:cNvPr id="7" name="サブタイトル 6"/>
          <p:cNvSpPr>
            <a:spLocks noGrp="1"/>
          </p:cNvSpPr>
          <p:nvPr>
            <p:ph type="subTitle" idx="1"/>
          </p:nvPr>
        </p:nvSpPr>
        <p:spPr>
          <a:xfrm>
            <a:off x="323528" y="3039802"/>
            <a:ext cx="6552728" cy="486054"/>
          </a:xfrm>
        </p:spPr>
        <p:txBody>
          <a:bodyPr/>
          <a:lstStyle/>
          <a:p>
            <a:r>
              <a:rPr lang="ja-JP" altLang="en-US" dirty="0">
                <a:latin typeface="+mj-lt"/>
                <a:ea typeface="+mj-ea"/>
              </a:rPr>
              <a:t>迷ったときの</a:t>
            </a:r>
            <a:r>
              <a:rPr lang="ja-JP" altLang="en-US" dirty="0" smtClean="0">
                <a:latin typeface="+mj-lt"/>
                <a:ea typeface="+mj-ea"/>
              </a:rPr>
              <a:t>ヒント、価値</a:t>
            </a:r>
            <a:r>
              <a:rPr lang="ja-JP" altLang="en-US" dirty="0">
                <a:latin typeface="+mj-lt"/>
                <a:ea typeface="+mj-ea"/>
              </a:rPr>
              <a:t>創造の</a:t>
            </a:r>
            <a:r>
              <a:rPr lang="ja-JP" altLang="en-US" dirty="0" smtClean="0">
                <a:latin typeface="+mj-lt"/>
                <a:ea typeface="+mj-ea"/>
              </a:rPr>
              <a:t>アイデア</a:t>
            </a:r>
            <a:r>
              <a:rPr lang="ja-JP" altLang="en-US" dirty="0">
                <a:latin typeface="+mj-lt"/>
                <a:ea typeface="+mj-ea"/>
              </a:rPr>
              <a:t>を補完</a:t>
            </a:r>
          </a:p>
          <a:p>
            <a:endParaRPr kumimoji="1" lang="ja-JP" altLang="en-US" dirty="0">
              <a:latin typeface="+mj-lt"/>
              <a:ea typeface="+mj-ea"/>
            </a:endParaRPr>
          </a:p>
        </p:txBody>
      </p:sp>
    </p:spTree>
    <p:extLst>
      <p:ext uri="{BB962C8B-B14F-4D97-AF65-F5344CB8AC3E}">
        <p14:creationId xmlns:p14="http://schemas.microsoft.com/office/powerpoint/2010/main" val="1843032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27"/>
          <p:cNvSpPr txBox="1">
            <a:spLocks noChangeArrowheads="1"/>
          </p:cNvSpPr>
          <p:nvPr/>
        </p:nvSpPr>
        <p:spPr bwMode="auto">
          <a:xfrm>
            <a:off x="547200" y="3121036"/>
            <a:ext cx="8280920" cy="1655422"/>
          </a:xfrm>
          <a:prstGeom prst="rect">
            <a:avLst/>
          </a:prstGeom>
          <a:solidFill>
            <a:srgbClr val="F7F7F7"/>
          </a:solidFill>
          <a:ln>
            <a:noFill/>
          </a:ln>
          <a:effectLst/>
          <a:extLst/>
        </p:spPr>
        <p:txBody>
          <a:bodyPr lIns="78903" tIns="108000" rIns="78903" bIns="39452"/>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5pPr>
            <a:lvl6pPr marL="25146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6pPr>
            <a:lvl7pPr marL="29718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7pPr>
            <a:lvl8pPr marL="34290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8pPr>
            <a:lvl9pPr marL="38862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9pPr>
          </a:lstStyle>
          <a:p>
            <a:pPr marL="171450" lvl="0" indent="-171450">
              <a:spcBef>
                <a:spcPts val="300"/>
              </a:spcBef>
              <a:buClr>
                <a:srgbClr val="007BBB"/>
              </a:buClr>
              <a:buFont typeface="Wingdings" panose="05000000000000000000" pitchFamily="2" charset="2"/>
              <a:buChar char="n"/>
              <a:tabLst/>
            </a:pPr>
            <a:r>
              <a:rPr lang="ja-JP" altLang="en-US" sz="800" dirty="0">
                <a:solidFill>
                  <a:prstClr val="black">
                    <a:lumMod val="75000"/>
                    <a:lumOff val="25000"/>
                  </a:prstClr>
                </a:solidFill>
                <a:latin typeface="+mn-lt"/>
                <a:ea typeface="+mn-ea"/>
              </a:rPr>
              <a:t>バージョンアップでご利用いただける専用コンテンツ</a:t>
            </a:r>
            <a:r>
              <a:rPr lang="ja-JP" altLang="en-US" sz="800" dirty="0" smtClean="0">
                <a:solidFill>
                  <a:prstClr val="black">
                    <a:lumMod val="75000"/>
                    <a:lumOff val="25000"/>
                  </a:prstClr>
                </a:solidFill>
                <a:latin typeface="+mn-lt"/>
                <a:ea typeface="+mn-ea"/>
              </a:rPr>
              <a:t>をご利用</a:t>
            </a:r>
            <a:r>
              <a:rPr lang="ja-JP" altLang="en-US" sz="800" dirty="0">
                <a:solidFill>
                  <a:prstClr val="black">
                    <a:lumMod val="75000"/>
                    <a:lumOff val="25000"/>
                  </a:prstClr>
                </a:solidFill>
                <a:latin typeface="+mn-lt"/>
                <a:ea typeface="+mn-ea"/>
              </a:rPr>
              <a:t>いただけます</a:t>
            </a:r>
            <a:r>
              <a:rPr lang="ja-JP" altLang="en-US" sz="800" dirty="0" smtClean="0">
                <a:solidFill>
                  <a:prstClr val="black">
                    <a:lumMod val="75000"/>
                    <a:lumOff val="25000"/>
                  </a:prstClr>
                </a:solidFill>
                <a:latin typeface="+mn-lt"/>
                <a:ea typeface="+mn-ea"/>
              </a:rPr>
              <a:t>。</a:t>
            </a:r>
            <a:r>
              <a:rPr lang="en-US" altLang="ja-JP" sz="800" dirty="0" smtClean="0">
                <a:solidFill>
                  <a:prstClr val="black">
                    <a:lumMod val="75000"/>
                    <a:lumOff val="25000"/>
                  </a:prstClr>
                </a:solidFill>
                <a:latin typeface="+mn-lt"/>
                <a:ea typeface="+mn-ea"/>
              </a:rPr>
              <a:t/>
            </a:r>
            <a:br>
              <a:rPr lang="en-US" altLang="ja-JP" sz="800" dirty="0" smtClean="0">
                <a:solidFill>
                  <a:prstClr val="black">
                    <a:lumMod val="75000"/>
                    <a:lumOff val="25000"/>
                  </a:prstClr>
                </a:solidFill>
                <a:latin typeface="+mn-lt"/>
                <a:ea typeface="+mn-ea"/>
              </a:rPr>
            </a:br>
            <a:r>
              <a:rPr lang="ja-JP" altLang="en-US" sz="800" dirty="0">
                <a:solidFill>
                  <a:prstClr val="black">
                    <a:lumMod val="75000"/>
                    <a:lumOff val="25000"/>
                  </a:prstClr>
                </a:solidFill>
                <a:latin typeface="+mn-lt"/>
                <a:ea typeface="+mn-ea"/>
              </a:rPr>
              <a:t>また、契約期間内であれば、いつでもアシスト技術フォローをご利用</a:t>
            </a:r>
            <a:r>
              <a:rPr lang="ja-JP" altLang="en-US" sz="800" dirty="0" smtClean="0">
                <a:solidFill>
                  <a:prstClr val="black">
                    <a:lumMod val="75000"/>
                    <a:lumOff val="25000"/>
                  </a:prstClr>
                </a:solidFill>
                <a:latin typeface="+mn-lt"/>
                <a:ea typeface="+mn-ea"/>
              </a:rPr>
              <a:t>いただきバージョンアップ</a:t>
            </a:r>
            <a:r>
              <a:rPr lang="ja-JP" altLang="en-US" sz="800" dirty="0">
                <a:solidFill>
                  <a:prstClr val="black">
                    <a:lumMod val="75000"/>
                    <a:lumOff val="25000"/>
                  </a:prstClr>
                </a:solidFill>
                <a:latin typeface="+mn-lt"/>
                <a:ea typeface="+mn-ea"/>
              </a:rPr>
              <a:t>を実施していただくことができます。</a:t>
            </a:r>
            <a:endParaRPr lang="en-US" altLang="ja-JP" sz="800" dirty="0" smtClean="0">
              <a:solidFill>
                <a:prstClr val="black">
                  <a:lumMod val="75000"/>
                  <a:lumOff val="25000"/>
                </a:prstClr>
              </a:solidFill>
              <a:latin typeface="+mn-lt"/>
              <a:ea typeface="+mn-ea"/>
            </a:endParaRPr>
          </a:p>
          <a:p>
            <a:pPr marL="171450" lvl="0" indent="-171450">
              <a:spcBef>
                <a:spcPts val="300"/>
              </a:spcBef>
              <a:buClr>
                <a:srgbClr val="007BBB"/>
              </a:buClr>
              <a:buFont typeface="Wingdings" panose="05000000000000000000" pitchFamily="2" charset="2"/>
              <a:buChar char="n"/>
              <a:tabLst/>
            </a:pPr>
            <a:r>
              <a:rPr lang="en-US" altLang="ja-JP" sz="800" dirty="0">
                <a:solidFill>
                  <a:prstClr val="black">
                    <a:lumMod val="75000"/>
                    <a:lumOff val="25000"/>
                  </a:prstClr>
                </a:solidFill>
                <a:latin typeface="+mn-lt"/>
                <a:ea typeface="+mn-ea"/>
              </a:rPr>
              <a:t>WebFOCUS</a:t>
            </a:r>
            <a:r>
              <a:rPr lang="ja-JP" altLang="en-US" sz="800" dirty="0">
                <a:solidFill>
                  <a:prstClr val="black">
                    <a:lumMod val="75000"/>
                    <a:lumOff val="25000"/>
                  </a:prstClr>
                </a:solidFill>
                <a:latin typeface="+mn-lt"/>
                <a:ea typeface="+mn-ea"/>
              </a:rPr>
              <a:t>のバージョンアップにあたり、必要となる技術フォロー内容とバージョンアップ作業の進め方については、事前カウンセリングにて</a:t>
            </a:r>
            <a:r>
              <a:rPr lang="en-US" altLang="ja-JP" sz="800" dirty="0">
                <a:solidFill>
                  <a:prstClr val="black">
                    <a:lumMod val="75000"/>
                    <a:lumOff val="25000"/>
                  </a:prstClr>
                </a:solidFill>
                <a:latin typeface="+mn-lt"/>
                <a:ea typeface="+mn-ea"/>
              </a:rPr>
              <a:t/>
            </a:r>
            <a:br>
              <a:rPr lang="en-US" altLang="ja-JP" sz="800" dirty="0">
                <a:solidFill>
                  <a:prstClr val="black">
                    <a:lumMod val="75000"/>
                    <a:lumOff val="25000"/>
                  </a:prstClr>
                </a:solidFill>
                <a:latin typeface="+mn-lt"/>
                <a:ea typeface="+mn-ea"/>
              </a:rPr>
            </a:br>
            <a:r>
              <a:rPr lang="ja-JP" altLang="en-US" sz="800" dirty="0">
                <a:solidFill>
                  <a:prstClr val="black">
                    <a:lumMod val="75000"/>
                    <a:lumOff val="25000"/>
                  </a:prstClr>
                </a:solidFill>
                <a:latin typeface="+mn-lt"/>
                <a:ea typeface="+mn-ea"/>
              </a:rPr>
              <a:t>お客様とアシスト担当者でディスカッションさせていただきます。</a:t>
            </a:r>
            <a:r>
              <a:rPr lang="en-US" altLang="ja-JP" sz="800" dirty="0">
                <a:solidFill>
                  <a:prstClr val="black">
                    <a:lumMod val="75000"/>
                    <a:lumOff val="25000"/>
                  </a:prstClr>
                </a:solidFill>
                <a:latin typeface="+mn-lt"/>
                <a:ea typeface="+mn-ea"/>
              </a:rPr>
              <a:t/>
            </a:r>
            <a:br>
              <a:rPr lang="en-US" altLang="ja-JP" sz="800" dirty="0">
                <a:solidFill>
                  <a:prstClr val="black">
                    <a:lumMod val="75000"/>
                    <a:lumOff val="25000"/>
                  </a:prstClr>
                </a:solidFill>
                <a:latin typeface="+mn-lt"/>
                <a:ea typeface="+mn-ea"/>
              </a:rPr>
            </a:br>
            <a:endParaRPr lang="en-US" altLang="ja-JP" sz="800" dirty="0">
              <a:solidFill>
                <a:prstClr val="black">
                  <a:lumMod val="75000"/>
                  <a:lumOff val="25000"/>
                </a:prstClr>
              </a:solidFill>
              <a:latin typeface="+mn-lt"/>
              <a:ea typeface="+mn-ea"/>
            </a:endParaRPr>
          </a:p>
          <a:p>
            <a:pPr>
              <a:spcBef>
                <a:spcPts val="300"/>
              </a:spcBef>
              <a:buClr>
                <a:srgbClr val="007BBB"/>
              </a:buClr>
              <a:tabLst/>
            </a:pPr>
            <a:r>
              <a:rPr lang="ja-JP" altLang="en-US" sz="800" dirty="0" smtClean="0">
                <a:solidFill>
                  <a:srgbClr val="FF0000"/>
                </a:solidFill>
                <a:latin typeface="+mn-lt"/>
                <a:ea typeface="+mn-ea"/>
              </a:rPr>
              <a:t>　</a:t>
            </a:r>
            <a:r>
              <a:rPr lang="en-US" altLang="ja-JP" sz="800" dirty="0" smtClean="0">
                <a:solidFill>
                  <a:srgbClr val="FF0000"/>
                </a:solidFill>
                <a:latin typeface="+mn-lt"/>
                <a:ea typeface="+mn-ea"/>
              </a:rPr>
              <a:t>※</a:t>
            </a:r>
            <a:r>
              <a:rPr lang="ja-JP" altLang="en-US" sz="800" dirty="0" smtClean="0">
                <a:solidFill>
                  <a:srgbClr val="FF0000"/>
                </a:solidFill>
                <a:latin typeface="+mn-lt"/>
                <a:ea typeface="+mn-ea"/>
              </a:rPr>
              <a:t>本オプションは、年間プラン </a:t>
            </a:r>
            <a:r>
              <a:rPr lang="en-US" altLang="ja-JP" sz="800" dirty="0" smtClean="0">
                <a:solidFill>
                  <a:srgbClr val="FF0000"/>
                </a:solidFill>
                <a:latin typeface="+mn-lt"/>
                <a:ea typeface="+mn-ea"/>
              </a:rPr>
              <a:t>Standard</a:t>
            </a:r>
            <a:r>
              <a:rPr lang="ja-JP" altLang="en-US" sz="800" dirty="0" smtClean="0">
                <a:solidFill>
                  <a:srgbClr val="FF0000"/>
                </a:solidFill>
                <a:latin typeface="+mn-lt"/>
                <a:ea typeface="+mn-ea"/>
              </a:rPr>
              <a:t>とセットでの契約が必要と</a:t>
            </a:r>
            <a:r>
              <a:rPr lang="ja-JP" altLang="en-US" sz="800" dirty="0">
                <a:solidFill>
                  <a:srgbClr val="FF0000"/>
                </a:solidFill>
                <a:latin typeface="+mn-lt"/>
                <a:ea typeface="+mn-ea"/>
              </a:rPr>
              <a:t>なります。契約開始より最低</a:t>
            </a:r>
            <a:r>
              <a:rPr lang="en-US" altLang="ja-JP" sz="800" dirty="0">
                <a:solidFill>
                  <a:srgbClr val="FF0000"/>
                </a:solidFill>
                <a:latin typeface="+mn-lt"/>
                <a:ea typeface="+mn-ea"/>
              </a:rPr>
              <a:t>3</a:t>
            </a:r>
            <a:r>
              <a:rPr lang="ja-JP" altLang="en-US" sz="800" dirty="0">
                <a:solidFill>
                  <a:srgbClr val="FF0000"/>
                </a:solidFill>
                <a:latin typeface="+mn-lt"/>
                <a:ea typeface="+mn-ea"/>
              </a:rPr>
              <a:t>年間はご契約の更新が必要</a:t>
            </a:r>
            <a:r>
              <a:rPr lang="ja-JP" altLang="en-US" sz="800" dirty="0" smtClean="0">
                <a:solidFill>
                  <a:srgbClr val="FF0000"/>
                </a:solidFill>
                <a:latin typeface="+mn-lt"/>
                <a:ea typeface="+mn-ea"/>
              </a:rPr>
              <a:t>です。</a:t>
            </a:r>
          </a:p>
          <a:p>
            <a:pPr>
              <a:spcBef>
                <a:spcPts val="300"/>
              </a:spcBef>
              <a:buClr>
                <a:srgbClr val="007BBB"/>
              </a:buClr>
              <a:tabLst/>
            </a:pPr>
            <a:r>
              <a:rPr lang="ja-JP" altLang="en-US" sz="800" dirty="0" smtClean="0">
                <a:solidFill>
                  <a:srgbClr val="FF0000"/>
                </a:solidFill>
                <a:latin typeface="+mn-lt"/>
                <a:ea typeface="+mn-ea"/>
              </a:rPr>
              <a:t>　</a:t>
            </a:r>
            <a:r>
              <a:rPr lang="en-US" altLang="ja-JP" sz="800" dirty="0" smtClean="0">
                <a:solidFill>
                  <a:srgbClr val="FF0000"/>
                </a:solidFill>
                <a:latin typeface="+mn-lt"/>
                <a:ea typeface="+mn-ea"/>
              </a:rPr>
              <a:t>※</a:t>
            </a:r>
            <a:r>
              <a:rPr lang="ja-JP" altLang="en-US" sz="800" dirty="0" smtClean="0">
                <a:solidFill>
                  <a:srgbClr val="FF0000"/>
                </a:solidFill>
                <a:latin typeface="+mn-lt"/>
                <a:ea typeface="+mn-ea"/>
              </a:rPr>
              <a:t>年間</a:t>
            </a:r>
            <a:r>
              <a:rPr lang="ja-JP" altLang="en-US" sz="800" dirty="0">
                <a:solidFill>
                  <a:srgbClr val="FF0000"/>
                </a:solidFill>
                <a:latin typeface="+mn-lt"/>
                <a:ea typeface="+mn-ea"/>
              </a:rPr>
              <a:t>プラン </a:t>
            </a:r>
            <a:r>
              <a:rPr lang="en-US" altLang="ja-JP" sz="800" dirty="0">
                <a:solidFill>
                  <a:srgbClr val="FF0000"/>
                </a:solidFill>
                <a:latin typeface="+mn-lt"/>
                <a:ea typeface="+mn-ea"/>
              </a:rPr>
              <a:t>Enterprise</a:t>
            </a:r>
            <a:r>
              <a:rPr lang="ja-JP" altLang="en-US" sz="800" dirty="0">
                <a:solidFill>
                  <a:srgbClr val="FF0000"/>
                </a:solidFill>
                <a:latin typeface="+mn-lt"/>
                <a:ea typeface="+mn-ea"/>
              </a:rPr>
              <a:t>、年間プラン </a:t>
            </a:r>
            <a:r>
              <a:rPr lang="en-US" altLang="ja-JP" sz="800" dirty="0">
                <a:solidFill>
                  <a:srgbClr val="FF0000"/>
                </a:solidFill>
                <a:latin typeface="+mn-lt"/>
                <a:ea typeface="+mn-ea"/>
              </a:rPr>
              <a:t>Business</a:t>
            </a:r>
            <a:r>
              <a:rPr lang="ja-JP" altLang="en-US" sz="800" dirty="0">
                <a:solidFill>
                  <a:srgbClr val="FF0000"/>
                </a:solidFill>
                <a:latin typeface="+mn-lt"/>
                <a:ea typeface="+mn-ea"/>
              </a:rPr>
              <a:t>には、</a:t>
            </a:r>
            <a:r>
              <a:rPr lang="en-US" altLang="ja-JP" sz="800" dirty="0">
                <a:solidFill>
                  <a:srgbClr val="FF0000"/>
                </a:solidFill>
                <a:latin typeface="+mn-lt"/>
                <a:ea typeface="+mn-ea"/>
              </a:rPr>
              <a:t>version-up </a:t>
            </a:r>
            <a:r>
              <a:rPr lang="ja-JP" altLang="en-US" sz="800" dirty="0">
                <a:solidFill>
                  <a:srgbClr val="FF0000"/>
                </a:solidFill>
                <a:latin typeface="+mn-lt"/>
                <a:ea typeface="+mn-ea"/>
              </a:rPr>
              <a:t>オプションと同等のサービス内容が含まれます</a:t>
            </a:r>
            <a:r>
              <a:rPr lang="ja-JP" altLang="en-US" sz="800" dirty="0" smtClean="0">
                <a:solidFill>
                  <a:srgbClr val="FF0000"/>
                </a:solidFill>
                <a:latin typeface="+mn-lt"/>
                <a:ea typeface="+mn-ea"/>
              </a:rPr>
              <a:t>。</a:t>
            </a:r>
            <a:endParaRPr lang="en-US" altLang="ja-JP" sz="800" dirty="0">
              <a:solidFill>
                <a:srgbClr val="FF0000"/>
              </a:solidFill>
              <a:latin typeface="+mn-lt"/>
              <a:ea typeface="+mn-ea"/>
            </a:endParaRPr>
          </a:p>
        </p:txBody>
      </p:sp>
      <p:sp>
        <p:nvSpPr>
          <p:cNvPr id="6" name="タイトル 5"/>
          <p:cNvSpPr>
            <a:spLocks noGrp="1"/>
          </p:cNvSpPr>
          <p:nvPr>
            <p:ph type="title"/>
          </p:nvPr>
        </p:nvSpPr>
        <p:spPr/>
        <p:txBody>
          <a:bodyPr/>
          <a:lstStyle/>
          <a:p>
            <a:r>
              <a:rPr lang="en-US" altLang="ja-JP" dirty="0">
                <a:latin typeface="+mn-lt"/>
                <a:ea typeface="+mn-ea"/>
              </a:rPr>
              <a:t>version-up</a:t>
            </a:r>
            <a:r>
              <a:rPr lang="ja-JP" altLang="en-US" dirty="0">
                <a:latin typeface="+mn-lt"/>
                <a:ea typeface="+mn-ea"/>
              </a:rPr>
              <a:t>オプション</a:t>
            </a:r>
          </a:p>
        </p:txBody>
      </p:sp>
      <p:sp>
        <p:nvSpPr>
          <p:cNvPr id="18" name="フッター プレースホルダー 3"/>
          <p:cNvSpPr>
            <a:spLocks noGrp="1"/>
          </p:cNvSpPr>
          <p:nvPr>
            <p:ph type="ftr" sz="quarter" idx="3"/>
          </p:nvPr>
        </p:nvSpPr>
        <p:spPr/>
        <p:txBody>
          <a:bodyPr/>
          <a:lstStyle/>
          <a:p>
            <a:r>
              <a:rPr lang="en-US" altLang="ja-JP" dirty="0" smtClean="0"/>
              <a:t>Copyright© K.K. Ashisuto All Rights Reserved.</a:t>
            </a:r>
            <a:endParaRPr lang="ja-JP" altLang="en-US" dirty="0" smtClean="0"/>
          </a:p>
        </p:txBody>
      </p:sp>
      <p:sp>
        <p:nvSpPr>
          <p:cNvPr id="13" name="スライド番号プレースホルダー 4"/>
          <p:cNvSpPr>
            <a:spLocks noGrp="1"/>
          </p:cNvSpPr>
          <p:nvPr>
            <p:ph type="sldNum" sz="quarter" idx="4"/>
          </p:nvPr>
        </p:nvSpPr>
        <p:spPr/>
        <p:txBody>
          <a:bodyPr/>
          <a:lstStyle/>
          <a:p>
            <a:fld id="{C7816169-848B-4E2F-9129-06408CD9870A}" type="slidenum">
              <a:rPr lang="ja-JP" altLang="en-US" smtClean="0"/>
              <a:pPr/>
              <a:t>10</a:t>
            </a:fld>
            <a:endParaRPr lang="ja-JP" altLang="en-US" dirty="0"/>
          </a:p>
        </p:txBody>
      </p:sp>
      <p:sp>
        <p:nvSpPr>
          <p:cNvPr id="14" name="AutoShape 2"/>
          <p:cNvSpPr>
            <a:spLocks noChangeArrowheads="1"/>
          </p:cNvSpPr>
          <p:nvPr/>
        </p:nvSpPr>
        <p:spPr bwMode="auto">
          <a:xfrm>
            <a:off x="546479" y="886538"/>
            <a:ext cx="1912976" cy="257067"/>
          </a:xfrm>
          <a:prstGeom prst="roundRect">
            <a:avLst>
              <a:gd name="adj" fmla="val 0"/>
            </a:avLst>
          </a:prstGeom>
          <a:solidFill>
            <a:schemeClr val="accent1"/>
          </a:solidFill>
          <a:ln>
            <a:noFill/>
          </a:ln>
          <a:effectLst/>
          <a:extLst/>
        </p:spPr>
        <p:txBody>
          <a:bodyPr wrap="none" lIns="78903" tIns="36000" rIns="78903" bIns="39452" anchor="ctr"/>
          <a:lstStyle>
            <a:lvl1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1pPr>
            <a:lvl2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2pPr>
            <a:lvl3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3pPr>
            <a:lvl4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4pPr>
            <a:lvl5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5pPr>
            <a:lvl6pPr marL="25146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6pPr>
            <a:lvl7pPr marL="29718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7pPr>
            <a:lvl8pPr marL="34290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8pPr>
            <a:lvl9pPr marL="38862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9pPr>
          </a:lstStyle>
          <a:p>
            <a:pPr algn="ctr">
              <a:lnSpc>
                <a:spcPct val="150000"/>
              </a:lnSpc>
            </a:pPr>
            <a:r>
              <a:rPr lang="ja-JP" altLang="en-US" sz="1200" b="1" dirty="0">
                <a:solidFill>
                  <a:srgbClr val="FFFFFF"/>
                </a:solidFill>
                <a:latin typeface="+mn-lt"/>
                <a:ea typeface="+mn-ea"/>
                <a:cs typeface="Meiryo UI" panose="020B0604030504040204" pitchFamily="50" charset="-128"/>
              </a:rPr>
              <a:t>サービス</a:t>
            </a:r>
            <a:r>
              <a:rPr lang="ja-JP" altLang="en-US" sz="1200" b="1" dirty="0" smtClean="0">
                <a:solidFill>
                  <a:srgbClr val="FFFFFF"/>
                </a:solidFill>
                <a:latin typeface="+mn-lt"/>
                <a:ea typeface="+mn-ea"/>
                <a:cs typeface="Meiryo UI" panose="020B0604030504040204" pitchFamily="50" charset="-128"/>
              </a:rPr>
              <a:t>の</a:t>
            </a:r>
            <a:r>
              <a:rPr lang="ja-JP" altLang="en-US" sz="1200" b="1" dirty="0">
                <a:solidFill>
                  <a:srgbClr val="FFFFFF"/>
                </a:solidFill>
                <a:latin typeface="+mn-lt"/>
                <a:ea typeface="+mn-ea"/>
                <a:cs typeface="Meiryo UI" panose="020B0604030504040204" pitchFamily="50" charset="-128"/>
              </a:rPr>
              <a:t>定義</a:t>
            </a:r>
            <a:endParaRPr lang="ja-JP" altLang="ja-JP" sz="1200" b="1" dirty="0">
              <a:solidFill>
                <a:srgbClr val="FFFFFF"/>
              </a:solidFill>
              <a:latin typeface="+mn-lt"/>
              <a:ea typeface="+mn-ea"/>
              <a:cs typeface="Meiryo UI" panose="020B0604030504040204" pitchFamily="50" charset="-128"/>
            </a:endParaRPr>
          </a:p>
        </p:txBody>
      </p:sp>
      <p:sp>
        <p:nvSpPr>
          <p:cNvPr id="15" name="Line 3"/>
          <p:cNvSpPr>
            <a:spLocks noChangeShapeType="1"/>
          </p:cNvSpPr>
          <p:nvPr/>
        </p:nvSpPr>
        <p:spPr bwMode="auto">
          <a:xfrm>
            <a:off x="546478" y="1132157"/>
            <a:ext cx="8280000" cy="1081"/>
          </a:xfrm>
          <a:prstGeom prst="line">
            <a:avLst/>
          </a:prstGeom>
          <a:noFill/>
          <a:ln w="1800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65" tIns="40083" rIns="80165" bIns="40083"/>
          <a:lstStyle/>
          <a:p>
            <a:endParaRPr lang="ja-JP" altLang="en-US" dirty="0">
              <a:cs typeface="Meiryo UI" panose="020B0604030504040204" pitchFamily="50" charset="-128"/>
            </a:endParaRPr>
          </a:p>
        </p:txBody>
      </p:sp>
      <p:sp>
        <p:nvSpPr>
          <p:cNvPr id="16" name="Text Box 5"/>
          <p:cNvSpPr txBox="1">
            <a:spLocks noChangeArrowheads="1"/>
          </p:cNvSpPr>
          <p:nvPr/>
        </p:nvSpPr>
        <p:spPr bwMode="auto">
          <a:xfrm>
            <a:off x="560386" y="1189746"/>
            <a:ext cx="8404102" cy="2008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8903" tIns="39452" rIns="78903" bIns="39452"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5pPr>
            <a:lvl6pPr marL="25146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6pPr>
            <a:lvl7pPr marL="29718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7pPr>
            <a:lvl8pPr marL="34290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8pPr>
            <a:lvl9pPr marL="38862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9pPr>
          </a:lstStyle>
          <a:p>
            <a:pPr>
              <a:lnSpc>
                <a:spcPct val="150000"/>
              </a:lnSpc>
            </a:pPr>
            <a:r>
              <a:rPr lang="en-US" altLang="ja-JP" sz="1000" dirty="0" smtClean="0">
                <a:solidFill>
                  <a:srgbClr val="333333"/>
                </a:solidFill>
                <a:latin typeface="+mn-lt"/>
                <a:ea typeface="+mn-ea"/>
                <a:cs typeface="Meiryo UI" panose="020B0604030504040204" pitchFamily="50" charset="-128"/>
              </a:rPr>
              <a:t>WebFOCUS </a:t>
            </a:r>
            <a:r>
              <a:rPr lang="ja-JP" altLang="en-US" sz="1000" dirty="0" smtClean="0">
                <a:solidFill>
                  <a:srgbClr val="333333"/>
                </a:solidFill>
                <a:latin typeface="+mn-lt"/>
                <a:ea typeface="+mn-ea"/>
                <a:cs typeface="Meiryo UI" panose="020B0604030504040204" pitchFamily="50" charset="-128"/>
              </a:rPr>
              <a:t>ナレッジサプリの年間プランと合わせてご契約いただける</a:t>
            </a:r>
            <a:r>
              <a:rPr lang="en-US" altLang="ja-JP" sz="1000" dirty="0" smtClean="0">
                <a:solidFill>
                  <a:srgbClr val="333333"/>
                </a:solidFill>
                <a:latin typeface="+mn-lt"/>
                <a:ea typeface="+mn-ea"/>
                <a:cs typeface="Meiryo UI" panose="020B0604030504040204" pitchFamily="50" charset="-128"/>
              </a:rPr>
              <a:t>WebFOCUS</a:t>
            </a:r>
            <a:r>
              <a:rPr lang="ja-JP" altLang="en-US" sz="1000" dirty="0" smtClean="0">
                <a:solidFill>
                  <a:srgbClr val="333333"/>
                </a:solidFill>
                <a:latin typeface="+mn-lt"/>
                <a:ea typeface="+mn-ea"/>
                <a:cs typeface="Meiryo UI" panose="020B0604030504040204" pitchFamily="50" charset="-128"/>
              </a:rPr>
              <a:t>バージョンアップのためのオプション。</a:t>
            </a:r>
            <a:endParaRPr lang="ja-JP" altLang="en-US" sz="1000" dirty="0">
              <a:solidFill>
                <a:srgbClr val="333333"/>
              </a:solidFill>
              <a:latin typeface="+mn-lt"/>
              <a:ea typeface="+mn-ea"/>
              <a:cs typeface="Meiryo UI" panose="020B0604030504040204" pitchFamily="50" charset="-128"/>
            </a:endParaRPr>
          </a:p>
        </p:txBody>
      </p:sp>
      <p:sp>
        <p:nvSpPr>
          <p:cNvPr id="21" name="AutoShape 2"/>
          <p:cNvSpPr>
            <a:spLocks noChangeArrowheads="1"/>
          </p:cNvSpPr>
          <p:nvPr/>
        </p:nvSpPr>
        <p:spPr bwMode="auto">
          <a:xfrm>
            <a:off x="546479" y="2859782"/>
            <a:ext cx="1912976" cy="257067"/>
          </a:xfrm>
          <a:prstGeom prst="roundRect">
            <a:avLst>
              <a:gd name="adj" fmla="val 0"/>
            </a:avLst>
          </a:prstGeom>
          <a:solidFill>
            <a:schemeClr val="tx2"/>
          </a:solidFill>
          <a:ln>
            <a:noFill/>
          </a:ln>
          <a:effectLst/>
          <a:extLst/>
        </p:spPr>
        <p:txBody>
          <a:bodyPr wrap="none" lIns="78903" tIns="36000" rIns="78903" bIns="39452" anchor="ctr"/>
          <a:lstStyle>
            <a:lvl1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1pPr>
            <a:lvl2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2pPr>
            <a:lvl3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3pPr>
            <a:lvl4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4pPr>
            <a:lvl5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5pPr>
            <a:lvl6pPr marL="25146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6pPr>
            <a:lvl7pPr marL="29718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7pPr>
            <a:lvl8pPr marL="34290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8pPr>
            <a:lvl9pPr marL="38862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9pPr>
          </a:lstStyle>
          <a:p>
            <a:pPr algn="ctr">
              <a:lnSpc>
                <a:spcPct val="150000"/>
              </a:lnSpc>
            </a:pPr>
            <a:r>
              <a:rPr lang="ja-JP" altLang="en-US" sz="1200" b="1" dirty="0" smtClean="0">
                <a:solidFill>
                  <a:srgbClr val="FFFFFF"/>
                </a:solidFill>
                <a:latin typeface="+mn-lt"/>
                <a:ea typeface="+mn-ea"/>
                <a:cs typeface="Meiryo UI" panose="020B0604030504040204" pitchFamily="50" charset="-128"/>
              </a:rPr>
              <a:t>サービス</a:t>
            </a:r>
            <a:r>
              <a:rPr lang="ja-JP" altLang="en-US" sz="1200" b="1" dirty="0">
                <a:solidFill>
                  <a:srgbClr val="FFFFFF"/>
                </a:solidFill>
                <a:latin typeface="+mn-lt"/>
                <a:ea typeface="+mn-ea"/>
                <a:cs typeface="Meiryo UI" panose="020B0604030504040204" pitchFamily="50" charset="-128"/>
              </a:rPr>
              <a:t>内容</a:t>
            </a:r>
            <a:endParaRPr lang="ja-JP" altLang="ja-JP" sz="1200" b="1" dirty="0">
              <a:solidFill>
                <a:srgbClr val="FFFFFF"/>
              </a:solidFill>
              <a:latin typeface="+mn-lt"/>
              <a:ea typeface="+mn-ea"/>
              <a:cs typeface="Meiryo UI" panose="020B0604030504040204" pitchFamily="50" charset="-128"/>
            </a:endParaRPr>
          </a:p>
        </p:txBody>
      </p:sp>
      <p:sp>
        <p:nvSpPr>
          <p:cNvPr id="22" name="Line 3"/>
          <p:cNvSpPr>
            <a:spLocks noChangeShapeType="1"/>
          </p:cNvSpPr>
          <p:nvPr/>
        </p:nvSpPr>
        <p:spPr bwMode="auto">
          <a:xfrm>
            <a:off x="547200" y="3104495"/>
            <a:ext cx="8280000" cy="1081"/>
          </a:xfrm>
          <a:prstGeom prst="line">
            <a:avLst/>
          </a:prstGeom>
          <a:noFill/>
          <a:ln w="18000" cap="flat">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65" tIns="40083" rIns="80165" bIns="40083"/>
          <a:lstStyle/>
          <a:p>
            <a:endParaRPr lang="ja-JP" altLang="en-US" dirty="0">
              <a:cs typeface="Meiryo UI" panose="020B0604030504040204" pitchFamily="50" charset="-128"/>
            </a:endParaRPr>
          </a:p>
        </p:txBody>
      </p:sp>
      <p:grpSp>
        <p:nvGrpSpPr>
          <p:cNvPr id="2" name="グループ化 1"/>
          <p:cNvGrpSpPr/>
          <p:nvPr/>
        </p:nvGrpSpPr>
        <p:grpSpPr>
          <a:xfrm>
            <a:off x="6268728" y="687358"/>
            <a:ext cx="2655416" cy="390166"/>
            <a:chOff x="755576" y="4308603"/>
            <a:chExt cx="2655416" cy="390166"/>
          </a:xfrm>
        </p:grpSpPr>
        <p:sp>
          <p:nvSpPr>
            <p:cNvPr id="29" name="正方形/長方形 28"/>
            <p:cNvSpPr/>
            <p:nvPr/>
          </p:nvSpPr>
          <p:spPr>
            <a:xfrm>
              <a:off x="755576" y="4467937"/>
              <a:ext cx="2655416" cy="230832"/>
            </a:xfrm>
            <a:prstGeom prst="rect">
              <a:avLst/>
            </a:prstGeom>
          </p:spPr>
          <p:txBody>
            <a:bodyPr wrap="square">
              <a:spAutoFit/>
            </a:bodyPr>
            <a:lstStyle/>
            <a:p>
              <a:r>
                <a:rPr lang="en-US" altLang="ja-JP" sz="900" dirty="0">
                  <a:solidFill>
                    <a:srgbClr val="FF6699"/>
                  </a:solidFill>
                </a:rPr>
                <a:t>https://wfp.ashisuto.co.jp/service/vupplan/</a:t>
              </a:r>
              <a:endParaRPr lang="ja-JP" altLang="en-US" sz="900" dirty="0">
                <a:solidFill>
                  <a:srgbClr val="FF6699"/>
                </a:solidFill>
              </a:endParaRPr>
            </a:p>
          </p:txBody>
        </p:sp>
        <p:sp>
          <p:nvSpPr>
            <p:cNvPr id="30" name="二等辺三角形 29"/>
            <p:cNvSpPr/>
            <p:nvPr/>
          </p:nvSpPr>
          <p:spPr>
            <a:xfrm flipV="1">
              <a:off x="842181" y="4376800"/>
              <a:ext cx="108005" cy="75134"/>
            </a:xfrm>
            <a:prstGeom prst="triangl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rgbClr val="FF6699"/>
                </a:solidFill>
              </a:endParaRPr>
            </a:p>
          </p:txBody>
        </p:sp>
        <p:sp>
          <p:nvSpPr>
            <p:cNvPr id="31" name="正方形/長方形 30"/>
            <p:cNvSpPr/>
            <p:nvPr/>
          </p:nvSpPr>
          <p:spPr>
            <a:xfrm>
              <a:off x="896183" y="4308603"/>
              <a:ext cx="2106667" cy="215444"/>
            </a:xfrm>
            <a:prstGeom prst="rect">
              <a:avLst/>
            </a:prstGeom>
          </p:spPr>
          <p:txBody>
            <a:bodyPr wrap="none">
              <a:spAutoFit/>
            </a:bodyPr>
            <a:lstStyle/>
            <a:p>
              <a:r>
                <a:rPr lang="en-US" altLang="ja-JP" sz="800" dirty="0">
                  <a:solidFill>
                    <a:srgbClr val="FF6699"/>
                  </a:solidFill>
                </a:rPr>
                <a:t>v</a:t>
              </a:r>
              <a:r>
                <a:rPr lang="en-US" altLang="ja-JP" sz="800" dirty="0" smtClean="0">
                  <a:solidFill>
                    <a:srgbClr val="FF6699"/>
                  </a:solidFill>
                </a:rPr>
                <a:t>ersion-up</a:t>
              </a:r>
              <a:r>
                <a:rPr lang="ja-JP" altLang="en-US" sz="800" dirty="0" smtClean="0">
                  <a:solidFill>
                    <a:srgbClr val="FF6699"/>
                  </a:solidFill>
                </a:rPr>
                <a:t>オプションの詳細情報はこちら</a:t>
              </a:r>
              <a:endParaRPr lang="ja-JP" altLang="en-US" sz="800" dirty="0">
                <a:solidFill>
                  <a:srgbClr val="FF6699"/>
                </a:solidFill>
              </a:endParaRPr>
            </a:p>
          </p:txBody>
        </p:sp>
      </p:grpSp>
      <p:sp>
        <p:nvSpPr>
          <p:cNvPr id="33" name="角丸四角形 32"/>
          <p:cNvSpPr/>
          <p:nvPr/>
        </p:nvSpPr>
        <p:spPr>
          <a:xfrm>
            <a:off x="560387" y="1479427"/>
            <a:ext cx="1419326" cy="1094574"/>
          </a:xfrm>
          <a:prstGeom prst="round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1000" b="1" dirty="0" smtClean="0">
                <a:solidFill>
                  <a:schemeClr val="bg1"/>
                </a:solidFill>
              </a:rPr>
              <a:t>年間プラン</a:t>
            </a:r>
            <a:endParaRPr kumimoji="1" lang="ja-JP" altLang="en-US" sz="1000" b="1" dirty="0" smtClean="0">
              <a:solidFill>
                <a:schemeClr val="bg1"/>
              </a:solidFill>
            </a:endParaRPr>
          </a:p>
        </p:txBody>
      </p:sp>
      <p:sp>
        <p:nvSpPr>
          <p:cNvPr id="34" name="角丸四角形 33"/>
          <p:cNvSpPr/>
          <p:nvPr/>
        </p:nvSpPr>
        <p:spPr>
          <a:xfrm>
            <a:off x="2370093" y="1479427"/>
            <a:ext cx="1985883" cy="1094574"/>
          </a:xfrm>
          <a:prstGeom prst="roundRect">
            <a:avLst>
              <a:gd name="adj" fmla="val 10155"/>
            </a:avLst>
          </a:prstGeom>
          <a:solidFill>
            <a:srgbClr val="00AFEF"/>
          </a:solidFill>
          <a:ln>
            <a:noFill/>
          </a:ln>
        </p:spPr>
        <p:style>
          <a:lnRef idx="0">
            <a:scrgbClr r="0" g="0" b="0"/>
          </a:lnRef>
          <a:fillRef idx="0">
            <a:scrgbClr r="0" g="0" b="0"/>
          </a:fillRef>
          <a:effectRef idx="0">
            <a:scrgbClr r="0" g="0" b="0"/>
          </a:effectRef>
          <a:fontRef idx="minor">
            <a:schemeClr val="lt1"/>
          </a:fontRef>
        </p:style>
        <p:txBody>
          <a:bodyPr lIns="72000" rIns="72000" rtlCol="0" anchor="ctr"/>
          <a:lstStyle/>
          <a:p>
            <a:pPr algn="ctr"/>
            <a:r>
              <a:rPr lang="en-US" altLang="ja-JP" sz="1000" b="1" dirty="0" smtClean="0">
                <a:solidFill>
                  <a:schemeClr val="bg1"/>
                </a:solidFill>
              </a:rPr>
              <a:t>version-up</a:t>
            </a:r>
            <a:r>
              <a:rPr lang="ja-JP" altLang="en-US" sz="1000" b="1" dirty="0" smtClean="0">
                <a:solidFill>
                  <a:schemeClr val="bg1"/>
                </a:solidFill>
              </a:rPr>
              <a:t> </a:t>
            </a:r>
            <a:r>
              <a:rPr kumimoji="1" lang="ja-JP" altLang="en-US" sz="1000" b="1" dirty="0" smtClean="0">
                <a:solidFill>
                  <a:schemeClr val="bg1"/>
                </a:solidFill>
              </a:rPr>
              <a:t>オプション</a:t>
            </a:r>
          </a:p>
        </p:txBody>
      </p:sp>
      <p:sp>
        <p:nvSpPr>
          <p:cNvPr id="35" name="加算 34"/>
          <p:cNvSpPr/>
          <p:nvPr/>
        </p:nvSpPr>
        <p:spPr>
          <a:xfrm>
            <a:off x="2030887" y="1932429"/>
            <a:ext cx="288032" cy="279111"/>
          </a:xfrm>
          <a:prstGeom prst="mathPlus">
            <a:avLst/>
          </a:prstGeom>
          <a:solidFill>
            <a:schemeClr val="bg1">
              <a:lumMod val="85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1400" dirty="0" smtClean="0">
              <a:solidFill>
                <a:schemeClr val="tx1">
                  <a:lumMod val="75000"/>
                  <a:lumOff val="25000"/>
                </a:schemeClr>
              </a:solidFill>
            </a:endParaRPr>
          </a:p>
        </p:txBody>
      </p:sp>
      <p:graphicFrame>
        <p:nvGraphicFramePr>
          <p:cNvPr id="37" name="Group 8"/>
          <p:cNvGraphicFramePr>
            <a:graphicFrameLocks noGrp="1"/>
          </p:cNvGraphicFramePr>
          <p:nvPr>
            <p:extLst>
              <p:ext uri="{D42A27DB-BD31-4B8C-83A1-F6EECF244321}">
                <p14:modId xmlns:p14="http://schemas.microsoft.com/office/powerpoint/2010/main" val="1622534582"/>
              </p:ext>
            </p:extLst>
          </p:nvPr>
        </p:nvGraphicFramePr>
        <p:xfrm>
          <a:off x="4407150" y="1479425"/>
          <a:ext cx="4420050" cy="1078335"/>
        </p:xfrm>
        <a:graphic>
          <a:graphicData uri="http://schemas.openxmlformats.org/drawingml/2006/table">
            <a:tbl>
              <a:tblPr/>
              <a:tblGrid>
                <a:gridCol w="1533002">
                  <a:extLst>
                    <a:ext uri="{9D8B030D-6E8A-4147-A177-3AD203B41FA5}">
                      <a16:colId xmlns:a16="http://schemas.microsoft.com/office/drawing/2014/main" val="20000"/>
                    </a:ext>
                  </a:extLst>
                </a:gridCol>
                <a:gridCol w="2887048">
                  <a:extLst>
                    <a:ext uri="{9D8B030D-6E8A-4147-A177-3AD203B41FA5}">
                      <a16:colId xmlns:a16="http://schemas.microsoft.com/office/drawing/2014/main" val="20001"/>
                    </a:ext>
                  </a:extLst>
                </a:gridCol>
              </a:tblGrid>
              <a:tr h="359445">
                <a:tc>
                  <a:txBody>
                    <a:bodyPr/>
                    <a:lstStyle>
                      <a:lvl1pPr>
                        <a:lnSpc>
                          <a:spcPct val="125000"/>
                        </a:lnSpc>
                        <a:spcAft>
                          <a:spcPts val="13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333333"/>
                          </a:solidFill>
                          <a:latin typeface="メイリオ" pitchFamily="48" charset="0"/>
                          <a:cs typeface="メイリオ" pitchFamily="48" charset="0"/>
                        </a:defRPr>
                      </a:lvl1pPr>
                      <a:lvl2pPr>
                        <a:lnSpc>
                          <a:spcPct val="125000"/>
                        </a:lnSpc>
                        <a:spcAft>
                          <a:spcPts val="10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333333"/>
                          </a:solidFill>
                          <a:latin typeface="メイリオ" pitchFamily="48" charset="0"/>
                          <a:cs typeface="メイリオ" pitchFamily="48" charset="0"/>
                        </a:defRPr>
                      </a:lvl2pPr>
                      <a:lvl3pPr>
                        <a:lnSpc>
                          <a:spcPct val="125000"/>
                        </a:lnSpc>
                        <a:spcAft>
                          <a:spcPts val="813"/>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333333"/>
                          </a:solidFill>
                          <a:latin typeface="メイリオ" pitchFamily="48" charset="0"/>
                          <a:cs typeface="メイリオ" pitchFamily="48" charset="0"/>
                        </a:defRPr>
                      </a:lvl3pPr>
                      <a:lvl4pPr>
                        <a:lnSpc>
                          <a:spcPct val="125000"/>
                        </a:lnSpc>
                        <a:spcAft>
                          <a:spcPts val="538"/>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4pPr>
                      <a:lvl5pPr>
                        <a:lnSpc>
                          <a:spcPct val="125000"/>
                        </a:lnSpc>
                        <a:spcAft>
                          <a:spcPts val="2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5pPr>
                      <a:lvl6pPr marL="25146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6pPr>
                      <a:lvl7pPr marL="29718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7pPr>
                      <a:lvl8pPr marL="34290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8pPr>
                      <a:lvl9pPr marL="38862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9p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ja-JP" altLang="en-US" sz="900" b="1" i="0" u="none" strike="noStrike" kern="1200" cap="none" normalizeH="0" baseline="0" dirty="0" smtClean="0">
                          <a:ln>
                            <a:noFill/>
                          </a:ln>
                          <a:solidFill>
                            <a:schemeClr val="bg1"/>
                          </a:solidFill>
                          <a:effectLst/>
                          <a:latin typeface="+mn-ea"/>
                          <a:ea typeface="+mn-ea"/>
                          <a:cs typeface="Meiryo UI" panose="020B0604030504040204" pitchFamily="50" charset="-128"/>
                        </a:rPr>
                        <a:t>価格</a:t>
                      </a:r>
                      <a:endParaRPr kumimoji="0" lang="ja-JP" altLang="ja-JP" sz="900" b="1" i="0" u="none" strike="noStrike" kern="1200" cap="none" normalizeH="0" baseline="0" dirty="0" smtClean="0">
                        <a:ln>
                          <a:noFill/>
                        </a:ln>
                        <a:solidFill>
                          <a:schemeClr val="bg1"/>
                        </a:solidFill>
                        <a:effectLst/>
                        <a:latin typeface="+mn-ea"/>
                        <a:ea typeface="+mn-ea"/>
                        <a:cs typeface="Meiryo UI" panose="020B0604030504040204" pitchFamily="50" charset="-128"/>
                      </a:endParaRPr>
                    </a:p>
                  </a:txBody>
                  <a:tcPr marL="75600" marR="75600" marT="27000" marB="32400" anchor="ctr" horzOverflow="overflow">
                    <a:lnL w="720" cap="flat" cmpd="sng" algn="ctr">
                      <a:solidFill>
                        <a:srgbClr val="E6E6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c>
                  <a:txBody>
                    <a:bodyPr/>
                    <a:lstStyle>
                      <a:lvl1pPr>
                        <a:lnSpc>
                          <a:spcPct val="125000"/>
                        </a:lnSpc>
                        <a:spcAft>
                          <a:spcPts val="13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333333"/>
                          </a:solidFill>
                          <a:latin typeface="メイリオ" pitchFamily="48" charset="0"/>
                          <a:cs typeface="メイリオ" pitchFamily="48" charset="0"/>
                        </a:defRPr>
                      </a:lvl1pPr>
                      <a:lvl2pPr>
                        <a:lnSpc>
                          <a:spcPct val="125000"/>
                        </a:lnSpc>
                        <a:spcAft>
                          <a:spcPts val="10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333333"/>
                          </a:solidFill>
                          <a:latin typeface="メイリオ" pitchFamily="48" charset="0"/>
                          <a:cs typeface="メイリオ" pitchFamily="48" charset="0"/>
                        </a:defRPr>
                      </a:lvl2pPr>
                      <a:lvl3pPr>
                        <a:lnSpc>
                          <a:spcPct val="125000"/>
                        </a:lnSpc>
                        <a:spcAft>
                          <a:spcPts val="813"/>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333333"/>
                          </a:solidFill>
                          <a:latin typeface="メイリオ" pitchFamily="48" charset="0"/>
                          <a:cs typeface="メイリオ" pitchFamily="48" charset="0"/>
                        </a:defRPr>
                      </a:lvl3pPr>
                      <a:lvl4pPr>
                        <a:lnSpc>
                          <a:spcPct val="125000"/>
                        </a:lnSpc>
                        <a:spcAft>
                          <a:spcPts val="538"/>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4pPr>
                      <a:lvl5pPr>
                        <a:lnSpc>
                          <a:spcPct val="125000"/>
                        </a:lnSpc>
                        <a:spcAft>
                          <a:spcPts val="2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5pPr>
                      <a:lvl6pPr marL="25146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6pPr>
                      <a:lvl7pPr marL="29718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7pPr>
                      <a:lvl8pPr marL="34290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8pPr>
                      <a:lvl9pPr marL="38862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9p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pPr>
                      <a:r>
                        <a:rPr kumimoji="0" lang="en-US" altLang="ja-JP" sz="900" b="0" i="0" u="none" strike="noStrike" kern="1200" cap="none" normalizeH="0" baseline="0" dirty="0" smtClean="0">
                          <a:ln>
                            <a:noFill/>
                          </a:ln>
                          <a:solidFill>
                            <a:srgbClr val="333333"/>
                          </a:solidFill>
                          <a:effectLst/>
                          <a:latin typeface="+mn-ea"/>
                          <a:ea typeface="+mn-ea"/>
                          <a:cs typeface="Meiryo UI" panose="020B0604030504040204" pitchFamily="50" charset="-128"/>
                        </a:rPr>
                        <a:t>60</a:t>
                      </a:r>
                      <a:r>
                        <a:rPr kumimoji="0" lang="ja-JP" altLang="en-US" sz="900" b="0" i="0" u="none" strike="noStrike" kern="1200" cap="none" normalizeH="0" baseline="0" dirty="0" smtClean="0">
                          <a:ln>
                            <a:noFill/>
                          </a:ln>
                          <a:solidFill>
                            <a:srgbClr val="333333"/>
                          </a:solidFill>
                          <a:effectLst/>
                          <a:latin typeface="+mn-ea"/>
                          <a:ea typeface="+mn-ea"/>
                          <a:cs typeface="Meiryo UI" panose="020B0604030504040204" pitchFamily="50" charset="-128"/>
                        </a:rPr>
                        <a:t>万円</a:t>
                      </a:r>
                      <a:endParaRPr kumimoji="0" lang="ja-JP" altLang="ja-JP" sz="900" b="0" i="0" u="none" strike="noStrike" kern="1200" cap="none" normalizeH="0" baseline="0" dirty="0" smtClean="0">
                        <a:ln>
                          <a:noFill/>
                        </a:ln>
                        <a:solidFill>
                          <a:srgbClr val="333333"/>
                        </a:solidFill>
                        <a:effectLst/>
                        <a:latin typeface="+mn-ea"/>
                        <a:ea typeface="+mn-ea"/>
                        <a:cs typeface="Meiryo UI" panose="020B0604030504040204" pitchFamily="50" charset="-128"/>
                      </a:endParaRP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302852863"/>
                  </a:ext>
                </a:extLst>
              </a:tr>
              <a:tr h="718890">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ja-JP" altLang="en-US" sz="900" b="1" i="0" u="none" strike="noStrike" kern="1200" cap="none" normalizeH="0" baseline="0" dirty="0" smtClean="0">
                          <a:ln>
                            <a:noFill/>
                          </a:ln>
                          <a:solidFill>
                            <a:schemeClr val="bg1"/>
                          </a:solidFill>
                          <a:effectLst/>
                          <a:latin typeface="+mn-ea"/>
                          <a:ea typeface="+mn-ea"/>
                          <a:cs typeface="Meiryo UI" panose="020B0604030504040204" pitchFamily="50" charset="-128"/>
                        </a:rPr>
                        <a:t>バージョンアップ</a:t>
                      </a:r>
                      <a:endParaRPr kumimoji="0" lang="en-US" altLang="ja-JP" sz="900" b="1" i="0" u="none" strike="noStrike" kern="1200" cap="none" normalizeH="0" baseline="0" dirty="0" smtClean="0">
                        <a:ln>
                          <a:noFill/>
                        </a:ln>
                        <a:solidFill>
                          <a:schemeClr val="bg1"/>
                        </a:solidFill>
                        <a:effectLst/>
                        <a:latin typeface="+mn-ea"/>
                        <a:ea typeface="+mn-ea"/>
                        <a:cs typeface="Meiryo UI" panose="020B0604030504040204" pitchFamily="50" charset="-128"/>
                      </a:endParaRPr>
                    </a:p>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ja-JP" altLang="en-US" sz="900" b="1" i="0" u="none" strike="noStrike" kern="1200" cap="none" normalizeH="0" baseline="0" dirty="0" smtClean="0">
                          <a:ln>
                            <a:noFill/>
                          </a:ln>
                          <a:solidFill>
                            <a:schemeClr val="bg1"/>
                          </a:solidFill>
                          <a:effectLst/>
                          <a:latin typeface="+mn-ea"/>
                          <a:ea typeface="+mn-ea"/>
                          <a:cs typeface="Meiryo UI" panose="020B0604030504040204" pitchFamily="50" charset="-128"/>
                        </a:rPr>
                        <a:t>フォロー特典</a:t>
                      </a:r>
                      <a:endParaRPr kumimoji="0" lang="en-US" altLang="ja-JP" sz="900" b="1" i="0" u="none" strike="noStrike" kern="1200" cap="none" normalizeH="0" baseline="0" dirty="0" smtClean="0">
                        <a:ln>
                          <a:noFill/>
                        </a:ln>
                        <a:solidFill>
                          <a:schemeClr val="bg1"/>
                        </a:solidFill>
                        <a:effectLst/>
                        <a:latin typeface="+mn-ea"/>
                        <a:ea typeface="+mn-ea"/>
                        <a:cs typeface="Meiryo UI" panose="020B0604030504040204" pitchFamily="50" charset="-128"/>
                      </a:endParaRPr>
                    </a:p>
                  </a:txBody>
                  <a:tcPr marL="75600" marR="75600" marT="27000" marB="32400" anchor="ctr" horzOverflow="overflow">
                    <a:lnL w="720" cap="flat" cmpd="sng" algn="ctr">
                      <a:solidFill>
                        <a:srgbClr val="E6E6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ja-JP" altLang="en-US" sz="900" b="0" i="0" u="none" strike="noStrike" kern="1200" cap="none" normalizeH="0" baseline="0" dirty="0" smtClean="0">
                          <a:ln>
                            <a:noFill/>
                          </a:ln>
                          <a:solidFill>
                            <a:srgbClr val="333333"/>
                          </a:solidFill>
                          <a:effectLst/>
                          <a:latin typeface="+mn-ea"/>
                          <a:ea typeface="+mn-ea"/>
                          <a:cs typeface="Meiryo UI" panose="020B0604030504040204" pitchFamily="50" charset="-128"/>
                        </a:rPr>
                        <a:t>バージョンアップ専用の</a:t>
                      </a:r>
                    </a:p>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ja-JP" altLang="en-US" sz="900" b="0" i="0" u="none" strike="noStrike" kern="1200" cap="none" normalizeH="0" baseline="0" dirty="0" smtClean="0">
                          <a:ln>
                            <a:noFill/>
                          </a:ln>
                          <a:solidFill>
                            <a:srgbClr val="333333"/>
                          </a:solidFill>
                          <a:effectLst/>
                          <a:latin typeface="+mn-ea"/>
                          <a:ea typeface="+mn-ea"/>
                          <a:cs typeface="Meiryo UI" panose="020B0604030504040204" pitchFamily="50" charset="-128"/>
                        </a:rPr>
                        <a:t>コンテンツ、技術フォローの提供</a:t>
                      </a: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3098578309"/>
                  </a:ext>
                </a:extLst>
              </a:tr>
            </a:tbl>
          </a:graphicData>
        </a:graphic>
      </p:graphicFrame>
    </p:spTree>
    <p:extLst>
      <p:ext uri="{BB962C8B-B14F-4D97-AF65-F5344CB8AC3E}">
        <p14:creationId xmlns:p14="http://schemas.microsoft.com/office/powerpoint/2010/main" val="2038603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mn-lt"/>
                <a:ea typeface="+mn-ea"/>
              </a:rPr>
              <a:t>VUP</a:t>
            </a:r>
            <a:r>
              <a:rPr lang="ja-JP" altLang="en-US" dirty="0" smtClean="0">
                <a:latin typeface="+mn-lt"/>
                <a:ea typeface="+mn-ea"/>
              </a:rPr>
              <a:t>オプション提供技術フォローについて</a:t>
            </a:r>
            <a:endParaRPr kumimoji="1" lang="ja-JP" altLang="en-US" dirty="0">
              <a:latin typeface="+mn-lt"/>
              <a:ea typeface="+mn-ea"/>
            </a:endParaRPr>
          </a:p>
        </p:txBody>
      </p:sp>
      <p:sp>
        <p:nvSpPr>
          <p:cNvPr id="10" name="スライド番号プレースホルダー 9"/>
          <p:cNvSpPr>
            <a:spLocks noGrp="1"/>
          </p:cNvSpPr>
          <p:nvPr>
            <p:ph type="sldNum" sz="quarter" idx="4"/>
          </p:nvPr>
        </p:nvSpPr>
        <p:spPr/>
        <p:txBody>
          <a:bodyPr/>
          <a:lstStyle/>
          <a:p>
            <a:fld id="{C7816169-848B-4E2F-9129-06408CD9870A}" type="slidenum">
              <a:rPr lang="ja-JP" altLang="en-US" smtClean="0"/>
              <a:pPr/>
              <a:t>11</a:t>
            </a:fld>
            <a:endParaRPr lang="ja-JP" altLang="en-US" dirty="0"/>
          </a:p>
        </p:txBody>
      </p:sp>
      <p:sp>
        <p:nvSpPr>
          <p:cNvPr id="8" name="フッター プレースホルダー 3"/>
          <p:cNvSpPr>
            <a:spLocks noGrp="1"/>
          </p:cNvSpPr>
          <p:nvPr>
            <p:ph type="ftr" sz="quarter" idx="3"/>
          </p:nvPr>
        </p:nvSpPr>
        <p:spPr>
          <a:xfrm>
            <a:off x="2874645" y="4776458"/>
            <a:ext cx="3394710" cy="274637"/>
          </a:xfrm>
        </p:spPr>
        <p:txBody>
          <a:bodyPr/>
          <a:lstStyle/>
          <a:p>
            <a:r>
              <a:rPr lang="en-US" altLang="ja-JP" dirty="0" smtClean="0"/>
              <a:t>Copyright© K.K. Ashisuto All Rights Reserved.</a:t>
            </a:r>
            <a:endParaRPr lang="ja-JP" altLang="en-US" dirty="0" smtClean="0"/>
          </a:p>
        </p:txBody>
      </p:sp>
      <p:pic>
        <p:nvPicPr>
          <p:cNvPr id="3" name="図 2"/>
          <p:cNvPicPr>
            <a:picLocks noChangeAspect="1"/>
          </p:cNvPicPr>
          <p:nvPr/>
        </p:nvPicPr>
        <p:blipFill>
          <a:blip r:embed="rId3"/>
          <a:stretch>
            <a:fillRect/>
          </a:stretch>
        </p:blipFill>
        <p:spPr>
          <a:xfrm>
            <a:off x="342573" y="1109111"/>
            <a:ext cx="5926782" cy="3486767"/>
          </a:xfrm>
          <a:prstGeom prst="rect">
            <a:avLst/>
          </a:prstGeom>
        </p:spPr>
      </p:pic>
      <p:sp>
        <p:nvSpPr>
          <p:cNvPr id="6" name="正方形/長方形 5"/>
          <p:cNvSpPr/>
          <p:nvPr/>
        </p:nvSpPr>
        <p:spPr>
          <a:xfrm>
            <a:off x="6307026" y="3496947"/>
            <a:ext cx="2681464" cy="1078560"/>
          </a:xfrm>
          <a:prstGeom prst="rect">
            <a:avLst/>
          </a:prstGeom>
          <a:solidFill>
            <a:schemeClr val="accent1">
              <a:lumMod val="20000"/>
              <a:lumOff val="80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800" dirty="0">
                <a:solidFill>
                  <a:srgbClr val="333333"/>
                </a:solidFill>
                <a:latin typeface="+mn-ea"/>
              </a:rPr>
              <a:t>本オプションにおいて提供する技術フォローは、</a:t>
            </a:r>
            <a:r>
              <a:rPr lang="en-US" altLang="ja-JP" sz="800" dirty="0">
                <a:solidFill>
                  <a:srgbClr val="333333"/>
                </a:solidFill>
                <a:latin typeface="+mn-ea"/>
              </a:rPr>
              <a:t>WebFOCUS</a:t>
            </a:r>
            <a:r>
              <a:rPr lang="ja-JP" altLang="en-US" sz="800" dirty="0">
                <a:solidFill>
                  <a:srgbClr val="333333"/>
                </a:solidFill>
                <a:latin typeface="+mn-ea"/>
              </a:rPr>
              <a:t>以外の関連製品や、お客様独自でカスタマイズ・開発したプログラム（</a:t>
            </a:r>
            <a:r>
              <a:rPr lang="en-US" altLang="ja-JP" sz="800" dirty="0">
                <a:solidFill>
                  <a:srgbClr val="333333"/>
                </a:solidFill>
                <a:latin typeface="+mn-ea"/>
              </a:rPr>
              <a:t>WebFOCUS</a:t>
            </a:r>
            <a:r>
              <a:rPr lang="ja-JP" altLang="en-US" sz="800" dirty="0">
                <a:solidFill>
                  <a:srgbClr val="333333"/>
                </a:solidFill>
                <a:latin typeface="+mn-ea"/>
              </a:rPr>
              <a:t>以外）についてはフォロー対象外です。また</a:t>
            </a:r>
            <a:r>
              <a:rPr lang="ja-JP" altLang="en-US" sz="800" dirty="0" smtClean="0">
                <a:solidFill>
                  <a:srgbClr val="333333"/>
                </a:solidFill>
                <a:latin typeface="+mn-ea"/>
              </a:rPr>
              <a:t>、バージョンアップ</a:t>
            </a:r>
            <a:r>
              <a:rPr lang="en-US" altLang="ja-JP" sz="800" dirty="0">
                <a:solidFill>
                  <a:srgbClr val="333333"/>
                </a:solidFill>
                <a:latin typeface="+mn-ea"/>
              </a:rPr>
              <a:t>1</a:t>
            </a:r>
            <a:r>
              <a:rPr lang="ja-JP" altLang="en-US" sz="800" dirty="0">
                <a:solidFill>
                  <a:srgbClr val="333333"/>
                </a:solidFill>
                <a:latin typeface="+mn-ea"/>
              </a:rPr>
              <a:t>回あたりの上限を超過した場合は別途お見積もりとさせていただきます</a:t>
            </a:r>
            <a:r>
              <a:rPr lang="ja-JP" altLang="en-US" sz="800" dirty="0" smtClean="0">
                <a:solidFill>
                  <a:srgbClr val="333333"/>
                </a:solidFill>
                <a:latin typeface="+mn-ea"/>
              </a:rPr>
              <a:t>。</a:t>
            </a:r>
            <a:endParaRPr lang="ja-JP" altLang="en-US" sz="800" dirty="0">
              <a:solidFill>
                <a:srgbClr val="333333"/>
              </a:solidFill>
              <a:latin typeface="+mn-ea"/>
            </a:endParaRPr>
          </a:p>
        </p:txBody>
      </p:sp>
      <p:pic>
        <p:nvPicPr>
          <p:cNvPr id="7" name="図 6"/>
          <p:cNvPicPr>
            <a:picLocks noChangeAspect="1"/>
          </p:cNvPicPr>
          <p:nvPr/>
        </p:nvPicPr>
        <p:blipFill>
          <a:blip r:embed="rId4"/>
          <a:stretch>
            <a:fillRect/>
          </a:stretch>
        </p:blipFill>
        <p:spPr>
          <a:xfrm>
            <a:off x="6307026" y="1203598"/>
            <a:ext cx="2681464" cy="2146984"/>
          </a:xfrm>
          <a:prstGeom prst="rect">
            <a:avLst/>
          </a:prstGeom>
          <a:ln>
            <a:solidFill>
              <a:schemeClr val="bg1">
                <a:lumMod val="75000"/>
              </a:schemeClr>
            </a:solidFill>
          </a:ln>
        </p:spPr>
      </p:pic>
    </p:spTree>
    <p:extLst>
      <p:ext uri="{BB962C8B-B14F-4D97-AF65-F5344CB8AC3E}">
        <p14:creationId xmlns:p14="http://schemas.microsoft.com/office/powerpoint/2010/main" val="1331604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6945" y="123478"/>
            <a:ext cx="8703567" cy="637580"/>
          </a:xfrm>
        </p:spPr>
        <p:txBody>
          <a:bodyPr>
            <a:noAutofit/>
          </a:bodyPr>
          <a:lstStyle/>
          <a:p>
            <a:r>
              <a:rPr lang="ja-JP" altLang="en-US" sz="1600" dirty="0" smtClean="0">
                <a:solidFill>
                  <a:srgbClr val="0070C0"/>
                </a:solidFill>
                <a:latin typeface="+mn-lt"/>
                <a:ea typeface="+mn-ea"/>
              </a:rPr>
              <a:t>サブスクリプションサービスの範囲内でバージョンアップを実施、都度の予算化を不要に</a:t>
            </a:r>
            <a:endParaRPr kumimoji="1" lang="ja-JP" altLang="en-US" sz="1600" dirty="0">
              <a:solidFill>
                <a:srgbClr val="0070C0"/>
              </a:solidFill>
              <a:latin typeface="+mn-lt"/>
              <a:ea typeface="+mn-ea"/>
            </a:endParaRPr>
          </a:p>
        </p:txBody>
      </p:sp>
      <p:sp>
        <p:nvSpPr>
          <p:cNvPr id="4" name="フッター プレースホルダー 3"/>
          <p:cNvSpPr>
            <a:spLocks noGrp="1"/>
          </p:cNvSpPr>
          <p:nvPr>
            <p:ph type="ftr" sz="quarter" idx="3"/>
          </p:nvPr>
        </p:nvSpPr>
        <p:spPr>
          <a:xfrm>
            <a:off x="3222175" y="4776458"/>
            <a:ext cx="3394710" cy="274637"/>
          </a:xfrm>
        </p:spPr>
        <p:txBody>
          <a:bodyPr/>
          <a:lstStyle/>
          <a:p>
            <a:r>
              <a:rPr lang="en-US" altLang="ja-JP" dirty="0" smtClean="0"/>
              <a:t>Copyright© K.K. Ashisuto All Rights Reserved.</a:t>
            </a:r>
            <a:endParaRPr lang="ja-JP" altLang="en-US" dirty="0" smtClean="0"/>
          </a:p>
        </p:txBody>
      </p:sp>
      <p:sp>
        <p:nvSpPr>
          <p:cNvPr id="5" name="スライド番号プレースホルダー 4"/>
          <p:cNvSpPr>
            <a:spLocks noGrp="1"/>
          </p:cNvSpPr>
          <p:nvPr>
            <p:ph type="sldNum" sz="quarter" idx="4"/>
          </p:nvPr>
        </p:nvSpPr>
        <p:spPr/>
        <p:txBody>
          <a:bodyPr/>
          <a:lstStyle/>
          <a:p>
            <a:fld id="{C7816169-848B-4E2F-9129-06408CD9870A}" type="slidenum">
              <a:rPr lang="ja-JP" altLang="en-US" smtClean="0"/>
              <a:pPr/>
              <a:t>12</a:t>
            </a:fld>
            <a:endParaRPr lang="ja-JP" altLang="en-US" dirty="0"/>
          </a:p>
        </p:txBody>
      </p:sp>
      <p:sp>
        <p:nvSpPr>
          <p:cNvPr id="21" name="テキスト ボックス 20"/>
          <p:cNvSpPr txBox="1"/>
          <p:nvPr/>
        </p:nvSpPr>
        <p:spPr bwMode="auto">
          <a:xfrm>
            <a:off x="611560" y="2802672"/>
            <a:ext cx="2088388" cy="233563"/>
          </a:xfrm>
          <a:prstGeom prst="rect">
            <a:avLst/>
          </a:prstGeom>
          <a:solidFill>
            <a:srgbClr val="FF81AB"/>
          </a:solidFill>
          <a:ln>
            <a:noFill/>
          </a:ln>
          <a:effectLst/>
          <a:extLst/>
        </p:spPr>
        <p:txBody>
          <a:bodyPr wrap="square" lIns="78903" tIns="39452" rIns="78903" bIns="39452" rtlCol="0">
            <a:spAutoFit/>
          </a:bodyPr>
          <a:lstStyle/>
          <a:p>
            <a:pPr algn="ctr">
              <a:spcBef>
                <a:spcPct val="20000"/>
              </a:spcBef>
              <a:spcAft>
                <a:spcPts val="400"/>
              </a:spcAft>
              <a:buClr>
                <a:srgbClr val="007BBB"/>
              </a:buClr>
              <a:tabLst/>
            </a:pPr>
            <a:r>
              <a:rPr lang="en-US" altLang="ja-JP" sz="1000" b="1" dirty="0">
                <a:solidFill>
                  <a:schemeClr val="bg1"/>
                </a:solidFill>
              </a:rPr>
              <a:t>v</a:t>
            </a:r>
            <a:r>
              <a:rPr lang="en-US" altLang="ja-JP" sz="1000" b="1" dirty="0" smtClean="0">
                <a:solidFill>
                  <a:schemeClr val="bg1"/>
                </a:solidFill>
              </a:rPr>
              <a:t>ersion-up</a:t>
            </a:r>
            <a:r>
              <a:rPr lang="ja-JP" altLang="en-US" sz="1000" b="1" dirty="0" smtClean="0">
                <a:solidFill>
                  <a:schemeClr val="bg1"/>
                </a:solidFill>
              </a:rPr>
              <a:t>オプションありの場合</a:t>
            </a:r>
            <a:endParaRPr kumimoji="1" lang="ja-JP" altLang="en-US" sz="1000" b="1" dirty="0">
              <a:solidFill>
                <a:schemeClr val="bg1"/>
              </a:solidFill>
            </a:endParaRPr>
          </a:p>
        </p:txBody>
      </p:sp>
      <p:sp>
        <p:nvSpPr>
          <p:cNvPr id="216" name="正方形/長方形 215"/>
          <p:cNvSpPr/>
          <p:nvPr/>
        </p:nvSpPr>
        <p:spPr>
          <a:xfrm>
            <a:off x="5076056" y="2644395"/>
            <a:ext cx="1116000" cy="701588"/>
          </a:xfrm>
          <a:prstGeom prst="rect">
            <a:avLst/>
          </a:prstGeom>
          <a:solidFill>
            <a:schemeClr val="accent1">
              <a:lumMod val="20000"/>
              <a:lumOff val="80000"/>
            </a:schemeClr>
          </a:solidFill>
          <a:ln>
            <a:noFill/>
          </a:ln>
          <a:effectLst/>
        </p:spPr>
        <p:style>
          <a:lnRef idx="1">
            <a:schemeClr val="accent5"/>
          </a:lnRef>
          <a:fillRef idx="3">
            <a:schemeClr val="accent5"/>
          </a:fillRef>
          <a:effectRef idx="2">
            <a:schemeClr val="accent5"/>
          </a:effectRef>
          <a:fontRef idx="minor">
            <a:schemeClr val="lt1"/>
          </a:fontRef>
        </p:style>
        <p:txBody>
          <a:bodyPr lIns="36000" rIns="36000" rtlCol="0" anchor="ctr"/>
          <a:lstStyle/>
          <a:p>
            <a:pPr algn="ctr"/>
            <a:r>
              <a:rPr lang="ja-JP" altLang="en-US" sz="700" dirty="0" smtClean="0">
                <a:solidFill>
                  <a:schemeClr val="tx1">
                    <a:lumMod val="75000"/>
                    <a:lumOff val="25000"/>
                  </a:schemeClr>
                </a:solidFill>
              </a:rPr>
              <a:t>定期的にバージョン</a:t>
            </a:r>
            <a:endParaRPr lang="en-US" altLang="ja-JP" sz="700" dirty="0" smtClean="0">
              <a:solidFill>
                <a:schemeClr val="tx1">
                  <a:lumMod val="75000"/>
                  <a:lumOff val="25000"/>
                </a:schemeClr>
              </a:solidFill>
            </a:endParaRPr>
          </a:p>
          <a:p>
            <a:pPr algn="ctr"/>
            <a:r>
              <a:rPr lang="ja-JP" altLang="en-US" sz="700" dirty="0" smtClean="0">
                <a:solidFill>
                  <a:schemeClr val="tx1">
                    <a:lumMod val="75000"/>
                    <a:lumOff val="25000"/>
                  </a:schemeClr>
                </a:solidFill>
              </a:rPr>
              <a:t>アップできるようになり</a:t>
            </a:r>
            <a:endParaRPr lang="en-US" altLang="ja-JP" sz="700" dirty="0" smtClean="0">
              <a:solidFill>
                <a:schemeClr val="tx1">
                  <a:lumMod val="75000"/>
                  <a:lumOff val="25000"/>
                </a:schemeClr>
              </a:solidFill>
            </a:endParaRPr>
          </a:p>
          <a:p>
            <a:pPr algn="ctr"/>
            <a:r>
              <a:rPr lang="ja-JP" altLang="en-US" sz="700" dirty="0" smtClean="0">
                <a:solidFill>
                  <a:schemeClr val="tx1">
                    <a:lumMod val="75000"/>
                    <a:lumOff val="25000"/>
                  </a:schemeClr>
                </a:solidFill>
              </a:rPr>
              <a:t>サポート切れの心配が</a:t>
            </a:r>
            <a:endParaRPr lang="en-US" altLang="ja-JP" sz="700" dirty="0" smtClean="0">
              <a:solidFill>
                <a:schemeClr val="tx1">
                  <a:lumMod val="75000"/>
                  <a:lumOff val="25000"/>
                </a:schemeClr>
              </a:solidFill>
            </a:endParaRPr>
          </a:p>
          <a:p>
            <a:pPr algn="ctr"/>
            <a:r>
              <a:rPr lang="ja-JP" altLang="en-US" sz="700" dirty="0" smtClean="0">
                <a:solidFill>
                  <a:schemeClr val="tx1">
                    <a:lumMod val="75000"/>
                    <a:lumOff val="25000"/>
                  </a:schemeClr>
                </a:solidFill>
              </a:rPr>
              <a:t>なくなる！</a:t>
            </a:r>
            <a:endParaRPr kumimoji="1" lang="ja-JP" altLang="en-US" sz="700" dirty="0" smtClean="0">
              <a:solidFill>
                <a:schemeClr val="tx1">
                  <a:lumMod val="75000"/>
                  <a:lumOff val="25000"/>
                </a:schemeClr>
              </a:solidFill>
            </a:endParaRPr>
          </a:p>
        </p:txBody>
      </p:sp>
      <p:sp>
        <p:nvSpPr>
          <p:cNvPr id="217" name="正方形/長方形 216"/>
          <p:cNvSpPr/>
          <p:nvPr/>
        </p:nvSpPr>
        <p:spPr>
          <a:xfrm>
            <a:off x="6342578" y="2644395"/>
            <a:ext cx="1116000" cy="701588"/>
          </a:xfrm>
          <a:prstGeom prst="rect">
            <a:avLst/>
          </a:prstGeom>
          <a:solidFill>
            <a:schemeClr val="accent1">
              <a:lumMod val="20000"/>
              <a:lumOff val="80000"/>
            </a:schemeClr>
          </a:solidFill>
          <a:ln>
            <a:noFill/>
          </a:ln>
          <a:effectLst/>
        </p:spPr>
        <p:style>
          <a:lnRef idx="1">
            <a:schemeClr val="accent5"/>
          </a:lnRef>
          <a:fillRef idx="3">
            <a:schemeClr val="accent5"/>
          </a:fillRef>
          <a:effectRef idx="2">
            <a:schemeClr val="accent5"/>
          </a:effectRef>
          <a:fontRef idx="minor">
            <a:schemeClr val="lt1"/>
          </a:fontRef>
        </p:style>
        <p:txBody>
          <a:bodyPr lIns="36000" rIns="36000" rtlCol="0" anchor="ctr"/>
          <a:lstStyle/>
          <a:p>
            <a:pPr algn="ctr"/>
            <a:r>
              <a:rPr lang="ja-JP" altLang="en-US" sz="700" dirty="0" smtClean="0">
                <a:solidFill>
                  <a:schemeClr val="tx1">
                    <a:lumMod val="75000"/>
                    <a:lumOff val="25000"/>
                  </a:schemeClr>
                </a:solidFill>
              </a:rPr>
              <a:t>常に最新バージョンの</a:t>
            </a:r>
            <a:endParaRPr lang="en-US" altLang="ja-JP" sz="700" dirty="0" smtClean="0">
              <a:solidFill>
                <a:schemeClr val="tx1">
                  <a:lumMod val="75000"/>
                  <a:lumOff val="25000"/>
                </a:schemeClr>
              </a:solidFill>
            </a:endParaRPr>
          </a:p>
          <a:p>
            <a:pPr algn="ctr"/>
            <a:r>
              <a:rPr lang="ja-JP" altLang="en-US" sz="700" dirty="0" smtClean="0">
                <a:solidFill>
                  <a:schemeClr val="tx1">
                    <a:lumMod val="75000"/>
                    <a:lumOff val="25000"/>
                  </a:schemeClr>
                </a:solidFill>
              </a:rPr>
              <a:t>機能やセキュリティを</a:t>
            </a:r>
            <a:endParaRPr lang="en-US" altLang="ja-JP" sz="700" dirty="0" smtClean="0">
              <a:solidFill>
                <a:schemeClr val="tx1">
                  <a:lumMod val="75000"/>
                  <a:lumOff val="25000"/>
                </a:schemeClr>
              </a:solidFill>
            </a:endParaRPr>
          </a:p>
          <a:p>
            <a:pPr algn="ctr"/>
            <a:r>
              <a:rPr lang="ja-JP" altLang="en-US" sz="700" dirty="0" smtClean="0">
                <a:solidFill>
                  <a:schemeClr val="tx1">
                    <a:lumMod val="75000"/>
                    <a:lumOff val="25000"/>
                  </a:schemeClr>
                </a:solidFill>
              </a:rPr>
              <a:t>利用できるから</a:t>
            </a:r>
            <a:endParaRPr lang="en-US" altLang="ja-JP" sz="700" dirty="0" smtClean="0">
              <a:solidFill>
                <a:schemeClr val="tx1">
                  <a:lumMod val="75000"/>
                  <a:lumOff val="25000"/>
                </a:schemeClr>
              </a:solidFill>
            </a:endParaRPr>
          </a:p>
          <a:p>
            <a:pPr algn="ctr"/>
            <a:r>
              <a:rPr kumimoji="1" lang="ja-JP" altLang="en-US" sz="700" dirty="0">
                <a:solidFill>
                  <a:schemeClr val="tx1">
                    <a:lumMod val="75000"/>
                    <a:lumOff val="25000"/>
                  </a:schemeClr>
                </a:solidFill>
              </a:rPr>
              <a:t>やりたい</a:t>
            </a:r>
            <a:r>
              <a:rPr kumimoji="1" lang="ja-JP" altLang="en-US" sz="700" dirty="0" smtClean="0">
                <a:solidFill>
                  <a:schemeClr val="tx1">
                    <a:lumMod val="75000"/>
                    <a:lumOff val="25000"/>
                  </a:schemeClr>
                </a:solidFill>
              </a:rPr>
              <a:t>こと</a:t>
            </a:r>
            <a:r>
              <a:rPr lang="ja-JP" altLang="en-US" sz="700" dirty="0" smtClean="0">
                <a:solidFill>
                  <a:schemeClr val="tx1">
                    <a:lumMod val="75000"/>
                    <a:lumOff val="25000"/>
                  </a:schemeClr>
                </a:solidFill>
              </a:rPr>
              <a:t>が</a:t>
            </a:r>
            <a:endParaRPr lang="en-US" altLang="ja-JP" sz="700" dirty="0" smtClean="0">
              <a:solidFill>
                <a:schemeClr val="tx1">
                  <a:lumMod val="75000"/>
                  <a:lumOff val="25000"/>
                </a:schemeClr>
              </a:solidFill>
            </a:endParaRPr>
          </a:p>
          <a:p>
            <a:pPr algn="ctr"/>
            <a:r>
              <a:rPr kumimoji="1" lang="ja-JP" altLang="en-US" sz="700" dirty="0" smtClean="0">
                <a:solidFill>
                  <a:schemeClr val="tx1">
                    <a:lumMod val="75000"/>
                    <a:lumOff val="25000"/>
                  </a:schemeClr>
                </a:solidFill>
              </a:rPr>
              <a:t>実現しやすくなる！</a:t>
            </a:r>
          </a:p>
        </p:txBody>
      </p:sp>
      <p:sp>
        <p:nvSpPr>
          <p:cNvPr id="218" name="正方形/長方形 217"/>
          <p:cNvSpPr/>
          <p:nvPr/>
        </p:nvSpPr>
        <p:spPr>
          <a:xfrm>
            <a:off x="7609100" y="2644395"/>
            <a:ext cx="1116000" cy="701588"/>
          </a:xfrm>
          <a:prstGeom prst="rect">
            <a:avLst/>
          </a:prstGeom>
          <a:solidFill>
            <a:schemeClr val="accent1">
              <a:lumMod val="20000"/>
              <a:lumOff val="80000"/>
            </a:schemeClr>
          </a:solidFill>
          <a:ln>
            <a:noFill/>
          </a:ln>
          <a:effectLst/>
        </p:spPr>
        <p:style>
          <a:lnRef idx="1">
            <a:schemeClr val="accent5"/>
          </a:lnRef>
          <a:fillRef idx="3">
            <a:schemeClr val="accent5"/>
          </a:fillRef>
          <a:effectRef idx="2">
            <a:schemeClr val="accent5"/>
          </a:effectRef>
          <a:fontRef idx="minor">
            <a:schemeClr val="lt1"/>
          </a:fontRef>
        </p:style>
        <p:txBody>
          <a:bodyPr lIns="36000" rIns="36000" rtlCol="0" anchor="ctr"/>
          <a:lstStyle/>
          <a:p>
            <a:pPr algn="ctr"/>
            <a:r>
              <a:rPr lang="en-US" altLang="ja-JP" sz="700" dirty="0" smtClean="0">
                <a:solidFill>
                  <a:schemeClr val="tx1">
                    <a:lumMod val="75000"/>
                    <a:lumOff val="25000"/>
                  </a:schemeClr>
                </a:solidFill>
              </a:rPr>
              <a:t>WebFOCUS</a:t>
            </a:r>
            <a:r>
              <a:rPr lang="ja-JP" altLang="en-US" sz="700" dirty="0" smtClean="0">
                <a:solidFill>
                  <a:schemeClr val="tx1">
                    <a:lumMod val="75000"/>
                    <a:lumOff val="25000"/>
                  </a:schemeClr>
                </a:solidFill>
              </a:rPr>
              <a:t>ナレッジ</a:t>
            </a:r>
            <a:endParaRPr lang="en-US" altLang="ja-JP" sz="700" dirty="0" smtClean="0">
              <a:solidFill>
                <a:schemeClr val="tx1">
                  <a:lumMod val="75000"/>
                  <a:lumOff val="25000"/>
                </a:schemeClr>
              </a:solidFill>
            </a:endParaRPr>
          </a:p>
          <a:p>
            <a:pPr algn="ctr"/>
            <a:r>
              <a:rPr lang="ja-JP" altLang="en-US" sz="700" dirty="0" smtClean="0">
                <a:solidFill>
                  <a:schemeClr val="tx1">
                    <a:lumMod val="75000"/>
                    <a:lumOff val="25000"/>
                  </a:schemeClr>
                </a:solidFill>
              </a:rPr>
              <a:t>サプリのコンテンツも</a:t>
            </a:r>
            <a:endParaRPr lang="en-US" altLang="ja-JP" sz="700" dirty="0" smtClean="0">
              <a:solidFill>
                <a:schemeClr val="tx1">
                  <a:lumMod val="75000"/>
                  <a:lumOff val="25000"/>
                </a:schemeClr>
              </a:solidFill>
            </a:endParaRPr>
          </a:p>
          <a:p>
            <a:pPr algn="ctr"/>
            <a:r>
              <a:rPr lang="ja-JP" altLang="en-US" sz="700" dirty="0" smtClean="0">
                <a:solidFill>
                  <a:schemeClr val="tx1">
                    <a:lumMod val="75000"/>
                    <a:lumOff val="25000"/>
                  </a:schemeClr>
                </a:solidFill>
              </a:rPr>
              <a:t>使えるから</a:t>
            </a:r>
            <a:r>
              <a:rPr kumimoji="1" lang="ja-JP" altLang="en-US" sz="700" dirty="0" smtClean="0">
                <a:solidFill>
                  <a:schemeClr val="tx1">
                    <a:lumMod val="75000"/>
                    <a:lumOff val="25000"/>
                  </a:schemeClr>
                </a:solidFill>
              </a:rPr>
              <a:t>バージョンアップの付加価値創出の手助けになる！</a:t>
            </a:r>
          </a:p>
        </p:txBody>
      </p:sp>
      <p:grpSp>
        <p:nvGrpSpPr>
          <p:cNvPr id="7" name="グループ化 6"/>
          <p:cNvGrpSpPr/>
          <p:nvPr/>
        </p:nvGrpSpPr>
        <p:grpSpPr>
          <a:xfrm>
            <a:off x="539552" y="2828489"/>
            <a:ext cx="7956450" cy="2016739"/>
            <a:chOff x="539552" y="2828489"/>
            <a:chExt cx="7956450" cy="2016739"/>
          </a:xfrm>
        </p:grpSpPr>
        <p:sp>
          <p:nvSpPr>
            <p:cNvPr id="68" name="テキスト ボックス 67"/>
            <p:cNvSpPr txBox="1"/>
            <p:nvPr/>
          </p:nvSpPr>
          <p:spPr bwMode="auto">
            <a:xfrm>
              <a:off x="1211791" y="3255421"/>
              <a:ext cx="4498197" cy="180425"/>
            </a:xfrm>
            <a:prstGeom prst="rect">
              <a:avLst/>
            </a:prstGeom>
            <a:solidFill>
              <a:schemeClr val="accent1"/>
            </a:solidFill>
            <a:ln>
              <a:noFill/>
            </a:ln>
            <a:effectLst/>
            <a:extLst/>
          </p:spPr>
          <p:txBody>
            <a:bodyPr wrap="square" lIns="78903" tIns="36000" rIns="78903" bIns="36000" rtlCol="0">
              <a:spAutoFit/>
            </a:bodyPr>
            <a:lstStyle/>
            <a:p>
              <a:pPr>
                <a:spcBef>
                  <a:spcPct val="20000"/>
                </a:spcBef>
                <a:spcAft>
                  <a:spcPts val="400"/>
                </a:spcAft>
                <a:buClr>
                  <a:srgbClr val="007BBB"/>
                </a:buClr>
                <a:tabLst/>
              </a:pPr>
              <a:r>
                <a:rPr lang="en-US" altLang="ja-JP" sz="700" b="1" dirty="0" smtClean="0">
                  <a:solidFill>
                    <a:schemeClr val="bg1"/>
                  </a:solidFill>
                  <a:latin typeface="+mj-ea"/>
                  <a:ea typeface="+mj-ea"/>
                </a:rPr>
                <a:t>WebFOCUS</a:t>
              </a:r>
              <a:r>
                <a:rPr lang="ja-JP" altLang="en-US" sz="700" b="1" dirty="0" smtClean="0">
                  <a:solidFill>
                    <a:schemeClr val="bg1"/>
                  </a:solidFill>
                  <a:latin typeface="+mj-ea"/>
                  <a:ea typeface="+mj-ea"/>
                </a:rPr>
                <a:t> ナレッジサプリ</a:t>
              </a:r>
              <a:endParaRPr kumimoji="1" lang="ja-JP" altLang="en-US" sz="700" b="1" dirty="0">
                <a:solidFill>
                  <a:schemeClr val="bg1"/>
                </a:solidFill>
                <a:latin typeface="+mj-ea"/>
                <a:ea typeface="+mj-ea"/>
              </a:endParaRPr>
            </a:p>
          </p:txBody>
        </p:sp>
        <p:sp>
          <p:nvSpPr>
            <p:cNvPr id="66" name="Google Shape;525;p25"/>
            <p:cNvSpPr/>
            <p:nvPr/>
          </p:nvSpPr>
          <p:spPr>
            <a:xfrm>
              <a:off x="1233268" y="3739945"/>
              <a:ext cx="1833705" cy="299269"/>
            </a:xfrm>
            <a:prstGeom prst="rect">
              <a:avLst/>
            </a:prstGeom>
            <a:solidFill>
              <a:schemeClr val="accent5">
                <a:lumMod val="20000"/>
                <a:lumOff val="80000"/>
              </a:schemeClr>
            </a:solidFill>
            <a:ln>
              <a:noFill/>
            </a:ln>
          </p:spPr>
          <p:txBody>
            <a:bodyPr spcFirstLastPara="1" wrap="square" lIns="121900" tIns="144000" rIns="121900" bIns="121900" anchor="ctr" anchorCtr="0">
              <a:noAutofit/>
            </a:bodyPr>
            <a:lstStyle/>
            <a:p>
              <a:pPr algn="ctr"/>
              <a:endParaRPr sz="900" dirty="0">
                <a:solidFill>
                  <a:schemeClr val="tx1">
                    <a:lumMod val="75000"/>
                    <a:lumOff val="25000"/>
                  </a:schemeClr>
                </a:solidFill>
                <a:latin typeface="メイリオ" panose="020B0604030504040204" pitchFamily="50" charset="-128"/>
                <a:ea typeface="メイリオ" panose="020B0604030504040204" pitchFamily="50" charset="-128"/>
                <a:cs typeface="M PLUS 1p"/>
                <a:sym typeface="M PLUS 1p"/>
              </a:endParaRPr>
            </a:p>
          </p:txBody>
        </p:sp>
        <p:cxnSp>
          <p:nvCxnSpPr>
            <p:cNvPr id="136" name="Google Shape;510;p25"/>
            <p:cNvCxnSpPr/>
            <p:nvPr/>
          </p:nvCxnSpPr>
          <p:spPr>
            <a:xfrm rot="10800000" flipH="1">
              <a:off x="1173989" y="4081234"/>
              <a:ext cx="4536000" cy="1871"/>
            </a:xfrm>
            <a:prstGeom prst="straightConnector1">
              <a:avLst/>
            </a:prstGeom>
            <a:noFill/>
            <a:ln w="28575" cap="flat" cmpd="sng">
              <a:solidFill>
                <a:srgbClr val="9E9E9E"/>
              </a:solidFill>
              <a:prstDash val="solid"/>
              <a:round/>
              <a:headEnd type="none" w="med" len="med"/>
              <a:tailEnd type="stealth" w="med" len="med"/>
            </a:ln>
          </p:spPr>
        </p:cxnSp>
        <p:sp>
          <p:nvSpPr>
            <p:cNvPr id="138" name="Google Shape;512;p25"/>
            <p:cNvSpPr/>
            <p:nvPr/>
          </p:nvSpPr>
          <p:spPr>
            <a:xfrm>
              <a:off x="1263245" y="3784684"/>
              <a:ext cx="544243" cy="207998"/>
            </a:xfrm>
            <a:prstGeom prst="wedgeRectCallout">
              <a:avLst>
                <a:gd name="adj1" fmla="val -20833"/>
                <a:gd name="adj2" fmla="val 62500"/>
              </a:avLst>
            </a:prstGeom>
            <a:solidFill>
              <a:srgbClr val="FF99CC"/>
            </a:solidFill>
            <a:ln>
              <a:noFill/>
            </a:ln>
          </p:spPr>
          <p:txBody>
            <a:bodyPr spcFirstLastPara="1" wrap="square" lIns="72000" tIns="108000" rIns="72000" bIns="72000" anchor="ctr" anchorCtr="0">
              <a:noAutofit/>
            </a:bodyPr>
            <a:lstStyle/>
            <a:p>
              <a:pPr algn="ctr"/>
              <a:r>
                <a:rPr lang="ja-JP" altLang="en-US" sz="700" b="1" spc="300" dirty="0">
                  <a:solidFill>
                    <a:schemeClr val="lt1"/>
                  </a:solidFill>
                  <a:latin typeface="メイリオ" panose="020B0604030504040204" pitchFamily="50" charset="-128"/>
                  <a:ea typeface="メイリオ" panose="020B0604030504040204" pitchFamily="50" charset="-128"/>
                  <a:cs typeface="M PLUS 1p"/>
                  <a:sym typeface="M PLUS 1p"/>
                </a:rPr>
                <a:t>定額</a:t>
              </a:r>
              <a:endParaRPr sz="700" b="1" spc="300" dirty="0">
                <a:solidFill>
                  <a:schemeClr val="lt1"/>
                </a:solidFill>
                <a:latin typeface="メイリオ" panose="020B0604030504040204" pitchFamily="50" charset="-128"/>
                <a:ea typeface="メイリオ" panose="020B0604030504040204" pitchFamily="50" charset="-128"/>
                <a:cs typeface="M PLUS 1p"/>
                <a:sym typeface="M PLUS 1p"/>
              </a:endParaRPr>
            </a:p>
          </p:txBody>
        </p:sp>
        <p:sp>
          <p:nvSpPr>
            <p:cNvPr id="139" name="Google Shape;514;p25"/>
            <p:cNvSpPr/>
            <p:nvPr/>
          </p:nvSpPr>
          <p:spPr>
            <a:xfrm>
              <a:off x="1869498" y="3784684"/>
              <a:ext cx="544243" cy="207998"/>
            </a:xfrm>
            <a:prstGeom prst="wedgeRectCallout">
              <a:avLst>
                <a:gd name="adj1" fmla="val -20833"/>
                <a:gd name="adj2" fmla="val 62500"/>
              </a:avLst>
            </a:prstGeom>
            <a:solidFill>
              <a:srgbClr val="FF99CC"/>
            </a:solidFill>
            <a:ln>
              <a:noFill/>
            </a:ln>
          </p:spPr>
          <p:txBody>
            <a:bodyPr spcFirstLastPara="1" wrap="square" lIns="72000" tIns="108000" rIns="72000" bIns="72000" anchor="ctr" anchorCtr="0">
              <a:noAutofit/>
            </a:bodyPr>
            <a:lstStyle/>
            <a:p>
              <a:pPr algn="ctr"/>
              <a:r>
                <a:rPr lang="ja-JP" altLang="en-US" sz="700" b="1" spc="300" dirty="0">
                  <a:solidFill>
                    <a:schemeClr val="lt1"/>
                  </a:solidFill>
                  <a:latin typeface="メイリオ" panose="020B0604030504040204" pitchFamily="50" charset="-128"/>
                  <a:ea typeface="メイリオ" panose="020B0604030504040204" pitchFamily="50" charset="-128"/>
                  <a:cs typeface="M PLUS 1p"/>
                  <a:sym typeface="M PLUS 1p"/>
                </a:rPr>
                <a:t>定額</a:t>
              </a:r>
            </a:p>
          </p:txBody>
        </p:sp>
        <p:sp>
          <p:nvSpPr>
            <p:cNvPr id="140" name="Google Shape;515;p25"/>
            <p:cNvSpPr/>
            <p:nvPr/>
          </p:nvSpPr>
          <p:spPr>
            <a:xfrm>
              <a:off x="2475751" y="3784684"/>
              <a:ext cx="544243" cy="207998"/>
            </a:xfrm>
            <a:prstGeom prst="wedgeRectCallout">
              <a:avLst>
                <a:gd name="adj1" fmla="val -20833"/>
                <a:gd name="adj2" fmla="val 62500"/>
              </a:avLst>
            </a:prstGeom>
            <a:solidFill>
              <a:srgbClr val="FF99CC"/>
            </a:solidFill>
            <a:ln>
              <a:noFill/>
            </a:ln>
          </p:spPr>
          <p:txBody>
            <a:bodyPr spcFirstLastPara="1" wrap="square" lIns="72000" tIns="108000" rIns="72000" bIns="72000" anchor="ctr" anchorCtr="0">
              <a:noAutofit/>
            </a:bodyPr>
            <a:lstStyle/>
            <a:p>
              <a:pPr algn="ctr"/>
              <a:r>
                <a:rPr lang="ja-JP" altLang="en-US" sz="700" b="1" spc="300" dirty="0">
                  <a:solidFill>
                    <a:schemeClr val="lt1"/>
                  </a:solidFill>
                  <a:latin typeface="メイリオ" panose="020B0604030504040204" pitchFamily="50" charset="-128"/>
                  <a:ea typeface="メイリオ" panose="020B0604030504040204" pitchFamily="50" charset="-128"/>
                  <a:cs typeface="M PLUS 1p"/>
                  <a:sym typeface="M PLUS 1p"/>
                </a:rPr>
                <a:t>定額</a:t>
              </a:r>
            </a:p>
          </p:txBody>
        </p:sp>
        <p:sp>
          <p:nvSpPr>
            <p:cNvPr id="141" name="Google Shape;516;p25"/>
            <p:cNvSpPr/>
            <p:nvPr/>
          </p:nvSpPr>
          <p:spPr>
            <a:xfrm>
              <a:off x="3096068" y="3784684"/>
              <a:ext cx="544243" cy="207998"/>
            </a:xfrm>
            <a:prstGeom prst="wedgeRectCallout">
              <a:avLst>
                <a:gd name="adj1" fmla="val -20833"/>
                <a:gd name="adj2" fmla="val 62500"/>
              </a:avLst>
            </a:prstGeom>
            <a:solidFill>
              <a:srgbClr val="FF99CC"/>
            </a:solidFill>
            <a:ln>
              <a:noFill/>
            </a:ln>
          </p:spPr>
          <p:txBody>
            <a:bodyPr spcFirstLastPara="1" wrap="square" lIns="72000" tIns="108000" rIns="72000" bIns="72000" anchor="ctr" anchorCtr="0">
              <a:noAutofit/>
            </a:bodyPr>
            <a:lstStyle/>
            <a:p>
              <a:pPr algn="ctr"/>
              <a:r>
                <a:rPr lang="ja-JP" altLang="en-US" sz="700" b="1" spc="300" dirty="0">
                  <a:solidFill>
                    <a:schemeClr val="lt1"/>
                  </a:solidFill>
                  <a:latin typeface="メイリオ" panose="020B0604030504040204" pitchFamily="50" charset="-128"/>
                  <a:ea typeface="メイリオ" panose="020B0604030504040204" pitchFamily="50" charset="-128"/>
                  <a:cs typeface="M PLUS 1p"/>
                  <a:sym typeface="M PLUS 1p"/>
                </a:rPr>
                <a:t>定額</a:t>
              </a:r>
            </a:p>
          </p:txBody>
        </p:sp>
        <p:sp>
          <p:nvSpPr>
            <p:cNvPr id="142" name="Google Shape;517;p25"/>
            <p:cNvSpPr/>
            <p:nvPr/>
          </p:nvSpPr>
          <p:spPr>
            <a:xfrm>
              <a:off x="3702321" y="3784684"/>
              <a:ext cx="544243" cy="207998"/>
            </a:xfrm>
            <a:prstGeom prst="wedgeRectCallout">
              <a:avLst>
                <a:gd name="adj1" fmla="val -20833"/>
                <a:gd name="adj2" fmla="val 62500"/>
              </a:avLst>
            </a:prstGeom>
            <a:solidFill>
              <a:srgbClr val="FF99CC"/>
            </a:solidFill>
            <a:ln>
              <a:noFill/>
            </a:ln>
          </p:spPr>
          <p:txBody>
            <a:bodyPr spcFirstLastPara="1" wrap="square" lIns="72000" tIns="108000" rIns="72000" bIns="72000" anchor="ctr" anchorCtr="0">
              <a:noAutofit/>
            </a:bodyPr>
            <a:lstStyle/>
            <a:p>
              <a:pPr algn="ctr"/>
              <a:r>
                <a:rPr lang="ja-JP" altLang="en-US" sz="700" b="1" spc="300" dirty="0">
                  <a:solidFill>
                    <a:schemeClr val="lt1"/>
                  </a:solidFill>
                  <a:latin typeface="メイリオ" panose="020B0604030504040204" pitchFamily="50" charset="-128"/>
                  <a:ea typeface="メイリオ" panose="020B0604030504040204" pitchFamily="50" charset="-128"/>
                  <a:cs typeface="M PLUS 1p"/>
                  <a:sym typeface="M PLUS 1p"/>
                </a:rPr>
                <a:t>定額</a:t>
              </a:r>
            </a:p>
          </p:txBody>
        </p:sp>
        <p:sp>
          <p:nvSpPr>
            <p:cNvPr id="143" name="Google Shape;518;p25"/>
            <p:cNvSpPr/>
            <p:nvPr/>
          </p:nvSpPr>
          <p:spPr>
            <a:xfrm>
              <a:off x="4308573" y="3784684"/>
              <a:ext cx="544243" cy="207998"/>
            </a:xfrm>
            <a:prstGeom prst="wedgeRectCallout">
              <a:avLst>
                <a:gd name="adj1" fmla="val -20833"/>
                <a:gd name="adj2" fmla="val 62500"/>
              </a:avLst>
            </a:prstGeom>
            <a:solidFill>
              <a:srgbClr val="FF99CC"/>
            </a:solidFill>
            <a:ln>
              <a:noFill/>
            </a:ln>
          </p:spPr>
          <p:txBody>
            <a:bodyPr spcFirstLastPara="1" wrap="square" lIns="72000" tIns="108000" rIns="72000" bIns="72000" anchor="ctr" anchorCtr="0">
              <a:noAutofit/>
            </a:bodyPr>
            <a:lstStyle/>
            <a:p>
              <a:pPr algn="ctr"/>
              <a:r>
                <a:rPr lang="ja-JP" altLang="en-US" sz="700" b="1" spc="300" dirty="0">
                  <a:solidFill>
                    <a:schemeClr val="lt1"/>
                  </a:solidFill>
                  <a:latin typeface="メイリオ" panose="020B0604030504040204" pitchFamily="50" charset="-128"/>
                  <a:ea typeface="メイリオ" panose="020B0604030504040204" pitchFamily="50" charset="-128"/>
                  <a:cs typeface="M PLUS 1p"/>
                  <a:sym typeface="M PLUS 1p"/>
                </a:rPr>
                <a:t>定額</a:t>
              </a:r>
            </a:p>
          </p:txBody>
        </p:sp>
        <p:sp>
          <p:nvSpPr>
            <p:cNvPr id="144" name="Google Shape;519;p25"/>
            <p:cNvSpPr/>
            <p:nvPr/>
          </p:nvSpPr>
          <p:spPr>
            <a:xfrm>
              <a:off x="1592473" y="4041627"/>
              <a:ext cx="76169" cy="69384"/>
            </a:xfrm>
            <a:prstGeom prst="ellipse">
              <a:avLst/>
            </a:prstGeom>
            <a:solidFill>
              <a:srgbClr val="FF6699"/>
            </a:solidFill>
            <a:ln>
              <a:noFill/>
            </a:ln>
          </p:spPr>
          <p:txBody>
            <a:bodyPr spcFirstLastPara="1" wrap="square" lIns="121900" tIns="121900" rIns="121900" bIns="121900" anchor="ctr" anchorCtr="0">
              <a:noAutofit/>
            </a:bodyPr>
            <a:lstStyle/>
            <a:p>
              <a:endParaRPr sz="1400" dirty="0">
                <a:latin typeface="メイリオ" panose="020B0604030504040204" pitchFamily="50" charset="-128"/>
                <a:ea typeface="メイリオ" panose="020B0604030504040204" pitchFamily="50" charset="-128"/>
              </a:endParaRPr>
            </a:p>
          </p:txBody>
        </p:sp>
        <p:sp>
          <p:nvSpPr>
            <p:cNvPr id="145" name="Google Shape;520;p25"/>
            <p:cNvSpPr/>
            <p:nvPr/>
          </p:nvSpPr>
          <p:spPr>
            <a:xfrm>
              <a:off x="3319827" y="4041627"/>
              <a:ext cx="76169" cy="69384"/>
            </a:xfrm>
            <a:prstGeom prst="ellipse">
              <a:avLst/>
            </a:prstGeom>
            <a:solidFill>
              <a:srgbClr val="FF6699"/>
            </a:solidFill>
            <a:ln>
              <a:noFill/>
            </a:ln>
          </p:spPr>
          <p:txBody>
            <a:bodyPr spcFirstLastPara="1" wrap="square" lIns="121900" tIns="121900" rIns="121900" bIns="121900" anchor="ctr" anchorCtr="0">
              <a:noAutofit/>
            </a:bodyPr>
            <a:lstStyle/>
            <a:p>
              <a:endParaRPr sz="1400" dirty="0">
                <a:latin typeface="メイリオ" panose="020B0604030504040204" pitchFamily="50" charset="-128"/>
                <a:ea typeface="メイリオ" panose="020B0604030504040204" pitchFamily="50" charset="-128"/>
              </a:endParaRPr>
            </a:p>
          </p:txBody>
        </p:sp>
        <p:sp>
          <p:nvSpPr>
            <p:cNvPr id="146" name="Google Shape;521;p25"/>
            <p:cNvSpPr/>
            <p:nvPr/>
          </p:nvSpPr>
          <p:spPr>
            <a:xfrm>
              <a:off x="4553258" y="4041627"/>
              <a:ext cx="76169" cy="69384"/>
            </a:xfrm>
            <a:prstGeom prst="ellipse">
              <a:avLst/>
            </a:prstGeom>
            <a:solidFill>
              <a:srgbClr val="FF6699"/>
            </a:solidFill>
            <a:ln>
              <a:noFill/>
            </a:ln>
          </p:spPr>
          <p:txBody>
            <a:bodyPr spcFirstLastPara="1" wrap="square" lIns="121900" tIns="121900" rIns="121900" bIns="121900" anchor="ctr" anchorCtr="0">
              <a:noAutofit/>
            </a:bodyPr>
            <a:lstStyle/>
            <a:p>
              <a:endParaRPr sz="1400" dirty="0">
                <a:latin typeface="メイリオ" panose="020B0604030504040204" pitchFamily="50" charset="-128"/>
                <a:ea typeface="メイリオ" panose="020B0604030504040204" pitchFamily="50" charset="-128"/>
              </a:endParaRPr>
            </a:p>
          </p:txBody>
        </p:sp>
        <p:sp>
          <p:nvSpPr>
            <p:cNvPr id="148" name="Google Shape;524;p25"/>
            <p:cNvSpPr txBox="1"/>
            <p:nvPr/>
          </p:nvSpPr>
          <p:spPr>
            <a:xfrm>
              <a:off x="6263360" y="3811521"/>
              <a:ext cx="2232642" cy="914848"/>
            </a:xfrm>
            <a:prstGeom prst="rect">
              <a:avLst/>
            </a:prstGeom>
            <a:noFill/>
            <a:ln>
              <a:noFill/>
            </a:ln>
          </p:spPr>
          <p:txBody>
            <a:bodyPr spcFirstLastPara="1" wrap="square" lIns="72000" tIns="72000" rIns="72000" bIns="72000" anchor="t" anchorCtr="0">
              <a:spAutoFit/>
            </a:bodyPr>
            <a:lstStyle/>
            <a:p>
              <a:pPr algn="dist"/>
              <a:r>
                <a:rPr lang="ja-JP" altLang="en-US" sz="1000" b="1" dirty="0">
                  <a:solidFill>
                    <a:srgbClr val="FF6699"/>
                  </a:solidFill>
                  <a:latin typeface="メイリオ" panose="020B0604030504040204" pitchFamily="50" charset="-128"/>
                  <a:ea typeface="メイリオ" panose="020B0604030504040204" pitchFamily="50" charset="-128"/>
                  <a:cs typeface="M PLUS 1p"/>
                  <a:sym typeface="M PLUS 1p"/>
                </a:rPr>
                <a:t>外部費用になりやすい</a:t>
              </a:r>
              <a:r>
                <a:rPr lang="ja-JP" altLang="en-US" sz="1000" b="1" dirty="0" smtClean="0">
                  <a:solidFill>
                    <a:srgbClr val="FF6699"/>
                  </a:solidFill>
                  <a:latin typeface="メイリオ" panose="020B0604030504040204" pitchFamily="50" charset="-128"/>
                  <a:ea typeface="メイリオ" panose="020B0604030504040204" pitchFamily="50" charset="-128"/>
                  <a:cs typeface="M PLUS 1p"/>
                  <a:sym typeface="M PLUS 1p"/>
                </a:rPr>
                <a:t>アシスト分</a:t>
              </a:r>
              <a:endParaRPr lang="en-US" altLang="ja-JP" sz="1000" b="1" dirty="0" smtClean="0">
                <a:solidFill>
                  <a:srgbClr val="FF6699"/>
                </a:solidFill>
                <a:latin typeface="メイリオ" panose="020B0604030504040204" pitchFamily="50" charset="-128"/>
                <a:ea typeface="メイリオ" panose="020B0604030504040204" pitchFamily="50" charset="-128"/>
                <a:cs typeface="M PLUS 1p"/>
                <a:sym typeface="M PLUS 1p"/>
              </a:endParaRPr>
            </a:p>
            <a:p>
              <a:pPr algn="dist"/>
              <a:r>
                <a:rPr lang="ja-JP" altLang="en-US" sz="1000" b="1" dirty="0" smtClean="0">
                  <a:solidFill>
                    <a:srgbClr val="FF6699"/>
                  </a:solidFill>
                  <a:latin typeface="メイリオ" panose="020B0604030504040204" pitchFamily="50" charset="-128"/>
                  <a:ea typeface="メイリオ" panose="020B0604030504040204" pitchFamily="50" charset="-128"/>
                  <a:cs typeface="M PLUS 1p"/>
                  <a:sym typeface="M PLUS 1p"/>
                </a:rPr>
                <a:t>支援</a:t>
              </a:r>
              <a:r>
                <a:rPr lang="ja-JP" altLang="en-US" sz="1000" b="1" dirty="0">
                  <a:solidFill>
                    <a:srgbClr val="FF6699"/>
                  </a:solidFill>
                  <a:latin typeface="メイリオ" panose="020B0604030504040204" pitchFamily="50" charset="-128"/>
                  <a:ea typeface="メイリオ" panose="020B0604030504040204" pitchFamily="50" charset="-128"/>
                  <a:cs typeface="M PLUS 1p"/>
                  <a:sym typeface="M PLUS 1p"/>
                </a:rPr>
                <a:t>費用をバージョンアップの度に予算化していただく必要がなく</a:t>
              </a:r>
              <a:r>
                <a:rPr lang="ja-JP" altLang="en-US" sz="1000" b="1" dirty="0" smtClean="0">
                  <a:solidFill>
                    <a:srgbClr val="FF6699"/>
                  </a:solidFill>
                  <a:latin typeface="メイリオ" panose="020B0604030504040204" pitchFamily="50" charset="-128"/>
                  <a:ea typeface="メイリオ" panose="020B0604030504040204" pitchFamily="50" charset="-128"/>
                  <a:cs typeface="M PLUS 1p"/>
                  <a:sym typeface="M PLUS 1p"/>
                </a:rPr>
                <a:t>なりバージョンアップ</a:t>
              </a:r>
              <a:r>
                <a:rPr lang="ja-JP" altLang="en-US" sz="1000" b="1" dirty="0">
                  <a:solidFill>
                    <a:srgbClr val="FF6699"/>
                  </a:solidFill>
                  <a:latin typeface="メイリオ" panose="020B0604030504040204" pitchFamily="50" charset="-128"/>
                  <a:ea typeface="メイリオ" panose="020B0604030504040204" pitchFamily="50" charset="-128"/>
                  <a:cs typeface="M PLUS 1p"/>
                  <a:sym typeface="M PLUS 1p"/>
                </a:rPr>
                <a:t>の予算化の</a:t>
              </a:r>
              <a:r>
                <a:rPr lang="ja-JP" altLang="en-US" sz="1000" b="1" dirty="0" smtClean="0">
                  <a:solidFill>
                    <a:srgbClr val="FF6699"/>
                  </a:solidFill>
                  <a:latin typeface="メイリオ" panose="020B0604030504040204" pitchFamily="50" charset="-128"/>
                  <a:ea typeface="メイリオ" panose="020B0604030504040204" pitchFamily="50" charset="-128"/>
                  <a:cs typeface="M PLUS 1p"/>
                  <a:sym typeface="M PLUS 1p"/>
                </a:rPr>
                <a:t>ハード</a:t>
              </a:r>
              <a:endParaRPr lang="en-US" altLang="ja-JP" sz="1000" b="1" dirty="0" smtClean="0">
                <a:solidFill>
                  <a:srgbClr val="FF6699"/>
                </a:solidFill>
                <a:latin typeface="メイリオ" panose="020B0604030504040204" pitchFamily="50" charset="-128"/>
                <a:ea typeface="メイリオ" panose="020B0604030504040204" pitchFamily="50" charset="-128"/>
                <a:cs typeface="M PLUS 1p"/>
                <a:sym typeface="M PLUS 1p"/>
              </a:endParaRPr>
            </a:p>
            <a:p>
              <a:r>
                <a:rPr lang="ja-JP" altLang="en-US" sz="1000" b="1" dirty="0" smtClean="0">
                  <a:solidFill>
                    <a:srgbClr val="FF6699"/>
                  </a:solidFill>
                  <a:latin typeface="メイリオ" panose="020B0604030504040204" pitchFamily="50" charset="-128"/>
                  <a:ea typeface="メイリオ" panose="020B0604030504040204" pitchFamily="50" charset="-128"/>
                  <a:cs typeface="M PLUS 1p"/>
                  <a:sym typeface="M PLUS 1p"/>
                </a:rPr>
                <a:t>ル</a:t>
              </a:r>
              <a:r>
                <a:rPr lang="ja-JP" altLang="en-US" sz="1000" b="1" dirty="0">
                  <a:solidFill>
                    <a:srgbClr val="FF6699"/>
                  </a:solidFill>
                  <a:latin typeface="メイリオ" panose="020B0604030504040204" pitchFamily="50" charset="-128"/>
                  <a:ea typeface="メイリオ" panose="020B0604030504040204" pitchFamily="50" charset="-128"/>
                  <a:cs typeface="M PLUS 1p"/>
                  <a:sym typeface="M PLUS 1p"/>
                </a:rPr>
                <a:t>をさげることが</a:t>
              </a:r>
              <a:r>
                <a:rPr lang="ja-JP" altLang="en-US" sz="1000" b="1" dirty="0" smtClean="0">
                  <a:solidFill>
                    <a:srgbClr val="FF6699"/>
                  </a:solidFill>
                  <a:latin typeface="メイリオ" panose="020B0604030504040204" pitchFamily="50" charset="-128"/>
                  <a:ea typeface="メイリオ" panose="020B0604030504040204" pitchFamily="50" charset="-128"/>
                  <a:cs typeface="M PLUS 1p"/>
                  <a:sym typeface="M PLUS 1p"/>
                </a:rPr>
                <a:t>できます</a:t>
              </a:r>
              <a:endParaRPr lang="ja-JP" altLang="en-US" sz="1000" b="1" dirty="0">
                <a:solidFill>
                  <a:srgbClr val="FF6699"/>
                </a:solidFill>
                <a:latin typeface="メイリオ" panose="020B0604030504040204" pitchFamily="50" charset="-128"/>
                <a:ea typeface="メイリオ" panose="020B0604030504040204" pitchFamily="50" charset="-128"/>
                <a:cs typeface="M PLUS 1p"/>
                <a:sym typeface="M PLUS 1p"/>
              </a:endParaRPr>
            </a:p>
          </p:txBody>
        </p:sp>
        <p:sp>
          <p:nvSpPr>
            <p:cNvPr id="149" name="Google Shape;525;p25"/>
            <p:cNvSpPr/>
            <p:nvPr/>
          </p:nvSpPr>
          <p:spPr>
            <a:xfrm>
              <a:off x="3085420" y="4134349"/>
              <a:ext cx="544243" cy="147928"/>
            </a:xfrm>
            <a:prstGeom prst="rect">
              <a:avLst/>
            </a:prstGeom>
            <a:solidFill>
              <a:srgbClr val="FFDDE8"/>
            </a:solidFill>
            <a:ln>
              <a:noFill/>
            </a:ln>
          </p:spPr>
          <p:txBody>
            <a:bodyPr spcFirstLastPara="1" wrap="square" lIns="121900" tIns="144000" rIns="121900" bIns="121900" anchor="ctr" anchorCtr="0">
              <a:noAutofit/>
            </a:bodyPr>
            <a:lstStyle/>
            <a:p>
              <a:pPr algn="ctr"/>
              <a:r>
                <a:rPr lang="ja" altLang="en-US" sz="900">
                  <a:solidFill>
                    <a:schemeClr val="tx1">
                      <a:lumMod val="75000"/>
                      <a:lumOff val="25000"/>
                    </a:schemeClr>
                  </a:solidFill>
                  <a:latin typeface="メイリオ" panose="020B0604030504040204" pitchFamily="50" charset="-128"/>
                  <a:ea typeface="メイリオ" panose="020B0604030504040204" pitchFamily="50" charset="-128"/>
                  <a:cs typeface="M PLUS 1p"/>
                  <a:sym typeface="M PLUS 1p"/>
                </a:rPr>
                <a:t>１年</a:t>
              </a:r>
              <a:endParaRPr sz="900" dirty="0">
                <a:solidFill>
                  <a:schemeClr val="tx1">
                    <a:lumMod val="75000"/>
                    <a:lumOff val="25000"/>
                  </a:schemeClr>
                </a:solidFill>
                <a:latin typeface="メイリオ" panose="020B0604030504040204" pitchFamily="50" charset="-128"/>
                <a:ea typeface="メイリオ" panose="020B0604030504040204" pitchFamily="50" charset="-128"/>
                <a:cs typeface="M PLUS 1p"/>
                <a:sym typeface="M PLUS 1p"/>
              </a:endParaRPr>
            </a:p>
          </p:txBody>
        </p:sp>
        <p:sp>
          <p:nvSpPr>
            <p:cNvPr id="150" name="Google Shape;526;p25"/>
            <p:cNvSpPr/>
            <p:nvPr/>
          </p:nvSpPr>
          <p:spPr>
            <a:xfrm>
              <a:off x="3702321" y="4134349"/>
              <a:ext cx="544243" cy="147928"/>
            </a:xfrm>
            <a:prstGeom prst="rect">
              <a:avLst/>
            </a:prstGeom>
            <a:solidFill>
              <a:srgbClr val="FFDDE8"/>
            </a:solidFill>
            <a:ln>
              <a:noFill/>
            </a:ln>
          </p:spPr>
          <p:txBody>
            <a:bodyPr spcFirstLastPara="1" wrap="square" lIns="121900" tIns="144000" rIns="121900" bIns="121900" anchor="ctr" anchorCtr="0">
              <a:noAutofit/>
            </a:bodyPr>
            <a:lstStyle/>
            <a:p>
              <a:pPr algn="ctr"/>
              <a:r>
                <a:rPr lang="ja" altLang="en-US" sz="900">
                  <a:solidFill>
                    <a:schemeClr val="tx1">
                      <a:lumMod val="75000"/>
                      <a:lumOff val="25000"/>
                    </a:schemeClr>
                  </a:solidFill>
                  <a:latin typeface="メイリオ" panose="020B0604030504040204" pitchFamily="50" charset="-128"/>
                  <a:ea typeface="メイリオ" panose="020B0604030504040204" pitchFamily="50" charset="-128"/>
                  <a:cs typeface="M PLUS 1p"/>
                  <a:sym typeface="M PLUS 1p"/>
                </a:rPr>
                <a:t>１年</a:t>
              </a:r>
              <a:endParaRPr sz="900" dirty="0">
                <a:solidFill>
                  <a:schemeClr val="tx1">
                    <a:lumMod val="75000"/>
                    <a:lumOff val="25000"/>
                  </a:schemeClr>
                </a:solidFill>
                <a:latin typeface="メイリオ" panose="020B0604030504040204" pitchFamily="50" charset="-128"/>
                <a:ea typeface="メイリオ" panose="020B0604030504040204" pitchFamily="50" charset="-128"/>
                <a:cs typeface="M PLUS 1p"/>
                <a:sym typeface="M PLUS 1p"/>
              </a:endParaRPr>
            </a:p>
          </p:txBody>
        </p:sp>
        <p:sp>
          <p:nvSpPr>
            <p:cNvPr id="151" name="Google Shape;527;p25"/>
            <p:cNvSpPr/>
            <p:nvPr/>
          </p:nvSpPr>
          <p:spPr>
            <a:xfrm>
              <a:off x="4319222" y="4134349"/>
              <a:ext cx="544243" cy="147928"/>
            </a:xfrm>
            <a:prstGeom prst="rect">
              <a:avLst/>
            </a:prstGeom>
            <a:solidFill>
              <a:srgbClr val="FFDDE8"/>
            </a:solidFill>
            <a:ln>
              <a:noFill/>
            </a:ln>
          </p:spPr>
          <p:txBody>
            <a:bodyPr spcFirstLastPara="1" wrap="square" lIns="121900" tIns="144000" rIns="121900" bIns="121900" anchor="ctr" anchorCtr="0">
              <a:noAutofit/>
            </a:bodyPr>
            <a:lstStyle/>
            <a:p>
              <a:pPr algn="ctr"/>
              <a:r>
                <a:rPr lang="ja" altLang="en-US" sz="900">
                  <a:solidFill>
                    <a:schemeClr val="tx1">
                      <a:lumMod val="75000"/>
                      <a:lumOff val="25000"/>
                    </a:schemeClr>
                  </a:solidFill>
                  <a:latin typeface="メイリオ" panose="020B0604030504040204" pitchFamily="50" charset="-128"/>
                  <a:ea typeface="メイリオ" panose="020B0604030504040204" pitchFamily="50" charset="-128"/>
                  <a:cs typeface="M PLUS 1p"/>
                  <a:sym typeface="M PLUS 1p"/>
                </a:rPr>
                <a:t>１年</a:t>
              </a:r>
              <a:endParaRPr sz="900" dirty="0">
                <a:solidFill>
                  <a:schemeClr val="tx1">
                    <a:lumMod val="75000"/>
                    <a:lumOff val="25000"/>
                  </a:schemeClr>
                </a:solidFill>
                <a:latin typeface="メイリオ" panose="020B0604030504040204" pitchFamily="50" charset="-128"/>
                <a:ea typeface="メイリオ" panose="020B0604030504040204" pitchFamily="50" charset="-128"/>
                <a:cs typeface="M PLUS 1p"/>
                <a:sym typeface="M PLUS 1p"/>
              </a:endParaRPr>
            </a:p>
          </p:txBody>
        </p:sp>
        <p:cxnSp>
          <p:nvCxnSpPr>
            <p:cNvPr id="158" name="直線コネクタ 157"/>
            <p:cNvCxnSpPr/>
            <p:nvPr/>
          </p:nvCxnSpPr>
          <p:spPr>
            <a:xfrm flipH="1" flipV="1">
              <a:off x="1630557" y="4265966"/>
              <a:ext cx="0" cy="216000"/>
            </a:xfrm>
            <a:prstGeom prst="line">
              <a:avLst/>
            </a:prstGeom>
            <a:ln w="12700">
              <a:solidFill>
                <a:srgbClr val="FF81AB"/>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flipH="1" flipV="1">
              <a:off x="3357727" y="4265966"/>
              <a:ext cx="369" cy="216000"/>
            </a:xfrm>
            <a:prstGeom prst="line">
              <a:avLst/>
            </a:prstGeom>
            <a:ln w="12700">
              <a:solidFill>
                <a:srgbClr val="FF81AB"/>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1" name="直線コネクタ 160"/>
            <p:cNvCxnSpPr/>
            <p:nvPr/>
          </p:nvCxnSpPr>
          <p:spPr>
            <a:xfrm flipV="1">
              <a:off x="4591341" y="4265966"/>
              <a:ext cx="2" cy="216000"/>
            </a:xfrm>
            <a:prstGeom prst="line">
              <a:avLst/>
            </a:prstGeom>
            <a:ln w="12700">
              <a:solidFill>
                <a:srgbClr val="FF81AB"/>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2" name="Google Shape;522;p25"/>
            <p:cNvSpPr txBox="1"/>
            <p:nvPr/>
          </p:nvSpPr>
          <p:spPr>
            <a:xfrm>
              <a:off x="2849289" y="4484378"/>
              <a:ext cx="1017244" cy="360850"/>
            </a:xfrm>
            <a:prstGeom prst="rect">
              <a:avLst/>
            </a:prstGeom>
            <a:noFill/>
            <a:ln>
              <a:noFill/>
            </a:ln>
          </p:spPr>
          <p:txBody>
            <a:bodyPr spcFirstLastPara="1" wrap="square" lIns="72000" tIns="72000" rIns="72000" bIns="72000" anchor="t" anchorCtr="0">
              <a:spAutoFit/>
            </a:bodyPr>
            <a:lstStyle/>
            <a:p>
              <a:pPr algn="ctr"/>
              <a:r>
                <a:rPr lang="ja-JP" altLang="en-US" sz="700" dirty="0" smtClean="0">
                  <a:solidFill>
                    <a:srgbClr val="FF6699"/>
                  </a:solidFill>
                  <a:latin typeface="メイリオ" panose="020B0604030504040204" pitchFamily="50" charset="-128"/>
                  <a:ea typeface="メイリオ" panose="020B0604030504040204" pitchFamily="50" charset="-128"/>
                  <a:cs typeface="M PLUS 1p"/>
                  <a:sym typeface="M PLUS 1p"/>
                </a:rPr>
                <a:t>バージョンアップ</a:t>
              </a:r>
              <a:endParaRPr lang="en-US" altLang="ja-JP" sz="700" dirty="0" smtClean="0">
                <a:solidFill>
                  <a:srgbClr val="FF6699"/>
                </a:solidFill>
                <a:latin typeface="メイリオ" panose="020B0604030504040204" pitchFamily="50" charset="-128"/>
                <a:ea typeface="メイリオ" panose="020B0604030504040204" pitchFamily="50" charset="-128"/>
                <a:cs typeface="M PLUS 1p"/>
                <a:sym typeface="M PLUS 1p"/>
              </a:endParaRPr>
            </a:p>
            <a:p>
              <a:pPr algn="ctr"/>
              <a:r>
                <a:rPr lang="ja-JP" altLang="en-US" sz="700" dirty="0">
                  <a:solidFill>
                    <a:srgbClr val="FF6699"/>
                  </a:solidFill>
                  <a:latin typeface="メイリオ" panose="020B0604030504040204" pitchFamily="50" charset="-128"/>
                  <a:ea typeface="メイリオ" panose="020B0604030504040204" pitchFamily="50" charset="-128"/>
                  <a:cs typeface="M PLUS 1p"/>
                  <a:sym typeface="M PLUS 1p"/>
                </a:rPr>
                <a:t>実施</a:t>
              </a:r>
              <a:endParaRPr sz="700" dirty="0">
                <a:solidFill>
                  <a:srgbClr val="FF6699"/>
                </a:solidFill>
                <a:latin typeface="メイリオ" panose="020B0604030504040204" pitchFamily="50" charset="-128"/>
                <a:ea typeface="メイリオ" panose="020B0604030504040204" pitchFamily="50" charset="-128"/>
                <a:cs typeface="M PLUS 1p"/>
                <a:sym typeface="M PLUS 1p"/>
              </a:endParaRPr>
            </a:p>
          </p:txBody>
        </p:sp>
        <p:sp>
          <p:nvSpPr>
            <p:cNvPr id="163" name="Google Shape;522;p25"/>
            <p:cNvSpPr txBox="1"/>
            <p:nvPr/>
          </p:nvSpPr>
          <p:spPr>
            <a:xfrm>
              <a:off x="4082720" y="4484378"/>
              <a:ext cx="1017244" cy="360850"/>
            </a:xfrm>
            <a:prstGeom prst="rect">
              <a:avLst/>
            </a:prstGeom>
            <a:noFill/>
            <a:ln>
              <a:noFill/>
            </a:ln>
          </p:spPr>
          <p:txBody>
            <a:bodyPr spcFirstLastPara="1" wrap="square" lIns="72000" tIns="72000" rIns="72000" bIns="72000" anchor="t" anchorCtr="0">
              <a:spAutoFit/>
            </a:bodyPr>
            <a:lstStyle/>
            <a:p>
              <a:pPr algn="ctr"/>
              <a:r>
                <a:rPr lang="ja-JP" altLang="en-US" sz="700" dirty="0" smtClean="0">
                  <a:solidFill>
                    <a:srgbClr val="FF6699"/>
                  </a:solidFill>
                  <a:latin typeface="メイリオ" panose="020B0604030504040204" pitchFamily="50" charset="-128"/>
                  <a:ea typeface="メイリオ" panose="020B0604030504040204" pitchFamily="50" charset="-128"/>
                  <a:cs typeface="M PLUS 1p"/>
                  <a:sym typeface="M PLUS 1p"/>
                </a:rPr>
                <a:t>バージョンアップ</a:t>
              </a:r>
              <a:endParaRPr lang="en-US" altLang="ja-JP" sz="700" dirty="0" smtClean="0">
                <a:solidFill>
                  <a:srgbClr val="FF6699"/>
                </a:solidFill>
                <a:latin typeface="メイリオ" panose="020B0604030504040204" pitchFamily="50" charset="-128"/>
                <a:ea typeface="メイリオ" panose="020B0604030504040204" pitchFamily="50" charset="-128"/>
                <a:cs typeface="M PLUS 1p"/>
                <a:sym typeface="M PLUS 1p"/>
              </a:endParaRPr>
            </a:p>
            <a:p>
              <a:pPr algn="ctr"/>
              <a:r>
                <a:rPr lang="ja-JP" altLang="en-US" sz="700" dirty="0">
                  <a:solidFill>
                    <a:srgbClr val="FF6699"/>
                  </a:solidFill>
                  <a:latin typeface="メイリオ" panose="020B0604030504040204" pitchFamily="50" charset="-128"/>
                  <a:ea typeface="メイリオ" panose="020B0604030504040204" pitchFamily="50" charset="-128"/>
                  <a:cs typeface="M PLUS 1p"/>
                  <a:sym typeface="M PLUS 1p"/>
                </a:rPr>
                <a:t>実施</a:t>
              </a:r>
              <a:endParaRPr sz="700" dirty="0">
                <a:solidFill>
                  <a:srgbClr val="FF6699"/>
                </a:solidFill>
                <a:latin typeface="メイリオ" panose="020B0604030504040204" pitchFamily="50" charset="-128"/>
                <a:ea typeface="メイリオ" panose="020B0604030504040204" pitchFamily="50" charset="-128"/>
                <a:cs typeface="M PLUS 1p"/>
                <a:sym typeface="M PLUS 1p"/>
              </a:endParaRPr>
            </a:p>
          </p:txBody>
        </p:sp>
        <p:sp>
          <p:nvSpPr>
            <p:cNvPr id="164" name="Google Shape;522;p25"/>
            <p:cNvSpPr txBox="1"/>
            <p:nvPr/>
          </p:nvSpPr>
          <p:spPr>
            <a:xfrm>
              <a:off x="1121935" y="4484378"/>
              <a:ext cx="1017244" cy="360850"/>
            </a:xfrm>
            <a:prstGeom prst="rect">
              <a:avLst/>
            </a:prstGeom>
            <a:noFill/>
            <a:ln>
              <a:noFill/>
            </a:ln>
          </p:spPr>
          <p:txBody>
            <a:bodyPr spcFirstLastPara="1" wrap="square" lIns="72000" tIns="72000" rIns="72000" bIns="72000" anchor="t" anchorCtr="0">
              <a:spAutoFit/>
            </a:bodyPr>
            <a:lstStyle/>
            <a:p>
              <a:pPr algn="ctr"/>
              <a:r>
                <a:rPr lang="ja-JP" altLang="en-US" sz="700" dirty="0" smtClean="0">
                  <a:solidFill>
                    <a:srgbClr val="FF6699"/>
                  </a:solidFill>
                  <a:latin typeface="メイリオ" panose="020B0604030504040204" pitchFamily="50" charset="-128"/>
                  <a:ea typeface="メイリオ" panose="020B0604030504040204" pitchFamily="50" charset="-128"/>
                  <a:cs typeface="M PLUS 1p"/>
                  <a:sym typeface="M PLUS 1p"/>
                </a:rPr>
                <a:t>バージョンアップ</a:t>
              </a:r>
              <a:endParaRPr lang="en-US" altLang="ja-JP" sz="700" dirty="0" smtClean="0">
                <a:solidFill>
                  <a:srgbClr val="FF6699"/>
                </a:solidFill>
                <a:latin typeface="メイリオ" panose="020B0604030504040204" pitchFamily="50" charset="-128"/>
                <a:ea typeface="メイリオ" panose="020B0604030504040204" pitchFamily="50" charset="-128"/>
                <a:cs typeface="M PLUS 1p"/>
                <a:sym typeface="M PLUS 1p"/>
              </a:endParaRPr>
            </a:p>
            <a:p>
              <a:pPr algn="ctr"/>
              <a:r>
                <a:rPr lang="ja-JP" altLang="en-US" sz="700" dirty="0">
                  <a:solidFill>
                    <a:srgbClr val="FF6699"/>
                  </a:solidFill>
                  <a:latin typeface="メイリオ" panose="020B0604030504040204" pitchFamily="50" charset="-128"/>
                  <a:ea typeface="メイリオ" panose="020B0604030504040204" pitchFamily="50" charset="-128"/>
                  <a:cs typeface="M PLUS 1p"/>
                  <a:sym typeface="M PLUS 1p"/>
                </a:rPr>
                <a:t>実施</a:t>
              </a:r>
              <a:endParaRPr sz="700" dirty="0">
                <a:solidFill>
                  <a:srgbClr val="FF6699"/>
                </a:solidFill>
                <a:latin typeface="メイリオ" panose="020B0604030504040204" pitchFamily="50" charset="-128"/>
                <a:ea typeface="メイリオ" panose="020B0604030504040204" pitchFamily="50" charset="-128"/>
                <a:cs typeface="M PLUS 1p"/>
                <a:sym typeface="M PLUS 1p"/>
              </a:endParaRPr>
            </a:p>
          </p:txBody>
        </p:sp>
        <p:sp>
          <p:nvSpPr>
            <p:cNvPr id="170" name="Google Shape;522;p25"/>
            <p:cNvSpPr txBox="1"/>
            <p:nvPr/>
          </p:nvSpPr>
          <p:spPr>
            <a:xfrm>
              <a:off x="1014031" y="3435242"/>
              <a:ext cx="1111363" cy="360850"/>
            </a:xfrm>
            <a:prstGeom prst="rect">
              <a:avLst/>
            </a:prstGeom>
            <a:noFill/>
            <a:ln>
              <a:noFill/>
            </a:ln>
          </p:spPr>
          <p:txBody>
            <a:bodyPr spcFirstLastPara="1" wrap="square" lIns="72000" tIns="72000" rIns="72000" bIns="72000" anchor="t" anchorCtr="0">
              <a:spAutoFit/>
            </a:bodyPr>
            <a:lstStyle/>
            <a:p>
              <a:pPr algn="ctr"/>
              <a:r>
                <a:rPr lang="en-US" altLang="ja-JP" sz="700" dirty="0" smtClean="0">
                  <a:solidFill>
                    <a:srgbClr val="FF6699"/>
                  </a:solidFill>
                  <a:latin typeface="メイリオ" panose="020B0604030504040204" pitchFamily="50" charset="-128"/>
                  <a:ea typeface="メイリオ" panose="020B0604030504040204" pitchFamily="50" charset="-128"/>
                  <a:cs typeface="M PLUS 1p"/>
                  <a:sym typeface="M PLUS 1p"/>
                </a:rPr>
                <a:t>version-up</a:t>
              </a:r>
            </a:p>
            <a:p>
              <a:pPr algn="ctr"/>
              <a:r>
                <a:rPr lang="ja-JP" altLang="en-US" sz="700" dirty="0" smtClean="0">
                  <a:solidFill>
                    <a:srgbClr val="FF6699"/>
                  </a:solidFill>
                  <a:latin typeface="メイリオ" panose="020B0604030504040204" pitchFamily="50" charset="-128"/>
                  <a:ea typeface="メイリオ" panose="020B0604030504040204" pitchFamily="50" charset="-128"/>
                  <a:cs typeface="M PLUS 1p"/>
                  <a:sym typeface="M PLUS 1p"/>
                </a:rPr>
                <a:t>オプション年間費</a:t>
              </a:r>
              <a:endParaRPr sz="700" dirty="0">
                <a:solidFill>
                  <a:srgbClr val="FF6699"/>
                </a:solidFill>
                <a:latin typeface="メイリオ" panose="020B0604030504040204" pitchFamily="50" charset="-128"/>
                <a:ea typeface="メイリオ" panose="020B0604030504040204" pitchFamily="50" charset="-128"/>
                <a:cs typeface="M PLUS 1p"/>
                <a:sym typeface="M PLUS 1p"/>
              </a:endParaRPr>
            </a:p>
          </p:txBody>
        </p:sp>
        <p:pic>
          <p:nvPicPr>
            <p:cNvPr id="171" name="図 1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092153">
              <a:off x="3058711" y="2828489"/>
              <a:ext cx="264245" cy="325302"/>
            </a:xfrm>
            <a:prstGeom prst="rect">
              <a:avLst/>
            </a:prstGeom>
          </p:spPr>
        </p:pic>
        <p:sp>
          <p:nvSpPr>
            <p:cNvPr id="172" name="雲形吹き出し 171"/>
            <p:cNvSpPr/>
            <p:nvPr/>
          </p:nvSpPr>
          <p:spPr>
            <a:xfrm rot="11021439">
              <a:off x="3100893" y="2839776"/>
              <a:ext cx="1206426" cy="740459"/>
            </a:xfrm>
            <a:prstGeom prst="cloudCallout">
              <a:avLst>
                <a:gd name="adj1" fmla="val 55895"/>
                <a:gd name="adj2" fmla="val -68569"/>
              </a:avLst>
            </a:prstGeom>
            <a:solidFill>
              <a:srgbClr val="FF8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latin typeface="メイリオ" panose="020B0604030504040204" pitchFamily="50" charset="-128"/>
                <a:ea typeface="メイリオ" panose="020B0604030504040204" pitchFamily="50" charset="-128"/>
              </a:endParaRPr>
            </a:p>
          </p:txBody>
        </p:sp>
        <p:sp>
          <p:nvSpPr>
            <p:cNvPr id="173" name="Google Shape;522;p25"/>
            <p:cNvSpPr txBox="1"/>
            <p:nvPr/>
          </p:nvSpPr>
          <p:spPr>
            <a:xfrm>
              <a:off x="3066973" y="2931790"/>
              <a:ext cx="1268207" cy="615513"/>
            </a:xfrm>
            <a:prstGeom prst="rect">
              <a:avLst/>
            </a:prstGeom>
            <a:noFill/>
            <a:ln>
              <a:noFill/>
            </a:ln>
          </p:spPr>
          <p:txBody>
            <a:bodyPr spcFirstLastPara="1" wrap="square" lIns="121900" tIns="121900" rIns="121900" bIns="121900" anchor="t" anchorCtr="0">
              <a:spAutoFit/>
            </a:bodyPr>
            <a:lstStyle/>
            <a:p>
              <a:pPr algn="ctr"/>
              <a:r>
                <a:rPr lang="ja-JP" altLang="en-US" sz="800" b="1" dirty="0" smtClean="0">
                  <a:solidFill>
                    <a:schemeClr val="bg1"/>
                  </a:solidFill>
                  <a:latin typeface="メイリオ" panose="020B0604030504040204" pitchFamily="50" charset="-128"/>
                  <a:ea typeface="メイリオ" panose="020B0604030504040204" pitchFamily="50" charset="-128"/>
                  <a:cs typeface="M PLUS 1p"/>
                  <a:sym typeface="M PLUS 1p"/>
                </a:rPr>
                <a:t>サブスクだから</a:t>
              </a:r>
              <a:r>
                <a:rPr lang="en-US" altLang="ja-JP" sz="800" b="1" dirty="0" smtClean="0">
                  <a:solidFill>
                    <a:schemeClr val="bg1"/>
                  </a:solidFill>
                  <a:latin typeface="メイリオ" panose="020B0604030504040204" pitchFamily="50" charset="-128"/>
                  <a:ea typeface="メイリオ" panose="020B0604030504040204" pitchFamily="50" charset="-128"/>
                  <a:cs typeface="M PLUS 1p"/>
                  <a:sym typeface="M PLUS 1p"/>
                </a:rPr>
                <a:t/>
              </a:r>
              <a:br>
                <a:rPr lang="en-US" altLang="ja-JP" sz="800" b="1" dirty="0" smtClean="0">
                  <a:solidFill>
                    <a:schemeClr val="bg1"/>
                  </a:solidFill>
                  <a:latin typeface="メイリオ" panose="020B0604030504040204" pitchFamily="50" charset="-128"/>
                  <a:ea typeface="メイリオ" panose="020B0604030504040204" pitchFamily="50" charset="-128"/>
                  <a:cs typeface="M PLUS 1p"/>
                  <a:sym typeface="M PLUS 1p"/>
                </a:rPr>
              </a:br>
              <a:r>
                <a:rPr lang="ja-JP" altLang="en-US" sz="800" b="1" dirty="0" smtClean="0">
                  <a:solidFill>
                    <a:schemeClr val="bg1"/>
                  </a:solidFill>
                  <a:latin typeface="メイリオ" panose="020B0604030504040204" pitchFamily="50" charset="-128"/>
                  <a:ea typeface="メイリオ" panose="020B0604030504040204" pitchFamily="50" charset="-128"/>
                  <a:cs typeface="M PLUS 1p"/>
                  <a:sym typeface="M PLUS 1p"/>
                </a:rPr>
                <a:t>いつでもバージョンアップできる</a:t>
              </a:r>
              <a:endParaRPr sz="800" b="1" dirty="0">
                <a:solidFill>
                  <a:schemeClr val="bg1"/>
                </a:solidFill>
                <a:latin typeface="メイリオ" panose="020B0604030504040204" pitchFamily="50" charset="-128"/>
                <a:ea typeface="メイリオ" panose="020B0604030504040204" pitchFamily="50" charset="-128"/>
                <a:cs typeface="M PLUS 1p"/>
                <a:sym typeface="M PLUS 1p"/>
              </a:endParaRPr>
            </a:p>
          </p:txBody>
        </p:sp>
        <p:sp>
          <p:nvSpPr>
            <p:cNvPr id="61" name="Google Shape;525;p25"/>
            <p:cNvSpPr/>
            <p:nvPr/>
          </p:nvSpPr>
          <p:spPr>
            <a:xfrm>
              <a:off x="1261086" y="4134349"/>
              <a:ext cx="544243" cy="147928"/>
            </a:xfrm>
            <a:prstGeom prst="rect">
              <a:avLst/>
            </a:prstGeom>
            <a:solidFill>
              <a:srgbClr val="FFDDE8"/>
            </a:solidFill>
            <a:ln>
              <a:noFill/>
            </a:ln>
          </p:spPr>
          <p:txBody>
            <a:bodyPr spcFirstLastPara="1" wrap="square" lIns="121900" tIns="144000" rIns="121900" bIns="121900" anchor="ctr" anchorCtr="0">
              <a:noAutofit/>
            </a:bodyPr>
            <a:lstStyle/>
            <a:p>
              <a:pPr algn="ctr"/>
              <a:r>
                <a:rPr lang="ja"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M PLUS 1p"/>
                  <a:sym typeface="M PLUS 1p"/>
                </a:rPr>
                <a:t>１年</a:t>
              </a:r>
              <a:endParaRPr sz="900" dirty="0">
                <a:solidFill>
                  <a:schemeClr val="tx1">
                    <a:lumMod val="75000"/>
                    <a:lumOff val="25000"/>
                  </a:schemeClr>
                </a:solidFill>
                <a:latin typeface="メイリオ" panose="020B0604030504040204" pitchFamily="50" charset="-128"/>
                <a:ea typeface="メイリオ" panose="020B0604030504040204" pitchFamily="50" charset="-128"/>
                <a:cs typeface="M PLUS 1p"/>
                <a:sym typeface="M PLUS 1p"/>
              </a:endParaRPr>
            </a:p>
          </p:txBody>
        </p:sp>
        <p:sp>
          <p:nvSpPr>
            <p:cNvPr id="62" name="Google Shape;526;p25"/>
            <p:cNvSpPr/>
            <p:nvPr/>
          </p:nvSpPr>
          <p:spPr>
            <a:xfrm>
              <a:off x="1877987" y="4134349"/>
              <a:ext cx="544243" cy="147928"/>
            </a:xfrm>
            <a:prstGeom prst="rect">
              <a:avLst/>
            </a:prstGeom>
            <a:solidFill>
              <a:srgbClr val="FFDDE8"/>
            </a:solidFill>
            <a:ln>
              <a:noFill/>
            </a:ln>
          </p:spPr>
          <p:txBody>
            <a:bodyPr spcFirstLastPara="1" wrap="square" lIns="121900" tIns="144000" rIns="121900" bIns="121900" anchor="ctr" anchorCtr="0">
              <a:noAutofit/>
            </a:bodyPr>
            <a:lstStyle/>
            <a:p>
              <a:pPr algn="ctr"/>
              <a:r>
                <a:rPr lang="ja"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M PLUS 1p"/>
                  <a:sym typeface="M PLUS 1p"/>
                </a:rPr>
                <a:t>１年</a:t>
              </a:r>
              <a:endParaRPr sz="900" dirty="0">
                <a:solidFill>
                  <a:schemeClr val="tx1">
                    <a:lumMod val="75000"/>
                    <a:lumOff val="25000"/>
                  </a:schemeClr>
                </a:solidFill>
                <a:latin typeface="メイリオ" panose="020B0604030504040204" pitchFamily="50" charset="-128"/>
                <a:ea typeface="メイリオ" panose="020B0604030504040204" pitchFamily="50" charset="-128"/>
                <a:cs typeface="M PLUS 1p"/>
                <a:sym typeface="M PLUS 1p"/>
              </a:endParaRPr>
            </a:p>
          </p:txBody>
        </p:sp>
        <p:sp>
          <p:nvSpPr>
            <p:cNvPr id="63" name="Google Shape;527;p25"/>
            <p:cNvSpPr/>
            <p:nvPr/>
          </p:nvSpPr>
          <p:spPr>
            <a:xfrm>
              <a:off x="2494888" y="4134349"/>
              <a:ext cx="544243" cy="147928"/>
            </a:xfrm>
            <a:prstGeom prst="rect">
              <a:avLst/>
            </a:prstGeom>
            <a:solidFill>
              <a:srgbClr val="FFDDE8"/>
            </a:solidFill>
            <a:ln>
              <a:noFill/>
            </a:ln>
          </p:spPr>
          <p:txBody>
            <a:bodyPr spcFirstLastPara="1" wrap="square" lIns="121900" tIns="144000" rIns="121900" bIns="121900" anchor="ctr" anchorCtr="0">
              <a:noAutofit/>
            </a:bodyPr>
            <a:lstStyle/>
            <a:p>
              <a:pPr algn="ctr"/>
              <a:r>
                <a:rPr lang="ja" altLang="en-US" sz="900">
                  <a:solidFill>
                    <a:schemeClr val="tx1">
                      <a:lumMod val="75000"/>
                      <a:lumOff val="25000"/>
                    </a:schemeClr>
                  </a:solidFill>
                  <a:latin typeface="メイリオ" panose="020B0604030504040204" pitchFamily="50" charset="-128"/>
                  <a:ea typeface="メイリオ" panose="020B0604030504040204" pitchFamily="50" charset="-128"/>
                  <a:cs typeface="M PLUS 1p"/>
                  <a:sym typeface="M PLUS 1p"/>
                </a:rPr>
                <a:t>１年</a:t>
              </a:r>
              <a:endParaRPr sz="900" dirty="0">
                <a:solidFill>
                  <a:schemeClr val="tx1">
                    <a:lumMod val="75000"/>
                    <a:lumOff val="25000"/>
                  </a:schemeClr>
                </a:solidFill>
                <a:latin typeface="メイリオ" panose="020B0604030504040204" pitchFamily="50" charset="-128"/>
                <a:ea typeface="メイリオ" panose="020B0604030504040204" pitchFamily="50" charset="-128"/>
                <a:cs typeface="M PLUS 1p"/>
                <a:sym typeface="M PLUS 1p"/>
              </a:endParaRPr>
            </a:p>
          </p:txBody>
        </p:sp>
        <p:sp>
          <p:nvSpPr>
            <p:cNvPr id="64" name="Google Shape;522;p25"/>
            <p:cNvSpPr txBox="1"/>
            <p:nvPr/>
          </p:nvSpPr>
          <p:spPr>
            <a:xfrm>
              <a:off x="539552" y="3652336"/>
              <a:ext cx="588369" cy="503590"/>
            </a:xfrm>
            <a:prstGeom prst="rect">
              <a:avLst/>
            </a:prstGeom>
            <a:noFill/>
            <a:ln>
              <a:noFill/>
            </a:ln>
          </p:spPr>
          <p:txBody>
            <a:bodyPr spcFirstLastPara="1" wrap="square" lIns="0" tIns="36000" rIns="0" bIns="36000" anchor="t" anchorCtr="0">
              <a:spAutoFit/>
            </a:bodyPr>
            <a:lstStyle/>
            <a:p>
              <a:pPr algn="dist"/>
              <a:r>
                <a:rPr lang="ja-JP" altLang="en-US" sz="700" dirty="0" smtClean="0">
                  <a:solidFill>
                    <a:schemeClr val="accent5"/>
                  </a:solidFill>
                  <a:latin typeface="メイリオ" panose="020B0604030504040204" pitchFamily="50" charset="-128"/>
                  <a:ea typeface="メイリオ" panose="020B0604030504040204" pitchFamily="50" charset="-128"/>
                  <a:cs typeface="M PLUS 1p"/>
                  <a:sym typeface="M PLUS 1p"/>
                </a:rPr>
                <a:t>契約開始より</a:t>
              </a:r>
              <a:endParaRPr lang="en-US" altLang="ja-JP" sz="700" dirty="0" smtClean="0">
                <a:solidFill>
                  <a:schemeClr val="accent5"/>
                </a:solidFill>
                <a:latin typeface="メイリオ" panose="020B0604030504040204" pitchFamily="50" charset="-128"/>
                <a:ea typeface="メイリオ" panose="020B0604030504040204" pitchFamily="50" charset="-128"/>
                <a:cs typeface="M PLUS 1p"/>
                <a:sym typeface="M PLUS 1p"/>
              </a:endParaRPr>
            </a:p>
            <a:p>
              <a:pPr algn="dist"/>
              <a:r>
                <a:rPr lang="ja-JP" altLang="en-US" sz="700" dirty="0" smtClean="0">
                  <a:solidFill>
                    <a:schemeClr val="accent5"/>
                  </a:solidFill>
                  <a:latin typeface="メイリオ" panose="020B0604030504040204" pitchFamily="50" charset="-128"/>
                  <a:ea typeface="メイリオ" panose="020B0604030504040204" pitchFamily="50" charset="-128"/>
                  <a:cs typeface="M PLUS 1p"/>
                  <a:sym typeface="M PLUS 1p"/>
                </a:rPr>
                <a:t>最低</a:t>
              </a:r>
              <a:r>
                <a:rPr lang="en-US" altLang="ja-JP" sz="700" dirty="0" smtClean="0">
                  <a:solidFill>
                    <a:schemeClr val="accent5"/>
                  </a:solidFill>
                  <a:latin typeface="メイリオ" panose="020B0604030504040204" pitchFamily="50" charset="-128"/>
                  <a:ea typeface="メイリオ" panose="020B0604030504040204" pitchFamily="50" charset="-128"/>
                  <a:cs typeface="M PLUS 1p"/>
                  <a:sym typeface="M PLUS 1p"/>
                </a:rPr>
                <a:t>3</a:t>
              </a:r>
              <a:r>
                <a:rPr lang="ja-JP" altLang="en-US" sz="700" dirty="0" smtClean="0">
                  <a:solidFill>
                    <a:schemeClr val="accent5"/>
                  </a:solidFill>
                  <a:latin typeface="メイリオ" panose="020B0604030504040204" pitchFamily="50" charset="-128"/>
                  <a:ea typeface="メイリオ" panose="020B0604030504040204" pitchFamily="50" charset="-128"/>
                  <a:cs typeface="M PLUS 1p"/>
                  <a:sym typeface="M PLUS 1p"/>
                </a:rPr>
                <a:t>年間は</a:t>
              </a:r>
              <a:endParaRPr lang="en-US" altLang="ja-JP" sz="700" dirty="0" smtClean="0">
                <a:solidFill>
                  <a:schemeClr val="accent5"/>
                </a:solidFill>
                <a:latin typeface="メイリオ" panose="020B0604030504040204" pitchFamily="50" charset="-128"/>
                <a:ea typeface="メイリオ" panose="020B0604030504040204" pitchFamily="50" charset="-128"/>
                <a:cs typeface="M PLUS 1p"/>
                <a:sym typeface="M PLUS 1p"/>
              </a:endParaRPr>
            </a:p>
            <a:p>
              <a:pPr algn="dist"/>
              <a:r>
                <a:rPr lang="ja-JP" altLang="en-US" sz="700" dirty="0" smtClean="0">
                  <a:solidFill>
                    <a:schemeClr val="accent5"/>
                  </a:solidFill>
                  <a:latin typeface="メイリオ" panose="020B0604030504040204" pitchFamily="50" charset="-128"/>
                  <a:ea typeface="メイリオ" panose="020B0604030504040204" pitchFamily="50" charset="-128"/>
                  <a:cs typeface="M PLUS 1p"/>
                  <a:sym typeface="M PLUS 1p"/>
                </a:rPr>
                <a:t>ご契約の更新が必要です</a:t>
              </a:r>
              <a:endParaRPr sz="700" dirty="0">
                <a:solidFill>
                  <a:schemeClr val="accent5"/>
                </a:solidFill>
                <a:latin typeface="メイリオ" panose="020B0604030504040204" pitchFamily="50" charset="-128"/>
                <a:ea typeface="メイリオ" panose="020B0604030504040204" pitchFamily="50" charset="-128"/>
                <a:cs typeface="M PLUS 1p"/>
                <a:sym typeface="M PLUS 1p"/>
              </a:endParaRPr>
            </a:p>
          </p:txBody>
        </p:sp>
      </p:grpSp>
      <p:sp>
        <p:nvSpPr>
          <p:cNvPr id="67" name="テキスト ボックス 66"/>
          <p:cNvSpPr txBox="1"/>
          <p:nvPr/>
        </p:nvSpPr>
        <p:spPr bwMode="auto">
          <a:xfrm>
            <a:off x="611560" y="825614"/>
            <a:ext cx="2088388" cy="233563"/>
          </a:xfrm>
          <a:prstGeom prst="rect">
            <a:avLst/>
          </a:prstGeom>
          <a:solidFill>
            <a:srgbClr val="8E7CC3"/>
          </a:solidFill>
          <a:ln>
            <a:noFill/>
          </a:ln>
          <a:effectLst/>
          <a:extLst/>
        </p:spPr>
        <p:txBody>
          <a:bodyPr wrap="square" lIns="78903" tIns="39452" rIns="78903" bIns="39452" rtlCol="0">
            <a:spAutoFit/>
          </a:bodyPr>
          <a:lstStyle/>
          <a:p>
            <a:pPr algn="ctr">
              <a:spcBef>
                <a:spcPct val="20000"/>
              </a:spcBef>
              <a:spcAft>
                <a:spcPts val="400"/>
              </a:spcAft>
              <a:buClr>
                <a:srgbClr val="007BBB"/>
              </a:buClr>
              <a:tabLst/>
            </a:pPr>
            <a:r>
              <a:rPr lang="en-US" altLang="ja-JP" sz="1000" b="1" dirty="0" smtClean="0">
                <a:solidFill>
                  <a:schemeClr val="bg1"/>
                </a:solidFill>
              </a:rPr>
              <a:t>version-up</a:t>
            </a:r>
            <a:r>
              <a:rPr lang="ja-JP" altLang="en-US" sz="1000" b="1" dirty="0" smtClean="0">
                <a:solidFill>
                  <a:schemeClr val="bg1"/>
                </a:solidFill>
              </a:rPr>
              <a:t>オプションなしの場合</a:t>
            </a:r>
            <a:endParaRPr kumimoji="1" lang="ja-JP" altLang="en-US" sz="1000" b="1" dirty="0">
              <a:solidFill>
                <a:schemeClr val="bg1"/>
              </a:solidFill>
            </a:endParaRPr>
          </a:p>
        </p:txBody>
      </p:sp>
      <p:grpSp>
        <p:nvGrpSpPr>
          <p:cNvPr id="6" name="グループ化 5"/>
          <p:cNvGrpSpPr/>
          <p:nvPr/>
        </p:nvGrpSpPr>
        <p:grpSpPr>
          <a:xfrm>
            <a:off x="1201806" y="694410"/>
            <a:ext cx="7330635" cy="1774554"/>
            <a:chOff x="1201806" y="694410"/>
            <a:chExt cx="7330635" cy="1774554"/>
          </a:xfrm>
        </p:grpSpPr>
        <p:cxnSp>
          <p:nvCxnSpPr>
            <p:cNvPr id="129" name="Google Shape;490;p25"/>
            <p:cNvCxnSpPr/>
            <p:nvPr/>
          </p:nvCxnSpPr>
          <p:spPr>
            <a:xfrm rot="10800000" flipH="1">
              <a:off x="1201806" y="1843037"/>
              <a:ext cx="4536000" cy="1820"/>
            </a:xfrm>
            <a:prstGeom prst="straightConnector1">
              <a:avLst/>
            </a:prstGeom>
            <a:noFill/>
            <a:ln w="28575" cap="flat" cmpd="sng">
              <a:solidFill>
                <a:srgbClr val="9E9E9E"/>
              </a:solidFill>
              <a:prstDash val="solid"/>
              <a:round/>
              <a:headEnd type="none" w="med" len="med"/>
              <a:tailEnd type="stealth" w="med" len="med"/>
            </a:ln>
          </p:spPr>
        </p:cxnSp>
        <p:sp>
          <p:nvSpPr>
            <p:cNvPr id="130" name="Google Shape;491;p25"/>
            <p:cNvSpPr/>
            <p:nvPr/>
          </p:nvSpPr>
          <p:spPr>
            <a:xfrm>
              <a:off x="1332368" y="1893805"/>
              <a:ext cx="1626468" cy="170240"/>
            </a:xfrm>
            <a:prstGeom prst="rect">
              <a:avLst/>
            </a:prstGeom>
            <a:solidFill>
              <a:srgbClr val="D9D2E9"/>
            </a:solidFill>
            <a:ln>
              <a:noFill/>
            </a:ln>
          </p:spPr>
          <p:txBody>
            <a:bodyPr spcFirstLastPara="1" wrap="square" lIns="36000" tIns="0" rIns="36000" bIns="0" anchor="ctr" anchorCtr="0">
              <a:noAutofit/>
            </a:bodyPr>
            <a:lstStyle/>
            <a:p>
              <a:pPr algn="ctr"/>
              <a:r>
                <a:rPr lang="en-US" altLang="ja" sz="900" dirty="0">
                  <a:solidFill>
                    <a:schemeClr val="tx1">
                      <a:lumMod val="75000"/>
                      <a:lumOff val="25000"/>
                    </a:schemeClr>
                  </a:solidFill>
                  <a:latin typeface="メイリオ" panose="020B0604030504040204" pitchFamily="50" charset="-128"/>
                  <a:ea typeface="メイリオ" panose="020B0604030504040204" pitchFamily="50" charset="-128"/>
                  <a:cs typeface="M PLUS 1p"/>
                  <a:sym typeface="M PLUS 1p"/>
                </a:rPr>
                <a:t>3</a:t>
              </a:r>
              <a:r>
                <a:rPr lang="ja" altLang="en-US" sz="900">
                  <a:solidFill>
                    <a:schemeClr val="tx1">
                      <a:lumMod val="75000"/>
                      <a:lumOff val="25000"/>
                    </a:schemeClr>
                  </a:solidFill>
                  <a:latin typeface="メイリオ" panose="020B0604030504040204" pitchFamily="50" charset="-128"/>
                  <a:ea typeface="メイリオ" panose="020B0604030504040204" pitchFamily="50" charset="-128"/>
                  <a:cs typeface="M PLUS 1p"/>
                  <a:sym typeface="M PLUS 1p"/>
                </a:rPr>
                <a:t>年</a:t>
              </a:r>
              <a:endParaRPr sz="900" dirty="0">
                <a:solidFill>
                  <a:schemeClr val="tx1">
                    <a:lumMod val="75000"/>
                    <a:lumOff val="25000"/>
                  </a:schemeClr>
                </a:solidFill>
                <a:latin typeface="メイリオ" panose="020B0604030504040204" pitchFamily="50" charset="-128"/>
                <a:ea typeface="メイリオ" panose="020B0604030504040204" pitchFamily="50" charset="-128"/>
                <a:cs typeface="M PLUS 1p"/>
                <a:sym typeface="M PLUS 1p"/>
              </a:endParaRPr>
            </a:p>
          </p:txBody>
        </p:sp>
        <p:sp>
          <p:nvSpPr>
            <p:cNvPr id="131" name="Google Shape;492;p25"/>
            <p:cNvSpPr/>
            <p:nvPr/>
          </p:nvSpPr>
          <p:spPr>
            <a:xfrm>
              <a:off x="3187261" y="1893805"/>
              <a:ext cx="1626468" cy="170240"/>
            </a:xfrm>
            <a:prstGeom prst="rect">
              <a:avLst/>
            </a:prstGeom>
            <a:solidFill>
              <a:srgbClr val="D9D2E9"/>
            </a:solidFill>
            <a:ln>
              <a:noFill/>
            </a:ln>
          </p:spPr>
          <p:txBody>
            <a:bodyPr spcFirstLastPara="1" wrap="square" lIns="36000" tIns="0" rIns="36000" bIns="0" anchor="ctr" anchorCtr="0">
              <a:noAutofit/>
            </a:bodyPr>
            <a:lstStyle/>
            <a:p>
              <a:pPr algn="ctr"/>
              <a:r>
                <a:rPr lang="en-US" altLang="ja" sz="900" dirty="0">
                  <a:solidFill>
                    <a:schemeClr val="tx1">
                      <a:lumMod val="75000"/>
                      <a:lumOff val="25000"/>
                    </a:schemeClr>
                  </a:solidFill>
                  <a:latin typeface="メイリオ" panose="020B0604030504040204" pitchFamily="50" charset="-128"/>
                  <a:ea typeface="メイリオ" panose="020B0604030504040204" pitchFamily="50" charset="-128"/>
                  <a:cs typeface="M PLUS 1p"/>
                  <a:sym typeface="M PLUS 1p"/>
                </a:rPr>
                <a:t>3</a:t>
              </a:r>
              <a:r>
                <a:rPr lang="ja" altLang="en-US" sz="900">
                  <a:solidFill>
                    <a:schemeClr val="tx1">
                      <a:lumMod val="75000"/>
                      <a:lumOff val="25000"/>
                    </a:schemeClr>
                  </a:solidFill>
                  <a:latin typeface="メイリオ" panose="020B0604030504040204" pitchFamily="50" charset="-128"/>
                  <a:ea typeface="メイリオ" panose="020B0604030504040204" pitchFamily="50" charset="-128"/>
                  <a:cs typeface="M PLUS 1p"/>
                  <a:sym typeface="M PLUS 1p"/>
                </a:rPr>
                <a:t>年</a:t>
              </a:r>
              <a:endParaRPr sz="900" dirty="0">
                <a:solidFill>
                  <a:schemeClr val="tx1">
                    <a:lumMod val="75000"/>
                    <a:lumOff val="25000"/>
                  </a:schemeClr>
                </a:solidFill>
                <a:latin typeface="メイリオ" panose="020B0604030504040204" pitchFamily="50" charset="-128"/>
                <a:ea typeface="メイリオ" panose="020B0604030504040204" pitchFamily="50" charset="-128"/>
                <a:cs typeface="M PLUS 1p"/>
                <a:sym typeface="M PLUS 1p"/>
              </a:endParaRPr>
            </a:p>
          </p:txBody>
        </p:sp>
        <p:sp>
          <p:nvSpPr>
            <p:cNvPr id="132" name="Google Shape;493;p25"/>
            <p:cNvSpPr/>
            <p:nvPr/>
          </p:nvSpPr>
          <p:spPr>
            <a:xfrm>
              <a:off x="2728789" y="1497733"/>
              <a:ext cx="1183577" cy="216000"/>
            </a:xfrm>
            <a:prstGeom prst="wedgeRectCallout">
              <a:avLst>
                <a:gd name="adj1" fmla="val -21406"/>
                <a:gd name="adj2" fmla="val 68986"/>
              </a:avLst>
            </a:prstGeom>
            <a:solidFill>
              <a:srgbClr val="8E7CC3"/>
            </a:solidFill>
            <a:ln>
              <a:noFill/>
            </a:ln>
            <a:effectLst/>
          </p:spPr>
          <p:txBody>
            <a:bodyPr wrap="square" lIns="78903" tIns="39452" rIns="78903" bIns="39452" rtlCol="0" anchor="ctr">
              <a:noAutofit/>
            </a:bodyPr>
            <a:lstStyle/>
            <a:p>
              <a:pPr algn="ctr"/>
              <a:r>
                <a:rPr lang="ja-JP" altLang="en-US" sz="700" b="1" dirty="0">
                  <a:solidFill>
                    <a:schemeClr val="bg1"/>
                  </a:solidFill>
                  <a:latin typeface="メイリオ" panose="020B0604030504040204" pitchFamily="50" charset="-128"/>
                  <a:ea typeface="メイリオ" panose="020B0604030504040204" pitchFamily="50" charset="-128"/>
                  <a:cs typeface="M PLUS 1p"/>
                  <a:sym typeface="M PLUS 1p"/>
                </a:rPr>
                <a:t>バージョンアップ支援費</a:t>
              </a:r>
            </a:p>
          </p:txBody>
        </p:sp>
        <p:sp>
          <p:nvSpPr>
            <p:cNvPr id="134" name="Google Shape;506;p25"/>
            <p:cNvSpPr/>
            <p:nvPr/>
          </p:nvSpPr>
          <p:spPr>
            <a:xfrm>
              <a:off x="3042789" y="1810209"/>
              <a:ext cx="76643" cy="67475"/>
            </a:xfrm>
            <a:prstGeom prst="ellipse">
              <a:avLst/>
            </a:prstGeom>
            <a:solidFill>
              <a:srgbClr val="B4A7D6"/>
            </a:solidFill>
            <a:ln>
              <a:noFill/>
            </a:ln>
          </p:spPr>
          <p:txBody>
            <a:bodyPr spcFirstLastPara="1" wrap="square" lIns="121900" tIns="121900" rIns="121900" bIns="121900" anchor="ctr" anchorCtr="0">
              <a:noAutofit/>
            </a:bodyPr>
            <a:lstStyle/>
            <a:p>
              <a:endParaRPr sz="1400" dirty="0">
                <a:latin typeface="メイリオ" panose="020B0604030504040204" pitchFamily="50" charset="-128"/>
                <a:ea typeface="メイリオ" panose="020B0604030504040204" pitchFamily="50" charset="-128"/>
              </a:endParaRPr>
            </a:p>
          </p:txBody>
        </p:sp>
        <p:sp>
          <p:nvSpPr>
            <p:cNvPr id="135" name="Google Shape;507;p25"/>
            <p:cNvSpPr/>
            <p:nvPr/>
          </p:nvSpPr>
          <p:spPr>
            <a:xfrm>
              <a:off x="4904189" y="1810209"/>
              <a:ext cx="76643" cy="67475"/>
            </a:xfrm>
            <a:prstGeom prst="ellipse">
              <a:avLst/>
            </a:prstGeom>
            <a:solidFill>
              <a:srgbClr val="B4A7D6"/>
            </a:solidFill>
            <a:ln>
              <a:noFill/>
            </a:ln>
          </p:spPr>
          <p:txBody>
            <a:bodyPr spcFirstLastPara="1" wrap="square" lIns="121900" tIns="121900" rIns="121900" bIns="121900" anchor="ctr" anchorCtr="0">
              <a:noAutofit/>
            </a:bodyPr>
            <a:lstStyle/>
            <a:p>
              <a:endParaRPr sz="1400" dirty="0">
                <a:latin typeface="メイリオ" panose="020B0604030504040204" pitchFamily="50" charset="-128"/>
                <a:ea typeface="メイリオ" panose="020B0604030504040204" pitchFamily="50" charset="-128"/>
              </a:endParaRPr>
            </a:p>
          </p:txBody>
        </p:sp>
        <p:sp>
          <p:nvSpPr>
            <p:cNvPr id="147" name="Google Shape;522;p25"/>
            <p:cNvSpPr txBox="1"/>
            <p:nvPr/>
          </p:nvSpPr>
          <p:spPr>
            <a:xfrm>
              <a:off x="6292123" y="1638631"/>
              <a:ext cx="2240318" cy="607071"/>
            </a:xfrm>
            <a:prstGeom prst="rect">
              <a:avLst/>
            </a:prstGeom>
            <a:noFill/>
            <a:ln>
              <a:noFill/>
            </a:ln>
          </p:spPr>
          <p:txBody>
            <a:bodyPr spcFirstLastPara="1" wrap="square" lIns="0" tIns="72000" rIns="0" bIns="72000" anchor="t" anchorCtr="0">
              <a:spAutoFit/>
            </a:bodyPr>
            <a:lstStyle/>
            <a:p>
              <a:pPr algn="dist"/>
              <a:r>
                <a:rPr lang="ja-JP" altLang="en-US" sz="1000" b="1" dirty="0" smtClean="0">
                  <a:solidFill>
                    <a:srgbClr val="674EA7"/>
                  </a:solidFill>
                  <a:latin typeface="メイリオ" panose="020B0604030504040204" pitchFamily="50" charset="-128"/>
                  <a:ea typeface="メイリオ" panose="020B0604030504040204" pitchFamily="50" charset="-128"/>
                  <a:cs typeface="M PLUS 1p"/>
                  <a:sym typeface="M PLUS 1p"/>
                </a:rPr>
                <a:t>バージョンアップの度に、アシスト</a:t>
              </a:r>
              <a:endParaRPr lang="en-US" altLang="ja-JP" sz="1000" b="1" dirty="0" smtClean="0">
                <a:solidFill>
                  <a:srgbClr val="674EA7"/>
                </a:solidFill>
                <a:latin typeface="メイリオ" panose="020B0604030504040204" pitchFamily="50" charset="-128"/>
                <a:ea typeface="メイリオ" panose="020B0604030504040204" pitchFamily="50" charset="-128"/>
                <a:cs typeface="M PLUS 1p"/>
                <a:sym typeface="M PLUS 1p"/>
              </a:endParaRPr>
            </a:p>
            <a:p>
              <a:pPr algn="dist"/>
              <a:r>
                <a:rPr lang="ja-JP" altLang="en-US" sz="1000" b="1" dirty="0" smtClean="0">
                  <a:solidFill>
                    <a:srgbClr val="674EA7"/>
                  </a:solidFill>
                  <a:latin typeface="メイリオ" panose="020B0604030504040204" pitchFamily="50" charset="-128"/>
                  <a:ea typeface="メイリオ" panose="020B0604030504040204" pitchFamily="50" charset="-128"/>
                  <a:cs typeface="M PLUS 1p"/>
                  <a:sym typeface="M PLUS 1p"/>
                </a:rPr>
                <a:t>支援費用を予算化いただきバージョン</a:t>
              </a:r>
              <a:endParaRPr lang="en-US" altLang="ja-JP" sz="1000" b="1" dirty="0" smtClean="0">
                <a:solidFill>
                  <a:srgbClr val="674EA7"/>
                </a:solidFill>
                <a:latin typeface="メイリオ" panose="020B0604030504040204" pitchFamily="50" charset="-128"/>
                <a:ea typeface="メイリオ" panose="020B0604030504040204" pitchFamily="50" charset="-128"/>
                <a:cs typeface="M PLUS 1p"/>
                <a:sym typeface="M PLUS 1p"/>
              </a:endParaRPr>
            </a:p>
            <a:p>
              <a:r>
                <a:rPr lang="ja-JP" altLang="en-US" sz="1000" b="1" dirty="0" smtClean="0">
                  <a:solidFill>
                    <a:srgbClr val="674EA7"/>
                  </a:solidFill>
                  <a:latin typeface="メイリオ" panose="020B0604030504040204" pitchFamily="50" charset="-128"/>
                  <a:ea typeface="メイリオ" panose="020B0604030504040204" pitchFamily="50" charset="-128"/>
                  <a:cs typeface="M PLUS 1p"/>
                  <a:sym typeface="M PLUS 1p"/>
                </a:rPr>
                <a:t>アップを実施</a:t>
              </a:r>
              <a:endParaRPr sz="1000" b="1" dirty="0">
                <a:solidFill>
                  <a:srgbClr val="674EA7"/>
                </a:solidFill>
                <a:latin typeface="メイリオ" panose="020B0604030504040204" pitchFamily="50" charset="-128"/>
                <a:ea typeface="メイリオ" panose="020B0604030504040204" pitchFamily="50" charset="-128"/>
                <a:cs typeface="M PLUS 1p"/>
                <a:sym typeface="M PLUS 1p"/>
              </a:endParaRPr>
            </a:p>
          </p:txBody>
        </p:sp>
        <p:cxnSp>
          <p:nvCxnSpPr>
            <p:cNvPr id="155" name="直線コネクタ 154"/>
            <p:cNvCxnSpPr/>
            <p:nvPr/>
          </p:nvCxnSpPr>
          <p:spPr>
            <a:xfrm flipV="1">
              <a:off x="3081110" y="1877684"/>
              <a:ext cx="0" cy="216000"/>
            </a:xfrm>
            <a:prstGeom prst="line">
              <a:avLst/>
            </a:prstGeom>
            <a:ln w="12700">
              <a:solidFill>
                <a:srgbClr val="CC99FF"/>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6" name="直線コネクタ 155"/>
            <p:cNvCxnSpPr/>
            <p:nvPr/>
          </p:nvCxnSpPr>
          <p:spPr>
            <a:xfrm flipV="1">
              <a:off x="4942510" y="1877684"/>
              <a:ext cx="0" cy="216000"/>
            </a:xfrm>
            <a:prstGeom prst="line">
              <a:avLst/>
            </a:prstGeom>
            <a:ln w="12700">
              <a:solidFill>
                <a:srgbClr val="CC99FF"/>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7" name="Google Shape;522;p25"/>
            <p:cNvSpPr txBox="1"/>
            <p:nvPr/>
          </p:nvSpPr>
          <p:spPr>
            <a:xfrm>
              <a:off x="4430722" y="2108114"/>
              <a:ext cx="1023577" cy="360850"/>
            </a:xfrm>
            <a:prstGeom prst="rect">
              <a:avLst/>
            </a:prstGeom>
            <a:noFill/>
            <a:ln>
              <a:noFill/>
            </a:ln>
          </p:spPr>
          <p:txBody>
            <a:bodyPr spcFirstLastPara="1" wrap="square" lIns="72000" tIns="72000" rIns="72000" bIns="72000" anchor="t" anchorCtr="0">
              <a:spAutoFit/>
            </a:bodyPr>
            <a:lstStyle/>
            <a:p>
              <a:pPr algn="ctr"/>
              <a:r>
                <a:rPr lang="ja-JP" altLang="en-US" sz="700" dirty="0" smtClean="0">
                  <a:solidFill>
                    <a:srgbClr val="674EA7"/>
                  </a:solidFill>
                  <a:latin typeface="メイリオ" panose="020B0604030504040204" pitchFamily="50" charset="-128"/>
                  <a:ea typeface="メイリオ" panose="020B0604030504040204" pitchFamily="50" charset="-128"/>
                  <a:cs typeface="M PLUS 1p"/>
                  <a:sym typeface="M PLUS 1p"/>
                </a:rPr>
                <a:t>バージョンアップ</a:t>
              </a:r>
              <a:endParaRPr lang="en-US" altLang="ja-JP" sz="700" dirty="0" smtClean="0">
                <a:solidFill>
                  <a:srgbClr val="674EA7"/>
                </a:solidFill>
                <a:latin typeface="メイリオ" panose="020B0604030504040204" pitchFamily="50" charset="-128"/>
                <a:ea typeface="メイリオ" panose="020B0604030504040204" pitchFamily="50" charset="-128"/>
                <a:cs typeface="M PLUS 1p"/>
                <a:sym typeface="M PLUS 1p"/>
              </a:endParaRPr>
            </a:p>
            <a:p>
              <a:pPr algn="ctr"/>
              <a:r>
                <a:rPr lang="ja-JP" altLang="en-US" sz="700" dirty="0">
                  <a:solidFill>
                    <a:srgbClr val="674EA7"/>
                  </a:solidFill>
                  <a:latin typeface="メイリオ" panose="020B0604030504040204" pitchFamily="50" charset="-128"/>
                  <a:ea typeface="メイリオ" panose="020B0604030504040204" pitchFamily="50" charset="-128"/>
                  <a:cs typeface="M PLUS 1p"/>
                  <a:sym typeface="M PLUS 1p"/>
                </a:rPr>
                <a:t>実施</a:t>
              </a:r>
              <a:endParaRPr sz="700" dirty="0">
                <a:solidFill>
                  <a:srgbClr val="674EA7"/>
                </a:solidFill>
                <a:latin typeface="メイリオ" panose="020B0604030504040204" pitchFamily="50" charset="-128"/>
                <a:ea typeface="メイリオ" panose="020B0604030504040204" pitchFamily="50" charset="-128"/>
                <a:cs typeface="M PLUS 1p"/>
                <a:sym typeface="M PLUS 1p"/>
              </a:endParaRPr>
            </a:p>
          </p:txBody>
        </p:sp>
        <p:sp>
          <p:nvSpPr>
            <p:cNvPr id="159" name="Google Shape;522;p25"/>
            <p:cNvSpPr txBox="1"/>
            <p:nvPr/>
          </p:nvSpPr>
          <p:spPr>
            <a:xfrm>
              <a:off x="2569322" y="2108114"/>
              <a:ext cx="1023577" cy="360850"/>
            </a:xfrm>
            <a:prstGeom prst="rect">
              <a:avLst/>
            </a:prstGeom>
            <a:noFill/>
            <a:ln>
              <a:noFill/>
            </a:ln>
          </p:spPr>
          <p:txBody>
            <a:bodyPr spcFirstLastPara="1" wrap="square" lIns="72000" tIns="72000" rIns="72000" bIns="72000" anchor="t" anchorCtr="0">
              <a:spAutoFit/>
            </a:bodyPr>
            <a:lstStyle/>
            <a:p>
              <a:pPr algn="ctr"/>
              <a:r>
                <a:rPr lang="ja-JP" altLang="en-US" sz="700" dirty="0" smtClean="0">
                  <a:solidFill>
                    <a:srgbClr val="674EA7"/>
                  </a:solidFill>
                  <a:latin typeface="メイリオ" panose="020B0604030504040204" pitchFamily="50" charset="-128"/>
                  <a:ea typeface="メイリオ" panose="020B0604030504040204" pitchFamily="50" charset="-128"/>
                  <a:cs typeface="M PLUS 1p"/>
                  <a:sym typeface="M PLUS 1p"/>
                </a:rPr>
                <a:t>バージョンアップ</a:t>
              </a:r>
              <a:endParaRPr lang="en-US" altLang="ja-JP" sz="700" dirty="0" smtClean="0">
                <a:solidFill>
                  <a:srgbClr val="674EA7"/>
                </a:solidFill>
                <a:latin typeface="メイリオ" panose="020B0604030504040204" pitchFamily="50" charset="-128"/>
                <a:ea typeface="メイリオ" panose="020B0604030504040204" pitchFamily="50" charset="-128"/>
                <a:cs typeface="M PLUS 1p"/>
                <a:sym typeface="M PLUS 1p"/>
              </a:endParaRPr>
            </a:p>
            <a:p>
              <a:pPr algn="ctr"/>
              <a:r>
                <a:rPr lang="ja-JP" altLang="en-US" sz="700" dirty="0">
                  <a:solidFill>
                    <a:srgbClr val="674EA7"/>
                  </a:solidFill>
                  <a:latin typeface="メイリオ" panose="020B0604030504040204" pitchFamily="50" charset="-128"/>
                  <a:ea typeface="メイリオ" panose="020B0604030504040204" pitchFamily="50" charset="-128"/>
                  <a:cs typeface="M PLUS 1p"/>
                  <a:sym typeface="M PLUS 1p"/>
                </a:rPr>
                <a:t>実施</a:t>
              </a:r>
              <a:endParaRPr sz="700" dirty="0">
                <a:solidFill>
                  <a:srgbClr val="674EA7"/>
                </a:solidFill>
                <a:latin typeface="メイリオ" panose="020B0604030504040204" pitchFamily="50" charset="-128"/>
                <a:ea typeface="メイリオ" panose="020B0604030504040204" pitchFamily="50" charset="-128"/>
                <a:cs typeface="M PLUS 1p"/>
                <a:sym typeface="M PLUS 1p"/>
              </a:endParaRPr>
            </a:p>
          </p:txBody>
        </p:sp>
        <p:pic>
          <p:nvPicPr>
            <p:cNvPr id="196" name="図 19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1868" y="1050196"/>
              <a:ext cx="318437" cy="278831"/>
            </a:xfrm>
            <a:prstGeom prst="rect">
              <a:avLst/>
            </a:prstGeom>
          </p:spPr>
        </p:pic>
        <p:sp>
          <p:nvSpPr>
            <p:cNvPr id="197" name="雲形吹き出し 196"/>
            <p:cNvSpPr/>
            <p:nvPr/>
          </p:nvSpPr>
          <p:spPr>
            <a:xfrm rot="21264192" flipV="1">
              <a:off x="3825586" y="694410"/>
              <a:ext cx="1287316" cy="681782"/>
            </a:xfrm>
            <a:prstGeom prst="cloudCallout">
              <a:avLst>
                <a:gd name="adj1" fmla="val -59775"/>
                <a:gd name="adj2" fmla="val -42038"/>
              </a:avLst>
            </a:prstGeom>
            <a:solidFill>
              <a:schemeClr val="bg1">
                <a:lumMod val="85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98" name="テキスト ボックス 197"/>
            <p:cNvSpPr txBox="1"/>
            <p:nvPr/>
          </p:nvSpPr>
          <p:spPr>
            <a:xfrm>
              <a:off x="3750050" y="804679"/>
              <a:ext cx="1438388" cy="488201"/>
            </a:xfrm>
            <a:prstGeom prst="rect">
              <a:avLst/>
            </a:prstGeom>
            <a:noFill/>
          </p:spPr>
          <p:txBody>
            <a:bodyPr wrap="square" lIns="36000" tIns="72000" rIns="36000" rtlCol="0">
              <a:spAutoFit/>
            </a:bodyPr>
            <a:lstStyle/>
            <a:p>
              <a:pPr algn="ctr"/>
              <a:r>
                <a:rPr lang="ja-JP" altLang="en-US" sz="800" b="1"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バージョンアップの度に</a:t>
              </a:r>
              <a:endParaRPr lang="en-US" altLang="ja-JP" sz="800" b="1"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800" b="1"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アシスト支援費を</a:t>
              </a:r>
              <a:endParaRPr lang="en-US" altLang="ja-JP" sz="800" b="1"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800" b="1"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予算化するのは大変</a:t>
              </a:r>
              <a:r>
                <a:rPr lang="en-US" altLang="ja-JP" sz="800" b="1"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800" b="1"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Google Shape;493;p25"/>
            <p:cNvSpPr/>
            <p:nvPr/>
          </p:nvSpPr>
          <p:spPr>
            <a:xfrm>
              <a:off x="4594471" y="1497733"/>
              <a:ext cx="1183577" cy="216000"/>
            </a:xfrm>
            <a:prstGeom prst="wedgeRectCallout">
              <a:avLst>
                <a:gd name="adj1" fmla="val -21406"/>
                <a:gd name="adj2" fmla="val 68986"/>
              </a:avLst>
            </a:prstGeom>
            <a:solidFill>
              <a:srgbClr val="8E7CC3"/>
            </a:solidFill>
            <a:ln>
              <a:noFill/>
            </a:ln>
            <a:effectLst/>
          </p:spPr>
          <p:txBody>
            <a:bodyPr wrap="square" lIns="78903" tIns="39452" rIns="78903" bIns="39452" rtlCol="0" anchor="ctr">
              <a:noAutofit/>
            </a:bodyPr>
            <a:lstStyle/>
            <a:p>
              <a:pPr algn="ctr"/>
              <a:r>
                <a:rPr lang="ja-JP" altLang="en-US" sz="700" b="1" dirty="0">
                  <a:solidFill>
                    <a:schemeClr val="bg1"/>
                  </a:solidFill>
                  <a:latin typeface="メイリオ" panose="020B0604030504040204" pitchFamily="50" charset="-128"/>
                  <a:ea typeface="メイリオ" panose="020B0604030504040204" pitchFamily="50" charset="-128"/>
                  <a:cs typeface="M PLUS 1p"/>
                  <a:sym typeface="M PLUS 1p"/>
                </a:rPr>
                <a:t>バージョンアップ支援費</a:t>
              </a:r>
            </a:p>
          </p:txBody>
        </p:sp>
      </p:grpSp>
    </p:spTree>
    <p:extLst>
      <p:ext uri="{BB962C8B-B14F-4D97-AF65-F5344CB8AC3E}">
        <p14:creationId xmlns:p14="http://schemas.microsoft.com/office/powerpoint/2010/main" val="2537839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mn-lt"/>
                <a:ea typeface="+mn-ea"/>
              </a:rPr>
              <a:t>カウンセリングでお客様の活用プランを作成</a:t>
            </a:r>
            <a:endParaRPr lang="ja-JP" altLang="en-US" dirty="0">
              <a:latin typeface="+mn-lt"/>
              <a:ea typeface="+mn-ea"/>
            </a:endParaRPr>
          </a:p>
        </p:txBody>
      </p:sp>
      <p:sp>
        <p:nvSpPr>
          <p:cNvPr id="3" name="コンテンツ プレースホルダー 2"/>
          <p:cNvSpPr>
            <a:spLocks noGrp="1"/>
          </p:cNvSpPr>
          <p:nvPr>
            <p:ph idx="1"/>
          </p:nvPr>
        </p:nvSpPr>
        <p:spPr/>
        <p:txBody>
          <a:bodyPr>
            <a:normAutofit/>
          </a:bodyPr>
          <a:lstStyle/>
          <a:p>
            <a:pPr>
              <a:lnSpc>
                <a:spcPct val="120000"/>
              </a:lnSpc>
              <a:spcBef>
                <a:spcPts val="0"/>
              </a:spcBef>
              <a:spcAft>
                <a:spcPts val="0"/>
              </a:spcAft>
            </a:pPr>
            <a:r>
              <a:rPr kumimoji="0" lang="ja-JP" altLang="en-US" sz="1000" kern="0" dirty="0">
                <a:solidFill>
                  <a:srgbClr val="000000">
                    <a:lumMod val="65000"/>
                    <a:lumOff val="35000"/>
                  </a:srgbClr>
                </a:solidFill>
              </a:rPr>
              <a:t>お客様が</a:t>
            </a:r>
            <a:r>
              <a:rPr kumimoji="0" lang="en-US" altLang="ja-JP" sz="1000" kern="0" dirty="0">
                <a:solidFill>
                  <a:srgbClr val="000000">
                    <a:lumMod val="65000"/>
                    <a:lumOff val="35000"/>
                  </a:srgbClr>
                </a:solidFill>
              </a:rPr>
              <a:t>WebFOCUS</a:t>
            </a:r>
            <a:r>
              <a:rPr kumimoji="0" lang="ja-JP" altLang="en-US" sz="1000" kern="0" dirty="0">
                <a:solidFill>
                  <a:srgbClr val="000000">
                    <a:lumMod val="65000"/>
                    <a:lumOff val="35000"/>
                  </a:srgbClr>
                </a:solidFill>
              </a:rPr>
              <a:t>で「やりたいこと」や「システムイベント」をリストアップし、</a:t>
            </a:r>
            <a:r>
              <a:rPr kumimoji="0" lang="en-US" altLang="ja-JP" sz="1000" b="1" kern="0" dirty="0">
                <a:solidFill>
                  <a:srgbClr val="E69138"/>
                </a:solidFill>
              </a:rPr>
              <a:t>WebFOCUS</a:t>
            </a:r>
            <a:r>
              <a:rPr kumimoji="0" lang="ja-JP" altLang="en-US" sz="1000" b="1" kern="0" dirty="0">
                <a:solidFill>
                  <a:srgbClr val="E69138"/>
                </a:solidFill>
              </a:rPr>
              <a:t>の使い道とナレッジサプリの使い方を具体的に計画</a:t>
            </a:r>
            <a:r>
              <a:rPr kumimoji="0" lang="ja-JP" altLang="en-US" sz="1000" kern="0" dirty="0">
                <a:solidFill>
                  <a:srgbClr val="000000">
                    <a:lumMod val="65000"/>
                    <a:lumOff val="35000"/>
                  </a:srgbClr>
                </a:solidFill>
              </a:rPr>
              <a:t>します。コンテンツと毎年付与されるポイントをうまく割振って活用計画を立てることで、システムの立ち上げから活用定着フェーズまでお客様に伴走することで、新たな課題が発生しても継続して相談先ができ、余すことなく製品を活用しやすくなります。</a:t>
            </a:r>
          </a:p>
          <a:p>
            <a:pPr>
              <a:lnSpc>
                <a:spcPct val="120000"/>
              </a:lnSpc>
              <a:spcBef>
                <a:spcPts val="0"/>
              </a:spcBef>
              <a:spcAft>
                <a:spcPts val="0"/>
              </a:spcAft>
            </a:pPr>
            <a:endParaRPr kumimoji="0" lang="ja-JP" altLang="en-US" sz="1000" kern="0" dirty="0">
              <a:solidFill>
                <a:srgbClr val="000000">
                  <a:lumMod val="65000"/>
                  <a:lumOff val="35000"/>
                </a:srgbClr>
              </a:solidFill>
            </a:endParaRPr>
          </a:p>
        </p:txBody>
      </p:sp>
      <p:sp>
        <p:nvSpPr>
          <p:cNvPr id="4" name="フッター プレースホルダー 3"/>
          <p:cNvSpPr>
            <a:spLocks noGrp="1"/>
          </p:cNvSpPr>
          <p:nvPr>
            <p:ph type="ftr" sz="quarter" idx="3"/>
          </p:nvPr>
        </p:nvSpPr>
        <p:spPr/>
        <p:txBody>
          <a:bodyPr/>
          <a:lstStyle/>
          <a:p>
            <a:r>
              <a:rPr lang="en-US" altLang="ja-JP" dirty="0" smtClean="0"/>
              <a:t>Copyright© K.K. Ashisuto All Rights Reserved.</a:t>
            </a:r>
            <a:endParaRPr lang="ja-JP" altLang="en-US" dirty="0" smtClean="0"/>
          </a:p>
        </p:txBody>
      </p:sp>
      <p:sp>
        <p:nvSpPr>
          <p:cNvPr id="5" name="スライド番号プレースホルダー 4"/>
          <p:cNvSpPr>
            <a:spLocks noGrp="1"/>
          </p:cNvSpPr>
          <p:nvPr>
            <p:ph type="sldNum" sz="quarter" idx="4"/>
          </p:nvPr>
        </p:nvSpPr>
        <p:spPr/>
        <p:txBody>
          <a:bodyPr/>
          <a:lstStyle/>
          <a:p>
            <a:fld id="{C7816169-848B-4E2F-9129-06408CD9870A}" type="slidenum">
              <a:rPr lang="ja-JP" altLang="en-US" smtClean="0"/>
              <a:pPr/>
              <a:t>13</a:t>
            </a:fld>
            <a:endParaRPr lang="ja-JP" altLang="en-US" dirty="0"/>
          </a:p>
        </p:txBody>
      </p:sp>
      <p:pic>
        <p:nvPicPr>
          <p:cNvPr id="7" name="図 6"/>
          <p:cNvPicPr>
            <a:picLocks noChangeAspect="1"/>
          </p:cNvPicPr>
          <p:nvPr/>
        </p:nvPicPr>
        <p:blipFill>
          <a:blip r:embed="rId2"/>
          <a:stretch>
            <a:fillRect/>
          </a:stretch>
        </p:blipFill>
        <p:spPr>
          <a:xfrm>
            <a:off x="1115616" y="1763475"/>
            <a:ext cx="4106351" cy="2173167"/>
          </a:xfrm>
          <a:prstGeom prst="rect">
            <a:avLst/>
          </a:prstGeom>
          <a:ln>
            <a:solidFill>
              <a:srgbClr val="8E7CC3"/>
            </a:solidFill>
          </a:ln>
        </p:spPr>
      </p:pic>
      <p:pic>
        <p:nvPicPr>
          <p:cNvPr id="13" name="図 12"/>
          <p:cNvPicPr>
            <a:picLocks noChangeAspect="1"/>
          </p:cNvPicPr>
          <p:nvPr/>
        </p:nvPicPr>
        <p:blipFill>
          <a:blip r:embed="rId3"/>
          <a:stretch>
            <a:fillRect/>
          </a:stretch>
        </p:blipFill>
        <p:spPr>
          <a:xfrm>
            <a:off x="4355976" y="2510451"/>
            <a:ext cx="4058174" cy="2175811"/>
          </a:xfrm>
          <a:prstGeom prst="rect">
            <a:avLst/>
          </a:prstGeom>
          <a:ln>
            <a:solidFill>
              <a:srgbClr val="8E7CC3"/>
            </a:solidFill>
          </a:ln>
        </p:spPr>
      </p:pic>
      <p:sp>
        <p:nvSpPr>
          <p:cNvPr id="16" name="楕円 15"/>
          <p:cNvSpPr/>
          <p:nvPr/>
        </p:nvSpPr>
        <p:spPr>
          <a:xfrm>
            <a:off x="1449019" y="3815952"/>
            <a:ext cx="1008000" cy="864000"/>
          </a:xfrm>
          <a:prstGeom prst="ellipse">
            <a:avLst/>
          </a:prstGeom>
          <a:solidFill>
            <a:srgbClr val="8E7CC3"/>
          </a:solidFill>
          <a:ln>
            <a:noFill/>
          </a:ln>
          <a:effectLst/>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r>
              <a:rPr lang="ja-JP" altLang="en-US" sz="800" dirty="0" smtClean="0">
                <a:solidFill>
                  <a:schemeClr val="bg1"/>
                </a:solidFill>
              </a:rPr>
              <a:t>タイミングが</a:t>
            </a:r>
            <a:endParaRPr lang="en-US" altLang="ja-JP" sz="800" dirty="0" smtClean="0">
              <a:solidFill>
                <a:schemeClr val="bg1"/>
              </a:solidFill>
            </a:endParaRPr>
          </a:p>
          <a:p>
            <a:pPr algn="ctr"/>
            <a:r>
              <a:rPr lang="ja-JP" altLang="en-US" sz="800" dirty="0" smtClean="0">
                <a:solidFill>
                  <a:schemeClr val="bg1"/>
                </a:solidFill>
              </a:rPr>
              <a:t>わかる</a:t>
            </a:r>
            <a:endParaRPr kumimoji="1" lang="ja-JP" altLang="en-US" sz="800" dirty="0" smtClean="0">
              <a:solidFill>
                <a:schemeClr val="bg1"/>
              </a:solidFill>
            </a:endParaRPr>
          </a:p>
        </p:txBody>
      </p:sp>
      <p:sp>
        <p:nvSpPr>
          <p:cNvPr id="17" name="楕円 16"/>
          <p:cNvSpPr/>
          <p:nvPr/>
        </p:nvSpPr>
        <p:spPr>
          <a:xfrm>
            <a:off x="2542514" y="3815952"/>
            <a:ext cx="1008000" cy="864000"/>
          </a:xfrm>
          <a:prstGeom prst="ellipse">
            <a:avLst/>
          </a:prstGeom>
          <a:solidFill>
            <a:srgbClr val="8E7CC3"/>
          </a:solidFill>
          <a:ln>
            <a:noFill/>
          </a:ln>
          <a:effectLst/>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r>
              <a:rPr lang="ja-JP" altLang="en-US" sz="800" dirty="0" smtClean="0">
                <a:solidFill>
                  <a:schemeClr val="bg1"/>
                </a:solidFill>
              </a:rPr>
              <a:t>やるべきことが</a:t>
            </a:r>
            <a:r>
              <a:rPr kumimoji="1" lang="ja-JP" altLang="en-US" sz="800" dirty="0" smtClean="0">
                <a:solidFill>
                  <a:schemeClr val="bg1"/>
                </a:solidFill>
              </a:rPr>
              <a:t>ハッキリする</a:t>
            </a:r>
          </a:p>
        </p:txBody>
      </p:sp>
      <p:sp>
        <p:nvSpPr>
          <p:cNvPr id="18" name="楕円 17"/>
          <p:cNvSpPr/>
          <p:nvPr/>
        </p:nvSpPr>
        <p:spPr>
          <a:xfrm>
            <a:off x="3636008" y="3815952"/>
            <a:ext cx="1008000" cy="864000"/>
          </a:xfrm>
          <a:prstGeom prst="ellipse">
            <a:avLst/>
          </a:prstGeom>
          <a:solidFill>
            <a:srgbClr val="8E7CC3"/>
          </a:solidFill>
          <a:ln>
            <a:noFill/>
          </a:ln>
          <a:effectLst/>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r>
              <a:rPr kumimoji="1" lang="ja-JP" altLang="en-US" sz="800" dirty="0" smtClean="0">
                <a:solidFill>
                  <a:schemeClr val="bg1"/>
                </a:solidFill>
              </a:rPr>
              <a:t>余裕を</a:t>
            </a:r>
            <a:r>
              <a:rPr lang="ja-JP" altLang="en-US" sz="800" dirty="0" smtClean="0">
                <a:solidFill>
                  <a:schemeClr val="bg1"/>
                </a:solidFill>
              </a:rPr>
              <a:t>もてる</a:t>
            </a:r>
            <a:endParaRPr kumimoji="1" lang="ja-JP" altLang="en-US" sz="800" dirty="0" smtClean="0">
              <a:solidFill>
                <a:schemeClr val="bg1"/>
              </a:solidFill>
            </a:endParaRPr>
          </a:p>
        </p:txBody>
      </p:sp>
      <p:sp>
        <p:nvSpPr>
          <p:cNvPr id="19" name="正方形/長方形 18"/>
          <p:cNvSpPr/>
          <p:nvPr/>
        </p:nvSpPr>
        <p:spPr>
          <a:xfrm>
            <a:off x="493415" y="4078871"/>
            <a:ext cx="982241" cy="369332"/>
          </a:xfrm>
          <a:prstGeom prst="rect">
            <a:avLst/>
          </a:prstGeom>
        </p:spPr>
        <p:txBody>
          <a:bodyPr wrap="square">
            <a:spAutoFit/>
          </a:bodyPr>
          <a:lstStyle/>
          <a:p>
            <a:pPr algn="ctr"/>
            <a:r>
              <a:rPr lang="ja-JP" altLang="en-US" sz="900" dirty="0" smtClean="0">
                <a:solidFill>
                  <a:srgbClr val="8E7CC3"/>
                </a:solidFill>
              </a:rPr>
              <a:t>活用プランが</a:t>
            </a:r>
            <a:endParaRPr lang="en-US" altLang="ja-JP" sz="900" dirty="0" smtClean="0">
              <a:solidFill>
                <a:srgbClr val="8E7CC3"/>
              </a:solidFill>
            </a:endParaRPr>
          </a:p>
          <a:p>
            <a:pPr algn="ctr"/>
            <a:r>
              <a:rPr lang="ja-JP" altLang="en-US" sz="900" dirty="0">
                <a:solidFill>
                  <a:srgbClr val="8E7CC3"/>
                </a:solidFill>
              </a:rPr>
              <a:t>あれば</a:t>
            </a:r>
          </a:p>
        </p:txBody>
      </p:sp>
    </p:spTree>
    <p:extLst>
      <p:ext uri="{BB962C8B-B14F-4D97-AF65-F5344CB8AC3E}">
        <p14:creationId xmlns:p14="http://schemas.microsoft.com/office/powerpoint/2010/main" val="2766313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0"/>
          <p:cNvSpPr txBox="1">
            <a:spLocks noGrp="1"/>
          </p:cNvSpPr>
          <p:nvPr>
            <p:ph type="title"/>
          </p:nvPr>
        </p:nvSpPr>
        <p:spPr/>
        <p:txBody>
          <a:bodyPr/>
          <a:lstStyle/>
          <a:p>
            <a:pPr lvl="0"/>
            <a:r>
              <a:rPr lang="ja-JP" altLang="en-US" dirty="0" smtClean="0">
                <a:latin typeface="+mn-lt"/>
                <a:ea typeface="+mn-ea"/>
              </a:rPr>
              <a:t>ナレッジサプリがあれば、導入後も安心</a:t>
            </a:r>
            <a:endParaRPr lang="ja-JP" altLang="en-US" dirty="0">
              <a:latin typeface="+mn-lt"/>
              <a:ea typeface="+mn-ea"/>
            </a:endParaRPr>
          </a:p>
        </p:txBody>
      </p:sp>
      <p:sp>
        <p:nvSpPr>
          <p:cNvPr id="6" name="スライド番号プレースホルダー 5"/>
          <p:cNvSpPr>
            <a:spLocks noGrp="1"/>
          </p:cNvSpPr>
          <p:nvPr>
            <p:ph type="sldNum" sz="quarter" idx="4"/>
          </p:nvPr>
        </p:nvSpPr>
        <p:spPr>
          <a:xfrm>
            <a:off x="8532813" y="4776788"/>
            <a:ext cx="576262" cy="274637"/>
          </a:xfrm>
        </p:spPr>
        <p:txBody>
          <a:bodyPr/>
          <a:lstStyle/>
          <a:p>
            <a:fld id="{4B22246B-72CC-4AB3-AEF9-7F9B00475CC6}" type="slidenum">
              <a:rPr lang="ja-JP" altLang="en-US" smtClean="0"/>
              <a:pPr/>
              <a:t>14</a:t>
            </a:fld>
            <a:endParaRPr lang="ja-JP" altLang="en-US" dirty="0"/>
          </a:p>
        </p:txBody>
      </p:sp>
      <p:sp>
        <p:nvSpPr>
          <p:cNvPr id="2" name="ホームベース 1"/>
          <p:cNvSpPr/>
          <p:nvPr/>
        </p:nvSpPr>
        <p:spPr>
          <a:xfrm>
            <a:off x="679263" y="2917382"/>
            <a:ext cx="2764995" cy="348343"/>
          </a:xfrm>
          <a:prstGeom prst="homePlate">
            <a:avLst>
              <a:gd name="adj" fmla="val 20000"/>
            </a:avLst>
          </a:prstGeom>
          <a:solidFill>
            <a:srgbClr val="3C78D8"/>
          </a:solidFill>
          <a:ln>
            <a:solidFill>
              <a:srgbClr val="3C78D8"/>
            </a:solidFill>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100" b="1" i="0" u="none" strike="noStrike" kern="0" cap="none" spc="0" normalizeH="0" baseline="0" noProof="0" dirty="0" smtClean="0">
                <a:ln>
                  <a:noFill/>
                </a:ln>
                <a:solidFill>
                  <a:srgbClr val="FFFFFF"/>
                </a:solidFill>
                <a:effectLst/>
                <a:uLnTx/>
                <a:uFillTx/>
                <a:sym typeface="Arial"/>
              </a:rPr>
              <a:t>WebFOCUS</a:t>
            </a:r>
            <a:r>
              <a:rPr kumimoji="1" lang="ja-JP" altLang="en-US" sz="1100" b="1" i="0" u="none" strike="noStrike" kern="0" cap="none" spc="0" normalizeH="0" baseline="0" noProof="0" dirty="0" smtClean="0">
                <a:ln>
                  <a:noFill/>
                </a:ln>
                <a:solidFill>
                  <a:srgbClr val="FFFFFF"/>
                </a:solidFill>
                <a:effectLst/>
                <a:uLnTx/>
                <a:uFillTx/>
                <a:sym typeface="Arial"/>
              </a:rPr>
              <a:t> 導入フェーズ</a:t>
            </a:r>
            <a:endParaRPr kumimoji="1" lang="ja-JP" altLang="en-US" sz="1100" b="1" i="0" u="none" strike="noStrike" kern="0" cap="none" spc="0" normalizeH="0" baseline="0" noProof="0" dirty="0">
              <a:ln>
                <a:noFill/>
              </a:ln>
              <a:solidFill>
                <a:srgbClr val="FFFFFF"/>
              </a:solidFill>
              <a:effectLst/>
              <a:uLnTx/>
              <a:uFillTx/>
              <a:sym typeface="Arial"/>
            </a:endParaRPr>
          </a:p>
        </p:txBody>
      </p:sp>
      <p:sp>
        <p:nvSpPr>
          <p:cNvPr id="5" name="ホームベース 4"/>
          <p:cNvSpPr/>
          <p:nvPr/>
        </p:nvSpPr>
        <p:spPr>
          <a:xfrm>
            <a:off x="3857891" y="2917382"/>
            <a:ext cx="4728755" cy="348343"/>
          </a:xfrm>
          <a:prstGeom prst="homePlate">
            <a:avLst>
              <a:gd name="adj" fmla="val 20000"/>
            </a:avLst>
          </a:prstGeom>
          <a:solidFill>
            <a:srgbClr val="245CB6"/>
          </a:solidFill>
          <a:ln>
            <a:solidFill>
              <a:srgbClr val="245CB6"/>
            </a:solidFill>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100" b="1" i="0" u="none" strike="noStrike" kern="0" cap="none" spc="0" normalizeH="0" baseline="0" noProof="0" dirty="0" smtClean="0">
                <a:ln>
                  <a:noFill/>
                </a:ln>
                <a:solidFill>
                  <a:srgbClr val="FFFFFF"/>
                </a:solidFill>
                <a:effectLst/>
                <a:uLnTx/>
                <a:uFillTx/>
                <a:sym typeface="Arial"/>
              </a:rPr>
              <a:t>WebFOCUS</a:t>
            </a:r>
            <a:r>
              <a:rPr kumimoji="1" lang="ja-JP" altLang="en-US" sz="1100" b="1" i="0" u="none" strike="noStrike" kern="0" cap="none" spc="0" normalizeH="0" baseline="0" noProof="0" dirty="0" smtClean="0">
                <a:ln>
                  <a:noFill/>
                </a:ln>
                <a:solidFill>
                  <a:srgbClr val="FFFFFF"/>
                </a:solidFill>
                <a:effectLst/>
                <a:uLnTx/>
                <a:uFillTx/>
                <a:sym typeface="Arial"/>
              </a:rPr>
              <a:t> 定着フェーズ</a:t>
            </a:r>
            <a:endParaRPr kumimoji="1" lang="ja-JP" altLang="en-US" sz="1100" b="1" i="0" u="none" strike="noStrike" kern="0" cap="none" spc="0" normalizeH="0" baseline="0" noProof="0" dirty="0">
              <a:ln>
                <a:noFill/>
              </a:ln>
              <a:solidFill>
                <a:srgbClr val="FFFFFF"/>
              </a:solidFill>
              <a:effectLst/>
              <a:uLnTx/>
              <a:uFillTx/>
              <a:sym typeface="Arial"/>
            </a:endParaRPr>
          </a:p>
        </p:txBody>
      </p:sp>
      <p:sp>
        <p:nvSpPr>
          <p:cNvPr id="3" name="星 5 2"/>
          <p:cNvSpPr/>
          <p:nvPr/>
        </p:nvSpPr>
        <p:spPr>
          <a:xfrm>
            <a:off x="3534366" y="2987050"/>
            <a:ext cx="216000" cy="216000"/>
          </a:xfrm>
          <a:prstGeom prst="star5">
            <a:avLst/>
          </a:prstGeom>
          <a:solidFill>
            <a:srgbClr val="E69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dirty="0">
              <a:ln>
                <a:noFill/>
              </a:ln>
              <a:solidFill>
                <a:schemeClr val="accent6">
                  <a:lumMod val="60000"/>
                  <a:lumOff val="40000"/>
                </a:schemeClr>
              </a:solidFill>
              <a:effectLst/>
              <a:uLnTx/>
              <a:uFillTx/>
              <a:sym typeface="Arial"/>
            </a:endParaRPr>
          </a:p>
        </p:txBody>
      </p:sp>
      <p:sp>
        <p:nvSpPr>
          <p:cNvPr id="4" name="テキスト ボックス 3"/>
          <p:cNvSpPr txBox="1"/>
          <p:nvPr/>
        </p:nvSpPr>
        <p:spPr>
          <a:xfrm>
            <a:off x="3307985" y="3291847"/>
            <a:ext cx="716636"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000" b="0" i="0" u="none" strike="noStrike" kern="0" cap="none" spc="0" normalizeH="0" baseline="0" noProof="0" dirty="0" smtClean="0">
                <a:ln>
                  <a:noFill/>
                </a:ln>
                <a:solidFill>
                  <a:srgbClr val="000000">
                    <a:lumMod val="65000"/>
                    <a:lumOff val="35000"/>
                  </a:srgbClr>
                </a:solidFill>
                <a:effectLst/>
                <a:uLnTx/>
                <a:uFillTx/>
                <a:sym typeface="Arial"/>
              </a:rPr>
              <a:t>利用開始</a:t>
            </a:r>
            <a:endParaRPr kumimoji="1" lang="ja-JP" altLang="en-US" sz="1000" b="0" i="0" u="none" strike="noStrike" kern="0" cap="none" spc="0" normalizeH="0" baseline="0" noProof="0" dirty="0">
              <a:ln>
                <a:noFill/>
              </a:ln>
              <a:solidFill>
                <a:srgbClr val="000000">
                  <a:lumMod val="65000"/>
                  <a:lumOff val="35000"/>
                </a:srgbClr>
              </a:solidFill>
              <a:effectLst/>
              <a:uLnTx/>
              <a:uFillTx/>
              <a:sym typeface="Arial"/>
            </a:endParaRPr>
          </a:p>
        </p:txBody>
      </p:sp>
      <p:sp>
        <p:nvSpPr>
          <p:cNvPr id="10" name="ホームベース 9"/>
          <p:cNvSpPr/>
          <p:nvPr/>
        </p:nvSpPr>
        <p:spPr>
          <a:xfrm>
            <a:off x="679263" y="4450090"/>
            <a:ext cx="7907383" cy="348343"/>
          </a:xfrm>
          <a:prstGeom prst="homePlate">
            <a:avLst>
              <a:gd name="adj" fmla="val 20000"/>
            </a:avLst>
          </a:prstGeom>
          <a:noFill/>
          <a:ln>
            <a:solidFill>
              <a:srgbClr val="7556D7"/>
            </a:solidFill>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100" b="1" i="0" u="none" strike="noStrike" kern="0" cap="none" spc="0" normalizeH="0" baseline="0" noProof="0" dirty="0" smtClean="0">
                <a:ln>
                  <a:noFill/>
                </a:ln>
                <a:solidFill>
                  <a:srgbClr val="7556D7"/>
                </a:solidFill>
                <a:effectLst/>
                <a:uLnTx/>
                <a:uFillTx/>
                <a:sym typeface="Arial"/>
              </a:rPr>
              <a:t>サポートセンター</a:t>
            </a:r>
            <a:endParaRPr kumimoji="1" lang="ja-JP" altLang="en-US" sz="1100" b="1" i="0" u="none" strike="noStrike" kern="0" cap="none" spc="0" normalizeH="0" baseline="0" noProof="0" dirty="0">
              <a:ln>
                <a:noFill/>
              </a:ln>
              <a:solidFill>
                <a:srgbClr val="7556D7"/>
              </a:solidFill>
              <a:effectLst/>
              <a:uLnTx/>
              <a:uFillTx/>
              <a:sym typeface="Arial"/>
            </a:endParaRPr>
          </a:p>
        </p:txBody>
      </p:sp>
      <p:sp>
        <p:nvSpPr>
          <p:cNvPr id="11" name="ホームベース 10"/>
          <p:cNvSpPr/>
          <p:nvPr/>
        </p:nvSpPr>
        <p:spPr>
          <a:xfrm>
            <a:off x="679263" y="1525017"/>
            <a:ext cx="7907383" cy="348343"/>
          </a:xfrm>
          <a:prstGeom prst="homePlate">
            <a:avLst>
              <a:gd name="adj" fmla="val 20000"/>
            </a:avLst>
          </a:prstGeom>
          <a:solidFill>
            <a:srgbClr val="59B9C6"/>
          </a:solidFill>
          <a:ln>
            <a:solidFill>
              <a:srgbClr val="59B9C6"/>
            </a:solidFill>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200" b="1" i="0" u="none" strike="noStrike" kern="0" cap="none" spc="0" normalizeH="0" baseline="0" noProof="0" dirty="0" smtClean="0">
                <a:ln>
                  <a:noFill/>
                </a:ln>
                <a:solidFill>
                  <a:srgbClr val="FFFFFF"/>
                </a:solidFill>
                <a:effectLst/>
                <a:uLnTx/>
                <a:uFillTx/>
                <a:sym typeface="Arial"/>
              </a:rPr>
              <a:t>WebFOCUS</a:t>
            </a:r>
            <a:r>
              <a:rPr kumimoji="1" lang="ja-JP" altLang="en-US" sz="1200" b="1" i="0" u="none" strike="noStrike" kern="0" cap="none" spc="0" normalizeH="0" baseline="0" noProof="0" dirty="0" smtClean="0">
                <a:ln>
                  <a:noFill/>
                </a:ln>
                <a:solidFill>
                  <a:srgbClr val="FFFFFF"/>
                </a:solidFill>
                <a:effectLst/>
                <a:uLnTx/>
                <a:uFillTx/>
                <a:sym typeface="Arial"/>
              </a:rPr>
              <a:t>ナレッジ</a:t>
            </a:r>
            <a:r>
              <a:rPr kumimoji="1" lang="ja-JP" altLang="en-US" sz="1200" b="1" i="0" u="none" strike="noStrike" kern="0" cap="none" spc="0" normalizeH="0" baseline="0" noProof="0" dirty="0">
                <a:ln>
                  <a:noFill/>
                </a:ln>
                <a:solidFill>
                  <a:srgbClr val="FFFFFF"/>
                </a:solidFill>
                <a:effectLst/>
                <a:uLnTx/>
                <a:uFillTx/>
                <a:sym typeface="Arial"/>
              </a:rPr>
              <a:t>サプリ</a:t>
            </a:r>
          </a:p>
        </p:txBody>
      </p:sp>
      <p:cxnSp>
        <p:nvCxnSpPr>
          <p:cNvPr id="7" name="直線矢印コネクタ 6"/>
          <p:cNvCxnSpPr/>
          <p:nvPr/>
        </p:nvCxnSpPr>
        <p:spPr>
          <a:xfrm>
            <a:off x="4380407" y="3352810"/>
            <a:ext cx="0" cy="1027612"/>
          </a:xfrm>
          <a:prstGeom prst="straightConnector1">
            <a:avLst/>
          </a:prstGeom>
          <a:ln w="19050">
            <a:solidFill>
              <a:srgbClr val="7556D7"/>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4488245" y="3352810"/>
            <a:ext cx="0" cy="1027612"/>
          </a:xfrm>
          <a:prstGeom prst="straightConnector1">
            <a:avLst/>
          </a:prstGeom>
          <a:ln w="19050">
            <a:solidFill>
              <a:srgbClr val="7556D7"/>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4462119" y="3997494"/>
            <a:ext cx="85032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000" b="0" i="0" u="none" strike="noStrike" kern="0" cap="none" spc="0" normalizeH="0" baseline="0" noProof="0" dirty="0" smtClean="0">
                <a:ln>
                  <a:noFill/>
                </a:ln>
                <a:solidFill>
                  <a:srgbClr val="000000">
                    <a:lumMod val="65000"/>
                    <a:lumOff val="35000"/>
                  </a:srgbClr>
                </a:solidFill>
                <a:effectLst/>
                <a:uLnTx/>
                <a:uFillTx/>
                <a:sym typeface="Arial"/>
              </a:rPr>
              <a:t>問い合わせ対応</a:t>
            </a:r>
            <a:endParaRPr kumimoji="1" lang="ja-JP" altLang="en-US" sz="1000" b="0" i="0" u="none" strike="noStrike" kern="0" cap="none" spc="0" normalizeH="0" baseline="0" noProof="0" dirty="0">
              <a:ln>
                <a:noFill/>
              </a:ln>
              <a:solidFill>
                <a:srgbClr val="000000">
                  <a:lumMod val="65000"/>
                  <a:lumOff val="35000"/>
                </a:srgbClr>
              </a:solidFill>
              <a:effectLst/>
              <a:uLnTx/>
              <a:uFillTx/>
              <a:sym typeface="Arial"/>
            </a:endParaRPr>
          </a:p>
        </p:txBody>
      </p:sp>
      <p:cxnSp>
        <p:nvCxnSpPr>
          <p:cNvPr id="16" name="直線矢印コネクタ 15"/>
          <p:cNvCxnSpPr/>
          <p:nvPr/>
        </p:nvCxnSpPr>
        <p:spPr>
          <a:xfrm>
            <a:off x="5492856" y="3352810"/>
            <a:ext cx="0" cy="1027612"/>
          </a:xfrm>
          <a:prstGeom prst="straightConnector1">
            <a:avLst/>
          </a:prstGeom>
          <a:ln w="19050">
            <a:solidFill>
              <a:srgbClr val="7556D7"/>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5600694" y="3352810"/>
            <a:ext cx="0" cy="1027612"/>
          </a:xfrm>
          <a:prstGeom prst="straightConnector1">
            <a:avLst/>
          </a:prstGeom>
          <a:ln w="19050">
            <a:solidFill>
              <a:srgbClr val="7556D7"/>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5574568" y="3997494"/>
            <a:ext cx="85032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000" b="0" i="0" u="none" strike="noStrike" kern="0" cap="none" spc="0" normalizeH="0" baseline="0" noProof="0" dirty="0" smtClean="0">
                <a:ln>
                  <a:noFill/>
                </a:ln>
                <a:solidFill>
                  <a:srgbClr val="000000">
                    <a:lumMod val="65000"/>
                    <a:lumOff val="35000"/>
                  </a:srgbClr>
                </a:solidFill>
                <a:effectLst/>
                <a:uLnTx/>
                <a:uFillTx/>
                <a:sym typeface="Arial"/>
              </a:rPr>
              <a:t>問い合わせ対応</a:t>
            </a:r>
            <a:endParaRPr kumimoji="1" lang="ja-JP" altLang="en-US" sz="1000" b="0" i="0" u="none" strike="noStrike" kern="0" cap="none" spc="0" normalizeH="0" baseline="0" noProof="0" dirty="0">
              <a:ln>
                <a:noFill/>
              </a:ln>
              <a:solidFill>
                <a:srgbClr val="000000">
                  <a:lumMod val="65000"/>
                  <a:lumOff val="35000"/>
                </a:srgbClr>
              </a:solidFill>
              <a:effectLst/>
              <a:uLnTx/>
              <a:uFillTx/>
              <a:sym typeface="Arial"/>
            </a:endParaRPr>
          </a:p>
        </p:txBody>
      </p:sp>
      <p:cxnSp>
        <p:nvCxnSpPr>
          <p:cNvPr id="19" name="直線矢印コネクタ 18"/>
          <p:cNvCxnSpPr/>
          <p:nvPr/>
        </p:nvCxnSpPr>
        <p:spPr>
          <a:xfrm>
            <a:off x="6560675" y="3352810"/>
            <a:ext cx="0" cy="1027612"/>
          </a:xfrm>
          <a:prstGeom prst="straightConnector1">
            <a:avLst/>
          </a:prstGeom>
          <a:ln w="19050">
            <a:solidFill>
              <a:srgbClr val="7556D7"/>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V="1">
            <a:off x="6668513" y="3352810"/>
            <a:ext cx="0" cy="1027612"/>
          </a:xfrm>
          <a:prstGeom prst="straightConnector1">
            <a:avLst/>
          </a:prstGeom>
          <a:ln w="19050">
            <a:solidFill>
              <a:srgbClr val="7556D7"/>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6642387" y="3997494"/>
            <a:ext cx="85032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000" b="0" i="0" u="none" strike="noStrike" kern="0" cap="none" spc="0" normalizeH="0" baseline="0" noProof="0" dirty="0" smtClean="0">
                <a:ln>
                  <a:noFill/>
                </a:ln>
                <a:solidFill>
                  <a:srgbClr val="000000">
                    <a:lumMod val="65000"/>
                    <a:lumOff val="35000"/>
                  </a:srgbClr>
                </a:solidFill>
                <a:effectLst/>
                <a:uLnTx/>
                <a:uFillTx/>
                <a:sym typeface="Arial"/>
              </a:rPr>
              <a:t>問い合わせ対応</a:t>
            </a:r>
            <a:endParaRPr kumimoji="1" lang="ja-JP" altLang="en-US" sz="1000" b="0" i="0" u="none" strike="noStrike" kern="0" cap="none" spc="0" normalizeH="0" baseline="0" noProof="0" dirty="0">
              <a:ln>
                <a:noFill/>
              </a:ln>
              <a:solidFill>
                <a:srgbClr val="000000">
                  <a:lumMod val="65000"/>
                  <a:lumOff val="35000"/>
                </a:srgbClr>
              </a:solidFill>
              <a:effectLst/>
              <a:uLnTx/>
              <a:uFillTx/>
              <a:sym typeface="Arial"/>
            </a:endParaRPr>
          </a:p>
        </p:txBody>
      </p:sp>
      <p:cxnSp>
        <p:nvCxnSpPr>
          <p:cNvPr id="22" name="直線矢印コネクタ 21"/>
          <p:cNvCxnSpPr/>
          <p:nvPr/>
        </p:nvCxnSpPr>
        <p:spPr>
          <a:xfrm>
            <a:off x="7654606" y="3352810"/>
            <a:ext cx="0" cy="1027612"/>
          </a:xfrm>
          <a:prstGeom prst="straightConnector1">
            <a:avLst/>
          </a:prstGeom>
          <a:ln w="19050">
            <a:solidFill>
              <a:srgbClr val="7556D7"/>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V="1">
            <a:off x="7762444" y="3352810"/>
            <a:ext cx="0" cy="1027612"/>
          </a:xfrm>
          <a:prstGeom prst="straightConnector1">
            <a:avLst/>
          </a:prstGeom>
          <a:ln w="19050">
            <a:solidFill>
              <a:srgbClr val="7556D7"/>
            </a:solidFill>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7736318" y="3997494"/>
            <a:ext cx="85032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000" b="0" i="0" u="none" strike="noStrike" kern="0" cap="none" spc="0" normalizeH="0" baseline="0" noProof="0" dirty="0" smtClean="0">
                <a:ln>
                  <a:noFill/>
                </a:ln>
                <a:solidFill>
                  <a:srgbClr val="000000">
                    <a:lumMod val="65000"/>
                    <a:lumOff val="35000"/>
                  </a:srgbClr>
                </a:solidFill>
                <a:effectLst/>
                <a:uLnTx/>
                <a:uFillTx/>
                <a:sym typeface="Arial"/>
              </a:rPr>
              <a:t>問い合わせ対応</a:t>
            </a:r>
            <a:endParaRPr kumimoji="1" lang="ja-JP" altLang="en-US" sz="1000" b="0" i="0" u="none" strike="noStrike" kern="0" cap="none" spc="0" normalizeH="0" baseline="0" noProof="0" dirty="0">
              <a:ln>
                <a:noFill/>
              </a:ln>
              <a:solidFill>
                <a:srgbClr val="000000">
                  <a:lumMod val="65000"/>
                  <a:lumOff val="35000"/>
                </a:srgbClr>
              </a:solidFill>
              <a:effectLst/>
              <a:uLnTx/>
              <a:uFillTx/>
              <a:sym typeface="Arial"/>
            </a:endParaRPr>
          </a:p>
        </p:txBody>
      </p:sp>
      <p:sp>
        <p:nvSpPr>
          <p:cNvPr id="26" name="ホームベース 25"/>
          <p:cNvSpPr/>
          <p:nvPr/>
        </p:nvSpPr>
        <p:spPr>
          <a:xfrm>
            <a:off x="679263" y="3482413"/>
            <a:ext cx="2764995" cy="862149"/>
          </a:xfrm>
          <a:prstGeom prst="homePlate">
            <a:avLst>
              <a:gd name="adj" fmla="val 20000"/>
            </a:avLst>
          </a:prstGeom>
          <a:noFill/>
          <a:ln>
            <a:solidFill>
              <a:srgbClr val="3C78D8"/>
            </a:solidFill>
          </a:ln>
        </p:spPr>
        <p:style>
          <a:lnRef idx="2">
            <a:schemeClr val="accent1">
              <a:shade val="50000"/>
            </a:schemeClr>
          </a:lnRef>
          <a:fillRef idx="1">
            <a:schemeClr val="accent1"/>
          </a:fillRef>
          <a:effectRef idx="0">
            <a:schemeClr val="accent1"/>
          </a:effectRef>
          <a:fontRef idx="minor">
            <a:schemeClr val="lt1"/>
          </a:fontRef>
        </p:style>
        <p:txBody>
          <a:bodyPr bIns="18000" rtlCol="0" anchor="b"/>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100" b="1" i="0" u="none" strike="noStrike" kern="0" cap="none" spc="0" normalizeH="0" baseline="0" noProof="0" dirty="0" smtClean="0">
                <a:ln>
                  <a:noFill/>
                </a:ln>
                <a:solidFill>
                  <a:srgbClr val="3C78D8"/>
                </a:solidFill>
                <a:effectLst/>
                <a:uLnTx/>
                <a:uFillTx/>
                <a:sym typeface="Arial"/>
              </a:rPr>
              <a:t>アシスト技術支援サービス</a:t>
            </a:r>
            <a:endParaRPr kumimoji="1" lang="ja-JP" altLang="en-US" sz="1100" b="1" i="0" u="none" strike="noStrike" kern="0" cap="none" spc="0" normalizeH="0" baseline="0" noProof="0" dirty="0">
              <a:ln>
                <a:noFill/>
              </a:ln>
              <a:solidFill>
                <a:srgbClr val="3C78D8"/>
              </a:solidFill>
              <a:effectLst/>
              <a:uLnTx/>
              <a:uFillTx/>
              <a:sym typeface="Arial"/>
            </a:endParaRPr>
          </a:p>
        </p:txBody>
      </p:sp>
      <p:sp>
        <p:nvSpPr>
          <p:cNvPr id="13" name="上下矢印 12"/>
          <p:cNvSpPr/>
          <p:nvPr/>
        </p:nvSpPr>
        <p:spPr>
          <a:xfrm>
            <a:off x="1789727" y="1968147"/>
            <a:ext cx="679269" cy="853440"/>
          </a:xfrm>
          <a:prstGeom prst="upDownArrow">
            <a:avLst>
              <a:gd name="adj1" fmla="val 73077"/>
              <a:gd name="adj2" fmla="val 26923"/>
            </a:avLst>
          </a:prstGeom>
          <a:noFill/>
          <a:ln>
            <a:solidFill>
              <a:srgbClr val="59B9C6"/>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900" i="0" u="none" strike="noStrike" kern="0" cap="none" spc="0" normalizeH="0" baseline="0" noProof="0" dirty="0" smtClean="0">
                <a:ln>
                  <a:noFill/>
                </a:ln>
                <a:solidFill>
                  <a:srgbClr val="59B9C6"/>
                </a:solidFill>
                <a:effectLst/>
                <a:uLnTx/>
                <a:uFillTx/>
                <a:sym typeface="Arial"/>
              </a:rPr>
              <a:t>内製化支援</a:t>
            </a:r>
            <a:endParaRPr kumimoji="1" lang="ja-JP" altLang="en-US" sz="900" i="0" u="none" strike="noStrike" kern="0" cap="none" spc="0" normalizeH="0" baseline="0" noProof="0" dirty="0">
              <a:ln>
                <a:noFill/>
              </a:ln>
              <a:solidFill>
                <a:srgbClr val="59B9C6"/>
              </a:solidFill>
              <a:effectLst/>
              <a:uLnTx/>
              <a:uFillTx/>
              <a:sym typeface="Arial"/>
            </a:endParaRPr>
          </a:p>
        </p:txBody>
      </p:sp>
      <p:sp>
        <p:nvSpPr>
          <p:cNvPr id="28" name="ホームベース 27"/>
          <p:cNvSpPr/>
          <p:nvPr/>
        </p:nvSpPr>
        <p:spPr>
          <a:xfrm>
            <a:off x="775057" y="3568315"/>
            <a:ext cx="648557" cy="236318"/>
          </a:xfrm>
          <a:prstGeom prst="homePlate">
            <a:avLst>
              <a:gd name="adj" fmla="val 20000"/>
            </a:avLst>
          </a:prstGeom>
          <a:solidFill>
            <a:srgbClr val="3C78D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800" i="0" u="none" strike="noStrike" kern="0" cap="none" spc="0" normalizeH="0" baseline="0" noProof="0" dirty="0" smtClean="0">
                <a:ln>
                  <a:noFill/>
                </a:ln>
                <a:solidFill>
                  <a:srgbClr val="FFFFFF"/>
                </a:solidFill>
                <a:effectLst/>
                <a:uLnTx/>
                <a:uFillTx/>
                <a:sym typeface="Arial"/>
              </a:rPr>
              <a:t>環境構築</a:t>
            </a:r>
            <a:endParaRPr kumimoji="1" lang="ja-JP" altLang="en-US" sz="800" i="0" u="none" strike="noStrike" kern="0" cap="none" spc="0" normalizeH="0" baseline="0" noProof="0" dirty="0">
              <a:ln>
                <a:noFill/>
              </a:ln>
              <a:solidFill>
                <a:srgbClr val="FFFFFF"/>
              </a:solidFill>
              <a:effectLst/>
              <a:uLnTx/>
              <a:uFillTx/>
              <a:sym typeface="Arial"/>
            </a:endParaRPr>
          </a:p>
        </p:txBody>
      </p:sp>
      <p:sp>
        <p:nvSpPr>
          <p:cNvPr id="29" name="ホームベース 28"/>
          <p:cNvSpPr/>
          <p:nvPr/>
        </p:nvSpPr>
        <p:spPr>
          <a:xfrm>
            <a:off x="775057" y="3864997"/>
            <a:ext cx="362645" cy="236318"/>
          </a:xfrm>
          <a:prstGeom prst="homePlate">
            <a:avLst>
              <a:gd name="adj" fmla="val 20000"/>
            </a:avLst>
          </a:prstGeom>
          <a:solidFill>
            <a:srgbClr val="3C78D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800" i="0" u="none" strike="noStrike" kern="0" cap="none" spc="0" normalizeH="0" baseline="0" noProof="0" dirty="0">
                <a:ln>
                  <a:noFill/>
                </a:ln>
                <a:solidFill>
                  <a:srgbClr val="FFFFFF"/>
                </a:solidFill>
                <a:effectLst/>
                <a:uLnTx/>
                <a:uFillTx/>
                <a:sym typeface="Arial"/>
              </a:rPr>
              <a:t>教育</a:t>
            </a:r>
          </a:p>
        </p:txBody>
      </p:sp>
      <p:sp>
        <p:nvSpPr>
          <p:cNvPr id="30" name="ホームベース 29"/>
          <p:cNvSpPr/>
          <p:nvPr/>
        </p:nvSpPr>
        <p:spPr>
          <a:xfrm>
            <a:off x="1233350" y="3864997"/>
            <a:ext cx="979676" cy="236318"/>
          </a:xfrm>
          <a:prstGeom prst="homePlate">
            <a:avLst>
              <a:gd name="adj" fmla="val 20000"/>
            </a:avLst>
          </a:prstGeom>
          <a:solidFill>
            <a:srgbClr val="3C78D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800" i="0" u="none" strike="noStrike" kern="0" cap="none" spc="0" normalizeH="0" baseline="0" noProof="0" dirty="0" smtClean="0">
                <a:ln>
                  <a:noFill/>
                </a:ln>
                <a:solidFill>
                  <a:srgbClr val="FFFFFF"/>
                </a:solidFill>
                <a:effectLst/>
                <a:uLnTx/>
                <a:uFillTx/>
                <a:sym typeface="Arial"/>
              </a:rPr>
              <a:t>管理者レクチャー</a:t>
            </a:r>
            <a:endParaRPr kumimoji="1" lang="ja-JP" altLang="en-US" sz="800" i="0" u="none" strike="noStrike" kern="0" cap="none" spc="0" normalizeH="0" baseline="0" noProof="0" dirty="0">
              <a:ln>
                <a:noFill/>
              </a:ln>
              <a:solidFill>
                <a:srgbClr val="FFFFFF"/>
              </a:solidFill>
              <a:effectLst/>
              <a:uLnTx/>
              <a:uFillTx/>
              <a:sym typeface="Arial"/>
            </a:endParaRPr>
          </a:p>
        </p:txBody>
      </p:sp>
      <p:sp>
        <p:nvSpPr>
          <p:cNvPr id="31" name="ホームベース 30"/>
          <p:cNvSpPr/>
          <p:nvPr/>
        </p:nvSpPr>
        <p:spPr>
          <a:xfrm>
            <a:off x="1498875" y="3568315"/>
            <a:ext cx="1096269" cy="236318"/>
          </a:xfrm>
          <a:prstGeom prst="homePlate">
            <a:avLst>
              <a:gd name="adj" fmla="val 20000"/>
            </a:avLst>
          </a:prstGeom>
          <a:solidFill>
            <a:srgbClr val="3C78D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800" i="0" u="none" strike="noStrike" kern="0" cap="none" spc="0" normalizeH="0" baseline="0" noProof="0" dirty="0" smtClean="0">
                <a:ln>
                  <a:noFill/>
                </a:ln>
                <a:solidFill>
                  <a:srgbClr val="FFFFFF"/>
                </a:solidFill>
                <a:effectLst/>
                <a:uLnTx/>
                <a:uFillTx/>
                <a:sym typeface="Arial"/>
              </a:rPr>
              <a:t>スタートアップ支援</a:t>
            </a:r>
            <a:endParaRPr kumimoji="1" lang="ja-JP" altLang="en-US" sz="800" i="0" u="none" strike="noStrike" kern="0" cap="none" spc="0" normalizeH="0" baseline="0" noProof="0" dirty="0">
              <a:ln>
                <a:noFill/>
              </a:ln>
              <a:solidFill>
                <a:srgbClr val="FFFFFF"/>
              </a:solidFill>
              <a:effectLst/>
              <a:uLnTx/>
              <a:uFillTx/>
              <a:sym typeface="Arial"/>
            </a:endParaRPr>
          </a:p>
        </p:txBody>
      </p:sp>
      <p:sp>
        <p:nvSpPr>
          <p:cNvPr id="32" name="ホームベース 31"/>
          <p:cNvSpPr/>
          <p:nvPr/>
        </p:nvSpPr>
        <p:spPr>
          <a:xfrm>
            <a:off x="2293244" y="3864997"/>
            <a:ext cx="1023450" cy="236318"/>
          </a:xfrm>
          <a:prstGeom prst="homePlate">
            <a:avLst>
              <a:gd name="adj" fmla="val 20000"/>
            </a:avLst>
          </a:prstGeom>
          <a:solidFill>
            <a:srgbClr val="3C78D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800" i="0" u="none" strike="noStrike" kern="0" cap="none" spc="0" normalizeH="0" baseline="0" noProof="0" dirty="0" smtClean="0">
                <a:ln>
                  <a:noFill/>
                </a:ln>
                <a:solidFill>
                  <a:srgbClr val="FFFFFF"/>
                </a:solidFill>
                <a:effectLst/>
                <a:uLnTx/>
                <a:uFillTx/>
                <a:sym typeface="Arial"/>
              </a:rPr>
              <a:t>サンプル作成支援</a:t>
            </a:r>
            <a:endParaRPr kumimoji="1" lang="ja-JP" altLang="en-US" sz="800" i="0" u="none" strike="noStrike" kern="0" cap="none" spc="0" normalizeH="0" baseline="0" noProof="0" dirty="0">
              <a:ln>
                <a:noFill/>
              </a:ln>
              <a:solidFill>
                <a:srgbClr val="FFFFFF"/>
              </a:solidFill>
              <a:effectLst/>
              <a:uLnTx/>
              <a:uFillTx/>
              <a:sym typeface="Arial"/>
            </a:endParaRPr>
          </a:p>
        </p:txBody>
      </p:sp>
      <p:sp>
        <p:nvSpPr>
          <p:cNvPr id="34" name="ホームベース 33"/>
          <p:cNvSpPr/>
          <p:nvPr/>
        </p:nvSpPr>
        <p:spPr>
          <a:xfrm>
            <a:off x="2670412" y="3568315"/>
            <a:ext cx="562559" cy="236318"/>
          </a:xfrm>
          <a:prstGeom prst="homePlate">
            <a:avLst>
              <a:gd name="adj" fmla="val 20000"/>
            </a:avLst>
          </a:prstGeom>
          <a:solidFill>
            <a:srgbClr val="3C78D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800" i="0" u="none" strike="noStrike" kern="0" cap="none" spc="0" normalizeH="0" baseline="0" noProof="0" dirty="0" smtClean="0">
                <a:ln>
                  <a:noFill/>
                </a:ln>
                <a:solidFill>
                  <a:srgbClr val="FFFFFF"/>
                </a:solidFill>
                <a:effectLst/>
                <a:uLnTx/>
                <a:uFillTx/>
                <a:sym typeface="Arial"/>
              </a:rPr>
              <a:t>QA</a:t>
            </a:r>
            <a:r>
              <a:rPr kumimoji="1" lang="ja-JP" altLang="en-US" sz="800" i="0" u="none" strike="noStrike" kern="0" cap="none" spc="0" normalizeH="0" baseline="0" noProof="0" dirty="0" smtClean="0">
                <a:ln>
                  <a:noFill/>
                </a:ln>
                <a:solidFill>
                  <a:srgbClr val="FFFFFF"/>
                </a:solidFill>
                <a:effectLst/>
                <a:uLnTx/>
                <a:uFillTx/>
                <a:sym typeface="Arial"/>
              </a:rPr>
              <a:t>対応</a:t>
            </a:r>
            <a:endParaRPr kumimoji="1" lang="ja-JP" altLang="en-US" sz="800" i="0" u="none" strike="noStrike" kern="0" cap="none" spc="0" normalizeH="0" baseline="0" noProof="0" dirty="0">
              <a:ln>
                <a:noFill/>
              </a:ln>
              <a:solidFill>
                <a:srgbClr val="FFFFFF"/>
              </a:solidFill>
              <a:effectLst/>
              <a:uLnTx/>
              <a:uFillTx/>
              <a:sym typeface="Arial"/>
            </a:endParaRPr>
          </a:p>
        </p:txBody>
      </p:sp>
      <p:sp>
        <p:nvSpPr>
          <p:cNvPr id="35" name="上下矢印 34"/>
          <p:cNvSpPr/>
          <p:nvPr/>
        </p:nvSpPr>
        <p:spPr>
          <a:xfrm>
            <a:off x="3787745" y="1968147"/>
            <a:ext cx="679269" cy="853440"/>
          </a:xfrm>
          <a:prstGeom prst="upDownArrow">
            <a:avLst>
              <a:gd name="adj1" fmla="val 73077"/>
              <a:gd name="adj2" fmla="val 26923"/>
            </a:avLst>
          </a:prstGeom>
          <a:noFill/>
          <a:ln>
            <a:solidFill>
              <a:srgbClr val="59B9C6"/>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900" i="0" u="none" strike="noStrike" kern="0" cap="none" spc="0" normalizeH="0" baseline="0" noProof="0" dirty="0" smtClean="0">
                <a:ln>
                  <a:noFill/>
                </a:ln>
                <a:solidFill>
                  <a:srgbClr val="59B9C6"/>
                </a:solidFill>
                <a:effectLst/>
                <a:uLnTx/>
                <a:uFillTx/>
                <a:sym typeface="Arial"/>
              </a:rPr>
              <a:t>外部</a:t>
            </a:r>
            <a:endParaRPr kumimoji="1" lang="en-US" altLang="ja-JP" sz="900" i="0" u="none" strike="noStrike" kern="0" cap="none" spc="0" normalizeH="0" baseline="0" noProof="0" dirty="0" smtClean="0">
              <a:ln>
                <a:noFill/>
              </a:ln>
              <a:solidFill>
                <a:srgbClr val="59B9C6"/>
              </a:solidFill>
              <a:effectLst/>
              <a:uLnTx/>
              <a:uFillTx/>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900" i="0" u="none" strike="noStrike" kern="0" cap="none" spc="0" normalizeH="0" baseline="0" noProof="0" dirty="0">
                <a:ln>
                  <a:noFill/>
                </a:ln>
                <a:solidFill>
                  <a:srgbClr val="59B9C6"/>
                </a:solidFill>
                <a:effectLst/>
                <a:uLnTx/>
                <a:uFillTx/>
                <a:sym typeface="Arial"/>
              </a:rPr>
              <a:t>連携</a:t>
            </a:r>
          </a:p>
        </p:txBody>
      </p:sp>
      <p:sp>
        <p:nvSpPr>
          <p:cNvPr id="36" name="上下矢印 35"/>
          <p:cNvSpPr/>
          <p:nvPr/>
        </p:nvSpPr>
        <p:spPr>
          <a:xfrm>
            <a:off x="2788736" y="1968147"/>
            <a:ext cx="679269" cy="853440"/>
          </a:xfrm>
          <a:prstGeom prst="upDownArrow">
            <a:avLst>
              <a:gd name="adj1" fmla="val 73077"/>
              <a:gd name="adj2" fmla="val 26923"/>
            </a:avLst>
          </a:prstGeom>
          <a:noFill/>
          <a:ln>
            <a:solidFill>
              <a:srgbClr val="59B9C6"/>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900" i="0" u="none" strike="noStrike" kern="0" cap="none" spc="0" normalizeH="0" baseline="0" noProof="0" dirty="0" smtClean="0">
                <a:ln>
                  <a:noFill/>
                </a:ln>
                <a:solidFill>
                  <a:srgbClr val="59B9C6"/>
                </a:solidFill>
                <a:effectLst/>
                <a:uLnTx/>
                <a:uFillTx/>
                <a:sym typeface="Arial"/>
              </a:rPr>
              <a:t>定着化</a:t>
            </a:r>
            <a:endParaRPr kumimoji="1" lang="en-US" altLang="ja-JP" sz="900" i="0" u="none" strike="noStrike" kern="0" cap="none" spc="0" normalizeH="0" baseline="0" noProof="0" dirty="0" smtClean="0">
              <a:ln>
                <a:noFill/>
              </a:ln>
              <a:solidFill>
                <a:srgbClr val="59B9C6"/>
              </a:solidFill>
              <a:effectLst/>
              <a:uLnTx/>
              <a:uFillTx/>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900" i="0" u="none" strike="noStrike" kern="0" cap="none" spc="0" normalizeH="0" baseline="0" noProof="0" dirty="0">
                <a:ln>
                  <a:noFill/>
                </a:ln>
                <a:solidFill>
                  <a:srgbClr val="59B9C6"/>
                </a:solidFill>
                <a:effectLst/>
                <a:uLnTx/>
                <a:uFillTx/>
                <a:sym typeface="Arial"/>
              </a:rPr>
              <a:t>支援</a:t>
            </a:r>
          </a:p>
        </p:txBody>
      </p:sp>
      <p:sp>
        <p:nvSpPr>
          <p:cNvPr id="37" name="上下矢印 36"/>
          <p:cNvSpPr/>
          <p:nvPr/>
        </p:nvSpPr>
        <p:spPr>
          <a:xfrm>
            <a:off x="4786754" y="1968147"/>
            <a:ext cx="679269" cy="853440"/>
          </a:xfrm>
          <a:prstGeom prst="upDownArrow">
            <a:avLst>
              <a:gd name="adj1" fmla="val 73077"/>
              <a:gd name="adj2" fmla="val 26923"/>
            </a:avLst>
          </a:prstGeom>
          <a:noFill/>
          <a:ln>
            <a:solidFill>
              <a:srgbClr val="59B9C6"/>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900" i="0" u="none" strike="noStrike" kern="0" cap="none" spc="0" normalizeH="0" baseline="0" noProof="0" dirty="0" smtClean="0">
                <a:ln>
                  <a:noFill/>
                </a:ln>
                <a:solidFill>
                  <a:srgbClr val="59B9C6"/>
                </a:solidFill>
                <a:effectLst/>
                <a:uLnTx/>
                <a:uFillTx/>
                <a:sym typeface="Arial"/>
              </a:rPr>
              <a:t>ダッシュボード展開</a:t>
            </a:r>
            <a:endParaRPr kumimoji="1" lang="ja-JP" altLang="en-US" sz="900" i="0" u="none" strike="noStrike" kern="0" cap="none" spc="0" normalizeH="0" baseline="0" noProof="0" dirty="0">
              <a:ln>
                <a:noFill/>
              </a:ln>
              <a:solidFill>
                <a:srgbClr val="59B9C6"/>
              </a:solidFill>
              <a:effectLst/>
              <a:uLnTx/>
              <a:uFillTx/>
              <a:sym typeface="Arial"/>
            </a:endParaRPr>
          </a:p>
        </p:txBody>
      </p:sp>
      <p:sp>
        <p:nvSpPr>
          <p:cNvPr id="38" name="上下矢印 37"/>
          <p:cNvSpPr/>
          <p:nvPr/>
        </p:nvSpPr>
        <p:spPr>
          <a:xfrm>
            <a:off x="6784772" y="1968147"/>
            <a:ext cx="679269" cy="853440"/>
          </a:xfrm>
          <a:prstGeom prst="upDownArrow">
            <a:avLst>
              <a:gd name="adj1" fmla="val 73077"/>
              <a:gd name="adj2" fmla="val 26923"/>
            </a:avLst>
          </a:prstGeom>
          <a:noFill/>
          <a:ln>
            <a:solidFill>
              <a:srgbClr val="59B9C6"/>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900" i="0" u="none" strike="noStrike" kern="0" cap="none" spc="0" normalizeH="0" baseline="0" noProof="0" dirty="0" smtClean="0">
                <a:ln>
                  <a:noFill/>
                </a:ln>
                <a:solidFill>
                  <a:srgbClr val="59B9C6"/>
                </a:solidFill>
                <a:effectLst/>
                <a:uLnTx/>
                <a:uFillTx/>
                <a:sym typeface="Arial"/>
              </a:rPr>
              <a:t>社外</a:t>
            </a:r>
            <a:endParaRPr kumimoji="1" lang="en-US" altLang="ja-JP" sz="900" i="0" u="none" strike="noStrike" kern="0" cap="none" spc="0" normalizeH="0" baseline="0" noProof="0" dirty="0" smtClean="0">
              <a:ln>
                <a:noFill/>
              </a:ln>
              <a:solidFill>
                <a:srgbClr val="59B9C6"/>
              </a:solidFill>
              <a:effectLst/>
              <a:uLnTx/>
              <a:uFillTx/>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900" i="0" u="none" strike="noStrike" kern="0" cap="none" spc="0" normalizeH="0" baseline="0" noProof="0" dirty="0">
                <a:ln>
                  <a:noFill/>
                </a:ln>
                <a:solidFill>
                  <a:srgbClr val="59B9C6"/>
                </a:solidFill>
                <a:effectLst/>
                <a:uLnTx/>
                <a:uFillTx/>
                <a:sym typeface="Arial"/>
              </a:rPr>
              <a:t>公開</a:t>
            </a:r>
          </a:p>
        </p:txBody>
      </p:sp>
      <p:sp>
        <p:nvSpPr>
          <p:cNvPr id="39" name="上下矢印 38"/>
          <p:cNvSpPr/>
          <p:nvPr/>
        </p:nvSpPr>
        <p:spPr>
          <a:xfrm>
            <a:off x="5785763" y="1968147"/>
            <a:ext cx="679269" cy="853440"/>
          </a:xfrm>
          <a:prstGeom prst="upDownArrow">
            <a:avLst>
              <a:gd name="adj1" fmla="val 73077"/>
              <a:gd name="adj2" fmla="val 26923"/>
            </a:avLst>
          </a:prstGeom>
          <a:noFill/>
          <a:ln>
            <a:solidFill>
              <a:srgbClr val="59B9C6"/>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900" i="0" u="none" strike="noStrike" kern="0" cap="none" spc="0" normalizeH="0" baseline="0" noProof="0" dirty="0" smtClean="0">
                <a:ln>
                  <a:noFill/>
                </a:ln>
                <a:solidFill>
                  <a:srgbClr val="59B9C6"/>
                </a:solidFill>
                <a:effectLst/>
                <a:uLnTx/>
                <a:uFillTx/>
                <a:sym typeface="Arial"/>
              </a:rPr>
              <a:t>性能</a:t>
            </a:r>
            <a:endParaRPr kumimoji="1" lang="en-US" altLang="ja-JP" sz="900" i="0" u="none" strike="noStrike" kern="0" cap="none" spc="0" normalizeH="0" baseline="0" noProof="0" dirty="0" smtClean="0">
              <a:ln>
                <a:noFill/>
              </a:ln>
              <a:solidFill>
                <a:srgbClr val="59B9C6"/>
              </a:solidFill>
              <a:effectLst/>
              <a:uLnTx/>
              <a:uFillTx/>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900" i="0" u="none" strike="noStrike" kern="0" cap="none" spc="0" normalizeH="0" baseline="0" noProof="0" dirty="0">
                <a:ln>
                  <a:noFill/>
                </a:ln>
                <a:solidFill>
                  <a:srgbClr val="59B9C6"/>
                </a:solidFill>
                <a:effectLst/>
                <a:uLnTx/>
                <a:uFillTx/>
                <a:sym typeface="Arial"/>
              </a:rPr>
              <a:t>改善</a:t>
            </a:r>
            <a:endParaRPr kumimoji="1" lang="en-US" altLang="ja-JP" sz="900" i="0" u="none" strike="noStrike" kern="0" cap="none" spc="0" normalizeH="0" baseline="0" noProof="0" dirty="0" smtClean="0">
              <a:ln>
                <a:noFill/>
              </a:ln>
              <a:solidFill>
                <a:srgbClr val="59B9C6"/>
              </a:solidFill>
              <a:effectLst/>
              <a:uLnTx/>
              <a:uFillTx/>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900" i="0" u="none" strike="noStrike" kern="0" cap="none" spc="0" normalizeH="0" baseline="0" noProof="0" dirty="0">
                <a:ln>
                  <a:noFill/>
                </a:ln>
                <a:solidFill>
                  <a:srgbClr val="59B9C6"/>
                </a:solidFill>
                <a:effectLst/>
                <a:uLnTx/>
                <a:uFillTx/>
                <a:sym typeface="Arial"/>
              </a:rPr>
              <a:t>支援</a:t>
            </a:r>
          </a:p>
        </p:txBody>
      </p:sp>
      <p:sp>
        <p:nvSpPr>
          <p:cNvPr id="27" name="テキスト ボックス 26"/>
          <p:cNvSpPr txBox="1"/>
          <p:nvPr/>
        </p:nvSpPr>
        <p:spPr>
          <a:xfrm>
            <a:off x="574766" y="862148"/>
            <a:ext cx="8081554" cy="646331"/>
          </a:xfrm>
          <a:prstGeom prst="rect">
            <a:avLst/>
          </a:prstGeom>
          <a:noFill/>
        </p:spPr>
        <p:txBody>
          <a:bodyPr wrap="square" rtlCol="0">
            <a:spAutoFit/>
          </a:bodyPr>
          <a:lstStyle/>
          <a:p>
            <a:pPr lvl="0">
              <a:lnSpc>
                <a:spcPct val="120000"/>
              </a:lnSpc>
              <a:buClr>
                <a:srgbClr val="000000"/>
              </a:buClr>
              <a:defRPr/>
            </a:pPr>
            <a:r>
              <a:rPr kumimoji="0" lang="en-US" altLang="ja-JP" sz="1000" b="0" i="0" u="none" strike="noStrike" kern="0" cap="none" spc="0" normalizeH="0" baseline="0" noProof="0" dirty="0" smtClean="0">
                <a:ln>
                  <a:noFill/>
                </a:ln>
                <a:solidFill>
                  <a:srgbClr val="000000">
                    <a:lumMod val="65000"/>
                    <a:lumOff val="35000"/>
                  </a:srgbClr>
                </a:solidFill>
                <a:effectLst/>
                <a:uLnTx/>
                <a:uFillTx/>
                <a:sym typeface="Arial"/>
              </a:rPr>
              <a:t>WebFOCUS</a:t>
            </a:r>
            <a:r>
              <a:rPr kumimoji="0" lang="ja-JP" altLang="en-US" sz="1000" b="0" i="0" u="none" strike="noStrike" kern="0" cap="none" spc="0" normalizeH="0" baseline="0" noProof="0" dirty="0">
                <a:ln>
                  <a:noFill/>
                </a:ln>
                <a:solidFill>
                  <a:srgbClr val="000000">
                    <a:lumMod val="65000"/>
                    <a:lumOff val="35000"/>
                  </a:srgbClr>
                </a:solidFill>
                <a:effectLst/>
                <a:uLnTx/>
                <a:uFillTx/>
                <a:sym typeface="Arial"/>
              </a:rPr>
              <a:t>の</a:t>
            </a:r>
            <a:r>
              <a:rPr kumimoji="0" lang="ja-JP" altLang="en-US" sz="1000" b="0" i="0" u="none" strike="noStrike" kern="0" cap="none" spc="0" normalizeH="0" baseline="0" noProof="0" dirty="0" smtClean="0">
                <a:ln>
                  <a:noFill/>
                </a:ln>
                <a:solidFill>
                  <a:srgbClr val="000000">
                    <a:lumMod val="65000"/>
                    <a:lumOff val="35000"/>
                  </a:srgbClr>
                </a:solidFill>
                <a:effectLst/>
                <a:uLnTx/>
                <a:uFillTx/>
                <a:sym typeface="Arial"/>
              </a:rPr>
              <a:t>導入</a:t>
            </a:r>
            <a:r>
              <a:rPr kumimoji="0" lang="ja-JP" altLang="en-US" sz="1000" kern="0" dirty="0" smtClean="0">
                <a:solidFill>
                  <a:srgbClr val="000000">
                    <a:lumMod val="65000"/>
                    <a:lumOff val="35000"/>
                  </a:srgbClr>
                </a:solidFill>
                <a:sym typeface="Arial"/>
              </a:rPr>
              <a:t>フェーズはもちろんのこと、</a:t>
            </a:r>
            <a:r>
              <a:rPr kumimoji="0" lang="ja-JP" altLang="en-US" sz="1000" b="1" i="0" u="none" strike="noStrike" kern="0" cap="none" spc="0" normalizeH="0" baseline="0" noProof="0" dirty="0" smtClean="0">
                <a:ln>
                  <a:noFill/>
                </a:ln>
                <a:solidFill>
                  <a:srgbClr val="E69138"/>
                </a:solidFill>
                <a:effectLst/>
                <a:uLnTx/>
                <a:uFillTx/>
                <a:sym typeface="Arial"/>
              </a:rPr>
              <a:t>利用</a:t>
            </a:r>
            <a:r>
              <a:rPr kumimoji="0" lang="ja-JP" altLang="en-US" sz="1000" b="1" i="0" u="none" strike="noStrike" kern="0" cap="none" spc="0" normalizeH="0" baseline="0" noProof="0" dirty="0">
                <a:ln>
                  <a:noFill/>
                </a:ln>
                <a:solidFill>
                  <a:srgbClr val="E69138"/>
                </a:solidFill>
                <a:effectLst/>
                <a:uLnTx/>
                <a:uFillTx/>
                <a:sym typeface="Arial"/>
              </a:rPr>
              <a:t>・</a:t>
            </a:r>
            <a:r>
              <a:rPr kumimoji="0" lang="ja-JP" altLang="en-US" sz="1000" b="1" i="0" u="none" strike="noStrike" kern="0" cap="none" spc="0" normalizeH="0" baseline="0" noProof="0" dirty="0" smtClean="0">
                <a:ln>
                  <a:noFill/>
                </a:ln>
                <a:solidFill>
                  <a:srgbClr val="E69138"/>
                </a:solidFill>
                <a:effectLst/>
                <a:uLnTx/>
                <a:uFillTx/>
                <a:sym typeface="Arial"/>
              </a:rPr>
              <a:t>運用を開始した定着フェーズも継続的にお客様をご支援</a:t>
            </a:r>
            <a:r>
              <a:rPr kumimoji="0" lang="ja-JP" altLang="en-US" sz="1000" kern="0" dirty="0" smtClean="0">
                <a:solidFill>
                  <a:srgbClr val="000000">
                    <a:lumMod val="65000"/>
                    <a:lumOff val="35000"/>
                  </a:srgbClr>
                </a:solidFill>
                <a:sym typeface="Arial"/>
              </a:rPr>
              <a:t>します。やりたい</a:t>
            </a:r>
            <a:r>
              <a:rPr kumimoji="0" lang="ja-JP" altLang="en-US" sz="1000" kern="0" dirty="0">
                <a:solidFill>
                  <a:srgbClr val="000000">
                    <a:lumMod val="65000"/>
                    <a:lumOff val="35000"/>
                  </a:srgbClr>
                </a:solidFill>
                <a:sym typeface="Arial"/>
              </a:rPr>
              <a:t>ことがあっても、何から始めていいかわからないときや</a:t>
            </a:r>
            <a:r>
              <a:rPr kumimoji="0" lang="ja-JP" altLang="en-US" sz="1000" kern="0" dirty="0" smtClean="0">
                <a:solidFill>
                  <a:srgbClr val="000000">
                    <a:lumMod val="65000"/>
                    <a:lumOff val="35000"/>
                  </a:srgbClr>
                </a:solidFill>
                <a:sym typeface="Arial"/>
              </a:rPr>
              <a:t>、相談</a:t>
            </a:r>
            <a:r>
              <a:rPr kumimoji="0" lang="ja-JP" altLang="en-US" sz="1000" kern="0" dirty="0">
                <a:solidFill>
                  <a:srgbClr val="000000">
                    <a:lumMod val="65000"/>
                    <a:lumOff val="35000"/>
                  </a:srgbClr>
                </a:solidFill>
                <a:sym typeface="Arial"/>
              </a:rPr>
              <a:t>相手がいない</a:t>
            </a:r>
            <a:r>
              <a:rPr kumimoji="0" lang="ja-JP" altLang="en-US" sz="1000" kern="0" dirty="0" smtClean="0">
                <a:solidFill>
                  <a:srgbClr val="000000">
                    <a:lumMod val="65000"/>
                    <a:lumOff val="35000"/>
                  </a:srgbClr>
                </a:solidFill>
                <a:sym typeface="Arial"/>
              </a:rPr>
              <a:t>と進めづらい状況に陥りがちですが、</a:t>
            </a:r>
            <a:r>
              <a:rPr kumimoji="0" lang="ja-JP" altLang="en-US" sz="1000" b="1" i="0" u="none" strike="noStrike" kern="0" cap="none" spc="0" normalizeH="0" baseline="0" noProof="0" dirty="0" smtClean="0">
                <a:ln>
                  <a:noFill/>
                </a:ln>
                <a:solidFill>
                  <a:srgbClr val="E69138"/>
                </a:solidFill>
                <a:effectLst/>
                <a:uLnTx/>
                <a:uFillTx/>
                <a:sym typeface="Arial"/>
              </a:rPr>
              <a:t>導入したもののうまくいかないといったリスク</a:t>
            </a:r>
            <a:r>
              <a:rPr kumimoji="0" lang="ja-JP" altLang="en-US" sz="1000" b="0" i="0" u="none" strike="noStrike" kern="0" cap="none" spc="0" normalizeH="0" baseline="0" noProof="0" dirty="0" smtClean="0">
                <a:ln>
                  <a:noFill/>
                </a:ln>
                <a:solidFill>
                  <a:srgbClr val="000000">
                    <a:lumMod val="65000"/>
                    <a:lumOff val="35000"/>
                  </a:srgbClr>
                </a:solidFill>
                <a:effectLst/>
                <a:uLnTx/>
                <a:uFillTx/>
                <a:sym typeface="Arial"/>
              </a:rPr>
              <a:t>を大幅に軽減するために、先々を見据えたアフターフォローを実施しています。</a:t>
            </a:r>
            <a:endParaRPr kumimoji="0" lang="ja-JP" altLang="en-US" sz="1000" b="0" i="0" u="none" strike="noStrike" kern="0" cap="none" spc="0" normalizeH="0" baseline="0" noProof="0" dirty="0">
              <a:ln>
                <a:noFill/>
              </a:ln>
              <a:solidFill>
                <a:srgbClr val="000000">
                  <a:lumMod val="65000"/>
                  <a:lumOff val="35000"/>
                </a:srgbClr>
              </a:solidFill>
              <a:effectLst/>
              <a:uLnTx/>
              <a:uFillTx/>
              <a:sym typeface="Arial"/>
            </a:endParaRPr>
          </a:p>
        </p:txBody>
      </p:sp>
      <p:sp>
        <p:nvSpPr>
          <p:cNvPr id="42" name="上下矢印 41"/>
          <p:cNvSpPr/>
          <p:nvPr/>
        </p:nvSpPr>
        <p:spPr>
          <a:xfrm>
            <a:off x="790718" y="1968147"/>
            <a:ext cx="679269" cy="853440"/>
          </a:xfrm>
          <a:prstGeom prst="upDownArrow">
            <a:avLst>
              <a:gd name="adj1" fmla="val 73077"/>
              <a:gd name="adj2" fmla="val 26923"/>
            </a:avLst>
          </a:prstGeom>
          <a:noFill/>
          <a:ln>
            <a:solidFill>
              <a:srgbClr val="59B9C6"/>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900" i="0" u="none" strike="noStrike" kern="0" cap="none" spc="0" normalizeH="0" baseline="0" noProof="0" dirty="0" smtClean="0">
                <a:ln>
                  <a:noFill/>
                </a:ln>
                <a:solidFill>
                  <a:srgbClr val="59B9C6"/>
                </a:solidFill>
                <a:effectLst/>
                <a:uLnTx/>
                <a:uFillTx/>
                <a:sym typeface="Arial"/>
              </a:rPr>
              <a:t>製品</a:t>
            </a:r>
            <a:endParaRPr kumimoji="1" lang="en-US" altLang="ja-JP" sz="900" i="0" u="none" strike="noStrike" kern="0" cap="none" spc="0" normalizeH="0" baseline="0" noProof="0" dirty="0" smtClean="0">
              <a:ln>
                <a:noFill/>
              </a:ln>
              <a:solidFill>
                <a:srgbClr val="59B9C6"/>
              </a:solidFill>
              <a:effectLst/>
              <a:uLnTx/>
              <a:uFillTx/>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900" i="0" u="none" strike="noStrike" kern="0" cap="none" spc="0" normalizeH="0" baseline="0" noProof="0" dirty="0">
                <a:ln>
                  <a:noFill/>
                </a:ln>
                <a:solidFill>
                  <a:srgbClr val="59B9C6"/>
                </a:solidFill>
                <a:effectLst/>
                <a:uLnTx/>
                <a:uFillTx/>
                <a:sym typeface="Arial"/>
              </a:rPr>
              <a:t>理解</a:t>
            </a:r>
          </a:p>
        </p:txBody>
      </p:sp>
      <p:sp>
        <p:nvSpPr>
          <p:cNvPr id="43" name="上下矢印 42"/>
          <p:cNvSpPr/>
          <p:nvPr/>
        </p:nvSpPr>
        <p:spPr>
          <a:xfrm>
            <a:off x="7783784" y="1961803"/>
            <a:ext cx="679269" cy="853440"/>
          </a:xfrm>
          <a:prstGeom prst="upDownArrow">
            <a:avLst>
              <a:gd name="adj1" fmla="val 73077"/>
              <a:gd name="adj2" fmla="val 26923"/>
            </a:avLst>
          </a:prstGeom>
          <a:noFill/>
          <a:ln>
            <a:solidFill>
              <a:srgbClr val="59B9C6"/>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900" i="0" u="none" strike="noStrike" kern="0" cap="none" spc="0" normalizeH="0" baseline="0" noProof="0" dirty="0" smtClean="0">
                <a:ln>
                  <a:noFill/>
                </a:ln>
                <a:solidFill>
                  <a:srgbClr val="59B9C6"/>
                </a:solidFill>
                <a:effectLst/>
                <a:uLnTx/>
                <a:uFillTx/>
                <a:sym typeface="Arial"/>
              </a:rPr>
              <a:t>VUP</a:t>
            </a:r>
            <a:endParaRPr kumimoji="1" lang="ja-JP" altLang="en-US" sz="900" i="0" u="none" strike="noStrike" kern="0" cap="none" spc="0" normalizeH="0" baseline="0" noProof="0" dirty="0">
              <a:ln>
                <a:noFill/>
              </a:ln>
              <a:solidFill>
                <a:srgbClr val="59B9C6"/>
              </a:solidFill>
              <a:effectLst/>
              <a:uLnTx/>
              <a:uFillTx/>
              <a:sym typeface="Arial"/>
            </a:endParaRPr>
          </a:p>
        </p:txBody>
      </p:sp>
      <p:sp>
        <p:nvSpPr>
          <p:cNvPr id="41" name="フッター プレースホルダー 3"/>
          <p:cNvSpPr>
            <a:spLocks noGrp="1"/>
          </p:cNvSpPr>
          <p:nvPr>
            <p:ph type="ftr" sz="quarter" idx="3"/>
          </p:nvPr>
        </p:nvSpPr>
        <p:spPr>
          <a:xfrm>
            <a:off x="2874645" y="4776458"/>
            <a:ext cx="3394710" cy="274637"/>
          </a:xfrm>
        </p:spPr>
        <p:txBody>
          <a:bodyPr/>
          <a:lstStyle/>
          <a:p>
            <a:r>
              <a:rPr lang="en-US" altLang="ja-JP" dirty="0" smtClean="0"/>
              <a:t>Copyright© K.K. Ashisuto All Rights Reserved.</a:t>
            </a:r>
            <a:endParaRPr lang="ja-JP" altLang="en-US" dirty="0" smtClean="0"/>
          </a:p>
        </p:txBody>
      </p:sp>
    </p:spTree>
    <p:extLst>
      <p:ext uri="{BB962C8B-B14F-4D97-AF65-F5344CB8AC3E}">
        <p14:creationId xmlns:p14="http://schemas.microsoft.com/office/powerpoint/2010/main" val="2100551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162"/>
          <p:cNvSpPr>
            <a:spLocks noGrp="1"/>
          </p:cNvSpPr>
          <p:nvPr>
            <p:ph idx="1"/>
          </p:nvPr>
        </p:nvSpPr>
        <p:spPr>
          <a:xfrm>
            <a:off x="177146" y="1972849"/>
            <a:ext cx="2781300" cy="1169251"/>
          </a:xfrm>
          <a:solidFill>
            <a:srgbClr val="00B050"/>
          </a:solidFill>
        </p:spPr>
        <p:txBody>
          <a:bodyPr vert="horz" lIns="81000" tIns="108000" rIns="81000" bIns="81000" rtlCol="0" anchor="ctr" anchorCtr="1">
            <a:noAutofit/>
          </a:bodyPr>
          <a:lstStyle/>
          <a:p>
            <a:r>
              <a:rPr lang="ja-JP" altLang="en-US" sz="1050" b="1" dirty="0">
                <a:solidFill>
                  <a:schemeClr val="bg1"/>
                </a:solidFill>
              </a:rPr>
              <a:t>目指すべき姿</a:t>
            </a:r>
            <a:endParaRPr lang="en-US" altLang="ja-JP" sz="1050" b="1" dirty="0">
              <a:solidFill>
                <a:schemeClr val="bg1"/>
              </a:solidFill>
            </a:endParaRPr>
          </a:p>
          <a:p>
            <a:pPr marL="189000" indent="-189000">
              <a:buClr>
                <a:schemeClr val="bg1"/>
              </a:buClr>
              <a:buFont typeface="Wingdings" panose="05000000000000000000" pitchFamily="2" charset="2"/>
              <a:buChar char="p"/>
            </a:pPr>
            <a:r>
              <a:rPr lang="ja-JP" altLang="en-US" sz="900" b="1" dirty="0">
                <a:solidFill>
                  <a:schemeClr val="bg1"/>
                </a:solidFill>
              </a:rPr>
              <a:t>継続して価値を創出していくために、やりたいことを実現できる「実行力」と「推進力」のある体制をつくる</a:t>
            </a:r>
            <a:endParaRPr lang="en-US" altLang="ja-JP" sz="900" b="1" dirty="0">
              <a:solidFill>
                <a:schemeClr val="bg1"/>
              </a:solidFill>
            </a:endParaRPr>
          </a:p>
          <a:p>
            <a:pPr marL="189000" indent="-189000">
              <a:buClr>
                <a:schemeClr val="bg1"/>
              </a:buClr>
              <a:buFont typeface="Wingdings" panose="05000000000000000000" pitchFamily="2" charset="2"/>
              <a:buChar char="p"/>
            </a:pPr>
            <a:r>
              <a:rPr lang="ja-JP" altLang="en-US" sz="900" b="1" dirty="0">
                <a:solidFill>
                  <a:schemeClr val="bg1"/>
                </a:solidFill>
              </a:rPr>
              <a:t>変化や課題に対応できる</a:t>
            </a:r>
            <a:r>
              <a:rPr lang="en-US" altLang="ja-JP" sz="900" b="1" dirty="0">
                <a:solidFill>
                  <a:schemeClr val="bg1"/>
                </a:solidFill>
              </a:rPr>
              <a:t>BI</a:t>
            </a:r>
            <a:r>
              <a:rPr lang="ja-JP" altLang="en-US" sz="900" b="1" dirty="0">
                <a:solidFill>
                  <a:schemeClr val="bg1"/>
                </a:solidFill>
              </a:rPr>
              <a:t>プラットフォームとして、データドリブンを実現するために進化しつづける基盤を育成する</a:t>
            </a:r>
            <a:endParaRPr lang="en-US" altLang="ja-JP" sz="900" b="1" dirty="0">
              <a:solidFill>
                <a:schemeClr val="bg1"/>
              </a:solidFill>
            </a:endParaRPr>
          </a:p>
        </p:txBody>
      </p:sp>
      <p:sp>
        <p:nvSpPr>
          <p:cNvPr id="4" name="フッター プレースホルダー 3"/>
          <p:cNvSpPr>
            <a:spLocks noGrp="1"/>
          </p:cNvSpPr>
          <p:nvPr>
            <p:ph type="ftr" sz="quarter" idx="3"/>
          </p:nvPr>
        </p:nvSpPr>
        <p:spPr/>
        <p:txBody>
          <a:bodyPr/>
          <a:lstStyle/>
          <a:p>
            <a:r>
              <a:rPr lang="en-US" altLang="ja-JP" dirty="0" smtClean="0"/>
              <a:t>Copyright© K.K. Ashisuto All Rights Reserved.</a:t>
            </a:r>
            <a:endParaRPr lang="ja-JP" altLang="en-US" dirty="0" smtClean="0"/>
          </a:p>
        </p:txBody>
      </p:sp>
      <p:sp>
        <p:nvSpPr>
          <p:cNvPr id="5" name="スライド番号プレースホルダー 4"/>
          <p:cNvSpPr>
            <a:spLocks noGrp="1"/>
          </p:cNvSpPr>
          <p:nvPr>
            <p:ph type="sldNum" sz="quarter" idx="4"/>
          </p:nvPr>
        </p:nvSpPr>
        <p:spPr/>
        <p:txBody>
          <a:bodyPr/>
          <a:lstStyle/>
          <a:p>
            <a:fld id="{C7816169-848B-4E2F-9129-06408CD9870A}" type="slidenum">
              <a:rPr lang="ja-JP" altLang="en-US" smtClean="0"/>
              <a:pPr/>
              <a:t>15</a:t>
            </a:fld>
            <a:endParaRPr lang="ja-JP" altLang="en-US" dirty="0"/>
          </a:p>
        </p:txBody>
      </p:sp>
      <p:cxnSp>
        <p:nvCxnSpPr>
          <p:cNvPr id="7" name="直線コネクタ 6"/>
          <p:cNvCxnSpPr>
            <a:stCxn id="40" idx="2"/>
          </p:cNvCxnSpPr>
          <p:nvPr/>
        </p:nvCxnSpPr>
        <p:spPr>
          <a:xfrm>
            <a:off x="3038803" y="1080768"/>
            <a:ext cx="50933" cy="442177"/>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3346207" y="662609"/>
            <a:ext cx="5622939" cy="721955"/>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986709" y="1556713"/>
            <a:ext cx="530915" cy="300082"/>
          </a:xfrm>
          <a:prstGeom prst="rect">
            <a:avLst/>
          </a:prstGeom>
        </p:spPr>
        <p:txBody>
          <a:bodyPr wrap="none">
            <a:spAutoFit/>
          </a:bodyPr>
          <a:lstStyle/>
          <a:p>
            <a:pPr algn="ctr"/>
            <a:r>
              <a:rPr lang="ja-JP" altLang="en-US" sz="1350" b="1" dirty="0">
                <a:solidFill>
                  <a:srgbClr val="92D050"/>
                </a:solidFill>
              </a:rPr>
              <a:t>満足</a:t>
            </a:r>
          </a:p>
        </p:txBody>
      </p:sp>
      <p:grpSp>
        <p:nvGrpSpPr>
          <p:cNvPr id="10" name="グループ化 9"/>
          <p:cNvGrpSpPr/>
          <p:nvPr/>
        </p:nvGrpSpPr>
        <p:grpSpPr>
          <a:xfrm>
            <a:off x="177448" y="1171801"/>
            <a:ext cx="8796533" cy="716180"/>
            <a:chOff x="527028" y="3132773"/>
            <a:chExt cx="15610915" cy="679161"/>
          </a:xfrm>
        </p:grpSpPr>
        <p:cxnSp>
          <p:nvCxnSpPr>
            <p:cNvPr id="11" name="直線矢印コネクタ 10"/>
            <p:cNvCxnSpPr/>
            <p:nvPr/>
          </p:nvCxnSpPr>
          <p:spPr>
            <a:xfrm flipV="1">
              <a:off x="5308927" y="3160956"/>
              <a:ext cx="10829016"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527028" y="3786080"/>
              <a:ext cx="2463638"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2912362" y="3474767"/>
              <a:ext cx="2463639"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5345520" y="3132773"/>
              <a:ext cx="0" cy="363583"/>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2947993" y="3448351"/>
              <a:ext cx="0" cy="363583"/>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6" name="グループ化 15"/>
          <p:cNvGrpSpPr/>
          <p:nvPr/>
        </p:nvGrpSpPr>
        <p:grpSpPr>
          <a:xfrm>
            <a:off x="260596" y="1234913"/>
            <a:ext cx="640114" cy="685835"/>
            <a:chOff x="1448612" y="5777933"/>
            <a:chExt cx="1374545" cy="1472726"/>
          </a:xfrm>
        </p:grpSpPr>
        <p:grpSp>
          <p:nvGrpSpPr>
            <p:cNvPr id="17" name="グループ化 16"/>
            <p:cNvGrpSpPr/>
            <p:nvPr/>
          </p:nvGrpSpPr>
          <p:grpSpPr>
            <a:xfrm>
              <a:off x="1448612" y="5777933"/>
              <a:ext cx="1374545" cy="1472726"/>
              <a:chOff x="1379884" y="4840699"/>
              <a:chExt cx="1512000" cy="1620000"/>
            </a:xfrm>
          </p:grpSpPr>
          <p:grpSp>
            <p:nvGrpSpPr>
              <p:cNvPr id="22" name="グループ化 21"/>
              <p:cNvGrpSpPr/>
              <p:nvPr/>
            </p:nvGrpSpPr>
            <p:grpSpPr>
              <a:xfrm flipH="1">
                <a:off x="1379884" y="4840699"/>
                <a:ext cx="1512000" cy="1620000"/>
                <a:chOff x="1379884" y="4840699"/>
                <a:chExt cx="1512000" cy="1620000"/>
              </a:xfrm>
            </p:grpSpPr>
            <p:sp>
              <p:nvSpPr>
                <p:cNvPr id="24" name="環状矢印 23"/>
                <p:cNvSpPr/>
                <p:nvPr/>
              </p:nvSpPr>
              <p:spPr>
                <a:xfrm rot="20433388" flipV="1">
                  <a:off x="1379884" y="4840699"/>
                  <a:ext cx="1493783" cy="1532816"/>
                </a:xfrm>
                <a:prstGeom prst="circularArrow">
                  <a:avLst>
                    <a:gd name="adj1" fmla="val 4737"/>
                    <a:gd name="adj2" fmla="val 515260"/>
                    <a:gd name="adj3" fmla="val 20550909"/>
                    <a:gd name="adj4" fmla="val 11017435"/>
                    <a:gd name="adj5" fmla="val 526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schemeClr val="tx1">
                        <a:lumMod val="50000"/>
                        <a:lumOff val="50000"/>
                      </a:schemeClr>
                    </a:solidFill>
                  </a:endParaRPr>
                </a:p>
              </p:txBody>
            </p:sp>
            <p:sp>
              <p:nvSpPr>
                <p:cNvPr id="25" name="環状矢印 24"/>
                <p:cNvSpPr/>
                <p:nvPr/>
              </p:nvSpPr>
              <p:spPr>
                <a:xfrm rot="20433388" flipH="1">
                  <a:off x="1398101" y="4927883"/>
                  <a:ext cx="1493783" cy="1532816"/>
                </a:xfrm>
                <a:prstGeom prst="circularArrow">
                  <a:avLst>
                    <a:gd name="adj1" fmla="val 4737"/>
                    <a:gd name="adj2" fmla="val 515260"/>
                    <a:gd name="adj3" fmla="val 20550909"/>
                    <a:gd name="adj4" fmla="val 11017435"/>
                    <a:gd name="adj5" fmla="val 526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schemeClr val="tx1">
                        <a:lumMod val="50000"/>
                        <a:lumOff val="50000"/>
                      </a:schemeClr>
                    </a:solidFill>
                  </a:endParaRPr>
                </a:p>
              </p:txBody>
            </p:sp>
          </p:grpSp>
          <p:sp>
            <p:nvSpPr>
              <p:cNvPr id="23" name="テキスト ボックス 22"/>
              <p:cNvSpPr txBox="1"/>
              <p:nvPr/>
            </p:nvSpPr>
            <p:spPr>
              <a:xfrm>
                <a:off x="1558547" y="5292235"/>
                <a:ext cx="1076870" cy="581595"/>
              </a:xfrm>
              <a:prstGeom prst="rect">
                <a:avLst/>
              </a:prstGeom>
              <a:noFill/>
            </p:spPr>
            <p:txBody>
              <a:bodyPr wrap="square" rtlCol="0">
                <a:spAutoFit/>
              </a:bodyPr>
              <a:lstStyle/>
              <a:p>
                <a:pPr algn="ctr"/>
                <a:r>
                  <a:rPr lang="ja-JP" altLang="en-US" sz="500" dirty="0">
                    <a:solidFill>
                      <a:schemeClr val="tx1">
                        <a:lumMod val="50000"/>
                        <a:lumOff val="50000"/>
                      </a:schemeClr>
                    </a:solidFill>
                  </a:rPr>
                  <a:t>価値創出</a:t>
                </a:r>
                <a:endParaRPr lang="en-US" altLang="ja-JP" sz="500" dirty="0">
                  <a:solidFill>
                    <a:schemeClr val="tx1">
                      <a:lumMod val="50000"/>
                      <a:lumOff val="50000"/>
                    </a:schemeClr>
                  </a:solidFill>
                </a:endParaRPr>
              </a:p>
              <a:p>
                <a:pPr algn="ctr"/>
                <a:r>
                  <a:rPr lang="ja-JP" altLang="en-US" sz="500" dirty="0">
                    <a:solidFill>
                      <a:schemeClr val="tx1">
                        <a:lumMod val="50000"/>
                        <a:lumOff val="50000"/>
                      </a:schemeClr>
                    </a:solidFill>
                  </a:rPr>
                  <a:t>サイクル</a:t>
                </a:r>
              </a:p>
            </p:txBody>
          </p:sp>
        </p:grpSp>
        <p:sp>
          <p:nvSpPr>
            <p:cNvPr id="18" name="角丸四角形 17"/>
            <p:cNvSpPr/>
            <p:nvPr/>
          </p:nvSpPr>
          <p:spPr>
            <a:xfrm>
              <a:off x="1611040" y="5909926"/>
              <a:ext cx="360000" cy="216000"/>
            </a:xfrm>
            <a:prstGeom prst="roundRect">
              <a:avLst/>
            </a:prstGeom>
            <a:solidFill>
              <a:schemeClr val="accent2">
                <a:lumMod val="20000"/>
                <a:lumOff val="80000"/>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000" rtlCol="0" anchor="t" anchorCtr="0"/>
            <a:lstStyle/>
            <a:p>
              <a:endParaRPr lang="ja-JP" altLang="en-US" sz="825" dirty="0">
                <a:solidFill>
                  <a:schemeClr val="accent1">
                    <a:lumMod val="75000"/>
                  </a:schemeClr>
                </a:solidFill>
              </a:endParaRPr>
            </a:p>
          </p:txBody>
        </p:sp>
        <p:sp>
          <p:nvSpPr>
            <p:cNvPr id="19" name="角丸四角形 18"/>
            <p:cNvSpPr/>
            <p:nvPr/>
          </p:nvSpPr>
          <p:spPr>
            <a:xfrm>
              <a:off x="2445891" y="6116632"/>
              <a:ext cx="360000" cy="216000"/>
            </a:xfrm>
            <a:prstGeom prst="roundRect">
              <a:avLst/>
            </a:prstGeom>
            <a:solidFill>
              <a:schemeClr val="accent5">
                <a:lumMod val="20000"/>
                <a:lumOff val="80000"/>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000" rIns="0" rtlCol="0" anchor="t" anchorCtr="0"/>
            <a:lstStyle/>
            <a:p>
              <a:endParaRPr lang="ja-JP" altLang="en-US" sz="825" dirty="0">
                <a:solidFill>
                  <a:schemeClr val="accent5">
                    <a:lumMod val="75000"/>
                  </a:schemeClr>
                </a:solidFill>
              </a:endParaRPr>
            </a:p>
          </p:txBody>
        </p:sp>
        <p:sp>
          <p:nvSpPr>
            <p:cNvPr id="20" name="角丸四角形 19"/>
            <p:cNvSpPr/>
            <p:nvPr/>
          </p:nvSpPr>
          <p:spPr>
            <a:xfrm>
              <a:off x="1466518" y="6646029"/>
              <a:ext cx="360000" cy="216000"/>
            </a:xfrm>
            <a:prstGeom prst="roundRect">
              <a:avLst/>
            </a:prstGeom>
            <a:solidFill>
              <a:schemeClr val="accent4">
                <a:lumMod val="20000"/>
                <a:lumOff val="80000"/>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000" rIns="0" rtlCol="0" anchor="t" anchorCtr="0"/>
            <a:lstStyle/>
            <a:p>
              <a:endParaRPr lang="ja-JP" altLang="en-US" sz="825" dirty="0">
                <a:solidFill>
                  <a:schemeClr val="accent4">
                    <a:lumMod val="75000"/>
                  </a:schemeClr>
                </a:solidFill>
              </a:endParaRPr>
            </a:p>
          </p:txBody>
        </p:sp>
        <p:sp>
          <p:nvSpPr>
            <p:cNvPr id="21" name="角丸四角形 20"/>
            <p:cNvSpPr/>
            <p:nvPr/>
          </p:nvSpPr>
          <p:spPr>
            <a:xfrm>
              <a:off x="2306621" y="6921212"/>
              <a:ext cx="360000" cy="216000"/>
            </a:xfrm>
            <a:prstGeom prst="roundRect">
              <a:avLst/>
            </a:prstGeom>
            <a:solidFill>
              <a:schemeClr val="accent6">
                <a:lumMod val="20000"/>
                <a:lumOff val="80000"/>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000" rIns="0" rtlCol="0" anchor="t" anchorCtr="0"/>
            <a:lstStyle/>
            <a:p>
              <a:endParaRPr lang="ja-JP" altLang="en-US" sz="825" dirty="0">
                <a:solidFill>
                  <a:schemeClr val="accent6">
                    <a:lumMod val="75000"/>
                  </a:schemeClr>
                </a:solidFill>
              </a:endParaRPr>
            </a:p>
          </p:txBody>
        </p:sp>
      </p:grpSp>
      <p:grpSp>
        <p:nvGrpSpPr>
          <p:cNvPr id="26" name="グループ化 25"/>
          <p:cNvGrpSpPr/>
          <p:nvPr/>
        </p:nvGrpSpPr>
        <p:grpSpPr>
          <a:xfrm>
            <a:off x="1603618" y="909118"/>
            <a:ext cx="640114" cy="685835"/>
            <a:chOff x="1448612" y="5777933"/>
            <a:chExt cx="1374545" cy="1472726"/>
          </a:xfrm>
        </p:grpSpPr>
        <p:grpSp>
          <p:nvGrpSpPr>
            <p:cNvPr id="27" name="グループ化 26"/>
            <p:cNvGrpSpPr/>
            <p:nvPr/>
          </p:nvGrpSpPr>
          <p:grpSpPr>
            <a:xfrm>
              <a:off x="1448612" y="5777933"/>
              <a:ext cx="1374545" cy="1472726"/>
              <a:chOff x="1379884" y="4840699"/>
              <a:chExt cx="1512000" cy="1620000"/>
            </a:xfrm>
          </p:grpSpPr>
          <p:grpSp>
            <p:nvGrpSpPr>
              <p:cNvPr id="32" name="グループ化 31"/>
              <p:cNvGrpSpPr/>
              <p:nvPr/>
            </p:nvGrpSpPr>
            <p:grpSpPr>
              <a:xfrm flipH="1">
                <a:off x="1379884" y="4840699"/>
                <a:ext cx="1512000" cy="1620000"/>
                <a:chOff x="1379884" y="4840699"/>
                <a:chExt cx="1512000" cy="1620000"/>
              </a:xfrm>
            </p:grpSpPr>
            <p:sp>
              <p:nvSpPr>
                <p:cNvPr id="34" name="環状矢印 33"/>
                <p:cNvSpPr/>
                <p:nvPr/>
              </p:nvSpPr>
              <p:spPr>
                <a:xfrm rot="20433388" flipV="1">
                  <a:off x="1379884" y="4840699"/>
                  <a:ext cx="1493783" cy="1532816"/>
                </a:xfrm>
                <a:prstGeom prst="circularArrow">
                  <a:avLst>
                    <a:gd name="adj1" fmla="val 4737"/>
                    <a:gd name="adj2" fmla="val 515260"/>
                    <a:gd name="adj3" fmla="val 20550909"/>
                    <a:gd name="adj4" fmla="val 11017435"/>
                    <a:gd name="adj5" fmla="val 526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schemeClr val="tx1">
                        <a:lumMod val="50000"/>
                        <a:lumOff val="50000"/>
                      </a:schemeClr>
                    </a:solidFill>
                  </a:endParaRPr>
                </a:p>
              </p:txBody>
            </p:sp>
            <p:sp>
              <p:nvSpPr>
                <p:cNvPr id="35" name="環状矢印 34"/>
                <p:cNvSpPr/>
                <p:nvPr/>
              </p:nvSpPr>
              <p:spPr>
                <a:xfrm rot="20433388" flipH="1">
                  <a:off x="1398101" y="4927883"/>
                  <a:ext cx="1493783" cy="1532816"/>
                </a:xfrm>
                <a:prstGeom prst="circularArrow">
                  <a:avLst>
                    <a:gd name="adj1" fmla="val 4737"/>
                    <a:gd name="adj2" fmla="val 515260"/>
                    <a:gd name="adj3" fmla="val 20550909"/>
                    <a:gd name="adj4" fmla="val 11017435"/>
                    <a:gd name="adj5" fmla="val 526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schemeClr val="tx1">
                        <a:lumMod val="50000"/>
                        <a:lumOff val="50000"/>
                      </a:schemeClr>
                    </a:solidFill>
                  </a:endParaRPr>
                </a:p>
              </p:txBody>
            </p:sp>
          </p:grpSp>
          <p:sp>
            <p:nvSpPr>
              <p:cNvPr id="33" name="テキスト ボックス 32"/>
              <p:cNvSpPr txBox="1"/>
              <p:nvPr/>
            </p:nvSpPr>
            <p:spPr>
              <a:xfrm>
                <a:off x="1558547" y="5292235"/>
                <a:ext cx="1076870" cy="581595"/>
              </a:xfrm>
              <a:prstGeom prst="rect">
                <a:avLst/>
              </a:prstGeom>
              <a:noFill/>
            </p:spPr>
            <p:txBody>
              <a:bodyPr wrap="square" rtlCol="0">
                <a:spAutoFit/>
              </a:bodyPr>
              <a:lstStyle/>
              <a:p>
                <a:pPr algn="ctr"/>
                <a:r>
                  <a:rPr lang="ja-JP" altLang="en-US" sz="500" dirty="0">
                    <a:solidFill>
                      <a:schemeClr val="tx1">
                        <a:lumMod val="50000"/>
                        <a:lumOff val="50000"/>
                      </a:schemeClr>
                    </a:solidFill>
                  </a:rPr>
                  <a:t>価値創出</a:t>
                </a:r>
                <a:endParaRPr lang="en-US" altLang="ja-JP" sz="500" dirty="0">
                  <a:solidFill>
                    <a:schemeClr val="tx1">
                      <a:lumMod val="50000"/>
                      <a:lumOff val="50000"/>
                    </a:schemeClr>
                  </a:solidFill>
                </a:endParaRPr>
              </a:p>
              <a:p>
                <a:pPr algn="ctr"/>
                <a:r>
                  <a:rPr lang="ja-JP" altLang="en-US" sz="500" dirty="0">
                    <a:solidFill>
                      <a:schemeClr val="tx1">
                        <a:lumMod val="50000"/>
                        <a:lumOff val="50000"/>
                      </a:schemeClr>
                    </a:solidFill>
                  </a:rPr>
                  <a:t>サイクル</a:t>
                </a:r>
              </a:p>
            </p:txBody>
          </p:sp>
        </p:grpSp>
        <p:sp>
          <p:nvSpPr>
            <p:cNvPr id="28" name="角丸四角形 27"/>
            <p:cNvSpPr/>
            <p:nvPr/>
          </p:nvSpPr>
          <p:spPr>
            <a:xfrm>
              <a:off x="1611040" y="5909926"/>
              <a:ext cx="360000" cy="216000"/>
            </a:xfrm>
            <a:prstGeom prst="roundRect">
              <a:avLst/>
            </a:prstGeom>
            <a:solidFill>
              <a:schemeClr val="accent2">
                <a:lumMod val="20000"/>
                <a:lumOff val="80000"/>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000" rtlCol="0" anchor="t" anchorCtr="0"/>
            <a:lstStyle/>
            <a:p>
              <a:endParaRPr lang="ja-JP" altLang="en-US" sz="825" dirty="0">
                <a:solidFill>
                  <a:schemeClr val="accent1">
                    <a:lumMod val="75000"/>
                  </a:schemeClr>
                </a:solidFill>
              </a:endParaRPr>
            </a:p>
          </p:txBody>
        </p:sp>
        <p:sp>
          <p:nvSpPr>
            <p:cNvPr id="29" name="角丸四角形 28"/>
            <p:cNvSpPr/>
            <p:nvPr/>
          </p:nvSpPr>
          <p:spPr>
            <a:xfrm>
              <a:off x="2445891" y="6116632"/>
              <a:ext cx="360000" cy="216000"/>
            </a:xfrm>
            <a:prstGeom prst="roundRect">
              <a:avLst/>
            </a:prstGeom>
            <a:solidFill>
              <a:schemeClr val="accent5">
                <a:lumMod val="20000"/>
                <a:lumOff val="80000"/>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000" rIns="0" rtlCol="0" anchor="t" anchorCtr="0"/>
            <a:lstStyle/>
            <a:p>
              <a:endParaRPr lang="ja-JP" altLang="en-US" sz="825" dirty="0">
                <a:solidFill>
                  <a:schemeClr val="accent5">
                    <a:lumMod val="75000"/>
                  </a:schemeClr>
                </a:solidFill>
              </a:endParaRPr>
            </a:p>
          </p:txBody>
        </p:sp>
        <p:sp>
          <p:nvSpPr>
            <p:cNvPr id="30" name="角丸四角形 29"/>
            <p:cNvSpPr/>
            <p:nvPr/>
          </p:nvSpPr>
          <p:spPr>
            <a:xfrm>
              <a:off x="1466518" y="6646029"/>
              <a:ext cx="360000" cy="216000"/>
            </a:xfrm>
            <a:prstGeom prst="roundRect">
              <a:avLst/>
            </a:prstGeom>
            <a:solidFill>
              <a:schemeClr val="accent4">
                <a:lumMod val="20000"/>
                <a:lumOff val="80000"/>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000" rIns="0" rtlCol="0" anchor="t" anchorCtr="0"/>
            <a:lstStyle/>
            <a:p>
              <a:endParaRPr lang="ja-JP" altLang="en-US" sz="825" dirty="0">
                <a:solidFill>
                  <a:schemeClr val="accent4">
                    <a:lumMod val="75000"/>
                  </a:schemeClr>
                </a:solidFill>
              </a:endParaRPr>
            </a:p>
          </p:txBody>
        </p:sp>
        <p:sp>
          <p:nvSpPr>
            <p:cNvPr id="31" name="角丸四角形 30"/>
            <p:cNvSpPr/>
            <p:nvPr/>
          </p:nvSpPr>
          <p:spPr>
            <a:xfrm>
              <a:off x="2306621" y="6921212"/>
              <a:ext cx="360000" cy="216000"/>
            </a:xfrm>
            <a:prstGeom prst="roundRect">
              <a:avLst/>
            </a:prstGeom>
            <a:solidFill>
              <a:schemeClr val="accent6">
                <a:lumMod val="20000"/>
                <a:lumOff val="80000"/>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000" rIns="0" rtlCol="0" anchor="t" anchorCtr="0"/>
            <a:lstStyle/>
            <a:p>
              <a:endParaRPr lang="ja-JP" altLang="en-US" sz="825" dirty="0">
                <a:solidFill>
                  <a:schemeClr val="accent6">
                    <a:lumMod val="75000"/>
                  </a:schemeClr>
                </a:solidFill>
              </a:endParaRPr>
            </a:p>
          </p:txBody>
        </p:sp>
      </p:grpSp>
      <p:grpSp>
        <p:nvGrpSpPr>
          <p:cNvPr id="36" name="グループ化 35"/>
          <p:cNvGrpSpPr/>
          <p:nvPr/>
        </p:nvGrpSpPr>
        <p:grpSpPr>
          <a:xfrm>
            <a:off x="2946639" y="575915"/>
            <a:ext cx="640114" cy="685835"/>
            <a:chOff x="1448612" y="5777933"/>
            <a:chExt cx="1374545" cy="1472726"/>
          </a:xfrm>
        </p:grpSpPr>
        <p:grpSp>
          <p:nvGrpSpPr>
            <p:cNvPr id="37" name="グループ化 36"/>
            <p:cNvGrpSpPr/>
            <p:nvPr/>
          </p:nvGrpSpPr>
          <p:grpSpPr>
            <a:xfrm>
              <a:off x="1448612" y="5777933"/>
              <a:ext cx="1374545" cy="1472726"/>
              <a:chOff x="1379884" y="4840699"/>
              <a:chExt cx="1512000" cy="1620000"/>
            </a:xfrm>
          </p:grpSpPr>
          <p:grpSp>
            <p:nvGrpSpPr>
              <p:cNvPr id="42" name="グループ化 41"/>
              <p:cNvGrpSpPr/>
              <p:nvPr/>
            </p:nvGrpSpPr>
            <p:grpSpPr>
              <a:xfrm flipH="1">
                <a:off x="1379884" y="4840699"/>
                <a:ext cx="1512000" cy="1620000"/>
                <a:chOff x="1379884" y="4840699"/>
                <a:chExt cx="1512000" cy="1620000"/>
              </a:xfrm>
            </p:grpSpPr>
            <p:sp>
              <p:nvSpPr>
                <p:cNvPr id="44" name="環状矢印 43"/>
                <p:cNvSpPr/>
                <p:nvPr/>
              </p:nvSpPr>
              <p:spPr>
                <a:xfrm rot="20433388" flipV="1">
                  <a:off x="1379884" y="4840699"/>
                  <a:ext cx="1493783" cy="1532816"/>
                </a:xfrm>
                <a:prstGeom prst="circularArrow">
                  <a:avLst>
                    <a:gd name="adj1" fmla="val 4737"/>
                    <a:gd name="adj2" fmla="val 515260"/>
                    <a:gd name="adj3" fmla="val 20550909"/>
                    <a:gd name="adj4" fmla="val 11017435"/>
                    <a:gd name="adj5" fmla="val 526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schemeClr val="tx1">
                        <a:lumMod val="50000"/>
                        <a:lumOff val="50000"/>
                      </a:schemeClr>
                    </a:solidFill>
                  </a:endParaRPr>
                </a:p>
              </p:txBody>
            </p:sp>
            <p:sp>
              <p:nvSpPr>
                <p:cNvPr id="45" name="環状矢印 44"/>
                <p:cNvSpPr/>
                <p:nvPr/>
              </p:nvSpPr>
              <p:spPr>
                <a:xfrm rot="20433388" flipH="1">
                  <a:off x="1398101" y="4927883"/>
                  <a:ext cx="1493783" cy="1532816"/>
                </a:xfrm>
                <a:prstGeom prst="circularArrow">
                  <a:avLst>
                    <a:gd name="adj1" fmla="val 4737"/>
                    <a:gd name="adj2" fmla="val 515260"/>
                    <a:gd name="adj3" fmla="val 20550909"/>
                    <a:gd name="adj4" fmla="val 11017435"/>
                    <a:gd name="adj5" fmla="val 526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schemeClr val="tx1">
                        <a:lumMod val="50000"/>
                        <a:lumOff val="50000"/>
                      </a:schemeClr>
                    </a:solidFill>
                  </a:endParaRPr>
                </a:p>
              </p:txBody>
            </p:sp>
          </p:grpSp>
          <p:sp>
            <p:nvSpPr>
              <p:cNvPr id="43" name="テキスト ボックス 42"/>
              <p:cNvSpPr txBox="1"/>
              <p:nvPr/>
            </p:nvSpPr>
            <p:spPr>
              <a:xfrm>
                <a:off x="1558547" y="5292235"/>
                <a:ext cx="1076870" cy="581595"/>
              </a:xfrm>
              <a:prstGeom prst="rect">
                <a:avLst/>
              </a:prstGeom>
              <a:noFill/>
            </p:spPr>
            <p:txBody>
              <a:bodyPr wrap="square" rtlCol="0">
                <a:spAutoFit/>
              </a:bodyPr>
              <a:lstStyle/>
              <a:p>
                <a:pPr algn="ctr"/>
                <a:r>
                  <a:rPr lang="ja-JP" altLang="en-US" sz="500" dirty="0">
                    <a:solidFill>
                      <a:schemeClr val="tx1">
                        <a:lumMod val="50000"/>
                        <a:lumOff val="50000"/>
                      </a:schemeClr>
                    </a:solidFill>
                  </a:rPr>
                  <a:t>価値創出</a:t>
                </a:r>
                <a:endParaRPr lang="en-US" altLang="ja-JP" sz="500" dirty="0">
                  <a:solidFill>
                    <a:schemeClr val="tx1">
                      <a:lumMod val="50000"/>
                      <a:lumOff val="50000"/>
                    </a:schemeClr>
                  </a:solidFill>
                </a:endParaRPr>
              </a:p>
              <a:p>
                <a:pPr algn="ctr"/>
                <a:r>
                  <a:rPr lang="ja-JP" altLang="en-US" sz="500" dirty="0">
                    <a:solidFill>
                      <a:schemeClr val="tx1">
                        <a:lumMod val="50000"/>
                        <a:lumOff val="50000"/>
                      </a:schemeClr>
                    </a:solidFill>
                  </a:rPr>
                  <a:t>サイクル</a:t>
                </a:r>
              </a:p>
            </p:txBody>
          </p:sp>
        </p:grpSp>
        <p:sp>
          <p:nvSpPr>
            <p:cNvPr id="38" name="角丸四角形 37"/>
            <p:cNvSpPr/>
            <p:nvPr/>
          </p:nvSpPr>
          <p:spPr>
            <a:xfrm>
              <a:off x="1611040" y="5909926"/>
              <a:ext cx="360000" cy="216000"/>
            </a:xfrm>
            <a:prstGeom prst="roundRect">
              <a:avLst/>
            </a:prstGeom>
            <a:solidFill>
              <a:schemeClr val="accent2">
                <a:lumMod val="20000"/>
                <a:lumOff val="80000"/>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000" rtlCol="0" anchor="t" anchorCtr="0"/>
            <a:lstStyle/>
            <a:p>
              <a:endParaRPr lang="ja-JP" altLang="en-US" sz="825" dirty="0">
                <a:solidFill>
                  <a:schemeClr val="accent1">
                    <a:lumMod val="75000"/>
                  </a:schemeClr>
                </a:solidFill>
              </a:endParaRPr>
            </a:p>
          </p:txBody>
        </p:sp>
        <p:sp>
          <p:nvSpPr>
            <p:cNvPr id="39" name="角丸四角形 38"/>
            <p:cNvSpPr/>
            <p:nvPr/>
          </p:nvSpPr>
          <p:spPr>
            <a:xfrm>
              <a:off x="2445891" y="6116632"/>
              <a:ext cx="360000" cy="216000"/>
            </a:xfrm>
            <a:prstGeom prst="roundRect">
              <a:avLst/>
            </a:prstGeom>
            <a:solidFill>
              <a:schemeClr val="accent5">
                <a:lumMod val="20000"/>
                <a:lumOff val="80000"/>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000" rIns="0" rtlCol="0" anchor="t" anchorCtr="0"/>
            <a:lstStyle/>
            <a:p>
              <a:endParaRPr lang="ja-JP" altLang="en-US" sz="825" dirty="0">
                <a:solidFill>
                  <a:schemeClr val="accent5">
                    <a:lumMod val="75000"/>
                  </a:schemeClr>
                </a:solidFill>
              </a:endParaRPr>
            </a:p>
          </p:txBody>
        </p:sp>
        <p:sp>
          <p:nvSpPr>
            <p:cNvPr id="40" name="角丸四角形 39"/>
            <p:cNvSpPr/>
            <p:nvPr/>
          </p:nvSpPr>
          <p:spPr>
            <a:xfrm>
              <a:off x="1466518" y="6646029"/>
              <a:ext cx="360000" cy="216000"/>
            </a:xfrm>
            <a:prstGeom prst="roundRect">
              <a:avLst/>
            </a:prstGeom>
            <a:solidFill>
              <a:schemeClr val="accent4">
                <a:lumMod val="20000"/>
                <a:lumOff val="80000"/>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000" rIns="0" rtlCol="0" anchor="t" anchorCtr="0"/>
            <a:lstStyle/>
            <a:p>
              <a:endParaRPr lang="ja-JP" altLang="en-US" sz="825" dirty="0">
                <a:solidFill>
                  <a:schemeClr val="accent4">
                    <a:lumMod val="75000"/>
                  </a:schemeClr>
                </a:solidFill>
              </a:endParaRPr>
            </a:p>
          </p:txBody>
        </p:sp>
        <p:sp>
          <p:nvSpPr>
            <p:cNvPr id="41" name="角丸四角形 40"/>
            <p:cNvSpPr/>
            <p:nvPr/>
          </p:nvSpPr>
          <p:spPr>
            <a:xfrm>
              <a:off x="2306621" y="6921212"/>
              <a:ext cx="360000" cy="216000"/>
            </a:xfrm>
            <a:prstGeom prst="roundRect">
              <a:avLst/>
            </a:prstGeom>
            <a:solidFill>
              <a:schemeClr val="accent6">
                <a:lumMod val="20000"/>
                <a:lumOff val="80000"/>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000" rIns="0" rtlCol="0" anchor="t" anchorCtr="0"/>
            <a:lstStyle/>
            <a:p>
              <a:endParaRPr lang="ja-JP" altLang="en-US" sz="825" dirty="0">
                <a:solidFill>
                  <a:schemeClr val="accent6">
                    <a:lumMod val="75000"/>
                  </a:schemeClr>
                </a:solidFill>
              </a:endParaRPr>
            </a:p>
          </p:txBody>
        </p:sp>
      </p:grpSp>
      <p:sp>
        <p:nvSpPr>
          <p:cNvPr id="46" name="二等辺三角形 45"/>
          <p:cNvSpPr/>
          <p:nvPr/>
        </p:nvSpPr>
        <p:spPr>
          <a:xfrm rot="5400000">
            <a:off x="1173931" y="1307560"/>
            <a:ext cx="197775" cy="14814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ja-JP" altLang="en-US" sz="1200" dirty="0">
              <a:solidFill>
                <a:prstClr val="white"/>
              </a:solidFill>
            </a:endParaRPr>
          </a:p>
        </p:txBody>
      </p:sp>
      <p:sp>
        <p:nvSpPr>
          <p:cNvPr id="47" name="正方形/長方形 46"/>
          <p:cNvSpPr/>
          <p:nvPr/>
        </p:nvSpPr>
        <p:spPr>
          <a:xfrm>
            <a:off x="2329730" y="1231513"/>
            <a:ext cx="530915" cy="300082"/>
          </a:xfrm>
          <a:prstGeom prst="rect">
            <a:avLst/>
          </a:prstGeom>
        </p:spPr>
        <p:txBody>
          <a:bodyPr wrap="none">
            <a:spAutoFit/>
          </a:bodyPr>
          <a:lstStyle/>
          <a:p>
            <a:pPr algn="ctr"/>
            <a:r>
              <a:rPr lang="ja-JP" altLang="en-US" sz="1350" b="1" dirty="0">
                <a:solidFill>
                  <a:srgbClr val="00B0F0"/>
                </a:solidFill>
              </a:rPr>
              <a:t>満足</a:t>
            </a:r>
          </a:p>
        </p:txBody>
      </p:sp>
      <p:sp>
        <p:nvSpPr>
          <p:cNvPr id="48" name="二等辺三角形 47"/>
          <p:cNvSpPr/>
          <p:nvPr/>
        </p:nvSpPr>
        <p:spPr>
          <a:xfrm rot="5400000">
            <a:off x="2516952" y="1013676"/>
            <a:ext cx="197775" cy="14814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ja-JP" altLang="en-US" sz="1200" dirty="0">
              <a:solidFill>
                <a:prstClr val="white"/>
              </a:solidFill>
            </a:endParaRPr>
          </a:p>
        </p:txBody>
      </p:sp>
      <p:grpSp>
        <p:nvGrpSpPr>
          <p:cNvPr id="54" name="グループ化 53"/>
          <p:cNvGrpSpPr/>
          <p:nvPr/>
        </p:nvGrpSpPr>
        <p:grpSpPr>
          <a:xfrm>
            <a:off x="3540400" y="1739262"/>
            <a:ext cx="4805450" cy="2121885"/>
            <a:chOff x="2876456" y="316606"/>
            <a:chExt cx="8646956" cy="3794220"/>
          </a:xfrm>
          <a:solidFill>
            <a:srgbClr val="00E668"/>
          </a:solidFill>
        </p:grpSpPr>
        <p:sp>
          <p:nvSpPr>
            <p:cNvPr id="55" name="U ターン矢印 54"/>
            <p:cNvSpPr/>
            <p:nvPr/>
          </p:nvSpPr>
          <p:spPr>
            <a:xfrm rot="16200000">
              <a:off x="4239142" y="-1046078"/>
              <a:ext cx="3574852" cy="6300223"/>
            </a:xfrm>
            <a:prstGeom prst="uturnArrow">
              <a:avLst>
                <a:gd name="adj1" fmla="val 12649"/>
                <a:gd name="adj2" fmla="val 12569"/>
                <a:gd name="adj3" fmla="val 17043"/>
                <a:gd name="adj4" fmla="val 43750"/>
                <a:gd name="adj5" fmla="val 75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endParaRPr>
            </a:p>
          </p:txBody>
        </p:sp>
        <p:sp>
          <p:nvSpPr>
            <p:cNvPr id="56" name="U ターン矢印 55"/>
            <p:cNvSpPr/>
            <p:nvPr/>
          </p:nvSpPr>
          <p:spPr>
            <a:xfrm rot="16200000" flipH="1" flipV="1">
              <a:off x="6585874" y="-826712"/>
              <a:ext cx="3574852" cy="6300224"/>
            </a:xfrm>
            <a:prstGeom prst="uturnArrow">
              <a:avLst>
                <a:gd name="adj1" fmla="val 12649"/>
                <a:gd name="adj2" fmla="val 12569"/>
                <a:gd name="adj3" fmla="val 17043"/>
                <a:gd name="adj4" fmla="val 43750"/>
                <a:gd name="adj5" fmla="val 75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endParaRPr>
            </a:p>
          </p:txBody>
        </p:sp>
        <p:grpSp>
          <p:nvGrpSpPr>
            <p:cNvPr id="57" name="グループ化 56"/>
            <p:cNvGrpSpPr/>
            <p:nvPr/>
          </p:nvGrpSpPr>
          <p:grpSpPr>
            <a:xfrm>
              <a:off x="6924418" y="316606"/>
              <a:ext cx="677206" cy="920158"/>
              <a:chOff x="6924418" y="316606"/>
              <a:chExt cx="677206" cy="920158"/>
            </a:xfrm>
            <a:grpFill/>
          </p:grpSpPr>
          <p:cxnSp>
            <p:nvCxnSpPr>
              <p:cNvPr id="61" name="直線コネクタ 60"/>
              <p:cNvCxnSpPr>
                <a:stCxn id="55" idx="2"/>
              </p:cNvCxnSpPr>
              <p:nvPr/>
            </p:nvCxnSpPr>
            <p:spPr>
              <a:xfrm>
                <a:off x="6988522" y="316606"/>
                <a:ext cx="610226" cy="475261"/>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a:stCxn id="55" idx="1"/>
              </p:cNvCxnSpPr>
              <p:nvPr/>
            </p:nvCxnSpPr>
            <p:spPr>
              <a:xfrm flipH="1">
                <a:off x="6924418" y="765929"/>
                <a:ext cx="677206" cy="470835"/>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8" name="グループ化 57"/>
            <p:cNvGrpSpPr/>
            <p:nvPr/>
          </p:nvGrpSpPr>
          <p:grpSpPr>
            <a:xfrm>
              <a:off x="6795872" y="3212180"/>
              <a:ext cx="615475" cy="898646"/>
              <a:chOff x="5971052" y="1772391"/>
              <a:chExt cx="615475" cy="898646"/>
            </a:xfrm>
            <a:grpFill/>
          </p:grpSpPr>
          <p:cxnSp>
            <p:nvCxnSpPr>
              <p:cNvPr id="59" name="直線コネクタ 58"/>
              <p:cNvCxnSpPr>
                <a:endCxn id="56" idx="2"/>
              </p:cNvCxnSpPr>
              <p:nvPr/>
            </p:nvCxnSpPr>
            <p:spPr>
              <a:xfrm>
                <a:off x="5993547" y="2246390"/>
                <a:ext cx="592979" cy="424647"/>
              </a:xfrm>
              <a:prstGeom prst="line">
                <a:avLst/>
              </a:prstGeom>
              <a:grpFill/>
              <a:ln w="381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a:endCxn id="56" idx="0"/>
              </p:cNvCxnSpPr>
              <p:nvPr/>
            </p:nvCxnSpPr>
            <p:spPr>
              <a:xfrm flipV="1">
                <a:off x="5971052" y="1772391"/>
                <a:ext cx="615475" cy="458031"/>
              </a:xfrm>
              <a:prstGeom prst="line">
                <a:avLst/>
              </a:prstGeom>
              <a:grpFill/>
              <a:ln w="3810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63" name="グループ化 62"/>
          <p:cNvGrpSpPr/>
          <p:nvPr/>
        </p:nvGrpSpPr>
        <p:grpSpPr>
          <a:xfrm>
            <a:off x="2988954" y="3038999"/>
            <a:ext cx="2554200" cy="1139161"/>
            <a:chOff x="3644287" y="5056680"/>
            <a:chExt cx="3096000" cy="1332000"/>
          </a:xfrm>
        </p:grpSpPr>
        <p:sp>
          <p:nvSpPr>
            <p:cNvPr id="64" name="角丸四角形 63"/>
            <p:cNvSpPr/>
            <p:nvPr/>
          </p:nvSpPr>
          <p:spPr>
            <a:xfrm>
              <a:off x="3644287" y="5056680"/>
              <a:ext cx="3096000" cy="1332000"/>
            </a:xfrm>
            <a:prstGeom prst="roundRect">
              <a:avLst>
                <a:gd name="adj" fmla="val 6323"/>
              </a:avLst>
            </a:prstGeom>
            <a:solidFill>
              <a:srgbClr val="9460A0">
                <a:alpha val="25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000" rIns="0" rtlCol="0" anchor="t" anchorCtr="0"/>
            <a:lstStyle/>
            <a:p>
              <a:r>
                <a:rPr lang="ja-JP" altLang="en-US" sz="825" b="1" dirty="0">
                  <a:solidFill>
                    <a:srgbClr val="9460A0"/>
                  </a:solidFill>
                </a:rPr>
                <a:t>データドリブン定着・コミュニケーション</a:t>
              </a:r>
            </a:p>
          </p:txBody>
        </p:sp>
        <p:sp>
          <p:nvSpPr>
            <p:cNvPr id="65" name="楕円 64"/>
            <p:cNvSpPr/>
            <p:nvPr/>
          </p:nvSpPr>
          <p:spPr>
            <a:xfrm>
              <a:off x="3869739" y="5282245"/>
              <a:ext cx="792000" cy="540000"/>
            </a:xfrm>
            <a:prstGeom prst="ellipse">
              <a:avLst/>
            </a:prstGeom>
            <a:solidFill>
              <a:srgbClr val="9460A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54000" rIns="0" rtlCol="0" anchor="ctr"/>
            <a:lstStyle/>
            <a:p>
              <a:pPr algn="ctr"/>
              <a:r>
                <a:rPr lang="ja-JP" altLang="en-US" sz="750" b="1" dirty="0"/>
                <a:t>効果測定</a:t>
              </a:r>
            </a:p>
          </p:txBody>
        </p:sp>
        <p:sp>
          <p:nvSpPr>
            <p:cNvPr id="66" name="角丸四角形 65"/>
            <p:cNvSpPr/>
            <p:nvPr/>
          </p:nvSpPr>
          <p:spPr>
            <a:xfrm>
              <a:off x="3783646" y="5849085"/>
              <a:ext cx="2829190" cy="435600"/>
            </a:xfrm>
            <a:prstGeom prst="roundRect">
              <a:avLst/>
            </a:prstGeom>
            <a:solidFill>
              <a:srgbClr val="9460A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50" b="1" dirty="0"/>
                <a:t>データ活用文化の浸透・定着によって</a:t>
              </a:r>
              <a:endParaRPr lang="en-US" altLang="ja-JP" sz="750" b="1" dirty="0"/>
            </a:p>
            <a:p>
              <a:pPr algn="ctr"/>
              <a:r>
                <a:rPr lang="ja-JP" altLang="en-US" sz="750" b="1" dirty="0"/>
                <a:t>データに基づいた意思決定・行動の定着を！</a:t>
              </a:r>
            </a:p>
          </p:txBody>
        </p:sp>
        <p:sp>
          <p:nvSpPr>
            <p:cNvPr id="67" name="楕円 66"/>
            <p:cNvSpPr/>
            <p:nvPr/>
          </p:nvSpPr>
          <p:spPr>
            <a:xfrm>
              <a:off x="4791076" y="5282245"/>
              <a:ext cx="792000" cy="540000"/>
            </a:xfrm>
            <a:prstGeom prst="ellipse">
              <a:avLst/>
            </a:prstGeom>
            <a:solidFill>
              <a:srgbClr val="9460A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54000" rIns="0" rtlCol="0" anchor="ctr"/>
            <a:lstStyle/>
            <a:p>
              <a:pPr algn="ctr"/>
              <a:r>
                <a:rPr lang="ja-JP" altLang="en-US" sz="750" b="1" dirty="0"/>
                <a:t>フィード</a:t>
              </a:r>
              <a:endParaRPr lang="en-US" altLang="ja-JP" sz="750" b="1" dirty="0"/>
            </a:p>
            <a:p>
              <a:pPr algn="ctr"/>
              <a:r>
                <a:rPr lang="ja-JP" altLang="en-US" sz="750" b="1" dirty="0"/>
                <a:t>バック</a:t>
              </a:r>
              <a:endParaRPr lang="en-US" altLang="ja-JP" sz="750" b="1" dirty="0"/>
            </a:p>
          </p:txBody>
        </p:sp>
        <p:sp>
          <p:nvSpPr>
            <p:cNvPr id="68" name="楕円 67"/>
            <p:cNvSpPr/>
            <p:nvPr/>
          </p:nvSpPr>
          <p:spPr>
            <a:xfrm>
              <a:off x="5712835" y="5282245"/>
              <a:ext cx="792000" cy="540000"/>
            </a:xfrm>
            <a:prstGeom prst="ellipse">
              <a:avLst/>
            </a:prstGeom>
            <a:solidFill>
              <a:srgbClr val="9460A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54000" rIns="0" rtlCol="0" anchor="ctr"/>
            <a:lstStyle/>
            <a:p>
              <a:pPr algn="ctr"/>
              <a:r>
                <a:rPr lang="ja-JP" altLang="en-US" sz="750" b="1" dirty="0"/>
                <a:t>ニーズ</a:t>
              </a:r>
              <a:endParaRPr lang="en-US" altLang="ja-JP" sz="750" b="1" dirty="0"/>
            </a:p>
            <a:p>
              <a:pPr algn="ctr"/>
              <a:r>
                <a:rPr lang="ja-JP" altLang="en-US" sz="750" b="1" dirty="0"/>
                <a:t>サーベイ</a:t>
              </a:r>
            </a:p>
          </p:txBody>
        </p:sp>
      </p:grpSp>
      <p:grpSp>
        <p:nvGrpSpPr>
          <p:cNvPr id="69" name="グループ化 68"/>
          <p:cNvGrpSpPr/>
          <p:nvPr/>
        </p:nvGrpSpPr>
        <p:grpSpPr>
          <a:xfrm>
            <a:off x="6284979" y="3038999"/>
            <a:ext cx="2700000" cy="1139161"/>
            <a:chOff x="8379972" y="4254700"/>
            <a:chExt cx="3600000" cy="1332000"/>
          </a:xfrm>
        </p:grpSpPr>
        <p:sp>
          <p:nvSpPr>
            <p:cNvPr id="70" name="角丸四角形 69"/>
            <p:cNvSpPr/>
            <p:nvPr/>
          </p:nvSpPr>
          <p:spPr>
            <a:xfrm>
              <a:off x="8379972" y="4254700"/>
              <a:ext cx="3600000" cy="1332000"/>
            </a:xfrm>
            <a:prstGeom prst="roundRect">
              <a:avLst>
                <a:gd name="adj" fmla="val 6323"/>
              </a:avLst>
            </a:prstGeom>
            <a:solidFill>
              <a:schemeClr val="accent6">
                <a:alpha val="2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000" rIns="0" rtlCol="0" anchor="t" anchorCtr="0"/>
            <a:lstStyle/>
            <a:p>
              <a:r>
                <a:rPr lang="ja-JP" altLang="en-US" sz="825" b="1" dirty="0">
                  <a:solidFill>
                    <a:schemeClr val="accent6">
                      <a:lumMod val="75000"/>
                    </a:schemeClr>
                  </a:solidFill>
                </a:rPr>
                <a:t>やりたいことの実現</a:t>
              </a:r>
            </a:p>
          </p:txBody>
        </p:sp>
        <p:sp>
          <p:nvSpPr>
            <p:cNvPr id="71" name="角丸四角形 70"/>
            <p:cNvSpPr/>
            <p:nvPr/>
          </p:nvSpPr>
          <p:spPr>
            <a:xfrm>
              <a:off x="9315928" y="4577886"/>
              <a:ext cx="540946" cy="936000"/>
            </a:xfrm>
            <a:prstGeom prst="roundRect">
              <a:avLst>
                <a:gd name="adj" fmla="val 12036"/>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50" b="1" dirty="0"/>
                <a:t>実装</a:t>
              </a:r>
              <a:endParaRPr lang="en-US" altLang="ja-JP" sz="750" b="1" dirty="0"/>
            </a:p>
          </p:txBody>
        </p:sp>
        <p:sp>
          <p:nvSpPr>
            <p:cNvPr id="72" name="角丸四角形 71"/>
            <p:cNvSpPr/>
            <p:nvPr/>
          </p:nvSpPr>
          <p:spPr>
            <a:xfrm>
              <a:off x="8503244" y="4577886"/>
              <a:ext cx="540946" cy="936000"/>
            </a:xfrm>
            <a:prstGeom prst="roundRect">
              <a:avLst>
                <a:gd name="adj" fmla="val 14351"/>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50" b="1" dirty="0"/>
                <a:t>運用</a:t>
              </a:r>
            </a:p>
          </p:txBody>
        </p:sp>
        <p:sp>
          <p:nvSpPr>
            <p:cNvPr id="73" name="角丸四角形 72"/>
            <p:cNvSpPr/>
            <p:nvPr/>
          </p:nvSpPr>
          <p:spPr>
            <a:xfrm>
              <a:off x="10128611" y="4577886"/>
              <a:ext cx="1707150" cy="935418"/>
            </a:xfrm>
            <a:prstGeom prst="roundRect">
              <a:avLst>
                <a:gd name="adj" fmla="val 6638"/>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ja-JP" altLang="en-US" sz="750" b="1" dirty="0"/>
                <a:t>体制づくり</a:t>
              </a:r>
            </a:p>
          </p:txBody>
        </p:sp>
        <p:sp>
          <p:nvSpPr>
            <p:cNvPr id="74" name="山形 73"/>
            <p:cNvSpPr/>
            <p:nvPr/>
          </p:nvSpPr>
          <p:spPr>
            <a:xfrm flipH="1">
              <a:off x="9925221" y="4860956"/>
              <a:ext cx="135044" cy="447041"/>
            </a:xfrm>
            <a:prstGeom prst="chevron">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gn="ctr"/>
              <a:endParaRPr lang="ja-JP" altLang="en-US" sz="750" dirty="0">
                <a:solidFill>
                  <a:schemeClr val="tx1">
                    <a:lumMod val="75000"/>
                    <a:lumOff val="25000"/>
                  </a:schemeClr>
                </a:solidFill>
                <a:cs typeface="メイリオ" panose="020B0604030504040204" pitchFamily="50" charset="-128"/>
              </a:endParaRPr>
            </a:p>
          </p:txBody>
        </p:sp>
        <p:sp>
          <p:nvSpPr>
            <p:cNvPr id="75" name="山形 74"/>
            <p:cNvSpPr/>
            <p:nvPr/>
          </p:nvSpPr>
          <p:spPr>
            <a:xfrm flipH="1">
              <a:off x="9112537" y="4860956"/>
              <a:ext cx="135044" cy="447041"/>
            </a:xfrm>
            <a:prstGeom prst="chevron">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gn="ctr"/>
              <a:endParaRPr lang="ja-JP" altLang="en-US" sz="750" dirty="0">
                <a:solidFill>
                  <a:schemeClr val="tx1">
                    <a:lumMod val="75000"/>
                    <a:lumOff val="25000"/>
                  </a:schemeClr>
                </a:solidFill>
                <a:cs typeface="メイリオ" panose="020B0604030504040204" pitchFamily="50" charset="-128"/>
              </a:endParaRPr>
            </a:p>
          </p:txBody>
        </p:sp>
        <p:sp>
          <p:nvSpPr>
            <p:cNvPr id="76" name="楕円 75"/>
            <p:cNvSpPr/>
            <p:nvPr/>
          </p:nvSpPr>
          <p:spPr>
            <a:xfrm>
              <a:off x="10315393" y="4877663"/>
              <a:ext cx="616133" cy="5293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50" b="1" dirty="0">
                  <a:solidFill>
                    <a:schemeClr val="accent6"/>
                  </a:solidFill>
                </a:rPr>
                <a:t>育成</a:t>
              </a:r>
            </a:p>
          </p:txBody>
        </p:sp>
        <p:sp>
          <p:nvSpPr>
            <p:cNvPr id="77" name="楕円 76"/>
            <p:cNvSpPr/>
            <p:nvPr/>
          </p:nvSpPr>
          <p:spPr>
            <a:xfrm>
              <a:off x="11074738" y="4877663"/>
              <a:ext cx="616133" cy="5293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50" b="1" dirty="0">
                  <a:solidFill>
                    <a:schemeClr val="accent6"/>
                  </a:solidFill>
                </a:rPr>
                <a:t>外注</a:t>
              </a:r>
            </a:p>
          </p:txBody>
        </p:sp>
      </p:grpSp>
      <p:grpSp>
        <p:nvGrpSpPr>
          <p:cNvPr id="81" name="グループ化 80"/>
          <p:cNvGrpSpPr/>
          <p:nvPr/>
        </p:nvGrpSpPr>
        <p:grpSpPr>
          <a:xfrm>
            <a:off x="6284979" y="1400415"/>
            <a:ext cx="2700000" cy="1139161"/>
            <a:chOff x="8379972" y="2725804"/>
            <a:chExt cx="3600000" cy="1332000"/>
          </a:xfrm>
        </p:grpSpPr>
        <p:sp>
          <p:nvSpPr>
            <p:cNvPr id="82" name="角丸四角形 81"/>
            <p:cNvSpPr/>
            <p:nvPr/>
          </p:nvSpPr>
          <p:spPr>
            <a:xfrm>
              <a:off x="8379972" y="2725804"/>
              <a:ext cx="3600000" cy="1332000"/>
            </a:xfrm>
            <a:prstGeom prst="roundRect">
              <a:avLst>
                <a:gd name="adj" fmla="val 6323"/>
              </a:avLst>
            </a:prstGeom>
            <a:solidFill>
              <a:schemeClr val="accent5">
                <a:alpha val="2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000" rIns="0" rtlCol="0" anchor="t" anchorCtr="0"/>
            <a:lstStyle/>
            <a:p>
              <a:r>
                <a:rPr lang="ja-JP" altLang="en-US" sz="825" b="1" dirty="0">
                  <a:solidFill>
                    <a:schemeClr val="accent5">
                      <a:lumMod val="75000"/>
                    </a:schemeClr>
                  </a:solidFill>
                </a:rPr>
                <a:t>プランニング・サジェスチョン</a:t>
              </a:r>
            </a:p>
          </p:txBody>
        </p:sp>
        <p:sp>
          <p:nvSpPr>
            <p:cNvPr id="83" name="角丸四角形 82"/>
            <p:cNvSpPr/>
            <p:nvPr/>
          </p:nvSpPr>
          <p:spPr>
            <a:xfrm>
              <a:off x="9288026" y="3048495"/>
              <a:ext cx="1716479" cy="936000"/>
            </a:xfrm>
            <a:prstGeom prst="roundRect">
              <a:avLst>
                <a:gd name="adj" fmla="val 8452"/>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ja-JP" altLang="en-US" sz="750" b="1" dirty="0"/>
                <a:t>企業内提案</a:t>
              </a:r>
            </a:p>
          </p:txBody>
        </p:sp>
        <p:sp>
          <p:nvSpPr>
            <p:cNvPr id="84" name="角丸四角形 83"/>
            <p:cNvSpPr/>
            <p:nvPr/>
          </p:nvSpPr>
          <p:spPr>
            <a:xfrm>
              <a:off x="11249286" y="3048495"/>
              <a:ext cx="586475" cy="936000"/>
            </a:xfrm>
            <a:prstGeom prst="roundRect">
              <a:avLst>
                <a:gd name="adj" fmla="val 12395"/>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50" b="1" dirty="0"/>
                <a:t>企画</a:t>
              </a:r>
            </a:p>
          </p:txBody>
        </p:sp>
        <p:sp>
          <p:nvSpPr>
            <p:cNvPr id="85" name="角丸四角形 84"/>
            <p:cNvSpPr/>
            <p:nvPr/>
          </p:nvSpPr>
          <p:spPr>
            <a:xfrm>
              <a:off x="8503244" y="3048495"/>
              <a:ext cx="540000" cy="936000"/>
            </a:xfrm>
            <a:prstGeom prst="roundRect">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50" b="1" dirty="0"/>
                <a:t>目標</a:t>
              </a:r>
              <a:endParaRPr lang="en-US" altLang="ja-JP" sz="750" b="1" dirty="0"/>
            </a:p>
            <a:p>
              <a:pPr algn="ctr"/>
              <a:r>
                <a:rPr lang="ja-JP" altLang="en-US" sz="750" b="1" dirty="0"/>
                <a:t>設定</a:t>
              </a:r>
            </a:p>
          </p:txBody>
        </p:sp>
        <p:sp>
          <p:nvSpPr>
            <p:cNvPr id="86" name="楕円 85"/>
            <p:cNvSpPr/>
            <p:nvPr/>
          </p:nvSpPr>
          <p:spPr>
            <a:xfrm>
              <a:off x="10159550" y="3354367"/>
              <a:ext cx="746099" cy="5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ja-JP" altLang="en-US" sz="675" dirty="0">
                  <a:solidFill>
                    <a:schemeClr val="accent5">
                      <a:lumMod val="75000"/>
                    </a:schemeClr>
                  </a:solidFill>
                </a:rPr>
                <a:t>基盤強化</a:t>
              </a:r>
              <a:r>
                <a:rPr lang="en-US" altLang="ja-JP" sz="750" dirty="0">
                  <a:solidFill>
                    <a:schemeClr val="accent5">
                      <a:lumMod val="75000"/>
                    </a:schemeClr>
                  </a:solidFill>
                </a:rPr>
                <a:t/>
              </a:r>
              <a:br>
                <a:rPr lang="en-US" altLang="ja-JP" sz="750" dirty="0">
                  <a:solidFill>
                    <a:schemeClr val="accent5">
                      <a:lumMod val="75000"/>
                    </a:schemeClr>
                  </a:solidFill>
                </a:rPr>
              </a:br>
              <a:r>
                <a:rPr lang="ja-JP" altLang="en-US" sz="450" dirty="0">
                  <a:solidFill>
                    <a:schemeClr val="accent5">
                      <a:lumMod val="75000"/>
                    </a:schemeClr>
                  </a:solidFill>
                </a:rPr>
                <a:t>（バージョンアップ）</a:t>
              </a:r>
            </a:p>
          </p:txBody>
        </p:sp>
        <p:sp>
          <p:nvSpPr>
            <p:cNvPr id="87" name="楕円 86"/>
            <p:cNvSpPr/>
            <p:nvPr/>
          </p:nvSpPr>
          <p:spPr>
            <a:xfrm>
              <a:off x="9389004" y="3354367"/>
              <a:ext cx="678272" cy="5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ja-JP" altLang="en-US" sz="750" dirty="0">
                  <a:solidFill>
                    <a:schemeClr val="accent5">
                      <a:lumMod val="75000"/>
                    </a:schemeClr>
                  </a:solidFill>
                </a:rPr>
                <a:t>付加価値</a:t>
              </a:r>
              <a:endParaRPr lang="en-US" altLang="ja-JP" sz="750" dirty="0">
                <a:solidFill>
                  <a:schemeClr val="accent5">
                    <a:lumMod val="75000"/>
                  </a:schemeClr>
                </a:solidFill>
              </a:endParaRPr>
            </a:p>
            <a:p>
              <a:pPr algn="ctr"/>
              <a:r>
                <a:rPr lang="ja-JP" altLang="en-US" sz="750" dirty="0">
                  <a:solidFill>
                    <a:schemeClr val="accent5">
                      <a:lumMod val="75000"/>
                    </a:schemeClr>
                  </a:solidFill>
                </a:rPr>
                <a:t>検討</a:t>
              </a:r>
            </a:p>
          </p:txBody>
        </p:sp>
        <p:sp>
          <p:nvSpPr>
            <p:cNvPr id="88" name="山形 87"/>
            <p:cNvSpPr/>
            <p:nvPr/>
          </p:nvSpPr>
          <p:spPr>
            <a:xfrm>
              <a:off x="11059374" y="3344612"/>
              <a:ext cx="135044" cy="447041"/>
            </a:xfrm>
            <a:prstGeom prst="chevron">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gn="ctr"/>
              <a:endParaRPr lang="ja-JP" altLang="en-US" sz="750" dirty="0">
                <a:solidFill>
                  <a:schemeClr val="tx1">
                    <a:lumMod val="75000"/>
                    <a:lumOff val="25000"/>
                  </a:schemeClr>
                </a:solidFill>
                <a:cs typeface="メイリオ" panose="020B0604030504040204" pitchFamily="50" charset="-128"/>
              </a:endParaRPr>
            </a:p>
          </p:txBody>
        </p:sp>
        <p:sp>
          <p:nvSpPr>
            <p:cNvPr id="89" name="山形 88"/>
            <p:cNvSpPr/>
            <p:nvPr/>
          </p:nvSpPr>
          <p:spPr>
            <a:xfrm>
              <a:off x="9098113" y="3344612"/>
              <a:ext cx="135044" cy="447041"/>
            </a:xfrm>
            <a:prstGeom prst="chevron">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gn="ctr"/>
              <a:endParaRPr lang="ja-JP" altLang="en-US" sz="750" dirty="0">
                <a:solidFill>
                  <a:schemeClr val="tx1">
                    <a:lumMod val="75000"/>
                    <a:lumOff val="25000"/>
                  </a:schemeClr>
                </a:solidFill>
                <a:cs typeface="メイリオ" panose="020B0604030504040204" pitchFamily="50" charset="-128"/>
              </a:endParaRPr>
            </a:p>
          </p:txBody>
        </p:sp>
      </p:grpSp>
      <p:grpSp>
        <p:nvGrpSpPr>
          <p:cNvPr id="90" name="グループ化 89"/>
          <p:cNvGrpSpPr/>
          <p:nvPr/>
        </p:nvGrpSpPr>
        <p:grpSpPr>
          <a:xfrm>
            <a:off x="2988954" y="1400415"/>
            <a:ext cx="2663166" cy="1139400"/>
            <a:chOff x="3644286" y="3424911"/>
            <a:chExt cx="3228080" cy="1332279"/>
          </a:xfrm>
        </p:grpSpPr>
        <p:sp>
          <p:nvSpPr>
            <p:cNvPr id="91" name="角丸四角形 90"/>
            <p:cNvSpPr/>
            <p:nvPr/>
          </p:nvSpPr>
          <p:spPr>
            <a:xfrm>
              <a:off x="3644286" y="3424911"/>
              <a:ext cx="3096000" cy="1332279"/>
            </a:xfrm>
            <a:prstGeom prst="roundRect">
              <a:avLst>
                <a:gd name="adj" fmla="val 8180"/>
              </a:avLst>
            </a:prstGeom>
            <a:solidFill>
              <a:schemeClr val="accent2">
                <a:alpha val="2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000" rtlCol="0" anchor="t" anchorCtr="0"/>
            <a:lstStyle/>
            <a:p>
              <a:r>
                <a:rPr lang="ja-JP" altLang="en-US" sz="825" b="1" dirty="0">
                  <a:solidFill>
                    <a:schemeClr val="accent2"/>
                  </a:solidFill>
                </a:rPr>
                <a:t>外的・内的要因</a:t>
              </a:r>
            </a:p>
          </p:txBody>
        </p:sp>
        <p:sp>
          <p:nvSpPr>
            <p:cNvPr id="92" name="楕円 91"/>
            <p:cNvSpPr/>
            <p:nvPr/>
          </p:nvSpPr>
          <p:spPr>
            <a:xfrm>
              <a:off x="4618655" y="4204339"/>
              <a:ext cx="828000" cy="453349"/>
            </a:xfrm>
            <a:prstGeom prst="ellipse">
              <a:avLst/>
            </a:prstGeom>
            <a:solidFill>
              <a:schemeClr val="accent2">
                <a:alpha val="90000"/>
              </a:schemeClr>
            </a:solidFill>
            <a:ln>
              <a:noFill/>
            </a:ln>
          </p:spPr>
          <p:style>
            <a:lnRef idx="0">
              <a:scrgbClr r="0" g="0" b="0"/>
            </a:lnRef>
            <a:fillRef idx="0">
              <a:scrgbClr r="0" g="0" b="0"/>
            </a:fillRef>
            <a:effectRef idx="0">
              <a:scrgbClr r="0" g="0" b="0"/>
            </a:effectRef>
            <a:fontRef idx="minor">
              <a:schemeClr val="lt1"/>
            </a:fontRef>
          </p:style>
          <p:txBody>
            <a:bodyPr wrap="none" lIns="0" tIns="54000" rIns="0" rtlCol="0" anchor="ctr"/>
            <a:lstStyle/>
            <a:p>
              <a:pPr algn="ctr"/>
              <a:r>
                <a:rPr lang="ja-JP" altLang="en-US" sz="750" b="1" dirty="0"/>
                <a:t>製品ライフ</a:t>
              </a:r>
              <a:endParaRPr lang="en-US" altLang="ja-JP" sz="750" b="1" dirty="0"/>
            </a:p>
            <a:p>
              <a:pPr algn="ctr"/>
              <a:r>
                <a:rPr lang="ja-JP" altLang="en-US" sz="750" b="1" dirty="0"/>
                <a:t>サイクル</a:t>
              </a:r>
            </a:p>
          </p:txBody>
        </p:sp>
        <p:sp>
          <p:nvSpPr>
            <p:cNvPr id="93" name="楕円 92"/>
            <p:cNvSpPr/>
            <p:nvPr/>
          </p:nvSpPr>
          <p:spPr>
            <a:xfrm>
              <a:off x="3765284" y="4204339"/>
              <a:ext cx="828000" cy="453349"/>
            </a:xfrm>
            <a:prstGeom prst="ellipse">
              <a:avLst/>
            </a:prstGeom>
            <a:solidFill>
              <a:schemeClr val="accent2">
                <a:alpha val="90000"/>
              </a:schemeClr>
            </a:solidFill>
            <a:ln>
              <a:noFill/>
            </a:ln>
          </p:spPr>
          <p:style>
            <a:lnRef idx="0">
              <a:scrgbClr r="0" g="0" b="0"/>
            </a:lnRef>
            <a:fillRef idx="0">
              <a:scrgbClr r="0" g="0" b="0"/>
            </a:fillRef>
            <a:effectRef idx="0">
              <a:scrgbClr r="0" g="0" b="0"/>
            </a:effectRef>
            <a:fontRef idx="minor">
              <a:schemeClr val="lt1"/>
            </a:fontRef>
          </p:style>
          <p:txBody>
            <a:bodyPr wrap="none" lIns="0" tIns="81000" rIns="0" rtlCol="0" anchor="ctr"/>
            <a:lstStyle/>
            <a:p>
              <a:pPr algn="ctr"/>
              <a:r>
                <a:rPr lang="ja-JP" altLang="en-US" sz="750" b="1" dirty="0"/>
                <a:t>ビジネス</a:t>
              </a:r>
              <a:endParaRPr lang="en-US" altLang="ja-JP" sz="750" b="1" dirty="0"/>
            </a:p>
            <a:p>
              <a:pPr algn="ctr"/>
              <a:r>
                <a:rPr lang="ja-JP" altLang="en-US" sz="750" b="1" dirty="0"/>
                <a:t>環境</a:t>
              </a:r>
            </a:p>
          </p:txBody>
        </p:sp>
        <p:sp>
          <p:nvSpPr>
            <p:cNvPr id="94" name="楕円 93"/>
            <p:cNvSpPr/>
            <p:nvPr/>
          </p:nvSpPr>
          <p:spPr>
            <a:xfrm>
              <a:off x="3765284" y="3726214"/>
              <a:ext cx="828000" cy="453349"/>
            </a:xfrm>
            <a:prstGeom prst="ellipse">
              <a:avLst/>
            </a:prstGeom>
            <a:solidFill>
              <a:schemeClr val="accent2">
                <a:alpha val="90000"/>
              </a:schemeClr>
            </a:solidFill>
            <a:ln>
              <a:noFill/>
            </a:ln>
          </p:spPr>
          <p:style>
            <a:lnRef idx="0">
              <a:scrgbClr r="0" g="0" b="0"/>
            </a:lnRef>
            <a:fillRef idx="0">
              <a:scrgbClr r="0" g="0" b="0"/>
            </a:fillRef>
            <a:effectRef idx="0">
              <a:scrgbClr r="0" g="0" b="0"/>
            </a:effectRef>
            <a:fontRef idx="minor">
              <a:schemeClr val="lt1"/>
            </a:fontRef>
          </p:style>
          <p:txBody>
            <a:bodyPr wrap="none" lIns="0" tIns="54000" rIns="0" rtlCol="0" anchor="ctr"/>
            <a:lstStyle/>
            <a:p>
              <a:pPr algn="ctr"/>
              <a:r>
                <a:rPr lang="ja-JP" altLang="en-US" sz="750" b="1" dirty="0"/>
                <a:t>経営戦略</a:t>
              </a:r>
            </a:p>
          </p:txBody>
        </p:sp>
        <p:sp>
          <p:nvSpPr>
            <p:cNvPr id="95" name="楕円 94"/>
            <p:cNvSpPr/>
            <p:nvPr/>
          </p:nvSpPr>
          <p:spPr>
            <a:xfrm>
              <a:off x="4618655" y="3726214"/>
              <a:ext cx="828000" cy="453349"/>
            </a:xfrm>
            <a:prstGeom prst="ellipse">
              <a:avLst/>
            </a:prstGeom>
            <a:solidFill>
              <a:schemeClr val="accent2">
                <a:alpha val="90000"/>
              </a:schemeClr>
            </a:solidFill>
            <a:ln>
              <a:noFill/>
            </a:ln>
          </p:spPr>
          <p:style>
            <a:lnRef idx="0">
              <a:scrgbClr r="0" g="0" b="0"/>
            </a:lnRef>
            <a:fillRef idx="0">
              <a:scrgbClr r="0" g="0" b="0"/>
            </a:fillRef>
            <a:effectRef idx="0">
              <a:scrgbClr r="0" g="0" b="0"/>
            </a:effectRef>
            <a:fontRef idx="minor">
              <a:schemeClr val="lt1"/>
            </a:fontRef>
          </p:style>
          <p:txBody>
            <a:bodyPr wrap="none" lIns="0" tIns="54000" rIns="0" rtlCol="0" anchor="ctr"/>
            <a:lstStyle/>
            <a:p>
              <a:pPr algn="ctr"/>
              <a:r>
                <a:rPr lang="ja-JP" altLang="en-US" sz="750" b="1" dirty="0"/>
                <a:t>組織運営</a:t>
              </a:r>
            </a:p>
          </p:txBody>
        </p:sp>
        <p:sp>
          <p:nvSpPr>
            <p:cNvPr id="96" name="星 24 95"/>
            <p:cNvSpPr/>
            <p:nvPr/>
          </p:nvSpPr>
          <p:spPr>
            <a:xfrm rot="20767275">
              <a:off x="5804675" y="3703443"/>
              <a:ext cx="1067691" cy="920600"/>
            </a:xfrm>
            <a:prstGeom prst="star24">
              <a:avLst/>
            </a:prstGeom>
            <a:solidFill>
              <a:schemeClr val="bg1"/>
            </a:solidFill>
            <a:ln w="28575">
              <a:solidFill>
                <a:schemeClr val="accent2"/>
              </a:solidFill>
            </a:ln>
          </p:spPr>
          <p:style>
            <a:lnRef idx="0">
              <a:scrgbClr r="0" g="0" b="0"/>
            </a:lnRef>
            <a:fillRef idx="0">
              <a:scrgbClr r="0" g="0" b="0"/>
            </a:fillRef>
            <a:effectRef idx="0">
              <a:scrgbClr r="0" g="0" b="0"/>
            </a:effectRef>
            <a:fontRef idx="minor">
              <a:schemeClr val="lt1"/>
            </a:fontRef>
          </p:style>
          <p:txBody>
            <a:bodyPr lIns="0" tIns="86400" rIns="0" rtlCol="0" anchor="ctr"/>
            <a:lstStyle/>
            <a:p>
              <a:pPr algn="ctr">
                <a:lnSpc>
                  <a:spcPct val="80000"/>
                </a:lnSpc>
              </a:pPr>
              <a:r>
                <a:rPr lang="ja-JP" altLang="en-US" sz="1050" dirty="0">
                  <a:solidFill>
                    <a:schemeClr val="accent2"/>
                  </a:solidFill>
                </a:rPr>
                <a:t>変化</a:t>
              </a:r>
              <a:endParaRPr lang="en-US" altLang="ja-JP" sz="1050" dirty="0">
                <a:solidFill>
                  <a:schemeClr val="accent2"/>
                </a:solidFill>
              </a:endParaRPr>
            </a:p>
            <a:p>
              <a:pPr algn="ctr">
                <a:lnSpc>
                  <a:spcPct val="80000"/>
                </a:lnSpc>
              </a:pPr>
              <a:r>
                <a:rPr lang="ja-JP" altLang="en-US" sz="1050" dirty="0">
                  <a:solidFill>
                    <a:schemeClr val="accent2"/>
                  </a:solidFill>
                </a:rPr>
                <a:t>・</a:t>
              </a:r>
              <a:endParaRPr lang="en-US" altLang="ja-JP" sz="1050" dirty="0">
                <a:solidFill>
                  <a:schemeClr val="accent2"/>
                </a:solidFill>
              </a:endParaRPr>
            </a:p>
            <a:p>
              <a:pPr algn="ctr">
                <a:lnSpc>
                  <a:spcPct val="80000"/>
                </a:lnSpc>
              </a:pPr>
              <a:r>
                <a:rPr lang="ja-JP" altLang="en-US" sz="1050" dirty="0">
                  <a:solidFill>
                    <a:schemeClr val="accent2"/>
                  </a:solidFill>
                </a:rPr>
                <a:t>課題</a:t>
              </a:r>
            </a:p>
          </p:txBody>
        </p:sp>
        <p:sp>
          <p:nvSpPr>
            <p:cNvPr id="97" name="山形 96"/>
            <p:cNvSpPr/>
            <p:nvPr/>
          </p:nvSpPr>
          <p:spPr>
            <a:xfrm>
              <a:off x="5539327" y="3966202"/>
              <a:ext cx="135044" cy="447041"/>
            </a:xfrm>
            <a:prstGeom prst="chevron">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gn="ctr"/>
              <a:endParaRPr lang="ja-JP" altLang="en-US" sz="750" dirty="0">
                <a:solidFill>
                  <a:srgbClr val="FF0000"/>
                </a:solidFill>
                <a:cs typeface="メイリオ" panose="020B0604030504040204" pitchFamily="50" charset="-128"/>
              </a:endParaRPr>
            </a:p>
          </p:txBody>
        </p:sp>
      </p:grpSp>
      <p:sp>
        <p:nvSpPr>
          <p:cNvPr id="103" name="環状矢印 102"/>
          <p:cNvSpPr/>
          <p:nvPr/>
        </p:nvSpPr>
        <p:spPr>
          <a:xfrm rot="3097670">
            <a:off x="4000379" y="1118551"/>
            <a:ext cx="225311" cy="225337"/>
          </a:xfrm>
          <a:prstGeom prst="circularArrow">
            <a:avLst>
              <a:gd name="adj1" fmla="val 12500"/>
              <a:gd name="adj2" fmla="val 1142319"/>
              <a:gd name="adj3" fmla="val 20457681"/>
              <a:gd name="adj4" fmla="val 660294"/>
              <a:gd name="adj5" fmla="val 12500"/>
            </a:avLst>
          </a:prstGeom>
          <a:solidFill>
            <a:schemeClr val="bg1">
              <a:lumMod val="75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ja-JP" altLang="en-US" sz="1500" b="1" dirty="0">
              <a:solidFill>
                <a:schemeClr val="tx1"/>
              </a:solidFill>
              <a:effectLst>
                <a:outerShdw blurRad="38100" dist="38100" dir="2700000" algn="tl">
                  <a:srgbClr val="000000">
                    <a:alpha val="43137"/>
                  </a:srgbClr>
                </a:outerShdw>
              </a:effectLst>
            </a:endParaRPr>
          </a:p>
        </p:txBody>
      </p:sp>
      <p:sp>
        <p:nvSpPr>
          <p:cNvPr id="104" name="環状矢印 103"/>
          <p:cNvSpPr/>
          <p:nvPr/>
        </p:nvSpPr>
        <p:spPr>
          <a:xfrm rot="3097670">
            <a:off x="4848326" y="1118551"/>
            <a:ext cx="225311" cy="225337"/>
          </a:xfrm>
          <a:prstGeom prst="circularArrow">
            <a:avLst>
              <a:gd name="adj1" fmla="val 12500"/>
              <a:gd name="adj2" fmla="val 1142319"/>
              <a:gd name="adj3" fmla="val 20457681"/>
              <a:gd name="adj4" fmla="val 660294"/>
              <a:gd name="adj5" fmla="val 12500"/>
            </a:avLst>
          </a:prstGeom>
          <a:solidFill>
            <a:schemeClr val="bg1">
              <a:lumMod val="75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ja-JP" altLang="en-US" sz="1500" b="1" dirty="0">
              <a:solidFill>
                <a:schemeClr val="tx1"/>
              </a:solidFill>
              <a:effectLst>
                <a:outerShdw blurRad="38100" dist="38100" dir="2700000" algn="tl">
                  <a:srgbClr val="000000">
                    <a:alpha val="43137"/>
                  </a:srgbClr>
                </a:outerShdw>
              </a:effectLst>
            </a:endParaRPr>
          </a:p>
        </p:txBody>
      </p:sp>
      <p:sp>
        <p:nvSpPr>
          <p:cNvPr id="105" name="環状矢印 104"/>
          <p:cNvSpPr/>
          <p:nvPr/>
        </p:nvSpPr>
        <p:spPr>
          <a:xfrm rot="3097670">
            <a:off x="5696273" y="1118551"/>
            <a:ext cx="225311" cy="225337"/>
          </a:xfrm>
          <a:prstGeom prst="circularArrow">
            <a:avLst>
              <a:gd name="adj1" fmla="val 12500"/>
              <a:gd name="adj2" fmla="val 1142319"/>
              <a:gd name="adj3" fmla="val 20457681"/>
              <a:gd name="adj4" fmla="val 660294"/>
              <a:gd name="adj5" fmla="val 12500"/>
            </a:avLst>
          </a:prstGeom>
          <a:solidFill>
            <a:schemeClr val="bg1">
              <a:lumMod val="75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ja-JP" altLang="en-US" sz="1500" b="1" dirty="0">
              <a:solidFill>
                <a:schemeClr val="tx1"/>
              </a:solidFill>
              <a:effectLst>
                <a:outerShdw blurRad="38100" dist="38100" dir="2700000" algn="tl">
                  <a:srgbClr val="000000">
                    <a:alpha val="43137"/>
                  </a:srgbClr>
                </a:outerShdw>
              </a:effectLst>
            </a:endParaRPr>
          </a:p>
        </p:txBody>
      </p:sp>
      <p:sp>
        <p:nvSpPr>
          <p:cNvPr id="106" name="環状矢印 105"/>
          <p:cNvSpPr/>
          <p:nvPr/>
        </p:nvSpPr>
        <p:spPr>
          <a:xfrm rot="3097670">
            <a:off x="6544220" y="1118551"/>
            <a:ext cx="225311" cy="225337"/>
          </a:xfrm>
          <a:prstGeom prst="circularArrow">
            <a:avLst>
              <a:gd name="adj1" fmla="val 12500"/>
              <a:gd name="adj2" fmla="val 1142319"/>
              <a:gd name="adj3" fmla="val 20457681"/>
              <a:gd name="adj4" fmla="val 660294"/>
              <a:gd name="adj5" fmla="val 12500"/>
            </a:avLst>
          </a:prstGeom>
          <a:solidFill>
            <a:schemeClr val="bg1">
              <a:lumMod val="75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ja-JP" altLang="en-US" sz="1500" b="1" dirty="0">
              <a:solidFill>
                <a:schemeClr val="tx1"/>
              </a:solidFill>
              <a:effectLst>
                <a:outerShdw blurRad="38100" dist="38100" dir="2700000" algn="tl">
                  <a:srgbClr val="000000">
                    <a:alpha val="43137"/>
                  </a:srgbClr>
                </a:outerShdw>
              </a:effectLst>
            </a:endParaRPr>
          </a:p>
        </p:txBody>
      </p:sp>
      <p:sp>
        <p:nvSpPr>
          <p:cNvPr id="107" name="環状矢印 106"/>
          <p:cNvSpPr/>
          <p:nvPr/>
        </p:nvSpPr>
        <p:spPr>
          <a:xfrm rot="3097670">
            <a:off x="7392167" y="1118551"/>
            <a:ext cx="225311" cy="225337"/>
          </a:xfrm>
          <a:prstGeom prst="circularArrow">
            <a:avLst>
              <a:gd name="adj1" fmla="val 12500"/>
              <a:gd name="adj2" fmla="val 1142319"/>
              <a:gd name="adj3" fmla="val 20457681"/>
              <a:gd name="adj4" fmla="val 660294"/>
              <a:gd name="adj5" fmla="val 12500"/>
            </a:avLst>
          </a:prstGeom>
          <a:solidFill>
            <a:schemeClr val="bg1">
              <a:lumMod val="75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ja-JP" altLang="en-US" sz="1500" b="1" dirty="0">
              <a:solidFill>
                <a:schemeClr val="tx1"/>
              </a:solidFill>
              <a:effectLst>
                <a:outerShdw blurRad="38100" dist="38100" dir="2700000" algn="tl">
                  <a:srgbClr val="000000">
                    <a:alpha val="43137"/>
                  </a:srgbClr>
                </a:outerShdw>
              </a:effectLst>
            </a:endParaRPr>
          </a:p>
        </p:txBody>
      </p:sp>
      <p:sp>
        <p:nvSpPr>
          <p:cNvPr id="108" name="環状矢印 107"/>
          <p:cNvSpPr/>
          <p:nvPr/>
        </p:nvSpPr>
        <p:spPr>
          <a:xfrm rot="3097670">
            <a:off x="8240113" y="1118551"/>
            <a:ext cx="225311" cy="225337"/>
          </a:xfrm>
          <a:prstGeom prst="circularArrow">
            <a:avLst>
              <a:gd name="adj1" fmla="val 12500"/>
              <a:gd name="adj2" fmla="val 1142319"/>
              <a:gd name="adj3" fmla="val 20457681"/>
              <a:gd name="adj4" fmla="val 660294"/>
              <a:gd name="adj5" fmla="val 12500"/>
            </a:avLst>
          </a:prstGeom>
          <a:solidFill>
            <a:schemeClr val="bg1">
              <a:lumMod val="75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ja-JP" altLang="en-US" sz="1500" b="1" dirty="0">
              <a:solidFill>
                <a:schemeClr val="tx1"/>
              </a:solidFill>
              <a:effectLst>
                <a:outerShdw blurRad="38100" dist="38100" dir="2700000" algn="tl">
                  <a:srgbClr val="000000">
                    <a:alpha val="43137"/>
                  </a:srgbClr>
                </a:outerShdw>
              </a:effectLst>
            </a:endParaRPr>
          </a:p>
        </p:txBody>
      </p:sp>
      <p:sp>
        <p:nvSpPr>
          <p:cNvPr id="109" name="テキスト ボックス 108"/>
          <p:cNvSpPr txBox="1"/>
          <p:nvPr/>
        </p:nvSpPr>
        <p:spPr>
          <a:xfrm>
            <a:off x="5460892" y="2437497"/>
            <a:ext cx="890044" cy="812530"/>
          </a:xfrm>
          <a:prstGeom prst="rect">
            <a:avLst/>
          </a:prstGeom>
          <a:noFill/>
        </p:spPr>
        <p:txBody>
          <a:bodyPr wrap="square" rtlCol="0">
            <a:spAutoFit/>
          </a:bodyPr>
          <a:lstStyle/>
          <a:p>
            <a:pPr algn="ctr">
              <a:lnSpc>
                <a:spcPct val="120000"/>
              </a:lnSpc>
            </a:pPr>
            <a:r>
              <a:rPr lang="en-US" altLang="ja-JP" sz="750" b="1" dirty="0">
                <a:solidFill>
                  <a:srgbClr val="0070C0"/>
                </a:solidFill>
              </a:rPr>
              <a:t>BI</a:t>
            </a:r>
            <a:r>
              <a:rPr lang="ja-JP" altLang="en-US" sz="750" b="1" dirty="0">
                <a:solidFill>
                  <a:srgbClr val="0070C0"/>
                </a:solidFill>
              </a:rPr>
              <a:t>プラットフォームによる</a:t>
            </a:r>
            <a:endParaRPr lang="en-US" altLang="ja-JP" sz="750" b="1" dirty="0">
              <a:solidFill>
                <a:srgbClr val="0070C0"/>
              </a:solidFill>
            </a:endParaRPr>
          </a:p>
          <a:p>
            <a:pPr algn="ctr">
              <a:lnSpc>
                <a:spcPct val="120000"/>
              </a:lnSpc>
            </a:pPr>
            <a:r>
              <a:rPr lang="ja-JP" altLang="en-US" sz="1200" b="1" dirty="0">
                <a:solidFill>
                  <a:srgbClr val="00B050"/>
                </a:solidFill>
              </a:rPr>
              <a:t>価値創出</a:t>
            </a:r>
            <a:endParaRPr lang="en-US" altLang="ja-JP" sz="1200" b="1" dirty="0">
              <a:solidFill>
                <a:srgbClr val="00B050"/>
              </a:solidFill>
            </a:endParaRPr>
          </a:p>
          <a:p>
            <a:pPr algn="ctr">
              <a:lnSpc>
                <a:spcPct val="120000"/>
              </a:lnSpc>
            </a:pPr>
            <a:r>
              <a:rPr lang="ja-JP" altLang="en-US" sz="1200" b="1" dirty="0">
                <a:solidFill>
                  <a:srgbClr val="00B050"/>
                </a:solidFill>
              </a:rPr>
              <a:t>サイクル</a:t>
            </a:r>
          </a:p>
        </p:txBody>
      </p:sp>
      <p:pic>
        <p:nvPicPr>
          <p:cNvPr id="110" name="図 109"/>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t="7329" b="7654"/>
          <a:stretch/>
        </p:blipFill>
        <p:spPr>
          <a:xfrm>
            <a:off x="495464" y="1675943"/>
            <a:ext cx="166744" cy="141762"/>
          </a:xfrm>
          <a:prstGeom prst="rect">
            <a:avLst/>
          </a:prstGeom>
        </p:spPr>
      </p:pic>
      <p:pic>
        <p:nvPicPr>
          <p:cNvPr id="111" name="図 110"/>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t="7329" b="7654"/>
          <a:stretch/>
        </p:blipFill>
        <p:spPr>
          <a:xfrm>
            <a:off x="1838880" y="1356554"/>
            <a:ext cx="166744" cy="141762"/>
          </a:xfrm>
          <a:prstGeom prst="rect">
            <a:avLst/>
          </a:prstGeom>
        </p:spPr>
      </p:pic>
      <p:pic>
        <p:nvPicPr>
          <p:cNvPr id="112" name="図 111"/>
          <p:cNvPicPr>
            <a:picLocks noChangeAspect="1"/>
          </p:cNvPicPr>
          <p:nvPr/>
        </p:nvPicPr>
        <p:blipFill rotWithShape="1">
          <a:blip r:embed="rId4" cstate="print">
            <a:duotone>
              <a:schemeClr val="accent6">
                <a:shade val="45000"/>
                <a:satMod val="135000"/>
              </a:schemeClr>
              <a:prstClr val="white"/>
            </a:duotone>
            <a:extLst>
              <a:ext uri="{BEBA8EAE-BF5A-486C-A8C5-ECC9F3942E4B}">
                <a14:imgProps xmlns:a14="http://schemas.microsoft.com/office/drawing/2010/main">
                  <a14:imgLayer r:embed="rId5">
                    <a14:imgEffect>
                      <a14:sharpenSoften amount="100000"/>
                    </a14:imgEffect>
                    <a14:imgEffect>
                      <a14:brightnessContrast bright="80000"/>
                    </a14:imgEffect>
                  </a14:imgLayer>
                </a14:imgProps>
              </a:ext>
              <a:ext uri="{28A0092B-C50C-407E-A947-70E740481C1C}">
                <a14:useLocalDpi xmlns:a14="http://schemas.microsoft.com/office/drawing/2010/main" val="0"/>
              </a:ext>
            </a:extLst>
          </a:blip>
          <a:srcRect/>
          <a:stretch/>
        </p:blipFill>
        <p:spPr>
          <a:xfrm>
            <a:off x="3181198" y="1018147"/>
            <a:ext cx="166744" cy="141762"/>
          </a:xfrm>
          <a:prstGeom prst="rect">
            <a:avLst/>
          </a:prstGeom>
        </p:spPr>
      </p:pic>
      <p:sp>
        <p:nvSpPr>
          <p:cNvPr id="113" name="右矢印 112"/>
          <p:cNvSpPr/>
          <p:nvPr/>
        </p:nvSpPr>
        <p:spPr>
          <a:xfrm rot="20518251">
            <a:off x="813329" y="718721"/>
            <a:ext cx="877673" cy="389945"/>
          </a:xfrm>
          <a:prstGeom prst="rightArrow">
            <a:avLst>
              <a:gd name="adj1" fmla="val 72333"/>
              <a:gd name="adj2" fmla="val 50000"/>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lIns="0" tIns="108000" rIns="0" bIns="54000" rtlCol="0" anchor="ctr"/>
          <a:lstStyle/>
          <a:p>
            <a:pPr algn="ctr"/>
            <a:r>
              <a:rPr lang="ja-JP" altLang="en-US" sz="1050" b="1" dirty="0">
                <a:solidFill>
                  <a:schemeClr val="bg1"/>
                </a:solidFill>
              </a:rPr>
              <a:t>積み上げ</a:t>
            </a:r>
          </a:p>
        </p:txBody>
      </p:sp>
      <p:sp>
        <p:nvSpPr>
          <p:cNvPr id="114" name="正方形/長方形 113"/>
          <p:cNvSpPr/>
          <p:nvPr/>
        </p:nvSpPr>
        <p:spPr>
          <a:xfrm>
            <a:off x="492280" y="3264310"/>
            <a:ext cx="2608406" cy="230832"/>
          </a:xfrm>
          <a:prstGeom prst="rect">
            <a:avLst/>
          </a:prstGeom>
        </p:spPr>
        <p:txBody>
          <a:bodyPr wrap="none">
            <a:spAutoFit/>
          </a:bodyPr>
          <a:lstStyle/>
          <a:p>
            <a:pPr defTabSz="685800">
              <a:spcBef>
                <a:spcPts val="900"/>
              </a:spcBef>
            </a:pPr>
            <a:r>
              <a:rPr kumimoji="0" lang="ja-JP" altLang="en-US" sz="900" dirty="0" smtClean="0">
                <a:solidFill>
                  <a:srgbClr val="0070C0"/>
                </a:solidFill>
                <a:cs typeface="メイリオ" panose="020B0604030504040204" pitchFamily="50" charset="-128"/>
              </a:rPr>
              <a:t>お客様が「</a:t>
            </a:r>
            <a:r>
              <a:rPr kumimoji="0" lang="ja-JP" altLang="en-US" sz="900" dirty="0">
                <a:solidFill>
                  <a:srgbClr val="0070C0"/>
                </a:solidFill>
                <a:cs typeface="メイリオ" panose="020B0604030504040204" pitchFamily="50" charset="-128"/>
              </a:rPr>
              <a:t>目指すべき姿」の状態に</a:t>
            </a:r>
            <a:r>
              <a:rPr kumimoji="0" lang="ja-JP" altLang="en-US" sz="900" dirty="0" smtClean="0">
                <a:solidFill>
                  <a:srgbClr val="0070C0"/>
                </a:solidFill>
                <a:cs typeface="メイリオ" panose="020B0604030504040204" pitchFamily="50" charset="-128"/>
              </a:rPr>
              <a:t>なれるよう</a:t>
            </a:r>
            <a:endParaRPr kumimoji="0" lang="en-US" altLang="ja-JP" sz="900" dirty="0">
              <a:solidFill>
                <a:srgbClr val="0070C0"/>
              </a:solidFill>
              <a:cs typeface="メイリオ" panose="020B0604030504040204" pitchFamily="50" charset="-128"/>
            </a:endParaRPr>
          </a:p>
        </p:txBody>
      </p:sp>
      <p:grpSp>
        <p:nvGrpSpPr>
          <p:cNvPr id="115" name="グループ化 114"/>
          <p:cNvGrpSpPr/>
          <p:nvPr/>
        </p:nvGrpSpPr>
        <p:grpSpPr>
          <a:xfrm>
            <a:off x="309977" y="3295844"/>
            <a:ext cx="197775" cy="155330"/>
            <a:chOff x="622707" y="4258261"/>
            <a:chExt cx="263700" cy="207107"/>
          </a:xfrm>
          <a:solidFill>
            <a:srgbClr val="0070C0"/>
          </a:solidFill>
        </p:grpSpPr>
        <p:sp>
          <p:nvSpPr>
            <p:cNvPr id="116" name="二等辺三角形 115"/>
            <p:cNvSpPr/>
            <p:nvPr/>
          </p:nvSpPr>
          <p:spPr>
            <a:xfrm rot="10800000">
              <a:off x="622707" y="4258261"/>
              <a:ext cx="263700" cy="10136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endParaRPr kumimoji="0" lang="ja-JP" altLang="en-US" sz="1200" dirty="0">
                <a:solidFill>
                  <a:srgbClr val="124B8E"/>
                </a:solidFill>
              </a:endParaRPr>
            </a:p>
          </p:txBody>
        </p:sp>
        <p:sp>
          <p:nvSpPr>
            <p:cNvPr id="117" name="二等辺三角形 116"/>
            <p:cNvSpPr/>
            <p:nvPr/>
          </p:nvSpPr>
          <p:spPr>
            <a:xfrm rot="10800000">
              <a:off x="622707" y="4364006"/>
              <a:ext cx="263700" cy="10136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endParaRPr kumimoji="0" lang="ja-JP" altLang="en-US" sz="1200" dirty="0">
                <a:solidFill>
                  <a:srgbClr val="124B8E"/>
                </a:solidFill>
              </a:endParaRPr>
            </a:p>
          </p:txBody>
        </p:sp>
      </p:grpSp>
      <p:sp>
        <p:nvSpPr>
          <p:cNvPr id="118" name="楕円 117"/>
          <p:cNvSpPr/>
          <p:nvPr/>
        </p:nvSpPr>
        <p:spPr>
          <a:xfrm>
            <a:off x="202526" y="3523989"/>
            <a:ext cx="2755920" cy="991977"/>
          </a:xfrm>
          <a:prstGeom prst="ellipse">
            <a:avLst/>
          </a:prstGeom>
          <a:solidFill>
            <a:srgbClr val="0070C0"/>
          </a:solidFill>
        </p:spPr>
        <p:txBody>
          <a:bodyPr wrap="square" lIns="0" tIns="27000" rIns="0" bIns="27000" anchor="ctr">
            <a:noAutofit/>
          </a:bodyPr>
          <a:lstStyle/>
          <a:p>
            <a:pPr algn="ctr" defTabSz="685800"/>
            <a:r>
              <a:rPr kumimoji="0" lang="en-US" altLang="ja-JP" sz="1200" dirty="0" smtClean="0">
                <a:solidFill>
                  <a:srgbClr val="FFFFFF"/>
                </a:solidFill>
                <a:cs typeface="メイリオ" panose="020B0604030504040204" pitchFamily="50" charset="-128"/>
              </a:rPr>
              <a:t>WebFOCUS</a:t>
            </a:r>
            <a:r>
              <a:rPr kumimoji="0" lang="ja-JP" altLang="en-US" sz="1200" dirty="0" smtClean="0">
                <a:solidFill>
                  <a:srgbClr val="FFFFFF"/>
                </a:solidFill>
                <a:cs typeface="メイリオ" panose="020B0604030504040204" pitchFamily="50" charset="-128"/>
              </a:rPr>
              <a:t>活用</a:t>
            </a:r>
            <a:r>
              <a:rPr kumimoji="0" lang="en-US" altLang="ja-JP" sz="1200" dirty="0" smtClean="0">
                <a:solidFill>
                  <a:srgbClr val="FFFFFF"/>
                </a:solidFill>
                <a:cs typeface="メイリオ" panose="020B0604030504040204" pitchFamily="50" charset="-128"/>
              </a:rPr>
              <a:t/>
            </a:r>
            <a:br>
              <a:rPr kumimoji="0" lang="en-US" altLang="ja-JP" sz="1200" dirty="0" smtClean="0">
                <a:solidFill>
                  <a:srgbClr val="FFFFFF"/>
                </a:solidFill>
                <a:cs typeface="メイリオ" panose="020B0604030504040204" pitchFamily="50" charset="-128"/>
              </a:rPr>
            </a:br>
            <a:r>
              <a:rPr kumimoji="0" lang="ja-JP" altLang="en-US" sz="1200" dirty="0" smtClean="0">
                <a:solidFill>
                  <a:srgbClr val="FFFFFF"/>
                </a:solidFill>
                <a:cs typeface="メイリオ" panose="020B0604030504040204" pitchFamily="50" charset="-128"/>
              </a:rPr>
              <a:t>ナレッジをご提供</a:t>
            </a:r>
            <a:endParaRPr kumimoji="0" lang="ja-JP" altLang="en-US" sz="1200" dirty="0">
              <a:solidFill>
                <a:srgbClr val="FFFFFF"/>
              </a:solidFill>
              <a:cs typeface="メイリオ" panose="020B0604030504040204" pitchFamily="50" charset="-128"/>
            </a:endParaRPr>
          </a:p>
        </p:txBody>
      </p:sp>
      <p:sp>
        <p:nvSpPr>
          <p:cNvPr id="129" name="タイトル 161"/>
          <p:cNvSpPr txBox="1">
            <a:spLocks/>
          </p:cNvSpPr>
          <p:nvPr/>
        </p:nvSpPr>
        <p:spPr>
          <a:xfrm>
            <a:off x="31339" y="103856"/>
            <a:ext cx="9112661" cy="539354"/>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2800" b="1" kern="1200">
                <a:solidFill>
                  <a:schemeClr val="tx1">
                    <a:lumMod val="75000"/>
                    <a:lumOff val="25000"/>
                  </a:schemeClr>
                </a:solidFill>
                <a:latin typeface="+mj-lt"/>
                <a:ea typeface="+mj-ea"/>
                <a:cs typeface="+mj-cs"/>
              </a:defRPr>
            </a:lvl1pPr>
          </a:lstStyle>
          <a:p>
            <a:pPr algn="ctr"/>
            <a:r>
              <a:rPr lang="en-US" altLang="ja-JP" sz="1725" dirty="0" smtClean="0">
                <a:solidFill>
                  <a:srgbClr val="0070C0"/>
                </a:solidFill>
                <a:latin typeface="+mn-lt"/>
                <a:ea typeface="+mn-ea"/>
              </a:rPr>
              <a:t>BI</a:t>
            </a:r>
            <a:r>
              <a:rPr lang="ja-JP" altLang="en-US" sz="1725" dirty="0" smtClean="0">
                <a:solidFill>
                  <a:srgbClr val="0070C0"/>
                </a:solidFill>
                <a:latin typeface="+mn-lt"/>
                <a:ea typeface="+mn-ea"/>
              </a:rPr>
              <a:t>プラットフォームを活用して</a:t>
            </a:r>
            <a:r>
              <a:rPr lang="en-US" altLang="ja-JP" sz="1725" dirty="0" smtClean="0">
                <a:solidFill>
                  <a:srgbClr val="0070C0"/>
                </a:solidFill>
                <a:latin typeface="+mn-lt"/>
                <a:ea typeface="+mn-ea"/>
              </a:rPr>
              <a:t>『</a:t>
            </a:r>
            <a:r>
              <a:rPr lang="ja-JP" altLang="en-US" sz="1725" dirty="0" smtClean="0">
                <a:solidFill>
                  <a:srgbClr val="0070C0"/>
                </a:solidFill>
                <a:latin typeface="+mn-lt"/>
                <a:ea typeface="+mn-ea"/>
              </a:rPr>
              <a:t>新しい価値</a:t>
            </a:r>
            <a:r>
              <a:rPr lang="en-US" altLang="ja-JP" sz="1725" dirty="0" smtClean="0">
                <a:solidFill>
                  <a:srgbClr val="0070C0"/>
                </a:solidFill>
                <a:latin typeface="+mn-lt"/>
                <a:ea typeface="+mn-ea"/>
              </a:rPr>
              <a:t>』</a:t>
            </a:r>
            <a:r>
              <a:rPr lang="ja-JP" altLang="en-US" sz="1725" dirty="0" smtClean="0">
                <a:solidFill>
                  <a:srgbClr val="0070C0"/>
                </a:solidFill>
                <a:latin typeface="+mn-lt"/>
                <a:ea typeface="+mn-ea"/>
              </a:rPr>
              <a:t>を継続的に創出できる状態・体制を目指す</a:t>
            </a:r>
            <a:endParaRPr lang="ja-JP" altLang="en-US" sz="1725" dirty="0">
              <a:solidFill>
                <a:srgbClr val="0070C0"/>
              </a:solidFill>
              <a:latin typeface="+mn-lt"/>
              <a:ea typeface="+mn-ea"/>
            </a:endParaRPr>
          </a:p>
        </p:txBody>
      </p:sp>
      <p:sp>
        <p:nvSpPr>
          <p:cNvPr id="119" name="テキスト ボックス 118"/>
          <p:cNvSpPr txBox="1"/>
          <p:nvPr/>
        </p:nvSpPr>
        <p:spPr>
          <a:xfrm>
            <a:off x="6301301" y="2532075"/>
            <a:ext cx="1656000" cy="393809"/>
          </a:xfrm>
          <a:prstGeom prst="rect">
            <a:avLst/>
          </a:prstGeom>
          <a:solidFill>
            <a:schemeClr val="bg1">
              <a:lumMod val="95000"/>
            </a:schemeClr>
          </a:solidFill>
        </p:spPr>
        <p:txBody>
          <a:bodyPr wrap="square" lIns="27000" tIns="54000" rIns="27000" rtlCol="0">
            <a:noAutofit/>
          </a:bodyPr>
          <a:lstStyle/>
          <a:p>
            <a:pPr marL="0" marR="0" lvl="0" indent="0" algn="l" defTabSz="914400" rtl="0" eaLnBrk="1" fontAlgn="auto" latinLnBrk="0" hangingPunct="1">
              <a:lnSpc>
                <a:spcPct val="100000"/>
              </a:lnSpc>
              <a:spcBef>
                <a:spcPts val="225"/>
              </a:spcBef>
              <a:spcAft>
                <a:spcPts val="0"/>
              </a:spcAft>
              <a:buClr>
                <a:srgbClr val="000000"/>
              </a:buClr>
              <a:buSzTx/>
              <a:buFont typeface="Arial"/>
              <a:buNone/>
              <a:tabLst/>
              <a:defRPr/>
            </a:pPr>
            <a:r>
              <a:rPr kumimoji="0" lang="ja-JP" altLang="en-US"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a:t>
            </a:r>
            <a:r>
              <a:rPr kumimoji="0" lang="en-US" altLang="ja-JP"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What’s</a:t>
            </a:r>
            <a:r>
              <a:rPr kumimoji="0" lang="ja-JP" altLang="en-US"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 </a:t>
            </a:r>
            <a:r>
              <a:rPr kumimoji="0" lang="en-US" altLang="ja-JP"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WebFOCUS</a:t>
            </a:r>
            <a:endParaRPr kumimoji="0" lang="en-US" altLang="ja-JP"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endParaRPr>
          </a:p>
          <a:p>
            <a:pPr marL="0" marR="0" lvl="0" indent="0" algn="l" defTabSz="914400" rtl="0" eaLnBrk="1" fontAlgn="auto" latinLnBrk="0" hangingPunct="1">
              <a:lnSpc>
                <a:spcPct val="100000"/>
              </a:lnSpc>
              <a:spcBef>
                <a:spcPts val="225"/>
              </a:spcBef>
              <a:spcAft>
                <a:spcPts val="0"/>
              </a:spcAft>
              <a:buClr>
                <a:srgbClr val="000000"/>
              </a:buClr>
              <a:buSzTx/>
              <a:buFont typeface="Arial"/>
              <a:buNone/>
              <a:tabLst/>
              <a:defRPr/>
            </a:pPr>
            <a:r>
              <a:rPr kumimoji="0" lang="ja-JP" altLang="en-US"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・はじめての</a:t>
            </a:r>
            <a:r>
              <a:rPr kumimoji="0" lang="en-US" altLang="ja-JP"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WebFOCUS</a:t>
            </a:r>
            <a:endParaRPr kumimoji="0" lang="ja-JP" altLang="en-US"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endParaRPr>
          </a:p>
        </p:txBody>
      </p:sp>
      <p:sp>
        <p:nvSpPr>
          <p:cNvPr id="120" name="テキスト ボックス 119"/>
          <p:cNvSpPr txBox="1"/>
          <p:nvPr/>
        </p:nvSpPr>
        <p:spPr>
          <a:xfrm>
            <a:off x="7443916" y="2520249"/>
            <a:ext cx="1525230" cy="393809"/>
          </a:xfrm>
          <a:prstGeom prst="rect">
            <a:avLst/>
          </a:prstGeom>
          <a:solidFill>
            <a:schemeClr val="bg1">
              <a:lumMod val="95000"/>
            </a:schemeClr>
          </a:solidFill>
        </p:spPr>
        <p:txBody>
          <a:bodyPr wrap="square" lIns="27000" tIns="54000" rIns="27000" rtlCol="0">
            <a:noAutofit/>
          </a:bodyPr>
          <a:lstStyle/>
          <a:p>
            <a:pPr marL="0" marR="0" lvl="0" indent="0" algn="l" defTabSz="914400" rtl="0" eaLnBrk="1" fontAlgn="auto" latinLnBrk="0" hangingPunct="1">
              <a:lnSpc>
                <a:spcPct val="100000"/>
              </a:lnSpc>
              <a:spcBef>
                <a:spcPts val="225"/>
              </a:spcBef>
              <a:spcAft>
                <a:spcPts val="0"/>
              </a:spcAft>
              <a:buClr>
                <a:srgbClr val="000000"/>
              </a:buClr>
              <a:buSzTx/>
              <a:buFont typeface="Arial"/>
              <a:buNone/>
              <a:tabLst/>
              <a:defRPr/>
            </a:pPr>
            <a:r>
              <a:rPr kumimoji="0" lang="ja-JP" altLang="en-US"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rPr>
              <a:t>・課題整理</a:t>
            </a:r>
            <a:r>
              <a:rPr kumimoji="0" lang="en-US" altLang="ja-JP"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rPr>
              <a:t>/</a:t>
            </a:r>
            <a:r>
              <a:rPr kumimoji="0" lang="ja-JP" altLang="en-US"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rPr>
              <a:t>活用 </a:t>
            </a:r>
            <a:r>
              <a:rPr kumimoji="0" lang="ja-JP" altLang="en-US"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ワークショップ</a:t>
            </a:r>
            <a:endParaRPr kumimoji="0" lang="en-US" altLang="ja-JP"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endParaRPr>
          </a:p>
          <a:p>
            <a:pPr marL="0" marR="0" lvl="0" indent="0" algn="l" defTabSz="914400" rtl="0" eaLnBrk="1" fontAlgn="auto" latinLnBrk="0" hangingPunct="1">
              <a:lnSpc>
                <a:spcPct val="100000"/>
              </a:lnSpc>
              <a:spcBef>
                <a:spcPts val="225"/>
              </a:spcBef>
              <a:spcAft>
                <a:spcPts val="0"/>
              </a:spcAft>
              <a:buClr>
                <a:srgbClr val="000000"/>
              </a:buClr>
              <a:buSzTx/>
              <a:buFont typeface="Arial"/>
              <a:buNone/>
              <a:tabLst/>
              <a:defRPr/>
            </a:pPr>
            <a:r>
              <a:rPr kumimoji="0" lang="ja-JP" altLang="en-US"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rPr>
              <a:t>・</a:t>
            </a:r>
            <a:r>
              <a:rPr kumimoji="0" lang="en-US" altLang="ja-JP"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rPr>
              <a:t>WebFOCUS</a:t>
            </a:r>
            <a:r>
              <a:rPr kumimoji="0" lang="ja-JP" altLang="en-US"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rPr>
              <a:t> </a:t>
            </a:r>
            <a:r>
              <a:rPr kumimoji="0" lang="ja-JP" altLang="en-US"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リブート</a:t>
            </a:r>
            <a:endParaRPr kumimoji="0" lang="ja-JP" altLang="en-US"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endParaRPr>
          </a:p>
        </p:txBody>
      </p:sp>
      <p:sp>
        <p:nvSpPr>
          <p:cNvPr id="121" name="テキスト ボックス 120"/>
          <p:cNvSpPr txBox="1"/>
          <p:nvPr/>
        </p:nvSpPr>
        <p:spPr>
          <a:xfrm>
            <a:off x="6282053" y="4196183"/>
            <a:ext cx="1656000" cy="612000"/>
          </a:xfrm>
          <a:prstGeom prst="rect">
            <a:avLst/>
          </a:prstGeom>
          <a:solidFill>
            <a:schemeClr val="bg1">
              <a:lumMod val="95000"/>
            </a:schemeClr>
          </a:solidFill>
        </p:spPr>
        <p:txBody>
          <a:bodyPr wrap="square" lIns="27000" tIns="36000" rIns="27000" bIns="36000" rtlCol="0">
            <a:noAutofit/>
          </a:bodyPr>
          <a:lstStyle/>
          <a:p>
            <a:pPr marL="0" marR="0" lvl="0" indent="0" algn="l" defTabSz="914400" rtl="0" eaLnBrk="1" fontAlgn="auto" latinLnBrk="0" hangingPunct="1">
              <a:lnSpc>
                <a:spcPct val="100000"/>
              </a:lnSpc>
              <a:spcBef>
                <a:spcPts val="225"/>
              </a:spcBef>
              <a:spcAft>
                <a:spcPts val="0"/>
              </a:spcAft>
              <a:buClr>
                <a:srgbClr val="000000"/>
              </a:buClr>
              <a:buSzTx/>
              <a:buFont typeface="Arial"/>
              <a:buNone/>
              <a:tabLst/>
              <a:defRPr/>
            </a:pPr>
            <a:r>
              <a:rPr kumimoji="0" lang="ja-JP" altLang="en-US"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・ブートキャンプ</a:t>
            </a:r>
            <a:endParaRPr kumimoji="0" lang="en-US" altLang="ja-JP"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endParaRPr>
          </a:p>
          <a:p>
            <a:pPr marL="0" marR="0" lvl="0" indent="0" algn="l" defTabSz="914400" rtl="0" eaLnBrk="1" fontAlgn="auto" latinLnBrk="0" hangingPunct="1">
              <a:lnSpc>
                <a:spcPct val="100000"/>
              </a:lnSpc>
              <a:spcBef>
                <a:spcPts val="225"/>
              </a:spcBef>
              <a:spcAft>
                <a:spcPts val="0"/>
              </a:spcAft>
              <a:buClr>
                <a:srgbClr val="000000"/>
              </a:buClr>
              <a:buSzTx/>
              <a:buFont typeface="Arial"/>
              <a:buNone/>
              <a:tabLst/>
              <a:defRPr/>
            </a:pPr>
            <a:r>
              <a:rPr kumimoji="0" lang="ja-JP" altLang="en-US"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・インスタントチューニング</a:t>
            </a:r>
            <a:endParaRPr kumimoji="0" lang="en-US" altLang="ja-JP"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endParaRPr>
          </a:p>
          <a:p>
            <a:pPr marL="0" marR="0" lvl="0" indent="0" algn="l" defTabSz="914400" rtl="0" eaLnBrk="1" fontAlgn="auto" latinLnBrk="0" hangingPunct="1">
              <a:lnSpc>
                <a:spcPct val="100000"/>
              </a:lnSpc>
              <a:spcBef>
                <a:spcPts val="225"/>
              </a:spcBef>
              <a:spcAft>
                <a:spcPts val="0"/>
              </a:spcAft>
              <a:buClr>
                <a:srgbClr val="000000"/>
              </a:buClr>
              <a:buSzTx/>
              <a:buFont typeface="Arial"/>
              <a:buNone/>
              <a:tabLst/>
              <a:defRPr/>
            </a:pPr>
            <a:r>
              <a:rPr kumimoji="0" lang="ja-JP" altLang="en-US"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a:t>
            </a:r>
            <a:r>
              <a:rPr kumimoji="0" lang="en-US" altLang="ja-JP"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WebFOCUS </a:t>
            </a:r>
            <a:r>
              <a:rPr kumimoji="0" lang="ja-JP" altLang="en-US"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レシピ</a:t>
            </a:r>
            <a:endParaRPr kumimoji="0" lang="en-US" altLang="ja-JP"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endParaRPr>
          </a:p>
        </p:txBody>
      </p:sp>
      <p:sp>
        <p:nvSpPr>
          <p:cNvPr id="122" name="テキスト ボックス 121"/>
          <p:cNvSpPr txBox="1"/>
          <p:nvPr/>
        </p:nvSpPr>
        <p:spPr>
          <a:xfrm>
            <a:off x="7596520" y="4196183"/>
            <a:ext cx="1372626" cy="612000"/>
          </a:xfrm>
          <a:prstGeom prst="rect">
            <a:avLst/>
          </a:prstGeom>
          <a:solidFill>
            <a:schemeClr val="bg1">
              <a:lumMod val="95000"/>
            </a:schemeClr>
          </a:solidFill>
        </p:spPr>
        <p:txBody>
          <a:bodyPr wrap="square" lIns="27000" tIns="36000" rIns="27000" bIns="36000" rtlCol="0">
            <a:noAutofit/>
          </a:bodyPr>
          <a:lstStyle/>
          <a:p>
            <a:pPr marL="0" marR="0" lvl="0" indent="0" algn="l" defTabSz="914400" rtl="0" eaLnBrk="1" fontAlgn="auto" latinLnBrk="0" hangingPunct="1">
              <a:lnSpc>
                <a:spcPct val="100000"/>
              </a:lnSpc>
              <a:spcBef>
                <a:spcPts val="225"/>
              </a:spcBef>
              <a:spcAft>
                <a:spcPts val="0"/>
              </a:spcAft>
              <a:buClr>
                <a:srgbClr val="000000"/>
              </a:buClr>
              <a:buSzTx/>
              <a:buFont typeface="Arial"/>
              <a:buNone/>
              <a:tabLst/>
              <a:defRPr/>
            </a:pPr>
            <a:r>
              <a:rPr kumimoji="0" lang="ja-JP" altLang="en-US"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a:t>
            </a:r>
            <a:r>
              <a:rPr kumimoji="0" lang="ja-JP" altLang="en-US"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rPr>
              <a:t>内製化進路相談</a:t>
            </a:r>
            <a:endParaRPr kumimoji="0" lang="en-US" altLang="ja-JP"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endParaRPr>
          </a:p>
          <a:p>
            <a:pPr marL="0" marR="0" lvl="0" indent="0" algn="l" defTabSz="914400" rtl="0" eaLnBrk="1" fontAlgn="auto" latinLnBrk="0" hangingPunct="1">
              <a:lnSpc>
                <a:spcPct val="100000"/>
              </a:lnSpc>
              <a:spcBef>
                <a:spcPts val="225"/>
              </a:spcBef>
              <a:spcAft>
                <a:spcPts val="0"/>
              </a:spcAft>
              <a:buClr>
                <a:srgbClr val="000000"/>
              </a:buClr>
              <a:buSzTx/>
              <a:buFont typeface="Arial"/>
              <a:buNone/>
              <a:tabLst/>
              <a:defRPr/>
            </a:pPr>
            <a:r>
              <a:rPr kumimoji="0" lang="ja-JP" altLang="en-US"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・コンフィグ相談</a:t>
            </a:r>
            <a:endParaRPr kumimoji="0" lang="en-US" altLang="ja-JP"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endParaRPr>
          </a:p>
          <a:p>
            <a:pPr marL="0" marR="0" lvl="0" indent="0" algn="l" defTabSz="914400" rtl="0" eaLnBrk="1" fontAlgn="auto" latinLnBrk="0" hangingPunct="1">
              <a:lnSpc>
                <a:spcPct val="100000"/>
              </a:lnSpc>
              <a:spcBef>
                <a:spcPts val="225"/>
              </a:spcBef>
              <a:spcAft>
                <a:spcPts val="0"/>
              </a:spcAft>
              <a:buClr>
                <a:srgbClr val="000000"/>
              </a:buClr>
              <a:buSzTx/>
              <a:buFont typeface="Arial"/>
              <a:buNone/>
              <a:tabLst/>
              <a:defRPr/>
            </a:pPr>
            <a:r>
              <a:rPr kumimoji="0" lang="ja-JP" altLang="en-US"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・外部アプリ連携</a:t>
            </a:r>
            <a:endParaRPr kumimoji="0" lang="en-US" altLang="ja-JP"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endParaRPr>
          </a:p>
        </p:txBody>
      </p:sp>
      <p:sp>
        <p:nvSpPr>
          <p:cNvPr id="123" name="テキスト ボックス 122"/>
          <p:cNvSpPr txBox="1"/>
          <p:nvPr/>
        </p:nvSpPr>
        <p:spPr>
          <a:xfrm>
            <a:off x="2988954" y="4205646"/>
            <a:ext cx="1548000" cy="612000"/>
          </a:xfrm>
          <a:prstGeom prst="rect">
            <a:avLst/>
          </a:prstGeom>
          <a:solidFill>
            <a:schemeClr val="bg1">
              <a:lumMod val="95000"/>
            </a:schemeClr>
          </a:solidFill>
        </p:spPr>
        <p:txBody>
          <a:bodyPr wrap="square" lIns="27000" tIns="36000" rIns="27000" bIns="36000" rtlCol="0">
            <a:noAutofit/>
          </a:bodyPr>
          <a:lstStyle/>
          <a:p>
            <a:pPr marL="0" marR="0" lvl="0" indent="0" algn="l" defTabSz="914400" rtl="0" eaLnBrk="1" fontAlgn="auto" latinLnBrk="0" hangingPunct="1">
              <a:lnSpc>
                <a:spcPct val="100000"/>
              </a:lnSpc>
              <a:spcBef>
                <a:spcPts val="225"/>
              </a:spcBef>
              <a:spcAft>
                <a:spcPts val="0"/>
              </a:spcAft>
              <a:buClr>
                <a:srgbClr val="000000"/>
              </a:buClr>
              <a:buSzTx/>
              <a:buFont typeface="Arial"/>
              <a:buNone/>
              <a:tabLst/>
              <a:defRPr/>
            </a:pPr>
            <a:r>
              <a:rPr kumimoji="0" lang="ja-JP" altLang="en-US"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rPr>
              <a:t>・</a:t>
            </a:r>
            <a:r>
              <a:rPr kumimoji="0" lang="en-US" altLang="ja-JP"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rPr>
              <a:t>WebFOCUS</a:t>
            </a:r>
            <a:r>
              <a:rPr kumimoji="0" lang="ja-JP" altLang="en-US"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rPr>
              <a:t> ログ</a:t>
            </a:r>
            <a:r>
              <a:rPr kumimoji="0" lang="ja-JP" altLang="en-US"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活用</a:t>
            </a:r>
            <a:endParaRPr kumimoji="0" lang="en-US" altLang="ja-JP"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endParaRPr>
          </a:p>
          <a:p>
            <a:pPr marL="0" marR="0" lvl="0" indent="0" algn="l" defTabSz="914400" rtl="0" eaLnBrk="1" fontAlgn="auto" latinLnBrk="0" hangingPunct="1">
              <a:lnSpc>
                <a:spcPct val="100000"/>
              </a:lnSpc>
              <a:spcBef>
                <a:spcPts val="225"/>
              </a:spcBef>
              <a:spcAft>
                <a:spcPts val="0"/>
              </a:spcAft>
              <a:buClr>
                <a:srgbClr val="000000"/>
              </a:buClr>
              <a:buSzTx/>
              <a:buFont typeface="Arial"/>
              <a:buNone/>
              <a:tabLst/>
              <a:defRPr/>
            </a:pPr>
            <a:r>
              <a:rPr kumimoji="0" lang="ja-JP" altLang="en-US"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rPr>
              <a:t>・</a:t>
            </a:r>
            <a:r>
              <a:rPr kumimoji="0" lang="en-US" altLang="ja-JP"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rPr>
              <a:t>WebFOCUS</a:t>
            </a:r>
            <a:r>
              <a:rPr kumimoji="0" lang="ja-JP" altLang="en-US"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rPr>
              <a:t> スタイリスト</a:t>
            </a:r>
            <a:endParaRPr kumimoji="0" lang="en-US" altLang="ja-JP"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endParaRPr>
          </a:p>
          <a:p>
            <a:pPr marL="0" marR="0" lvl="0" indent="0" algn="l" defTabSz="914400" rtl="0" eaLnBrk="1" fontAlgn="auto" latinLnBrk="0" hangingPunct="1">
              <a:lnSpc>
                <a:spcPct val="100000"/>
              </a:lnSpc>
              <a:spcBef>
                <a:spcPts val="225"/>
              </a:spcBef>
              <a:spcAft>
                <a:spcPts val="0"/>
              </a:spcAft>
              <a:buClr>
                <a:srgbClr val="000000"/>
              </a:buClr>
              <a:buSzTx/>
              <a:buFont typeface="Arial"/>
              <a:buNone/>
              <a:tabLst/>
              <a:defRPr/>
            </a:pPr>
            <a:r>
              <a:rPr kumimoji="0" lang="ja-JP" altLang="en-US"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a:t>
            </a:r>
            <a:r>
              <a:rPr kumimoji="0" lang="ja-JP" altLang="en-US"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rPr>
              <a:t>テックタッチ適用の</a:t>
            </a:r>
            <a:r>
              <a:rPr kumimoji="0" lang="ja-JP" altLang="en-US"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コツ</a:t>
            </a:r>
            <a:endParaRPr kumimoji="0" lang="en-US" altLang="ja-JP"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endParaRPr>
          </a:p>
        </p:txBody>
      </p:sp>
      <p:sp>
        <p:nvSpPr>
          <p:cNvPr id="124" name="テキスト ボックス 123"/>
          <p:cNvSpPr txBox="1"/>
          <p:nvPr/>
        </p:nvSpPr>
        <p:spPr>
          <a:xfrm>
            <a:off x="4238944" y="4195805"/>
            <a:ext cx="1304210" cy="612000"/>
          </a:xfrm>
          <a:prstGeom prst="rect">
            <a:avLst/>
          </a:prstGeom>
          <a:solidFill>
            <a:schemeClr val="bg1">
              <a:lumMod val="95000"/>
            </a:schemeClr>
          </a:solidFill>
        </p:spPr>
        <p:txBody>
          <a:bodyPr wrap="square" lIns="27000" tIns="36000" rIns="27000" bIns="36000" rtlCol="0">
            <a:noAutofit/>
          </a:bodyPr>
          <a:lstStyle/>
          <a:p>
            <a:pPr marL="0" marR="0" lvl="0" indent="0" algn="l" defTabSz="914400" rtl="0" eaLnBrk="1" fontAlgn="auto" latinLnBrk="0" hangingPunct="1">
              <a:lnSpc>
                <a:spcPct val="100000"/>
              </a:lnSpc>
              <a:spcBef>
                <a:spcPts val="225"/>
              </a:spcBef>
              <a:spcAft>
                <a:spcPts val="0"/>
              </a:spcAft>
              <a:buClr>
                <a:srgbClr val="000000"/>
              </a:buClr>
              <a:buSzTx/>
              <a:buFont typeface="Arial"/>
              <a:buNone/>
              <a:tabLst/>
              <a:defRPr/>
            </a:pPr>
            <a:r>
              <a:rPr kumimoji="0" lang="ja-JP" altLang="en-US"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・データ視覚化</a:t>
            </a:r>
            <a:endParaRPr kumimoji="0" lang="en-US" altLang="ja-JP"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endParaRPr>
          </a:p>
          <a:p>
            <a:pPr marL="0" marR="0" lvl="0" indent="0" algn="l" defTabSz="914400" rtl="0" eaLnBrk="1" fontAlgn="auto" latinLnBrk="0" hangingPunct="1">
              <a:lnSpc>
                <a:spcPct val="100000"/>
              </a:lnSpc>
              <a:spcBef>
                <a:spcPts val="225"/>
              </a:spcBef>
              <a:spcAft>
                <a:spcPts val="0"/>
              </a:spcAft>
              <a:buClr>
                <a:srgbClr val="000000"/>
              </a:buClr>
              <a:buSzTx/>
              <a:buFont typeface="Arial"/>
              <a:buNone/>
              <a:tabLst/>
              <a:defRPr/>
            </a:pPr>
            <a:r>
              <a:rPr kumimoji="0" lang="ja-JP" altLang="en-US"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・ダッシュボード</a:t>
            </a:r>
            <a:endParaRPr kumimoji="0" lang="en-US" altLang="ja-JP"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endParaRPr>
          </a:p>
          <a:p>
            <a:pPr marL="0" marR="0" lvl="0" indent="0" algn="l" defTabSz="914400" rtl="0" eaLnBrk="1" fontAlgn="auto" latinLnBrk="0" hangingPunct="1">
              <a:lnSpc>
                <a:spcPct val="100000"/>
              </a:lnSpc>
              <a:spcBef>
                <a:spcPts val="225"/>
              </a:spcBef>
              <a:spcAft>
                <a:spcPts val="0"/>
              </a:spcAft>
              <a:buClr>
                <a:srgbClr val="000000"/>
              </a:buClr>
              <a:buSzTx/>
              <a:buFont typeface="Arial"/>
              <a:buNone/>
              <a:tabLst/>
              <a:defRPr/>
            </a:pPr>
            <a:r>
              <a:rPr kumimoji="0" lang="ja-JP" altLang="en-US"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・データドリブンを、日常に</a:t>
            </a:r>
            <a:endParaRPr kumimoji="0" lang="en-US" altLang="ja-JP"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endParaRPr>
          </a:p>
          <a:p>
            <a:pPr marL="0" marR="0" lvl="0" indent="0" algn="l" defTabSz="914400" rtl="0" eaLnBrk="1" fontAlgn="auto" latinLnBrk="0" hangingPunct="1">
              <a:lnSpc>
                <a:spcPct val="100000"/>
              </a:lnSpc>
              <a:spcBef>
                <a:spcPts val="225"/>
              </a:spcBef>
              <a:spcAft>
                <a:spcPts val="0"/>
              </a:spcAft>
              <a:buClr>
                <a:srgbClr val="000000"/>
              </a:buClr>
              <a:buSzTx/>
              <a:buFont typeface="Arial"/>
              <a:buNone/>
              <a:tabLst/>
              <a:defRPr/>
            </a:pPr>
            <a:r>
              <a:rPr kumimoji="0" lang="ja-JP" altLang="en-US"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a:t>
            </a:r>
            <a:r>
              <a:rPr kumimoji="0" lang="en-US" altLang="ja-JP"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WebFOCUS</a:t>
            </a:r>
            <a:r>
              <a:rPr kumimoji="0" lang="ja-JP" altLang="en-US"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の定着・浸透</a:t>
            </a:r>
            <a:endParaRPr kumimoji="0" lang="en-US" altLang="ja-JP"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endParaRPr>
          </a:p>
          <a:p>
            <a:pPr marL="0" marR="0" lvl="0" indent="0" algn="l" defTabSz="914400" rtl="0" eaLnBrk="1" fontAlgn="auto" latinLnBrk="0" hangingPunct="1">
              <a:lnSpc>
                <a:spcPct val="100000"/>
              </a:lnSpc>
              <a:spcBef>
                <a:spcPts val="225"/>
              </a:spcBef>
              <a:spcAft>
                <a:spcPts val="0"/>
              </a:spcAft>
              <a:buClr>
                <a:srgbClr val="000000"/>
              </a:buClr>
              <a:buSzTx/>
              <a:buFont typeface="Arial"/>
              <a:buNone/>
              <a:tabLst/>
              <a:defRPr/>
            </a:pPr>
            <a:endParaRPr kumimoji="0" lang="ja-JP" altLang="en-US"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endParaRPr>
          </a:p>
          <a:p>
            <a:pPr marL="0" marR="0" lvl="0" indent="0" algn="l" defTabSz="914400" rtl="0" eaLnBrk="1" fontAlgn="auto" latinLnBrk="0" hangingPunct="1">
              <a:lnSpc>
                <a:spcPct val="100000"/>
              </a:lnSpc>
              <a:spcBef>
                <a:spcPts val="225"/>
              </a:spcBef>
              <a:spcAft>
                <a:spcPts val="0"/>
              </a:spcAft>
              <a:buClr>
                <a:srgbClr val="000000"/>
              </a:buClr>
              <a:buSzTx/>
              <a:buFont typeface="Arial"/>
              <a:buNone/>
              <a:tabLst/>
              <a:defRPr/>
            </a:pPr>
            <a:endParaRPr kumimoji="0" lang="en-US" altLang="ja-JP"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endParaRPr>
          </a:p>
        </p:txBody>
      </p:sp>
    </p:spTree>
    <p:extLst>
      <p:ext uri="{BB962C8B-B14F-4D97-AF65-F5344CB8AC3E}">
        <p14:creationId xmlns:p14="http://schemas.microsoft.com/office/powerpoint/2010/main" val="326862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WebFOCUS </a:t>
            </a:r>
            <a:r>
              <a:rPr lang="ja-JP" altLang="en-US" dirty="0"/>
              <a:t>ナレッジサプリ 取引</a:t>
            </a:r>
            <a:r>
              <a:rPr lang="ja-JP" altLang="en-US" dirty="0" smtClean="0"/>
              <a:t>条件</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sz="1200" dirty="0">
                <a:latin typeface="+mj-ea"/>
                <a:ea typeface="+mj-ea"/>
              </a:rPr>
              <a:t>WebFOCUS</a:t>
            </a:r>
            <a:r>
              <a:rPr lang="ja-JP" altLang="en-US" sz="1200" dirty="0">
                <a:latin typeface="+mj-ea"/>
                <a:ea typeface="+mj-ea"/>
              </a:rPr>
              <a:t>ナレッジサプリ利用規定</a:t>
            </a:r>
          </a:p>
          <a:p>
            <a:r>
              <a:rPr lang="en-US" altLang="ja-JP" sz="1200" dirty="0">
                <a:latin typeface="+mj-ea"/>
                <a:ea typeface="+mj-ea"/>
              </a:rPr>
              <a:t>https://www.ashisuto.co.jp/support/keiyaku/wf_knowledgesupplement.pdf</a:t>
            </a:r>
          </a:p>
          <a:p>
            <a:endParaRPr lang="en-US" altLang="ja-JP" sz="1200" dirty="0">
              <a:latin typeface="+mj-ea"/>
              <a:ea typeface="+mj-ea"/>
            </a:endParaRPr>
          </a:p>
          <a:p>
            <a:r>
              <a:rPr lang="en-US" altLang="ja-JP" sz="1200" dirty="0">
                <a:latin typeface="+mj-ea"/>
                <a:ea typeface="+mj-ea"/>
              </a:rPr>
              <a:t>WebFOCUS </a:t>
            </a:r>
            <a:r>
              <a:rPr lang="ja-JP" altLang="en-US" sz="1200" dirty="0">
                <a:latin typeface="+mj-ea"/>
                <a:ea typeface="+mj-ea"/>
              </a:rPr>
              <a:t>ナレッジサプリ サービス提供内容</a:t>
            </a:r>
          </a:p>
          <a:p>
            <a:r>
              <a:rPr lang="en-US" altLang="ja-JP" sz="1200" dirty="0">
                <a:latin typeface="+mj-ea"/>
                <a:ea typeface="+mj-ea"/>
              </a:rPr>
              <a:t>https://wfp.ashisuto.co.jp/service/suppleservice/</a:t>
            </a:r>
          </a:p>
          <a:p>
            <a:endParaRPr lang="en-US" altLang="ja-JP" sz="1200" dirty="0">
              <a:latin typeface="+mj-ea"/>
              <a:ea typeface="+mj-ea"/>
            </a:endParaRPr>
          </a:p>
          <a:p>
            <a:r>
              <a:rPr lang="en-US" altLang="ja-JP" sz="1200" dirty="0">
                <a:latin typeface="+mj-ea"/>
                <a:ea typeface="+mj-ea"/>
              </a:rPr>
              <a:t>WebFOCUS </a:t>
            </a:r>
            <a:r>
              <a:rPr lang="ja-JP" altLang="en-US" sz="1200" dirty="0">
                <a:latin typeface="+mj-ea"/>
                <a:ea typeface="+mj-ea"/>
              </a:rPr>
              <a:t>ナレッジサプリのご利用には</a:t>
            </a:r>
            <a:r>
              <a:rPr lang="en-US" altLang="ja-JP" sz="1200" dirty="0">
                <a:latin typeface="+mj-ea"/>
                <a:ea typeface="+mj-ea"/>
              </a:rPr>
              <a:t>WebFOCUS knowledge base</a:t>
            </a:r>
            <a:r>
              <a:rPr lang="ja-JP" altLang="en-US" sz="1200" dirty="0">
                <a:latin typeface="+mj-ea"/>
                <a:ea typeface="+mj-ea"/>
              </a:rPr>
              <a:t>のアカウント登録が必要となります</a:t>
            </a:r>
          </a:p>
          <a:p>
            <a:r>
              <a:rPr lang="en-US" altLang="ja-JP" sz="1200" dirty="0">
                <a:latin typeface="+mj-ea"/>
                <a:ea typeface="+mj-ea"/>
              </a:rPr>
              <a:t>https://wfp.ashisuto.co.jp/service/webfocus-knowledge-base/</a:t>
            </a:r>
          </a:p>
          <a:p>
            <a:endParaRPr kumimoji="1" lang="ja-JP" altLang="en-US" sz="1200" dirty="0">
              <a:latin typeface="+mj-ea"/>
              <a:ea typeface="+mj-ea"/>
            </a:endParaRPr>
          </a:p>
        </p:txBody>
      </p:sp>
      <p:sp>
        <p:nvSpPr>
          <p:cNvPr id="4" name="フッター プレースホルダー 3"/>
          <p:cNvSpPr>
            <a:spLocks noGrp="1"/>
          </p:cNvSpPr>
          <p:nvPr>
            <p:ph type="ftr" sz="quarter" idx="3"/>
          </p:nvPr>
        </p:nvSpPr>
        <p:spPr/>
        <p:txBody>
          <a:bodyPr/>
          <a:lstStyle/>
          <a:p>
            <a:r>
              <a:rPr lang="en-US" altLang="ja-JP" dirty="0" smtClean="0"/>
              <a:t>Copyright© K.K. Ashisuto All Rights Reserved.</a:t>
            </a:r>
            <a:endParaRPr lang="ja-JP" altLang="en-US" dirty="0" smtClean="0"/>
          </a:p>
        </p:txBody>
      </p:sp>
      <p:sp>
        <p:nvSpPr>
          <p:cNvPr id="5" name="スライド番号プレースホルダー 4"/>
          <p:cNvSpPr>
            <a:spLocks noGrp="1"/>
          </p:cNvSpPr>
          <p:nvPr>
            <p:ph type="sldNum" sz="quarter" idx="4"/>
          </p:nvPr>
        </p:nvSpPr>
        <p:spPr/>
        <p:txBody>
          <a:bodyPr/>
          <a:lstStyle/>
          <a:p>
            <a:fld id="{C7816169-848B-4E2F-9129-06408CD9870A}" type="slidenum">
              <a:rPr lang="ja-JP" altLang="en-US" smtClean="0"/>
              <a:pPr/>
              <a:t>16</a:t>
            </a:fld>
            <a:endParaRPr lang="ja-JP" altLang="en-US" dirty="0"/>
          </a:p>
        </p:txBody>
      </p:sp>
      <p:sp>
        <p:nvSpPr>
          <p:cNvPr id="6" name="正方形/長方形 5"/>
          <p:cNvSpPr/>
          <p:nvPr/>
        </p:nvSpPr>
        <p:spPr>
          <a:xfrm>
            <a:off x="539552" y="3651870"/>
            <a:ext cx="8280920" cy="792088"/>
          </a:xfrm>
          <a:prstGeom prst="rect">
            <a:avLst/>
          </a:prstGeom>
          <a:solidFill>
            <a:schemeClr val="bg2"/>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r>
              <a:rPr lang="ja-JP" altLang="en-US" sz="1050" dirty="0">
                <a:solidFill>
                  <a:schemeClr val="tx1">
                    <a:lumMod val="75000"/>
                    <a:lumOff val="25000"/>
                  </a:schemeClr>
                </a:solidFill>
              </a:rPr>
              <a:t>利用用途ごとに複数ライセンスをお持ちの場合、本番環境を１環境としてカウントとし、その環境ごと</a:t>
            </a:r>
            <a:r>
              <a:rPr lang="ja-JP" altLang="en-US" sz="1050" dirty="0" smtClean="0">
                <a:solidFill>
                  <a:schemeClr val="tx1">
                    <a:lumMod val="75000"/>
                    <a:lumOff val="25000"/>
                  </a:schemeClr>
                </a:solidFill>
              </a:rPr>
              <a:t>にナレッジサプリ</a:t>
            </a:r>
            <a:r>
              <a:rPr lang="ja-JP" altLang="en-US" sz="1050" dirty="0">
                <a:solidFill>
                  <a:schemeClr val="tx1">
                    <a:lumMod val="75000"/>
                    <a:lumOff val="25000"/>
                  </a:schemeClr>
                </a:solidFill>
              </a:rPr>
              <a:t>をご契約していただく必要があります。</a:t>
            </a:r>
          </a:p>
        </p:txBody>
      </p:sp>
    </p:spTree>
    <p:extLst>
      <p:ext uri="{BB962C8B-B14F-4D97-AF65-F5344CB8AC3E}">
        <p14:creationId xmlns:p14="http://schemas.microsoft.com/office/powerpoint/2010/main" val="3465671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mn-lt"/>
                <a:ea typeface="+mn-ea"/>
              </a:rPr>
              <a:t>サービスご利用の流れ</a:t>
            </a:r>
            <a:endParaRPr kumimoji="1" lang="ja-JP" altLang="en-US" dirty="0">
              <a:latin typeface="+mn-lt"/>
              <a:ea typeface="+mn-ea"/>
            </a:endParaRPr>
          </a:p>
        </p:txBody>
      </p:sp>
      <p:sp>
        <p:nvSpPr>
          <p:cNvPr id="4" name="フッター プレースホルダー 3"/>
          <p:cNvSpPr>
            <a:spLocks noGrp="1"/>
          </p:cNvSpPr>
          <p:nvPr>
            <p:ph type="ftr" sz="quarter" idx="3"/>
          </p:nvPr>
        </p:nvSpPr>
        <p:spPr/>
        <p:txBody>
          <a:bodyPr/>
          <a:lstStyle/>
          <a:p>
            <a:r>
              <a:rPr lang="en-US" altLang="ja-JP" dirty="0" smtClean="0"/>
              <a:t>Copyright© K.K. Ashisuto All Rights Reserved.</a:t>
            </a:r>
            <a:endParaRPr lang="ja-JP" altLang="en-US" dirty="0" smtClean="0"/>
          </a:p>
        </p:txBody>
      </p:sp>
      <p:sp>
        <p:nvSpPr>
          <p:cNvPr id="5" name="スライド番号プレースホルダー 4"/>
          <p:cNvSpPr>
            <a:spLocks noGrp="1"/>
          </p:cNvSpPr>
          <p:nvPr>
            <p:ph type="sldNum" sz="quarter" idx="4"/>
          </p:nvPr>
        </p:nvSpPr>
        <p:spPr/>
        <p:txBody>
          <a:bodyPr/>
          <a:lstStyle/>
          <a:p>
            <a:fld id="{C7816169-848B-4E2F-9129-06408CD9870A}" type="slidenum">
              <a:rPr lang="ja-JP" altLang="en-US" smtClean="0"/>
              <a:pPr/>
              <a:t>17</a:t>
            </a:fld>
            <a:endParaRPr lang="ja-JP" altLang="en-US" dirty="0"/>
          </a:p>
        </p:txBody>
      </p:sp>
      <p:sp>
        <p:nvSpPr>
          <p:cNvPr id="6" name="角丸四角形 5"/>
          <p:cNvSpPr/>
          <p:nvPr/>
        </p:nvSpPr>
        <p:spPr>
          <a:xfrm>
            <a:off x="683568" y="825841"/>
            <a:ext cx="3168352" cy="486054"/>
          </a:xfrm>
          <a:prstGeom prst="roundRect">
            <a:avLst/>
          </a:prstGeom>
          <a:solidFill>
            <a:srgbClr val="92D050"/>
          </a:solidFill>
          <a:ln>
            <a:noFill/>
          </a:ln>
          <a:effectLst/>
        </p:spPr>
        <p:style>
          <a:lnRef idx="1">
            <a:schemeClr val="accent5"/>
          </a:lnRef>
          <a:fillRef idx="3">
            <a:schemeClr val="accent5"/>
          </a:fillRef>
          <a:effectRef idx="2">
            <a:schemeClr val="accent5"/>
          </a:effectRef>
          <a:fontRef idx="minor">
            <a:schemeClr val="lt1"/>
          </a:fontRef>
        </p:style>
        <p:txBody>
          <a:bodyPr lIns="36000" tIns="72000" rIns="36000" rtlCol="0" anchor="ctr"/>
          <a:lstStyle/>
          <a:p>
            <a:pPr algn="ctr"/>
            <a:r>
              <a:rPr kumimoji="1" lang="ja-JP" altLang="en-US" sz="1400" dirty="0" smtClean="0">
                <a:solidFill>
                  <a:schemeClr val="bg1"/>
                </a:solidFill>
              </a:rPr>
              <a:t>サービスご利用のお申込み</a:t>
            </a:r>
            <a:endParaRPr kumimoji="1" lang="en-US" altLang="ja-JP" sz="1400" dirty="0" smtClean="0">
              <a:solidFill>
                <a:schemeClr val="bg1"/>
              </a:solidFill>
            </a:endParaRPr>
          </a:p>
        </p:txBody>
      </p:sp>
      <p:sp>
        <p:nvSpPr>
          <p:cNvPr id="8" name="角丸四角形 7"/>
          <p:cNvSpPr/>
          <p:nvPr/>
        </p:nvSpPr>
        <p:spPr>
          <a:xfrm>
            <a:off x="683568" y="1869484"/>
            <a:ext cx="3168352" cy="486054"/>
          </a:xfrm>
          <a:prstGeom prst="roundRect">
            <a:avLst/>
          </a:prstGeom>
          <a:solidFill>
            <a:srgbClr val="0070C0"/>
          </a:solidFill>
          <a:ln>
            <a:noFill/>
          </a:ln>
          <a:effectLst/>
        </p:spPr>
        <p:style>
          <a:lnRef idx="1">
            <a:schemeClr val="accent5"/>
          </a:lnRef>
          <a:fillRef idx="3">
            <a:schemeClr val="accent5"/>
          </a:fillRef>
          <a:effectRef idx="2">
            <a:schemeClr val="accent5"/>
          </a:effectRef>
          <a:fontRef idx="minor">
            <a:schemeClr val="lt1"/>
          </a:fontRef>
        </p:style>
        <p:txBody>
          <a:bodyPr lIns="36000" tIns="72000" rIns="36000" rtlCol="0" anchor="ctr"/>
          <a:lstStyle/>
          <a:p>
            <a:pPr algn="ctr"/>
            <a:r>
              <a:rPr kumimoji="1" lang="ja-JP" altLang="en-US" sz="1400" dirty="0" smtClean="0">
                <a:solidFill>
                  <a:schemeClr val="bg1"/>
                </a:solidFill>
              </a:rPr>
              <a:t>弊社担当より貴社へご連絡</a:t>
            </a:r>
            <a:endParaRPr kumimoji="1" lang="en-US" altLang="ja-JP" sz="1400" dirty="0" smtClean="0">
              <a:solidFill>
                <a:schemeClr val="bg1"/>
              </a:solidFill>
            </a:endParaRPr>
          </a:p>
        </p:txBody>
      </p:sp>
      <p:sp>
        <p:nvSpPr>
          <p:cNvPr id="10" name="角丸四角形 9"/>
          <p:cNvSpPr/>
          <p:nvPr/>
        </p:nvSpPr>
        <p:spPr>
          <a:xfrm>
            <a:off x="683568" y="2913127"/>
            <a:ext cx="3168352" cy="486054"/>
          </a:xfrm>
          <a:prstGeom prst="roundRect">
            <a:avLst/>
          </a:prstGeom>
          <a:solidFill>
            <a:srgbClr val="92D050"/>
          </a:solidFill>
          <a:ln>
            <a:noFill/>
          </a:ln>
          <a:effectLst/>
        </p:spPr>
        <p:style>
          <a:lnRef idx="1">
            <a:schemeClr val="accent5"/>
          </a:lnRef>
          <a:fillRef idx="3">
            <a:schemeClr val="accent5"/>
          </a:fillRef>
          <a:effectRef idx="2">
            <a:schemeClr val="accent5"/>
          </a:effectRef>
          <a:fontRef idx="minor">
            <a:schemeClr val="lt1"/>
          </a:fontRef>
        </p:style>
        <p:txBody>
          <a:bodyPr lIns="36000" tIns="72000" rIns="36000" rtlCol="0" anchor="ctr"/>
          <a:lstStyle/>
          <a:p>
            <a:pPr algn="ctr"/>
            <a:r>
              <a:rPr kumimoji="1" lang="ja-JP" altLang="en-US" sz="1400" dirty="0" smtClean="0">
                <a:solidFill>
                  <a:schemeClr val="bg1"/>
                </a:solidFill>
              </a:rPr>
              <a:t>ご発注</a:t>
            </a:r>
            <a:endParaRPr kumimoji="1" lang="en-US" altLang="ja-JP" sz="1400" dirty="0" smtClean="0">
              <a:solidFill>
                <a:schemeClr val="bg1"/>
              </a:solidFill>
            </a:endParaRPr>
          </a:p>
        </p:txBody>
      </p:sp>
      <p:sp>
        <p:nvSpPr>
          <p:cNvPr id="12" name="角丸四角形 11"/>
          <p:cNvSpPr/>
          <p:nvPr/>
        </p:nvSpPr>
        <p:spPr>
          <a:xfrm>
            <a:off x="683568" y="3956770"/>
            <a:ext cx="3168352" cy="486054"/>
          </a:xfrm>
          <a:prstGeom prst="roundRect">
            <a:avLst/>
          </a:prstGeom>
          <a:solidFill>
            <a:srgbClr val="92D050"/>
          </a:solidFill>
          <a:ln>
            <a:noFill/>
          </a:ln>
          <a:effectLst/>
        </p:spPr>
        <p:style>
          <a:lnRef idx="1">
            <a:schemeClr val="accent5"/>
          </a:lnRef>
          <a:fillRef idx="3">
            <a:schemeClr val="accent5"/>
          </a:fillRef>
          <a:effectRef idx="2">
            <a:schemeClr val="accent5"/>
          </a:effectRef>
          <a:fontRef idx="minor">
            <a:schemeClr val="lt1"/>
          </a:fontRef>
        </p:style>
        <p:txBody>
          <a:bodyPr lIns="36000" tIns="72000" rIns="36000" rtlCol="0" anchor="ctr"/>
          <a:lstStyle/>
          <a:p>
            <a:pPr algn="ctr"/>
            <a:r>
              <a:rPr kumimoji="1" lang="en-US" altLang="ja-JP" sz="1400" dirty="0" smtClean="0">
                <a:solidFill>
                  <a:schemeClr val="bg1"/>
                </a:solidFill>
              </a:rPr>
              <a:t>WebFOCUS</a:t>
            </a:r>
            <a:r>
              <a:rPr kumimoji="1" lang="ja-JP" altLang="en-US" sz="1400" dirty="0" smtClean="0">
                <a:solidFill>
                  <a:schemeClr val="bg1"/>
                </a:solidFill>
              </a:rPr>
              <a:t> </a:t>
            </a:r>
            <a:r>
              <a:rPr kumimoji="1" lang="en-US" altLang="ja-JP" sz="1400" dirty="0" smtClean="0">
                <a:solidFill>
                  <a:schemeClr val="bg1"/>
                </a:solidFill>
              </a:rPr>
              <a:t>knowledge</a:t>
            </a:r>
            <a:r>
              <a:rPr kumimoji="1" lang="ja-JP" altLang="en-US" sz="1400" dirty="0" smtClean="0">
                <a:solidFill>
                  <a:schemeClr val="bg1"/>
                </a:solidFill>
              </a:rPr>
              <a:t> </a:t>
            </a:r>
            <a:r>
              <a:rPr kumimoji="1" lang="en-US" altLang="ja-JP" sz="1400" dirty="0" smtClean="0">
                <a:solidFill>
                  <a:schemeClr val="bg1"/>
                </a:solidFill>
              </a:rPr>
              <a:t>base</a:t>
            </a:r>
            <a:r>
              <a:rPr kumimoji="1" lang="ja-JP" altLang="en-US" sz="1400" dirty="0" smtClean="0">
                <a:solidFill>
                  <a:schemeClr val="bg1"/>
                </a:solidFill>
              </a:rPr>
              <a:t>お申込み</a:t>
            </a:r>
            <a:endParaRPr kumimoji="1" lang="en-US" altLang="ja-JP" sz="1400" dirty="0" smtClean="0">
              <a:solidFill>
                <a:schemeClr val="bg1"/>
              </a:solidFill>
            </a:endParaRPr>
          </a:p>
        </p:txBody>
      </p:sp>
      <p:sp>
        <p:nvSpPr>
          <p:cNvPr id="13" name="テキスト ボックス 12"/>
          <p:cNvSpPr txBox="1"/>
          <p:nvPr/>
        </p:nvSpPr>
        <p:spPr bwMode="auto">
          <a:xfrm>
            <a:off x="827584" y="4470094"/>
            <a:ext cx="2664296" cy="307777"/>
          </a:xfrm>
          <a:prstGeom prst="rect">
            <a:avLst/>
          </a:prstGeom>
          <a:noFill/>
          <a:ln>
            <a:noFill/>
          </a:ln>
          <a:effectLst/>
          <a:extLst/>
        </p:spPr>
        <p:txBody>
          <a:bodyPr wrap="square" lIns="78903" tIns="0" rIns="78903" bIns="0" rtlCol="0">
            <a:spAutoFit/>
          </a:bodyPr>
          <a:lstStyle/>
          <a:p>
            <a:pPr>
              <a:spcBef>
                <a:spcPct val="20000"/>
              </a:spcBef>
              <a:spcAft>
                <a:spcPts val="400"/>
              </a:spcAft>
              <a:buClr>
                <a:srgbClr val="007BBB"/>
              </a:buClr>
              <a:tabLst/>
            </a:pPr>
            <a:r>
              <a:rPr kumimoji="1" lang="en-US" altLang="ja-JP" sz="1000" dirty="0" smtClean="0">
                <a:solidFill>
                  <a:schemeClr val="tx1">
                    <a:lumMod val="65000"/>
                    <a:lumOff val="35000"/>
                  </a:schemeClr>
                </a:solidFill>
              </a:rPr>
              <a:t>WebFOCUS</a:t>
            </a:r>
            <a:r>
              <a:rPr kumimoji="1" lang="ja-JP" altLang="en-US" sz="1000" dirty="0" smtClean="0">
                <a:solidFill>
                  <a:schemeClr val="tx1">
                    <a:lumMod val="65000"/>
                    <a:lumOff val="35000"/>
                  </a:schemeClr>
                </a:solidFill>
              </a:rPr>
              <a:t> </a:t>
            </a:r>
            <a:r>
              <a:rPr kumimoji="1" lang="en-US" altLang="ja-JP" sz="1000" dirty="0" smtClean="0">
                <a:solidFill>
                  <a:schemeClr val="tx1">
                    <a:lumMod val="65000"/>
                    <a:lumOff val="35000"/>
                  </a:schemeClr>
                </a:solidFill>
              </a:rPr>
              <a:t>knowledge</a:t>
            </a:r>
            <a:r>
              <a:rPr kumimoji="1" lang="ja-JP" altLang="en-US" sz="1000" dirty="0" smtClean="0">
                <a:solidFill>
                  <a:schemeClr val="tx1">
                    <a:lumMod val="65000"/>
                    <a:lumOff val="35000"/>
                  </a:schemeClr>
                </a:solidFill>
              </a:rPr>
              <a:t> </a:t>
            </a:r>
            <a:r>
              <a:rPr kumimoji="1" lang="en-US" altLang="ja-JP" sz="1000" dirty="0" smtClean="0">
                <a:solidFill>
                  <a:schemeClr val="tx1">
                    <a:lumMod val="65000"/>
                    <a:lumOff val="35000"/>
                  </a:schemeClr>
                </a:solidFill>
              </a:rPr>
              <a:t>base</a:t>
            </a:r>
            <a:r>
              <a:rPr kumimoji="1" lang="ja-JP" altLang="en-US" sz="1000" dirty="0" smtClean="0">
                <a:solidFill>
                  <a:schemeClr val="tx1">
                    <a:lumMod val="65000"/>
                    <a:lumOff val="35000"/>
                  </a:schemeClr>
                </a:solidFill>
              </a:rPr>
              <a:t>の</a:t>
            </a:r>
            <a:r>
              <a:rPr kumimoji="1" lang="en-US" altLang="ja-JP" sz="1000" dirty="0" smtClean="0">
                <a:solidFill>
                  <a:schemeClr val="tx1">
                    <a:lumMod val="65000"/>
                    <a:lumOff val="35000"/>
                  </a:schemeClr>
                </a:solidFill>
              </a:rPr>
              <a:t>ID</a:t>
            </a:r>
            <a:r>
              <a:rPr kumimoji="1" lang="ja-JP" altLang="en-US" sz="1000" dirty="0" smtClean="0">
                <a:solidFill>
                  <a:schemeClr val="tx1">
                    <a:lumMod val="65000"/>
                    <a:lumOff val="35000"/>
                  </a:schemeClr>
                </a:solidFill>
              </a:rPr>
              <a:t>をお持ちでない場合は、お申込みいただきます</a:t>
            </a:r>
            <a:endParaRPr kumimoji="1" lang="ja-JP" altLang="en-US" sz="1000" dirty="0">
              <a:solidFill>
                <a:schemeClr val="tx1">
                  <a:lumMod val="65000"/>
                  <a:lumOff val="35000"/>
                </a:schemeClr>
              </a:solidFill>
            </a:endParaRPr>
          </a:p>
        </p:txBody>
      </p:sp>
      <p:cxnSp>
        <p:nvCxnSpPr>
          <p:cNvPr id="17" name="直線矢印コネクタ 16"/>
          <p:cNvCxnSpPr>
            <a:stCxn id="6" idx="2"/>
            <a:endCxn id="8" idx="0"/>
          </p:cNvCxnSpPr>
          <p:nvPr/>
        </p:nvCxnSpPr>
        <p:spPr>
          <a:xfrm>
            <a:off x="2267744" y="1311895"/>
            <a:ext cx="0" cy="557589"/>
          </a:xfrm>
          <a:prstGeom prst="straightConnector1">
            <a:avLst/>
          </a:prstGeom>
          <a:ln w="571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bwMode="auto">
          <a:xfrm>
            <a:off x="827584" y="1338905"/>
            <a:ext cx="2664296" cy="307777"/>
          </a:xfrm>
          <a:prstGeom prst="rect">
            <a:avLst/>
          </a:prstGeom>
          <a:solidFill>
            <a:schemeClr val="bg1">
              <a:alpha val="70000"/>
            </a:schemeClr>
          </a:solidFill>
          <a:ln>
            <a:noFill/>
          </a:ln>
          <a:effectLst/>
          <a:extLst/>
        </p:spPr>
        <p:txBody>
          <a:bodyPr wrap="square" lIns="78903" tIns="0" rIns="78903" bIns="0" rtlCol="0">
            <a:spAutoFit/>
          </a:bodyPr>
          <a:lstStyle/>
          <a:p>
            <a:pPr>
              <a:spcBef>
                <a:spcPct val="20000"/>
              </a:spcBef>
              <a:spcAft>
                <a:spcPts val="400"/>
              </a:spcAft>
              <a:buClr>
                <a:srgbClr val="007BBB"/>
              </a:buClr>
              <a:tabLst/>
            </a:pPr>
            <a:r>
              <a:rPr kumimoji="1" lang="ja-JP" altLang="en-US" sz="1000" dirty="0" smtClean="0">
                <a:solidFill>
                  <a:schemeClr val="tx1">
                    <a:lumMod val="65000"/>
                    <a:lumOff val="35000"/>
                  </a:schemeClr>
                </a:solidFill>
              </a:rPr>
              <a:t>本資料の最終スライドに申し込みページをご案内しておりますのでご参照ください</a:t>
            </a:r>
            <a:endParaRPr kumimoji="1" lang="ja-JP" altLang="en-US" sz="1000" dirty="0">
              <a:solidFill>
                <a:schemeClr val="tx1">
                  <a:lumMod val="65000"/>
                  <a:lumOff val="35000"/>
                </a:schemeClr>
              </a:solidFill>
            </a:endParaRPr>
          </a:p>
        </p:txBody>
      </p:sp>
      <p:cxnSp>
        <p:nvCxnSpPr>
          <p:cNvPr id="18" name="直線矢印コネクタ 17"/>
          <p:cNvCxnSpPr>
            <a:stCxn id="8" idx="2"/>
            <a:endCxn id="10" idx="0"/>
          </p:cNvCxnSpPr>
          <p:nvPr/>
        </p:nvCxnSpPr>
        <p:spPr>
          <a:xfrm>
            <a:off x="2267744" y="2355538"/>
            <a:ext cx="0" cy="557589"/>
          </a:xfrm>
          <a:prstGeom prst="straightConnector1">
            <a:avLst/>
          </a:prstGeom>
          <a:ln w="571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bwMode="auto">
          <a:xfrm>
            <a:off x="827584" y="2382548"/>
            <a:ext cx="2664296" cy="307777"/>
          </a:xfrm>
          <a:prstGeom prst="rect">
            <a:avLst/>
          </a:prstGeom>
          <a:solidFill>
            <a:schemeClr val="bg1">
              <a:alpha val="70000"/>
            </a:schemeClr>
          </a:solidFill>
          <a:ln>
            <a:noFill/>
          </a:ln>
          <a:effectLst/>
          <a:extLst/>
        </p:spPr>
        <p:txBody>
          <a:bodyPr wrap="square" lIns="78903" tIns="0" rIns="78903" bIns="0" rtlCol="0">
            <a:spAutoFit/>
          </a:bodyPr>
          <a:lstStyle/>
          <a:p>
            <a:pPr>
              <a:spcBef>
                <a:spcPct val="20000"/>
              </a:spcBef>
              <a:spcAft>
                <a:spcPts val="400"/>
              </a:spcAft>
              <a:buClr>
                <a:srgbClr val="007BBB"/>
              </a:buClr>
              <a:tabLst/>
            </a:pPr>
            <a:r>
              <a:rPr kumimoji="1" lang="ja-JP" altLang="en-US" sz="1000" dirty="0" smtClean="0">
                <a:solidFill>
                  <a:schemeClr val="tx1">
                    <a:lumMod val="65000"/>
                    <a:lumOff val="35000"/>
                  </a:schemeClr>
                </a:solidFill>
              </a:rPr>
              <a:t>ご利用プランやご利用開始日など、ご確認させていただき、お見積りをご提出します</a:t>
            </a:r>
            <a:endParaRPr kumimoji="1" lang="ja-JP" altLang="en-US" sz="1000" dirty="0">
              <a:solidFill>
                <a:schemeClr val="tx1">
                  <a:lumMod val="65000"/>
                  <a:lumOff val="35000"/>
                </a:schemeClr>
              </a:solidFill>
            </a:endParaRPr>
          </a:p>
        </p:txBody>
      </p:sp>
      <p:cxnSp>
        <p:nvCxnSpPr>
          <p:cNvPr id="21" name="直線矢印コネクタ 20"/>
          <p:cNvCxnSpPr>
            <a:stCxn id="10" idx="2"/>
            <a:endCxn id="12" idx="0"/>
          </p:cNvCxnSpPr>
          <p:nvPr/>
        </p:nvCxnSpPr>
        <p:spPr>
          <a:xfrm>
            <a:off x="2267744" y="3399181"/>
            <a:ext cx="0" cy="557589"/>
          </a:xfrm>
          <a:prstGeom prst="straightConnector1">
            <a:avLst/>
          </a:prstGeom>
          <a:ln w="571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bwMode="auto">
          <a:xfrm>
            <a:off x="827584" y="3426191"/>
            <a:ext cx="2664296" cy="307777"/>
          </a:xfrm>
          <a:prstGeom prst="rect">
            <a:avLst/>
          </a:prstGeom>
          <a:solidFill>
            <a:schemeClr val="bg1">
              <a:alpha val="70000"/>
            </a:schemeClr>
          </a:solidFill>
          <a:ln>
            <a:noFill/>
          </a:ln>
          <a:effectLst/>
          <a:extLst/>
        </p:spPr>
        <p:txBody>
          <a:bodyPr wrap="square" lIns="78903" tIns="0" rIns="78903" bIns="0" rtlCol="0">
            <a:spAutoFit/>
          </a:bodyPr>
          <a:lstStyle/>
          <a:p>
            <a:pPr>
              <a:spcBef>
                <a:spcPct val="20000"/>
              </a:spcBef>
              <a:spcAft>
                <a:spcPts val="400"/>
              </a:spcAft>
              <a:buClr>
                <a:srgbClr val="007BBB"/>
              </a:buClr>
              <a:tabLst/>
            </a:pPr>
            <a:r>
              <a:rPr kumimoji="1" lang="ja-JP" altLang="en-US" sz="1000" dirty="0" smtClean="0">
                <a:solidFill>
                  <a:schemeClr val="tx1">
                    <a:lumMod val="65000"/>
                    <a:lumOff val="35000"/>
                  </a:schemeClr>
                </a:solidFill>
              </a:rPr>
              <a:t>サービスご利用の代表者など必要事項とともに注文書を送付いただきます</a:t>
            </a:r>
            <a:endParaRPr kumimoji="1" lang="ja-JP" altLang="en-US" sz="1000" dirty="0">
              <a:solidFill>
                <a:schemeClr val="tx1">
                  <a:lumMod val="65000"/>
                  <a:lumOff val="35000"/>
                </a:schemeClr>
              </a:solidFill>
            </a:endParaRPr>
          </a:p>
        </p:txBody>
      </p:sp>
      <p:sp>
        <p:nvSpPr>
          <p:cNvPr id="24" name="角丸四角形 23"/>
          <p:cNvSpPr/>
          <p:nvPr/>
        </p:nvSpPr>
        <p:spPr>
          <a:xfrm>
            <a:off x="4499992" y="825841"/>
            <a:ext cx="3168352" cy="486054"/>
          </a:xfrm>
          <a:prstGeom prst="roundRect">
            <a:avLst/>
          </a:prstGeom>
          <a:solidFill>
            <a:srgbClr val="0070C0"/>
          </a:solidFill>
          <a:ln>
            <a:noFill/>
          </a:ln>
          <a:effectLst/>
        </p:spPr>
        <p:style>
          <a:lnRef idx="1">
            <a:schemeClr val="accent5"/>
          </a:lnRef>
          <a:fillRef idx="3">
            <a:schemeClr val="accent5"/>
          </a:fillRef>
          <a:effectRef idx="2">
            <a:schemeClr val="accent5"/>
          </a:effectRef>
          <a:fontRef idx="minor">
            <a:schemeClr val="lt1"/>
          </a:fontRef>
        </p:style>
        <p:txBody>
          <a:bodyPr lIns="36000" tIns="72000" rIns="36000" rtlCol="0" anchor="ctr"/>
          <a:lstStyle/>
          <a:p>
            <a:pPr algn="ctr"/>
            <a:r>
              <a:rPr kumimoji="1" lang="en-US" altLang="ja-JP" sz="1400" dirty="0" smtClean="0">
                <a:solidFill>
                  <a:schemeClr val="bg1"/>
                </a:solidFill>
              </a:rPr>
              <a:t>WebFOCUS</a:t>
            </a:r>
            <a:r>
              <a:rPr kumimoji="1" lang="ja-JP" altLang="en-US" sz="1400" dirty="0" smtClean="0">
                <a:solidFill>
                  <a:schemeClr val="bg1"/>
                </a:solidFill>
              </a:rPr>
              <a:t>ナレッジサプリご利用設定</a:t>
            </a:r>
            <a:endParaRPr kumimoji="1" lang="en-US" altLang="ja-JP" sz="1400" dirty="0" smtClean="0">
              <a:solidFill>
                <a:schemeClr val="bg1"/>
              </a:solidFill>
            </a:endParaRPr>
          </a:p>
        </p:txBody>
      </p:sp>
      <p:sp>
        <p:nvSpPr>
          <p:cNvPr id="25" name="角丸四角形 24"/>
          <p:cNvSpPr/>
          <p:nvPr/>
        </p:nvSpPr>
        <p:spPr>
          <a:xfrm>
            <a:off x="4499992" y="1869484"/>
            <a:ext cx="3168352" cy="486054"/>
          </a:xfrm>
          <a:prstGeom prst="roundRect">
            <a:avLst/>
          </a:prstGeom>
          <a:solidFill>
            <a:srgbClr val="92D050"/>
          </a:solidFill>
          <a:ln>
            <a:noFill/>
          </a:ln>
          <a:effectLst/>
        </p:spPr>
        <p:style>
          <a:lnRef idx="1">
            <a:schemeClr val="accent5"/>
          </a:lnRef>
          <a:fillRef idx="3">
            <a:schemeClr val="accent5"/>
          </a:fillRef>
          <a:effectRef idx="2">
            <a:schemeClr val="accent5"/>
          </a:effectRef>
          <a:fontRef idx="minor">
            <a:schemeClr val="lt1"/>
          </a:fontRef>
        </p:style>
        <p:txBody>
          <a:bodyPr lIns="36000" tIns="72000" rIns="36000" rtlCol="0" anchor="ctr"/>
          <a:lstStyle/>
          <a:p>
            <a:pPr algn="ctr"/>
            <a:r>
              <a:rPr kumimoji="1" lang="en-US" altLang="ja-JP" sz="1400" dirty="0" smtClean="0">
                <a:solidFill>
                  <a:schemeClr val="bg1"/>
                </a:solidFill>
              </a:rPr>
              <a:t>WebFOCUS</a:t>
            </a:r>
            <a:r>
              <a:rPr lang="ja-JP" altLang="en-US" sz="1400" dirty="0" smtClean="0">
                <a:solidFill>
                  <a:schemeClr val="bg1"/>
                </a:solidFill>
              </a:rPr>
              <a:t>ナレッジサプリご利用</a:t>
            </a:r>
            <a:r>
              <a:rPr lang="ja-JP" altLang="en-US" sz="1400" dirty="0">
                <a:solidFill>
                  <a:schemeClr val="bg1"/>
                </a:solidFill>
              </a:rPr>
              <a:t>開始</a:t>
            </a:r>
            <a:endParaRPr kumimoji="1" lang="en-US" altLang="ja-JP" sz="1400" dirty="0" smtClean="0">
              <a:solidFill>
                <a:schemeClr val="bg1"/>
              </a:solidFill>
            </a:endParaRPr>
          </a:p>
        </p:txBody>
      </p:sp>
      <p:sp>
        <p:nvSpPr>
          <p:cNvPr id="26" name="角丸四角形 25"/>
          <p:cNvSpPr/>
          <p:nvPr/>
        </p:nvSpPr>
        <p:spPr>
          <a:xfrm>
            <a:off x="4499992" y="2913127"/>
            <a:ext cx="3168352" cy="486054"/>
          </a:xfrm>
          <a:prstGeom prst="roundRect">
            <a:avLst/>
          </a:prstGeom>
          <a:solidFill>
            <a:srgbClr val="92D050"/>
          </a:solidFill>
          <a:ln>
            <a:noFill/>
          </a:ln>
          <a:effectLst/>
        </p:spPr>
        <p:style>
          <a:lnRef idx="1">
            <a:schemeClr val="accent5"/>
          </a:lnRef>
          <a:fillRef idx="3">
            <a:schemeClr val="accent5"/>
          </a:fillRef>
          <a:effectRef idx="2">
            <a:schemeClr val="accent5"/>
          </a:effectRef>
          <a:fontRef idx="minor">
            <a:schemeClr val="lt1"/>
          </a:fontRef>
        </p:style>
        <p:txBody>
          <a:bodyPr lIns="36000" tIns="72000" rIns="36000" rtlCol="0" anchor="ctr"/>
          <a:lstStyle/>
          <a:p>
            <a:pPr algn="ctr"/>
            <a:r>
              <a:rPr lang="ja-JP" altLang="en-US" sz="1400" dirty="0" smtClean="0">
                <a:solidFill>
                  <a:schemeClr val="bg1"/>
                </a:solidFill>
              </a:rPr>
              <a:t>コンテンツ視聴・ダウンロード</a:t>
            </a:r>
            <a:endParaRPr lang="en-US" altLang="ja-JP" sz="1400" dirty="0" smtClean="0">
              <a:solidFill>
                <a:schemeClr val="bg1"/>
              </a:solidFill>
            </a:endParaRPr>
          </a:p>
        </p:txBody>
      </p:sp>
      <p:sp>
        <p:nvSpPr>
          <p:cNvPr id="27" name="角丸四角形 26"/>
          <p:cNvSpPr/>
          <p:nvPr/>
        </p:nvSpPr>
        <p:spPr>
          <a:xfrm>
            <a:off x="4499992" y="3956770"/>
            <a:ext cx="3168352" cy="486054"/>
          </a:xfrm>
          <a:prstGeom prst="roundRect">
            <a:avLst/>
          </a:prstGeom>
          <a:solidFill>
            <a:srgbClr val="92D050"/>
          </a:solidFill>
          <a:ln>
            <a:noFill/>
          </a:ln>
          <a:effectLst/>
        </p:spPr>
        <p:style>
          <a:lnRef idx="1">
            <a:schemeClr val="accent5"/>
          </a:lnRef>
          <a:fillRef idx="3">
            <a:schemeClr val="accent5"/>
          </a:fillRef>
          <a:effectRef idx="2">
            <a:schemeClr val="accent5"/>
          </a:effectRef>
          <a:fontRef idx="minor">
            <a:schemeClr val="lt1"/>
          </a:fontRef>
        </p:style>
        <p:txBody>
          <a:bodyPr lIns="36000" tIns="72000" rIns="36000" rtlCol="0" anchor="ctr"/>
          <a:lstStyle/>
          <a:p>
            <a:pPr algn="ctr"/>
            <a:r>
              <a:rPr kumimoji="1" lang="ja-JP" altLang="en-US" sz="1400" dirty="0" smtClean="0">
                <a:solidFill>
                  <a:schemeClr val="bg1"/>
                </a:solidFill>
              </a:rPr>
              <a:t>リモートフォロー特典のご利用</a:t>
            </a:r>
            <a:endParaRPr kumimoji="1" lang="en-US" altLang="ja-JP" sz="1400" dirty="0" smtClean="0">
              <a:solidFill>
                <a:schemeClr val="bg1"/>
              </a:solidFill>
            </a:endParaRPr>
          </a:p>
        </p:txBody>
      </p:sp>
      <p:sp>
        <p:nvSpPr>
          <p:cNvPr id="28" name="テキスト ボックス 27"/>
          <p:cNvSpPr txBox="1"/>
          <p:nvPr/>
        </p:nvSpPr>
        <p:spPr bwMode="auto">
          <a:xfrm>
            <a:off x="4644008" y="4470094"/>
            <a:ext cx="2664296" cy="307777"/>
          </a:xfrm>
          <a:prstGeom prst="rect">
            <a:avLst/>
          </a:prstGeom>
          <a:noFill/>
          <a:ln>
            <a:noFill/>
          </a:ln>
          <a:effectLst/>
          <a:extLst/>
        </p:spPr>
        <p:txBody>
          <a:bodyPr wrap="square" lIns="78903" tIns="0" rIns="78903" bIns="0" rtlCol="0">
            <a:spAutoFit/>
          </a:bodyPr>
          <a:lstStyle/>
          <a:p>
            <a:pPr>
              <a:spcBef>
                <a:spcPct val="20000"/>
              </a:spcBef>
              <a:spcAft>
                <a:spcPts val="400"/>
              </a:spcAft>
              <a:buClr>
                <a:srgbClr val="007BBB"/>
              </a:buClr>
              <a:tabLst/>
            </a:pPr>
            <a:r>
              <a:rPr kumimoji="1" lang="ja-JP" altLang="en-US" sz="1000" dirty="0" smtClean="0">
                <a:solidFill>
                  <a:schemeClr val="tx1">
                    <a:lumMod val="65000"/>
                    <a:lumOff val="35000"/>
                  </a:schemeClr>
                </a:solidFill>
              </a:rPr>
              <a:t>コンテンツに関して、より詳細が知りたい、相談したいなどのニーズにお応えします</a:t>
            </a:r>
            <a:endParaRPr kumimoji="1" lang="ja-JP" altLang="en-US" sz="1000" dirty="0">
              <a:solidFill>
                <a:schemeClr val="tx1">
                  <a:lumMod val="65000"/>
                  <a:lumOff val="35000"/>
                </a:schemeClr>
              </a:solidFill>
            </a:endParaRPr>
          </a:p>
        </p:txBody>
      </p:sp>
      <p:cxnSp>
        <p:nvCxnSpPr>
          <p:cNvPr id="29" name="直線矢印コネクタ 28"/>
          <p:cNvCxnSpPr>
            <a:stCxn id="24" idx="2"/>
            <a:endCxn id="25" idx="0"/>
          </p:cNvCxnSpPr>
          <p:nvPr/>
        </p:nvCxnSpPr>
        <p:spPr>
          <a:xfrm>
            <a:off x="6084168" y="1311895"/>
            <a:ext cx="0" cy="557589"/>
          </a:xfrm>
          <a:prstGeom prst="straightConnector1">
            <a:avLst/>
          </a:prstGeom>
          <a:ln w="571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bwMode="auto">
          <a:xfrm>
            <a:off x="4644008" y="1338905"/>
            <a:ext cx="2664296" cy="307777"/>
          </a:xfrm>
          <a:prstGeom prst="rect">
            <a:avLst/>
          </a:prstGeom>
          <a:solidFill>
            <a:schemeClr val="bg1">
              <a:alpha val="70000"/>
            </a:schemeClr>
          </a:solidFill>
          <a:ln>
            <a:noFill/>
          </a:ln>
          <a:effectLst/>
          <a:extLst/>
        </p:spPr>
        <p:txBody>
          <a:bodyPr wrap="square" lIns="78903" tIns="0" rIns="78903" bIns="0" rtlCol="0">
            <a:spAutoFit/>
          </a:bodyPr>
          <a:lstStyle/>
          <a:p>
            <a:pPr>
              <a:spcBef>
                <a:spcPct val="20000"/>
              </a:spcBef>
              <a:spcAft>
                <a:spcPts val="400"/>
              </a:spcAft>
              <a:buClr>
                <a:srgbClr val="007BBB"/>
              </a:buClr>
              <a:tabLst/>
            </a:pPr>
            <a:r>
              <a:rPr kumimoji="1" lang="en-US" altLang="ja-JP" sz="1000" dirty="0" smtClean="0">
                <a:solidFill>
                  <a:schemeClr val="tx1">
                    <a:lumMod val="65000"/>
                    <a:lumOff val="35000"/>
                  </a:schemeClr>
                </a:solidFill>
              </a:rPr>
              <a:t>WebFOCUS</a:t>
            </a:r>
            <a:r>
              <a:rPr kumimoji="1" lang="ja-JP" altLang="en-US" sz="1000" dirty="0" smtClean="0">
                <a:solidFill>
                  <a:schemeClr val="tx1">
                    <a:lumMod val="65000"/>
                    <a:lumOff val="35000"/>
                  </a:schemeClr>
                </a:solidFill>
              </a:rPr>
              <a:t> </a:t>
            </a:r>
            <a:r>
              <a:rPr kumimoji="1" lang="en-US" altLang="ja-JP" sz="1000" dirty="0" smtClean="0">
                <a:solidFill>
                  <a:schemeClr val="tx1">
                    <a:lumMod val="65000"/>
                    <a:lumOff val="35000"/>
                  </a:schemeClr>
                </a:solidFill>
              </a:rPr>
              <a:t>knowledge</a:t>
            </a:r>
            <a:r>
              <a:rPr kumimoji="1" lang="ja-JP" altLang="en-US" sz="1000" dirty="0" smtClean="0">
                <a:solidFill>
                  <a:schemeClr val="tx1">
                    <a:lumMod val="65000"/>
                    <a:lumOff val="35000"/>
                  </a:schemeClr>
                </a:solidFill>
              </a:rPr>
              <a:t> </a:t>
            </a:r>
            <a:r>
              <a:rPr kumimoji="1" lang="en-US" altLang="ja-JP" sz="1000" dirty="0" smtClean="0">
                <a:solidFill>
                  <a:schemeClr val="tx1">
                    <a:lumMod val="65000"/>
                    <a:lumOff val="35000"/>
                  </a:schemeClr>
                </a:solidFill>
              </a:rPr>
              <a:t>base</a:t>
            </a:r>
            <a:r>
              <a:rPr kumimoji="1" lang="ja-JP" altLang="en-US" sz="1000" dirty="0" smtClean="0">
                <a:solidFill>
                  <a:schemeClr val="tx1">
                    <a:lumMod val="65000"/>
                    <a:lumOff val="35000"/>
                  </a:schemeClr>
                </a:solidFill>
              </a:rPr>
              <a:t>の代表者</a:t>
            </a:r>
            <a:r>
              <a:rPr kumimoji="1" lang="en-US" altLang="ja-JP" sz="1000" dirty="0" smtClean="0">
                <a:solidFill>
                  <a:schemeClr val="tx1">
                    <a:lumMod val="65000"/>
                    <a:lumOff val="35000"/>
                  </a:schemeClr>
                </a:solidFill>
              </a:rPr>
              <a:t>ID</a:t>
            </a:r>
            <a:r>
              <a:rPr kumimoji="1" lang="ja-JP" altLang="en-US" sz="1000" dirty="0" smtClean="0">
                <a:solidFill>
                  <a:schemeClr val="tx1">
                    <a:lumMod val="65000"/>
                    <a:lumOff val="35000"/>
                  </a:schemeClr>
                </a:solidFill>
              </a:rPr>
              <a:t>へナレッジサプリのご利用設定をいたします</a:t>
            </a:r>
            <a:endParaRPr kumimoji="1" lang="ja-JP" altLang="en-US" sz="1000" dirty="0">
              <a:solidFill>
                <a:schemeClr val="tx1">
                  <a:lumMod val="65000"/>
                  <a:lumOff val="35000"/>
                </a:schemeClr>
              </a:solidFill>
            </a:endParaRPr>
          </a:p>
        </p:txBody>
      </p:sp>
      <p:cxnSp>
        <p:nvCxnSpPr>
          <p:cNvPr id="31" name="直線矢印コネクタ 30"/>
          <p:cNvCxnSpPr>
            <a:stCxn id="25" idx="2"/>
            <a:endCxn id="26" idx="0"/>
          </p:cNvCxnSpPr>
          <p:nvPr/>
        </p:nvCxnSpPr>
        <p:spPr>
          <a:xfrm>
            <a:off x="6084168" y="2355538"/>
            <a:ext cx="0" cy="557589"/>
          </a:xfrm>
          <a:prstGeom prst="straightConnector1">
            <a:avLst/>
          </a:prstGeom>
          <a:ln w="571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bwMode="auto">
          <a:xfrm>
            <a:off x="4644008" y="2365130"/>
            <a:ext cx="2664296" cy="307777"/>
          </a:xfrm>
          <a:prstGeom prst="rect">
            <a:avLst/>
          </a:prstGeom>
          <a:solidFill>
            <a:schemeClr val="bg1">
              <a:alpha val="70000"/>
            </a:schemeClr>
          </a:solidFill>
          <a:ln>
            <a:noFill/>
          </a:ln>
          <a:effectLst/>
          <a:extLst/>
        </p:spPr>
        <p:txBody>
          <a:bodyPr wrap="square" lIns="78903" tIns="0" rIns="78903" bIns="0" rtlCol="0">
            <a:spAutoFit/>
          </a:bodyPr>
          <a:lstStyle/>
          <a:p>
            <a:pPr>
              <a:spcBef>
                <a:spcPct val="20000"/>
              </a:spcBef>
              <a:spcAft>
                <a:spcPts val="400"/>
              </a:spcAft>
              <a:buClr>
                <a:srgbClr val="007BBB"/>
              </a:buClr>
              <a:tabLst/>
            </a:pPr>
            <a:r>
              <a:rPr kumimoji="1" lang="en-US" altLang="ja-JP" sz="1000" dirty="0" smtClean="0">
                <a:solidFill>
                  <a:schemeClr val="tx1">
                    <a:lumMod val="65000"/>
                    <a:lumOff val="35000"/>
                  </a:schemeClr>
                </a:solidFill>
              </a:rPr>
              <a:t>WebFOCUS</a:t>
            </a:r>
            <a:r>
              <a:rPr kumimoji="1" lang="ja-JP" altLang="en-US" sz="1000" dirty="0" smtClean="0">
                <a:solidFill>
                  <a:schemeClr val="tx1">
                    <a:lumMod val="65000"/>
                    <a:lumOff val="35000"/>
                  </a:schemeClr>
                </a:solidFill>
              </a:rPr>
              <a:t> </a:t>
            </a:r>
            <a:r>
              <a:rPr kumimoji="1" lang="en-US" altLang="ja-JP" sz="1000" dirty="0" smtClean="0">
                <a:solidFill>
                  <a:schemeClr val="tx1">
                    <a:lumMod val="65000"/>
                    <a:lumOff val="35000"/>
                  </a:schemeClr>
                </a:solidFill>
              </a:rPr>
              <a:t>knowledge</a:t>
            </a:r>
            <a:r>
              <a:rPr kumimoji="1" lang="ja-JP" altLang="en-US" sz="1000" dirty="0" smtClean="0">
                <a:solidFill>
                  <a:schemeClr val="tx1">
                    <a:lumMod val="65000"/>
                    <a:lumOff val="35000"/>
                  </a:schemeClr>
                </a:solidFill>
              </a:rPr>
              <a:t> </a:t>
            </a:r>
            <a:r>
              <a:rPr kumimoji="1" lang="en-US" altLang="ja-JP" sz="1000" dirty="0" smtClean="0">
                <a:solidFill>
                  <a:schemeClr val="tx1">
                    <a:lumMod val="65000"/>
                    <a:lumOff val="35000"/>
                  </a:schemeClr>
                </a:solidFill>
              </a:rPr>
              <a:t>base</a:t>
            </a:r>
            <a:r>
              <a:rPr kumimoji="1" lang="ja-JP" altLang="en-US" sz="1000" dirty="0" smtClean="0">
                <a:solidFill>
                  <a:schemeClr val="tx1">
                    <a:lumMod val="65000"/>
                    <a:lumOff val="35000"/>
                  </a:schemeClr>
                </a:solidFill>
              </a:rPr>
              <a:t>の</a:t>
            </a:r>
            <a:r>
              <a:rPr kumimoji="1" lang="en-US" altLang="ja-JP" sz="1000" dirty="0" smtClean="0">
                <a:solidFill>
                  <a:schemeClr val="tx1">
                    <a:lumMod val="65000"/>
                    <a:lumOff val="35000"/>
                  </a:schemeClr>
                </a:solidFill>
              </a:rPr>
              <a:t>ID</a:t>
            </a:r>
            <a:r>
              <a:rPr kumimoji="1" lang="ja-JP" altLang="en-US" sz="1000" dirty="0" smtClean="0">
                <a:solidFill>
                  <a:schemeClr val="tx1">
                    <a:lumMod val="65000"/>
                    <a:lumOff val="35000"/>
                  </a:schemeClr>
                </a:solidFill>
              </a:rPr>
              <a:t>作成済みであることが前提ですのでご注意ください</a:t>
            </a:r>
            <a:endParaRPr kumimoji="1" lang="ja-JP" altLang="en-US" sz="1000" dirty="0">
              <a:solidFill>
                <a:schemeClr val="tx1">
                  <a:lumMod val="65000"/>
                  <a:lumOff val="35000"/>
                </a:schemeClr>
              </a:solidFill>
            </a:endParaRPr>
          </a:p>
        </p:txBody>
      </p:sp>
      <p:cxnSp>
        <p:nvCxnSpPr>
          <p:cNvPr id="33" name="直線矢印コネクタ 32"/>
          <p:cNvCxnSpPr>
            <a:stCxn id="26" idx="2"/>
            <a:endCxn id="27" idx="0"/>
          </p:cNvCxnSpPr>
          <p:nvPr/>
        </p:nvCxnSpPr>
        <p:spPr>
          <a:xfrm>
            <a:off x="6084168" y="3399181"/>
            <a:ext cx="0" cy="557589"/>
          </a:xfrm>
          <a:prstGeom prst="straightConnector1">
            <a:avLst/>
          </a:prstGeom>
          <a:ln w="571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bwMode="auto">
          <a:xfrm>
            <a:off x="4644008" y="3426191"/>
            <a:ext cx="2664296" cy="307777"/>
          </a:xfrm>
          <a:prstGeom prst="rect">
            <a:avLst/>
          </a:prstGeom>
          <a:solidFill>
            <a:schemeClr val="bg1">
              <a:alpha val="70000"/>
            </a:schemeClr>
          </a:solidFill>
          <a:ln>
            <a:noFill/>
          </a:ln>
          <a:effectLst/>
          <a:extLst/>
        </p:spPr>
        <p:txBody>
          <a:bodyPr wrap="square" lIns="78903" tIns="0" rIns="78903" bIns="0" rtlCol="0">
            <a:spAutoFit/>
          </a:bodyPr>
          <a:lstStyle/>
          <a:p>
            <a:pPr>
              <a:spcBef>
                <a:spcPct val="20000"/>
              </a:spcBef>
              <a:spcAft>
                <a:spcPts val="400"/>
              </a:spcAft>
              <a:buClr>
                <a:srgbClr val="007BBB"/>
              </a:buClr>
              <a:tabLst/>
            </a:pPr>
            <a:r>
              <a:rPr kumimoji="1" lang="ja-JP" altLang="en-US" sz="1000" dirty="0" smtClean="0">
                <a:solidFill>
                  <a:schemeClr val="tx1">
                    <a:lumMod val="65000"/>
                    <a:lumOff val="35000"/>
                  </a:schemeClr>
                </a:solidFill>
              </a:rPr>
              <a:t>お申込みプランに応じたコンテンツの視聴やダウンロードを自由にご利用ください</a:t>
            </a:r>
            <a:endParaRPr kumimoji="1" lang="ja-JP" altLang="en-US" sz="1000" dirty="0">
              <a:solidFill>
                <a:schemeClr val="tx1">
                  <a:lumMod val="65000"/>
                  <a:lumOff val="35000"/>
                </a:schemeClr>
              </a:solidFill>
            </a:endParaRPr>
          </a:p>
        </p:txBody>
      </p:sp>
      <p:cxnSp>
        <p:nvCxnSpPr>
          <p:cNvPr id="36" name="カギ線コネクタ 35"/>
          <p:cNvCxnSpPr>
            <a:stCxn id="12" idx="3"/>
            <a:endCxn id="24" idx="1"/>
          </p:cNvCxnSpPr>
          <p:nvPr/>
        </p:nvCxnSpPr>
        <p:spPr>
          <a:xfrm flipV="1">
            <a:off x="3851920" y="1068868"/>
            <a:ext cx="648072" cy="3130929"/>
          </a:xfrm>
          <a:prstGeom prst="bentConnector3">
            <a:avLst/>
          </a:prstGeom>
          <a:ln w="571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角丸四角形 36"/>
          <p:cNvSpPr/>
          <p:nvPr/>
        </p:nvSpPr>
        <p:spPr>
          <a:xfrm>
            <a:off x="5712656" y="393158"/>
            <a:ext cx="371511" cy="218590"/>
          </a:xfrm>
          <a:prstGeom prst="roundRect">
            <a:avLst/>
          </a:prstGeom>
          <a:solidFill>
            <a:srgbClr val="92D050"/>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1400" dirty="0" smtClean="0">
              <a:solidFill>
                <a:schemeClr val="tx1">
                  <a:lumMod val="75000"/>
                  <a:lumOff val="25000"/>
                </a:schemeClr>
              </a:solidFill>
            </a:endParaRPr>
          </a:p>
        </p:txBody>
      </p:sp>
      <p:sp>
        <p:nvSpPr>
          <p:cNvPr id="38" name="テキスト ボックス 37"/>
          <p:cNvSpPr txBox="1"/>
          <p:nvPr/>
        </p:nvSpPr>
        <p:spPr bwMode="auto">
          <a:xfrm>
            <a:off x="6044909" y="393971"/>
            <a:ext cx="720080" cy="233563"/>
          </a:xfrm>
          <a:prstGeom prst="rect">
            <a:avLst/>
          </a:prstGeom>
          <a:noFill/>
          <a:ln>
            <a:noFill/>
          </a:ln>
          <a:effectLst/>
          <a:extLst/>
        </p:spPr>
        <p:txBody>
          <a:bodyPr wrap="square" lIns="78903" tIns="39452" rIns="78903" bIns="39452" rtlCol="0">
            <a:spAutoFit/>
          </a:bodyPr>
          <a:lstStyle/>
          <a:p>
            <a:pPr>
              <a:spcBef>
                <a:spcPct val="20000"/>
              </a:spcBef>
              <a:spcAft>
                <a:spcPts val="400"/>
              </a:spcAft>
              <a:buClr>
                <a:srgbClr val="007BBB"/>
              </a:buClr>
              <a:tabLst/>
            </a:pPr>
            <a:r>
              <a:rPr kumimoji="1" lang="ja-JP" altLang="en-US" sz="1000" dirty="0" smtClean="0">
                <a:solidFill>
                  <a:prstClr val="black">
                    <a:lumMod val="75000"/>
                    <a:lumOff val="25000"/>
                  </a:prstClr>
                </a:solidFill>
              </a:rPr>
              <a:t>貴社</a:t>
            </a:r>
            <a:endParaRPr kumimoji="1" lang="ja-JP" altLang="en-US" sz="1000" dirty="0">
              <a:solidFill>
                <a:prstClr val="black">
                  <a:lumMod val="75000"/>
                  <a:lumOff val="25000"/>
                </a:prstClr>
              </a:solidFill>
            </a:endParaRPr>
          </a:p>
        </p:txBody>
      </p:sp>
      <p:sp>
        <p:nvSpPr>
          <p:cNvPr id="39" name="角丸四角形 38"/>
          <p:cNvSpPr/>
          <p:nvPr/>
        </p:nvSpPr>
        <p:spPr>
          <a:xfrm>
            <a:off x="6707384" y="393158"/>
            <a:ext cx="371511" cy="218590"/>
          </a:xfrm>
          <a:prstGeom prst="roundRect">
            <a:avLst/>
          </a:prstGeom>
          <a:solidFill>
            <a:srgbClr val="0070C0"/>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1400" dirty="0" smtClean="0">
              <a:solidFill>
                <a:schemeClr val="tx1">
                  <a:lumMod val="75000"/>
                  <a:lumOff val="25000"/>
                </a:schemeClr>
              </a:solidFill>
            </a:endParaRPr>
          </a:p>
        </p:txBody>
      </p:sp>
      <p:sp>
        <p:nvSpPr>
          <p:cNvPr id="40" name="テキスト ボックス 39"/>
          <p:cNvSpPr txBox="1"/>
          <p:nvPr/>
        </p:nvSpPr>
        <p:spPr bwMode="auto">
          <a:xfrm>
            <a:off x="7039637" y="393971"/>
            <a:ext cx="720080" cy="233563"/>
          </a:xfrm>
          <a:prstGeom prst="rect">
            <a:avLst/>
          </a:prstGeom>
          <a:noFill/>
          <a:ln>
            <a:noFill/>
          </a:ln>
          <a:effectLst/>
          <a:extLst/>
        </p:spPr>
        <p:txBody>
          <a:bodyPr wrap="square" lIns="78903" tIns="39452" rIns="78903" bIns="39452" rtlCol="0">
            <a:spAutoFit/>
          </a:bodyPr>
          <a:lstStyle/>
          <a:p>
            <a:pPr>
              <a:spcBef>
                <a:spcPct val="20000"/>
              </a:spcBef>
              <a:spcAft>
                <a:spcPts val="400"/>
              </a:spcAft>
              <a:buClr>
                <a:srgbClr val="007BBB"/>
              </a:buClr>
              <a:tabLst/>
            </a:pPr>
            <a:r>
              <a:rPr lang="ja-JP" altLang="en-US" sz="1000" dirty="0">
                <a:solidFill>
                  <a:prstClr val="black">
                    <a:lumMod val="75000"/>
                    <a:lumOff val="25000"/>
                  </a:prstClr>
                </a:solidFill>
              </a:rPr>
              <a:t>アシスト</a:t>
            </a:r>
            <a:endParaRPr kumimoji="1" lang="ja-JP" altLang="en-US" sz="1000" dirty="0">
              <a:solidFill>
                <a:prstClr val="black">
                  <a:lumMod val="75000"/>
                  <a:lumOff val="25000"/>
                </a:prstClr>
              </a:solidFill>
            </a:endParaRPr>
          </a:p>
        </p:txBody>
      </p:sp>
      <p:sp>
        <p:nvSpPr>
          <p:cNvPr id="41" name="テキスト ボックス 40"/>
          <p:cNvSpPr txBox="1"/>
          <p:nvPr/>
        </p:nvSpPr>
        <p:spPr bwMode="auto">
          <a:xfrm>
            <a:off x="7668344" y="823863"/>
            <a:ext cx="1348787" cy="495173"/>
          </a:xfrm>
          <a:prstGeom prst="rect">
            <a:avLst/>
          </a:prstGeom>
          <a:noFill/>
          <a:ln>
            <a:noFill/>
          </a:ln>
          <a:effectLst/>
          <a:extLst/>
        </p:spPr>
        <p:txBody>
          <a:bodyPr wrap="square" lIns="78903" tIns="39452" rIns="78903" bIns="39452" rtlCol="0">
            <a:spAutoFit/>
          </a:bodyPr>
          <a:lstStyle/>
          <a:p>
            <a:pPr>
              <a:spcBef>
                <a:spcPct val="20000"/>
              </a:spcBef>
              <a:spcAft>
                <a:spcPts val="400"/>
              </a:spcAft>
              <a:buClr>
                <a:srgbClr val="007BBB"/>
              </a:buClr>
              <a:tabLst/>
            </a:pPr>
            <a:r>
              <a:rPr lang="ja-JP" altLang="en-US" sz="900" dirty="0" smtClean="0">
                <a:solidFill>
                  <a:prstClr val="black">
                    <a:lumMod val="75000"/>
                    <a:lumOff val="25000"/>
                  </a:prstClr>
                </a:solidFill>
              </a:rPr>
              <a:t>代表者以外のユーザー</a:t>
            </a:r>
            <a:r>
              <a:rPr lang="en-US" altLang="ja-JP" sz="900" dirty="0" smtClean="0">
                <a:solidFill>
                  <a:prstClr val="black">
                    <a:lumMod val="75000"/>
                    <a:lumOff val="25000"/>
                  </a:prstClr>
                </a:solidFill>
              </a:rPr>
              <a:t>ID</a:t>
            </a:r>
            <a:r>
              <a:rPr lang="ja-JP" altLang="en-US" sz="900" dirty="0" smtClean="0">
                <a:solidFill>
                  <a:prstClr val="black">
                    <a:lumMod val="75000"/>
                    <a:lumOff val="25000"/>
                  </a:prstClr>
                </a:solidFill>
              </a:rPr>
              <a:t>への権限付与は貴社にて実施いただきます</a:t>
            </a:r>
            <a:endParaRPr kumimoji="1" lang="ja-JP" altLang="en-US" sz="900" dirty="0">
              <a:solidFill>
                <a:prstClr val="black">
                  <a:lumMod val="75000"/>
                  <a:lumOff val="25000"/>
                </a:prstClr>
              </a:solidFill>
            </a:endParaRPr>
          </a:p>
        </p:txBody>
      </p:sp>
      <p:sp>
        <p:nvSpPr>
          <p:cNvPr id="42" name="テキスト ボックス 41"/>
          <p:cNvSpPr txBox="1"/>
          <p:nvPr/>
        </p:nvSpPr>
        <p:spPr bwMode="auto">
          <a:xfrm>
            <a:off x="7668344" y="2908567"/>
            <a:ext cx="1348787" cy="495173"/>
          </a:xfrm>
          <a:prstGeom prst="rect">
            <a:avLst/>
          </a:prstGeom>
          <a:noFill/>
          <a:ln>
            <a:noFill/>
          </a:ln>
          <a:effectLst/>
          <a:extLst/>
        </p:spPr>
        <p:txBody>
          <a:bodyPr wrap="square" lIns="78903" tIns="39452" rIns="78903" bIns="39452" rtlCol="0">
            <a:spAutoFit/>
          </a:bodyPr>
          <a:lstStyle/>
          <a:p>
            <a:pPr>
              <a:spcBef>
                <a:spcPct val="20000"/>
              </a:spcBef>
              <a:spcAft>
                <a:spcPts val="400"/>
              </a:spcAft>
              <a:buClr>
                <a:srgbClr val="007BBB"/>
              </a:buClr>
              <a:tabLst/>
            </a:pPr>
            <a:r>
              <a:rPr lang="ja-JP" altLang="en-US" sz="900" dirty="0" smtClean="0">
                <a:solidFill>
                  <a:prstClr val="black">
                    <a:lumMod val="75000"/>
                    <a:lumOff val="25000"/>
                  </a:prstClr>
                </a:solidFill>
              </a:rPr>
              <a:t>コンテンツは、随時追加改訂していきますので、お楽しみに！！</a:t>
            </a:r>
            <a:endParaRPr kumimoji="1" lang="ja-JP" altLang="en-US" sz="900" dirty="0">
              <a:solidFill>
                <a:prstClr val="black">
                  <a:lumMod val="75000"/>
                  <a:lumOff val="25000"/>
                </a:prstClr>
              </a:solidFill>
            </a:endParaRPr>
          </a:p>
        </p:txBody>
      </p:sp>
      <p:sp>
        <p:nvSpPr>
          <p:cNvPr id="43" name="テキスト ボックス 42"/>
          <p:cNvSpPr txBox="1"/>
          <p:nvPr/>
        </p:nvSpPr>
        <p:spPr bwMode="auto">
          <a:xfrm>
            <a:off x="7668344" y="3945069"/>
            <a:ext cx="1348787" cy="495173"/>
          </a:xfrm>
          <a:prstGeom prst="rect">
            <a:avLst/>
          </a:prstGeom>
          <a:noFill/>
          <a:ln>
            <a:noFill/>
          </a:ln>
          <a:effectLst/>
          <a:extLst/>
        </p:spPr>
        <p:txBody>
          <a:bodyPr wrap="square" lIns="78903" tIns="39452" rIns="78903" bIns="39452" rtlCol="0">
            <a:spAutoFit/>
          </a:bodyPr>
          <a:lstStyle/>
          <a:p>
            <a:pPr>
              <a:spcBef>
                <a:spcPct val="20000"/>
              </a:spcBef>
              <a:spcAft>
                <a:spcPts val="400"/>
              </a:spcAft>
              <a:buClr>
                <a:srgbClr val="007BBB"/>
              </a:buClr>
              <a:tabLst/>
            </a:pPr>
            <a:r>
              <a:rPr lang="ja-JP" altLang="en-US" sz="900" dirty="0" smtClean="0">
                <a:solidFill>
                  <a:prstClr val="black">
                    <a:lumMod val="75000"/>
                    <a:lumOff val="25000"/>
                  </a:prstClr>
                </a:solidFill>
              </a:rPr>
              <a:t>リモートフォロー特典は、必要に応じてご利用ください</a:t>
            </a:r>
            <a:endParaRPr kumimoji="1" lang="ja-JP" altLang="en-US" sz="900" dirty="0">
              <a:solidFill>
                <a:prstClr val="black">
                  <a:lumMod val="75000"/>
                  <a:lumOff val="25000"/>
                </a:prstClr>
              </a:solidFill>
            </a:endParaRPr>
          </a:p>
        </p:txBody>
      </p:sp>
    </p:spTree>
    <p:extLst>
      <p:ext uri="{BB962C8B-B14F-4D97-AF65-F5344CB8AC3E}">
        <p14:creationId xmlns:p14="http://schemas.microsoft.com/office/powerpoint/2010/main" val="3193049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mn-lt"/>
                <a:ea typeface="+mn-ea"/>
              </a:rPr>
              <a:t>お申込み ステップ</a:t>
            </a:r>
            <a:endParaRPr kumimoji="1" lang="ja-JP" altLang="en-US" dirty="0">
              <a:latin typeface="+mn-lt"/>
              <a:ea typeface="+mn-ea"/>
            </a:endParaRPr>
          </a:p>
        </p:txBody>
      </p:sp>
      <p:sp>
        <p:nvSpPr>
          <p:cNvPr id="4" name="フッター プレースホルダー 3"/>
          <p:cNvSpPr>
            <a:spLocks noGrp="1"/>
          </p:cNvSpPr>
          <p:nvPr>
            <p:ph type="ftr" sz="quarter" idx="3"/>
          </p:nvPr>
        </p:nvSpPr>
        <p:spPr/>
        <p:txBody>
          <a:bodyPr/>
          <a:lstStyle/>
          <a:p>
            <a:r>
              <a:rPr lang="en-US" altLang="ja-JP" dirty="0" smtClean="0"/>
              <a:t>Copyright© K.K. Ashisuto All Rights Reserved.</a:t>
            </a:r>
            <a:endParaRPr lang="ja-JP" altLang="en-US" dirty="0" smtClean="0"/>
          </a:p>
        </p:txBody>
      </p:sp>
      <p:sp>
        <p:nvSpPr>
          <p:cNvPr id="5" name="スライド番号プレースホルダー 4"/>
          <p:cNvSpPr>
            <a:spLocks noGrp="1"/>
          </p:cNvSpPr>
          <p:nvPr>
            <p:ph type="sldNum" sz="quarter" idx="4"/>
          </p:nvPr>
        </p:nvSpPr>
        <p:spPr/>
        <p:txBody>
          <a:bodyPr/>
          <a:lstStyle/>
          <a:p>
            <a:fld id="{C7816169-848B-4E2F-9129-06408CD9870A}" type="slidenum">
              <a:rPr lang="ja-JP" altLang="en-US" smtClean="0"/>
              <a:pPr/>
              <a:t>18</a:t>
            </a:fld>
            <a:endParaRPr lang="ja-JP" altLang="en-US" dirty="0"/>
          </a:p>
        </p:txBody>
      </p:sp>
      <p:sp>
        <p:nvSpPr>
          <p:cNvPr id="6" name="楕円 5"/>
          <p:cNvSpPr/>
          <p:nvPr/>
        </p:nvSpPr>
        <p:spPr>
          <a:xfrm>
            <a:off x="731317" y="1059582"/>
            <a:ext cx="2016224" cy="1800200"/>
          </a:xfrm>
          <a:prstGeom prst="ellipse">
            <a:avLst/>
          </a:prstGeom>
          <a:solidFill>
            <a:srgbClr val="0070C0"/>
          </a:solidFill>
          <a:ln>
            <a:noFill/>
          </a:ln>
          <a:effectLst/>
        </p:spPr>
        <p:style>
          <a:lnRef idx="1">
            <a:schemeClr val="accent5"/>
          </a:lnRef>
          <a:fillRef idx="3">
            <a:schemeClr val="accent5"/>
          </a:fillRef>
          <a:effectRef idx="2">
            <a:schemeClr val="accent5"/>
          </a:effectRef>
          <a:fontRef idx="minor">
            <a:schemeClr val="lt1"/>
          </a:fontRef>
        </p:style>
        <p:txBody>
          <a:bodyPr lIns="0" rIns="0" rtlCol="0" anchor="ctr"/>
          <a:lstStyle/>
          <a:p>
            <a:pPr algn="ctr">
              <a:lnSpc>
                <a:spcPct val="150000"/>
              </a:lnSpc>
            </a:pPr>
            <a:r>
              <a:rPr lang="en-US" altLang="ja-JP" sz="1400" b="1" dirty="0" smtClean="0">
                <a:solidFill>
                  <a:schemeClr val="bg1"/>
                </a:solidFill>
              </a:rPr>
              <a:t>WebFOCUS</a:t>
            </a:r>
            <a:br>
              <a:rPr lang="en-US" altLang="ja-JP" sz="1400" b="1" dirty="0" smtClean="0">
                <a:solidFill>
                  <a:schemeClr val="bg1"/>
                </a:solidFill>
              </a:rPr>
            </a:br>
            <a:r>
              <a:rPr lang="en-US" altLang="ja-JP" sz="1400" b="1" dirty="0" smtClean="0">
                <a:solidFill>
                  <a:schemeClr val="bg1"/>
                </a:solidFill>
              </a:rPr>
              <a:t>knowledge base</a:t>
            </a:r>
          </a:p>
          <a:p>
            <a:pPr algn="ctr">
              <a:lnSpc>
                <a:spcPct val="150000"/>
              </a:lnSpc>
            </a:pPr>
            <a:r>
              <a:rPr lang="ja-JP" altLang="en-US" sz="1400" b="1" dirty="0" smtClean="0">
                <a:solidFill>
                  <a:schemeClr val="bg1"/>
                </a:solidFill>
              </a:rPr>
              <a:t>利用申込み</a:t>
            </a:r>
            <a:endParaRPr kumimoji="1" lang="ja-JP" altLang="en-US" sz="1400" b="1" dirty="0" smtClean="0">
              <a:solidFill>
                <a:schemeClr val="bg1"/>
              </a:solidFill>
            </a:endParaRPr>
          </a:p>
        </p:txBody>
      </p:sp>
      <p:sp>
        <p:nvSpPr>
          <p:cNvPr id="7" name="楕円 6"/>
          <p:cNvSpPr/>
          <p:nvPr/>
        </p:nvSpPr>
        <p:spPr>
          <a:xfrm>
            <a:off x="3512466" y="1065845"/>
            <a:ext cx="2016224" cy="1800200"/>
          </a:xfrm>
          <a:prstGeom prst="ellipse">
            <a:avLst/>
          </a:prstGeom>
          <a:solidFill>
            <a:srgbClr val="0070C0"/>
          </a:solidFill>
          <a:ln>
            <a:noFill/>
          </a:ln>
          <a:effectLst/>
        </p:spPr>
        <p:style>
          <a:lnRef idx="1">
            <a:schemeClr val="accent5"/>
          </a:lnRef>
          <a:fillRef idx="3">
            <a:schemeClr val="accent5"/>
          </a:fillRef>
          <a:effectRef idx="2">
            <a:schemeClr val="accent5"/>
          </a:effectRef>
          <a:fontRef idx="minor">
            <a:schemeClr val="lt1"/>
          </a:fontRef>
        </p:style>
        <p:txBody>
          <a:bodyPr lIns="0" rIns="0" rtlCol="0" anchor="ctr"/>
          <a:lstStyle/>
          <a:p>
            <a:pPr algn="ctr">
              <a:lnSpc>
                <a:spcPct val="150000"/>
              </a:lnSpc>
            </a:pPr>
            <a:r>
              <a:rPr kumimoji="1" lang="ja-JP" altLang="en-US" sz="1400" b="1" dirty="0" smtClean="0">
                <a:solidFill>
                  <a:schemeClr val="bg1"/>
                </a:solidFill>
              </a:rPr>
              <a:t>アカウント発行</a:t>
            </a:r>
          </a:p>
        </p:txBody>
      </p:sp>
      <p:sp>
        <p:nvSpPr>
          <p:cNvPr id="8" name="楕円 7"/>
          <p:cNvSpPr/>
          <p:nvPr/>
        </p:nvSpPr>
        <p:spPr>
          <a:xfrm>
            <a:off x="6269355" y="1061864"/>
            <a:ext cx="2016224" cy="1800200"/>
          </a:xfrm>
          <a:prstGeom prst="ellipse">
            <a:avLst/>
          </a:prstGeom>
          <a:solidFill>
            <a:srgbClr val="0070C0"/>
          </a:solidFill>
          <a:ln>
            <a:noFill/>
          </a:ln>
          <a:effectLst/>
        </p:spPr>
        <p:style>
          <a:lnRef idx="1">
            <a:schemeClr val="accent5"/>
          </a:lnRef>
          <a:fillRef idx="3">
            <a:schemeClr val="accent5"/>
          </a:fillRef>
          <a:effectRef idx="2">
            <a:schemeClr val="accent5"/>
          </a:effectRef>
          <a:fontRef idx="minor">
            <a:schemeClr val="lt1"/>
          </a:fontRef>
        </p:style>
        <p:txBody>
          <a:bodyPr lIns="0" rIns="0" rtlCol="0" anchor="ctr"/>
          <a:lstStyle/>
          <a:p>
            <a:pPr algn="ctr">
              <a:lnSpc>
                <a:spcPct val="150000"/>
              </a:lnSpc>
            </a:pPr>
            <a:r>
              <a:rPr kumimoji="1" lang="en-US" altLang="ja-JP" sz="1400" b="1" dirty="0" smtClean="0">
                <a:solidFill>
                  <a:schemeClr val="bg1"/>
                </a:solidFill>
              </a:rPr>
              <a:t>WebFOCUS</a:t>
            </a:r>
          </a:p>
          <a:p>
            <a:pPr algn="ctr">
              <a:lnSpc>
                <a:spcPct val="150000"/>
              </a:lnSpc>
            </a:pPr>
            <a:r>
              <a:rPr kumimoji="1" lang="ja-JP" altLang="en-US" sz="1400" b="1" dirty="0" smtClean="0">
                <a:solidFill>
                  <a:schemeClr val="bg1"/>
                </a:solidFill>
              </a:rPr>
              <a:t>ナレッジサプリ</a:t>
            </a:r>
            <a:endParaRPr lang="en-US" altLang="ja-JP" sz="1400" b="1" dirty="0">
              <a:solidFill>
                <a:schemeClr val="bg1"/>
              </a:solidFill>
            </a:endParaRPr>
          </a:p>
          <a:p>
            <a:pPr algn="ctr">
              <a:lnSpc>
                <a:spcPct val="150000"/>
              </a:lnSpc>
            </a:pPr>
            <a:r>
              <a:rPr kumimoji="1" lang="ja-JP" altLang="en-US" sz="1400" b="1" dirty="0" smtClean="0">
                <a:solidFill>
                  <a:schemeClr val="bg1"/>
                </a:solidFill>
              </a:rPr>
              <a:t>申込み</a:t>
            </a:r>
          </a:p>
        </p:txBody>
      </p:sp>
      <p:sp>
        <p:nvSpPr>
          <p:cNvPr id="9" name="山形 8"/>
          <p:cNvSpPr/>
          <p:nvPr/>
        </p:nvSpPr>
        <p:spPr>
          <a:xfrm>
            <a:off x="3034121" y="1781944"/>
            <a:ext cx="216024" cy="360040"/>
          </a:xfrm>
          <a:prstGeom prst="chevron">
            <a:avLst/>
          </a:prstGeom>
          <a:solidFill>
            <a:schemeClr val="bg1">
              <a:lumMod val="85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1400" dirty="0" smtClean="0">
              <a:solidFill>
                <a:schemeClr val="tx1">
                  <a:lumMod val="75000"/>
                  <a:lumOff val="25000"/>
                </a:schemeClr>
              </a:solidFill>
            </a:endParaRPr>
          </a:p>
        </p:txBody>
      </p:sp>
      <p:sp>
        <p:nvSpPr>
          <p:cNvPr id="10" name="山形 9"/>
          <p:cNvSpPr/>
          <p:nvPr/>
        </p:nvSpPr>
        <p:spPr>
          <a:xfrm>
            <a:off x="5791011" y="1779662"/>
            <a:ext cx="216024" cy="360040"/>
          </a:xfrm>
          <a:prstGeom prst="chevron">
            <a:avLst/>
          </a:prstGeom>
          <a:solidFill>
            <a:schemeClr val="bg1">
              <a:lumMod val="85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1400" dirty="0" smtClean="0">
              <a:solidFill>
                <a:schemeClr val="tx1">
                  <a:lumMod val="75000"/>
                  <a:lumOff val="25000"/>
                </a:schemeClr>
              </a:solidFill>
            </a:endParaRPr>
          </a:p>
        </p:txBody>
      </p:sp>
      <p:sp>
        <p:nvSpPr>
          <p:cNvPr id="13" name="正方形/長方形 12"/>
          <p:cNvSpPr/>
          <p:nvPr/>
        </p:nvSpPr>
        <p:spPr>
          <a:xfrm>
            <a:off x="785446" y="4024854"/>
            <a:ext cx="5761607" cy="728568"/>
          </a:xfrm>
          <a:prstGeom prst="rect">
            <a:avLst/>
          </a:prstGeom>
          <a:solidFill>
            <a:schemeClr val="bg1">
              <a:lumMod val="95000"/>
            </a:schemeClr>
          </a:solidFill>
          <a:ln w="127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p:cNvSpPr txBox="1"/>
          <p:nvPr/>
        </p:nvSpPr>
        <p:spPr>
          <a:xfrm>
            <a:off x="955779" y="3645069"/>
            <a:ext cx="5448225" cy="307777"/>
          </a:xfrm>
          <a:prstGeom prst="rect">
            <a:avLst/>
          </a:prstGeom>
          <a:noFill/>
        </p:spPr>
        <p:txBody>
          <a:bodyPr wrap="square" lIns="36000" rIns="0" rtlCol="0">
            <a:spAutoFit/>
          </a:bodyPr>
          <a:lstStyle/>
          <a:p>
            <a:r>
              <a:rPr lang="en-US" altLang="ja-JP" sz="1400" spc="100" dirty="0">
                <a:solidFill>
                  <a:schemeClr val="accent5">
                    <a:lumMod val="75000"/>
                  </a:schemeClr>
                </a:solidFill>
              </a:rPr>
              <a:t>https://mp.ashisuto.jp/public/seminar/view/42702</a:t>
            </a:r>
            <a:endParaRPr kumimoji="1" lang="ja-JP" altLang="en-US" sz="1400" spc="100" dirty="0">
              <a:solidFill>
                <a:schemeClr val="accent5">
                  <a:lumMod val="75000"/>
                </a:schemeClr>
              </a:solidFill>
            </a:endParaRPr>
          </a:p>
        </p:txBody>
      </p:sp>
      <p:sp>
        <p:nvSpPr>
          <p:cNvPr id="16" name="テキスト ボックス 15"/>
          <p:cNvSpPr txBox="1"/>
          <p:nvPr/>
        </p:nvSpPr>
        <p:spPr>
          <a:xfrm>
            <a:off x="856487" y="4053430"/>
            <a:ext cx="5618558" cy="674031"/>
          </a:xfrm>
          <a:prstGeom prst="rect">
            <a:avLst/>
          </a:prstGeom>
          <a:noFill/>
        </p:spPr>
        <p:txBody>
          <a:bodyPr wrap="square" lIns="108000" rIns="108000" rtlCol="0">
            <a:spAutoFit/>
          </a:bodyPr>
          <a:lstStyle/>
          <a:p>
            <a:pPr algn="dist">
              <a:lnSpc>
                <a:spcPct val="120000"/>
              </a:lnSpc>
            </a:pPr>
            <a:r>
              <a:rPr lang="ja-JP" altLang="en-US" sz="1050" dirty="0" smtClean="0">
                <a:solidFill>
                  <a:schemeClr val="tx1">
                    <a:lumMod val="65000"/>
                    <a:lumOff val="35000"/>
                  </a:schemeClr>
                </a:solidFill>
              </a:rPr>
              <a:t>サイト内のコンテンツ</a:t>
            </a:r>
            <a:r>
              <a:rPr lang="ja-JP" altLang="en-US" sz="1050" dirty="0">
                <a:solidFill>
                  <a:schemeClr val="tx1">
                    <a:lumMod val="65000"/>
                    <a:lumOff val="35000"/>
                  </a:schemeClr>
                </a:solidFill>
              </a:rPr>
              <a:t>を利用するためには、ログイン</a:t>
            </a:r>
            <a:r>
              <a:rPr lang="en-US" altLang="ja-JP" sz="1050" dirty="0">
                <a:solidFill>
                  <a:schemeClr val="tx1">
                    <a:lumMod val="65000"/>
                    <a:lumOff val="35000"/>
                  </a:schemeClr>
                </a:solidFill>
              </a:rPr>
              <a:t>ID</a:t>
            </a:r>
            <a:r>
              <a:rPr lang="ja-JP" altLang="en-US" sz="1050" dirty="0">
                <a:solidFill>
                  <a:schemeClr val="tx1">
                    <a:lumMod val="65000"/>
                    <a:lumOff val="35000"/>
                  </a:schemeClr>
                </a:solidFill>
              </a:rPr>
              <a:t>が必要です。申し込みページよりログイン</a:t>
            </a:r>
            <a:r>
              <a:rPr lang="en-US" altLang="ja-JP" sz="1050" dirty="0">
                <a:solidFill>
                  <a:schemeClr val="tx1">
                    <a:lumMod val="65000"/>
                    <a:lumOff val="35000"/>
                  </a:schemeClr>
                </a:solidFill>
              </a:rPr>
              <a:t>ID</a:t>
            </a:r>
            <a:r>
              <a:rPr lang="ja-JP" altLang="en-US" sz="1050" dirty="0">
                <a:solidFill>
                  <a:schemeClr val="tx1">
                    <a:lumMod val="65000"/>
                    <a:lumOff val="35000"/>
                  </a:schemeClr>
                </a:solidFill>
              </a:rPr>
              <a:t>の発行</a:t>
            </a:r>
            <a:r>
              <a:rPr lang="ja-JP" altLang="en-US" sz="1050" dirty="0" smtClean="0">
                <a:solidFill>
                  <a:schemeClr val="tx1">
                    <a:lumMod val="65000"/>
                    <a:lumOff val="35000"/>
                  </a:schemeClr>
                </a:solidFill>
              </a:rPr>
              <a:t>をお申し込みください。お申込みより、</a:t>
            </a:r>
            <a:r>
              <a:rPr lang="ja-JP" altLang="en-US" sz="1050" dirty="0">
                <a:solidFill>
                  <a:schemeClr val="tx1">
                    <a:lumMod val="65000"/>
                    <a:lumOff val="35000"/>
                  </a:schemeClr>
                </a:solidFill>
              </a:rPr>
              <a:t>３</a:t>
            </a:r>
            <a:r>
              <a:rPr lang="ja-JP" altLang="en-US" sz="1050" dirty="0" smtClean="0">
                <a:solidFill>
                  <a:schemeClr val="tx1">
                    <a:lumMod val="65000"/>
                    <a:lumOff val="35000"/>
                  </a:schemeClr>
                </a:solidFill>
              </a:rPr>
              <a:t>営業日以上経っても登録完了メールが届かない場合、</a:t>
            </a:r>
            <a:r>
              <a:rPr lang="en-US" altLang="ja-JP" sz="1050" dirty="0" smtClean="0">
                <a:solidFill>
                  <a:schemeClr val="tx1">
                    <a:lumMod val="65000"/>
                    <a:lumOff val="35000"/>
                  </a:schemeClr>
                </a:solidFill>
                <a:hlinkClick r:id="rId2"/>
              </a:rPr>
              <a:t>wf_ns@ashisuto.co.jp</a:t>
            </a:r>
            <a:r>
              <a:rPr lang="ja-JP" altLang="en-US" sz="1050" dirty="0" smtClean="0">
                <a:solidFill>
                  <a:schemeClr val="tx1">
                    <a:lumMod val="65000"/>
                    <a:lumOff val="35000"/>
                  </a:schemeClr>
                </a:solidFill>
              </a:rPr>
              <a:t> までお問い合わせください。</a:t>
            </a:r>
            <a:endParaRPr lang="en-US" altLang="ja-JP" sz="1050" dirty="0">
              <a:solidFill>
                <a:schemeClr val="tx1">
                  <a:lumMod val="65000"/>
                  <a:lumOff val="35000"/>
                </a:schemeClr>
              </a:solidFill>
            </a:endParaRPr>
          </a:p>
        </p:txBody>
      </p:sp>
      <p:sp>
        <p:nvSpPr>
          <p:cNvPr id="17" name="正方形/長方形 16"/>
          <p:cNvSpPr/>
          <p:nvPr/>
        </p:nvSpPr>
        <p:spPr>
          <a:xfrm>
            <a:off x="786413" y="3315807"/>
            <a:ext cx="5544616" cy="276999"/>
          </a:xfrm>
          <a:prstGeom prst="rect">
            <a:avLst/>
          </a:prstGeom>
        </p:spPr>
        <p:txBody>
          <a:bodyPr wrap="square">
            <a:spAutoFit/>
          </a:bodyPr>
          <a:lstStyle/>
          <a:p>
            <a:r>
              <a:rPr lang="ja-JP" altLang="en-US" sz="1200" dirty="0" smtClean="0">
                <a:solidFill>
                  <a:schemeClr val="tx1">
                    <a:lumMod val="65000"/>
                    <a:lumOff val="35000"/>
                  </a:schemeClr>
                </a:solidFill>
              </a:rPr>
              <a:t>下記より、お申込みいただくと ログイン</a:t>
            </a:r>
            <a:r>
              <a:rPr lang="en-US" altLang="ja-JP" sz="1200" dirty="0" smtClean="0">
                <a:solidFill>
                  <a:schemeClr val="tx1">
                    <a:lumMod val="65000"/>
                    <a:lumOff val="35000"/>
                  </a:schemeClr>
                </a:solidFill>
              </a:rPr>
              <a:t>ID</a:t>
            </a:r>
            <a:r>
              <a:rPr lang="ja-JP" altLang="en-US" sz="1200" dirty="0" smtClean="0">
                <a:solidFill>
                  <a:schemeClr val="tx1">
                    <a:lumMod val="65000"/>
                    <a:lumOff val="35000"/>
                  </a:schemeClr>
                </a:solidFill>
              </a:rPr>
              <a:t>を </a:t>
            </a:r>
            <a:r>
              <a:rPr lang="en-US" altLang="ja-JP" sz="1200" dirty="0" smtClean="0">
                <a:solidFill>
                  <a:schemeClr val="tx1">
                    <a:lumMod val="50000"/>
                    <a:lumOff val="50000"/>
                  </a:schemeClr>
                </a:solidFill>
              </a:rPr>
              <a:t>『</a:t>
            </a:r>
            <a:r>
              <a:rPr lang="ja-JP" altLang="en-US" sz="1200" dirty="0" smtClean="0">
                <a:solidFill>
                  <a:schemeClr val="tx1">
                    <a:lumMod val="65000"/>
                    <a:lumOff val="35000"/>
                  </a:schemeClr>
                </a:solidFill>
              </a:rPr>
              <a:t>無料</a:t>
            </a:r>
            <a:r>
              <a:rPr lang="en-US" altLang="ja-JP" sz="1200" dirty="0" smtClean="0">
                <a:solidFill>
                  <a:schemeClr val="tx1">
                    <a:lumMod val="50000"/>
                    <a:lumOff val="50000"/>
                  </a:schemeClr>
                </a:solidFill>
              </a:rPr>
              <a:t>』</a:t>
            </a:r>
            <a:r>
              <a:rPr lang="ja-JP" altLang="en-US" sz="1200" dirty="0" smtClean="0">
                <a:solidFill>
                  <a:schemeClr val="tx1">
                    <a:lumMod val="65000"/>
                    <a:lumOff val="35000"/>
                  </a:schemeClr>
                </a:solidFill>
              </a:rPr>
              <a:t> で発行致します！</a:t>
            </a:r>
            <a:endParaRPr lang="ja-JP" altLang="en-US" sz="1200" dirty="0">
              <a:solidFill>
                <a:schemeClr val="tx1">
                  <a:lumMod val="65000"/>
                  <a:lumOff val="35000"/>
                </a:schemeClr>
              </a:solidFill>
            </a:endParaRPr>
          </a:p>
        </p:txBody>
      </p:sp>
      <p:cxnSp>
        <p:nvCxnSpPr>
          <p:cNvPr id="18" name="直線コネクタ 17"/>
          <p:cNvCxnSpPr/>
          <p:nvPr/>
        </p:nvCxnSpPr>
        <p:spPr>
          <a:xfrm>
            <a:off x="786413" y="3299954"/>
            <a:ext cx="0" cy="26415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9" name="図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1069" y="3270212"/>
            <a:ext cx="1697355" cy="1697355"/>
          </a:xfrm>
          <a:prstGeom prst="rect">
            <a:avLst/>
          </a:prstGeom>
        </p:spPr>
      </p:pic>
    </p:spTree>
    <p:extLst>
      <p:ext uri="{BB962C8B-B14F-4D97-AF65-F5344CB8AC3E}">
        <p14:creationId xmlns:p14="http://schemas.microsoft.com/office/powerpoint/2010/main" val="1564012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smtClean="0"/>
              <a:t>Copyright© K.K. Ashisuto All Rights Reserved.</a:t>
            </a:r>
            <a:endParaRPr lang="ja-JP" altLang="en-US" dirty="0" smtClean="0"/>
          </a:p>
        </p:txBody>
      </p:sp>
      <p:sp>
        <p:nvSpPr>
          <p:cNvPr id="5" name="スライド番号プレースホルダー 4"/>
          <p:cNvSpPr>
            <a:spLocks noGrp="1"/>
          </p:cNvSpPr>
          <p:nvPr>
            <p:ph type="sldNum" sz="quarter" idx="4"/>
          </p:nvPr>
        </p:nvSpPr>
        <p:spPr/>
        <p:txBody>
          <a:bodyPr/>
          <a:lstStyle/>
          <a:p>
            <a:fld id="{C7816169-848B-4E2F-9129-06408CD9870A}" type="slidenum">
              <a:rPr lang="ja-JP" altLang="en-US" smtClean="0"/>
              <a:pPr/>
              <a:t>19</a:t>
            </a:fld>
            <a:endParaRPr lang="ja-JP" altLang="en-US"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5165" y="990028"/>
            <a:ext cx="3158480" cy="3158480"/>
          </a:xfrm>
          <a:prstGeom prst="rect">
            <a:avLst/>
          </a:prstGeom>
        </p:spPr>
      </p:pic>
      <p:sp>
        <p:nvSpPr>
          <p:cNvPr id="8" name="角丸四角形吹き出し 7"/>
          <p:cNvSpPr/>
          <p:nvPr/>
        </p:nvSpPr>
        <p:spPr>
          <a:xfrm>
            <a:off x="4593646" y="915566"/>
            <a:ext cx="3434738" cy="915982"/>
          </a:xfrm>
          <a:prstGeom prst="wedgeRoundRectCallout">
            <a:avLst>
              <a:gd name="adj1" fmla="val 43305"/>
              <a:gd name="adj2" fmla="val 23725"/>
              <a:gd name="adj3" fmla="val 16667"/>
            </a:avLst>
          </a:prstGeom>
          <a:no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spcBef>
                <a:spcPts val="600"/>
              </a:spcBef>
            </a:pPr>
            <a:r>
              <a:rPr lang="ja-JP" altLang="en-US" sz="1600" b="1" dirty="0" smtClean="0">
                <a:solidFill>
                  <a:schemeClr val="tx2"/>
                </a:solidFill>
                <a:latin typeface="HG丸ｺﾞｼｯｸM-PRO" panose="020F0600000000000000" pitchFamily="50" charset="-128"/>
                <a:ea typeface="HG丸ｺﾞｼｯｸM-PRO" panose="020F0600000000000000" pitchFamily="50" charset="-128"/>
              </a:rPr>
              <a:t>迷ったときの</a:t>
            </a:r>
            <a:r>
              <a:rPr lang="ja-JP" altLang="en-US" sz="2000" b="1" dirty="0" smtClean="0">
                <a:solidFill>
                  <a:schemeClr val="accent4"/>
                </a:solidFill>
                <a:latin typeface="HG丸ｺﾞｼｯｸM-PRO" panose="020F0600000000000000" pitchFamily="50" charset="-128"/>
                <a:ea typeface="HG丸ｺﾞｼｯｸM-PRO" panose="020F0600000000000000" pitchFamily="50" charset="-128"/>
              </a:rPr>
              <a:t>ヒント</a:t>
            </a:r>
            <a:endParaRPr lang="en-US" altLang="ja-JP" sz="2000" b="1" dirty="0" smtClean="0">
              <a:solidFill>
                <a:schemeClr val="accent4"/>
              </a:solidFill>
              <a:latin typeface="HG丸ｺﾞｼｯｸM-PRO" panose="020F0600000000000000" pitchFamily="50" charset="-128"/>
              <a:ea typeface="HG丸ｺﾞｼｯｸM-PRO" panose="020F0600000000000000" pitchFamily="50" charset="-128"/>
            </a:endParaRPr>
          </a:p>
          <a:p>
            <a:pPr algn="ctr">
              <a:spcBef>
                <a:spcPts val="600"/>
              </a:spcBef>
            </a:pPr>
            <a:r>
              <a:rPr lang="ja-JP" altLang="en-US" sz="1600" b="1" dirty="0" smtClean="0">
                <a:solidFill>
                  <a:schemeClr val="tx2"/>
                </a:solidFill>
                <a:latin typeface="HG丸ｺﾞｼｯｸM-PRO" panose="020F0600000000000000" pitchFamily="50" charset="-128"/>
                <a:ea typeface="HG丸ｺﾞｼｯｸM-PRO" panose="020F0600000000000000" pitchFamily="50" charset="-128"/>
              </a:rPr>
              <a:t>価値創造の</a:t>
            </a:r>
            <a:r>
              <a:rPr lang="ja-JP" altLang="en-US" sz="2000" b="1" dirty="0" smtClean="0">
                <a:solidFill>
                  <a:schemeClr val="accent4"/>
                </a:solidFill>
                <a:latin typeface="HG丸ｺﾞｼｯｸM-PRO" panose="020F0600000000000000" pitchFamily="50" charset="-128"/>
                <a:ea typeface="HG丸ｺﾞｼｯｸM-PRO" panose="020F0600000000000000" pitchFamily="50" charset="-128"/>
              </a:rPr>
              <a:t>アイデア</a:t>
            </a:r>
            <a:r>
              <a:rPr lang="ja-JP" altLang="en-US" sz="1600" b="1" dirty="0" smtClean="0">
                <a:solidFill>
                  <a:schemeClr val="tx2"/>
                </a:solidFill>
                <a:latin typeface="HG丸ｺﾞｼｯｸM-PRO" panose="020F0600000000000000" pitchFamily="50" charset="-128"/>
                <a:ea typeface="HG丸ｺﾞｼｯｸM-PRO" panose="020F0600000000000000" pitchFamily="50" charset="-128"/>
              </a:rPr>
              <a:t>を補完</a:t>
            </a:r>
            <a:endParaRPr kumimoji="1" lang="ja-JP" altLang="en-US" sz="1600" b="1" dirty="0" smtClean="0">
              <a:solidFill>
                <a:schemeClr val="tx2"/>
              </a:solidFill>
              <a:latin typeface="HG丸ｺﾞｼｯｸM-PRO" panose="020F0600000000000000" pitchFamily="50" charset="-128"/>
              <a:ea typeface="HG丸ｺﾞｼｯｸM-PRO" panose="020F0600000000000000" pitchFamily="50" charset="-128"/>
            </a:endParaRP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0954" y="1563638"/>
            <a:ext cx="2600120" cy="2440853"/>
          </a:xfrm>
          <a:prstGeom prst="rect">
            <a:avLst/>
          </a:prstGeom>
        </p:spPr>
      </p:pic>
      <p:sp>
        <p:nvSpPr>
          <p:cNvPr id="2" name="正方形/長方形 1"/>
          <p:cNvSpPr/>
          <p:nvPr/>
        </p:nvSpPr>
        <p:spPr>
          <a:xfrm>
            <a:off x="7972850" y="4573166"/>
            <a:ext cx="1063646" cy="207749"/>
          </a:xfrm>
          <a:prstGeom prst="rect">
            <a:avLst/>
          </a:prstGeom>
        </p:spPr>
        <p:txBody>
          <a:bodyPr wrap="square" lIns="0" tIns="0" rIns="0" bIns="0">
            <a:spAutoFit/>
          </a:bodyPr>
          <a:lstStyle/>
          <a:p>
            <a:pPr algn="ctr">
              <a:lnSpc>
                <a:spcPts val="1800"/>
              </a:lnSpc>
              <a:spcBef>
                <a:spcPts val="600"/>
              </a:spcBef>
            </a:pPr>
            <a:r>
              <a:rPr lang="en-US" altLang="ja-JP" sz="900" dirty="0" smtClean="0">
                <a:solidFill>
                  <a:schemeClr val="bg1">
                    <a:lumMod val="65000"/>
                  </a:schemeClr>
                </a:solidFill>
                <a:latin typeface="+mj-ea"/>
                <a:ea typeface="+mj-ea"/>
              </a:rPr>
              <a:t>WF-95420240501</a:t>
            </a:r>
            <a:endParaRPr lang="ja-JP" altLang="en-US" sz="900" dirty="0">
              <a:solidFill>
                <a:schemeClr val="bg1">
                  <a:lumMod val="65000"/>
                </a:schemeClr>
              </a:solidFill>
              <a:latin typeface="+mj-ea"/>
              <a:ea typeface="+mj-ea"/>
            </a:endParaRPr>
          </a:p>
        </p:txBody>
      </p:sp>
      <p:grpSp>
        <p:nvGrpSpPr>
          <p:cNvPr id="3" name="グループ化 2"/>
          <p:cNvGrpSpPr/>
          <p:nvPr/>
        </p:nvGrpSpPr>
        <p:grpSpPr>
          <a:xfrm>
            <a:off x="5417771" y="3672495"/>
            <a:ext cx="1835727" cy="510381"/>
            <a:chOff x="5417771" y="3670923"/>
            <a:chExt cx="1835727" cy="510381"/>
          </a:xfrm>
        </p:grpSpPr>
        <p:sp>
          <p:nvSpPr>
            <p:cNvPr id="10" name="正方形/長方形 9"/>
            <p:cNvSpPr/>
            <p:nvPr/>
          </p:nvSpPr>
          <p:spPr>
            <a:xfrm>
              <a:off x="5508104" y="3670923"/>
              <a:ext cx="1595309" cy="276999"/>
            </a:xfrm>
            <a:prstGeom prst="rect">
              <a:avLst/>
            </a:prstGeom>
          </p:spPr>
          <p:txBody>
            <a:bodyPr wrap="none">
              <a:spAutoFit/>
            </a:bodyPr>
            <a:lstStyle/>
            <a:p>
              <a:pPr>
                <a:lnSpc>
                  <a:spcPct val="120000"/>
                </a:lnSpc>
              </a:pPr>
              <a:r>
                <a:rPr kumimoji="1" lang="ja-JP" altLang="en-US" sz="1000" b="1" dirty="0">
                  <a:solidFill>
                    <a:srgbClr val="0070C0"/>
                  </a:solidFill>
                  <a:latin typeface="メイリオ" panose="020B0604030504040204" pitchFamily="50" charset="-128"/>
                  <a:ea typeface="メイリオ" panose="020B0604030504040204" pitchFamily="50" charset="-128"/>
                </a:rPr>
                <a:t>詳細は、</a:t>
              </a:r>
              <a:r>
                <a:rPr kumimoji="1" lang="ja-JP" altLang="en-US" sz="1000" b="1" dirty="0" smtClean="0">
                  <a:solidFill>
                    <a:srgbClr val="0070C0"/>
                  </a:solidFill>
                  <a:latin typeface="メイリオ" panose="020B0604030504040204" pitchFamily="50" charset="-128"/>
                  <a:ea typeface="メイリオ" panose="020B0604030504040204" pitchFamily="50" charset="-128"/>
                </a:rPr>
                <a:t>ウェブサイトで</a:t>
              </a:r>
              <a:endParaRPr kumimoji="1" lang="ja-JP" altLang="en-US" sz="1000" b="1" dirty="0">
                <a:solidFill>
                  <a:srgbClr val="0070C0"/>
                </a:solidFill>
                <a:latin typeface="メイリオ" panose="020B0604030504040204" pitchFamily="50" charset="-128"/>
                <a:ea typeface="メイリオ" panose="020B0604030504040204" pitchFamily="50" charset="-128"/>
              </a:endParaRPr>
            </a:p>
          </p:txBody>
        </p:sp>
        <p:pic>
          <p:nvPicPr>
            <p:cNvPr id="11" name="図 1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417771" y="3884232"/>
              <a:ext cx="1835727" cy="297072"/>
            </a:xfrm>
            <a:prstGeom prst="rect">
              <a:avLst/>
            </a:prstGeom>
          </p:spPr>
        </p:pic>
        <p:sp>
          <p:nvSpPr>
            <p:cNvPr id="12" name="テキスト ボックス 11"/>
            <p:cNvSpPr txBox="1"/>
            <p:nvPr/>
          </p:nvSpPr>
          <p:spPr>
            <a:xfrm>
              <a:off x="5472429" y="3933064"/>
              <a:ext cx="1593851" cy="215444"/>
            </a:xfrm>
            <a:prstGeom prst="rect">
              <a:avLst/>
            </a:prstGeom>
            <a:noFill/>
          </p:spPr>
          <p:txBody>
            <a:bodyPr wrap="square" rtlCol="0">
              <a:spAutoFit/>
            </a:bodyPr>
            <a:lstStyle/>
            <a:p>
              <a:r>
                <a:rPr kumimoji="1" lang="en-US" altLang="ja-JP" sz="800" b="1" dirty="0" smtClean="0">
                  <a:solidFill>
                    <a:schemeClr val="tx1">
                      <a:lumMod val="50000"/>
                      <a:lumOff val="50000"/>
                    </a:schemeClr>
                  </a:solidFill>
                  <a:latin typeface="メイリオ" panose="020B0604030504040204" pitchFamily="50" charset="-128"/>
                  <a:ea typeface="メイリオ" panose="020B0604030504040204" pitchFamily="50" charset="-128"/>
                </a:rPr>
                <a:t>WebFOCUS</a:t>
              </a:r>
              <a:r>
                <a:rPr kumimoji="1" lang="ja-JP" altLang="en-US" sz="800" b="1" dirty="0" smtClean="0">
                  <a:solidFill>
                    <a:schemeClr val="tx1">
                      <a:lumMod val="50000"/>
                      <a:lumOff val="50000"/>
                    </a:schemeClr>
                  </a:solidFill>
                  <a:latin typeface="メイリオ" panose="020B0604030504040204" pitchFamily="50" charset="-128"/>
                  <a:ea typeface="メイリオ" panose="020B0604030504040204" pitchFamily="50" charset="-128"/>
                </a:rPr>
                <a:t> ナレッジサプリ</a:t>
              </a:r>
              <a:endParaRPr kumimoji="1" lang="ja-JP" altLang="en-US" sz="8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398096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mn-lt"/>
                <a:ea typeface="+mn-ea"/>
              </a:rPr>
              <a:t>WebFOCUS </a:t>
            </a:r>
            <a:r>
              <a:rPr lang="ja-JP" altLang="en-US" dirty="0">
                <a:latin typeface="+mn-lt"/>
                <a:ea typeface="+mn-ea"/>
              </a:rPr>
              <a:t>ナレッジサプリと</a:t>
            </a:r>
            <a:r>
              <a:rPr lang="ja-JP" altLang="en-US" dirty="0" smtClean="0">
                <a:latin typeface="+mn-lt"/>
                <a:ea typeface="+mn-ea"/>
              </a:rPr>
              <a:t>は？</a:t>
            </a:r>
            <a:endParaRPr kumimoji="1" lang="ja-JP" altLang="en-US" dirty="0">
              <a:latin typeface="+mn-lt"/>
              <a:ea typeface="+mn-ea"/>
            </a:endParaRPr>
          </a:p>
        </p:txBody>
      </p:sp>
      <p:sp>
        <p:nvSpPr>
          <p:cNvPr id="3" name="コンテンツ プレースホルダー 2"/>
          <p:cNvSpPr>
            <a:spLocks noGrp="1"/>
          </p:cNvSpPr>
          <p:nvPr>
            <p:ph idx="1"/>
          </p:nvPr>
        </p:nvSpPr>
        <p:spPr>
          <a:xfrm>
            <a:off x="539551" y="3147814"/>
            <a:ext cx="8280921" cy="1530170"/>
          </a:xfrm>
          <a:solidFill>
            <a:schemeClr val="accent5"/>
          </a:solidFill>
          <a:ln w="28575">
            <a:noFill/>
          </a:ln>
        </p:spPr>
        <p:txBody>
          <a:bodyPr lIns="540000" tIns="180000" rIns="540000" bIns="180000" anchor="ctr">
            <a:normAutofit fontScale="92500" lnSpcReduction="20000"/>
          </a:bodyPr>
          <a:lstStyle/>
          <a:p>
            <a:pPr algn="dist">
              <a:lnSpc>
                <a:spcPct val="110000"/>
              </a:lnSpc>
            </a:pPr>
            <a:r>
              <a:rPr lang="en-US" altLang="ja-JP" b="1" dirty="0">
                <a:solidFill>
                  <a:schemeClr val="bg1"/>
                </a:solidFill>
              </a:rPr>
              <a:t>『</a:t>
            </a:r>
            <a:r>
              <a:rPr lang="ja-JP" altLang="en-US" b="1" dirty="0">
                <a:solidFill>
                  <a:schemeClr val="bg1"/>
                </a:solidFill>
              </a:rPr>
              <a:t>新しい価値</a:t>
            </a:r>
            <a:r>
              <a:rPr lang="en-US" altLang="ja-JP" b="1" dirty="0">
                <a:solidFill>
                  <a:schemeClr val="bg1"/>
                </a:solidFill>
              </a:rPr>
              <a:t>』</a:t>
            </a:r>
            <a:r>
              <a:rPr lang="ja-JP" altLang="en-US" b="1" dirty="0" smtClean="0">
                <a:solidFill>
                  <a:schemeClr val="bg1"/>
                </a:solidFill>
              </a:rPr>
              <a:t>を継続的</a:t>
            </a:r>
            <a:r>
              <a:rPr lang="ja-JP" altLang="en-US" b="1" dirty="0">
                <a:solidFill>
                  <a:schemeClr val="bg1"/>
                </a:solidFill>
              </a:rPr>
              <a:t>に創出できる体制・状態を</a:t>
            </a:r>
            <a:r>
              <a:rPr lang="ja-JP" altLang="en-US" b="1" dirty="0" smtClean="0">
                <a:solidFill>
                  <a:schemeClr val="bg1"/>
                </a:solidFill>
              </a:rPr>
              <a:t>目指すために・・・</a:t>
            </a:r>
            <a:endParaRPr lang="en-US" altLang="ja-JP" b="1" dirty="0" smtClean="0">
              <a:solidFill>
                <a:schemeClr val="bg1"/>
              </a:solidFill>
            </a:endParaRPr>
          </a:p>
          <a:p>
            <a:pPr algn="dist">
              <a:lnSpc>
                <a:spcPct val="110000"/>
              </a:lnSpc>
            </a:pPr>
            <a:r>
              <a:rPr lang="en-US" altLang="ja-JP" b="1" dirty="0" smtClean="0">
                <a:solidFill>
                  <a:schemeClr val="bg1"/>
                </a:solidFill>
              </a:rPr>
              <a:t>WebFOCUS</a:t>
            </a:r>
            <a:r>
              <a:rPr lang="ja-JP" altLang="en-US" b="1" dirty="0" smtClean="0">
                <a:solidFill>
                  <a:schemeClr val="bg1"/>
                </a:solidFill>
              </a:rPr>
              <a:t>活用のヒントが</a:t>
            </a:r>
            <a:r>
              <a:rPr lang="ja-JP" altLang="en-US" b="1" dirty="0">
                <a:solidFill>
                  <a:schemeClr val="bg1"/>
                </a:solidFill>
              </a:rPr>
              <a:t>詰まった各種コンテンツ</a:t>
            </a:r>
            <a:r>
              <a:rPr lang="ja-JP" altLang="en-US" b="1" dirty="0" smtClean="0">
                <a:solidFill>
                  <a:schemeClr val="bg1"/>
                </a:solidFill>
              </a:rPr>
              <a:t>を提供しています。</a:t>
            </a:r>
          </a:p>
          <a:p>
            <a:pPr algn="dist">
              <a:lnSpc>
                <a:spcPct val="110000"/>
              </a:lnSpc>
            </a:pPr>
            <a:r>
              <a:rPr lang="ja-JP" altLang="en-US" b="1" dirty="0" smtClean="0">
                <a:solidFill>
                  <a:schemeClr val="bg1"/>
                </a:solidFill>
              </a:rPr>
              <a:t>自分</a:t>
            </a:r>
            <a:r>
              <a:rPr lang="ja-JP" altLang="en-US" b="1" dirty="0">
                <a:solidFill>
                  <a:schemeClr val="bg1"/>
                </a:solidFill>
              </a:rPr>
              <a:t>たちの取り組み状況や目的に応じて </a:t>
            </a:r>
            <a:r>
              <a:rPr lang="en-US" altLang="ja-JP" b="1" dirty="0">
                <a:solidFill>
                  <a:schemeClr val="bg1"/>
                </a:solidFill>
              </a:rPr>
              <a:t>WebFOCUS </a:t>
            </a:r>
            <a:r>
              <a:rPr lang="ja-JP" altLang="en-US" b="1" dirty="0">
                <a:solidFill>
                  <a:schemeClr val="bg1"/>
                </a:solidFill>
              </a:rPr>
              <a:t>ナレッジサプリ</a:t>
            </a:r>
            <a:r>
              <a:rPr lang="ja-JP" altLang="en-US" b="1" dirty="0" smtClean="0">
                <a:solidFill>
                  <a:schemeClr val="bg1"/>
                </a:solidFill>
              </a:rPr>
              <a:t>で</a:t>
            </a:r>
            <a:endParaRPr lang="en-US" altLang="ja-JP" b="1" dirty="0" smtClean="0">
              <a:solidFill>
                <a:schemeClr val="bg1"/>
              </a:solidFill>
            </a:endParaRPr>
          </a:p>
          <a:p>
            <a:pPr algn="dist">
              <a:lnSpc>
                <a:spcPct val="110000"/>
              </a:lnSpc>
            </a:pPr>
            <a:r>
              <a:rPr lang="en-US" altLang="ja-JP" b="1" dirty="0" smtClean="0">
                <a:solidFill>
                  <a:schemeClr val="bg1"/>
                </a:solidFill>
              </a:rPr>
              <a:t>WebFOCUS</a:t>
            </a:r>
            <a:r>
              <a:rPr lang="ja-JP" altLang="en-US" b="1" dirty="0">
                <a:solidFill>
                  <a:schemeClr val="bg1"/>
                </a:solidFill>
              </a:rPr>
              <a:t>活用</a:t>
            </a:r>
            <a:r>
              <a:rPr lang="ja-JP" altLang="en-US" b="1" dirty="0" smtClean="0">
                <a:solidFill>
                  <a:schemeClr val="bg1"/>
                </a:solidFill>
              </a:rPr>
              <a:t>のノウハウや製品テクニックを</a:t>
            </a:r>
            <a:r>
              <a:rPr lang="ja-JP" altLang="en-US" b="1" dirty="0">
                <a:solidFill>
                  <a:schemeClr val="bg1"/>
                </a:solidFill>
              </a:rPr>
              <a:t>補うことができます。</a:t>
            </a:r>
            <a:endParaRPr kumimoji="1" lang="ja-JP" altLang="en-US" b="1" dirty="0">
              <a:solidFill>
                <a:schemeClr val="bg1"/>
              </a:solidFill>
            </a:endParaRPr>
          </a:p>
        </p:txBody>
      </p:sp>
      <p:sp>
        <p:nvSpPr>
          <p:cNvPr id="4" name="フッター プレースホルダー 3"/>
          <p:cNvSpPr>
            <a:spLocks noGrp="1"/>
          </p:cNvSpPr>
          <p:nvPr>
            <p:ph type="ftr" sz="quarter" idx="3"/>
          </p:nvPr>
        </p:nvSpPr>
        <p:spPr/>
        <p:txBody>
          <a:bodyPr/>
          <a:lstStyle/>
          <a:p>
            <a:r>
              <a:rPr lang="en-US" altLang="ja-JP" dirty="0" smtClean="0"/>
              <a:t>Copyright© K.K. Ashisuto All Rights Reserved.</a:t>
            </a:r>
            <a:endParaRPr lang="ja-JP" altLang="en-US" dirty="0" smtClean="0"/>
          </a:p>
        </p:txBody>
      </p:sp>
      <p:sp>
        <p:nvSpPr>
          <p:cNvPr id="5" name="スライド番号プレースホルダー 4"/>
          <p:cNvSpPr>
            <a:spLocks noGrp="1"/>
          </p:cNvSpPr>
          <p:nvPr>
            <p:ph type="sldNum" sz="quarter" idx="4"/>
          </p:nvPr>
        </p:nvSpPr>
        <p:spPr/>
        <p:txBody>
          <a:bodyPr/>
          <a:lstStyle/>
          <a:p>
            <a:fld id="{C7816169-848B-4E2F-9129-06408CD9870A}" type="slidenum">
              <a:rPr lang="ja-JP" altLang="en-US" smtClean="0"/>
              <a:pPr/>
              <a:t>2</a:t>
            </a:fld>
            <a:endParaRPr lang="ja-JP" altLang="en-US" dirty="0"/>
          </a:p>
        </p:txBody>
      </p:sp>
      <p:sp>
        <p:nvSpPr>
          <p:cNvPr id="7" name="正方形/長方形 6"/>
          <p:cNvSpPr/>
          <p:nvPr/>
        </p:nvSpPr>
        <p:spPr>
          <a:xfrm>
            <a:off x="4479740" y="916607"/>
            <a:ext cx="4320481" cy="2132733"/>
          </a:xfrm>
          <a:prstGeom prst="rect">
            <a:avLst/>
          </a:prstGeom>
          <a:noFill/>
          <a:ln w="28575">
            <a:solidFill>
              <a:schemeClr val="tx2"/>
            </a:solidFill>
          </a:ln>
          <a:effectLst/>
        </p:spPr>
        <p:txBody>
          <a:bodyPr wrap="square" lIns="216000" tIns="72000" rIns="216000" bIns="72000" anchor="ctr">
            <a:noAutofit/>
          </a:bodyPr>
          <a:lstStyle/>
          <a:p>
            <a:pPr algn="dist">
              <a:spcBef>
                <a:spcPts val="600"/>
              </a:spcBef>
            </a:pPr>
            <a:r>
              <a:rPr lang="ja-JP" altLang="en-US" sz="1600" dirty="0">
                <a:solidFill>
                  <a:schemeClr val="tx2"/>
                </a:solidFill>
              </a:rPr>
              <a:t>足りない栄養を</a:t>
            </a:r>
            <a:r>
              <a:rPr lang="ja-JP" altLang="en-US" sz="1600" dirty="0" smtClean="0">
                <a:solidFill>
                  <a:schemeClr val="tx2"/>
                </a:solidFill>
              </a:rPr>
              <a:t>補助したり、効果を維持</a:t>
            </a:r>
            <a:r>
              <a:rPr lang="en-US" altLang="ja-JP" sz="1600" dirty="0" smtClean="0">
                <a:solidFill>
                  <a:schemeClr val="tx2"/>
                </a:solidFill>
              </a:rPr>
              <a:t/>
            </a:r>
            <a:br>
              <a:rPr lang="en-US" altLang="ja-JP" sz="1600" dirty="0" smtClean="0">
                <a:solidFill>
                  <a:schemeClr val="tx2"/>
                </a:solidFill>
              </a:rPr>
            </a:br>
            <a:r>
              <a:rPr lang="ja-JP" altLang="en-US" sz="1600" dirty="0" smtClean="0">
                <a:solidFill>
                  <a:schemeClr val="tx2"/>
                </a:solidFill>
              </a:rPr>
              <a:t>増進してくれるサプリメントのように</a:t>
            </a:r>
            <a:endParaRPr lang="en-US" altLang="ja-JP" sz="1600" dirty="0" smtClean="0">
              <a:solidFill>
                <a:schemeClr val="tx2"/>
              </a:solidFill>
            </a:endParaRPr>
          </a:p>
          <a:p>
            <a:pPr algn="dist">
              <a:spcBef>
                <a:spcPts val="600"/>
              </a:spcBef>
            </a:pPr>
            <a:r>
              <a:rPr lang="en-US" altLang="ja-JP" sz="1600" b="1" dirty="0" smtClean="0">
                <a:solidFill>
                  <a:srgbClr val="FFC000"/>
                </a:solidFill>
                <a:effectLst/>
              </a:rPr>
              <a:t>WebFOCUS</a:t>
            </a:r>
            <a:r>
              <a:rPr lang="ja-JP" altLang="en-US" sz="1600" b="1" dirty="0" smtClean="0">
                <a:solidFill>
                  <a:srgbClr val="FFC000"/>
                </a:solidFill>
                <a:effectLst/>
              </a:rPr>
              <a:t>の使いこなしにまつわる</a:t>
            </a:r>
            <a:r>
              <a:rPr lang="en-US" altLang="ja-JP" sz="1600" b="1" dirty="0" smtClean="0">
                <a:solidFill>
                  <a:srgbClr val="FFC000"/>
                </a:solidFill>
                <a:effectLst/>
              </a:rPr>
              <a:t/>
            </a:r>
            <a:br>
              <a:rPr lang="en-US" altLang="ja-JP" sz="1600" b="1" dirty="0" smtClean="0">
                <a:solidFill>
                  <a:srgbClr val="FFC000"/>
                </a:solidFill>
                <a:effectLst/>
              </a:rPr>
            </a:br>
            <a:r>
              <a:rPr lang="ja-JP" altLang="en-US" sz="1600" b="1" dirty="0" smtClean="0">
                <a:solidFill>
                  <a:srgbClr val="FFC000"/>
                </a:solidFill>
                <a:effectLst/>
              </a:rPr>
              <a:t>ナレッジをお手軽に </a:t>
            </a:r>
            <a:r>
              <a:rPr lang="ja-JP" altLang="en-US" sz="2800" b="1" dirty="0" smtClean="0">
                <a:solidFill>
                  <a:srgbClr val="FFC000"/>
                </a:solidFill>
                <a:effectLst/>
              </a:rPr>
              <a:t>補完</a:t>
            </a:r>
            <a:r>
              <a:rPr lang="ja-JP" altLang="en-US" sz="1600" b="1" dirty="0" smtClean="0">
                <a:solidFill>
                  <a:srgbClr val="FFC000"/>
                </a:solidFill>
                <a:effectLst/>
              </a:rPr>
              <a:t> </a:t>
            </a:r>
            <a:r>
              <a:rPr lang="ja-JP" altLang="en-US" sz="1600" dirty="0" smtClean="0">
                <a:solidFill>
                  <a:schemeClr val="tx2"/>
                </a:solidFill>
              </a:rPr>
              <a:t>できる</a:t>
            </a:r>
            <a:endParaRPr lang="en-US" altLang="ja-JP" sz="1600" dirty="0">
              <a:solidFill>
                <a:schemeClr val="tx2"/>
              </a:solidFill>
            </a:endParaRPr>
          </a:p>
          <a:p>
            <a:pPr algn="dist">
              <a:spcBef>
                <a:spcPts val="600"/>
              </a:spcBef>
            </a:pPr>
            <a:r>
              <a:rPr lang="ja-JP" altLang="en-US" sz="1600" i="1" dirty="0" smtClean="0">
                <a:solidFill>
                  <a:schemeClr val="tx2"/>
                </a:solidFill>
              </a:rPr>
              <a:t>サブスクリプションサービス！！</a:t>
            </a:r>
            <a:endParaRPr lang="ja-JP" altLang="en-US" sz="1600" i="1" dirty="0">
              <a:solidFill>
                <a:schemeClr val="tx2"/>
              </a:solidFill>
            </a:endParaRPr>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171" y="903362"/>
            <a:ext cx="3913971" cy="2145978"/>
          </a:xfrm>
          <a:prstGeom prst="rect">
            <a:avLst/>
          </a:prstGeom>
        </p:spPr>
      </p:pic>
    </p:spTree>
    <p:extLst>
      <p:ext uri="{BB962C8B-B14F-4D97-AF65-F5344CB8AC3E}">
        <p14:creationId xmlns:p14="http://schemas.microsoft.com/office/powerpoint/2010/main" val="2064073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latin typeface="+mn-lt"/>
                <a:ea typeface="+mn-ea"/>
              </a:rPr>
              <a:t>WebFOCUS</a:t>
            </a:r>
            <a:r>
              <a:rPr lang="ja-JP" altLang="en-US" dirty="0" smtClean="0">
                <a:latin typeface="+mn-lt"/>
                <a:ea typeface="+mn-ea"/>
              </a:rPr>
              <a:t>の活用を持続的にフォロー</a:t>
            </a:r>
            <a:endParaRPr lang="ja-JP" altLang="en-US" dirty="0">
              <a:latin typeface="+mn-lt"/>
              <a:ea typeface="+mn-ea"/>
            </a:endParaRPr>
          </a:p>
        </p:txBody>
      </p:sp>
      <p:sp>
        <p:nvSpPr>
          <p:cNvPr id="10" name="コンテンツ プレースホルダー 9"/>
          <p:cNvSpPr>
            <a:spLocks noGrp="1"/>
          </p:cNvSpPr>
          <p:nvPr>
            <p:ph idx="1"/>
          </p:nvPr>
        </p:nvSpPr>
        <p:spPr/>
        <p:txBody>
          <a:bodyPr/>
          <a:lstStyle/>
          <a:p>
            <a:r>
              <a:rPr lang="ja-JP" altLang="en-US" dirty="0"/>
              <a:t>これまでカバーが難しかった領域を支援するためのサービス提供を開始しています</a:t>
            </a:r>
          </a:p>
          <a:p>
            <a:endParaRPr lang="ja-JP" altLang="en-US" dirty="0"/>
          </a:p>
          <a:p>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smtClean="0"/>
              <a:t>Copyright© K.K. Ashisuto All Rights Reserved.</a:t>
            </a:r>
            <a:endParaRPr lang="ja-JP" altLang="en-US" dirty="0" smtClean="0"/>
          </a:p>
        </p:txBody>
      </p:sp>
      <p:sp>
        <p:nvSpPr>
          <p:cNvPr id="5" name="スライド番号プレースホルダー 4"/>
          <p:cNvSpPr>
            <a:spLocks noGrp="1"/>
          </p:cNvSpPr>
          <p:nvPr>
            <p:ph type="sldNum" sz="quarter" idx="4"/>
          </p:nvPr>
        </p:nvSpPr>
        <p:spPr/>
        <p:txBody>
          <a:bodyPr/>
          <a:lstStyle/>
          <a:p>
            <a:fld id="{C7816169-848B-4E2F-9129-06408CD9870A}" type="slidenum">
              <a:rPr lang="ja-JP" altLang="en-US" smtClean="0"/>
              <a:pPr/>
              <a:t>3</a:t>
            </a:fld>
            <a:endParaRPr lang="ja-JP" altLang="en-US" dirty="0"/>
          </a:p>
        </p:txBody>
      </p:sp>
      <p:sp>
        <p:nvSpPr>
          <p:cNvPr id="11" name="角丸四角形 10"/>
          <p:cNvSpPr/>
          <p:nvPr/>
        </p:nvSpPr>
        <p:spPr>
          <a:xfrm>
            <a:off x="3256433" y="1461069"/>
            <a:ext cx="5780063" cy="3370468"/>
          </a:xfrm>
          <a:prstGeom prst="roundRect">
            <a:avLst>
              <a:gd name="adj" fmla="val 5856"/>
            </a:avLst>
          </a:prstGeom>
          <a:solidFill>
            <a:srgbClr val="9460A0">
              <a:alpha val="16000"/>
            </a:srgb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1400" dirty="0" smtClean="0">
              <a:solidFill>
                <a:schemeClr val="tx1">
                  <a:lumMod val="75000"/>
                  <a:lumOff val="25000"/>
                </a:schemeClr>
              </a:solidFill>
            </a:endParaRPr>
          </a:p>
        </p:txBody>
      </p:sp>
      <p:sp>
        <p:nvSpPr>
          <p:cNvPr id="12" name="角丸四角形 11"/>
          <p:cNvSpPr/>
          <p:nvPr/>
        </p:nvSpPr>
        <p:spPr>
          <a:xfrm>
            <a:off x="346228" y="3337092"/>
            <a:ext cx="1273014" cy="391250"/>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900" b="1" dirty="0" smtClean="0">
                <a:solidFill>
                  <a:schemeClr val="bg1"/>
                </a:solidFill>
              </a:rPr>
              <a:t>研修サービス</a:t>
            </a:r>
            <a:endParaRPr kumimoji="1" lang="ja-JP" altLang="en-US" sz="900" b="1" dirty="0">
              <a:solidFill>
                <a:schemeClr val="bg1"/>
              </a:solidFill>
            </a:endParaRPr>
          </a:p>
        </p:txBody>
      </p:sp>
      <p:cxnSp>
        <p:nvCxnSpPr>
          <p:cNvPr id="13" name="直線コネクタ 12"/>
          <p:cNvCxnSpPr/>
          <p:nvPr/>
        </p:nvCxnSpPr>
        <p:spPr>
          <a:xfrm flipV="1">
            <a:off x="405602" y="3246841"/>
            <a:ext cx="1059261" cy="4750"/>
          </a:xfrm>
          <a:prstGeom prst="line">
            <a:avLst/>
          </a:prstGeom>
          <a:ln w="38100">
            <a:solidFill>
              <a:srgbClr val="92D050"/>
            </a:solidFill>
            <a:round/>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1455344" y="3002219"/>
            <a:ext cx="313504" cy="247004"/>
          </a:xfrm>
          <a:prstGeom prst="straightConnector1">
            <a:avLst/>
          </a:prstGeom>
          <a:ln w="38100">
            <a:solidFill>
              <a:srgbClr val="92D050"/>
            </a:solidFill>
            <a:round/>
            <a:tailEnd type="triangle"/>
          </a:ln>
        </p:spPr>
        <p:style>
          <a:lnRef idx="1">
            <a:schemeClr val="accent1"/>
          </a:lnRef>
          <a:fillRef idx="0">
            <a:schemeClr val="accent1"/>
          </a:fillRef>
          <a:effectRef idx="0">
            <a:schemeClr val="accent1"/>
          </a:effectRef>
          <a:fontRef idx="minor">
            <a:schemeClr val="tx1"/>
          </a:fontRef>
        </p:style>
      </p:cxnSp>
      <p:sp>
        <p:nvSpPr>
          <p:cNvPr id="15" name="角丸四角形 14"/>
          <p:cNvSpPr/>
          <p:nvPr/>
        </p:nvSpPr>
        <p:spPr>
          <a:xfrm>
            <a:off x="1839205" y="2999838"/>
            <a:ext cx="1273014" cy="39125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900" b="1" dirty="0" smtClean="0">
                <a:solidFill>
                  <a:schemeClr val="bg1"/>
                </a:solidFill>
              </a:rPr>
              <a:t>スキトラ型技術</a:t>
            </a:r>
            <a:endParaRPr kumimoji="1" lang="en-US" altLang="ja-JP" sz="900" b="1" dirty="0" smtClean="0">
              <a:solidFill>
                <a:schemeClr val="bg1"/>
              </a:solidFill>
            </a:endParaRPr>
          </a:p>
          <a:p>
            <a:pPr algn="ctr"/>
            <a:r>
              <a:rPr kumimoji="1" lang="ja-JP" altLang="en-US" sz="900" b="1" dirty="0" smtClean="0">
                <a:solidFill>
                  <a:schemeClr val="bg1"/>
                </a:solidFill>
              </a:rPr>
              <a:t>支援サービス</a:t>
            </a:r>
            <a:endParaRPr kumimoji="1" lang="ja-JP" altLang="en-US" sz="900" b="1" dirty="0">
              <a:solidFill>
                <a:schemeClr val="bg1"/>
              </a:solidFill>
            </a:endParaRPr>
          </a:p>
        </p:txBody>
      </p:sp>
      <p:cxnSp>
        <p:nvCxnSpPr>
          <p:cNvPr id="16" name="直線コネクタ 15"/>
          <p:cNvCxnSpPr/>
          <p:nvPr/>
        </p:nvCxnSpPr>
        <p:spPr>
          <a:xfrm flipV="1">
            <a:off x="1898579" y="2909587"/>
            <a:ext cx="1059261" cy="4750"/>
          </a:xfrm>
          <a:prstGeom prst="line">
            <a:avLst/>
          </a:prstGeom>
          <a:ln w="38100">
            <a:solidFill>
              <a:srgbClr val="00B0F0"/>
            </a:solidFill>
            <a:round/>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2948310" y="2667346"/>
            <a:ext cx="313504" cy="247004"/>
          </a:xfrm>
          <a:prstGeom prst="straightConnector1">
            <a:avLst/>
          </a:prstGeom>
          <a:ln w="38100">
            <a:solidFill>
              <a:srgbClr val="00B0F0"/>
            </a:solidFill>
            <a:round/>
            <a:tailEnd type="triangle"/>
          </a:ln>
        </p:spPr>
        <p:style>
          <a:lnRef idx="1">
            <a:schemeClr val="accent1"/>
          </a:lnRef>
          <a:fillRef idx="0">
            <a:schemeClr val="accent1"/>
          </a:fillRef>
          <a:effectRef idx="0">
            <a:schemeClr val="accent1"/>
          </a:effectRef>
          <a:fontRef idx="minor">
            <a:schemeClr val="tx1"/>
          </a:fontRef>
        </p:style>
      </p:cxnSp>
      <p:sp>
        <p:nvSpPr>
          <p:cNvPr id="18" name="角丸四角形 17"/>
          <p:cNvSpPr/>
          <p:nvPr/>
        </p:nvSpPr>
        <p:spPr>
          <a:xfrm>
            <a:off x="3335651" y="2662661"/>
            <a:ext cx="5436000" cy="194400"/>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900" b="1" dirty="0" smtClean="0">
                <a:solidFill>
                  <a:schemeClr val="bg1"/>
                </a:solidFill>
              </a:rPr>
              <a:t>プロダクトサポートサービス</a:t>
            </a:r>
            <a:endParaRPr kumimoji="1" lang="ja-JP" altLang="en-US" sz="900" b="1" dirty="0">
              <a:solidFill>
                <a:schemeClr val="bg1"/>
              </a:solidFill>
            </a:endParaRPr>
          </a:p>
        </p:txBody>
      </p:sp>
      <p:cxnSp>
        <p:nvCxnSpPr>
          <p:cNvPr id="19" name="直線コネクタ 18"/>
          <p:cNvCxnSpPr/>
          <p:nvPr/>
        </p:nvCxnSpPr>
        <p:spPr>
          <a:xfrm flipV="1">
            <a:off x="3395023" y="2572333"/>
            <a:ext cx="5508000" cy="4750"/>
          </a:xfrm>
          <a:prstGeom prst="line">
            <a:avLst/>
          </a:prstGeom>
          <a:ln w="38100">
            <a:solidFill>
              <a:srgbClr val="FFC000"/>
            </a:solidFill>
            <a:round/>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486756" y="3748432"/>
            <a:ext cx="987197" cy="230832"/>
          </a:xfrm>
          <a:prstGeom prst="rect">
            <a:avLst/>
          </a:prstGeom>
          <a:noFill/>
        </p:spPr>
        <p:txBody>
          <a:bodyPr wrap="square" rtlCol="0">
            <a:spAutoFit/>
          </a:bodyPr>
          <a:lstStyle/>
          <a:p>
            <a:pPr algn="ctr"/>
            <a:r>
              <a:rPr kumimoji="1" lang="ja-JP" altLang="en-US" sz="900" b="1" dirty="0" smtClean="0">
                <a:solidFill>
                  <a:srgbClr val="92D050"/>
                </a:solidFill>
              </a:rPr>
              <a:t>製品知識の習得</a:t>
            </a:r>
            <a:endParaRPr kumimoji="1" lang="ja-JP" altLang="en-US" sz="900" b="1" dirty="0">
              <a:solidFill>
                <a:srgbClr val="92D050"/>
              </a:solidFill>
            </a:endParaRPr>
          </a:p>
        </p:txBody>
      </p:sp>
      <p:sp>
        <p:nvSpPr>
          <p:cNvPr id="21" name="テキスト ボックス 20"/>
          <p:cNvSpPr txBox="1"/>
          <p:nvPr/>
        </p:nvSpPr>
        <p:spPr>
          <a:xfrm>
            <a:off x="2027137" y="3421695"/>
            <a:ext cx="897452" cy="369332"/>
          </a:xfrm>
          <a:prstGeom prst="rect">
            <a:avLst/>
          </a:prstGeom>
          <a:noFill/>
        </p:spPr>
        <p:txBody>
          <a:bodyPr wrap="square" rtlCol="0">
            <a:spAutoFit/>
          </a:bodyPr>
          <a:lstStyle/>
          <a:p>
            <a:pPr algn="ctr"/>
            <a:r>
              <a:rPr kumimoji="1" lang="ja-JP" altLang="en-US" sz="900" b="1" dirty="0" smtClean="0">
                <a:solidFill>
                  <a:srgbClr val="00B0F0"/>
                </a:solidFill>
              </a:rPr>
              <a:t>ノウハウの</a:t>
            </a:r>
            <a:endParaRPr kumimoji="1" lang="en-US" altLang="ja-JP" sz="900" b="1" dirty="0" smtClean="0">
              <a:solidFill>
                <a:srgbClr val="00B0F0"/>
              </a:solidFill>
            </a:endParaRPr>
          </a:p>
          <a:p>
            <a:pPr algn="ctr"/>
            <a:r>
              <a:rPr kumimoji="1" lang="ja-JP" altLang="en-US" sz="900" b="1" dirty="0" smtClean="0">
                <a:solidFill>
                  <a:srgbClr val="00B0F0"/>
                </a:solidFill>
              </a:rPr>
              <a:t>移行と実践</a:t>
            </a:r>
            <a:endParaRPr kumimoji="1" lang="ja-JP" altLang="en-US" sz="900" b="1" dirty="0">
              <a:solidFill>
                <a:srgbClr val="00B0F0"/>
              </a:solidFill>
            </a:endParaRPr>
          </a:p>
        </p:txBody>
      </p:sp>
      <p:sp>
        <p:nvSpPr>
          <p:cNvPr id="22" name="テキスト ボックス 21"/>
          <p:cNvSpPr txBox="1"/>
          <p:nvPr/>
        </p:nvSpPr>
        <p:spPr>
          <a:xfrm>
            <a:off x="3537959" y="3133453"/>
            <a:ext cx="897452" cy="369332"/>
          </a:xfrm>
          <a:prstGeom prst="rect">
            <a:avLst/>
          </a:prstGeom>
          <a:noFill/>
        </p:spPr>
        <p:txBody>
          <a:bodyPr wrap="square" rtlCol="0">
            <a:spAutoFit/>
          </a:bodyPr>
          <a:lstStyle/>
          <a:p>
            <a:pPr algn="ctr"/>
            <a:r>
              <a:rPr kumimoji="1" lang="ja-JP" altLang="en-US" sz="900" b="1" dirty="0" smtClean="0">
                <a:solidFill>
                  <a:srgbClr val="FFC000"/>
                </a:solidFill>
              </a:rPr>
              <a:t>課題解決</a:t>
            </a:r>
            <a:endParaRPr kumimoji="1" lang="en-US" altLang="ja-JP" sz="900" b="1" dirty="0" smtClean="0">
              <a:solidFill>
                <a:srgbClr val="FFC000"/>
              </a:solidFill>
            </a:endParaRPr>
          </a:p>
          <a:p>
            <a:pPr algn="ctr"/>
            <a:r>
              <a:rPr kumimoji="1" lang="ja-JP" altLang="en-US" sz="900" b="1" dirty="0" smtClean="0">
                <a:solidFill>
                  <a:srgbClr val="FFC000"/>
                </a:solidFill>
              </a:rPr>
              <a:t>サポート</a:t>
            </a:r>
            <a:endParaRPr kumimoji="1" lang="ja-JP" altLang="en-US" sz="900" b="1" dirty="0">
              <a:solidFill>
                <a:srgbClr val="FFC000"/>
              </a:solidFill>
            </a:endParaRPr>
          </a:p>
        </p:txBody>
      </p:sp>
      <p:sp>
        <p:nvSpPr>
          <p:cNvPr id="23" name="右矢印 22"/>
          <p:cNvSpPr/>
          <p:nvPr/>
        </p:nvSpPr>
        <p:spPr>
          <a:xfrm>
            <a:off x="5731459" y="3632891"/>
            <a:ext cx="3171564" cy="735408"/>
          </a:xfrm>
          <a:prstGeom prst="rightArrow">
            <a:avLst>
              <a:gd name="adj1" fmla="val 66092"/>
              <a:gd name="adj2" fmla="val 38529"/>
            </a:avLst>
          </a:prstGeom>
          <a:solidFill>
            <a:schemeClr val="bg1"/>
          </a:solidFill>
          <a:ln w="28575">
            <a:solidFill>
              <a:srgbClr val="9460A0"/>
            </a:solidFill>
            <a:beve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dist">
              <a:lnSpc>
                <a:spcPct val="120000"/>
              </a:lnSpc>
            </a:pPr>
            <a:r>
              <a:rPr kumimoji="1" lang="ja-JP" altLang="en-US" sz="1000" b="1" dirty="0" smtClean="0">
                <a:solidFill>
                  <a:srgbClr val="9460A0"/>
                </a:solidFill>
              </a:rPr>
              <a:t>新たなステージの構築・推進を支えるため</a:t>
            </a:r>
            <a:endParaRPr kumimoji="1" lang="en-US" altLang="ja-JP" sz="1000" b="1" dirty="0" smtClean="0">
              <a:solidFill>
                <a:srgbClr val="9460A0"/>
              </a:solidFill>
            </a:endParaRPr>
          </a:p>
          <a:p>
            <a:pPr algn="dist">
              <a:lnSpc>
                <a:spcPct val="120000"/>
              </a:lnSpc>
            </a:pPr>
            <a:r>
              <a:rPr kumimoji="1" lang="ja-JP" altLang="en-US" sz="1000" b="1" dirty="0" smtClean="0">
                <a:solidFill>
                  <a:srgbClr val="9460A0"/>
                </a:solidFill>
              </a:rPr>
              <a:t>持続可能な支援を可能とするサービスを提供</a:t>
            </a:r>
            <a:endParaRPr kumimoji="1" lang="ja-JP" altLang="en-US" sz="1000" b="1" dirty="0">
              <a:solidFill>
                <a:srgbClr val="9460A0"/>
              </a:solidFill>
            </a:endParaRPr>
          </a:p>
        </p:txBody>
      </p:sp>
      <p:pic>
        <p:nvPicPr>
          <p:cNvPr id="24" name="図 23"/>
          <p:cNvPicPr>
            <a:picLocks noChangeAspect="1"/>
          </p:cNvPicPr>
          <p:nvPr/>
        </p:nvPicPr>
        <p:blipFill>
          <a:blip r:embed="rId2">
            <a:clrChange>
              <a:clrFrom>
                <a:srgbClr val="FFFFFF"/>
              </a:clrFrom>
              <a:clrTo>
                <a:srgbClr val="FFFFFF">
                  <a:alpha val="0"/>
                </a:srgbClr>
              </a:clrTo>
            </a:clrChange>
            <a:duotone>
              <a:schemeClr val="accent2">
                <a:shade val="45000"/>
                <a:satMod val="135000"/>
              </a:schemeClr>
              <a:prstClr val="white"/>
            </a:duotone>
          </a:blip>
          <a:stretch>
            <a:fillRect/>
          </a:stretch>
        </p:blipFill>
        <p:spPr>
          <a:xfrm>
            <a:off x="4906611" y="1451581"/>
            <a:ext cx="768959" cy="842044"/>
          </a:xfrm>
          <a:prstGeom prst="rect">
            <a:avLst/>
          </a:prstGeom>
        </p:spPr>
      </p:pic>
      <p:pic>
        <p:nvPicPr>
          <p:cNvPr id="25" name="図 24"/>
          <p:cNvPicPr>
            <a:picLocks noChangeAspect="1"/>
          </p:cNvPicPr>
          <p:nvPr/>
        </p:nvPicPr>
        <p:blipFill>
          <a:blip r:embed="rId2">
            <a:clrChange>
              <a:clrFrom>
                <a:srgbClr val="FFFFFF"/>
              </a:clrFrom>
              <a:clrTo>
                <a:srgbClr val="FFFFFF">
                  <a:alpha val="0"/>
                </a:srgbClr>
              </a:clrTo>
            </a:clrChange>
            <a:duotone>
              <a:schemeClr val="accent2">
                <a:shade val="45000"/>
                <a:satMod val="135000"/>
              </a:schemeClr>
              <a:prstClr val="white"/>
            </a:duotone>
          </a:blip>
          <a:stretch>
            <a:fillRect/>
          </a:stretch>
        </p:blipFill>
        <p:spPr>
          <a:xfrm>
            <a:off x="6403780" y="1461069"/>
            <a:ext cx="768959" cy="842044"/>
          </a:xfrm>
          <a:prstGeom prst="rect">
            <a:avLst/>
          </a:prstGeom>
        </p:spPr>
      </p:pic>
      <p:pic>
        <p:nvPicPr>
          <p:cNvPr id="26" name="図 25"/>
          <p:cNvPicPr>
            <a:picLocks noChangeAspect="1"/>
          </p:cNvPicPr>
          <p:nvPr/>
        </p:nvPicPr>
        <p:blipFill>
          <a:blip r:embed="rId2">
            <a:clrChange>
              <a:clrFrom>
                <a:srgbClr val="FFFFFF"/>
              </a:clrFrom>
              <a:clrTo>
                <a:srgbClr val="FFFFFF">
                  <a:alpha val="0"/>
                </a:srgbClr>
              </a:clrTo>
            </a:clrChange>
            <a:duotone>
              <a:schemeClr val="accent2">
                <a:shade val="45000"/>
                <a:satMod val="135000"/>
              </a:schemeClr>
              <a:prstClr val="white"/>
            </a:duotone>
          </a:blip>
          <a:stretch>
            <a:fillRect/>
          </a:stretch>
        </p:blipFill>
        <p:spPr>
          <a:xfrm>
            <a:off x="7900949" y="1451581"/>
            <a:ext cx="768959" cy="842044"/>
          </a:xfrm>
          <a:prstGeom prst="rect">
            <a:avLst/>
          </a:prstGeom>
        </p:spPr>
      </p:pic>
      <p:pic>
        <p:nvPicPr>
          <p:cNvPr id="27" name="図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1784" y="1568012"/>
            <a:ext cx="1199412" cy="814645"/>
          </a:xfrm>
          <a:prstGeom prst="rect">
            <a:avLst/>
          </a:prstGeom>
        </p:spPr>
      </p:pic>
      <p:pic>
        <p:nvPicPr>
          <p:cNvPr id="28" name="図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3205" y="3688999"/>
            <a:ext cx="804874" cy="1109283"/>
          </a:xfrm>
          <a:prstGeom prst="rect">
            <a:avLst/>
          </a:prstGeom>
        </p:spPr>
      </p:pic>
      <p:sp>
        <p:nvSpPr>
          <p:cNvPr id="29" name="右矢印 28"/>
          <p:cNvSpPr/>
          <p:nvPr/>
        </p:nvSpPr>
        <p:spPr>
          <a:xfrm rot="20939114">
            <a:off x="1499775" y="4054174"/>
            <a:ext cx="2921624" cy="502889"/>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000" b="1" dirty="0" smtClean="0">
                <a:solidFill>
                  <a:schemeClr val="bg1"/>
                </a:solidFill>
              </a:rPr>
              <a:t>アシスト支援サービス</a:t>
            </a:r>
            <a:endParaRPr kumimoji="1" lang="ja-JP" altLang="en-US" sz="1000" b="1" dirty="0">
              <a:solidFill>
                <a:schemeClr val="bg1"/>
              </a:solidFill>
            </a:endParaRPr>
          </a:p>
        </p:txBody>
      </p:sp>
      <p:sp>
        <p:nvSpPr>
          <p:cNvPr id="30" name="テキスト ボックス 29"/>
          <p:cNvSpPr txBox="1"/>
          <p:nvPr/>
        </p:nvSpPr>
        <p:spPr>
          <a:xfrm rot="20107467">
            <a:off x="1393052" y="1910943"/>
            <a:ext cx="1352299" cy="564995"/>
          </a:xfrm>
          <a:prstGeom prst="rect">
            <a:avLst/>
          </a:prstGeom>
          <a:noFill/>
        </p:spPr>
        <p:txBody>
          <a:bodyPr wrap="square" rtlCol="0">
            <a:prstTxWarp prst="textArchUp">
              <a:avLst/>
            </a:prstTxWarp>
            <a:spAutoFit/>
          </a:bodyPr>
          <a:lstStyle/>
          <a:p>
            <a:pPr algn="ctr"/>
            <a:r>
              <a:rPr kumimoji="1" lang="ja-JP" altLang="en-US" b="1" dirty="0" smtClean="0">
                <a:solidFill>
                  <a:srgbClr val="C76618"/>
                </a:solidFill>
              </a:rPr>
              <a:t>お客様環境</a:t>
            </a:r>
            <a:endParaRPr kumimoji="1" lang="ja-JP" altLang="en-US" b="1" dirty="0">
              <a:solidFill>
                <a:srgbClr val="C76618"/>
              </a:solidFill>
            </a:endParaRPr>
          </a:p>
        </p:txBody>
      </p:sp>
      <p:sp>
        <p:nvSpPr>
          <p:cNvPr id="31" name="テキスト ボックス 30"/>
          <p:cNvSpPr txBox="1"/>
          <p:nvPr/>
        </p:nvSpPr>
        <p:spPr>
          <a:xfrm>
            <a:off x="4884374" y="2311980"/>
            <a:ext cx="3855497" cy="253916"/>
          </a:xfrm>
          <a:prstGeom prst="rect">
            <a:avLst/>
          </a:prstGeom>
          <a:noFill/>
        </p:spPr>
        <p:txBody>
          <a:bodyPr wrap="square" rtlCol="0">
            <a:spAutoFit/>
          </a:bodyPr>
          <a:lstStyle/>
          <a:p>
            <a:pPr algn="ctr"/>
            <a:r>
              <a:rPr kumimoji="1" lang="ja-JP" altLang="en-US" sz="1050" b="1" dirty="0" smtClean="0">
                <a:solidFill>
                  <a:schemeClr val="accent4"/>
                </a:solidFill>
              </a:rPr>
              <a:t>従来のサービスに加え、伴走型支援サービスを拡大</a:t>
            </a:r>
            <a:endParaRPr kumimoji="1" lang="ja-JP" altLang="en-US" sz="1050" b="1" dirty="0">
              <a:solidFill>
                <a:schemeClr val="accent4"/>
              </a:solidFill>
            </a:endParaRPr>
          </a:p>
        </p:txBody>
      </p:sp>
      <p:sp>
        <p:nvSpPr>
          <p:cNvPr id="32" name="二等辺三角形 31"/>
          <p:cNvSpPr/>
          <p:nvPr/>
        </p:nvSpPr>
        <p:spPr>
          <a:xfrm rot="5400000">
            <a:off x="5933023" y="1843221"/>
            <a:ext cx="228080" cy="10247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bg1"/>
              </a:solidFill>
            </a:endParaRPr>
          </a:p>
        </p:txBody>
      </p:sp>
      <p:sp>
        <p:nvSpPr>
          <p:cNvPr id="33" name="二等辺三角形 32"/>
          <p:cNvSpPr/>
          <p:nvPr/>
        </p:nvSpPr>
        <p:spPr>
          <a:xfrm rot="5400000">
            <a:off x="7390443" y="1843221"/>
            <a:ext cx="228080" cy="10247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bg1"/>
              </a:solidFill>
            </a:endParaRPr>
          </a:p>
        </p:txBody>
      </p:sp>
      <p:sp>
        <p:nvSpPr>
          <p:cNvPr id="34" name="角丸四角形 33"/>
          <p:cNvSpPr/>
          <p:nvPr/>
        </p:nvSpPr>
        <p:spPr>
          <a:xfrm>
            <a:off x="3332183" y="2898958"/>
            <a:ext cx="5436000" cy="219054"/>
          </a:xfrm>
          <a:prstGeom prst="roundRect">
            <a:avLst>
              <a:gd name="adj" fmla="val 50000"/>
            </a:avLst>
          </a:prstGeom>
          <a:solidFill>
            <a:srgbClr val="9460A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en-US" altLang="ja-JP" sz="900" b="1" dirty="0" smtClean="0">
                <a:solidFill>
                  <a:schemeClr val="bg1"/>
                </a:solidFill>
              </a:rPr>
              <a:t>WebFOCUS</a:t>
            </a:r>
            <a:r>
              <a:rPr kumimoji="1" lang="ja-JP" altLang="en-US" sz="900" b="1" dirty="0" smtClean="0">
                <a:solidFill>
                  <a:schemeClr val="bg1"/>
                </a:solidFill>
              </a:rPr>
              <a:t> ナレッジサプリサービス</a:t>
            </a:r>
            <a:endParaRPr kumimoji="1" lang="ja-JP" altLang="en-US" sz="900" b="1" dirty="0">
              <a:solidFill>
                <a:schemeClr val="bg1"/>
              </a:solidFill>
            </a:endParaRPr>
          </a:p>
        </p:txBody>
      </p:sp>
      <p:sp>
        <p:nvSpPr>
          <p:cNvPr id="35" name="テキスト ボックス 34"/>
          <p:cNvSpPr txBox="1"/>
          <p:nvPr/>
        </p:nvSpPr>
        <p:spPr>
          <a:xfrm>
            <a:off x="231962" y="3960094"/>
            <a:ext cx="1524824" cy="387798"/>
          </a:xfrm>
          <a:prstGeom prst="rect">
            <a:avLst/>
          </a:prstGeom>
          <a:noFill/>
        </p:spPr>
        <p:txBody>
          <a:bodyPr wrap="square" rtlCol="0">
            <a:spAutoFit/>
          </a:bodyPr>
          <a:lstStyle/>
          <a:p>
            <a:pPr algn="ctr">
              <a:lnSpc>
                <a:spcPct val="120000"/>
              </a:lnSpc>
            </a:pPr>
            <a:r>
              <a:rPr lang="ja-JP" altLang="en-US" sz="800" dirty="0" smtClean="0">
                <a:solidFill>
                  <a:schemeClr val="tx1">
                    <a:lumMod val="65000"/>
                    <a:lumOff val="35000"/>
                  </a:schemeClr>
                </a:solidFill>
              </a:rPr>
              <a:t>製品の知識習得を目的とした</a:t>
            </a:r>
            <a:endParaRPr lang="en-US" altLang="ja-JP" sz="800" dirty="0" smtClean="0">
              <a:solidFill>
                <a:schemeClr val="tx1">
                  <a:lumMod val="65000"/>
                  <a:lumOff val="35000"/>
                </a:schemeClr>
              </a:solidFill>
            </a:endParaRPr>
          </a:p>
          <a:p>
            <a:pPr algn="ctr">
              <a:lnSpc>
                <a:spcPct val="120000"/>
              </a:lnSpc>
            </a:pPr>
            <a:r>
              <a:rPr kumimoji="1" lang="ja-JP" altLang="en-US" sz="800" dirty="0" smtClean="0">
                <a:solidFill>
                  <a:schemeClr val="tx1">
                    <a:lumMod val="65000"/>
                    <a:lumOff val="35000"/>
                  </a:schemeClr>
                </a:solidFill>
              </a:rPr>
              <a:t>研修サービスをご提供</a:t>
            </a:r>
            <a:endParaRPr kumimoji="1" lang="ja-JP" altLang="en-US" sz="800" dirty="0">
              <a:solidFill>
                <a:schemeClr val="tx1">
                  <a:lumMod val="65000"/>
                  <a:lumOff val="35000"/>
                </a:schemeClr>
              </a:solidFill>
            </a:endParaRPr>
          </a:p>
        </p:txBody>
      </p:sp>
      <p:pic>
        <p:nvPicPr>
          <p:cNvPr id="36" name="図 35"/>
          <p:cNvPicPr>
            <a:picLocks noChangeAspect="1"/>
          </p:cNvPicPr>
          <p:nvPr/>
        </p:nvPicPr>
        <p:blipFill rotWithShape="1">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rcRect/>
          <a:stretch/>
        </p:blipFill>
        <p:spPr>
          <a:xfrm rot="19577277" flipV="1">
            <a:off x="778132" y="1890872"/>
            <a:ext cx="2903371" cy="816827"/>
          </a:xfrm>
          <a:prstGeom prst="rect">
            <a:avLst/>
          </a:prstGeom>
        </p:spPr>
      </p:pic>
      <p:sp>
        <p:nvSpPr>
          <p:cNvPr id="37" name="テキスト ボックス 36"/>
          <p:cNvSpPr txBox="1"/>
          <p:nvPr/>
        </p:nvSpPr>
        <p:spPr>
          <a:xfrm>
            <a:off x="1560119" y="3768750"/>
            <a:ext cx="2029541" cy="387798"/>
          </a:xfrm>
          <a:prstGeom prst="rect">
            <a:avLst/>
          </a:prstGeom>
          <a:noFill/>
        </p:spPr>
        <p:txBody>
          <a:bodyPr wrap="square" rtlCol="0">
            <a:spAutoFit/>
          </a:bodyPr>
          <a:lstStyle/>
          <a:p>
            <a:pPr algn="ctr">
              <a:lnSpc>
                <a:spcPct val="120000"/>
              </a:lnSpc>
            </a:pPr>
            <a:r>
              <a:rPr lang="ja-JP" altLang="en-US" sz="800" dirty="0" smtClean="0">
                <a:solidFill>
                  <a:schemeClr val="tx1">
                    <a:lumMod val="65000"/>
                    <a:lumOff val="35000"/>
                  </a:schemeClr>
                </a:solidFill>
              </a:rPr>
              <a:t>実践に必要なノウハウのご提供と</a:t>
            </a:r>
            <a:endParaRPr lang="en-US" altLang="ja-JP" sz="800" dirty="0" smtClean="0">
              <a:solidFill>
                <a:schemeClr val="tx1">
                  <a:lumMod val="65000"/>
                  <a:lumOff val="35000"/>
                </a:schemeClr>
              </a:solidFill>
            </a:endParaRPr>
          </a:p>
          <a:p>
            <a:pPr algn="ctr">
              <a:lnSpc>
                <a:spcPct val="120000"/>
              </a:lnSpc>
            </a:pPr>
            <a:r>
              <a:rPr kumimoji="1" lang="ja-JP" altLang="en-US" sz="800" dirty="0" smtClean="0">
                <a:solidFill>
                  <a:schemeClr val="tx1">
                    <a:lumMod val="65000"/>
                    <a:lumOff val="35000"/>
                  </a:schemeClr>
                </a:solidFill>
              </a:rPr>
              <a:t>実践を通したスキル定着フォロー</a:t>
            </a:r>
            <a:endParaRPr kumimoji="1" lang="ja-JP" altLang="en-US" sz="800" dirty="0">
              <a:solidFill>
                <a:schemeClr val="tx1">
                  <a:lumMod val="65000"/>
                  <a:lumOff val="35000"/>
                </a:schemeClr>
              </a:solidFill>
            </a:endParaRPr>
          </a:p>
        </p:txBody>
      </p:sp>
      <p:cxnSp>
        <p:nvCxnSpPr>
          <p:cNvPr id="38" name="直線コネクタ 37"/>
          <p:cNvCxnSpPr/>
          <p:nvPr/>
        </p:nvCxnSpPr>
        <p:spPr>
          <a:xfrm flipV="1">
            <a:off x="3395023" y="2572333"/>
            <a:ext cx="5508000" cy="4750"/>
          </a:xfrm>
          <a:prstGeom prst="line">
            <a:avLst/>
          </a:prstGeom>
          <a:ln w="38100">
            <a:solidFill>
              <a:srgbClr val="9460A0"/>
            </a:solidFill>
            <a:prstDash val="dash"/>
            <a:round/>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3083309" y="3427748"/>
            <a:ext cx="1845037" cy="387798"/>
          </a:xfrm>
          <a:prstGeom prst="rect">
            <a:avLst/>
          </a:prstGeom>
          <a:noFill/>
        </p:spPr>
        <p:txBody>
          <a:bodyPr wrap="square" rtlCol="0">
            <a:spAutoFit/>
          </a:bodyPr>
          <a:lstStyle/>
          <a:p>
            <a:pPr algn="ctr">
              <a:lnSpc>
                <a:spcPct val="120000"/>
              </a:lnSpc>
            </a:pPr>
            <a:r>
              <a:rPr lang="ja-JP" altLang="en-US" sz="800" dirty="0">
                <a:solidFill>
                  <a:schemeClr val="tx1">
                    <a:lumMod val="65000"/>
                    <a:lumOff val="35000"/>
                  </a:schemeClr>
                </a:solidFill>
              </a:rPr>
              <a:t>問い合わせ回数無制限での</a:t>
            </a:r>
          </a:p>
          <a:p>
            <a:pPr algn="ctr">
              <a:lnSpc>
                <a:spcPct val="120000"/>
              </a:lnSpc>
            </a:pPr>
            <a:r>
              <a:rPr lang="ja-JP" altLang="en-US" sz="800" dirty="0">
                <a:solidFill>
                  <a:schemeClr val="tx1">
                    <a:lumMod val="65000"/>
                    <a:lumOff val="35000"/>
                  </a:schemeClr>
                </a:solidFill>
              </a:rPr>
              <a:t>製品利用に関する</a:t>
            </a:r>
            <a:r>
              <a:rPr lang="en-US" altLang="ja-JP" sz="800" dirty="0">
                <a:solidFill>
                  <a:schemeClr val="tx1">
                    <a:lumMod val="65000"/>
                    <a:lumOff val="35000"/>
                  </a:schemeClr>
                </a:solidFill>
              </a:rPr>
              <a:t>QA</a:t>
            </a:r>
            <a:r>
              <a:rPr lang="ja-JP" altLang="en-US" sz="800" dirty="0">
                <a:solidFill>
                  <a:schemeClr val="tx1">
                    <a:lumMod val="65000"/>
                    <a:lumOff val="35000"/>
                  </a:schemeClr>
                </a:solidFill>
              </a:rPr>
              <a:t>サポート</a:t>
            </a:r>
          </a:p>
        </p:txBody>
      </p:sp>
      <p:sp>
        <p:nvSpPr>
          <p:cNvPr id="40" name="テキスト ボックス 39"/>
          <p:cNvSpPr txBox="1"/>
          <p:nvPr/>
        </p:nvSpPr>
        <p:spPr>
          <a:xfrm>
            <a:off x="4824239" y="3114699"/>
            <a:ext cx="3962214" cy="535531"/>
          </a:xfrm>
          <a:prstGeom prst="rect">
            <a:avLst/>
          </a:prstGeom>
          <a:noFill/>
        </p:spPr>
        <p:txBody>
          <a:bodyPr wrap="square" rtlCol="0">
            <a:spAutoFit/>
          </a:bodyPr>
          <a:lstStyle/>
          <a:p>
            <a:pPr algn="ctr">
              <a:lnSpc>
                <a:spcPct val="120000"/>
              </a:lnSpc>
            </a:pPr>
            <a:r>
              <a:rPr lang="en-US" altLang="ja-JP" sz="800" b="1" dirty="0" smtClean="0">
                <a:solidFill>
                  <a:srgbClr val="9460A0"/>
                </a:solidFill>
              </a:rPr>
              <a:t>BI</a:t>
            </a:r>
            <a:r>
              <a:rPr lang="ja-JP" altLang="en-US" sz="800" b="1" dirty="0" smtClean="0">
                <a:solidFill>
                  <a:srgbClr val="9460A0"/>
                </a:solidFill>
              </a:rPr>
              <a:t>プラットフォームである</a:t>
            </a:r>
            <a:r>
              <a:rPr lang="en-US" altLang="ja-JP" sz="800" b="1" dirty="0" smtClean="0">
                <a:solidFill>
                  <a:srgbClr val="9460A0"/>
                </a:solidFill>
              </a:rPr>
              <a:t>WebFOCUS</a:t>
            </a:r>
            <a:r>
              <a:rPr lang="ja-JP" altLang="en-US" sz="800" b="1" dirty="0" smtClean="0">
                <a:solidFill>
                  <a:srgbClr val="9460A0"/>
                </a:solidFill>
              </a:rPr>
              <a:t>をさらに活用するためのナレッジを提供</a:t>
            </a:r>
            <a:endParaRPr lang="en-US" altLang="ja-JP" sz="800" b="1" dirty="0" smtClean="0">
              <a:solidFill>
                <a:srgbClr val="9460A0"/>
              </a:solidFill>
            </a:endParaRPr>
          </a:p>
          <a:p>
            <a:pPr algn="ctr">
              <a:lnSpc>
                <a:spcPct val="120000"/>
              </a:lnSpc>
            </a:pPr>
            <a:r>
              <a:rPr kumimoji="1" lang="ja-JP" altLang="en-US" sz="800" b="1" dirty="0" smtClean="0">
                <a:solidFill>
                  <a:srgbClr val="9460A0"/>
                </a:solidFill>
              </a:rPr>
              <a:t>サブスクリプション型支援サービスのため、いつでも好きなタイミングで利用可能</a:t>
            </a:r>
            <a:endParaRPr kumimoji="1" lang="en-US" altLang="ja-JP" sz="800" b="1" dirty="0" smtClean="0">
              <a:solidFill>
                <a:srgbClr val="9460A0"/>
              </a:solidFill>
            </a:endParaRPr>
          </a:p>
          <a:p>
            <a:pPr algn="ctr">
              <a:lnSpc>
                <a:spcPct val="120000"/>
              </a:lnSpc>
            </a:pPr>
            <a:r>
              <a:rPr kumimoji="1" lang="ja-JP" altLang="en-US" sz="800" b="1" dirty="0" smtClean="0">
                <a:solidFill>
                  <a:srgbClr val="9460A0"/>
                </a:solidFill>
              </a:rPr>
              <a:t>リモートフォロー特典やコンテンツリクエストによってやりたいことを実現！！</a:t>
            </a:r>
            <a:endParaRPr kumimoji="1" lang="ja-JP" altLang="en-US" sz="800" b="1" dirty="0">
              <a:solidFill>
                <a:srgbClr val="9460A0"/>
              </a:solidFill>
            </a:endParaRPr>
          </a:p>
        </p:txBody>
      </p:sp>
      <p:sp>
        <p:nvSpPr>
          <p:cNvPr id="41" name="正方形/長方形 40"/>
          <p:cNvSpPr/>
          <p:nvPr/>
        </p:nvSpPr>
        <p:spPr>
          <a:xfrm>
            <a:off x="5489440" y="4333032"/>
            <a:ext cx="3171504" cy="387798"/>
          </a:xfrm>
          <a:prstGeom prst="rect">
            <a:avLst/>
          </a:prstGeom>
        </p:spPr>
        <p:txBody>
          <a:bodyPr wrap="square">
            <a:spAutoFit/>
          </a:bodyPr>
          <a:lstStyle/>
          <a:p>
            <a:pPr algn="dist">
              <a:lnSpc>
                <a:spcPct val="120000"/>
              </a:lnSpc>
            </a:pPr>
            <a:r>
              <a:rPr lang="ja-JP" altLang="en-US" sz="800" dirty="0">
                <a:solidFill>
                  <a:schemeClr val="tx1">
                    <a:lumMod val="65000"/>
                    <a:lumOff val="35000"/>
                  </a:schemeClr>
                </a:solidFill>
              </a:rPr>
              <a:t>構築後も続く、</a:t>
            </a:r>
            <a:r>
              <a:rPr lang="en-US" altLang="ja-JP" sz="800" dirty="0">
                <a:solidFill>
                  <a:schemeClr val="tx1">
                    <a:lumMod val="65000"/>
                    <a:lumOff val="35000"/>
                  </a:schemeClr>
                </a:solidFill>
              </a:rPr>
              <a:t>『</a:t>
            </a:r>
            <a:r>
              <a:rPr lang="ja-JP" altLang="en-US" sz="800" dirty="0">
                <a:solidFill>
                  <a:schemeClr val="tx1">
                    <a:lumMod val="65000"/>
                    <a:lumOff val="35000"/>
                  </a:schemeClr>
                </a:solidFill>
              </a:rPr>
              <a:t>更なる活用</a:t>
            </a:r>
            <a:r>
              <a:rPr lang="en-US" altLang="ja-JP" sz="800" dirty="0">
                <a:solidFill>
                  <a:schemeClr val="tx1">
                    <a:lumMod val="65000"/>
                    <a:lumOff val="35000"/>
                  </a:schemeClr>
                </a:solidFill>
              </a:rPr>
              <a:t>』</a:t>
            </a:r>
            <a:r>
              <a:rPr lang="ja-JP" altLang="en-US" sz="800" dirty="0">
                <a:solidFill>
                  <a:schemeClr val="tx1">
                    <a:lumMod val="65000"/>
                    <a:lumOff val="35000"/>
                  </a:schemeClr>
                </a:solidFill>
              </a:rPr>
              <a:t>を支援するためのサービス</a:t>
            </a:r>
            <a:r>
              <a:rPr lang="ja-JP" altLang="en-US" sz="800" dirty="0" smtClean="0">
                <a:solidFill>
                  <a:schemeClr val="tx1">
                    <a:lumMod val="65000"/>
                    <a:lumOff val="35000"/>
                  </a:schemeClr>
                </a:solidFill>
              </a:rPr>
              <a:t>を</a:t>
            </a:r>
            <a:endParaRPr lang="en-US" altLang="ja-JP" sz="800" dirty="0" smtClean="0">
              <a:solidFill>
                <a:schemeClr val="tx1">
                  <a:lumMod val="65000"/>
                  <a:lumOff val="35000"/>
                </a:schemeClr>
              </a:solidFill>
            </a:endParaRPr>
          </a:p>
          <a:p>
            <a:pPr algn="dist">
              <a:lnSpc>
                <a:spcPct val="120000"/>
              </a:lnSpc>
            </a:pPr>
            <a:r>
              <a:rPr lang="ja-JP" altLang="en-US" sz="800" dirty="0" smtClean="0">
                <a:solidFill>
                  <a:schemeClr val="tx1">
                    <a:lumMod val="65000"/>
                    <a:lumOff val="35000"/>
                  </a:schemeClr>
                </a:solidFill>
              </a:rPr>
              <a:t>展開</a:t>
            </a:r>
            <a:r>
              <a:rPr lang="ja-JP" altLang="en-US" sz="800" dirty="0">
                <a:solidFill>
                  <a:schemeClr val="tx1">
                    <a:lumMod val="65000"/>
                    <a:lumOff val="35000"/>
                  </a:schemeClr>
                </a:solidFill>
              </a:rPr>
              <a:t>することで、</a:t>
            </a:r>
            <a:r>
              <a:rPr lang="en-US" altLang="ja-JP" sz="800" dirty="0">
                <a:solidFill>
                  <a:schemeClr val="tx1">
                    <a:lumMod val="65000"/>
                    <a:lumOff val="35000"/>
                  </a:schemeClr>
                </a:solidFill>
              </a:rPr>
              <a:t>BI</a:t>
            </a:r>
            <a:r>
              <a:rPr lang="ja-JP" altLang="en-US" sz="800" dirty="0" smtClean="0">
                <a:solidFill>
                  <a:schemeClr val="tx1">
                    <a:lumMod val="65000"/>
                    <a:lumOff val="35000"/>
                  </a:schemeClr>
                </a:solidFill>
              </a:rPr>
              <a:t>プラットフォームの</a:t>
            </a:r>
            <a:r>
              <a:rPr lang="ja-JP" altLang="en-US" sz="800" dirty="0">
                <a:solidFill>
                  <a:schemeClr val="tx1">
                    <a:lumMod val="65000"/>
                    <a:lumOff val="35000"/>
                  </a:schemeClr>
                </a:solidFill>
              </a:rPr>
              <a:t>真の価値を</a:t>
            </a:r>
            <a:r>
              <a:rPr lang="ja-JP" altLang="en-US" sz="800" dirty="0" smtClean="0">
                <a:solidFill>
                  <a:schemeClr val="tx1">
                    <a:lumMod val="65000"/>
                    <a:lumOff val="35000"/>
                  </a:schemeClr>
                </a:solidFill>
              </a:rPr>
              <a:t>引き出します</a:t>
            </a:r>
            <a:endParaRPr kumimoji="1" lang="ja-JP" altLang="en-US" sz="800" dirty="0">
              <a:solidFill>
                <a:schemeClr val="tx1">
                  <a:lumMod val="65000"/>
                  <a:lumOff val="35000"/>
                </a:schemeClr>
              </a:solidFill>
            </a:endParaRPr>
          </a:p>
        </p:txBody>
      </p:sp>
    </p:spTree>
    <p:extLst>
      <p:ext uri="{BB962C8B-B14F-4D97-AF65-F5344CB8AC3E}">
        <p14:creationId xmlns:p14="http://schemas.microsoft.com/office/powerpoint/2010/main" val="636264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mn-lt"/>
                <a:ea typeface="+mn-ea"/>
              </a:rPr>
              <a:t>こんな場合に</a:t>
            </a:r>
            <a:endParaRPr kumimoji="1" lang="ja-JP" altLang="en-US" dirty="0">
              <a:latin typeface="+mn-lt"/>
              <a:ea typeface="+mn-ea"/>
            </a:endParaRPr>
          </a:p>
        </p:txBody>
      </p:sp>
      <p:pic>
        <p:nvPicPr>
          <p:cNvPr id="6" name="コンテンツ プレースホルダー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75656" y="2355726"/>
            <a:ext cx="955891" cy="989236"/>
          </a:xfrm>
        </p:spPr>
      </p:pic>
      <p:sp>
        <p:nvSpPr>
          <p:cNvPr id="4" name="フッター プレースホルダー 3"/>
          <p:cNvSpPr>
            <a:spLocks noGrp="1"/>
          </p:cNvSpPr>
          <p:nvPr>
            <p:ph type="ftr" sz="quarter" idx="3"/>
          </p:nvPr>
        </p:nvSpPr>
        <p:spPr/>
        <p:txBody>
          <a:bodyPr/>
          <a:lstStyle/>
          <a:p>
            <a:r>
              <a:rPr lang="en-US" altLang="ja-JP" dirty="0" smtClean="0"/>
              <a:t>Copyright© K.K. Ashisuto All Rights Reserved.</a:t>
            </a:r>
            <a:endParaRPr lang="ja-JP" altLang="en-US" dirty="0" smtClean="0"/>
          </a:p>
        </p:txBody>
      </p:sp>
      <p:sp>
        <p:nvSpPr>
          <p:cNvPr id="5" name="スライド番号プレースホルダー 4"/>
          <p:cNvSpPr>
            <a:spLocks noGrp="1"/>
          </p:cNvSpPr>
          <p:nvPr>
            <p:ph type="sldNum" sz="quarter" idx="4"/>
          </p:nvPr>
        </p:nvSpPr>
        <p:spPr/>
        <p:txBody>
          <a:bodyPr/>
          <a:lstStyle/>
          <a:p>
            <a:fld id="{C7816169-848B-4E2F-9129-06408CD9870A}" type="slidenum">
              <a:rPr lang="ja-JP" altLang="en-US" smtClean="0"/>
              <a:pPr/>
              <a:t>4</a:t>
            </a:fld>
            <a:endParaRPr lang="ja-JP" altLang="en-US" dirty="0"/>
          </a:p>
        </p:txBody>
      </p:sp>
      <p:sp>
        <p:nvSpPr>
          <p:cNvPr id="7" name="円形吹き出し 6"/>
          <p:cNvSpPr/>
          <p:nvPr/>
        </p:nvSpPr>
        <p:spPr>
          <a:xfrm>
            <a:off x="315810" y="1792807"/>
            <a:ext cx="1475474" cy="983649"/>
          </a:xfrm>
          <a:prstGeom prst="wedgeEllipseCallout">
            <a:avLst>
              <a:gd name="adj1" fmla="val 18197"/>
              <a:gd name="adj2" fmla="val 58513"/>
            </a:avLst>
          </a:prstGeom>
          <a:solidFill>
            <a:schemeClr val="accent6">
              <a:lumMod val="20000"/>
              <a:lumOff val="80000"/>
            </a:schemeClr>
          </a:solidFill>
          <a:ln>
            <a:noFill/>
          </a:ln>
          <a:effectLst/>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r>
              <a:rPr lang="ja-JP" altLang="en-US" sz="1000" dirty="0" smtClean="0">
                <a:solidFill>
                  <a:schemeClr val="accent6">
                    <a:lumMod val="75000"/>
                  </a:schemeClr>
                </a:solidFill>
              </a:rPr>
              <a:t>内製化にシフトしていきたいけど、どう推進する？</a:t>
            </a:r>
            <a:endParaRPr kumimoji="1" lang="ja-JP" altLang="en-US" sz="1000" dirty="0" smtClean="0">
              <a:solidFill>
                <a:schemeClr val="accent6">
                  <a:lumMod val="75000"/>
                </a:schemeClr>
              </a:solidFill>
            </a:endParaRPr>
          </a:p>
        </p:txBody>
      </p:sp>
      <p:sp>
        <p:nvSpPr>
          <p:cNvPr id="8" name="円形吹き出し 7"/>
          <p:cNvSpPr/>
          <p:nvPr/>
        </p:nvSpPr>
        <p:spPr>
          <a:xfrm>
            <a:off x="2851859" y="1134516"/>
            <a:ext cx="1475474" cy="983649"/>
          </a:xfrm>
          <a:prstGeom prst="wedgeEllipseCallout">
            <a:avLst>
              <a:gd name="adj1" fmla="val -47014"/>
              <a:gd name="adj2" fmla="val 45933"/>
            </a:avLst>
          </a:prstGeom>
          <a:solidFill>
            <a:schemeClr val="accent6">
              <a:lumMod val="20000"/>
              <a:lumOff val="80000"/>
            </a:schemeClr>
          </a:solidFill>
          <a:ln>
            <a:noFill/>
          </a:ln>
          <a:effectLst/>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r>
              <a:rPr lang="ja-JP" altLang="en-US" sz="1000" dirty="0" smtClean="0">
                <a:solidFill>
                  <a:schemeClr val="accent6">
                    <a:lumMod val="75000"/>
                  </a:schemeClr>
                </a:solidFill>
              </a:rPr>
              <a:t>データドリブン</a:t>
            </a:r>
            <a:r>
              <a:rPr lang="ja-JP" altLang="en-US" sz="1000" dirty="0">
                <a:solidFill>
                  <a:schemeClr val="accent6">
                    <a:lumMod val="75000"/>
                  </a:schemeClr>
                </a:solidFill>
              </a:rPr>
              <a:t>を浸透</a:t>
            </a:r>
            <a:r>
              <a:rPr lang="ja-JP" altLang="en-US" sz="1000" dirty="0" smtClean="0">
                <a:solidFill>
                  <a:schemeClr val="accent6">
                    <a:lumMod val="75000"/>
                  </a:schemeClr>
                </a:solidFill>
              </a:rPr>
              <a:t>させるために必要なことは？</a:t>
            </a:r>
            <a:endParaRPr kumimoji="1" lang="ja-JP" altLang="en-US" sz="1000" dirty="0" smtClean="0">
              <a:solidFill>
                <a:schemeClr val="accent6">
                  <a:lumMod val="75000"/>
                </a:schemeClr>
              </a:solidFill>
            </a:endParaRPr>
          </a:p>
        </p:txBody>
      </p:sp>
      <p:sp>
        <p:nvSpPr>
          <p:cNvPr id="9" name="円形吹き出し 8"/>
          <p:cNvSpPr/>
          <p:nvPr/>
        </p:nvSpPr>
        <p:spPr>
          <a:xfrm>
            <a:off x="2694854" y="2300738"/>
            <a:ext cx="1475474" cy="983649"/>
          </a:xfrm>
          <a:prstGeom prst="wedgeEllipseCallout">
            <a:avLst>
              <a:gd name="adj1" fmla="val -53902"/>
              <a:gd name="adj2" fmla="val 26875"/>
            </a:avLst>
          </a:prstGeom>
          <a:solidFill>
            <a:schemeClr val="accent6">
              <a:lumMod val="20000"/>
              <a:lumOff val="80000"/>
            </a:schemeClr>
          </a:solidFill>
          <a:ln>
            <a:noFill/>
          </a:ln>
          <a:effectLst/>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lnSpc>
                <a:spcPct val="150000"/>
              </a:lnSpc>
            </a:pPr>
            <a:r>
              <a:rPr lang="ja-JP" altLang="en-US" sz="1000" dirty="0" smtClean="0">
                <a:solidFill>
                  <a:schemeClr val="accent6">
                    <a:lumMod val="75000"/>
                  </a:schemeClr>
                </a:solidFill>
              </a:rPr>
              <a:t>データ視覚化？</a:t>
            </a:r>
            <a:endParaRPr lang="en-US" altLang="ja-JP" sz="1000" dirty="0" smtClean="0">
              <a:solidFill>
                <a:schemeClr val="accent6">
                  <a:lumMod val="75000"/>
                </a:schemeClr>
              </a:solidFill>
            </a:endParaRPr>
          </a:p>
          <a:p>
            <a:pPr algn="ctr">
              <a:lnSpc>
                <a:spcPct val="150000"/>
              </a:lnSpc>
            </a:pPr>
            <a:r>
              <a:rPr lang="ja-JP" altLang="en-US" sz="1000" dirty="0" smtClean="0">
                <a:solidFill>
                  <a:schemeClr val="accent6">
                    <a:lumMod val="75000"/>
                  </a:schemeClr>
                </a:solidFill>
              </a:rPr>
              <a:t>ダッシュボード？</a:t>
            </a:r>
            <a:endParaRPr kumimoji="1" lang="ja-JP" altLang="en-US" sz="1000" dirty="0" smtClean="0">
              <a:solidFill>
                <a:schemeClr val="accent6">
                  <a:lumMod val="75000"/>
                </a:schemeClr>
              </a:solidFill>
            </a:endParaRPr>
          </a:p>
        </p:txBody>
      </p:sp>
      <p:sp>
        <p:nvSpPr>
          <p:cNvPr id="10" name="山形 9"/>
          <p:cNvSpPr/>
          <p:nvPr/>
        </p:nvSpPr>
        <p:spPr>
          <a:xfrm>
            <a:off x="4427984" y="2572982"/>
            <a:ext cx="223557" cy="934872"/>
          </a:xfrm>
          <a:prstGeom prst="chevron">
            <a:avLst/>
          </a:prstGeom>
          <a:solidFill>
            <a:schemeClr val="tx2"/>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1400" dirty="0" smtClean="0">
              <a:solidFill>
                <a:schemeClr val="tx1">
                  <a:lumMod val="75000"/>
                  <a:lumOff val="25000"/>
                </a:schemeClr>
              </a:solidFill>
            </a:endParaRPr>
          </a:p>
        </p:txBody>
      </p:sp>
      <p:sp>
        <p:nvSpPr>
          <p:cNvPr id="11" name="山形 10"/>
          <p:cNvSpPr/>
          <p:nvPr/>
        </p:nvSpPr>
        <p:spPr>
          <a:xfrm>
            <a:off x="4603243" y="2572982"/>
            <a:ext cx="223557" cy="934872"/>
          </a:xfrm>
          <a:prstGeom prst="chevron">
            <a:avLst/>
          </a:prstGeom>
          <a:solidFill>
            <a:schemeClr val="tx2"/>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1400" dirty="0" smtClean="0">
              <a:solidFill>
                <a:schemeClr val="tx1">
                  <a:lumMod val="75000"/>
                  <a:lumOff val="25000"/>
                </a:schemeClr>
              </a:solidFill>
            </a:endParaRPr>
          </a:p>
        </p:txBody>
      </p:sp>
      <p:sp>
        <p:nvSpPr>
          <p:cNvPr id="12" name="正方形/長方形 11"/>
          <p:cNvSpPr/>
          <p:nvPr/>
        </p:nvSpPr>
        <p:spPr>
          <a:xfrm>
            <a:off x="2321799" y="4219154"/>
            <a:ext cx="1854441" cy="512836"/>
          </a:xfrm>
          <a:prstGeom prst="rect">
            <a:avLst/>
          </a:prstGeom>
          <a:solidFill>
            <a:schemeClr val="accent5"/>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sz="1050" b="1" dirty="0" smtClean="0">
                <a:solidFill>
                  <a:schemeClr val="bg1"/>
                </a:solidFill>
              </a:rPr>
              <a:t>意思決定のスピードアップ</a:t>
            </a:r>
          </a:p>
        </p:txBody>
      </p:sp>
      <p:sp>
        <p:nvSpPr>
          <p:cNvPr id="13" name="正方形/長方形 12"/>
          <p:cNvSpPr/>
          <p:nvPr/>
        </p:nvSpPr>
        <p:spPr>
          <a:xfrm>
            <a:off x="416250" y="4219154"/>
            <a:ext cx="1854441" cy="512836"/>
          </a:xfrm>
          <a:prstGeom prst="rect">
            <a:avLst/>
          </a:prstGeom>
          <a:solidFill>
            <a:schemeClr val="accent5"/>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sz="1050" b="1" dirty="0" smtClean="0">
                <a:solidFill>
                  <a:schemeClr val="bg1"/>
                </a:solidFill>
              </a:rPr>
              <a:t>変化への柔軟な対応</a:t>
            </a:r>
          </a:p>
        </p:txBody>
      </p:sp>
      <p:sp>
        <p:nvSpPr>
          <p:cNvPr id="14" name="正方形/長方形 13"/>
          <p:cNvSpPr/>
          <p:nvPr/>
        </p:nvSpPr>
        <p:spPr>
          <a:xfrm>
            <a:off x="2321799" y="3649532"/>
            <a:ext cx="1854441" cy="512836"/>
          </a:xfrm>
          <a:prstGeom prst="rect">
            <a:avLst/>
          </a:prstGeom>
          <a:solidFill>
            <a:schemeClr val="accent5"/>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sz="1050" b="1" dirty="0" smtClean="0">
                <a:solidFill>
                  <a:schemeClr val="bg1"/>
                </a:solidFill>
              </a:rPr>
              <a:t>今までのやり方から</a:t>
            </a:r>
            <a:r>
              <a:rPr lang="ja-JP" altLang="en-US" sz="1050" b="1" dirty="0" smtClean="0">
                <a:solidFill>
                  <a:schemeClr val="bg1"/>
                </a:solidFill>
              </a:rPr>
              <a:t>の</a:t>
            </a:r>
            <a:r>
              <a:rPr kumimoji="1" lang="ja-JP" altLang="en-US" sz="1050" b="1" dirty="0" smtClean="0">
                <a:solidFill>
                  <a:schemeClr val="bg1"/>
                </a:solidFill>
              </a:rPr>
              <a:t>変革</a:t>
            </a:r>
          </a:p>
        </p:txBody>
      </p:sp>
      <p:sp>
        <p:nvSpPr>
          <p:cNvPr id="15" name="正方形/長方形 14"/>
          <p:cNvSpPr/>
          <p:nvPr/>
        </p:nvSpPr>
        <p:spPr>
          <a:xfrm>
            <a:off x="416250" y="3649532"/>
            <a:ext cx="1854441" cy="512836"/>
          </a:xfrm>
          <a:prstGeom prst="rect">
            <a:avLst/>
          </a:prstGeom>
          <a:solidFill>
            <a:schemeClr val="accent5"/>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sz="1050" b="1" dirty="0" smtClean="0">
                <a:solidFill>
                  <a:schemeClr val="bg1"/>
                </a:solidFill>
              </a:rPr>
              <a:t>新しい取り組みへの挑戦</a:t>
            </a:r>
          </a:p>
        </p:txBody>
      </p:sp>
      <p:sp>
        <p:nvSpPr>
          <p:cNvPr id="18" name="角丸四角形吹き出し 17"/>
          <p:cNvSpPr/>
          <p:nvPr/>
        </p:nvSpPr>
        <p:spPr>
          <a:xfrm>
            <a:off x="5097702" y="3078874"/>
            <a:ext cx="3434738" cy="1653116"/>
          </a:xfrm>
          <a:prstGeom prst="wedgeRoundRectCallout">
            <a:avLst>
              <a:gd name="adj1" fmla="val 43305"/>
              <a:gd name="adj2" fmla="val 23725"/>
              <a:gd name="adj3" fmla="val 16667"/>
            </a:avLst>
          </a:prstGeom>
          <a:solidFill>
            <a:schemeClr val="bg1">
              <a:lumMod val="95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lnSpc>
                <a:spcPts val="1800"/>
              </a:lnSpc>
              <a:spcBef>
                <a:spcPts val="600"/>
              </a:spcBef>
            </a:pPr>
            <a:r>
              <a:rPr lang="ja-JP" altLang="en-US" sz="1600" b="1" dirty="0" smtClean="0">
                <a:solidFill>
                  <a:schemeClr val="bg1">
                    <a:lumMod val="50000"/>
                  </a:schemeClr>
                </a:solidFill>
              </a:rPr>
              <a:t>迷ったときの</a:t>
            </a:r>
            <a:r>
              <a:rPr lang="ja-JP" altLang="en-US" sz="2000" b="1" dirty="0" smtClean="0">
                <a:solidFill>
                  <a:schemeClr val="accent4"/>
                </a:solidFill>
              </a:rPr>
              <a:t>ヒント</a:t>
            </a:r>
            <a:endParaRPr lang="en-US" altLang="ja-JP" sz="2000" b="1" dirty="0" smtClean="0">
              <a:solidFill>
                <a:schemeClr val="accent4"/>
              </a:solidFill>
            </a:endParaRPr>
          </a:p>
          <a:p>
            <a:pPr algn="ctr">
              <a:lnSpc>
                <a:spcPts val="1800"/>
              </a:lnSpc>
              <a:spcBef>
                <a:spcPts val="600"/>
              </a:spcBef>
            </a:pPr>
            <a:r>
              <a:rPr lang="ja-JP" altLang="en-US" sz="1600" b="1" dirty="0" smtClean="0">
                <a:solidFill>
                  <a:schemeClr val="bg1">
                    <a:lumMod val="50000"/>
                  </a:schemeClr>
                </a:solidFill>
              </a:rPr>
              <a:t>価値創造の</a:t>
            </a:r>
            <a:r>
              <a:rPr lang="ja-JP" altLang="en-US" sz="2000" b="1" dirty="0" smtClean="0">
                <a:solidFill>
                  <a:schemeClr val="accent4"/>
                </a:solidFill>
              </a:rPr>
              <a:t>アイデア</a:t>
            </a:r>
            <a:r>
              <a:rPr lang="ja-JP" altLang="en-US" sz="1600" b="1" dirty="0" smtClean="0">
                <a:solidFill>
                  <a:schemeClr val="bg1">
                    <a:lumMod val="50000"/>
                  </a:schemeClr>
                </a:solidFill>
              </a:rPr>
              <a:t>を補完し</a:t>
            </a:r>
            <a:endParaRPr lang="en-US" altLang="ja-JP" sz="1600" b="1" dirty="0" smtClean="0">
              <a:solidFill>
                <a:schemeClr val="bg1">
                  <a:lumMod val="50000"/>
                </a:schemeClr>
              </a:solidFill>
            </a:endParaRPr>
          </a:p>
          <a:p>
            <a:pPr algn="ctr">
              <a:lnSpc>
                <a:spcPts val="1800"/>
              </a:lnSpc>
              <a:spcBef>
                <a:spcPts val="600"/>
              </a:spcBef>
            </a:pPr>
            <a:r>
              <a:rPr lang="en-US" altLang="ja-JP" sz="1600" b="1" dirty="0" smtClean="0">
                <a:solidFill>
                  <a:schemeClr val="bg1">
                    <a:lumMod val="50000"/>
                  </a:schemeClr>
                </a:solidFill>
              </a:rPr>
              <a:t>WebFOCUS</a:t>
            </a:r>
            <a:r>
              <a:rPr lang="ja-JP" altLang="en-US" sz="1600" b="1" dirty="0" smtClean="0">
                <a:solidFill>
                  <a:schemeClr val="bg1">
                    <a:lumMod val="50000"/>
                  </a:schemeClr>
                </a:solidFill>
              </a:rPr>
              <a:t>活用の</a:t>
            </a:r>
            <a:endParaRPr lang="en-US" altLang="ja-JP" sz="1600" b="1" dirty="0" smtClean="0">
              <a:solidFill>
                <a:schemeClr val="bg1">
                  <a:lumMod val="50000"/>
                </a:schemeClr>
              </a:solidFill>
            </a:endParaRPr>
          </a:p>
          <a:p>
            <a:pPr algn="ctr">
              <a:lnSpc>
                <a:spcPts val="1800"/>
              </a:lnSpc>
              <a:spcBef>
                <a:spcPts val="600"/>
              </a:spcBef>
            </a:pPr>
            <a:r>
              <a:rPr lang="ja-JP" altLang="en-US" sz="1600" b="1" dirty="0" smtClean="0">
                <a:solidFill>
                  <a:schemeClr val="bg1">
                    <a:lumMod val="50000"/>
                  </a:schemeClr>
                </a:solidFill>
              </a:rPr>
              <a:t>推進力と実行力をアップ！</a:t>
            </a:r>
            <a:endParaRPr kumimoji="1" lang="ja-JP" altLang="en-US" sz="1600" b="1" dirty="0" smtClean="0">
              <a:solidFill>
                <a:schemeClr val="bg1">
                  <a:lumMod val="50000"/>
                </a:schemeClr>
              </a:solidFill>
            </a:endParaRPr>
          </a:p>
        </p:txBody>
      </p:sp>
      <p:sp>
        <p:nvSpPr>
          <p:cNvPr id="20" name="コンテンツ プレースホルダー 2"/>
          <p:cNvSpPr txBox="1">
            <a:spLocks/>
          </p:cNvSpPr>
          <p:nvPr/>
        </p:nvSpPr>
        <p:spPr>
          <a:xfrm>
            <a:off x="357131" y="3411383"/>
            <a:ext cx="3754078" cy="201369"/>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baseline="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baseline="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baseline="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baseline="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baseline="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0"/>
              </a:spcBef>
              <a:buNone/>
            </a:pPr>
            <a:r>
              <a:rPr lang="ja-JP" altLang="en-US" sz="1050" dirty="0" smtClean="0">
                <a:solidFill>
                  <a:schemeClr val="accent5"/>
                </a:solidFill>
                <a:latin typeface="+mn-lt"/>
                <a:ea typeface="+mn-ea"/>
              </a:rPr>
              <a:t>企業を取り巻く環境変化が大きい今だからこそ求められる</a:t>
            </a:r>
            <a:r>
              <a:rPr lang="en-US" altLang="ja-JP" sz="1050" dirty="0" smtClean="0">
                <a:solidFill>
                  <a:schemeClr val="accent5"/>
                </a:solidFill>
                <a:latin typeface="+mn-lt"/>
                <a:ea typeface="+mn-ea"/>
              </a:rPr>
              <a:t>…</a:t>
            </a:r>
          </a:p>
        </p:txBody>
      </p:sp>
      <p:pic>
        <p:nvPicPr>
          <p:cNvPr id="16" name="図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1903" y="1580493"/>
            <a:ext cx="3422590" cy="1374078"/>
          </a:xfrm>
          <a:prstGeom prst="rect">
            <a:avLst/>
          </a:prstGeom>
        </p:spPr>
      </p:pic>
      <p:pic>
        <p:nvPicPr>
          <p:cNvPr id="19" name="図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4" y="915566"/>
            <a:ext cx="910705" cy="731651"/>
          </a:xfrm>
          <a:prstGeom prst="rect">
            <a:avLst/>
          </a:prstGeom>
        </p:spPr>
      </p:pic>
      <p:sp>
        <p:nvSpPr>
          <p:cNvPr id="21" name="円形吹き出し 20"/>
          <p:cNvSpPr/>
          <p:nvPr/>
        </p:nvSpPr>
        <p:spPr>
          <a:xfrm>
            <a:off x="1170372" y="842464"/>
            <a:ext cx="1628954" cy="983649"/>
          </a:xfrm>
          <a:prstGeom prst="wedgeEllipseCallout">
            <a:avLst>
              <a:gd name="adj1" fmla="val 3723"/>
              <a:gd name="adj2" fmla="val 66885"/>
            </a:avLst>
          </a:prstGeom>
          <a:solidFill>
            <a:schemeClr val="accent6">
              <a:lumMod val="20000"/>
              <a:lumOff val="80000"/>
            </a:schemeClr>
          </a:solidFill>
          <a:ln>
            <a:noFill/>
          </a:ln>
          <a:effectLst/>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r>
              <a:rPr lang="ja-JP" altLang="en-US" sz="1000" dirty="0" smtClean="0">
                <a:solidFill>
                  <a:schemeClr val="accent6">
                    <a:lumMod val="75000"/>
                  </a:schemeClr>
                </a:solidFill>
              </a:rPr>
              <a:t>せっかく導入した</a:t>
            </a:r>
            <a:endParaRPr lang="en-US" altLang="ja-JP" sz="1000" dirty="0" smtClean="0">
              <a:solidFill>
                <a:schemeClr val="accent6">
                  <a:lumMod val="75000"/>
                </a:schemeClr>
              </a:solidFill>
            </a:endParaRPr>
          </a:p>
          <a:p>
            <a:pPr algn="ctr"/>
            <a:r>
              <a:rPr lang="en-US" altLang="ja-JP" sz="1000" dirty="0" smtClean="0">
                <a:solidFill>
                  <a:schemeClr val="accent6">
                    <a:lumMod val="75000"/>
                  </a:schemeClr>
                </a:solidFill>
              </a:rPr>
              <a:t>BI</a:t>
            </a:r>
            <a:r>
              <a:rPr lang="ja-JP" altLang="en-US" sz="1000" dirty="0" smtClean="0">
                <a:solidFill>
                  <a:schemeClr val="accent6">
                    <a:lumMod val="75000"/>
                  </a:schemeClr>
                </a:solidFill>
              </a:rPr>
              <a:t>基盤をもっと活用したいけど、どこから着手すれば・・・</a:t>
            </a:r>
            <a:endParaRPr kumimoji="1" lang="ja-JP" altLang="en-US" sz="1000" dirty="0" smtClean="0">
              <a:solidFill>
                <a:schemeClr val="accent6">
                  <a:lumMod val="75000"/>
                </a:schemeClr>
              </a:solidFill>
            </a:endParaRPr>
          </a:p>
        </p:txBody>
      </p:sp>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737922">
            <a:off x="4783965" y="3964528"/>
            <a:ext cx="822114" cy="936615"/>
          </a:xfrm>
          <a:prstGeom prst="rect">
            <a:avLst/>
          </a:prstGeom>
        </p:spPr>
      </p:pic>
    </p:spTree>
    <p:extLst>
      <p:ext uri="{BB962C8B-B14F-4D97-AF65-F5344CB8AC3E}">
        <p14:creationId xmlns:p14="http://schemas.microsoft.com/office/powerpoint/2010/main" val="1869229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755576" y="987574"/>
            <a:ext cx="3847655" cy="499176"/>
          </a:xfrm>
          <a:prstGeom prst="rect">
            <a:avLst/>
          </a:prstGeom>
          <a:solidFill>
            <a:schemeClr val="accent5"/>
          </a:solidFill>
          <a:ln>
            <a:noFill/>
          </a:ln>
          <a:effectLst/>
        </p:spPr>
        <p:style>
          <a:lnRef idx="1">
            <a:schemeClr val="accent5"/>
          </a:lnRef>
          <a:fillRef idx="3">
            <a:schemeClr val="accent5"/>
          </a:fillRef>
          <a:effectRef idx="2">
            <a:schemeClr val="accent5"/>
          </a:effectRef>
          <a:fontRef idx="minor">
            <a:schemeClr val="lt1"/>
          </a:fontRef>
        </p:style>
        <p:txBody>
          <a:bodyPr lIns="108000" rIns="108000" rtlCol="0" anchor="ctr"/>
          <a:lstStyle/>
          <a:p>
            <a:pPr algn="ctr">
              <a:spcBef>
                <a:spcPts val="600"/>
              </a:spcBef>
            </a:pPr>
            <a:r>
              <a:rPr kumimoji="1" lang="ja-JP" altLang="en-US" sz="1600" b="1" dirty="0" smtClean="0">
                <a:solidFill>
                  <a:schemeClr val="bg1"/>
                </a:solidFill>
              </a:rPr>
              <a:t>特別なコンテンツ</a:t>
            </a:r>
          </a:p>
        </p:txBody>
      </p:sp>
      <p:sp>
        <p:nvSpPr>
          <p:cNvPr id="12" name="正方形/長方形 11"/>
          <p:cNvSpPr/>
          <p:nvPr/>
        </p:nvSpPr>
        <p:spPr>
          <a:xfrm>
            <a:off x="755576" y="1525368"/>
            <a:ext cx="3847655" cy="1262754"/>
          </a:xfrm>
          <a:prstGeom prst="rect">
            <a:avLst/>
          </a:prstGeom>
          <a:solidFill>
            <a:schemeClr val="bg1">
              <a:lumMod val="95000"/>
            </a:schemeClr>
          </a:solidFill>
          <a:ln>
            <a:noFill/>
          </a:ln>
          <a:effectLst/>
        </p:spPr>
        <p:style>
          <a:lnRef idx="1">
            <a:schemeClr val="accent5"/>
          </a:lnRef>
          <a:fillRef idx="3">
            <a:schemeClr val="accent5"/>
          </a:fillRef>
          <a:effectRef idx="2">
            <a:schemeClr val="accent5"/>
          </a:effectRef>
          <a:fontRef idx="minor">
            <a:schemeClr val="lt1"/>
          </a:fontRef>
        </p:style>
        <p:txBody>
          <a:bodyPr lIns="108000" tIns="36000" rIns="108000" bIns="36000" rtlCol="0" anchor="ctr"/>
          <a:lstStyle/>
          <a:p>
            <a:pPr>
              <a:lnSpc>
                <a:spcPts val="1800"/>
              </a:lnSpc>
              <a:spcBef>
                <a:spcPts val="600"/>
              </a:spcBef>
            </a:pPr>
            <a:r>
              <a:rPr lang="en-US" altLang="ja-JP" sz="1200" dirty="0">
                <a:solidFill>
                  <a:schemeClr val="tx1">
                    <a:lumMod val="75000"/>
                    <a:lumOff val="25000"/>
                  </a:schemeClr>
                </a:solidFill>
              </a:rPr>
              <a:t>WebFOCUS </a:t>
            </a:r>
            <a:r>
              <a:rPr lang="ja-JP" altLang="en-US" sz="1200" dirty="0">
                <a:solidFill>
                  <a:schemeClr val="tx1">
                    <a:lumMod val="75000"/>
                    <a:lumOff val="25000"/>
                  </a:schemeClr>
                </a:solidFill>
              </a:rPr>
              <a:t>ナレッジサプリをご契約いただいたお客様しか手に入らない、</a:t>
            </a:r>
            <a:r>
              <a:rPr lang="en-US" altLang="ja-JP" sz="1200" dirty="0">
                <a:solidFill>
                  <a:schemeClr val="tx1">
                    <a:lumMod val="75000"/>
                    <a:lumOff val="25000"/>
                  </a:schemeClr>
                </a:solidFill>
              </a:rPr>
              <a:t>WebFOCUS</a:t>
            </a:r>
            <a:r>
              <a:rPr lang="ja-JP" altLang="en-US" sz="1200" dirty="0">
                <a:solidFill>
                  <a:schemeClr val="tx1">
                    <a:lumMod val="75000"/>
                    <a:lumOff val="25000"/>
                  </a:schemeClr>
                </a:solidFill>
              </a:rPr>
              <a:t>活用の</a:t>
            </a:r>
            <a:r>
              <a:rPr lang="ja-JP" altLang="en-US" sz="1200" dirty="0" smtClean="0">
                <a:solidFill>
                  <a:schemeClr val="tx1">
                    <a:lumMod val="75000"/>
                    <a:lumOff val="25000"/>
                  </a:schemeClr>
                </a:solidFill>
              </a:rPr>
              <a:t>ヒントや最新情報を</a:t>
            </a:r>
            <a:r>
              <a:rPr lang="ja-JP" altLang="en-US" sz="1200" dirty="0">
                <a:solidFill>
                  <a:schemeClr val="tx1">
                    <a:lumMod val="75000"/>
                    <a:lumOff val="25000"/>
                  </a:schemeClr>
                </a:solidFill>
              </a:rPr>
              <a:t>詰め込んだ各種</a:t>
            </a:r>
            <a:r>
              <a:rPr lang="ja-JP" altLang="en-US" sz="1200" dirty="0" smtClean="0">
                <a:solidFill>
                  <a:schemeClr val="tx1">
                    <a:lumMod val="75000"/>
                    <a:lumOff val="25000"/>
                  </a:schemeClr>
                </a:solidFill>
              </a:rPr>
              <a:t>コンテンツ！必要</a:t>
            </a:r>
            <a:r>
              <a:rPr lang="ja-JP" altLang="en-US" sz="1200" dirty="0">
                <a:solidFill>
                  <a:schemeClr val="tx1">
                    <a:lumMod val="75000"/>
                    <a:lumOff val="25000"/>
                  </a:schemeClr>
                </a:solidFill>
              </a:rPr>
              <a:t>なものを、好きなタイミングで入手できるよ！</a:t>
            </a:r>
            <a:endParaRPr kumimoji="1" lang="ja-JP" altLang="en-US" sz="1200" dirty="0" smtClean="0">
              <a:solidFill>
                <a:schemeClr val="tx1">
                  <a:lumMod val="75000"/>
                  <a:lumOff val="25000"/>
                </a:schemeClr>
              </a:solidFill>
            </a:endParaRPr>
          </a:p>
        </p:txBody>
      </p:sp>
      <p:sp>
        <p:nvSpPr>
          <p:cNvPr id="10" name="正方形/長方形 9"/>
          <p:cNvSpPr/>
          <p:nvPr/>
        </p:nvSpPr>
        <p:spPr>
          <a:xfrm>
            <a:off x="4688580" y="987574"/>
            <a:ext cx="3847655" cy="499176"/>
          </a:xfrm>
          <a:prstGeom prst="rect">
            <a:avLst/>
          </a:prstGeom>
          <a:solidFill>
            <a:schemeClr val="accent5"/>
          </a:solidFill>
          <a:ln>
            <a:noFill/>
          </a:ln>
          <a:effectLst/>
        </p:spPr>
        <p:style>
          <a:lnRef idx="1">
            <a:schemeClr val="accent5"/>
          </a:lnRef>
          <a:fillRef idx="3">
            <a:schemeClr val="accent5"/>
          </a:fillRef>
          <a:effectRef idx="2">
            <a:schemeClr val="accent5"/>
          </a:effectRef>
          <a:fontRef idx="minor">
            <a:schemeClr val="lt1"/>
          </a:fontRef>
        </p:style>
        <p:txBody>
          <a:bodyPr lIns="108000" rIns="108000" rtlCol="0" anchor="ctr"/>
          <a:lstStyle/>
          <a:p>
            <a:pPr algn="ctr">
              <a:spcBef>
                <a:spcPts val="600"/>
              </a:spcBef>
            </a:pPr>
            <a:r>
              <a:rPr kumimoji="1" lang="ja-JP" altLang="en-US" sz="1600" b="1" dirty="0" smtClean="0">
                <a:solidFill>
                  <a:schemeClr val="bg1"/>
                </a:solidFill>
              </a:rPr>
              <a:t>定額で見放題</a:t>
            </a:r>
          </a:p>
        </p:txBody>
      </p:sp>
      <p:sp>
        <p:nvSpPr>
          <p:cNvPr id="13" name="正方形/長方形 12"/>
          <p:cNvSpPr/>
          <p:nvPr/>
        </p:nvSpPr>
        <p:spPr>
          <a:xfrm>
            <a:off x="4688580" y="1525368"/>
            <a:ext cx="3847655" cy="1262754"/>
          </a:xfrm>
          <a:prstGeom prst="rect">
            <a:avLst/>
          </a:prstGeom>
          <a:solidFill>
            <a:schemeClr val="bg1">
              <a:lumMod val="95000"/>
            </a:schemeClr>
          </a:solidFill>
          <a:ln>
            <a:noFill/>
          </a:ln>
          <a:effectLst/>
        </p:spPr>
        <p:style>
          <a:lnRef idx="1">
            <a:schemeClr val="accent5"/>
          </a:lnRef>
          <a:fillRef idx="3">
            <a:schemeClr val="accent5"/>
          </a:fillRef>
          <a:effectRef idx="2">
            <a:schemeClr val="accent5"/>
          </a:effectRef>
          <a:fontRef idx="minor">
            <a:schemeClr val="lt1"/>
          </a:fontRef>
        </p:style>
        <p:txBody>
          <a:bodyPr lIns="108000" tIns="36000" rIns="108000" bIns="36000" rtlCol="0" anchor="ctr"/>
          <a:lstStyle/>
          <a:p>
            <a:pPr>
              <a:lnSpc>
                <a:spcPts val="1800"/>
              </a:lnSpc>
              <a:spcBef>
                <a:spcPts val="600"/>
              </a:spcBef>
            </a:pPr>
            <a:r>
              <a:rPr lang="en-US" altLang="ja-JP" sz="1200" dirty="0">
                <a:solidFill>
                  <a:schemeClr val="tx1">
                    <a:lumMod val="75000"/>
                    <a:lumOff val="25000"/>
                  </a:schemeClr>
                </a:solidFill>
              </a:rPr>
              <a:t>WebFOCUS </a:t>
            </a:r>
            <a:r>
              <a:rPr lang="ja-JP" altLang="en-US" sz="1200" dirty="0">
                <a:solidFill>
                  <a:schemeClr val="tx1">
                    <a:lumMod val="75000"/>
                    <a:lumOff val="25000"/>
                  </a:schemeClr>
                </a:solidFill>
              </a:rPr>
              <a:t>ナレッジサプリで提供している各種コンテンツは、視聴もダウンロードもし放題</a:t>
            </a:r>
            <a:r>
              <a:rPr lang="ja-JP" altLang="en-US" sz="1200" dirty="0" smtClean="0">
                <a:solidFill>
                  <a:schemeClr val="tx1">
                    <a:lumMod val="75000"/>
                    <a:lumOff val="25000"/>
                  </a:schemeClr>
                </a:solidFill>
              </a:rPr>
              <a:t>！サブスクリプションサービス</a:t>
            </a:r>
            <a:r>
              <a:rPr lang="ja-JP" altLang="en-US" sz="1200" dirty="0">
                <a:solidFill>
                  <a:schemeClr val="tx1">
                    <a:lumMod val="75000"/>
                    <a:lumOff val="25000"/>
                  </a:schemeClr>
                </a:solidFill>
              </a:rPr>
              <a:t>だから、どれだけ視聴・ダウンロードしても、価格はかわらないよ！</a:t>
            </a:r>
            <a:endParaRPr kumimoji="1" lang="ja-JP" altLang="en-US" sz="1200" dirty="0" smtClean="0">
              <a:solidFill>
                <a:schemeClr val="tx1">
                  <a:lumMod val="75000"/>
                  <a:lumOff val="25000"/>
                </a:schemeClr>
              </a:solidFill>
            </a:endParaRPr>
          </a:p>
        </p:txBody>
      </p:sp>
      <p:sp>
        <p:nvSpPr>
          <p:cNvPr id="11" name="正方形/長方形 10"/>
          <p:cNvSpPr/>
          <p:nvPr/>
        </p:nvSpPr>
        <p:spPr>
          <a:xfrm>
            <a:off x="755576" y="2931442"/>
            <a:ext cx="3847655" cy="499176"/>
          </a:xfrm>
          <a:prstGeom prst="rect">
            <a:avLst/>
          </a:prstGeom>
          <a:solidFill>
            <a:schemeClr val="accent5"/>
          </a:solidFill>
          <a:ln>
            <a:noFill/>
          </a:ln>
          <a:effectLst/>
        </p:spPr>
        <p:style>
          <a:lnRef idx="1">
            <a:schemeClr val="accent5"/>
          </a:lnRef>
          <a:fillRef idx="3">
            <a:schemeClr val="accent5"/>
          </a:fillRef>
          <a:effectRef idx="2">
            <a:schemeClr val="accent5"/>
          </a:effectRef>
          <a:fontRef idx="minor">
            <a:schemeClr val="lt1"/>
          </a:fontRef>
        </p:style>
        <p:txBody>
          <a:bodyPr lIns="108000" rIns="108000" rtlCol="0" anchor="ctr"/>
          <a:lstStyle/>
          <a:p>
            <a:pPr algn="ctr">
              <a:spcBef>
                <a:spcPts val="600"/>
              </a:spcBef>
            </a:pPr>
            <a:r>
              <a:rPr kumimoji="1" lang="ja-JP" altLang="en-US" sz="1600" b="1" dirty="0" smtClean="0">
                <a:solidFill>
                  <a:schemeClr val="bg1"/>
                </a:solidFill>
              </a:rPr>
              <a:t>リモートフォロー特典</a:t>
            </a:r>
          </a:p>
        </p:txBody>
      </p:sp>
      <p:sp>
        <p:nvSpPr>
          <p:cNvPr id="14" name="正方形/長方形 13"/>
          <p:cNvSpPr/>
          <p:nvPr/>
        </p:nvSpPr>
        <p:spPr>
          <a:xfrm>
            <a:off x="755576" y="3469236"/>
            <a:ext cx="3847655" cy="1262754"/>
          </a:xfrm>
          <a:prstGeom prst="rect">
            <a:avLst/>
          </a:prstGeom>
          <a:solidFill>
            <a:schemeClr val="bg1">
              <a:lumMod val="95000"/>
            </a:schemeClr>
          </a:solidFill>
          <a:ln>
            <a:noFill/>
          </a:ln>
          <a:effectLst/>
        </p:spPr>
        <p:style>
          <a:lnRef idx="1">
            <a:schemeClr val="accent5"/>
          </a:lnRef>
          <a:fillRef idx="3">
            <a:schemeClr val="accent5"/>
          </a:fillRef>
          <a:effectRef idx="2">
            <a:schemeClr val="accent5"/>
          </a:effectRef>
          <a:fontRef idx="minor">
            <a:schemeClr val="lt1"/>
          </a:fontRef>
        </p:style>
        <p:txBody>
          <a:bodyPr lIns="108000" tIns="36000" rIns="108000" bIns="36000" rtlCol="0" anchor="ctr"/>
          <a:lstStyle/>
          <a:p>
            <a:pPr>
              <a:lnSpc>
                <a:spcPts val="1800"/>
              </a:lnSpc>
              <a:spcBef>
                <a:spcPts val="600"/>
              </a:spcBef>
            </a:pPr>
            <a:r>
              <a:rPr lang="en-US" altLang="ja-JP" sz="1200" dirty="0" smtClean="0">
                <a:solidFill>
                  <a:schemeClr val="tx1">
                    <a:lumMod val="75000"/>
                    <a:lumOff val="25000"/>
                  </a:schemeClr>
                </a:solidFill>
              </a:rPr>
              <a:t>WebFOCUS</a:t>
            </a:r>
            <a:r>
              <a:rPr lang="ja-JP" altLang="en-US" sz="1200" dirty="0" smtClean="0">
                <a:solidFill>
                  <a:schemeClr val="tx1">
                    <a:lumMod val="75000"/>
                    <a:lumOff val="25000"/>
                  </a:schemeClr>
                </a:solidFill>
              </a:rPr>
              <a:t> ナレッジサプリのコンテンツ</a:t>
            </a:r>
            <a:r>
              <a:rPr lang="ja-JP" altLang="en-US" sz="1200" dirty="0">
                <a:solidFill>
                  <a:schemeClr val="tx1">
                    <a:lumMod val="75000"/>
                    <a:lumOff val="25000"/>
                  </a:schemeClr>
                </a:solidFill>
              </a:rPr>
              <a:t>に関する質問</a:t>
            </a:r>
            <a:r>
              <a:rPr lang="ja-JP" altLang="en-US" sz="1200" dirty="0" smtClean="0">
                <a:solidFill>
                  <a:schemeClr val="tx1">
                    <a:lumMod val="75000"/>
                    <a:lumOff val="25000"/>
                  </a:schemeClr>
                </a:solidFill>
              </a:rPr>
              <a:t>やアドバイスなど、リモートで直接技術者と話ができる</a:t>
            </a:r>
            <a:r>
              <a:rPr lang="ja-JP" altLang="en-US" sz="1200" dirty="0">
                <a:solidFill>
                  <a:schemeClr val="tx1">
                    <a:lumMod val="75000"/>
                    <a:lumOff val="25000"/>
                  </a:schemeClr>
                </a:solidFill>
              </a:rPr>
              <a:t>ポイントをプレゼント</a:t>
            </a:r>
            <a:r>
              <a:rPr lang="ja-JP" altLang="en-US" sz="1200" dirty="0" smtClean="0">
                <a:solidFill>
                  <a:schemeClr val="tx1">
                    <a:lumMod val="75000"/>
                    <a:lumOff val="25000"/>
                  </a:schemeClr>
                </a:solidFill>
              </a:rPr>
              <a:t>！</a:t>
            </a:r>
            <a:r>
              <a:rPr lang="en-US" altLang="ja-JP" sz="1200" dirty="0" smtClean="0">
                <a:solidFill>
                  <a:schemeClr val="tx1">
                    <a:lumMod val="75000"/>
                    <a:lumOff val="25000"/>
                  </a:schemeClr>
                </a:solidFill>
              </a:rPr>
              <a:t>WebFOCUS</a:t>
            </a:r>
            <a:r>
              <a:rPr lang="ja-JP" altLang="en-US" sz="1200" dirty="0">
                <a:solidFill>
                  <a:schemeClr val="tx1">
                    <a:lumMod val="75000"/>
                    <a:lumOff val="25000"/>
                  </a:schemeClr>
                </a:solidFill>
              </a:rPr>
              <a:t>の活用に行き詰った時、疑問がでてきた時</a:t>
            </a:r>
            <a:r>
              <a:rPr lang="ja-JP" altLang="en-US" sz="1200" dirty="0" smtClean="0">
                <a:solidFill>
                  <a:schemeClr val="tx1">
                    <a:lumMod val="75000"/>
                    <a:lumOff val="25000"/>
                  </a:schemeClr>
                </a:solidFill>
              </a:rPr>
              <a:t>に利用できるよ。</a:t>
            </a:r>
            <a:endParaRPr kumimoji="1" lang="ja-JP" altLang="en-US" sz="1200" dirty="0" smtClean="0">
              <a:solidFill>
                <a:schemeClr val="tx1">
                  <a:lumMod val="75000"/>
                  <a:lumOff val="25000"/>
                </a:schemeClr>
              </a:solidFill>
            </a:endParaRPr>
          </a:p>
        </p:txBody>
      </p:sp>
      <p:sp>
        <p:nvSpPr>
          <p:cNvPr id="25" name="正方形/長方形 24"/>
          <p:cNvSpPr/>
          <p:nvPr/>
        </p:nvSpPr>
        <p:spPr>
          <a:xfrm>
            <a:off x="4688580" y="2928343"/>
            <a:ext cx="3847655" cy="499176"/>
          </a:xfrm>
          <a:prstGeom prst="rect">
            <a:avLst/>
          </a:prstGeom>
          <a:solidFill>
            <a:schemeClr val="accent5"/>
          </a:solidFill>
          <a:ln>
            <a:noFill/>
          </a:ln>
          <a:effectLst/>
        </p:spPr>
        <p:style>
          <a:lnRef idx="1">
            <a:schemeClr val="accent5"/>
          </a:lnRef>
          <a:fillRef idx="3">
            <a:schemeClr val="accent5"/>
          </a:fillRef>
          <a:effectRef idx="2">
            <a:schemeClr val="accent5"/>
          </a:effectRef>
          <a:fontRef idx="minor">
            <a:schemeClr val="lt1"/>
          </a:fontRef>
        </p:style>
        <p:txBody>
          <a:bodyPr lIns="108000" rIns="108000" rtlCol="0" anchor="ctr"/>
          <a:lstStyle/>
          <a:p>
            <a:pPr algn="ctr">
              <a:spcBef>
                <a:spcPts val="600"/>
              </a:spcBef>
            </a:pPr>
            <a:r>
              <a:rPr kumimoji="1" lang="ja-JP" altLang="en-US" sz="1600" b="1" dirty="0" smtClean="0">
                <a:solidFill>
                  <a:schemeClr val="bg1"/>
                </a:solidFill>
              </a:rPr>
              <a:t>コンテンツのリクエスト特典</a:t>
            </a:r>
          </a:p>
        </p:txBody>
      </p:sp>
      <p:sp>
        <p:nvSpPr>
          <p:cNvPr id="26" name="正方形/長方形 25"/>
          <p:cNvSpPr/>
          <p:nvPr/>
        </p:nvSpPr>
        <p:spPr>
          <a:xfrm>
            <a:off x="4688580" y="3466137"/>
            <a:ext cx="3847655" cy="1262754"/>
          </a:xfrm>
          <a:prstGeom prst="rect">
            <a:avLst/>
          </a:prstGeom>
          <a:solidFill>
            <a:schemeClr val="bg1">
              <a:lumMod val="95000"/>
            </a:schemeClr>
          </a:solidFill>
          <a:ln>
            <a:noFill/>
          </a:ln>
          <a:effectLst/>
        </p:spPr>
        <p:style>
          <a:lnRef idx="1">
            <a:schemeClr val="accent5"/>
          </a:lnRef>
          <a:fillRef idx="3">
            <a:schemeClr val="accent5"/>
          </a:fillRef>
          <a:effectRef idx="2">
            <a:schemeClr val="accent5"/>
          </a:effectRef>
          <a:fontRef idx="minor">
            <a:schemeClr val="lt1"/>
          </a:fontRef>
        </p:style>
        <p:txBody>
          <a:bodyPr lIns="108000" tIns="36000" rIns="108000" bIns="36000" rtlCol="0" anchor="ctr"/>
          <a:lstStyle/>
          <a:p>
            <a:pPr>
              <a:lnSpc>
                <a:spcPts val="1800"/>
              </a:lnSpc>
              <a:spcBef>
                <a:spcPts val="600"/>
              </a:spcBef>
            </a:pPr>
            <a:r>
              <a:rPr lang="en-US" altLang="ja-JP" sz="1200" dirty="0">
                <a:solidFill>
                  <a:schemeClr val="tx1">
                    <a:lumMod val="75000"/>
                    <a:lumOff val="25000"/>
                  </a:schemeClr>
                </a:solidFill>
              </a:rPr>
              <a:t>WebFOCUS </a:t>
            </a:r>
            <a:r>
              <a:rPr lang="ja-JP" altLang="en-US" sz="1200" dirty="0">
                <a:solidFill>
                  <a:schemeClr val="tx1">
                    <a:lumMod val="75000"/>
                    <a:lumOff val="25000"/>
                  </a:schemeClr>
                </a:solidFill>
              </a:rPr>
              <a:t>ナレッジサプリのコンテンツとして追加してほしいものをリクエストできるよ！お客様のニーズ発掘、</a:t>
            </a:r>
            <a:r>
              <a:rPr lang="ja-JP" altLang="en-US" sz="1200" dirty="0" smtClean="0">
                <a:solidFill>
                  <a:schemeClr val="tx1">
                    <a:lumMod val="75000"/>
                    <a:lumOff val="25000"/>
                  </a:schemeClr>
                </a:solidFill>
              </a:rPr>
              <a:t>アイデア</a:t>
            </a:r>
            <a:r>
              <a:rPr lang="ja-JP" altLang="en-US" sz="1200" dirty="0">
                <a:solidFill>
                  <a:schemeClr val="tx1">
                    <a:lumMod val="75000"/>
                    <a:lumOff val="25000"/>
                  </a:schemeClr>
                </a:solidFill>
              </a:rPr>
              <a:t>として参考にさせていただき、サービスの充実を図っていく</a:t>
            </a:r>
            <a:r>
              <a:rPr lang="ja-JP" altLang="en-US" sz="1200" dirty="0" smtClean="0">
                <a:solidFill>
                  <a:schemeClr val="tx1">
                    <a:lumMod val="75000"/>
                    <a:lumOff val="25000"/>
                  </a:schemeClr>
                </a:solidFill>
              </a:rPr>
              <a:t>よ。</a:t>
            </a:r>
            <a:endParaRPr kumimoji="1" lang="ja-JP" altLang="en-US" sz="1200" dirty="0" smtClean="0">
              <a:solidFill>
                <a:schemeClr val="tx1">
                  <a:lumMod val="75000"/>
                  <a:lumOff val="25000"/>
                </a:schemeClr>
              </a:solidFill>
            </a:endParaRPr>
          </a:p>
        </p:txBody>
      </p:sp>
      <p:sp>
        <p:nvSpPr>
          <p:cNvPr id="2" name="タイトル 1"/>
          <p:cNvSpPr>
            <a:spLocks noGrp="1"/>
          </p:cNvSpPr>
          <p:nvPr>
            <p:ph type="title"/>
          </p:nvPr>
        </p:nvSpPr>
        <p:spPr/>
        <p:txBody>
          <a:bodyPr/>
          <a:lstStyle/>
          <a:p>
            <a:r>
              <a:rPr kumimoji="1" lang="ja-JP" altLang="en-US" dirty="0" smtClean="0">
                <a:latin typeface="+mn-lt"/>
                <a:ea typeface="+mn-ea"/>
              </a:rPr>
              <a:t>サービス概要</a:t>
            </a:r>
            <a:endParaRPr kumimoji="1" lang="ja-JP" altLang="en-US" dirty="0">
              <a:latin typeface="+mn-lt"/>
              <a:ea typeface="+mn-ea"/>
            </a:endParaRPr>
          </a:p>
        </p:txBody>
      </p:sp>
      <p:sp>
        <p:nvSpPr>
          <p:cNvPr id="4" name="フッター プレースホルダー 3"/>
          <p:cNvSpPr>
            <a:spLocks noGrp="1"/>
          </p:cNvSpPr>
          <p:nvPr>
            <p:ph type="ftr" sz="quarter" idx="3"/>
          </p:nvPr>
        </p:nvSpPr>
        <p:spPr/>
        <p:txBody>
          <a:bodyPr/>
          <a:lstStyle/>
          <a:p>
            <a:r>
              <a:rPr lang="en-US" altLang="ja-JP" dirty="0" smtClean="0"/>
              <a:t>Copyright© K.K. Ashisuto All Rights Reserved.</a:t>
            </a:r>
            <a:endParaRPr lang="ja-JP" altLang="en-US" dirty="0" smtClean="0"/>
          </a:p>
        </p:txBody>
      </p:sp>
      <p:sp>
        <p:nvSpPr>
          <p:cNvPr id="5" name="スライド番号プレースホルダー 4"/>
          <p:cNvSpPr>
            <a:spLocks noGrp="1"/>
          </p:cNvSpPr>
          <p:nvPr>
            <p:ph type="sldNum" sz="quarter" idx="4"/>
          </p:nvPr>
        </p:nvSpPr>
        <p:spPr/>
        <p:txBody>
          <a:bodyPr/>
          <a:lstStyle/>
          <a:p>
            <a:fld id="{C7816169-848B-4E2F-9129-06408CD9870A}" type="slidenum">
              <a:rPr lang="ja-JP" altLang="en-US" smtClean="0"/>
              <a:pPr/>
              <a:t>5</a:t>
            </a:fld>
            <a:endParaRPr lang="ja-JP" altLang="en-US"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9070" y="768531"/>
            <a:ext cx="632930" cy="720000"/>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3950" y="768531"/>
            <a:ext cx="668092" cy="720000"/>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2235" y="2674129"/>
            <a:ext cx="761051" cy="720000"/>
          </a:xfrm>
          <a:prstGeom prst="rect">
            <a:avLst/>
          </a:prstGeom>
        </p:spPr>
      </p:pic>
      <p:pic>
        <p:nvPicPr>
          <p:cNvPr id="27" name="図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9478" y="2674129"/>
            <a:ext cx="633990" cy="720000"/>
          </a:xfrm>
          <a:prstGeom prst="rect">
            <a:avLst/>
          </a:prstGeom>
        </p:spPr>
      </p:pic>
    </p:spTree>
    <p:extLst>
      <p:ext uri="{BB962C8B-B14F-4D97-AF65-F5344CB8AC3E}">
        <p14:creationId xmlns:p14="http://schemas.microsoft.com/office/powerpoint/2010/main" val="3282572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27"/>
          <p:cNvSpPr txBox="1">
            <a:spLocks noChangeArrowheads="1"/>
          </p:cNvSpPr>
          <p:nvPr/>
        </p:nvSpPr>
        <p:spPr bwMode="auto">
          <a:xfrm>
            <a:off x="547200" y="3524447"/>
            <a:ext cx="8280920" cy="1313508"/>
          </a:xfrm>
          <a:prstGeom prst="rect">
            <a:avLst/>
          </a:prstGeom>
          <a:solidFill>
            <a:srgbClr val="F7F7F7"/>
          </a:solidFill>
          <a:ln>
            <a:noFill/>
          </a:ln>
          <a:effectLst/>
          <a:extLst/>
        </p:spPr>
        <p:txBody>
          <a:bodyPr lIns="78903" tIns="108000" rIns="78903" bIns="39452"/>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5pPr>
            <a:lvl6pPr marL="25146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6pPr>
            <a:lvl7pPr marL="29718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7pPr>
            <a:lvl8pPr marL="34290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8pPr>
            <a:lvl9pPr marL="38862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9pPr>
          </a:lstStyle>
          <a:p>
            <a:pPr marL="171450" lvl="0" indent="-171450">
              <a:spcBef>
                <a:spcPts val="300"/>
              </a:spcBef>
              <a:buClr>
                <a:srgbClr val="007BBB"/>
              </a:buClr>
              <a:buFont typeface="Wingdings" panose="05000000000000000000" pitchFamily="2" charset="2"/>
              <a:buChar char="n"/>
              <a:tabLst/>
            </a:pPr>
            <a:r>
              <a:rPr lang="en-US" altLang="ja-JP" sz="800" dirty="0">
                <a:solidFill>
                  <a:prstClr val="black">
                    <a:lumMod val="75000"/>
                    <a:lumOff val="25000"/>
                  </a:prstClr>
                </a:solidFill>
                <a:latin typeface="+mn-lt"/>
                <a:ea typeface="+mn-ea"/>
              </a:rPr>
              <a:t>WebFOCUS</a:t>
            </a:r>
            <a:r>
              <a:rPr lang="ja-JP" altLang="en-US" sz="800" dirty="0">
                <a:solidFill>
                  <a:prstClr val="black">
                    <a:lumMod val="75000"/>
                    <a:lumOff val="25000"/>
                  </a:prstClr>
                </a:solidFill>
                <a:latin typeface="+mn-lt"/>
                <a:ea typeface="+mn-ea"/>
              </a:rPr>
              <a:t>の活用をよりすすめていただくため</a:t>
            </a:r>
            <a:r>
              <a:rPr lang="ja-JP" altLang="en-US" sz="800" dirty="0" smtClean="0">
                <a:solidFill>
                  <a:prstClr val="black">
                    <a:lumMod val="75000"/>
                    <a:lumOff val="25000"/>
                  </a:prstClr>
                </a:solidFill>
                <a:latin typeface="+mn-lt"/>
                <a:ea typeface="+mn-ea"/>
              </a:rPr>
              <a:t>のコンテンツの利用、および</a:t>
            </a:r>
            <a:r>
              <a:rPr lang="ja-JP" altLang="en-US" sz="800" dirty="0">
                <a:solidFill>
                  <a:prstClr val="black">
                    <a:lumMod val="75000"/>
                    <a:lumOff val="25000"/>
                  </a:prstClr>
                </a:solidFill>
                <a:latin typeface="+mn-lt"/>
                <a:ea typeface="+mn-ea"/>
              </a:rPr>
              <a:t>コンテンツ</a:t>
            </a:r>
            <a:r>
              <a:rPr lang="ja-JP" altLang="en-US" sz="800" dirty="0" smtClean="0">
                <a:solidFill>
                  <a:prstClr val="black">
                    <a:lumMod val="75000"/>
                    <a:lumOff val="25000"/>
                  </a:prstClr>
                </a:solidFill>
                <a:latin typeface="+mn-lt"/>
                <a:ea typeface="+mn-ea"/>
              </a:rPr>
              <a:t>の</a:t>
            </a:r>
            <a:r>
              <a:rPr lang="en-US" altLang="ja-JP" sz="800" dirty="0" smtClean="0">
                <a:solidFill>
                  <a:prstClr val="black">
                    <a:lumMod val="75000"/>
                    <a:lumOff val="25000"/>
                  </a:prstClr>
                </a:solidFill>
                <a:latin typeface="+mn-lt"/>
                <a:ea typeface="+mn-ea"/>
              </a:rPr>
              <a:t/>
            </a:r>
            <a:br>
              <a:rPr lang="en-US" altLang="ja-JP" sz="800" dirty="0" smtClean="0">
                <a:solidFill>
                  <a:prstClr val="black">
                    <a:lumMod val="75000"/>
                    <a:lumOff val="25000"/>
                  </a:prstClr>
                </a:solidFill>
                <a:latin typeface="+mn-lt"/>
                <a:ea typeface="+mn-ea"/>
              </a:rPr>
            </a:br>
            <a:r>
              <a:rPr lang="ja-JP" altLang="en-US" sz="800" dirty="0" smtClean="0">
                <a:solidFill>
                  <a:prstClr val="black">
                    <a:lumMod val="75000"/>
                    <a:lumOff val="25000"/>
                  </a:prstClr>
                </a:solidFill>
                <a:latin typeface="+mn-lt"/>
                <a:ea typeface="+mn-ea"/>
              </a:rPr>
              <a:t>ダウンロード</a:t>
            </a:r>
            <a:r>
              <a:rPr lang="ja-JP" altLang="en-US" sz="800" dirty="0">
                <a:solidFill>
                  <a:prstClr val="black">
                    <a:lumMod val="75000"/>
                    <a:lumOff val="25000"/>
                  </a:prstClr>
                </a:solidFill>
                <a:latin typeface="+mn-lt"/>
                <a:ea typeface="+mn-ea"/>
              </a:rPr>
              <a:t>が</a:t>
            </a:r>
            <a:r>
              <a:rPr lang="ja-JP" altLang="en-US" sz="800" dirty="0" smtClean="0">
                <a:solidFill>
                  <a:prstClr val="black">
                    <a:lumMod val="75000"/>
                    <a:lumOff val="25000"/>
                  </a:prstClr>
                </a:solidFill>
                <a:latin typeface="+mn-lt"/>
                <a:ea typeface="+mn-ea"/>
              </a:rPr>
              <a:t>可能です。</a:t>
            </a:r>
            <a:endParaRPr lang="en-US" altLang="ja-JP" sz="800" dirty="0" smtClean="0">
              <a:solidFill>
                <a:prstClr val="black">
                  <a:lumMod val="75000"/>
                  <a:lumOff val="25000"/>
                </a:prstClr>
              </a:solidFill>
              <a:latin typeface="+mn-lt"/>
              <a:ea typeface="+mn-ea"/>
            </a:endParaRPr>
          </a:p>
          <a:p>
            <a:pPr marL="171450" lvl="0" indent="-171450">
              <a:spcBef>
                <a:spcPts val="300"/>
              </a:spcBef>
              <a:buClr>
                <a:srgbClr val="007BBB"/>
              </a:buClr>
              <a:buFont typeface="Wingdings" panose="05000000000000000000" pitchFamily="2" charset="2"/>
              <a:buChar char="n"/>
              <a:tabLst/>
            </a:pPr>
            <a:r>
              <a:rPr lang="ja-JP" altLang="en-US" sz="800" dirty="0" smtClean="0">
                <a:solidFill>
                  <a:prstClr val="black">
                    <a:lumMod val="75000"/>
                    <a:lumOff val="25000"/>
                  </a:prstClr>
                </a:solidFill>
                <a:latin typeface="+mn-lt"/>
                <a:ea typeface="+mn-ea"/>
              </a:rPr>
              <a:t>お客</a:t>
            </a:r>
            <a:r>
              <a:rPr lang="ja-JP" altLang="en-US" sz="800" dirty="0">
                <a:solidFill>
                  <a:prstClr val="black">
                    <a:lumMod val="75000"/>
                    <a:lumOff val="25000"/>
                  </a:prstClr>
                </a:solidFill>
                <a:latin typeface="+mn-lt"/>
                <a:ea typeface="+mn-ea"/>
              </a:rPr>
              <a:t>様のご要望や状況、今後の予定などを整理し、リモートフォローの実施タイミングを活用</a:t>
            </a:r>
            <a:r>
              <a:rPr lang="ja-JP" altLang="en-US" sz="800" dirty="0" smtClean="0">
                <a:solidFill>
                  <a:prstClr val="black">
                    <a:lumMod val="75000"/>
                    <a:lumOff val="25000"/>
                  </a:prstClr>
                </a:solidFill>
                <a:latin typeface="+mn-lt"/>
                <a:ea typeface="+mn-ea"/>
              </a:rPr>
              <a:t>プラン</a:t>
            </a:r>
            <a:r>
              <a:rPr lang="en-US" altLang="ja-JP" sz="800" dirty="0" smtClean="0">
                <a:solidFill>
                  <a:prstClr val="black">
                    <a:lumMod val="75000"/>
                    <a:lumOff val="25000"/>
                  </a:prstClr>
                </a:solidFill>
                <a:latin typeface="+mn-lt"/>
                <a:ea typeface="+mn-ea"/>
              </a:rPr>
              <a:t/>
            </a:r>
            <a:br>
              <a:rPr lang="en-US" altLang="ja-JP" sz="800" dirty="0" smtClean="0">
                <a:solidFill>
                  <a:prstClr val="black">
                    <a:lumMod val="75000"/>
                    <a:lumOff val="25000"/>
                  </a:prstClr>
                </a:solidFill>
                <a:latin typeface="+mn-lt"/>
                <a:ea typeface="+mn-ea"/>
              </a:rPr>
            </a:br>
            <a:r>
              <a:rPr lang="ja-JP" altLang="en-US" sz="800" dirty="0" smtClean="0">
                <a:solidFill>
                  <a:prstClr val="black">
                    <a:lumMod val="75000"/>
                    <a:lumOff val="25000"/>
                  </a:prstClr>
                </a:solidFill>
                <a:latin typeface="+mn-lt"/>
                <a:ea typeface="+mn-ea"/>
              </a:rPr>
              <a:t>と</a:t>
            </a:r>
            <a:r>
              <a:rPr lang="ja-JP" altLang="en-US" sz="800" dirty="0">
                <a:solidFill>
                  <a:prstClr val="black">
                    <a:lumMod val="75000"/>
                    <a:lumOff val="25000"/>
                  </a:prstClr>
                </a:solidFill>
                <a:latin typeface="+mn-lt"/>
                <a:ea typeface="+mn-ea"/>
              </a:rPr>
              <a:t>して</a:t>
            </a:r>
            <a:r>
              <a:rPr lang="ja-JP" altLang="en-US" sz="800" dirty="0" smtClean="0">
                <a:solidFill>
                  <a:prstClr val="black">
                    <a:lumMod val="75000"/>
                    <a:lumOff val="25000"/>
                  </a:prstClr>
                </a:solidFill>
                <a:latin typeface="+mn-lt"/>
                <a:ea typeface="+mn-ea"/>
              </a:rPr>
              <a:t>まとめます。</a:t>
            </a:r>
            <a:endParaRPr lang="en-US" altLang="ja-JP" sz="800" dirty="0" smtClean="0">
              <a:solidFill>
                <a:prstClr val="black">
                  <a:lumMod val="75000"/>
                  <a:lumOff val="25000"/>
                </a:prstClr>
              </a:solidFill>
              <a:latin typeface="+mn-lt"/>
              <a:ea typeface="+mn-ea"/>
            </a:endParaRPr>
          </a:p>
          <a:p>
            <a:pPr marL="171450" lvl="0" indent="-171450">
              <a:spcBef>
                <a:spcPts val="300"/>
              </a:spcBef>
              <a:buClr>
                <a:srgbClr val="007BBB"/>
              </a:buClr>
              <a:buFont typeface="Wingdings" panose="05000000000000000000" pitchFamily="2" charset="2"/>
              <a:buChar char="n"/>
              <a:tabLst/>
            </a:pPr>
            <a:r>
              <a:rPr lang="ja-JP" altLang="en-US" sz="800" dirty="0" smtClean="0">
                <a:solidFill>
                  <a:prstClr val="black">
                    <a:lumMod val="75000"/>
                    <a:lumOff val="25000"/>
                  </a:prstClr>
                </a:solidFill>
                <a:latin typeface="+mn-lt"/>
                <a:ea typeface="+mn-ea"/>
              </a:rPr>
              <a:t>１</a:t>
            </a:r>
            <a:r>
              <a:rPr lang="ja-JP" altLang="en-US" sz="800" dirty="0">
                <a:solidFill>
                  <a:prstClr val="black">
                    <a:lumMod val="75000"/>
                    <a:lumOff val="25000"/>
                  </a:prstClr>
                </a:solidFill>
                <a:latin typeface="+mn-lt"/>
                <a:ea typeface="+mn-ea"/>
              </a:rPr>
              <a:t>ポイント</a:t>
            </a:r>
            <a:r>
              <a:rPr lang="ja-JP" altLang="en-US" sz="800" dirty="0" smtClean="0">
                <a:solidFill>
                  <a:prstClr val="black">
                    <a:lumMod val="75000"/>
                    <a:lumOff val="25000"/>
                  </a:prstClr>
                </a:solidFill>
                <a:latin typeface="+mn-lt"/>
                <a:ea typeface="+mn-ea"/>
              </a:rPr>
              <a:t>１時間として、技術者フォロー</a:t>
            </a:r>
            <a:r>
              <a:rPr lang="ja-JP" altLang="en-US" sz="800" dirty="0">
                <a:solidFill>
                  <a:prstClr val="black">
                    <a:lumMod val="75000"/>
                    <a:lumOff val="25000"/>
                  </a:prstClr>
                </a:solidFill>
                <a:latin typeface="+mn-lt"/>
                <a:ea typeface="+mn-ea"/>
              </a:rPr>
              <a:t>に利用</a:t>
            </a:r>
            <a:r>
              <a:rPr lang="ja-JP" altLang="en-US" sz="800" dirty="0" smtClean="0">
                <a:solidFill>
                  <a:prstClr val="black">
                    <a:lumMod val="75000"/>
                    <a:lumOff val="25000"/>
                  </a:prstClr>
                </a:solidFill>
                <a:latin typeface="+mn-lt"/>
                <a:ea typeface="+mn-ea"/>
              </a:rPr>
              <a:t>できるリモートフォロー特典ポイント</a:t>
            </a:r>
            <a:r>
              <a:rPr lang="ja-JP" altLang="en-US" sz="800" dirty="0">
                <a:solidFill>
                  <a:prstClr val="black">
                    <a:lumMod val="75000"/>
                    <a:lumOff val="25000"/>
                  </a:prstClr>
                </a:solidFill>
                <a:latin typeface="+mn-lt"/>
                <a:ea typeface="+mn-ea"/>
              </a:rPr>
              <a:t>が付与されます</a:t>
            </a:r>
            <a:r>
              <a:rPr lang="ja-JP" altLang="en-US" sz="800" dirty="0" smtClean="0">
                <a:solidFill>
                  <a:prstClr val="black">
                    <a:lumMod val="75000"/>
                    <a:lumOff val="25000"/>
                  </a:prstClr>
                </a:solidFill>
                <a:latin typeface="+mn-lt"/>
                <a:ea typeface="+mn-ea"/>
              </a:rPr>
              <a:t>。</a:t>
            </a:r>
            <a:r>
              <a:rPr lang="en-US" altLang="ja-JP" sz="800" dirty="0">
                <a:solidFill>
                  <a:prstClr val="black">
                    <a:lumMod val="75000"/>
                    <a:lumOff val="25000"/>
                  </a:prstClr>
                </a:solidFill>
                <a:latin typeface="+mn-lt"/>
                <a:ea typeface="+mn-ea"/>
              </a:rPr>
              <a:t/>
            </a:r>
            <a:br>
              <a:rPr lang="en-US" altLang="ja-JP" sz="800" dirty="0">
                <a:solidFill>
                  <a:prstClr val="black">
                    <a:lumMod val="75000"/>
                    <a:lumOff val="25000"/>
                  </a:prstClr>
                </a:solidFill>
                <a:latin typeface="+mn-lt"/>
                <a:ea typeface="+mn-ea"/>
              </a:rPr>
            </a:br>
            <a:r>
              <a:rPr lang="en-US" altLang="ja-JP" sz="800" dirty="0" smtClean="0">
                <a:solidFill>
                  <a:prstClr val="black">
                    <a:lumMod val="75000"/>
                    <a:lumOff val="25000"/>
                  </a:prstClr>
                </a:solidFill>
                <a:latin typeface="+mn-lt"/>
                <a:ea typeface="+mn-ea"/>
              </a:rPr>
              <a:t>WebFOCUS </a:t>
            </a:r>
            <a:r>
              <a:rPr lang="ja-JP" altLang="en-US" sz="800" dirty="0">
                <a:solidFill>
                  <a:prstClr val="black">
                    <a:lumMod val="75000"/>
                    <a:lumOff val="25000"/>
                  </a:prstClr>
                </a:solidFill>
                <a:latin typeface="+mn-lt"/>
                <a:ea typeface="+mn-ea"/>
              </a:rPr>
              <a:t>ナレッジサプリで提供している</a:t>
            </a:r>
            <a:r>
              <a:rPr lang="ja-JP" altLang="en-US" sz="800" dirty="0" smtClean="0">
                <a:solidFill>
                  <a:prstClr val="black">
                    <a:lumMod val="75000"/>
                    <a:lumOff val="25000"/>
                  </a:prstClr>
                </a:solidFill>
                <a:latin typeface="+mn-lt"/>
                <a:ea typeface="+mn-ea"/>
              </a:rPr>
              <a:t>コンテンツに対してご利用</a:t>
            </a:r>
            <a:r>
              <a:rPr lang="ja-JP" altLang="en-US" sz="800" dirty="0">
                <a:solidFill>
                  <a:prstClr val="black">
                    <a:lumMod val="75000"/>
                    <a:lumOff val="25000"/>
                  </a:prstClr>
                </a:solidFill>
                <a:latin typeface="+mn-lt"/>
                <a:ea typeface="+mn-ea"/>
              </a:rPr>
              <a:t>できます</a:t>
            </a:r>
            <a:r>
              <a:rPr lang="ja-JP" altLang="en-US" sz="800" dirty="0" smtClean="0">
                <a:solidFill>
                  <a:prstClr val="black">
                    <a:lumMod val="75000"/>
                    <a:lumOff val="25000"/>
                  </a:prstClr>
                </a:solidFill>
                <a:latin typeface="+mn-lt"/>
                <a:ea typeface="+mn-ea"/>
              </a:rPr>
              <a:t>。</a:t>
            </a:r>
            <a:endParaRPr lang="en-US" altLang="ja-JP" sz="800" dirty="0" smtClean="0">
              <a:solidFill>
                <a:prstClr val="black">
                  <a:lumMod val="75000"/>
                  <a:lumOff val="25000"/>
                </a:prstClr>
              </a:solidFill>
              <a:latin typeface="+mn-lt"/>
              <a:ea typeface="+mn-ea"/>
            </a:endParaRPr>
          </a:p>
          <a:p>
            <a:pPr marL="171450" lvl="0" indent="-171450">
              <a:spcBef>
                <a:spcPts val="300"/>
              </a:spcBef>
              <a:buClr>
                <a:srgbClr val="007BBB"/>
              </a:buClr>
              <a:buFont typeface="Wingdings" panose="05000000000000000000" pitchFamily="2" charset="2"/>
              <a:buChar char="n"/>
              <a:tabLst/>
            </a:pPr>
            <a:r>
              <a:rPr lang="en-US" altLang="ja-JP" sz="800" dirty="0">
                <a:solidFill>
                  <a:prstClr val="black">
                    <a:lumMod val="75000"/>
                    <a:lumOff val="25000"/>
                  </a:prstClr>
                </a:solidFill>
                <a:latin typeface="+mn-lt"/>
                <a:ea typeface="+mn-ea"/>
              </a:rPr>
              <a:t>WebFOCUS</a:t>
            </a:r>
            <a:r>
              <a:rPr lang="ja-JP" altLang="en-US" sz="800" dirty="0">
                <a:solidFill>
                  <a:prstClr val="black">
                    <a:lumMod val="75000"/>
                    <a:lumOff val="25000"/>
                  </a:prstClr>
                </a:solidFill>
                <a:latin typeface="+mn-lt"/>
                <a:ea typeface="+mn-ea"/>
              </a:rPr>
              <a:t>のバージョンアップ専用のコンテンツと技術フォロー</a:t>
            </a:r>
            <a:r>
              <a:rPr lang="ja-JP" altLang="en-US" sz="800" dirty="0" smtClean="0">
                <a:solidFill>
                  <a:prstClr val="black">
                    <a:lumMod val="75000"/>
                    <a:lumOff val="25000"/>
                  </a:prstClr>
                </a:solidFill>
                <a:latin typeface="+mn-lt"/>
                <a:ea typeface="+mn-ea"/>
              </a:rPr>
              <a:t>をいつ</a:t>
            </a:r>
            <a:r>
              <a:rPr lang="ja-JP" altLang="en-US" sz="800" dirty="0">
                <a:solidFill>
                  <a:prstClr val="black">
                    <a:lumMod val="75000"/>
                    <a:lumOff val="25000"/>
                  </a:prstClr>
                </a:solidFill>
                <a:latin typeface="+mn-lt"/>
                <a:ea typeface="+mn-ea"/>
              </a:rPr>
              <a:t>でもご利用いただけます</a:t>
            </a:r>
            <a:r>
              <a:rPr lang="ja-JP" altLang="en-US" sz="800" dirty="0" smtClean="0">
                <a:solidFill>
                  <a:prstClr val="black">
                    <a:lumMod val="75000"/>
                    <a:lumOff val="25000"/>
                  </a:prstClr>
                </a:solidFill>
                <a:latin typeface="+mn-lt"/>
                <a:ea typeface="+mn-ea"/>
              </a:rPr>
              <a:t>。</a:t>
            </a:r>
            <a:r>
              <a:rPr lang="en-US" altLang="ja-JP" sz="800" dirty="0">
                <a:solidFill>
                  <a:prstClr val="black">
                    <a:lumMod val="75000"/>
                    <a:lumOff val="25000"/>
                  </a:prstClr>
                </a:solidFill>
                <a:latin typeface="+mn-lt"/>
                <a:ea typeface="+mn-ea"/>
              </a:rPr>
              <a:t/>
            </a:r>
            <a:br>
              <a:rPr lang="en-US" altLang="ja-JP" sz="800" dirty="0">
                <a:solidFill>
                  <a:prstClr val="black">
                    <a:lumMod val="75000"/>
                    <a:lumOff val="25000"/>
                  </a:prstClr>
                </a:solidFill>
                <a:latin typeface="+mn-lt"/>
                <a:ea typeface="+mn-ea"/>
              </a:rPr>
            </a:br>
            <a:r>
              <a:rPr lang="ja-JP" altLang="en-US" sz="800" dirty="0" smtClean="0">
                <a:solidFill>
                  <a:prstClr val="black">
                    <a:lumMod val="75000"/>
                    <a:lumOff val="25000"/>
                  </a:prstClr>
                </a:solidFill>
                <a:latin typeface="+mn-lt"/>
                <a:ea typeface="+mn-ea"/>
              </a:rPr>
              <a:t>（年間プラン </a:t>
            </a:r>
            <a:r>
              <a:rPr lang="en-US" altLang="ja-JP" sz="800" dirty="0" smtClean="0">
                <a:solidFill>
                  <a:prstClr val="black">
                    <a:lumMod val="75000"/>
                    <a:lumOff val="25000"/>
                  </a:prstClr>
                </a:solidFill>
                <a:latin typeface="+mn-lt"/>
                <a:ea typeface="+mn-ea"/>
              </a:rPr>
              <a:t>Enterprise</a:t>
            </a:r>
            <a:r>
              <a:rPr lang="ja-JP" altLang="en-US" sz="800" dirty="0" smtClean="0">
                <a:solidFill>
                  <a:prstClr val="black">
                    <a:lumMod val="75000"/>
                    <a:lumOff val="25000"/>
                  </a:prstClr>
                </a:solidFill>
                <a:latin typeface="+mn-lt"/>
                <a:ea typeface="+mn-ea"/>
              </a:rPr>
              <a:t> </a:t>
            </a:r>
            <a:r>
              <a:rPr lang="en-US" altLang="ja-JP" sz="800" dirty="0" smtClean="0">
                <a:solidFill>
                  <a:prstClr val="black">
                    <a:lumMod val="75000"/>
                    <a:lumOff val="25000"/>
                  </a:prstClr>
                </a:solidFill>
                <a:latin typeface="+mn-lt"/>
                <a:ea typeface="+mn-ea"/>
              </a:rPr>
              <a:t>/</a:t>
            </a:r>
            <a:r>
              <a:rPr lang="ja-JP" altLang="en-US" sz="800" dirty="0" smtClean="0">
                <a:solidFill>
                  <a:prstClr val="black">
                    <a:lumMod val="75000"/>
                    <a:lumOff val="25000"/>
                  </a:prstClr>
                </a:solidFill>
                <a:latin typeface="+mn-lt"/>
                <a:ea typeface="+mn-ea"/>
              </a:rPr>
              <a:t> 年間プラン </a:t>
            </a:r>
            <a:r>
              <a:rPr lang="en-US" altLang="ja-JP" sz="800" dirty="0" smtClean="0">
                <a:solidFill>
                  <a:prstClr val="black">
                    <a:lumMod val="75000"/>
                    <a:lumOff val="25000"/>
                  </a:prstClr>
                </a:solidFill>
                <a:latin typeface="+mn-lt"/>
                <a:ea typeface="+mn-ea"/>
              </a:rPr>
              <a:t>Business</a:t>
            </a:r>
            <a:r>
              <a:rPr lang="ja-JP" altLang="en-US" sz="800" dirty="0" smtClean="0">
                <a:solidFill>
                  <a:prstClr val="black">
                    <a:lumMod val="75000"/>
                    <a:lumOff val="25000"/>
                  </a:prstClr>
                </a:solidFill>
                <a:latin typeface="+mn-lt"/>
                <a:ea typeface="+mn-ea"/>
              </a:rPr>
              <a:t>）</a:t>
            </a:r>
            <a:endParaRPr lang="en-US" altLang="ja-JP" sz="800" dirty="0">
              <a:solidFill>
                <a:prstClr val="black">
                  <a:lumMod val="75000"/>
                  <a:lumOff val="25000"/>
                </a:prstClr>
              </a:solidFill>
              <a:latin typeface="+mn-lt"/>
              <a:ea typeface="+mn-ea"/>
            </a:endParaRPr>
          </a:p>
        </p:txBody>
      </p:sp>
      <p:sp>
        <p:nvSpPr>
          <p:cNvPr id="6" name="タイトル 5"/>
          <p:cNvSpPr>
            <a:spLocks noGrp="1"/>
          </p:cNvSpPr>
          <p:nvPr>
            <p:ph type="title"/>
          </p:nvPr>
        </p:nvSpPr>
        <p:spPr/>
        <p:txBody>
          <a:bodyPr/>
          <a:lstStyle/>
          <a:p>
            <a:r>
              <a:rPr lang="en-US" altLang="ja-JP" dirty="0" smtClean="0">
                <a:latin typeface="+mn-lt"/>
                <a:ea typeface="+mn-ea"/>
              </a:rPr>
              <a:t>WebFOCUS</a:t>
            </a:r>
            <a:r>
              <a:rPr lang="ja-JP" altLang="en-US" dirty="0" smtClean="0">
                <a:latin typeface="+mn-lt"/>
                <a:ea typeface="+mn-ea"/>
              </a:rPr>
              <a:t> ナレッジサプリ</a:t>
            </a:r>
            <a:endParaRPr lang="ja-JP" altLang="en-US" dirty="0">
              <a:latin typeface="+mn-lt"/>
              <a:ea typeface="+mn-ea"/>
            </a:endParaRPr>
          </a:p>
        </p:txBody>
      </p:sp>
      <p:sp>
        <p:nvSpPr>
          <p:cNvPr id="18" name="フッター プレースホルダー 3"/>
          <p:cNvSpPr>
            <a:spLocks noGrp="1"/>
          </p:cNvSpPr>
          <p:nvPr>
            <p:ph type="ftr" sz="quarter" idx="3"/>
          </p:nvPr>
        </p:nvSpPr>
        <p:spPr/>
        <p:txBody>
          <a:bodyPr/>
          <a:lstStyle/>
          <a:p>
            <a:r>
              <a:rPr lang="en-US" altLang="ja-JP" dirty="0" smtClean="0"/>
              <a:t>Copyright© K.K. Ashisuto All Rights Reserved.</a:t>
            </a:r>
            <a:endParaRPr lang="ja-JP" altLang="en-US" dirty="0" smtClean="0"/>
          </a:p>
        </p:txBody>
      </p:sp>
      <p:sp>
        <p:nvSpPr>
          <p:cNvPr id="13" name="スライド番号プレースホルダー 4"/>
          <p:cNvSpPr>
            <a:spLocks noGrp="1"/>
          </p:cNvSpPr>
          <p:nvPr>
            <p:ph type="sldNum" sz="quarter" idx="4"/>
          </p:nvPr>
        </p:nvSpPr>
        <p:spPr/>
        <p:txBody>
          <a:bodyPr/>
          <a:lstStyle/>
          <a:p>
            <a:fld id="{C7816169-848B-4E2F-9129-06408CD9870A}" type="slidenum">
              <a:rPr lang="ja-JP" altLang="en-US" smtClean="0"/>
              <a:pPr/>
              <a:t>6</a:t>
            </a:fld>
            <a:endParaRPr lang="ja-JP" altLang="en-US" dirty="0"/>
          </a:p>
        </p:txBody>
      </p:sp>
      <p:sp>
        <p:nvSpPr>
          <p:cNvPr id="14" name="AutoShape 2"/>
          <p:cNvSpPr>
            <a:spLocks noChangeArrowheads="1"/>
          </p:cNvSpPr>
          <p:nvPr/>
        </p:nvSpPr>
        <p:spPr bwMode="auto">
          <a:xfrm>
            <a:off x="546479" y="886538"/>
            <a:ext cx="1912976" cy="257067"/>
          </a:xfrm>
          <a:prstGeom prst="roundRect">
            <a:avLst>
              <a:gd name="adj" fmla="val 0"/>
            </a:avLst>
          </a:prstGeom>
          <a:solidFill>
            <a:schemeClr val="accent1"/>
          </a:solidFill>
          <a:ln>
            <a:noFill/>
          </a:ln>
          <a:effectLst/>
          <a:extLst/>
        </p:spPr>
        <p:txBody>
          <a:bodyPr wrap="none" lIns="78903" tIns="36000" rIns="78903" bIns="39452" anchor="ctr"/>
          <a:lstStyle>
            <a:lvl1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1pPr>
            <a:lvl2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2pPr>
            <a:lvl3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3pPr>
            <a:lvl4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4pPr>
            <a:lvl5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5pPr>
            <a:lvl6pPr marL="25146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6pPr>
            <a:lvl7pPr marL="29718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7pPr>
            <a:lvl8pPr marL="34290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8pPr>
            <a:lvl9pPr marL="38862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9pPr>
          </a:lstStyle>
          <a:p>
            <a:pPr algn="ctr">
              <a:lnSpc>
                <a:spcPct val="150000"/>
              </a:lnSpc>
            </a:pPr>
            <a:r>
              <a:rPr lang="ja-JP" altLang="en-US" sz="1200" b="1" dirty="0">
                <a:solidFill>
                  <a:srgbClr val="FFFFFF"/>
                </a:solidFill>
                <a:latin typeface="+mn-lt"/>
                <a:ea typeface="+mn-ea"/>
                <a:cs typeface="Meiryo UI" panose="020B0604030504040204" pitchFamily="50" charset="-128"/>
              </a:rPr>
              <a:t>サービス</a:t>
            </a:r>
            <a:r>
              <a:rPr lang="ja-JP" altLang="en-US" sz="1200" b="1" dirty="0" smtClean="0">
                <a:solidFill>
                  <a:srgbClr val="FFFFFF"/>
                </a:solidFill>
                <a:latin typeface="+mn-lt"/>
                <a:ea typeface="+mn-ea"/>
                <a:cs typeface="Meiryo UI" panose="020B0604030504040204" pitchFamily="50" charset="-128"/>
              </a:rPr>
              <a:t>の</a:t>
            </a:r>
            <a:r>
              <a:rPr lang="ja-JP" altLang="en-US" sz="1200" b="1" dirty="0">
                <a:solidFill>
                  <a:srgbClr val="FFFFFF"/>
                </a:solidFill>
                <a:latin typeface="+mn-lt"/>
                <a:ea typeface="+mn-ea"/>
                <a:cs typeface="Meiryo UI" panose="020B0604030504040204" pitchFamily="50" charset="-128"/>
              </a:rPr>
              <a:t>定義</a:t>
            </a:r>
            <a:endParaRPr lang="ja-JP" altLang="ja-JP" sz="1200" b="1" dirty="0">
              <a:solidFill>
                <a:srgbClr val="FFFFFF"/>
              </a:solidFill>
              <a:latin typeface="+mn-lt"/>
              <a:ea typeface="+mn-ea"/>
              <a:cs typeface="Meiryo UI" panose="020B0604030504040204" pitchFamily="50" charset="-128"/>
            </a:endParaRPr>
          </a:p>
        </p:txBody>
      </p:sp>
      <p:sp>
        <p:nvSpPr>
          <p:cNvPr id="15" name="Line 3"/>
          <p:cNvSpPr>
            <a:spLocks noChangeShapeType="1"/>
          </p:cNvSpPr>
          <p:nvPr/>
        </p:nvSpPr>
        <p:spPr bwMode="auto">
          <a:xfrm>
            <a:off x="546478" y="1132157"/>
            <a:ext cx="8280000" cy="1081"/>
          </a:xfrm>
          <a:prstGeom prst="line">
            <a:avLst/>
          </a:prstGeom>
          <a:noFill/>
          <a:ln w="1800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65" tIns="40083" rIns="80165" bIns="40083"/>
          <a:lstStyle/>
          <a:p>
            <a:endParaRPr lang="ja-JP" altLang="en-US" dirty="0">
              <a:cs typeface="Meiryo UI" panose="020B0604030504040204" pitchFamily="50" charset="-128"/>
            </a:endParaRPr>
          </a:p>
        </p:txBody>
      </p:sp>
      <p:sp>
        <p:nvSpPr>
          <p:cNvPr id="16" name="Text Box 5"/>
          <p:cNvSpPr txBox="1">
            <a:spLocks noChangeArrowheads="1"/>
          </p:cNvSpPr>
          <p:nvPr/>
        </p:nvSpPr>
        <p:spPr bwMode="auto">
          <a:xfrm>
            <a:off x="560386" y="1189746"/>
            <a:ext cx="8404102" cy="2008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8903" tIns="39452" rIns="78903" bIns="39452"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5pPr>
            <a:lvl6pPr marL="25146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6pPr>
            <a:lvl7pPr marL="29718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7pPr>
            <a:lvl8pPr marL="34290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8pPr>
            <a:lvl9pPr marL="38862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9pPr>
          </a:lstStyle>
          <a:p>
            <a:pPr>
              <a:lnSpc>
                <a:spcPct val="150000"/>
              </a:lnSpc>
            </a:pPr>
            <a:r>
              <a:rPr lang="en-US" altLang="ja-JP" sz="1000" dirty="0" smtClean="0">
                <a:solidFill>
                  <a:srgbClr val="333333"/>
                </a:solidFill>
                <a:latin typeface="+mn-lt"/>
                <a:ea typeface="+mn-ea"/>
                <a:cs typeface="Meiryo UI" panose="020B0604030504040204" pitchFamily="50" charset="-128"/>
              </a:rPr>
              <a:t>WebFOCUS</a:t>
            </a:r>
            <a:r>
              <a:rPr lang="ja-JP" altLang="en-US" sz="1000" dirty="0" smtClean="0">
                <a:solidFill>
                  <a:srgbClr val="333333"/>
                </a:solidFill>
                <a:latin typeface="+mn-lt"/>
                <a:ea typeface="+mn-ea"/>
                <a:cs typeface="Meiryo UI" panose="020B0604030504040204" pitchFamily="50" charset="-128"/>
              </a:rPr>
              <a:t>を</a:t>
            </a:r>
            <a:r>
              <a:rPr lang="ja-JP" altLang="en-US" sz="1000" dirty="0">
                <a:solidFill>
                  <a:srgbClr val="333333"/>
                </a:solidFill>
                <a:latin typeface="+mn-lt"/>
                <a:ea typeface="+mn-ea"/>
                <a:cs typeface="Meiryo UI" panose="020B0604030504040204" pitchFamily="50" charset="-128"/>
              </a:rPr>
              <a:t>どう活用したら良いか</a:t>
            </a:r>
            <a:r>
              <a:rPr lang="ja-JP" altLang="en-US" sz="1000" dirty="0" smtClean="0">
                <a:solidFill>
                  <a:srgbClr val="333333"/>
                </a:solidFill>
                <a:latin typeface="+mn-lt"/>
                <a:ea typeface="+mn-ea"/>
                <a:cs typeface="Meiryo UI" panose="020B0604030504040204" pitchFamily="50" charset="-128"/>
              </a:rPr>
              <a:t>、何から取り組む</a:t>
            </a:r>
            <a:r>
              <a:rPr lang="ja-JP" altLang="en-US" sz="1000" dirty="0">
                <a:solidFill>
                  <a:srgbClr val="333333"/>
                </a:solidFill>
                <a:latin typeface="+mn-lt"/>
                <a:ea typeface="+mn-ea"/>
                <a:cs typeface="Meiryo UI" panose="020B0604030504040204" pitchFamily="50" charset="-128"/>
              </a:rPr>
              <a:t>べきか迷うお客様を継続的にフォローする伴走型支援</a:t>
            </a:r>
            <a:r>
              <a:rPr lang="ja-JP" altLang="en-US" sz="1000" dirty="0" smtClean="0">
                <a:solidFill>
                  <a:srgbClr val="333333"/>
                </a:solidFill>
                <a:latin typeface="+mn-lt"/>
                <a:ea typeface="+mn-ea"/>
                <a:cs typeface="Meiryo UI" panose="020B0604030504040204" pitchFamily="50" charset="-128"/>
              </a:rPr>
              <a:t>サービスです。</a:t>
            </a:r>
            <a:endParaRPr lang="ja-JP" altLang="en-US" sz="1000" dirty="0">
              <a:solidFill>
                <a:srgbClr val="333333"/>
              </a:solidFill>
              <a:latin typeface="+mn-lt"/>
              <a:ea typeface="+mn-ea"/>
              <a:cs typeface="Meiryo UI" panose="020B0604030504040204" pitchFamily="50" charset="-128"/>
            </a:endParaRPr>
          </a:p>
        </p:txBody>
      </p:sp>
      <p:graphicFrame>
        <p:nvGraphicFramePr>
          <p:cNvPr id="17" name="Group 8"/>
          <p:cNvGraphicFramePr>
            <a:graphicFrameLocks noGrp="1"/>
          </p:cNvGraphicFramePr>
          <p:nvPr>
            <p:extLst>
              <p:ext uri="{D42A27DB-BD31-4B8C-83A1-F6EECF244321}">
                <p14:modId xmlns:p14="http://schemas.microsoft.com/office/powerpoint/2010/main" val="3884583058"/>
              </p:ext>
            </p:extLst>
          </p:nvPr>
        </p:nvGraphicFramePr>
        <p:xfrm>
          <a:off x="547205" y="1419622"/>
          <a:ext cx="8273271" cy="1776600"/>
        </p:xfrm>
        <a:graphic>
          <a:graphicData uri="http://schemas.openxmlformats.org/drawingml/2006/table">
            <a:tbl>
              <a:tblPr/>
              <a:tblGrid>
                <a:gridCol w="1288491">
                  <a:extLst>
                    <a:ext uri="{9D8B030D-6E8A-4147-A177-3AD203B41FA5}">
                      <a16:colId xmlns:a16="http://schemas.microsoft.com/office/drawing/2014/main" val="20000"/>
                    </a:ext>
                  </a:extLst>
                </a:gridCol>
                <a:gridCol w="2328260">
                  <a:extLst>
                    <a:ext uri="{9D8B030D-6E8A-4147-A177-3AD203B41FA5}">
                      <a16:colId xmlns:a16="http://schemas.microsoft.com/office/drawing/2014/main" val="20001"/>
                    </a:ext>
                  </a:extLst>
                </a:gridCol>
                <a:gridCol w="2328260">
                  <a:extLst>
                    <a:ext uri="{9D8B030D-6E8A-4147-A177-3AD203B41FA5}">
                      <a16:colId xmlns:a16="http://schemas.microsoft.com/office/drawing/2014/main" val="2187979110"/>
                    </a:ext>
                  </a:extLst>
                </a:gridCol>
                <a:gridCol w="2328260">
                  <a:extLst>
                    <a:ext uri="{9D8B030D-6E8A-4147-A177-3AD203B41FA5}">
                      <a16:colId xmlns:a16="http://schemas.microsoft.com/office/drawing/2014/main" val="3699010676"/>
                    </a:ext>
                  </a:extLst>
                </a:gridCol>
              </a:tblGrid>
              <a:tr h="252000">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ja-JP" altLang="en-US" sz="800" b="1" i="0" u="none" strike="noStrike" kern="1200" cap="none" normalizeH="0" baseline="0" dirty="0" smtClean="0">
                          <a:ln>
                            <a:noFill/>
                          </a:ln>
                          <a:solidFill>
                            <a:schemeClr val="bg1"/>
                          </a:solidFill>
                          <a:effectLst/>
                          <a:latin typeface="+mn-ea"/>
                          <a:ea typeface="+mn-ea"/>
                          <a:cs typeface="Meiryo UI" panose="020B0604030504040204" pitchFamily="50" charset="-128"/>
                        </a:rPr>
                        <a:t>年間プラン</a:t>
                      </a:r>
                      <a:endParaRPr kumimoji="0" lang="ja-JP" altLang="ja-JP" sz="800" b="1" i="0" u="none" strike="noStrike" kern="1200" cap="none" normalizeH="0" baseline="0" dirty="0" smtClean="0">
                        <a:ln>
                          <a:noFill/>
                        </a:ln>
                        <a:solidFill>
                          <a:schemeClr val="bg1"/>
                        </a:solidFill>
                        <a:effectLst/>
                        <a:latin typeface="+mn-ea"/>
                        <a:ea typeface="+mn-ea"/>
                        <a:cs typeface="Meiryo UI" panose="020B0604030504040204" pitchFamily="50" charset="-128"/>
                      </a:endParaRPr>
                    </a:p>
                  </a:txBody>
                  <a:tcPr marL="75600" marR="75600" marT="27000" marB="32400" anchor="ctr" horzOverflow="overflow">
                    <a:lnL w="720" cap="flat" cmpd="sng" algn="ctr">
                      <a:solidFill>
                        <a:srgbClr val="E6E6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pPr>
                      <a:r>
                        <a:rPr lang="en-US" altLang="ja-JP" sz="1000" b="1" dirty="0" smtClean="0">
                          <a:solidFill>
                            <a:srgbClr val="333333"/>
                          </a:solidFill>
                          <a:latin typeface="+mj-ea"/>
                          <a:ea typeface="+mj-ea"/>
                        </a:rPr>
                        <a:t>Enterprise</a:t>
                      </a:r>
                      <a:endParaRPr kumimoji="1" lang="ja-JP" altLang="en-US" sz="1000" b="1" dirty="0" smtClean="0">
                        <a:solidFill>
                          <a:srgbClr val="333333"/>
                        </a:solidFill>
                        <a:latin typeface="+mj-ea"/>
                        <a:ea typeface="+mj-ea"/>
                      </a:endParaRP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pPr>
                      <a:r>
                        <a:rPr lang="en-US" altLang="ja-JP" sz="1000" b="1" dirty="0" smtClean="0">
                          <a:solidFill>
                            <a:srgbClr val="333333"/>
                          </a:solidFill>
                          <a:latin typeface="+mj-ea"/>
                          <a:ea typeface="+mj-ea"/>
                        </a:rPr>
                        <a:t>Business</a:t>
                      </a:r>
                      <a:r>
                        <a:rPr kumimoji="1" lang="ja-JP" altLang="en-US" sz="1000" b="1" dirty="0" smtClean="0">
                          <a:solidFill>
                            <a:srgbClr val="333333"/>
                          </a:solidFill>
                          <a:latin typeface="+mj-ea"/>
                          <a:ea typeface="+mj-ea"/>
                        </a:rPr>
                        <a:t> </a:t>
                      </a: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pPr>
                      <a:r>
                        <a:rPr lang="en-US" altLang="ja-JP" sz="1000" b="1" dirty="0" smtClean="0">
                          <a:solidFill>
                            <a:srgbClr val="333333"/>
                          </a:solidFill>
                          <a:latin typeface="+mj-ea"/>
                          <a:ea typeface="+mj-ea"/>
                        </a:rPr>
                        <a:t>Standard</a:t>
                      </a:r>
                      <a:endParaRPr kumimoji="1" lang="ja-JP" altLang="en-US" sz="1000" b="1" dirty="0" smtClean="0">
                        <a:solidFill>
                          <a:srgbClr val="333333"/>
                        </a:solidFill>
                        <a:latin typeface="+mj-ea"/>
                        <a:ea typeface="+mj-ea"/>
                      </a:endParaRP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432436863"/>
                  </a:ext>
                </a:extLst>
              </a:tr>
              <a:tr h="252000">
                <a:tc>
                  <a:txBody>
                    <a:bodyPr/>
                    <a:lstStyle>
                      <a:lvl1pPr>
                        <a:lnSpc>
                          <a:spcPct val="125000"/>
                        </a:lnSpc>
                        <a:spcAft>
                          <a:spcPts val="13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333333"/>
                          </a:solidFill>
                          <a:latin typeface="メイリオ" pitchFamily="48" charset="0"/>
                          <a:cs typeface="メイリオ" pitchFamily="48" charset="0"/>
                        </a:defRPr>
                      </a:lvl1pPr>
                      <a:lvl2pPr>
                        <a:lnSpc>
                          <a:spcPct val="125000"/>
                        </a:lnSpc>
                        <a:spcAft>
                          <a:spcPts val="10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333333"/>
                          </a:solidFill>
                          <a:latin typeface="メイリオ" pitchFamily="48" charset="0"/>
                          <a:cs typeface="メイリオ" pitchFamily="48" charset="0"/>
                        </a:defRPr>
                      </a:lvl2pPr>
                      <a:lvl3pPr>
                        <a:lnSpc>
                          <a:spcPct val="125000"/>
                        </a:lnSpc>
                        <a:spcAft>
                          <a:spcPts val="813"/>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333333"/>
                          </a:solidFill>
                          <a:latin typeface="メイリオ" pitchFamily="48" charset="0"/>
                          <a:cs typeface="メイリオ" pitchFamily="48" charset="0"/>
                        </a:defRPr>
                      </a:lvl3pPr>
                      <a:lvl4pPr>
                        <a:lnSpc>
                          <a:spcPct val="125000"/>
                        </a:lnSpc>
                        <a:spcAft>
                          <a:spcPts val="538"/>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4pPr>
                      <a:lvl5pPr>
                        <a:lnSpc>
                          <a:spcPct val="125000"/>
                        </a:lnSpc>
                        <a:spcAft>
                          <a:spcPts val="2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5pPr>
                      <a:lvl6pPr marL="25146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6pPr>
                      <a:lvl7pPr marL="29718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7pPr>
                      <a:lvl8pPr marL="34290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8pPr>
                      <a:lvl9pPr marL="38862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9p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ja-JP" altLang="en-US" sz="800" b="1" i="0" u="none" strike="noStrike" kern="1200" cap="none" normalizeH="0" baseline="0" dirty="0" smtClean="0">
                          <a:ln>
                            <a:noFill/>
                          </a:ln>
                          <a:solidFill>
                            <a:schemeClr val="bg1"/>
                          </a:solidFill>
                          <a:effectLst/>
                          <a:latin typeface="+mn-ea"/>
                          <a:ea typeface="+mn-ea"/>
                          <a:cs typeface="Meiryo UI" panose="020B0604030504040204" pitchFamily="50" charset="-128"/>
                        </a:rPr>
                        <a:t>価格</a:t>
                      </a:r>
                      <a:endParaRPr kumimoji="0" lang="ja-JP" altLang="ja-JP" sz="800" b="1" i="0" u="none" strike="noStrike" kern="1200" cap="none" normalizeH="0" baseline="0" dirty="0" smtClean="0">
                        <a:ln>
                          <a:noFill/>
                        </a:ln>
                        <a:solidFill>
                          <a:schemeClr val="bg1"/>
                        </a:solidFill>
                        <a:effectLst/>
                        <a:latin typeface="+mn-ea"/>
                        <a:ea typeface="+mn-ea"/>
                        <a:cs typeface="Meiryo UI" panose="020B0604030504040204" pitchFamily="50" charset="-128"/>
                      </a:endParaRPr>
                    </a:p>
                  </a:txBody>
                  <a:tcPr marL="75600" marR="75600" marT="27000" marB="32400" anchor="ctr" horzOverflow="overflow">
                    <a:lnL w="720" cap="flat" cmpd="sng" algn="ctr">
                      <a:solidFill>
                        <a:srgbClr val="E6E6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125000"/>
                        </a:lnSpc>
                        <a:spcAft>
                          <a:spcPts val="13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333333"/>
                          </a:solidFill>
                          <a:latin typeface="メイリオ" pitchFamily="48" charset="0"/>
                          <a:cs typeface="メイリオ" pitchFamily="48" charset="0"/>
                        </a:defRPr>
                      </a:lvl1pPr>
                      <a:lvl2pPr>
                        <a:lnSpc>
                          <a:spcPct val="125000"/>
                        </a:lnSpc>
                        <a:spcAft>
                          <a:spcPts val="10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333333"/>
                          </a:solidFill>
                          <a:latin typeface="メイリオ" pitchFamily="48" charset="0"/>
                          <a:cs typeface="メイリオ" pitchFamily="48" charset="0"/>
                        </a:defRPr>
                      </a:lvl2pPr>
                      <a:lvl3pPr>
                        <a:lnSpc>
                          <a:spcPct val="125000"/>
                        </a:lnSpc>
                        <a:spcAft>
                          <a:spcPts val="813"/>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333333"/>
                          </a:solidFill>
                          <a:latin typeface="メイリオ" pitchFamily="48" charset="0"/>
                          <a:cs typeface="メイリオ" pitchFamily="48" charset="0"/>
                        </a:defRPr>
                      </a:lvl3pPr>
                      <a:lvl4pPr>
                        <a:lnSpc>
                          <a:spcPct val="125000"/>
                        </a:lnSpc>
                        <a:spcAft>
                          <a:spcPts val="538"/>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4pPr>
                      <a:lvl5pPr>
                        <a:lnSpc>
                          <a:spcPct val="125000"/>
                        </a:lnSpc>
                        <a:spcAft>
                          <a:spcPts val="2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5pPr>
                      <a:lvl6pPr marL="25146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6pPr>
                      <a:lvl7pPr marL="29718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7pPr>
                      <a:lvl8pPr marL="34290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8pPr>
                      <a:lvl9pPr marL="38862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9p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pPr>
                      <a:r>
                        <a:rPr kumimoji="1" lang="en-US" altLang="ja-JP" sz="800" b="0" i="0" kern="1200" dirty="0" smtClean="0">
                          <a:solidFill>
                            <a:srgbClr val="333333"/>
                          </a:solidFill>
                          <a:effectLst/>
                          <a:latin typeface="+mj-ea"/>
                          <a:ea typeface="+mj-ea"/>
                          <a:cs typeface="メイリオ" pitchFamily="48" charset="0"/>
                        </a:rPr>
                        <a:t>444 </a:t>
                      </a:r>
                      <a:r>
                        <a:rPr kumimoji="1" lang="ja-JP" altLang="en-US" sz="800" b="0" i="0" kern="1200" dirty="0" smtClean="0">
                          <a:solidFill>
                            <a:srgbClr val="333333"/>
                          </a:solidFill>
                          <a:effectLst/>
                          <a:latin typeface="+mj-ea"/>
                          <a:ea typeface="+mj-ea"/>
                          <a:cs typeface="メイリオ" pitchFamily="48" charset="0"/>
                        </a:rPr>
                        <a:t>万円／年</a:t>
                      </a:r>
                      <a:r>
                        <a:rPr kumimoji="1" lang="ja-JP" altLang="en-US" sz="600" b="0" i="0" u="none" strike="noStrike" kern="1200" cap="none" normalizeH="0" baseline="0" dirty="0" smtClean="0">
                          <a:ln>
                            <a:noFill/>
                          </a:ln>
                          <a:solidFill>
                            <a:srgbClr val="333333"/>
                          </a:solidFill>
                          <a:effectLst/>
                          <a:latin typeface="+mj-ea"/>
                          <a:ea typeface="+mj-ea"/>
                          <a:cs typeface="Meiryo UI" panose="020B0604030504040204" pitchFamily="50" charset="-128"/>
                        </a:rPr>
                        <a:t>（</a:t>
                      </a:r>
                      <a:r>
                        <a:rPr kumimoji="1" lang="en-US" altLang="ja-JP" sz="600" b="0" i="0" u="none" strike="noStrike" kern="1200" cap="none" normalizeH="0" baseline="0" dirty="0" smtClean="0">
                          <a:ln>
                            <a:noFill/>
                          </a:ln>
                          <a:solidFill>
                            <a:srgbClr val="333333"/>
                          </a:solidFill>
                          <a:effectLst/>
                          <a:latin typeface="+mj-ea"/>
                          <a:ea typeface="+mj-ea"/>
                          <a:cs typeface="Meiryo UI" panose="020B0604030504040204" pitchFamily="50" charset="-128"/>
                        </a:rPr>
                        <a:t>1</a:t>
                      </a:r>
                      <a:r>
                        <a:rPr kumimoji="1" lang="ja-JP" altLang="en-US" sz="600" b="0" i="0" u="none" strike="noStrike" kern="1200" cap="none" normalizeH="0" baseline="0" dirty="0" smtClean="0">
                          <a:ln>
                            <a:noFill/>
                          </a:ln>
                          <a:solidFill>
                            <a:srgbClr val="333333"/>
                          </a:solidFill>
                          <a:effectLst/>
                          <a:latin typeface="+mj-ea"/>
                          <a:ea typeface="+mj-ea"/>
                          <a:cs typeface="Meiryo UI" panose="020B0604030504040204" pitchFamily="50" charset="-128"/>
                        </a:rPr>
                        <a:t>か月あたり </a:t>
                      </a:r>
                      <a:r>
                        <a:rPr kumimoji="1" lang="en-US" altLang="ja-JP" sz="600" b="0" i="0" u="none" strike="noStrike" kern="1200" cap="none" normalizeH="0" baseline="0" dirty="0" smtClean="0">
                          <a:ln>
                            <a:noFill/>
                          </a:ln>
                          <a:solidFill>
                            <a:srgbClr val="333333"/>
                          </a:solidFill>
                          <a:effectLst/>
                          <a:latin typeface="+mj-ea"/>
                          <a:ea typeface="+mj-ea"/>
                          <a:cs typeface="Meiryo UI" panose="020B0604030504040204" pitchFamily="50" charset="-128"/>
                        </a:rPr>
                        <a:t>37</a:t>
                      </a:r>
                      <a:r>
                        <a:rPr kumimoji="1" lang="ja-JP" altLang="en-US" sz="600" b="0" i="0" u="none" strike="noStrike" kern="1200" cap="none" normalizeH="0" baseline="0" dirty="0" smtClean="0">
                          <a:ln>
                            <a:noFill/>
                          </a:ln>
                          <a:solidFill>
                            <a:srgbClr val="333333"/>
                          </a:solidFill>
                          <a:effectLst/>
                          <a:latin typeface="+mj-ea"/>
                          <a:ea typeface="+mj-ea"/>
                          <a:cs typeface="Meiryo UI" panose="020B0604030504040204" pitchFamily="50" charset="-128"/>
                        </a:rPr>
                        <a:t>万円）</a:t>
                      </a:r>
                      <a:endParaRPr kumimoji="0" lang="ja-JP" altLang="ja-JP" sz="600" b="0" i="0" u="none" strike="noStrike" kern="1200" cap="none" normalizeH="0" baseline="0" dirty="0" smtClean="0">
                        <a:ln>
                          <a:noFill/>
                        </a:ln>
                        <a:solidFill>
                          <a:srgbClr val="333333"/>
                        </a:solidFill>
                        <a:effectLst/>
                        <a:latin typeface="+mj-ea"/>
                        <a:ea typeface="+mj-ea"/>
                        <a:cs typeface="Meiryo UI" panose="020B0604030504040204" pitchFamily="50" charset="-128"/>
                      </a:endParaRP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pPr>
                      <a:r>
                        <a:rPr kumimoji="0" lang="ja-JP" altLang="en-US" sz="800" b="0" i="0" u="none" strike="noStrike" kern="1200" cap="none" normalizeH="0" baseline="0" dirty="0" smtClean="0">
                          <a:ln>
                            <a:noFill/>
                          </a:ln>
                          <a:solidFill>
                            <a:srgbClr val="333333"/>
                          </a:solidFill>
                          <a:effectLst/>
                          <a:latin typeface="+mj-ea"/>
                          <a:ea typeface="+mj-ea"/>
                          <a:cs typeface="Meiryo UI" panose="020B0604030504040204" pitchFamily="50" charset="-128"/>
                        </a:rPr>
                        <a:t>　</a:t>
                      </a:r>
                      <a:r>
                        <a:rPr kumimoji="1" lang="en-US" altLang="ja-JP" sz="800" b="0" i="0" kern="1200" dirty="0" smtClean="0">
                          <a:solidFill>
                            <a:schemeClr val="tx1"/>
                          </a:solidFill>
                          <a:effectLst/>
                          <a:latin typeface="+mj-ea"/>
                          <a:ea typeface="+mj-ea"/>
                          <a:cs typeface="+mn-cs"/>
                        </a:rPr>
                        <a:t>324 </a:t>
                      </a:r>
                      <a:r>
                        <a:rPr kumimoji="1" lang="ja-JP" altLang="en-US" sz="800" b="0" i="0" kern="1200" dirty="0" smtClean="0">
                          <a:solidFill>
                            <a:schemeClr val="tx1"/>
                          </a:solidFill>
                          <a:effectLst/>
                          <a:latin typeface="+mj-ea"/>
                          <a:ea typeface="+mj-ea"/>
                          <a:cs typeface="+mn-cs"/>
                        </a:rPr>
                        <a:t>万円／年</a:t>
                      </a:r>
                      <a:r>
                        <a:rPr kumimoji="1" lang="ja-JP" altLang="en-US" sz="600" b="0" i="0" u="none" strike="noStrike" kern="1200" cap="none" normalizeH="0" baseline="0" dirty="0" smtClean="0">
                          <a:ln>
                            <a:noFill/>
                          </a:ln>
                          <a:solidFill>
                            <a:schemeClr val="tx1"/>
                          </a:solidFill>
                          <a:effectLst/>
                          <a:latin typeface="+mj-ea"/>
                          <a:ea typeface="+mj-ea"/>
                          <a:cs typeface="+mn-cs"/>
                        </a:rPr>
                        <a:t>（</a:t>
                      </a:r>
                      <a:r>
                        <a:rPr kumimoji="1" lang="en-US" altLang="ja-JP" sz="600" b="0" i="0" u="none" strike="noStrike" kern="1200" cap="none" normalizeH="0" baseline="0" dirty="0" smtClean="0">
                          <a:ln>
                            <a:noFill/>
                          </a:ln>
                          <a:solidFill>
                            <a:schemeClr val="tx1"/>
                          </a:solidFill>
                          <a:effectLst/>
                          <a:latin typeface="+mj-ea"/>
                          <a:ea typeface="+mj-ea"/>
                          <a:cs typeface="+mn-cs"/>
                        </a:rPr>
                        <a:t>1</a:t>
                      </a:r>
                      <a:r>
                        <a:rPr kumimoji="1" lang="ja-JP" altLang="en-US" sz="600" b="0" i="0" u="none" strike="noStrike" kern="1200" cap="none" normalizeH="0" baseline="0" dirty="0" smtClean="0">
                          <a:ln>
                            <a:noFill/>
                          </a:ln>
                          <a:solidFill>
                            <a:schemeClr val="tx1"/>
                          </a:solidFill>
                          <a:effectLst/>
                          <a:latin typeface="+mj-ea"/>
                          <a:ea typeface="+mj-ea"/>
                          <a:cs typeface="+mn-cs"/>
                        </a:rPr>
                        <a:t>か月あたり </a:t>
                      </a:r>
                      <a:r>
                        <a:rPr kumimoji="1" lang="en-US" altLang="ja-JP" sz="600" b="0" i="0" u="none" strike="noStrike" kern="1200" cap="none" normalizeH="0" baseline="0" dirty="0" smtClean="0">
                          <a:ln>
                            <a:noFill/>
                          </a:ln>
                          <a:solidFill>
                            <a:schemeClr val="tx1"/>
                          </a:solidFill>
                          <a:effectLst/>
                          <a:latin typeface="+mj-ea"/>
                          <a:ea typeface="+mj-ea"/>
                          <a:cs typeface="+mn-cs"/>
                        </a:rPr>
                        <a:t>27</a:t>
                      </a:r>
                      <a:r>
                        <a:rPr kumimoji="1" lang="ja-JP" altLang="en-US" sz="600" b="0" i="0" u="none" strike="noStrike" kern="1200" cap="none" normalizeH="0" baseline="0" dirty="0" smtClean="0">
                          <a:ln>
                            <a:noFill/>
                          </a:ln>
                          <a:solidFill>
                            <a:schemeClr val="tx1"/>
                          </a:solidFill>
                          <a:effectLst/>
                          <a:latin typeface="+mj-ea"/>
                          <a:ea typeface="+mj-ea"/>
                          <a:cs typeface="+mn-cs"/>
                        </a:rPr>
                        <a:t>万円）</a:t>
                      </a:r>
                      <a:endParaRPr kumimoji="0" lang="ja-JP" altLang="ja-JP" sz="600" b="0" i="0" u="none" strike="noStrike" kern="1200" cap="none" normalizeH="0" baseline="0" dirty="0" smtClean="0">
                        <a:ln>
                          <a:noFill/>
                        </a:ln>
                        <a:solidFill>
                          <a:srgbClr val="333333"/>
                        </a:solidFill>
                        <a:effectLst/>
                        <a:latin typeface="+mj-ea"/>
                        <a:ea typeface="+mj-ea"/>
                        <a:cs typeface="Meiryo UI" panose="020B0604030504040204" pitchFamily="50" charset="-128"/>
                      </a:endParaRP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1" lang="en-US" altLang="ja-JP" sz="800" b="0" i="0" kern="1200" dirty="0" smtClean="0">
                          <a:solidFill>
                            <a:schemeClr val="tx1"/>
                          </a:solidFill>
                          <a:effectLst/>
                          <a:latin typeface="+mj-ea"/>
                          <a:ea typeface="+mj-ea"/>
                          <a:cs typeface="+mn-cs"/>
                        </a:rPr>
                        <a:t>144 </a:t>
                      </a:r>
                      <a:r>
                        <a:rPr kumimoji="1" lang="ja-JP" altLang="en-US" sz="800" b="0" i="0" kern="1200" dirty="0" smtClean="0">
                          <a:solidFill>
                            <a:schemeClr val="tx1"/>
                          </a:solidFill>
                          <a:effectLst/>
                          <a:latin typeface="+mj-ea"/>
                          <a:ea typeface="+mj-ea"/>
                          <a:cs typeface="+mn-cs"/>
                        </a:rPr>
                        <a:t>万円／年</a:t>
                      </a:r>
                      <a:r>
                        <a:rPr kumimoji="1" lang="ja-JP" altLang="en-US" sz="600" b="0" i="0" u="none" strike="noStrike" kern="1200" cap="none" normalizeH="0" baseline="0" dirty="0" smtClean="0">
                          <a:ln>
                            <a:noFill/>
                          </a:ln>
                          <a:solidFill>
                            <a:schemeClr val="tx1"/>
                          </a:solidFill>
                          <a:effectLst/>
                          <a:latin typeface="+mj-ea"/>
                          <a:ea typeface="+mj-ea"/>
                          <a:cs typeface="+mn-cs"/>
                        </a:rPr>
                        <a:t>（</a:t>
                      </a:r>
                      <a:r>
                        <a:rPr kumimoji="1" lang="en-US" altLang="ja-JP" sz="600" b="0" i="0" u="none" strike="noStrike" kern="1200" cap="none" normalizeH="0" baseline="0" dirty="0" smtClean="0">
                          <a:ln>
                            <a:noFill/>
                          </a:ln>
                          <a:solidFill>
                            <a:schemeClr val="tx1"/>
                          </a:solidFill>
                          <a:effectLst/>
                          <a:latin typeface="+mj-ea"/>
                          <a:ea typeface="+mj-ea"/>
                          <a:cs typeface="+mn-cs"/>
                        </a:rPr>
                        <a:t>1</a:t>
                      </a:r>
                      <a:r>
                        <a:rPr kumimoji="1" lang="ja-JP" altLang="en-US" sz="600" b="0" i="0" u="none" strike="noStrike" kern="1200" cap="none" normalizeH="0" baseline="0" dirty="0" smtClean="0">
                          <a:ln>
                            <a:noFill/>
                          </a:ln>
                          <a:solidFill>
                            <a:schemeClr val="tx1"/>
                          </a:solidFill>
                          <a:effectLst/>
                          <a:latin typeface="+mj-ea"/>
                          <a:ea typeface="+mj-ea"/>
                          <a:cs typeface="+mn-cs"/>
                        </a:rPr>
                        <a:t>か月あたり </a:t>
                      </a:r>
                      <a:r>
                        <a:rPr kumimoji="1" lang="en-US" altLang="ja-JP" sz="600" b="0" i="0" u="none" strike="noStrike" kern="1200" cap="none" normalizeH="0" baseline="0" dirty="0" smtClean="0">
                          <a:ln>
                            <a:noFill/>
                          </a:ln>
                          <a:solidFill>
                            <a:schemeClr val="tx1"/>
                          </a:solidFill>
                          <a:effectLst/>
                          <a:latin typeface="+mj-ea"/>
                          <a:ea typeface="+mj-ea"/>
                          <a:cs typeface="+mn-cs"/>
                        </a:rPr>
                        <a:t>12</a:t>
                      </a:r>
                      <a:r>
                        <a:rPr kumimoji="1" lang="ja-JP" altLang="en-US" sz="600" b="0" i="0" u="none" strike="noStrike" kern="1200" cap="none" normalizeH="0" baseline="0" dirty="0" smtClean="0">
                          <a:ln>
                            <a:noFill/>
                          </a:ln>
                          <a:solidFill>
                            <a:schemeClr val="tx1"/>
                          </a:solidFill>
                          <a:effectLst/>
                          <a:latin typeface="+mj-ea"/>
                          <a:ea typeface="+mj-ea"/>
                          <a:cs typeface="+mn-cs"/>
                        </a:rPr>
                        <a:t>万円）</a:t>
                      </a:r>
                      <a:endParaRPr kumimoji="0" lang="ja-JP" altLang="ja-JP" sz="600" b="0" i="0" u="none" strike="noStrike" kern="1200" cap="none" normalizeH="0" baseline="0" dirty="0" smtClean="0">
                        <a:ln>
                          <a:noFill/>
                        </a:ln>
                        <a:solidFill>
                          <a:srgbClr val="333333"/>
                        </a:solidFill>
                        <a:effectLst/>
                        <a:latin typeface="+mj-ea"/>
                        <a:ea typeface="+mj-ea"/>
                        <a:cs typeface="Meiryo UI" panose="020B0604030504040204" pitchFamily="50" charset="-128"/>
                      </a:endParaRP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02852863"/>
                  </a:ext>
                </a:extLst>
              </a:tr>
              <a:tr h="252000">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ja-JP" altLang="en-US" sz="800" b="1" i="0" u="none" strike="noStrike" kern="1200" cap="none" normalizeH="0" baseline="0" dirty="0" smtClean="0">
                          <a:ln>
                            <a:noFill/>
                          </a:ln>
                          <a:solidFill>
                            <a:schemeClr val="bg1"/>
                          </a:solidFill>
                          <a:effectLst/>
                          <a:latin typeface="+mn-ea"/>
                          <a:ea typeface="+mn-ea"/>
                          <a:cs typeface="Meiryo UI" panose="020B0604030504040204" pitchFamily="50" charset="-128"/>
                        </a:rPr>
                        <a:t>コンテンツ</a:t>
                      </a:r>
                      <a:endParaRPr kumimoji="0" lang="ja-JP" altLang="ja-JP" sz="800" b="1" i="0" u="none" strike="noStrike" kern="1200" cap="none" normalizeH="0" baseline="0" dirty="0" smtClean="0">
                        <a:ln>
                          <a:noFill/>
                        </a:ln>
                        <a:solidFill>
                          <a:schemeClr val="bg1"/>
                        </a:solidFill>
                        <a:effectLst/>
                        <a:latin typeface="+mn-ea"/>
                        <a:ea typeface="+mn-ea"/>
                        <a:cs typeface="Meiryo UI" panose="020B0604030504040204" pitchFamily="50" charset="-128"/>
                      </a:endParaRPr>
                    </a:p>
                  </a:txBody>
                  <a:tcPr marL="75600" marR="75600" marT="27000" marB="32400" anchor="ctr" horzOverflow="overflow">
                    <a:lnL w="720" cap="flat" cmpd="sng" algn="ctr">
                      <a:solidFill>
                        <a:srgbClr val="E6E6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ja-JP" altLang="en-US" sz="800" b="0" i="0" u="none" strike="noStrike" kern="1200" cap="none" normalizeH="0" baseline="0" dirty="0" smtClean="0">
                          <a:ln>
                            <a:noFill/>
                          </a:ln>
                          <a:solidFill>
                            <a:srgbClr val="333333"/>
                          </a:solidFill>
                          <a:effectLst/>
                          <a:latin typeface="+mn-ea"/>
                          <a:ea typeface="+mn-ea"/>
                          <a:cs typeface="Meiryo UI" panose="020B0604030504040204" pitchFamily="50" charset="-128"/>
                        </a:rPr>
                        <a:t>ナレッジサプリ コンテンツ</a:t>
                      </a:r>
                      <a:endParaRPr kumimoji="0" lang="en-US"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endParaRPr>
                    </a:p>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ja-JP" altLang="en-US" sz="800" b="0" i="0" u="none" strike="noStrike" kern="1200" cap="none" normalizeH="0" baseline="0" dirty="0" smtClean="0">
                          <a:ln>
                            <a:noFill/>
                          </a:ln>
                          <a:solidFill>
                            <a:srgbClr val="333333"/>
                          </a:solidFill>
                          <a:effectLst/>
                          <a:latin typeface="+mn-ea"/>
                          <a:ea typeface="+mn-ea"/>
                          <a:cs typeface="Meiryo UI" panose="020B0604030504040204" pitchFamily="50" charset="-128"/>
                        </a:rPr>
                        <a:t>セルフラーニングサイト </a:t>
                      </a:r>
                      <a:r>
                        <a:rPr kumimoji="0" lang="en-US"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rPr>
                        <a:t>250</a:t>
                      </a:r>
                      <a:r>
                        <a:rPr kumimoji="0" lang="ja-JP" altLang="en-US" sz="800" b="0" i="0" u="none" strike="noStrike" kern="1200" cap="none" normalizeH="0" baseline="0" dirty="0" smtClean="0">
                          <a:ln>
                            <a:noFill/>
                          </a:ln>
                          <a:solidFill>
                            <a:srgbClr val="333333"/>
                          </a:solidFill>
                          <a:effectLst/>
                          <a:latin typeface="+mn-ea"/>
                          <a:ea typeface="+mn-ea"/>
                          <a:cs typeface="Meiryo UI" panose="020B0604030504040204" pitchFamily="50" charset="-128"/>
                        </a:rPr>
                        <a:t>名まで</a:t>
                      </a:r>
                      <a:endParaRPr kumimoji="0" lang="en-US"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endParaRPr>
                    </a:p>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ja-JP" altLang="en-US" sz="800" b="0" i="0" u="none" strike="noStrike" kern="1200" cap="none" normalizeH="0" baseline="0" dirty="0" smtClean="0">
                          <a:ln>
                            <a:noFill/>
                          </a:ln>
                          <a:solidFill>
                            <a:srgbClr val="333333"/>
                          </a:solidFill>
                          <a:effectLst/>
                          <a:latin typeface="+mn-ea"/>
                          <a:ea typeface="+mn-ea"/>
                          <a:cs typeface="Meiryo UI" panose="020B0604030504040204" pitchFamily="50" charset="-128"/>
                        </a:rPr>
                        <a:t>開発体験（超</a:t>
                      </a:r>
                      <a:r>
                        <a:rPr kumimoji="0" lang="en-US"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rPr>
                        <a:t>AX</a:t>
                      </a:r>
                      <a:r>
                        <a:rPr kumimoji="0" lang="ja-JP" altLang="en-US" sz="800" b="0" i="0" u="none" strike="noStrike" kern="1200" cap="none" normalizeH="0" baseline="0" dirty="0" smtClean="0">
                          <a:ln>
                            <a:noFill/>
                          </a:ln>
                          <a:solidFill>
                            <a:srgbClr val="333333"/>
                          </a:solidFill>
                          <a:effectLst/>
                          <a:latin typeface="+mn-ea"/>
                          <a:ea typeface="+mn-ea"/>
                          <a:cs typeface="Meiryo UI" panose="020B0604030504040204" pitchFamily="50" charset="-128"/>
                        </a:rPr>
                        <a:t>）</a:t>
                      </a: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ja-JP" altLang="en-US" sz="800" b="0" i="0" u="none" strike="noStrike" kern="1200" cap="none" normalizeH="0" baseline="0" dirty="0" smtClean="0">
                          <a:ln>
                            <a:noFill/>
                          </a:ln>
                          <a:solidFill>
                            <a:srgbClr val="333333"/>
                          </a:solidFill>
                          <a:effectLst/>
                          <a:latin typeface="+mn-ea"/>
                          <a:ea typeface="+mn-ea"/>
                          <a:cs typeface="Meiryo UI" panose="020B0604030504040204" pitchFamily="50" charset="-128"/>
                        </a:rPr>
                        <a:t>ナレッジサプリ コンテンツ</a:t>
                      </a:r>
                      <a:endParaRPr kumimoji="0" lang="en-US"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endParaRPr>
                    </a:p>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ja-JP" altLang="en-US" sz="800" b="0" i="0" u="none" strike="noStrike" kern="1200" cap="none" normalizeH="0" baseline="0" dirty="0" smtClean="0">
                          <a:ln>
                            <a:noFill/>
                          </a:ln>
                          <a:solidFill>
                            <a:srgbClr val="333333"/>
                          </a:solidFill>
                          <a:effectLst/>
                          <a:latin typeface="+mn-ea"/>
                          <a:ea typeface="+mn-ea"/>
                          <a:cs typeface="Meiryo UI" panose="020B0604030504040204" pitchFamily="50" charset="-128"/>
                        </a:rPr>
                        <a:t>セルフラーニングサイト </a:t>
                      </a:r>
                      <a:r>
                        <a:rPr kumimoji="0" lang="en-US"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rPr>
                        <a:t>250</a:t>
                      </a:r>
                      <a:r>
                        <a:rPr kumimoji="0" lang="ja-JP" altLang="en-US" sz="800" b="0" i="0" u="none" strike="noStrike" kern="1200" cap="none" normalizeH="0" baseline="0" dirty="0" smtClean="0">
                          <a:ln>
                            <a:noFill/>
                          </a:ln>
                          <a:solidFill>
                            <a:srgbClr val="333333"/>
                          </a:solidFill>
                          <a:effectLst/>
                          <a:latin typeface="+mn-ea"/>
                          <a:ea typeface="+mn-ea"/>
                          <a:cs typeface="Meiryo UI" panose="020B0604030504040204" pitchFamily="50" charset="-128"/>
                        </a:rPr>
                        <a:t>名まで</a:t>
                      </a:r>
                      <a:endParaRPr kumimoji="0" lang="en-US"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endParaRPr>
                    </a:p>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ja-JP" altLang="en-US" sz="800" b="0" i="0" u="none" strike="noStrike" kern="1200" cap="none" normalizeH="0" baseline="0" dirty="0" smtClean="0">
                          <a:ln>
                            <a:noFill/>
                          </a:ln>
                          <a:solidFill>
                            <a:srgbClr val="333333"/>
                          </a:solidFill>
                          <a:effectLst/>
                          <a:latin typeface="+mn-ea"/>
                          <a:ea typeface="+mn-ea"/>
                          <a:cs typeface="Meiryo UI" panose="020B0604030504040204" pitchFamily="50" charset="-128"/>
                        </a:rPr>
                        <a:t>開発体験（超</a:t>
                      </a:r>
                      <a:r>
                        <a:rPr kumimoji="0" lang="en-US"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rPr>
                        <a:t>AX</a:t>
                      </a:r>
                      <a:r>
                        <a:rPr kumimoji="0" lang="ja-JP" altLang="en-US" sz="800" b="0" i="0" u="none" strike="noStrike" kern="1200" cap="none" normalizeH="0" baseline="0" dirty="0" smtClean="0">
                          <a:ln>
                            <a:noFill/>
                          </a:ln>
                          <a:solidFill>
                            <a:srgbClr val="333333"/>
                          </a:solidFill>
                          <a:effectLst/>
                          <a:latin typeface="+mn-ea"/>
                          <a:ea typeface="+mn-ea"/>
                          <a:cs typeface="Meiryo UI" panose="020B0604030504040204" pitchFamily="50" charset="-128"/>
                        </a:rPr>
                        <a:t>）</a:t>
                      </a: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pPr>
                      <a:r>
                        <a:rPr kumimoji="0" lang="ja-JP" altLang="en-US" sz="800" b="0" i="0" u="none" strike="noStrike" kern="1200" cap="none" spc="0" normalizeH="0" baseline="0" noProof="0" dirty="0" smtClean="0">
                          <a:ln>
                            <a:noFill/>
                          </a:ln>
                          <a:solidFill>
                            <a:srgbClr val="333333"/>
                          </a:solidFill>
                          <a:effectLst/>
                          <a:uLnTx/>
                          <a:uFillTx/>
                          <a:latin typeface="メイリオ"/>
                          <a:ea typeface="メイリオ"/>
                          <a:cs typeface="Meiryo UI" panose="020B0604030504040204" pitchFamily="50" charset="-128"/>
                        </a:rPr>
                        <a:t>ナレッジサプリ コンテンツ</a:t>
                      </a:r>
                      <a:endParaRPr kumimoji="0" lang="en-US" altLang="ja-JP" sz="800" b="0" i="0" u="none" strike="noStrike" kern="1200" cap="none" spc="0" normalizeH="0" baseline="0" noProof="0" dirty="0" smtClean="0">
                        <a:ln>
                          <a:noFill/>
                        </a:ln>
                        <a:solidFill>
                          <a:srgbClr val="333333"/>
                        </a:solidFill>
                        <a:effectLst/>
                        <a:uLnTx/>
                        <a:uFillTx/>
                        <a:latin typeface="メイリオ"/>
                        <a:ea typeface="メイリオ"/>
                        <a:cs typeface="Meiryo UI" panose="020B0604030504040204" pitchFamily="50" charset="-128"/>
                      </a:endParaRPr>
                    </a:p>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pPr>
                      <a:r>
                        <a:rPr kumimoji="0" lang="ja-JP" altLang="en-US" sz="800" b="0" i="0" u="none" strike="noStrike" kern="1200" cap="none" spc="0" normalizeH="0" baseline="0" noProof="0" dirty="0" smtClean="0">
                          <a:ln>
                            <a:noFill/>
                          </a:ln>
                          <a:solidFill>
                            <a:srgbClr val="333333"/>
                          </a:solidFill>
                          <a:effectLst/>
                          <a:uLnTx/>
                          <a:uFillTx/>
                          <a:latin typeface="メイリオ"/>
                          <a:ea typeface="+mn-ea"/>
                          <a:cs typeface="Meiryo UI" panose="020B0604030504040204" pitchFamily="50" charset="-128"/>
                        </a:rPr>
                        <a:t>セルフラーニングサイト </a:t>
                      </a:r>
                      <a:r>
                        <a:rPr kumimoji="0" lang="en-US" altLang="ja-JP" sz="800" b="0" i="0" u="none" strike="noStrike" kern="1200" cap="none" spc="0" normalizeH="0" baseline="0" noProof="0" dirty="0" smtClean="0">
                          <a:ln>
                            <a:noFill/>
                          </a:ln>
                          <a:solidFill>
                            <a:srgbClr val="333333"/>
                          </a:solidFill>
                          <a:effectLst/>
                          <a:uLnTx/>
                          <a:uFillTx/>
                          <a:latin typeface="メイリオ"/>
                          <a:ea typeface="+mn-ea"/>
                          <a:cs typeface="Meiryo UI" panose="020B0604030504040204" pitchFamily="50" charset="-128"/>
                        </a:rPr>
                        <a:t>125</a:t>
                      </a:r>
                      <a:r>
                        <a:rPr kumimoji="0" lang="ja-JP" altLang="en-US" sz="800" b="0" i="0" u="none" strike="noStrike" kern="1200" cap="none" spc="0" normalizeH="0" baseline="0" noProof="0" dirty="0" smtClean="0">
                          <a:ln>
                            <a:noFill/>
                          </a:ln>
                          <a:solidFill>
                            <a:srgbClr val="333333"/>
                          </a:solidFill>
                          <a:effectLst/>
                          <a:uLnTx/>
                          <a:uFillTx/>
                          <a:latin typeface="メイリオ"/>
                          <a:ea typeface="+mn-ea"/>
                          <a:cs typeface="Meiryo UI" panose="020B0604030504040204" pitchFamily="50" charset="-128"/>
                        </a:rPr>
                        <a:t>名まで</a:t>
                      </a:r>
                      <a:endParaRPr kumimoji="0" lang="ja-JP" altLang="ja-JP" sz="800" b="0" i="0" u="none" strike="noStrike" kern="1200" cap="none" spc="0" normalizeH="0" baseline="0" noProof="0" dirty="0" smtClean="0">
                        <a:ln>
                          <a:noFill/>
                        </a:ln>
                        <a:solidFill>
                          <a:srgbClr val="333333"/>
                        </a:solidFill>
                        <a:effectLst/>
                        <a:uLnTx/>
                        <a:uFillTx/>
                        <a:latin typeface="メイリオ"/>
                        <a:ea typeface="メイリオ"/>
                        <a:cs typeface="Meiryo UI" panose="020B0604030504040204" pitchFamily="50" charset="-128"/>
                      </a:endParaRP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29127717"/>
                  </a:ext>
                </a:extLst>
              </a:tr>
              <a:tr h="252000">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ja-JP" altLang="en-US" sz="800" b="1" i="0" u="none" strike="noStrike" kern="1200" cap="none" normalizeH="0" baseline="0" dirty="0" smtClean="0">
                          <a:ln>
                            <a:noFill/>
                          </a:ln>
                          <a:solidFill>
                            <a:schemeClr val="bg1"/>
                          </a:solidFill>
                          <a:effectLst/>
                          <a:latin typeface="+mn-ea"/>
                          <a:ea typeface="+mn-ea"/>
                          <a:cs typeface="Meiryo UI" panose="020B0604030504040204" pitchFamily="50" charset="-128"/>
                        </a:rPr>
                        <a:t>バージョンアップ</a:t>
                      </a:r>
                      <a:endParaRPr kumimoji="0" lang="ja-JP" altLang="ja-JP" sz="800" b="1" i="0" u="none" strike="noStrike" kern="1200" cap="none" normalizeH="0" baseline="0" dirty="0" smtClean="0">
                        <a:ln>
                          <a:noFill/>
                        </a:ln>
                        <a:solidFill>
                          <a:schemeClr val="bg1"/>
                        </a:solidFill>
                        <a:effectLst/>
                        <a:latin typeface="+mn-ea"/>
                        <a:ea typeface="+mn-ea"/>
                        <a:cs typeface="Meiryo UI" panose="020B0604030504040204" pitchFamily="50" charset="-128"/>
                      </a:endParaRPr>
                    </a:p>
                  </a:txBody>
                  <a:tcPr marL="75600" marR="75600" marT="27000" marB="32400" anchor="ctr" horzOverflow="overflow">
                    <a:lnL w="720" cap="flat" cmpd="sng" algn="ctr">
                      <a:solidFill>
                        <a:srgbClr val="E6E6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pPr>
                      <a:r>
                        <a:rPr kumimoji="0" lang="ja-JP" altLang="en-US" sz="800" b="0" i="0" u="none" strike="noStrike" kern="1200" cap="none" normalizeH="0" baseline="0" dirty="0" smtClean="0">
                          <a:ln>
                            <a:noFill/>
                          </a:ln>
                          <a:solidFill>
                            <a:srgbClr val="333333"/>
                          </a:solidFill>
                          <a:effectLst/>
                          <a:latin typeface="+mn-ea"/>
                          <a:ea typeface="+mn-ea"/>
                          <a:cs typeface="Meiryo UI" panose="020B0604030504040204" pitchFamily="50" charset="-128"/>
                        </a:rPr>
                        <a:t>〇</a:t>
                      </a:r>
                      <a:endParaRPr kumimoji="0" lang="ja-JP"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endParaRP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pPr>
                      <a:r>
                        <a:rPr kumimoji="0" lang="ja-JP" altLang="en-US" sz="800" b="0" i="0" u="none" strike="noStrike" kern="1200" cap="none" normalizeH="0" baseline="0" dirty="0" smtClean="0">
                          <a:ln>
                            <a:noFill/>
                          </a:ln>
                          <a:solidFill>
                            <a:srgbClr val="333333"/>
                          </a:solidFill>
                          <a:effectLst/>
                          <a:latin typeface="+mn-ea"/>
                          <a:ea typeface="+mn-ea"/>
                          <a:cs typeface="Meiryo UI" panose="020B0604030504040204" pitchFamily="50" charset="-128"/>
                        </a:rPr>
                        <a:t>〇</a:t>
                      </a:r>
                      <a:endParaRPr kumimoji="0" lang="ja-JP"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endParaRP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pPr>
                      <a:r>
                        <a:rPr kumimoji="0" lang="ja-JP" altLang="en-US" sz="800" b="0" i="0" u="none" strike="noStrike" kern="1200" cap="none" normalizeH="0" baseline="0" dirty="0" smtClean="0">
                          <a:ln>
                            <a:noFill/>
                          </a:ln>
                          <a:solidFill>
                            <a:srgbClr val="333333"/>
                          </a:solidFill>
                          <a:effectLst/>
                          <a:latin typeface="+mn-ea"/>
                          <a:ea typeface="+mn-ea"/>
                          <a:cs typeface="Meiryo UI" panose="020B0604030504040204" pitchFamily="50" charset="-128"/>
                        </a:rPr>
                        <a:t>ー</a:t>
                      </a:r>
                      <a:endParaRPr kumimoji="0" lang="ja-JP"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endParaRP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45551666"/>
                  </a:ext>
                </a:extLst>
              </a:tr>
              <a:tr h="252000">
                <a:tc>
                  <a:txBody>
                    <a:bodyPr/>
                    <a:lstStyle>
                      <a:lvl1pPr>
                        <a:lnSpc>
                          <a:spcPct val="125000"/>
                        </a:lnSpc>
                        <a:spcAft>
                          <a:spcPts val="13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333333"/>
                          </a:solidFill>
                          <a:latin typeface="メイリオ" pitchFamily="48" charset="0"/>
                          <a:cs typeface="メイリオ" pitchFamily="48" charset="0"/>
                        </a:defRPr>
                      </a:lvl1pPr>
                      <a:lvl2pPr>
                        <a:lnSpc>
                          <a:spcPct val="125000"/>
                        </a:lnSpc>
                        <a:spcAft>
                          <a:spcPts val="10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333333"/>
                          </a:solidFill>
                          <a:latin typeface="メイリオ" pitchFamily="48" charset="0"/>
                          <a:cs typeface="メイリオ" pitchFamily="48" charset="0"/>
                        </a:defRPr>
                      </a:lvl2pPr>
                      <a:lvl3pPr>
                        <a:lnSpc>
                          <a:spcPct val="125000"/>
                        </a:lnSpc>
                        <a:spcAft>
                          <a:spcPts val="813"/>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333333"/>
                          </a:solidFill>
                          <a:latin typeface="メイリオ" pitchFamily="48" charset="0"/>
                          <a:cs typeface="メイリオ" pitchFamily="48" charset="0"/>
                        </a:defRPr>
                      </a:lvl3pPr>
                      <a:lvl4pPr>
                        <a:lnSpc>
                          <a:spcPct val="125000"/>
                        </a:lnSpc>
                        <a:spcAft>
                          <a:spcPts val="538"/>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4pPr>
                      <a:lvl5pPr>
                        <a:lnSpc>
                          <a:spcPct val="125000"/>
                        </a:lnSpc>
                        <a:spcAft>
                          <a:spcPts val="2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5pPr>
                      <a:lvl6pPr marL="25146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6pPr>
                      <a:lvl7pPr marL="29718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7pPr>
                      <a:lvl8pPr marL="34290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8pPr>
                      <a:lvl9pPr marL="38862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9p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ja-JP" altLang="en-US" sz="800" b="1" i="0" u="none" strike="noStrike" kern="1200" cap="none" normalizeH="0" baseline="0" dirty="0" smtClean="0">
                          <a:ln>
                            <a:noFill/>
                          </a:ln>
                          <a:solidFill>
                            <a:schemeClr val="bg1"/>
                          </a:solidFill>
                          <a:effectLst/>
                          <a:latin typeface="+mn-ea"/>
                          <a:ea typeface="+mn-ea"/>
                          <a:cs typeface="Meiryo UI" panose="020B0604030504040204" pitchFamily="50" charset="-128"/>
                        </a:rPr>
                        <a:t>リモートフォロー</a:t>
                      </a:r>
                      <a:endParaRPr kumimoji="0" lang="ja-JP" altLang="ja-JP" sz="800" b="1" i="0" u="none" strike="noStrike" kern="1200" cap="none" normalizeH="0" baseline="0" dirty="0" smtClean="0">
                        <a:ln>
                          <a:noFill/>
                        </a:ln>
                        <a:solidFill>
                          <a:schemeClr val="bg1"/>
                        </a:solidFill>
                        <a:effectLst/>
                        <a:latin typeface="+mn-ea"/>
                        <a:ea typeface="+mn-ea"/>
                        <a:cs typeface="Meiryo UI" panose="020B0604030504040204" pitchFamily="50" charset="-128"/>
                      </a:endParaRPr>
                    </a:p>
                  </a:txBody>
                  <a:tcPr marL="75600" marR="75600" marT="27000" marB="32400" anchor="ctr" horzOverflow="overflow">
                    <a:lnL w="720" cap="flat" cmpd="sng" algn="ctr">
                      <a:solidFill>
                        <a:srgbClr val="E6E6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125000"/>
                        </a:lnSpc>
                        <a:spcAft>
                          <a:spcPts val="13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333333"/>
                          </a:solidFill>
                          <a:latin typeface="メイリオ" pitchFamily="48" charset="0"/>
                          <a:cs typeface="メイリオ" pitchFamily="48" charset="0"/>
                        </a:defRPr>
                      </a:lvl1pPr>
                      <a:lvl2pPr>
                        <a:lnSpc>
                          <a:spcPct val="125000"/>
                        </a:lnSpc>
                        <a:spcAft>
                          <a:spcPts val="10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333333"/>
                          </a:solidFill>
                          <a:latin typeface="メイリオ" pitchFamily="48" charset="0"/>
                          <a:cs typeface="メイリオ" pitchFamily="48" charset="0"/>
                        </a:defRPr>
                      </a:lvl2pPr>
                      <a:lvl3pPr>
                        <a:lnSpc>
                          <a:spcPct val="125000"/>
                        </a:lnSpc>
                        <a:spcAft>
                          <a:spcPts val="813"/>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333333"/>
                          </a:solidFill>
                          <a:latin typeface="メイリオ" pitchFamily="48" charset="0"/>
                          <a:cs typeface="メイリオ" pitchFamily="48" charset="0"/>
                        </a:defRPr>
                      </a:lvl3pPr>
                      <a:lvl4pPr>
                        <a:lnSpc>
                          <a:spcPct val="125000"/>
                        </a:lnSpc>
                        <a:spcAft>
                          <a:spcPts val="538"/>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4pPr>
                      <a:lvl5pPr>
                        <a:lnSpc>
                          <a:spcPct val="125000"/>
                        </a:lnSpc>
                        <a:spcAft>
                          <a:spcPts val="2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5pPr>
                      <a:lvl6pPr marL="25146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6pPr>
                      <a:lvl7pPr marL="29718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7pPr>
                      <a:lvl8pPr marL="34290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8pPr>
                      <a:lvl9pPr marL="38862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9p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pPr>
                      <a:r>
                        <a:rPr kumimoji="0" lang="en-US"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rPr>
                        <a:t>40</a:t>
                      </a:r>
                      <a:r>
                        <a:rPr kumimoji="0" lang="ja-JP" altLang="en-US" sz="800" b="0" i="0" u="none" strike="noStrike" kern="1200" cap="none" normalizeH="0" baseline="0" dirty="0" smtClean="0">
                          <a:ln>
                            <a:noFill/>
                          </a:ln>
                          <a:solidFill>
                            <a:srgbClr val="333333"/>
                          </a:solidFill>
                          <a:effectLst/>
                          <a:latin typeface="+mn-ea"/>
                          <a:ea typeface="+mn-ea"/>
                          <a:cs typeface="Meiryo UI" panose="020B0604030504040204" pitchFamily="50" charset="-128"/>
                        </a:rPr>
                        <a:t>ポイント</a:t>
                      </a:r>
                      <a:endParaRPr kumimoji="0" lang="ja-JP"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endParaRP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pPr>
                      <a:r>
                        <a:rPr kumimoji="0" lang="en-US"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rPr>
                        <a:t>30</a:t>
                      </a:r>
                      <a:r>
                        <a:rPr kumimoji="0" lang="ja-JP" altLang="en-US" sz="800" b="0" i="0" u="none" strike="noStrike" kern="1200" cap="none" normalizeH="0" baseline="0" dirty="0" smtClean="0">
                          <a:ln>
                            <a:noFill/>
                          </a:ln>
                          <a:solidFill>
                            <a:srgbClr val="333333"/>
                          </a:solidFill>
                          <a:effectLst/>
                          <a:latin typeface="+mn-ea"/>
                          <a:ea typeface="+mn-ea"/>
                          <a:cs typeface="Meiryo UI" panose="020B0604030504040204" pitchFamily="50" charset="-128"/>
                        </a:rPr>
                        <a:t>ポイント</a:t>
                      </a:r>
                      <a:endParaRPr kumimoji="0" lang="ja-JP"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endParaRP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pPr>
                      <a:r>
                        <a:rPr kumimoji="0" lang="en-US"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rPr>
                        <a:t>20</a:t>
                      </a:r>
                      <a:r>
                        <a:rPr kumimoji="0" lang="ja-JP" altLang="en-US" sz="800" b="0" i="0" u="none" strike="noStrike" kern="1200" cap="none" normalizeH="0" baseline="0" dirty="0" smtClean="0">
                          <a:ln>
                            <a:noFill/>
                          </a:ln>
                          <a:solidFill>
                            <a:srgbClr val="333333"/>
                          </a:solidFill>
                          <a:effectLst/>
                          <a:latin typeface="+mn-ea"/>
                          <a:ea typeface="+mn-ea"/>
                          <a:cs typeface="Meiryo UI" panose="020B0604030504040204" pitchFamily="50" charset="-128"/>
                        </a:rPr>
                        <a:t>ポイント</a:t>
                      </a:r>
                      <a:endParaRPr kumimoji="0" lang="ja-JP"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endParaRP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669473494"/>
                  </a:ext>
                </a:extLst>
              </a:tr>
              <a:tr h="252000">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ja-JP" altLang="en-US" sz="800" b="1" i="0" u="none" strike="noStrike" kern="1200" cap="none" normalizeH="0" baseline="0" dirty="0" smtClean="0">
                          <a:ln>
                            <a:noFill/>
                          </a:ln>
                          <a:solidFill>
                            <a:schemeClr val="bg1"/>
                          </a:solidFill>
                          <a:effectLst/>
                          <a:latin typeface="+mn-ea"/>
                          <a:ea typeface="+mn-ea"/>
                          <a:cs typeface="Meiryo UI" panose="020B0604030504040204" pitchFamily="50" charset="-128"/>
                        </a:rPr>
                        <a:t>カウンセリング</a:t>
                      </a:r>
                      <a:endParaRPr kumimoji="0" lang="ja-JP" altLang="ja-JP" sz="800" b="1" i="0" u="none" strike="noStrike" kern="1200" cap="none" normalizeH="0" baseline="0" dirty="0" smtClean="0">
                        <a:ln>
                          <a:noFill/>
                        </a:ln>
                        <a:solidFill>
                          <a:schemeClr val="bg1"/>
                        </a:solidFill>
                        <a:effectLst/>
                        <a:latin typeface="+mn-ea"/>
                        <a:ea typeface="+mn-ea"/>
                        <a:cs typeface="Meiryo UI" panose="020B0604030504040204" pitchFamily="50" charset="-128"/>
                      </a:endParaRPr>
                    </a:p>
                  </a:txBody>
                  <a:tcPr marL="75600" marR="75600" marT="27000" marB="32400" anchor="ctr" horzOverflow="overflow">
                    <a:lnL w="720" cap="flat" cmpd="sng" algn="ctr">
                      <a:solidFill>
                        <a:srgbClr val="E6E6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pPr>
                      <a:r>
                        <a:rPr kumimoji="0" lang="en-US"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rPr>
                        <a:t>20</a:t>
                      </a:r>
                      <a:r>
                        <a:rPr kumimoji="0" lang="ja-JP" altLang="en-US" sz="800" b="0" i="0" u="none" strike="noStrike" kern="1200" cap="none" normalizeH="0" baseline="0" dirty="0" smtClean="0">
                          <a:ln>
                            <a:noFill/>
                          </a:ln>
                          <a:solidFill>
                            <a:srgbClr val="333333"/>
                          </a:solidFill>
                          <a:effectLst/>
                          <a:latin typeface="+mn-ea"/>
                          <a:ea typeface="+mn-ea"/>
                          <a:cs typeface="Meiryo UI" panose="020B0604030504040204" pitchFamily="50" charset="-128"/>
                        </a:rPr>
                        <a:t>ポイント</a:t>
                      </a:r>
                      <a:endParaRPr kumimoji="0" lang="ja-JP"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endParaRP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pPr>
                      <a:r>
                        <a:rPr kumimoji="0" lang="en-US"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rPr>
                        <a:t>15</a:t>
                      </a:r>
                      <a:r>
                        <a:rPr kumimoji="0" lang="ja-JP" altLang="en-US" sz="800" b="0" i="0" u="none" strike="noStrike" kern="1200" cap="none" normalizeH="0" baseline="0" dirty="0" smtClean="0">
                          <a:ln>
                            <a:noFill/>
                          </a:ln>
                          <a:solidFill>
                            <a:srgbClr val="333333"/>
                          </a:solidFill>
                          <a:effectLst/>
                          <a:latin typeface="+mn-ea"/>
                          <a:ea typeface="+mn-ea"/>
                          <a:cs typeface="Meiryo UI" panose="020B0604030504040204" pitchFamily="50" charset="-128"/>
                        </a:rPr>
                        <a:t>ポイント</a:t>
                      </a:r>
                      <a:endParaRPr kumimoji="0" lang="ja-JP"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endParaRP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pPr>
                      <a:r>
                        <a:rPr kumimoji="0" lang="en-US"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rPr>
                        <a:t>10</a:t>
                      </a:r>
                      <a:r>
                        <a:rPr kumimoji="0" lang="ja-JP" altLang="en-US" sz="800" b="0" i="0" u="none" strike="noStrike" kern="1200" cap="none" normalizeH="0" baseline="0" dirty="0" smtClean="0">
                          <a:ln>
                            <a:noFill/>
                          </a:ln>
                          <a:solidFill>
                            <a:srgbClr val="333333"/>
                          </a:solidFill>
                          <a:effectLst/>
                          <a:latin typeface="+mn-ea"/>
                          <a:ea typeface="+mn-ea"/>
                          <a:cs typeface="Meiryo UI" panose="020B0604030504040204" pitchFamily="50" charset="-128"/>
                        </a:rPr>
                        <a:t>ポイント</a:t>
                      </a:r>
                      <a:endParaRPr kumimoji="0" lang="ja-JP"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endParaRP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82038158"/>
                  </a:ext>
                </a:extLst>
              </a:tr>
            </a:tbl>
          </a:graphicData>
        </a:graphic>
      </p:graphicFrame>
      <p:sp>
        <p:nvSpPr>
          <p:cNvPr id="3" name="角丸四角形 2"/>
          <p:cNvSpPr/>
          <p:nvPr/>
        </p:nvSpPr>
        <p:spPr>
          <a:xfrm>
            <a:off x="5652120" y="3579862"/>
            <a:ext cx="3095128" cy="1196596"/>
          </a:xfrm>
          <a:prstGeom prst="roundRect">
            <a:avLst>
              <a:gd name="adj" fmla="val 5954"/>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lIns="54000" tIns="54000" rIns="36000" bIns="36000" anchor="ctr">
            <a:noAutofit/>
          </a:bodyPr>
          <a:lstStyle/>
          <a:p>
            <a:pPr marL="108000" indent="-108000">
              <a:spcAft>
                <a:spcPts val="600"/>
              </a:spcAft>
              <a:buFont typeface="Arial" panose="020B0604020202020204" pitchFamily="34" charset="0"/>
              <a:buChar char="•"/>
            </a:pPr>
            <a:r>
              <a:rPr lang="ja-JP" altLang="en-US" sz="750" dirty="0">
                <a:solidFill>
                  <a:schemeClr val="bg1"/>
                </a:solidFill>
              </a:rPr>
              <a:t>ポイントには有効期限があります。契約期間内にポイントを消化できなかった場合、次年度への持ち越しはありません</a:t>
            </a:r>
            <a:r>
              <a:rPr lang="ja-JP" altLang="en-US" sz="750" dirty="0" smtClean="0">
                <a:solidFill>
                  <a:schemeClr val="bg1"/>
                </a:solidFill>
              </a:rPr>
              <a:t>。</a:t>
            </a:r>
            <a:endParaRPr lang="en-US" altLang="ja-JP" sz="750" dirty="0" smtClean="0">
              <a:solidFill>
                <a:schemeClr val="bg1"/>
              </a:solidFill>
            </a:endParaRPr>
          </a:p>
          <a:p>
            <a:pPr marL="108000" indent="-108000">
              <a:spcAft>
                <a:spcPts val="600"/>
              </a:spcAft>
              <a:buFont typeface="Arial" panose="020B0604020202020204" pitchFamily="34" charset="0"/>
              <a:buChar char="•"/>
            </a:pPr>
            <a:r>
              <a:rPr lang="ja-JP" altLang="en-US" sz="750" dirty="0">
                <a:solidFill>
                  <a:schemeClr val="bg1"/>
                </a:solidFill>
              </a:rPr>
              <a:t>年間プランをご利用の場合は、期間満了</a:t>
            </a:r>
            <a:r>
              <a:rPr lang="ja-JP" altLang="en-US" sz="750" dirty="0" smtClean="0">
                <a:solidFill>
                  <a:schemeClr val="bg1"/>
                </a:solidFill>
              </a:rPr>
              <a:t>の１か月前</a:t>
            </a:r>
            <a:r>
              <a:rPr lang="ja-JP" altLang="en-US" sz="750" dirty="0">
                <a:solidFill>
                  <a:schemeClr val="bg1"/>
                </a:solidFill>
              </a:rPr>
              <a:t>までにお客様から中止のお申し出がない限り自動継続となります</a:t>
            </a:r>
            <a:r>
              <a:rPr lang="ja-JP" altLang="en-US" sz="750" dirty="0" smtClean="0">
                <a:solidFill>
                  <a:schemeClr val="bg1"/>
                </a:solidFill>
              </a:rPr>
              <a:t>。</a:t>
            </a:r>
            <a:endParaRPr lang="en-US" altLang="ja-JP" sz="750" dirty="0" smtClean="0">
              <a:solidFill>
                <a:schemeClr val="bg1"/>
              </a:solidFill>
            </a:endParaRPr>
          </a:p>
          <a:p>
            <a:pPr marL="108000" indent="-108000">
              <a:spcAft>
                <a:spcPts val="600"/>
              </a:spcAft>
              <a:buFont typeface="Arial" panose="020B0604020202020204" pitchFamily="34" charset="0"/>
              <a:buChar char="•"/>
            </a:pPr>
            <a:r>
              <a:rPr lang="ja-JP" altLang="en-US" sz="750" dirty="0" smtClean="0">
                <a:solidFill>
                  <a:schemeClr val="bg1"/>
                </a:solidFill>
              </a:rPr>
              <a:t>年間</a:t>
            </a:r>
            <a:r>
              <a:rPr lang="ja-JP" altLang="en-US" sz="750" dirty="0">
                <a:solidFill>
                  <a:schemeClr val="bg1"/>
                </a:solidFill>
              </a:rPr>
              <a:t>プランを継続された場合、次年度より</a:t>
            </a:r>
            <a:r>
              <a:rPr lang="ja-JP" altLang="en-US" sz="750" dirty="0" smtClean="0">
                <a:solidFill>
                  <a:schemeClr val="bg1"/>
                </a:solidFill>
              </a:rPr>
              <a:t>毎年１ポイント</a:t>
            </a:r>
            <a:r>
              <a:rPr lang="ja-JP" altLang="en-US" sz="750" dirty="0">
                <a:solidFill>
                  <a:schemeClr val="bg1"/>
                </a:solidFill>
              </a:rPr>
              <a:t>ずつリモートフォロー特典が加算されます。加算分</a:t>
            </a:r>
            <a:r>
              <a:rPr lang="ja-JP" altLang="en-US" sz="750" dirty="0" smtClean="0">
                <a:solidFill>
                  <a:schemeClr val="bg1"/>
                </a:solidFill>
              </a:rPr>
              <a:t>は</a:t>
            </a:r>
            <a:r>
              <a:rPr lang="en-US" altLang="ja-JP" sz="750" dirty="0" smtClean="0">
                <a:solidFill>
                  <a:schemeClr val="bg1"/>
                </a:solidFill>
              </a:rPr>
              <a:t>10</a:t>
            </a:r>
            <a:r>
              <a:rPr lang="ja-JP" altLang="en-US" sz="750" dirty="0" smtClean="0">
                <a:solidFill>
                  <a:schemeClr val="bg1"/>
                </a:solidFill>
              </a:rPr>
              <a:t>ポイント</a:t>
            </a:r>
            <a:r>
              <a:rPr lang="ja-JP" altLang="en-US" sz="750" dirty="0">
                <a:solidFill>
                  <a:schemeClr val="bg1"/>
                </a:solidFill>
              </a:rPr>
              <a:t>が上限となります。</a:t>
            </a:r>
          </a:p>
        </p:txBody>
      </p:sp>
      <p:sp>
        <p:nvSpPr>
          <p:cNvPr id="21" name="AutoShape 2"/>
          <p:cNvSpPr>
            <a:spLocks noChangeArrowheads="1"/>
          </p:cNvSpPr>
          <p:nvPr/>
        </p:nvSpPr>
        <p:spPr bwMode="auto">
          <a:xfrm>
            <a:off x="539552" y="3250787"/>
            <a:ext cx="1912976" cy="257067"/>
          </a:xfrm>
          <a:prstGeom prst="roundRect">
            <a:avLst>
              <a:gd name="adj" fmla="val 0"/>
            </a:avLst>
          </a:prstGeom>
          <a:solidFill>
            <a:schemeClr val="tx2"/>
          </a:solidFill>
          <a:ln>
            <a:noFill/>
          </a:ln>
          <a:effectLst/>
          <a:extLst/>
        </p:spPr>
        <p:txBody>
          <a:bodyPr wrap="none" lIns="78903" tIns="36000" rIns="78903" bIns="39452" anchor="ctr"/>
          <a:lstStyle>
            <a:lvl1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1pPr>
            <a:lvl2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2pPr>
            <a:lvl3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3pPr>
            <a:lvl4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4pPr>
            <a:lvl5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5pPr>
            <a:lvl6pPr marL="25146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6pPr>
            <a:lvl7pPr marL="29718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7pPr>
            <a:lvl8pPr marL="34290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8pPr>
            <a:lvl9pPr marL="38862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9pPr>
          </a:lstStyle>
          <a:p>
            <a:pPr algn="ctr">
              <a:lnSpc>
                <a:spcPct val="150000"/>
              </a:lnSpc>
            </a:pPr>
            <a:r>
              <a:rPr lang="ja-JP" altLang="en-US" sz="1200" b="1" dirty="0" smtClean="0">
                <a:solidFill>
                  <a:srgbClr val="FFFFFF"/>
                </a:solidFill>
                <a:latin typeface="+mn-lt"/>
                <a:ea typeface="+mn-ea"/>
                <a:cs typeface="Meiryo UI" panose="020B0604030504040204" pitchFamily="50" charset="-128"/>
              </a:rPr>
              <a:t>サービス</a:t>
            </a:r>
            <a:r>
              <a:rPr lang="ja-JP" altLang="en-US" sz="1200" b="1" dirty="0">
                <a:solidFill>
                  <a:srgbClr val="FFFFFF"/>
                </a:solidFill>
                <a:latin typeface="+mn-lt"/>
                <a:ea typeface="+mn-ea"/>
                <a:cs typeface="Meiryo UI" panose="020B0604030504040204" pitchFamily="50" charset="-128"/>
              </a:rPr>
              <a:t>内容</a:t>
            </a:r>
            <a:endParaRPr lang="ja-JP" altLang="ja-JP" sz="1200" b="1" dirty="0">
              <a:solidFill>
                <a:srgbClr val="FFFFFF"/>
              </a:solidFill>
              <a:latin typeface="+mn-lt"/>
              <a:ea typeface="+mn-ea"/>
              <a:cs typeface="Meiryo UI" panose="020B0604030504040204" pitchFamily="50" charset="-128"/>
            </a:endParaRPr>
          </a:p>
        </p:txBody>
      </p:sp>
      <p:sp>
        <p:nvSpPr>
          <p:cNvPr id="22" name="Line 3"/>
          <p:cNvSpPr>
            <a:spLocks noChangeShapeType="1"/>
          </p:cNvSpPr>
          <p:nvPr/>
        </p:nvSpPr>
        <p:spPr bwMode="auto">
          <a:xfrm>
            <a:off x="622437" y="3496695"/>
            <a:ext cx="8280000" cy="1081"/>
          </a:xfrm>
          <a:prstGeom prst="line">
            <a:avLst/>
          </a:prstGeom>
          <a:noFill/>
          <a:ln w="18000" cap="flat">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65" tIns="40083" rIns="80165" bIns="40083"/>
          <a:lstStyle/>
          <a:p>
            <a:endParaRPr lang="ja-JP" altLang="en-US" dirty="0">
              <a:cs typeface="Meiryo UI" panose="020B0604030504040204" pitchFamily="50" charset="-128"/>
            </a:endParaRPr>
          </a:p>
        </p:txBody>
      </p:sp>
    </p:spTree>
    <p:extLst>
      <p:ext uri="{BB962C8B-B14F-4D97-AF65-F5344CB8AC3E}">
        <p14:creationId xmlns:p14="http://schemas.microsoft.com/office/powerpoint/2010/main" val="29041950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27"/>
          <p:cNvSpPr txBox="1">
            <a:spLocks noChangeArrowheads="1"/>
          </p:cNvSpPr>
          <p:nvPr/>
        </p:nvSpPr>
        <p:spPr bwMode="auto">
          <a:xfrm>
            <a:off x="547200" y="3049028"/>
            <a:ext cx="8280920" cy="1655422"/>
          </a:xfrm>
          <a:prstGeom prst="rect">
            <a:avLst/>
          </a:prstGeom>
          <a:solidFill>
            <a:srgbClr val="F7F7F7"/>
          </a:solidFill>
          <a:ln>
            <a:noFill/>
          </a:ln>
          <a:effectLst/>
          <a:extLst/>
        </p:spPr>
        <p:txBody>
          <a:bodyPr lIns="78903" tIns="108000" rIns="78903" bIns="39452"/>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5pPr>
            <a:lvl6pPr marL="25146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6pPr>
            <a:lvl7pPr marL="29718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7pPr>
            <a:lvl8pPr marL="34290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8pPr>
            <a:lvl9pPr marL="38862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9pPr>
          </a:lstStyle>
          <a:p>
            <a:pPr marL="171450" lvl="0" indent="-171450">
              <a:spcBef>
                <a:spcPts val="300"/>
              </a:spcBef>
              <a:buClr>
                <a:srgbClr val="007BBB"/>
              </a:buClr>
              <a:buFont typeface="Wingdings" panose="05000000000000000000" pitchFamily="2" charset="2"/>
              <a:buChar char="n"/>
              <a:tabLst/>
            </a:pPr>
            <a:r>
              <a:rPr lang="ja-JP" altLang="en-US" sz="800" dirty="0">
                <a:solidFill>
                  <a:prstClr val="black">
                    <a:lumMod val="75000"/>
                    <a:lumOff val="25000"/>
                  </a:prstClr>
                </a:solidFill>
                <a:latin typeface="+mn-lt"/>
                <a:ea typeface="+mn-ea"/>
              </a:rPr>
              <a:t>エンドユーザー向けのセルフラーニングサイト</a:t>
            </a:r>
            <a:r>
              <a:rPr lang="en-US" altLang="ja-JP" sz="800" dirty="0">
                <a:solidFill>
                  <a:prstClr val="black">
                    <a:lumMod val="75000"/>
                    <a:lumOff val="25000"/>
                  </a:prstClr>
                </a:solidFill>
                <a:latin typeface="+mn-lt"/>
                <a:ea typeface="+mn-ea"/>
              </a:rPr>
              <a:t>『WebFOCUS learning base』</a:t>
            </a:r>
            <a:r>
              <a:rPr lang="ja-JP" altLang="en-US" sz="800" dirty="0">
                <a:solidFill>
                  <a:prstClr val="black">
                    <a:lumMod val="75000"/>
                    <a:lumOff val="25000"/>
                  </a:prstClr>
                </a:solidFill>
                <a:latin typeface="+mn-lt"/>
                <a:ea typeface="+mn-ea"/>
              </a:rPr>
              <a:t>で</a:t>
            </a:r>
            <a:r>
              <a:rPr lang="en-US" altLang="ja-JP" sz="800" dirty="0">
                <a:solidFill>
                  <a:prstClr val="black">
                    <a:lumMod val="75000"/>
                    <a:lumOff val="25000"/>
                  </a:prstClr>
                </a:solidFill>
                <a:latin typeface="+mn-lt"/>
                <a:ea typeface="+mn-ea"/>
              </a:rPr>
              <a:t>Designer </a:t>
            </a:r>
            <a:r>
              <a:rPr lang="ja-JP" altLang="en-US" sz="800" dirty="0">
                <a:solidFill>
                  <a:prstClr val="black">
                    <a:lumMod val="75000"/>
                    <a:lumOff val="25000"/>
                  </a:prstClr>
                </a:solidFill>
                <a:latin typeface="+mn-lt"/>
                <a:ea typeface="+mn-ea"/>
              </a:rPr>
              <a:t>トレーニングコンテンツがご利用いただけます</a:t>
            </a:r>
            <a:r>
              <a:rPr lang="ja-JP" altLang="en-US" sz="800" dirty="0" smtClean="0">
                <a:solidFill>
                  <a:prstClr val="black">
                    <a:lumMod val="75000"/>
                    <a:lumOff val="25000"/>
                  </a:prstClr>
                </a:solidFill>
                <a:latin typeface="+mn-lt"/>
                <a:ea typeface="+mn-ea"/>
              </a:rPr>
              <a:t>。</a:t>
            </a:r>
            <a:endParaRPr lang="en-US" altLang="ja-JP" sz="800" dirty="0" smtClean="0">
              <a:solidFill>
                <a:prstClr val="black">
                  <a:lumMod val="75000"/>
                  <a:lumOff val="25000"/>
                </a:prstClr>
              </a:solidFill>
              <a:latin typeface="+mn-lt"/>
              <a:ea typeface="+mn-ea"/>
            </a:endParaRPr>
          </a:p>
          <a:p>
            <a:pPr marL="171450" lvl="0" indent="-171450">
              <a:spcBef>
                <a:spcPts val="300"/>
              </a:spcBef>
              <a:buClr>
                <a:srgbClr val="007BBB"/>
              </a:buClr>
              <a:buFont typeface="Wingdings" panose="05000000000000000000" pitchFamily="2" charset="2"/>
              <a:buChar char="n"/>
              <a:tabLst/>
            </a:pPr>
            <a:r>
              <a:rPr lang="en-US" altLang="ja-JP" sz="800" dirty="0" smtClean="0">
                <a:solidFill>
                  <a:prstClr val="black">
                    <a:lumMod val="75000"/>
                    <a:lumOff val="25000"/>
                  </a:prstClr>
                </a:solidFill>
                <a:latin typeface="+mn-lt"/>
                <a:ea typeface="+mn-ea"/>
              </a:rPr>
              <a:t>WebFOCUS </a:t>
            </a:r>
            <a:r>
              <a:rPr lang="en-US" altLang="ja-JP" sz="800" dirty="0">
                <a:solidFill>
                  <a:prstClr val="black">
                    <a:lumMod val="75000"/>
                    <a:lumOff val="25000"/>
                  </a:prstClr>
                </a:solidFill>
                <a:latin typeface="+mn-lt"/>
                <a:ea typeface="+mn-ea"/>
              </a:rPr>
              <a:t>Designer </a:t>
            </a:r>
            <a:r>
              <a:rPr lang="ja-JP" altLang="en-US" sz="800" dirty="0">
                <a:solidFill>
                  <a:prstClr val="black">
                    <a:lumMod val="75000"/>
                    <a:lumOff val="25000"/>
                  </a:prstClr>
                </a:solidFill>
                <a:latin typeface="+mn-lt"/>
                <a:ea typeface="+mn-ea"/>
              </a:rPr>
              <a:t>を利用するために必要な操作手順や実施したいことからの手順、知識習得に必要なドキュメント、必要なリテラシーの向上に役立つコンテンツなど、</a:t>
            </a:r>
            <a:r>
              <a:rPr lang="en-US" altLang="ja-JP" sz="800" dirty="0">
                <a:solidFill>
                  <a:prstClr val="black">
                    <a:lumMod val="75000"/>
                    <a:lumOff val="25000"/>
                  </a:prstClr>
                </a:solidFill>
                <a:latin typeface="+mn-lt"/>
                <a:ea typeface="+mn-ea"/>
              </a:rPr>
              <a:t>Designer </a:t>
            </a:r>
            <a:r>
              <a:rPr lang="ja-JP" altLang="en-US" sz="800" dirty="0">
                <a:solidFill>
                  <a:prstClr val="black">
                    <a:lumMod val="75000"/>
                    <a:lumOff val="25000"/>
                  </a:prstClr>
                </a:solidFill>
                <a:latin typeface="+mn-lt"/>
                <a:ea typeface="+mn-ea"/>
              </a:rPr>
              <a:t>トレーニングコンテンツがいつでもご利用いただけます</a:t>
            </a:r>
            <a:r>
              <a:rPr lang="ja-JP" altLang="en-US" sz="800" dirty="0" smtClean="0">
                <a:solidFill>
                  <a:prstClr val="black">
                    <a:lumMod val="75000"/>
                    <a:lumOff val="25000"/>
                  </a:prstClr>
                </a:solidFill>
                <a:latin typeface="+mn-lt"/>
                <a:ea typeface="+mn-ea"/>
              </a:rPr>
              <a:t>。</a:t>
            </a:r>
            <a:endParaRPr lang="en-US" altLang="ja-JP" sz="800" dirty="0" smtClean="0">
              <a:solidFill>
                <a:prstClr val="black">
                  <a:lumMod val="75000"/>
                  <a:lumOff val="25000"/>
                </a:prstClr>
              </a:solidFill>
              <a:latin typeface="+mn-lt"/>
              <a:ea typeface="+mn-ea"/>
            </a:endParaRPr>
          </a:p>
          <a:p>
            <a:pPr marL="628650" lvl="1" indent="-171450">
              <a:spcBef>
                <a:spcPts val="300"/>
              </a:spcBef>
              <a:buClr>
                <a:srgbClr val="007BBB"/>
              </a:buClr>
              <a:buFont typeface="Arial" panose="020B0604020202020204" pitchFamily="34" charset="0"/>
              <a:buChar char="•"/>
              <a:tabLst/>
            </a:pPr>
            <a:r>
              <a:rPr lang="ja-JP" altLang="en-US" sz="800" dirty="0" smtClean="0">
                <a:solidFill>
                  <a:prstClr val="black">
                    <a:lumMod val="75000"/>
                    <a:lumOff val="25000"/>
                  </a:prstClr>
                </a:solidFill>
                <a:latin typeface="+mn-lt"/>
                <a:ea typeface="+mn-ea"/>
              </a:rPr>
              <a:t>セルフラーニングコース</a:t>
            </a:r>
            <a:endParaRPr lang="ja-JP" altLang="en-US" sz="800" dirty="0">
              <a:solidFill>
                <a:prstClr val="black">
                  <a:lumMod val="75000"/>
                  <a:lumOff val="25000"/>
                </a:prstClr>
              </a:solidFill>
              <a:latin typeface="+mn-lt"/>
              <a:ea typeface="+mn-ea"/>
            </a:endParaRPr>
          </a:p>
          <a:p>
            <a:pPr marL="628650" lvl="1" indent="-171450">
              <a:spcBef>
                <a:spcPts val="300"/>
              </a:spcBef>
              <a:buClr>
                <a:srgbClr val="007BBB"/>
              </a:buClr>
              <a:buFont typeface="Arial" panose="020B0604020202020204" pitchFamily="34" charset="0"/>
              <a:buChar char="•"/>
              <a:tabLst/>
            </a:pPr>
            <a:r>
              <a:rPr lang="ja-JP" altLang="en-US" sz="800" dirty="0">
                <a:solidFill>
                  <a:prstClr val="black">
                    <a:lumMod val="75000"/>
                    <a:lumOff val="25000"/>
                  </a:prstClr>
                </a:solidFill>
                <a:latin typeface="+mn-lt"/>
                <a:ea typeface="+mn-ea"/>
              </a:rPr>
              <a:t>逆引きリファレンス</a:t>
            </a:r>
          </a:p>
          <a:p>
            <a:pPr marL="628650" lvl="1" indent="-171450">
              <a:spcBef>
                <a:spcPts val="300"/>
              </a:spcBef>
              <a:buClr>
                <a:srgbClr val="007BBB"/>
              </a:buClr>
              <a:buFont typeface="Arial" panose="020B0604020202020204" pitchFamily="34" charset="0"/>
              <a:buChar char="•"/>
              <a:tabLst/>
            </a:pPr>
            <a:r>
              <a:rPr lang="ja-JP" altLang="en-US" sz="800" dirty="0">
                <a:solidFill>
                  <a:prstClr val="black">
                    <a:lumMod val="75000"/>
                    <a:lumOff val="25000"/>
                  </a:prstClr>
                </a:solidFill>
                <a:latin typeface="+mn-lt"/>
                <a:ea typeface="+mn-ea"/>
              </a:rPr>
              <a:t>ナレッジドキュメント</a:t>
            </a:r>
          </a:p>
          <a:p>
            <a:pPr marL="628650" lvl="1" indent="-171450">
              <a:spcBef>
                <a:spcPts val="300"/>
              </a:spcBef>
              <a:buClr>
                <a:srgbClr val="007BBB"/>
              </a:buClr>
              <a:buFont typeface="Arial" panose="020B0604020202020204" pitchFamily="34" charset="0"/>
              <a:buChar char="•"/>
              <a:tabLst/>
            </a:pPr>
            <a:r>
              <a:rPr lang="ja-JP" altLang="en-US" sz="800" dirty="0">
                <a:solidFill>
                  <a:prstClr val="black">
                    <a:lumMod val="75000"/>
                    <a:lumOff val="25000"/>
                  </a:prstClr>
                </a:solidFill>
                <a:latin typeface="+mn-lt"/>
                <a:ea typeface="+mn-ea"/>
              </a:rPr>
              <a:t>活用コンテンツ</a:t>
            </a:r>
          </a:p>
          <a:p>
            <a:pPr marL="628650" lvl="1" indent="-171450">
              <a:spcBef>
                <a:spcPts val="300"/>
              </a:spcBef>
              <a:buClr>
                <a:srgbClr val="007BBB"/>
              </a:buClr>
              <a:buFont typeface="Arial" panose="020B0604020202020204" pitchFamily="34" charset="0"/>
              <a:buChar char="•"/>
              <a:tabLst/>
            </a:pPr>
            <a:r>
              <a:rPr lang="ja-JP" altLang="en-US" sz="800" dirty="0">
                <a:solidFill>
                  <a:prstClr val="black">
                    <a:lumMod val="75000"/>
                    <a:lumOff val="25000"/>
                  </a:prstClr>
                </a:solidFill>
                <a:latin typeface="+mn-lt"/>
                <a:ea typeface="+mn-ea"/>
              </a:rPr>
              <a:t>お客様専用コンテンツ</a:t>
            </a:r>
            <a:r>
              <a:rPr lang="en-US" altLang="ja-JP" sz="800" dirty="0">
                <a:solidFill>
                  <a:srgbClr val="0070C0"/>
                </a:solidFill>
                <a:latin typeface="+mn-lt"/>
                <a:ea typeface="+mn-ea"/>
              </a:rPr>
              <a:t/>
            </a:r>
            <a:br>
              <a:rPr lang="en-US" altLang="ja-JP" sz="800" dirty="0">
                <a:solidFill>
                  <a:srgbClr val="0070C0"/>
                </a:solidFill>
                <a:latin typeface="+mn-lt"/>
                <a:ea typeface="+mn-ea"/>
              </a:rPr>
            </a:br>
            <a:endParaRPr lang="en-US" altLang="ja-JP" sz="800" dirty="0" smtClean="0">
              <a:solidFill>
                <a:srgbClr val="0070C0"/>
              </a:solidFill>
              <a:latin typeface="+mn-lt"/>
              <a:ea typeface="+mn-ea"/>
            </a:endParaRPr>
          </a:p>
          <a:p>
            <a:pPr>
              <a:spcBef>
                <a:spcPts val="300"/>
              </a:spcBef>
              <a:buClr>
                <a:srgbClr val="007BBB"/>
              </a:buClr>
              <a:tabLst/>
            </a:pPr>
            <a:r>
              <a:rPr lang="ja-JP" altLang="en-US" sz="800" dirty="0" smtClean="0">
                <a:solidFill>
                  <a:srgbClr val="FF0000"/>
                </a:solidFill>
                <a:latin typeface="+mn-lt"/>
                <a:ea typeface="+mn-ea"/>
              </a:rPr>
              <a:t>　</a:t>
            </a:r>
            <a:r>
              <a:rPr lang="en-US" altLang="ja-JP" sz="800" dirty="0">
                <a:solidFill>
                  <a:srgbClr val="FF0000"/>
                </a:solidFill>
                <a:latin typeface="+mn-lt"/>
                <a:ea typeface="+mn-ea"/>
              </a:rPr>
              <a:t>※WebFOCUS </a:t>
            </a:r>
            <a:r>
              <a:rPr lang="ja-JP" altLang="en-US" sz="800" dirty="0">
                <a:solidFill>
                  <a:srgbClr val="FF0000"/>
                </a:solidFill>
                <a:latin typeface="+mn-lt"/>
                <a:ea typeface="+mn-ea"/>
              </a:rPr>
              <a:t>ナレッジサプリ のご契約が前提です。</a:t>
            </a:r>
            <a:endParaRPr lang="ja-JP" altLang="en-US" sz="800" dirty="0">
              <a:solidFill>
                <a:srgbClr val="FF0000"/>
              </a:solidFill>
              <a:latin typeface="+mn-lt"/>
              <a:ea typeface="+mn-ea"/>
              <a:sym typeface="M PLUS 1p"/>
            </a:endParaRPr>
          </a:p>
        </p:txBody>
      </p:sp>
      <p:sp>
        <p:nvSpPr>
          <p:cNvPr id="6" name="タイトル 5"/>
          <p:cNvSpPr>
            <a:spLocks noGrp="1"/>
          </p:cNvSpPr>
          <p:nvPr>
            <p:ph type="title"/>
          </p:nvPr>
        </p:nvSpPr>
        <p:spPr/>
        <p:txBody>
          <a:bodyPr>
            <a:normAutofit/>
          </a:bodyPr>
          <a:lstStyle/>
          <a:p>
            <a:r>
              <a:rPr lang="ja-JP" altLang="en-US" dirty="0" smtClean="0">
                <a:latin typeface="+mn-lt"/>
                <a:ea typeface="+mn-ea"/>
              </a:rPr>
              <a:t>シート追加オプション</a:t>
            </a:r>
            <a:endParaRPr lang="ja-JP" altLang="en-US" dirty="0">
              <a:latin typeface="+mn-lt"/>
              <a:ea typeface="+mn-ea"/>
            </a:endParaRPr>
          </a:p>
        </p:txBody>
      </p:sp>
      <p:sp>
        <p:nvSpPr>
          <p:cNvPr id="18" name="フッター プレースホルダー 3"/>
          <p:cNvSpPr>
            <a:spLocks noGrp="1"/>
          </p:cNvSpPr>
          <p:nvPr>
            <p:ph type="ftr" sz="quarter" idx="3"/>
          </p:nvPr>
        </p:nvSpPr>
        <p:spPr/>
        <p:txBody>
          <a:bodyPr/>
          <a:lstStyle/>
          <a:p>
            <a:r>
              <a:rPr lang="en-US" altLang="ja-JP" dirty="0" smtClean="0"/>
              <a:t>Copyright© K.K. Ashisuto All Rights Reserved.</a:t>
            </a:r>
            <a:endParaRPr lang="ja-JP" altLang="en-US" dirty="0" smtClean="0"/>
          </a:p>
        </p:txBody>
      </p:sp>
      <p:sp>
        <p:nvSpPr>
          <p:cNvPr id="13" name="スライド番号プレースホルダー 4"/>
          <p:cNvSpPr>
            <a:spLocks noGrp="1"/>
          </p:cNvSpPr>
          <p:nvPr>
            <p:ph type="sldNum" sz="quarter" idx="4"/>
          </p:nvPr>
        </p:nvSpPr>
        <p:spPr/>
        <p:txBody>
          <a:bodyPr/>
          <a:lstStyle/>
          <a:p>
            <a:fld id="{C7816169-848B-4E2F-9129-06408CD9870A}" type="slidenum">
              <a:rPr lang="ja-JP" altLang="en-US" smtClean="0"/>
              <a:pPr/>
              <a:t>7</a:t>
            </a:fld>
            <a:endParaRPr lang="ja-JP" altLang="en-US" dirty="0"/>
          </a:p>
        </p:txBody>
      </p:sp>
      <p:sp>
        <p:nvSpPr>
          <p:cNvPr id="14" name="AutoShape 2"/>
          <p:cNvSpPr>
            <a:spLocks noChangeArrowheads="1"/>
          </p:cNvSpPr>
          <p:nvPr/>
        </p:nvSpPr>
        <p:spPr bwMode="auto">
          <a:xfrm>
            <a:off x="546479" y="886538"/>
            <a:ext cx="1912976" cy="257067"/>
          </a:xfrm>
          <a:prstGeom prst="roundRect">
            <a:avLst>
              <a:gd name="adj" fmla="val 0"/>
            </a:avLst>
          </a:prstGeom>
          <a:solidFill>
            <a:schemeClr val="accent1"/>
          </a:solidFill>
          <a:ln>
            <a:noFill/>
          </a:ln>
          <a:effectLst/>
          <a:extLst/>
        </p:spPr>
        <p:txBody>
          <a:bodyPr wrap="none" lIns="78903" tIns="36000" rIns="78903" bIns="39452" anchor="ctr"/>
          <a:lstStyle>
            <a:lvl1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1pPr>
            <a:lvl2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2pPr>
            <a:lvl3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3pPr>
            <a:lvl4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4pPr>
            <a:lvl5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5pPr>
            <a:lvl6pPr marL="25146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6pPr>
            <a:lvl7pPr marL="29718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7pPr>
            <a:lvl8pPr marL="34290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8pPr>
            <a:lvl9pPr marL="38862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9pPr>
          </a:lstStyle>
          <a:p>
            <a:pPr algn="ctr">
              <a:lnSpc>
                <a:spcPct val="150000"/>
              </a:lnSpc>
            </a:pPr>
            <a:r>
              <a:rPr lang="ja-JP" altLang="en-US" sz="1200" b="1" dirty="0">
                <a:solidFill>
                  <a:srgbClr val="FFFFFF"/>
                </a:solidFill>
                <a:latin typeface="+mn-lt"/>
                <a:ea typeface="+mn-ea"/>
                <a:cs typeface="Meiryo UI" panose="020B0604030504040204" pitchFamily="50" charset="-128"/>
              </a:rPr>
              <a:t>サービス</a:t>
            </a:r>
            <a:r>
              <a:rPr lang="ja-JP" altLang="en-US" sz="1200" b="1" dirty="0" smtClean="0">
                <a:solidFill>
                  <a:srgbClr val="FFFFFF"/>
                </a:solidFill>
                <a:latin typeface="+mn-lt"/>
                <a:ea typeface="+mn-ea"/>
                <a:cs typeface="Meiryo UI" panose="020B0604030504040204" pitchFamily="50" charset="-128"/>
              </a:rPr>
              <a:t>の</a:t>
            </a:r>
            <a:r>
              <a:rPr lang="ja-JP" altLang="en-US" sz="1200" b="1" dirty="0">
                <a:solidFill>
                  <a:srgbClr val="FFFFFF"/>
                </a:solidFill>
                <a:latin typeface="+mn-lt"/>
                <a:ea typeface="+mn-ea"/>
                <a:cs typeface="Meiryo UI" panose="020B0604030504040204" pitchFamily="50" charset="-128"/>
              </a:rPr>
              <a:t>定義</a:t>
            </a:r>
            <a:endParaRPr lang="ja-JP" altLang="ja-JP" sz="1200" b="1" dirty="0">
              <a:solidFill>
                <a:srgbClr val="FFFFFF"/>
              </a:solidFill>
              <a:latin typeface="+mn-lt"/>
              <a:ea typeface="+mn-ea"/>
              <a:cs typeface="Meiryo UI" panose="020B0604030504040204" pitchFamily="50" charset="-128"/>
            </a:endParaRPr>
          </a:p>
        </p:txBody>
      </p:sp>
      <p:sp>
        <p:nvSpPr>
          <p:cNvPr id="15" name="Line 3"/>
          <p:cNvSpPr>
            <a:spLocks noChangeShapeType="1"/>
          </p:cNvSpPr>
          <p:nvPr/>
        </p:nvSpPr>
        <p:spPr bwMode="auto">
          <a:xfrm>
            <a:off x="546478" y="1132157"/>
            <a:ext cx="8280000" cy="1081"/>
          </a:xfrm>
          <a:prstGeom prst="line">
            <a:avLst/>
          </a:prstGeom>
          <a:noFill/>
          <a:ln w="1800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65" tIns="40083" rIns="80165" bIns="40083"/>
          <a:lstStyle/>
          <a:p>
            <a:endParaRPr lang="ja-JP" altLang="en-US" dirty="0">
              <a:cs typeface="Meiryo UI" panose="020B0604030504040204" pitchFamily="50" charset="-128"/>
            </a:endParaRPr>
          </a:p>
        </p:txBody>
      </p:sp>
      <p:sp>
        <p:nvSpPr>
          <p:cNvPr id="16" name="Text Box 5"/>
          <p:cNvSpPr txBox="1">
            <a:spLocks noChangeArrowheads="1"/>
          </p:cNvSpPr>
          <p:nvPr/>
        </p:nvSpPr>
        <p:spPr bwMode="auto">
          <a:xfrm>
            <a:off x="560386" y="1189746"/>
            <a:ext cx="8404102" cy="2008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8903" tIns="39452" rIns="78903" bIns="39452"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5pPr>
            <a:lvl6pPr marL="25146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6pPr>
            <a:lvl7pPr marL="29718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7pPr>
            <a:lvl8pPr marL="34290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8pPr>
            <a:lvl9pPr marL="38862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9pPr>
          </a:lstStyle>
          <a:p>
            <a:r>
              <a:rPr lang="en-US" altLang="ja-JP" sz="1000" dirty="0">
                <a:solidFill>
                  <a:srgbClr val="333333"/>
                </a:solidFill>
                <a:latin typeface="+mn-lt"/>
                <a:ea typeface="+mn-ea"/>
                <a:cs typeface="Meiryo UI" panose="020B0604030504040204" pitchFamily="50" charset="-128"/>
              </a:rPr>
              <a:t>『WebFOCUS learning base』</a:t>
            </a:r>
            <a:r>
              <a:rPr lang="ja-JP" altLang="en-US" sz="1000" dirty="0">
                <a:solidFill>
                  <a:srgbClr val="333333"/>
                </a:solidFill>
                <a:latin typeface="+mn-lt"/>
                <a:ea typeface="+mn-ea"/>
                <a:cs typeface="Meiryo UI" panose="020B0604030504040204" pitchFamily="50" charset="-128"/>
              </a:rPr>
              <a:t>の利用者（シート）数を追加したい場合のオプションです。</a:t>
            </a:r>
          </a:p>
        </p:txBody>
      </p:sp>
      <p:sp>
        <p:nvSpPr>
          <p:cNvPr id="21" name="AutoShape 2"/>
          <p:cNvSpPr>
            <a:spLocks noChangeArrowheads="1"/>
          </p:cNvSpPr>
          <p:nvPr/>
        </p:nvSpPr>
        <p:spPr bwMode="auto">
          <a:xfrm>
            <a:off x="546479" y="2787774"/>
            <a:ext cx="1912976" cy="257067"/>
          </a:xfrm>
          <a:prstGeom prst="roundRect">
            <a:avLst>
              <a:gd name="adj" fmla="val 0"/>
            </a:avLst>
          </a:prstGeom>
          <a:solidFill>
            <a:schemeClr val="tx2"/>
          </a:solidFill>
          <a:ln>
            <a:noFill/>
          </a:ln>
          <a:effectLst/>
          <a:extLst/>
        </p:spPr>
        <p:txBody>
          <a:bodyPr wrap="none" lIns="78903" tIns="36000" rIns="78903" bIns="39452" anchor="ctr"/>
          <a:lstStyle>
            <a:lvl1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1pPr>
            <a:lvl2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2pPr>
            <a:lvl3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3pPr>
            <a:lvl4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4pPr>
            <a:lvl5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5pPr>
            <a:lvl6pPr marL="25146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6pPr>
            <a:lvl7pPr marL="29718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7pPr>
            <a:lvl8pPr marL="34290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8pPr>
            <a:lvl9pPr marL="38862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9pPr>
          </a:lstStyle>
          <a:p>
            <a:pPr algn="ctr">
              <a:lnSpc>
                <a:spcPct val="150000"/>
              </a:lnSpc>
            </a:pPr>
            <a:r>
              <a:rPr lang="ja-JP" altLang="en-US" sz="1200" b="1" dirty="0" smtClean="0">
                <a:solidFill>
                  <a:srgbClr val="FFFFFF"/>
                </a:solidFill>
                <a:latin typeface="+mn-lt"/>
                <a:ea typeface="+mn-ea"/>
                <a:cs typeface="Meiryo UI" panose="020B0604030504040204" pitchFamily="50" charset="-128"/>
              </a:rPr>
              <a:t>サービス</a:t>
            </a:r>
            <a:r>
              <a:rPr lang="ja-JP" altLang="en-US" sz="1200" b="1" dirty="0">
                <a:solidFill>
                  <a:srgbClr val="FFFFFF"/>
                </a:solidFill>
                <a:latin typeface="+mn-lt"/>
                <a:ea typeface="+mn-ea"/>
                <a:cs typeface="Meiryo UI" panose="020B0604030504040204" pitchFamily="50" charset="-128"/>
              </a:rPr>
              <a:t>内容</a:t>
            </a:r>
            <a:endParaRPr lang="ja-JP" altLang="ja-JP" sz="1200" b="1" dirty="0">
              <a:solidFill>
                <a:srgbClr val="FFFFFF"/>
              </a:solidFill>
              <a:latin typeface="+mn-lt"/>
              <a:ea typeface="+mn-ea"/>
              <a:cs typeface="Meiryo UI" panose="020B0604030504040204" pitchFamily="50" charset="-128"/>
            </a:endParaRPr>
          </a:p>
        </p:txBody>
      </p:sp>
      <p:sp>
        <p:nvSpPr>
          <p:cNvPr id="22" name="Line 3"/>
          <p:cNvSpPr>
            <a:spLocks noChangeShapeType="1"/>
          </p:cNvSpPr>
          <p:nvPr/>
        </p:nvSpPr>
        <p:spPr bwMode="auto">
          <a:xfrm>
            <a:off x="547200" y="3032487"/>
            <a:ext cx="8280000" cy="1081"/>
          </a:xfrm>
          <a:prstGeom prst="line">
            <a:avLst/>
          </a:prstGeom>
          <a:noFill/>
          <a:ln w="18000" cap="flat">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65" tIns="40083" rIns="80165" bIns="40083"/>
          <a:lstStyle/>
          <a:p>
            <a:endParaRPr lang="ja-JP" altLang="en-US" dirty="0">
              <a:cs typeface="Meiryo UI" panose="020B0604030504040204" pitchFamily="50" charset="-128"/>
            </a:endParaRPr>
          </a:p>
        </p:txBody>
      </p:sp>
      <p:sp>
        <p:nvSpPr>
          <p:cNvPr id="20" name="角丸四角形 19"/>
          <p:cNvSpPr/>
          <p:nvPr/>
        </p:nvSpPr>
        <p:spPr>
          <a:xfrm>
            <a:off x="560387" y="1479427"/>
            <a:ext cx="1419326" cy="1094574"/>
          </a:xfrm>
          <a:prstGeom prst="round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1000" b="1" dirty="0" smtClean="0">
                <a:solidFill>
                  <a:schemeClr val="bg1"/>
                </a:solidFill>
              </a:rPr>
              <a:t>年間プラン</a:t>
            </a:r>
            <a:endParaRPr kumimoji="1" lang="ja-JP" altLang="en-US" sz="1000" b="1" dirty="0" smtClean="0">
              <a:solidFill>
                <a:schemeClr val="bg1"/>
              </a:solidFill>
            </a:endParaRPr>
          </a:p>
        </p:txBody>
      </p:sp>
      <p:sp>
        <p:nvSpPr>
          <p:cNvPr id="26" name="角丸四角形 25"/>
          <p:cNvSpPr/>
          <p:nvPr/>
        </p:nvSpPr>
        <p:spPr>
          <a:xfrm>
            <a:off x="2370093" y="1479427"/>
            <a:ext cx="1985883" cy="1094574"/>
          </a:xfrm>
          <a:prstGeom prst="roundRect">
            <a:avLst>
              <a:gd name="adj" fmla="val 10155"/>
            </a:avLst>
          </a:prstGeom>
          <a:solidFill>
            <a:srgbClr val="00AFEF"/>
          </a:solidFill>
          <a:ln>
            <a:noFill/>
          </a:ln>
        </p:spPr>
        <p:style>
          <a:lnRef idx="0">
            <a:scrgbClr r="0" g="0" b="0"/>
          </a:lnRef>
          <a:fillRef idx="0">
            <a:scrgbClr r="0" g="0" b="0"/>
          </a:fillRef>
          <a:effectRef idx="0">
            <a:scrgbClr r="0" g="0" b="0"/>
          </a:effectRef>
          <a:fontRef idx="minor">
            <a:schemeClr val="lt1"/>
          </a:fontRef>
        </p:style>
        <p:txBody>
          <a:bodyPr lIns="72000" rIns="72000" rtlCol="0" anchor="ctr"/>
          <a:lstStyle/>
          <a:p>
            <a:pPr algn="ctr"/>
            <a:r>
              <a:rPr lang="ja-JP" altLang="en-US" sz="1000" b="1" dirty="0" smtClean="0">
                <a:solidFill>
                  <a:schemeClr val="bg1"/>
                </a:solidFill>
              </a:rPr>
              <a:t>シート追加</a:t>
            </a:r>
            <a:r>
              <a:rPr kumimoji="1" lang="ja-JP" altLang="en-US" sz="1000" b="1" dirty="0" smtClean="0">
                <a:solidFill>
                  <a:schemeClr val="bg1"/>
                </a:solidFill>
              </a:rPr>
              <a:t>オプション</a:t>
            </a:r>
          </a:p>
        </p:txBody>
      </p:sp>
      <p:sp>
        <p:nvSpPr>
          <p:cNvPr id="27" name="加算 26"/>
          <p:cNvSpPr/>
          <p:nvPr/>
        </p:nvSpPr>
        <p:spPr>
          <a:xfrm>
            <a:off x="2030887" y="1932429"/>
            <a:ext cx="288032" cy="279111"/>
          </a:xfrm>
          <a:prstGeom prst="mathPlus">
            <a:avLst/>
          </a:prstGeom>
          <a:solidFill>
            <a:schemeClr val="bg1">
              <a:lumMod val="85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1400" dirty="0" smtClean="0">
              <a:solidFill>
                <a:schemeClr val="tx1">
                  <a:lumMod val="75000"/>
                  <a:lumOff val="25000"/>
                </a:schemeClr>
              </a:solidFill>
            </a:endParaRPr>
          </a:p>
        </p:txBody>
      </p:sp>
      <p:graphicFrame>
        <p:nvGraphicFramePr>
          <p:cNvPr id="28" name="Group 8"/>
          <p:cNvGraphicFramePr>
            <a:graphicFrameLocks noGrp="1"/>
          </p:cNvGraphicFramePr>
          <p:nvPr>
            <p:extLst>
              <p:ext uri="{D42A27DB-BD31-4B8C-83A1-F6EECF244321}">
                <p14:modId xmlns:p14="http://schemas.microsoft.com/office/powerpoint/2010/main" val="566369489"/>
              </p:ext>
            </p:extLst>
          </p:nvPr>
        </p:nvGraphicFramePr>
        <p:xfrm>
          <a:off x="4407150" y="1479425"/>
          <a:ext cx="4420050" cy="1078335"/>
        </p:xfrm>
        <a:graphic>
          <a:graphicData uri="http://schemas.openxmlformats.org/drawingml/2006/table">
            <a:tbl>
              <a:tblPr/>
              <a:tblGrid>
                <a:gridCol w="1533002">
                  <a:extLst>
                    <a:ext uri="{9D8B030D-6E8A-4147-A177-3AD203B41FA5}">
                      <a16:colId xmlns:a16="http://schemas.microsoft.com/office/drawing/2014/main" val="20000"/>
                    </a:ext>
                  </a:extLst>
                </a:gridCol>
                <a:gridCol w="2887048">
                  <a:extLst>
                    <a:ext uri="{9D8B030D-6E8A-4147-A177-3AD203B41FA5}">
                      <a16:colId xmlns:a16="http://schemas.microsoft.com/office/drawing/2014/main" val="20001"/>
                    </a:ext>
                  </a:extLst>
                </a:gridCol>
              </a:tblGrid>
              <a:tr h="359445">
                <a:tc>
                  <a:txBody>
                    <a:bodyPr/>
                    <a:lstStyle>
                      <a:lvl1pPr>
                        <a:lnSpc>
                          <a:spcPct val="125000"/>
                        </a:lnSpc>
                        <a:spcAft>
                          <a:spcPts val="13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333333"/>
                          </a:solidFill>
                          <a:latin typeface="メイリオ" pitchFamily="48" charset="0"/>
                          <a:cs typeface="メイリオ" pitchFamily="48" charset="0"/>
                        </a:defRPr>
                      </a:lvl1pPr>
                      <a:lvl2pPr>
                        <a:lnSpc>
                          <a:spcPct val="125000"/>
                        </a:lnSpc>
                        <a:spcAft>
                          <a:spcPts val="10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333333"/>
                          </a:solidFill>
                          <a:latin typeface="メイリオ" pitchFamily="48" charset="0"/>
                          <a:cs typeface="メイリオ" pitchFamily="48" charset="0"/>
                        </a:defRPr>
                      </a:lvl2pPr>
                      <a:lvl3pPr>
                        <a:lnSpc>
                          <a:spcPct val="125000"/>
                        </a:lnSpc>
                        <a:spcAft>
                          <a:spcPts val="813"/>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333333"/>
                          </a:solidFill>
                          <a:latin typeface="メイリオ" pitchFamily="48" charset="0"/>
                          <a:cs typeface="メイリオ" pitchFamily="48" charset="0"/>
                        </a:defRPr>
                      </a:lvl3pPr>
                      <a:lvl4pPr>
                        <a:lnSpc>
                          <a:spcPct val="125000"/>
                        </a:lnSpc>
                        <a:spcAft>
                          <a:spcPts val="538"/>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4pPr>
                      <a:lvl5pPr>
                        <a:lnSpc>
                          <a:spcPct val="125000"/>
                        </a:lnSpc>
                        <a:spcAft>
                          <a:spcPts val="2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5pPr>
                      <a:lvl6pPr marL="25146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6pPr>
                      <a:lvl7pPr marL="29718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7pPr>
                      <a:lvl8pPr marL="34290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8pPr>
                      <a:lvl9pPr marL="38862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9p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n-US" altLang="ja-JP" sz="900" b="1" i="0" u="none" strike="noStrike" kern="1200" cap="none" normalizeH="0" baseline="0" dirty="0" smtClean="0">
                          <a:ln>
                            <a:noFill/>
                          </a:ln>
                          <a:solidFill>
                            <a:schemeClr val="bg1"/>
                          </a:solidFill>
                          <a:effectLst/>
                          <a:latin typeface="+mn-ea"/>
                          <a:ea typeface="+mn-ea"/>
                          <a:cs typeface="Meiryo UI" panose="020B0604030504040204" pitchFamily="50" charset="-128"/>
                        </a:rPr>
                        <a:t>250</a:t>
                      </a:r>
                      <a:r>
                        <a:rPr kumimoji="0" lang="ja-JP" altLang="en-US" sz="900" b="1" i="0" u="none" strike="noStrike" kern="1200" cap="none" normalizeH="0" baseline="0" dirty="0" smtClean="0">
                          <a:ln>
                            <a:noFill/>
                          </a:ln>
                          <a:solidFill>
                            <a:schemeClr val="bg1"/>
                          </a:solidFill>
                          <a:effectLst/>
                          <a:latin typeface="+mn-ea"/>
                          <a:ea typeface="+mn-ea"/>
                          <a:cs typeface="Meiryo UI" panose="020B0604030504040204" pitchFamily="50" charset="-128"/>
                        </a:rPr>
                        <a:t>名まで</a:t>
                      </a:r>
                      <a:endParaRPr kumimoji="0" lang="ja-JP" altLang="ja-JP" sz="900" b="1" i="0" u="none" strike="noStrike" kern="1200" cap="none" normalizeH="0" baseline="0" dirty="0" smtClean="0">
                        <a:ln>
                          <a:noFill/>
                        </a:ln>
                        <a:solidFill>
                          <a:schemeClr val="bg1"/>
                        </a:solidFill>
                        <a:effectLst/>
                        <a:latin typeface="+mn-ea"/>
                        <a:ea typeface="+mn-ea"/>
                        <a:cs typeface="Meiryo UI" panose="020B0604030504040204" pitchFamily="50" charset="-128"/>
                      </a:endParaRPr>
                    </a:p>
                  </a:txBody>
                  <a:tcPr marL="75600" marR="75600" marT="27000" marB="32400" anchor="ctr" horzOverflow="overflow">
                    <a:lnL w="720" cap="flat" cmpd="sng" algn="ctr">
                      <a:solidFill>
                        <a:srgbClr val="E6E6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c>
                  <a:txBody>
                    <a:bodyPr/>
                    <a:lstStyle>
                      <a:lvl1pPr>
                        <a:lnSpc>
                          <a:spcPct val="125000"/>
                        </a:lnSpc>
                        <a:spcAft>
                          <a:spcPts val="13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333333"/>
                          </a:solidFill>
                          <a:latin typeface="メイリオ" pitchFamily="48" charset="0"/>
                          <a:cs typeface="メイリオ" pitchFamily="48" charset="0"/>
                        </a:defRPr>
                      </a:lvl1pPr>
                      <a:lvl2pPr>
                        <a:lnSpc>
                          <a:spcPct val="125000"/>
                        </a:lnSpc>
                        <a:spcAft>
                          <a:spcPts val="10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333333"/>
                          </a:solidFill>
                          <a:latin typeface="メイリオ" pitchFamily="48" charset="0"/>
                          <a:cs typeface="メイリオ" pitchFamily="48" charset="0"/>
                        </a:defRPr>
                      </a:lvl2pPr>
                      <a:lvl3pPr>
                        <a:lnSpc>
                          <a:spcPct val="125000"/>
                        </a:lnSpc>
                        <a:spcAft>
                          <a:spcPts val="813"/>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333333"/>
                          </a:solidFill>
                          <a:latin typeface="メイリオ" pitchFamily="48" charset="0"/>
                          <a:cs typeface="メイリオ" pitchFamily="48" charset="0"/>
                        </a:defRPr>
                      </a:lvl3pPr>
                      <a:lvl4pPr>
                        <a:lnSpc>
                          <a:spcPct val="125000"/>
                        </a:lnSpc>
                        <a:spcAft>
                          <a:spcPts val="538"/>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4pPr>
                      <a:lvl5pPr>
                        <a:lnSpc>
                          <a:spcPct val="125000"/>
                        </a:lnSpc>
                        <a:spcAft>
                          <a:spcPts val="2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5pPr>
                      <a:lvl6pPr marL="25146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6pPr>
                      <a:lvl7pPr marL="29718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7pPr>
                      <a:lvl8pPr marL="34290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8pPr>
                      <a:lvl9pPr marL="38862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9p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pPr>
                      <a:r>
                        <a:rPr kumimoji="0" lang="en-US" altLang="ja-JP" sz="900" b="0" i="0" u="none" strike="noStrike" kern="1200" cap="none" normalizeH="0" baseline="0" dirty="0" smtClean="0">
                          <a:ln>
                            <a:noFill/>
                          </a:ln>
                          <a:solidFill>
                            <a:srgbClr val="333333"/>
                          </a:solidFill>
                          <a:effectLst/>
                          <a:latin typeface="+mn-ea"/>
                          <a:ea typeface="+mn-ea"/>
                          <a:cs typeface="Meiryo UI" panose="020B0604030504040204" pitchFamily="50" charset="-128"/>
                        </a:rPr>
                        <a:t>60</a:t>
                      </a:r>
                      <a:r>
                        <a:rPr kumimoji="0" lang="ja-JP" altLang="en-US" sz="900" b="0" i="0" u="none" strike="noStrike" kern="1200" cap="none" normalizeH="0" baseline="0" dirty="0" smtClean="0">
                          <a:ln>
                            <a:noFill/>
                          </a:ln>
                          <a:solidFill>
                            <a:srgbClr val="333333"/>
                          </a:solidFill>
                          <a:effectLst/>
                          <a:latin typeface="+mn-ea"/>
                          <a:ea typeface="+mn-ea"/>
                          <a:cs typeface="Meiryo UI" panose="020B0604030504040204" pitchFamily="50" charset="-128"/>
                        </a:rPr>
                        <a:t>万円</a:t>
                      </a:r>
                      <a:endParaRPr kumimoji="0" lang="ja-JP" altLang="ja-JP" sz="900" b="0" i="0" u="none" strike="noStrike" kern="1200" cap="none" normalizeH="0" baseline="0" dirty="0" smtClean="0">
                        <a:ln>
                          <a:noFill/>
                        </a:ln>
                        <a:solidFill>
                          <a:srgbClr val="333333"/>
                        </a:solidFill>
                        <a:effectLst/>
                        <a:latin typeface="+mn-ea"/>
                        <a:ea typeface="+mn-ea"/>
                        <a:cs typeface="Meiryo UI" panose="020B0604030504040204" pitchFamily="50" charset="-128"/>
                      </a:endParaRP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302852863"/>
                  </a:ext>
                </a:extLst>
              </a:tr>
              <a:tr h="359445">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n-US" altLang="ja-JP" sz="900" b="1" i="0" u="none" strike="noStrike" kern="1200" cap="none" normalizeH="0" baseline="0" dirty="0" smtClean="0">
                          <a:ln>
                            <a:noFill/>
                          </a:ln>
                          <a:solidFill>
                            <a:schemeClr val="bg1"/>
                          </a:solidFill>
                          <a:effectLst/>
                          <a:latin typeface="+mn-ea"/>
                          <a:ea typeface="+mn-ea"/>
                          <a:cs typeface="Meiryo UI" panose="020B0604030504040204" pitchFamily="50" charset="-128"/>
                        </a:rPr>
                        <a:t>1250</a:t>
                      </a:r>
                      <a:r>
                        <a:rPr kumimoji="0" lang="ja-JP" altLang="en-US" sz="900" b="1" i="0" u="none" strike="noStrike" kern="1200" cap="none" normalizeH="0" baseline="0" dirty="0" smtClean="0">
                          <a:ln>
                            <a:noFill/>
                          </a:ln>
                          <a:solidFill>
                            <a:schemeClr val="bg1"/>
                          </a:solidFill>
                          <a:effectLst/>
                          <a:latin typeface="+mn-ea"/>
                          <a:ea typeface="+mn-ea"/>
                          <a:cs typeface="Meiryo UI" panose="020B0604030504040204" pitchFamily="50" charset="-128"/>
                        </a:rPr>
                        <a:t>名まで</a:t>
                      </a:r>
                      <a:endParaRPr kumimoji="0" lang="ja-JP" altLang="ja-JP" sz="900" b="1" i="0" u="none" strike="noStrike" kern="1200" cap="none" normalizeH="0" baseline="0" dirty="0" smtClean="0">
                        <a:ln>
                          <a:noFill/>
                        </a:ln>
                        <a:solidFill>
                          <a:schemeClr val="bg1"/>
                        </a:solidFill>
                        <a:effectLst/>
                        <a:latin typeface="+mn-ea"/>
                        <a:ea typeface="+mn-ea"/>
                        <a:cs typeface="Meiryo UI" panose="020B0604030504040204" pitchFamily="50" charset="-128"/>
                      </a:endParaRPr>
                    </a:p>
                  </a:txBody>
                  <a:tcPr marL="75600" marR="75600" marT="27000" marB="32400" anchor="ctr" horzOverflow="overflow">
                    <a:lnL w="720" cap="flat" cmpd="sng" algn="ctr">
                      <a:solidFill>
                        <a:srgbClr val="E6E6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n-US" altLang="ja-JP" sz="900" b="0" i="0" u="none" strike="noStrike" kern="1200" cap="none" normalizeH="0" baseline="0" dirty="0" smtClean="0">
                          <a:ln>
                            <a:noFill/>
                          </a:ln>
                          <a:solidFill>
                            <a:srgbClr val="333333"/>
                          </a:solidFill>
                          <a:effectLst/>
                          <a:latin typeface="+mn-ea"/>
                          <a:ea typeface="+mn-ea"/>
                          <a:cs typeface="Meiryo UI" panose="020B0604030504040204" pitchFamily="50" charset="-128"/>
                        </a:rPr>
                        <a:t>240</a:t>
                      </a:r>
                      <a:r>
                        <a:rPr kumimoji="0" lang="ja-JP" altLang="en-US" sz="900" b="0" i="0" u="none" strike="noStrike" kern="1200" cap="none" normalizeH="0" baseline="0" dirty="0" smtClean="0">
                          <a:ln>
                            <a:noFill/>
                          </a:ln>
                          <a:solidFill>
                            <a:srgbClr val="333333"/>
                          </a:solidFill>
                          <a:effectLst/>
                          <a:latin typeface="+mn-ea"/>
                          <a:ea typeface="+mn-ea"/>
                          <a:cs typeface="Meiryo UI" panose="020B0604030504040204" pitchFamily="50" charset="-128"/>
                        </a:rPr>
                        <a:t>万円</a:t>
                      </a:r>
                      <a:endParaRPr kumimoji="0" lang="en-US" altLang="ja-JP" sz="900" b="0" i="0" u="none" strike="noStrike" kern="1200" cap="none" normalizeH="0" baseline="0" dirty="0" smtClean="0">
                        <a:ln>
                          <a:noFill/>
                        </a:ln>
                        <a:solidFill>
                          <a:srgbClr val="333333"/>
                        </a:solidFill>
                        <a:effectLst/>
                        <a:latin typeface="+mn-ea"/>
                        <a:ea typeface="+mn-ea"/>
                        <a:cs typeface="Meiryo UI" panose="020B0604030504040204" pitchFamily="50" charset="-128"/>
                      </a:endParaRP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3098578309"/>
                  </a:ext>
                </a:extLst>
              </a:tr>
              <a:tr h="359445">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n-US" altLang="ja-JP" sz="900" b="1" i="0" u="none" strike="noStrike" kern="1200" cap="none" normalizeH="0" baseline="0" dirty="0" smtClean="0">
                          <a:ln>
                            <a:noFill/>
                          </a:ln>
                          <a:solidFill>
                            <a:schemeClr val="bg1"/>
                          </a:solidFill>
                          <a:effectLst/>
                          <a:latin typeface="+mn-ea"/>
                          <a:ea typeface="+mn-ea"/>
                          <a:cs typeface="Meiryo UI" panose="020B0604030504040204" pitchFamily="50" charset="-128"/>
                        </a:rPr>
                        <a:t>2500</a:t>
                      </a:r>
                      <a:r>
                        <a:rPr kumimoji="0" lang="ja-JP" altLang="en-US" sz="900" b="1" i="0" u="none" strike="noStrike" kern="1200" cap="none" normalizeH="0" baseline="0" dirty="0" smtClean="0">
                          <a:ln>
                            <a:noFill/>
                          </a:ln>
                          <a:solidFill>
                            <a:schemeClr val="bg1"/>
                          </a:solidFill>
                          <a:effectLst/>
                          <a:latin typeface="+mn-ea"/>
                          <a:ea typeface="+mn-ea"/>
                          <a:cs typeface="Meiryo UI" panose="020B0604030504040204" pitchFamily="50" charset="-128"/>
                        </a:rPr>
                        <a:t>名まで</a:t>
                      </a:r>
                      <a:endParaRPr kumimoji="0" lang="ja-JP" altLang="ja-JP" sz="900" b="1" i="0" u="none" strike="noStrike" kern="1200" cap="none" normalizeH="0" baseline="0" dirty="0" smtClean="0">
                        <a:ln>
                          <a:noFill/>
                        </a:ln>
                        <a:solidFill>
                          <a:schemeClr val="bg1"/>
                        </a:solidFill>
                        <a:effectLst/>
                        <a:latin typeface="+mn-ea"/>
                        <a:ea typeface="+mn-ea"/>
                        <a:cs typeface="Meiryo UI" panose="020B0604030504040204" pitchFamily="50" charset="-128"/>
                      </a:endParaRPr>
                    </a:p>
                  </a:txBody>
                  <a:tcPr marL="75600" marR="75600" marT="27000" marB="32400" anchor="ctr" horzOverflow="overflow">
                    <a:lnL w="720" cap="flat" cmpd="sng" algn="ctr">
                      <a:solidFill>
                        <a:srgbClr val="E6E6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n-US" altLang="ja-JP" sz="900" b="0" i="0" u="none" strike="noStrike" kern="1200" cap="none" normalizeH="0" baseline="0" dirty="0" smtClean="0">
                          <a:ln>
                            <a:noFill/>
                          </a:ln>
                          <a:solidFill>
                            <a:srgbClr val="333333"/>
                          </a:solidFill>
                          <a:effectLst/>
                          <a:latin typeface="+mn-ea"/>
                          <a:ea typeface="+mn-ea"/>
                          <a:cs typeface="Meiryo UI" panose="020B0604030504040204" pitchFamily="50" charset="-128"/>
                        </a:rPr>
                        <a:t>420</a:t>
                      </a:r>
                      <a:r>
                        <a:rPr kumimoji="0" lang="ja-JP" altLang="en-US" sz="900" b="0" i="0" u="none" strike="noStrike" kern="1200" cap="none" normalizeH="0" baseline="0" dirty="0" smtClean="0">
                          <a:ln>
                            <a:noFill/>
                          </a:ln>
                          <a:solidFill>
                            <a:srgbClr val="333333"/>
                          </a:solidFill>
                          <a:effectLst/>
                          <a:latin typeface="+mn-ea"/>
                          <a:ea typeface="+mn-ea"/>
                          <a:cs typeface="Meiryo UI" panose="020B0604030504040204" pitchFamily="50" charset="-128"/>
                        </a:rPr>
                        <a:t>万円</a:t>
                      </a:r>
                      <a:endParaRPr kumimoji="0" lang="en-US" altLang="ja-JP" sz="900" b="0" i="0" u="none" strike="noStrike" kern="1200" cap="none" normalizeH="0" baseline="0" dirty="0" smtClean="0">
                        <a:ln>
                          <a:noFill/>
                        </a:ln>
                        <a:solidFill>
                          <a:srgbClr val="333333"/>
                        </a:solidFill>
                        <a:effectLst/>
                        <a:latin typeface="+mn-ea"/>
                        <a:ea typeface="+mn-ea"/>
                        <a:cs typeface="Meiryo UI" panose="020B0604030504040204" pitchFamily="50" charset="-128"/>
                      </a:endParaRP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265759085"/>
                  </a:ext>
                </a:extLst>
              </a:tr>
            </a:tbl>
          </a:graphicData>
        </a:graphic>
      </p:graphicFrame>
    </p:spTree>
    <p:extLst>
      <p:ext uri="{BB962C8B-B14F-4D97-AF65-F5344CB8AC3E}">
        <p14:creationId xmlns:p14="http://schemas.microsoft.com/office/powerpoint/2010/main" val="1340422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mn-lt"/>
                <a:ea typeface="+mn-ea"/>
              </a:rPr>
              <a:t>コンテンツ例</a:t>
            </a:r>
            <a:endParaRPr kumimoji="1" lang="ja-JP" altLang="en-US" dirty="0">
              <a:latin typeface="+mn-lt"/>
              <a:ea typeface="+mn-ea"/>
            </a:endParaRPr>
          </a:p>
        </p:txBody>
      </p:sp>
      <p:sp>
        <p:nvSpPr>
          <p:cNvPr id="5" name="テキスト ボックス 4"/>
          <p:cNvSpPr txBox="1"/>
          <p:nvPr/>
        </p:nvSpPr>
        <p:spPr>
          <a:xfrm>
            <a:off x="486303" y="764291"/>
            <a:ext cx="4528457" cy="261610"/>
          </a:xfrm>
          <a:prstGeom prst="rect">
            <a:avLst/>
          </a:prstGeom>
          <a:noFill/>
        </p:spPr>
        <p:txBody>
          <a:bodyPr wrap="square" rtlCol="0">
            <a:spAutoFit/>
          </a:bodyPr>
          <a:lstStyle/>
          <a:p>
            <a:r>
              <a:rPr kumimoji="1" lang="ja-JP" altLang="en-US" sz="1100" dirty="0" smtClean="0">
                <a:solidFill>
                  <a:schemeClr val="tx1">
                    <a:lumMod val="65000"/>
                    <a:lumOff val="35000"/>
                  </a:schemeClr>
                </a:solidFill>
              </a:rPr>
              <a:t>企画中コンテンツおよび要望コンテンツは順次追加されます</a:t>
            </a:r>
            <a:endParaRPr kumimoji="1" lang="ja-JP" altLang="en-US" sz="1100" dirty="0">
              <a:solidFill>
                <a:schemeClr val="tx1">
                  <a:lumMod val="65000"/>
                  <a:lumOff val="35000"/>
                </a:schemeClr>
              </a:solidFill>
            </a:endParaRPr>
          </a:p>
        </p:txBody>
      </p:sp>
      <p:sp>
        <p:nvSpPr>
          <p:cNvPr id="3" name="正方形/長方形 2"/>
          <p:cNvSpPr/>
          <p:nvPr/>
        </p:nvSpPr>
        <p:spPr>
          <a:xfrm>
            <a:off x="4881383" y="769332"/>
            <a:ext cx="3910924" cy="230832"/>
          </a:xfrm>
          <a:prstGeom prst="rect">
            <a:avLst/>
          </a:prstGeom>
        </p:spPr>
        <p:txBody>
          <a:bodyPr wrap="square">
            <a:spAutoFit/>
          </a:bodyPr>
          <a:lstStyle/>
          <a:p>
            <a:r>
              <a:rPr lang="ja-JP" altLang="en-US" sz="900" dirty="0">
                <a:solidFill>
                  <a:srgbClr val="C1D90D"/>
                </a:solidFill>
              </a:rPr>
              <a:t>https://wfp.ashisuto.co.jp/service/knowledge-sapuri/contentsinfo</a:t>
            </a:r>
            <a:r>
              <a:rPr lang="ja-JP" altLang="en-US" sz="900" dirty="0" smtClean="0">
                <a:solidFill>
                  <a:srgbClr val="C1D90D"/>
                </a:solidFill>
              </a:rPr>
              <a:t>/</a:t>
            </a:r>
            <a:endParaRPr lang="ja-JP" altLang="en-US" sz="900" dirty="0">
              <a:solidFill>
                <a:srgbClr val="C1D90D"/>
              </a:solidFill>
            </a:endParaRPr>
          </a:p>
        </p:txBody>
      </p:sp>
      <p:sp>
        <p:nvSpPr>
          <p:cNvPr id="11" name="二等辺三角形 10"/>
          <p:cNvSpPr/>
          <p:nvPr/>
        </p:nvSpPr>
        <p:spPr>
          <a:xfrm flipV="1">
            <a:off x="4967988" y="681457"/>
            <a:ext cx="108005" cy="75134"/>
          </a:xfrm>
          <a:prstGeom prst="triangle">
            <a:avLst/>
          </a:prstGeom>
          <a:solidFill>
            <a:srgbClr val="C1D9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rgbClr val="C1D90D"/>
              </a:solidFill>
            </a:endParaRPr>
          </a:p>
        </p:txBody>
      </p:sp>
      <p:sp>
        <p:nvSpPr>
          <p:cNvPr id="12" name="正方形/長方形 11"/>
          <p:cNvSpPr/>
          <p:nvPr/>
        </p:nvSpPr>
        <p:spPr>
          <a:xfrm>
            <a:off x="5021990" y="613260"/>
            <a:ext cx="1313180" cy="215444"/>
          </a:xfrm>
          <a:prstGeom prst="rect">
            <a:avLst/>
          </a:prstGeom>
        </p:spPr>
        <p:txBody>
          <a:bodyPr wrap="none">
            <a:spAutoFit/>
          </a:bodyPr>
          <a:lstStyle/>
          <a:p>
            <a:r>
              <a:rPr lang="ja-JP" altLang="en-US" sz="800" dirty="0" smtClean="0">
                <a:solidFill>
                  <a:srgbClr val="C1D90D"/>
                </a:solidFill>
              </a:rPr>
              <a:t>コンテンツ情報はこちら</a:t>
            </a:r>
            <a:endParaRPr lang="ja-JP" altLang="en-US" sz="800" dirty="0">
              <a:solidFill>
                <a:srgbClr val="C1D90D"/>
              </a:solidFill>
            </a:endParaRPr>
          </a:p>
        </p:txBody>
      </p:sp>
      <p:sp>
        <p:nvSpPr>
          <p:cNvPr id="10" name="スライド番号プレースホルダー 9"/>
          <p:cNvSpPr>
            <a:spLocks noGrp="1"/>
          </p:cNvSpPr>
          <p:nvPr>
            <p:ph type="sldNum" sz="quarter" idx="4"/>
          </p:nvPr>
        </p:nvSpPr>
        <p:spPr/>
        <p:txBody>
          <a:bodyPr/>
          <a:lstStyle/>
          <a:p>
            <a:fld id="{C7816169-848B-4E2F-9129-06408CD9870A}" type="slidenum">
              <a:rPr lang="ja-JP" altLang="en-US" smtClean="0"/>
              <a:pPr/>
              <a:t>8</a:t>
            </a:fld>
            <a:endParaRPr lang="ja-JP" altLang="en-US" dirty="0"/>
          </a:p>
        </p:txBody>
      </p:sp>
      <p:graphicFrame>
        <p:nvGraphicFramePr>
          <p:cNvPr id="13" name="表 12"/>
          <p:cNvGraphicFramePr>
            <a:graphicFrameLocks noGrp="1"/>
          </p:cNvGraphicFramePr>
          <p:nvPr>
            <p:extLst>
              <p:ext uri="{D42A27DB-BD31-4B8C-83A1-F6EECF244321}">
                <p14:modId xmlns:p14="http://schemas.microsoft.com/office/powerpoint/2010/main" val="4058650967"/>
              </p:ext>
            </p:extLst>
          </p:nvPr>
        </p:nvGraphicFramePr>
        <p:xfrm>
          <a:off x="484328" y="1027610"/>
          <a:ext cx="8307979" cy="3744000"/>
        </p:xfrm>
        <a:graphic>
          <a:graphicData uri="http://schemas.openxmlformats.org/drawingml/2006/table">
            <a:tbl>
              <a:tblPr firstRow="1" bandRow="1">
                <a:solidFill>
                  <a:srgbClr val="EAEAEA">
                    <a:alpha val="40000"/>
                  </a:srgbClr>
                </a:solidFill>
                <a:tableStyleId>{2D5ABB26-0587-4C30-8999-92F81FD0307C}</a:tableStyleId>
              </a:tblPr>
              <a:tblGrid>
                <a:gridCol w="604243">
                  <a:extLst>
                    <a:ext uri="{9D8B030D-6E8A-4147-A177-3AD203B41FA5}">
                      <a16:colId xmlns:a16="http://schemas.microsoft.com/office/drawing/2014/main" val="3101130596"/>
                    </a:ext>
                  </a:extLst>
                </a:gridCol>
                <a:gridCol w="2150820">
                  <a:extLst>
                    <a:ext uri="{9D8B030D-6E8A-4147-A177-3AD203B41FA5}">
                      <a16:colId xmlns:a16="http://schemas.microsoft.com/office/drawing/2014/main" val="2882050669"/>
                    </a:ext>
                  </a:extLst>
                </a:gridCol>
                <a:gridCol w="3293489">
                  <a:extLst>
                    <a:ext uri="{9D8B030D-6E8A-4147-A177-3AD203B41FA5}">
                      <a16:colId xmlns:a16="http://schemas.microsoft.com/office/drawing/2014/main" val="4188387068"/>
                    </a:ext>
                  </a:extLst>
                </a:gridCol>
                <a:gridCol w="2259427">
                  <a:extLst>
                    <a:ext uri="{9D8B030D-6E8A-4147-A177-3AD203B41FA5}">
                      <a16:colId xmlns:a16="http://schemas.microsoft.com/office/drawing/2014/main" val="2188899593"/>
                    </a:ext>
                  </a:extLst>
                </a:gridCol>
              </a:tblGrid>
              <a:tr h="288000">
                <a:tc>
                  <a:txBody>
                    <a:bodyPr/>
                    <a:lstStyle/>
                    <a:p>
                      <a:pPr algn="ctr"/>
                      <a:r>
                        <a:rPr kumimoji="0" lang="ja-JP" altLang="en-US" sz="1000" b="1" i="0" u="none" strike="noStrike" kern="1200" cap="none" normalizeH="0" baseline="0" dirty="0" smtClean="0">
                          <a:ln>
                            <a:noFill/>
                          </a:ln>
                          <a:solidFill>
                            <a:schemeClr val="tx1">
                              <a:lumMod val="50000"/>
                              <a:lumOff val="50000"/>
                            </a:schemeClr>
                          </a:solidFill>
                          <a:effectLst/>
                          <a:latin typeface="+mn-ea"/>
                          <a:ea typeface="+mn-ea"/>
                          <a:cs typeface="Meiryo UI" panose="020B0604030504040204" pitchFamily="50" charset="-128"/>
                        </a:rPr>
                        <a:t>種類</a:t>
                      </a:r>
                      <a:endParaRPr kumimoji="0" lang="en-US" altLang="ja-JP" sz="1000" b="1" i="0" u="none" strike="noStrike" kern="1200" cap="none" normalizeH="0" baseline="0" dirty="0" smtClean="0">
                        <a:ln>
                          <a:noFill/>
                        </a:ln>
                        <a:solidFill>
                          <a:schemeClr val="tx1">
                            <a:lumMod val="50000"/>
                            <a:lumOff val="50000"/>
                          </a:schemeClr>
                        </a:solidFill>
                        <a:effectLst/>
                        <a:latin typeface="+mn-ea"/>
                        <a:ea typeface="+mn-ea"/>
                        <a:cs typeface="Meiryo UI" panose="020B0604030504040204" pitchFamily="50" charset="-128"/>
                      </a:endParaRPr>
                    </a:p>
                  </a:txBody>
                  <a:tcPr marL="72000" marR="72000" marT="36000" marB="36000"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normalizeH="0" baseline="0" dirty="0" smtClean="0">
                          <a:ln>
                            <a:noFill/>
                          </a:ln>
                          <a:solidFill>
                            <a:schemeClr val="tx1">
                              <a:lumMod val="50000"/>
                              <a:lumOff val="50000"/>
                            </a:schemeClr>
                          </a:solidFill>
                          <a:effectLst/>
                          <a:latin typeface="+mn-ea"/>
                          <a:ea typeface="+mn-ea"/>
                          <a:cs typeface="Meiryo UI" panose="020B0604030504040204" pitchFamily="50" charset="-128"/>
                        </a:rPr>
                        <a:t>テーマ</a:t>
                      </a:r>
                      <a:endParaRPr kumimoji="0" lang="ja-JP" altLang="ja-JP" sz="1000" b="1" i="0" u="none" strike="noStrike" kern="1200" cap="none" normalizeH="0" baseline="0" dirty="0" smtClean="0">
                        <a:ln>
                          <a:noFill/>
                        </a:ln>
                        <a:solidFill>
                          <a:schemeClr val="tx1">
                            <a:lumMod val="50000"/>
                            <a:lumOff val="50000"/>
                          </a:schemeClr>
                        </a:solidFill>
                        <a:effectLst/>
                        <a:latin typeface="+mn-ea"/>
                        <a:ea typeface="+mn-ea"/>
                        <a:cs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normalizeH="0" baseline="0" dirty="0" smtClean="0">
                          <a:ln>
                            <a:noFill/>
                          </a:ln>
                          <a:solidFill>
                            <a:schemeClr val="tx1">
                              <a:lumMod val="50000"/>
                              <a:lumOff val="50000"/>
                            </a:schemeClr>
                          </a:solidFill>
                          <a:effectLst/>
                          <a:latin typeface="+mn-ea"/>
                          <a:ea typeface="+mn-ea"/>
                          <a:cs typeface="Meiryo UI" panose="020B0604030504040204" pitchFamily="50" charset="-128"/>
                        </a:rPr>
                        <a:t>概要</a:t>
                      </a:r>
                      <a:endParaRPr kumimoji="0" lang="ja-JP" altLang="ja-JP" sz="1000" b="1" i="0" u="none" strike="noStrike" kern="1200" cap="none" normalizeH="0" baseline="0" dirty="0" smtClean="0">
                        <a:ln>
                          <a:noFill/>
                        </a:ln>
                        <a:solidFill>
                          <a:schemeClr val="tx1">
                            <a:lumMod val="50000"/>
                            <a:lumOff val="50000"/>
                          </a:schemeClr>
                        </a:solidFill>
                        <a:effectLst/>
                        <a:latin typeface="+mn-ea"/>
                        <a:ea typeface="+mn-ea"/>
                        <a:cs typeface="Meiryo UI" panose="020B0604030504040204" pitchFamily="50" charset="-128"/>
                      </a:endParaRPr>
                    </a:p>
                  </a:txBody>
                  <a:tcPr marL="72000" marR="72000" marT="36000" marB="3600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ja-JP" sz="1000" b="1" i="0" u="none" strike="noStrike" kern="1200" cap="none" normalizeH="0" baseline="0" dirty="0" smtClean="0">
                        <a:ln>
                          <a:noFill/>
                        </a:ln>
                        <a:solidFill>
                          <a:schemeClr val="tx1">
                            <a:lumMod val="50000"/>
                            <a:lumOff val="50000"/>
                          </a:schemeClr>
                        </a:solidFill>
                        <a:effectLst/>
                        <a:latin typeface="+mn-ea"/>
                        <a:ea typeface="+mn-ea"/>
                        <a:cs typeface="Meiryo UI" panose="020B0604030504040204" pitchFamily="50" charset="-128"/>
                      </a:endParaRPr>
                    </a:p>
                  </a:txBody>
                  <a:tcPr marL="72000" marR="72000" marT="36000" marB="3600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91172124"/>
                  </a:ext>
                </a:extLst>
              </a:tr>
              <a:tr h="288000">
                <a:tc rowSpan="5">
                  <a:txBody>
                    <a:bodyPr/>
                    <a:lstStyle/>
                    <a:p>
                      <a:pPr algn="ctr"/>
                      <a:r>
                        <a:rPr kumimoji="1" lang="en-US" altLang="ja-JP" sz="1100" b="1" dirty="0" smtClean="0">
                          <a:solidFill>
                            <a:srgbClr val="945FA0"/>
                          </a:solidFill>
                        </a:rPr>
                        <a:t>Tier</a:t>
                      </a:r>
                      <a:r>
                        <a:rPr kumimoji="1" lang="ja-JP" altLang="en-US" sz="500" b="1" dirty="0" smtClean="0">
                          <a:solidFill>
                            <a:srgbClr val="945FA0"/>
                          </a:solidFill>
                        </a:rPr>
                        <a:t> </a:t>
                      </a:r>
                      <a:r>
                        <a:rPr kumimoji="1" lang="en-US" altLang="ja-JP" sz="1100" b="1" dirty="0" smtClean="0">
                          <a:solidFill>
                            <a:srgbClr val="945FA0"/>
                          </a:solidFill>
                        </a:rPr>
                        <a:t>1</a:t>
                      </a:r>
                      <a:r>
                        <a:rPr kumimoji="1" lang="en-US" altLang="ja-JP" sz="1100" b="1" dirty="0" smtClean="0">
                          <a:solidFill>
                            <a:schemeClr val="tx1">
                              <a:lumMod val="50000"/>
                              <a:lumOff val="50000"/>
                            </a:schemeClr>
                          </a:solidFill>
                        </a:rPr>
                        <a:t/>
                      </a:r>
                      <a:br>
                        <a:rPr kumimoji="1" lang="en-US" altLang="ja-JP" sz="1100" b="1" dirty="0" smtClean="0">
                          <a:solidFill>
                            <a:schemeClr val="tx1">
                              <a:lumMod val="50000"/>
                              <a:lumOff val="50000"/>
                            </a:schemeClr>
                          </a:solidFill>
                        </a:rPr>
                      </a:br>
                      <a:endParaRPr kumimoji="1" lang="en-US" altLang="ja-JP" sz="1100" b="1" dirty="0" smtClean="0">
                        <a:solidFill>
                          <a:schemeClr val="tx1">
                            <a:lumMod val="50000"/>
                            <a:lumOff val="50000"/>
                          </a:schemeClr>
                        </a:solidFill>
                      </a:endParaRPr>
                    </a:p>
                    <a:p>
                      <a:pPr algn="ctr"/>
                      <a:endParaRPr kumimoji="1" lang="en-US" altLang="ja-JP" sz="1100" b="1" dirty="0" smtClean="0">
                        <a:solidFill>
                          <a:schemeClr val="tx1">
                            <a:lumMod val="50000"/>
                            <a:lumOff val="50000"/>
                          </a:schemeClr>
                        </a:solidFill>
                      </a:endParaRPr>
                    </a:p>
                  </a:txBody>
                  <a:tcPr marL="72000" marR="72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smtClean="0">
                          <a:solidFill>
                            <a:schemeClr val="tx1">
                              <a:lumMod val="50000"/>
                              <a:lumOff val="50000"/>
                            </a:schemeClr>
                          </a:solidFill>
                        </a:rPr>
                        <a:t>ダッシュボード</a:t>
                      </a:r>
                      <a:endParaRPr kumimoji="1" lang="ja-JP" altLang="en-US" sz="900" dirty="0">
                        <a:solidFill>
                          <a:schemeClr val="tx1">
                            <a:lumMod val="50000"/>
                            <a:lumOff val="50000"/>
                          </a:schemeClr>
                        </a:solidFill>
                      </a:endParaRPr>
                    </a:p>
                  </a:txBody>
                  <a:tcPr marL="72000" marR="72000" marT="36000" marB="1800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smtClean="0">
                          <a:solidFill>
                            <a:schemeClr val="tx1">
                              <a:lumMod val="50000"/>
                              <a:lumOff val="50000"/>
                            </a:schemeClr>
                          </a:solidFill>
                        </a:rPr>
                        <a:t>ダッシュボードにまつわる考え方、構築の進め方</a:t>
                      </a:r>
                      <a:endParaRPr lang="en-US" altLang="ja-JP" sz="900" dirty="0" smtClean="0">
                        <a:solidFill>
                          <a:schemeClr val="tx1">
                            <a:lumMod val="50000"/>
                            <a:lumOff val="50000"/>
                          </a:schemeClr>
                        </a:solidFill>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pPr algn="l"/>
                      <a:r>
                        <a:rPr kumimoji="1" lang="en-US" altLang="ja-JP" sz="900" dirty="0" smtClean="0">
                          <a:solidFill>
                            <a:schemeClr val="tx1">
                              <a:lumMod val="50000"/>
                              <a:lumOff val="50000"/>
                            </a:schemeClr>
                          </a:solidFill>
                        </a:rPr>
                        <a:t>WebFOCUS</a:t>
                      </a:r>
                      <a:r>
                        <a:rPr kumimoji="1" lang="ja-JP" altLang="en-US" sz="900" dirty="0" smtClean="0">
                          <a:solidFill>
                            <a:schemeClr val="tx1">
                              <a:lumMod val="50000"/>
                              <a:lumOff val="50000"/>
                            </a:schemeClr>
                          </a:solidFill>
                        </a:rPr>
                        <a:t>活用の</a:t>
                      </a:r>
                      <a:r>
                        <a:rPr kumimoji="1" lang="en-US" altLang="ja-JP" sz="900" dirty="0" smtClean="0">
                          <a:solidFill>
                            <a:schemeClr val="tx1">
                              <a:lumMod val="50000"/>
                              <a:lumOff val="50000"/>
                            </a:schemeClr>
                          </a:solidFill>
                        </a:rPr>
                        <a:t>『</a:t>
                      </a:r>
                      <a:r>
                        <a:rPr kumimoji="1" lang="ja-JP" altLang="en-US" sz="900" dirty="0" smtClean="0">
                          <a:solidFill>
                            <a:schemeClr val="tx1">
                              <a:lumMod val="50000"/>
                              <a:lumOff val="50000"/>
                            </a:schemeClr>
                          </a:solidFill>
                        </a:rPr>
                        <a:t>次のステージ</a:t>
                      </a:r>
                      <a:r>
                        <a:rPr kumimoji="1" lang="en-US" altLang="ja-JP" sz="900" dirty="0" smtClean="0">
                          <a:solidFill>
                            <a:schemeClr val="tx1">
                              <a:lumMod val="50000"/>
                              <a:lumOff val="50000"/>
                            </a:schemeClr>
                          </a:solidFill>
                        </a:rPr>
                        <a:t>』</a:t>
                      </a:r>
                      <a:r>
                        <a:rPr kumimoji="1" lang="ja-JP" altLang="en-US" sz="900" dirty="0" smtClean="0">
                          <a:solidFill>
                            <a:schemeClr val="tx1">
                              <a:lumMod val="50000"/>
                              <a:lumOff val="50000"/>
                            </a:schemeClr>
                          </a:solidFill>
                        </a:rPr>
                        <a:t>を目指していけるようなコンテンツを集約</a:t>
                      </a:r>
                    </a:p>
                  </a:txBody>
                  <a:tcPr marL="72000" marR="72000" marT="36000" marB="18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403899"/>
                  </a:ext>
                </a:extLst>
              </a:tr>
              <a:tr h="288000">
                <a:tc vMerge="1">
                  <a:txBody>
                    <a:bodyPr/>
                    <a:lstStyle/>
                    <a:p>
                      <a:pPr algn="ctr"/>
                      <a:endParaRPr kumimoji="1" lang="ja-JP" altLang="en-US" sz="900" b="1">
                        <a:solidFill>
                          <a:schemeClr val="bg2">
                            <a:lumMod val="25000"/>
                          </a:schemeClr>
                        </a:solidFill>
                      </a:endParaRPr>
                    </a:p>
                  </a:txBody>
                  <a:tcPr marL="72000" marR="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ja-JP" altLang="en-US" sz="900" dirty="0" smtClean="0">
                          <a:solidFill>
                            <a:schemeClr val="tx1">
                              <a:lumMod val="50000"/>
                              <a:lumOff val="50000"/>
                            </a:schemeClr>
                          </a:solidFill>
                        </a:rPr>
                        <a:t>データ視覚化</a:t>
                      </a:r>
                      <a:endParaRPr kumimoji="1" lang="ja-JP" altLang="en-US" sz="900" dirty="0">
                        <a:solidFill>
                          <a:schemeClr val="tx1">
                            <a:lumMod val="50000"/>
                            <a:lumOff val="50000"/>
                          </a:schemeClr>
                        </a:solidFill>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ja-JP" altLang="en-US" sz="900" dirty="0" smtClean="0">
                          <a:solidFill>
                            <a:schemeClr val="tx1">
                              <a:lumMod val="50000"/>
                              <a:lumOff val="50000"/>
                            </a:schemeClr>
                          </a:solidFill>
                        </a:rPr>
                        <a:t>データの視覚化にまつわる考え方、進め方、整理手法</a:t>
                      </a:r>
                      <a:endParaRPr kumimoji="1" lang="ja-JP" altLang="en-US" sz="900" dirty="0">
                        <a:solidFill>
                          <a:schemeClr val="tx1">
                            <a:lumMod val="50000"/>
                            <a:lumOff val="50000"/>
                          </a:schemeClr>
                        </a:solidFill>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900" dirty="0" smtClean="0">
                        <a:solidFill>
                          <a:schemeClr val="tx1">
                            <a:lumMod val="50000"/>
                            <a:lumOff val="50000"/>
                          </a:schemeClr>
                        </a:solidFill>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7794232"/>
                  </a:ext>
                </a:extLst>
              </a:tr>
              <a:tr h="288000">
                <a:tc vMerge="1">
                  <a:txBody>
                    <a:bodyPr/>
                    <a:lstStyle/>
                    <a:p>
                      <a:pPr algn="ctr"/>
                      <a:endParaRPr kumimoji="1" lang="ja-JP" altLang="en-US" sz="900" b="1">
                        <a:solidFill>
                          <a:schemeClr val="bg2">
                            <a:lumMod val="25000"/>
                          </a:schemeClr>
                        </a:solidFill>
                      </a:endParaRPr>
                    </a:p>
                  </a:txBody>
                  <a:tcPr marL="72000" marR="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smtClean="0">
                          <a:solidFill>
                            <a:schemeClr val="tx1">
                              <a:lumMod val="50000"/>
                              <a:lumOff val="50000"/>
                            </a:schemeClr>
                          </a:solidFill>
                        </a:rPr>
                        <a:t>コンフィグ相談</a:t>
                      </a:r>
                      <a:r>
                        <a:rPr kumimoji="1" lang="ja-JP" altLang="en-US" sz="900" kern="1200" dirty="0" smtClean="0">
                          <a:solidFill>
                            <a:schemeClr val="tx1">
                              <a:lumMod val="50000"/>
                              <a:lumOff val="50000"/>
                            </a:schemeClr>
                          </a:solidFill>
                          <a:latin typeface="+mn-lt"/>
                          <a:ea typeface="+mn-ea"/>
                          <a:cs typeface="+mn-cs"/>
                        </a:rPr>
                        <a:t>（</a:t>
                      </a:r>
                      <a:r>
                        <a:rPr lang="ja-JP" altLang="en-US" sz="900" dirty="0" smtClean="0">
                          <a:solidFill>
                            <a:schemeClr val="tx1">
                              <a:lumMod val="50000"/>
                              <a:lumOff val="50000"/>
                            </a:schemeClr>
                          </a:solidFill>
                        </a:rPr>
                        <a:t>社外公開編</a:t>
                      </a:r>
                      <a:r>
                        <a:rPr kumimoji="1" lang="ja-JP" altLang="en-US" sz="900" kern="1200" dirty="0" smtClean="0">
                          <a:solidFill>
                            <a:schemeClr val="tx1">
                              <a:lumMod val="50000"/>
                              <a:lumOff val="50000"/>
                            </a:schemeClr>
                          </a:solidFill>
                          <a:latin typeface="+mn-lt"/>
                          <a:ea typeface="+mn-ea"/>
                          <a:cs typeface="+mn-cs"/>
                        </a:rPr>
                        <a:t>）</a:t>
                      </a:r>
                      <a:endParaRPr lang="en-US" altLang="ja-JP" sz="900" dirty="0" smtClean="0">
                        <a:solidFill>
                          <a:schemeClr val="tx1">
                            <a:lumMod val="50000"/>
                            <a:lumOff val="50000"/>
                          </a:schemeClr>
                        </a:solidFill>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dirty="0" smtClean="0">
                          <a:solidFill>
                            <a:schemeClr val="tx1">
                              <a:lumMod val="50000"/>
                              <a:lumOff val="50000"/>
                            </a:schemeClr>
                          </a:solidFill>
                        </a:rPr>
                        <a:t>WebFOCUS</a:t>
                      </a:r>
                      <a:r>
                        <a:rPr lang="ja-JP" altLang="en-US" sz="900" dirty="0" smtClean="0">
                          <a:solidFill>
                            <a:schemeClr val="tx1">
                              <a:lumMod val="50000"/>
                              <a:lumOff val="50000"/>
                            </a:schemeClr>
                          </a:solidFill>
                        </a:rPr>
                        <a:t>を社外公開する際の注意点、構成例</a:t>
                      </a:r>
                      <a:endParaRPr lang="en-US" altLang="ja-JP" sz="900" dirty="0" smtClean="0">
                        <a:solidFill>
                          <a:schemeClr val="tx1">
                            <a:lumMod val="50000"/>
                            <a:lumOff val="50000"/>
                          </a:schemeClr>
                        </a:solidFill>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900" smtClean="0">
                        <a:solidFill>
                          <a:schemeClr val="tx1">
                            <a:lumMod val="50000"/>
                            <a:lumOff val="50000"/>
                          </a:schemeClr>
                        </a:solidFill>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8158773"/>
                  </a:ext>
                </a:extLst>
              </a:tr>
              <a:tr h="288000">
                <a:tc vMerge="1">
                  <a:txBody>
                    <a:bodyPr/>
                    <a:lstStyle/>
                    <a:p>
                      <a:endParaRPr kumimoji="1" lang="ja-JP" altLang="en-US"/>
                    </a:p>
                  </a:txBody>
                  <a:tcPr/>
                </a:tc>
                <a:tc>
                  <a:txBody>
                    <a:bodyPr/>
                    <a:lstStyle/>
                    <a:p>
                      <a:pPr marL="0" algn="l" defTabSz="914400" rtl="0" eaLnBrk="1" latinLnBrk="0" hangingPunct="1"/>
                      <a:r>
                        <a:rPr kumimoji="1" lang="ja-JP" altLang="en-US" sz="900" kern="1200" dirty="0" smtClean="0">
                          <a:solidFill>
                            <a:schemeClr val="tx1">
                              <a:lumMod val="50000"/>
                              <a:lumOff val="50000"/>
                            </a:schemeClr>
                          </a:solidFill>
                          <a:latin typeface="+mn-lt"/>
                          <a:ea typeface="+mn-ea"/>
                          <a:cs typeface="+mn-cs"/>
                        </a:rPr>
                        <a:t>コンフィグ相談（冗長構成編）</a:t>
                      </a:r>
                      <a:endParaRPr kumimoji="1" lang="ja-JP" altLang="en-US" sz="900" kern="1200" dirty="0">
                        <a:solidFill>
                          <a:schemeClr val="tx1">
                            <a:lumMod val="50000"/>
                            <a:lumOff val="50000"/>
                          </a:schemeClr>
                        </a:solidFill>
                        <a:latin typeface="+mn-lt"/>
                        <a:ea typeface="+mn-ea"/>
                        <a:cs typeface="+mn-cs"/>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en-US" altLang="ja-JP" sz="900" kern="1200" dirty="0" smtClean="0">
                          <a:solidFill>
                            <a:schemeClr val="tx1">
                              <a:lumMod val="50000"/>
                              <a:lumOff val="50000"/>
                            </a:schemeClr>
                          </a:solidFill>
                          <a:latin typeface="+mn-lt"/>
                          <a:ea typeface="+mn-ea"/>
                          <a:cs typeface="+mn-cs"/>
                        </a:rPr>
                        <a:t>WebFOCUS</a:t>
                      </a:r>
                      <a:r>
                        <a:rPr kumimoji="1" lang="ja-JP" altLang="en-US" sz="900" kern="1200" dirty="0" smtClean="0">
                          <a:solidFill>
                            <a:schemeClr val="tx1">
                              <a:lumMod val="50000"/>
                              <a:lumOff val="50000"/>
                            </a:schemeClr>
                          </a:solidFill>
                          <a:latin typeface="+mn-lt"/>
                          <a:ea typeface="+mn-ea"/>
                          <a:cs typeface="+mn-cs"/>
                        </a:rPr>
                        <a:t>の可用性を高めるポイントや、構成例</a:t>
                      </a:r>
                      <a:endParaRPr kumimoji="1" lang="ja-JP" altLang="en-US" sz="900" kern="1200" dirty="0">
                        <a:solidFill>
                          <a:schemeClr val="tx1">
                            <a:lumMod val="50000"/>
                            <a:lumOff val="50000"/>
                          </a:schemeClr>
                        </a:solidFill>
                        <a:latin typeface="+mn-lt"/>
                        <a:ea typeface="+mn-ea"/>
                        <a:cs typeface="+mn-cs"/>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94323260"/>
                  </a:ext>
                </a:extLst>
              </a:tr>
              <a:tr h="288000">
                <a:tc vMerge="1">
                  <a:txBody>
                    <a:bodyPr/>
                    <a:lstStyle/>
                    <a:p>
                      <a:pPr algn="ctr"/>
                      <a:endParaRPr kumimoji="1" lang="en-US" altLang="ja-JP" sz="1000" b="1" smtClean="0">
                        <a:solidFill>
                          <a:schemeClr val="bg1"/>
                        </a:solidFill>
                      </a:endParaRPr>
                    </a:p>
                  </a:txBody>
                  <a:tcPr marL="72000" marR="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l"/>
                      <a:r>
                        <a:rPr kumimoji="1" lang="ja-JP" altLang="en-US" sz="900" dirty="0" smtClean="0">
                          <a:solidFill>
                            <a:schemeClr val="tx1">
                              <a:lumMod val="50000"/>
                              <a:lumOff val="50000"/>
                            </a:schemeClr>
                          </a:solidFill>
                        </a:rPr>
                        <a:t>外部アプリ連携</a:t>
                      </a:r>
                      <a:endParaRPr kumimoji="1" lang="ja-JP" altLang="en-US" sz="900" dirty="0">
                        <a:solidFill>
                          <a:schemeClr val="tx1">
                            <a:lumMod val="50000"/>
                            <a:lumOff val="50000"/>
                          </a:schemeClr>
                        </a:solidFill>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lumMod val="50000"/>
                              <a:lumOff val="50000"/>
                            </a:schemeClr>
                          </a:solidFill>
                        </a:rPr>
                        <a:t>外部サイトへの埋め込みや連携、</a:t>
                      </a:r>
                      <a:r>
                        <a:rPr kumimoji="1" lang="en-US" altLang="ja-JP" sz="900" dirty="0" smtClean="0">
                          <a:solidFill>
                            <a:schemeClr val="tx1">
                              <a:lumMod val="50000"/>
                              <a:lumOff val="50000"/>
                            </a:schemeClr>
                          </a:solidFill>
                        </a:rPr>
                        <a:t>API</a:t>
                      </a:r>
                      <a:r>
                        <a:rPr kumimoji="1" lang="ja-JP" altLang="en-US" sz="900" dirty="0" smtClean="0">
                          <a:solidFill>
                            <a:schemeClr val="tx1">
                              <a:lumMod val="50000"/>
                              <a:lumOff val="50000"/>
                            </a:schemeClr>
                          </a:solidFill>
                        </a:rPr>
                        <a:t>連携ノウハウ</a:t>
                      </a: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sz="900" dirty="0">
                        <a:solidFill>
                          <a:schemeClr val="tx1">
                            <a:lumMod val="50000"/>
                            <a:lumOff val="50000"/>
                          </a:schemeClr>
                        </a:solidFill>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4068030"/>
                  </a:ext>
                </a:extLst>
              </a:tr>
              <a:tr h="288000">
                <a:tc rowSpan="3">
                  <a:txBody>
                    <a:bodyPr/>
                    <a:lstStyle/>
                    <a:p>
                      <a:pPr algn="ctr"/>
                      <a:r>
                        <a:rPr kumimoji="1" lang="en-US" altLang="ja-JP" sz="1100" b="1" dirty="0" smtClean="0">
                          <a:solidFill>
                            <a:srgbClr val="DA6B0B"/>
                          </a:solidFill>
                        </a:rPr>
                        <a:t>Tier</a:t>
                      </a:r>
                      <a:r>
                        <a:rPr kumimoji="1" lang="ja-JP" altLang="en-US" sz="500" b="1" dirty="0" smtClean="0">
                          <a:solidFill>
                            <a:srgbClr val="DA6B0B"/>
                          </a:solidFill>
                        </a:rPr>
                        <a:t> </a:t>
                      </a:r>
                      <a:r>
                        <a:rPr kumimoji="1" lang="en-US" altLang="ja-JP" sz="1100" b="1" dirty="0" smtClean="0">
                          <a:solidFill>
                            <a:srgbClr val="DA6B0B"/>
                          </a:solidFill>
                        </a:rPr>
                        <a:t>2</a:t>
                      </a:r>
                      <a:r>
                        <a:rPr kumimoji="1" lang="en-US" altLang="ja-JP" sz="1100" b="1" dirty="0" smtClean="0">
                          <a:solidFill>
                            <a:schemeClr val="tx1">
                              <a:lumMod val="50000"/>
                              <a:lumOff val="50000"/>
                            </a:schemeClr>
                          </a:solidFill>
                        </a:rPr>
                        <a:t/>
                      </a:r>
                      <a:br>
                        <a:rPr kumimoji="1" lang="en-US" altLang="ja-JP" sz="1100" b="1" dirty="0" smtClean="0">
                          <a:solidFill>
                            <a:schemeClr val="tx1">
                              <a:lumMod val="50000"/>
                              <a:lumOff val="50000"/>
                            </a:schemeClr>
                          </a:solidFill>
                        </a:rPr>
                      </a:br>
                      <a:endParaRPr kumimoji="1" lang="en-US" altLang="ja-JP" sz="1100" b="1" dirty="0" smtClean="0">
                        <a:solidFill>
                          <a:schemeClr val="tx1">
                            <a:lumMod val="50000"/>
                            <a:lumOff val="50000"/>
                          </a:schemeClr>
                        </a:solidFill>
                      </a:endParaRPr>
                    </a:p>
                    <a:p>
                      <a:pPr algn="ctr"/>
                      <a:endParaRPr kumimoji="1" lang="ja-JP" altLang="en-US" sz="1100" b="1" dirty="0">
                        <a:solidFill>
                          <a:schemeClr val="tx1">
                            <a:lumMod val="50000"/>
                            <a:lumOff val="50000"/>
                          </a:schemeClr>
                        </a:solidFill>
                      </a:endParaRPr>
                    </a:p>
                  </a:txBody>
                  <a:tcPr marL="72000" marR="72000" marT="36000" marB="3600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ブートキャンプ</a:t>
                      </a: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lumMod val="50000"/>
                              <a:lumOff val="50000"/>
                            </a:schemeClr>
                          </a:solidFill>
                        </a:rPr>
                        <a:t>WebFOCUS</a:t>
                      </a:r>
                      <a:r>
                        <a:rPr kumimoji="1" lang="ja-JP" altLang="en-US" sz="900" dirty="0" smtClean="0">
                          <a:solidFill>
                            <a:schemeClr val="tx1">
                              <a:lumMod val="50000"/>
                              <a:lumOff val="50000"/>
                            </a:schemeClr>
                          </a:solidFill>
                        </a:rPr>
                        <a:t>における開発テクニック習得プログラム</a:t>
                      </a: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lumMod val="50000"/>
                              <a:lumOff val="50000"/>
                            </a:schemeClr>
                          </a:solidFill>
                        </a:rPr>
                        <a:t>WebFOCUS</a:t>
                      </a:r>
                      <a:r>
                        <a:rPr kumimoji="1" lang="ja-JP" altLang="en-US" sz="900" dirty="0" smtClean="0">
                          <a:solidFill>
                            <a:schemeClr val="tx1">
                              <a:lumMod val="50000"/>
                              <a:lumOff val="50000"/>
                            </a:schemeClr>
                          </a:solidFill>
                        </a:rPr>
                        <a:t>アプリの開発者向け基礎やアプリ作成を支援するコンテンツを集約</a:t>
                      </a:r>
                    </a:p>
                  </a:txBody>
                  <a:tcPr marL="72000" marR="72000" marT="36000" marB="18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7367346"/>
                  </a:ext>
                </a:extLst>
              </a:tr>
              <a:tr h="288000">
                <a:tc vMerge="1">
                  <a:txBody>
                    <a:bodyPr/>
                    <a:lstStyle/>
                    <a:p>
                      <a:endParaRPr kumimoji="1" lang="ja-JP" altLang="en-US"/>
                    </a:p>
                  </a:txBody>
                  <a:tcPr/>
                </a:tc>
                <a:tc>
                  <a:txBody>
                    <a:bodyPr/>
                    <a:lstStyle/>
                    <a:p>
                      <a:r>
                        <a:rPr kumimoji="1" lang="en-US" altLang="ja-JP" sz="900" kern="1200" dirty="0" smtClean="0">
                          <a:solidFill>
                            <a:schemeClr val="tx1">
                              <a:lumMod val="50000"/>
                              <a:lumOff val="50000"/>
                            </a:schemeClr>
                          </a:solidFill>
                          <a:latin typeface="+mn-lt"/>
                          <a:ea typeface="+mn-ea"/>
                          <a:cs typeface="+mn-cs"/>
                        </a:rPr>
                        <a:t>WebFOCUS</a:t>
                      </a:r>
                      <a:r>
                        <a:rPr kumimoji="1" lang="ja-JP" altLang="en-US" sz="900" kern="1200" dirty="0" smtClean="0">
                          <a:solidFill>
                            <a:schemeClr val="tx1">
                              <a:lumMod val="50000"/>
                              <a:lumOff val="50000"/>
                            </a:schemeClr>
                          </a:solidFill>
                          <a:latin typeface="+mn-lt"/>
                          <a:ea typeface="+mn-ea"/>
                          <a:cs typeface="+mn-cs"/>
                        </a:rPr>
                        <a:t>レシピ</a:t>
                      </a:r>
                      <a:endParaRPr kumimoji="1" lang="ja-JP" altLang="en-US" sz="900" kern="1200" dirty="0">
                        <a:solidFill>
                          <a:schemeClr val="tx1">
                            <a:lumMod val="50000"/>
                            <a:lumOff val="50000"/>
                          </a:schemeClr>
                        </a:solidFill>
                        <a:latin typeface="+mn-lt"/>
                        <a:ea typeface="+mn-ea"/>
                        <a:cs typeface="+mn-cs"/>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900" kern="1200" dirty="0" smtClean="0">
                          <a:solidFill>
                            <a:schemeClr val="tx1">
                              <a:lumMod val="50000"/>
                              <a:lumOff val="50000"/>
                            </a:schemeClr>
                          </a:solidFill>
                          <a:latin typeface="+mn-lt"/>
                          <a:ea typeface="+mn-ea"/>
                          <a:cs typeface="+mn-cs"/>
                        </a:rPr>
                        <a:t>WebFOCUS</a:t>
                      </a:r>
                      <a:r>
                        <a:rPr kumimoji="1" lang="ja-JP" altLang="en-US" sz="900" kern="1200" dirty="0" smtClean="0">
                          <a:solidFill>
                            <a:schemeClr val="tx1">
                              <a:lumMod val="50000"/>
                              <a:lumOff val="50000"/>
                            </a:schemeClr>
                          </a:solidFill>
                          <a:latin typeface="+mn-lt"/>
                          <a:ea typeface="+mn-ea"/>
                          <a:cs typeface="+mn-cs"/>
                        </a:rPr>
                        <a:t>コンテンツでよく使うサンプル集と手順・材料</a:t>
                      </a:r>
                      <a:endParaRPr kumimoji="1" lang="ja-JP" altLang="en-US" sz="900" kern="1200" dirty="0">
                        <a:solidFill>
                          <a:schemeClr val="tx1">
                            <a:lumMod val="50000"/>
                            <a:lumOff val="50000"/>
                          </a:schemeClr>
                        </a:solidFill>
                        <a:latin typeface="+mn-lt"/>
                        <a:ea typeface="+mn-ea"/>
                        <a:cs typeface="+mn-cs"/>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smtClean="0">
                        <a:solidFill>
                          <a:schemeClr val="tx1">
                            <a:lumMod val="50000"/>
                            <a:lumOff val="50000"/>
                          </a:schemeClr>
                        </a:solidFill>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4195145"/>
                  </a:ext>
                </a:extLst>
              </a:tr>
              <a:tr h="288000">
                <a:tc vMerge="1">
                  <a:txBody>
                    <a:bodyPr/>
                    <a:lstStyle/>
                    <a:p>
                      <a:pPr algn="ctr"/>
                      <a:endParaRPr kumimoji="1" lang="ja-JP" altLang="en-US" sz="900" b="1">
                        <a:solidFill>
                          <a:schemeClr val="bg2">
                            <a:lumMod val="25000"/>
                          </a:schemeClr>
                        </a:solidFill>
                      </a:endParaRPr>
                    </a:p>
                  </a:txBody>
                  <a:tcPr marL="72000" marR="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smtClean="0">
                          <a:solidFill>
                            <a:schemeClr val="tx1">
                              <a:lumMod val="50000"/>
                              <a:lumOff val="50000"/>
                            </a:schemeClr>
                          </a:solidFill>
                        </a:rPr>
                        <a:t>こわくないプロトタイプ開発のガイド</a:t>
                      </a:r>
                      <a:endParaRPr lang="en-US" altLang="ja-JP" sz="900" dirty="0" smtClean="0">
                        <a:solidFill>
                          <a:schemeClr val="tx1">
                            <a:lumMod val="50000"/>
                            <a:lumOff val="50000"/>
                          </a:schemeClr>
                        </a:solidFill>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新たな活用をはじめる際の実現性検証の進め方</a:t>
                      </a: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solidFill>
                          <a:schemeClr val="tx1">
                            <a:lumMod val="50000"/>
                            <a:lumOff val="50000"/>
                          </a:schemeClr>
                        </a:solidFill>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2293326"/>
                  </a:ext>
                </a:extLst>
              </a:tr>
              <a:tr h="288000">
                <a:tc rowSpan="4">
                  <a:txBody>
                    <a:bodyPr/>
                    <a:lstStyle/>
                    <a:p>
                      <a:pPr algn="ctr"/>
                      <a:r>
                        <a:rPr kumimoji="1" lang="en-US" altLang="ja-JP" sz="1100" b="1" dirty="0" smtClean="0">
                          <a:solidFill>
                            <a:srgbClr val="D95988"/>
                          </a:solidFill>
                        </a:rPr>
                        <a:t>Tier</a:t>
                      </a:r>
                      <a:r>
                        <a:rPr kumimoji="1" lang="ja-JP" altLang="en-US" sz="500" b="1" dirty="0" smtClean="0">
                          <a:solidFill>
                            <a:srgbClr val="D95988"/>
                          </a:solidFill>
                        </a:rPr>
                        <a:t> </a:t>
                      </a:r>
                      <a:r>
                        <a:rPr kumimoji="1" lang="en-US" altLang="ja-JP" sz="1100" b="1" dirty="0" smtClean="0">
                          <a:solidFill>
                            <a:srgbClr val="D95988"/>
                          </a:solidFill>
                        </a:rPr>
                        <a:t>3</a:t>
                      </a:r>
                      <a:r>
                        <a:rPr kumimoji="1" lang="en-US" altLang="ja-JP" sz="1100" b="1" dirty="0" smtClean="0">
                          <a:solidFill>
                            <a:schemeClr val="tx1">
                              <a:lumMod val="50000"/>
                              <a:lumOff val="50000"/>
                            </a:schemeClr>
                          </a:solidFill>
                        </a:rPr>
                        <a:t/>
                      </a:r>
                      <a:br>
                        <a:rPr kumimoji="1" lang="en-US" altLang="ja-JP" sz="1100" b="1" dirty="0" smtClean="0">
                          <a:solidFill>
                            <a:schemeClr val="tx1">
                              <a:lumMod val="50000"/>
                              <a:lumOff val="50000"/>
                            </a:schemeClr>
                          </a:solidFill>
                        </a:rPr>
                      </a:br>
                      <a:endParaRPr kumimoji="1" lang="en-US" altLang="ja-JP" sz="1100" b="1" dirty="0" smtClean="0">
                        <a:solidFill>
                          <a:schemeClr val="tx1">
                            <a:lumMod val="50000"/>
                            <a:lumOff val="50000"/>
                          </a:schemeClr>
                        </a:solidFill>
                      </a:endParaRPr>
                    </a:p>
                    <a:p>
                      <a:pPr algn="ctr"/>
                      <a:endParaRPr kumimoji="1" lang="en-US" altLang="ja-JP" sz="1100" b="1" dirty="0" smtClean="0">
                        <a:solidFill>
                          <a:schemeClr val="tx1">
                            <a:lumMod val="50000"/>
                            <a:lumOff val="50000"/>
                          </a:schemeClr>
                        </a:solidFill>
                      </a:endParaRPr>
                    </a:p>
                  </a:txBody>
                  <a:tcPr marL="72000" marR="72000" marT="36000" marB="3600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smtClean="0">
                          <a:solidFill>
                            <a:schemeClr val="tx1">
                              <a:lumMod val="50000"/>
                              <a:lumOff val="50000"/>
                            </a:schemeClr>
                          </a:solidFill>
                        </a:rPr>
                        <a:t>内製化進路相談</a:t>
                      </a:r>
                      <a:endParaRPr kumimoji="1" lang="ja-JP" altLang="en-US" sz="900" dirty="0" smtClean="0">
                        <a:solidFill>
                          <a:schemeClr val="tx1">
                            <a:lumMod val="50000"/>
                            <a:lumOff val="50000"/>
                          </a:schemeClr>
                        </a:solidFill>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900" dirty="0" smtClean="0">
                          <a:solidFill>
                            <a:schemeClr val="tx1">
                              <a:lumMod val="50000"/>
                              <a:lumOff val="50000"/>
                            </a:schemeClr>
                          </a:solidFill>
                        </a:rPr>
                        <a:t>内製化の進め方にまつわる考え方、進め方</a:t>
                      </a:r>
                      <a:endParaRPr kumimoji="1" lang="ja-JP" altLang="en-US" sz="900" dirty="0">
                        <a:solidFill>
                          <a:schemeClr val="tx1">
                            <a:lumMod val="50000"/>
                            <a:lumOff val="50000"/>
                          </a:schemeClr>
                        </a:solidFill>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r>
                        <a:rPr kumimoji="1" lang="en-US" altLang="ja-JP" sz="900" dirty="0" smtClean="0">
                          <a:solidFill>
                            <a:schemeClr val="tx1">
                              <a:lumMod val="50000"/>
                              <a:lumOff val="50000"/>
                            </a:schemeClr>
                          </a:solidFill>
                        </a:rPr>
                        <a:t>WebFOCUS</a:t>
                      </a:r>
                      <a:r>
                        <a:rPr kumimoji="1" lang="ja-JP" altLang="en-US" sz="900" dirty="0" smtClean="0">
                          <a:solidFill>
                            <a:schemeClr val="tx1">
                              <a:lumMod val="50000"/>
                              <a:lumOff val="50000"/>
                            </a:schemeClr>
                          </a:solidFill>
                        </a:rPr>
                        <a:t>の利用拡大活動の啓発や概要、機能の入門などのコンテンツを集約</a:t>
                      </a:r>
                    </a:p>
                  </a:txBody>
                  <a:tcPr marL="72000" marR="72000" marT="36000" marB="18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7194232"/>
                  </a:ext>
                </a:extLst>
              </a:tr>
              <a:tr h="288000">
                <a:tc vMerge="1">
                  <a:txBody>
                    <a:bodyPr/>
                    <a:lstStyle/>
                    <a:p>
                      <a:endParaRPr kumimoji="1" lang="ja-JP" altLang="en-US"/>
                    </a:p>
                  </a:txBody>
                  <a:tcPr/>
                </a:tc>
                <a:tc>
                  <a:txBody>
                    <a:bodyPr/>
                    <a:lstStyle/>
                    <a:p>
                      <a:pPr algn="l"/>
                      <a:r>
                        <a:rPr kumimoji="1" lang="en-US" altLang="ja-JP" sz="900" dirty="0" smtClean="0">
                          <a:solidFill>
                            <a:schemeClr val="tx1">
                              <a:lumMod val="50000"/>
                              <a:lumOff val="50000"/>
                            </a:schemeClr>
                          </a:solidFill>
                        </a:rPr>
                        <a:t>What’s WebFOCUS</a:t>
                      </a:r>
                      <a:r>
                        <a:rPr kumimoji="1" lang="ja-JP" altLang="en-US" sz="900" dirty="0" smtClean="0">
                          <a:solidFill>
                            <a:schemeClr val="tx1">
                              <a:lumMod val="50000"/>
                              <a:lumOff val="50000"/>
                            </a:schemeClr>
                          </a:solidFill>
                        </a:rPr>
                        <a:t> </a:t>
                      </a:r>
                      <a:endParaRPr kumimoji="1" lang="en-US" altLang="ja-JP" sz="900" dirty="0" smtClean="0">
                        <a:solidFill>
                          <a:schemeClr val="tx1">
                            <a:lumMod val="50000"/>
                            <a:lumOff val="50000"/>
                          </a:schemeClr>
                        </a:solidFill>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900" dirty="0" smtClean="0">
                          <a:solidFill>
                            <a:schemeClr val="tx1">
                              <a:lumMod val="50000"/>
                              <a:lumOff val="50000"/>
                            </a:schemeClr>
                          </a:solidFill>
                        </a:rPr>
                        <a:t>WebFOCUS</a:t>
                      </a:r>
                      <a:r>
                        <a:rPr kumimoji="1" lang="ja-JP" altLang="en-US" sz="900" dirty="0" smtClean="0">
                          <a:solidFill>
                            <a:schemeClr val="tx1">
                              <a:lumMod val="50000"/>
                              <a:lumOff val="50000"/>
                            </a:schemeClr>
                          </a:solidFill>
                        </a:rPr>
                        <a:t>最新バージョンの機能紹介＆デモ</a:t>
                      </a:r>
                      <a:endParaRPr kumimoji="1" lang="ja-JP" altLang="en-US" sz="900" dirty="0">
                        <a:solidFill>
                          <a:schemeClr val="tx1">
                            <a:lumMod val="50000"/>
                            <a:lumOff val="50000"/>
                          </a:schemeClr>
                        </a:solidFill>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2981817200"/>
                  </a:ext>
                </a:extLst>
              </a:tr>
              <a:tr h="288000">
                <a:tc vMerge="1">
                  <a:txBody>
                    <a:bodyPr/>
                    <a:lstStyle/>
                    <a:p>
                      <a:pPr algn="ctr"/>
                      <a:endParaRPr kumimoji="1" lang="en-US" altLang="ja-JP" sz="900" b="1" smtClean="0">
                        <a:solidFill>
                          <a:schemeClr val="bg2">
                            <a:lumMod val="25000"/>
                          </a:schemeClr>
                        </a:solidFill>
                      </a:endParaRPr>
                    </a:p>
                  </a:txBody>
                  <a:tcPr marL="72000" marR="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smtClean="0">
                          <a:solidFill>
                            <a:schemeClr val="tx1">
                              <a:lumMod val="50000"/>
                              <a:lumOff val="50000"/>
                            </a:schemeClr>
                          </a:solidFill>
                        </a:rPr>
                        <a:t>インスタントチューニング</a:t>
                      </a: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lumMod val="50000"/>
                              <a:lumOff val="50000"/>
                            </a:schemeClr>
                          </a:solidFill>
                        </a:rPr>
                        <a:t>性能課題のボトルネックの特定や改善に向けたテクニック</a:t>
                      </a: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sz="900" dirty="0">
                        <a:solidFill>
                          <a:schemeClr val="tx1">
                            <a:lumMod val="50000"/>
                            <a:lumOff val="50000"/>
                          </a:schemeClr>
                        </a:solidFill>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8326821"/>
                  </a:ext>
                </a:extLst>
              </a:tr>
              <a:tr h="288000">
                <a:tc vMerge="1">
                  <a:txBody>
                    <a:bodyPr/>
                    <a:lstStyle/>
                    <a:p>
                      <a:pPr algn="ctr"/>
                      <a:endParaRPr kumimoji="1" lang="en-US" altLang="ja-JP" sz="900" b="1" smtClean="0">
                        <a:solidFill>
                          <a:schemeClr val="bg2">
                            <a:lumMod val="25000"/>
                          </a:schemeClr>
                        </a:solidFill>
                      </a:endParaRPr>
                    </a:p>
                  </a:txBody>
                  <a:tcPr marL="72000" marR="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smtClean="0">
                          <a:solidFill>
                            <a:schemeClr val="tx1">
                              <a:lumMod val="50000"/>
                              <a:lumOff val="50000"/>
                            </a:schemeClr>
                          </a:solidFill>
                        </a:rPr>
                        <a:t>データドリブンを、日常に</a:t>
                      </a:r>
                      <a:endParaRPr kumimoji="1" lang="ja-JP" altLang="en-US" sz="900" dirty="0">
                        <a:solidFill>
                          <a:schemeClr val="tx1">
                            <a:lumMod val="50000"/>
                            <a:lumOff val="50000"/>
                          </a:schemeClr>
                        </a:solidFill>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lumMod val="50000"/>
                              <a:lumOff val="50000"/>
                            </a:schemeClr>
                          </a:solidFill>
                        </a:rPr>
                        <a:t>データドリブンの必要性、データドリブンの考え方、進め方</a:t>
                      </a: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solidFill>
                          <a:schemeClr val="tx1">
                            <a:lumMod val="50000"/>
                            <a:lumOff val="50000"/>
                          </a:schemeClr>
                        </a:solidFill>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63561428"/>
                  </a:ext>
                </a:extLst>
              </a:tr>
            </a:tbl>
          </a:graphicData>
        </a:graphic>
      </p:graphicFrame>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103" y="3075806"/>
            <a:ext cx="434506" cy="407892"/>
          </a:xfrm>
          <a:prstGeom prst="rect">
            <a:avLst/>
          </a:prstGeom>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103" y="4083918"/>
            <a:ext cx="434506" cy="407892"/>
          </a:xfrm>
          <a:prstGeom prst="rect">
            <a:avLst/>
          </a:prstGeom>
        </p:spPr>
      </p:pic>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377" y="1923678"/>
            <a:ext cx="434506" cy="407892"/>
          </a:xfrm>
          <a:prstGeom prst="rect">
            <a:avLst/>
          </a:prstGeom>
        </p:spPr>
      </p:pic>
      <p:sp>
        <p:nvSpPr>
          <p:cNvPr id="17" name="フッター プレースホルダー 3"/>
          <p:cNvSpPr>
            <a:spLocks noGrp="1"/>
          </p:cNvSpPr>
          <p:nvPr>
            <p:ph type="ftr" sz="quarter" idx="3"/>
          </p:nvPr>
        </p:nvSpPr>
        <p:spPr>
          <a:xfrm>
            <a:off x="2874645" y="4776458"/>
            <a:ext cx="3394710" cy="274637"/>
          </a:xfrm>
        </p:spPr>
        <p:txBody>
          <a:bodyPr/>
          <a:lstStyle/>
          <a:p>
            <a:r>
              <a:rPr lang="en-US" altLang="ja-JP" dirty="0" smtClean="0"/>
              <a:t>Copyright© K.K. Ashisuto All Rights Reserved.</a:t>
            </a:r>
            <a:endParaRPr lang="ja-JP" altLang="en-US" dirty="0" smtClean="0"/>
          </a:p>
        </p:txBody>
      </p:sp>
    </p:spTree>
    <p:extLst>
      <p:ext uri="{BB962C8B-B14F-4D97-AF65-F5344CB8AC3E}">
        <p14:creationId xmlns:p14="http://schemas.microsoft.com/office/powerpoint/2010/main" val="1495569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611560" y="832478"/>
            <a:ext cx="8136904" cy="2387344"/>
          </a:xfrm>
          <a:prstGeom prst="rect">
            <a:avLst/>
          </a:prstGeom>
          <a:solidFill>
            <a:schemeClr val="bg1">
              <a:lumMod val="95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2000" b="1" dirty="0" smtClean="0">
              <a:effectLst>
                <a:outerShdw blurRad="38100" dist="38100" dir="2700000" algn="tl">
                  <a:srgbClr val="000000">
                    <a:alpha val="43137"/>
                  </a:srgbClr>
                </a:outerShdw>
              </a:effectLst>
            </a:endParaRPr>
          </a:p>
        </p:txBody>
      </p:sp>
      <p:sp>
        <p:nvSpPr>
          <p:cNvPr id="2" name="タイトル 1"/>
          <p:cNvSpPr>
            <a:spLocks noGrp="1"/>
          </p:cNvSpPr>
          <p:nvPr>
            <p:ph type="title"/>
          </p:nvPr>
        </p:nvSpPr>
        <p:spPr/>
        <p:txBody>
          <a:bodyPr/>
          <a:lstStyle/>
          <a:p>
            <a:r>
              <a:rPr kumimoji="1" lang="ja-JP" altLang="en-US" dirty="0" smtClean="0">
                <a:latin typeface="+mn-lt"/>
                <a:ea typeface="+mn-ea"/>
              </a:rPr>
              <a:t>提供形態</a:t>
            </a:r>
            <a:endParaRPr kumimoji="1" lang="ja-JP" altLang="en-US" dirty="0">
              <a:latin typeface="+mn-lt"/>
              <a:ea typeface="+mn-ea"/>
            </a:endParaRPr>
          </a:p>
        </p:txBody>
      </p:sp>
      <p:sp>
        <p:nvSpPr>
          <p:cNvPr id="4" name="フッター プレースホルダー 3"/>
          <p:cNvSpPr>
            <a:spLocks noGrp="1"/>
          </p:cNvSpPr>
          <p:nvPr>
            <p:ph type="ftr" sz="quarter" idx="3"/>
          </p:nvPr>
        </p:nvSpPr>
        <p:spPr/>
        <p:txBody>
          <a:bodyPr/>
          <a:lstStyle/>
          <a:p>
            <a:r>
              <a:rPr lang="en-US" altLang="ja-JP" dirty="0" smtClean="0"/>
              <a:t>Copyright© K.K. Ashisuto All Rights Reserved.</a:t>
            </a:r>
            <a:endParaRPr lang="ja-JP" altLang="en-US" dirty="0" smtClean="0"/>
          </a:p>
        </p:txBody>
      </p:sp>
      <p:sp>
        <p:nvSpPr>
          <p:cNvPr id="5" name="スライド番号プレースホルダー 4"/>
          <p:cNvSpPr>
            <a:spLocks noGrp="1"/>
          </p:cNvSpPr>
          <p:nvPr>
            <p:ph type="sldNum" sz="quarter" idx="4"/>
          </p:nvPr>
        </p:nvSpPr>
        <p:spPr/>
        <p:txBody>
          <a:bodyPr/>
          <a:lstStyle/>
          <a:p>
            <a:fld id="{C7816169-848B-4E2F-9129-06408CD9870A}" type="slidenum">
              <a:rPr lang="ja-JP" altLang="en-US" smtClean="0"/>
              <a:pPr/>
              <a:t>9</a:t>
            </a:fld>
            <a:endParaRPr lang="ja-JP" altLang="en-US" dirty="0"/>
          </a:p>
        </p:txBody>
      </p:sp>
      <p:pic>
        <p:nvPicPr>
          <p:cNvPr id="6" name="図 5"/>
          <p:cNvPicPr>
            <a:picLocks noChangeAspect="1"/>
          </p:cNvPicPr>
          <p:nvPr/>
        </p:nvPicPr>
        <p:blipFill rotWithShape="1">
          <a:blip r:embed="rId2"/>
          <a:srcRect b="41247"/>
          <a:stretch/>
        </p:blipFill>
        <p:spPr>
          <a:xfrm>
            <a:off x="818558" y="1385634"/>
            <a:ext cx="2305020" cy="1474148"/>
          </a:xfrm>
          <a:prstGeom prst="rect">
            <a:avLst/>
          </a:prstGeom>
          <a:ln>
            <a:solidFill>
              <a:schemeClr val="tx1">
                <a:lumMod val="50000"/>
                <a:lumOff val="50000"/>
              </a:schemeClr>
            </a:solidFill>
          </a:ln>
          <a:effectLst>
            <a:outerShdw blurRad="50800" dist="50800" dir="2700000" algn="tl" rotWithShape="0">
              <a:schemeClr val="tx1">
                <a:lumMod val="50000"/>
                <a:lumOff val="50000"/>
                <a:alpha val="40000"/>
              </a:schemeClr>
            </a:outerShdw>
          </a:effectLst>
        </p:spPr>
      </p:pic>
      <p:sp>
        <p:nvSpPr>
          <p:cNvPr id="36" name="正方形/長方形 35"/>
          <p:cNvSpPr/>
          <p:nvPr/>
        </p:nvSpPr>
        <p:spPr>
          <a:xfrm>
            <a:off x="708824" y="899264"/>
            <a:ext cx="3780000" cy="324000"/>
          </a:xfrm>
          <a:prstGeom prst="rect">
            <a:avLst/>
          </a:prstGeom>
          <a:solidFill>
            <a:schemeClr val="accent5"/>
          </a:solidFill>
        </p:spPr>
        <p:txBody>
          <a:bodyPr wrap="none" lIns="72000" tIns="36000" rIns="72000" bIns="36000" anchor="b">
            <a:noAutofit/>
          </a:bodyPr>
          <a:lstStyle/>
          <a:p>
            <a:pPr algn="ctr"/>
            <a:r>
              <a:rPr lang="ja-JP" altLang="en-US" sz="1400" dirty="0" smtClean="0">
                <a:solidFill>
                  <a:schemeClr val="bg1"/>
                </a:solidFill>
              </a:rPr>
              <a:t>コンテンツの視聴、ダウンロード</a:t>
            </a:r>
            <a:endParaRPr lang="ja-JP" altLang="en-US" sz="1400" dirty="0">
              <a:solidFill>
                <a:schemeClr val="bg1"/>
              </a:solidFill>
            </a:endParaRPr>
          </a:p>
        </p:txBody>
      </p:sp>
      <p:pic>
        <p:nvPicPr>
          <p:cNvPr id="37" name="図 36"/>
          <p:cNvPicPr>
            <a:picLocks noChangeAspect="1"/>
          </p:cNvPicPr>
          <p:nvPr/>
        </p:nvPicPr>
        <p:blipFill rotWithShape="1">
          <a:blip r:embed="rId3"/>
          <a:srcRect b="9579"/>
          <a:stretch/>
        </p:blipFill>
        <p:spPr>
          <a:xfrm>
            <a:off x="2627784" y="1849764"/>
            <a:ext cx="1737904" cy="1234898"/>
          </a:xfrm>
          <a:prstGeom prst="rect">
            <a:avLst/>
          </a:prstGeom>
          <a:ln>
            <a:solidFill>
              <a:schemeClr val="tx1">
                <a:lumMod val="50000"/>
                <a:lumOff val="50000"/>
              </a:schemeClr>
            </a:solidFill>
          </a:ln>
          <a:effectLst>
            <a:outerShdw blurRad="50800" dist="50800" dir="2700000" algn="tl" rotWithShape="0">
              <a:schemeClr val="tx1">
                <a:lumMod val="50000"/>
                <a:lumOff val="50000"/>
                <a:alpha val="40000"/>
              </a:schemeClr>
            </a:outerShdw>
          </a:effectLst>
        </p:spPr>
      </p:pic>
      <p:sp>
        <p:nvSpPr>
          <p:cNvPr id="38" name="正方形/長方形 37"/>
          <p:cNvSpPr/>
          <p:nvPr/>
        </p:nvSpPr>
        <p:spPr>
          <a:xfrm>
            <a:off x="4572000" y="1385634"/>
            <a:ext cx="4176464" cy="1362552"/>
          </a:xfrm>
          <a:prstGeom prst="rect">
            <a:avLst/>
          </a:prstGeom>
        </p:spPr>
        <p:txBody>
          <a:bodyPr wrap="square">
            <a:spAutoFit/>
          </a:bodyPr>
          <a:lstStyle/>
          <a:p>
            <a:pPr marL="171450" indent="-171450">
              <a:lnSpc>
                <a:spcPct val="131000"/>
              </a:lnSpc>
              <a:buFont typeface="Wingdings" panose="05000000000000000000" pitchFamily="2" charset="2"/>
              <a:buChar char="n"/>
            </a:pPr>
            <a:r>
              <a:rPr lang="en-US" altLang="ja-JP" sz="900" dirty="0" smtClean="0">
                <a:solidFill>
                  <a:schemeClr val="tx1">
                    <a:lumMod val="65000"/>
                    <a:lumOff val="35000"/>
                  </a:schemeClr>
                </a:solidFill>
                <a:cs typeface="Meiryo UI" panose="020B0604030504040204" pitchFamily="50" charset="-128"/>
              </a:rPr>
              <a:t>WebFOCUS</a:t>
            </a:r>
            <a:r>
              <a:rPr lang="ja-JP" altLang="en-US" sz="900" dirty="0" smtClean="0">
                <a:solidFill>
                  <a:schemeClr val="tx1">
                    <a:lumMod val="65000"/>
                    <a:lumOff val="35000"/>
                  </a:schemeClr>
                </a:solidFill>
                <a:cs typeface="Meiryo UI" panose="020B0604030504040204" pitchFamily="50" charset="-128"/>
              </a:rPr>
              <a:t> </a:t>
            </a:r>
            <a:r>
              <a:rPr lang="en-US" altLang="ja-JP" sz="900" dirty="0" smtClean="0">
                <a:solidFill>
                  <a:schemeClr val="tx1">
                    <a:lumMod val="65000"/>
                    <a:lumOff val="35000"/>
                  </a:schemeClr>
                </a:solidFill>
                <a:cs typeface="Meiryo UI" panose="020B0604030504040204" pitchFamily="50" charset="-128"/>
              </a:rPr>
              <a:t>knowledge base</a:t>
            </a:r>
            <a:r>
              <a:rPr lang="ja-JP" altLang="en-US" sz="900" dirty="0" smtClean="0">
                <a:solidFill>
                  <a:schemeClr val="tx1">
                    <a:lumMod val="65000"/>
                    <a:lumOff val="35000"/>
                  </a:schemeClr>
                </a:solidFill>
                <a:cs typeface="Meiryo UI" panose="020B0604030504040204" pitchFamily="50" charset="-128"/>
              </a:rPr>
              <a:t> にてコンテンツを提供します。</a:t>
            </a:r>
            <a:r>
              <a:rPr lang="en-US" altLang="ja-JP" sz="900" dirty="0" smtClean="0">
                <a:solidFill>
                  <a:schemeClr val="tx1">
                    <a:lumMod val="65000"/>
                    <a:lumOff val="35000"/>
                  </a:schemeClr>
                </a:solidFill>
                <a:cs typeface="Meiryo UI" panose="020B0604030504040204" pitchFamily="50" charset="-128"/>
              </a:rPr>
              <a:t/>
            </a:r>
            <a:br>
              <a:rPr lang="en-US" altLang="ja-JP" sz="900" dirty="0" smtClean="0">
                <a:solidFill>
                  <a:schemeClr val="tx1">
                    <a:lumMod val="65000"/>
                    <a:lumOff val="35000"/>
                  </a:schemeClr>
                </a:solidFill>
                <a:cs typeface="Meiryo UI" panose="020B0604030504040204" pitchFamily="50" charset="-128"/>
              </a:rPr>
            </a:br>
            <a:r>
              <a:rPr lang="ja-JP" altLang="en-US" sz="900" dirty="0">
                <a:solidFill>
                  <a:srgbClr val="0070C0"/>
                </a:solidFill>
              </a:rPr>
              <a:t>https://wfp.ashisuto.co.jp/service/webfocus-knowledge-base</a:t>
            </a:r>
            <a:r>
              <a:rPr lang="ja-JP" altLang="en-US" sz="900" dirty="0" smtClean="0">
                <a:solidFill>
                  <a:srgbClr val="0070C0"/>
                </a:solidFill>
              </a:rPr>
              <a:t>/</a:t>
            </a:r>
            <a:endParaRPr lang="en-US" altLang="ja-JP" sz="900" dirty="0" smtClean="0">
              <a:solidFill>
                <a:srgbClr val="0070C0"/>
              </a:solidFill>
              <a:cs typeface="Meiryo UI" panose="020B0604030504040204" pitchFamily="50" charset="-128"/>
            </a:endParaRPr>
          </a:p>
          <a:p>
            <a:pPr marL="171450" indent="-171450">
              <a:lnSpc>
                <a:spcPct val="131000"/>
              </a:lnSpc>
              <a:buFont typeface="Wingdings" panose="05000000000000000000" pitchFamily="2" charset="2"/>
              <a:buChar char="n"/>
            </a:pPr>
            <a:r>
              <a:rPr lang="ja-JP" altLang="en-US" sz="900" dirty="0" smtClean="0">
                <a:solidFill>
                  <a:schemeClr val="tx1">
                    <a:lumMod val="65000"/>
                    <a:lumOff val="35000"/>
                  </a:schemeClr>
                </a:solidFill>
                <a:cs typeface="Meiryo UI" panose="020B0604030504040204" pitchFamily="50" charset="-128"/>
              </a:rPr>
              <a:t>サイト内</a:t>
            </a:r>
            <a:r>
              <a:rPr lang="ja-JP" altLang="en-US" sz="900" dirty="0">
                <a:solidFill>
                  <a:schemeClr val="tx1">
                    <a:lumMod val="65000"/>
                    <a:lumOff val="35000"/>
                  </a:schemeClr>
                </a:solidFill>
                <a:cs typeface="Meiryo UI" panose="020B0604030504040204" pitchFamily="50" charset="-128"/>
              </a:rPr>
              <a:t>のコンテンツを利用するためには、ログイン</a:t>
            </a:r>
            <a:r>
              <a:rPr lang="en-US" altLang="ja-JP" sz="900" dirty="0">
                <a:solidFill>
                  <a:schemeClr val="tx1">
                    <a:lumMod val="65000"/>
                    <a:lumOff val="35000"/>
                  </a:schemeClr>
                </a:solidFill>
                <a:cs typeface="Meiryo UI" panose="020B0604030504040204" pitchFamily="50" charset="-128"/>
              </a:rPr>
              <a:t>ID</a:t>
            </a:r>
            <a:r>
              <a:rPr lang="ja-JP" altLang="en-US" sz="900" dirty="0">
                <a:solidFill>
                  <a:schemeClr val="tx1">
                    <a:lumMod val="65000"/>
                    <a:lumOff val="35000"/>
                  </a:schemeClr>
                </a:solidFill>
                <a:cs typeface="Meiryo UI" panose="020B0604030504040204" pitchFamily="50" charset="-128"/>
              </a:rPr>
              <a:t>が必要です</a:t>
            </a:r>
            <a:r>
              <a:rPr lang="ja-JP" altLang="en-US" sz="900" dirty="0" smtClean="0">
                <a:solidFill>
                  <a:schemeClr val="tx1">
                    <a:lumMod val="65000"/>
                    <a:lumOff val="35000"/>
                  </a:schemeClr>
                </a:solidFill>
                <a:cs typeface="Meiryo UI" panose="020B0604030504040204" pitchFamily="50" charset="-128"/>
              </a:rPr>
              <a:t>。</a:t>
            </a:r>
            <a:endParaRPr lang="en-US" altLang="ja-JP" sz="900" dirty="0" smtClean="0">
              <a:solidFill>
                <a:schemeClr val="tx1">
                  <a:lumMod val="65000"/>
                  <a:lumOff val="35000"/>
                </a:schemeClr>
              </a:solidFill>
              <a:cs typeface="Meiryo UI" panose="020B0604030504040204" pitchFamily="50" charset="-128"/>
            </a:endParaRPr>
          </a:p>
          <a:p>
            <a:pPr marL="171450" indent="-171450">
              <a:lnSpc>
                <a:spcPct val="131000"/>
              </a:lnSpc>
              <a:buFont typeface="Wingdings" panose="05000000000000000000" pitchFamily="2" charset="2"/>
              <a:buChar char="n"/>
            </a:pPr>
            <a:r>
              <a:rPr lang="ja-JP" altLang="en-US" sz="900" dirty="0" smtClean="0">
                <a:solidFill>
                  <a:schemeClr val="tx1">
                    <a:lumMod val="65000"/>
                    <a:lumOff val="35000"/>
                  </a:schemeClr>
                </a:solidFill>
                <a:cs typeface="Meiryo UI" panose="020B0604030504040204" pitchFamily="50" charset="-128"/>
              </a:rPr>
              <a:t>お申込みいただいたお客様ごとにログイン</a:t>
            </a:r>
            <a:r>
              <a:rPr lang="en-US" altLang="ja-JP" sz="900" dirty="0" smtClean="0">
                <a:solidFill>
                  <a:schemeClr val="tx1">
                    <a:lumMod val="65000"/>
                    <a:lumOff val="35000"/>
                  </a:schemeClr>
                </a:solidFill>
                <a:cs typeface="Meiryo UI" panose="020B0604030504040204" pitchFamily="50" charset="-128"/>
              </a:rPr>
              <a:t>ID</a:t>
            </a:r>
            <a:r>
              <a:rPr lang="ja-JP" altLang="en-US" sz="900" dirty="0" smtClean="0">
                <a:solidFill>
                  <a:schemeClr val="tx1">
                    <a:lumMod val="65000"/>
                    <a:lumOff val="35000"/>
                  </a:schemeClr>
                </a:solidFill>
                <a:cs typeface="Meiryo UI" panose="020B0604030504040204" pitchFamily="50" charset="-128"/>
              </a:rPr>
              <a:t>を発行します。</a:t>
            </a:r>
            <a:endParaRPr lang="en-US" altLang="ja-JP" sz="900" dirty="0" smtClean="0">
              <a:solidFill>
                <a:schemeClr val="tx1">
                  <a:lumMod val="65000"/>
                  <a:lumOff val="35000"/>
                </a:schemeClr>
              </a:solidFill>
              <a:cs typeface="Meiryo UI" panose="020B0604030504040204" pitchFamily="50" charset="-128"/>
            </a:endParaRPr>
          </a:p>
          <a:p>
            <a:pPr marL="171450" indent="-171450">
              <a:lnSpc>
                <a:spcPct val="131000"/>
              </a:lnSpc>
              <a:buFont typeface="Wingdings" panose="05000000000000000000" pitchFamily="2" charset="2"/>
              <a:buChar char="n"/>
            </a:pPr>
            <a:r>
              <a:rPr lang="en-US" altLang="ja-JP" sz="900" dirty="0">
                <a:solidFill>
                  <a:schemeClr val="tx1">
                    <a:lumMod val="65000"/>
                    <a:lumOff val="35000"/>
                  </a:schemeClr>
                </a:solidFill>
                <a:cs typeface="Meiryo UI" panose="020B0604030504040204" pitchFamily="50" charset="-128"/>
              </a:rPr>
              <a:t>WebFOCUS</a:t>
            </a:r>
            <a:r>
              <a:rPr lang="ja-JP" altLang="en-US" sz="900" dirty="0">
                <a:solidFill>
                  <a:schemeClr val="tx1">
                    <a:lumMod val="65000"/>
                    <a:lumOff val="35000"/>
                  </a:schemeClr>
                </a:solidFill>
                <a:cs typeface="Meiryo UI" panose="020B0604030504040204" pitchFamily="50" charset="-128"/>
              </a:rPr>
              <a:t> </a:t>
            </a:r>
            <a:r>
              <a:rPr lang="en-US" altLang="ja-JP" sz="900" dirty="0">
                <a:solidFill>
                  <a:schemeClr val="tx1">
                    <a:lumMod val="65000"/>
                    <a:lumOff val="35000"/>
                  </a:schemeClr>
                </a:solidFill>
                <a:cs typeface="Meiryo UI" panose="020B0604030504040204" pitchFamily="50" charset="-128"/>
              </a:rPr>
              <a:t>knowledge base</a:t>
            </a:r>
            <a:r>
              <a:rPr lang="ja-JP" altLang="en-US" sz="900" dirty="0">
                <a:solidFill>
                  <a:schemeClr val="tx1">
                    <a:lumMod val="65000"/>
                    <a:lumOff val="35000"/>
                  </a:schemeClr>
                </a:solidFill>
                <a:cs typeface="Meiryo UI" panose="020B0604030504040204" pitchFamily="50" charset="-128"/>
              </a:rPr>
              <a:t> では、保守契約のあるお客様向けに無料でコンテンツを提供して</a:t>
            </a:r>
            <a:r>
              <a:rPr lang="ja-JP" altLang="en-US" sz="900" dirty="0" smtClean="0">
                <a:solidFill>
                  <a:schemeClr val="tx1">
                    <a:lumMod val="65000"/>
                    <a:lumOff val="35000"/>
                  </a:schemeClr>
                </a:solidFill>
                <a:cs typeface="Meiryo UI" panose="020B0604030504040204" pitchFamily="50" charset="-128"/>
              </a:rPr>
              <a:t>いますが、</a:t>
            </a:r>
            <a:r>
              <a:rPr lang="ja-JP" altLang="en-US" sz="900" dirty="0" smtClean="0">
                <a:solidFill>
                  <a:schemeClr val="tx1">
                    <a:lumMod val="65000"/>
                    <a:lumOff val="35000"/>
                  </a:schemeClr>
                </a:solidFill>
              </a:rPr>
              <a:t>ナレッジサプリをご契約いただいたお客様には、ナレッジサプリ専用メニューから有料コンテンツを提供します。</a:t>
            </a:r>
            <a:endParaRPr lang="en-US" altLang="ja-JP" sz="900" dirty="0">
              <a:solidFill>
                <a:schemeClr val="tx1">
                  <a:lumMod val="65000"/>
                  <a:lumOff val="35000"/>
                </a:schemeClr>
              </a:solidFill>
            </a:endParaRPr>
          </a:p>
        </p:txBody>
      </p:sp>
      <p:sp>
        <p:nvSpPr>
          <p:cNvPr id="39" name="正方形/長方形 38"/>
          <p:cNvSpPr/>
          <p:nvPr/>
        </p:nvSpPr>
        <p:spPr>
          <a:xfrm>
            <a:off x="611560" y="3335174"/>
            <a:ext cx="8136904" cy="1396816"/>
          </a:xfrm>
          <a:prstGeom prst="rect">
            <a:avLst/>
          </a:prstGeom>
          <a:solidFill>
            <a:schemeClr val="bg1">
              <a:lumMod val="95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2000" b="1" dirty="0" smtClean="0">
              <a:effectLst>
                <a:outerShdw blurRad="38100" dist="38100" dir="2700000" algn="tl">
                  <a:srgbClr val="000000">
                    <a:alpha val="43137"/>
                  </a:srgbClr>
                </a:outerShdw>
              </a:effectLst>
            </a:endParaRPr>
          </a:p>
        </p:txBody>
      </p:sp>
      <p:sp>
        <p:nvSpPr>
          <p:cNvPr id="48" name="正方形/長方形 47"/>
          <p:cNvSpPr/>
          <p:nvPr/>
        </p:nvSpPr>
        <p:spPr>
          <a:xfrm>
            <a:off x="4572000" y="3810174"/>
            <a:ext cx="4176464" cy="818173"/>
          </a:xfrm>
          <a:prstGeom prst="rect">
            <a:avLst/>
          </a:prstGeom>
        </p:spPr>
        <p:txBody>
          <a:bodyPr wrap="square">
            <a:spAutoFit/>
          </a:bodyPr>
          <a:lstStyle/>
          <a:p>
            <a:pPr marL="171450" indent="-171450">
              <a:lnSpc>
                <a:spcPct val="131000"/>
              </a:lnSpc>
              <a:buFont typeface="Wingdings" panose="05000000000000000000" pitchFamily="2" charset="2"/>
              <a:buChar char="n"/>
            </a:pPr>
            <a:r>
              <a:rPr lang="ja-JP" altLang="en-US" sz="900" dirty="0" smtClean="0">
                <a:solidFill>
                  <a:schemeClr val="tx1">
                    <a:lumMod val="65000"/>
                    <a:lumOff val="35000"/>
                  </a:schemeClr>
                </a:solidFill>
                <a:cs typeface="Meiryo UI" panose="020B0604030504040204" pitchFamily="50" charset="-128"/>
              </a:rPr>
              <a:t>リモートフォローの実施内容により消化ポイントが異なります。</a:t>
            </a:r>
            <a:endParaRPr lang="en-US" altLang="ja-JP" sz="900" dirty="0" smtClean="0">
              <a:solidFill>
                <a:schemeClr val="tx1">
                  <a:lumMod val="65000"/>
                  <a:lumOff val="35000"/>
                </a:schemeClr>
              </a:solidFill>
              <a:cs typeface="Meiryo UI" panose="020B0604030504040204" pitchFamily="50" charset="-128"/>
            </a:endParaRPr>
          </a:p>
          <a:p>
            <a:pPr marL="171450" indent="-171450">
              <a:lnSpc>
                <a:spcPct val="131000"/>
              </a:lnSpc>
              <a:buFont typeface="Wingdings" panose="05000000000000000000" pitchFamily="2" charset="2"/>
              <a:buChar char="n"/>
            </a:pPr>
            <a:r>
              <a:rPr lang="ja-JP" altLang="en-US" sz="900" dirty="0" smtClean="0">
                <a:solidFill>
                  <a:schemeClr val="tx1">
                    <a:lumMod val="65000"/>
                    <a:lumOff val="35000"/>
                  </a:schemeClr>
                </a:solidFill>
                <a:cs typeface="Meiryo UI" panose="020B0604030504040204" pitchFamily="50" charset="-128"/>
              </a:rPr>
              <a:t>リモートフォローは、</a:t>
            </a:r>
            <a:r>
              <a:rPr lang="en-US" altLang="ja-JP" sz="900" dirty="0" smtClean="0">
                <a:solidFill>
                  <a:schemeClr val="tx1">
                    <a:lumMod val="65000"/>
                    <a:lumOff val="35000"/>
                  </a:schemeClr>
                </a:solidFill>
                <a:cs typeface="Meiryo UI" panose="020B0604030504040204" pitchFamily="50" charset="-128"/>
              </a:rPr>
              <a:t>Web</a:t>
            </a:r>
            <a:r>
              <a:rPr lang="ja-JP" altLang="en-US" sz="900" dirty="0" smtClean="0">
                <a:solidFill>
                  <a:schemeClr val="tx1">
                    <a:lumMod val="65000"/>
                    <a:lumOff val="35000"/>
                  </a:schemeClr>
                </a:solidFill>
                <a:cs typeface="Meiryo UI" panose="020B0604030504040204" pitchFamily="50" charset="-128"/>
              </a:rPr>
              <a:t>会議ツールを利用してリモートで実施します。</a:t>
            </a:r>
            <a:endParaRPr lang="en-US" altLang="ja-JP" sz="900" dirty="0" smtClean="0">
              <a:solidFill>
                <a:schemeClr val="tx1">
                  <a:lumMod val="65000"/>
                  <a:lumOff val="35000"/>
                </a:schemeClr>
              </a:solidFill>
              <a:cs typeface="Meiryo UI" panose="020B0604030504040204" pitchFamily="50" charset="-128"/>
            </a:endParaRPr>
          </a:p>
          <a:p>
            <a:pPr marL="171450" indent="-171450">
              <a:lnSpc>
                <a:spcPct val="131000"/>
              </a:lnSpc>
              <a:buFont typeface="Wingdings" panose="05000000000000000000" pitchFamily="2" charset="2"/>
              <a:buChar char="n"/>
            </a:pPr>
            <a:r>
              <a:rPr lang="en-US" altLang="ja-JP" sz="900" dirty="0" smtClean="0">
                <a:solidFill>
                  <a:schemeClr val="tx1">
                    <a:lumMod val="65000"/>
                    <a:lumOff val="35000"/>
                  </a:schemeClr>
                </a:solidFill>
                <a:cs typeface="Meiryo UI" panose="020B0604030504040204" pitchFamily="50" charset="-128"/>
              </a:rPr>
              <a:t>Web</a:t>
            </a:r>
            <a:r>
              <a:rPr lang="ja-JP" altLang="en-US" sz="900" dirty="0">
                <a:solidFill>
                  <a:schemeClr val="tx1">
                    <a:lumMod val="65000"/>
                    <a:lumOff val="35000"/>
                  </a:schemeClr>
                </a:solidFill>
                <a:cs typeface="Meiryo UI" panose="020B0604030504040204" pitchFamily="50" charset="-128"/>
              </a:rPr>
              <a:t>会議</a:t>
            </a:r>
            <a:r>
              <a:rPr lang="ja-JP" altLang="en-US" sz="900" dirty="0" smtClean="0">
                <a:solidFill>
                  <a:schemeClr val="tx1">
                    <a:lumMod val="65000"/>
                    <a:lumOff val="35000"/>
                  </a:schemeClr>
                </a:solidFill>
                <a:cs typeface="Meiryo UI" panose="020B0604030504040204" pitchFamily="50" charset="-128"/>
              </a:rPr>
              <a:t>ツール</a:t>
            </a:r>
            <a:r>
              <a:rPr lang="ja-JP" altLang="en-US" sz="900" dirty="0">
                <a:solidFill>
                  <a:schemeClr val="tx1">
                    <a:lumMod val="65000"/>
                    <a:lumOff val="35000"/>
                  </a:schemeClr>
                </a:solidFill>
                <a:cs typeface="Meiryo UI" panose="020B0604030504040204" pitchFamily="50" charset="-128"/>
              </a:rPr>
              <a:t>は「</a:t>
            </a:r>
            <a:r>
              <a:rPr lang="en-US" altLang="ja-JP" sz="900" dirty="0">
                <a:solidFill>
                  <a:schemeClr val="tx1">
                    <a:lumMod val="65000"/>
                    <a:lumOff val="35000"/>
                  </a:schemeClr>
                </a:solidFill>
                <a:cs typeface="Meiryo UI" panose="020B0604030504040204" pitchFamily="50" charset="-128"/>
              </a:rPr>
              <a:t>Zoom</a:t>
            </a:r>
            <a:r>
              <a:rPr lang="ja-JP" altLang="en-US" sz="900" dirty="0">
                <a:solidFill>
                  <a:schemeClr val="tx1">
                    <a:lumMod val="65000"/>
                    <a:lumOff val="35000"/>
                  </a:schemeClr>
                </a:solidFill>
                <a:cs typeface="Meiryo UI" panose="020B0604030504040204" pitchFamily="50" charset="-128"/>
              </a:rPr>
              <a:t>」を利用します</a:t>
            </a:r>
            <a:r>
              <a:rPr lang="ja-JP" altLang="en-US" sz="900" dirty="0" smtClean="0">
                <a:solidFill>
                  <a:schemeClr val="tx1">
                    <a:lumMod val="65000"/>
                    <a:lumOff val="35000"/>
                  </a:schemeClr>
                </a:solidFill>
                <a:cs typeface="Meiryo UI" panose="020B0604030504040204" pitchFamily="50" charset="-128"/>
              </a:rPr>
              <a:t>。</a:t>
            </a:r>
            <a:endParaRPr lang="en-US" altLang="ja-JP" sz="900" dirty="0" smtClean="0">
              <a:solidFill>
                <a:schemeClr val="tx1">
                  <a:lumMod val="65000"/>
                  <a:lumOff val="35000"/>
                </a:schemeClr>
              </a:solidFill>
              <a:cs typeface="Meiryo UI" panose="020B0604030504040204" pitchFamily="50" charset="-128"/>
            </a:endParaRPr>
          </a:p>
          <a:p>
            <a:pPr marL="171450" indent="-171450">
              <a:lnSpc>
                <a:spcPct val="131000"/>
              </a:lnSpc>
              <a:buFont typeface="Wingdings" panose="05000000000000000000" pitchFamily="2" charset="2"/>
              <a:buChar char="n"/>
            </a:pPr>
            <a:r>
              <a:rPr lang="ja-JP" altLang="en-US" sz="900" dirty="0" smtClean="0">
                <a:solidFill>
                  <a:schemeClr val="tx1">
                    <a:lumMod val="65000"/>
                    <a:lumOff val="35000"/>
                  </a:schemeClr>
                </a:solidFill>
                <a:cs typeface="Meiryo UI" panose="020B0604030504040204" pitchFamily="50" charset="-128"/>
              </a:rPr>
              <a:t>お客</a:t>
            </a:r>
            <a:r>
              <a:rPr lang="ja-JP" altLang="en-US" sz="900" dirty="0">
                <a:solidFill>
                  <a:schemeClr val="tx1">
                    <a:lumMod val="65000"/>
                    <a:lumOff val="35000"/>
                  </a:schemeClr>
                </a:solidFill>
                <a:cs typeface="Meiryo UI" panose="020B0604030504040204" pitchFamily="50" charset="-128"/>
              </a:rPr>
              <a:t>様ご指定の</a:t>
            </a:r>
            <a:r>
              <a:rPr lang="en-US" altLang="ja-JP" sz="900" dirty="0">
                <a:solidFill>
                  <a:schemeClr val="tx1">
                    <a:lumMod val="65000"/>
                    <a:lumOff val="35000"/>
                  </a:schemeClr>
                </a:solidFill>
                <a:cs typeface="Meiryo UI" panose="020B0604030504040204" pitchFamily="50" charset="-128"/>
              </a:rPr>
              <a:t>Web</a:t>
            </a:r>
            <a:r>
              <a:rPr lang="ja-JP" altLang="en-US" sz="900" dirty="0">
                <a:solidFill>
                  <a:schemeClr val="tx1">
                    <a:lumMod val="65000"/>
                    <a:lumOff val="35000"/>
                  </a:schemeClr>
                </a:solidFill>
                <a:cs typeface="Meiryo UI" panose="020B0604030504040204" pitchFamily="50" charset="-128"/>
              </a:rPr>
              <a:t>会議</a:t>
            </a:r>
            <a:r>
              <a:rPr lang="ja-JP" altLang="en-US" sz="900" dirty="0" smtClean="0">
                <a:solidFill>
                  <a:schemeClr val="tx1">
                    <a:lumMod val="65000"/>
                    <a:lumOff val="35000"/>
                  </a:schemeClr>
                </a:solidFill>
                <a:cs typeface="Meiryo UI" panose="020B0604030504040204" pitchFamily="50" charset="-128"/>
              </a:rPr>
              <a:t>ツール</a:t>
            </a:r>
            <a:r>
              <a:rPr lang="ja-JP" altLang="en-US" sz="900" dirty="0">
                <a:solidFill>
                  <a:schemeClr val="tx1">
                    <a:lumMod val="65000"/>
                    <a:lumOff val="35000"/>
                  </a:schemeClr>
                </a:solidFill>
                <a:cs typeface="Meiryo UI" panose="020B0604030504040204" pitchFamily="50" charset="-128"/>
              </a:rPr>
              <a:t>を利用する場合は別途ご相談ください</a:t>
            </a:r>
            <a:r>
              <a:rPr lang="ja-JP" altLang="en-US" sz="900" dirty="0" smtClean="0">
                <a:solidFill>
                  <a:schemeClr val="tx1">
                    <a:lumMod val="65000"/>
                    <a:lumOff val="35000"/>
                  </a:schemeClr>
                </a:solidFill>
                <a:cs typeface="Meiryo UI" panose="020B0604030504040204" pitchFamily="50" charset="-128"/>
              </a:rPr>
              <a:t>。</a:t>
            </a:r>
            <a:endParaRPr lang="ja-JP" altLang="en-US" sz="900" dirty="0">
              <a:solidFill>
                <a:schemeClr val="tx1">
                  <a:lumMod val="65000"/>
                  <a:lumOff val="35000"/>
                </a:schemeClr>
              </a:solidFill>
            </a:endParaRPr>
          </a:p>
        </p:txBody>
      </p:sp>
      <p:sp>
        <p:nvSpPr>
          <p:cNvPr id="59" name="正方形/長方形 58"/>
          <p:cNvSpPr/>
          <p:nvPr/>
        </p:nvSpPr>
        <p:spPr>
          <a:xfrm>
            <a:off x="748111" y="3401749"/>
            <a:ext cx="3780000" cy="324000"/>
          </a:xfrm>
          <a:prstGeom prst="rect">
            <a:avLst/>
          </a:prstGeom>
          <a:solidFill>
            <a:schemeClr val="tx1">
              <a:lumMod val="50000"/>
              <a:lumOff val="50000"/>
            </a:schemeClr>
          </a:solidFill>
        </p:spPr>
        <p:txBody>
          <a:bodyPr wrap="none" lIns="72000" tIns="36000" rIns="72000" bIns="36000" anchor="b">
            <a:noAutofit/>
          </a:bodyPr>
          <a:lstStyle/>
          <a:p>
            <a:pPr algn="ctr"/>
            <a:r>
              <a:rPr lang="ja-JP" altLang="en-US" sz="1400" dirty="0" smtClean="0">
                <a:solidFill>
                  <a:schemeClr val="bg1"/>
                </a:solidFill>
              </a:rPr>
              <a:t>リモートフォロー</a:t>
            </a:r>
            <a:endParaRPr lang="ja-JP" altLang="en-US" sz="1400" dirty="0">
              <a:solidFill>
                <a:schemeClr val="bg1"/>
              </a:solidFill>
            </a:endParaRPr>
          </a:p>
        </p:txBody>
      </p:sp>
      <p:pic>
        <p:nvPicPr>
          <p:cNvPr id="11" name="図 10"/>
          <p:cNvPicPr>
            <a:picLocks noChangeAspect="1"/>
          </p:cNvPicPr>
          <p:nvPr/>
        </p:nvPicPr>
        <p:blipFill>
          <a:blip r:embed="rId4">
            <a:clrChange>
              <a:clrFrom>
                <a:srgbClr val="DCE6F2"/>
              </a:clrFrom>
              <a:clrTo>
                <a:srgbClr val="DCE6F2">
                  <a:alpha val="0"/>
                </a:srgbClr>
              </a:clrTo>
            </a:clrChange>
            <a:grayscl/>
          </a:blip>
          <a:stretch>
            <a:fillRect/>
          </a:stretch>
        </p:blipFill>
        <p:spPr>
          <a:xfrm>
            <a:off x="1149380" y="3774597"/>
            <a:ext cx="2898888" cy="928817"/>
          </a:xfrm>
          <a:prstGeom prst="rect">
            <a:avLst/>
          </a:prstGeom>
        </p:spPr>
      </p:pic>
      <p:sp>
        <p:nvSpPr>
          <p:cNvPr id="7" name="正方形/長方形 6"/>
          <p:cNvSpPr/>
          <p:nvPr/>
        </p:nvSpPr>
        <p:spPr>
          <a:xfrm>
            <a:off x="4788024" y="2773224"/>
            <a:ext cx="3888432" cy="374590"/>
          </a:xfrm>
          <a:prstGeom prst="rect">
            <a:avLst/>
          </a:prstGeom>
        </p:spPr>
        <p:txBody>
          <a:bodyPr wrap="square">
            <a:spAutoFit/>
          </a:bodyPr>
          <a:lstStyle/>
          <a:p>
            <a:pPr>
              <a:lnSpc>
                <a:spcPct val="131000"/>
              </a:lnSpc>
            </a:pPr>
            <a:r>
              <a:rPr lang="en-US" altLang="ja-JP" sz="700" dirty="0">
                <a:solidFill>
                  <a:srgbClr val="C00000"/>
                </a:solidFill>
              </a:rPr>
              <a:t>※</a:t>
            </a:r>
            <a:r>
              <a:rPr lang="ja-JP" altLang="en-US" sz="700" dirty="0">
                <a:solidFill>
                  <a:srgbClr val="C00000"/>
                </a:solidFill>
              </a:rPr>
              <a:t>コンテンツのご利用は、契約期間中にのみ限定させていただきます。</a:t>
            </a:r>
            <a:endParaRPr lang="en-US" altLang="ja-JP" sz="700" dirty="0">
              <a:solidFill>
                <a:srgbClr val="C00000"/>
              </a:solidFill>
            </a:endParaRPr>
          </a:p>
          <a:p>
            <a:pPr>
              <a:lnSpc>
                <a:spcPct val="131000"/>
              </a:lnSpc>
            </a:pPr>
            <a:r>
              <a:rPr lang="ja-JP" altLang="en-US" sz="700" dirty="0">
                <a:solidFill>
                  <a:srgbClr val="C00000"/>
                </a:solidFill>
              </a:rPr>
              <a:t>　契約解約時に、ダウンロードコンテンツについては削除いただきます。</a:t>
            </a:r>
          </a:p>
        </p:txBody>
      </p:sp>
    </p:spTree>
    <p:extLst>
      <p:ext uri="{BB962C8B-B14F-4D97-AF65-F5344CB8AC3E}">
        <p14:creationId xmlns:p14="http://schemas.microsoft.com/office/powerpoint/2010/main" val="1812773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shisuto default">
      <a:majorFont>
        <a:latin typeface="Segoe UI Semibold"/>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effectLst/>
      </a:spPr>
      <a:bodyPr rtlCol="0" anchor="ctr"/>
      <a:lstStyle>
        <a:defPPr algn="ctr">
          <a:defRPr kumimoji="1" sz="1400" dirty="0" smtClean="0">
            <a:solidFill>
              <a:schemeClr val="tx1">
                <a:lumMod val="75000"/>
                <a:lumOff val="25000"/>
              </a:schemeClr>
            </a:solidFill>
          </a:defRPr>
        </a:defPPr>
      </a:lstStyle>
      <a:style>
        <a:lnRef idx="1">
          <a:schemeClr val="accent5"/>
        </a:lnRef>
        <a:fillRef idx="3">
          <a:schemeClr val="accent5"/>
        </a:fillRef>
        <a:effectRef idx="2">
          <a:schemeClr val="accent5"/>
        </a:effectRef>
        <a:fontRef idx="minor">
          <a:schemeClr val="lt1"/>
        </a:fontRef>
      </a:style>
    </a:spDef>
    <a:lnDef>
      <a:spPr>
        <a:ln w="57150">
          <a:solidFill>
            <a:schemeClr val="tx2">
              <a:lumMod val="60000"/>
              <a:lumOff val="40000"/>
            </a:schemeClr>
          </a:solidFill>
          <a:tailEnd type="none"/>
        </a:ln>
      </a:spPr>
      <a:bodyPr/>
      <a:lstStyle/>
      <a:style>
        <a:lnRef idx="1">
          <a:schemeClr val="accent1"/>
        </a:lnRef>
        <a:fillRef idx="0">
          <a:schemeClr val="accent1"/>
        </a:fillRef>
        <a:effectRef idx="0">
          <a:schemeClr val="accent1"/>
        </a:effectRef>
        <a:fontRef idx="minor">
          <a:schemeClr val="tx1"/>
        </a:fontRef>
      </a:style>
    </a:lnDef>
    <a:txDef>
      <a:spPr bwMode="auto">
        <a:solidFill>
          <a:srgbClr val="F7F7F7"/>
        </a:solidFill>
        <a:ln>
          <a:noFill/>
        </a:ln>
        <a:effectLst/>
        <a:extLst/>
      </a:spPr>
      <a:bodyPr lIns="78903" tIns="39452" rIns="78903" bIns="39452"/>
      <a:lstStyle>
        <a:defPPr marL="171450" indent="-171450">
          <a:spcBef>
            <a:spcPct val="20000"/>
          </a:spcBef>
          <a:spcAft>
            <a:spcPts val="400"/>
          </a:spcAft>
          <a:buClr>
            <a:srgbClr val="007BBB"/>
          </a:buClr>
          <a:buFont typeface="Wingdings" panose="05000000000000000000" pitchFamily="2" charset="2"/>
          <a:buChar char="n"/>
          <a:tabLst/>
          <a:defRPr sz="1000" dirty="0">
            <a:solidFill>
              <a:prstClr val="black">
                <a:lumMod val="75000"/>
                <a:lumOff val="25000"/>
              </a:prstClr>
            </a:solidFill>
            <a:latin typeface="Segoe UI"/>
            <a:ea typeface="メイリオ"/>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2914</Words>
  <Application>Microsoft Office PowerPoint</Application>
  <PresentationFormat>画面に合わせる (16:9)</PresentationFormat>
  <Paragraphs>448</Paragraphs>
  <Slides>19</Slides>
  <Notes>9</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19</vt:i4>
      </vt:variant>
    </vt:vector>
  </HeadingPairs>
  <TitlesOfParts>
    <vt:vector size="31" baseType="lpstr">
      <vt:lpstr>HG丸ｺﾞｼｯｸM-PRO</vt:lpstr>
      <vt:lpstr>M PLUS 1p</vt:lpstr>
      <vt:lpstr>Meiryo UI</vt:lpstr>
      <vt:lpstr>ＭＳ Ｐゴシック</vt:lpstr>
      <vt:lpstr>メイリオ</vt:lpstr>
      <vt:lpstr>Arial</vt:lpstr>
      <vt:lpstr>Calibri</vt:lpstr>
      <vt:lpstr>Segoe UI</vt:lpstr>
      <vt:lpstr>Segoe UI Semibold</vt:lpstr>
      <vt:lpstr>Times New Roman</vt:lpstr>
      <vt:lpstr>Wingdings</vt:lpstr>
      <vt:lpstr>Office ​​テーマ</vt:lpstr>
      <vt:lpstr>WebFOCUS ナレッジサプリ 支援メニュー</vt:lpstr>
      <vt:lpstr>WebFOCUS ナレッジサプリとは？</vt:lpstr>
      <vt:lpstr>WebFOCUSの活用を持続的にフォロー</vt:lpstr>
      <vt:lpstr>こんな場合に</vt:lpstr>
      <vt:lpstr>サービス概要</vt:lpstr>
      <vt:lpstr>WebFOCUS ナレッジサプリ</vt:lpstr>
      <vt:lpstr>シート追加オプション</vt:lpstr>
      <vt:lpstr>コンテンツ例</vt:lpstr>
      <vt:lpstr>提供形態</vt:lpstr>
      <vt:lpstr>version-upオプション</vt:lpstr>
      <vt:lpstr>VUPオプション提供技術フォローについて</vt:lpstr>
      <vt:lpstr>サブスクリプションサービスの範囲内でバージョンアップを実施、都度の予算化を不要に</vt:lpstr>
      <vt:lpstr>カウンセリングでお客様の活用プランを作成</vt:lpstr>
      <vt:lpstr>ナレッジサプリがあれば、導入後も安心</vt:lpstr>
      <vt:lpstr>PowerPoint プレゼンテーション</vt:lpstr>
      <vt:lpstr>WebFOCUS ナレッジサプリ 取引条件</vt:lpstr>
      <vt:lpstr>サービスご利用の流れ</vt:lpstr>
      <vt:lpstr>お申込み ステップ</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2024-10-17T04:11:13Z</dcterms:created>
  <dcterms:modified xsi:type="dcterms:W3CDTF">2024-10-25T07:23:38Z</dcterms:modified>
</cp:coreProperties>
</file>