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227"/>
  </p:notesMasterIdLst>
  <p:handoutMasterIdLst>
    <p:handoutMasterId r:id="rId228"/>
  </p:handoutMasterIdLst>
  <p:sldIdLst>
    <p:sldId id="279" r:id="rId2"/>
    <p:sldId id="336" r:id="rId3"/>
    <p:sldId id="335" r:id="rId4"/>
    <p:sldId id="348" r:id="rId5"/>
    <p:sldId id="350" r:id="rId6"/>
    <p:sldId id="368" r:id="rId7"/>
    <p:sldId id="384" r:id="rId8"/>
    <p:sldId id="680" r:id="rId9"/>
    <p:sldId id="681" r:id="rId10"/>
    <p:sldId id="382" r:id="rId11"/>
    <p:sldId id="372" r:id="rId12"/>
    <p:sldId id="375" r:id="rId13"/>
    <p:sldId id="339" r:id="rId14"/>
    <p:sldId id="333" r:id="rId15"/>
    <p:sldId id="682" r:id="rId16"/>
    <p:sldId id="367" r:id="rId17"/>
    <p:sldId id="351" r:id="rId18"/>
    <p:sldId id="352" r:id="rId19"/>
    <p:sldId id="353" r:id="rId20"/>
    <p:sldId id="784" r:id="rId21"/>
    <p:sldId id="386" r:id="rId22"/>
    <p:sldId id="683" r:id="rId23"/>
    <p:sldId id="355" r:id="rId24"/>
    <p:sldId id="356" r:id="rId25"/>
    <p:sldId id="794" r:id="rId26"/>
    <p:sldId id="796" r:id="rId27"/>
    <p:sldId id="797" r:id="rId28"/>
    <p:sldId id="377" r:id="rId29"/>
    <p:sldId id="359" r:id="rId30"/>
    <p:sldId id="387" r:id="rId31"/>
    <p:sldId id="389" r:id="rId32"/>
    <p:sldId id="388" r:id="rId33"/>
    <p:sldId id="358" r:id="rId34"/>
    <p:sldId id="360" r:id="rId35"/>
    <p:sldId id="340" r:id="rId36"/>
    <p:sldId id="712" r:id="rId37"/>
    <p:sldId id="711" r:id="rId38"/>
    <p:sldId id="361" r:id="rId39"/>
    <p:sldId id="362" r:id="rId40"/>
    <p:sldId id="364" r:id="rId41"/>
    <p:sldId id="365" r:id="rId42"/>
    <p:sldId id="363" r:id="rId43"/>
    <p:sldId id="366" r:id="rId44"/>
    <p:sldId id="427" r:id="rId45"/>
    <p:sldId id="713" r:id="rId46"/>
    <p:sldId id="714" r:id="rId47"/>
    <p:sldId id="715" r:id="rId48"/>
    <p:sldId id="716" r:id="rId49"/>
    <p:sldId id="717" r:id="rId50"/>
    <p:sldId id="718" r:id="rId51"/>
    <p:sldId id="719" r:id="rId52"/>
    <p:sldId id="720" r:id="rId53"/>
    <p:sldId id="721" r:id="rId54"/>
    <p:sldId id="722" r:id="rId55"/>
    <p:sldId id="723" r:id="rId56"/>
    <p:sldId id="724" r:id="rId57"/>
    <p:sldId id="725" r:id="rId58"/>
    <p:sldId id="726" r:id="rId59"/>
    <p:sldId id="727" r:id="rId60"/>
    <p:sldId id="728" r:id="rId61"/>
    <p:sldId id="729" r:id="rId62"/>
    <p:sldId id="730" r:id="rId63"/>
    <p:sldId id="731" r:id="rId64"/>
    <p:sldId id="732" r:id="rId65"/>
    <p:sldId id="733" r:id="rId66"/>
    <p:sldId id="734" r:id="rId67"/>
    <p:sldId id="735" r:id="rId68"/>
    <p:sldId id="736" r:id="rId69"/>
    <p:sldId id="737" r:id="rId70"/>
    <p:sldId id="738" r:id="rId71"/>
    <p:sldId id="739" r:id="rId72"/>
    <p:sldId id="740" r:id="rId73"/>
    <p:sldId id="741" r:id="rId74"/>
    <p:sldId id="742" r:id="rId75"/>
    <p:sldId id="743" r:id="rId76"/>
    <p:sldId id="744" r:id="rId77"/>
    <p:sldId id="745" r:id="rId78"/>
    <p:sldId id="746" r:id="rId79"/>
    <p:sldId id="747" r:id="rId80"/>
    <p:sldId id="748" r:id="rId81"/>
    <p:sldId id="749" r:id="rId82"/>
    <p:sldId id="750" r:id="rId83"/>
    <p:sldId id="751" r:id="rId84"/>
    <p:sldId id="752" r:id="rId85"/>
    <p:sldId id="753" r:id="rId86"/>
    <p:sldId id="618" r:id="rId87"/>
    <p:sldId id="619" r:id="rId88"/>
    <p:sldId id="620" r:id="rId89"/>
    <p:sldId id="621" r:id="rId90"/>
    <p:sldId id="622" r:id="rId91"/>
    <p:sldId id="783" r:id="rId92"/>
    <p:sldId id="623" r:id="rId93"/>
    <p:sldId id="624" r:id="rId94"/>
    <p:sldId id="809" r:id="rId95"/>
    <p:sldId id="810" r:id="rId96"/>
    <p:sldId id="626" r:id="rId97"/>
    <p:sldId id="627" r:id="rId98"/>
    <p:sldId id="628" r:id="rId99"/>
    <p:sldId id="755" r:id="rId100"/>
    <p:sldId id="630" r:id="rId101"/>
    <p:sldId id="631" r:id="rId102"/>
    <p:sldId id="632" r:id="rId103"/>
    <p:sldId id="774" r:id="rId104"/>
    <p:sldId id="633" r:id="rId105"/>
    <p:sldId id="634" r:id="rId106"/>
    <p:sldId id="814" r:id="rId107"/>
    <p:sldId id="805" r:id="rId108"/>
    <p:sldId id="811" r:id="rId109"/>
    <p:sldId id="641" r:id="rId110"/>
    <p:sldId id="642" r:id="rId111"/>
    <p:sldId id="643" r:id="rId112"/>
    <p:sldId id="644" r:id="rId113"/>
    <p:sldId id="757" r:id="rId114"/>
    <p:sldId id="758" r:id="rId115"/>
    <p:sldId id="646" r:id="rId116"/>
    <p:sldId id="759" r:id="rId117"/>
    <p:sldId id="760" r:id="rId118"/>
    <p:sldId id="761" r:id="rId119"/>
    <p:sldId id="762" r:id="rId120"/>
    <p:sldId id="763" r:id="rId121"/>
    <p:sldId id="651" r:id="rId122"/>
    <p:sldId id="652" r:id="rId123"/>
    <p:sldId id="764" r:id="rId124"/>
    <p:sldId id="654" r:id="rId125"/>
    <p:sldId id="655" r:id="rId126"/>
    <p:sldId id="656" r:id="rId127"/>
    <p:sldId id="798" r:id="rId128"/>
    <p:sldId id="800" r:id="rId129"/>
    <p:sldId id="801" r:id="rId130"/>
    <p:sldId id="802" r:id="rId131"/>
    <p:sldId id="813" r:id="rId132"/>
    <p:sldId id="658" r:id="rId133"/>
    <p:sldId id="804" r:id="rId134"/>
    <p:sldId id="754" r:id="rId135"/>
    <p:sldId id="765" r:id="rId136"/>
    <p:sldId id="766" r:id="rId137"/>
    <p:sldId id="767" r:id="rId138"/>
    <p:sldId id="665" r:id="rId139"/>
    <p:sldId id="666" r:id="rId140"/>
    <p:sldId id="667" r:id="rId141"/>
    <p:sldId id="668" r:id="rId142"/>
    <p:sldId id="669" r:id="rId143"/>
    <p:sldId id="670" r:id="rId144"/>
    <p:sldId id="671" r:id="rId145"/>
    <p:sldId id="672" r:id="rId146"/>
    <p:sldId id="673" r:id="rId147"/>
    <p:sldId id="773" r:id="rId148"/>
    <p:sldId id="676" r:id="rId149"/>
    <p:sldId id="675" r:id="rId150"/>
    <p:sldId id="677" r:id="rId151"/>
    <p:sldId id="678" r:id="rId152"/>
    <p:sldId id="679" r:id="rId153"/>
    <p:sldId id="513" r:id="rId154"/>
    <p:sldId id="685" r:id="rId155"/>
    <p:sldId id="516" r:id="rId156"/>
    <p:sldId id="517" r:id="rId157"/>
    <p:sldId id="518" r:id="rId158"/>
    <p:sldId id="515" r:id="rId159"/>
    <p:sldId id="519" r:id="rId160"/>
    <p:sldId id="687" r:id="rId161"/>
    <p:sldId id="812" r:id="rId162"/>
    <p:sldId id="689" r:id="rId163"/>
    <p:sldId id="688" r:id="rId164"/>
    <p:sldId id="690" r:id="rId165"/>
    <p:sldId id="691" r:id="rId166"/>
    <p:sldId id="692" r:id="rId167"/>
    <p:sldId id="522" r:id="rId168"/>
    <p:sldId id="523" r:id="rId169"/>
    <p:sldId id="693" r:id="rId170"/>
    <p:sldId id="524" r:id="rId171"/>
    <p:sldId id="525" r:id="rId172"/>
    <p:sldId id="686" r:id="rId173"/>
    <p:sldId id="527" r:id="rId174"/>
    <p:sldId id="528" r:id="rId175"/>
    <p:sldId id="529" r:id="rId176"/>
    <p:sldId id="530" r:id="rId177"/>
    <p:sldId id="531" r:id="rId178"/>
    <p:sldId id="532" r:id="rId179"/>
    <p:sldId id="533" r:id="rId180"/>
    <p:sldId id="534" r:id="rId181"/>
    <p:sldId id="694" r:id="rId182"/>
    <p:sldId id="695" r:id="rId183"/>
    <p:sldId id="536" r:id="rId184"/>
    <p:sldId id="696" r:id="rId185"/>
    <p:sldId id="785" r:id="rId186"/>
    <p:sldId id="538" r:id="rId187"/>
    <p:sldId id="539" r:id="rId188"/>
    <p:sldId id="698" r:id="rId189"/>
    <p:sldId id="699" r:id="rId190"/>
    <p:sldId id="700" r:id="rId191"/>
    <p:sldId id="701" r:id="rId192"/>
    <p:sldId id="806" r:id="rId193"/>
    <p:sldId id="541" r:id="rId194"/>
    <p:sldId id="542" r:id="rId195"/>
    <p:sldId id="543" r:id="rId196"/>
    <p:sldId id="544" r:id="rId197"/>
    <p:sldId id="803" r:id="rId198"/>
    <p:sldId id="546" r:id="rId199"/>
    <p:sldId id="787" r:id="rId200"/>
    <p:sldId id="548" r:id="rId201"/>
    <p:sldId id="549" r:id="rId202"/>
    <p:sldId id="550" r:id="rId203"/>
    <p:sldId id="788" r:id="rId204"/>
    <p:sldId id="789" r:id="rId205"/>
    <p:sldId id="790" r:id="rId206"/>
    <p:sldId id="554" r:id="rId207"/>
    <p:sldId id="791" r:id="rId208"/>
    <p:sldId id="792" r:id="rId209"/>
    <p:sldId id="793" r:id="rId210"/>
    <p:sldId id="807" r:id="rId211"/>
    <p:sldId id="808" r:id="rId212"/>
    <p:sldId id="558" r:id="rId213"/>
    <p:sldId id="559" r:id="rId214"/>
    <p:sldId id="560" r:id="rId215"/>
    <p:sldId id="561" r:id="rId216"/>
    <p:sldId id="704" r:id="rId217"/>
    <p:sldId id="775" r:id="rId218"/>
    <p:sldId id="776" r:id="rId219"/>
    <p:sldId id="777" r:id="rId220"/>
    <p:sldId id="778" r:id="rId221"/>
    <p:sldId id="779" r:id="rId222"/>
    <p:sldId id="780" r:id="rId223"/>
    <p:sldId id="781" r:id="rId224"/>
    <p:sldId id="782" r:id="rId225"/>
    <p:sldId id="565" r:id="rId226"/>
  </p:sldIdLst>
  <p:sldSz cx="9144000" cy="5143500" type="screen16x9"/>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81"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4F81BD"/>
    <a:srgbClr val="262626"/>
    <a:srgbClr val="404040"/>
    <a:srgbClr val="9BBB59"/>
    <a:srgbClr val="015BED"/>
    <a:srgbClr val="59B9C6"/>
    <a:srgbClr val="D0D8E8"/>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92" autoAdjust="0"/>
    <p:restoredTop sz="94072" autoAdjust="0"/>
  </p:normalViewPr>
  <p:slideViewPr>
    <p:cSldViewPr>
      <p:cViewPr varScale="1">
        <p:scale>
          <a:sx n="154" d="100"/>
          <a:sy n="154" d="100"/>
        </p:scale>
        <p:origin x="154" y="115"/>
      </p:cViewPr>
      <p:guideLst>
        <p:guide orient="horz" pos="2981"/>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40"/>
    </p:cViewPr>
  </p:sorterViewPr>
  <p:notesViewPr>
    <p:cSldViewPr>
      <p:cViewPr varScale="1">
        <p:scale>
          <a:sx n="52" d="100"/>
          <a:sy n="52" d="100"/>
        </p:scale>
        <p:origin x="2952" y="90"/>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handoutMaster" Target="handoutMasters/handout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presProps" Target="pres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0" cy="493316"/>
          </a:xfrm>
          <a:prstGeom prst="rect">
            <a:avLst/>
          </a:prstGeom>
        </p:spPr>
        <p:txBody>
          <a:bodyPr vert="horz" lIns="94857" tIns="47429" rIns="94857" bIns="47429"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3815375" y="1"/>
            <a:ext cx="2918830" cy="493316"/>
          </a:xfrm>
          <a:prstGeom prst="rect">
            <a:avLst/>
          </a:prstGeom>
        </p:spPr>
        <p:txBody>
          <a:bodyPr vert="horz" lIns="94857" tIns="47429" rIns="94857" bIns="47429" rtlCol="0"/>
          <a:lstStyle>
            <a:lvl1pPr algn="r">
              <a:defRPr sz="1300"/>
            </a:lvl1pPr>
          </a:lstStyle>
          <a:p>
            <a:fld id="{01D300FA-1625-4981-B4F3-955C60AD2C60}" type="datetimeFigureOut">
              <a:rPr kumimoji="1" lang="ja-JP" altLang="en-US" smtClean="0"/>
              <a:t>2023/7/5</a:t>
            </a:fld>
            <a:endParaRPr kumimoji="1" lang="ja-JP" altLang="en-US"/>
          </a:p>
        </p:txBody>
      </p:sp>
      <p:sp>
        <p:nvSpPr>
          <p:cNvPr id="4" name="フッター プレースホルダー 3"/>
          <p:cNvSpPr>
            <a:spLocks noGrp="1"/>
          </p:cNvSpPr>
          <p:nvPr>
            <p:ph type="ftr" sz="quarter" idx="2"/>
          </p:nvPr>
        </p:nvSpPr>
        <p:spPr>
          <a:xfrm>
            <a:off x="1" y="9371286"/>
            <a:ext cx="2918830" cy="493316"/>
          </a:xfrm>
          <a:prstGeom prst="rect">
            <a:avLst/>
          </a:prstGeom>
        </p:spPr>
        <p:txBody>
          <a:bodyPr vert="horz" lIns="94857" tIns="47429" rIns="94857" bIns="47429"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0" cy="493316"/>
          </a:xfrm>
          <a:prstGeom prst="rect">
            <a:avLst/>
          </a:prstGeom>
        </p:spPr>
        <p:txBody>
          <a:bodyPr vert="horz" lIns="94857" tIns="47429" rIns="94857" bIns="47429" rtlCol="0" anchor="b"/>
          <a:lstStyle>
            <a:lvl1pPr algn="r">
              <a:defRPr sz="1300"/>
            </a:lvl1pPr>
          </a:lstStyle>
          <a:p>
            <a:fld id="{B8F73216-65BC-4F8C-93D0-5DE5B28666C3}" type="slidenum">
              <a:rPr kumimoji="1" lang="ja-JP" altLang="en-US" smtClean="0"/>
              <a:t>‹#›</a:t>
            </a:fld>
            <a:endParaRPr kumimoji="1" lang="ja-JP" altLang="en-US"/>
          </a:p>
        </p:txBody>
      </p:sp>
    </p:spTree>
    <p:extLst>
      <p:ext uri="{BB962C8B-B14F-4D97-AF65-F5344CB8AC3E}">
        <p14:creationId xmlns:p14="http://schemas.microsoft.com/office/powerpoint/2010/main" val="1951217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0" cy="493316"/>
          </a:xfrm>
          <a:prstGeom prst="rect">
            <a:avLst/>
          </a:prstGeom>
        </p:spPr>
        <p:txBody>
          <a:bodyPr vert="horz" lIns="94857" tIns="47429" rIns="94857" bIns="47429" rtlCol="0"/>
          <a:lstStyle>
            <a:lvl1pPr algn="l">
              <a:defRPr sz="1300"/>
            </a:lvl1pPr>
          </a:lstStyle>
          <a:p>
            <a:endParaRPr kumimoji="1" lang="ja-JP" altLang="en-US"/>
          </a:p>
        </p:txBody>
      </p:sp>
      <p:sp>
        <p:nvSpPr>
          <p:cNvPr id="3" name="日付プレースホルダー 2"/>
          <p:cNvSpPr>
            <a:spLocks noGrp="1"/>
          </p:cNvSpPr>
          <p:nvPr>
            <p:ph type="dt" idx="1"/>
          </p:nvPr>
        </p:nvSpPr>
        <p:spPr>
          <a:xfrm>
            <a:off x="3815375" y="1"/>
            <a:ext cx="2918830" cy="493316"/>
          </a:xfrm>
          <a:prstGeom prst="rect">
            <a:avLst/>
          </a:prstGeom>
        </p:spPr>
        <p:txBody>
          <a:bodyPr vert="horz" lIns="94857" tIns="47429" rIns="94857" bIns="47429" rtlCol="0"/>
          <a:lstStyle>
            <a:lvl1pPr algn="r">
              <a:defRPr sz="1300"/>
            </a:lvl1pPr>
          </a:lstStyle>
          <a:p>
            <a:fld id="{A2812A5C-0A42-4E88-B963-DC7270F57430}" type="datetimeFigureOut">
              <a:rPr kumimoji="1" lang="ja-JP" altLang="en-US" smtClean="0"/>
              <a:t>2023/7/5</a:t>
            </a:fld>
            <a:endParaRPr kumimoji="1" lang="ja-JP" altLang="en-US"/>
          </a:p>
        </p:txBody>
      </p:sp>
      <p:sp>
        <p:nvSpPr>
          <p:cNvPr id="4" name="スライド イメージ プレースホルダー 3"/>
          <p:cNvSpPr>
            <a:spLocks noGrp="1" noRot="1" noChangeAspect="1"/>
          </p:cNvSpPr>
          <p:nvPr>
            <p:ph type="sldImg" idx="2"/>
          </p:nvPr>
        </p:nvSpPr>
        <p:spPr>
          <a:xfrm>
            <a:off x="82550" y="741363"/>
            <a:ext cx="6570663" cy="3697287"/>
          </a:xfrm>
          <a:prstGeom prst="rect">
            <a:avLst/>
          </a:prstGeom>
          <a:noFill/>
          <a:ln w="12700">
            <a:solidFill>
              <a:prstClr val="black"/>
            </a:solidFill>
          </a:ln>
        </p:spPr>
        <p:txBody>
          <a:bodyPr vert="horz" lIns="94857" tIns="47429" rIns="94857" bIns="47429"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4857" tIns="47429" rIns="94857" bIns="4742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371286"/>
            <a:ext cx="2918830" cy="493316"/>
          </a:xfrm>
          <a:prstGeom prst="rect">
            <a:avLst/>
          </a:prstGeom>
        </p:spPr>
        <p:txBody>
          <a:bodyPr vert="horz" lIns="94857" tIns="47429" rIns="94857" bIns="47429"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0" cy="493316"/>
          </a:xfrm>
          <a:prstGeom prst="rect">
            <a:avLst/>
          </a:prstGeom>
        </p:spPr>
        <p:txBody>
          <a:bodyPr vert="horz" lIns="94857" tIns="47429" rIns="94857" bIns="47429" rtlCol="0" anchor="b"/>
          <a:lstStyle>
            <a:lvl1pPr algn="r">
              <a:defRPr sz="1300"/>
            </a:lvl1pPr>
          </a:lstStyle>
          <a:p>
            <a:fld id="{F820ABA2-9722-4194-8862-78A0B0864EBF}" type="slidenum">
              <a:rPr kumimoji="1" lang="ja-JP" altLang="en-US" smtClean="0"/>
              <a:t>‹#›</a:t>
            </a:fld>
            <a:endParaRPr kumimoji="1" lang="ja-JP" altLang="en-US"/>
          </a:p>
        </p:txBody>
      </p:sp>
    </p:spTree>
    <p:extLst>
      <p:ext uri="{BB962C8B-B14F-4D97-AF65-F5344CB8AC3E}">
        <p14:creationId xmlns:p14="http://schemas.microsoft.com/office/powerpoint/2010/main" val="19448306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会社紹介を利用する場合は、「マーケティング・広報課」を適宜ご修正ください。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a:t>
            </a:fld>
            <a:endParaRPr kumimoji="1" lang="ja-JP" altLang="en-US"/>
          </a:p>
        </p:txBody>
      </p:sp>
    </p:spTree>
    <p:extLst>
      <p:ext uri="{BB962C8B-B14F-4D97-AF65-F5344CB8AC3E}">
        <p14:creationId xmlns:p14="http://schemas.microsoft.com/office/powerpoint/2010/main" val="375987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ja-JP"/>
              <a:t>シノニムは、テーブルやビューなど、検索対象のオブジェクトをWebFOCUSが検索するために必要となるメタデータ定義です。</a:t>
            </a:r>
            <a:endParaRPr/>
          </a:p>
          <a:p>
            <a:pPr marL="0" marR="0" lvl="0" indent="0" algn="l" rtl="0">
              <a:lnSpc>
                <a:spcPct val="100000"/>
              </a:lnSpc>
              <a:spcBef>
                <a:spcPts val="0"/>
              </a:spcBef>
              <a:spcAft>
                <a:spcPts val="0"/>
              </a:spcAft>
              <a:buClr>
                <a:schemeClr val="dk1"/>
              </a:buClr>
              <a:buSzPts val="1200"/>
              <a:buFont typeface="Meiryo"/>
              <a:buNone/>
            </a:pPr>
            <a:r>
              <a:rPr lang="ja-JP"/>
              <a:t>検索を行いたいオブジェクトごとに作成し、アクセスファイルとマスターファイルの２つで構成されています。</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Meiryo"/>
              <a:buNone/>
            </a:pPr>
            <a:r>
              <a:rPr lang="ja-JP"/>
              <a:t>なお、シノニムは必要に応じて変更を加えることができます。</a:t>
            </a:r>
            <a:endParaRPr/>
          </a:p>
          <a:p>
            <a:pPr marL="0" marR="0" lvl="0" indent="0" algn="l" rtl="0">
              <a:lnSpc>
                <a:spcPct val="100000"/>
              </a:lnSpc>
              <a:spcBef>
                <a:spcPts val="0"/>
              </a:spcBef>
              <a:spcAft>
                <a:spcPts val="0"/>
              </a:spcAft>
              <a:buClr>
                <a:schemeClr val="dk1"/>
              </a:buClr>
              <a:buSzPts val="1200"/>
              <a:buFont typeface="Meiryo"/>
              <a:buNone/>
            </a:pPr>
            <a:r>
              <a:rPr lang="ja-JP"/>
              <a:t>識別上、シノニム内で結合したものをクラスタシノニム、さらに項目をグループ化して見やすくしたものをビジネスビューと呼びます。</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6" name="Google Shape;41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tLang="ja-JP"/>
              <a:t>52</a:t>
            </a:fld>
            <a:endParaRPr/>
          </a:p>
        </p:txBody>
      </p:sp>
    </p:spTree>
    <p:extLst>
      <p:ext uri="{BB962C8B-B14F-4D97-AF65-F5344CB8AC3E}">
        <p14:creationId xmlns:p14="http://schemas.microsoft.com/office/powerpoint/2010/main" val="2998227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8</a:t>
            </a:fld>
            <a:endParaRPr kumimoji="1" lang="ja-JP" altLang="en-US"/>
          </a:p>
        </p:txBody>
      </p:sp>
    </p:spTree>
    <p:extLst>
      <p:ext uri="{BB962C8B-B14F-4D97-AF65-F5344CB8AC3E}">
        <p14:creationId xmlns:p14="http://schemas.microsoft.com/office/powerpoint/2010/main" val="3074681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9</a:t>
            </a:fld>
            <a:endParaRPr kumimoji="1" lang="ja-JP" altLang="en-US"/>
          </a:p>
        </p:txBody>
      </p:sp>
    </p:spTree>
    <p:extLst>
      <p:ext uri="{BB962C8B-B14F-4D97-AF65-F5344CB8AC3E}">
        <p14:creationId xmlns:p14="http://schemas.microsoft.com/office/powerpoint/2010/main" val="263532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10</a:t>
            </a:fld>
            <a:endParaRPr kumimoji="1" lang="ja-JP" altLang="en-US"/>
          </a:p>
        </p:txBody>
      </p:sp>
    </p:spTree>
    <p:extLst>
      <p:ext uri="{BB962C8B-B14F-4D97-AF65-F5344CB8AC3E}">
        <p14:creationId xmlns:p14="http://schemas.microsoft.com/office/powerpoint/2010/main" val="261506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21</a:t>
            </a:fld>
            <a:endParaRPr kumimoji="1" lang="ja-JP" altLang="en-US"/>
          </a:p>
        </p:txBody>
      </p:sp>
    </p:spTree>
    <p:extLst>
      <p:ext uri="{BB962C8B-B14F-4D97-AF65-F5344CB8AC3E}">
        <p14:creationId xmlns:p14="http://schemas.microsoft.com/office/powerpoint/2010/main" val="1034495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30</a:t>
            </a:fld>
            <a:endParaRPr kumimoji="1" lang="ja-JP" altLang="en-US"/>
          </a:p>
        </p:txBody>
      </p:sp>
    </p:spTree>
    <p:extLst>
      <p:ext uri="{BB962C8B-B14F-4D97-AF65-F5344CB8AC3E}">
        <p14:creationId xmlns:p14="http://schemas.microsoft.com/office/powerpoint/2010/main" val="303842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31</a:t>
            </a:fld>
            <a:endParaRPr kumimoji="1" lang="ja-JP" altLang="en-US"/>
          </a:p>
        </p:txBody>
      </p:sp>
    </p:spTree>
    <p:extLst>
      <p:ext uri="{BB962C8B-B14F-4D97-AF65-F5344CB8AC3E}">
        <p14:creationId xmlns:p14="http://schemas.microsoft.com/office/powerpoint/2010/main" val="223437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32</a:t>
            </a:fld>
            <a:endParaRPr kumimoji="1" lang="ja-JP" altLang="en-US"/>
          </a:p>
        </p:txBody>
      </p:sp>
    </p:spTree>
    <p:extLst>
      <p:ext uri="{BB962C8B-B14F-4D97-AF65-F5344CB8AC3E}">
        <p14:creationId xmlns:p14="http://schemas.microsoft.com/office/powerpoint/2010/main" val="4151448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820ABA2-9722-4194-8862-78A0B0864EBF}" type="slidenum">
              <a:rPr kumimoji="1" lang="ja-JP" altLang="en-US" smtClean="0"/>
              <a:t>44</a:t>
            </a:fld>
            <a:endParaRPr kumimoji="1" lang="ja-JP" altLang="en-US"/>
          </a:p>
        </p:txBody>
      </p:sp>
    </p:spTree>
    <p:extLst>
      <p:ext uri="{BB962C8B-B14F-4D97-AF65-F5344CB8AC3E}">
        <p14:creationId xmlns:p14="http://schemas.microsoft.com/office/powerpoint/2010/main" val="2665401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ーパターン２">
    <p:spTree>
      <p:nvGrpSpPr>
        <p:cNvPr id="1" name=""/>
        <p:cNvGrpSpPr/>
        <p:nvPr/>
      </p:nvGrpSpPr>
      <p:grpSpPr>
        <a:xfrm>
          <a:off x="0" y="0"/>
          <a:ext cx="0" cy="0"/>
          <a:chOff x="0" y="0"/>
          <a:chExt cx="0" cy="0"/>
        </a:xfrm>
      </p:grpSpPr>
      <p:sp>
        <p:nvSpPr>
          <p:cNvPr id="13" name="正方形/長方形 12"/>
          <p:cNvSpPr/>
          <p:nvPr userDrawn="1"/>
        </p:nvSpPr>
        <p:spPr>
          <a:xfrm>
            <a:off x="2160" y="-5196"/>
            <a:ext cx="9153534" cy="4161288"/>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userDrawn="1"/>
        </p:nvGrpSpPr>
        <p:grpSpPr>
          <a:xfrm>
            <a:off x="6288102" y="0"/>
            <a:ext cx="2844509" cy="4142811"/>
            <a:chOff x="9559372" y="0"/>
            <a:chExt cx="2844509" cy="4142811"/>
          </a:xfrm>
        </p:grpSpPr>
        <p:sp>
          <p:nvSpPr>
            <p:cNvPr id="123" name="Freeform 5"/>
            <p:cNvSpPr>
              <a:spLocks/>
            </p:cNvSpPr>
            <p:nvPr userDrawn="1"/>
          </p:nvSpPr>
          <p:spPr bwMode="auto">
            <a:xfrm>
              <a:off x="9559372" y="0"/>
              <a:ext cx="1833724" cy="4142810"/>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6"/>
            <p:cNvSpPr>
              <a:spLocks/>
            </p:cNvSpPr>
            <p:nvPr userDrawn="1"/>
          </p:nvSpPr>
          <p:spPr bwMode="auto">
            <a:xfrm>
              <a:off x="9638599"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7"/>
            <p:cNvSpPr>
              <a:spLocks/>
            </p:cNvSpPr>
            <p:nvPr userDrawn="1"/>
          </p:nvSpPr>
          <p:spPr bwMode="auto">
            <a:xfrm>
              <a:off x="9716549"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8"/>
            <p:cNvSpPr>
              <a:spLocks/>
            </p:cNvSpPr>
            <p:nvPr userDrawn="1"/>
          </p:nvSpPr>
          <p:spPr bwMode="auto">
            <a:xfrm>
              <a:off x="9794498" y="0"/>
              <a:ext cx="1832446" cy="4142810"/>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9"/>
            <p:cNvSpPr>
              <a:spLocks/>
            </p:cNvSpPr>
            <p:nvPr userDrawn="1"/>
          </p:nvSpPr>
          <p:spPr bwMode="auto">
            <a:xfrm>
              <a:off x="9872447"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10"/>
            <p:cNvSpPr>
              <a:spLocks/>
            </p:cNvSpPr>
            <p:nvPr userDrawn="1"/>
          </p:nvSpPr>
          <p:spPr bwMode="auto">
            <a:xfrm>
              <a:off x="9950396" y="0"/>
              <a:ext cx="1833724" cy="4142810"/>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11"/>
            <p:cNvSpPr>
              <a:spLocks/>
            </p:cNvSpPr>
            <p:nvPr userDrawn="1"/>
          </p:nvSpPr>
          <p:spPr bwMode="auto">
            <a:xfrm>
              <a:off x="10029623"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12"/>
            <p:cNvSpPr>
              <a:spLocks/>
            </p:cNvSpPr>
            <p:nvPr userDrawn="1"/>
          </p:nvSpPr>
          <p:spPr bwMode="auto">
            <a:xfrm>
              <a:off x="10107573"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13"/>
            <p:cNvSpPr>
              <a:spLocks/>
            </p:cNvSpPr>
            <p:nvPr userDrawn="1"/>
          </p:nvSpPr>
          <p:spPr bwMode="auto">
            <a:xfrm>
              <a:off x="10185522" y="0"/>
              <a:ext cx="1832446" cy="4142810"/>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14"/>
            <p:cNvSpPr>
              <a:spLocks/>
            </p:cNvSpPr>
            <p:nvPr userDrawn="1"/>
          </p:nvSpPr>
          <p:spPr bwMode="auto">
            <a:xfrm>
              <a:off x="10263471"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15"/>
            <p:cNvSpPr>
              <a:spLocks/>
            </p:cNvSpPr>
            <p:nvPr userDrawn="1"/>
          </p:nvSpPr>
          <p:spPr bwMode="auto">
            <a:xfrm>
              <a:off x="10341420" y="0"/>
              <a:ext cx="1832446" cy="4142810"/>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16"/>
            <p:cNvSpPr>
              <a:spLocks/>
            </p:cNvSpPr>
            <p:nvPr userDrawn="1"/>
          </p:nvSpPr>
          <p:spPr bwMode="auto">
            <a:xfrm>
              <a:off x="10420647"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 name="Freeform 17"/>
            <p:cNvSpPr>
              <a:spLocks/>
            </p:cNvSpPr>
            <p:nvPr userDrawn="1"/>
          </p:nvSpPr>
          <p:spPr bwMode="auto">
            <a:xfrm>
              <a:off x="10498597" y="0"/>
              <a:ext cx="1832446" cy="4142810"/>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18"/>
            <p:cNvSpPr>
              <a:spLocks/>
            </p:cNvSpPr>
            <p:nvPr userDrawn="1"/>
          </p:nvSpPr>
          <p:spPr bwMode="auto">
            <a:xfrm>
              <a:off x="10576546" y="0"/>
              <a:ext cx="1827335" cy="4142810"/>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19"/>
            <p:cNvSpPr>
              <a:spLocks/>
            </p:cNvSpPr>
            <p:nvPr userDrawn="1"/>
          </p:nvSpPr>
          <p:spPr bwMode="auto">
            <a:xfrm>
              <a:off x="10654495" y="166121"/>
              <a:ext cx="1749386" cy="3976689"/>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20"/>
            <p:cNvSpPr>
              <a:spLocks/>
            </p:cNvSpPr>
            <p:nvPr userDrawn="1"/>
          </p:nvSpPr>
          <p:spPr bwMode="auto">
            <a:xfrm>
              <a:off x="10732444" y="345021"/>
              <a:ext cx="1671436" cy="3797789"/>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21"/>
            <p:cNvSpPr>
              <a:spLocks/>
            </p:cNvSpPr>
            <p:nvPr userDrawn="1"/>
          </p:nvSpPr>
          <p:spPr bwMode="auto">
            <a:xfrm>
              <a:off x="10810394" y="522643"/>
              <a:ext cx="1593487" cy="3620167"/>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22"/>
            <p:cNvSpPr>
              <a:spLocks/>
            </p:cNvSpPr>
            <p:nvPr userDrawn="1"/>
          </p:nvSpPr>
          <p:spPr bwMode="auto">
            <a:xfrm>
              <a:off x="10889621" y="701543"/>
              <a:ext cx="1514260" cy="3441267"/>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23"/>
            <p:cNvSpPr>
              <a:spLocks/>
            </p:cNvSpPr>
            <p:nvPr userDrawn="1"/>
          </p:nvSpPr>
          <p:spPr bwMode="auto">
            <a:xfrm>
              <a:off x="10967570" y="876609"/>
              <a:ext cx="1436311" cy="3266201"/>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24"/>
            <p:cNvSpPr>
              <a:spLocks/>
            </p:cNvSpPr>
            <p:nvPr userDrawn="1"/>
          </p:nvSpPr>
          <p:spPr bwMode="auto">
            <a:xfrm>
              <a:off x="11045519" y="1055509"/>
              <a:ext cx="1358362" cy="308730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25"/>
            <p:cNvSpPr>
              <a:spLocks/>
            </p:cNvSpPr>
            <p:nvPr userDrawn="1"/>
          </p:nvSpPr>
          <p:spPr bwMode="auto">
            <a:xfrm>
              <a:off x="11123468" y="1233131"/>
              <a:ext cx="1280412" cy="2909679"/>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26"/>
            <p:cNvSpPr>
              <a:spLocks/>
            </p:cNvSpPr>
            <p:nvPr userDrawn="1"/>
          </p:nvSpPr>
          <p:spPr bwMode="auto">
            <a:xfrm>
              <a:off x="11201418" y="1412031"/>
              <a:ext cx="1202463" cy="2730779"/>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27"/>
            <p:cNvSpPr>
              <a:spLocks/>
            </p:cNvSpPr>
            <p:nvPr userDrawn="1"/>
          </p:nvSpPr>
          <p:spPr bwMode="auto">
            <a:xfrm>
              <a:off x="11280645" y="1589653"/>
              <a:ext cx="1123236" cy="2553157"/>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28"/>
            <p:cNvSpPr>
              <a:spLocks/>
            </p:cNvSpPr>
            <p:nvPr userDrawn="1"/>
          </p:nvSpPr>
          <p:spPr bwMode="auto">
            <a:xfrm>
              <a:off x="11358594" y="1765997"/>
              <a:ext cx="1045286" cy="2376813"/>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29"/>
            <p:cNvSpPr>
              <a:spLocks/>
            </p:cNvSpPr>
            <p:nvPr userDrawn="1"/>
          </p:nvSpPr>
          <p:spPr bwMode="auto">
            <a:xfrm>
              <a:off x="11436543" y="1944897"/>
              <a:ext cx="967338" cy="2197913"/>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30"/>
            <p:cNvSpPr>
              <a:spLocks/>
            </p:cNvSpPr>
            <p:nvPr userDrawn="1"/>
          </p:nvSpPr>
          <p:spPr bwMode="auto">
            <a:xfrm>
              <a:off x="11514492" y="2122520"/>
              <a:ext cx="889388" cy="2020291"/>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31"/>
            <p:cNvSpPr>
              <a:spLocks/>
            </p:cNvSpPr>
            <p:nvPr userDrawn="1"/>
          </p:nvSpPr>
          <p:spPr bwMode="auto">
            <a:xfrm>
              <a:off x="11592442" y="2301420"/>
              <a:ext cx="811439" cy="1841391"/>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 name="Freeform 32"/>
            <p:cNvSpPr>
              <a:spLocks/>
            </p:cNvSpPr>
            <p:nvPr userDrawn="1"/>
          </p:nvSpPr>
          <p:spPr bwMode="auto">
            <a:xfrm>
              <a:off x="11671669" y="2479041"/>
              <a:ext cx="732212" cy="1663769"/>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33"/>
            <p:cNvSpPr>
              <a:spLocks/>
            </p:cNvSpPr>
            <p:nvPr userDrawn="1"/>
          </p:nvSpPr>
          <p:spPr bwMode="auto">
            <a:xfrm>
              <a:off x="11749618" y="2655385"/>
              <a:ext cx="654262" cy="1487425"/>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34"/>
            <p:cNvSpPr>
              <a:spLocks/>
            </p:cNvSpPr>
            <p:nvPr userDrawn="1"/>
          </p:nvSpPr>
          <p:spPr bwMode="auto">
            <a:xfrm>
              <a:off x="11827567" y="2833008"/>
              <a:ext cx="576314" cy="1309803"/>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35"/>
            <p:cNvSpPr>
              <a:spLocks/>
            </p:cNvSpPr>
            <p:nvPr userDrawn="1"/>
          </p:nvSpPr>
          <p:spPr bwMode="auto">
            <a:xfrm>
              <a:off x="11905516" y="3011908"/>
              <a:ext cx="498364" cy="1130903"/>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36"/>
            <p:cNvSpPr>
              <a:spLocks/>
            </p:cNvSpPr>
            <p:nvPr userDrawn="1"/>
          </p:nvSpPr>
          <p:spPr bwMode="auto">
            <a:xfrm>
              <a:off x="11983466" y="3189529"/>
              <a:ext cx="420415" cy="953281"/>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37"/>
            <p:cNvSpPr>
              <a:spLocks/>
            </p:cNvSpPr>
            <p:nvPr userDrawn="1"/>
          </p:nvSpPr>
          <p:spPr bwMode="auto">
            <a:xfrm>
              <a:off x="12061415" y="3368429"/>
              <a:ext cx="342465" cy="774381"/>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38"/>
            <p:cNvSpPr>
              <a:spLocks/>
            </p:cNvSpPr>
            <p:nvPr userDrawn="1"/>
          </p:nvSpPr>
          <p:spPr bwMode="auto">
            <a:xfrm>
              <a:off x="12140642" y="3544773"/>
              <a:ext cx="263238" cy="598037"/>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39"/>
            <p:cNvSpPr>
              <a:spLocks/>
            </p:cNvSpPr>
            <p:nvPr userDrawn="1"/>
          </p:nvSpPr>
          <p:spPr bwMode="auto">
            <a:xfrm>
              <a:off x="12218591" y="3722396"/>
              <a:ext cx="185290" cy="420415"/>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40"/>
            <p:cNvSpPr>
              <a:spLocks/>
            </p:cNvSpPr>
            <p:nvPr userDrawn="1"/>
          </p:nvSpPr>
          <p:spPr bwMode="auto">
            <a:xfrm>
              <a:off x="12296540" y="3901296"/>
              <a:ext cx="107340" cy="241515"/>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41"/>
            <p:cNvSpPr>
              <a:spLocks/>
            </p:cNvSpPr>
            <p:nvPr userDrawn="1"/>
          </p:nvSpPr>
          <p:spPr bwMode="auto">
            <a:xfrm>
              <a:off x="12374490" y="4078917"/>
              <a:ext cx="29391" cy="63893"/>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pic>
        <p:nvPicPr>
          <p:cNvPr id="5" name="図 4"/>
          <p:cNvPicPr>
            <a:picLocks noChangeAspect="1"/>
          </p:cNvPicPr>
          <p:nvPr userDrawn="1"/>
        </p:nvPicPr>
        <p:blipFill>
          <a:blip r:embed="rId2"/>
          <a:stretch>
            <a:fillRect/>
          </a:stretch>
        </p:blipFill>
        <p:spPr>
          <a:xfrm>
            <a:off x="179512" y="4161288"/>
            <a:ext cx="1584176" cy="993749"/>
          </a:xfrm>
          <a:prstGeom prst="rect">
            <a:avLst/>
          </a:prstGeom>
        </p:spPr>
      </p:pic>
      <p:grpSp>
        <p:nvGrpSpPr>
          <p:cNvPr id="11" name="グループ化 10"/>
          <p:cNvGrpSpPr/>
          <p:nvPr userDrawn="1"/>
        </p:nvGrpSpPr>
        <p:grpSpPr>
          <a:xfrm>
            <a:off x="4588095" y="2098453"/>
            <a:ext cx="4555589" cy="2044356"/>
            <a:chOff x="4588095" y="6284168"/>
            <a:chExt cx="4555589" cy="2044356"/>
          </a:xfrm>
        </p:grpSpPr>
        <p:sp>
          <p:nvSpPr>
            <p:cNvPr id="55" name="Freeform 112"/>
            <p:cNvSpPr>
              <a:spLocks/>
            </p:cNvSpPr>
            <p:nvPr/>
          </p:nvSpPr>
          <p:spPr bwMode="auto">
            <a:xfrm>
              <a:off x="4588095" y="6284168"/>
              <a:ext cx="4555588" cy="2044355"/>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4"/>
            <p:cNvSpPr>
              <a:spLocks/>
            </p:cNvSpPr>
            <p:nvPr/>
          </p:nvSpPr>
          <p:spPr bwMode="auto">
            <a:xfrm>
              <a:off x="4937074" y="6440973"/>
              <a:ext cx="4206609" cy="1887551"/>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115"/>
            <p:cNvSpPr>
              <a:spLocks/>
            </p:cNvSpPr>
            <p:nvPr/>
          </p:nvSpPr>
          <p:spPr bwMode="auto">
            <a:xfrm>
              <a:off x="5110385" y="6518786"/>
              <a:ext cx="4033299" cy="180973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116"/>
            <p:cNvSpPr>
              <a:spLocks/>
            </p:cNvSpPr>
            <p:nvPr/>
          </p:nvSpPr>
          <p:spPr bwMode="auto">
            <a:xfrm>
              <a:off x="5286053" y="6597777"/>
              <a:ext cx="3857631" cy="1730746"/>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117"/>
            <p:cNvSpPr>
              <a:spLocks/>
            </p:cNvSpPr>
            <p:nvPr/>
          </p:nvSpPr>
          <p:spPr bwMode="auto">
            <a:xfrm>
              <a:off x="5461721" y="6675590"/>
              <a:ext cx="3681963" cy="1652933"/>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118"/>
            <p:cNvSpPr>
              <a:spLocks/>
            </p:cNvSpPr>
            <p:nvPr/>
          </p:nvSpPr>
          <p:spPr bwMode="auto">
            <a:xfrm>
              <a:off x="5635031" y="6753403"/>
              <a:ext cx="3508652" cy="1575120"/>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119"/>
            <p:cNvSpPr>
              <a:spLocks/>
            </p:cNvSpPr>
            <p:nvPr/>
          </p:nvSpPr>
          <p:spPr bwMode="auto">
            <a:xfrm>
              <a:off x="5810700" y="6832395"/>
              <a:ext cx="3332984" cy="1496129"/>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120"/>
            <p:cNvSpPr>
              <a:spLocks/>
            </p:cNvSpPr>
            <p:nvPr/>
          </p:nvSpPr>
          <p:spPr bwMode="auto">
            <a:xfrm>
              <a:off x="5982832" y="6910208"/>
              <a:ext cx="3160852" cy="1418316"/>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121"/>
            <p:cNvSpPr>
              <a:spLocks/>
            </p:cNvSpPr>
            <p:nvPr/>
          </p:nvSpPr>
          <p:spPr bwMode="auto">
            <a:xfrm>
              <a:off x="6158500" y="6989199"/>
              <a:ext cx="2985184" cy="1339324"/>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22"/>
            <p:cNvSpPr>
              <a:spLocks/>
            </p:cNvSpPr>
            <p:nvPr/>
          </p:nvSpPr>
          <p:spPr bwMode="auto">
            <a:xfrm>
              <a:off x="6334168" y="7067012"/>
              <a:ext cx="2809516" cy="1261511"/>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123"/>
            <p:cNvSpPr>
              <a:spLocks/>
            </p:cNvSpPr>
            <p:nvPr/>
          </p:nvSpPr>
          <p:spPr bwMode="auto">
            <a:xfrm>
              <a:off x="6507478" y="7144825"/>
              <a:ext cx="2636205" cy="1183698"/>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24"/>
            <p:cNvSpPr>
              <a:spLocks/>
            </p:cNvSpPr>
            <p:nvPr/>
          </p:nvSpPr>
          <p:spPr bwMode="auto">
            <a:xfrm>
              <a:off x="6683147" y="7223817"/>
              <a:ext cx="2460537" cy="1104707"/>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25"/>
            <p:cNvSpPr>
              <a:spLocks/>
            </p:cNvSpPr>
            <p:nvPr/>
          </p:nvSpPr>
          <p:spPr bwMode="auto">
            <a:xfrm>
              <a:off x="6856457" y="7301630"/>
              <a:ext cx="2287226" cy="1026894"/>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26"/>
            <p:cNvSpPr>
              <a:spLocks/>
            </p:cNvSpPr>
            <p:nvPr/>
          </p:nvSpPr>
          <p:spPr bwMode="auto">
            <a:xfrm>
              <a:off x="7032126" y="7380622"/>
              <a:ext cx="2111558" cy="947902"/>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27"/>
            <p:cNvSpPr>
              <a:spLocks/>
            </p:cNvSpPr>
            <p:nvPr/>
          </p:nvSpPr>
          <p:spPr bwMode="auto">
            <a:xfrm>
              <a:off x="7207794" y="7458434"/>
              <a:ext cx="1935889" cy="87008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28"/>
            <p:cNvSpPr>
              <a:spLocks/>
            </p:cNvSpPr>
            <p:nvPr/>
          </p:nvSpPr>
          <p:spPr bwMode="auto">
            <a:xfrm>
              <a:off x="7381105" y="7536247"/>
              <a:ext cx="1762579" cy="792276"/>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29"/>
            <p:cNvSpPr>
              <a:spLocks/>
            </p:cNvSpPr>
            <p:nvPr/>
          </p:nvSpPr>
          <p:spPr bwMode="auto">
            <a:xfrm>
              <a:off x="7556773" y="7615239"/>
              <a:ext cx="1586910" cy="713285"/>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30"/>
            <p:cNvSpPr>
              <a:spLocks/>
            </p:cNvSpPr>
            <p:nvPr/>
          </p:nvSpPr>
          <p:spPr bwMode="auto">
            <a:xfrm>
              <a:off x="7732442" y="7693052"/>
              <a:ext cx="1411242" cy="635472"/>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31"/>
            <p:cNvSpPr>
              <a:spLocks/>
            </p:cNvSpPr>
            <p:nvPr/>
          </p:nvSpPr>
          <p:spPr bwMode="auto">
            <a:xfrm>
              <a:off x="7905752" y="7772044"/>
              <a:ext cx="1237932" cy="556480"/>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32"/>
            <p:cNvSpPr>
              <a:spLocks/>
            </p:cNvSpPr>
            <p:nvPr/>
          </p:nvSpPr>
          <p:spPr bwMode="auto">
            <a:xfrm>
              <a:off x="8081420" y="7849856"/>
              <a:ext cx="1062264" cy="478667"/>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133"/>
            <p:cNvSpPr>
              <a:spLocks/>
            </p:cNvSpPr>
            <p:nvPr/>
          </p:nvSpPr>
          <p:spPr bwMode="auto">
            <a:xfrm>
              <a:off x="8254730" y="7927669"/>
              <a:ext cx="888953" cy="400854"/>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34"/>
            <p:cNvSpPr>
              <a:spLocks/>
            </p:cNvSpPr>
            <p:nvPr/>
          </p:nvSpPr>
          <p:spPr bwMode="auto">
            <a:xfrm>
              <a:off x="8430399" y="8006661"/>
              <a:ext cx="713285" cy="321863"/>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35"/>
            <p:cNvSpPr>
              <a:spLocks/>
            </p:cNvSpPr>
            <p:nvPr/>
          </p:nvSpPr>
          <p:spPr bwMode="auto">
            <a:xfrm>
              <a:off x="8606067" y="8084474"/>
              <a:ext cx="537616" cy="244050"/>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36"/>
            <p:cNvSpPr>
              <a:spLocks/>
            </p:cNvSpPr>
            <p:nvPr/>
          </p:nvSpPr>
          <p:spPr bwMode="auto">
            <a:xfrm>
              <a:off x="8778199" y="8163466"/>
              <a:ext cx="365485" cy="165058"/>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37"/>
            <p:cNvSpPr>
              <a:spLocks/>
            </p:cNvSpPr>
            <p:nvPr/>
          </p:nvSpPr>
          <p:spPr bwMode="auto">
            <a:xfrm>
              <a:off x="8955046" y="8241279"/>
              <a:ext cx="188637" cy="87245"/>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38"/>
            <p:cNvSpPr>
              <a:spLocks/>
            </p:cNvSpPr>
            <p:nvPr/>
          </p:nvSpPr>
          <p:spPr bwMode="auto">
            <a:xfrm>
              <a:off x="9127178" y="8319091"/>
              <a:ext cx="16506" cy="9432"/>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3"/>
            <p:cNvSpPr>
              <a:spLocks/>
            </p:cNvSpPr>
            <p:nvPr/>
          </p:nvSpPr>
          <p:spPr bwMode="auto">
            <a:xfrm>
              <a:off x="4761406" y="6361981"/>
              <a:ext cx="4382278" cy="1966542"/>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2" name="テキスト プレースホルダー 11"/>
          <p:cNvSpPr>
            <a:spLocks noGrp="1"/>
          </p:cNvSpPr>
          <p:nvPr userDrawn="1">
            <p:ph type="body" sz="quarter" idx="11" hasCustomPrompt="1"/>
          </p:nvPr>
        </p:nvSpPr>
        <p:spPr>
          <a:xfrm>
            <a:off x="2359985" y="4277218"/>
            <a:ext cx="6520776" cy="504825"/>
          </a:xfrm>
        </p:spPr>
        <p:txBody>
          <a:bodyPr>
            <a:normAutofit/>
          </a:bodyPr>
          <a:lstStyle>
            <a:lvl1pPr algn="r">
              <a:defRPr sz="1800" b="1">
                <a:solidFill>
                  <a:schemeClr val="tx1">
                    <a:lumMod val="75000"/>
                    <a:lumOff val="25000"/>
                  </a:schemeClr>
                </a:solidFill>
              </a:defRPr>
            </a:lvl1pPr>
          </a:lstStyle>
          <a:p>
            <a:pPr lvl="0"/>
            <a:r>
              <a:rPr kumimoji="1" lang="ja-JP" altLang="en-US" dirty="0" smtClean="0"/>
              <a:t>発表者所属と氏名</a:t>
            </a:r>
            <a:endParaRPr kumimoji="1" lang="ja-JP" altLang="en-US" dirty="0"/>
          </a:p>
        </p:txBody>
      </p:sp>
      <p:grpSp>
        <p:nvGrpSpPr>
          <p:cNvPr id="8" name="グループ化 7"/>
          <p:cNvGrpSpPr/>
          <p:nvPr userDrawn="1"/>
        </p:nvGrpSpPr>
        <p:grpSpPr>
          <a:xfrm>
            <a:off x="11376" y="8573"/>
            <a:ext cx="3144345" cy="1411049"/>
            <a:chOff x="59502" y="-2278657"/>
            <a:chExt cx="3144345" cy="1411049"/>
          </a:xfrm>
        </p:grpSpPr>
        <p:sp>
          <p:nvSpPr>
            <p:cNvPr id="165" name="Freeform 112"/>
            <p:cNvSpPr>
              <a:spLocks/>
            </p:cNvSpPr>
            <p:nvPr/>
          </p:nvSpPr>
          <p:spPr bwMode="auto">
            <a:xfrm rot="10800000">
              <a:off x="59503" y="-2278656"/>
              <a:ext cx="3144344" cy="1411048"/>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114"/>
            <p:cNvSpPr>
              <a:spLocks/>
            </p:cNvSpPr>
            <p:nvPr/>
          </p:nvSpPr>
          <p:spPr bwMode="auto">
            <a:xfrm rot="10800000">
              <a:off x="59503" y="-2278657"/>
              <a:ext cx="2903473" cy="1302820"/>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115"/>
            <p:cNvSpPr>
              <a:spLocks/>
            </p:cNvSpPr>
            <p:nvPr/>
          </p:nvSpPr>
          <p:spPr bwMode="auto">
            <a:xfrm rot="10800000">
              <a:off x="59502" y="-2278657"/>
              <a:ext cx="2783852" cy="1249112"/>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116"/>
            <p:cNvSpPr>
              <a:spLocks/>
            </p:cNvSpPr>
            <p:nvPr/>
          </p:nvSpPr>
          <p:spPr bwMode="auto">
            <a:xfrm rot="10800000">
              <a:off x="59503" y="-2278656"/>
              <a:ext cx="2662602" cy="1194590"/>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117"/>
            <p:cNvSpPr>
              <a:spLocks/>
            </p:cNvSpPr>
            <p:nvPr/>
          </p:nvSpPr>
          <p:spPr bwMode="auto">
            <a:xfrm rot="10800000">
              <a:off x="59502" y="-2278656"/>
              <a:ext cx="2541353" cy="1140882"/>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118"/>
            <p:cNvSpPr>
              <a:spLocks/>
            </p:cNvSpPr>
            <p:nvPr/>
          </p:nvSpPr>
          <p:spPr bwMode="auto">
            <a:xfrm rot="10800000">
              <a:off x="59503" y="-2278656"/>
              <a:ext cx="2421731" cy="1087175"/>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119"/>
            <p:cNvSpPr>
              <a:spLocks/>
            </p:cNvSpPr>
            <p:nvPr/>
          </p:nvSpPr>
          <p:spPr bwMode="auto">
            <a:xfrm rot="10800000">
              <a:off x="59502" y="-2278657"/>
              <a:ext cx="2300482" cy="103265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120"/>
            <p:cNvSpPr>
              <a:spLocks/>
            </p:cNvSpPr>
            <p:nvPr/>
          </p:nvSpPr>
          <p:spPr bwMode="auto">
            <a:xfrm rot="10800000">
              <a:off x="59502" y="-2278657"/>
              <a:ext cx="2181674" cy="978946"/>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121"/>
            <p:cNvSpPr>
              <a:spLocks/>
            </p:cNvSpPr>
            <p:nvPr/>
          </p:nvSpPr>
          <p:spPr bwMode="auto">
            <a:xfrm rot="10800000">
              <a:off x="59503" y="-2278656"/>
              <a:ext cx="2060424" cy="924424"/>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122"/>
            <p:cNvSpPr>
              <a:spLocks/>
            </p:cNvSpPr>
            <p:nvPr/>
          </p:nvSpPr>
          <p:spPr bwMode="auto">
            <a:xfrm rot="10800000">
              <a:off x="59502" y="-2278656"/>
              <a:ext cx="1939175" cy="870716"/>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123"/>
            <p:cNvSpPr>
              <a:spLocks/>
            </p:cNvSpPr>
            <p:nvPr/>
          </p:nvSpPr>
          <p:spPr bwMode="auto">
            <a:xfrm rot="10800000">
              <a:off x="59503" y="-2278656"/>
              <a:ext cx="1819553" cy="817008"/>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 name="Freeform 124"/>
            <p:cNvSpPr>
              <a:spLocks/>
            </p:cNvSpPr>
            <p:nvPr/>
          </p:nvSpPr>
          <p:spPr bwMode="auto">
            <a:xfrm rot="10800000">
              <a:off x="59502" y="-2278657"/>
              <a:ext cx="1698304" cy="762487"/>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125"/>
            <p:cNvSpPr>
              <a:spLocks/>
            </p:cNvSpPr>
            <p:nvPr/>
          </p:nvSpPr>
          <p:spPr bwMode="auto">
            <a:xfrm rot="10800000">
              <a:off x="59503" y="-2278657"/>
              <a:ext cx="1578682" cy="708780"/>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126"/>
            <p:cNvSpPr>
              <a:spLocks/>
            </p:cNvSpPr>
            <p:nvPr/>
          </p:nvSpPr>
          <p:spPr bwMode="auto">
            <a:xfrm rot="10800000">
              <a:off x="59502" y="-2278656"/>
              <a:ext cx="1457433" cy="654258"/>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9" name="Freeform 127"/>
            <p:cNvSpPr>
              <a:spLocks/>
            </p:cNvSpPr>
            <p:nvPr/>
          </p:nvSpPr>
          <p:spPr bwMode="auto">
            <a:xfrm rot="10800000">
              <a:off x="59503" y="-2278656"/>
              <a:ext cx="1336184" cy="600550"/>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128"/>
            <p:cNvSpPr>
              <a:spLocks/>
            </p:cNvSpPr>
            <p:nvPr/>
          </p:nvSpPr>
          <p:spPr bwMode="auto">
            <a:xfrm rot="10800000">
              <a:off x="59502" y="-2278656"/>
              <a:ext cx="1216562" cy="546842"/>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129"/>
            <p:cNvSpPr>
              <a:spLocks/>
            </p:cNvSpPr>
            <p:nvPr/>
          </p:nvSpPr>
          <p:spPr bwMode="auto">
            <a:xfrm rot="10800000">
              <a:off x="59503" y="-2278657"/>
              <a:ext cx="1095313" cy="492321"/>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130"/>
            <p:cNvSpPr>
              <a:spLocks/>
            </p:cNvSpPr>
            <p:nvPr/>
          </p:nvSpPr>
          <p:spPr bwMode="auto">
            <a:xfrm rot="10800000">
              <a:off x="59502" y="-2278657"/>
              <a:ext cx="974063" cy="438613"/>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131"/>
            <p:cNvSpPr>
              <a:spLocks/>
            </p:cNvSpPr>
            <p:nvPr/>
          </p:nvSpPr>
          <p:spPr bwMode="auto">
            <a:xfrm rot="10800000">
              <a:off x="59503" y="-2278656"/>
              <a:ext cx="854441" cy="384092"/>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132"/>
            <p:cNvSpPr>
              <a:spLocks/>
            </p:cNvSpPr>
            <p:nvPr/>
          </p:nvSpPr>
          <p:spPr bwMode="auto">
            <a:xfrm rot="10800000">
              <a:off x="59502" y="-2278656"/>
              <a:ext cx="733192" cy="330384"/>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5" name="Freeform 133"/>
            <p:cNvSpPr>
              <a:spLocks/>
            </p:cNvSpPr>
            <p:nvPr/>
          </p:nvSpPr>
          <p:spPr bwMode="auto">
            <a:xfrm rot="10800000">
              <a:off x="59503" y="-2278656"/>
              <a:ext cx="613570" cy="276676"/>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134"/>
            <p:cNvSpPr>
              <a:spLocks/>
            </p:cNvSpPr>
            <p:nvPr/>
          </p:nvSpPr>
          <p:spPr bwMode="auto">
            <a:xfrm rot="10800000">
              <a:off x="59502" y="-2278657"/>
              <a:ext cx="492321" cy="222155"/>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7" name="Freeform 135"/>
            <p:cNvSpPr>
              <a:spLocks/>
            </p:cNvSpPr>
            <p:nvPr/>
          </p:nvSpPr>
          <p:spPr bwMode="auto">
            <a:xfrm rot="10800000">
              <a:off x="59503" y="-2278657"/>
              <a:ext cx="371072" cy="168447"/>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8" name="Freeform 136"/>
            <p:cNvSpPr>
              <a:spLocks/>
            </p:cNvSpPr>
            <p:nvPr/>
          </p:nvSpPr>
          <p:spPr bwMode="auto">
            <a:xfrm rot="10800000">
              <a:off x="59503" y="-2278656"/>
              <a:ext cx="252264" cy="113925"/>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137"/>
            <p:cNvSpPr>
              <a:spLocks/>
            </p:cNvSpPr>
            <p:nvPr/>
          </p:nvSpPr>
          <p:spPr bwMode="auto">
            <a:xfrm rot="10800000">
              <a:off x="59503" y="-2278656"/>
              <a:ext cx="130201" cy="60218"/>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138"/>
            <p:cNvSpPr>
              <a:spLocks/>
            </p:cNvSpPr>
            <p:nvPr/>
          </p:nvSpPr>
          <p:spPr bwMode="auto">
            <a:xfrm rot="10800000">
              <a:off x="59503" y="-2278656"/>
              <a:ext cx="11393" cy="6510"/>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1" name="Freeform 113"/>
            <p:cNvSpPr>
              <a:spLocks/>
            </p:cNvSpPr>
            <p:nvPr/>
          </p:nvSpPr>
          <p:spPr bwMode="auto">
            <a:xfrm rot="10800000">
              <a:off x="59502" y="-2278656"/>
              <a:ext cx="3024723" cy="1357341"/>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7" name="グループ化 6"/>
          <p:cNvGrpSpPr/>
          <p:nvPr userDrawn="1"/>
        </p:nvGrpSpPr>
        <p:grpSpPr>
          <a:xfrm>
            <a:off x="6348" y="10076"/>
            <a:ext cx="1450041" cy="4132733"/>
            <a:chOff x="-2848591" y="10076"/>
            <a:chExt cx="1450041" cy="4132733"/>
          </a:xfrm>
        </p:grpSpPr>
        <p:sp>
          <p:nvSpPr>
            <p:cNvPr id="194" name="Freeform 5"/>
            <p:cNvSpPr>
              <a:spLocks/>
            </p:cNvSpPr>
            <p:nvPr userDrawn="1"/>
          </p:nvSpPr>
          <p:spPr bwMode="auto">
            <a:xfrm rot="10800000">
              <a:off x="-2333325" y="10077"/>
              <a:ext cx="934775" cy="4132732"/>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6"/>
            <p:cNvSpPr>
              <a:spLocks/>
            </p:cNvSpPr>
            <p:nvPr userDrawn="1"/>
          </p:nvSpPr>
          <p:spPr bwMode="auto">
            <a:xfrm rot="10800000">
              <a:off x="-2373061"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7"/>
            <p:cNvSpPr>
              <a:spLocks/>
            </p:cNvSpPr>
            <p:nvPr userDrawn="1"/>
          </p:nvSpPr>
          <p:spPr bwMode="auto">
            <a:xfrm rot="10800000">
              <a:off x="-2412797"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7" name="Freeform 8"/>
            <p:cNvSpPr>
              <a:spLocks/>
            </p:cNvSpPr>
            <p:nvPr userDrawn="1"/>
          </p:nvSpPr>
          <p:spPr bwMode="auto">
            <a:xfrm rot="10800000">
              <a:off x="-2452533" y="10077"/>
              <a:ext cx="934123" cy="4132732"/>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9"/>
            <p:cNvSpPr>
              <a:spLocks/>
            </p:cNvSpPr>
            <p:nvPr userDrawn="1"/>
          </p:nvSpPr>
          <p:spPr bwMode="auto">
            <a:xfrm rot="10800000">
              <a:off x="-2492269"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10"/>
            <p:cNvSpPr>
              <a:spLocks/>
            </p:cNvSpPr>
            <p:nvPr userDrawn="1"/>
          </p:nvSpPr>
          <p:spPr bwMode="auto">
            <a:xfrm rot="10800000">
              <a:off x="-2532657" y="10077"/>
              <a:ext cx="934775" cy="4132732"/>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11"/>
            <p:cNvSpPr>
              <a:spLocks/>
            </p:cNvSpPr>
            <p:nvPr userDrawn="1"/>
          </p:nvSpPr>
          <p:spPr bwMode="auto">
            <a:xfrm rot="10800000">
              <a:off x="-2572392"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12"/>
            <p:cNvSpPr>
              <a:spLocks/>
            </p:cNvSpPr>
            <p:nvPr userDrawn="1"/>
          </p:nvSpPr>
          <p:spPr bwMode="auto">
            <a:xfrm rot="10800000">
              <a:off x="-2612129"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13"/>
            <p:cNvSpPr>
              <a:spLocks/>
            </p:cNvSpPr>
            <p:nvPr userDrawn="1"/>
          </p:nvSpPr>
          <p:spPr bwMode="auto">
            <a:xfrm rot="10800000">
              <a:off x="-2651865" y="10077"/>
              <a:ext cx="934123" cy="4132732"/>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3" name="Freeform 14"/>
            <p:cNvSpPr>
              <a:spLocks/>
            </p:cNvSpPr>
            <p:nvPr userDrawn="1"/>
          </p:nvSpPr>
          <p:spPr bwMode="auto">
            <a:xfrm rot="10800000">
              <a:off x="-2691601"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4" name="Freeform 15"/>
            <p:cNvSpPr>
              <a:spLocks/>
            </p:cNvSpPr>
            <p:nvPr userDrawn="1"/>
          </p:nvSpPr>
          <p:spPr bwMode="auto">
            <a:xfrm rot="10800000">
              <a:off x="-2731337" y="10077"/>
              <a:ext cx="934123" cy="4132732"/>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6"/>
            <p:cNvSpPr>
              <a:spLocks/>
            </p:cNvSpPr>
            <p:nvPr userDrawn="1"/>
          </p:nvSpPr>
          <p:spPr bwMode="auto">
            <a:xfrm rot="10800000">
              <a:off x="-2771724"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17"/>
            <p:cNvSpPr>
              <a:spLocks/>
            </p:cNvSpPr>
            <p:nvPr userDrawn="1"/>
          </p:nvSpPr>
          <p:spPr bwMode="auto">
            <a:xfrm rot="10800000">
              <a:off x="-2811460" y="10077"/>
              <a:ext cx="934123" cy="4132732"/>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18"/>
            <p:cNvSpPr>
              <a:spLocks/>
            </p:cNvSpPr>
            <p:nvPr userDrawn="1"/>
          </p:nvSpPr>
          <p:spPr bwMode="auto">
            <a:xfrm rot="10800000">
              <a:off x="-2848591" y="10077"/>
              <a:ext cx="931518" cy="4132732"/>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19"/>
            <p:cNvSpPr>
              <a:spLocks/>
            </p:cNvSpPr>
            <p:nvPr userDrawn="1"/>
          </p:nvSpPr>
          <p:spPr bwMode="auto">
            <a:xfrm rot="10800000">
              <a:off x="-2848591" y="10077"/>
              <a:ext cx="891782" cy="39670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20"/>
            <p:cNvSpPr>
              <a:spLocks/>
            </p:cNvSpPr>
            <p:nvPr userDrawn="1"/>
          </p:nvSpPr>
          <p:spPr bwMode="auto">
            <a:xfrm rot="10800000">
              <a:off x="-2848591" y="10077"/>
              <a:ext cx="852045" cy="3788550"/>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21"/>
            <p:cNvSpPr>
              <a:spLocks/>
            </p:cNvSpPr>
            <p:nvPr userDrawn="1"/>
          </p:nvSpPr>
          <p:spPr bwMode="auto">
            <a:xfrm rot="10800000">
              <a:off x="-2848591" y="10077"/>
              <a:ext cx="812310" cy="3611361"/>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22"/>
            <p:cNvSpPr>
              <a:spLocks/>
            </p:cNvSpPr>
            <p:nvPr userDrawn="1"/>
          </p:nvSpPr>
          <p:spPr bwMode="auto">
            <a:xfrm rot="10800000">
              <a:off x="-2848591" y="10077"/>
              <a:ext cx="771922" cy="3432896"/>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23"/>
            <p:cNvSpPr>
              <a:spLocks/>
            </p:cNvSpPr>
            <p:nvPr userDrawn="1"/>
          </p:nvSpPr>
          <p:spPr bwMode="auto">
            <a:xfrm rot="10800000">
              <a:off x="-2848591" y="10077"/>
              <a:ext cx="732186" cy="3258255"/>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24"/>
            <p:cNvSpPr>
              <a:spLocks/>
            </p:cNvSpPr>
            <p:nvPr userDrawn="1"/>
          </p:nvSpPr>
          <p:spPr bwMode="auto">
            <a:xfrm rot="10800000">
              <a:off x="-2848591" y="10077"/>
              <a:ext cx="692450" cy="30797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25"/>
            <p:cNvSpPr>
              <a:spLocks/>
            </p:cNvSpPr>
            <p:nvPr userDrawn="1"/>
          </p:nvSpPr>
          <p:spPr bwMode="auto">
            <a:xfrm rot="10800000">
              <a:off x="-2848591" y="10077"/>
              <a:ext cx="652714" cy="2902601"/>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26"/>
            <p:cNvSpPr>
              <a:spLocks/>
            </p:cNvSpPr>
            <p:nvPr userDrawn="1"/>
          </p:nvSpPr>
          <p:spPr bwMode="auto">
            <a:xfrm rot="10800000">
              <a:off x="-2848591" y="10077"/>
              <a:ext cx="612978" cy="2724136"/>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27"/>
            <p:cNvSpPr>
              <a:spLocks/>
            </p:cNvSpPr>
            <p:nvPr userDrawn="1"/>
          </p:nvSpPr>
          <p:spPr bwMode="auto">
            <a:xfrm rot="10800000">
              <a:off x="-2848591" y="10077"/>
              <a:ext cx="572590" cy="2546946"/>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28"/>
            <p:cNvSpPr>
              <a:spLocks/>
            </p:cNvSpPr>
            <p:nvPr userDrawn="1"/>
          </p:nvSpPr>
          <p:spPr bwMode="auto">
            <a:xfrm rot="10800000">
              <a:off x="-2848591" y="10077"/>
              <a:ext cx="532854" cy="2371031"/>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29"/>
            <p:cNvSpPr>
              <a:spLocks/>
            </p:cNvSpPr>
            <p:nvPr userDrawn="1"/>
          </p:nvSpPr>
          <p:spPr bwMode="auto">
            <a:xfrm rot="10800000">
              <a:off x="-2848591" y="10077"/>
              <a:ext cx="493118" cy="2192566"/>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30"/>
            <p:cNvSpPr>
              <a:spLocks/>
            </p:cNvSpPr>
            <p:nvPr userDrawn="1"/>
          </p:nvSpPr>
          <p:spPr bwMode="auto">
            <a:xfrm rot="10800000">
              <a:off x="-2848591" y="10076"/>
              <a:ext cx="453382" cy="2015377"/>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31"/>
            <p:cNvSpPr>
              <a:spLocks/>
            </p:cNvSpPr>
            <p:nvPr userDrawn="1"/>
          </p:nvSpPr>
          <p:spPr bwMode="auto">
            <a:xfrm rot="10800000">
              <a:off x="-2848591" y="10076"/>
              <a:ext cx="413646" cy="1836912"/>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32"/>
            <p:cNvSpPr>
              <a:spLocks/>
            </p:cNvSpPr>
            <p:nvPr userDrawn="1"/>
          </p:nvSpPr>
          <p:spPr bwMode="auto">
            <a:xfrm rot="10800000">
              <a:off x="-2848591" y="10077"/>
              <a:ext cx="373259" cy="1659722"/>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33"/>
            <p:cNvSpPr>
              <a:spLocks/>
            </p:cNvSpPr>
            <p:nvPr userDrawn="1"/>
          </p:nvSpPr>
          <p:spPr bwMode="auto">
            <a:xfrm rot="10800000">
              <a:off x="-2848591" y="10077"/>
              <a:ext cx="333522" cy="1483806"/>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34"/>
            <p:cNvSpPr>
              <a:spLocks/>
            </p:cNvSpPr>
            <p:nvPr userDrawn="1"/>
          </p:nvSpPr>
          <p:spPr bwMode="auto">
            <a:xfrm rot="10800000">
              <a:off x="-2848591" y="10076"/>
              <a:ext cx="293787" cy="1306617"/>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35"/>
            <p:cNvSpPr>
              <a:spLocks/>
            </p:cNvSpPr>
            <p:nvPr userDrawn="1"/>
          </p:nvSpPr>
          <p:spPr bwMode="auto">
            <a:xfrm rot="10800000">
              <a:off x="-2848591" y="10076"/>
              <a:ext cx="254050" cy="1128152"/>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36"/>
            <p:cNvSpPr>
              <a:spLocks/>
            </p:cNvSpPr>
            <p:nvPr userDrawn="1"/>
          </p:nvSpPr>
          <p:spPr bwMode="auto">
            <a:xfrm rot="10800000">
              <a:off x="-2848591" y="10077"/>
              <a:ext cx="214314" cy="950962"/>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37"/>
            <p:cNvSpPr>
              <a:spLocks/>
            </p:cNvSpPr>
            <p:nvPr userDrawn="1"/>
          </p:nvSpPr>
          <p:spPr bwMode="auto">
            <a:xfrm rot="10800000">
              <a:off x="-2848591" y="10077"/>
              <a:ext cx="174578" cy="77249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38"/>
            <p:cNvSpPr>
              <a:spLocks/>
            </p:cNvSpPr>
            <p:nvPr userDrawn="1"/>
          </p:nvSpPr>
          <p:spPr bwMode="auto">
            <a:xfrm rot="10800000">
              <a:off x="-2848591" y="10077"/>
              <a:ext cx="134191" cy="596582"/>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39"/>
            <p:cNvSpPr>
              <a:spLocks/>
            </p:cNvSpPr>
            <p:nvPr userDrawn="1"/>
          </p:nvSpPr>
          <p:spPr bwMode="auto">
            <a:xfrm rot="10800000">
              <a:off x="-2848591" y="10076"/>
              <a:ext cx="94455" cy="419392"/>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40"/>
            <p:cNvSpPr>
              <a:spLocks/>
            </p:cNvSpPr>
            <p:nvPr userDrawn="1"/>
          </p:nvSpPr>
          <p:spPr bwMode="auto">
            <a:xfrm rot="10800000">
              <a:off x="-2848591" y="10076"/>
              <a:ext cx="54719" cy="240928"/>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41"/>
            <p:cNvSpPr>
              <a:spLocks/>
            </p:cNvSpPr>
            <p:nvPr userDrawn="1"/>
          </p:nvSpPr>
          <p:spPr bwMode="auto">
            <a:xfrm rot="10800000">
              <a:off x="-2848591" y="10077"/>
              <a:ext cx="14983" cy="63737"/>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4" name="正方形/長方形 3"/>
          <p:cNvSpPr/>
          <p:nvPr userDrawn="1"/>
        </p:nvSpPr>
        <p:spPr>
          <a:xfrm>
            <a:off x="0" y="1734900"/>
            <a:ext cx="9144000" cy="1042756"/>
          </a:xfrm>
          <a:prstGeom prst="rect">
            <a:avLst/>
          </a:prstGeom>
          <a:solidFill>
            <a:schemeClr val="bg1"/>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sz="2000" b="1" dirty="0" smtClean="0">
              <a:effectLst>
                <a:outerShdw blurRad="38100" dist="38100" dir="2700000" algn="tl">
                  <a:srgbClr val="000000">
                    <a:alpha val="43137"/>
                  </a:srgbClr>
                </a:outerShdw>
              </a:effectLst>
            </a:endParaRPr>
          </a:p>
        </p:txBody>
      </p:sp>
      <p:sp>
        <p:nvSpPr>
          <p:cNvPr id="10" name="タイトル 9"/>
          <p:cNvSpPr>
            <a:spLocks noGrp="1"/>
          </p:cNvSpPr>
          <p:nvPr userDrawn="1">
            <p:ph type="title" hasCustomPrompt="1"/>
          </p:nvPr>
        </p:nvSpPr>
        <p:spPr>
          <a:xfrm>
            <a:off x="287200" y="1896971"/>
            <a:ext cx="8553652" cy="792088"/>
          </a:xfrm>
        </p:spPr>
        <p:txBody>
          <a:bodyPr>
            <a:noAutofit/>
          </a:bodyPr>
          <a:lstStyle>
            <a:lvl1pPr algn="ctr">
              <a:defRPr sz="3600">
                <a:solidFill>
                  <a:srgbClr val="012D76"/>
                </a:solidFill>
              </a:defRPr>
            </a:lvl1pPr>
          </a:lstStyle>
          <a:p>
            <a:r>
              <a:rPr kumimoji="1" lang="ja-JP" altLang="en-US" dirty="0" smtClean="0"/>
              <a:t>スライドのタイトル</a:t>
            </a:r>
            <a:endParaRPr kumimoji="1" lang="ja-JP" altLang="en-US" dirty="0"/>
          </a:p>
        </p:txBody>
      </p:sp>
    </p:spTree>
    <p:extLst>
      <p:ext uri="{BB962C8B-B14F-4D97-AF65-F5344CB8AC3E}">
        <p14:creationId xmlns:p14="http://schemas.microsoft.com/office/powerpoint/2010/main" val="40167171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コンテンツ（平文）必読">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rgbClr val="FFFF00"/>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必読</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2" name="図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2488" y="-20538"/>
            <a:ext cx="612000" cy="481158"/>
          </a:xfrm>
          <a:prstGeom prst="rect">
            <a:avLst/>
          </a:prstGeom>
        </p:spPr>
      </p:pic>
    </p:spTree>
    <p:extLst>
      <p:ext uri="{BB962C8B-B14F-4D97-AF65-F5344CB8AC3E}">
        <p14:creationId xmlns:p14="http://schemas.microsoft.com/office/powerpoint/2010/main" val="11158682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コンテンツ（箇条書き）">
    <p:spTree>
      <p:nvGrpSpPr>
        <p:cNvPr id="1" name=""/>
        <p:cNvGrpSpPr/>
        <p:nvPr/>
      </p:nvGrpSpPr>
      <p:grpSpPr>
        <a:xfrm>
          <a:off x="0" y="0"/>
          <a:ext cx="0" cy="0"/>
          <a:chOff x="0" y="0"/>
          <a:chExt cx="0" cy="0"/>
        </a:xfrm>
      </p:grpSpPr>
      <p:sp>
        <p:nvSpPr>
          <p:cNvPr id="10" name="正方形/長方形 9"/>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rgbClr val="012D76"/>
              </a:buClr>
              <a:buFont typeface="Wingdings" panose="05000000000000000000" pitchFamily="2" charset="2"/>
              <a:buChar char="l"/>
              <a:defRPr/>
            </a:lvl1pPr>
            <a:lvl2pPr marL="628650" indent="-171450">
              <a:lnSpc>
                <a:spcPct val="120000"/>
              </a:lnSpc>
              <a:spcBef>
                <a:spcPts val="0"/>
              </a:spcBef>
              <a:spcAft>
                <a:spcPts val="300"/>
              </a:spcAft>
              <a:buClr>
                <a:srgbClr val="012D76"/>
              </a:buClr>
              <a:buFont typeface="Wingdings" panose="05000000000000000000" pitchFamily="2" charset="2"/>
              <a:buChar char="l"/>
              <a:defRPr sz="1200"/>
            </a:lvl2pPr>
            <a:lvl3pPr marL="1085850" indent="-171450">
              <a:lnSpc>
                <a:spcPct val="120000"/>
              </a:lnSpc>
              <a:spcBef>
                <a:spcPts val="0"/>
              </a:spcBef>
              <a:spcAft>
                <a:spcPts val="300"/>
              </a:spcAft>
              <a:buClr>
                <a:srgbClr val="012D76"/>
              </a:buClr>
              <a:buFont typeface="Wingdings" panose="05000000000000000000" pitchFamily="2" charset="2"/>
              <a:buChar char="l"/>
              <a:defRPr sz="1200"/>
            </a:lvl3pPr>
            <a:lvl4pPr marL="1543050" indent="-171450">
              <a:lnSpc>
                <a:spcPct val="120000"/>
              </a:lnSpc>
              <a:spcBef>
                <a:spcPts val="0"/>
              </a:spcBef>
              <a:spcAft>
                <a:spcPts val="300"/>
              </a:spcAft>
              <a:buClr>
                <a:srgbClr val="012D76"/>
              </a:buClr>
              <a:buFont typeface="Wingdings" panose="05000000000000000000" pitchFamily="2" charset="2"/>
              <a:buChar char="l"/>
              <a:defRPr sz="1200"/>
            </a:lvl4pPr>
            <a:lvl5pPr marL="2000250" indent="-171450">
              <a:lnSpc>
                <a:spcPct val="120000"/>
              </a:lnSpc>
              <a:spcBef>
                <a:spcPts val="0"/>
              </a:spcBef>
              <a:spcAft>
                <a:spcPts val="300"/>
              </a:spcAft>
              <a:buClr>
                <a:srgbClr val="012D76"/>
              </a:buClr>
              <a:buFont typeface="Wingdings" panose="05000000000000000000" pitchFamily="2" charset="2"/>
              <a:buChar char="l"/>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9"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366449552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コンテンツ（平文）ー シンプル">
    <p:spTree>
      <p:nvGrpSpPr>
        <p:cNvPr id="1" name=""/>
        <p:cNvGrpSpPr/>
        <p:nvPr/>
      </p:nvGrpSpPr>
      <p:grpSpPr>
        <a:xfrm>
          <a:off x="0" y="0"/>
          <a:ext cx="0" cy="0"/>
          <a:chOff x="0" y="0"/>
          <a:chExt cx="0" cy="0"/>
        </a:xfrm>
      </p:grpSpPr>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269486117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コンテンツ（箇条書き）－シンプル">
    <p:spTree>
      <p:nvGrpSpPr>
        <p:cNvPr id="1" name=""/>
        <p:cNvGrpSpPr/>
        <p:nvPr/>
      </p:nvGrpSpPr>
      <p:grpSpPr>
        <a:xfrm>
          <a:off x="0" y="0"/>
          <a:ext cx="0" cy="0"/>
          <a:chOff x="0" y="0"/>
          <a:chExt cx="0" cy="0"/>
        </a:xfrm>
      </p:grpSpPr>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chemeClr val="bg1">
                  <a:lumMod val="65000"/>
                </a:schemeClr>
              </a:buClr>
              <a:buFont typeface="Wingdings" panose="05000000000000000000" pitchFamily="2" charset="2"/>
              <a:buChar char="l"/>
              <a:defRPr/>
            </a:lvl1pPr>
            <a:lvl2pPr marL="628650" indent="-171450">
              <a:lnSpc>
                <a:spcPct val="120000"/>
              </a:lnSpc>
              <a:spcBef>
                <a:spcPts val="0"/>
              </a:spcBef>
              <a:spcAft>
                <a:spcPts val="300"/>
              </a:spcAft>
              <a:buClr>
                <a:schemeClr val="bg1">
                  <a:lumMod val="65000"/>
                </a:schemeClr>
              </a:buClr>
              <a:buFont typeface="Wingdings" panose="05000000000000000000" pitchFamily="2" charset="2"/>
              <a:buChar char="l"/>
              <a:defRPr sz="1200"/>
            </a:lvl2pPr>
            <a:lvl3pPr marL="1085850" indent="-171450">
              <a:lnSpc>
                <a:spcPct val="120000"/>
              </a:lnSpc>
              <a:spcBef>
                <a:spcPts val="0"/>
              </a:spcBef>
              <a:spcAft>
                <a:spcPts val="300"/>
              </a:spcAft>
              <a:buClr>
                <a:schemeClr val="bg1">
                  <a:lumMod val="65000"/>
                </a:schemeClr>
              </a:buClr>
              <a:buFont typeface="Wingdings" panose="05000000000000000000" pitchFamily="2" charset="2"/>
              <a:buChar char="l"/>
              <a:defRPr sz="1200"/>
            </a:lvl3pPr>
            <a:lvl4pPr marL="1543050" indent="-171450">
              <a:lnSpc>
                <a:spcPct val="120000"/>
              </a:lnSpc>
              <a:spcBef>
                <a:spcPts val="0"/>
              </a:spcBef>
              <a:spcAft>
                <a:spcPts val="300"/>
              </a:spcAft>
              <a:buClr>
                <a:schemeClr val="bg1">
                  <a:lumMod val="65000"/>
                </a:schemeClr>
              </a:buClr>
              <a:buFont typeface="Wingdings" panose="05000000000000000000" pitchFamily="2" charset="2"/>
              <a:buChar char="l"/>
              <a:defRPr sz="1200"/>
            </a:lvl4pPr>
            <a:lvl5pPr marL="2000250" indent="-171450">
              <a:lnSpc>
                <a:spcPct val="120000"/>
              </a:lnSpc>
              <a:spcBef>
                <a:spcPts val="0"/>
              </a:spcBef>
              <a:spcAft>
                <a:spcPts val="300"/>
              </a:spcAft>
              <a:buClr>
                <a:schemeClr val="bg1">
                  <a:lumMod val="65000"/>
                </a:schemeClr>
              </a:buClr>
              <a:buFont typeface="Wingdings" panose="05000000000000000000" pitchFamily="2" charset="2"/>
              <a:buChar char="l"/>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99155587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アジェンダ">
    <p:spTree>
      <p:nvGrpSpPr>
        <p:cNvPr id="1" name=""/>
        <p:cNvGrpSpPr/>
        <p:nvPr/>
      </p:nvGrpSpPr>
      <p:grpSpPr>
        <a:xfrm>
          <a:off x="0" y="0"/>
          <a:ext cx="0" cy="0"/>
          <a:chOff x="0" y="0"/>
          <a:chExt cx="0" cy="0"/>
        </a:xfrm>
      </p:grpSpPr>
      <p:sp>
        <p:nvSpPr>
          <p:cNvPr id="10" name="正方形/長方形 9"/>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2" name="フッター プレースホルダー 4"/>
          <p:cNvSpPr>
            <a:spLocks noGrp="1"/>
          </p:cNvSpPr>
          <p:nvPr>
            <p:ph type="ftr" sz="quarter" idx="11"/>
          </p:nvPr>
        </p:nvSpPr>
        <p:spPr>
          <a:xfrm>
            <a:off x="154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7" name="テキスト プレースホルダー 6"/>
          <p:cNvSpPr>
            <a:spLocks noGrp="1"/>
          </p:cNvSpPr>
          <p:nvPr>
            <p:ph type="body" sz="quarter" idx="13"/>
          </p:nvPr>
        </p:nvSpPr>
        <p:spPr>
          <a:xfrm>
            <a:off x="215900" y="915566"/>
            <a:ext cx="8712200" cy="3816424"/>
          </a:xfrm>
        </p:spPr>
        <p:txBody>
          <a:bodyPr/>
          <a:lstStyle>
            <a:lvl1pPr marL="285750" indent="-285750">
              <a:lnSpc>
                <a:spcPct val="120000"/>
              </a:lnSpc>
              <a:spcBef>
                <a:spcPts val="0"/>
              </a:spcBef>
              <a:spcAft>
                <a:spcPts val="300"/>
              </a:spcAft>
              <a:buClr>
                <a:srgbClr val="012D76"/>
              </a:buClr>
              <a:buFont typeface="Wingdings" panose="05000000000000000000" pitchFamily="2" charset="2"/>
              <a:buChar char="l"/>
              <a:defRPr/>
            </a:lvl1pPr>
            <a:lvl2pPr marL="628650" indent="-171450">
              <a:lnSpc>
                <a:spcPct val="120000"/>
              </a:lnSpc>
              <a:spcBef>
                <a:spcPts val="0"/>
              </a:spcBef>
              <a:spcAft>
                <a:spcPts val="300"/>
              </a:spcAft>
              <a:buClr>
                <a:srgbClr val="012D76"/>
              </a:buClr>
              <a:buFont typeface="Wingdings" panose="05000000000000000000" pitchFamily="2" charset="2"/>
              <a:buChar char="l"/>
              <a:defRPr sz="1200"/>
            </a:lvl2pPr>
            <a:lvl3pPr marL="1085850" indent="-171450">
              <a:lnSpc>
                <a:spcPct val="120000"/>
              </a:lnSpc>
              <a:spcBef>
                <a:spcPts val="0"/>
              </a:spcBef>
              <a:spcAft>
                <a:spcPts val="300"/>
              </a:spcAft>
              <a:buClr>
                <a:srgbClr val="012D76"/>
              </a:buClr>
              <a:buFont typeface="Wingdings" panose="05000000000000000000" pitchFamily="2" charset="2"/>
              <a:buChar char="l"/>
              <a:defRPr sz="1200"/>
            </a:lvl3pPr>
            <a:lvl4pPr marL="1543050" indent="-171450">
              <a:lnSpc>
                <a:spcPct val="120000"/>
              </a:lnSpc>
              <a:spcBef>
                <a:spcPts val="0"/>
              </a:spcBef>
              <a:spcAft>
                <a:spcPts val="300"/>
              </a:spcAft>
              <a:buClr>
                <a:srgbClr val="012D76"/>
              </a:buClr>
              <a:buFont typeface="Wingdings" panose="05000000000000000000" pitchFamily="2" charset="2"/>
              <a:buChar char="l"/>
              <a:defRPr sz="1200"/>
            </a:lvl4pPr>
            <a:lvl5pPr marL="2000250" indent="-171450">
              <a:lnSpc>
                <a:spcPct val="120000"/>
              </a:lnSpc>
              <a:spcBef>
                <a:spcPts val="0"/>
              </a:spcBef>
              <a:spcAft>
                <a:spcPts val="300"/>
              </a:spcAft>
              <a:buClr>
                <a:srgbClr val="012D76"/>
              </a:buClr>
              <a:buFont typeface="Wingdings" panose="05000000000000000000" pitchFamily="2" charset="2"/>
              <a:buChar char="l"/>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9"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1"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285231" y="2953477"/>
            <a:ext cx="1319217" cy="15896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userDrawn="1"/>
        </p:nvSpPr>
        <p:spPr bwMode="auto">
          <a:xfrm>
            <a:off x="7138951" y="4500286"/>
            <a:ext cx="1711136" cy="5271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1049"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r>
              <a:rPr lang="en-US" altLang="ja-JP" sz="1000" b="1"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WebFOCUS</a:t>
            </a:r>
            <a:r>
              <a:rPr lang="ja-JP" altLang="ja-JP" sz="10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キャラクター</a:t>
            </a:r>
            <a:endParaRPr lang="en-US" altLang="ja-JP" sz="10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ja-JP" sz="1100" b="1"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フォービー</a:t>
            </a:r>
            <a:endParaRPr lang="ja-JP" altLang="ja-JP" sz="1100" b="1"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Text Box 5"/>
          <p:cNvSpPr txBox="1">
            <a:spLocks noChangeArrowheads="1"/>
          </p:cNvSpPr>
          <p:nvPr userDrawn="1"/>
        </p:nvSpPr>
        <p:spPr bwMode="auto">
          <a:xfrm>
            <a:off x="542505" y="4299942"/>
            <a:ext cx="6189735"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232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r>
              <a:rPr lang="en-US"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本資料は、バージョン</a:t>
            </a:r>
            <a:r>
              <a:rPr lang="ja-JP"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solidFill>
                  <a:schemeClr val="tx1">
                    <a:lumMod val="65000"/>
                    <a:lumOff val="35000"/>
                  </a:schemeClr>
                </a:solidFill>
                <a:latin typeface="Segoe UI 本文"/>
                <a:ea typeface="メイリオ" panose="020B0604030504040204" pitchFamily="50" charset="-128"/>
                <a:cs typeface="メイリオ" panose="020B0604030504040204" pitchFamily="50" charset="-128"/>
              </a:rPr>
              <a:t>9.2</a:t>
            </a:r>
            <a:r>
              <a:rPr lang="ja-JP"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の情報</a:t>
            </a:r>
            <a:r>
              <a:rPr lang="ja-JP"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をベース</a:t>
            </a:r>
            <a:r>
              <a:rPr lang="ja-JP" altLang="ja-JP"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として作成されています</a:t>
            </a:r>
            <a:r>
              <a:rPr lang="ja-JP"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　ご利用のメンテナンスリリースにより、画面キャプチャが実際の画面と異なる場合があります。</a:t>
            </a:r>
            <a:endParaRPr lang="en-US"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Text Box 5"/>
          <p:cNvSpPr txBox="1">
            <a:spLocks noChangeArrowheads="1"/>
          </p:cNvSpPr>
          <p:nvPr userDrawn="1"/>
        </p:nvSpPr>
        <p:spPr bwMode="auto">
          <a:xfrm>
            <a:off x="539552" y="3723878"/>
            <a:ext cx="4173511" cy="576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232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製品の構成、および稼働環境は予告なく変更される場合があります</a:t>
            </a:r>
            <a:r>
              <a:rPr lang="ja-JP" altLang="en-US"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最新</a:t>
            </a:r>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情報につきましては弊社までお問い合わせください。</a:t>
            </a:r>
          </a:p>
          <a:p>
            <a:r>
              <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記載されている会社名、製品名は、各社の商標または登録商標です</a:t>
            </a:r>
            <a:r>
              <a:rPr lang="ja-JP" altLang="en-US" sz="900" dirty="0" smtClean="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00" dirty="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0151153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巻末">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userDrawn="1"/>
        </p:nvSpPr>
        <p:spPr>
          <a:xfrm>
            <a:off x="251520" y="4235808"/>
            <a:ext cx="8712968" cy="461665"/>
          </a:xfrm>
          <a:prstGeom prst="rect">
            <a:avLst/>
          </a:prstGeom>
          <a:noFill/>
        </p:spPr>
        <p:txBody>
          <a:bodyPr wrap="square" rtlCol="0">
            <a:spAutoFit/>
          </a:bodyPr>
          <a:lstStyle/>
          <a:p>
            <a:r>
              <a:rPr lang="en-US" altLang="ja-JP" sz="1200" dirty="0"/>
              <a:t>※</a:t>
            </a:r>
            <a:r>
              <a:rPr lang="ja-JP" altLang="en-US" sz="1200" dirty="0"/>
              <a:t>記載されている会社名、製品名は、各社の商標または登録商標です。</a:t>
            </a:r>
          </a:p>
          <a:p>
            <a:r>
              <a:rPr lang="en-US" altLang="ja-JP" sz="1200" dirty="0"/>
              <a:t>※</a:t>
            </a:r>
            <a:r>
              <a:rPr lang="en-US" altLang="ja-JP" sz="1200" dirty="0">
                <a:latin typeface="Segoe UI 本文"/>
              </a:rPr>
              <a:t>Oracle</a:t>
            </a:r>
            <a:r>
              <a:rPr lang="ja-JP" altLang="en-US" sz="1200" dirty="0" err="1"/>
              <a:t>、</a:t>
            </a:r>
            <a:r>
              <a:rPr lang="en-US" altLang="ja-JP" sz="1200" dirty="0"/>
              <a:t>Java</a:t>
            </a:r>
            <a:r>
              <a:rPr lang="ja-JP" altLang="en-US" sz="1200" dirty="0"/>
              <a:t>及び</a:t>
            </a:r>
            <a:r>
              <a:rPr lang="en-US" altLang="ja-JP" sz="1200" dirty="0"/>
              <a:t>MySQL</a:t>
            </a:r>
            <a:r>
              <a:rPr lang="ja-JP" altLang="en-US" sz="1200" dirty="0"/>
              <a:t>は、</a:t>
            </a:r>
            <a:r>
              <a:rPr lang="en-US" altLang="ja-JP" sz="1200" dirty="0"/>
              <a:t>Oracle Corporation</a:t>
            </a:r>
            <a:r>
              <a:rPr lang="ja-JP" altLang="en-US" sz="1200" dirty="0" err="1"/>
              <a:t>、</a:t>
            </a:r>
            <a:r>
              <a:rPr lang="ja-JP" altLang="en-US" sz="1200" dirty="0"/>
              <a:t>その子会社及び関連会社の米国及びその他の国における登録商標です。</a:t>
            </a:r>
            <a:endParaRPr kumimoji="1" lang="ja-JP" altLang="en-US" sz="1200" dirty="0"/>
          </a:p>
        </p:txBody>
      </p:sp>
      <p:sp>
        <p:nvSpPr>
          <p:cNvPr id="3" name="Text Box 3"/>
          <p:cNvSpPr txBox="1">
            <a:spLocks noChangeArrowheads="1"/>
          </p:cNvSpPr>
          <p:nvPr userDrawn="1"/>
        </p:nvSpPr>
        <p:spPr bwMode="auto">
          <a:xfrm>
            <a:off x="2154225" y="3795887"/>
            <a:ext cx="4835550" cy="4388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000" tIns="94860" rIns="72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5pPr>
            <a:lvl6pPr marL="25146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6pPr>
            <a:lvl7pPr marL="29718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7pPr>
            <a:lvl8pPr marL="34290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8pPr>
            <a:lvl9pPr marL="3886200" indent="-228600" defTabSz="449263" fontAlgn="base">
              <a:lnSpc>
                <a:spcPct val="90000"/>
              </a:lnSpc>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333333"/>
                </a:solidFill>
                <a:latin typeface="Takao Pゴシック" pitchFamily="50" charset="-128"/>
                <a:ea typeface="Takao Pゴシック" pitchFamily="50" charset="-128"/>
              </a:defRPr>
            </a:lvl9pPr>
          </a:lstStyle>
          <a:p>
            <a:pPr algn="ctr">
              <a:lnSpc>
                <a:spcPct val="120000"/>
              </a:lnSpc>
            </a:pPr>
            <a:r>
              <a:rPr lang="ja-JP" altLang="ja-JP" sz="1200" dirty="0">
                <a:solidFill>
                  <a:schemeClr val="tx1">
                    <a:lumMod val="65000"/>
                    <a:lumOff val="35000"/>
                  </a:schemeClr>
                </a:solidFill>
                <a:latin typeface="+mn-ea"/>
                <a:ea typeface="+mn-ea"/>
                <a:cs typeface="メイリオ" panose="020B0604030504040204" pitchFamily="50" charset="-128"/>
              </a:rPr>
              <a:t>＜お問合せ</a:t>
            </a:r>
            <a:r>
              <a:rPr lang="ja-JP" altLang="ja-JP" sz="1200" dirty="0" smtClean="0">
                <a:solidFill>
                  <a:schemeClr val="tx1">
                    <a:lumMod val="65000"/>
                    <a:lumOff val="35000"/>
                  </a:schemeClr>
                </a:solidFill>
                <a:latin typeface="+mn-ea"/>
                <a:ea typeface="+mn-ea"/>
                <a:cs typeface="メイリオ" panose="020B0604030504040204" pitchFamily="50" charset="-128"/>
              </a:rPr>
              <a:t>＞株式</a:t>
            </a:r>
            <a:r>
              <a:rPr lang="ja-JP" altLang="ja-JP" sz="1200" dirty="0">
                <a:solidFill>
                  <a:schemeClr val="tx1">
                    <a:lumMod val="65000"/>
                    <a:lumOff val="35000"/>
                  </a:schemeClr>
                </a:solidFill>
                <a:latin typeface="+mn-ea"/>
                <a:ea typeface="+mn-ea"/>
                <a:cs typeface="メイリオ" panose="020B0604030504040204" pitchFamily="50" charset="-128"/>
              </a:rPr>
              <a:t>会社</a:t>
            </a:r>
            <a:r>
              <a:rPr lang="ja-JP" altLang="ja-JP" sz="1200" dirty="0" smtClean="0">
                <a:solidFill>
                  <a:schemeClr val="tx1">
                    <a:lumMod val="65000"/>
                    <a:lumOff val="35000"/>
                  </a:schemeClr>
                </a:solidFill>
                <a:latin typeface="+mn-ea"/>
                <a:ea typeface="+mn-ea"/>
                <a:cs typeface="メイリオ" panose="020B0604030504040204" pitchFamily="50" charset="-128"/>
              </a:rPr>
              <a:t>アシスト</a:t>
            </a:r>
            <a:r>
              <a:rPr lang="ja-JP" altLang="en-US" sz="1200" dirty="0">
                <a:solidFill>
                  <a:schemeClr val="tx1">
                    <a:lumMod val="65000"/>
                    <a:lumOff val="35000"/>
                  </a:schemeClr>
                </a:solidFill>
                <a:latin typeface="+mn-ea"/>
                <a:ea typeface="+mn-ea"/>
                <a:cs typeface="メイリオ" panose="020B0604030504040204" pitchFamily="50" charset="-128"/>
              </a:rPr>
              <a:t>　</a:t>
            </a:r>
            <a:r>
              <a:rPr lang="en-US" altLang="ja-JP" sz="1200" dirty="0" smtClean="0">
                <a:solidFill>
                  <a:schemeClr val="tx1">
                    <a:lumMod val="65000"/>
                    <a:lumOff val="35000"/>
                  </a:schemeClr>
                </a:solidFill>
                <a:latin typeface="Segoe UI 本文"/>
                <a:ea typeface="+mn-ea"/>
                <a:cs typeface="メイリオ" panose="020B0604030504040204" pitchFamily="50" charset="-128"/>
              </a:rPr>
              <a:t>ibi_web@ashisuto.co.jp</a:t>
            </a:r>
            <a:endParaRPr lang="en-US" altLang="ja-JP" sz="1200" dirty="0">
              <a:solidFill>
                <a:schemeClr val="tx1">
                  <a:lumMod val="65000"/>
                  <a:lumOff val="35000"/>
                </a:schemeClr>
              </a:solidFill>
              <a:latin typeface="Segoe UI 本文"/>
              <a:ea typeface="+mn-ea"/>
              <a:cs typeface="メイリオ" panose="020B0604030504040204" pitchFamily="50" charset="-128"/>
            </a:endParaRPr>
          </a:p>
        </p:txBody>
      </p:sp>
      <p:grpSp>
        <p:nvGrpSpPr>
          <p:cNvPr id="4" name="グループ化 33"/>
          <p:cNvGrpSpPr/>
          <p:nvPr userDrawn="1"/>
        </p:nvGrpSpPr>
        <p:grpSpPr>
          <a:xfrm>
            <a:off x="2410748" y="579993"/>
            <a:ext cx="4322504" cy="497591"/>
            <a:chOff x="6786066" y="1259557"/>
            <a:chExt cx="3096344" cy="432048"/>
          </a:xfrm>
        </p:grpSpPr>
        <p:sp>
          <p:nvSpPr>
            <p:cNvPr id="5" name="正方形/長方形 4"/>
            <p:cNvSpPr/>
            <p:nvPr/>
          </p:nvSpPr>
          <p:spPr bwMode="auto">
            <a:xfrm>
              <a:off x="6786066" y="1259557"/>
              <a:ext cx="3096344" cy="432048"/>
            </a:xfrm>
            <a:prstGeom prst="rect">
              <a:avLst/>
            </a:prstGeom>
            <a:solidFill>
              <a:schemeClr val="bg1"/>
            </a:solidFill>
            <a:ln w="28575" cap="flat" cmpd="sng" algn="ctr">
              <a:solidFill>
                <a:schemeClr val="accent1"/>
              </a:solidFill>
              <a:prstDash val="solid"/>
              <a:round/>
              <a:headEnd type="none" w="med" len="med"/>
              <a:tailEnd type="none" w="med" len="med"/>
            </a:ln>
            <a:effectLst>
              <a:glow rad="228600">
                <a:schemeClr val="accent1">
                  <a:satMod val="175000"/>
                  <a:alpha val="50000"/>
                </a:schemeClr>
              </a:glow>
              <a:outerShdw dist="35921" dir="2700000" algn="ctr" rotWithShape="0">
                <a:schemeClr val="bg2"/>
              </a:outerShdw>
            </a:effectLst>
            <a:extLst/>
          </p:spPr>
          <p:txBody>
            <a:bodyPr vert="horz" wrap="square" lIns="144000" tIns="72000" rIns="0" bIns="0" numCol="1" rtlCol="0" anchor="ctr"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r>
                <a:rPr kumimoji="0" lang="en-US" altLang="ja-JP" b="1" i="0" u="none" strike="noStrike" cap="none" normalizeH="0" baseline="0" dirty="0" smtClean="0">
                  <a:ln>
                    <a:noFill/>
                  </a:ln>
                  <a:solidFill>
                    <a:schemeClr val="accent1"/>
                  </a:solidFill>
                  <a:effectLst/>
                  <a:latin typeface="メイリオ" panose="020B0604030504040204" pitchFamily="50" charset="-128"/>
                  <a:ea typeface="メイリオ" panose="020B0604030504040204" pitchFamily="50" charset="-128"/>
                  <a:cs typeface="メイリオ" panose="020B0604030504040204" pitchFamily="50" charset="-128"/>
                </a:rPr>
                <a:t>WebFOCUS</a:t>
              </a:r>
              <a:endParaRPr kumimoji="0" lang="ja-JP" altLang="en-US" b="1" i="0" u="none" strike="noStrike" cap="none" normalizeH="0" baseline="0" dirty="0" smtClean="0">
                <a:ln>
                  <a:noFill/>
                </a:ln>
                <a:solidFill>
                  <a:schemeClr val="accent1"/>
                </a:solidFill>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bwMode="auto">
            <a:xfrm>
              <a:off x="9378354" y="1259557"/>
              <a:ext cx="504056" cy="432048"/>
            </a:xfrm>
            <a:prstGeom prst="rect">
              <a:avLst/>
            </a:prstGeom>
            <a:solidFill>
              <a:schemeClr val="bg1"/>
            </a:solidFill>
            <a:ln w="2857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00" tIns="72000" rIns="0" bIns="0" numCol="1" rtlCol="0" anchor="ctr" anchorCtr="0" compatLnSpc="1">
              <a:prstTxWarp prst="textNoShape">
                <a:avLst/>
              </a:prstTxWarp>
            </a:bodyPr>
            <a:lstStyle/>
            <a:p>
              <a:pPr marL="0" marR="0" indent="0" algn="l" defTabSz="449263" rtl="0" eaLnBrk="1"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ja-JP" altLang="en-US" sz="1100" b="0" i="0" u="none" strike="noStrike" cap="none" normalizeH="0" baseline="0" dirty="0" smtClean="0">
                <a:ln>
                  <a:noFill/>
                </a:ln>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Picture 8"/>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9410241" y="1288020"/>
              <a:ext cx="424396" cy="379326"/>
            </a:xfrm>
            <a:prstGeom prst="rect">
              <a:avLst/>
            </a:prstGeom>
            <a:noFill/>
          </p:spPr>
        </p:pic>
      </p:grpSp>
      <p:grpSp>
        <p:nvGrpSpPr>
          <p:cNvPr id="8" name="グループ化 7"/>
          <p:cNvGrpSpPr/>
          <p:nvPr userDrawn="1"/>
        </p:nvGrpSpPr>
        <p:grpSpPr>
          <a:xfrm>
            <a:off x="2405784" y="1463773"/>
            <a:ext cx="4711314" cy="2208417"/>
            <a:chOff x="2411760" y="1463773"/>
            <a:chExt cx="4711314" cy="2208417"/>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393" y="3271253"/>
              <a:ext cx="2209799" cy="308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800" cap="flat">
                  <a:solidFill>
                    <a:srgbClr val="E6E6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 name="グループ化 9"/>
            <p:cNvGrpSpPr/>
            <p:nvPr/>
          </p:nvGrpSpPr>
          <p:grpSpPr>
            <a:xfrm>
              <a:off x="4788024" y="1546367"/>
              <a:ext cx="2335050" cy="2125823"/>
              <a:chOff x="3855286" y="1749472"/>
              <a:chExt cx="2971626" cy="3607148"/>
            </a:xfrm>
          </p:grpSpPr>
          <p:sp>
            <p:nvSpPr>
              <p:cNvPr id="12" name="Text Box 12"/>
              <p:cNvSpPr txBox="1">
                <a:spLocks noChangeArrowheads="1"/>
              </p:cNvSpPr>
              <p:nvPr/>
            </p:nvSpPr>
            <p:spPr bwMode="auto">
              <a:xfrm>
                <a:off x="3870150" y="2621353"/>
                <a:ext cx="2801721" cy="1963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ニューヨーク生まれ、</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ニューヨーク育ちの男のコ。</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頭の</a:t>
                </a:r>
                <a:r>
                  <a:rPr lang="ja-JP" altLang="ja-JP" sz="1050" dirty="0">
                    <a:solidFill>
                      <a:srgbClr val="4C4C4C"/>
                    </a:solidFill>
                    <a:latin typeface="Segoe UI 本文"/>
                    <a:ea typeface="メイリオ" panose="020B0604030504040204" pitchFamily="50" charset="-128"/>
                    <a:cs typeface="メイリオ" panose="020B0604030504040204" pitchFamily="50" charset="-128"/>
                  </a:rPr>
                  <a:t>“</a:t>
                </a:r>
                <a:r>
                  <a:rPr lang="en-US" altLang="ja-JP" sz="1050" dirty="0">
                    <a:solidFill>
                      <a:srgbClr val="4C4C4C"/>
                    </a:solidFill>
                    <a:latin typeface="Segoe UI 本文"/>
                    <a:ea typeface="メイリオ" panose="020B0604030504040204" pitchFamily="50" charset="-128"/>
                    <a:cs typeface="メイリオ" panose="020B0604030504040204" pitchFamily="50" charset="-128"/>
                  </a:rPr>
                  <a:t>W”</a:t>
                </a: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のアンテナで</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どんな情報もすばやく察知し、</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手元の“虫眼鏡”を使って、</a:t>
                </a:r>
              </a:p>
              <a:p>
                <a:pPr>
                  <a:lnSpc>
                    <a:spcPct val="110000"/>
                  </a:lnSpc>
                </a:pP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その情報をどんどんフォーカス！</a:t>
                </a:r>
              </a:p>
            </p:txBody>
          </p:sp>
          <p:sp>
            <p:nvSpPr>
              <p:cNvPr id="13" name="Text Box 13"/>
              <p:cNvSpPr txBox="1">
                <a:spLocks noChangeArrowheads="1"/>
              </p:cNvSpPr>
              <p:nvPr/>
            </p:nvSpPr>
            <p:spPr bwMode="auto">
              <a:xfrm>
                <a:off x="3870151" y="4654060"/>
                <a:ext cx="2956761" cy="702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好きな食べもの： ホットドック</a:t>
                </a:r>
              </a:p>
              <a:p>
                <a:r>
                  <a:rPr lang="en-US"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50" dirty="0" smtClean="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ja-JP" sz="105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（マスタード抜き）</a:t>
                </a:r>
              </a:p>
            </p:txBody>
          </p:sp>
          <p:grpSp>
            <p:nvGrpSpPr>
              <p:cNvPr id="14" name="グループ化 13"/>
              <p:cNvGrpSpPr/>
              <p:nvPr/>
            </p:nvGrpSpPr>
            <p:grpSpPr>
              <a:xfrm>
                <a:off x="3855286" y="1749472"/>
                <a:ext cx="2290966" cy="676447"/>
                <a:chOff x="4046082" y="1777696"/>
                <a:chExt cx="2290966" cy="676447"/>
              </a:xfrm>
            </p:grpSpPr>
            <p:sp>
              <p:nvSpPr>
                <p:cNvPr id="15" name="Text Box 14"/>
                <p:cNvSpPr txBox="1">
                  <a:spLocks noChangeArrowheads="1"/>
                </p:cNvSpPr>
                <p:nvPr/>
              </p:nvSpPr>
              <p:spPr bwMode="auto">
                <a:xfrm>
                  <a:off x="4046082" y="1777696"/>
                  <a:ext cx="1863316" cy="676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2000" b="1" dirty="0">
                      <a:solidFill>
                        <a:srgbClr val="0084D1"/>
                      </a:solidFill>
                      <a:effectLst>
                        <a:outerShdw blurRad="38100" dist="38100" dir="2700000" algn="tl">
                          <a:srgbClr val="000000"/>
                        </a:outerShdw>
                      </a:effectLst>
                      <a:latin typeface="メイリオ" panose="020B0604030504040204" pitchFamily="50" charset="-128"/>
                      <a:ea typeface="メイリオ" panose="020B0604030504040204" pitchFamily="50" charset="-128"/>
                      <a:cs typeface="メイリオ" panose="020B0604030504040204" pitchFamily="50" charset="-128"/>
                    </a:rPr>
                    <a:t>フォービー</a:t>
                  </a:r>
                </a:p>
              </p:txBody>
            </p:sp>
            <p:sp>
              <p:nvSpPr>
                <p:cNvPr id="16" name="Text Box 15"/>
                <p:cNvSpPr txBox="1">
                  <a:spLocks noChangeArrowheads="1"/>
                </p:cNvSpPr>
                <p:nvPr/>
              </p:nvSpPr>
              <p:spPr bwMode="auto">
                <a:xfrm>
                  <a:off x="5746700" y="2010967"/>
                  <a:ext cx="590348" cy="441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Takao Pゴシック" pitchFamily="48" charset="-128"/>
                      <a:ea typeface="Takao Pゴシック" pitchFamily="48" charset="-128"/>
                    </a:defRPr>
                  </a:lvl9pPr>
                </a:lstStyle>
                <a:p>
                  <a:r>
                    <a:rPr lang="ja-JP" altLang="ja-JP" sz="1100" dirty="0">
                      <a:solidFill>
                        <a:srgbClr val="4C4C4C"/>
                      </a:solidFill>
                      <a:latin typeface="メイリオ" panose="020B0604030504040204" pitchFamily="50" charset="-128"/>
                      <a:ea typeface="メイリオ" panose="020B0604030504040204" pitchFamily="50" charset="-128"/>
                      <a:cs typeface="メイリオ" panose="020B0604030504040204" pitchFamily="50" charset="-128"/>
                    </a:rPr>
                    <a:t>くん</a:t>
                  </a:r>
                </a:p>
              </p:txBody>
            </p:sp>
          </p:grpSp>
        </p:grpSp>
        <p:pic>
          <p:nvPicPr>
            <p:cNvPr id="11" name="図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1760" y="1463773"/>
              <a:ext cx="2275064" cy="1706297"/>
            </a:xfrm>
            <a:prstGeom prst="rect">
              <a:avLst/>
            </a:prstGeom>
          </p:spPr>
        </p:pic>
      </p:grpSp>
      <p:sp>
        <p:nvSpPr>
          <p:cNvPr id="1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218961537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白紙">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789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コンテンツ（平文）解説">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5">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en-US" altLang="ja-JP" b="1" dirty="0" smtClean="0">
                <a:solidFill>
                  <a:schemeClr val="tx1">
                    <a:lumMod val="75000"/>
                    <a:lumOff val="25000"/>
                  </a:schemeClr>
                </a:solidFill>
                <a:latin typeface="+mn-lt"/>
                <a:cs typeface="Teko Medium" panose="02000000000000000000" pitchFamily="2" charset="0"/>
              </a:rPr>
              <a:t>Tips</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15526"/>
            <a:ext cx="686843" cy="540000"/>
          </a:xfrm>
          <a:prstGeom prst="rect">
            <a:avLst/>
          </a:prstGeom>
        </p:spPr>
      </p:pic>
    </p:spTree>
    <p:extLst>
      <p:ext uri="{BB962C8B-B14F-4D97-AF65-F5344CB8AC3E}">
        <p14:creationId xmlns:p14="http://schemas.microsoft.com/office/powerpoint/2010/main" val="17607116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表紙ーパターン２">
    <p:spTree>
      <p:nvGrpSpPr>
        <p:cNvPr id="1" name=""/>
        <p:cNvGrpSpPr/>
        <p:nvPr/>
      </p:nvGrpSpPr>
      <p:grpSpPr>
        <a:xfrm>
          <a:off x="0" y="0"/>
          <a:ext cx="0" cy="0"/>
          <a:chOff x="0" y="0"/>
          <a:chExt cx="0" cy="0"/>
        </a:xfrm>
      </p:grpSpPr>
      <p:sp>
        <p:nvSpPr>
          <p:cNvPr id="3" name="正方形/長方形 2"/>
          <p:cNvSpPr/>
          <p:nvPr userDrawn="1"/>
        </p:nvSpPr>
        <p:spPr>
          <a:xfrm>
            <a:off x="-33417" y="-7362"/>
            <a:ext cx="1207650" cy="5166136"/>
          </a:xfrm>
          <a:prstGeom prst="rect">
            <a:avLst/>
          </a:prstGeom>
          <a:gradFill>
            <a:gsLst>
              <a:gs pos="0">
                <a:srgbClr val="000D28"/>
              </a:gs>
              <a:gs pos="32000">
                <a:srgbClr val="001C4E"/>
              </a:gs>
              <a:gs pos="100000">
                <a:srgbClr val="012D7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p:cNvGrpSpPr/>
          <p:nvPr userDrawn="1"/>
        </p:nvGrpSpPr>
        <p:grpSpPr>
          <a:xfrm>
            <a:off x="-855" y="3890027"/>
            <a:ext cx="1157636" cy="1268749"/>
            <a:chOff x="-855" y="3890027"/>
            <a:chExt cx="1157636" cy="1268749"/>
          </a:xfrm>
        </p:grpSpPr>
        <p:sp>
          <p:nvSpPr>
            <p:cNvPr id="123" name="Freeform 5"/>
            <p:cNvSpPr>
              <a:spLocks/>
            </p:cNvSpPr>
            <p:nvPr userDrawn="1"/>
          </p:nvSpPr>
          <p:spPr bwMode="auto">
            <a:xfrm rot="16200000" flipH="1">
              <a:off x="169011" y="372016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6"/>
            <p:cNvSpPr>
              <a:spLocks/>
            </p:cNvSpPr>
            <p:nvPr userDrawn="1"/>
          </p:nvSpPr>
          <p:spPr bwMode="auto">
            <a:xfrm rot="16200000" flipH="1">
              <a:off x="169296" y="375521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7"/>
            <p:cNvSpPr>
              <a:spLocks/>
            </p:cNvSpPr>
            <p:nvPr userDrawn="1"/>
          </p:nvSpPr>
          <p:spPr bwMode="auto">
            <a:xfrm rot="16200000" flipH="1">
              <a:off x="169296" y="378998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8"/>
            <p:cNvSpPr>
              <a:spLocks/>
            </p:cNvSpPr>
            <p:nvPr userDrawn="1"/>
          </p:nvSpPr>
          <p:spPr bwMode="auto">
            <a:xfrm rot="16200000" flipH="1">
              <a:off x="169296" y="382475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9"/>
            <p:cNvSpPr>
              <a:spLocks/>
            </p:cNvSpPr>
            <p:nvPr userDrawn="1"/>
          </p:nvSpPr>
          <p:spPr bwMode="auto">
            <a:xfrm rot="16200000" flipH="1">
              <a:off x="169296" y="385951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10"/>
            <p:cNvSpPr>
              <a:spLocks/>
            </p:cNvSpPr>
            <p:nvPr userDrawn="1"/>
          </p:nvSpPr>
          <p:spPr bwMode="auto">
            <a:xfrm rot="16200000" flipH="1">
              <a:off x="169011" y="389457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11"/>
            <p:cNvSpPr>
              <a:spLocks/>
            </p:cNvSpPr>
            <p:nvPr userDrawn="1"/>
          </p:nvSpPr>
          <p:spPr bwMode="auto">
            <a:xfrm rot="16200000" flipH="1">
              <a:off x="169296" y="392962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12"/>
            <p:cNvSpPr>
              <a:spLocks/>
            </p:cNvSpPr>
            <p:nvPr userDrawn="1"/>
          </p:nvSpPr>
          <p:spPr bwMode="auto">
            <a:xfrm rot="16200000" flipH="1">
              <a:off x="169296" y="396439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1" name="Freeform 13"/>
            <p:cNvSpPr>
              <a:spLocks/>
            </p:cNvSpPr>
            <p:nvPr userDrawn="1"/>
          </p:nvSpPr>
          <p:spPr bwMode="auto">
            <a:xfrm rot="16200000" flipH="1">
              <a:off x="169296" y="399916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2" name="Freeform 14"/>
            <p:cNvSpPr>
              <a:spLocks/>
            </p:cNvSpPr>
            <p:nvPr userDrawn="1"/>
          </p:nvSpPr>
          <p:spPr bwMode="auto">
            <a:xfrm rot="16200000" flipH="1">
              <a:off x="169296" y="403392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3" name="Freeform 15"/>
            <p:cNvSpPr>
              <a:spLocks/>
            </p:cNvSpPr>
            <p:nvPr userDrawn="1"/>
          </p:nvSpPr>
          <p:spPr bwMode="auto">
            <a:xfrm rot="16200000" flipH="1">
              <a:off x="169296" y="4068696"/>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4" name="Freeform 16"/>
            <p:cNvSpPr>
              <a:spLocks/>
            </p:cNvSpPr>
            <p:nvPr userDrawn="1"/>
          </p:nvSpPr>
          <p:spPr bwMode="auto">
            <a:xfrm rot="16200000" flipH="1">
              <a:off x="169296" y="410403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5" name="Freeform 17"/>
            <p:cNvSpPr>
              <a:spLocks/>
            </p:cNvSpPr>
            <p:nvPr userDrawn="1"/>
          </p:nvSpPr>
          <p:spPr bwMode="auto">
            <a:xfrm rot="16200000" flipH="1">
              <a:off x="169296" y="413880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6" name="Freeform 18"/>
            <p:cNvSpPr>
              <a:spLocks/>
            </p:cNvSpPr>
            <p:nvPr userDrawn="1"/>
          </p:nvSpPr>
          <p:spPr bwMode="auto">
            <a:xfrm rot="16200000" flipH="1">
              <a:off x="170436" y="4172430"/>
              <a:ext cx="815054" cy="1157635"/>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7" name="Freeform 19"/>
            <p:cNvSpPr>
              <a:spLocks/>
            </p:cNvSpPr>
            <p:nvPr userDrawn="1"/>
          </p:nvSpPr>
          <p:spPr bwMode="auto">
            <a:xfrm rot="16200000" flipH="1">
              <a:off x="211030" y="4213024"/>
              <a:ext cx="780286" cy="11112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8" name="Freeform 20"/>
            <p:cNvSpPr>
              <a:spLocks/>
            </p:cNvSpPr>
            <p:nvPr userDrawn="1"/>
          </p:nvSpPr>
          <p:spPr bwMode="auto">
            <a:xfrm rot="16200000" flipH="1">
              <a:off x="253409" y="4255403"/>
              <a:ext cx="745518" cy="1061225"/>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39" name="Freeform 21"/>
            <p:cNvSpPr>
              <a:spLocks/>
            </p:cNvSpPr>
            <p:nvPr userDrawn="1"/>
          </p:nvSpPr>
          <p:spPr bwMode="auto">
            <a:xfrm rot="16200000" flipH="1">
              <a:off x="295610" y="4297604"/>
              <a:ext cx="710750" cy="1011592"/>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0" name="Freeform 22"/>
            <p:cNvSpPr>
              <a:spLocks/>
            </p:cNvSpPr>
            <p:nvPr userDrawn="1"/>
          </p:nvSpPr>
          <p:spPr bwMode="auto">
            <a:xfrm rot="16200000" flipH="1">
              <a:off x="338274" y="4340268"/>
              <a:ext cx="675412" cy="961601"/>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1" name="Freeform 23"/>
            <p:cNvSpPr>
              <a:spLocks/>
            </p:cNvSpPr>
            <p:nvPr userDrawn="1"/>
          </p:nvSpPr>
          <p:spPr bwMode="auto">
            <a:xfrm rot="16200000" flipH="1">
              <a:off x="380118" y="4382112"/>
              <a:ext cx="640644" cy="912682"/>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2" name="Freeform 24"/>
            <p:cNvSpPr>
              <a:spLocks/>
            </p:cNvSpPr>
            <p:nvPr userDrawn="1"/>
          </p:nvSpPr>
          <p:spPr bwMode="auto">
            <a:xfrm rot="16200000" flipH="1">
              <a:off x="422497" y="4424491"/>
              <a:ext cx="605876" cy="8626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3" name="Freeform 25"/>
            <p:cNvSpPr>
              <a:spLocks/>
            </p:cNvSpPr>
            <p:nvPr userDrawn="1"/>
          </p:nvSpPr>
          <p:spPr bwMode="auto">
            <a:xfrm rot="16200000" flipH="1">
              <a:off x="464698" y="4466692"/>
              <a:ext cx="571108" cy="813058"/>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4" name="Freeform 26"/>
            <p:cNvSpPr>
              <a:spLocks/>
            </p:cNvSpPr>
            <p:nvPr userDrawn="1"/>
          </p:nvSpPr>
          <p:spPr bwMode="auto">
            <a:xfrm rot="16200000" flipH="1">
              <a:off x="507077" y="4509071"/>
              <a:ext cx="536340" cy="763068"/>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5" name="Freeform 27"/>
            <p:cNvSpPr>
              <a:spLocks/>
            </p:cNvSpPr>
            <p:nvPr userDrawn="1"/>
          </p:nvSpPr>
          <p:spPr bwMode="auto">
            <a:xfrm rot="16200000" flipH="1">
              <a:off x="549563" y="4551557"/>
              <a:ext cx="501002" cy="713434"/>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6" name="Freeform 28"/>
            <p:cNvSpPr>
              <a:spLocks/>
            </p:cNvSpPr>
            <p:nvPr userDrawn="1"/>
          </p:nvSpPr>
          <p:spPr bwMode="auto">
            <a:xfrm rot="16200000" flipH="1">
              <a:off x="591585" y="4593579"/>
              <a:ext cx="466234" cy="664158"/>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7" name="Freeform 29"/>
            <p:cNvSpPr>
              <a:spLocks/>
            </p:cNvSpPr>
            <p:nvPr userDrawn="1"/>
          </p:nvSpPr>
          <p:spPr bwMode="auto">
            <a:xfrm rot="16200000" flipH="1">
              <a:off x="633964" y="4635958"/>
              <a:ext cx="431466" cy="614168"/>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8" name="Freeform 30"/>
            <p:cNvSpPr>
              <a:spLocks/>
            </p:cNvSpPr>
            <p:nvPr userDrawn="1"/>
          </p:nvSpPr>
          <p:spPr bwMode="auto">
            <a:xfrm rot="16200000" flipH="1">
              <a:off x="676165" y="4678159"/>
              <a:ext cx="396698" cy="564535"/>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49" name="Freeform 31"/>
            <p:cNvSpPr>
              <a:spLocks/>
            </p:cNvSpPr>
            <p:nvPr userDrawn="1"/>
          </p:nvSpPr>
          <p:spPr bwMode="auto">
            <a:xfrm rot="16200000" flipH="1">
              <a:off x="718544" y="4720538"/>
              <a:ext cx="361930" cy="514544"/>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0" name="Freeform 32"/>
            <p:cNvSpPr>
              <a:spLocks/>
            </p:cNvSpPr>
            <p:nvPr userDrawn="1"/>
          </p:nvSpPr>
          <p:spPr bwMode="auto">
            <a:xfrm rot="16200000" flipH="1">
              <a:off x="761030" y="4763024"/>
              <a:ext cx="326592" cy="464911"/>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1" name="Freeform 33"/>
            <p:cNvSpPr>
              <a:spLocks/>
            </p:cNvSpPr>
            <p:nvPr userDrawn="1"/>
          </p:nvSpPr>
          <p:spPr bwMode="auto">
            <a:xfrm rot="16200000" flipH="1">
              <a:off x="803052" y="4805046"/>
              <a:ext cx="291824" cy="415634"/>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2" name="Freeform 34"/>
            <p:cNvSpPr>
              <a:spLocks/>
            </p:cNvSpPr>
            <p:nvPr userDrawn="1"/>
          </p:nvSpPr>
          <p:spPr bwMode="auto">
            <a:xfrm rot="16200000" flipH="1">
              <a:off x="845253" y="4847247"/>
              <a:ext cx="257056" cy="366001"/>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3" name="Freeform 35"/>
            <p:cNvSpPr>
              <a:spLocks/>
            </p:cNvSpPr>
            <p:nvPr userDrawn="1"/>
          </p:nvSpPr>
          <p:spPr bwMode="auto">
            <a:xfrm rot="16200000" flipH="1">
              <a:off x="887632" y="4889625"/>
              <a:ext cx="222287" cy="316011"/>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4" name="Freeform 36"/>
            <p:cNvSpPr>
              <a:spLocks/>
            </p:cNvSpPr>
            <p:nvPr userDrawn="1"/>
          </p:nvSpPr>
          <p:spPr bwMode="auto">
            <a:xfrm rot="16200000" flipH="1">
              <a:off x="929832" y="4931826"/>
              <a:ext cx="187520" cy="266377"/>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5" name="Freeform 37"/>
            <p:cNvSpPr>
              <a:spLocks/>
            </p:cNvSpPr>
            <p:nvPr userDrawn="1"/>
          </p:nvSpPr>
          <p:spPr bwMode="auto">
            <a:xfrm rot="16200000" flipH="1">
              <a:off x="972212" y="4974205"/>
              <a:ext cx="152751" cy="21638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6" name="Freeform 38"/>
            <p:cNvSpPr>
              <a:spLocks/>
            </p:cNvSpPr>
            <p:nvPr userDrawn="1"/>
          </p:nvSpPr>
          <p:spPr bwMode="auto">
            <a:xfrm rot="16200000" flipH="1">
              <a:off x="1014519" y="5016513"/>
              <a:ext cx="117413" cy="167111"/>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7" name="Freeform 39"/>
            <p:cNvSpPr>
              <a:spLocks/>
            </p:cNvSpPr>
            <p:nvPr userDrawn="1"/>
          </p:nvSpPr>
          <p:spPr bwMode="auto">
            <a:xfrm rot="16200000" flipH="1">
              <a:off x="1056719" y="5058713"/>
              <a:ext cx="82646" cy="117478"/>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8" name="Freeform 40"/>
            <p:cNvSpPr>
              <a:spLocks/>
            </p:cNvSpPr>
            <p:nvPr userDrawn="1"/>
          </p:nvSpPr>
          <p:spPr bwMode="auto">
            <a:xfrm rot="16200000" flipH="1">
              <a:off x="1099099" y="5101092"/>
              <a:ext cx="47877" cy="67487"/>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59" name="Freeform 41"/>
            <p:cNvSpPr>
              <a:spLocks/>
            </p:cNvSpPr>
            <p:nvPr userDrawn="1"/>
          </p:nvSpPr>
          <p:spPr bwMode="auto">
            <a:xfrm rot="16200000" flipH="1">
              <a:off x="1141299" y="5143293"/>
              <a:ext cx="13109" cy="17854"/>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4" name="グループ化 3"/>
          <p:cNvGrpSpPr/>
          <p:nvPr userDrawn="1"/>
        </p:nvGrpSpPr>
        <p:grpSpPr>
          <a:xfrm>
            <a:off x="-13393" y="2497031"/>
            <a:ext cx="1187624" cy="2646469"/>
            <a:chOff x="-2672504" y="2497031"/>
            <a:chExt cx="1187624" cy="2646469"/>
          </a:xfrm>
        </p:grpSpPr>
        <p:sp>
          <p:nvSpPr>
            <p:cNvPr id="55" name="Freeform 112"/>
            <p:cNvSpPr>
              <a:spLocks/>
            </p:cNvSpPr>
            <p:nvPr/>
          </p:nvSpPr>
          <p:spPr bwMode="auto">
            <a:xfrm rot="5400000">
              <a:off x="-3401925" y="3226453"/>
              <a:ext cx="2646468" cy="1187623"/>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4"/>
            <p:cNvSpPr>
              <a:spLocks/>
            </p:cNvSpPr>
            <p:nvPr/>
          </p:nvSpPr>
          <p:spPr bwMode="auto">
            <a:xfrm rot="5400000">
              <a:off x="-3346106" y="3373365"/>
              <a:ext cx="2443737" cy="1096532"/>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115"/>
            <p:cNvSpPr>
              <a:spLocks/>
            </p:cNvSpPr>
            <p:nvPr/>
          </p:nvSpPr>
          <p:spPr bwMode="auto">
            <a:xfrm rot="5400000">
              <a:off x="-3318368" y="3446308"/>
              <a:ext cx="2343056" cy="105132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116"/>
            <p:cNvSpPr>
              <a:spLocks/>
            </p:cNvSpPr>
            <p:nvPr/>
          </p:nvSpPr>
          <p:spPr bwMode="auto">
            <a:xfrm rot="5400000">
              <a:off x="-3290286" y="3520277"/>
              <a:ext cx="2241006" cy="1005439"/>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59" name="Freeform 117"/>
            <p:cNvSpPr>
              <a:spLocks/>
            </p:cNvSpPr>
            <p:nvPr/>
          </p:nvSpPr>
          <p:spPr bwMode="auto">
            <a:xfrm rot="5400000">
              <a:off x="-3261863" y="3593904"/>
              <a:ext cx="2138955" cy="960235"/>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0" name="Freeform 118"/>
            <p:cNvSpPr>
              <a:spLocks/>
            </p:cNvSpPr>
            <p:nvPr/>
          </p:nvSpPr>
          <p:spPr bwMode="auto">
            <a:xfrm rot="5400000">
              <a:off x="-3234124" y="3666846"/>
              <a:ext cx="2038274" cy="915032"/>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1" name="Freeform 119"/>
            <p:cNvSpPr>
              <a:spLocks/>
            </p:cNvSpPr>
            <p:nvPr/>
          </p:nvSpPr>
          <p:spPr bwMode="auto">
            <a:xfrm rot="5400000">
              <a:off x="-3206044" y="3740816"/>
              <a:ext cx="1936224" cy="86914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2" name="Freeform 120"/>
            <p:cNvSpPr>
              <a:spLocks/>
            </p:cNvSpPr>
            <p:nvPr/>
          </p:nvSpPr>
          <p:spPr bwMode="auto">
            <a:xfrm rot="5400000">
              <a:off x="-3178647" y="3813416"/>
              <a:ext cx="1836227" cy="823940"/>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3" name="Freeform 121"/>
            <p:cNvSpPr>
              <a:spLocks/>
            </p:cNvSpPr>
            <p:nvPr/>
          </p:nvSpPr>
          <p:spPr bwMode="auto">
            <a:xfrm rot="5400000">
              <a:off x="-3150566" y="3887386"/>
              <a:ext cx="1734177" cy="778051"/>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122"/>
            <p:cNvSpPr>
              <a:spLocks/>
            </p:cNvSpPr>
            <p:nvPr/>
          </p:nvSpPr>
          <p:spPr bwMode="auto">
            <a:xfrm rot="5400000">
              <a:off x="-3122142" y="3961013"/>
              <a:ext cx="1632126" cy="732847"/>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123"/>
            <p:cNvSpPr>
              <a:spLocks/>
            </p:cNvSpPr>
            <p:nvPr/>
          </p:nvSpPr>
          <p:spPr bwMode="auto">
            <a:xfrm rot="5400000">
              <a:off x="-3094404" y="4033955"/>
              <a:ext cx="1531445" cy="687644"/>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124"/>
            <p:cNvSpPr>
              <a:spLocks/>
            </p:cNvSpPr>
            <p:nvPr/>
          </p:nvSpPr>
          <p:spPr bwMode="auto">
            <a:xfrm rot="5400000">
              <a:off x="-3066323" y="4107924"/>
              <a:ext cx="1429395" cy="641755"/>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125"/>
            <p:cNvSpPr>
              <a:spLocks/>
            </p:cNvSpPr>
            <p:nvPr/>
          </p:nvSpPr>
          <p:spPr bwMode="auto">
            <a:xfrm rot="5400000">
              <a:off x="-3038584" y="4180866"/>
              <a:ext cx="1328714" cy="596552"/>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8" name="Freeform 126"/>
            <p:cNvSpPr>
              <a:spLocks/>
            </p:cNvSpPr>
            <p:nvPr/>
          </p:nvSpPr>
          <p:spPr bwMode="auto">
            <a:xfrm rot="5400000">
              <a:off x="-3010504" y="4254836"/>
              <a:ext cx="1226663" cy="550663"/>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69" name="Freeform 127"/>
            <p:cNvSpPr>
              <a:spLocks/>
            </p:cNvSpPr>
            <p:nvPr/>
          </p:nvSpPr>
          <p:spPr bwMode="auto">
            <a:xfrm rot="5400000">
              <a:off x="-2982079" y="4328463"/>
              <a:ext cx="1124612" cy="50545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0" name="Freeform 128"/>
            <p:cNvSpPr>
              <a:spLocks/>
            </p:cNvSpPr>
            <p:nvPr/>
          </p:nvSpPr>
          <p:spPr bwMode="auto">
            <a:xfrm rot="5400000">
              <a:off x="-2954341" y="4401406"/>
              <a:ext cx="1023931" cy="460255"/>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1" name="Freeform 129"/>
            <p:cNvSpPr>
              <a:spLocks/>
            </p:cNvSpPr>
            <p:nvPr/>
          </p:nvSpPr>
          <p:spPr bwMode="auto">
            <a:xfrm rot="5400000">
              <a:off x="-2926260" y="4475375"/>
              <a:ext cx="921880" cy="414367"/>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2" name="Freeform 130"/>
            <p:cNvSpPr>
              <a:spLocks/>
            </p:cNvSpPr>
            <p:nvPr/>
          </p:nvSpPr>
          <p:spPr bwMode="auto">
            <a:xfrm rot="5400000">
              <a:off x="-2897837" y="4549003"/>
              <a:ext cx="819830" cy="369164"/>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3" name="Freeform 131"/>
            <p:cNvSpPr>
              <a:spLocks/>
            </p:cNvSpPr>
            <p:nvPr/>
          </p:nvSpPr>
          <p:spPr bwMode="auto">
            <a:xfrm rot="5400000">
              <a:off x="-2870441" y="4622287"/>
              <a:ext cx="719149" cy="323275"/>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4" name="Freeform 132"/>
            <p:cNvSpPr>
              <a:spLocks/>
            </p:cNvSpPr>
            <p:nvPr/>
          </p:nvSpPr>
          <p:spPr bwMode="auto">
            <a:xfrm rot="5400000">
              <a:off x="-2842017" y="4695915"/>
              <a:ext cx="617099" cy="278071"/>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5" name="Freeform 133"/>
            <p:cNvSpPr>
              <a:spLocks/>
            </p:cNvSpPr>
            <p:nvPr/>
          </p:nvSpPr>
          <p:spPr bwMode="auto">
            <a:xfrm rot="5400000">
              <a:off x="-2814278" y="4768856"/>
              <a:ext cx="516418" cy="232867"/>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6" name="Freeform 134"/>
            <p:cNvSpPr>
              <a:spLocks/>
            </p:cNvSpPr>
            <p:nvPr/>
          </p:nvSpPr>
          <p:spPr bwMode="auto">
            <a:xfrm rot="5400000">
              <a:off x="-2786197" y="4842826"/>
              <a:ext cx="414367" cy="186979"/>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7" name="Freeform 135"/>
            <p:cNvSpPr>
              <a:spLocks/>
            </p:cNvSpPr>
            <p:nvPr/>
          </p:nvSpPr>
          <p:spPr bwMode="auto">
            <a:xfrm rot="5400000">
              <a:off x="-2757774" y="4916453"/>
              <a:ext cx="312316" cy="141776"/>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136"/>
            <p:cNvSpPr>
              <a:spLocks/>
            </p:cNvSpPr>
            <p:nvPr/>
          </p:nvSpPr>
          <p:spPr bwMode="auto">
            <a:xfrm rot="5400000">
              <a:off x="-2730720" y="4989396"/>
              <a:ext cx="212320" cy="95887"/>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137"/>
            <p:cNvSpPr>
              <a:spLocks/>
            </p:cNvSpPr>
            <p:nvPr/>
          </p:nvSpPr>
          <p:spPr bwMode="auto">
            <a:xfrm rot="5400000">
              <a:off x="-2701954" y="5063365"/>
              <a:ext cx="109585" cy="50683"/>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38"/>
            <p:cNvSpPr>
              <a:spLocks/>
            </p:cNvSpPr>
            <p:nvPr/>
          </p:nvSpPr>
          <p:spPr bwMode="auto">
            <a:xfrm rot="5400000">
              <a:off x="-2674558" y="5135965"/>
              <a:ext cx="9589" cy="5479"/>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3"/>
            <p:cNvSpPr>
              <a:spLocks/>
            </p:cNvSpPr>
            <p:nvPr/>
          </p:nvSpPr>
          <p:spPr bwMode="auto">
            <a:xfrm rot="5400000">
              <a:off x="-3374187" y="3299396"/>
              <a:ext cx="2545788" cy="1142420"/>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0" name="タイトル 9"/>
          <p:cNvSpPr>
            <a:spLocks noGrp="1"/>
          </p:cNvSpPr>
          <p:nvPr userDrawn="1">
            <p:ph type="title" hasCustomPrompt="1"/>
          </p:nvPr>
        </p:nvSpPr>
        <p:spPr>
          <a:xfrm>
            <a:off x="1547664" y="1828867"/>
            <a:ext cx="7462192" cy="792088"/>
          </a:xfrm>
        </p:spPr>
        <p:txBody>
          <a:bodyPr>
            <a:noAutofit/>
          </a:bodyPr>
          <a:lstStyle>
            <a:lvl1pPr algn="l">
              <a:defRPr sz="3200">
                <a:solidFill>
                  <a:srgbClr val="012D76"/>
                </a:solidFill>
              </a:defRPr>
            </a:lvl1pPr>
          </a:lstStyle>
          <a:p>
            <a:r>
              <a:rPr kumimoji="1" lang="ja-JP" altLang="en-US" dirty="0" smtClean="0"/>
              <a:t>章タイトル</a:t>
            </a:r>
            <a:endParaRPr kumimoji="1" lang="ja-JP" altLang="en-US" dirty="0"/>
          </a:p>
        </p:txBody>
      </p:sp>
      <p:cxnSp>
        <p:nvCxnSpPr>
          <p:cNvPr id="6" name="直線コネクタ 5"/>
          <p:cNvCxnSpPr/>
          <p:nvPr userDrawn="1"/>
        </p:nvCxnSpPr>
        <p:spPr>
          <a:xfrm>
            <a:off x="1547664" y="2639109"/>
            <a:ext cx="6024662" cy="0"/>
          </a:xfrm>
          <a:prstGeom prst="line">
            <a:avLst/>
          </a:prstGeom>
          <a:ln w="28575">
            <a:solidFill>
              <a:srgbClr val="012D76"/>
            </a:solidFill>
            <a:tailEnd type="none"/>
          </a:ln>
        </p:spPr>
        <p:style>
          <a:lnRef idx="1">
            <a:schemeClr val="accent1"/>
          </a:lnRef>
          <a:fillRef idx="0">
            <a:schemeClr val="accent1"/>
          </a:fillRef>
          <a:effectRef idx="0">
            <a:schemeClr val="accent1"/>
          </a:effectRef>
          <a:fontRef idx="minor">
            <a:schemeClr val="tx1"/>
          </a:fontRef>
        </p:style>
      </p:cxnSp>
      <p:sp>
        <p:nvSpPr>
          <p:cNvPr id="9" name="テキスト プレースホルダー 8"/>
          <p:cNvSpPr>
            <a:spLocks noGrp="1"/>
          </p:cNvSpPr>
          <p:nvPr userDrawn="1">
            <p:ph type="body" sz="quarter" idx="10" hasCustomPrompt="1"/>
          </p:nvPr>
        </p:nvSpPr>
        <p:spPr>
          <a:xfrm>
            <a:off x="1547813" y="2859782"/>
            <a:ext cx="6024562" cy="1879600"/>
          </a:xfrm>
        </p:spPr>
        <p:txBody>
          <a:bodyPr/>
          <a:lstStyle>
            <a:lvl1pPr>
              <a:defRPr>
                <a:solidFill>
                  <a:schemeClr val="tx1">
                    <a:lumMod val="50000"/>
                    <a:lumOff val="50000"/>
                  </a:schemeClr>
                </a:solidFill>
              </a:defRPr>
            </a:lvl1pPr>
          </a:lstStyle>
          <a:p>
            <a:pPr lvl="0"/>
            <a:r>
              <a:rPr kumimoji="1" lang="ja-JP" altLang="en-US" dirty="0" smtClean="0"/>
              <a:t>章のアジェンダ</a:t>
            </a:r>
            <a:endParaRPr kumimoji="1" lang="ja-JP" altLang="en-US" dirty="0"/>
          </a:p>
        </p:txBody>
      </p:sp>
      <p:sp>
        <p:nvSpPr>
          <p:cNvPr id="293" name="フッター プレースホルダー 2"/>
          <p:cNvSpPr>
            <a:spLocks noGrp="1"/>
          </p:cNvSpPr>
          <p:nvPr userDrawn="1">
            <p:ph type="ftr" sz="quarter" idx="11"/>
          </p:nvPr>
        </p:nvSpPr>
        <p:spPr>
          <a:xfrm>
            <a:off x="-29175" y="4818186"/>
            <a:ext cx="1133096" cy="273844"/>
          </a:xfrm>
        </p:spPr>
        <p:txBody>
          <a:bodyPr/>
          <a:lstStyle>
            <a:lvl1pPr>
              <a:defRPr>
                <a:solidFill>
                  <a:schemeClr val="bg1"/>
                </a:solidFill>
              </a:defRPr>
            </a:lvl1pPr>
          </a:lstStyle>
          <a:p>
            <a:r>
              <a:rPr lang="en-US" altLang="ja-JP" smtClean="0"/>
              <a:t>© K.K. Ashisuto</a:t>
            </a:r>
            <a:endParaRPr lang="ja-JP" altLang="en-US" dirty="0"/>
          </a:p>
        </p:txBody>
      </p:sp>
      <p:grpSp>
        <p:nvGrpSpPr>
          <p:cNvPr id="164" name="グループ化 163"/>
          <p:cNvGrpSpPr/>
          <p:nvPr userDrawn="1"/>
        </p:nvGrpSpPr>
        <p:grpSpPr>
          <a:xfrm flipH="1" flipV="1">
            <a:off x="-28608" y="18791"/>
            <a:ext cx="1157636" cy="1268749"/>
            <a:chOff x="-855" y="3890027"/>
            <a:chExt cx="1157636" cy="1268749"/>
          </a:xfrm>
        </p:grpSpPr>
        <p:sp>
          <p:nvSpPr>
            <p:cNvPr id="165" name="Freeform 5"/>
            <p:cNvSpPr>
              <a:spLocks/>
            </p:cNvSpPr>
            <p:nvPr userDrawn="1"/>
          </p:nvSpPr>
          <p:spPr bwMode="auto">
            <a:xfrm rot="16200000" flipH="1">
              <a:off x="169011" y="372016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6" name="Freeform 6"/>
            <p:cNvSpPr>
              <a:spLocks/>
            </p:cNvSpPr>
            <p:nvPr userDrawn="1"/>
          </p:nvSpPr>
          <p:spPr bwMode="auto">
            <a:xfrm rot="16200000" flipH="1">
              <a:off x="169296" y="375521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7" name="Freeform 7"/>
            <p:cNvSpPr>
              <a:spLocks/>
            </p:cNvSpPr>
            <p:nvPr userDrawn="1"/>
          </p:nvSpPr>
          <p:spPr bwMode="auto">
            <a:xfrm rot="16200000" flipH="1">
              <a:off x="169296" y="378998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8" name="Freeform 8"/>
            <p:cNvSpPr>
              <a:spLocks/>
            </p:cNvSpPr>
            <p:nvPr userDrawn="1"/>
          </p:nvSpPr>
          <p:spPr bwMode="auto">
            <a:xfrm rot="16200000" flipH="1">
              <a:off x="169296" y="382475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69" name="Freeform 9"/>
            <p:cNvSpPr>
              <a:spLocks/>
            </p:cNvSpPr>
            <p:nvPr userDrawn="1"/>
          </p:nvSpPr>
          <p:spPr bwMode="auto">
            <a:xfrm rot="16200000" flipH="1">
              <a:off x="169296" y="385951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0" name="Freeform 10"/>
            <p:cNvSpPr>
              <a:spLocks/>
            </p:cNvSpPr>
            <p:nvPr userDrawn="1"/>
          </p:nvSpPr>
          <p:spPr bwMode="auto">
            <a:xfrm rot="16200000" flipH="1">
              <a:off x="169011" y="3894571"/>
              <a:ext cx="817904" cy="1157635"/>
            </a:xfrm>
            <a:custGeom>
              <a:avLst/>
              <a:gdLst>
                <a:gd name="T0" fmla="*/ 1427 w 1435"/>
                <a:gd name="T1" fmla="*/ 0 h 3242"/>
                <a:gd name="T2" fmla="*/ 0 w 1435"/>
                <a:gd name="T3" fmla="*/ 3242 h 3242"/>
                <a:gd name="T4" fmla="*/ 10 w 1435"/>
                <a:gd name="T5" fmla="*/ 3242 h 3242"/>
                <a:gd name="T6" fmla="*/ 1435 w 1435"/>
                <a:gd name="T7" fmla="*/ 0 h 3242"/>
                <a:gd name="T8" fmla="*/ 1427 w 1435"/>
                <a:gd name="T9" fmla="*/ 0 h 3242"/>
              </a:gdLst>
              <a:ahLst/>
              <a:cxnLst>
                <a:cxn ang="0">
                  <a:pos x="T0" y="T1"/>
                </a:cxn>
                <a:cxn ang="0">
                  <a:pos x="T2" y="T3"/>
                </a:cxn>
                <a:cxn ang="0">
                  <a:pos x="T4" y="T5"/>
                </a:cxn>
                <a:cxn ang="0">
                  <a:pos x="T6" y="T7"/>
                </a:cxn>
                <a:cxn ang="0">
                  <a:pos x="T8" y="T9"/>
                </a:cxn>
              </a:cxnLst>
              <a:rect l="0" t="0" r="r" b="b"/>
              <a:pathLst>
                <a:path w="1435" h="3242">
                  <a:moveTo>
                    <a:pt x="1427" y="0"/>
                  </a:moveTo>
                  <a:lnTo>
                    <a:pt x="0" y="3242"/>
                  </a:lnTo>
                  <a:lnTo>
                    <a:pt x="10" y="3242"/>
                  </a:lnTo>
                  <a:lnTo>
                    <a:pt x="1435"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1" name="Freeform 11"/>
            <p:cNvSpPr>
              <a:spLocks/>
            </p:cNvSpPr>
            <p:nvPr userDrawn="1"/>
          </p:nvSpPr>
          <p:spPr bwMode="auto">
            <a:xfrm rot="16200000" flipH="1">
              <a:off x="169296" y="392962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2" name="Freeform 12"/>
            <p:cNvSpPr>
              <a:spLocks/>
            </p:cNvSpPr>
            <p:nvPr userDrawn="1"/>
          </p:nvSpPr>
          <p:spPr bwMode="auto">
            <a:xfrm rot="16200000" flipH="1">
              <a:off x="169296" y="396439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3" name="Freeform 13"/>
            <p:cNvSpPr>
              <a:spLocks/>
            </p:cNvSpPr>
            <p:nvPr userDrawn="1"/>
          </p:nvSpPr>
          <p:spPr bwMode="auto">
            <a:xfrm rot="16200000" flipH="1">
              <a:off x="169296" y="3999160"/>
              <a:ext cx="817334" cy="1157635"/>
            </a:xfrm>
            <a:custGeom>
              <a:avLst/>
              <a:gdLst>
                <a:gd name="T0" fmla="*/ 1426 w 1434"/>
                <a:gd name="T1" fmla="*/ 0 h 3242"/>
                <a:gd name="T2" fmla="*/ 0 w 1434"/>
                <a:gd name="T3" fmla="*/ 3242 h 3242"/>
                <a:gd name="T4" fmla="*/ 10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10"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4" name="Freeform 14"/>
            <p:cNvSpPr>
              <a:spLocks/>
            </p:cNvSpPr>
            <p:nvPr userDrawn="1"/>
          </p:nvSpPr>
          <p:spPr bwMode="auto">
            <a:xfrm rot="16200000" flipH="1">
              <a:off x="169296" y="4033928"/>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5" name="Freeform 15"/>
            <p:cNvSpPr>
              <a:spLocks/>
            </p:cNvSpPr>
            <p:nvPr userDrawn="1"/>
          </p:nvSpPr>
          <p:spPr bwMode="auto">
            <a:xfrm rot="16200000" flipH="1">
              <a:off x="169296" y="4068696"/>
              <a:ext cx="817334" cy="1157635"/>
            </a:xfrm>
            <a:custGeom>
              <a:avLst/>
              <a:gdLst>
                <a:gd name="T0" fmla="*/ 1427 w 1434"/>
                <a:gd name="T1" fmla="*/ 0 h 3242"/>
                <a:gd name="T2" fmla="*/ 0 w 1434"/>
                <a:gd name="T3" fmla="*/ 3242 h 3242"/>
                <a:gd name="T4" fmla="*/ 10 w 1434"/>
                <a:gd name="T5" fmla="*/ 3242 h 3242"/>
                <a:gd name="T6" fmla="*/ 1434 w 1434"/>
                <a:gd name="T7" fmla="*/ 0 h 3242"/>
                <a:gd name="T8" fmla="*/ 1427 w 1434"/>
                <a:gd name="T9" fmla="*/ 0 h 3242"/>
              </a:gdLst>
              <a:ahLst/>
              <a:cxnLst>
                <a:cxn ang="0">
                  <a:pos x="T0" y="T1"/>
                </a:cxn>
                <a:cxn ang="0">
                  <a:pos x="T2" y="T3"/>
                </a:cxn>
                <a:cxn ang="0">
                  <a:pos x="T4" y="T5"/>
                </a:cxn>
                <a:cxn ang="0">
                  <a:pos x="T6" y="T7"/>
                </a:cxn>
                <a:cxn ang="0">
                  <a:pos x="T8" y="T9"/>
                </a:cxn>
              </a:cxnLst>
              <a:rect l="0" t="0" r="r" b="b"/>
              <a:pathLst>
                <a:path w="1434" h="3242">
                  <a:moveTo>
                    <a:pt x="1427" y="0"/>
                  </a:moveTo>
                  <a:lnTo>
                    <a:pt x="0" y="3242"/>
                  </a:lnTo>
                  <a:lnTo>
                    <a:pt x="10" y="3242"/>
                  </a:lnTo>
                  <a:lnTo>
                    <a:pt x="1434" y="0"/>
                  </a:lnTo>
                  <a:lnTo>
                    <a:pt x="142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6" name="Freeform 16"/>
            <p:cNvSpPr>
              <a:spLocks/>
            </p:cNvSpPr>
            <p:nvPr userDrawn="1"/>
          </p:nvSpPr>
          <p:spPr bwMode="auto">
            <a:xfrm rot="16200000" flipH="1">
              <a:off x="169296" y="4104034"/>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7" name="Freeform 17"/>
            <p:cNvSpPr>
              <a:spLocks/>
            </p:cNvSpPr>
            <p:nvPr userDrawn="1"/>
          </p:nvSpPr>
          <p:spPr bwMode="auto">
            <a:xfrm rot="16200000" flipH="1">
              <a:off x="169296" y="4138802"/>
              <a:ext cx="817334" cy="1157635"/>
            </a:xfrm>
            <a:custGeom>
              <a:avLst/>
              <a:gdLst>
                <a:gd name="T0" fmla="*/ 1426 w 1434"/>
                <a:gd name="T1" fmla="*/ 0 h 3242"/>
                <a:gd name="T2" fmla="*/ 0 w 1434"/>
                <a:gd name="T3" fmla="*/ 3242 h 3242"/>
                <a:gd name="T4" fmla="*/ 9 w 1434"/>
                <a:gd name="T5" fmla="*/ 3242 h 3242"/>
                <a:gd name="T6" fmla="*/ 1434 w 1434"/>
                <a:gd name="T7" fmla="*/ 0 h 3242"/>
                <a:gd name="T8" fmla="*/ 1426 w 1434"/>
                <a:gd name="T9" fmla="*/ 0 h 3242"/>
              </a:gdLst>
              <a:ahLst/>
              <a:cxnLst>
                <a:cxn ang="0">
                  <a:pos x="T0" y="T1"/>
                </a:cxn>
                <a:cxn ang="0">
                  <a:pos x="T2" y="T3"/>
                </a:cxn>
                <a:cxn ang="0">
                  <a:pos x="T4" y="T5"/>
                </a:cxn>
                <a:cxn ang="0">
                  <a:pos x="T6" y="T7"/>
                </a:cxn>
                <a:cxn ang="0">
                  <a:pos x="T8" y="T9"/>
                </a:cxn>
              </a:cxnLst>
              <a:rect l="0" t="0" r="r" b="b"/>
              <a:pathLst>
                <a:path w="1434" h="3242">
                  <a:moveTo>
                    <a:pt x="1426" y="0"/>
                  </a:moveTo>
                  <a:lnTo>
                    <a:pt x="0" y="3242"/>
                  </a:lnTo>
                  <a:lnTo>
                    <a:pt x="9" y="3242"/>
                  </a:lnTo>
                  <a:lnTo>
                    <a:pt x="1434" y="0"/>
                  </a:lnTo>
                  <a:lnTo>
                    <a:pt x="142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8" name="Freeform 18"/>
            <p:cNvSpPr>
              <a:spLocks/>
            </p:cNvSpPr>
            <p:nvPr userDrawn="1"/>
          </p:nvSpPr>
          <p:spPr bwMode="auto">
            <a:xfrm rot="16200000" flipH="1">
              <a:off x="170436" y="4172430"/>
              <a:ext cx="815054" cy="1157635"/>
            </a:xfrm>
            <a:custGeom>
              <a:avLst/>
              <a:gdLst>
                <a:gd name="T0" fmla="*/ 1430 w 1430"/>
                <a:gd name="T1" fmla="*/ 0 h 3242"/>
                <a:gd name="T2" fmla="*/ 1426 w 1430"/>
                <a:gd name="T3" fmla="*/ 0 h 3242"/>
                <a:gd name="T4" fmla="*/ 0 w 1430"/>
                <a:gd name="T5" fmla="*/ 3242 h 3242"/>
                <a:gd name="T6" fmla="*/ 9 w 1430"/>
                <a:gd name="T7" fmla="*/ 3242 h 3242"/>
                <a:gd name="T8" fmla="*/ 1430 w 1430"/>
                <a:gd name="T9" fmla="*/ 10 h 3242"/>
                <a:gd name="T10" fmla="*/ 1430 w 1430"/>
                <a:gd name="T11" fmla="*/ 0 h 3242"/>
              </a:gdLst>
              <a:ahLst/>
              <a:cxnLst>
                <a:cxn ang="0">
                  <a:pos x="T0" y="T1"/>
                </a:cxn>
                <a:cxn ang="0">
                  <a:pos x="T2" y="T3"/>
                </a:cxn>
                <a:cxn ang="0">
                  <a:pos x="T4" y="T5"/>
                </a:cxn>
                <a:cxn ang="0">
                  <a:pos x="T6" y="T7"/>
                </a:cxn>
                <a:cxn ang="0">
                  <a:pos x="T8" y="T9"/>
                </a:cxn>
                <a:cxn ang="0">
                  <a:pos x="T10" y="T11"/>
                </a:cxn>
              </a:cxnLst>
              <a:rect l="0" t="0" r="r" b="b"/>
              <a:pathLst>
                <a:path w="1430" h="3242">
                  <a:moveTo>
                    <a:pt x="1430" y="0"/>
                  </a:moveTo>
                  <a:lnTo>
                    <a:pt x="1426" y="0"/>
                  </a:lnTo>
                  <a:lnTo>
                    <a:pt x="0" y="3242"/>
                  </a:lnTo>
                  <a:lnTo>
                    <a:pt x="9" y="3242"/>
                  </a:lnTo>
                  <a:lnTo>
                    <a:pt x="1430" y="10"/>
                  </a:lnTo>
                  <a:lnTo>
                    <a:pt x="143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79" name="Freeform 19"/>
            <p:cNvSpPr>
              <a:spLocks/>
            </p:cNvSpPr>
            <p:nvPr userDrawn="1"/>
          </p:nvSpPr>
          <p:spPr bwMode="auto">
            <a:xfrm rot="16200000" flipH="1">
              <a:off x="211030" y="4213024"/>
              <a:ext cx="780286" cy="1111215"/>
            </a:xfrm>
            <a:custGeom>
              <a:avLst/>
              <a:gdLst>
                <a:gd name="T0" fmla="*/ 1369 w 1369"/>
                <a:gd name="T1" fmla="*/ 0 h 3112"/>
                <a:gd name="T2" fmla="*/ 0 w 1369"/>
                <a:gd name="T3" fmla="*/ 3112 h 3112"/>
                <a:gd name="T4" fmla="*/ 10 w 1369"/>
                <a:gd name="T5" fmla="*/ 3112 h 3112"/>
                <a:gd name="T6" fmla="*/ 1369 w 1369"/>
                <a:gd name="T7" fmla="*/ 19 h 3112"/>
                <a:gd name="T8" fmla="*/ 1369 w 1369"/>
                <a:gd name="T9" fmla="*/ 0 h 3112"/>
              </a:gdLst>
              <a:ahLst/>
              <a:cxnLst>
                <a:cxn ang="0">
                  <a:pos x="T0" y="T1"/>
                </a:cxn>
                <a:cxn ang="0">
                  <a:pos x="T2" y="T3"/>
                </a:cxn>
                <a:cxn ang="0">
                  <a:pos x="T4" y="T5"/>
                </a:cxn>
                <a:cxn ang="0">
                  <a:pos x="T6" y="T7"/>
                </a:cxn>
                <a:cxn ang="0">
                  <a:pos x="T8" y="T9"/>
                </a:cxn>
              </a:cxnLst>
              <a:rect l="0" t="0" r="r" b="b"/>
              <a:pathLst>
                <a:path w="1369" h="3112">
                  <a:moveTo>
                    <a:pt x="1369" y="0"/>
                  </a:moveTo>
                  <a:lnTo>
                    <a:pt x="0" y="3112"/>
                  </a:lnTo>
                  <a:lnTo>
                    <a:pt x="10" y="3112"/>
                  </a:lnTo>
                  <a:lnTo>
                    <a:pt x="1369" y="19"/>
                  </a:lnTo>
                  <a:lnTo>
                    <a:pt x="136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0" name="Freeform 20"/>
            <p:cNvSpPr>
              <a:spLocks/>
            </p:cNvSpPr>
            <p:nvPr userDrawn="1"/>
          </p:nvSpPr>
          <p:spPr bwMode="auto">
            <a:xfrm rot="16200000" flipH="1">
              <a:off x="253409" y="4255403"/>
              <a:ext cx="745518" cy="1061225"/>
            </a:xfrm>
            <a:custGeom>
              <a:avLst/>
              <a:gdLst>
                <a:gd name="T0" fmla="*/ 1308 w 1308"/>
                <a:gd name="T1" fmla="*/ 0 h 2972"/>
                <a:gd name="T2" fmla="*/ 0 w 1308"/>
                <a:gd name="T3" fmla="*/ 2972 h 2972"/>
                <a:gd name="T4" fmla="*/ 10 w 1308"/>
                <a:gd name="T5" fmla="*/ 2972 h 2972"/>
                <a:gd name="T6" fmla="*/ 1308 w 1308"/>
                <a:gd name="T7" fmla="*/ 19 h 2972"/>
                <a:gd name="T8" fmla="*/ 1308 w 1308"/>
                <a:gd name="T9" fmla="*/ 0 h 2972"/>
              </a:gdLst>
              <a:ahLst/>
              <a:cxnLst>
                <a:cxn ang="0">
                  <a:pos x="T0" y="T1"/>
                </a:cxn>
                <a:cxn ang="0">
                  <a:pos x="T2" y="T3"/>
                </a:cxn>
                <a:cxn ang="0">
                  <a:pos x="T4" y="T5"/>
                </a:cxn>
                <a:cxn ang="0">
                  <a:pos x="T6" y="T7"/>
                </a:cxn>
                <a:cxn ang="0">
                  <a:pos x="T8" y="T9"/>
                </a:cxn>
              </a:cxnLst>
              <a:rect l="0" t="0" r="r" b="b"/>
              <a:pathLst>
                <a:path w="1308" h="2972">
                  <a:moveTo>
                    <a:pt x="1308" y="0"/>
                  </a:moveTo>
                  <a:lnTo>
                    <a:pt x="0" y="2972"/>
                  </a:lnTo>
                  <a:lnTo>
                    <a:pt x="10" y="2972"/>
                  </a:lnTo>
                  <a:lnTo>
                    <a:pt x="1308" y="19"/>
                  </a:lnTo>
                  <a:lnTo>
                    <a:pt x="130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1" name="Freeform 21"/>
            <p:cNvSpPr>
              <a:spLocks/>
            </p:cNvSpPr>
            <p:nvPr userDrawn="1"/>
          </p:nvSpPr>
          <p:spPr bwMode="auto">
            <a:xfrm rot="16200000" flipH="1">
              <a:off x="295610" y="4297604"/>
              <a:ext cx="710750" cy="1011592"/>
            </a:xfrm>
            <a:custGeom>
              <a:avLst/>
              <a:gdLst>
                <a:gd name="T0" fmla="*/ 1247 w 1247"/>
                <a:gd name="T1" fmla="*/ 0 h 2833"/>
                <a:gd name="T2" fmla="*/ 0 w 1247"/>
                <a:gd name="T3" fmla="*/ 2833 h 2833"/>
                <a:gd name="T4" fmla="*/ 10 w 1247"/>
                <a:gd name="T5" fmla="*/ 2833 h 2833"/>
                <a:gd name="T6" fmla="*/ 1247 w 1247"/>
                <a:gd name="T7" fmla="*/ 19 h 2833"/>
                <a:gd name="T8" fmla="*/ 1247 w 1247"/>
                <a:gd name="T9" fmla="*/ 0 h 2833"/>
              </a:gdLst>
              <a:ahLst/>
              <a:cxnLst>
                <a:cxn ang="0">
                  <a:pos x="T0" y="T1"/>
                </a:cxn>
                <a:cxn ang="0">
                  <a:pos x="T2" y="T3"/>
                </a:cxn>
                <a:cxn ang="0">
                  <a:pos x="T4" y="T5"/>
                </a:cxn>
                <a:cxn ang="0">
                  <a:pos x="T6" y="T7"/>
                </a:cxn>
                <a:cxn ang="0">
                  <a:pos x="T8" y="T9"/>
                </a:cxn>
              </a:cxnLst>
              <a:rect l="0" t="0" r="r" b="b"/>
              <a:pathLst>
                <a:path w="1247" h="2833">
                  <a:moveTo>
                    <a:pt x="1247" y="0"/>
                  </a:moveTo>
                  <a:lnTo>
                    <a:pt x="0" y="2833"/>
                  </a:lnTo>
                  <a:lnTo>
                    <a:pt x="10" y="2833"/>
                  </a:lnTo>
                  <a:lnTo>
                    <a:pt x="1247" y="19"/>
                  </a:lnTo>
                  <a:lnTo>
                    <a:pt x="124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2" name="Freeform 22"/>
            <p:cNvSpPr>
              <a:spLocks/>
            </p:cNvSpPr>
            <p:nvPr userDrawn="1"/>
          </p:nvSpPr>
          <p:spPr bwMode="auto">
            <a:xfrm rot="16200000" flipH="1">
              <a:off x="338274" y="4340268"/>
              <a:ext cx="675412" cy="961601"/>
            </a:xfrm>
            <a:custGeom>
              <a:avLst/>
              <a:gdLst>
                <a:gd name="T0" fmla="*/ 1185 w 1185"/>
                <a:gd name="T1" fmla="*/ 0 h 2693"/>
                <a:gd name="T2" fmla="*/ 0 w 1185"/>
                <a:gd name="T3" fmla="*/ 2693 h 2693"/>
                <a:gd name="T4" fmla="*/ 9 w 1185"/>
                <a:gd name="T5" fmla="*/ 2693 h 2693"/>
                <a:gd name="T6" fmla="*/ 1185 w 1185"/>
                <a:gd name="T7" fmla="*/ 19 h 2693"/>
                <a:gd name="T8" fmla="*/ 1185 w 1185"/>
                <a:gd name="T9" fmla="*/ 0 h 2693"/>
              </a:gdLst>
              <a:ahLst/>
              <a:cxnLst>
                <a:cxn ang="0">
                  <a:pos x="T0" y="T1"/>
                </a:cxn>
                <a:cxn ang="0">
                  <a:pos x="T2" y="T3"/>
                </a:cxn>
                <a:cxn ang="0">
                  <a:pos x="T4" y="T5"/>
                </a:cxn>
                <a:cxn ang="0">
                  <a:pos x="T6" y="T7"/>
                </a:cxn>
                <a:cxn ang="0">
                  <a:pos x="T8" y="T9"/>
                </a:cxn>
              </a:cxnLst>
              <a:rect l="0" t="0" r="r" b="b"/>
              <a:pathLst>
                <a:path w="1185" h="2693">
                  <a:moveTo>
                    <a:pt x="1185" y="0"/>
                  </a:moveTo>
                  <a:lnTo>
                    <a:pt x="0" y="2693"/>
                  </a:lnTo>
                  <a:lnTo>
                    <a:pt x="9" y="2693"/>
                  </a:lnTo>
                  <a:lnTo>
                    <a:pt x="1185" y="19"/>
                  </a:lnTo>
                  <a:lnTo>
                    <a:pt x="118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3" name="Freeform 23"/>
            <p:cNvSpPr>
              <a:spLocks/>
            </p:cNvSpPr>
            <p:nvPr userDrawn="1"/>
          </p:nvSpPr>
          <p:spPr bwMode="auto">
            <a:xfrm rot="16200000" flipH="1">
              <a:off x="380118" y="4382112"/>
              <a:ext cx="640644" cy="912682"/>
            </a:xfrm>
            <a:custGeom>
              <a:avLst/>
              <a:gdLst>
                <a:gd name="T0" fmla="*/ 1124 w 1124"/>
                <a:gd name="T1" fmla="*/ 0 h 2556"/>
                <a:gd name="T2" fmla="*/ 0 w 1124"/>
                <a:gd name="T3" fmla="*/ 2556 h 2556"/>
                <a:gd name="T4" fmla="*/ 9 w 1124"/>
                <a:gd name="T5" fmla="*/ 2556 h 2556"/>
                <a:gd name="T6" fmla="*/ 1124 w 1124"/>
                <a:gd name="T7" fmla="*/ 19 h 2556"/>
                <a:gd name="T8" fmla="*/ 1124 w 1124"/>
                <a:gd name="T9" fmla="*/ 0 h 2556"/>
              </a:gdLst>
              <a:ahLst/>
              <a:cxnLst>
                <a:cxn ang="0">
                  <a:pos x="T0" y="T1"/>
                </a:cxn>
                <a:cxn ang="0">
                  <a:pos x="T2" y="T3"/>
                </a:cxn>
                <a:cxn ang="0">
                  <a:pos x="T4" y="T5"/>
                </a:cxn>
                <a:cxn ang="0">
                  <a:pos x="T6" y="T7"/>
                </a:cxn>
                <a:cxn ang="0">
                  <a:pos x="T8" y="T9"/>
                </a:cxn>
              </a:cxnLst>
              <a:rect l="0" t="0" r="r" b="b"/>
              <a:pathLst>
                <a:path w="1124" h="2556">
                  <a:moveTo>
                    <a:pt x="1124" y="0"/>
                  </a:moveTo>
                  <a:lnTo>
                    <a:pt x="0" y="2556"/>
                  </a:lnTo>
                  <a:lnTo>
                    <a:pt x="9" y="2556"/>
                  </a:lnTo>
                  <a:lnTo>
                    <a:pt x="1124" y="19"/>
                  </a:lnTo>
                  <a:lnTo>
                    <a:pt x="112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4" name="Freeform 24"/>
            <p:cNvSpPr>
              <a:spLocks/>
            </p:cNvSpPr>
            <p:nvPr userDrawn="1"/>
          </p:nvSpPr>
          <p:spPr bwMode="auto">
            <a:xfrm rot="16200000" flipH="1">
              <a:off x="422497" y="4424491"/>
              <a:ext cx="605876" cy="862691"/>
            </a:xfrm>
            <a:custGeom>
              <a:avLst/>
              <a:gdLst>
                <a:gd name="T0" fmla="*/ 1063 w 1063"/>
                <a:gd name="T1" fmla="*/ 0 h 2416"/>
                <a:gd name="T2" fmla="*/ 0 w 1063"/>
                <a:gd name="T3" fmla="*/ 2416 h 2416"/>
                <a:gd name="T4" fmla="*/ 10 w 1063"/>
                <a:gd name="T5" fmla="*/ 2416 h 2416"/>
                <a:gd name="T6" fmla="*/ 1063 w 1063"/>
                <a:gd name="T7" fmla="*/ 19 h 2416"/>
                <a:gd name="T8" fmla="*/ 1063 w 1063"/>
                <a:gd name="T9" fmla="*/ 0 h 2416"/>
              </a:gdLst>
              <a:ahLst/>
              <a:cxnLst>
                <a:cxn ang="0">
                  <a:pos x="T0" y="T1"/>
                </a:cxn>
                <a:cxn ang="0">
                  <a:pos x="T2" y="T3"/>
                </a:cxn>
                <a:cxn ang="0">
                  <a:pos x="T4" y="T5"/>
                </a:cxn>
                <a:cxn ang="0">
                  <a:pos x="T6" y="T7"/>
                </a:cxn>
                <a:cxn ang="0">
                  <a:pos x="T8" y="T9"/>
                </a:cxn>
              </a:cxnLst>
              <a:rect l="0" t="0" r="r" b="b"/>
              <a:pathLst>
                <a:path w="1063" h="2416">
                  <a:moveTo>
                    <a:pt x="1063" y="0"/>
                  </a:moveTo>
                  <a:lnTo>
                    <a:pt x="0" y="2416"/>
                  </a:lnTo>
                  <a:lnTo>
                    <a:pt x="10" y="2416"/>
                  </a:lnTo>
                  <a:lnTo>
                    <a:pt x="1063" y="19"/>
                  </a:lnTo>
                  <a:lnTo>
                    <a:pt x="106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5" name="Freeform 25"/>
            <p:cNvSpPr>
              <a:spLocks/>
            </p:cNvSpPr>
            <p:nvPr userDrawn="1"/>
          </p:nvSpPr>
          <p:spPr bwMode="auto">
            <a:xfrm rot="16200000" flipH="1">
              <a:off x="464698" y="4466692"/>
              <a:ext cx="571108" cy="813058"/>
            </a:xfrm>
            <a:custGeom>
              <a:avLst/>
              <a:gdLst>
                <a:gd name="T0" fmla="*/ 1002 w 1002"/>
                <a:gd name="T1" fmla="*/ 0 h 2277"/>
                <a:gd name="T2" fmla="*/ 0 w 1002"/>
                <a:gd name="T3" fmla="*/ 2277 h 2277"/>
                <a:gd name="T4" fmla="*/ 10 w 1002"/>
                <a:gd name="T5" fmla="*/ 2277 h 2277"/>
                <a:gd name="T6" fmla="*/ 1002 w 1002"/>
                <a:gd name="T7" fmla="*/ 20 h 2277"/>
                <a:gd name="T8" fmla="*/ 1002 w 1002"/>
                <a:gd name="T9" fmla="*/ 0 h 2277"/>
              </a:gdLst>
              <a:ahLst/>
              <a:cxnLst>
                <a:cxn ang="0">
                  <a:pos x="T0" y="T1"/>
                </a:cxn>
                <a:cxn ang="0">
                  <a:pos x="T2" y="T3"/>
                </a:cxn>
                <a:cxn ang="0">
                  <a:pos x="T4" y="T5"/>
                </a:cxn>
                <a:cxn ang="0">
                  <a:pos x="T6" y="T7"/>
                </a:cxn>
                <a:cxn ang="0">
                  <a:pos x="T8" y="T9"/>
                </a:cxn>
              </a:cxnLst>
              <a:rect l="0" t="0" r="r" b="b"/>
              <a:pathLst>
                <a:path w="1002" h="2277">
                  <a:moveTo>
                    <a:pt x="1002" y="0"/>
                  </a:moveTo>
                  <a:lnTo>
                    <a:pt x="0" y="2277"/>
                  </a:lnTo>
                  <a:lnTo>
                    <a:pt x="10" y="2277"/>
                  </a:lnTo>
                  <a:lnTo>
                    <a:pt x="1002" y="20"/>
                  </a:lnTo>
                  <a:lnTo>
                    <a:pt x="100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6" name="Freeform 26"/>
            <p:cNvSpPr>
              <a:spLocks/>
            </p:cNvSpPr>
            <p:nvPr userDrawn="1"/>
          </p:nvSpPr>
          <p:spPr bwMode="auto">
            <a:xfrm rot="16200000" flipH="1">
              <a:off x="507077" y="4509071"/>
              <a:ext cx="536340" cy="763068"/>
            </a:xfrm>
            <a:custGeom>
              <a:avLst/>
              <a:gdLst>
                <a:gd name="T0" fmla="*/ 941 w 941"/>
                <a:gd name="T1" fmla="*/ 0 h 2137"/>
                <a:gd name="T2" fmla="*/ 0 w 941"/>
                <a:gd name="T3" fmla="*/ 2137 h 2137"/>
                <a:gd name="T4" fmla="*/ 10 w 941"/>
                <a:gd name="T5" fmla="*/ 2137 h 2137"/>
                <a:gd name="T6" fmla="*/ 941 w 941"/>
                <a:gd name="T7" fmla="*/ 19 h 2137"/>
                <a:gd name="T8" fmla="*/ 941 w 941"/>
                <a:gd name="T9" fmla="*/ 0 h 2137"/>
              </a:gdLst>
              <a:ahLst/>
              <a:cxnLst>
                <a:cxn ang="0">
                  <a:pos x="T0" y="T1"/>
                </a:cxn>
                <a:cxn ang="0">
                  <a:pos x="T2" y="T3"/>
                </a:cxn>
                <a:cxn ang="0">
                  <a:pos x="T4" y="T5"/>
                </a:cxn>
                <a:cxn ang="0">
                  <a:pos x="T6" y="T7"/>
                </a:cxn>
                <a:cxn ang="0">
                  <a:pos x="T8" y="T9"/>
                </a:cxn>
              </a:cxnLst>
              <a:rect l="0" t="0" r="r" b="b"/>
              <a:pathLst>
                <a:path w="941" h="2137">
                  <a:moveTo>
                    <a:pt x="941" y="0"/>
                  </a:moveTo>
                  <a:lnTo>
                    <a:pt x="0" y="2137"/>
                  </a:lnTo>
                  <a:lnTo>
                    <a:pt x="10" y="2137"/>
                  </a:lnTo>
                  <a:lnTo>
                    <a:pt x="941" y="19"/>
                  </a:lnTo>
                  <a:lnTo>
                    <a:pt x="94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7" name="Freeform 27"/>
            <p:cNvSpPr>
              <a:spLocks/>
            </p:cNvSpPr>
            <p:nvPr userDrawn="1"/>
          </p:nvSpPr>
          <p:spPr bwMode="auto">
            <a:xfrm rot="16200000" flipH="1">
              <a:off x="549563" y="4551557"/>
              <a:ext cx="501002" cy="713434"/>
            </a:xfrm>
            <a:custGeom>
              <a:avLst/>
              <a:gdLst>
                <a:gd name="T0" fmla="*/ 879 w 879"/>
                <a:gd name="T1" fmla="*/ 0 h 1998"/>
                <a:gd name="T2" fmla="*/ 0 w 879"/>
                <a:gd name="T3" fmla="*/ 1998 h 1998"/>
                <a:gd name="T4" fmla="*/ 9 w 879"/>
                <a:gd name="T5" fmla="*/ 1998 h 1998"/>
                <a:gd name="T6" fmla="*/ 879 w 879"/>
                <a:gd name="T7" fmla="*/ 20 h 1998"/>
                <a:gd name="T8" fmla="*/ 879 w 879"/>
                <a:gd name="T9" fmla="*/ 0 h 1998"/>
              </a:gdLst>
              <a:ahLst/>
              <a:cxnLst>
                <a:cxn ang="0">
                  <a:pos x="T0" y="T1"/>
                </a:cxn>
                <a:cxn ang="0">
                  <a:pos x="T2" y="T3"/>
                </a:cxn>
                <a:cxn ang="0">
                  <a:pos x="T4" y="T5"/>
                </a:cxn>
                <a:cxn ang="0">
                  <a:pos x="T6" y="T7"/>
                </a:cxn>
                <a:cxn ang="0">
                  <a:pos x="T8" y="T9"/>
                </a:cxn>
              </a:cxnLst>
              <a:rect l="0" t="0" r="r" b="b"/>
              <a:pathLst>
                <a:path w="879" h="1998">
                  <a:moveTo>
                    <a:pt x="879" y="0"/>
                  </a:moveTo>
                  <a:lnTo>
                    <a:pt x="0" y="1998"/>
                  </a:lnTo>
                  <a:lnTo>
                    <a:pt x="9" y="1998"/>
                  </a:lnTo>
                  <a:lnTo>
                    <a:pt x="879" y="20"/>
                  </a:lnTo>
                  <a:lnTo>
                    <a:pt x="87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8" name="Freeform 28"/>
            <p:cNvSpPr>
              <a:spLocks/>
            </p:cNvSpPr>
            <p:nvPr userDrawn="1"/>
          </p:nvSpPr>
          <p:spPr bwMode="auto">
            <a:xfrm rot="16200000" flipH="1">
              <a:off x="591585" y="4593579"/>
              <a:ext cx="466234" cy="664158"/>
            </a:xfrm>
            <a:custGeom>
              <a:avLst/>
              <a:gdLst>
                <a:gd name="T0" fmla="*/ 818 w 818"/>
                <a:gd name="T1" fmla="*/ 0 h 1860"/>
                <a:gd name="T2" fmla="*/ 0 w 818"/>
                <a:gd name="T3" fmla="*/ 1860 h 1860"/>
                <a:gd name="T4" fmla="*/ 9 w 818"/>
                <a:gd name="T5" fmla="*/ 1860 h 1860"/>
                <a:gd name="T6" fmla="*/ 818 w 818"/>
                <a:gd name="T7" fmla="*/ 19 h 1860"/>
                <a:gd name="T8" fmla="*/ 818 w 818"/>
                <a:gd name="T9" fmla="*/ 0 h 1860"/>
              </a:gdLst>
              <a:ahLst/>
              <a:cxnLst>
                <a:cxn ang="0">
                  <a:pos x="T0" y="T1"/>
                </a:cxn>
                <a:cxn ang="0">
                  <a:pos x="T2" y="T3"/>
                </a:cxn>
                <a:cxn ang="0">
                  <a:pos x="T4" y="T5"/>
                </a:cxn>
                <a:cxn ang="0">
                  <a:pos x="T6" y="T7"/>
                </a:cxn>
                <a:cxn ang="0">
                  <a:pos x="T8" y="T9"/>
                </a:cxn>
              </a:cxnLst>
              <a:rect l="0" t="0" r="r" b="b"/>
              <a:pathLst>
                <a:path w="818" h="1860">
                  <a:moveTo>
                    <a:pt x="818" y="0"/>
                  </a:moveTo>
                  <a:lnTo>
                    <a:pt x="0" y="1860"/>
                  </a:lnTo>
                  <a:lnTo>
                    <a:pt x="9" y="1860"/>
                  </a:lnTo>
                  <a:lnTo>
                    <a:pt x="818" y="19"/>
                  </a:lnTo>
                  <a:lnTo>
                    <a:pt x="81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89" name="Freeform 29"/>
            <p:cNvSpPr>
              <a:spLocks/>
            </p:cNvSpPr>
            <p:nvPr userDrawn="1"/>
          </p:nvSpPr>
          <p:spPr bwMode="auto">
            <a:xfrm rot="16200000" flipH="1">
              <a:off x="633964" y="4635958"/>
              <a:ext cx="431466" cy="614168"/>
            </a:xfrm>
            <a:custGeom>
              <a:avLst/>
              <a:gdLst>
                <a:gd name="T0" fmla="*/ 757 w 757"/>
                <a:gd name="T1" fmla="*/ 0 h 1720"/>
                <a:gd name="T2" fmla="*/ 0 w 757"/>
                <a:gd name="T3" fmla="*/ 1720 h 1720"/>
                <a:gd name="T4" fmla="*/ 10 w 757"/>
                <a:gd name="T5" fmla="*/ 1720 h 1720"/>
                <a:gd name="T6" fmla="*/ 757 w 757"/>
                <a:gd name="T7" fmla="*/ 19 h 1720"/>
                <a:gd name="T8" fmla="*/ 757 w 757"/>
                <a:gd name="T9" fmla="*/ 0 h 1720"/>
              </a:gdLst>
              <a:ahLst/>
              <a:cxnLst>
                <a:cxn ang="0">
                  <a:pos x="T0" y="T1"/>
                </a:cxn>
                <a:cxn ang="0">
                  <a:pos x="T2" y="T3"/>
                </a:cxn>
                <a:cxn ang="0">
                  <a:pos x="T4" y="T5"/>
                </a:cxn>
                <a:cxn ang="0">
                  <a:pos x="T6" y="T7"/>
                </a:cxn>
                <a:cxn ang="0">
                  <a:pos x="T8" y="T9"/>
                </a:cxn>
              </a:cxnLst>
              <a:rect l="0" t="0" r="r" b="b"/>
              <a:pathLst>
                <a:path w="757" h="1720">
                  <a:moveTo>
                    <a:pt x="757" y="0"/>
                  </a:moveTo>
                  <a:lnTo>
                    <a:pt x="0" y="1720"/>
                  </a:lnTo>
                  <a:lnTo>
                    <a:pt x="10" y="1720"/>
                  </a:lnTo>
                  <a:lnTo>
                    <a:pt x="757" y="19"/>
                  </a:lnTo>
                  <a:lnTo>
                    <a:pt x="757"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0" name="Freeform 30"/>
            <p:cNvSpPr>
              <a:spLocks/>
            </p:cNvSpPr>
            <p:nvPr userDrawn="1"/>
          </p:nvSpPr>
          <p:spPr bwMode="auto">
            <a:xfrm rot="16200000" flipH="1">
              <a:off x="676165" y="4678159"/>
              <a:ext cx="396698" cy="564535"/>
            </a:xfrm>
            <a:custGeom>
              <a:avLst/>
              <a:gdLst>
                <a:gd name="T0" fmla="*/ 696 w 696"/>
                <a:gd name="T1" fmla="*/ 0 h 1581"/>
                <a:gd name="T2" fmla="*/ 0 w 696"/>
                <a:gd name="T3" fmla="*/ 1581 h 1581"/>
                <a:gd name="T4" fmla="*/ 10 w 696"/>
                <a:gd name="T5" fmla="*/ 1581 h 1581"/>
                <a:gd name="T6" fmla="*/ 696 w 696"/>
                <a:gd name="T7" fmla="*/ 19 h 1581"/>
                <a:gd name="T8" fmla="*/ 696 w 696"/>
                <a:gd name="T9" fmla="*/ 0 h 1581"/>
              </a:gdLst>
              <a:ahLst/>
              <a:cxnLst>
                <a:cxn ang="0">
                  <a:pos x="T0" y="T1"/>
                </a:cxn>
                <a:cxn ang="0">
                  <a:pos x="T2" y="T3"/>
                </a:cxn>
                <a:cxn ang="0">
                  <a:pos x="T4" y="T5"/>
                </a:cxn>
                <a:cxn ang="0">
                  <a:pos x="T6" y="T7"/>
                </a:cxn>
                <a:cxn ang="0">
                  <a:pos x="T8" y="T9"/>
                </a:cxn>
              </a:cxnLst>
              <a:rect l="0" t="0" r="r" b="b"/>
              <a:pathLst>
                <a:path w="696" h="1581">
                  <a:moveTo>
                    <a:pt x="696" y="0"/>
                  </a:moveTo>
                  <a:lnTo>
                    <a:pt x="0" y="1581"/>
                  </a:lnTo>
                  <a:lnTo>
                    <a:pt x="10" y="1581"/>
                  </a:lnTo>
                  <a:lnTo>
                    <a:pt x="696" y="19"/>
                  </a:lnTo>
                  <a:lnTo>
                    <a:pt x="69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1" name="Freeform 31"/>
            <p:cNvSpPr>
              <a:spLocks/>
            </p:cNvSpPr>
            <p:nvPr userDrawn="1"/>
          </p:nvSpPr>
          <p:spPr bwMode="auto">
            <a:xfrm rot="16200000" flipH="1">
              <a:off x="718544" y="4720538"/>
              <a:ext cx="361930" cy="514544"/>
            </a:xfrm>
            <a:custGeom>
              <a:avLst/>
              <a:gdLst>
                <a:gd name="T0" fmla="*/ 635 w 635"/>
                <a:gd name="T1" fmla="*/ 0 h 1441"/>
                <a:gd name="T2" fmla="*/ 0 w 635"/>
                <a:gd name="T3" fmla="*/ 1441 h 1441"/>
                <a:gd name="T4" fmla="*/ 10 w 635"/>
                <a:gd name="T5" fmla="*/ 1441 h 1441"/>
                <a:gd name="T6" fmla="*/ 635 w 635"/>
                <a:gd name="T7" fmla="*/ 19 h 1441"/>
                <a:gd name="T8" fmla="*/ 635 w 635"/>
                <a:gd name="T9" fmla="*/ 0 h 1441"/>
              </a:gdLst>
              <a:ahLst/>
              <a:cxnLst>
                <a:cxn ang="0">
                  <a:pos x="T0" y="T1"/>
                </a:cxn>
                <a:cxn ang="0">
                  <a:pos x="T2" y="T3"/>
                </a:cxn>
                <a:cxn ang="0">
                  <a:pos x="T4" y="T5"/>
                </a:cxn>
                <a:cxn ang="0">
                  <a:pos x="T6" y="T7"/>
                </a:cxn>
                <a:cxn ang="0">
                  <a:pos x="T8" y="T9"/>
                </a:cxn>
              </a:cxnLst>
              <a:rect l="0" t="0" r="r" b="b"/>
              <a:pathLst>
                <a:path w="635" h="1441">
                  <a:moveTo>
                    <a:pt x="635" y="0"/>
                  </a:moveTo>
                  <a:lnTo>
                    <a:pt x="0" y="1441"/>
                  </a:lnTo>
                  <a:lnTo>
                    <a:pt x="10" y="1441"/>
                  </a:lnTo>
                  <a:lnTo>
                    <a:pt x="635" y="19"/>
                  </a:lnTo>
                  <a:lnTo>
                    <a:pt x="63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3" name="Freeform 32"/>
            <p:cNvSpPr>
              <a:spLocks/>
            </p:cNvSpPr>
            <p:nvPr userDrawn="1"/>
          </p:nvSpPr>
          <p:spPr bwMode="auto">
            <a:xfrm rot="16200000" flipH="1">
              <a:off x="761030" y="4763024"/>
              <a:ext cx="326592" cy="464911"/>
            </a:xfrm>
            <a:custGeom>
              <a:avLst/>
              <a:gdLst>
                <a:gd name="T0" fmla="*/ 573 w 573"/>
                <a:gd name="T1" fmla="*/ 0 h 1302"/>
                <a:gd name="T2" fmla="*/ 0 w 573"/>
                <a:gd name="T3" fmla="*/ 1302 h 1302"/>
                <a:gd name="T4" fmla="*/ 9 w 573"/>
                <a:gd name="T5" fmla="*/ 1302 h 1302"/>
                <a:gd name="T6" fmla="*/ 573 w 573"/>
                <a:gd name="T7" fmla="*/ 19 h 1302"/>
                <a:gd name="T8" fmla="*/ 573 w 573"/>
                <a:gd name="T9" fmla="*/ 0 h 1302"/>
              </a:gdLst>
              <a:ahLst/>
              <a:cxnLst>
                <a:cxn ang="0">
                  <a:pos x="T0" y="T1"/>
                </a:cxn>
                <a:cxn ang="0">
                  <a:pos x="T2" y="T3"/>
                </a:cxn>
                <a:cxn ang="0">
                  <a:pos x="T4" y="T5"/>
                </a:cxn>
                <a:cxn ang="0">
                  <a:pos x="T6" y="T7"/>
                </a:cxn>
                <a:cxn ang="0">
                  <a:pos x="T8" y="T9"/>
                </a:cxn>
              </a:cxnLst>
              <a:rect l="0" t="0" r="r" b="b"/>
              <a:pathLst>
                <a:path w="573" h="1302">
                  <a:moveTo>
                    <a:pt x="573" y="0"/>
                  </a:moveTo>
                  <a:lnTo>
                    <a:pt x="0" y="1302"/>
                  </a:lnTo>
                  <a:lnTo>
                    <a:pt x="9" y="1302"/>
                  </a:lnTo>
                  <a:lnTo>
                    <a:pt x="573" y="19"/>
                  </a:lnTo>
                  <a:lnTo>
                    <a:pt x="573"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4" name="Freeform 33"/>
            <p:cNvSpPr>
              <a:spLocks/>
            </p:cNvSpPr>
            <p:nvPr userDrawn="1"/>
          </p:nvSpPr>
          <p:spPr bwMode="auto">
            <a:xfrm rot="16200000" flipH="1">
              <a:off x="803052" y="4805046"/>
              <a:ext cx="291824" cy="415634"/>
            </a:xfrm>
            <a:custGeom>
              <a:avLst/>
              <a:gdLst>
                <a:gd name="T0" fmla="*/ 512 w 512"/>
                <a:gd name="T1" fmla="*/ 0 h 1164"/>
                <a:gd name="T2" fmla="*/ 0 w 512"/>
                <a:gd name="T3" fmla="*/ 1164 h 1164"/>
                <a:gd name="T4" fmla="*/ 9 w 512"/>
                <a:gd name="T5" fmla="*/ 1164 h 1164"/>
                <a:gd name="T6" fmla="*/ 512 w 512"/>
                <a:gd name="T7" fmla="*/ 19 h 1164"/>
                <a:gd name="T8" fmla="*/ 512 w 512"/>
                <a:gd name="T9" fmla="*/ 0 h 1164"/>
              </a:gdLst>
              <a:ahLst/>
              <a:cxnLst>
                <a:cxn ang="0">
                  <a:pos x="T0" y="T1"/>
                </a:cxn>
                <a:cxn ang="0">
                  <a:pos x="T2" y="T3"/>
                </a:cxn>
                <a:cxn ang="0">
                  <a:pos x="T4" y="T5"/>
                </a:cxn>
                <a:cxn ang="0">
                  <a:pos x="T6" y="T7"/>
                </a:cxn>
                <a:cxn ang="0">
                  <a:pos x="T8" y="T9"/>
                </a:cxn>
              </a:cxnLst>
              <a:rect l="0" t="0" r="r" b="b"/>
              <a:pathLst>
                <a:path w="512" h="1164">
                  <a:moveTo>
                    <a:pt x="512" y="0"/>
                  </a:moveTo>
                  <a:lnTo>
                    <a:pt x="0" y="1164"/>
                  </a:lnTo>
                  <a:lnTo>
                    <a:pt x="9" y="1164"/>
                  </a:lnTo>
                  <a:lnTo>
                    <a:pt x="512" y="19"/>
                  </a:lnTo>
                  <a:lnTo>
                    <a:pt x="512"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5" name="Freeform 34"/>
            <p:cNvSpPr>
              <a:spLocks/>
            </p:cNvSpPr>
            <p:nvPr userDrawn="1"/>
          </p:nvSpPr>
          <p:spPr bwMode="auto">
            <a:xfrm rot="16200000" flipH="1">
              <a:off x="845253" y="4847247"/>
              <a:ext cx="257056" cy="366001"/>
            </a:xfrm>
            <a:custGeom>
              <a:avLst/>
              <a:gdLst>
                <a:gd name="T0" fmla="*/ 451 w 451"/>
                <a:gd name="T1" fmla="*/ 0 h 1025"/>
                <a:gd name="T2" fmla="*/ 0 w 451"/>
                <a:gd name="T3" fmla="*/ 1025 h 1025"/>
                <a:gd name="T4" fmla="*/ 9 w 451"/>
                <a:gd name="T5" fmla="*/ 1025 h 1025"/>
                <a:gd name="T6" fmla="*/ 451 w 451"/>
                <a:gd name="T7" fmla="*/ 19 h 1025"/>
                <a:gd name="T8" fmla="*/ 451 w 451"/>
                <a:gd name="T9" fmla="*/ 0 h 1025"/>
              </a:gdLst>
              <a:ahLst/>
              <a:cxnLst>
                <a:cxn ang="0">
                  <a:pos x="T0" y="T1"/>
                </a:cxn>
                <a:cxn ang="0">
                  <a:pos x="T2" y="T3"/>
                </a:cxn>
                <a:cxn ang="0">
                  <a:pos x="T4" y="T5"/>
                </a:cxn>
                <a:cxn ang="0">
                  <a:pos x="T6" y="T7"/>
                </a:cxn>
                <a:cxn ang="0">
                  <a:pos x="T8" y="T9"/>
                </a:cxn>
              </a:cxnLst>
              <a:rect l="0" t="0" r="r" b="b"/>
              <a:pathLst>
                <a:path w="451" h="1025">
                  <a:moveTo>
                    <a:pt x="451" y="0"/>
                  </a:moveTo>
                  <a:lnTo>
                    <a:pt x="0" y="1025"/>
                  </a:lnTo>
                  <a:lnTo>
                    <a:pt x="9" y="1025"/>
                  </a:lnTo>
                  <a:lnTo>
                    <a:pt x="451" y="19"/>
                  </a:lnTo>
                  <a:lnTo>
                    <a:pt x="451"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6" name="Freeform 35"/>
            <p:cNvSpPr>
              <a:spLocks/>
            </p:cNvSpPr>
            <p:nvPr userDrawn="1"/>
          </p:nvSpPr>
          <p:spPr bwMode="auto">
            <a:xfrm rot="16200000" flipH="1">
              <a:off x="887632" y="4889625"/>
              <a:ext cx="222287" cy="316011"/>
            </a:xfrm>
            <a:custGeom>
              <a:avLst/>
              <a:gdLst>
                <a:gd name="T0" fmla="*/ 390 w 390"/>
                <a:gd name="T1" fmla="*/ 0 h 885"/>
                <a:gd name="T2" fmla="*/ 0 w 390"/>
                <a:gd name="T3" fmla="*/ 885 h 885"/>
                <a:gd name="T4" fmla="*/ 10 w 390"/>
                <a:gd name="T5" fmla="*/ 885 h 885"/>
                <a:gd name="T6" fmla="*/ 390 w 390"/>
                <a:gd name="T7" fmla="*/ 19 h 885"/>
                <a:gd name="T8" fmla="*/ 390 w 390"/>
                <a:gd name="T9" fmla="*/ 0 h 885"/>
              </a:gdLst>
              <a:ahLst/>
              <a:cxnLst>
                <a:cxn ang="0">
                  <a:pos x="T0" y="T1"/>
                </a:cxn>
                <a:cxn ang="0">
                  <a:pos x="T2" y="T3"/>
                </a:cxn>
                <a:cxn ang="0">
                  <a:pos x="T4" y="T5"/>
                </a:cxn>
                <a:cxn ang="0">
                  <a:pos x="T6" y="T7"/>
                </a:cxn>
                <a:cxn ang="0">
                  <a:pos x="T8" y="T9"/>
                </a:cxn>
              </a:cxnLst>
              <a:rect l="0" t="0" r="r" b="b"/>
              <a:pathLst>
                <a:path w="390" h="885">
                  <a:moveTo>
                    <a:pt x="390" y="0"/>
                  </a:moveTo>
                  <a:lnTo>
                    <a:pt x="0" y="885"/>
                  </a:lnTo>
                  <a:lnTo>
                    <a:pt x="10" y="885"/>
                  </a:lnTo>
                  <a:lnTo>
                    <a:pt x="390" y="19"/>
                  </a:lnTo>
                  <a:lnTo>
                    <a:pt x="390"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7" name="Freeform 36"/>
            <p:cNvSpPr>
              <a:spLocks/>
            </p:cNvSpPr>
            <p:nvPr userDrawn="1"/>
          </p:nvSpPr>
          <p:spPr bwMode="auto">
            <a:xfrm rot="16200000" flipH="1">
              <a:off x="929832" y="4931826"/>
              <a:ext cx="187520" cy="266377"/>
            </a:xfrm>
            <a:custGeom>
              <a:avLst/>
              <a:gdLst>
                <a:gd name="T0" fmla="*/ 329 w 329"/>
                <a:gd name="T1" fmla="*/ 0 h 746"/>
                <a:gd name="T2" fmla="*/ 0 w 329"/>
                <a:gd name="T3" fmla="*/ 746 h 746"/>
                <a:gd name="T4" fmla="*/ 10 w 329"/>
                <a:gd name="T5" fmla="*/ 746 h 746"/>
                <a:gd name="T6" fmla="*/ 329 w 329"/>
                <a:gd name="T7" fmla="*/ 20 h 746"/>
                <a:gd name="T8" fmla="*/ 329 w 329"/>
                <a:gd name="T9" fmla="*/ 0 h 746"/>
              </a:gdLst>
              <a:ahLst/>
              <a:cxnLst>
                <a:cxn ang="0">
                  <a:pos x="T0" y="T1"/>
                </a:cxn>
                <a:cxn ang="0">
                  <a:pos x="T2" y="T3"/>
                </a:cxn>
                <a:cxn ang="0">
                  <a:pos x="T4" y="T5"/>
                </a:cxn>
                <a:cxn ang="0">
                  <a:pos x="T6" y="T7"/>
                </a:cxn>
                <a:cxn ang="0">
                  <a:pos x="T8" y="T9"/>
                </a:cxn>
              </a:cxnLst>
              <a:rect l="0" t="0" r="r" b="b"/>
              <a:pathLst>
                <a:path w="329" h="746">
                  <a:moveTo>
                    <a:pt x="329" y="0"/>
                  </a:moveTo>
                  <a:lnTo>
                    <a:pt x="0" y="746"/>
                  </a:lnTo>
                  <a:lnTo>
                    <a:pt x="10" y="746"/>
                  </a:lnTo>
                  <a:lnTo>
                    <a:pt x="329" y="20"/>
                  </a:lnTo>
                  <a:lnTo>
                    <a:pt x="329"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8" name="Freeform 37"/>
            <p:cNvSpPr>
              <a:spLocks/>
            </p:cNvSpPr>
            <p:nvPr userDrawn="1"/>
          </p:nvSpPr>
          <p:spPr bwMode="auto">
            <a:xfrm rot="16200000" flipH="1">
              <a:off x="972212" y="4974205"/>
              <a:ext cx="152751" cy="216387"/>
            </a:xfrm>
            <a:custGeom>
              <a:avLst/>
              <a:gdLst>
                <a:gd name="T0" fmla="*/ 268 w 268"/>
                <a:gd name="T1" fmla="*/ 0 h 606"/>
                <a:gd name="T2" fmla="*/ 0 w 268"/>
                <a:gd name="T3" fmla="*/ 606 h 606"/>
                <a:gd name="T4" fmla="*/ 10 w 268"/>
                <a:gd name="T5" fmla="*/ 606 h 606"/>
                <a:gd name="T6" fmla="*/ 268 w 268"/>
                <a:gd name="T7" fmla="*/ 19 h 606"/>
                <a:gd name="T8" fmla="*/ 268 w 268"/>
                <a:gd name="T9" fmla="*/ 0 h 606"/>
              </a:gdLst>
              <a:ahLst/>
              <a:cxnLst>
                <a:cxn ang="0">
                  <a:pos x="T0" y="T1"/>
                </a:cxn>
                <a:cxn ang="0">
                  <a:pos x="T2" y="T3"/>
                </a:cxn>
                <a:cxn ang="0">
                  <a:pos x="T4" y="T5"/>
                </a:cxn>
                <a:cxn ang="0">
                  <a:pos x="T6" y="T7"/>
                </a:cxn>
                <a:cxn ang="0">
                  <a:pos x="T8" y="T9"/>
                </a:cxn>
              </a:cxnLst>
              <a:rect l="0" t="0" r="r" b="b"/>
              <a:pathLst>
                <a:path w="268" h="606">
                  <a:moveTo>
                    <a:pt x="268" y="0"/>
                  </a:moveTo>
                  <a:lnTo>
                    <a:pt x="0" y="606"/>
                  </a:lnTo>
                  <a:lnTo>
                    <a:pt x="10" y="606"/>
                  </a:lnTo>
                  <a:lnTo>
                    <a:pt x="268" y="19"/>
                  </a:lnTo>
                  <a:lnTo>
                    <a:pt x="268"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99" name="Freeform 38"/>
            <p:cNvSpPr>
              <a:spLocks/>
            </p:cNvSpPr>
            <p:nvPr userDrawn="1"/>
          </p:nvSpPr>
          <p:spPr bwMode="auto">
            <a:xfrm rot="16200000" flipH="1">
              <a:off x="1014519" y="5016513"/>
              <a:ext cx="117413" cy="167111"/>
            </a:xfrm>
            <a:custGeom>
              <a:avLst/>
              <a:gdLst>
                <a:gd name="T0" fmla="*/ 206 w 206"/>
                <a:gd name="T1" fmla="*/ 0 h 468"/>
                <a:gd name="T2" fmla="*/ 0 w 206"/>
                <a:gd name="T3" fmla="*/ 468 h 468"/>
                <a:gd name="T4" fmla="*/ 9 w 206"/>
                <a:gd name="T5" fmla="*/ 468 h 468"/>
                <a:gd name="T6" fmla="*/ 206 w 206"/>
                <a:gd name="T7" fmla="*/ 19 h 468"/>
                <a:gd name="T8" fmla="*/ 206 w 206"/>
                <a:gd name="T9" fmla="*/ 0 h 468"/>
              </a:gdLst>
              <a:ahLst/>
              <a:cxnLst>
                <a:cxn ang="0">
                  <a:pos x="T0" y="T1"/>
                </a:cxn>
                <a:cxn ang="0">
                  <a:pos x="T2" y="T3"/>
                </a:cxn>
                <a:cxn ang="0">
                  <a:pos x="T4" y="T5"/>
                </a:cxn>
                <a:cxn ang="0">
                  <a:pos x="T6" y="T7"/>
                </a:cxn>
                <a:cxn ang="0">
                  <a:pos x="T8" y="T9"/>
                </a:cxn>
              </a:cxnLst>
              <a:rect l="0" t="0" r="r" b="b"/>
              <a:pathLst>
                <a:path w="206" h="468">
                  <a:moveTo>
                    <a:pt x="206" y="0"/>
                  </a:moveTo>
                  <a:lnTo>
                    <a:pt x="0" y="468"/>
                  </a:lnTo>
                  <a:lnTo>
                    <a:pt x="9" y="468"/>
                  </a:lnTo>
                  <a:lnTo>
                    <a:pt x="206" y="19"/>
                  </a:lnTo>
                  <a:lnTo>
                    <a:pt x="206"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0" name="Freeform 39"/>
            <p:cNvSpPr>
              <a:spLocks/>
            </p:cNvSpPr>
            <p:nvPr userDrawn="1"/>
          </p:nvSpPr>
          <p:spPr bwMode="auto">
            <a:xfrm rot="16200000" flipH="1">
              <a:off x="1056719" y="5058713"/>
              <a:ext cx="82646" cy="117478"/>
            </a:xfrm>
            <a:custGeom>
              <a:avLst/>
              <a:gdLst>
                <a:gd name="T0" fmla="*/ 145 w 145"/>
                <a:gd name="T1" fmla="*/ 0 h 329"/>
                <a:gd name="T2" fmla="*/ 0 w 145"/>
                <a:gd name="T3" fmla="*/ 329 h 329"/>
                <a:gd name="T4" fmla="*/ 9 w 145"/>
                <a:gd name="T5" fmla="*/ 329 h 329"/>
                <a:gd name="T6" fmla="*/ 145 w 145"/>
                <a:gd name="T7" fmla="*/ 19 h 329"/>
                <a:gd name="T8" fmla="*/ 145 w 145"/>
                <a:gd name="T9" fmla="*/ 0 h 329"/>
              </a:gdLst>
              <a:ahLst/>
              <a:cxnLst>
                <a:cxn ang="0">
                  <a:pos x="T0" y="T1"/>
                </a:cxn>
                <a:cxn ang="0">
                  <a:pos x="T2" y="T3"/>
                </a:cxn>
                <a:cxn ang="0">
                  <a:pos x="T4" y="T5"/>
                </a:cxn>
                <a:cxn ang="0">
                  <a:pos x="T6" y="T7"/>
                </a:cxn>
                <a:cxn ang="0">
                  <a:pos x="T8" y="T9"/>
                </a:cxn>
              </a:cxnLst>
              <a:rect l="0" t="0" r="r" b="b"/>
              <a:pathLst>
                <a:path w="145" h="329">
                  <a:moveTo>
                    <a:pt x="145" y="0"/>
                  </a:moveTo>
                  <a:lnTo>
                    <a:pt x="0" y="329"/>
                  </a:lnTo>
                  <a:lnTo>
                    <a:pt x="9" y="329"/>
                  </a:lnTo>
                  <a:lnTo>
                    <a:pt x="145" y="19"/>
                  </a:lnTo>
                  <a:lnTo>
                    <a:pt x="145"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1" name="Freeform 40"/>
            <p:cNvSpPr>
              <a:spLocks/>
            </p:cNvSpPr>
            <p:nvPr userDrawn="1"/>
          </p:nvSpPr>
          <p:spPr bwMode="auto">
            <a:xfrm rot="16200000" flipH="1">
              <a:off x="1099099" y="5101092"/>
              <a:ext cx="47877" cy="67487"/>
            </a:xfrm>
            <a:custGeom>
              <a:avLst/>
              <a:gdLst>
                <a:gd name="T0" fmla="*/ 84 w 84"/>
                <a:gd name="T1" fmla="*/ 0 h 189"/>
                <a:gd name="T2" fmla="*/ 0 w 84"/>
                <a:gd name="T3" fmla="*/ 189 h 189"/>
                <a:gd name="T4" fmla="*/ 10 w 84"/>
                <a:gd name="T5" fmla="*/ 189 h 189"/>
                <a:gd name="T6" fmla="*/ 84 w 84"/>
                <a:gd name="T7" fmla="*/ 19 h 189"/>
                <a:gd name="T8" fmla="*/ 84 w 84"/>
                <a:gd name="T9" fmla="*/ 0 h 189"/>
              </a:gdLst>
              <a:ahLst/>
              <a:cxnLst>
                <a:cxn ang="0">
                  <a:pos x="T0" y="T1"/>
                </a:cxn>
                <a:cxn ang="0">
                  <a:pos x="T2" y="T3"/>
                </a:cxn>
                <a:cxn ang="0">
                  <a:pos x="T4" y="T5"/>
                </a:cxn>
                <a:cxn ang="0">
                  <a:pos x="T6" y="T7"/>
                </a:cxn>
                <a:cxn ang="0">
                  <a:pos x="T8" y="T9"/>
                </a:cxn>
              </a:cxnLst>
              <a:rect l="0" t="0" r="r" b="b"/>
              <a:pathLst>
                <a:path w="84" h="189">
                  <a:moveTo>
                    <a:pt x="84" y="0"/>
                  </a:moveTo>
                  <a:lnTo>
                    <a:pt x="0" y="189"/>
                  </a:lnTo>
                  <a:lnTo>
                    <a:pt x="10" y="189"/>
                  </a:lnTo>
                  <a:lnTo>
                    <a:pt x="84" y="19"/>
                  </a:lnTo>
                  <a:lnTo>
                    <a:pt x="84" y="0"/>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2" name="Freeform 41"/>
            <p:cNvSpPr>
              <a:spLocks/>
            </p:cNvSpPr>
            <p:nvPr userDrawn="1"/>
          </p:nvSpPr>
          <p:spPr bwMode="auto">
            <a:xfrm rot="16200000" flipH="1">
              <a:off x="1141299" y="5143293"/>
              <a:ext cx="13109" cy="17854"/>
            </a:xfrm>
            <a:custGeom>
              <a:avLst/>
              <a:gdLst>
                <a:gd name="T0" fmla="*/ 23 w 23"/>
                <a:gd name="T1" fmla="*/ 19 h 50"/>
                <a:gd name="T2" fmla="*/ 23 w 23"/>
                <a:gd name="T3" fmla="*/ 0 h 50"/>
                <a:gd name="T4" fmla="*/ 0 w 23"/>
                <a:gd name="T5" fmla="*/ 50 h 50"/>
                <a:gd name="T6" fmla="*/ 10 w 23"/>
                <a:gd name="T7" fmla="*/ 50 h 50"/>
                <a:gd name="T8" fmla="*/ 23 w 23"/>
                <a:gd name="T9" fmla="*/ 19 h 50"/>
              </a:gdLst>
              <a:ahLst/>
              <a:cxnLst>
                <a:cxn ang="0">
                  <a:pos x="T0" y="T1"/>
                </a:cxn>
                <a:cxn ang="0">
                  <a:pos x="T2" y="T3"/>
                </a:cxn>
                <a:cxn ang="0">
                  <a:pos x="T4" y="T5"/>
                </a:cxn>
                <a:cxn ang="0">
                  <a:pos x="T6" y="T7"/>
                </a:cxn>
                <a:cxn ang="0">
                  <a:pos x="T8" y="T9"/>
                </a:cxn>
              </a:cxnLst>
              <a:rect l="0" t="0" r="r" b="b"/>
              <a:pathLst>
                <a:path w="23" h="50">
                  <a:moveTo>
                    <a:pt x="23" y="19"/>
                  </a:moveTo>
                  <a:lnTo>
                    <a:pt x="23" y="0"/>
                  </a:lnTo>
                  <a:lnTo>
                    <a:pt x="0" y="50"/>
                  </a:lnTo>
                  <a:lnTo>
                    <a:pt x="10" y="50"/>
                  </a:lnTo>
                  <a:lnTo>
                    <a:pt x="23" y="19"/>
                  </a:lnTo>
                  <a:close/>
                </a:path>
              </a:pathLst>
            </a:custGeom>
            <a:solidFill>
              <a:srgbClr val="015BED"/>
            </a:solidFill>
            <a:ln>
              <a:noFill/>
            </a:ln>
          </p:spPr>
          <p:txBody>
            <a:bodyPr vert="horz" wrap="square" lIns="91440" tIns="45720" rIns="91440" bIns="45720" numCol="1" anchor="t" anchorCtr="0" compatLnSpc="1">
              <a:prstTxWarp prst="textNoShape">
                <a:avLst/>
              </a:prstTxWarp>
            </a:bodyPr>
            <a:lstStyle/>
            <a:p>
              <a:endParaRPr lang="ja-JP" altLang="en-US"/>
            </a:p>
          </p:txBody>
        </p:sp>
      </p:grpSp>
      <p:grpSp>
        <p:nvGrpSpPr>
          <p:cNvPr id="203" name="グループ化 202"/>
          <p:cNvGrpSpPr/>
          <p:nvPr userDrawn="1"/>
        </p:nvGrpSpPr>
        <p:grpSpPr>
          <a:xfrm flipH="1" flipV="1">
            <a:off x="-41146" y="9201"/>
            <a:ext cx="1187624" cy="2646469"/>
            <a:chOff x="-2672504" y="2497031"/>
            <a:chExt cx="1187624" cy="2646469"/>
          </a:xfrm>
        </p:grpSpPr>
        <p:sp>
          <p:nvSpPr>
            <p:cNvPr id="204" name="Freeform 112"/>
            <p:cNvSpPr>
              <a:spLocks/>
            </p:cNvSpPr>
            <p:nvPr/>
          </p:nvSpPr>
          <p:spPr bwMode="auto">
            <a:xfrm rot="5400000">
              <a:off x="-3401925" y="3226453"/>
              <a:ext cx="2646468" cy="1187623"/>
            </a:xfrm>
            <a:custGeom>
              <a:avLst/>
              <a:gdLst>
                <a:gd name="T0" fmla="*/ 3864 w 3864"/>
                <a:gd name="T1" fmla="*/ 0 h 1734"/>
                <a:gd name="T2" fmla="*/ 0 w 3864"/>
                <a:gd name="T3" fmla="*/ 1734 h 1734"/>
                <a:gd name="T4" fmla="*/ 21 w 3864"/>
                <a:gd name="T5" fmla="*/ 1734 h 1734"/>
                <a:gd name="T6" fmla="*/ 3864 w 3864"/>
                <a:gd name="T7" fmla="*/ 12 h 1734"/>
                <a:gd name="T8" fmla="*/ 3864 w 3864"/>
                <a:gd name="T9" fmla="*/ 0 h 1734"/>
              </a:gdLst>
              <a:ahLst/>
              <a:cxnLst>
                <a:cxn ang="0">
                  <a:pos x="T0" y="T1"/>
                </a:cxn>
                <a:cxn ang="0">
                  <a:pos x="T2" y="T3"/>
                </a:cxn>
                <a:cxn ang="0">
                  <a:pos x="T4" y="T5"/>
                </a:cxn>
                <a:cxn ang="0">
                  <a:pos x="T6" y="T7"/>
                </a:cxn>
                <a:cxn ang="0">
                  <a:pos x="T8" y="T9"/>
                </a:cxn>
              </a:cxnLst>
              <a:rect l="0" t="0" r="r" b="b"/>
              <a:pathLst>
                <a:path w="3864" h="1734">
                  <a:moveTo>
                    <a:pt x="3864" y="0"/>
                  </a:moveTo>
                  <a:lnTo>
                    <a:pt x="0" y="1734"/>
                  </a:lnTo>
                  <a:lnTo>
                    <a:pt x="21" y="1734"/>
                  </a:lnTo>
                  <a:lnTo>
                    <a:pt x="3864" y="12"/>
                  </a:lnTo>
                  <a:lnTo>
                    <a:pt x="3864"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5" name="Freeform 114"/>
            <p:cNvSpPr>
              <a:spLocks/>
            </p:cNvSpPr>
            <p:nvPr/>
          </p:nvSpPr>
          <p:spPr bwMode="auto">
            <a:xfrm rot="5400000">
              <a:off x="-3346106" y="3373365"/>
              <a:ext cx="2443737" cy="1096532"/>
            </a:xfrm>
            <a:custGeom>
              <a:avLst/>
              <a:gdLst>
                <a:gd name="T0" fmla="*/ 24 w 3568"/>
                <a:gd name="T1" fmla="*/ 1601 h 1601"/>
                <a:gd name="T2" fmla="*/ 3568 w 3568"/>
                <a:gd name="T3" fmla="*/ 12 h 1601"/>
                <a:gd name="T4" fmla="*/ 3568 w 3568"/>
                <a:gd name="T5" fmla="*/ 0 h 1601"/>
                <a:gd name="T6" fmla="*/ 0 w 3568"/>
                <a:gd name="T7" fmla="*/ 1601 h 1601"/>
                <a:gd name="T8" fmla="*/ 24 w 3568"/>
                <a:gd name="T9" fmla="*/ 1601 h 1601"/>
              </a:gdLst>
              <a:ahLst/>
              <a:cxnLst>
                <a:cxn ang="0">
                  <a:pos x="T0" y="T1"/>
                </a:cxn>
                <a:cxn ang="0">
                  <a:pos x="T2" y="T3"/>
                </a:cxn>
                <a:cxn ang="0">
                  <a:pos x="T4" y="T5"/>
                </a:cxn>
                <a:cxn ang="0">
                  <a:pos x="T6" y="T7"/>
                </a:cxn>
                <a:cxn ang="0">
                  <a:pos x="T8" y="T9"/>
                </a:cxn>
              </a:cxnLst>
              <a:rect l="0" t="0" r="r" b="b"/>
              <a:pathLst>
                <a:path w="3568" h="1601">
                  <a:moveTo>
                    <a:pt x="24" y="1601"/>
                  </a:moveTo>
                  <a:lnTo>
                    <a:pt x="3568" y="12"/>
                  </a:lnTo>
                  <a:lnTo>
                    <a:pt x="3568" y="0"/>
                  </a:lnTo>
                  <a:lnTo>
                    <a:pt x="0" y="1601"/>
                  </a:lnTo>
                  <a:lnTo>
                    <a:pt x="24" y="160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6" name="Freeform 115"/>
            <p:cNvSpPr>
              <a:spLocks/>
            </p:cNvSpPr>
            <p:nvPr/>
          </p:nvSpPr>
          <p:spPr bwMode="auto">
            <a:xfrm rot="5400000">
              <a:off x="-3318368" y="3446308"/>
              <a:ext cx="2343056" cy="1051328"/>
            </a:xfrm>
            <a:custGeom>
              <a:avLst/>
              <a:gdLst>
                <a:gd name="T0" fmla="*/ 23 w 3421"/>
                <a:gd name="T1" fmla="*/ 1535 h 1535"/>
                <a:gd name="T2" fmla="*/ 3421 w 3421"/>
                <a:gd name="T3" fmla="*/ 12 h 1535"/>
                <a:gd name="T4" fmla="*/ 3421 w 3421"/>
                <a:gd name="T5" fmla="*/ 0 h 1535"/>
                <a:gd name="T6" fmla="*/ 0 w 3421"/>
                <a:gd name="T7" fmla="*/ 1535 h 1535"/>
                <a:gd name="T8" fmla="*/ 23 w 3421"/>
                <a:gd name="T9" fmla="*/ 1535 h 1535"/>
              </a:gdLst>
              <a:ahLst/>
              <a:cxnLst>
                <a:cxn ang="0">
                  <a:pos x="T0" y="T1"/>
                </a:cxn>
                <a:cxn ang="0">
                  <a:pos x="T2" y="T3"/>
                </a:cxn>
                <a:cxn ang="0">
                  <a:pos x="T4" y="T5"/>
                </a:cxn>
                <a:cxn ang="0">
                  <a:pos x="T6" y="T7"/>
                </a:cxn>
                <a:cxn ang="0">
                  <a:pos x="T8" y="T9"/>
                </a:cxn>
              </a:cxnLst>
              <a:rect l="0" t="0" r="r" b="b"/>
              <a:pathLst>
                <a:path w="3421" h="1535">
                  <a:moveTo>
                    <a:pt x="23" y="1535"/>
                  </a:moveTo>
                  <a:lnTo>
                    <a:pt x="3421" y="12"/>
                  </a:lnTo>
                  <a:lnTo>
                    <a:pt x="3421" y="0"/>
                  </a:lnTo>
                  <a:lnTo>
                    <a:pt x="0" y="1535"/>
                  </a:lnTo>
                  <a:lnTo>
                    <a:pt x="23" y="153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7" name="Freeform 116"/>
            <p:cNvSpPr>
              <a:spLocks/>
            </p:cNvSpPr>
            <p:nvPr/>
          </p:nvSpPr>
          <p:spPr bwMode="auto">
            <a:xfrm rot="5400000">
              <a:off x="-3290286" y="3520277"/>
              <a:ext cx="2241006" cy="1005439"/>
            </a:xfrm>
            <a:custGeom>
              <a:avLst/>
              <a:gdLst>
                <a:gd name="T0" fmla="*/ 23 w 3272"/>
                <a:gd name="T1" fmla="*/ 1468 h 1468"/>
                <a:gd name="T2" fmla="*/ 3272 w 3272"/>
                <a:gd name="T3" fmla="*/ 11 h 1468"/>
                <a:gd name="T4" fmla="*/ 3272 w 3272"/>
                <a:gd name="T5" fmla="*/ 0 h 1468"/>
                <a:gd name="T6" fmla="*/ 0 w 3272"/>
                <a:gd name="T7" fmla="*/ 1468 h 1468"/>
                <a:gd name="T8" fmla="*/ 23 w 3272"/>
                <a:gd name="T9" fmla="*/ 1468 h 1468"/>
              </a:gdLst>
              <a:ahLst/>
              <a:cxnLst>
                <a:cxn ang="0">
                  <a:pos x="T0" y="T1"/>
                </a:cxn>
                <a:cxn ang="0">
                  <a:pos x="T2" y="T3"/>
                </a:cxn>
                <a:cxn ang="0">
                  <a:pos x="T4" y="T5"/>
                </a:cxn>
                <a:cxn ang="0">
                  <a:pos x="T6" y="T7"/>
                </a:cxn>
                <a:cxn ang="0">
                  <a:pos x="T8" y="T9"/>
                </a:cxn>
              </a:cxnLst>
              <a:rect l="0" t="0" r="r" b="b"/>
              <a:pathLst>
                <a:path w="3272" h="1468">
                  <a:moveTo>
                    <a:pt x="23" y="1468"/>
                  </a:moveTo>
                  <a:lnTo>
                    <a:pt x="3272" y="11"/>
                  </a:lnTo>
                  <a:lnTo>
                    <a:pt x="3272" y="0"/>
                  </a:lnTo>
                  <a:lnTo>
                    <a:pt x="0" y="1468"/>
                  </a:lnTo>
                  <a:lnTo>
                    <a:pt x="23" y="146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8" name="Freeform 117"/>
            <p:cNvSpPr>
              <a:spLocks/>
            </p:cNvSpPr>
            <p:nvPr/>
          </p:nvSpPr>
          <p:spPr bwMode="auto">
            <a:xfrm rot="5400000">
              <a:off x="-3261863" y="3593904"/>
              <a:ext cx="2138955" cy="960235"/>
            </a:xfrm>
            <a:custGeom>
              <a:avLst/>
              <a:gdLst>
                <a:gd name="T0" fmla="*/ 21 w 3123"/>
                <a:gd name="T1" fmla="*/ 1402 h 1402"/>
                <a:gd name="T2" fmla="*/ 3123 w 3123"/>
                <a:gd name="T3" fmla="*/ 12 h 1402"/>
                <a:gd name="T4" fmla="*/ 3123 w 3123"/>
                <a:gd name="T5" fmla="*/ 0 h 1402"/>
                <a:gd name="T6" fmla="*/ 0 w 3123"/>
                <a:gd name="T7" fmla="*/ 1402 h 1402"/>
                <a:gd name="T8" fmla="*/ 21 w 3123"/>
                <a:gd name="T9" fmla="*/ 1402 h 1402"/>
              </a:gdLst>
              <a:ahLst/>
              <a:cxnLst>
                <a:cxn ang="0">
                  <a:pos x="T0" y="T1"/>
                </a:cxn>
                <a:cxn ang="0">
                  <a:pos x="T2" y="T3"/>
                </a:cxn>
                <a:cxn ang="0">
                  <a:pos x="T4" y="T5"/>
                </a:cxn>
                <a:cxn ang="0">
                  <a:pos x="T6" y="T7"/>
                </a:cxn>
                <a:cxn ang="0">
                  <a:pos x="T8" y="T9"/>
                </a:cxn>
              </a:cxnLst>
              <a:rect l="0" t="0" r="r" b="b"/>
              <a:pathLst>
                <a:path w="3123" h="1402">
                  <a:moveTo>
                    <a:pt x="21" y="1402"/>
                  </a:moveTo>
                  <a:lnTo>
                    <a:pt x="3123" y="12"/>
                  </a:lnTo>
                  <a:lnTo>
                    <a:pt x="3123" y="0"/>
                  </a:lnTo>
                  <a:lnTo>
                    <a:pt x="0" y="1402"/>
                  </a:lnTo>
                  <a:lnTo>
                    <a:pt x="21" y="140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09" name="Freeform 118"/>
            <p:cNvSpPr>
              <a:spLocks/>
            </p:cNvSpPr>
            <p:nvPr/>
          </p:nvSpPr>
          <p:spPr bwMode="auto">
            <a:xfrm rot="5400000">
              <a:off x="-3234124" y="3666846"/>
              <a:ext cx="2038274" cy="915032"/>
            </a:xfrm>
            <a:custGeom>
              <a:avLst/>
              <a:gdLst>
                <a:gd name="T0" fmla="*/ 23 w 2976"/>
                <a:gd name="T1" fmla="*/ 1336 h 1336"/>
                <a:gd name="T2" fmla="*/ 2976 w 2976"/>
                <a:gd name="T3" fmla="*/ 12 h 1336"/>
                <a:gd name="T4" fmla="*/ 2976 w 2976"/>
                <a:gd name="T5" fmla="*/ 0 h 1336"/>
                <a:gd name="T6" fmla="*/ 0 w 2976"/>
                <a:gd name="T7" fmla="*/ 1336 h 1336"/>
                <a:gd name="T8" fmla="*/ 23 w 2976"/>
                <a:gd name="T9" fmla="*/ 1336 h 1336"/>
              </a:gdLst>
              <a:ahLst/>
              <a:cxnLst>
                <a:cxn ang="0">
                  <a:pos x="T0" y="T1"/>
                </a:cxn>
                <a:cxn ang="0">
                  <a:pos x="T2" y="T3"/>
                </a:cxn>
                <a:cxn ang="0">
                  <a:pos x="T4" y="T5"/>
                </a:cxn>
                <a:cxn ang="0">
                  <a:pos x="T6" y="T7"/>
                </a:cxn>
                <a:cxn ang="0">
                  <a:pos x="T8" y="T9"/>
                </a:cxn>
              </a:cxnLst>
              <a:rect l="0" t="0" r="r" b="b"/>
              <a:pathLst>
                <a:path w="2976" h="1336">
                  <a:moveTo>
                    <a:pt x="23" y="1336"/>
                  </a:moveTo>
                  <a:lnTo>
                    <a:pt x="2976" y="12"/>
                  </a:lnTo>
                  <a:lnTo>
                    <a:pt x="2976" y="0"/>
                  </a:lnTo>
                  <a:lnTo>
                    <a:pt x="0" y="1336"/>
                  </a:lnTo>
                  <a:lnTo>
                    <a:pt x="23" y="13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0" name="Freeform 119"/>
            <p:cNvSpPr>
              <a:spLocks/>
            </p:cNvSpPr>
            <p:nvPr/>
          </p:nvSpPr>
          <p:spPr bwMode="auto">
            <a:xfrm rot="5400000">
              <a:off x="-3206044" y="3740816"/>
              <a:ext cx="1936224" cy="869143"/>
            </a:xfrm>
            <a:custGeom>
              <a:avLst/>
              <a:gdLst>
                <a:gd name="T0" fmla="*/ 23 w 2827"/>
                <a:gd name="T1" fmla="*/ 1269 h 1269"/>
                <a:gd name="T2" fmla="*/ 2827 w 2827"/>
                <a:gd name="T3" fmla="*/ 12 h 1269"/>
                <a:gd name="T4" fmla="*/ 2827 w 2827"/>
                <a:gd name="T5" fmla="*/ 0 h 1269"/>
                <a:gd name="T6" fmla="*/ 0 w 2827"/>
                <a:gd name="T7" fmla="*/ 1269 h 1269"/>
                <a:gd name="T8" fmla="*/ 23 w 2827"/>
                <a:gd name="T9" fmla="*/ 1269 h 1269"/>
              </a:gdLst>
              <a:ahLst/>
              <a:cxnLst>
                <a:cxn ang="0">
                  <a:pos x="T0" y="T1"/>
                </a:cxn>
                <a:cxn ang="0">
                  <a:pos x="T2" y="T3"/>
                </a:cxn>
                <a:cxn ang="0">
                  <a:pos x="T4" y="T5"/>
                </a:cxn>
                <a:cxn ang="0">
                  <a:pos x="T6" y="T7"/>
                </a:cxn>
                <a:cxn ang="0">
                  <a:pos x="T8" y="T9"/>
                </a:cxn>
              </a:cxnLst>
              <a:rect l="0" t="0" r="r" b="b"/>
              <a:pathLst>
                <a:path w="2827" h="1269">
                  <a:moveTo>
                    <a:pt x="23" y="1269"/>
                  </a:moveTo>
                  <a:lnTo>
                    <a:pt x="2827" y="12"/>
                  </a:lnTo>
                  <a:lnTo>
                    <a:pt x="2827" y="0"/>
                  </a:lnTo>
                  <a:lnTo>
                    <a:pt x="0" y="1269"/>
                  </a:lnTo>
                  <a:lnTo>
                    <a:pt x="23" y="126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1" name="Freeform 120"/>
            <p:cNvSpPr>
              <a:spLocks/>
            </p:cNvSpPr>
            <p:nvPr/>
          </p:nvSpPr>
          <p:spPr bwMode="auto">
            <a:xfrm rot="5400000">
              <a:off x="-3178647" y="3813416"/>
              <a:ext cx="1836227" cy="823940"/>
            </a:xfrm>
            <a:custGeom>
              <a:avLst/>
              <a:gdLst>
                <a:gd name="T0" fmla="*/ 24 w 2681"/>
                <a:gd name="T1" fmla="*/ 1203 h 1203"/>
                <a:gd name="T2" fmla="*/ 2681 w 2681"/>
                <a:gd name="T3" fmla="*/ 12 h 1203"/>
                <a:gd name="T4" fmla="*/ 2681 w 2681"/>
                <a:gd name="T5" fmla="*/ 0 h 1203"/>
                <a:gd name="T6" fmla="*/ 0 w 2681"/>
                <a:gd name="T7" fmla="*/ 1203 h 1203"/>
                <a:gd name="T8" fmla="*/ 24 w 2681"/>
                <a:gd name="T9" fmla="*/ 1203 h 1203"/>
              </a:gdLst>
              <a:ahLst/>
              <a:cxnLst>
                <a:cxn ang="0">
                  <a:pos x="T0" y="T1"/>
                </a:cxn>
                <a:cxn ang="0">
                  <a:pos x="T2" y="T3"/>
                </a:cxn>
                <a:cxn ang="0">
                  <a:pos x="T4" y="T5"/>
                </a:cxn>
                <a:cxn ang="0">
                  <a:pos x="T6" y="T7"/>
                </a:cxn>
                <a:cxn ang="0">
                  <a:pos x="T8" y="T9"/>
                </a:cxn>
              </a:cxnLst>
              <a:rect l="0" t="0" r="r" b="b"/>
              <a:pathLst>
                <a:path w="2681" h="1203">
                  <a:moveTo>
                    <a:pt x="24" y="1203"/>
                  </a:moveTo>
                  <a:lnTo>
                    <a:pt x="2681" y="12"/>
                  </a:lnTo>
                  <a:lnTo>
                    <a:pt x="2681" y="0"/>
                  </a:lnTo>
                  <a:lnTo>
                    <a:pt x="0" y="1203"/>
                  </a:lnTo>
                  <a:lnTo>
                    <a:pt x="24" y="120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2" name="Freeform 121"/>
            <p:cNvSpPr>
              <a:spLocks/>
            </p:cNvSpPr>
            <p:nvPr/>
          </p:nvSpPr>
          <p:spPr bwMode="auto">
            <a:xfrm rot="5400000">
              <a:off x="-3150566" y="3887386"/>
              <a:ext cx="1734177" cy="778051"/>
            </a:xfrm>
            <a:custGeom>
              <a:avLst/>
              <a:gdLst>
                <a:gd name="T0" fmla="*/ 24 w 2532"/>
                <a:gd name="T1" fmla="*/ 1136 h 1136"/>
                <a:gd name="T2" fmla="*/ 2532 w 2532"/>
                <a:gd name="T3" fmla="*/ 11 h 1136"/>
                <a:gd name="T4" fmla="*/ 2532 w 2532"/>
                <a:gd name="T5" fmla="*/ 0 h 1136"/>
                <a:gd name="T6" fmla="*/ 0 w 2532"/>
                <a:gd name="T7" fmla="*/ 1136 h 1136"/>
                <a:gd name="T8" fmla="*/ 24 w 2532"/>
                <a:gd name="T9" fmla="*/ 1136 h 1136"/>
              </a:gdLst>
              <a:ahLst/>
              <a:cxnLst>
                <a:cxn ang="0">
                  <a:pos x="T0" y="T1"/>
                </a:cxn>
                <a:cxn ang="0">
                  <a:pos x="T2" y="T3"/>
                </a:cxn>
                <a:cxn ang="0">
                  <a:pos x="T4" y="T5"/>
                </a:cxn>
                <a:cxn ang="0">
                  <a:pos x="T6" y="T7"/>
                </a:cxn>
                <a:cxn ang="0">
                  <a:pos x="T8" y="T9"/>
                </a:cxn>
              </a:cxnLst>
              <a:rect l="0" t="0" r="r" b="b"/>
              <a:pathLst>
                <a:path w="2532" h="1136">
                  <a:moveTo>
                    <a:pt x="24" y="1136"/>
                  </a:moveTo>
                  <a:lnTo>
                    <a:pt x="2532" y="11"/>
                  </a:lnTo>
                  <a:lnTo>
                    <a:pt x="2532" y="0"/>
                  </a:lnTo>
                  <a:lnTo>
                    <a:pt x="0" y="1136"/>
                  </a:lnTo>
                  <a:lnTo>
                    <a:pt x="24" y="113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3" name="Freeform 122"/>
            <p:cNvSpPr>
              <a:spLocks/>
            </p:cNvSpPr>
            <p:nvPr/>
          </p:nvSpPr>
          <p:spPr bwMode="auto">
            <a:xfrm rot="5400000">
              <a:off x="-3122142" y="3961013"/>
              <a:ext cx="1632126" cy="732847"/>
            </a:xfrm>
            <a:custGeom>
              <a:avLst/>
              <a:gdLst>
                <a:gd name="T0" fmla="*/ 22 w 2383"/>
                <a:gd name="T1" fmla="*/ 1070 h 1070"/>
                <a:gd name="T2" fmla="*/ 2383 w 2383"/>
                <a:gd name="T3" fmla="*/ 12 h 1070"/>
                <a:gd name="T4" fmla="*/ 2383 w 2383"/>
                <a:gd name="T5" fmla="*/ 0 h 1070"/>
                <a:gd name="T6" fmla="*/ 0 w 2383"/>
                <a:gd name="T7" fmla="*/ 1070 h 1070"/>
                <a:gd name="T8" fmla="*/ 22 w 2383"/>
                <a:gd name="T9" fmla="*/ 1070 h 1070"/>
              </a:gdLst>
              <a:ahLst/>
              <a:cxnLst>
                <a:cxn ang="0">
                  <a:pos x="T0" y="T1"/>
                </a:cxn>
                <a:cxn ang="0">
                  <a:pos x="T2" y="T3"/>
                </a:cxn>
                <a:cxn ang="0">
                  <a:pos x="T4" y="T5"/>
                </a:cxn>
                <a:cxn ang="0">
                  <a:pos x="T6" y="T7"/>
                </a:cxn>
                <a:cxn ang="0">
                  <a:pos x="T8" y="T9"/>
                </a:cxn>
              </a:cxnLst>
              <a:rect l="0" t="0" r="r" b="b"/>
              <a:pathLst>
                <a:path w="2383" h="1070">
                  <a:moveTo>
                    <a:pt x="22" y="1070"/>
                  </a:moveTo>
                  <a:lnTo>
                    <a:pt x="2383" y="12"/>
                  </a:lnTo>
                  <a:lnTo>
                    <a:pt x="2383" y="0"/>
                  </a:lnTo>
                  <a:lnTo>
                    <a:pt x="0" y="1070"/>
                  </a:lnTo>
                  <a:lnTo>
                    <a:pt x="22" y="107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4" name="Freeform 123"/>
            <p:cNvSpPr>
              <a:spLocks/>
            </p:cNvSpPr>
            <p:nvPr/>
          </p:nvSpPr>
          <p:spPr bwMode="auto">
            <a:xfrm rot="5400000">
              <a:off x="-3094404" y="4033955"/>
              <a:ext cx="1531445" cy="687644"/>
            </a:xfrm>
            <a:custGeom>
              <a:avLst/>
              <a:gdLst>
                <a:gd name="T0" fmla="*/ 24 w 2236"/>
                <a:gd name="T1" fmla="*/ 1004 h 1004"/>
                <a:gd name="T2" fmla="*/ 2236 w 2236"/>
                <a:gd name="T3" fmla="*/ 12 h 1004"/>
                <a:gd name="T4" fmla="*/ 2236 w 2236"/>
                <a:gd name="T5" fmla="*/ 0 h 1004"/>
                <a:gd name="T6" fmla="*/ 0 w 2236"/>
                <a:gd name="T7" fmla="*/ 1004 h 1004"/>
                <a:gd name="T8" fmla="*/ 24 w 2236"/>
                <a:gd name="T9" fmla="*/ 1004 h 1004"/>
              </a:gdLst>
              <a:ahLst/>
              <a:cxnLst>
                <a:cxn ang="0">
                  <a:pos x="T0" y="T1"/>
                </a:cxn>
                <a:cxn ang="0">
                  <a:pos x="T2" y="T3"/>
                </a:cxn>
                <a:cxn ang="0">
                  <a:pos x="T4" y="T5"/>
                </a:cxn>
                <a:cxn ang="0">
                  <a:pos x="T6" y="T7"/>
                </a:cxn>
                <a:cxn ang="0">
                  <a:pos x="T8" y="T9"/>
                </a:cxn>
              </a:cxnLst>
              <a:rect l="0" t="0" r="r" b="b"/>
              <a:pathLst>
                <a:path w="2236" h="1004">
                  <a:moveTo>
                    <a:pt x="24" y="1004"/>
                  </a:moveTo>
                  <a:lnTo>
                    <a:pt x="2236" y="12"/>
                  </a:lnTo>
                  <a:lnTo>
                    <a:pt x="2236" y="0"/>
                  </a:lnTo>
                  <a:lnTo>
                    <a:pt x="0" y="1004"/>
                  </a:lnTo>
                  <a:lnTo>
                    <a:pt x="24" y="10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5" name="Freeform 124"/>
            <p:cNvSpPr>
              <a:spLocks/>
            </p:cNvSpPr>
            <p:nvPr/>
          </p:nvSpPr>
          <p:spPr bwMode="auto">
            <a:xfrm rot="5400000">
              <a:off x="-3066323" y="4107924"/>
              <a:ext cx="1429395" cy="641755"/>
            </a:xfrm>
            <a:custGeom>
              <a:avLst/>
              <a:gdLst>
                <a:gd name="T0" fmla="*/ 24 w 2087"/>
                <a:gd name="T1" fmla="*/ 937 h 937"/>
                <a:gd name="T2" fmla="*/ 2087 w 2087"/>
                <a:gd name="T3" fmla="*/ 12 h 937"/>
                <a:gd name="T4" fmla="*/ 2087 w 2087"/>
                <a:gd name="T5" fmla="*/ 0 h 937"/>
                <a:gd name="T6" fmla="*/ 0 w 2087"/>
                <a:gd name="T7" fmla="*/ 937 h 937"/>
                <a:gd name="T8" fmla="*/ 24 w 2087"/>
                <a:gd name="T9" fmla="*/ 937 h 937"/>
              </a:gdLst>
              <a:ahLst/>
              <a:cxnLst>
                <a:cxn ang="0">
                  <a:pos x="T0" y="T1"/>
                </a:cxn>
                <a:cxn ang="0">
                  <a:pos x="T2" y="T3"/>
                </a:cxn>
                <a:cxn ang="0">
                  <a:pos x="T4" y="T5"/>
                </a:cxn>
                <a:cxn ang="0">
                  <a:pos x="T6" y="T7"/>
                </a:cxn>
                <a:cxn ang="0">
                  <a:pos x="T8" y="T9"/>
                </a:cxn>
              </a:cxnLst>
              <a:rect l="0" t="0" r="r" b="b"/>
              <a:pathLst>
                <a:path w="2087" h="937">
                  <a:moveTo>
                    <a:pt x="24" y="937"/>
                  </a:moveTo>
                  <a:lnTo>
                    <a:pt x="2087" y="12"/>
                  </a:lnTo>
                  <a:lnTo>
                    <a:pt x="2087" y="0"/>
                  </a:lnTo>
                  <a:lnTo>
                    <a:pt x="0" y="937"/>
                  </a:lnTo>
                  <a:lnTo>
                    <a:pt x="24" y="93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6" name="Freeform 125"/>
            <p:cNvSpPr>
              <a:spLocks/>
            </p:cNvSpPr>
            <p:nvPr/>
          </p:nvSpPr>
          <p:spPr bwMode="auto">
            <a:xfrm rot="5400000">
              <a:off x="-3038584" y="4180866"/>
              <a:ext cx="1328714" cy="596552"/>
            </a:xfrm>
            <a:custGeom>
              <a:avLst/>
              <a:gdLst>
                <a:gd name="T0" fmla="*/ 24 w 1940"/>
                <a:gd name="T1" fmla="*/ 871 h 871"/>
                <a:gd name="T2" fmla="*/ 1940 w 1940"/>
                <a:gd name="T3" fmla="*/ 12 h 871"/>
                <a:gd name="T4" fmla="*/ 1940 w 1940"/>
                <a:gd name="T5" fmla="*/ 0 h 871"/>
                <a:gd name="T6" fmla="*/ 0 w 1940"/>
                <a:gd name="T7" fmla="*/ 871 h 871"/>
                <a:gd name="T8" fmla="*/ 24 w 1940"/>
                <a:gd name="T9" fmla="*/ 871 h 871"/>
              </a:gdLst>
              <a:ahLst/>
              <a:cxnLst>
                <a:cxn ang="0">
                  <a:pos x="T0" y="T1"/>
                </a:cxn>
                <a:cxn ang="0">
                  <a:pos x="T2" y="T3"/>
                </a:cxn>
                <a:cxn ang="0">
                  <a:pos x="T4" y="T5"/>
                </a:cxn>
                <a:cxn ang="0">
                  <a:pos x="T6" y="T7"/>
                </a:cxn>
                <a:cxn ang="0">
                  <a:pos x="T8" y="T9"/>
                </a:cxn>
              </a:cxnLst>
              <a:rect l="0" t="0" r="r" b="b"/>
              <a:pathLst>
                <a:path w="1940" h="871">
                  <a:moveTo>
                    <a:pt x="24" y="871"/>
                  </a:moveTo>
                  <a:lnTo>
                    <a:pt x="1940" y="12"/>
                  </a:lnTo>
                  <a:lnTo>
                    <a:pt x="1940" y="0"/>
                  </a:lnTo>
                  <a:lnTo>
                    <a:pt x="0" y="871"/>
                  </a:lnTo>
                  <a:lnTo>
                    <a:pt x="24" y="871"/>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7" name="Freeform 126"/>
            <p:cNvSpPr>
              <a:spLocks/>
            </p:cNvSpPr>
            <p:nvPr/>
          </p:nvSpPr>
          <p:spPr bwMode="auto">
            <a:xfrm rot="5400000">
              <a:off x="-3010504" y="4254836"/>
              <a:ext cx="1226663" cy="550663"/>
            </a:xfrm>
            <a:custGeom>
              <a:avLst/>
              <a:gdLst>
                <a:gd name="T0" fmla="*/ 24 w 1791"/>
                <a:gd name="T1" fmla="*/ 804 h 804"/>
                <a:gd name="T2" fmla="*/ 1791 w 1791"/>
                <a:gd name="T3" fmla="*/ 11 h 804"/>
                <a:gd name="T4" fmla="*/ 1791 w 1791"/>
                <a:gd name="T5" fmla="*/ 0 h 804"/>
                <a:gd name="T6" fmla="*/ 0 w 1791"/>
                <a:gd name="T7" fmla="*/ 804 h 804"/>
                <a:gd name="T8" fmla="*/ 24 w 1791"/>
                <a:gd name="T9" fmla="*/ 804 h 804"/>
              </a:gdLst>
              <a:ahLst/>
              <a:cxnLst>
                <a:cxn ang="0">
                  <a:pos x="T0" y="T1"/>
                </a:cxn>
                <a:cxn ang="0">
                  <a:pos x="T2" y="T3"/>
                </a:cxn>
                <a:cxn ang="0">
                  <a:pos x="T4" y="T5"/>
                </a:cxn>
                <a:cxn ang="0">
                  <a:pos x="T6" y="T7"/>
                </a:cxn>
                <a:cxn ang="0">
                  <a:pos x="T8" y="T9"/>
                </a:cxn>
              </a:cxnLst>
              <a:rect l="0" t="0" r="r" b="b"/>
              <a:pathLst>
                <a:path w="1791" h="804">
                  <a:moveTo>
                    <a:pt x="24" y="804"/>
                  </a:moveTo>
                  <a:lnTo>
                    <a:pt x="1791" y="11"/>
                  </a:lnTo>
                  <a:lnTo>
                    <a:pt x="1791" y="0"/>
                  </a:lnTo>
                  <a:lnTo>
                    <a:pt x="0" y="804"/>
                  </a:lnTo>
                  <a:lnTo>
                    <a:pt x="24" y="80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8" name="Freeform 127"/>
            <p:cNvSpPr>
              <a:spLocks/>
            </p:cNvSpPr>
            <p:nvPr/>
          </p:nvSpPr>
          <p:spPr bwMode="auto">
            <a:xfrm rot="5400000">
              <a:off x="-2982079" y="4328463"/>
              <a:ext cx="1124612" cy="505459"/>
            </a:xfrm>
            <a:custGeom>
              <a:avLst/>
              <a:gdLst>
                <a:gd name="T0" fmla="*/ 21 w 1642"/>
                <a:gd name="T1" fmla="*/ 738 h 738"/>
                <a:gd name="T2" fmla="*/ 1642 w 1642"/>
                <a:gd name="T3" fmla="*/ 12 h 738"/>
                <a:gd name="T4" fmla="*/ 1642 w 1642"/>
                <a:gd name="T5" fmla="*/ 0 h 738"/>
                <a:gd name="T6" fmla="*/ 0 w 1642"/>
                <a:gd name="T7" fmla="*/ 738 h 738"/>
                <a:gd name="T8" fmla="*/ 21 w 1642"/>
                <a:gd name="T9" fmla="*/ 738 h 738"/>
              </a:gdLst>
              <a:ahLst/>
              <a:cxnLst>
                <a:cxn ang="0">
                  <a:pos x="T0" y="T1"/>
                </a:cxn>
                <a:cxn ang="0">
                  <a:pos x="T2" y="T3"/>
                </a:cxn>
                <a:cxn ang="0">
                  <a:pos x="T4" y="T5"/>
                </a:cxn>
                <a:cxn ang="0">
                  <a:pos x="T6" y="T7"/>
                </a:cxn>
                <a:cxn ang="0">
                  <a:pos x="T8" y="T9"/>
                </a:cxn>
              </a:cxnLst>
              <a:rect l="0" t="0" r="r" b="b"/>
              <a:pathLst>
                <a:path w="1642" h="738">
                  <a:moveTo>
                    <a:pt x="21" y="738"/>
                  </a:moveTo>
                  <a:lnTo>
                    <a:pt x="1642" y="12"/>
                  </a:lnTo>
                  <a:lnTo>
                    <a:pt x="1642" y="0"/>
                  </a:lnTo>
                  <a:lnTo>
                    <a:pt x="0" y="738"/>
                  </a:lnTo>
                  <a:lnTo>
                    <a:pt x="21" y="73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19" name="Freeform 128"/>
            <p:cNvSpPr>
              <a:spLocks/>
            </p:cNvSpPr>
            <p:nvPr/>
          </p:nvSpPr>
          <p:spPr bwMode="auto">
            <a:xfrm rot="5400000">
              <a:off x="-2954341" y="4401406"/>
              <a:ext cx="1023931" cy="460255"/>
            </a:xfrm>
            <a:custGeom>
              <a:avLst/>
              <a:gdLst>
                <a:gd name="T0" fmla="*/ 24 w 1495"/>
                <a:gd name="T1" fmla="*/ 672 h 672"/>
                <a:gd name="T2" fmla="*/ 1495 w 1495"/>
                <a:gd name="T3" fmla="*/ 12 h 672"/>
                <a:gd name="T4" fmla="*/ 1495 w 1495"/>
                <a:gd name="T5" fmla="*/ 0 h 672"/>
                <a:gd name="T6" fmla="*/ 0 w 1495"/>
                <a:gd name="T7" fmla="*/ 672 h 672"/>
                <a:gd name="T8" fmla="*/ 24 w 1495"/>
                <a:gd name="T9" fmla="*/ 672 h 672"/>
              </a:gdLst>
              <a:ahLst/>
              <a:cxnLst>
                <a:cxn ang="0">
                  <a:pos x="T0" y="T1"/>
                </a:cxn>
                <a:cxn ang="0">
                  <a:pos x="T2" y="T3"/>
                </a:cxn>
                <a:cxn ang="0">
                  <a:pos x="T4" y="T5"/>
                </a:cxn>
                <a:cxn ang="0">
                  <a:pos x="T6" y="T7"/>
                </a:cxn>
                <a:cxn ang="0">
                  <a:pos x="T8" y="T9"/>
                </a:cxn>
              </a:cxnLst>
              <a:rect l="0" t="0" r="r" b="b"/>
              <a:pathLst>
                <a:path w="1495" h="672">
                  <a:moveTo>
                    <a:pt x="24" y="672"/>
                  </a:moveTo>
                  <a:lnTo>
                    <a:pt x="1495" y="12"/>
                  </a:lnTo>
                  <a:lnTo>
                    <a:pt x="1495" y="0"/>
                  </a:lnTo>
                  <a:lnTo>
                    <a:pt x="0" y="672"/>
                  </a:lnTo>
                  <a:lnTo>
                    <a:pt x="24" y="6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0" name="Freeform 129"/>
            <p:cNvSpPr>
              <a:spLocks/>
            </p:cNvSpPr>
            <p:nvPr/>
          </p:nvSpPr>
          <p:spPr bwMode="auto">
            <a:xfrm rot="5400000">
              <a:off x="-2926260" y="4475375"/>
              <a:ext cx="921880" cy="414367"/>
            </a:xfrm>
            <a:custGeom>
              <a:avLst/>
              <a:gdLst>
                <a:gd name="T0" fmla="*/ 24 w 1346"/>
                <a:gd name="T1" fmla="*/ 605 h 605"/>
                <a:gd name="T2" fmla="*/ 1346 w 1346"/>
                <a:gd name="T3" fmla="*/ 12 h 605"/>
                <a:gd name="T4" fmla="*/ 1346 w 1346"/>
                <a:gd name="T5" fmla="*/ 0 h 605"/>
                <a:gd name="T6" fmla="*/ 0 w 1346"/>
                <a:gd name="T7" fmla="*/ 605 h 605"/>
                <a:gd name="T8" fmla="*/ 24 w 1346"/>
                <a:gd name="T9" fmla="*/ 605 h 605"/>
              </a:gdLst>
              <a:ahLst/>
              <a:cxnLst>
                <a:cxn ang="0">
                  <a:pos x="T0" y="T1"/>
                </a:cxn>
                <a:cxn ang="0">
                  <a:pos x="T2" y="T3"/>
                </a:cxn>
                <a:cxn ang="0">
                  <a:pos x="T4" y="T5"/>
                </a:cxn>
                <a:cxn ang="0">
                  <a:pos x="T6" y="T7"/>
                </a:cxn>
                <a:cxn ang="0">
                  <a:pos x="T8" y="T9"/>
                </a:cxn>
              </a:cxnLst>
              <a:rect l="0" t="0" r="r" b="b"/>
              <a:pathLst>
                <a:path w="1346" h="605">
                  <a:moveTo>
                    <a:pt x="24" y="605"/>
                  </a:moveTo>
                  <a:lnTo>
                    <a:pt x="1346" y="12"/>
                  </a:lnTo>
                  <a:lnTo>
                    <a:pt x="1346" y="0"/>
                  </a:lnTo>
                  <a:lnTo>
                    <a:pt x="0" y="605"/>
                  </a:lnTo>
                  <a:lnTo>
                    <a:pt x="24" y="605"/>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1" name="Freeform 130"/>
            <p:cNvSpPr>
              <a:spLocks/>
            </p:cNvSpPr>
            <p:nvPr/>
          </p:nvSpPr>
          <p:spPr bwMode="auto">
            <a:xfrm rot="5400000">
              <a:off x="-2897837" y="4549003"/>
              <a:ext cx="819830" cy="369164"/>
            </a:xfrm>
            <a:custGeom>
              <a:avLst/>
              <a:gdLst>
                <a:gd name="T0" fmla="*/ 21 w 1197"/>
                <a:gd name="T1" fmla="*/ 539 h 539"/>
                <a:gd name="T2" fmla="*/ 1197 w 1197"/>
                <a:gd name="T3" fmla="*/ 12 h 539"/>
                <a:gd name="T4" fmla="*/ 1197 w 1197"/>
                <a:gd name="T5" fmla="*/ 0 h 539"/>
                <a:gd name="T6" fmla="*/ 0 w 1197"/>
                <a:gd name="T7" fmla="*/ 539 h 539"/>
                <a:gd name="T8" fmla="*/ 21 w 1197"/>
                <a:gd name="T9" fmla="*/ 539 h 539"/>
              </a:gdLst>
              <a:ahLst/>
              <a:cxnLst>
                <a:cxn ang="0">
                  <a:pos x="T0" y="T1"/>
                </a:cxn>
                <a:cxn ang="0">
                  <a:pos x="T2" y="T3"/>
                </a:cxn>
                <a:cxn ang="0">
                  <a:pos x="T4" y="T5"/>
                </a:cxn>
                <a:cxn ang="0">
                  <a:pos x="T6" y="T7"/>
                </a:cxn>
                <a:cxn ang="0">
                  <a:pos x="T8" y="T9"/>
                </a:cxn>
              </a:cxnLst>
              <a:rect l="0" t="0" r="r" b="b"/>
              <a:pathLst>
                <a:path w="1197" h="539">
                  <a:moveTo>
                    <a:pt x="21" y="539"/>
                  </a:moveTo>
                  <a:lnTo>
                    <a:pt x="1197" y="12"/>
                  </a:lnTo>
                  <a:lnTo>
                    <a:pt x="1197" y="0"/>
                  </a:lnTo>
                  <a:lnTo>
                    <a:pt x="0" y="539"/>
                  </a:lnTo>
                  <a:lnTo>
                    <a:pt x="21" y="539"/>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2" name="Freeform 131"/>
            <p:cNvSpPr>
              <a:spLocks/>
            </p:cNvSpPr>
            <p:nvPr/>
          </p:nvSpPr>
          <p:spPr bwMode="auto">
            <a:xfrm rot="5400000">
              <a:off x="-2870441" y="4622287"/>
              <a:ext cx="719149" cy="323275"/>
            </a:xfrm>
            <a:custGeom>
              <a:avLst/>
              <a:gdLst>
                <a:gd name="T0" fmla="*/ 23 w 1050"/>
                <a:gd name="T1" fmla="*/ 472 h 472"/>
                <a:gd name="T2" fmla="*/ 1050 w 1050"/>
                <a:gd name="T3" fmla="*/ 11 h 472"/>
                <a:gd name="T4" fmla="*/ 1050 w 1050"/>
                <a:gd name="T5" fmla="*/ 0 h 472"/>
                <a:gd name="T6" fmla="*/ 0 w 1050"/>
                <a:gd name="T7" fmla="*/ 472 h 472"/>
                <a:gd name="T8" fmla="*/ 23 w 1050"/>
                <a:gd name="T9" fmla="*/ 472 h 472"/>
              </a:gdLst>
              <a:ahLst/>
              <a:cxnLst>
                <a:cxn ang="0">
                  <a:pos x="T0" y="T1"/>
                </a:cxn>
                <a:cxn ang="0">
                  <a:pos x="T2" y="T3"/>
                </a:cxn>
                <a:cxn ang="0">
                  <a:pos x="T4" y="T5"/>
                </a:cxn>
                <a:cxn ang="0">
                  <a:pos x="T6" y="T7"/>
                </a:cxn>
                <a:cxn ang="0">
                  <a:pos x="T8" y="T9"/>
                </a:cxn>
              </a:cxnLst>
              <a:rect l="0" t="0" r="r" b="b"/>
              <a:pathLst>
                <a:path w="1050" h="472">
                  <a:moveTo>
                    <a:pt x="23" y="472"/>
                  </a:moveTo>
                  <a:lnTo>
                    <a:pt x="1050" y="11"/>
                  </a:lnTo>
                  <a:lnTo>
                    <a:pt x="1050" y="0"/>
                  </a:lnTo>
                  <a:lnTo>
                    <a:pt x="0" y="472"/>
                  </a:lnTo>
                  <a:lnTo>
                    <a:pt x="23" y="472"/>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3" name="Freeform 132"/>
            <p:cNvSpPr>
              <a:spLocks/>
            </p:cNvSpPr>
            <p:nvPr/>
          </p:nvSpPr>
          <p:spPr bwMode="auto">
            <a:xfrm rot="5400000">
              <a:off x="-2842017" y="4695915"/>
              <a:ext cx="617099" cy="278071"/>
            </a:xfrm>
            <a:custGeom>
              <a:avLst/>
              <a:gdLst>
                <a:gd name="T0" fmla="*/ 24 w 901"/>
                <a:gd name="T1" fmla="*/ 406 h 406"/>
                <a:gd name="T2" fmla="*/ 901 w 901"/>
                <a:gd name="T3" fmla="*/ 12 h 406"/>
                <a:gd name="T4" fmla="*/ 901 w 901"/>
                <a:gd name="T5" fmla="*/ 0 h 406"/>
                <a:gd name="T6" fmla="*/ 0 w 901"/>
                <a:gd name="T7" fmla="*/ 406 h 406"/>
                <a:gd name="T8" fmla="*/ 24 w 901"/>
                <a:gd name="T9" fmla="*/ 406 h 406"/>
              </a:gdLst>
              <a:ahLst/>
              <a:cxnLst>
                <a:cxn ang="0">
                  <a:pos x="T0" y="T1"/>
                </a:cxn>
                <a:cxn ang="0">
                  <a:pos x="T2" y="T3"/>
                </a:cxn>
                <a:cxn ang="0">
                  <a:pos x="T4" y="T5"/>
                </a:cxn>
                <a:cxn ang="0">
                  <a:pos x="T6" y="T7"/>
                </a:cxn>
                <a:cxn ang="0">
                  <a:pos x="T8" y="T9"/>
                </a:cxn>
              </a:cxnLst>
              <a:rect l="0" t="0" r="r" b="b"/>
              <a:pathLst>
                <a:path w="901" h="406">
                  <a:moveTo>
                    <a:pt x="24" y="406"/>
                  </a:moveTo>
                  <a:lnTo>
                    <a:pt x="901" y="12"/>
                  </a:lnTo>
                  <a:lnTo>
                    <a:pt x="901" y="0"/>
                  </a:lnTo>
                  <a:lnTo>
                    <a:pt x="0" y="406"/>
                  </a:lnTo>
                  <a:lnTo>
                    <a:pt x="24" y="406"/>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4" name="Freeform 133"/>
            <p:cNvSpPr>
              <a:spLocks/>
            </p:cNvSpPr>
            <p:nvPr/>
          </p:nvSpPr>
          <p:spPr bwMode="auto">
            <a:xfrm rot="5400000">
              <a:off x="-2814278" y="4768856"/>
              <a:ext cx="516418" cy="232867"/>
            </a:xfrm>
            <a:custGeom>
              <a:avLst/>
              <a:gdLst>
                <a:gd name="T0" fmla="*/ 23 w 754"/>
                <a:gd name="T1" fmla="*/ 340 h 340"/>
                <a:gd name="T2" fmla="*/ 754 w 754"/>
                <a:gd name="T3" fmla="*/ 12 h 340"/>
                <a:gd name="T4" fmla="*/ 754 w 754"/>
                <a:gd name="T5" fmla="*/ 0 h 340"/>
                <a:gd name="T6" fmla="*/ 0 w 754"/>
                <a:gd name="T7" fmla="*/ 340 h 340"/>
                <a:gd name="T8" fmla="*/ 23 w 754"/>
                <a:gd name="T9" fmla="*/ 340 h 340"/>
              </a:gdLst>
              <a:ahLst/>
              <a:cxnLst>
                <a:cxn ang="0">
                  <a:pos x="T0" y="T1"/>
                </a:cxn>
                <a:cxn ang="0">
                  <a:pos x="T2" y="T3"/>
                </a:cxn>
                <a:cxn ang="0">
                  <a:pos x="T4" y="T5"/>
                </a:cxn>
                <a:cxn ang="0">
                  <a:pos x="T6" y="T7"/>
                </a:cxn>
                <a:cxn ang="0">
                  <a:pos x="T8" y="T9"/>
                </a:cxn>
              </a:cxnLst>
              <a:rect l="0" t="0" r="r" b="b"/>
              <a:pathLst>
                <a:path w="754" h="340">
                  <a:moveTo>
                    <a:pt x="23" y="340"/>
                  </a:moveTo>
                  <a:lnTo>
                    <a:pt x="754" y="12"/>
                  </a:lnTo>
                  <a:lnTo>
                    <a:pt x="754" y="0"/>
                  </a:lnTo>
                  <a:lnTo>
                    <a:pt x="0" y="340"/>
                  </a:lnTo>
                  <a:lnTo>
                    <a:pt x="23" y="3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5" name="Freeform 134"/>
            <p:cNvSpPr>
              <a:spLocks/>
            </p:cNvSpPr>
            <p:nvPr/>
          </p:nvSpPr>
          <p:spPr bwMode="auto">
            <a:xfrm rot="5400000">
              <a:off x="-2786197" y="4842826"/>
              <a:ext cx="414367" cy="186979"/>
            </a:xfrm>
            <a:custGeom>
              <a:avLst/>
              <a:gdLst>
                <a:gd name="T0" fmla="*/ 23 w 605"/>
                <a:gd name="T1" fmla="*/ 273 h 273"/>
                <a:gd name="T2" fmla="*/ 605 w 605"/>
                <a:gd name="T3" fmla="*/ 12 h 273"/>
                <a:gd name="T4" fmla="*/ 605 w 605"/>
                <a:gd name="T5" fmla="*/ 0 h 273"/>
                <a:gd name="T6" fmla="*/ 0 w 605"/>
                <a:gd name="T7" fmla="*/ 273 h 273"/>
                <a:gd name="T8" fmla="*/ 23 w 605"/>
                <a:gd name="T9" fmla="*/ 273 h 273"/>
              </a:gdLst>
              <a:ahLst/>
              <a:cxnLst>
                <a:cxn ang="0">
                  <a:pos x="T0" y="T1"/>
                </a:cxn>
                <a:cxn ang="0">
                  <a:pos x="T2" y="T3"/>
                </a:cxn>
                <a:cxn ang="0">
                  <a:pos x="T4" y="T5"/>
                </a:cxn>
                <a:cxn ang="0">
                  <a:pos x="T6" y="T7"/>
                </a:cxn>
                <a:cxn ang="0">
                  <a:pos x="T8" y="T9"/>
                </a:cxn>
              </a:cxnLst>
              <a:rect l="0" t="0" r="r" b="b"/>
              <a:pathLst>
                <a:path w="605" h="273">
                  <a:moveTo>
                    <a:pt x="23" y="273"/>
                  </a:moveTo>
                  <a:lnTo>
                    <a:pt x="605" y="12"/>
                  </a:lnTo>
                  <a:lnTo>
                    <a:pt x="605" y="0"/>
                  </a:lnTo>
                  <a:lnTo>
                    <a:pt x="0" y="273"/>
                  </a:lnTo>
                  <a:lnTo>
                    <a:pt x="23" y="273"/>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6" name="Freeform 135"/>
            <p:cNvSpPr>
              <a:spLocks/>
            </p:cNvSpPr>
            <p:nvPr/>
          </p:nvSpPr>
          <p:spPr bwMode="auto">
            <a:xfrm rot="5400000">
              <a:off x="-2757774" y="4916453"/>
              <a:ext cx="312316" cy="141776"/>
            </a:xfrm>
            <a:custGeom>
              <a:avLst/>
              <a:gdLst>
                <a:gd name="T0" fmla="*/ 21 w 456"/>
                <a:gd name="T1" fmla="*/ 207 h 207"/>
                <a:gd name="T2" fmla="*/ 456 w 456"/>
                <a:gd name="T3" fmla="*/ 12 h 207"/>
                <a:gd name="T4" fmla="*/ 456 w 456"/>
                <a:gd name="T5" fmla="*/ 0 h 207"/>
                <a:gd name="T6" fmla="*/ 0 w 456"/>
                <a:gd name="T7" fmla="*/ 207 h 207"/>
                <a:gd name="T8" fmla="*/ 21 w 456"/>
                <a:gd name="T9" fmla="*/ 207 h 207"/>
              </a:gdLst>
              <a:ahLst/>
              <a:cxnLst>
                <a:cxn ang="0">
                  <a:pos x="T0" y="T1"/>
                </a:cxn>
                <a:cxn ang="0">
                  <a:pos x="T2" y="T3"/>
                </a:cxn>
                <a:cxn ang="0">
                  <a:pos x="T4" y="T5"/>
                </a:cxn>
                <a:cxn ang="0">
                  <a:pos x="T6" y="T7"/>
                </a:cxn>
                <a:cxn ang="0">
                  <a:pos x="T8" y="T9"/>
                </a:cxn>
              </a:cxnLst>
              <a:rect l="0" t="0" r="r" b="b"/>
              <a:pathLst>
                <a:path w="456" h="207">
                  <a:moveTo>
                    <a:pt x="21" y="207"/>
                  </a:moveTo>
                  <a:lnTo>
                    <a:pt x="456" y="12"/>
                  </a:lnTo>
                  <a:lnTo>
                    <a:pt x="456" y="0"/>
                  </a:lnTo>
                  <a:lnTo>
                    <a:pt x="0" y="207"/>
                  </a:lnTo>
                  <a:lnTo>
                    <a:pt x="21" y="207"/>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7" name="Freeform 136"/>
            <p:cNvSpPr>
              <a:spLocks/>
            </p:cNvSpPr>
            <p:nvPr/>
          </p:nvSpPr>
          <p:spPr bwMode="auto">
            <a:xfrm rot="5400000">
              <a:off x="-2730720" y="4989396"/>
              <a:ext cx="212320" cy="95887"/>
            </a:xfrm>
            <a:custGeom>
              <a:avLst/>
              <a:gdLst>
                <a:gd name="T0" fmla="*/ 24 w 310"/>
                <a:gd name="T1" fmla="*/ 140 h 140"/>
                <a:gd name="T2" fmla="*/ 310 w 310"/>
                <a:gd name="T3" fmla="*/ 12 h 140"/>
                <a:gd name="T4" fmla="*/ 310 w 310"/>
                <a:gd name="T5" fmla="*/ 0 h 140"/>
                <a:gd name="T6" fmla="*/ 0 w 310"/>
                <a:gd name="T7" fmla="*/ 140 h 140"/>
                <a:gd name="T8" fmla="*/ 24 w 310"/>
                <a:gd name="T9" fmla="*/ 140 h 140"/>
              </a:gdLst>
              <a:ahLst/>
              <a:cxnLst>
                <a:cxn ang="0">
                  <a:pos x="T0" y="T1"/>
                </a:cxn>
                <a:cxn ang="0">
                  <a:pos x="T2" y="T3"/>
                </a:cxn>
                <a:cxn ang="0">
                  <a:pos x="T4" y="T5"/>
                </a:cxn>
                <a:cxn ang="0">
                  <a:pos x="T6" y="T7"/>
                </a:cxn>
                <a:cxn ang="0">
                  <a:pos x="T8" y="T9"/>
                </a:cxn>
              </a:cxnLst>
              <a:rect l="0" t="0" r="r" b="b"/>
              <a:pathLst>
                <a:path w="310" h="140">
                  <a:moveTo>
                    <a:pt x="24" y="140"/>
                  </a:moveTo>
                  <a:lnTo>
                    <a:pt x="310" y="12"/>
                  </a:lnTo>
                  <a:lnTo>
                    <a:pt x="310" y="0"/>
                  </a:lnTo>
                  <a:lnTo>
                    <a:pt x="0" y="140"/>
                  </a:lnTo>
                  <a:lnTo>
                    <a:pt x="24" y="14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8" name="Freeform 137"/>
            <p:cNvSpPr>
              <a:spLocks/>
            </p:cNvSpPr>
            <p:nvPr/>
          </p:nvSpPr>
          <p:spPr bwMode="auto">
            <a:xfrm rot="5400000">
              <a:off x="-2701954" y="5063365"/>
              <a:ext cx="109585" cy="50683"/>
            </a:xfrm>
            <a:custGeom>
              <a:avLst/>
              <a:gdLst>
                <a:gd name="T0" fmla="*/ 23 w 160"/>
                <a:gd name="T1" fmla="*/ 74 h 74"/>
                <a:gd name="T2" fmla="*/ 160 w 160"/>
                <a:gd name="T3" fmla="*/ 12 h 74"/>
                <a:gd name="T4" fmla="*/ 160 w 160"/>
                <a:gd name="T5" fmla="*/ 0 h 74"/>
                <a:gd name="T6" fmla="*/ 0 w 160"/>
                <a:gd name="T7" fmla="*/ 74 h 74"/>
                <a:gd name="T8" fmla="*/ 23 w 160"/>
                <a:gd name="T9" fmla="*/ 74 h 74"/>
              </a:gdLst>
              <a:ahLst/>
              <a:cxnLst>
                <a:cxn ang="0">
                  <a:pos x="T0" y="T1"/>
                </a:cxn>
                <a:cxn ang="0">
                  <a:pos x="T2" y="T3"/>
                </a:cxn>
                <a:cxn ang="0">
                  <a:pos x="T4" y="T5"/>
                </a:cxn>
                <a:cxn ang="0">
                  <a:pos x="T6" y="T7"/>
                </a:cxn>
                <a:cxn ang="0">
                  <a:pos x="T8" y="T9"/>
                </a:cxn>
              </a:cxnLst>
              <a:rect l="0" t="0" r="r" b="b"/>
              <a:pathLst>
                <a:path w="160" h="74">
                  <a:moveTo>
                    <a:pt x="23" y="74"/>
                  </a:moveTo>
                  <a:lnTo>
                    <a:pt x="160" y="12"/>
                  </a:lnTo>
                  <a:lnTo>
                    <a:pt x="160" y="0"/>
                  </a:lnTo>
                  <a:lnTo>
                    <a:pt x="0" y="74"/>
                  </a:lnTo>
                  <a:lnTo>
                    <a:pt x="23" y="74"/>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29" name="Freeform 138"/>
            <p:cNvSpPr>
              <a:spLocks/>
            </p:cNvSpPr>
            <p:nvPr/>
          </p:nvSpPr>
          <p:spPr bwMode="auto">
            <a:xfrm rot="5400000">
              <a:off x="-2674558" y="5135965"/>
              <a:ext cx="9589" cy="5479"/>
            </a:xfrm>
            <a:custGeom>
              <a:avLst/>
              <a:gdLst>
                <a:gd name="T0" fmla="*/ 14 w 14"/>
                <a:gd name="T1" fmla="*/ 8 h 8"/>
                <a:gd name="T2" fmla="*/ 14 w 14"/>
                <a:gd name="T3" fmla="*/ 0 h 8"/>
                <a:gd name="T4" fmla="*/ 0 w 14"/>
                <a:gd name="T5" fmla="*/ 8 h 8"/>
                <a:gd name="T6" fmla="*/ 14 w 14"/>
                <a:gd name="T7" fmla="*/ 8 h 8"/>
              </a:gdLst>
              <a:ahLst/>
              <a:cxnLst>
                <a:cxn ang="0">
                  <a:pos x="T0" y="T1"/>
                </a:cxn>
                <a:cxn ang="0">
                  <a:pos x="T2" y="T3"/>
                </a:cxn>
                <a:cxn ang="0">
                  <a:pos x="T4" y="T5"/>
                </a:cxn>
                <a:cxn ang="0">
                  <a:pos x="T6" y="T7"/>
                </a:cxn>
              </a:cxnLst>
              <a:rect l="0" t="0" r="r" b="b"/>
              <a:pathLst>
                <a:path w="14" h="8">
                  <a:moveTo>
                    <a:pt x="14" y="8"/>
                  </a:moveTo>
                  <a:lnTo>
                    <a:pt x="14" y="0"/>
                  </a:lnTo>
                  <a:lnTo>
                    <a:pt x="0" y="8"/>
                  </a:lnTo>
                  <a:lnTo>
                    <a:pt x="14" y="8"/>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230" name="Freeform 113"/>
            <p:cNvSpPr>
              <a:spLocks/>
            </p:cNvSpPr>
            <p:nvPr/>
          </p:nvSpPr>
          <p:spPr bwMode="auto">
            <a:xfrm rot="5400000">
              <a:off x="-3374187" y="3299396"/>
              <a:ext cx="2545788" cy="1142420"/>
            </a:xfrm>
            <a:custGeom>
              <a:avLst/>
              <a:gdLst>
                <a:gd name="T0" fmla="*/ 3717 w 3717"/>
                <a:gd name="T1" fmla="*/ 0 h 1668"/>
                <a:gd name="T2" fmla="*/ 0 w 3717"/>
                <a:gd name="T3" fmla="*/ 1668 h 1668"/>
                <a:gd name="T4" fmla="*/ 23 w 3717"/>
                <a:gd name="T5" fmla="*/ 1668 h 1668"/>
                <a:gd name="T6" fmla="*/ 3717 w 3717"/>
                <a:gd name="T7" fmla="*/ 12 h 1668"/>
                <a:gd name="T8" fmla="*/ 3717 w 3717"/>
                <a:gd name="T9" fmla="*/ 0 h 1668"/>
              </a:gdLst>
              <a:ahLst/>
              <a:cxnLst>
                <a:cxn ang="0">
                  <a:pos x="T0" y="T1"/>
                </a:cxn>
                <a:cxn ang="0">
                  <a:pos x="T2" y="T3"/>
                </a:cxn>
                <a:cxn ang="0">
                  <a:pos x="T4" y="T5"/>
                </a:cxn>
                <a:cxn ang="0">
                  <a:pos x="T6" y="T7"/>
                </a:cxn>
                <a:cxn ang="0">
                  <a:pos x="T8" y="T9"/>
                </a:cxn>
              </a:cxnLst>
              <a:rect l="0" t="0" r="r" b="b"/>
              <a:pathLst>
                <a:path w="3717" h="1668">
                  <a:moveTo>
                    <a:pt x="3717" y="0"/>
                  </a:moveTo>
                  <a:lnTo>
                    <a:pt x="0" y="1668"/>
                  </a:lnTo>
                  <a:lnTo>
                    <a:pt x="23" y="1668"/>
                  </a:lnTo>
                  <a:lnTo>
                    <a:pt x="3717" y="12"/>
                  </a:lnTo>
                  <a:lnTo>
                    <a:pt x="3717" y="0"/>
                  </a:lnTo>
                  <a:close/>
                </a:path>
              </a:pathLst>
            </a:custGeom>
            <a:solidFill>
              <a:srgbClr val="0143AF"/>
            </a:solidFill>
            <a:ln>
              <a:noFill/>
            </a:ln>
          </p:spPr>
          <p:txBody>
            <a:bodyPr vert="horz" wrap="square" lIns="91440" tIns="45720" rIns="91440" bIns="45720" numCol="1" anchor="t" anchorCtr="0" compatLnSpc="1">
              <a:prstTxWarp prst="textNoShape">
                <a:avLst/>
              </a:prstTxWarp>
            </a:bodyPr>
            <a:lstStyle/>
            <a:p>
              <a:endParaRPr lang="ja-JP" altLang="en-US"/>
            </a:p>
          </p:txBody>
        </p:sp>
      </p:grpSp>
      <p:sp>
        <p:nvSpPr>
          <p:cNvPr id="160"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8843349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表紙－パターン１">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正方形/長方形 22"/>
          <p:cNvSpPr/>
          <p:nvPr userDrawn="1"/>
        </p:nvSpPr>
        <p:spPr>
          <a:xfrm>
            <a:off x="2524974" y="1779662"/>
            <a:ext cx="6655538" cy="1042756"/>
          </a:xfrm>
          <a:prstGeom prst="rect">
            <a:avLst/>
          </a:prstGeom>
          <a:solidFill>
            <a:schemeClr val="bg1">
              <a:alpha val="93000"/>
            </a:scheme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kumimoji="1" lang="ja-JP" altLang="en-US" sz="2000" b="1" dirty="0" smtClean="0">
              <a:effectLst>
                <a:outerShdw blurRad="38100" dist="38100" dir="2700000" algn="tl">
                  <a:srgbClr val="000000">
                    <a:alpha val="43137"/>
                  </a:srgbClr>
                </a:outerShdw>
              </a:effectLst>
            </a:endParaRPr>
          </a:p>
        </p:txBody>
      </p:sp>
      <p:sp>
        <p:nvSpPr>
          <p:cNvPr id="2" name="タイトル 1"/>
          <p:cNvSpPr>
            <a:spLocks noGrp="1"/>
          </p:cNvSpPr>
          <p:nvPr>
            <p:ph type="ctrTitle" hasCustomPrompt="1"/>
          </p:nvPr>
        </p:nvSpPr>
        <p:spPr>
          <a:xfrm>
            <a:off x="2771799" y="1779662"/>
            <a:ext cx="6108961" cy="1042756"/>
          </a:xfrm>
        </p:spPr>
        <p:txBody>
          <a:bodyPr>
            <a:noAutofit/>
          </a:bodyPr>
          <a:lstStyle>
            <a:lvl1pPr algn="r">
              <a:defRPr sz="3600" b="1">
                <a:solidFill>
                  <a:srgbClr val="007BBB"/>
                </a:solidFill>
              </a:defRPr>
            </a:lvl1pPr>
          </a:lstStyle>
          <a:p>
            <a:r>
              <a:rPr kumimoji="1" lang="ja-JP" altLang="en-US" dirty="0" smtClean="0"/>
              <a:t>スライドのタイトル</a:t>
            </a:r>
            <a:endParaRPr kumimoji="1" lang="ja-JP" altLang="en-US" dirty="0"/>
          </a:p>
        </p:txBody>
      </p:sp>
      <p:pic>
        <p:nvPicPr>
          <p:cNvPr id="7" name="図 6"/>
          <p:cNvPicPr>
            <a:picLocks noChangeAspect="1"/>
          </p:cNvPicPr>
          <p:nvPr userDrawn="1"/>
        </p:nvPicPr>
        <p:blipFill>
          <a:blip r:embed="rId3"/>
          <a:stretch>
            <a:fillRect/>
          </a:stretch>
        </p:blipFill>
        <p:spPr>
          <a:xfrm>
            <a:off x="179512" y="4161288"/>
            <a:ext cx="1584176" cy="993749"/>
          </a:xfrm>
          <a:prstGeom prst="rect">
            <a:avLst/>
          </a:prstGeom>
        </p:spPr>
      </p:pic>
      <p:sp>
        <p:nvSpPr>
          <p:cNvPr id="21" name="テキスト プレースホルダー 11"/>
          <p:cNvSpPr>
            <a:spLocks noGrp="1"/>
          </p:cNvSpPr>
          <p:nvPr>
            <p:ph type="body" sz="quarter" idx="11" hasCustomPrompt="1"/>
          </p:nvPr>
        </p:nvSpPr>
        <p:spPr>
          <a:xfrm>
            <a:off x="2359985" y="4277218"/>
            <a:ext cx="6520776" cy="504825"/>
          </a:xfrm>
        </p:spPr>
        <p:txBody>
          <a:bodyPr>
            <a:normAutofit/>
          </a:bodyPr>
          <a:lstStyle>
            <a:lvl1pPr algn="r">
              <a:defRPr sz="1800" b="1">
                <a:solidFill>
                  <a:schemeClr val="tx1">
                    <a:lumMod val="75000"/>
                    <a:lumOff val="25000"/>
                  </a:schemeClr>
                </a:solidFill>
              </a:defRPr>
            </a:lvl1pPr>
          </a:lstStyle>
          <a:p>
            <a:pPr lvl="0"/>
            <a:r>
              <a:rPr kumimoji="1" lang="ja-JP" altLang="en-US" dirty="0" smtClean="0"/>
              <a:t>発表者所属と氏名</a:t>
            </a:r>
            <a:endParaRPr kumimoji="1" lang="ja-JP" altLang="en-US" dirty="0"/>
          </a:p>
        </p:txBody>
      </p:sp>
      <p:sp>
        <p:nvSpPr>
          <p:cNvPr id="6"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35370111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表紙－パターン１">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正方形/長方形 7"/>
          <p:cNvSpPr/>
          <p:nvPr userDrawn="1"/>
        </p:nvSpPr>
        <p:spPr>
          <a:xfrm>
            <a:off x="2322258" y="0"/>
            <a:ext cx="6821742" cy="4160893"/>
          </a:xfrm>
          <a:custGeom>
            <a:avLst/>
            <a:gdLst/>
            <a:ahLst/>
            <a:cxnLst/>
            <a:rect l="l" t="t" r="r" b="b"/>
            <a:pathLst>
              <a:path w="6821742" h="4148226">
                <a:moveTo>
                  <a:pt x="697938" y="0"/>
                </a:moveTo>
                <a:lnTo>
                  <a:pt x="6821742" y="0"/>
                </a:lnTo>
                <a:lnTo>
                  <a:pt x="6821742" y="4148226"/>
                </a:lnTo>
                <a:lnTo>
                  <a:pt x="0" y="4148226"/>
                </a:lnTo>
                <a:close/>
              </a:path>
            </a:pathLst>
          </a:custGeom>
          <a:solidFill>
            <a:schemeClr val="bg1">
              <a:alpha val="91000"/>
            </a:schemeClr>
          </a:solidFill>
          <a:ln>
            <a:noFill/>
          </a:ln>
          <a:effectLst/>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b="1" dirty="0" smtClean="0">
              <a:effectLst>
                <a:outerShdw blurRad="38100" dist="38100" dir="2700000" algn="tl">
                  <a:srgbClr val="000000">
                    <a:alpha val="43137"/>
                  </a:srgbClr>
                </a:outerShdw>
              </a:effectLst>
            </a:endParaRPr>
          </a:p>
        </p:txBody>
      </p:sp>
      <p:sp>
        <p:nvSpPr>
          <p:cNvPr id="2" name="タイトル 1"/>
          <p:cNvSpPr>
            <a:spLocks noGrp="1"/>
          </p:cNvSpPr>
          <p:nvPr>
            <p:ph type="ctrTitle" hasCustomPrompt="1"/>
          </p:nvPr>
        </p:nvSpPr>
        <p:spPr>
          <a:xfrm>
            <a:off x="2987824" y="1432140"/>
            <a:ext cx="5896744" cy="918102"/>
          </a:xfrm>
        </p:spPr>
        <p:txBody>
          <a:bodyPr>
            <a:noAutofit/>
          </a:bodyPr>
          <a:lstStyle>
            <a:lvl1pPr algn="l">
              <a:defRPr sz="2800" b="1">
                <a:solidFill>
                  <a:srgbClr val="007BBB"/>
                </a:solidFill>
              </a:defRPr>
            </a:lvl1pPr>
          </a:lstStyle>
          <a:p>
            <a:r>
              <a:rPr kumimoji="1" lang="ja-JP" altLang="en-US" dirty="0" smtClean="0"/>
              <a:t>章タイトル</a:t>
            </a:r>
            <a:endParaRPr kumimoji="1" lang="ja-JP" altLang="en-US" dirty="0"/>
          </a:p>
        </p:txBody>
      </p:sp>
      <p:cxnSp>
        <p:nvCxnSpPr>
          <p:cNvPr id="5" name="直線コネクタ 4"/>
          <p:cNvCxnSpPr/>
          <p:nvPr userDrawn="1"/>
        </p:nvCxnSpPr>
        <p:spPr>
          <a:xfrm>
            <a:off x="2987824" y="2350242"/>
            <a:ext cx="6156176" cy="0"/>
          </a:xfrm>
          <a:prstGeom prst="line">
            <a:avLst/>
          </a:prstGeom>
          <a:ln w="22225">
            <a:solidFill>
              <a:srgbClr val="007BBB"/>
            </a:solidFill>
            <a:tailEnd type="none"/>
          </a:ln>
        </p:spPr>
        <p:style>
          <a:lnRef idx="1">
            <a:schemeClr val="accent1"/>
          </a:lnRef>
          <a:fillRef idx="0">
            <a:schemeClr val="accent1"/>
          </a:fillRef>
          <a:effectRef idx="0">
            <a:schemeClr val="accent1"/>
          </a:effectRef>
          <a:fontRef idx="minor">
            <a:schemeClr val="tx1"/>
          </a:fontRef>
        </p:style>
      </p:cxnSp>
      <p:sp>
        <p:nvSpPr>
          <p:cNvPr id="8" name="フッター プレースホルダー 2"/>
          <p:cNvSpPr>
            <a:spLocks noGrp="1"/>
          </p:cNvSpPr>
          <p:nvPr>
            <p:ph type="ftr" sz="quarter" idx="10"/>
          </p:nvPr>
        </p:nvSpPr>
        <p:spPr>
          <a:xfrm>
            <a:off x="4610" y="4818186"/>
            <a:ext cx="1399038" cy="273844"/>
          </a:xfrm>
        </p:spPr>
        <p:txBody>
          <a:bodyPr/>
          <a:lstStyle/>
          <a:p>
            <a:r>
              <a:rPr lang="en-US" altLang="ja-JP" smtClean="0"/>
              <a:t>© K.K. Ashisuto</a:t>
            </a:r>
            <a:endParaRPr lang="ja-JP" altLang="en-US" dirty="0"/>
          </a:p>
        </p:txBody>
      </p:sp>
      <p:sp>
        <p:nvSpPr>
          <p:cNvPr id="10" name="テキスト プレースホルダー 8"/>
          <p:cNvSpPr>
            <a:spLocks noGrp="1"/>
          </p:cNvSpPr>
          <p:nvPr>
            <p:ph type="body" sz="quarter" idx="12" hasCustomPrompt="1"/>
          </p:nvPr>
        </p:nvSpPr>
        <p:spPr>
          <a:xfrm>
            <a:off x="2987824" y="2492350"/>
            <a:ext cx="5896744" cy="1591568"/>
          </a:xfrm>
        </p:spPr>
        <p:txBody>
          <a:bodyPr/>
          <a:lstStyle>
            <a:lvl1pPr>
              <a:defRPr>
                <a:solidFill>
                  <a:schemeClr val="tx1">
                    <a:lumMod val="85000"/>
                    <a:lumOff val="15000"/>
                  </a:schemeClr>
                </a:solidFill>
              </a:defRPr>
            </a:lvl1pPr>
          </a:lstStyle>
          <a:p>
            <a:pPr lvl="0"/>
            <a:r>
              <a:rPr kumimoji="1" lang="ja-JP" altLang="en-US" dirty="0" smtClean="0"/>
              <a:t>章のアジェンダ</a:t>
            </a:r>
            <a:endParaRPr kumimoji="1" lang="ja-JP" altLang="en-US" dirty="0"/>
          </a:p>
        </p:txBody>
      </p:sp>
      <p:sp>
        <p:nvSpPr>
          <p:cNvPr id="7" name="スライド番号プレースホルダー 5"/>
          <p:cNvSpPr>
            <a:spLocks noGrp="1"/>
          </p:cNvSpPr>
          <p:nvPr>
            <p:ph type="sldNum" sz="quarter" idx="13"/>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41986125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2" cstate="print">
            <a:lum bright="70000" contrast="-7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982"/>
          <a:stretch/>
        </p:blipFill>
        <p:spPr>
          <a:xfrm>
            <a:off x="1495261" y="1"/>
            <a:ext cx="7648739" cy="5143500"/>
          </a:xfrm>
          <a:prstGeom prst="rect">
            <a:avLst/>
          </a:prstGeom>
        </p:spPr>
      </p:pic>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4" name="スライド番号プレースホルダー 3"/>
          <p:cNvSpPr>
            <a:spLocks noGrp="1"/>
          </p:cNvSpPr>
          <p:nvPr>
            <p:ph type="sldNum" sz="quarter" idx="11"/>
          </p:nvPr>
        </p:nvSpPr>
        <p:spPr/>
        <p:txBody>
          <a:bodyPr/>
          <a:lstStyle/>
          <a:p>
            <a:fld id="{4B22246B-72CC-4AB3-AEF9-7F9B00475CC6}" type="slidenum">
              <a:rPr lang="ja-JP" altLang="en-US" smtClean="0"/>
              <a:pPr/>
              <a:t>‹#›</a:t>
            </a:fld>
            <a:endParaRPr lang="ja-JP" altLang="en-US" dirty="0"/>
          </a:p>
        </p:txBody>
      </p:sp>
      <p:cxnSp>
        <p:nvCxnSpPr>
          <p:cNvPr id="8" name="直線コネクタ 7"/>
          <p:cNvCxnSpPr/>
          <p:nvPr userDrawn="1"/>
        </p:nvCxnSpPr>
        <p:spPr>
          <a:xfrm>
            <a:off x="2933" y="2859782"/>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9" name="タイトル 1"/>
          <p:cNvSpPr>
            <a:spLocks noGrp="1"/>
          </p:cNvSpPr>
          <p:nvPr>
            <p:ph type="ctrTitle" hasCustomPrompt="1"/>
          </p:nvPr>
        </p:nvSpPr>
        <p:spPr>
          <a:xfrm>
            <a:off x="115416" y="1864188"/>
            <a:ext cx="6328792" cy="918102"/>
          </a:xfrm>
        </p:spPr>
        <p:txBody>
          <a:bodyPr>
            <a:noAutofit/>
          </a:bodyPr>
          <a:lstStyle>
            <a:lvl1pPr algn="l">
              <a:defRPr sz="2000" b="0">
                <a:solidFill>
                  <a:schemeClr val="tx1">
                    <a:lumMod val="65000"/>
                    <a:lumOff val="35000"/>
                  </a:schemeClr>
                </a:solidFill>
              </a:defRPr>
            </a:lvl1pPr>
          </a:lstStyle>
          <a:p>
            <a:r>
              <a:rPr kumimoji="1" lang="ja-JP" altLang="en-US" dirty="0" smtClean="0"/>
              <a:t>章タイトル</a:t>
            </a:r>
            <a:endParaRPr kumimoji="1" lang="ja-JP" altLang="en-US" dirty="0"/>
          </a:p>
        </p:txBody>
      </p:sp>
      <p:sp>
        <p:nvSpPr>
          <p:cNvPr id="10" name="テキスト プレースホルダー 8"/>
          <p:cNvSpPr>
            <a:spLocks noGrp="1"/>
          </p:cNvSpPr>
          <p:nvPr>
            <p:ph type="body" sz="quarter" idx="12" hasCustomPrompt="1"/>
          </p:nvPr>
        </p:nvSpPr>
        <p:spPr>
          <a:xfrm>
            <a:off x="115416" y="3075806"/>
            <a:ext cx="6328792" cy="1440160"/>
          </a:xfrm>
        </p:spPr>
        <p:txBody>
          <a:bodyPr>
            <a:normAutofit/>
          </a:bodyPr>
          <a:lstStyle>
            <a:lvl1pPr marL="285750" indent="-285750">
              <a:buFont typeface="Arial" panose="020B0604020202020204" pitchFamily="34" charset="0"/>
              <a:buChar char="•"/>
              <a:defRPr sz="1800" b="1">
                <a:solidFill>
                  <a:schemeClr val="accent1"/>
                </a:solidFill>
              </a:defRPr>
            </a:lvl1pPr>
          </a:lstStyle>
          <a:p>
            <a:pPr lvl="0"/>
            <a:r>
              <a:rPr kumimoji="1" lang="ja-JP" altLang="en-US" dirty="0" smtClean="0"/>
              <a:t>章のアジェンダ</a:t>
            </a:r>
            <a:endParaRPr kumimoji="1" lang="ja-JP" altLang="en-US" dirty="0"/>
          </a:p>
        </p:txBody>
      </p:sp>
    </p:spTree>
    <p:extLst>
      <p:ext uri="{BB962C8B-B14F-4D97-AF65-F5344CB8AC3E}">
        <p14:creationId xmlns:p14="http://schemas.microsoft.com/office/powerpoint/2010/main" val="394341751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pic>
        <p:nvPicPr>
          <p:cNvPr id="5" name="図 4"/>
          <p:cNvPicPr>
            <a:picLocks noChangeAspect="1"/>
          </p:cNvPicPr>
          <p:nvPr userDrawn="1"/>
        </p:nvPicPr>
        <p:blipFill rotWithShape="1">
          <a:blip r:embed="rId2" cstate="print">
            <a:lum bright="70000" contrast="-70000"/>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b="982"/>
          <a:stretch/>
        </p:blipFill>
        <p:spPr>
          <a:xfrm>
            <a:off x="1495261" y="1"/>
            <a:ext cx="7648739" cy="5143500"/>
          </a:xfrm>
          <a:prstGeom prst="rect">
            <a:avLst/>
          </a:prstGeom>
        </p:spPr>
      </p:pic>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4" name="スライド番号プレースホルダー 3"/>
          <p:cNvSpPr>
            <a:spLocks noGrp="1"/>
          </p:cNvSpPr>
          <p:nvPr>
            <p:ph type="sldNum" sz="quarter" idx="11"/>
          </p:nvPr>
        </p:nvSpPr>
        <p:spPr/>
        <p:txBody>
          <a:bodyPr/>
          <a:lstStyle/>
          <a:p>
            <a:fld id="{4B22246B-72CC-4AB3-AEF9-7F9B00475CC6}" type="slidenum">
              <a:rPr lang="ja-JP" altLang="en-US" smtClean="0"/>
              <a:pPr/>
              <a:t>‹#›</a:t>
            </a:fld>
            <a:endParaRPr lang="ja-JP" altLang="en-US" dirty="0"/>
          </a:p>
        </p:txBody>
      </p:sp>
      <p:sp>
        <p:nvSpPr>
          <p:cNvPr id="9" name="タイトル 1"/>
          <p:cNvSpPr>
            <a:spLocks noGrp="1"/>
          </p:cNvSpPr>
          <p:nvPr>
            <p:ph type="ctrTitle" hasCustomPrompt="1"/>
          </p:nvPr>
        </p:nvSpPr>
        <p:spPr>
          <a:xfrm>
            <a:off x="115416" y="843558"/>
            <a:ext cx="6328792" cy="918102"/>
          </a:xfrm>
        </p:spPr>
        <p:txBody>
          <a:bodyPr>
            <a:noAutofit/>
          </a:bodyPr>
          <a:lstStyle>
            <a:lvl1pPr algn="l">
              <a:defRPr sz="2000" b="0">
                <a:solidFill>
                  <a:schemeClr val="tx1">
                    <a:lumMod val="65000"/>
                    <a:lumOff val="35000"/>
                  </a:schemeClr>
                </a:solidFill>
              </a:defRPr>
            </a:lvl1pPr>
          </a:lstStyle>
          <a:p>
            <a:r>
              <a:rPr kumimoji="1" lang="ja-JP" altLang="en-US" dirty="0" smtClean="0"/>
              <a:t>章タイトル</a:t>
            </a:r>
            <a:endParaRPr kumimoji="1" lang="ja-JP" altLang="en-US" dirty="0"/>
          </a:p>
        </p:txBody>
      </p:sp>
      <p:sp>
        <p:nvSpPr>
          <p:cNvPr id="10" name="テキスト プレースホルダー 8"/>
          <p:cNvSpPr>
            <a:spLocks noGrp="1"/>
          </p:cNvSpPr>
          <p:nvPr>
            <p:ph type="body" sz="quarter" idx="12" hasCustomPrompt="1"/>
          </p:nvPr>
        </p:nvSpPr>
        <p:spPr>
          <a:xfrm>
            <a:off x="115416" y="2283718"/>
            <a:ext cx="6328792" cy="1440160"/>
          </a:xfrm>
        </p:spPr>
        <p:txBody>
          <a:bodyPr>
            <a:normAutofit/>
          </a:bodyPr>
          <a:lstStyle>
            <a:lvl1pPr marL="285750" indent="-285750">
              <a:buFont typeface="Arial" panose="020B0604020202020204" pitchFamily="34" charset="0"/>
              <a:buChar char="•"/>
              <a:defRPr sz="1800" b="1">
                <a:solidFill>
                  <a:schemeClr val="accent1"/>
                </a:solidFill>
              </a:defRPr>
            </a:lvl1pPr>
          </a:lstStyle>
          <a:p>
            <a:pPr lvl="0"/>
            <a:r>
              <a:rPr kumimoji="1" lang="ja-JP" altLang="en-US" dirty="0" smtClean="0"/>
              <a:t>章のアジェンダ</a:t>
            </a:r>
            <a:endParaRPr kumimoji="1" lang="ja-JP" altLang="en-US" dirty="0"/>
          </a:p>
        </p:txBody>
      </p:sp>
      <p:cxnSp>
        <p:nvCxnSpPr>
          <p:cNvPr id="11" name="直線コネクタ 10"/>
          <p:cNvCxnSpPr/>
          <p:nvPr userDrawn="1"/>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3901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コンテンツ（平文）">
    <p:spTree>
      <p:nvGrpSpPr>
        <p:cNvPr id="1" name=""/>
        <p:cNvGrpSpPr/>
        <p:nvPr/>
      </p:nvGrpSpPr>
      <p:grpSpPr>
        <a:xfrm>
          <a:off x="0" y="0"/>
          <a:ext cx="0" cy="0"/>
          <a:chOff x="0" y="0"/>
          <a:chExt cx="0" cy="0"/>
        </a:xfrm>
      </p:grpSpPr>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1525841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コンテンツ（平文）操作">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6">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操作</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9" name="図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16416" y="-20538"/>
            <a:ext cx="685268" cy="540000"/>
          </a:xfrm>
          <a:prstGeom prst="rect">
            <a:avLst/>
          </a:prstGeom>
        </p:spPr>
      </p:pic>
    </p:spTree>
    <p:extLst>
      <p:ext uri="{BB962C8B-B14F-4D97-AF65-F5344CB8AC3E}">
        <p14:creationId xmlns:p14="http://schemas.microsoft.com/office/powerpoint/2010/main" val="3172709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コンテンツ（平文）補足">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2F3CB053-F4D1-45A0-9BC1-6558E31FC661}"/>
              </a:ext>
            </a:extLst>
          </p:cNvPr>
          <p:cNvSpPr>
            <a:spLocks/>
          </p:cNvSpPr>
          <p:nvPr userDrawn="1"/>
        </p:nvSpPr>
        <p:spPr bwMode="auto">
          <a:xfrm>
            <a:off x="7596336" y="15638"/>
            <a:ext cx="1548000" cy="1548000"/>
          </a:xfrm>
          <a:custGeom>
            <a:avLst/>
            <a:gdLst>
              <a:gd name="T0" fmla="*/ 0 w 800"/>
              <a:gd name="T1" fmla="*/ 0 h 800"/>
              <a:gd name="T2" fmla="*/ 800 w 800"/>
              <a:gd name="T3" fmla="*/ 0 h 800"/>
              <a:gd name="T4" fmla="*/ 800 w 800"/>
              <a:gd name="T5" fmla="*/ 800 h 800"/>
              <a:gd name="T6" fmla="*/ 0 w 800"/>
              <a:gd name="T7" fmla="*/ 0 h 800"/>
            </a:gdLst>
            <a:ahLst/>
            <a:cxnLst>
              <a:cxn ang="0">
                <a:pos x="T0" y="T1"/>
              </a:cxn>
              <a:cxn ang="0">
                <a:pos x="T2" y="T3"/>
              </a:cxn>
              <a:cxn ang="0">
                <a:pos x="T4" y="T5"/>
              </a:cxn>
              <a:cxn ang="0">
                <a:pos x="T6" y="T7"/>
              </a:cxn>
            </a:cxnLst>
            <a:rect l="0" t="0" r="r" b="b"/>
            <a:pathLst>
              <a:path w="800" h="800">
                <a:moveTo>
                  <a:pt x="0" y="0"/>
                </a:moveTo>
                <a:lnTo>
                  <a:pt x="800" y="0"/>
                </a:lnTo>
                <a:lnTo>
                  <a:pt x="800" y="800"/>
                </a:lnTo>
                <a:lnTo>
                  <a:pt x="0" y="0"/>
                </a:lnTo>
                <a:close/>
              </a:path>
            </a:pathLst>
          </a:custGeom>
          <a:solidFill>
            <a:schemeClr val="accent5">
              <a:lumMod val="20000"/>
              <a:lumOff val="80000"/>
            </a:schemeClr>
          </a:solidFill>
          <a:ln>
            <a:noFill/>
          </a:ln>
        </p:spPr>
        <p:txBody>
          <a:bodyPr vert="horz" wrap="none" lIns="612000" tIns="432000" rIns="0" bIns="0" numCol="1" anchor="t" anchorCtr="0" compatLnSpc="1">
            <a:prstTxWarp prst="textNoShape">
              <a:avLst/>
            </a:prstTxWarp>
            <a:scene3d>
              <a:camera prst="orthographicFront">
                <a:rot lat="0" lon="0" rev="0"/>
              </a:camera>
              <a:lightRig rig="threePt" dir="t"/>
            </a:scene3d>
          </a:bodyPr>
          <a:lstStyle/>
          <a:p>
            <a:pPr algn="ctr"/>
            <a:r>
              <a:rPr lang="ja-JP" altLang="en-US" b="1" dirty="0" smtClean="0">
                <a:solidFill>
                  <a:schemeClr val="tx1">
                    <a:lumMod val="75000"/>
                    <a:lumOff val="25000"/>
                  </a:schemeClr>
                </a:solidFill>
                <a:latin typeface="+mn-lt"/>
                <a:cs typeface="Teko Medium" panose="02000000000000000000" pitchFamily="2" charset="0"/>
              </a:rPr>
              <a:t>補足</a:t>
            </a:r>
            <a:endParaRPr lang="ja-JP" altLang="en-US" b="1" dirty="0">
              <a:solidFill>
                <a:schemeClr val="tx1">
                  <a:lumMod val="75000"/>
                  <a:lumOff val="25000"/>
                </a:schemeClr>
              </a:solidFill>
              <a:latin typeface="+mn-lt"/>
              <a:cs typeface="Teko Medium" panose="02000000000000000000" pitchFamily="2" charset="0"/>
            </a:endParaRPr>
          </a:p>
        </p:txBody>
      </p:sp>
      <p:sp>
        <p:nvSpPr>
          <p:cNvPr id="6" name="正方形/長方形 5"/>
          <p:cNvSpPr/>
          <p:nvPr userDrawn="1"/>
        </p:nvSpPr>
        <p:spPr>
          <a:xfrm>
            <a:off x="0" y="2121"/>
            <a:ext cx="9144000" cy="63655"/>
          </a:xfrm>
          <a:prstGeom prst="rect">
            <a:avLst/>
          </a:prstGeom>
          <a:gradFill>
            <a:gsLst>
              <a:gs pos="0">
                <a:srgbClr val="000D28"/>
              </a:gs>
              <a:gs pos="32000">
                <a:srgbClr val="001C4E"/>
              </a:gs>
              <a:gs pos="83000">
                <a:srgbClr val="012D76"/>
              </a:gs>
              <a:gs pos="100000">
                <a:srgbClr val="00071A"/>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3" name="コンテンツ プレースホルダー 12"/>
          <p:cNvSpPr>
            <a:spLocks noGrp="1"/>
          </p:cNvSpPr>
          <p:nvPr>
            <p:ph sz="quarter" idx="13"/>
          </p:nvPr>
        </p:nvSpPr>
        <p:spPr>
          <a:xfrm>
            <a:off x="215516" y="915566"/>
            <a:ext cx="8712968" cy="3816424"/>
          </a:xfrm>
        </p:spPr>
        <p:txBody>
          <a:bodyPr/>
          <a:lstStyle>
            <a:lvl1pPr>
              <a:lnSpc>
                <a:spcPct val="120000"/>
              </a:lnSpc>
              <a:spcBef>
                <a:spcPts val="0"/>
              </a:spcBef>
              <a:spcAft>
                <a:spcPts val="0"/>
              </a:spcAft>
              <a:defRPr/>
            </a:lvl1pPr>
            <a:lvl2pPr>
              <a:lnSpc>
                <a:spcPct val="120000"/>
              </a:lnSpc>
              <a:spcBef>
                <a:spcPts val="0"/>
              </a:spcBef>
              <a:spcAft>
                <a:spcPts val="0"/>
              </a:spcAft>
              <a:defRPr sz="1200"/>
            </a:lvl2pPr>
            <a:lvl3pPr>
              <a:lnSpc>
                <a:spcPct val="120000"/>
              </a:lnSpc>
              <a:spcBef>
                <a:spcPts val="0"/>
              </a:spcBef>
              <a:spcAft>
                <a:spcPts val="0"/>
              </a:spcAft>
              <a:defRPr sz="1200"/>
            </a:lvl3pPr>
            <a:lvl4pPr>
              <a:lnSpc>
                <a:spcPct val="120000"/>
              </a:lnSpc>
              <a:spcBef>
                <a:spcPts val="0"/>
              </a:spcBef>
              <a:spcAft>
                <a:spcPts val="0"/>
              </a:spcAft>
              <a:defRPr sz="1200"/>
            </a:lvl4pPr>
            <a:lvl5pPr>
              <a:lnSpc>
                <a:spcPct val="120000"/>
              </a:lnSpc>
              <a:spcBef>
                <a:spcPts val="0"/>
              </a:spcBef>
              <a:spcAft>
                <a:spcPts val="0"/>
              </a:spcAft>
              <a:defRPr sz="1200"/>
            </a:lvl5p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pic>
        <p:nvPicPr>
          <p:cNvPr id="10" name="図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2496" y="-20538"/>
            <a:ext cx="684000" cy="537765"/>
          </a:xfrm>
          <a:prstGeom prst="rect">
            <a:avLst/>
          </a:prstGeom>
        </p:spPr>
      </p:pic>
    </p:spTree>
    <p:extLst>
      <p:ext uri="{BB962C8B-B14F-4D97-AF65-F5344CB8AC3E}">
        <p14:creationId xmlns:p14="http://schemas.microsoft.com/office/powerpoint/2010/main" val="320715038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15516" y="205978"/>
            <a:ext cx="8712968" cy="63758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215516" y="915566"/>
            <a:ext cx="8712968" cy="3816424"/>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1" name="フッター プレースホルダー 4"/>
          <p:cNvSpPr>
            <a:spLocks noGrp="1"/>
          </p:cNvSpPr>
          <p:nvPr>
            <p:ph type="ftr" sz="quarter" idx="11"/>
          </p:nvPr>
        </p:nvSpPr>
        <p:spPr>
          <a:xfrm>
            <a:off x="0" y="4818186"/>
            <a:ext cx="2448272" cy="273844"/>
          </a:xfrm>
          <a:prstGeom prst="rect">
            <a:avLst/>
          </a:prstGeom>
        </p:spPr>
        <p:txBody>
          <a:bodyPr/>
          <a:lstStyle>
            <a:lvl1pPr algn="l">
              <a:defRPr sz="1000">
                <a:solidFill>
                  <a:schemeClr val="tx1">
                    <a:lumMod val="65000"/>
                    <a:lumOff val="35000"/>
                  </a:schemeClr>
                </a:solidFill>
              </a:defRPr>
            </a:lvl1pPr>
          </a:lstStyle>
          <a:p>
            <a:r>
              <a:rPr lang="en-US" altLang="ja-JP" smtClean="0"/>
              <a:t>© K.K. Ashisuto</a:t>
            </a:r>
            <a:endParaRPr lang="ja-JP" altLang="en-US" dirty="0"/>
          </a:p>
        </p:txBody>
      </p:sp>
      <p:sp>
        <p:nvSpPr>
          <p:cNvPr id="12" name="スライド番号プレースホルダー 5"/>
          <p:cNvSpPr>
            <a:spLocks noGrp="1"/>
          </p:cNvSpPr>
          <p:nvPr>
            <p:ph type="sldNum" sz="quarter" idx="12"/>
          </p:nvPr>
        </p:nvSpPr>
        <p:spPr>
          <a:xfrm>
            <a:off x="8594576" y="4818186"/>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a:t>
            </a:fld>
            <a:endParaRPr lang="ja-JP" altLang="en-US" dirty="0"/>
          </a:p>
        </p:txBody>
      </p:sp>
    </p:spTree>
    <p:extLst>
      <p:ext uri="{BB962C8B-B14F-4D97-AF65-F5344CB8AC3E}">
        <p14:creationId xmlns:p14="http://schemas.microsoft.com/office/powerpoint/2010/main" val="135971799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0" r:id="rId3"/>
    <p:sldLayoutId id="2147483664" r:id="rId4"/>
    <p:sldLayoutId id="2147483673" r:id="rId5"/>
    <p:sldLayoutId id="2147483675" r:id="rId6"/>
    <p:sldLayoutId id="2147483657" r:id="rId7"/>
    <p:sldLayoutId id="2147483669" r:id="rId8"/>
    <p:sldLayoutId id="2147483670" r:id="rId9"/>
    <p:sldLayoutId id="2147483674" r:id="rId10"/>
    <p:sldLayoutId id="2147483661" r:id="rId11"/>
    <p:sldLayoutId id="2147483667" r:id="rId12"/>
    <p:sldLayoutId id="2147483668" r:id="rId13"/>
    <p:sldLayoutId id="2147483671" r:id="rId14"/>
    <p:sldLayoutId id="2147483672" r:id="rId15"/>
    <p:sldLayoutId id="2147483656" r:id="rId16"/>
    <p:sldLayoutId id="2147483676" r:id="rId17"/>
  </p:sldLayoutIdLst>
  <p:timing>
    <p:tnLst>
      <p:par>
        <p:cTn id="1" dur="indefinite" restart="never" nodeType="tmRoot"/>
      </p:par>
    </p:tnLst>
  </p:timing>
  <p:hf hdr="0" dt="0"/>
  <p:txStyles>
    <p:titleStyle>
      <a:lvl1pPr algn="l" defTabSz="914400" rtl="0" eaLnBrk="1" latinLnBrk="0" hangingPunct="1">
        <a:spcBef>
          <a:spcPct val="0"/>
        </a:spcBef>
        <a:buNone/>
        <a:defRPr kumimoji="1" sz="2000" b="1" kern="1200">
          <a:solidFill>
            <a:schemeClr val="tx1">
              <a:lumMod val="75000"/>
              <a:lumOff val="25000"/>
            </a:schemeClr>
          </a:solidFill>
          <a:latin typeface="+mj-lt"/>
          <a:ea typeface="+mj-ea"/>
          <a:cs typeface="+mj-cs"/>
        </a:defRPr>
      </a:lvl1pPr>
    </p:titleStyle>
    <p:bodyStyle>
      <a:lvl1pPr marL="0" indent="0" algn="l" defTabSz="914400" rtl="0" eaLnBrk="1" latinLnBrk="0" hangingPunct="1">
        <a:spcBef>
          <a:spcPct val="20000"/>
        </a:spcBef>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Clr>
          <a:srgbClr val="007BBB"/>
        </a:buClr>
        <a:buFont typeface="Wingdings" panose="05000000000000000000" pitchFamily="2" charset="2"/>
        <a:buNone/>
        <a:defRPr kumimoji="1" sz="11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png"/><Relationship Id="rId1" Type="http://schemas.openxmlformats.org/officeDocument/2006/relationships/slideLayout" Target="../slideLayouts/slideLayout9.xml"/><Relationship Id="rId5" Type="http://schemas.openxmlformats.org/officeDocument/2006/relationships/image" Target="../media/image118.png"/><Relationship Id="rId4" Type="http://schemas.openxmlformats.org/officeDocument/2006/relationships/image" Target="../media/image183.emf"/></Relationships>
</file>

<file path=ppt/slides/_rels/slide101.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8.png"/></Relationships>
</file>

<file path=ppt/slides/_rels/slide110.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20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8.xml"/></Relationships>
</file>

<file path=ppt/slides/_rels/slide12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8.xml"/></Relationships>
</file>

<file path=ppt/slides/_rels/slide12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8.xml"/></Relationships>
</file>

<file path=ppt/slides/_rels/slide12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7.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7.png"/><Relationship Id="rId1" Type="http://schemas.openxmlformats.org/officeDocument/2006/relationships/slideLayout" Target="../slideLayouts/slideLayout9.xml"/></Relationships>
</file>

<file path=ppt/slides/_rels/slide13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8.xml"/></Relationships>
</file>

<file path=ppt/slides/_rels/slide13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8.xml"/><Relationship Id="rId5" Type="http://schemas.openxmlformats.org/officeDocument/2006/relationships/image" Target="../media/image227.png"/><Relationship Id="rId4" Type="http://schemas.openxmlformats.org/officeDocument/2006/relationships/image" Target="../media/image139.png"/></Relationships>
</file>

<file path=ppt/slides/_rels/slide137.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33.png"/></Relationships>
</file>

<file path=ppt/slides/_rels/slide1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43.png"/></Relationships>
</file>

<file path=ppt/slides/_rels/slide1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2.png"/><Relationship Id="rId4" Type="http://schemas.openxmlformats.org/officeDocument/2006/relationships/image" Target="../media/image81.png"/></Relationships>
</file>

<file path=ppt/slides/_rels/slide1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focus&#12469;&#12540;&#12496;&#21517;/ibi_apps/" TargetMode="External"/><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8.xml"/></Relationships>
</file>

<file path=ppt/slides/_rels/slide15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focus&#12469;&#12540;&#12496;&#21517;/ibi_apps/" TargetMode="External"/><Relationship Id="rId1" Type="http://schemas.openxmlformats.org/officeDocument/2006/relationships/slideLayout" Target="../slideLayouts/slideLayout8.xml"/></Relationships>
</file>

<file path=ppt/slides/_rels/slide16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8.xml"/><Relationship Id="rId4" Type="http://schemas.openxmlformats.org/officeDocument/2006/relationships/image" Target="../media/image245.png"/></Relationships>
</file>

<file path=ppt/slides/_rels/slide16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png"/><Relationship Id="rId1" Type="http://schemas.openxmlformats.org/officeDocument/2006/relationships/slideLayout" Target="../slideLayouts/slideLayout9.xml"/><Relationship Id="rId5" Type="http://schemas.openxmlformats.org/officeDocument/2006/relationships/image" Target="../media/image249.png"/><Relationship Id="rId4" Type="http://schemas.openxmlformats.org/officeDocument/2006/relationships/image" Target="../media/image24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png"/><Relationship Id="rId7" Type="http://schemas.openxmlformats.org/officeDocument/2006/relationships/image" Target="../media/image18.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16.png"/></Relationships>
</file>

<file path=ppt/slides/_rels/slide17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focus&#12469;&#12540;&#12496;&#21517;/ibi_apps/" TargetMode="Externa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focus&#12469;&#12540;&#12496;&#21517;/ibi_apps/" TargetMode="External"/><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85.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8.xml"/></Relationships>
</file>

<file path=ppt/slides/_rels/slide186.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8.xml"/></Relationships>
</file>

<file path=ppt/slides/_rels/slide188.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8.xml"/></Relationships>
</file>

<file path=ppt/slides/_rels/slide1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focus&#12469;&#12540;&#12496;&#21517;/ibi_apps/"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9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8.xml"/></Relationships>
</file>

<file path=ppt/slides/_rels/slide191.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8.xml"/></Relationships>
</file>

<file path=ppt/slides/_rels/slide1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focus&#12469;&#12540;&#12496;&#21517;/ibi_apps/" TargetMode="External"/><Relationship Id="rId1" Type="http://schemas.openxmlformats.org/officeDocument/2006/relationships/slideLayout" Target="../slideLayouts/slideLayout8.xml"/></Relationships>
</file>

<file path=ppt/slides/_rels/slide193.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8.xml"/></Relationships>
</file>

<file path=ppt/slides/_rels/slide194.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focus&#12469;&#12540;&#12496;&#21517;/ibi_apps/" TargetMode="External"/><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200.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8.xml"/><Relationship Id="rId4" Type="http://schemas.openxmlformats.org/officeDocument/2006/relationships/image" Target="../media/image291.png"/></Relationships>
</file>

<file path=ppt/slides/_rels/slide20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9.xml"/><Relationship Id="rId5" Type="http://schemas.openxmlformats.org/officeDocument/2006/relationships/image" Target="../media/image301.png"/><Relationship Id="rId4" Type="http://schemas.openxmlformats.org/officeDocument/2006/relationships/image" Target="../media/image30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43.png"/><Relationship Id="rId4" Type="http://schemas.openxmlformats.org/officeDocument/2006/relationships/image" Target="../media/image30.png"/></Relationships>
</file>

<file path=ppt/slides/_rels/slide2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ebfocus&#12469;&#12540;&#12496;&#21517;/ibi_apps/" TargetMode="Externa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6.png"/><Relationship Id="rId1" Type="http://schemas.openxmlformats.org/officeDocument/2006/relationships/slideLayout" Target="../slideLayouts/slideLayout7.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19.png"/></Relationships>
</file>

<file path=ppt/slides/_rels/slide2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3.png"/><Relationship Id="rId1" Type="http://schemas.openxmlformats.org/officeDocument/2006/relationships/slideLayout" Target="../slideLayouts/slideLayout9.xml"/><Relationship Id="rId5" Type="http://schemas.openxmlformats.org/officeDocument/2006/relationships/image" Target="../media/image56.png"/><Relationship Id="rId4" Type="http://schemas.openxmlformats.org/officeDocument/2006/relationships/image" Target="../media/image55.png"/></Relationships>
</file>

<file path=ppt/slides/_rels/slide22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8.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18.png"/><Relationship Id="rId2" Type="http://schemas.openxmlformats.org/officeDocument/2006/relationships/image" Target="../media/image43.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40.png"/><Relationship Id="rId15" Type="http://schemas.openxmlformats.org/officeDocument/2006/relationships/image" Target="../media/image56.png"/><Relationship Id="rId10" Type="http://schemas.openxmlformats.org/officeDocument/2006/relationships/image" Target="../media/image81.png"/><Relationship Id="rId4" Type="http://schemas.openxmlformats.org/officeDocument/2006/relationships/image" Target="../media/image45.png"/><Relationship Id="rId9" Type="http://schemas.openxmlformats.org/officeDocument/2006/relationships/image" Target="../media/image80.png"/><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xml"/><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8.xml"/><Relationship Id="rId5" Type="http://schemas.openxmlformats.org/officeDocument/2006/relationships/image" Target="../media/image136.png"/><Relationship Id="rId4" Type="http://schemas.openxmlformats.org/officeDocument/2006/relationships/image" Target="../media/image135.png"/></Relationships>
</file>

<file path=ppt/slides/_rels/slide7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8.xml"/><Relationship Id="rId5" Type="http://schemas.openxmlformats.org/officeDocument/2006/relationships/image" Target="../media/image118.png"/><Relationship Id="rId4" Type="http://schemas.openxmlformats.org/officeDocument/2006/relationships/image" Target="../media/image139.png"/></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8.xml"/><Relationship Id="rId5" Type="http://schemas.openxmlformats.org/officeDocument/2006/relationships/image" Target="../media/image118.png"/><Relationship Id="rId4" Type="http://schemas.openxmlformats.org/officeDocument/2006/relationships/image" Target="../media/image139.png"/></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8.xml"/><Relationship Id="rId5" Type="http://schemas.openxmlformats.org/officeDocument/2006/relationships/image" Target="../media/image118.png"/><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8.xml"/><Relationship Id="rId5" Type="http://schemas.openxmlformats.org/officeDocument/2006/relationships/image" Target="../media/image118.png"/><Relationship Id="rId4" Type="http://schemas.openxmlformats.org/officeDocument/2006/relationships/image" Target="../media/image139.png"/></Relationships>
</file>

<file path=ppt/slides/_rels/slide7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 Id="rId9" Type="http://schemas.openxmlformats.org/officeDocument/2006/relationships/image" Target="../media/image31.png"/></Relationships>
</file>

<file path=ppt/slides/_rels/slide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28.pn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9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9.xml"/><Relationship Id="rId5" Type="http://schemas.openxmlformats.org/officeDocument/2006/relationships/image" Target="../media/image166.png"/><Relationship Id="rId4" Type="http://schemas.openxmlformats.org/officeDocument/2006/relationships/image" Target="../media/image165.png"/></Relationships>
</file>

<file path=ppt/slides/_rels/slide9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8.xml"/><Relationship Id="rId4" Type="http://schemas.openxmlformats.org/officeDocument/2006/relationships/image" Target="../media/image170.png"/></Relationships>
</file>

<file path=ppt/slides/_rels/slide9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8.xml"/><Relationship Id="rId4" Type="http://schemas.openxmlformats.org/officeDocument/2006/relationships/image" Target="../media/image173.png"/></Relationships>
</file>

<file path=ppt/slides/_rels/slide9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cs typeface="Segoe UI Semibold" panose="020B0702040204020203" pitchFamily="34" charset="0"/>
              </a:rPr>
              <a:t>WebFOCUS</a:t>
            </a:r>
            <a:r>
              <a:rPr lang="ja-JP" altLang="en-US" dirty="0" smtClean="0"/>
              <a:t>ベースレクチャー</a:t>
            </a:r>
            <a:endParaRPr kumimoji="1" lang="ja-JP" altLang="en-US" dirty="0"/>
          </a:p>
        </p:txBody>
      </p:sp>
      <p:sp>
        <p:nvSpPr>
          <p:cNvPr id="5" name="サブタイトル 4"/>
          <p:cNvSpPr>
            <a:spLocks noGrp="1"/>
          </p:cNvSpPr>
          <p:nvPr>
            <p:ph type="body" sz="quarter" idx="11"/>
          </p:nvPr>
        </p:nvSpPr>
        <p:spPr/>
        <p:txBody>
          <a:bodyPr/>
          <a:lstStyle/>
          <a:p>
            <a:r>
              <a:rPr kumimoji="1" lang="ja-JP" altLang="en-US" dirty="0" smtClean="0"/>
              <a:t>株式会社アシスト</a:t>
            </a:r>
            <a:endParaRPr kumimoji="1" lang="ja-JP" altLang="en-US" dirty="0"/>
          </a:p>
        </p:txBody>
      </p:sp>
      <p:sp>
        <p:nvSpPr>
          <p:cNvPr id="6" name="スライド番号プレースホルダー 5"/>
          <p:cNvSpPr txBox="1">
            <a:spLocks/>
          </p:cNvSpPr>
          <p:nvPr/>
        </p:nvSpPr>
        <p:spPr>
          <a:xfrm>
            <a:off x="8594576" y="4803998"/>
            <a:ext cx="549424" cy="273844"/>
          </a:xfrm>
          <a:prstGeom prst="rect">
            <a:avLst/>
          </a:prstGeom>
        </p:spPr>
        <p:txBody>
          <a:bodyPr/>
          <a:lstStyle>
            <a:defPPr>
              <a:defRPr lang="ja-JP"/>
            </a:defPPr>
            <a:lvl1pPr marL="0" algn="r" defTabSz="914400" rtl="0" eaLnBrk="1" latinLnBrk="0" hangingPunct="1">
              <a:defRPr kumimoji="1" sz="1000" b="1"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B22246B-72CC-4AB3-AEF9-7F9B00475CC6}" type="slidenum">
              <a:rPr lang="ja-JP" altLang="en-US" smtClean="0"/>
              <a:pPr/>
              <a:t>1</a:t>
            </a:fld>
            <a:endParaRPr lang="ja-JP" altLang="en-US" dirty="0"/>
          </a:p>
        </p:txBody>
      </p:sp>
    </p:spTree>
    <p:extLst>
      <p:ext uri="{BB962C8B-B14F-4D97-AF65-F5344CB8AC3E}">
        <p14:creationId xmlns:p14="http://schemas.microsoft.com/office/powerpoint/2010/main" val="3048670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2</a:t>
            </a:r>
            <a:r>
              <a:rPr lang="ja-JP" altLang="en-US" dirty="0" smtClean="0"/>
              <a:t>章</a:t>
            </a:r>
            <a:r>
              <a:rPr lang="ja-JP" altLang="en-US" dirty="0" smtClean="0">
                <a:latin typeface="+mj-ea"/>
              </a:rPr>
              <a:t>：検討事項について</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10</a:t>
            </a:fld>
            <a:endParaRPr lang="ja-JP" altLang="en-US" dirty="0"/>
          </a:p>
        </p:txBody>
      </p:sp>
      <p:sp>
        <p:nvSpPr>
          <p:cNvPr id="5" name="コンテンツ プレースホルダー 4"/>
          <p:cNvSpPr>
            <a:spLocks noGrp="1"/>
          </p:cNvSpPr>
          <p:nvPr>
            <p:ph sz="quarter" idx="13"/>
          </p:nvPr>
        </p:nvSpPr>
        <p:spPr/>
        <p:txBody>
          <a:bodyPr/>
          <a:lstStyle/>
          <a:p>
            <a:r>
              <a:rPr kumimoji="1" lang="ja-JP" altLang="en-US" dirty="0" smtClean="0">
                <a:latin typeface="+mn-ea"/>
              </a:rPr>
              <a:t>以下の座学レクチャーを行い内容について検討します。</a:t>
            </a:r>
            <a:endParaRPr kumimoji="1" lang="en-US" altLang="ja-JP" dirty="0" smtClean="0">
              <a:latin typeface="+mn-ea"/>
            </a:endParaRPr>
          </a:p>
          <a:p>
            <a:endParaRPr kumimoji="1" lang="en-US" altLang="ja-JP" dirty="0" smtClean="0">
              <a:latin typeface="+mn-ea"/>
            </a:endParaRPr>
          </a:p>
          <a:p>
            <a:pPr marL="285750" indent="-285750">
              <a:buFont typeface="Arial" panose="020B0604020202020204" pitchFamily="34" charset="0"/>
              <a:buChar char="•"/>
            </a:pPr>
            <a:r>
              <a:rPr lang="ja-JP" altLang="en-US" dirty="0" smtClean="0">
                <a:latin typeface="+mn-ea"/>
              </a:rPr>
              <a:t>ユーザー作成とセキュリティ</a:t>
            </a:r>
            <a:r>
              <a:rPr lang="en-US" altLang="ja-JP" dirty="0" smtClean="0">
                <a:latin typeface="+mn-ea"/>
              </a:rPr>
              <a:t/>
            </a:r>
            <a:br>
              <a:rPr lang="en-US" altLang="ja-JP" dirty="0" smtClean="0">
                <a:latin typeface="+mn-ea"/>
              </a:rPr>
            </a:br>
            <a:r>
              <a:rPr lang="ja-JP" altLang="en-US" dirty="0" smtClean="0">
                <a:latin typeface="+mn-ea"/>
              </a:rPr>
              <a:t>シングルサインオン（</a:t>
            </a:r>
            <a:r>
              <a:rPr lang="en-US" altLang="ja-JP" dirty="0" smtClean="0">
                <a:latin typeface="Segoe UI 本文"/>
              </a:rPr>
              <a:t>SSO</a:t>
            </a:r>
            <a:r>
              <a:rPr lang="ja-JP" altLang="en-US" dirty="0" smtClean="0">
                <a:latin typeface="+mn-ea"/>
              </a:rPr>
              <a:t>）や認証するユーザーの管理方法、データセキュリティなどのセキュリティに関わる内容</a:t>
            </a:r>
            <a:endParaRPr lang="en-US" altLang="ja-JP" dirty="0" smtClean="0">
              <a:latin typeface="+mn-ea"/>
            </a:endParaRPr>
          </a:p>
          <a:p>
            <a:pPr marL="285750" indent="-285750">
              <a:buFont typeface="Arial" panose="020B0604020202020204" pitchFamily="34" charset="0"/>
              <a:buChar char="•"/>
            </a:pPr>
            <a:endParaRPr lang="en-US" altLang="ja-JP" dirty="0" smtClean="0">
              <a:latin typeface="+mn-ea"/>
            </a:endParaRPr>
          </a:p>
          <a:p>
            <a:pPr marL="285750" indent="-285750">
              <a:buFont typeface="Arial" panose="020B0604020202020204" pitchFamily="34" charset="0"/>
              <a:buChar char="•"/>
            </a:pPr>
            <a:r>
              <a:rPr kumimoji="1" lang="ja-JP" altLang="en-US" dirty="0" smtClean="0">
                <a:latin typeface="+mn-ea"/>
              </a:rPr>
              <a:t>保守運用管理</a:t>
            </a:r>
            <a:r>
              <a:rPr lang="en-US" altLang="ja-JP" dirty="0">
                <a:latin typeface="+mn-ea"/>
              </a:rPr>
              <a:t/>
            </a:r>
            <a:br>
              <a:rPr lang="en-US" altLang="ja-JP" dirty="0">
                <a:latin typeface="+mn-ea"/>
              </a:rPr>
            </a:br>
            <a:r>
              <a:rPr lang="ja-JP" altLang="en-US" dirty="0" smtClean="0">
                <a:latin typeface="+mn-ea"/>
              </a:rPr>
              <a:t>管理画面、ログファイル、監視などの運用に関わる内容</a:t>
            </a:r>
            <a:endParaRPr kumimoji="1" lang="en-US" altLang="ja-JP" dirty="0" smtClean="0">
              <a:latin typeface="+mn-ea"/>
            </a:endParaRPr>
          </a:p>
        </p:txBody>
      </p:sp>
    </p:spTree>
    <p:extLst>
      <p:ext uri="{BB962C8B-B14F-4D97-AF65-F5344CB8AC3E}">
        <p14:creationId xmlns:p14="http://schemas.microsoft.com/office/powerpoint/2010/main" val="6747866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326359" y="1362463"/>
            <a:ext cx="3883606" cy="2133961"/>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ja-JP" altLang="en-US" dirty="0" smtClean="0"/>
              <a:t>レポート</a:t>
            </a:r>
            <a:r>
              <a:rPr lang="ja-JP" altLang="en-US" dirty="0" smtClean="0"/>
              <a:t>・</a:t>
            </a:r>
            <a:r>
              <a:rPr kumimoji="1" lang="ja-JP" altLang="en-US" dirty="0" smtClean="0"/>
              <a:t>グラフの種類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コンテンツピッカーと呼ばれる機能から様々なレポートやグラフタイプをご利用いただけます。</a:t>
            </a:r>
            <a:endParaRPr kumimoji="1"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100</a:t>
            </a:fld>
            <a:endParaRPr lang="ja-JP" altLang="en-US" dirty="0"/>
          </a:p>
        </p:txBody>
      </p:sp>
      <p:pic>
        <p:nvPicPr>
          <p:cNvPr id="6" name="図 5"/>
          <p:cNvPicPr>
            <a:picLocks noChangeAspect="1"/>
          </p:cNvPicPr>
          <p:nvPr/>
        </p:nvPicPr>
        <p:blipFill>
          <a:blip r:embed="rId3"/>
          <a:stretch>
            <a:fillRect/>
          </a:stretch>
        </p:blipFill>
        <p:spPr>
          <a:xfrm>
            <a:off x="6972265" y="2488632"/>
            <a:ext cx="1918028" cy="2015581"/>
          </a:xfrm>
          <a:prstGeom prst="rect">
            <a:avLst/>
          </a:prstGeom>
        </p:spPr>
      </p:pic>
      <p:pic>
        <p:nvPicPr>
          <p:cNvPr id="7" name="図 6"/>
          <p:cNvPicPr>
            <a:picLocks noChangeAspect="1"/>
          </p:cNvPicPr>
          <p:nvPr/>
        </p:nvPicPr>
        <p:blipFill>
          <a:blip r:embed="rId4"/>
          <a:stretch>
            <a:fillRect/>
          </a:stretch>
        </p:blipFill>
        <p:spPr>
          <a:xfrm>
            <a:off x="4935472" y="1768897"/>
            <a:ext cx="1891339" cy="3107109"/>
          </a:xfrm>
          <a:prstGeom prst="rect">
            <a:avLst/>
          </a:prstGeom>
        </p:spPr>
      </p:pic>
      <p:pic>
        <p:nvPicPr>
          <p:cNvPr id="13" name="図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52564">
            <a:off x="4129360" y="3562419"/>
            <a:ext cx="755816" cy="479436"/>
          </a:xfrm>
          <a:prstGeom prst="rect">
            <a:avLst/>
          </a:prstGeom>
        </p:spPr>
      </p:pic>
      <p:sp>
        <p:nvSpPr>
          <p:cNvPr id="14" name="正方形/長方形 13"/>
          <p:cNvSpPr/>
          <p:nvPr/>
        </p:nvSpPr>
        <p:spPr>
          <a:xfrm>
            <a:off x="3966887" y="3291830"/>
            <a:ext cx="261901" cy="2766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ローチャート: 書類 7"/>
          <p:cNvSpPr/>
          <p:nvPr/>
        </p:nvSpPr>
        <p:spPr>
          <a:xfrm>
            <a:off x="4858329" y="1635646"/>
            <a:ext cx="2016224" cy="3456384"/>
          </a:xfrm>
          <a:prstGeom prst="flowChartDocumen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ローチャート: 書類 14"/>
          <p:cNvSpPr/>
          <p:nvPr/>
        </p:nvSpPr>
        <p:spPr>
          <a:xfrm rot="10800000">
            <a:off x="6918653" y="1635646"/>
            <a:ext cx="2016224" cy="3240360"/>
          </a:xfrm>
          <a:prstGeom prst="flowChartDocumen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48938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2-4.</a:t>
            </a:r>
            <a:r>
              <a:rPr lang="ja-JP" altLang="en-US" dirty="0"/>
              <a:t>グラフからレポートを</a:t>
            </a:r>
            <a:r>
              <a:rPr lang="ja-JP" altLang="en-US" dirty="0" smtClean="0"/>
              <a:t>複製　レポートの実行確認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実行確認を行います。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101</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2"/>
          <a:stretch>
            <a:fillRect/>
          </a:stretch>
        </p:blipFill>
        <p:spPr>
          <a:xfrm>
            <a:off x="1115616" y="1419622"/>
            <a:ext cx="7152953" cy="3125275"/>
          </a:xfrm>
          <a:prstGeom prst="rect">
            <a:avLst/>
          </a:prstGeom>
          <a:ln>
            <a:solidFill>
              <a:schemeClr val="tx1">
                <a:lumMod val="75000"/>
                <a:lumOff val="25000"/>
              </a:schemeClr>
            </a:solidFill>
          </a:ln>
        </p:spPr>
      </p:pic>
    </p:spTree>
    <p:extLst>
      <p:ext uri="{BB962C8B-B14F-4D97-AF65-F5344CB8AC3E}">
        <p14:creationId xmlns:p14="http://schemas.microsoft.com/office/powerpoint/2010/main" val="195307693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115616" y="1545412"/>
            <a:ext cx="2055141" cy="3183785"/>
          </a:xfrm>
          <a:prstGeom prst="rect">
            <a:avLst/>
          </a:prstGeom>
          <a:ln>
            <a:solidFill>
              <a:schemeClr val="tx1">
                <a:lumMod val="75000"/>
                <a:lumOff val="25000"/>
              </a:schemeClr>
            </a:solidFill>
          </a:ln>
        </p:spPr>
      </p:pic>
      <p:sp>
        <p:nvSpPr>
          <p:cNvPr id="4" name="コンテンツ プレースホルダー 3"/>
          <p:cNvSpPr>
            <a:spLocks noGrp="1"/>
          </p:cNvSpPr>
          <p:nvPr>
            <p:ph sz="quarter" idx="13"/>
          </p:nvPr>
        </p:nvSpPr>
        <p:spPr/>
        <p:txBody>
          <a:bodyPr/>
          <a:lstStyle/>
          <a:p>
            <a:r>
              <a:rPr kumimoji="1" lang="ja-JP" altLang="en-US" dirty="0" smtClean="0"/>
              <a:t>作成したレポートを上書き保存します。</a:t>
            </a:r>
            <a:r>
              <a:rPr lang="ja-JP" altLang="en-US" dirty="0" smtClean="0"/>
              <a:t>上書き</a:t>
            </a:r>
            <a:r>
              <a:rPr lang="ja-JP" altLang="en-US" dirty="0"/>
              <a:t>保存</a:t>
            </a:r>
            <a:r>
              <a:rPr lang="ja-JP" altLang="en-US" dirty="0" smtClean="0"/>
              <a:t>の保存方法は下記の通りメニューから選択する方法と、アイコンをクリックする</a:t>
            </a:r>
            <a:r>
              <a:rPr lang="en-US" altLang="ja-JP" dirty="0" smtClean="0"/>
              <a:t>2</a:t>
            </a:r>
            <a:r>
              <a:rPr lang="ja-JP" altLang="en-US" dirty="0" smtClean="0"/>
              <a:t>種類があります。保存が完了したら、</a:t>
            </a:r>
            <a:r>
              <a:rPr lang="en-US" altLang="ja-JP" dirty="0" smtClean="0"/>
              <a:t>Designer</a:t>
            </a:r>
            <a:r>
              <a:rPr lang="ja-JP" altLang="en-US" dirty="0" smtClean="0"/>
              <a:t>を閉じてください。</a:t>
            </a:r>
            <a:endParaRPr kumimoji="1" lang="en-US" altLang="ja-JP" dirty="0" smtClean="0"/>
          </a:p>
          <a:p>
            <a:endParaRPr kumimoji="1" lang="ja-JP" altLang="en-US" dirty="0"/>
          </a:p>
        </p:txBody>
      </p:sp>
      <p:pic>
        <p:nvPicPr>
          <p:cNvPr id="6" name="図 5"/>
          <p:cNvPicPr>
            <a:picLocks noChangeAspect="1"/>
          </p:cNvPicPr>
          <p:nvPr/>
        </p:nvPicPr>
        <p:blipFill rotWithShape="1">
          <a:blip r:embed="rId3"/>
          <a:srcRect l="16305" r="53742" b="32336"/>
          <a:stretch/>
        </p:blipFill>
        <p:spPr>
          <a:xfrm>
            <a:off x="4280283" y="1545412"/>
            <a:ext cx="2811997" cy="318378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2-5.</a:t>
            </a:r>
            <a:r>
              <a:rPr lang="ja-JP" altLang="en-US" dirty="0"/>
              <a:t>グラフからレポートを</a:t>
            </a:r>
            <a:r>
              <a:rPr lang="ja-JP" altLang="en-US" dirty="0" smtClean="0"/>
              <a:t>複製　レポート</a:t>
            </a:r>
            <a:r>
              <a:rPr lang="ja-JP" altLang="en-US" dirty="0"/>
              <a:t>の</a:t>
            </a:r>
            <a:r>
              <a:rPr lang="ja-JP" altLang="en-US" dirty="0" smtClean="0"/>
              <a:t>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102</a:t>
            </a:fld>
            <a:endParaRPr lang="ja-JP" altLang="en-US" dirty="0"/>
          </a:p>
        </p:txBody>
      </p:sp>
      <p:sp>
        <p:nvSpPr>
          <p:cNvPr id="13" name="楕円 12"/>
          <p:cNvSpPr/>
          <p:nvPr/>
        </p:nvSpPr>
        <p:spPr>
          <a:xfrm>
            <a:off x="831083" y="25204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1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0" name="正方形/長方形 19"/>
          <p:cNvSpPr/>
          <p:nvPr/>
        </p:nvSpPr>
        <p:spPr>
          <a:xfrm>
            <a:off x="5839513" y="1646603"/>
            <a:ext cx="2471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5571173" y="1639376"/>
            <a:ext cx="230216"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kumimoji="1" lang="ja-JP" altLang="en-US" sz="1100" b="1" dirty="0">
              <a:solidFill>
                <a:srgbClr val="FF0000"/>
              </a:solidFill>
            </a:endParaRPr>
          </a:p>
        </p:txBody>
      </p:sp>
      <p:sp>
        <p:nvSpPr>
          <p:cNvPr id="12" name="正方形/長方形 11"/>
          <p:cNvSpPr/>
          <p:nvPr/>
        </p:nvSpPr>
        <p:spPr>
          <a:xfrm>
            <a:off x="1179198" y="1652049"/>
            <a:ext cx="288032" cy="27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181429" y="2980003"/>
            <a:ext cx="1734387" cy="269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730864" y="1614115"/>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17" name="テキスト ボックス 16"/>
          <p:cNvSpPr txBox="1"/>
          <p:nvPr/>
        </p:nvSpPr>
        <p:spPr>
          <a:xfrm>
            <a:off x="748567" y="289846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Tree>
    <p:extLst>
      <p:ext uri="{BB962C8B-B14F-4D97-AF65-F5344CB8AC3E}">
        <p14:creationId xmlns:p14="http://schemas.microsoft.com/office/powerpoint/2010/main" val="219967907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395536" y="1785088"/>
            <a:ext cx="5148230" cy="296130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2-6.</a:t>
            </a:r>
            <a:r>
              <a:rPr lang="ja-JP" altLang="en-US" dirty="0"/>
              <a:t>グラフからレポートを複製</a:t>
            </a:r>
            <a:r>
              <a:rPr lang="ja-JP" altLang="en-US" dirty="0" smtClean="0"/>
              <a:t>　タイトルの変更</a:t>
            </a:r>
            <a:endParaRPr kumimoji="1" lang="ja-JP" altLang="en-US" dirty="0"/>
          </a:p>
        </p:txBody>
      </p:sp>
      <p:pic>
        <p:nvPicPr>
          <p:cNvPr id="6" name="図 5"/>
          <p:cNvPicPr>
            <a:picLocks noChangeAspect="1"/>
          </p:cNvPicPr>
          <p:nvPr/>
        </p:nvPicPr>
        <p:blipFill>
          <a:blip r:embed="rId3"/>
          <a:stretch>
            <a:fillRect/>
          </a:stretch>
        </p:blipFill>
        <p:spPr>
          <a:xfrm>
            <a:off x="6120173" y="1774695"/>
            <a:ext cx="2637690" cy="2948257"/>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ワークスペースの</a:t>
            </a:r>
            <a:r>
              <a:rPr lang="en-US" altLang="ja-JP" dirty="0" err="1"/>
              <a:t>kkalec</a:t>
            </a:r>
            <a:r>
              <a:rPr lang="ja-JP" altLang="en-US" dirty="0"/>
              <a:t>配下から</a:t>
            </a:r>
            <a:r>
              <a:rPr lang="en-US" altLang="ja-JP" dirty="0"/>
              <a:t/>
            </a:r>
            <a:br>
              <a:rPr lang="en-US" altLang="ja-JP" dirty="0"/>
            </a:br>
            <a:r>
              <a:rPr lang="ja-JP" altLang="en-US" dirty="0"/>
              <a:t>先ほど作成</a:t>
            </a:r>
            <a:r>
              <a:rPr lang="ja-JP" altLang="en-US" dirty="0" smtClean="0"/>
              <a:t>した「グラフ</a:t>
            </a:r>
            <a:r>
              <a:rPr lang="en-US" altLang="ja-JP" dirty="0" smtClean="0"/>
              <a:t>_1</a:t>
            </a:r>
            <a:r>
              <a:rPr lang="ja-JP" altLang="en-US" dirty="0" smtClean="0"/>
              <a:t>」のタイトルを「レポート</a:t>
            </a:r>
            <a:r>
              <a:rPr lang="en-US" altLang="ja-JP" dirty="0" smtClean="0"/>
              <a:t>01</a:t>
            </a:r>
            <a:r>
              <a:rPr lang="ja-JP" altLang="en-US" dirty="0" smtClean="0"/>
              <a:t>」、名前を「</a:t>
            </a:r>
            <a:r>
              <a:rPr lang="en-US" altLang="ja-JP" dirty="0" smtClean="0"/>
              <a:t>report01</a:t>
            </a:r>
            <a:r>
              <a:rPr lang="ja-JP" altLang="en-US" dirty="0" smtClean="0"/>
              <a:t>」に編集</a:t>
            </a:r>
            <a:r>
              <a:rPr lang="ja-JP" altLang="en-US" dirty="0"/>
              <a:t>します。</a:t>
            </a:r>
            <a:endParaRPr lang="en-US" altLang="ja-JP" dirty="0"/>
          </a:p>
          <a:p>
            <a:r>
              <a:rPr lang="en-US" altLang="ja-JP" sz="1050" dirty="0"/>
              <a:t>※</a:t>
            </a:r>
            <a:r>
              <a:rPr lang="ja-JP" altLang="en-US" sz="1050" dirty="0"/>
              <a:t>名前はシングルバイトのみで命名して</a:t>
            </a:r>
            <a:r>
              <a:rPr lang="ja-JP" altLang="en-US" sz="1050" dirty="0" smtClean="0"/>
              <a:t>ください</a:t>
            </a:r>
            <a:r>
              <a:rPr lang="ja-JP" altLang="en-US" sz="1050" dirty="0"/>
              <a:t>。</a:t>
            </a:r>
            <a:endParaRPr lang="en-US" altLang="ja-JP" sz="1050"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103</a:t>
            </a:fld>
            <a:endParaRPr lang="ja-JP" altLang="en-US" dirty="0"/>
          </a:p>
        </p:txBody>
      </p:sp>
      <p:sp>
        <p:nvSpPr>
          <p:cNvPr id="12" name="正方形/長方形 11"/>
          <p:cNvSpPr/>
          <p:nvPr/>
        </p:nvSpPr>
        <p:spPr>
          <a:xfrm>
            <a:off x="375656" y="2643135"/>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88942" y="26444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正方形/長方形 13"/>
          <p:cNvSpPr/>
          <p:nvPr/>
        </p:nvSpPr>
        <p:spPr>
          <a:xfrm>
            <a:off x="690966" y="3073660"/>
            <a:ext cx="1338571"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627070" y="27978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lang="en-US" altLang="ja-JP" sz="1600" b="1" dirty="0" smtClean="0">
              <a:solidFill>
                <a:srgbClr val="FF0000"/>
              </a:solidFill>
            </a:endParaRPr>
          </a:p>
        </p:txBody>
      </p:sp>
      <p:sp>
        <p:nvSpPr>
          <p:cNvPr id="16" name="正方形/長方形 15"/>
          <p:cNvSpPr/>
          <p:nvPr/>
        </p:nvSpPr>
        <p:spPr>
          <a:xfrm>
            <a:off x="3186393" y="3651870"/>
            <a:ext cx="1082868"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3538089" y="419928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18" name="正方形/長方形 17"/>
          <p:cNvSpPr/>
          <p:nvPr/>
        </p:nvSpPr>
        <p:spPr>
          <a:xfrm>
            <a:off x="4187110" y="4421847"/>
            <a:ext cx="1296145"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5456480" y="43894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lang="en-US" altLang="ja-JP" sz="1600" b="1" dirty="0" smtClean="0">
              <a:solidFill>
                <a:srgbClr val="FF0000"/>
              </a:solidFill>
            </a:endParaRPr>
          </a:p>
        </p:txBody>
      </p:sp>
      <p:sp>
        <p:nvSpPr>
          <p:cNvPr id="20" name="正方形/長方形 19"/>
          <p:cNvSpPr/>
          <p:nvPr/>
        </p:nvSpPr>
        <p:spPr>
          <a:xfrm>
            <a:off x="8437445" y="4490804"/>
            <a:ext cx="278160"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732240" y="2283718"/>
            <a:ext cx="1944216" cy="245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8725272" y="226259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lang="en-US" altLang="ja-JP" sz="1600" b="1" dirty="0" smtClean="0">
              <a:solidFill>
                <a:srgbClr val="FF0000"/>
              </a:solidFill>
            </a:endParaRPr>
          </a:p>
        </p:txBody>
      </p:sp>
      <p:sp>
        <p:nvSpPr>
          <p:cNvPr id="23" name="楕円 22"/>
          <p:cNvSpPr/>
          <p:nvPr/>
        </p:nvSpPr>
        <p:spPr>
          <a:xfrm>
            <a:off x="8747146" y="44583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⑦</a:t>
            </a:r>
            <a:endParaRPr lang="en-US" altLang="ja-JP" sz="1600" b="1" dirty="0" smtClean="0">
              <a:solidFill>
                <a:srgbClr val="FF0000"/>
              </a:solidFill>
            </a:endParaRPr>
          </a:p>
        </p:txBody>
      </p:sp>
      <p:sp>
        <p:nvSpPr>
          <p:cNvPr id="2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5" name="正方形/長方形 24"/>
          <p:cNvSpPr/>
          <p:nvPr/>
        </p:nvSpPr>
        <p:spPr>
          <a:xfrm>
            <a:off x="6732240" y="2540888"/>
            <a:ext cx="1944216" cy="245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8725272" y="251682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⑥</a:t>
            </a:r>
            <a:endParaRPr lang="en-US" altLang="ja-JP" sz="1600" b="1" dirty="0" smtClean="0">
              <a:solidFill>
                <a:srgbClr val="FF0000"/>
              </a:solidFill>
            </a:endParaRPr>
          </a:p>
        </p:txBody>
      </p:sp>
    </p:spTree>
    <p:extLst>
      <p:ext uri="{BB962C8B-B14F-4D97-AF65-F5344CB8AC3E}">
        <p14:creationId xmlns:p14="http://schemas.microsoft.com/office/powerpoint/2010/main" val="33677434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5004048" y="1720255"/>
            <a:ext cx="2298508" cy="3005070"/>
          </a:xfrm>
          <a:prstGeom prst="rect">
            <a:avLst/>
          </a:prstGeom>
          <a:ln>
            <a:solidFill>
              <a:schemeClr val="tx1">
                <a:lumMod val="75000"/>
                <a:lumOff val="25000"/>
              </a:schemeClr>
            </a:solidFill>
          </a:ln>
        </p:spPr>
      </p:pic>
      <p:pic>
        <p:nvPicPr>
          <p:cNvPr id="2" name="図 1"/>
          <p:cNvPicPr>
            <a:picLocks noChangeAspect="1"/>
          </p:cNvPicPr>
          <p:nvPr/>
        </p:nvPicPr>
        <p:blipFill>
          <a:blip r:embed="rId3"/>
          <a:stretch>
            <a:fillRect/>
          </a:stretch>
        </p:blipFill>
        <p:spPr>
          <a:xfrm>
            <a:off x="1563577" y="1720255"/>
            <a:ext cx="2864407" cy="3008995"/>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104</a:t>
            </a:fld>
            <a:endParaRPr lang="ja-JP" altLang="en-US" dirty="0"/>
          </a:p>
        </p:txBody>
      </p:sp>
      <p:sp>
        <p:nvSpPr>
          <p:cNvPr id="22" name="タイトル 5"/>
          <p:cNvSpPr>
            <a:spLocks noGrp="1"/>
          </p:cNvSpPr>
          <p:nvPr>
            <p:ph type="title"/>
          </p:nvPr>
        </p:nvSpPr>
        <p:spPr>
          <a:xfrm>
            <a:off x="215516" y="205978"/>
            <a:ext cx="8712968" cy="637580"/>
          </a:xfrm>
        </p:spPr>
        <p:txBody>
          <a:bodyPr/>
          <a:lstStyle/>
          <a:p>
            <a:r>
              <a:rPr lang="en-US" altLang="ja-JP" dirty="0"/>
              <a:t>3</a:t>
            </a:r>
            <a:r>
              <a:rPr lang="en-US" altLang="ja-JP" dirty="0" smtClean="0"/>
              <a:t>-1.</a:t>
            </a:r>
            <a:r>
              <a:rPr lang="ja-JP" altLang="en-US" dirty="0" smtClean="0"/>
              <a:t>中分類レポート</a:t>
            </a:r>
            <a:r>
              <a:rPr kumimoji="1" lang="ja-JP" altLang="en-US" dirty="0" smtClean="0"/>
              <a:t>の作成</a:t>
            </a:r>
            <a:endParaRPr kumimoji="1" lang="ja-JP" altLang="en-US" dirty="0"/>
          </a:p>
        </p:txBody>
      </p:sp>
      <p:sp>
        <p:nvSpPr>
          <p:cNvPr id="23" name="フッター プレースホルダー 2"/>
          <p:cNvSpPr txBox="1">
            <a:spLocks/>
          </p:cNvSpPr>
          <p:nvPr/>
        </p:nvSpPr>
        <p:spPr>
          <a:xfrm>
            <a:off x="0" y="4818186"/>
            <a:ext cx="2448272" cy="273844"/>
          </a:xfrm>
          <a:prstGeom prst="rect">
            <a:avLst/>
          </a:prstGeom>
        </p:spPr>
        <p:txBody>
          <a:bodyPr/>
          <a:lstStyle>
            <a:defPPr>
              <a:defRPr lang="ja-JP"/>
            </a:defPPr>
            <a:lvl1pPr marL="0" algn="l" defTabSz="914400" rtl="0" eaLnBrk="1" latinLnBrk="0" hangingPunct="1">
              <a:defRPr kumimoji="1" sz="1000"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mtClean="0"/>
              <a:t>© K.K. Ashisuto</a:t>
            </a:r>
            <a:endParaRPr lang="ja-JP" altLang="en-US" dirty="0"/>
          </a:p>
        </p:txBody>
      </p:sp>
      <p:sp>
        <p:nvSpPr>
          <p:cNvPr id="24" name="コンテンツ プレースホルダー 6"/>
          <p:cNvSpPr>
            <a:spLocks noGrp="1"/>
          </p:cNvSpPr>
          <p:nvPr>
            <p:ph sz="quarter" idx="13"/>
          </p:nvPr>
        </p:nvSpPr>
        <p:spPr>
          <a:xfrm>
            <a:off x="215516" y="915566"/>
            <a:ext cx="8712968" cy="3816424"/>
          </a:xfrm>
        </p:spPr>
        <p:txBody>
          <a:bodyPr/>
          <a:lstStyle/>
          <a:p>
            <a:r>
              <a:rPr kumimoji="1" lang="ja-JP" altLang="en-US" dirty="0" smtClean="0"/>
              <a:t>ビジュアライゼーションの作成を選択し</a:t>
            </a:r>
            <a:r>
              <a:rPr kumimoji="1" lang="en-US" altLang="ja-JP" dirty="0" smtClean="0"/>
              <a:t>Designer</a:t>
            </a:r>
            <a:r>
              <a:rPr kumimoji="1" lang="ja-JP" altLang="en-US" dirty="0" smtClean="0"/>
              <a:t>機能を立ち上げ、</a:t>
            </a:r>
            <a:endParaRPr kumimoji="1" lang="en-US" altLang="ja-JP" dirty="0" smtClean="0"/>
          </a:p>
          <a:p>
            <a:r>
              <a:rPr lang="en-US" altLang="ja-JP" dirty="0" err="1"/>
              <a:t>k</a:t>
            </a:r>
            <a:r>
              <a:rPr lang="en-US" altLang="ja-JP" dirty="0" err="1" smtClean="0"/>
              <a:t>kalec</a:t>
            </a:r>
            <a:r>
              <a:rPr lang="ja-JP" altLang="en-US" dirty="0" smtClean="0"/>
              <a:t>配下に新しくレポート</a:t>
            </a:r>
            <a:r>
              <a:rPr kumimoji="1" lang="ja-JP" altLang="en-US" dirty="0" smtClean="0"/>
              <a:t>を作成します。</a:t>
            </a:r>
            <a:endParaRPr kumimoji="1" lang="ja-JP" altLang="en-US" dirty="0"/>
          </a:p>
        </p:txBody>
      </p:sp>
      <p:sp>
        <p:nvSpPr>
          <p:cNvPr id="25" name="スライド番号プレースホルダー 4"/>
          <p:cNvSpPr txBox="1">
            <a:spLocks/>
          </p:cNvSpPr>
          <p:nvPr/>
        </p:nvSpPr>
        <p:spPr>
          <a:xfrm>
            <a:off x="8594576" y="4818186"/>
            <a:ext cx="549424" cy="273844"/>
          </a:xfrm>
          <a:prstGeom prst="rect">
            <a:avLst/>
          </a:prstGeom>
        </p:spPr>
        <p:txBody>
          <a:bodyPr/>
          <a:lstStyle>
            <a:defPPr>
              <a:defRPr lang="ja-JP"/>
            </a:defPPr>
            <a:lvl1pPr marL="0" algn="r" defTabSz="914400" rtl="0" eaLnBrk="1" latinLnBrk="0" hangingPunct="1">
              <a:defRPr kumimoji="1" sz="1000" b="1"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4B22246B-72CC-4AB3-AEF9-7F9B00475CC6}" type="slidenum">
              <a:rPr lang="ja-JP" altLang="en-US" smtClean="0"/>
              <a:pPr/>
              <a:t>104</a:t>
            </a:fld>
            <a:endParaRPr lang="ja-JP" altLang="en-US" dirty="0"/>
          </a:p>
        </p:txBody>
      </p:sp>
      <p:sp>
        <p:nvSpPr>
          <p:cNvPr id="29" name="楕円 28"/>
          <p:cNvSpPr/>
          <p:nvPr/>
        </p:nvSpPr>
        <p:spPr>
          <a:xfrm>
            <a:off x="5988159" y="233539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30" name="正方形/長方形 29"/>
          <p:cNvSpPr/>
          <p:nvPr/>
        </p:nvSpPr>
        <p:spPr>
          <a:xfrm>
            <a:off x="5436096" y="2563305"/>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937556" y="3024006"/>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p:cNvSpPr/>
          <p:nvPr/>
        </p:nvSpPr>
        <p:spPr>
          <a:xfrm>
            <a:off x="2657636" y="27877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0" name="正方形/長方形 19"/>
          <p:cNvSpPr/>
          <p:nvPr/>
        </p:nvSpPr>
        <p:spPr>
          <a:xfrm>
            <a:off x="1582080" y="2018930"/>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1588007" y="2625890"/>
            <a:ext cx="318445" cy="275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p:cNvSpPr/>
          <p:nvPr/>
        </p:nvSpPr>
        <p:spPr>
          <a:xfrm>
            <a:off x="1279981" y="198943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38" name="楕円 37"/>
          <p:cNvSpPr/>
          <p:nvPr/>
        </p:nvSpPr>
        <p:spPr>
          <a:xfrm>
            <a:off x="1296487" y="258690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4259994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3</a:t>
            </a:r>
            <a:r>
              <a:rPr lang="en-US" altLang="ja-JP" dirty="0" smtClean="0"/>
              <a:t>-2</a:t>
            </a:r>
            <a:r>
              <a:rPr lang="en-US" altLang="ja-JP" dirty="0"/>
              <a:t>.</a:t>
            </a:r>
            <a:r>
              <a:rPr lang="ja-JP" altLang="en-US" dirty="0"/>
              <a:t>中分類レポートの</a:t>
            </a:r>
            <a:r>
              <a:rPr lang="ja-JP" altLang="en-US" dirty="0" smtClean="0"/>
              <a:t>作成　シノニムを</a:t>
            </a:r>
            <a:r>
              <a:rPr lang="ja-JP" altLang="en-US" dirty="0"/>
              <a:t>選択</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レポートが使用するシノニムを選択します。</a:t>
            </a:r>
            <a:r>
              <a:rPr lang="en-US" altLang="ja-JP" dirty="0" smtClean="0"/>
              <a:t/>
            </a:r>
            <a:br>
              <a:rPr lang="en-US" altLang="ja-JP" dirty="0" smtClean="0"/>
            </a:br>
            <a:r>
              <a:rPr lang="ja-JP" altLang="en-US" dirty="0" smtClean="0"/>
              <a:t>ここでは</a:t>
            </a:r>
            <a:r>
              <a:rPr lang="ja-JP" altLang="en-US" dirty="0" smtClean="0">
                <a:latin typeface="+mj-ea"/>
              </a:rPr>
              <a:t>「</a:t>
            </a:r>
            <a:r>
              <a:rPr lang="en-US" altLang="ja-JP" dirty="0" err="1" smtClean="0"/>
              <a:t>kkalec</a:t>
            </a:r>
            <a:r>
              <a:rPr lang="ja-JP" altLang="en-US" dirty="0" smtClean="0">
                <a:latin typeface="+mj-ea"/>
              </a:rPr>
              <a:t>」配下の</a:t>
            </a:r>
            <a:r>
              <a:rPr lang="ja-JP" altLang="en-US" dirty="0" smtClean="0"/>
              <a:t>「</a:t>
            </a:r>
            <a:r>
              <a:rPr lang="en-US" altLang="ja-JP" dirty="0" err="1" smtClean="0"/>
              <a:t>bv_sales_kkalec</a:t>
            </a:r>
            <a:r>
              <a:rPr lang="ja-JP" altLang="en-US" dirty="0" smtClean="0"/>
              <a:t>」を選択します。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105</a:t>
            </a:fld>
            <a:endParaRPr lang="ja-JP" altLang="en-US" dirty="0"/>
          </a:p>
        </p:txBody>
      </p:sp>
      <p:pic>
        <p:nvPicPr>
          <p:cNvPr id="6" name="図 5"/>
          <p:cNvPicPr>
            <a:picLocks noChangeAspect="1"/>
          </p:cNvPicPr>
          <p:nvPr/>
        </p:nvPicPr>
        <p:blipFill>
          <a:blip r:embed="rId2"/>
          <a:stretch>
            <a:fillRect/>
          </a:stretch>
        </p:blipFill>
        <p:spPr>
          <a:xfrm>
            <a:off x="612001" y="1634400"/>
            <a:ext cx="5264057" cy="2988000"/>
          </a:xfrm>
          <a:prstGeom prst="rect">
            <a:avLst/>
          </a:prstGeom>
          <a:ln>
            <a:solidFill>
              <a:schemeClr val="tx1">
                <a:lumMod val="75000"/>
                <a:lumOff val="25000"/>
              </a:schemeClr>
            </a:solidFill>
          </a:ln>
        </p:spPr>
      </p:pic>
      <p:pic>
        <p:nvPicPr>
          <p:cNvPr id="8" name="図 7"/>
          <p:cNvPicPr>
            <a:picLocks noChangeAspect="1"/>
          </p:cNvPicPr>
          <p:nvPr/>
        </p:nvPicPr>
        <p:blipFill>
          <a:blip r:embed="rId3"/>
          <a:stretch>
            <a:fillRect/>
          </a:stretch>
        </p:blipFill>
        <p:spPr>
          <a:xfrm>
            <a:off x="3615882" y="1967108"/>
            <a:ext cx="5130537" cy="2988000"/>
          </a:xfrm>
          <a:prstGeom prst="rect">
            <a:avLst/>
          </a:prstGeom>
          <a:ln>
            <a:solidFill>
              <a:schemeClr val="tx1">
                <a:lumMod val="75000"/>
                <a:lumOff val="25000"/>
              </a:schemeClr>
            </a:solidFill>
          </a:ln>
        </p:spPr>
      </p:pic>
      <p:sp>
        <p:nvSpPr>
          <p:cNvPr id="9" name="正方形/長方形 8"/>
          <p:cNvSpPr/>
          <p:nvPr/>
        </p:nvSpPr>
        <p:spPr>
          <a:xfrm>
            <a:off x="659076" y="3035114"/>
            <a:ext cx="2904718" cy="184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664074" y="2929242"/>
            <a:ext cx="5012382" cy="146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35002" y="4707354"/>
            <a:ext cx="1041454" cy="247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2" name="テキスト ボックス 11"/>
          <p:cNvSpPr txBox="1"/>
          <p:nvPr/>
        </p:nvSpPr>
        <p:spPr>
          <a:xfrm>
            <a:off x="749359" y="3291783"/>
            <a:ext cx="1857421" cy="374571"/>
          </a:xfrm>
          <a:prstGeom prst="roundRect">
            <a:avLst/>
          </a:prstGeom>
          <a:solidFill>
            <a:srgbClr val="FFFFFF">
              <a:alpha val="80000"/>
            </a:srgbClr>
          </a:solidFill>
        </p:spPr>
        <p:txBody>
          <a:bodyPr wrap="square" rtlCol="0" anchor="ctr">
            <a:spAutoFit/>
          </a:bodyPr>
          <a:lstStyle/>
          <a:p>
            <a:pPr algn="ctr"/>
            <a:r>
              <a:rPr kumimoji="1" lang="ja-JP" altLang="en-US" sz="1600" b="1" dirty="0" smtClean="0">
                <a:solidFill>
                  <a:srgbClr val="FF0000"/>
                </a:solidFill>
              </a:rPr>
              <a:t>①</a:t>
            </a:r>
            <a:r>
              <a:rPr kumimoji="1" lang="ja-JP" altLang="en-US" sz="1100" b="1" dirty="0" smtClean="0">
                <a:solidFill>
                  <a:srgbClr val="FF0000"/>
                </a:solidFill>
              </a:rPr>
              <a:t>ダブルクリック</a:t>
            </a:r>
          </a:p>
        </p:txBody>
      </p:sp>
      <p:sp>
        <p:nvSpPr>
          <p:cNvPr id="13" name="テキスト ボックス 12"/>
          <p:cNvSpPr txBox="1"/>
          <p:nvPr/>
        </p:nvSpPr>
        <p:spPr>
          <a:xfrm>
            <a:off x="4355976" y="2623043"/>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テキスト ボックス 13"/>
          <p:cNvSpPr txBox="1"/>
          <p:nvPr/>
        </p:nvSpPr>
        <p:spPr>
          <a:xfrm>
            <a:off x="7939705" y="443412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7130956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1206303" y="1529910"/>
            <a:ext cx="6649165" cy="334449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en-US" altLang="ja-JP" dirty="0" smtClean="0"/>
              <a:t>3-3.</a:t>
            </a:r>
            <a:r>
              <a:rPr lang="ja-JP" altLang="en-US" dirty="0"/>
              <a:t>中分類レポートの</a:t>
            </a:r>
            <a:r>
              <a:rPr lang="ja-JP" altLang="en-US" dirty="0" smtClean="0"/>
              <a:t>作成　項目の選択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グラフに使用する項目を選択します</a:t>
            </a:r>
            <a:r>
              <a:rPr lang="ja-JP" altLang="en-US" dirty="0" smtClean="0"/>
              <a:t>。ドラッグアンドドロップ</a:t>
            </a:r>
            <a:r>
              <a:rPr lang="ja-JP" altLang="en-US" dirty="0"/>
              <a:t>の操作で表示欄に項目を配置します。</a:t>
            </a:r>
          </a:p>
          <a:p>
            <a:r>
              <a:rPr lang="ja-JP" altLang="en-US" dirty="0"/>
              <a:t>（行：地区番号、地区名、都道府県番号、</a:t>
            </a:r>
            <a:r>
              <a:rPr lang="ja-JP" altLang="en-US" dirty="0" smtClean="0"/>
              <a:t>都道府県名 </a:t>
            </a:r>
            <a:r>
              <a:rPr lang="en-US" altLang="ja-JP" dirty="0" smtClean="0"/>
              <a:t>/ </a:t>
            </a:r>
            <a:r>
              <a:rPr lang="en-US" altLang="ja-JP" dirty="0"/>
              <a:t>SUM</a:t>
            </a:r>
            <a:r>
              <a:rPr lang="ja-JP" altLang="en-US" dirty="0"/>
              <a:t>：売価、数量、販売金額</a:t>
            </a:r>
            <a:r>
              <a:rPr lang="ja-JP" altLang="en-US" dirty="0" smtClean="0"/>
              <a:t>）</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106</a:t>
            </a:fld>
            <a:endParaRPr lang="ja-JP" altLang="en-US" dirty="0"/>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4" name="正方形/長方形 13"/>
          <p:cNvSpPr/>
          <p:nvPr/>
        </p:nvSpPr>
        <p:spPr>
          <a:xfrm>
            <a:off x="3059832" y="2753484"/>
            <a:ext cx="1440160" cy="5880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カギ線コネクタ 16"/>
          <p:cNvCxnSpPr>
            <a:stCxn id="19" idx="3"/>
            <a:endCxn id="14" idx="1"/>
          </p:cNvCxnSpPr>
          <p:nvPr/>
        </p:nvCxnSpPr>
        <p:spPr>
          <a:xfrm flipV="1">
            <a:off x="2297304" y="3047518"/>
            <a:ext cx="762528" cy="112564"/>
          </a:xfrm>
          <a:prstGeom prst="bentConnector3">
            <a:avLst>
              <a:gd name="adj1" fmla="val 50000"/>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1793248" y="2861479"/>
            <a:ext cx="504056" cy="5972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2915816" y="2446869"/>
            <a:ext cx="1872208"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21" name="正方形/長方形 20"/>
          <p:cNvSpPr/>
          <p:nvPr/>
        </p:nvSpPr>
        <p:spPr>
          <a:xfrm>
            <a:off x="7527816" y="1821218"/>
            <a:ext cx="318445" cy="275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7928183" y="180859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8" name="正方形/長方形 17"/>
          <p:cNvSpPr/>
          <p:nvPr/>
        </p:nvSpPr>
        <p:spPr>
          <a:xfrm>
            <a:off x="1788538" y="4431954"/>
            <a:ext cx="504056" cy="4424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059832" y="3848109"/>
            <a:ext cx="1440160" cy="4892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カギ線コネクタ 24"/>
          <p:cNvCxnSpPr>
            <a:stCxn id="18" idx="3"/>
            <a:endCxn id="24" idx="1"/>
          </p:cNvCxnSpPr>
          <p:nvPr/>
        </p:nvCxnSpPr>
        <p:spPr>
          <a:xfrm flipV="1">
            <a:off x="2292594" y="4092715"/>
            <a:ext cx="767238" cy="560462"/>
          </a:xfrm>
          <a:prstGeom prst="bentConnector3">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2843808" y="3473881"/>
            <a:ext cx="2016224"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Tree>
    <p:extLst>
      <p:ext uri="{BB962C8B-B14F-4D97-AF65-F5344CB8AC3E}">
        <p14:creationId xmlns:p14="http://schemas.microsoft.com/office/powerpoint/2010/main" val="244249202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3-4.</a:t>
            </a:r>
            <a:r>
              <a:rPr lang="ja-JP" altLang="en-US" dirty="0"/>
              <a:t>中分類レポートの</a:t>
            </a:r>
            <a:r>
              <a:rPr lang="ja-JP" altLang="en-US" dirty="0" smtClean="0"/>
              <a:t>作成　項目の非表示設定　</a:t>
            </a:r>
            <a:endParaRPr kumimoji="1" lang="ja-JP" altLang="en-US" dirty="0">
              <a:solidFill>
                <a:srgbClr val="FF0000"/>
              </a:solidFill>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地区番号</a:t>
            </a:r>
            <a:r>
              <a:rPr lang="ja-JP" altLang="en-US" dirty="0" smtClean="0"/>
              <a:t>と都道府県番号をそれぞれ非表示にします。</a:t>
            </a:r>
            <a:r>
              <a:rPr lang="en-US" altLang="ja-JP" dirty="0" smtClean="0"/>
              <a:t/>
            </a:r>
            <a:br>
              <a:rPr lang="en-US" altLang="ja-JP" dirty="0" smtClean="0"/>
            </a:br>
            <a:endParaRPr lang="en-US" altLang="ja-JP" dirty="0" smtClean="0"/>
          </a:p>
          <a:p>
            <a:r>
              <a:rPr lang="ja-JP" altLang="en-US" dirty="0" smtClean="0"/>
              <a:t>番号</a:t>
            </a:r>
            <a:r>
              <a:rPr lang="ja-JP" altLang="en-US" dirty="0"/>
              <a:t>の項目を名称項目の前に配置</a:t>
            </a:r>
            <a:r>
              <a:rPr lang="ja-JP" altLang="en-US" dirty="0" smtClean="0"/>
              <a:t>する</a:t>
            </a:r>
            <a:endParaRPr lang="en-US" altLang="ja-JP" dirty="0" smtClean="0"/>
          </a:p>
          <a:p>
            <a:r>
              <a:rPr lang="ja-JP" altLang="en-US" dirty="0" smtClean="0"/>
              <a:t>こと</a:t>
            </a:r>
            <a:r>
              <a:rPr lang="ja-JP" altLang="en-US" dirty="0"/>
              <a:t>で</a:t>
            </a:r>
            <a:r>
              <a:rPr lang="ja-JP" altLang="en-US" dirty="0" smtClean="0"/>
              <a:t>、各番号</a:t>
            </a:r>
            <a:r>
              <a:rPr lang="ja-JP" altLang="en-US" dirty="0"/>
              <a:t>ごとにソート</a:t>
            </a:r>
            <a:r>
              <a:rPr lang="ja-JP" altLang="en-US" dirty="0" smtClean="0"/>
              <a:t>された</a:t>
            </a:r>
            <a:endParaRPr lang="en-US" altLang="ja-JP" dirty="0" smtClean="0"/>
          </a:p>
          <a:p>
            <a:r>
              <a:rPr lang="ja-JP" altLang="en-US" dirty="0" smtClean="0"/>
              <a:t>地区名</a:t>
            </a:r>
            <a:r>
              <a:rPr lang="ja-JP" altLang="en-US" dirty="0"/>
              <a:t>や</a:t>
            </a:r>
            <a:r>
              <a:rPr lang="ja-JP" altLang="en-US" dirty="0" smtClean="0"/>
              <a:t>都道府県名</a:t>
            </a:r>
            <a:r>
              <a:rPr lang="ja-JP" altLang="en-US" dirty="0"/>
              <a:t>が表示されます。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107</a:t>
            </a:fld>
            <a:endParaRPr lang="ja-JP" altLang="en-US" dirty="0"/>
          </a:p>
        </p:txBody>
      </p:sp>
      <p:pic>
        <p:nvPicPr>
          <p:cNvPr id="6" name="図 5"/>
          <p:cNvPicPr>
            <a:picLocks noChangeAspect="1"/>
          </p:cNvPicPr>
          <p:nvPr/>
        </p:nvPicPr>
        <p:blipFill rotWithShape="1">
          <a:blip r:embed="rId2"/>
          <a:srcRect l="26901" r="39596"/>
          <a:stretch/>
        </p:blipFill>
        <p:spPr>
          <a:xfrm>
            <a:off x="3923926" y="1646507"/>
            <a:ext cx="2304257" cy="3333600"/>
          </a:xfrm>
          <a:prstGeom prst="rect">
            <a:avLst/>
          </a:prstGeom>
          <a:ln>
            <a:solidFill>
              <a:schemeClr val="tx1">
                <a:lumMod val="75000"/>
                <a:lumOff val="25000"/>
              </a:schemeClr>
            </a:solidFill>
          </a:ln>
        </p:spPr>
      </p:pic>
      <p:sp>
        <p:nvSpPr>
          <p:cNvPr id="7" name="正方形/長方形 6"/>
          <p:cNvSpPr/>
          <p:nvPr/>
        </p:nvSpPr>
        <p:spPr>
          <a:xfrm>
            <a:off x="4943363" y="4466549"/>
            <a:ext cx="1224136" cy="2279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007259" y="2873205"/>
            <a:ext cx="94753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4637954" y="44473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12" name="角丸四角形 11"/>
          <p:cNvSpPr/>
          <p:nvPr/>
        </p:nvSpPr>
        <p:spPr>
          <a:xfrm>
            <a:off x="3976970" y="2549169"/>
            <a:ext cx="100811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r>
              <a:rPr lang="ja-JP" altLang="en-US" sz="1100" b="1" dirty="0" smtClean="0">
                <a:solidFill>
                  <a:srgbClr val="FF0000"/>
                </a:solidFill>
              </a:rPr>
              <a:t>右</a:t>
            </a:r>
            <a:r>
              <a:rPr lang="ja-JP" altLang="en-US" sz="1100" b="1" dirty="0">
                <a:solidFill>
                  <a:srgbClr val="FF0000"/>
                </a:solidFill>
              </a:rPr>
              <a:t>クリック</a:t>
            </a:r>
            <a:endParaRPr kumimoji="1" lang="ja-JP" altLang="en-US" sz="1100" b="1" dirty="0">
              <a:solidFill>
                <a:srgbClr val="FF0000"/>
              </a:solidFill>
            </a:endParaRPr>
          </a:p>
        </p:txBody>
      </p:sp>
      <p:sp>
        <p:nvSpPr>
          <p:cNvPr id="13" name="正方形/長方形 12"/>
          <p:cNvSpPr/>
          <p:nvPr/>
        </p:nvSpPr>
        <p:spPr>
          <a:xfrm>
            <a:off x="7380312" y="1891199"/>
            <a:ext cx="180528" cy="215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380312" y="1624886"/>
            <a:ext cx="14442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16" name="図 15"/>
          <p:cNvPicPr>
            <a:picLocks noChangeAspect="1"/>
          </p:cNvPicPr>
          <p:nvPr/>
        </p:nvPicPr>
        <p:blipFill rotWithShape="1">
          <a:blip r:embed="rId2"/>
          <a:srcRect l="26901" r="39596"/>
          <a:stretch/>
        </p:blipFill>
        <p:spPr>
          <a:xfrm>
            <a:off x="6624226" y="1646507"/>
            <a:ext cx="2304257" cy="3333600"/>
          </a:xfrm>
          <a:prstGeom prst="rect">
            <a:avLst/>
          </a:prstGeom>
          <a:ln>
            <a:solidFill>
              <a:schemeClr val="tx1">
                <a:lumMod val="75000"/>
                <a:lumOff val="25000"/>
              </a:schemeClr>
            </a:solidFill>
          </a:ln>
        </p:spPr>
      </p:pic>
      <p:sp>
        <p:nvSpPr>
          <p:cNvPr id="8" name="正方形/長方形 7"/>
          <p:cNvSpPr/>
          <p:nvPr/>
        </p:nvSpPr>
        <p:spPr>
          <a:xfrm>
            <a:off x="6725461" y="3129571"/>
            <a:ext cx="945217"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6618699" y="3410505"/>
            <a:ext cx="1053738"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a:solidFill>
                  <a:srgbClr val="FF0000"/>
                </a:solidFill>
              </a:rPr>
              <a:t>右クリック</a:t>
            </a:r>
            <a:endParaRPr kumimoji="1" lang="ja-JP" altLang="en-US" sz="1100" b="1" dirty="0">
              <a:solidFill>
                <a:srgbClr val="FF0000"/>
              </a:solidFill>
            </a:endParaRPr>
          </a:p>
        </p:txBody>
      </p:sp>
      <p:sp>
        <p:nvSpPr>
          <p:cNvPr id="17" name="正方形/長方形 16"/>
          <p:cNvSpPr/>
          <p:nvPr/>
        </p:nvSpPr>
        <p:spPr>
          <a:xfrm>
            <a:off x="7661565" y="4450397"/>
            <a:ext cx="1224136" cy="2279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7301524" y="443990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Tree>
    <p:extLst>
      <p:ext uri="{BB962C8B-B14F-4D97-AF65-F5344CB8AC3E}">
        <p14:creationId xmlns:p14="http://schemas.microsoft.com/office/powerpoint/2010/main" val="28021956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2"/>
          <a:srcRect l="26987" t="15744" r="-737"/>
          <a:stretch/>
        </p:blipFill>
        <p:spPr>
          <a:xfrm>
            <a:off x="692466" y="2069109"/>
            <a:ext cx="4697796" cy="2662881"/>
          </a:xfrm>
          <a:prstGeom prst="rect">
            <a:avLst/>
          </a:prstGeom>
          <a:ln>
            <a:solidFill>
              <a:schemeClr val="tx1">
                <a:lumMod val="75000"/>
                <a:lumOff val="25000"/>
              </a:schemeClr>
            </a:solidFill>
          </a:ln>
        </p:spPr>
      </p:pic>
      <p:sp>
        <p:nvSpPr>
          <p:cNvPr id="4" name="コンテンツ プレースホルダー 3"/>
          <p:cNvSpPr>
            <a:spLocks noGrp="1"/>
          </p:cNvSpPr>
          <p:nvPr>
            <p:ph sz="quarter" idx="13"/>
          </p:nvPr>
        </p:nvSpPr>
        <p:spPr/>
        <p:txBody>
          <a:bodyPr/>
          <a:lstStyle/>
          <a:p>
            <a:r>
              <a:rPr lang="ja-JP" altLang="en-US" dirty="0" smtClean="0"/>
              <a:t>実行結果を確認します。</a:t>
            </a:r>
            <a:endParaRPr lang="en-US" altLang="ja-JP" dirty="0"/>
          </a:p>
          <a:p>
            <a:r>
              <a:rPr lang="ja-JP" altLang="en-US" dirty="0" smtClean="0"/>
              <a:t>メニューの</a:t>
            </a:r>
            <a:r>
              <a:rPr lang="en-US" altLang="ja-JP" dirty="0" smtClean="0"/>
              <a:t>[</a:t>
            </a:r>
            <a:r>
              <a:rPr lang="ja-JP" altLang="en-US" dirty="0" smtClean="0"/>
              <a:t>名前を付けて保存</a:t>
            </a:r>
            <a:r>
              <a:rPr lang="en-US" altLang="ja-JP" dirty="0" smtClean="0"/>
              <a:t>]</a:t>
            </a:r>
            <a:r>
              <a:rPr lang="ja-JP" altLang="en-US" dirty="0" smtClean="0"/>
              <a:t>からタイトルを「</a:t>
            </a:r>
            <a:r>
              <a:rPr lang="en-US" altLang="ja-JP" dirty="0" smtClean="0"/>
              <a:t>report02</a:t>
            </a:r>
            <a:r>
              <a:rPr lang="ja-JP" altLang="en-US" dirty="0" smtClean="0"/>
              <a:t>」に</a:t>
            </a:r>
            <a:r>
              <a:rPr lang="en-US" altLang="ja-JP" dirty="0" smtClean="0"/>
              <a:t/>
            </a:r>
            <a:br>
              <a:rPr lang="en-US" altLang="ja-JP" dirty="0" smtClean="0"/>
            </a:br>
            <a:r>
              <a:rPr lang="ja-JP" altLang="en-US" dirty="0"/>
              <a:t>指定</a:t>
            </a:r>
            <a:r>
              <a:rPr lang="ja-JP" altLang="en-US" dirty="0" smtClean="0"/>
              <a:t>し保存します。</a:t>
            </a:r>
            <a:endParaRPr kumimoji="1" lang="en-US" altLang="ja-JP" dirty="0" smtClean="0"/>
          </a:p>
          <a:p>
            <a:r>
              <a:rPr kumimoji="1" lang="ja-JP" altLang="en-US" dirty="0" smtClean="0"/>
              <a:t>保存完了後</a:t>
            </a:r>
            <a:r>
              <a:rPr kumimoji="1" lang="en-US" altLang="ja-JP" dirty="0" smtClean="0"/>
              <a:t>Designer</a:t>
            </a:r>
            <a:r>
              <a:rPr kumimoji="1" lang="ja-JP" altLang="en-US" dirty="0" smtClean="0"/>
              <a:t>を閉じてください</a:t>
            </a:r>
            <a:endParaRPr kumimoji="1" lang="en-US" altLang="ja-JP" dirty="0"/>
          </a:p>
        </p:txBody>
      </p:sp>
      <p:sp>
        <p:nvSpPr>
          <p:cNvPr id="2" name="タイトル 1"/>
          <p:cNvSpPr>
            <a:spLocks noGrp="1"/>
          </p:cNvSpPr>
          <p:nvPr>
            <p:ph type="title"/>
          </p:nvPr>
        </p:nvSpPr>
        <p:spPr/>
        <p:txBody>
          <a:bodyPr/>
          <a:lstStyle/>
          <a:p>
            <a:r>
              <a:rPr kumimoji="1" lang="en-US" altLang="ja-JP" dirty="0" smtClean="0"/>
              <a:t>3-5.</a:t>
            </a:r>
            <a:r>
              <a:rPr lang="ja-JP" altLang="en-US" dirty="0"/>
              <a:t>中分類レポートの</a:t>
            </a:r>
            <a:r>
              <a:rPr lang="ja-JP" altLang="en-US" dirty="0" smtClean="0"/>
              <a:t>作成　</a:t>
            </a:r>
            <a:r>
              <a:rPr lang="ja-JP" altLang="en-US" dirty="0"/>
              <a:t>実行確認と保存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108</a:t>
            </a:fld>
            <a:endParaRPr lang="ja-JP" altLang="en-US" dirty="0"/>
          </a:p>
        </p:txBody>
      </p:sp>
      <p:pic>
        <p:nvPicPr>
          <p:cNvPr id="6" name="図 5"/>
          <p:cNvPicPr>
            <a:picLocks noChangeAspect="1"/>
          </p:cNvPicPr>
          <p:nvPr/>
        </p:nvPicPr>
        <p:blipFill>
          <a:blip r:embed="rId3"/>
          <a:stretch>
            <a:fillRect/>
          </a:stretch>
        </p:blipFill>
        <p:spPr>
          <a:xfrm>
            <a:off x="5808959" y="756031"/>
            <a:ext cx="2579465" cy="4075779"/>
          </a:xfrm>
          <a:prstGeom prst="rect">
            <a:avLst/>
          </a:prstGeom>
          <a:ln>
            <a:solidFill>
              <a:schemeClr val="tx1">
                <a:lumMod val="75000"/>
                <a:lumOff val="25000"/>
              </a:schemeClr>
            </a:solidFill>
          </a:ln>
        </p:spPr>
      </p:pic>
      <p:sp>
        <p:nvSpPr>
          <p:cNvPr id="10" name="正方形/長方形 9"/>
          <p:cNvSpPr/>
          <p:nvPr/>
        </p:nvSpPr>
        <p:spPr>
          <a:xfrm>
            <a:off x="1241164" y="3967596"/>
            <a:ext cx="4032448" cy="2584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5376444" y="443211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12" name="楕円 11"/>
          <p:cNvSpPr/>
          <p:nvPr/>
        </p:nvSpPr>
        <p:spPr>
          <a:xfrm>
            <a:off x="1398262" y="3639583"/>
            <a:ext cx="14442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endParaRPr kumimoji="1" lang="ja-JP" altLang="en-US" sz="1100" b="1" dirty="0">
              <a:solidFill>
                <a:srgbClr val="FF0000"/>
              </a:solidFill>
            </a:endParaRPr>
          </a:p>
        </p:txBody>
      </p:sp>
      <p:sp>
        <p:nvSpPr>
          <p:cNvPr id="13" name="正方形/長方形 12"/>
          <p:cNvSpPr/>
          <p:nvPr/>
        </p:nvSpPr>
        <p:spPr>
          <a:xfrm>
            <a:off x="4969921" y="4474301"/>
            <a:ext cx="35372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93310998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415859" y="1774695"/>
            <a:ext cx="5164253" cy="2910397"/>
          </a:xfrm>
          <a:prstGeom prst="rect">
            <a:avLst/>
          </a:prstGeom>
          <a:ln>
            <a:solidFill>
              <a:schemeClr val="tx1">
                <a:lumMod val="75000"/>
                <a:lumOff val="25000"/>
              </a:schemeClr>
            </a:solidFill>
          </a:ln>
        </p:spPr>
      </p:pic>
      <p:pic>
        <p:nvPicPr>
          <p:cNvPr id="10" name="図 9"/>
          <p:cNvPicPr>
            <a:picLocks noChangeAspect="1"/>
          </p:cNvPicPr>
          <p:nvPr/>
        </p:nvPicPr>
        <p:blipFill>
          <a:blip r:embed="rId3"/>
          <a:stretch>
            <a:fillRect/>
          </a:stretch>
        </p:blipFill>
        <p:spPr>
          <a:xfrm>
            <a:off x="6107084" y="1774695"/>
            <a:ext cx="2630102" cy="2910397"/>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3-6.</a:t>
            </a:r>
            <a:r>
              <a:rPr lang="ja-JP" altLang="en-US" dirty="0"/>
              <a:t>中分類レポートの</a:t>
            </a:r>
            <a:r>
              <a:rPr lang="ja-JP" altLang="en-US" dirty="0" smtClean="0"/>
              <a:t>作成　タイトルの変更</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ワークスペースの</a:t>
            </a:r>
            <a:r>
              <a:rPr lang="en-US" altLang="ja-JP" dirty="0" err="1"/>
              <a:t>kkalec</a:t>
            </a:r>
            <a:r>
              <a:rPr lang="ja-JP" altLang="en-US" dirty="0"/>
              <a:t>配下から</a:t>
            </a:r>
            <a:r>
              <a:rPr lang="en-US" altLang="ja-JP" dirty="0"/>
              <a:t/>
            </a:r>
            <a:br>
              <a:rPr lang="en-US" altLang="ja-JP" dirty="0"/>
            </a:br>
            <a:r>
              <a:rPr lang="ja-JP" altLang="en-US" dirty="0"/>
              <a:t>先ほど作成</a:t>
            </a:r>
            <a:r>
              <a:rPr lang="ja-JP" altLang="en-US" dirty="0" smtClean="0"/>
              <a:t>した「</a:t>
            </a:r>
            <a:r>
              <a:rPr lang="en-US" altLang="ja-JP" dirty="0" smtClean="0"/>
              <a:t>report02</a:t>
            </a:r>
            <a:r>
              <a:rPr lang="ja-JP" altLang="en-US" dirty="0" smtClean="0"/>
              <a:t>」の</a:t>
            </a:r>
            <a:r>
              <a:rPr lang="ja-JP" altLang="en-US" dirty="0"/>
              <a:t>タイトル</a:t>
            </a:r>
            <a:r>
              <a:rPr lang="ja-JP" altLang="en-US" dirty="0" smtClean="0"/>
              <a:t>を「レポート</a:t>
            </a:r>
            <a:r>
              <a:rPr lang="en-US" altLang="ja-JP" dirty="0" smtClean="0"/>
              <a:t>02</a:t>
            </a:r>
            <a:r>
              <a:rPr lang="ja-JP" altLang="en-US" dirty="0" smtClean="0"/>
              <a:t>」に編集</a:t>
            </a:r>
            <a:r>
              <a:rPr lang="ja-JP" altLang="en-US" dirty="0"/>
              <a:t>します。</a:t>
            </a:r>
            <a:endParaRPr lang="en-US" altLang="ja-JP" dirty="0"/>
          </a:p>
          <a:p>
            <a:r>
              <a:rPr lang="en-US" altLang="ja-JP" sz="1050" dirty="0"/>
              <a:t>※</a:t>
            </a:r>
            <a:r>
              <a:rPr lang="ja-JP" altLang="en-US" sz="1050" dirty="0"/>
              <a:t>名前はシングルバイトのみで命名して</a:t>
            </a:r>
            <a:r>
              <a:rPr lang="ja-JP" altLang="en-US" sz="1050" dirty="0" smtClean="0"/>
              <a:t>ください</a:t>
            </a:r>
            <a:r>
              <a:rPr lang="ja-JP" altLang="en-US" sz="1050" dirty="0"/>
              <a:t>。</a:t>
            </a:r>
            <a:endParaRPr lang="en-US" altLang="ja-JP" sz="1050"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109</a:t>
            </a:fld>
            <a:endParaRPr lang="ja-JP" altLang="en-US" dirty="0"/>
          </a:p>
        </p:txBody>
      </p:sp>
      <p:sp>
        <p:nvSpPr>
          <p:cNvPr id="12" name="正方形/長方形 11"/>
          <p:cNvSpPr/>
          <p:nvPr/>
        </p:nvSpPr>
        <p:spPr>
          <a:xfrm>
            <a:off x="390566" y="2671036"/>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103852" y="26723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正方形/長方形 13"/>
          <p:cNvSpPr/>
          <p:nvPr/>
        </p:nvSpPr>
        <p:spPr>
          <a:xfrm>
            <a:off x="750606" y="3121441"/>
            <a:ext cx="1338571"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686710" y="28456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lang="en-US" altLang="ja-JP" sz="1600" b="1" dirty="0" smtClean="0">
              <a:solidFill>
                <a:srgbClr val="FF0000"/>
              </a:solidFill>
            </a:endParaRPr>
          </a:p>
        </p:txBody>
      </p:sp>
      <p:sp>
        <p:nvSpPr>
          <p:cNvPr id="16" name="正方形/長方形 15"/>
          <p:cNvSpPr/>
          <p:nvPr/>
        </p:nvSpPr>
        <p:spPr>
          <a:xfrm>
            <a:off x="2151007" y="3140682"/>
            <a:ext cx="1071929"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2542955" y="371674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18" name="正方形/長方形 17"/>
          <p:cNvSpPr/>
          <p:nvPr/>
        </p:nvSpPr>
        <p:spPr>
          <a:xfrm>
            <a:off x="3231126" y="4371950"/>
            <a:ext cx="1296145"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4500496" y="43395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lang="en-US" altLang="ja-JP" sz="1600" b="1" dirty="0" smtClean="0">
              <a:solidFill>
                <a:srgbClr val="FF0000"/>
              </a:solidFill>
            </a:endParaRPr>
          </a:p>
        </p:txBody>
      </p:sp>
      <p:sp>
        <p:nvSpPr>
          <p:cNvPr id="20" name="正方形/長方形 19"/>
          <p:cNvSpPr/>
          <p:nvPr/>
        </p:nvSpPr>
        <p:spPr>
          <a:xfrm>
            <a:off x="8402655" y="4451044"/>
            <a:ext cx="278160" cy="223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697450" y="2283718"/>
            <a:ext cx="1944216" cy="245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381526" y="199568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lang="en-US" altLang="ja-JP" sz="1600" b="1" dirty="0" smtClean="0">
              <a:solidFill>
                <a:srgbClr val="FF0000"/>
              </a:solidFill>
            </a:endParaRPr>
          </a:p>
        </p:txBody>
      </p:sp>
      <p:sp>
        <p:nvSpPr>
          <p:cNvPr id="23" name="楕円 22"/>
          <p:cNvSpPr/>
          <p:nvPr/>
        </p:nvSpPr>
        <p:spPr>
          <a:xfrm>
            <a:off x="8712356" y="44185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⑥</a:t>
            </a:r>
            <a:endParaRPr lang="en-US" altLang="ja-JP" sz="1600" b="1" dirty="0" smtClean="0">
              <a:solidFill>
                <a:srgbClr val="FF0000"/>
              </a:solidFill>
            </a:endParaRPr>
          </a:p>
        </p:txBody>
      </p:sp>
      <p:sp>
        <p:nvSpPr>
          <p:cNvPr id="2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46998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正方形/長方形 56"/>
          <p:cNvSpPr/>
          <p:nvPr/>
        </p:nvSpPr>
        <p:spPr>
          <a:xfrm>
            <a:off x="2556032" y="3795886"/>
            <a:ext cx="1836000" cy="864000"/>
          </a:xfrm>
          <a:prstGeom prst="rect">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p:cNvSpPr/>
          <p:nvPr/>
        </p:nvSpPr>
        <p:spPr>
          <a:xfrm>
            <a:off x="251520" y="4335990"/>
            <a:ext cx="1224000" cy="396000"/>
          </a:xfrm>
          <a:prstGeom prst="rect">
            <a:avLst/>
          </a:prstGeom>
          <a:solidFill>
            <a:schemeClr val="bg1"/>
          </a:solidFill>
          <a:ln w="1270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normAutofit/>
          </a:bodyPr>
          <a:lstStyle/>
          <a:p>
            <a:r>
              <a:rPr kumimoji="1" lang="ja-JP" altLang="en-US" dirty="0" smtClean="0"/>
              <a:t>ハンズオンの模擬シナリオ</a:t>
            </a:r>
            <a:r>
              <a:rPr lang="ja-JP" altLang="en-US" dirty="0" smtClean="0"/>
              <a:t>（</a:t>
            </a:r>
            <a:r>
              <a:rPr lang="en-US" altLang="ja-JP" dirty="0" smtClean="0"/>
              <a:t>Step1</a:t>
            </a:r>
            <a:r>
              <a:rPr lang="ja-JP" altLang="en-US" dirty="0" smtClean="0"/>
              <a:t>～</a:t>
            </a:r>
            <a:r>
              <a:rPr lang="en-US" altLang="ja-JP" dirty="0" smtClean="0"/>
              <a:t>Step3</a:t>
            </a:r>
            <a:r>
              <a:rPr lang="ja-JP" altLang="en-US" dirty="0" smtClean="0"/>
              <a:t>）</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p:txBody>
          <a:bodyPr/>
          <a:lstStyle/>
          <a:p>
            <a:r>
              <a:rPr lang="ja-JP" altLang="en-US" dirty="0" smtClean="0"/>
              <a:t>ハンズオンでは模擬シナリオ</a:t>
            </a:r>
            <a:r>
              <a:rPr lang="ja-JP" altLang="en-US" dirty="0"/>
              <a:t>を通じて、</a:t>
            </a:r>
            <a:r>
              <a:rPr lang="en-US" altLang="ja-JP" dirty="0"/>
              <a:t>WebFOCUS</a:t>
            </a:r>
            <a:r>
              <a:rPr lang="ja-JP" altLang="en-US" dirty="0"/>
              <a:t>をリリースするまでの大まか</a:t>
            </a:r>
            <a:r>
              <a:rPr lang="ja-JP" altLang="en-US" dirty="0" smtClean="0"/>
              <a:t>な流れを学びます。</a:t>
            </a:r>
            <a:endParaRPr lang="en-US" altLang="ja-JP" dirty="0" smtClean="0"/>
          </a:p>
          <a:p>
            <a:r>
              <a:rPr kumimoji="1" lang="en-US" altLang="ja-JP" dirty="0" smtClean="0"/>
              <a:t>WebFOCUS</a:t>
            </a:r>
            <a:r>
              <a:rPr kumimoji="1" lang="ja-JP" altLang="en-US" dirty="0" smtClean="0"/>
              <a:t>管理者は、</a:t>
            </a:r>
            <a:r>
              <a:rPr kumimoji="1" lang="en-US" altLang="ja-JP" dirty="0" smtClean="0"/>
              <a:t>WebFOCUS</a:t>
            </a:r>
            <a:r>
              <a:rPr kumimoji="1" lang="ja-JP" altLang="en-US" dirty="0" smtClean="0"/>
              <a:t>のコンテンツを配置するフォルダ（ワークスペース）を作成します。</a:t>
            </a:r>
            <a:endParaRPr lang="en-US" altLang="ja-JP" dirty="0"/>
          </a:p>
          <a:p>
            <a:r>
              <a:rPr kumimoji="1" lang="ja-JP" altLang="en-US" dirty="0" smtClean="0"/>
              <a:t>また、ワークスペース単位で新たに部門の管理者や開発者等の権限を持ったユーザーを作成します。</a:t>
            </a:r>
            <a:endParaRPr lang="en-US" altLang="ja-JP" dirty="0"/>
          </a:p>
          <a:p>
            <a:r>
              <a:rPr kumimoji="1" lang="ja-JP" altLang="en-US" dirty="0" smtClean="0"/>
              <a:t>開発者はポータル等の共通コンテンツを作成</a:t>
            </a:r>
            <a:r>
              <a:rPr lang="ja-JP" altLang="en-US" dirty="0"/>
              <a:t>しグループメンバー</a:t>
            </a:r>
            <a:r>
              <a:rPr lang="ja-JP" altLang="en-US" dirty="0" smtClean="0"/>
              <a:t>全員に向けて公開します。</a:t>
            </a:r>
            <a:endParaRPr lang="en-US" altLang="ja-JP" dirty="0"/>
          </a:p>
          <a:p>
            <a:r>
              <a:rPr kumimoji="1" lang="ja-JP" altLang="en-US" dirty="0" smtClean="0"/>
              <a:t>分析ユーザーはマイレポート</a:t>
            </a:r>
            <a:r>
              <a:rPr lang="ja-JP" altLang="en-US" dirty="0" smtClean="0"/>
              <a:t>を作成して分析を行ったり</a:t>
            </a:r>
            <a:r>
              <a:rPr kumimoji="1" lang="ja-JP" altLang="en-US" dirty="0" smtClean="0"/>
              <a:t>特定の人物に共有します。</a:t>
            </a:r>
            <a:endParaRPr kumimoji="1" lang="en-US" altLang="ja-JP" dirty="0" smtClean="0"/>
          </a:p>
        </p:txBody>
      </p:sp>
      <p:pic>
        <p:nvPicPr>
          <p:cNvPr id="8" name="Google Shape;483;p11"/>
          <p:cNvPicPr preferRelativeResize="0"/>
          <p:nvPr/>
        </p:nvPicPr>
        <p:blipFill rotWithShape="1">
          <a:blip r:embed="rId2">
            <a:alphaModFix/>
          </a:blip>
          <a:srcRect/>
          <a:stretch/>
        </p:blipFill>
        <p:spPr>
          <a:xfrm>
            <a:off x="251520" y="3291830"/>
            <a:ext cx="396000" cy="396000"/>
          </a:xfrm>
          <a:prstGeom prst="rect">
            <a:avLst/>
          </a:prstGeom>
          <a:noFill/>
          <a:ln>
            <a:noFill/>
          </a:ln>
        </p:spPr>
      </p:pic>
      <p:pic>
        <p:nvPicPr>
          <p:cNvPr id="9" name="Google Shape;468;p11"/>
          <p:cNvPicPr preferRelativeResize="0"/>
          <p:nvPr/>
        </p:nvPicPr>
        <p:blipFill rotWithShape="1">
          <a:blip r:embed="rId3">
            <a:alphaModFix/>
          </a:blip>
          <a:srcRect/>
          <a:stretch/>
        </p:blipFill>
        <p:spPr>
          <a:xfrm>
            <a:off x="4680056" y="3291830"/>
            <a:ext cx="396000" cy="396000"/>
          </a:xfrm>
          <a:prstGeom prst="rect">
            <a:avLst/>
          </a:prstGeom>
          <a:noFill/>
          <a:ln>
            <a:noFill/>
          </a:ln>
        </p:spPr>
      </p:pic>
      <p:sp>
        <p:nvSpPr>
          <p:cNvPr id="12" name="Google Shape;484;p11"/>
          <p:cNvSpPr txBox="1"/>
          <p:nvPr/>
        </p:nvSpPr>
        <p:spPr>
          <a:xfrm>
            <a:off x="611560" y="3219822"/>
            <a:ext cx="1836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900" b="1" dirty="0" smtClean="0">
                <a:solidFill>
                  <a:schemeClr val="accent1"/>
                </a:solidFill>
                <a:ea typeface="Meiryo"/>
                <a:cs typeface="Meiryo"/>
                <a:sym typeface="Meiryo"/>
              </a:rPr>
              <a:t>WebFOCUS</a:t>
            </a:r>
            <a:r>
              <a:rPr lang="ja-JP" altLang="en-US" sz="900" b="1" dirty="0" smtClean="0">
                <a:solidFill>
                  <a:schemeClr val="accent1"/>
                </a:solidFill>
                <a:latin typeface="Meiryo"/>
                <a:ea typeface="Meiryo"/>
                <a:cs typeface="Meiryo"/>
                <a:sym typeface="Meiryo"/>
              </a:rPr>
              <a:t>管理者（</a:t>
            </a:r>
            <a:r>
              <a:rPr lang="en-US" altLang="ja-JP" sz="900" b="1" dirty="0" smtClean="0">
                <a:solidFill>
                  <a:schemeClr val="accent1"/>
                </a:solidFill>
                <a:latin typeface="Segoe UI 本文"/>
                <a:ea typeface="Meiryo"/>
                <a:cs typeface="Meiryo"/>
                <a:sym typeface="Meiryo"/>
              </a:rPr>
              <a:t>admin</a:t>
            </a:r>
            <a:r>
              <a:rPr lang="ja-JP" altLang="en-US" sz="900" b="1" dirty="0" smtClean="0">
                <a:solidFill>
                  <a:schemeClr val="accent1"/>
                </a:solidFill>
                <a:latin typeface="Meiryo"/>
                <a:ea typeface="Meiryo"/>
                <a:cs typeface="Meiryo"/>
                <a:sym typeface="Meiryo"/>
              </a:rPr>
              <a:t>）</a:t>
            </a:r>
            <a:endParaRPr sz="900" b="1" dirty="0">
              <a:solidFill>
                <a:schemeClr val="accent1"/>
              </a:solidFill>
              <a:latin typeface="Meiryo"/>
              <a:ea typeface="Meiryo"/>
              <a:cs typeface="Meiryo"/>
              <a:sym typeface="Meiryo"/>
            </a:endParaRPr>
          </a:p>
        </p:txBody>
      </p:sp>
      <p:sp>
        <p:nvSpPr>
          <p:cNvPr id="13" name="正方形/長方形 12"/>
          <p:cNvSpPr/>
          <p:nvPr/>
        </p:nvSpPr>
        <p:spPr>
          <a:xfrm>
            <a:off x="2412720" y="2679990"/>
            <a:ext cx="6479760" cy="2052000"/>
          </a:xfrm>
          <a:prstGeom prst="rect">
            <a:avLst/>
          </a:prstGeom>
          <a:noFill/>
          <a:ln w="12700">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Google Shape;484;p11"/>
          <p:cNvSpPr txBox="1"/>
          <p:nvPr/>
        </p:nvSpPr>
        <p:spPr>
          <a:xfrm>
            <a:off x="2664040" y="2700998"/>
            <a:ext cx="2268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部門ワークスペース</a:t>
            </a:r>
            <a:endParaRPr sz="900" b="1" dirty="0">
              <a:solidFill>
                <a:schemeClr val="accent1"/>
              </a:solidFill>
              <a:latin typeface="Meiryo"/>
              <a:ea typeface="Meiryo"/>
              <a:cs typeface="Meiryo"/>
              <a:sym typeface="Meiryo"/>
            </a:endParaRPr>
          </a:p>
        </p:txBody>
      </p:sp>
      <p:sp>
        <p:nvSpPr>
          <p:cNvPr id="19" name="Google Shape;484;p11"/>
          <p:cNvSpPr txBox="1"/>
          <p:nvPr/>
        </p:nvSpPr>
        <p:spPr>
          <a:xfrm>
            <a:off x="302037" y="4501198"/>
            <a:ext cx="453539"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作成</a:t>
            </a:r>
            <a:endParaRPr sz="900" dirty="0">
              <a:solidFill>
                <a:schemeClr val="tx1">
                  <a:lumMod val="75000"/>
                  <a:lumOff val="25000"/>
                </a:schemeClr>
              </a:solidFill>
              <a:latin typeface="Meiryo"/>
              <a:ea typeface="Meiryo"/>
              <a:cs typeface="Meiryo"/>
              <a:sym typeface="Meiryo"/>
            </a:endParaRPr>
          </a:p>
        </p:txBody>
      </p:sp>
      <p:cxnSp>
        <p:nvCxnSpPr>
          <p:cNvPr id="20" name="直線矢印コネクタ 19"/>
          <p:cNvCxnSpPr/>
          <p:nvPr/>
        </p:nvCxnSpPr>
        <p:spPr>
          <a:xfrm>
            <a:off x="376975" y="4443958"/>
            <a:ext cx="288032"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484;p11"/>
          <p:cNvSpPr txBox="1"/>
          <p:nvPr/>
        </p:nvSpPr>
        <p:spPr>
          <a:xfrm>
            <a:off x="2879952" y="3219822"/>
            <a:ext cx="1260000" cy="252000"/>
          </a:xfrm>
          <a:prstGeom prst="rect">
            <a:avLst/>
          </a:prstGeom>
          <a:noFill/>
          <a:ln>
            <a:noFill/>
          </a:ln>
        </p:spPr>
        <p:txBody>
          <a:bodyPr spcFirstLastPara="1" wrap="square" lIns="91425" tIns="45700" rIns="36000"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部門管理者＆開発者</a:t>
            </a:r>
            <a:endParaRPr sz="900" b="1" dirty="0">
              <a:solidFill>
                <a:schemeClr val="accent1"/>
              </a:solidFill>
              <a:latin typeface="Meiryo"/>
              <a:ea typeface="Meiryo"/>
              <a:cs typeface="Meiryo"/>
              <a:sym typeface="Meiryo"/>
            </a:endParaRPr>
          </a:p>
        </p:txBody>
      </p:sp>
      <p:sp>
        <p:nvSpPr>
          <p:cNvPr id="24" name="Google Shape;484;p11"/>
          <p:cNvSpPr txBox="1"/>
          <p:nvPr/>
        </p:nvSpPr>
        <p:spPr>
          <a:xfrm>
            <a:off x="5038180" y="3219822"/>
            <a:ext cx="1260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部門分析ユーザー</a:t>
            </a:r>
            <a:endParaRPr sz="900" b="1" dirty="0">
              <a:solidFill>
                <a:schemeClr val="accent1"/>
              </a:solidFill>
              <a:latin typeface="Meiryo"/>
              <a:ea typeface="Meiryo"/>
              <a:cs typeface="Meiryo"/>
              <a:sym typeface="Meiryo"/>
            </a:endParaRPr>
          </a:p>
        </p:txBody>
      </p:sp>
      <p:sp>
        <p:nvSpPr>
          <p:cNvPr id="25" name="Google Shape;484;p11"/>
          <p:cNvSpPr txBox="1"/>
          <p:nvPr/>
        </p:nvSpPr>
        <p:spPr>
          <a:xfrm>
            <a:off x="7198420" y="3219822"/>
            <a:ext cx="1260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a:t>
            </a:r>
            <a:endParaRPr sz="900" b="1" dirty="0">
              <a:solidFill>
                <a:schemeClr val="accent1"/>
              </a:solidFill>
              <a:latin typeface="Meiryo"/>
              <a:ea typeface="Meiryo"/>
              <a:cs typeface="Meiryo"/>
              <a:sym typeface="Meiryo"/>
            </a:endParaRPr>
          </a:p>
        </p:txBody>
      </p:sp>
      <p:pic>
        <p:nvPicPr>
          <p:cNvPr id="27" name="Google Shape;644;p17"/>
          <p:cNvPicPr preferRelativeResize="0"/>
          <p:nvPr/>
        </p:nvPicPr>
        <p:blipFill rotWithShape="1">
          <a:blip r:embed="rId4">
            <a:alphaModFix/>
          </a:blip>
          <a:srcRect/>
          <a:stretch/>
        </p:blipFill>
        <p:spPr>
          <a:xfrm>
            <a:off x="2616937" y="4155149"/>
            <a:ext cx="432825" cy="432825"/>
          </a:xfrm>
          <a:prstGeom prst="rect">
            <a:avLst/>
          </a:prstGeom>
          <a:noFill/>
          <a:ln>
            <a:noFill/>
          </a:ln>
        </p:spPr>
      </p:pic>
      <p:cxnSp>
        <p:nvCxnSpPr>
          <p:cNvPr id="33" name="直線矢印コネクタ 32"/>
          <p:cNvCxnSpPr/>
          <p:nvPr/>
        </p:nvCxnSpPr>
        <p:spPr>
          <a:xfrm>
            <a:off x="954602" y="4443958"/>
            <a:ext cx="288032"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4" name="Google Shape;484;p11"/>
          <p:cNvSpPr txBox="1"/>
          <p:nvPr/>
        </p:nvSpPr>
        <p:spPr>
          <a:xfrm>
            <a:off x="702754" y="4501198"/>
            <a:ext cx="772902"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公開や共有</a:t>
            </a:r>
            <a:endParaRPr sz="900" dirty="0">
              <a:solidFill>
                <a:schemeClr val="tx1">
                  <a:lumMod val="75000"/>
                  <a:lumOff val="25000"/>
                </a:schemeClr>
              </a:solidFill>
              <a:latin typeface="Meiryo"/>
              <a:ea typeface="Meiryo"/>
              <a:cs typeface="Meiryo"/>
              <a:sym typeface="Meiryo"/>
            </a:endParaRPr>
          </a:p>
        </p:txBody>
      </p:sp>
      <p:pic>
        <p:nvPicPr>
          <p:cNvPr id="58" name="Google Shape;637;p17"/>
          <p:cNvPicPr preferRelativeResize="0"/>
          <p:nvPr/>
        </p:nvPicPr>
        <p:blipFill rotWithShape="1">
          <a:blip r:embed="rId5">
            <a:alphaModFix/>
          </a:blip>
          <a:srcRect/>
          <a:stretch/>
        </p:blipFill>
        <p:spPr>
          <a:xfrm>
            <a:off x="2699792" y="3888810"/>
            <a:ext cx="267116" cy="267116"/>
          </a:xfrm>
          <a:prstGeom prst="rect">
            <a:avLst/>
          </a:prstGeom>
          <a:noFill/>
          <a:ln>
            <a:noFill/>
          </a:ln>
        </p:spPr>
      </p:pic>
      <p:sp>
        <p:nvSpPr>
          <p:cNvPr id="59" name="Google Shape;484;p11"/>
          <p:cNvSpPr txBox="1"/>
          <p:nvPr/>
        </p:nvSpPr>
        <p:spPr>
          <a:xfrm>
            <a:off x="2988048" y="3925134"/>
            <a:ext cx="1511944"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データを検索する準備</a:t>
            </a:r>
            <a:endParaRPr sz="900" dirty="0">
              <a:solidFill>
                <a:schemeClr val="accent1"/>
              </a:solidFill>
              <a:latin typeface="Meiryo"/>
              <a:ea typeface="Meiryo"/>
              <a:cs typeface="Meiryo"/>
              <a:sym typeface="Meiryo"/>
            </a:endParaRPr>
          </a:p>
        </p:txBody>
      </p:sp>
      <p:sp>
        <p:nvSpPr>
          <p:cNvPr id="60" name="Google Shape;484;p11"/>
          <p:cNvSpPr txBox="1"/>
          <p:nvPr/>
        </p:nvSpPr>
        <p:spPr>
          <a:xfrm>
            <a:off x="2988048" y="4299862"/>
            <a:ext cx="1511944"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部門コンテンツ（共通）</a:t>
            </a:r>
            <a:endParaRPr sz="900" dirty="0">
              <a:solidFill>
                <a:schemeClr val="accent1"/>
              </a:solidFill>
              <a:latin typeface="Meiryo"/>
              <a:ea typeface="Meiryo"/>
              <a:cs typeface="Meiryo"/>
              <a:sym typeface="Meiryo"/>
            </a:endParaRPr>
          </a:p>
        </p:txBody>
      </p:sp>
      <p:cxnSp>
        <p:nvCxnSpPr>
          <p:cNvPr id="62" name="直線コネクタ 61"/>
          <p:cNvCxnSpPr/>
          <p:nvPr/>
        </p:nvCxnSpPr>
        <p:spPr>
          <a:xfrm>
            <a:off x="4572000" y="2679990"/>
            <a:ext cx="0" cy="2052000"/>
          </a:xfrm>
          <a:prstGeom prst="line">
            <a:avLst/>
          </a:prstGeom>
          <a:ln w="12700">
            <a:solidFill>
              <a:schemeClr val="accent5"/>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a:off x="6732240" y="2679990"/>
            <a:ext cx="0" cy="2052000"/>
          </a:xfrm>
          <a:prstGeom prst="line">
            <a:avLst/>
          </a:prstGeom>
          <a:ln w="12700">
            <a:solidFill>
              <a:schemeClr val="accent5"/>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67" name="正方形/長方形 66"/>
          <p:cNvSpPr/>
          <p:nvPr/>
        </p:nvSpPr>
        <p:spPr>
          <a:xfrm>
            <a:off x="4464008" y="3939902"/>
            <a:ext cx="180000" cy="144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64" name="直線矢印コネクタ 63"/>
          <p:cNvCxnSpPr/>
          <p:nvPr/>
        </p:nvCxnSpPr>
        <p:spPr>
          <a:xfrm>
            <a:off x="4392016" y="4011910"/>
            <a:ext cx="324000"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5" name="正方形/長方形 64"/>
          <p:cNvSpPr/>
          <p:nvPr/>
        </p:nvSpPr>
        <p:spPr>
          <a:xfrm>
            <a:off x="4716464" y="3795886"/>
            <a:ext cx="3996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共通コンテンツの参照</a:t>
            </a:r>
            <a:endParaRPr kumimoji="1" lang="ja-JP" altLang="en-US" sz="1200" b="1" dirty="0">
              <a:solidFill>
                <a:schemeClr val="bg1"/>
              </a:solidFill>
            </a:endParaRPr>
          </a:p>
        </p:txBody>
      </p:sp>
      <p:sp>
        <p:nvSpPr>
          <p:cNvPr id="68" name="正方形/長方形 67"/>
          <p:cNvSpPr/>
          <p:nvPr/>
        </p:nvSpPr>
        <p:spPr>
          <a:xfrm>
            <a:off x="4716272" y="4263982"/>
            <a:ext cx="1836000" cy="396000"/>
          </a:xfrm>
          <a:prstGeom prst="rect">
            <a:avLst/>
          </a:prstGeom>
          <a:no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9" name="Google Shape;630;p17"/>
          <p:cNvPicPr preferRelativeResize="0"/>
          <p:nvPr/>
        </p:nvPicPr>
        <p:blipFill rotWithShape="1">
          <a:blip r:embed="rId6">
            <a:alphaModFix/>
          </a:blip>
          <a:srcRect l="17161" t="22732" r="21590" b="22263"/>
          <a:stretch/>
        </p:blipFill>
        <p:spPr>
          <a:xfrm>
            <a:off x="4787273" y="4300014"/>
            <a:ext cx="360791" cy="324008"/>
          </a:xfrm>
          <a:prstGeom prst="rect">
            <a:avLst/>
          </a:prstGeom>
          <a:noFill/>
          <a:ln>
            <a:noFill/>
          </a:ln>
        </p:spPr>
      </p:pic>
      <p:sp>
        <p:nvSpPr>
          <p:cNvPr id="74" name="正方形/長方形 73"/>
          <p:cNvSpPr/>
          <p:nvPr/>
        </p:nvSpPr>
        <p:spPr>
          <a:xfrm>
            <a:off x="6624248" y="4371950"/>
            <a:ext cx="180000" cy="144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Google Shape;484;p11"/>
          <p:cNvSpPr txBox="1"/>
          <p:nvPr/>
        </p:nvSpPr>
        <p:spPr>
          <a:xfrm>
            <a:off x="5184232" y="4356199"/>
            <a:ext cx="1476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マイコンテンツ（個人）</a:t>
            </a:r>
            <a:endParaRPr sz="900" dirty="0">
              <a:solidFill>
                <a:schemeClr val="accent1"/>
              </a:solidFill>
              <a:latin typeface="Meiryo"/>
              <a:ea typeface="Meiryo"/>
              <a:cs typeface="Meiryo"/>
              <a:sym typeface="Meiryo"/>
            </a:endParaRPr>
          </a:p>
        </p:txBody>
      </p:sp>
      <p:cxnSp>
        <p:nvCxnSpPr>
          <p:cNvPr id="71" name="直線矢印コネクタ 70"/>
          <p:cNvCxnSpPr/>
          <p:nvPr/>
        </p:nvCxnSpPr>
        <p:spPr>
          <a:xfrm>
            <a:off x="6552256" y="4443958"/>
            <a:ext cx="324000" cy="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6876256" y="4263982"/>
            <a:ext cx="1836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chemeClr val="bg1"/>
                </a:solidFill>
              </a:rPr>
              <a:t>個人コンテンツの参照</a:t>
            </a:r>
            <a:endParaRPr kumimoji="1" lang="ja-JP" altLang="en-US" sz="1100" b="1" dirty="0">
              <a:solidFill>
                <a:schemeClr val="bg1"/>
              </a:solidFill>
            </a:endParaRPr>
          </a:p>
        </p:txBody>
      </p:sp>
      <p:sp>
        <p:nvSpPr>
          <p:cNvPr id="73" name="Google Shape;484;p11"/>
          <p:cNvSpPr txBox="1"/>
          <p:nvPr/>
        </p:nvSpPr>
        <p:spPr>
          <a:xfrm>
            <a:off x="7200544" y="3426595"/>
            <a:ext cx="1692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部門共通コンテンツや</a:t>
            </a:r>
            <a:endParaRPr lang="en-US" altLang="ja-JP" sz="900" dirty="0" smtClean="0">
              <a:solidFill>
                <a:schemeClr val="accent1"/>
              </a:solidFill>
              <a:latin typeface="Meiryo"/>
              <a:ea typeface="Meiryo"/>
              <a:cs typeface="Meiryo"/>
              <a:sym typeface="Meiryo"/>
            </a:endParaRPr>
          </a:p>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共有コンテンツを閲覧</a:t>
            </a:r>
            <a:endParaRPr sz="900" dirty="0">
              <a:solidFill>
                <a:schemeClr val="accent1"/>
              </a:solidFill>
              <a:latin typeface="Meiryo"/>
              <a:ea typeface="Meiryo"/>
              <a:cs typeface="Meiryo"/>
              <a:sym typeface="Meiryo"/>
            </a:endParaRPr>
          </a:p>
        </p:txBody>
      </p:sp>
      <p:sp>
        <p:nvSpPr>
          <p:cNvPr id="43" name="Google Shape;484;p11"/>
          <p:cNvSpPr txBox="1"/>
          <p:nvPr/>
        </p:nvSpPr>
        <p:spPr>
          <a:xfrm>
            <a:off x="5040304" y="3426595"/>
            <a:ext cx="1692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部門共通コンテンツ閲覧や</a:t>
            </a:r>
            <a:r>
              <a:rPr lang="en-US" altLang="ja-JP" sz="900" dirty="0" smtClean="0">
                <a:solidFill>
                  <a:schemeClr val="accent1"/>
                </a:solidFill>
                <a:latin typeface="Meiryo"/>
                <a:ea typeface="Meiryo"/>
                <a:cs typeface="Meiryo"/>
                <a:sym typeface="Meiryo"/>
              </a:rPr>
              <a:t/>
            </a:r>
            <a:br>
              <a:rPr lang="en-US" altLang="ja-JP" sz="900" dirty="0" smtClean="0">
                <a:solidFill>
                  <a:schemeClr val="accent1"/>
                </a:solidFill>
                <a:latin typeface="Meiryo"/>
                <a:ea typeface="Meiryo"/>
                <a:cs typeface="Meiryo"/>
                <a:sym typeface="Meiryo"/>
              </a:rPr>
            </a:br>
            <a:r>
              <a:rPr lang="ja-JP" altLang="en-US" sz="900" dirty="0" smtClean="0">
                <a:solidFill>
                  <a:schemeClr val="accent1"/>
                </a:solidFill>
                <a:latin typeface="Meiryo"/>
                <a:ea typeface="Meiryo"/>
                <a:cs typeface="Meiryo"/>
                <a:sym typeface="Meiryo"/>
              </a:rPr>
              <a:t>マイレポートを部門内共有</a:t>
            </a:r>
            <a:endParaRPr sz="900" dirty="0">
              <a:solidFill>
                <a:schemeClr val="accent1"/>
              </a:solidFill>
              <a:latin typeface="Meiryo"/>
              <a:ea typeface="Meiryo"/>
              <a:cs typeface="Meiryo"/>
              <a:sym typeface="Meiryo"/>
            </a:endParaRPr>
          </a:p>
        </p:txBody>
      </p:sp>
      <p:sp>
        <p:nvSpPr>
          <p:cNvPr id="44" name="Google Shape;484;p11"/>
          <p:cNvSpPr txBox="1"/>
          <p:nvPr/>
        </p:nvSpPr>
        <p:spPr>
          <a:xfrm>
            <a:off x="2880008" y="3426595"/>
            <a:ext cx="1692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部門ユーザー作成や権限付与</a:t>
            </a:r>
            <a:endParaRPr lang="en-US" altLang="ja-JP" sz="900" dirty="0" smtClean="0">
              <a:solidFill>
                <a:schemeClr val="accent1"/>
              </a:solidFill>
              <a:latin typeface="Meiryo"/>
              <a:ea typeface="Meiryo"/>
              <a:cs typeface="Meiryo"/>
              <a:sym typeface="Meiryo"/>
            </a:endParaRPr>
          </a:p>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共通コンテンツ作成と公開</a:t>
            </a:r>
            <a:endParaRPr sz="900" dirty="0">
              <a:solidFill>
                <a:schemeClr val="accent1"/>
              </a:solidFill>
              <a:latin typeface="Meiryo"/>
              <a:ea typeface="Meiryo"/>
              <a:cs typeface="Meiryo"/>
              <a:sym typeface="Meiryo"/>
            </a:endParaRPr>
          </a:p>
        </p:txBody>
      </p:sp>
      <p:sp>
        <p:nvSpPr>
          <p:cNvPr id="47" name="Google Shape;484;p11"/>
          <p:cNvSpPr txBox="1"/>
          <p:nvPr/>
        </p:nvSpPr>
        <p:spPr>
          <a:xfrm>
            <a:off x="611560" y="3426595"/>
            <a:ext cx="1836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部門向けのスペース</a:t>
            </a:r>
            <a:r>
              <a:rPr lang="ja-JP" altLang="en-US" sz="900" dirty="0">
                <a:solidFill>
                  <a:schemeClr val="accent1"/>
                </a:solidFill>
                <a:latin typeface="Meiryo"/>
                <a:ea typeface="Meiryo"/>
                <a:cs typeface="Meiryo"/>
                <a:sym typeface="Meiryo"/>
              </a:rPr>
              <a:t>を</a:t>
            </a:r>
            <a:r>
              <a:rPr lang="ja-JP" altLang="en-US" sz="900" dirty="0" smtClean="0">
                <a:solidFill>
                  <a:schemeClr val="accent1"/>
                </a:solidFill>
                <a:latin typeface="Meiryo"/>
                <a:ea typeface="Meiryo"/>
                <a:cs typeface="Meiryo"/>
                <a:sym typeface="Meiryo"/>
              </a:rPr>
              <a:t>作成</a:t>
            </a:r>
            <a:endParaRPr lang="en-US" altLang="ja-JP" sz="900" dirty="0" smtClean="0">
              <a:solidFill>
                <a:schemeClr val="accent1"/>
              </a:solidFill>
              <a:latin typeface="Meiryo"/>
              <a:ea typeface="Meiryo"/>
              <a:cs typeface="Meiryo"/>
              <a:sym typeface="Meiryo"/>
            </a:endParaRPr>
          </a:p>
          <a:p>
            <a:pPr marL="0" marR="0" lvl="0" indent="0" rtl="0">
              <a:spcBef>
                <a:spcPts val="0"/>
              </a:spcBef>
              <a:spcAft>
                <a:spcPts val="0"/>
              </a:spcAft>
              <a:buNone/>
            </a:pPr>
            <a:r>
              <a:rPr lang="ja-JP" altLang="en-US" sz="900" dirty="0" smtClean="0">
                <a:solidFill>
                  <a:schemeClr val="accent1"/>
                </a:solidFill>
                <a:latin typeface="Meiryo"/>
                <a:ea typeface="Meiryo"/>
                <a:cs typeface="Meiryo"/>
                <a:sym typeface="Meiryo"/>
              </a:rPr>
              <a:t>部門内</a:t>
            </a:r>
            <a:r>
              <a:rPr lang="ja-JP" altLang="en-US" sz="900" dirty="0">
                <a:solidFill>
                  <a:schemeClr val="accent1"/>
                </a:solidFill>
                <a:latin typeface="Meiryo"/>
                <a:ea typeface="Meiryo"/>
                <a:cs typeface="Meiryo"/>
                <a:sym typeface="Meiryo"/>
              </a:rPr>
              <a:t>の</a:t>
            </a:r>
            <a:r>
              <a:rPr lang="ja-JP" altLang="en-US" sz="900" dirty="0" smtClean="0">
                <a:solidFill>
                  <a:schemeClr val="accent1"/>
                </a:solidFill>
                <a:latin typeface="Meiryo"/>
                <a:ea typeface="Meiryo"/>
                <a:cs typeface="Meiryo"/>
                <a:sym typeface="Meiryo"/>
              </a:rPr>
              <a:t>運用管理者の作成</a:t>
            </a:r>
            <a:endParaRPr sz="900" dirty="0">
              <a:solidFill>
                <a:schemeClr val="accent1"/>
              </a:solidFill>
              <a:latin typeface="Meiryo"/>
              <a:ea typeface="Meiryo"/>
              <a:cs typeface="Meiryo"/>
              <a:sym typeface="Meiryo"/>
            </a:endParaRPr>
          </a:p>
        </p:txBody>
      </p:sp>
      <p:cxnSp>
        <p:nvCxnSpPr>
          <p:cNvPr id="61" name="カギ線コネクタ 60"/>
          <p:cNvCxnSpPr>
            <a:stCxn id="12" idx="0"/>
            <a:endCxn id="40" idx="2"/>
          </p:cNvCxnSpPr>
          <p:nvPr/>
        </p:nvCxnSpPr>
        <p:spPr>
          <a:xfrm rot="5400000" flipH="1" flipV="1">
            <a:off x="1547628" y="2643722"/>
            <a:ext cx="558032" cy="594168"/>
          </a:xfrm>
          <a:prstGeom prst="bentConnector2">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5" name="スライド番号プレースホルダー 6"/>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11</a:t>
            </a:fld>
            <a:endParaRPr lang="ja-JP" altLang="en-US" dirty="0"/>
          </a:p>
        </p:txBody>
      </p:sp>
      <p:sp>
        <p:nvSpPr>
          <p:cNvPr id="48" name="Google Shape;484;p11"/>
          <p:cNvSpPr txBox="1"/>
          <p:nvPr/>
        </p:nvSpPr>
        <p:spPr>
          <a:xfrm>
            <a:off x="251520" y="4119934"/>
            <a:ext cx="1224000" cy="216000"/>
          </a:xfrm>
          <a:prstGeom prst="rect">
            <a:avLst/>
          </a:prstGeom>
          <a:solidFill>
            <a:schemeClr val="tx1">
              <a:lumMod val="75000"/>
              <a:lumOff val="25000"/>
            </a:schemeClr>
          </a:solidFill>
          <a:ln w="12700">
            <a:solidFill>
              <a:schemeClr val="tx1">
                <a:lumMod val="75000"/>
                <a:lumOff val="25000"/>
              </a:schemeClr>
            </a:solid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bg1"/>
                </a:solidFill>
                <a:latin typeface="Meiryo"/>
                <a:ea typeface="Meiryo"/>
                <a:cs typeface="Meiryo"/>
                <a:sym typeface="Meiryo"/>
              </a:rPr>
              <a:t>矢印の意味</a:t>
            </a:r>
            <a:endParaRPr sz="900" dirty="0">
              <a:solidFill>
                <a:schemeClr val="bg1"/>
              </a:solidFill>
              <a:latin typeface="Meiryo"/>
              <a:ea typeface="Meiryo"/>
              <a:cs typeface="Meiryo"/>
              <a:sym typeface="Meiryo"/>
            </a:endParaRPr>
          </a:p>
        </p:txBody>
      </p:sp>
      <p:sp>
        <p:nvSpPr>
          <p:cNvPr id="77" name="正方形/長方形 76"/>
          <p:cNvSpPr/>
          <p:nvPr/>
        </p:nvSpPr>
        <p:spPr>
          <a:xfrm>
            <a:off x="4488134" y="2931790"/>
            <a:ext cx="180000" cy="144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2" name="カギ線コネクタ 51"/>
          <p:cNvCxnSpPr>
            <a:stCxn id="23" idx="0"/>
            <a:endCxn id="9" idx="0"/>
          </p:cNvCxnSpPr>
          <p:nvPr/>
        </p:nvCxnSpPr>
        <p:spPr>
          <a:xfrm rot="16200000" flipH="1">
            <a:off x="4158000" y="2571774"/>
            <a:ext cx="72008" cy="1368104"/>
          </a:xfrm>
          <a:prstGeom prst="bentConnector3">
            <a:avLst>
              <a:gd name="adj1" fmla="val -317465"/>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正方形/長方形 80"/>
          <p:cNvSpPr/>
          <p:nvPr/>
        </p:nvSpPr>
        <p:spPr>
          <a:xfrm>
            <a:off x="6624256" y="2931790"/>
            <a:ext cx="180000" cy="144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2" name="カギ線コネクタ 21"/>
          <p:cNvCxnSpPr>
            <a:stCxn id="23" idx="0"/>
            <a:endCxn id="76" idx="0"/>
          </p:cNvCxnSpPr>
          <p:nvPr/>
        </p:nvCxnSpPr>
        <p:spPr>
          <a:xfrm rot="16200000" flipH="1">
            <a:off x="5238120" y="1491654"/>
            <a:ext cx="72008" cy="3528344"/>
          </a:xfrm>
          <a:prstGeom prst="bentConnector3">
            <a:avLst>
              <a:gd name="adj1" fmla="val -317465"/>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2303768" y="2931790"/>
            <a:ext cx="180000" cy="10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55" name="カギ線コネクタ 54"/>
          <p:cNvCxnSpPr>
            <a:stCxn id="12" idx="0"/>
            <a:endCxn id="53" idx="0"/>
          </p:cNvCxnSpPr>
          <p:nvPr/>
        </p:nvCxnSpPr>
        <p:spPr>
          <a:xfrm rot="16200000" flipH="1">
            <a:off x="2087684" y="2661698"/>
            <a:ext cx="72008" cy="1188256"/>
          </a:xfrm>
          <a:prstGeom prst="bentConnector3">
            <a:avLst>
              <a:gd name="adj1" fmla="val -317465"/>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0" name="楕円 39"/>
          <p:cNvSpPr/>
          <p:nvPr/>
        </p:nvSpPr>
        <p:spPr>
          <a:xfrm>
            <a:off x="2123728" y="2391790"/>
            <a:ext cx="540000" cy="540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Google Shape;656;p17"/>
          <p:cNvPicPr preferRelativeResize="0"/>
          <p:nvPr/>
        </p:nvPicPr>
        <p:blipFill rotWithShape="1">
          <a:blip r:embed="rId7">
            <a:alphaModFix/>
          </a:blip>
          <a:srcRect l="18285" t="18931" r="17079" b="18569"/>
          <a:stretch/>
        </p:blipFill>
        <p:spPr>
          <a:xfrm>
            <a:off x="2231776" y="2499742"/>
            <a:ext cx="324000" cy="324000"/>
          </a:xfrm>
          <a:prstGeom prst="rect">
            <a:avLst/>
          </a:prstGeom>
          <a:noFill/>
          <a:ln>
            <a:noFill/>
          </a:ln>
        </p:spPr>
      </p:pic>
      <p:pic>
        <p:nvPicPr>
          <p:cNvPr id="53" name="Google Shape;474;p11"/>
          <p:cNvPicPr preferRelativeResize="0"/>
          <p:nvPr/>
        </p:nvPicPr>
        <p:blipFill rotWithShape="1">
          <a:blip r:embed="rId8">
            <a:alphaModFix/>
          </a:blip>
          <a:srcRect/>
          <a:stretch/>
        </p:blipFill>
        <p:spPr>
          <a:xfrm>
            <a:off x="2519816" y="3291830"/>
            <a:ext cx="396000" cy="396000"/>
          </a:xfrm>
          <a:prstGeom prst="rect">
            <a:avLst/>
          </a:prstGeom>
          <a:noFill/>
          <a:ln>
            <a:noFill/>
          </a:ln>
        </p:spPr>
      </p:pic>
      <p:pic>
        <p:nvPicPr>
          <p:cNvPr id="76" name="Google Shape;480;p11"/>
          <p:cNvPicPr preferRelativeResize="0"/>
          <p:nvPr/>
        </p:nvPicPr>
        <p:blipFill rotWithShape="1">
          <a:blip r:embed="rId9">
            <a:alphaModFix/>
          </a:blip>
          <a:srcRect/>
          <a:stretch/>
        </p:blipFill>
        <p:spPr>
          <a:xfrm>
            <a:off x="6840296" y="3291830"/>
            <a:ext cx="396000" cy="396000"/>
          </a:xfrm>
          <a:prstGeom prst="rect">
            <a:avLst/>
          </a:prstGeom>
          <a:noFill/>
          <a:ln>
            <a:noFill/>
          </a:ln>
        </p:spPr>
      </p:pic>
    </p:spTree>
    <p:extLst>
      <p:ext uri="{BB962C8B-B14F-4D97-AF65-F5344CB8AC3E}">
        <p14:creationId xmlns:p14="http://schemas.microsoft.com/office/powerpoint/2010/main" val="58815718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ダッシュボードの</a:t>
            </a:r>
            <a:r>
              <a:rPr lang="ja-JP" altLang="en-US" dirty="0"/>
              <a:t>完成</a:t>
            </a:r>
            <a:r>
              <a:rPr lang="ja-JP" altLang="en-US" dirty="0" smtClean="0"/>
              <a:t>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グラフとレポート</a:t>
            </a:r>
            <a:r>
              <a:rPr lang="en-US" altLang="ja-JP" dirty="0" smtClean="0"/>
              <a:t>01</a:t>
            </a:r>
            <a:r>
              <a:rPr lang="ja-JP" altLang="en-US" dirty="0" smtClean="0"/>
              <a:t>使ってダッシュボードを作成します。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110</a:t>
            </a:fld>
            <a:endParaRPr lang="ja-JP" altLang="en-US" dirty="0"/>
          </a:p>
        </p:txBody>
      </p:sp>
      <p:pic>
        <p:nvPicPr>
          <p:cNvPr id="6" name="図 5"/>
          <p:cNvPicPr>
            <a:picLocks noChangeAspect="1"/>
          </p:cNvPicPr>
          <p:nvPr/>
        </p:nvPicPr>
        <p:blipFill>
          <a:blip r:embed="rId2"/>
          <a:stretch>
            <a:fillRect/>
          </a:stretch>
        </p:blipFill>
        <p:spPr>
          <a:xfrm>
            <a:off x="615478" y="1425978"/>
            <a:ext cx="7913043" cy="3343284"/>
          </a:xfrm>
          <a:prstGeom prst="rect">
            <a:avLst/>
          </a:prstGeom>
          <a:ln>
            <a:solidFill>
              <a:schemeClr val="tx1">
                <a:lumMod val="75000"/>
                <a:lumOff val="25000"/>
              </a:schemeClr>
            </a:solidFill>
          </a:ln>
        </p:spPr>
      </p:pic>
    </p:spTree>
    <p:extLst>
      <p:ext uri="{BB962C8B-B14F-4D97-AF65-F5344CB8AC3E}">
        <p14:creationId xmlns:p14="http://schemas.microsoft.com/office/powerpoint/2010/main" val="4108746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4854360" y="1762073"/>
            <a:ext cx="3909297" cy="2563643"/>
          </a:xfrm>
          <a:prstGeom prst="rect">
            <a:avLst/>
          </a:prstGeom>
          <a:ln>
            <a:solidFill>
              <a:schemeClr val="tx1">
                <a:lumMod val="75000"/>
                <a:lumOff val="25000"/>
              </a:schemeClr>
            </a:solidFill>
          </a:ln>
        </p:spPr>
      </p:pic>
      <p:pic>
        <p:nvPicPr>
          <p:cNvPr id="7" name="図 6"/>
          <p:cNvPicPr>
            <a:picLocks noChangeAspect="1"/>
          </p:cNvPicPr>
          <p:nvPr/>
        </p:nvPicPr>
        <p:blipFill>
          <a:blip r:embed="rId3"/>
          <a:stretch>
            <a:fillRect/>
          </a:stretch>
        </p:blipFill>
        <p:spPr>
          <a:xfrm>
            <a:off x="390322" y="1766667"/>
            <a:ext cx="4211960" cy="2989971"/>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111</a:t>
            </a:fld>
            <a:endParaRPr lang="ja-JP" altLang="en-US" dirty="0"/>
          </a:p>
        </p:txBody>
      </p:sp>
      <p:sp>
        <p:nvSpPr>
          <p:cNvPr id="13" name="タイトル 1"/>
          <p:cNvSpPr>
            <a:spLocks noGrp="1"/>
          </p:cNvSpPr>
          <p:nvPr>
            <p:ph type="title"/>
          </p:nvPr>
        </p:nvSpPr>
        <p:spPr>
          <a:xfrm>
            <a:off x="215516" y="205978"/>
            <a:ext cx="8712968" cy="637580"/>
          </a:xfrm>
        </p:spPr>
        <p:txBody>
          <a:bodyPr/>
          <a:lstStyle/>
          <a:p>
            <a:r>
              <a:rPr lang="en-US" altLang="ja-JP" dirty="0"/>
              <a:t>4</a:t>
            </a:r>
            <a:r>
              <a:rPr lang="en-US" altLang="ja-JP" dirty="0" smtClean="0"/>
              <a:t>-1.</a:t>
            </a:r>
            <a:r>
              <a:rPr lang="ja-JP" altLang="en-US" dirty="0" smtClean="0"/>
              <a:t>ダッシュボード</a:t>
            </a:r>
            <a:r>
              <a:rPr kumimoji="1" lang="ja-JP" altLang="en-US" dirty="0" smtClean="0"/>
              <a:t>の作成</a:t>
            </a:r>
            <a:endParaRPr kumimoji="1" lang="ja-JP" altLang="en-US" dirty="0"/>
          </a:p>
        </p:txBody>
      </p:sp>
      <p:sp>
        <p:nvSpPr>
          <p:cNvPr id="14" name="テキスト プレースホルダー 3"/>
          <p:cNvSpPr txBox="1">
            <a:spLocks/>
          </p:cNvSpPr>
          <p:nvPr/>
        </p:nvSpPr>
        <p:spPr>
          <a:xfrm>
            <a:off x="215515" y="915566"/>
            <a:ext cx="8548141" cy="3816424"/>
          </a:xfrm>
          <a:prstGeom prst="rect">
            <a:avLst/>
          </a:prstGeom>
        </p:spPr>
        <p:txBody>
          <a:bodyPr/>
          <a:lstStyle>
            <a:lvl1pPr marL="0" indent="0" algn="l" defTabSz="914400" rtl="0" eaLnBrk="1" latinLnBrk="0" hangingPunct="1">
              <a:spcBef>
                <a:spcPct val="20000"/>
              </a:spcBef>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spcBef>
                <a:spcPct val="20000"/>
              </a:spcBef>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spcBef>
                <a:spcPct val="20000"/>
              </a:spcBef>
              <a:buClr>
                <a:srgbClr val="007BBB"/>
              </a:buClr>
              <a:buFont typeface="Wingdings" panose="05000000000000000000" pitchFamily="2" charset="2"/>
              <a:buNone/>
              <a:defRPr kumimoji="1" sz="1100" kern="1200">
                <a:solidFill>
                  <a:schemeClr val="tx1">
                    <a:lumMod val="75000"/>
                    <a:lumOff val="25000"/>
                  </a:schemeClr>
                </a:solidFill>
                <a:latin typeface="+mn-lt"/>
                <a:ea typeface="+mn-ea"/>
                <a:cs typeface="+mn-cs"/>
              </a:defRPr>
            </a:lvl3pPr>
            <a:lvl4pPr marL="13716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4pPr>
            <a:lvl5pPr marL="1828800" indent="0" algn="l" defTabSz="914400" rtl="0" eaLnBrk="1" latinLnBrk="0" hangingPunct="1">
              <a:spcBef>
                <a:spcPct val="20000"/>
              </a:spcBef>
              <a:buClr>
                <a:srgbClr val="007BBB"/>
              </a:buClr>
              <a:buFont typeface="Wingdings" panose="05000000000000000000" pitchFamily="2" charset="2"/>
              <a:buNone/>
              <a:defRPr kumimoji="1" sz="105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smtClean="0"/>
              <a:t>先ほど同様にワークスペース配下の</a:t>
            </a:r>
            <a:r>
              <a:rPr lang="en-US" altLang="ja-JP" dirty="0" err="1" smtClean="0"/>
              <a:t>kkalec</a:t>
            </a:r>
            <a:r>
              <a:rPr lang="ja-JP" altLang="en-US" dirty="0" smtClean="0"/>
              <a:t>でメニューから「新規ページの作成」を行</a:t>
            </a:r>
            <a:r>
              <a:rPr lang="ja-JP" altLang="en-US" dirty="0"/>
              <a:t>います</a:t>
            </a:r>
            <a:r>
              <a:rPr lang="ja-JP" altLang="en-US" dirty="0" smtClean="0"/>
              <a:t>。</a:t>
            </a:r>
            <a:endParaRPr lang="en-US" altLang="ja-JP" dirty="0" smtClean="0"/>
          </a:p>
          <a:p>
            <a:endParaRPr lang="en-US" altLang="ja-JP" dirty="0"/>
          </a:p>
        </p:txBody>
      </p:sp>
      <p:sp>
        <p:nvSpPr>
          <p:cNvPr id="15" name="スライド番号プレースホルダー 4"/>
          <p:cNvSpPr txBox="1">
            <a:spLocks/>
          </p:cNvSpPr>
          <p:nvPr/>
        </p:nvSpPr>
        <p:spPr>
          <a:xfrm>
            <a:off x="8594576" y="4818186"/>
            <a:ext cx="549424" cy="273844"/>
          </a:xfrm>
          <a:prstGeom prst="rect">
            <a:avLst/>
          </a:prstGeom>
        </p:spPr>
        <p:txBody>
          <a:bodyPr/>
          <a:lstStyle>
            <a:defPPr>
              <a:defRPr lang="ja-JP"/>
            </a:defPPr>
            <a:lvl1pPr marL="0" algn="r" defTabSz="914400" rtl="0" eaLnBrk="1" latinLnBrk="0" hangingPunct="1">
              <a:defRPr kumimoji="1" sz="1000" b="1" kern="1200">
                <a:solidFill>
                  <a:schemeClr val="tx1">
                    <a:lumMod val="65000"/>
                    <a:lumOff val="3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0000000-1234-1234-1234-123412341234}" type="slidenum">
              <a:rPr lang="en-US" altLang="ja-JP" smtClean="0"/>
              <a:pPr/>
              <a:t>111</a:t>
            </a:fld>
            <a:endParaRPr lang="ja-JP" altLang="en-US"/>
          </a:p>
        </p:txBody>
      </p:sp>
      <p:sp>
        <p:nvSpPr>
          <p:cNvPr id="10" name="正方形/長方形 9"/>
          <p:cNvSpPr/>
          <p:nvPr/>
        </p:nvSpPr>
        <p:spPr>
          <a:xfrm>
            <a:off x="5163992" y="2906940"/>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50361" y="2643758"/>
            <a:ext cx="1080120" cy="2525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72876" y="1981825"/>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5289246" y="26366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9" name="楕円 18"/>
          <p:cNvSpPr/>
          <p:nvPr/>
        </p:nvSpPr>
        <p:spPr>
          <a:xfrm>
            <a:off x="1434691" y="28998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0" name="楕円 19"/>
          <p:cNvSpPr/>
          <p:nvPr/>
        </p:nvSpPr>
        <p:spPr>
          <a:xfrm>
            <a:off x="151671" y="17658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6193139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061777" y="1506029"/>
            <a:ext cx="7023043" cy="346996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4</a:t>
            </a:r>
            <a:r>
              <a:rPr lang="en-US" altLang="ja-JP" dirty="0" smtClean="0"/>
              <a:t>-2.</a:t>
            </a:r>
            <a:r>
              <a:rPr kumimoji="1" lang="ja-JP" altLang="en-US" dirty="0" smtClean="0"/>
              <a:t>ダッシュボードの作成　項目の選択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コンテンツから作成したグラフ・レポート</a:t>
            </a:r>
            <a:r>
              <a:rPr kumimoji="1" lang="en-US" altLang="ja-JP" dirty="0" smtClean="0"/>
              <a:t>01</a:t>
            </a:r>
            <a:r>
              <a:rPr kumimoji="1" lang="ja-JP" altLang="en-US" dirty="0" smtClean="0"/>
              <a:t>をキャンバスへ</a:t>
            </a:r>
            <a:r>
              <a:rPr lang="ja-JP" altLang="en-US" dirty="0"/>
              <a:t>配置</a:t>
            </a:r>
            <a:r>
              <a:rPr lang="ja-JP" altLang="en-US" dirty="0" smtClean="0"/>
              <a:t>します。</a:t>
            </a:r>
            <a:endParaRPr kumimoji="1"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112</a:t>
            </a:fld>
            <a:endParaRPr lang="ja-JP" altLang="en-US" dirty="0"/>
          </a:p>
        </p:txBody>
      </p:sp>
      <p:sp>
        <p:nvSpPr>
          <p:cNvPr id="8" name="正方形/長方形 7"/>
          <p:cNvSpPr/>
          <p:nvPr/>
        </p:nvSpPr>
        <p:spPr>
          <a:xfrm>
            <a:off x="1490564" y="2971196"/>
            <a:ext cx="1296144" cy="1900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878044" y="2608968"/>
            <a:ext cx="2486134" cy="2103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443608" y="2608968"/>
            <a:ext cx="559186" cy="21031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490564" y="3173275"/>
            <a:ext cx="1296144" cy="1900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カギ線コネクタ 11"/>
          <p:cNvCxnSpPr>
            <a:stCxn id="8" idx="0"/>
            <a:endCxn id="9" idx="0"/>
          </p:cNvCxnSpPr>
          <p:nvPr/>
        </p:nvCxnSpPr>
        <p:spPr>
          <a:xfrm rot="5400000" flipH="1" flipV="1">
            <a:off x="3948759" y="798845"/>
            <a:ext cx="362228" cy="3982475"/>
          </a:xfrm>
          <a:prstGeom prst="bentConnector3">
            <a:avLst>
              <a:gd name="adj1" fmla="val 163109"/>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3" name="カギ線コネクタ 12"/>
          <p:cNvCxnSpPr>
            <a:stCxn id="11" idx="2"/>
            <a:endCxn id="10" idx="2"/>
          </p:cNvCxnSpPr>
          <p:nvPr/>
        </p:nvCxnSpPr>
        <p:spPr>
          <a:xfrm rot="16200000" flipH="1">
            <a:off x="4256540" y="1245448"/>
            <a:ext cx="1348757" cy="5584565"/>
          </a:xfrm>
          <a:prstGeom prst="bentConnector3">
            <a:avLst>
              <a:gd name="adj1" fmla="val 116949"/>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0" name="角丸四角形 19"/>
          <p:cNvSpPr/>
          <p:nvPr/>
        </p:nvSpPr>
        <p:spPr>
          <a:xfrm>
            <a:off x="2211240" y="2320936"/>
            <a:ext cx="197971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21" name="角丸四角形 20"/>
          <p:cNvSpPr/>
          <p:nvPr/>
        </p:nvSpPr>
        <p:spPr>
          <a:xfrm>
            <a:off x="2246736" y="3463704"/>
            <a:ext cx="1944216"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22" name="正方形/長方形 21"/>
          <p:cNvSpPr/>
          <p:nvPr/>
        </p:nvSpPr>
        <p:spPr>
          <a:xfrm>
            <a:off x="1083259" y="3140283"/>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740664" y="310816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09113151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r="561"/>
          <a:stretch/>
        </p:blipFill>
        <p:spPr>
          <a:xfrm>
            <a:off x="1062000" y="1504799"/>
            <a:ext cx="6999960" cy="3478241"/>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4</a:t>
            </a:r>
            <a:r>
              <a:rPr lang="en-US" altLang="ja-JP" dirty="0" smtClean="0"/>
              <a:t>-3.</a:t>
            </a:r>
            <a:r>
              <a:rPr kumimoji="1" lang="ja-JP" altLang="en-US" dirty="0" smtClean="0"/>
              <a:t>ダッシュボードの作成　フィルタの設定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フィルタ項目をダッシュボード全体に設定していきます。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113</a:t>
            </a:fld>
            <a:endParaRPr lang="ja-JP" altLang="en-US" dirty="0"/>
          </a:p>
        </p:txBody>
      </p:sp>
      <p:sp>
        <p:nvSpPr>
          <p:cNvPr id="10" name="正方形/長方形 9"/>
          <p:cNvSpPr/>
          <p:nvPr/>
        </p:nvSpPr>
        <p:spPr>
          <a:xfrm>
            <a:off x="1567544" y="2174492"/>
            <a:ext cx="1224136" cy="2532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067309" y="2509997"/>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2742712" y="2305319"/>
            <a:ext cx="1302790" cy="2862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765515" y="250076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角丸四角形 20"/>
          <p:cNvSpPr/>
          <p:nvPr/>
        </p:nvSpPr>
        <p:spPr>
          <a:xfrm>
            <a:off x="1477788" y="1838345"/>
            <a:ext cx="1403648"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r>
              <a:rPr lang="ja-JP" altLang="en-US" sz="1100" b="1" dirty="0">
                <a:solidFill>
                  <a:srgbClr val="FF0000"/>
                </a:solidFill>
              </a:rPr>
              <a:t>右クリック</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5" name="楕円 14"/>
          <p:cNvSpPr/>
          <p:nvPr/>
        </p:nvSpPr>
        <p:spPr>
          <a:xfrm>
            <a:off x="4045502" y="22807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Tree>
    <p:extLst>
      <p:ext uri="{BB962C8B-B14F-4D97-AF65-F5344CB8AC3E}">
        <p14:creationId xmlns:p14="http://schemas.microsoft.com/office/powerpoint/2010/main" val="128318434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062000" y="1504800"/>
            <a:ext cx="6998635" cy="3474441"/>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4-4.</a:t>
            </a:r>
            <a:r>
              <a:rPr kumimoji="1" lang="ja-JP" altLang="en-US" dirty="0" smtClean="0"/>
              <a:t>ダッシュボードの作成　</a:t>
            </a:r>
            <a:r>
              <a:rPr lang="ja-JP" altLang="en-US" dirty="0"/>
              <a:t>タイトルの変更</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タイトル</a:t>
            </a:r>
            <a:r>
              <a:rPr lang="ja-JP" altLang="en-US" dirty="0" smtClean="0"/>
              <a:t>を「販売金額ダッシュボード」に変更して、実行確認を行います。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114</a:t>
            </a:fld>
            <a:endParaRPr lang="ja-JP" altLang="en-US" dirty="0"/>
          </a:p>
        </p:txBody>
      </p:sp>
      <p:sp>
        <p:nvSpPr>
          <p:cNvPr id="9" name="楕円 8"/>
          <p:cNvSpPr/>
          <p:nvPr/>
        </p:nvSpPr>
        <p:spPr>
          <a:xfrm>
            <a:off x="8060635" y="18343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4" name="正方形/長方形 13"/>
          <p:cNvSpPr/>
          <p:nvPr/>
        </p:nvSpPr>
        <p:spPr>
          <a:xfrm>
            <a:off x="7772603" y="1856781"/>
            <a:ext cx="233469" cy="2376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5264802" y="184172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①ダブルクリック</a:t>
            </a:r>
            <a:endParaRPr kumimoji="1" lang="ja-JP" altLang="en-US" sz="1100" b="1" dirty="0">
              <a:solidFill>
                <a:srgbClr val="FF0000"/>
              </a:solidFill>
            </a:endParaRPr>
          </a:p>
        </p:txBody>
      </p:sp>
      <p:sp>
        <p:nvSpPr>
          <p:cNvPr id="23" name="正方形/長方形 22"/>
          <p:cNvSpPr/>
          <p:nvPr/>
        </p:nvSpPr>
        <p:spPr>
          <a:xfrm>
            <a:off x="4726382" y="2131223"/>
            <a:ext cx="1501802" cy="333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9567680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4-5.</a:t>
            </a:r>
            <a:r>
              <a:rPr kumimoji="1" lang="ja-JP" altLang="en-US" dirty="0" smtClean="0"/>
              <a:t>ダッシュボードの作成　実行確認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実行確認後、保存の操作を行います。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115</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2"/>
          <a:stretch>
            <a:fillRect/>
          </a:stretch>
        </p:blipFill>
        <p:spPr>
          <a:xfrm>
            <a:off x="615478" y="1425978"/>
            <a:ext cx="7913043" cy="3343284"/>
          </a:xfrm>
          <a:prstGeom prst="rect">
            <a:avLst/>
          </a:prstGeom>
          <a:ln>
            <a:solidFill>
              <a:schemeClr val="tx1">
                <a:lumMod val="75000"/>
                <a:lumOff val="25000"/>
              </a:schemeClr>
            </a:solidFill>
          </a:ln>
        </p:spPr>
      </p:pic>
    </p:spTree>
    <p:extLst>
      <p:ext uri="{BB962C8B-B14F-4D97-AF65-F5344CB8AC3E}">
        <p14:creationId xmlns:p14="http://schemas.microsoft.com/office/powerpoint/2010/main" val="320861622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2440437" y="1623900"/>
            <a:ext cx="6242264" cy="310808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ja-JP" altLang="en-US" dirty="0" smtClean="0"/>
              <a:t>フィルタ項目の降順設定①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計上年月日フィルタの項目はデフォルトの設定で昇順に設定されています。</a:t>
            </a:r>
            <a:endParaRPr kumimoji="1" lang="en-US" altLang="ja-JP" dirty="0" smtClean="0"/>
          </a:p>
          <a:p>
            <a:r>
              <a:rPr lang="ja-JP" altLang="en-US" dirty="0"/>
              <a:t>降順に変更したい場合に</a:t>
            </a:r>
            <a:r>
              <a:rPr lang="ja-JP" altLang="en-US" dirty="0" smtClean="0"/>
              <a:t>は、フィルタ設定画面から設定を行います。</a:t>
            </a:r>
            <a:endParaRPr kumimoji="1"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116</a:t>
            </a:fld>
            <a:endParaRPr lang="ja-JP" altLang="en-US" dirty="0"/>
          </a:p>
        </p:txBody>
      </p:sp>
      <p:pic>
        <p:nvPicPr>
          <p:cNvPr id="7" name="図 6"/>
          <p:cNvPicPr>
            <a:picLocks noChangeAspect="1"/>
          </p:cNvPicPr>
          <p:nvPr/>
        </p:nvPicPr>
        <p:blipFill>
          <a:blip r:embed="rId3"/>
          <a:stretch>
            <a:fillRect/>
          </a:stretch>
        </p:blipFill>
        <p:spPr>
          <a:xfrm>
            <a:off x="414070" y="1623901"/>
            <a:ext cx="1849016" cy="1678183"/>
          </a:xfrm>
          <a:prstGeom prst="rect">
            <a:avLst/>
          </a:prstGeom>
          <a:ln>
            <a:solidFill>
              <a:schemeClr val="tx1">
                <a:lumMod val="75000"/>
                <a:lumOff val="25000"/>
              </a:schemeClr>
            </a:solidFill>
          </a:ln>
        </p:spPr>
      </p:pic>
      <p:sp>
        <p:nvSpPr>
          <p:cNvPr id="10" name="正方形/長方形 9"/>
          <p:cNvSpPr/>
          <p:nvPr/>
        </p:nvSpPr>
        <p:spPr>
          <a:xfrm>
            <a:off x="5292080" y="3723878"/>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841348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フィルタ項目の降順設定②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ソースの編集画面では降順設定のほかにも</a:t>
            </a:r>
            <a:endParaRPr kumimoji="1" lang="en-US" altLang="ja-JP" dirty="0" smtClean="0"/>
          </a:p>
          <a:p>
            <a:r>
              <a:rPr lang="ja-JP" altLang="en-US" dirty="0"/>
              <a:t>様々な設定が可能</a:t>
            </a:r>
            <a:r>
              <a:rPr lang="ja-JP" altLang="en-US" dirty="0" smtClean="0"/>
              <a:t>です。</a:t>
            </a:r>
            <a:endParaRPr lang="en-US" altLang="ja-JP" dirty="0" smtClean="0"/>
          </a:p>
          <a:p>
            <a:endParaRPr kumimoji="1" lang="en-US" altLang="ja-JP" dirty="0" smtClean="0"/>
          </a:p>
          <a:p>
            <a:r>
              <a:rPr kumimoji="1" lang="ja-JP" altLang="en-US" dirty="0" smtClean="0"/>
              <a:t>降順設定を行う場合には</a:t>
            </a:r>
            <a:endParaRPr kumimoji="1" lang="en-US" altLang="ja-JP" dirty="0" smtClean="0"/>
          </a:p>
          <a:p>
            <a:r>
              <a:rPr lang="ja-JP" altLang="en-US" dirty="0"/>
              <a:t>右</a:t>
            </a:r>
            <a:r>
              <a:rPr lang="ja-JP" altLang="en-US" dirty="0" smtClean="0"/>
              <a:t>の</a:t>
            </a:r>
            <a:r>
              <a:rPr lang="ja-JP" altLang="en-US" dirty="0"/>
              <a:t>キャプチャ画面と同様の設定を</a:t>
            </a:r>
            <a:r>
              <a:rPr lang="ja-JP" altLang="en-US" dirty="0" smtClean="0"/>
              <a:t>します。</a:t>
            </a:r>
            <a:endParaRPr kumimoji="1"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117</a:t>
            </a:fld>
            <a:endParaRPr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3495" y="745718"/>
            <a:ext cx="4150647" cy="4104456"/>
          </a:xfrm>
          <a:prstGeom prst="rect">
            <a:avLst/>
          </a:prstGeom>
          <a:ln>
            <a:solidFill>
              <a:schemeClr val="tx1">
                <a:lumMod val="75000"/>
                <a:lumOff val="25000"/>
              </a:schemeClr>
            </a:solidFill>
          </a:ln>
        </p:spPr>
      </p:pic>
    </p:spTree>
    <p:extLst>
      <p:ext uri="{BB962C8B-B14F-4D97-AF65-F5344CB8AC3E}">
        <p14:creationId xmlns:p14="http://schemas.microsoft.com/office/powerpoint/2010/main" val="39701489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フィルタ項目の降順設定③</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設定を適用すると</a:t>
            </a:r>
            <a:endParaRPr kumimoji="1" lang="en-US" altLang="ja-JP" dirty="0" smtClean="0"/>
          </a:p>
          <a:p>
            <a:r>
              <a:rPr kumimoji="1" lang="ja-JP" altLang="en-US" dirty="0" smtClean="0"/>
              <a:t>フィルタ項目が降順で表示されます。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118</a:t>
            </a:fld>
            <a:endParaRPr lang="ja-JP" altLang="en-US" dirty="0"/>
          </a:p>
        </p:txBody>
      </p:sp>
      <p:pic>
        <p:nvPicPr>
          <p:cNvPr id="6" name="図 5"/>
          <p:cNvPicPr>
            <a:picLocks noChangeAspect="1"/>
          </p:cNvPicPr>
          <p:nvPr/>
        </p:nvPicPr>
        <p:blipFill>
          <a:blip r:embed="rId2"/>
          <a:stretch>
            <a:fillRect/>
          </a:stretch>
        </p:blipFill>
        <p:spPr>
          <a:xfrm>
            <a:off x="4355976" y="1275606"/>
            <a:ext cx="3676729" cy="2664296"/>
          </a:xfrm>
          <a:prstGeom prst="rect">
            <a:avLst/>
          </a:prstGeom>
          <a:ln>
            <a:solidFill>
              <a:schemeClr val="tx1">
                <a:lumMod val="75000"/>
                <a:lumOff val="25000"/>
              </a:schemeClr>
            </a:solidFill>
          </a:ln>
        </p:spPr>
      </p:pic>
    </p:spTree>
    <p:extLst>
      <p:ext uri="{BB962C8B-B14F-4D97-AF65-F5344CB8AC3E}">
        <p14:creationId xmlns:p14="http://schemas.microsoft.com/office/powerpoint/2010/main" val="2988768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2654431" y="1657468"/>
            <a:ext cx="6155953" cy="306518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4-6.</a:t>
            </a:r>
            <a:r>
              <a:rPr kumimoji="1" lang="ja-JP" altLang="en-US" dirty="0" smtClean="0"/>
              <a:t>ダッシュボードの作成　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メニューからの「名前を付けて保存」からタイトルを「</a:t>
            </a:r>
            <a:r>
              <a:rPr lang="en-US" altLang="ja-JP" dirty="0" smtClean="0"/>
              <a:t>dashboard</a:t>
            </a:r>
            <a:r>
              <a:rPr lang="ja-JP" altLang="en-US" dirty="0" smtClean="0"/>
              <a:t>」に変更し、保存します。</a:t>
            </a:r>
            <a:endParaRPr lang="en-US" altLang="ja-JP" dirty="0" smtClean="0"/>
          </a:p>
          <a:p>
            <a:r>
              <a:rPr lang="ja-JP" altLang="en-US" dirty="0" smtClean="0"/>
              <a:t>保存完了後</a:t>
            </a:r>
            <a:r>
              <a:rPr lang="en-US" altLang="ja-JP" dirty="0" smtClean="0"/>
              <a:t>Designer</a:t>
            </a:r>
            <a:r>
              <a:rPr lang="ja-JP" altLang="en-US" dirty="0" smtClean="0"/>
              <a:t>を閉じてください。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119</a:t>
            </a:fld>
            <a:endParaRPr lang="ja-JP" altLang="en-US" dirty="0"/>
          </a:p>
        </p:txBody>
      </p:sp>
      <p:sp>
        <p:nvSpPr>
          <p:cNvPr id="8" name="正方形/長方形 7"/>
          <p:cNvSpPr/>
          <p:nvPr/>
        </p:nvSpPr>
        <p:spPr>
          <a:xfrm>
            <a:off x="8439089" y="4458675"/>
            <a:ext cx="360040" cy="229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8799129" y="442625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2" name="正方形/長方形 11"/>
          <p:cNvSpPr/>
          <p:nvPr/>
        </p:nvSpPr>
        <p:spPr>
          <a:xfrm>
            <a:off x="4883712" y="4005637"/>
            <a:ext cx="386475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6444160" y="371760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16" name="図 15"/>
          <p:cNvPicPr>
            <a:picLocks noChangeAspect="1"/>
          </p:cNvPicPr>
          <p:nvPr/>
        </p:nvPicPr>
        <p:blipFill>
          <a:blip r:embed="rId3"/>
          <a:stretch>
            <a:fillRect/>
          </a:stretch>
        </p:blipFill>
        <p:spPr>
          <a:xfrm>
            <a:off x="501862" y="1545413"/>
            <a:ext cx="1989866" cy="3183785"/>
          </a:xfrm>
          <a:prstGeom prst="rect">
            <a:avLst/>
          </a:prstGeom>
          <a:ln>
            <a:solidFill>
              <a:schemeClr val="tx1">
                <a:lumMod val="75000"/>
                <a:lumOff val="25000"/>
              </a:schemeClr>
            </a:solidFill>
          </a:ln>
        </p:spPr>
      </p:pic>
      <p:sp>
        <p:nvSpPr>
          <p:cNvPr id="17" name="正方形/長方形 16"/>
          <p:cNvSpPr/>
          <p:nvPr/>
        </p:nvSpPr>
        <p:spPr>
          <a:xfrm>
            <a:off x="560005" y="1639693"/>
            <a:ext cx="288032" cy="27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588959" y="3190063"/>
            <a:ext cx="1635257" cy="269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136383" y="1601759"/>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0" name="テキスト ボックス 19"/>
          <p:cNvSpPr txBox="1"/>
          <p:nvPr/>
        </p:nvSpPr>
        <p:spPr>
          <a:xfrm>
            <a:off x="143741" y="310852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Tree>
    <p:extLst>
      <p:ext uri="{BB962C8B-B14F-4D97-AF65-F5344CB8AC3E}">
        <p14:creationId xmlns:p14="http://schemas.microsoft.com/office/powerpoint/2010/main" val="2355954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a:xfrm>
            <a:off x="215516" y="195486"/>
            <a:ext cx="8712968" cy="637580"/>
          </a:xfrm>
        </p:spPr>
        <p:txBody>
          <a:bodyPr/>
          <a:lstStyle/>
          <a:p>
            <a:r>
              <a:rPr lang="ja-JP" altLang="en-US" dirty="0" smtClean="0"/>
              <a:t>ハンズオンの進め方</a:t>
            </a:r>
            <a:endParaRPr kumimoji="1" lang="ja-JP" altLang="en-US" dirty="0"/>
          </a:p>
        </p:txBody>
      </p:sp>
      <p:sp>
        <p:nvSpPr>
          <p:cNvPr id="2" name="フッター プレースホルダー 1"/>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12</a:t>
            </a:fld>
            <a:endParaRPr lang="ja-JP" altLang="en-US" dirty="0"/>
          </a:p>
        </p:txBody>
      </p:sp>
      <p:cxnSp>
        <p:nvCxnSpPr>
          <p:cNvPr id="26" name="直線コネクタ 25">
            <a:extLst>
              <a:ext uri="{FF2B5EF4-FFF2-40B4-BE49-F238E27FC236}">
                <a16:creationId xmlns:a16="http://schemas.microsoft.com/office/drawing/2014/main" id="{B1E74199-1DDB-4D55-99FE-6BA4C6A4FD1B}"/>
              </a:ext>
            </a:extLst>
          </p:cNvPr>
          <p:cNvCxnSpPr>
            <a:cxnSpLocks/>
            <a:stCxn id="27" idx="2"/>
            <a:endCxn id="12" idx="0"/>
          </p:cNvCxnSpPr>
          <p:nvPr/>
        </p:nvCxnSpPr>
        <p:spPr>
          <a:xfrm>
            <a:off x="2375536" y="2139702"/>
            <a:ext cx="440" cy="576064"/>
          </a:xfrm>
          <a:prstGeom prst="line">
            <a:avLst/>
          </a:prstGeom>
          <a:noFill/>
          <a:ln w="38100" cap="flat" cmpd="sng" algn="ctr">
            <a:solidFill>
              <a:schemeClr val="bg1">
                <a:lumMod val="50000"/>
              </a:schemeClr>
            </a:solidFill>
            <a:prstDash val="solid"/>
            <a:tailEnd type="none" w="lg" len="lg"/>
          </a:ln>
          <a:effectLst/>
        </p:spPr>
      </p:cxnSp>
      <p:graphicFrame>
        <p:nvGraphicFramePr>
          <p:cNvPr id="27" name="Group 55">
            <a:extLst>
              <a:ext uri="{FF2B5EF4-FFF2-40B4-BE49-F238E27FC236}">
                <a16:creationId xmlns:a16="http://schemas.microsoft.com/office/drawing/2014/main" id="{4A6DDA68-BE7D-419F-9CE0-E884E49F3488}"/>
              </a:ext>
            </a:extLst>
          </p:cNvPr>
          <p:cNvGraphicFramePr>
            <a:graphicFrameLocks noGrp="1"/>
          </p:cNvGraphicFramePr>
          <p:nvPr>
            <p:extLst>
              <p:ext uri="{D42A27DB-BD31-4B8C-83A1-F6EECF244321}">
                <p14:modId xmlns:p14="http://schemas.microsoft.com/office/powerpoint/2010/main" val="3563947947"/>
              </p:ext>
            </p:extLst>
          </p:nvPr>
        </p:nvGraphicFramePr>
        <p:xfrm>
          <a:off x="395536" y="1059702"/>
          <a:ext cx="3960000" cy="1080000"/>
        </p:xfrm>
        <a:graphic>
          <a:graphicData uri="http://schemas.openxmlformats.org/drawingml/2006/table">
            <a:tbl>
              <a:tblPr/>
              <a:tblGrid>
                <a:gridCol w="665287">
                  <a:extLst>
                    <a:ext uri="{9D8B030D-6E8A-4147-A177-3AD203B41FA5}">
                      <a16:colId xmlns:a16="http://schemas.microsoft.com/office/drawing/2014/main" val="1102092422"/>
                    </a:ext>
                  </a:extLst>
                </a:gridCol>
                <a:gridCol w="3294713">
                  <a:extLst>
                    <a:ext uri="{9D8B030D-6E8A-4147-A177-3AD203B41FA5}">
                      <a16:colId xmlns:a16="http://schemas.microsoft.com/office/drawing/2014/main" val="20000"/>
                    </a:ext>
                  </a:extLst>
                </a:gridCol>
              </a:tblGrid>
              <a:tr h="108000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1</a:t>
                      </a:r>
                      <a:endParaRPr kumimoji="1" lang="ja-JP" altLang="en-US" sz="2400" b="1" i="0" u="none" strike="noStrike" kern="1200" cap="none" spc="0" normalizeH="0" baseline="0" noProof="0" dirty="0">
                        <a:ln>
                          <a:noFill/>
                        </a:ln>
                        <a:solidFill>
                          <a:schemeClr val="tx2"/>
                        </a:solidFill>
                        <a:effectLst/>
                        <a:uLnTx/>
                        <a:uFillTx/>
                        <a:latin typeface="Segoe UI 本文"/>
                        <a:ea typeface="メイリオ" pitchFamily="50" charset="-128"/>
                        <a:cs typeface="メイリオ" pitchFamily="50" charset="-128"/>
                      </a:endParaRPr>
                    </a:p>
                  </a:txBody>
                  <a:tcPr marL="0" marR="0" marT="72000" marB="36000" anchor="ctr" horzOverflow="overflow">
                    <a:lnL w="57150" cap="flat" cmpd="sng" algn="ctr">
                      <a:solidFill>
                        <a:srgbClr val="0071BC"/>
                      </a:solidFill>
                      <a:prstDash val="solid"/>
                      <a:round/>
                      <a:headEnd type="none" w="med" len="med"/>
                      <a:tailEnd type="none" w="med" len="med"/>
                    </a:lnL>
                    <a:lnR w="6350" cap="flat" cmpd="sng" algn="ctr">
                      <a:solidFill>
                        <a:srgbClr val="0071BC"/>
                      </a:solidFill>
                      <a:prstDash val="solid"/>
                      <a:round/>
                      <a:headEnd type="none" w="med" len="med"/>
                      <a:tailEnd type="none" w="med" len="med"/>
                    </a:lnR>
                    <a:lnT w="57150" cap="flat" cmpd="sng" algn="ctr">
                      <a:solidFill>
                        <a:srgbClr val="0071BC"/>
                      </a:solidFill>
                      <a:prstDash val="solid"/>
                      <a:round/>
                      <a:headEnd type="none" w="med" len="med"/>
                      <a:tailEnd type="none" w="med" len="med"/>
                    </a:lnT>
                    <a:lnB w="57150" cap="flat" cmpd="sng" algn="ctr">
                      <a:solidFill>
                        <a:srgbClr val="0071BC"/>
                      </a:solidFill>
                      <a:prstDash val="solid"/>
                      <a:round/>
                      <a:headEnd type="none" w="med" len="med"/>
                      <a:tailEnd type="none" w="med" len="med"/>
                    </a:lnB>
                    <a:lnTlToBr>
                      <a:noFill/>
                    </a:lnTlToBr>
                    <a:lnBlToTr>
                      <a:noFill/>
                    </a:lnBlToTr>
                    <a:solidFill>
                      <a:srgbClr val="E2F1FA"/>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just" defTabSz="914400" rtl="0" eaLnBrk="1" fontAlgn="auto" latinLnBrk="0" hangingPunct="1">
                        <a:lnSpc>
                          <a:spcPct val="120000"/>
                        </a:lnSpc>
                        <a:spcBef>
                          <a:spcPts val="0"/>
                        </a:spcBef>
                        <a:spcAft>
                          <a:spcPts val="300"/>
                        </a:spcAft>
                        <a:buClrTx/>
                        <a:buSzTx/>
                        <a:buFontTx/>
                        <a:buNone/>
                        <a:tabLst/>
                        <a:defRPr/>
                      </a:pPr>
                      <a:r>
                        <a:rPr kumimoji="1" lang="en-US" altLang="ja-JP" sz="1400" b="1"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WebFOCUS</a:t>
                      </a:r>
                      <a:r>
                        <a:rPr kumimoji="1" lang="ja-JP" altLang="en-US" sz="1400" b="1" i="0" u="none" strike="noStrike" kern="1200" cap="none" spc="0" normalizeH="0" baseline="0" noProof="0" dirty="0" smtClean="0">
                          <a:ln>
                            <a:noFill/>
                          </a:ln>
                          <a:solidFill>
                            <a:schemeClr val="tx2"/>
                          </a:solidFill>
                          <a:effectLst/>
                          <a:uLnTx/>
                          <a:uFillTx/>
                          <a:latin typeface="メイリオ" pitchFamily="50" charset="-128"/>
                          <a:ea typeface="メイリオ" pitchFamily="50" charset="-128"/>
                          <a:cs typeface="メイリオ" pitchFamily="50" charset="-128"/>
                        </a:rPr>
                        <a:t>管理者</a:t>
                      </a:r>
                      <a:endParaRPr kumimoji="1" lang="en-US" altLang="ja-JP" sz="1400" b="1" i="0" u="none" strike="noStrike" kern="1200" cap="none" spc="0" normalizeH="0" baseline="0" noProof="0" dirty="0">
                        <a:ln>
                          <a:noFill/>
                        </a:ln>
                        <a:solidFill>
                          <a:schemeClr val="tx2"/>
                        </a:solidFill>
                        <a:effectLst/>
                        <a:uLnTx/>
                        <a:uFillTx/>
                        <a:latin typeface="メイリオ" pitchFamily="50" charset="-128"/>
                        <a:ea typeface="メイリオ" pitchFamily="50" charset="-128"/>
                        <a:cs typeface="メイリオ" pitchFamily="50" charset="-128"/>
                      </a:endParaRPr>
                    </a:p>
                    <a:p>
                      <a:r>
                        <a:rPr kumimoji="1" lang="ja-JP" altLang="en-US" sz="1050" dirty="0" smtClean="0">
                          <a:solidFill>
                            <a:schemeClr val="tx1">
                              <a:lumMod val="75000"/>
                              <a:lumOff val="25000"/>
                            </a:schemeClr>
                          </a:solidFill>
                        </a:rPr>
                        <a:t>部門ワークスペースの作成</a:t>
                      </a:r>
                      <a:endParaRPr kumimoji="1" lang="en-US" altLang="ja-JP" sz="1050" dirty="0" smtClean="0">
                        <a:solidFill>
                          <a:schemeClr val="tx1">
                            <a:lumMod val="75000"/>
                            <a:lumOff val="25000"/>
                          </a:schemeClr>
                        </a:solidFill>
                      </a:endParaRPr>
                    </a:p>
                    <a:p>
                      <a:r>
                        <a:rPr kumimoji="1" lang="ja-JP" altLang="en-US" sz="1050" dirty="0" smtClean="0">
                          <a:solidFill>
                            <a:schemeClr val="tx1">
                              <a:lumMod val="75000"/>
                              <a:lumOff val="25000"/>
                            </a:schemeClr>
                          </a:solidFill>
                        </a:rPr>
                        <a:t>部門管理者＆開発者ユーザーの作成</a:t>
                      </a:r>
                      <a:endParaRPr kumimoji="1" lang="ja-JP" altLang="en-US" sz="1050" dirty="0">
                        <a:solidFill>
                          <a:schemeClr val="tx1">
                            <a:lumMod val="75000"/>
                            <a:lumOff val="25000"/>
                          </a:schemeClr>
                        </a:solidFill>
                      </a:endParaRPr>
                    </a:p>
                  </a:txBody>
                  <a:tcPr marL="144000" marR="144000" marT="144000" marB="125999" anchor="ctr" horzOverflow="overflow">
                    <a:lnL w="6350" cap="flat" cmpd="sng" algn="ctr">
                      <a:solidFill>
                        <a:srgbClr val="0071BC"/>
                      </a:solidFill>
                      <a:prstDash val="solid"/>
                      <a:round/>
                      <a:headEnd type="none" w="med" len="med"/>
                      <a:tailEnd type="none" w="med" len="med"/>
                    </a:lnL>
                    <a:lnR w="57150" cap="flat" cmpd="sng" algn="ctr">
                      <a:solidFill>
                        <a:srgbClr val="0071BC"/>
                      </a:solidFill>
                      <a:prstDash val="solid"/>
                      <a:round/>
                      <a:headEnd type="none" w="med" len="med"/>
                      <a:tailEnd type="none" w="med" len="med"/>
                    </a:lnR>
                    <a:lnT w="57150" cap="flat" cmpd="sng" algn="ctr">
                      <a:solidFill>
                        <a:srgbClr val="0071BC"/>
                      </a:solidFill>
                      <a:prstDash val="solid"/>
                      <a:round/>
                      <a:headEnd type="none" w="med" len="med"/>
                      <a:tailEnd type="none" w="med" len="med"/>
                    </a:lnT>
                    <a:lnB w="57150" cap="flat" cmpd="sng" algn="ctr">
                      <a:solidFill>
                        <a:srgbClr val="0071BC"/>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28" name="Group 283">
            <a:extLst>
              <a:ext uri="{FF2B5EF4-FFF2-40B4-BE49-F238E27FC236}">
                <a16:creationId xmlns:a16="http://schemas.microsoft.com/office/drawing/2014/main" id="{E613C8E3-F16E-4385-982E-FAAF2C8264B3}"/>
              </a:ext>
            </a:extLst>
          </p:cNvPr>
          <p:cNvGraphicFramePr>
            <a:graphicFrameLocks noGrp="1"/>
          </p:cNvGraphicFramePr>
          <p:nvPr>
            <p:extLst>
              <p:ext uri="{D42A27DB-BD31-4B8C-83A1-F6EECF244321}">
                <p14:modId xmlns:p14="http://schemas.microsoft.com/office/powerpoint/2010/main" val="114392507"/>
              </p:ext>
            </p:extLst>
          </p:nvPr>
        </p:nvGraphicFramePr>
        <p:xfrm>
          <a:off x="4572272" y="418607"/>
          <a:ext cx="2448000" cy="196020"/>
        </p:xfrm>
        <a:graphic>
          <a:graphicData uri="http://schemas.openxmlformats.org/drawingml/2006/table">
            <a:tbl>
              <a:tblPr/>
              <a:tblGrid>
                <a:gridCol w="216024">
                  <a:extLst>
                    <a:ext uri="{9D8B030D-6E8A-4147-A177-3AD203B41FA5}">
                      <a16:colId xmlns:a16="http://schemas.microsoft.com/office/drawing/2014/main" val="20000"/>
                    </a:ext>
                  </a:extLst>
                </a:gridCol>
                <a:gridCol w="2231976">
                  <a:extLst>
                    <a:ext uri="{9D8B030D-6E8A-4147-A177-3AD203B41FA5}">
                      <a16:colId xmlns:a16="http://schemas.microsoft.com/office/drawing/2014/main" val="20001"/>
                    </a:ext>
                  </a:extLst>
                </a:gridCol>
              </a:tblGrid>
              <a:tr h="75537">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l" defTabSz="914400" rtl="0" eaLnBrk="1" fontAlgn="base" latinLnBrk="0" hangingPunct="1">
                        <a:lnSpc>
                          <a:spcPct val="120000"/>
                        </a:lnSpc>
                        <a:spcBef>
                          <a:spcPts val="0"/>
                        </a:spcBef>
                        <a:spcAft>
                          <a:spcPct val="0"/>
                        </a:spcAft>
                        <a:buClrTx/>
                        <a:buSzTx/>
                        <a:buFontTx/>
                        <a:buNone/>
                        <a:tabLst/>
                      </a:pPr>
                      <a:endParaRPr kumimoji="1" lang="ja-JP" altLang="en-US" sz="1000" b="0" i="0" u="none" strike="noStrike" cap="none" normalizeH="0" baseline="0" dirty="0">
                        <a:ln>
                          <a:noFill/>
                        </a:ln>
                        <a:solidFill>
                          <a:schemeClr val="tx1"/>
                        </a:solidFill>
                        <a:effectLst/>
                        <a:latin typeface="+mn-ea"/>
                        <a:ea typeface="+mn-ea"/>
                        <a:cs typeface="メイリオ" pitchFamily="50" charset="-128"/>
                      </a:endParaRPr>
                    </a:p>
                  </a:txBody>
                  <a:tcPr marL="72000" marR="72000" marT="0" marB="0" anchor="ctr" horzOverflow="overflow">
                    <a:lnL w="38100" cap="flat" cmpd="sng" algn="ctr">
                      <a:solidFill>
                        <a:srgbClr val="0071BC"/>
                      </a:solidFill>
                      <a:prstDash val="solid"/>
                      <a:round/>
                      <a:headEnd type="none" w="med" len="med"/>
                      <a:tailEnd type="none" w="med" len="med"/>
                    </a:lnL>
                    <a:lnR w="38100" cap="flat" cmpd="sng" algn="ctr">
                      <a:solidFill>
                        <a:srgbClr val="0071BC"/>
                      </a:solidFill>
                      <a:prstDash val="solid"/>
                      <a:round/>
                      <a:headEnd type="none" w="med" len="med"/>
                      <a:tailEnd type="none" w="med" len="med"/>
                    </a:lnR>
                    <a:lnT w="38100" cap="flat" cmpd="sng" algn="ctr">
                      <a:solidFill>
                        <a:srgbClr val="0071BC"/>
                      </a:solidFill>
                      <a:prstDash val="solid"/>
                      <a:round/>
                      <a:headEnd type="none" w="med" len="med"/>
                      <a:tailEnd type="none" w="med" len="med"/>
                    </a:lnT>
                    <a:lnB w="38100" cap="flat" cmpd="sng" algn="ctr">
                      <a:solidFill>
                        <a:srgbClr val="0071BC"/>
                      </a:solidFill>
                      <a:prstDash val="solid"/>
                      <a:round/>
                      <a:headEnd type="none" w="med" len="med"/>
                      <a:tailEnd type="none" w="med" len="med"/>
                    </a:lnB>
                    <a:lnTlToBr>
                      <a:noFill/>
                    </a:lnTlToBr>
                    <a:lnBlToTr>
                      <a:noFill/>
                    </a:lnBlToTr>
                    <a:solidFill>
                      <a:srgbClr val="E2F1FA"/>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1" lang="ja-JP" altLang="en-US" sz="105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管理者や開発者の立場での操作</a:t>
                      </a:r>
                      <a:endParaRPr kumimoji="1" lang="en-US" altLang="ja-JP" sz="1050" b="0" i="0" u="none" strike="noStrike" cap="none" normalizeH="0" baseline="0" dirty="0">
                        <a:ln>
                          <a:noFill/>
                        </a:ln>
                        <a:solidFill>
                          <a:schemeClr val="tx1"/>
                        </a:solidFill>
                        <a:effectLst/>
                        <a:latin typeface="+mn-ea"/>
                        <a:ea typeface="+mn-ea"/>
                        <a:cs typeface="メイリオ" pitchFamily="50" charset="-128"/>
                      </a:endParaRPr>
                    </a:p>
                  </a:txBody>
                  <a:tcPr marL="72000" marR="0" marT="36000" marB="0" anchor="ctr" horzOverflow="overflow">
                    <a:lnL w="38100" cap="flat" cmpd="sng" algn="ctr">
                      <a:solidFill>
                        <a:srgbClr val="0071BC"/>
                      </a:solidFill>
                      <a:prstDash val="solid"/>
                      <a:round/>
                      <a:headEnd type="none" w="med" len="med"/>
                      <a:tailEnd type="none" w="med" len="med"/>
                    </a:lnL>
                    <a:lnR w="571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31" name="Group 283">
            <a:extLst>
              <a:ext uri="{FF2B5EF4-FFF2-40B4-BE49-F238E27FC236}">
                <a16:creationId xmlns:a16="http://schemas.microsoft.com/office/drawing/2014/main" id="{56986CAB-0C14-4B93-9589-EE4E6EB62CD9}"/>
              </a:ext>
            </a:extLst>
          </p:cNvPr>
          <p:cNvGraphicFramePr>
            <a:graphicFrameLocks noGrp="1"/>
          </p:cNvGraphicFramePr>
          <p:nvPr>
            <p:extLst>
              <p:ext uri="{D42A27DB-BD31-4B8C-83A1-F6EECF244321}">
                <p14:modId xmlns:p14="http://schemas.microsoft.com/office/powerpoint/2010/main" val="2585123878"/>
              </p:ext>
            </p:extLst>
          </p:nvPr>
        </p:nvGraphicFramePr>
        <p:xfrm>
          <a:off x="7089182" y="418607"/>
          <a:ext cx="1839302" cy="196020"/>
        </p:xfrm>
        <a:graphic>
          <a:graphicData uri="http://schemas.openxmlformats.org/drawingml/2006/table">
            <a:tbl>
              <a:tblPr/>
              <a:tblGrid>
                <a:gridCol w="219122">
                  <a:extLst>
                    <a:ext uri="{9D8B030D-6E8A-4147-A177-3AD203B41FA5}">
                      <a16:colId xmlns:a16="http://schemas.microsoft.com/office/drawing/2014/main" val="20000"/>
                    </a:ext>
                  </a:extLst>
                </a:gridCol>
                <a:gridCol w="1620180">
                  <a:extLst>
                    <a:ext uri="{9D8B030D-6E8A-4147-A177-3AD203B41FA5}">
                      <a16:colId xmlns:a16="http://schemas.microsoft.com/office/drawing/2014/main" val="20001"/>
                    </a:ext>
                  </a:extLst>
                </a:gridCol>
              </a:tblGrid>
              <a:tr h="75537">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l" defTabSz="914400" rtl="0" eaLnBrk="1" fontAlgn="base" latinLnBrk="0" hangingPunct="1">
                        <a:lnSpc>
                          <a:spcPct val="120000"/>
                        </a:lnSpc>
                        <a:spcBef>
                          <a:spcPts val="0"/>
                        </a:spcBef>
                        <a:spcAft>
                          <a:spcPct val="0"/>
                        </a:spcAft>
                        <a:buClrTx/>
                        <a:buSzTx/>
                        <a:buFontTx/>
                        <a:buNone/>
                        <a:tabLst/>
                      </a:pPr>
                      <a:endParaRPr kumimoji="1" lang="ja-JP" altLang="en-US"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marL="72000" marR="72000" marT="0" marB="0" anchor="ctr" horzOverflow="overflow">
                    <a:lnL w="38100" cap="flat" cmpd="sng" algn="ctr">
                      <a:solidFill>
                        <a:srgbClr val="333333"/>
                      </a:solidFill>
                      <a:prstDash val="solid"/>
                      <a:round/>
                      <a:headEnd type="none" w="med" len="med"/>
                      <a:tailEnd type="none" w="med" len="med"/>
                    </a:lnL>
                    <a:lnR w="38100" cap="flat" cmpd="sng" algn="ctr">
                      <a:solidFill>
                        <a:srgbClr val="333333"/>
                      </a:solidFill>
                      <a:prstDash val="solid"/>
                      <a:round/>
                      <a:headEnd type="none" w="med" len="med"/>
                      <a:tailEnd type="none" w="med" len="med"/>
                    </a:lnR>
                    <a:lnT w="38100" cap="flat" cmpd="sng" algn="ctr">
                      <a:solidFill>
                        <a:srgbClr val="333333"/>
                      </a:solidFill>
                      <a:prstDash val="solid"/>
                      <a:round/>
                      <a:headEnd type="none" w="med" len="med"/>
                      <a:tailEnd type="none" w="med" len="med"/>
                    </a:lnT>
                    <a:lnB w="38100" cap="flat" cmpd="sng" algn="ctr">
                      <a:solidFill>
                        <a:srgbClr val="333333"/>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l" defTabSz="914400" rtl="0" eaLnBrk="1" fontAlgn="base" latinLnBrk="0" hangingPunct="1">
                        <a:lnSpc>
                          <a:spcPct val="100000"/>
                        </a:lnSpc>
                        <a:spcBef>
                          <a:spcPts val="0"/>
                        </a:spcBef>
                        <a:spcAft>
                          <a:spcPts val="0"/>
                        </a:spcAft>
                        <a:buClrTx/>
                        <a:buSzTx/>
                        <a:buFontTx/>
                        <a:buNone/>
                        <a:tabLst/>
                      </a:pPr>
                      <a:r>
                        <a:rPr kumimoji="1" lang="ja-JP" altLang="en-US" sz="1050" b="0" i="0" u="none" strike="noStrike" cap="none" normalizeH="0" baseline="0" dirty="0" smtClean="0">
                          <a:ln>
                            <a:noFill/>
                          </a:ln>
                          <a:solidFill>
                            <a:schemeClr val="tx1">
                              <a:lumMod val="75000"/>
                              <a:lumOff val="25000"/>
                            </a:schemeClr>
                          </a:solidFill>
                          <a:effectLst/>
                          <a:latin typeface="メイリオ" pitchFamily="50" charset="-128"/>
                          <a:ea typeface="メイリオ" pitchFamily="50" charset="-128"/>
                          <a:cs typeface="メイリオ" pitchFamily="50" charset="-128"/>
                        </a:rPr>
                        <a:t>ユーザーの立場での操作</a:t>
                      </a:r>
                      <a:endParaRPr kumimoji="1" lang="en-US" altLang="ja-JP" sz="105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marL="72000" marR="0" marT="36000" marB="0" anchor="ctr" horzOverflow="overflow">
                    <a:lnL w="38100" cap="flat" cmpd="sng" algn="ctr">
                      <a:solidFill>
                        <a:srgbClr val="333333"/>
                      </a:solidFill>
                      <a:prstDash val="solid"/>
                      <a:round/>
                      <a:headEnd type="none" w="med" len="med"/>
                      <a:tailEnd type="none" w="med" len="med"/>
                    </a:lnL>
                    <a:lnR w="571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5" name="Group 55">
            <a:extLst>
              <a:ext uri="{FF2B5EF4-FFF2-40B4-BE49-F238E27FC236}">
                <a16:creationId xmlns:a16="http://schemas.microsoft.com/office/drawing/2014/main" id="{D7C95602-266F-483A-819F-BE794E9D8DD2}"/>
              </a:ext>
            </a:extLst>
          </p:cNvPr>
          <p:cNvGraphicFramePr>
            <a:graphicFrameLocks noGrp="1"/>
          </p:cNvGraphicFramePr>
          <p:nvPr>
            <p:extLst>
              <p:ext uri="{D42A27DB-BD31-4B8C-83A1-F6EECF244321}">
                <p14:modId xmlns:p14="http://schemas.microsoft.com/office/powerpoint/2010/main" val="2611493454"/>
              </p:ext>
            </p:extLst>
          </p:nvPr>
        </p:nvGraphicFramePr>
        <p:xfrm>
          <a:off x="4788464" y="3507854"/>
          <a:ext cx="3960000" cy="1080000"/>
        </p:xfrm>
        <a:graphic>
          <a:graphicData uri="http://schemas.openxmlformats.org/drawingml/2006/table">
            <a:tbl>
              <a:tblPr/>
              <a:tblGrid>
                <a:gridCol w="665286">
                  <a:extLst>
                    <a:ext uri="{9D8B030D-6E8A-4147-A177-3AD203B41FA5}">
                      <a16:colId xmlns:a16="http://schemas.microsoft.com/office/drawing/2014/main" val="1102092422"/>
                    </a:ext>
                  </a:extLst>
                </a:gridCol>
                <a:gridCol w="3294714">
                  <a:extLst>
                    <a:ext uri="{9D8B030D-6E8A-4147-A177-3AD203B41FA5}">
                      <a16:colId xmlns:a16="http://schemas.microsoft.com/office/drawing/2014/main" val="20000"/>
                    </a:ext>
                  </a:extLst>
                </a:gridCol>
              </a:tblGrid>
              <a:tr h="108000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chemeClr val="tx1">
                              <a:lumMod val="75000"/>
                              <a:lumOff val="25000"/>
                            </a:schemeClr>
                          </a:solidFill>
                          <a:effectLst/>
                          <a:uLnTx/>
                          <a:uFillTx/>
                          <a:latin typeface="Segoe UI 本文"/>
                          <a:ea typeface="メイリオ" pitchFamily="50" charset="-128"/>
                          <a:cs typeface="メイリオ" pitchFamily="50" charset="-128"/>
                        </a:rPr>
                        <a:t>ACT</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Segoe UI 本文"/>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schemeClr val="tx1">
                              <a:lumMod val="75000"/>
                              <a:lumOff val="25000"/>
                            </a:schemeClr>
                          </a:solidFill>
                          <a:effectLst/>
                          <a:uLnTx/>
                          <a:uFillTx/>
                          <a:latin typeface="Segoe UI 本文"/>
                          <a:ea typeface="メイリオ" pitchFamily="50" charset="-128"/>
                          <a:cs typeface="メイリオ" pitchFamily="50" charset="-128"/>
                        </a:rPr>
                        <a:t>4</a:t>
                      </a:r>
                      <a:endPar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本文"/>
                        <a:ea typeface="メイリオ" pitchFamily="50" charset="-128"/>
                        <a:cs typeface="メイリオ" pitchFamily="50" charset="-128"/>
                      </a:endParaRPr>
                    </a:p>
                  </a:txBody>
                  <a:tcPr marL="0" marR="0" marT="72000" marB="36000" anchor="ctr" horzOverflow="overflow">
                    <a:lnL w="57150" cap="flat" cmpd="sng" algn="ctr">
                      <a:solidFill>
                        <a:srgbClr val="333333"/>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57150" cap="flat" cmpd="sng" algn="ctr">
                      <a:solidFill>
                        <a:srgbClr val="333333"/>
                      </a:solidFill>
                      <a:prstDash val="solid"/>
                      <a:round/>
                      <a:headEnd type="none" w="med" len="med"/>
                      <a:tailEnd type="none" w="med" len="med"/>
                    </a:lnT>
                    <a:lnB w="57150" cap="flat" cmpd="sng" algn="ctr">
                      <a:solidFill>
                        <a:srgbClr val="333333"/>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just" defTabSz="914400" rtl="0" eaLnBrk="1" fontAlgn="auto" latinLnBrk="0" hangingPunct="1">
                        <a:lnSpc>
                          <a:spcPct val="120000"/>
                        </a:lnSpc>
                        <a:spcBef>
                          <a:spcPts val="0"/>
                        </a:spcBef>
                        <a:spcAft>
                          <a:spcPts val="300"/>
                        </a:spcAft>
                        <a:buClrTx/>
                        <a:buSzTx/>
                        <a:buFontTx/>
                        <a:buNone/>
                        <a:tabLst/>
                        <a:defRPr/>
                      </a:pPr>
                      <a:r>
                        <a:rPr kumimoji="1" lang="ja-JP" altLang="en-US" sz="1400" b="1" i="0" u="none" strike="noStrike" kern="1200" cap="none" spc="0" normalizeH="0" baseline="0" noProof="0" dirty="0" smtClean="0">
                          <a:ln>
                            <a:noFill/>
                          </a:ln>
                          <a:solidFill>
                            <a:schemeClr val="tx1">
                              <a:lumMod val="75000"/>
                              <a:lumOff val="25000"/>
                            </a:schemeClr>
                          </a:solidFill>
                          <a:effectLst/>
                          <a:uLnTx/>
                          <a:uFillTx/>
                          <a:latin typeface="メイリオ" pitchFamily="50" charset="-128"/>
                          <a:ea typeface="メイリオ" pitchFamily="50" charset="-128"/>
                          <a:cs typeface="メイリオ" pitchFamily="50" charset="-128"/>
                        </a:rPr>
                        <a:t>部門閲覧ユーザー</a:t>
                      </a:r>
                      <a:endParaRPr kumimoji="1" lang="en-US" altLang="ja-JP" sz="1400" b="1" i="0" u="none" strike="noStrike" kern="1200" cap="none" spc="0" normalizeH="0" baseline="0" noProof="0" dirty="0">
                        <a:ln>
                          <a:noFill/>
                        </a:ln>
                        <a:solidFill>
                          <a:schemeClr val="tx1">
                            <a:lumMod val="75000"/>
                            <a:lumOff val="25000"/>
                          </a:schemeClr>
                        </a:solidFill>
                        <a:effectLst/>
                        <a:uLnTx/>
                        <a:uFillTx/>
                        <a:latin typeface="メイリオ" pitchFamily="50" charset="-128"/>
                        <a:ea typeface="メイリオ" pitchFamily="50" charset="-128"/>
                        <a:cs typeface="メイリオ" pitchFamily="50" charset="-128"/>
                      </a:endParaRPr>
                    </a:p>
                    <a:p>
                      <a:r>
                        <a:rPr kumimoji="1" lang="ja-JP" altLang="en-US" sz="1050" dirty="0" smtClean="0">
                          <a:solidFill>
                            <a:schemeClr val="tx1">
                              <a:lumMod val="75000"/>
                              <a:lumOff val="25000"/>
                            </a:schemeClr>
                          </a:solidFill>
                        </a:rPr>
                        <a:t>公開・共有されたコンテンツを閲覧</a:t>
                      </a:r>
                      <a:endParaRPr kumimoji="1" lang="ja-JP" altLang="en-US" sz="1050" dirty="0">
                        <a:solidFill>
                          <a:schemeClr val="tx1">
                            <a:lumMod val="75000"/>
                            <a:lumOff val="25000"/>
                          </a:schemeClr>
                        </a:solidFill>
                      </a:endParaRPr>
                    </a:p>
                  </a:txBody>
                  <a:tcPr marL="144000" marR="144000" marT="144000" marB="125999" anchor="ctr" horzOverflow="overflow">
                    <a:lnL w="12700" cap="flat" cmpd="sng" algn="ctr">
                      <a:solidFill>
                        <a:schemeClr val="tx1">
                          <a:lumMod val="75000"/>
                          <a:lumOff val="25000"/>
                        </a:schemeClr>
                      </a:solidFill>
                      <a:prstDash val="solid"/>
                      <a:round/>
                      <a:headEnd type="none" w="med" len="med"/>
                      <a:tailEnd type="none" w="med" len="med"/>
                    </a:lnL>
                    <a:lnR w="57150" cap="flat" cmpd="sng" algn="ctr">
                      <a:solidFill>
                        <a:srgbClr val="333333"/>
                      </a:solidFill>
                      <a:prstDash val="solid"/>
                      <a:round/>
                      <a:headEnd type="none" w="med" len="med"/>
                      <a:tailEnd type="none" w="med" len="med"/>
                    </a:lnR>
                    <a:lnT w="57150" cap="flat" cmpd="sng" algn="ctr">
                      <a:solidFill>
                        <a:srgbClr val="333333"/>
                      </a:solidFill>
                      <a:prstDash val="solid"/>
                      <a:round/>
                      <a:headEnd type="none" w="med" len="med"/>
                      <a:tailEnd type="none" w="med" len="med"/>
                    </a:lnT>
                    <a:lnB w="57150" cap="flat" cmpd="sng" algn="ctr">
                      <a:solidFill>
                        <a:srgbClr val="333333"/>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cxnSp>
        <p:nvCxnSpPr>
          <p:cNvPr id="7" name="カギ線コネクタ 6"/>
          <p:cNvCxnSpPr>
            <a:stCxn id="12" idx="2"/>
            <a:endCxn id="14" idx="0"/>
          </p:cNvCxnSpPr>
          <p:nvPr/>
        </p:nvCxnSpPr>
        <p:spPr>
          <a:xfrm rot="5400000" flipH="1" flipV="1">
            <a:off x="3600172" y="627474"/>
            <a:ext cx="1944096" cy="4392488"/>
          </a:xfrm>
          <a:prstGeom prst="bentConnector5">
            <a:avLst>
              <a:gd name="adj1" fmla="val -21701"/>
              <a:gd name="adj2" fmla="val 50000"/>
              <a:gd name="adj3" fmla="val 124378"/>
            </a:avLst>
          </a:prstGeom>
          <a:ln w="3810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1E74199-1DDB-4D55-99FE-6BA4C6A4FD1B}"/>
              </a:ext>
            </a:extLst>
          </p:cNvPr>
          <p:cNvCxnSpPr>
            <a:cxnSpLocks/>
            <a:stCxn id="14" idx="2"/>
            <a:endCxn id="15" idx="0"/>
          </p:cNvCxnSpPr>
          <p:nvPr/>
        </p:nvCxnSpPr>
        <p:spPr>
          <a:xfrm>
            <a:off x="6768464" y="2931670"/>
            <a:ext cx="0" cy="576184"/>
          </a:xfrm>
          <a:prstGeom prst="line">
            <a:avLst/>
          </a:prstGeom>
          <a:noFill/>
          <a:ln w="38100" cap="flat" cmpd="sng" algn="ctr">
            <a:solidFill>
              <a:schemeClr val="bg1">
                <a:lumMod val="50000"/>
              </a:schemeClr>
            </a:solidFill>
            <a:prstDash val="solid"/>
            <a:tailEnd type="triangle" w="lg" len="lg"/>
          </a:ln>
          <a:effectLst/>
        </p:spPr>
      </p:cxnSp>
      <p:graphicFrame>
        <p:nvGraphicFramePr>
          <p:cNvPr id="14" name="Group 55">
            <a:extLst>
              <a:ext uri="{FF2B5EF4-FFF2-40B4-BE49-F238E27FC236}">
                <a16:creationId xmlns:a16="http://schemas.microsoft.com/office/drawing/2014/main" id="{D7C95602-266F-483A-819F-BE794E9D8DD2}"/>
              </a:ext>
            </a:extLst>
          </p:cNvPr>
          <p:cNvGraphicFramePr>
            <a:graphicFrameLocks noGrp="1"/>
          </p:cNvGraphicFramePr>
          <p:nvPr>
            <p:extLst>
              <p:ext uri="{D42A27DB-BD31-4B8C-83A1-F6EECF244321}">
                <p14:modId xmlns:p14="http://schemas.microsoft.com/office/powerpoint/2010/main" val="187438551"/>
              </p:ext>
            </p:extLst>
          </p:nvPr>
        </p:nvGraphicFramePr>
        <p:xfrm>
          <a:off x="4788464" y="1851670"/>
          <a:ext cx="3960000" cy="1080000"/>
        </p:xfrm>
        <a:graphic>
          <a:graphicData uri="http://schemas.openxmlformats.org/drawingml/2006/table">
            <a:tbl>
              <a:tblPr/>
              <a:tblGrid>
                <a:gridCol w="665286">
                  <a:extLst>
                    <a:ext uri="{9D8B030D-6E8A-4147-A177-3AD203B41FA5}">
                      <a16:colId xmlns:a16="http://schemas.microsoft.com/office/drawing/2014/main" val="1102092422"/>
                    </a:ext>
                  </a:extLst>
                </a:gridCol>
                <a:gridCol w="3294714">
                  <a:extLst>
                    <a:ext uri="{9D8B030D-6E8A-4147-A177-3AD203B41FA5}">
                      <a16:colId xmlns:a16="http://schemas.microsoft.com/office/drawing/2014/main" val="20000"/>
                    </a:ext>
                  </a:extLst>
                </a:gridCol>
              </a:tblGrid>
              <a:tr h="108000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chemeClr val="tx1">
                              <a:lumMod val="75000"/>
                              <a:lumOff val="25000"/>
                            </a:schemeClr>
                          </a:solidFill>
                          <a:effectLst/>
                          <a:uLnTx/>
                          <a:uFillTx/>
                          <a:latin typeface="Segoe UI 本文"/>
                          <a:ea typeface="メイリオ" pitchFamily="50" charset="-128"/>
                          <a:cs typeface="メイリオ" pitchFamily="50" charset="-128"/>
                        </a:rPr>
                        <a:t>ACT</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Segoe UI 本文"/>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schemeClr val="tx1">
                              <a:lumMod val="75000"/>
                              <a:lumOff val="25000"/>
                            </a:schemeClr>
                          </a:solidFill>
                          <a:effectLst/>
                          <a:uLnTx/>
                          <a:uFillTx/>
                          <a:latin typeface="Segoe UI 本文"/>
                          <a:ea typeface="メイリオ" pitchFamily="50" charset="-128"/>
                          <a:cs typeface="メイリオ" pitchFamily="50" charset="-128"/>
                        </a:rPr>
                        <a:t>3</a:t>
                      </a:r>
                      <a:endPar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本文"/>
                        <a:ea typeface="メイリオ" pitchFamily="50" charset="-128"/>
                        <a:cs typeface="メイリオ" pitchFamily="50" charset="-128"/>
                      </a:endParaRPr>
                    </a:p>
                  </a:txBody>
                  <a:tcPr marL="0" marR="0" marT="72000" marB="36000" anchor="ctr" horzOverflow="overflow">
                    <a:lnL w="57150" cap="flat" cmpd="sng" algn="ctr">
                      <a:solidFill>
                        <a:srgbClr val="333333"/>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57150" cap="flat" cmpd="sng" algn="ctr">
                      <a:solidFill>
                        <a:srgbClr val="333333"/>
                      </a:solidFill>
                      <a:prstDash val="solid"/>
                      <a:round/>
                      <a:headEnd type="none" w="med" len="med"/>
                      <a:tailEnd type="none" w="med" len="med"/>
                    </a:lnT>
                    <a:lnB w="57150" cap="flat" cmpd="sng" algn="ctr">
                      <a:solidFill>
                        <a:srgbClr val="333333"/>
                      </a:solidFill>
                      <a:prstDash val="solid"/>
                      <a:round/>
                      <a:headEnd type="none" w="med" len="med"/>
                      <a:tailEnd type="none" w="med" len="med"/>
                    </a:lnB>
                    <a:lnTlToBr>
                      <a:noFill/>
                    </a:lnTlToBr>
                    <a:lnBlToTr>
                      <a:noFill/>
                    </a:lnBlToTr>
                    <a:solidFill>
                      <a:srgbClr val="FFFFFF">
                        <a:lumMod val="95000"/>
                      </a:srgbClr>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just" defTabSz="914400" rtl="0" eaLnBrk="1" fontAlgn="auto" latinLnBrk="0" hangingPunct="1">
                        <a:lnSpc>
                          <a:spcPct val="120000"/>
                        </a:lnSpc>
                        <a:spcBef>
                          <a:spcPts val="0"/>
                        </a:spcBef>
                        <a:spcAft>
                          <a:spcPts val="300"/>
                        </a:spcAft>
                        <a:buClrTx/>
                        <a:buSzTx/>
                        <a:buFontTx/>
                        <a:buNone/>
                        <a:tabLst/>
                        <a:defRPr/>
                      </a:pPr>
                      <a:r>
                        <a:rPr kumimoji="1" lang="ja-JP" altLang="en-US" sz="1400" b="1" i="0" u="none" strike="noStrike" kern="1200" cap="none" spc="0" normalizeH="0" baseline="0" noProof="0" dirty="0" smtClean="0">
                          <a:ln>
                            <a:noFill/>
                          </a:ln>
                          <a:solidFill>
                            <a:schemeClr val="tx1">
                              <a:lumMod val="75000"/>
                              <a:lumOff val="25000"/>
                            </a:schemeClr>
                          </a:solidFill>
                          <a:effectLst/>
                          <a:uLnTx/>
                          <a:uFillTx/>
                          <a:latin typeface="メイリオ" pitchFamily="50" charset="-128"/>
                          <a:ea typeface="メイリオ" pitchFamily="50" charset="-128"/>
                          <a:cs typeface="メイリオ" pitchFamily="50" charset="-128"/>
                        </a:rPr>
                        <a:t>部門分析ユーザー</a:t>
                      </a:r>
                      <a:endParaRPr kumimoji="1" lang="en-US" altLang="ja-JP" sz="1400" b="1" i="0" u="none" strike="noStrike" kern="1200" cap="none" spc="0" normalizeH="0" baseline="0" noProof="0" dirty="0">
                        <a:ln>
                          <a:noFill/>
                        </a:ln>
                        <a:solidFill>
                          <a:schemeClr val="tx1">
                            <a:lumMod val="75000"/>
                            <a:lumOff val="25000"/>
                          </a:schemeClr>
                        </a:solidFill>
                        <a:effectLst/>
                        <a:uLnTx/>
                        <a:uFillTx/>
                        <a:latin typeface="メイリオ" pitchFamily="50" charset="-128"/>
                        <a:ea typeface="メイリオ" pitchFamily="50" charset="-128"/>
                        <a:cs typeface="メイリオ" pitchFamily="50" charset="-128"/>
                      </a:endParaRPr>
                    </a:p>
                    <a:p>
                      <a:r>
                        <a:rPr kumimoji="1" lang="ja-JP" altLang="en-US" sz="1050" dirty="0" smtClean="0">
                          <a:solidFill>
                            <a:schemeClr val="tx1">
                              <a:lumMod val="75000"/>
                              <a:lumOff val="25000"/>
                            </a:schemeClr>
                          </a:solidFill>
                        </a:rPr>
                        <a:t>マイレポートの作成と部門メンバーへの</a:t>
                      </a:r>
                      <a:r>
                        <a:rPr lang="ja-JP" altLang="en-US" sz="1050" dirty="0" smtClean="0">
                          <a:solidFill>
                            <a:schemeClr val="tx1">
                              <a:lumMod val="75000"/>
                              <a:lumOff val="25000"/>
                            </a:schemeClr>
                          </a:solidFill>
                        </a:rPr>
                        <a:t>共有</a:t>
                      </a:r>
                      <a:endParaRPr kumimoji="1" lang="ja-JP" altLang="en-US" sz="1050" dirty="0">
                        <a:solidFill>
                          <a:schemeClr val="tx1">
                            <a:lumMod val="75000"/>
                            <a:lumOff val="25000"/>
                          </a:schemeClr>
                        </a:solidFill>
                      </a:endParaRPr>
                    </a:p>
                  </a:txBody>
                  <a:tcPr marL="144000" marR="144000" marT="144000" marB="125999" anchor="ctr" horzOverflow="overflow">
                    <a:lnL w="12700" cap="flat" cmpd="sng" algn="ctr">
                      <a:solidFill>
                        <a:schemeClr val="tx1">
                          <a:lumMod val="75000"/>
                          <a:lumOff val="25000"/>
                        </a:schemeClr>
                      </a:solidFill>
                      <a:prstDash val="solid"/>
                      <a:round/>
                      <a:headEnd type="none" w="med" len="med"/>
                      <a:tailEnd type="none" w="med" len="med"/>
                    </a:lnL>
                    <a:lnR w="57150" cap="flat" cmpd="sng" algn="ctr">
                      <a:solidFill>
                        <a:srgbClr val="333333"/>
                      </a:solidFill>
                      <a:prstDash val="solid"/>
                      <a:round/>
                      <a:headEnd type="none" w="med" len="med"/>
                      <a:tailEnd type="none" w="med" len="med"/>
                    </a:lnR>
                    <a:lnT w="57150" cap="flat" cmpd="sng" algn="ctr">
                      <a:solidFill>
                        <a:srgbClr val="333333"/>
                      </a:solidFill>
                      <a:prstDash val="solid"/>
                      <a:round/>
                      <a:headEnd type="none" w="med" len="med"/>
                      <a:tailEnd type="none" w="med" len="med"/>
                    </a:lnT>
                    <a:lnB w="57150" cap="flat" cmpd="sng" algn="ctr">
                      <a:solidFill>
                        <a:srgbClr val="333333"/>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graphicFrame>
        <p:nvGraphicFramePr>
          <p:cNvPr id="12" name="Group 55">
            <a:extLst>
              <a:ext uri="{FF2B5EF4-FFF2-40B4-BE49-F238E27FC236}">
                <a16:creationId xmlns:a16="http://schemas.microsoft.com/office/drawing/2014/main" id="{4A6DDA68-BE7D-419F-9CE0-E884E49F3488}"/>
              </a:ext>
            </a:extLst>
          </p:cNvPr>
          <p:cNvGraphicFramePr>
            <a:graphicFrameLocks noGrp="1"/>
          </p:cNvGraphicFramePr>
          <p:nvPr>
            <p:extLst>
              <p:ext uri="{D42A27DB-BD31-4B8C-83A1-F6EECF244321}">
                <p14:modId xmlns:p14="http://schemas.microsoft.com/office/powerpoint/2010/main" val="45001133"/>
              </p:ext>
            </p:extLst>
          </p:nvPr>
        </p:nvGraphicFramePr>
        <p:xfrm>
          <a:off x="395976" y="2715766"/>
          <a:ext cx="3960000" cy="1080000"/>
        </p:xfrm>
        <a:graphic>
          <a:graphicData uri="http://schemas.openxmlformats.org/drawingml/2006/table">
            <a:tbl>
              <a:tblPr/>
              <a:tblGrid>
                <a:gridCol w="665286">
                  <a:extLst>
                    <a:ext uri="{9D8B030D-6E8A-4147-A177-3AD203B41FA5}">
                      <a16:colId xmlns:a16="http://schemas.microsoft.com/office/drawing/2014/main" val="1102092422"/>
                    </a:ext>
                  </a:extLst>
                </a:gridCol>
                <a:gridCol w="3294714">
                  <a:extLst>
                    <a:ext uri="{9D8B030D-6E8A-4147-A177-3AD203B41FA5}">
                      <a16:colId xmlns:a16="http://schemas.microsoft.com/office/drawing/2014/main" val="20000"/>
                    </a:ext>
                  </a:extLst>
                </a:gridCol>
              </a:tblGrid>
              <a:tr h="1080000">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ACT</a:t>
                      </a:r>
                      <a:endParaRPr kumimoji="1" lang="en-US" altLang="ja-JP" sz="800" b="0" i="0" u="none" strike="noStrike" kern="1200" cap="none" spc="0" normalizeH="0" baseline="0" noProof="0" dirty="0">
                        <a:ln>
                          <a:noFill/>
                        </a:ln>
                        <a:solidFill>
                          <a:schemeClr val="tx2"/>
                        </a:solidFill>
                        <a:effectLst/>
                        <a:uLnTx/>
                        <a:uFillTx/>
                        <a:latin typeface="Segoe UI 本文"/>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smtClean="0">
                          <a:ln>
                            <a:noFill/>
                          </a:ln>
                          <a:solidFill>
                            <a:schemeClr val="tx2"/>
                          </a:solidFill>
                          <a:effectLst/>
                          <a:uLnTx/>
                          <a:uFillTx/>
                          <a:latin typeface="Segoe UI 本文"/>
                          <a:ea typeface="メイリオ" pitchFamily="50" charset="-128"/>
                          <a:cs typeface="メイリオ" pitchFamily="50" charset="-128"/>
                        </a:rPr>
                        <a:t>2</a:t>
                      </a:r>
                      <a:endParaRPr kumimoji="1" lang="ja-JP" altLang="en-US" sz="2400" b="1" i="0" u="none" strike="noStrike" kern="1200" cap="none" spc="0" normalizeH="0" baseline="0" noProof="0" dirty="0">
                        <a:ln>
                          <a:noFill/>
                        </a:ln>
                        <a:solidFill>
                          <a:schemeClr val="tx2"/>
                        </a:solidFill>
                        <a:effectLst/>
                        <a:uLnTx/>
                        <a:uFillTx/>
                        <a:latin typeface="Segoe UI 本文"/>
                        <a:ea typeface="メイリオ" pitchFamily="50" charset="-128"/>
                        <a:cs typeface="メイリオ" pitchFamily="50" charset="-128"/>
                      </a:endParaRPr>
                    </a:p>
                  </a:txBody>
                  <a:tcPr marL="0" marR="0" marT="72000" marB="36000" anchor="ctr" horzOverflow="overflow">
                    <a:lnL w="57150" cap="flat" cmpd="sng" algn="ctr">
                      <a:solidFill>
                        <a:srgbClr val="0071BC"/>
                      </a:solidFill>
                      <a:prstDash val="solid"/>
                      <a:round/>
                      <a:headEnd type="none" w="med" len="med"/>
                      <a:tailEnd type="none" w="med" len="med"/>
                    </a:lnL>
                    <a:lnR w="6350" cap="flat" cmpd="sng" algn="ctr">
                      <a:solidFill>
                        <a:srgbClr val="0071BC"/>
                      </a:solidFill>
                      <a:prstDash val="solid"/>
                      <a:round/>
                      <a:headEnd type="none" w="med" len="med"/>
                      <a:tailEnd type="none" w="med" len="med"/>
                    </a:lnR>
                    <a:lnT w="57150" cap="flat" cmpd="sng" algn="ctr">
                      <a:solidFill>
                        <a:srgbClr val="0071BC"/>
                      </a:solidFill>
                      <a:prstDash val="solid"/>
                      <a:round/>
                      <a:headEnd type="none" w="med" len="med"/>
                      <a:tailEnd type="none" w="med" len="med"/>
                    </a:lnT>
                    <a:lnB w="57150" cap="flat" cmpd="sng" algn="ctr">
                      <a:solidFill>
                        <a:srgbClr val="0071BC"/>
                      </a:solidFill>
                      <a:prstDash val="solid"/>
                      <a:round/>
                      <a:headEnd type="none" w="med" len="med"/>
                      <a:tailEnd type="none" w="med" len="med"/>
                    </a:lnB>
                    <a:lnTlToBr>
                      <a:noFill/>
                    </a:lnTlToBr>
                    <a:lnBlToTr>
                      <a:noFill/>
                    </a:lnBlToTr>
                    <a:solidFill>
                      <a:srgbClr val="E2F1FA"/>
                    </a:solidFill>
                  </a:tcPr>
                </a:tc>
                <a:tc>
                  <a:txBody>
                    <a:bodyPr/>
                    <a:lstStyle>
                      <a:lvl1pPr marL="0" algn="l" defTabSz="914400" rtl="0" eaLnBrk="1" latinLnBrk="0" hangingPunct="1">
                        <a:defRPr kumimoji="1" sz="1800" kern="1200">
                          <a:solidFill>
                            <a:schemeClr val="tx1"/>
                          </a:solidFill>
                          <a:latin typeface="メイリオ"/>
                          <a:ea typeface="メイリオ"/>
                        </a:defRPr>
                      </a:lvl1pPr>
                      <a:lvl2pPr marL="457200" algn="l" defTabSz="914400" rtl="0" eaLnBrk="1" latinLnBrk="0" hangingPunct="1">
                        <a:defRPr kumimoji="1" sz="1800" kern="1200">
                          <a:solidFill>
                            <a:schemeClr val="tx1"/>
                          </a:solidFill>
                          <a:latin typeface="メイリオ"/>
                          <a:ea typeface="メイリオ"/>
                        </a:defRPr>
                      </a:lvl2pPr>
                      <a:lvl3pPr marL="914400" algn="l" defTabSz="914400" rtl="0" eaLnBrk="1" latinLnBrk="0" hangingPunct="1">
                        <a:defRPr kumimoji="1" sz="1800" kern="1200">
                          <a:solidFill>
                            <a:schemeClr val="tx1"/>
                          </a:solidFill>
                          <a:latin typeface="メイリオ"/>
                          <a:ea typeface="メイリオ"/>
                        </a:defRPr>
                      </a:lvl3pPr>
                      <a:lvl4pPr marL="1371600" algn="l" defTabSz="914400" rtl="0" eaLnBrk="1" latinLnBrk="0" hangingPunct="1">
                        <a:defRPr kumimoji="1" sz="1800" kern="1200">
                          <a:solidFill>
                            <a:schemeClr val="tx1"/>
                          </a:solidFill>
                          <a:latin typeface="メイリオ"/>
                          <a:ea typeface="メイリオ"/>
                        </a:defRPr>
                      </a:lvl4pPr>
                      <a:lvl5pPr marL="1828800" algn="l" defTabSz="914400" rtl="0" eaLnBrk="1" latinLnBrk="0" hangingPunct="1">
                        <a:defRPr kumimoji="1" sz="1800" kern="1200">
                          <a:solidFill>
                            <a:schemeClr val="tx1"/>
                          </a:solidFill>
                          <a:latin typeface="メイリオ"/>
                          <a:ea typeface="メイリオ"/>
                        </a:defRPr>
                      </a:lvl5pPr>
                      <a:lvl6pPr marL="2286000" algn="l" defTabSz="914400" rtl="0" eaLnBrk="1" latinLnBrk="0" hangingPunct="1">
                        <a:defRPr kumimoji="1" sz="1800" kern="1200">
                          <a:solidFill>
                            <a:schemeClr val="tx1"/>
                          </a:solidFill>
                          <a:latin typeface="メイリオ"/>
                          <a:ea typeface="メイリオ"/>
                        </a:defRPr>
                      </a:lvl6pPr>
                      <a:lvl7pPr marL="2743200" algn="l" defTabSz="914400" rtl="0" eaLnBrk="1" latinLnBrk="0" hangingPunct="1">
                        <a:defRPr kumimoji="1" sz="1800" kern="1200">
                          <a:solidFill>
                            <a:schemeClr val="tx1"/>
                          </a:solidFill>
                          <a:latin typeface="メイリオ"/>
                          <a:ea typeface="メイリオ"/>
                        </a:defRPr>
                      </a:lvl7pPr>
                      <a:lvl8pPr marL="3200400" algn="l" defTabSz="914400" rtl="0" eaLnBrk="1" latinLnBrk="0" hangingPunct="1">
                        <a:defRPr kumimoji="1" sz="1800" kern="1200">
                          <a:solidFill>
                            <a:schemeClr val="tx1"/>
                          </a:solidFill>
                          <a:latin typeface="メイリオ"/>
                          <a:ea typeface="メイリオ"/>
                        </a:defRPr>
                      </a:lvl8pPr>
                      <a:lvl9pPr marL="3657600" algn="l" defTabSz="914400" rtl="0" eaLnBrk="1" latinLnBrk="0" hangingPunct="1">
                        <a:defRPr kumimoji="1" sz="1800" kern="1200">
                          <a:solidFill>
                            <a:schemeClr val="tx1"/>
                          </a:solidFill>
                          <a:latin typeface="メイリオ"/>
                          <a:ea typeface="メイリオ"/>
                        </a:defRPr>
                      </a:lvl9pPr>
                    </a:lstStyle>
                    <a:p>
                      <a:pPr marL="0" marR="0" lvl="0" indent="0" algn="just" defTabSz="914400" rtl="0" eaLnBrk="1" fontAlgn="auto" latinLnBrk="0" hangingPunct="1">
                        <a:lnSpc>
                          <a:spcPct val="120000"/>
                        </a:lnSpc>
                        <a:spcBef>
                          <a:spcPts val="0"/>
                        </a:spcBef>
                        <a:spcAft>
                          <a:spcPts val="300"/>
                        </a:spcAft>
                        <a:buClrTx/>
                        <a:buSzTx/>
                        <a:buFontTx/>
                        <a:buNone/>
                        <a:tabLst/>
                        <a:defRPr/>
                      </a:pPr>
                      <a:r>
                        <a:rPr kumimoji="1" lang="zh-TW" altLang="en-US" sz="1400" b="1" i="0" u="none" strike="noStrike" kern="1200" cap="none" spc="0" normalizeH="0" baseline="0" noProof="0" dirty="0" smtClean="0">
                          <a:ln>
                            <a:noFill/>
                          </a:ln>
                          <a:solidFill>
                            <a:schemeClr val="tx2"/>
                          </a:solidFill>
                          <a:effectLst/>
                          <a:uLnTx/>
                          <a:uFillTx/>
                          <a:latin typeface="メイリオ" pitchFamily="50" charset="-128"/>
                          <a:ea typeface="メイリオ" pitchFamily="50" charset="-128"/>
                          <a:cs typeface="メイリオ" pitchFamily="50" charset="-128"/>
                        </a:rPr>
                        <a:t>部門管理者＆開発者</a:t>
                      </a:r>
                    </a:p>
                    <a:p>
                      <a:r>
                        <a:rPr kumimoji="1" lang="ja-JP" altLang="en-US" sz="1050" dirty="0" smtClean="0">
                          <a:solidFill>
                            <a:schemeClr val="tx1">
                              <a:lumMod val="75000"/>
                              <a:lumOff val="25000"/>
                            </a:schemeClr>
                          </a:solidFill>
                        </a:rPr>
                        <a:t>部門分析ユーザーと部門閲覧ユーザーの作成</a:t>
                      </a:r>
                      <a:endParaRPr kumimoji="1" lang="en-US" altLang="ja-JP" sz="1050" dirty="0" smtClean="0">
                        <a:solidFill>
                          <a:schemeClr val="tx1">
                            <a:lumMod val="75000"/>
                            <a:lumOff val="25000"/>
                          </a:schemeClr>
                        </a:solidFill>
                      </a:endParaRPr>
                    </a:p>
                    <a:p>
                      <a:r>
                        <a:rPr kumimoji="1" lang="ja-JP" altLang="en-US" sz="1050" dirty="0" smtClean="0">
                          <a:solidFill>
                            <a:schemeClr val="tx1">
                              <a:lumMod val="75000"/>
                              <a:lumOff val="25000"/>
                            </a:schemeClr>
                          </a:solidFill>
                        </a:rPr>
                        <a:t>メタデータの作成</a:t>
                      </a:r>
                      <a:endParaRPr kumimoji="1" lang="en-US" altLang="ja-JP" sz="1050" dirty="0" smtClean="0">
                        <a:solidFill>
                          <a:schemeClr val="tx1">
                            <a:lumMod val="75000"/>
                            <a:lumOff val="25000"/>
                          </a:schemeClr>
                        </a:solidFill>
                      </a:endParaRPr>
                    </a:p>
                    <a:p>
                      <a:r>
                        <a:rPr lang="ja-JP" altLang="en-US" sz="1050" dirty="0" smtClean="0">
                          <a:solidFill>
                            <a:schemeClr val="tx1">
                              <a:lumMod val="75000"/>
                              <a:lumOff val="25000"/>
                            </a:schemeClr>
                          </a:solidFill>
                        </a:rPr>
                        <a:t>部門全体で利用するダッシュボードの作成と公開</a:t>
                      </a:r>
                      <a:endParaRPr kumimoji="1" lang="ja-JP" altLang="en-US" sz="1050" dirty="0">
                        <a:solidFill>
                          <a:schemeClr val="tx1">
                            <a:lumMod val="75000"/>
                            <a:lumOff val="25000"/>
                          </a:schemeClr>
                        </a:solidFill>
                      </a:endParaRPr>
                    </a:p>
                  </a:txBody>
                  <a:tcPr marL="144000" marR="144000" marT="144000" marB="125999" anchor="ctr" horzOverflow="overflow">
                    <a:lnL w="6350" cap="flat" cmpd="sng" algn="ctr">
                      <a:solidFill>
                        <a:srgbClr val="0071BC"/>
                      </a:solidFill>
                      <a:prstDash val="solid"/>
                      <a:round/>
                      <a:headEnd type="none" w="med" len="med"/>
                      <a:tailEnd type="none" w="med" len="med"/>
                    </a:lnL>
                    <a:lnR w="57150" cap="flat" cmpd="sng" algn="ctr">
                      <a:solidFill>
                        <a:srgbClr val="0071BC"/>
                      </a:solidFill>
                      <a:prstDash val="solid"/>
                      <a:round/>
                      <a:headEnd type="none" w="med" len="med"/>
                      <a:tailEnd type="none" w="med" len="med"/>
                    </a:lnR>
                    <a:lnT w="57150" cap="flat" cmpd="sng" algn="ctr">
                      <a:solidFill>
                        <a:srgbClr val="0071BC"/>
                      </a:solidFill>
                      <a:prstDash val="solid"/>
                      <a:round/>
                      <a:headEnd type="none" w="med" len="med"/>
                      <a:tailEnd type="none" w="med" len="med"/>
                    </a:lnT>
                    <a:lnB w="57150" cap="flat" cmpd="sng" algn="ctr">
                      <a:solidFill>
                        <a:srgbClr val="0071BC"/>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sp>
        <p:nvSpPr>
          <p:cNvPr id="33" name="Google Shape;484;p11"/>
          <p:cNvSpPr txBox="1"/>
          <p:nvPr/>
        </p:nvSpPr>
        <p:spPr>
          <a:xfrm>
            <a:off x="395536" y="3853126"/>
            <a:ext cx="1980000" cy="215403"/>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800" dirty="0" smtClean="0">
                <a:solidFill>
                  <a:schemeClr val="accent1"/>
                </a:solidFill>
                <a:latin typeface="+mn-ea"/>
                <a:cs typeface="Meiryo"/>
                <a:sym typeface="Meiryo"/>
              </a:rPr>
              <a:t>※</a:t>
            </a:r>
            <a:r>
              <a:rPr lang="en-US" altLang="ja-JP" sz="800" dirty="0" smtClean="0">
                <a:solidFill>
                  <a:schemeClr val="accent1"/>
                </a:solidFill>
                <a:latin typeface="Segoe UI 本文"/>
                <a:cs typeface="Meiryo"/>
                <a:sym typeface="Meiryo"/>
              </a:rPr>
              <a:t>WebFOCUS</a:t>
            </a:r>
            <a:r>
              <a:rPr lang="ja-JP" altLang="en-US" sz="800" dirty="0" smtClean="0">
                <a:solidFill>
                  <a:schemeClr val="accent1"/>
                </a:solidFill>
                <a:latin typeface="+mn-ea"/>
                <a:cs typeface="Meiryo"/>
                <a:sym typeface="Meiryo"/>
              </a:rPr>
              <a:t>管理者でも実施可能</a:t>
            </a:r>
            <a:endParaRPr sz="800" dirty="0">
              <a:solidFill>
                <a:schemeClr val="accent1"/>
              </a:solidFill>
              <a:latin typeface="+mn-ea"/>
              <a:cs typeface="Meiryo"/>
              <a:sym typeface="Meiryo"/>
            </a:endParaRPr>
          </a:p>
        </p:txBody>
      </p:sp>
    </p:spTree>
    <p:extLst>
      <p:ext uri="{BB962C8B-B14F-4D97-AF65-F5344CB8AC3E}">
        <p14:creationId xmlns:p14="http://schemas.microsoft.com/office/powerpoint/2010/main" val="307120839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2"/>
          <a:stretch>
            <a:fillRect/>
          </a:stretch>
        </p:blipFill>
        <p:spPr>
          <a:xfrm>
            <a:off x="805403" y="1702972"/>
            <a:ext cx="4421296" cy="31436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4</a:t>
            </a:r>
            <a:r>
              <a:rPr kumimoji="1" lang="en-US" altLang="ja-JP" dirty="0" smtClean="0"/>
              <a:t>-7.</a:t>
            </a:r>
            <a:r>
              <a:rPr kumimoji="1" lang="ja-JP" altLang="en-US" dirty="0" smtClean="0"/>
              <a:t>ダッシュボードの作成　タイトルの編集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ワークスペースの</a:t>
            </a:r>
            <a:r>
              <a:rPr lang="en-US" altLang="ja-JP" dirty="0" err="1"/>
              <a:t>kkalec</a:t>
            </a:r>
            <a:r>
              <a:rPr lang="ja-JP" altLang="en-US" dirty="0"/>
              <a:t>配下から</a:t>
            </a:r>
            <a:r>
              <a:rPr lang="en-US" altLang="ja-JP" dirty="0"/>
              <a:t/>
            </a:r>
            <a:br>
              <a:rPr lang="en-US" altLang="ja-JP" dirty="0"/>
            </a:br>
            <a:r>
              <a:rPr lang="ja-JP" altLang="en-US" dirty="0"/>
              <a:t>先ほど作成</a:t>
            </a:r>
            <a:r>
              <a:rPr lang="ja-JP" altLang="en-US" dirty="0" smtClean="0"/>
              <a:t>した</a:t>
            </a:r>
            <a:r>
              <a:rPr lang="en-US" altLang="ja-JP" dirty="0" smtClean="0"/>
              <a:t>dashboard</a:t>
            </a:r>
            <a:r>
              <a:rPr lang="ja-JP" altLang="en-US" dirty="0" smtClean="0"/>
              <a:t>の</a:t>
            </a:r>
            <a:r>
              <a:rPr lang="ja-JP" altLang="en-US" dirty="0"/>
              <a:t>タイトルを編集します。</a:t>
            </a:r>
            <a:endParaRPr lang="en-US" altLang="ja-JP" dirty="0"/>
          </a:p>
          <a:p>
            <a:r>
              <a:rPr lang="en-US" altLang="ja-JP" sz="1050" dirty="0"/>
              <a:t>※</a:t>
            </a:r>
            <a:r>
              <a:rPr lang="ja-JP" altLang="en-US" sz="1050" dirty="0"/>
              <a:t>名前はシングルバイトのみで命名してください。</a:t>
            </a:r>
            <a:endParaRPr lang="en-US" altLang="ja-JP" sz="1050"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120</a:t>
            </a:fld>
            <a:endParaRPr lang="ja-JP" altLang="en-US" dirty="0"/>
          </a:p>
        </p:txBody>
      </p:sp>
      <p:sp>
        <p:nvSpPr>
          <p:cNvPr id="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8" name="正方形/長方形 7"/>
          <p:cNvSpPr/>
          <p:nvPr/>
        </p:nvSpPr>
        <p:spPr>
          <a:xfrm>
            <a:off x="2530991" y="3099051"/>
            <a:ext cx="1009014" cy="777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2891482" y="358891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kumimoji="1" lang="ja-JP" altLang="en-US" sz="1100" b="1" dirty="0">
              <a:solidFill>
                <a:srgbClr val="FF0000"/>
              </a:solidFill>
            </a:endParaRPr>
          </a:p>
        </p:txBody>
      </p:sp>
      <p:sp>
        <p:nvSpPr>
          <p:cNvPr id="10" name="正方形/長方形 9"/>
          <p:cNvSpPr/>
          <p:nvPr/>
        </p:nvSpPr>
        <p:spPr>
          <a:xfrm>
            <a:off x="3470425" y="4593671"/>
            <a:ext cx="1367250"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4837675" y="454660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pic>
        <p:nvPicPr>
          <p:cNvPr id="13" name="図 12"/>
          <p:cNvPicPr>
            <a:picLocks noChangeAspect="1"/>
          </p:cNvPicPr>
          <p:nvPr/>
        </p:nvPicPr>
        <p:blipFill>
          <a:blip r:embed="rId3"/>
          <a:stretch>
            <a:fillRect/>
          </a:stretch>
        </p:blipFill>
        <p:spPr>
          <a:xfrm>
            <a:off x="5580112" y="1702973"/>
            <a:ext cx="2792407" cy="3148279"/>
          </a:xfrm>
          <a:prstGeom prst="rect">
            <a:avLst/>
          </a:prstGeom>
          <a:ln>
            <a:solidFill>
              <a:schemeClr val="tx1">
                <a:lumMod val="75000"/>
                <a:lumOff val="25000"/>
              </a:schemeClr>
            </a:solidFill>
          </a:ln>
        </p:spPr>
      </p:pic>
      <p:sp>
        <p:nvSpPr>
          <p:cNvPr id="14" name="正方形/長方形 13"/>
          <p:cNvSpPr/>
          <p:nvPr/>
        </p:nvSpPr>
        <p:spPr>
          <a:xfrm>
            <a:off x="7974532" y="4598396"/>
            <a:ext cx="440432"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8414964" y="458440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6" name="正方形/長方形 15"/>
          <p:cNvSpPr/>
          <p:nvPr/>
        </p:nvSpPr>
        <p:spPr>
          <a:xfrm>
            <a:off x="6211748" y="2297094"/>
            <a:ext cx="2032660"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8335155" y="226518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Tree>
    <p:extLst>
      <p:ext uri="{BB962C8B-B14F-4D97-AF65-F5344CB8AC3E}">
        <p14:creationId xmlns:p14="http://schemas.microsoft.com/office/powerpoint/2010/main" val="39174557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5</a:t>
            </a:r>
            <a:r>
              <a:rPr lang="en-US" altLang="ja-JP" dirty="0" smtClean="0"/>
              <a:t>-1.</a:t>
            </a:r>
            <a:r>
              <a:rPr kumimoji="1" lang="ja-JP" altLang="en-US" dirty="0" smtClean="0"/>
              <a:t>ページの作成</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先ほど同様にメニューからページの作成</a:t>
            </a:r>
            <a:r>
              <a:rPr lang="ja-JP" altLang="en-US" dirty="0" smtClean="0"/>
              <a:t>画面を起動します。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121</a:t>
            </a:fld>
            <a:endParaRPr lang="ja-JP" altLang="en-US" dirty="0"/>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28" name="図 27"/>
          <p:cNvPicPr>
            <a:picLocks noChangeAspect="1"/>
          </p:cNvPicPr>
          <p:nvPr/>
        </p:nvPicPr>
        <p:blipFill>
          <a:blip r:embed="rId2"/>
          <a:stretch>
            <a:fillRect/>
          </a:stretch>
        </p:blipFill>
        <p:spPr>
          <a:xfrm>
            <a:off x="4854360" y="1762073"/>
            <a:ext cx="3909297" cy="2563643"/>
          </a:xfrm>
          <a:prstGeom prst="rect">
            <a:avLst/>
          </a:prstGeom>
          <a:ln>
            <a:solidFill>
              <a:schemeClr val="tx1">
                <a:lumMod val="75000"/>
                <a:lumOff val="25000"/>
              </a:schemeClr>
            </a:solidFill>
          </a:ln>
        </p:spPr>
      </p:pic>
      <p:pic>
        <p:nvPicPr>
          <p:cNvPr id="29" name="図 28"/>
          <p:cNvPicPr>
            <a:picLocks noChangeAspect="1"/>
          </p:cNvPicPr>
          <p:nvPr/>
        </p:nvPicPr>
        <p:blipFill>
          <a:blip r:embed="rId3"/>
          <a:stretch>
            <a:fillRect/>
          </a:stretch>
        </p:blipFill>
        <p:spPr>
          <a:xfrm>
            <a:off x="390322" y="1766667"/>
            <a:ext cx="4211960" cy="2989971"/>
          </a:xfrm>
          <a:prstGeom prst="rect">
            <a:avLst/>
          </a:prstGeom>
          <a:ln>
            <a:solidFill>
              <a:schemeClr val="tx1">
                <a:lumMod val="75000"/>
                <a:lumOff val="25000"/>
              </a:schemeClr>
            </a:solidFill>
          </a:ln>
        </p:spPr>
      </p:pic>
      <p:sp>
        <p:nvSpPr>
          <p:cNvPr id="30" name="正方形/長方形 29"/>
          <p:cNvSpPr/>
          <p:nvPr/>
        </p:nvSpPr>
        <p:spPr>
          <a:xfrm>
            <a:off x="5163992" y="2906940"/>
            <a:ext cx="36004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50361" y="2643758"/>
            <a:ext cx="1080120" cy="2525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72876" y="1981825"/>
            <a:ext cx="30547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5289246" y="26366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34" name="楕円 33"/>
          <p:cNvSpPr/>
          <p:nvPr/>
        </p:nvSpPr>
        <p:spPr>
          <a:xfrm>
            <a:off x="1434691" y="28998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35" name="楕円 34"/>
          <p:cNvSpPr/>
          <p:nvPr/>
        </p:nvSpPr>
        <p:spPr>
          <a:xfrm>
            <a:off x="151671" y="17658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Tree>
    <p:extLst>
      <p:ext uri="{BB962C8B-B14F-4D97-AF65-F5344CB8AC3E}">
        <p14:creationId xmlns:p14="http://schemas.microsoft.com/office/powerpoint/2010/main" val="13559674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1106370" y="1562847"/>
            <a:ext cx="6931260" cy="344096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5</a:t>
            </a:r>
            <a:r>
              <a:rPr lang="en-US" altLang="ja-JP" dirty="0" smtClean="0"/>
              <a:t>-2.</a:t>
            </a:r>
            <a:r>
              <a:rPr kumimoji="1" lang="ja-JP" altLang="en-US" dirty="0" smtClean="0"/>
              <a:t>ページの作成　項目の選択</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先ほど作成した「</a:t>
            </a:r>
            <a:r>
              <a:rPr lang="en-US" altLang="ja-JP" dirty="0" smtClean="0"/>
              <a:t>report02</a:t>
            </a:r>
            <a:r>
              <a:rPr lang="ja-JP" altLang="en-US" dirty="0" smtClean="0"/>
              <a:t>」をドラッグアンドドロップで配置します。</a:t>
            </a:r>
            <a:endParaRPr lang="en-US" altLang="ja-JP" dirty="0" smtClean="0"/>
          </a:p>
          <a:p>
            <a:r>
              <a:rPr lang="ja-JP" altLang="en-US" dirty="0" smtClean="0"/>
              <a:t>その後、</a:t>
            </a:r>
            <a:r>
              <a:rPr lang="ja-JP" altLang="en-US" dirty="0"/>
              <a:t>コンテナ</a:t>
            </a:r>
            <a:r>
              <a:rPr lang="ja-JP" altLang="en-US" dirty="0" smtClean="0"/>
              <a:t>を最大化しタイトルを「販売金額詳細」に変更、実行確認を行います。</a:t>
            </a:r>
            <a:endParaRPr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122</a:t>
            </a:fld>
            <a:endParaRPr lang="ja-JP" altLang="en-US" dirty="0"/>
          </a:p>
        </p:txBody>
      </p:sp>
      <p:sp>
        <p:nvSpPr>
          <p:cNvPr id="7" name="正方形/長方形 6"/>
          <p:cNvSpPr/>
          <p:nvPr/>
        </p:nvSpPr>
        <p:spPr>
          <a:xfrm>
            <a:off x="6901484" y="2628848"/>
            <a:ext cx="25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775326" y="2583167"/>
            <a:ext cx="2520000" cy="21240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519215" y="3341613"/>
            <a:ext cx="1287375" cy="2581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093943" y="3177974"/>
            <a:ext cx="360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752822" y="1918708"/>
            <a:ext cx="233469"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カギ線コネクタ 11"/>
          <p:cNvCxnSpPr>
            <a:endCxn id="8" idx="1"/>
          </p:cNvCxnSpPr>
          <p:nvPr/>
        </p:nvCxnSpPr>
        <p:spPr>
          <a:xfrm>
            <a:off x="2986247" y="3517854"/>
            <a:ext cx="1789079" cy="127313"/>
          </a:xfrm>
          <a:prstGeom prst="bentConnector3">
            <a:avLst>
              <a:gd name="adj1" fmla="val 50000"/>
            </a:avLst>
          </a:prstGeom>
          <a:ln w="1905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5" name="楕円 14"/>
          <p:cNvSpPr/>
          <p:nvPr/>
        </p:nvSpPr>
        <p:spPr>
          <a:xfrm>
            <a:off x="7499478" y="174359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⑤</a:t>
            </a:r>
            <a:endParaRPr kumimoji="1" lang="ja-JP" altLang="en-US" sz="1100" b="1" dirty="0">
              <a:solidFill>
                <a:srgbClr val="FF0000"/>
              </a:solidFill>
            </a:endParaRPr>
          </a:p>
        </p:txBody>
      </p:sp>
      <p:sp>
        <p:nvSpPr>
          <p:cNvPr id="16" name="楕円 15"/>
          <p:cNvSpPr/>
          <p:nvPr/>
        </p:nvSpPr>
        <p:spPr>
          <a:xfrm>
            <a:off x="6636988" y="259774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8" name="楕円 17"/>
          <p:cNvSpPr/>
          <p:nvPr/>
        </p:nvSpPr>
        <p:spPr>
          <a:xfrm>
            <a:off x="823996" y="30037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9" name="正方形/長方形 18"/>
          <p:cNvSpPr/>
          <p:nvPr/>
        </p:nvSpPr>
        <p:spPr>
          <a:xfrm>
            <a:off x="4782041" y="2194319"/>
            <a:ext cx="828000" cy="3240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4885177" y="1952494"/>
            <a:ext cx="1381763"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④ダブルクリック</a:t>
            </a:r>
            <a:endParaRPr kumimoji="1" lang="ja-JP" altLang="en-US" sz="1100" b="1" dirty="0">
              <a:solidFill>
                <a:srgbClr val="FF0000"/>
              </a:solidFill>
            </a:endParaRPr>
          </a:p>
        </p:txBody>
      </p:sp>
      <p:sp>
        <p:nvSpPr>
          <p:cNvPr id="21" name="角丸四角形 20"/>
          <p:cNvSpPr/>
          <p:nvPr/>
        </p:nvSpPr>
        <p:spPr>
          <a:xfrm>
            <a:off x="1529571" y="3036857"/>
            <a:ext cx="1853083" cy="288032"/>
          </a:xfrm>
          <a:prstGeom prst="roundRect">
            <a:avLst>
              <a:gd name="adj" fmla="val 0"/>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474410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5-3.</a:t>
            </a:r>
            <a:r>
              <a:rPr lang="ja-JP" altLang="en-US" dirty="0"/>
              <a:t>ページの作成　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名前を付けて保存から、タイトルを</a:t>
            </a:r>
            <a:r>
              <a:rPr lang="en-US" altLang="ja-JP" dirty="0" smtClean="0"/>
              <a:t>page</a:t>
            </a:r>
            <a:r>
              <a:rPr lang="ja-JP" altLang="en-US" dirty="0" smtClean="0"/>
              <a:t>に変更後保存</a:t>
            </a:r>
            <a:r>
              <a:rPr lang="ja-JP" altLang="en-US" dirty="0"/>
              <a:t>してください。</a:t>
            </a:r>
          </a:p>
          <a:p>
            <a:r>
              <a:rPr kumimoji="1" lang="ja-JP" altLang="en-US" dirty="0" smtClean="0"/>
              <a:t>保存完了後</a:t>
            </a:r>
            <a:r>
              <a:rPr kumimoji="1" lang="en-US" altLang="ja-JP" dirty="0" smtClean="0"/>
              <a:t>Designer</a:t>
            </a:r>
            <a:r>
              <a:rPr kumimoji="1" lang="ja-JP" altLang="en-US" dirty="0" smtClean="0"/>
              <a:t>を閉じてください。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123</a:t>
            </a:fld>
            <a:endParaRPr lang="ja-JP" altLang="en-US" dirty="0"/>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12" name="図 11"/>
          <p:cNvPicPr>
            <a:picLocks noChangeAspect="1"/>
          </p:cNvPicPr>
          <p:nvPr/>
        </p:nvPicPr>
        <p:blipFill>
          <a:blip r:embed="rId2"/>
          <a:stretch>
            <a:fillRect/>
          </a:stretch>
        </p:blipFill>
        <p:spPr>
          <a:xfrm>
            <a:off x="6346988" y="1307520"/>
            <a:ext cx="2145407" cy="3510666"/>
          </a:xfrm>
          <a:prstGeom prst="rect">
            <a:avLst/>
          </a:prstGeom>
          <a:ln>
            <a:solidFill>
              <a:schemeClr val="tx1">
                <a:lumMod val="75000"/>
                <a:lumOff val="25000"/>
              </a:schemeClr>
            </a:solidFill>
          </a:ln>
        </p:spPr>
      </p:pic>
      <p:pic>
        <p:nvPicPr>
          <p:cNvPr id="16" name="図 15"/>
          <p:cNvPicPr>
            <a:picLocks noChangeAspect="1"/>
          </p:cNvPicPr>
          <p:nvPr/>
        </p:nvPicPr>
        <p:blipFill>
          <a:blip r:embed="rId3"/>
          <a:stretch>
            <a:fillRect/>
          </a:stretch>
        </p:blipFill>
        <p:spPr>
          <a:xfrm>
            <a:off x="733030" y="1591842"/>
            <a:ext cx="5099870" cy="3226344"/>
          </a:xfrm>
          <a:prstGeom prst="rect">
            <a:avLst/>
          </a:prstGeom>
          <a:ln>
            <a:solidFill>
              <a:schemeClr val="tx1">
                <a:lumMod val="75000"/>
                <a:lumOff val="25000"/>
              </a:schemeClr>
            </a:solidFill>
          </a:ln>
        </p:spPr>
      </p:pic>
      <p:sp>
        <p:nvSpPr>
          <p:cNvPr id="8" name="正方形/長方形 7"/>
          <p:cNvSpPr/>
          <p:nvPr/>
        </p:nvSpPr>
        <p:spPr>
          <a:xfrm>
            <a:off x="1403648" y="4060598"/>
            <a:ext cx="4320480" cy="259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3023828" y="37835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kumimoji="1" lang="ja-JP" altLang="en-US" sz="1100" b="1" dirty="0">
              <a:solidFill>
                <a:srgbClr val="FF0000"/>
              </a:solidFill>
            </a:endParaRPr>
          </a:p>
        </p:txBody>
      </p:sp>
      <p:sp>
        <p:nvSpPr>
          <p:cNvPr id="13" name="正方形/長方形 12"/>
          <p:cNvSpPr/>
          <p:nvPr/>
        </p:nvSpPr>
        <p:spPr>
          <a:xfrm>
            <a:off x="5029792" y="4581160"/>
            <a:ext cx="747810" cy="215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832900" y="454472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Tree>
    <p:extLst>
      <p:ext uri="{BB962C8B-B14F-4D97-AF65-F5344CB8AC3E}">
        <p14:creationId xmlns:p14="http://schemas.microsoft.com/office/powerpoint/2010/main" val="6458571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a:stretch>
            <a:fillRect/>
          </a:stretch>
        </p:blipFill>
        <p:spPr>
          <a:xfrm>
            <a:off x="539552" y="1766011"/>
            <a:ext cx="4922079" cy="291882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5-4.</a:t>
            </a:r>
            <a:r>
              <a:rPr lang="ja-JP" altLang="en-US" dirty="0" smtClean="0"/>
              <a:t>ページ</a:t>
            </a:r>
            <a:r>
              <a:rPr lang="ja-JP" altLang="en-US" dirty="0"/>
              <a:t>の</a:t>
            </a:r>
            <a:r>
              <a:rPr lang="ja-JP" altLang="en-US" dirty="0" smtClean="0"/>
              <a:t>作成</a:t>
            </a:r>
            <a:r>
              <a:rPr lang="ja-JP" altLang="en-US" dirty="0"/>
              <a:t>　</a:t>
            </a:r>
            <a:r>
              <a:rPr lang="ja-JP" altLang="en-US" dirty="0" smtClean="0"/>
              <a:t>タイトルの編集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ワークスペースの</a:t>
            </a:r>
            <a:r>
              <a:rPr lang="en-US" altLang="ja-JP" dirty="0" err="1"/>
              <a:t>kkalec</a:t>
            </a:r>
            <a:r>
              <a:rPr lang="ja-JP" altLang="en-US" dirty="0"/>
              <a:t>配下から</a:t>
            </a:r>
            <a:r>
              <a:rPr lang="en-US" altLang="ja-JP" dirty="0"/>
              <a:t/>
            </a:r>
            <a:br>
              <a:rPr lang="en-US" altLang="ja-JP" dirty="0"/>
            </a:br>
            <a:r>
              <a:rPr lang="ja-JP" altLang="en-US" dirty="0"/>
              <a:t>先ほど作成</a:t>
            </a:r>
            <a:r>
              <a:rPr lang="ja-JP" altLang="en-US" dirty="0" smtClean="0"/>
              <a:t>した</a:t>
            </a:r>
            <a:r>
              <a:rPr lang="en-US" altLang="ja-JP" dirty="0" smtClean="0"/>
              <a:t>page</a:t>
            </a:r>
            <a:r>
              <a:rPr lang="ja-JP" altLang="en-US" dirty="0" smtClean="0"/>
              <a:t>の</a:t>
            </a:r>
            <a:r>
              <a:rPr lang="ja-JP" altLang="en-US" dirty="0"/>
              <a:t>タイトルを編集します。</a:t>
            </a:r>
            <a:endParaRPr lang="en-US" altLang="ja-JP" dirty="0"/>
          </a:p>
          <a:p>
            <a:r>
              <a:rPr lang="en-US" altLang="ja-JP" sz="1050" dirty="0"/>
              <a:t>※</a:t>
            </a:r>
            <a:r>
              <a:rPr lang="ja-JP" altLang="en-US" sz="1050" dirty="0"/>
              <a:t>名前はシングルバイトのみで命名してください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124</a:t>
            </a:fld>
            <a:endParaRPr lang="ja-JP" altLang="en-US" dirty="0"/>
          </a:p>
        </p:txBody>
      </p:sp>
      <p:pic>
        <p:nvPicPr>
          <p:cNvPr id="7" name="図 6"/>
          <p:cNvPicPr>
            <a:picLocks noChangeAspect="1"/>
          </p:cNvPicPr>
          <p:nvPr/>
        </p:nvPicPr>
        <p:blipFill>
          <a:blip r:embed="rId3"/>
          <a:stretch>
            <a:fillRect/>
          </a:stretch>
        </p:blipFill>
        <p:spPr>
          <a:xfrm>
            <a:off x="6084168" y="1772288"/>
            <a:ext cx="2376264" cy="2942948"/>
          </a:xfrm>
          <a:prstGeom prst="rect">
            <a:avLst/>
          </a:prstGeom>
          <a:ln>
            <a:solidFill>
              <a:schemeClr val="tx1">
                <a:lumMod val="75000"/>
                <a:lumOff val="25000"/>
              </a:schemeClr>
            </a:solidFill>
          </a:ln>
        </p:spPr>
      </p:pic>
      <p:sp>
        <p:nvSpPr>
          <p:cNvPr id="8" name="楕円 7"/>
          <p:cNvSpPr/>
          <p:nvPr/>
        </p:nvSpPr>
        <p:spPr>
          <a:xfrm>
            <a:off x="8140152" y="41957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⑥</a:t>
            </a:r>
            <a:endParaRPr kumimoji="1" lang="ja-JP" altLang="en-US" sz="1100" b="1" dirty="0">
              <a:solidFill>
                <a:srgbClr val="FF0000"/>
              </a:solidFill>
            </a:endParaRPr>
          </a:p>
        </p:txBody>
      </p:sp>
      <p:sp>
        <p:nvSpPr>
          <p:cNvPr id="9" name="正方形/長方形 8"/>
          <p:cNvSpPr/>
          <p:nvPr/>
        </p:nvSpPr>
        <p:spPr>
          <a:xfrm>
            <a:off x="534603" y="2601570"/>
            <a:ext cx="3092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588224" y="2271237"/>
            <a:ext cx="187304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91536" y="2986458"/>
            <a:ext cx="106335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3082270" y="4482539"/>
            <a:ext cx="1201697"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8118968" y="4468808"/>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329596" y="2016432"/>
            <a:ext cx="267578"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15" name="楕円 14"/>
          <p:cNvSpPr/>
          <p:nvPr/>
        </p:nvSpPr>
        <p:spPr>
          <a:xfrm>
            <a:off x="2794239" y="43773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6" name="楕円 15"/>
          <p:cNvSpPr/>
          <p:nvPr/>
        </p:nvSpPr>
        <p:spPr>
          <a:xfrm>
            <a:off x="1723467" y="26755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7" name="楕円 16"/>
          <p:cNvSpPr/>
          <p:nvPr/>
        </p:nvSpPr>
        <p:spPr>
          <a:xfrm>
            <a:off x="224240" y="259660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8" name="正方形/長方形 17"/>
          <p:cNvSpPr/>
          <p:nvPr/>
        </p:nvSpPr>
        <p:spPr>
          <a:xfrm>
            <a:off x="2147383" y="3105515"/>
            <a:ext cx="90010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404695" y="3465555"/>
            <a:ext cx="57548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lang="en-US" altLang="ja-JP" sz="1600" b="1" dirty="0" smtClean="0">
              <a:solidFill>
                <a:srgbClr val="FF0000"/>
              </a:solidFill>
            </a:endParaRPr>
          </a:p>
          <a:p>
            <a:pPr algn="ctr"/>
            <a:r>
              <a:rPr lang="ja-JP" altLang="en-US" sz="1100" b="1" dirty="0" smtClean="0">
                <a:solidFill>
                  <a:srgbClr val="FF0000"/>
                </a:solidFill>
              </a:rPr>
              <a:t>右クリック</a:t>
            </a:r>
            <a:endParaRPr kumimoji="1" lang="ja-JP" altLang="en-US" sz="1100" b="1" dirty="0">
              <a:solidFill>
                <a:srgbClr val="FF0000"/>
              </a:solidFill>
            </a:endParaRPr>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7619069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130102" y="1057019"/>
            <a:ext cx="5505321" cy="340195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6-1.</a:t>
            </a:r>
            <a:r>
              <a:rPr kumimoji="1" lang="ja-JP" altLang="en-US" dirty="0" smtClean="0"/>
              <a:t>ポータルの作成</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a:t>
            </a:r>
            <a:r>
              <a:rPr lang="ja-JP" altLang="en-US" dirty="0" smtClean="0"/>
              <a:t>の</a:t>
            </a:r>
            <a:r>
              <a:rPr lang="en-US" altLang="ja-JP" dirty="0" err="1" smtClean="0"/>
              <a:t>kkalec</a:t>
            </a:r>
            <a:r>
              <a:rPr lang="ja-JP" altLang="en-US" dirty="0" smtClean="0"/>
              <a:t>配下に</a:t>
            </a:r>
            <a:endParaRPr lang="en-US" altLang="ja-JP" dirty="0" smtClean="0"/>
          </a:p>
          <a:p>
            <a:r>
              <a:rPr kumimoji="1" lang="ja-JP" altLang="en-US" dirty="0"/>
              <a:t>ポータルを作成</a:t>
            </a:r>
            <a:r>
              <a:rPr kumimoji="1" lang="ja-JP" altLang="en-US" dirty="0" smtClean="0"/>
              <a:t>します。</a:t>
            </a:r>
            <a:endParaRPr kumimoji="1" lang="en-US" altLang="ja-JP" dirty="0" smtClean="0"/>
          </a:p>
          <a:p>
            <a:endParaRPr lang="en-US" altLang="ja-JP" dirty="0"/>
          </a:p>
          <a:p>
            <a:r>
              <a:rPr kumimoji="1" lang="ja-JP" altLang="en-US" dirty="0" smtClean="0"/>
              <a:t>作成したポータルをもとに</a:t>
            </a:r>
            <a:endParaRPr kumimoji="1" lang="en-US" altLang="ja-JP" dirty="0" smtClean="0"/>
          </a:p>
          <a:p>
            <a:r>
              <a:rPr lang="ja-JP" altLang="en-US" dirty="0" smtClean="0"/>
              <a:t>ユーザーに対してコンテンツ</a:t>
            </a:r>
            <a:endParaRPr lang="en-US" altLang="ja-JP" dirty="0"/>
          </a:p>
          <a:p>
            <a:r>
              <a:rPr lang="ja-JP" altLang="en-US" dirty="0" smtClean="0"/>
              <a:t>を公開します。</a:t>
            </a:r>
            <a:endParaRPr lang="en-US" altLang="ja-JP" dirty="0" smtClean="0"/>
          </a:p>
          <a:p>
            <a:endParaRPr kumimoji="1" lang="en-US" altLang="ja-JP" dirty="0"/>
          </a:p>
          <a:p>
            <a:r>
              <a:rPr lang="ja-JP" altLang="en-US" dirty="0" smtClean="0"/>
              <a:t>ポータルはコンテンツボタンから</a:t>
            </a:r>
            <a:endParaRPr lang="en-US" altLang="ja-JP" dirty="0" smtClean="0"/>
          </a:p>
          <a:p>
            <a:r>
              <a:rPr kumimoji="1" lang="ja-JP" altLang="en-US" dirty="0" smtClean="0"/>
              <a:t>作成することが可能です。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125</a:t>
            </a:fld>
            <a:endParaRPr lang="ja-JP" altLang="en-US" dirty="0"/>
          </a:p>
        </p:txBody>
      </p:sp>
      <p:sp>
        <p:nvSpPr>
          <p:cNvPr id="12" name="正方形/長方形 11"/>
          <p:cNvSpPr/>
          <p:nvPr/>
        </p:nvSpPr>
        <p:spPr>
          <a:xfrm>
            <a:off x="6341454" y="2200863"/>
            <a:ext cx="72676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5420794" y="2194209"/>
            <a:ext cx="879397" cy="2738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5282266" y="1716177"/>
            <a:ext cx="666933" cy="289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3516570" y="2499742"/>
            <a:ext cx="1530221"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134998" y="2079876"/>
            <a:ext cx="376676" cy="4198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2791593" y="222389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楕円 20"/>
          <p:cNvSpPr/>
          <p:nvPr/>
        </p:nvSpPr>
        <p:spPr>
          <a:xfrm>
            <a:off x="6475909" y="195294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⑤</a:t>
            </a:r>
            <a:endParaRPr kumimoji="1" lang="ja-JP" altLang="en-US" sz="1100" b="1" dirty="0">
              <a:solidFill>
                <a:srgbClr val="FF0000"/>
              </a:solidFill>
            </a:endParaRPr>
          </a:p>
        </p:txBody>
      </p:sp>
      <p:sp>
        <p:nvSpPr>
          <p:cNvPr id="22" name="楕円 21"/>
          <p:cNvSpPr/>
          <p:nvPr/>
        </p:nvSpPr>
        <p:spPr>
          <a:xfrm>
            <a:off x="5082286" y="220583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3" name="楕円 22"/>
          <p:cNvSpPr/>
          <p:nvPr/>
        </p:nvSpPr>
        <p:spPr>
          <a:xfrm>
            <a:off x="5327700" y="144316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4" name="楕円 23"/>
          <p:cNvSpPr/>
          <p:nvPr/>
        </p:nvSpPr>
        <p:spPr>
          <a:xfrm>
            <a:off x="3694943" y="221171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9108901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131840" y="1059582"/>
            <a:ext cx="5394821" cy="331472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6-2.</a:t>
            </a:r>
            <a:r>
              <a:rPr kumimoji="1" lang="ja-JP" altLang="en-US" dirty="0" smtClean="0"/>
              <a:t>ポータルの作成　タイトル・名前の編集　</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新規ポータルの編集を行います。</a:t>
            </a:r>
            <a:r>
              <a:rPr lang="en-US" altLang="ja-JP" dirty="0" smtClean="0"/>
              <a:t/>
            </a:r>
            <a:br>
              <a:rPr lang="en-US" altLang="ja-JP" dirty="0" smtClean="0"/>
            </a:br>
            <a:endParaRPr lang="en-US" altLang="ja-JP" dirty="0" smtClean="0"/>
          </a:p>
          <a:p>
            <a:r>
              <a:rPr lang="ja-JP" altLang="en-US" dirty="0" smtClean="0"/>
              <a:t>タイトル：ポータル</a:t>
            </a:r>
            <a:endParaRPr lang="en-US" altLang="ja-JP" dirty="0" smtClean="0"/>
          </a:p>
          <a:p>
            <a:r>
              <a:rPr kumimoji="1" lang="ja-JP" altLang="en-US" dirty="0" smtClean="0"/>
              <a:t>名前：</a:t>
            </a:r>
            <a:r>
              <a:rPr kumimoji="1" lang="en-US" altLang="ja-JP" dirty="0" err="1" smtClean="0"/>
              <a:t>lec_portal</a:t>
            </a:r>
            <a:endParaRPr kumimoji="1" lang="en-US" altLang="ja-JP" dirty="0" smtClean="0"/>
          </a:p>
          <a:p>
            <a:endParaRPr lang="en-US" altLang="ja-JP" dirty="0" smtClean="0"/>
          </a:p>
          <a:p>
            <a:r>
              <a:rPr lang="ja-JP" altLang="en-US" dirty="0" smtClean="0"/>
              <a:t>に変更します。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126</a:t>
            </a:fld>
            <a:endParaRPr lang="ja-JP" altLang="en-US" dirty="0"/>
          </a:p>
        </p:txBody>
      </p:sp>
      <p:sp>
        <p:nvSpPr>
          <p:cNvPr id="7" name="正方形/長方形 6"/>
          <p:cNvSpPr/>
          <p:nvPr/>
        </p:nvSpPr>
        <p:spPr>
          <a:xfrm>
            <a:off x="7181626" y="4000408"/>
            <a:ext cx="357572" cy="2503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7590296" y="399700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3" name="正方形/長方形 12"/>
          <p:cNvSpPr/>
          <p:nvPr/>
        </p:nvSpPr>
        <p:spPr>
          <a:xfrm>
            <a:off x="4499992" y="2571750"/>
            <a:ext cx="2488096" cy="215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5660504" y="38762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1100" b="1" dirty="0">
              <a:solidFill>
                <a:srgbClr val="FF0000"/>
              </a:solidFill>
            </a:endParaRPr>
          </a:p>
        </p:txBody>
      </p:sp>
      <p:sp>
        <p:nvSpPr>
          <p:cNvPr id="17" name="楕円 16"/>
          <p:cNvSpPr/>
          <p:nvPr/>
        </p:nvSpPr>
        <p:spPr>
          <a:xfrm>
            <a:off x="7051712" y="257175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9" name="正方形/長方形 18"/>
          <p:cNvSpPr/>
          <p:nvPr/>
        </p:nvSpPr>
        <p:spPr>
          <a:xfrm>
            <a:off x="4500973" y="3007203"/>
            <a:ext cx="2488096" cy="215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7051712" y="30037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7811966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ポータルのオプション　プロパティ</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ポータルのプロパティの説明です。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127</a:t>
            </a:fld>
            <a:endParaRPr lang="ja-JP" altLang="en-US" dirty="0"/>
          </a:p>
        </p:txBody>
      </p:sp>
      <p:graphicFrame>
        <p:nvGraphicFramePr>
          <p:cNvPr id="7"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3771470280"/>
              </p:ext>
            </p:extLst>
          </p:nvPr>
        </p:nvGraphicFramePr>
        <p:xfrm>
          <a:off x="4013174" y="1443888"/>
          <a:ext cx="4392488" cy="3374299"/>
        </p:xfrm>
        <a:graphic>
          <a:graphicData uri="http://schemas.openxmlformats.org/drawingml/2006/table">
            <a:tbl>
              <a:tblPr/>
              <a:tblGrid>
                <a:gridCol w="787619">
                  <a:extLst>
                    <a:ext uri="{9D8B030D-6E8A-4147-A177-3AD203B41FA5}">
                      <a16:colId xmlns:a16="http://schemas.microsoft.com/office/drawing/2014/main" val="20001"/>
                    </a:ext>
                  </a:extLst>
                </a:gridCol>
                <a:gridCol w="3604869">
                  <a:extLst>
                    <a:ext uri="{9D8B030D-6E8A-4147-A177-3AD203B41FA5}">
                      <a16:colId xmlns:a16="http://schemas.microsoft.com/office/drawing/2014/main" val="3098161779"/>
                    </a:ext>
                  </a:extLst>
                </a:gridCol>
              </a:tblGrid>
              <a:tr h="37934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Roboto"/>
                          <a:ea typeface="+mn-ea"/>
                          <a:cs typeface="+mn-cs"/>
                        </a:rPr>
                        <a:t>タイトル</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ポータルのタイトルです。</a:t>
                      </a: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5851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名前</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ポータルの物理ファイル名。</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r>
                      <a:b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b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名前は実行する</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URL</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に含まれます。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r h="609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lt"/>
                          <a:ea typeface="+mn-ea"/>
                          <a:cs typeface="メイリオ" pitchFamily="50" charset="-128"/>
                        </a:rPr>
                        <a:t>エイリアス</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ポータルの別名。 </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実行 </a:t>
                      </a:r>
                      <a:r>
                        <a:rPr kumimoji="1" lang="en-US" altLang="ja-JP"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URL</a:t>
                      </a: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を変更したい時に使用します。</a:t>
                      </a: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09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最大幅</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ポータルの幅指定。 ポータルの幅の指定ができます。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基本的に変更しません。</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609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smtClean="0">
                          <a:ln>
                            <a:noFill/>
                          </a:ln>
                          <a:solidFill>
                            <a:schemeClr val="bg1"/>
                          </a:solidFill>
                          <a:effectLst/>
                          <a:latin typeface="+mn-ea"/>
                          <a:ea typeface="+mn-ea"/>
                          <a:cs typeface="メイリオ" pitchFamily="50" charset="-128"/>
                        </a:rPr>
                        <a:t>URL</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ポータルアクセス時の</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URL</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endPar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このボックスから変更はできません。</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941540"/>
                  </a:ext>
                </a:extLst>
              </a:tr>
              <a:tr h="609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テーマ</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デフォルトでは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[Designer 2018 / Light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Midnight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Vivid]</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4</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つの</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テーマから選択が可能です。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4691527"/>
                  </a:ext>
                </a:extLst>
              </a:tr>
            </a:tbl>
          </a:graphicData>
        </a:graphic>
      </p:graphicFrame>
      <p:pic>
        <p:nvPicPr>
          <p:cNvPr id="8" name="図 7"/>
          <p:cNvPicPr>
            <a:picLocks noChangeAspect="1"/>
          </p:cNvPicPr>
          <p:nvPr/>
        </p:nvPicPr>
        <p:blipFill>
          <a:blip r:embed="rId2"/>
          <a:stretch>
            <a:fillRect/>
          </a:stretch>
        </p:blipFill>
        <p:spPr>
          <a:xfrm>
            <a:off x="1403648" y="3363838"/>
            <a:ext cx="504056" cy="161018"/>
          </a:xfrm>
          <a:prstGeom prst="rect">
            <a:avLst/>
          </a:prstGeom>
        </p:spPr>
      </p:pic>
      <p:pic>
        <p:nvPicPr>
          <p:cNvPr id="9" name="図 8"/>
          <p:cNvPicPr>
            <a:picLocks noChangeAspect="1"/>
          </p:cNvPicPr>
          <p:nvPr/>
        </p:nvPicPr>
        <p:blipFill>
          <a:blip r:embed="rId3"/>
          <a:stretch>
            <a:fillRect/>
          </a:stretch>
        </p:blipFill>
        <p:spPr>
          <a:xfrm>
            <a:off x="785787" y="1443892"/>
            <a:ext cx="2723331" cy="3366941"/>
          </a:xfrm>
          <a:prstGeom prst="rect">
            <a:avLst/>
          </a:prstGeom>
          <a:ln>
            <a:solidFill>
              <a:schemeClr val="tx1">
                <a:lumMod val="75000"/>
                <a:lumOff val="25000"/>
              </a:schemeClr>
            </a:solidFill>
          </a:ln>
        </p:spPr>
      </p:pic>
    </p:spTree>
    <p:extLst>
      <p:ext uri="{BB962C8B-B14F-4D97-AF65-F5344CB8AC3E}">
        <p14:creationId xmlns:p14="http://schemas.microsoft.com/office/powerpoint/2010/main" val="327517334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ポータルのオプション　</a:t>
            </a:r>
            <a:r>
              <a:rPr lang="ja-JP" altLang="en-US" dirty="0" smtClean="0"/>
              <a:t>レイアウトオプション①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ポータルの</a:t>
            </a:r>
            <a:r>
              <a:rPr lang="ja-JP" altLang="en-US" dirty="0"/>
              <a:t>レイアウトオプション</a:t>
            </a:r>
            <a:r>
              <a:rPr kumimoji="1" lang="ja-JP" altLang="en-US" dirty="0" smtClean="0"/>
              <a:t>の説明です。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128</a:t>
            </a:fld>
            <a:endParaRPr lang="ja-JP" altLang="en-US" dirty="0"/>
          </a:p>
        </p:txBody>
      </p:sp>
      <p:graphicFrame>
        <p:nvGraphicFramePr>
          <p:cNvPr id="7"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264728693"/>
              </p:ext>
            </p:extLst>
          </p:nvPr>
        </p:nvGraphicFramePr>
        <p:xfrm>
          <a:off x="3707904" y="1443888"/>
          <a:ext cx="5112568" cy="3360110"/>
        </p:xfrm>
        <a:graphic>
          <a:graphicData uri="http://schemas.openxmlformats.org/drawingml/2006/table">
            <a:tbl>
              <a:tblPr/>
              <a:tblGrid>
                <a:gridCol w="1008112">
                  <a:extLst>
                    <a:ext uri="{9D8B030D-6E8A-4147-A177-3AD203B41FA5}">
                      <a16:colId xmlns:a16="http://schemas.microsoft.com/office/drawing/2014/main" val="20001"/>
                    </a:ext>
                  </a:extLst>
                </a:gridCol>
                <a:gridCol w="4104456">
                  <a:extLst>
                    <a:ext uri="{9D8B030D-6E8A-4147-A177-3AD203B41FA5}">
                      <a16:colId xmlns:a16="http://schemas.microsoft.com/office/drawing/2014/main" val="3098161779"/>
                    </a:ext>
                  </a:extLst>
                </a:gridCol>
              </a:tblGrid>
              <a:tr h="63689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Roboto"/>
                          <a:ea typeface="+mn-ea"/>
                          <a:cs typeface="+mn-cs"/>
                        </a:rPr>
                        <a:t>ナビゲーション</a:t>
                      </a:r>
                      <a:endParaRPr kumimoji="1" lang="en-US" altLang="ja-JP" sz="900" b="0" i="0" u="none" strike="noStrike" cap="none" normalizeH="0" baseline="0" dirty="0" smtClean="0">
                        <a:ln>
                          <a:noFill/>
                        </a:ln>
                        <a:solidFill>
                          <a:schemeClr val="bg1"/>
                        </a:solidFill>
                        <a:effectLst/>
                        <a:latin typeface="Roboto"/>
                        <a:ea typeface="+mn-ea"/>
                        <a:cs typeface="+mn-cs"/>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ポータルのレイアウトを選択することができます。</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r>
                      <a:b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b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サイドナビゲーション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トップナビゲーション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および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トップサイドナビゲーション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のオプションがあります。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10908">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バナー</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以下のオプションがあります。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r h="1381586">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ポータルで</a:t>
                      </a:r>
                      <a:r>
                        <a:rPr kumimoji="1" lang="en-US" altLang="ja-JP" sz="900" b="0" i="0" u="none" strike="noStrike" cap="none" normalizeH="0" baseline="0" dirty="0" smtClean="0">
                          <a:ln>
                            <a:noFill/>
                          </a:ln>
                          <a:solidFill>
                            <a:schemeClr val="bg1"/>
                          </a:solidFill>
                          <a:effectLst/>
                          <a:latin typeface="+mn-ea"/>
                          <a:ea typeface="+mn-ea"/>
                          <a:cs typeface="メイリオ" pitchFamily="50" charset="-128"/>
                        </a:rPr>
                        <a:t/>
                      </a:r>
                      <a:br>
                        <a:rPr kumimoji="1" lang="en-US" altLang="ja-JP" sz="900" b="0" i="0" u="none" strike="noStrike" cap="none" normalizeH="0" baseline="0" dirty="0" smtClean="0">
                          <a:ln>
                            <a:noFill/>
                          </a:ln>
                          <a:solidFill>
                            <a:schemeClr val="bg1"/>
                          </a:solidFill>
                          <a:effectLst/>
                          <a:latin typeface="+mn-ea"/>
                          <a:ea typeface="+mn-ea"/>
                          <a:cs typeface="メイリオ" pitchFamily="50" charset="-128"/>
                        </a:rPr>
                      </a:b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バナータイトルを有効にする</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ポータルのバナーを有効にします。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注意</a:t>
                      </a:r>
                      <a:r>
                        <a:rPr kumimoji="1" lang="en-US" altLang="ja-JP"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ポータルを他社製アプリケーションに埋め込む可能性がある場合は、</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バナーを無効にしておくことをお勧めします。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ポータルでバナータイトルを有効にしている場合、以下のオプション</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を使用できるようになります。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19818">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バナーでトップナビゲーションを有効にする</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タブではなくバナーリンクでフォルダ構造が表示されます。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このオプションは、</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トップナビゲーション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および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トップサイドナ</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ビゲーション</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のレイアウトでのみ使用できます。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310908">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バナータイトル</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バナーにポータルのタイトルを表示します。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941540"/>
                  </a:ext>
                </a:extLst>
              </a:tr>
            </a:tbl>
          </a:graphicData>
        </a:graphic>
      </p:graphicFrame>
      <p:pic>
        <p:nvPicPr>
          <p:cNvPr id="8" name="図 7"/>
          <p:cNvPicPr>
            <a:picLocks noChangeAspect="1"/>
          </p:cNvPicPr>
          <p:nvPr/>
        </p:nvPicPr>
        <p:blipFill>
          <a:blip r:embed="rId2"/>
          <a:stretch>
            <a:fillRect/>
          </a:stretch>
        </p:blipFill>
        <p:spPr>
          <a:xfrm>
            <a:off x="1403648" y="3363838"/>
            <a:ext cx="504056" cy="161018"/>
          </a:xfrm>
          <a:prstGeom prst="rect">
            <a:avLst/>
          </a:prstGeom>
        </p:spPr>
      </p:pic>
      <p:pic>
        <p:nvPicPr>
          <p:cNvPr id="9" name="図 8"/>
          <p:cNvPicPr>
            <a:picLocks noChangeAspect="1"/>
          </p:cNvPicPr>
          <p:nvPr/>
        </p:nvPicPr>
        <p:blipFill>
          <a:blip r:embed="rId3"/>
          <a:stretch>
            <a:fillRect/>
          </a:stretch>
        </p:blipFill>
        <p:spPr>
          <a:xfrm>
            <a:off x="323528" y="1443888"/>
            <a:ext cx="3197233" cy="3360110"/>
          </a:xfrm>
          <a:prstGeom prst="rect">
            <a:avLst/>
          </a:prstGeom>
          <a:ln>
            <a:solidFill>
              <a:schemeClr val="tx1">
                <a:lumMod val="75000"/>
                <a:lumOff val="25000"/>
              </a:schemeClr>
            </a:solidFill>
          </a:ln>
        </p:spPr>
      </p:pic>
    </p:spTree>
    <p:extLst>
      <p:ext uri="{BB962C8B-B14F-4D97-AF65-F5344CB8AC3E}">
        <p14:creationId xmlns:p14="http://schemas.microsoft.com/office/powerpoint/2010/main" val="126338882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ポータルのオプション　</a:t>
            </a:r>
            <a:r>
              <a:rPr lang="ja-JP" altLang="en-US" dirty="0" smtClean="0"/>
              <a:t>レイアウトオプション</a:t>
            </a:r>
            <a:r>
              <a:rPr lang="ja-JP" altLang="en-US" dirty="0"/>
              <a:t>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ポータルの</a:t>
            </a:r>
            <a:r>
              <a:rPr lang="ja-JP" altLang="en-US" dirty="0"/>
              <a:t>レイアウトオプション</a:t>
            </a:r>
            <a:r>
              <a:rPr kumimoji="1" lang="ja-JP" altLang="en-US" dirty="0" smtClean="0"/>
              <a:t>の説明です。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129</a:t>
            </a:fld>
            <a:endParaRPr lang="ja-JP" altLang="en-US" dirty="0"/>
          </a:p>
        </p:txBody>
      </p:sp>
      <p:graphicFrame>
        <p:nvGraphicFramePr>
          <p:cNvPr id="7"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3266933611"/>
              </p:ext>
            </p:extLst>
          </p:nvPr>
        </p:nvGraphicFramePr>
        <p:xfrm>
          <a:off x="3707904" y="1443889"/>
          <a:ext cx="5112568" cy="3360110"/>
        </p:xfrm>
        <a:graphic>
          <a:graphicData uri="http://schemas.openxmlformats.org/drawingml/2006/table">
            <a:tbl>
              <a:tblPr/>
              <a:tblGrid>
                <a:gridCol w="1008112">
                  <a:extLst>
                    <a:ext uri="{9D8B030D-6E8A-4147-A177-3AD203B41FA5}">
                      <a16:colId xmlns:a16="http://schemas.microsoft.com/office/drawing/2014/main" val="20001"/>
                    </a:ext>
                  </a:extLst>
                </a:gridCol>
                <a:gridCol w="4104456">
                  <a:extLst>
                    <a:ext uri="{9D8B030D-6E8A-4147-A177-3AD203B41FA5}">
                      <a16:colId xmlns:a16="http://schemas.microsoft.com/office/drawing/2014/main" val="3098161779"/>
                    </a:ext>
                  </a:extLst>
                </a:gridCol>
              </a:tblGrid>
              <a:tr h="71309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バナーロゴ</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バナーにポータルのタイトルを表示します。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デフォルトは</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TIBCO</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のロゴが表示されます。ロゴ自体表示させない場</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合は、バナーロゴのチェックを外します。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1309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カスタムロゴ</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ポータルのロゴをカスタマイズすることができます。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注意</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バナーロゴにチェックが入っている場合に選択ができます。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r h="45349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カスタムロゴツールヒント</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カスタムロゴにツールヒントのテキストを指定できます。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985852">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デフォルト</a:t>
                      </a:r>
                      <a:r>
                        <a:rPr kumimoji="1" lang="en-US" altLang="ja-JP" sz="900" b="0" i="0" u="none" strike="noStrike" cap="none" normalizeH="0" baseline="0" dirty="0" smtClean="0">
                          <a:ln>
                            <a:noFill/>
                          </a:ln>
                          <a:solidFill>
                            <a:schemeClr val="bg1"/>
                          </a:solidFill>
                          <a:effectLst/>
                          <a:latin typeface="+mn-ea"/>
                          <a:ea typeface="+mn-ea"/>
                          <a:cs typeface="メイリオ" pitchFamily="50" charset="-128"/>
                        </a:rPr>
                        <a:t/>
                      </a:r>
                      <a:br>
                        <a:rPr kumimoji="1" lang="en-US" altLang="ja-JP" sz="900" b="0" i="0" u="none" strike="noStrike" cap="none" normalizeH="0" baseline="0" dirty="0" smtClean="0">
                          <a:ln>
                            <a:noFill/>
                          </a:ln>
                          <a:solidFill>
                            <a:schemeClr val="bg1"/>
                          </a:solidFill>
                          <a:effectLst/>
                          <a:latin typeface="+mn-ea"/>
                          <a:ea typeface="+mn-ea"/>
                          <a:cs typeface="メイリオ" pitchFamily="50" charset="-128"/>
                        </a:rPr>
                      </a:b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ポータルページに戻るロゴ</a:t>
                      </a:r>
                      <a:r>
                        <a:rPr kumimoji="1" lang="en-US" altLang="ja-JP" sz="900" b="0" i="0" u="none" strike="noStrike" cap="none" normalizeH="0" baseline="0" dirty="0" smtClean="0">
                          <a:ln>
                            <a:noFill/>
                          </a:ln>
                          <a:solidFill>
                            <a:schemeClr val="bg1"/>
                          </a:solidFill>
                          <a:effectLst/>
                          <a:latin typeface="+mn-ea"/>
                          <a:ea typeface="+mn-ea"/>
                          <a:cs typeface="メイリオ" pitchFamily="50" charset="-128"/>
                        </a:rPr>
                        <a:t/>
                      </a:r>
                      <a:br>
                        <a:rPr kumimoji="1" lang="en-US" altLang="ja-JP" sz="900" b="0" i="0" u="none" strike="noStrike" cap="none" normalizeH="0" baseline="0" dirty="0" smtClean="0">
                          <a:ln>
                            <a:noFill/>
                          </a:ln>
                          <a:solidFill>
                            <a:schemeClr val="bg1"/>
                          </a:solidFill>
                          <a:effectLst/>
                          <a:latin typeface="+mn-ea"/>
                          <a:ea typeface="+mn-ea"/>
                          <a:cs typeface="メイリオ" pitchFamily="50" charset="-128"/>
                        </a:rPr>
                      </a:br>
                      <a:r>
                        <a:rPr kumimoji="1" lang="en-US" altLang="ja-JP" sz="900" b="0" i="0" u="none" strike="noStrike" cap="none" normalizeH="0" baseline="0" dirty="0" smtClean="0">
                          <a:ln>
                            <a:noFill/>
                          </a:ln>
                          <a:solidFill>
                            <a:schemeClr val="bg1"/>
                          </a:solidFill>
                          <a:effectLst/>
                          <a:latin typeface="+mn-ea"/>
                          <a:ea typeface="+mn-ea"/>
                          <a:cs typeface="メイリオ" pitchFamily="50" charset="-128"/>
                        </a:rPr>
                        <a:t>URL</a:t>
                      </a: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ターゲットを有効にする</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有効にした場合、カスタムロゴを、デフォルト設定のポータルページ</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にポータルの表示を戻す、クリック可能なオブジェクトに変更で</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きま</a:t>
                      </a:r>
                      <a:endPar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49456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カスタムロゴ</a:t>
                      </a:r>
                      <a:r>
                        <a:rPr kumimoji="1" lang="en-US" altLang="ja-JP" sz="900" b="0" i="0" u="none" strike="noStrike" cap="none" normalizeH="0" baseline="0" dirty="0" smtClean="0">
                          <a:ln>
                            <a:noFill/>
                          </a:ln>
                          <a:solidFill>
                            <a:schemeClr val="bg1"/>
                          </a:solidFill>
                          <a:effectLst/>
                          <a:latin typeface="+mn-ea"/>
                          <a:ea typeface="+mn-ea"/>
                          <a:cs typeface="メイリオ" pitchFamily="50" charset="-128"/>
                        </a:rPr>
                        <a:t>URL</a:t>
                      </a: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ターゲット</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有効にした場合、カスタムロゴをクリックした際に表示されるカスタ</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ム </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URL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を指定できます。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0694411"/>
                  </a:ext>
                </a:extLst>
              </a:tr>
            </a:tbl>
          </a:graphicData>
        </a:graphic>
      </p:graphicFrame>
      <p:pic>
        <p:nvPicPr>
          <p:cNvPr id="8" name="図 7"/>
          <p:cNvPicPr>
            <a:picLocks noChangeAspect="1"/>
          </p:cNvPicPr>
          <p:nvPr/>
        </p:nvPicPr>
        <p:blipFill>
          <a:blip r:embed="rId2"/>
          <a:stretch>
            <a:fillRect/>
          </a:stretch>
        </p:blipFill>
        <p:spPr>
          <a:xfrm>
            <a:off x="1403648" y="3363838"/>
            <a:ext cx="504056" cy="161018"/>
          </a:xfrm>
          <a:prstGeom prst="rect">
            <a:avLst/>
          </a:prstGeom>
        </p:spPr>
      </p:pic>
      <p:pic>
        <p:nvPicPr>
          <p:cNvPr id="9" name="図 8"/>
          <p:cNvPicPr>
            <a:picLocks noChangeAspect="1"/>
          </p:cNvPicPr>
          <p:nvPr/>
        </p:nvPicPr>
        <p:blipFill>
          <a:blip r:embed="rId3"/>
          <a:stretch>
            <a:fillRect/>
          </a:stretch>
        </p:blipFill>
        <p:spPr>
          <a:xfrm>
            <a:off x="323528" y="1443888"/>
            <a:ext cx="3197233" cy="3360110"/>
          </a:xfrm>
          <a:prstGeom prst="rect">
            <a:avLst/>
          </a:prstGeom>
          <a:ln>
            <a:solidFill>
              <a:schemeClr val="tx1">
                <a:lumMod val="75000"/>
                <a:lumOff val="25000"/>
              </a:schemeClr>
            </a:solidFill>
          </a:ln>
        </p:spPr>
      </p:pic>
    </p:spTree>
    <p:extLst>
      <p:ext uri="{BB962C8B-B14F-4D97-AF65-F5344CB8AC3E}">
        <p14:creationId xmlns:p14="http://schemas.microsoft.com/office/powerpoint/2010/main" val="4221736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7664" y="1828867"/>
            <a:ext cx="7452000" cy="792088"/>
          </a:xfrm>
        </p:spPr>
        <p:txBody>
          <a:bodyPr/>
          <a:lstStyle/>
          <a:p>
            <a:r>
              <a:rPr lang="ja-JP" altLang="en-US" dirty="0" smtClean="0">
                <a:latin typeface="+mn-ea"/>
                <a:ea typeface="+mn-ea"/>
              </a:rPr>
              <a:t>ハンズオン</a:t>
            </a:r>
            <a:endParaRPr kumimoji="1" lang="ja-JP" altLang="en-US" dirty="0">
              <a:latin typeface="+mn-ea"/>
              <a:ea typeface="+mn-ea"/>
            </a:endParaRPr>
          </a:p>
        </p:txBody>
      </p:sp>
      <p:sp>
        <p:nvSpPr>
          <p:cNvPr id="3" name="テキスト プレースホルダー 2"/>
          <p:cNvSpPr>
            <a:spLocks noGrp="1"/>
          </p:cNvSpPr>
          <p:nvPr>
            <p:ph type="body" sz="quarter" idx="10"/>
          </p:nvPr>
        </p:nvSpPr>
        <p:spPr>
          <a:xfrm>
            <a:off x="1547813" y="2859782"/>
            <a:ext cx="6012000" cy="1872000"/>
          </a:xfrm>
        </p:spPr>
        <p:txBody>
          <a:bodyPr/>
          <a:lstStyle/>
          <a:p>
            <a:pPr marL="285750" indent="-285750">
              <a:buFont typeface="Arial" panose="020B0604020202020204" pitchFamily="34" charset="0"/>
              <a:buChar char="•"/>
            </a:pPr>
            <a:r>
              <a:rPr lang="en-US" altLang="ja-JP" dirty="0" smtClean="0">
                <a:latin typeface="Segoe UI Semibold" panose="020B0702040204020203" pitchFamily="34" charset="0"/>
                <a:cs typeface="Segoe UI Semibold" panose="020B0702040204020203" pitchFamily="34" charset="0"/>
              </a:rPr>
              <a:t>WebFOCUS</a:t>
            </a:r>
            <a:r>
              <a:rPr lang="ja-JP" altLang="en-US" dirty="0" smtClean="0">
                <a:latin typeface="+mn-ea"/>
              </a:rPr>
              <a:t>管理者の操作</a:t>
            </a:r>
            <a:endParaRPr lang="en-US" altLang="ja-JP" dirty="0" smtClean="0">
              <a:latin typeface="+mn-ea"/>
            </a:endParaRPr>
          </a:p>
          <a:p>
            <a:pPr marL="285750" indent="-285750">
              <a:buFont typeface="Arial" panose="020B0604020202020204" pitchFamily="34" charset="0"/>
              <a:buChar char="•"/>
            </a:pPr>
            <a:r>
              <a:rPr lang="ja-JP" altLang="en-US" dirty="0">
                <a:latin typeface="+mn-ea"/>
              </a:rPr>
              <a:t>部門</a:t>
            </a:r>
            <a:r>
              <a:rPr lang="ja-JP" altLang="en-US" dirty="0" smtClean="0">
                <a:latin typeface="+mn-ea"/>
              </a:rPr>
              <a:t>管理者＆開発者の操作</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部門分析ユーザーの操作</a:t>
            </a:r>
            <a:endParaRPr lang="en-US" altLang="ja-JP" dirty="0" smtClean="0">
              <a:latin typeface="+mn-ea"/>
            </a:endParaRPr>
          </a:p>
          <a:p>
            <a:pPr marL="285750" indent="-285750">
              <a:buFont typeface="Arial" panose="020B0604020202020204" pitchFamily="34" charset="0"/>
              <a:buChar char="•"/>
            </a:pPr>
            <a:r>
              <a:rPr lang="ja-JP" altLang="en-US" dirty="0" smtClean="0">
                <a:latin typeface="+mn-ea"/>
              </a:rPr>
              <a:t>部門閲覧ユーザーの操作</a:t>
            </a:r>
            <a:endParaRPr lang="en-US" altLang="ja-JP" dirty="0">
              <a:latin typeface="+mn-ea"/>
            </a:endParaRPr>
          </a:p>
          <a:p>
            <a:pPr marL="285750" indent="-285750">
              <a:buFont typeface="Arial" panose="020B0604020202020204" pitchFamily="34" charset="0"/>
              <a:buChar char="•"/>
            </a:pPr>
            <a:endParaRPr kumimoji="1" lang="ja-JP" altLang="en-US" dirty="0">
              <a:latin typeface="+mn-ea"/>
            </a:endParaRPr>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13</a:t>
            </a:fld>
            <a:endParaRPr lang="ja-JP" altLang="en-US" dirty="0"/>
          </a:p>
        </p:txBody>
      </p:sp>
    </p:spTree>
    <p:extLst>
      <p:ext uri="{BB962C8B-B14F-4D97-AF65-F5344CB8AC3E}">
        <p14:creationId xmlns:p14="http://schemas.microsoft.com/office/powerpoint/2010/main" val="23461380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ポータルのオプション　</a:t>
            </a:r>
            <a:r>
              <a:rPr lang="ja-JP" altLang="en-US" dirty="0"/>
              <a:t>ユーザメニューオプション</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ポータルの</a:t>
            </a:r>
            <a:r>
              <a:rPr lang="ja-JP" altLang="en-US" dirty="0"/>
              <a:t>ユーザメニューオプション</a:t>
            </a:r>
            <a:r>
              <a:rPr kumimoji="1" lang="ja-JP" altLang="en-US" dirty="0" smtClean="0"/>
              <a:t>の説明です。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130</a:t>
            </a:fld>
            <a:endParaRPr lang="ja-JP" altLang="en-US" dirty="0"/>
          </a:p>
        </p:txBody>
      </p:sp>
      <p:graphicFrame>
        <p:nvGraphicFramePr>
          <p:cNvPr id="7"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1030140914"/>
              </p:ext>
            </p:extLst>
          </p:nvPr>
        </p:nvGraphicFramePr>
        <p:xfrm>
          <a:off x="4211960" y="1443888"/>
          <a:ext cx="4536504" cy="3360110"/>
        </p:xfrm>
        <a:graphic>
          <a:graphicData uri="http://schemas.openxmlformats.org/drawingml/2006/table">
            <a:tbl>
              <a:tblPr/>
              <a:tblGrid>
                <a:gridCol w="1008112">
                  <a:extLst>
                    <a:ext uri="{9D8B030D-6E8A-4147-A177-3AD203B41FA5}">
                      <a16:colId xmlns:a16="http://schemas.microsoft.com/office/drawing/2014/main" val="20001"/>
                    </a:ext>
                  </a:extLst>
                </a:gridCol>
                <a:gridCol w="3528392">
                  <a:extLst>
                    <a:ext uri="{9D8B030D-6E8A-4147-A177-3AD203B41FA5}">
                      <a16:colId xmlns:a16="http://schemas.microsoft.com/office/drawing/2014/main" val="3098161779"/>
                    </a:ext>
                  </a:extLst>
                </a:gridCol>
              </a:tblGrid>
              <a:tr h="124278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smtClean="0">
                          <a:ln>
                            <a:noFill/>
                          </a:ln>
                          <a:solidFill>
                            <a:schemeClr val="bg1"/>
                          </a:solidFill>
                          <a:effectLst/>
                          <a:latin typeface="Roboto"/>
                          <a:ea typeface="+mn-ea"/>
                          <a:cs typeface="+mn-cs"/>
                        </a:rPr>
                        <a:t>[</a:t>
                      </a:r>
                      <a:r>
                        <a:rPr kumimoji="1" lang="ja-JP" altLang="en-US" sz="900" b="0" i="0" u="none" strike="noStrike" cap="none" normalizeH="0" baseline="0" dirty="0" smtClean="0">
                          <a:ln>
                            <a:noFill/>
                          </a:ln>
                          <a:solidFill>
                            <a:schemeClr val="bg1"/>
                          </a:solidFill>
                          <a:effectLst/>
                          <a:latin typeface="Roboto"/>
                          <a:ea typeface="+mn-ea"/>
                          <a:cs typeface="+mn-cs"/>
                        </a:rPr>
                        <a:t>マイページメニューの作成</a:t>
                      </a:r>
                      <a:r>
                        <a:rPr kumimoji="1" lang="en-US" altLang="ja-JP" sz="900" b="0" i="0" u="none" strike="noStrike" cap="none" normalizeH="0" baseline="0" dirty="0" smtClean="0">
                          <a:ln>
                            <a:noFill/>
                          </a:ln>
                          <a:solidFill>
                            <a:schemeClr val="bg1"/>
                          </a:solidFill>
                          <a:effectLst/>
                          <a:latin typeface="Roboto"/>
                          <a:ea typeface="+mn-ea"/>
                          <a:cs typeface="+mn-cs"/>
                        </a:rPr>
                        <a:t>]</a:t>
                      </a:r>
                    </a:p>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Roboto"/>
                          <a:ea typeface="+mn-ea"/>
                          <a:cs typeface="+mn-cs"/>
                        </a:rPr>
                        <a:t>を有効にする</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パーソナルページを作成できます。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注意</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ポータルを</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公開</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設定にすることで、</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マイページ</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メニュー</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を有効化することができます。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1733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bg1"/>
                          </a:solidFill>
                          <a:effectLst/>
                          <a:latin typeface="+mn-ea"/>
                          <a:ea typeface="+mn-ea"/>
                          <a:cs typeface="メイリオ" pitchFamily="50" charset="-128"/>
                        </a:rPr>
                        <a:t>ユーザメニューを有効にする</a:t>
                      </a:r>
                      <a:endParaRPr kumimoji="1" lang="en-US" altLang="ja-JP" sz="900" b="0"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ポータル内にユーザメニューが表示され、このメニューに</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表示するオプションを選択できます。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管理</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ツール</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ユーザ設定</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ヘルプ</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このユーザの</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カスタマイズを削除</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パスワードの変更</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ログアウト</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のユーザメニューオプションが使用できます。</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注意</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p>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これらのオプションの利用可否は、ユーザー権限によっても異なります。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bl>
          </a:graphicData>
        </a:graphic>
      </p:graphicFrame>
      <p:pic>
        <p:nvPicPr>
          <p:cNvPr id="8" name="図 7"/>
          <p:cNvPicPr>
            <a:picLocks noChangeAspect="1"/>
          </p:cNvPicPr>
          <p:nvPr/>
        </p:nvPicPr>
        <p:blipFill>
          <a:blip r:embed="rId2"/>
          <a:stretch>
            <a:fillRect/>
          </a:stretch>
        </p:blipFill>
        <p:spPr>
          <a:xfrm>
            <a:off x="1403648" y="3363838"/>
            <a:ext cx="504056" cy="161018"/>
          </a:xfrm>
          <a:prstGeom prst="rect">
            <a:avLst/>
          </a:prstGeom>
        </p:spPr>
      </p:pic>
      <p:pic>
        <p:nvPicPr>
          <p:cNvPr id="6" name="図 5"/>
          <p:cNvPicPr>
            <a:picLocks noChangeAspect="1"/>
          </p:cNvPicPr>
          <p:nvPr/>
        </p:nvPicPr>
        <p:blipFill>
          <a:blip r:embed="rId3"/>
          <a:stretch>
            <a:fillRect/>
          </a:stretch>
        </p:blipFill>
        <p:spPr>
          <a:xfrm>
            <a:off x="397776" y="1440110"/>
            <a:ext cx="3670168" cy="3363888"/>
          </a:xfrm>
          <a:prstGeom prst="rect">
            <a:avLst/>
          </a:prstGeom>
          <a:ln>
            <a:solidFill>
              <a:schemeClr val="tx1">
                <a:lumMod val="75000"/>
                <a:lumOff val="25000"/>
              </a:schemeClr>
            </a:solidFill>
          </a:ln>
        </p:spPr>
      </p:pic>
    </p:spTree>
    <p:extLst>
      <p:ext uri="{BB962C8B-B14F-4D97-AF65-F5344CB8AC3E}">
        <p14:creationId xmlns:p14="http://schemas.microsoft.com/office/powerpoint/2010/main" val="373441432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6</a:t>
            </a:r>
            <a:r>
              <a:rPr lang="en-US" altLang="ja-JP" dirty="0" smtClean="0"/>
              <a:t>-3.</a:t>
            </a:r>
            <a:r>
              <a:rPr kumimoji="1" lang="ja-JP" altLang="en-US" dirty="0" smtClean="0"/>
              <a:t>ポータルの作成　コンテンツの配置</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131</a:t>
            </a:fld>
            <a:endParaRPr lang="ja-JP" altLang="en-US" dirty="0"/>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4" name="コンテンツ プレースホルダー 3"/>
          <p:cNvSpPr txBox="1">
            <a:spLocks/>
          </p:cNvSpPr>
          <p:nvPr/>
        </p:nvSpPr>
        <p:spPr>
          <a:xfrm>
            <a:off x="215516" y="915566"/>
            <a:ext cx="8712968" cy="381642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a:t>作成</a:t>
            </a:r>
            <a:r>
              <a:rPr lang="ja-JP" altLang="en-US" dirty="0" smtClean="0"/>
              <a:t>したダッシュボード・ページをコピーして、ポータル配下に貼り付けます。</a:t>
            </a:r>
            <a:endParaRPr lang="ja-JP" altLang="en-US" dirty="0"/>
          </a:p>
        </p:txBody>
      </p:sp>
      <p:pic>
        <p:nvPicPr>
          <p:cNvPr id="4" name="図 3"/>
          <p:cNvPicPr>
            <a:picLocks noChangeAspect="1"/>
          </p:cNvPicPr>
          <p:nvPr/>
        </p:nvPicPr>
        <p:blipFill>
          <a:blip r:embed="rId2"/>
          <a:stretch>
            <a:fillRect/>
          </a:stretch>
        </p:blipFill>
        <p:spPr>
          <a:xfrm>
            <a:off x="467544" y="1571793"/>
            <a:ext cx="2613559" cy="2161706"/>
          </a:xfrm>
          <a:prstGeom prst="rect">
            <a:avLst/>
          </a:prstGeom>
          <a:ln>
            <a:solidFill>
              <a:schemeClr val="tx1">
                <a:lumMod val="75000"/>
                <a:lumOff val="25000"/>
              </a:schemeClr>
            </a:solidFill>
          </a:ln>
        </p:spPr>
      </p:pic>
      <p:pic>
        <p:nvPicPr>
          <p:cNvPr id="6" name="図 5"/>
          <p:cNvPicPr>
            <a:picLocks noChangeAspect="1"/>
          </p:cNvPicPr>
          <p:nvPr/>
        </p:nvPicPr>
        <p:blipFill>
          <a:blip r:embed="rId3"/>
          <a:stretch>
            <a:fillRect/>
          </a:stretch>
        </p:blipFill>
        <p:spPr>
          <a:xfrm>
            <a:off x="3461810" y="1571793"/>
            <a:ext cx="5085966" cy="3352850"/>
          </a:xfrm>
          <a:prstGeom prst="rect">
            <a:avLst/>
          </a:prstGeom>
          <a:ln>
            <a:solidFill>
              <a:schemeClr val="tx1">
                <a:lumMod val="75000"/>
                <a:lumOff val="25000"/>
              </a:schemeClr>
            </a:solidFill>
          </a:ln>
        </p:spPr>
      </p:pic>
      <p:sp>
        <p:nvSpPr>
          <p:cNvPr id="17" name="正方形/長方形 16"/>
          <p:cNvSpPr/>
          <p:nvPr/>
        </p:nvSpPr>
        <p:spPr>
          <a:xfrm>
            <a:off x="611560" y="1779662"/>
            <a:ext cx="1080120"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935696" y="2147334"/>
            <a:ext cx="57548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lang="en-US" altLang="ja-JP" sz="1600" b="1" dirty="0" smtClean="0">
              <a:solidFill>
                <a:srgbClr val="FF0000"/>
              </a:solidFill>
            </a:endParaRPr>
          </a:p>
          <a:p>
            <a:pPr algn="ctr"/>
            <a:r>
              <a:rPr lang="ja-JP" altLang="en-US" sz="1100" b="1" dirty="0" smtClean="0">
                <a:solidFill>
                  <a:srgbClr val="FF0000"/>
                </a:solidFill>
              </a:rPr>
              <a:t>右クリック</a:t>
            </a:r>
            <a:endParaRPr kumimoji="1" lang="ja-JP" altLang="en-US" sz="1100" b="1" dirty="0">
              <a:solidFill>
                <a:srgbClr val="FF0000"/>
              </a:solidFill>
            </a:endParaRPr>
          </a:p>
        </p:txBody>
      </p:sp>
      <p:sp>
        <p:nvSpPr>
          <p:cNvPr id="20" name="正方形/長方形 19"/>
          <p:cNvSpPr/>
          <p:nvPr/>
        </p:nvSpPr>
        <p:spPr>
          <a:xfrm>
            <a:off x="1643481" y="3091055"/>
            <a:ext cx="1344343" cy="2738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411961" y="3800856"/>
            <a:ext cx="896344" cy="2738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851920" y="3733499"/>
            <a:ext cx="1344343" cy="2738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7347645" y="378666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⑤</a:t>
            </a:r>
            <a:endParaRPr kumimoji="1" lang="ja-JP" altLang="en-US" sz="1100" b="1" dirty="0">
              <a:solidFill>
                <a:srgbClr val="FF0000"/>
              </a:solidFill>
            </a:endParaRPr>
          </a:p>
        </p:txBody>
      </p:sp>
      <p:sp>
        <p:nvSpPr>
          <p:cNvPr id="27" name="楕円 26"/>
          <p:cNvSpPr/>
          <p:nvPr/>
        </p:nvSpPr>
        <p:spPr>
          <a:xfrm>
            <a:off x="5196263" y="371449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8" name="楕円 27"/>
          <p:cNvSpPr/>
          <p:nvPr/>
        </p:nvSpPr>
        <p:spPr>
          <a:xfrm>
            <a:off x="1309112" y="310420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9" name="正方形/長方形 28"/>
          <p:cNvSpPr/>
          <p:nvPr/>
        </p:nvSpPr>
        <p:spPr>
          <a:xfrm>
            <a:off x="5508104" y="3733499"/>
            <a:ext cx="2448272" cy="9264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5832240" y="4235566"/>
            <a:ext cx="57548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lang="en-US" altLang="ja-JP" sz="1600" b="1" dirty="0" smtClean="0">
              <a:solidFill>
                <a:srgbClr val="FF0000"/>
              </a:solidFill>
            </a:endParaRPr>
          </a:p>
          <a:p>
            <a:pPr algn="ctr"/>
            <a:r>
              <a:rPr lang="ja-JP" altLang="en-US" sz="1100" b="1" dirty="0" smtClean="0">
                <a:solidFill>
                  <a:srgbClr val="FF0000"/>
                </a:solidFill>
              </a:rPr>
              <a:t>空白を右クリック</a:t>
            </a:r>
            <a:endParaRPr kumimoji="1" lang="ja-JP" altLang="en-US" sz="1100" b="1" dirty="0">
              <a:solidFill>
                <a:srgbClr val="FF0000"/>
              </a:solidFill>
            </a:endParaRPr>
          </a:p>
        </p:txBody>
      </p:sp>
    </p:spTree>
    <p:extLst>
      <p:ext uri="{BB962C8B-B14F-4D97-AF65-F5344CB8AC3E}">
        <p14:creationId xmlns:p14="http://schemas.microsoft.com/office/powerpoint/2010/main" val="301754211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6</a:t>
            </a:r>
            <a:r>
              <a:rPr lang="en-US" altLang="ja-JP" dirty="0" smtClean="0"/>
              <a:t>-4.</a:t>
            </a:r>
            <a:r>
              <a:rPr kumimoji="1" lang="ja-JP" altLang="en-US" dirty="0" smtClean="0"/>
              <a:t>ポータルの作成　実行</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ポータル配下にダッシュボードページ</a:t>
            </a:r>
            <a:endParaRPr lang="en-US" altLang="ja-JP" dirty="0" smtClean="0"/>
          </a:p>
          <a:p>
            <a:r>
              <a:rPr kumimoji="1" lang="ja-JP" altLang="en-US" dirty="0"/>
              <a:t>が配置されていること</a:t>
            </a:r>
            <a:r>
              <a:rPr kumimoji="1" lang="ja-JP" altLang="en-US" dirty="0" smtClean="0"/>
              <a:t>を確認して</a:t>
            </a:r>
            <a:endParaRPr kumimoji="1" lang="en-US" altLang="ja-JP" dirty="0" smtClean="0"/>
          </a:p>
          <a:p>
            <a:r>
              <a:rPr lang="ja-JP" altLang="en-US" dirty="0"/>
              <a:t>実行</a:t>
            </a:r>
            <a:r>
              <a:rPr lang="ja-JP" altLang="en-US" dirty="0" smtClean="0"/>
              <a:t>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132</a:t>
            </a:fld>
            <a:endParaRPr lang="ja-JP" altLang="en-US" dirty="0"/>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2"/>
          <a:stretch>
            <a:fillRect/>
          </a:stretch>
        </p:blipFill>
        <p:spPr>
          <a:xfrm>
            <a:off x="3419872" y="1087144"/>
            <a:ext cx="5321827" cy="3284806"/>
          </a:xfrm>
          <a:prstGeom prst="rect">
            <a:avLst/>
          </a:prstGeom>
          <a:ln>
            <a:solidFill>
              <a:schemeClr val="tx1">
                <a:lumMod val="75000"/>
                <a:lumOff val="25000"/>
              </a:schemeClr>
            </a:solidFill>
          </a:ln>
        </p:spPr>
      </p:pic>
      <p:sp>
        <p:nvSpPr>
          <p:cNvPr id="7" name="正方形/長方形 6"/>
          <p:cNvSpPr/>
          <p:nvPr/>
        </p:nvSpPr>
        <p:spPr>
          <a:xfrm>
            <a:off x="3817130" y="3103084"/>
            <a:ext cx="115212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897250" y="1986960"/>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4609218" y="195835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lang="en-US" altLang="ja-JP" sz="1100" b="1" dirty="0" smtClean="0">
              <a:solidFill>
                <a:srgbClr val="FF0000"/>
              </a:solidFill>
            </a:endParaRPr>
          </a:p>
        </p:txBody>
      </p:sp>
      <p:sp>
        <p:nvSpPr>
          <p:cNvPr id="11" name="角丸四角形 10"/>
          <p:cNvSpPr/>
          <p:nvPr/>
        </p:nvSpPr>
        <p:spPr>
          <a:xfrm>
            <a:off x="3580765" y="3463124"/>
            <a:ext cx="1388493"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lang="en-US" altLang="ja-JP" sz="1100" b="1" dirty="0" smtClean="0">
              <a:solidFill>
                <a:srgbClr val="FF0000"/>
              </a:solidFill>
            </a:endParaRPr>
          </a:p>
        </p:txBody>
      </p:sp>
    </p:spTree>
    <p:extLst>
      <p:ext uri="{BB962C8B-B14F-4D97-AF65-F5344CB8AC3E}">
        <p14:creationId xmlns:p14="http://schemas.microsoft.com/office/powerpoint/2010/main" val="303500820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6</a:t>
            </a:r>
            <a:r>
              <a:rPr lang="en-US" altLang="ja-JP" dirty="0" smtClean="0"/>
              <a:t>-5.</a:t>
            </a:r>
            <a:r>
              <a:rPr kumimoji="1" lang="ja-JP" altLang="en-US" dirty="0" smtClean="0"/>
              <a:t>ポータルの作成　実行確認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左のタブ</a:t>
            </a:r>
            <a:r>
              <a:rPr lang="ja-JP" altLang="en-US" dirty="0" smtClean="0"/>
              <a:t>から作成した</a:t>
            </a:r>
            <a:r>
              <a:rPr kumimoji="1" lang="ja-JP" altLang="en-US" dirty="0" smtClean="0"/>
              <a:t>ページを参照することも可能です。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133</a:t>
            </a:fld>
            <a:endParaRPr lang="ja-JP" altLang="en-US" dirty="0"/>
          </a:p>
        </p:txBody>
      </p:sp>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2"/>
          <a:stretch>
            <a:fillRect/>
          </a:stretch>
        </p:blipFill>
        <p:spPr>
          <a:xfrm>
            <a:off x="838120" y="1421405"/>
            <a:ext cx="7467759" cy="3396781"/>
          </a:xfrm>
          <a:prstGeom prst="rect">
            <a:avLst/>
          </a:prstGeom>
          <a:ln>
            <a:solidFill>
              <a:schemeClr val="tx1">
                <a:lumMod val="75000"/>
                <a:lumOff val="25000"/>
              </a:schemeClr>
            </a:solidFill>
          </a:ln>
        </p:spPr>
      </p:pic>
    </p:spTree>
    <p:extLst>
      <p:ext uri="{BB962C8B-B14F-4D97-AF65-F5344CB8AC3E}">
        <p14:creationId xmlns:p14="http://schemas.microsoft.com/office/powerpoint/2010/main" val="12241809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1"/>
          </p:nvPr>
        </p:nvSpPr>
        <p:spPr/>
        <p:txBody>
          <a:bodyPr/>
          <a:lstStyle/>
          <a:p>
            <a:fld id="{4B22246B-72CC-4AB3-AEF9-7F9B00475CC6}" type="slidenum">
              <a:rPr lang="ja-JP" altLang="en-US" smtClean="0"/>
              <a:pPr/>
              <a:t>134</a:t>
            </a:fld>
            <a:endParaRPr lang="ja-JP" altLang="en-US" dirty="0"/>
          </a:p>
        </p:txBody>
      </p:sp>
      <p:sp>
        <p:nvSpPr>
          <p:cNvPr id="6" name="タイトル 5"/>
          <p:cNvSpPr>
            <a:spLocks noGrp="1"/>
          </p:cNvSpPr>
          <p:nvPr>
            <p:ph type="ctrTitle"/>
          </p:nvPr>
        </p:nvSpPr>
        <p:spPr/>
        <p:txBody>
          <a:bodyPr/>
          <a:lstStyle/>
          <a:p>
            <a:r>
              <a:rPr lang="ja-JP" altLang="en-US" dirty="0">
                <a:latin typeface="+mj-ea"/>
              </a:rPr>
              <a:t>②部門管理者＆開発者の操作</a:t>
            </a:r>
            <a:endParaRPr lang="ja-JP" altLang="en-US" dirty="0"/>
          </a:p>
        </p:txBody>
      </p:sp>
      <p:sp>
        <p:nvSpPr>
          <p:cNvPr id="7" name="テキスト プレースホルダー 6"/>
          <p:cNvSpPr>
            <a:spLocks noGrp="1"/>
          </p:cNvSpPr>
          <p:nvPr>
            <p:ph type="body" sz="quarter" idx="12"/>
          </p:nvPr>
        </p:nvSpPr>
        <p:spPr/>
        <p:txBody>
          <a:bodyPr/>
          <a:lstStyle/>
          <a:p>
            <a:pPr marL="171450" indent="-171450">
              <a:buClr>
                <a:schemeClr val="bg1">
                  <a:lumMod val="75000"/>
                </a:schemeClr>
              </a:buClr>
            </a:pPr>
            <a:r>
              <a:rPr lang="ja-JP" altLang="en-US" dirty="0" smtClean="0"/>
              <a:t> </a:t>
            </a:r>
            <a:r>
              <a:rPr lang="ja-JP" altLang="en-US" dirty="0" smtClean="0">
                <a:solidFill>
                  <a:schemeClr val="bg1">
                    <a:lumMod val="75000"/>
                  </a:schemeClr>
                </a:solidFill>
              </a:rPr>
              <a:t>ユーザーの</a:t>
            </a:r>
            <a:r>
              <a:rPr lang="ja-JP" altLang="en-US" dirty="0">
                <a:solidFill>
                  <a:schemeClr val="bg1">
                    <a:lumMod val="75000"/>
                  </a:schemeClr>
                </a:solidFill>
              </a:rPr>
              <a:t>作成</a:t>
            </a:r>
            <a:endParaRPr lang="en-US" altLang="ja-JP" dirty="0">
              <a:solidFill>
                <a:schemeClr val="bg1">
                  <a:lumMod val="75000"/>
                </a:schemeClr>
              </a:solidFill>
            </a:endParaRPr>
          </a:p>
          <a:p>
            <a:pPr marL="171450" indent="-171450">
              <a:buClr>
                <a:schemeClr val="bg1">
                  <a:lumMod val="75000"/>
                </a:schemeClr>
              </a:buClr>
            </a:pPr>
            <a:r>
              <a:rPr lang="ja-JP" altLang="en-US" dirty="0" smtClean="0">
                <a:solidFill>
                  <a:schemeClr val="bg1">
                    <a:lumMod val="75000"/>
                  </a:schemeClr>
                </a:solidFill>
              </a:rPr>
              <a:t> メタデータ</a:t>
            </a:r>
            <a:r>
              <a:rPr lang="ja-JP" altLang="en-US" dirty="0">
                <a:solidFill>
                  <a:schemeClr val="bg1">
                    <a:lumMod val="75000"/>
                  </a:schemeClr>
                </a:solidFill>
              </a:rPr>
              <a:t>の編集</a:t>
            </a:r>
            <a:endParaRPr lang="en-US" altLang="ja-JP" dirty="0">
              <a:solidFill>
                <a:schemeClr val="bg1">
                  <a:lumMod val="75000"/>
                </a:schemeClr>
              </a:solidFill>
            </a:endParaRPr>
          </a:p>
          <a:p>
            <a:pPr marL="171450" indent="-171450">
              <a:buClr>
                <a:schemeClr val="bg1">
                  <a:lumMod val="75000"/>
                </a:schemeClr>
              </a:buClr>
            </a:pPr>
            <a:r>
              <a:rPr lang="ja-JP" altLang="en-US" dirty="0" smtClean="0">
                <a:solidFill>
                  <a:schemeClr val="bg1">
                    <a:lumMod val="75000"/>
                  </a:schemeClr>
                </a:solidFill>
              </a:rPr>
              <a:t> コンテンツ</a:t>
            </a:r>
            <a:r>
              <a:rPr lang="ja-JP" altLang="en-US" dirty="0">
                <a:solidFill>
                  <a:schemeClr val="bg1">
                    <a:lumMod val="75000"/>
                  </a:schemeClr>
                </a:solidFill>
              </a:rPr>
              <a:t>の作成</a:t>
            </a:r>
            <a:endParaRPr lang="en-US" altLang="ja-JP" dirty="0">
              <a:solidFill>
                <a:schemeClr val="bg1">
                  <a:lumMod val="75000"/>
                </a:schemeClr>
              </a:solidFill>
            </a:endParaRPr>
          </a:p>
          <a:p>
            <a:pPr marL="171450" indent="-171450">
              <a:buClr>
                <a:schemeClr val="accent1"/>
              </a:buClr>
            </a:pPr>
            <a:r>
              <a:rPr lang="ja-JP" altLang="en-US" dirty="0" smtClean="0">
                <a:solidFill>
                  <a:schemeClr val="bg1">
                    <a:lumMod val="75000"/>
                  </a:schemeClr>
                </a:solidFill>
              </a:rPr>
              <a:t> </a:t>
            </a:r>
            <a:r>
              <a:rPr lang="ja-JP" altLang="en-US" dirty="0" smtClean="0"/>
              <a:t>セキュリティルール</a:t>
            </a:r>
            <a:r>
              <a:rPr lang="ja-JP" altLang="en-US" dirty="0"/>
              <a:t>の設定</a:t>
            </a:r>
            <a:endParaRPr lang="en-US" altLang="ja-JP"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2110138"/>
            <a:ext cx="4752528" cy="1882832"/>
          </a:xfrm>
          <a:prstGeom prst="rect">
            <a:avLst/>
          </a:prstGeom>
          <a:ln>
            <a:solidFill>
              <a:schemeClr val="accent1"/>
            </a:solidFill>
          </a:ln>
        </p:spPr>
      </p:pic>
      <p:sp>
        <p:nvSpPr>
          <p:cNvPr id="9" name="正方形/長方形 8"/>
          <p:cNvSpPr/>
          <p:nvPr/>
        </p:nvSpPr>
        <p:spPr>
          <a:xfrm>
            <a:off x="7092280" y="2086228"/>
            <a:ext cx="1656184" cy="989578"/>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995936" y="2091199"/>
            <a:ext cx="165618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652120" y="2085908"/>
            <a:ext cx="1440160" cy="1926002"/>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880183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3331633" y="987574"/>
            <a:ext cx="5485338" cy="338437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en-US" altLang="ja-JP" dirty="0" smtClean="0"/>
              <a:t>1-1.</a:t>
            </a:r>
            <a:r>
              <a:rPr kumimoji="1" lang="ja-JP" altLang="en-US" dirty="0" smtClean="0"/>
              <a:t>ポータルの公開</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作成したポータルを公開します。</a:t>
            </a:r>
            <a:endParaRPr kumimoji="1" lang="en-US" altLang="ja-JP" dirty="0" smtClean="0"/>
          </a:p>
          <a:p>
            <a:r>
              <a:rPr lang="ja-JP" altLang="en-US" dirty="0"/>
              <a:t>公開すること</a:t>
            </a:r>
            <a:r>
              <a:rPr lang="ja-JP" altLang="en-US" dirty="0" smtClean="0"/>
              <a:t>でユーザーが参照</a:t>
            </a:r>
            <a:endParaRPr lang="en-US" altLang="ja-JP" dirty="0" smtClean="0"/>
          </a:p>
          <a:p>
            <a:r>
              <a:rPr lang="ja-JP" altLang="en-US" dirty="0" smtClean="0"/>
              <a:t>できるようになります。</a:t>
            </a:r>
            <a:endParaRPr lang="en-US" altLang="ja-JP" dirty="0" smtClean="0"/>
          </a:p>
          <a:p>
            <a:endParaRPr lang="en-US" altLang="ja-JP" dirty="0"/>
          </a:p>
          <a:p>
            <a:r>
              <a:rPr lang="ja-JP" altLang="en-US" dirty="0" smtClean="0"/>
              <a:t>ポータルを公開すると、</a:t>
            </a:r>
            <a:endParaRPr lang="en-US" altLang="ja-JP" dirty="0" smtClean="0"/>
          </a:p>
          <a:p>
            <a:r>
              <a:rPr lang="ja-JP" altLang="en-US" dirty="0" smtClean="0"/>
              <a:t>ポータル配下のコンテンツは</a:t>
            </a:r>
            <a:endParaRPr lang="en-US" altLang="ja-JP" dirty="0" smtClean="0"/>
          </a:p>
          <a:p>
            <a:r>
              <a:rPr lang="ja-JP" altLang="en-US" dirty="0"/>
              <a:t>自動で公開</a:t>
            </a:r>
            <a:r>
              <a:rPr lang="ja-JP" altLang="en-US" dirty="0" smtClean="0"/>
              <a:t>されます。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135</a:t>
            </a:fld>
            <a:endParaRPr lang="ja-JP" altLang="en-US" dirty="0"/>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1" name="正方形/長方形 10"/>
          <p:cNvSpPr/>
          <p:nvPr/>
        </p:nvSpPr>
        <p:spPr>
          <a:xfrm>
            <a:off x="3655776" y="3070192"/>
            <a:ext cx="1296144" cy="2742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3635896" y="2735646"/>
            <a:ext cx="136815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14" name="正方形/長方形 13"/>
          <p:cNvSpPr/>
          <p:nvPr/>
        </p:nvSpPr>
        <p:spPr>
          <a:xfrm>
            <a:off x="4727446" y="3624488"/>
            <a:ext cx="1584176" cy="3462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6372200" y="366559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lang="en-US" altLang="ja-JP" sz="1100" b="1" dirty="0" smtClean="0">
              <a:solidFill>
                <a:srgbClr val="FF0000"/>
              </a:solidFill>
            </a:endParaRPr>
          </a:p>
        </p:txBody>
      </p:sp>
    </p:spTree>
    <p:extLst>
      <p:ext uri="{BB962C8B-B14F-4D97-AF65-F5344CB8AC3E}">
        <p14:creationId xmlns:p14="http://schemas.microsoft.com/office/powerpoint/2010/main" val="19015459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6841547" y="3406161"/>
            <a:ext cx="1474869" cy="307777"/>
          </a:xfrm>
          <a:prstGeom prst="rect">
            <a:avLst/>
          </a:prstGeom>
          <a:solidFill>
            <a:srgbClr val="FD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827396" y="1327869"/>
            <a:ext cx="1474869" cy="30777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smtClean="0"/>
              <a:t>1-2.</a:t>
            </a:r>
            <a:r>
              <a:rPr lang="ja-JP" altLang="en-US" dirty="0" smtClean="0"/>
              <a:t>コンテンツ</a:t>
            </a:r>
            <a:r>
              <a:rPr lang="ja-JP" altLang="en-US" dirty="0"/>
              <a:t>の</a:t>
            </a:r>
            <a:r>
              <a:rPr lang="ja-JP" altLang="en-US" dirty="0" smtClean="0"/>
              <a:t>公開　グラフ</a:t>
            </a:r>
            <a:r>
              <a:rPr lang="ja-JP" altLang="en-US" dirty="0"/>
              <a:t>・</a:t>
            </a:r>
            <a:r>
              <a:rPr lang="ja-JP" altLang="en-US" dirty="0" smtClean="0"/>
              <a:t>レポートの公開</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作成したコンテンツをそれぞれ公開します。</a:t>
            </a:r>
            <a:endParaRPr kumimoji="1" lang="en-US" altLang="ja-JP" dirty="0" smtClean="0"/>
          </a:p>
          <a:p>
            <a:r>
              <a:rPr lang="ja-JP" altLang="en-US" dirty="0" smtClean="0"/>
              <a:t>グラフ、レポート</a:t>
            </a:r>
            <a:r>
              <a:rPr lang="en-US" altLang="ja-JP" dirty="0" smtClean="0"/>
              <a:t>01</a:t>
            </a:r>
            <a:r>
              <a:rPr lang="ja-JP" altLang="en-US" dirty="0"/>
              <a:t>、</a:t>
            </a:r>
            <a:r>
              <a:rPr lang="ja-JP" altLang="en-US" dirty="0" smtClean="0"/>
              <a:t>レポート</a:t>
            </a:r>
            <a:r>
              <a:rPr lang="en-US" altLang="ja-JP" dirty="0" smtClean="0"/>
              <a:t>02</a:t>
            </a:r>
            <a:r>
              <a:rPr lang="ja-JP" altLang="en-US" dirty="0"/>
              <a:t>に</a:t>
            </a:r>
            <a:r>
              <a:rPr lang="ja-JP" altLang="en-US" dirty="0" smtClean="0"/>
              <a:t>対して公開の設定を行います。</a:t>
            </a:r>
            <a:endParaRPr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136</a:t>
            </a:fld>
            <a:endParaRPr lang="ja-JP" altLang="en-US" dirty="0"/>
          </a:p>
        </p:txBody>
      </p:sp>
      <p:pic>
        <p:nvPicPr>
          <p:cNvPr id="8" name="図 7"/>
          <p:cNvPicPr>
            <a:picLocks noChangeAspect="1"/>
          </p:cNvPicPr>
          <p:nvPr/>
        </p:nvPicPr>
        <p:blipFill>
          <a:blip r:embed="rId2"/>
          <a:stretch>
            <a:fillRect/>
          </a:stretch>
        </p:blipFill>
        <p:spPr>
          <a:xfrm>
            <a:off x="6849637" y="1652633"/>
            <a:ext cx="1452628" cy="1041844"/>
          </a:xfrm>
          <a:prstGeom prst="rect">
            <a:avLst/>
          </a:prstGeom>
          <a:ln>
            <a:solidFill>
              <a:schemeClr val="tx1">
                <a:lumMod val="75000"/>
                <a:lumOff val="25000"/>
              </a:schemeClr>
            </a:solidFill>
          </a:ln>
        </p:spPr>
      </p:pic>
      <p:pic>
        <p:nvPicPr>
          <p:cNvPr id="9" name="図 8"/>
          <p:cNvPicPr>
            <a:picLocks noChangeAspect="1"/>
          </p:cNvPicPr>
          <p:nvPr/>
        </p:nvPicPr>
        <p:blipFill>
          <a:blip r:embed="rId3"/>
          <a:stretch>
            <a:fillRect/>
          </a:stretch>
        </p:blipFill>
        <p:spPr>
          <a:xfrm>
            <a:off x="6849637" y="3732888"/>
            <a:ext cx="1452628" cy="1021563"/>
          </a:xfrm>
          <a:prstGeom prst="rect">
            <a:avLst/>
          </a:prstGeom>
          <a:ln>
            <a:solidFill>
              <a:schemeClr val="tx1">
                <a:lumMod val="75000"/>
                <a:lumOff val="25000"/>
              </a:schemeClr>
            </a:solidFill>
          </a:ln>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H="1">
            <a:off x="7131934" y="2715766"/>
            <a:ext cx="888034" cy="888034"/>
          </a:xfrm>
          <a:prstGeom prst="rect">
            <a:avLst/>
          </a:prstGeom>
        </p:spPr>
      </p:pic>
      <p:sp>
        <p:nvSpPr>
          <p:cNvPr id="23" name="正方形/長方形 22"/>
          <p:cNvSpPr/>
          <p:nvPr/>
        </p:nvSpPr>
        <p:spPr>
          <a:xfrm>
            <a:off x="7956376" y="1779662"/>
            <a:ext cx="30466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1" name="テキスト ボックス 10"/>
          <p:cNvSpPr txBox="1"/>
          <p:nvPr/>
        </p:nvSpPr>
        <p:spPr>
          <a:xfrm>
            <a:off x="6831421" y="1347614"/>
            <a:ext cx="1470844" cy="307777"/>
          </a:xfrm>
          <a:prstGeom prst="rect">
            <a:avLst/>
          </a:prstGeom>
          <a:noFill/>
        </p:spPr>
        <p:txBody>
          <a:bodyPr wrap="square" rtlCol="0">
            <a:spAutoFit/>
          </a:bodyPr>
          <a:lstStyle/>
          <a:p>
            <a:pPr algn="ctr"/>
            <a:r>
              <a:rPr kumimoji="1" lang="ja-JP" altLang="en-US" sz="1400" dirty="0" smtClean="0">
                <a:solidFill>
                  <a:schemeClr val="tx1">
                    <a:lumMod val="75000"/>
                    <a:lumOff val="25000"/>
                  </a:schemeClr>
                </a:solidFill>
              </a:rPr>
              <a:t>非公開状態</a:t>
            </a:r>
          </a:p>
        </p:txBody>
      </p:sp>
      <p:sp>
        <p:nvSpPr>
          <p:cNvPr id="25" name="テキスト ボックス 24"/>
          <p:cNvSpPr txBox="1"/>
          <p:nvPr/>
        </p:nvSpPr>
        <p:spPr>
          <a:xfrm>
            <a:off x="6827396" y="3425111"/>
            <a:ext cx="1474869" cy="307777"/>
          </a:xfrm>
          <a:prstGeom prst="rect">
            <a:avLst/>
          </a:prstGeom>
          <a:noFill/>
        </p:spPr>
        <p:txBody>
          <a:bodyPr wrap="square" rtlCol="0">
            <a:spAutoFit/>
          </a:bodyPr>
          <a:lstStyle/>
          <a:p>
            <a:pPr algn="ctr"/>
            <a:r>
              <a:rPr kumimoji="1" lang="ja-JP" altLang="en-US" sz="1400" dirty="0" smtClean="0">
                <a:solidFill>
                  <a:schemeClr val="tx1">
                    <a:lumMod val="75000"/>
                    <a:lumOff val="25000"/>
                  </a:schemeClr>
                </a:solidFill>
              </a:rPr>
              <a:t>公開状態</a:t>
            </a:r>
          </a:p>
        </p:txBody>
      </p:sp>
      <p:pic>
        <p:nvPicPr>
          <p:cNvPr id="10" name="図 9"/>
          <p:cNvPicPr>
            <a:picLocks noChangeAspect="1"/>
          </p:cNvPicPr>
          <p:nvPr/>
        </p:nvPicPr>
        <p:blipFill>
          <a:blip r:embed="rId5"/>
          <a:stretch>
            <a:fillRect/>
          </a:stretch>
        </p:blipFill>
        <p:spPr>
          <a:xfrm>
            <a:off x="869440" y="1638683"/>
            <a:ext cx="5049440" cy="3223046"/>
          </a:xfrm>
          <a:prstGeom prst="rect">
            <a:avLst/>
          </a:prstGeom>
          <a:ln>
            <a:solidFill>
              <a:schemeClr val="tx1">
                <a:lumMod val="75000"/>
                <a:lumOff val="25000"/>
              </a:schemeClr>
            </a:solidFill>
          </a:ln>
        </p:spPr>
      </p:pic>
      <p:sp>
        <p:nvSpPr>
          <p:cNvPr id="14" name="正方形/長方形 13"/>
          <p:cNvSpPr/>
          <p:nvPr/>
        </p:nvSpPr>
        <p:spPr>
          <a:xfrm>
            <a:off x="851516" y="2643758"/>
            <a:ext cx="376676"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542901" y="267600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正方形/長方形 15"/>
          <p:cNvSpPr/>
          <p:nvPr/>
        </p:nvSpPr>
        <p:spPr>
          <a:xfrm>
            <a:off x="1241901" y="3107035"/>
            <a:ext cx="141813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2189697" y="283732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8" name="正方形/長方形 17"/>
          <p:cNvSpPr/>
          <p:nvPr/>
        </p:nvSpPr>
        <p:spPr>
          <a:xfrm>
            <a:off x="2812046" y="2960562"/>
            <a:ext cx="1188206" cy="9223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979300" y="3810903"/>
            <a:ext cx="1456795" cy="28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5452871" y="38109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2" name="楕円 21"/>
          <p:cNvSpPr/>
          <p:nvPr/>
        </p:nvSpPr>
        <p:spPr>
          <a:xfrm>
            <a:off x="3425525" y="271318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r>
              <a:rPr lang="ja-JP" altLang="en-US" sz="1100" b="1" dirty="0" smtClean="0">
                <a:solidFill>
                  <a:srgbClr val="FF0000"/>
                </a:solidFill>
              </a:rPr>
              <a:t>右クリック</a:t>
            </a:r>
            <a:endParaRPr lang="en-US" altLang="ja-JP" sz="1100" b="1" dirty="0" smtClean="0">
              <a:solidFill>
                <a:srgbClr val="FF0000"/>
              </a:solidFill>
            </a:endParaRPr>
          </a:p>
        </p:txBody>
      </p:sp>
    </p:spTree>
    <p:extLst>
      <p:ext uri="{BB962C8B-B14F-4D97-AF65-F5344CB8AC3E}">
        <p14:creationId xmlns:p14="http://schemas.microsoft.com/office/powerpoint/2010/main" val="153759035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2"/>
          <a:stretch>
            <a:fillRect/>
          </a:stretch>
        </p:blipFill>
        <p:spPr>
          <a:xfrm>
            <a:off x="4522138" y="1374131"/>
            <a:ext cx="4427776" cy="2351174"/>
          </a:xfrm>
          <a:prstGeom prst="rect">
            <a:avLst/>
          </a:prstGeom>
          <a:ln>
            <a:noFill/>
          </a:ln>
        </p:spPr>
      </p:pic>
      <p:sp>
        <p:nvSpPr>
          <p:cNvPr id="6" name="タイトル 5"/>
          <p:cNvSpPr>
            <a:spLocks noGrp="1"/>
          </p:cNvSpPr>
          <p:nvPr>
            <p:ph type="title"/>
          </p:nvPr>
        </p:nvSpPr>
        <p:spPr/>
        <p:txBody>
          <a:bodyPr/>
          <a:lstStyle/>
          <a:p>
            <a:r>
              <a:rPr lang="ja-JP" altLang="en-US" dirty="0" smtClean="0"/>
              <a:t>「公開」の注意点</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34" name="コンテンツ プレースホルダー 33"/>
          <p:cNvSpPr>
            <a:spLocks noGrp="1"/>
          </p:cNvSpPr>
          <p:nvPr>
            <p:ph sz="quarter" idx="13"/>
          </p:nvPr>
        </p:nvSpPr>
        <p:spPr/>
        <p:txBody>
          <a:bodyPr/>
          <a:lstStyle/>
          <a:p>
            <a:r>
              <a:rPr kumimoji="1" lang="ja-JP" altLang="en-US" dirty="0" smtClean="0"/>
              <a:t>ポータルのみを公開しても、コンテンツを参照できないためご注意ください。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137</a:t>
            </a:fld>
            <a:endParaRPr lang="ja-JP" altLang="en-US" dirty="0"/>
          </a:p>
        </p:txBody>
      </p:sp>
      <p:sp>
        <p:nvSpPr>
          <p:cNvPr id="28" name="Google Shape;243;p32"/>
          <p:cNvSpPr/>
          <p:nvPr/>
        </p:nvSpPr>
        <p:spPr>
          <a:xfrm>
            <a:off x="211540" y="2571749"/>
            <a:ext cx="4168200" cy="1167743"/>
          </a:xfrm>
          <a:prstGeom prst="rect">
            <a:avLst/>
          </a:prstGeom>
          <a:solidFill>
            <a:schemeClr val="tx1">
              <a:lumMod val="50000"/>
              <a:lumOff val="50000"/>
              <a:alpha val="8850"/>
            </a:schemeClr>
          </a:solidFill>
          <a:ln w="9525"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15" name="Google Shape;243;p32"/>
          <p:cNvSpPr/>
          <p:nvPr/>
        </p:nvSpPr>
        <p:spPr>
          <a:xfrm>
            <a:off x="212820" y="1372300"/>
            <a:ext cx="4168200" cy="1176242"/>
          </a:xfrm>
          <a:prstGeom prst="rect">
            <a:avLst/>
          </a:prstGeom>
          <a:solidFill>
            <a:srgbClr val="04ACDA">
              <a:alpha val="8850"/>
            </a:srgbClr>
          </a:solidFill>
          <a:ln w="9525" cap="flat" cmpd="sng">
            <a:solidFill>
              <a:srgbClr val="04ACDA"/>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16" name="Google Shape;244;p32"/>
          <p:cNvSpPr/>
          <p:nvPr/>
        </p:nvSpPr>
        <p:spPr>
          <a:xfrm>
            <a:off x="391218" y="1737675"/>
            <a:ext cx="3766200" cy="313800"/>
          </a:xfrm>
          <a:prstGeom prst="rect">
            <a:avLst/>
          </a:prstGeom>
          <a:solidFill>
            <a:srgbClr val="04ACDA"/>
          </a:solidFill>
          <a:ln>
            <a:noFill/>
          </a:ln>
        </p:spPr>
        <p:txBody>
          <a:bodyPr spcFirstLastPara="1" wrap="square" lIns="91425" tIns="45700" rIns="91425" bIns="45700" anchor="ctr" anchorCtr="0">
            <a:noAutofit/>
          </a:bodyPr>
          <a:lstStyle/>
          <a:p>
            <a:pPr>
              <a:buClr>
                <a:srgbClr val="000000"/>
              </a:buClr>
              <a:buFont typeface="Arial"/>
              <a:buNone/>
            </a:pPr>
            <a:r>
              <a:rPr kumimoji="0" lang="ja-JP" altLang="en-US" sz="1400" b="1" kern="0" dirty="0">
                <a:solidFill>
                  <a:srgbClr val="FFFFFF"/>
                </a:solidFill>
                <a:latin typeface="メイリオ" panose="020B0604030504040204" pitchFamily="50" charset="-128"/>
                <a:cs typeface="Kosugi Maru"/>
                <a:sym typeface="Kosugi Maru"/>
              </a:rPr>
              <a:t>ポータル</a:t>
            </a:r>
            <a:r>
              <a:rPr kumimoji="0" lang="ja-JP" altLang="en-US" sz="1400" b="1" kern="0" dirty="0" smtClean="0">
                <a:solidFill>
                  <a:srgbClr val="FFFFFF"/>
                </a:solidFill>
                <a:latin typeface="メイリオ" panose="020B0604030504040204" pitchFamily="50" charset="-128"/>
                <a:cs typeface="Kosugi Maru"/>
                <a:sym typeface="Kosugi Maru"/>
              </a:rPr>
              <a:t> </a:t>
            </a:r>
            <a:endParaRPr kumimoji="0" sz="1400" b="1" kern="0" dirty="0">
              <a:solidFill>
                <a:srgbClr val="FFFFFF"/>
              </a:solidFill>
              <a:latin typeface="メイリオ" panose="020B0604030504040204" pitchFamily="50" charset="-128"/>
              <a:cs typeface="Kosugi Maru"/>
              <a:sym typeface="Kosugi Maru"/>
            </a:endParaRPr>
          </a:p>
        </p:txBody>
      </p:sp>
      <p:sp>
        <p:nvSpPr>
          <p:cNvPr id="17" name="Google Shape;246;p32"/>
          <p:cNvSpPr/>
          <p:nvPr/>
        </p:nvSpPr>
        <p:spPr>
          <a:xfrm>
            <a:off x="1007974" y="2169371"/>
            <a:ext cx="3149444" cy="313500"/>
          </a:xfrm>
          <a:prstGeom prst="rect">
            <a:avLst/>
          </a:prstGeom>
          <a:solidFill>
            <a:srgbClr val="04ACDA"/>
          </a:solidFill>
          <a:ln>
            <a:noFill/>
          </a:ln>
        </p:spPr>
        <p:txBody>
          <a:bodyPr spcFirstLastPara="1" wrap="square" lIns="91425" tIns="45700" rIns="91425" bIns="45700" anchor="ctr" anchorCtr="0">
            <a:noAutofit/>
          </a:bodyPr>
          <a:lstStyle/>
          <a:p>
            <a:pPr>
              <a:buClr>
                <a:srgbClr val="000000"/>
              </a:buClr>
              <a:buFont typeface="Arial"/>
              <a:buNone/>
            </a:pPr>
            <a:r>
              <a:rPr kumimoji="0" lang="ja-JP" altLang="en-US" sz="1400" b="1" kern="0" dirty="0" smtClean="0">
                <a:solidFill>
                  <a:srgbClr val="FFFFFF"/>
                </a:solidFill>
                <a:latin typeface="メイリオ" panose="020B0604030504040204" pitchFamily="50" charset="-128"/>
                <a:cs typeface="Kosugi Maru"/>
                <a:sym typeface="Kosugi Maru"/>
              </a:rPr>
              <a:t>ダッシュボード・ページ</a:t>
            </a:r>
            <a:endParaRPr kumimoji="0" sz="1400" b="1" kern="0" dirty="0">
              <a:solidFill>
                <a:srgbClr val="FFFFFF"/>
              </a:solidFill>
              <a:latin typeface="メイリオ" panose="020B0604030504040204" pitchFamily="50" charset="-128"/>
              <a:cs typeface="Kosugi Maru"/>
              <a:sym typeface="Kosugi Maru"/>
            </a:endParaRPr>
          </a:p>
        </p:txBody>
      </p:sp>
      <p:sp>
        <p:nvSpPr>
          <p:cNvPr id="18" name="Google Shape;250;p32"/>
          <p:cNvSpPr/>
          <p:nvPr/>
        </p:nvSpPr>
        <p:spPr>
          <a:xfrm>
            <a:off x="1851618" y="2922867"/>
            <a:ext cx="2305800" cy="313800"/>
          </a:xfrm>
          <a:prstGeom prst="rect">
            <a:avLst/>
          </a:prstGeom>
          <a:solidFill>
            <a:schemeClr val="bg1">
              <a:lumMod val="75000"/>
            </a:schemeClr>
          </a:solidFill>
          <a:ln>
            <a:noFill/>
          </a:ln>
        </p:spPr>
        <p:txBody>
          <a:bodyPr spcFirstLastPara="1" wrap="square" lIns="91425" tIns="45700" rIns="91425" bIns="45700" anchor="ctr" anchorCtr="0">
            <a:noAutofit/>
          </a:bodyPr>
          <a:lstStyle/>
          <a:p>
            <a:pPr>
              <a:buClr>
                <a:srgbClr val="000000"/>
              </a:buClr>
              <a:buFont typeface="Arial"/>
              <a:buNone/>
            </a:pPr>
            <a:r>
              <a:rPr kumimoji="0" lang="ja-JP" altLang="en-US" sz="1400" b="1" kern="0" dirty="0" smtClean="0">
                <a:solidFill>
                  <a:srgbClr val="FFFFFF"/>
                </a:solidFill>
                <a:latin typeface="メイリオ" panose="020B0604030504040204" pitchFamily="50" charset="-128"/>
                <a:cs typeface="Kosugi Maru"/>
                <a:sym typeface="Kosugi Maru"/>
              </a:rPr>
              <a:t>レポート</a:t>
            </a:r>
            <a:endParaRPr kumimoji="0" sz="1400" b="1" kern="0" dirty="0">
              <a:solidFill>
                <a:srgbClr val="FFFFFF"/>
              </a:solidFill>
              <a:latin typeface="メイリオ" panose="020B0604030504040204" pitchFamily="50" charset="-128"/>
              <a:cs typeface="Kosugi Maru"/>
              <a:sym typeface="Kosugi Maru"/>
            </a:endParaRPr>
          </a:p>
        </p:txBody>
      </p:sp>
      <p:sp>
        <p:nvSpPr>
          <p:cNvPr id="19" name="Google Shape;251;p32"/>
          <p:cNvSpPr/>
          <p:nvPr/>
        </p:nvSpPr>
        <p:spPr>
          <a:xfrm>
            <a:off x="1851618" y="3354838"/>
            <a:ext cx="2305800" cy="313800"/>
          </a:xfrm>
          <a:prstGeom prst="rect">
            <a:avLst/>
          </a:prstGeom>
          <a:solidFill>
            <a:schemeClr val="bg1">
              <a:lumMod val="75000"/>
            </a:schemeClr>
          </a:solidFill>
          <a:ln>
            <a:noFill/>
          </a:ln>
        </p:spPr>
        <p:txBody>
          <a:bodyPr spcFirstLastPara="1" wrap="square" lIns="91425" tIns="45700" rIns="91425" bIns="45700" anchor="ctr" anchorCtr="0">
            <a:noAutofit/>
          </a:bodyPr>
          <a:lstStyle/>
          <a:p>
            <a:pPr>
              <a:buClr>
                <a:srgbClr val="000000"/>
              </a:buClr>
              <a:buFont typeface="Arial"/>
              <a:buNone/>
            </a:pPr>
            <a:r>
              <a:rPr kumimoji="0" lang="ja-JP" altLang="en-US" sz="1400" b="1" kern="0" dirty="0">
                <a:solidFill>
                  <a:srgbClr val="FFFFFF"/>
                </a:solidFill>
                <a:latin typeface="メイリオ" panose="020B0604030504040204" pitchFamily="50" charset="-128"/>
                <a:cs typeface="Kosugi Maru"/>
                <a:sym typeface="Kosugi Maru"/>
              </a:rPr>
              <a:t>グラフ</a:t>
            </a:r>
            <a:endParaRPr kumimoji="0" sz="1400" b="1" kern="0" dirty="0">
              <a:solidFill>
                <a:srgbClr val="FFFFFF"/>
              </a:solidFill>
              <a:latin typeface="メイリオ" panose="020B0604030504040204" pitchFamily="50" charset="-128"/>
              <a:cs typeface="Kosugi Maru"/>
              <a:sym typeface="Kosugi Maru"/>
            </a:endParaRPr>
          </a:p>
        </p:txBody>
      </p:sp>
      <p:cxnSp>
        <p:nvCxnSpPr>
          <p:cNvPr id="20" name="Google Shape;253;p32"/>
          <p:cNvCxnSpPr>
            <a:endCxn id="17" idx="1"/>
          </p:cNvCxnSpPr>
          <p:nvPr/>
        </p:nvCxnSpPr>
        <p:spPr>
          <a:xfrm rot="16200000" flipH="1">
            <a:off x="796470" y="2114617"/>
            <a:ext cx="274646" cy="148362"/>
          </a:xfrm>
          <a:prstGeom prst="bentConnector2">
            <a:avLst/>
          </a:prstGeom>
          <a:noFill/>
          <a:ln w="9525" cap="flat" cmpd="sng">
            <a:solidFill>
              <a:srgbClr val="1F497D"/>
            </a:solidFill>
            <a:prstDash val="solid"/>
            <a:round/>
            <a:headEnd type="none" w="med" len="med"/>
            <a:tailEnd type="none" w="med" len="med"/>
          </a:ln>
        </p:spPr>
      </p:cxnSp>
      <p:cxnSp>
        <p:nvCxnSpPr>
          <p:cNvPr id="21" name="Google Shape;255;p32"/>
          <p:cNvCxnSpPr>
            <a:endCxn id="19" idx="1"/>
          </p:cNvCxnSpPr>
          <p:nvPr/>
        </p:nvCxnSpPr>
        <p:spPr>
          <a:xfrm rot="16200000" flipH="1">
            <a:off x="1267666" y="2927543"/>
            <a:ext cx="717300" cy="450900"/>
          </a:xfrm>
          <a:prstGeom prst="bentConnector2">
            <a:avLst/>
          </a:prstGeom>
          <a:noFill/>
          <a:ln w="9525" cap="flat" cmpd="sng">
            <a:solidFill>
              <a:srgbClr val="1F497D"/>
            </a:solidFill>
            <a:prstDash val="solid"/>
            <a:round/>
            <a:headEnd type="none" w="med" len="med"/>
            <a:tailEnd type="none" w="med" len="med"/>
          </a:ln>
        </p:spPr>
      </p:cxnSp>
      <p:cxnSp>
        <p:nvCxnSpPr>
          <p:cNvPr id="22" name="Google Shape;254;p32"/>
          <p:cNvCxnSpPr/>
          <p:nvPr/>
        </p:nvCxnSpPr>
        <p:spPr>
          <a:xfrm rot="16200000" flipH="1">
            <a:off x="1327954" y="2554435"/>
            <a:ext cx="596770" cy="453642"/>
          </a:xfrm>
          <a:prstGeom prst="bentConnector3">
            <a:avLst>
              <a:gd name="adj1" fmla="val 100428"/>
            </a:avLst>
          </a:prstGeom>
          <a:noFill/>
          <a:ln w="9525" cap="flat" cmpd="sng">
            <a:solidFill>
              <a:schemeClr val="dk2"/>
            </a:solidFill>
            <a:prstDash val="solid"/>
            <a:round/>
            <a:headEnd type="none" w="med" len="med"/>
            <a:tailEnd type="none" w="med" len="med"/>
          </a:ln>
        </p:spPr>
      </p:cxnSp>
      <p:sp>
        <p:nvSpPr>
          <p:cNvPr id="24" name="Google Shape;265;p32"/>
          <p:cNvSpPr/>
          <p:nvPr/>
        </p:nvSpPr>
        <p:spPr>
          <a:xfrm rot="10800000" flipH="1">
            <a:off x="4067944" y="3797313"/>
            <a:ext cx="743100" cy="128400"/>
          </a:xfrm>
          <a:prstGeom prst="triangle">
            <a:avLst>
              <a:gd name="adj" fmla="val 50000"/>
            </a:avLst>
          </a:pr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b="1" dirty="0">
              <a:solidFill>
                <a:srgbClr val="FFFFFF"/>
              </a:solidFill>
              <a:latin typeface="メイリオ" panose="020B0604030504040204" pitchFamily="50" charset="-128"/>
              <a:ea typeface="メイリオ" panose="020B0604030504040204" pitchFamily="50" charset="-128"/>
              <a:cs typeface="Kosugi Maru"/>
              <a:sym typeface="Kosugi Maru"/>
            </a:endParaRPr>
          </a:p>
        </p:txBody>
      </p:sp>
      <p:sp>
        <p:nvSpPr>
          <p:cNvPr id="25" name="Google Shape;267;p32"/>
          <p:cNvSpPr/>
          <p:nvPr/>
        </p:nvSpPr>
        <p:spPr>
          <a:xfrm>
            <a:off x="213528" y="3962084"/>
            <a:ext cx="8736386" cy="898431"/>
          </a:xfrm>
          <a:prstGeom prst="rect">
            <a:avLst/>
          </a:prstGeom>
          <a:solidFill>
            <a:srgbClr val="FCE5CD"/>
          </a:solidFill>
          <a:ln w="19050" cap="flat" cmpd="sng">
            <a:solidFill>
              <a:srgbClr val="E06666"/>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endParaRPr sz="1200" b="1" dirty="0">
              <a:solidFill>
                <a:srgbClr val="666666"/>
              </a:solidFill>
              <a:latin typeface="メイリオ" panose="020B0604030504040204" pitchFamily="50" charset="-128"/>
              <a:ea typeface="メイリオ" panose="020B0604030504040204" pitchFamily="50" charset="-128"/>
              <a:cs typeface="Kosugi Maru"/>
              <a:sym typeface="Kosugi Maru"/>
            </a:endParaRPr>
          </a:p>
          <a:p>
            <a:pPr marL="0" lvl="0" indent="0" algn="l" rtl="0">
              <a:lnSpc>
                <a:spcPct val="115000"/>
              </a:lnSpc>
              <a:spcBef>
                <a:spcPts val="0"/>
              </a:spcBef>
              <a:spcAft>
                <a:spcPts val="0"/>
              </a:spcAft>
              <a:buNone/>
            </a:pPr>
            <a:r>
              <a:rPr lang="ja-JP" altLang="en-US" sz="1200" b="1" u="sng" dirty="0">
                <a:solidFill>
                  <a:srgbClr val="666666"/>
                </a:solidFill>
                <a:latin typeface="+mn-ea"/>
                <a:cs typeface="Kosugi Maru"/>
                <a:sym typeface="Kosugi Maru"/>
              </a:rPr>
              <a:t>公開</a:t>
            </a:r>
            <a:r>
              <a:rPr lang="ja-JP" sz="1200" b="1" u="sng" dirty="0" smtClean="0">
                <a:solidFill>
                  <a:srgbClr val="666666"/>
                </a:solidFill>
                <a:latin typeface="+mn-ea"/>
                <a:cs typeface="Kosugi Maru"/>
                <a:sym typeface="Kosugi Maru"/>
              </a:rPr>
              <a:t>機能の範囲</a:t>
            </a:r>
            <a:endParaRPr sz="1200" b="1" u="sng" dirty="0">
              <a:solidFill>
                <a:srgbClr val="666666"/>
              </a:solidFill>
              <a:latin typeface="+mn-ea"/>
              <a:cs typeface="Kosugi Maru"/>
              <a:sym typeface="Kosugi Maru"/>
            </a:endParaRPr>
          </a:p>
          <a:p>
            <a:pPr marL="0" lvl="0" indent="0" algn="l" rtl="0">
              <a:lnSpc>
                <a:spcPct val="115000"/>
              </a:lnSpc>
              <a:spcBef>
                <a:spcPts val="0"/>
              </a:spcBef>
              <a:spcAft>
                <a:spcPts val="0"/>
              </a:spcAft>
              <a:buNone/>
            </a:pPr>
            <a:r>
              <a:rPr lang="ja-JP" sz="1200" b="1" dirty="0">
                <a:solidFill>
                  <a:srgbClr val="666666"/>
                </a:solidFill>
                <a:latin typeface="+mn-ea"/>
                <a:cs typeface="Kosugi Maru"/>
                <a:sym typeface="Kosugi Maru"/>
              </a:rPr>
              <a:t>　</a:t>
            </a:r>
            <a:r>
              <a:rPr lang="ja-JP" altLang="en-US" sz="1200" b="1" dirty="0" smtClean="0">
                <a:solidFill>
                  <a:srgbClr val="666666"/>
                </a:solidFill>
                <a:latin typeface="+mn-ea"/>
                <a:cs typeface="Kosugi Maru"/>
                <a:sym typeface="Kosugi Maru"/>
              </a:rPr>
              <a:t>参照させたいコンテンツはすべて公開する必要があります。</a:t>
            </a:r>
            <a:endParaRPr lang="en-US" altLang="ja-JP" sz="1200" b="1" dirty="0" smtClean="0">
              <a:solidFill>
                <a:srgbClr val="666666"/>
              </a:solidFill>
              <a:latin typeface="+mn-ea"/>
              <a:cs typeface="Kosugi Maru"/>
              <a:sym typeface="Kosugi Maru"/>
            </a:endParaRPr>
          </a:p>
          <a:p>
            <a:pPr marL="0" lvl="0" indent="0" algn="l" rtl="0">
              <a:lnSpc>
                <a:spcPct val="115000"/>
              </a:lnSpc>
              <a:spcBef>
                <a:spcPts val="0"/>
              </a:spcBef>
              <a:spcAft>
                <a:spcPts val="0"/>
              </a:spcAft>
              <a:buNone/>
            </a:pPr>
            <a:r>
              <a:rPr lang="ja-JP" altLang="en-US" sz="1200" b="1" dirty="0" smtClean="0">
                <a:solidFill>
                  <a:srgbClr val="666666"/>
                </a:solidFill>
                <a:latin typeface="+mn-ea"/>
                <a:cs typeface="Kosugi Maru"/>
                <a:sym typeface="Kosugi Maru"/>
              </a:rPr>
              <a:t>　デフォルトでは、ポータルを公開すると自動的に配下のコンテンツ（ページ・ダッシュボード）が公開されますが、</a:t>
            </a:r>
            <a:endParaRPr lang="en-US" altLang="ja-JP" sz="1200" b="1" dirty="0" smtClean="0">
              <a:solidFill>
                <a:srgbClr val="666666"/>
              </a:solidFill>
              <a:latin typeface="+mn-ea"/>
              <a:cs typeface="Kosugi Maru"/>
              <a:sym typeface="Kosugi Maru"/>
            </a:endParaRPr>
          </a:p>
          <a:p>
            <a:pPr marL="0" lvl="0" indent="0" algn="l" rtl="0">
              <a:lnSpc>
                <a:spcPct val="115000"/>
              </a:lnSpc>
              <a:spcBef>
                <a:spcPts val="0"/>
              </a:spcBef>
              <a:spcAft>
                <a:spcPts val="0"/>
              </a:spcAft>
              <a:buNone/>
            </a:pPr>
            <a:r>
              <a:rPr lang="ja-JP" altLang="en-US" sz="1200" b="1" dirty="0">
                <a:solidFill>
                  <a:srgbClr val="666666"/>
                </a:solidFill>
                <a:latin typeface="+mn-ea"/>
                <a:cs typeface="Kosugi Maru"/>
                <a:sym typeface="Kosugi Maru"/>
              </a:rPr>
              <a:t>　</a:t>
            </a:r>
            <a:r>
              <a:rPr lang="ja-JP" altLang="en-US" sz="1200" b="1" dirty="0" smtClean="0">
                <a:solidFill>
                  <a:srgbClr val="666666"/>
                </a:solidFill>
                <a:latin typeface="+mn-ea"/>
                <a:cs typeface="Kosugi Maru"/>
                <a:sym typeface="Kosugi Maru"/>
              </a:rPr>
              <a:t>レポート・グラフは公開されないため、上の図のようなエラーが表示されます。</a:t>
            </a:r>
            <a:endParaRPr sz="1200" b="1" dirty="0">
              <a:solidFill>
                <a:srgbClr val="666666"/>
              </a:solidFill>
              <a:latin typeface="+mn-ea"/>
              <a:cs typeface="Kosugi Maru"/>
              <a:sym typeface="Kosugi Maru"/>
            </a:endParaRPr>
          </a:p>
          <a:p>
            <a:pPr marL="0" lvl="0" indent="0" algn="l" rtl="0">
              <a:lnSpc>
                <a:spcPct val="115000"/>
              </a:lnSpc>
              <a:spcBef>
                <a:spcPts val="0"/>
              </a:spcBef>
              <a:spcAft>
                <a:spcPts val="0"/>
              </a:spcAft>
              <a:buNone/>
            </a:pPr>
            <a:endParaRPr sz="1200" b="1" dirty="0">
              <a:solidFill>
                <a:srgbClr val="666666"/>
              </a:solidFill>
              <a:latin typeface="メイリオ" panose="020B0604030504040204" pitchFamily="50" charset="-128"/>
              <a:ea typeface="メイリオ" panose="020B0604030504040204" pitchFamily="50" charset="-128"/>
              <a:cs typeface="Kosugi Maru"/>
              <a:sym typeface="Kosugi Maru"/>
            </a:endParaRPr>
          </a:p>
        </p:txBody>
      </p:sp>
      <p:sp>
        <p:nvSpPr>
          <p:cNvPr id="29" name="テキスト ボックス 28"/>
          <p:cNvSpPr txBox="1"/>
          <p:nvPr/>
        </p:nvSpPr>
        <p:spPr>
          <a:xfrm>
            <a:off x="211540" y="1399121"/>
            <a:ext cx="652418" cy="276999"/>
          </a:xfrm>
          <a:prstGeom prst="rect">
            <a:avLst/>
          </a:prstGeom>
          <a:noFill/>
        </p:spPr>
        <p:txBody>
          <a:bodyPr wrap="square" rtlCol="0">
            <a:spAutoFit/>
          </a:bodyPr>
          <a:lstStyle/>
          <a:p>
            <a:r>
              <a:rPr kumimoji="1" lang="ja-JP" altLang="en-US" sz="1200" dirty="0" smtClean="0"/>
              <a:t>公開</a:t>
            </a:r>
          </a:p>
        </p:txBody>
      </p:sp>
      <p:sp>
        <p:nvSpPr>
          <p:cNvPr id="35" name="Google Shape;243;p32"/>
          <p:cNvSpPr/>
          <p:nvPr/>
        </p:nvSpPr>
        <p:spPr>
          <a:xfrm>
            <a:off x="4520744" y="1371409"/>
            <a:ext cx="4418700" cy="2360153"/>
          </a:xfrm>
          <a:prstGeom prst="rect">
            <a:avLst/>
          </a:prstGeom>
          <a:solidFill>
            <a:srgbClr val="04ACDA">
              <a:alpha val="8850"/>
            </a:srgbClr>
          </a:solidFill>
          <a:ln w="9525" cap="flat" cmpd="sng">
            <a:solidFill>
              <a:srgbClr val="04ACDA"/>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36" name="Google Shape;243;p32"/>
          <p:cNvSpPr/>
          <p:nvPr/>
        </p:nvSpPr>
        <p:spPr>
          <a:xfrm>
            <a:off x="4555442" y="1865422"/>
            <a:ext cx="2176799" cy="1057446"/>
          </a:xfrm>
          <a:prstGeom prst="rect">
            <a:avLst/>
          </a:prstGeom>
          <a:solidFill>
            <a:schemeClr val="tx1">
              <a:alpha val="8850"/>
            </a:schemeClr>
          </a:solidFill>
          <a:ln w="9525"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37" name="テキスト ボックス 36"/>
          <p:cNvSpPr txBox="1"/>
          <p:nvPr/>
        </p:nvSpPr>
        <p:spPr>
          <a:xfrm>
            <a:off x="6477133" y="1388460"/>
            <a:ext cx="652418" cy="276999"/>
          </a:xfrm>
          <a:prstGeom prst="rect">
            <a:avLst/>
          </a:prstGeom>
          <a:noFill/>
        </p:spPr>
        <p:txBody>
          <a:bodyPr wrap="square" rtlCol="0">
            <a:spAutoFit/>
          </a:bodyPr>
          <a:lstStyle/>
          <a:p>
            <a:pPr algn="ctr"/>
            <a:r>
              <a:rPr kumimoji="1" lang="ja-JP" altLang="en-US" sz="1200" dirty="0" smtClean="0"/>
              <a:t>公開</a:t>
            </a:r>
          </a:p>
        </p:txBody>
      </p:sp>
      <p:sp>
        <p:nvSpPr>
          <p:cNvPr id="30" name="テキスト ボックス 29"/>
          <p:cNvSpPr txBox="1"/>
          <p:nvPr/>
        </p:nvSpPr>
        <p:spPr>
          <a:xfrm>
            <a:off x="5303654" y="2654791"/>
            <a:ext cx="652418" cy="276999"/>
          </a:xfrm>
          <a:prstGeom prst="rect">
            <a:avLst/>
          </a:prstGeom>
          <a:noFill/>
        </p:spPr>
        <p:txBody>
          <a:bodyPr wrap="square" rtlCol="0">
            <a:spAutoFit/>
          </a:bodyPr>
          <a:lstStyle/>
          <a:p>
            <a:r>
              <a:rPr kumimoji="1" lang="ja-JP" altLang="en-US" sz="1200" dirty="0" smtClean="0"/>
              <a:t>非公開</a:t>
            </a:r>
          </a:p>
        </p:txBody>
      </p:sp>
      <p:sp>
        <p:nvSpPr>
          <p:cNvPr id="39" name="テキスト ボックス 38"/>
          <p:cNvSpPr txBox="1"/>
          <p:nvPr/>
        </p:nvSpPr>
        <p:spPr>
          <a:xfrm>
            <a:off x="204556" y="2571750"/>
            <a:ext cx="652418" cy="276999"/>
          </a:xfrm>
          <a:prstGeom prst="rect">
            <a:avLst/>
          </a:prstGeom>
          <a:noFill/>
        </p:spPr>
        <p:txBody>
          <a:bodyPr wrap="square" rtlCol="0">
            <a:spAutoFit/>
          </a:bodyPr>
          <a:lstStyle/>
          <a:p>
            <a:r>
              <a:rPr kumimoji="1" lang="ja-JP" altLang="en-US" sz="1200" dirty="0" smtClean="0"/>
              <a:t>非公開</a:t>
            </a:r>
          </a:p>
        </p:txBody>
      </p:sp>
      <p:sp>
        <p:nvSpPr>
          <p:cNvPr id="38" name="Google Shape;243;p32"/>
          <p:cNvSpPr/>
          <p:nvPr/>
        </p:nvSpPr>
        <p:spPr>
          <a:xfrm>
            <a:off x="6755137" y="1867354"/>
            <a:ext cx="2137698" cy="1057446"/>
          </a:xfrm>
          <a:prstGeom prst="rect">
            <a:avLst/>
          </a:prstGeom>
          <a:solidFill>
            <a:schemeClr val="tx1">
              <a:alpha val="8850"/>
            </a:schemeClr>
          </a:solidFill>
          <a:ln w="9525"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ctr" anchorCtr="0">
            <a:noAutofit/>
          </a:bodyPr>
          <a:lstStyle/>
          <a:p>
            <a:pPr>
              <a:buClr>
                <a:srgbClr val="000000"/>
              </a:buClr>
              <a:buFont typeface="Arial"/>
              <a:buNone/>
            </a:pPr>
            <a:endParaRPr kumimoji="0" sz="1400" b="1" kern="0" dirty="0">
              <a:solidFill>
                <a:srgbClr val="FFFFFF"/>
              </a:solidFill>
              <a:latin typeface="メイリオ" panose="020B0604030504040204" pitchFamily="50" charset="-128"/>
              <a:cs typeface="Kosugi Maru"/>
              <a:sym typeface="Kosugi Maru"/>
            </a:endParaRPr>
          </a:p>
        </p:txBody>
      </p:sp>
      <p:sp>
        <p:nvSpPr>
          <p:cNvPr id="40" name="テキスト ボックス 39"/>
          <p:cNvSpPr txBox="1"/>
          <p:nvPr/>
        </p:nvSpPr>
        <p:spPr>
          <a:xfrm>
            <a:off x="7535902" y="2650929"/>
            <a:ext cx="652418" cy="276999"/>
          </a:xfrm>
          <a:prstGeom prst="rect">
            <a:avLst/>
          </a:prstGeom>
          <a:noFill/>
        </p:spPr>
        <p:txBody>
          <a:bodyPr wrap="square" rtlCol="0">
            <a:spAutoFit/>
          </a:bodyPr>
          <a:lstStyle/>
          <a:p>
            <a:r>
              <a:rPr kumimoji="1" lang="ja-JP" altLang="en-US" sz="1200" dirty="0" smtClean="0"/>
              <a:t>非公開</a:t>
            </a:r>
          </a:p>
        </p:txBody>
      </p:sp>
    </p:spTree>
    <p:extLst>
      <p:ext uri="{BB962C8B-B14F-4D97-AF65-F5344CB8AC3E}">
        <p14:creationId xmlns:p14="http://schemas.microsoft.com/office/powerpoint/2010/main" val="211055767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1-3</a:t>
            </a:r>
            <a:r>
              <a:rPr lang="en-US" altLang="ja-JP" dirty="0" smtClean="0">
                <a:ea typeface="+mn-ea"/>
              </a:rPr>
              <a:t>.</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ログインユーザーを変更するため</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138</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28111980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2-1.</a:t>
            </a:r>
            <a:r>
              <a:rPr lang="en-US" altLang="ja-JP" dirty="0" smtClean="0">
                <a:ea typeface="+mn-ea"/>
              </a:rPr>
              <a:t>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endParaRPr lang="en-US" altLang="ja-JP" dirty="0" smtClean="0"/>
          </a:p>
          <a:p>
            <a:endParaRPr kumimoji="1" lang="en-US" altLang="ja-JP" dirty="0" smtClean="0"/>
          </a:p>
          <a:p>
            <a:r>
              <a:rPr lang="ja-JP" altLang="en-US" dirty="0" smtClean="0"/>
              <a:t>部門閲覧ユーザーでのポータル画面を</a:t>
            </a:r>
            <a:endParaRPr lang="en-US" altLang="ja-JP" dirty="0" smtClean="0"/>
          </a:p>
          <a:p>
            <a:r>
              <a:rPr lang="ja-JP" altLang="en-US" dirty="0"/>
              <a:t>確認</a:t>
            </a:r>
            <a:r>
              <a:rPr lang="ja-JP" altLang="en-US" dirty="0" smtClean="0"/>
              <a:t>します。</a:t>
            </a:r>
            <a:endParaRPr lang="en-US" altLang="ja-JP" dirty="0"/>
          </a:p>
          <a:p>
            <a:endParaRPr kumimoji="1" lang="en-US" altLang="ja-JP" dirty="0" smtClean="0"/>
          </a:p>
          <a:p>
            <a:r>
              <a:rPr lang="ja-JP" altLang="en-US" dirty="0" smtClean="0"/>
              <a:t>・</a:t>
            </a:r>
            <a:r>
              <a:rPr lang="ja-JP" altLang="en-US" dirty="0"/>
              <a:t>部門</a:t>
            </a:r>
            <a:r>
              <a:rPr lang="ja-JP" altLang="en-US" dirty="0" smtClean="0"/>
              <a:t>閲覧ユーザーアカウント</a:t>
            </a:r>
            <a:r>
              <a:rPr lang="en-US" altLang="ja-JP" dirty="0" smtClean="0"/>
              <a:t/>
            </a:r>
            <a:br>
              <a:rPr lang="en-US" altLang="ja-JP" dirty="0" smtClean="0"/>
            </a:br>
            <a:r>
              <a:rPr lang="ja-JP" altLang="en-US" dirty="0" smtClean="0"/>
              <a:t>　</a:t>
            </a:r>
            <a:r>
              <a:rPr lang="en-US" altLang="ja-JP" dirty="0" smtClean="0"/>
              <a:t>24 / 24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139</a:t>
            </a:fld>
            <a:endParaRPr lang="ja-JP" altLang="en-US" dirty="0"/>
          </a:p>
        </p:txBody>
      </p:sp>
      <p:sp>
        <p:nvSpPr>
          <p:cNvPr id="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1178198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lang="ja-JP" altLang="en-US" dirty="0" smtClean="0">
                <a:latin typeface="+mj-ea"/>
              </a:rPr>
              <a:t>①</a:t>
            </a:r>
            <a:r>
              <a:rPr lang="en-US" altLang="ja-JP" dirty="0">
                <a:latin typeface="Segoe UI Semibold" panose="020B0702040204020203" pitchFamily="34" charset="0"/>
                <a:cs typeface="Segoe UI Semibold" panose="020B0702040204020203" pitchFamily="34" charset="0"/>
              </a:rPr>
              <a:t> WebFOCUS</a:t>
            </a:r>
            <a:r>
              <a:rPr kumimoji="1" lang="ja-JP" altLang="en-US" dirty="0" smtClean="0"/>
              <a:t>管理者の操作</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kumimoji="1" lang="ja-JP" altLang="en-US" dirty="0" smtClean="0"/>
              <a:t>ワークスペースの作成（特定の部門が利用するフォルダ）</a:t>
            </a:r>
            <a:endParaRPr kumimoji="1" lang="en-US" altLang="ja-JP" dirty="0" smtClean="0"/>
          </a:p>
          <a:p>
            <a:pPr marL="285750" indent="-285750">
              <a:buFont typeface="Arial" panose="020B0604020202020204" pitchFamily="34" charset="0"/>
              <a:buChar char="•"/>
            </a:pPr>
            <a:r>
              <a:rPr lang="ja-JP" altLang="en-US" dirty="0" smtClean="0"/>
              <a:t>ユーザーアカウントの作成（</a:t>
            </a:r>
            <a:r>
              <a:rPr lang="ja-JP" altLang="en-US" dirty="0"/>
              <a:t>部門</a:t>
            </a:r>
            <a:r>
              <a:rPr lang="ja-JP" altLang="en-US" dirty="0" smtClean="0"/>
              <a:t>管理者＆開発者）</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
        <p:nvSpPr>
          <p:cNvPr id="7"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14</a:t>
            </a:fld>
            <a:endParaRPr lang="ja-JP" altLang="en-US" dirty="0"/>
          </a:p>
        </p:txBody>
      </p:sp>
    </p:spTree>
    <p:extLst>
      <p:ext uri="{BB962C8B-B14F-4D97-AF65-F5344CB8AC3E}">
        <p14:creationId xmlns:p14="http://schemas.microsoft.com/office/powerpoint/2010/main" val="244661868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2-2.</a:t>
            </a:r>
            <a:r>
              <a:rPr kumimoji="1" lang="ja-JP" altLang="en-US" dirty="0" smtClean="0"/>
              <a:t>ポータルの実行</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ポータル</a:t>
            </a:r>
            <a:r>
              <a:rPr lang="ja-JP" altLang="en-US" dirty="0"/>
              <a:t>を実行</a:t>
            </a:r>
            <a:r>
              <a:rPr lang="ja-JP" altLang="en-US" dirty="0" smtClean="0"/>
              <a:t>します。</a:t>
            </a:r>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140</a:t>
            </a:fld>
            <a:endParaRPr lang="ja-JP" altLang="en-US" dirty="0"/>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pic>
        <p:nvPicPr>
          <p:cNvPr id="17" name="図 16"/>
          <p:cNvPicPr>
            <a:picLocks noChangeAspect="1"/>
          </p:cNvPicPr>
          <p:nvPr/>
        </p:nvPicPr>
        <p:blipFill>
          <a:blip r:embed="rId2"/>
          <a:stretch>
            <a:fillRect/>
          </a:stretch>
        </p:blipFill>
        <p:spPr>
          <a:xfrm>
            <a:off x="2783740" y="987574"/>
            <a:ext cx="5949376" cy="3384376"/>
          </a:xfrm>
          <a:prstGeom prst="rect">
            <a:avLst/>
          </a:prstGeom>
          <a:ln>
            <a:solidFill>
              <a:schemeClr val="tx1">
                <a:lumMod val="75000"/>
                <a:lumOff val="25000"/>
              </a:schemeClr>
            </a:solidFill>
          </a:ln>
        </p:spPr>
      </p:pic>
      <p:sp>
        <p:nvSpPr>
          <p:cNvPr id="7" name="正方形/長方形 6"/>
          <p:cNvSpPr/>
          <p:nvPr/>
        </p:nvSpPr>
        <p:spPr>
          <a:xfrm>
            <a:off x="2803620" y="1686365"/>
            <a:ext cx="376676" cy="3813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278004" y="2651158"/>
            <a:ext cx="149014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2989972" y="26437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1" name="正方形/長方形 10"/>
          <p:cNvSpPr/>
          <p:nvPr/>
        </p:nvSpPr>
        <p:spPr>
          <a:xfrm>
            <a:off x="5004048" y="2441489"/>
            <a:ext cx="1368152" cy="99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6367330" y="2832393"/>
            <a:ext cx="1761603" cy="28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8172366" y="280305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4" name="楕円 13"/>
          <p:cNvSpPr/>
          <p:nvPr/>
        </p:nvSpPr>
        <p:spPr>
          <a:xfrm>
            <a:off x="5638144" y="251301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8" name="楕円 7"/>
          <p:cNvSpPr/>
          <p:nvPr/>
        </p:nvSpPr>
        <p:spPr>
          <a:xfrm>
            <a:off x="2495004" y="173595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Tree>
    <p:extLst>
      <p:ext uri="{BB962C8B-B14F-4D97-AF65-F5344CB8AC3E}">
        <p14:creationId xmlns:p14="http://schemas.microsoft.com/office/powerpoint/2010/main" val="6436901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2-3.</a:t>
            </a:r>
            <a:r>
              <a:rPr kumimoji="1" lang="ja-JP" altLang="en-US" dirty="0" smtClean="0"/>
              <a:t>ポータルの実行　実行確認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部門閲覧ユーザーがページ画面を参照</a:t>
            </a:r>
            <a:endParaRPr lang="en-US" altLang="ja-JP" dirty="0" smtClean="0"/>
          </a:p>
          <a:p>
            <a:r>
              <a:rPr kumimoji="1" lang="ja-JP" altLang="en-US" dirty="0"/>
              <a:t>できること</a:t>
            </a:r>
            <a:r>
              <a:rPr kumimoji="1" lang="ja-JP" altLang="en-US" dirty="0" smtClean="0"/>
              <a:t>を確認します。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141</a:t>
            </a:fld>
            <a:endParaRPr lang="ja-JP" altLang="en-US" dirty="0"/>
          </a:p>
        </p:txBody>
      </p:sp>
      <p:pic>
        <p:nvPicPr>
          <p:cNvPr id="6" name="図 5"/>
          <p:cNvPicPr>
            <a:picLocks noChangeAspect="1"/>
          </p:cNvPicPr>
          <p:nvPr/>
        </p:nvPicPr>
        <p:blipFill rotWithShape="1">
          <a:blip r:embed="rId2"/>
          <a:srcRect t="10106"/>
          <a:stretch/>
        </p:blipFill>
        <p:spPr>
          <a:xfrm>
            <a:off x="3851920" y="843558"/>
            <a:ext cx="4310608" cy="3756397"/>
          </a:xfrm>
          <a:prstGeom prst="rect">
            <a:avLst/>
          </a:prstGeom>
          <a:ln>
            <a:solidFill>
              <a:schemeClr val="tx1">
                <a:lumMod val="75000"/>
                <a:lumOff val="25000"/>
              </a:schemeClr>
            </a:solidFill>
          </a:ln>
        </p:spPr>
      </p:pic>
      <p:sp>
        <p:nvSpPr>
          <p:cNvPr id="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87861218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2-4.</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latin typeface="+mn-ea"/>
              </a:rPr>
              <a:t>部門</a:t>
            </a:r>
            <a:r>
              <a:rPr lang="ja-JP" altLang="en-US" dirty="0" smtClean="0">
                <a:latin typeface="+mn-ea"/>
              </a:rPr>
              <a:t>閲覧ユーザーでの操作は以上です。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142</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1669265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725;p21"/>
          <p:cNvSpPr/>
          <p:nvPr/>
        </p:nvSpPr>
        <p:spPr>
          <a:xfrm>
            <a:off x="6228184" y="1837598"/>
            <a:ext cx="2664296" cy="2980588"/>
          </a:xfrm>
          <a:prstGeom prst="rect">
            <a:avLst/>
          </a:prstGeom>
          <a:no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20" name="正方形/長方形 19"/>
          <p:cNvSpPr/>
          <p:nvPr/>
        </p:nvSpPr>
        <p:spPr>
          <a:xfrm>
            <a:off x="6437617" y="1515170"/>
            <a:ext cx="396000" cy="406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Google Shape;725;p21"/>
          <p:cNvSpPr/>
          <p:nvPr/>
        </p:nvSpPr>
        <p:spPr>
          <a:xfrm>
            <a:off x="251520" y="1837598"/>
            <a:ext cx="5472607" cy="2966400"/>
          </a:xfrm>
          <a:prstGeom prst="rect">
            <a:avLst/>
          </a:prstGeom>
          <a:no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2" name="タイトル 1"/>
          <p:cNvSpPr>
            <a:spLocks noGrp="1"/>
          </p:cNvSpPr>
          <p:nvPr>
            <p:ph type="title"/>
          </p:nvPr>
        </p:nvSpPr>
        <p:spPr/>
        <p:txBody>
          <a:bodyPr>
            <a:normAutofit/>
          </a:bodyPr>
          <a:lstStyle/>
          <a:p>
            <a:r>
              <a:rPr kumimoji="1" lang="ja-JP" altLang="en-US" dirty="0" smtClean="0"/>
              <a:t>セキュリティルールの設定イメージ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ログイン</a:t>
            </a:r>
            <a:r>
              <a:rPr lang="ja-JP" altLang="en-US" dirty="0" smtClean="0"/>
              <a:t>するユーザーによって参照可否を割り当てていきます。</a:t>
            </a:r>
            <a:endParaRPr lang="en-US" altLang="ja-JP" dirty="0" smtClean="0"/>
          </a:p>
          <a:p>
            <a:r>
              <a:rPr kumimoji="1" lang="ja-JP" altLang="en-US" dirty="0" smtClean="0"/>
              <a:t>ポータルのページ画面を閲覧ユーザーのみ参照拒否に設定していきます。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143</a:t>
            </a:fld>
            <a:endParaRPr lang="ja-JP" altLang="en-US" dirty="0"/>
          </a:p>
        </p:txBody>
      </p:sp>
      <p:sp>
        <p:nvSpPr>
          <p:cNvPr id="9" name="Google Shape;484;p11"/>
          <p:cNvSpPr txBox="1"/>
          <p:nvPr/>
        </p:nvSpPr>
        <p:spPr>
          <a:xfrm>
            <a:off x="6761865" y="1550180"/>
            <a:ext cx="1764000" cy="36929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部門閲覧ユーザー（設定後）</a:t>
            </a:r>
            <a:endParaRPr sz="900" b="1" dirty="0">
              <a:solidFill>
                <a:schemeClr val="accent1"/>
              </a:solidFill>
              <a:latin typeface="Meiryo"/>
              <a:ea typeface="Meiryo"/>
              <a:cs typeface="Meiryo"/>
              <a:sym typeface="Meiryo"/>
            </a:endParaRPr>
          </a:p>
        </p:txBody>
      </p:sp>
      <p:pic>
        <p:nvPicPr>
          <p:cNvPr id="10" name="図 9"/>
          <p:cNvPicPr>
            <a:picLocks noChangeAspect="1"/>
          </p:cNvPicPr>
          <p:nvPr/>
        </p:nvPicPr>
        <p:blipFill rotWithShape="1">
          <a:blip r:embed="rId2"/>
          <a:srcRect t="10002"/>
          <a:stretch/>
        </p:blipFill>
        <p:spPr>
          <a:xfrm>
            <a:off x="6387123" y="2201656"/>
            <a:ext cx="2356371" cy="2232636"/>
          </a:xfrm>
          <a:prstGeom prst="rect">
            <a:avLst/>
          </a:prstGeom>
          <a:ln>
            <a:solidFill>
              <a:schemeClr val="tx1">
                <a:lumMod val="75000"/>
                <a:lumOff val="25000"/>
              </a:schemeClr>
            </a:solidFill>
          </a:ln>
        </p:spPr>
      </p:pic>
      <p:pic>
        <p:nvPicPr>
          <p:cNvPr id="11" name="図 10"/>
          <p:cNvPicPr>
            <a:picLocks noChangeAspect="1"/>
          </p:cNvPicPr>
          <p:nvPr/>
        </p:nvPicPr>
        <p:blipFill rotWithShape="1">
          <a:blip r:embed="rId3"/>
          <a:srcRect t="10077"/>
          <a:stretch/>
        </p:blipFill>
        <p:spPr>
          <a:xfrm>
            <a:off x="451422" y="2201656"/>
            <a:ext cx="2332205" cy="2214230"/>
          </a:xfrm>
          <a:prstGeom prst="rect">
            <a:avLst/>
          </a:prstGeom>
          <a:ln>
            <a:solidFill>
              <a:schemeClr val="tx1">
                <a:lumMod val="75000"/>
                <a:lumOff val="25000"/>
              </a:schemeClr>
            </a:solidFill>
          </a:ln>
        </p:spPr>
      </p:pic>
      <p:sp>
        <p:nvSpPr>
          <p:cNvPr id="12" name="正方形/長方形 11"/>
          <p:cNvSpPr/>
          <p:nvPr/>
        </p:nvSpPr>
        <p:spPr>
          <a:xfrm>
            <a:off x="380626" y="2350959"/>
            <a:ext cx="634949"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6308345" y="2350959"/>
            <a:ext cx="634949" cy="144016"/>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rotWithShape="1">
          <a:blip r:embed="rId4"/>
          <a:srcRect t="10002"/>
          <a:stretch/>
        </p:blipFill>
        <p:spPr>
          <a:xfrm>
            <a:off x="3203565" y="2201656"/>
            <a:ext cx="2349451" cy="2232636"/>
          </a:xfrm>
          <a:prstGeom prst="rect">
            <a:avLst/>
          </a:prstGeom>
          <a:ln>
            <a:solidFill>
              <a:schemeClr val="tx1">
                <a:lumMod val="75000"/>
                <a:lumOff val="25000"/>
              </a:schemeClr>
            </a:solidFill>
          </a:ln>
        </p:spPr>
      </p:pic>
      <p:sp>
        <p:nvSpPr>
          <p:cNvPr id="21" name="正方形/長方形 20"/>
          <p:cNvSpPr/>
          <p:nvPr/>
        </p:nvSpPr>
        <p:spPr>
          <a:xfrm>
            <a:off x="491308" y="1512404"/>
            <a:ext cx="396000" cy="406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Google Shape;484;p11"/>
          <p:cNvSpPr txBox="1"/>
          <p:nvPr/>
        </p:nvSpPr>
        <p:spPr>
          <a:xfrm>
            <a:off x="815558" y="1547414"/>
            <a:ext cx="1812226"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部門閲覧ユーザー（設定前）</a:t>
            </a:r>
            <a:endParaRPr sz="900" b="1" dirty="0">
              <a:solidFill>
                <a:schemeClr val="accent1"/>
              </a:solidFill>
              <a:latin typeface="Meiryo"/>
              <a:ea typeface="Meiryo"/>
              <a:cs typeface="Meiryo"/>
              <a:sym typeface="Meiryo"/>
            </a:endParaRPr>
          </a:p>
        </p:txBody>
      </p:sp>
      <p:pic>
        <p:nvPicPr>
          <p:cNvPr id="19" name="Google Shape;480;p11"/>
          <p:cNvPicPr preferRelativeResize="0"/>
          <p:nvPr/>
        </p:nvPicPr>
        <p:blipFill rotWithShape="1">
          <a:blip r:embed="rId5">
            <a:alphaModFix/>
          </a:blip>
          <a:srcRect/>
          <a:stretch/>
        </p:blipFill>
        <p:spPr>
          <a:xfrm>
            <a:off x="503592" y="1527678"/>
            <a:ext cx="396000" cy="396000"/>
          </a:xfrm>
          <a:prstGeom prst="rect">
            <a:avLst/>
          </a:prstGeom>
          <a:noFill/>
          <a:ln>
            <a:noFill/>
          </a:ln>
        </p:spPr>
      </p:pic>
      <p:pic>
        <p:nvPicPr>
          <p:cNvPr id="25" name="Google Shape;480;p11"/>
          <p:cNvPicPr preferRelativeResize="0"/>
          <p:nvPr/>
        </p:nvPicPr>
        <p:blipFill rotWithShape="1">
          <a:blip r:embed="rId5">
            <a:alphaModFix/>
          </a:blip>
          <a:srcRect/>
          <a:stretch/>
        </p:blipFill>
        <p:spPr>
          <a:xfrm>
            <a:off x="6444208" y="1527678"/>
            <a:ext cx="396000" cy="396000"/>
          </a:xfrm>
          <a:prstGeom prst="rect">
            <a:avLst/>
          </a:prstGeom>
          <a:noFill/>
          <a:ln>
            <a:noFill/>
          </a:ln>
        </p:spPr>
      </p:pic>
    </p:spTree>
    <p:extLst>
      <p:ext uri="{BB962C8B-B14F-4D97-AF65-F5344CB8AC3E}">
        <p14:creationId xmlns:p14="http://schemas.microsoft.com/office/powerpoint/2010/main" val="152697469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3-1.</a:t>
            </a:r>
            <a:r>
              <a:rPr lang="en-US" altLang="ja-JP" dirty="0" smtClean="0">
                <a:ea typeface="+mn-ea"/>
              </a:rPr>
              <a:t>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endParaRPr lang="en-US" altLang="ja-JP" dirty="0" smtClean="0"/>
          </a:p>
          <a:p>
            <a:endParaRPr kumimoji="1" lang="en-US" altLang="ja-JP" dirty="0" smtClean="0"/>
          </a:p>
          <a:p>
            <a:r>
              <a:rPr lang="ja-JP" altLang="en-US" dirty="0" smtClean="0"/>
              <a:t>部門閲覧ユーザーの権限を変更します。</a:t>
            </a:r>
            <a:endParaRPr lang="en-US" altLang="ja-JP" dirty="0"/>
          </a:p>
          <a:p>
            <a:endParaRPr kumimoji="1" lang="en-US" altLang="ja-JP" dirty="0" smtClean="0"/>
          </a:p>
          <a:p>
            <a:r>
              <a:rPr lang="ja-JP" altLang="en-US" dirty="0" smtClean="0"/>
              <a:t>・部門管理者＆開発者アカウント</a:t>
            </a:r>
            <a:r>
              <a:rPr lang="en-US" altLang="ja-JP" dirty="0" smtClean="0"/>
              <a:t/>
            </a:r>
            <a:br>
              <a:rPr lang="en-US" altLang="ja-JP" dirty="0" smtClean="0"/>
            </a:br>
            <a:r>
              <a:rPr lang="ja-JP" altLang="en-US" dirty="0" smtClean="0"/>
              <a:t>　</a:t>
            </a:r>
            <a:r>
              <a:rPr lang="en-US" altLang="ja-JP" dirty="0" smtClean="0"/>
              <a:t>01 / 01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144</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309247266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3-2.</a:t>
            </a:r>
            <a:r>
              <a:rPr kumimoji="1" lang="ja-JP" altLang="en-US" dirty="0" smtClean="0"/>
              <a:t>セキュリティ設定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ポータル配下のページに対して</a:t>
            </a:r>
            <a:endParaRPr lang="en-US" altLang="ja-JP" dirty="0" smtClean="0"/>
          </a:p>
          <a:p>
            <a:r>
              <a:rPr lang="ja-JP" altLang="en-US" dirty="0"/>
              <a:t>セキュリティ設定を</a:t>
            </a:r>
            <a:r>
              <a:rPr lang="ja-JP" altLang="en-US" dirty="0" smtClean="0"/>
              <a:t>行います。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145</a:t>
            </a:fld>
            <a:endParaRPr lang="ja-JP" altLang="en-US" dirty="0"/>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7" name="図 6"/>
          <p:cNvPicPr>
            <a:picLocks noChangeAspect="1"/>
          </p:cNvPicPr>
          <p:nvPr/>
        </p:nvPicPr>
        <p:blipFill>
          <a:blip r:embed="rId2"/>
          <a:stretch>
            <a:fillRect/>
          </a:stretch>
        </p:blipFill>
        <p:spPr>
          <a:xfrm>
            <a:off x="3046720" y="1058400"/>
            <a:ext cx="5644954" cy="3150000"/>
          </a:xfrm>
          <a:prstGeom prst="rect">
            <a:avLst/>
          </a:prstGeom>
          <a:ln>
            <a:solidFill>
              <a:schemeClr val="tx1">
                <a:lumMod val="75000"/>
                <a:lumOff val="25000"/>
              </a:schemeClr>
            </a:solidFill>
          </a:ln>
        </p:spPr>
      </p:pic>
      <p:sp>
        <p:nvSpPr>
          <p:cNvPr id="10" name="正方形/長方形 9"/>
          <p:cNvSpPr/>
          <p:nvPr/>
        </p:nvSpPr>
        <p:spPr>
          <a:xfrm>
            <a:off x="3439168" y="3405962"/>
            <a:ext cx="149014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046720" y="2088211"/>
            <a:ext cx="37667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2703315" y="217888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楕円 10"/>
          <p:cNvSpPr/>
          <p:nvPr/>
        </p:nvSpPr>
        <p:spPr>
          <a:xfrm>
            <a:off x="3151136" y="343149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Tree>
    <p:extLst>
      <p:ext uri="{BB962C8B-B14F-4D97-AF65-F5344CB8AC3E}">
        <p14:creationId xmlns:p14="http://schemas.microsoft.com/office/powerpoint/2010/main" val="41476044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045991" y="1059581"/>
            <a:ext cx="5841520" cy="314983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3</a:t>
            </a:r>
            <a:r>
              <a:rPr lang="en-US" altLang="ja-JP" dirty="0" smtClean="0"/>
              <a:t>-3.</a:t>
            </a:r>
            <a:r>
              <a:rPr lang="ja-JP" altLang="en-US" dirty="0" smtClean="0"/>
              <a:t>セキュリティ設定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ポータル配下のページに対して</a:t>
            </a:r>
            <a:endParaRPr lang="en-US" altLang="ja-JP" dirty="0"/>
          </a:p>
          <a:p>
            <a:r>
              <a:rPr lang="ja-JP" altLang="en-US" dirty="0"/>
              <a:t>セキュリティ設定を行います。</a:t>
            </a:r>
            <a:endParaRPr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146</a:t>
            </a:fld>
            <a:endParaRPr lang="ja-JP" altLang="en-US" dirty="0"/>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9" name="正方形/長方形 8"/>
          <p:cNvSpPr/>
          <p:nvPr/>
        </p:nvSpPr>
        <p:spPr>
          <a:xfrm>
            <a:off x="5011451" y="2438717"/>
            <a:ext cx="1008112" cy="9475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024971" y="3507854"/>
            <a:ext cx="1514268" cy="28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5710600" y="350785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12" name="楕円 11"/>
          <p:cNvSpPr/>
          <p:nvPr/>
        </p:nvSpPr>
        <p:spPr>
          <a:xfrm>
            <a:off x="5370935" y="309616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lang="en-US" altLang="ja-JP" sz="1100" b="1" dirty="0" smtClean="0">
              <a:solidFill>
                <a:srgbClr val="FF0000"/>
              </a:solidFill>
            </a:endParaRPr>
          </a:p>
        </p:txBody>
      </p:sp>
      <p:sp>
        <p:nvSpPr>
          <p:cNvPr id="13" name="正方形/長方形 12"/>
          <p:cNvSpPr/>
          <p:nvPr/>
        </p:nvSpPr>
        <p:spPr>
          <a:xfrm>
            <a:off x="7581865" y="3207731"/>
            <a:ext cx="1294044" cy="2850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267494" y="320773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Tree>
    <p:extLst>
      <p:ext uri="{BB962C8B-B14F-4D97-AF65-F5344CB8AC3E}">
        <p14:creationId xmlns:p14="http://schemas.microsoft.com/office/powerpoint/2010/main" val="425636257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2"/>
          <a:srcRect t="155" b="-1"/>
          <a:stretch/>
        </p:blipFill>
        <p:spPr>
          <a:xfrm>
            <a:off x="3366735" y="699542"/>
            <a:ext cx="4704568" cy="401753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3-4.</a:t>
            </a:r>
            <a:r>
              <a:rPr lang="ja-JP" altLang="en-US" dirty="0" smtClean="0"/>
              <a:t>セキュリティ設定　ポータルのロール編集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部門</a:t>
            </a:r>
            <a:r>
              <a:rPr lang="ja-JP" altLang="en-US" dirty="0"/>
              <a:t>閲覧</a:t>
            </a:r>
            <a:r>
              <a:rPr lang="ja-JP" altLang="en-US" dirty="0" smtClean="0"/>
              <a:t>ユーザーが所属する</a:t>
            </a:r>
            <a:endParaRPr lang="en-US" altLang="ja-JP" dirty="0" smtClean="0"/>
          </a:p>
          <a:p>
            <a:r>
              <a:rPr lang="en-US" altLang="ja-JP" dirty="0" err="1" smtClean="0"/>
              <a:t>BasicUsers</a:t>
            </a:r>
            <a:r>
              <a:rPr lang="ja-JP" altLang="en-US" dirty="0" smtClean="0"/>
              <a:t>グループに対して</a:t>
            </a:r>
            <a:endParaRPr lang="en-US" altLang="ja-JP" dirty="0" smtClean="0"/>
          </a:p>
          <a:p>
            <a:r>
              <a:rPr lang="ja-JP" altLang="en-US" dirty="0"/>
              <a:t>セキュリティ設定</a:t>
            </a:r>
            <a:r>
              <a:rPr lang="ja-JP" altLang="en-US" dirty="0" smtClean="0"/>
              <a:t>を行います。</a:t>
            </a:r>
            <a:endParaRPr lang="en-US" altLang="ja-JP" dirty="0" smtClean="0"/>
          </a:p>
          <a:p>
            <a:endParaRPr lang="en-US" altLang="ja-JP" dirty="0" smtClean="0"/>
          </a:p>
          <a:p>
            <a:r>
              <a:rPr lang="en-US" altLang="ja-JP" dirty="0" err="1" smtClean="0"/>
              <a:t>ListAndRun</a:t>
            </a:r>
            <a:r>
              <a:rPr lang="ja-JP" altLang="en-US" dirty="0" smtClean="0"/>
              <a:t>のアクセスを</a:t>
            </a:r>
            <a:endParaRPr lang="en-US" altLang="ja-JP" dirty="0" smtClean="0"/>
          </a:p>
          <a:p>
            <a:r>
              <a:rPr lang="ja-JP" altLang="en-US" dirty="0" smtClean="0"/>
              <a:t>「設定しない」⇒「拒否する」</a:t>
            </a:r>
            <a:endParaRPr lang="en-US" altLang="ja-JP" dirty="0" smtClean="0"/>
          </a:p>
          <a:p>
            <a:r>
              <a:rPr lang="ja-JP" altLang="en-US" dirty="0"/>
              <a:t>に</a:t>
            </a:r>
            <a:r>
              <a:rPr lang="ja-JP" altLang="en-US" dirty="0" smtClean="0"/>
              <a:t>変更します。</a:t>
            </a:r>
            <a:endParaRPr lang="en-US" altLang="ja-JP" dirty="0"/>
          </a:p>
          <a:p>
            <a:endParaRPr lang="en-US" altLang="ja-JP" dirty="0"/>
          </a:p>
          <a:p>
            <a:endParaRPr lang="en-US" altLang="ja-JP" sz="1100" dirty="0" smtClean="0"/>
          </a:p>
          <a:p>
            <a:endParaRPr lang="en-US" altLang="ja-JP" sz="1100" dirty="0"/>
          </a:p>
          <a:p>
            <a:r>
              <a:rPr lang="en-US" altLang="ja-JP" sz="1050" dirty="0" smtClean="0"/>
              <a:t>※</a:t>
            </a:r>
            <a:r>
              <a:rPr lang="ja-JP" altLang="en-US" sz="1050" dirty="0" smtClean="0"/>
              <a:t>今回</a:t>
            </a:r>
            <a:r>
              <a:rPr lang="ja-JP" altLang="en-US" sz="1050" dirty="0"/>
              <a:t>使用</a:t>
            </a:r>
            <a:r>
              <a:rPr lang="ja-JP" altLang="en-US" sz="1050" dirty="0" smtClean="0"/>
              <a:t>したロール</a:t>
            </a:r>
            <a:r>
              <a:rPr lang="en-US" altLang="ja-JP" sz="1050" dirty="0" smtClean="0"/>
              <a:t/>
            </a:r>
            <a:br>
              <a:rPr lang="en-US" altLang="ja-JP" sz="1050" dirty="0" smtClean="0"/>
            </a:br>
            <a:r>
              <a:rPr lang="ja-JP" altLang="en-US" sz="1050" dirty="0" smtClean="0"/>
              <a:t>「</a:t>
            </a:r>
            <a:r>
              <a:rPr lang="en-US" altLang="ja-JP" sz="1050" dirty="0" err="1" smtClean="0"/>
              <a:t>ListAndRun</a:t>
            </a:r>
            <a:r>
              <a:rPr lang="ja-JP" altLang="en-US" sz="1050" dirty="0" smtClean="0"/>
              <a:t>」に関しては別スライドに</a:t>
            </a:r>
            <a:endParaRPr lang="en-US" altLang="ja-JP" sz="1050" dirty="0" smtClean="0"/>
          </a:p>
          <a:p>
            <a:r>
              <a:rPr lang="ja-JP" altLang="en-US" sz="1050" dirty="0"/>
              <a:t>記載して</a:t>
            </a:r>
            <a:r>
              <a:rPr lang="ja-JP" altLang="en-US" sz="1050" dirty="0" smtClean="0"/>
              <a:t>おりますのでご確認ください。</a:t>
            </a:r>
            <a:endParaRPr lang="en-US" altLang="ja-JP" sz="1050" dirty="0" smtClean="0"/>
          </a:p>
          <a:p>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147</a:t>
            </a:fld>
            <a:endParaRPr lang="ja-JP" altLang="en-US" dirty="0"/>
          </a:p>
        </p:txBody>
      </p:sp>
      <p:sp>
        <p:nvSpPr>
          <p:cNvPr id="7" name="正方形/長方形 6"/>
          <p:cNvSpPr/>
          <p:nvPr/>
        </p:nvSpPr>
        <p:spPr>
          <a:xfrm>
            <a:off x="3710006" y="1964000"/>
            <a:ext cx="1870105" cy="1757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3366735" y="19617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9" name="正方形/長方形 8"/>
          <p:cNvSpPr/>
          <p:nvPr/>
        </p:nvSpPr>
        <p:spPr>
          <a:xfrm>
            <a:off x="4653948" y="3705297"/>
            <a:ext cx="792088" cy="19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5166096" y="344279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1" name="正方形/長方形 10"/>
          <p:cNvSpPr/>
          <p:nvPr/>
        </p:nvSpPr>
        <p:spPr>
          <a:xfrm>
            <a:off x="3654767" y="1817688"/>
            <a:ext cx="1490140" cy="1489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3366735" y="174816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4289683" y="41336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5" name="正方形/長方形 14"/>
          <p:cNvSpPr/>
          <p:nvPr/>
        </p:nvSpPr>
        <p:spPr>
          <a:xfrm>
            <a:off x="4644008" y="4153479"/>
            <a:ext cx="792088" cy="19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7672402" y="41999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⑤</a:t>
            </a:r>
            <a:endParaRPr kumimoji="1" lang="ja-JP" altLang="en-US" sz="1100" b="1" dirty="0">
              <a:solidFill>
                <a:srgbClr val="FF0000"/>
              </a:solidFill>
            </a:endParaRPr>
          </a:p>
        </p:txBody>
      </p:sp>
      <p:sp>
        <p:nvSpPr>
          <p:cNvPr id="17" name="正方形/長方形 16"/>
          <p:cNvSpPr/>
          <p:nvPr/>
        </p:nvSpPr>
        <p:spPr>
          <a:xfrm>
            <a:off x="7682509" y="4453832"/>
            <a:ext cx="293747" cy="1904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正方形/長方形 5"/>
          <p:cNvSpPr/>
          <p:nvPr/>
        </p:nvSpPr>
        <p:spPr>
          <a:xfrm>
            <a:off x="4440549" y="959250"/>
            <a:ext cx="563499" cy="1468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0871155"/>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en-US" altLang="ja-JP" dirty="0" smtClean="0"/>
              <a:t>WebFOCUS</a:t>
            </a:r>
            <a:r>
              <a:rPr kumimoji="1" lang="ja-JP" altLang="en-US" dirty="0" smtClean="0"/>
              <a:t>の標準的なロール</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a:xfrm>
            <a:off x="215516" y="915566"/>
            <a:ext cx="8712968" cy="1872208"/>
          </a:xfrm>
        </p:spPr>
        <p:txBody>
          <a:bodyPr/>
          <a:lstStyle/>
          <a:p>
            <a:r>
              <a:rPr lang="en-US" altLang="ja-JP" dirty="0" smtClean="0"/>
              <a:t>WebFOCUS</a:t>
            </a:r>
            <a:r>
              <a:rPr lang="ja-JP" altLang="en-US" dirty="0" smtClean="0"/>
              <a:t>では、あらかじめ標準的なロールがいくつか用意されています。</a:t>
            </a:r>
            <a:endParaRPr lang="en-US" altLang="ja-JP" dirty="0"/>
          </a:p>
          <a:p>
            <a:pPr latinLnBrk="1"/>
            <a:r>
              <a:rPr lang="ja-JP" altLang="ja-JP" dirty="0"/>
              <a:t>基本的には既存ロールを利用</a:t>
            </a:r>
            <a:r>
              <a:rPr lang="ja-JP" altLang="ja-JP" dirty="0" smtClean="0"/>
              <a:t>します</a:t>
            </a:r>
            <a:r>
              <a:rPr lang="ja-JP" altLang="en-US" dirty="0" smtClean="0"/>
              <a:t>が、</a:t>
            </a:r>
            <a:r>
              <a:rPr lang="ja-JP" altLang="ja-JP" dirty="0" smtClean="0"/>
              <a:t>既存</a:t>
            </a:r>
            <a:r>
              <a:rPr lang="ja-JP" altLang="ja-JP" dirty="0"/>
              <a:t>ロールよりも細かく設定を行う場合は、独自のロールを新規作成することも可能です</a:t>
            </a:r>
            <a:r>
              <a:rPr lang="ja-JP" altLang="ja-JP" dirty="0" smtClean="0"/>
              <a:t>。既存</a:t>
            </a:r>
            <a:r>
              <a:rPr lang="ja-JP" altLang="ja-JP" dirty="0"/>
              <a:t>ロールの一部を変更したい場合はロールの複製から一部を編集してご利用ください。</a:t>
            </a:r>
          </a:p>
          <a:p>
            <a:endParaRPr kumimoji="1" lang="en-US" altLang="ja-JP" sz="500" dirty="0"/>
          </a:p>
          <a:p>
            <a:r>
              <a:rPr lang="ja-JP" altLang="en-US" sz="1050" dirty="0" smtClean="0"/>
              <a:t>以下は、代表的なロールの例です。</a:t>
            </a:r>
            <a:endParaRPr kumimoji="1" lang="ja-JP" altLang="en-US" sz="1050"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148</a:t>
            </a:fld>
            <a:endParaRPr lang="ja-JP" altLang="en-US" dirty="0"/>
          </a:p>
        </p:txBody>
      </p:sp>
      <p:graphicFrame>
        <p:nvGraphicFramePr>
          <p:cNvPr id="2" name="表 1"/>
          <p:cNvGraphicFramePr>
            <a:graphicFrameLocks noGrp="1"/>
          </p:cNvGraphicFramePr>
          <p:nvPr>
            <p:extLst>
              <p:ext uri="{D42A27DB-BD31-4B8C-83A1-F6EECF244321}">
                <p14:modId xmlns:p14="http://schemas.microsoft.com/office/powerpoint/2010/main" val="1473924383"/>
              </p:ext>
            </p:extLst>
          </p:nvPr>
        </p:nvGraphicFramePr>
        <p:xfrm>
          <a:off x="323528" y="2283719"/>
          <a:ext cx="8352928" cy="1959210"/>
        </p:xfrm>
        <a:graphic>
          <a:graphicData uri="http://schemas.openxmlformats.org/drawingml/2006/table">
            <a:tbl>
              <a:tblPr firstRow="1" bandRow="1">
                <a:tableStyleId>{69012ECD-51FC-41F1-AA8D-1B2483CD663E}</a:tableStyleId>
              </a:tblPr>
              <a:tblGrid>
                <a:gridCol w="2088232">
                  <a:extLst>
                    <a:ext uri="{9D8B030D-6E8A-4147-A177-3AD203B41FA5}">
                      <a16:colId xmlns:a16="http://schemas.microsoft.com/office/drawing/2014/main" val="3874305369"/>
                    </a:ext>
                  </a:extLst>
                </a:gridCol>
                <a:gridCol w="2088232">
                  <a:extLst>
                    <a:ext uri="{9D8B030D-6E8A-4147-A177-3AD203B41FA5}">
                      <a16:colId xmlns:a16="http://schemas.microsoft.com/office/drawing/2014/main" val="3944635757"/>
                    </a:ext>
                  </a:extLst>
                </a:gridCol>
                <a:gridCol w="2088232">
                  <a:extLst>
                    <a:ext uri="{9D8B030D-6E8A-4147-A177-3AD203B41FA5}">
                      <a16:colId xmlns:a16="http://schemas.microsoft.com/office/drawing/2014/main" val="2304494619"/>
                    </a:ext>
                  </a:extLst>
                </a:gridCol>
                <a:gridCol w="2088232">
                  <a:extLst>
                    <a:ext uri="{9D8B030D-6E8A-4147-A177-3AD203B41FA5}">
                      <a16:colId xmlns:a16="http://schemas.microsoft.com/office/drawing/2014/main" val="572956369"/>
                    </a:ext>
                  </a:extLst>
                </a:gridCol>
              </a:tblGrid>
              <a:tr h="330882">
                <a:tc>
                  <a:txBody>
                    <a:bodyPr/>
                    <a:lstStyle/>
                    <a:p>
                      <a:pPr algn="ctr"/>
                      <a:r>
                        <a:rPr kumimoji="1" lang="ja-JP" altLang="en-US" sz="1400" dirty="0" smtClean="0"/>
                        <a:t>ロール名</a:t>
                      </a:r>
                      <a:endParaRPr kumimoji="1" lang="en-US" altLang="ja-JP" sz="1400" dirty="0" smtClean="0">
                        <a:solidFill>
                          <a:schemeClr val="bg1"/>
                        </a:solidFill>
                      </a:endParaRPr>
                    </a:p>
                  </a:txBody>
                  <a:tcPr anchor="ctr">
                    <a:solidFill>
                      <a:schemeClr val="tx2"/>
                    </a:solidFill>
                  </a:tcPr>
                </a:tc>
                <a:tc>
                  <a:txBody>
                    <a:bodyPr/>
                    <a:lstStyle/>
                    <a:p>
                      <a:pPr algn="ctr"/>
                      <a:r>
                        <a:rPr kumimoji="1" lang="ja-JP" altLang="en-US" sz="1400" dirty="0" smtClean="0"/>
                        <a:t>ロール説明</a:t>
                      </a:r>
                      <a:endParaRPr kumimoji="1" lang="ja-JP" altLang="en-US" sz="1400" dirty="0">
                        <a:solidFill>
                          <a:schemeClr val="bg1"/>
                        </a:solidFill>
                      </a:endParaRPr>
                    </a:p>
                  </a:txBody>
                  <a:tcPr anchor="ctr">
                    <a:solidFill>
                      <a:schemeClr val="tx2"/>
                    </a:solidFill>
                  </a:tcPr>
                </a:tc>
                <a:tc>
                  <a:txBody>
                    <a:bodyPr/>
                    <a:lstStyle/>
                    <a:p>
                      <a:pPr algn="ctr"/>
                      <a:r>
                        <a:rPr kumimoji="1" lang="ja-JP" altLang="en-US" sz="1400" dirty="0" smtClean="0"/>
                        <a:t>権限</a:t>
                      </a:r>
                      <a:endParaRPr kumimoji="1" lang="ja-JP" altLang="en-US" sz="1400" dirty="0">
                        <a:solidFill>
                          <a:schemeClr val="bg1"/>
                        </a:solidFill>
                      </a:endParaRPr>
                    </a:p>
                  </a:txBody>
                  <a:tcPr anchor="ctr">
                    <a:solidFill>
                      <a:schemeClr val="tx2"/>
                    </a:solidFill>
                  </a:tcPr>
                </a:tc>
                <a:tc>
                  <a:txBody>
                    <a:bodyPr/>
                    <a:lstStyle/>
                    <a:p>
                      <a:pPr algn="ctr"/>
                      <a:r>
                        <a:rPr kumimoji="1" lang="ja-JP" altLang="en-US" sz="1400" dirty="0" smtClean="0"/>
                        <a:t>権限説明</a:t>
                      </a:r>
                      <a:endParaRPr kumimoji="1" lang="ja-JP" altLang="en-US" sz="1400" dirty="0">
                        <a:solidFill>
                          <a:schemeClr val="bg1"/>
                        </a:solidFill>
                      </a:endParaRPr>
                    </a:p>
                  </a:txBody>
                  <a:tcPr anchor="ctr">
                    <a:solidFill>
                      <a:schemeClr val="tx2"/>
                    </a:solidFill>
                  </a:tcPr>
                </a:tc>
                <a:extLst>
                  <a:ext uri="{0D108BD9-81ED-4DB2-BD59-A6C34878D82A}">
                    <a16:rowId xmlns:a16="http://schemas.microsoft.com/office/drawing/2014/main" val="736078293"/>
                  </a:ext>
                </a:extLst>
              </a:tr>
              <a:tr h="330882">
                <a:tc rowSpan="2">
                  <a:txBody>
                    <a:bodyPr/>
                    <a:lstStyle/>
                    <a:p>
                      <a:pPr algn="ctr"/>
                      <a:r>
                        <a:rPr kumimoji="1" lang="en-US" altLang="ja-JP" sz="1400" dirty="0" err="1" smtClean="0"/>
                        <a:t>ListAndRun</a:t>
                      </a:r>
                      <a:endParaRPr kumimoji="1" lang="ja-JP" altLang="en-US" sz="1400" dirty="0"/>
                    </a:p>
                  </a:txBody>
                  <a:tcPr anchor="ctr">
                    <a:lnB w="12700" cap="flat" cmpd="sng" algn="ctr">
                      <a:solidFill>
                        <a:schemeClr val="tx2"/>
                      </a:solidFill>
                      <a:prstDash val="solid"/>
                      <a:round/>
                      <a:headEnd type="none" w="med" len="med"/>
                      <a:tailEnd type="none" w="med" len="med"/>
                    </a:lnB>
                  </a:tcPr>
                </a:tc>
                <a:tc rowSpan="2">
                  <a:txBody>
                    <a:bodyPr/>
                    <a:lstStyle/>
                    <a:p>
                      <a:pPr algn="ctr"/>
                      <a:r>
                        <a:rPr kumimoji="1" lang="ja-JP" altLang="en-US" sz="1400" dirty="0" smtClean="0"/>
                        <a:t>リソース実行</a:t>
                      </a:r>
                      <a:endParaRPr kumimoji="1" lang="ja-JP" altLang="en-US" sz="1400" dirty="0"/>
                    </a:p>
                  </a:txBody>
                  <a:tcPr anchor="ctr">
                    <a:lnB w="12700" cap="flat" cmpd="sng" algn="ctr">
                      <a:solidFill>
                        <a:schemeClr val="tx2"/>
                      </a:solidFill>
                      <a:prstDash val="solid"/>
                      <a:round/>
                      <a:headEnd type="none" w="med" len="med"/>
                      <a:tailEnd type="none" w="med" len="med"/>
                    </a:lnB>
                  </a:tcPr>
                </a:tc>
                <a:tc>
                  <a:txBody>
                    <a:bodyPr/>
                    <a:lstStyle/>
                    <a:p>
                      <a:pPr algn="ctr"/>
                      <a:r>
                        <a:rPr kumimoji="1" lang="en-US" altLang="ja-JP" sz="1400" dirty="0" smtClean="0"/>
                        <a:t>Access Resource</a:t>
                      </a:r>
                      <a:endParaRPr kumimoji="1" lang="ja-JP" altLang="en-US" sz="1400" dirty="0"/>
                    </a:p>
                  </a:txBody>
                  <a:tcPr anchor="ctr">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リソース表示</a:t>
                      </a:r>
                      <a:endParaRPr kumimoji="1" lang="ja-JP" altLang="en-US" sz="1400" dirty="0"/>
                    </a:p>
                  </a:txBody>
                  <a:tcPr anchor="ct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471838422"/>
                  </a:ext>
                </a:extLst>
              </a:tr>
              <a:tr h="330882">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400" dirty="0" smtClean="0"/>
                        <a:t>Run Resource</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リソース実行</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57503941"/>
                  </a:ext>
                </a:extLst>
              </a:tr>
              <a:tr h="330882">
                <a:tc rowSpan="2">
                  <a:txBody>
                    <a:bodyPr/>
                    <a:lstStyle/>
                    <a:p>
                      <a:pPr algn="ctr"/>
                      <a:r>
                        <a:rPr kumimoji="1" lang="en-US" altLang="ja-JP" sz="1400" dirty="0" err="1" smtClean="0"/>
                        <a:t>BIPViewOnly</a:t>
                      </a:r>
                      <a:endParaRPr kumimoji="1" lang="en-US" altLang="ja-JP" sz="1400" dirty="0" smtClean="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rowSpan="2">
                  <a:txBody>
                    <a:bodyPr/>
                    <a:lstStyle/>
                    <a:p>
                      <a:pPr algn="ctr"/>
                      <a:r>
                        <a:rPr kumimoji="1" lang="ja-JP" altLang="en-US" sz="1400" dirty="0" smtClean="0"/>
                        <a:t>ポータル表示</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smtClean="0"/>
                        <a:t>Access Resource</a:t>
                      </a:r>
                      <a:endParaRPr kumimoji="1" lang="ja-JP" altLang="en-US" sz="1400" dirty="0" smtClean="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リソース表示</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144507361"/>
                  </a:ext>
                </a:extLst>
              </a:tr>
              <a:tr h="330882">
                <a:tc vMerge="1">
                  <a:txBody>
                    <a:bodyPr/>
                    <a:lstStyle/>
                    <a:p>
                      <a:endParaRPr kumimoji="1" lang="ja-JP" altLang="en-US" dirty="0"/>
                    </a:p>
                  </a:txBody>
                  <a:tcPr/>
                </a:tc>
                <a:tc vMerge="1">
                  <a:txBody>
                    <a:bodyPr/>
                    <a:lstStyle/>
                    <a:p>
                      <a:endParaRPr kumimoji="1" lang="ja-JP" altLang="en-US" dirty="0"/>
                    </a:p>
                  </a:txBody>
                  <a:tcPr/>
                </a:tc>
                <a:tc>
                  <a:txBody>
                    <a:bodyPr/>
                    <a:lstStyle/>
                    <a:p>
                      <a:pPr algn="ctr"/>
                      <a:r>
                        <a:rPr kumimoji="1" lang="en-US" altLang="ja-JP" sz="1400" dirty="0" smtClean="0"/>
                        <a:t>Access Portal</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リソース実行</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684986464"/>
                  </a:ext>
                </a:extLst>
              </a:tr>
              <a:tr h="289803">
                <a:tc>
                  <a:txBody>
                    <a:bodyPr/>
                    <a:lstStyle/>
                    <a:p>
                      <a:pPr algn="ctr"/>
                      <a:r>
                        <a:rPr kumimoji="1" lang="en-US" altLang="ja-JP" sz="1400" dirty="0" err="1" smtClean="0"/>
                        <a:t>SystemFullControl</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管理者用</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en-US" altLang="ja-JP" sz="1400" dirty="0" smtClean="0"/>
                        <a:t>*</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algn="ctr"/>
                      <a:r>
                        <a:rPr kumimoji="1" lang="ja-JP" altLang="en-US" sz="1400" dirty="0" smtClean="0"/>
                        <a:t>すべての権限</a:t>
                      </a:r>
                      <a:endParaRPr kumimoji="1" lang="ja-JP" altLang="en-US" sz="1400" dirty="0"/>
                    </a:p>
                  </a:txBody>
                  <a:tcPr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4170785026"/>
                  </a:ext>
                </a:extLst>
              </a:tr>
            </a:tbl>
          </a:graphicData>
        </a:graphic>
      </p:graphicFrame>
      <p:sp>
        <p:nvSpPr>
          <p:cNvPr id="8" name="コンテンツ プレースホルダー 6"/>
          <p:cNvSpPr txBox="1">
            <a:spLocks/>
          </p:cNvSpPr>
          <p:nvPr/>
        </p:nvSpPr>
        <p:spPr>
          <a:xfrm>
            <a:off x="228578" y="4299942"/>
            <a:ext cx="8712968" cy="50405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latinLnBrk="1"/>
            <a:r>
              <a:rPr lang="ja-JP" altLang="ja-JP" sz="800" dirty="0"/>
              <a:t>ロールは作成するだけでは意味が無く、リソースに対して付与する必要があります</a:t>
            </a:r>
            <a:r>
              <a:rPr lang="ja-JP" altLang="ja-JP" sz="800" dirty="0" smtClean="0"/>
              <a:t>。リソース</a:t>
            </a:r>
            <a:r>
              <a:rPr lang="ja-JP" altLang="ja-JP" sz="800" dirty="0"/>
              <a:t>とは、フォルダやレポート・ユーザなどのオブジェクト全般を指します</a:t>
            </a:r>
            <a:r>
              <a:rPr lang="ja-JP" altLang="ja-JP" sz="800" dirty="0" smtClean="0"/>
              <a:t>。ロール</a:t>
            </a:r>
            <a:r>
              <a:rPr lang="ja-JP" altLang="ja-JP" sz="800" dirty="0"/>
              <a:t>は権限の付与と剥奪の両方の目的</a:t>
            </a:r>
            <a:r>
              <a:rPr lang="ja-JP" altLang="ja-JP" sz="800" dirty="0" smtClean="0"/>
              <a:t>で利用</a:t>
            </a:r>
            <a:r>
              <a:rPr lang="ja-JP" altLang="ja-JP" sz="800" dirty="0"/>
              <a:t>可能です。例えば、</a:t>
            </a:r>
            <a:r>
              <a:rPr lang="en-US" altLang="ja-JP" sz="800" dirty="0" err="1"/>
              <a:t>ListAndRun</a:t>
            </a:r>
            <a:r>
              <a:rPr lang="ja-JP" altLang="ja-JP" sz="800" dirty="0"/>
              <a:t>を付与（許可）すればリソースの表示と実行ができるようになりますが、剥奪（拒否）するとリソースの表示と実行ができなくなります。</a:t>
            </a:r>
          </a:p>
        </p:txBody>
      </p:sp>
    </p:spTree>
    <p:extLst>
      <p:ext uri="{BB962C8B-B14F-4D97-AF65-F5344CB8AC3E}">
        <p14:creationId xmlns:p14="http://schemas.microsoft.com/office/powerpoint/2010/main" val="285350235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3-5.</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部門管理者＆開発者ユーザーでの操作は以上です。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149</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61521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899084" y="3309830"/>
            <a:ext cx="2232756" cy="124193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normAutofit/>
          </a:bodyPr>
          <a:lstStyle/>
          <a:p>
            <a:r>
              <a:rPr lang="en-US" altLang="ja-JP" dirty="0"/>
              <a:t>WebFOCUS</a:t>
            </a:r>
            <a:r>
              <a:rPr lang="ja-JP" altLang="en-US" dirty="0"/>
              <a:t>管理者が行うことのイメージ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p:txBody>
          <a:bodyPr/>
          <a:lstStyle/>
          <a:p>
            <a:r>
              <a:rPr lang="ja-JP" altLang="en-US" dirty="0" smtClean="0"/>
              <a:t>管理者の立場を想定して、次のような設定操作を体験します。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15</a:t>
            </a:fld>
            <a:endParaRPr lang="ja-JP" altLang="en-US" dirty="0"/>
          </a:p>
        </p:txBody>
      </p:sp>
      <p:pic>
        <p:nvPicPr>
          <p:cNvPr id="8" name="Google Shape;483;p11"/>
          <p:cNvPicPr preferRelativeResize="0"/>
          <p:nvPr/>
        </p:nvPicPr>
        <p:blipFill rotWithShape="1">
          <a:blip r:embed="rId2">
            <a:alphaModFix/>
          </a:blip>
          <a:srcRect/>
          <a:stretch/>
        </p:blipFill>
        <p:spPr>
          <a:xfrm>
            <a:off x="5292080" y="267494"/>
            <a:ext cx="396000" cy="396000"/>
          </a:xfrm>
          <a:prstGeom prst="rect">
            <a:avLst/>
          </a:prstGeom>
          <a:noFill/>
          <a:ln>
            <a:noFill/>
          </a:ln>
        </p:spPr>
      </p:pic>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900" b="1" dirty="0" smtClean="0">
                <a:solidFill>
                  <a:schemeClr val="accent1"/>
                </a:solidFill>
                <a:latin typeface="Segoe UI 本文"/>
                <a:ea typeface="Meiryo"/>
                <a:cs typeface="Meiryo"/>
                <a:sym typeface="Meiryo"/>
              </a:rPr>
              <a:t>WebFOCUS</a:t>
            </a:r>
            <a:r>
              <a:rPr lang="ja-JP" altLang="en-US" sz="900" b="1" dirty="0" smtClean="0">
                <a:solidFill>
                  <a:schemeClr val="accent1"/>
                </a:solidFill>
                <a:latin typeface="Meiryo"/>
                <a:ea typeface="Meiryo"/>
                <a:cs typeface="Meiryo"/>
                <a:sym typeface="Meiryo"/>
              </a:rPr>
              <a:t>管理者（</a:t>
            </a:r>
            <a:r>
              <a:rPr lang="en-US" altLang="ja-JP" sz="900" b="1" dirty="0" smtClean="0">
                <a:solidFill>
                  <a:schemeClr val="accent1"/>
                </a:solidFill>
                <a:latin typeface="Segoe UI 本文"/>
                <a:ea typeface="Meiryo"/>
                <a:cs typeface="Meiryo"/>
                <a:sym typeface="Meiryo"/>
              </a:rPr>
              <a:t>admin</a:t>
            </a:r>
            <a:r>
              <a:rPr lang="ja-JP" altLang="en-US" sz="900" b="1" dirty="0" smtClean="0">
                <a:solidFill>
                  <a:schemeClr val="accent1"/>
                </a:solidFill>
                <a:latin typeface="Meiryo"/>
                <a:ea typeface="Meiryo"/>
                <a:cs typeface="Meiryo"/>
                <a:sym typeface="Meiryo"/>
              </a:rPr>
              <a:t>）</a:t>
            </a:r>
            <a:endParaRPr sz="900" b="1" dirty="0">
              <a:solidFill>
                <a:schemeClr val="accent1"/>
              </a:solidFill>
              <a:latin typeface="Meiryo"/>
              <a:ea typeface="Meiryo"/>
              <a:cs typeface="Meiryo"/>
              <a:sym typeface="Meiryo"/>
            </a:endParaRPr>
          </a:p>
        </p:txBody>
      </p:sp>
      <p:sp>
        <p:nvSpPr>
          <p:cNvPr id="56" name="Google Shape;484;p11"/>
          <p:cNvSpPr txBox="1"/>
          <p:nvPr/>
        </p:nvSpPr>
        <p:spPr>
          <a:xfrm>
            <a:off x="251520" y="1815678"/>
            <a:ext cx="2880320" cy="252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a:solidFill>
                  <a:schemeClr val="accent1"/>
                </a:solidFill>
                <a:latin typeface="Meiryo"/>
                <a:ea typeface="Meiryo"/>
                <a:cs typeface="Meiryo"/>
                <a:sym typeface="Meiryo"/>
              </a:rPr>
              <a:t>①</a:t>
            </a:r>
            <a:r>
              <a:rPr lang="ja-JP" altLang="en-US" sz="900" b="1" dirty="0" smtClean="0">
                <a:solidFill>
                  <a:schemeClr val="accent1"/>
                </a:solidFill>
                <a:latin typeface="Meiryo"/>
                <a:ea typeface="Meiryo"/>
                <a:cs typeface="Meiryo"/>
                <a:sym typeface="Meiryo"/>
              </a:rPr>
              <a:t>部門ワークスペースを作成</a:t>
            </a:r>
            <a:r>
              <a:rPr lang="ja-JP" altLang="en-US" sz="900" b="1" dirty="0">
                <a:solidFill>
                  <a:schemeClr val="accent1"/>
                </a:solidFill>
                <a:latin typeface="Meiryo"/>
                <a:ea typeface="Meiryo"/>
                <a:cs typeface="Meiryo"/>
                <a:sym typeface="Meiryo"/>
              </a:rPr>
              <a:t>（コンテンツ置き場）</a:t>
            </a:r>
            <a:endParaRPr sz="900" b="1" dirty="0">
              <a:solidFill>
                <a:schemeClr val="accent1"/>
              </a:solidFill>
              <a:latin typeface="Meiryo"/>
              <a:ea typeface="Meiryo"/>
              <a:cs typeface="Meiryo"/>
              <a:sym typeface="Meiryo"/>
            </a:endParaRPr>
          </a:p>
        </p:txBody>
      </p:sp>
      <p:grpSp>
        <p:nvGrpSpPr>
          <p:cNvPr id="3" name="グループ化 2"/>
          <p:cNvGrpSpPr/>
          <p:nvPr/>
        </p:nvGrpSpPr>
        <p:grpSpPr>
          <a:xfrm>
            <a:off x="323528" y="2139702"/>
            <a:ext cx="540000" cy="540000"/>
            <a:chOff x="935848" y="1887734"/>
            <a:chExt cx="540000" cy="540000"/>
          </a:xfrm>
        </p:grpSpPr>
        <p:sp>
          <p:nvSpPr>
            <p:cNvPr id="53" name="楕円 52"/>
            <p:cNvSpPr/>
            <p:nvPr/>
          </p:nvSpPr>
          <p:spPr>
            <a:xfrm>
              <a:off x="935848" y="1887734"/>
              <a:ext cx="540000" cy="540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4" name="Google Shape;656;p17"/>
            <p:cNvPicPr preferRelativeResize="0"/>
            <p:nvPr/>
          </p:nvPicPr>
          <p:blipFill rotWithShape="1">
            <a:blip r:embed="rId3">
              <a:alphaModFix/>
            </a:blip>
            <a:srcRect l="18285" t="18931" r="17079" b="18569"/>
            <a:stretch/>
          </p:blipFill>
          <p:spPr>
            <a:xfrm>
              <a:off x="1043896" y="1995686"/>
              <a:ext cx="324000" cy="324000"/>
            </a:xfrm>
            <a:prstGeom prst="rect">
              <a:avLst/>
            </a:prstGeom>
            <a:noFill/>
            <a:ln>
              <a:noFill/>
            </a:ln>
          </p:spPr>
        </p:pic>
      </p:grpSp>
      <p:sp>
        <p:nvSpPr>
          <p:cNvPr id="82" name="Google Shape;483;p16"/>
          <p:cNvSpPr/>
          <p:nvPr/>
        </p:nvSpPr>
        <p:spPr>
          <a:xfrm>
            <a:off x="3690370" y="2931790"/>
            <a:ext cx="1043552"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GroupAdmins</a:t>
            </a:r>
            <a:endParaRPr sz="900" dirty="0">
              <a:solidFill>
                <a:srgbClr val="3F3F3F"/>
              </a:solidFill>
              <a:latin typeface="Segoe UI 本文"/>
              <a:ea typeface="Meiryo"/>
              <a:cs typeface="Meiryo"/>
              <a:sym typeface="Meiryo"/>
            </a:endParaRPr>
          </a:p>
        </p:txBody>
      </p:sp>
      <p:cxnSp>
        <p:nvCxnSpPr>
          <p:cNvPr id="83" name="Google Shape;484;p16"/>
          <p:cNvCxnSpPr>
            <a:stCxn id="82" idx="3"/>
            <a:endCxn id="51" idx="1"/>
          </p:cNvCxnSpPr>
          <p:nvPr/>
        </p:nvCxnSpPr>
        <p:spPr>
          <a:xfrm>
            <a:off x="4733922" y="3057790"/>
            <a:ext cx="432048" cy="252056"/>
          </a:xfrm>
          <a:prstGeom prst="bentConnector3">
            <a:avLst>
              <a:gd name="adj1" fmla="val 50000"/>
            </a:avLst>
          </a:prstGeom>
          <a:noFill/>
          <a:ln w="12700" cap="flat" cmpd="sng">
            <a:solidFill>
              <a:schemeClr val="accent5"/>
            </a:solidFill>
            <a:prstDash val="solid"/>
            <a:round/>
            <a:headEnd type="triangle" w="lg" len="lg"/>
            <a:tailEnd type="none" w="sm" len="sm"/>
          </a:ln>
        </p:spPr>
      </p:cxnSp>
      <p:sp>
        <p:nvSpPr>
          <p:cNvPr id="85" name="Google Shape;485;p16"/>
          <p:cNvSpPr/>
          <p:nvPr/>
        </p:nvSpPr>
        <p:spPr>
          <a:xfrm>
            <a:off x="3293762" y="2247798"/>
            <a:ext cx="1476000" cy="324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540000" tIns="72000" rIns="91425" bIns="36000" anchor="ctr" anchorCtr="0">
            <a:noAutofit/>
          </a:bodyPr>
          <a:lstStyle/>
          <a:p>
            <a:pPr marL="0" marR="0" lvl="0" indent="0" algn="l" rtl="0">
              <a:spcBef>
                <a:spcPts val="0"/>
              </a:spcBef>
              <a:spcAft>
                <a:spcPts val="0"/>
              </a:spcAft>
              <a:buNone/>
            </a:pPr>
            <a:r>
              <a:rPr lang="en-US" altLang="ja-JP" sz="900" dirty="0" err="1" smtClean="0">
                <a:solidFill>
                  <a:srgbClr val="3F3F3F"/>
                </a:solidFill>
                <a:latin typeface="Segoe UI 本文"/>
                <a:ea typeface="Meiryo"/>
                <a:cs typeface="Meiryo"/>
                <a:sym typeface="Meiryo"/>
              </a:rPr>
              <a:t>kkalec</a:t>
            </a:r>
            <a:r>
              <a:rPr lang="ja-JP" sz="900" dirty="0" smtClean="0">
                <a:solidFill>
                  <a:srgbClr val="3F3F3F"/>
                </a:solidFill>
                <a:latin typeface="Meiryo"/>
                <a:ea typeface="Meiryo"/>
                <a:cs typeface="Meiryo"/>
                <a:sym typeface="Meiryo"/>
              </a:rPr>
              <a:t>グループ</a:t>
            </a:r>
            <a:endParaRPr sz="900" dirty="0">
              <a:solidFill>
                <a:srgbClr val="3F3F3F"/>
              </a:solidFill>
              <a:latin typeface="Meiryo"/>
              <a:ea typeface="Meiryo"/>
              <a:cs typeface="Meiryo"/>
              <a:sym typeface="Meiryo"/>
            </a:endParaRPr>
          </a:p>
        </p:txBody>
      </p:sp>
      <p:pic>
        <p:nvPicPr>
          <p:cNvPr id="86" name="Google Shape;486;p16"/>
          <p:cNvPicPr preferRelativeResize="0"/>
          <p:nvPr/>
        </p:nvPicPr>
        <p:blipFill rotWithShape="1">
          <a:blip r:embed="rId4">
            <a:alphaModFix/>
          </a:blip>
          <a:srcRect/>
          <a:stretch/>
        </p:blipFill>
        <p:spPr>
          <a:xfrm>
            <a:off x="3357386" y="2211758"/>
            <a:ext cx="396000" cy="396000"/>
          </a:xfrm>
          <a:prstGeom prst="rect">
            <a:avLst/>
          </a:prstGeom>
          <a:noFill/>
          <a:ln>
            <a:noFill/>
          </a:ln>
        </p:spPr>
      </p:pic>
      <p:cxnSp>
        <p:nvCxnSpPr>
          <p:cNvPr id="87" name="Google Shape;487;p16"/>
          <p:cNvCxnSpPr>
            <a:stCxn id="86" idx="2"/>
            <a:endCxn id="82" idx="1"/>
          </p:cNvCxnSpPr>
          <p:nvPr/>
        </p:nvCxnSpPr>
        <p:spPr>
          <a:xfrm rot="16200000" flipH="1">
            <a:off x="3397862" y="2765282"/>
            <a:ext cx="450032" cy="134984"/>
          </a:xfrm>
          <a:prstGeom prst="bentConnector2">
            <a:avLst/>
          </a:prstGeom>
          <a:noFill/>
          <a:ln w="12700" cap="flat" cmpd="sng">
            <a:solidFill>
              <a:schemeClr val="accent5"/>
            </a:solidFill>
            <a:prstDash val="dash"/>
            <a:round/>
            <a:headEnd type="none" w="sm" len="sm"/>
            <a:tailEnd type="none" w="sm" len="sm"/>
          </a:ln>
        </p:spPr>
      </p:cxnSp>
      <p:sp>
        <p:nvSpPr>
          <p:cNvPr id="88" name="Google Shape;488;p16"/>
          <p:cNvSpPr/>
          <p:nvPr/>
        </p:nvSpPr>
        <p:spPr>
          <a:xfrm>
            <a:off x="3690370" y="3435846"/>
            <a:ext cx="1043552"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en-US" altLang="ja-JP" sz="900" dirty="0" smtClean="0">
                <a:solidFill>
                  <a:srgbClr val="3F3F3F"/>
                </a:solidFill>
                <a:latin typeface="Segoe UI 本文"/>
                <a:ea typeface="Meiryo"/>
                <a:cs typeface="Meiryo"/>
                <a:sym typeface="Meiryo"/>
              </a:rPr>
              <a:t>Developers</a:t>
            </a:r>
            <a:endParaRPr sz="900" dirty="0">
              <a:solidFill>
                <a:srgbClr val="3F3F3F"/>
              </a:solidFill>
              <a:latin typeface="Segoe UI 本文"/>
              <a:ea typeface="Meiryo"/>
              <a:cs typeface="Meiryo"/>
              <a:sym typeface="Meiryo"/>
            </a:endParaRPr>
          </a:p>
        </p:txBody>
      </p:sp>
      <p:cxnSp>
        <p:nvCxnSpPr>
          <p:cNvPr id="89" name="Google Shape;489;p16"/>
          <p:cNvCxnSpPr>
            <a:stCxn id="86" idx="2"/>
            <a:endCxn id="88" idx="1"/>
          </p:cNvCxnSpPr>
          <p:nvPr/>
        </p:nvCxnSpPr>
        <p:spPr>
          <a:xfrm rot="16200000" flipH="1">
            <a:off x="3145834" y="3017310"/>
            <a:ext cx="954088" cy="134984"/>
          </a:xfrm>
          <a:prstGeom prst="bentConnector2">
            <a:avLst/>
          </a:prstGeom>
          <a:noFill/>
          <a:ln w="12700" cap="flat" cmpd="sng">
            <a:solidFill>
              <a:schemeClr val="accent5"/>
            </a:solidFill>
            <a:prstDash val="dash"/>
            <a:round/>
            <a:headEnd type="none" w="sm" len="sm"/>
            <a:tailEnd type="none" w="sm" len="sm"/>
          </a:ln>
        </p:spPr>
      </p:cxnSp>
      <p:sp>
        <p:nvSpPr>
          <p:cNvPr id="92" name="Google Shape;492;p16"/>
          <p:cNvSpPr/>
          <p:nvPr/>
        </p:nvSpPr>
        <p:spPr>
          <a:xfrm>
            <a:off x="3690370" y="4335966"/>
            <a:ext cx="1043552"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BasicUsers</a:t>
            </a:r>
            <a:endParaRPr sz="900" dirty="0">
              <a:solidFill>
                <a:srgbClr val="3F3F3F"/>
              </a:solidFill>
              <a:latin typeface="Segoe UI 本文"/>
              <a:ea typeface="Meiryo"/>
              <a:cs typeface="Meiryo"/>
              <a:sym typeface="Meiryo"/>
            </a:endParaRPr>
          </a:p>
        </p:txBody>
      </p:sp>
      <p:cxnSp>
        <p:nvCxnSpPr>
          <p:cNvPr id="93" name="Google Shape;493;p16"/>
          <p:cNvCxnSpPr>
            <a:stCxn id="86" idx="2"/>
            <a:endCxn id="92" idx="1"/>
          </p:cNvCxnSpPr>
          <p:nvPr/>
        </p:nvCxnSpPr>
        <p:spPr>
          <a:xfrm rot="16200000" flipH="1">
            <a:off x="2695774" y="3467370"/>
            <a:ext cx="1854208" cy="134984"/>
          </a:xfrm>
          <a:prstGeom prst="bentConnector2">
            <a:avLst/>
          </a:prstGeom>
          <a:noFill/>
          <a:ln w="12700" cap="flat" cmpd="sng">
            <a:solidFill>
              <a:schemeClr val="accent5"/>
            </a:solidFill>
            <a:prstDash val="dash"/>
            <a:round/>
            <a:headEnd type="none" w="sm" len="sm"/>
            <a:tailEnd type="none" w="sm" len="sm"/>
          </a:ln>
        </p:spPr>
      </p:cxnSp>
      <p:sp>
        <p:nvSpPr>
          <p:cNvPr id="101" name="Google Shape;519;p16"/>
          <p:cNvSpPr/>
          <p:nvPr/>
        </p:nvSpPr>
        <p:spPr>
          <a:xfrm>
            <a:off x="3689970" y="3723878"/>
            <a:ext cx="1360872"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開発者権限グループ</a:t>
            </a:r>
            <a:endParaRPr lang="en-US" altLang="ja-JP" sz="900" dirty="0" smtClean="0">
              <a:solidFill>
                <a:srgbClr val="3F3F3F"/>
              </a:solidFill>
              <a:latin typeface="Meiryo"/>
              <a:ea typeface="Meiryo"/>
              <a:cs typeface="Meiryo"/>
              <a:sym typeface="Meiryo"/>
            </a:endParaRPr>
          </a:p>
        </p:txBody>
      </p:sp>
      <p:sp>
        <p:nvSpPr>
          <p:cNvPr id="103" name="Google Shape;484;p11"/>
          <p:cNvSpPr txBox="1"/>
          <p:nvPr/>
        </p:nvSpPr>
        <p:spPr>
          <a:xfrm>
            <a:off x="3275856" y="1815694"/>
            <a:ext cx="3132000" cy="252000"/>
          </a:xfrm>
          <a:prstGeom prst="rect">
            <a:avLst/>
          </a:prstGeom>
          <a:noFill/>
          <a:ln>
            <a:noFill/>
          </a:ln>
        </p:spPr>
        <p:txBody>
          <a:bodyPr spcFirstLastPara="1" wrap="none" lIns="91425" tIns="45700" rIns="91425" bIns="45700" anchor="t" anchorCtr="0">
            <a:noAutofit/>
          </a:bodyPr>
          <a:lstStyle/>
          <a:p>
            <a:pPr lvl="0" algn="ctr">
              <a:lnSpc>
                <a:spcPct val="130000"/>
              </a:lnSpc>
            </a:pPr>
            <a:r>
              <a:rPr lang="ja-JP" altLang="en-US" sz="900" b="1" dirty="0" smtClean="0">
                <a:solidFill>
                  <a:schemeClr val="accent1"/>
                </a:solidFill>
                <a:latin typeface="Meiryo"/>
                <a:ea typeface="Meiryo"/>
                <a:cs typeface="Meiryo"/>
                <a:sym typeface="Meiryo"/>
              </a:rPr>
              <a:t>グループが自動生成されます（部門ワークスペースに連動</a:t>
            </a:r>
            <a:r>
              <a:rPr lang="ja-JP" altLang="en-US" sz="900" b="1" dirty="0">
                <a:solidFill>
                  <a:schemeClr val="accent1"/>
                </a:solidFill>
                <a:latin typeface="Meiryo"/>
                <a:ea typeface="Meiryo"/>
                <a:cs typeface="Meiryo"/>
                <a:sym typeface="Meiryo"/>
              </a:rPr>
              <a:t>）</a:t>
            </a:r>
            <a:endParaRPr lang="en-US" altLang="ja-JP" sz="900" b="1" dirty="0" smtClean="0">
              <a:solidFill>
                <a:schemeClr val="accent1"/>
              </a:solidFill>
              <a:latin typeface="Meiryo"/>
              <a:ea typeface="Meiryo"/>
              <a:cs typeface="Meiryo"/>
              <a:sym typeface="Meiryo"/>
            </a:endParaRPr>
          </a:p>
        </p:txBody>
      </p:sp>
      <p:sp>
        <p:nvSpPr>
          <p:cNvPr id="104" name="Google Shape;488;p16"/>
          <p:cNvSpPr/>
          <p:nvPr/>
        </p:nvSpPr>
        <p:spPr>
          <a:xfrm>
            <a:off x="3690370" y="3975934"/>
            <a:ext cx="1043552"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AdvancedUsers</a:t>
            </a:r>
            <a:endParaRPr sz="900" dirty="0">
              <a:solidFill>
                <a:srgbClr val="3F3F3F"/>
              </a:solidFill>
              <a:latin typeface="Segoe UI 本文"/>
              <a:ea typeface="Meiryo"/>
              <a:cs typeface="Meiryo"/>
              <a:sym typeface="Meiryo"/>
            </a:endParaRPr>
          </a:p>
        </p:txBody>
      </p:sp>
      <p:cxnSp>
        <p:nvCxnSpPr>
          <p:cNvPr id="105" name="Google Shape;489;p16"/>
          <p:cNvCxnSpPr>
            <a:stCxn id="86" idx="2"/>
            <a:endCxn id="104" idx="1"/>
          </p:cNvCxnSpPr>
          <p:nvPr/>
        </p:nvCxnSpPr>
        <p:spPr>
          <a:xfrm rot="16200000" flipH="1">
            <a:off x="2875790" y="3287354"/>
            <a:ext cx="1494176" cy="134984"/>
          </a:xfrm>
          <a:prstGeom prst="bentConnector2">
            <a:avLst/>
          </a:prstGeom>
          <a:noFill/>
          <a:ln w="12700" cap="flat" cmpd="sng">
            <a:solidFill>
              <a:schemeClr val="accent5"/>
            </a:solidFill>
            <a:prstDash val="dash"/>
            <a:round/>
            <a:headEnd type="none" w="sm" len="sm"/>
            <a:tailEnd type="none" w="sm" len="sm"/>
          </a:ln>
        </p:spPr>
      </p:cxnSp>
      <p:sp>
        <p:nvSpPr>
          <p:cNvPr id="107" name="Google Shape;484;p11"/>
          <p:cNvSpPr txBox="1"/>
          <p:nvPr/>
        </p:nvSpPr>
        <p:spPr>
          <a:xfrm>
            <a:off x="4896200" y="2607798"/>
            <a:ext cx="1476000" cy="396000"/>
          </a:xfrm>
          <a:prstGeom prst="rect">
            <a:avLst/>
          </a:prstGeom>
          <a:noFill/>
          <a:ln>
            <a:noFill/>
          </a:ln>
        </p:spPr>
        <p:txBody>
          <a:bodyPr spcFirstLastPara="1" wrap="none" lIns="91425" tIns="45700" rIns="91425" bIns="45700" anchor="t" anchorCtr="0">
            <a:noAutofit/>
          </a:bodyPr>
          <a:lstStyle/>
          <a:p>
            <a:pPr lvl="0" algn="ctr">
              <a:lnSpc>
                <a:spcPct val="130000"/>
              </a:lnSpc>
            </a:pPr>
            <a:r>
              <a:rPr lang="ja-JP" altLang="en-US" sz="900" b="1" dirty="0" smtClean="0">
                <a:solidFill>
                  <a:schemeClr val="accent1"/>
                </a:solidFill>
                <a:latin typeface="Meiryo"/>
                <a:ea typeface="Meiryo"/>
                <a:cs typeface="Meiryo"/>
                <a:sym typeface="Meiryo"/>
              </a:rPr>
              <a:t>③部門ワークスペースの</a:t>
            </a:r>
            <a:endParaRPr lang="en-US" altLang="ja-JP" sz="900" b="1" dirty="0" smtClean="0">
              <a:solidFill>
                <a:schemeClr val="accent1"/>
              </a:solidFill>
              <a:latin typeface="Meiryo"/>
              <a:ea typeface="Meiryo"/>
              <a:cs typeface="Meiryo"/>
              <a:sym typeface="Meiryo"/>
            </a:endParaRPr>
          </a:p>
          <a:p>
            <a:pPr lvl="0" algn="ctr">
              <a:lnSpc>
                <a:spcPct val="130000"/>
              </a:lnSpc>
            </a:pPr>
            <a:r>
              <a:rPr lang="ja-JP" altLang="en-US" sz="900" b="1" dirty="0" smtClean="0">
                <a:solidFill>
                  <a:schemeClr val="accent1"/>
                </a:solidFill>
                <a:latin typeface="Meiryo"/>
                <a:ea typeface="Meiryo"/>
                <a:cs typeface="Meiryo"/>
                <a:sym typeface="Meiryo"/>
              </a:rPr>
              <a:t>部門管理者＆開発者を作成</a:t>
            </a:r>
            <a:endParaRPr lang="en-US" altLang="ja-JP" sz="900" b="1" dirty="0" smtClean="0">
              <a:solidFill>
                <a:schemeClr val="accent1"/>
              </a:solidFill>
              <a:latin typeface="Meiryo"/>
              <a:ea typeface="Meiryo"/>
              <a:cs typeface="Meiryo"/>
              <a:sym typeface="Meiryo"/>
            </a:endParaRPr>
          </a:p>
        </p:txBody>
      </p:sp>
      <p:cxnSp>
        <p:nvCxnSpPr>
          <p:cNvPr id="109" name="Google Shape;484;p16"/>
          <p:cNvCxnSpPr>
            <a:stCxn id="88" idx="3"/>
            <a:endCxn id="51" idx="1"/>
          </p:cNvCxnSpPr>
          <p:nvPr/>
        </p:nvCxnSpPr>
        <p:spPr>
          <a:xfrm flipV="1">
            <a:off x="4733922" y="3309846"/>
            <a:ext cx="432048" cy="252000"/>
          </a:xfrm>
          <a:prstGeom prst="bentConnector3">
            <a:avLst>
              <a:gd name="adj1" fmla="val 50000"/>
            </a:avLst>
          </a:prstGeom>
          <a:noFill/>
          <a:ln w="12700" cap="flat" cmpd="sng">
            <a:solidFill>
              <a:schemeClr val="accent5"/>
            </a:solidFill>
            <a:prstDash val="solid"/>
            <a:round/>
            <a:headEnd type="triangle" w="lg" len="lg"/>
            <a:tailEnd type="none" w="sm" len="sm"/>
          </a:ln>
        </p:spPr>
      </p:cxnSp>
      <p:sp>
        <p:nvSpPr>
          <p:cNvPr id="110" name="Google Shape;484;p11"/>
          <p:cNvSpPr txBox="1"/>
          <p:nvPr/>
        </p:nvSpPr>
        <p:spPr>
          <a:xfrm>
            <a:off x="4752224" y="3615886"/>
            <a:ext cx="1836000" cy="252000"/>
          </a:xfrm>
          <a:prstGeom prst="rect">
            <a:avLst/>
          </a:prstGeom>
          <a:noFill/>
          <a:ln>
            <a:noFill/>
          </a:ln>
        </p:spPr>
        <p:txBody>
          <a:bodyPr spcFirstLastPara="1" wrap="square" lIns="91425" tIns="45700" rIns="91425" bIns="45700" anchor="ctr" anchorCtr="0">
            <a:spAutoFit/>
          </a:bodyPr>
          <a:lstStyle/>
          <a:p>
            <a:pPr lvl="0" algn="ctr"/>
            <a:r>
              <a:rPr lang="zh-TW" altLang="en-US" sz="900" b="1" dirty="0">
                <a:solidFill>
                  <a:schemeClr val="accent1"/>
                </a:solidFill>
                <a:latin typeface="Meiryo"/>
                <a:ea typeface="Meiryo"/>
                <a:cs typeface="Meiryo"/>
                <a:sym typeface="Meiryo"/>
              </a:rPr>
              <a:t>部門管理者＆開発者</a:t>
            </a:r>
            <a:r>
              <a:rPr lang="ja-JP" altLang="en-US" sz="900" b="1" dirty="0" smtClean="0">
                <a:solidFill>
                  <a:schemeClr val="accent1"/>
                </a:solidFill>
                <a:latin typeface="Meiryo"/>
                <a:ea typeface="Meiryo"/>
                <a:cs typeface="Meiryo"/>
                <a:sym typeface="Meiryo"/>
              </a:rPr>
              <a:t>（</a:t>
            </a:r>
            <a:r>
              <a:rPr lang="en-US" altLang="ja-JP" sz="900" b="1" dirty="0" smtClean="0">
                <a:solidFill>
                  <a:schemeClr val="accent1"/>
                </a:solidFill>
                <a:latin typeface="Segoe UI 本文"/>
                <a:ea typeface="Meiryo"/>
                <a:cs typeface="Meiryo"/>
                <a:sym typeface="Meiryo"/>
              </a:rPr>
              <a:t>01</a:t>
            </a:r>
            <a:r>
              <a:rPr lang="ja-JP" altLang="en-US" sz="900" b="1" dirty="0" smtClean="0">
                <a:solidFill>
                  <a:schemeClr val="accent1"/>
                </a:solidFill>
                <a:latin typeface="Meiryo"/>
                <a:ea typeface="Meiryo"/>
                <a:cs typeface="Meiryo"/>
                <a:sym typeface="Meiryo"/>
              </a:rPr>
              <a:t>）</a:t>
            </a:r>
            <a:endParaRPr sz="900" b="1" dirty="0">
              <a:solidFill>
                <a:schemeClr val="accent1"/>
              </a:solidFill>
              <a:latin typeface="Meiryo"/>
              <a:ea typeface="Meiryo"/>
              <a:cs typeface="Meiryo"/>
              <a:sym typeface="Meiryo"/>
            </a:endParaRPr>
          </a:p>
        </p:txBody>
      </p:sp>
      <p:sp>
        <p:nvSpPr>
          <p:cNvPr id="111" name="Google Shape;519;p16"/>
          <p:cNvSpPr/>
          <p:nvPr/>
        </p:nvSpPr>
        <p:spPr>
          <a:xfrm>
            <a:off x="3689970" y="3219822"/>
            <a:ext cx="1368152"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管理者権限グループ</a:t>
            </a:r>
            <a:endParaRPr sz="900" dirty="0">
              <a:solidFill>
                <a:srgbClr val="3F3F3F"/>
              </a:solidFill>
              <a:latin typeface="Meiryo"/>
              <a:ea typeface="Meiryo"/>
              <a:cs typeface="Meiryo"/>
              <a:sym typeface="Meiryo"/>
            </a:endParaRPr>
          </a:p>
        </p:txBody>
      </p:sp>
      <p:sp>
        <p:nvSpPr>
          <p:cNvPr id="112" name="Google Shape;484;p11"/>
          <p:cNvSpPr txBox="1"/>
          <p:nvPr/>
        </p:nvSpPr>
        <p:spPr>
          <a:xfrm>
            <a:off x="611560" y="2823846"/>
            <a:ext cx="2232756" cy="216000"/>
          </a:xfrm>
          <a:prstGeom prst="rect">
            <a:avLst/>
          </a:prstGeom>
          <a:noFill/>
          <a:ln>
            <a:noFill/>
          </a:ln>
        </p:spPr>
        <p:txBody>
          <a:bodyPr spcFirstLastPara="1" wrap="none" lIns="91425" tIns="45700" rIns="91425" bIns="45700" anchor="t" anchorCtr="0">
            <a:noAutofit/>
          </a:bodyPr>
          <a:lstStyle/>
          <a:p>
            <a:pPr lvl="0"/>
            <a:r>
              <a:rPr lang="ja-JP" altLang="en-US" sz="900" b="1" dirty="0" smtClean="0">
                <a:solidFill>
                  <a:schemeClr val="accent1"/>
                </a:solidFill>
                <a:latin typeface="Meiryo"/>
                <a:ea typeface="Meiryo"/>
                <a:cs typeface="Meiryo"/>
                <a:sym typeface="Meiryo"/>
              </a:rPr>
              <a:t>②アプリケーションパスを割当</a:t>
            </a:r>
            <a:r>
              <a:rPr lang="ja-JP" altLang="en-US" sz="900" b="1" dirty="0">
                <a:solidFill>
                  <a:schemeClr val="accent1"/>
                </a:solidFill>
                <a:latin typeface="Meiryo"/>
                <a:ea typeface="Meiryo"/>
                <a:cs typeface="Meiryo"/>
                <a:sym typeface="Meiryo"/>
              </a:rPr>
              <a:t>（データ）</a:t>
            </a:r>
            <a:endParaRPr sz="900" b="1" dirty="0">
              <a:solidFill>
                <a:schemeClr val="accent1"/>
              </a:solidFill>
              <a:latin typeface="Meiryo"/>
              <a:ea typeface="Meiryo"/>
              <a:cs typeface="Meiryo"/>
              <a:sym typeface="Meiryo"/>
            </a:endParaRPr>
          </a:p>
        </p:txBody>
      </p:sp>
      <p:cxnSp>
        <p:nvCxnSpPr>
          <p:cNvPr id="116" name="Google Shape;489;p16"/>
          <p:cNvCxnSpPr>
            <a:stCxn id="53" idx="6"/>
            <a:endCxn id="85" idx="1"/>
          </p:cNvCxnSpPr>
          <p:nvPr/>
        </p:nvCxnSpPr>
        <p:spPr>
          <a:xfrm>
            <a:off x="863528" y="2409702"/>
            <a:ext cx="2430234" cy="96"/>
          </a:xfrm>
          <a:prstGeom prst="bentConnector3">
            <a:avLst>
              <a:gd name="adj1" fmla="val 50000"/>
            </a:avLst>
          </a:prstGeom>
          <a:noFill/>
          <a:ln w="12700" cap="flat" cmpd="sng">
            <a:solidFill>
              <a:schemeClr val="accent5"/>
            </a:solidFill>
            <a:prstDash val="dash"/>
            <a:round/>
            <a:headEnd type="none" w="sm" len="sm"/>
            <a:tailEnd type="none" w="sm" len="sm"/>
          </a:ln>
        </p:spPr>
      </p:cxnSp>
      <p:cxnSp>
        <p:nvCxnSpPr>
          <p:cNvPr id="117" name="Google Shape;484;p16"/>
          <p:cNvCxnSpPr>
            <a:stCxn id="53" idx="4"/>
            <a:endCxn id="138" idx="2"/>
          </p:cNvCxnSpPr>
          <p:nvPr/>
        </p:nvCxnSpPr>
        <p:spPr>
          <a:xfrm rot="16200000" flipH="1">
            <a:off x="359472" y="2913758"/>
            <a:ext cx="630160" cy="162048"/>
          </a:xfrm>
          <a:prstGeom prst="bentConnector2">
            <a:avLst/>
          </a:prstGeom>
          <a:noFill/>
          <a:ln w="12700" cap="flat" cmpd="sng">
            <a:solidFill>
              <a:schemeClr val="accent5"/>
            </a:solidFill>
            <a:prstDash val="solid"/>
            <a:round/>
            <a:headEnd type="triangle" w="lg" len="lg"/>
            <a:tailEnd type="none" w="sm" len="sm"/>
          </a:ln>
        </p:spPr>
      </p:cxnSp>
      <p:pic>
        <p:nvPicPr>
          <p:cNvPr id="118" name="Google Shape;637;p17"/>
          <p:cNvPicPr preferRelativeResize="0"/>
          <p:nvPr/>
        </p:nvPicPr>
        <p:blipFill rotWithShape="1">
          <a:blip r:embed="rId5">
            <a:alphaModFix/>
          </a:blip>
          <a:srcRect/>
          <a:stretch/>
        </p:blipFill>
        <p:spPr>
          <a:xfrm>
            <a:off x="1043608" y="4119982"/>
            <a:ext cx="252000" cy="252000"/>
          </a:xfrm>
          <a:prstGeom prst="rect">
            <a:avLst/>
          </a:prstGeom>
          <a:noFill/>
          <a:ln>
            <a:noFill/>
          </a:ln>
        </p:spPr>
      </p:pic>
      <p:sp>
        <p:nvSpPr>
          <p:cNvPr id="120" name="Google Shape;519;p16"/>
          <p:cNvSpPr/>
          <p:nvPr/>
        </p:nvSpPr>
        <p:spPr>
          <a:xfrm>
            <a:off x="1763688" y="4119982"/>
            <a:ext cx="1332000" cy="252000"/>
          </a:xfrm>
          <a:prstGeom prst="rect">
            <a:avLst/>
          </a:prstGeom>
          <a:noFill/>
          <a:ln>
            <a:noFill/>
          </a:ln>
        </p:spPr>
        <p:txBody>
          <a:bodyPr spcFirstLastPara="1" wrap="none" lIns="91425" tIns="72000" rIns="91425" bIns="45700" anchor="ctr" anchorCtr="0">
            <a:noAutofit/>
          </a:bodyPr>
          <a:lstStyle/>
          <a:p>
            <a:pPr marL="0" marR="0" lvl="0" indent="0" rtl="0">
              <a:spcBef>
                <a:spcPts val="0"/>
              </a:spcBef>
              <a:spcAft>
                <a:spcPts val="0"/>
              </a:spcAft>
              <a:buNone/>
            </a:pPr>
            <a:r>
              <a:rPr lang="ja-JP" altLang="en-US" sz="900" dirty="0" smtClean="0">
                <a:solidFill>
                  <a:srgbClr val="3F3F3F"/>
                </a:solidFill>
                <a:latin typeface="Meiryo"/>
                <a:ea typeface="Meiryo"/>
                <a:cs typeface="Meiryo"/>
                <a:sym typeface="Meiryo"/>
              </a:rPr>
              <a:t>メタデータ（シノニム）</a:t>
            </a:r>
            <a:endParaRPr sz="900" dirty="0">
              <a:solidFill>
                <a:srgbClr val="3F3F3F"/>
              </a:solidFill>
              <a:latin typeface="Meiryo"/>
              <a:ea typeface="Meiryo"/>
              <a:cs typeface="Meiryo"/>
              <a:sym typeface="Meiryo"/>
            </a:endParaRPr>
          </a:p>
        </p:txBody>
      </p:sp>
      <p:pic>
        <p:nvPicPr>
          <p:cNvPr id="121" name="Google Shape;637;p17"/>
          <p:cNvPicPr preferRelativeResize="0"/>
          <p:nvPr/>
        </p:nvPicPr>
        <p:blipFill rotWithShape="1">
          <a:blip r:embed="rId5">
            <a:alphaModFix/>
          </a:blip>
          <a:srcRect/>
          <a:stretch/>
        </p:blipFill>
        <p:spPr>
          <a:xfrm>
            <a:off x="1439680" y="4119982"/>
            <a:ext cx="252000" cy="252000"/>
          </a:xfrm>
          <a:prstGeom prst="rect">
            <a:avLst/>
          </a:prstGeom>
          <a:noFill/>
          <a:ln>
            <a:noFill/>
          </a:ln>
        </p:spPr>
      </p:pic>
      <p:sp>
        <p:nvSpPr>
          <p:cNvPr id="122" name="Google Shape;484;p11"/>
          <p:cNvSpPr txBox="1"/>
          <p:nvPr/>
        </p:nvSpPr>
        <p:spPr>
          <a:xfrm>
            <a:off x="1331035" y="3385030"/>
            <a:ext cx="1656000" cy="252000"/>
          </a:xfrm>
          <a:prstGeom prst="rect">
            <a:avLst/>
          </a:prstGeom>
          <a:solidFill>
            <a:schemeClr val="bg1"/>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altLang="en-US" sz="900" b="1" dirty="0" smtClean="0">
                <a:solidFill>
                  <a:schemeClr val="tx1">
                    <a:lumMod val="75000"/>
                    <a:lumOff val="25000"/>
                  </a:schemeClr>
                </a:solidFill>
                <a:latin typeface="Meiryo"/>
                <a:ea typeface="Meiryo"/>
                <a:cs typeface="Meiryo"/>
                <a:sym typeface="Meiryo"/>
              </a:rPr>
              <a:t>事前準備済みフォルダ</a:t>
            </a:r>
            <a:endParaRPr sz="900" b="1" dirty="0">
              <a:solidFill>
                <a:schemeClr val="tx1">
                  <a:lumMod val="75000"/>
                  <a:lumOff val="25000"/>
                </a:schemeClr>
              </a:solidFill>
              <a:latin typeface="Meiryo"/>
              <a:ea typeface="Meiryo"/>
              <a:cs typeface="Meiryo"/>
              <a:sym typeface="Meiryo"/>
            </a:endParaRPr>
          </a:p>
        </p:txBody>
      </p:sp>
      <p:sp>
        <p:nvSpPr>
          <p:cNvPr id="125" name="Google Shape;519;p16"/>
          <p:cNvSpPr/>
          <p:nvPr/>
        </p:nvSpPr>
        <p:spPr>
          <a:xfrm>
            <a:off x="863528" y="2463782"/>
            <a:ext cx="1692384"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ワークスペース名：</a:t>
            </a:r>
            <a:r>
              <a:rPr lang="en-US" altLang="ja-JP" sz="900" dirty="0" err="1" smtClean="0">
                <a:solidFill>
                  <a:srgbClr val="3F3F3F"/>
                </a:solidFill>
                <a:latin typeface="Segoe UI 本文"/>
                <a:ea typeface="Meiryo"/>
                <a:cs typeface="Meiryo"/>
                <a:sym typeface="Meiryo"/>
              </a:rPr>
              <a:t>kkalec</a:t>
            </a:r>
            <a:endParaRPr sz="900" dirty="0">
              <a:solidFill>
                <a:srgbClr val="3F3F3F"/>
              </a:solidFill>
              <a:latin typeface="Segoe UI 本文"/>
              <a:ea typeface="Meiryo"/>
              <a:cs typeface="Meiryo"/>
              <a:sym typeface="Meiryo"/>
            </a:endParaRPr>
          </a:p>
        </p:txBody>
      </p:sp>
      <p:sp>
        <p:nvSpPr>
          <p:cNvPr id="126" name="Google Shape;519;p16"/>
          <p:cNvSpPr/>
          <p:nvPr/>
        </p:nvSpPr>
        <p:spPr>
          <a:xfrm>
            <a:off x="863848" y="4587974"/>
            <a:ext cx="2340000"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アプリケーションディレクトリ名：</a:t>
            </a:r>
            <a:r>
              <a:rPr lang="en-US" altLang="ja-JP" sz="900" dirty="0" err="1" smtClean="0">
                <a:solidFill>
                  <a:srgbClr val="3F3F3F"/>
                </a:solidFill>
                <a:latin typeface="Segoe UI 本文"/>
                <a:ea typeface="Meiryo"/>
                <a:cs typeface="Meiryo"/>
                <a:sym typeface="Meiryo"/>
              </a:rPr>
              <a:t>kkalec</a:t>
            </a:r>
            <a:endParaRPr sz="900" dirty="0">
              <a:solidFill>
                <a:srgbClr val="3F3F3F"/>
              </a:solidFill>
              <a:latin typeface="Segoe UI 本文"/>
              <a:ea typeface="Meiryo"/>
              <a:cs typeface="Meiryo"/>
              <a:sym typeface="Meiryo"/>
            </a:endParaRPr>
          </a:p>
        </p:txBody>
      </p:sp>
      <p:pic>
        <p:nvPicPr>
          <p:cNvPr id="129" name="図 128"/>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07640" y="3759950"/>
            <a:ext cx="324000" cy="324000"/>
          </a:xfrm>
          <a:prstGeom prst="rect">
            <a:avLst/>
          </a:prstGeom>
        </p:spPr>
      </p:pic>
      <p:pic>
        <p:nvPicPr>
          <p:cNvPr id="130" name="図 129"/>
          <p:cNvPicPr>
            <a:picLocks noChangeAspect="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03648" y="3759950"/>
            <a:ext cx="324000" cy="324000"/>
          </a:xfrm>
          <a:prstGeom prst="rect">
            <a:avLst/>
          </a:prstGeom>
        </p:spPr>
      </p:pic>
      <p:sp>
        <p:nvSpPr>
          <p:cNvPr id="131" name="Google Shape;519;p16"/>
          <p:cNvSpPr/>
          <p:nvPr/>
        </p:nvSpPr>
        <p:spPr>
          <a:xfrm>
            <a:off x="1763688" y="3831950"/>
            <a:ext cx="1115976" cy="252000"/>
          </a:xfrm>
          <a:prstGeom prst="rect">
            <a:avLst/>
          </a:prstGeom>
          <a:noFill/>
          <a:ln>
            <a:noFill/>
          </a:ln>
        </p:spPr>
        <p:txBody>
          <a:bodyPr spcFirstLastPara="1" wrap="none" lIns="91425" tIns="72000" rIns="91425" bIns="45700" anchor="ctr" anchorCtr="0">
            <a:noAutofit/>
          </a:bodyPr>
          <a:lstStyle/>
          <a:p>
            <a:pPr marL="0" marR="0" lvl="0" indent="0" rtl="0">
              <a:spcBef>
                <a:spcPts val="0"/>
              </a:spcBef>
              <a:spcAft>
                <a:spcPts val="0"/>
              </a:spcAft>
              <a:buNone/>
            </a:pPr>
            <a:r>
              <a:rPr lang="ja-JP" altLang="en-US" sz="900" dirty="0" smtClean="0">
                <a:solidFill>
                  <a:srgbClr val="3F3F3F"/>
                </a:solidFill>
                <a:latin typeface="Meiryo"/>
                <a:ea typeface="Meiryo"/>
                <a:cs typeface="Meiryo"/>
                <a:sym typeface="Meiryo"/>
              </a:rPr>
              <a:t>データ（</a:t>
            </a:r>
            <a:r>
              <a:rPr lang="en-US" altLang="ja-JP" sz="900" dirty="0" smtClean="0">
                <a:solidFill>
                  <a:srgbClr val="3F3F3F"/>
                </a:solidFill>
                <a:latin typeface="Segoe UI 本文"/>
                <a:ea typeface="Meiryo"/>
                <a:cs typeface="Meiryo"/>
                <a:sym typeface="Meiryo"/>
              </a:rPr>
              <a:t>CSV</a:t>
            </a:r>
            <a:r>
              <a:rPr lang="ja-JP" altLang="en-US" sz="900" dirty="0" smtClean="0">
                <a:solidFill>
                  <a:srgbClr val="3F3F3F"/>
                </a:solidFill>
                <a:latin typeface="Meiryo"/>
                <a:ea typeface="Meiryo"/>
                <a:cs typeface="Meiryo"/>
                <a:sym typeface="Meiryo"/>
              </a:rPr>
              <a:t>）</a:t>
            </a:r>
            <a:endParaRPr sz="900" dirty="0">
              <a:solidFill>
                <a:srgbClr val="3F3F3F"/>
              </a:solidFill>
              <a:latin typeface="Meiryo"/>
              <a:ea typeface="Meiryo"/>
              <a:cs typeface="Meiryo"/>
              <a:sym typeface="Meiryo"/>
            </a:endParaRPr>
          </a:p>
        </p:txBody>
      </p:sp>
      <p:sp>
        <p:nvSpPr>
          <p:cNvPr id="132" name="正方形/長方形 131"/>
          <p:cNvSpPr/>
          <p:nvPr/>
        </p:nvSpPr>
        <p:spPr>
          <a:xfrm>
            <a:off x="971600" y="3723910"/>
            <a:ext cx="396000" cy="6840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p:cNvSpPr/>
          <p:nvPr/>
        </p:nvSpPr>
        <p:spPr>
          <a:xfrm>
            <a:off x="1367688" y="3723910"/>
            <a:ext cx="396000" cy="6840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7" name="グループ化 136"/>
          <p:cNvGrpSpPr/>
          <p:nvPr/>
        </p:nvGrpSpPr>
        <p:grpSpPr>
          <a:xfrm>
            <a:off x="755576" y="3039862"/>
            <a:ext cx="540000" cy="540000"/>
            <a:chOff x="935848" y="1887734"/>
            <a:chExt cx="540000" cy="540000"/>
          </a:xfrm>
          <a:solidFill>
            <a:schemeClr val="bg1">
              <a:lumMod val="85000"/>
            </a:schemeClr>
          </a:solidFill>
        </p:grpSpPr>
        <p:sp>
          <p:nvSpPr>
            <p:cNvPr id="138" name="楕円 137"/>
            <p:cNvSpPr/>
            <p:nvPr/>
          </p:nvSpPr>
          <p:spPr>
            <a:xfrm>
              <a:off x="935848" y="1887734"/>
              <a:ext cx="540000" cy="540000"/>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9" name="Google Shape;656;p17"/>
            <p:cNvPicPr preferRelativeResize="0"/>
            <p:nvPr/>
          </p:nvPicPr>
          <p:blipFill rotWithShape="1">
            <a:blip r:embed="rId3">
              <a:alphaModFix/>
            </a:blip>
            <a:srcRect l="18285" t="18931" r="17079" b="18569"/>
            <a:stretch/>
          </p:blipFill>
          <p:spPr>
            <a:xfrm>
              <a:off x="1043896" y="1995686"/>
              <a:ext cx="324000" cy="324000"/>
            </a:xfrm>
            <a:prstGeom prst="rect">
              <a:avLst/>
            </a:prstGeom>
            <a:grpFill/>
            <a:ln>
              <a:noFill/>
            </a:ln>
          </p:spPr>
        </p:pic>
      </p:grpSp>
      <p:sp>
        <p:nvSpPr>
          <p:cNvPr id="141" name="Google Shape;519;p16"/>
          <p:cNvSpPr/>
          <p:nvPr/>
        </p:nvSpPr>
        <p:spPr>
          <a:xfrm>
            <a:off x="251520" y="1354293"/>
            <a:ext cx="2916000" cy="468000"/>
          </a:xfrm>
          <a:prstGeom prst="rect">
            <a:avLst/>
          </a:prstGeom>
          <a:solidFill>
            <a:schemeClr val="accent1"/>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コンテンツ配置場所の作成</a:t>
            </a:r>
            <a:endParaRPr sz="1200" b="1" dirty="0">
              <a:solidFill>
                <a:schemeClr val="bg1"/>
              </a:solidFill>
              <a:latin typeface="Meiryo"/>
              <a:ea typeface="Meiryo"/>
              <a:cs typeface="Meiryo"/>
              <a:sym typeface="Meiryo"/>
            </a:endParaRPr>
          </a:p>
        </p:txBody>
      </p:sp>
      <p:sp>
        <p:nvSpPr>
          <p:cNvPr id="142" name="Google Shape;519;p16"/>
          <p:cNvSpPr/>
          <p:nvPr/>
        </p:nvSpPr>
        <p:spPr>
          <a:xfrm>
            <a:off x="3275856" y="1354293"/>
            <a:ext cx="3132000" cy="468000"/>
          </a:xfrm>
          <a:prstGeom prst="rect">
            <a:avLst/>
          </a:prstGeom>
          <a:solidFill>
            <a:schemeClr val="accent1"/>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ユーザーの作成とグループの関連付け</a:t>
            </a:r>
            <a:r>
              <a:rPr lang="en-US" altLang="ja-JP" sz="1200" b="1" dirty="0" smtClean="0">
                <a:solidFill>
                  <a:schemeClr val="bg1"/>
                </a:solidFill>
                <a:latin typeface="Meiryo"/>
                <a:ea typeface="Meiryo"/>
                <a:cs typeface="Meiryo"/>
                <a:sym typeface="Meiryo"/>
              </a:rPr>
              <a:t/>
            </a:r>
            <a:br>
              <a:rPr lang="en-US" altLang="ja-JP" sz="1200" b="1" dirty="0" smtClean="0">
                <a:solidFill>
                  <a:schemeClr val="bg1"/>
                </a:solidFill>
                <a:latin typeface="Meiryo"/>
                <a:ea typeface="Meiryo"/>
                <a:cs typeface="Meiryo"/>
                <a:sym typeface="Meiryo"/>
              </a:rPr>
            </a:br>
            <a:r>
              <a:rPr lang="ja-JP" altLang="en-US" sz="1200" b="1" dirty="0" smtClean="0">
                <a:solidFill>
                  <a:schemeClr val="bg1"/>
                </a:solidFill>
                <a:latin typeface="Meiryo"/>
                <a:ea typeface="Meiryo"/>
                <a:cs typeface="Meiryo"/>
                <a:sym typeface="Meiryo"/>
              </a:rPr>
              <a:t>（セキュリティセンター）</a:t>
            </a:r>
            <a:endParaRPr sz="1200" b="1" dirty="0">
              <a:solidFill>
                <a:schemeClr val="bg1"/>
              </a:solidFill>
              <a:latin typeface="Meiryo"/>
              <a:ea typeface="Meiryo"/>
              <a:cs typeface="Meiryo"/>
              <a:sym typeface="Meiryo"/>
            </a:endParaRPr>
          </a:p>
        </p:txBody>
      </p:sp>
      <p:pic>
        <p:nvPicPr>
          <p:cNvPr id="51" name="図 5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5970" y="3183846"/>
            <a:ext cx="252000" cy="252000"/>
          </a:xfrm>
          <a:prstGeom prst="rect">
            <a:avLst/>
          </a:prstGeom>
        </p:spPr>
      </p:pic>
      <p:pic>
        <p:nvPicPr>
          <p:cNvPr id="52" name="Google Shape;474;p11"/>
          <p:cNvPicPr preferRelativeResize="0"/>
          <p:nvPr/>
        </p:nvPicPr>
        <p:blipFill rotWithShape="1">
          <a:blip r:embed="rId8">
            <a:alphaModFix/>
          </a:blip>
          <a:srcRect/>
          <a:stretch/>
        </p:blipFill>
        <p:spPr>
          <a:xfrm>
            <a:off x="5470770" y="3111854"/>
            <a:ext cx="396000" cy="396000"/>
          </a:xfrm>
          <a:prstGeom prst="rect">
            <a:avLst/>
          </a:prstGeom>
          <a:noFill/>
          <a:ln>
            <a:noFill/>
          </a:ln>
        </p:spPr>
      </p:pic>
      <p:sp>
        <p:nvSpPr>
          <p:cNvPr id="57" name="Google Shape;519;p16"/>
          <p:cNvSpPr/>
          <p:nvPr/>
        </p:nvSpPr>
        <p:spPr>
          <a:xfrm>
            <a:off x="6516488" y="1354293"/>
            <a:ext cx="2340000" cy="468000"/>
          </a:xfrm>
          <a:prstGeom prst="rect">
            <a:avLst/>
          </a:prstGeom>
          <a:solidFill>
            <a:schemeClr val="accent1"/>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シノニム権限の付与</a:t>
            </a:r>
            <a:r>
              <a:rPr lang="en-US" altLang="ja-JP" sz="1200" b="1" dirty="0" smtClean="0">
                <a:solidFill>
                  <a:schemeClr val="bg1"/>
                </a:solidFill>
                <a:latin typeface="Meiryo"/>
                <a:ea typeface="Meiryo"/>
                <a:cs typeface="Meiryo"/>
                <a:sym typeface="Meiryo"/>
              </a:rPr>
              <a:t/>
            </a:r>
            <a:br>
              <a:rPr lang="en-US" altLang="ja-JP" sz="1200" b="1" dirty="0" smtClean="0">
                <a:solidFill>
                  <a:schemeClr val="bg1"/>
                </a:solidFill>
                <a:latin typeface="Meiryo"/>
                <a:ea typeface="Meiryo"/>
                <a:cs typeface="Meiryo"/>
                <a:sym typeface="Meiryo"/>
              </a:rPr>
            </a:br>
            <a:r>
              <a:rPr lang="ja-JP" altLang="en-US" sz="1200" b="1" dirty="0" smtClean="0">
                <a:solidFill>
                  <a:schemeClr val="bg1"/>
                </a:solidFill>
                <a:latin typeface="Meiryo"/>
                <a:ea typeface="Meiryo"/>
                <a:cs typeface="Meiryo"/>
                <a:sym typeface="Meiryo"/>
              </a:rPr>
              <a:t>（アクセスコントロール）</a:t>
            </a:r>
            <a:endParaRPr sz="1200" b="1" dirty="0">
              <a:solidFill>
                <a:schemeClr val="bg1"/>
              </a:solidFill>
              <a:latin typeface="Meiryo"/>
              <a:ea typeface="Meiryo"/>
              <a:cs typeface="Meiryo"/>
              <a:sym typeface="Meiryo"/>
            </a:endParaRPr>
          </a:p>
        </p:txBody>
      </p:sp>
      <p:sp>
        <p:nvSpPr>
          <p:cNvPr id="58" name="Google Shape;484;p11"/>
          <p:cNvSpPr txBox="1"/>
          <p:nvPr/>
        </p:nvSpPr>
        <p:spPr>
          <a:xfrm>
            <a:off x="5292080" y="1131590"/>
            <a:ext cx="1115984" cy="252000"/>
          </a:xfrm>
          <a:prstGeom prst="rect">
            <a:avLst/>
          </a:prstGeom>
          <a:noFill/>
          <a:ln>
            <a:noFill/>
          </a:ln>
        </p:spPr>
        <p:txBody>
          <a:bodyPr spcFirstLastPara="1" wrap="none" lIns="91425" tIns="45700" rIns="91425" bIns="45700" anchor="t" anchorCtr="0">
            <a:noAutofit/>
          </a:bodyPr>
          <a:lstStyle/>
          <a:p>
            <a:pPr lvl="0" algn="r">
              <a:lnSpc>
                <a:spcPct val="130000"/>
              </a:lnSpc>
            </a:pPr>
            <a:r>
              <a:rPr lang="ja-JP" altLang="en-US" sz="900" b="1" dirty="0" smtClean="0">
                <a:solidFill>
                  <a:schemeClr val="accent1"/>
                </a:solidFill>
                <a:ea typeface="Meiryo"/>
                <a:cs typeface="Meiryo"/>
                <a:sym typeface="Meiryo"/>
              </a:rPr>
              <a:t>クライアント管理</a:t>
            </a:r>
            <a:endParaRPr lang="en-US" altLang="ja-JP" sz="900" b="1" dirty="0" smtClean="0">
              <a:solidFill>
                <a:schemeClr val="accent1"/>
              </a:solidFill>
              <a:latin typeface="Meiryo"/>
              <a:ea typeface="Meiryo"/>
              <a:cs typeface="Meiryo"/>
              <a:sym typeface="Meiryo"/>
            </a:endParaRPr>
          </a:p>
        </p:txBody>
      </p:sp>
      <p:sp>
        <p:nvSpPr>
          <p:cNvPr id="59" name="Google Shape;484;p11"/>
          <p:cNvSpPr txBox="1"/>
          <p:nvPr/>
        </p:nvSpPr>
        <p:spPr>
          <a:xfrm>
            <a:off x="7740352" y="1131590"/>
            <a:ext cx="1116136" cy="252000"/>
          </a:xfrm>
          <a:prstGeom prst="rect">
            <a:avLst/>
          </a:prstGeom>
          <a:noFill/>
          <a:ln>
            <a:noFill/>
          </a:ln>
        </p:spPr>
        <p:txBody>
          <a:bodyPr spcFirstLastPara="1" wrap="none" lIns="91425" tIns="45700" rIns="91425" bIns="45700" anchor="t" anchorCtr="0">
            <a:noAutofit/>
          </a:bodyPr>
          <a:lstStyle/>
          <a:p>
            <a:pPr lvl="0" algn="r">
              <a:lnSpc>
                <a:spcPct val="130000"/>
              </a:lnSpc>
            </a:pPr>
            <a:r>
              <a:rPr lang="ja-JP" altLang="en-US" sz="900" b="1" dirty="0" smtClean="0">
                <a:solidFill>
                  <a:schemeClr val="accent1"/>
                </a:solidFill>
                <a:ea typeface="Meiryo"/>
                <a:cs typeface="Meiryo"/>
                <a:sym typeface="Meiryo"/>
              </a:rPr>
              <a:t>サーバ管理</a:t>
            </a:r>
            <a:endParaRPr lang="en-US" altLang="ja-JP" sz="900" b="1" dirty="0" smtClean="0">
              <a:solidFill>
                <a:schemeClr val="accent1"/>
              </a:solidFill>
              <a:latin typeface="Meiryo"/>
              <a:ea typeface="Meiryo"/>
              <a:cs typeface="Meiryo"/>
              <a:sym typeface="Meiryo"/>
            </a:endParaRPr>
          </a:p>
        </p:txBody>
      </p:sp>
      <p:sp>
        <p:nvSpPr>
          <p:cNvPr id="60" name="Google Shape;484;p11"/>
          <p:cNvSpPr txBox="1"/>
          <p:nvPr/>
        </p:nvSpPr>
        <p:spPr>
          <a:xfrm>
            <a:off x="6516216" y="1815694"/>
            <a:ext cx="2340272" cy="252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④アプリケーション管理者ロールを付与</a:t>
            </a:r>
            <a:endParaRPr lang="en-US" altLang="ja-JP" sz="900" b="1" dirty="0" smtClean="0">
              <a:solidFill>
                <a:schemeClr val="accent1"/>
              </a:solidFill>
              <a:latin typeface="Meiryo"/>
              <a:ea typeface="Meiryo"/>
              <a:cs typeface="Meiryo"/>
              <a:sym typeface="Meiryo"/>
            </a:endParaRPr>
          </a:p>
        </p:txBody>
      </p:sp>
      <p:sp>
        <p:nvSpPr>
          <p:cNvPr id="66" name="Google Shape;483;p16"/>
          <p:cNvSpPr/>
          <p:nvPr/>
        </p:nvSpPr>
        <p:spPr>
          <a:xfrm>
            <a:off x="6552784" y="2247750"/>
            <a:ext cx="1043552" cy="324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ロール</a:t>
            </a:r>
            <a:endParaRPr sz="900" dirty="0">
              <a:solidFill>
                <a:srgbClr val="3F3F3F"/>
              </a:solidFill>
              <a:latin typeface="Segoe UI 本文"/>
              <a:ea typeface="Meiryo"/>
              <a:cs typeface="Meiryo"/>
              <a:sym typeface="Meiryo"/>
            </a:endParaRPr>
          </a:p>
        </p:txBody>
      </p:sp>
      <p:sp>
        <p:nvSpPr>
          <p:cNvPr id="69" name="Google Shape;483;p16"/>
          <p:cNvSpPr/>
          <p:nvPr/>
        </p:nvSpPr>
        <p:spPr>
          <a:xfrm>
            <a:off x="6876256" y="2679790"/>
            <a:ext cx="1476000"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サーバ管理者</a:t>
            </a:r>
            <a:endParaRPr sz="900" dirty="0">
              <a:solidFill>
                <a:srgbClr val="3F3F3F"/>
              </a:solidFill>
              <a:latin typeface="Segoe UI 本文"/>
              <a:ea typeface="Meiryo"/>
              <a:cs typeface="Meiryo"/>
              <a:sym typeface="Meiryo"/>
            </a:endParaRPr>
          </a:p>
        </p:txBody>
      </p:sp>
      <p:sp>
        <p:nvSpPr>
          <p:cNvPr id="70" name="Google Shape;483;p16"/>
          <p:cNvSpPr/>
          <p:nvPr/>
        </p:nvSpPr>
        <p:spPr>
          <a:xfrm>
            <a:off x="6876256" y="3003798"/>
            <a:ext cx="1476000"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サーバオペレータ</a:t>
            </a:r>
            <a:endParaRPr sz="900" dirty="0">
              <a:solidFill>
                <a:srgbClr val="3F3F3F"/>
              </a:solidFill>
              <a:latin typeface="Segoe UI 本文"/>
              <a:ea typeface="Meiryo"/>
              <a:cs typeface="Meiryo"/>
              <a:sym typeface="Meiryo"/>
            </a:endParaRPr>
          </a:p>
        </p:txBody>
      </p:sp>
      <p:sp>
        <p:nvSpPr>
          <p:cNvPr id="71" name="Google Shape;483;p16"/>
          <p:cNvSpPr/>
          <p:nvPr/>
        </p:nvSpPr>
        <p:spPr>
          <a:xfrm>
            <a:off x="6876256" y="3327862"/>
            <a:ext cx="1476000"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アプリケーション管理者</a:t>
            </a:r>
            <a:endParaRPr sz="900" dirty="0">
              <a:solidFill>
                <a:srgbClr val="3F3F3F"/>
              </a:solidFill>
              <a:latin typeface="Segoe UI 本文"/>
              <a:ea typeface="Meiryo"/>
              <a:cs typeface="Meiryo"/>
              <a:sym typeface="Meiryo"/>
            </a:endParaRPr>
          </a:p>
        </p:txBody>
      </p:sp>
      <p:sp>
        <p:nvSpPr>
          <p:cNvPr id="72" name="Google Shape;483;p16"/>
          <p:cNvSpPr/>
          <p:nvPr/>
        </p:nvSpPr>
        <p:spPr>
          <a:xfrm>
            <a:off x="6876256" y="3651870"/>
            <a:ext cx="1476000" cy="252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t" anchorCtr="0">
            <a:noAutofit/>
          </a:bodyPr>
          <a:lstStyle/>
          <a:p>
            <a:pPr marL="0" marR="0" lvl="0" indent="0" rtl="0">
              <a:spcBef>
                <a:spcPts val="0"/>
              </a:spcBef>
              <a:spcAft>
                <a:spcPts val="0"/>
              </a:spcAft>
              <a:buNone/>
            </a:pPr>
            <a:r>
              <a:rPr lang="ja-JP" altLang="en-US" sz="900" dirty="0" smtClean="0">
                <a:solidFill>
                  <a:srgbClr val="3F3F3F"/>
                </a:solidFill>
                <a:latin typeface="Segoe UI 本文"/>
                <a:ea typeface="Meiryo"/>
                <a:cs typeface="Meiryo"/>
                <a:sym typeface="Meiryo"/>
              </a:rPr>
              <a:t>一般ユーザ</a:t>
            </a:r>
            <a:endParaRPr sz="900" dirty="0">
              <a:solidFill>
                <a:srgbClr val="3F3F3F"/>
              </a:solidFill>
              <a:latin typeface="Segoe UI 本文"/>
              <a:ea typeface="Meiryo"/>
              <a:cs typeface="Meiryo"/>
              <a:sym typeface="Meiryo"/>
            </a:endParaRPr>
          </a:p>
        </p:txBody>
      </p:sp>
      <p:cxnSp>
        <p:nvCxnSpPr>
          <p:cNvPr id="73" name="Google Shape;484;p16"/>
          <p:cNvCxnSpPr>
            <a:stCxn id="71" idx="1"/>
            <a:endCxn id="94" idx="3"/>
          </p:cNvCxnSpPr>
          <p:nvPr/>
        </p:nvCxnSpPr>
        <p:spPr>
          <a:xfrm rot="10800000">
            <a:off x="6218612" y="3309846"/>
            <a:ext cx="657645" cy="144016"/>
          </a:xfrm>
          <a:prstGeom prst="bentConnector3">
            <a:avLst>
              <a:gd name="adj1" fmla="val 50000"/>
            </a:avLst>
          </a:prstGeom>
          <a:noFill/>
          <a:ln w="12700" cap="flat" cmpd="sng">
            <a:solidFill>
              <a:schemeClr val="accent5"/>
            </a:solidFill>
            <a:prstDash val="solid"/>
            <a:round/>
            <a:headEnd type="triangle" w="lg" len="lg"/>
            <a:tailEnd type="none" w="sm" len="sm"/>
          </a:ln>
        </p:spPr>
      </p:cxnSp>
      <p:cxnSp>
        <p:nvCxnSpPr>
          <p:cNvPr id="76" name="Google Shape;489;p16"/>
          <p:cNvCxnSpPr>
            <a:stCxn id="22" idx="2"/>
            <a:endCxn id="69" idx="1"/>
          </p:cNvCxnSpPr>
          <p:nvPr/>
        </p:nvCxnSpPr>
        <p:spPr>
          <a:xfrm rot="16200000" flipH="1">
            <a:off x="6678224" y="2607758"/>
            <a:ext cx="234040" cy="162024"/>
          </a:xfrm>
          <a:prstGeom prst="bentConnector2">
            <a:avLst/>
          </a:prstGeom>
          <a:noFill/>
          <a:ln w="12700" cap="flat" cmpd="sng">
            <a:solidFill>
              <a:schemeClr val="accent5"/>
            </a:solidFill>
            <a:prstDash val="dash"/>
            <a:round/>
            <a:headEnd type="none" w="sm" len="sm"/>
            <a:tailEnd type="none" w="sm" len="sm"/>
          </a:ln>
        </p:spPr>
      </p:cxnSp>
      <p:sp>
        <p:nvSpPr>
          <p:cNvPr id="22" name="正方形/長方形 21"/>
          <p:cNvSpPr/>
          <p:nvPr/>
        </p:nvSpPr>
        <p:spPr>
          <a:xfrm>
            <a:off x="6660232" y="2463750"/>
            <a:ext cx="108000" cy="1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1" name="Google Shape;489;p16"/>
          <p:cNvCxnSpPr>
            <a:stCxn id="22" idx="2"/>
            <a:endCxn id="70" idx="1"/>
          </p:cNvCxnSpPr>
          <p:nvPr/>
        </p:nvCxnSpPr>
        <p:spPr>
          <a:xfrm rot="16200000" flipH="1">
            <a:off x="6516220" y="2769762"/>
            <a:ext cx="558048" cy="162024"/>
          </a:xfrm>
          <a:prstGeom prst="bentConnector2">
            <a:avLst/>
          </a:prstGeom>
          <a:noFill/>
          <a:ln w="12700" cap="flat" cmpd="sng">
            <a:solidFill>
              <a:schemeClr val="accent5"/>
            </a:solidFill>
            <a:prstDash val="dash"/>
            <a:round/>
            <a:headEnd type="none" w="sm" len="sm"/>
            <a:tailEnd type="none" w="sm" len="sm"/>
          </a:ln>
        </p:spPr>
      </p:cxnSp>
      <p:cxnSp>
        <p:nvCxnSpPr>
          <p:cNvPr id="84" name="Google Shape;489;p16"/>
          <p:cNvCxnSpPr>
            <a:stCxn id="22" idx="2"/>
            <a:endCxn id="71" idx="1"/>
          </p:cNvCxnSpPr>
          <p:nvPr/>
        </p:nvCxnSpPr>
        <p:spPr>
          <a:xfrm rot="16200000" flipH="1">
            <a:off x="6354188" y="2931794"/>
            <a:ext cx="882112" cy="162024"/>
          </a:xfrm>
          <a:prstGeom prst="bentConnector2">
            <a:avLst/>
          </a:prstGeom>
          <a:noFill/>
          <a:ln w="12700" cap="flat" cmpd="sng">
            <a:solidFill>
              <a:schemeClr val="accent5"/>
            </a:solidFill>
            <a:prstDash val="dash"/>
            <a:round/>
            <a:headEnd type="none" w="sm" len="sm"/>
            <a:tailEnd type="none" w="sm" len="sm"/>
          </a:ln>
        </p:spPr>
      </p:cxnSp>
      <p:cxnSp>
        <p:nvCxnSpPr>
          <p:cNvPr id="90" name="Google Shape;489;p16"/>
          <p:cNvCxnSpPr>
            <a:stCxn id="22" idx="2"/>
            <a:endCxn id="72" idx="1"/>
          </p:cNvCxnSpPr>
          <p:nvPr/>
        </p:nvCxnSpPr>
        <p:spPr>
          <a:xfrm rot="16200000" flipH="1">
            <a:off x="6192184" y="3093798"/>
            <a:ext cx="1206120" cy="162024"/>
          </a:xfrm>
          <a:prstGeom prst="bentConnector2">
            <a:avLst/>
          </a:prstGeom>
          <a:noFill/>
          <a:ln w="12700" cap="flat" cmpd="sng">
            <a:solidFill>
              <a:schemeClr val="accent5"/>
            </a:solidFill>
            <a:prstDash val="dash"/>
            <a:round/>
            <a:headEnd type="none" w="sm" len="sm"/>
            <a:tailEnd type="none" w="sm" len="sm"/>
          </a:ln>
        </p:spPr>
      </p:cxnSp>
      <p:sp>
        <p:nvSpPr>
          <p:cNvPr id="91" name="Google Shape;483;p16"/>
          <p:cNvSpPr/>
          <p:nvPr/>
        </p:nvSpPr>
        <p:spPr>
          <a:xfrm>
            <a:off x="5004048" y="4011862"/>
            <a:ext cx="3852000" cy="720127"/>
          </a:xfrm>
          <a:prstGeom prst="rect">
            <a:avLst/>
          </a:prstGeom>
          <a:solidFill>
            <a:schemeClr val="accent6">
              <a:lumMod val="20000"/>
              <a:lumOff val="80000"/>
            </a:schemeClr>
          </a:solidFill>
          <a:ln w="12700" cap="flat" cmpd="sng">
            <a:solidFill>
              <a:schemeClr val="accent6"/>
            </a:solidFill>
            <a:prstDash val="solid"/>
            <a:round/>
            <a:headEnd type="none" w="sm" len="sm"/>
            <a:tailEnd type="none" w="sm" len="sm"/>
          </a:ln>
        </p:spPr>
        <p:txBody>
          <a:bodyPr spcFirstLastPara="1" wrap="square" lIns="72000" tIns="72000" rIns="72000" bIns="36000" anchor="ctr" anchorCtr="0">
            <a:noAutofit/>
          </a:bodyPr>
          <a:lstStyle/>
          <a:p>
            <a:pPr marL="0" marR="0" lvl="0" indent="0" rtl="0">
              <a:lnSpc>
                <a:spcPct val="130000"/>
              </a:lnSpc>
              <a:spcBef>
                <a:spcPts val="0"/>
              </a:spcBef>
              <a:spcAft>
                <a:spcPts val="0"/>
              </a:spcAft>
              <a:buNone/>
            </a:pPr>
            <a:r>
              <a:rPr lang="en-US" altLang="ja-JP" sz="900" dirty="0" smtClean="0">
                <a:solidFill>
                  <a:srgbClr val="3F3F3F"/>
                </a:solidFill>
                <a:latin typeface="Segoe UI 本文"/>
                <a:ea typeface="Meiryo"/>
                <a:cs typeface="Meiryo"/>
                <a:sym typeface="Meiryo"/>
              </a:rPr>
              <a:t>WebFOCUS</a:t>
            </a:r>
            <a:r>
              <a:rPr lang="ja-JP" altLang="en-US" sz="900" dirty="0" smtClean="0">
                <a:solidFill>
                  <a:srgbClr val="3F3F3F"/>
                </a:solidFill>
                <a:latin typeface="Segoe UI 本文"/>
                <a:ea typeface="Meiryo"/>
                <a:cs typeface="Meiryo"/>
                <a:sym typeface="Meiryo"/>
              </a:rPr>
              <a:t>は</a:t>
            </a:r>
            <a:r>
              <a:rPr lang="en-US" altLang="ja-JP" sz="900" dirty="0" smtClean="0">
                <a:solidFill>
                  <a:srgbClr val="3F3F3F"/>
                </a:solidFill>
                <a:latin typeface="Segoe UI 本文"/>
                <a:ea typeface="Meiryo"/>
                <a:cs typeface="Meiryo"/>
                <a:sym typeface="Meiryo"/>
              </a:rPr>
              <a:t>Client</a:t>
            </a:r>
            <a:r>
              <a:rPr lang="ja-JP" altLang="en-US" sz="900" dirty="0" smtClean="0">
                <a:solidFill>
                  <a:srgbClr val="3F3F3F"/>
                </a:solidFill>
                <a:latin typeface="Segoe UI 本文"/>
                <a:ea typeface="Meiryo"/>
                <a:cs typeface="Meiryo"/>
                <a:sym typeface="Meiryo"/>
              </a:rPr>
              <a:t>と</a:t>
            </a:r>
            <a:r>
              <a:rPr lang="en-US" altLang="ja-JP" sz="900" dirty="0" smtClean="0">
                <a:solidFill>
                  <a:srgbClr val="3F3F3F"/>
                </a:solidFill>
                <a:latin typeface="Segoe UI 本文"/>
                <a:ea typeface="Meiryo"/>
                <a:cs typeface="Meiryo"/>
                <a:sym typeface="Meiryo"/>
              </a:rPr>
              <a:t>Reporting Server</a:t>
            </a:r>
            <a:r>
              <a:rPr lang="ja-JP" altLang="en-US" sz="900" dirty="0" smtClean="0">
                <a:solidFill>
                  <a:srgbClr val="3F3F3F"/>
                </a:solidFill>
                <a:latin typeface="Segoe UI 本文"/>
                <a:ea typeface="Meiryo"/>
                <a:cs typeface="Meiryo"/>
                <a:sym typeface="Meiryo"/>
              </a:rPr>
              <a:t>の</a:t>
            </a:r>
            <a:r>
              <a:rPr lang="en-US" altLang="ja-JP" sz="900" dirty="0" smtClean="0">
                <a:solidFill>
                  <a:srgbClr val="3F3F3F"/>
                </a:solidFill>
                <a:latin typeface="Segoe UI 本文"/>
                <a:ea typeface="Meiryo"/>
                <a:cs typeface="Meiryo"/>
                <a:sym typeface="Meiryo"/>
              </a:rPr>
              <a:t>2</a:t>
            </a:r>
            <a:r>
              <a:rPr lang="ja-JP" altLang="en-US" sz="900" dirty="0" err="1" smtClean="0">
                <a:solidFill>
                  <a:srgbClr val="3F3F3F"/>
                </a:solidFill>
                <a:latin typeface="Segoe UI 本文"/>
                <a:ea typeface="Meiryo"/>
                <a:cs typeface="Meiryo"/>
                <a:sym typeface="Meiryo"/>
              </a:rPr>
              <a:t>つの</a:t>
            </a:r>
            <a:r>
              <a:rPr lang="ja-JP" altLang="en-US" sz="900" dirty="0" smtClean="0">
                <a:solidFill>
                  <a:srgbClr val="3F3F3F"/>
                </a:solidFill>
                <a:latin typeface="Segoe UI 本文"/>
                <a:ea typeface="Meiryo"/>
                <a:cs typeface="Meiryo"/>
                <a:sym typeface="Meiryo"/>
              </a:rPr>
              <a:t>コンポーネントから成り立っており、それぞれのコンポーネントで権限を分けて管理します。</a:t>
            </a:r>
            <a:endParaRPr lang="en-US" altLang="ja-JP" sz="900" dirty="0" smtClean="0">
              <a:solidFill>
                <a:srgbClr val="3F3F3F"/>
              </a:solidFill>
              <a:latin typeface="Segoe UI 本文"/>
              <a:ea typeface="Meiryo"/>
              <a:cs typeface="Meiryo"/>
              <a:sym typeface="Meiryo"/>
            </a:endParaRPr>
          </a:p>
          <a:p>
            <a:pPr marL="0" marR="0" lvl="0" indent="0" rtl="0">
              <a:lnSpc>
                <a:spcPct val="130000"/>
              </a:lnSpc>
              <a:spcBef>
                <a:spcPts val="0"/>
              </a:spcBef>
              <a:spcAft>
                <a:spcPts val="0"/>
              </a:spcAft>
              <a:buNone/>
            </a:pPr>
            <a:r>
              <a:rPr lang="ja-JP" altLang="en-US" sz="900" dirty="0" smtClean="0">
                <a:solidFill>
                  <a:srgbClr val="3F3F3F"/>
                </a:solidFill>
                <a:latin typeface="Segoe UI 本文"/>
                <a:ea typeface="Meiryo"/>
                <a:cs typeface="Meiryo"/>
                <a:sym typeface="Meiryo"/>
              </a:rPr>
              <a:t>ロールは明示しない場合、一般ユーザ扱いとなります。</a:t>
            </a:r>
            <a:endParaRPr sz="900" dirty="0">
              <a:solidFill>
                <a:srgbClr val="3F3F3F"/>
              </a:solidFill>
              <a:latin typeface="Segoe UI 本文"/>
              <a:ea typeface="Meiryo"/>
              <a:cs typeface="Meiryo"/>
              <a:sym typeface="Meiryo"/>
            </a:endParaRPr>
          </a:p>
        </p:txBody>
      </p:sp>
      <p:pic>
        <p:nvPicPr>
          <p:cNvPr id="94" name="図 9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6611" y="3183846"/>
            <a:ext cx="252000" cy="252000"/>
          </a:xfrm>
          <a:prstGeom prst="rect">
            <a:avLst/>
          </a:prstGeom>
        </p:spPr>
      </p:pic>
    </p:spTree>
    <p:extLst>
      <p:ext uri="{BB962C8B-B14F-4D97-AF65-F5344CB8AC3E}">
        <p14:creationId xmlns:p14="http://schemas.microsoft.com/office/powerpoint/2010/main" val="198069954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4-1.</a:t>
            </a:r>
            <a:r>
              <a:rPr lang="en-US" altLang="ja-JP" dirty="0" smtClean="0">
                <a:ea typeface="+mn-ea"/>
              </a:rPr>
              <a:t>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endParaRPr lang="en-US" altLang="ja-JP" dirty="0" smtClean="0"/>
          </a:p>
          <a:p>
            <a:endParaRPr kumimoji="1" lang="en-US" altLang="ja-JP" dirty="0" smtClean="0"/>
          </a:p>
          <a:p>
            <a:r>
              <a:rPr lang="ja-JP" altLang="en-US" dirty="0" smtClean="0"/>
              <a:t>・部門閲覧アカウント</a:t>
            </a:r>
            <a:r>
              <a:rPr lang="en-US" altLang="ja-JP" dirty="0" smtClean="0"/>
              <a:t/>
            </a:r>
            <a:br>
              <a:rPr lang="en-US" altLang="ja-JP" dirty="0" smtClean="0"/>
            </a:br>
            <a:r>
              <a:rPr lang="ja-JP" altLang="en-US" dirty="0" smtClean="0"/>
              <a:t>　</a:t>
            </a:r>
            <a:r>
              <a:rPr lang="en-US" altLang="ja-JP" dirty="0" smtClean="0"/>
              <a:t>24 / 24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150</a:t>
            </a:fld>
            <a:endParaRPr lang="ja-JP" altLang="en-US" dirty="0"/>
          </a:p>
        </p:txBody>
      </p: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④部門閲覧ユーザ</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21074901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4-2.</a:t>
            </a:r>
            <a:r>
              <a:rPr kumimoji="1" lang="ja-JP" altLang="en-US" dirty="0" smtClean="0"/>
              <a:t>ポータルの実行</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部門</a:t>
            </a:r>
            <a:r>
              <a:rPr lang="ja-JP" altLang="en-US" dirty="0" smtClean="0"/>
              <a:t>分析ユーザーでポータルを実行すると</a:t>
            </a:r>
            <a:endParaRPr lang="en-US" altLang="ja-JP" dirty="0" smtClean="0"/>
          </a:p>
          <a:p>
            <a:r>
              <a:rPr kumimoji="1" lang="ja-JP" altLang="en-US" dirty="0" smtClean="0"/>
              <a:t>ページ参照できないことが確認できます。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151</a:t>
            </a:fld>
            <a:endParaRPr lang="ja-JP" altLang="en-US" dirty="0"/>
          </a:p>
        </p:txBody>
      </p:sp>
      <p:pic>
        <p:nvPicPr>
          <p:cNvPr id="8" name="図 7"/>
          <p:cNvPicPr>
            <a:picLocks noChangeAspect="1"/>
          </p:cNvPicPr>
          <p:nvPr/>
        </p:nvPicPr>
        <p:blipFill rotWithShape="1">
          <a:blip r:embed="rId2"/>
          <a:srcRect t="10106"/>
          <a:stretch/>
        </p:blipFill>
        <p:spPr>
          <a:xfrm>
            <a:off x="3851920" y="843558"/>
            <a:ext cx="4310608" cy="3756397"/>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④部門閲覧ユーザ</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72724348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4-3.</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部門閲覧ユーザーでの操作は以上です。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152</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④部門閲覧ユーザ</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3969535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kumimoji="1" lang="ja-JP" altLang="en-US" dirty="0" smtClean="0">
                <a:latin typeface="+mj-ea"/>
              </a:rPr>
              <a:t>③部門分析ユーザー</a:t>
            </a:r>
            <a:r>
              <a:rPr kumimoji="1" lang="ja-JP" altLang="en-US" dirty="0" smtClean="0"/>
              <a:t>の操作</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lang="en-US" altLang="ja-JP" dirty="0" smtClean="0"/>
              <a:t>Analytic Document</a:t>
            </a:r>
            <a:r>
              <a:rPr lang="ja-JP" altLang="en-US" dirty="0" smtClean="0"/>
              <a:t>形式のレポート作成</a:t>
            </a:r>
            <a:endParaRPr lang="en-US" altLang="ja-JP" dirty="0" smtClean="0"/>
          </a:p>
          <a:p>
            <a:pPr marL="285750" indent="-285750">
              <a:buFont typeface="Arial" panose="020B0604020202020204" pitchFamily="34" charset="0"/>
              <a:buChar char="•"/>
            </a:pPr>
            <a:r>
              <a:rPr lang="ja-JP" altLang="en-US" dirty="0" smtClean="0"/>
              <a:t>コンテンツの共有</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
        <p:nvSpPr>
          <p:cNvPr id="7" name="スライド番号プレースホルダー 4"/>
          <p:cNvSpPr>
            <a:spLocks noGrp="1"/>
          </p:cNvSpPr>
          <p:nvPr>
            <p:ph type="sldNum" sz="quarter" idx="12"/>
          </p:nvPr>
        </p:nvSpPr>
        <p:spPr>
          <a:xfrm>
            <a:off x="8748464" y="4818186"/>
            <a:ext cx="549424" cy="273844"/>
          </a:xfrm>
        </p:spPr>
        <p:txBody>
          <a:bodyPr>
            <a:normAutofit/>
          </a:bodyPr>
          <a:lstStyle/>
          <a:p>
            <a:fld id="{4B22246B-72CC-4AB3-AEF9-7F9B00475CC6}" type="slidenum">
              <a:rPr lang="ja-JP" altLang="en-US" sz="1000" b="1" smtClean="0">
                <a:solidFill>
                  <a:schemeClr val="tx1">
                    <a:lumMod val="75000"/>
                    <a:lumOff val="25000"/>
                  </a:schemeClr>
                </a:solidFill>
              </a:rPr>
              <a:pPr/>
              <a:t>153</a:t>
            </a:fld>
            <a:endParaRPr lang="ja-JP" altLang="en-US" b="1" dirty="0">
              <a:solidFill>
                <a:schemeClr val="tx1">
                  <a:lumMod val="75000"/>
                  <a:lumOff val="25000"/>
                </a:schemeClr>
              </a:solidFill>
            </a:endParaRPr>
          </a:p>
        </p:txBody>
      </p:sp>
    </p:spTree>
    <p:extLst>
      <p:ext uri="{BB962C8B-B14F-4D97-AF65-F5344CB8AC3E}">
        <p14:creationId xmlns:p14="http://schemas.microsoft.com/office/powerpoint/2010/main" val="189015973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Google Shape;483;p16"/>
          <p:cNvSpPr/>
          <p:nvPr/>
        </p:nvSpPr>
        <p:spPr>
          <a:xfrm>
            <a:off x="1871880" y="2967726"/>
            <a:ext cx="1620000" cy="756152"/>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5" name="タイトル 4"/>
          <p:cNvSpPr>
            <a:spLocks noGrp="1"/>
          </p:cNvSpPr>
          <p:nvPr>
            <p:ph type="title"/>
          </p:nvPr>
        </p:nvSpPr>
        <p:spPr/>
        <p:txBody>
          <a:bodyPr>
            <a:normAutofit/>
          </a:bodyPr>
          <a:lstStyle/>
          <a:p>
            <a:r>
              <a:rPr lang="ja-JP" altLang="en-US" dirty="0" smtClean="0"/>
              <a:t>部門分析ユーザーが</a:t>
            </a:r>
            <a:r>
              <a:rPr lang="ja-JP" altLang="en-US" dirty="0"/>
              <a:t>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部門の分析ユーザーの立場を想定して、次のような設定操作を体験します。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154</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smtClean="0">
                <a:solidFill>
                  <a:schemeClr val="accent1"/>
                </a:solidFill>
                <a:latin typeface="Meiryo"/>
                <a:ea typeface="Meiryo"/>
                <a:cs typeface="Meiryo"/>
                <a:sym typeface="Meiryo"/>
              </a:rPr>
              <a:t>部門</a:t>
            </a:r>
            <a:r>
              <a:rPr lang="ja-JP" altLang="en-US" sz="900" b="1" dirty="0" smtClean="0">
                <a:solidFill>
                  <a:schemeClr val="accent1"/>
                </a:solidFill>
                <a:latin typeface="Meiryo"/>
                <a:ea typeface="Meiryo"/>
                <a:cs typeface="Meiryo"/>
                <a:sym typeface="Meiryo"/>
              </a:rPr>
              <a:t>分析ユーザー</a:t>
            </a:r>
            <a:r>
              <a:rPr lang="zh-TW" altLang="en-US" sz="900" b="1" dirty="0" smtClean="0">
                <a:solidFill>
                  <a:schemeClr val="accent1"/>
                </a:solidFill>
                <a:latin typeface="Meiryo"/>
                <a:ea typeface="Meiryo"/>
                <a:cs typeface="Meiryo"/>
                <a:sym typeface="Meiryo"/>
              </a:rPr>
              <a:t>（</a:t>
            </a:r>
            <a:r>
              <a:rPr lang="en-US" altLang="zh-TW" sz="900" b="1" dirty="0" smtClean="0">
                <a:solidFill>
                  <a:schemeClr val="accent1"/>
                </a:solidFill>
                <a:latin typeface="Meiryo"/>
                <a:ea typeface="Meiryo"/>
                <a:cs typeface="Meiryo"/>
                <a:sym typeface="Meiryo"/>
              </a:rPr>
              <a:t>11</a:t>
            </a:r>
            <a:r>
              <a:rPr lang="zh-TW" altLang="en-US" sz="900" b="1" dirty="0" smtClean="0">
                <a:solidFill>
                  <a:schemeClr val="accent1"/>
                </a:solidFill>
                <a:latin typeface="Meiryo"/>
                <a:ea typeface="Meiryo"/>
                <a:cs typeface="Meiryo"/>
                <a:sym typeface="Meiryo"/>
              </a:rPr>
              <a:t>）</a:t>
            </a:r>
            <a:endParaRPr lang="zh-TW" altLang="en-US" sz="900" b="1" dirty="0">
              <a:solidFill>
                <a:schemeClr val="accent1"/>
              </a:solidFill>
              <a:latin typeface="Meiryo"/>
              <a:ea typeface="Meiryo"/>
              <a:cs typeface="Meiryo"/>
              <a:sym typeface="Meiryo"/>
            </a:endParaRPr>
          </a:p>
        </p:txBody>
      </p:sp>
      <p:grpSp>
        <p:nvGrpSpPr>
          <p:cNvPr id="7" name="グループ化 6"/>
          <p:cNvGrpSpPr/>
          <p:nvPr/>
        </p:nvGrpSpPr>
        <p:grpSpPr>
          <a:xfrm>
            <a:off x="6120336" y="3271238"/>
            <a:ext cx="1476000" cy="396000"/>
            <a:chOff x="323528" y="2283718"/>
            <a:chExt cx="1476000" cy="396000"/>
          </a:xfrm>
        </p:grpSpPr>
        <p:sp>
          <p:nvSpPr>
            <p:cNvPr id="85" name="Google Shape;485;p16"/>
            <p:cNvSpPr/>
            <p:nvPr/>
          </p:nvSpPr>
          <p:spPr>
            <a:xfrm>
              <a:off x="323528" y="2304000"/>
              <a:ext cx="1476000" cy="324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540000" tIns="72000" rIns="91425" bIns="36000" anchor="ctr" anchorCtr="0">
              <a:noAutofit/>
            </a:bodyPr>
            <a:lstStyle/>
            <a:p>
              <a:pPr marL="0" marR="0" lvl="0" indent="0" algn="l" rtl="0">
                <a:spcBef>
                  <a:spcPts val="0"/>
                </a:spcBef>
                <a:spcAft>
                  <a:spcPts val="0"/>
                </a:spcAft>
                <a:buNone/>
              </a:pPr>
              <a:r>
                <a:rPr lang="en-US" altLang="ja-JP" sz="900" dirty="0" err="1" smtClean="0">
                  <a:solidFill>
                    <a:srgbClr val="3F3F3F"/>
                  </a:solidFill>
                  <a:latin typeface="Segoe UI 本文"/>
                  <a:ea typeface="Meiryo"/>
                  <a:cs typeface="Meiryo"/>
                  <a:sym typeface="Meiryo"/>
                </a:rPr>
                <a:t>kkalec</a:t>
              </a:r>
              <a:r>
                <a:rPr lang="ja-JP" sz="900" dirty="0" smtClean="0">
                  <a:solidFill>
                    <a:srgbClr val="3F3F3F"/>
                  </a:solidFill>
                  <a:latin typeface="Meiryo"/>
                  <a:ea typeface="Meiryo"/>
                  <a:cs typeface="Meiryo"/>
                  <a:sym typeface="Meiryo"/>
                </a:rPr>
                <a:t>グループ</a:t>
              </a:r>
              <a:endParaRPr sz="900" dirty="0">
                <a:solidFill>
                  <a:srgbClr val="3F3F3F"/>
                </a:solidFill>
                <a:latin typeface="Meiryo"/>
                <a:ea typeface="Meiryo"/>
                <a:cs typeface="Meiryo"/>
                <a:sym typeface="Meiryo"/>
              </a:endParaRPr>
            </a:p>
          </p:txBody>
        </p:sp>
        <p:pic>
          <p:nvPicPr>
            <p:cNvPr id="86" name="Google Shape;486;p16"/>
            <p:cNvPicPr preferRelativeResize="0"/>
            <p:nvPr/>
          </p:nvPicPr>
          <p:blipFill rotWithShape="1">
            <a:blip r:embed="rId2">
              <a:alphaModFix/>
            </a:blip>
            <a:srcRect/>
            <a:stretch/>
          </p:blipFill>
          <p:spPr>
            <a:xfrm>
              <a:off x="387152" y="2283718"/>
              <a:ext cx="396000" cy="396000"/>
            </a:xfrm>
            <a:prstGeom prst="rect">
              <a:avLst/>
            </a:prstGeom>
            <a:noFill/>
            <a:ln>
              <a:noFill/>
            </a:ln>
          </p:spPr>
        </p:pic>
      </p:grpSp>
      <p:sp>
        <p:nvSpPr>
          <p:cNvPr id="107" name="Google Shape;484;p11"/>
          <p:cNvSpPr txBox="1"/>
          <p:nvPr/>
        </p:nvSpPr>
        <p:spPr>
          <a:xfrm>
            <a:off x="647526" y="1599710"/>
            <a:ext cx="3564000" cy="432000"/>
          </a:xfrm>
          <a:prstGeom prst="rect">
            <a:avLst/>
          </a:prstGeom>
          <a:noFill/>
          <a:ln>
            <a:noFill/>
          </a:ln>
        </p:spPr>
        <p:txBody>
          <a:bodyPr spcFirstLastPara="1" wrap="squar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①他のユーザーが参照できないマイフォルダ（マイコンテンツフォルダ）に、独自の分析レポートを作成</a:t>
            </a:r>
            <a:endParaRPr lang="en-US" altLang="ja-JP" sz="900" b="1" dirty="0" smtClean="0">
              <a:solidFill>
                <a:schemeClr val="accent1"/>
              </a:solidFill>
              <a:latin typeface="Meiryo"/>
              <a:ea typeface="Meiryo"/>
              <a:cs typeface="Meiryo"/>
              <a:sym typeface="Meiryo"/>
            </a:endParaRPr>
          </a:p>
        </p:txBody>
      </p:sp>
      <p:sp>
        <p:nvSpPr>
          <p:cNvPr id="142" name="Google Shape;519;p16"/>
          <p:cNvSpPr/>
          <p:nvPr/>
        </p:nvSpPr>
        <p:spPr>
          <a:xfrm>
            <a:off x="647526" y="1354293"/>
            <a:ext cx="3564000" cy="252000"/>
          </a:xfrm>
          <a:prstGeom prst="rect">
            <a:avLst/>
          </a:prstGeom>
          <a:solidFill>
            <a:schemeClr val="accent6"/>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マイコンテンツの作成（</a:t>
            </a:r>
            <a:r>
              <a:rPr lang="en-US" altLang="ja-JP" sz="1200" b="1" dirty="0" smtClean="0">
                <a:solidFill>
                  <a:schemeClr val="bg1"/>
                </a:solidFill>
                <a:latin typeface="Segoe UI 本文"/>
                <a:ea typeface="Meiryo"/>
                <a:cs typeface="Meiryo"/>
                <a:sym typeface="Meiryo"/>
              </a:rPr>
              <a:t>Designer</a:t>
            </a:r>
            <a:r>
              <a:rPr lang="ja-JP" altLang="en-US" sz="1200" b="1" dirty="0">
                <a:solidFill>
                  <a:schemeClr val="bg1"/>
                </a:solidFill>
                <a:latin typeface="Meiryo"/>
                <a:ea typeface="Meiryo"/>
                <a:cs typeface="Meiryo"/>
                <a:sym typeface="Meiryo"/>
              </a:rPr>
              <a:t>操作</a:t>
            </a:r>
            <a:r>
              <a:rPr lang="ja-JP" altLang="en-US" sz="1200" b="1" dirty="0" smtClean="0">
                <a:solidFill>
                  <a:schemeClr val="bg1"/>
                </a:solidFill>
                <a:latin typeface="Meiryo"/>
                <a:ea typeface="Meiryo"/>
                <a:cs typeface="Meiryo"/>
                <a:sym typeface="Meiryo"/>
              </a:rPr>
              <a:t>）</a:t>
            </a:r>
            <a:endParaRPr sz="1200" b="1" dirty="0">
              <a:solidFill>
                <a:schemeClr val="bg1"/>
              </a:solidFill>
              <a:latin typeface="Meiryo"/>
              <a:ea typeface="Meiryo"/>
              <a:cs typeface="Meiryo"/>
              <a:sym typeface="Meiryo"/>
            </a:endParaRPr>
          </a:p>
        </p:txBody>
      </p:sp>
      <p:pic>
        <p:nvPicPr>
          <p:cNvPr id="58" name="Google Shape;468;p11"/>
          <p:cNvPicPr preferRelativeResize="0"/>
          <p:nvPr/>
        </p:nvPicPr>
        <p:blipFill rotWithShape="1">
          <a:blip r:embed="rId3">
            <a:alphaModFix/>
          </a:blip>
          <a:srcRect/>
          <a:stretch/>
        </p:blipFill>
        <p:spPr>
          <a:xfrm>
            <a:off x="5292080" y="267494"/>
            <a:ext cx="396000" cy="396000"/>
          </a:xfrm>
          <a:prstGeom prst="rect">
            <a:avLst/>
          </a:prstGeom>
          <a:noFill/>
          <a:ln>
            <a:noFill/>
          </a:ln>
        </p:spPr>
      </p:pic>
      <p:sp>
        <p:nvSpPr>
          <p:cNvPr id="66" name="Google Shape;484;p11"/>
          <p:cNvSpPr txBox="1"/>
          <p:nvPr/>
        </p:nvSpPr>
        <p:spPr>
          <a:xfrm>
            <a:off x="7128400" y="3759926"/>
            <a:ext cx="1116000" cy="5077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a:t>
            </a:r>
            <a:endParaRPr lang="en-US" altLang="ja-JP" sz="900" b="1" dirty="0" smtClean="0">
              <a:solidFill>
                <a:schemeClr val="accent1"/>
              </a:solidFill>
              <a:latin typeface="Meiryo"/>
              <a:ea typeface="Meiryo"/>
              <a:cs typeface="Meiryo"/>
              <a:sym typeface="Meiryo"/>
            </a:endParaRPr>
          </a:p>
          <a:p>
            <a:pPr marL="0" marR="0" lvl="0" indent="0" algn="ctr" rtl="0">
              <a:spcBef>
                <a:spcPts val="0"/>
              </a:spcBef>
              <a:spcAft>
                <a:spcPts val="0"/>
              </a:spcAft>
              <a:buNone/>
            </a:pPr>
            <a:r>
              <a:rPr lang="ja-JP" altLang="en-US" sz="900" b="1" dirty="0" smtClean="0">
                <a:solidFill>
                  <a:schemeClr val="accent1"/>
                </a:solidFill>
                <a:latin typeface="Meiryo"/>
                <a:ea typeface="Meiryo"/>
                <a:cs typeface="Meiryo"/>
                <a:sym typeface="Meiryo"/>
              </a:rPr>
              <a:t>（</a:t>
            </a:r>
            <a:r>
              <a:rPr lang="en-US" altLang="ja-JP" sz="900" b="1" dirty="0" smtClean="0">
                <a:solidFill>
                  <a:schemeClr val="accent1"/>
                </a:solidFill>
                <a:latin typeface="Segoe UI 本文"/>
                <a:ea typeface="Meiryo"/>
                <a:cs typeface="Meiryo"/>
                <a:sym typeface="Meiryo"/>
              </a:rPr>
              <a:t>24</a:t>
            </a:r>
            <a:r>
              <a:rPr lang="ja-JP" altLang="en-US" sz="900" b="1" dirty="0" smtClean="0">
                <a:solidFill>
                  <a:schemeClr val="accent1"/>
                </a:solidFill>
                <a:latin typeface="Meiryo"/>
                <a:ea typeface="Meiryo"/>
                <a:cs typeface="Meiryo"/>
                <a:sym typeface="Meiryo"/>
              </a:rPr>
              <a:t>）</a:t>
            </a:r>
            <a:endParaRPr lang="en-US" altLang="ja-JP" sz="900" b="1" dirty="0" smtClean="0">
              <a:solidFill>
                <a:schemeClr val="accent1"/>
              </a:solidFill>
              <a:latin typeface="Meiryo"/>
              <a:ea typeface="Meiryo"/>
              <a:cs typeface="Meiryo"/>
              <a:sym typeface="Meiryo"/>
            </a:endParaRPr>
          </a:p>
        </p:txBody>
      </p:sp>
      <p:pic>
        <p:nvPicPr>
          <p:cNvPr id="84" name="図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032" y="3291830"/>
            <a:ext cx="324000" cy="324000"/>
          </a:xfrm>
          <a:prstGeom prst="rect">
            <a:avLst/>
          </a:prstGeom>
        </p:spPr>
      </p:pic>
      <p:sp>
        <p:nvSpPr>
          <p:cNvPr id="90" name="Google Shape;519;p16"/>
          <p:cNvSpPr/>
          <p:nvPr/>
        </p:nvSpPr>
        <p:spPr>
          <a:xfrm>
            <a:off x="2195856" y="3075806"/>
            <a:ext cx="900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マイレポート</a:t>
            </a:r>
            <a:endParaRPr sz="900" dirty="0">
              <a:solidFill>
                <a:schemeClr val="tx1">
                  <a:lumMod val="75000"/>
                  <a:lumOff val="25000"/>
                </a:schemeClr>
              </a:solidFill>
              <a:latin typeface="Meiryo"/>
              <a:ea typeface="Meiryo"/>
              <a:cs typeface="Meiryo"/>
              <a:sym typeface="Meiryo"/>
            </a:endParaRPr>
          </a:p>
        </p:txBody>
      </p:sp>
      <p:grpSp>
        <p:nvGrpSpPr>
          <p:cNvPr id="94" name="グループ化 93"/>
          <p:cNvGrpSpPr/>
          <p:nvPr/>
        </p:nvGrpSpPr>
        <p:grpSpPr>
          <a:xfrm>
            <a:off x="1061640" y="2175766"/>
            <a:ext cx="540000" cy="540000"/>
            <a:chOff x="935848" y="1887734"/>
            <a:chExt cx="540000" cy="540000"/>
          </a:xfrm>
        </p:grpSpPr>
        <p:sp>
          <p:nvSpPr>
            <p:cNvPr id="95" name="楕円 94"/>
            <p:cNvSpPr/>
            <p:nvPr/>
          </p:nvSpPr>
          <p:spPr>
            <a:xfrm>
              <a:off x="935848" y="1887734"/>
              <a:ext cx="540000" cy="540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6" name="Google Shape;656;p17"/>
            <p:cNvPicPr preferRelativeResize="0"/>
            <p:nvPr/>
          </p:nvPicPr>
          <p:blipFill rotWithShape="1">
            <a:blip r:embed="rId5">
              <a:alphaModFix/>
            </a:blip>
            <a:srcRect l="18285" t="18931" r="17079" b="18569"/>
            <a:stretch/>
          </p:blipFill>
          <p:spPr>
            <a:xfrm>
              <a:off x="1043896" y="1995686"/>
              <a:ext cx="324000" cy="324000"/>
            </a:xfrm>
            <a:prstGeom prst="rect">
              <a:avLst/>
            </a:prstGeom>
            <a:noFill/>
            <a:ln>
              <a:noFill/>
            </a:ln>
          </p:spPr>
        </p:pic>
      </p:grpSp>
      <p:sp>
        <p:nvSpPr>
          <p:cNvPr id="97" name="Google Shape;519;p16"/>
          <p:cNvSpPr/>
          <p:nvPr/>
        </p:nvSpPr>
        <p:spPr>
          <a:xfrm>
            <a:off x="1601640" y="2355830"/>
            <a:ext cx="1692384" cy="180064"/>
          </a:xfrm>
          <a:prstGeom prst="rect">
            <a:avLst/>
          </a:prstGeom>
          <a:noFill/>
          <a:ln>
            <a:noFill/>
          </a:ln>
        </p:spPr>
        <p:txBody>
          <a:bodyPr spcFirstLastPara="1" wrap="square" lIns="91425" tIns="72000" rIns="91425" bIns="45700" anchor="ctr" anchorCtr="0">
            <a:noAutofit/>
          </a:bodyPr>
          <a:lstStyle/>
          <a:p>
            <a:pPr lvl="0"/>
            <a:r>
              <a:rPr lang="en-US" altLang="ja-JP" sz="900" dirty="0" err="1" smtClean="0">
                <a:solidFill>
                  <a:srgbClr val="3F3F3F"/>
                </a:solidFill>
                <a:latin typeface="Segoe UI 本文"/>
                <a:ea typeface="Meiryo"/>
                <a:cs typeface="Meiryo"/>
                <a:sym typeface="Meiryo"/>
              </a:rPr>
              <a:t>kkalec</a:t>
            </a:r>
            <a:r>
              <a:rPr lang="ja-JP" altLang="en-US" sz="900" dirty="0">
                <a:solidFill>
                  <a:srgbClr val="3F3F3F"/>
                </a:solidFill>
                <a:latin typeface="Meiryo"/>
                <a:ea typeface="Meiryo"/>
                <a:cs typeface="Meiryo"/>
                <a:sym typeface="Meiryo"/>
              </a:rPr>
              <a:t>ワークスペース</a:t>
            </a:r>
            <a:endParaRPr sz="900" dirty="0">
              <a:solidFill>
                <a:srgbClr val="3F3F3F"/>
              </a:solidFill>
              <a:latin typeface="Meiryo"/>
              <a:ea typeface="Meiryo"/>
              <a:cs typeface="Meiryo"/>
              <a:sym typeface="Meiryo"/>
            </a:endParaRPr>
          </a:p>
        </p:txBody>
      </p:sp>
      <p:grpSp>
        <p:nvGrpSpPr>
          <p:cNvPr id="14" name="グループ化 13"/>
          <p:cNvGrpSpPr/>
          <p:nvPr/>
        </p:nvGrpSpPr>
        <p:grpSpPr>
          <a:xfrm>
            <a:off x="1709832" y="2823814"/>
            <a:ext cx="324000" cy="324000"/>
            <a:chOff x="827584" y="2715766"/>
            <a:chExt cx="324000" cy="324000"/>
          </a:xfrm>
        </p:grpSpPr>
        <p:sp>
          <p:nvSpPr>
            <p:cNvPr id="13" name="正方形/長方形 12"/>
            <p:cNvSpPr/>
            <p:nvPr/>
          </p:nvSpPr>
          <p:spPr>
            <a:xfrm>
              <a:off x="827584" y="2715766"/>
              <a:ext cx="324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8" name="Google Shape;656;p17"/>
            <p:cNvPicPr preferRelativeResize="0"/>
            <p:nvPr/>
          </p:nvPicPr>
          <p:blipFill rotWithShape="1">
            <a:blip r:embed="rId5">
              <a:alphaModFix/>
            </a:blip>
            <a:srcRect l="18285" t="18931" r="17079" b="18569"/>
            <a:stretch/>
          </p:blipFill>
          <p:spPr>
            <a:xfrm>
              <a:off x="827584" y="2715766"/>
              <a:ext cx="324000" cy="324000"/>
            </a:xfrm>
            <a:prstGeom prst="rect">
              <a:avLst/>
            </a:prstGeom>
            <a:noFill/>
            <a:ln>
              <a:noFill/>
            </a:ln>
          </p:spPr>
        </p:pic>
      </p:grpSp>
      <p:cxnSp>
        <p:nvCxnSpPr>
          <p:cNvPr id="11" name="カギ線コネクタ 10"/>
          <p:cNvCxnSpPr>
            <a:endCxn id="108" idx="1"/>
          </p:cNvCxnSpPr>
          <p:nvPr/>
        </p:nvCxnSpPr>
        <p:spPr>
          <a:xfrm rot="16200000" flipH="1">
            <a:off x="1457780" y="2733762"/>
            <a:ext cx="270048" cy="234056"/>
          </a:xfrm>
          <a:prstGeom prst="bentConnector2">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112" name="Google Shape;519;p16"/>
          <p:cNvSpPr/>
          <p:nvPr/>
        </p:nvSpPr>
        <p:spPr>
          <a:xfrm>
            <a:off x="2015880" y="2751726"/>
            <a:ext cx="1476000" cy="180064"/>
          </a:xfrm>
          <a:prstGeom prst="rect">
            <a:avLst/>
          </a:prstGeom>
          <a:noFill/>
          <a:ln>
            <a:noFill/>
          </a:ln>
        </p:spPr>
        <p:txBody>
          <a:bodyPr spcFirstLastPara="1" wrap="square" lIns="91425" tIns="72000" rIns="91425" bIns="45700" anchor="ctr" anchorCtr="0">
            <a:noAutofit/>
          </a:bodyPr>
          <a:lstStyle/>
          <a:p>
            <a:pPr lvl="0"/>
            <a:r>
              <a:rPr lang="ja-JP" altLang="en-US" sz="900" dirty="0" smtClean="0">
                <a:solidFill>
                  <a:srgbClr val="3F3F3F"/>
                </a:solidFill>
                <a:latin typeface="Meiryo"/>
                <a:ea typeface="Meiryo"/>
                <a:cs typeface="Meiryo"/>
                <a:sym typeface="Meiryo"/>
              </a:rPr>
              <a:t>マイコンテンツフォルダ</a:t>
            </a:r>
            <a:endParaRPr sz="900" dirty="0">
              <a:solidFill>
                <a:srgbClr val="3F3F3F"/>
              </a:solidFill>
              <a:latin typeface="Meiryo"/>
              <a:ea typeface="Meiryo"/>
              <a:cs typeface="Meiryo"/>
              <a:sym typeface="Meiryo"/>
            </a:endParaRPr>
          </a:p>
        </p:txBody>
      </p:sp>
      <p:cxnSp>
        <p:nvCxnSpPr>
          <p:cNvPr id="122" name="直線矢印コネクタ 121"/>
          <p:cNvCxnSpPr>
            <a:stCxn id="84" idx="3"/>
            <a:endCxn id="123" idx="1"/>
          </p:cNvCxnSpPr>
          <p:nvPr/>
        </p:nvCxnSpPr>
        <p:spPr>
          <a:xfrm>
            <a:off x="2826032" y="3453830"/>
            <a:ext cx="1313920" cy="4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4139952" y="3255870"/>
            <a:ext cx="540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共有</a:t>
            </a:r>
            <a:endParaRPr kumimoji="1" lang="ja-JP" altLang="en-US" sz="1200" b="1" dirty="0">
              <a:solidFill>
                <a:schemeClr val="bg1"/>
              </a:solidFill>
            </a:endParaRPr>
          </a:p>
        </p:txBody>
      </p:sp>
      <p:sp>
        <p:nvSpPr>
          <p:cNvPr id="124" name="Google Shape;519;p16"/>
          <p:cNvSpPr/>
          <p:nvPr/>
        </p:nvSpPr>
        <p:spPr>
          <a:xfrm>
            <a:off x="4572000" y="1354293"/>
            <a:ext cx="3564000" cy="252000"/>
          </a:xfrm>
          <a:prstGeom prst="rect">
            <a:avLst/>
          </a:prstGeom>
          <a:solidFill>
            <a:schemeClr val="accent6"/>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マイコンテンツの共有</a:t>
            </a:r>
            <a:endParaRPr sz="1200" b="1" dirty="0">
              <a:solidFill>
                <a:schemeClr val="bg1"/>
              </a:solidFill>
              <a:latin typeface="Meiryo"/>
              <a:ea typeface="Meiryo"/>
              <a:cs typeface="Meiryo"/>
              <a:sym typeface="Meiryo"/>
            </a:endParaRPr>
          </a:p>
        </p:txBody>
      </p:sp>
      <p:sp>
        <p:nvSpPr>
          <p:cNvPr id="125" name="Google Shape;484;p11"/>
          <p:cNvSpPr txBox="1"/>
          <p:nvPr/>
        </p:nvSpPr>
        <p:spPr>
          <a:xfrm>
            <a:off x="4572000" y="1599710"/>
            <a:ext cx="3564000" cy="432000"/>
          </a:xfrm>
          <a:prstGeom prst="rect">
            <a:avLst/>
          </a:prstGeom>
          <a:noFill/>
          <a:ln>
            <a:noFill/>
          </a:ln>
        </p:spPr>
        <p:txBody>
          <a:bodyPr spcFirstLastPara="1" wrap="squar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②マイレポート（マイコンテンツ内のレポート）を特定のユーザーやグループへ共有（閲覧できるようにする）</a:t>
            </a:r>
            <a:endParaRPr lang="en-US" altLang="ja-JP" sz="900" b="1" dirty="0" smtClean="0">
              <a:solidFill>
                <a:schemeClr val="accent1"/>
              </a:solidFill>
              <a:latin typeface="Meiryo"/>
              <a:ea typeface="Meiryo"/>
              <a:cs typeface="Meiryo"/>
              <a:sym typeface="Meiryo"/>
            </a:endParaRPr>
          </a:p>
        </p:txBody>
      </p:sp>
      <p:cxnSp>
        <p:nvCxnSpPr>
          <p:cNvPr id="127" name="直線矢印コネクタ 126"/>
          <p:cNvCxnSpPr>
            <a:stCxn id="123" idx="3"/>
            <a:endCxn id="85" idx="1"/>
          </p:cNvCxnSpPr>
          <p:nvPr/>
        </p:nvCxnSpPr>
        <p:spPr>
          <a:xfrm flipV="1">
            <a:off x="4679952" y="3453520"/>
            <a:ext cx="1440384" cy="35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8" name="Google Shape;519;p16"/>
          <p:cNvSpPr/>
          <p:nvPr/>
        </p:nvSpPr>
        <p:spPr>
          <a:xfrm>
            <a:off x="4572000" y="3219822"/>
            <a:ext cx="1692384" cy="180064"/>
          </a:xfrm>
          <a:prstGeom prst="rect">
            <a:avLst/>
          </a:prstGeom>
          <a:noFill/>
          <a:ln>
            <a:noFill/>
          </a:ln>
        </p:spPr>
        <p:txBody>
          <a:bodyPr spcFirstLastPara="1" wrap="square" lIns="91425" tIns="72000" rIns="91425" bIns="45700" anchor="ctr" anchorCtr="0">
            <a:noAutofit/>
          </a:bodyPr>
          <a:lstStyle/>
          <a:p>
            <a:pPr lvl="0" algn="ctr"/>
            <a:r>
              <a:rPr lang="ja-JP" altLang="en-US" sz="900" dirty="0" smtClean="0">
                <a:solidFill>
                  <a:srgbClr val="3F3F3F"/>
                </a:solidFill>
                <a:latin typeface="Meiryo"/>
                <a:ea typeface="Meiryo"/>
                <a:cs typeface="Meiryo"/>
                <a:sym typeface="Meiryo"/>
              </a:rPr>
              <a:t>共有したい先を指定</a:t>
            </a:r>
            <a:endParaRPr sz="900" dirty="0">
              <a:solidFill>
                <a:srgbClr val="3F3F3F"/>
              </a:solidFill>
              <a:latin typeface="Meiryo"/>
              <a:ea typeface="Meiryo"/>
              <a:cs typeface="Meiryo"/>
              <a:sym typeface="Meiryo"/>
            </a:endParaRPr>
          </a:p>
        </p:txBody>
      </p:sp>
      <p:cxnSp>
        <p:nvCxnSpPr>
          <p:cNvPr id="129" name="カギ線コネクタ 128"/>
          <p:cNvCxnSpPr>
            <a:stCxn id="86" idx="2"/>
            <a:endCxn id="36" idx="1"/>
          </p:cNvCxnSpPr>
          <p:nvPr/>
        </p:nvCxnSpPr>
        <p:spPr>
          <a:xfrm rot="16200000" flipH="1">
            <a:off x="6411756" y="3637442"/>
            <a:ext cx="290688" cy="350280"/>
          </a:xfrm>
          <a:prstGeom prst="bentConnector2">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a:stCxn id="36" idx="2"/>
            <a:endCxn id="84" idx="2"/>
          </p:cNvCxnSpPr>
          <p:nvPr/>
        </p:nvCxnSpPr>
        <p:spPr>
          <a:xfrm rot="5400000" flipH="1">
            <a:off x="4527088" y="1752774"/>
            <a:ext cx="540096" cy="4266208"/>
          </a:xfrm>
          <a:prstGeom prst="bentConnector3">
            <a:avLst>
              <a:gd name="adj1" fmla="val -42326"/>
            </a:avLst>
          </a:prstGeom>
          <a:ln w="19050">
            <a:solidFill>
              <a:srgbClr val="007BBB"/>
            </a:solidFill>
            <a:tailEnd type="triangle"/>
          </a:ln>
        </p:spPr>
        <p:style>
          <a:lnRef idx="1">
            <a:schemeClr val="accent1"/>
          </a:lnRef>
          <a:fillRef idx="0">
            <a:schemeClr val="accent1"/>
          </a:fillRef>
          <a:effectRef idx="0">
            <a:schemeClr val="accent1"/>
          </a:effectRef>
          <a:fontRef idx="minor">
            <a:schemeClr val="tx1"/>
          </a:fontRef>
        </p:style>
      </p:cxnSp>
      <p:sp>
        <p:nvSpPr>
          <p:cNvPr id="130" name="Google Shape;519;p16"/>
          <p:cNvSpPr/>
          <p:nvPr/>
        </p:nvSpPr>
        <p:spPr>
          <a:xfrm>
            <a:off x="3743712" y="4443958"/>
            <a:ext cx="1692384" cy="180064"/>
          </a:xfrm>
          <a:prstGeom prst="rect">
            <a:avLst/>
          </a:prstGeom>
          <a:noFill/>
          <a:ln>
            <a:noFill/>
          </a:ln>
        </p:spPr>
        <p:txBody>
          <a:bodyPr spcFirstLastPara="1" wrap="square" lIns="91425" tIns="72000" rIns="91425" bIns="45700" anchor="ctr" anchorCtr="0">
            <a:noAutofit/>
          </a:bodyPr>
          <a:lstStyle/>
          <a:p>
            <a:pPr lvl="0" algn="ctr"/>
            <a:r>
              <a:rPr lang="ja-JP" altLang="en-US" sz="900" dirty="0" smtClean="0">
                <a:solidFill>
                  <a:srgbClr val="3F3F3F"/>
                </a:solidFill>
                <a:latin typeface="Meiryo"/>
                <a:ea typeface="Meiryo"/>
                <a:cs typeface="Meiryo"/>
                <a:sym typeface="Meiryo"/>
              </a:rPr>
              <a:t>参照可能になる</a:t>
            </a:r>
            <a:endParaRPr sz="900" dirty="0">
              <a:solidFill>
                <a:srgbClr val="3F3F3F"/>
              </a:solidFill>
              <a:latin typeface="Meiryo"/>
              <a:ea typeface="Meiryo"/>
              <a:cs typeface="Meiryo"/>
              <a:sym typeface="Meiryo"/>
            </a:endParaRPr>
          </a:p>
        </p:txBody>
      </p:sp>
      <p:pic>
        <p:nvPicPr>
          <p:cNvPr id="36" name="Google Shape;480;p11"/>
          <p:cNvPicPr preferRelativeResize="0"/>
          <p:nvPr/>
        </p:nvPicPr>
        <p:blipFill rotWithShape="1">
          <a:blip r:embed="rId6">
            <a:alphaModFix/>
          </a:blip>
          <a:srcRect/>
          <a:stretch/>
        </p:blipFill>
        <p:spPr>
          <a:xfrm>
            <a:off x="6732240" y="3759926"/>
            <a:ext cx="396000" cy="396000"/>
          </a:xfrm>
          <a:prstGeom prst="rect">
            <a:avLst/>
          </a:prstGeom>
          <a:noFill/>
          <a:ln>
            <a:noFill/>
          </a:ln>
        </p:spPr>
      </p:pic>
      <p:pic>
        <p:nvPicPr>
          <p:cNvPr id="40" name="Google Shape;468;p11"/>
          <p:cNvPicPr preferRelativeResize="0"/>
          <p:nvPr/>
        </p:nvPicPr>
        <p:blipFill rotWithShape="1">
          <a:blip r:embed="rId3">
            <a:alphaModFix/>
          </a:blip>
          <a:srcRect/>
          <a:stretch/>
        </p:blipFill>
        <p:spPr>
          <a:xfrm>
            <a:off x="1907704" y="3183862"/>
            <a:ext cx="396000" cy="396000"/>
          </a:xfrm>
          <a:prstGeom prst="rect">
            <a:avLst/>
          </a:prstGeom>
          <a:noFill/>
          <a:ln>
            <a:noFill/>
          </a:ln>
        </p:spPr>
      </p:pic>
    </p:spTree>
    <p:extLst>
      <p:ext uri="{BB962C8B-B14F-4D97-AF65-F5344CB8AC3E}">
        <p14:creationId xmlns:p14="http://schemas.microsoft.com/office/powerpoint/2010/main" val="381175007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a:t>
            </a:r>
            <a:r>
              <a:rPr lang="en-US" altLang="ja-JP" dirty="0" smtClean="0">
                <a:ea typeface="+mn-ea"/>
              </a:rPr>
              <a:t>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2"/>
              </a:rPr>
              <a:t>http</a:t>
            </a:r>
            <a:r>
              <a:rPr lang="en-US" altLang="ja-JP" dirty="0">
                <a:hlinkClick r:id="rId2"/>
              </a:rPr>
              <a:t>://WebFOCUS</a:t>
            </a:r>
            <a:r>
              <a:rPr lang="ja-JP" altLang="en-US" dirty="0">
                <a:latin typeface="+mn-ea"/>
                <a:hlinkClick r:id="rId2"/>
              </a:rPr>
              <a:t>サーバ名</a:t>
            </a:r>
            <a:r>
              <a:rPr lang="en-US" altLang="ja-JP" dirty="0">
                <a:hlinkClick r:id="rId2"/>
              </a:rPr>
              <a:t>/ibi_apps</a:t>
            </a:r>
            <a:r>
              <a:rPr lang="en-US" altLang="ja-JP" dirty="0" smtClean="0">
                <a:hlinkClick r:id="rId2"/>
              </a:rPr>
              <a:t>/</a:t>
            </a:r>
            <a:endParaRPr lang="en-US" altLang="ja-JP" dirty="0" smtClean="0"/>
          </a:p>
          <a:p>
            <a:endParaRPr kumimoji="1" lang="en-US" altLang="ja-JP" dirty="0"/>
          </a:p>
          <a:p>
            <a:r>
              <a:rPr lang="ja-JP" altLang="en-US" dirty="0" smtClean="0"/>
              <a:t>分析ユーザー</a:t>
            </a:r>
            <a:r>
              <a:rPr lang="en-US" altLang="ja-JP" dirty="0" smtClean="0"/>
              <a:t> 11 / 11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155</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98845338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582656" y="1634400"/>
            <a:ext cx="2512738" cy="280955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2-1.Designer</a:t>
            </a:r>
            <a:r>
              <a:rPr lang="ja-JP" altLang="en-US" dirty="0" smtClean="0">
                <a:latin typeface="+mn-ea"/>
                <a:ea typeface="+mn-ea"/>
              </a:rPr>
              <a:t>を起動する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Designer</a:t>
            </a:r>
            <a:r>
              <a:rPr lang="ja-JP" altLang="en-US" dirty="0" smtClean="0"/>
              <a:t>を起動します。</a:t>
            </a:r>
            <a:endParaRPr lang="en-US" altLang="ja-JP" dirty="0" smtClean="0"/>
          </a:p>
          <a:p>
            <a:r>
              <a:rPr lang="ja-JP" altLang="en-US" dirty="0" smtClean="0"/>
              <a:t>「新しいことを始める」ボタンから「ビジュアライゼーションの作成」を選択します。</a:t>
            </a:r>
            <a:r>
              <a:rPr lang="en-US" altLang="ja-JP" dirty="0" smtClean="0"/>
              <a:t/>
            </a:r>
            <a:br>
              <a:rPr lang="en-US" altLang="ja-JP" dirty="0" smtClean="0"/>
            </a:br>
            <a:r>
              <a:rPr lang="en-US" altLang="ja-JP" dirty="0" smtClean="0"/>
              <a:t/>
            </a:r>
            <a:br>
              <a:rPr lang="en-US" altLang="ja-JP" dirty="0" smtClean="0"/>
            </a:br>
            <a:endParaRPr kumimoji="1" lang="en-US" altLang="ja-JP"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156</a:t>
            </a:fld>
            <a:endParaRPr lang="ja-JP" altLang="en-US" dirty="0"/>
          </a:p>
        </p:txBody>
      </p:sp>
      <p:pic>
        <p:nvPicPr>
          <p:cNvPr id="10" name="図 9"/>
          <p:cNvPicPr>
            <a:picLocks noChangeAspect="1"/>
          </p:cNvPicPr>
          <p:nvPr/>
        </p:nvPicPr>
        <p:blipFill>
          <a:blip r:embed="rId3"/>
          <a:stretch>
            <a:fillRect/>
          </a:stretch>
        </p:blipFill>
        <p:spPr>
          <a:xfrm>
            <a:off x="3698939" y="1634400"/>
            <a:ext cx="1683497" cy="2082624"/>
          </a:xfrm>
          <a:prstGeom prst="rect">
            <a:avLst/>
          </a:prstGeom>
          <a:ln w="12700">
            <a:solidFill>
              <a:schemeClr val="tx1">
                <a:lumMod val="75000"/>
                <a:lumOff val="25000"/>
              </a:schemeClr>
            </a:solidFill>
          </a:ln>
        </p:spPr>
      </p:pic>
      <p:sp>
        <p:nvSpPr>
          <p:cNvPr id="12" name="正方形/長方形 11"/>
          <p:cNvSpPr/>
          <p:nvPr/>
        </p:nvSpPr>
        <p:spPr>
          <a:xfrm>
            <a:off x="588519" y="2802724"/>
            <a:ext cx="396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54093" y="257647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14" name="正方形/長方形 13"/>
          <p:cNvSpPr/>
          <p:nvPr/>
        </p:nvSpPr>
        <p:spPr>
          <a:xfrm>
            <a:off x="1041066" y="3543240"/>
            <a:ext cx="1514709" cy="216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53035" y="3309682"/>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7" name="正方形/長方形 16"/>
          <p:cNvSpPr/>
          <p:nvPr/>
        </p:nvSpPr>
        <p:spPr>
          <a:xfrm>
            <a:off x="583000" y="1952517"/>
            <a:ext cx="396000" cy="36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44156" y="175775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20" name="正方形/長方形 19"/>
          <p:cNvSpPr/>
          <p:nvPr/>
        </p:nvSpPr>
        <p:spPr>
          <a:xfrm>
            <a:off x="3781087" y="2242762"/>
            <a:ext cx="1502028" cy="2569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644008" y="1921794"/>
            <a:ext cx="433429" cy="344256"/>
          </a:xfrm>
          <a:prstGeom prst="rect">
            <a:avLst/>
          </a:prstGeom>
          <a:noFill/>
        </p:spPr>
        <p:txBody>
          <a:bodyPr wrap="square" rtlCol="0" anchor="ctr">
            <a:spAutoFit/>
          </a:bodyPr>
          <a:lstStyle/>
          <a:p>
            <a:pPr algn="ctr"/>
            <a:r>
              <a:rPr kumimoji="1" lang="ja-JP" altLang="en-US" sz="1600" b="1" dirty="0" smtClean="0">
                <a:solidFill>
                  <a:srgbClr val="FF0000"/>
                </a:solidFill>
              </a:rPr>
              <a:t>④</a:t>
            </a:r>
          </a:p>
        </p:txBody>
      </p:sp>
      <p:cxnSp>
        <p:nvCxnSpPr>
          <p:cNvPr id="7" name="直線矢印コネクタ 6"/>
          <p:cNvCxnSpPr>
            <a:stCxn id="17" idx="3"/>
            <a:endCxn id="20" idx="1"/>
          </p:cNvCxnSpPr>
          <p:nvPr/>
        </p:nvCxnSpPr>
        <p:spPr>
          <a:xfrm>
            <a:off x="979000" y="2132517"/>
            <a:ext cx="2802087" cy="23873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78760115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2-2.Analytic Document</a:t>
            </a:r>
            <a:r>
              <a:rPr lang="ja-JP" altLang="en-US" dirty="0" smtClean="0">
                <a:latin typeface="+mn-ea"/>
                <a:ea typeface="+mn-ea"/>
              </a:rPr>
              <a:t>を作成する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レポートが使用するシノニムを選択します。</a:t>
            </a:r>
            <a:r>
              <a:rPr lang="en-US" altLang="ja-JP" dirty="0" smtClean="0"/>
              <a:t/>
            </a:r>
            <a:br>
              <a:rPr lang="en-US" altLang="ja-JP" dirty="0" smtClean="0"/>
            </a:br>
            <a:r>
              <a:rPr lang="ja-JP" altLang="en-US" dirty="0" smtClean="0"/>
              <a:t>ここでは</a:t>
            </a:r>
            <a:r>
              <a:rPr lang="ja-JP" altLang="en-US" dirty="0" smtClean="0">
                <a:latin typeface="+mj-ea"/>
              </a:rPr>
              <a:t>部門</a:t>
            </a:r>
            <a:r>
              <a:rPr lang="ja-JP" altLang="en-US" dirty="0">
                <a:latin typeface="+mj-ea"/>
              </a:rPr>
              <a:t>管理者＆</a:t>
            </a:r>
            <a:r>
              <a:rPr lang="ja-JP" altLang="en-US" dirty="0" smtClean="0">
                <a:latin typeface="+mj-ea"/>
              </a:rPr>
              <a:t>開発者ユーザーで作成した</a:t>
            </a:r>
            <a:r>
              <a:rPr lang="ja-JP" altLang="en-US" dirty="0" smtClean="0"/>
              <a:t>「</a:t>
            </a:r>
            <a:r>
              <a:rPr lang="en-US" altLang="ja-JP" dirty="0" err="1" smtClean="0"/>
              <a:t>bv_sales_kkalec</a:t>
            </a:r>
            <a:r>
              <a:rPr lang="ja-JP" altLang="en-US" dirty="0" smtClean="0"/>
              <a:t>」を選択します。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157</a:t>
            </a:fld>
            <a:endParaRPr lang="ja-JP" altLang="en-US" dirty="0"/>
          </a:p>
        </p:txBody>
      </p:sp>
      <p:pic>
        <p:nvPicPr>
          <p:cNvPr id="6" name="図 5"/>
          <p:cNvPicPr>
            <a:picLocks noChangeAspect="1"/>
          </p:cNvPicPr>
          <p:nvPr/>
        </p:nvPicPr>
        <p:blipFill>
          <a:blip r:embed="rId2"/>
          <a:stretch>
            <a:fillRect/>
          </a:stretch>
        </p:blipFill>
        <p:spPr>
          <a:xfrm>
            <a:off x="612001" y="1634400"/>
            <a:ext cx="5264057" cy="2988000"/>
          </a:xfrm>
          <a:prstGeom prst="rect">
            <a:avLst/>
          </a:prstGeom>
          <a:ln>
            <a:solidFill>
              <a:schemeClr val="tx1">
                <a:lumMod val="75000"/>
                <a:lumOff val="25000"/>
              </a:schemeClr>
            </a:solidFill>
          </a:ln>
        </p:spPr>
      </p:pic>
      <p:pic>
        <p:nvPicPr>
          <p:cNvPr id="8" name="図 7"/>
          <p:cNvPicPr>
            <a:picLocks noChangeAspect="1"/>
          </p:cNvPicPr>
          <p:nvPr/>
        </p:nvPicPr>
        <p:blipFill>
          <a:blip r:embed="rId3"/>
          <a:stretch>
            <a:fillRect/>
          </a:stretch>
        </p:blipFill>
        <p:spPr>
          <a:xfrm>
            <a:off x="3615882" y="1967108"/>
            <a:ext cx="5130537" cy="2988000"/>
          </a:xfrm>
          <a:prstGeom prst="rect">
            <a:avLst/>
          </a:prstGeom>
          <a:ln>
            <a:solidFill>
              <a:schemeClr val="tx1">
                <a:lumMod val="75000"/>
                <a:lumOff val="25000"/>
              </a:schemeClr>
            </a:solidFill>
          </a:ln>
        </p:spPr>
      </p:pic>
      <p:sp>
        <p:nvSpPr>
          <p:cNvPr id="9" name="正方形/長方形 8"/>
          <p:cNvSpPr/>
          <p:nvPr/>
        </p:nvSpPr>
        <p:spPr>
          <a:xfrm>
            <a:off x="659076" y="3035114"/>
            <a:ext cx="2904718" cy="184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664074" y="2929242"/>
            <a:ext cx="5012382" cy="146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35002" y="4707354"/>
            <a:ext cx="1041454" cy="247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2" name="テキスト ボックス 11"/>
          <p:cNvSpPr txBox="1"/>
          <p:nvPr/>
        </p:nvSpPr>
        <p:spPr>
          <a:xfrm>
            <a:off x="631508" y="3254419"/>
            <a:ext cx="1857421"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r>
              <a:rPr kumimoji="1" lang="ja-JP" altLang="en-US" sz="1100" b="1" dirty="0" smtClean="0">
                <a:solidFill>
                  <a:srgbClr val="FF0000"/>
                </a:solidFill>
              </a:rPr>
              <a:t>ダブルクリック</a:t>
            </a:r>
          </a:p>
        </p:txBody>
      </p:sp>
      <p:sp>
        <p:nvSpPr>
          <p:cNvPr id="13" name="テキスト ボックス 12"/>
          <p:cNvSpPr txBox="1"/>
          <p:nvPr/>
        </p:nvSpPr>
        <p:spPr>
          <a:xfrm>
            <a:off x="6827644" y="2637095"/>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テキスト ボックス 13"/>
          <p:cNvSpPr txBox="1"/>
          <p:nvPr/>
        </p:nvSpPr>
        <p:spPr>
          <a:xfrm>
            <a:off x="7939705" y="4393437"/>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60645415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1072329" y="1579212"/>
            <a:ext cx="6999343" cy="349967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2-3.Analytic Document</a:t>
            </a:r>
            <a:r>
              <a:rPr lang="ja-JP" altLang="en-US" dirty="0" smtClean="0">
                <a:latin typeface="+mn-ea"/>
                <a:ea typeface="+mn-ea"/>
              </a:rPr>
              <a:t>を作成する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Analytic Document</a:t>
            </a:r>
            <a:r>
              <a:rPr lang="ja-JP" altLang="en-US" dirty="0" smtClean="0"/>
              <a:t>形式のレポートを作成します。</a:t>
            </a:r>
            <a:endParaRPr lang="en-US" altLang="ja-JP" dirty="0"/>
          </a:p>
          <a:p>
            <a:r>
              <a:rPr lang="ja-JP" altLang="en-US" dirty="0" smtClean="0"/>
              <a:t>表示形式を「グリッド」に変更し項目をダブルクリックの操作で指定します。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158</a:t>
            </a:fld>
            <a:endParaRPr lang="ja-JP" altLang="en-US" dirty="0"/>
          </a:p>
        </p:txBody>
      </p:sp>
      <p:graphicFrame>
        <p:nvGraphicFramePr>
          <p:cNvPr id="30"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258437419"/>
              </p:ext>
            </p:extLst>
          </p:nvPr>
        </p:nvGraphicFramePr>
        <p:xfrm>
          <a:off x="6149259" y="2788014"/>
          <a:ext cx="2592000" cy="2160000"/>
        </p:xfrm>
        <a:graphic>
          <a:graphicData uri="http://schemas.openxmlformats.org/drawingml/2006/table">
            <a:tbl>
              <a:tblPr/>
              <a:tblGrid>
                <a:gridCol w="1296000">
                  <a:extLst>
                    <a:ext uri="{9D8B030D-6E8A-4147-A177-3AD203B41FA5}">
                      <a16:colId xmlns:a16="http://schemas.microsoft.com/office/drawing/2014/main" val="20001"/>
                    </a:ext>
                  </a:extLst>
                </a:gridCol>
                <a:gridCol w="1296000">
                  <a:extLst>
                    <a:ext uri="{9D8B030D-6E8A-4147-A177-3AD203B41FA5}">
                      <a16:colId xmlns:a16="http://schemas.microsoft.com/office/drawing/2014/main" val="3116444398"/>
                    </a:ext>
                  </a:extLst>
                </a:gridCol>
              </a:tblGrid>
              <a:tr h="360000">
                <a:tc gridSpan="2">
                  <a:txBody>
                    <a:bodyPr/>
                    <a:lstStyle/>
                    <a:p>
                      <a:pPr marL="0" marR="0" lvl="0" indent="0" algn="ctr"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選択項目</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2789634257"/>
                  </a:ext>
                </a:extLst>
              </a:tr>
              <a:tr h="360000">
                <a:tc rowSpan="3">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ディメンション</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地区名</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360000">
                <a:tc vMerge="1">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都道府県名</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0000">
                <a:tc vMerge="1">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大分類名</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831151164"/>
                  </a:ext>
                </a:extLst>
              </a:tr>
              <a:tr h="360000">
                <a:tc row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メジャー</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数量</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534715"/>
                  </a:ext>
                </a:extLst>
              </a:tr>
              <a:tr h="360000">
                <a:tc vMerge="1">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販売金額</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0953821"/>
                  </a:ext>
                </a:extLst>
              </a:tr>
            </a:tbl>
          </a:graphicData>
        </a:graphic>
      </p:graphicFrame>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
        <p:nvSpPr>
          <p:cNvPr id="23" name="正方形/長方形 22"/>
          <p:cNvSpPr/>
          <p:nvPr/>
        </p:nvSpPr>
        <p:spPr>
          <a:xfrm>
            <a:off x="7739869" y="1890216"/>
            <a:ext cx="288032" cy="2693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709435" y="2874692"/>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8042820" y="1855622"/>
            <a:ext cx="367915"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6" name="テキスト ボックス 25"/>
          <p:cNvSpPr txBox="1"/>
          <p:nvPr/>
        </p:nvSpPr>
        <p:spPr>
          <a:xfrm>
            <a:off x="998507" y="2114637"/>
            <a:ext cx="2016659" cy="578882"/>
          </a:xfrm>
          <a:prstGeom prst="roundRect">
            <a:avLst/>
          </a:prstGeom>
          <a:solidFill>
            <a:srgbClr val="FFFFFF">
              <a:alpha val="69804"/>
            </a:srgbClr>
          </a:solidFill>
        </p:spPr>
        <p:txBody>
          <a:bodyPr wrap="square" rtlCol="0" anchor="ctr">
            <a:spAutoFit/>
          </a:bodyPr>
          <a:lstStyle/>
          <a:p>
            <a:pPr algn="ctr"/>
            <a:r>
              <a:rPr kumimoji="1" lang="ja-JP" altLang="en-US" sz="1600" b="1" dirty="0" smtClean="0">
                <a:solidFill>
                  <a:srgbClr val="FF0000"/>
                </a:solidFill>
              </a:rPr>
              <a:t>②</a:t>
            </a:r>
            <a:r>
              <a:rPr kumimoji="1" lang="ja-JP" altLang="en-US" sz="1100" b="1" dirty="0" smtClean="0">
                <a:solidFill>
                  <a:srgbClr val="FF0000"/>
                </a:solidFill>
              </a:rPr>
              <a:t>項目をそれぞれ</a:t>
            </a:r>
            <a:endParaRPr kumimoji="1" lang="en-US" altLang="ja-JP" sz="1100" b="1" dirty="0" smtClean="0">
              <a:solidFill>
                <a:srgbClr val="FF0000"/>
              </a:solidFill>
            </a:endParaRPr>
          </a:p>
          <a:p>
            <a:pPr algn="ctr"/>
            <a:r>
              <a:rPr lang="ja-JP" altLang="en-US" sz="1100" b="1" dirty="0">
                <a:solidFill>
                  <a:srgbClr val="FF0000"/>
                </a:solidFill>
              </a:rPr>
              <a:t>　</a:t>
            </a:r>
            <a:r>
              <a:rPr kumimoji="1" lang="ja-JP" altLang="en-US" sz="1100" b="1" dirty="0" smtClean="0">
                <a:solidFill>
                  <a:srgbClr val="FF0000"/>
                </a:solidFill>
              </a:rPr>
              <a:t>ダブルクリック</a:t>
            </a:r>
          </a:p>
        </p:txBody>
      </p:sp>
      <p:sp>
        <p:nvSpPr>
          <p:cNvPr id="27" name="正方形/長方形 26"/>
          <p:cNvSpPr/>
          <p:nvPr/>
        </p:nvSpPr>
        <p:spPr>
          <a:xfrm>
            <a:off x="1709435" y="3177634"/>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p:cNvSpPr/>
          <p:nvPr/>
        </p:nvSpPr>
        <p:spPr>
          <a:xfrm>
            <a:off x="1709435" y="3633424"/>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1709435" y="4936554"/>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709434" y="4784622"/>
            <a:ext cx="540000" cy="108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937744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2-4.Analytic Document</a:t>
            </a:r>
            <a:r>
              <a:rPr lang="ja-JP" altLang="en-US" dirty="0" smtClean="0">
                <a:latin typeface="+mn-ea"/>
                <a:ea typeface="+mn-ea"/>
              </a:rPr>
              <a:t>を作成する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出力形式を「</a:t>
            </a:r>
            <a:r>
              <a:rPr lang="en-US" altLang="ja-JP" dirty="0" smtClean="0"/>
              <a:t>AHTML</a:t>
            </a:r>
            <a:r>
              <a:rPr lang="ja-JP" altLang="en-US" dirty="0" smtClean="0"/>
              <a:t>」</a:t>
            </a:r>
            <a:r>
              <a:rPr lang="en-US" altLang="ja-JP" dirty="0" smtClean="0"/>
              <a:t>(Analytic Document)</a:t>
            </a:r>
            <a:r>
              <a:rPr lang="ja-JP" altLang="en-US" dirty="0" smtClean="0"/>
              <a:t>形式に変更します。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159</a:t>
            </a:fld>
            <a:endParaRPr lang="ja-JP" altLang="en-US" dirty="0"/>
          </a:p>
        </p:txBody>
      </p:sp>
      <p:pic>
        <p:nvPicPr>
          <p:cNvPr id="10" name="図 9"/>
          <p:cNvPicPr>
            <a:picLocks noChangeAspect="1"/>
          </p:cNvPicPr>
          <p:nvPr/>
        </p:nvPicPr>
        <p:blipFill>
          <a:blip r:embed="rId2"/>
          <a:stretch>
            <a:fillRect/>
          </a:stretch>
        </p:blipFill>
        <p:spPr>
          <a:xfrm>
            <a:off x="612000" y="1634400"/>
            <a:ext cx="5904216" cy="3211337"/>
          </a:xfrm>
          <a:prstGeom prst="rect">
            <a:avLst/>
          </a:prstGeom>
          <a:ln>
            <a:solidFill>
              <a:schemeClr val="tx1">
                <a:lumMod val="75000"/>
                <a:lumOff val="25000"/>
              </a:schemeClr>
            </a:solidFill>
          </a:ln>
        </p:spPr>
      </p:pic>
      <p:sp>
        <p:nvSpPr>
          <p:cNvPr id="23" name="正方形/長方形 22"/>
          <p:cNvSpPr/>
          <p:nvPr/>
        </p:nvSpPr>
        <p:spPr>
          <a:xfrm>
            <a:off x="4067944" y="1729139"/>
            <a:ext cx="1440160" cy="266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3779912" y="1574807"/>
            <a:ext cx="367915"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5" name="正方形/長方形 24"/>
          <p:cNvSpPr/>
          <p:nvPr/>
        </p:nvSpPr>
        <p:spPr>
          <a:xfrm>
            <a:off x="4067944" y="2498921"/>
            <a:ext cx="1440160" cy="2665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3779872" y="2293640"/>
            <a:ext cx="367915" cy="338554"/>
          </a:xfrm>
          <a:prstGeom prst="rect">
            <a:avLst/>
          </a:prstGeom>
          <a:noFill/>
        </p:spPr>
        <p:txBody>
          <a:bodyPr wrap="square" rtlCol="0" anchor="ctr">
            <a:spAutoFit/>
          </a:bodyPr>
          <a:lstStyle/>
          <a:p>
            <a:pPr algn="ctr"/>
            <a:r>
              <a:rPr lang="ja-JP" altLang="en-US" sz="1600" b="1" dirty="0">
                <a:solidFill>
                  <a:srgbClr val="FF0000"/>
                </a:solidFill>
              </a:rPr>
              <a:t>②</a:t>
            </a:r>
            <a:endParaRPr kumimoji="1" lang="ja-JP" altLang="en-US" sz="1600" b="1" dirty="0" smtClean="0">
              <a:solidFill>
                <a:srgbClr val="FF0000"/>
              </a:solidFill>
            </a:endParaRPr>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632926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本文"/>
                <a:ea typeface="+mn-ea"/>
              </a:rPr>
              <a:t>1.</a:t>
            </a:r>
            <a:r>
              <a:rPr lang="en-US" altLang="ja-JP" dirty="0">
                <a:latin typeface="Segoe UI Semibold" panose="020B0702040204020203" pitchFamily="34" charset="0"/>
                <a:cs typeface="Segoe UI Semibold" panose="020B0702040204020203" pitchFamily="34" charset="0"/>
              </a:rPr>
              <a:t> 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ja-JP" altLang="en-US" dirty="0" smtClean="0"/>
              <a:t>　</a:t>
            </a:r>
            <a:r>
              <a:rPr lang="en-US" altLang="ja-JP" dirty="0" smtClean="0">
                <a:hlinkClick r:id="rId2"/>
              </a:rPr>
              <a:t>http</a:t>
            </a:r>
            <a:r>
              <a:rPr lang="en-US" altLang="ja-JP" dirty="0">
                <a:hlinkClick r:id="rId2"/>
              </a:rPr>
              <a:t>://WebFOCUS</a:t>
            </a:r>
            <a:r>
              <a:rPr lang="ja-JP" altLang="en-US" dirty="0">
                <a:hlinkClick r:id="rId2"/>
              </a:rPr>
              <a:t>サーバ名</a:t>
            </a:r>
            <a:r>
              <a:rPr lang="en-US" altLang="ja-JP" dirty="0">
                <a:hlinkClick r:id="rId2"/>
              </a:rPr>
              <a:t>/ibi_apps</a:t>
            </a:r>
            <a:r>
              <a:rPr lang="en-US" altLang="ja-JP" dirty="0" smtClean="0">
                <a:hlinkClick r:id="rId2"/>
              </a:rPr>
              <a:t>/</a:t>
            </a:r>
            <a:endParaRPr lang="en-US" altLang="ja-JP" dirty="0" smtClean="0"/>
          </a:p>
          <a:p>
            <a:endParaRPr kumimoji="1" lang="en-US" altLang="ja-JP" dirty="0"/>
          </a:p>
          <a:p>
            <a:r>
              <a:rPr lang="ja-JP" altLang="en-US" dirty="0" smtClean="0"/>
              <a:t>・管理者ユーザーでログイン</a:t>
            </a:r>
            <a:r>
              <a:rPr lang="en-US" altLang="ja-JP" dirty="0" smtClean="0"/>
              <a:t/>
            </a:r>
            <a:br>
              <a:rPr lang="en-US" altLang="ja-JP" dirty="0" smtClean="0"/>
            </a:br>
            <a:r>
              <a:rPr lang="ja-JP" altLang="en-US" dirty="0" smtClean="0"/>
              <a:t>　初期設定の場合は、</a:t>
            </a:r>
            <a:r>
              <a:rPr lang="en-US" altLang="ja-JP" dirty="0" smtClean="0"/>
              <a:t>admin / admin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82648302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2-5.Analytic Document</a:t>
            </a:r>
            <a:r>
              <a:rPr lang="ja-JP" altLang="en-US" dirty="0" smtClean="0">
                <a:latin typeface="+mn-ea"/>
                <a:ea typeface="+mn-ea"/>
              </a:rPr>
              <a:t>を</a:t>
            </a:r>
            <a:r>
              <a:rPr lang="ja-JP" altLang="en-US" dirty="0">
                <a:latin typeface="+mn-ea"/>
                <a:ea typeface="+mn-ea"/>
              </a:rPr>
              <a:t>テスト実行する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作成したレポートをテスト実行します。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160</a:t>
            </a:fld>
            <a:endParaRPr lang="ja-JP" altLang="en-US" dirty="0"/>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12" name="図 11"/>
          <p:cNvPicPr>
            <a:picLocks noChangeAspect="1"/>
          </p:cNvPicPr>
          <p:nvPr/>
        </p:nvPicPr>
        <p:blipFill>
          <a:blip r:embed="rId2"/>
          <a:stretch>
            <a:fillRect/>
          </a:stretch>
        </p:blipFill>
        <p:spPr>
          <a:xfrm>
            <a:off x="612000" y="1634400"/>
            <a:ext cx="5147755" cy="2809558"/>
          </a:xfrm>
          <a:prstGeom prst="rect">
            <a:avLst/>
          </a:prstGeom>
          <a:ln>
            <a:solidFill>
              <a:schemeClr val="tx1">
                <a:lumMod val="75000"/>
                <a:lumOff val="25000"/>
              </a:schemeClr>
            </a:solidFill>
          </a:ln>
        </p:spPr>
      </p:pic>
      <p:sp>
        <p:nvSpPr>
          <p:cNvPr id="17" name="正方形/長方形 16"/>
          <p:cNvSpPr/>
          <p:nvPr/>
        </p:nvSpPr>
        <p:spPr>
          <a:xfrm>
            <a:off x="4892798" y="2067694"/>
            <a:ext cx="327274"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3"/>
          <a:stretch>
            <a:fillRect/>
          </a:stretch>
        </p:blipFill>
        <p:spPr>
          <a:xfrm>
            <a:off x="6012160" y="1635646"/>
            <a:ext cx="2582416" cy="3060640"/>
          </a:xfrm>
          <a:prstGeom prst="rect">
            <a:avLst/>
          </a:prstGeom>
          <a:ln>
            <a:solidFill>
              <a:schemeClr val="tx1">
                <a:lumMod val="75000"/>
                <a:lumOff val="25000"/>
              </a:schemeClr>
            </a:solidFill>
          </a:ln>
        </p:spPr>
      </p:pic>
      <p:cxnSp>
        <p:nvCxnSpPr>
          <p:cNvPr id="15" name="直線矢印コネクタ 14"/>
          <p:cNvCxnSpPr>
            <a:stCxn id="17" idx="3"/>
          </p:cNvCxnSpPr>
          <p:nvPr/>
        </p:nvCxnSpPr>
        <p:spPr>
          <a:xfrm>
            <a:off x="5220072" y="2211710"/>
            <a:ext cx="1008112" cy="14401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AutoShape 3">
            <a:extLst>
              <a:ext uri="{FF2B5EF4-FFF2-40B4-BE49-F238E27FC236}">
                <a16:creationId xmlns:a16="http://schemas.microsoft.com/office/drawing/2014/main" id="{481195B2-AF2C-4920-9D57-E89D722FF2F5}"/>
              </a:ext>
            </a:extLst>
          </p:cNvPr>
          <p:cNvSpPr>
            <a:spLocks noChangeArrowheads="1"/>
          </p:cNvSpPr>
          <p:nvPr/>
        </p:nvSpPr>
        <p:spPr bwMode="auto">
          <a:xfrm>
            <a:off x="5660981" y="3782621"/>
            <a:ext cx="2943467" cy="1131204"/>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ctr" anchorCtr="0">
            <a:noAutofit/>
          </a:bodyPr>
          <a:lstStyle/>
          <a:p>
            <a:pPr lvl="0">
              <a:lnSpc>
                <a:spcPct val="120000"/>
              </a:lnSpc>
              <a:spcAft>
                <a:spcPts val="300"/>
              </a:spcAft>
              <a:defRPr/>
            </a:pPr>
            <a:r>
              <a:rPr lang="ja-JP" altLang="en-US" sz="1000" dirty="0">
                <a:solidFill>
                  <a:schemeClr val="tx1">
                    <a:lumMod val="75000"/>
                    <a:lumOff val="25000"/>
                  </a:schemeClr>
                </a:solidFill>
                <a:latin typeface="+mj-ea"/>
                <a:cs typeface="メイリオ" pitchFamily="50" charset="-128"/>
              </a:rPr>
              <a:t>指定</a:t>
            </a:r>
            <a:r>
              <a:rPr lang="ja-JP" altLang="en-US" sz="1000" dirty="0" smtClean="0">
                <a:solidFill>
                  <a:schemeClr val="tx1">
                    <a:lumMod val="75000"/>
                    <a:lumOff val="25000"/>
                  </a:schemeClr>
                </a:solidFill>
                <a:latin typeface="+mj-ea"/>
                <a:cs typeface="メイリオ" pitchFamily="50" charset="-128"/>
              </a:rPr>
              <a:t>した項目が表示されていて、レポート右上に拡大ボタンが表示されていれば問題ないです。</a:t>
            </a:r>
            <a:endParaRPr lang="en-US" altLang="ja-JP" sz="1000" dirty="0" smtClean="0">
              <a:solidFill>
                <a:schemeClr val="tx1">
                  <a:lumMod val="75000"/>
                  <a:lumOff val="25000"/>
                </a:schemeClr>
              </a:solidFill>
              <a:latin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レポートが表示されているブラウザのタブを</a:t>
            </a:r>
            <a:r>
              <a:rPr lang="en-US" altLang="ja-JP" sz="1000" dirty="0" smtClean="0">
                <a:solidFill>
                  <a:schemeClr val="tx1">
                    <a:lumMod val="75000"/>
                    <a:lumOff val="25000"/>
                  </a:schemeClr>
                </a:solidFill>
                <a:latin typeface="+mj-ea"/>
                <a:cs typeface="メイリオ" pitchFamily="50" charset="-128"/>
              </a:rPr>
              <a:t>×</a:t>
            </a:r>
            <a:r>
              <a:rPr lang="ja-JP" altLang="en-US" sz="1000" dirty="0" smtClean="0">
                <a:solidFill>
                  <a:schemeClr val="tx1">
                    <a:lumMod val="75000"/>
                    <a:lumOff val="25000"/>
                  </a:schemeClr>
                </a:solidFill>
                <a:latin typeface="+mj-ea"/>
                <a:cs typeface="メイリオ" pitchFamily="50" charset="-128"/>
              </a:rPr>
              <a:t>ボタンで閉じてください。</a:t>
            </a:r>
            <a:endParaRPr lang="en-US" altLang="ja-JP" sz="1000" dirty="0">
              <a:solidFill>
                <a:schemeClr val="tx1">
                  <a:lumMod val="75000"/>
                  <a:lumOff val="25000"/>
                </a:schemeClr>
              </a:solidFill>
              <a:latin typeface="+mj-ea"/>
              <a:cs typeface="メイリオ" pitchFamily="50" charset="-128"/>
            </a:endParaRPr>
          </a:p>
        </p:txBody>
      </p:sp>
    </p:spTree>
    <p:extLst>
      <p:ext uri="{BB962C8B-B14F-4D97-AF65-F5344CB8AC3E}">
        <p14:creationId xmlns:p14="http://schemas.microsoft.com/office/powerpoint/2010/main" val="233031915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a:srcRect t="10826"/>
          <a:stretch/>
        </p:blipFill>
        <p:spPr>
          <a:xfrm>
            <a:off x="2652693" y="1841730"/>
            <a:ext cx="3582328" cy="267566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2-6.Analytic Document</a:t>
            </a:r>
            <a:r>
              <a:rPr lang="ja-JP" altLang="en-US" dirty="0" smtClean="0">
                <a:latin typeface="+mn-ea"/>
                <a:ea typeface="+mn-ea"/>
              </a:rPr>
              <a:t>を作成する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名前</a:t>
            </a:r>
            <a:r>
              <a:rPr lang="ja-JP" altLang="en-US" dirty="0"/>
              <a:t>を付けて</a:t>
            </a:r>
            <a:r>
              <a:rPr lang="ja-JP" altLang="en-US" dirty="0" smtClean="0"/>
              <a:t>保存からタイトルを</a:t>
            </a:r>
            <a:r>
              <a:rPr lang="en-US" altLang="ja-JP" dirty="0" err="1" smtClean="0"/>
              <a:t>ahrml_report</a:t>
            </a:r>
            <a:r>
              <a:rPr lang="ja-JP" altLang="en-US" dirty="0" smtClean="0"/>
              <a:t>に変更後保存します。</a:t>
            </a:r>
            <a:endParaRPr lang="en-US" altLang="ja-JP" dirty="0" smtClean="0"/>
          </a:p>
          <a:p>
            <a:r>
              <a:rPr kumimoji="1" lang="ja-JP" altLang="en-US" dirty="0" smtClean="0"/>
              <a:t>保存完了後</a:t>
            </a:r>
            <a:r>
              <a:rPr kumimoji="1" lang="en-US" altLang="ja-JP" dirty="0" smtClean="0"/>
              <a:t>Designer</a:t>
            </a:r>
            <a:r>
              <a:rPr kumimoji="1" lang="ja-JP" altLang="en-US" dirty="0" smtClean="0"/>
              <a:t>を閉じてください。</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161</a:t>
            </a:fld>
            <a:endParaRPr lang="ja-JP" altLang="en-US" dirty="0"/>
          </a:p>
        </p:txBody>
      </p:sp>
      <p:pic>
        <p:nvPicPr>
          <p:cNvPr id="10" name="図 9"/>
          <p:cNvPicPr>
            <a:picLocks noChangeAspect="1"/>
          </p:cNvPicPr>
          <p:nvPr/>
        </p:nvPicPr>
        <p:blipFill>
          <a:blip r:embed="rId3"/>
          <a:stretch>
            <a:fillRect/>
          </a:stretch>
        </p:blipFill>
        <p:spPr>
          <a:xfrm>
            <a:off x="612000" y="1634401"/>
            <a:ext cx="1887351" cy="3169598"/>
          </a:xfrm>
          <a:prstGeom prst="rect">
            <a:avLst/>
          </a:prstGeom>
          <a:ln>
            <a:solidFill>
              <a:schemeClr val="tx1">
                <a:lumMod val="75000"/>
                <a:lumOff val="25000"/>
              </a:schemeClr>
            </a:solidFill>
          </a:ln>
        </p:spPr>
      </p:pic>
      <p:sp>
        <p:nvSpPr>
          <p:cNvPr id="23" name="正方形/長方形 22"/>
          <p:cNvSpPr/>
          <p:nvPr/>
        </p:nvSpPr>
        <p:spPr>
          <a:xfrm>
            <a:off x="683568" y="1707654"/>
            <a:ext cx="288032" cy="27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615958" y="1854128"/>
            <a:ext cx="2116818" cy="265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731056" y="3128279"/>
            <a:ext cx="1305905" cy="190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259946" y="1669720"/>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7" name="テキスト ボックス 26"/>
          <p:cNvSpPr txBox="1"/>
          <p:nvPr/>
        </p:nvSpPr>
        <p:spPr>
          <a:xfrm>
            <a:off x="285838" y="304674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28" name="テキスト ボックス 27"/>
          <p:cNvSpPr txBox="1"/>
          <p:nvPr/>
        </p:nvSpPr>
        <p:spPr>
          <a:xfrm>
            <a:off x="2613666" y="2119203"/>
            <a:ext cx="344457"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29" name="正方形/長方形 28"/>
          <p:cNvSpPr/>
          <p:nvPr/>
        </p:nvSpPr>
        <p:spPr>
          <a:xfrm>
            <a:off x="3419872" y="3623917"/>
            <a:ext cx="2734690" cy="1732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3280826" y="334892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④</a:t>
            </a:r>
          </a:p>
        </p:txBody>
      </p:sp>
      <p:cxnSp>
        <p:nvCxnSpPr>
          <p:cNvPr id="13" name="直線矢印コネクタ 12"/>
          <p:cNvCxnSpPr>
            <a:stCxn id="25" idx="3"/>
          </p:cNvCxnSpPr>
          <p:nvPr/>
        </p:nvCxnSpPr>
        <p:spPr>
          <a:xfrm flipV="1">
            <a:off x="2036961" y="3027084"/>
            <a:ext cx="560623" cy="1966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5820476" y="4213159"/>
            <a:ext cx="350373"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553315" y="395378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⑤</a:t>
            </a:r>
          </a:p>
        </p:txBody>
      </p:sp>
      <p:graphicFrame>
        <p:nvGraphicFramePr>
          <p:cNvPr id="39"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3304031035"/>
              </p:ext>
            </p:extLst>
          </p:nvPr>
        </p:nvGraphicFramePr>
        <p:xfrm>
          <a:off x="6355638" y="2833646"/>
          <a:ext cx="2577117" cy="1970352"/>
        </p:xfrm>
        <a:graphic>
          <a:graphicData uri="http://schemas.openxmlformats.org/drawingml/2006/table">
            <a:tbl>
              <a:tblPr/>
              <a:tblGrid>
                <a:gridCol w="2577117">
                  <a:extLst>
                    <a:ext uri="{9D8B030D-6E8A-4147-A177-3AD203B41FA5}">
                      <a16:colId xmlns:a16="http://schemas.microsoft.com/office/drawing/2014/main" val="3116444398"/>
                    </a:ext>
                  </a:extLst>
                </a:gridCol>
              </a:tblGrid>
              <a:tr h="360000">
                <a:tc>
                  <a:txBody>
                    <a:bodyPr/>
                    <a:lstStyle/>
                    <a:p>
                      <a:pPr marL="0" marR="0" lvl="0" indent="0" algn="ctr" defTabSz="914400" rtl="0" eaLnBrk="1" fontAlgn="base" latinLnBrk="0" hangingPunct="1">
                        <a:lnSpc>
                          <a:spcPct val="120000"/>
                        </a:lnSpc>
                        <a:spcBef>
                          <a:spcPts val="0"/>
                        </a:spcBef>
                        <a:spcAft>
                          <a:spcPts val="300"/>
                        </a:spcAft>
                        <a:buClrTx/>
                        <a:buSzTx/>
                        <a:buFontTx/>
                        <a:buNone/>
                        <a:tabLst/>
                        <a:defRPr/>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保存</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789634257"/>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場所</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ワークスペース </a:t>
                      </a:r>
                      <a:r>
                        <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&gt; </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製品レクチャ </a:t>
                      </a:r>
                      <a:r>
                        <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&gt; </a:t>
                      </a:r>
                      <a:br>
                        <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b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マイコンテンツ</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タイトル</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831151164"/>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err="1" smtClean="0">
                          <a:ln>
                            <a:noFill/>
                          </a:ln>
                          <a:solidFill>
                            <a:schemeClr val="tx1">
                              <a:lumMod val="75000"/>
                              <a:lumOff val="25000"/>
                            </a:schemeClr>
                          </a:solidFill>
                          <a:effectLst/>
                          <a:latin typeface="+mn-lt"/>
                          <a:ea typeface="+mn-ea"/>
                          <a:cs typeface="メイリオ" pitchFamily="50" charset="-128"/>
                        </a:rPr>
                        <a:t>ahtml_report</a:t>
                      </a:r>
                      <a:endParaRPr kumimoji="1" lang="en-US" altLang="ja-JP" sz="1200" b="0" i="0" u="none" strike="noStrike" cap="none" normalizeH="0" baseline="0" dirty="0" smtClean="0">
                        <a:ln>
                          <a:noFill/>
                        </a:ln>
                        <a:solidFill>
                          <a:schemeClr val="tx1">
                            <a:lumMod val="75000"/>
                            <a:lumOff val="25000"/>
                          </a:schemeClr>
                        </a:solidFill>
                        <a:effectLst/>
                        <a:latin typeface="+mn-lt"/>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534715"/>
                  </a:ext>
                </a:extLst>
              </a:tr>
            </a:tbl>
          </a:graphicData>
        </a:graphic>
      </p:graphicFrame>
      <p:pic>
        <p:nvPicPr>
          <p:cNvPr id="42" name="図 41"/>
          <p:cNvPicPr>
            <a:picLocks noChangeAspect="1"/>
          </p:cNvPicPr>
          <p:nvPr/>
        </p:nvPicPr>
        <p:blipFill>
          <a:blip r:embed="rId4"/>
          <a:stretch>
            <a:fillRect/>
          </a:stretch>
        </p:blipFill>
        <p:spPr>
          <a:xfrm>
            <a:off x="6372200" y="1684433"/>
            <a:ext cx="2520280" cy="599285"/>
          </a:xfrm>
          <a:prstGeom prst="rect">
            <a:avLst/>
          </a:prstGeom>
          <a:ln w="19050">
            <a:solidFill>
              <a:srgbClr val="FF0000"/>
            </a:solidFill>
          </a:ln>
        </p:spPr>
      </p:pic>
      <p:cxnSp>
        <p:nvCxnSpPr>
          <p:cNvPr id="43" name="直線矢印コネクタ 42"/>
          <p:cNvCxnSpPr>
            <a:stCxn id="31" idx="3"/>
            <a:endCxn id="42" idx="1"/>
          </p:cNvCxnSpPr>
          <p:nvPr/>
        </p:nvCxnSpPr>
        <p:spPr>
          <a:xfrm flipV="1">
            <a:off x="6170849" y="1984076"/>
            <a:ext cx="201351" cy="233709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64060615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en-US" altLang="ja-JP" dirty="0" smtClean="0"/>
              <a:t>Analytic Document</a:t>
            </a:r>
            <a:r>
              <a:rPr kumimoji="1" lang="ja-JP" altLang="en-US" dirty="0" smtClean="0"/>
              <a:t>では主に３つの場所で操作が可能です。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162</a:t>
            </a:fld>
            <a:endParaRPr lang="ja-JP" altLang="en-US" dirty="0"/>
          </a:p>
        </p:txBody>
      </p:sp>
      <p:pic>
        <p:nvPicPr>
          <p:cNvPr id="8" name="図 7"/>
          <p:cNvPicPr>
            <a:picLocks noChangeAspect="1"/>
          </p:cNvPicPr>
          <p:nvPr/>
        </p:nvPicPr>
        <p:blipFill>
          <a:blip r:embed="rId2"/>
          <a:stretch>
            <a:fillRect/>
          </a:stretch>
        </p:blipFill>
        <p:spPr>
          <a:xfrm>
            <a:off x="612000" y="1634400"/>
            <a:ext cx="3054495" cy="3183786"/>
          </a:xfrm>
          <a:prstGeom prst="rect">
            <a:avLst/>
          </a:prstGeom>
          <a:ln>
            <a:solidFill>
              <a:schemeClr val="tx1">
                <a:lumMod val="75000"/>
                <a:lumOff val="25000"/>
              </a:schemeClr>
            </a:solidFill>
          </a:ln>
        </p:spPr>
      </p:pic>
      <p:sp>
        <p:nvSpPr>
          <p:cNvPr id="9" name="正方形/長方形 8"/>
          <p:cNvSpPr/>
          <p:nvPr/>
        </p:nvSpPr>
        <p:spPr>
          <a:xfrm>
            <a:off x="3347864" y="1634400"/>
            <a:ext cx="318630" cy="333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711139" y="1967639"/>
            <a:ext cx="556605" cy="2440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719700" y="3105673"/>
            <a:ext cx="728571" cy="260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4062979" y="3124038"/>
            <a:ext cx="1327645" cy="1712081"/>
          </a:xfrm>
          <a:prstGeom prst="rect">
            <a:avLst/>
          </a:prstGeom>
          <a:ln>
            <a:solidFill>
              <a:schemeClr val="tx1">
                <a:lumMod val="75000"/>
                <a:lumOff val="25000"/>
              </a:schemeClr>
            </a:solidFill>
          </a:ln>
        </p:spPr>
      </p:pic>
      <p:pic>
        <p:nvPicPr>
          <p:cNvPr id="13" name="図 12"/>
          <p:cNvPicPr>
            <a:picLocks noChangeAspect="1"/>
          </p:cNvPicPr>
          <p:nvPr/>
        </p:nvPicPr>
        <p:blipFill>
          <a:blip r:embed="rId4"/>
          <a:stretch>
            <a:fillRect/>
          </a:stretch>
        </p:blipFill>
        <p:spPr>
          <a:xfrm>
            <a:off x="4062979" y="1449080"/>
            <a:ext cx="4594788" cy="1552463"/>
          </a:xfrm>
          <a:prstGeom prst="rect">
            <a:avLst/>
          </a:prstGeom>
          <a:ln>
            <a:solidFill>
              <a:schemeClr val="tx1">
                <a:lumMod val="75000"/>
                <a:lumOff val="25000"/>
              </a:schemeClr>
            </a:solidFill>
          </a:ln>
        </p:spPr>
      </p:pic>
      <p:pic>
        <p:nvPicPr>
          <p:cNvPr id="14" name="図 13"/>
          <p:cNvPicPr>
            <a:picLocks noChangeAspect="1"/>
          </p:cNvPicPr>
          <p:nvPr/>
        </p:nvPicPr>
        <p:blipFill>
          <a:blip r:embed="rId5"/>
          <a:stretch>
            <a:fillRect/>
          </a:stretch>
        </p:blipFill>
        <p:spPr>
          <a:xfrm>
            <a:off x="5724128" y="3105672"/>
            <a:ext cx="1469105" cy="1539062"/>
          </a:xfrm>
          <a:prstGeom prst="rect">
            <a:avLst/>
          </a:prstGeom>
          <a:ln>
            <a:solidFill>
              <a:schemeClr val="tx1">
                <a:lumMod val="75000"/>
                <a:lumOff val="25000"/>
              </a:schemeClr>
            </a:solidFill>
          </a:ln>
        </p:spPr>
      </p:pic>
      <p:cxnSp>
        <p:nvCxnSpPr>
          <p:cNvPr id="16" name="カギ線コネクタ 15"/>
          <p:cNvCxnSpPr>
            <a:stCxn id="9" idx="3"/>
            <a:endCxn id="12" idx="1"/>
          </p:cNvCxnSpPr>
          <p:nvPr/>
        </p:nvCxnSpPr>
        <p:spPr>
          <a:xfrm>
            <a:off x="3666494" y="1801020"/>
            <a:ext cx="396485" cy="2179059"/>
          </a:xfrm>
          <a:prstGeom prst="bentConnector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カギ線コネクタ 16"/>
          <p:cNvCxnSpPr>
            <a:stCxn id="10" idx="0"/>
            <a:endCxn id="13" idx="0"/>
          </p:cNvCxnSpPr>
          <p:nvPr/>
        </p:nvCxnSpPr>
        <p:spPr>
          <a:xfrm rot="5400000" flipH="1" flipV="1">
            <a:off x="3915628" y="-477105"/>
            <a:ext cx="518559" cy="4370931"/>
          </a:xfrm>
          <a:prstGeom prst="bentConnector3">
            <a:avLst>
              <a:gd name="adj1" fmla="val 128185"/>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カギ線コネクタ 20"/>
          <p:cNvCxnSpPr>
            <a:stCxn id="11" idx="3"/>
            <a:endCxn id="14" idx="2"/>
          </p:cNvCxnSpPr>
          <p:nvPr/>
        </p:nvCxnSpPr>
        <p:spPr>
          <a:xfrm>
            <a:off x="2448271" y="3236093"/>
            <a:ext cx="4010410" cy="1408641"/>
          </a:xfrm>
          <a:prstGeom prst="bentConnector4">
            <a:avLst>
              <a:gd name="adj1" fmla="val 32993"/>
              <a:gd name="adj2" fmla="val 123145"/>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661797" y="1634298"/>
            <a:ext cx="1287160" cy="289441"/>
          </a:xfrm>
          <a:prstGeom prst="roundRect">
            <a:avLst/>
          </a:prstGeom>
          <a:solidFill>
            <a:srgbClr val="FFFFFF">
              <a:alpha val="69804"/>
            </a:srgbClr>
          </a:solidFill>
        </p:spPr>
        <p:txBody>
          <a:bodyPr wrap="square" rtlCol="0" anchor="ctr">
            <a:spAutoFit/>
          </a:bodyPr>
          <a:lstStyle/>
          <a:p>
            <a:pPr algn="ctr"/>
            <a:r>
              <a:rPr lang="ja-JP" altLang="en-US" sz="1100" b="1" dirty="0">
                <a:solidFill>
                  <a:srgbClr val="FF0000"/>
                </a:solidFill>
              </a:rPr>
              <a:t>列</a:t>
            </a:r>
            <a:r>
              <a:rPr lang="ja-JP" altLang="en-US" sz="1100" b="1" dirty="0" smtClean="0">
                <a:solidFill>
                  <a:srgbClr val="FF0000"/>
                </a:solidFill>
              </a:rPr>
              <a:t>タイトル</a:t>
            </a:r>
            <a:endParaRPr kumimoji="1" lang="ja-JP" altLang="en-US" sz="1100" b="1" dirty="0" smtClean="0">
              <a:solidFill>
                <a:srgbClr val="FF0000"/>
              </a:solidFill>
            </a:endParaRPr>
          </a:p>
        </p:txBody>
      </p:sp>
      <p:sp>
        <p:nvSpPr>
          <p:cNvPr id="32" name="テキスト ボックス 31"/>
          <p:cNvSpPr txBox="1"/>
          <p:nvPr/>
        </p:nvSpPr>
        <p:spPr>
          <a:xfrm>
            <a:off x="1181544" y="3112200"/>
            <a:ext cx="464313" cy="289441"/>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値</a:t>
            </a:r>
            <a:endParaRPr kumimoji="1" lang="ja-JP" altLang="en-US" sz="1100" b="1" dirty="0" smtClean="0">
              <a:solidFill>
                <a:srgbClr val="FF0000"/>
              </a:solidFill>
            </a:endParaRPr>
          </a:p>
        </p:txBody>
      </p:sp>
      <p:sp>
        <p:nvSpPr>
          <p:cNvPr id="33" name="テキスト ボックス 32"/>
          <p:cNvSpPr txBox="1"/>
          <p:nvPr/>
        </p:nvSpPr>
        <p:spPr>
          <a:xfrm>
            <a:off x="2448271" y="2100198"/>
            <a:ext cx="1153030" cy="476726"/>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三点</a:t>
            </a:r>
            <a:endParaRPr lang="en-US" altLang="ja-JP" sz="1100" b="1" dirty="0" smtClean="0">
              <a:solidFill>
                <a:srgbClr val="FF0000"/>
              </a:solidFill>
            </a:endParaRPr>
          </a:p>
          <a:p>
            <a:pPr algn="ctr"/>
            <a:r>
              <a:rPr lang="ja-JP" altLang="en-US" sz="1100" b="1" dirty="0" smtClean="0">
                <a:solidFill>
                  <a:srgbClr val="FF0000"/>
                </a:solidFill>
              </a:rPr>
              <a:t>リーダー</a:t>
            </a:r>
            <a:endParaRPr kumimoji="1" lang="ja-JP" altLang="en-US" sz="1100" b="1" dirty="0" smtClean="0">
              <a:solidFill>
                <a:srgbClr val="FF0000"/>
              </a:solidFill>
            </a:endParaRPr>
          </a:p>
        </p:txBody>
      </p:sp>
    </p:spTree>
    <p:extLst>
      <p:ext uri="{BB962C8B-B14F-4D97-AF65-F5344CB8AC3E}">
        <p14:creationId xmlns:p14="http://schemas.microsoft.com/office/powerpoint/2010/main" val="2327350796"/>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　三点リーダー</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163</a:t>
            </a:fld>
            <a:endParaRPr lang="ja-JP" altLang="en-US" dirty="0"/>
          </a:p>
        </p:txBody>
      </p:sp>
      <p:graphicFrame>
        <p:nvGraphicFramePr>
          <p:cNvPr id="11" name="コンテンツ プレースホルダー 10"/>
          <p:cNvGraphicFramePr>
            <a:graphicFrameLocks noGrp="1"/>
          </p:cNvGraphicFramePr>
          <p:nvPr>
            <p:ph sz="quarter" idx="13"/>
            <p:extLst>
              <p:ext uri="{D42A27DB-BD31-4B8C-83A1-F6EECF244321}">
                <p14:modId xmlns:p14="http://schemas.microsoft.com/office/powerpoint/2010/main" val="1143583848"/>
              </p:ext>
            </p:extLst>
          </p:nvPr>
        </p:nvGraphicFramePr>
        <p:xfrm>
          <a:off x="215900" y="915988"/>
          <a:ext cx="8244531" cy="3261360"/>
        </p:xfrm>
        <a:graphic>
          <a:graphicData uri="http://schemas.openxmlformats.org/drawingml/2006/table">
            <a:tbl>
              <a:tblPr firstRow="1" bandRow="1">
                <a:tableStyleId>{3B4B98B0-60AC-42C2-AFA5-B58CD77FA1E5}</a:tableStyleId>
              </a:tblPr>
              <a:tblGrid>
                <a:gridCol w="1506785">
                  <a:extLst>
                    <a:ext uri="{9D8B030D-6E8A-4147-A177-3AD203B41FA5}">
                      <a16:colId xmlns:a16="http://schemas.microsoft.com/office/drawing/2014/main" val="1271656988"/>
                    </a:ext>
                  </a:extLst>
                </a:gridCol>
                <a:gridCol w="1625179">
                  <a:extLst>
                    <a:ext uri="{9D8B030D-6E8A-4147-A177-3AD203B41FA5}">
                      <a16:colId xmlns:a16="http://schemas.microsoft.com/office/drawing/2014/main" val="770940294"/>
                    </a:ext>
                  </a:extLst>
                </a:gridCol>
                <a:gridCol w="5112567">
                  <a:extLst>
                    <a:ext uri="{9D8B030D-6E8A-4147-A177-3AD203B41FA5}">
                      <a16:colId xmlns:a16="http://schemas.microsoft.com/office/drawing/2014/main" val="2831766829"/>
                    </a:ext>
                  </a:extLst>
                </a:gridCol>
              </a:tblGrid>
              <a:tr h="370840">
                <a:tc>
                  <a:txBody>
                    <a:bodyPr/>
                    <a:lstStyle/>
                    <a:p>
                      <a:pPr algn="l"/>
                      <a:r>
                        <a:rPr kumimoji="1" lang="ja-JP" altLang="en-US" sz="1400" dirty="0" smtClean="0">
                          <a:solidFill>
                            <a:schemeClr val="bg1"/>
                          </a:solidFill>
                        </a:rPr>
                        <a:t>設定場所</a:t>
                      </a:r>
                      <a:endParaRPr kumimoji="1" lang="ja-JP" altLang="en-US" sz="1400" dirty="0">
                        <a:solidFill>
                          <a:schemeClr val="bg1"/>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機能</a:t>
                      </a:r>
                      <a:endParaRPr kumimoji="1" lang="ja-JP" altLang="en-US" sz="1400" dirty="0">
                        <a:solidFill>
                          <a:schemeClr val="bg1"/>
                        </a:solidFill>
                      </a:endParaRPr>
                    </a:p>
                  </a:txBody>
                  <a:tcPr anchor="ctr">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説明</a:t>
                      </a:r>
                      <a:endParaRPr kumimoji="1" lang="ja-JP" altLang="en-US" sz="1400" dirty="0">
                        <a:solidFill>
                          <a:schemeClr val="bg1"/>
                        </a:solidFill>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extLst>
                  <a:ext uri="{0D108BD9-81ED-4DB2-BD59-A6C34878D82A}">
                    <a16:rowId xmlns:a16="http://schemas.microsoft.com/office/drawing/2014/main" val="1181644920"/>
                  </a:ext>
                </a:extLst>
              </a:tr>
              <a:tr h="370840">
                <a:tc rowSpan="7">
                  <a:txBody>
                    <a:bodyPr/>
                    <a:lstStyle/>
                    <a:p>
                      <a:r>
                        <a:rPr kumimoji="1" lang="ja-JP" altLang="en-US" sz="1400" dirty="0" smtClean="0"/>
                        <a:t>三点リーダー</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alpha val="20000"/>
                      </a:schemeClr>
                    </a:solidFill>
                  </a:tcPr>
                </a:tc>
                <a:tc>
                  <a:txBody>
                    <a:bodyPr/>
                    <a:lstStyle/>
                    <a:p>
                      <a:r>
                        <a:rPr kumimoji="1" lang="ja-JP" altLang="en-US" sz="1400" dirty="0" smtClean="0"/>
                        <a:t>新規作成</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レポートに表示されているデータを使って、レポートやグラフ等のアプリケーションを作成します。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671360687"/>
                  </a:ext>
                </a:extLst>
              </a:tr>
              <a:tr h="370840">
                <a:tc vMerge="1">
                  <a:txBody>
                    <a:bodyPr/>
                    <a:lstStyle/>
                    <a:p>
                      <a:endParaRPr kumimoji="1" lang="ja-JP" altLang="en-US" sz="1400" dirty="0"/>
                    </a:p>
                  </a:txBody>
                  <a:tcPr anchor="ctr"/>
                </a:tc>
                <a:tc>
                  <a:txBody>
                    <a:bodyPr/>
                    <a:lstStyle/>
                    <a:p>
                      <a:r>
                        <a:rPr kumimoji="1" lang="ja-JP" altLang="en-US" sz="1400" dirty="0" smtClean="0"/>
                        <a:t>編集</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レポートに表示されている項目から、削除したり軸を変更したりして編集します。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650634887"/>
                  </a:ext>
                </a:extLst>
              </a:tr>
              <a:tr h="370840">
                <a:tc vMerge="1">
                  <a:txBody>
                    <a:bodyPr/>
                    <a:lstStyle/>
                    <a:p>
                      <a:endParaRPr kumimoji="1" lang="ja-JP" altLang="en-US" sz="1400" dirty="0"/>
                    </a:p>
                  </a:txBody>
                  <a:tcPr anchor="ctr"/>
                </a:tc>
                <a:tc>
                  <a:txBody>
                    <a:bodyPr/>
                    <a:lstStyle/>
                    <a:p>
                      <a:r>
                        <a:rPr kumimoji="1" lang="ja-JP" altLang="en-US" sz="1400" dirty="0" smtClean="0"/>
                        <a:t>レコードの表示</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指定した行数に表示を絞ります。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043894045"/>
                  </a:ext>
                </a:extLst>
              </a:tr>
              <a:tr h="370840">
                <a:tc vMerge="1">
                  <a:txBody>
                    <a:bodyPr/>
                    <a:lstStyle/>
                    <a:p>
                      <a:endParaRPr kumimoji="1" lang="ja-JP" altLang="en-US" sz="1400" dirty="0"/>
                    </a:p>
                  </a:txBody>
                  <a:tcPr anchor="ctr"/>
                </a:tc>
                <a:tc>
                  <a:txBody>
                    <a:bodyPr/>
                    <a:lstStyle/>
                    <a:p>
                      <a:r>
                        <a:rPr kumimoji="1" lang="ja-JP" altLang="en-US" sz="1400" dirty="0" smtClean="0"/>
                        <a:t>エクスポート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en-US" altLang="ja-JP" sz="1400" dirty="0" smtClean="0"/>
                        <a:t>Excel, CSV, HTML</a:t>
                      </a:r>
                      <a:r>
                        <a:rPr kumimoji="1" lang="ja-JP" altLang="en-US" sz="1400" dirty="0" smtClean="0"/>
                        <a:t>形式でデータをエクスポートします。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4012414963"/>
                  </a:ext>
                </a:extLst>
              </a:tr>
              <a:tr h="370840">
                <a:tc vMerge="1">
                  <a:txBody>
                    <a:bodyPr/>
                    <a:lstStyle/>
                    <a:p>
                      <a:endParaRPr kumimoji="1" lang="ja-JP" altLang="en-US" sz="1400" dirty="0"/>
                    </a:p>
                  </a:txBody>
                  <a:tcPr anchor="ctr"/>
                </a:tc>
                <a:tc>
                  <a:txBody>
                    <a:bodyPr/>
                    <a:lstStyle/>
                    <a:p>
                      <a:r>
                        <a:rPr kumimoji="1" lang="ja-JP" altLang="en-US" sz="1400" dirty="0" smtClean="0"/>
                        <a:t>印刷</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表示されているデータで印刷します。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47972788"/>
                  </a:ext>
                </a:extLst>
              </a:tr>
              <a:tr h="370840">
                <a:tc vMerge="1">
                  <a:txBody>
                    <a:bodyPr/>
                    <a:lstStyle/>
                    <a:p>
                      <a:endParaRPr kumimoji="1" lang="ja-JP" altLang="en-US" sz="1400" dirty="0"/>
                    </a:p>
                  </a:txBody>
                  <a:tcPr anchor="ctr"/>
                </a:tc>
                <a:tc>
                  <a:txBody>
                    <a:bodyPr/>
                    <a:lstStyle/>
                    <a:p>
                      <a:r>
                        <a:rPr kumimoji="1" lang="ja-JP" altLang="en-US" sz="1400" dirty="0" smtClean="0"/>
                        <a:t>変更の保存</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編集後のレポートで保存します。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675169450"/>
                  </a:ext>
                </a:extLst>
              </a:tr>
              <a:tr h="370840">
                <a:tc vMerge="1">
                  <a:txBody>
                    <a:bodyPr/>
                    <a:lstStyle/>
                    <a:p>
                      <a:endParaRPr kumimoji="1" lang="ja-JP" altLang="en-US" sz="1400" dirty="0"/>
                    </a:p>
                  </a:txBody>
                  <a:tcPr anchor="ctr"/>
                </a:tc>
                <a:tc>
                  <a:txBody>
                    <a:bodyPr/>
                    <a:lstStyle/>
                    <a:p>
                      <a:r>
                        <a:rPr kumimoji="1" lang="ja-JP" altLang="en-US" sz="1400" dirty="0" smtClean="0"/>
                        <a:t>元に戻す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tc>
                  <a:txBody>
                    <a:bodyPr/>
                    <a:lstStyle/>
                    <a:p>
                      <a:r>
                        <a:rPr kumimoji="1" lang="ja-JP" altLang="en-US" sz="1400" dirty="0" smtClean="0"/>
                        <a:t>レポートをデフォルトの状態に戻します。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133310914"/>
                  </a:ext>
                </a:extLst>
              </a:tr>
            </a:tbl>
          </a:graphicData>
        </a:graphic>
      </p:graphicFrame>
    </p:spTree>
    <p:extLst>
      <p:ext uri="{BB962C8B-B14F-4D97-AF65-F5344CB8AC3E}">
        <p14:creationId xmlns:p14="http://schemas.microsoft.com/office/powerpoint/2010/main" val="351581382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　値</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164</a:t>
            </a:fld>
            <a:endParaRPr lang="ja-JP" altLang="en-US" dirty="0"/>
          </a:p>
        </p:txBody>
      </p:sp>
      <p:graphicFrame>
        <p:nvGraphicFramePr>
          <p:cNvPr id="11" name="コンテンツ プレースホルダー 10"/>
          <p:cNvGraphicFramePr>
            <a:graphicFrameLocks noGrp="1"/>
          </p:cNvGraphicFramePr>
          <p:nvPr>
            <p:ph sz="quarter" idx="13"/>
            <p:extLst>
              <p:ext uri="{D42A27DB-BD31-4B8C-83A1-F6EECF244321}">
                <p14:modId xmlns:p14="http://schemas.microsoft.com/office/powerpoint/2010/main" val="2580846868"/>
              </p:ext>
            </p:extLst>
          </p:nvPr>
        </p:nvGraphicFramePr>
        <p:xfrm>
          <a:off x="215900" y="915988"/>
          <a:ext cx="8244531" cy="2890520"/>
        </p:xfrm>
        <a:graphic>
          <a:graphicData uri="http://schemas.openxmlformats.org/drawingml/2006/table">
            <a:tbl>
              <a:tblPr firstRow="1" bandRow="1">
                <a:tableStyleId>{3B4B98B0-60AC-42C2-AFA5-B58CD77FA1E5}</a:tableStyleId>
              </a:tblPr>
              <a:tblGrid>
                <a:gridCol w="1506785">
                  <a:extLst>
                    <a:ext uri="{9D8B030D-6E8A-4147-A177-3AD203B41FA5}">
                      <a16:colId xmlns:a16="http://schemas.microsoft.com/office/drawing/2014/main" val="1271656988"/>
                    </a:ext>
                  </a:extLst>
                </a:gridCol>
                <a:gridCol w="1625179">
                  <a:extLst>
                    <a:ext uri="{9D8B030D-6E8A-4147-A177-3AD203B41FA5}">
                      <a16:colId xmlns:a16="http://schemas.microsoft.com/office/drawing/2014/main" val="770940294"/>
                    </a:ext>
                  </a:extLst>
                </a:gridCol>
                <a:gridCol w="5112567">
                  <a:extLst>
                    <a:ext uri="{9D8B030D-6E8A-4147-A177-3AD203B41FA5}">
                      <a16:colId xmlns:a16="http://schemas.microsoft.com/office/drawing/2014/main" val="2831766829"/>
                    </a:ext>
                  </a:extLst>
                </a:gridCol>
              </a:tblGrid>
              <a:tr h="370840">
                <a:tc>
                  <a:txBody>
                    <a:bodyPr/>
                    <a:lstStyle/>
                    <a:p>
                      <a:pPr algn="l"/>
                      <a:r>
                        <a:rPr kumimoji="1" lang="ja-JP" altLang="en-US" sz="1400" dirty="0" smtClean="0">
                          <a:solidFill>
                            <a:schemeClr val="bg1"/>
                          </a:solidFill>
                        </a:rPr>
                        <a:t>設定場所</a:t>
                      </a:r>
                      <a:endParaRPr kumimoji="1" lang="ja-JP" altLang="en-US" sz="1400" dirty="0">
                        <a:solidFill>
                          <a:schemeClr val="bg1"/>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機能</a:t>
                      </a:r>
                      <a:endParaRPr kumimoji="1" lang="ja-JP" altLang="en-US" sz="1400" dirty="0">
                        <a:solidFill>
                          <a:schemeClr val="bg1"/>
                        </a:solidFill>
                      </a:endParaRPr>
                    </a:p>
                  </a:txBody>
                  <a:tcPr anchor="ctr">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説明</a:t>
                      </a:r>
                      <a:endParaRPr kumimoji="1" lang="ja-JP" altLang="en-US" sz="1400" dirty="0">
                        <a:solidFill>
                          <a:schemeClr val="bg1"/>
                        </a:solidFill>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extLst>
                  <a:ext uri="{0D108BD9-81ED-4DB2-BD59-A6C34878D82A}">
                    <a16:rowId xmlns:a16="http://schemas.microsoft.com/office/drawing/2014/main" val="1181644920"/>
                  </a:ext>
                </a:extLst>
              </a:tr>
              <a:tr h="370840">
                <a:tc rowSpan="6">
                  <a:txBody>
                    <a:bodyPr/>
                    <a:lstStyle/>
                    <a:p>
                      <a:r>
                        <a:rPr kumimoji="1" lang="ja-JP" altLang="en-US" sz="1400" dirty="0" smtClean="0"/>
                        <a:t>値</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alpha val="20000"/>
                      </a:schemeClr>
                    </a:solidFill>
                  </a:tcPr>
                </a:tc>
                <a:tc>
                  <a:txBody>
                    <a:bodyPr/>
                    <a:lstStyle/>
                    <a:p>
                      <a:r>
                        <a:rPr kumimoji="1" lang="ja-JP" altLang="en-US" sz="1400" dirty="0" smtClean="0"/>
                        <a:t>コメント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レポートにコメントを入れます。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671360687"/>
                  </a:ext>
                </a:extLst>
              </a:tr>
              <a:tr h="370840">
                <a:tc vMerge="1">
                  <a:txBody>
                    <a:bodyPr/>
                    <a:lstStyle/>
                    <a:p>
                      <a:endParaRPr kumimoji="1" lang="ja-JP" altLang="en-US" sz="1400" dirty="0"/>
                    </a:p>
                  </a:txBody>
                  <a:tcPr anchor="ctr"/>
                </a:tc>
                <a:tc>
                  <a:txBody>
                    <a:bodyPr/>
                    <a:lstStyle/>
                    <a:p>
                      <a:r>
                        <a:rPr kumimoji="1" lang="ja-JP" altLang="en-US" sz="1400" dirty="0" smtClean="0"/>
                        <a:t>値のハイライト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選択している値が入った行にハイライトを付けます。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650634887"/>
                  </a:ext>
                </a:extLst>
              </a:tr>
              <a:tr h="370840">
                <a:tc vMerge="1">
                  <a:txBody>
                    <a:bodyPr/>
                    <a:lstStyle/>
                    <a:p>
                      <a:endParaRPr kumimoji="1" lang="ja-JP" altLang="en-US" sz="1400" dirty="0"/>
                    </a:p>
                  </a:txBody>
                  <a:tcPr anchor="ctr"/>
                </a:tc>
                <a:tc>
                  <a:txBody>
                    <a:bodyPr/>
                    <a:lstStyle/>
                    <a:p>
                      <a:r>
                        <a:rPr kumimoji="1" lang="ja-JP" altLang="en-US" sz="1400" dirty="0" smtClean="0"/>
                        <a:t>行のハイライト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選択している行にハイライトを付けます。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043894045"/>
                  </a:ext>
                </a:extLst>
              </a:tr>
              <a:tr h="370840">
                <a:tc vMerge="1">
                  <a:txBody>
                    <a:bodyPr/>
                    <a:lstStyle/>
                    <a:p>
                      <a:endParaRPr kumimoji="1" lang="ja-JP" altLang="en-US" sz="1400" dirty="0"/>
                    </a:p>
                  </a:txBody>
                  <a:tcPr anchor="ctr"/>
                </a:tc>
                <a:tc>
                  <a:txBody>
                    <a:bodyPr/>
                    <a:lstStyle/>
                    <a:p>
                      <a:r>
                        <a:rPr kumimoji="1" lang="ja-JP" altLang="en-US" sz="1400" dirty="0" smtClean="0"/>
                        <a:t>ハイライトをすべてクリア</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付けられたハイライトを全て解除します。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4012414963"/>
                  </a:ext>
                </a:extLst>
              </a:tr>
              <a:tr h="370840">
                <a:tc vMerge="1">
                  <a:txBody>
                    <a:bodyPr/>
                    <a:lstStyle/>
                    <a:p>
                      <a:endParaRPr kumimoji="1" lang="ja-JP" altLang="en-US" sz="1400" dirty="0"/>
                    </a:p>
                  </a:txBody>
                  <a:tcPr anchor="ctr"/>
                </a:tc>
                <a:tc>
                  <a:txBody>
                    <a:bodyPr/>
                    <a:lstStyle/>
                    <a:p>
                      <a:r>
                        <a:rPr kumimoji="1" lang="ja-JP" altLang="en-US" sz="1400" dirty="0" smtClean="0"/>
                        <a:t>セルフィルタ設定</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選択した値でフィルタをかけます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47972788"/>
                  </a:ext>
                </a:extLst>
              </a:tr>
              <a:tr h="370840">
                <a:tc vMerge="1">
                  <a:txBody>
                    <a:bodyPr/>
                    <a:lstStyle/>
                    <a:p>
                      <a:endParaRPr kumimoji="1" lang="ja-JP" altLang="en-US" sz="1400" dirty="0"/>
                    </a:p>
                  </a:txBody>
                  <a:tcPr anchor="ctr"/>
                </a:tc>
                <a:tc>
                  <a:txBody>
                    <a:bodyPr/>
                    <a:lstStyle/>
                    <a:p>
                      <a:r>
                        <a:rPr kumimoji="1" lang="ja-JP" altLang="en-US" sz="1400" dirty="0" smtClean="0"/>
                        <a:t>セルフィルタ設定解除</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tc>
                  <a:txBody>
                    <a:bodyPr/>
                    <a:lstStyle/>
                    <a:p>
                      <a:r>
                        <a:rPr kumimoji="1" lang="ja-JP" altLang="en-US" sz="1400" dirty="0" smtClean="0"/>
                        <a:t>設定したセルフィルタを解除します。</a:t>
                      </a:r>
                      <a:endParaRPr kumimoji="1" lang="en-US" altLang="ja-JP" sz="1400" dirty="0" smtClean="0"/>
                    </a:p>
                    <a:p>
                      <a:r>
                        <a:rPr kumimoji="1" lang="en-US" altLang="ja-JP" sz="1400" dirty="0" smtClean="0"/>
                        <a:t>※</a:t>
                      </a:r>
                      <a:r>
                        <a:rPr kumimoji="1" lang="ja-JP" altLang="en-US" sz="1400" dirty="0" smtClean="0"/>
                        <a:t>セルフィルタを設定している場合表示されます。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675169450"/>
                  </a:ext>
                </a:extLst>
              </a:tr>
            </a:tbl>
          </a:graphicData>
        </a:graphic>
      </p:graphicFrame>
    </p:spTree>
    <p:extLst>
      <p:ext uri="{BB962C8B-B14F-4D97-AF65-F5344CB8AC3E}">
        <p14:creationId xmlns:p14="http://schemas.microsoft.com/office/powerpoint/2010/main" val="2191209731"/>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　列タイトル</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165</a:t>
            </a:fld>
            <a:endParaRPr lang="ja-JP" altLang="en-US" dirty="0"/>
          </a:p>
        </p:txBody>
      </p:sp>
      <p:graphicFrame>
        <p:nvGraphicFramePr>
          <p:cNvPr id="11" name="コンテンツ プレースホルダー 10"/>
          <p:cNvGraphicFramePr>
            <a:graphicFrameLocks noGrp="1"/>
          </p:cNvGraphicFramePr>
          <p:nvPr>
            <p:ph sz="quarter" idx="13"/>
            <p:extLst>
              <p:ext uri="{D42A27DB-BD31-4B8C-83A1-F6EECF244321}">
                <p14:modId xmlns:p14="http://schemas.microsoft.com/office/powerpoint/2010/main" val="2053169709"/>
              </p:ext>
            </p:extLst>
          </p:nvPr>
        </p:nvGraphicFramePr>
        <p:xfrm>
          <a:off x="215900" y="915988"/>
          <a:ext cx="8244531" cy="3855720"/>
        </p:xfrm>
        <a:graphic>
          <a:graphicData uri="http://schemas.openxmlformats.org/drawingml/2006/table">
            <a:tbl>
              <a:tblPr firstRow="1" bandRow="1">
                <a:tableStyleId>{3B4B98B0-60AC-42C2-AFA5-B58CD77FA1E5}</a:tableStyleId>
              </a:tblPr>
              <a:tblGrid>
                <a:gridCol w="1506785">
                  <a:extLst>
                    <a:ext uri="{9D8B030D-6E8A-4147-A177-3AD203B41FA5}">
                      <a16:colId xmlns:a16="http://schemas.microsoft.com/office/drawing/2014/main" val="1271656988"/>
                    </a:ext>
                  </a:extLst>
                </a:gridCol>
                <a:gridCol w="1625179">
                  <a:extLst>
                    <a:ext uri="{9D8B030D-6E8A-4147-A177-3AD203B41FA5}">
                      <a16:colId xmlns:a16="http://schemas.microsoft.com/office/drawing/2014/main" val="770940294"/>
                    </a:ext>
                  </a:extLst>
                </a:gridCol>
                <a:gridCol w="5112567">
                  <a:extLst>
                    <a:ext uri="{9D8B030D-6E8A-4147-A177-3AD203B41FA5}">
                      <a16:colId xmlns:a16="http://schemas.microsoft.com/office/drawing/2014/main" val="2831766829"/>
                    </a:ext>
                  </a:extLst>
                </a:gridCol>
              </a:tblGrid>
              <a:tr h="370840">
                <a:tc>
                  <a:txBody>
                    <a:bodyPr/>
                    <a:lstStyle/>
                    <a:p>
                      <a:pPr algn="l"/>
                      <a:r>
                        <a:rPr kumimoji="1" lang="ja-JP" altLang="en-US" sz="1400" dirty="0" smtClean="0">
                          <a:solidFill>
                            <a:schemeClr val="bg1"/>
                          </a:solidFill>
                        </a:rPr>
                        <a:t>設定場所</a:t>
                      </a:r>
                      <a:endParaRPr kumimoji="1" lang="ja-JP" altLang="en-US" sz="1400" dirty="0">
                        <a:solidFill>
                          <a:schemeClr val="bg1"/>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機能</a:t>
                      </a:r>
                      <a:endParaRPr kumimoji="1" lang="ja-JP" altLang="en-US" sz="1400" dirty="0">
                        <a:solidFill>
                          <a:schemeClr val="bg1"/>
                        </a:solidFill>
                      </a:endParaRPr>
                    </a:p>
                  </a:txBody>
                  <a:tcPr anchor="ctr">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説明</a:t>
                      </a:r>
                      <a:endParaRPr kumimoji="1" lang="ja-JP" altLang="en-US" sz="1400" dirty="0">
                        <a:solidFill>
                          <a:schemeClr val="bg1"/>
                        </a:solidFill>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extLst>
                  <a:ext uri="{0D108BD9-81ED-4DB2-BD59-A6C34878D82A}">
                    <a16:rowId xmlns:a16="http://schemas.microsoft.com/office/drawing/2014/main" val="1181644920"/>
                  </a:ext>
                </a:extLst>
              </a:tr>
              <a:tr h="370840">
                <a:tc rowSpan="6">
                  <a:txBody>
                    <a:bodyPr/>
                    <a:lstStyle/>
                    <a:p>
                      <a:r>
                        <a:rPr kumimoji="1" lang="ja-JP" altLang="en-US" sz="1400" dirty="0" smtClean="0"/>
                        <a:t>列タイトル</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alpha val="20000"/>
                      </a:schemeClr>
                    </a:solidFill>
                  </a:tcPr>
                </a:tc>
                <a:tc>
                  <a:txBody>
                    <a:bodyPr/>
                    <a:lstStyle/>
                    <a:p>
                      <a:r>
                        <a:rPr kumimoji="1" lang="ja-JP" altLang="en-US" sz="1400" dirty="0" smtClean="0"/>
                        <a:t>ソート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昇順、降順を切り替えられます。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671360687"/>
                  </a:ext>
                </a:extLst>
              </a:tr>
              <a:tr h="370840">
                <a:tc vMerge="1">
                  <a:txBody>
                    <a:bodyPr/>
                    <a:lstStyle/>
                    <a:p>
                      <a:endParaRPr kumimoji="1" lang="ja-JP" altLang="en-US" sz="1400" dirty="0"/>
                    </a:p>
                  </a:txBody>
                  <a:tcPr anchor="ctr"/>
                </a:tc>
                <a:tc>
                  <a:txBody>
                    <a:bodyPr/>
                    <a:lstStyle/>
                    <a:p>
                      <a:r>
                        <a:rPr kumimoji="1" lang="ja-JP" altLang="en-US" sz="1400" dirty="0" smtClean="0"/>
                        <a:t>列合計の表示</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列合計を表示します。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650634887"/>
                  </a:ext>
                </a:extLst>
              </a:tr>
              <a:tr h="370840">
                <a:tc vMerge="1">
                  <a:txBody>
                    <a:bodyPr/>
                    <a:lstStyle/>
                    <a:p>
                      <a:endParaRPr kumimoji="1" lang="ja-JP" altLang="en-US" sz="1400" dirty="0"/>
                    </a:p>
                  </a:txBody>
                  <a:tcPr anchor="ctr"/>
                </a:tc>
                <a:tc>
                  <a:txBody>
                    <a:bodyPr/>
                    <a:lstStyle/>
                    <a:p>
                      <a:r>
                        <a:rPr kumimoji="1" lang="ja-JP" altLang="en-US" sz="1400" dirty="0" smtClean="0"/>
                        <a:t>列の非表示</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列を非表示にします。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043894045"/>
                  </a:ext>
                </a:extLst>
              </a:tr>
              <a:tr h="370840">
                <a:tc vMerge="1">
                  <a:txBody>
                    <a:bodyPr/>
                    <a:lstStyle/>
                    <a:p>
                      <a:endParaRPr kumimoji="1" lang="ja-JP" altLang="en-US" sz="1400" dirty="0"/>
                    </a:p>
                  </a:txBody>
                  <a:tcPr anchor="ctr"/>
                </a:tc>
                <a:tc>
                  <a:txBody>
                    <a:bodyPr/>
                    <a:lstStyle/>
                    <a:p>
                      <a:r>
                        <a:rPr kumimoji="1" lang="ja-JP" altLang="en-US" sz="1400" dirty="0" smtClean="0"/>
                        <a:t>グラフ</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選択した軸と表示タイプでグラフを作成します。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4012414963"/>
                  </a:ext>
                </a:extLst>
              </a:tr>
              <a:tr h="370840">
                <a:tc vMerge="1">
                  <a:txBody>
                    <a:bodyPr/>
                    <a:lstStyle/>
                    <a:p>
                      <a:endParaRPr kumimoji="1" lang="ja-JP" altLang="en-US" sz="1400" dirty="0"/>
                    </a:p>
                  </a:txBody>
                  <a:tcPr anchor="ctr"/>
                </a:tc>
                <a:tc>
                  <a:txBody>
                    <a:bodyPr/>
                    <a:lstStyle/>
                    <a:p>
                      <a:r>
                        <a:rPr kumimoji="1" lang="ja-JP" altLang="en-US" sz="1400" dirty="0" smtClean="0"/>
                        <a:t>集約</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選択した項目の件数や固有値を表示します。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447972788"/>
                  </a:ext>
                </a:extLst>
              </a:tr>
              <a:tr h="370840">
                <a:tc vMerge="1">
                  <a:txBody>
                    <a:bodyPr/>
                    <a:lstStyle/>
                    <a:p>
                      <a:endParaRPr kumimoji="1" lang="ja-JP" altLang="en-US" sz="1400" dirty="0"/>
                    </a:p>
                  </a:txBody>
                  <a:tcPr anchor="ctr"/>
                </a:tc>
                <a:tc>
                  <a:txBody>
                    <a:bodyPr/>
                    <a:lstStyle/>
                    <a:p>
                      <a:r>
                        <a:rPr kumimoji="1" lang="ja-JP" altLang="en-US" sz="1400" dirty="0" smtClean="0"/>
                        <a:t>ピボット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選択した項目でアクロス集計のレポートを表示します。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675169450"/>
                  </a:ext>
                </a:extLst>
              </a:tr>
              <a:tr h="370840">
                <a:tc>
                  <a:txBody>
                    <a:bodyPr/>
                    <a:lstStyle/>
                    <a:p>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alpha val="20000"/>
                      </a:schemeClr>
                    </a:solidFill>
                  </a:tcPr>
                </a:tc>
                <a:tc>
                  <a:txBody>
                    <a:bodyPr/>
                    <a:lstStyle/>
                    <a:p>
                      <a:r>
                        <a:rPr kumimoji="1" lang="ja-JP" altLang="en-US" sz="1400" dirty="0" smtClean="0"/>
                        <a:t>フィルタ</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選択した項目に対し条件値を指定してフィルタをかけます。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120937505"/>
                  </a:ext>
                </a:extLst>
              </a:tr>
              <a:tr h="370840">
                <a:tc>
                  <a:txBody>
                    <a:bodyPr/>
                    <a:lstStyle/>
                    <a:p>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solidFill>
                      <a:schemeClr val="bg1">
                        <a:alpha val="20000"/>
                      </a:schemeClr>
                    </a:solidFill>
                  </a:tcPr>
                </a:tc>
                <a:tc>
                  <a:txBody>
                    <a:bodyPr/>
                    <a:lstStyle/>
                    <a:p>
                      <a:r>
                        <a:rPr kumimoji="1" lang="ja-JP" altLang="en-US" sz="1400" dirty="0" smtClean="0"/>
                        <a:t>ハイライト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選択した値を持つ行にハイライトを付与します。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738913939"/>
                  </a:ext>
                </a:extLst>
              </a:tr>
              <a:tr h="370840">
                <a:tc>
                  <a:txBody>
                    <a:bodyPr/>
                    <a:lstStyle/>
                    <a:p>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solidFill>
                      <a:schemeClr val="bg1">
                        <a:alpha val="20000"/>
                      </a:schemeClr>
                    </a:solidFill>
                  </a:tcPr>
                </a:tc>
                <a:tc>
                  <a:txBody>
                    <a:bodyPr/>
                    <a:lstStyle/>
                    <a:p>
                      <a:r>
                        <a:rPr kumimoji="1" lang="ja-JP" altLang="en-US" sz="1400" dirty="0" smtClean="0"/>
                        <a:t>ピアグラフ</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tc>
                  <a:txBody>
                    <a:bodyPr/>
                    <a:lstStyle/>
                    <a:p>
                      <a:r>
                        <a:rPr kumimoji="1" lang="ja-JP" altLang="en-US" sz="1400" dirty="0" smtClean="0"/>
                        <a:t>値の大小が分かりやすくなる横棒グラフを表示します。</a:t>
                      </a:r>
                      <a:endParaRPr kumimoji="1" lang="en-US" altLang="ja-JP" sz="1400" dirty="0" smtClean="0"/>
                    </a:p>
                    <a:p>
                      <a:r>
                        <a:rPr kumimoji="1" lang="en-US" altLang="ja-JP" sz="1400" dirty="0" smtClean="0"/>
                        <a:t>※</a:t>
                      </a:r>
                      <a:r>
                        <a:rPr kumimoji="1" lang="ja-JP" altLang="en-US" sz="1400" dirty="0" smtClean="0"/>
                        <a:t>数値データが入った列項目を選択した場合表示されます。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145071783"/>
                  </a:ext>
                </a:extLst>
              </a:tr>
            </a:tbl>
          </a:graphicData>
        </a:graphic>
      </p:graphicFrame>
    </p:spTree>
    <p:extLst>
      <p:ext uri="{BB962C8B-B14F-4D97-AF65-F5344CB8AC3E}">
        <p14:creationId xmlns:p14="http://schemas.microsoft.com/office/powerpoint/2010/main" val="53670271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Analytic</a:t>
            </a:r>
            <a:r>
              <a:rPr lang="ja-JP" altLang="en-US" dirty="0"/>
              <a:t> </a:t>
            </a:r>
            <a:r>
              <a:rPr lang="en-US" altLang="ja-JP" dirty="0" smtClean="0"/>
              <a:t>Document</a:t>
            </a:r>
            <a:r>
              <a:rPr lang="ja-JP" altLang="en-US" dirty="0" err="1" smtClean="0"/>
              <a:t>で</a:t>
            </a:r>
            <a:r>
              <a:rPr lang="ja-JP" altLang="en-US" dirty="0" smtClean="0"/>
              <a:t>できること　その他</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166</a:t>
            </a:fld>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これまで見てきた３つの場所以外にも操作可能な部分があります。</a:t>
            </a:r>
            <a:endParaRPr kumimoji="1" lang="ja-JP" altLang="en-US" dirty="0"/>
          </a:p>
        </p:txBody>
      </p:sp>
      <p:pic>
        <p:nvPicPr>
          <p:cNvPr id="7" name="図 6"/>
          <p:cNvPicPr>
            <a:picLocks noChangeAspect="1"/>
          </p:cNvPicPr>
          <p:nvPr/>
        </p:nvPicPr>
        <p:blipFill>
          <a:blip r:embed="rId2"/>
          <a:stretch>
            <a:fillRect/>
          </a:stretch>
        </p:blipFill>
        <p:spPr>
          <a:xfrm>
            <a:off x="612000" y="1634400"/>
            <a:ext cx="3054495" cy="3183786"/>
          </a:xfrm>
          <a:prstGeom prst="rect">
            <a:avLst/>
          </a:prstGeom>
          <a:ln>
            <a:solidFill>
              <a:schemeClr val="tx1">
                <a:lumMod val="75000"/>
                <a:lumOff val="25000"/>
              </a:schemeClr>
            </a:solidFill>
          </a:ln>
        </p:spPr>
      </p:pic>
      <p:sp>
        <p:nvSpPr>
          <p:cNvPr id="8" name="正方形/長方形 7"/>
          <p:cNvSpPr/>
          <p:nvPr/>
        </p:nvSpPr>
        <p:spPr>
          <a:xfrm>
            <a:off x="3045815" y="1634400"/>
            <a:ext cx="318630" cy="3332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195736" y="1967639"/>
            <a:ext cx="221813" cy="2440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203848" y="4383830"/>
            <a:ext cx="447334" cy="260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339752" y="1471318"/>
            <a:ext cx="673874" cy="289441"/>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拡大</a:t>
            </a:r>
            <a:endParaRPr kumimoji="1" lang="ja-JP" altLang="en-US" sz="1100" b="1" dirty="0" smtClean="0">
              <a:solidFill>
                <a:srgbClr val="FF0000"/>
              </a:solidFill>
            </a:endParaRPr>
          </a:p>
        </p:txBody>
      </p:sp>
      <p:sp>
        <p:nvSpPr>
          <p:cNvPr id="16" name="テキスト ボックス 15"/>
          <p:cNvSpPr txBox="1"/>
          <p:nvPr/>
        </p:nvSpPr>
        <p:spPr>
          <a:xfrm>
            <a:off x="1403648" y="1586949"/>
            <a:ext cx="830128" cy="289441"/>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ソート</a:t>
            </a:r>
            <a:endParaRPr kumimoji="1" lang="ja-JP" altLang="en-US" sz="1100" b="1" dirty="0" smtClean="0">
              <a:solidFill>
                <a:srgbClr val="FF0000"/>
              </a:solidFill>
            </a:endParaRPr>
          </a:p>
        </p:txBody>
      </p:sp>
      <p:sp>
        <p:nvSpPr>
          <p:cNvPr id="17" name="テキスト ボックス 16"/>
          <p:cNvSpPr txBox="1"/>
          <p:nvPr/>
        </p:nvSpPr>
        <p:spPr>
          <a:xfrm>
            <a:off x="2123728" y="4016143"/>
            <a:ext cx="1240717" cy="289441"/>
          </a:xfrm>
          <a:prstGeom prst="roundRect">
            <a:avLst/>
          </a:prstGeom>
          <a:solidFill>
            <a:srgbClr val="FFFFFF">
              <a:alpha val="69804"/>
            </a:srgbClr>
          </a:solidFill>
        </p:spPr>
        <p:txBody>
          <a:bodyPr wrap="square" rtlCol="0" anchor="ctr">
            <a:spAutoFit/>
          </a:bodyPr>
          <a:lstStyle/>
          <a:p>
            <a:pPr algn="ctr"/>
            <a:r>
              <a:rPr lang="ja-JP" altLang="en-US" sz="1100" b="1" dirty="0" smtClean="0">
                <a:solidFill>
                  <a:srgbClr val="FF0000"/>
                </a:solidFill>
              </a:rPr>
              <a:t>ページ送り</a:t>
            </a:r>
            <a:endParaRPr kumimoji="1" lang="ja-JP" altLang="en-US" sz="1100" b="1" dirty="0" smtClean="0">
              <a:solidFill>
                <a:srgbClr val="FF0000"/>
              </a:solidFill>
            </a:endParaRPr>
          </a:p>
        </p:txBody>
      </p:sp>
      <p:graphicFrame>
        <p:nvGraphicFramePr>
          <p:cNvPr id="18" name="コンテンツ プレースホルダー 10"/>
          <p:cNvGraphicFramePr>
            <a:graphicFrameLocks/>
          </p:cNvGraphicFramePr>
          <p:nvPr>
            <p:extLst>
              <p:ext uri="{D42A27DB-BD31-4B8C-83A1-F6EECF244321}">
                <p14:modId xmlns:p14="http://schemas.microsoft.com/office/powerpoint/2010/main" val="3701107964"/>
              </p:ext>
            </p:extLst>
          </p:nvPr>
        </p:nvGraphicFramePr>
        <p:xfrm>
          <a:off x="3772471" y="1633851"/>
          <a:ext cx="5004556" cy="1483360"/>
        </p:xfrm>
        <a:graphic>
          <a:graphicData uri="http://schemas.openxmlformats.org/drawingml/2006/table">
            <a:tbl>
              <a:tblPr firstRow="1" bandRow="1">
                <a:tableStyleId>{3B4B98B0-60AC-42C2-AFA5-B58CD77FA1E5}</a:tableStyleId>
              </a:tblPr>
              <a:tblGrid>
                <a:gridCol w="1207124">
                  <a:extLst>
                    <a:ext uri="{9D8B030D-6E8A-4147-A177-3AD203B41FA5}">
                      <a16:colId xmlns:a16="http://schemas.microsoft.com/office/drawing/2014/main" val="770940294"/>
                    </a:ext>
                  </a:extLst>
                </a:gridCol>
                <a:gridCol w="3797432">
                  <a:extLst>
                    <a:ext uri="{9D8B030D-6E8A-4147-A177-3AD203B41FA5}">
                      <a16:colId xmlns:a16="http://schemas.microsoft.com/office/drawing/2014/main" val="2831766829"/>
                    </a:ext>
                  </a:extLst>
                </a:gridCol>
              </a:tblGrid>
              <a:tr h="370840">
                <a:tc>
                  <a:txBody>
                    <a:bodyPr/>
                    <a:lstStyle/>
                    <a:p>
                      <a:pPr algn="l"/>
                      <a:r>
                        <a:rPr kumimoji="1" lang="ja-JP" altLang="en-US" sz="1400" dirty="0" smtClean="0">
                          <a:solidFill>
                            <a:schemeClr val="bg1"/>
                          </a:solidFill>
                        </a:rPr>
                        <a:t>機能</a:t>
                      </a:r>
                      <a:endParaRPr kumimoji="1" lang="ja-JP" altLang="en-US" sz="1400" dirty="0">
                        <a:solidFill>
                          <a:schemeClr val="bg1"/>
                        </a:solidFill>
                      </a:endParaRPr>
                    </a:p>
                  </a:txBody>
                  <a:tcPr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solidFill>
                      <a:schemeClr val="tx2"/>
                    </a:solidFill>
                  </a:tcPr>
                </a:tc>
                <a:tc>
                  <a:txBody>
                    <a:bodyPr/>
                    <a:lstStyle/>
                    <a:p>
                      <a:pPr algn="l"/>
                      <a:r>
                        <a:rPr kumimoji="1" lang="ja-JP" altLang="en-US" sz="1400" dirty="0" smtClean="0">
                          <a:solidFill>
                            <a:schemeClr val="bg1"/>
                          </a:solidFill>
                        </a:rPr>
                        <a:t>説明</a:t>
                      </a:r>
                      <a:endParaRPr kumimoji="1" lang="ja-JP" altLang="en-US" sz="1400" dirty="0">
                        <a:solidFill>
                          <a:schemeClr val="bg1"/>
                        </a:solidFill>
                      </a:endParaRPr>
                    </a:p>
                  </a:txBody>
                  <a:tcPr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solidFill>
                      <a:schemeClr val="tx2"/>
                    </a:solidFill>
                  </a:tcPr>
                </a:tc>
                <a:extLst>
                  <a:ext uri="{0D108BD9-81ED-4DB2-BD59-A6C34878D82A}">
                    <a16:rowId xmlns:a16="http://schemas.microsoft.com/office/drawing/2014/main" val="1181644920"/>
                  </a:ext>
                </a:extLst>
              </a:tr>
              <a:tr h="370840">
                <a:tc>
                  <a:txBody>
                    <a:bodyPr/>
                    <a:lstStyle/>
                    <a:p>
                      <a:r>
                        <a:rPr kumimoji="1" lang="ja-JP" altLang="en-US" sz="1400" dirty="0" smtClean="0"/>
                        <a:t>拡大</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tc>
                  <a:txBody>
                    <a:bodyPr/>
                    <a:lstStyle/>
                    <a:p>
                      <a:r>
                        <a:rPr kumimoji="1" lang="ja-JP" altLang="en-US" sz="1400" dirty="0" smtClean="0"/>
                        <a:t>レポートを画面全体に広げます。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noFill/>
                  </a:tcPr>
                </a:tc>
                <a:extLst>
                  <a:ext uri="{0D108BD9-81ED-4DB2-BD59-A6C34878D82A}">
                    <a16:rowId xmlns:a16="http://schemas.microsoft.com/office/drawing/2014/main" val="1671360687"/>
                  </a:ext>
                </a:extLst>
              </a:tr>
              <a:tr h="370840">
                <a:tc>
                  <a:txBody>
                    <a:bodyPr/>
                    <a:lstStyle/>
                    <a:p>
                      <a:r>
                        <a:rPr kumimoji="1" lang="ja-JP" altLang="en-US" sz="1400" dirty="0" smtClean="0"/>
                        <a:t>ソート</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tc>
                  <a:txBody>
                    <a:bodyPr/>
                    <a:lstStyle/>
                    <a:p>
                      <a:r>
                        <a:rPr kumimoji="1" lang="ja-JP" altLang="en-US" sz="1400" dirty="0" smtClean="0"/>
                        <a:t>データを昇順降順に並び替えます。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650634887"/>
                  </a:ext>
                </a:extLst>
              </a:tr>
              <a:tr h="370840">
                <a:tc>
                  <a:txBody>
                    <a:bodyPr/>
                    <a:lstStyle/>
                    <a:p>
                      <a:r>
                        <a:rPr kumimoji="1" lang="ja-JP" altLang="en-US" sz="1400" dirty="0" smtClean="0"/>
                        <a:t>ページ送り</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tc>
                  <a:txBody>
                    <a:bodyPr/>
                    <a:lstStyle/>
                    <a:p>
                      <a:r>
                        <a:rPr kumimoji="1" lang="ja-JP" altLang="en-US" sz="1400" dirty="0" smtClean="0"/>
                        <a:t>次のページや最終、最始ページを表示します。</a:t>
                      </a:r>
                      <a:endParaRPr kumimoji="1" lang="ja-JP" altLang="en-US" sz="14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4043894045"/>
                  </a:ext>
                </a:extLst>
              </a:tr>
            </a:tbl>
          </a:graphicData>
        </a:graphic>
      </p:graphicFrame>
    </p:spTree>
    <p:extLst>
      <p:ext uri="{BB962C8B-B14F-4D97-AF65-F5344CB8AC3E}">
        <p14:creationId xmlns:p14="http://schemas.microsoft.com/office/powerpoint/2010/main" val="314690935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a:srcRect t="424"/>
          <a:stretch/>
        </p:blipFill>
        <p:spPr>
          <a:xfrm>
            <a:off x="573511" y="1634399"/>
            <a:ext cx="4303124" cy="284914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en-US" altLang="ja-JP" dirty="0" smtClean="0">
                <a:ea typeface="+mn-ea"/>
              </a:rPr>
              <a:t>3-1</a:t>
            </a:r>
            <a:r>
              <a:rPr lang="en-US" altLang="ja-JP" dirty="0" smtClean="0">
                <a:ea typeface="+mn-ea"/>
              </a:rPr>
              <a:t>.</a:t>
            </a:r>
            <a:r>
              <a:rPr lang="ja-JP" altLang="en-US" dirty="0" smtClean="0">
                <a:latin typeface="+mn-ea"/>
                <a:ea typeface="+mn-ea"/>
              </a:rPr>
              <a:t>レポートを共有する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ワークスペース </a:t>
            </a:r>
            <a:r>
              <a:rPr kumimoji="1" lang="en-US" altLang="ja-JP" dirty="0" smtClean="0"/>
              <a:t>&gt; </a:t>
            </a:r>
            <a:r>
              <a:rPr kumimoji="1" lang="ja-JP" altLang="en-US" dirty="0" smtClean="0"/>
              <a:t>製品レクチャ </a:t>
            </a:r>
            <a:r>
              <a:rPr kumimoji="1" lang="en-US" altLang="ja-JP" dirty="0" smtClean="0"/>
              <a:t>&gt; </a:t>
            </a:r>
            <a:r>
              <a:rPr kumimoji="1" lang="ja-JP" altLang="en-US" dirty="0" smtClean="0"/>
              <a:t>マイコンテンツ 配下に保存した</a:t>
            </a:r>
            <a:r>
              <a:rPr lang="en-US" altLang="ja-JP" dirty="0"/>
              <a:t>Analytic Document</a:t>
            </a:r>
            <a:r>
              <a:rPr lang="ja-JP" altLang="en-US" dirty="0"/>
              <a:t>形式の</a:t>
            </a:r>
            <a:r>
              <a:rPr kumimoji="1" lang="ja-JP" altLang="en-US" dirty="0" smtClean="0"/>
              <a:t>レポートを</a:t>
            </a:r>
            <a:endParaRPr kumimoji="1" lang="en-US" altLang="ja-JP" dirty="0" smtClean="0"/>
          </a:p>
          <a:p>
            <a:r>
              <a:rPr lang="ja-JP" altLang="en-US" dirty="0" smtClean="0"/>
              <a:t>「</a:t>
            </a:r>
            <a:r>
              <a:rPr lang="en-US" altLang="ja-JP" dirty="0" err="1" smtClean="0"/>
              <a:t>kkalec</a:t>
            </a:r>
            <a:r>
              <a:rPr lang="ja-JP" altLang="en-US" dirty="0" smtClean="0"/>
              <a:t>」グループへ</a:t>
            </a:r>
            <a:r>
              <a:rPr kumimoji="1" lang="ja-JP" altLang="en-US" dirty="0" smtClean="0"/>
              <a:t>共有します。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167</a:t>
            </a:fld>
            <a:endParaRPr lang="ja-JP" altLang="en-US" dirty="0"/>
          </a:p>
        </p:txBody>
      </p:sp>
      <p:sp>
        <p:nvSpPr>
          <p:cNvPr id="14" name="正方形/長方形 13"/>
          <p:cNvSpPr/>
          <p:nvPr/>
        </p:nvSpPr>
        <p:spPr>
          <a:xfrm>
            <a:off x="2974057" y="3231672"/>
            <a:ext cx="1573095" cy="1189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3179001" y="3425357"/>
            <a:ext cx="1472590"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r>
              <a:rPr lang="ja-JP" altLang="en-US" sz="1100" b="1" dirty="0">
                <a:solidFill>
                  <a:srgbClr val="FF0000"/>
                </a:solidFill>
              </a:rPr>
              <a:t>右クリック</a:t>
            </a:r>
            <a:endParaRPr kumimoji="1" lang="ja-JP" altLang="en-US" sz="1100" b="1" dirty="0" smtClean="0">
              <a:solidFill>
                <a:srgbClr val="FF0000"/>
              </a:solidFill>
            </a:endParaRPr>
          </a:p>
        </p:txBody>
      </p:sp>
      <p:pic>
        <p:nvPicPr>
          <p:cNvPr id="7" name="図 6"/>
          <p:cNvPicPr>
            <a:picLocks noChangeAspect="1"/>
          </p:cNvPicPr>
          <p:nvPr/>
        </p:nvPicPr>
        <p:blipFill>
          <a:blip r:embed="rId3"/>
          <a:stretch>
            <a:fillRect/>
          </a:stretch>
        </p:blipFill>
        <p:spPr>
          <a:xfrm>
            <a:off x="5242091" y="1634400"/>
            <a:ext cx="1565316" cy="3307264"/>
          </a:xfrm>
          <a:prstGeom prst="rect">
            <a:avLst/>
          </a:prstGeom>
          <a:noFill/>
          <a:ln w="12700">
            <a:solidFill>
              <a:schemeClr val="tx1">
                <a:lumMod val="75000"/>
                <a:lumOff val="25000"/>
              </a:schemeClr>
            </a:solidFill>
          </a:ln>
        </p:spPr>
      </p:pic>
      <p:cxnSp>
        <p:nvCxnSpPr>
          <p:cNvPr id="10" name="直線矢印コネクタ 9"/>
          <p:cNvCxnSpPr>
            <a:stCxn id="14" idx="3"/>
          </p:cNvCxnSpPr>
          <p:nvPr/>
        </p:nvCxnSpPr>
        <p:spPr>
          <a:xfrm>
            <a:off x="4547152" y="3826660"/>
            <a:ext cx="707453" cy="6419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5279452" y="4483549"/>
            <a:ext cx="1452788" cy="2484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4917385" y="4377021"/>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9324117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3-2.</a:t>
            </a:r>
            <a:r>
              <a:rPr lang="ja-JP" altLang="en-US" dirty="0" smtClean="0">
                <a:latin typeface="+mn-ea"/>
                <a:ea typeface="+mn-ea"/>
              </a:rPr>
              <a:t>レポートを共有する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共有したいグループ</a:t>
            </a:r>
            <a:r>
              <a:rPr kumimoji="1" lang="en-US" altLang="ja-JP" dirty="0" smtClean="0"/>
              <a:t>/</a:t>
            </a:r>
            <a:r>
              <a:rPr kumimoji="1" lang="ja-JP" altLang="en-US" dirty="0" smtClean="0"/>
              <a:t>ユーザーをテキストボックスから検索します。</a:t>
            </a:r>
            <a:endParaRPr kumimoji="1" lang="en-US" altLang="ja-JP" dirty="0" smtClean="0"/>
          </a:p>
          <a:p>
            <a:r>
              <a:rPr lang="ja-JP" altLang="en-US" dirty="0"/>
              <a:t>今回</a:t>
            </a:r>
            <a:r>
              <a:rPr lang="ja-JP" altLang="en-US" dirty="0" smtClean="0"/>
              <a:t>は「</a:t>
            </a:r>
            <a:r>
              <a:rPr lang="en-US" altLang="ja-JP" dirty="0" err="1" smtClean="0"/>
              <a:t>kkalec</a:t>
            </a:r>
            <a:r>
              <a:rPr lang="ja-JP" altLang="en-US" dirty="0" smtClean="0"/>
              <a:t>」と入力します。</a:t>
            </a:r>
            <a:endParaRPr kumimoji="1" lang="en-US" altLang="ja-JP" dirty="0" smtClean="0"/>
          </a:p>
        </p:txBody>
      </p:sp>
      <p:pic>
        <p:nvPicPr>
          <p:cNvPr id="6" name="図 5"/>
          <p:cNvPicPr>
            <a:picLocks noChangeAspect="1"/>
          </p:cNvPicPr>
          <p:nvPr/>
        </p:nvPicPr>
        <p:blipFill>
          <a:blip r:embed="rId2"/>
          <a:stretch>
            <a:fillRect/>
          </a:stretch>
        </p:blipFill>
        <p:spPr>
          <a:xfrm>
            <a:off x="612000" y="1634400"/>
            <a:ext cx="4570490" cy="3220118"/>
          </a:xfrm>
          <a:prstGeom prst="rect">
            <a:avLst/>
          </a:prstGeom>
          <a:ln>
            <a:solidFill>
              <a:schemeClr val="tx1">
                <a:lumMod val="75000"/>
                <a:lumOff val="25000"/>
              </a:schemeClr>
            </a:solidFill>
          </a:ln>
        </p:spPr>
      </p:pic>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168</a:t>
            </a:fld>
            <a:endParaRPr lang="ja-JP" altLang="en-US" dirty="0"/>
          </a:p>
        </p:txBody>
      </p:sp>
      <p:sp>
        <p:nvSpPr>
          <p:cNvPr id="18" name="正方形/長方形 17"/>
          <p:cNvSpPr/>
          <p:nvPr/>
        </p:nvSpPr>
        <p:spPr>
          <a:xfrm>
            <a:off x="827584" y="1995686"/>
            <a:ext cx="4176464" cy="2024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577134" y="1746977"/>
            <a:ext cx="432048" cy="338554"/>
          </a:xfrm>
          <a:prstGeom prst="rect">
            <a:avLst/>
          </a:prstGeom>
          <a:noFill/>
        </p:spPr>
        <p:txBody>
          <a:bodyPr wrap="square" rtlCol="0" anchor="ctr">
            <a:spAutoFit/>
          </a:bodyPr>
          <a:lstStyle/>
          <a:p>
            <a:pPr algn="ctr"/>
            <a:r>
              <a:rPr lang="ja-JP" altLang="en-US" sz="1600" b="1" dirty="0">
                <a:solidFill>
                  <a:srgbClr val="FF0000"/>
                </a:solidFill>
              </a:rPr>
              <a:t>①</a:t>
            </a:r>
            <a:endParaRPr kumimoji="1" lang="ja-JP" altLang="en-US" sz="1600" b="1" dirty="0" smtClean="0">
              <a:solidFill>
                <a:srgbClr val="FF0000"/>
              </a:solidFill>
            </a:endParaRPr>
          </a:p>
        </p:txBody>
      </p:sp>
      <p:sp>
        <p:nvSpPr>
          <p:cNvPr id="20" name="正方形/長方形 19"/>
          <p:cNvSpPr/>
          <p:nvPr/>
        </p:nvSpPr>
        <p:spPr>
          <a:xfrm>
            <a:off x="683568" y="2217953"/>
            <a:ext cx="2304256" cy="281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329384" y="2020293"/>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22" name="正方形/長方形 21"/>
          <p:cNvSpPr/>
          <p:nvPr/>
        </p:nvSpPr>
        <p:spPr>
          <a:xfrm>
            <a:off x="4815132" y="4615833"/>
            <a:ext cx="332932" cy="202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4572000" y="4323893"/>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pic>
        <p:nvPicPr>
          <p:cNvPr id="7" name="図 6"/>
          <p:cNvPicPr>
            <a:picLocks noChangeAspect="1"/>
          </p:cNvPicPr>
          <p:nvPr/>
        </p:nvPicPr>
        <p:blipFill>
          <a:blip r:embed="rId3"/>
          <a:stretch>
            <a:fillRect/>
          </a:stretch>
        </p:blipFill>
        <p:spPr>
          <a:xfrm>
            <a:off x="5465106" y="1634400"/>
            <a:ext cx="2095792" cy="1590897"/>
          </a:xfrm>
          <a:prstGeom prst="rect">
            <a:avLst/>
          </a:prstGeom>
          <a:ln>
            <a:solidFill>
              <a:schemeClr val="tx1">
                <a:lumMod val="75000"/>
                <a:lumOff val="25000"/>
              </a:schemeClr>
            </a:solidFill>
          </a:ln>
        </p:spPr>
      </p:pic>
      <p:sp>
        <p:nvSpPr>
          <p:cNvPr id="26" name="正方形/長方形 25"/>
          <p:cNvSpPr/>
          <p:nvPr/>
        </p:nvSpPr>
        <p:spPr>
          <a:xfrm>
            <a:off x="7164288" y="1996789"/>
            <a:ext cx="260924" cy="2869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AutoShape 3">
            <a:extLst>
              <a:ext uri="{FF2B5EF4-FFF2-40B4-BE49-F238E27FC236}">
                <a16:creationId xmlns:a16="http://schemas.microsoft.com/office/drawing/2014/main" id="{481195B2-AF2C-4920-9D57-E89D722FF2F5}"/>
              </a:ext>
            </a:extLst>
          </p:cNvPr>
          <p:cNvSpPr>
            <a:spLocks noChangeArrowheads="1"/>
          </p:cNvSpPr>
          <p:nvPr/>
        </p:nvSpPr>
        <p:spPr bwMode="auto">
          <a:xfrm>
            <a:off x="5465106" y="3715833"/>
            <a:ext cx="2923318" cy="900000"/>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ctr" anchorCtr="0">
            <a:noAutofit/>
          </a:bodyPr>
          <a:lstStyle/>
          <a:p>
            <a:pPr lvl="0">
              <a:lnSpc>
                <a:spcPct val="120000"/>
              </a:lnSpc>
              <a:spcAft>
                <a:spcPts val="300"/>
              </a:spcAft>
              <a:defRPr/>
            </a:pPr>
            <a:r>
              <a:rPr lang="ja-JP" altLang="en-US" sz="1050" dirty="0" smtClean="0">
                <a:solidFill>
                  <a:schemeClr val="tx1">
                    <a:lumMod val="75000"/>
                    <a:lumOff val="25000"/>
                  </a:schemeClr>
                </a:solidFill>
                <a:latin typeface="+mj-ea"/>
                <a:ea typeface="+mj-ea"/>
                <a:cs typeface="メイリオ" pitchFamily="50" charset="-128"/>
              </a:rPr>
              <a:t>コンテンツ右上に共有マークがついていれば</a:t>
            </a:r>
            <a:endParaRPr lang="en-US" altLang="ja-JP" sz="1050" dirty="0" smtClean="0">
              <a:solidFill>
                <a:schemeClr val="tx1">
                  <a:lumMod val="75000"/>
                  <a:lumOff val="25000"/>
                </a:schemeClr>
              </a:solidFill>
              <a:latin typeface="+mj-ea"/>
              <a:ea typeface="+mj-ea"/>
              <a:cs typeface="メイリオ" pitchFamily="50" charset="-128"/>
            </a:endParaRPr>
          </a:p>
          <a:p>
            <a:pPr lvl="0">
              <a:lnSpc>
                <a:spcPct val="120000"/>
              </a:lnSpc>
              <a:spcAft>
                <a:spcPts val="300"/>
              </a:spcAft>
              <a:defRPr/>
            </a:pPr>
            <a:r>
              <a:rPr lang="ja-JP" altLang="en-US" sz="1050" dirty="0" smtClean="0">
                <a:solidFill>
                  <a:schemeClr val="tx1">
                    <a:lumMod val="75000"/>
                    <a:lumOff val="25000"/>
                  </a:schemeClr>
                </a:solidFill>
                <a:latin typeface="+mj-ea"/>
                <a:ea typeface="+mj-ea"/>
                <a:cs typeface="メイリオ" pitchFamily="50" charset="-128"/>
              </a:rPr>
              <a:t>共有操作は完了しています。</a:t>
            </a:r>
            <a:endParaRPr lang="en-US" altLang="ja-JP" sz="1000" dirty="0">
              <a:solidFill>
                <a:schemeClr val="tx1">
                  <a:lumMod val="75000"/>
                  <a:lumOff val="25000"/>
                </a:schemeClr>
              </a:solidFill>
              <a:latin typeface="+mj-ea"/>
              <a:cs typeface="メイリオ" pitchFamily="50" charset="-128"/>
            </a:endParaRPr>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15050354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共有</a:t>
            </a:r>
            <a:r>
              <a:rPr lang="ja-JP" altLang="en-US" dirty="0" smtClean="0"/>
              <a:t>するメニューと共有しないメニューについて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169</a:t>
            </a:fld>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他ユーザーと共有するには「共有の設定」</a:t>
            </a:r>
            <a:endParaRPr kumimoji="1" lang="en-US" altLang="ja-JP" dirty="0" smtClean="0"/>
          </a:p>
          <a:p>
            <a:r>
              <a:rPr kumimoji="1" lang="ja-JP" altLang="en-US" dirty="0" smtClean="0"/>
              <a:t>以外にも「共有する」メニューからでも可能です。</a:t>
            </a:r>
            <a:endParaRPr kumimoji="1" lang="en-US" altLang="ja-JP" dirty="0" smtClean="0"/>
          </a:p>
          <a:p>
            <a:r>
              <a:rPr kumimoji="1" lang="ja-JP" altLang="en-US" dirty="0" smtClean="0"/>
              <a:t>「共有する」でコンテンツを共有する場合、そのコンテンツが</a:t>
            </a:r>
            <a:endParaRPr kumimoji="1" lang="en-US" altLang="ja-JP" dirty="0" smtClean="0"/>
          </a:p>
          <a:p>
            <a:r>
              <a:rPr kumimoji="1" lang="ja-JP" altLang="en-US" dirty="0" smtClean="0"/>
              <a:t>保存されているフォルダを見れる全てのユーザーへ共有されます。</a:t>
            </a:r>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r>
              <a:rPr lang="ja-JP" altLang="en-US" dirty="0"/>
              <a:t>また</a:t>
            </a:r>
            <a:r>
              <a:rPr lang="ja-JP" altLang="en-US" dirty="0" smtClean="0"/>
              <a:t>、共有したコンテンツの共有を解除したい場合は、再度</a:t>
            </a:r>
            <a:endParaRPr lang="en-US" altLang="ja-JP" dirty="0" smtClean="0"/>
          </a:p>
          <a:p>
            <a:r>
              <a:rPr kumimoji="1" lang="ja-JP" altLang="en-US" dirty="0"/>
              <a:t>コンテンツ</a:t>
            </a:r>
            <a:r>
              <a:rPr kumimoji="1" lang="ja-JP" altLang="en-US" dirty="0" smtClean="0"/>
              <a:t>を右クリックし、「共有しない」メニューを選択</a:t>
            </a:r>
            <a:endParaRPr kumimoji="1" lang="en-US" altLang="ja-JP" dirty="0" smtClean="0"/>
          </a:p>
          <a:p>
            <a:r>
              <a:rPr lang="ja-JP" altLang="en-US" dirty="0"/>
              <a:t>すると</a:t>
            </a:r>
            <a:r>
              <a:rPr lang="ja-JP" altLang="en-US" dirty="0" smtClean="0"/>
              <a:t>、共有が解除されます。</a:t>
            </a:r>
            <a:endParaRPr kumimoji="1" lang="ja-JP" altLang="en-US" dirty="0"/>
          </a:p>
        </p:txBody>
      </p:sp>
      <p:pic>
        <p:nvPicPr>
          <p:cNvPr id="11" name="図 10"/>
          <p:cNvPicPr>
            <a:picLocks noChangeAspect="1"/>
          </p:cNvPicPr>
          <p:nvPr/>
        </p:nvPicPr>
        <p:blipFill>
          <a:blip r:embed="rId2"/>
          <a:stretch>
            <a:fillRect/>
          </a:stretch>
        </p:blipFill>
        <p:spPr>
          <a:xfrm>
            <a:off x="5708098" y="929754"/>
            <a:ext cx="2536310" cy="1916881"/>
          </a:xfrm>
          <a:prstGeom prst="rect">
            <a:avLst/>
          </a:prstGeom>
          <a:ln>
            <a:solidFill>
              <a:schemeClr val="tx1">
                <a:lumMod val="75000"/>
                <a:lumOff val="25000"/>
              </a:schemeClr>
            </a:solidFill>
          </a:ln>
        </p:spPr>
      </p:pic>
      <p:sp>
        <p:nvSpPr>
          <p:cNvPr id="9" name="正方形/長方形 8"/>
          <p:cNvSpPr/>
          <p:nvPr/>
        </p:nvSpPr>
        <p:spPr>
          <a:xfrm>
            <a:off x="5708098" y="1498202"/>
            <a:ext cx="2536310" cy="425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5708098" y="3015916"/>
            <a:ext cx="2558519" cy="1938014"/>
          </a:xfrm>
          <a:prstGeom prst="rect">
            <a:avLst/>
          </a:prstGeom>
          <a:ln>
            <a:solidFill>
              <a:schemeClr val="tx1">
                <a:lumMod val="75000"/>
                <a:lumOff val="25000"/>
              </a:schemeClr>
            </a:solidFill>
          </a:ln>
        </p:spPr>
      </p:pic>
      <p:sp>
        <p:nvSpPr>
          <p:cNvPr id="13" name="正方形/長方形 12"/>
          <p:cNvSpPr/>
          <p:nvPr/>
        </p:nvSpPr>
        <p:spPr>
          <a:xfrm>
            <a:off x="5719202" y="3530219"/>
            <a:ext cx="2536310" cy="425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3180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のトップページは</a:t>
            </a:r>
            <a:r>
              <a:rPr lang="en-US" altLang="ja-JP" dirty="0" err="1" smtClean="0"/>
              <a:t>WebFOCUS</a:t>
            </a:r>
            <a:r>
              <a:rPr lang="en-US" altLang="ja-JP" dirty="0" smtClean="0"/>
              <a:t> Hub</a:t>
            </a:r>
            <a:r>
              <a:rPr lang="ja-JP" altLang="en-US" dirty="0" smtClean="0"/>
              <a:t>と呼ばれ、</a:t>
            </a:r>
            <a:r>
              <a:rPr kumimoji="1" lang="ja-JP" altLang="en-US" dirty="0" smtClean="0"/>
              <a:t>ログインユーザーの権限に合わせて利用可能なメニューがまとめて表示されます。</a:t>
            </a:r>
            <a:endParaRPr kumimoji="1" lang="ja-JP" altLang="en-US" dirty="0"/>
          </a:p>
        </p:txBody>
      </p:sp>
      <p:sp>
        <p:nvSpPr>
          <p:cNvPr id="27" name="正方形/長方形 26"/>
          <p:cNvSpPr/>
          <p:nvPr/>
        </p:nvSpPr>
        <p:spPr>
          <a:xfrm>
            <a:off x="4355976" y="3579861"/>
            <a:ext cx="4536000" cy="112310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r>
              <a:rPr kumimoji="1" lang="ja-JP" altLang="en-US" sz="1200" b="1" dirty="0" smtClean="0">
                <a:solidFill>
                  <a:schemeClr val="tx1">
                    <a:lumMod val="75000"/>
                    <a:lumOff val="25000"/>
                  </a:schemeClr>
                </a:solidFill>
              </a:rPr>
              <a:t>管理者開発者メニュー</a:t>
            </a:r>
            <a:endParaRPr kumimoji="1" lang="ja-JP" altLang="en-US" sz="1200" b="1" dirty="0">
              <a:solidFill>
                <a:schemeClr val="tx1">
                  <a:lumMod val="75000"/>
                  <a:lumOff val="25000"/>
                </a:schemeClr>
              </a:solidFill>
            </a:endParaRPr>
          </a:p>
        </p:txBody>
      </p:sp>
      <p:sp>
        <p:nvSpPr>
          <p:cNvPr id="26" name="正方形/長方形 25"/>
          <p:cNvSpPr/>
          <p:nvPr/>
        </p:nvSpPr>
        <p:spPr>
          <a:xfrm>
            <a:off x="4355976" y="1635646"/>
            <a:ext cx="4536000" cy="194421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r>
              <a:rPr kumimoji="1" lang="ja-JP" altLang="en-US" sz="1200" b="1" dirty="0" smtClean="0">
                <a:solidFill>
                  <a:schemeClr val="tx1">
                    <a:lumMod val="75000"/>
                    <a:lumOff val="25000"/>
                  </a:schemeClr>
                </a:solidFill>
              </a:rPr>
              <a:t>共通メニュー</a:t>
            </a:r>
            <a:endParaRPr kumimoji="1" lang="ja-JP" altLang="en-US" sz="1200" b="1" dirty="0">
              <a:solidFill>
                <a:schemeClr val="tx1">
                  <a:lumMod val="75000"/>
                  <a:lumOff val="25000"/>
                </a:schemeClr>
              </a:solidFill>
            </a:endParaRPr>
          </a:p>
        </p:txBody>
      </p:sp>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WebFOCUS Hub</a:t>
            </a:r>
            <a:endParaRPr kumimoji="1" lang="ja-JP" altLang="en-US" dirty="0">
              <a:latin typeface="Segoe UI Semibold" panose="020B0702040204020203" pitchFamily="34" charset="0"/>
              <a:ea typeface="+mn-ea"/>
              <a:cs typeface="Segoe UI Semibold" panose="020B0702040204020203" pitchFamily="34" charset="0"/>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a:t>
            </a:fld>
            <a:endParaRPr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977" y="1635646"/>
            <a:ext cx="3585975" cy="2124000"/>
          </a:xfrm>
          <a:prstGeom prst="rect">
            <a:avLst/>
          </a:prstGeom>
          <a:ln>
            <a:solidFill>
              <a:schemeClr val="tx1">
                <a:lumMod val="75000"/>
                <a:lumOff val="25000"/>
              </a:schemeClr>
            </a:solidFill>
          </a:ln>
        </p:spPr>
      </p:pic>
      <p:sp>
        <p:nvSpPr>
          <p:cNvPr id="8" name="正方形/長方形 7"/>
          <p:cNvSpPr/>
          <p:nvPr/>
        </p:nvSpPr>
        <p:spPr>
          <a:xfrm>
            <a:off x="539552" y="2067694"/>
            <a:ext cx="288032" cy="15121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1619672" y="2571750"/>
            <a:ext cx="2044063" cy="2131213"/>
          </a:xfrm>
          <a:prstGeom prst="rect">
            <a:avLst/>
          </a:prstGeom>
          <a:ln w="19050">
            <a:solidFill>
              <a:srgbClr val="FF0000"/>
            </a:solidFill>
          </a:ln>
        </p:spPr>
      </p:pic>
      <p:cxnSp>
        <p:nvCxnSpPr>
          <p:cNvPr id="15" name="直線矢印コネクタ 14"/>
          <p:cNvCxnSpPr>
            <a:stCxn id="8" idx="3"/>
            <a:endCxn id="12" idx="1"/>
          </p:cNvCxnSpPr>
          <p:nvPr/>
        </p:nvCxnSpPr>
        <p:spPr>
          <a:xfrm>
            <a:off x="827584" y="2823778"/>
            <a:ext cx="792088" cy="81357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AutoShape 3">
            <a:extLst>
              <a:ext uri="{FF2B5EF4-FFF2-40B4-BE49-F238E27FC236}">
                <a16:creationId xmlns:a16="http://schemas.microsoft.com/office/drawing/2014/main" id="{481195B2-AF2C-4920-9D57-E89D722FF2F5}"/>
              </a:ext>
            </a:extLst>
          </p:cNvPr>
          <p:cNvSpPr>
            <a:spLocks noChangeArrowheads="1"/>
          </p:cNvSpPr>
          <p:nvPr/>
        </p:nvSpPr>
        <p:spPr bwMode="auto">
          <a:xfrm>
            <a:off x="4464224" y="1923678"/>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ホーム</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プライベートコンテンツを表示</a:t>
            </a:r>
            <a:endParaRPr lang="en-US" altLang="ja-JP" sz="1000" dirty="0">
              <a:solidFill>
                <a:schemeClr val="tx1">
                  <a:lumMod val="75000"/>
                  <a:lumOff val="25000"/>
                </a:schemeClr>
              </a:solidFill>
              <a:latin typeface="+mj-ea"/>
              <a:cs typeface="メイリオ" pitchFamily="50" charset="-128"/>
            </a:endParaRPr>
          </a:p>
        </p:txBody>
      </p:sp>
      <p:sp>
        <p:nvSpPr>
          <p:cNvPr id="20" name="AutoShape 3">
            <a:extLst>
              <a:ext uri="{FF2B5EF4-FFF2-40B4-BE49-F238E27FC236}">
                <a16:creationId xmlns:a16="http://schemas.microsoft.com/office/drawing/2014/main" id="{481195B2-AF2C-4920-9D57-E89D722FF2F5}"/>
              </a:ext>
            </a:extLst>
          </p:cNvPr>
          <p:cNvSpPr>
            <a:spLocks noChangeArrowheads="1"/>
          </p:cNvSpPr>
          <p:nvPr/>
        </p:nvSpPr>
        <p:spPr bwMode="auto">
          <a:xfrm>
            <a:off x="4464224" y="3867894"/>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アプリケーションディレクトリ</a:t>
            </a:r>
            <a:endParaRPr lang="en-US" altLang="ja-JP" sz="120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データ検索の設定やアプリケーション用のフォルダを定義</a:t>
            </a:r>
            <a:endParaRPr lang="en-US" altLang="ja-JP" sz="1000" dirty="0">
              <a:solidFill>
                <a:schemeClr val="tx1">
                  <a:lumMod val="75000"/>
                  <a:lumOff val="25000"/>
                </a:schemeClr>
              </a:solidFill>
              <a:latin typeface="+mj-ea"/>
              <a:cs typeface="メイリオ" pitchFamily="50" charset="-128"/>
            </a:endParaRPr>
          </a:p>
        </p:txBody>
      </p:sp>
      <p:sp>
        <p:nvSpPr>
          <p:cNvPr id="21" name="AutoShape 3">
            <a:extLst>
              <a:ext uri="{FF2B5EF4-FFF2-40B4-BE49-F238E27FC236}">
                <a16:creationId xmlns:a16="http://schemas.microsoft.com/office/drawing/2014/main" id="{481195B2-AF2C-4920-9D57-E89D722FF2F5}"/>
              </a:ext>
            </a:extLst>
          </p:cNvPr>
          <p:cNvSpPr>
            <a:spLocks noChangeArrowheads="1"/>
          </p:cNvSpPr>
          <p:nvPr/>
        </p:nvSpPr>
        <p:spPr bwMode="auto">
          <a:xfrm>
            <a:off x="6660232" y="1923678"/>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a:solidFill>
                  <a:schemeClr val="tx1">
                    <a:lumMod val="75000"/>
                    <a:lumOff val="25000"/>
                  </a:schemeClr>
                </a:solidFill>
                <a:latin typeface="+mj-ea"/>
                <a:ea typeface="+mj-ea"/>
                <a:cs typeface="メイリオ" pitchFamily="50" charset="-128"/>
              </a:rPr>
              <a:t>ポータル</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利用可能なポータルを表示</a:t>
            </a:r>
            <a:endParaRPr lang="en-US" altLang="ja-JP" sz="1000" dirty="0">
              <a:solidFill>
                <a:schemeClr val="tx1">
                  <a:lumMod val="75000"/>
                  <a:lumOff val="25000"/>
                </a:schemeClr>
              </a:solidFill>
              <a:latin typeface="+mj-ea"/>
              <a:cs typeface="メイリオ" pitchFamily="50" charset="-128"/>
            </a:endParaRPr>
          </a:p>
        </p:txBody>
      </p:sp>
      <p:sp>
        <p:nvSpPr>
          <p:cNvPr id="23" name="AutoShape 3">
            <a:extLst>
              <a:ext uri="{FF2B5EF4-FFF2-40B4-BE49-F238E27FC236}">
                <a16:creationId xmlns:a16="http://schemas.microsoft.com/office/drawing/2014/main" id="{481195B2-AF2C-4920-9D57-E89D722FF2F5}"/>
              </a:ext>
            </a:extLst>
          </p:cNvPr>
          <p:cNvSpPr>
            <a:spLocks noChangeArrowheads="1"/>
          </p:cNvSpPr>
          <p:nvPr/>
        </p:nvSpPr>
        <p:spPr bwMode="auto">
          <a:xfrm>
            <a:off x="6660232" y="3867894"/>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管理センター</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各種システム設定画面</a:t>
            </a:r>
            <a:endParaRPr lang="en-US" altLang="ja-JP" sz="1000" dirty="0">
              <a:solidFill>
                <a:schemeClr val="tx1">
                  <a:lumMod val="75000"/>
                  <a:lumOff val="25000"/>
                </a:schemeClr>
              </a:solidFill>
              <a:latin typeface="+mj-ea"/>
              <a:cs typeface="メイリオ" pitchFamily="50" charset="-128"/>
            </a:endParaRPr>
          </a:p>
        </p:txBody>
      </p:sp>
      <p:sp>
        <p:nvSpPr>
          <p:cNvPr id="24" name="AutoShape 3">
            <a:extLst>
              <a:ext uri="{FF2B5EF4-FFF2-40B4-BE49-F238E27FC236}">
                <a16:creationId xmlns:a16="http://schemas.microsoft.com/office/drawing/2014/main" id="{481195B2-AF2C-4920-9D57-E89D722FF2F5}"/>
              </a:ext>
            </a:extLst>
          </p:cNvPr>
          <p:cNvSpPr>
            <a:spLocks noChangeArrowheads="1"/>
          </p:cNvSpPr>
          <p:nvPr/>
        </p:nvSpPr>
        <p:spPr bwMode="auto">
          <a:xfrm>
            <a:off x="4464224" y="2751854"/>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ワークスペース</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レポートプログラム等のコンテンツの管理を行う場所</a:t>
            </a:r>
            <a:endParaRPr lang="en-US" altLang="ja-JP" sz="1000" dirty="0">
              <a:solidFill>
                <a:schemeClr val="tx1">
                  <a:lumMod val="75000"/>
                  <a:lumOff val="25000"/>
                </a:schemeClr>
              </a:solidFill>
              <a:latin typeface="+mj-ea"/>
              <a:cs typeface="メイリオ" pitchFamily="50" charset="-128"/>
            </a:endParaRPr>
          </a:p>
        </p:txBody>
      </p:sp>
      <p:sp>
        <p:nvSpPr>
          <p:cNvPr id="25" name="AutoShape 3">
            <a:extLst>
              <a:ext uri="{FF2B5EF4-FFF2-40B4-BE49-F238E27FC236}">
                <a16:creationId xmlns:a16="http://schemas.microsoft.com/office/drawing/2014/main" id="{481195B2-AF2C-4920-9D57-E89D722FF2F5}"/>
              </a:ext>
            </a:extLst>
          </p:cNvPr>
          <p:cNvSpPr>
            <a:spLocks noChangeArrowheads="1"/>
          </p:cNvSpPr>
          <p:nvPr/>
        </p:nvSpPr>
        <p:spPr bwMode="auto">
          <a:xfrm>
            <a:off x="6660232" y="2751854"/>
            <a:ext cx="2124000" cy="756000"/>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検索</a:t>
            </a:r>
            <a:endParaRPr lang="en-US" altLang="ja-JP" sz="105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コンテンツをキーワードで検索</a:t>
            </a:r>
            <a:endParaRPr lang="en-US" altLang="ja-JP" sz="1000" dirty="0">
              <a:solidFill>
                <a:schemeClr val="tx1">
                  <a:lumMod val="75000"/>
                  <a:lumOff val="25000"/>
                </a:schemeClr>
              </a:solidFill>
              <a:latin typeface="+mj-ea"/>
              <a:cs typeface="メイリオ" pitchFamily="50" charset="-128"/>
            </a:endParaRPr>
          </a:p>
        </p:txBody>
      </p:sp>
    </p:spTree>
    <p:extLst>
      <p:ext uri="{BB962C8B-B14F-4D97-AF65-F5344CB8AC3E}">
        <p14:creationId xmlns:p14="http://schemas.microsoft.com/office/powerpoint/2010/main" val="180969155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a typeface="+mn-ea"/>
              </a:rPr>
              <a:t>4</a:t>
            </a:r>
            <a:r>
              <a:rPr lang="en-US" altLang="ja-JP" dirty="0" smtClean="0">
                <a:ea typeface="+mn-ea"/>
              </a:rPr>
              <a:t>.</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分析ユーザーでの操作は以上です。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170</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96813213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lang="ja-JP" altLang="en-US" dirty="0">
                <a:latin typeface="+mj-ea"/>
              </a:rPr>
              <a:t>④</a:t>
            </a:r>
            <a:r>
              <a:rPr kumimoji="1" lang="ja-JP" altLang="en-US" dirty="0" smtClean="0">
                <a:latin typeface="+mj-ea"/>
              </a:rPr>
              <a:t>部門閲覧ユーザー</a:t>
            </a:r>
            <a:r>
              <a:rPr kumimoji="1" lang="ja-JP" altLang="en-US" dirty="0" smtClean="0"/>
              <a:t>の操作</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kumimoji="1" lang="ja-JP" altLang="en-US" dirty="0" smtClean="0"/>
              <a:t>レポートの実行</a:t>
            </a:r>
            <a:endParaRPr kumimoji="1" lang="en-US" altLang="ja-JP" dirty="0" smtClean="0"/>
          </a:p>
          <a:p>
            <a:pPr marL="285750" indent="-285750">
              <a:buFont typeface="Arial" panose="020B0604020202020204" pitchFamily="34" charset="0"/>
              <a:buChar char="•"/>
            </a:pPr>
            <a:r>
              <a:rPr lang="en-US" altLang="ja-JP" dirty="0" smtClean="0"/>
              <a:t>Analytic Document</a:t>
            </a:r>
            <a:r>
              <a:rPr lang="ja-JP" altLang="en-US" dirty="0" smtClean="0"/>
              <a:t>の操作</a:t>
            </a:r>
            <a:endParaRPr lang="en-US" altLang="ja-JP" dirty="0" smtClean="0"/>
          </a:p>
          <a:p>
            <a:pPr marL="285750" indent="-285750">
              <a:buFont typeface="Arial" panose="020B0604020202020204" pitchFamily="34" charset="0"/>
              <a:buChar char="•"/>
            </a:pPr>
            <a:r>
              <a:rPr lang="ja-JP" altLang="en-US" dirty="0" smtClean="0"/>
              <a:t>ポータル</a:t>
            </a:r>
            <a:r>
              <a:rPr lang="ja-JP" altLang="en-US" dirty="0"/>
              <a:t>画面</a:t>
            </a:r>
            <a:r>
              <a:rPr lang="ja-JP" altLang="en-US" dirty="0" smtClean="0"/>
              <a:t>の閲覧</a:t>
            </a:r>
            <a:endParaRPr lang="en-US" altLang="ja-JP" dirty="0" smtClean="0"/>
          </a:p>
          <a:p>
            <a:pPr marL="285750" indent="-285750">
              <a:buFont typeface="Arial" panose="020B0604020202020204" pitchFamily="34" charset="0"/>
              <a:buChar char="•"/>
            </a:pPr>
            <a:r>
              <a:rPr lang="ja-JP" altLang="en-US" dirty="0"/>
              <a:t>コンテンツの検索</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Tree>
    <p:extLst>
      <p:ext uri="{BB962C8B-B14F-4D97-AF65-F5344CB8AC3E}">
        <p14:creationId xmlns:p14="http://schemas.microsoft.com/office/powerpoint/2010/main" val="64933531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Google Shape;483;p16"/>
          <p:cNvSpPr/>
          <p:nvPr/>
        </p:nvSpPr>
        <p:spPr>
          <a:xfrm>
            <a:off x="2015944" y="4047982"/>
            <a:ext cx="1908000" cy="612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5" name="タイトル 4"/>
          <p:cNvSpPr>
            <a:spLocks noGrp="1"/>
          </p:cNvSpPr>
          <p:nvPr>
            <p:ph type="title"/>
          </p:nvPr>
        </p:nvSpPr>
        <p:spPr/>
        <p:txBody>
          <a:bodyPr>
            <a:normAutofit/>
          </a:bodyPr>
          <a:lstStyle/>
          <a:p>
            <a:r>
              <a:rPr lang="ja-JP" altLang="en-US" dirty="0" smtClean="0"/>
              <a:t>部門閲覧ユーザーが行えること</a:t>
            </a:r>
            <a:r>
              <a:rPr lang="ja-JP" altLang="en-US" dirty="0"/>
              <a:t>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部門の閲覧ユーザーの立場を想定して、次のような操作を体験します。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172</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smtClean="0">
                <a:solidFill>
                  <a:schemeClr val="accent1"/>
                </a:solidFill>
                <a:latin typeface="Meiryo"/>
                <a:ea typeface="Meiryo"/>
                <a:cs typeface="Meiryo"/>
                <a:sym typeface="Meiryo"/>
              </a:rPr>
              <a:t>部門</a:t>
            </a:r>
            <a:r>
              <a:rPr lang="ja-JP" altLang="en-US" sz="900" b="1" dirty="0" smtClean="0">
                <a:solidFill>
                  <a:schemeClr val="accent1"/>
                </a:solidFill>
                <a:latin typeface="Meiryo"/>
                <a:ea typeface="Meiryo"/>
                <a:cs typeface="Meiryo"/>
                <a:sym typeface="Meiryo"/>
              </a:rPr>
              <a:t>閲覧ユーザー</a:t>
            </a:r>
            <a:r>
              <a:rPr lang="zh-TW" altLang="en-US" sz="900" b="1" dirty="0" smtClean="0">
                <a:solidFill>
                  <a:schemeClr val="accent1"/>
                </a:solidFill>
                <a:latin typeface="Meiryo"/>
                <a:ea typeface="Meiryo"/>
                <a:cs typeface="Meiryo"/>
                <a:sym typeface="Meiryo"/>
              </a:rPr>
              <a:t>（</a:t>
            </a:r>
            <a:r>
              <a:rPr lang="en-US" altLang="zh-TW" sz="900" b="1" dirty="0" smtClean="0">
                <a:solidFill>
                  <a:schemeClr val="accent1"/>
                </a:solidFill>
                <a:ea typeface="Meiryo"/>
                <a:cs typeface="Meiryo"/>
                <a:sym typeface="Meiryo"/>
              </a:rPr>
              <a:t>24</a:t>
            </a:r>
            <a:r>
              <a:rPr lang="zh-TW" altLang="en-US" sz="900" b="1" dirty="0" smtClean="0">
                <a:solidFill>
                  <a:schemeClr val="accent1"/>
                </a:solidFill>
                <a:latin typeface="Meiryo"/>
                <a:ea typeface="Meiryo"/>
                <a:cs typeface="Meiryo"/>
                <a:sym typeface="Meiryo"/>
              </a:rPr>
              <a:t>）</a:t>
            </a:r>
            <a:endParaRPr lang="zh-TW" altLang="en-US" sz="900" b="1" dirty="0">
              <a:solidFill>
                <a:schemeClr val="accent1"/>
              </a:solidFill>
              <a:latin typeface="Meiryo"/>
              <a:ea typeface="Meiryo"/>
              <a:cs typeface="Meiryo"/>
              <a:sym typeface="Meiryo"/>
            </a:endParaRPr>
          </a:p>
        </p:txBody>
      </p:sp>
      <p:sp>
        <p:nvSpPr>
          <p:cNvPr id="107" name="Google Shape;484;p11"/>
          <p:cNvSpPr txBox="1"/>
          <p:nvPr/>
        </p:nvSpPr>
        <p:spPr>
          <a:xfrm>
            <a:off x="647526" y="1599710"/>
            <a:ext cx="7524874" cy="432000"/>
          </a:xfrm>
          <a:prstGeom prst="rect">
            <a:avLst/>
          </a:prstGeom>
          <a:noFill/>
          <a:ln>
            <a:noFill/>
          </a:ln>
        </p:spPr>
        <p:txBody>
          <a:bodyPr spcFirstLastPara="1" wrap="squar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①開発者が公開した部門共通コンテンツや、分析ユーザーから共有された共有コンテンツを参照します。</a:t>
            </a:r>
            <a:endParaRPr lang="en-US" altLang="ja-JP" sz="900" b="1" dirty="0" smtClean="0">
              <a:solidFill>
                <a:schemeClr val="accent1"/>
              </a:solidFill>
              <a:latin typeface="Meiryo"/>
              <a:ea typeface="Meiryo"/>
              <a:cs typeface="Meiryo"/>
              <a:sym typeface="Meiryo"/>
            </a:endParaRPr>
          </a:p>
        </p:txBody>
      </p:sp>
      <p:sp>
        <p:nvSpPr>
          <p:cNvPr id="142" name="Google Shape;519;p16"/>
          <p:cNvSpPr/>
          <p:nvPr/>
        </p:nvSpPr>
        <p:spPr>
          <a:xfrm>
            <a:off x="647526" y="1354293"/>
            <a:ext cx="7524874" cy="252000"/>
          </a:xfrm>
          <a:prstGeom prst="rect">
            <a:avLst/>
          </a:prstGeom>
          <a:solidFill>
            <a:schemeClr val="accent6"/>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公開や共有されたコンテンツの閲覧</a:t>
            </a:r>
            <a:endParaRPr sz="1200" b="1" dirty="0">
              <a:solidFill>
                <a:schemeClr val="bg1"/>
              </a:solidFill>
              <a:latin typeface="Meiryo"/>
              <a:ea typeface="Meiryo"/>
              <a:cs typeface="Meiryo"/>
              <a:sym typeface="Meiryo"/>
            </a:endParaRPr>
          </a:p>
        </p:txBody>
      </p:sp>
      <p:pic>
        <p:nvPicPr>
          <p:cNvPr id="84" name="図 8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9992" y="4264110"/>
            <a:ext cx="324000" cy="324000"/>
          </a:xfrm>
          <a:prstGeom prst="rect">
            <a:avLst/>
          </a:prstGeom>
        </p:spPr>
      </p:pic>
      <p:sp>
        <p:nvSpPr>
          <p:cNvPr id="90" name="Google Shape;519;p16"/>
          <p:cNvSpPr/>
          <p:nvPr/>
        </p:nvSpPr>
        <p:spPr>
          <a:xfrm>
            <a:off x="2483816" y="4084054"/>
            <a:ext cx="900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レポート</a:t>
            </a:r>
            <a:endParaRPr sz="900" dirty="0">
              <a:solidFill>
                <a:schemeClr val="tx1">
                  <a:lumMod val="75000"/>
                  <a:lumOff val="25000"/>
                </a:schemeClr>
              </a:solidFill>
              <a:latin typeface="Meiryo"/>
              <a:ea typeface="Meiryo"/>
              <a:cs typeface="Meiryo"/>
              <a:sym typeface="Meiryo"/>
            </a:endParaRPr>
          </a:p>
        </p:txBody>
      </p:sp>
      <p:grpSp>
        <p:nvGrpSpPr>
          <p:cNvPr id="94" name="グループ化 93"/>
          <p:cNvGrpSpPr/>
          <p:nvPr/>
        </p:nvGrpSpPr>
        <p:grpSpPr>
          <a:xfrm>
            <a:off x="1061640" y="1959742"/>
            <a:ext cx="540000" cy="540000"/>
            <a:chOff x="935848" y="1887734"/>
            <a:chExt cx="540000" cy="540000"/>
          </a:xfrm>
        </p:grpSpPr>
        <p:sp>
          <p:nvSpPr>
            <p:cNvPr id="95" name="楕円 94"/>
            <p:cNvSpPr/>
            <p:nvPr/>
          </p:nvSpPr>
          <p:spPr>
            <a:xfrm>
              <a:off x="935848" y="1887734"/>
              <a:ext cx="540000" cy="54000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6" name="Google Shape;656;p17"/>
            <p:cNvPicPr preferRelativeResize="0"/>
            <p:nvPr/>
          </p:nvPicPr>
          <p:blipFill rotWithShape="1">
            <a:blip r:embed="rId3">
              <a:alphaModFix/>
            </a:blip>
            <a:srcRect l="18285" t="18931" r="17079" b="18569"/>
            <a:stretch/>
          </p:blipFill>
          <p:spPr>
            <a:xfrm>
              <a:off x="1043896" y="1995686"/>
              <a:ext cx="324000" cy="324000"/>
            </a:xfrm>
            <a:prstGeom prst="rect">
              <a:avLst/>
            </a:prstGeom>
            <a:noFill/>
            <a:ln>
              <a:noFill/>
            </a:ln>
          </p:spPr>
        </p:pic>
      </p:grpSp>
      <p:sp>
        <p:nvSpPr>
          <p:cNvPr id="97" name="Google Shape;519;p16"/>
          <p:cNvSpPr/>
          <p:nvPr/>
        </p:nvSpPr>
        <p:spPr>
          <a:xfrm>
            <a:off x="1601640" y="2139806"/>
            <a:ext cx="1692384" cy="180064"/>
          </a:xfrm>
          <a:prstGeom prst="rect">
            <a:avLst/>
          </a:prstGeom>
          <a:noFill/>
          <a:ln>
            <a:noFill/>
          </a:ln>
        </p:spPr>
        <p:txBody>
          <a:bodyPr spcFirstLastPara="1" wrap="square" lIns="91425" tIns="72000" rIns="91425" bIns="45700" anchor="ctr" anchorCtr="0">
            <a:noAutofit/>
          </a:bodyPr>
          <a:lstStyle/>
          <a:p>
            <a:pPr lvl="0"/>
            <a:r>
              <a:rPr lang="en-US" altLang="ja-JP" sz="900" dirty="0" err="1" smtClean="0">
                <a:solidFill>
                  <a:srgbClr val="3F3F3F"/>
                </a:solidFill>
                <a:latin typeface="Segoe UI 本文"/>
                <a:ea typeface="Meiryo"/>
                <a:cs typeface="Meiryo"/>
                <a:sym typeface="Meiryo"/>
              </a:rPr>
              <a:t>kkalec</a:t>
            </a:r>
            <a:r>
              <a:rPr lang="ja-JP" altLang="en-US" sz="900" dirty="0">
                <a:solidFill>
                  <a:srgbClr val="3F3F3F"/>
                </a:solidFill>
                <a:latin typeface="Meiryo"/>
                <a:ea typeface="Meiryo"/>
                <a:cs typeface="Meiryo"/>
                <a:sym typeface="Meiryo"/>
              </a:rPr>
              <a:t>ワークスペース</a:t>
            </a:r>
            <a:endParaRPr sz="900" dirty="0">
              <a:solidFill>
                <a:srgbClr val="3F3F3F"/>
              </a:solidFill>
              <a:latin typeface="Meiryo"/>
              <a:ea typeface="Meiryo"/>
              <a:cs typeface="Meiryo"/>
              <a:sym typeface="Meiryo"/>
            </a:endParaRPr>
          </a:p>
        </p:txBody>
      </p:sp>
      <p:grpSp>
        <p:nvGrpSpPr>
          <p:cNvPr id="14" name="グループ化 13"/>
          <p:cNvGrpSpPr/>
          <p:nvPr/>
        </p:nvGrpSpPr>
        <p:grpSpPr>
          <a:xfrm>
            <a:off x="1853896" y="3904070"/>
            <a:ext cx="324000" cy="324000"/>
            <a:chOff x="827584" y="2715766"/>
            <a:chExt cx="324000" cy="324000"/>
          </a:xfrm>
        </p:grpSpPr>
        <p:sp>
          <p:nvSpPr>
            <p:cNvPr id="13" name="正方形/長方形 12"/>
            <p:cNvSpPr/>
            <p:nvPr/>
          </p:nvSpPr>
          <p:spPr>
            <a:xfrm>
              <a:off x="827584" y="2715766"/>
              <a:ext cx="324000"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8" name="Google Shape;656;p17"/>
            <p:cNvPicPr preferRelativeResize="0"/>
            <p:nvPr/>
          </p:nvPicPr>
          <p:blipFill rotWithShape="1">
            <a:blip r:embed="rId3">
              <a:alphaModFix/>
            </a:blip>
            <a:srcRect l="18285" t="18931" r="17079" b="18569"/>
            <a:stretch/>
          </p:blipFill>
          <p:spPr>
            <a:xfrm>
              <a:off x="827584" y="2715766"/>
              <a:ext cx="324000" cy="324000"/>
            </a:xfrm>
            <a:prstGeom prst="rect">
              <a:avLst/>
            </a:prstGeom>
            <a:noFill/>
            <a:ln>
              <a:noFill/>
            </a:ln>
          </p:spPr>
        </p:pic>
      </p:grpSp>
      <p:cxnSp>
        <p:nvCxnSpPr>
          <p:cNvPr id="11" name="カギ線コネクタ 10"/>
          <p:cNvCxnSpPr>
            <a:stCxn id="95" idx="4"/>
            <a:endCxn id="108" idx="1"/>
          </p:cNvCxnSpPr>
          <p:nvPr/>
        </p:nvCxnSpPr>
        <p:spPr>
          <a:xfrm rot="16200000" flipH="1">
            <a:off x="809604" y="3021778"/>
            <a:ext cx="1566328" cy="522256"/>
          </a:xfrm>
          <a:prstGeom prst="bentConnector2">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112" name="Google Shape;519;p16"/>
          <p:cNvSpPr/>
          <p:nvPr/>
        </p:nvSpPr>
        <p:spPr>
          <a:xfrm>
            <a:off x="2159944" y="3831846"/>
            <a:ext cx="2016000" cy="180064"/>
          </a:xfrm>
          <a:prstGeom prst="rect">
            <a:avLst/>
          </a:prstGeom>
          <a:noFill/>
          <a:ln>
            <a:noFill/>
          </a:ln>
        </p:spPr>
        <p:txBody>
          <a:bodyPr spcFirstLastPara="1" wrap="square" lIns="91425" tIns="72000" rIns="91425" bIns="45700" anchor="ctr" anchorCtr="0">
            <a:noAutofit/>
          </a:bodyPr>
          <a:lstStyle/>
          <a:p>
            <a:pPr lvl="0"/>
            <a:r>
              <a:rPr lang="ja-JP" altLang="en-US" sz="900" dirty="0" smtClean="0">
                <a:solidFill>
                  <a:srgbClr val="3F3F3F"/>
                </a:solidFill>
                <a:latin typeface="Meiryo"/>
                <a:ea typeface="Meiryo"/>
                <a:cs typeface="Meiryo"/>
                <a:sym typeface="Meiryo"/>
              </a:rPr>
              <a:t>部門分析ユーザーのマイコンテンツ</a:t>
            </a:r>
            <a:endParaRPr sz="900" dirty="0">
              <a:solidFill>
                <a:srgbClr val="3F3F3F"/>
              </a:solidFill>
              <a:latin typeface="Meiryo"/>
              <a:ea typeface="Meiryo"/>
              <a:cs typeface="Meiryo"/>
              <a:sym typeface="Meiryo"/>
            </a:endParaRPr>
          </a:p>
        </p:txBody>
      </p:sp>
      <p:cxnSp>
        <p:nvCxnSpPr>
          <p:cNvPr id="122" name="直線矢印コネクタ 121"/>
          <p:cNvCxnSpPr>
            <a:stCxn id="84" idx="3"/>
            <a:endCxn id="123" idx="1"/>
          </p:cNvCxnSpPr>
          <p:nvPr/>
        </p:nvCxnSpPr>
        <p:spPr>
          <a:xfrm flipV="1">
            <a:off x="3113992" y="4425934"/>
            <a:ext cx="1566080" cy="176"/>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4680072" y="4227934"/>
            <a:ext cx="540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共有</a:t>
            </a:r>
            <a:endParaRPr kumimoji="1" lang="ja-JP" altLang="en-US" sz="1200" b="1" dirty="0">
              <a:solidFill>
                <a:schemeClr val="bg1"/>
              </a:solidFill>
            </a:endParaRPr>
          </a:p>
        </p:txBody>
      </p:sp>
      <p:sp>
        <p:nvSpPr>
          <p:cNvPr id="39" name="Google Shape;483;p16"/>
          <p:cNvSpPr/>
          <p:nvPr/>
        </p:nvSpPr>
        <p:spPr>
          <a:xfrm>
            <a:off x="2015976" y="2571750"/>
            <a:ext cx="1908000" cy="1188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40" name="Google Shape;483;p16"/>
          <p:cNvSpPr/>
          <p:nvPr/>
        </p:nvSpPr>
        <p:spPr>
          <a:xfrm>
            <a:off x="2339992" y="3039870"/>
            <a:ext cx="1476000" cy="612000"/>
          </a:xfrm>
          <a:prstGeom prst="rect">
            <a:avLst/>
          </a:prstGeom>
          <a:solidFill>
            <a:schemeClr val="accent6">
              <a:lumMod val="20000"/>
              <a:lumOff val="80000"/>
            </a:schemeClr>
          </a:solidFill>
          <a:ln w="12700" cap="flat" cmpd="sng">
            <a:solidFill>
              <a:schemeClr val="accent6"/>
            </a:solidFill>
            <a:prstDash val="solid"/>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grpSp>
        <p:nvGrpSpPr>
          <p:cNvPr id="77" name="グループ化 76"/>
          <p:cNvGrpSpPr/>
          <p:nvPr/>
        </p:nvGrpSpPr>
        <p:grpSpPr>
          <a:xfrm>
            <a:off x="1835744" y="2427870"/>
            <a:ext cx="324000" cy="324000"/>
            <a:chOff x="1835744" y="2427870"/>
            <a:chExt cx="396000" cy="396000"/>
          </a:xfrm>
        </p:grpSpPr>
        <p:sp>
          <p:nvSpPr>
            <p:cNvPr id="41" name="Google Shape;483;p16"/>
            <p:cNvSpPr/>
            <p:nvPr/>
          </p:nvSpPr>
          <p:spPr>
            <a:xfrm>
              <a:off x="1835744" y="2427870"/>
              <a:ext cx="396000" cy="396000"/>
            </a:xfrm>
            <a:prstGeom prst="rect">
              <a:avLst/>
            </a:prstGeom>
            <a:solidFill>
              <a:schemeClr val="bg1"/>
            </a:solid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42" name="図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1736" y="2463774"/>
              <a:ext cx="324000" cy="324000"/>
            </a:xfrm>
            <a:prstGeom prst="rect">
              <a:avLst/>
            </a:prstGeom>
            <a:ln>
              <a:noFill/>
              <a:prstDash val="solid"/>
            </a:ln>
          </p:spPr>
        </p:pic>
      </p:grpSp>
      <p:grpSp>
        <p:nvGrpSpPr>
          <p:cNvPr id="43" name="グループ化 42"/>
          <p:cNvGrpSpPr/>
          <p:nvPr/>
        </p:nvGrpSpPr>
        <p:grpSpPr>
          <a:xfrm>
            <a:off x="2195736" y="3183854"/>
            <a:ext cx="324000" cy="324000"/>
            <a:chOff x="6084168" y="2535798"/>
            <a:chExt cx="468000" cy="468000"/>
          </a:xfrm>
        </p:grpSpPr>
        <p:sp>
          <p:nvSpPr>
            <p:cNvPr id="44" name="Google Shape;483;p16"/>
            <p:cNvSpPr/>
            <p:nvPr/>
          </p:nvSpPr>
          <p:spPr>
            <a:xfrm>
              <a:off x="6084168" y="2535798"/>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45" name="図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0216" y="2571750"/>
              <a:ext cx="396000" cy="396000"/>
            </a:xfrm>
            <a:prstGeom prst="rect">
              <a:avLst/>
            </a:prstGeom>
            <a:ln>
              <a:solidFill>
                <a:schemeClr val="accent6"/>
              </a:solidFill>
            </a:ln>
          </p:spPr>
        </p:pic>
      </p:grpSp>
      <p:pic>
        <p:nvPicPr>
          <p:cNvPr id="46" name="図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0248" y="3255862"/>
            <a:ext cx="324000" cy="324000"/>
          </a:xfrm>
          <a:prstGeom prst="rect">
            <a:avLst/>
          </a:prstGeom>
        </p:spPr>
      </p:pic>
      <p:pic>
        <p:nvPicPr>
          <p:cNvPr id="47" name="図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960" y="3255862"/>
            <a:ext cx="324000" cy="324000"/>
          </a:xfrm>
          <a:prstGeom prst="rect">
            <a:avLst/>
          </a:prstGeom>
        </p:spPr>
      </p:pic>
      <p:sp>
        <p:nvSpPr>
          <p:cNvPr id="48" name="Google Shape;519;p16"/>
          <p:cNvSpPr/>
          <p:nvPr/>
        </p:nvSpPr>
        <p:spPr>
          <a:xfrm>
            <a:off x="3239976" y="2571750"/>
            <a:ext cx="684000" cy="180000"/>
          </a:xfrm>
          <a:prstGeom prst="rect">
            <a:avLst/>
          </a:prstGeom>
          <a:solidFill>
            <a:schemeClr val="accent5"/>
          </a:solidFill>
          <a:ln>
            <a:solidFill>
              <a:schemeClr val="accent5"/>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ポータル</a:t>
            </a:r>
            <a:endParaRPr sz="900" b="1" dirty="0">
              <a:solidFill>
                <a:schemeClr val="bg1"/>
              </a:solidFill>
              <a:latin typeface="Meiryo"/>
              <a:ea typeface="Meiryo"/>
              <a:cs typeface="Meiryo"/>
              <a:sym typeface="Meiryo"/>
            </a:endParaRPr>
          </a:p>
        </p:txBody>
      </p:sp>
      <p:sp>
        <p:nvSpPr>
          <p:cNvPr id="49" name="Google Shape;519;p16"/>
          <p:cNvSpPr/>
          <p:nvPr/>
        </p:nvSpPr>
        <p:spPr>
          <a:xfrm>
            <a:off x="2591904" y="3111846"/>
            <a:ext cx="6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レポート</a:t>
            </a:r>
            <a:endParaRPr sz="900" dirty="0">
              <a:solidFill>
                <a:schemeClr val="tx1">
                  <a:lumMod val="75000"/>
                  <a:lumOff val="25000"/>
                </a:schemeClr>
              </a:solidFill>
              <a:latin typeface="Meiryo"/>
              <a:ea typeface="Meiryo"/>
              <a:cs typeface="Meiryo"/>
              <a:sym typeface="Meiryo"/>
            </a:endParaRPr>
          </a:p>
        </p:txBody>
      </p:sp>
      <p:sp>
        <p:nvSpPr>
          <p:cNvPr id="50" name="Google Shape;519;p16"/>
          <p:cNvSpPr/>
          <p:nvPr/>
        </p:nvSpPr>
        <p:spPr>
          <a:xfrm>
            <a:off x="3167968" y="3111846"/>
            <a:ext cx="6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グラフ</a:t>
            </a:r>
            <a:endParaRPr sz="900" dirty="0">
              <a:solidFill>
                <a:schemeClr val="tx1">
                  <a:lumMod val="75000"/>
                  <a:lumOff val="25000"/>
                </a:schemeClr>
              </a:solidFill>
              <a:latin typeface="Meiryo"/>
              <a:ea typeface="Meiryo"/>
              <a:cs typeface="Meiryo"/>
              <a:sym typeface="Meiryo"/>
            </a:endParaRPr>
          </a:p>
        </p:txBody>
      </p:sp>
      <p:sp>
        <p:nvSpPr>
          <p:cNvPr id="51" name="Google Shape;519;p16"/>
          <p:cNvSpPr/>
          <p:nvPr/>
        </p:nvSpPr>
        <p:spPr>
          <a:xfrm>
            <a:off x="2772040" y="2859782"/>
            <a:ext cx="1044000" cy="180000"/>
          </a:xfrm>
          <a:prstGeom prst="rect">
            <a:avLst/>
          </a:prstGeom>
          <a:solidFill>
            <a:schemeClr val="accent6"/>
          </a:solidFill>
          <a:ln>
            <a:solidFill>
              <a:schemeClr val="accent6"/>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ページ（タブ）</a:t>
            </a:r>
            <a:endParaRPr sz="900" b="1" dirty="0">
              <a:solidFill>
                <a:schemeClr val="bg1"/>
              </a:solidFill>
              <a:latin typeface="Meiryo"/>
              <a:ea typeface="Meiryo"/>
              <a:cs typeface="Meiryo"/>
              <a:sym typeface="Meiryo"/>
            </a:endParaRPr>
          </a:p>
        </p:txBody>
      </p:sp>
      <p:cxnSp>
        <p:nvCxnSpPr>
          <p:cNvPr id="60" name="直線矢印コネクタ 59"/>
          <p:cNvCxnSpPr>
            <a:stCxn id="39" idx="3"/>
            <a:endCxn id="61" idx="1"/>
          </p:cNvCxnSpPr>
          <p:nvPr/>
        </p:nvCxnSpPr>
        <p:spPr>
          <a:xfrm>
            <a:off x="3923976" y="3165750"/>
            <a:ext cx="756096" cy="8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4680072" y="2967838"/>
            <a:ext cx="540000" cy="396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rPr>
              <a:t>公開</a:t>
            </a:r>
            <a:endParaRPr kumimoji="1" lang="ja-JP" altLang="en-US" sz="1200" b="1" dirty="0">
              <a:solidFill>
                <a:schemeClr val="bg1"/>
              </a:solidFill>
            </a:endParaRPr>
          </a:p>
        </p:txBody>
      </p:sp>
      <p:cxnSp>
        <p:nvCxnSpPr>
          <p:cNvPr id="62" name="カギ線コネクタ 61"/>
          <p:cNvCxnSpPr>
            <a:stCxn id="95" idx="4"/>
            <a:endCxn id="41" idx="1"/>
          </p:cNvCxnSpPr>
          <p:nvPr/>
        </p:nvCxnSpPr>
        <p:spPr>
          <a:xfrm rot="16200000" flipH="1">
            <a:off x="1538628" y="2292754"/>
            <a:ext cx="90128" cy="504104"/>
          </a:xfrm>
          <a:prstGeom prst="bentConnector2">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cxnSp>
        <p:nvCxnSpPr>
          <p:cNvPr id="68" name="Google Shape;484;p16"/>
          <p:cNvCxnSpPr>
            <a:stCxn id="61" idx="3"/>
            <a:endCxn id="54" idx="1"/>
          </p:cNvCxnSpPr>
          <p:nvPr/>
        </p:nvCxnSpPr>
        <p:spPr>
          <a:xfrm>
            <a:off x="5220072" y="3165838"/>
            <a:ext cx="2088232" cy="648072"/>
          </a:xfrm>
          <a:prstGeom prst="bentConnector3">
            <a:avLst>
              <a:gd name="adj1" fmla="val 37921"/>
            </a:avLst>
          </a:prstGeom>
          <a:noFill/>
          <a:ln w="12700" cap="flat" cmpd="sng">
            <a:solidFill>
              <a:schemeClr val="accent5"/>
            </a:solidFill>
            <a:prstDash val="solid"/>
            <a:round/>
            <a:headEnd type="triangle" w="lg" len="lg"/>
            <a:tailEnd type="none" w="sm" len="sm"/>
          </a:ln>
        </p:spPr>
      </p:cxnSp>
      <p:cxnSp>
        <p:nvCxnSpPr>
          <p:cNvPr id="71" name="Google Shape;484;p16"/>
          <p:cNvCxnSpPr>
            <a:stCxn id="123" idx="3"/>
            <a:endCxn id="54" idx="1"/>
          </p:cNvCxnSpPr>
          <p:nvPr/>
        </p:nvCxnSpPr>
        <p:spPr>
          <a:xfrm flipV="1">
            <a:off x="5220072" y="3813910"/>
            <a:ext cx="2088232" cy="612024"/>
          </a:xfrm>
          <a:prstGeom prst="bentConnector3">
            <a:avLst>
              <a:gd name="adj1" fmla="val 37920"/>
            </a:avLst>
          </a:prstGeom>
          <a:noFill/>
          <a:ln w="12700" cap="flat" cmpd="sng">
            <a:solidFill>
              <a:schemeClr val="accent5"/>
            </a:solidFill>
            <a:prstDash val="solid"/>
            <a:round/>
            <a:headEnd type="triangle" w="lg" len="lg"/>
            <a:tailEnd type="none" w="sm" len="sm"/>
          </a:ln>
        </p:spPr>
      </p:cxnSp>
      <p:sp>
        <p:nvSpPr>
          <p:cNvPr id="76" name="Google Shape;519;p16"/>
          <p:cNvSpPr/>
          <p:nvPr/>
        </p:nvSpPr>
        <p:spPr>
          <a:xfrm>
            <a:off x="6408280" y="3723878"/>
            <a:ext cx="684000" cy="180000"/>
          </a:xfrm>
          <a:prstGeom prst="rect">
            <a:avLst/>
          </a:prstGeom>
          <a:solidFill>
            <a:schemeClr val="accent5"/>
          </a:solidFill>
          <a:ln>
            <a:solidFill>
              <a:schemeClr val="accent5"/>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閲覧</a:t>
            </a:r>
            <a:endParaRPr sz="900" b="1" dirty="0">
              <a:solidFill>
                <a:schemeClr val="bg1"/>
              </a:solidFill>
              <a:latin typeface="Meiryo"/>
              <a:ea typeface="Meiryo"/>
              <a:cs typeface="Meiryo"/>
              <a:sym typeface="Meiryo"/>
            </a:endParaRPr>
          </a:p>
        </p:txBody>
      </p:sp>
      <p:sp>
        <p:nvSpPr>
          <p:cNvPr id="87" name="Google Shape;519;p16"/>
          <p:cNvSpPr/>
          <p:nvPr/>
        </p:nvSpPr>
        <p:spPr>
          <a:xfrm>
            <a:off x="4572000" y="2751726"/>
            <a:ext cx="2952000" cy="180064"/>
          </a:xfrm>
          <a:prstGeom prst="rect">
            <a:avLst/>
          </a:prstGeom>
          <a:noFill/>
          <a:ln>
            <a:noFill/>
          </a:ln>
        </p:spPr>
        <p:txBody>
          <a:bodyPr spcFirstLastPara="1" wrap="square" lIns="91425" tIns="72000" rIns="91425" bIns="45700" anchor="ctr" anchorCtr="0">
            <a:noAutofit/>
          </a:bodyPr>
          <a:lstStyle/>
          <a:p>
            <a:pPr lvl="0"/>
            <a:r>
              <a:rPr lang="ja-JP" altLang="en-US" sz="900" dirty="0" smtClean="0">
                <a:solidFill>
                  <a:srgbClr val="3F3F3F"/>
                </a:solidFill>
                <a:latin typeface="Meiryo"/>
                <a:ea typeface="Meiryo"/>
                <a:cs typeface="Meiryo"/>
                <a:sym typeface="Meiryo"/>
              </a:rPr>
              <a:t>管理者が設定したセキュリティルールに従って参照</a:t>
            </a:r>
            <a:endParaRPr sz="900" dirty="0">
              <a:solidFill>
                <a:srgbClr val="3F3F3F"/>
              </a:solidFill>
              <a:latin typeface="Meiryo"/>
              <a:ea typeface="Meiryo"/>
              <a:cs typeface="Meiryo"/>
              <a:sym typeface="Meiryo"/>
            </a:endParaRPr>
          </a:p>
        </p:txBody>
      </p:sp>
      <p:sp>
        <p:nvSpPr>
          <p:cNvPr id="88" name="Google Shape;519;p16"/>
          <p:cNvSpPr/>
          <p:nvPr/>
        </p:nvSpPr>
        <p:spPr>
          <a:xfrm>
            <a:off x="4572000" y="4659982"/>
            <a:ext cx="2808000" cy="180064"/>
          </a:xfrm>
          <a:prstGeom prst="rect">
            <a:avLst/>
          </a:prstGeom>
          <a:noFill/>
          <a:ln>
            <a:noFill/>
          </a:ln>
        </p:spPr>
        <p:txBody>
          <a:bodyPr spcFirstLastPara="1" wrap="square" lIns="91425" tIns="72000" rIns="91425" bIns="45700" anchor="ctr" anchorCtr="0">
            <a:noAutofit/>
          </a:bodyPr>
          <a:lstStyle/>
          <a:p>
            <a:pPr lvl="0"/>
            <a:r>
              <a:rPr lang="ja-JP" altLang="en-US" sz="900" dirty="0" smtClean="0">
                <a:solidFill>
                  <a:srgbClr val="3F3F3F"/>
                </a:solidFill>
                <a:latin typeface="Meiryo"/>
                <a:ea typeface="Meiryo"/>
                <a:cs typeface="Meiryo"/>
                <a:sym typeface="Meiryo"/>
              </a:rPr>
              <a:t>共有者自身が共有相手に参照権限のみを付与</a:t>
            </a:r>
            <a:endParaRPr sz="900" dirty="0">
              <a:solidFill>
                <a:srgbClr val="3F3F3F"/>
              </a:solidFill>
              <a:latin typeface="Meiryo"/>
              <a:ea typeface="Meiryo"/>
              <a:cs typeface="Meiryo"/>
              <a:sym typeface="Meiryo"/>
            </a:endParaRPr>
          </a:p>
        </p:txBody>
      </p:sp>
      <p:sp>
        <p:nvSpPr>
          <p:cNvPr id="91" name="Google Shape;519;p16"/>
          <p:cNvSpPr/>
          <p:nvPr/>
        </p:nvSpPr>
        <p:spPr>
          <a:xfrm>
            <a:off x="2159944" y="2355726"/>
            <a:ext cx="1908000" cy="180064"/>
          </a:xfrm>
          <a:prstGeom prst="rect">
            <a:avLst/>
          </a:prstGeom>
          <a:noFill/>
          <a:ln>
            <a:noFill/>
          </a:ln>
        </p:spPr>
        <p:txBody>
          <a:bodyPr spcFirstLastPara="1" wrap="square" lIns="91425" tIns="72000" rIns="91425" bIns="45700" anchor="ctr" anchorCtr="0">
            <a:noAutofit/>
          </a:bodyPr>
          <a:lstStyle/>
          <a:p>
            <a:pPr lvl="0"/>
            <a:r>
              <a:rPr lang="en-US" sz="900" dirty="0" err="1" smtClean="0">
                <a:solidFill>
                  <a:srgbClr val="3F3F3F"/>
                </a:solidFill>
                <a:latin typeface="Segoe UI 本文"/>
                <a:ea typeface="Meiryo"/>
                <a:cs typeface="Meiryo"/>
                <a:sym typeface="Meiryo"/>
              </a:rPr>
              <a:t>lec_portal</a:t>
            </a:r>
            <a:r>
              <a:rPr lang="ja-JP" altLang="en-US" sz="900" dirty="0" smtClean="0">
                <a:solidFill>
                  <a:srgbClr val="3F3F3F"/>
                </a:solidFill>
                <a:latin typeface="Meiryo"/>
                <a:ea typeface="Meiryo"/>
                <a:cs typeface="Meiryo"/>
                <a:sym typeface="Meiryo"/>
              </a:rPr>
              <a:t>ポータル</a:t>
            </a:r>
            <a:endParaRPr sz="900" dirty="0">
              <a:solidFill>
                <a:srgbClr val="3F3F3F"/>
              </a:solidFill>
              <a:latin typeface="Meiryo"/>
              <a:ea typeface="Meiryo"/>
              <a:cs typeface="Meiryo"/>
              <a:sym typeface="Meiryo"/>
            </a:endParaRPr>
          </a:p>
        </p:txBody>
      </p:sp>
      <p:pic>
        <p:nvPicPr>
          <p:cNvPr id="52" name="Google Shape;480;p11"/>
          <p:cNvPicPr preferRelativeResize="0"/>
          <p:nvPr/>
        </p:nvPicPr>
        <p:blipFill rotWithShape="1">
          <a:blip r:embed="rId7">
            <a:alphaModFix/>
          </a:blip>
          <a:srcRect/>
          <a:stretch/>
        </p:blipFill>
        <p:spPr>
          <a:xfrm>
            <a:off x="5328128" y="267494"/>
            <a:ext cx="396000" cy="396000"/>
          </a:xfrm>
          <a:prstGeom prst="rect">
            <a:avLst/>
          </a:prstGeom>
          <a:noFill/>
          <a:ln>
            <a:noFill/>
          </a:ln>
        </p:spPr>
      </p:pic>
      <p:pic>
        <p:nvPicPr>
          <p:cNvPr id="54" name="Google Shape;480;p11"/>
          <p:cNvPicPr preferRelativeResize="0"/>
          <p:nvPr/>
        </p:nvPicPr>
        <p:blipFill rotWithShape="1">
          <a:blip r:embed="rId7">
            <a:alphaModFix/>
          </a:blip>
          <a:srcRect/>
          <a:stretch/>
        </p:blipFill>
        <p:spPr>
          <a:xfrm>
            <a:off x="7308304" y="3615910"/>
            <a:ext cx="396000" cy="396000"/>
          </a:xfrm>
          <a:prstGeom prst="rect">
            <a:avLst/>
          </a:prstGeom>
          <a:noFill/>
          <a:ln>
            <a:noFill/>
          </a:ln>
        </p:spPr>
      </p:pic>
      <p:pic>
        <p:nvPicPr>
          <p:cNvPr id="58" name="Google Shape;468;p11"/>
          <p:cNvPicPr preferRelativeResize="0"/>
          <p:nvPr/>
        </p:nvPicPr>
        <p:blipFill rotWithShape="1">
          <a:blip r:embed="rId8">
            <a:alphaModFix/>
          </a:blip>
          <a:srcRect/>
          <a:stretch/>
        </p:blipFill>
        <p:spPr>
          <a:xfrm>
            <a:off x="2231784" y="4191974"/>
            <a:ext cx="396000" cy="396000"/>
          </a:xfrm>
          <a:prstGeom prst="rect">
            <a:avLst/>
          </a:prstGeom>
          <a:noFill/>
          <a:ln>
            <a:noFill/>
          </a:ln>
        </p:spPr>
      </p:pic>
      <p:pic>
        <p:nvPicPr>
          <p:cNvPr id="59" name="Google Shape;474;p11"/>
          <p:cNvPicPr preferRelativeResize="0"/>
          <p:nvPr/>
        </p:nvPicPr>
        <p:blipFill rotWithShape="1">
          <a:blip r:embed="rId9">
            <a:alphaModFix/>
          </a:blip>
          <a:srcRect/>
          <a:stretch/>
        </p:blipFill>
        <p:spPr>
          <a:xfrm>
            <a:off x="2195736" y="2607798"/>
            <a:ext cx="396000" cy="396000"/>
          </a:xfrm>
          <a:prstGeom prst="rect">
            <a:avLst/>
          </a:prstGeom>
          <a:noFill/>
          <a:ln>
            <a:noFill/>
          </a:ln>
        </p:spPr>
      </p:pic>
    </p:spTree>
    <p:extLst>
      <p:ext uri="{BB962C8B-B14F-4D97-AF65-F5344CB8AC3E}">
        <p14:creationId xmlns:p14="http://schemas.microsoft.com/office/powerpoint/2010/main" val="34490484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2"/>
              </a:rPr>
              <a:t>http</a:t>
            </a:r>
            <a:r>
              <a:rPr lang="en-US" altLang="ja-JP" dirty="0">
                <a:hlinkClick r:id="rId2"/>
              </a:rPr>
              <a:t>://WebFOCUS</a:t>
            </a:r>
            <a:r>
              <a:rPr lang="ja-JP" altLang="en-US" dirty="0">
                <a:hlinkClick r:id="rId2"/>
              </a:rPr>
              <a:t>サーバ名</a:t>
            </a:r>
            <a:r>
              <a:rPr lang="en-US" altLang="ja-JP" dirty="0">
                <a:hlinkClick r:id="rId2"/>
              </a:rPr>
              <a:t>/ibi_apps</a:t>
            </a:r>
            <a:r>
              <a:rPr lang="en-US" altLang="ja-JP" dirty="0" smtClean="0">
                <a:hlinkClick r:id="rId2"/>
              </a:rPr>
              <a:t>/</a:t>
            </a:r>
            <a:endParaRPr lang="en-US" altLang="ja-JP" dirty="0" smtClean="0"/>
          </a:p>
          <a:p>
            <a:endParaRPr kumimoji="1" lang="en-US" altLang="ja-JP" dirty="0"/>
          </a:p>
          <a:p>
            <a:r>
              <a:rPr lang="ja-JP" altLang="en-US" dirty="0" smtClean="0"/>
              <a:t>閲覧ユーザー</a:t>
            </a:r>
            <a:r>
              <a:rPr lang="en-US" altLang="ja-JP" dirty="0" smtClean="0"/>
              <a:t> 24 / 24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173</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276549641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527355" y="1634400"/>
            <a:ext cx="3788833" cy="268180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2-1.</a:t>
            </a:r>
            <a:r>
              <a:rPr lang="ja-JP" altLang="en-US" dirty="0" smtClean="0">
                <a:latin typeface="+mn-ea"/>
                <a:ea typeface="+mn-ea"/>
              </a:rPr>
              <a:t>レポートを実行する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共有されたレポートを実行します。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174</a:t>
            </a:fld>
            <a:endParaRPr lang="ja-JP" altLang="en-US" dirty="0"/>
          </a:p>
        </p:txBody>
      </p:sp>
      <p:sp>
        <p:nvSpPr>
          <p:cNvPr id="9" name="正方形/長方形 8"/>
          <p:cNvSpPr/>
          <p:nvPr/>
        </p:nvSpPr>
        <p:spPr>
          <a:xfrm>
            <a:off x="979283" y="4021850"/>
            <a:ext cx="1584175" cy="2337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268858" y="216831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楕円 10"/>
          <p:cNvSpPr/>
          <p:nvPr/>
        </p:nvSpPr>
        <p:spPr>
          <a:xfrm>
            <a:off x="898949" y="373381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2" name="正方形/長方形 11"/>
          <p:cNvSpPr/>
          <p:nvPr/>
        </p:nvSpPr>
        <p:spPr>
          <a:xfrm>
            <a:off x="2767321" y="3133818"/>
            <a:ext cx="1468545" cy="10568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a:blip r:embed="rId3"/>
          <a:stretch>
            <a:fillRect/>
          </a:stretch>
        </p:blipFill>
        <p:spPr>
          <a:xfrm>
            <a:off x="4462024" y="2168311"/>
            <a:ext cx="4274243" cy="2147897"/>
          </a:xfrm>
          <a:prstGeom prst="rect">
            <a:avLst/>
          </a:prstGeom>
          <a:ln>
            <a:solidFill>
              <a:schemeClr val="tx1">
                <a:lumMod val="75000"/>
                <a:lumOff val="25000"/>
              </a:schemeClr>
            </a:solidFill>
          </a:ln>
        </p:spPr>
      </p:pic>
      <p:sp>
        <p:nvSpPr>
          <p:cNvPr id="13" name="正方形/長方形 12"/>
          <p:cNvSpPr/>
          <p:nvPr/>
        </p:nvSpPr>
        <p:spPr>
          <a:xfrm>
            <a:off x="4554316" y="2583360"/>
            <a:ext cx="2177713" cy="391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2459436" y="3231362"/>
            <a:ext cx="2232248"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r>
              <a:rPr lang="ja-JP" altLang="en-US" sz="1100" b="1" dirty="0">
                <a:solidFill>
                  <a:srgbClr val="FF0000"/>
                </a:solidFill>
              </a:rPr>
              <a:t>右クリック</a:t>
            </a:r>
            <a:endParaRPr kumimoji="1" lang="ja-JP" altLang="en-US" sz="1600" b="1" dirty="0">
              <a:solidFill>
                <a:srgbClr val="FF0000"/>
              </a:solidFill>
            </a:endParaRPr>
          </a:p>
        </p:txBody>
      </p:sp>
      <p:sp>
        <p:nvSpPr>
          <p:cNvPr id="15" name="正方形/長方形 14"/>
          <p:cNvSpPr/>
          <p:nvPr/>
        </p:nvSpPr>
        <p:spPr>
          <a:xfrm>
            <a:off x="527796" y="2355726"/>
            <a:ext cx="431608"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4393238" y="235314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18" name="正方形/長方形 17"/>
          <p:cNvSpPr/>
          <p:nvPr/>
        </p:nvSpPr>
        <p:spPr>
          <a:xfrm>
            <a:off x="6813197" y="2641180"/>
            <a:ext cx="1832909" cy="3915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6716483" y="23702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⑤</a:t>
            </a:r>
            <a:endParaRPr kumimoji="1" lang="ja-JP" altLang="en-US" sz="1600" b="1" dirty="0">
              <a:solidFill>
                <a:srgbClr val="FF0000"/>
              </a:solidFill>
            </a:endParaRPr>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0468516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2-2.Analytic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Analytic Document</a:t>
            </a:r>
            <a:r>
              <a:rPr lang="ja-JP" altLang="en-US" dirty="0" smtClean="0"/>
              <a:t>形式のレポートを操作し簡易分析します。</a:t>
            </a:r>
            <a:endParaRPr lang="en-US" altLang="ja-JP" dirty="0" smtClean="0"/>
          </a:p>
          <a:p>
            <a:r>
              <a:rPr lang="ja-JP" altLang="en-US" dirty="0"/>
              <a:t>「</a:t>
            </a:r>
            <a:r>
              <a:rPr lang="ja-JP" altLang="en-US" dirty="0" smtClean="0"/>
              <a:t>販売金額」の項目名を選択します。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175</a:t>
            </a:fld>
            <a:endParaRPr lang="ja-JP" altLang="en-US" dirty="0"/>
          </a:p>
        </p:txBody>
      </p:sp>
      <p:pic>
        <p:nvPicPr>
          <p:cNvPr id="9" name="図 8"/>
          <p:cNvPicPr>
            <a:picLocks noChangeAspect="1"/>
          </p:cNvPicPr>
          <p:nvPr/>
        </p:nvPicPr>
        <p:blipFill>
          <a:blip r:embed="rId2"/>
          <a:stretch>
            <a:fillRect/>
          </a:stretch>
        </p:blipFill>
        <p:spPr>
          <a:xfrm>
            <a:off x="612000" y="1634400"/>
            <a:ext cx="3326038" cy="3205931"/>
          </a:xfrm>
          <a:prstGeom prst="rect">
            <a:avLst/>
          </a:prstGeom>
          <a:ln>
            <a:solidFill>
              <a:schemeClr val="tx1">
                <a:lumMod val="75000"/>
                <a:lumOff val="25000"/>
              </a:schemeClr>
            </a:solidFill>
          </a:ln>
        </p:spPr>
      </p:pic>
      <p:sp>
        <p:nvSpPr>
          <p:cNvPr id="11" name="正方形/長方形 10"/>
          <p:cNvSpPr/>
          <p:nvPr/>
        </p:nvSpPr>
        <p:spPr>
          <a:xfrm>
            <a:off x="3131841" y="1995687"/>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3"/>
          <a:stretch>
            <a:fillRect/>
          </a:stretch>
        </p:blipFill>
        <p:spPr>
          <a:xfrm>
            <a:off x="4060551" y="1634400"/>
            <a:ext cx="4534241" cy="1855696"/>
          </a:xfrm>
          <a:prstGeom prst="rect">
            <a:avLst/>
          </a:prstGeom>
          <a:ln>
            <a:solidFill>
              <a:schemeClr val="tx1">
                <a:lumMod val="75000"/>
                <a:lumOff val="25000"/>
              </a:schemeClr>
            </a:solidFill>
          </a:ln>
        </p:spPr>
      </p:pic>
      <p:cxnSp>
        <p:nvCxnSpPr>
          <p:cNvPr id="13" name="直線矢印コネクタ 12"/>
          <p:cNvCxnSpPr>
            <a:stCxn id="11" idx="3"/>
          </p:cNvCxnSpPr>
          <p:nvPr/>
        </p:nvCxnSpPr>
        <p:spPr>
          <a:xfrm>
            <a:off x="3707905" y="2103699"/>
            <a:ext cx="36003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51149447"/>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2-3.Analytic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a:t>
            </a:r>
            <a:r>
              <a:rPr lang="ja-JP" altLang="en-US" dirty="0"/>
              <a:t>販売金額</a:t>
            </a:r>
            <a:r>
              <a:rPr lang="ja-JP" altLang="en-US" dirty="0" smtClean="0"/>
              <a:t>」に</a:t>
            </a:r>
            <a:r>
              <a:rPr lang="ja-JP" altLang="en-US" dirty="0"/>
              <a:t>ピアグラフ</a:t>
            </a:r>
            <a:r>
              <a:rPr lang="ja-JP" altLang="en-US" dirty="0" smtClean="0"/>
              <a:t>を追加します。</a:t>
            </a:r>
            <a:endParaRPr lang="en-US" altLang="ja-JP" dirty="0" smtClean="0"/>
          </a:p>
          <a:p>
            <a:r>
              <a:rPr kumimoji="1" lang="ja-JP" altLang="en-US" dirty="0"/>
              <a:t>値</a:t>
            </a:r>
            <a:r>
              <a:rPr kumimoji="1" lang="ja-JP" altLang="en-US" dirty="0" smtClean="0"/>
              <a:t>の大小が分かりやすくなります。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176</a:t>
            </a:fld>
            <a:endParaRPr lang="ja-JP" altLang="en-US" dirty="0"/>
          </a:p>
        </p:txBody>
      </p:sp>
      <p:pic>
        <p:nvPicPr>
          <p:cNvPr id="6" name="図 5"/>
          <p:cNvPicPr>
            <a:picLocks noChangeAspect="1"/>
          </p:cNvPicPr>
          <p:nvPr/>
        </p:nvPicPr>
        <p:blipFill>
          <a:blip r:embed="rId2"/>
          <a:stretch>
            <a:fillRect/>
          </a:stretch>
        </p:blipFill>
        <p:spPr>
          <a:xfrm>
            <a:off x="612000" y="1635646"/>
            <a:ext cx="4683568" cy="3034176"/>
          </a:xfrm>
          <a:prstGeom prst="rect">
            <a:avLst/>
          </a:prstGeom>
          <a:ln>
            <a:solidFill>
              <a:schemeClr val="tx1">
                <a:lumMod val="75000"/>
                <a:lumOff val="25000"/>
              </a:schemeClr>
            </a:solidFill>
          </a:ln>
        </p:spPr>
      </p:pic>
      <p:sp>
        <p:nvSpPr>
          <p:cNvPr id="12" name="楕円 11"/>
          <p:cNvSpPr/>
          <p:nvPr/>
        </p:nvSpPr>
        <p:spPr>
          <a:xfrm>
            <a:off x="353061" y="288839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正方形/長方形 13"/>
          <p:cNvSpPr/>
          <p:nvPr/>
        </p:nvSpPr>
        <p:spPr>
          <a:xfrm>
            <a:off x="641093" y="3048030"/>
            <a:ext cx="647633" cy="182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283968" y="4073984"/>
            <a:ext cx="57606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a:stretch>
            <a:fillRect/>
          </a:stretch>
        </p:blipFill>
        <p:spPr>
          <a:xfrm>
            <a:off x="5364088" y="1634401"/>
            <a:ext cx="3525119" cy="3035397"/>
          </a:xfrm>
          <a:prstGeom prst="rect">
            <a:avLst/>
          </a:prstGeom>
          <a:ln>
            <a:solidFill>
              <a:schemeClr val="tx1">
                <a:lumMod val="75000"/>
                <a:lumOff val="25000"/>
              </a:schemeClr>
            </a:solidFill>
          </a:ln>
        </p:spPr>
      </p:pic>
      <p:sp>
        <p:nvSpPr>
          <p:cNvPr id="18" name="角丸四角形 17"/>
          <p:cNvSpPr/>
          <p:nvPr/>
        </p:nvSpPr>
        <p:spPr>
          <a:xfrm>
            <a:off x="2915816" y="3605932"/>
            <a:ext cx="3096344" cy="432048"/>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r>
              <a:rPr lang="ja-JP" altLang="en-US" sz="1100" b="1" dirty="0" smtClean="0">
                <a:solidFill>
                  <a:srgbClr val="FF0000"/>
                </a:solidFill>
              </a:rPr>
              <a:t>コントロールパネル外をクリック</a:t>
            </a:r>
            <a:endParaRPr kumimoji="1" lang="ja-JP" altLang="en-US" sz="900" b="1" dirty="0">
              <a:solidFill>
                <a:srgbClr val="FF0000"/>
              </a:solidFill>
            </a:endParaRPr>
          </a:p>
        </p:txBody>
      </p:sp>
      <p:sp>
        <p:nvSpPr>
          <p:cNvPr id="19" name="正方形/長方形 18"/>
          <p:cNvSpPr/>
          <p:nvPr/>
        </p:nvSpPr>
        <p:spPr>
          <a:xfrm>
            <a:off x="7956376" y="2067694"/>
            <a:ext cx="611739" cy="24482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78149332"/>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2-4.Analytic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a:t>
            </a:r>
            <a:r>
              <a:rPr lang="ja-JP" altLang="en-US" dirty="0"/>
              <a:t>販売金額</a:t>
            </a:r>
            <a:r>
              <a:rPr lang="ja-JP" altLang="en-US" dirty="0" smtClean="0"/>
              <a:t>」の値を降順に並び替えます。</a:t>
            </a:r>
            <a:endParaRPr lang="en-US" altLang="ja-JP" dirty="0" smtClean="0"/>
          </a:p>
          <a:p>
            <a:r>
              <a:rPr lang="ja-JP" altLang="en-US" dirty="0" smtClean="0"/>
              <a:t>「販売金額」の項目右側の矢印マークを選択します。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177</a:t>
            </a:fld>
            <a:endParaRPr lang="ja-JP" altLang="en-US" dirty="0"/>
          </a:p>
        </p:txBody>
      </p:sp>
      <p:pic>
        <p:nvPicPr>
          <p:cNvPr id="8" name="図 7"/>
          <p:cNvPicPr>
            <a:picLocks noChangeAspect="1"/>
          </p:cNvPicPr>
          <p:nvPr/>
        </p:nvPicPr>
        <p:blipFill>
          <a:blip r:embed="rId2"/>
          <a:stretch>
            <a:fillRect/>
          </a:stretch>
        </p:blipFill>
        <p:spPr>
          <a:xfrm>
            <a:off x="611560" y="1634400"/>
            <a:ext cx="3744416" cy="3234877"/>
          </a:xfrm>
          <a:prstGeom prst="rect">
            <a:avLst/>
          </a:prstGeom>
          <a:ln>
            <a:solidFill>
              <a:schemeClr val="tx1">
                <a:lumMod val="75000"/>
                <a:lumOff val="25000"/>
              </a:schemeClr>
            </a:solidFill>
          </a:ln>
        </p:spPr>
      </p:pic>
      <p:sp>
        <p:nvSpPr>
          <p:cNvPr id="16" name="正方形/長方形 15"/>
          <p:cNvSpPr/>
          <p:nvPr/>
        </p:nvSpPr>
        <p:spPr>
          <a:xfrm>
            <a:off x="3275856" y="1923678"/>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9751960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2-5.Analytic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「地区名」を「関東」のみの値に絞り込みます。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178</a:t>
            </a:fld>
            <a:endParaRPr lang="ja-JP" altLang="en-US" dirty="0"/>
          </a:p>
        </p:txBody>
      </p:sp>
      <p:pic>
        <p:nvPicPr>
          <p:cNvPr id="9" name="図 8"/>
          <p:cNvPicPr>
            <a:picLocks noChangeAspect="1"/>
          </p:cNvPicPr>
          <p:nvPr/>
        </p:nvPicPr>
        <p:blipFill>
          <a:blip r:embed="rId2"/>
          <a:stretch>
            <a:fillRect/>
          </a:stretch>
        </p:blipFill>
        <p:spPr>
          <a:xfrm>
            <a:off x="612000" y="1634399"/>
            <a:ext cx="4752087" cy="2897511"/>
          </a:xfrm>
          <a:prstGeom prst="rect">
            <a:avLst/>
          </a:prstGeom>
          <a:ln>
            <a:solidFill>
              <a:schemeClr val="tx1">
                <a:lumMod val="75000"/>
                <a:lumOff val="25000"/>
              </a:schemeClr>
            </a:solidFill>
          </a:ln>
        </p:spPr>
      </p:pic>
      <p:sp>
        <p:nvSpPr>
          <p:cNvPr id="10" name="楕円 9"/>
          <p:cNvSpPr/>
          <p:nvPr/>
        </p:nvSpPr>
        <p:spPr>
          <a:xfrm>
            <a:off x="345552" y="169888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正方形/長方形 10"/>
          <p:cNvSpPr/>
          <p:nvPr/>
        </p:nvSpPr>
        <p:spPr>
          <a:xfrm>
            <a:off x="611999" y="1874513"/>
            <a:ext cx="503616" cy="2247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017592" y="3446317"/>
            <a:ext cx="432048" cy="250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761835" y="3148775"/>
            <a:ext cx="360040" cy="43204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14" name="正方形/長方形 13"/>
          <p:cNvSpPr/>
          <p:nvPr/>
        </p:nvSpPr>
        <p:spPr>
          <a:xfrm>
            <a:off x="4417744" y="3871340"/>
            <a:ext cx="640832" cy="558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4126660" y="3624318"/>
            <a:ext cx="360040" cy="43204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pic>
        <p:nvPicPr>
          <p:cNvPr id="6" name="図 5"/>
          <p:cNvPicPr>
            <a:picLocks noChangeAspect="1"/>
          </p:cNvPicPr>
          <p:nvPr/>
        </p:nvPicPr>
        <p:blipFill>
          <a:blip r:embed="rId3"/>
          <a:stretch>
            <a:fillRect/>
          </a:stretch>
        </p:blipFill>
        <p:spPr>
          <a:xfrm>
            <a:off x="5515562" y="1628111"/>
            <a:ext cx="3442731" cy="2910481"/>
          </a:xfrm>
          <a:prstGeom prst="rect">
            <a:avLst/>
          </a:prstGeom>
          <a:ln>
            <a:solidFill>
              <a:schemeClr val="tx1">
                <a:lumMod val="75000"/>
                <a:lumOff val="25000"/>
              </a:schemeClr>
            </a:solidFill>
          </a:ln>
        </p:spPr>
      </p:pic>
      <p:sp>
        <p:nvSpPr>
          <p:cNvPr id="17" name="正方形/長方形 16"/>
          <p:cNvSpPr/>
          <p:nvPr/>
        </p:nvSpPr>
        <p:spPr>
          <a:xfrm>
            <a:off x="5440155" y="1839720"/>
            <a:ext cx="640832" cy="25322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056566457"/>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2-6.Analytic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01228" y="905104"/>
            <a:ext cx="8712968" cy="3816424"/>
          </a:xfrm>
        </p:spPr>
        <p:txBody>
          <a:bodyPr/>
          <a:lstStyle/>
          <a:p>
            <a:r>
              <a:rPr lang="ja-JP" altLang="en-US" dirty="0" smtClean="0"/>
              <a:t>フィルタをかけたデータで、「都道府県名」毎の「販売金額」を円グラフで表示します。</a:t>
            </a:r>
            <a:endParaRPr lang="en-US" altLang="ja-JP" dirty="0" smtClean="0"/>
          </a:p>
          <a:p>
            <a:r>
              <a:rPr kumimoji="1" lang="ja-JP" altLang="en-US" dirty="0" smtClean="0"/>
              <a:t>「販売金額」の項目名を選択後、以下の順にパネルを操作します。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179</a:t>
            </a:fld>
            <a:endParaRPr lang="ja-JP" altLang="en-US" dirty="0"/>
          </a:p>
        </p:txBody>
      </p:sp>
      <p:pic>
        <p:nvPicPr>
          <p:cNvPr id="6" name="図 5"/>
          <p:cNvPicPr>
            <a:picLocks noChangeAspect="1"/>
          </p:cNvPicPr>
          <p:nvPr/>
        </p:nvPicPr>
        <p:blipFill>
          <a:blip r:embed="rId2"/>
          <a:stretch>
            <a:fillRect/>
          </a:stretch>
        </p:blipFill>
        <p:spPr>
          <a:xfrm>
            <a:off x="612000" y="1634400"/>
            <a:ext cx="3603296" cy="3183786"/>
          </a:xfrm>
          <a:prstGeom prst="rect">
            <a:avLst/>
          </a:prstGeom>
          <a:solidFill>
            <a:srgbClr val="FFFFFF">
              <a:alpha val="80000"/>
            </a:srgbClr>
          </a:solidFill>
          <a:ln>
            <a:solidFill>
              <a:schemeClr val="tx1">
                <a:lumMod val="75000"/>
                <a:lumOff val="25000"/>
              </a:schemeClr>
            </a:solidFill>
          </a:ln>
        </p:spPr>
      </p:pic>
      <p:sp>
        <p:nvSpPr>
          <p:cNvPr id="40" name="楕円 39"/>
          <p:cNvSpPr/>
          <p:nvPr/>
        </p:nvSpPr>
        <p:spPr>
          <a:xfrm>
            <a:off x="1847747" y="1472628"/>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41" name="正方形/長方形 40"/>
          <p:cNvSpPr/>
          <p:nvPr/>
        </p:nvSpPr>
        <p:spPr>
          <a:xfrm>
            <a:off x="2085570" y="1664973"/>
            <a:ext cx="902254" cy="338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2085570" y="2231499"/>
            <a:ext cx="648072" cy="324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p:nvPr/>
        </p:nvSpPr>
        <p:spPr>
          <a:xfrm>
            <a:off x="1738434" y="2040184"/>
            <a:ext cx="288000" cy="2880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100" b="1" dirty="0">
              <a:solidFill>
                <a:srgbClr val="FF0000"/>
              </a:solidFill>
            </a:endParaRPr>
          </a:p>
        </p:txBody>
      </p:sp>
      <p:sp>
        <p:nvSpPr>
          <p:cNvPr id="44" name="正方形/長方形 43"/>
          <p:cNvSpPr/>
          <p:nvPr/>
        </p:nvSpPr>
        <p:spPr>
          <a:xfrm>
            <a:off x="1753728" y="3032748"/>
            <a:ext cx="1090080" cy="3353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p:cNvSpPr/>
          <p:nvPr/>
        </p:nvSpPr>
        <p:spPr>
          <a:xfrm>
            <a:off x="1415768" y="2956970"/>
            <a:ext cx="288000" cy="2880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46" name="正方形/長方形 45"/>
          <p:cNvSpPr/>
          <p:nvPr/>
        </p:nvSpPr>
        <p:spPr>
          <a:xfrm>
            <a:off x="1765154" y="3619693"/>
            <a:ext cx="1006646" cy="2246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1415768" y="3556391"/>
            <a:ext cx="288000" cy="2880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48" name="正方形/長方形 47"/>
          <p:cNvSpPr/>
          <p:nvPr/>
        </p:nvSpPr>
        <p:spPr>
          <a:xfrm>
            <a:off x="2892320" y="3035228"/>
            <a:ext cx="455544" cy="332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p:cNvSpPr/>
          <p:nvPr/>
        </p:nvSpPr>
        <p:spPr>
          <a:xfrm>
            <a:off x="2926268" y="3472198"/>
            <a:ext cx="288000" cy="28800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pic>
        <p:nvPicPr>
          <p:cNvPr id="50" name="図 49"/>
          <p:cNvPicPr>
            <a:picLocks noChangeAspect="1"/>
          </p:cNvPicPr>
          <p:nvPr/>
        </p:nvPicPr>
        <p:blipFill>
          <a:blip r:embed="rId3"/>
          <a:stretch>
            <a:fillRect/>
          </a:stretch>
        </p:blipFill>
        <p:spPr>
          <a:xfrm>
            <a:off x="4485447" y="1634400"/>
            <a:ext cx="3298752" cy="2305502"/>
          </a:xfrm>
          <a:prstGeom prst="rect">
            <a:avLst/>
          </a:prstGeom>
          <a:ln w="38100">
            <a:solidFill>
              <a:srgbClr val="FF0000"/>
            </a:solidFill>
          </a:ln>
        </p:spPr>
      </p:pic>
      <p:cxnSp>
        <p:nvCxnSpPr>
          <p:cNvPr id="11" name="直線矢印コネクタ 10"/>
          <p:cNvCxnSpPr>
            <a:stCxn id="48" idx="3"/>
            <a:endCxn id="50" idx="1"/>
          </p:cNvCxnSpPr>
          <p:nvPr/>
        </p:nvCxnSpPr>
        <p:spPr>
          <a:xfrm flipV="1">
            <a:off x="3347864" y="2787151"/>
            <a:ext cx="1137583" cy="4145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648646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latin typeface="Segoe UI Semibold" panose="020B0702040204020203" pitchFamily="34" charset="0"/>
                <a:ea typeface="+mn-ea"/>
                <a:cs typeface="Segoe UI Semibold" panose="020B0702040204020203" pitchFamily="34" charset="0"/>
              </a:rPr>
              <a:t>2-1</a:t>
            </a:r>
            <a:r>
              <a:rPr lang="en-US" altLang="ja-JP" dirty="0" smtClean="0">
                <a:latin typeface="Segoe UI Semibold" panose="020B0702040204020203" pitchFamily="34" charset="0"/>
                <a:ea typeface="+mn-ea"/>
                <a:cs typeface="Segoe UI Semibold" panose="020B0702040204020203" pitchFamily="34" charset="0"/>
              </a:rPr>
              <a:t>.</a:t>
            </a:r>
            <a:r>
              <a:rPr lang="ja-JP" altLang="en-US" dirty="0" smtClean="0">
                <a:latin typeface="+mn-ea"/>
                <a:ea typeface="+mn-ea"/>
              </a:rPr>
              <a:t>ワークスペースを作成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新規ワークスペースを作成します。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a:t>
            </a:fld>
            <a:endParaRPr lang="ja-JP" altLang="en-US" dirty="0"/>
          </a:p>
        </p:txBody>
      </p:sp>
      <p:pic>
        <p:nvPicPr>
          <p:cNvPr id="8" name="図 7"/>
          <p:cNvPicPr>
            <a:picLocks noChangeAspect="1"/>
          </p:cNvPicPr>
          <p:nvPr/>
        </p:nvPicPr>
        <p:blipFill rotWithShape="1">
          <a:blip r:embed="rId2"/>
          <a:srcRect r="18347"/>
          <a:stretch/>
        </p:blipFill>
        <p:spPr>
          <a:xfrm>
            <a:off x="611560" y="1491630"/>
            <a:ext cx="4032449" cy="2520292"/>
          </a:xfrm>
          <a:prstGeom prst="rect">
            <a:avLst/>
          </a:prstGeom>
          <a:ln>
            <a:solidFill>
              <a:schemeClr val="tx1">
                <a:lumMod val="75000"/>
                <a:lumOff val="25000"/>
              </a:schemeClr>
            </a:solidFill>
          </a:ln>
        </p:spPr>
      </p:pic>
      <p:sp>
        <p:nvSpPr>
          <p:cNvPr id="9" name="正方形/長方形 8"/>
          <p:cNvSpPr/>
          <p:nvPr/>
        </p:nvSpPr>
        <p:spPr>
          <a:xfrm>
            <a:off x="611560" y="2283718"/>
            <a:ext cx="28803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971600" y="2283718"/>
            <a:ext cx="1440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195736" y="2499742"/>
            <a:ext cx="2304256"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211960" y="3507854"/>
            <a:ext cx="28803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23528" y="213970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①</a:t>
            </a:r>
            <a:endParaRPr kumimoji="1" lang="ja-JP" altLang="en-US" sz="1600" b="1" dirty="0">
              <a:solidFill>
                <a:srgbClr val="FF0000"/>
              </a:solidFill>
            </a:endParaRPr>
          </a:p>
        </p:txBody>
      </p:sp>
      <p:sp>
        <p:nvSpPr>
          <p:cNvPr id="14" name="楕円 13"/>
          <p:cNvSpPr/>
          <p:nvPr/>
        </p:nvSpPr>
        <p:spPr>
          <a:xfrm>
            <a:off x="971600" y="26892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endParaRPr kumimoji="1" lang="ja-JP" altLang="en-US" sz="1600" b="1" dirty="0">
              <a:solidFill>
                <a:srgbClr val="FF0000"/>
              </a:solidFill>
            </a:endParaRPr>
          </a:p>
        </p:txBody>
      </p:sp>
      <p:sp>
        <p:nvSpPr>
          <p:cNvPr id="15" name="楕円 14"/>
          <p:cNvSpPr/>
          <p:nvPr/>
        </p:nvSpPr>
        <p:spPr>
          <a:xfrm>
            <a:off x="940583" y="204998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6" name="楕円 15"/>
          <p:cNvSpPr/>
          <p:nvPr/>
        </p:nvSpPr>
        <p:spPr>
          <a:xfrm>
            <a:off x="2145172" y="22695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④</a:t>
            </a:r>
            <a:endParaRPr kumimoji="1" lang="ja-JP" altLang="en-US" sz="1600" b="1" dirty="0">
              <a:solidFill>
                <a:srgbClr val="FF0000"/>
              </a:solidFill>
            </a:endParaRPr>
          </a:p>
        </p:txBody>
      </p:sp>
      <p:sp>
        <p:nvSpPr>
          <p:cNvPr id="17" name="正方形/長方形 16"/>
          <p:cNvSpPr/>
          <p:nvPr/>
        </p:nvSpPr>
        <p:spPr>
          <a:xfrm>
            <a:off x="949015" y="2551090"/>
            <a:ext cx="936104" cy="1394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4211960" y="368788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graphicFrame>
        <p:nvGraphicFramePr>
          <p:cNvPr id="22"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40682556"/>
              </p:ext>
            </p:extLst>
          </p:nvPr>
        </p:nvGraphicFramePr>
        <p:xfrm>
          <a:off x="4932041" y="1491922"/>
          <a:ext cx="3312080" cy="2520000"/>
        </p:xfrm>
        <a:graphic>
          <a:graphicData uri="http://schemas.openxmlformats.org/drawingml/2006/table">
            <a:tbl>
              <a:tblPr/>
              <a:tblGrid>
                <a:gridCol w="1656040">
                  <a:extLst>
                    <a:ext uri="{9D8B030D-6E8A-4147-A177-3AD203B41FA5}">
                      <a16:colId xmlns:a16="http://schemas.microsoft.com/office/drawing/2014/main" val="20001"/>
                    </a:ext>
                  </a:extLst>
                </a:gridCol>
                <a:gridCol w="1656040">
                  <a:extLst>
                    <a:ext uri="{9D8B030D-6E8A-4147-A177-3AD203B41FA5}">
                      <a16:colId xmlns:a16="http://schemas.microsoft.com/office/drawing/2014/main" val="3098161779"/>
                    </a:ext>
                  </a:extLst>
                </a:gridCol>
              </a:tblGrid>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④の設定値</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1051240489"/>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タイプ</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0"/>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エンタープライズワークスペース</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001"/>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タイトル（表示名）</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名前（物理名）</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22534715"/>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err="1" smtClean="0">
                          <a:ln>
                            <a:noFill/>
                          </a:ln>
                          <a:solidFill>
                            <a:schemeClr val="tx1">
                              <a:lumMod val="75000"/>
                              <a:lumOff val="25000"/>
                            </a:schemeClr>
                          </a:solidFill>
                          <a:effectLst/>
                          <a:latin typeface="Segoe UI 本文"/>
                          <a:ea typeface="+mn-ea"/>
                          <a:cs typeface="メイリオ" pitchFamily="50" charset="-128"/>
                        </a:rPr>
                        <a:t>kkalec</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200" b="0" i="0" u="none" strike="noStrike" cap="none" normalizeH="0" baseline="0" dirty="0" err="1" smtClean="0">
                          <a:ln>
                            <a:noFill/>
                          </a:ln>
                          <a:solidFill>
                            <a:schemeClr val="tx1">
                              <a:lumMod val="75000"/>
                              <a:lumOff val="25000"/>
                            </a:schemeClr>
                          </a:solidFill>
                          <a:effectLst/>
                          <a:latin typeface="Segoe UI 本文"/>
                          <a:ea typeface="+mn-ea"/>
                          <a:cs typeface="メイリオ" pitchFamily="50" charset="-128"/>
                        </a:rPr>
                        <a:t>kkalec</a:t>
                      </a:r>
                      <a:endPar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Reporting Server</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アプリケーションの作成</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05355203"/>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チェック無し（ハンズオン用に作成済み）</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3097063224"/>
                  </a:ext>
                </a:extLst>
              </a:tr>
            </a:tbl>
          </a:graphicData>
        </a:graphic>
      </p:graphicFrame>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02386850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2-7.Analytic Document</a:t>
            </a:r>
            <a:r>
              <a:rPr lang="ja-JP" altLang="en-US" dirty="0" smtClean="0">
                <a:latin typeface="+mn-ea"/>
                <a:ea typeface="+mn-ea"/>
              </a:rPr>
              <a:t>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01228" y="905104"/>
            <a:ext cx="8712968" cy="3816424"/>
          </a:xfrm>
        </p:spPr>
        <p:txBody>
          <a:bodyPr/>
          <a:lstStyle/>
          <a:p>
            <a:r>
              <a:rPr lang="ja-JP" altLang="en-US" dirty="0"/>
              <a:t>操作内容</a:t>
            </a:r>
            <a:r>
              <a:rPr lang="ja-JP" altLang="en-US" dirty="0" smtClean="0"/>
              <a:t>を元に戻します。</a:t>
            </a:r>
            <a:endParaRPr lang="en-US" altLang="ja-JP" dirty="0" smtClean="0"/>
          </a:p>
          <a:p>
            <a:r>
              <a:rPr lang="ja-JP" altLang="en-US" dirty="0"/>
              <a:t>レポート</a:t>
            </a:r>
            <a:r>
              <a:rPr lang="ja-JP" altLang="en-US" dirty="0" smtClean="0"/>
              <a:t>を元の状態に戻した後、レポートが表示されているタブを</a:t>
            </a:r>
            <a:r>
              <a:rPr lang="en-US" altLang="ja-JP" dirty="0" smtClean="0"/>
              <a:t>×</a:t>
            </a:r>
            <a:r>
              <a:rPr lang="ja-JP" altLang="en-US" dirty="0" smtClean="0"/>
              <a:t>ボタンで閉じます。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180</a:t>
            </a:fld>
            <a:endParaRPr lang="ja-JP" altLang="en-US" dirty="0"/>
          </a:p>
        </p:txBody>
      </p:sp>
      <p:pic>
        <p:nvPicPr>
          <p:cNvPr id="7" name="図 6"/>
          <p:cNvPicPr>
            <a:picLocks noChangeAspect="1"/>
          </p:cNvPicPr>
          <p:nvPr/>
        </p:nvPicPr>
        <p:blipFill>
          <a:blip r:embed="rId2"/>
          <a:stretch>
            <a:fillRect/>
          </a:stretch>
        </p:blipFill>
        <p:spPr>
          <a:xfrm>
            <a:off x="612000" y="1634400"/>
            <a:ext cx="5250837" cy="3148674"/>
          </a:xfrm>
          <a:prstGeom prst="rect">
            <a:avLst/>
          </a:prstGeom>
          <a:ln>
            <a:solidFill>
              <a:schemeClr val="tx1">
                <a:lumMod val="75000"/>
                <a:lumOff val="25000"/>
              </a:schemeClr>
            </a:solidFill>
          </a:ln>
        </p:spPr>
      </p:pic>
      <p:sp>
        <p:nvSpPr>
          <p:cNvPr id="20" name="楕円 19"/>
          <p:cNvSpPr/>
          <p:nvPr/>
        </p:nvSpPr>
        <p:spPr>
          <a:xfrm>
            <a:off x="3383923" y="327353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1" name="正方形/長方形 20"/>
          <p:cNvSpPr/>
          <p:nvPr/>
        </p:nvSpPr>
        <p:spPr>
          <a:xfrm>
            <a:off x="3686627" y="3507854"/>
            <a:ext cx="1161365"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3398596" y="139372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3" name="正方形/長方形 22"/>
          <p:cNvSpPr/>
          <p:nvPr/>
        </p:nvSpPr>
        <p:spPr>
          <a:xfrm>
            <a:off x="3665035" y="1634400"/>
            <a:ext cx="258893"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AutoShape 3">
            <a:extLst>
              <a:ext uri="{FF2B5EF4-FFF2-40B4-BE49-F238E27FC236}">
                <a16:creationId xmlns:a16="http://schemas.microsoft.com/office/drawing/2014/main" id="{481195B2-AF2C-4920-9D57-E89D722FF2F5}"/>
              </a:ext>
            </a:extLst>
          </p:cNvPr>
          <p:cNvSpPr>
            <a:spLocks noChangeArrowheads="1"/>
          </p:cNvSpPr>
          <p:nvPr/>
        </p:nvSpPr>
        <p:spPr bwMode="auto">
          <a:xfrm>
            <a:off x="5948756" y="3646252"/>
            <a:ext cx="2799708" cy="1131204"/>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ctr" anchorCtr="0">
            <a:noAutofit/>
          </a:bodyPr>
          <a:lstStyle/>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元の状態に戻れば </a:t>
            </a:r>
            <a:r>
              <a:rPr lang="en-US" altLang="ja-JP" sz="1000" dirty="0" smtClean="0">
                <a:solidFill>
                  <a:schemeClr val="tx1">
                    <a:lumMod val="75000"/>
                    <a:lumOff val="25000"/>
                  </a:schemeClr>
                </a:solidFill>
                <a:cs typeface="メイリオ" pitchFamily="50" charset="-128"/>
              </a:rPr>
              <a:t>Analytic Document</a:t>
            </a:r>
            <a:r>
              <a:rPr lang="ja-JP" altLang="en-US" sz="1000" dirty="0">
                <a:solidFill>
                  <a:schemeClr val="tx1">
                    <a:lumMod val="75000"/>
                    <a:lumOff val="25000"/>
                  </a:schemeClr>
                </a:solidFill>
                <a:cs typeface="メイリオ" pitchFamily="50" charset="-128"/>
              </a:rPr>
              <a:t> </a:t>
            </a:r>
            <a:endParaRPr lang="en-US" altLang="ja-JP" sz="1000" dirty="0" smtClean="0">
              <a:solidFill>
                <a:schemeClr val="tx1">
                  <a:lumMod val="75000"/>
                  <a:lumOff val="25000"/>
                </a:schemeClr>
              </a:solidFill>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レポートでの操作は終了です。</a:t>
            </a:r>
            <a:endParaRPr lang="en-US" altLang="ja-JP" sz="1000" dirty="0" smtClean="0">
              <a:solidFill>
                <a:schemeClr val="tx1">
                  <a:lumMod val="75000"/>
                  <a:lumOff val="25000"/>
                </a:schemeClr>
              </a:solidFill>
              <a:latin typeface="+mj-ea"/>
              <a:cs typeface="メイリオ" pitchFamily="50" charset="-128"/>
            </a:endParaRPr>
          </a:p>
          <a:p>
            <a:pPr lvl="0">
              <a:lnSpc>
                <a:spcPct val="120000"/>
              </a:lnSpc>
              <a:spcAft>
                <a:spcPts val="300"/>
              </a:spcAft>
              <a:defRPr/>
            </a:pPr>
            <a:r>
              <a:rPr lang="ja-JP" altLang="en-US" sz="1000" dirty="0">
                <a:solidFill>
                  <a:schemeClr val="tx1">
                    <a:lumMod val="75000"/>
                    <a:lumOff val="25000"/>
                  </a:schemeClr>
                </a:solidFill>
                <a:latin typeface="+mj-ea"/>
                <a:cs typeface="メイリオ" pitchFamily="50" charset="-128"/>
              </a:rPr>
              <a:t>ブラウザ</a:t>
            </a:r>
            <a:r>
              <a:rPr lang="ja-JP" altLang="en-US" sz="1000" dirty="0" smtClean="0">
                <a:solidFill>
                  <a:schemeClr val="tx1">
                    <a:lumMod val="75000"/>
                    <a:lumOff val="25000"/>
                  </a:schemeClr>
                </a:solidFill>
                <a:latin typeface="+mj-ea"/>
                <a:cs typeface="メイリオ" pitchFamily="50" charset="-128"/>
              </a:rPr>
              <a:t>のタブを</a:t>
            </a:r>
            <a:r>
              <a:rPr lang="en-US" altLang="ja-JP" sz="1000" dirty="0" smtClean="0">
                <a:solidFill>
                  <a:schemeClr val="tx1">
                    <a:lumMod val="75000"/>
                    <a:lumOff val="25000"/>
                  </a:schemeClr>
                </a:solidFill>
                <a:latin typeface="+mj-ea"/>
                <a:cs typeface="メイリオ" pitchFamily="50" charset="-128"/>
              </a:rPr>
              <a:t>×</a:t>
            </a:r>
            <a:r>
              <a:rPr lang="ja-JP" altLang="en-US" sz="1000" dirty="0" smtClean="0">
                <a:solidFill>
                  <a:schemeClr val="tx1">
                    <a:lumMod val="75000"/>
                    <a:lumOff val="25000"/>
                  </a:schemeClr>
                </a:solidFill>
                <a:latin typeface="+mj-ea"/>
                <a:cs typeface="メイリオ" pitchFamily="50" charset="-128"/>
              </a:rPr>
              <a:t>ボタンで閉じてください。</a:t>
            </a:r>
            <a:endParaRPr lang="en-US" altLang="ja-JP" sz="1000" dirty="0">
              <a:solidFill>
                <a:schemeClr val="tx1">
                  <a:lumMod val="75000"/>
                  <a:lumOff val="25000"/>
                </a:schemeClr>
              </a:solidFill>
              <a:latin typeface="+mj-ea"/>
              <a:cs typeface="メイリオ" pitchFamily="50" charset="-128"/>
            </a:endParaRPr>
          </a:p>
        </p:txBody>
      </p:sp>
      <p:pic>
        <p:nvPicPr>
          <p:cNvPr id="8" name="図 7"/>
          <p:cNvPicPr>
            <a:picLocks noChangeAspect="1"/>
          </p:cNvPicPr>
          <p:nvPr/>
        </p:nvPicPr>
        <p:blipFill>
          <a:blip r:embed="rId3"/>
          <a:stretch>
            <a:fillRect/>
          </a:stretch>
        </p:blipFill>
        <p:spPr>
          <a:xfrm>
            <a:off x="5978093" y="1634400"/>
            <a:ext cx="1981966" cy="1920812"/>
          </a:xfrm>
          <a:prstGeom prst="rect">
            <a:avLst/>
          </a:prstGeom>
          <a:ln>
            <a:solidFill>
              <a:schemeClr val="tx1">
                <a:lumMod val="75000"/>
                <a:lumOff val="25000"/>
              </a:schemeClr>
            </a:solidFill>
          </a:ln>
        </p:spPr>
      </p:pic>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08113814"/>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3.</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ポータルにアクセスするための</a:t>
            </a:r>
            <a:r>
              <a:rPr lang="en-US" altLang="ja-JP" dirty="0"/>
              <a:t>URL</a:t>
            </a:r>
            <a:r>
              <a:rPr lang="ja-JP" altLang="en-US" dirty="0"/>
              <a:t>を取得するため</a:t>
            </a:r>
            <a:r>
              <a:rPr lang="ja-JP" altLang="en-US" dirty="0" smtClean="0"/>
              <a:t>、</a:t>
            </a:r>
            <a:endParaRPr lang="en-US" altLang="ja-JP" dirty="0" smtClean="0"/>
          </a:p>
          <a:p>
            <a:r>
              <a:rPr lang="ja-JP" altLang="en-US" dirty="0" smtClean="0"/>
              <a:t>一度閲覧ユーザーを</a:t>
            </a:r>
            <a:r>
              <a:rPr lang="ja-JP" altLang="en-US" dirty="0"/>
              <a:t>ログアウト</a:t>
            </a:r>
            <a:r>
              <a:rPr lang="ja-JP" altLang="en-US" dirty="0" smtClean="0"/>
              <a:t>し管理者ユーザーで</a:t>
            </a:r>
            <a:endParaRPr lang="en-US" altLang="ja-JP" dirty="0" smtClean="0"/>
          </a:p>
          <a:p>
            <a:r>
              <a:rPr lang="ja-JP" altLang="en-US" dirty="0" smtClean="0"/>
              <a:t>ログイン</a:t>
            </a:r>
            <a:r>
              <a:rPr lang="ja-JP" altLang="en-US" dirty="0"/>
              <a:t>します</a:t>
            </a:r>
            <a:r>
              <a:rPr lang="ja-JP" altLang="en-US" dirty="0" smtClean="0"/>
              <a:t>。</a:t>
            </a:r>
            <a:endParaRPr lang="en-US" altLang="ja-JP" dirty="0" smtClean="0"/>
          </a:p>
          <a:p>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181</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38044793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a typeface="+mn-ea"/>
              </a:rPr>
              <a:t>4</a:t>
            </a:r>
            <a:r>
              <a:rPr lang="en-US" altLang="ja-JP" dirty="0" smtClean="0">
                <a:ea typeface="+mn-ea"/>
              </a:rPr>
              <a:t>.WebFOCUS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2"/>
              </a:rPr>
              <a:t>http</a:t>
            </a:r>
            <a:r>
              <a:rPr lang="en-US" altLang="ja-JP" dirty="0">
                <a:hlinkClick r:id="rId2"/>
              </a:rPr>
              <a:t>://WebFOCUS</a:t>
            </a:r>
            <a:r>
              <a:rPr lang="ja-JP" altLang="en-US" dirty="0">
                <a:hlinkClick r:id="rId2"/>
              </a:rPr>
              <a:t>サーバ名</a:t>
            </a:r>
            <a:r>
              <a:rPr lang="en-US" altLang="ja-JP" dirty="0">
                <a:hlinkClick r:id="rId2"/>
              </a:rPr>
              <a:t>/ibi_apps</a:t>
            </a:r>
            <a:r>
              <a:rPr lang="en-US" altLang="ja-JP" dirty="0" smtClean="0">
                <a:hlinkClick r:id="rId2"/>
              </a:rPr>
              <a:t>/</a:t>
            </a:r>
            <a:endParaRPr lang="en-US" altLang="ja-JP" dirty="0" smtClean="0"/>
          </a:p>
          <a:p>
            <a:endParaRPr kumimoji="1" lang="en-US" altLang="ja-JP" dirty="0"/>
          </a:p>
          <a:p>
            <a:r>
              <a:rPr lang="ja-JP" altLang="en-US" dirty="0" smtClean="0"/>
              <a:t>分析ユーザー</a:t>
            </a:r>
            <a:r>
              <a:rPr lang="en-US" altLang="ja-JP" dirty="0" smtClean="0"/>
              <a:t> 01 / 01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182</a:t>
            </a:fld>
            <a:endParaRPr lang="ja-JP" altLang="en-US" dirty="0"/>
          </a:p>
        </p:txBody>
      </p:sp>
      <p:sp>
        <p:nvSpPr>
          <p:cNvPr id="8" name="Google Shape;484;p11"/>
          <p:cNvSpPr txBox="1"/>
          <p:nvPr/>
        </p:nvSpPr>
        <p:spPr>
          <a:xfrm>
            <a:off x="35696" y="51470"/>
            <a:ext cx="396024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380509473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442523" y="1491630"/>
            <a:ext cx="6394221" cy="314018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ea typeface="+mn-ea"/>
              </a:rPr>
              <a:t>5</a:t>
            </a:r>
            <a:r>
              <a:rPr kumimoji="1" lang="en-US" altLang="ja-JP" dirty="0" smtClean="0">
                <a:ea typeface="+mn-ea"/>
              </a:rPr>
              <a:t>.</a:t>
            </a:r>
            <a:r>
              <a:rPr lang="ja-JP" altLang="en-US" dirty="0" smtClean="0">
                <a:latin typeface="+mn-ea"/>
                <a:ea typeface="+mn-ea"/>
              </a:rPr>
              <a:t>ポータルの実行</a:t>
            </a:r>
            <a:r>
              <a:rPr lang="en-US" altLang="ja-JP" dirty="0" smtClean="0">
                <a:latin typeface="+mn-ea"/>
                <a:ea typeface="+mn-ea"/>
              </a:rPr>
              <a:t>URL</a:t>
            </a:r>
            <a:r>
              <a:rPr lang="ja-JP" altLang="en-US" dirty="0" smtClean="0">
                <a:latin typeface="+mn-ea"/>
                <a:ea typeface="+mn-ea"/>
              </a:rPr>
              <a:t>を取得する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ポータルの右クリックニューから編集を選択し</a:t>
            </a:r>
            <a:r>
              <a:rPr lang="en-US" altLang="ja-JP" dirty="0" smtClean="0"/>
              <a:t>URL</a:t>
            </a:r>
            <a:r>
              <a:rPr lang="ja-JP" altLang="en-US" dirty="0" smtClean="0"/>
              <a:t>を取得します。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183</a:t>
            </a:fld>
            <a:endParaRPr lang="ja-JP" altLang="en-US" dirty="0"/>
          </a:p>
        </p:txBody>
      </p:sp>
      <p:sp>
        <p:nvSpPr>
          <p:cNvPr id="21" name="正方形/長方形 20"/>
          <p:cNvSpPr/>
          <p:nvPr/>
        </p:nvSpPr>
        <p:spPr>
          <a:xfrm>
            <a:off x="453253" y="2591480"/>
            <a:ext cx="346659" cy="3235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199392" y="238057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3" name="楕円 22"/>
          <p:cNvSpPr/>
          <p:nvPr/>
        </p:nvSpPr>
        <p:spPr>
          <a:xfrm>
            <a:off x="631995" y="309666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24" name="正方形/長方形 23"/>
          <p:cNvSpPr/>
          <p:nvPr/>
        </p:nvSpPr>
        <p:spPr>
          <a:xfrm>
            <a:off x="865415" y="3082835"/>
            <a:ext cx="1307584" cy="2329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2416017" y="2629101"/>
            <a:ext cx="1306620" cy="28803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r>
              <a:rPr lang="ja-JP" altLang="en-US" sz="1100" b="1" dirty="0" smtClean="0">
                <a:solidFill>
                  <a:srgbClr val="FF0000"/>
                </a:solidFill>
              </a:rPr>
              <a:t>右クリック</a:t>
            </a:r>
            <a:endParaRPr kumimoji="1" lang="ja-JP" altLang="en-US" sz="1200" b="1" dirty="0">
              <a:solidFill>
                <a:srgbClr val="FF0000"/>
              </a:solidFill>
            </a:endParaRPr>
          </a:p>
        </p:txBody>
      </p:sp>
      <p:sp>
        <p:nvSpPr>
          <p:cNvPr id="26" name="正方形/長方形 25"/>
          <p:cNvSpPr/>
          <p:nvPr/>
        </p:nvSpPr>
        <p:spPr>
          <a:xfrm>
            <a:off x="2508728" y="2953137"/>
            <a:ext cx="1209116" cy="2671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4298118" y="2605083"/>
            <a:ext cx="237996" cy="2713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28" name="正方形/長方形 27"/>
          <p:cNvSpPr/>
          <p:nvPr/>
        </p:nvSpPr>
        <p:spPr>
          <a:xfrm>
            <a:off x="3775921" y="2840941"/>
            <a:ext cx="1372143" cy="255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022" y="2740769"/>
            <a:ext cx="3182388" cy="2121592"/>
          </a:xfrm>
          <a:prstGeom prst="rect">
            <a:avLst/>
          </a:prstGeom>
        </p:spPr>
      </p:pic>
      <p:sp>
        <p:nvSpPr>
          <p:cNvPr id="33" name="角丸四角形 32"/>
          <p:cNvSpPr/>
          <p:nvPr/>
        </p:nvSpPr>
        <p:spPr>
          <a:xfrm>
            <a:off x="6202506" y="3874869"/>
            <a:ext cx="1068542" cy="288032"/>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⑤</a:t>
            </a:r>
            <a:r>
              <a:rPr lang="ja-JP" altLang="en-US" sz="1100" b="1" dirty="0" smtClean="0">
                <a:solidFill>
                  <a:srgbClr val="FF0000"/>
                </a:solidFill>
              </a:rPr>
              <a:t>コピー</a:t>
            </a:r>
            <a:endParaRPr kumimoji="1" lang="ja-JP" altLang="en-US" sz="1100" b="1" dirty="0">
              <a:solidFill>
                <a:srgbClr val="FF0000"/>
              </a:solidFill>
            </a:endParaRPr>
          </a:p>
        </p:txBody>
      </p:sp>
      <p:sp>
        <p:nvSpPr>
          <p:cNvPr id="34" name="正方形/長方形 33"/>
          <p:cNvSpPr/>
          <p:nvPr/>
        </p:nvSpPr>
        <p:spPr>
          <a:xfrm>
            <a:off x="5534588" y="4198905"/>
            <a:ext cx="2448272" cy="2557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412201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6.</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184</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23943001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49" y="1621301"/>
            <a:ext cx="3383573" cy="3188484"/>
          </a:xfrm>
          <a:prstGeom prst="rect">
            <a:avLst/>
          </a:prstGeom>
        </p:spPr>
      </p:pic>
      <p:sp>
        <p:nvSpPr>
          <p:cNvPr id="2" name="タイトル 1"/>
          <p:cNvSpPr>
            <a:spLocks noGrp="1"/>
          </p:cNvSpPr>
          <p:nvPr>
            <p:ph type="title"/>
          </p:nvPr>
        </p:nvSpPr>
        <p:spPr/>
        <p:txBody>
          <a:bodyPr/>
          <a:lstStyle/>
          <a:p>
            <a:r>
              <a:rPr lang="en-US" altLang="ja-JP" dirty="0" smtClean="0">
                <a:ea typeface="+mn-ea"/>
              </a:rPr>
              <a:t>7-1.</a:t>
            </a:r>
            <a:r>
              <a:rPr lang="ja-JP" altLang="en-US" dirty="0" smtClean="0">
                <a:ea typeface="+mn-ea"/>
              </a:rPr>
              <a:t>ポータル画面を閲覧する　ポータル</a:t>
            </a:r>
            <a:r>
              <a:rPr lang="en-US" altLang="ja-JP" dirty="0" smtClean="0">
                <a:ea typeface="+mn-ea"/>
              </a:rPr>
              <a:t>URL</a:t>
            </a:r>
            <a:r>
              <a:rPr lang="ja-JP" altLang="en-US" dirty="0" smtClean="0">
                <a:ea typeface="+mn-ea"/>
              </a:rPr>
              <a:t>にアクセスする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5.</a:t>
            </a:r>
            <a:r>
              <a:rPr lang="ja-JP" altLang="en-US" dirty="0" smtClean="0"/>
              <a:t>で</a:t>
            </a:r>
            <a:r>
              <a:rPr lang="ja-JP" altLang="en-US" dirty="0"/>
              <a:t>コピーした</a:t>
            </a:r>
            <a:r>
              <a:rPr lang="en-US" altLang="ja-JP" dirty="0"/>
              <a:t>URL</a:t>
            </a:r>
            <a:r>
              <a:rPr lang="ja-JP" altLang="en-US" dirty="0"/>
              <a:t>をアドレスバーにペースト後</a:t>
            </a:r>
            <a:r>
              <a:rPr lang="ja-JP" altLang="en-US" dirty="0" smtClean="0"/>
              <a:t>、閲覧</a:t>
            </a:r>
            <a:r>
              <a:rPr lang="ja-JP" altLang="en-US" dirty="0"/>
              <a:t>ユーザーでログインし直します</a:t>
            </a:r>
            <a:r>
              <a:rPr lang="ja-JP" altLang="en-US" dirty="0" smtClean="0"/>
              <a:t>。</a:t>
            </a:r>
            <a:endParaRPr lang="en-US" altLang="ja-JP" dirty="0" smtClean="0"/>
          </a:p>
          <a:p>
            <a:r>
              <a:rPr lang="ja-JP" altLang="en-US" dirty="0" smtClean="0"/>
              <a:t>（ユーザー名とパスワード</a:t>
            </a:r>
            <a:r>
              <a:rPr lang="ja-JP" altLang="en-US" dirty="0"/>
              <a:t>は </a:t>
            </a:r>
            <a:r>
              <a:rPr lang="en-US" altLang="ja-JP" dirty="0" smtClean="0"/>
              <a:t>24/24 </a:t>
            </a:r>
            <a:r>
              <a:rPr lang="ja-JP" altLang="en-US" dirty="0"/>
              <a:t>です。</a:t>
            </a:r>
            <a:r>
              <a:rPr lang="ja-JP" altLang="en-US" dirty="0" smtClean="0"/>
              <a:t>）</a:t>
            </a:r>
            <a:endParaRPr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185</a:t>
            </a:fld>
            <a:endParaRPr lang="ja-JP" altLang="en-US" dirty="0"/>
          </a:p>
        </p:txBody>
      </p:sp>
      <p:sp>
        <p:nvSpPr>
          <p:cNvPr id="8" name="Google Shape;484;p11"/>
          <p:cNvSpPr txBox="1"/>
          <p:nvPr/>
        </p:nvSpPr>
        <p:spPr>
          <a:xfrm>
            <a:off x="35696" y="51470"/>
            <a:ext cx="396024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9" name="正方形/長方形 8"/>
          <p:cNvSpPr/>
          <p:nvPr/>
        </p:nvSpPr>
        <p:spPr>
          <a:xfrm>
            <a:off x="1221792" y="1851670"/>
            <a:ext cx="1982055"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1043607" y="2114846"/>
            <a:ext cx="2376731"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r>
              <a:rPr kumimoji="1" lang="en-US" altLang="ja-JP" sz="1100" b="1" dirty="0" smtClean="0">
                <a:solidFill>
                  <a:srgbClr val="FF0000"/>
                </a:solidFill>
              </a:rPr>
              <a:t>URL</a:t>
            </a:r>
            <a:r>
              <a:rPr kumimoji="1" lang="ja-JP" altLang="en-US" sz="1100" b="1" dirty="0" smtClean="0">
                <a:solidFill>
                  <a:srgbClr val="FF0000"/>
                </a:solidFill>
              </a:rPr>
              <a:t>をペーストし</a:t>
            </a:r>
            <a:r>
              <a:rPr kumimoji="1" lang="en-US" altLang="ja-JP" sz="1100" b="1" dirty="0" smtClean="0">
                <a:solidFill>
                  <a:srgbClr val="FF0000"/>
                </a:solidFill>
              </a:rPr>
              <a:t>Enter</a:t>
            </a:r>
            <a:r>
              <a:rPr lang="ja-JP" altLang="en-US" sz="1100" b="1" dirty="0" smtClean="0">
                <a:solidFill>
                  <a:srgbClr val="FF0000"/>
                </a:solidFill>
              </a:rPr>
              <a:t>キーを押下</a:t>
            </a:r>
            <a:endParaRPr kumimoji="1" lang="ja-JP" altLang="en-US" sz="900" b="1" dirty="0">
              <a:solidFill>
                <a:srgbClr val="FF0000"/>
              </a:solidFill>
            </a:endParaRPr>
          </a:p>
        </p:txBody>
      </p:sp>
      <p:sp>
        <p:nvSpPr>
          <p:cNvPr id="11" name="楕円 10"/>
          <p:cNvSpPr/>
          <p:nvPr/>
        </p:nvSpPr>
        <p:spPr>
          <a:xfrm>
            <a:off x="1582197" y="340483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2" name="正方形/長方形 11"/>
          <p:cNvSpPr/>
          <p:nvPr/>
        </p:nvSpPr>
        <p:spPr>
          <a:xfrm>
            <a:off x="1820392" y="3651871"/>
            <a:ext cx="1887512" cy="2419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1582197" y="395667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endParaRPr kumimoji="1" lang="ja-JP" altLang="en-US" sz="1600" b="1" dirty="0">
              <a:solidFill>
                <a:srgbClr val="FF0000"/>
              </a:solidFill>
            </a:endParaRPr>
          </a:p>
        </p:txBody>
      </p:sp>
      <p:sp>
        <p:nvSpPr>
          <p:cNvPr id="14" name="正方形/長方形 13"/>
          <p:cNvSpPr/>
          <p:nvPr/>
        </p:nvSpPr>
        <p:spPr>
          <a:xfrm>
            <a:off x="1820392" y="4151720"/>
            <a:ext cx="1887512" cy="2009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772532" y="43527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16" name="正方形/長方形 15"/>
          <p:cNvSpPr/>
          <p:nvPr/>
        </p:nvSpPr>
        <p:spPr>
          <a:xfrm>
            <a:off x="3059831" y="4453952"/>
            <a:ext cx="677543"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344208" y="1918708"/>
            <a:ext cx="387318" cy="76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952356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7-2</a:t>
            </a:r>
            <a:r>
              <a:rPr kumimoji="1" lang="en-US" altLang="ja-JP" dirty="0" smtClean="0">
                <a:ea typeface="+mn-ea"/>
              </a:rPr>
              <a:t>.</a:t>
            </a:r>
            <a:r>
              <a:rPr lang="ja-JP" altLang="en-US" dirty="0" smtClean="0">
                <a:latin typeface="+mn-ea"/>
                <a:ea typeface="+mn-ea"/>
              </a:rPr>
              <a:t>ポータル画面を閲覧する　ダッシュボードを操作する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pic>
        <p:nvPicPr>
          <p:cNvPr id="19" name="図 18"/>
          <p:cNvPicPr>
            <a:picLocks noChangeAspect="1"/>
          </p:cNvPicPr>
          <p:nvPr/>
        </p:nvPicPr>
        <p:blipFill rotWithShape="1">
          <a:blip r:embed="rId2"/>
          <a:srcRect t="12538"/>
          <a:stretch/>
        </p:blipFill>
        <p:spPr>
          <a:xfrm>
            <a:off x="611999" y="1923678"/>
            <a:ext cx="5466703" cy="2520280"/>
          </a:xfrm>
          <a:prstGeom prst="rect">
            <a:avLst/>
          </a:prstGeom>
          <a:ln>
            <a:solidFill>
              <a:schemeClr val="tx1">
                <a:lumMod val="75000"/>
                <a:lumOff val="25000"/>
              </a:schemeClr>
            </a:solidFill>
          </a:ln>
        </p:spPr>
      </p:pic>
      <p:sp>
        <p:nvSpPr>
          <p:cNvPr id="4" name="コンテンツ プレースホルダー 3"/>
          <p:cNvSpPr>
            <a:spLocks noGrp="1"/>
          </p:cNvSpPr>
          <p:nvPr>
            <p:ph sz="quarter" idx="13"/>
          </p:nvPr>
        </p:nvSpPr>
        <p:spPr/>
        <p:txBody>
          <a:bodyPr/>
          <a:lstStyle/>
          <a:p>
            <a:r>
              <a:rPr lang="ja-JP" altLang="en-US" dirty="0" smtClean="0"/>
              <a:t>ダッシュボードページを操作します。</a:t>
            </a:r>
            <a:endParaRPr lang="en-US" altLang="ja-JP" dirty="0" smtClean="0"/>
          </a:p>
          <a:p>
            <a:r>
              <a:rPr lang="ja-JP" altLang="en-US" dirty="0" smtClean="0"/>
              <a:t>「</a:t>
            </a:r>
            <a:r>
              <a:rPr lang="ja-JP" altLang="en-US" dirty="0"/>
              <a:t>計上</a:t>
            </a:r>
            <a:r>
              <a:rPr lang="ja-JP" altLang="en-US" dirty="0" smtClean="0"/>
              <a:t>年月日 </a:t>
            </a:r>
            <a:r>
              <a:rPr lang="ja-JP" altLang="en-US" dirty="0"/>
              <a:t>年</a:t>
            </a:r>
            <a:r>
              <a:rPr lang="ja-JP" altLang="en-US" dirty="0" smtClean="0"/>
              <a:t>」のフィルタに値を設定すると、ページに配置したレポートが絞り込まれて表示されます。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186</a:t>
            </a:fld>
            <a:endParaRPr lang="ja-JP" altLang="en-US" dirty="0"/>
          </a:p>
        </p:txBody>
      </p:sp>
      <p:sp>
        <p:nvSpPr>
          <p:cNvPr id="7" name="正方形/長方形 6"/>
          <p:cNvSpPr/>
          <p:nvPr/>
        </p:nvSpPr>
        <p:spPr>
          <a:xfrm>
            <a:off x="1713032" y="2732560"/>
            <a:ext cx="1634832" cy="2407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a:off x="1529332" y="249120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9" name="楕円 8"/>
          <p:cNvSpPr/>
          <p:nvPr/>
        </p:nvSpPr>
        <p:spPr>
          <a:xfrm>
            <a:off x="1529332" y="36481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0" name="正方形/長方形 9"/>
          <p:cNvSpPr/>
          <p:nvPr/>
        </p:nvSpPr>
        <p:spPr>
          <a:xfrm>
            <a:off x="1713032" y="3900417"/>
            <a:ext cx="2282904" cy="192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2767772" y="1635646"/>
            <a:ext cx="4108484"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r>
              <a:rPr lang="ja-JP" altLang="en-US" sz="1100" b="1" dirty="0" smtClean="0">
                <a:solidFill>
                  <a:srgbClr val="FF0000"/>
                </a:solidFill>
              </a:rPr>
              <a:t>コントロール外をクリック</a:t>
            </a:r>
            <a:endParaRPr kumimoji="1" lang="ja-JP" altLang="en-US" sz="1600" b="1" dirty="0">
              <a:solidFill>
                <a:srgbClr val="FF0000"/>
              </a:solidFill>
            </a:endParaRPr>
          </a:p>
        </p:txBody>
      </p:sp>
      <p:sp>
        <p:nvSpPr>
          <p:cNvPr id="12" name="正方形/長方形 11"/>
          <p:cNvSpPr/>
          <p:nvPr/>
        </p:nvSpPr>
        <p:spPr>
          <a:xfrm>
            <a:off x="3873220" y="1923678"/>
            <a:ext cx="846163" cy="315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p:cNvPicPr>
            <a:picLocks noChangeAspect="1"/>
          </p:cNvPicPr>
          <p:nvPr/>
        </p:nvPicPr>
        <p:blipFill rotWithShape="1">
          <a:blip r:embed="rId3"/>
          <a:srcRect t="7724"/>
          <a:stretch/>
        </p:blipFill>
        <p:spPr>
          <a:xfrm>
            <a:off x="4482059" y="2643758"/>
            <a:ext cx="4517360" cy="2057956"/>
          </a:xfrm>
          <a:prstGeom prst="rect">
            <a:avLst/>
          </a:prstGeom>
          <a:ln>
            <a:solidFill>
              <a:schemeClr val="tx1">
                <a:lumMod val="75000"/>
                <a:lumOff val="25000"/>
              </a:schemeClr>
            </a:solidFill>
          </a:ln>
        </p:spPr>
      </p:pic>
      <p:cxnSp>
        <p:nvCxnSpPr>
          <p:cNvPr id="15" name="直線矢印コネクタ 14"/>
          <p:cNvCxnSpPr>
            <a:stCxn id="12" idx="3"/>
          </p:cNvCxnSpPr>
          <p:nvPr/>
        </p:nvCxnSpPr>
        <p:spPr>
          <a:xfrm>
            <a:off x="4719383" y="2081570"/>
            <a:ext cx="414416" cy="426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0031903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7-3</a:t>
            </a:r>
            <a:r>
              <a:rPr kumimoji="1" lang="en-US" altLang="ja-JP" dirty="0" smtClean="0">
                <a:ea typeface="+mn-ea"/>
              </a:rPr>
              <a:t>.</a:t>
            </a:r>
            <a:r>
              <a:rPr lang="ja-JP" altLang="en-US" dirty="0" smtClean="0">
                <a:latin typeface="+mn-ea"/>
                <a:ea typeface="+mn-ea"/>
              </a:rPr>
              <a:t>ポータル画面を閲覧する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権限がないため、ポータルに配置したもう一つのページが表示されていないことを確認します。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187</a:t>
            </a:fld>
            <a:endParaRPr lang="ja-JP" altLang="en-US" dirty="0"/>
          </a:p>
        </p:txBody>
      </p:sp>
      <p:pic>
        <p:nvPicPr>
          <p:cNvPr id="11" name="図 10"/>
          <p:cNvPicPr>
            <a:picLocks noChangeAspect="1"/>
          </p:cNvPicPr>
          <p:nvPr/>
        </p:nvPicPr>
        <p:blipFill rotWithShape="1">
          <a:blip r:embed="rId2"/>
          <a:srcRect t="16701"/>
          <a:stretch/>
        </p:blipFill>
        <p:spPr>
          <a:xfrm>
            <a:off x="612000" y="1635646"/>
            <a:ext cx="7621867" cy="2736304"/>
          </a:xfrm>
          <a:prstGeom prst="rect">
            <a:avLst/>
          </a:prstGeom>
          <a:ln>
            <a:solidFill>
              <a:schemeClr val="tx1">
                <a:lumMod val="75000"/>
                <a:lumOff val="25000"/>
              </a:schemeClr>
            </a:solidFill>
          </a:ln>
        </p:spPr>
      </p:pic>
      <p:sp>
        <p:nvSpPr>
          <p:cNvPr id="7" name="正方形/長方形 6"/>
          <p:cNvSpPr/>
          <p:nvPr/>
        </p:nvSpPr>
        <p:spPr>
          <a:xfrm>
            <a:off x="602199" y="1923678"/>
            <a:ext cx="1054029" cy="3127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16189693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7-4.</a:t>
            </a:r>
            <a:r>
              <a:rPr kumimoji="1" lang="ja-JP" altLang="en-US" dirty="0" smtClean="0"/>
              <a:t>ポータル画面を閲覧する　ログアウトする</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分析ユーザーの権限でどのようにポータルが見えるかを確認するため、閲覧ユーザーはログアウトします。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188</a:t>
            </a:fld>
            <a:endParaRPr lang="ja-JP" altLang="en-US" dirty="0"/>
          </a:p>
        </p:txBody>
      </p:sp>
      <p:sp>
        <p:nvSpPr>
          <p:cNvPr id="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pic>
        <p:nvPicPr>
          <p:cNvPr id="7" name="図 6"/>
          <p:cNvPicPr>
            <a:picLocks noChangeAspect="1"/>
          </p:cNvPicPr>
          <p:nvPr/>
        </p:nvPicPr>
        <p:blipFill>
          <a:blip r:embed="rId2"/>
          <a:stretch>
            <a:fillRect/>
          </a:stretch>
        </p:blipFill>
        <p:spPr>
          <a:xfrm>
            <a:off x="612000" y="1634400"/>
            <a:ext cx="5937025" cy="2622490"/>
          </a:xfrm>
          <a:prstGeom prst="rect">
            <a:avLst/>
          </a:prstGeom>
          <a:ln>
            <a:solidFill>
              <a:schemeClr val="tx1">
                <a:lumMod val="75000"/>
                <a:lumOff val="25000"/>
              </a:schemeClr>
            </a:solidFill>
          </a:ln>
        </p:spPr>
      </p:pic>
      <p:sp>
        <p:nvSpPr>
          <p:cNvPr id="8" name="正方形/長方形 7"/>
          <p:cNvSpPr/>
          <p:nvPr/>
        </p:nvSpPr>
        <p:spPr>
          <a:xfrm>
            <a:off x="5508103" y="1634400"/>
            <a:ext cx="1040921" cy="377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5220070" y="13956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283967" y="333855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572000" y="3538556"/>
            <a:ext cx="1977024" cy="2150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55931390"/>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7-5.</a:t>
            </a:r>
            <a:r>
              <a:rPr lang="ja-JP" altLang="en-US" dirty="0" smtClean="0">
                <a:ea typeface="+mn-ea"/>
              </a:rPr>
              <a:t>ポータル画面を閲覧する　</a:t>
            </a:r>
            <a:r>
              <a:rPr lang="en-US" altLang="ja-JP" dirty="0" smtClean="0">
                <a:ea typeface="+mn-ea"/>
              </a:rPr>
              <a:t>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2"/>
              </a:rPr>
              <a:t>http</a:t>
            </a:r>
            <a:r>
              <a:rPr lang="en-US" altLang="ja-JP" dirty="0">
                <a:hlinkClick r:id="rId2"/>
              </a:rPr>
              <a:t>://WebFOCUS</a:t>
            </a:r>
            <a:r>
              <a:rPr lang="ja-JP" altLang="en-US" dirty="0">
                <a:hlinkClick r:id="rId2"/>
              </a:rPr>
              <a:t>サーバ名</a:t>
            </a:r>
            <a:r>
              <a:rPr lang="en-US" altLang="ja-JP" dirty="0">
                <a:hlinkClick r:id="rId2"/>
              </a:rPr>
              <a:t>/ibi_apps</a:t>
            </a:r>
            <a:r>
              <a:rPr lang="en-US" altLang="ja-JP" dirty="0" smtClean="0">
                <a:hlinkClick r:id="rId2"/>
              </a:rPr>
              <a:t>/</a:t>
            </a:r>
            <a:endParaRPr lang="en-US" altLang="ja-JP" dirty="0" smtClean="0"/>
          </a:p>
          <a:p>
            <a:endParaRPr kumimoji="1" lang="en-US" altLang="ja-JP" dirty="0"/>
          </a:p>
          <a:p>
            <a:r>
              <a:rPr lang="ja-JP" altLang="en-US" dirty="0" smtClean="0"/>
              <a:t>分析ユーザー</a:t>
            </a:r>
            <a:r>
              <a:rPr lang="en-US" altLang="ja-JP" dirty="0" smtClean="0"/>
              <a:t> 11 / 11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189</a:t>
            </a:fld>
            <a:endParaRPr lang="ja-JP" altLang="en-US" dirty="0"/>
          </a:p>
        </p:txBody>
      </p:sp>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191819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名前とタイトル（</a:t>
            </a:r>
            <a:r>
              <a:rPr lang="ja-JP" altLang="en-US" dirty="0" smtClean="0">
                <a:latin typeface="+mn-ea"/>
              </a:rPr>
              <a:t>物理名と</a:t>
            </a:r>
            <a:r>
              <a:rPr lang="ja-JP" altLang="en-US" dirty="0" smtClean="0">
                <a:latin typeface="+mn-ea"/>
                <a:ea typeface="+mn-ea"/>
              </a:rPr>
              <a:t>論理名）</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コンテンツは</a:t>
            </a:r>
            <a:r>
              <a:rPr lang="en-US" altLang="ja-JP" dirty="0" smtClean="0"/>
              <a:t>2</a:t>
            </a:r>
            <a:r>
              <a:rPr lang="ja-JP" altLang="en-US" dirty="0" smtClean="0"/>
              <a:t>種類のファイル名（名前とタイトル）があります。</a:t>
            </a:r>
            <a:endParaRPr lang="en-US" altLang="ja-JP" dirty="0" smtClean="0"/>
          </a:p>
          <a:p>
            <a:r>
              <a:rPr lang="ja-JP" altLang="en-US" dirty="0" smtClean="0"/>
              <a:t>名前は物理名、タイトルは論理名の意味となっており、物理名はシングルバイトにすることを推奨します。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a:t>
            </a:fld>
            <a:endParaRPr lang="ja-JP" altLang="en-US" dirty="0"/>
          </a:p>
        </p:txBody>
      </p:sp>
      <p:pic>
        <p:nvPicPr>
          <p:cNvPr id="6" name="図 5"/>
          <p:cNvPicPr>
            <a:picLocks noChangeAspect="1"/>
          </p:cNvPicPr>
          <p:nvPr/>
        </p:nvPicPr>
        <p:blipFill>
          <a:blip r:embed="rId2"/>
          <a:stretch>
            <a:fillRect/>
          </a:stretch>
        </p:blipFill>
        <p:spPr>
          <a:xfrm>
            <a:off x="395536" y="1851670"/>
            <a:ext cx="2009208" cy="1044000"/>
          </a:xfrm>
          <a:prstGeom prst="rect">
            <a:avLst/>
          </a:prstGeom>
          <a:ln>
            <a:solidFill>
              <a:schemeClr val="tx1">
                <a:lumMod val="75000"/>
                <a:lumOff val="25000"/>
              </a:schemeClr>
            </a:solidFill>
          </a:ln>
        </p:spPr>
      </p:pic>
      <p:pic>
        <p:nvPicPr>
          <p:cNvPr id="7" name="図 6"/>
          <p:cNvPicPr>
            <a:picLocks noChangeAspect="1"/>
          </p:cNvPicPr>
          <p:nvPr/>
        </p:nvPicPr>
        <p:blipFill>
          <a:blip r:embed="rId3"/>
          <a:stretch>
            <a:fillRect/>
          </a:stretch>
        </p:blipFill>
        <p:spPr>
          <a:xfrm>
            <a:off x="2627785" y="1851670"/>
            <a:ext cx="2050597" cy="1908000"/>
          </a:xfrm>
          <a:prstGeom prst="rect">
            <a:avLst/>
          </a:prstGeom>
          <a:ln>
            <a:solidFill>
              <a:schemeClr val="tx1">
                <a:lumMod val="75000"/>
                <a:lumOff val="25000"/>
              </a:schemeClr>
            </a:solidFill>
          </a:ln>
        </p:spPr>
      </p:pic>
      <p:sp>
        <p:nvSpPr>
          <p:cNvPr id="10" name="Google Shape;484;p11"/>
          <p:cNvSpPr txBox="1"/>
          <p:nvPr/>
        </p:nvSpPr>
        <p:spPr>
          <a:xfrm>
            <a:off x="4707990" y="2499742"/>
            <a:ext cx="2772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000" dirty="0" smtClean="0">
                <a:solidFill>
                  <a:schemeClr val="accent6"/>
                </a:solidFill>
                <a:latin typeface="+mn-ea"/>
                <a:cs typeface="Meiryo"/>
                <a:sym typeface="Meiryo"/>
              </a:rPr>
              <a:t>表示上の名前（論理名）</a:t>
            </a:r>
            <a:endParaRPr sz="1000" dirty="0">
              <a:solidFill>
                <a:schemeClr val="accent6"/>
              </a:solidFill>
              <a:latin typeface="+mn-ea"/>
              <a:cs typeface="Meiryo"/>
              <a:sym typeface="Meiryo"/>
            </a:endParaRPr>
          </a:p>
        </p:txBody>
      </p:sp>
      <p:sp>
        <p:nvSpPr>
          <p:cNvPr id="11" name="Google Shape;484;p11"/>
          <p:cNvSpPr txBox="1"/>
          <p:nvPr/>
        </p:nvSpPr>
        <p:spPr>
          <a:xfrm>
            <a:off x="4707990" y="2787774"/>
            <a:ext cx="2772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1000" dirty="0" smtClean="0">
                <a:solidFill>
                  <a:schemeClr val="accent6"/>
                </a:solidFill>
                <a:latin typeface="+mn-ea"/>
                <a:cs typeface="Meiryo"/>
                <a:sym typeface="Meiryo"/>
              </a:rPr>
              <a:t>ファイル名やフォルダ名（物理名）</a:t>
            </a:r>
            <a:endParaRPr sz="1000" dirty="0">
              <a:solidFill>
                <a:schemeClr val="accent6"/>
              </a:solidFill>
              <a:latin typeface="+mn-ea"/>
              <a:cs typeface="Meiryo"/>
              <a:sym typeface="Meiryo"/>
            </a:endParaRPr>
          </a:p>
        </p:txBody>
      </p:sp>
      <p:sp>
        <p:nvSpPr>
          <p:cNvPr id="12" name="Google Shape;484;p11"/>
          <p:cNvSpPr txBox="1"/>
          <p:nvPr/>
        </p:nvSpPr>
        <p:spPr>
          <a:xfrm>
            <a:off x="4716016" y="3507854"/>
            <a:ext cx="2772000" cy="2520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ja-JP" sz="1000" dirty="0" smtClean="0">
                <a:solidFill>
                  <a:schemeClr val="accent6"/>
                </a:solidFill>
                <a:latin typeface="Segoe UI 本文"/>
                <a:cs typeface="Meiryo"/>
                <a:sym typeface="Meiryo"/>
              </a:rPr>
              <a:t>WebFOCUS</a:t>
            </a:r>
            <a:r>
              <a:rPr lang="ja-JP" altLang="en-US" sz="1000" dirty="0">
                <a:solidFill>
                  <a:schemeClr val="accent6"/>
                </a:solidFill>
                <a:latin typeface="+mn-ea"/>
                <a:cs typeface="Meiryo"/>
                <a:sym typeface="Meiryo"/>
              </a:rPr>
              <a:t>リポジトリ</a:t>
            </a:r>
            <a:r>
              <a:rPr lang="ja-JP" altLang="en-US" sz="1000" dirty="0" smtClean="0">
                <a:solidFill>
                  <a:schemeClr val="accent6"/>
                </a:solidFill>
                <a:latin typeface="+mn-ea"/>
                <a:cs typeface="Meiryo"/>
                <a:sym typeface="Meiryo"/>
              </a:rPr>
              <a:t>上の絶対パス</a:t>
            </a:r>
            <a:endParaRPr sz="1000" dirty="0">
              <a:solidFill>
                <a:schemeClr val="accent6"/>
              </a:solidFill>
              <a:latin typeface="+mn-ea"/>
              <a:cs typeface="Meiryo"/>
              <a:sym typeface="Meiryo"/>
            </a:endParaRPr>
          </a:p>
        </p:txBody>
      </p:sp>
    </p:spTree>
    <p:extLst>
      <p:ext uri="{BB962C8B-B14F-4D97-AF65-F5344CB8AC3E}">
        <p14:creationId xmlns:p14="http://schemas.microsoft.com/office/powerpoint/2010/main" val="25909122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7-6.</a:t>
            </a:r>
            <a:r>
              <a:rPr kumimoji="1" lang="ja-JP" altLang="en-US" dirty="0" smtClean="0"/>
              <a:t>ポータル画面を閲覧する</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閲覧ユーザーでは確認できなかった「ページ」が表示されていることを確認します。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190</a:t>
            </a:fld>
            <a:endParaRPr lang="ja-JP" altLang="en-US" dirty="0"/>
          </a:p>
        </p:txBody>
      </p:sp>
      <p:pic>
        <p:nvPicPr>
          <p:cNvPr id="6" name="図 5"/>
          <p:cNvPicPr>
            <a:picLocks noChangeAspect="1"/>
          </p:cNvPicPr>
          <p:nvPr/>
        </p:nvPicPr>
        <p:blipFill rotWithShape="1">
          <a:blip r:embed="rId2"/>
          <a:srcRect t="19253"/>
          <a:stretch/>
        </p:blipFill>
        <p:spPr>
          <a:xfrm>
            <a:off x="395538" y="1851671"/>
            <a:ext cx="4968111" cy="2119261"/>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rotWithShape="1">
          <a:blip r:embed="rId3"/>
          <a:srcRect t="12143"/>
          <a:stretch/>
        </p:blipFill>
        <p:spPr>
          <a:xfrm>
            <a:off x="4572000" y="1851670"/>
            <a:ext cx="3456048" cy="2901249"/>
          </a:xfrm>
          <a:prstGeom prst="rect">
            <a:avLst/>
          </a:prstGeom>
          <a:ln>
            <a:solidFill>
              <a:schemeClr val="tx1">
                <a:lumMod val="75000"/>
                <a:lumOff val="25000"/>
              </a:schemeClr>
            </a:solidFill>
          </a:ln>
        </p:spPr>
      </p:pic>
      <p:sp>
        <p:nvSpPr>
          <p:cNvPr id="9" name="正方形/長方形 8"/>
          <p:cNvSpPr/>
          <p:nvPr/>
        </p:nvSpPr>
        <p:spPr>
          <a:xfrm>
            <a:off x="393796" y="2141638"/>
            <a:ext cx="970679" cy="377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107504" y="20507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cxnSp>
        <p:nvCxnSpPr>
          <p:cNvPr id="12" name="直線矢印コネクタ 11"/>
          <p:cNvCxnSpPr>
            <a:stCxn id="9" idx="3"/>
          </p:cNvCxnSpPr>
          <p:nvPr/>
        </p:nvCxnSpPr>
        <p:spPr>
          <a:xfrm>
            <a:off x="1364475" y="2330146"/>
            <a:ext cx="3279094" cy="60231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244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a typeface="+mn-ea"/>
              </a:rPr>
              <a:t>8</a:t>
            </a:r>
            <a:r>
              <a:rPr lang="en-US" altLang="ja-JP" dirty="0" smtClean="0">
                <a:ea typeface="+mn-ea"/>
              </a:rPr>
              <a:t>.</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分析ユーザーでの操作は以上です。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191</a:t>
            </a:fld>
            <a:endParaRPr lang="ja-JP" altLang="en-US" dirty="0"/>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③</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分析ユーザー</a:t>
            </a:r>
            <a:endParaRPr sz="900" dirty="0">
              <a:solidFill>
                <a:schemeClr val="tx1">
                  <a:lumMod val="75000"/>
                  <a:lumOff val="25000"/>
                </a:schemeClr>
              </a:solidFill>
              <a:latin typeface="+mn-ea"/>
              <a:cs typeface="Meiryo"/>
              <a:sym typeface="Meiryo"/>
            </a:endParaRPr>
          </a:p>
        </p:txBody>
      </p:sp>
      <p:pic>
        <p:nvPicPr>
          <p:cNvPr id="6" name="図 5"/>
          <p:cNvPicPr>
            <a:picLocks noChangeAspect="1"/>
          </p:cNvPicPr>
          <p:nvPr/>
        </p:nvPicPr>
        <p:blipFill>
          <a:blip r:embed="rId2"/>
          <a:stretch>
            <a:fillRect/>
          </a:stretch>
        </p:blipFill>
        <p:spPr>
          <a:xfrm>
            <a:off x="612000" y="1634400"/>
            <a:ext cx="3023896" cy="3030617"/>
          </a:xfrm>
          <a:prstGeom prst="rect">
            <a:avLst/>
          </a:prstGeom>
          <a:ln>
            <a:solidFill>
              <a:schemeClr val="tx1">
                <a:lumMod val="75000"/>
                <a:lumOff val="25000"/>
              </a:schemeClr>
            </a:solidFill>
          </a:ln>
        </p:spPr>
      </p:pic>
      <p:sp>
        <p:nvSpPr>
          <p:cNvPr id="13" name="正方形/長方形 12"/>
          <p:cNvSpPr/>
          <p:nvPr/>
        </p:nvSpPr>
        <p:spPr>
          <a:xfrm>
            <a:off x="2267744" y="1651900"/>
            <a:ext cx="1367710" cy="5468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979711" y="14131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楕円 15"/>
          <p:cNvSpPr/>
          <p:nvPr/>
        </p:nvSpPr>
        <p:spPr>
          <a:xfrm>
            <a:off x="619953" y="396736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886702" y="4255398"/>
            <a:ext cx="2677185" cy="3325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973327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ea typeface="+mn-ea"/>
              </a:rPr>
              <a:t>9</a:t>
            </a:r>
            <a:r>
              <a:rPr lang="en-US" altLang="ja-JP" dirty="0" smtClean="0">
                <a:ea typeface="+mn-ea"/>
              </a:rPr>
              <a:t>.</a:t>
            </a:r>
            <a:r>
              <a:rPr lang="ja-JP" altLang="en-US" dirty="0" smtClean="0">
                <a:latin typeface="+mn-ea"/>
                <a:ea typeface="+mn-ea"/>
              </a:rPr>
              <a:t>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2"/>
              </a:rPr>
              <a:t>http</a:t>
            </a:r>
            <a:r>
              <a:rPr lang="en-US" altLang="ja-JP" dirty="0">
                <a:hlinkClick r:id="rId2"/>
              </a:rPr>
              <a:t>://WebFOCUS</a:t>
            </a:r>
            <a:r>
              <a:rPr lang="ja-JP" altLang="en-US" dirty="0">
                <a:hlinkClick r:id="rId2"/>
              </a:rPr>
              <a:t>サーバ名</a:t>
            </a:r>
            <a:r>
              <a:rPr lang="en-US" altLang="ja-JP" dirty="0">
                <a:hlinkClick r:id="rId2"/>
              </a:rPr>
              <a:t>/ibi_apps</a:t>
            </a:r>
            <a:r>
              <a:rPr lang="en-US" altLang="ja-JP" dirty="0" smtClean="0">
                <a:hlinkClick r:id="rId2"/>
              </a:rPr>
              <a:t>/</a:t>
            </a:r>
            <a:endParaRPr lang="en-US" altLang="ja-JP" dirty="0" smtClean="0"/>
          </a:p>
          <a:p>
            <a:endParaRPr kumimoji="1" lang="en-US" altLang="ja-JP" dirty="0"/>
          </a:p>
          <a:p>
            <a:r>
              <a:rPr lang="ja-JP" altLang="en-US" dirty="0" smtClean="0"/>
              <a:t>分析ユーザー</a:t>
            </a:r>
            <a:r>
              <a:rPr lang="en-US" altLang="ja-JP" dirty="0" smtClean="0"/>
              <a:t> 24 / 24 </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192</a:t>
            </a:fld>
            <a:endParaRPr lang="ja-JP" altLang="en-US" dirty="0"/>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a:solidFill>
                  <a:schemeClr val="tx1">
                    <a:lumMod val="75000"/>
                    <a:lumOff val="25000"/>
                  </a:schemeClr>
                </a:solidFill>
                <a:latin typeface="+mn-ea"/>
                <a:cs typeface="Meiryo"/>
                <a:sym typeface="Meiryo"/>
              </a:rPr>
              <a:t>閲覧</a:t>
            </a:r>
            <a:r>
              <a:rPr lang="ja-JP" altLang="en-US" sz="900" dirty="0" smtClean="0">
                <a:solidFill>
                  <a:schemeClr val="tx1">
                    <a:lumMod val="75000"/>
                    <a:lumOff val="25000"/>
                  </a:schemeClr>
                </a:solidFill>
                <a:latin typeface="+mn-ea"/>
                <a:cs typeface="Meiryo"/>
                <a:sym typeface="Meiryo"/>
              </a:rPr>
              <a:t>ユーザ</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7166769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1076726" y="1521101"/>
            <a:ext cx="6990549" cy="3426913"/>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10-1</a:t>
            </a:r>
            <a:r>
              <a:rPr kumimoji="1" lang="en-US" altLang="ja-JP" dirty="0" smtClean="0">
                <a:ea typeface="+mn-ea"/>
              </a:rPr>
              <a:t>.</a:t>
            </a:r>
            <a:r>
              <a:rPr kumimoji="1" lang="ja-JP" altLang="en-US" dirty="0" smtClean="0">
                <a:ea typeface="+mn-ea"/>
              </a:rPr>
              <a:t>コンテンツを検索する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一般ユーザーが実行できるコンテンツを検索します。</a:t>
            </a:r>
            <a:endParaRPr lang="en-US" altLang="ja-JP" dirty="0" smtClean="0"/>
          </a:p>
          <a:p>
            <a:r>
              <a:rPr lang="ja-JP" altLang="en-US" dirty="0"/>
              <a:t>今回</a:t>
            </a:r>
            <a:r>
              <a:rPr lang="ja-JP" altLang="en-US" dirty="0" smtClean="0"/>
              <a:t>は「</a:t>
            </a:r>
            <a:r>
              <a:rPr lang="en-US" altLang="ja-JP" dirty="0" smtClean="0"/>
              <a:t>report</a:t>
            </a:r>
            <a:r>
              <a:rPr lang="ja-JP" altLang="en-US" dirty="0" smtClean="0"/>
              <a:t>」の文字列があるコンテンツを検索します。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193</a:t>
            </a:fld>
            <a:endParaRPr lang="ja-JP" altLang="en-US" dirty="0"/>
          </a:p>
        </p:txBody>
      </p:sp>
      <p:sp>
        <p:nvSpPr>
          <p:cNvPr id="13" name="正方形/長方形 12"/>
          <p:cNvSpPr/>
          <p:nvPr/>
        </p:nvSpPr>
        <p:spPr>
          <a:xfrm>
            <a:off x="1087633" y="2779039"/>
            <a:ext cx="319302" cy="370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91680" y="268685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5" name="楕円 14"/>
          <p:cNvSpPr/>
          <p:nvPr/>
        </p:nvSpPr>
        <p:spPr>
          <a:xfrm>
            <a:off x="684227" y="1994480"/>
            <a:ext cx="2880320"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②</a:t>
            </a:r>
            <a:r>
              <a:rPr lang="ja-JP" altLang="en-US" sz="1100" b="1" dirty="0" smtClean="0">
                <a:solidFill>
                  <a:srgbClr val="FF0000"/>
                </a:solidFill>
              </a:rPr>
              <a:t>「</a:t>
            </a:r>
            <a:r>
              <a:rPr lang="en-US" altLang="ja-JP" sz="1100" b="1" dirty="0" smtClean="0">
                <a:solidFill>
                  <a:srgbClr val="FF0000"/>
                </a:solidFill>
              </a:rPr>
              <a:t>report</a:t>
            </a:r>
            <a:r>
              <a:rPr lang="ja-JP" altLang="en-US" sz="1100" b="1" dirty="0" smtClean="0">
                <a:solidFill>
                  <a:srgbClr val="FF0000"/>
                </a:solidFill>
              </a:rPr>
              <a:t>」と入力</a:t>
            </a:r>
            <a:endParaRPr kumimoji="1" lang="ja-JP" altLang="en-US" sz="1100" b="1" dirty="0">
              <a:solidFill>
                <a:srgbClr val="FF0000"/>
              </a:solidFill>
            </a:endParaRPr>
          </a:p>
        </p:txBody>
      </p:sp>
      <p:sp>
        <p:nvSpPr>
          <p:cNvPr id="16" name="正方形/長方形 15"/>
          <p:cNvSpPr/>
          <p:nvPr/>
        </p:nvSpPr>
        <p:spPr>
          <a:xfrm>
            <a:off x="1565845" y="2270355"/>
            <a:ext cx="1187693" cy="2251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2316581" y="4055334"/>
            <a:ext cx="251808" cy="2025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2487098" y="381390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③</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
        <p:nvSpPr>
          <p:cNvPr id="21" name="正方形/長方形 20"/>
          <p:cNvSpPr/>
          <p:nvPr/>
        </p:nvSpPr>
        <p:spPr>
          <a:xfrm>
            <a:off x="7436943" y="2252994"/>
            <a:ext cx="251808" cy="2025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416133" y="200331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Tree>
    <p:extLst>
      <p:ext uri="{BB962C8B-B14F-4D97-AF65-F5344CB8AC3E}">
        <p14:creationId xmlns:p14="http://schemas.microsoft.com/office/powerpoint/2010/main" val="10813528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737737" y="1634400"/>
            <a:ext cx="4113049" cy="237751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10-2</a:t>
            </a:r>
            <a:r>
              <a:rPr kumimoji="1" lang="en-US" altLang="ja-JP" dirty="0" smtClean="0">
                <a:ea typeface="+mn-ea"/>
              </a:rPr>
              <a:t>.</a:t>
            </a:r>
            <a:r>
              <a:rPr kumimoji="1" lang="ja-JP" altLang="en-US" dirty="0" smtClean="0">
                <a:ea typeface="+mn-ea"/>
              </a:rPr>
              <a:t>コンテンツを検索する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コンテンツが実行できることを確認します。</a:t>
            </a:r>
            <a:endParaRPr lang="en-US" altLang="ja-JP" dirty="0" smtClean="0"/>
          </a:p>
          <a:p>
            <a:r>
              <a:rPr lang="ja-JP" altLang="en-US" dirty="0"/>
              <a:t>今回</a:t>
            </a:r>
            <a:r>
              <a:rPr lang="ja-JP" altLang="en-US" dirty="0" smtClean="0"/>
              <a:t>は「</a:t>
            </a:r>
            <a:r>
              <a:rPr lang="en-US" altLang="ja-JP" dirty="0" err="1" smtClean="0"/>
              <a:t>ahtml_report</a:t>
            </a:r>
            <a:r>
              <a:rPr lang="ja-JP" altLang="en-US" dirty="0" smtClean="0"/>
              <a:t>」を実行します。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194</a:t>
            </a:fld>
            <a:endParaRPr lang="ja-JP" altLang="en-US" dirty="0"/>
          </a:p>
        </p:txBody>
      </p:sp>
      <p:sp>
        <p:nvSpPr>
          <p:cNvPr id="8" name="角丸四角形 7"/>
          <p:cNvSpPr/>
          <p:nvPr/>
        </p:nvSpPr>
        <p:spPr>
          <a:xfrm>
            <a:off x="2627785" y="2770301"/>
            <a:ext cx="1636964"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r>
              <a:rPr lang="ja-JP" altLang="en-US" sz="1100" b="1" dirty="0" smtClean="0">
                <a:solidFill>
                  <a:srgbClr val="FF0000"/>
                </a:solidFill>
              </a:rPr>
              <a:t>ダブルクリック</a:t>
            </a:r>
            <a:endParaRPr kumimoji="1" lang="ja-JP" altLang="en-US" sz="1600" b="1" dirty="0">
              <a:solidFill>
                <a:srgbClr val="FF0000"/>
              </a:solidFill>
            </a:endParaRPr>
          </a:p>
        </p:txBody>
      </p:sp>
      <p:sp>
        <p:nvSpPr>
          <p:cNvPr id="9" name="正方形/長方形 8"/>
          <p:cNvSpPr/>
          <p:nvPr/>
        </p:nvSpPr>
        <p:spPr>
          <a:xfrm>
            <a:off x="2824589" y="3104742"/>
            <a:ext cx="1440160" cy="185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a:blip r:embed="rId3"/>
          <a:stretch>
            <a:fillRect/>
          </a:stretch>
        </p:blipFill>
        <p:spPr>
          <a:xfrm>
            <a:off x="5053993" y="1634400"/>
            <a:ext cx="3222384" cy="3097590"/>
          </a:xfrm>
          <a:prstGeom prst="rect">
            <a:avLst/>
          </a:prstGeom>
          <a:ln>
            <a:solidFill>
              <a:schemeClr val="tx1">
                <a:lumMod val="75000"/>
                <a:lumOff val="25000"/>
              </a:schemeClr>
            </a:solidFill>
          </a:ln>
        </p:spPr>
      </p:pic>
      <p:cxnSp>
        <p:nvCxnSpPr>
          <p:cNvPr id="12" name="直線矢印コネクタ 11"/>
          <p:cNvCxnSpPr>
            <a:stCxn id="9" idx="3"/>
          </p:cNvCxnSpPr>
          <p:nvPr/>
        </p:nvCxnSpPr>
        <p:spPr>
          <a:xfrm>
            <a:off x="4264749" y="3197560"/>
            <a:ext cx="1296144" cy="928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99547953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11.</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閲覧ユーザーでの操作は以上です。</a:t>
            </a:r>
            <a:endParaRPr lang="en-US" altLang="ja-JP" dirty="0" smtClean="0">
              <a:latin typeface="+mn-ea"/>
            </a:endParaRPr>
          </a:p>
          <a:p>
            <a:endParaRPr lang="en-US" altLang="ja-JP" dirty="0" smtClean="0">
              <a:latin typeface="+mn-ea"/>
            </a:endParaRPr>
          </a:p>
          <a:p>
            <a:r>
              <a:rPr lang="ja-JP" altLang="en-US" dirty="0" smtClean="0">
                <a:latin typeface="+mn-ea"/>
              </a:rPr>
              <a:t>実行したレポートが表示されているブラウザのタブ</a:t>
            </a:r>
            <a:endParaRPr lang="en-US" altLang="ja-JP" dirty="0" smtClean="0">
              <a:latin typeface="+mn-ea"/>
            </a:endParaRPr>
          </a:p>
          <a:p>
            <a:r>
              <a:rPr lang="ja-JP" altLang="en-US" dirty="0" smtClean="0">
                <a:latin typeface="+mn-ea"/>
              </a:rPr>
              <a:t>を</a:t>
            </a:r>
            <a:r>
              <a:rPr lang="en-US" altLang="ja-JP" dirty="0" smtClean="0">
                <a:latin typeface="+mn-ea"/>
              </a:rPr>
              <a:t>×</a:t>
            </a:r>
            <a:r>
              <a:rPr lang="ja-JP" altLang="en-US" dirty="0" smtClean="0">
                <a:latin typeface="+mn-ea"/>
              </a:rPr>
              <a:t>ボタンで閉じた後、画面右上のアイコンから、</a:t>
            </a:r>
            <a:endParaRPr lang="en-US" altLang="ja-JP" dirty="0" smtClean="0">
              <a:latin typeface="+mn-ea"/>
            </a:endParaRPr>
          </a:p>
          <a:p>
            <a:r>
              <a:rPr lang="ja-JP" altLang="en-US" dirty="0" smtClean="0">
                <a:latin typeface="+mn-ea"/>
              </a:rPr>
              <a:t>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195</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a:solidFill>
                  <a:schemeClr val="tx1">
                    <a:lumMod val="75000"/>
                    <a:lumOff val="25000"/>
                  </a:schemeClr>
                </a:solidFill>
                <a:latin typeface="+mn-ea"/>
                <a:cs typeface="Meiryo"/>
                <a:sym typeface="Meiryo"/>
              </a:rPr>
              <a:t>④</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閲覧ユーザー</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97256058"/>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lang="ja-JP" altLang="en-US" dirty="0" smtClean="0">
                <a:latin typeface="+mj-ea"/>
              </a:rPr>
              <a:t>⑤</a:t>
            </a:r>
            <a:r>
              <a:rPr kumimoji="1" lang="ja-JP" altLang="en-US" dirty="0" smtClean="0">
                <a:latin typeface="+mj-ea"/>
              </a:rPr>
              <a:t>更なる使いこなしに向けて</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kumimoji="1" lang="ja-JP" altLang="en-US" dirty="0" smtClean="0"/>
              <a:t>スケジュール実行</a:t>
            </a:r>
            <a:endParaRPr kumimoji="1" lang="en-US" altLang="ja-JP" dirty="0" smtClean="0"/>
          </a:p>
          <a:p>
            <a:pPr marL="285750" indent="-285750">
              <a:buFont typeface="Arial" panose="020B0604020202020204" pitchFamily="34" charset="0"/>
              <a:buChar char="•"/>
            </a:pPr>
            <a:r>
              <a:rPr lang="ja-JP" altLang="en-US" dirty="0" smtClean="0"/>
              <a:t>利用ログの確認</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Tree>
    <p:extLst>
      <p:ext uri="{BB962C8B-B14F-4D97-AF65-F5344CB8AC3E}">
        <p14:creationId xmlns:p14="http://schemas.microsoft.com/office/powerpoint/2010/main" val="1623001228"/>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スケジュール実行と利用ログについて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3816424"/>
          </a:xfrm>
        </p:spPr>
        <p:txBody>
          <a:bodyPr>
            <a:normAutofit/>
          </a:bodyPr>
          <a:lstStyle/>
          <a:p>
            <a:r>
              <a:rPr kumimoji="1" lang="ja-JP" altLang="en-US" dirty="0" smtClean="0"/>
              <a:t>スケジュール実行は、コンテンツを任意のタイミングに、任意の配信方法で実行する機能で</a:t>
            </a:r>
            <a:r>
              <a:rPr lang="ja-JP" altLang="en-US" dirty="0"/>
              <a:t>す</a:t>
            </a:r>
            <a:r>
              <a:rPr lang="ja-JP" altLang="en-US" dirty="0" smtClean="0"/>
              <a:t>。</a:t>
            </a:r>
            <a:endParaRPr kumimoji="1" lang="en-US" altLang="ja-JP" dirty="0" smtClean="0"/>
          </a:p>
          <a:p>
            <a:r>
              <a:rPr lang="ja-JP" altLang="en-US" dirty="0"/>
              <a:t>活</a:t>
            </a:r>
            <a:r>
              <a:rPr lang="ja-JP" altLang="en-US" dirty="0" smtClean="0"/>
              <a:t>用例は以下の通りです。</a:t>
            </a:r>
            <a:endParaRPr lang="en-US" altLang="ja-JP" dirty="0" smtClean="0"/>
          </a:p>
          <a:p>
            <a:endParaRPr lang="en-US" altLang="ja-JP" dirty="0"/>
          </a:p>
          <a:p>
            <a:pPr marL="742950" lvl="1" indent="-285750">
              <a:buClrTx/>
              <a:buFont typeface="Arial" panose="020B0604020202020204" pitchFamily="34" charset="0"/>
              <a:buChar char="•"/>
            </a:pPr>
            <a:r>
              <a:rPr lang="ja-JP" altLang="en-US" sz="1400" dirty="0">
                <a:sym typeface="Meiryo"/>
              </a:rPr>
              <a:t>プッシュ型のレポート配信で注意喚起と機会損失を防止</a:t>
            </a:r>
          </a:p>
          <a:p>
            <a:pPr marL="742950" lvl="1" indent="-285750">
              <a:buClrTx/>
              <a:buFont typeface="Arial" panose="020B0604020202020204" pitchFamily="34" charset="0"/>
              <a:buChar char="•"/>
            </a:pPr>
            <a:r>
              <a:rPr lang="ja-JP" altLang="en-US" sz="1400" dirty="0">
                <a:sym typeface="Meiryo"/>
              </a:rPr>
              <a:t>レポートの世代管理と管理負荷の軽減</a:t>
            </a:r>
          </a:p>
          <a:p>
            <a:pPr marL="742950" lvl="1" indent="-285750">
              <a:buClrTx/>
              <a:buFont typeface="Arial" panose="020B0604020202020204" pitchFamily="34" charset="0"/>
              <a:buChar char="•"/>
            </a:pPr>
            <a:r>
              <a:rPr lang="ja-JP" altLang="en-US" sz="1400" dirty="0">
                <a:sym typeface="Meiryo"/>
              </a:rPr>
              <a:t>定例業務の自動化とサーバの負荷分散</a:t>
            </a:r>
          </a:p>
          <a:p>
            <a:endParaRPr lang="en-US" altLang="ja-JP" dirty="0" smtClean="0"/>
          </a:p>
          <a:p>
            <a:r>
              <a:rPr kumimoji="1" lang="ja-JP" altLang="en-US" dirty="0" smtClean="0"/>
              <a:t>また、</a:t>
            </a:r>
            <a:r>
              <a:rPr kumimoji="1" lang="en-US" altLang="ja-JP" dirty="0" smtClean="0"/>
              <a:t>WebFOCUS</a:t>
            </a:r>
            <a:r>
              <a:rPr kumimoji="1" lang="ja-JP" altLang="en-US" dirty="0" smtClean="0"/>
              <a:t>では</a:t>
            </a:r>
            <a:r>
              <a:rPr kumimoji="1" lang="en-US" altLang="ja-JP" dirty="0" smtClean="0"/>
              <a:t>Resource Analyzer</a:t>
            </a:r>
            <a:r>
              <a:rPr lang="ja-JP" altLang="en-US" dirty="0"/>
              <a:t>という</a:t>
            </a:r>
            <a:r>
              <a:rPr lang="ja-JP" altLang="en-US" dirty="0" smtClean="0"/>
              <a:t>機能で</a:t>
            </a:r>
            <a:r>
              <a:rPr kumimoji="1" lang="en-US" altLang="ja-JP" dirty="0" smtClean="0"/>
              <a:t>WebFOCUS</a:t>
            </a:r>
            <a:r>
              <a:rPr kumimoji="1" lang="ja-JP" altLang="en-US" dirty="0" smtClean="0"/>
              <a:t>の利用状況を取得・確認できます。</a:t>
            </a:r>
            <a:endParaRPr kumimoji="1" lang="en-US" altLang="ja-JP" dirty="0" smtClean="0"/>
          </a:p>
          <a:p>
            <a:r>
              <a:rPr lang="ja-JP" altLang="en-US" dirty="0"/>
              <a:t>活用例</a:t>
            </a:r>
            <a:r>
              <a:rPr lang="ja-JP" altLang="en-US" dirty="0" smtClean="0"/>
              <a:t>は以下の通りです。</a:t>
            </a:r>
            <a:endParaRPr lang="en-US" altLang="ja-JP" dirty="0" smtClean="0"/>
          </a:p>
          <a:p>
            <a:endParaRPr kumimoji="1" lang="en-US" altLang="ja-JP" dirty="0"/>
          </a:p>
          <a:p>
            <a:pPr marL="742950" lvl="1" indent="-285750">
              <a:buClrTx/>
              <a:buFont typeface="Arial" panose="020B0604020202020204" pitchFamily="34" charset="0"/>
              <a:buChar char="•"/>
            </a:pPr>
            <a:r>
              <a:rPr lang="ja-JP" altLang="en-US" sz="1400" dirty="0">
                <a:sym typeface="Meiryo"/>
              </a:rPr>
              <a:t>正しく利用されている</a:t>
            </a:r>
            <a:r>
              <a:rPr lang="ja-JP" altLang="en-US" sz="1400" dirty="0" smtClean="0">
                <a:sym typeface="Meiryo"/>
              </a:rPr>
              <a:t>か監査</a:t>
            </a:r>
            <a:endParaRPr lang="ja-JP" altLang="en-US" sz="1400" dirty="0">
              <a:sym typeface="Meiryo"/>
            </a:endParaRPr>
          </a:p>
          <a:p>
            <a:pPr marL="742950" lvl="1" indent="-285750">
              <a:buClrTx/>
              <a:buFont typeface="Arial" panose="020B0604020202020204" pitchFamily="34" charset="0"/>
              <a:buChar char="•"/>
            </a:pPr>
            <a:r>
              <a:rPr lang="ja-JP" altLang="en-US" sz="1400" dirty="0">
                <a:sym typeface="Meiryo"/>
              </a:rPr>
              <a:t>レスポンスやリソースに課題はない</a:t>
            </a:r>
            <a:r>
              <a:rPr lang="ja-JP" altLang="en-US" sz="1400" dirty="0" smtClean="0">
                <a:sym typeface="Meiryo"/>
              </a:rPr>
              <a:t>か性能確認</a:t>
            </a:r>
            <a:endParaRPr lang="ja-JP" altLang="en-US" sz="1400" dirty="0">
              <a:sym typeface="Meiryo"/>
            </a:endParaRPr>
          </a:p>
          <a:p>
            <a:pPr marL="742950" lvl="1" indent="-285750">
              <a:buClrTx/>
              <a:buFont typeface="Arial" panose="020B0604020202020204" pitchFamily="34" charset="0"/>
              <a:buChar char="•"/>
            </a:pPr>
            <a:r>
              <a:rPr lang="ja-JP" altLang="en-US" sz="1400" dirty="0">
                <a:sym typeface="Meiryo"/>
              </a:rPr>
              <a:t>利用状況に偏りはない</a:t>
            </a:r>
            <a:r>
              <a:rPr lang="ja-JP" altLang="en-US" sz="1400" dirty="0" smtClean="0">
                <a:sym typeface="Meiryo"/>
              </a:rPr>
              <a:t>か定着確認</a:t>
            </a:r>
            <a:endParaRPr lang="ja-JP" altLang="en-US" sz="1400" dirty="0">
              <a:sym typeface="Meiryo"/>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197</a:t>
            </a:fld>
            <a:endParaRPr lang="ja-JP" altLang="en-US" dirty="0"/>
          </a:p>
        </p:txBody>
      </p:sp>
    </p:spTree>
    <p:extLst>
      <p:ext uri="{BB962C8B-B14F-4D97-AF65-F5344CB8AC3E}">
        <p14:creationId xmlns:p14="http://schemas.microsoft.com/office/powerpoint/2010/main" val="244927400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2"/>
              </a:rPr>
              <a:t>http</a:t>
            </a:r>
            <a:r>
              <a:rPr lang="en-US" altLang="ja-JP" dirty="0">
                <a:hlinkClick r:id="rId2"/>
              </a:rPr>
              <a:t>://WebFOCUS</a:t>
            </a:r>
            <a:r>
              <a:rPr lang="ja-JP" altLang="en-US" dirty="0">
                <a:hlinkClick r:id="rId2"/>
              </a:rPr>
              <a:t>サーバ名</a:t>
            </a:r>
            <a:r>
              <a:rPr lang="en-US" altLang="ja-JP" dirty="0">
                <a:hlinkClick r:id="rId2"/>
              </a:rPr>
              <a:t>/ibi_apps</a:t>
            </a:r>
            <a:r>
              <a:rPr lang="en-US" altLang="ja-JP" dirty="0" smtClean="0">
                <a:hlinkClick r:id="rId2"/>
              </a:rPr>
              <a:t>/</a:t>
            </a:r>
            <a:endParaRPr lang="en-US" altLang="ja-JP" dirty="0" smtClean="0"/>
          </a:p>
          <a:p>
            <a:endParaRPr kumimoji="1" lang="en-US" altLang="ja-JP" dirty="0"/>
          </a:p>
          <a:p>
            <a:r>
              <a:rPr lang="ja-JP" altLang="en-US" dirty="0" smtClean="0"/>
              <a:t>部門管理者 </a:t>
            </a:r>
            <a:r>
              <a:rPr lang="en-US" altLang="ja-JP" dirty="0" smtClean="0"/>
              <a:t>&amp; </a:t>
            </a:r>
            <a:r>
              <a:rPr lang="ja-JP" altLang="en-US" dirty="0" smtClean="0"/>
              <a:t>開発者</a:t>
            </a:r>
            <a:r>
              <a:rPr lang="en-US" altLang="ja-JP" dirty="0" smtClean="0"/>
              <a:t> 01 / 01</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198</a:t>
            </a:fld>
            <a:endParaRPr lang="ja-JP" altLang="en-US" dirty="0"/>
          </a:p>
        </p:txBody>
      </p:sp>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Tree>
    <p:extLst>
      <p:ext uri="{BB962C8B-B14F-4D97-AF65-F5344CB8AC3E}">
        <p14:creationId xmlns:p14="http://schemas.microsoft.com/office/powerpoint/2010/main" val="4225193294"/>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a:srcRect l="523"/>
          <a:stretch/>
        </p:blipFill>
        <p:spPr>
          <a:xfrm>
            <a:off x="1420622" y="1590576"/>
            <a:ext cx="6302756" cy="341094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2-1.</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サンプル</a:t>
            </a:r>
            <a:r>
              <a:rPr lang="ja-JP" altLang="en-US" dirty="0" smtClean="0"/>
              <a:t>レポートをスケジュールで実行します。</a:t>
            </a:r>
            <a:endParaRPr lang="en-US" altLang="ja-JP" dirty="0" smtClean="0"/>
          </a:p>
          <a:p>
            <a:r>
              <a:rPr lang="en-US" altLang="ja-JP" dirty="0" smtClean="0"/>
              <a:t>[</a:t>
            </a:r>
            <a:r>
              <a:rPr lang="ja-JP" altLang="en-US" dirty="0" smtClean="0"/>
              <a:t>ワークスペース</a:t>
            </a:r>
            <a:r>
              <a:rPr lang="en-US" altLang="ja-JP" dirty="0" smtClean="0"/>
              <a:t>]-[</a:t>
            </a:r>
            <a:r>
              <a:rPr lang="en-US" altLang="ja-JP" dirty="0" err="1" smtClean="0"/>
              <a:t>kkalec</a:t>
            </a:r>
            <a:r>
              <a:rPr lang="en-US" altLang="ja-JP" dirty="0" smtClean="0"/>
              <a:t>] </a:t>
            </a:r>
            <a:r>
              <a:rPr lang="ja-JP" altLang="en-US" dirty="0" smtClean="0"/>
              <a:t>配下にスケジュールジョブを作成します。</a:t>
            </a:r>
            <a:r>
              <a:rPr lang="en-US" altLang="ja-JP" dirty="0" smtClean="0"/>
              <a:t/>
            </a:r>
            <a:br>
              <a:rPr lang="en-US" altLang="ja-JP" dirty="0" smtClean="0"/>
            </a:b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199</a:t>
            </a:fld>
            <a:endParaRPr lang="ja-JP" altLang="en-US" dirty="0"/>
          </a:p>
        </p:txBody>
      </p:sp>
      <p:sp>
        <p:nvSpPr>
          <p:cNvPr id="10" name="正方形/長方形 9"/>
          <p:cNvSpPr/>
          <p:nvPr/>
        </p:nvSpPr>
        <p:spPr>
          <a:xfrm>
            <a:off x="1428015" y="2555935"/>
            <a:ext cx="359600" cy="365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210725" y="2355726"/>
            <a:ext cx="288858" cy="28803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1637622" y="293179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1925654" y="3027448"/>
            <a:ext cx="1196766" cy="225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4319339" y="207213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endParaRPr kumimoji="1" lang="ja-JP" altLang="en-US" sz="1600" b="1" dirty="0">
              <a:solidFill>
                <a:srgbClr val="FF0000"/>
              </a:solidFill>
            </a:endParaRPr>
          </a:p>
        </p:txBody>
      </p:sp>
      <p:sp>
        <p:nvSpPr>
          <p:cNvPr id="15" name="正方形/長方形 14"/>
          <p:cNvSpPr/>
          <p:nvPr/>
        </p:nvSpPr>
        <p:spPr>
          <a:xfrm>
            <a:off x="4543065" y="2231513"/>
            <a:ext cx="576064" cy="2565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4327526" y="307580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17" name="正方形/長方形 16"/>
          <p:cNvSpPr/>
          <p:nvPr/>
        </p:nvSpPr>
        <p:spPr>
          <a:xfrm>
            <a:off x="4571411" y="3093098"/>
            <a:ext cx="935704" cy="2229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5269819" y="352979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⑤</a:t>
            </a:r>
            <a:endParaRPr kumimoji="1" lang="ja-JP" altLang="en-US" sz="1600" b="1" dirty="0">
              <a:solidFill>
                <a:srgbClr val="FF0000"/>
              </a:solidFill>
            </a:endParaRPr>
          </a:p>
        </p:txBody>
      </p:sp>
      <p:sp>
        <p:nvSpPr>
          <p:cNvPr id="19" name="正方形/長方形 18"/>
          <p:cNvSpPr/>
          <p:nvPr/>
        </p:nvSpPr>
        <p:spPr>
          <a:xfrm>
            <a:off x="5542923" y="3551745"/>
            <a:ext cx="901285" cy="2441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455482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アジェンダ</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6" name="テキスト プレースホルダー 5"/>
          <p:cNvSpPr>
            <a:spLocks noGrp="1"/>
          </p:cNvSpPr>
          <p:nvPr>
            <p:ph type="body" sz="quarter" idx="13"/>
          </p:nvPr>
        </p:nvSpPr>
        <p:spPr/>
        <p:txBody>
          <a:bodyPr/>
          <a:lstStyle/>
          <a:p>
            <a:r>
              <a:rPr kumimoji="1" lang="en-US" altLang="ja-JP" dirty="0" smtClean="0">
                <a:latin typeface="+mj-lt"/>
              </a:rPr>
              <a:t>WebFOCUS</a:t>
            </a:r>
            <a:r>
              <a:rPr lang="ja-JP" altLang="en-US" dirty="0" smtClean="0">
                <a:latin typeface="+mn-ea"/>
              </a:rPr>
              <a:t>の</a:t>
            </a:r>
            <a:r>
              <a:rPr kumimoji="1" lang="ja-JP" altLang="en-US" dirty="0" smtClean="0">
                <a:latin typeface="+mn-ea"/>
              </a:rPr>
              <a:t>概要</a:t>
            </a:r>
            <a:endParaRPr kumimoji="1" lang="en-US" altLang="ja-JP" dirty="0" smtClean="0">
              <a:latin typeface="+mn-ea"/>
            </a:endParaRPr>
          </a:p>
          <a:p>
            <a:r>
              <a:rPr lang="ja-JP" altLang="en-US" dirty="0">
                <a:latin typeface="+mn-ea"/>
              </a:rPr>
              <a:t>ベースレクチャー</a:t>
            </a:r>
            <a:r>
              <a:rPr lang="ja-JP" altLang="en-US" dirty="0" smtClean="0">
                <a:latin typeface="+mn-ea"/>
              </a:rPr>
              <a:t>の内容</a:t>
            </a:r>
            <a:endParaRPr kumimoji="1" lang="en-US" altLang="ja-JP" dirty="0" smtClean="0">
              <a:latin typeface="+mn-ea"/>
            </a:endParaRPr>
          </a:p>
          <a:p>
            <a:r>
              <a:rPr lang="ja-JP" altLang="en-US" dirty="0" smtClean="0">
                <a:latin typeface="+mn-ea"/>
              </a:rPr>
              <a:t>ハンズオン</a:t>
            </a:r>
            <a:endParaRPr lang="en-US" altLang="ja-JP" dirty="0" smtClean="0">
              <a:latin typeface="+mn-ea"/>
            </a:endParaRPr>
          </a:p>
        </p:txBody>
      </p:sp>
      <p:sp>
        <p:nvSpPr>
          <p:cNvPr id="12"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2</a:t>
            </a:fld>
            <a:endParaRPr lang="ja-JP" altLang="en-US" dirty="0"/>
          </a:p>
        </p:txBody>
      </p:sp>
    </p:spTree>
    <p:extLst>
      <p:ext uri="{BB962C8B-B14F-4D97-AF65-F5344CB8AC3E}">
        <p14:creationId xmlns:p14="http://schemas.microsoft.com/office/powerpoint/2010/main" val="1830488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各コンテンツの名前</a:t>
            </a:r>
            <a:r>
              <a:rPr kumimoji="1" lang="ja-JP" altLang="en-US" dirty="0" smtClean="0"/>
              <a:t>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レポートやフォルダ、シノニム等に付与する「名前」</a:t>
            </a:r>
            <a:r>
              <a:rPr lang="ja-JP" altLang="en-US" dirty="0"/>
              <a:t>は変更しないようにしてください</a:t>
            </a:r>
            <a:r>
              <a:rPr lang="ja-JP" altLang="en-US" dirty="0" smtClean="0"/>
              <a:t>。</a:t>
            </a:r>
            <a:endParaRPr lang="en-US" altLang="ja-JP" dirty="0" smtClean="0"/>
          </a:p>
          <a:p>
            <a:r>
              <a:rPr lang="ja-JP" altLang="en-US" dirty="0" smtClean="0"/>
              <a:t>コンテンツ開発を進めた後に変更するとコンテンツが動作しなくなることがあります。</a:t>
            </a:r>
            <a:endParaRPr lang="en-US" altLang="ja-JP" dirty="0" smtClean="0"/>
          </a:p>
          <a:p>
            <a:r>
              <a:rPr lang="ja-JP" altLang="en-US" dirty="0" smtClean="0"/>
              <a:t>これ</a:t>
            </a:r>
            <a:r>
              <a:rPr lang="ja-JP" altLang="en-US" dirty="0"/>
              <a:t>は</a:t>
            </a:r>
            <a:r>
              <a:rPr lang="ja-JP" altLang="en-US" dirty="0" smtClean="0"/>
              <a:t>、プログラム内でリポジトリ上の絶対パスが記述されるためです。</a:t>
            </a:r>
            <a:endParaRPr lang="en-US" altLang="ja-JP" dirty="0" smtClean="0"/>
          </a:p>
          <a:p>
            <a:endParaRPr lang="en-US" altLang="ja-JP" dirty="0"/>
          </a:p>
          <a:p>
            <a:r>
              <a:rPr lang="ja-JP" altLang="en-US" dirty="0" smtClean="0"/>
              <a:t>もし、コンテンツやフォルダの表示名を変更したい場合は「タイトル」を変更します。</a:t>
            </a:r>
            <a:endParaRPr lang="en-US" altLang="ja-JP"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a:t>
            </a:fld>
            <a:endParaRPr lang="ja-JP" altLang="en-US" dirty="0"/>
          </a:p>
        </p:txBody>
      </p:sp>
      <p:pic>
        <p:nvPicPr>
          <p:cNvPr id="6" name="図 5"/>
          <p:cNvPicPr>
            <a:picLocks noChangeAspect="1"/>
          </p:cNvPicPr>
          <p:nvPr/>
        </p:nvPicPr>
        <p:blipFill>
          <a:blip r:embed="rId2"/>
          <a:stretch>
            <a:fillRect/>
          </a:stretch>
        </p:blipFill>
        <p:spPr>
          <a:xfrm>
            <a:off x="323528" y="2630791"/>
            <a:ext cx="3663173" cy="2144297"/>
          </a:xfrm>
          <a:prstGeom prst="rect">
            <a:avLst/>
          </a:prstGeom>
          <a:ln>
            <a:solidFill>
              <a:schemeClr val="tx1">
                <a:lumMod val="75000"/>
                <a:lumOff val="25000"/>
              </a:schemeClr>
            </a:solidFill>
          </a:ln>
        </p:spPr>
      </p:pic>
      <p:sp>
        <p:nvSpPr>
          <p:cNvPr id="10" name="正方形/長方形 9"/>
          <p:cNvSpPr/>
          <p:nvPr/>
        </p:nvSpPr>
        <p:spPr>
          <a:xfrm>
            <a:off x="323528" y="3674635"/>
            <a:ext cx="3636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23528" y="3363838"/>
            <a:ext cx="3636000" cy="2520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572000" y="2643758"/>
            <a:ext cx="3096344" cy="9400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lumMod val="75000"/>
                    <a:lumOff val="25000"/>
                  </a:schemeClr>
                </a:solidFill>
              </a:rPr>
              <a:t>プロシジャ文中に記述されないため</a:t>
            </a:r>
            <a:endParaRPr lang="en-US" altLang="ja-JP" sz="1400" dirty="0" smtClean="0">
              <a:solidFill>
                <a:schemeClr val="tx1">
                  <a:lumMod val="75000"/>
                  <a:lumOff val="25000"/>
                </a:schemeClr>
              </a:solidFill>
            </a:endParaRPr>
          </a:p>
          <a:p>
            <a:pPr algn="ctr"/>
            <a:r>
              <a:rPr lang="ja-JP" altLang="en-US" sz="1400" dirty="0" smtClean="0">
                <a:solidFill>
                  <a:schemeClr val="tx1">
                    <a:lumMod val="75000"/>
                    <a:lumOff val="25000"/>
                  </a:schemeClr>
                </a:solidFill>
              </a:rPr>
              <a:t>変更可</a:t>
            </a:r>
            <a:endParaRPr kumimoji="1" lang="ja-JP" altLang="en-US" sz="1400" dirty="0">
              <a:solidFill>
                <a:schemeClr val="tx1">
                  <a:lumMod val="75000"/>
                  <a:lumOff val="25000"/>
                </a:schemeClr>
              </a:solidFill>
            </a:endParaRPr>
          </a:p>
        </p:txBody>
      </p:sp>
      <p:sp>
        <p:nvSpPr>
          <p:cNvPr id="13" name="正方形/長方形 12"/>
          <p:cNvSpPr/>
          <p:nvPr/>
        </p:nvSpPr>
        <p:spPr>
          <a:xfrm>
            <a:off x="4576936" y="3764279"/>
            <a:ext cx="3096344" cy="9400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lumMod val="75000"/>
                    <a:lumOff val="25000"/>
                  </a:schemeClr>
                </a:solidFill>
              </a:rPr>
              <a:t>プロシジャ中に記述されるため</a:t>
            </a:r>
            <a:endParaRPr lang="en-US" altLang="ja-JP" sz="1400" dirty="0" smtClean="0">
              <a:solidFill>
                <a:schemeClr val="tx1">
                  <a:lumMod val="75000"/>
                  <a:lumOff val="25000"/>
                </a:schemeClr>
              </a:solidFill>
            </a:endParaRPr>
          </a:p>
          <a:p>
            <a:pPr algn="ctr"/>
            <a:r>
              <a:rPr kumimoji="1" lang="ja-JP" altLang="en-US" sz="1400" dirty="0" smtClean="0">
                <a:solidFill>
                  <a:schemeClr val="tx1">
                    <a:lumMod val="75000"/>
                    <a:lumOff val="25000"/>
                  </a:schemeClr>
                </a:solidFill>
              </a:rPr>
              <a:t>基本的に変更</a:t>
            </a:r>
            <a:r>
              <a:rPr kumimoji="1" lang="ja-JP" altLang="en-US" sz="1400" dirty="0">
                <a:solidFill>
                  <a:schemeClr val="tx1">
                    <a:lumMod val="75000"/>
                    <a:lumOff val="25000"/>
                  </a:schemeClr>
                </a:solidFill>
              </a:rPr>
              <a:t>不可</a:t>
            </a:r>
          </a:p>
        </p:txBody>
      </p:sp>
      <p:cxnSp>
        <p:nvCxnSpPr>
          <p:cNvPr id="15" name="カギ線コネクタ 14"/>
          <p:cNvCxnSpPr>
            <a:stCxn id="11" idx="3"/>
            <a:endCxn id="12" idx="1"/>
          </p:cNvCxnSpPr>
          <p:nvPr/>
        </p:nvCxnSpPr>
        <p:spPr>
          <a:xfrm flipV="1">
            <a:off x="3959528" y="3113806"/>
            <a:ext cx="612472" cy="376032"/>
          </a:xfrm>
          <a:prstGeom prst="bentConnector3">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6" name="カギ線コネクタ 15"/>
          <p:cNvCxnSpPr>
            <a:stCxn id="10" idx="3"/>
            <a:endCxn id="13" idx="1"/>
          </p:cNvCxnSpPr>
          <p:nvPr/>
        </p:nvCxnSpPr>
        <p:spPr>
          <a:xfrm>
            <a:off x="3959528" y="3800635"/>
            <a:ext cx="617408" cy="433692"/>
          </a:xfrm>
          <a:prstGeom prst="bentConnector3">
            <a:avLst>
              <a:gd name="adj1" fmla="val 50000"/>
            </a:avLst>
          </a:prstGeom>
          <a:ln w="12700">
            <a:solidFill>
              <a:schemeClr val="accent6"/>
            </a:solidFill>
            <a:tailEnd type="none"/>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980" y="3618107"/>
            <a:ext cx="396000" cy="396000"/>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1984" y="2627628"/>
            <a:ext cx="528135" cy="468000"/>
          </a:xfrm>
          <a:prstGeom prst="rect">
            <a:avLst/>
          </a:prstGeom>
        </p:spPr>
      </p:pic>
    </p:spTree>
    <p:extLst>
      <p:ext uri="{BB962C8B-B14F-4D97-AF65-F5344CB8AC3E}">
        <p14:creationId xmlns:p14="http://schemas.microsoft.com/office/powerpoint/2010/main" val="316726131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68748" y="1563638"/>
            <a:ext cx="4248472" cy="3353761"/>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2-2.</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「プロパティ」タブよりスケジュールジョブのタイトルを入力します。</a:t>
            </a:r>
            <a:endParaRPr lang="en-US" altLang="ja-JP" dirty="0" smtClean="0"/>
          </a:p>
          <a:p>
            <a:r>
              <a:rPr lang="ja-JP" altLang="en-US" dirty="0" smtClean="0"/>
              <a:t>今回は「</a:t>
            </a:r>
            <a:r>
              <a:rPr lang="en-US" altLang="ja-JP" dirty="0" err="1" smtClean="0"/>
              <a:t>lec_sch</a:t>
            </a:r>
            <a:r>
              <a:rPr lang="ja-JP" altLang="en-US" dirty="0" smtClean="0"/>
              <a:t>」と入力します。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200</a:t>
            </a:fld>
            <a:endParaRPr lang="ja-JP" altLang="en-US" dirty="0"/>
          </a:p>
        </p:txBody>
      </p:sp>
      <p:sp>
        <p:nvSpPr>
          <p:cNvPr id="20" name="角丸四角形 19"/>
          <p:cNvSpPr/>
          <p:nvPr/>
        </p:nvSpPr>
        <p:spPr>
          <a:xfrm>
            <a:off x="2386049" y="2175706"/>
            <a:ext cx="1368153"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smtClean="0">
                <a:solidFill>
                  <a:srgbClr val="FF0000"/>
                </a:solidFill>
              </a:rPr>
              <a:t>「</a:t>
            </a:r>
            <a:r>
              <a:rPr kumimoji="1" lang="en-US" altLang="ja-JP" sz="1100" b="1" dirty="0" err="1" smtClean="0">
                <a:solidFill>
                  <a:srgbClr val="FF0000"/>
                </a:solidFill>
              </a:rPr>
              <a:t>lec_sch</a:t>
            </a:r>
            <a:r>
              <a:rPr kumimoji="1" lang="ja-JP" altLang="en-US" sz="1100" b="1" dirty="0" smtClean="0">
                <a:solidFill>
                  <a:srgbClr val="FF0000"/>
                </a:solidFill>
              </a:rPr>
              <a:t>」と入力</a:t>
            </a:r>
            <a:endParaRPr kumimoji="1" lang="ja-JP" altLang="en-US" sz="1100" b="1" dirty="0">
              <a:solidFill>
                <a:srgbClr val="FF0000"/>
              </a:solidFill>
            </a:endParaRPr>
          </a:p>
        </p:txBody>
      </p:sp>
      <p:sp>
        <p:nvSpPr>
          <p:cNvPr id="21" name="正方形/長方形 20"/>
          <p:cNvSpPr/>
          <p:nvPr/>
        </p:nvSpPr>
        <p:spPr>
          <a:xfrm>
            <a:off x="1979712" y="2499742"/>
            <a:ext cx="321465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35848581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23528" y="1612589"/>
            <a:ext cx="5002878" cy="158987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2-3.</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a:t>
            </a:r>
            <a:r>
              <a:rPr lang="ja-JP" altLang="en-US" dirty="0"/>
              <a:t>実行間隔</a:t>
            </a:r>
            <a:r>
              <a:rPr lang="ja-JP" altLang="en-US" dirty="0" smtClean="0"/>
              <a:t>」タブよりスケジュールジョブの実行間隔を設定します。</a:t>
            </a:r>
            <a:endParaRPr lang="en-US" altLang="ja-JP" dirty="0" smtClean="0"/>
          </a:p>
          <a:p>
            <a:r>
              <a:rPr lang="ja-JP" altLang="en-US" dirty="0" smtClean="0"/>
              <a:t>今回は「１回だけ実行」と設定します。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201</a:t>
            </a:fld>
            <a:endParaRPr lang="ja-JP" altLang="en-US" dirty="0"/>
          </a:p>
        </p:txBody>
      </p:sp>
      <p:pic>
        <p:nvPicPr>
          <p:cNvPr id="7" name="図 6"/>
          <p:cNvPicPr>
            <a:picLocks noChangeAspect="1"/>
          </p:cNvPicPr>
          <p:nvPr/>
        </p:nvPicPr>
        <p:blipFill>
          <a:blip r:embed="rId3"/>
          <a:stretch>
            <a:fillRect/>
          </a:stretch>
        </p:blipFill>
        <p:spPr>
          <a:xfrm>
            <a:off x="4885793" y="2031899"/>
            <a:ext cx="4042691" cy="2846508"/>
          </a:xfrm>
          <a:prstGeom prst="rect">
            <a:avLst/>
          </a:prstGeom>
          <a:ln>
            <a:solidFill>
              <a:schemeClr val="tx1">
                <a:lumMod val="75000"/>
                <a:lumOff val="25000"/>
              </a:schemeClr>
            </a:solidFill>
          </a:ln>
        </p:spPr>
      </p:pic>
      <p:sp>
        <p:nvSpPr>
          <p:cNvPr id="12" name="正方形/長方形 11"/>
          <p:cNvSpPr/>
          <p:nvPr/>
        </p:nvSpPr>
        <p:spPr>
          <a:xfrm>
            <a:off x="2042522" y="2073758"/>
            <a:ext cx="468878" cy="4025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1786556" y="18760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4078543" y="18378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5" name="正方形/長方形 14"/>
          <p:cNvSpPr/>
          <p:nvPr/>
        </p:nvSpPr>
        <p:spPr>
          <a:xfrm>
            <a:off x="4885793" y="2285221"/>
            <a:ext cx="864097" cy="2145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5400532" y="1986998"/>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endParaRPr kumimoji="1" lang="ja-JP" altLang="en-US" sz="1600" b="1" dirty="0">
              <a:solidFill>
                <a:srgbClr val="FF0000"/>
              </a:solidFill>
            </a:endParaRPr>
          </a:p>
        </p:txBody>
      </p:sp>
      <p:sp>
        <p:nvSpPr>
          <p:cNvPr id="17" name="正方形/長方形 16"/>
          <p:cNvSpPr/>
          <p:nvPr/>
        </p:nvSpPr>
        <p:spPr>
          <a:xfrm>
            <a:off x="4326098" y="2068016"/>
            <a:ext cx="475100" cy="4133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7771176" y="447052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19" name="正方形/長方形 18"/>
          <p:cNvSpPr/>
          <p:nvPr/>
        </p:nvSpPr>
        <p:spPr>
          <a:xfrm>
            <a:off x="7992888" y="4671457"/>
            <a:ext cx="386680" cy="1741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6524930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496479" y="1573069"/>
            <a:ext cx="7637587" cy="2510427"/>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2-4.</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a:t>
            </a:r>
            <a:r>
              <a:rPr lang="ja-JP" altLang="en-US" dirty="0"/>
              <a:t>タスク</a:t>
            </a:r>
            <a:r>
              <a:rPr lang="ja-JP" altLang="en-US" dirty="0" smtClean="0"/>
              <a:t>」タブよりスケジュールで実行するコンテンツを設定します。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202</a:t>
            </a:fld>
            <a:endParaRPr lang="ja-JP" altLang="en-US" dirty="0"/>
          </a:p>
        </p:txBody>
      </p:sp>
      <p:sp>
        <p:nvSpPr>
          <p:cNvPr id="20" name="正方形/長方形 19"/>
          <p:cNvSpPr/>
          <p:nvPr/>
        </p:nvSpPr>
        <p:spPr>
          <a:xfrm>
            <a:off x="6487945" y="2174424"/>
            <a:ext cx="144016"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6252768" y="1976719"/>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
        <p:nvSpPr>
          <p:cNvPr id="22" name="正方形/長方形 21"/>
          <p:cNvSpPr/>
          <p:nvPr/>
        </p:nvSpPr>
        <p:spPr>
          <a:xfrm>
            <a:off x="3419872" y="2139702"/>
            <a:ext cx="504056" cy="6480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3163906" y="194199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4" name="正方形/長方形 23"/>
          <p:cNvSpPr/>
          <p:nvPr/>
        </p:nvSpPr>
        <p:spPr>
          <a:xfrm>
            <a:off x="6028099" y="2822496"/>
            <a:ext cx="1539966" cy="1977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5792922" y="2624791"/>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③</a:t>
            </a:r>
            <a:endParaRPr kumimoji="1" lang="ja-JP" altLang="en-US" sz="1100" b="1" dirty="0">
              <a:solidFill>
                <a:srgbClr val="FF0000"/>
              </a:solidFill>
            </a:endParaRPr>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36606737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3916460" y="1623356"/>
            <a:ext cx="4896544" cy="1991981"/>
          </a:xfrm>
          <a:prstGeom prst="rect">
            <a:avLst/>
          </a:prstGeom>
          <a:ln>
            <a:solidFill>
              <a:schemeClr val="tx1">
                <a:lumMod val="75000"/>
                <a:lumOff val="25000"/>
              </a:schemeClr>
            </a:solidFill>
          </a:ln>
        </p:spPr>
      </p:pic>
      <p:pic>
        <p:nvPicPr>
          <p:cNvPr id="8" name="図 7"/>
          <p:cNvPicPr>
            <a:picLocks noChangeAspect="1"/>
          </p:cNvPicPr>
          <p:nvPr/>
        </p:nvPicPr>
        <p:blipFill>
          <a:blip r:embed="rId3"/>
          <a:stretch>
            <a:fillRect/>
          </a:stretch>
        </p:blipFill>
        <p:spPr>
          <a:xfrm>
            <a:off x="366601" y="1634398"/>
            <a:ext cx="3460631" cy="320676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2-5.</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a:t>
            </a:r>
            <a:r>
              <a:rPr lang="ja-JP" altLang="en-US" dirty="0"/>
              <a:t>タスク</a:t>
            </a:r>
            <a:r>
              <a:rPr lang="ja-JP" altLang="en-US" dirty="0" smtClean="0"/>
              <a:t>」ポップアップから実行するコンテンツを設定します。</a:t>
            </a:r>
            <a:endParaRPr lang="en-US" altLang="ja-JP" dirty="0" smtClean="0"/>
          </a:p>
          <a:p>
            <a:r>
              <a:rPr lang="ja-JP" altLang="en-US" dirty="0"/>
              <a:t>今回</a:t>
            </a:r>
            <a:r>
              <a:rPr lang="ja-JP" altLang="en-US" dirty="0" smtClean="0"/>
              <a:t>は </a:t>
            </a:r>
            <a:r>
              <a:rPr lang="en-US" altLang="ja-JP" dirty="0" smtClean="0"/>
              <a:t>[</a:t>
            </a:r>
            <a:r>
              <a:rPr lang="en-US" altLang="ja-JP" dirty="0" err="1" smtClean="0"/>
              <a:t>kkalec</a:t>
            </a:r>
            <a:r>
              <a:rPr lang="en-US" altLang="ja-JP" dirty="0" smtClean="0"/>
              <a:t>] </a:t>
            </a:r>
            <a:r>
              <a:rPr lang="ja-JP" altLang="en-US" dirty="0" smtClean="0"/>
              <a:t>配下にある「レポート</a:t>
            </a:r>
            <a:r>
              <a:rPr lang="en-US" altLang="ja-JP" dirty="0" smtClean="0"/>
              <a:t>02</a:t>
            </a:r>
            <a:r>
              <a:rPr lang="ja-JP" altLang="en-US" dirty="0" smtClean="0"/>
              <a:t>」を選択します。</a:t>
            </a:r>
            <a:endParaRPr lang="en-US" altLang="ja-JP" dirty="0" smtClean="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203</a:t>
            </a:fld>
            <a:endParaRPr lang="ja-JP" altLang="en-US" dirty="0"/>
          </a:p>
        </p:txBody>
      </p:sp>
      <p:sp>
        <p:nvSpPr>
          <p:cNvPr id="18" name="正方形/長方形 17"/>
          <p:cNvSpPr/>
          <p:nvPr/>
        </p:nvSpPr>
        <p:spPr>
          <a:xfrm>
            <a:off x="3308402" y="2499781"/>
            <a:ext cx="469640" cy="2101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3061419" y="233131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6" name="正方形/長方形 25"/>
          <p:cNvSpPr/>
          <p:nvPr/>
        </p:nvSpPr>
        <p:spPr>
          <a:xfrm>
            <a:off x="5182758" y="2606545"/>
            <a:ext cx="2885870" cy="1825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5356620" y="2787774"/>
            <a:ext cx="1296144" cy="31155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kumimoji="1" lang="ja-JP" altLang="en-US" sz="1100" b="1" dirty="0" smtClean="0">
                <a:solidFill>
                  <a:srgbClr val="FF0000"/>
                </a:solidFill>
              </a:rPr>
              <a:t>ダブルクリック</a:t>
            </a:r>
            <a:endParaRPr kumimoji="1" lang="ja-JP" altLang="en-US" sz="900" b="1" dirty="0">
              <a:solidFill>
                <a:srgbClr val="FF0000"/>
              </a:solidFill>
            </a:endParaRPr>
          </a:p>
        </p:txBody>
      </p:sp>
      <p:sp>
        <p:nvSpPr>
          <p:cNvPr id="28" name="正方形/長方形 27"/>
          <p:cNvSpPr/>
          <p:nvPr/>
        </p:nvSpPr>
        <p:spPr>
          <a:xfrm>
            <a:off x="2998295" y="4631186"/>
            <a:ext cx="398468" cy="2448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2754704" y="4492446"/>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1176049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364169" y="1482250"/>
            <a:ext cx="4752528" cy="2498123"/>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2-6.</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「配信」ポップアップから</a:t>
            </a:r>
            <a:r>
              <a:rPr lang="ja-JP" altLang="en-US" dirty="0"/>
              <a:t>配信先</a:t>
            </a:r>
            <a:r>
              <a:rPr lang="ja-JP" altLang="en-US" dirty="0" smtClean="0"/>
              <a:t>を設定します。</a:t>
            </a:r>
            <a:endParaRPr lang="en-US" altLang="ja-JP" dirty="0" smtClean="0"/>
          </a:p>
          <a:p>
            <a:r>
              <a:rPr lang="ja-JP" altLang="en-US" dirty="0"/>
              <a:t>今回</a:t>
            </a:r>
            <a:r>
              <a:rPr lang="ja-JP" altLang="en-US" dirty="0" smtClean="0"/>
              <a:t>は「リポジトリ」を選択します。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204</a:t>
            </a:fld>
            <a:endParaRPr lang="ja-JP" altLang="en-US" dirty="0"/>
          </a:p>
        </p:txBody>
      </p:sp>
      <p:pic>
        <p:nvPicPr>
          <p:cNvPr id="7" name="図 6"/>
          <p:cNvPicPr>
            <a:picLocks noChangeAspect="1"/>
          </p:cNvPicPr>
          <p:nvPr/>
        </p:nvPicPr>
        <p:blipFill rotWithShape="1">
          <a:blip r:embed="rId3"/>
          <a:srcRect t="93444"/>
          <a:stretch/>
        </p:blipFill>
        <p:spPr>
          <a:xfrm>
            <a:off x="4442168" y="4461941"/>
            <a:ext cx="4536682" cy="342057"/>
          </a:xfrm>
          <a:prstGeom prst="rect">
            <a:avLst/>
          </a:prstGeom>
          <a:ln>
            <a:solidFill>
              <a:schemeClr val="tx1">
                <a:lumMod val="75000"/>
                <a:lumOff val="25000"/>
              </a:schemeClr>
            </a:solidFill>
          </a:ln>
        </p:spPr>
      </p:pic>
      <p:pic>
        <p:nvPicPr>
          <p:cNvPr id="8" name="図 7"/>
          <p:cNvPicPr>
            <a:picLocks noChangeAspect="1"/>
          </p:cNvPicPr>
          <p:nvPr/>
        </p:nvPicPr>
        <p:blipFill>
          <a:blip r:embed="rId4"/>
          <a:stretch>
            <a:fillRect/>
          </a:stretch>
        </p:blipFill>
        <p:spPr>
          <a:xfrm>
            <a:off x="4442168" y="2643758"/>
            <a:ext cx="4536682" cy="1779663"/>
          </a:xfrm>
          <a:prstGeom prst="rect">
            <a:avLst/>
          </a:prstGeom>
          <a:ln>
            <a:solidFill>
              <a:schemeClr val="tx1">
                <a:lumMod val="75000"/>
                <a:lumOff val="25000"/>
              </a:schemeClr>
            </a:solidFill>
          </a:ln>
        </p:spPr>
      </p:pic>
      <p:sp>
        <p:nvSpPr>
          <p:cNvPr id="11" name="波線 10"/>
          <p:cNvSpPr/>
          <p:nvPr/>
        </p:nvSpPr>
        <p:spPr>
          <a:xfrm>
            <a:off x="4239134" y="4337412"/>
            <a:ext cx="4860360" cy="212229"/>
          </a:xfrm>
          <a:prstGeom prst="wave">
            <a:avLst>
              <a:gd name="adj1" fmla="val 20000"/>
              <a:gd name="adj2" fmla="val 0"/>
            </a:avLst>
          </a:prstGeom>
          <a:solidFill>
            <a:schemeClr val="bg1"/>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4070823" y="2011175"/>
            <a:ext cx="122788" cy="4769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3886642" y="1779662"/>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
        <p:nvSpPr>
          <p:cNvPr id="22" name="正方形/長方形 21"/>
          <p:cNvSpPr/>
          <p:nvPr/>
        </p:nvSpPr>
        <p:spPr>
          <a:xfrm>
            <a:off x="1720614" y="1988081"/>
            <a:ext cx="403113" cy="561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1432583" y="175786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4" name="正方形/長方形 23"/>
          <p:cNvSpPr/>
          <p:nvPr/>
        </p:nvSpPr>
        <p:spPr>
          <a:xfrm>
            <a:off x="3579159" y="3392846"/>
            <a:ext cx="778107" cy="1536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7663298" y="4510860"/>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④</a:t>
            </a:r>
            <a:endParaRPr kumimoji="1" lang="ja-JP" altLang="en-US" sz="1100" b="1" dirty="0">
              <a:solidFill>
                <a:srgbClr val="FF0000"/>
              </a:solidFill>
            </a:endParaRPr>
          </a:p>
        </p:txBody>
      </p:sp>
      <p:sp>
        <p:nvSpPr>
          <p:cNvPr id="30" name="楕円 29"/>
          <p:cNvSpPr/>
          <p:nvPr/>
        </p:nvSpPr>
        <p:spPr>
          <a:xfrm>
            <a:off x="3347864" y="3170908"/>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③</a:t>
            </a:r>
            <a:endParaRPr kumimoji="1" lang="ja-JP" altLang="en-US" sz="1100" b="1" dirty="0">
              <a:solidFill>
                <a:srgbClr val="FF0000"/>
              </a:solidFill>
            </a:endParaRPr>
          </a:p>
        </p:txBody>
      </p:sp>
      <p:sp>
        <p:nvSpPr>
          <p:cNvPr id="31" name="正方形/長方形 30"/>
          <p:cNvSpPr/>
          <p:nvPr/>
        </p:nvSpPr>
        <p:spPr>
          <a:xfrm>
            <a:off x="7908873" y="4608008"/>
            <a:ext cx="520553" cy="1959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54753971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612002" y="1634401"/>
            <a:ext cx="4669964" cy="216148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2-7.</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スケジュールジョブを保存します。</a:t>
            </a:r>
            <a:endParaRPr lang="en-US" altLang="ja-JP" dirty="0" smtClean="0"/>
          </a:p>
          <a:p>
            <a:r>
              <a:rPr kumimoji="1" lang="ja-JP" altLang="en-US" dirty="0" smtClean="0"/>
              <a:t>フォルダパスが </a:t>
            </a:r>
            <a:r>
              <a:rPr kumimoji="1" lang="en-US" altLang="ja-JP" dirty="0" smtClean="0"/>
              <a:t>[</a:t>
            </a:r>
            <a:r>
              <a:rPr lang="ja-JP" altLang="en-US" dirty="0" smtClean="0"/>
              <a:t>ワークスペース</a:t>
            </a:r>
            <a:r>
              <a:rPr kumimoji="1" lang="en-US" altLang="ja-JP" dirty="0" smtClean="0"/>
              <a:t>]-[</a:t>
            </a:r>
            <a:r>
              <a:rPr lang="en-US" altLang="ja-JP" dirty="0" err="1" smtClean="0"/>
              <a:t>kkalec</a:t>
            </a:r>
            <a:r>
              <a:rPr kumimoji="1" lang="en-US" altLang="ja-JP" dirty="0" smtClean="0"/>
              <a:t>]</a:t>
            </a:r>
            <a:r>
              <a:rPr kumimoji="1" lang="ja-JP" altLang="en-US" dirty="0" smtClean="0"/>
              <a:t>になっていることを確認し保存します。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205</a:t>
            </a:fld>
            <a:endParaRPr lang="ja-JP" altLang="en-US" dirty="0"/>
          </a:p>
        </p:txBody>
      </p:sp>
      <p:sp>
        <p:nvSpPr>
          <p:cNvPr id="34" name="正方形/長方形 33"/>
          <p:cNvSpPr/>
          <p:nvPr/>
        </p:nvSpPr>
        <p:spPr>
          <a:xfrm>
            <a:off x="1005306" y="1634400"/>
            <a:ext cx="228577" cy="2172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624753" y="1490384"/>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8" name="図 7"/>
          <p:cNvPicPr>
            <a:picLocks noChangeAspect="1"/>
          </p:cNvPicPr>
          <p:nvPr/>
        </p:nvPicPr>
        <p:blipFill>
          <a:blip r:embed="rId3"/>
          <a:stretch>
            <a:fillRect/>
          </a:stretch>
        </p:blipFill>
        <p:spPr>
          <a:xfrm>
            <a:off x="2748608" y="2406638"/>
            <a:ext cx="6120680" cy="2411548"/>
          </a:xfrm>
          <a:prstGeom prst="rect">
            <a:avLst/>
          </a:prstGeom>
          <a:ln>
            <a:solidFill>
              <a:schemeClr val="tx1">
                <a:lumMod val="75000"/>
                <a:lumOff val="25000"/>
              </a:schemeClr>
            </a:solidFill>
          </a:ln>
        </p:spPr>
      </p:pic>
      <p:sp>
        <p:nvSpPr>
          <p:cNvPr id="32" name="正方形/長方形 31"/>
          <p:cNvSpPr/>
          <p:nvPr/>
        </p:nvSpPr>
        <p:spPr>
          <a:xfrm>
            <a:off x="7282592" y="4467106"/>
            <a:ext cx="7920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楕円 32"/>
          <p:cNvSpPr/>
          <p:nvPr/>
        </p:nvSpPr>
        <p:spPr>
          <a:xfrm>
            <a:off x="7037017" y="4427274"/>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Tree>
    <p:extLst>
      <p:ext uri="{BB962C8B-B14F-4D97-AF65-F5344CB8AC3E}">
        <p14:creationId xmlns:p14="http://schemas.microsoft.com/office/powerpoint/2010/main" val="235061446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2-8.</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スケジュールジョブ</a:t>
            </a:r>
            <a:r>
              <a:rPr lang="ja-JP" altLang="en-US" dirty="0"/>
              <a:t>作成画面を</a:t>
            </a:r>
            <a:r>
              <a:rPr lang="ja-JP" altLang="en-US" dirty="0" smtClean="0"/>
              <a:t>閉じます。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206</a:t>
            </a:fld>
            <a:endParaRPr lang="ja-JP" altLang="en-US" dirty="0"/>
          </a:p>
        </p:txBody>
      </p:sp>
      <p:pic>
        <p:nvPicPr>
          <p:cNvPr id="6" name="図 5"/>
          <p:cNvPicPr>
            <a:picLocks noChangeAspect="1"/>
          </p:cNvPicPr>
          <p:nvPr/>
        </p:nvPicPr>
        <p:blipFill>
          <a:blip r:embed="rId2"/>
          <a:stretch>
            <a:fillRect/>
          </a:stretch>
        </p:blipFill>
        <p:spPr>
          <a:xfrm>
            <a:off x="612000" y="1634400"/>
            <a:ext cx="2195907" cy="2963530"/>
          </a:xfrm>
          <a:prstGeom prst="rect">
            <a:avLst/>
          </a:prstGeom>
          <a:ln>
            <a:solidFill>
              <a:schemeClr val="tx1">
                <a:lumMod val="75000"/>
                <a:lumOff val="25000"/>
              </a:schemeClr>
            </a:solidFill>
          </a:ln>
        </p:spPr>
      </p:pic>
      <p:sp>
        <p:nvSpPr>
          <p:cNvPr id="14" name="正方形/長方形 13"/>
          <p:cNvSpPr/>
          <p:nvPr/>
        </p:nvSpPr>
        <p:spPr>
          <a:xfrm>
            <a:off x="612000" y="4060398"/>
            <a:ext cx="1583736" cy="3835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402025" y="3835356"/>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
        <p:nvSpPr>
          <p:cNvPr id="16" name="正方形/長方形 15"/>
          <p:cNvSpPr/>
          <p:nvPr/>
        </p:nvSpPr>
        <p:spPr>
          <a:xfrm>
            <a:off x="632713" y="1640652"/>
            <a:ext cx="267319" cy="2817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359568" y="14328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65201279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1432450" y="1523518"/>
            <a:ext cx="6279101" cy="340908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2-9.</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コンテンツ</a:t>
            </a:r>
            <a:r>
              <a:rPr lang="ja-JP" altLang="en-US" dirty="0"/>
              <a:t>の</a:t>
            </a:r>
            <a:r>
              <a:rPr lang="ja-JP" altLang="en-US" dirty="0" smtClean="0"/>
              <a:t>実行結果ファイルができているかを確認します。</a:t>
            </a:r>
            <a:endParaRPr lang="en-US" altLang="ja-JP" dirty="0" smtClean="0"/>
          </a:p>
          <a:p>
            <a:r>
              <a:rPr lang="ja-JP" altLang="en-US" dirty="0" smtClean="0"/>
              <a:t>もし表示されていなければ右上の「リフレッシュ」ボタンからワークスペースをリフレッシュします。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207</a:t>
            </a:fld>
            <a:endParaRPr lang="ja-JP" altLang="en-US" dirty="0"/>
          </a:p>
        </p:txBody>
      </p:sp>
      <p:sp>
        <p:nvSpPr>
          <p:cNvPr id="12" name="正方形/長方形 11"/>
          <p:cNvSpPr/>
          <p:nvPr/>
        </p:nvSpPr>
        <p:spPr>
          <a:xfrm>
            <a:off x="3119722" y="3111810"/>
            <a:ext cx="1004127" cy="684076"/>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7434192" y="2092253"/>
            <a:ext cx="25999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7491219" y="2317615"/>
            <a:ext cx="1657598" cy="109139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smtClean="0">
                <a:solidFill>
                  <a:srgbClr val="FF0000"/>
                </a:solidFill>
              </a:rPr>
              <a:t>ファイルが</a:t>
            </a:r>
            <a:endParaRPr kumimoji="1" lang="en-US" altLang="ja-JP" sz="1400" b="1" dirty="0" smtClean="0">
              <a:solidFill>
                <a:srgbClr val="FF0000"/>
              </a:solidFill>
            </a:endParaRPr>
          </a:p>
          <a:p>
            <a:pPr algn="ctr"/>
            <a:r>
              <a:rPr lang="ja-JP" altLang="en-US" sz="1400" b="1" dirty="0" smtClean="0">
                <a:solidFill>
                  <a:srgbClr val="FF0000"/>
                </a:solidFill>
              </a:rPr>
              <a:t>見えない</a:t>
            </a:r>
            <a:r>
              <a:rPr kumimoji="1" lang="ja-JP" altLang="en-US" sz="1400" b="1" dirty="0" smtClean="0">
                <a:solidFill>
                  <a:srgbClr val="FF0000"/>
                </a:solidFill>
              </a:rPr>
              <a:t>場合は</a:t>
            </a:r>
            <a:endParaRPr kumimoji="1" lang="en-US" altLang="ja-JP" sz="1400" b="1" dirty="0" smtClean="0">
              <a:solidFill>
                <a:srgbClr val="FF0000"/>
              </a:solidFill>
            </a:endParaRPr>
          </a:p>
          <a:p>
            <a:pPr algn="ctr"/>
            <a:r>
              <a:rPr lang="ja-JP" altLang="en-US" sz="1400" b="1" dirty="0" smtClean="0">
                <a:solidFill>
                  <a:srgbClr val="FF0000"/>
                </a:solidFill>
              </a:rPr>
              <a:t>リフレッシュ</a:t>
            </a:r>
            <a:endParaRPr kumimoji="1" lang="ja-JP" altLang="en-US" sz="1050" b="1" dirty="0">
              <a:solidFill>
                <a:srgbClr val="FF0000"/>
              </a:solidFill>
            </a:endParaRPr>
          </a:p>
        </p:txBody>
      </p:sp>
      <p:sp>
        <p:nvSpPr>
          <p:cNvPr id="1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cxnSp>
        <p:nvCxnSpPr>
          <p:cNvPr id="8" name="カギ線コネクタ 7"/>
          <p:cNvCxnSpPr>
            <a:stCxn id="13" idx="2"/>
            <a:endCxn id="12" idx="3"/>
          </p:cNvCxnSpPr>
          <p:nvPr/>
        </p:nvCxnSpPr>
        <p:spPr>
          <a:xfrm rot="5400000">
            <a:off x="5271235" y="1160891"/>
            <a:ext cx="1145571" cy="3440342"/>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52770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2-10.</a:t>
            </a:r>
            <a:r>
              <a:rPr lang="ja-JP" altLang="en-US" dirty="0" smtClean="0">
                <a:ea typeface="+mn-ea"/>
              </a:rPr>
              <a:t>コンテンツをスケジュール実行する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208</a:t>
            </a:fld>
            <a:endParaRPr lang="ja-JP" altLang="en-US" dirty="0"/>
          </a:p>
        </p:txBody>
      </p:sp>
      <p:sp>
        <p:nvSpPr>
          <p:cNvPr id="6" name="コンテンツ プレースホルダー 5"/>
          <p:cNvSpPr>
            <a:spLocks noGrp="1"/>
          </p:cNvSpPr>
          <p:nvPr>
            <p:ph sz="quarter" idx="13"/>
          </p:nvPr>
        </p:nvSpPr>
        <p:spPr/>
        <p:txBody>
          <a:bodyPr/>
          <a:lstStyle/>
          <a:p>
            <a:r>
              <a:rPr kumimoji="1" lang="en-US" altLang="ja-JP" dirty="0" smtClean="0"/>
              <a:t>HTML</a:t>
            </a:r>
            <a:r>
              <a:rPr kumimoji="1" lang="ja-JP" altLang="en-US" dirty="0" smtClean="0"/>
              <a:t>ファイルを</a:t>
            </a:r>
            <a:r>
              <a:rPr lang="ja-JP" altLang="en-US" dirty="0"/>
              <a:t>表示</a:t>
            </a:r>
            <a:r>
              <a:rPr kumimoji="1" lang="ja-JP" altLang="en-US" dirty="0" smtClean="0"/>
              <a:t>します。</a:t>
            </a:r>
            <a:endParaRPr kumimoji="1" lang="en-US" altLang="ja-JP" dirty="0" smtClean="0"/>
          </a:p>
          <a:p>
            <a:r>
              <a:rPr lang="ja-JP" altLang="en-US" dirty="0" smtClean="0"/>
              <a:t>問題なくデータが表示されていることを確認します。</a:t>
            </a:r>
            <a:endParaRPr kumimoji="1" lang="ja-JP" altLang="en-US" dirty="0"/>
          </a:p>
        </p:txBody>
      </p:sp>
      <p:pic>
        <p:nvPicPr>
          <p:cNvPr id="22" name="図 21"/>
          <p:cNvPicPr>
            <a:picLocks noChangeAspect="1"/>
          </p:cNvPicPr>
          <p:nvPr/>
        </p:nvPicPr>
        <p:blipFill>
          <a:blip r:embed="rId2"/>
          <a:stretch>
            <a:fillRect/>
          </a:stretch>
        </p:blipFill>
        <p:spPr>
          <a:xfrm>
            <a:off x="612000" y="1634400"/>
            <a:ext cx="3815984" cy="3368924"/>
          </a:xfrm>
          <a:prstGeom prst="rect">
            <a:avLst/>
          </a:prstGeom>
          <a:ln>
            <a:solidFill>
              <a:schemeClr val="tx1">
                <a:lumMod val="75000"/>
                <a:lumOff val="25000"/>
              </a:schemeClr>
            </a:solidFill>
          </a:ln>
        </p:spPr>
      </p:pic>
      <p:sp>
        <p:nvSpPr>
          <p:cNvPr id="14" name="正方形/長方形 13"/>
          <p:cNvSpPr/>
          <p:nvPr/>
        </p:nvSpPr>
        <p:spPr>
          <a:xfrm>
            <a:off x="3030365" y="2427734"/>
            <a:ext cx="1397620" cy="223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814257" y="2188316"/>
            <a:ext cx="245575" cy="3115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②</a:t>
            </a:r>
            <a:endParaRPr kumimoji="1" lang="ja-JP" altLang="en-US" sz="1100" b="1" dirty="0">
              <a:solidFill>
                <a:srgbClr val="FF0000"/>
              </a:solidFill>
            </a:endParaRPr>
          </a:p>
        </p:txBody>
      </p:sp>
      <p:sp>
        <p:nvSpPr>
          <p:cNvPr id="16" name="正方形/長方形 15"/>
          <p:cNvSpPr/>
          <p:nvPr/>
        </p:nvSpPr>
        <p:spPr>
          <a:xfrm>
            <a:off x="1938432" y="3088134"/>
            <a:ext cx="1049392" cy="781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2022251" y="3027056"/>
            <a:ext cx="1008113" cy="330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r>
              <a:rPr kumimoji="1" lang="ja-JP" altLang="en-US" sz="1100" b="1" dirty="0" smtClean="0">
                <a:solidFill>
                  <a:srgbClr val="FF0000"/>
                </a:solidFill>
              </a:rPr>
              <a:t>右クリック</a:t>
            </a:r>
            <a:endParaRPr kumimoji="1" lang="ja-JP" altLang="en-US" sz="900" b="1" dirty="0">
              <a:solidFill>
                <a:srgbClr val="FF0000"/>
              </a:solidFill>
            </a:endParaRPr>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11" name="図 10"/>
          <p:cNvPicPr>
            <a:picLocks noChangeAspect="1"/>
          </p:cNvPicPr>
          <p:nvPr/>
        </p:nvPicPr>
        <p:blipFill>
          <a:blip r:embed="rId3"/>
          <a:stretch>
            <a:fillRect/>
          </a:stretch>
        </p:blipFill>
        <p:spPr>
          <a:xfrm>
            <a:off x="4854654" y="1634400"/>
            <a:ext cx="3306634" cy="2593534"/>
          </a:xfrm>
          <a:prstGeom prst="rect">
            <a:avLst/>
          </a:prstGeom>
          <a:ln>
            <a:solidFill>
              <a:schemeClr val="tx1">
                <a:lumMod val="75000"/>
                <a:lumOff val="25000"/>
              </a:schemeClr>
            </a:solidFill>
          </a:ln>
        </p:spPr>
      </p:pic>
      <p:cxnSp>
        <p:nvCxnSpPr>
          <p:cNvPr id="13" name="直線矢印コネクタ 12"/>
          <p:cNvCxnSpPr>
            <a:stCxn id="14" idx="3"/>
          </p:cNvCxnSpPr>
          <p:nvPr/>
        </p:nvCxnSpPr>
        <p:spPr>
          <a:xfrm flipV="1">
            <a:off x="4427985" y="2499870"/>
            <a:ext cx="426669" cy="394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92802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スケジュール実行後コンテンツについて</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スケジュール実行で作成された</a:t>
            </a:r>
            <a:r>
              <a:rPr kumimoji="1" lang="en-US" altLang="ja-JP" dirty="0" smtClean="0"/>
              <a:t>HTML</a:t>
            </a:r>
            <a:r>
              <a:rPr kumimoji="1" lang="ja-JP" altLang="en-US" dirty="0" smtClean="0"/>
              <a:t>の実行結果が見たい場合は、右クリックメニューから「表示」か「新規ウィンドウで表示」を選択しコンテンツをご確認ください。</a:t>
            </a:r>
            <a:endParaRPr kumimoji="1" lang="en-US" altLang="ja-JP" dirty="0" smtClean="0"/>
          </a:p>
          <a:p>
            <a:r>
              <a:rPr lang="ja-JP" altLang="en-US" dirty="0" smtClean="0"/>
              <a:t>ダブルクリックした場合はプログラムが表示されます。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209</a:t>
            </a:fld>
            <a:endParaRPr lang="ja-JP" altLang="en-US" dirty="0"/>
          </a:p>
        </p:txBody>
      </p:sp>
      <p:pic>
        <p:nvPicPr>
          <p:cNvPr id="7" name="図 6"/>
          <p:cNvPicPr>
            <a:picLocks noChangeAspect="1"/>
          </p:cNvPicPr>
          <p:nvPr/>
        </p:nvPicPr>
        <p:blipFill rotWithShape="1">
          <a:blip r:embed="rId2"/>
          <a:srcRect l="44032" b="54359"/>
          <a:stretch/>
        </p:blipFill>
        <p:spPr>
          <a:xfrm>
            <a:off x="2796041" y="2283718"/>
            <a:ext cx="2135999" cy="1181038"/>
          </a:xfrm>
          <a:prstGeom prst="rect">
            <a:avLst/>
          </a:prstGeom>
          <a:ln>
            <a:solidFill>
              <a:schemeClr val="tx1">
                <a:lumMod val="75000"/>
                <a:lumOff val="25000"/>
              </a:schemeClr>
            </a:solidFill>
          </a:ln>
        </p:spPr>
      </p:pic>
      <p:pic>
        <p:nvPicPr>
          <p:cNvPr id="8" name="図 7"/>
          <p:cNvPicPr>
            <a:picLocks noChangeAspect="1"/>
          </p:cNvPicPr>
          <p:nvPr/>
        </p:nvPicPr>
        <p:blipFill>
          <a:blip r:embed="rId3"/>
          <a:stretch>
            <a:fillRect/>
          </a:stretch>
        </p:blipFill>
        <p:spPr>
          <a:xfrm>
            <a:off x="5148064" y="1723126"/>
            <a:ext cx="1872208" cy="1493086"/>
          </a:xfrm>
          <a:prstGeom prst="rect">
            <a:avLst/>
          </a:prstGeom>
          <a:ln>
            <a:solidFill>
              <a:schemeClr val="tx1">
                <a:lumMod val="75000"/>
                <a:lumOff val="25000"/>
              </a:schemeClr>
            </a:solidFill>
          </a:ln>
        </p:spPr>
      </p:pic>
      <p:pic>
        <p:nvPicPr>
          <p:cNvPr id="9" name="図 8"/>
          <p:cNvPicPr>
            <a:picLocks noChangeAspect="1"/>
          </p:cNvPicPr>
          <p:nvPr/>
        </p:nvPicPr>
        <p:blipFill>
          <a:blip r:embed="rId4"/>
          <a:stretch>
            <a:fillRect/>
          </a:stretch>
        </p:blipFill>
        <p:spPr>
          <a:xfrm>
            <a:off x="467544" y="2514702"/>
            <a:ext cx="2172003" cy="1895740"/>
          </a:xfrm>
          <a:prstGeom prst="rect">
            <a:avLst/>
          </a:prstGeom>
          <a:ln>
            <a:solidFill>
              <a:schemeClr val="tx1">
                <a:lumMod val="75000"/>
                <a:lumOff val="25000"/>
              </a:schemeClr>
            </a:solidFill>
          </a:ln>
        </p:spPr>
      </p:pic>
      <p:pic>
        <p:nvPicPr>
          <p:cNvPr id="11" name="図 10"/>
          <p:cNvPicPr>
            <a:picLocks noChangeAspect="1"/>
          </p:cNvPicPr>
          <p:nvPr/>
        </p:nvPicPr>
        <p:blipFill>
          <a:blip r:embed="rId5"/>
          <a:stretch>
            <a:fillRect/>
          </a:stretch>
        </p:blipFill>
        <p:spPr>
          <a:xfrm>
            <a:off x="5148064" y="3371574"/>
            <a:ext cx="1872650" cy="1576440"/>
          </a:xfrm>
          <a:prstGeom prst="rect">
            <a:avLst/>
          </a:prstGeom>
          <a:ln>
            <a:solidFill>
              <a:schemeClr val="tx1">
                <a:lumMod val="75000"/>
                <a:lumOff val="25000"/>
              </a:schemeClr>
            </a:solidFill>
          </a:ln>
        </p:spPr>
      </p:pic>
      <p:sp>
        <p:nvSpPr>
          <p:cNvPr id="12" name="正方形/長方形 11"/>
          <p:cNvSpPr/>
          <p:nvPr/>
        </p:nvSpPr>
        <p:spPr>
          <a:xfrm>
            <a:off x="2796040" y="2249991"/>
            <a:ext cx="2135999" cy="4393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567539" y="1945462"/>
            <a:ext cx="1410692" cy="330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200" b="1" dirty="0" smtClean="0">
                <a:solidFill>
                  <a:srgbClr val="FF0000"/>
                </a:solidFill>
              </a:rPr>
              <a:t>右クリック</a:t>
            </a:r>
            <a:endParaRPr kumimoji="1" lang="ja-JP" altLang="en-US" sz="1000" b="1" dirty="0">
              <a:solidFill>
                <a:srgbClr val="FF0000"/>
              </a:solidFill>
            </a:endParaRPr>
          </a:p>
        </p:txBody>
      </p:sp>
      <p:cxnSp>
        <p:nvCxnSpPr>
          <p:cNvPr id="14" name="直線矢印コネクタ 13"/>
          <p:cNvCxnSpPr>
            <a:stCxn id="12" idx="3"/>
            <a:endCxn id="8" idx="1"/>
          </p:cNvCxnSpPr>
          <p:nvPr/>
        </p:nvCxnSpPr>
        <p:spPr>
          <a:xfrm>
            <a:off x="4932039" y="2469669"/>
            <a:ext cx="21602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endCxn id="11" idx="1"/>
          </p:cNvCxnSpPr>
          <p:nvPr/>
        </p:nvCxnSpPr>
        <p:spPr>
          <a:xfrm>
            <a:off x="2483768" y="4159794"/>
            <a:ext cx="2664296"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2571558" y="3791831"/>
            <a:ext cx="1410692" cy="3306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200" b="1" dirty="0" smtClean="0">
                <a:solidFill>
                  <a:schemeClr val="tx2"/>
                </a:solidFill>
              </a:rPr>
              <a:t>ダブルクリック</a:t>
            </a:r>
            <a:endParaRPr kumimoji="1" lang="ja-JP" altLang="en-US" sz="1000" b="1" dirty="0">
              <a:solidFill>
                <a:schemeClr val="tx2"/>
              </a:solidFill>
            </a:endParaRPr>
          </a:p>
        </p:txBody>
      </p:sp>
      <p:cxnSp>
        <p:nvCxnSpPr>
          <p:cNvPr id="21" name="直線矢印コネクタ 20"/>
          <p:cNvCxnSpPr>
            <a:endCxn id="12" idx="1"/>
          </p:cNvCxnSpPr>
          <p:nvPr/>
        </p:nvCxnSpPr>
        <p:spPr>
          <a:xfrm flipV="1">
            <a:off x="2483768" y="2469669"/>
            <a:ext cx="312272" cy="118220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7170155" y="1723126"/>
            <a:ext cx="1512168" cy="149308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コンテンツ</a:t>
            </a:r>
            <a:r>
              <a:rPr kumimoji="1" lang="ja-JP" altLang="en-US" dirty="0" smtClean="0"/>
              <a:t>が表示</a:t>
            </a:r>
            <a:endParaRPr kumimoji="1" lang="ja-JP" altLang="en-US" dirty="0"/>
          </a:p>
        </p:txBody>
      </p:sp>
      <p:sp>
        <p:nvSpPr>
          <p:cNvPr id="25" name="正方形/長方形 24"/>
          <p:cNvSpPr/>
          <p:nvPr/>
        </p:nvSpPr>
        <p:spPr>
          <a:xfrm>
            <a:off x="7164288" y="3413251"/>
            <a:ext cx="1512168" cy="149308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t>プログラム</a:t>
            </a:r>
            <a:r>
              <a:rPr kumimoji="1" lang="ja-JP" altLang="en-US" dirty="0" smtClean="0"/>
              <a:t>が表示</a:t>
            </a:r>
            <a:endParaRPr kumimoji="1" lang="ja-JP" altLang="en-US" dirty="0"/>
          </a:p>
        </p:txBody>
      </p:sp>
    </p:spTree>
    <p:extLst>
      <p:ext uri="{BB962C8B-B14F-4D97-AF65-F5344CB8AC3E}">
        <p14:creationId xmlns:p14="http://schemas.microsoft.com/office/powerpoint/2010/main" val="345014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ワークスペーステンプレートで一括生成</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p:txBody>
          <a:bodyPr/>
          <a:lstStyle/>
          <a:p>
            <a:r>
              <a:rPr lang="ja-JP" altLang="en-US" dirty="0"/>
              <a:t>ワークスペーステンプレート</a:t>
            </a:r>
            <a:r>
              <a:rPr lang="ja-JP" altLang="en-US" dirty="0" smtClean="0"/>
              <a:t>で一括生成されるもの</a:t>
            </a:r>
            <a:endParaRPr lang="en-US" altLang="ja-JP"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21</a:t>
            </a:fld>
            <a:endParaRPr lang="ja-JP" altLang="en-US" dirty="0"/>
          </a:p>
        </p:txBody>
      </p:sp>
      <p:sp>
        <p:nvSpPr>
          <p:cNvPr id="9" name="円/楕円 8"/>
          <p:cNvSpPr/>
          <p:nvPr/>
        </p:nvSpPr>
        <p:spPr>
          <a:xfrm>
            <a:off x="971600" y="1388147"/>
            <a:ext cx="1872208" cy="1872208"/>
          </a:xfrm>
          <a:prstGeom prst="ellipse">
            <a:avLst/>
          </a:prstGeom>
          <a:solidFill>
            <a:srgbClr val="015BED">
              <a:alpha val="5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0" name="テキスト ボックス 9"/>
          <p:cNvSpPr txBox="1"/>
          <p:nvPr/>
        </p:nvSpPr>
        <p:spPr>
          <a:xfrm>
            <a:off x="1186995" y="2612283"/>
            <a:ext cx="1441420" cy="307777"/>
          </a:xfrm>
          <a:prstGeom prst="rect">
            <a:avLst/>
          </a:prstGeom>
          <a:noFill/>
        </p:spPr>
        <p:txBody>
          <a:bodyPr wrap="none" rtlCol="0">
            <a:spAutoFit/>
          </a:bodyPr>
          <a:lstStyle/>
          <a:p>
            <a:pPr algn="ctr"/>
            <a:r>
              <a:rPr lang="ja-JP" altLang="en-US" sz="1400" b="1" dirty="0" smtClean="0">
                <a:solidFill>
                  <a:schemeClr val="bg1"/>
                </a:solidFill>
              </a:rPr>
              <a:t>ワークスペース</a:t>
            </a:r>
            <a:endParaRPr lang="en-US" altLang="ja-JP" sz="1400" b="1" dirty="0" smtClean="0">
              <a:solidFill>
                <a:schemeClr val="bg1"/>
              </a:solidFill>
            </a:endParaRPr>
          </a:p>
        </p:txBody>
      </p:sp>
      <p:sp>
        <p:nvSpPr>
          <p:cNvPr id="11" name="テキスト ボックス 10"/>
          <p:cNvSpPr txBox="1"/>
          <p:nvPr/>
        </p:nvSpPr>
        <p:spPr>
          <a:xfrm>
            <a:off x="842380" y="3404371"/>
            <a:ext cx="2232248" cy="535531"/>
          </a:xfrm>
          <a:prstGeom prst="rect">
            <a:avLst/>
          </a:prstGeom>
          <a:noFill/>
        </p:spPr>
        <p:txBody>
          <a:bodyPr wrap="square" rtlCol="0">
            <a:spAutoFit/>
          </a:bodyPr>
          <a:lstStyle/>
          <a:p>
            <a:pPr>
              <a:lnSpc>
                <a:spcPct val="120000"/>
              </a:lnSpc>
            </a:pPr>
            <a:r>
              <a:rPr kumimoji="1" lang="ja-JP" altLang="en-US" sz="1200" dirty="0" smtClean="0"/>
              <a:t>コンテンツを配置するフォルダとセキュリティ初期設定</a:t>
            </a:r>
            <a:endParaRPr kumimoji="1" lang="ja-JP" altLang="en-US" sz="1200" dirty="0"/>
          </a:p>
        </p:txBody>
      </p:sp>
      <p:sp>
        <p:nvSpPr>
          <p:cNvPr id="13" name="円/楕円 12"/>
          <p:cNvSpPr/>
          <p:nvPr/>
        </p:nvSpPr>
        <p:spPr>
          <a:xfrm>
            <a:off x="3635896" y="1388147"/>
            <a:ext cx="1872208" cy="1872208"/>
          </a:xfrm>
          <a:prstGeom prst="ellipse">
            <a:avLst/>
          </a:prstGeom>
          <a:solidFill>
            <a:srgbClr val="015BED">
              <a:alpha val="5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5" name="テキスト ボックス 14"/>
          <p:cNvSpPr txBox="1"/>
          <p:nvPr/>
        </p:nvSpPr>
        <p:spPr>
          <a:xfrm>
            <a:off x="3851290" y="2617770"/>
            <a:ext cx="1441420" cy="523220"/>
          </a:xfrm>
          <a:prstGeom prst="rect">
            <a:avLst/>
          </a:prstGeom>
          <a:noFill/>
        </p:spPr>
        <p:txBody>
          <a:bodyPr wrap="none" rtlCol="0">
            <a:spAutoFit/>
          </a:bodyPr>
          <a:lstStyle/>
          <a:p>
            <a:pPr algn="ctr"/>
            <a:r>
              <a:rPr kumimoji="1" lang="ja-JP" altLang="en-US" sz="1400" b="1" dirty="0" smtClean="0">
                <a:solidFill>
                  <a:schemeClr val="bg1"/>
                </a:solidFill>
              </a:rPr>
              <a:t>ワークスペース</a:t>
            </a:r>
            <a:endParaRPr kumimoji="1" lang="en-US" altLang="ja-JP" sz="1400" b="1" dirty="0" smtClean="0">
              <a:solidFill>
                <a:schemeClr val="bg1"/>
              </a:solidFill>
            </a:endParaRPr>
          </a:p>
          <a:p>
            <a:pPr algn="ctr"/>
            <a:r>
              <a:rPr kumimoji="1" lang="ja-JP" altLang="en-US" sz="1400" b="1" dirty="0" smtClean="0">
                <a:solidFill>
                  <a:schemeClr val="bg1"/>
                </a:solidFill>
              </a:rPr>
              <a:t>グループ</a:t>
            </a:r>
            <a:endParaRPr kumimoji="1" lang="ja-JP" altLang="en-US" sz="1400" b="1" dirty="0">
              <a:solidFill>
                <a:schemeClr val="bg1"/>
              </a:solidFill>
            </a:endParaRPr>
          </a:p>
        </p:txBody>
      </p:sp>
      <p:sp>
        <p:nvSpPr>
          <p:cNvPr id="16" name="テキスト ボックス 15"/>
          <p:cNvSpPr txBox="1"/>
          <p:nvPr/>
        </p:nvSpPr>
        <p:spPr>
          <a:xfrm>
            <a:off x="3506676" y="3404371"/>
            <a:ext cx="2232248" cy="535531"/>
          </a:xfrm>
          <a:prstGeom prst="rect">
            <a:avLst/>
          </a:prstGeom>
          <a:noFill/>
        </p:spPr>
        <p:txBody>
          <a:bodyPr wrap="square" rtlCol="0">
            <a:spAutoFit/>
          </a:bodyPr>
          <a:lstStyle/>
          <a:p>
            <a:pPr>
              <a:lnSpc>
                <a:spcPct val="120000"/>
              </a:lnSpc>
            </a:pPr>
            <a:r>
              <a:rPr kumimoji="1" lang="ja-JP" altLang="en-US" sz="1200" dirty="0" smtClean="0"/>
              <a:t>ワークスペースに対応するグループ</a:t>
            </a:r>
            <a:endParaRPr kumimoji="1" lang="en-US" altLang="ja-JP" sz="1200" dirty="0" smtClean="0"/>
          </a:p>
        </p:txBody>
      </p:sp>
      <p:sp>
        <p:nvSpPr>
          <p:cNvPr id="17" name="円/楕円 16"/>
          <p:cNvSpPr/>
          <p:nvPr/>
        </p:nvSpPr>
        <p:spPr>
          <a:xfrm>
            <a:off x="6285396" y="1388147"/>
            <a:ext cx="1872208" cy="1872208"/>
          </a:xfrm>
          <a:prstGeom prst="ellipse">
            <a:avLst/>
          </a:prstGeom>
          <a:solidFill>
            <a:srgbClr val="015BED">
              <a:alpha val="50000"/>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9" name="テキスト ボックス 18"/>
          <p:cNvSpPr txBox="1"/>
          <p:nvPr/>
        </p:nvSpPr>
        <p:spPr>
          <a:xfrm>
            <a:off x="6411022" y="2639636"/>
            <a:ext cx="1620957" cy="523220"/>
          </a:xfrm>
          <a:prstGeom prst="rect">
            <a:avLst/>
          </a:prstGeom>
          <a:noFill/>
        </p:spPr>
        <p:txBody>
          <a:bodyPr wrap="none" rtlCol="0">
            <a:spAutoFit/>
          </a:bodyPr>
          <a:lstStyle/>
          <a:p>
            <a:pPr algn="ctr"/>
            <a:r>
              <a:rPr lang="ja-JP" altLang="en-US" sz="1400" b="1" dirty="0" smtClean="0">
                <a:solidFill>
                  <a:schemeClr val="bg1"/>
                </a:solidFill>
              </a:rPr>
              <a:t>アプリケーション</a:t>
            </a:r>
            <a:endParaRPr lang="en-US" altLang="ja-JP" sz="1400" b="1" dirty="0" smtClean="0">
              <a:solidFill>
                <a:schemeClr val="bg1"/>
              </a:solidFill>
            </a:endParaRPr>
          </a:p>
          <a:p>
            <a:pPr algn="ctr"/>
            <a:r>
              <a:rPr lang="ja-JP" altLang="en-US" sz="1400" b="1" dirty="0">
                <a:solidFill>
                  <a:schemeClr val="bg1"/>
                </a:solidFill>
              </a:rPr>
              <a:t>ディレクトリ</a:t>
            </a:r>
            <a:endParaRPr lang="en-US" altLang="ja-JP" sz="1400" b="1" dirty="0" smtClean="0">
              <a:solidFill>
                <a:schemeClr val="bg1"/>
              </a:solidFill>
            </a:endParaRPr>
          </a:p>
        </p:txBody>
      </p:sp>
      <p:sp>
        <p:nvSpPr>
          <p:cNvPr id="20" name="テキスト ボックス 19"/>
          <p:cNvSpPr txBox="1"/>
          <p:nvPr/>
        </p:nvSpPr>
        <p:spPr>
          <a:xfrm>
            <a:off x="6156176" y="3404371"/>
            <a:ext cx="2433476" cy="535531"/>
          </a:xfrm>
          <a:prstGeom prst="rect">
            <a:avLst/>
          </a:prstGeom>
          <a:noFill/>
        </p:spPr>
        <p:txBody>
          <a:bodyPr wrap="square" rtlCol="0">
            <a:spAutoFit/>
          </a:bodyPr>
          <a:lstStyle/>
          <a:p>
            <a:pPr>
              <a:lnSpc>
                <a:spcPct val="120000"/>
              </a:lnSpc>
            </a:pPr>
            <a:r>
              <a:rPr kumimoji="1" lang="ja-JP" altLang="en-US" sz="1200" dirty="0" smtClean="0"/>
              <a:t>ワークスペース内で利用するデータフォルダ</a:t>
            </a:r>
            <a:endParaRPr kumimoji="1" lang="ja-JP" altLang="en-US" sz="1200" dirty="0"/>
          </a:p>
        </p:txBody>
      </p:sp>
      <p:pic>
        <p:nvPicPr>
          <p:cNvPr id="8" name="図 7"/>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259632" y="1964211"/>
            <a:ext cx="703148" cy="612000"/>
          </a:xfrm>
          <a:prstGeom prst="rect">
            <a:avLst/>
          </a:prstGeom>
        </p:spPr>
      </p:pic>
      <p:pic>
        <p:nvPicPr>
          <p:cNvPr id="25" name="図 24"/>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1907704" y="1964211"/>
            <a:ext cx="612000" cy="612000"/>
          </a:xfrm>
          <a:prstGeom prst="rect">
            <a:avLst/>
          </a:prstGeom>
        </p:spPr>
      </p:pic>
      <p:sp>
        <p:nvSpPr>
          <p:cNvPr id="38" name="テキスト ボックス 37"/>
          <p:cNvSpPr txBox="1"/>
          <p:nvPr/>
        </p:nvSpPr>
        <p:spPr>
          <a:xfrm>
            <a:off x="1725603" y="1447683"/>
            <a:ext cx="364202" cy="307777"/>
          </a:xfrm>
          <a:prstGeom prst="rect">
            <a:avLst/>
          </a:prstGeom>
          <a:noFill/>
        </p:spPr>
        <p:txBody>
          <a:bodyPr wrap="none" rtlCol="0">
            <a:spAutoFit/>
          </a:bodyPr>
          <a:lstStyle/>
          <a:p>
            <a:pPr algn="ctr"/>
            <a:r>
              <a:rPr kumimoji="1" lang="ja-JP" altLang="en-US" sz="1400" b="1" dirty="0" smtClean="0">
                <a:solidFill>
                  <a:schemeClr val="bg1"/>
                </a:solidFill>
              </a:rPr>
              <a:t>①</a:t>
            </a:r>
            <a:endParaRPr kumimoji="1" lang="ja-JP" altLang="en-US" sz="1400" b="1" dirty="0">
              <a:solidFill>
                <a:schemeClr val="bg1"/>
              </a:solidFill>
            </a:endParaRPr>
          </a:p>
        </p:txBody>
      </p:sp>
      <p:sp>
        <p:nvSpPr>
          <p:cNvPr id="39" name="テキスト ボックス 38"/>
          <p:cNvSpPr txBox="1"/>
          <p:nvPr/>
        </p:nvSpPr>
        <p:spPr>
          <a:xfrm>
            <a:off x="4389897" y="1475710"/>
            <a:ext cx="364203" cy="307777"/>
          </a:xfrm>
          <a:prstGeom prst="rect">
            <a:avLst/>
          </a:prstGeom>
          <a:noFill/>
        </p:spPr>
        <p:txBody>
          <a:bodyPr wrap="none" rtlCol="0">
            <a:spAutoFit/>
          </a:bodyPr>
          <a:lstStyle/>
          <a:p>
            <a:pPr algn="ctr"/>
            <a:r>
              <a:rPr lang="ja-JP" altLang="en-US" sz="1400" b="1" dirty="0">
                <a:solidFill>
                  <a:schemeClr val="bg1"/>
                </a:solidFill>
              </a:rPr>
              <a:t>②</a:t>
            </a:r>
            <a:endParaRPr kumimoji="1" lang="ja-JP" altLang="en-US" sz="1400" b="1" dirty="0">
              <a:solidFill>
                <a:schemeClr val="bg1"/>
              </a:solidFill>
            </a:endParaRPr>
          </a:p>
        </p:txBody>
      </p:sp>
      <p:sp>
        <p:nvSpPr>
          <p:cNvPr id="40" name="テキスト ボックス 39"/>
          <p:cNvSpPr txBox="1"/>
          <p:nvPr/>
        </p:nvSpPr>
        <p:spPr>
          <a:xfrm>
            <a:off x="6847039" y="1467626"/>
            <a:ext cx="748923" cy="307777"/>
          </a:xfrm>
          <a:prstGeom prst="rect">
            <a:avLst/>
          </a:prstGeom>
          <a:noFill/>
        </p:spPr>
        <p:txBody>
          <a:bodyPr wrap="none" rtlCol="0">
            <a:spAutoFit/>
          </a:bodyPr>
          <a:lstStyle/>
          <a:p>
            <a:pPr algn="ctr"/>
            <a:r>
              <a:rPr lang="ja-JP" altLang="en-US" sz="1400" b="1" dirty="0" smtClean="0">
                <a:solidFill>
                  <a:schemeClr val="bg1"/>
                </a:solidFill>
              </a:rPr>
              <a:t>③</a:t>
            </a:r>
            <a:r>
              <a:rPr lang="en-US" altLang="ja-JP" sz="1000" b="1" dirty="0" smtClean="0">
                <a:solidFill>
                  <a:schemeClr val="bg1"/>
                </a:solidFill>
              </a:rPr>
              <a:t>※</a:t>
            </a:r>
            <a:r>
              <a:rPr lang="ja-JP" altLang="en-US" sz="1000" b="1" dirty="0" smtClean="0">
                <a:solidFill>
                  <a:schemeClr val="bg1"/>
                </a:solidFill>
              </a:rPr>
              <a:t>任意</a:t>
            </a:r>
            <a:endParaRPr kumimoji="1" lang="ja-JP" altLang="en-US" sz="1400" b="1" dirty="0">
              <a:solidFill>
                <a:schemeClr val="bg1"/>
              </a:solidFill>
            </a:endParaRPr>
          </a:p>
        </p:txBody>
      </p:sp>
      <p:pic>
        <p:nvPicPr>
          <p:cNvPr id="28" name="Google Shape;428;p15"/>
          <p:cNvPicPr preferRelativeResize="0"/>
          <p:nvPr/>
        </p:nvPicPr>
        <p:blipFill rotWithShape="1">
          <a:blip r:embed="rId5">
            <a:alphaModFix/>
            <a:biLevel thresh="75000"/>
          </a:blip>
          <a:srcRect/>
          <a:stretch/>
        </p:blipFill>
        <p:spPr>
          <a:xfrm>
            <a:off x="4248032" y="1964211"/>
            <a:ext cx="612000" cy="612000"/>
          </a:xfrm>
          <a:prstGeom prst="rect">
            <a:avLst/>
          </a:prstGeom>
          <a:noFill/>
          <a:ln>
            <a:noFill/>
          </a:ln>
        </p:spPr>
      </p:pic>
      <p:pic>
        <p:nvPicPr>
          <p:cNvPr id="22" name="Google Shape;637;p17"/>
          <p:cNvPicPr preferRelativeResize="0"/>
          <p:nvPr/>
        </p:nvPicPr>
        <p:blipFill rotWithShape="1">
          <a:blip r:embed="rId6">
            <a:alphaModFix/>
            <a:biLevel thresh="75000"/>
          </a:blip>
          <a:srcRect/>
          <a:stretch/>
        </p:blipFill>
        <p:spPr>
          <a:xfrm>
            <a:off x="6984320" y="2031742"/>
            <a:ext cx="468000" cy="468000"/>
          </a:xfrm>
          <a:prstGeom prst="rect">
            <a:avLst/>
          </a:prstGeom>
          <a:noFill/>
          <a:ln>
            <a:noFill/>
          </a:ln>
        </p:spPr>
      </p:pic>
    </p:spTree>
    <p:extLst>
      <p:ext uri="{BB962C8B-B14F-4D97-AF65-F5344CB8AC3E}">
        <p14:creationId xmlns:p14="http://schemas.microsoft.com/office/powerpoint/2010/main" val="1730815216"/>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2-11</a:t>
            </a:r>
            <a:r>
              <a:rPr lang="en-US" altLang="ja-JP" dirty="0" smtClean="0">
                <a:ea typeface="+mn-ea"/>
              </a:rPr>
              <a:t>.</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ログインユーザーを変更するため</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210</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487601656"/>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3-1.WebFOCUS</a:t>
            </a:r>
            <a:r>
              <a:rPr lang="ja-JP" altLang="en-US" dirty="0" smtClean="0">
                <a:latin typeface="+mn-ea"/>
                <a:ea typeface="+mn-ea"/>
              </a:rPr>
              <a:t>にログインする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r>
              <a:rPr lang="en-US" altLang="ja-JP" dirty="0" smtClean="0"/>
              <a:t/>
            </a:r>
            <a:br>
              <a:rPr lang="en-US" altLang="ja-JP" dirty="0" smtClean="0"/>
            </a:br>
            <a:r>
              <a:rPr lang="en-US" altLang="ja-JP" dirty="0" smtClean="0"/>
              <a:t/>
            </a:r>
            <a:br>
              <a:rPr lang="en-US" altLang="ja-JP" dirty="0" smtClean="0"/>
            </a:br>
            <a:r>
              <a:rPr lang="ja-JP" altLang="en-US" dirty="0" smtClean="0"/>
              <a:t>ログイン</a:t>
            </a:r>
            <a:r>
              <a:rPr lang="en-US" altLang="ja-JP" dirty="0" smtClean="0"/>
              <a:t>URL</a:t>
            </a:r>
            <a:br>
              <a:rPr lang="en-US" altLang="ja-JP" dirty="0" smtClean="0"/>
            </a:br>
            <a:r>
              <a:rPr lang="en-US" altLang="ja-JP" dirty="0" smtClean="0">
                <a:hlinkClick r:id="rId2"/>
              </a:rPr>
              <a:t>http</a:t>
            </a:r>
            <a:r>
              <a:rPr lang="en-US" altLang="ja-JP" dirty="0">
                <a:hlinkClick r:id="rId2"/>
              </a:rPr>
              <a:t>://WebFOCUS</a:t>
            </a:r>
            <a:r>
              <a:rPr lang="ja-JP" altLang="en-US" dirty="0">
                <a:hlinkClick r:id="rId2"/>
              </a:rPr>
              <a:t>サーバ名</a:t>
            </a:r>
            <a:r>
              <a:rPr lang="en-US" altLang="ja-JP" dirty="0">
                <a:hlinkClick r:id="rId2"/>
              </a:rPr>
              <a:t>/ibi_apps</a:t>
            </a:r>
            <a:r>
              <a:rPr lang="en-US" altLang="ja-JP" dirty="0" smtClean="0">
                <a:hlinkClick r:id="rId2"/>
              </a:rPr>
              <a:t>/</a:t>
            </a:r>
            <a:endParaRPr lang="en-US" altLang="ja-JP" dirty="0" smtClean="0"/>
          </a:p>
          <a:p>
            <a:endParaRPr kumimoji="1" lang="en-US" altLang="ja-JP" dirty="0"/>
          </a:p>
          <a:p>
            <a:r>
              <a:rPr lang="ja-JP" altLang="en-US" dirty="0"/>
              <a:t>管理者ユーザ</a:t>
            </a:r>
            <a:r>
              <a:rPr lang="en-US" altLang="ja-JP" dirty="0" smtClean="0"/>
              <a:t> admin / admin</a:t>
            </a:r>
            <a:r>
              <a:rPr lang="ja-JP" altLang="en-US" dirty="0" smtClean="0"/>
              <a:t>でログイン</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211</a:t>
            </a:fld>
            <a:endParaRPr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27159256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1031727" y="1279723"/>
            <a:ext cx="7080546" cy="355154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3-2.</a:t>
            </a:r>
            <a:r>
              <a:rPr lang="ja-JP" altLang="en-US" dirty="0" smtClean="0">
                <a:ea typeface="+mn-ea"/>
              </a:rPr>
              <a:t>利用ログを確認する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212</a:t>
            </a:fld>
            <a:endParaRPr lang="ja-JP" altLang="en-US" dirty="0"/>
          </a:p>
        </p:txBody>
      </p:sp>
      <p:sp>
        <p:nvSpPr>
          <p:cNvPr id="6" name="コンテンツ プレースホルダー 5"/>
          <p:cNvSpPr>
            <a:spLocks noGrp="1"/>
          </p:cNvSpPr>
          <p:nvPr>
            <p:ph sz="quarter" idx="13"/>
          </p:nvPr>
        </p:nvSpPr>
        <p:spPr/>
        <p:txBody>
          <a:bodyPr/>
          <a:lstStyle/>
          <a:p>
            <a:r>
              <a:rPr lang="ja-JP" altLang="en-US" dirty="0"/>
              <a:t>利用</a:t>
            </a:r>
            <a:r>
              <a:rPr lang="ja-JP" altLang="en-US" dirty="0" smtClean="0"/>
              <a:t>ログを確認可能な</a:t>
            </a:r>
            <a:r>
              <a:rPr lang="en-US" altLang="ja-JP" dirty="0" smtClean="0"/>
              <a:t>Resource Analyzer</a:t>
            </a:r>
            <a:r>
              <a:rPr lang="ja-JP" altLang="en-US" dirty="0" smtClean="0"/>
              <a:t>機能の管理画面を表示します</a:t>
            </a:r>
            <a:r>
              <a:rPr kumimoji="1" lang="ja-JP" altLang="en-US" dirty="0" smtClean="0"/>
              <a:t>。</a:t>
            </a:r>
            <a:endParaRPr kumimoji="1" lang="ja-JP" altLang="en-US" dirty="0"/>
          </a:p>
        </p:txBody>
      </p:sp>
      <p:sp>
        <p:nvSpPr>
          <p:cNvPr id="28" name="正方形/長方形 27"/>
          <p:cNvSpPr/>
          <p:nvPr/>
        </p:nvSpPr>
        <p:spPr>
          <a:xfrm>
            <a:off x="1026687" y="3385605"/>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p:cNvSpPr/>
          <p:nvPr/>
        </p:nvSpPr>
        <p:spPr>
          <a:xfrm>
            <a:off x="745887" y="319849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0" name="楕円 29"/>
          <p:cNvSpPr/>
          <p:nvPr/>
        </p:nvSpPr>
        <p:spPr>
          <a:xfrm>
            <a:off x="1275931" y="370552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31" name="正方形/長方形 30"/>
          <p:cNvSpPr/>
          <p:nvPr/>
        </p:nvSpPr>
        <p:spPr>
          <a:xfrm>
            <a:off x="1455731" y="3921184"/>
            <a:ext cx="1224136"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08195290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353516" y="1568573"/>
            <a:ext cx="6436968" cy="338653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3-3.</a:t>
            </a:r>
            <a:r>
              <a:rPr lang="ja-JP" altLang="en-US" dirty="0" smtClean="0">
                <a:ea typeface="+mn-ea"/>
              </a:rPr>
              <a:t>利用ログを確認する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213</a:t>
            </a:fld>
            <a:endParaRPr lang="ja-JP" altLang="en-US" dirty="0"/>
          </a:p>
        </p:txBody>
      </p:sp>
      <p:sp>
        <p:nvSpPr>
          <p:cNvPr id="6" name="コンテンツ プレースホルダー 5"/>
          <p:cNvSpPr>
            <a:spLocks noGrp="1"/>
          </p:cNvSpPr>
          <p:nvPr>
            <p:ph sz="quarter" idx="13"/>
          </p:nvPr>
        </p:nvSpPr>
        <p:spPr/>
        <p:txBody>
          <a:bodyPr/>
          <a:lstStyle/>
          <a:p>
            <a:r>
              <a:rPr kumimoji="1" lang="en-US" altLang="ja-JP" dirty="0" smtClean="0"/>
              <a:t>[</a:t>
            </a:r>
            <a:r>
              <a:rPr kumimoji="1" lang="ja-JP" altLang="en-US" dirty="0" smtClean="0"/>
              <a:t>レポート</a:t>
            </a:r>
            <a:r>
              <a:rPr kumimoji="1" lang="en-US" altLang="ja-JP" dirty="0" smtClean="0"/>
              <a:t>]-[Resource Analyzer]</a:t>
            </a:r>
            <a:r>
              <a:rPr kumimoji="1" lang="ja-JP" altLang="en-US" dirty="0" smtClean="0"/>
              <a:t>配下のメニューから、</a:t>
            </a:r>
            <a:r>
              <a:rPr kumimoji="1" lang="en-US" altLang="ja-JP" dirty="0" smtClean="0"/>
              <a:t>WebFOCUS</a:t>
            </a:r>
            <a:r>
              <a:rPr kumimoji="1" lang="ja-JP" altLang="en-US" dirty="0" smtClean="0"/>
              <a:t>に利用状況を様々な切り口で確認可能です。</a:t>
            </a:r>
            <a:endParaRPr kumimoji="1" lang="en-US" altLang="ja-JP" dirty="0" smtClean="0"/>
          </a:p>
          <a:p>
            <a:r>
              <a:rPr lang="ja-JP" altLang="en-US" dirty="0"/>
              <a:t>今回</a:t>
            </a:r>
            <a:r>
              <a:rPr lang="ja-JP" altLang="en-US" dirty="0" smtClean="0"/>
              <a:t>はプロシジャの使用頻度について確認します。</a:t>
            </a:r>
            <a:endParaRPr kumimoji="1" lang="ja-JP" altLang="en-US" dirty="0"/>
          </a:p>
        </p:txBody>
      </p:sp>
      <p:sp>
        <p:nvSpPr>
          <p:cNvPr id="8" name="正方形/長方形 7"/>
          <p:cNvSpPr/>
          <p:nvPr/>
        </p:nvSpPr>
        <p:spPr>
          <a:xfrm>
            <a:off x="1345372" y="4398592"/>
            <a:ext cx="1580746" cy="2058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1104042" y="417328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6957276" y="44577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7173300" y="4682434"/>
            <a:ext cx="648072"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44123873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3-4.</a:t>
            </a:r>
            <a:r>
              <a:rPr lang="ja-JP" altLang="en-US" dirty="0" smtClean="0">
                <a:ea typeface="+mn-ea"/>
              </a:rPr>
              <a:t>利用ログを確認する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pic>
        <p:nvPicPr>
          <p:cNvPr id="10" name="図 9"/>
          <p:cNvPicPr>
            <a:picLocks noChangeAspect="1"/>
          </p:cNvPicPr>
          <p:nvPr/>
        </p:nvPicPr>
        <p:blipFill>
          <a:blip r:embed="rId2"/>
          <a:stretch>
            <a:fillRect/>
          </a:stretch>
        </p:blipFill>
        <p:spPr>
          <a:xfrm>
            <a:off x="612000" y="1634400"/>
            <a:ext cx="4553585" cy="2229161"/>
          </a:xfrm>
          <a:prstGeom prst="rect">
            <a:avLst/>
          </a:prstGeom>
          <a:ln>
            <a:solidFill>
              <a:schemeClr val="tx1">
                <a:lumMod val="75000"/>
                <a:lumOff val="25000"/>
              </a:schemeClr>
            </a:solidFill>
          </a:ln>
        </p:spPr>
      </p:pic>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214</a:t>
            </a:fld>
            <a:endParaRPr lang="ja-JP" altLang="en-US" dirty="0"/>
          </a:p>
        </p:txBody>
      </p:sp>
      <p:sp>
        <p:nvSpPr>
          <p:cNvPr id="6" name="コンテンツ プレースホルダー 5"/>
          <p:cNvSpPr>
            <a:spLocks noGrp="1"/>
          </p:cNvSpPr>
          <p:nvPr>
            <p:ph sz="quarter" idx="13"/>
          </p:nvPr>
        </p:nvSpPr>
        <p:spPr/>
        <p:txBody>
          <a:bodyPr/>
          <a:lstStyle/>
          <a:p>
            <a:r>
              <a:rPr kumimoji="1" lang="ja-JP" altLang="en-US" dirty="0" smtClean="0"/>
              <a:t>プロシジャの使用頻度が表示されます。</a:t>
            </a:r>
            <a:endParaRPr kumimoji="1" lang="en-US" altLang="ja-JP" dirty="0" smtClean="0"/>
          </a:p>
          <a:p>
            <a:r>
              <a:rPr lang="ja-JP" altLang="en-US" dirty="0" smtClean="0"/>
              <a:t>ハイパーリンクが付いている値はドリルダウンが可能です。</a:t>
            </a:r>
            <a:endParaRPr kumimoji="1" lang="ja-JP" altLang="en-US" dirty="0"/>
          </a:p>
        </p:txBody>
      </p:sp>
      <p:sp>
        <p:nvSpPr>
          <p:cNvPr id="9" name="正方形/長方形 8"/>
          <p:cNvSpPr/>
          <p:nvPr/>
        </p:nvSpPr>
        <p:spPr>
          <a:xfrm>
            <a:off x="612000" y="2931790"/>
            <a:ext cx="9643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3"/>
          <a:stretch>
            <a:fillRect/>
          </a:stretch>
        </p:blipFill>
        <p:spPr>
          <a:xfrm>
            <a:off x="2787410" y="2725326"/>
            <a:ext cx="6056612" cy="2092860"/>
          </a:xfrm>
          <a:prstGeom prst="rect">
            <a:avLst/>
          </a:prstGeom>
          <a:ln>
            <a:solidFill>
              <a:schemeClr val="tx1">
                <a:lumMod val="75000"/>
                <a:lumOff val="25000"/>
              </a:schemeClr>
            </a:solidFill>
          </a:ln>
        </p:spPr>
      </p:pic>
      <p:cxnSp>
        <p:nvCxnSpPr>
          <p:cNvPr id="11" name="直線矢印コネクタ 10"/>
          <p:cNvCxnSpPr>
            <a:stCxn id="9" idx="3"/>
          </p:cNvCxnSpPr>
          <p:nvPr/>
        </p:nvCxnSpPr>
        <p:spPr>
          <a:xfrm>
            <a:off x="1576360" y="3039802"/>
            <a:ext cx="1771944" cy="4320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28370171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4.</a:t>
            </a:r>
            <a:r>
              <a:rPr lang="ja-JP" altLang="en-US" dirty="0" smtClean="0">
                <a:latin typeface="+mn-ea"/>
                <a:ea typeface="+mn-ea"/>
              </a:rPr>
              <a:t>ログアウトする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本章での操作は以上です。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215</a:t>
            </a:fld>
            <a:endParaRPr lang="ja-JP" altLang="en-US" dirty="0"/>
          </a:p>
        </p:txBody>
      </p:sp>
      <p:pic>
        <p:nvPicPr>
          <p:cNvPr id="14" name="図 13"/>
          <p:cNvPicPr>
            <a:picLocks noChangeAspect="1"/>
          </p:cNvPicPr>
          <p:nvPr/>
        </p:nvPicPr>
        <p:blipFill>
          <a:blip r:embed="rId2"/>
          <a:stretch>
            <a:fillRect/>
          </a:stretch>
        </p:blipFill>
        <p:spPr>
          <a:xfrm>
            <a:off x="4581506" y="912210"/>
            <a:ext cx="2124934" cy="2372684"/>
          </a:xfrm>
          <a:prstGeom prst="rect">
            <a:avLst/>
          </a:prstGeom>
          <a:ln>
            <a:solidFill>
              <a:schemeClr val="tx1">
                <a:lumMod val="75000"/>
                <a:lumOff val="25000"/>
              </a:schemeClr>
            </a:solidFill>
          </a:ln>
        </p:spPr>
      </p:pic>
      <p:sp>
        <p:nvSpPr>
          <p:cNvPr id="8" name="正方形/長方形 7"/>
          <p:cNvSpPr/>
          <p:nvPr/>
        </p:nvSpPr>
        <p:spPr>
          <a:xfrm>
            <a:off x="6443427" y="912210"/>
            <a:ext cx="256320" cy="291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227789" y="700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339952" y="26693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627984" y="2899535"/>
            <a:ext cx="2032248" cy="3202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79841191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lang="ja-JP" altLang="en-US" dirty="0" smtClean="0">
                <a:latin typeface="+mj-ea"/>
              </a:rPr>
              <a:t>⑦</a:t>
            </a:r>
            <a:r>
              <a:rPr lang="ja-JP" altLang="en-US" dirty="0">
                <a:latin typeface="+mj-ea"/>
              </a:rPr>
              <a:t>こんなとき</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lang="ja-JP" altLang="en-US" dirty="0" smtClean="0"/>
              <a:t>サポートセンター連携 </a:t>
            </a:r>
            <a:r>
              <a:rPr lang="en-US" altLang="ja-JP" dirty="0" smtClean="0"/>
              <a:t>- </a:t>
            </a:r>
            <a:r>
              <a:rPr lang="ja-JP" altLang="en-US" dirty="0" smtClean="0"/>
              <a:t>ログ収集方法</a:t>
            </a:r>
            <a:endParaRPr lang="en-US" altLang="ja-JP" dirty="0" smtClean="0"/>
          </a:p>
          <a:p>
            <a:pPr marL="285750" indent="-285750">
              <a:buFont typeface="Arial" panose="020B0604020202020204" pitchFamily="34" charset="0"/>
              <a:buChar char="•"/>
            </a:pPr>
            <a:r>
              <a:rPr lang="ja-JP" altLang="en-US" dirty="0" smtClean="0"/>
              <a:t>リクエストの停止方法</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Tree>
    <p:extLst>
      <p:ext uri="{BB962C8B-B14F-4D97-AF65-F5344CB8AC3E}">
        <p14:creationId xmlns:p14="http://schemas.microsoft.com/office/powerpoint/2010/main" val="55468018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こんなと</a:t>
            </a:r>
            <a:r>
              <a:rPr lang="ja-JP" altLang="en-US" dirty="0" smtClean="0"/>
              <a:t>き　サポートセンターからログの収集を依頼されたとき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1708743"/>
          </a:xfrm>
        </p:spPr>
        <p:txBody>
          <a:bodyPr/>
          <a:lstStyle/>
          <a:p>
            <a:r>
              <a:rPr kumimoji="1" lang="ja-JP" altLang="en-US" dirty="0" smtClean="0"/>
              <a:t>弊社サポートセンターに動作について問い合わせた際に </a:t>
            </a:r>
            <a:r>
              <a:rPr kumimoji="1" lang="en-US" altLang="ja-JP" dirty="0" smtClean="0"/>
              <a:t>WebFOCUS</a:t>
            </a:r>
            <a:r>
              <a:rPr kumimoji="1" lang="ja-JP" altLang="en-US" dirty="0" smtClean="0"/>
              <a:t>のログ収集を依頼されるときが</a:t>
            </a:r>
            <a:r>
              <a:rPr kumimoji="1" lang="en-US" altLang="ja-JP" dirty="0" smtClean="0"/>
              <a:t/>
            </a:r>
            <a:br>
              <a:rPr kumimoji="1" lang="en-US" altLang="ja-JP" dirty="0" smtClean="0"/>
            </a:br>
            <a:r>
              <a:rPr kumimoji="1" lang="ja-JP" altLang="en-US" dirty="0" smtClean="0"/>
              <a:t>あります。</a:t>
            </a:r>
            <a:r>
              <a:rPr kumimoji="1" lang="en-US" altLang="ja-JP" dirty="0" smtClean="0"/>
              <a:t>WebFOCUS</a:t>
            </a:r>
            <a:r>
              <a:rPr kumimoji="1" lang="ja-JP" altLang="en-US" dirty="0" smtClean="0"/>
              <a:t>のログは各コンポーネントごとに存在しますが、本章では</a:t>
            </a:r>
            <a:r>
              <a:rPr kumimoji="1" lang="en-US" altLang="ja-JP" dirty="0" smtClean="0"/>
              <a:t>WebFOCUS</a:t>
            </a:r>
            <a:r>
              <a:rPr lang="ja-JP" altLang="en-US" dirty="0"/>
              <a:t> </a:t>
            </a:r>
            <a:r>
              <a:rPr lang="en-US" altLang="ja-JP" dirty="0" smtClean="0"/>
              <a:t>Client </a:t>
            </a:r>
            <a:r>
              <a:rPr lang="ja-JP" altLang="en-US" dirty="0" smtClean="0"/>
              <a:t>と </a:t>
            </a:r>
            <a:endParaRPr lang="en-US" altLang="ja-JP" dirty="0" smtClean="0"/>
          </a:p>
          <a:p>
            <a:r>
              <a:rPr lang="en-US" altLang="ja-JP" dirty="0" smtClean="0"/>
              <a:t>ReporingServer</a:t>
            </a:r>
            <a:r>
              <a:rPr lang="ja-JP" altLang="en-US" dirty="0" smtClean="0"/>
              <a:t>のログ収集方法について説明しています。</a:t>
            </a:r>
            <a:endParaRPr lang="en-US" altLang="ja-JP" dirty="0" smtClean="0"/>
          </a:p>
          <a:p>
            <a:endParaRPr lang="en-US" altLang="ja-JP" dirty="0" smtClean="0"/>
          </a:p>
          <a:p>
            <a:r>
              <a:rPr kumimoji="1" lang="ja-JP" altLang="en-US" dirty="0" smtClean="0"/>
              <a:t>各コンポーネントのログについての詳細は「保守運用管理」をご参照ください。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217</a:t>
            </a:fld>
            <a:endParaRPr lang="ja-JP" altLang="en-US" dirty="0"/>
          </a:p>
        </p:txBody>
      </p:sp>
      <p:grpSp>
        <p:nvGrpSpPr>
          <p:cNvPr id="18" name="グループ化 17"/>
          <p:cNvGrpSpPr/>
          <p:nvPr/>
        </p:nvGrpSpPr>
        <p:grpSpPr>
          <a:xfrm>
            <a:off x="6072284" y="3256426"/>
            <a:ext cx="1140026" cy="829050"/>
            <a:chOff x="3411982" y="2720335"/>
            <a:chExt cx="1140026" cy="829050"/>
          </a:xfrm>
        </p:grpSpPr>
        <p:pic>
          <p:nvPicPr>
            <p:cNvPr id="6" name="図 5"/>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589911" y="2720335"/>
              <a:ext cx="784167" cy="616517"/>
            </a:xfrm>
            <a:prstGeom prst="rect">
              <a:avLst/>
            </a:prstGeom>
          </p:spPr>
        </p:pic>
        <p:pic>
          <p:nvPicPr>
            <p:cNvPr id="8" name="Google Shape;477;p11"/>
            <p:cNvPicPr preferRelativeResize="0"/>
            <p:nvPr/>
          </p:nvPicPr>
          <p:blipFill rotWithShape="1">
            <a:blip r:embed="rId3">
              <a:alphaModFix/>
              <a:duotone>
                <a:schemeClr val="accent6">
                  <a:shade val="45000"/>
                  <a:satMod val="135000"/>
                </a:schemeClr>
                <a:prstClr val="white"/>
              </a:duotone>
            </a:blip>
            <a:srcRect/>
            <a:stretch/>
          </p:blipFill>
          <p:spPr>
            <a:xfrm>
              <a:off x="3768240" y="2914526"/>
              <a:ext cx="427510" cy="437134"/>
            </a:xfrm>
            <a:prstGeom prst="rect">
              <a:avLst/>
            </a:prstGeom>
            <a:noFill/>
            <a:ln>
              <a:noFill/>
            </a:ln>
          </p:spPr>
        </p:pic>
        <p:sp>
          <p:nvSpPr>
            <p:cNvPr id="9" name="Google Shape;478;p11"/>
            <p:cNvSpPr txBox="1"/>
            <p:nvPr/>
          </p:nvSpPr>
          <p:spPr>
            <a:xfrm>
              <a:off x="3411982" y="3318593"/>
              <a:ext cx="1140026"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6"/>
                  </a:solidFill>
                  <a:latin typeface="Meiryo"/>
                  <a:ea typeface="Meiryo"/>
                  <a:cs typeface="Meiryo"/>
                  <a:sym typeface="Meiryo"/>
                </a:rPr>
                <a:t>サポートセンター</a:t>
              </a:r>
              <a:endParaRPr sz="900" b="1" dirty="0">
                <a:solidFill>
                  <a:schemeClr val="accent6"/>
                </a:solidFill>
                <a:latin typeface="Meiryo"/>
                <a:ea typeface="Meiryo"/>
                <a:cs typeface="Meiryo"/>
                <a:sym typeface="Meiryo"/>
              </a:endParaRPr>
            </a:p>
          </p:txBody>
        </p:sp>
      </p:grpSp>
      <p:grpSp>
        <p:nvGrpSpPr>
          <p:cNvPr id="10" name="Google Shape;482;p11"/>
          <p:cNvGrpSpPr/>
          <p:nvPr/>
        </p:nvGrpSpPr>
        <p:grpSpPr>
          <a:xfrm>
            <a:off x="1929338" y="3410995"/>
            <a:ext cx="1326592" cy="733910"/>
            <a:chOff x="2757361" y="1556792"/>
            <a:chExt cx="1612556" cy="847605"/>
          </a:xfrm>
        </p:grpSpPr>
        <p:pic>
          <p:nvPicPr>
            <p:cNvPr id="11" name="Google Shape;483;p11"/>
            <p:cNvPicPr preferRelativeResize="0"/>
            <p:nvPr/>
          </p:nvPicPr>
          <p:blipFill rotWithShape="1">
            <a:blip r:embed="rId4">
              <a:alphaModFix/>
            </a:blip>
            <a:srcRect/>
            <a:stretch/>
          </p:blipFill>
          <p:spPr>
            <a:xfrm>
              <a:off x="3293888" y="1556792"/>
              <a:ext cx="540000" cy="540000"/>
            </a:xfrm>
            <a:prstGeom prst="rect">
              <a:avLst/>
            </a:prstGeom>
            <a:noFill/>
            <a:ln>
              <a:noFill/>
            </a:ln>
          </p:spPr>
        </p:pic>
        <p:sp>
          <p:nvSpPr>
            <p:cNvPr id="12" name="Google Shape;484;p11"/>
            <p:cNvSpPr txBox="1"/>
            <p:nvPr/>
          </p:nvSpPr>
          <p:spPr>
            <a:xfrm>
              <a:off x="2757361" y="2069227"/>
              <a:ext cx="1612556" cy="3351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a:solidFill>
                    <a:srgbClr val="6699CC"/>
                  </a:solidFill>
                  <a:latin typeface="Meiryo"/>
                  <a:ea typeface="Meiryo"/>
                  <a:cs typeface="Meiryo"/>
                  <a:sym typeface="Meiryo"/>
                </a:rPr>
                <a:t>お客様</a:t>
              </a:r>
              <a:endParaRPr sz="900" b="1" dirty="0">
                <a:solidFill>
                  <a:srgbClr val="6699CC"/>
                </a:solidFill>
                <a:latin typeface="Meiryo"/>
                <a:ea typeface="Meiryo"/>
                <a:cs typeface="Meiryo"/>
                <a:sym typeface="Meiryo"/>
              </a:endParaRPr>
            </a:p>
          </p:txBody>
        </p:sp>
      </p:grpSp>
      <p:cxnSp>
        <p:nvCxnSpPr>
          <p:cNvPr id="13" name="Google Shape;484;p16"/>
          <p:cNvCxnSpPr/>
          <p:nvPr/>
        </p:nvCxnSpPr>
        <p:spPr>
          <a:xfrm rot="10800000">
            <a:off x="3186634" y="3410995"/>
            <a:ext cx="2837676" cy="243366"/>
          </a:xfrm>
          <a:prstGeom prst="bentConnector3">
            <a:avLst>
              <a:gd name="adj1" fmla="val 50000"/>
            </a:avLst>
          </a:prstGeom>
          <a:noFill/>
          <a:ln w="12700" cap="flat" cmpd="sng">
            <a:solidFill>
              <a:schemeClr val="accent5"/>
            </a:solidFill>
            <a:prstDash val="solid"/>
            <a:round/>
            <a:headEnd type="triangle" w="lg" len="lg"/>
            <a:tailEnd type="none" w="sm" len="sm"/>
          </a:ln>
        </p:spPr>
      </p:cxnSp>
      <p:sp>
        <p:nvSpPr>
          <p:cNvPr id="21" name="正方形/長方形 20"/>
          <p:cNvSpPr/>
          <p:nvPr/>
        </p:nvSpPr>
        <p:spPr>
          <a:xfrm>
            <a:off x="1998634" y="3183950"/>
            <a:ext cx="1188000" cy="118800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048296" y="3183950"/>
            <a:ext cx="1188000" cy="11880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Google Shape;484;p11"/>
          <p:cNvSpPr txBox="1"/>
          <p:nvPr/>
        </p:nvSpPr>
        <p:spPr>
          <a:xfrm>
            <a:off x="3929447" y="3147814"/>
            <a:ext cx="1326592"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a:solidFill>
                  <a:srgbClr val="6699CC"/>
                </a:solidFill>
                <a:latin typeface="Meiryo"/>
                <a:ea typeface="Meiryo"/>
                <a:cs typeface="Meiryo"/>
                <a:sym typeface="Meiryo"/>
              </a:rPr>
              <a:t>お問い合わせ</a:t>
            </a:r>
            <a:endParaRPr sz="900" b="1" dirty="0">
              <a:solidFill>
                <a:srgbClr val="6699CC"/>
              </a:solidFill>
              <a:latin typeface="Meiryo"/>
              <a:ea typeface="Meiryo"/>
              <a:cs typeface="Meiryo"/>
              <a:sym typeface="Meiryo"/>
            </a:endParaRPr>
          </a:p>
        </p:txBody>
      </p:sp>
      <p:cxnSp>
        <p:nvCxnSpPr>
          <p:cNvPr id="26" name="Google Shape;484;p16"/>
          <p:cNvCxnSpPr/>
          <p:nvPr/>
        </p:nvCxnSpPr>
        <p:spPr>
          <a:xfrm flipV="1">
            <a:off x="3186634" y="4011910"/>
            <a:ext cx="2861662" cy="152019"/>
          </a:xfrm>
          <a:prstGeom prst="bentConnector3">
            <a:avLst>
              <a:gd name="adj1" fmla="val 50000"/>
            </a:avLst>
          </a:prstGeom>
          <a:noFill/>
          <a:ln w="12700" cap="flat" cmpd="sng">
            <a:solidFill>
              <a:schemeClr val="accent6"/>
            </a:solidFill>
            <a:prstDash val="solid"/>
            <a:round/>
            <a:headEnd type="triangle" w="lg" len="lg"/>
            <a:tailEnd type="none" w="sm" len="sm"/>
          </a:ln>
        </p:spPr>
      </p:cxnSp>
      <p:sp>
        <p:nvSpPr>
          <p:cNvPr id="34" name="Google Shape;484;p11"/>
          <p:cNvSpPr txBox="1"/>
          <p:nvPr/>
        </p:nvSpPr>
        <p:spPr>
          <a:xfrm>
            <a:off x="3928666" y="4213166"/>
            <a:ext cx="1326592"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6"/>
                </a:solidFill>
                <a:latin typeface="Meiryo"/>
                <a:ea typeface="Meiryo"/>
                <a:cs typeface="Meiryo"/>
                <a:sym typeface="Meiryo"/>
              </a:rPr>
              <a:t>ご依頼</a:t>
            </a:r>
            <a:endParaRPr sz="900" b="1" dirty="0">
              <a:solidFill>
                <a:schemeClr val="accent6"/>
              </a:solidFill>
              <a:latin typeface="Meiryo"/>
              <a:ea typeface="Meiryo"/>
              <a:cs typeface="Meiryo"/>
              <a:sym typeface="Meiryo"/>
            </a:endParaRPr>
          </a:p>
        </p:txBody>
      </p:sp>
      <p:sp>
        <p:nvSpPr>
          <p:cNvPr id="15" name="四角形吹き出し 14"/>
          <p:cNvSpPr/>
          <p:nvPr/>
        </p:nvSpPr>
        <p:spPr>
          <a:xfrm>
            <a:off x="7484528" y="3178927"/>
            <a:ext cx="1443956" cy="425181"/>
          </a:xfrm>
          <a:prstGeom prst="wedgeRectCallout">
            <a:avLst>
              <a:gd name="adj1" fmla="val -67010"/>
              <a:gd name="adj2" fmla="val 49482"/>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50" dirty="0" smtClean="0"/>
              <a:t>確認のため、ログをご提供ください！</a:t>
            </a:r>
            <a:endParaRPr kumimoji="1" lang="ja-JP" altLang="en-US" sz="1050" dirty="0"/>
          </a:p>
        </p:txBody>
      </p:sp>
      <p:sp>
        <p:nvSpPr>
          <p:cNvPr id="22" name="四角形吹き出し 21"/>
          <p:cNvSpPr/>
          <p:nvPr/>
        </p:nvSpPr>
        <p:spPr>
          <a:xfrm>
            <a:off x="395134" y="3946769"/>
            <a:ext cx="1443956" cy="425181"/>
          </a:xfrm>
          <a:prstGeom prst="wedgeRectCallout">
            <a:avLst>
              <a:gd name="adj1" fmla="val 56188"/>
              <a:gd name="adj2" fmla="val -87375"/>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050" dirty="0" smtClean="0"/>
              <a:t>こんな事象が</a:t>
            </a:r>
            <a:endParaRPr kumimoji="1" lang="en-US" altLang="ja-JP" sz="1050" dirty="0" smtClean="0"/>
          </a:p>
          <a:p>
            <a:pPr algn="ctr"/>
            <a:r>
              <a:rPr kumimoji="1" lang="ja-JP" altLang="en-US" sz="1050" dirty="0" smtClean="0"/>
              <a:t>起こりました！</a:t>
            </a:r>
            <a:endParaRPr kumimoji="1" lang="ja-JP" altLang="en-US" sz="1050" dirty="0"/>
          </a:p>
        </p:txBody>
      </p:sp>
      <p:pic>
        <p:nvPicPr>
          <p:cNvPr id="16" name="図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5342" y="3658537"/>
            <a:ext cx="222668" cy="222668"/>
          </a:xfrm>
          <a:prstGeom prst="rect">
            <a:avLst/>
          </a:prstGeom>
        </p:spPr>
      </p:pic>
      <p:pic>
        <p:nvPicPr>
          <p:cNvPr id="17" name="図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355" y="3678116"/>
            <a:ext cx="222668" cy="222668"/>
          </a:xfrm>
          <a:prstGeom prst="rect">
            <a:avLst/>
          </a:prstGeom>
        </p:spPr>
      </p:pic>
    </p:spTree>
    <p:extLst>
      <p:ext uri="{BB962C8B-B14F-4D97-AF65-F5344CB8AC3E}">
        <p14:creationId xmlns:p14="http://schemas.microsoft.com/office/powerpoint/2010/main" val="2469209070"/>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3257141" y="1630994"/>
            <a:ext cx="2053652" cy="3187192"/>
          </a:xfrm>
          <a:prstGeom prst="rect">
            <a:avLst/>
          </a:prstGeom>
          <a:ln>
            <a:solidFill>
              <a:schemeClr val="tx1">
                <a:lumMod val="75000"/>
                <a:lumOff val="25000"/>
              </a:schemeClr>
            </a:solidFill>
          </a:ln>
        </p:spPr>
      </p:pic>
      <p:pic>
        <p:nvPicPr>
          <p:cNvPr id="7" name="図 6"/>
          <p:cNvPicPr>
            <a:picLocks noChangeAspect="1"/>
          </p:cNvPicPr>
          <p:nvPr/>
        </p:nvPicPr>
        <p:blipFill>
          <a:blip r:embed="rId3"/>
          <a:stretch>
            <a:fillRect/>
          </a:stretch>
        </p:blipFill>
        <p:spPr>
          <a:xfrm>
            <a:off x="606697" y="1630994"/>
            <a:ext cx="2172436" cy="241474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1-1.</a:t>
            </a:r>
            <a:r>
              <a:rPr lang="ja-JP" altLang="en-US" dirty="0"/>
              <a:t>サポートセンター連携　ログの収集</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管理者ユーザーでログインします。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218</a:t>
            </a:fld>
            <a:endParaRPr lang="ja-JP" altLang="en-US" dirty="0"/>
          </a:p>
        </p:txBody>
      </p:sp>
      <p:sp>
        <p:nvSpPr>
          <p:cNvPr id="9" name="正方形/長方形 8"/>
          <p:cNvSpPr/>
          <p:nvPr/>
        </p:nvSpPr>
        <p:spPr>
          <a:xfrm>
            <a:off x="2448272" y="1632721"/>
            <a:ext cx="315068" cy="35055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2195736" y="141837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1" name="楕円 10"/>
          <p:cNvSpPr/>
          <p:nvPr/>
        </p:nvSpPr>
        <p:spPr>
          <a:xfrm>
            <a:off x="574858" y="332422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2" name="正方形/長方形 11"/>
          <p:cNvSpPr/>
          <p:nvPr/>
        </p:nvSpPr>
        <p:spPr>
          <a:xfrm>
            <a:off x="606697" y="3601094"/>
            <a:ext cx="2172436" cy="4446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2915816" y="249974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③</a:t>
            </a:r>
            <a:endParaRPr kumimoji="1" lang="ja-JP" altLang="en-US" sz="1600" b="1" dirty="0">
              <a:solidFill>
                <a:srgbClr val="FF0000"/>
              </a:solidFill>
            </a:endParaRPr>
          </a:p>
        </p:txBody>
      </p:sp>
      <p:sp>
        <p:nvSpPr>
          <p:cNvPr id="21" name="正方形/長方形 20"/>
          <p:cNvSpPr/>
          <p:nvPr/>
        </p:nvSpPr>
        <p:spPr>
          <a:xfrm>
            <a:off x="3196515" y="2715766"/>
            <a:ext cx="2167573" cy="4001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2915816" y="30722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23" name="正方形/長方形 22"/>
          <p:cNvSpPr/>
          <p:nvPr/>
        </p:nvSpPr>
        <p:spPr>
          <a:xfrm>
            <a:off x="3196515" y="3187922"/>
            <a:ext cx="2167573" cy="3941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4156578" y="366849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⑤</a:t>
            </a:r>
            <a:endParaRPr kumimoji="1" lang="ja-JP" altLang="en-US" sz="1600" b="1" dirty="0">
              <a:solidFill>
                <a:srgbClr val="FF0000"/>
              </a:solidFill>
            </a:endParaRPr>
          </a:p>
        </p:txBody>
      </p:sp>
      <p:sp>
        <p:nvSpPr>
          <p:cNvPr id="25" name="正方形/長方形 24"/>
          <p:cNvSpPr/>
          <p:nvPr/>
        </p:nvSpPr>
        <p:spPr>
          <a:xfrm>
            <a:off x="4496240" y="3646954"/>
            <a:ext cx="756266" cy="30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725594100"/>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8636" y="1634274"/>
            <a:ext cx="6905087" cy="3183912"/>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normAutofit fontScale="90000"/>
          </a:bodyPr>
          <a:lstStyle/>
          <a:p>
            <a:pPr>
              <a:lnSpc>
                <a:spcPct val="110000"/>
              </a:lnSpc>
            </a:pPr>
            <a:r>
              <a:rPr lang="en-US" altLang="ja-JP" dirty="0" smtClean="0"/>
              <a:t>1-1.</a:t>
            </a:r>
            <a:r>
              <a:rPr lang="ja-JP" altLang="en-US" dirty="0" smtClean="0"/>
              <a:t>サポートセンター連携　</a:t>
            </a:r>
            <a:r>
              <a:rPr kumimoji="1" lang="ja-JP" altLang="en-US" dirty="0" smtClean="0"/>
              <a:t>ログの収集</a:t>
            </a:r>
            <a:r>
              <a:rPr kumimoji="1" lang="en-US" altLang="ja-JP" dirty="0" smtClean="0"/>
              <a:t/>
            </a:r>
            <a:br>
              <a:rPr kumimoji="1" lang="en-US" altLang="ja-JP" dirty="0" smtClean="0"/>
            </a:br>
            <a:r>
              <a:rPr kumimoji="1" lang="ja-JP" altLang="en-US" dirty="0" smtClean="0"/>
              <a:t>　</a:t>
            </a:r>
            <a:r>
              <a:rPr kumimoji="1" lang="en-US" altLang="ja-JP" dirty="0" smtClean="0"/>
              <a:t>WebFOCUS Client </a:t>
            </a:r>
            <a:r>
              <a:rPr kumimoji="1" lang="ja-JP" altLang="en-US" dirty="0" smtClean="0"/>
              <a:t>ログの取集方法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lang="ja-JP" altLang="en-US" dirty="0" smtClean="0"/>
              <a:t>管理</a:t>
            </a:r>
            <a:r>
              <a:rPr lang="ja-JP" altLang="en-US" dirty="0"/>
              <a:t>コンソールで</a:t>
            </a:r>
            <a:r>
              <a:rPr kumimoji="1" lang="en-US" altLang="ja-JP" dirty="0" smtClean="0"/>
              <a:t>WebFOCUS Client </a:t>
            </a:r>
            <a:r>
              <a:rPr kumimoji="1" lang="ja-JP" altLang="en-US" dirty="0" smtClean="0"/>
              <a:t>ログを一括で収集します。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219</a:t>
            </a:fld>
            <a:endParaRPr lang="ja-JP" altLang="en-US" dirty="0"/>
          </a:p>
        </p:txBody>
      </p:sp>
      <p:sp>
        <p:nvSpPr>
          <p:cNvPr id="10" name="正方形/長方形 9"/>
          <p:cNvSpPr/>
          <p:nvPr/>
        </p:nvSpPr>
        <p:spPr>
          <a:xfrm>
            <a:off x="548697" y="3082571"/>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356389" y="28512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1614756" y="18521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855424" y="2090542"/>
            <a:ext cx="908264" cy="4034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006839" y="2092907"/>
            <a:ext cx="3955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3374580" y="195003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8" name="正方形/長方形 17"/>
          <p:cNvSpPr/>
          <p:nvPr/>
        </p:nvSpPr>
        <p:spPr>
          <a:xfrm>
            <a:off x="1883422" y="2878011"/>
            <a:ext cx="1073866" cy="160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1790963" y="263238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0" name="正方形/長方形 19"/>
          <p:cNvSpPr/>
          <p:nvPr/>
        </p:nvSpPr>
        <p:spPr>
          <a:xfrm>
            <a:off x="2969188" y="2649525"/>
            <a:ext cx="494366" cy="1940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3433542" y="245464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404195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ワークスペーステンプレートの種類</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ワークスペースのテンプレートは以下の</a:t>
            </a:r>
            <a:r>
              <a:rPr kumimoji="1" lang="en-US" altLang="ja-JP" dirty="0" smtClean="0"/>
              <a:t>2</a:t>
            </a:r>
            <a:r>
              <a:rPr kumimoji="1" lang="ja-JP" altLang="en-US" dirty="0" smtClean="0"/>
              <a:t>種類があり、ワークスペース内管理者の権限に違いがあります。</a:t>
            </a:r>
            <a:endParaRPr kumimoji="1" lang="en-US" altLang="ja-JP" dirty="0" smtClean="0"/>
          </a:p>
          <a:p>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a:t>
            </a:fld>
            <a:endParaRPr lang="ja-JP" altLang="en-US" dirty="0"/>
          </a:p>
        </p:txBody>
      </p:sp>
      <p:sp>
        <p:nvSpPr>
          <p:cNvPr id="7" name="AutoShape 3">
            <a:extLst>
              <a:ext uri="{FF2B5EF4-FFF2-40B4-BE49-F238E27FC236}">
                <a16:creationId xmlns:a16="http://schemas.microsoft.com/office/drawing/2014/main" id="{481195B2-AF2C-4920-9D57-E89D722FF2F5}"/>
              </a:ext>
            </a:extLst>
          </p:cNvPr>
          <p:cNvSpPr>
            <a:spLocks noChangeArrowheads="1"/>
          </p:cNvSpPr>
          <p:nvPr/>
        </p:nvSpPr>
        <p:spPr bwMode="auto">
          <a:xfrm>
            <a:off x="359768" y="1347614"/>
            <a:ext cx="3600000" cy="900000"/>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t" anchorCtr="0">
            <a:noAutofit/>
          </a:bodyPr>
          <a:lstStyle/>
          <a:p>
            <a:pPr lvl="0">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エンタープライズ</a:t>
            </a:r>
            <a:endParaRPr lang="en-US" altLang="ja-JP" sz="1050" b="1" dirty="0">
              <a:solidFill>
                <a:schemeClr val="tx1">
                  <a:lumMod val="75000"/>
                  <a:lumOff val="25000"/>
                </a:schemeClr>
              </a:solidFill>
              <a:latin typeface="+mj-ea"/>
              <a:ea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ワークスペース間を超える運用ができます</a:t>
            </a:r>
            <a:endParaRPr lang="en-US" altLang="ja-JP" sz="1000" dirty="0" smtClean="0">
              <a:solidFill>
                <a:schemeClr val="tx1">
                  <a:lumMod val="75000"/>
                  <a:lumOff val="25000"/>
                </a:schemeClr>
              </a:solidFill>
              <a:latin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（全社での利用等）</a:t>
            </a:r>
            <a:endParaRPr lang="en-US" altLang="ja-JP" sz="1000" dirty="0">
              <a:solidFill>
                <a:schemeClr val="tx1">
                  <a:lumMod val="75000"/>
                  <a:lumOff val="25000"/>
                </a:schemeClr>
              </a:solidFill>
              <a:latin typeface="+mj-ea"/>
              <a:cs typeface="メイリオ" pitchFamily="50" charset="-128"/>
            </a:endParaRPr>
          </a:p>
        </p:txBody>
      </p:sp>
      <p:sp>
        <p:nvSpPr>
          <p:cNvPr id="8" name="AutoShape 3">
            <a:extLst>
              <a:ext uri="{FF2B5EF4-FFF2-40B4-BE49-F238E27FC236}">
                <a16:creationId xmlns:a16="http://schemas.microsoft.com/office/drawing/2014/main" id="{481195B2-AF2C-4920-9D57-E89D722FF2F5}"/>
              </a:ext>
            </a:extLst>
          </p:cNvPr>
          <p:cNvSpPr>
            <a:spLocks noChangeArrowheads="1"/>
          </p:cNvSpPr>
          <p:nvPr/>
        </p:nvSpPr>
        <p:spPr bwMode="auto">
          <a:xfrm>
            <a:off x="4572000" y="1347614"/>
            <a:ext cx="3600000" cy="900000"/>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t" anchorCtr="0">
            <a:noAutofit/>
          </a:bodyPr>
          <a:lstStyle/>
          <a:p>
            <a:pPr lvl="0">
              <a:lnSpc>
                <a:spcPct val="120000"/>
              </a:lnSpc>
              <a:spcAft>
                <a:spcPts val="300"/>
              </a:spcAft>
              <a:defRPr/>
            </a:pPr>
            <a:r>
              <a:rPr lang="ja-JP" altLang="en-US" sz="1050" b="1" dirty="0" smtClean="0">
                <a:solidFill>
                  <a:schemeClr val="tx1">
                    <a:lumMod val="75000"/>
                    <a:lumOff val="25000"/>
                  </a:schemeClr>
                </a:solidFill>
                <a:latin typeface="+mj-ea"/>
                <a:ea typeface="+mj-ea"/>
                <a:cs typeface="メイリオ" pitchFamily="50" charset="-128"/>
              </a:rPr>
              <a:t>テナント</a:t>
            </a:r>
            <a:endParaRPr lang="en-US" altLang="ja-JP" sz="1050" b="1" dirty="0">
              <a:solidFill>
                <a:schemeClr val="tx1">
                  <a:lumMod val="75000"/>
                  <a:lumOff val="25000"/>
                </a:schemeClr>
              </a:solidFill>
              <a:latin typeface="+mj-ea"/>
              <a:ea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ワークスペース内の利用に限定します</a:t>
            </a:r>
            <a:endParaRPr lang="en-US" altLang="ja-JP" sz="1000" dirty="0" smtClean="0">
              <a:solidFill>
                <a:schemeClr val="tx1">
                  <a:lumMod val="75000"/>
                  <a:lumOff val="25000"/>
                </a:schemeClr>
              </a:solidFill>
              <a:latin typeface="+mj-ea"/>
              <a:cs typeface="メイリオ" pitchFamily="50" charset="-128"/>
            </a:endParaRPr>
          </a:p>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（グループ会社別での利用等）</a:t>
            </a:r>
            <a:endParaRPr lang="en-US" altLang="ja-JP" sz="1000" dirty="0">
              <a:solidFill>
                <a:schemeClr val="tx1">
                  <a:lumMod val="75000"/>
                  <a:lumOff val="25000"/>
                </a:schemeClr>
              </a:solidFill>
              <a:latin typeface="+mj-ea"/>
              <a:cs typeface="メイリオ" pitchFamily="50" charset="-128"/>
            </a:endParaRPr>
          </a:p>
        </p:txBody>
      </p:sp>
      <p:pic>
        <p:nvPicPr>
          <p:cNvPr id="9" name="Google Shape;428;p15"/>
          <p:cNvPicPr preferRelativeResize="0"/>
          <p:nvPr/>
        </p:nvPicPr>
        <p:blipFill rotWithShape="1">
          <a:blip r:embed="rId2">
            <a:alphaModFix/>
          </a:blip>
          <a:srcRect/>
          <a:stretch/>
        </p:blipFill>
        <p:spPr>
          <a:xfrm>
            <a:off x="719632" y="2751830"/>
            <a:ext cx="540000" cy="540000"/>
          </a:xfrm>
          <a:prstGeom prst="rect">
            <a:avLst/>
          </a:prstGeom>
          <a:noFill/>
          <a:ln>
            <a:noFill/>
          </a:ln>
        </p:spPr>
      </p:pic>
      <p:pic>
        <p:nvPicPr>
          <p:cNvPr id="10" name="Google Shape;434;p15"/>
          <p:cNvPicPr preferRelativeResize="0"/>
          <p:nvPr/>
        </p:nvPicPr>
        <p:blipFill rotWithShape="1">
          <a:blip r:embed="rId3">
            <a:alphaModFix/>
          </a:blip>
          <a:srcRect/>
          <a:stretch/>
        </p:blipFill>
        <p:spPr>
          <a:xfrm>
            <a:off x="2411760" y="3219822"/>
            <a:ext cx="324001" cy="324000"/>
          </a:xfrm>
          <a:prstGeom prst="rect">
            <a:avLst/>
          </a:prstGeom>
          <a:noFill/>
          <a:ln>
            <a:noFill/>
          </a:ln>
        </p:spPr>
      </p:pic>
      <p:sp>
        <p:nvSpPr>
          <p:cNvPr id="11" name="テキスト ボックス 10"/>
          <p:cNvSpPr txBox="1"/>
          <p:nvPr/>
        </p:nvSpPr>
        <p:spPr>
          <a:xfrm>
            <a:off x="359768" y="2373824"/>
            <a:ext cx="2124000" cy="304699"/>
          </a:xfrm>
          <a:prstGeom prst="rect">
            <a:avLst/>
          </a:prstGeom>
          <a:noFill/>
        </p:spPr>
        <p:txBody>
          <a:bodyPr wrap="square" rtlCol="0">
            <a:spAutoFit/>
          </a:bodyPr>
          <a:lstStyle/>
          <a:p>
            <a:pPr>
              <a:lnSpc>
                <a:spcPct val="120000"/>
              </a:lnSpc>
            </a:pPr>
            <a:r>
              <a:rPr kumimoji="1" lang="ja-JP" altLang="en-US" sz="1200" dirty="0" smtClean="0"/>
              <a:t>ワークスペース</a:t>
            </a:r>
            <a:r>
              <a:rPr kumimoji="1" lang="en-US" altLang="ja-JP" sz="1200" dirty="0" smtClean="0"/>
              <a:t>A</a:t>
            </a:r>
            <a:endParaRPr kumimoji="1" lang="ja-JP" altLang="en-US" sz="1200" dirty="0"/>
          </a:p>
        </p:txBody>
      </p:sp>
      <p:pic>
        <p:nvPicPr>
          <p:cNvPr id="12" name="Google Shape;428;p15"/>
          <p:cNvPicPr preferRelativeResize="0"/>
          <p:nvPr/>
        </p:nvPicPr>
        <p:blipFill rotWithShape="1">
          <a:blip r:embed="rId2">
            <a:alphaModFix/>
          </a:blip>
          <a:srcRect/>
          <a:stretch/>
        </p:blipFill>
        <p:spPr>
          <a:xfrm>
            <a:off x="719632" y="3626085"/>
            <a:ext cx="540000" cy="540000"/>
          </a:xfrm>
          <a:prstGeom prst="rect">
            <a:avLst/>
          </a:prstGeom>
          <a:noFill/>
          <a:ln>
            <a:noFill/>
          </a:ln>
        </p:spPr>
      </p:pic>
      <p:sp>
        <p:nvSpPr>
          <p:cNvPr id="13" name="テキスト ボックス 12"/>
          <p:cNvSpPr txBox="1"/>
          <p:nvPr/>
        </p:nvSpPr>
        <p:spPr>
          <a:xfrm>
            <a:off x="359768" y="3392095"/>
            <a:ext cx="2124000" cy="304699"/>
          </a:xfrm>
          <a:prstGeom prst="rect">
            <a:avLst/>
          </a:prstGeom>
          <a:noFill/>
        </p:spPr>
        <p:txBody>
          <a:bodyPr wrap="square" rtlCol="0">
            <a:spAutoFit/>
          </a:bodyPr>
          <a:lstStyle/>
          <a:p>
            <a:pPr>
              <a:lnSpc>
                <a:spcPct val="120000"/>
              </a:lnSpc>
            </a:pPr>
            <a:r>
              <a:rPr kumimoji="1" lang="ja-JP" altLang="en-US" sz="1200" dirty="0" smtClean="0"/>
              <a:t>ワークスペース</a:t>
            </a:r>
            <a:r>
              <a:rPr kumimoji="1" lang="en-US" altLang="ja-JP" sz="1200" dirty="0" smtClean="0"/>
              <a:t>B</a:t>
            </a:r>
            <a:endParaRPr kumimoji="1" lang="ja-JP" altLang="en-US" sz="1200" dirty="0"/>
          </a:p>
        </p:txBody>
      </p:sp>
      <p:cxnSp>
        <p:nvCxnSpPr>
          <p:cNvPr id="16" name="カギ線コネクタ 15"/>
          <p:cNvCxnSpPr>
            <a:stCxn id="35" idx="1"/>
            <a:endCxn id="9" idx="3"/>
          </p:cNvCxnSpPr>
          <p:nvPr/>
        </p:nvCxnSpPr>
        <p:spPr>
          <a:xfrm rot="10800000" flipV="1">
            <a:off x="1259632" y="3021734"/>
            <a:ext cx="1080120" cy="96"/>
          </a:xfrm>
          <a:prstGeom prst="bentConnector3">
            <a:avLst/>
          </a:prstGeom>
          <a:ln w="19050">
            <a:solidFill>
              <a:srgbClr val="007BBB"/>
            </a:solidFill>
            <a:tailEnd type="triangle"/>
          </a:ln>
        </p:spPr>
        <p:style>
          <a:lnRef idx="1">
            <a:schemeClr val="accent1"/>
          </a:lnRef>
          <a:fillRef idx="0">
            <a:schemeClr val="accent1"/>
          </a:fillRef>
          <a:effectRef idx="0">
            <a:schemeClr val="accent1"/>
          </a:effectRef>
          <a:fontRef idx="minor">
            <a:schemeClr val="tx1"/>
          </a:fontRef>
        </p:style>
      </p:cxnSp>
      <p:pic>
        <p:nvPicPr>
          <p:cNvPr id="21" name="Google Shape;383;p12"/>
          <p:cNvPicPr preferRelativeResize="0"/>
          <p:nvPr/>
        </p:nvPicPr>
        <p:blipFill rotWithShape="1">
          <a:blip r:embed="rId4">
            <a:alphaModFix/>
          </a:blip>
          <a:srcRect/>
          <a:stretch/>
        </p:blipFill>
        <p:spPr>
          <a:xfrm>
            <a:off x="1876751" y="2627074"/>
            <a:ext cx="324000" cy="324000"/>
          </a:xfrm>
          <a:prstGeom prst="rect">
            <a:avLst/>
          </a:prstGeom>
          <a:noFill/>
          <a:ln>
            <a:noFill/>
          </a:ln>
        </p:spPr>
      </p:pic>
      <p:pic>
        <p:nvPicPr>
          <p:cNvPr id="33" name="Google Shape;434;p15"/>
          <p:cNvPicPr preferRelativeResize="0"/>
          <p:nvPr/>
        </p:nvPicPr>
        <p:blipFill rotWithShape="1">
          <a:blip r:embed="rId3">
            <a:alphaModFix/>
          </a:blip>
          <a:srcRect/>
          <a:stretch/>
        </p:blipFill>
        <p:spPr>
          <a:xfrm>
            <a:off x="2411760" y="2859782"/>
            <a:ext cx="324001" cy="324000"/>
          </a:xfrm>
          <a:prstGeom prst="rect">
            <a:avLst/>
          </a:prstGeom>
          <a:noFill/>
          <a:ln>
            <a:noFill/>
          </a:ln>
        </p:spPr>
      </p:pic>
      <p:pic>
        <p:nvPicPr>
          <p:cNvPr id="34" name="Google Shape;434;p15"/>
          <p:cNvPicPr preferRelativeResize="0"/>
          <p:nvPr/>
        </p:nvPicPr>
        <p:blipFill rotWithShape="1">
          <a:blip r:embed="rId3">
            <a:alphaModFix/>
          </a:blip>
          <a:srcRect/>
          <a:stretch/>
        </p:blipFill>
        <p:spPr>
          <a:xfrm>
            <a:off x="2411760" y="2499742"/>
            <a:ext cx="324001" cy="324000"/>
          </a:xfrm>
          <a:prstGeom prst="rect">
            <a:avLst/>
          </a:prstGeom>
          <a:noFill/>
          <a:ln>
            <a:noFill/>
          </a:ln>
        </p:spPr>
      </p:pic>
      <p:sp>
        <p:nvSpPr>
          <p:cNvPr id="35" name="正方形/長方形 34"/>
          <p:cNvSpPr/>
          <p:nvPr/>
        </p:nvSpPr>
        <p:spPr>
          <a:xfrm>
            <a:off x="2339752" y="2427734"/>
            <a:ext cx="468000" cy="118800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303808" y="3147814"/>
            <a:ext cx="540000"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カギ線コネクタ 37"/>
          <p:cNvCxnSpPr>
            <a:stCxn id="37" idx="1"/>
            <a:endCxn id="12" idx="3"/>
          </p:cNvCxnSpPr>
          <p:nvPr/>
        </p:nvCxnSpPr>
        <p:spPr>
          <a:xfrm rot="10800000" flipV="1">
            <a:off x="1259632" y="3417813"/>
            <a:ext cx="1044176" cy="478271"/>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 name="Google Shape;383;p12"/>
          <p:cNvPicPr preferRelativeResize="0"/>
          <p:nvPr/>
        </p:nvPicPr>
        <p:blipFill rotWithShape="1">
          <a:blip r:embed="rId4">
            <a:alphaModFix/>
          </a:blip>
          <a:srcRect/>
          <a:stretch/>
        </p:blipFill>
        <p:spPr>
          <a:xfrm>
            <a:off x="1876751" y="3525814"/>
            <a:ext cx="324000" cy="324000"/>
          </a:xfrm>
          <a:prstGeom prst="rect">
            <a:avLst/>
          </a:prstGeom>
          <a:noFill/>
          <a:ln>
            <a:noFill/>
          </a:ln>
        </p:spPr>
      </p:pic>
      <p:pic>
        <p:nvPicPr>
          <p:cNvPr id="42" name="Google Shape;428;p15"/>
          <p:cNvPicPr preferRelativeResize="0"/>
          <p:nvPr/>
        </p:nvPicPr>
        <p:blipFill rotWithShape="1">
          <a:blip r:embed="rId2">
            <a:alphaModFix/>
          </a:blip>
          <a:srcRect/>
          <a:stretch/>
        </p:blipFill>
        <p:spPr>
          <a:xfrm>
            <a:off x="4933400" y="2751830"/>
            <a:ext cx="540000" cy="540000"/>
          </a:xfrm>
          <a:prstGeom prst="rect">
            <a:avLst/>
          </a:prstGeom>
          <a:noFill/>
          <a:ln>
            <a:noFill/>
          </a:ln>
        </p:spPr>
      </p:pic>
      <p:pic>
        <p:nvPicPr>
          <p:cNvPr id="43" name="Google Shape;434;p15"/>
          <p:cNvPicPr preferRelativeResize="0"/>
          <p:nvPr/>
        </p:nvPicPr>
        <p:blipFill rotWithShape="1">
          <a:blip r:embed="rId3">
            <a:alphaModFix/>
          </a:blip>
          <a:srcRect/>
          <a:stretch/>
        </p:blipFill>
        <p:spPr>
          <a:xfrm>
            <a:off x="6625528" y="3219822"/>
            <a:ext cx="324001" cy="324000"/>
          </a:xfrm>
          <a:prstGeom prst="rect">
            <a:avLst/>
          </a:prstGeom>
          <a:noFill/>
          <a:ln>
            <a:noFill/>
          </a:ln>
        </p:spPr>
      </p:pic>
      <p:sp>
        <p:nvSpPr>
          <p:cNvPr id="44" name="テキスト ボックス 43"/>
          <p:cNvSpPr txBox="1"/>
          <p:nvPr/>
        </p:nvSpPr>
        <p:spPr>
          <a:xfrm>
            <a:off x="4573536" y="2373824"/>
            <a:ext cx="2124000" cy="304699"/>
          </a:xfrm>
          <a:prstGeom prst="rect">
            <a:avLst/>
          </a:prstGeom>
          <a:noFill/>
        </p:spPr>
        <p:txBody>
          <a:bodyPr wrap="square" rtlCol="0">
            <a:spAutoFit/>
          </a:bodyPr>
          <a:lstStyle/>
          <a:p>
            <a:pPr>
              <a:lnSpc>
                <a:spcPct val="120000"/>
              </a:lnSpc>
            </a:pPr>
            <a:r>
              <a:rPr kumimoji="1" lang="ja-JP" altLang="en-US" sz="1200" dirty="0" smtClean="0"/>
              <a:t>ワークスペース</a:t>
            </a:r>
            <a:r>
              <a:rPr kumimoji="1" lang="en-US" altLang="ja-JP" sz="1200" dirty="0" smtClean="0"/>
              <a:t>A</a:t>
            </a:r>
            <a:endParaRPr kumimoji="1" lang="ja-JP" altLang="en-US" sz="1200" dirty="0"/>
          </a:p>
        </p:txBody>
      </p:sp>
      <p:pic>
        <p:nvPicPr>
          <p:cNvPr id="45" name="Google Shape;428;p15"/>
          <p:cNvPicPr preferRelativeResize="0"/>
          <p:nvPr/>
        </p:nvPicPr>
        <p:blipFill rotWithShape="1">
          <a:blip r:embed="rId2">
            <a:alphaModFix/>
          </a:blip>
          <a:srcRect/>
          <a:stretch/>
        </p:blipFill>
        <p:spPr>
          <a:xfrm>
            <a:off x="4933400" y="3626085"/>
            <a:ext cx="540000" cy="540000"/>
          </a:xfrm>
          <a:prstGeom prst="rect">
            <a:avLst/>
          </a:prstGeom>
          <a:noFill/>
          <a:ln>
            <a:noFill/>
          </a:ln>
        </p:spPr>
      </p:pic>
      <p:sp>
        <p:nvSpPr>
          <p:cNvPr id="46" name="テキスト ボックス 45"/>
          <p:cNvSpPr txBox="1"/>
          <p:nvPr/>
        </p:nvSpPr>
        <p:spPr>
          <a:xfrm>
            <a:off x="4573536" y="3392095"/>
            <a:ext cx="2124000" cy="304699"/>
          </a:xfrm>
          <a:prstGeom prst="rect">
            <a:avLst/>
          </a:prstGeom>
          <a:noFill/>
        </p:spPr>
        <p:txBody>
          <a:bodyPr wrap="square" rtlCol="0">
            <a:spAutoFit/>
          </a:bodyPr>
          <a:lstStyle/>
          <a:p>
            <a:pPr>
              <a:lnSpc>
                <a:spcPct val="120000"/>
              </a:lnSpc>
            </a:pPr>
            <a:r>
              <a:rPr kumimoji="1" lang="ja-JP" altLang="en-US" sz="1200" dirty="0" smtClean="0"/>
              <a:t>ワークスペース</a:t>
            </a:r>
            <a:r>
              <a:rPr kumimoji="1" lang="en-US" altLang="ja-JP" sz="1200" dirty="0" smtClean="0"/>
              <a:t>B</a:t>
            </a:r>
            <a:endParaRPr kumimoji="1" lang="ja-JP" altLang="en-US" sz="1200" dirty="0"/>
          </a:p>
        </p:txBody>
      </p:sp>
      <p:cxnSp>
        <p:nvCxnSpPr>
          <p:cNvPr id="47" name="カギ線コネクタ 46"/>
          <p:cNvCxnSpPr>
            <a:stCxn id="51" idx="1"/>
            <a:endCxn id="42" idx="3"/>
          </p:cNvCxnSpPr>
          <p:nvPr/>
        </p:nvCxnSpPr>
        <p:spPr>
          <a:xfrm rot="10800000" flipV="1">
            <a:off x="5473400" y="3021734"/>
            <a:ext cx="1080120" cy="96"/>
          </a:xfrm>
          <a:prstGeom prst="bentConnector3">
            <a:avLst/>
          </a:prstGeom>
          <a:ln w="19050">
            <a:solidFill>
              <a:srgbClr val="007BBB"/>
            </a:solidFill>
            <a:tailEnd type="triangle"/>
          </a:ln>
        </p:spPr>
        <p:style>
          <a:lnRef idx="1">
            <a:schemeClr val="accent1"/>
          </a:lnRef>
          <a:fillRef idx="0">
            <a:schemeClr val="accent1"/>
          </a:fillRef>
          <a:effectRef idx="0">
            <a:schemeClr val="accent1"/>
          </a:effectRef>
          <a:fontRef idx="minor">
            <a:schemeClr val="tx1"/>
          </a:fontRef>
        </p:style>
      </p:cxnSp>
      <p:pic>
        <p:nvPicPr>
          <p:cNvPr id="48" name="Google Shape;383;p12"/>
          <p:cNvPicPr preferRelativeResize="0"/>
          <p:nvPr/>
        </p:nvPicPr>
        <p:blipFill rotWithShape="1">
          <a:blip r:embed="rId4">
            <a:alphaModFix/>
          </a:blip>
          <a:srcRect/>
          <a:stretch/>
        </p:blipFill>
        <p:spPr>
          <a:xfrm>
            <a:off x="6090519" y="2627074"/>
            <a:ext cx="324000" cy="324000"/>
          </a:xfrm>
          <a:prstGeom prst="rect">
            <a:avLst/>
          </a:prstGeom>
          <a:noFill/>
          <a:ln>
            <a:noFill/>
          </a:ln>
        </p:spPr>
      </p:pic>
      <p:pic>
        <p:nvPicPr>
          <p:cNvPr id="49" name="Google Shape;434;p15"/>
          <p:cNvPicPr preferRelativeResize="0"/>
          <p:nvPr/>
        </p:nvPicPr>
        <p:blipFill rotWithShape="1">
          <a:blip r:embed="rId3">
            <a:alphaModFix/>
          </a:blip>
          <a:srcRect/>
          <a:stretch/>
        </p:blipFill>
        <p:spPr>
          <a:xfrm>
            <a:off x="6625528" y="2859782"/>
            <a:ext cx="324001" cy="324000"/>
          </a:xfrm>
          <a:prstGeom prst="rect">
            <a:avLst/>
          </a:prstGeom>
          <a:noFill/>
          <a:ln>
            <a:noFill/>
          </a:ln>
        </p:spPr>
      </p:pic>
      <p:pic>
        <p:nvPicPr>
          <p:cNvPr id="50" name="Google Shape;434;p15"/>
          <p:cNvPicPr preferRelativeResize="0"/>
          <p:nvPr/>
        </p:nvPicPr>
        <p:blipFill rotWithShape="1">
          <a:blip r:embed="rId3">
            <a:alphaModFix/>
          </a:blip>
          <a:srcRect/>
          <a:stretch/>
        </p:blipFill>
        <p:spPr>
          <a:xfrm>
            <a:off x="6625528" y="2499742"/>
            <a:ext cx="324001" cy="324000"/>
          </a:xfrm>
          <a:prstGeom prst="rect">
            <a:avLst/>
          </a:prstGeom>
          <a:noFill/>
          <a:ln>
            <a:noFill/>
          </a:ln>
        </p:spPr>
      </p:pic>
      <p:sp>
        <p:nvSpPr>
          <p:cNvPr id="51" name="正方形/長方形 50"/>
          <p:cNvSpPr/>
          <p:nvPr/>
        </p:nvSpPr>
        <p:spPr>
          <a:xfrm>
            <a:off x="6553520" y="2427734"/>
            <a:ext cx="468000" cy="1188000"/>
          </a:xfrm>
          <a:prstGeom prst="rect">
            <a:avLst/>
          </a:prstGeom>
          <a:solidFill>
            <a:srgbClr val="000000">
              <a:alpha val="30196"/>
            </a:srgb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5" name="Google Shape;381;p12"/>
          <p:cNvPicPr preferRelativeResize="0"/>
          <p:nvPr/>
        </p:nvPicPr>
        <p:blipFill rotWithShape="1">
          <a:blip r:embed="rId5">
            <a:alphaModFix/>
          </a:blip>
          <a:srcRect/>
          <a:stretch/>
        </p:blipFill>
        <p:spPr>
          <a:xfrm>
            <a:off x="6083968" y="3507854"/>
            <a:ext cx="324000" cy="324000"/>
          </a:xfrm>
          <a:prstGeom prst="rect">
            <a:avLst/>
          </a:prstGeom>
          <a:noFill/>
          <a:ln>
            <a:noFill/>
          </a:ln>
        </p:spPr>
      </p:pic>
      <p:sp>
        <p:nvSpPr>
          <p:cNvPr id="56" name="テキスト ボックス 55"/>
          <p:cNvSpPr txBox="1"/>
          <p:nvPr/>
        </p:nvSpPr>
        <p:spPr>
          <a:xfrm>
            <a:off x="359768" y="4186370"/>
            <a:ext cx="3600000" cy="757130"/>
          </a:xfrm>
          <a:prstGeom prst="rect">
            <a:avLst/>
          </a:prstGeom>
          <a:noFill/>
        </p:spPr>
        <p:txBody>
          <a:bodyPr wrap="square" rtlCol="0">
            <a:spAutoFit/>
          </a:bodyPr>
          <a:lstStyle/>
          <a:p>
            <a:pPr>
              <a:lnSpc>
                <a:spcPct val="120000"/>
              </a:lnSpc>
            </a:pPr>
            <a:r>
              <a:rPr kumimoji="1" lang="ja-JP" altLang="en-US" sz="1200" dirty="0" smtClean="0">
                <a:solidFill>
                  <a:schemeClr val="tx1">
                    <a:lumMod val="75000"/>
                    <a:lumOff val="25000"/>
                  </a:schemeClr>
                </a:solidFill>
              </a:rPr>
              <a:t>ワークスペース</a:t>
            </a:r>
            <a:r>
              <a:rPr kumimoji="1" lang="en-US" altLang="ja-JP" sz="1200" dirty="0" smtClean="0">
                <a:solidFill>
                  <a:schemeClr val="tx1">
                    <a:lumMod val="75000"/>
                    <a:lumOff val="25000"/>
                  </a:schemeClr>
                </a:solidFill>
              </a:rPr>
              <a:t>B</a:t>
            </a:r>
            <a:r>
              <a:rPr kumimoji="1" lang="ja-JP" altLang="en-US" sz="1200" dirty="0" smtClean="0">
                <a:solidFill>
                  <a:schemeClr val="tx1">
                    <a:lumMod val="75000"/>
                    <a:lumOff val="25000"/>
                  </a:schemeClr>
                </a:solidFill>
              </a:rPr>
              <a:t>の管理者は、他の管理者が作成したユーザーも参照できるため、自身の</a:t>
            </a:r>
            <a:r>
              <a:rPr lang="ja-JP" altLang="en-US" sz="1200" dirty="0" smtClean="0">
                <a:solidFill>
                  <a:schemeClr val="tx1">
                    <a:lumMod val="75000"/>
                    <a:lumOff val="25000"/>
                  </a:schemeClr>
                </a:solidFill>
              </a:rPr>
              <a:t>グループに所属させることができます。</a:t>
            </a:r>
            <a:endParaRPr kumimoji="1" lang="ja-JP" altLang="en-US" sz="1200" dirty="0">
              <a:solidFill>
                <a:schemeClr val="tx1">
                  <a:lumMod val="75000"/>
                  <a:lumOff val="25000"/>
                </a:schemeClr>
              </a:solidFill>
            </a:endParaRPr>
          </a:p>
        </p:txBody>
      </p:sp>
      <p:sp>
        <p:nvSpPr>
          <p:cNvPr id="57" name="テキスト ボックス 56"/>
          <p:cNvSpPr txBox="1"/>
          <p:nvPr/>
        </p:nvSpPr>
        <p:spPr>
          <a:xfrm>
            <a:off x="4577134" y="4186370"/>
            <a:ext cx="3594866" cy="757130"/>
          </a:xfrm>
          <a:prstGeom prst="rect">
            <a:avLst/>
          </a:prstGeom>
          <a:noFill/>
        </p:spPr>
        <p:txBody>
          <a:bodyPr wrap="square" rtlCol="0">
            <a:spAutoFit/>
          </a:bodyPr>
          <a:lstStyle/>
          <a:p>
            <a:pPr>
              <a:lnSpc>
                <a:spcPct val="120000"/>
              </a:lnSpc>
            </a:pPr>
            <a:r>
              <a:rPr kumimoji="1" lang="ja-JP" altLang="en-US" sz="1200" dirty="0" smtClean="0">
                <a:solidFill>
                  <a:schemeClr val="tx1">
                    <a:lumMod val="75000"/>
                    <a:lumOff val="25000"/>
                  </a:schemeClr>
                </a:solidFill>
              </a:rPr>
              <a:t>ワークスペース</a:t>
            </a:r>
            <a:r>
              <a:rPr kumimoji="1" lang="en-US" altLang="ja-JP" sz="1200" dirty="0" smtClean="0">
                <a:solidFill>
                  <a:schemeClr val="tx1">
                    <a:lumMod val="75000"/>
                    <a:lumOff val="25000"/>
                  </a:schemeClr>
                </a:solidFill>
              </a:rPr>
              <a:t>B</a:t>
            </a:r>
            <a:r>
              <a:rPr kumimoji="1" lang="ja-JP" altLang="en-US" sz="1200" dirty="0" smtClean="0">
                <a:solidFill>
                  <a:schemeClr val="tx1">
                    <a:lumMod val="75000"/>
                    <a:lumOff val="25000"/>
                  </a:schemeClr>
                </a:solidFill>
              </a:rPr>
              <a:t>の管理者は、他の管理者が作成したユーザーを参照できないため、自身のグループに所属させることができません。</a:t>
            </a:r>
            <a:endParaRPr kumimoji="1" lang="ja-JP" altLang="en-US" sz="1200" dirty="0">
              <a:solidFill>
                <a:schemeClr val="tx1">
                  <a:lumMod val="75000"/>
                  <a:lumOff val="25000"/>
                </a:schemeClr>
              </a:solidFill>
            </a:endParaRPr>
          </a:p>
        </p:txBody>
      </p:sp>
      <p:cxnSp>
        <p:nvCxnSpPr>
          <p:cNvPr id="59" name="カギ線コネクタ 58"/>
          <p:cNvCxnSpPr>
            <a:endCxn id="54" idx="2"/>
          </p:cNvCxnSpPr>
          <p:nvPr/>
        </p:nvCxnSpPr>
        <p:spPr>
          <a:xfrm flipV="1">
            <a:off x="5473400" y="3687814"/>
            <a:ext cx="1312816" cy="252089"/>
          </a:xfrm>
          <a:prstGeom prst="bentConnector2">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p:cNvSpPr txBox="1"/>
          <p:nvPr/>
        </p:nvSpPr>
        <p:spPr>
          <a:xfrm>
            <a:off x="6849770" y="3682183"/>
            <a:ext cx="1980000" cy="480131"/>
          </a:xfrm>
          <a:prstGeom prst="rect">
            <a:avLst/>
          </a:prstGeom>
          <a:noFill/>
        </p:spPr>
        <p:txBody>
          <a:bodyPr wrap="square" rtlCol="0">
            <a:spAutoFit/>
          </a:bodyPr>
          <a:lstStyle/>
          <a:p>
            <a:pPr>
              <a:lnSpc>
                <a:spcPct val="120000"/>
              </a:lnSpc>
            </a:pPr>
            <a:r>
              <a:rPr kumimoji="1" lang="ja-JP" altLang="en-US" sz="700" dirty="0" smtClean="0">
                <a:solidFill>
                  <a:schemeClr val="tx1">
                    <a:lumMod val="75000"/>
                    <a:lumOff val="25000"/>
                  </a:schemeClr>
                </a:solidFill>
              </a:rPr>
              <a:t>ワークスペース</a:t>
            </a:r>
            <a:r>
              <a:rPr kumimoji="1" lang="en-US" altLang="ja-JP" sz="700" dirty="0" smtClean="0">
                <a:solidFill>
                  <a:schemeClr val="tx1">
                    <a:lumMod val="75000"/>
                    <a:lumOff val="25000"/>
                  </a:schemeClr>
                </a:solidFill>
              </a:rPr>
              <a:t>A</a:t>
            </a:r>
            <a:r>
              <a:rPr kumimoji="1" lang="ja-JP" altLang="en-US" sz="700" dirty="0" smtClean="0">
                <a:solidFill>
                  <a:schemeClr val="tx1">
                    <a:lumMod val="75000"/>
                    <a:lumOff val="25000"/>
                  </a:schemeClr>
                </a:solidFill>
              </a:rPr>
              <a:t>の管理者が作成した</a:t>
            </a:r>
            <a:endParaRPr kumimoji="1" lang="en-US" altLang="ja-JP" sz="700" dirty="0" smtClean="0">
              <a:solidFill>
                <a:schemeClr val="tx1">
                  <a:lumMod val="75000"/>
                  <a:lumOff val="25000"/>
                </a:schemeClr>
              </a:solidFill>
            </a:endParaRPr>
          </a:p>
          <a:p>
            <a:pPr>
              <a:lnSpc>
                <a:spcPct val="120000"/>
              </a:lnSpc>
            </a:pPr>
            <a:r>
              <a:rPr kumimoji="1" lang="ja-JP" altLang="en-US" sz="700" dirty="0" smtClean="0">
                <a:solidFill>
                  <a:schemeClr val="tx1">
                    <a:lumMod val="75000"/>
                    <a:lumOff val="25000"/>
                  </a:schemeClr>
                </a:solidFill>
              </a:rPr>
              <a:t>ユーザーを参照できない</a:t>
            </a:r>
            <a:r>
              <a:rPr lang="ja-JP" altLang="en-US" sz="700" dirty="0" smtClean="0">
                <a:solidFill>
                  <a:schemeClr val="tx1">
                    <a:lumMod val="75000"/>
                    <a:lumOff val="25000"/>
                  </a:schemeClr>
                </a:solidFill>
              </a:rPr>
              <a:t>（存在が見えない）</a:t>
            </a:r>
            <a:endParaRPr kumimoji="1" lang="ja-JP" altLang="en-US" sz="700" dirty="0">
              <a:solidFill>
                <a:schemeClr val="tx1">
                  <a:lumMod val="75000"/>
                  <a:lumOff val="25000"/>
                </a:schemeClr>
              </a:solidFill>
            </a:endParaRPr>
          </a:p>
        </p:txBody>
      </p:sp>
      <p:cxnSp>
        <p:nvCxnSpPr>
          <p:cNvPr id="40" name="カギ線コネクタ 39"/>
          <p:cNvCxnSpPr>
            <a:endCxn id="37" idx="2"/>
          </p:cNvCxnSpPr>
          <p:nvPr/>
        </p:nvCxnSpPr>
        <p:spPr>
          <a:xfrm flipV="1">
            <a:off x="1273370" y="3687814"/>
            <a:ext cx="1300438" cy="276704"/>
          </a:xfrm>
          <a:prstGeom prst="bentConnector2">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2591779" y="3682183"/>
            <a:ext cx="1908213" cy="480131"/>
          </a:xfrm>
          <a:prstGeom prst="rect">
            <a:avLst/>
          </a:prstGeom>
          <a:noFill/>
        </p:spPr>
        <p:txBody>
          <a:bodyPr wrap="square" rtlCol="0">
            <a:spAutoFit/>
          </a:bodyPr>
          <a:lstStyle/>
          <a:p>
            <a:pPr>
              <a:lnSpc>
                <a:spcPct val="120000"/>
              </a:lnSpc>
            </a:pPr>
            <a:r>
              <a:rPr kumimoji="1" lang="ja-JP" altLang="en-US" sz="700" dirty="0" smtClean="0">
                <a:solidFill>
                  <a:schemeClr val="tx1">
                    <a:lumMod val="75000"/>
                    <a:lumOff val="25000"/>
                  </a:schemeClr>
                </a:solidFill>
              </a:rPr>
              <a:t>ワークスペース</a:t>
            </a:r>
            <a:r>
              <a:rPr kumimoji="1" lang="en-US" altLang="ja-JP" sz="700" dirty="0" smtClean="0">
                <a:solidFill>
                  <a:schemeClr val="tx1">
                    <a:lumMod val="75000"/>
                    <a:lumOff val="25000"/>
                  </a:schemeClr>
                </a:solidFill>
              </a:rPr>
              <a:t>A</a:t>
            </a:r>
            <a:r>
              <a:rPr kumimoji="1" lang="ja-JP" altLang="en-US" sz="700" dirty="0" smtClean="0">
                <a:solidFill>
                  <a:schemeClr val="tx1">
                    <a:lumMod val="75000"/>
                    <a:lumOff val="25000"/>
                  </a:schemeClr>
                </a:solidFill>
              </a:rPr>
              <a:t>の管理者が作成した</a:t>
            </a:r>
            <a:endParaRPr kumimoji="1" lang="en-US" altLang="ja-JP" sz="700" dirty="0" smtClean="0">
              <a:solidFill>
                <a:schemeClr val="tx1">
                  <a:lumMod val="75000"/>
                  <a:lumOff val="25000"/>
                </a:schemeClr>
              </a:solidFill>
            </a:endParaRPr>
          </a:p>
          <a:p>
            <a:pPr>
              <a:lnSpc>
                <a:spcPct val="120000"/>
              </a:lnSpc>
            </a:pPr>
            <a:r>
              <a:rPr kumimoji="1" lang="ja-JP" altLang="en-US" sz="700" dirty="0" smtClean="0">
                <a:solidFill>
                  <a:schemeClr val="tx1">
                    <a:lumMod val="75000"/>
                    <a:lumOff val="25000"/>
                  </a:schemeClr>
                </a:solidFill>
              </a:rPr>
              <a:t>ユーザーをワークスペース</a:t>
            </a:r>
            <a:r>
              <a:rPr kumimoji="1" lang="en-US" altLang="ja-JP" sz="700" dirty="0" smtClean="0">
                <a:solidFill>
                  <a:schemeClr val="tx1">
                    <a:lumMod val="75000"/>
                    <a:lumOff val="25000"/>
                  </a:schemeClr>
                </a:solidFill>
              </a:rPr>
              <a:t>B</a:t>
            </a:r>
            <a:r>
              <a:rPr kumimoji="1" lang="ja-JP" altLang="en-US" sz="700" dirty="0" smtClean="0">
                <a:solidFill>
                  <a:schemeClr val="tx1">
                    <a:lumMod val="75000"/>
                    <a:lumOff val="25000"/>
                  </a:schemeClr>
                </a:solidFill>
              </a:rPr>
              <a:t>のグループに</a:t>
            </a:r>
            <a:r>
              <a:rPr kumimoji="1" lang="en-US" altLang="ja-JP" sz="700" dirty="0" smtClean="0">
                <a:solidFill>
                  <a:schemeClr val="tx1">
                    <a:lumMod val="75000"/>
                    <a:lumOff val="25000"/>
                  </a:schemeClr>
                </a:solidFill>
              </a:rPr>
              <a:t/>
            </a:r>
            <a:br>
              <a:rPr kumimoji="1" lang="en-US" altLang="ja-JP" sz="700" dirty="0" smtClean="0">
                <a:solidFill>
                  <a:schemeClr val="tx1">
                    <a:lumMod val="75000"/>
                    <a:lumOff val="25000"/>
                  </a:schemeClr>
                </a:solidFill>
              </a:rPr>
            </a:br>
            <a:r>
              <a:rPr kumimoji="1" lang="ja-JP" altLang="en-US" sz="700" dirty="0" smtClean="0">
                <a:solidFill>
                  <a:schemeClr val="tx1">
                    <a:lumMod val="75000"/>
                    <a:lumOff val="25000"/>
                  </a:schemeClr>
                </a:solidFill>
              </a:rPr>
              <a:t>所属させることができる。</a:t>
            </a:r>
            <a:endParaRPr kumimoji="1" lang="ja-JP" altLang="en-US" sz="700" dirty="0">
              <a:solidFill>
                <a:schemeClr val="tx1">
                  <a:lumMod val="75000"/>
                  <a:lumOff val="25000"/>
                </a:schemeClr>
              </a:solidFill>
            </a:endParaRPr>
          </a:p>
        </p:txBody>
      </p:sp>
      <p:sp>
        <p:nvSpPr>
          <p:cNvPr id="54" name="正方形/長方形 53"/>
          <p:cNvSpPr/>
          <p:nvPr/>
        </p:nvSpPr>
        <p:spPr>
          <a:xfrm>
            <a:off x="6516216" y="3147814"/>
            <a:ext cx="540000" cy="540000"/>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p:cNvSpPr txBox="1"/>
          <p:nvPr/>
        </p:nvSpPr>
        <p:spPr>
          <a:xfrm>
            <a:off x="2855121" y="2428621"/>
            <a:ext cx="1404000" cy="480131"/>
          </a:xfrm>
          <a:prstGeom prst="rect">
            <a:avLst/>
          </a:prstGeom>
          <a:noFill/>
        </p:spPr>
        <p:txBody>
          <a:bodyPr wrap="square" rtlCol="0">
            <a:spAutoFit/>
          </a:bodyPr>
          <a:lstStyle/>
          <a:p>
            <a:pPr>
              <a:lnSpc>
                <a:spcPct val="120000"/>
              </a:lnSpc>
            </a:pPr>
            <a:r>
              <a:rPr lang="ja-JP" altLang="en-US" sz="700" dirty="0" smtClean="0">
                <a:solidFill>
                  <a:schemeClr val="tx1">
                    <a:lumMod val="75000"/>
                    <a:lumOff val="25000"/>
                  </a:schemeClr>
                </a:solidFill>
              </a:rPr>
              <a:t>←</a:t>
            </a:r>
            <a:r>
              <a:rPr kumimoji="1" lang="ja-JP" altLang="en-US" sz="700" dirty="0" smtClean="0">
                <a:solidFill>
                  <a:schemeClr val="tx1">
                    <a:lumMod val="75000"/>
                    <a:lumOff val="25000"/>
                  </a:schemeClr>
                </a:solidFill>
              </a:rPr>
              <a:t>ワークスペース</a:t>
            </a:r>
            <a:r>
              <a:rPr kumimoji="1" lang="en-US" altLang="ja-JP" sz="700" dirty="0" smtClean="0">
                <a:solidFill>
                  <a:schemeClr val="tx1">
                    <a:lumMod val="75000"/>
                    <a:lumOff val="25000"/>
                  </a:schemeClr>
                </a:solidFill>
              </a:rPr>
              <a:t>A</a:t>
            </a:r>
            <a:r>
              <a:rPr kumimoji="1" lang="ja-JP" altLang="en-US" sz="700" dirty="0" smtClean="0">
                <a:solidFill>
                  <a:schemeClr val="tx1">
                    <a:lumMod val="75000"/>
                    <a:lumOff val="25000"/>
                  </a:schemeClr>
                </a:solidFill>
              </a:rPr>
              <a:t>の管理者が作成したユーザーアカウント</a:t>
            </a:r>
            <a:endParaRPr kumimoji="1" lang="ja-JP" altLang="en-US" sz="700" dirty="0">
              <a:solidFill>
                <a:schemeClr val="tx1">
                  <a:lumMod val="75000"/>
                  <a:lumOff val="25000"/>
                </a:schemeClr>
              </a:solidFill>
            </a:endParaRPr>
          </a:p>
        </p:txBody>
      </p:sp>
      <p:sp>
        <p:nvSpPr>
          <p:cNvPr id="61" name="テキスト ボックス 60"/>
          <p:cNvSpPr txBox="1"/>
          <p:nvPr/>
        </p:nvSpPr>
        <p:spPr>
          <a:xfrm>
            <a:off x="7061394" y="2428621"/>
            <a:ext cx="1440000" cy="480131"/>
          </a:xfrm>
          <a:prstGeom prst="rect">
            <a:avLst/>
          </a:prstGeom>
          <a:noFill/>
        </p:spPr>
        <p:txBody>
          <a:bodyPr wrap="square" rtlCol="0">
            <a:spAutoFit/>
          </a:bodyPr>
          <a:lstStyle/>
          <a:p>
            <a:pPr>
              <a:lnSpc>
                <a:spcPct val="120000"/>
              </a:lnSpc>
            </a:pPr>
            <a:r>
              <a:rPr lang="ja-JP" altLang="en-US" sz="700" dirty="0" smtClean="0">
                <a:solidFill>
                  <a:schemeClr val="tx1">
                    <a:lumMod val="75000"/>
                    <a:lumOff val="25000"/>
                  </a:schemeClr>
                </a:solidFill>
              </a:rPr>
              <a:t>←</a:t>
            </a:r>
            <a:r>
              <a:rPr kumimoji="1" lang="ja-JP" altLang="en-US" sz="700" dirty="0" smtClean="0">
                <a:solidFill>
                  <a:schemeClr val="tx1">
                    <a:lumMod val="75000"/>
                    <a:lumOff val="25000"/>
                  </a:schemeClr>
                </a:solidFill>
              </a:rPr>
              <a:t>ワークスペース</a:t>
            </a:r>
            <a:r>
              <a:rPr kumimoji="1" lang="en-US" altLang="ja-JP" sz="700" dirty="0" smtClean="0">
                <a:solidFill>
                  <a:schemeClr val="tx1">
                    <a:lumMod val="75000"/>
                    <a:lumOff val="25000"/>
                  </a:schemeClr>
                </a:solidFill>
              </a:rPr>
              <a:t>A</a:t>
            </a:r>
            <a:r>
              <a:rPr kumimoji="1" lang="ja-JP" altLang="en-US" sz="700" dirty="0" smtClean="0">
                <a:solidFill>
                  <a:schemeClr val="tx1">
                    <a:lumMod val="75000"/>
                    <a:lumOff val="25000"/>
                  </a:schemeClr>
                </a:solidFill>
              </a:rPr>
              <a:t>の管理者が作成したユーザーアカウント</a:t>
            </a:r>
            <a:endParaRPr kumimoji="1" lang="ja-JP" altLang="en-US" sz="700" dirty="0">
              <a:solidFill>
                <a:schemeClr val="tx1">
                  <a:lumMod val="75000"/>
                  <a:lumOff val="25000"/>
                </a:schemeClr>
              </a:solidFill>
            </a:endParaRPr>
          </a:p>
        </p:txBody>
      </p:sp>
    </p:spTree>
    <p:extLst>
      <p:ext uri="{BB962C8B-B14F-4D97-AF65-F5344CB8AC3E}">
        <p14:creationId xmlns:p14="http://schemas.microsoft.com/office/powerpoint/2010/main" val="286624739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607722" y="1624994"/>
            <a:ext cx="6916606" cy="3180048"/>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normAutofit fontScale="90000"/>
          </a:bodyPr>
          <a:lstStyle/>
          <a:p>
            <a:pPr>
              <a:lnSpc>
                <a:spcPct val="110000"/>
              </a:lnSpc>
            </a:pPr>
            <a:r>
              <a:rPr lang="en-US" altLang="ja-JP" dirty="0" smtClean="0"/>
              <a:t>1-2.</a:t>
            </a:r>
            <a:r>
              <a:rPr lang="ja-JP" altLang="en-US" dirty="0" smtClean="0"/>
              <a:t>サポートセンター連携　</a:t>
            </a:r>
            <a:r>
              <a:rPr kumimoji="1" lang="ja-JP" altLang="en-US" dirty="0" smtClean="0"/>
              <a:t>ログの収集</a:t>
            </a:r>
            <a:r>
              <a:rPr kumimoji="1" lang="en-US" altLang="ja-JP" dirty="0" smtClean="0"/>
              <a:t/>
            </a:r>
            <a:br>
              <a:rPr kumimoji="1" lang="en-US" altLang="ja-JP" dirty="0" smtClean="0"/>
            </a:br>
            <a:r>
              <a:rPr kumimoji="1" lang="ja-JP" altLang="en-US" dirty="0" smtClean="0"/>
              <a:t>　</a:t>
            </a:r>
            <a:r>
              <a:rPr kumimoji="1" lang="en-US" altLang="ja-JP" dirty="0" smtClean="0"/>
              <a:t>WebFOCUS Reporting Server </a:t>
            </a:r>
            <a:r>
              <a:rPr kumimoji="1" lang="ja-JP" altLang="en-US" dirty="0" smtClean="0"/>
              <a:t>ログの取集方法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lang="ja-JP" altLang="en-US" dirty="0" smtClean="0"/>
              <a:t>サーバーワークスペースで</a:t>
            </a:r>
            <a:r>
              <a:rPr lang="en-US" altLang="ja-JP" dirty="0" smtClean="0"/>
              <a:t>WebFOCUS </a:t>
            </a:r>
            <a:r>
              <a:rPr lang="en-US" altLang="ja-JP" dirty="0"/>
              <a:t>Reporting Server </a:t>
            </a:r>
            <a:r>
              <a:rPr lang="ja-JP" altLang="en-US" dirty="0" smtClean="0"/>
              <a:t>ログを取集します。</a:t>
            </a:r>
            <a:endParaRPr lang="en-US" altLang="ja-JP" dirty="0" smtClean="0"/>
          </a:p>
          <a:p>
            <a:r>
              <a:rPr lang="en-US" altLang="ja-JP" dirty="0" smtClean="0"/>
              <a:t>[</a:t>
            </a:r>
            <a:r>
              <a:rPr lang="ja-JP" altLang="en-US" dirty="0" smtClean="0"/>
              <a:t>ワークスペースログ</a:t>
            </a:r>
            <a:r>
              <a:rPr lang="en-US" altLang="ja-JP" dirty="0" smtClean="0"/>
              <a:t>]</a:t>
            </a:r>
            <a:r>
              <a:rPr lang="ja-JP" altLang="en-US" dirty="0" smtClean="0"/>
              <a:t>をダブルクリックした後に</a:t>
            </a:r>
            <a:r>
              <a:rPr lang="en-US" altLang="ja-JP" dirty="0" smtClean="0"/>
              <a:t>[</a:t>
            </a:r>
            <a:r>
              <a:rPr lang="en-US" altLang="ja-JP" dirty="0" err="1" smtClean="0"/>
              <a:t>e</a:t>
            </a:r>
            <a:r>
              <a:rPr kumimoji="1" lang="en-US" altLang="ja-JP" dirty="0" err="1" smtClean="0"/>
              <a:t>daprint</a:t>
            </a:r>
            <a:r>
              <a:rPr kumimoji="1" lang="en-US" altLang="ja-JP" dirty="0" smtClean="0"/>
              <a:t>] </a:t>
            </a:r>
            <a:r>
              <a:rPr kumimoji="1" lang="ja-JP" altLang="en-US" dirty="0" smtClean="0"/>
              <a:t>を右クリックして</a:t>
            </a:r>
            <a:r>
              <a:rPr kumimoji="1" lang="en-US" altLang="ja-JP" dirty="0" smtClean="0"/>
              <a:t>[</a:t>
            </a:r>
            <a:r>
              <a:rPr kumimoji="1" lang="ja-JP" altLang="en-US" dirty="0" smtClean="0"/>
              <a:t>ダウンロード</a:t>
            </a:r>
            <a:r>
              <a:rPr kumimoji="1" lang="en-US" altLang="ja-JP" dirty="0" smtClean="0"/>
              <a:t>]</a:t>
            </a:r>
            <a:r>
              <a:rPr kumimoji="1" lang="ja-JP" altLang="en-US" dirty="0" smtClean="0"/>
              <a:t>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220</a:t>
            </a:fld>
            <a:endParaRPr lang="ja-JP" altLang="en-US" dirty="0"/>
          </a:p>
        </p:txBody>
      </p:sp>
      <p:sp>
        <p:nvSpPr>
          <p:cNvPr id="10" name="正方形/長方形 9"/>
          <p:cNvSpPr/>
          <p:nvPr/>
        </p:nvSpPr>
        <p:spPr>
          <a:xfrm>
            <a:off x="552192" y="3071476"/>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318726" y="28237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704225" y="384761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851334" y="4093808"/>
            <a:ext cx="984362"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3853139" y="4040051"/>
            <a:ext cx="1160741" cy="2302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2983080" y="405185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5" name="正方形/長方形 24"/>
          <p:cNvSpPr/>
          <p:nvPr/>
        </p:nvSpPr>
        <p:spPr>
          <a:xfrm>
            <a:off x="1873056" y="4306268"/>
            <a:ext cx="1368000" cy="2096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3445002" y="42702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7" name="正方形/長方形 26"/>
          <p:cNvSpPr/>
          <p:nvPr/>
        </p:nvSpPr>
        <p:spPr>
          <a:xfrm>
            <a:off x="3271112" y="4525090"/>
            <a:ext cx="324000" cy="1348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4989969" y="384938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1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25385211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7722" y="1630540"/>
            <a:ext cx="3657547" cy="3190396"/>
          </a:xfrm>
          <a:prstGeom prst="rect">
            <a:avLst/>
          </a:prstGeom>
          <a:ln>
            <a:solidFill>
              <a:schemeClr val="tx1">
                <a:lumMod val="75000"/>
                <a:lumOff val="25000"/>
              </a:schemeClr>
            </a:solidFill>
          </a:ln>
        </p:spPr>
      </p:pic>
      <p:pic>
        <p:nvPicPr>
          <p:cNvPr id="9" name="図 8"/>
          <p:cNvPicPr>
            <a:picLocks noChangeAspect="1"/>
          </p:cNvPicPr>
          <p:nvPr/>
        </p:nvPicPr>
        <p:blipFill>
          <a:blip r:embed="rId3"/>
          <a:stretch>
            <a:fillRect/>
          </a:stretch>
        </p:blipFill>
        <p:spPr>
          <a:xfrm>
            <a:off x="4868239" y="1628972"/>
            <a:ext cx="3354399" cy="2559518"/>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normAutofit/>
          </a:bodyPr>
          <a:lstStyle/>
          <a:p>
            <a:pPr>
              <a:lnSpc>
                <a:spcPct val="110000"/>
              </a:lnSpc>
            </a:pPr>
            <a:r>
              <a:rPr lang="en-US" altLang="ja-JP" dirty="0" smtClean="0"/>
              <a:t>1-3. </a:t>
            </a:r>
            <a:r>
              <a:rPr kumimoji="1" lang="en-US" altLang="ja-JP" dirty="0" smtClean="0"/>
              <a:t>WebFOCUS Reporting Server </a:t>
            </a:r>
            <a:r>
              <a:rPr kumimoji="1" lang="ja-JP" altLang="en-US" dirty="0" smtClean="0"/>
              <a:t>ログの</a:t>
            </a:r>
            <a:r>
              <a:rPr lang="ja-JP" altLang="en-US" dirty="0" smtClean="0"/>
              <a:t>確認</a:t>
            </a:r>
            <a:r>
              <a:rPr kumimoji="1" lang="ja-JP" altLang="en-US" dirty="0" smtClean="0"/>
              <a:t>　フィルタ設定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lang="ja-JP" altLang="en-US" dirty="0" smtClean="0"/>
              <a:t>サーバーワークスペースで</a:t>
            </a:r>
            <a:r>
              <a:rPr lang="en-US" altLang="ja-JP" dirty="0" smtClean="0"/>
              <a:t>WebFOCUS </a:t>
            </a:r>
            <a:r>
              <a:rPr lang="en-US" altLang="ja-JP" dirty="0"/>
              <a:t>Reporting Server </a:t>
            </a:r>
            <a:r>
              <a:rPr lang="ja-JP" altLang="en-US" dirty="0" smtClean="0"/>
              <a:t>ログを</a:t>
            </a:r>
            <a:r>
              <a:rPr lang="ja-JP" altLang="en-US" dirty="0"/>
              <a:t>確認</a:t>
            </a:r>
            <a:r>
              <a:rPr lang="ja-JP" altLang="en-US" dirty="0" smtClean="0"/>
              <a:t>する際にフィルタの設定をします。</a:t>
            </a:r>
            <a:endParaRPr lang="en-US" altLang="ja-JP" dirty="0" smtClean="0"/>
          </a:p>
          <a:p>
            <a:r>
              <a:rPr lang="en-US" altLang="ja-JP" dirty="0" smtClean="0"/>
              <a:t>[</a:t>
            </a:r>
            <a:r>
              <a:rPr lang="ja-JP" altLang="en-US" dirty="0" smtClean="0"/>
              <a:t>ワークスペースログ</a:t>
            </a:r>
            <a:r>
              <a:rPr lang="en-US" altLang="ja-JP" dirty="0"/>
              <a:t>]</a:t>
            </a:r>
            <a:r>
              <a:rPr kumimoji="1" lang="ja-JP" altLang="en-US" dirty="0" smtClean="0"/>
              <a:t>を右クリックして</a:t>
            </a:r>
            <a:r>
              <a:rPr kumimoji="1" lang="en-US" altLang="ja-JP" dirty="0" smtClean="0"/>
              <a:t>[</a:t>
            </a:r>
            <a:r>
              <a:rPr lang="ja-JP" altLang="en-US" dirty="0" smtClean="0"/>
              <a:t>フィルタ</a:t>
            </a:r>
            <a:r>
              <a:rPr kumimoji="1" lang="en-US" altLang="ja-JP" dirty="0" smtClean="0"/>
              <a:t>]</a:t>
            </a:r>
            <a:r>
              <a:rPr kumimoji="1" lang="ja-JP" altLang="en-US" dirty="0" smtClean="0"/>
              <a:t>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221</a:t>
            </a:fld>
            <a:endParaRPr lang="ja-JP" altLang="en-US" dirty="0"/>
          </a:p>
        </p:txBody>
      </p:sp>
      <p:sp>
        <p:nvSpPr>
          <p:cNvPr id="10" name="正方形/長方形 9"/>
          <p:cNvSpPr/>
          <p:nvPr/>
        </p:nvSpPr>
        <p:spPr>
          <a:xfrm>
            <a:off x="552192" y="3091140"/>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343192" y="28646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718723" y="386239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874301" y="4123304"/>
            <a:ext cx="936104"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654608" y="1848260"/>
            <a:ext cx="1621486" cy="37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1799629" y="40659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5" name="正方形/長方形 24"/>
          <p:cNvSpPr/>
          <p:nvPr/>
        </p:nvSpPr>
        <p:spPr>
          <a:xfrm>
            <a:off x="1856103" y="4316834"/>
            <a:ext cx="864000" cy="213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p:cNvSpPr/>
          <p:nvPr/>
        </p:nvSpPr>
        <p:spPr>
          <a:xfrm>
            <a:off x="3779912" y="397587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7" name="正方形/長方形 26"/>
          <p:cNvSpPr/>
          <p:nvPr/>
        </p:nvSpPr>
        <p:spPr>
          <a:xfrm>
            <a:off x="2752329" y="4224450"/>
            <a:ext cx="1315615" cy="2589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7905539" y="15983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20" name="AutoShape 3">
            <a:extLst>
              <a:ext uri="{FF2B5EF4-FFF2-40B4-BE49-F238E27FC236}">
                <a16:creationId xmlns:a16="http://schemas.microsoft.com/office/drawing/2014/main" id="{481195B2-AF2C-4920-9D57-E89D722FF2F5}"/>
              </a:ext>
            </a:extLst>
          </p:cNvPr>
          <p:cNvSpPr>
            <a:spLocks noChangeArrowheads="1"/>
          </p:cNvSpPr>
          <p:nvPr/>
        </p:nvSpPr>
        <p:spPr bwMode="auto">
          <a:xfrm>
            <a:off x="4860032" y="4291114"/>
            <a:ext cx="3362606" cy="526949"/>
          </a:xfrm>
          <a:prstGeom prst="roundRect">
            <a:avLst>
              <a:gd name="adj" fmla="val 0"/>
            </a:avLst>
          </a:prstGeom>
          <a:solidFill>
            <a:schemeClr val="accent5">
              <a:lumMod val="20000"/>
              <a:lumOff val="80000"/>
            </a:schemeClr>
          </a:solidFill>
          <a:ln w="6350">
            <a:noFill/>
          </a:ln>
          <a:effectLst/>
        </p:spPr>
        <p:txBody>
          <a:bodyPr wrap="square" lIns="108000" tIns="72000" rIns="108000" bIns="72000" anchor="ctr" anchorCtr="0">
            <a:noAutofit/>
          </a:bodyPr>
          <a:lstStyle/>
          <a:p>
            <a:pPr lvl="0">
              <a:lnSpc>
                <a:spcPct val="120000"/>
              </a:lnSpc>
              <a:spcAft>
                <a:spcPts val="300"/>
              </a:spcAft>
              <a:defRPr/>
            </a:pPr>
            <a:r>
              <a:rPr lang="ja-JP" altLang="en-US" sz="1000" dirty="0" smtClean="0">
                <a:solidFill>
                  <a:schemeClr val="tx1">
                    <a:lumMod val="75000"/>
                    <a:lumOff val="25000"/>
                  </a:schemeClr>
                </a:solidFill>
                <a:latin typeface="+mj-ea"/>
                <a:cs typeface="メイリオ" pitchFamily="50" charset="-128"/>
              </a:rPr>
              <a:t>ログ</a:t>
            </a:r>
            <a:r>
              <a:rPr lang="en-US" altLang="ja-JP" sz="1000" dirty="0" smtClean="0">
                <a:solidFill>
                  <a:schemeClr val="tx1">
                    <a:lumMod val="75000"/>
                    <a:lumOff val="25000"/>
                  </a:schemeClr>
                </a:solidFill>
                <a:latin typeface="+mj-ea"/>
                <a:cs typeface="メイリオ" pitchFamily="50" charset="-128"/>
              </a:rPr>
              <a:t>(</a:t>
            </a:r>
            <a:r>
              <a:rPr lang="en-US" altLang="ja-JP" sz="1000" dirty="0"/>
              <a:t>e</a:t>
            </a:r>
            <a:r>
              <a:rPr lang="en-US" altLang="ja-JP" sz="1000" dirty="0" smtClean="0"/>
              <a:t>daprint)</a:t>
            </a:r>
            <a:r>
              <a:rPr lang="ja-JP" altLang="en-US" sz="1000" dirty="0" smtClean="0">
                <a:solidFill>
                  <a:schemeClr val="tx1">
                    <a:lumMod val="75000"/>
                    <a:lumOff val="25000"/>
                  </a:schemeClr>
                </a:solidFill>
                <a:latin typeface="+mj-ea"/>
                <a:cs typeface="メイリオ" pitchFamily="50" charset="-128"/>
              </a:rPr>
              <a:t>のダウンロードをする場合は、必ずフィルタを解除してからダウンロードを行ってください。</a:t>
            </a:r>
            <a:endParaRPr lang="en-US" altLang="ja-JP" sz="1000" dirty="0">
              <a:solidFill>
                <a:schemeClr val="tx1">
                  <a:lumMod val="75000"/>
                  <a:lumOff val="25000"/>
                </a:schemeClr>
              </a:solidFill>
              <a:latin typeface="+mj-ea"/>
              <a:cs typeface="メイリオ" pitchFamily="50" charset="-128"/>
            </a:endParaRPr>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85135332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こんなと</a:t>
            </a:r>
            <a:r>
              <a:rPr lang="ja-JP" altLang="en-US" dirty="0" smtClean="0"/>
              <a:t>き　実行したリクエストを緊急停止したいとき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3902620"/>
          </a:xfrm>
        </p:spPr>
        <p:txBody>
          <a:bodyPr>
            <a:normAutofit/>
          </a:bodyPr>
          <a:lstStyle/>
          <a:p>
            <a:r>
              <a:rPr kumimoji="1" lang="ja-JP" altLang="en-US" dirty="0" smtClean="0"/>
              <a:t>誤った操作で大量検索リクエストを実行してしまったときなどに、システムの負荷が上がりユーザー全体のレスポンスが遅くなるなどの影響が出る場合があります。</a:t>
            </a:r>
            <a:endParaRPr kumimoji="1" lang="en-US" altLang="ja-JP" dirty="0" smtClean="0"/>
          </a:p>
          <a:p>
            <a:endParaRPr kumimoji="1" lang="en-US" altLang="ja-JP" dirty="0" smtClean="0"/>
          </a:p>
          <a:p>
            <a:r>
              <a:rPr kumimoji="1" lang="ja-JP" altLang="en-US" dirty="0" smtClean="0"/>
              <a:t>このような時のため、リクエストを緊急停止する方法を</a:t>
            </a:r>
            <a:r>
              <a:rPr lang="ja-JP" altLang="en-US" dirty="0" smtClean="0"/>
              <a:t>説明します。</a:t>
            </a:r>
            <a:endParaRPr lang="en-US" altLang="ja-JP" dirty="0" smtClean="0"/>
          </a:p>
          <a:p>
            <a:endParaRPr lang="en-US" altLang="ja-JP" dirty="0" smtClean="0"/>
          </a:p>
          <a:p>
            <a:r>
              <a:rPr kumimoji="1" lang="ja-JP" altLang="en-US" dirty="0" smtClean="0"/>
              <a:t>リクエスト</a:t>
            </a:r>
            <a:r>
              <a:rPr lang="ja-JP" altLang="en-US" dirty="0" smtClean="0"/>
              <a:t>の</a:t>
            </a:r>
            <a:r>
              <a:rPr kumimoji="1" lang="ja-JP" altLang="en-US" dirty="0" smtClean="0"/>
              <a:t>停止方法は</a:t>
            </a:r>
            <a:r>
              <a:rPr kumimoji="1" lang="en-US" altLang="ja-JP" dirty="0" smtClean="0"/>
              <a:t>2</a:t>
            </a:r>
            <a:r>
              <a:rPr kumimoji="1" lang="ja-JP" altLang="en-US" dirty="0" smtClean="0"/>
              <a:t>種類あり、それぞれの停止方法は下記です。</a:t>
            </a:r>
            <a:endParaRPr kumimoji="1" lang="en-US" altLang="ja-JP" dirty="0" smtClean="0"/>
          </a:p>
          <a:p>
            <a:endParaRPr kumimoji="1" lang="en-US" altLang="ja-JP" dirty="0" smtClean="0"/>
          </a:p>
          <a:p>
            <a:pPr marL="800100" lvl="1" indent="-342900">
              <a:buFont typeface="+mj-lt"/>
              <a:buAutoNum type="arabicPeriod"/>
            </a:pPr>
            <a:r>
              <a:rPr kumimoji="1" lang="ja-JP" altLang="en-US" sz="1400" dirty="0" smtClean="0"/>
              <a:t>管理者によるエージェントの停止</a:t>
            </a:r>
            <a:endParaRPr kumimoji="1" lang="en-US" altLang="ja-JP" sz="1400" dirty="0" smtClean="0"/>
          </a:p>
          <a:p>
            <a:pPr marL="800100" lvl="1" indent="-342900">
              <a:buFont typeface="+mj-lt"/>
              <a:buAutoNum type="arabicPeriod"/>
            </a:pPr>
            <a:r>
              <a:rPr lang="ja-JP" altLang="en-US" sz="1400" dirty="0" smtClean="0"/>
              <a:t>実行</a:t>
            </a:r>
            <a:r>
              <a:rPr lang="ja-JP" altLang="en-US" sz="1400" dirty="0"/>
              <a:t>ユーザーのリクエスト</a:t>
            </a:r>
            <a:r>
              <a:rPr lang="ja-JP" altLang="en-US" sz="1400" dirty="0" smtClean="0"/>
              <a:t>の停止</a:t>
            </a:r>
            <a:endParaRPr kumimoji="1" lang="ja-JP" altLang="en-US" sz="1400"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222</a:t>
            </a:fld>
            <a:endParaRPr lang="ja-JP" altLang="en-US" dirty="0"/>
          </a:p>
        </p:txBody>
      </p:sp>
    </p:spTree>
    <p:extLst>
      <p:ext uri="{BB962C8B-B14F-4D97-AF65-F5344CB8AC3E}">
        <p14:creationId xmlns:p14="http://schemas.microsoft.com/office/powerpoint/2010/main" val="1062616996"/>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4673" y="1626348"/>
            <a:ext cx="6847647" cy="3154133"/>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lstStyle/>
          <a:p>
            <a:r>
              <a:rPr lang="en-US" altLang="ja-JP" dirty="0" smtClean="0"/>
              <a:t>2-1.</a:t>
            </a:r>
            <a:r>
              <a:rPr lang="ja-JP" altLang="en-US" dirty="0" smtClean="0"/>
              <a:t>リクエスト</a:t>
            </a:r>
            <a:r>
              <a:rPr lang="ja-JP" altLang="en-US" dirty="0"/>
              <a:t>の停止　管理者</a:t>
            </a:r>
            <a:r>
              <a:rPr lang="ja-JP" altLang="en-US" dirty="0" smtClean="0"/>
              <a:t>の</a:t>
            </a:r>
            <a:r>
              <a:rPr lang="ja-JP" altLang="en-US" dirty="0"/>
              <a:t>リクエスト</a:t>
            </a:r>
            <a:r>
              <a:rPr lang="ja-JP" altLang="en-US" dirty="0" smtClean="0"/>
              <a:t>の停止</a:t>
            </a:r>
            <a:r>
              <a:rPr lang="ja-JP" altLang="en-US" dirty="0"/>
              <a:t>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lang="ja-JP" altLang="en-US" dirty="0"/>
              <a:t>サーバーワークスペース</a:t>
            </a:r>
            <a:r>
              <a:rPr lang="ja-JP" altLang="en-US" dirty="0" smtClean="0"/>
              <a:t>で実行中のすべてまたは任意のリクエストを停止します</a:t>
            </a:r>
            <a:r>
              <a:rPr lang="ja-JP" altLang="en-US" dirty="0"/>
              <a:t>。</a:t>
            </a:r>
            <a:endParaRPr lang="en-US" altLang="ja-JP" dirty="0"/>
          </a:p>
          <a:p>
            <a:r>
              <a:rPr lang="ja-JP" altLang="en-US" dirty="0" smtClean="0"/>
              <a:t>停止したいリクエストにチェックをつけて</a:t>
            </a:r>
            <a:r>
              <a:rPr lang="en-US" altLang="ja-JP" dirty="0" smtClean="0"/>
              <a:t>[</a:t>
            </a:r>
            <a:r>
              <a:rPr lang="ja-JP" altLang="en-US" dirty="0" smtClean="0"/>
              <a:t>選択したエージェントの終了</a:t>
            </a:r>
            <a:r>
              <a:rPr lang="en-US" altLang="ja-JP" dirty="0" smtClean="0"/>
              <a:t>]</a:t>
            </a:r>
            <a:r>
              <a:rPr lang="ja-JP" altLang="en-US" dirty="0" smtClean="0"/>
              <a:t>をクリックします。</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223</a:t>
            </a:fld>
            <a:endParaRPr lang="ja-JP" altLang="en-US" dirty="0"/>
          </a:p>
        </p:txBody>
      </p:sp>
      <p:sp>
        <p:nvSpPr>
          <p:cNvPr id="15" name="正方形/長方形 14"/>
          <p:cNvSpPr/>
          <p:nvPr/>
        </p:nvSpPr>
        <p:spPr>
          <a:xfrm>
            <a:off x="562024" y="3056728"/>
            <a:ext cx="359600" cy="3237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281224" y="28696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8" name="楕円 17"/>
          <p:cNvSpPr/>
          <p:nvPr/>
        </p:nvSpPr>
        <p:spPr>
          <a:xfrm>
            <a:off x="731296" y="381800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9" name="正方形/長方形 18"/>
          <p:cNvSpPr/>
          <p:nvPr/>
        </p:nvSpPr>
        <p:spPr>
          <a:xfrm>
            <a:off x="876972" y="4073700"/>
            <a:ext cx="917525" cy="2540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2915816" y="336279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2" name="正方形/長方形 21"/>
          <p:cNvSpPr/>
          <p:nvPr/>
        </p:nvSpPr>
        <p:spPr>
          <a:xfrm>
            <a:off x="3185269" y="2753362"/>
            <a:ext cx="341597" cy="1834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4099347" y="229734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4" name="正方形/長方形 23"/>
          <p:cNvSpPr/>
          <p:nvPr/>
        </p:nvSpPr>
        <p:spPr>
          <a:xfrm>
            <a:off x="3263521" y="2441360"/>
            <a:ext cx="835826" cy="213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89875787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607723" y="1636049"/>
            <a:ext cx="6762464" cy="3095941"/>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lstStyle/>
          <a:p>
            <a:r>
              <a:rPr lang="en-US" altLang="ja-JP" dirty="0" smtClean="0"/>
              <a:t>2-2.</a:t>
            </a:r>
            <a:r>
              <a:rPr kumimoji="1" lang="ja-JP" altLang="en-US" dirty="0" smtClean="0"/>
              <a:t>リクエストの停止　実行ユーザーのリクエストの停止方法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ツール設定から自分が実行したリクエストを停止します。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224</a:t>
            </a:fld>
            <a:endParaRPr lang="ja-JP" altLang="en-US" dirty="0"/>
          </a:p>
        </p:txBody>
      </p:sp>
      <p:sp>
        <p:nvSpPr>
          <p:cNvPr id="10" name="正方形/長方形 9"/>
          <p:cNvSpPr/>
          <p:nvPr/>
        </p:nvSpPr>
        <p:spPr>
          <a:xfrm>
            <a:off x="7102786" y="1593681"/>
            <a:ext cx="297190" cy="2481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6969025" y="13283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楕円 11"/>
          <p:cNvSpPr/>
          <p:nvPr/>
        </p:nvSpPr>
        <p:spPr>
          <a:xfrm>
            <a:off x="5325574" y="17823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3" name="正方形/長方形 12"/>
          <p:cNvSpPr/>
          <p:nvPr/>
        </p:nvSpPr>
        <p:spPr>
          <a:xfrm>
            <a:off x="5616673" y="1786292"/>
            <a:ext cx="1347436" cy="2309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2970085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225</a:t>
            </a:fld>
            <a:endParaRPr lang="ja-JP" altLang="en-US" dirty="0"/>
          </a:p>
        </p:txBody>
      </p:sp>
      <p:sp>
        <p:nvSpPr>
          <p:cNvPr id="3" name="フッター プレースホルダー 2"/>
          <p:cNvSpPr>
            <a:spLocks noGrp="1"/>
          </p:cNvSpPr>
          <p:nvPr>
            <p:ph type="ftr" sz="quarter" idx="4294967295"/>
          </p:nvPr>
        </p:nvSpPr>
        <p:spPr>
          <a:xfrm>
            <a:off x="0" y="4818063"/>
            <a:ext cx="2447925" cy="274637"/>
          </a:xfrm>
        </p:spPr>
        <p:txBody>
          <a:bodyPr/>
          <a:lstStyle/>
          <a:p>
            <a:r>
              <a:rPr lang="en-US" altLang="ja-JP" smtClean="0"/>
              <a:t>© K.K. Ashisuto</a:t>
            </a:r>
            <a:endParaRPr lang="ja-JP" altLang="en-US" dirty="0"/>
          </a:p>
        </p:txBody>
      </p:sp>
    </p:spTree>
    <p:extLst>
      <p:ext uri="{BB962C8B-B14F-4D97-AF65-F5344CB8AC3E}">
        <p14:creationId xmlns:p14="http://schemas.microsoft.com/office/powerpoint/2010/main" val="1396292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3"/>
          </p:nvPr>
        </p:nvSpPr>
        <p:spPr/>
        <p:txBody>
          <a:bodyPr/>
          <a:lstStyle/>
          <a:p>
            <a:r>
              <a:rPr lang="ja-JP" altLang="en-US" dirty="0" smtClean="0">
                <a:latin typeface="+mn-ea"/>
              </a:rPr>
              <a:t>新規作成したワークスペース内で利用するアプリケーションパスを割り当てます。</a:t>
            </a:r>
            <a:endParaRPr lang="en-US" altLang="ja-JP" dirty="0" smtClean="0">
              <a:latin typeface="+mn-ea"/>
            </a:endParaRPr>
          </a:p>
          <a:p>
            <a:endParaRPr lang="en-US" altLang="ja-JP" dirty="0">
              <a:latin typeface="+mn-ea"/>
            </a:endParaRPr>
          </a:p>
          <a:p>
            <a:r>
              <a:rPr lang="en-US" altLang="ja-JP" dirty="0">
                <a:latin typeface="+mn-ea"/>
              </a:rPr>
              <a:t>【</a:t>
            </a:r>
            <a:r>
              <a:rPr lang="ja-JP" altLang="en-US" dirty="0">
                <a:latin typeface="+mn-ea"/>
              </a:rPr>
              <a:t>④の設定</a:t>
            </a:r>
            <a:r>
              <a:rPr lang="en-US" altLang="ja-JP" dirty="0">
                <a:latin typeface="+mn-ea"/>
              </a:rPr>
              <a:t>】</a:t>
            </a:r>
          </a:p>
          <a:p>
            <a:r>
              <a:rPr lang="ja-JP" altLang="en-US" dirty="0" smtClean="0">
                <a:latin typeface="+mn-ea"/>
              </a:rPr>
              <a:t>「</a:t>
            </a:r>
            <a:r>
              <a:rPr lang="en-US" altLang="ja-JP" dirty="0" err="1" smtClean="0">
                <a:latin typeface="Segoe UI 本文"/>
              </a:rPr>
              <a:t>kkalec</a:t>
            </a:r>
            <a:r>
              <a:rPr lang="ja-JP" altLang="en-US" dirty="0" smtClean="0">
                <a:latin typeface="+mn-ea"/>
              </a:rPr>
              <a:t>」にチェックを入れます。</a:t>
            </a:r>
            <a:endParaRPr lang="en-US" altLang="ja-JP" dirty="0" smtClean="0">
              <a:latin typeface="+mn-ea"/>
            </a:endParaRPr>
          </a:p>
          <a:p>
            <a:endParaRPr lang="en-US" altLang="ja-JP" dirty="0" smtClean="0">
              <a:latin typeface="+mn-ea"/>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0208" y="1563638"/>
            <a:ext cx="4664160" cy="2844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2-2.</a:t>
            </a:r>
            <a:r>
              <a:rPr lang="ja-JP" altLang="en-US" dirty="0">
                <a:latin typeface="+mn-ea"/>
              </a:rPr>
              <a:t>ワークスペースを</a:t>
            </a:r>
            <a:r>
              <a:rPr lang="ja-JP" altLang="en-US" dirty="0" smtClean="0">
                <a:latin typeface="+mn-ea"/>
              </a:rPr>
              <a:t>作成 </a:t>
            </a:r>
            <a:r>
              <a:rPr lang="en-US" altLang="ja-JP" dirty="0" smtClean="0">
                <a:latin typeface="+mn-ea"/>
              </a:rPr>
              <a:t>- </a:t>
            </a:r>
            <a:r>
              <a:rPr lang="ja-JP" altLang="en-US" dirty="0" smtClean="0">
                <a:latin typeface="+mn-ea"/>
                <a:ea typeface="+mn-ea"/>
              </a:rPr>
              <a:t>アプリケーションパスを割り当て</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23</a:t>
            </a:fld>
            <a:endParaRPr lang="ja-JP" altLang="en-US" dirty="0"/>
          </a:p>
        </p:txBody>
      </p:sp>
      <p:sp>
        <p:nvSpPr>
          <p:cNvPr id="9" name="正方形/長方形 8"/>
          <p:cNvSpPr/>
          <p:nvPr/>
        </p:nvSpPr>
        <p:spPr>
          <a:xfrm>
            <a:off x="3543810" y="2836764"/>
            <a:ext cx="972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292998" y="2448358"/>
            <a:ext cx="223418" cy="1491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782091" y="3003798"/>
            <a:ext cx="1116000" cy="3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596336" y="4052260"/>
            <a:ext cx="252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97989" y="3034924"/>
            <a:ext cx="1008000"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r>
              <a:rPr kumimoji="1" lang="ja-JP" altLang="en-US" sz="1100" b="1" dirty="0" smtClean="0">
                <a:solidFill>
                  <a:srgbClr val="FF0000"/>
                </a:solidFill>
              </a:rPr>
              <a:t>右クリック</a:t>
            </a:r>
            <a:endParaRPr kumimoji="1" lang="ja-JP" altLang="en-US" sz="1100" b="1" dirty="0">
              <a:solidFill>
                <a:srgbClr val="FF0000"/>
              </a:solidFill>
            </a:endParaRPr>
          </a:p>
        </p:txBody>
      </p:sp>
      <p:sp>
        <p:nvSpPr>
          <p:cNvPr id="15" name="楕円 14"/>
          <p:cNvSpPr/>
          <p:nvPr/>
        </p:nvSpPr>
        <p:spPr>
          <a:xfrm>
            <a:off x="6516416" y="242773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6" name="楕円 15"/>
          <p:cNvSpPr/>
          <p:nvPr/>
        </p:nvSpPr>
        <p:spPr>
          <a:xfrm>
            <a:off x="6924682" y="305383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④</a:t>
            </a:r>
            <a:endParaRPr kumimoji="1" lang="ja-JP" altLang="en-US" sz="1600" b="1" dirty="0">
              <a:solidFill>
                <a:srgbClr val="FF0000"/>
              </a:solidFill>
            </a:endParaRPr>
          </a:p>
        </p:txBody>
      </p:sp>
      <p:sp>
        <p:nvSpPr>
          <p:cNvPr id="18" name="楕円 17"/>
          <p:cNvSpPr/>
          <p:nvPr/>
        </p:nvSpPr>
        <p:spPr>
          <a:xfrm>
            <a:off x="7560887" y="375908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pic>
        <p:nvPicPr>
          <p:cNvPr id="7" name="図 6"/>
          <p:cNvPicPr>
            <a:picLocks noChangeAspect="1"/>
          </p:cNvPicPr>
          <p:nvPr/>
        </p:nvPicPr>
        <p:blipFill>
          <a:blip r:embed="rId3"/>
          <a:stretch>
            <a:fillRect/>
          </a:stretch>
        </p:blipFill>
        <p:spPr>
          <a:xfrm>
            <a:off x="4572000" y="2427734"/>
            <a:ext cx="1183500" cy="1800000"/>
          </a:xfrm>
          <a:prstGeom prst="rect">
            <a:avLst/>
          </a:prstGeom>
        </p:spPr>
      </p:pic>
      <p:sp>
        <p:nvSpPr>
          <p:cNvPr id="14" name="楕円 13"/>
          <p:cNvSpPr/>
          <p:nvPr/>
        </p:nvSpPr>
        <p:spPr>
          <a:xfrm>
            <a:off x="4247931" y="393990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4572000" y="4011910"/>
            <a:ext cx="1188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77594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アプリケーションパス</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アプリケーションディレクトリ</a:t>
            </a:r>
            <a:r>
              <a:rPr lang="ja-JP" altLang="en-US" dirty="0"/>
              <a:t>に</a:t>
            </a:r>
            <a:r>
              <a:rPr lang="ja-JP" altLang="en-US" dirty="0" smtClean="0"/>
              <a:t>はメタデータ定義（シノニム）を配置します。</a:t>
            </a:r>
            <a:endParaRPr lang="en-US" altLang="ja-JP" dirty="0" smtClean="0"/>
          </a:p>
          <a:p>
            <a:r>
              <a:rPr kumimoji="1" lang="ja-JP" altLang="en-US" dirty="0" smtClean="0"/>
              <a:t>ワークスペースに対して、アプリケーションパスを有効にすることでデータを参照できるようになります。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24</a:t>
            </a:fld>
            <a:endParaRPr lang="ja-JP" altLang="en-US" dirty="0"/>
          </a:p>
        </p:txBody>
      </p:sp>
      <p:sp>
        <p:nvSpPr>
          <p:cNvPr id="7" name="Google Shape;476;p42"/>
          <p:cNvSpPr txBox="1"/>
          <p:nvPr/>
        </p:nvSpPr>
        <p:spPr>
          <a:xfrm>
            <a:off x="622075" y="2040382"/>
            <a:ext cx="8037900" cy="2619600"/>
          </a:xfrm>
          <a:prstGeom prst="rect">
            <a:avLst/>
          </a:prstGeom>
          <a:solidFill>
            <a:srgbClr val="EDFAFF"/>
          </a:solidFill>
          <a:ln>
            <a:noFill/>
          </a:ln>
        </p:spPr>
        <p:txBody>
          <a:bodyPr spcFirstLastPara="1" wrap="square" lIns="144000" tIns="72000" rIns="144000" bIns="72000" anchor="ctr" anchorCtr="0">
            <a:noAutofit/>
          </a:bodyPr>
          <a:lstStyle/>
          <a:p>
            <a:pPr marL="0" marR="0" lvl="0" indent="0" algn="l" rtl="0">
              <a:lnSpc>
                <a:spcPct val="100000"/>
              </a:lnSpc>
              <a:spcBef>
                <a:spcPts val="400"/>
              </a:spcBef>
              <a:spcAft>
                <a:spcPts val="0"/>
              </a:spcAft>
              <a:buClr>
                <a:srgbClr val="000000"/>
              </a:buClr>
              <a:buSzPts val="900"/>
              <a:buFont typeface="Arial"/>
              <a:buNone/>
            </a:pPr>
            <a:endParaRPr sz="900" i="0" u="none" strike="noStrike" cap="none">
              <a:solidFill>
                <a:srgbClr val="7F7F7F"/>
              </a:solidFill>
              <a:latin typeface="+mn-ea"/>
              <a:cs typeface="Kosugi Maru"/>
              <a:sym typeface="Kosugi Maru"/>
            </a:endParaRPr>
          </a:p>
        </p:txBody>
      </p:sp>
      <p:sp>
        <p:nvSpPr>
          <p:cNvPr id="8" name="Google Shape;477;p42"/>
          <p:cNvSpPr/>
          <p:nvPr/>
        </p:nvSpPr>
        <p:spPr>
          <a:xfrm>
            <a:off x="2842450" y="2341007"/>
            <a:ext cx="1389900" cy="2197500"/>
          </a:xfrm>
          <a:prstGeom prst="rect">
            <a:avLst/>
          </a:prstGeom>
          <a:noFill/>
          <a:ln w="19050"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mn-ea"/>
              <a:cs typeface="Arial"/>
              <a:sym typeface="Arial"/>
            </a:endParaRPr>
          </a:p>
        </p:txBody>
      </p:sp>
      <p:sp>
        <p:nvSpPr>
          <p:cNvPr id="9" name="Google Shape;478;p42"/>
          <p:cNvSpPr/>
          <p:nvPr/>
        </p:nvSpPr>
        <p:spPr>
          <a:xfrm>
            <a:off x="5952850" y="2341007"/>
            <a:ext cx="2294400" cy="2105400"/>
          </a:xfrm>
          <a:prstGeom prst="rect">
            <a:avLst/>
          </a:prstGeom>
          <a:noFill/>
          <a:ln w="19050"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mn-ea"/>
              <a:cs typeface="Arial"/>
              <a:sym typeface="Arial"/>
            </a:endParaRPr>
          </a:p>
        </p:txBody>
      </p:sp>
      <p:cxnSp>
        <p:nvCxnSpPr>
          <p:cNvPr id="10" name="Google Shape;479;p42"/>
          <p:cNvCxnSpPr>
            <a:stCxn id="16" idx="3"/>
            <a:endCxn id="20" idx="1"/>
          </p:cNvCxnSpPr>
          <p:nvPr/>
        </p:nvCxnSpPr>
        <p:spPr>
          <a:xfrm>
            <a:off x="6796441" y="2612799"/>
            <a:ext cx="451200" cy="1800"/>
          </a:xfrm>
          <a:prstGeom prst="straightConnector1">
            <a:avLst/>
          </a:prstGeom>
          <a:noFill/>
          <a:ln w="9525" cap="flat" cmpd="sng">
            <a:solidFill>
              <a:schemeClr val="dk2"/>
            </a:solidFill>
            <a:prstDash val="solid"/>
            <a:round/>
            <a:headEnd type="none" w="sm" len="sm"/>
            <a:tailEnd type="none" w="sm" len="sm"/>
          </a:ln>
        </p:spPr>
      </p:cxnSp>
      <p:sp>
        <p:nvSpPr>
          <p:cNvPr id="12" name="Google Shape;482;p42"/>
          <p:cNvSpPr txBox="1"/>
          <p:nvPr/>
        </p:nvSpPr>
        <p:spPr>
          <a:xfrm>
            <a:off x="6221750" y="2005232"/>
            <a:ext cx="18954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ja-JP" sz="900" b="1" i="0" u="none" strike="noStrike" cap="none">
                <a:solidFill>
                  <a:schemeClr val="dk2"/>
                </a:solidFill>
                <a:latin typeface="+mn-ea"/>
                <a:cs typeface="Kosugi Maru"/>
                <a:sym typeface="Kosugi Maru"/>
              </a:rPr>
              <a:t>アプリケーションディレクトリ</a:t>
            </a:r>
            <a:endParaRPr sz="800" i="0" u="none" strike="noStrike" cap="none">
              <a:solidFill>
                <a:schemeClr val="dk2"/>
              </a:solidFill>
              <a:latin typeface="+mn-ea"/>
              <a:cs typeface="Kosugi Maru"/>
              <a:sym typeface="Kosugi Maru"/>
            </a:endParaRPr>
          </a:p>
        </p:txBody>
      </p:sp>
      <p:cxnSp>
        <p:nvCxnSpPr>
          <p:cNvPr id="13" name="Google Shape;484;p42"/>
          <p:cNvCxnSpPr>
            <a:stCxn id="14" idx="3"/>
            <a:endCxn id="21" idx="1"/>
          </p:cNvCxnSpPr>
          <p:nvPr/>
        </p:nvCxnSpPr>
        <p:spPr>
          <a:xfrm>
            <a:off x="3882679" y="2616440"/>
            <a:ext cx="916500" cy="0"/>
          </a:xfrm>
          <a:prstGeom prst="straightConnector1">
            <a:avLst/>
          </a:prstGeom>
          <a:noFill/>
          <a:ln w="9525" cap="flat" cmpd="sng">
            <a:solidFill>
              <a:schemeClr val="dk2"/>
            </a:solidFill>
            <a:prstDash val="solid"/>
            <a:round/>
            <a:headEnd type="none" w="sm" len="sm"/>
            <a:tailEnd type="none" w="sm" len="sm"/>
          </a:ln>
        </p:spPr>
      </p:cxnSp>
      <p:pic>
        <p:nvPicPr>
          <p:cNvPr id="14" name="Google Shape;485;p42"/>
          <p:cNvPicPr preferRelativeResize="0"/>
          <p:nvPr/>
        </p:nvPicPr>
        <p:blipFill rotWithShape="1">
          <a:blip r:embed="rId2">
            <a:alphaModFix/>
          </a:blip>
          <a:srcRect/>
          <a:stretch/>
        </p:blipFill>
        <p:spPr>
          <a:xfrm>
            <a:off x="3132249" y="2285237"/>
            <a:ext cx="750430" cy="662406"/>
          </a:xfrm>
          <a:prstGeom prst="rect">
            <a:avLst/>
          </a:prstGeom>
          <a:noFill/>
          <a:ln>
            <a:noFill/>
          </a:ln>
        </p:spPr>
      </p:pic>
      <p:pic>
        <p:nvPicPr>
          <p:cNvPr id="15" name="Google Shape;487;p42"/>
          <p:cNvPicPr preferRelativeResize="0"/>
          <p:nvPr/>
        </p:nvPicPr>
        <p:blipFill rotWithShape="1">
          <a:blip r:embed="rId2">
            <a:alphaModFix/>
          </a:blip>
          <a:srcRect/>
          <a:stretch/>
        </p:blipFill>
        <p:spPr>
          <a:xfrm>
            <a:off x="6100163" y="2245407"/>
            <a:ext cx="750430" cy="662406"/>
          </a:xfrm>
          <a:prstGeom prst="rect">
            <a:avLst/>
          </a:prstGeom>
          <a:noFill/>
          <a:ln>
            <a:noFill/>
          </a:ln>
        </p:spPr>
      </p:pic>
      <p:sp>
        <p:nvSpPr>
          <p:cNvPr id="16" name="Google Shape;480;p42"/>
          <p:cNvSpPr/>
          <p:nvPr/>
        </p:nvSpPr>
        <p:spPr>
          <a:xfrm>
            <a:off x="6154441" y="2513949"/>
            <a:ext cx="642000" cy="1977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3F3F3F"/>
              </a:solidFill>
              <a:latin typeface="+mn-ea"/>
              <a:cs typeface="Meiryo"/>
              <a:sym typeface="Meiryo"/>
            </a:endParaRPr>
          </a:p>
        </p:txBody>
      </p:sp>
      <p:sp>
        <p:nvSpPr>
          <p:cNvPr id="17" name="Google Shape;488;p42"/>
          <p:cNvSpPr/>
          <p:nvPr/>
        </p:nvSpPr>
        <p:spPr>
          <a:xfrm>
            <a:off x="3209050" y="2520157"/>
            <a:ext cx="596700" cy="1911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900" b="1">
                <a:solidFill>
                  <a:schemeClr val="dk2"/>
                </a:solidFill>
                <a:latin typeface="+mn-ea"/>
                <a:cs typeface="Kosugi Maru"/>
                <a:sym typeface="Kosugi Maru"/>
              </a:rPr>
              <a:t>営業部</a:t>
            </a:r>
            <a:endParaRPr sz="900" b="1">
              <a:solidFill>
                <a:schemeClr val="dk2"/>
              </a:solidFill>
              <a:latin typeface="+mn-ea"/>
              <a:cs typeface="Kosugi Maru"/>
              <a:sym typeface="Kosugi Maru"/>
            </a:endParaRPr>
          </a:p>
        </p:txBody>
      </p:sp>
      <p:sp>
        <p:nvSpPr>
          <p:cNvPr id="18" name="Google Shape;489;p42"/>
          <p:cNvSpPr txBox="1"/>
          <p:nvPr/>
        </p:nvSpPr>
        <p:spPr>
          <a:xfrm>
            <a:off x="2970013" y="1991532"/>
            <a:ext cx="1074900" cy="32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700"/>
              <a:buFont typeface="Arial"/>
              <a:buNone/>
            </a:pPr>
            <a:r>
              <a:rPr lang="ja-JP" sz="900" b="1" dirty="0">
                <a:solidFill>
                  <a:schemeClr val="dk2"/>
                </a:solidFill>
                <a:latin typeface="+mn-ea"/>
                <a:cs typeface="Kosugi Maru"/>
                <a:sym typeface="Kosugi Maru"/>
              </a:rPr>
              <a:t>ワークスペース</a:t>
            </a:r>
            <a:endParaRPr sz="900" i="0" u="none" strike="noStrike" cap="none" dirty="0">
              <a:solidFill>
                <a:schemeClr val="dk2"/>
              </a:solidFill>
              <a:latin typeface="+mn-ea"/>
              <a:cs typeface="Kosugi Maru"/>
              <a:sym typeface="Kosugi Maru"/>
            </a:endParaRPr>
          </a:p>
        </p:txBody>
      </p:sp>
      <p:cxnSp>
        <p:nvCxnSpPr>
          <p:cNvPr id="19" name="Google Shape;490;p42"/>
          <p:cNvCxnSpPr>
            <a:stCxn id="24" idx="3"/>
            <a:endCxn id="22" idx="1"/>
          </p:cNvCxnSpPr>
          <p:nvPr/>
        </p:nvCxnSpPr>
        <p:spPr>
          <a:xfrm>
            <a:off x="1623625" y="2616553"/>
            <a:ext cx="436200" cy="0"/>
          </a:xfrm>
          <a:prstGeom prst="straightConnector1">
            <a:avLst/>
          </a:prstGeom>
          <a:noFill/>
          <a:ln w="19050" cap="flat" cmpd="sng">
            <a:solidFill>
              <a:schemeClr val="dk2"/>
            </a:solidFill>
            <a:prstDash val="dot"/>
            <a:round/>
            <a:headEnd type="none" w="med" len="med"/>
            <a:tailEnd type="none" w="med" len="med"/>
          </a:ln>
        </p:spPr>
      </p:cxnSp>
      <p:sp>
        <p:nvSpPr>
          <p:cNvPr id="20" name="Google Shape;481;p42"/>
          <p:cNvSpPr/>
          <p:nvPr/>
        </p:nvSpPr>
        <p:spPr>
          <a:xfrm>
            <a:off x="7247613" y="2496170"/>
            <a:ext cx="864900" cy="2367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i="0" u="none" strike="noStrike" cap="none" dirty="0">
                <a:solidFill>
                  <a:srgbClr val="FFFFFF"/>
                </a:solidFill>
                <a:latin typeface="+mn-ea"/>
                <a:cs typeface="Kosugi Maru"/>
                <a:sym typeface="Kosugi Maru"/>
              </a:rPr>
              <a:t>シノニム</a:t>
            </a:r>
            <a:endParaRPr sz="800" b="1" i="0" u="none" strike="noStrike" cap="none" dirty="0">
              <a:solidFill>
                <a:srgbClr val="000000"/>
              </a:solidFill>
              <a:latin typeface="+mn-ea"/>
              <a:cs typeface="Kosugi Maru"/>
              <a:sym typeface="Kosugi Maru"/>
            </a:endParaRPr>
          </a:p>
        </p:txBody>
      </p:sp>
      <p:sp>
        <p:nvSpPr>
          <p:cNvPr id="21" name="Google Shape;486;p42"/>
          <p:cNvSpPr/>
          <p:nvPr/>
        </p:nvSpPr>
        <p:spPr>
          <a:xfrm>
            <a:off x="4799107" y="2402834"/>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altLang="en-US" sz="800" b="1" dirty="0" smtClean="0">
                <a:solidFill>
                  <a:srgbClr val="FFFFFF"/>
                </a:solidFill>
                <a:latin typeface="+mn-ea"/>
                <a:cs typeface="Kosugi Maru"/>
                <a:sym typeface="Kosugi Maru"/>
              </a:rPr>
              <a:t>パスの</a:t>
            </a:r>
            <a:endParaRPr lang="en-US" altLang="ja-JP" sz="800" b="1" dirty="0" smtClean="0">
              <a:solidFill>
                <a:srgbClr val="FFFFFF"/>
              </a:solidFill>
              <a:latin typeface="+mn-ea"/>
              <a:cs typeface="Kosugi Maru"/>
              <a:sym typeface="Kosugi Maru"/>
            </a:endParaRPr>
          </a:p>
          <a:p>
            <a:pPr marL="0" marR="0" lvl="0" indent="0" algn="ctr" rtl="0">
              <a:lnSpc>
                <a:spcPct val="100000"/>
              </a:lnSpc>
              <a:spcBef>
                <a:spcPts val="0"/>
              </a:spcBef>
              <a:spcAft>
                <a:spcPts val="0"/>
              </a:spcAft>
              <a:buClr>
                <a:srgbClr val="000000"/>
              </a:buClr>
              <a:buSzPts val="1000"/>
              <a:buFont typeface="Arial"/>
              <a:buNone/>
            </a:pPr>
            <a:r>
              <a:rPr lang="ja-JP" sz="800" b="1" dirty="0" smtClean="0">
                <a:solidFill>
                  <a:srgbClr val="FFFFFF"/>
                </a:solidFill>
                <a:latin typeface="+mn-ea"/>
                <a:cs typeface="Kosugi Maru"/>
                <a:sym typeface="Kosugi Maru"/>
              </a:rPr>
              <a:t>関連付け</a:t>
            </a:r>
            <a:endParaRPr sz="800" b="1" i="0" u="none" strike="noStrike" cap="none" dirty="0">
              <a:solidFill>
                <a:srgbClr val="000000"/>
              </a:solidFill>
              <a:latin typeface="+mn-ea"/>
              <a:cs typeface="Kosugi Maru"/>
              <a:sym typeface="Kosugi Maru"/>
            </a:endParaRPr>
          </a:p>
        </p:txBody>
      </p:sp>
      <p:sp>
        <p:nvSpPr>
          <p:cNvPr id="22" name="Google Shape;492;p42"/>
          <p:cNvSpPr/>
          <p:nvPr/>
        </p:nvSpPr>
        <p:spPr>
          <a:xfrm>
            <a:off x="2059946" y="2402822"/>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a:solidFill>
                  <a:srgbClr val="FFFFFF"/>
                </a:solidFill>
                <a:latin typeface="+mn-ea"/>
                <a:cs typeface="Kosugi Maru"/>
                <a:sym typeface="Kosugi Maru"/>
              </a:rPr>
              <a:t>参照権限</a:t>
            </a:r>
            <a:endParaRPr sz="800" b="1" i="0" u="none" strike="noStrike" cap="none">
              <a:solidFill>
                <a:srgbClr val="000000"/>
              </a:solidFill>
              <a:latin typeface="+mn-ea"/>
              <a:cs typeface="Kosugi Maru"/>
              <a:sym typeface="Kosugi Maru"/>
            </a:endParaRPr>
          </a:p>
        </p:txBody>
      </p:sp>
      <p:sp>
        <p:nvSpPr>
          <p:cNvPr id="23" name="Google Shape;493;p42"/>
          <p:cNvSpPr/>
          <p:nvPr/>
        </p:nvSpPr>
        <p:spPr>
          <a:xfrm>
            <a:off x="6100225" y="2533539"/>
            <a:ext cx="750300" cy="1911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900" b="1">
                <a:solidFill>
                  <a:schemeClr val="dk2"/>
                </a:solidFill>
                <a:latin typeface="+mn-ea"/>
                <a:cs typeface="Kosugi Maru"/>
                <a:sym typeface="Kosugi Maru"/>
              </a:rPr>
              <a:t>営業部</a:t>
            </a:r>
            <a:endParaRPr sz="900" b="1" i="0" u="none" strike="noStrike" cap="none">
              <a:solidFill>
                <a:schemeClr val="dk2"/>
              </a:solidFill>
              <a:latin typeface="+mn-ea"/>
              <a:cs typeface="Kosugi Maru"/>
              <a:sym typeface="Kosugi Maru"/>
            </a:endParaRPr>
          </a:p>
        </p:txBody>
      </p:sp>
      <p:pic>
        <p:nvPicPr>
          <p:cNvPr id="24" name="Google Shape;491;p42"/>
          <p:cNvPicPr preferRelativeResize="0"/>
          <p:nvPr/>
        </p:nvPicPr>
        <p:blipFill>
          <a:blip r:embed="rId3">
            <a:alphaModFix/>
          </a:blip>
          <a:stretch>
            <a:fillRect/>
          </a:stretch>
        </p:blipFill>
        <p:spPr>
          <a:xfrm>
            <a:off x="1065925" y="2337703"/>
            <a:ext cx="557700" cy="557700"/>
          </a:xfrm>
          <a:prstGeom prst="rect">
            <a:avLst/>
          </a:prstGeom>
          <a:noFill/>
          <a:ln>
            <a:noFill/>
          </a:ln>
        </p:spPr>
      </p:pic>
      <p:sp>
        <p:nvSpPr>
          <p:cNvPr id="25" name="Google Shape;494;p42"/>
          <p:cNvSpPr/>
          <p:nvPr/>
        </p:nvSpPr>
        <p:spPr>
          <a:xfrm>
            <a:off x="1002175" y="2720720"/>
            <a:ext cx="685200" cy="292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sz="900" b="1">
                <a:solidFill>
                  <a:schemeClr val="dk2"/>
                </a:solidFill>
                <a:latin typeface="+mn-ea"/>
                <a:cs typeface="Kosugi Maru"/>
                <a:sym typeface="Kosugi Maru"/>
              </a:rPr>
              <a:t>営業部</a:t>
            </a:r>
            <a:endParaRPr sz="900" b="1">
              <a:solidFill>
                <a:schemeClr val="dk2"/>
              </a:solidFill>
              <a:latin typeface="+mn-ea"/>
              <a:cs typeface="Kosugi Maru"/>
              <a:sym typeface="Kosugi Maru"/>
            </a:endParaRPr>
          </a:p>
        </p:txBody>
      </p:sp>
      <p:cxnSp>
        <p:nvCxnSpPr>
          <p:cNvPr id="26" name="Google Shape;495;p42"/>
          <p:cNvCxnSpPr>
            <a:stCxn id="21" idx="3"/>
            <a:endCxn id="16" idx="1"/>
          </p:cNvCxnSpPr>
          <p:nvPr/>
        </p:nvCxnSpPr>
        <p:spPr>
          <a:xfrm rot="10800000" flipH="1">
            <a:off x="5356807" y="2612834"/>
            <a:ext cx="797700" cy="3600"/>
          </a:xfrm>
          <a:prstGeom prst="straightConnector1">
            <a:avLst/>
          </a:prstGeom>
          <a:noFill/>
          <a:ln w="9525" cap="flat" cmpd="sng">
            <a:solidFill>
              <a:schemeClr val="dk2"/>
            </a:solidFill>
            <a:prstDash val="solid"/>
            <a:round/>
            <a:headEnd type="none" w="sm" len="sm"/>
            <a:tailEnd type="none" w="sm" len="sm"/>
          </a:ln>
        </p:spPr>
      </p:cxnSp>
      <p:sp>
        <p:nvSpPr>
          <p:cNvPr id="27" name="Google Shape;496;p42"/>
          <p:cNvSpPr/>
          <p:nvPr/>
        </p:nvSpPr>
        <p:spPr>
          <a:xfrm>
            <a:off x="1009500" y="3534120"/>
            <a:ext cx="685200" cy="292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sz="900" b="1">
                <a:solidFill>
                  <a:schemeClr val="dk2"/>
                </a:solidFill>
                <a:latin typeface="+mn-ea"/>
                <a:cs typeface="Kosugi Maru"/>
                <a:sym typeface="Kosugi Maru"/>
              </a:rPr>
              <a:t>経理部</a:t>
            </a:r>
            <a:endParaRPr sz="900" b="1">
              <a:solidFill>
                <a:schemeClr val="dk2"/>
              </a:solidFill>
              <a:latin typeface="+mn-ea"/>
              <a:cs typeface="Kosugi Maru"/>
              <a:sym typeface="Kosugi Maru"/>
            </a:endParaRPr>
          </a:p>
        </p:txBody>
      </p:sp>
      <p:cxnSp>
        <p:nvCxnSpPr>
          <p:cNvPr id="28" name="Google Shape;498;p42"/>
          <p:cNvCxnSpPr>
            <a:stCxn id="22" idx="3"/>
            <a:endCxn id="14" idx="1"/>
          </p:cNvCxnSpPr>
          <p:nvPr/>
        </p:nvCxnSpPr>
        <p:spPr>
          <a:xfrm>
            <a:off x="2617646" y="2616422"/>
            <a:ext cx="514500" cy="0"/>
          </a:xfrm>
          <a:prstGeom prst="straightConnector1">
            <a:avLst/>
          </a:prstGeom>
          <a:noFill/>
          <a:ln w="19050" cap="flat" cmpd="sng">
            <a:solidFill>
              <a:schemeClr val="dk2"/>
            </a:solidFill>
            <a:prstDash val="dot"/>
            <a:round/>
            <a:headEnd type="none" w="med" len="med"/>
            <a:tailEnd type="none" w="med" len="med"/>
          </a:ln>
        </p:spPr>
      </p:cxnSp>
      <p:cxnSp>
        <p:nvCxnSpPr>
          <p:cNvPr id="29" name="Google Shape;500;p42"/>
          <p:cNvCxnSpPr>
            <a:stCxn id="33" idx="3"/>
            <a:endCxn id="36" idx="1"/>
          </p:cNvCxnSpPr>
          <p:nvPr/>
        </p:nvCxnSpPr>
        <p:spPr>
          <a:xfrm>
            <a:off x="6818318" y="3414121"/>
            <a:ext cx="451200" cy="1800"/>
          </a:xfrm>
          <a:prstGeom prst="straightConnector1">
            <a:avLst/>
          </a:prstGeom>
          <a:noFill/>
          <a:ln w="9525" cap="flat" cmpd="sng">
            <a:solidFill>
              <a:schemeClr val="dk2"/>
            </a:solidFill>
            <a:prstDash val="solid"/>
            <a:round/>
            <a:headEnd type="none" w="sm" len="sm"/>
            <a:tailEnd type="none" w="sm" len="sm"/>
          </a:ln>
        </p:spPr>
      </p:cxnSp>
      <p:cxnSp>
        <p:nvCxnSpPr>
          <p:cNvPr id="30" name="Google Shape;503;p42"/>
          <p:cNvCxnSpPr>
            <a:stCxn id="31" idx="3"/>
            <a:endCxn id="37" idx="1"/>
          </p:cNvCxnSpPr>
          <p:nvPr/>
        </p:nvCxnSpPr>
        <p:spPr>
          <a:xfrm>
            <a:off x="3904654" y="3417703"/>
            <a:ext cx="916500" cy="0"/>
          </a:xfrm>
          <a:prstGeom prst="straightConnector1">
            <a:avLst/>
          </a:prstGeom>
          <a:noFill/>
          <a:ln w="9525" cap="flat" cmpd="sng">
            <a:solidFill>
              <a:schemeClr val="dk2"/>
            </a:solidFill>
            <a:prstDash val="solid"/>
            <a:round/>
            <a:headEnd type="none" w="sm" len="sm"/>
            <a:tailEnd type="none" w="sm" len="sm"/>
          </a:ln>
        </p:spPr>
      </p:cxnSp>
      <p:pic>
        <p:nvPicPr>
          <p:cNvPr id="31" name="Google Shape;504;p42"/>
          <p:cNvPicPr preferRelativeResize="0"/>
          <p:nvPr/>
        </p:nvPicPr>
        <p:blipFill rotWithShape="1">
          <a:blip r:embed="rId2">
            <a:alphaModFix/>
          </a:blip>
          <a:srcRect/>
          <a:stretch/>
        </p:blipFill>
        <p:spPr>
          <a:xfrm>
            <a:off x="3154224" y="3086500"/>
            <a:ext cx="750430" cy="662406"/>
          </a:xfrm>
          <a:prstGeom prst="rect">
            <a:avLst/>
          </a:prstGeom>
          <a:noFill/>
          <a:ln>
            <a:noFill/>
          </a:ln>
        </p:spPr>
      </p:pic>
      <p:pic>
        <p:nvPicPr>
          <p:cNvPr id="32" name="Google Shape;506;p42"/>
          <p:cNvPicPr preferRelativeResize="0"/>
          <p:nvPr/>
        </p:nvPicPr>
        <p:blipFill rotWithShape="1">
          <a:blip r:embed="rId2">
            <a:alphaModFix/>
          </a:blip>
          <a:srcRect/>
          <a:stretch/>
        </p:blipFill>
        <p:spPr>
          <a:xfrm>
            <a:off x="6122138" y="3046670"/>
            <a:ext cx="750430" cy="662406"/>
          </a:xfrm>
          <a:prstGeom prst="rect">
            <a:avLst/>
          </a:prstGeom>
          <a:noFill/>
          <a:ln>
            <a:noFill/>
          </a:ln>
        </p:spPr>
      </p:pic>
      <p:sp>
        <p:nvSpPr>
          <p:cNvPr id="33" name="Google Shape;501;p42"/>
          <p:cNvSpPr/>
          <p:nvPr/>
        </p:nvSpPr>
        <p:spPr>
          <a:xfrm>
            <a:off x="6176416" y="3315212"/>
            <a:ext cx="641902" cy="197819"/>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3F3F3F"/>
              </a:solidFill>
              <a:latin typeface="+mn-ea"/>
              <a:cs typeface="Meiryo"/>
              <a:sym typeface="Meiryo"/>
            </a:endParaRPr>
          </a:p>
        </p:txBody>
      </p:sp>
      <p:sp>
        <p:nvSpPr>
          <p:cNvPr id="34" name="Google Shape;507;p42"/>
          <p:cNvSpPr/>
          <p:nvPr/>
        </p:nvSpPr>
        <p:spPr>
          <a:xfrm>
            <a:off x="3209038" y="3316307"/>
            <a:ext cx="596700" cy="191100"/>
          </a:xfrm>
          <a:prstGeom prst="roundRect">
            <a:avLst>
              <a:gd name="adj" fmla="val 16667"/>
            </a:avLst>
          </a:prstGeom>
          <a:noFill/>
          <a:ln>
            <a:noFill/>
          </a:ln>
        </p:spPr>
        <p:txBody>
          <a:bodyPr spcFirstLastPara="1" wrap="square" lIns="54000" tIns="62625" rIns="54000" bIns="45000" anchor="ctr" anchorCtr="0">
            <a:noAutofit/>
          </a:bodyPr>
          <a:lstStyle/>
          <a:p>
            <a:pPr marL="0" lvl="0" indent="0" algn="ctr" rtl="0">
              <a:spcBef>
                <a:spcPts val="0"/>
              </a:spcBef>
              <a:spcAft>
                <a:spcPts val="0"/>
              </a:spcAft>
              <a:buClr>
                <a:schemeClr val="dk1"/>
              </a:buClr>
              <a:buSzPts val="1100"/>
              <a:buFont typeface="Arial"/>
              <a:buNone/>
            </a:pPr>
            <a:r>
              <a:rPr lang="ja-JP" sz="900" b="1">
                <a:solidFill>
                  <a:schemeClr val="dk2"/>
                </a:solidFill>
                <a:latin typeface="+mn-ea"/>
                <a:cs typeface="Kosugi Maru"/>
                <a:sym typeface="Kosugi Maru"/>
              </a:rPr>
              <a:t>経理部</a:t>
            </a:r>
            <a:endParaRPr sz="900" b="1">
              <a:solidFill>
                <a:schemeClr val="dk2"/>
              </a:solidFill>
              <a:latin typeface="+mn-ea"/>
              <a:cs typeface="Kosugi Maru"/>
              <a:sym typeface="Kosugi Maru"/>
            </a:endParaRPr>
          </a:p>
        </p:txBody>
      </p:sp>
      <p:cxnSp>
        <p:nvCxnSpPr>
          <p:cNvPr id="35" name="Google Shape;508;p42"/>
          <p:cNvCxnSpPr>
            <a:stCxn id="39" idx="3"/>
            <a:endCxn id="38" idx="1"/>
          </p:cNvCxnSpPr>
          <p:nvPr/>
        </p:nvCxnSpPr>
        <p:spPr>
          <a:xfrm>
            <a:off x="1645600" y="3417816"/>
            <a:ext cx="436200" cy="0"/>
          </a:xfrm>
          <a:prstGeom prst="straightConnector1">
            <a:avLst/>
          </a:prstGeom>
          <a:noFill/>
          <a:ln w="19050" cap="flat" cmpd="sng">
            <a:solidFill>
              <a:schemeClr val="dk2"/>
            </a:solidFill>
            <a:prstDash val="dot"/>
            <a:round/>
            <a:headEnd type="none" w="med" len="med"/>
            <a:tailEnd type="none" w="med" len="med"/>
          </a:ln>
        </p:spPr>
      </p:cxnSp>
      <p:sp>
        <p:nvSpPr>
          <p:cNvPr id="36" name="Google Shape;502;p42"/>
          <p:cNvSpPr/>
          <p:nvPr/>
        </p:nvSpPr>
        <p:spPr>
          <a:xfrm>
            <a:off x="7269588" y="3297432"/>
            <a:ext cx="864900" cy="2367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i="0" u="none" strike="noStrike" cap="none" dirty="0">
                <a:solidFill>
                  <a:srgbClr val="FFFFFF"/>
                </a:solidFill>
                <a:latin typeface="+mn-ea"/>
                <a:cs typeface="Kosugi Maru"/>
                <a:sym typeface="Kosugi Maru"/>
              </a:rPr>
              <a:t>シノニム</a:t>
            </a:r>
            <a:endParaRPr sz="800" b="1" i="0" u="none" strike="noStrike" cap="none" dirty="0">
              <a:solidFill>
                <a:srgbClr val="000000"/>
              </a:solidFill>
              <a:latin typeface="+mn-ea"/>
              <a:cs typeface="Kosugi Maru"/>
              <a:sym typeface="Kosugi Maru"/>
            </a:endParaRPr>
          </a:p>
        </p:txBody>
      </p:sp>
      <p:sp>
        <p:nvSpPr>
          <p:cNvPr id="37" name="Google Shape;505;p42"/>
          <p:cNvSpPr/>
          <p:nvPr/>
        </p:nvSpPr>
        <p:spPr>
          <a:xfrm>
            <a:off x="4821082" y="3204097"/>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altLang="en-US" sz="800" b="1" dirty="0" smtClean="0">
                <a:solidFill>
                  <a:srgbClr val="FFFFFF"/>
                </a:solidFill>
                <a:latin typeface="+mn-ea"/>
                <a:cs typeface="Kosugi Maru"/>
                <a:sym typeface="Kosugi Maru"/>
              </a:rPr>
              <a:t>パスの</a:t>
            </a:r>
            <a:endParaRPr lang="en-US" altLang="ja-JP" sz="800" b="1" dirty="0" smtClean="0">
              <a:solidFill>
                <a:srgbClr val="FFFFFF"/>
              </a:solidFill>
              <a:latin typeface="+mn-ea"/>
              <a:cs typeface="Kosugi Maru"/>
              <a:sym typeface="Kosugi Maru"/>
            </a:endParaRPr>
          </a:p>
          <a:p>
            <a:pPr marL="0" marR="0" lvl="0" indent="0" algn="ctr" rtl="0">
              <a:lnSpc>
                <a:spcPct val="100000"/>
              </a:lnSpc>
              <a:spcBef>
                <a:spcPts val="0"/>
              </a:spcBef>
              <a:spcAft>
                <a:spcPts val="0"/>
              </a:spcAft>
              <a:buClr>
                <a:srgbClr val="000000"/>
              </a:buClr>
              <a:buSzPts val="1000"/>
              <a:buFont typeface="Arial"/>
              <a:buNone/>
            </a:pPr>
            <a:r>
              <a:rPr lang="ja-JP" sz="800" b="1" dirty="0" smtClean="0">
                <a:solidFill>
                  <a:srgbClr val="FFFFFF"/>
                </a:solidFill>
                <a:latin typeface="+mn-ea"/>
                <a:cs typeface="Kosugi Maru"/>
                <a:sym typeface="Kosugi Maru"/>
              </a:rPr>
              <a:t>関連付け</a:t>
            </a:r>
            <a:endParaRPr sz="800" b="1" i="0" u="none" strike="noStrike" cap="none" dirty="0">
              <a:solidFill>
                <a:srgbClr val="000000"/>
              </a:solidFill>
              <a:latin typeface="+mn-ea"/>
              <a:cs typeface="Kosugi Maru"/>
              <a:sym typeface="Kosugi Maru"/>
            </a:endParaRPr>
          </a:p>
        </p:txBody>
      </p:sp>
      <p:sp>
        <p:nvSpPr>
          <p:cNvPr id="38" name="Google Shape;510;p42"/>
          <p:cNvSpPr/>
          <p:nvPr/>
        </p:nvSpPr>
        <p:spPr>
          <a:xfrm>
            <a:off x="2081921" y="3204084"/>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a:solidFill>
                  <a:srgbClr val="FFFFFF"/>
                </a:solidFill>
                <a:latin typeface="+mn-ea"/>
                <a:cs typeface="Kosugi Maru"/>
                <a:sym typeface="Kosugi Maru"/>
              </a:rPr>
              <a:t>参照権限</a:t>
            </a:r>
            <a:endParaRPr sz="800" b="1" i="0" u="none" strike="noStrike" cap="none">
              <a:solidFill>
                <a:srgbClr val="000000"/>
              </a:solidFill>
              <a:latin typeface="+mn-ea"/>
              <a:cs typeface="Kosugi Maru"/>
              <a:sym typeface="Kosugi Maru"/>
            </a:endParaRPr>
          </a:p>
        </p:txBody>
      </p:sp>
      <p:pic>
        <p:nvPicPr>
          <p:cNvPr id="39" name="Google Shape;509;p42"/>
          <p:cNvPicPr preferRelativeResize="0"/>
          <p:nvPr/>
        </p:nvPicPr>
        <p:blipFill>
          <a:blip r:embed="rId3">
            <a:alphaModFix/>
          </a:blip>
          <a:stretch>
            <a:fillRect/>
          </a:stretch>
        </p:blipFill>
        <p:spPr>
          <a:xfrm>
            <a:off x="1087900" y="3138966"/>
            <a:ext cx="557700" cy="557700"/>
          </a:xfrm>
          <a:prstGeom prst="rect">
            <a:avLst/>
          </a:prstGeom>
          <a:noFill/>
          <a:ln>
            <a:noFill/>
          </a:ln>
        </p:spPr>
      </p:pic>
      <p:cxnSp>
        <p:nvCxnSpPr>
          <p:cNvPr id="40" name="Google Shape;511;p42"/>
          <p:cNvCxnSpPr>
            <a:stCxn id="37" idx="3"/>
            <a:endCxn id="33" idx="1"/>
          </p:cNvCxnSpPr>
          <p:nvPr/>
        </p:nvCxnSpPr>
        <p:spPr>
          <a:xfrm rot="10800000" flipH="1">
            <a:off x="5378782" y="3414097"/>
            <a:ext cx="797700" cy="3600"/>
          </a:xfrm>
          <a:prstGeom prst="straightConnector1">
            <a:avLst/>
          </a:prstGeom>
          <a:noFill/>
          <a:ln w="9525" cap="flat" cmpd="sng">
            <a:solidFill>
              <a:schemeClr val="dk2"/>
            </a:solidFill>
            <a:prstDash val="solid"/>
            <a:round/>
            <a:headEnd type="none" w="sm" len="sm"/>
            <a:tailEnd type="none" w="sm" len="sm"/>
          </a:ln>
        </p:spPr>
      </p:cxnSp>
      <p:cxnSp>
        <p:nvCxnSpPr>
          <p:cNvPr id="41" name="Google Shape;512;p42"/>
          <p:cNvCxnSpPr>
            <a:stCxn id="38" idx="3"/>
            <a:endCxn id="31" idx="1"/>
          </p:cNvCxnSpPr>
          <p:nvPr/>
        </p:nvCxnSpPr>
        <p:spPr>
          <a:xfrm>
            <a:off x="2639621" y="3417684"/>
            <a:ext cx="514500" cy="0"/>
          </a:xfrm>
          <a:prstGeom prst="straightConnector1">
            <a:avLst/>
          </a:prstGeom>
          <a:noFill/>
          <a:ln w="19050" cap="flat" cmpd="sng">
            <a:solidFill>
              <a:schemeClr val="dk2"/>
            </a:solidFill>
            <a:prstDash val="dot"/>
            <a:round/>
            <a:headEnd type="none" w="med" len="med"/>
            <a:tailEnd type="none" w="med" len="med"/>
          </a:ln>
        </p:spPr>
      </p:cxnSp>
      <p:sp>
        <p:nvSpPr>
          <p:cNvPr id="42" name="Google Shape;513;p42"/>
          <p:cNvSpPr/>
          <p:nvPr/>
        </p:nvSpPr>
        <p:spPr>
          <a:xfrm>
            <a:off x="6184338" y="3319470"/>
            <a:ext cx="596700" cy="191100"/>
          </a:xfrm>
          <a:prstGeom prst="roundRect">
            <a:avLst>
              <a:gd name="adj" fmla="val 16667"/>
            </a:avLst>
          </a:prstGeom>
          <a:noFill/>
          <a:ln>
            <a:noFill/>
          </a:ln>
        </p:spPr>
        <p:txBody>
          <a:bodyPr spcFirstLastPara="1" wrap="square" lIns="54000" tIns="62625" rIns="54000" bIns="45000" anchor="ctr" anchorCtr="0">
            <a:noAutofit/>
          </a:bodyPr>
          <a:lstStyle/>
          <a:p>
            <a:pPr marL="0" lvl="0" indent="0" algn="ctr" rtl="0">
              <a:spcBef>
                <a:spcPts val="0"/>
              </a:spcBef>
              <a:spcAft>
                <a:spcPts val="0"/>
              </a:spcAft>
              <a:buClr>
                <a:schemeClr val="dk1"/>
              </a:buClr>
              <a:buSzPts val="1100"/>
              <a:buFont typeface="Arial"/>
              <a:buNone/>
            </a:pPr>
            <a:r>
              <a:rPr lang="ja-JP" sz="900" b="1">
                <a:solidFill>
                  <a:schemeClr val="dk2"/>
                </a:solidFill>
                <a:latin typeface="+mn-ea"/>
                <a:cs typeface="Kosugi Maru"/>
                <a:sym typeface="Kosugi Maru"/>
              </a:rPr>
              <a:t>経理部</a:t>
            </a:r>
            <a:endParaRPr sz="900" b="1">
              <a:solidFill>
                <a:schemeClr val="dk2"/>
              </a:solidFill>
              <a:latin typeface="+mn-ea"/>
              <a:cs typeface="Kosugi Maru"/>
              <a:sym typeface="Kosugi Maru"/>
            </a:endParaRPr>
          </a:p>
        </p:txBody>
      </p:sp>
      <p:cxnSp>
        <p:nvCxnSpPr>
          <p:cNvPr id="43" name="Google Shape;514;p42"/>
          <p:cNvCxnSpPr>
            <a:stCxn id="47" idx="3"/>
            <a:endCxn id="50" idx="1"/>
          </p:cNvCxnSpPr>
          <p:nvPr/>
        </p:nvCxnSpPr>
        <p:spPr>
          <a:xfrm>
            <a:off x="6810993" y="4203696"/>
            <a:ext cx="451200" cy="1800"/>
          </a:xfrm>
          <a:prstGeom prst="straightConnector1">
            <a:avLst/>
          </a:prstGeom>
          <a:noFill/>
          <a:ln w="9525" cap="flat" cmpd="sng">
            <a:solidFill>
              <a:schemeClr val="dk2"/>
            </a:solidFill>
            <a:prstDash val="solid"/>
            <a:round/>
            <a:headEnd type="none" w="sm" len="sm"/>
            <a:tailEnd type="none" w="sm" len="sm"/>
          </a:ln>
        </p:spPr>
      </p:cxnSp>
      <p:cxnSp>
        <p:nvCxnSpPr>
          <p:cNvPr id="44" name="Google Shape;517;p42"/>
          <p:cNvCxnSpPr>
            <a:stCxn id="45" idx="3"/>
            <a:endCxn id="51" idx="1"/>
          </p:cNvCxnSpPr>
          <p:nvPr/>
        </p:nvCxnSpPr>
        <p:spPr>
          <a:xfrm>
            <a:off x="3897329" y="4207278"/>
            <a:ext cx="916500" cy="0"/>
          </a:xfrm>
          <a:prstGeom prst="straightConnector1">
            <a:avLst/>
          </a:prstGeom>
          <a:noFill/>
          <a:ln w="9525" cap="flat" cmpd="sng">
            <a:solidFill>
              <a:schemeClr val="dk2"/>
            </a:solidFill>
            <a:prstDash val="solid"/>
            <a:round/>
            <a:headEnd type="none" w="sm" len="sm"/>
            <a:tailEnd type="none" w="sm" len="sm"/>
          </a:ln>
        </p:spPr>
      </p:cxnSp>
      <p:pic>
        <p:nvPicPr>
          <p:cNvPr id="45" name="Google Shape;518;p42"/>
          <p:cNvPicPr preferRelativeResize="0"/>
          <p:nvPr/>
        </p:nvPicPr>
        <p:blipFill rotWithShape="1">
          <a:blip r:embed="rId2">
            <a:alphaModFix/>
          </a:blip>
          <a:srcRect/>
          <a:stretch/>
        </p:blipFill>
        <p:spPr>
          <a:xfrm>
            <a:off x="3146899" y="3876075"/>
            <a:ext cx="750430" cy="662406"/>
          </a:xfrm>
          <a:prstGeom prst="rect">
            <a:avLst/>
          </a:prstGeom>
          <a:noFill/>
          <a:ln>
            <a:noFill/>
          </a:ln>
        </p:spPr>
      </p:pic>
      <p:pic>
        <p:nvPicPr>
          <p:cNvPr id="46" name="Google Shape;520;p42"/>
          <p:cNvPicPr preferRelativeResize="0"/>
          <p:nvPr/>
        </p:nvPicPr>
        <p:blipFill rotWithShape="1">
          <a:blip r:embed="rId2">
            <a:alphaModFix/>
          </a:blip>
          <a:srcRect/>
          <a:stretch/>
        </p:blipFill>
        <p:spPr>
          <a:xfrm>
            <a:off x="6114813" y="3836245"/>
            <a:ext cx="750430" cy="662406"/>
          </a:xfrm>
          <a:prstGeom prst="rect">
            <a:avLst/>
          </a:prstGeom>
          <a:noFill/>
          <a:ln>
            <a:noFill/>
          </a:ln>
        </p:spPr>
      </p:pic>
      <p:sp>
        <p:nvSpPr>
          <p:cNvPr id="47" name="Google Shape;515;p42"/>
          <p:cNvSpPr/>
          <p:nvPr/>
        </p:nvSpPr>
        <p:spPr>
          <a:xfrm>
            <a:off x="6169091" y="4104787"/>
            <a:ext cx="641902" cy="197819"/>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900" b="1" i="0" u="none" strike="noStrike" cap="none">
              <a:solidFill>
                <a:srgbClr val="3F3F3F"/>
              </a:solidFill>
              <a:latin typeface="+mn-ea"/>
              <a:cs typeface="Meiryo"/>
              <a:sym typeface="Meiryo"/>
            </a:endParaRPr>
          </a:p>
        </p:txBody>
      </p:sp>
      <p:sp>
        <p:nvSpPr>
          <p:cNvPr id="48" name="Google Shape;521;p42"/>
          <p:cNvSpPr/>
          <p:nvPr/>
        </p:nvSpPr>
        <p:spPr>
          <a:xfrm>
            <a:off x="3144175" y="4124157"/>
            <a:ext cx="776700" cy="1542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900" b="1">
                <a:solidFill>
                  <a:schemeClr val="dk2"/>
                </a:solidFill>
                <a:latin typeface="+mn-ea"/>
                <a:cs typeface="Kosugi Maru"/>
                <a:sym typeface="Kosugi Maru"/>
              </a:rPr>
              <a:t>経営企画部</a:t>
            </a:r>
            <a:endParaRPr sz="900" b="1">
              <a:solidFill>
                <a:schemeClr val="dk2"/>
              </a:solidFill>
              <a:latin typeface="+mn-ea"/>
              <a:cs typeface="Kosugi Maru"/>
              <a:sym typeface="Kosugi Maru"/>
            </a:endParaRPr>
          </a:p>
        </p:txBody>
      </p:sp>
      <p:cxnSp>
        <p:nvCxnSpPr>
          <p:cNvPr id="49" name="Google Shape;522;p42"/>
          <p:cNvCxnSpPr>
            <a:stCxn id="54" idx="3"/>
            <a:endCxn id="52" idx="1"/>
          </p:cNvCxnSpPr>
          <p:nvPr/>
        </p:nvCxnSpPr>
        <p:spPr>
          <a:xfrm>
            <a:off x="1638275" y="4207391"/>
            <a:ext cx="436200" cy="0"/>
          </a:xfrm>
          <a:prstGeom prst="straightConnector1">
            <a:avLst/>
          </a:prstGeom>
          <a:noFill/>
          <a:ln w="19050" cap="flat" cmpd="sng">
            <a:solidFill>
              <a:schemeClr val="dk2"/>
            </a:solidFill>
            <a:prstDash val="dot"/>
            <a:round/>
            <a:headEnd type="none" w="med" len="med"/>
            <a:tailEnd type="none" w="med" len="med"/>
          </a:ln>
        </p:spPr>
      </p:cxnSp>
      <p:sp>
        <p:nvSpPr>
          <p:cNvPr id="50" name="Google Shape;516;p42"/>
          <p:cNvSpPr/>
          <p:nvPr/>
        </p:nvSpPr>
        <p:spPr>
          <a:xfrm>
            <a:off x="7262263" y="4087007"/>
            <a:ext cx="864900" cy="2367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i="0" u="none" strike="noStrike" cap="none" dirty="0">
                <a:solidFill>
                  <a:srgbClr val="FFFFFF"/>
                </a:solidFill>
                <a:latin typeface="+mn-ea"/>
                <a:cs typeface="Kosugi Maru"/>
                <a:sym typeface="Kosugi Maru"/>
              </a:rPr>
              <a:t>シノニム</a:t>
            </a:r>
            <a:endParaRPr sz="800" b="1" i="0" u="none" strike="noStrike" cap="none" dirty="0">
              <a:solidFill>
                <a:srgbClr val="000000"/>
              </a:solidFill>
              <a:latin typeface="+mn-ea"/>
              <a:cs typeface="Kosugi Maru"/>
              <a:sym typeface="Kosugi Maru"/>
            </a:endParaRPr>
          </a:p>
        </p:txBody>
      </p:sp>
      <p:sp>
        <p:nvSpPr>
          <p:cNvPr id="51" name="Google Shape;519;p42"/>
          <p:cNvSpPr/>
          <p:nvPr/>
        </p:nvSpPr>
        <p:spPr>
          <a:xfrm>
            <a:off x="4813757" y="3993672"/>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altLang="en-US" sz="800" b="1" dirty="0" smtClean="0">
                <a:solidFill>
                  <a:srgbClr val="FFFFFF"/>
                </a:solidFill>
                <a:latin typeface="+mn-ea"/>
                <a:cs typeface="Kosugi Maru"/>
                <a:sym typeface="Kosugi Maru"/>
              </a:rPr>
              <a:t>パスの</a:t>
            </a:r>
            <a:endParaRPr lang="en-US" altLang="ja-JP" sz="800" b="1" dirty="0" smtClean="0">
              <a:solidFill>
                <a:srgbClr val="FFFFFF"/>
              </a:solidFill>
              <a:latin typeface="+mn-ea"/>
              <a:cs typeface="Kosugi Maru"/>
              <a:sym typeface="Kosugi Maru"/>
            </a:endParaRPr>
          </a:p>
          <a:p>
            <a:pPr marL="0" marR="0" lvl="0" indent="0" algn="ctr" rtl="0">
              <a:lnSpc>
                <a:spcPct val="100000"/>
              </a:lnSpc>
              <a:spcBef>
                <a:spcPts val="0"/>
              </a:spcBef>
              <a:spcAft>
                <a:spcPts val="0"/>
              </a:spcAft>
              <a:buClr>
                <a:srgbClr val="000000"/>
              </a:buClr>
              <a:buSzPts val="1000"/>
              <a:buFont typeface="Arial"/>
              <a:buNone/>
            </a:pPr>
            <a:r>
              <a:rPr lang="ja-JP" sz="800" b="1" dirty="0" smtClean="0">
                <a:solidFill>
                  <a:srgbClr val="FFFFFF"/>
                </a:solidFill>
                <a:latin typeface="+mn-ea"/>
                <a:cs typeface="Kosugi Maru"/>
                <a:sym typeface="Kosugi Maru"/>
              </a:rPr>
              <a:t>関連付け</a:t>
            </a:r>
            <a:endParaRPr sz="800" b="1" i="0" u="none" strike="noStrike" cap="none" dirty="0">
              <a:solidFill>
                <a:srgbClr val="000000"/>
              </a:solidFill>
              <a:latin typeface="+mn-ea"/>
              <a:cs typeface="Kosugi Maru"/>
              <a:sym typeface="Kosugi Maru"/>
            </a:endParaRPr>
          </a:p>
        </p:txBody>
      </p:sp>
      <p:sp>
        <p:nvSpPr>
          <p:cNvPr id="52" name="Google Shape;524;p42"/>
          <p:cNvSpPr/>
          <p:nvPr/>
        </p:nvSpPr>
        <p:spPr>
          <a:xfrm>
            <a:off x="2074596" y="3993659"/>
            <a:ext cx="557700" cy="427200"/>
          </a:xfrm>
          <a:prstGeom prst="roundRect">
            <a:avLst>
              <a:gd name="adj" fmla="val 16667"/>
            </a:avLst>
          </a:prstGeom>
          <a:solidFill>
            <a:srgbClr val="4BACC6"/>
          </a:solid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800" b="1">
                <a:solidFill>
                  <a:srgbClr val="FFFFFF"/>
                </a:solidFill>
                <a:latin typeface="+mn-ea"/>
                <a:cs typeface="Kosugi Maru"/>
                <a:sym typeface="Kosugi Maru"/>
              </a:rPr>
              <a:t>参照権限</a:t>
            </a:r>
            <a:endParaRPr sz="800" b="1" i="0" u="none" strike="noStrike" cap="none">
              <a:solidFill>
                <a:srgbClr val="000000"/>
              </a:solidFill>
              <a:latin typeface="+mn-ea"/>
              <a:cs typeface="Kosugi Maru"/>
              <a:sym typeface="Kosugi Maru"/>
            </a:endParaRPr>
          </a:p>
        </p:txBody>
      </p:sp>
      <p:sp>
        <p:nvSpPr>
          <p:cNvPr id="53" name="Google Shape;525;p42"/>
          <p:cNvSpPr/>
          <p:nvPr/>
        </p:nvSpPr>
        <p:spPr>
          <a:xfrm>
            <a:off x="6114875" y="4124377"/>
            <a:ext cx="750300" cy="191100"/>
          </a:xfrm>
          <a:prstGeom prst="roundRect">
            <a:avLst>
              <a:gd name="adj" fmla="val 16667"/>
            </a:avLst>
          </a:prstGeom>
          <a:noFill/>
          <a:ln>
            <a:noFill/>
          </a:ln>
        </p:spPr>
        <p:txBody>
          <a:bodyPr spcFirstLastPara="1" wrap="square" lIns="54000" tIns="62625" rIns="54000" bIns="450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ja-JP" sz="900" b="1">
                <a:solidFill>
                  <a:schemeClr val="dk2"/>
                </a:solidFill>
                <a:latin typeface="+mn-ea"/>
                <a:cs typeface="Kosugi Maru"/>
                <a:sym typeface="Kosugi Maru"/>
              </a:rPr>
              <a:t>経営企画</a:t>
            </a:r>
            <a:endParaRPr sz="900" b="1" i="0" u="none" strike="noStrike" cap="none">
              <a:solidFill>
                <a:schemeClr val="dk2"/>
              </a:solidFill>
              <a:latin typeface="+mn-ea"/>
              <a:cs typeface="Kosugi Maru"/>
              <a:sym typeface="Kosugi Maru"/>
            </a:endParaRPr>
          </a:p>
        </p:txBody>
      </p:sp>
      <p:pic>
        <p:nvPicPr>
          <p:cNvPr id="54" name="Google Shape;523;p42"/>
          <p:cNvPicPr preferRelativeResize="0"/>
          <p:nvPr/>
        </p:nvPicPr>
        <p:blipFill>
          <a:blip r:embed="rId3">
            <a:alphaModFix/>
          </a:blip>
          <a:stretch>
            <a:fillRect/>
          </a:stretch>
        </p:blipFill>
        <p:spPr>
          <a:xfrm>
            <a:off x="1080575" y="3928541"/>
            <a:ext cx="557700" cy="557700"/>
          </a:xfrm>
          <a:prstGeom prst="rect">
            <a:avLst/>
          </a:prstGeom>
          <a:noFill/>
          <a:ln>
            <a:noFill/>
          </a:ln>
        </p:spPr>
      </p:pic>
      <p:sp>
        <p:nvSpPr>
          <p:cNvPr id="55" name="Google Shape;526;p42"/>
          <p:cNvSpPr/>
          <p:nvPr/>
        </p:nvSpPr>
        <p:spPr>
          <a:xfrm>
            <a:off x="1016825" y="4311557"/>
            <a:ext cx="685200" cy="292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JP" sz="900" b="1">
                <a:solidFill>
                  <a:schemeClr val="dk2"/>
                </a:solidFill>
                <a:latin typeface="+mn-ea"/>
                <a:cs typeface="Kosugi Maru"/>
                <a:sym typeface="Kosugi Maru"/>
              </a:rPr>
              <a:t>経営企画</a:t>
            </a:r>
            <a:endParaRPr sz="900" b="1">
              <a:solidFill>
                <a:schemeClr val="dk2"/>
              </a:solidFill>
              <a:latin typeface="+mn-ea"/>
              <a:cs typeface="Kosugi Maru"/>
              <a:sym typeface="Kosugi Maru"/>
            </a:endParaRPr>
          </a:p>
        </p:txBody>
      </p:sp>
      <p:cxnSp>
        <p:nvCxnSpPr>
          <p:cNvPr id="56" name="Google Shape;527;p42"/>
          <p:cNvCxnSpPr>
            <a:stCxn id="51" idx="3"/>
            <a:endCxn id="47" idx="1"/>
          </p:cNvCxnSpPr>
          <p:nvPr/>
        </p:nvCxnSpPr>
        <p:spPr>
          <a:xfrm rot="10800000" flipH="1">
            <a:off x="5371457" y="4203672"/>
            <a:ext cx="797700" cy="3600"/>
          </a:xfrm>
          <a:prstGeom prst="straightConnector1">
            <a:avLst/>
          </a:prstGeom>
          <a:noFill/>
          <a:ln w="9525" cap="flat" cmpd="sng">
            <a:solidFill>
              <a:schemeClr val="dk2"/>
            </a:solidFill>
            <a:prstDash val="solid"/>
            <a:round/>
            <a:headEnd type="none" w="sm" len="sm"/>
            <a:tailEnd type="none" w="sm" len="sm"/>
          </a:ln>
        </p:spPr>
      </p:cxnSp>
      <p:cxnSp>
        <p:nvCxnSpPr>
          <p:cNvPr id="57" name="Google Shape;528;p42"/>
          <p:cNvCxnSpPr>
            <a:stCxn id="52" idx="3"/>
            <a:endCxn id="45" idx="1"/>
          </p:cNvCxnSpPr>
          <p:nvPr/>
        </p:nvCxnSpPr>
        <p:spPr>
          <a:xfrm>
            <a:off x="2632296" y="4207259"/>
            <a:ext cx="514500" cy="0"/>
          </a:xfrm>
          <a:prstGeom prst="straightConnector1">
            <a:avLst/>
          </a:prstGeom>
          <a:noFill/>
          <a:ln w="19050" cap="flat" cmpd="sng">
            <a:solidFill>
              <a:schemeClr val="dk2"/>
            </a:solidFill>
            <a:prstDash val="dot"/>
            <a:round/>
            <a:headEnd type="none" w="med" len="med"/>
            <a:tailEnd type="none" w="med" len="med"/>
          </a:ln>
        </p:spPr>
      </p:cxnSp>
      <p:sp>
        <p:nvSpPr>
          <p:cNvPr id="58" name="テキスト ボックス 57"/>
          <p:cNvSpPr txBox="1"/>
          <p:nvPr/>
        </p:nvSpPr>
        <p:spPr>
          <a:xfrm>
            <a:off x="611560" y="1762995"/>
            <a:ext cx="2124000" cy="304699"/>
          </a:xfrm>
          <a:prstGeom prst="rect">
            <a:avLst/>
          </a:prstGeom>
          <a:noFill/>
        </p:spPr>
        <p:txBody>
          <a:bodyPr wrap="square" rtlCol="0">
            <a:spAutoFit/>
          </a:bodyPr>
          <a:lstStyle/>
          <a:p>
            <a:pPr>
              <a:lnSpc>
                <a:spcPct val="120000"/>
              </a:lnSpc>
            </a:pPr>
            <a:r>
              <a:rPr kumimoji="1" lang="ja-JP" altLang="en-US" sz="1200" dirty="0" smtClean="0"/>
              <a:t>設定例</a:t>
            </a:r>
            <a:endParaRPr kumimoji="1" lang="ja-JP" altLang="en-US" sz="1200" dirty="0"/>
          </a:p>
        </p:txBody>
      </p:sp>
    </p:spTree>
    <p:extLst>
      <p:ext uri="{BB962C8B-B14F-4D97-AF65-F5344CB8AC3E}">
        <p14:creationId xmlns:p14="http://schemas.microsoft.com/office/powerpoint/2010/main" val="1972203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アプリケーションディレクトリの作成</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アプリケーションディレクトリ画面の「＋データ」から作成が可能です。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25</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83" y="1563638"/>
            <a:ext cx="4092633" cy="2880000"/>
          </a:xfrm>
          <a:prstGeom prst="rect">
            <a:avLst/>
          </a:prstGeom>
          <a:ln>
            <a:solidFill>
              <a:schemeClr val="tx1">
                <a:lumMod val="75000"/>
                <a:lumOff val="25000"/>
              </a:schemeClr>
            </a:solidFill>
          </a:ln>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8389" y="1563958"/>
            <a:ext cx="1456809" cy="2880000"/>
          </a:xfrm>
          <a:prstGeom prst="rect">
            <a:avLst/>
          </a:prstGeom>
          <a:ln>
            <a:solidFill>
              <a:schemeClr val="tx1">
                <a:lumMod val="75000"/>
                <a:lumOff val="25000"/>
              </a:schemeClr>
            </a:solidFill>
          </a:ln>
        </p:spPr>
      </p:pic>
      <p:sp>
        <p:nvSpPr>
          <p:cNvPr id="8" name="正方形/長方形 7"/>
          <p:cNvSpPr/>
          <p:nvPr/>
        </p:nvSpPr>
        <p:spPr>
          <a:xfrm>
            <a:off x="611560" y="2662676"/>
            <a:ext cx="324000" cy="3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938289" y="3831730"/>
            <a:ext cx="122400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938388" y="1923678"/>
            <a:ext cx="1456809"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868145" y="4227614"/>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22025" y="269502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endParaRPr kumimoji="1" lang="ja-JP" altLang="en-US" sz="1600" b="1" dirty="0">
              <a:solidFill>
                <a:srgbClr val="FF0000"/>
              </a:solidFill>
            </a:endParaRPr>
          </a:p>
        </p:txBody>
      </p:sp>
      <p:sp>
        <p:nvSpPr>
          <p:cNvPr id="14" name="楕円 13"/>
          <p:cNvSpPr/>
          <p:nvPr/>
        </p:nvSpPr>
        <p:spPr>
          <a:xfrm>
            <a:off x="2854020" y="35441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正方形/長方形 14"/>
          <p:cNvSpPr/>
          <p:nvPr/>
        </p:nvSpPr>
        <p:spPr>
          <a:xfrm>
            <a:off x="1938289" y="2672668"/>
            <a:ext cx="324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2086130" y="238431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楕円 16"/>
          <p:cNvSpPr/>
          <p:nvPr/>
        </p:nvSpPr>
        <p:spPr>
          <a:xfrm>
            <a:off x="5916562" y="199568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18" name="楕円 17"/>
          <p:cNvSpPr/>
          <p:nvPr/>
        </p:nvSpPr>
        <p:spPr>
          <a:xfrm>
            <a:off x="6395197" y="419902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sp>
        <p:nvSpPr>
          <p:cNvPr id="19" name="テキスト ボックス 18"/>
          <p:cNvSpPr txBox="1"/>
          <p:nvPr/>
        </p:nvSpPr>
        <p:spPr>
          <a:xfrm>
            <a:off x="6506344" y="1918565"/>
            <a:ext cx="2088232" cy="1126462"/>
          </a:xfrm>
          <a:prstGeom prst="rect">
            <a:avLst/>
          </a:prstGeom>
          <a:solidFill>
            <a:schemeClr val="accent6">
              <a:lumMod val="20000"/>
              <a:lumOff val="80000"/>
            </a:schemeClr>
          </a:solidFill>
        </p:spPr>
        <p:txBody>
          <a:bodyPr wrap="square" rtlCol="0">
            <a:spAutoFit/>
          </a:bodyPr>
          <a:lstStyle/>
          <a:p>
            <a:pPr>
              <a:lnSpc>
                <a:spcPct val="120000"/>
              </a:lnSpc>
            </a:pPr>
            <a:r>
              <a:rPr lang="ja-JP" altLang="en-US" sz="800" dirty="0" smtClean="0">
                <a:solidFill>
                  <a:schemeClr val="tx1">
                    <a:lumMod val="75000"/>
                    <a:lumOff val="25000"/>
                  </a:schemeClr>
                </a:solidFill>
              </a:rPr>
              <a:t>←</a:t>
            </a:r>
            <a:r>
              <a:rPr kumimoji="1" lang="ja-JP" altLang="en-US" sz="800" dirty="0" smtClean="0">
                <a:solidFill>
                  <a:schemeClr val="tx1">
                    <a:lumMod val="75000"/>
                    <a:lumOff val="25000"/>
                  </a:schemeClr>
                </a:solidFill>
              </a:rPr>
              <a:t>アプリケーション名（アプリケーションディレクトリ名）は、小文字の半角英数字で作成します。</a:t>
            </a:r>
            <a:endParaRPr kumimoji="1" lang="en-US" altLang="ja-JP" sz="800" dirty="0" smtClean="0">
              <a:solidFill>
                <a:schemeClr val="tx1">
                  <a:lumMod val="75000"/>
                  <a:lumOff val="25000"/>
                </a:schemeClr>
              </a:solidFill>
            </a:endParaRPr>
          </a:p>
          <a:p>
            <a:pPr>
              <a:lnSpc>
                <a:spcPct val="120000"/>
              </a:lnSpc>
            </a:pPr>
            <a:r>
              <a:rPr kumimoji="1" lang="ja-JP" altLang="en-US" sz="800" dirty="0" smtClean="0">
                <a:solidFill>
                  <a:schemeClr val="tx1">
                    <a:lumMod val="75000"/>
                    <a:lumOff val="25000"/>
                  </a:schemeClr>
                </a:solidFill>
              </a:rPr>
              <a:t>大文字で作成しないようにしてください。</a:t>
            </a:r>
            <a:endParaRPr kumimoji="1" lang="en-US" altLang="ja-JP" sz="800" dirty="0" smtClean="0">
              <a:solidFill>
                <a:schemeClr val="tx1">
                  <a:lumMod val="75000"/>
                  <a:lumOff val="25000"/>
                </a:schemeClr>
              </a:solidFill>
            </a:endParaRPr>
          </a:p>
          <a:p>
            <a:pPr>
              <a:lnSpc>
                <a:spcPct val="120000"/>
              </a:lnSpc>
            </a:pPr>
            <a:endParaRPr lang="en-US" altLang="ja-JP" sz="800" dirty="0">
              <a:solidFill>
                <a:schemeClr val="tx1">
                  <a:lumMod val="75000"/>
                  <a:lumOff val="25000"/>
                </a:schemeClr>
              </a:solidFill>
            </a:endParaRPr>
          </a:p>
          <a:p>
            <a:pPr>
              <a:lnSpc>
                <a:spcPct val="120000"/>
              </a:lnSpc>
            </a:pPr>
            <a:r>
              <a:rPr kumimoji="1" lang="ja-JP" altLang="en-US" sz="800" dirty="0" smtClean="0">
                <a:solidFill>
                  <a:schemeClr val="tx1">
                    <a:lumMod val="75000"/>
                    <a:lumOff val="25000"/>
                  </a:schemeClr>
                </a:solidFill>
              </a:rPr>
              <a:t>今回のレクチャーでは、</a:t>
            </a:r>
            <a:r>
              <a:rPr kumimoji="1" lang="en-US" altLang="ja-JP" sz="800" dirty="0" err="1" smtClean="0">
                <a:solidFill>
                  <a:schemeClr val="tx1">
                    <a:lumMod val="75000"/>
                    <a:lumOff val="25000"/>
                  </a:schemeClr>
                </a:solidFill>
              </a:rPr>
              <a:t>kkalec</a:t>
            </a:r>
            <a:r>
              <a:rPr kumimoji="1" lang="ja-JP" altLang="en-US" sz="800" dirty="0" smtClean="0">
                <a:solidFill>
                  <a:schemeClr val="tx1">
                    <a:lumMod val="75000"/>
                    <a:lumOff val="25000"/>
                  </a:schemeClr>
                </a:solidFill>
              </a:rPr>
              <a:t>という名前のアプリケーション名を利用しています。</a:t>
            </a:r>
            <a:endParaRPr kumimoji="1" lang="ja-JP" altLang="en-US" sz="800" dirty="0">
              <a:solidFill>
                <a:schemeClr val="tx1">
                  <a:lumMod val="75000"/>
                  <a:lumOff val="25000"/>
                </a:schemeClr>
              </a:solidFill>
            </a:endParaRPr>
          </a:p>
        </p:txBody>
      </p:sp>
    </p:spTree>
    <p:extLst>
      <p:ext uri="{BB962C8B-B14F-4D97-AF65-F5344CB8AC3E}">
        <p14:creationId xmlns:p14="http://schemas.microsoft.com/office/powerpoint/2010/main" val="11098166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3"/>
          </p:nvPr>
        </p:nvSpPr>
        <p:spPr/>
        <p:txBody>
          <a:bodyPr/>
          <a:lstStyle/>
          <a:p>
            <a:r>
              <a:rPr lang="en-US" altLang="ja-JP" dirty="0" smtClean="0"/>
              <a:t>WebFOCUS</a:t>
            </a:r>
            <a:r>
              <a:rPr lang="ja-JP" altLang="en-US" dirty="0"/>
              <a:t> </a:t>
            </a:r>
            <a:r>
              <a:rPr lang="en-US" altLang="ja-JP" dirty="0" smtClean="0"/>
              <a:t>Hub </a:t>
            </a:r>
            <a:r>
              <a:rPr lang="ja-JP" altLang="en-US" dirty="0" smtClean="0"/>
              <a:t>の「＋」ボタンからか、アプリケーションディレクトリに表示される「データの取得」から作成が可能です。</a:t>
            </a:r>
            <a:r>
              <a:rPr lang="ja-JP" altLang="en-US" sz="1100" dirty="0"/>
              <a:t>事前にデータアダプタの構成が必要ですがアシストが製品導入を実施した場合は製品導入時に構成済みです。</a:t>
            </a:r>
            <a:endParaRPr kumimoji="1" lang="ja-JP" altLang="en-US" sz="1100" dirty="0"/>
          </a:p>
        </p:txBody>
      </p:sp>
      <p:sp>
        <p:nvSpPr>
          <p:cNvPr id="23" name="Google Shape;489;p42"/>
          <p:cNvSpPr txBox="1"/>
          <p:nvPr/>
        </p:nvSpPr>
        <p:spPr>
          <a:xfrm>
            <a:off x="2770557" y="1647342"/>
            <a:ext cx="2988000" cy="2880000"/>
          </a:xfrm>
          <a:prstGeom prst="rect">
            <a:avLst/>
          </a:prstGeom>
          <a:solidFill>
            <a:schemeClr val="bg1">
              <a:lumMod val="95000"/>
            </a:schemeClr>
          </a:solidFill>
          <a:ln>
            <a:solidFill>
              <a:schemeClr val="bg1">
                <a:lumMod val="75000"/>
              </a:schemeClr>
            </a:solid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ja-JP" altLang="en-US" sz="900" b="1" dirty="0" smtClean="0">
                <a:solidFill>
                  <a:schemeClr val="dk2"/>
                </a:solidFill>
                <a:latin typeface="+mn-ea"/>
                <a:cs typeface="Kosugi Maru"/>
                <a:sym typeface="Kosugi Maru"/>
              </a:rPr>
              <a:t>アプリケーションディレクトリからの場合</a:t>
            </a:r>
            <a:endParaRPr sz="900" i="0" u="none" strike="noStrike" cap="none" dirty="0">
              <a:solidFill>
                <a:schemeClr val="dk2"/>
              </a:solidFill>
              <a:latin typeface="+mn-ea"/>
              <a:cs typeface="Kosugi Maru"/>
              <a:sym typeface="Kosugi Maru"/>
            </a:endParaRPr>
          </a:p>
        </p:txBody>
      </p:sp>
      <p:sp>
        <p:nvSpPr>
          <p:cNvPr id="22" name="Google Shape;489;p42"/>
          <p:cNvSpPr txBox="1"/>
          <p:nvPr/>
        </p:nvSpPr>
        <p:spPr>
          <a:xfrm>
            <a:off x="323528" y="1647342"/>
            <a:ext cx="2196000" cy="2880000"/>
          </a:xfrm>
          <a:prstGeom prst="rect">
            <a:avLst/>
          </a:prstGeom>
          <a:solidFill>
            <a:schemeClr val="bg1">
              <a:lumMod val="95000"/>
            </a:schemeClr>
          </a:solidFill>
          <a:ln>
            <a:solidFill>
              <a:schemeClr val="bg1">
                <a:lumMod val="75000"/>
              </a:schemeClr>
            </a:solid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WebFOCUS Hub</a:t>
            </a:r>
            <a:r>
              <a:rPr lang="ja-JP" altLang="en-US" sz="900" b="1" dirty="0" smtClean="0">
                <a:solidFill>
                  <a:schemeClr val="dk2"/>
                </a:solidFill>
                <a:latin typeface="+mn-ea"/>
                <a:cs typeface="Kosugi Maru"/>
                <a:sym typeface="Kosugi Maru"/>
              </a:rPr>
              <a:t>からの場合</a:t>
            </a:r>
            <a:endParaRPr sz="900" i="0" u="none" strike="noStrike" cap="none" dirty="0">
              <a:solidFill>
                <a:schemeClr val="dk2"/>
              </a:solidFill>
              <a:latin typeface="+mn-ea"/>
              <a:cs typeface="Kosugi Maru"/>
              <a:sym typeface="Kosugi Maru"/>
            </a:endParaRP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367" y="1923958"/>
            <a:ext cx="2181777" cy="2520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kumimoji="1" lang="ja-JP" altLang="en-US" dirty="0" smtClean="0"/>
              <a:t>シノニムの作成　手順①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26</a:t>
            </a:fld>
            <a:endParaRPr lang="ja-JP" altLang="en-US" dirty="0"/>
          </a:p>
        </p:txBody>
      </p:sp>
      <p:sp>
        <p:nvSpPr>
          <p:cNvPr id="8" name="正方形/長方形 7"/>
          <p:cNvSpPr/>
          <p:nvPr/>
        </p:nvSpPr>
        <p:spPr>
          <a:xfrm>
            <a:off x="3227646" y="3088418"/>
            <a:ext cx="307537"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2941040" y="309251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endParaRPr kumimoji="1" lang="ja-JP" altLang="en-US" sz="1600" b="1" dirty="0">
              <a:solidFill>
                <a:srgbClr val="FF0000"/>
              </a:solidFill>
            </a:endParaRPr>
          </a:p>
        </p:txBody>
      </p:sp>
      <p:sp>
        <p:nvSpPr>
          <p:cNvPr id="15" name="正方形/長方形 14"/>
          <p:cNvSpPr/>
          <p:nvPr/>
        </p:nvSpPr>
        <p:spPr>
          <a:xfrm>
            <a:off x="3582806" y="2559138"/>
            <a:ext cx="664918" cy="179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3419872" y="273813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530" y="1956831"/>
            <a:ext cx="1707349" cy="2520000"/>
          </a:xfrm>
          <a:prstGeom prst="rect">
            <a:avLst/>
          </a:prstGeom>
          <a:ln>
            <a:solidFill>
              <a:schemeClr val="tx1">
                <a:lumMod val="75000"/>
                <a:lumOff val="25000"/>
              </a:schemeClr>
            </a:solidFill>
          </a:ln>
        </p:spPr>
      </p:pic>
      <p:sp>
        <p:nvSpPr>
          <p:cNvPr id="24" name="正方形/長方形 23"/>
          <p:cNvSpPr/>
          <p:nvPr/>
        </p:nvSpPr>
        <p:spPr>
          <a:xfrm>
            <a:off x="645530" y="2156969"/>
            <a:ext cx="216023" cy="1985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333735" y="211221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endParaRPr kumimoji="1" lang="ja-JP" altLang="en-US" sz="1600" b="1" dirty="0">
              <a:solidFill>
                <a:srgbClr val="FF0000"/>
              </a:solidFill>
            </a:endParaRPr>
          </a:p>
        </p:txBody>
      </p:sp>
      <p:sp>
        <p:nvSpPr>
          <p:cNvPr id="26" name="正方形/長方形 25"/>
          <p:cNvSpPr/>
          <p:nvPr/>
        </p:nvSpPr>
        <p:spPr>
          <a:xfrm>
            <a:off x="933560" y="3215725"/>
            <a:ext cx="902135" cy="179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1421649" y="29554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pic>
        <p:nvPicPr>
          <p:cNvPr id="6" name="図 5"/>
          <p:cNvPicPr>
            <a:picLocks noChangeAspect="1"/>
          </p:cNvPicPr>
          <p:nvPr/>
        </p:nvPicPr>
        <p:blipFill>
          <a:blip r:embed="rId4"/>
          <a:stretch>
            <a:fillRect/>
          </a:stretch>
        </p:blipFill>
        <p:spPr>
          <a:xfrm>
            <a:off x="5897839" y="1995966"/>
            <a:ext cx="2994641" cy="2268000"/>
          </a:xfrm>
          <a:prstGeom prst="rect">
            <a:avLst/>
          </a:prstGeom>
          <a:ln>
            <a:solidFill>
              <a:schemeClr val="tx1">
                <a:lumMod val="75000"/>
                <a:lumOff val="25000"/>
              </a:schemeClr>
            </a:solidFill>
          </a:ln>
        </p:spPr>
      </p:pic>
      <p:sp>
        <p:nvSpPr>
          <p:cNvPr id="19" name="Google Shape;489;p42"/>
          <p:cNvSpPr txBox="1"/>
          <p:nvPr/>
        </p:nvSpPr>
        <p:spPr>
          <a:xfrm>
            <a:off x="5904480" y="1671686"/>
            <a:ext cx="2988000" cy="324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ja-JP" altLang="en-US" sz="900" b="1" dirty="0" smtClean="0">
                <a:solidFill>
                  <a:schemeClr val="dk2"/>
                </a:solidFill>
                <a:latin typeface="+mn-ea"/>
                <a:cs typeface="Kosugi Maru"/>
                <a:sym typeface="Kosugi Maru"/>
              </a:rPr>
              <a:t>データアダプタ選択画面</a:t>
            </a:r>
            <a:endParaRPr sz="900" i="0" u="none" strike="noStrike" cap="none" dirty="0">
              <a:solidFill>
                <a:schemeClr val="dk2"/>
              </a:solidFill>
              <a:latin typeface="+mn-ea"/>
              <a:cs typeface="Kosugi Maru"/>
              <a:sym typeface="Kosugi Maru"/>
            </a:endParaRPr>
          </a:p>
        </p:txBody>
      </p:sp>
      <p:sp>
        <p:nvSpPr>
          <p:cNvPr id="20" name="正方形/長方形 19"/>
          <p:cNvSpPr/>
          <p:nvPr/>
        </p:nvSpPr>
        <p:spPr>
          <a:xfrm>
            <a:off x="5896710" y="2879299"/>
            <a:ext cx="2923761" cy="12046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p:cNvSpPr/>
          <p:nvPr/>
        </p:nvSpPr>
        <p:spPr>
          <a:xfrm>
            <a:off x="7740352" y="25920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③</a:t>
            </a:r>
            <a:endParaRPr kumimoji="1" lang="ja-JP" altLang="en-US" sz="1600" b="1" dirty="0">
              <a:solidFill>
                <a:srgbClr val="FF0000"/>
              </a:solidFill>
            </a:endParaRPr>
          </a:p>
        </p:txBody>
      </p:sp>
      <p:sp>
        <p:nvSpPr>
          <p:cNvPr id="29" name="楕円 28"/>
          <p:cNvSpPr/>
          <p:nvPr/>
        </p:nvSpPr>
        <p:spPr>
          <a:xfrm>
            <a:off x="8532440" y="429994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rgbClr val="FF0000"/>
                </a:solidFill>
              </a:rPr>
              <a:t>④</a:t>
            </a:r>
            <a:endParaRPr kumimoji="1" lang="ja-JP" altLang="en-US" sz="1600" b="1" dirty="0">
              <a:solidFill>
                <a:srgbClr val="FF0000"/>
              </a:solidFill>
            </a:endParaRPr>
          </a:p>
        </p:txBody>
      </p:sp>
      <p:sp>
        <p:nvSpPr>
          <p:cNvPr id="30" name="正方形/長方形 29"/>
          <p:cNvSpPr/>
          <p:nvPr/>
        </p:nvSpPr>
        <p:spPr>
          <a:xfrm>
            <a:off x="8561751" y="4093024"/>
            <a:ext cx="307537" cy="2094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stCxn id="22" idx="0"/>
            <a:endCxn id="19" idx="0"/>
          </p:cNvCxnSpPr>
          <p:nvPr/>
        </p:nvCxnSpPr>
        <p:spPr>
          <a:xfrm rot="16200000" flipH="1">
            <a:off x="4397832" y="-1328962"/>
            <a:ext cx="24344" cy="5976952"/>
          </a:xfrm>
          <a:prstGeom prst="bentConnector3">
            <a:avLst>
              <a:gd name="adj1" fmla="val -489583"/>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カギ線コネクタ 30"/>
          <p:cNvCxnSpPr>
            <a:stCxn id="23" idx="0"/>
            <a:endCxn id="19" idx="0"/>
          </p:cNvCxnSpPr>
          <p:nvPr/>
        </p:nvCxnSpPr>
        <p:spPr>
          <a:xfrm rot="16200000" flipH="1">
            <a:off x="5819346" y="92553"/>
            <a:ext cx="24344" cy="3133923"/>
          </a:xfrm>
          <a:prstGeom prst="bentConnector3">
            <a:avLst>
              <a:gd name="adj1" fmla="val -489587"/>
            </a:avLst>
          </a:prstGeom>
          <a:ln w="190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Google Shape;489;p42"/>
          <p:cNvSpPr txBox="1"/>
          <p:nvPr/>
        </p:nvSpPr>
        <p:spPr>
          <a:xfrm>
            <a:off x="2414643" y="2869760"/>
            <a:ext cx="486076" cy="324000"/>
          </a:xfrm>
          <a:prstGeom prst="rect">
            <a:avLst/>
          </a:prstGeom>
          <a:solidFill>
            <a:schemeClr val="bg1"/>
          </a:solidFill>
          <a:ln>
            <a:solidFill>
              <a:schemeClr val="tx2"/>
            </a:solidFill>
          </a:ln>
        </p:spPr>
        <p:txBody>
          <a:bodyPr spcFirstLastPara="1" wrap="none" lIns="91425" tIns="108000" rIns="91425" bIns="91425" anchor="t" anchorCtr="0">
            <a:noAutofit/>
          </a:bodyPr>
          <a:lstStyle/>
          <a:p>
            <a:pPr marL="0" marR="0" lvl="0" indent="0" algn="ctr"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OR</a:t>
            </a:r>
            <a:endParaRPr sz="900" i="0" u="none" strike="noStrike" cap="none" dirty="0">
              <a:solidFill>
                <a:schemeClr val="dk2"/>
              </a:solidFill>
              <a:latin typeface="+mn-ea"/>
              <a:cs typeface="Kosugi Maru"/>
              <a:sym typeface="Kosugi Maru"/>
            </a:endParaRPr>
          </a:p>
        </p:txBody>
      </p:sp>
    </p:spTree>
    <p:extLst>
      <p:ext uri="{BB962C8B-B14F-4D97-AF65-F5344CB8AC3E}">
        <p14:creationId xmlns:p14="http://schemas.microsoft.com/office/powerpoint/2010/main" val="3851235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p:cNvSpPr>
            <a:spLocks noGrp="1"/>
          </p:cNvSpPr>
          <p:nvPr>
            <p:ph sz="quarter" idx="13"/>
          </p:nvPr>
        </p:nvSpPr>
        <p:spPr/>
        <p:txBody>
          <a:bodyPr/>
          <a:lstStyle/>
          <a:p>
            <a:r>
              <a:rPr lang="ja-JP" altLang="en-US" dirty="0" smtClean="0"/>
              <a:t>シノニムはデータ選択後に自動生成されますが、データソースの種類によって作成時の画面イメージは異なります。</a:t>
            </a:r>
            <a:endParaRPr kumimoji="1" lang="ja-JP" altLang="en-US" dirty="0"/>
          </a:p>
        </p:txBody>
      </p:sp>
      <p:sp>
        <p:nvSpPr>
          <p:cNvPr id="2" name="タイトル 1"/>
          <p:cNvSpPr>
            <a:spLocks noGrp="1"/>
          </p:cNvSpPr>
          <p:nvPr>
            <p:ph type="title"/>
          </p:nvPr>
        </p:nvSpPr>
        <p:spPr/>
        <p:txBody>
          <a:bodyPr/>
          <a:lstStyle/>
          <a:p>
            <a:r>
              <a:rPr kumimoji="1" lang="ja-JP" altLang="en-US" dirty="0" smtClean="0"/>
              <a:t>シノニムの作成　手順②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27</a:t>
            </a:fld>
            <a:endParaRPr lang="ja-JP" altLang="en-US" dirty="0"/>
          </a:p>
        </p:txBody>
      </p:sp>
      <p:pic>
        <p:nvPicPr>
          <p:cNvPr id="7" name="図 6"/>
          <p:cNvPicPr>
            <a:picLocks noChangeAspect="1"/>
          </p:cNvPicPr>
          <p:nvPr/>
        </p:nvPicPr>
        <p:blipFill>
          <a:blip r:embed="rId2"/>
          <a:stretch>
            <a:fillRect/>
          </a:stretch>
        </p:blipFill>
        <p:spPr>
          <a:xfrm>
            <a:off x="611560" y="1667532"/>
            <a:ext cx="2882914" cy="1440000"/>
          </a:xfrm>
          <a:prstGeom prst="rect">
            <a:avLst/>
          </a:prstGeom>
          <a:ln>
            <a:solidFill>
              <a:schemeClr val="tx1">
                <a:lumMod val="75000"/>
                <a:lumOff val="25000"/>
              </a:schemeClr>
            </a:solidFill>
          </a:ln>
        </p:spPr>
      </p:pic>
      <p:pic>
        <p:nvPicPr>
          <p:cNvPr id="12" name="図 11"/>
          <p:cNvPicPr>
            <a:picLocks noChangeAspect="1"/>
          </p:cNvPicPr>
          <p:nvPr/>
        </p:nvPicPr>
        <p:blipFill>
          <a:blip r:embed="rId3"/>
          <a:stretch>
            <a:fillRect/>
          </a:stretch>
        </p:blipFill>
        <p:spPr>
          <a:xfrm>
            <a:off x="4578073" y="1667532"/>
            <a:ext cx="2037469" cy="1440000"/>
          </a:xfrm>
          <a:prstGeom prst="rect">
            <a:avLst/>
          </a:prstGeom>
          <a:ln>
            <a:solidFill>
              <a:schemeClr val="tx1">
                <a:lumMod val="75000"/>
                <a:lumOff val="25000"/>
              </a:schemeClr>
            </a:solidFill>
          </a:ln>
        </p:spPr>
      </p:pic>
      <p:pic>
        <p:nvPicPr>
          <p:cNvPr id="14" name="図 13"/>
          <p:cNvPicPr>
            <a:picLocks noChangeAspect="1"/>
          </p:cNvPicPr>
          <p:nvPr/>
        </p:nvPicPr>
        <p:blipFill>
          <a:blip r:embed="rId4"/>
          <a:stretch>
            <a:fillRect/>
          </a:stretch>
        </p:blipFill>
        <p:spPr>
          <a:xfrm>
            <a:off x="4572000" y="3403326"/>
            <a:ext cx="2415099" cy="1440000"/>
          </a:xfrm>
          <a:prstGeom prst="rect">
            <a:avLst/>
          </a:prstGeom>
          <a:ln>
            <a:solidFill>
              <a:schemeClr val="tx1">
                <a:lumMod val="75000"/>
                <a:lumOff val="25000"/>
              </a:schemeClr>
            </a:solidFill>
          </a:ln>
        </p:spPr>
      </p:pic>
      <p:pic>
        <p:nvPicPr>
          <p:cNvPr id="17" name="図 16"/>
          <p:cNvPicPr>
            <a:picLocks noChangeAspect="1"/>
          </p:cNvPicPr>
          <p:nvPr/>
        </p:nvPicPr>
        <p:blipFill>
          <a:blip r:embed="rId5"/>
          <a:stretch>
            <a:fillRect/>
          </a:stretch>
        </p:blipFill>
        <p:spPr>
          <a:xfrm>
            <a:off x="611560" y="3403326"/>
            <a:ext cx="3017428" cy="1440000"/>
          </a:xfrm>
          <a:prstGeom prst="rect">
            <a:avLst/>
          </a:prstGeom>
          <a:ln>
            <a:solidFill>
              <a:schemeClr val="tx1">
                <a:lumMod val="75000"/>
                <a:lumOff val="25000"/>
              </a:schemeClr>
            </a:solidFill>
          </a:ln>
        </p:spPr>
      </p:pic>
      <p:sp>
        <p:nvSpPr>
          <p:cNvPr id="33" name="Google Shape;489;p42"/>
          <p:cNvSpPr txBox="1"/>
          <p:nvPr/>
        </p:nvSpPr>
        <p:spPr>
          <a:xfrm>
            <a:off x="611560" y="3143724"/>
            <a:ext cx="3017428" cy="252000"/>
          </a:xfrm>
          <a:prstGeom prst="rect">
            <a:avLst/>
          </a:prstGeom>
          <a:noFill/>
          <a:ln>
            <a:noFill/>
          </a:ln>
        </p:spPr>
        <p:txBody>
          <a:bodyPr spcFirstLastPara="1" wrap="none" lIns="91425" tIns="91425" rIns="91425" bIns="91425" anchor="t" anchorCtr="0">
            <a:noAutofit/>
          </a:bodyPr>
          <a:lstStyle/>
          <a:p>
            <a:pPr marL="0" marR="0" lvl="0" indent="0"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SQL Server(OLE)</a:t>
            </a:r>
            <a:r>
              <a:rPr lang="ja-JP" altLang="en-US" sz="900" b="1" dirty="0" smtClean="0">
                <a:solidFill>
                  <a:schemeClr val="dk2"/>
                </a:solidFill>
                <a:latin typeface="+mn-ea"/>
                <a:cs typeface="Kosugi Maru"/>
                <a:sym typeface="Kosugi Maru"/>
              </a:rPr>
              <a:t>のイメージ</a:t>
            </a:r>
            <a:endParaRPr sz="900" i="0" u="none" strike="noStrike" cap="none" dirty="0">
              <a:solidFill>
                <a:schemeClr val="dk2"/>
              </a:solidFill>
              <a:latin typeface="+mn-ea"/>
              <a:cs typeface="Kosugi Maru"/>
              <a:sym typeface="Kosugi Maru"/>
            </a:endParaRPr>
          </a:p>
        </p:txBody>
      </p:sp>
      <p:sp>
        <p:nvSpPr>
          <p:cNvPr id="34" name="Google Shape;489;p42"/>
          <p:cNvSpPr txBox="1"/>
          <p:nvPr/>
        </p:nvSpPr>
        <p:spPr>
          <a:xfrm>
            <a:off x="611560" y="1415532"/>
            <a:ext cx="2882914" cy="252000"/>
          </a:xfrm>
          <a:prstGeom prst="rect">
            <a:avLst/>
          </a:prstGeom>
          <a:noFill/>
          <a:ln>
            <a:noFill/>
          </a:ln>
        </p:spPr>
        <p:txBody>
          <a:bodyPr spcFirstLastPara="1" wrap="none" lIns="91425" tIns="91425" rIns="91425" bIns="91425" anchor="t" anchorCtr="0">
            <a:noAutofit/>
          </a:bodyPr>
          <a:lstStyle/>
          <a:p>
            <a:pPr marL="0" marR="0" lvl="0" indent="0"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Oracle</a:t>
            </a:r>
            <a:r>
              <a:rPr lang="ja-JP" altLang="en-US" sz="900" b="1" dirty="0" smtClean="0">
                <a:solidFill>
                  <a:schemeClr val="dk2"/>
                </a:solidFill>
                <a:latin typeface="+mn-ea"/>
                <a:cs typeface="Kosugi Maru"/>
                <a:sym typeface="Kosugi Maru"/>
              </a:rPr>
              <a:t>のイメージ</a:t>
            </a:r>
            <a:endParaRPr sz="900" i="0" u="none" strike="noStrike" cap="none" dirty="0">
              <a:solidFill>
                <a:schemeClr val="dk2"/>
              </a:solidFill>
              <a:latin typeface="+mn-ea"/>
              <a:cs typeface="Kosugi Maru"/>
              <a:sym typeface="Kosugi Maru"/>
            </a:endParaRPr>
          </a:p>
        </p:txBody>
      </p:sp>
      <p:sp>
        <p:nvSpPr>
          <p:cNvPr id="35" name="Google Shape;489;p42"/>
          <p:cNvSpPr txBox="1"/>
          <p:nvPr/>
        </p:nvSpPr>
        <p:spPr>
          <a:xfrm>
            <a:off x="4572000" y="1415532"/>
            <a:ext cx="2043542" cy="252000"/>
          </a:xfrm>
          <a:prstGeom prst="rect">
            <a:avLst/>
          </a:prstGeom>
          <a:noFill/>
          <a:ln>
            <a:noFill/>
          </a:ln>
        </p:spPr>
        <p:txBody>
          <a:bodyPr spcFirstLastPara="1" wrap="none" lIns="91425" tIns="91425" rIns="91425" bIns="91425" anchor="t" anchorCtr="0">
            <a:noAutofit/>
          </a:bodyPr>
          <a:lstStyle/>
          <a:p>
            <a:pPr marL="0" marR="0" lvl="0" indent="0"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CSV</a:t>
            </a:r>
            <a:r>
              <a:rPr lang="ja-JP" altLang="en-US" sz="900" b="1" dirty="0" smtClean="0">
                <a:solidFill>
                  <a:schemeClr val="dk2"/>
                </a:solidFill>
                <a:latin typeface="+mn-ea"/>
                <a:cs typeface="Kosugi Maru"/>
                <a:sym typeface="Kosugi Maru"/>
              </a:rPr>
              <a:t>（フラットファイル）のイメージ</a:t>
            </a:r>
            <a:endParaRPr sz="900" i="0" u="none" strike="noStrike" cap="none" dirty="0">
              <a:solidFill>
                <a:schemeClr val="dk2"/>
              </a:solidFill>
              <a:latin typeface="+mn-ea"/>
              <a:cs typeface="Kosugi Maru"/>
              <a:sym typeface="Kosugi Maru"/>
            </a:endParaRPr>
          </a:p>
        </p:txBody>
      </p:sp>
      <p:sp>
        <p:nvSpPr>
          <p:cNvPr id="36" name="Google Shape;489;p42"/>
          <p:cNvSpPr txBox="1"/>
          <p:nvPr/>
        </p:nvSpPr>
        <p:spPr>
          <a:xfrm>
            <a:off x="4571999" y="3143724"/>
            <a:ext cx="2415099" cy="252000"/>
          </a:xfrm>
          <a:prstGeom prst="rect">
            <a:avLst/>
          </a:prstGeom>
          <a:noFill/>
          <a:ln>
            <a:noFill/>
          </a:ln>
        </p:spPr>
        <p:txBody>
          <a:bodyPr spcFirstLastPara="1" wrap="none" lIns="91425" tIns="91425" rIns="91425" bIns="91425" anchor="t" anchorCtr="0">
            <a:noAutofit/>
          </a:bodyPr>
          <a:lstStyle/>
          <a:p>
            <a:pPr marL="0" marR="0" lvl="0" indent="0" rtl="0">
              <a:lnSpc>
                <a:spcPct val="100000"/>
              </a:lnSpc>
              <a:spcBef>
                <a:spcPts val="0"/>
              </a:spcBef>
              <a:spcAft>
                <a:spcPts val="0"/>
              </a:spcAft>
              <a:buClr>
                <a:srgbClr val="000000"/>
              </a:buClr>
              <a:buSzPts val="700"/>
              <a:buFont typeface="Arial"/>
              <a:buNone/>
            </a:pPr>
            <a:r>
              <a:rPr lang="en-US" altLang="ja-JP" sz="900" b="1" dirty="0" smtClean="0">
                <a:solidFill>
                  <a:schemeClr val="dk2"/>
                </a:solidFill>
                <a:latin typeface="+mn-ea"/>
                <a:cs typeface="Kosugi Maru"/>
                <a:sym typeface="Kosugi Maru"/>
              </a:rPr>
              <a:t>Excel</a:t>
            </a:r>
            <a:r>
              <a:rPr lang="ja-JP" altLang="en-US" sz="900" b="1" dirty="0" smtClean="0">
                <a:solidFill>
                  <a:schemeClr val="dk2"/>
                </a:solidFill>
                <a:latin typeface="+mn-ea"/>
                <a:cs typeface="Kosugi Maru"/>
                <a:sym typeface="Kosugi Maru"/>
              </a:rPr>
              <a:t>ブックのイメージ</a:t>
            </a:r>
            <a:endParaRPr sz="900" i="0" u="none" strike="noStrike" cap="none" dirty="0">
              <a:solidFill>
                <a:schemeClr val="dk2"/>
              </a:solidFill>
              <a:latin typeface="+mn-ea"/>
              <a:cs typeface="Kosugi Maru"/>
              <a:sym typeface="Kosugi Maru"/>
            </a:endParaRPr>
          </a:p>
        </p:txBody>
      </p:sp>
    </p:spTree>
    <p:extLst>
      <p:ext uri="{BB962C8B-B14F-4D97-AF65-F5344CB8AC3E}">
        <p14:creationId xmlns:p14="http://schemas.microsoft.com/office/powerpoint/2010/main" val="7442740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3-1.</a:t>
            </a:r>
            <a:r>
              <a:rPr lang="ja-JP" altLang="en-US" dirty="0" smtClean="0">
                <a:latin typeface="+mn-ea"/>
                <a:ea typeface="+mn-ea"/>
              </a:rPr>
              <a:t>ユーザーアカウントを作成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22660"/>
            <a:ext cx="8712968" cy="3816424"/>
          </a:xfrm>
        </p:spPr>
        <p:txBody>
          <a:bodyPr>
            <a:normAutofit/>
          </a:bodyPr>
          <a:lstStyle/>
          <a:p>
            <a:r>
              <a:rPr lang="ja-JP" altLang="en-US" dirty="0" smtClean="0">
                <a:latin typeface="+mn-ea"/>
              </a:rPr>
              <a:t>管理センターのセキュリティセンターを開きます。</a:t>
            </a:r>
            <a:r>
              <a:rPr lang="en-US" altLang="ja-JP" dirty="0" smtClean="0">
                <a:latin typeface="+mn-ea"/>
              </a:rPr>
              <a:t/>
            </a:r>
            <a:br>
              <a:rPr lang="en-US" altLang="ja-JP" dirty="0" smtClean="0">
                <a:latin typeface="+mn-ea"/>
              </a:rPr>
            </a:br>
            <a:r>
              <a:rPr lang="ja-JP" altLang="en-US" dirty="0" smtClean="0">
                <a:latin typeface="+mn-ea"/>
              </a:rPr>
              <a:t>「新規ユーザ」ボタンからユーザーアカウントを作成します。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28</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13" y="1635438"/>
            <a:ext cx="2493373" cy="2484000"/>
          </a:xfrm>
          <a:prstGeom prst="rect">
            <a:avLst/>
          </a:prstGeom>
          <a:ln>
            <a:solidFill>
              <a:schemeClr val="tx1">
                <a:lumMod val="75000"/>
                <a:lumOff val="25000"/>
              </a:schemeClr>
            </a:solidFill>
          </a:ln>
        </p:spPr>
      </p:pic>
      <p:sp>
        <p:nvSpPr>
          <p:cNvPr id="9" name="正方形/長方形 8"/>
          <p:cNvSpPr/>
          <p:nvPr/>
        </p:nvSpPr>
        <p:spPr>
          <a:xfrm>
            <a:off x="611560" y="3338489"/>
            <a:ext cx="25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17222" y="330444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1543033" y="2262192"/>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934004" y="2521018"/>
            <a:ext cx="1075141" cy="2520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194468" y="2526416"/>
            <a:ext cx="217292" cy="158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1925446" y="2275515"/>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pic>
        <p:nvPicPr>
          <p:cNvPr id="12" name="図 11"/>
          <p:cNvPicPr>
            <a:picLocks noChangeAspect="1"/>
          </p:cNvPicPr>
          <p:nvPr/>
        </p:nvPicPr>
        <p:blipFill>
          <a:blip r:embed="rId3"/>
          <a:stretch>
            <a:fillRect/>
          </a:stretch>
        </p:blipFill>
        <p:spPr>
          <a:xfrm>
            <a:off x="2581553" y="1563638"/>
            <a:ext cx="2866152" cy="3312000"/>
          </a:xfrm>
          <a:prstGeom prst="rect">
            <a:avLst/>
          </a:prstGeom>
          <a:ln>
            <a:solidFill>
              <a:schemeClr val="tx1">
                <a:lumMod val="75000"/>
                <a:lumOff val="25000"/>
              </a:schemeClr>
            </a:solidFill>
          </a:ln>
        </p:spPr>
      </p:pic>
      <p:sp>
        <p:nvSpPr>
          <p:cNvPr id="19" name="正方形/長方形 18"/>
          <p:cNvSpPr/>
          <p:nvPr/>
        </p:nvSpPr>
        <p:spPr>
          <a:xfrm>
            <a:off x="2640034" y="2058692"/>
            <a:ext cx="2713883" cy="24430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3094179" y="17881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④</a:t>
            </a:r>
            <a:endParaRPr kumimoji="1" lang="ja-JP" altLang="en-US" sz="1600" b="1" dirty="0">
              <a:solidFill>
                <a:srgbClr val="FF0000"/>
              </a:solidFill>
            </a:endParaRPr>
          </a:p>
        </p:txBody>
      </p:sp>
      <p:sp>
        <p:nvSpPr>
          <p:cNvPr id="21" name="正方形/長方形 20"/>
          <p:cNvSpPr/>
          <p:nvPr/>
        </p:nvSpPr>
        <p:spPr>
          <a:xfrm>
            <a:off x="4361519" y="4600214"/>
            <a:ext cx="261147" cy="1638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4634416" y="455414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graphicFrame>
        <p:nvGraphicFramePr>
          <p:cNvPr id="24"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4022230636"/>
              </p:ext>
            </p:extLst>
          </p:nvPr>
        </p:nvGraphicFramePr>
        <p:xfrm>
          <a:off x="5724128" y="1563638"/>
          <a:ext cx="2592000" cy="2520000"/>
        </p:xfrm>
        <a:graphic>
          <a:graphicData uri="http://schemas.openxmlformats.org/drawingml/2006/table">
            <a:tbl>
              <a:tblPr/>
              <a:tblGrid>
                <a:gridCol w="1296000">
                  <a:extLst>
                    <a:ext uri="{9D8B030D-6E8A-4147-A177-3AD203B41FA5}">
                      <a16:colId xmlns:a16="http://schemas.microsoft.com/office/drawing/2014/main" val="20001"/>
                    </a:ext>
                  </a:extLst>
                </a:gridCol>
                <a:gridCol w="1296000">
                  <a:extLst>
                    <a:ext uri="{9D8B030D-6E8A-4147-A177-3AD203B41FA5}">
                      <a16:colId xmlns:a16="http://schemas.microsoft.com/office/drawing/2014/main" val="3098161779"/>
                    </a:ext>
                  </a:extLst>
                </a:gridCol>
              </a:tblGrid>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④の設定値</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1051240489"/>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ID / </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パスワード</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01 / 01</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鈴木　久晴</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Email</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アドレス</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831151164"/>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hisaharu_suzuki@shain.co.jp</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3164406799"/>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作成先グループ</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ステータス</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22534715"/>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EVERYONE</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アクティブ</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bl>
          </a:graphicData>
        </a:graphic>
      </p:graphicFrame>
      <p:sp>
        <p:nvSpPr>
          <p:cNvPr id="2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713801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3-2.</a:t>
            </a:r>
            <a:r>
              <a:rPr lang="ja-JP" altLang="en-US" dirty="0" smtClean="0">
                <a:latin typeface="+mn-ea"/>
                <a:ea typeface="+mn-ea"/>
              </a:rPr>
              <a:t>ユーザーアカウントを作成</a:t>
            </a:r>
            <a:r>
              <a:rPr lang="ja-JP" altLang="en-US" dirty="0">
                <a:latin typeface="+mn-ea"/>
                <a:ea typeface="+mn-ea"/>
              </a:rPr>
              <a:t>　</a:t>
            </a:r>
            <a:r>
              <a:rPr lang="ja-JP" altLang="en-US" dirty="0" smtClean="0">
                <a:latin typeface="+mn-ea"/>
                <a:ea typeface="+mn-ea"/>
              </a:rPr>
              <a:t>グループに割り当て</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新規作成したユーザーアカウント「</a:t>
            </a:r>
            <a:r>
              <a:rPr lang="en-US" altLang="ja-JP" dirty="0" smtClean="0">
                <a:latin typeface="Segoe UI 本文"/>
              </a:rPr>
              <a:t>01</a:t>
            </a:r>
            <a:r>
              <a:rPr lang="ja-JP" altLang="en-US" dirty="0" smtClean="0">
                <a:latin typeface="Segoe UI 本文"/>
              </a:rPr>
              <a:t>」</a:t>
            </a:r>
            <a:r>
              <a:rPr lang="ja-JP" altLang="en-US" dirty="0" smtClean="0">
                <a:latin typeface="+mn-ea"/>
              </a:rPr>
              <a:t>を、</a:t>
            </a:r>
            <a:r>
              <a:rPr lang="en-US" altLang="ja-JP" dirty="0" err="1" smtClean="0">
                <a:latin typeface="Segoe UI 本文"/>
              </a:rPr>
              <a:t>kkalec</a:t>
            </a:r>
            <a:r>
              <a:rPr lang="ja-JP" altLang="en-US" dirty="0" smtClean="0">
                <a:latin typeface="+mn-ea"/>
              </a:rPr>
              <a:t>グループ内の「</a:t>
            </a:r>
            <a:r>
              <a:rPr lang="en-US" altLang="ja-JP" dirty="0" err="1" smtClean="0">
                <a:latin typeface="Segoe UI 本文"/>
              </a:rPr>
              <a:t>GroupAdmins</a:t>
            </a:r>
            <a:r>
              <a:rPr lang="ja-JP" altLang="en-US" dirty="0" smtClean="0">
                <a:latin typeface="+mn-ea"/>
              </a:rPr>
              <a:t>」と「</a:t>
            </a:r>
            <a:r>
              <a:rPr lang="en-US" altLang="ja-JP" dirty="0" smtClean="0">
                <a:latin typeface="Segoe UI 本文"/>
              </a:rPr>
              <a:t>Developers</a:t>
            </a:r>
            <a:r>
              <a:rPr lang="ja-JP" altLang="en-US" dirty="0" smtClean="0">
                <a:latin typeface="+mn-ea"/>
              </a:rPr>
              <a:t>」に所属させます。</a:t>
            </a:r>
            <a:endParaRPr lang="en-US" altLang="ja-JP" dirty="0" smtClean="0">
              <a:latin typeface="+mn-ea"/>
            </a:endParaRPr>
          </a:p>
          <a:p>
            <a:endParaRPr lang="en-US" altLang="ja-JP" dirty="0">
              <a:latin typeface="+mn-ea"/>
            </a:endParaRPr>
          </a:p>
          <a:p>
            <a:r>
              <a:rPr lang="ja-JP" altLang="en-US" dirty="0" smtClean="0">
                <a:latin typeface="+mn-ea"/>
              </a:rPr>
              <a:t>①グループを選択</a:t>
            </a:r>
            <a:endParaRPr lang="en-US" altLang="ja-JP" dirty="0" smtClean="0">
              <a:latin typeface="+mn-ea"/>
            </a:endParaRPr>
          </a:p>
          <a:p>
            <a:r>
              <a:rPr lang="ja-JP" altLang="en-US" dirty="0" smtClean="0">
                <a:latin typeface="+mn-ea"/>
              </a:rPr>
              <a:t>②ユーザーを選択</a:t>
            </a:r>
            <a:endParaRPr lang="en-US" altLang="ja-JP" dirty="0" smtClean="0">
              <a:latin typeface="+mn-ea"/>
            </a:endParaRPr>
          </a:p>
          <a:p>
            <a:r>
              <a:rPr lang="ja-JP" altLang="en-US" dirty="0" smtClean="0">
                <a:latin typeface="+mn-ea"/>
              </a:rPr>
              <a:t>③所属させる</a:t>
            </a:r>
            <a:endParaRPr lang="en-US" altLang="ja-JP" dirty="0" smtClean="0">
              <a:latin typeface="+mn-ea"/>
            </a:endParaRPr>
          </a:p>
          <a:p>
            <a:r>
              <a:rPr lang="ja-JP" altLang="en-US" dirty="0" smtClean="0">
                <a:latin typeface="+mn-ea"/>
              </a:rPr>
              <a:t>の操作を繰り返してください。</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29</a:t>
            </a:fld>
            <a:endParaRPr lang="ja-JP" altLang="en-US" dirty="0"/>
          </a:p>
        </p:txBody>
      </p:sp>
      <p:pic>
        <p:nvPicPr>
          <p:cNvPr id="6" name="図 5"/>
          <p:cNvPicPr>
            <a:picLocks noChangeAspect="1"/>
          </p:cNvPicPr>
          <p:nvPr/>
        </p:nvPicPr>
        <p:blipFill>
          <a:blip r:embed="rId2"/>
          <a:stretch>
            <a:fillRect/>
          </a:stretch>
        </p:blipFill>
        <p:spPr>
          <a:xfrm>
            <a:off x="2768305" y="1419622"/>
            <a:ext cx="6146039" cy="3240000"/>
          </a:xfrm>
          <a:prstGeom prst="rect">
            <a:avLst/>
          </a:prstGeom>
          <a:ln>
            <a:solidFill>
              <a:schemeClr val="tx1">
                <a:lumMod val="75000"/>
                <a:lumOff val="25000"/>
              </a:schemeClr>
            </a:solidFill>
          </a:ln>
        </p:spPr>
      </p:pic>
      <p:sp>
        <p:nvSpPr>
          <p:cNvPr id="8" name="正方形/長方形 7"/>
          <p:cNvSpPr/>
          <p:nvPr/>
        </p:nvSpPr>
        <p:spPr>
          <a:xfrm>
            <a:off x="6444208" y="3507854"/>
            <a:ext cx="2150368" cy="1430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159746" y="328920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2797552" y="24177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3056232" y="2381915"/>
            <a:ext cx="1663385" cy="1863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919428" y="2744664"/>
            <a:ext cx="217292" cy="158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5884058" y="246226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1277284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7664" y="1828867"/>
            <a:ext cx="7452000" cy="792088"/>
          </a:xfrm>
        </p:spPr>
        <p:txBody>
          <a:bodyPr/>
          <a:lstStyle/>
          <a:p>
            <a:r>
              <a:rPr lang="en-US" altLang="ja-JP" dirty="0" smtClean="0">
                <a:latin typeface="Segoe UI Semibold" panose="020B0702040204020203" pitchFamily="34" charset="0"/>
                <a:cs typeface="Segoe UI Semibold" panose="020B0702040204020203" pitchFamily="34" charset="0"/>
              </a:rPr>
              <a:t>WebFOCUS</a:t>
            </a:r>
            <a:r>
              <a:rPr lang="ja-JP" altLang="en-US" dirty="0" smtClean="0">
                <a:latin typeface="+mj-ea"/>
              </a:rPr>
              <a:t>の概要</a:t>
            </a:r>
            <a:endParaRPr kumimoji="1" lang="ja-JP" altLang="en-US" dirty="0">
              <a:latin typeface="+mj-ea"/>
            </a:endParaRPr>
          </a:p>
        </p:txBody>
      </p:sp>
      <p:sp>
        <p:nvSpPr>
          <p:cNvPr id="3" name="テキスト プレースホルダー 2"/>
          <p:cNvSpPr>
            <a:spLocks noGrp="1"/>
          </p:cNvSpPr>
          <p:nvPr>
            <p:ph type="body" sz="quarter" idx="10"/>
          </p:nvPr>
        </p:nvSpPr>
        <p:spPr>
          <a:xfrm>
            <a:off x="1547813" y="2859782"/>
            <a:ext cx="6012000" cy="1872000"/>
          </a:xfrm>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6"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3</a:t>
            </a:fld>
            <a:endParaRPr lang="ja-JP" altLang="en-US" dirty="0"/>
          </a:p>
        </p:txBody>
      </p:sp>
    </p:spTree>
    <p:extLst>
      <p:ext uri="{BB962C8B-B14F-4D97-AF65-F5344CB8AC3E}">
        <p14:creationId xmlns:p14="http://schemas.microsoft.com/office/powerpoint/2010/main" val="1664737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ユーザー</a:t>
            </a:r>
            <a:r>
              <a:rPr lang="en-US" altLang="ja-JP" dirty="0" smtClean="0">
                <a:ea typeface="Yu Gothic UI Semibold" panose="020B0700000000000000" pitchFamily="50" charset="-128"/>
              </a:rPr>
              <a:t>ID</a:t>
            </a:r>
            <a:r>
              <a:rPr lang="ja-JP" altLang="en-US" dirty="0" err="1" smtClean="0">
                <a:latin typeface="+mn-ea"/>
              </a:rPr>
              <a:t>、</a:t>
            </a:r>
            <a:r>
              <a:rPr lang="ja-JP" altLang="en-US" dirty="0" smtClean="0">
                <a:latin typeface="+mn-ea"/>
              </a:rPr>
              <a:t>パスワード、グループ名の文字制限</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p:txBody>
          <a:bodyPr/>
          <a:lstStyle/>
          <a:p>
            <a:pPr marL="285750" indent="-285750">
              <a:buFont typeface="Arial" panose="020B0604020202020204" pitchFamily="34" charset="0"/>
              <a:buChar char="•"/>
            </a:pPr>
            <a:r>
              <a:rPr lang="ja-JP" altLang="en-US" dirty="0" smtClean="0"/>
              <a:t>ユーザー</a:t>
            </a:r>
            <a:r>
              <a:rPr lang="en-US" altLang="ja-JP" dirty="0" smtClean="0"/>
              <a:t>ID</a:t>
            </a:r>
            <a:br>
              <a:rPr lang="en-US" altLang="ja-JP" dirty="0" smtClean="0"/>
            </a:br>
            <a:r>
              <a:rPr lang="ja-JP" altLang="ja-JP" dirty="0"/>
              <a:t>半角英数字記号を使用可能ですが、英字は</a:t>
            </a:r>
            <a:r>
              <a:rPr lang="ja-JP" altLang="ja-JP" dirty="0">
                <a:solidFill>
                  <a:srgbClr val="FF0000"/>
                </a:solidFill>
              </a:rPr>
              <a:t>小文字のみ</a:t>
            </a:r>
            <a:r>
              <a:rPr lang="ja-JP" altLang="ja-JP" dirty="0"/>
              <a:t>使用可能です。</a:t>
            </a:r>
            <a:r>
              <a:rPr lang="en-US" altLang="ja-JP" dirty="0"/>
              <a:t/>
            </a:r>
            <a:br>
              <a:rPr lang="en-US" altLang="ja-JP" dirty="0"/>
            </a:br>
            <a:r>
              <a:rPr lang="ja-JP" altLang="ja-JP" dirty="0"/>
              <a:t>長さの制限は </a:t>
            </a:r>
            <a:r>
              <a:rPr lang="en-US" altLang="ja-JP" dirty="0">
                <a:solidFill>
                  <a:srgbClr val="FF0000"/>
                </a:solidFill>
              </a:rPr>
              <a:t>64 </a:t>
            </a:r>
            <a:r>
              <a:rPr lang="ja-JP" altLang="ja-JP" dirty="0">
                <a:solidFill>
                  <a:srgbClr val="FF0000"/>
                </a:solidFill>
              </a:rPr>
              <a:t>文字</a:t>
            </a:r>
            <a:r>
              <a:rPr lang="ja-JP" altLang="ja-JP" dirty="0"/>
              <a:t>です。</a:t>
            </a:r>
            <a:r>
              <a:rPr lang="en-US" altLang="ja-JP" dirty="0"/>
              <a:t/>
            </a:r>
            <a:br>
              <a:rPr lang="en-US" altLang="ja-JP" dirty="0"/>
            </a:br>
            <a:r>
              <a:rPr lang="en-US" altLang="ja-JP" dirty="0">
                <a:solidFill>
                  <a:srgbClr val="FF0000"/>
                </a:solidFill>
              </a:rPr>
              <a:t>* / | ; " , ? </a:t>
            </a:r>
            <a:r>
              <a:rPr lang="ja-JP" altLang="ja-JP" dirty="0"/>
              <a:t>の特殊文字およびブランクを使用することはできません</a:t>
            </a:r>
            <a:r>
              <a:rPr lang="ja-JP" altLang="ja-JP" dirty="0" smtClean="0"/>
              <a:t>。</a:t>
            </a:r>
            <a:endParaRPr lang="en-US" altLang="ja-JP" dirty="0" smtClean="0"/>
          </a:p>
          <a:p>
            <a:pPr marL="285750" indent="-285750">
              <a:buFont typeface="Arial" panose="020B0604020202020204" pitchFamily="34" charset="0"/>
              <a:buChar char="•"/>
            </a:pPr>
            <a:endParaRPr lang="ja-JP" altLang="ja-JP" dirty="0"/>
          </a:p>
          <a:p>
            <a:pPr marL="285750" indent="-285750">
              <a:buFont typeface="Arial" panose="020B0604020202020204" pitchFamily="34" charset="0"/>
              <a:buChar char="•"/>
            </a:pPr>
            <a:r>
              <a:rPr lang="ja-JP" altLang="en-US" dirty="0" smtClean="0"/>
              <a:t>パスワード</a:t>
            </a:r>
            <a:r>
              <a:rPr lang="en-US" altLang="ja-JP" dirty="0" smtClean="0"/>
              <a:t/>
            </a:r>
            <a:br>
              <a:rPr lang="en-US" altLang="ja-JP" dirty="0" smtClean="0"/>
            </a:br>
            <a:r>
              <a:rPr lang="ja-JP" altLang="ja-JP" dirty="0"/>
              <a:t>半角英数字と以下の特殊文字を使用可能です。</a:t>
            </a:r>
            <a:r>
              <a:rPr lang="en-US" altLang="ja-JP" dirty="0"/>
              <a:t/>
            </a:r>
            <a:br>
              <a:rPr lang="en-US" altLang="ja-JP" dirty="0"/>
            </a:br>
            <a:r>
              <a:rPr lang="en-US" altLang="ja-JP" dirty="0"/>
              <a:t>~ ! @ # $ % ^ &amp; * ( ) _ + </a:t>
            </a:r>
            <a:r>
              <a:rPr lang="en-US" altLang="ja-JP" dirty="0" smtClean="0"/>
              <a:t>[ </a:t>
            </a:r>
            <a:r>
              <a:rPr lang="en-US" altLang="ja-JP" dirty="0"/>
              <a:t>] { } / \ ; ' , . | : " &lt; &gt; ? - = </a:t>
            </a:r>
            <a:r>
              <a:rPr lang="ja-JP" altLang="ja-JP" dirty="0" smtClean="0"/>
              <a:t>スペース</a:t>
            </a:r>
            <a:endParaRPr lang="en-US" altLang="ja-JP" dirty="0" smtClean="0"/>
          </a:p>
          <a:p>
            <a:pPr marL="285750" indent="-285750">
              <a:buFont typeface="Arial" panose="020B0604020202020204" pitchFamily="34" charset="0"/>
              <a:buChar char="•"/>
            </a:pPr>
            <a:endParaRPr lang="ja-JP" altLang="ja-JP" dirty="0"/>
          </a:p>
          <a:p>
            <a:pPr marL="285750" indent="-285750">
              <a:buFont typeface="Arial" panose="020B0604020202020204" pitchFamily="34" charset="0"/>
              <a:buChar char="•"/>
            </a:pPr>
            <a:r>
              <a:rPr lang="ja-JP" altLang="en-US" dirty="0" smtClean="0"/>
              <a:t>グループ名</a:t>
            </a:r>
            <a:r>
              <a:rPr lang="en-US" altLang="ja-JP" dirty="0" smtClean="0"/>
              <a:t/>
            </a:r>
            <a:br>
              <a:rPr lang="en-US" altLang="ja-JP" dirty="0" smtClean="0"/>
            </a:br>
            <a:r>
              <a:rPr lang="ja-JP" altLang="ja-JP" dirty="0" smtClean="0"/>
              <a:t>半角</a:t>
            </a:r>
            <a:r>
              <a:rPr lang="ja-JP" altLang="ja-JP" dirty="0"/>
              <a:t>英数字のみ使用可能です。グループ名の長さの制限は </a:t>
            </a:r>
            <a:r>
              <a:rPr lang="en-US" altLang="ja-JP" dirty="0">
                <a:solidFill>
                  <a:srgbClr val="FF0000"/>
                </a:solidFill>
              </a:rPr>
              <a:t>255</a:t>
            </a:r>
            <a:r>
              <a:rPr lang="ja-JP" altLang="ja-JP" dirty="0">
                <a:solidFill>
                  <a:srgbClr val="FF0000"/>
                </a:solidFill>
              </a:rPr>
              <a:t>文字</a:t>
            </a:r>
            <a:r>
              <a:rPr lang="ja-JP" altLang="ja-JP" dirty="0"/>
              <a:t>です</a:t>
            </a:r>
            <a:r>
              <a:rPr lang="ja-JP" altLang="ja-JP" dirty="0" smtClean="0"/>
              <a:t>。</a:t>
            </a:r>
            <a:r>
              <a:rPr lang="en-US" altLang="ja-JP" dirty="0" smtClean="0"/>
              <a:t/>
            </a:r>
            <a:br>
              <a:rPr lang="en-US" altLang="ja-JP" dirty="0" smtClean="0"/>
            </a:br>
            <a:r>
              <a:rPr lang="en-US" altLang="ja-JP" dirty="0" smtClean="0">
                <a:solidFill>
                  <a:srgbClr val="FF0000"/>
                </a:solidFill>
              </a:rPr>
              <a:t>* </a:t>
            </a:r>
            <a:r>
              <a:rPr lang="en-US" altLang="ja-JP" dirty="0">
                <a:solidFill>
                  <a:srgbClr val="FF0000"/>
                </a:solidFill>
              </a:rPr>
              <a:t>/ | ; " , ? </a:t>
            </a:r>
            <a:r>
              <a:rPr lang="ja-JP" altLang="ja-JP" dirty="0"/>
              <a:t>の特殊文字およびブランクを使用することはできません。</a:t>
            </a:r>
          </a:p>
          <a:p>
            <a:pPr marL="285750" indent="-285750">
              <a:buFont typeface="Arial" panose="020B0604020202020204" pitchFamily="34" charset="0"/>
              <a:buChar char="•"/>
            </a:pPr>
            <a:endParaRPr lang="en-US" altLang="ja-JP" dirty="0" smtClean="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30</a:t>
            </a:fld>
            <a:endParaRPr lang="ja-JP" altLang="en-US" dirty="0"/>
          </a:p>
        </p:txBody>
      </p:sp>
    </p:spTree>
    <p:extLst>
      <p:ext uri="{BB962C8B-B14F-4D97-AF65-F5344CB8AC3E}">
        <p14:creationId xmlns:p14="http://schemas.microsoft.com/office/powerpoint/2010/main" val="3600011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初期ユーザーと初期グループ</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a:xfrm>
            <a:off x="215516" y="915566"/>
            <a:ext cx="4356484" cy="3816424"/>
          </a:xfrm>
        </p:spPr>
        <p:txBody>
          <a:bodyPr>
            <a:normAutofit/>
          </a:bodyPr>
          <a:lstStyle/>
          <a:p>
            <a:r>
              <a:rPr lang="ja-JP" altLang="en-US" sz="1200" dirty="0" smtClean="0"/>
              <a:t>初期ユーザー</a:t>
            </a:r>
            <a:endParaRPr lang="en-US" altLang="ja-JP" sz="1200" dirty="0" smtClean="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31</a:t>
            </a:fld>
            <a:endParaRPr lang="ja-JP" altLang="en-US" dirty="0"/>
          </a:p>
        </p:txBody>
      </p:sp>
      <p:graphicFrame>
        <p:nvGraphicFramePr>
          <p:cNvPr id="3" name="表 2"/>
          <p:cNvGraphicFramePr>
            <a:graphicFrameLocks noGrp="1"/>
          </p:cNvGraphicFramePr>
          <p:nvPr>
            <p:extLst>
              <p:ext uri="{D42A27DB-BD31-4B8C-83A1-F6EECF244321}">
                <p14:modId xmlns:p14="http://schemas.microsoft.com/office/powerpoint/2010/main" val="189899897"/>
              </p:ext>
            </p:extLst>
          </p:nvPr>
        </p:nvGraphicFramePr>
        <p:xfrm>
          <a:off x="251520" y="1275606"/>
          <a:ext cx="4140000" cy="1072284"/>
        </p:xfrm>
        <a:graphic>
          <a:graphicData uri="http://schemas.openxmlformats.org/drawingml/2006/table">
            <a:tbl>
              <a:tblPr firstRow="1" bandRow="1">
                <a:tableStyleId>{5C22544A-7EE6-4342-B048-85BDC9FD1C3A}</a:tableStyleId>
              </a:tblPr>
              <a:tblGrid>
                <a:gridCol w="1560982">
                  <a:extLst>
                    <a:ext uri="{9D8B030D-6E8A-4147-A177-3AD203B41FA5}">
                      <a16:colId xmlns:a16="http://schemas.microsoft.com/office/drawing/2014/main" val="3253908891"/>
                    </a:ext>
                  </a:extLst>
                </a:gridCol>
                <a:gridCol w="2579018">
                  <a:extLst>
                    <a:ext uri="{9D8B030D-6E8A-4147-A177-3AD203B41FA5}">
                      <a16:colId xmlns:a16="http://schemas.microsoft.com/office/drawing/2014/main" val="778297212"/>
                    </a:ext>
                  </a:extLst>
                </a:gridCol>
              </a:tblGrid>
              <a:tr h="308571">
                <a:tc>
                  <a:txBody>
                    <a:bodyPr/>
                    <a:lstStyle/>
                    <a:p>
                      <a:r>
                        <a:rPr kumimoji="1" lang="ja-JP" altLang="en-US" sz="1200" dirty="0" smtClean="0">
                          <a:solidFill>
                            <a:schemeClr val="bg1"/>
                          </a:solidFill>
                        </a:rPr>
                        <a:t>ユーザー</a:t>
                      </a:r>
                      <a:r>
                        <a:rPr kumimoji="1" lang="en-US" altLang="ja-JP" sz="1200" dirty="0" smtClean="0">
                          <a:solidFill>
                            <a:schemeClr val="bg1"/>
                          </a:solidFill>
                        </a:rPr>
                        <a:t>ID</a:t>
                      </a:r>
                      <a:endParaRPr kumimoji="1" lang="ja-JP" alt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kumimoji="1" lang="ja-JP" altLang="en-US" sz="1200" dirty="0" smtClean="0">
                          <a:solidFill>
                            <a:schemeClr val="bg1"/>
                          </a:solidFill>
                        </a:rPr>
                        <a:t>説明</a:t>
                      </a:r>
                      <a:endParaRPr kumimoji="1" lang="ja-JP" alt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en-US" altLang="ja-JP" sz="1000" dirty="0" smtClean="0">
                          <a:solidFill>
                            <a:schemeClr val="tx1">
                              <a:lumMod val="75000"/>
                              <a:lumOff val="25000"/>
                            </a:schemeClr>
                          </a:solidFill>
                          <a:latin typeface="Segoe UI 本文"/>
                          <a:ea typeface="+mn-ea"/>
                        </a:rPr>
                        <a:t>admin</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smtClean="0">
                          <a:solidFill>
                            <a:schemeClr val="tx1">
                              <a:lumMod val="75000"/>
                              <a:lumOff val="25000"/>
                            </a:schemeClr>
                          </a:solidFill>
                          <a:latin typeface="Segoe UI 本文"/>
                          <a:ea typeface="+mn-ea"/>
                        </a:rPr>
                        <a:t>WebFOCUS</a:t>
                      </a:r>
                      <a:r>
                        <a:rPr kumimoji="1" lang="ja-JP" altLang="en-US" sz="1000" dirty="0" smtClean="0">
                          <a:solidFill>
                            <a:schemeClr val="tx1">
                              <a:lumMod val="75000"/>
                              <a:lumOff val="25000"/>
                            </a:schemeClr>
                          </a:solidFill>
                          <a:latin typeface="+mn-ea"/>
                          <a:ea typeface="+mn-ea"/>
                        </a:rPr>
                        <a:t>のシステム管理者</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en-US" altLang="ja-JP" sz="1000" dirty="0" err="1" smtClean="0">
                          <a:solidFill>
                            <a:schemeClr val="tx1">
                              <a:lumMod val="75000"/>
                              <a:lumOff val="25000"/>
                            </a:schemeClr>
                          </a:solidFill>
                          <a:latin typeface="Segoe UI 本文"/>
                          <a:ea typeface="+mn-ea"/>
                        </a:rPr>
                        <a:t>wfdesktop</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smtClean="0">
                          <a:solidFill>
                            <a:schemeClr val="tx1">
                              <a:lumMod val="75000"/>
                              <a:lumOff val="25000"/>
                            </a:schemeClr>
                          </a:solidFill>
                          <a:latin typeface="Segoe UI 本文"/>
                          <a:ea typeface="+mn-ea"/>
                        </a:rPr>
                        <a:t>App Studio</a:t>
                      </a:r>
                      <a:r>
                        <a:rPr kumimoji="1" lang="ja-JP" altLang="en-US" sz="1000" dirty="0" smtClean="0">
                          <a:solidFill>
                            <a:schemeClr val="tx1">
                              <a:lumMod val="75000"/>
                              <a:lumOff val="25000"/>
                            </a:schemeClr>
                          </a:solidFill>
                          <a:latin typeface="+mn-ea"/>
                          <a:ea typeface="+mn-ea"/>
                        </a:rPr>
                        <a:t>用ユーザー</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en-US" altLang="ja-JP" sz="1000" dirty="0" smtClean="0">
                          <a:solidFill>
                            <a:schemeClr val="tx1">
                              <a:lumMod val="75000"/>
                              <a:lumOff val="25000"/>
                            </a:schemeClr>
                          </a:solidFill>
                          <a:latin typeface="Segoe UI 本文"/>
                          <a:ea typeface="+mn-ea"/>
                        </a:rPr>
                        <a:t>public</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匿名認証用ユーザー</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994897"/>
                  </a:ext>
                </a:extLst>
              </a:tr>
            </a:tbl>
          </a:graphicData>
        </a:graphic>
      </p:graphicFrame>
      <p:sp>
        <p:nvSpPr>
          <p:cNvPr id="12" name="コンテンツ プレースホルダー 4"/>
          <p:cNvSpPr txBox="1">
            <a:spLocks/>
          </p:cNvSpPr>
          <p:nvPr/>
        </p:nvSpPr>
        <p:spPr>
          <a:xfrm>
            <a:off x="4572000" y="915566"/>
            <a:ext cx="4356484" cy="381642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200" dirty="0" smtClean="0"/>
              <a:t>初期グループ</a:t>
            </a:r>
            <a:endParaRPr lang="en-US" altLang="ja-JP" sz="1200" dirty="0" smtClean="0"/>
          </a:p>
        </p:txBody>
      </p:sp>
      <p:graphicFrame>
        <p:nvGraphicFramePr>
          <p:cNvPr id="13" name="表 12"/>
          <p:cNvGraphicFramePr>
            <a:graphicFrameLocks noGrp="1"/>
          </p:cNvGraphicFramePr>
          <p:nvPr>
            <p:extLst>
              <p:ext uri="{D42A27DB-BD31-4B8C-83A1-F6EECF244321}">
                <p14:modId xmlns:p14="http://schemas.microsoft.com/office/powerpoint/2010/main" val="3381561326"/>
              </p:ext>
            </p:extLst>
          </p:nvPr>
        </p:nvGraphicFramePr>
        <p:xfrm>
          <a:off x="4572000" y="1275606"/>
          <a:ext cx="4140000" cy="1835997"/>
        </p:xfrm>
        <a:graphic>
          <a:graphicData uri="http://schemas.openxmlformats.org/drawingml/2006/table">
            <a:tbl>
              <a:tblPr firstRow="1" bandRow="1">
                <a:tableStyleId>{5C22544A-7EE6-4342-B048-85BDC9FD1C3A}</a:tableStyleId>
              </a:tblPr>
              <a:tblGrid>
                <a:gridCol w="1560982">
                  <a:extLst>
                    <a:ext uri="{9D8B030D-6E8A-4147-A177-3AD203B41FA5}">
                      <a16:colId xmlns:a16="http://schemas.microsoft.com/office/drawing/2014/main" val="3253908891"/>
                    </a:ext>
                  </a:extLst>
                </a:gridCol>
                <a:gridCol w="2579018">
                  <a:extLst>
                    <a:ext uri="{9D8B030D-6E8A-4147-A177-3AD203B41FA5}">
                      <a16:colId xmlns:a16="http://schemas.microsoft.com/office/drawing/2014/main" val="778297212"/>
                    </a:ext>
                  </a:extLst>
                </a:gridCol>
              </a:tblGrid>
              <a:tr h="308571">
                <a:tc>
                  <a:txBody>
                    <a:bodyPr/>
                    <a:lstStyle/>
                    <a:p>
                      <a:r>
                        <a:rPr kumimoji="1" lang="ja-JP" altLang="en-US" sz="1200" dirty="0" smtClean="0">
                          <a:solidFill>
                            <a:schemeClr val="bg1"/>
                          </a:solidFill>
                        </a:rPr>
                        <a:t>グループ名</a:t>
                      </a:r>
                      <a:endParaRPr kumimoji="1" lang="ja-JP" alt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r>
                        <a:rPr kumimoji="1" lang="ja-JP" altLang="en-US" sz="1200" dirty="0" smtClean="0">
                          <a:solidFill>
                            <a:schemeClr val="bg1"/>
                          </a:solidFill>
                        </a:rPr>
                        <a:t>説明</a:t>
                      </a:r>
                      <a:endParaRPr kumimoji="1" lang="ja-JP" altLang="en-US" sz="12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en-US" altLang="ja-JP" sz="1000" dirty="0" err="1" smtClean="0">
                          <a:solidFill>
                            <a:schemeClr val="tx1">
                              <a:lumMod val="75000"/>
                              <a:lumOff val="25000"/>
                            </a:schemeClr>
                          </a:solidFill>
                          <a:latin typeface="Segoe UI 本文"/>
                          <a:ea typeface="+mn-ea"/>
                        </a:rPr>
                        <a:t>My_Workspace</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マイワークスペースを利用するグループ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en-US" altLang="ja-JP" sz="1000" dirty="0" smtClean="0">
                          <a:solidFill>
                            <a:schemeClr val="tx1">
                              <a:lumMod val="75000"/>
                              <a:lumOff val="25000"/>
                            </a:schemeClr>
                          </a:solidFill>
                          <a:latin typeface="Segoe UI 本文"/>
                          <a:ea typeface="+mn-ea"/>
                        </a:rPr>
                        <a:t>Administrators</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smtClean="0">
                          <a:solidFill>
                            <a:schemeClr val="tx1">
                              <a:lumMod val="75000"/>
                              <a:lumOff val="25000"/>
                            </a:schemeClr>
                          </a:solidFill>
                          <a:latin typeface="Segoe UI 本文"/>
                          <a:ea typeface="+mn-ea"/>
                        </a:rPr>
                        <a:t>WebFOCUS</a:t>
                      </a:r>
                      <a:r>
                        <a:rPr kumimoji="1" lang="ja-JP" altLang="en-US" sz="1000" dirty="0" smtClean="0">
                          <a:solidFill>
                            <a:schemeClr val="tx1">
                              <a:lumMod val="75000"/>
                              <a:lumOff val="25000"/>
                            </a:schemeClr>
                          </a:solidFill>
                          <a:latin typeface="+mn-ea"/>
                          <a:ea typeface="+mn-ea"/>
                        </a:rPr>
                        <a:t>のシステム管理者用グループ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en-US" altLang="ja-JP" sz="1000" dirty="0" smtClean="0">
                          <a:solidFill>
                            <a:schemeClr val="tx1">
                              <a:lumMod val="75000"/>
                              <a:lumOff val="25000"/>
                            </a:schemeClr>
                          </a:solidFill>
                          <a:latin typeface="Segoe UI 本文"/>
                          <a:ea typeface="+mn-ea"/>
                        </a:rPr>
                        <a:t>Anonymous</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匿名ユーザー用グループ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994897"/>
                  </a:ext>
                </a:extLst>
              </a:tr>
              <a:tr h="254571">
                <a:tc>
                  <a:txBody>
                    <a:bodyPr/>
                    <a:lstStyle/>
                    <a:p>
                      <a:r>
                        <a:rPr kumimoji="1" lang="en-US" altLang="ja-JP" sz="1000" dirty="0" smtClean="0">
                          <a:solidFill>
                            <a:schemeClr val="tx1">
                              <a:lumMod val="75000"/>
                              <a:lumOff val="25000"/>
                            </a:schemeClr>
                          </a:solidFill>
                          <a:latin typeface="Segoe UI 本文"/>
                          <a:ea typeface="+mn-ea"/>
                        </a:rPr>
                        <a:t>EVERYONE</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全ユーザーが所属するグループ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0296748"/>
                  </a:ext>
                </a:extLst>
              </a:tr>
              <a:tr h="254571">
                <a:tc>
                  <a:txBody>
                    <a:bodyPr/>
                    <a:lstStyle/>
                    <a:p>
                      <a:r>
                        <a:rPr kumimoji="1" lang="en-US" altLang="ja-JP" sz="1000" dirty="0" smtClean="0">
                          <a:solidFill>
                            <a:schemeClr val="tx1">
                              <a:lumMod val="75000"/>
                              <a:lumOff val="25000"/>
                            </a:schemeClr>
                          </a:solidFill>
                          <a:latin typeface="Segoe UI 本文"/>
                          <a:ea typeface="+mn-ea"/>
                        </a:rPr>
                        <a:t>Managers</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dirty="0" smtClean="0">
                          <a:solidFill>
                            <a:schemeClr val="tx1">
                              <a:lumMod val="75000"/>
                              <a:lumOff val="25000"/>
                            </a:schemeClr>
                          </a:solidFill>
                          <a:latin typeface="+mn-ea"/>
                          <a:ea typeface="+mn-ea"/>
                        </a:rPr>
                        <a:t>制限付き管理権限の委譲用グループ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46012"/>
                  </a:ext>
                </a:extLst>
              </a:tr>
              <a:tr h="254571">
                <a:tc>
                  <a:txBody>
                    <a:bodyPr/>
                    <a:lstStyle/>
                    <a:p>
                      <a:r>
                        <a:rPr kumimoji="1" lang="en-US" altLang="ja-JP" sz="1000" dirty="0" err="1" smtClean="0">
                          <a:solidFill>
                            <a:schemeClr val="tx1">
                              <a:lumMod val="75000"/>
                              <a:lumOff val="25000"/>
                            </a:schemeClr>
                          </a:solidFill>
                          <a:latin typeface="Segoe UI 本文"/>
                          <a:ea typeface="+mn-ea"/>
                        </a:rPr>
                        <a:t>SelfServiceDevelopers</a:t>
                      </a:r>
                      <a:endParaRPr kumimoji="1" lang="ja-JP" altLang="en-US" sz="10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1000" dirty="0" smtClean="0">
                          <a:solidFill>
                            <a:schemeClr val="tx1">
                              <a:lumMod val="75000"/>
                              <a:lumOff val="25000"/>
                            </a:schemeClr>
                          </a:solidFill>
                          <a:latin typeface="Segoe UI 本文"/>
                          <a:ea typeface="+mn-ea"/>
                        </a:rPr>
                        <a:t>App Studio</a:t>
                      </a:r>
                      <a:r>
                        <a:rPr kumimoji="1" lang="ja-JP" altLang="en-US" sz="1000" dirty="0" smtClean="0">
                          <a:solidFill>
                            <a:schemeClr val="tx1">
                              <a:lumMod val="75000"/>
                              <a:lumOff val="25000"/>
                            </a:schemeClr>
                          </a:solidFill>
                          <a:latin typeface="Segoe UI 本文"/>
                          <a:ea typeface="+mn-ea"/>
                        </a:rPr>
                        <a:t>を利用する</a:t>
                      </a:r>
                      <a:r>
                        <a:rPr kumimoji="1" lang="ja-JP" altLang="en-US" sz="1000" dirty="0" smtClean="0">
                          <a:solidFill>
                            <a:schemeClr val="tx1">
                              <a:lumMod val="75000"/>
                              <a:lumOff val="25000"/>
                            </a:schemeClr>
                          </a:solidFill>
                          <a:latin typeface="+mn-ea"/>
                          <a:ea typeface="+mn-ea"/>
                        </a:rPr>
                        <a:t>開発者用グループ</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034763"/>
                  </a:ext>
                </a:extLst>
              </a:tr>
            </a:tbl>
          </a:graphicData>
        </a:graphic>
      </p:graphicFrame>
    </p:spTree>
    <p:extLst>
      <p:ext uri="{BB962C8B-B14F-4D97-AF65-F5344CB8AC3E}">
        <p14:creationId xmlns:p14="http://schemas.microsoft.com/office/powerpoint/2010/main" val="39351950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ワークスペーステンプレートのグループ</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a:xfrm>
            <a:off x="215516" y="915566"/>
            <a:ext cx="4356484" cy="3816424"/>
          </a:xfrm>
        </p:spPr>
        <p:txBody>
          <a:bodyPr>
            <a:normAutofit/>
          </a:bodyPr>
          <a:lstStyle/>
          <a:p>
            <a:r>
              <a:rPr lang="ja-JP" altLang="en-US" sz="1200" dirty="0" smtClean="0"/>
              <a:t>規定のワークスペーステンプレートグループ</a:t>
            </a:r>
            <a:endParaRPr lang="en-US" altLang="ja-JP" sz="1200" dirty="0" smtClean="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32</a:t>
            </a:fld>
            <a:endParaRPr lang="ja-JP" altLang="en-US" dirty="0"/>
          </a:p>
        </p:txBody>
      </p:sp>
      <p:graphicFrame>
        <p:nvGraphicFramePr>
          <p:cNvPr id="8" name="表 7"/>
          <p:cNvGraphicFramePr>
            <a:graphicFrameLocks noGrp="1"/>
          </p:cNvGraphicFramePr>
          <p:nvPr>
            <p:extLst>
              <p:ext uri="{D42A27DB-BD31-4B8C-83A1-F6EECF244321}">
                <p14:modId xmlns:p14="http://schemas.microsoft.com/office/powerpoint/2010/main" val="1074365660"/>
              </p:ext>
            </p:extLst>
          </p:nvPr>
        </p:nvGraphicFramePr>
        <p:xfrm>
          <a:off x="251520" y="1275606"/>
          <a:ext cx="4140000" cy="1378324"/>
        </p:xfrm>
        <a:graphic>
          <a:graphicData uri="http://schemas.openxmlformats.org/drawingml/2006/table">
            <a:tbl>
              <a:tblPr firstRow="1" bandRow="1">
                <a:tableStyleId>{5C22544A-7EE6-4342-B048-85BDC9FD1C3A}</a:tableStyleId>
              </a:tblPr>
              <a:tblGrid>
                <a:gridCol w="1560982">
                  <a:extLst>
                    <a:ext uri="{9D8B030D-6E8A-4147-A177-3AD203B41FA5}">
                      <a16:colId xmlns:a16="http://schemas.microsoft.com/office/drawing/2014/main" val="3253908891"/>
                    </a:ext>
                  </a:extLst>
                </a:gridCol>
                <a:gridCol w="2579018">
                  <a:extLst>
                    <a:ext uri="{9D8B030D-6E8A-4147-A177-3AD203B41FA5}">
                      <a16:colId xmlns:a16="http://schemas.microsoft.com/office/drawing/2014/main" val="778297212"/>
                    </a:ext>
                  </a:extLst>
                </a:gridCol>
              </a:tblGrid>
              <a:tr h="360040">
                <a:tc>
                  <a:txBody>
                    <a:bodyPr/>
                    <a:lstStyle/>
                    <a:p>
                      <a:pPr algn="l"/>
                      <a:r>
                        <a:rPr kumimoji="1" lang="ja-JP" altLang="en-US" sz="1000" dirty="0" smtClean="0"/>
                        <a:t>グループ名</a:t>
                      </a:r>
                      <a:endParaRPr kumimoji="1" lang="ja-JP" altLang="en-US"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kumimoji="1" lang="ja-JP" altLang="en-US" sz="1000" dirty="0" smtClean="0"/>
                        <a:t>説明</a:t>
                      </a:r>
                      <a:endParaRPr kumimoji="1" lang="ja-JP" altLang="en-US"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en-US" altLang="ja-JP" sz="900" dirty="0" err="1" smtClean="0">
                          <a:solidFill>
                            <a:schemeClr val="tx1">
                              <a:lumMod val="75000"/>
                              <a:lumOff val="25000"/>
                            </a:schemeClr>
                          </a:solidFill>
                          <a:latin typeface="Segoe UI 本文"/>
                          <a:ea typeface="+mn-ea"/>
                        </a:rPr>
                        <a:t>BasicUsers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一般ユーザー</a:t>
                      </a:r>
                      <a:endParaRPr kumimoji="1" lang="ja-JP" altLang="en-US" sz="9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en-US" altLang="ja-JP" sz="900" dirty="0" err="1" smtClean="0">
                          <a:solidFill>
                            <a:schemeClr val="tx1">
                              <a:lumMod val="75000"/>
                              <a:lumOff val="25000"/>
                            </a:schemeClr>
                          </a:solidFill>
                          <a:latin typeface="Segoe UI 本文"/>
                          <a:ea typeface="+mn-ea"/>
                        </a:rPr>
                        <a:t>AdvancedUsers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セルフサービスユーザー</a:t>
                      </a:r>
                      <a:endParaRPr kumimoji="1" lang="ja-JP" altLang="en-US" sz="9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en-US" altLang="ja-JP" sz="900" dirty="0" smtClean="0">
                          <a:solidFill>
                            <a:schemeClr val="tx1">
                              <a:lumMod val="75000"/>
                              <a:lumOff val="25000"/>
                            </a:schemeClr>
                          </a:solidFill>
                          <a:latin typeface="Segoe UI 本文"/>
                          <a:ea typeface="+mn-ea"/>
                        </a:rPr>
                        <a:t>Developers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ワークスペース内の開発者</a:t>
                      </a:r>
                      <a:endParaRPr kumimoji="1" lang="ja-JP" altLang="en-US" sz="9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0994897"/>
                  </a:ext>
                </a:extLst>
              </a:tr>
              <a:tr h="254571">
                <a:tc>
                  <a:txBody>
                    <a:bodyPr/>
                    <a:lstStyle/>
                    <a:p>
                      <a:r>
                        <a:rPr kumimoji="1" lang="en-US" altLang="ja-JP" sz="900" dirty="0" err="1" smtClean="0">
                          <a:solidFill>
                            <a:schemeClr val="tx1">
                              <a:lumMod val="75000"/>
                              <a:lumOff val="25000"/>
                            </a:schemeClr>
                          </a:solidFill>
                          <a:latin typeface="Segoe UI 本文"/>
                          <a:ea typeface="+mn-ea"/>
                        </a:rPr>
                        <a:t>GroupAdmins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ワークスペース内の管理者</a:t>
                      </a:r>
                      <a:endParaRPr kumimoji="1" lang="ja-JP" altLang="en-US" sz="9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0296748"/>
                  </a:ext>
                </a:extLst>
              </a:tr>
            </a:tbl>
          </a:graphicData>
        </a:graphic>
      </p:graphicFrame>
      <p:graphicFrame>
        <p:nvGraphicFramePr>
          <p:cNvPr id="10" name="表 9"/>
          <p:cNvGraphicFramePr>
            <a:graphicFrameLocks noGrp="1"/>
          </p:cNvGraphicFramePr>
          <p:nvPr>
            <p:extLst>
              <p:ext uri="{D42A27DB-BD31-4B8C-83A1-F6EECF244321}">
                <p14:modId xmlns:p14="http://schemas.microsoft.com/office/powerpoint/2010/main" val="1969096018"/>
              </p:ext>
            </p:extLst>
          </p:nvPr>
        </p:nvGraphicFramePr>
        <p:xfrm>
          <a:off x="4572000" y="1277917"/>
          <a:ext cx="4320004" cy="3166041"/>
        </p:xfrm>
        <a:graphic>
          <a:graphicData uri="http://schemas.openxmlformats.org/drawingml/2006/table">
            <a:tbl>
              <a:tblPr firstRow="1" bandRow="1">
                <a:tableStyleId>{5C22544A-7EE6-4342-B048-85BDC9FD1C3A}</a:tableStyleId>
              </a:tblPr>
              <a:tblGrid>
                <a:gridCol w="375540">
                  <a:extLst>
                    <a:ext uri="{9D8B030D-6E8A-4147-A177-3AD203B41FA5}">
                      <a16:colId xmlns:a16="http://schemas.microsoft.com/office/drawing/2014/main" val="3253908891"/>
                    </a:ext>
                  </a:extLst>
                </a:gridCol>
                <a:gridCol w="1280644">
                  <a:extLst>
                    <a:ext uri="{9D8B030D-6E8A-4147-A177-3AD203B41FA5}">
                      <a16:colId xmlns:a16="http://schemas.microsoft.com/office/drawing/2014/main" val="209639482"/>
                    </a:ext>
                  </a:extLst>
                </a:gridCol>
                <a:gridCol w="665955">
                  <a:extLst>
                    <a:ext uri="{9D8B030D-6E8A-4147-A177-3AD203B41FA5}">
                      <a16:colId xmlns:a16="http://schemas.microsoft.com/office/drawing/2014/main" val="778297212"/>
                    </a:ext>
                  </a:extLst>
                </a:gridCol>
                <a:gridCol w="630189">
                  <a:extLst>
                    <a:ext uri="{9D8B030D-6E8A-4147-A177-3AD203B41FA5}">
                      <a16:colId xmlns:a16="http://schemas.microsoft.com/office/drawing/2014/main" val="166944092"/>
                    </a:ext>
                  </a:extLst>
                </a:gridCol>
                <a:gridCol w="792088">
                  <a:extLst>
                    <a:ext uri="{9D8B030D-6E8A-4147-A177-3AD203B41FA5}">
                      <a16:colId xmlns:a16="http://schemas.microsoft.com/office/drawing/2014/main" val="2593948591"/>
                    </a:ext>
                  </a:extLst>
                </a:gridCol>
                <a:gridCol w="575588">
                  <a:extLst>
                    <a:ext uri="{9D8B030D-6E8A-4147-A177-3AD203B41FA5}">
                      <a16:colId xmlns:a16="http://schemas.microsoft.com/office/drawing/2014/main" val="252384369"/>
                    </a:ext>
                  </a:extLst>
                </a:gridCol>
              </a:tblGrid>
              <a:tr h="308571">
                <a:tc gridSpan="2">
                  <a:txBody>
                    <a:bodyPr/>
                    <a:lstStyle/>
                    <a:p>
                      <a:pPr algn="ctr"/>
                      <a:r>
                        <a:rPr kumimoji="1" lang="ja-JP" altLang="en-US" sz="1000" dirty="0" smtClean="0">
                          <a:latin typeface="+mn-ea"/>
                          <a:ea typeface="+mn-ea"/>
                        </a:rPr>
                        <a:t>機能とグループの関係</a:t>
                      </a:r>
                      <a:endParaRPr kumimoji="1" lang="ja-JP" altLang="en-US" sz="1000" dirty="0">
                        <a:latin typeface="+mn-ea"/>
                        <a:ea typeface="+mn-ea"/>
                      </a:endParaRPr>
                    </a:p>
                  </a:txBody>
                  <a:tcPr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kumimoji="1" lang="ja-JP" altLang="en-US"/>
                    </a:p>
                  </a:txBody>
                  <a:tcPr/>
                </a:tc>
                <a:tc>
                  <a:txBody>
                    <a:bodyPr/>
                    <a:lstStyle/>
                    <a:p>
                      <a:pPr algn="ctr"/>
                      <a:r>
                        <a:rPr kumimoji="1" lang="en-US" altLang="ja-JP" sz="900" dirty="0" smtClean="0">
                          <a:solidFill>
                            <a:schemeClr val="tx1">
                              <a:lumMod val="75000"/>
                              <a:lumOff val="25000"/>
                            </a:schemeClr>
                          </a:solidFill>
                          <a:latin typeface="Segoe UI 本文"/>
                          <a:ea typeface="+mn-ea"/>
                        </a:rPr>
                        <a:t>Group</a:t>
                      </a:r>
                    </a:p>
                    <a:p>
                      <a:pPr algn="ctr"/>
                      <a:r>
                        <a:rPr kumimoji="1" lang="en-US" altLang="ja-JP" sz="900" dirty="0" smtClean="0">
                          <a:solidFill>
                            <a:schemeClr val="tx1">
                              <a:lumMod val="75000"/>
                              <a:lumOff val="25000"/>
                            </a:schemeClr>
                          </a:solidFill>
                          <a:latin typeface="Segoe UI 本文"/>
                          <a:ea typeface="+mn-ea"/>
                        </a:rPr>
                        <a:t>Admins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en-US" altLang="ja-JP" sz="900" dirty="0" err="1" smtClean="0">
                          <a:solidFill>
                            <a:schemeClr val="tx1">
                              <a:lumMod val="75000"/>
                              <a:lumOff val="25000"/>
                            </a:schemeClr>
                          </a:solidFill>
                          <a:latin typeface="Segoe UI 本文"/>
                          <a:ea typeface="+mn-ea"/>
                        </a:rPr>
                        <a:t>Devel</a:t>
                      </a:r>
                      <a:r>
                        <a:rPr kumimoji="1" lang="en-US" altLang="ja-JP" sz="900" dirty="0" smtClean="0">
                          <a:solidFill>
                            <a:schemeClr val="tx1">
                              <a:lumMod val="75000"/>
                              <a:lumOff val="25000"/>
                            </a:schemeClr>
                          </a:solidFill>
                          <a:latin typeface="Segoe UI 本文"/>
                          <a:ea typeface="+mn-ea"/>
                        </a:rPr>
                        <a:t/>
                      </a:r>
                      <a:br>
                        <a:rPr kumimoji="1" lang="en-US" altLang="ja-JP" sz="900" dirty="0" smtClean="0">
                          <a:solidFill>
                            <a:schemeClr val="tx1">
                              <a:lumMod val="75000"/>
                              <a:lumOff val="25000"/>
                            </a:schemeClr>
                          </a:solidFill>
                          <a:latin typeface="Segoe UI 本文"/>
                          <a:ea typeface="+mn-ea"/>
                        </a:rPr>
                      </a:br>
                      <a:r>
                        <a:rPr kumimoji="1" lang="en-US" altLang="ja-JP" sz="900" dirty="0" err="1" smtClean="0">
                          <a:solidFill>
                            <a:schemeClr val="tx1">
                              <a:lumMod val="75000"/>
                              <a:lumOff val="25000"/>
                            </a:schemeClr>
                          </a:solidFill>
                          <a:latin typeface="Segoe UI 本文"/>
                          <a:ea typeface="+mn-ea"/>
                        </a:rPr>
                        <a:t>opers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en-US" altLang="ja-JP" sz="900" dirty="0" smtClean="0">
                          <a:solidFill>
                            <a:schemeClr val="tx1">
                              <a:lumMod val="75000"/>
                              <a:lumOff val="25000"/>
                            </a:schemeClr>
                          </a:solidFill>
                          <a:latin typeface="Segoe UI 本文"/>
                          <a:ea typeface="+mn-ea"/>
                        </a:rPr>
                        <a:t>Advanced</a:t>
                      </a:r>
                    </a:p>
                    <a:p>
                      <a:pPr algn="ctr"/>
                      <a:r>
                        <a:rPr kumimoji="1" lang="en-US" altLang="ja-JP" sz="900" dirty="0" smtClean="0">
                          <a:solidFill>
                            <a:schemeClr val="tx1">
                              <a:lumMod val="75000"/>
                              <a:lumOff val="25000"/>
                            </a:schemeClr>
                          </a:solidFill>
                          <a:latin typeface="Segoe UI 本文"/>
                          <a:ea typeface="+mn-ea"/>
                        </a:rPr>
                        <a:t>Users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en-US" altLang="ja-JP" sz="900" dirty="0" smtClean="0">
                          <a:solidFill>
                            <a:schemeClr val="tx1">
                              <a:lumMod val="75000"/>
                              <a:lumOff val="25000"/>
                            </a:schemeClr>
                          </a:solidFill>
                          <a:latin typeface="Segoe UI 本文"/>
                          <a:ea typeface="+mn-ea"/>
                        </a:rPr>
                        <a:t>Basic</a:t>
                      </a:r>
                    </a:p>
                    <a:p>
                      <a:pPr algn="ctr"/>
                      <a:r>
                        <a:rPr kumimoji="1" lang="en-US" altLang="ja-JP" sz="900" dirty="0" smtClean="0">
                          <a:solidFill>
                            <a:schemeClr val="tx1">
                              <a:lumMod val="75000"/>
                              <a:lumOff val="25000"/>
                            </a:schemeClr>
                          </a:solidFill>
                          <a:latin typeface="Segoe UI 本文"/>
                          <a:ea typeface="+mn-ea"/>
                        </a:rPr>
                        <a:t>Users</a:t>
                      </a:r>
                      <a:endParaRPr kumimoji="1" lang="ja-JP" altLang="en-US" sz="900" dirty="0">
                        <a:solidFill>
                          <a:schemeClr val="tx1">
                            <a:lumMod val="75000"/>
                            <a:lumOff val="25000"/>
                          </a:schemeClr>
                        </a:solidFill>
                        <a:latin typeface="Segoe UI 本文"/>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84656070"/>
                  </a:ext>
                </a:extLst>
              </a:tr>
              <a:tr h="254571">
                <a:tc rowSpan="3">
                  <a:txBody>
                    <a:bodyPr/>
                    <a:lstStyle/>
                    <a:p>
                      <a:pPr algn="ctr"/>
                      <a:r>
                        <a:rPr kumimoji="1" lang="ja-JP" altLang="en-US" sz="900" dirty="0" smtClean="0">
                          <a:solidFill>
                            <a:schemeClr val="tx1">
                              <a:lumMod val="75000"/>
                              <a:lumOff val="25000"/>
                            </a:schemeClr>
                          </a:solidFill>
                          <a:latin typeface="+mn-ea"/>
                          <a:ea typeface="+mn-ea"/>
                        </a:rPr>
                        <a:t>管理</a:t>
                      </a:r>
                      <a:endParaRPr kumimoji="1" lang="ja-JP" altLang="en-US" sz="900" dirty="0">
                        <a:solidFill>
                          <a:schemeClr val="tx1">
                            <a:lumMod val="75000"/>
                            <a:lumOff val="25000"/>
                          </a:schemeClr>
                        </a:solidFill>
                        <a:latin typeface="+mn-ea"/>
                        <a:ea typeface="+mn-ea"/>
                      </a:endParaRPr>
                    </a:p>
                  </a:txBody>
                  <a:tcPr marL="36000" marR="108000" vert="eaVert">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1" lang="ja-JP" altLang="en-US" sz="900" dirty="0" smtClean="0">
                          <a:solidFill>
                            <a:schemeClr val="tx1">
                              <a:lumMod val="75000"/>
                              <a:lumOff val="25000"/>
                            </a:schemeClr>
                          </a:solidFill>
                          <a:latin typeface="+mn-ea"/>
                          <a:ea typeface="+mn-ea"/>
                        </a:rPr>
                        <a:t>グループユーザー登録</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en-US" altLang="ja-JP" sz="900" dirty="0" smtClean="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671431804"/>
                  </a:ext>
                </a:extLst>
              </a:tr>
              <a:tr h="254571">
                <a:tc vMerge="1">
                  <a:txBody>
                    <a:bodyPr/>
                    <a:lstStyle/>
                    <a:p>
                      <a:endParaRPr kumimoji="1" lang="ja-JP" altLang="en-US" sz="6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権限設定</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741312516"/>
                  </a:ext>
                </a:extLst>
              </a:tr>
              <a:tr h="254571">
                <a:tc vMerge="1">
                  <a:txBody>
                    <a:bodyPr/>
                    <a:lstStyle/>
                    <a:p>
                      <a:endParaRPr kumimoji="1" lang="ja-JP" altLang="en-US" sz="6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共通コンテンツ公開</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130994897"/>
                  </a:ext>
                </a:extLst>
              </a:tr>
              <a:tr h="254571">
                <a:tc rowSpan="2">
                  <a:txBody>
                    <a:bodyPr/>
                    <a:lstStyle/>
                    <a:p>
                      <a:pPr algn="ctr"/>
                      <a:r>
                        <a:rPr kumimoji="1" lang="ja-JP" altLang="en-US" sz="900" dirty="0" smtClean="0">
                          <a:solidFill>
                            <a:schemeClr val="tx1">
                              <a:lumMod val="75000"/>
                              <a:lumOff val="25000"/>
                            </a:schemeClr>
                          </a:solidFill>
                          <a:latin typeface="+mn-ea"/>
                          <a:ea typeface="+mn-ea"/>
                        </a:rPr>
                        <a:t>開発</a:t>
                      </a:r>
                      <a:endParaRPr kumimoji="1" lang="ja-JP" altLang="en-US" sz="900" dirty="0">
                        <a:solidFill>
                          <a:schemeClr val="tx1">
                            <a:lumMod val="75000"/>
                            <a:lumOff val="25000"/>
                          </a:schemeClr>
                        </a:solidFill>
                        <a:latin typeface="+mn-ea"/>
                        <a:ea typeface="+mn-ea"/>
                      </a:endParaRPr>
                    </a:p>
                  </a:txBody>
                  <a:tcPr marL="36000" marR="108000" vert="eaVert">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1" lang="ja-JP" altLang="en-US" sz="900" dirty="0" smtClean="0">
                          <a:solidFill>
                            <a:schemeClr val="tx1">
                              <a:lumMod val="75000"/>
                              <a:lumOff val="25000"/>
                            </a:schemeClr>
                          </a:solidFill>
                          <a:latin typeface="+mn-ea"/>
                          <a:ea typeface="+mn-ea"/>
                        </a:rPr>
                        <a:t>メタデータ作成</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3950296748"/>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共通コンテンツ作成</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75846012"/>
                  </a:ext>
                </a:extLst>
              </a:tr>
              <a:tr h="254571">
                <a:tc rowSpan="4">
                  <a:txBody>
                    <a:bodyPr/>
                    <a:lstStyle/>
                    <a:p>
                      <a:pPr algn="ctr"/>
                      <a:r>
                        <a:rPr kumimoji="1" lang="ja-JP" altLang="en-US" sz="900" dirty="0" smtClean="0">
                          <a:solidFill>
                            <a:schemeClr val="tx1">
                              <a:lumMod val="75000"/>
                              <a:lumOff val="25000"/>
                            </a:schemeClr>
                          </a:solidFill>
                          <a:latin typeface="+mn-ea"/>
                          <a:ea typeface="+mn-ea"/>
                        </a:rPr>
                        <a:t>パーソナライズ</a:t>
                      </a:r>
                      <a:endParaRPr kumimoji="1" lang="ja-JP" altLang="en-US" sz="900" dirty="0">
                        <a:solidFill>
                          <a:schemeClr val="tx1">
                            <a:lumMod val="75000"/>
                            <a:lumOff val="25000"/>
                          </a:schemeClr>
                        </a:solidFill>
                        <a:latin typeface="+mn-ea"/>
                        <a:ea typeface="+mn-ea"/>
                      </a:endParaRPr>
                    </a:p>
                  </a:txBody>
                  <a:tcPr marL="36000" marR="108000" vert="eaVert">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1" lang="ja-JP" altLang="en-US" sz="900" dirty="0" smtClean="0">
                          <a:solidFill>
                            <a:schemeClr val="tx1">
                              <a:lumMod val="75000"/>
                              <a:lumOff val="25000"/>
                            </a:schemeClr>
                          </a:solidFill>
                          <a:latin typeface="+mn-ea"/>
                          <a:ea typeface="+mn-ea"/>
                        </a:rPr>
                        <a:t>マイコンテンツ作成</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36034763"/>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lumMod val="75000"/>
                              <a:lumOff val="25000"/>
                            </a:schemeClr>
                          </a:solidFill>
                          <a:latin typeface="+mn-ea"/>
                          <a:ea typeface="+mn-ea"/>
                        </a:rPr>
                        <a:t>マイコンテンツ共有</a:t>
                      </a: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109814866"/>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検索条件の保存</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6420517"/>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お気に入りに追加</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smtClean="0">
                          <a:latin typeface="+mn-ea"/>
                          <a:ea typeface="+mn-ea"/>
                        </a:rPr>
                        <a:t>○</a:t>
                      </a: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257765"/>
                  </a:ext>
                </a:extLst>
              </a:tr>
              <a:tr h="254571">
                <a:tc rowSpan="2">
                  <a:txBody>
                    <a:bodyPr/>
                    <a:lstStyle/>
                    <a:p>
                      <a:pPr algn="ctr"/>
                      <a:r>
                        <a:rPr kumimoji="1" lang="ja-JP" altLang="en-US" sz="900" dirty="0" smtClean="0">
                          <a:solidFill>
                            <a:schemeClr val="tx1">
                              <a:lumMod val="75000"/>
                              <a:lumOff val="25000"/>
                            </a:schemeClr>
                          </a:solidFill>
                          <a:latin typeface="+mn-ea"/>
                          <a:ea typeface="+mn-ea"/>
                        </a:rPr>
                        <a:t>実行</a:t>
                      </a:r>
                      <a:endParaRPr kumimoji="1" lang="ja-JP" altLang="en-US" sz="900" dirty="0">
                        <a:solidFill>
                          <a:schemeClr val="tx1">
                            <a:lumMod val="75000"/>
                            <a:lumOff val="25000"/>
                          </a:schemeClr>
                        </a:solidFill>
                        <a:latin typeface="+mn-ea"/>
                        <a:ea typeface="+mn-ea"/>
                      </a:endParaRPr>
                    </a:p>
                  </a:txBody>
                  <a:tcPr marL="36000" marR="108000" vert="eaVert">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kumimoji="1" lang="ja-JP" altLang="en-US" sz="900" dirty="0" smtClean="0">
                          <a:solidFill>
                            <a:schemeClr val="tx1">
                              <a:lumMod val="75000"/>
                              <a:lumOff val="25000"/>
                            </a:schemeClr>
                          </a:solidFill>
                          <a:latin typeface="+mn-ea"/>
                          <a:ea typeface="+mn-ea"/>
                        </a:rPr>
                        <a:t>コンテンツ参照</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010081"/>
                  </a:ext>
                </a:extLst>
              </a:tr>
              <a:tr h="254571">
                <a:tc vMerge="1">
                  <a:txBody>
                    <a:bodyPr/>
                    <a:lstStyle/>
                    <a:p>
                      <a:endParaRPr kumimoji="1" lang="ja-JP" altLang="en-US" sz="8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900" dirty="0" smtClean="0">
                          <a:solidFill>
                            <a:schemeClr val="tx1">
                              <a:lumMod val="75000"/>
                              <a:lumOff val="25000"/>
                            </a:schemeClr>
                          </a:solidFill>
                          <a:latin typeface="+mn-ea"/>
                          <a:ea typeface="+mn-ea"/>
                        </a:rPr>
                        <a:t>スケジュール登録</a:t>
                      </a:r>
                      <a:endParaRPr kumimoji="1" lang="ja-JP" altLang="en-US" sz="900" dirty="0">
                        <a:solidFill>
                          <a:schemeClr val="tx1">
                            <a:lumMod val="75000"/>
                            <a:lumOff val="25000"/>
                          </a:schemeClr>
                        </a:solidFill>
                        <a:latin typeface="+mn-ea"/>
                        <a:ea typeface="+mn-ea"/>
                      </a:endParaRPr>
                    </a:p>
                  </a:txBody>
                  <a:tcPr marL="72000" marR="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ja-JP" altLang="en-US" sz="900" dirty="0" smtClean="0">
                          <a:latin typeface="+mn-ea"/>
                          <a:ea typeface="+mn-ea"/>
                        </a:rPr>
                        <a:t>○</a:t>
                      </a: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ja-JP" altLang="en-US" sz="900" dirty="0">
                        <a:latin typeface="+mn-ea"/>
                        <a:ea typeface="+mn-ea"/>
                      </a:endParaRPr>
                    </a:p>
                  </a:txBody>
                  <a:tcP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2178589601"/>
                  </a:ext>
                </a:extLst>
              </a:tr>
            </a:tbl>
          </a:graphicData>
        </a:graphic>
      </p:graphicFrame>
      <p:sp>
        <p:nvSpPr>
          <p:cNvPr id="12" name="コンテンツ プレースホルダー 4"/>
          <p:cNvSpPr txBox="1">
            <a:spLocks/>
          </p:cNvSpPr>
          <p:nvPr/>
        </p:nvSpPr>
        <p:spPr>
          <a:xfrm>
            <a:off x="4572000" y="915566"/>
            <a:ext cx="4356484" cy="381642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200" dirty="0"/>
              <a:t>ワークスペーステンプレートグループの保有権限イメージ</a:t>
            </a:r>
          </a:p>
        </p:txBody>
      </p:sp>
    </p:spTree>
    <p:extLst>
      <p:ext uri="{BB962C8B-B14F-4D97-AF65-F5344CB8AC3E}">
        <p14:creationId xmlns:p14="http://schemas.microsoft.com/office/powerpoint/2010/main" val="25497536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Segoe UI Semibold" panose="020B0702040204020203" pitchFamily="34" charset="0"/>
                <a:ea typeface="+mn-ea"/>
                <a:cs typeface="Segoe UI Semibold" panose="020B0702040204020203" pitchFamily="34" charset="0"/>
              </a:rPr>
              <a:t>4</a:t>
            </a:r>
            <a:r>
              <a:rPr lang="en-US" altLang="ja-JP" dirty="0" smtClean="0">
                <a:latin typeface="Segoe UI Semibold" panose="020B0702040204020203" pitchFamily="34" charset="0"/>
                <a:ea typeface="+mn-ea"/>
                <a:cs typeface="Segoe UI Semibold" panose="020B0702040204020203" pitchFamily="34" charset="0"/>
              </a:rPr>
              <a:t>.</a:t>
            </a:r>
            <a:r>
              <a:rPr lang="ja-JP" altLang="en-US" dirty="0" smtClean="0">
                <a:latin typeface="Segoe UI Semibold" panose="020B0702040204020203" pitchFamily="34" charset="0"/>
                <a:ea typeface="+mn-ea"/>
                <a:cs typeface="Segoe UI Semibold" panose="020B0702040204020203" pitchFamily="34" charset="0"/>
              </a:rPr>
              <a:t>アプリケーション管理者ロール</a:t>
            </a:r>
            <a:r>
              <a:rPr lang="ja-JP" altLang="en-US" dirty="0" smtClean="0">
                <a:latin typeface="+mn-ea"/>
                <a:ea typeface="+mn-ea"/>
              </a:rPr>
              <a:t>の付与</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開発者である「</a:t>
            </a:r>
            <a:r>
              <a:rPr lang="en-US" altLang="ja-JP" dirty="0" smtClean="0">
                <a:latin typeface="Segoe UI 本文"/>
              </a:rPr>
              <a:t>01</a:t>
            </a:r>
            <a:r>
              <a:rPr lang="ja-JP" altLang="en-US" dirty="0" smtClean="0">
                <a:latin typeface="+mn-ea"/>
              </a:rPr>
              <a:t>」ユーザーに「アプリケーション管理者」ロールを付与します。</a:t>
            </a:r>
            <a:endParaRPr lang="en-US" altLang="ja-JP" dirty="0" smtClean="0">
              <a:latin typeface="+mn-ea"/>
            </a:endParaRPr>
          </a:p>
          <a:p>
            <a:r>
              <a:rPr lang="ja-JP" altLang="en-US" dirty="0">
                <a:latin typeface="+mn-ea"/>
              </a:rPr>
              <a:t>こうすることで</a:t>
            </a:r>
            <a:r>
              <a:rPr lang="ja-JP" altLang="en-US" dirty="0" smtClean="0">
                <a:latin typeface="+mn-ea"/>
              </a:rPr>
              <a:t>、</a:t>
            </a:r>
            <a:r>
              <a:rPr lang="en-US" altLang="ja-JP" dirty="0" smtClean="0">
                <a:latin typeface="Segoe UI 本文"/>
              </a:rPr>
              <a:t>WebFOCUS</a:t>
            </a:r>
            <a:r>
              <a:rPr lang="ja-JP" altLang="en-US" dirty="0">
                <a:latin typeface="+mn-ea"/>
              </a:rPr>
              <a:t>がデータにアクセスするためのシノニムファイルを作成</a:t>
            </a:r>
            <a:r>
              <a:rPr lang="ja-JP" altLang="en-US" dirty="0" smtClean="0">
                <a:latin typeface="+mn-ea"/>
              </a:rPr>
              <a:t>できます。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33</a:t>
            </a:fld>
            <a:endParaRPr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3" y="1723283"/>
            <a:ext cx="3160198" cy="2880000"/>
          </a:xfrm>
          <a:prstGeom prst="rect">
            <a:avLst/>
          </a:prstGeom>
          <a:ln>
            <a:solidFill>
              <a:schemeClr val="tx1">
                <a:lumMod val="75000"/>
                <a:lumOff val="25000"/>
              </a:schemeClr>
            </a:solidFill>
          </a:ln>
        </p:spPr>
      </p:pic>
      <p:pic>
        <p:nvPicPr>
          <p:cNvPr id="9" name="図 8"/>
          <p:cNvPicPr>
            <a:picLocks noChangeAspect="1"/>
          </p:cNvPicPr>
          <p:nvPr/>
        </p:nvPicPr>
        <p:blipFill>
          <a:blip r:embed="rId3"/>
          <a:stretch>
            <a:fillRect/>
          </a:stretch>
        </p:blipFill>
        <p:spPr>
          <a:xfrm>
            <a:off x="3845471" y="1707654"/>
            <a:ext cx="4598453" cy="2880000"/>
          </a:xfrm>
          <a:prstGeom prst="rect">
            <a:avLst/>
          </a:prstGeom>
          <a:ln>
            <a:solidFill>
              <a:schemeClr val="tx1">
                <a:lumMod val="75000"/>
                <a:lumOff val="25000"/>
              </a:schemeClr>
            </a:solidFill>
          </a:ln>
        </p:spPr>
      </p:pic>
      <p:sp>
        <p:nvSpPr>
          <p:cNvPr id="10" name="正方形/長方形 9"/>
          <p:cNvSpPr/>
          <p:nvPr/>
        </p:nvSpPr>
        <p:spPr>
          <a:xfrm>
            <a:off x="719656" y="3759902"/>
            <a:ext cx="756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443273" y="37238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正方形/長方形 11"/>
          <p:cNvSpPr/>
          <p:nvPr/>
        </p:nvSpPr>
        <p:spPr>
          <a:xfrm>
            <a:off x="1547664" y="3808498"/>
            <a:ext cx="1116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165240" y="3507854"/>
            <a:ext cx="1008111"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kumimoji="1" lang="ja-JP" altLang="en-US" sz="1100" b="1" dirty="0" smtClean="0">
                <a:solidFill>
                  <a:srgbClr val="FF0000"/>
                </a:solidFill>
              </a:rPr>
              <a:t>右クリック</a:t>
            </a:r>
            <a:endParaRPr kumimoji="1" lang="ja-JP" altLang="en-US" sz="1100" b="1" dirty="0">
              <a:solidFill>
                <a:srgbClr val="FF0000"/>
              </a:solidFill>
            </a:endParaRPr>
          </a:p>
        </p:txBody>
      </p:sp>
      <p:sp>
        <p:nvSpPr>
          <p:cNvPr id="14" name="正方形/長方形 13"/>
          <p:cNvSpPr/>
          <p:nvPr/>
        </p:nvSpPr>
        <p:spPr>
          <a:xfrm>
            <a:off x="2627784" y="4155926"/>
            <a:ext cx="900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327107" y="409922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6" name="正方形/長方形 15"/>
          <p:cNvSpPr/>
          <p:nvPr/>
        </p:nvSpPr>
        <p:spPr>
          <a:xfrm>
            <a:off x="3852179" y="1726420"/>
            <a:ext cx="431790" cy="197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3489709" y="1711380"/>
            <a:ext cx="472913"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rgbClr val="FF0000"/>
                </a:solidFill>
              </a:rPr>
              <a:t>④</a:t>
            </a:r>
            <a:endParaRPr kumimoji="1" lang="ja-JP" altLang="en-US" sz="1600" b="1" dirty="0">
              <a:solidFill>
                <a:srgbClr val="FF0000"/>
              </a:solidFill>
            </a:endParaRPr>
          </a:p>
        </p:txBody>
      </p:sp>
      <p:sp>
        <p:nvSpPr>
          <p:cNvPr id="18" name="正方形/長方形 17"/>
          <p:cNvSpPr/>
          <p:nvPr/>
        </p:nvSpPr>
        <p:spPr>
          <a:xfrm>
            <a:off x="3852179" y="2283718"/>
            <a:ext cx="3456126" cy="19442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7374779" y="226974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sp>
        <p:nvSpPr>
          <p:cNvPr id="20" name="正方形/長方形 19"/>
          <p:cNvSpPr/>
          <p:nvPr/>
        </p:nvSpPr>
        <p:spPr>
          <a:xfrm>
            <a:off x="7596536" y="4299942"/>
            <a:ext cx="791888" cy="287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8128142" y="401191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⑥</a:t>
            </a:r>
            <a:endParaRPr kumimoji="1" lang="ja-JP" altLang="en-US" sz="1600" b="1" dirty="0">
              <a:solidFill>
                <a:srgbClr val="FF0000"/>
              </a:solidFill>
            </a:endParaRPr>
          </a:p>
        </p:txBody>
      </p:sp>
      <p:pic>
        <p:nvPicPr>
          <p:cNvPr id="22" name="図 21"/>
          <p:cNvPicPr>
            <a:picLocks noChangeAspect="1"/>
          </p:cNvPicPr>
          <p:nvPr/>
        </p:nvPicPr>
        <p:blipFill>
          <a:blip r:embed="rId4"/>
          <a:stretch>
            <a:fillRect/>
          </a:stretch>
        </p:blipFill>
        <p:spPr>
          <a:xfrm>
            <a:off x="7745441" y="3065471"/>
            <a:ext cx="980717" cy="786672"/>
          </a:xfrm>
          <a:prstGeom prst="rect">
            <a:avLst/>
          </a:prstGeom>
          <a:solidFill>
            <a:schemeClr val="tx1">
              <a:lumMod val="75000"/>
              <a:lumOff val="25000"/>
            </a:schemeClr>
          </a:solidFill>
          <a:ln>
            <a:solidFill>
              <a:schemeClr val="tx1">
                <a:lumMod val="75000"/>
                <a:lumOff val="25000"/>
              </a:schemeClr>
            </a:solidFill>
          </a:ln>
        </p:spPr>
      </p:pic>
      <p:sp>
        <p:nvSpPr>
          <p:cNvPr id="23" name="正方形/長方形 22"/>
          <p:cNvSpPr/>
          <p:nvPr/>
        </p:nvSpPr>
        <p:spPr>
          <a:xfrm>
            <a:off x="8172399" y="3602261"/>
            <a:ext cx="564833" cy="2877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8476951" y="331422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⑦</a:t>
            </a:r>
            <a:endParaRPr kumimoji="1" lang="ja-JP" altLang="en-US" sz="1600" b="1" dirty="0">
              <a:solidFill>
                <a:srgbClr val="FF0000"/>
              </a:solidFill>
            </a:endParaRPr>
          </a:p>
        </p:txBody>
      </p:sp>
      <p:sp>
        <p:nvSpPr>
          <p:cNvPr id="2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5128166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Segoe UI Semibold" panose="020B0702040204020203" pitchFamily="34" charset="0"/>
                <a:ea typeface="+mn-ea"/>
                <a:cs typeface="Segoe UI Semibold" panose="020B0702040204020203" pitchFamily="34" charset="0"/>
              </a:rPr>
              <a:t>5</a:t>
            </a:r>
            <a:r>
              <a:rPr lang="en-US" altLang="ja-JP" dirty="0" smtClean="0">
                <a:latin typeface="Segoe UI Semibold" panose="020B0702040204020203" pitchFamily="34" charset="0"/>
                <a:ea typeface="+mn-ea"/>
                <a:cs typeface="Segoe UI Semibold" panose="020B0702040204020203" pitchFamily="34" charset="0"/>
              </a:rPr>
              <a:t>.</a:t>
            </a:r>
            <a:r>
              <a:rPr lang="ja-JP" altLang="en-US" dirty="0" smtClean="0">
                <a:latin typeface="+mn-ea"/>
                <a:ea typeface="+mn-ea"/>
              </a:rPr>
              <a:t>ログアウト</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latin typeface="+mn-ea"/>
              </a:rPr>
              <a:t>管理者での操作は以上です。</a:t>
            </a:r>
            <a:endParaRPr lang="en-US" altLang="ja-JP" dirty="0" smtClean="0">
              <a:latin typeface="+mn-ea"/>
            </a:endParaRPr>
          </a:p>
          <a:p>
            <a:r>
              <a:rPr lang="ja-JP" altLang="en-US" dirty="0" smtClean="0">
                <a:latin typeface="+mn-ea"/>
              </a:rPr>
              <a:t>画面右上のアイコンから、ログアウトします。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34</a:t>
            </a:fld>
            <a:endParaRPr lang="ja-JP" altLang="en-US" dirty="0"/>
          </a:p>
        </p:txBody>
      </p:sp>
      <p:pic>
        <p:nvPicPr>
          <p:cNvPr id="14" name="図 13"/>
          <p:cNvPicPr>
            <a:picLocks noChangeAspect="1"/>
          </p:cNvPicPr>
          <p:nvPr/>
        </p:nvPicPr>
        <p:blipFill>
          <a:blip r:embed="rId2"/>
          <a:stretch>
            <a:fillRect/>
          </a:stretch>
        </p:blipFill>
        <p:spPr>
          <a:xfrm>
            <a:off x="4928470" y="1519439"/>
            <a:ext cx="2124934" cy="2372684"/>
          </a:xfrm>
          <a:prstGeom prst="rect">
            <a:avLst/>
          </a:prstGeom>
          <a:ln>
            <a:solidFill>
              <a:schemeClr val="tx1">
                <a:lumMod val="75000"/>
                <a:lumOff val="25000"/>
              </a:schemeClr>
            </a:solidFill>
          </a:ln>
        </p:spPr>
      </p:pic>
      <p:sp>
        <p:nvSpPr>
          <p:cNvPr id="8" name="正方形/長方形 7"/>
          <p:cNvSpPr/>
          <p:nvPr/>
        </p:nvSpPr>
        <p:spPr>
          <a:xfrm>
            <a:off x="6718920" y="1519439"/>
            <a:ext cx="334484" cy="3617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765372" y="128922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0" name="楕円 9"/>
          <p:cNvSpPr/>
          <p:nvPr/>
        </p:nvSpPr>
        <p:spPr>
          <a:xfrm>
            <a:off x="4496422" y="350676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1" name="正方形/長方形 10"/>
          <p:cNvSpPr/>
          <p:nvPr/>
        </p:nvSpPr>
        <p:spPr>
          <a:xfrm>
            <a:off x="4928470" y="3435846"/>
            <a:ext cx="2163810" cy="4562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①</a:t>
            </a:r>
            <a:r>
              <a:rPr lang="en-US" altLang="ja-JP" sz="900" dirty="0" smtClean="0">
                <a:solidFill>
                  <a:schemeClr val="tx1">
                    <a:lumMod val="75000"/>
                    <a:lumOff val="25000"/>
                  </a:schemeClr>
                </a:solidFill>
                <a:cs typeface="Meiryo"/>
                <a:sym typeface="Meiryo"/>
              </a:rPr>
              <a:t>WebFOCUS</a:t>
            </a:r>
            <a:r>
              <a:rPr lang="ja-JP" altLang="en-US" sz="900" dirty="0" smtClean="0">
                <a:solidFill>
                  <a:schemeClr val="tx1">
                    <a:lumMod val="75000"/>
                    <a:lumOff val="25000"/>
                  </a:schemeClr>
                </a:solidFill>
                <a:latin typeface="+mn-ea"/>
                <a:cs typeface="Meiryo"/>
                <a:sym typeface="Meiryo"/>
              </a:rPr>
              <a:t>管理者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2173997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2987824" y="1432140"/>
            <a:ext cx="5868000" cy="900000"/>
          </a:xfrm>
        </p:spPr>
        <p:txBody>
          <a:bodyPr/>
          <a:lstStyle/>
          <a:p>
            <a:r>
              <a:rPr kumimoji="1" lang="ja-JP" altLang="en-US" dirty="0" smtClean="0">
                <a:latin typeface="+mj-ea"/>
              </a:rPr>
              <a:t>②部門管理者＆開発者の操作</a:t>
            </a:r>
            <a:endParaRPr kumimoji="1" lang="ja-JP" altLang="en-US" dirty="0"/>
          </a:p>
        </p:txBody>
      </p:sp>
      <p:sp>
        <p:nvSpPr>
          <p:cNvPr id="6" name="テキスト プレースホルダー 5"/>
          <p:cNvSpPr>
            <a:spLocks noGrp="1"/>
          </p:cNvSpPr>
          <p:nvPr>
            <p:ph type="body" sz="quarter" idx="12"/>
          </p:nvPr>
        </p:nvSpPr>
        <p:spPr>
          <a:xfrm>
            <a:off x="2987824" y="2492350"/>
            <a:ext cx="5868000" cy="1584000"/>
          </a:xfrm>
        </p:spPr>
        <p:txBody>
          <a:bodyPr/>
          <a:lstStyle/>
          <a:p>
            <a:pPr marL="285750" indent="-285750">
              <a:buFont typeface="Arial" panose="020B0604020202020204" pitchFamily="34" charset="0"/>
              <a:buChar char="•"/>
            </a:pPr>
            <a:r>
              <a:rPr lang="ja-JP" altLang="en-US" dirty="0" smtClean="0"/>
              <a:t>ユーザーアカウントの作成と権限の割当（権限付与）</a:t>
            </a:r>
            <a:endParaRPr lang="en-US" altLang="ja-JP" dirty="0" smtClean="0"/>
          </a:p>
          <a:p>
            <a:pPr marL="285750" indent="-285750">
              <a:buFont typeface="Arial" panose="020B0604020202020204" pitchFamily="34" charset="0"/>
              <a:buChar char="•"/>
            </a:pPr>
            <a:r>
              <a:rPr lang="ja-JP" altLang="en-US" dirty="0" smtClean="0"/>
              <a:t>データを検索する準備</a:t>
            </a:r>
            <a:endParaRPr lang="en-US" altLang="ja-JP" dirty="0" smtClean="0"/>
          </a:p>
          <a:p>
            <a:pPr marL="285750" indent="-285750">
              <a:buFont typeface="Arial" panose="020B0604020202020204" pitchFamily="34" charset="0"/>
              <a:buChar char="•"/>
            </a:pPr>
            <a:r>
              <a:rPr lang="ja-JP" altLang="en-US" dirty="0" smtClean="0"/>
              <a:t>部門で利用するポータル画面の作成</a:t>
            </a:r>
            <a:endParaRPr lang="en-US" altLang="ja-JP" dirty="0" smtClean="0"/>
          </a:p>
          <a:p>
            <a:pPr marL="285750" indent="-285750">
              <a:buFont typeface="Arial" panose="020B0604020202020204" pitchFamily="34" charset="0"/>
              <a:buChar char="•"/>
            </a:pPr>
            <a:r>
              <a:rPr lang="ja-JP" altLang="en-US" dirty="0" smtClean="0"/>
              <a:t>セキュリティルールの設定</a:t>
            </a:r>
            <a:endParaRPr lang="en-US" altLang="ja-JP" dirty="0" smtClean="0"/>
          </a:p>
        </p:txBody>
      </p:sp>
      <p:sp>
        <p:nvSpPr>
          <p:cNvPr id="4" name="フッター プレースホルダー 3"/>
          <p:cNvSpPr>
            <a:spLocks noGrp="1"/>
          </p:cNvSpPr>
          <p:nvPr>
            <p:ph type="ftr" sz="quarter" idx="4294967295"/>
          </p:nvPr>
        </p:nvSpPr>
        <p:spPr>
          <a:xfrm>
            <a:off x="0" y="4818063"/>
            <a:ext cx="1131888" cy="274637"/>
          </a:xfrm>
        </p:spPr>
        <p:txBody>
          <a:bodyPr/>
          <a:lstStyle/>
          <a:p>
            <a:r>
              <a:rPr lang="en-US" altLang="ja-JP" smtClean="0"/>
              <a:t>© K.K. Ashisuto</a:t>
            </a:r>
            <a:endParaRPr lang="ja-JP" altLang="en-US" dirty="0"/>
          </a:p>
        </p:txBody>
      </p:sp>
      <p:sp>
        <p:nvSpPr>
          <p:cNvPr id="7"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35</a:t>
            </a:fld>
            <a:endParaRPr lang="ja-JP" altLang="en-US" dirty="0"/>
          </a:p>
        </p:txBody>
      </p:sp>
    </p:spTree>
    <p:extLst>
      <p:ext uri="{BB962C8B-B14F-4D97-AF65-F5344CB8AC3E}">
        <p14:creationId xmlns:p14="http://schemas.microsoft.com/office/powerpoint/2010/main" val="25060647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Google Shape;483;p16"/>
          <p:cNvSpPr/>
          <p:nvPr/>
        </p:nvSpPr>
        <p:spPr>
          <a:xfrm>
            <a:off x="6408496" y="2211710"/>
            <a:ext cx="2412000" cy="900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70" name="Google Shape;483;p16"/>
          <p:cNvSpPr/>
          <p:nvPr/>
        </p:nvSpPr>
        <p:spPr>
          <a:xfrm>
            <a:off x="6660232" y="2499742"/>
            <a:ext cx="2016000" cy="540000"/>
          </a:xfrm>
          <a:prstGeom prst="rect">
            <a:avLst/>
          </a:prstGeom>
          <a:solidFill>
            <a:schemeClr val="accent6">
              <a:lumMod val="20000"/>
              <a:lumOff val="80000"/>
            </a:schemeClr>
          </a:solidFill>
          <a:ln w="12700" cap="flat" cmpd="sng">
            <a:solidFill>
              <a:schemeClr val="accent6"/>
            </a:solidFill>
            <a:prstDash val="solid"/>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113" name="Google Shape;483;p16"/>
          <p:cNvSpPr/>
          <p:nvPr/>
        </p:nvSpPr>
        <p:spPr>
          <a:xfrm>
            <a:off x="6156176" y="2031742"/>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sp>
        <p:nvSpPr>
          <p:cNvPr id="5" name="タイトル 4"/>
          <p:cNvSpPr>
            <a:spLocks noGrp="1"/>
          </p:cNvSpPr>
          <p:nvPr>
            <p:ph type="title"/>
          </p:nvPr>
        </p:nvSpPr>
        <p:spPr/>
        <p:txBody>
          <a:bodyPr>
            <a:normAutofit/>
          </a:bodyPr>
          <a:lstStyle/>
          <a:p>
            <a:r>
              <a:rPr lang="ja-JP" altLang="en-US" dirty="0" smtClean="0"/>
              <a:t>部門管理者＆開発者が</a:t>
            </a:r>
            <a:r>
              <a:rPr lang="ja-JP" altLang="en-US" dirty="0"/>
              <a:t>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部門の管理者＆開発者の立場を想定して、次のような設定操作を体験します。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36</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a:solidFill>
                  <a:schemeClr val="accent1"/>
                </a:solidFill>
                <a:latin typeface="Meiryo"/>
                <a:ea typeface="Meiryo"/>
                <a:cs typeface="Meiryo"/>
                <a:sym typeface="Meiryo"/>
              </a:rPr>
              <a:t>部門管理者＆開発者（</a:t>
            </a:r>
            <a:r>
              <a:rPr lang="en-US" altLang="zh-TW" sz="900" b="1" dirty="0">
                <a:solidFill>
                  <a:schemeClr val="accent1"/>
                </a:solidFill>
                <a:latin typeface="Segoe UI 本文"/>
                <a:ea typeface="Meiryo"/>
                <a:cs typeface="Meiryo"/>
                <a:sym typeface="Meiryo"/>
              </a:rPr>
              <a:t>01</a:t>
            </a:r>
            <a:r>
              <a:rPr lang="zh-TW" altLang="en-US" sz="900" b="1" dirty="0">
                <a:solidFill>
                  <a:schemeClr val="accent1"/>
                </a:solidFill>
                <a:latin typeface="Meiryo"/>
                <a:ea typeface="Meiryo"/>
                <a:cs typeface="Meiryo"/>
                <a:sym typeface="Meiryo"/>
              </a:rPr>
              <a:t>）</a:t>
            </a:r>
          </a:p>
        </p:txBody>
      </p:sp>
      <p:sp>
        <p:nvSpPr>
          <p:cNvPr id="56" name="Google Shape;484;p11"/>
          <p:cNvSpPr txBox="1"/>
          <p:nvPr/>
        </p:nvSpPr>
        <p:spPr>
          <a:xfrm>
            <a:off x="3419872" y="1599694"/>
            <a:ext cx="2340000" cy="468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②テーブルデータ項目定義の編集や結合</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グルーピング等を実施</a:t>
            </a:r>
            <a:endParaRPr sz="900" b="1" dirty="0">
              <a:solidFill>
                <a:schemeClr val="accent1"/>
              </a:solidFill>
              <a:latin typeface="Meiryo"/>
              <a:ea typeface="Meiryo"/>
              <a:cs typeface="Meiryo"/>
              <a:sym typeface="Meiryo"/>
            </a:endParaRPr>
          </a:p>
        </p:txBody>
      </p:sp>
      <p:sp>
        <p:nvSpPr>
          <p:cNvPr id="82" name="Google Shape;483;p16"/>
          <p:cNvSpPr/>
          <p:nvPr/>
        </p:nvSpPr>
        <p:spPr>
          <a:xfrm>
            <a:off x="755976" y="2751790"/>
            <a:ext cx="1043552"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GroupAdmins</a:t>
            </a:r>
            <a:endParaRPr sz="900" dirty="0">
              <a:solidFill>
                <a:srgbClr val="3F3F3F"/>
              </a:solidFill>
              <a:latin typeface="Segoe UI 本文"/>
              <a:ea typeface="Meiryo"/>
              <a:cs typeface="Meiryo"/>
              <a:sym typeface="Meiryo"/>
            </a:endParaRPr>
          </a:p>
        </p:txBody>
      </p:sp>
      <p:cxnSp>
        <p:nvCxnSpPr>
          <p:cNvPr id="83" name="Google Shape;484;p16"/>
          <p:cNvCxnSpPr>
            <a:stCxn id="82" idx="3"/>
            <a:endCxn id="121" idx="1"/>
          </p:cNvCxnSpPr>
          <p:nvPr/>
        </p:nvCxnSpPr>
        <p:spPr>
          <a:xfrm>
            <a:off x="1799528" y="2859790"/>
            <a:ext cx="792296" cy="125984"/>
          </a:xfrm>
          <a:prstGeom prst="bentConnector3">
            <a:avLst>
              <a:gd name="adj1" fmla="val 50000"/>
            </a:avLst>
          </a:prstGeom>
          <a:noFill/>
          <a:ln w="12700" cap="flat" cmpd="sng">
            <a:solidFill>
              <a:schemeClr val="accent5"/>
            </a:solidFill>
            <a:prstDash val="dash"/>
            <a:round/>
            <a:headEnd type="none" w="lg" len="lg"/>
            <a:tailEnd type="none" w="sm" len="sm"/>
          </a:ln>
        </p:spPr>
      </p:cxnSp>
      <p:sp>
        <p:nvSpPr>
          <p:cNvPr id="85" name="Google Shape;485;p16"/>
          <p:cNvSpPr/>
          <p:nvPr/>
        </p:nvSpPr>
        <p:spPr>
          <a:xfrm>
            <a:off x="323528" y="2304000"/>
            <a:ext cx="1476000" cy="324000"/>
          </a:xfrm>
          <a:prstGeom prst="rect">
            <a:avLst/>
          </a:prstGeom>
          <a:solidFill>
            <a:schemeClr val="lt1"/>
          </a:solidFill>
          <a:ln w="12700" cap="flat" cmpd="sng">
            <a:solidFill>
              <a:schemeClr val="accent5"/>
            </a:solidFill>
            <a:prstDash val="solid"/>
            <a:round/>
            <a:headEnd type="none" w="sm" len="sm"/>
            <a:tailEnd type="none" w="sm" len="sm"/>
          </a:ln>
        </p:spPr>
        <p:txBody>
          <a:bodyPr spcFirstLastPara="1" wrap="square" lIns="540000" tIns="72000" rIns="91425" bIns="36000" anchor="ctr" anchorCtr="0">
            <a:noAutofit/>
          </a:bodyPr>
          <a:lstStyle/>
          <a:p>
            <a:pPr marL="0" marR="0" lvl="0" indent="0" algn="l" rtl="0">
              <a:spcBef>
                <a:spcPts val="0"/>
              </a:spcBef>
              <a:spcAft>
                <a:spcPts val="0"/>
              </a:spcAft>
              <a:buNone/>
            </a:pPr>
            <a:r>
              <a:rPr lang="en-US" altLang="ja-JP" sz="900" dirty="0" err="1" smtClean="0">
                <a:solidFill>
                  <a:srgbClr val="3F3F3F"/>
                </a:solidFill>
                <a:latin typeface="Segoe UI 本文"/>
                <a:ea typeface="Meiryo"/>
                <a:cs typeface="Meiryo"/>
                <a:sym typeface="Meiryo"/>
              </a:rPr>
              <a:t>kkalec</a:t>
            </a:r>
            <a:r>
              <a:rPr lang="ja-JP" sz="900" dirty="0" smtClean="0">
                <a:solidFill>
                  <a:srgbClr val="3F3F3F"/>
                </a:solidFill>
                <a:latin typeface="Meiryo"/>
                <a:ea typeface="Meiryo"/>
                <a:cs typeface="Meiryo"/>
                <a:sym typeface="Meiryo"/>
              </a:rPr>
              <a:t>グループ</a:t>
            </a:r>
            <a:endParaRPr sz="900" dirty="0">
              <a:solidFill>
                <a:srgbClr val="3F3F3F"/>
              </a:solidFill>
              <a:latin typeface="Meiryo"/>
              <a:ea typeface="Meiryo"/>
              <a:cs typeface="Meiryo"/>
              <a:sym typeface="Meiryo"/>
            </a:endParaRPr>
          </a:p>
        </p:txBody>
      </p:sp>
      <p:pic>
        <p:nvPicPr>
          <p:cNvPr id="86" name="Google Shape;486;p16"/>
          <p:cNvPicPr preferRelativeResize="0"/>
          <p:nvPr/>
        </p:nvPicPr>
        <p:blipFill rotWithShape="1">
          <a:blip r:embed="rId2">
            <a:alphaModFix/>
          </a:blip>
          <a:srcRect/>
          <a:stretch/>
        </p:blipFill>
        <p:spPr>
          <a:xfrm>
            <a:off x="387152" y="2283718"/>
            <a:ext cx="396000" cy="396000"/>
          </a:xfrm>
          <a:prstGeom prst="rect">
            <a:avLst/>
          </a:prstGeom>
          <a:noFill/>
          <a:ln>
            <a:noFill/>
          </a:ln>
        </p:spPr>
      </p:pic>
      <p:cxnSp>
        <p:nvCxnSpPr>
          <p:cNvPr id="87" name="Google Shape;487;p16"/>
          <p:cNvCxnSpPr>
            <a:stCxn id="86" idx="2"/>
            <a:endCxn id="82" idx="1"/>
          </p:cNvCxnSpPr>
          <p:nvPr/>
        </p:nvCxnSpPr>
        <p:spPr>
          <a:xfrm rot="16200000" flipH="1">
            <a:off x="580528" y="2684342"/>
            <a:ext cx="180072" cy="170824"/>
          </a:xfrm>
          <a:prstGeom prst="bentConnector2">
            <a:avLst/>
          </a:prstGeom>
          <a:noFill/>
          <a:ln w="12700" cap="flat" cmpd="sng">
            <a:solidFill>
              <a:schemeClr val="accent5"/>
            </a:solidFill>
            <a:prstDash val="dash"/>
            <a:round/>
            <a:headEnd type="none" w="sm" len="sm"/>
            <a:tailEnd type="none" w="sm" len="sm"/>
          </a:ln>
        </p:spPr>
      </p:cxnSp>
      <p:sp>
        <p:nvSpPr>
          <p:cNvPr id="88" name="Google Shape;488;p16"/>
          <p:cNvSpPr/>
          <p:nvPr/>
        </p:nvSpPr>
        <p:spPr>
          <a:xfrm>
            <a:off x="755976" y="3039822"/>
            <a:ext cx="1043552"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rtl="0">
              <a:spcBef>
                <a:spcPts val="0"/>
              </a:spcBef>
              <a:spcAft>
                <a:spcPts val="0"/>
              </a:spcAft>
              <a:buNone/>
            </a:pPr>
            <a:r>
              <a:rPr lang="en-US" altLang="ja-JP" sz="900" dirty="0" smtClean="0">
                <a:solidFill>
                  <a:srgbClr val="3F3F3F"/>
                </a:solidFill>
                <a:latin typeface="Segoe UI 本文"/>
                <a:ea typeface="Meiryo"/>
                <a:cs typeface="Meiryo"/>
                <a:sym typeface="Meiryo"/>
              </a:rPr>
              <a:t>Developers</a:t>
            </a:r>
            <a:endParaRPr sz="900" dirty="0">
              <a:solidFill>
                <a:srgbClr val="3F3F3F"/>
              </a:solidFill>
              <a:latin typeface="Segoe UI 本文"/>
              <a:ea typeface="Meiryo"/>
              <a:cs typeface="Meiryo"/>
              <a:sym typeface="Meiryo"/>
            </a:endParaRPr>
          </a:p>
        </p:txBody>
      </p:sp>
      <p:cxnSp>
        <p:nvCxnSpPr>
          <p:cNvPr id="89" name="Google Shape;489;p16"/>
          <p:cNvCxnSpPr>
            <a:stCxn id="86" idx="2"/>
            <a:endCxn id="88" idx="1"/>
          </p:cNvCxnSpPr>
          <p:nvPr/>
        </p:nvCxnSpPr>
        <p:spPr>
          <a:xfrm rot="16200000" flipH="1">
            <a:off x="436512" y="2828358"/>
            <a:ext cx="468104" cy="170824"/>
          </a:xfrm>
          <a:prstGeom prst="bentConnector2">
            <a:avLst/>
          </a:prstGeom>
          <a:noFill/>
          <a:ln w="12700" cap="flat" cmpd="sng">
            <a:solidFill>
              <a:schemeClr val="accent5"/>
            </a:solidFill>
            <a:prstDash val="dash"/>
            <a:round/>
            <a:headEnd type="none" w="sm" len="sm"/>
            <a:tailEnd type="none" w="sm" len="sm"/>
          </a:ln>
        </p:spPr>
      </p:cxnSp>
      <p:sp>
        <p:nvSpPr>
          <p:cNvPr id="92" name="Google Shape;492;p16"/>
          <p:cNvSpPr/>
          <p:nvPr/>
        </p:nvSpPr>
        <p:spPr>
          <a:xfrm>
            <a:off x="755976" y="4083918"/>
            <a:ext cx="1043552"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BasicUsers</a:t>
            </a:r>
            <a:endParaRPr sz="900" dirty="0">
              <a:solidFill>
                <a:srgbClr val="3F3F3F"/>
              </a:solidFill>
              <a:latin typeface="Segoe UI 本文"/>
              <a:ea typeface="Meiryo"/>
              <a:cs typeface="Meiryo"/>
              <a:sym typeface="Meiryo"/>
            </a:endParaRPr>
          </a:p>
        </p:txBody>
      </p:sp>
      <p:cxnSp>
        <p:nvCxnSpPr>
          <p:cNvPr id="93" name="Google Shape;493;p16"/>
          <p:cNvCxnSpPr>
            <a:stCxn id="86" idx="2"/>
            <a:endCxn id="92" idx="1"/>
          </p:cNvCxnSpPr>
          <p:nvPr/>
        </p:nvCxnSpPr>
        <p:spPr>
          <a:xfrm rot="16200000" flipH="1">
            <a:off x="-85536" y="3350406"/>
            <a:ext cx="1512200" cy="170824"/>
          </a:xfrm>
          <a:prstGeom prst="bentConnector2">
            <a:avLst/>
          </a:prstGeom>
          <a:noFill/>
          <a:ln w="12700" cap="flat" cmpd="sng">
            <a:solidFill>
              <a:schemeClr val="accent5"/>
            </a:solidFill>
            <a:prstDash val="dash"/>
            <a:round/>
            <a:headEnd type="none" w="sm" len="sm"/>
            <a:tailEnd type="none" w="sm" len="sm"/>
          </a:ln>
        </p:spPr>
      </p:cxnSp>
      <p:sp>
        <p:nvSpPr>
          <p:cNvPr id="101" name="Google Shape;519;p16"/>
          <p:cNvSpPr/>
          <p:nvPr/>
        </p:nvSpPr>
        <p:spPr>
          <a:xfrm>
            <a:off x="755576" y="3594371"/>
            <a:ext cx="1360872"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smtClean="0">
                <a:solidFill>
                  <a:srgbClr val="3F3F3F"/>
                </a:solidFill>
                <a:latin typeface="Meiryo"/>
                <a:ea typeface="Meiryo"/>
                <a:cs typeface="Meiryo"/>
                <a:sym typeface="Meiryo"/>
              </a:rPr>
              <a:t>分析権限グループ</a:t>
            </a:r>
            <a:endParaRPr lang="en-US" altLang="ja-JP" sz="900" dirty="0" smtClean="0">
              <a:solidFill>
                <a:srgbClr val="3F3F3F"/>
              </a:solidFill>
              <a:latin typeface="Meiryo"/>
              <a:ea typeface="Meiryo"/>
              <a:cs typeface="Meiryo"/>
              <a:sym typeface="Meiryo"/>
            </a:endParaRPr>
          </a:p>
        </p:txBody>
      </p:sp>
      <p:sp>
        <p:nvSpPr>
          <p:cNvPr id="104" name="Google Shape;488;p16"/>
          <p:cNvSpPr/>
          <p:nvPr/>
        </p:nvSpPr>
        <p:spPr>
          <a:xfrm>
            <a:off x="755976" y="3378371"/>
            <a:ext cx="1043552" cy="216000"/>
          </a:xfrm>
          <a:prstGeom prst="rect">
            <a:avLst/>
          </a:prstGeom>
          <a:no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rtl="0">
              <a:spcBef>
                <a:spcPts val="0"/>
              </a:spcBef>
              <a:spcAft>
                <a:spcPts val="0"/>
              </a:spcAft>
              <a:buNone/>
            </a:pPr>
            <a:r>
              <a:rPr lang="en-US" altLang="ja-JP" sz="900" dirty="0" err="1" smtClean="0">
                <a:solidFill>
                  <a:srgbClr val="3F3F3F"/>
                </a:solidFill>
                <a:latin typeface="Segoe UI 本文"/>
                <a:ea typeface="Meiryo"/>
                <a:cs typeface="Meiryo"/>
                <a:sym typeface="Meiryo"/>
              </a:rPr>
              <a:t>AdvancedUsers</a:t>
            </a:r>
            <a:endParaRPr sz="900" dirty="0">
              <a:solidFill>
                <a:srgbClr val="3F3F3F"/>
              </a:solidFill>
              <a:latin typeface="Segoe UI 本文"/>
              <a:ea typeface="Meiryo"/>
              <a:cs typeface="Meiryo"/>
              <a:sym typeface="Meiryo"/>
            </a:endParaRPr>
          </a:p>
        </p:txBody>
      </p:sp>
      <p:cxnSp>
        <p:nvCxnSpPr>
          <p:cNvPr id="105" name="Google Shape;489;p16"/>
          <p:cNvCxnSpPr>
            <a:stCxn id="86" idx="2"/>
            <a:endCxn id="104" idx="1"/>
          </p:cNvCxnSpPr>
          <p:nvPr/>
        </p:nvCxnSpPr>
        <p:spPr>
          <a:xfrm rot="16200000" flipH="1">
            <a:off x="267238" y="2997632"/>
            <a:ext cx="806653" cy="170824"/>
          </a:xfrm>
          <a:prstGeom prst="bentConnector2">
            <a:avLst/>
          </a:prstGeom>
          <a:noFill/>
          <a:ln w="12700" cap="flat" cmpd="sng">
            <a:solidFill>
              <a:schemeClr val="accent5"/>
            </a:solidFill>
            <a:prstDash val="dash"/>
            <a:round/>
            <a:headEnd type="none" w="sm" len="sm"/>
            <a:tailEnd type="none" w="sm" len="sm"/>
          </a:ln>
        </p:spPr>
      </p:cxnSp>
      <p:sp>
        <p:nvSpPr>
          <p:cNvPr id="107" name="Google Shape;484;p11"/>
          <p:cNvSpPr txBox="1"/>
          <p:nvPr/>
        </p:nvSpPr>
        <p:spPr>
          <a:xfrm>
            <a:off x="287896" y="1599710"/>
            <a:ext cx="2880000" cy="612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①</a:t>
            </a:r>
            <a:r>
              <a:rPr lang="en-US" altLang="ja-JP" sz="900" b="1" dirty="0" err="1" smtClean="0">
                <a:solidFill>
                  <a:schemeClr val="accent1"/>
                </a:solidFill>
                <a:latin typeface="Segoe UI 本文"/>
                <a:ea typeface="Meiryo"/>
                <a:cs typeface="Meiryo"/>
                <a:sym typeface="Meiryo"/>
              </a:rPr>
              <a:t>kkalec</a:t>
            </a:r>
            <a:r>
              <a:rPr lang="ja-JP" altLang="en-US" sz="900" b="1" dirty="0" smtClean="0">
                <a:solidFill>
                  <a:schemeClr val="accent1"/>
                </a:solidFill>
                <a:latin typeface="Meiryo"/>
                <a:ea typeface="Meiryo"/>
                <a:cs typeface="Meiryo"/>
                <a:sym typeface="Meiryo"/>
              </a:rPr>
              <a:t>ワークスペースに以下のユーザーを作成</a:t>
            </a:r>
            <a:endParaRPr lang="en-US" altLang="ja-JP" sz="900" b="1" dirty="0" smtClean="0">
              <a:solidFill>
                <a:schemeClr val="accent1"/>
              </a:solidFill>
              <a:latin typeface="Meiryo"/>
              <a:ea typeface="Meiryo"/>
              <a:cs typeface="Meiryo"/>
              <a:sym typeface="Meiryo"/>
            </a:endParaRPr>
          </a:p>
          <a:p>
            <a:pPr lvl="0">
              <a:lnSpc>
                <a:spcPct val="130000"/>
              </a:lnSpc>
            </a:pPr>
            <a:r>
              <a:rPr lang="ja-JP" altLang="en-US" sz="900" b="1" dirty="0">
                <a:solidFill>
                  <a:schemeClr val="accent1"/>
                </a:solidFill>
                <a:latin typeface="Meiryo"/>
                <a:ea typeface="Meiryo"/>
                <a:cs typeface="Meiryo"/>
                <a:sym typeface="Meiryo"/>
              </a:rPr>
              <a:t>　</a:t>
            </a:r>
            <a:r>
              <a:rPr lang="ja-JP" altLang="en-US" sz="900" b="1" dirty="0" smtClean="0">
                <a:solidFill>
                  <a:schemeClr val="accent1"/>
                </a:solidFill>
                <a:latin typeface="Meiryo"/>
                <a:ea typeface="Meiryo"/>
                <a:cs typeface="Meiryo"/>
                <a:sym typeface="Meiryo"/>
              </a:rPr>
              <a:t>・部門分析ユーザー</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・部門閲覧ユーザー</a:t>
            </a:r>
            <a:endParaRPr lang="en-US" altLang="ja-JP" sz="900" b="1" dirty="0" smtClean="0">
              <a:solidFill>
                <a:schemeClr val="accent1"/>
              </a:solidFill>
              <a:latin typeface="Meiryo"/>
              <a:ea typeface="Meiryo"/>
              <a:cs typeface="Meiryo"/>
              <a:sym typeface="Meiryo"/>
            </a:endParaRPr>
          </a:p>
        </p:txBody>
      </p:sp>
      <p:cxnSp>
        <p:nvCxnSpPr>
          <p:cNvPr id="109" name="Google Shape;484;p16"/>
          <p:cNvCxnSpPr>
            <a:stCxn id="88" idx="3"/>
            <a:endCxn id="121" idx="1"/>
          </p:cNvCxnSpPr>
          <p:nvPr/>
        </p:nvCxnSpPr>
        <p:spPr>
          <a:xfrm flipV="1">
            <a:off x="1799528" y="2985774"/>
            <a:ext cx="792296" cy="162048"/>
          </a:xfrm>
          <a:prstGeom prst="bentConnector3">
            <a:avLst>
              <a:gd name="adj1" fmla="val 50000"/>
            </a:avLst>
          </a:prstGeom>
          <a:noFill/>
          <a:ln w="12700" cap="flat" cmpd="sng">
            <a:solidFill>
              <a:schemeClr val="accent5"/>
            </a:solidFill>
            <a:prstDash val="dash"/>
            <a:round/>
            <a:headEnd type="none" w="lg" len="lg"/>
            <a:tailEnd type="none" w="sm" len="sm"/>
          </a:ln>
        </p:spPr>
      </p:cxnSp>
      <p:sp>
        <p:nvSpPr>
          <p:cNvPr id="111" name="Google Shape;519;p16"/>
          <p:cNvSpPr/>
          <p:nvPr/>
        </p:nvSpPr>
        <p:spPr>
          <a:xfrm>
            <a:off x="755576" y="4299942"/>
            <a:ext cx="1368152" cy="180064"/>
          </a:xfrm>
          <a:prstGeom prst="rect">
            <a:avLst/>
          </a:prstGeom>
          <a:noFill/>
          <a:ln>
            <a:noFill/>
          </a:ln>
        </p:spPr>
        <p:txBody>
          <a:bodyPr spcFirstLastPara="1" wrap="square" lIns="91425" tIns="72000" rIns="91425" bIns="45700" anchor="ctr" anchorCtr="0">
            <a:noAutofit/>
          </a:bodyPr>
          <a:lstStyle/>
          <a:p>
            <a:pPr marL="0" marR="0" lvl="0" indent="0" algn="l" rtl="0">
              <a:spcBef>
                <a:spcPts val="0"/>
              </a:spcBef>
              <a:spcAft>
                <a:spcPts val="0"/>
              </a:spcAft>
              <a:buNone/>
            </a:pPr>
            <a:r>
              <a:rPr lang="ja-JP" altLang="en-US" sz="900" dirty="0">
                <a:solidFill>
                  <a:srgbClr val="3F3F3F"/>
                </a:solidFill>
                <a:latin typeface="Meiryo"/>
                <a:ea typeface="Meiryo"/>
                <a:cs typeface="Meiryo"/>
                <a:sym typeface="Meiryo"/>
              </a:rPr>
              <a:t>閲覧</a:t>
            </a:r>
            <a:r>
              <a:rPr lang="ja-JP" altLang="en-US" sz="900" dirty="0" smtClean="0">
                <a:solidFill>
                  <a:srgbClr val="3F3F3F"/>
                </a:solidFill>
                <a:latin typeface="Meiryo"/>
                <a:ea typeface="Meiryo"/>
                <a:cs typeface="Meiryo"/>
                <a:sym typeface="Meiryo"/>
              </a:rPr>
              <a:t>権限グループ</a:t>
            </a:r>
            <a:endParaRPr sz="900" dirty="0">
              <a:solidFill>
                <a:srgbClr val="3F3F3F"/>
              </a:solidFill>
              <a:latin typeface="Meiryo"/>
              <a:ea typeface="Meiryo"/>
              <a:cs typeface="Meiryo"/>
              <a:sym typeface="Meiryo"/>
            </a:endParaRPr>
          </a:p>
        </p:txBody>
      </p:sp>
      <p:sp>
        <p:nvSpPr>
          <p:cNvPr id="126" name="Google Shape;519;p16"/>
          <p:cNvSpPr/>
          <p:nvPr/>
        </p:nvSpPr>
        <p:spPr>
          <a:xfrm>
            <a:off x="3347864" y="4407958"/>
            <a:ext cx="684000" cy="36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rgbClr val="3F3F3F"/>
                </a:solidFill>
                <a:latin typeface="Meiryo"/>
                <a:ea typeface="Meiryo"/>
                <a:cs typeface="Meiryo"/>
                <a:sym typeface="Meiryo"/>
              </a:rPr>
              <a:t>明細</a:t>
            </a:r>
            <a:endParaRPr lang="en-US" altLang="ja-JP" sz="900" dirty="0" smtClean="0">
              <a:solidFill>
                <a:srgbClr val="3F3F3F"/>
              </a:solidFill>
              <a:latin typeface="Meiryo"/>
              <a:ea typeface="Meiryo"/>
              <a:cs typeface="Meiryo"/>
              <a:sym typeface="Meiryo"/>
            </a:endParaRPr>
          </a:p>
          <a:p>
            <a:pPr marL="0" marR="0" lvl="0" indent="0" algn="ctr" rtl="0">
              <a:spcBef>
                <a:spcPts val="0"/>
              </a:spcBef>
              <a:spcAft>
                <a:spcPts val="0"/>
              </a:spcAft>
              <a:buNone/>
            </a:pPr>
            <a:r>
              <a:rPr lang="ja-JP" altLang="en-US" sz="900" dirty="0">
                <a:solidFill>
                  <a:srgbClr val="3F3F3F"/>
                </a:solidFill>
                <a:latin typeface="Meiryo"/>
                <a:ea typeface="Meiryo"/>
                <a:cs typeface="Meiryo"/>
                <a:sym typeface="Meiryo"/>
              </a:rPr>
              <a:t>データ</a:t>
            </a:r>
            <a:endParaRPr sz="900" dirty="0">
              <a:solidFill>
                <a:srgbClr val="3F3F3F"/>
              </a:solidFill>
              <a:latin typeface="Meiryo"/>
              <a:ea typeface="Meiryo"/>
              <a:cs typeface="Meiryo"/>
              <a:sym typeface="Meiryo"/>
            </a:endParaRPr>
          </a:p>
        </p:txBody>
      </p:sp>
      <p:sp>
        <p:nvSpPr>
          <p:cNvPr id="141" name="Google Shape;519;p16"/>
          <p:cNvSpPr/>
          <p:nvPr/>
        </p:nvSpPr>
        <p:spPr>
          <a:xfrm>
            <a:off x="3419872" y="1354293"/>
            <a:ext cx="2340000" cy="252000"/>
          </a:xfrm>
          <a:prstGeom prst="rect">
            <a:avLst/>
          </a:prstGeom>
          <a:solidFill>
            <a:schemeClr val="accent1"/>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メタデータの編集</a:t>
            </a:r>
            <a:endParaRPr sz="1200" b="1" dirty="0">
              <a:solidFill>
                <a:schemeClr val="bg1"/>
              </a:solidFill>
              <a:latin typeface="Meiryo"/>
              <a:ea typeface="Meiryo"/>
              <a:cs typeface="Meiryo"/>
              <a:sym typeface="Meiryo"/>
            </a:endParaRPr>
          </a:p>
        </p:txBody>
      </p:sp>
      <p:sp>
        <p:nvSpPr>
          <p:cNvPr id="142" name="Google Shape;519;p16"/>
          <p:cNvSpPr/>
          <p:nvPr/>
        </p:nvSpPr>
        <p:spPr>
          <a:xfrm>
            <a:off x="269454" y="1354293"/>
            <a:ext cx="2916000" cy="252000"/>
          </a:xfrm>
          <a:prstGeom prst="rect">
            <a:avLst/>
          </a:prstGeom>
          <a:solidFill>
            <a:schemeClr val="accent1"/>
          </a:solidFill>
          <a:ln>
            <a:no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1200" b="1" dirty="0" smtClean="0">
                <a:solidFill>
                  <a:schemeClr val="bg1"/>
                </a:solidFill>
                <a:latin typeface="Meiryo"/>
                <a:ea typeface="Meiryo"/>
                <a:cs typeface="Meiryo"/>
                <a:sym typeface="Meiryo"/>
              </a:rPr>
              <a:t>ユーザーの作成</a:t>
            </a:r>
            <a:endParaRPr sz="1200" b="1" dirty="0">
              <a:solidFill>
                <a:schemeClr val="bg1"/>
              </a:solidFill>
              <a:latin typeface="Meiryo"/>
              <a:ea typeface="Meiryo"/>
              <a:cs typeface="Meiryo"/>
              <a:sym typeface="Meiryo"/>
            </a:endParaRPr>
          </a:p>
        </p:txBody>
      </p:sp>
      <p:pic>
        <p:nvPicPr>
          <p:cNvPr id="58" name="Google Shape;468;p11"/>
          <p:cNvPicPr preferRelativeResize="0"/>
          <p:nvPr/>
        </p:nvPicPr>
        <p:blipFill rotWithShape="1">
          <a:blip r:embed="rId3">
            <a:alphaModFix/>
          </a:blip>
          <a:srcRect/>
          <a:stretch/>
        </p:blipFill>
        <p:spPr>
          <a:xfrm>
            <a:off x="2608664" y="3363838"/>
            <a:ext cx="396000" cy="396000"/>
          </a:xfrm>
          <a:prstGeom prst="rect">
            <a:avLst/>
          </a:prstGeom>
          <a:noFill/>
          <a:ln>
            <a:noFill/>
          </a:ln>
        </p:spPr>
      </p:pic>
      <p:cxnSp>
        <p:nvCxnSpPr>
          <p:cNvPr id="59" name="Google Shape;484;p16"/>
          <p:cNvCxnSpPr>
            <a:stCxn id="104" idx="3"/>
            <a:endCxn id="23" idx="1"/>
          </p:cNvCxnSpPr>
          <p:nvPr/>
        </p:nvCxnSpPr>
        <p:spPr>
          <a:xfrm>
            <a:off x="1799528" y="3486371"/>
            <a:ext cx="540224" cy="75483"/>
          </a:xfrm>
          <a:prstGeom prst="bentConnector3">
            <a:avLst>
              <a:gd name="adj1" fmla="val 54669"/>
            </a:avLst>
          </a:prstGeom>
          <a:noFill/>
          <a:ln w="12700" cap="flat" cmpd="sng">
            <a:solidFill>
              <a:schemeClr val="accent5"/>
            </a:solidFill>
            <a:prstDash val="solid"/>
            <a:round/>
            <a:headEnd type="triangle" w="lg" len="lg"/>
            <a:tailEnd type="none" w="sm" len="sm"/>
          </a:ln>
        </p:spPr>
      </p:cxnSp>
      <p:cxnSp>
        <p:nvCxnSpPr>
          <p:cNvPr id="62" name="Google Shape;484;p16"/>
          <p:cNvCxnSpPr>
            <a:stCxn id="92" idx="3"/>
            <a:endCxn id="78" idx="1"/>
          </p:cNvCxnSpPr>
          <p:nvPr/>
        </p:nvCxnSpPr>
        <p:spPr>
          <a:xfrm>
            <a:off x="1799528" y="4191918"/>
            <a:ext cx="540224" cy="90016"/>
          </a:xfrm>
          <a:prstGeom prst="bentConnector3">
            <a:avLst>
              <a:gd name="adj1" fmla="val 58171"/>
            </a:avLst>
          </a:prstGeom>
          <a:noFill/>
          <a:ln w="12700" cap="flat" cmpd="sng">
            <a:solidFill>
              <a:schemeClr val="accent5"/>
            </a:solidFill>
            <a:prstDash val="solid"/>
            <a:round/>
            <a:headEnd type="triangle" w="lg" len="lg"/>
            <a:tailEnd type="none" w="sm" len="sm"/>
          </a:ln>
        </p:spPr>
      </p:cxnSp>
      <p:sp>
        <p:nvSpPr>
          <p:cNvPr id="65" name="Google Shape;484;p11"/>
          <p:cNvSpPr txBox="1"/>
          <p:nvPr/>
        </p:nvSpPr>
        <p:spPr>
          <a:xfrm>
            <a:off x="1943856" y="3759862"/>
            <a:ext cx="13320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1"/>
                </a:solidFill>
                <a:latin typeface="Meiryo"/>
                <a:ea typeface="Meiryo"/>
                <a:cs typeface="Meiryo"/>
                <a:sym typeface="Meiryo"/>
              </a:rPr>
              <a:t>部門分析ユーザー（</a:t>
            </a:r>
            <a:r>
              <a:rPr lang="en-US" altLang="ja-JP" sz="900" b="1" dirty="0" smtClean="0">
                <a:solidFill>
                  <a:schemeClr val="accent1"/>
                </a:solidFill>
                <a:latin typeface="Segoe UI 本文"/>
                <a:ea typeface="Meiryo"/>
                <a:cs typeface="Meiryo"/>
                <a:sym typeface="Meiryo"/>
              </a:rPr>
              <a:t>11</a:t>
            </a:r>
            <a:r>
              <a:rPr lang="ja-JP" altLang="en-US" sz="900" b="1" dirty="0" smtClean="0">
                <a:solidFill>
                  <a:schemeClr val="accent1"/>
                </a:solidFill>
                <a:latin typeface="Meiryo"/>
                <a:ea typeface="Meiryo"/>
                <a:cs typeface="Meiryo"/>
                <a:sym typeface="Meiryo"/>
              </a:rPr>
              <a:t>）</a:t>
            </a:r>
            <a:endParaRPr sz="900" b="1" dirty="0">
              <a:solidFill>
                <a:schemeClr val="accent1"/>
              </a:solidFill>
              <a:latin typeface="Meiryo"/>
              <a:ea typeface="Meiryo"/>
              <a:cs typeface="Meiryo"/>
              <a:sym typeface="Meiryo"/>
            </a:endParaRPr>
          </a:p>
        </p:txBody>
      </p:sp>
      <p:sp>
        <p:nvSpPr>
          <p:cNvPr id="66" name="Google Shape;484;p11"/>
          <p:cNvSpPr txBox="1"/>
          <p:nvPr/>
        </p:nvSpPr>
        <p:spPr>
          <a:xfrm>
            <a:off x="1943856" y="4479942"/>
            <a:ext cx="1332000"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smtClean="0">
                <a:solidFill>
                  <a:schemeClr val="accent1"/>
                </a:solidFill>
                <a:latin typeface="Meiryo"/>
                <a:ea typeface="Meiryo"/>
                <a:cs typeface="Meiryo"/>
                <a:sym typeface="Meiryo"/>
              </a:rPr>
              <a:t>部門閲覧ユーザー（</a:t>
            </a:r>
            <a:r>
              <a:rPr lang="en-US" altLang="ja-JP" sz="900" b="1" dirty="0" smtClean="0">
                <a:solidFill>
                  <a:schemeClr val="accent1"/>
                </a:solidFill>
                <a:latin typeface="Segoe UI 本文"/>
                <a:ea typeface="Meiryo"/>
                <a:cs typeface="Meiryo"/>
                <a:sym typeface="Meiryo"/>
              </a:rPr>
              <a:t>24</a:t>
            </a:r>
            <a:r>
              <a:rPr lang="ja-JP" altLang="en-US" sz="900" b="1" dirty="0" smtClean="0">
                <a:solidFill>
                  <a:schemeClr val="accent1"/>
                </a:solidFill>
                <a:latin typeface="Meiryo"/>
                <a:ea typeface="Meiryo"/>
                <a:cs typeface="Meiryo"/>
                <a:sym typeface="Meiryo"/>
              </a:rPr>
              <a:t>）</a:t>
            </a:r>
            <a:endParaRPr lang="en-US" altLang="ja-JP" sz="900" b="1" dirty="0" smtClean="0">
              <a:solidFill>
                <a:schemeClr val="accent1"/>
              </a:solidFill>
              <a:latin typeface="Meiryo"/>
              <a:ea typeface="Meiryo"/>
              <a:cs typeface="Meiryo"/>
              <a:sym typeface="Meiryo"/>
            </a:endParaRPr>
          </a:p>
        </p:txBody>
      </p:sp>
      <p:pic>
        <p:nvPicPr>
          <p:cNvPr id="23" name="図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3435854"/>
            <a:ext cx="252000" cy="252000"/>
          </a:xfrm>
          <a:prstGeom prst="rect">
            <a:avLst/>
          </a:prstGeom>
        </p:spPr>
      </p:pic>
      <p:pic>
        <p:nvPicPr>
          <p:cNvPr id="78" name="図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752" y="4155934"/>
            <a:ext cx="252000" cy="252000"/>
          </a:xfrm>
          <a:prstGeom prst="rect">
            <a:avLst/>
          </a:prstGeom>
        </p:spPr>
      </p:pic>
      <p:sp>
        <p:nvSpPr>
          <p:cNvPr id="79" name="Google Shape;519;p16"/>
          <p:cNvSpPr/>
          <p:nvPr/>
        </p:nvSpPr>
        <p:spPr>
          <a:xfrm>
            <a:off x="6012160" y="1354293"/>
            <a:ext cx="2844000" cy="252000"/>
          </a:xfrm>
          <a:prstGeom prst="rect">
            <a:avLst/>
          </a:prstGeom>
          <a:solidFill>
            <a:schemeClr val="accent1"/>
          </a:solidFill>
          <a:ln>
            <a:noFill/>
          </a:ln>
        </p:spPr>
        <p:txBody>
          <a:bodyPr spcFirstLastPara="1" wrap="none" lIns="91425" tIns="72000" rIns="91425" bIns="45700" anchor="ctr" anchorCtr="0">
            <a:noAutofit/>
          </a:bodyPr>
          <a:lstStyle/>
          <a:p>
            <a:pPr lvl="0" algn="ctr"/>
            <a:r>
              <a:rPr lang="ja-JP" altLang="en-US" sz="1200" b="1" dirty="0" smtClean="0">
                <a:solidFill>
                  <a:schemeClr val="bg1"/>
                </a:solidFill>
                <a:latin typeface="Meiryo"/>
                <a:ea typeface="Meiryo"/>
                <a:cs typeface="Meiryo"/>
                <a:sym typeface="Meiryo"/>
              </a:rPr>
              <a:t>コンテンツの作成</a:t>
            </a:r>
            <a:endParaRPr lang="en-US" altLang="ja-JP" sz="1200" b="1" dirty="0" smtClean="0">
              <a:solidFill>
                <a:schemeClr val="bg1"/>
              </a:solidFill>
              <a:latin typeface="Meiryo"/>
              <a:ea typeface="Meiryo"/>
              <a:cs typeface="Meiryo"/>
              <a:sym typeface="Meiryo"/>
            </a:endParaRPr>
          </a:p>
        </p:txBody>
      </p:sp>
      <p:graphicFrame>
        <p:nvGraphicFramePr>
          <p:cNvPr id="2" name="表 1"/>
          <p:cNvGraphicFramePr>
            <a:graphicFrameLocks noGrp="1"/>
          </p:cNvGraphicFramePr>
          <p:nvPr>
            <p:extLst/>
          </p:nvPr>
        </p:nvGraphicFramePr>
        <p:xfrm>
          <a:off x="3527920" y="4083918"/>
          <a:ext cx="324000" cy="324000"/>
        </p:xfrm>
        <a:graphic>
          <a:graphicData uri="http://schemas.openxmlformats.org/drawingml/2006/table">
            <a:tbl>
              <a:tblPr firstRow="1" bandRow="1">
                <a:tableStyleId>{5C22544A-7EE6-4342-B048-85BDC9FD1C3A}</a:tableStyleId>
              </a:tblPr>
              <a:tblGrid>
                <a:gridCol w="64800">
                  <a:extLst>
                    <a:ext uri="{9D8B030D-6E8A-4147-A177-3AD203B41FA5}">
                      <a16:colId xmlns:a16="http://schemas.microsoft.com/office/drawing/2014/main" val="965620629"/>
                    </a:ext>
                  </a:extLst>
                </a:gridCol>
                <a:gridCol w="64800">
                  <a:extLst>
                    <a:ext uri="{9D8B030D-6E8A-4147-A177-3AD203B41FA5}">
                      <a16:colId xmlns:a16="http://schemas.microsoft.com/office/drawing/2014/main" val="1326197016"/>
                    </a:ext>
                  </a:extLst>
                </a:gridCol>
                <a:gridCol w="64800">
                  <a:extLst>
                    <a:ext uri="{9D8B030D-6E8A-4147-A177-3AD203B41FA5}">
                      <a16:colId xmlns:a16="http://schemas.microsoft.com/office/drawing/2014/main" val="831965537"/>
                    </a:ext>
                  </a:extLst>
                </a:gridCol>
                <a:gridCol w="64800">
                  <a:extLst>
                    <a:ext uri="{9D8B030D-6E8A-4147-A177-3AD203B41FA5}">
                      <a16:colId xmlns:a16="http://schemas.microsoft.com/office/drawing/2014/main" val="743906976"/>
                    </a:ext>
                  </a:extLst>
                </a:gridCol>
                <a:gridCol w="64800">
                  <a:extLst>
                    <a:ext uri="{9D8B030D-6E8A-4147-A177-3AD203B41FA5}">
                      <a16:colId xmlns:a16="http://schemas.microsoft.com/office/drawing/2014/main" val="1826785079"/>
                    </a:ext>
                  </a:extLst>
                </a:gridCol>
              </a:tblGrid>
              <a:tr h="81000">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396378901"/>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238214371"/>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892160433"/>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066842616"/>
                  </a:ext>
                </a:extLst>
              </a:tr>
            </a:tbl>
          </a:graphicData>
        </a:graphic>
      </p:graphicFrame>
      <p:pic>
        <p:nvPicPr>
          <p:cNvPr id="60" name="Google Shape;637;p17"/>
          <p:cNvPicPr preferRelativeResize="0"/>
          <p:nvPr/>
        </p:nvPicPr>
        <p:blipFill rotWithShape="1">
          <a:blip r:embed="rId5">
            <a:alphaModFix/>
          </a:blip>
          <a:srcRect/>
          <a:stretch/>
        </p:blipFill>
        <p:spPr>
          <a:xfrm>
            <a:off x="3563888" y="3615894"/>
            <a:ext cx="252000" cy="252000"/>
          </a:xfrm>
          <a:prstGeom prst="rect">
            <a:avLst/>
          </a:prstGeom>
          <a:noFill/>
          <a:ln>
            <a:noFill/>
          </a:ln>
        </p:spPr>
      </p:pic>
      <p:cxnSp>
        <p:nvCxnSpPr>
          <p:cNvPr id="8" name="直線コネクタ 7"/>
          <p:cNvCxnSpPr>
            <a:stCxn id="60" idx="2"/>
            <a:endCxn id="2" idx="0"/>
          </p:cNvCxnSpPr>
          <p:nvPr/>
        </p:nvCxnSpPr>
        <p:spPr>
          <a:xfrm>
            <a:off x="3689888" y="3867894"/>
            <a:ext cx="32" cy="216024"/>
          </a:xfrm>
          <a:prstGeom prst="line">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61" name="表 60"/>
          <p:cNvGraphicFramePr>
            <a:graphicFrameLocks noGrp="1"/>
          </p:cNvGraphicFramePr>
          <p:nvPr>
            <p:extLst/>
          </p:nvPr>
        </p:nvGraphicFramePr>
        <p:xfrm>
          <a:off x="4103984" y="4083918"/>
          <a:ext cx="324000" cy="324000"/>
        </p:xfrm>
        <a:graphic>
          <a:graphicData uri="http://schemas.openxmlformats.org/drawingml/2006/table">
            <a:tbl>
              <a:tblPr firstRow="1" bandRow="1">
                <a:tableStyleId>{5C22544A-7EE6-4342-B048-85BDC9FD1C3A}</a:tableStyleId>
              </a:tblPr>
              <a:tblGrid>
                <a:gridCol w="64800">
                  <a:extLst>
                    <a:ext uri="{9D8B030D-6E8A-4147-A177-3AD203B41FA5}">
                      <a16:colId xmlns:a16="http://schemas.microsoft.com/office/drawing/2014/main" val="965620629"/>
                    </a:ext>
                  </a:extLst>
                </a:gridCol>
                <a:gridCol w="64800">
                  <a:extLst>
                    <a:ext uri="{9D8B030D-6E8A-4147-A177-3AD203B41FA5}">
                      <a16:colId xmlns:a16="http://schemas.microsoft.com/office/drawing/2014/main" val="1326197016"/>
                    </a:ext>
                  </a:extLst>
                </a:gridCol>
                <a:gridCol w="64800">
                  <a:extLst>
                    <a:ext uri="{9D8B030D-6E8A-4147-A177-3AD203B41FA5}">
                      <a16:colId xmlns:a16="http://schemas.microsoft.com/office/drawing/2014/main" val="831965537"/>
                    </a:ext>
                  </a:extLst>
                </a:gridCol>
                <a:gridCol w="64800">
                  <a:extLst>
                    <a:ext uri="{9D8B030D-6E8A-4147-A177-3AD203B41FA5}">
                      <a16:colId xmlns:a16="http://schemas.microsoft.com/office/drawing/2014/main" val="743906976"/>
                    </a:ext>
                  </a:extLst>
                </a:gridCol>
                <a:gridCol w="64800">
                  <a:extLst>
                    <a:ext uri="{9D8B030D-6E8A-4147-A177-3AD203B41FA5}">
                      <a16:colId xmlns:a16="http://schemas.microsoft.com/office/drawing/2014/main" val="1826785079"/>
                    </a:ext>
                  </a:extLst>
                </a:gridCol>
              </a:tblGrid>
              <a:tr h="81000">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396378901"/>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2238214371"/>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892160433"/>
                  </a:ext>
                </a:extLst>
              </a:tr>
              <a:tr h="81000">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tc>
                  <a:txBody>
                    <a:bodyPr/>
                    <a:lstStyle/>
                    <a:p>
                      <a:endParaRPr kumimoji="1" lang="ja-JP" altLang="en-US" sz="100" dirty="0"/>
                    </a:p>
                  </a:txBody>
                  <a:tcPr marL="0" marR="0" marT="0" marB="0">
                    <a:lnL w="3175" cap="flat" cmpd="sng" algn="ctr">
                      <a:solidFill>
                        <a:schemeClr val="accent5"/>
                      </a:solidFill>
                      <a:prstDash val="solid"/>
                      <a:round/>
                      <a:headEnd type="none" w="med" len="med"/>
                      <a:tailEnd type="none" w="med" len="med"/>
                    </a:lnL>
                    <a:lnR w="3175" cap="flat" cmpd="sng" algn="ctr">
                      <a:solidFill>
                        <a:schemeClr val="accent5"/>
                      </a:solidFill>
                      <a:prstDash val="solid"/>
                      <a:round/>
                      <a:headEnd type="none" w="med" len="med"/>
                      <a:tailEnd type="none" w="med" len="med"/>
                    </a:lnR>
                    <a:lnT w="3175" cap="flat" cmpd="sng" algn="ctr">
                      <a:solidFill>
                        <a:schemeClr val="accent5"/>
                      </a:solidFill>
                      <a:prstDash val="solid"/>
                      <a:round/>
                      <a:headEnd type="none" w="med" len="med"/>
                      <a:tailEnd type="none" w="med" len="med"/>
                    </a:lnT>
                    <a:lnB w="3175"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4066842616"/>
                  </a:ext>
                </a:extLst>
              </a:tr>
            </a:tbl>
          </a:graphicData>
        </a:graphic>
      </p:graphicFrame>
      <p:pic>
        <p:nvPicPr>
          <p:cNvPr id="63" name="Google Shape;637;p17"/>
          <p:cNvPicPr preferRelativeResize="0"/>
          <p:nvPr/>
        </p:nvPicPr>
        <p:blipFill rotWithShape="1">
          <a:blip r:embed="rId5">
            <a:alphaModFix/>
          </a:blip>
          <a:srcRect/>
          <a:stretch/>
        </p:blipFill>
        <p:spPr>
          <a:xfrm>
            <a:off x="4139952" y="3615894"/>
            <a:ext cx="252000" cy="252000"/>
          </a:xfrm>
          <a:prstGeom prst="rect">
            <a:avLst/>
          </a:prstGeom>
          <a:noFill/>
          <a:ln>
            <a:noFill/>
          </a:ln>
        </p:spPr>
      </p:pic>
      <p:cxnSp>
        <p:nvCxnSpPr>
          <p:cNvPr id="64" name="直線コネクタ 63"/>
          <p:cNvCxnSpPr>
            <a:stCxn id="63" idx="2"/>
            <a:endCxn id="61" idx="0"/>
          </p:cNvCxnSpPr>
          <p:nvPr/>
        </p:nvCxnSpPr>
        <p:spPr>
          <a:xfrm>
            <a:off x="4265952" y="3867894"/>
            <a:ext cx="32" cy="216024"/>
          </a:xfrm>
          <a:prstGeom prst="line">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pic>
        <p:nvPicPr>
          <p:cNvPr id="67" name="Google Shape;637;p17"/>
          <p:cNvPicPr preferRelativeResize="0"/>
          <p:nvPr/>
        </p:nvPicPr>
        <p:blipFill rotWithShape="1">
          <a:blip r:embed="rId5">
            <a:alphaModFix/>
          </a:blip>
          <a:srcRect/>
          <a:stretch/>
        </p:blipFill>
        <p:spPr>
          <a:xfrm>
            <a:off x="3815952" y="2967766"/>
            <a:ext cx="324000" cy="324000"/>
          </a:xfrm>
          <a:prstGeom prst="rect">
            <a:avLst/>
          </a:prstGeom>
          <a:noFill/>
          <a:ln>
            <a:noFill/>
          </a:ln>
        </p:spPr>
      </p:pic>
      <p:cxnSp>
        <p:nvCxnSpPr>
          <p:cNvPr id="10" name="カギ線コネクタ 9"/>
          <p:cNvCxnSpPr>
            <a:stCxn id="60" idx="0"/>
            <a:endCxn id="67" idx="2"/>
          </p:cNvCxnSpPr>
          <p:nvPr/>
        </p:nvCxnSpPr>
        <p:spPr>
          <a:xfrm rot="5400000" flipH="1" flipV="1">
            <a:off x="3671856" y="3309798"/>
            <a:ext cx="324128" cy="288064"/>
          </a:xfrm>
          <a:prstGeom prst="bentConnector3">
            <a:avLst/>
          </a:prstGeom>
          <a:ln w="19050">
            <a:solidFill>
              <a:srgbClr val="007BBB"/>
            </a:solidFill>
            <a:tailEnd type="none"/>
          </a:ln>
        </p:spPr>
        <p:style>
          <a:lnRef idx="1">
            <a:schemeClr val="accent1"/>
          </a:lnRef>
          <a:fillRef idx="0">
            <a:schemeClr val="accent1"/>
          </a:fillRef>
          <a:effectRef idx="0">
            <a:schemeClr val="accent1"/>
          </a:effectRef>
          <a:fontRef idx="minor">
            <a:schemeClr val="tx1"/>
          </a:fontRef>
        </p:style>
      </p:cxnSp>
      <p:cxnSp>
        <p:nvCxnSpPr>
          <p:cNvPr id="68" name="カギ線コネクタ 67"/>
          <p:cNvCxnSpPr>
            <a:stCxn id="63" idx="0"/>
            <a:endCxn id="67" idx="2"/>
          </p:cNvCxnSpPr>
          <p:nvPr/>
        </p:nvCxnSpPr>
        <p:spPr>
          <a:xfrm rot="16200000" flipV="1">
            <a:off x="3959888" y="3309830"/>
            <a:ext cx="324128" cy="288000"/>
          </a:xfrm>
          <a:prstGeom prst="bentConnector3">
            <a:avLst/>
          </a:prstGeom>
          <a:ln w="19050">
            <a:solidFill>
              <a:srgbClr val="007BBB"/>
            </a:solidFill>
            <a:tailEnd type="none"/>
          </a:ln>
        </p:spPr>
        <p:style>
          <a:lnRef idx="1">
            <a:schemeClr val="accent1"/>
          </a:lnRef>
          <a:fillRef idx="0">
            <a:schemeClr val="accent1"/>
          </a:fillRef>
          <a:effectRef idx="0">
            <a:schemeClr val="accent1"/>
          </a:effectRef>
          <a:fontRef idx="minor">
            <a:schemeClr val="tx1"/>
          </a:fontRef>
        </p:style>
      </p:cxnSp>
      <p:sp>
        <p:nvSpPr>
          <p:cNvPr id="69" name="Google Shape;519;p16"/>
          <p:cNvSpPr/>
          <p:nvPr/>
        </p:nvSpPr>
        <p:spPr>
          <a:xfrm>
            <a:off x="3960008" y="4407918"/>
            <a:ext cx="684000" cy="36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rgbClr val="3F3F3F"/>
                </a:solidFill>
                <a:latin typeface="Meiryo"/>
                <a:ea typeface="Meiryo"/>
                <a:cs typeface="Meiryo"/>
                <a:sym typeface="Meiryo"/>
              </a:rPr>
              <a:t>マスター</a:t>
            </a:r>
            <a:endParaRPr lang="en-US" altLang="ja-JP" sz="900" dirty="0" smtClean="0">
              <a:solidFill>
                <a:srgbClr val="3F3F3F"/>
              </a:solidFill>
              <a:latin typeface="Meiryo"/>
              <a:ea typeface="Meiryo"/>
              <a:cs typeface="Meiryo"/>
              <a:sym typeface="Meiryo"/>
            </a:endParaRPr>
          </a:p>
          <a:p>
            <a:pPr marL="0" marR="0" lvl="0" indent="0" algn="ctr" rtl="0">
              <a:spcBef>
                <a:spcPts val="0"/>
              </a:spcBef>
              <a:spcAft>
                <a:spcPts val="0"/>
              </a:spcAft>
              <a:buNone/>
            </a:pPr>
            <a:r>
              <a:rPr lang="ja-JP" altLang="en-US" sz="900" dirty="0" smtClean="0">
                <a:solidFill>
                  <a:srgbClr val="3F3F3F"/>
                </a:solidFill>
                <a:latin typeface="Meiryo"/>
                <a:ea typeface="Meiryo"/>
                <a:cs typeface="Meiryo"/>
                <a:sym typeface="Meiryo"/>
              </a:rPr>
              <a:t>データ</a:t>
            </a:r>
            <a:endParaRPr sz="900" dirty="0">
              <a:solidFill>
                <a:srgbClr val="3F3F3F"/>
              </a:solidFill>
              <a:latin typeface="Meiryo"/>
              <a:ea typeface="Meiryo"/>
              <a:cs typeface="Meiryo"/>
              <a:sym typeface="Meiryo"/>
            </a:endParaRPr>
          </a:p>
        </p:txBody>
      </p:sp>
      <p:pic>
        <p:nvPicPr>
          <p:cNvPr id="16" name="図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9912" y="2240826"/>
            <a:ext cx="396000" cy="396000"/>
          </a:xfrm>
          <a:prstGeom prst="rect">
            <a:avLst/>
          </a:prstGeom>
        </p:spPr>
      </p:pic>
      <p:cxnSp>
        <p:nvCxnSpPr>
          <p:cNvPr id="74" name="直線コネクタ 73"/>
          <p:cNvCxnSpPr>
            <a:stCxn id="16" idx="2"/>
            <a:endCxn id="67" idx="0"/>
          </p:cNvCxnSpPr>
          <p:nvPr/>
        </p:nvCxnSpPr>
        <p:spPr>
          <a:xfrm>
            <a:off x="3977912" y="2636826"/>
            <a:ext cx="40" cy="330940"/>
          </a:xfrm>
          <a:prstGeom prst="line">
            <a:avLst/>
          </a:prstGeom>
          <a:ln w="19050">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77" name="Google Shape;483;p16"/>
          <p:cNvSpPr/>
          <p:nvPr/>
        </p:nvSpPr>
        <p:spPr>
          <a:xfrm>
            <a:off x="3419872" y="3613943"/>
            <a:ext cx="2340000" cy="252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marL="0" marR="0" lvl="0" indent="0" algn="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ベースシノニム</a:t>
            </a:r>
            <a:endParaRPr sz="900" dirty="0">
              <a:solidFill>
                <a:schemeClr val="tx1">
                  <a:lumMod val="75000"/>
                  <a:lumOff val="25000"/>
                </a:schemeClr>
              </a:solidFill>
              <a:latin typeface="Meiryo"/>
              <a:ea typeface="Meiryo"/>
              <a:cs typeface="Meiryo"/>
              <a:sym typeface="Meiryo"/>
            </a:endParaRPr>
          </a:p>
        </p:txBody>
      </p:sp>
      <p:sp>
        <p:nvSpPr>
          <p:cNvPr id="80" name="Google Shape;483;p16"/>
          <p:cNvSpPr/>
          <p:nvPr/>
        </p:nvSpPr>
        <p:spPr>
          <a:xfrm>
            <a:off x="3419872" y="2967766"/>
            <a:ext cx="2340000" cy="324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marL="0" marR="0" lvl="0" indent="0" algn="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クラスタシノニム</a:t>
            </a:r>
            <a:endParaRPr sz="900" dirty="0">
              <a:solidFill>
                <a:schemeClr val="tx1">
                  <a:lumMod val="75000"/>
                  <a:lumOff val="25000"/>
                </a:schemeClr>
              </a:solidFill>
              <a:latin typeface="Meiryo"/>
              <a:ea typeface="Meiryo"/>
              <a:cs typeface="Meiryo"/>
              <a:sym typeface="Meiryo"/>
            </a:endParaRPr>
          </a:p>
        </p:txBody>
      </p:sp>
      <p:sp>
        <p:nvSpPr>
          <p:cNvPr id="81" name="Google Shape;483;p16"/>
          <p:cNvSpPr/>
          <p:nvPr/>
        </p:nvSpPr>
        <p:spPr>
          <a:xfrm>
            <a:off x="3419872" y="2242168"/>
            <a:ext cx="2340000" cy="396000"/>
          </a:xfrm>
          <a:prstGeom prst="rect">
            <a:avLst/>
          </a:prstGeom>
          <a:noFill/>
          <a:ln w="12700" cap="flat" cmpd="sng">
            <a:solidFill>
              <a:schemeClr val="accent5"/>
            </a:solidFill>
            <a:prstDash val="sysDot"/>
            <a:round/>
            <a:headEnd type="none" w="sm" len="sm"/>
            <a:tailEnd type="none" w="sm" len="sm"/>
          </a:ln>
        </p:spPr>
        <p:txBody>
          <a:bodyPr spcFirstLastPara="1" wrap="square" lIns="72000" tIns="72000" rIns="72000" bIns="36000" anchor="ctr" anchorCtr="0">
            <a:noAutofit/>
          </a:bodyPr>
          <a:lstStyle/>
          <a:p>
            <a:pPr lvl="0" algn="r"/>
            <a:r>
              <a:rPr lang="ja-JP" altLang="en-US" sz="900" dirty="0" smtClean="0">
                <a:solidFill>
                  <a:schemeClr val="tx1">
                    <a:lumMod val="75000"/>
                    <a:lumOff val="25000"/>
                  </a:schemeClr>
                </a:solidFill>
                <a:latin typeface="Meiryo"/>
                <a:ea typeface="Meiryo"/>
                <a:cs typeface="Meiryo"/>
                <a:sym typeface="Meiryo"/>
              </a:rPr>
              <a:t>ビジネスビュー</a:t>
            </a:r>
            <a:endParaRPr sz="900" dirty="0">
              <a:solidFill>
                <a:schemeClr val="tx1">
                  <a:lumMod val="75000"/>
                  <a:lumOff val="25000"/>
                </a:schemeClr>
              </a:solidFill>
              <a:latin typeface="Meiryo"/>
              <a:ea typeface="Meiryo"/>
              <a:cs typeface="Meiryo"/>
              <a:sym typeface="Meiryo"/>
            </a:endParaRPr>
          </a:p>
        </p:txBody>
      </p:sp>
      <p:pic>
        <p:nvPicPr>
          <p:cNvPr id="19" name="図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2224" y="2067694"/>
            <a:ext cx="396000" cy="396000"/>
          </a:xfrm>
          <a:prstGeom prst="rect">
            <a:avLst/>
          </a:prstGeom>
          <a:ln>
            <a:solidFill>
              <a:schemeClr val="accent5"/>
            </a:solidFill>
            <a:prstDash val="sysDot"/>
          </a:ln>
        </p:spPr>
      </p:pic>
      <p:grpSp>
        <p:nvGrpSpPr>
          <p:cNvPr id="3" name="グループ化 2"/>
          <p:cNvGrpSpPr/>
          <p:nvPr/>
        </p:nvGrpSpPr>
        <p:grpSpPr>
          <a:xfrm>
            <a:off x="6696280" y="2247758"/>
            <a:ext cx="396000" cy="396000"/>
            <a:chOff x="6084168" y="2535798"/>
            <a:chExt cx="468000" cy="468000"/>
          </a:xfrm>
        </p:grpSpPr>
        <p:sp>
          <p:nvSpPr>
            <p:cNvPr id="72" name="Google Shape;483;p16"/>
            <p:cNvSpPr/>
            <p:nvPr/>
          </p:nvSpPr>
          <p:spPr>
            <a:xfrm>
              <a:off x="6084168" y="2535798"/>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20" name="図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0216" y="2571750"/>
              <a:ext cx="396000" cy="396000"/>
            </a:xfrm>
            <a:prstGeom prst="rect">
              <a:avLst/>
            </a:prstGeom>
            <a:ln>
              <a:solidFill>
                <a:schemeClr val="accent6"/>
              </a:solidFill>
            </a:ln>
          </p:spPr>
        </p:pic>
      </p:grpSp>
      <p:pic>
        <p:nvPicPr>
          <p:cNvPr id="24" name="図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04424" y="2643758"/>
            <a:ext cx="324000" cy="324000"/>
          </a:xfrm>
          <a:prstGeom prst="rect">
            <a:avLst/>
          </a:prstGeom>
        </p:spPr>
      </p:pic>
      <p:pic>
        <p:nvPicPr>
          <p:cNvPr id="25" name="図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32240" y="2643758"/>
            <a:ext cx="324000" cy="324000"/>
          </a:xfrm>
          <a:prstGeom prst="rect">
            <a:avLst/>
          </a:prstGeom>
        </p:spPr>
      </p:pic>
      <p:sp>
        <p:nvSpPr>
          <p:cNvPr id="91" name="Google Shape;484;p11"/>
          <p:cNvSpPr txBox="1"/>
          <p:nvPr/>
        </p:nvSpPr>
        <p:spPr>
          <a:xfrm>
            <a:off x="6012160" y="1599702"/>
            <a:ext cx="2844000" cy="468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③ポータルの作成</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（レポート、グラフ、ページ、ポータル）</a:t>
            </a:r>
            <a:endParaRPr sz="900" b="1" dirty="0">
              <a:solidFill>
                <a:schemeClr val="accent1"/>
              </a:solidFill>
              <a:latin typeface="Meiryo"/>
              <a:ea typeface="Meiryo"/>
              <a:cs typeface="Meiryo"/>
              <a:sym typeface="Meiryo"/>
            </a:endParaRPr>
          </a:p>
        </p:txBody>
      </p:sp>
      <p:sp>
        <p:nvSpPr>
          <p:cNvPr id="98" name="Google Shape;519;p16"/>
          <p:cNvSpPr/>
          <p:nvPr/>
        </p:nvSpPr>
        <p:spPr>
          <a:xfrm>
            <a:off x="8136472" y="2031710"/>
            <a:ext cx="684000" cy="180000"/>
          </a:xfrm>
          <a:prstGeom prst="rect">
            <a:avLst/>
          </a:prstGeom>
          <a:solidFill>
            <a:schemeClr val="accent5"/>
          </a:solidFill>
          <a:ln>
            <a:solidFill>
              <a:schemeClr val="accent5"/>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ポータル</a:t>
            </a:r>
            <a:endParaRPr sz="900" b="1" dirty="0">
              <a:solidFill>
                <a:schemeClr val="bg1"/>
              </a:solidFill>
              <a:latin typeface="Meiryo"/>
              <a:ea typeface="Meiryo"/>
              <a:cs typeface="Meiryo"/>
              <a:sym typeface="Meiryo"/>
            </a:endParaRPr>
          </a:p>
        </p:txBody>
      </p:sp>
      <p:sp>
        <p:nvSpPr>
          <p:cNvPr id="99" name="Google Shape;483;p16"/>
          <p:cNvSpPr/>
          <p:nvPr/>
        </p:nvSpPr>
        <p:spPr>
          <a:xfrm>
            <a:off x="5364088" y="3435846"/>
            <a:ext cx="396000" cy="180000"/>
          </a:xfrm>
          <a:prstGeom prst="rect">
            <a:avLst/>
          </a:prstGeom>
          <a:solidFill>
            <a:schemeClr val="accent5"/>
          </a:solid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接続</a:t>
            </a:r>
            <a:endParaRPr sz="900" b="1" dirty="0">
              <a:solidFill>
                <a:schemeClr val="bg1"/>
              </a:solidFill>
              <a:latin typeface="Meiryo"/>
              <a:ea typeface="Meiryo"/>
              <a:cs typeface="Meiryo"/>
              <a:sym typeface="Meiryo"/>
            </a:endParaRPr>
          </a:p>
        </p:txBody>
      </p:sp>
      <p:sp>
        <p:nvSpPr>
          <p:cNvPr id="100" name="Google Shape;483;p16"/>
          <p:cNvSpPr/>
          <p:nvPr/>
        </p:nvSpPr>
        <p:spPr>
          <a:xfrm>
            <a:off x="5364088" y="2787774"/>
            <a:ext cx="396000" cy="180000"/>
          </a:xfrm>
          <a:prstGeom prst="rect">
            <a:avLst/>
          </a:prstGeom>
          <a:solidFill>
            <a:schemeClr val="accent5"/>
          </a:solid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結合</a:t>
            </a:r>
            <a:endParaRPr sz="900" b="1" dirty="0">
              <a:solidFill>
                <a:schemeClr val="bg1"/>
              </a:solidFill>
              <a:latin typeface="Meiryo"/>
              <a:ea typeface="Meiryo"/>
              <a:cs typeface="Meiryo"/>
              <a:sym typeface="Meiryo"/>
            </a:endParaRPr>
          </a:p>
        </p:txBody>
      </p:sp>
      <p:sp>
        <p:nvSpPr>
          <p:cNvPr id="102" name="Google Shape;483;p16"/>
          <p:cNvSpPr/>
          <p:nvPr/>
        </p:nvSpPr>
        <p:spPr>
          <a:xfrm>
            <a:off x="5364088" y="2067694"/>
            <a:ext cx="396000" cy="180000"/>
          </a:xfrm>
          <a:prstGeom prst="rect">
            <a:avLst/>
          </a:prstGeom>
          <a:solidFill>
            <a:schemeClr val="accent5"/>
          </a:solidFill>
          <a:ln w="12700" cap="flat" cmpd="sng">
            <a:solidFill>
              <a:schemeClr val="accent5"/>
            </a:solidFill>
            <a:prstDash val="solid"/>
            <a:round/>
            <a:headEnd type="none" w="sm" len="sm"/>
            <a:tailEnd type="none" w="sm" len="sm"/>
          </a:ln>
        </p:spPr>
        <p:txBody>
          <a:bodyPr spcFirstLastPara="1" wrap="square" lIns="72000" tIns="72000" rIns="72000" bIns="360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提供</a:t>
            </a:r>
            <a:endParaRPr sz="900" b="1" dirty="0">
              <a:solidFill>
                <a:schemeClr val="bg1"/>
              </a:solidFill>
              <a:latin typeface="Meiryo"/>
              <a:ea typeface="Meiryo"/>
              <a:cs typeface="Meiryo"/>
              <a:sym typeface="Meiryo"/>
            </a:endParaRPr>
          </a:p>
        </p:txBody>
      </p:sp>
      <p:sp>
        <p:nvSpPr>
          <p:cNvPr id="103" name="Google Shape;519;p16"/>
          <p:cNvSpPr/>
          <p:nvPr/>
        </p:nvSpPr>
        <p:spPr>
          <a:xfrm>
            <a:off x="7020272" y="2715766"/>
            <a:ext cx="6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レポート</a:t>
            </a:r>
            <a:endParaRPr sz="900" dirty="0">
              <a:solidFill>
                <a:schemeClr val="tx1">
                  <a:lumMod val="75000"/>
                  <a:lumOff val="25000"/>
                </a:schemeClr>
              </a:solidFill>
              <a:latin typeface="Meiryo"/>
              <a:ea typeface="Meiryo"/>
              <a:cs typeface="Meiryo"/>
              <a:sym typeface="Meiryo"/>
            </a:endParaRPr>
          </a:p>
        </p:txBody>
      </p:sp>
      <p:sp>
        <p:nvSpPr>
          <p:cNvPr id="114" name="Google Shape;519;p16"/>
          <p:cNvSpPr/>
          <p:nvPr/>
        </p:nvSpPr>
        <p:spPr>
          <a:xfrm>
            <a:off x="7920448" y="2715766"/>
            <a:ext cx="684000" cy="180000"/>
          </a:xfrm>
          <a:prstGeom prst="rect">
            <a:avLst/>
          </a:prstGeom>
          <a:no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dirty="0" smtClean="0">
                <a:solidFill>
                  <a:schemeClr val="tx1">
                    <a:lumMod val="75000"/>
                    <a:lumOff val="25000"/>
                  </a:schemeClr>
                </a:solidFill>
                <a:latin typeface="Meiryo"/>
                <a:ea typeface="Meiryo"/>
                <a:cs typeface="Meiryo"/>
                <a:sym typeface="Meiryo"/>
              </a:rPr>
              <a:t>グラフ</a:t>
            </a:r>
            <a:endParaRPr sz="900" dirty="0">
              <a:solidFill>
                <a:schemeClr val="tx1">
                  <a:lumMod val="75000"/>
                  <a:lumOff val="25000"/>
                </a:schemeClr>
              </a:solidFill>
              <a:latin typeface="Meiryo"/>
              <a:ea typeface="Meiryo"/>
              <a:cs typeface="Meiryo"/>
              <a:sym typeface="Meiryo"/>
            </a:endParaRPr>
          </a:p>
        </p:txBody>
      </p:sp>
      <p:sp>
        <p:nvSpPr>
          <p:cNvPr id="73" name="Google Shape;519;p16"/>
          <p:cNvSpPr/>
          <p:nvPr/>
        </p:nvSpPr>
        <p:spPr>
          <a:xfrm>
            <a:off x="7632456" y="2319742"/>
            <a:ext cx="1044000" cy="180000"/>
          </a:xfrm>
          <a:prstGeom prst="rect">
            <a:avLst/>
          </a:prstGeom>
          <a:solidFill>
            <a:schemeClr val="accent6"/>
          </a:solidFill>
          <a:ln>
            <a:solidFill>
              <a:schemeClr val="accent6"/>
            </a:solidFill>
          </a:ln>
        </p:spPr>
        <p:txBody>
          <a:bodyPr spcFirstLastPara="1" wrap="squar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ページ（タブ）</a:t>
            </a:r>
            <a:endParaRPr sz="900" b="1" dirty="0">
              <a:solidFill>
                <a:schemeClr val="bg1"/>
              </a:solidFill>
              <a:latin typeface="Meiryo"/>
              <a:ea typeface="Meiryo"/>
              <a:cs typeface="Meiryo"/>
              <a:sym typeface="Meiryo"/>
            </a:endParaRPr>
          </a:p>
        </p:txBody>
      </p:sp>
      <p:grpSp>
        <p:nvGrpSpPr>
          <p:cNvPr id="116" name="グループ化 115"/>
          <p:cNvGrpSpPr/>
          <p:nvPr/>
        </p:nvGrpSpPr>
        <p:grpSpPr>
          <a:xfrm>
            <a:off x="7092280" y="2391758"/>
            <a:ext cx="252000" cy="252000"/>
            <a:chOff x="6084168" y="2535798"/>
            <a:chExt cx="468000" cy="468000"/>
          </a:xfrm>
        </p:grpSpPr>
        <p:sp>
          <p:nvSpPr>
            <p:cNvPr id="117" name="Google Shape;483;p16"/>
            <p:cNvSpPr/>
            <p:nvPr/>
          </p:nvSpPr>
          <p:spPr>
            <a:xfrm>
              <a:off x="6084168" y="2535798"/>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118" name="図 1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20216" y="2571750"/>
              <a:ext cx="396000" cy="396000"/>
            </a:xfrm>
            <a:prstGeom prst="rect">
              <a:avLst/>
            </a:prstGeom>
            <a:ln>
              <a:solidFill>
                <a:schemeClr val="accent6"/>
              </a:solidFill>
            </a:ln>
          </p:spPr>
        </p:pic>
      </p:grpSp>
      <p:cxnSp>
        <p:nvCxnSpPr>
          <p:cNvPr id="140" name="Google Shape;484;p16"/>
          <p:cNvCxnSpPr>
            <a:stCxn id="70" idx="1"/>
            <a:endCxn id="81" idx="3"/>
          </p:cNvCxnSpPr>
          <p:nvPr/>
        </p:nvCxnSpPr>
        <p:spPr>
          <a:xfrm rot="10800000">
            <a:off x="5759872" y="2440168"/>
            <a:ext cx="900360" cy="329574"/>
          </a:xfrm>
          <a:prstGeom prst="bentConnector3">
            <a:avLst>
              <a:gd name="adj1" fmla="val 50000"/>
            </a:avLst>
          </a:prstGeom>
          <a:noFill/>
          <a:ln w="12700" cap="flat" cmpd="sng">
            <a:solidFill>
              <a:schemeClr val="accent5"/>
            </a:solidFill>
            <a:prstDash val="solid"/>
            <a:round/>
            <a:headEnd type="triangle" w="lg" len="lg"/>
            <a:tailEnd type="none" w="sm" len="sm"/>
          </a:ln>
        </p:spPr>
      </p:cxnSp>
      <p:sp>
        <p:nvSpPr>
          <p:cNvPr id="145" name="Google Shape;519;p16"/>
          <p:cNvSpPr/>
          <p:nvPr/>
        </p:nvSpPr>
        <p:spPr>
          <a:xfrm>
            <a:off x="6012160" y="3219822"/>
            <a:ext cx="2844000" cy="252000"/>
          </a:xfrm>
          <a:prstGeom prst="rect">
            <a:avLst/>
          </a:prstGeom>
          <a:solidFill>
            <a:schemeClr val="accent1"/>
          </a:solidFill>
          <a:ln>
            <a:noFill/>
          </a:ln>
        </p:spPr>
        <p:txBody>
          <a:bodyPr spcFirstLastPara="1" wrap="none" lIns="91425" tIns="72000" rIns="91425" bIns="45700" anchor="ctr" anchorCtr="0">
            <a:noAutofit/>
          </a:bodyPr>
          <a:lstStyle/>
          <a:p>
            <a:pPr lvl="0" algn="ctr"/>
            <a:r>
              <a:rPr lang="ja-JP" altLang="en-US" sz="1200" b="1" dirty="0" smtClean="0">
                <a:solidFill>
                  <a:schemeClr val="bg1"/>
                </a:solidFill>
                <a:latin typeface="Meiryo"/>
                <a:ea typeface="Meiryo"/>
                <a:cs typeface="Meiryo"/>
                <a:sym typeface="Meiryo"/>
              </a:rPr>
              <a:t>セキュリティルールの設定</a:t>
            </a:r>
            <a:endParaRPr lang="en-US" altLang="ja-JP" sz="1200" b="1" dirty="0" smtClean="0">
              <a:solidFill>
                <a:schemeClr val="bg1"/>
              </a:solidFill>
              <a:latin typeface="Meiryo"/>
              <a:ea typeface="Meiryo"/>
              <a:cs typeface="Meiryo"/>
              <a:sym typeface="Meiryo"/>
            </a:endParaRPr>
          </a:p>
        </p:txBody>
      </p:sp>
      <p:sp>
        <p:nvSpPr>
          <p:cNvPr id="146" name="Google Shape;484;p11"/>
          <p:cNvSpPr txBox="1"/>
          <p:nvPr/>
        </p:nvSpPr>
        <p:spPr>
          <a:xfrm>
            <a:off x="6012160" y="3471934"/>
            <a:ext cx="2844000" cy="612000"/>
          </a:xfrm>
          <a:prstGeom prst="rect">
            <a:avLst/>
          </a:prstGeom>
          <a:noFill/>
          <a:ln>
            <a:noFill/>
          </a:ln>
        </p:spPr>
        <p:txBody>
          <a:bodyPr spcFirstLastPara="1" wrap="none" lIns="91425" tIns="45700" rIns="91425" bIns="45700" anchor="t" anchorCtr="0">
            <a:noAutofit/>
          </a:bodyPr>
          <a:lstStyle/>
          <a:p>
            <a:pPr lvl="0">
              <a:lnSpc>
                <a:spcPct val="130000"/>
              </a:lnSpc>
            </a:pPr>
            <a:r>
              <a:rPr lang="ja-JP" altLang="en-US" sz="900" b="1" dirty="0" smtClean="0">
                <a:solidFill>
                  <a:schemeClr val="accent1"/>
                </a:solidFill>
                <a:latin typeface="Meiryo"/>
                <a:ea typeface="Meiryo"/>
                <a:cs typeface="Meiryo"/>
                <a:sym typeface="Meiryo"/>
              </a:rPr>
              <a:t>④ポータルをユーザーに公開。またセキュリティルール</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を</a:t>
            </a:r>
            <a:r>
              <a:rPr lang="ja-JP" altLang="en-US" sz="900" b="1" dirty="0">
                <a:solidFill>
                  <a:schemeClr val="accent1"/>
                </a:solidFill>
                <a:latin typeface="Meiryo"/>
                <a:ea typeface="Meiryo"/>
                <a:cs typeface="Meiryo"/>
                <a:sym typeface="Meiryo"/>
              </a:rPr>
              <a:t>設定してタブの表示数</a:t>
            </a:r>
            <a:r>
              <a:rPr lang="ja-JP" altLang="en-US" sz="900" b="1" dirty="0" smtClean="0">
                <a:solidFill>
                  <a:schemeClr val="accent1"/>
                </a:solidFill>
                <a:latin typeface="Meiryo"/>
                <a:ea typeface="Meiryo"/>
                <a:cs typeface="Meiryo"/>
                <a:sym typeface="Meiryo"/>
              </a:rPr>
              <a:t>を変更。</a:t>
            </a:r>
            <a:r>
              <a:rPr lang="en-US" altLang="ja-JP" sz="900" b="1" dirty="0" smtClean="0">
                <a:solidFill>
                  <a:schemeClr val="accent1"/>
                </a:solidFill>
                <a:latin typeface="Meiryo"/>
                <a:ea typeface="Meiryo"/>
                <a:cs typeface="Meiryo"/>
                <a:sym typeface="Meiryo"/>
              </a:rPr>
              <a:t>2</a:t>
            </a:r>
            <a:r>
              <a:rPr lang="ja-JP" altLang="en-US" sz="900" b="1" dirty="0" err="1" smtClean="0">
                <a:solidFill>
                  <a:schemeClr val="accent1"/>
                </a:solidFill>
                <a:latin typeface="Meiryo"/>
                <a:ea typeface="Meiryo"/>
                <a:cs typeface="Meiryo"/>
                <a:sym typeface="Meiryo"/>
              </a:rPr>
              <a:t>つの</a:t>
            </a:r>
            <a:r>
              <a:rPr lang="ja-JP" altLang="en-US" sz="900" b="1" dirty="0" smtClean="0">
                <a:solidFill>
                  <a:schemeClr val="accent1"/>
                </a:solidFill>
                <a:latin typeface="Meiryo"/>
                <a:ea typeface="Meiryo"/>
                <a:cs typeface="Meiryo"/>
                <a:sym typeface="Meiryo"/>
              </a:rPr>
              <a:t>タブがあり、</a:t>
            </a:r>
            <a:r>
              <a:rPr lang="en-US" altLang="ja-JP" sz="900" b="1" dirty="0" smtClean="0">
                <a:solidFill>
                  <a:schemeClr val="accent1"/>
                </a:solidFill>
                <a:latin typeface="Meiryo"/>
                <a:ea typeface="Meiryo"/>
                <a:cs typeface="Meiryo"/>
                <a:sym typeface="Meiryo"/>
              </a:rPr>
              <a:t/>
            </a:r>
            <a:br>
              <a:rPr lang="en-US" altLang="ja-JP" sz="900" b="1" dirty="0" smtClean="0">
                <a:solidFill>
                  <a:schemeClr val="accent1"/>
                </a:solidFill>
                <a:latin typeface="Meiryo"/>
                <a:ea typeface="Meiryo"/>
                <a:cs typeface="Meiryo"/>
                <a:sym typeface="Meiryo"/>
              </a:rPr>
            </a:br>
            <a:r>
              <a:rPr lang="ja-JP" altLang="en-US" sz="900" b="1" dirty="0" smtClean="0">
                <a:solidFill>
                  <a:schemeClr val="accent1"/>
                </a:solidFill>
                <a:latin typeface="Meiryo"/>
                <a:ea typeface="Meiryo"/>
                <a:cs typeface="Meiryo"/>
                <a:sym typeface="Meiryo"/>
              </a:rPr>
              <a:t>　部門閲覧ユーザーは</a:t>
            </a:r>
            <a:r>
              <a:rPr lang="en-US" altLang="ja-JP" sz="900" b="1" dirty="0" smtClean="0">
                <a:solidFill>
                  <a:schemeClr val="accent1"/>
                </a:solidFill>
                <a:latin typeface="Segoe UI 本文"/>
                <a:ea typeface="Meiryo"/>
                <a:cs typeface="Meiryo"/>
                <a:sym typeface="Meiryo"/>
              </a:rPr>
              <a:t>1</a:t>
            </a:r>
            <a:r>
              <a:rPr lang="ja-JP" altLang="en-US" sz="900" b="1" dirty="0" smtClean="0">
                <a:solidFill>
                  <a:schemeClr val="accent1"/>
                </a:solidFill>
                <a:latin typeface="Meiryo"/>
                <a:ea typeface="Meiryo"/>
                <a:cs typeface="Meiryo"/>
                <a:sym typeface="Meiryo"/>
              </a:rPr>
              <a:t>つのみ参照可能にする。</a:t>
            </a:r>
            <a:endParaRPr sz="900" b="1" dirty="0">
              <a:solidFill>
                <a:schemeClr val="accent1"/>
              </a:solidFill>
              <a:latin typeface="Meiryo"/>
              <a:ea typeface="Meiryo"/>
              <a:cs typeface="Meiryo"/>
              <a:sym typeface="Meiryo"/>
            </a:endParaRPr>
          </a:p>
        </p:txBody>
      </p:sp>
      <p:sp>
        <p:nvSpPr>
          <p:cNvPr id="90" name="Google Shape;483;p16"/>
          <p:cNvSpPr/>
          <p:nvPr/>
        </p:nvSpPr>
        <p:spPr>
          <a:xfrm>
            <a:off x="7200392" y="4263990"/>
            <a:ext cx="972000" cy="468000"/>
          </a:xfrm>
          <a:prstGeom prst="rect">
            <a:avLst/>
          </a:prstGeom>
          <a:noFill/>
          <a:ln w="12700" cap="flat" cmpd="sng">
            <a:solidFill>
              <a:schemeClr val="accent3"/>
            </a:solidFill>
            <a:prstDash val="solid"/>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grpSp>
        <p:nvGrpSpPr>
          <p:cNvPr id="95" name="グループ化 94"/>
          <p:cNvGrpSpPr/>
          <p:nvPr/>
        </p:nvGrpSpPr>
        <p:grpSpPr>
          <a:xfrm>
            <a:off x="7452320" y="4372014"/>
            <a:ext cx="252000" cy="252000"/>
            <a:chOff x="6084168" y="2535798"/>
            <a:chExt cx="468000" cy="468000"/>
          </a:xfrm>
        </p:grpSpPr>
        <p:sp>
          <p:nvSpPr>
            <p:cNvPr id="96" name="Google Shape;483;p16"/>
            <p:cNvSpPr/>
            <p:nvPr/>
          </p:nvSpPr>
          <p:spPr>
            <a:xfrm>
              <a:off x="6084168" y="2535798"/>
              <a:ext cx="468000" cy="468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97" name="図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20216" y="2571750"/>
              <a:ext cx="396000" cy="396000"/>
            </a:xfrm>
            <a:prstGeom prst="rect">
              <a:avLst/>
            </a:prstGeom>
            <a:ln>
              <a:solidFill>
                <a:schemeClr val="accent6"/>
              </a:solidFill>
            </a:ln>
          </p:spPr>
        </p:pic>
      </p:grpSp>
      <p:grpSp>
        <p:nvGrpSpPr>
          <p:cNvPr id="21" name="グループ化 20"/>
          <p:cNvGrpSpPr/>
          <p:nvPr/>
        </p:nvGrpSpPr>
        <p:grpSpPr>
          <a:xfrm>
            <a:off x="7812360" y="4372014"/>
            <a:ext cx="252000" cy="252000"/>
            <a:chOff x="7668336" y="4228014"/>
            <a:chExt cx="252000" cy="252000"/>
          </a:xfrm>
        </p:grpSpPr>
        <p:sp>
          <p:nvSpPr>
            <p:cNvPr id="112" name="Google Shape;483;p16"/>
            <p:cNvSpPr/>
            <p:nvPr/>
          </p:nvSpPr>
          <p:spPr>
            <a:xfrm>
              <a:off x="7668336" y="4228014"/>
              <a:ext cx="252000" cy="252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119" name="図 118"/>
            <p:cNvPicPr>
              <a:picLocks noChangeAspect="1"/>
            </p:cNvPicPr>
            <p:nvPr/>
          </p:nvPicPr>
          <p:blipFill>
            <a:blip r:embed="rId12" cstate="print">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7687746" y="4247373"/>
              <a:ext cx="213231" cy="213231"/>
            </a:xfrm>
            <a:prstGeom prst="rect">
              <a:avLst/>
            </a:prstGeom>
            <a:ln>
              <a:solidFill>
                <a:schemeClr val="bg1">
                  <a:lumMod val="75000"/>
                </a:schemeClr>
              </a:solidFill>
            </a:ln>
          </p:spPr>
        </p:pic>
      </p:grpSp>
      <p:sp>
        <p:nvSpPr>
          <p:cNvPr id="122" name="Google Shape;483;p16"/>
          <p:cNvSpPr/>
          <p:nvPr/>
        </p:nvSpPr>
        <p:spPr>
          <a:xfrm>
            <a:off x="7020272" y="4335982"/>
            <a:ext cx="324000" cy="324000"/>
          </a:xfrm>
          <a:prstGeom prst="rect">
            <a:avLst/>
          </a:prstGeom>
          <a:solidFill>
            <a:schemeClr val="bg1"/>
          </a:solidFill>
          <a:ln w="12700" cap="flat" cmpd="sng">
            <a:noFill/>
            <a:prstDash val="sysDot"/>
            <a:round/>
            <a:headEnd type="none" w="sm" len="sm"/>
            <a:tailEnd type="none" w="sm" len="sm"/>
          </a:ln>
        </p:spPr>
        <p:txBody>
          <a:bodyPr spcFirstLastPara="1" wrap="square" lIns="72000" tIns="72000" rIns="72000" bIns="36000" anchor="ctr" anchorCtr="0">
            <a:noAutofit/>
          </a:bodyPr>
          <a:lstStyle/>
          <a:p>
            <a:pPr lvl="0" algn="ctr"/>
            <a:endParaRPr sz="900" dirty="0">
              <a:solidFill>
                <a:schemeClr val="tx1">
                  <a:lumMod val="75000"/>
                  <a:lumOff val="25000"/>
                </a:schemeClr>
              </a:solidFill>
              <a:latin typeface="Meiryo"/>
              <a:ea typeface="Meiryo"/>
              <a:cs typeface="Meiryo"/>
              <a:sym typeface="Meiryo"/>
            </a:endParaRPr>
          </a:p>
        </p:txBody>
      </p:sp>
      <p:pic>
        <p:nvPicPr>
          <p:cNvPr id="123" name="図 1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56320" y="4371934"/>
            <a:ext cx="252000" cy="252000"/>
          </a:xfrm>
          <a:prstGeom prst="rect">
            <a:avLst/>
          </a:prstGeom>
          <a:ln>
            <a:solidFill>
              <a:schemeClr val="accent3"/>
            </a:solidFill>
            <a:prstDash val="solid"/>
          </a:ln>
        </p:spPr>
      </p:pic>
      <p:cxnSp>
        <p:nvCxnSpPr>
          <p:cNvPr id="124" name="直線矢印コネクタ 123"/>
          <p:cNvCxnSpPr>
            <a:stCxn id="125" idx="3"/>
            <a:endCxn id="122" idx="1"/>
          </p:cNvCxnSpPr>
          <p:nvPr/>
        </p:nvCxnSpPr>
        <p:spPr>
          <a:xfrm>
            <a:off x="6768184" y="4497974"/>
            <a:ext cx="252088" cy="8"/>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25" name="正方形/長方形 124"/>
          <p:cNvSpPr/>
          <p:nvPr/>
        </p:nvSpPr>
        <p:spPr>
          <a:xfrm>
            <a:off x="6228184" y="4407974"/>
            <a:ext cx="540000" cy="180000"/>
          </a:xfrm>
          <a:prstGeom prst="rect">
            <a:avLst/>
          </a:prstGeom>
          <a:solidFill>
            <a:srgbClr val="9BBB59">
              <a:alpha val="50196"/>
            </a:srgbClr>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dirty="0" smtClean="0">
                <a:solidFill>
                  <a:schemeClr val="bg1"/>
                </a:solidFill>
              </a:rPr>
              <a:t>公開</a:t>
            </a:r>
            <a:endParaRPr kumimoji="1" lang="ja-JP" altLang="en-US" sz="900" b="1" dirty="0">
              <a:solidFill>
                <a:schemeClr val="bg1"/>
              </a:solidFill>
            </a:endParaRPr>
          </a:p>
        </p:txBody>
      </p:sp>
      <p:sp>
        <p:nvSpPr>
          <p:cNvPr id="34" name="正方形/長方形 33"/>
          <p:cNvSpPr/>
          <p:nvPr/>
        </p:nvSpPr>
        <p:spPr>
          <a:xfrm>
            <a:off x="7488344" y="4155926"/>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9" name="Google Shape;383;p12"/>
          <p:cNvPicPr preferRelativeResize="0"/>
          <p:nvPr/>
        </p:nvPicPr>
        <p:blipFill rotWithShape="1">
          <a:blip r:embed="rId14">
            <a:alphaModFix/>
          </a:blip>
          <a:srcRect/>
          <a:stretch/>
        </p:blipFill>
        <p:spPr>
          <a:xfrm>
            <a:off x="7488344" y="4155926"/>
            <a:ext cx="180000" cy="180000"/>
          </a:xfrm>
          <a:prstGeom prst="rect">
            <a:avLst/>
          </a:prstGeom>
          <a:noFill/>
          <a:ln>
            <a:noFill/>
          </a:ln>
        </p:spPr>
      </p:pic>
      <p:sp>
        <p:nvSpPr>
          <p:cNvPr id="132" name="正方形/長方形 131"/>
          <p:cNvSpPr/>
          <p:nvPr/>
        </p:nvSpPr>
        <p:spPr>
          <a:xfrm>
            <a:off x="7812360" y="4155926"/>
            <a:ext cx="252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0" name="Google Shape;381;p12"/>
          <p:cNvPicPr preferRelativeResize="0"/>
          <p:nvPr/>
        </p:nvPicPr>
        <p:blipFill rotWithShape="1">
          <a:blip r:embed="rId15">
            <a:alphaModFix/>
          </a:blip>
          <a:srcRect/>
          <a:stretch/>
        </p:blipFill>
        <p:spPr>
          <a:xfrm>
            <a:off x="7848440" y="4155926"/>
            <a:ext cx="180000" cy="180000"/>
          </a:xfrm>
          <a:prstGeom prst="rect">
            <a:avLst/>
          </a:prstGeom>
          <a:noFill/>
          <a:ln>
            <a:noFill/>
          </a:ln>
        </p:spPr>
      </p:pic>
      <p:cxnSp>
        <p:nvCxnSpPr>
          <p:cNvPr id="131" name="Google Shape;484;p16"/>
          <p:cNvCxnSpPr>
            <a:stCxn id="90" idx="3"/>
            <a:endCxn id="133" idx="1"/>
          </p:cNvCxnSpPr>
          <p:nvPr/>
        </p:nvCxnSpPr>
        <p:spPr>
          <a:xfrm flipV="1">
            <a:off x="8172392" y="4497974"/>
            <a:ext cx="288040" cy="16"/>
          </a:xfrm>
          <a:prstGeom prst="bentConnector3">
            <a:avLst>
              <a:gd name="adj1" fmla="val 50000"/>
            </a:avLst>
          </a:prstGeom>
          <a:noFill/>
          <a:ln w="12700" cap="flat" cmpd="sng">
            <a:solidFill>
              <a:schemeClr val="accent5"/>
            </a:solidFill>
            <a:prstDash val="solid"/>
            <a:round/>
            <a:headEnd type="triangle" w="med" len="med"/>
            <a:tailEnd type="none" w="sm" len="sm"/>
          </a:ln>
        </p:spPr>
      </p:cxnSp>
      <p:sp>
        <p:nvSpPr>
          <p:cNvPr id="133" name="Google Shape;519;p16"/>
          <p:cNvSpPr/>
          <p:nvPr/>
        </p:nvSpPr>
        <p:spPr>
          <a:xfrm>
            <a:off x="8460432" y="4407974"/>
            <a:ext cx="396000" cy="180000"/>
          </a:xfrm>
          <a:prstGeom prst="rect">
            <a:avLst/>
          </a:prstGeom>
          <a:solidFill>
            <a:schemeClr val="accent5"/>
          </a:solidFill>
          <a:ln>
            <a:solidFill>
              <a:schemeClr val="accent5"/>
            </a:solidFill>
          </a:ln>
        </p:spPr>
        <p:txBody>
          <a:bodyPr spcFirstLastPara="1" wrap="none" lIns="91425" tIns="72000" rIns="91425" bIns="45700" anchor="ctr" anchorCtr="0">
            <a:noAutofit/>
          </a:bodyPr>
          <a:lstStyle/>
          <a:p>
            <a:pPr marL="0" marR="0" lvl="0" indent="0" algn="ctr" rtl="0">
              <a:spcBef>
                <a:spcPts val="0"/>
              </a:spcBef>
              <a:spcAft>
                <a:spcPts val="0"/>
              </a:spcAft>
              <a:buNone/>
            </a:pPr>
            <a:r>
              <a:rPr lang="ja-JP" altLang="en-US" sz="900" b="1" dirty="0" smtClean="0">
                <a:solidFill>
                  <a:schemeClr val="bg1"/>
                </a:solidFill>
                <a:latin typeface="Meiryo"/>
                <a:ea typeface="Meiryo"/>
                <a:cs typeface="Meiryo"/>
                <a:sym typeface="Meiryo"/>
              </a:rPr>
              <a:t>参照</a:t>
            </a:r>
            <a:endParaRPr sz="900" b="1" dirty="0">
              <a:solidFill>
                <a:schemeClr val="bg1"/>
              </a:solidFill>
              <a:latin typeface="Meiryo"/>
              <a:ea typeface="Meiryo"/>
              <a:cs typeface="Meiryo"/>
              <a:sym typeface="Meiryo"/>
            </a:endParaRPr>
          </a:p>
        </p:txBody>
      </p:sp>
      <p:sp>
        <p:nvSpPr>
          <p:cNvPr id="134" name="正方形/長方形 133"/>
          <p:cNvSpPr/>
          <p:nvPr/>
        </p:nvSpPr>
        <p:spPr>
          <a:xfrm>
            <a:off x="6228184" y="4119942"/>
            <a:ext cx="540000" cy="180000"/>
          </a:xfrm>
          <a:prstGeom prst="rect">
            <a:avLst/>
          </a:prstGeom>
          <a:solidFill>
            <a:schemeClr val="accent6">
              <a:alpha val="50196"/>
            </a:schemeClr>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dirty="0" smtClean="0">
                <a:solidFill>
                  <a:schemeClr val="bg1"/>
                </a:solidFill>
              </a:rPr>
              <a:t>ルール</a:t>
            </a:r>
            <a:endParaRPr kumimoji="1" lang="ja-JP" altLang="en-US" sz="900" b="1" dirty="0">
              <a:solidFill>
                <a:schemeClr val="bg1"/>
              </a:solidFill>
            </a:endParaRPr>
          </a:p>
        </p:txBody>
      </p:sp>
      <p:sp>
        <p:nvSpPr>
          <p:cNvPr id="135" name="正方形/長方形 134"/>
          <p:cNvSpPr/>
          <p:nvPr/>
        </p:nvSpPr>
        <p:spPr>
          <a:xfrm>
            <a:off x="7380312" y="4119982"/>
            <a:ext cx="756000" cy="540000"/>
          </a:xfrm>
          <a:prstGeom prst="rect">
            <a:avLst/>
          </a:prstGeom>
          <a:noFill/>
          <a:ln w="127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sz="900" b="1" dirty="0">
              <a:solidFill>
                <a:schemeClr val="bg1"/>
              </a:solidFill>
            </a:endParaRPr>
          </a:p>
        </p:txBody>
      </p:sp>
      <p:cxnSp>
        <p:nvCxnSpPr>
          <p:cNvPr id="136" name="直線矢印コネクタ 135"/>
          <p:cNvCxnSpPr/>
          <p:nvPr/>
        </p:nvCxnSpPr>
        <p:spPr>
          <a:xfrm>
            <a:off x="6768184" y="4191942"/>
            <a:ext cx="612000" cy="8"/>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08" name="Google Shape;474;p11"/>
          <p:cNvPicPr preferRelativeResize="0"/>
          <p:nvPr/>
        </p:nvPicPr>
        <p:blipFill rotWithShape="1">
          <a:blip r:embed="rId16">
            <a:alphaModFix/>
          </a:blip>
          <a:srcRect/>
          <a:stretch/>
        </p:blipFill>
        <p:spPr>
          <a:xfrm>
            <a:off x="5292080" y="267494"/>
            <a:ext cx="396000" cy="396000"/>
          </a:xfrm>
          <a:prstGeom prst="rect">
            <a:avLst/>
          </a:prstGeom>
          <a:noFill/>
          <a:ln>
            <a:noFill/>
          </a:ln>
        </p:spPr>
      </p:pic>
      <p:pic>
        <p:nvPicPr>
          <p:cNvPr id="115" name="Google Shape;480;p11"/>
          <p:cNvPicPr preferRelativeResize="0"/>
          <p:nvPr/>
        </p:nvPicPr>
        <p:blipFill rotWithShape="1">
          <a:blip r:embed="rId17">
            <a:alphaModFix/>
          </a:blip>
          <a:srcRect/>
          <a:stretch/>
        </p:blipFill>
        <p:spPr>
          <a:xfrm>
            <a:off x="8496472" y="4047950"/>
            <a:ext cx="324000" cy="324000"/>
          </a:xfrm>
          <a:prstGeom prst="rect">
            <a:avLst/>
          </a:prstGeom>
          <a:noFill/>
          <a:ln>
            <a:noFill/>
          </a:ln>
        </p:spPr>
      </p:pic>
      <p:pic>
        <p:nvPicPr>
          <p:cNvPr id="120" name="Google Shape;480;p11"/>
          <p:cNvPicPr preferRelativeResize="0"/>
          <p:nvPr/>
        </p:nvPicPr>
        <p:blipFill rotWithShape="1">
          <a:blip r:embed="rId17">
            <a:alphaModFix/>
          </a:blip>
          <a:srcRect/>
          <a:stretch/>
        </p:blipFill>
        <p:spPr>
          <a:xfrm>
            <a:off x="2627784" y="4083918"/>
            <a:ext cx="396000" cy="396000"/>
          </a:xfrm>
          <a:prstGeom prst="rect">
            <a:avLst/>
          </a:prstGeom>
          <a:noFill/>
          <a:ln>
            <a:noFill/>
          </a:ln>
        </p:spPr>
      </p:pic>
      <p:pic>
        <p:nvPicPr>
          <p:cNvPr id="121" name="Google Shape;474;p11"/>
          <p:cNvPicPr preferRelativeResize="0"/>
          <p:nvPr/>
        </p:nvPicPr>
        <p:blipFill rotWithShape="1">
          <a:blip r:embed="rId16">
            <a:alphaModFix/>
          </a:blip>
          <a:srcRect/>
          <a:stretch/>
        </p:blipFill>
        <p:spPr>
          <a:xfrm>
            <a:off x="2591824" y="2787774"/>
            <a:ext cx="396000" cy="396000"/>
          </a:xfrm>
          <a:prstGeom prst="rect">
            <a:avLst/>
          </a:prstGeom>
          <a:noFill/>
          <a:ln>
            <a:noFill/>
          </a:ln>
        </p:spPr>
      </p:pic>
    </p:spTree>
    <p:extLst>
      <p:ext uri="{BB962C8B-B14F-4D97-AF65-F5344CB8AC3E}">
        <p14:creationId xmlns:p14="http://schemas.microsoft.com/office/powerpoint/2010/main" val="4138621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1"/>
          </p:nvPr>
        </p:nvSpPr>
        <p:spPr/>
        <p:txBody>
          <a:bodyPr/>
          <a:lstStyle/>
          <a:p>
            <a:fld id="{4B22246B-72CC-4AB3-AEF9-7F9B00475CC6}" type="slidenum">
              <a:rPr lang="ja-JP" altLang="en-US" smtClean="0"/>
              <a:pPr/>
              <a:t>37</a:t>
            </a:fld>
            <a:endParaRPr lang="ja-JP" altLang="en-US" dirty="0"/>
          </a:p>
        </p:txBody>
      </p:sp>
      <p:sp>
        <p:nvSpPr>
          <p:cNvPr id="6" name="タイトル 5"/>
          <p:cNvSpPr>
            <a:spLocks noGrp="1"/>
          </p:cNvSpPr>
          <p:nvPr>
            <p:ph type="ctrTitle"/>
          </p:nvPr>
        </p:nvSpPr>
        <p:spPr/>
        <p:txBody>
          <a:bodyPr/>
          <a:lstStyle/>
          <a:p>
            <a:r>
              <a:rPr lang="ja-JP" altLang="en-US" dirty="0">
                <a:latin typeface="+mj-ea"/>
              </a:rPr>
              <a:t>②部門管理者＆開発者の操作</a:t>
            </a:r>
            <a:endParaRPr lang="ja-JP" altLang="en-US" dirty="0"/>
          </a:p>
        </p:txBody>
      </p:sp>
      <p:sp>
        <p:nvSpPr>
          <p:cNvPr id="7" name="テキスト プレースホルダー 6"/>
          <p:cNvSpPr>
            <a:spLocks noGrp="1"/>
          </p:cNvSpPr>
          <p:nvPr>
            <p:ph type="body" sz="quarter" idx="12"/>
          </p:nvPr>
        </p:nvSpPr>
        <p:spPr/>
        <p:txBody>
          <a:bodyPr/>
          <a:lstStyle/>
          <a:p>
            <a:pPr marL="171450" indent="-171450">
              <a:buClr>
                <a:schemeClr val="accent1"/>
              </a:buClr>
            </a:pPr>
            <a:r>
              <a:rPr lang="ja-JP" altLang="en-US" dirty="0"/>
              <a:t> ユーザーの作成</a:t>
            </a:r>
            <a:endParaRPr lang="en-US" altLang="ja-JP" dirty="0"/>
          </a:p>
          <a:p>
            <a:pPr marL="171450" indent="-171450">
              <a:buClr>
                <a:schemeClr val="bg1">
                  <a:lumMod val="75000"/>
                </a:schemeClr>
              </a:buClr>
            </a:pPr>
            <a:r>
              <a:rPr lang="ja-JP" altLang="en-US" dirty="0">
                <a:solidFill>
                  <a:schemeClr val="bg1">
                    <a:lumMod val="75000"/>
                  </a:schemeClr>
                </a:solidFill>
              </a:rPr>
              <a:t> メタデータの編集</a:t>
            </a:r>
            <a:endParaRPr lang="en-US" altLang="ja-JP" dirty="0">
              <a:solidFill>
                <a:schemeClr val="bg1">
                  <a:lumMod val="75000"/>
                </a:schemeClr>
              </a:solidFill>
            </a:endParaRPr>
          </a:p>
          <a:p>
            <a:pPr marL="171450" indent="-171450">
              <a:buClr>
                <a:schemeClr val="bg1">
                  <a:lumMod val="75000"/>
                </a:schemeClr>
              </a:buClr>
            </a:pPr>
            <a:r>
              <a:rPr lang="ja-JP" altLang="en-US" dirty="0">
                <a:solidFill>
                  <a:schemeClr val="bg1">
                    <a:lumMod val="75000"/>
                  </a:schemeClr>
                </a:solidFill>
              </a:rPr>
              <a:t> コンテンツの作成</a:t>
            </a:r>
            <a:endParaRPr lang="en-US" altLang="ja-JP" dirty="0">
              <a:solidFill>
                <a:schemeClr val="bg1">
                  <a:lumMod val="75000"/>
                </a:schemeClr>
              </a:solidFill>
            </a:endParaRPr>
          </a:p>
          <a:p>
            <a:pPr marL="171450" indent="-171450">
              <a:buClr>
                <a:schemeClr val="bg1">
                  <a:lumMod val="75000"/>
                </a:schemeClr>
              </a:buClr>
            </a:pPr>
            <a:r>
              <a:rPr lang="ja-JP" altLang="en-US" dirty="0">
                <a:solidFill>
                  <a:schemeClr val="bg1">
                    <a:lumMod val="75000"/>
                  </a:schemeClr>
                </a:solidFill>
              </a:rPr>
              <a:t> セキュリティルールの設定</a:t>
            </a:r>
            <a:endParaRPr lang="en-US" altLang="ja-JP" dirty="0">
              <a:solidFill>
                <a:schemeClr val="bg1">
                  <a:lumMod val="75000"/>
                </a:schemeClr>
              </a:solidFil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2110138"/>
            <a:ext cx="4752528" cy="1882832"/>
          </a:xfrm>
          <a:prstGeom prst="rect">
            <a:avLst/>
          </a:prstGeom>
          <a:ln>
            <a:solidFill>
              <a:schemeClr val="accent1"/>
            </a:solidFill>
          </a:ln>
        </p:spPr>
      </p:pic>
      <p:sp>
        <p:nvSpPr>
          <p:cNvPr id="9" name="正方形/長方形 8"/>
          <p:cNvSpPr/>
          <p:nvPr/>
        </p:nvSpPr>
        <p:spPr>
          <a:xfrm>
            <a:off x="5652120" y="2091199"/>
            <a:ext cx="309634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185872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a:t>
            </a:r>
            <a:r>
              <a:rPr lang="en-US" altLang="ja-JP" dirty="0" smtClean="0">
                <a:latin typeface="Segoe UI 本文"/>
                <a:ea typeface="+mn-ea"/>
              </a:rPr>
              <a:t>WebFOCUS</a:t>
            </a:r>
            <a:r>
              <a:rPr lang="ja-JP" altLang="en-US" dirty="0" smtClean="0">
                <a:latin typeface="+mn-ea"/>
                <a:ea typeface="+mn-ea"/>
              </a:rPr>
              <a:t>にログイン</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WebFOCUS</a:t>
            </a:r>
            <a:r>
              <a:rPr lang="ja-JP" altLang="en-US" dirty="0" smtClean="0"/>
              <a:t>にログインします。</a:t>
            </a:r>
            <a:endParaRPr lang="en-US" altLang="ja-JP" dirty="0" smtClean="0"/>
          </a:p>
          <a:p>
            <a:endParaRPr kumimoji="1" lang="en-US" altLang="ja-JP" dirty="0" smtClean="0"/>
          </a:p>
          <a:p>
            <a:r>
              <a:rPr lang="ja-JP" altLang="en-US" dirty="0" smtClean="0"/>
              <a:t>・部門管理者＆開発者アカウント</a:t>
            </a:r>
            <a:r>
              <a:rPr lang="en-US" altLang="ja-JP" dirty="0" smtClean="0"/>
              <a:t/>
            </a:r>
            <a:br>
              <a:rPr lang="en-US" altLang="ja-JP" dirty="0" smtClean="0"/>
            </a:br>
            <a:r>
              <a:rPr lang="ja-JP" altLang="en-US" dirty="0" smtClean="0"/>
              <a:t>　</a:t>
            </a:r>
            <a:r>
              <a:rPr lang="en-US" altLang="ja-JP" dirty="0" smtClean="0"/>
              <a:t>01 / 01 </a:t>
            </a:r>
            <a:r>
              <a:rPr lang="ja-JP" altLang="en-US" dirty="0" smtClean="0"/>
              <a:t>です。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38</a:t>
            </a:fld>
            <a:endParaRPr lang="ja-JP" altLang="en-US" dirty="0"/>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2118" y="1051398"/>
            <a:ext cx="2158921" cy="3328336"/>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4149310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2-1.</a:t>
            </a:r>
            <a:r>
              <a:rPr lang="ja-JP" altLang="en-US" dirty="0" smtClean="0">
                <a:latin typeface="+mn-ea"/>
                <a:ea typeface="+mn-ea"/>
              </a:rPr>
              <a:t>ユーザーアカウントを作成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smtClean="0">
                <a:latin typeface="+mn-ea"/>
              </a:rPr>
              <a:t>管理センターのセキュリティセンターを開きます。</a:t>
            </a:r>
            <a:r>
              <a:rPr lang="en-US" altLang="ja-JP" dirty="0" smtClean="0">
                <a:latin typeface="+mn-ea"/>
              </a:rPr>
              <a:t/>
            </a:r>
            <a:br>
              <a:rPr lang="en-US" altLang="ja-JP" dirty="0" smtClean="0">
                <a:latin typeface="+mn-ea"/>
              </a:rPr>
            </a:br>
            <a:r>
              <a:rPr lang="ja-JP" altLang="en-US" dirty="0" smtClean="0">
                <a:latin typeface="+mn-ea"/>
              </a:rPr>
              <a:t>「新規ユーザー」ボタンからユーザーアカウントを作成します。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39</a:t>
            </a:fld>
            <a:endParaRPr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041" y="1779982"/>
            <a:ext cx="5530582" cy="2880000"/>
          </a:xfrm>
          <a:prstGeom prst="rect">
            <a:avLst/>
          </a:prstGeom>
          <a:ln>
            <a:solidFill>
              <a:schemeClr val="tx1">
                <a:lumMod val="75000"/>
                <a:lumOff val="25000"/>
              </a:schemeClr>
            </a:solidFill>
          </a:ln>
        </p:spPr>
      </p:pic>
      <p:sp>
        <p:nvSpPr>
          <p:cNvPr id="9" name="正方形/長方形 8"/>
          <p:cNvSpPr/>
          <p:nvPr/>
        </p:nvSpPr>
        <p:spPr>
          <a:xfrm>
            <a:off x="806400" y="3255862"/>
            <a:ext cx="324000" cy="32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467544" y="32918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1707365" y="214687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1151712" y="2427734"/>
            <a:ext cx="828000" cy="18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177145" y="2571750"/>
            <a:ext cx="217292" cy="1582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1934413" y="26939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51650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en-US" altLang="ja-JP" dirty="0" smtClean="0">
                <a:latin typeface="Segoe UI Semibold" panose="020B0702040204020203" pitchFamily="34" charset="0"/>
                <a:cs typeface="Segoe UI Semibold" panose="020B0702040204020203" pitchFamily="34" charset="0"/>
              </a:rPr>
              <a:t>WebFOCUS</a:t>
            </a:r>
            <a:r>
              <a:rPr lang="ja-JP" altLang="en-US" dirty="0" smtClean="0">
                <a:latin typeface="+mj-ea"/>
              </a:rPr>
              <a:t>製品</a:t>
            </a:r>
            <a:r>
              <a:rPr kumimoji="1" lang="ja-JP" altLang="en-US" dirty="0" smtClean="0">
                <a:latin typeface="+mj-ea"/>
              </a:rPr>
              <a:t>概要</a:t>
            </a:r>
            <a:endParaRPr kumimoji="1" lang="ja-JP" altLang="en-US" dirty="0">
              <a:latin typeface="+mj-ea"/>
            </a:endParaRPr>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p:txBody>
          <a:bodyPr/>
          <a:lstStyle/>
          <a:p>
            <a:r>
              <a:rPr lang="en-US" altLang="ja-JP" dirty="0" smtClean="0">
                <a:latin typeface="Segoe UI 本文"/>
              </a:rPr>
              <a:t>WebFOCUS</a:t>
            </a:r>
            <a:r>
              <a:rPr lang="ja-JP" altLang="en-US" dirty="0" smtClean="0">
                <a:latin typeface="+mn-ea"/>
              </a:rPr>
              <a:t>はデータとユーザーの間に位置して、利活用しやすいように様々な手段で情報を提供します。</a:t>
            </a:r>
            <a:endParaRPr kumimoji="1" lang="ja-JP" altLang="en-US" dirty="0">
              <a:latin typeface="+mn-ea"/>
            </a:endParaRPr>
          </a:p>
        </p:txBody>
      </p:sp>
      <p:cxnSp>
        <p:nvCxnSpPr>
          <p:cNvPr id="7" name="Google Shape;437;p11"/>
          <p:cNvCxnSpPr>
            <a:stCxn id="27" idx="2"/>
            <a:endCxn id="29" idx="2"/>
          </p:cNvCxnSpPr>
          <p:nvPr/>
        </p:nvCxnSpPr>
        <p:spPr>
          <a:xfrm>
            <a:off x="2493928" y="3016566"/>
            <a:ext cx="1419900" cy="0"/>
          </a:xfrm>
          <a:prstGeom prst="straightConnector1">
            <a:avLst/>
          </a:prstGeom>
          <a:noFill/>
          <a:ln w="19050" cap="flat" cmpd="sng">
            <a:solidFill>
              <a:srgbClr val="6699CC"/>
            </a:solidFill>
            <a:prstDash val="dot"/>
            <a:round/>
            <a:headEnd type="none" w="sm" len="sm"/>
            <a:tailEnd type="none" w="sm" len="sm"/>
          </a:ln>
        </p:spPr>
      </p:cxnSp>
      <p:sp>
        <p:nvSpPr>
          <p:cNvPr id="8" name="Google Shape;440;p11"/>
          <p:cNvSpPr/>
          <p:nvPr/>
        </p:nvSpPr>
        <p:spPr>
          <a:xfrm>
            <a:off x="468276" y="1470995"/>
            <a:ext cx="2034000" cy="285557"/>
          </a:xfrm>
          <a:prstGeom prst="roundRect">
            <a:avLst>
              <a:gd name="adj" fmla="val 3400"/>
            </a:avLst>
          </a:prstGeom>
          <a:solidFill>
            <a:srgbClr val="7F7F7F"/>
          </a:solidFill>
          <a:ln>
            <a:noFill/>
          </a:ln>
        </p:spPr>
        <p:txBody>
          <a:bodyPr spcFirstLastPara="1" wrap="square" lIns="91425" tIns="72000" rIns="91425" bIns="45700" anchor="ctr" anchorCtr="0">
            <a:noAutofit/>
          </a:bodyPr>
          <a:lstStyle/>
          <a:p>
            <a:pPr marL="0" marR="0" lvl="0" indent="0" algn="ctr" rtl="0">
              <a:lnSpc>
                <a:spcPct val="90000"/>
              </a:lnSpc>
              <a:spcBef>
                <a:spcPts val="0"/>
              </a:spcBef>
              <a:spcAft>
                <a:spcPts val="0"/>
              </a:spcAft>
              <a:buClr>
                <a:srgbClr val="000000"/>
              </a:buClr>
              <a:buSzPts val="1100"/>
              <a:buFont typeface="Times New Roman"/>
              <a:buNone/>
            </a:pPr>
            <a:r>
              <a:rPr lang="ja-JP" sz="1100" b="1" i="0" u="none" strike="noStrike" cap="none">
                <a:solidFill>
                  <a:schemeClr val="lt1"/>
                </a:solidFill>
                <a:latin typeface="Meiryo"/>
                <a:ea typeface="Meiryo"/>
                <a:cs typeface="Meiryo"/>
                <a:sym typeface="Meiryo"/>
              </a:rPr>
              <a:t>あらゆるデータを対象に</a:t>
            </a:r>
            <a:endParaRPr/>
          </a:p>
        </p:txBody>
      </p:sp>
      <p:sp>
        <p:nvSpPr>
          <p:cNvPr id="9" name="Google Shape;441;p11"/>
          <p:cNvSpPr/>
          <p:nvPr/>
        </p:nvSpPr>
        <p:spPr>
          <a:xfrm>
            <a:off x="6851392" y="1470995"/>
            <a:ext cx="1825064" cy="285557"/>
          </a:xfrm>
          <a:prstGeom prst="roundRect">
            <a:avLst>
              <a:gd name="adj" fmla="val 3400"/>
            </a:avLst>
          </a:prstGeom>
          <a:solidFill>
            <a:srgbClr val="7F7F7F"/>
          </a:solidFill>
          <a:ln>
            <a:noFill/>
          </a:ln>
        </p:spPr>
        <p:txBody>
          <a:bodyPr spcFirstLastPara="1" wrap="square" lIns="91425" tIns="72000" rIns="91425" bIns="45700" anchor="ctr" anchorCtr="0">
            <a:noAutofit/>
          </a:bodyPr>
          <a:lstStyle/>
          <a:p>
            <a:pPr marL="0" marR="0" lvl="0" indent="0" algn="ctr" rtl="0">
              <a:lnSpc>
                <a:spcPct val="90000"/>
              </a:lnSpc>
              <a:spcBef>
                <a:spcPts val="0"/>
              </a:spcBef>
              <a:spcAft>
                <a:spcPts val="0"/>
              </a:spcAft>
              <a:buClr>
                <a:srgbClr val="000000"/>
              </a:buClr>
              <a:buSzPts val="1100"/>
              <a:buFont typeface="Times New Roman"/>
              <a:buNone/>
            </a:pPr>
            <a:r>
              <a:rPr lang="ja-JP" sz="1100" b="1" i="0" u="none" strike="noStrike" cap="none">
                <a:solidFill>
                  <a:schemeClr val="lt1"/>
                </a:solidFill>
                <a:latin typeface="Meiryo"/>
                <a:ea typeface="Meiryo"/>
                <a:cs typeface="Meiryo"/>
                <a:sym typeface="Meiryo"/>
              </a:rPr>
              <a:t>あらゆる利用者へ</a:t>
            </a:r>
            <a:endParaRPr/>
          </a:p>
        </p:txBody>
      </p:sp>
      <p:sp>
        <p:nvSpPr>
          <p:cNvPr id="10" name="Google Shape;442;p11"/>
          <p:cNvSpPr/>
          <p:nvPr/>
        </p:nvSpPr>
        <p:spPr>
          <a:xfrm>
            <a:off x="3904992" y="1470995"/>
            <a:ext cx="2672080" cy="285557"/>
          </a:xfrm>
          <a:prstGeom prst="roundRect">
            <a:avLst>
              <a:gd name="adj" fmla="val 3400"/>
            </a:avLst>
          </a:prstGeom>
          <a:solidFill>
            <a:srgbClr val="7F7F7F"/>
          </a:solidFill>
          <a:ln>
            <a:noFill/>
          </a:ln>
        </p:spPr>
        <p:txBody>
          <a:bodyPr spcFirstLastPara="1" wrap="square" lIns="91425" tIns="72000" rIns="91425" bIns="45700" anchor="ctr" anchorCtr="0">
            <a:noAutofit/>
          </a:bodyPr>
          <a:lstStyle/>
          <a:p>
            <a:pPr marL="0" marR="0" lvl="0" indent="0" algn="ctr" rtl="0">
              <a:lnSpc>
                <a:spcPct val="90000"/>
              </a:lnSpc>
              <a:spcBef>
                <a:spcPts val="0"/>
              </a:spcBef>
              <a:spcAft>
                <a:spcPts val="0"/>
              </a:spcAft>
              <a:buClr>
                <a:srgbClr val="000000"/>
              </a:buClr>
              <a:buSzPts val="1100"/>
              <a:buFont typeface="Times New Roman"/>
              <a:buNone/>
            </a:pPr>
            <a:r>
              <a:rPr lang="ja-JP" sz="1100" b="1">
                <a:solidFill>
                  <a:schemeClr val="lt1"/>
                </a:solidFill>
                <a:latin typeface="Meiryo"/>
                <a:ea typeface="Meiryo"/>
                <a:cs typeface="Meiryo"/>
                <a:sym typeface="Meiryo"/>
              </a:rPr>
              <a:t>シーンに適した手段で</a:t>
            </a:r>
            <a:endParaRPr sz="1100" b="1" i="0" u="none" strike="noStrike" cap="none">
              <a:solidFill>
                <a:schemeClr val="lt1"/>
              </a:solidFill>
              <a:latin typeface="Meiryo"/>
              <a:ea typeface="Meiryo"/>
              <a:cs typeface="Meiryo"/>
              <a:sym typeface="Meiryo"/>
            </a:endParaRPr>
          </a:p>
        </p:txBody>
      </p:sp>
      <p:pic>
        <p:nvPicPr>
          <p:cNvPr id="11" name="Google Shape;449;p11"/>
          <p:cNvPicPr preferRelativeResize="0"/>
          <p:nvPr/>
        </p:nvPicPr>
        <p:blipFill rotWithShape="1">
          <a:blip r:embed="rId2">
            <a:alphaModFix/>
          </a:blip>
          <a:srcRect t="7229"/>
          <a:stretch/>
        </p:blipFill>
        <p:spPr>
          <a:xfrm>
            <a:off x="5746876" y="1836993"/>
            <a:ext cx="808472" cy="517422"/>
          </a:xfrm>
          <a:prstGeom prst="rect">
            <a:avLst/>
          </a:prstGeom>
          <a:noFill/>
          <a:ln w="9525" cap="flat" cmpd="sng">
            <a:solidFill>
              <a:srgbClr val="A5A5A5"/>
            </a:solidFill>
            <a:prstDash val="solid"/>
            <a:round/>
            <a:headEnd type="none" w="sm" len="sm"/>
            <a:tailEnd type="none" w="sm" len="sm"/>
          </a:ln>
          <a:effectLst>
            <a:outerShdw blurRad="50800" dist="38100" dir="2700000" algn="tl" rotWithShape="0">
              <a:srgbClr val="000000">
                <a:alpha val="40000"/>
              </a:srgbClr>
            </a:outerShdw>
          </a:effectLst>
        </p:spPr>
      </p:pic>
      <p:sp>
        <p:nvSpPr>
          <p:cNvPr id="12" name="Google Shape;450;p11"/>
          <p:cNvSpPr txBox="1"/>
          <p:nvPr/>
        </p:nvSpPr>
        <p:spPr>
          <a:xfrm>
            <a:off x="4088110" y="1858893"/>
            <a:ext cx="1772776" cy="2441049"/>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ダッシュボード</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ポータルサイト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データプレパレーション</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セルフサービスレポート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ビジュアライゼーション</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定型レポート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半定型レポート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洞察分析レポート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簡易分析レポート</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a:t>
            </a:r>
            <a:r>
              <a:rPr lang="ja-JP" sz="800" b="1" dirty="0">
                <a:solidFill>
                  <a:srgbClr val="7F7F7F"/>
                </a:solidFill>
                <a:latin typeface="Segoe UI 本文"/>
                <a:ea typeface="Meiryo"/>
                <a:cs typeface="Meiryo"/>
                <a:sym typeface="Meiryo"/>
              </a:rPr>
              <a:t>Excel</a:t>
            </a:r>
            <a:r>
              <a:rPr lang="ja-JP" sz="800" b="1" dirty="0">
                <a:solidFill>
                  <a:srgbClr val="7F7F7F"/>
                </a:solidFill>
                <a:latin typeface="Meiryo"/>
                <a:ea typeface="Meiryo"/>
                <a:cs typeface="Meiryo"/>
                <a:sym typeface="Meiryo"/>
              </a:rPr>
              <a:t> 連携</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モバイル参照</a:t>
            </a:r>
            <a:endParaRPr sz="800" b="1" dirty="0">
              <a:solidFill>
                <a:srgbClr val="7F7F7F"/>
              </a:solidFill>
              <a:latin typeface="Meiryo"/>
              <a:ea typeface="Meiryo"/>
              <a:cs typeface="Meiryo"/>
              <a:sym typeface="Meiryo"/>
            </a:endParaRPr>
          </a:p>
          <a:p>
            <a:pPr marL="0" marR="0" lvl="0" indent="0" algn="l" rtl="0">
              <a:lnSpc>
                <a:spcPct val="160000"/>
              </a:lnSpc>
              <a:spcBef>
                <a:spcPts val="0"/>
              </a:spcBef>
              <a:spcAft>
                <a:spcPts val="0"/>
              </a:spcAft>
              <a:buNone/>
            </a:pPr>
            <a:r>
              <a:rPr lang="ja-JP" sz="800" b="1" dirty="0">
                <a:solidFill>
                  <a:srgbClr val="7F7F7F"/>
                </a:solidFill>
                <a:latin typeface="Meiryo"/>
                <a:ea typeface="Meiryo"/>
                <a:cs typeface="Meiryo"/>
                <a:sym typeface="Meiryo"/>
              </a:rPr>
              <a:t>・ プッシュ配信</a:t>
            </a:r>
            <a:endParaRPr sz="800" b="1" dirty="0">
              <a:solidFill>
                <a:srgbClr val="7F7F7F"/>
              </a:solidFill>
              <a:latin typeface="Meiryo"/>
              <a:ea typeface="Meiryo"/>
              <a:cs typeface="Meiryo"/>
              <a:sym typeface="Meiryo"/>
            </a:endParaRPr>
          </a:p>
        </p:txBody>
      </p:sp>
      <p:grpSp>
        <p:nvGrpSpPr>
          <p:cNvPr id="13" name="Google Shape;451;p11"/>
          <p:cNvGrpSpPr/>
          <p:nvPr/>
        </p:nvGrpSpPr>
        <p:grpSpPr>
          <a:xfrm>
            <a:off x="2742770" y="2587007"/>
            <a:ext cx="893126" cy="856112"/>
            <a:chOff x="3074437" y="2627819"/>
            <a:chExt cx="1296829" cy="1243083"/>
          </a:xfrm>
        </p:grpSpPr>
        <p:sp>
          <p:nvSpPr>
            <p:cNvPr id="14" name="Google Shape;452;p11"/>
            <p:cNvSpPr/>
            <p:nvPr/>
          </p:nvSpPr>
          <p:spPr>
            <a:xfrm>
              <a:off x="3074437" y="2627819"/>
              <a:ext cx="1296829" cy="1243083"/>
            </a:xfrm>
            <a:prstGeom prst="flowChartConnector">
              <a:avLst/>
            </a:prstGeom>
            <a:solidFill>
              <a:schemeClr val="lt1"/>
            </a:solidFill>
            <a:ln w="25400" cap="flat" cmpd="sng">
              <a:solidFill>
                <a:srgbClr val="6699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Meiryo"/>
                <a:ea typeface="Meiryo"/>
                <a:cs typeface="Meiryo"/>
                <a:sym typeface="Meiryo"/>
              </a:endParaRPr>
            </a:p>
          </p:txBody>
        </p:sp>
        <p:pic>
          <p:nvPicPr>
            <p:cNvPr id="15" name="Google Shape;453;p11"/>
            <p:cNvPicPr preferRelativeResize="0"/>
            <p:nvPr/>
          </p:nvPicPr>
          <p:blipFill rotWithShape="1">
            <a:blip r:embed="rId3">
              <a:alphaModFix/>
            </a:blip>
            <a:srcRect/>
            <a:stretch/>
          </p:blipFill>
          <p:spPr>
            <a:xfrm>
              <a:off x="3363499" y="2822602"/>
              <a:ext cx="718704" cy="701387"/>
            </a:xfrm>
            <a:prstGeom prst="rect">
              <a:avLst/>
            </a:prstGeom>
            <a:noFill/>
            <a:ln>
              <a:noFill/>
            </a:ln>
          </p:spPr>
        </p:pic>
        <p:pic>
          <p:nvPicPr>
            <p:cNvPr id="16" name="Google Shape;454;p11"/>
            <p:cNvPicPr preferRelativeResize="0"/>
            <p:nvPr/>
          </p:nvPicPr>
          <p:blipFill rotWithShape="1">
            <a:blip r:embed="rId4">
              <a:alphaModFix/>
            </a:blip>
            <a:srcRect/>
            <a:stretch/>
          </p:blipFill>
          <p:spPr>
            <a:xfrm>
              <a:off x="3332252" y="3538256"/>
              <a:ext cx="781198" cy="106832"/>
            </a:xfrm>
            <a:prstGeom prst="rect">
              <a:avLst/>
            </a:prstGeom>
            <a:noFill/>
            <a:ln>
              <a:noFill/>
            </a:ln>
          </p:spPr>
        </p:pic>
      </p:grpSp>
      <p:grpSp>
        <p:nvGrpSpPr>
          <p:cNvPr id="17" name="Google Shape;455;p11"/>
          <p:cNvGrpSpPr/>
          <p:nvPr/>
        </p:nvGrpSpPr>
        <p:grpSpPr>
          <a:xfrm>
            <a:off x="568842" y="1898278"/>
            <a:ext cx="1824358" cy="2272777"/>
            <a:chOff x="253529" y="1529139"/>
            <a:chExt cx="2648986" cy="3300096"/>
          </a:xfrm>
        </p:grpSpPr>
        <p:sp>
          <p:nvSpPr>
            <p:cNvPr id="18" name="Google Shape;456;p11"/>
            <p:cNvSpPr/>
            <p:nvPr/>
          </p:nvSpPr>
          <p:spPr>
            <a:xfrm>
              <a:off x="385225" y="1529139"/>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RDBMS</a:t>
              </a:r>
              <a:endParaRPr sz="800" b="1" dirty="0">
                <a:solidFill>
                  <a:schemeClr val="lt1"/>
                </a:solidFill>
                <a:latin typeface="Segoe UI 本文"/>
                <a:ea typeface="Meiryo"/>
                <a:cs typeface="Meiryo"/>
                <a:sym typeface="Meiryo"/>
              </a:endParaRPr>
            </a:p>
          </p:txBody>
        </p:sp>
        <p:sp>
          <p:nvSpPr>
            <p:cNvPr id="19" name="Google Shape;457;p11"/>
            <p:cNvSpPr/>
            <p:nvPr/>
          </p:nvSpPr>
          <p:spPr>
            <a:xfrm>
              <a:off x="2145889" y="1610270"/>
              <a:ext cx="630705" cy="604566"/>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DWH</a:t>
              </a:r>
              <a:endParaRPr sz="800" b="1" dirty="0">
                <a:solidFill>
                  <a:schemeClr val="lt1"/>
                </a:solidFill>
                <a:latin typeface="Segoe UI 本文"/>
                <a:ea typeface="Meiryo"/>
                <a:cs typeface="Meiryo"/>
                <a:sym typeface="Meiryo"/>
              </a:endParaRPr>
            </a:p>
          </p:txBody>
        </p:sp>
        <p:sp>
          <p:nvSpPr>
            <p:cNvPr id="20" name="Google Shape;458;p11"/>
            <p:cNvSpPr/>
            <p:nvPr/>
          </p:nvSpPr>
          <p:spPr>
            <a:xfrm>
              <a:off x="1014577" y="2306110"/>
              <a:ext cx="630705" cy="604566"/>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ERP</a:t>
              </a:r>
              <a:endParaRPr sz="800" b="1" dirty="0">
                <a:solidFill>
                  <a:schemeClr val="lt1"/>
                </a:solidFill>
                <a:latin typeface="Segoe UI 本文"/>
                <a:ea typeface="Meiryo"/>
                <a:cs typeface="Meiryo"/>
                <a:sym typeface="Meiryo"/>
              </a:endParaRPr>
            </a:p>
          </p:txBody>
        </p:sp>
        <p:sp>
          <p:nvSpPr>
            <p:cNvPr id="21" name="Google Shape;459;p11"/>
            <p:cNvSpPr/>
            <p:nvPr/>
          </p:nvSpPr>
          <p:spPr>
            <a:xfrm>
              <a:off x="1748299" y="2307989"/>
              <a:ext cx="1154216" cy="1106381"/>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700" b="1">
                  <a:solidFill>
                    <a:schemeClr val="lt1"/>
                  </a:solidFill>
                  <a:latin typeface="Meiryo"/>
                  <a:ea typeface="Meiryo"/>
                  <a:cs typeface="Meiryo"/>
                  <a:sym typeface="Meiryo"/>
                </a:rPr>
                <a:t>ビッグデータ</a:t>
              </a:r>
              <a:endParaRPr sz="700" b="1">
                <a:solidFill>
                  <a:schemeClr val="lt1"/>
                </a:solidFill>
                <a:latin typeface="Meiryo"/>
                <a:ea typeface="Meiryo"/>
                <a:cs typeface="Meiryo"/>
                <a:sym typeface="Meiryo"/>
              </a:endParaRPr>
            </a:p>
            <a:p>
              <a:pPr marL="0" marR="0" lvl="0" indent="0" algn="ctr" rtl="0">
                <a:spcBef>
                  <a:spcPts val="0"/>
                </a:spcBef>
                <a:spcAft>
                  <a:spcPts val="0"/>
                </a:spcAft>
                <a:buNone/>
              </a:pPr>
              <a:r>
                <a:rPr lang="ja-JP" sz="700" b="1">
                  <a:solidFill>
                    <a:schemeClr val="lt1"/>
                  </a:solidFill>
                  <a:latin typeface="Meiryo"/>
                  <a:ea typeface="Meiryo"/>
                  <a:cs typeface="Meiryo"/>
                  <a:sym typeface="Meiryo"/>
                </a:rPr>
                <a:t>データレイク</a:t>
              </a:r>
              <a:endParaRPr sz="700" b="1">
                <a:solidFill>
                  <a:schemeClr val="lt1"/>
                </a:solidFill>
                <a:latin typeface="Meiryo"/>
                <a:ea typeface="Meiryo"/>
                <a:cs typeface="Meiryo"/>
                <a:sym typeface="Meiryo"/>
              </a:endParaRPr>
            </a:p>
          </p:txBody>
        </p:sp>
        <p:sp>
          <p:nvSpPr>
            <p:cNvPr id="22" name="Google Shape;460;p11"/>
            <p:cNvSpPr/>
            <p:nvPr/>
          </p:nvSpPr>
          <p:spPr>
            <a:xfrm>
              <a:off x="296006" y="2710871"/>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Web</a:t>
              </a:r>
              <a:endParaRPr dirty="0">
                <a:latin typeface="Segoe UI 本文"/>
              </a:endParaRPr>
            </a:p>
            <a:p>
              <a:pPr marL="0" marR="0" lvl="0" indent="0" algn="ctr" rtl="0">
                <a:spcBef>
                  <a:spcPts val="0"/>
                </a:spcBef>
                <a:spcAft>
                  <a:spcPts val="0"/>
                </a:spcAft>
                <a:buNone/>
              </a:pPr>
              <a:r>
                <a:rPr lang="ja-JP" sz="800" b="1" dirty="0">
                  <a:solidFill>
                    <a:schemeClr val="lt1"/>
                  </a:solidFill>
                  <a:latin typeface="Meiryo"/>
                  <a:ea typeface="Meiryo"/>
                  <a:cs typeface="Meiryo"/>
                  <a:sym typeface="Meiryo"/>
                </a:rPr>
                <a:t>サービス</a:t>
              </a:r>
              <a:endParaRPr sz="800" b="1" dirty="0">
                <a:solidFill>
                  <a:schemeClr val="lt1"/>
                </a:solidFill>
                <a:latin typeface="Meiryo"/>
                <a:ea typeface="Meiryo"/>
                <a:cs typeface="Meiryo"/>
                <a:sym typeface="Meiryo"/>
              </a:endParaRPr>
            </a:p>
          </p:txBody>
        </p:sp>
        <p:sp>
          <p:nvSpPr>
            <p:cNvPr id="23" name="Google Shape;461;p11"/>
            <p:cNvSpPr/>
            <p:nvPr/>
          </p:nvSpPr>
          <p:spPr>
            <a:xfrm>
              <a:off x="2030987" y="3533548"/>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a:solidFill>
                    <a:schemeClr val="lt1"/>
                  </a:solidFill>
                  <a:latin typeface="Meiryo"/>
                  <a:ea typeface="Meiryo"/>
                  <a:cs typeface="Meiryo"/>
                  <a:sym typeface="Meiryo"/>
                </a:rPr>
                <a:t>クラウドサービス</a:t>
              </a:r>
              <a:endParaRPr sz="800" b="1">
                <a:solidFill>
                  <a:schemeClr val="lt1"/>
                </a:solidFill>
                <a:latin typeface="Meiryo"/>
                <a:ea typeface="Meiryo"/>
                <a:cs typeface="Meiryo"/>
                <a:sym typeface="Meiryo"/>
              </a:endParaRPr>
            </a:p>
          </p:txBody>
        </p:sp>
        <p:sp>
          <p:nvSpPr>
            <p:cNvPr id="24" name="Google Shape;462;p11"/>
            <p:cNvSpPr/>
            <p:nvPr/>
          </p:nvSpPr>
          <p:spPr>
            <a:xfrm>
              <a:off x="1208939" y="3188106"/>
              <a:ext cx="630705" cy="604566"/>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dirty="0">
                  <a:solidFill>
                    <a:schemeClr val="lt1"/>
                  </a:solidFill>
                  <a:latin typeface="Segoe UI 本文"/>
                  <a:ea typeface="Meiryo"/>
                  <a:cs typeface="Meiryo"/>
                  <a:sym typeface="Meiryo"/>
                </a:rPr>
                <a:t>IoT</a:t>
              </a:r>
              <a:endParaRPr sz="800" b="1" dirty="0">
                <a:solidFill>
                  <a:schemeClr val="lt1"/>
                </a:solidFill>
                <a:latin typeface="Segoe UI 本文"/>
                <a:ea typeface="Meiryo"/>
                <a:cs typeface="Meiryo"/>
                <a:sym typeface="Meiryo"/>
              </a:endParaRPr>
            </a:p>
          </p:txBody>
        </p:sp>
        <p:sp>
          <p:nvSpPr>
            <p:cNvPr id="25" name="Google Shape;463;p11"/>
            <p:cNvSpPr/>
            <p:nvPr/>
          </p:nvSpPr>
          <p:spPr>
            <a:xfrm>
              <a:off x="253529" y="3710888"/>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a:solidFill>
                    <a:schemeClr val="lt1"/>
                  </a:solidFill>
                  <a:latin typeface="Meiryo"/>
                  <a:ea typeface="Meiryo"/>
                  <a:cs typeface="Meiryo"/>
                  <a:sym typeface="Meiryo"/>
                </a:rPr>
                <a:t>機械学習</a:t>
              </a:r>
              <a:endParaRPr sz="800" b="1">
                <a:solidFill>
                  <a:schemeClr val="lt1"/>
                </a:solidFill>
                <a:latin typeface="Meiryo"/>
                <a:ea typeface="Meiryo"/>
                <a:cs typeface="Meiryo"/>
                <a:sym typeface="Meiryo"/>
              </a:endParaRPr>
            </a:p>
          </p:txBody>
        </p:sp>
        <p:sp>
          <p:nvSpPr>
            <p:cNvPr id="26" name="Google Shape;464;p11"/>
            <p:cNvSpPr/>
            <p:nvPr/>
          </p:nvSpPr>
          <p:spPr>
            <a:xfrm>
              <a:off x="1184758" y="4024557"/>
              <a:ext cx="839468" cy="804678"/>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a:solidFill>
                    <a:schemeClr val="lt1"/>
                  </a:solidFill>
                  <a:latin typeface="Meiryo"/>
                  <a:ea typeface="Meiryo"/>
                  <a:cs typeface="Meiryo"/>
                  <a:sym typeface="Meiryo"/>
                </a:rPr>
                <a:t>地理情報</a:t>
              </a:r>
              <a:endParaRPr sz="800" b="1">
                <a:solidFill>
                  <a:schemeClr val="lt1"/>
                </a:solidFill>
                <a:latin typeface="Meiryo"/>
                <a:ea typeface="Meiryo"/>
                <a:cs typeface="Meiryo"/>
                <a:sym typeface="Meiryo"/>
              </a:endParaRPr>
            </a:p>
            <a:p>
              <a:pPr marL="0" marR="0" lvl="0" indent="0" algn="ctr" rtl="0">
                <a:spcBef>
                  <a:spcPts val="0"/>
                </a:spcBef>
                <a:spcAft>
                  <a:spcPts val="0"/>
                </a:spcAft>
                <a:buNone/>
              </a:pPr>
              <a:r>
                <a:rPr lang="ja-JP" sz="800" b="1">
                  <a:solidFill>
                    <a:schemeClr val="lt1"/>
                  </a:solidFill>
                  <a:latin typeface="Meiryo"/>
                  <a:ea typeface="Meiryo"/>
                  <a:cs typeface="Meiryo"/>
                  <a:sym typeface="Meiryo"/>
                </a:rPr>
                <a:t>サービス</a:t>
              </a:r>
              <a:endParaRPr sz="800" b="1">
                <a:solidFill>
                  <a:schemeClr val="lt1"/>
                </a:solidFill>
                <a:latin typeface="Meiryo"/>
                <a:ea typeface="Meiryo"/>
                <a:cs typeface="Meiryo"/>
                <a:sym typeface="Meiryo"/>
              </a:endParaRPr>
            </a:p>
          </p:txBody>
        </p:sp>
      </p:grpSp>
      <p:sp>
        <p:nvSpPr>
          <p:cNvPr id="27" name="Google Shape;438;p11"/>
          <p:cNvSpPr/>
          <p:nvPr/>
        </p:nvSpPr>
        <p:spPr>
          <a:xfrm>
            <a:off x="2380547" y="1818138"/>
            <a:ext cx="113381" cy="2396856"/>
          </a:xfrm>
          <a:prstGeom prst="rightBracket">
            <a:avLst>
              <a:gd name="adj" fmla="val 8333"/>
            </a:avLst>
          </a:prstGeom>
          <a:noFill/>
          <a:ln w="19050" cap="flat" cmpd="sng">
            <a:solidFill>
              <a:srgbClr val="6699CC"/>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eiryo"/>
              <a:ea typeface="Meiryo"/>
              <a:cs typeface="Meiryo"/>
              <a:sym typeface="Meiryo"/>
            </a:endParaRPr>
          </a:p>
        </p:txBody>
      </p:sp>
      <p:sp>
        <p:nvSpPr>
          <p:cNvPr id="28" name="Google Shape;465;p11"/>
          <p:cNvSpPr/>
          <p:nvPr/>
        </p:nvSpPr>
        <p:spPr>
          <a:xfrm>
            <a:off x="8552915" y="1818138"/>
            <a:ext cx="113381" cy="2396856"/>
          </a:xfrm>
          <a:prstGeom prst="rightBracket">
            <a:avLst>
              <a:gd name="adj" fmla="val 8333"/>
            </a:avLst>
          </a:prstGeom>
          <a:noFill/>
          <a:ln w="19050" cap="flat" cmpd="sng">
            <a:solidFill>
              <a:srgbClr val="6699CC"/>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dk1"/>
              </a:solidFill>
              <a:latin typeface="Meiryo"/>
              <a:ea typeface="Meiryo"/>
              <a:cs typeface="Meiryo"/>
              <a:sym typeface="Meiryo"/>
            </a:endParaRPr>
          </a:p>
        </p:txBody>
      </p:sp>
      <p:sp>
        <p:nvSpPr>
          <p:cNvPr id="29" name="Google Shape;439;p11"/>
          <p:cNvSpPr/>
          <p:nvPr/>
        </p:nvSpPr>
        <p:spPr>
          <a:xfrm flipH="1">
            <a:off x="3913768" y="1818138"/>
            <a:ext cx="113381" cy="2396856"/>
          </a:xfrm>
          <a:prstGeom prst="rightBracket">
            <a:avLst>
              <a:gd name="adj" fmla="val 8333"/>
            </a:avLst>
          </a:prstGeom>
          <a:noFill/>
          <a:ln w="19050" cap="flat" cmpd="sng">
            <a:solidFill>
              <a:srgbClr val="6699CC"/>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eiryo"/>
              <a:ea typeface="Meiryo"/>
              <a:cs typeface="Meiryo"/>
              <a:sym typeface="Meiryo"/>
            </a:endParaRPr>
          </a:p>
        </p:txBody>
      </p:sp>
      <p:sp>
        <p:nvSpPr>
          <p:cNvPr id="30" name="Google Shape;466;p11"/>
          <p:cNvSpPr/>
          <p:nvPr/>
        </p:nvSpPr>
        <p:spPr>
          <a:xfrm flipH="1">
            <a:off x="468276" y="1818138"/>
            <a:ext cx="113381" cy="2396856"/>
          </a:xfrm>
          <a:prstGeom prst="rightBracket">
            <a:avLst>
              <a:gd name="adj" fmla="val 8333"/>
            </a:avLst>
          </a:prstGeom>
          <a:noFill/>
          <a:ln w="19050" cap="flat" cmpd="sng">
            <a:solidFill>
              <a:srgbClr val="6699CC"/>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eiryo"/>
              <a:ea typeface="Meiryo"/>
              <a:cs typeface="Meiryo"/>
              <a:sym typeface="Meiryo"/>
            </a:endParaRPr>
          </a:p>
        </p:txBody>
      </p:sp>
      <p:grpSp>
        <p:nvGrpSpPr>
          <p:cNvPr id="31" name="Google Shape;467;p11"/>
          <p:cNvGrpSpPr/>
          <p:nvPr/>
        </p:nvGrpSpPr>
        <p:grpSpPr>
          <a:xfrm>
            <a:off x="7872825" y="3520782"/>
            <a:ext cx="793471" cy="574598"/>
            <a:chOff x="-4377274" y="1976889"/>
            <a:chExt cx="1152128" cy="834324"/>
          </a:xfrm>
        </p:grpSpPr>
        <p:pic>
          <p:nvPicPr>
            <p:cNvPr id="32" name="Google Shape;468;p11"/>
            <p:cNvPicPr preferRelativeResize="0"/>
            <p:nvPr/>
          </p:nvPicPr>
          <p:blipFill rotWithShape="1">
            <a:blip r:embed="rId5">
              <a:alphaModFix/>
            </a:blip>
            <a:srcRect/>
            <a:stretch/>
          </p:blipFill>
          <p:spPr>
            <a:xfrm>
              <a:off x="-4068960" y="1976889"/>
              <a:ext cx="540000" cy="540000"/>
            </a:xfrm>
            <a:prstGeom prst="rect">
              <a:avLst/>
            </a:prstGeom>
            <a:noFill/>
            <a:ln>
              <a:noFill/>
            </a:ln>
          </p:spPr>
        </p:pic>
        <p:sp>
          <p:nvSpPr>
            <p:cNvPr id="33" name="Google Shape;469;p11"/>
            <p:cNvSpPr txBox="1"/>
            <p:nvPr/>
          </p:nvSpPr>
          <p:spPr>
            <a:xfrm>
              <a:off x="-4377274" y="2476042"/>
              <a:ext cx="1152128" cy="335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dirty="0">
                  <a:solidFill>
                    <a:srgbClr val="6699CC"/>
                  </a:solidFill>
                  <a:latin typeface="Segoe UI 本文"/>
                  <a:ea typeface="Meiryo"/>
                  <a:cs typeface="Meiryo"/>
                  <a:sym typeface="Meiryo"/>
                </a:rPr>
                <a:t>IT</a:t>
              </a:r>
              <a:r>
                <a:rPr lang="ja-JP" sz="900" b="1" dirty="0">
                  <a:solidFill>
                    <a:srgbClr val="6699CC"/>
                  </a:solidFill>
                  <a:latin typeface="Meiryo"/>
                  <a:ea typeface="Meiryo"/>
                  <a:cs typeface="Meiryo"/>
                  <a:sym typeface="Meiryo"/>
                </a:rPr>
                <a:t>部門</a:t>
              </a:r>
              <a:endParaRPr sz="900" b="1" dirty="0">
                <a:solidFill>
                  <a:srgbClr val="6699CC"/>
                </a:solidFill>
                <a:latin typeface="Meiryo"/>
                <a:ea typeface="Meiryo"/>
                <a:cs typeface="Meiryo"/>
                <a:sym typeface="Meiryo"/>
              </a:endParaRPr>
            </a:p>
          </p:txBody>
        </p:sp>
      </p:grpSp>
      <p:grpSp>
        <p:nvGrpSpPr>
          <p:cNvPr id="34" name="Google Shape;470;p11"/>
          <p:cNvGrpSpPr/>
          <p:nvPr/>
        </p:nvGrpSpPr>
        <p:grpSpPr>
          <a:xfrm>
            <a:off x="7400632" y="3078575"/>
            <a:ext cx="793471" cy="584757"/>
            <a:chOff x="-4720312" y="1976889"/>
            <a:chExt cx="1152128" cy="849075"/>
          </a:xfrm>
        </p:grpSpPr>
        <p:pic>
          <p:nvPicPr>
            <p:cNvPr id="35" name="Google Shape;471;p11"/>
            <p:cNvPicPr preferRelativeResize="0"/>
            <p:nvPr/>
          </p:nvPicPr>
          <p:blipFill rotWithShape="1">
            <a:blip r:embed="rId6">
              <a:alphaModFix/>
            </a:blip>
            <a:srcRect/>
            <a:stretch/>
          </p:blipFill>
          <p:spPr>
            <a:xfrm>
              <a:off x="-4429000" y="1976889"/>
              <a:ext cx="540000" cy="540000"/>
            </a:xfrm>
            <a:prstGeom prst="rect">
              <a:avLst/>
            </a:prstGeom>
            <a:noFill/>
            <a:ln>
              <a:noFill/>
            </a:ln>
          </p:spPr>
        </p:pic>
        <p:sp>
          <p:nvSpPr>
            <p:cNvPr id="36" name="Google Shape;472;p11"/>
            <p:cNvSpPr txBox="1"/>
            <p:nvPr/>
          </p:nvSpPr>
          <p:spPr>
            <a:xfrm>
              <a:off x="-4720312" y="2490793"/>
              <a:ext cx="1152128" cy="335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顧客</a:t>
              </a:r>
              <a:endParaRPr/>
            </a:p>
          </p:txBody>
        </p:sp>
      </p:grpSp>
      <p:grpSp>
        <p:nvGrpSpPr>
          <p:cNvPr id="37" name="Google Shape;473;p11"/>
          <p:cNvGrpSpPr/>
          <p:nvPr/>
        </p:nvGrpSpPr>
        <p:grpSpPr>
          <a:xfrm>
            <a:off x="7730192" y="2218243"/>
            <a:ext cx="863346" cy="713097"/>
            <a:chOff x="-4065658" y="1976889"/>
            <a:chExt cx="1253587" cy="1035422"/>
          </a:xfrm>
        </p:grpSpPr>
        <p:pic>
          <p:nvPicPr>
            <p:cNvPr id="38" name="Google Shape;474;p11"/>
            <p:cNvPicPr preferRelativeResize="0"/>
            <p:nvPr/>
          </p:nvPicPr>
          <p:blipFill rotWithShape="1">
            <a:blip r:embed="rId7">
              <a:alphaModFix/>
            </a:blip>
            <a:srcRect/>
            <a:stretch/>
          </p:blipFill>
          <p:spPr>
            <a:xfrm>
              <a:off x="-3722484" y="1976889"/>
              <a:ext cx="540000" cy="540000"/>
            </a:xfrm>
            <a:prstGeom prst="rect">
              <a:avLst/>
            </a:prstGeom>
            <a:noFill/>
            <a:ln>
              <a:noFill/>
            </a:ln>
          </p:spPr>
        </p:pic>
        <p:sp>
          <p:nvSpPr>
            <p:cNvPr id="39" name="Google Shape;475;p11"/>
            <p:cNvSpPr txBox="1"/>
            <p:nvPr/>
          </p:nvSpPr>
          <p:spPr>
            <a:xfrm>
              <a:off x="-4065658" y="2476038"/>
              <a:ext cx="1253587" cy="5362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企画推進</a:t>
              </a:r>
              <a:endParaRPr sz="900" b="1">
                <a:solidFill>
                  <a:srgbClr val="6699CC"/>
                </a:solidFill>
                <a:latin typeface="Meiryo"/>
                <a:ea typeface="Meiryo"/>
                <a:cs typeface="Meiryo"/>
                <a:sym typeface="Meiryo"/>
              </a:endParaRPr>
            </a:p>
            <a:p>
              <a:pPr marL="0" marR="0" lvl="0" indent="0" algn="ctr" rtl="0">
                <a:spcBef>
                  <a:spcPts val="0"/>
                </a:spcBef>
                <a:spcAft>
                  <a:spcPts val="0"/>
                </a:spcAft>
                <a:buNone/>
              </a:pPr>
              <a:r>
                <a:rPr lang="ja-JP" sz="900" b="1">
                  <a:solidFill>
                    <a:srgbClr val="6699CC"/>
                  </a:solidFill>
                  <a:latin typeface="Meiryo"/>
                  <a:ea typeface="Meiryo"/>
                  <a:cs typeface="Meiryo"/>
                  <a:sym typeface="Meiryo"/>
                </a:rPr>
                <a:t>管理部門</a:t>
              </a:r>
              <a:endParaRPr sz="900" b="1">
                <a:solidFill>
                  <a:srgbClr val="6699CC"/>
                </a:solidFill>
                <a:latin typeface="Meiryo"/>
                <a:ea typeface="Meiryo"/>
                <a:cs typeface="Meiryo"/>
                <a:sym typeface="Meiryo"/>
              </a:endParaRPr>
            </a:p>
          </p:txBody>
        </p:sp>
      </p:grpSp>
      <p:grpSp>
        <p:nvGrpSpPr>
          <p:cNvPr id="40" name="Google Shape;476;p11"/>
          <p:cNvGrpSpPr/>
          <p:nvPr/>
        </p:nvGrpSpPr>
        <p:grpSpPr>
          <a:xfrm>
            <a:off x="6666456" y="2728695"/>
            <a:ext cx="991728" cy="574597"/>
            <a:chOff x="-3304590" y="407241"/>
            <a:chExt cx="1440000" cy="834322"/>
          </a:xfrm>
        </p:grpSpPr>
        <p:pic>
          <p:nvPicPr>
            <p:cNvPr id="41" name="Google Shape;477;p11"/>
            <p:cNvPicPr preferRelativeResize="0"/>
            <p:nvPr/>
          </p:nvPicPr>
          <p:blipFill rotWithShape="1">
            <a:blip r:embed="rId8">
              <a:alphaModFix/>
            </a:blip>
            <a:srcRect/>
            <a:stretch/>
          </p:blipFill>
          <p:spPr>
            <a:xfrm>
              <a:off x="-2854590" y="407241"/>
              <a:ext cx="540000" cy="540000"/>
            </a:xfrm>
            <a:prstGeom prst="rect">
              <a:avLst/>
            </a:prstGeom>
            <a:noFill/>
            <a:ln>
              <a:noFill/>
            </a:ln>
          </p:spPr>
        </p:pic>
        <p:sp>
          <p:nvSpPr>
            <p:cNvPr id="42" name="Google Shape;478;p11"/>
            <p:cNvSpPr txBox="1"/>
            <p:nvPr/>
          </p:nvSpPr>
          <p:spPr>
            <a:xfrm>
              <a:off x="-3304590" y="906392"/>
              <a:ext cx="1440000" cy="335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現場社員</a:t>
              </a:r>
              <a:endParaRPr sz="900" b="1">
                <a:solidFill>
                  <a:srgbClr val="6699CC"/>
                </a:solidFill>
                <a:latin typeface="Meiryo"/>
                <a:ea typeface="Meiryo"/>
                <a:cs typeface="Meiryo"/>
                <a:sym typeface="Meiryo"/>
              </a:endParaRPr>
            </a:p>
          </p:txBody>
        </p:sp>
      </p:grpSp>
      <p:grpSp>
        <p:nvGrpSpPr>
          <p:cNvPr id="43" name="Google Shape;479;p11"/>
          <p:cNvGrpSpPr/>
          <p:nvPr/>
        </p:nvGrpSpPr>
        <p:grpSpPr>
          <a:xfrm>
            <a:off x="7008729" y="3654639"/>
            <a:ext cx="793471" cy="584757"/>
            <a:chOff x="-4421986" y="1976889"/>
            <a:chExt cx="1152128" cy="849075"/>
          </a:xfrm>
        </p:grpSpPr>
        <p:pic>
          <p:nvPicPr>
            <p:cNvPr id="44" name="Google Shape;480;p11"/>
            <p:cNvPicPr preferRelativeResize="0"/>
            <p:nvPr/>
          </p:nvPicPr>
          <p:blipFill rotWithShape="1">
            <a:blip r:embed="rId9">
              <a:alphaModFix/>
            </a:blip>
            <a:srcRect/>
            <a:stretch/>
          </p:blipFill>
          <p:spPr>
            <a:xfrm>
              <a:off x="-4145426" y="1976889"/>
              <a:ext cx="540000" cy="539999"/>
            </a:xfrm>
            <a:prstGeom prst="rect">
              <a:avLst/>
            </a:prstGeom>
            <a:noFill/>
            <a:ln>
              <a:noFill/>
            </a:ln>
          </p:spPr>
        </p:pic>
        <p:sp>
          <p:nvSpPr>
            <p:cNvPr id="45" name="Google Shape;481;p11"/>
            <p:cNvSpPr txBox="1"/>
            <p:nvPr/>
          </p:nvSpPr>
          <p:spPr>
            <a:xfrm>
              <a:off x="-4421986" y="2490793"/>
              <a:ext cx="1152128" cy="3351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パートナー</a:t>
              </a:r>
              <a:endParaRPr sz="900" b="1">
                <a:solidFill>
                  <a:srgbClr val="6699CC"/>
                </a:solidFill>
                <a:latin typeface="Meiryo"/>
                <a:ea typeface="Meiryo"/>
                <a:cs typeface="Meiryo"/>
                <a:sym typeface="Meiryo"/>
              </a:endParaRPr>
            </a:p>
          </p:txBody>
        </p:sp>
      </p:grpSp>
      <p:grpSp>
        <p:nvGrpSpPr>
          <p:cNvPr id="46" name="Google Shape;482;p11"/>
          <p:cNvGrpSpPr/>
          <p:nvPr/>
        </p:nvGrpSpPr>
        <p:grpSpPr>
          <a:xfrm>
            <a:off x="6794088" y="1927459"/>
            <a:ext cx="1110568" cy="583747"/>
            <a:chOff x="2757361" y="1556792"/>
            <a:chExt cx="1612556" cy="847605"/>
          </a:xfrm>
        </p:grpSpPr>
        <p:pic>
          <p:nvPicPr>
            <p:cNvPr id="47" name="Google Shape;483;p11"/>
            <p:cNvPicPr preferRelativeResize="0"/>
            <p:nvPr/>
          </p:nvPicPr>
          <p:blipFill rotWithShape="1">
            <a:blip r:embed="rId10">
              <a:alphaModFix/>
            </a:blip>
            <a:srcRect/>
            <a:stretch/>
          </p:blipFill>
          <p:spPr>
            <a:xfrm>
              <a:off x="3293888" y="1556792"/>
              <a:ext cx="540000" cy="540000"/>
            </a:xfrm>
            <a:prstGeom prst="rect">
              <a:avLst/>
            </a:prstGeom>
            <a:noFill/>
            <a:ln>
              <a:noFill/>
            </a:ln>
          </p:spPr>
        </p:pic>
        <p:sp>
          <p:nvSpPr>
            <p:cNvPr id="48" name="Google Shape;484;p11"/>
            <p:cNvSpPr txBox="1"/>
            <p:nvPr/>
          </p:nvSpPr>
          <p:spPr>
            <a:xfrm>
              <a:off x="2757361" y="2069227"/>
              <a:ext cx="1612556" cy="3351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900" b="1">
                  <a:solidFill>
                    <a:srgbClr val="6699CC"/>
                  </a:solidFill>
                  <a:latin typeface="Meiryo"/>
                  <a:ea typeface="Meiryo"/>
                  <a:cs typeface="Meiryo"/>
                  <a:sym typeface="Meiryo"/>
                </a:rPr>
                <a:t>経営マネジメント</a:t>
              </a:r>
              <a:endParaRPr sz="900" b="1">
                <a:solidFill>
                  <a:srgbClr val="6699CC"/>
                </a:solidFill>
                <a:latin typeface="Meiryo"/>
                <a:ea typeface="Meiryo"/>
                <a:cs typeface="Meiryo"/>
                <a:sym typeface="Meiryo"/>
              </a:endParaRPr>
            </a:p>
          </p:txBody>
        </p:sp>
      </p:grpSp>
      <p:grpSp>
        <p:nvGrpSpPr>
          <p:cNvPr id="49" name="Google Shape;485;p11"/>
          <p:cNvGrpSpPr/>
          <p:nvPr/>
        </p:nvGrpSpPr>
        <p:grpSpPr>
          <a:xfrm>
            <a:off x="2853815" y="1511048"/>
            <a:ext cx="669433" cy="195848"/>
            <a:chOff x="3311944" y="966878"/>
            <a:chExt cx="972024" cy="284374"/>
          </a:xfrm>
        </p:grpSpPr>
        <p:sp>
          <p:nvSpPr>
            <p:cNvPr id="50" name="Google Shape;486;p11"/>
            <p:cNvSpPr/>
            <p:nvPr/>
          </p:nvSpPr>
          <p:spPr>
            <a:xfrm>
              <a:off x="3311944" y="966878"/>
              <a:ext cx="294435" cy="284374"/>
            </a:xfrm>
            <a:prstGeom prst="chevron">
              <a:avLst>
                <a:gd name="adj" fmla="val 50000"/>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Times New Roman"/>
                <a:buNone/>
              </a:pPr>
              <a:endParaRPr sz="1100" b="1" i="0" u="none" strike="noStrike" cap="none">
                <a:solidFill>
                  <a:schemeClr val="lt1"/>
                </a:solidFill>
                <a:latin typeface="Meiryo"/>
                <a:ea typeface="Meiryo"/>
                <a:cs typeface="Meiryo"/>
                <a:sym typeface="Meiryo"/>
              </a:endParaRPr>
            </a:p>
          </p:txBody>
        </p:sp>
        <p:sp>
          <p:nvSpPr>
            <p:cNvPr id="51" name="Google Shape;487;p11"/>
            <p:cNvSpPr/>
            <p:nvPr/>
          </p:nvSpPr>
          <p:spPr>
            <a:xfrm>
              <a:off x="3545315" y="966878"/>
              <a:ext cx="294435" cy="284374"/>
            </a:xfrm>
            <a:prstGeom prst="chevron">
              <a:avLst>
                <a:gd name="adj" fmla="val 50000"/>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Times New Roman"/>
                <a:buNone/>
              </a:pPr>
              <a:endParaRPr sz="1100" b="1" i="0" u="none" strike="noStrike" cap="none">
                <a:solidFill>
                  <a:schemeClr val="lt1"/>
                </a:solidFill>
                <a:latin typeface="Meiryo"/>
                <a:ea typeface="Meiryo"/>
                <a:cs typeface="Meiryo"/>
                <a:sym typeface="Meiryo"/>
              </a:endParaRPr>
            </a:p>
          </p:txBody>
        </p:sp>
        <p:sp>
          <p:nvSpPr>
            <p:cNvPr id="52" name="Google Shape;488;p11"/>
            <p:cNvSpPr/>
            <p:nvPr/>
          </p:nvSpPr>
          <p:spPr>
            <a:xfrm>
              <a:off x="3773509" y="966878"/>
              <a:ext cx="294435" cy="284374"/>
            </a:xfrm>
            <a:prstGeom prst="chevron">
              <a:avLst>
                <a:gd name="adj" fmla="val 50000"/>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Times New Roman"/>
                <a:buNone/>
              </a:pPr>
              <a:endParaRPr sz="1100" b="1" i="0" u="none" strike="noStrike" cap="none">
                <a:solidFill>
                  <a:schemeClr val="lt1"/>
                </a:solidFill>
                <a:latin typeface="Meiryo"/>
                <a:ea typeface="Meiryo"/>
                <a:cs typeface="Meiryo"/>
                <a:sym typeface="Meiryo"/>
              </a:endParaRPr>
            </a:p>
          </p:txBody>
        </p:sp>
        <p:sp>
          <p:nvSpPr>
            <p:cNvPr id="53" name="Google Shape;489;p11"/>
            <p:cNvSpPr/>
            <p:nvPr/>
          </p:nvSpPr>
          <p:spPr>
            <a:xfrm>
              <a:off x="3989533" y="966878"/>
              <a:ext cx="294435" cy="284374"/>
            </a:xfrm>
            <a:prstGeom prst="chevron">
              <a:avLst>
                <a:gd name="adj" fmla="val 50000"/>
              </a:avLst>
            </a:prstGeom>
            <a:solidFill>
              <a:srgbClr val="7F7F7F"/>
            </a:solid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100"/>
                <a:buFont typeface="Times New Roman"/>
                <a:buNone/>
              </a:pPr>
              <a:endParaRPr sz="1100" b="1" i="0" u="none" strike="noStrike" cap="none">
                <a:solidFill>
                  <a:schemeClr val="lt1"/>
                </a:solidFill>
                <a:latin typeface="Meiryo"/>
                <a:ea typeface="Meiryo"/>
                <a:cs typeface="Meiryo"/>
                <a:sym typeface="Meiryo"/>
              </a:endParaRPr>
            </a:p>
          </p:txBody>
        </p:sp>
      </p:grpSp>
      <p:sp>
        <p:nvSpPr>
          <p:cNvPr id="54" name="Google Shape;491;p11"/>
          <p:cNvSpPr/>
          <p:nvPr/>
        </p:nvSpPr>
        <p:spPr>
          <a:xfrm>
            <a:off x="1277002" y="1818138"/>
            <a:ext cx="529217" cy="499131"/>
          </a:xfrm>
          <a:prstGeom prst="flowChartConnector">
            <a:avLst/>
          </a:prstGeom>
          <a:solidFill>
            <a:srgbClr val="6699CC"/>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ja-JP" sz="800" b="1">
                <a:solidFill>
                  <a:schemeClr val="lt1"/>
                </a:solidFill>
                <a:latin typeface="Meiryo"/>
                <a:ea typeface="Meiryo"/>
                <a:cs typeface="Meiryo"/>
                <a:sym typeface="Meiryo"/>
              </a:rPr>
              <a:t>データ</a:t>
            </a:r>
            <a:endParaRPr sz="800" b="1">
              <a:solidFill>
                <a:schemeClr val="lt1"/>
              </a:solidFill>
              <a:latin typeface="Meiryo"/>
              <a:ea typeface="Meiryo"/>
              <a:cs typeface="Meiryo"/>
              <a:sym typeface="Meiryo"/>
            </a:endParaRPr>
          </a:p>
          <a:p>
            <a:pPr marL="0" marR="0" lvl="0" indent="0" algn="ctr" rtl="0">
              <a:spcBef>
                <a:spcPts val="0"/>
              </a:spcBef>
              <a:spcAft>
                <a:spcPts val="0"/>
              </a:spcAft>
              <a:buNone/>
            </a:pPr>
            <a:r>
              <a:rPr lang="ja-JP" sz="800" b="1">
                <a:solidFill>
                  <a:schemeClr val="lt1"/>
                </a:solidFill>
                <a:latin typeface="Meiryo"/>
                <a:ea typeface="Meiryo"/>
                <a:cs typeface="Meiryo"/>
                <a:sym typeface="Meiryo"/>
              </a:rPr>
              <a:t>仮想化</a:t>
            </a:r>
            <a:endParaRPr/>
          </a:p>
        </p:txBody>
      </p:sp>
      <p:pic>
        <p:nvPicPr>
          <p:cNvPr id="55" name="Google Shape;492;p11"/>
          <p:cNvPicPr preferRelativeResize="0"/>
          <p:nvPr/>
        </p:nvPicPr>
        <p:blipFill rotWithShape="1">
          <a:blip r:embed="rId11">
            <a:alphaModFix/>
          </a:blip>
          <a:srcRect/>
          <a:stretch/>
        </p:blipFill>
        <p:spPr>
          <a:xfrm>
            <a:off x="5749226" y="3065544"/>
            <a:ext cx="810000" cy="518400"/>
          </a:xfrm>
          <a:prstGeom prst="rect">
            <a:avLst/>
          </a:prstGeom>
          <a:noFill/>
          <a:ln w="9525" cap="flat" cmpd="sng">
            <a:solidFill>
              <a:srgbClr val="A5A5A5"/>
            </a:solidFill>
            <a:prstDash val="solid"/>
            <a:round/>
            <a:headEnd type="none" w="sm" len="sm"/>
            <a:tailEnd type="none" w="sm" len="sm"/>
          </a:ln>
          <a:effectLst>
            <a:outerShdw blurRad="50800" dist="38100" dir="2700000" algn="tl" rotWithShape="0">
              <a:srgbClr val="000000">
                <a:alpha val="40000"/>
              </a:srgbClr>
            </a:outerShdw>
          </a:effectLst>
        </p:spPr>
      </p:pic>
      <p:pic>
        <p:nvPicPr>
          <p:cNvPr id="56" name="Google Shape;500;p11"/>
          <p:cNvPicPr preferRelativeResize="0"/>
          <p:nvPr/>
        </p:nvPicPr>
        <p:blipFill rotWithShape="1">
          <a:blip r:embed="rId12">
            <a:alphaModFix/>
          </a:blip>
          <a:srcRect/>
          <a:stretch/>
        </p:blipFill>
        <p:spPr>
          <a:xfrm>
            <a:off x="5748947" y="3685121"/>
            <a:ext cx="810000" cy="507703"/>
          </a:xfrm>
          <a:prstGeom prst="rect">
            <a:avLst/>
          </a:prstGeom>
          <a:noFill/>
          <a:ln w="9525" cap="flat" cmpd="sng">
            <a:solidFill>
              <a:srgbClr val="A5A5A5"/>
            </a:solidFill>
            <a:prstDash val="solid"/>
            <a:round/>
            <a:headEnd type="none" w="sm" len="sm"/>
            <a:tailEnd type="none" w="sm" len="sm"/>
          </a:ln>
          <a:effectLst>
            <a:outerShdw blurRad="50800" dist="38100" dir="2700000" algn="tl" rotWithShape="0">
              <a:srgbClr val="000000">
                <a:alpha val="40000"/>
              </a:srgbClr>
            </a:outerShdw>
          </a:effectLst>
        </p:spPr>
      </p:pic>
      <p:pic>
        <p:nvPicPr>
          <p:cNvPr id="57" name="Google Shape;501;p11"/>
          <p:cNvPicPr preferRelativeResize="0"/>
          <p:nvPr/>
        </p:nvPicPr>
        <p:blipFill rotWithShape="1">
          <a:blip r:embed="rId13">
            <a:alphaModFix/>
          </a:blip>
          <a:srcRect l="1362" r="1662"/>
          <a:stretch/>
        </p:blipFill>
        <p:spPr>
          <a:xfrm>
            <a:off x="5750464" y="2464581"/>
            <a:ext cx="810000" cy="491572"/>
          </a:xfrm>
          <a:prstGeom prst="rect">
            <a:avLst/>
          </a:prstGeom>
          <a:noFill/>
          <a:ln w="9525" cap="flat" cmpd="sng">
            <a:solidFill>
              <a:srgbClr val="A5A5A5"/>
            </a:solidFill>
            <a:prstDash val="solid"/>
            <a:round/>
            <a:headEnd type="none" w="sm" len="sm"/>
            <a:tailEnd type="none" w="sm" len="sm"/>
          </a:ln>
          <a:effectLst>
            <a:outerShdw blurRad="50800" dist="38100" dir="2700000" algn="tl" rotWithShape="0">
              <a:srgbClr val="000000">
                <a:alpha val="40000"/>
              </a:srgbClr>
            </a:outerShdw>
          </a:effectLst>
        </p:spPr>
      </p:pic>
      <p:sp>
        <p:nvSpPr>
          <p:cNvPr id="59"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4</a:t>
            </a:fld>
            <a:endParaRPr lang="ja-JP" altLang="en-US" dirty="0"/>
          </a:p>
        </p:txBody>
      </p:sp>
    </p:spTree>
    <p:extLst>
      <p:ext uri="{BB962C8B-B14F-4D97-AF65-F5344CB8AC3E}">
        <p14:creationId xmlns:p14="http://schemas.microsoft.com/office/powerpoint/2010/main" val="9856520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2-2.</a:t>
            </a:r>
            <a:r>
              <a:rPr lang="ja-JP" altLang="en-US" dirty="0" smtClean="0">
                <a:latin typeface="+mn-ea"/>
                <a:ea typeface="+mn-ea"/>
              </a:rPr>
              <a:t>ユーザーアカウントを作成　部門分析ユーザーを作成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smtClean="0">
                <a:latin typeface="+mn-ea"/>
              </a:rPr>
              <a:t>部門分析ユーザー「</a:t>
            </a:r>
            <a:r>
              <a:rPr lang="en-US" altLang="ja-JP" dirty="0" smtClean="0">
                <a:latin typeface="Segoe UI 本文"/>
              </a:rPr>
              <a:t>11</a:t>
            </a:r>
            <a:r>
              <a:rPr lang="ja-JP" altLang="en-US" dirty="0" smtClean="0">
                <a:latin typeface="+mn-ea"/>
              </a:rPr>
              <a:t>」を作成します。</a:t>
            </a:r>
            <a:endParaRPr lang="en-US" altLang="ja-JP" dirty="0" smtClean="0">
              <a:latin typeface="+mn-ea"/>
            </a:endParaRPr>
          </a:p>
          <a:p>
            <a:endParaRPr lang="en-US" altLang="ja-JP" dirty="0">
              <a:latin typeface="+mn-ea"/>
            </a:endParaRPr>
          </a:p>
          <a:p>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40</a:t>
            </a:fld>
            <a:endParaRPr lang="ja-JP" altLang="en-US" dirty="0"/>
          </a:p>
        </p:txBody>
      </p:sp>
      <p:pic>
        <p:nvPicPr>
          <p:cNvPr id="8" name="図 7"/>
          <p:cNvPicPr>
            <a:picLocks noChangeAspect="1"/>
          </p:cNvPicPr>
          <p:nvPr/>
        </p:nvPicPr>
        <p:blipFill>
          <a:blip r:embed="rId2"/>
          <a:stretch>
            <a:fillRect/>
          </a:stretch>
        </p:blipFill>
        <p:spPr>
          <a:xfrm>
            <a:off x="971600" y="1563958"/>
            <a:ext cx="2805195" cy="2880000"/>
          </a:xfrm>
          <a:prstGeom prst="rect">
            <a:avLst/>
          </a:prstGeom>
          <a:ln>
            <a:solidFill>
              <a:schemeClr val="tx1">
                <a:lumMod val="75000"/>
                <a:lumOff val="25000"/>
              </a:schemeClr>
            </a:solidFill>
          </a:ln>
        </p:spPr>
      </p:pic>
      <p:graphicFrame>
        <p:nvGraphicFramePr>
          <p:cNvPr id="9"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3836423112"/>
              </p:ext>
            </p:extLst>
          </p:nvPr>
        </p:nvGraphicFramePr>
        <p:xfrm>
          <a:off x="4572288" y="1563918"/>
          <a:ext cx="2592000" cy="2520000"/>
        </p:xfrm>
        <a:graphic>
          <a:graphicData uri="http://schemas.openxmlformats.org/drawingml/2006/table">
            <a:tbl>
              <a:tblPr/>
              <a:tblGrid>
                <a:gridCol w="1296000">
                  <a:extLst>
                    <a:ext uri="{9D8B030D-6E8A-4147-A177-3AD203B41FA5}">
                      <a16:colId xmlns:a16="http://schemas.microsoft.com/office/drawing/2014/main" val="20001"/>
                    </a:ext>
                  </a:extLst>
                </a:gridCol>
                <a:gridCol w="1296000">
                  <a:extLst>
                    <a:ext uri="{9D8B030D-6E8A-4147-A177-3AD203B41FA5}">
                      <a16:colId xmlns:a16="http://schemas.microsoft.com/office/drawing/2014/main" val="3098161779"/>
                    </a:ext>
                  </a:extLst>
                </a:gridCol>
              </a:tblGrid>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ユーザー情報</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239294396"/>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ID / </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パスワード</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11 / 11</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加藤　大介</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Email</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アドレス</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831151164"/>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daisuke_kato@shain.co.jp</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3164406799"/>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作成先グループ</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ステータス</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22534715"/>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err="1" smtClean="0">
                          <a:ln>
                            <a:noFill/>
                          </a:ln>
                          <a:solidFill>
                            <a:schemeClr val="tx1">
                              <a:lumMod val="75000"/>
                              <a:lumOff val="25000"/>
                            </a:schemeClr>
                          </a:solidFill>
                          <a:effectLst/>
                          <a:latin typeface="Segoe UI 本文"/>
                          <a:ea typeface="+mn-ea"/>
                          <a:cs typeface="メイリオ" pitchFamily="50" charset="-128"/>
                        </a:rPr>
                        <a:t>kkalec</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アクティブ</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bl>
          </a:graphicData>
        </a:graphic>
      </p:graphicFrame>
      <p:sp>
        <p:nvSpPr>
          <p:cNvPr id="1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6435707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2-3.</a:t>
            </a:r>
            <a:r>
              <a:rPr lang="ja-JP" altLang="en-US" dirty="0" smtClean="0">
                <a:latin typeface="+mn-ea"/>
                <a:ea typeface="+mn-ea"/>
              </a:rPr>
              <a:t>ユーザーアカウントを作成　部門分析グループへ割り当て</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smtClean="0">
                <a:latin typeface="+mn-ea"/>
              </a:rPr>
              <a:t>部門分析ユーザー「</a:t>
            </a:r>
            <a:r>
              <a:rPr lang="en-US" altLang="ja-JP" dirty="0" smtClean="0">
                <a:latin typeface="Segoe UI 本文"/>
              </a:rPr>
              <a:t>11</a:t>
            </a:r>
            <a:r>
              <a:rPr lang="ja-JP" altLang="en-US" dirty="0" smtClean="0">
                <a:latin typeface="+mn-ea"/>
              </a:rPr>
              <a:t>」を </a:t>
            </a:r>
            <a:r>
              <a:rPr lang="en-US" altLang="ja-JP" dirty="0" err="1" smtClean="0">
                <a:latin typeface="+mn-ea"/>
              </a:rPr>
              <a:t>kkalec</a:t>
            </a:r>
            <a:r>
              <a:rPr lang="ja-JP" altLang="en-US" dirty="0" smtClean="0">
                <a:latin typeface="+mn-ea"/>
              </a:rPr>
              <a:t>グループ内の「</a:t>
            </a:r>
            <a:r>
              <a:rPr lang="en-US" altLang="ja-JP" dirty="0" err="1" smtClean="0">
                <a:latin typeface="Segoe UI 本文"/>
              </a:rPr>
              <a:t>AdvancedUsers</a:t>
            </a:r>
            <a:r>
              <a:rPr lang="ja-JP" altLang="en-US" dirty="0" smtClean="0">
                <a:latin typeface="+mn-ea"/>
              </a:rPr>
              <a:t>」に所属させます。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41</a:t>
            </a:fld>
            <a:endParaRPr lang="ja-JP" altLang="en-US" dirty="0"/>
          </a:p>
        </p:txBody>
      </p:sp>
      <p:pic>
        <p:nvPicPr>
          <p:cNvPr id="6" name="図 5"/>
          <p:cNvPicPr>
            <a:picLocks noChangeAspect="1"/>
          </p:cNvPicPr>
          <p:nvPr/>
        </p:nvPicPr>
        <p:blipFill>
          <a:blip r:embed="rId2"/>
          <a:stretch>
            <a:fillRect/>
          </a:stretch>
        </p:blipFill>
        <p:spPr>
          <a:xfrm>
            <a:off x="972200" y="1563638"/>
            <a:ext cx="7200000" cy="3086757"/>
          </a:xfrm>
          <a:prstGeom prst="rect">
            <a:avLst/>
          </a:prstGeom>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015272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2-4.</a:t>
            </a:r>
            <a:r>
              <a:rPr lang="ja-JP" altLang="en-US" dirty="0" smtClean="0">
                <a:latin typeface="+mn-ea"/>
                <a:ea typeface="+mn-ea"/>
              </a:rPr>
              <a:t>ユーザーアカウントを作成　部門閲覧ユーザーを作成</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smtClean="0">
                <a:latin typeface="+mn-ea"/>
              </a:rPr>
              <a:t>部門閲覧ユーザー「</a:t>
            </a:r>
            <a:r>
              <a:rPr lang="en-US" altLang="ja-JP" dirty="0" smtClean="0">
                <a:latin typeface="Segoe UI 本文"/>
              </a:rPr>
              <a:t>24</a:t>
            </a:r>
            <a:r>
              <a:rPr lang="ja-JP" altLang="en-US" dirty="0" smtClean="0">
                <a:latin typeface="+mn-ea"/>
              </a:rPr>
              <a:t>」</a:t>
            </a:r>
            <a:r>
              <a:rPr lang="ja-JP" altLang="en-US" dirty="0">
                <a:latin typeface="+mn-ea"/>
              </a:rPr>
              <a:t>を作成します</a:t>
            </a:r>
            <a:r>
              <a:rPr lang="ja-JP" altLang="en-US" dirty="0" smtClean="0">
                <a:latin typeface="+mn-ea"/>
              </a:rPr>
              <a:t>。</a:t>
            </a:r>
            <a:endParaRPr lang="en-US" altLang="ja-JP" dirty="0" smtClean="0">
              <a:latin typeface="+mn-ea"/>
            </a:endParaRPr>
          </a:p>
          <a:p>
            <a:endParaRPr lang="en-US" altLang="ja-JP" dirty="0">
              <a:latin typeface="+mn-ea"/>
            </a:endParaRPr>
          </a:p>
          <a:p>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42</a:t>
            </a:fld>
            <a:endParaRPr lang="ja-JP" altLang="en-US" dirty="0"/>
          </a:p>
        </p:txBody>
      </p:sp>
      <p:pic>
        <p:nvPicPr>
          <p:cNvPr id="10" name="図 9"/>
          <p:cNvPicPr>
            <a:picLocks noChangeAspect="1"/>
          </p:cNvPicPr>
          <p:nvPr/>
        </p:nvPicPr>
        <p:blipFill>
          <a:blip r:embed="rId2"/>
          <a:stretch>
            <a:fillRect/>
          </a:stretch>
        </p:blipFill>
        <p:spPr>
          <a:xfrm>
            <a:off x="971600" y="1563638"/>
            <a:ext cx="2805195" cy="2880000"/>
          </a:xfrm>
          <a:prstGeom prst="rect">
            <a:avLst/>
          </a:prstGeom>
          <a:ln>
            <a:solidFill>
              <a:schemeClr val="tx1">
                <a:lumMod val="75000"/>
                <a:lumOff val="25000"/>
              </a:schemeClr>
            </a:solidFill>
          </a:ln>
        </p:spPr>
      </p:pic>
      <p:graphicFrame>
        <p:nvGraphicFramePr>
          <p:cNvPr id="8"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763806618"/>
              </p:ext>
            </p:extLst>
          </p:nvPr>
        </p:nvGraphicFramePr>
        <p:xfrm>
          <a:off x="4572288" y="1563878"/>
          <a:ext cx="2592000" cy="2520000"/>
        </p:xfrm>
        <a:graphic>
          <a:graphicData uri="http://schemas.openxmlformats.org/drawingml/2006/table">
            <a:tbl>
              <a:tblPr/>
              <a:tblGrid>
                <a:gridCol w="1296000">
                  <a:extLst>
                    <a:ext uri="{9D8B030D-6E8A-4147-A177-3AD203B41FA5}">
                      <a16:colId xmlns:a16="http://schemas.microsoft.com/office/drawing/2014/main" val="20001"/>
                    </a:ext>
                  </a:extLst>
                </a:gridCol>
                <a:gridCol w="1296000">
                  <a:extLst>
                    <a:ext uri="{9D8B030D-6E8A-4147-A177-3AD203B41FA5}">
                      <a16:colId xmlns:a16="http://schemas.microsoft.com/office/drawing/2014/main" val="3098161779"/>
                    </a:ext>
                  </a:extLst>
                </a:gridCol>
              </a:tblGrid>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ユーザー情報</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2789634257"/>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ID / </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パスワード</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24 / 24</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谷口　和夫</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Email</a:t>
                      </a: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アドレス</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831151164"/>
                  </a:ext>
                </a:extLst>
              </a:tr>
              <a:tr h="36000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Segoe UI 本文"/>
                          <a:ea typeface="+mn-ea"/>
                          <a:cs typeface="メイリオ" pitchFamily="50" charset="-128"/>
                        </a:rPr>
                        <a:t>kazuo_taniguchi@shain.co.jp</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3164406799"/>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作成先グループ</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ステータス</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lumMod val="75000"/>
                        </a:schemeClr>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922534715"/>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err="1" smtClean="0">
                          <a:ln>
                            <a:noFill/>
                          </a:ln>
                          <a:solidFill>
                            <a:schemeClr val="tx1">
                              <a:lumMod val="75000"/>
                              <a:lumOff val="25000"/>
                            </a:schemeClr>
                          </a:solidFill>
                          <a:effectLst/>
                          <a:latin typeface="Segoe UI 本文"/>
                          <a:ea typeface="+mn-ea"/>
                          <a:cs typeface="メイリオ" pitchFamily="50" charset="-128"/>
                        </a:rPr>
                        <a:t>kkalec</a:t>
                      </a:r>
                      <a:endParaRPr kumimoji="1" lang="en-US" altLang="ja-JP" sz="1200" b="0" i="0" u="none" strike="noStrike" cap="none" normalizeH="0" baseline="0" dirty="0">
                        <a:ln>
                          <a:noFill/>
                        </a:ln>
                        <a:solidFill>
                          <a:schemeClr val="tx1">
                            <a:lumMod val="75000"/>
                            <a:lumOff val="25000"/>
                          </a:schemeClr>
                        </a:solidFill>
                        <a:effectLst/>
                        <a:latin typeface="Segoe UI 本文"/>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アクティブ</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bl>
          </a:graphicData>
        </a:graphic>
      </p:graphicFrame>
      <p:sp>
        <p:nvSpPr>
          <p:cNvPr id="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1625840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latin typeface="Segoe UI Semibold" panose="020B0702040204020203" pitchFamily="34" charset="0"/>
                <a:ea typeface="+mn-ea"/>
                <a:cs typeface="Segoe UI Semibold" panose="020B0702040204020203" pitchFamily="34" charset="0"/>
              </a:rPr>
              <a:t>2-5.</a:t>
            </a:r>
            <a:r>
              <a:rPr lang="ja-JP" altLang="en-US" dirty="0" smtClean="0">
                <a:latin typeface="+mn-ea"/>
                <a:ea typeface="+mn-ea"/>
              </a:rPr>
              <a:t>ユーザーアカウントを作成</a:t>
            </a:r>
            <a:r>
              <a:rPr lang="ja-JP" altLang="en-US" dirty="0">
                <a:latin typeface="+mn-ea"/>
                <a:ea typeface="+mn-ea"/>
              </a:rPr>
              <a:t>　</a:t>
            </a:r>
            <a:r>
              <a:rPr lang="ja-JP" altLang="en-US" dirty="0" smtClean="0">
                <a:latin typeface="+mn-ea"/>
                <a:ea typeface="+mn-ea"/>
              </a:rPr>
              <a:t>部門閲覧グループへ割り当て</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a:t>部門閲覧ユーザー「</a:t>
            </a:r>
            <a:r>
              <a:rPr lang="en-US" altLang="ja-JP" dirty="0">
                <a:latin typeface="Segoe UI 本文"/>
              </a:rPr>
              <a:t>24</a:t>
            </a:r>
            <a:r>
              <a:rPr lang="ja-JP" altLang="en-US" dirty="0"/>
              <a:t>」を </a:t>
            </a:r>
            <a:r>
              <a:rPr lang="en-US" altLang="ja-JP" dirty="0" err="1">
                <a:latin typeface="Segoe UI 本文"/>
              </a:rPr>
              <a:t>kkalec</a:t>
            </a:r>
            <a:r>
              <a:rPr lang="ja-JP" altLang="en-US" dirty="0"/>
              <a:t>グループ内の「</a:t>
            </a:r>
            <a:r>
              <a:rPr lang="en-US" altLang="ja-JP" dirty="0" err="1">
                <a:latin typeface="Segoe UI 本文"/>
              </a:rPr>
              <a:t>BasicUsers</a:t>
            </a:r>
            <a:r>
              <a:rPr lang="ja-JP" altLang="en-US" dirty="0"/>
              <a:t>」に所属させます。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43</a:t>
            </a:fld>
            <a:endParaRPr lang="ja-JP" altLang="en-US" dirty="0"/>
          </a:p>
        </p:txBody>
      </p:sp>
      <p:pic>
        <p:nvPicPr>
          <p:cNvPr id="11" name="図 10"/>
          <p:cNvPicPr>
            <a:picLocks noChangeAspect="1"/>
          </p:cNvPicPr>
          <p:nvPr/>
        </p:nvPicPr>
        <p:blipFill>
          <a:blip r:embed="rId2"/>
          <a:stretch>
            <a:fillRect/>
          </a:stretch>
        </p:blipFill>
        <p:spPr>
          <a:xfrm>
            <a:off x="971600" y="1563638"/>
            <a:ext cx="7200000" cy="3086755"/>
          </a:xfrm>
          <a:prstGeom prst="rect">
            <a:avLst/>
          </a:prstGeom>
          <a:solidFill>
            <a:schemeClr val="tx1">
              <a:lumMod val="75000"/>
              <a:lumOff val="25000"/>
            </a:schemeClr>
          </a:solidFill>
          <a:ln>
            <a:solidFill>
              <a:schemeClr val="tx1">
                <a:lumMod val="75000"/>
                <a:lumOff val="25000"/>
              </a:schemeClr>
            </a:solidFill>
          </a:ln>
        </p:spPr>
      </p:pic>
      <p:sp>
        <p:nvSpPr>
          <p:cNvPr id="7"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81193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ユーザーの一括インポート</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5" name="コンテンツ プレースホルダー 4"/>
          <p:cNvSpPr>
            <a:spLocks noGrp="1"/>
          </p:cNvSpPr>
          <p:nvPr>
            <p:ph sz="quarter" idx="13"/>
          </p:nvPr>
        </p:nvSpPr>
        <p:spPr>
          <a:xfrm>
            <a:off x="215516" y="915566"/>
            <a:ext cx="8676964" cy="3816424"/>
          </a:xfrm>
        </p:spPr>
        <p:txBody>
          <a:bodyPr>
            <a:normAutofit/>
          </a:bodyPr>
          <a:lstStyle/>
          <a:p>
            <a:r>
              <a:rPr lang="ja-JP" altLang="en-US" sz="1200" dirty="0" smtClean="0"/>
              <a:t>セキュリティセンターの「ユーザのインポート」より、</a:t>
            </a:r>
            <a:r>
              <a:rPr lang="en-US" altLang="ja-JP" sz="1200" dirty="0" smtClean="0"/>
              <a:t>CSV</a:t>
            </a:r>
            <a:r>
              <a:rPr lang="ja-JP" altLang="en-US" sz="1200" dirty="0" smtClean="0"/>
              <a:t>データを使ってユーザーの一括登録が可能です。</a:t>
            </a:r>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a:p>
          <a:p>
            <a:endParaRPr lang="en-US" altLang="ja-JP" sz="1200" dirty="0" smtClean="0"/>
          </a:p>
          <a:p>
            <a:endParaRPr lang="en-US" altLang="ja-JP" sz="1200" dirty="0"/>
          </a:p>
          <a:p>
            <a:r>
              <a:rPr lang="en-US" altLang="ja-JP" sz="1050" dirty="0" smtClean="0"/>
              <a:t>【CSV</a:t>
            </a:r>
            <a:r>
              <a:rPr lang="ja-JP" altLang="en-US" sz="1050" dirty="0" smtClean="0"/>
              <a:t>フォーマット</a:t>
            </a:r>
            <a:r>
              <a:rPr lang="en-US" altLang="ja-JP" sz="1050" dirty="0"/>
              <a:t>】</a:t>
            </a:r>
            <a:endParaRPr lang="en-US" altLang="ja-JP" sz="1050" dirty="0" smtClean="0"/>
          </a:p>
          <a:p>
            <a:r>
              <a:rPr lang="ja-JP" altLang="en-US" sz="1050" dirty="0"/>
              <a:t>　</a:t>
            </a:r>
            <a:r>
              <a:rPr lang="ja-JP" altLang="en-US" sz="1050" dirty="0" smtClean="0"/>
              <a:t>ユーザー</a:t>
            </a:r>
            <a:r>
              <a:rPr lang="en-US" altLang="ja-JP" sz="1050" dirty="0" smtClean="0"/>
              <a:t>ID</a:t>
            </a:r>
            <a:r>
              <a:rPr lang="en-US" altLang="ja-JP" sz="1050" dirty="0"/>
              <a:t>,</a:t>
            </a:r>
            <a:r>
              <a:rPr lang="ja-JP" altLang="en-US" sz="1050" dirty="0"/>
              <a:t>パスワード</a:t>
            </a:r>
            <a:r>
              <a:rPr lang="en-US" altLang="ja-JP" sz="1050" dirty="0"/>
              <a:t>,</a:t>
            </a:r>
            <a:r>
              <a:rPr lang="ja-JP" altLang="en-US" sz="1050" dirty="0"/>
              <a:t>説明</a:t>
            </a:r>
            <a:r>
              <a:rPr lang="en-US" altLang="ja-JP" sz="1050" dirty="0"/>
              <a:t>,</a:t>
            </a:r>
            <a:r>
              <a:rPr lang="ja-JP" altLang="en-US" sz="1050" dirty="0"/>
              <a:t>メールアドレス</a:t>
            </a:r>
            <a:r>
              <a:rPr lang="en-US" altLang="ja-JP" sz="1050" dirty="0"/>
              <a:t>,</a:t>
            </a:r>
            <a:r>
              <a:rPr lang="ja-JP" altLang="en-US" sz="1050" dirty="0"/>
              <a:t>ステータス</a:t>
            </a:r>
            <a:r>
              <a:rPr lang="en-US" altLang="ja-JP" sz="1050" dirty="0"/>
              <a:t>,</a:t>
            </a:r>
            <a:r>
              <a:rPr lang="ja-JP" altLang="en-US" sz="1050" dirty="0"/>
              <a:t>グループ</a:t>
            </a:r>
          </a:p>
          <a:p>
            <a:endParaRPr lang="en-US" altLang="ja-JP" sz="1050" dirty="0" smtClean="0"/>
          </a:p>
          <a:p>
            <a:r>
              <a:rPr lang="ja-JP" altLang="en-US" sz="1050" dirty="0"/>
              <a:t>　</a:t>
            </a:r>
            <a:r>
              <a:rPr lang="ja-JP" altLang="en-US" sz="1050" dirty="0" smtClean="0"/>
              <a:t>例</a:t>
            </a:r>
            <a:r>
              <a:rPr lang="ja-JP" altLang="en-US" sz="1050" dirty="0"/>
              <a:t>）</a:t>
            </a:r>
          </a:p>
          <a:p>
            <a:r>
              <a:rPr lang="ja-JP" altLang="en-US" sz="1050" dirty="0" smtClean="0"/>
              <a:t>　</a:t>
            </a:r>
            <a:r>
              <a:rPr lang="en-US" altLang="ja-JP" sz="900" dirty="0"/>
              <a:t>01,01,</a:t>
            </a:r>
            <a:r>
              <a:rPr lang="ja-JP" altLang="en-US" sz="900" dirty="0"/>
              <a:t>鈴木　久晴</a:t>
            </a:r>
            <a:r>
              <a:rPr lang="en-US" altLang="ja-JP" sz="900" dirty="0"/>
              <a:t>,</a:t>
            </a:r>
            <a:r>
              <a:rPr lang="en-US" altLang="ja-JP" sz="900" dirty="0" err="1" smtClean="0"/>
              <a:t>hisaharu_suzuki@shain.co.jp,ACTIVE,kkalec</a:t>
            </a:r>
            <a:r>
              <a:rPr lang="en-US" altLang="ja-JP" sz="900" dirty="0" smtClean="0"/>
              <a:t>/</a:t>
            </a:r>
            <a:r>
              <a:rPr lang="en-US" altLang="ja-JP" sz="900" dirty="0" err="1" smtClean="0"/>
              <a:t>GroupAdmins;kkalec</a:t>
            </a:r>
            <a:r>
              <a:rPr lang="en-US" altLang="ja-JP" sz="900" dirty="0" smtClean="0"/>
              <a:t>/Developers</a:t>
            </a:r>
            <a:endParaRPr lang="en-US" altLang="ja-JP" sz="1050" dirty="0" smtClean="0"/>
          </a:p>
          <a:p>
            <a:r>
              <a:rPr lang="ja-JP" altLang="en-US" sz="1050" dirty="0" smtClean="0"/>
              <a:t>　</a:t>
            </a:r>
            <a:r>
              <a:rPr lang="en-US" altLang="ja-JP" sz="900" dirty="0" smtClean="0"/>
              <a:t>11,11</a:t>
            </a:r>
            <a:r>
              <a:rPr lang="en-US" altLang="ja-JP" sz="900" dirty="0"/>
              <a:t>,</a:t>
            </a:r>
            <a:r>
              <a:rPr lang="ja-JP" altLang="en-US" sz="900" dirty="0"/>
              <a:t>加藤　大介</a:t>
            </a:r>
            <a:r>
              <a:rPr lang="en-US" altLang="ja-JP" sz="900" dirty="0"/>
              <a:t>,</a:t>
            </a:r>
            <a:r>
              <a:rPr lang="en-US" altLang="ja-JP" sz="900" dirty="0" err="1"/>
              <a:t>daisuke_kato@shain.co.jp,ACTIVE,kkalec</a:t>
            </a:r>
            <a:r>
              <a:rPr lang="en-US" altLang="ja-JP" sz="900" dirty="0"/>
              <a:t>/</a:t>
            </a:r>
            <a:r>
              <a:rPr lang="en-US" altLang="ja-JP" sz="900" dirty="0" err="1"/>
              <a:t>AdvancedUsers</a:t>
            </a:r>
            <a:endParaRPr lang="en-US" altLang="ja-JP" sz="900" dirty="0"/>
          </a:p>
          <a:p>
            <a:r>
              <a:rPr lang="ja-JP" altLang="en-US" sz="1050" dirty="0" smtClean="0"/>
              <a:t>　</a:t>
            </a:r>
            <a:r>
              <a:rPr lang="en-US" altLang="ja-JP" sz="900" dirty="0" smtClean="0"/>
              <a:t>24,24</a:t>
            </a:r>
            <a:r>
              <a:rPr lang="en-US" altLang="ja-JP" sz="900" dirty="0"/>
              <a:t>,</a:t>
            </a:r>
            <a:r>
              <a:rPr lang="ja-JP" altLang="en-US" sz="900" dirty="0"/>
              <a:t>谷口　和夫</a:t>
            </a:r>
            <a:r>
              <a:rPr lang="en-US" altLang="ja-JP" sz="900" dirty="0"/>
              <a:t>,</a:t>
            </a:r>
            <a:r>
              <a:rPr lang="en-US" altLang="ja-JP" sz="900" dirty="0" err="1" smtClean="0"/>
              <a:t>kazuo_taniguchi@shain.co.jp,ACTIVE,kkalec</a:t>
            </a:r>
            <a:r>
              <a:rPr lang="en-US" altLang="ja-JP" sz="900" dirty="0" smtClean="0"/>
              <a:t>/</a:t>
            </a:r>
            <a:r>
              <a:rPr lang="en-US" altLang="ja-JP" sz="900" dirty="0" err="1" smtClean="0"/>
              <a:t>BasicUsers</a:t>
            </a:r>
            <a:endParaRPr lang="en-US" altLang="ja-JP" sz="900"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44</a:t>
            </a:fld>
            <a:endParaRPr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94" y="1349159"/>
            <a:ext cx="2179639" cy="972000"/>
          </a:xfrm>
          <a:prstGeom prst="rect">
            <a:avLst/>
          </a:prstGeom>
          <a:ln>
            <a:solidFill>
              <a:schemeClr val="tx1">
                <a:lumMod val="75000"/>
                <a:lumOff val="25000"/>
              </a:schemeClr>
            </a:solidFill>
          </a:ln>
        </p:spPr>
      </p:pic>
      <p:pic>
        <p:nvPicPr>
          <p:cNvPr id="4" name="図 3"/>
          <p:cNvPicPr>
            <a:picLocks noChangeAspect="1"/>
          </p:cNvPicPr>
          <p:nvPr/>
        </p:nvPicPr>
        <p:blipFill rotWithShape="1">
          <a:blip r:embed="rId4"/>
          <a:srcRect l="258" t="4647" r="1263" b="3609"/>
          <a:stretch/>
        </p:blipFill>
        <p:spPr>
          <a:xfrm>
            <a:off x="2555779" y="1349160"/>
            <a:ext cx="2949680" cy="972000"/>
          </a:xfrm>
          <a:prstGeom prst="rect">
            <a:avLst/>
          </a:prstGeom>
          <a:ln>
            <a:solidFill>
              <a:schemeClr val="tx1">
                <a:lumMod val="75000"/>
                <a:lumOff val="25000"/>
              </a:schemeClr>
            </a:solidFill>
          </a:ln>
        </p:spPr>
      </p:pic>
      <p:sp>
        <p:nvSpPr>
          <p:cNvPr id="11" name="正方形/長方形 10"/>
          <p:cNvSpPr/>
          <p:nvPr/>
        </p:nvSpPr>
        <p:spPr>
          <a:xfrm>
            <a:off x="1223656" y="1833585"/>
            <a:ext cx="252000" cy="25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328400" y="2715766"/>
            <a:ext cx="3564080" cy="1440000"/>
          </a:xfrm>
          <a:prstGeom prst="rect">
            <a:avLst/>
          </a:prstGeom>
          <a:solidFill>
            <a:schemeClr val="accent5">
              <a:lumMod val="20000"/>
              <a:lumOff val="80000"/>
            </a:schemeClr>
          </a:solidFill>
        </p:spPr>
        <p:txBody>
          <a:bodyPr wrap="square" rtlCol="0">
            <a:spAutoFit/>
          </a:bodyPr>
          <a:lstStyle/>
          <a:p>
            <a:pPr>
              <a:lnSpc>
                <a:spcPct val="120000"/>
              </a:lnSpc>
            </a:pPr>
            <a:r>
              <a:rPr lang="ja-JP" altLang="en-US" sz="900" b="1" dirty="0" smtClean="0">
                <a:solidFill>
                  <a:schemeClr val="tx1">
                    <a:lumMod val="75000"/>
                    <a:lumOff val="25000"/>
                  </a:schemeClr>
                </a:solidFill>
              </a:rPr>
              <a:t>インポートの利用に関して</a:t>
            </a:r>
            <a:endParaRPr lang="en-US" altLang="ja-JP" sz="900" b="1" dirty="0" smtClean="0">
              <a:solidFill>
                <a:schemeClr val="tx1">
                  <a:lumMod val="75000"/>
                  <a:lumOff val="25000"/>
                </a:schemeClr>
              </a:solidFill>
            </a:endParaRPr>
          </a:p>
          <a:p>
            <a:pPr>
              <a:lnSpc>
                <a:spcPct val="120000"/>
              </a:lnSpc>
            </a:pPr>
            <a:endParaRPr kumimoji="1" lang="en-US" altLang="ja-JP" sz="900" dirty="0" smtClean="0">
              <a:solidFill>
                <a:schemeClr val="tx1">
                  <a:lumMod val="75000"/>
                  <a:lumOff val="25000"/>
                </a:schemeClr>
              </a:solidFill>
            </a:endParaRPr>
          </a:p>
          <a:p>
            <a:pPr marL="171450" indent="-171450">
              <a:lnSpc>
                <a:spcPct val="120000"/>
              </a:lnSpc>
              <a:buFont typeface="Arial" panose="020B0604020202020204" pitchFamily="34" charset="0"/>
              <a:buChar char="•"/>
            </a:pPr>
            <a:r>
              <a:rPr lang="en-US" altLang="ja-JP" sz="900" dirty="0">
                <a:solidFill>
                  <a:schemeClr val="tx1">
                    <a:lumMod val="75000"/>
                    <a:lumOff val="25000"/>
                  </a:schemeClr>
                </a:solidFill>
              </a:rPr>
              <a:t>CSV</a:t>
            </a:r>
            <a:r>
              <a:rPr lang="ja-JP" altLang="en-US" sz="900" dirty="0">
                <a:solidFill>
                  <a:schemeClr val="tx1">
                    <a:lumMod val="75000"/>
                    <a:lumOff val="25000"/>
                  </a:schemeClr>
                </a:solidFill>
              </a:rPr>
              <a:t>ファイルの文字コードは</a:t>
            </a:r>
            <a:r>
              <a:rPr lang="en-US" altLang="ja-JP" sz="900" dirty="0">
                <a:solidFill>
                  <a:schemeClr val="tx1">
                    <a:lumMod val="75000"/>
                    <a:lumOff val="25000"/>
                  </a:schemeClr>
                </a:solidFill>
              </a:rPr>
              <a:t>UTF-8</a:t>
            </a:r>
            <a:r>
              <a:rPr lang="ja-JP" altLang="en-US" sz="900" dirty="0">
                <a:solidFill>
                  <a:schemeClr val="tx1">
                    <a:lumMod val="75000"/>
                    <a:lumOff val="25000"/>
                  </a:schemeClr>
                </a:solidFill>
              </a:rPr>
              <a:t>である必要があります</a:t>
            </a:r>
          </a:p>
          <a:p>
            <a:pPr marL="171450" indent="-171450">
              <a:lnSpc>
                <a:spcPct val="120000"/>
              </a:lnSpc>
              <a:buFont typeface="Arial" panose="020B0604020202020204" pitchFamily="34" charset="0"/>
              <a:buChar char="•"/>
            </a:pPr>
            <a:r>
              <a:rPr lang="ja-JP" altLang="en-US" sz="900" dirty="0" smtClean="0">
                <a:solidFill>
                  <a:schemeClr val="tx1">
                    <a:lumMod val="75000"/>
                    <a:lumOff val="25000"/>
                  </a:schemeClr>
                </a:solidFill>
              </a:rPr>
              <a:t>ユーザーの</a:t>
            </a:r>
            <a:r>
              <a:rPr lang="ja-JP" altLang="en-US" sz="900" dirty="0">
                <a:solidFill>
                  <a:schemeClr val="tx1">
                    <a:lumMod val="75000"/>
                    <a:lumOff val="25000"/>
                  </a:schemeClr>
                </a:solidFill>
              </a:rPr>
              <a:t>新規作成でのみ利用できます（更新はできません）</a:t>
            </a:r>
          </a:p>
          <a:p>
            <a:pPr marL="171450" indent="-171450">
              <a:lnSpc>
                <a:spcPct val="120000"/>
              </a:lnSpc>
              <a:buFont typeface="Arial" panose="020B0604020202020204" pitchFamily="34" charset="0"/>
              <a:buChar char="•"/>
            </a:pPr>
            <a:r>
              <a:rPr lang="ja-JP" altLang="en-US" sz="900" dirty="0">
                <a:solidFill>
                  <a:schemeClr val="tx1">
                    <a:lumMod val="75000"/>
                    <a:lumOff val="25000"/>
                  </a:schemeClr>
                </a:solidFill>
              </a:rPr>
              <a:t>グループの新規作成はできませんので、既存の</a:t>
            </a:r>
            <a:r>
              <a:rPr lang="ja-JP" altLang="en-US" sz="900" dirty="0" smtClean="0">
                <a:solidFill>
                  <a:schemeClr val="tx1">
                    <a:lumMod val="75000"/>
                    <a:lumOff val="25000"/>
                  </a:schemeClr>
                </a:solidFill>
              </a:rPr>
              <a:t>グループ名を</a:t>
            </a:r>
            <a:r>
              <a:rPr lang="ja-JP" altLang="en-US" sz="900" dirty="0">
                <a:solidFill>
                  <a:schemeClr val="tx1">
                    <a:lumMod val="75000"/>
                    <a:lumOff val="25000"/>
                  </a:schemeClr>
                </a:solidFill>
              </a:rPr>
              <a:t>指定します</a:t>
            </a:r>
          </a:p>
          <a:p>
            <a:pPr marL="171450" indent="-171450">
              <a:lnSpc>
                <a:spcPct val="120000"/>
              </a:lnSpc>
              <a:buFont typeface="Arial" panose="020B0604020202020204" pitchFamily="34" charset="0"/>
              <a:buChar char="•"/>
            </a:pPr>
            <a:r>
              <a:rPr lang="ja-JP" altLang="en-US" sz="900" dirty="0">
                <a:solidFill>
                  <a:schemeClr val="tx1">
                    <a:lumMod val="75000"/>
                    <a:lumOff val="25000"/>
                  </a:schemeClr>
                </a:solidFill>
              </a:rPr>
              <a:t>複数グループを指定する場合はセミコロン区切り（</a:t>
            </a:r>
            <a:r>
              <a:rPr lang="en-US" altLang="ja-JP" sz="900" dirty="0">
                <a:solidFill>
                  <a:schemeClr val="tx1">
                    <a:lumMod val="75000"/>
                    <a:lumOff val="25000"/>
                  </a:schemeClr>
                </a:solidFill>
              </a:rPr>
              <a:t>;</a:t>
            </a:r>
            <a:r>
              <a:rPr lang="ja-JP" altLang="en-US" sz="900" dirty="0">
                <a:solidFill>
                  <a:schemeClr val="tx1">
                    <a:lumMod val="75000"/>
                    <a:lumOff val="25000"/>
                  </a:schemeClr>
                </a:solidFill>
              </a:rPr>
              <a:t>）</a:t>
            </a:r>
            <a:r>
              <a:rPr lang="ja-JP" altLang="en-US" sz="900" dirty="0" smtClean="0">
                <a:solidFill>
                  <a:schemeClr val="tx1">
                    <a:lumMod val="75000"/>
                    <a:lumOff val="25000"/>
                  </a:schemeClr>
                </a:solidFill>
              </a:rPr>
              <a:t>です「</a:t>
            </a:r>
            <a:r>
              <a:rPr lang="en-US" altLang="ja-JP" sz="900" dirty="0" smtClean="0">
                <a:solidFill>
                  <a:schemeClr val="tx1">
                    <a:lumMod val="75000"/>
                    <a:lumOff val="25000"/>
                  </a:schemeClr>
                </a:solidFill>
              </a:rPr>
              <a:t>group1;group2;group3</a:t>
            </a:r>
            <a:r>
              <a:rPr lang="ja-JP" altLang="en-US" sz="900" dirty="0" smtClean="0">
                <a:solidFill>
                  <a:schemeClr val="tx1">
                    <a:lumMod val="75000"/>
                    <a:lumOff val="25000"/>
                  </a:schemeClr>
                </a:solidFill>
              </a:rPr>
              <a:t>」</a:t>
            </a:r>
            <a:endParaRPr lang="ja-JP" altLang="en-US" sz="900" dirty="0">
              <a:solidFill>
                <a:schemeClr val="tx1">
                  <a:lumMod val="75000"/>
                  <a:lumOff val="25000"/>
                </a:schemeClr>
              </a:solidFill>
            </a:endParaRPr>
          </a:p>
        </p:txBody>
      </p:sp>
      <p:pic>
        <p:nvPicPr>
          <p:cNvPr id="9" name="図 8"/>
          <p:cNvPicPr>
            <a:picLocks noChangeAspect="1"/>
          </p:cNvPicPr>
          <p:nvPr/>
        </p:nvPicPr>
        <p:blipFill>
          <a:blip r:embed="rId5"/>
          <a:stretch>
            <a:fillRect/>
          </a:stretch>
        </p:blipFill>
        <p:spPr>
          <a:xfrm>
            <a:off x="5580112" y="1349160"/>
            <a:ext cx="1889086" cy="972000"/>
          </a:xfrm>
          <a:prstGeom prst="rect">
            <a:avLst/>
          </a:prstGeom>
          <a:ln>
            <a:solidFill>
              <a:schemeClr val="tx1">
                <a:lumMod val="75000"/>
                <a:lumOff val="25000"/>
              </a:schemeClr>
            </a:solidFill>
          </a:ln>
        </p:spPr>
      </p:pic>
      <p:sp>
        <p:nvSpPr>
          <p:cNvPr id="8" name="正方形/長方形 7"/>
          <p:cNvSpPr/>
          <p:nvPr/>
        </p:nvSpPr>
        <p:spPr>
          <a:xfrm>
            <a:off x="395536" y="3435846"/>
            <a:ext cx="4860000" cy="72008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5938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1"/>
          </p:nvPr>
        </p:nvSpPr>
        <p:spPr/>
        <p:txBody>
          <a:bodyPr/>
          <a:lstStyle/>
          <a:p>
            <a:fld id="{4B22246B-72CC-4AB3-AEF9-7F9B00475CC6}" type="slidenum">
              <a:rPr lang="ja-JP" altLang="en-US" smtClean="0"/>
              <a:pPr/>
              <a:t>45</a:t>
            </a:fld>
            <a:endParaRPr lang="ja-JP" altLang="en-US" dirty="0"/>
          </a:p>
        </p:txBody>
      </p:sp>
      <p:sp>
        <p:nvSpPr>
          <p:cNvPr id="6" name="タイトル 5"/>
          <p:cNvSpPr>
            <a:spLocks noGrp="1"/>
          </p:cNvSpPr>
          <p:nvPr>
            <p:ph type="ctrTitle"/>
          </p:nvPr>
        </p:nvSpPr>
        <p:spPr/>
        <p:txBody>
          <a:bodyPr/>
          <a:lstStyle/>
          <a:p>
            <a:r>
              <a:rPr lang="ja-JP" altLang="en-US" dirty="0">
                <a:latin typeface="+mj-ea"/>
              </a:rPr>
              <a:t>②部門管理者＆開発者の操作</a:t>
            </a:r>
            <a:endParaRPr lang="ja-JP" altLang="en-US" dirty="0"/>
          </a:p>
        </p:txBody>
      </p:sp>
      <p:sp>
        <p:nvSpPr>
          <p:cNvPr id="7" name="テキスト プレースホルダー 6"/>
          <p:cNvSpPr>
            <a:spLocks noGrp="1"/>
          </p:cNvSpPr>
          <p:nvPr>
            <p:ph type="body" sz="quarter" idx="12"/>
          </p:nvPr>
        </p:nvSpPr>
        <p:spPr/>
        <p:txBody>
          <a:bodyPr/>
          <a:lstStyle/>
          <a:p>
            <a:pPr marL="171450" indent="-171450">
              <a:buClr>
                <a:schemeClr val="bg1">
                  <a:lumMod val="75000"/>
                </a:schemeClr>
              </a:buClr>
            </a:pPr>
            <a:r>
              <a:rPr lang="ja-JP" altLang="en-US" dirty="0" smtClean="0"/>
              <a:t> </a:t>
            </a:r>
            <a:r>
              <a:rPr lang="ja-JP" altLang="en-US" dirty="0" smtClean="0">
                <a:solidFill>
                  <a:schemeClr val="bg1">
                    <a:lumMod val="75000"/>
                  </a:schemeClr>
                </a:solidFill>
              </a:rPr>
              <a:t>ユーザーの</a:t>
            </a:r>
            <a:r>
              <a:rPr lang="ja-JP" altLang="en-US" dirty="0">
                <a:solidFill>
                  <a:schemeClr val="bg1">
                    <a:lumMod val="75000"/>
                  </a:schemeClr>
                </a:solidFill>
              </a:rPr>
              <a:t>作成</a:t>
            </a:r>
            <a:endParaRPr lang="en-US" altLang="ja-JP" dirty="0">
              <a:solidFill>
                <a:schemeClr val="bg1">
                  <a:lumMod val="75000"/>
                </a:schemeClr>
              </a:solidFill>
            </a:endParaRPr>
          </a:p>
          <a:p>
            <a:pPr marL="171450" indent="-171450">
              <a:buClr>
                <a:schemeClr val="accent1"/>
              </a:buClr>
            </a:pPr>
            <a:r>
              <a:rPr lang="ja-JP" altLang="en-US" dirty="0" smtClean="0">
                <a:solidFill>
                  <a:schemeClr val="bg1">
                    <a:lumMod val="75000"/>
                  </a:schemeClr>
                </a:solidFill>
              </a:rPr>
              <a:t> </a:t>
            </a:r>
            <a:r>
              <a:rPr lang="ja-JP" altLang="en-US" dirty="0" smtClean="0"/>
              <a:t>メタデータ</a:t>
            </a:r>
            <a:r>
              <a:rPr lang="ja-JP" altLang="en-US" dirty="0"/>
              <a:t>の編集</a:t>
            </a:r>
            <a:endParaRPr lang="en-US" altLang="ja-JP" dirty="0"/>
          </a:p>
          <a:p>
            <a:pPr marL="171450" indent="-171450">
              <a:buClr>
                <a:schemeClr val="bg1">
                  <a:lumMod val="75000"/>
                </a:schemeClr>
              </a:buClr>
            </a:pPr>
            <a:r>
              <a:rPr lang="ja-JP" altLang="en-US" dirty="0" smtClean="0">
                <a:solidFill>
                  <a:schemeClr val="bg1">
                    <a:lumMod val="75000"/>
                  </a:schemeClr>
                </a:solidFill>
              </a:rPr>
              <a:t> コンテンツ</a:t>
            </a:r>
            <a:r>
              <a:rPr lang="ja-JP" altLang="en-US" dirty="0">
                <a:solidFill>
                  <a:schemeClr val="bg1">
                    <a:lumMod val="75000"/>
                  </a:schemeClr>
                </a:solidFill>
              </a:rPr>
              <a:t>の作成</a:t>
            </a:r>
            <a:endParaRPr lang="en-US" altLang="ja-JP" dirty="0">
              <a:solidFill>
                <a:schemeClr val="bg1">
                  <a:lumMod val="75000"/>
                </a:schemeClr>
              </a:solidFill>
            </a:endParaRPr>
          </a:p>
          <a:p>
            <a:pPr marL="171450" indent="-171450">
              <a:buClr>
                <a:schemeClr val="bg1">
                  <a:lumMod val="75000"/>
                </a:schemeClr>
              </a:buClr>
            </a:pPr>
            <a:r>
              <a:rPr lang="ja-JP" altLang="en-US" dirty="0" smtClean="0">
                <a:solidFill>
                  <a:schemeClr val="bg1">
                    <a:lumMod val="75000"/>
                  </a:schemeClr>
                </a:solidFill>
              </a:rPr>
              <a:t> セキュリティルール</a:t>
            </a:r>
            <a:r>
              <a:rPr lang="ja-JP" altLang="en-US" dirty="0">
                <a:solidFill>
                  <a:schemeClr val="bg1">
                    <a:lumMod val="75000"/>
                  </a:schemeClr>
                </a:solidFill>
              </a:rPr>
              <a:t>の設定</a:t>
            </a:r>
            <a:endParaRPr lang="en-US" altLang="ja-JP" dirty="0">
              <a:solidFill>
                <a:schemeClr val="bg1">
                  <a:lumMod val="75000"/>
                </a:schemeClr>
              </a:solidFil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2110138"/>
            <a:ext cx="4752528" cy="1882832"/>
          </a:xfrm>
          <a:prstGeom prst="rect">
            <a:avLst/>
          </a:prstGeom>
          <a:ln>
            <a:solidFill>
              <a:schemeClr val="accent1"/>
            </a:solidFill>
          </a:ln>
        </p:spPr>
      </p:pic>
      <p:sp>
        <p:nvSpPr>
          <p:cNvPr id="9" name="正方形/長方形 8"/>
          <p:cNvSpPr/>
          <p:nvPr/>
        </p:nvSpPr>
        <p:spPr>
          <a:xfrm>
            <a:off x="7092280" y="2091199"/>
            <a:ext cx="165618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995936" y="2091199"/>
            <a:ext cx="165618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49286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メタデータの編集後イメージ</a:t>
            </a:r>
            <a:endParaRPr kumimoji="1" lang="ja-JP" altLang="en-US" dirty="0"/>
          </a:p>
        </p:txBody>
      </p:sp>
      <p:pic>
        <p:nvPicPr>
          <p:cNvPr id="8" name="コンテンツ プレースホルダー 7"/>
          <p:cNvPicPr>
            <a:picLocks noGrp="1" noChangeAspect="1"/>
          </p:cNvPicPr>
          <p:nvPr>
            <p:ph sz="quarter" idx="13"/>
          </p:nvPr>
        </p:nvPicPr>
        <p:blipFill rotWithShape="1">
          <a:blip r:embed="rId2"/>
          <a:srcRect t="15517"/>
          <a:stretch/>
        </p:blipFill>
        <p:spPr>
          <a:xfrm>
            <a:off x="1403648" y="990525"/>
            <a:ext cx="1502045" cy="2880320"/>
          </a:xfrm>
          <a:prstGeom prst="rect">
            <a:avLst/>
          </a:prstGeom>
          <a:ln>
            <a:solidFill>
              <a:schemeClr val="tx1">
                <a:lumMod val="75000"/>
                <a:lumOff val="25000"/>
              </a:schemeClr>
            </a:solidFill>
          </a:ln>
        </p:spPr>
      </p:pic>
      <p:sp>
        <p:nvSpPr>
          <p:cNvPr id="2" name="フッター プレースホルダー 1"/>
          <p:cNvSpPr>
            <a:spLocks noGrp="1"/>
          </p:cNvSpPr>
          <p:nvPr>
            <p:ph type="ftr" sz="quarter" idx="4294967295"/>
          </p:nvPr>
        </p:nvSpPr>
        <p:spPr>
          <a:xfrm>
            <a:off x="0" y="4818063"/>
            <a:ext cx="2447925" cy="274637"/>
          </a:xfrm>
        </p:spPr>
        <p:txBody>
          <a:bodyPr/>
          <a:lstStyle/>
          <a:p>
            <a:r>
              <a:rPr lang="en-US" altLang="ja-JP" smtClean="0"/>
              <a:t>© K.K. Ashisuto</a:t>
            </a:r>
            <a:endParaRPr lang="ja-JP" altLang="en-US" dirty="0"/>
          </a:p>
        </p:txBody>
      </p:sp>
      <p:sp>
        <p:nvSpPr>
          <p:cNvPr id="3" name="スライド番号プレースホルダー 2"/>
          <p:cNvSpPr>
            <a:spLocks noGrp="1"/>
          </p:cNvSpPr>
          <p:nvPr>
            <p:ph type="sldNum" sz="quarter" idx="4294967295"/>
          </p:nvPr>
        </p:nvSpPr>
        <p:spPr>
          <a:xfrm>
            <a:off x="8594725" y="4818063"/>
            <a:ext cx="549275" cy="274637"/>
          </a:xfrm>
        </p:spPr>
        <p:txBody>
          <a:bodyPr/>
          <a:lstStyle/>
          <a:p>
            <a:fld id="{4B22246B-72CC-4AB3-AEF9-7F9B00475CC6}" type="slidenum">
              <a:rPr lang="ja-JP" altLang="en-US" smtClean="0"/>
              <a:pPr/>
              <a:t>46</a:t>
            </a:fld>
            <a:endParaRPr lang="ja-JP" altLang="en-US" dirty="0"/>
          </a:p>
        </p:txBody>
      </p:sp>
      <p:pic>
        <p:nvPicPr>
          <p:cNvPr id="9" name="図 8"/>
          <p:cNvPicPr>
            <a:picLocks noChangeAspect="1"/>
          </p:cNvPicPr>
          <p:nvPr/>
        </p:nvPicPr>
        <p:blipFill>
          <a:blip r:embed="rId3"/>
          <a:stretch>
            <a:fillRect/>
          </a:stretch>
        </p:blipFill>
        <p:spPr>
          <a:xfrm>
            <a:off x="4211960" y="987574"/>
            <a:ext cx="1296144" cy="4055380"/>
          </a:xfrm>
          <a:prstGeom prst="rect">
            <a:avLst/>
          </a:prstGeom>
          <a:ln>
            <a:solidFill>
              <a:schemeClr val="tx1">
                <a:lumMod val="75000"/>
                <a:lumOff val="25000"/>
              </a:schemeClr>
            </a:solidFill>
          </a:ln>
        </p:spPr>
      </p:pic>
      <p:sp>
        <p:nvSpPr>
          <p:cNvPr id="10" name="正方形/長方形 9"/>
          <p:cNvSpPr/>
          <p:nvPr/>
        </p:nvSpPr>
        <p:spPr>
          <a:xfrm>
            <a:off x="323528" y="987574"/>
            <a:ext cx="1080120" cy="288032"/>
          </a:xfrm>
          <a:prstGeom prst="rect">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200" b="1" dirty="0" smtClean="0">
                <a:solidFill>
                  <a:schemeClr val="bg1"/>
                </a:solidFill>
              </a:rPr>
              <a:t>編集前</a:t>
            </a:r>
            <a:endParaRPr kumimoji="1" lang="ja-JP" altLang="en-US" sz="1200" b="1" dirty="0">
              <a:solidFill>
                <a:schemeClr val="bg1"/>
              </a:solidFill>
            </a:endParaRPr>
          </a:p>
        </p:txBody>
      </p:sp>
      <p:sp>
        <p:nvSpPr>
          <p:cNvPr id="11" name="正方形/長方形 10"/>
          <p:cNvSpPr/>
          <p:nvPr/>
        </p:nvSpPr>
        <p:spPr>
          <a:xfrm>
            <a:off x="3131840" y="987574"/>
            <a:ext cx="1080120" cy="288032"/>
          </a:xfrm>
          <a:prstGeom prst="rect">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200" b="1" dirty="0" smtClean="0">
                <a:solidFill>
                  <a:schemeClr val="bg1"/>
                </a:solidFill>
              </a:rPr>
              <a:t>編集後</a:t>
            </a:r>
            <a:endParaRPr kumimoji="1" lang="ja-JP" altLang="en-US" sz="1200" b="1" dirty="0">
              <a:solidFill>
                <a:schemeClr val="bg1"/>
              </a:solidFill>
            </a:endParaRPr>
          </a:p>
        </p:txBody>
      </p:sp>
      <p:sp>
        <p:nvSpPr>
          <p:cNvPr id="13" name="テキスト ボックス 12"/>
          <p:cNvSpPr txBox="1"/>
          <p:nvPr/>
        </p:nvSpPr>
        <p:spPr>
          <a:xfrm>
            <a:off x="5652120" y="987574"/>
            <a:ext cx="3096183" cy="1758943"/>
          </a:xfrm>
          <a:prstGeom prst="rect">
            <a:avLst/>
          </a:prstGeom>
          <a:solidFill>
            <a:schemeClr val="accent5">
              <a:lumMod val="20000"/>
              <a:lumOff val="80000"/>
            </a:schemeClr>
          </a:solidFill>
        </p:spPr>
        <p:txBody>
          <a:bodyPr wrap="square" rtlCol="0">
            <a:spAutoFit/>
          </a:bodyPr>
          <a:lstStyle/>
          <a:p>
            <a:pPr>
              <a:lnSpc>
                <a:spcPct val="130000"/>
              </a:lnSpc>
            </a:pPr>
            <a:r>
              <a:rPr lang="ja-JP" altLang="en-US" sz="1200" dirty="0">
                <a:latin typeface="+mn-ea"/>
              </a:rPr>
              <a:t>あらかじめ大項目ごとにグルーピングしたり</a:t>
            </a:r>
            <a:r>
              <a:rPr lang="ja-JP" altLang="en-US" sz="1200" dirty="0" smtClean="0">
                <a:latin typeface="+mn-ea"/>
              </a:rPr>
              <a:t>、項目名</a:t>
            </a:r>
            <a:r>
              <a:rPr lang="ja-JP" altLang="en-US" sz="1200" dirty="0">
                <a:latin typeface="+mn-ea"/>
              </a:rPr>
              <a:t>を</a:t>
            </a:r>
            <a:r>
              <a:rPr lang="ja-JP" altLang="en-US" sz="1200" dirty="0" smtClean="0">
                <a:latin typeface="+mn-ea"/>
              </a:rPr>
              <a:t>変更したり、</a:t>
            </a:r>
            <a:r>
              <a:rPr lang="ja-JP" altLang="en-US" sz="1200" dirty="0">
                <a:latin typeface="+mn-ea"/>
              </a:rPr>
              <a:t>不要な項目は非表示にするなどしてシノニムを加工しておくことで各データ構造がわかりやすく、データが選びやすくなるため、より直感的に操作しやすい形</a:t>
            </a:r>
            <a:r>
              <a:rPr lang="ja-JP" altLang="en-US" sz="1200" dirty="0" smtClean="0">
                <a:latin typeface="+mn-ea"/>
              </a:rPr>
              <a:t>で セルフサービスユーザー に</a:t>
            </a:r>
            <a:r>
              <a:rPr lang="ja-JP" altLang="en-US" sz="1200" dirty="0">
                <a:latin typeface="+mn-ea"/>
              </a:rPr>
              <a:t>ご利用いただけるようになります。</a:t>
            </a:r>
            <a:endParaRPr lang="en-US" altLang="ja-JP" sz="1200" dirty="0">
              <a:latin typeface="+mn-ea"/>
            </a:endParaRPr>
          </a:p>
        </p:txBody>
      </p:sp>
    </p:spTree>
    <p:extLst>
      <p:ext uri="{BB962C8B-B14F-4D97-AF65-F5344CB8AC3E}">
        <p14:creationId xmlns:p14="http://schemas.microsoft.com/office/powerpoint/2010/main" val="38255115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2"/>
          <a:stretch>
            <a:fillRect/>
          </a:stretch>
        </p:blipFill>
        <p:spPr>
          <a:xfrm>
            <a:off x="851100" y="1832466"/>
            <a:ext cx="6390419" cy="2988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1-1.</a:t>
            </a:r>
            <a:r>
              <a:rPr lang="ja-JP" altLang="en-US" dirty="0" smtClean="0">
                <a:latin typeface="+mn-lt"/>
              </a:rPr>
              <a:t>シノニム編集　</a:t>
            </a:r>
            <a:r>
              <a:rPr lang="ja-JP" altLang="en-US" dirty="0" smtClean="0">
                <a:latin typeface="+mn-ea"/>
              </a:rPr>
              <a:t>すべてのアプリケーションディレクトリ</a:t>
            </a:r>
            <a:r>
              <a:rPr lang="ja-JP" altLang="en-US" dirty="0">
                <a:latin typeface="+mn-ea"/>
              </a:rPr>
              <a:t>を</a:t>
            </a:r>
            <a:r>
              <a:rPr lang="ja-JP" altLang="en-US" dirty="0" smtClean="0">
                <a:latin typeface="+mn-ea"/>
              </a:rPr>
              <a:t>表示</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normAutofit/>
          </a:bodyPr>
          <a:lstStyle/>
          <a:p>
            <a:r>
              <a:rPr lang="ja-JP" altLang="en-US" dirty="0">
                <a:latin typeface="+mn-ea"/>
              </a:rPr>
              <a:t>アプリケーションディレクトリでアプリケーションパスを割り当てられていないディレクトリ表示します</a:t>
            </a:r>
            <a:r>
              <a:rPr lang="ja-JP" altLang="en-US" dirty="0" smtClean="0">
                <a:latin typeface="+mn-ea"/>
              </a:rPr>
              <a:t>。</a:t>
            </a:r>
            <a:endParaRPr lang="en-US" altLang="ja-JP" dirty="0" smtClean="0">
              <a:latin typeface="+mn-ea"/>
            </a:endParaRPr>
          </a:p>
          <a:p>
            <a:r>
              <a:rPr lang="en-US" altLang="ja-JP" dirty="0">
                <a:latin typeface="+mn-ea"/>
              </a:rPr>
              <a:t>【</a:t>
            </a:r>
            <a:r>
              <a:rPr lang="ja-JP" altLang="en-US" dirty="0">
                <a:latin typeface="+mn-ea"/>
              </a:rPr>
              <a:t>④の設定</a:t>
            </a:r>
            <a:r>
              <a:rPr lang="en-US" altLang="ja-JP" dirty="0">
                <a:latin typeface="+mn-ea"/>
              </a:rPr>
              <a:t>】</a:t>
            </a:r>
          </a:p>
          <a:p>
            <a:r>
              <a:rPr lang="ja-JP" altLang="en-US" dirty="0" smtClean="0">
                <a:latin typeface="+mn-ea"/>
              </a:rPr>
              <a:t>「</a:t>
            </a:r>
            <a:r>
              <a:rPr lang="en-US" altLang="ja-JP" dirty="0" smtClean="0"/>
              <a:t>APPPATH</a:t>
            </a:r>
            <a:r>
              <a:rPr lang="en-US" altLang="ja-JP" dirty="0" smtClean="0">
                <a:latin typeface="+mn-ea"/>
              </a:rPr>
              <a:t> </a:t>
            </a:r>
            <a:r>
              <a:rPr lang="ja-JP" altLang="en-US" dirty="0" smtClean="0">
                <a:latin typeface="+mn-ea"/>
              </a:rPr>
              <a:t>以外のアプリケーションも表示」にチェック</a:t>
            </a:r>
            <a:r>
              <a:rPr lang="ja-JP" altLang="en-US" dirty="0">
                <a:latin typeface="+mn-ea"/>
              </a:rPr>
              <a:t>を入れます</a:t>
            </a:r>
            <a:r>
              <a:rPr lang="ja-JP" altLang="en-US" dirty="0" smtClean="0">
                <a:latin typeface="+mn-ea"/>
              </a:rPr>
              <a:t>。</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47</a:t>
            </a:fld>
            <a:endParaRPr lang="ja-JP" altLang="en-US" dirty="0"/>
          </a:p>
        </p:txBody>
      </p:sp>
      <p:sp>
        <p:nvSpPr>
          <p:cNvPr id="9" name="正方形/長方形 8"/>
          <p:cNvSpPr/>
          <p:nvPr/>
        </p:nvSpPr>
        <p:spPr>
          <a:xfrm>
            <a:off x="824559" y="2900867"/>
            <a:ext cx="340138" cy="2366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567922" y="292347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2827182" y="237497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2472345" y="2361079"/>
            <a:ext cx="381086" cy="2331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431035" y="2890225"/>
            <a:ext cx="1308873" cy="2457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2156980" y="2909234"/>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正方形/長方形 14"/>
          <p:cNvSpPr/>
          <p:nvPr/>
        </p:nvSpPr>
        <p:spPr>
          <a:xfrm>
            <a:off x="5312648" y="2923477"/>
            <a:ext cx="1231918" cy="2457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4983358" y="293372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20" name="正方形/長方形 19"/>
          <p:cNvSpPr/>
          <p:nvPr/>
        </p:nvSpPr>
        <p:spPr>
          <a:xfrm>
            <a:off x="6702995" y="4435751"/>
            <a:ext cx="512616" cy="2234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6469207" y="422793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⑤</a:t>
            </a:r>
            <a:endParaRPr kumimoji="1" lang="ja-JP" altLang="en-US" sz="1600" b="1" dirty="0">
              <a:solidFill>
                <a:srgbClr val="FF0000"/>
              </a:solidFill>
            </a:endParaRPr>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9790704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ユーザ設定</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48</a:t>
            </a:fld>
            <a:endParaRPr lang="ja-JP" altLang="en-US" dirty="0"/>
          </a:p>
        </p:txBody>
      </p:sp>
      <p:sp>
        <p:nvSpPr>
          <p:cNvPr id="6" name="コンテンツ プレースホルダー 5"/>
          <p:cNvSpPr>
            <a:spLocks noGrp="1"/>
          </p:cNvSpPr>
          <p:nvPr>
            <p:ph sz="quarter" idx="13"/>
          </p:nvPr>
        </p:nvSpPr>
        <p:spPr>
          <a:xfrm>
            <a:off x="215516" y="915566"/>
            <a:ext cx="8712968" cy="792088"/>
          </a:xfrm>
        </p:spPr>
        <p:txBody>
          <a:bodyPr/>
          <a:lstStyle/>
          <a:p>
            <a:r>
              <a:rPr kumimoji="1" lang="ja-JP" altLang="en-US" dirty="0" smtClean="0"/>
              <a:t>ユーザ設定の各パラメータの説明</a:t>
            </a:r>
            <a:endParaRPr kumimoji="1" lang="ja-JP" altLang="en-US" dirty="0"/>
          </a:p>
        </p:txBody>
      </p:sp>
      <p:graphicFrame>
        <p:nvGraphicFramePr>
          <p:cNvPr id="10"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99107952"/>
              </p:ext>
            </p:extLst>
          </p:nvPr>
        </p:nvGraphicFramePr>
        <p:xfrm>
          <a:off x="3707904" y="1830020"/>
          <a:ext cx="5220580" cy="2877169"/>
        </p:xfrm>
        <a:graphic>
          <a:graphicData uri="http://schemas.openxmlformats.org/drawingml/2006/table">
            <a:tbl>
              <a:tblPr/>
              <a:tblGrid>
                <a:gridCol w="2088232">
                  <a:extLst>
                    <a:ext uri="{9D8B030D-6E8A-4147-A177-3AD203B41FA5}">
                      <a16:colId xmlns:a16="http://schemas.microsoft.com/office/drawing/2014/main" val="20001"/>
                    </a:ext>
                  </a:extLst>
                </a:gridCol>
                <a:gridCol w="3132348">
                  <a:extLst>
                    <a:ext uri="{9D8B030D-6E8A-4147-A177-3AD203B41FA5}">
                      <a16:colId xmlns:a16="http://schemas.microsoft.com/office/drawing/2014/main" val="3098161779"/>
                    </a:ext>
                  </a:extLst>
                </a:gridCol>
              </a:tblGrid>
              <a:tr h="323774">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説明（パラメータはユーザーの権限によって表示制御されています）</a:t>
                      </a:r>
                      <a:endParaRPr kumimoji="1" lang="ja-JP" altLang="en-US" sz="12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hMerge="1">
                  <a:txBody>
                    <a:bodyPr/>
                    <a:lstStyle/>
                    <a:p>
                      <a:endParaRPr kumimoji="1" lang="ja-JP" altLang="en-US"/>
                    </a:p>
                  </a:txBody>
                  <a:tcPr/>
                </a:tc>
                <a:extLst>
                  <a:ext uri="{0D108BD9-81ED-4DB2-BD59-A6C34878D82A}">
                    <a16:rowId xmlns:a16="http://schemas.microsoft.com/office/drawing/2014/main" val="1051240489"/>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lang="ja-JP" altLang="en-US" sz="900" b="0" i="0" dirty="0" smtClean="0">
                          <a:solidFill>
                            <a:schemeClr val="tx1">
                              <a:lumMod val="75000"/>
                              <a:lumOff val="25000"/>
                            </a:schemeClr>
                          </a:solidFill>
                          <a:effectLst/>
                          <a:latin typeface="Roboto"/>
                        </a:rPr>
                        <a:t>すべてのユーザの </a:t>
                      </a:r>
                      <a:r>
                        <a:rPr lang="en-US" altLang="ja-JP" sz="900" b="0" i="0" dirty="0" err="1" smtClean="0">
                          <a:solidFill>
                            <a:schemeClr val="tx1">
                              <a:lumMod val="75000"/>
                              <a:lumOff val="25000"/>
                            </a:schemeClr>
                          </a:solidFill>
                          <a:effectLst/>
                          <a:latin typeface="+mn-lt"/>
                        </a:rPr>
                        <a:t>edahome</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edaconf</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edaprfu</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scaroot</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edatemp</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edalog</a:t>
                      </a:r>
                      <a:r>
                        <a:rPr lang="en-US" altLang="ja-JP" sz="900" b="0" i="0" dirty="0" smtClean="0">
                          <a:solidFill>
                            <a:schemeClr val="tx1">
                              <a:lumMod val="75000"/>
                              <a:lumOff val="25000"/>
                            </a:schemeClr>
                          </a:solidFill>
                          <a:effectLst/>
                          <a:latin typeface="+mn-lt"/>
                        </a:rPr>
                        <a:t> </a:t>
                      </a:r>
                      <a:r>
                        <a:rPr lang="ja-JP" altLang="en-US" sz="900" b="0" i="0" dirty="0" err="1" smtClean="0">
                          <a:solidFill>
                            <a:schemeClr val="tx1">
                              <a:lumMod val="75000"/>
                              <a:lumOff val="25000"/>
                            </a:schemeClr>
                          </a:solidFill>
                          <a:effectLst/>
                          <a:latin typeface="+mn-lt"/>
                        </a:rPr>
                        <a:t>、</a:t>
                      </a:r>
                      <a:r>
                        <a:rPr lang="en-US" altLang="ja-JP" sz="900" b="0" i="0" dirty="0" err="1" smtClean="0">
                          <a:solidFill>
                            <a:schemeClr val="tx1">
                              <a:lumMod val="75000"/>
                              <a:lumOff val="25000"/>
                            </a:schemeClr>
                          </a:solidFill>
                          <a:effectLst/>
                          <a:latin typeface="+mn-lt"/>
                        </a:rPr>
                        <a:t>foccache</a:t>
                      </a:r>
                      <a:r>
                        <a:rPr lang="en-US" altLang="ja-JP" sz="900" b="0" i="0" dirty="0" smtClean="0">
                          <a:solidFill>
                            <a:schemeClr val="tx1">
                              <a:lumMod val="75000"/>
                              <a:lumOff val="25000"/>
                            </a:schemeClr>
                          </a:solidFill>
                          <a:effectLst/>
                          <a:latin typeface="+mn-lt"/>
                        </a:rPr>
                        <a:t> </a:t>
                      </a:r>
                      <a:r>
                        <a:rPr lang="ja-JP" altLang="en-US" sz="900" b="0" i="0" dirty="0" smtClean="0">
                          <a:solidFill>
                            <a:schemeClr val="tx1">
                              <a:lumMod val="75000"/>
                              <a:lumOff val="25000"/>
                            </a:schemeClr>
                          </a:solidFill>
                          <a:effectLst/>
                          <a:latin typeface="Roboto"/>
                        </a:rPr>
                        <a:t>を表示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すべてのユーザの </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edahome</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edaconf</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edaprfu</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scaroot</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edatemp</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edalog</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a:t>
                      </a:r>
                      <a:r>
                        <a:rPr kumimoji="1" lang="en-US" altLang="ja-JP" sz="9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foccache</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が一覧に表示されます。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説明の表示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説明が一覧に表示されます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6402813"/>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APPPATH</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以外のアプリケーションも表示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9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APPPATH</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に追加していないアプリケーションフォルダがアプリケーションツリーに表示されます</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ファイル</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ディレクトリキャプションの表示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ファイル</a:t>
                      </a:r>
                      <a:r>
                        <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ディレクトリ名が一覧に表示されます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ネストされたアプリケーションファイルを表示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アプリケーションツリーでネストされたアプリケーションファイルが一覧に表示されます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941540"/>
                  </a:ext>
                </a:extLst>
              </a:tr>
              <a:tr h="28568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アプリケーションプロファイルの表示</a:t>
                      </a:r>
                      <a:endParaRPr kumimoji="1" lang="en-US" altLang="ja-JP" sz="9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プロファイルが一覧に表示されます</a:t>
                      </a:r>
                      <a:endParaRPr kumimoji="1" lang="en-US" altLang="ja-JP" sz="9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4691527"/>
                  </a:ext>
                </a:extLst>
              </a:tr>
            </a:tbl>
          </a:graphicData>
        </a:graphic>
      </p:graphicFrame>
      <p:pic>
        <p:nvPicPr>
          <p:cNvPr id="8" name="図 7"/>
          <p:cNvPicPr>
            <a:picLocks noChangeAspect="1"/>
          </p:cNvPicPr>
          <p:nvPr/>
        </p:nvPicPr>
        <p:blipFill>
          <a:blip r:embed="rId2"/>
          <a:stretch>
            <a:fillRect/>
          </a:stretch>
        </p:blipFill>
        <p:spPr>
          <a:xfrm>
            <a:off x="827584" y="1830020"/>
            <a:ext cx="2813965" cy="1533818"/>
          </a:xfrm>
          <a:prstGeom prst="rect">
            <a:avLst/>
          </a:prstGeom>
          <a:ln>
            <a:solidFill>
              <a:schemeClr val="tx1">
                <a:lumMod val="75000"/>
                <a:lumOff val="25000"/>
              </a:schemeClr>
            </a:solidFill>
          </a:ln>
        </p:spPr>
      </p:pic>
    </p:spTree>
    <p:extLst>
      <p:ext uri="{BB962C8B-B14F-4D97-AF65-F5344CB8AC3E}">
        <p14:creationId xmlns:p14="http://schemas.microsoft.com/office/powerpoint/2010/main" val="41900813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42505" y="1831011"/>
            <a:ext cx="6441203" cy="2987174"/>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000" cy="2448272"/>
          </a:xfrm>
        </p:spPr>
        <p:txBody>
          <a:bodyPr>
            <a:normAutofit/>
          </a:bodyPr>
          <a:lstStyle/>
          <a:p>
            <a:r>
              <a:rPr lang="ja-JP" altLang="en-US" dirty="0">
                <a:latin typeface="+mn-ea"/>
              </a:rPr>
              <a:t>編集するシノニムが配置されているディレクトリ</a:t>
            </a:r>
            <a:r>
              <a:rPr lang="ja-JP" altLang="en-US" dirty="0" smtClean="0">
                <a:latin typeface="+mn-ea"/>
              </a:rPr>
              <a:t>を開きます。</a:t>
            </a:r>
            <a:endParaRPr lang="en-US" altLang="ja-JP" dirty="0" smtClean="0">
              <a:latin typeface="+mn-ea"/>
            </a:endParaRPr>
          </a:p>
          <a:p>
            <a:r>
              <a:rPr lang="en-US" altLang="ja-JP" dirty="0" smtClean="0">
                <a:latin typeface="+mn-ea"/>
              </a:rPr>
              <a:t>【</a:t>
            </a:r>
            <a:r>
              <a:rPr lang="ja-JP" altLang="en-US" dirty="0" smtClean="0">
                <a:latin typeface="+mn-ea"/>
              </a:rPr>
              <a:t>①の</a:t>
            </a:r>
            <a:r>
              <a:rPr lang="ja-JP" altLang="en-US" dirty="0">
                <a:latin typeface="+mn-ea"/>
              </a:rPr>
              <a:t>設定</a:t>
            </a:r>
            <a:r>
              <a:rPr lang="en-US" altLang="ja-JP" dirty="0">
                <a:latin typeface="+mn-ea"/>
              </a:rPr>
              <a:t>】</a:t>
            </a:r>
          </a:p>
          <a:p>
            <a:r>
              <a:rPr lang="ja-JP" altLang="en-US" dirty="0" smtClean="0">
                <a:latin typeface="+mn-ea"/>
              </a:rPr>
              <a:t>ディレクトリを右クリックします。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49</a:t>
            </a:fld>
            <a:endParaRPr lang="ja-JP" altLang="en-US" dirty="0"/>
          </a:p>
        </p:txBody>
      </p:sp>
      <p:sp>
        <p:nvSpPr>
          <p:cNvPr id="13" name="楕円 12"/>
          <p:cNvSpPr/>
          <p:nvPr/>
        </p:nvSpPr>
        <p:spPr>
          <a:xfrm>
            <a:off x="2439508" y="34690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4" name="楕円 13"/>
          <p:cNvSpPr/>
          <p:nvPr/>
        </p:nvSpPr>
        <p:spPr>
          <a:xfrm>
            <a:off x="4837902" y="229493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7" name="正方形/長方形 16"/>
          <p:cNvSpPr/>
          <p:nvPr/>
        </p:nvSpPr>
        <p:spPr>
          <a:xfrm>
            <a:off x="3512552" y="2300963"/>
            <a:ext cx="1253341" cy="282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611374" y="3707252"/>
            <a:ext cx="792088"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1-2.</a:t>
            </a:r>
            <a:r>
              <a:rPr lang="ja-JP" altLang="en-US" dirty="0"/>
              <a:t>シノニム編集　アプリケーションディレクトリを開く</a:t>
            </a:r>
            <a:endParaRPr kumimoji="1" lang="ja-JP" altLang="en-US" dirty="0"/>
          </a:p>
        </p:txBody>
      </p:sp>
      <p:sp>
        <p:nvSpPr>
          <p:cNvPr id="15" name="楕円 14"/>
          <p:cNvSpPr/>
          <p:nvPr/>
        </p:nvSpPr>
        <p:spPr>
          <a:xfrm>
            <a:off x="730637" y="375171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endParaRPr kumimoji="1" lang="ja-JP" altLang="en-US" sz="1100" b="1" dirty="0">
              <a:solidFill>
                <a:srgbClr val="FF0000"/>
              </a:solidFill>
            </a:endParaRPr>
          </a:p>
        </p:txBody>
      </p:sp>
      <p:sp>
        <p:nvSpPr>
          <p:cNvPr id="18" name="正方形/長方形 17"/>
          <p:cNvSpPr/>
          <p:nvPr/>
        </p:nvSpPr>
        <p:spPr>
          <a:xfrm>
            <a:off x="1090676" y="3748817"/>
            <a:ext cx="1177067"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01658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a:latin typeface="Segoe UI Semibold" panose="020B0702040204020203" pitchFamily="34" charset="0"/>
                <a:cs typeface="Segoe UI Semibold" panose="020B0702040204020203" pitchFamily="34" charset="0"/>
              </a:rPr>
              <a:t>WebFOCUS</a:t>
            </a:r>
            <a:r>
              <a:rPr lang="ja-JP" altLang="en-US" dirty="0" smtClean="0">
                <a:latin typeface="+mj-ea"/>
              </a:rPr>
              <a:t>の</a:t>
            </a:r>
            <a:r>
              <a:rPr lang="en-US" altLang="ja-JP" dirty="0"/>
              <a:t>2</a:t>
            </a:r>
            <a:r>
              <a:rPr lang="ja-JP" altLang="en-US" dirty="0" err="1" smtClean="0">
                <a:latin typeface="+mj-ea"/>
              </a:rPr>
              <a:t>つの</a:t>
            </a:r>
            <a:r>
              <a:rPr lang="ja-JP" altLang="en-US" dirty="0" smtClean="0">
                <a:latin typeface="+mj-ea"/>
              </a:rPr>
              <a:t>顔</a:t>
            </a:r>
            <a:endParaRPr kumimoji="1" lang="ja-JP" altLang="en-US" dirty="0">
              <a:latin typeface="+mj-ea"/>
            </a:endParaRPr>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7" name="Google Shape;518;p13"/>
          <p:cNvSpPr txBox="1"/>
          <p:nvPr/>
        </p:nvSpPr>
        <p:spPr>
          <a:xfrm>
            <a:off x="467544" y="2299811"/>
            <a:ext cx="3744416" cy="2445660"/>
          </a:xfrm>
          <a:prstGeom prst="rect">
            <a:avLst/>
          </a:prstGeom>
          <a:noFill/>
          <a:ln>
            <a:noFill/>
          </a:ln>
        </p:spPr>
        <p:txBody>
          <a:bodyPr spcFirstLastPara="1" wrap="square" lIns="36000" tIns="72000" rIns="36000" bIns="45700" anchor="t" anchorCtr="0">
            <a:spAutoFit/>
          </a:bodyPr>
          <a:lstStyle/>
          <a:p>
            <a:pPr marL="171450" marR="0" lvl="0" indent="-171450" algn="l" rtl="0">
              <a:lnSpc>
                <a:spcPct val="120000"/>
              </a:lnSpc>
              <a:spcBef>
                <a:spcPts val="0"/>
              </a:spcBef>
              <a:spcAft>
                <a:spcPts val="0"/>
              </a:spcAft>
              <a:buClr>
                <a:srgbClr val="366092"/>
              </a:buClr>
              <a:buSzPts val="1400"/>
              <a:buFont typeface="Noto Sans Symbols"/>
              <a:buChar char="✔"/>
            </a:pPr>
            <a:r>
              <a:rPr lang="ja-JP" sz="1400" dirty="0">
                <a:solidFill>
                  <a:srgbClr val="595959"/>
                </a:solidFill>
                <a:latin typeface="Meiryo"/>
                <a:ea typeface="Meiryo"/>
                <a:cs typeface="Meiryo"/>
                <a:sym typeface="Meiryo"/>
              </a:rPr>
              <a:t>データ活用の意思決定支援</a:t>
            </a:r>
            <a:r>
              <a:rPr lang="ja-JP" sz="1400" dirty="0" smtClean="0">
                <a:solidFill>
                  <a:srgbClr val="595959"/>
                </a:solidFill>
                <a:latin typeface="Meiryo"/>
                <a:ea typeface="Meiryo"/>
                <a:cs typeface="Meiryo"/>
                <a:sym typeface="Meiryo"/>
              </a:rPr>
              <a:t>に</a:t>
            </a:r>
            <a:r>
              <a:rPr lang="en-US" altLang="ja-JP" sz="1400" b="1" dirty="0" smtClean="0">
                <a:solidFill>
                  <a:schemeClr val="dk2"/>
                </a:solidFill>
                <a:ea typeface="Meiryo"/>
                <a:cs typeface="Meiryo"/>
                <a:sym typeface="Meiryo"/>
              </a:rPr>
              <a:t>BI</a:t>
            </a:r>
            <a:r>
              <a:rPr lang="ja-JP" sz="1400" b="1" dirty="0" smtClean="0">
                <a:solidFill>
                  <a:schemeClr val="dk2"/>
                </a:solidFill>
                <a:latin typeface="Meiryo"/>
                <a:ea typeface="Meiryo"/>
                <a:cs typeface="Meiryo"/>
                <a:sym typeface="Meiryo"/>
              </a:rPr>
              <a:t>を</a:t>
            </a:r>
            <a:r>
              <a:rPr lang="ja-JP" sz="1400" b="1" dirty="0">
                <a:solidFill>
                  <a:schemeClr val="dk2"/>
                </a:solidFill>
                <a:latin typeface="Meiryo"/>
                <a:ea typeface="Meiryo"/>
                <a:cs typeface="Meiryo"/>
                <a:sym typeface="Meiryo"/>
              </a:rPr>
              <a:t>意識させない </a:t>
            </a:r>
            <a:r>
              <a:rPr lang="ja-JP" sz="1400" dirty="0">
                <a:solidFill>
                  <a:srgbClr val="595959"/>
                </a:solidFill>
                <a:latin typeface="Meiryo"/>
                <a:ea typeface="Meiryo"/>
                <a:cs typeface="Meiryo"/>
                <a:sym typeface="Meiryo"/>
              </a:rPr>
              <a:t>最適なインターフェースを開発者が</a:t>
            </a:r>
            <a:br>
              <a:rPr lang="ja-JP" sz="1400" dirty="0">
                <a:solidFill>
                  <a:srgbClr val="595959"/>
                </a:solidFill>
                <a:latin typeface="Meiryo"/>
                <a:ea typeface="Meiryo"/>
                <a:cs typeface="Meiryo"/>
                <a:sym typeface="Meiryo"/>
              </a:rPr>
            </a:br>
            <a:r>
              <a:rPr lang="ja-JP" sz="1400" dirty="0">
                <a:solidFill>
                  <a:srgbClr val="595959"/>
                </a:solidFill>
                <a:latin typeface="Meiryo"/>
                <a:ea typeface="Meiryo"/>
                <a:cs typeface="Meiryo"/>
                <a:sym typeface="Meiryo"/>
              </a:rPr>
              <a:t>設計・作成して提供する画面</a:t>
            </a:r>
            <a:endParaRPr sz="1400" dirty="0">
              <a:solidFill>
                <a:srgbClr val="595959"/>
              </a:solidFill>
              <a:latin typeface="Meiryo"/>
              <a:ea typeface="Meiryo"/>
              <a:cs typeface="Meiryo"/>
              <a:sym typeface="Meiryo"/>
            </a:endParaRPr>
          </a:p>
          <a:p>
            <a:pPr marL="171450" marR="0" lvl="0" indent="-82550" algn="l" rtl="0">
              <a:lnSpc>
                <a:spcPct val="120000"/>
              </a:lnSpc>
              <a:spcBef>
                <a:spcPts val="0"/>
              </a:spcBef>
              <a:spcAft>
                <a:spcPts val="0"/>
              </a:spcAft>
              <a:buClr>
                <a:srgbClr val="366092"/>
              </a:buClr>
              <a:buSzPts val="1400"/>
              <a:buFont typeface="Noto Sans Symbols"/>
              <a:buNone/>
            </a:pPr>
            <a:endParaRPr sz="1400" dirty="0">
              <a:solidFill>
                <a:srgbClr val="595959"/>
              </a:solidFill>
              <a:latin typeface="Meiryo"/>
              <a:ea typeface="Meiryo"/>
              <a:cs typeface="Meiryo"/>
              <a:sym typeface="Meiryo"/>
            </a:endParaRPr>
          </a:p>
          <a:p>
            <a:pPr marL="171450" marR="0" lvl="0" indent="-171450" algn="l" rtl="0">
              <a:lnSpc>
                <a:spcPct val="120000"/>
              </a:lnSpc>
              <a:spcBef>
                <a:spcPts val="0"/>
              </a:spcBef>
              <a:spcAft>
                <a:spcPts val="0"/>
              </a:spcAft>
              <a:buClr>
                <a:srgbClr val="366092"/>
              </a:buClr>
              <a:buSzPts val="1400"/>
              <a:buFont typeface="Noto Sans Symbols"/>
              <a:buChar char="✔"/>
            </a:pPr>
            <a:r>
              <a:rPr lang="ja-JP" sz="1400" dirty="0">
                <a:solidFill>
                  <a:srgbClr val="595959"/>
                </a:solidFill>
                <a:latin typeface="Meiryo"/>
                <a:ea typeface="Meiryo"/>
                <a:cs typeface="Meiryo"/>
                <a:sym typeface="Meiryo"/>
              </a:rPr>
              <a:t>開発者が情報取得ルートをデザインすることで、</a:t>
            </a:r>
            <a:r>
              <a:rPr lang="ja-JP" sz="1400" b="1" dirty="0">
                <a:solidFill>
                  <a:schemeClr val="dk2"/>
                </a:solidFill>
                <a:latin typeface="Meiryo"/>
                <a:ea typeface="Meiryo"/>
                <a:cs typeface="Meiryo"/>
                <a:sym typeface="Meiryo"/>
              </a:rPr>
              <a:t>利用者は迷わず情報</a:t>
            </a:r>
            <a:r>
              <a:rPr lang="ja-JP" sz="1400" b="1" dirty="0">
                <a:solidFill>
                  <a:srgbClr val="366092"/>
                </a:solidFill>
                <a:latin typeface="Meiryo"/>
                <a:ea typeface="Meiryo"/>
                <a:cs typeface="Meiryo"/>
                <a:sym typeface="Meiryo"/>
              </a:rPr>
              <a:t>にたどり着ける</a:t>
            </a:r>
            <a:r>
              <a:rPr lang="ja-JP" sz="1400" dirty="0">
                <a:solidFill>
                  <a:srgbClr val="595959"/>
                </a:solidFill>
                <a:latin typeface="Meiryo"/>
                <a:ea typeface="Meiryo"/>
                <a:cs typeface="Meiryo"/>
                <a:sym typeface="Meiryo"/>
              </a:rPr>
              <a:t/>
            </a:r>
            <a:br>
              <a:rPr lang="ja-JP" sz="1400" dirty="0">
                <a:solidFill>
                  <a:srgbClr val="595959"/>
                </a:solidFill>
                <a:latin typeface="Meiryo"/>
                <a:ea typeface="Meiryo"/>
                <a:cs typeface="Meiryo"/>
                <a:sym typeface="Meiryo"/>
              </a:rPr>
            </a:br>
            <a:endParaRPr sz="1400" dirty="0">
              <a:solidFill>
                <a:srgbClr val="595959"/>
              </a:solidFill>
              <a:latin typeface="Meiryo"/>
              <a:ea typeface="Meiryo"/>
              <a:cs typeface="Meiryo"/>
              <a:sym typeface="Meiryo"/>
            </a:endParaRPr>
          </a:p>
          <a:p>
            <a:pPr marL="171450" marR="0" lvl="0" indent="-171450" algn="l" rtl="0">
              <a:lnSpc>
                <a:spcPct val="120000"/>
              </a:lnSpc>
              <a:spcBef>
                <a:spcPts val="0"/>
              </a:spcBef>
              <a:spcAft>
                <a:spcPts val="0"/>
              </a:spcAft>
              <a:buClr>
                <a:srgbClr val="366092"/>
              </a:buClr>
              <a:buSzPts val="1400"/>
              <a:buFont typeface="Noto Sans Symbols"/>
              <a:buChar char="✔"/>
            </a:pPr>
            <a:r>
              <a:rPr lang="ja-JP" sz="1400" dirty="0">
                <a:solidFill>
                  <a:srgbClr val="595959"/>
                </a:solidFill>
                <a:latin typeface="Meiryo"/>
                <a:ea typeface="Meiryo"/>
                <a:cs typeface="Meiryo"/>
                <a:sym typeface="Meiryo"/>
              </a:rPr>
              <a:t>既存システムの帳票を補完する画面提供で、</a:t>
            </a:r>
            <a:r>
              <a:rPr lang="ja-JP" sz="1400" b="1" dirty="0">
                <a:solidFill>
                  <a:schemeClr val="dk2"/>
                </a:solidFill>
                <a:latin typeface="Meiryo"/>
                <a:ea typeface="Meiryo"/>
                <a:cs typeface="Meiryo"/>
                <a:sym typeface="Meiryo"/>
              </a:rPr>
              <a:t>業務の延長感覚</a:t>
            </a:r>
            <a:r>
              <a:rPr lang="ja-JP" sz="1400" dirty="0">
                <a:solidFill>
                  <a:srgbClr val="595959"/>
                </a:solidFill>
                <a:latin typeface="Meiryo"/>
                <a:ea typeface="Meiryo"/>
                <a:cs typeface="Meiryo"/>
                <a:sym typeface="Meiryo"/>
              </a:rPr>
              <a:t>で自然に利用できる</a:t>
            </a:r>
            <a:endParaRPr sz="1400" dirty="0">
              <a:solidFill>
                <a:srgbClr val="595959"/>
              </a:solidFill>
              <a:latin typeface="Meiryo"/>
              <a:ea typeface="Meiryo"/>
              <a:cs typeface="Meiryo"/>
              <a:sym typeface="Meiryo"/>
            </a:endParaRPr>
          </a:p>
        </p:txBody>
      </p:sp>
      <p:sp>
        <p:nvSpPr>
          <p:cNvPr id="8" name="Google Shape;519;p13"/>
          <p:cNvSpPr txBox="1"/>
          <p:nvPr/>
        </p:nvSpPr>
        <p:spPr>
          <a:xfrm>
            <a:off x="4932040" y="2283718"/>
            <a:ext cx="3599960" cy="2445660"/>
          </a:xfrm>
          <a:prstGeom prst="rect">
            <a:avLst/>
          </a:prstGeom>
          <a:noFill/>
          <a:ln>
            <a:noFill/>
          </a:ln>
        </p:spPr>
        <p:txBody>
          <a:bodyPr spcFirstLastPara="1" wrap="square" lIns="36000" tIns="72000" rIns="36000" bIns="45700" anchor="t" anchorCtr="0">
            <a:spAutoFit/>
          </a:bodyPr>
          <a:lstStyle/>
          <a:p>
            <a:pPr marL="171450" marR="0" lvl="0" indent="-171450" algn="l" rtl="0">
              <a:lnSpc>
                <a:spcPct val="120000"/>
              </a:lnSpc>
              <a:spcBef>
                <a:spcPts val="0"/>
              </a:spcBef>
              <a:spcAft>
                <a:spcPts val="0"/>
              </a:spcAft>
              <a:buClr>
                <a:schemeClr val="accent6"/>
              </a:buClr>
              <a:buSzPts val="1400"/>
              <a:buFont typeface="Noto Sans Symbols"/>
              <a:buChar char="✔"/>
            </a:pPr>
            <a:r>
              <a:rPr lang="en-US" altLang="ja-JP" sz="1400" dirty="0" smtClean="0">
                <a:solidFill>
                  <a:srgbClr val="595959"/>
                </a:solidFill>
                <a:latin typeface="Segoe UI 本文"/>
                <a:ea typeface="Meiryo"/>
                <a:cs typeface="Meiryo"/>
                <a:sym typeface="Meiryo"/>
              </a:rPr>
              <a:t>BI</a:t>
            </a:r>
            <a:r>
              <a:rPr lang="ja-JP" sz="1400" dirty="0" smtClean="0">
                <a:solidFill>
                  <a:srgbClr val="595959"/>
                </a:solidFill>
                <a:latin typeface="Meiryo"/>
                <a:ea typeface="Meiryo"/>
                <a:cs typeface="Meiryo"/>
                <a:sym typeface="Meiryo"/>
              </a:rPr>
              <a:t>固有</a:t>
            </a:r>
            <a:r>
              <a:rPr lang="ja-JP" sz="1400" dirty="0">
                <a:solidFill>
                  <a:srgbClr val="595959"/>
                </a:solidFill>
                <a:latin typeface="Meiryo"/>
                <a:ea typeface="Meiryo"/>
                <a:cs typeface="Meiryo"/>
                <a:sym typeface="Meiryo"/>
              </a:rPr>
              <a:t>のインターフェースを利用し、データを</a:t>
            </a:r>
            <a:r>
              <a:rPr lang="ja-JP" sz="1400" b="1" dirty="0">
                <a:solidFill>
                  <a:schemeClr val="accent6"/>
                </a:solidFill>
                <a:latin typeface="Meiryo"/>
                <a:ea typeface="Meiryo"/>
                <a:cs typeface="Meiryo"/>
                <a:sym typeface="Meiryo"/>
              </a:rPr>
              <a:t>多様な視点から俯瞰・参照</a:t>
            </a:r>
            <a:r>
              <a:rPr lang="ja-JP" sz="1400" dirty="0">
                <a:solidFill>
                  <a:srgbClr val="595959"/>
                </a:solidFill>
                <a:latin typeface="Meiryo"/>
                <a:ea typeface="Meiryo"/>
                <a:cs typeface="Meiryo"/>
                <a:sym typeface="Meiryo"/>
              </a:rPr>
              <a:t>して、意思決定をサポートする機能</a:t>
            </a:r>
            <a:endParaRPr sz="1400" dirty="0">
              <a:solidFill>
                <a:srgbClr val="595959"/>
              </a:solidFill>
              <a:latin typeface="Meiryo"/>
              <a:ea typeface="Meiryo"/>
              <a:cs typeface="Meiryo"/>
              <a:sym typeface="Meiryo"/>
            </a:endParaRPr>
          </a:p>
          <a:p>
            <a:pPr marL="171450" marR="0" lvl="0" indent="-82550" algn="l" rtl="0">
              <a:lnSpc>
                <a:spcPct val="120000"/>
              </a:lnSpc>
              <a:spcBef>
                <a:spcPts val="0"/>
              </a:spcBef>
              <a:spcAft>
                <a:spcPts val="0"/>
              </a:spcAft>
              <a:buClr>
                <a:schemeClr val="accent6"/>
              </a:buClr>
              <a:buSzPts val="1400"/>
              <a:buFont typeface="Noto Sans Symbols"/>
              <a:buNone/>
            </a:pPr>
            <a:endParaRPr sz="1400" dirty="0">
              <a:solidFill>
                <a:srgbClr val="595959"/>
              </a:solidFill>
              <a:latin typeface="Meiryo"/>
              <a:ea typeface="Meiryo"/>
              <a:cs typeface="Meiryo"/>
              <a:sym typeface="Meiryo"/>
            </a:endParaRPr>
          </a:p>
          <a:p>
            <a:pPr marL="171450" marR="0" lvl="0" indent="-171450" algn="l" rtl="0">
              <a:lnSpc>
                <a:spcPct val="120000"/>
              </a:lnSpc>
              <a:spcBef>
                <a:spcPts val="0"/>
              </a:spcBef>
              <a:spcAft>
                <a:spcPts val="0"/>
              </a:spcAft>
              <a:buClr>
                <a:schemeClr val="accent6"/>
              </a:buClr>
              <a:buSzPts val="1400"/>
              <a:buFont typeface="Noto Sans Symbols"/>
              <a:buChar char="✔"/>
            </a:pPr>
            <a:r>
              <a:rPr lang="ja-JP" sz="1400" dirty="0">
                <a:solidFill>
                  <a:srgbClr val="595959"/>
                </a:solidFill>
                <a:latin typeface="Meiryo"/>
                <a:ea typeface="Meiryo"/>
                <a:cs typeface="Meiryo"/>
                <a:sym typeface="Meiryo"/>
              </a:rPr>
              <a:t>利用者は自由度の高い操作ができるため、</a:t>
            </a:r>
            <a:br>
              <a:rPr lang="ja-JP" sz="1400" dirty="0">
                <a:solidFill>
                  <a:srgbClr val="595959"/>
                </a:solidFill>
                <a:latin typeface="Meiryo"/>
                <a:ea typeface="Meiryo"/>
                <a:cs typeface="Meiryo"/>
                <a:sym typeface="Meiryo"/>
              </a:rPr>
            </a:br>
            <a:r>
              <a:rPr lang="ja-JP" sz="1400" b="1" dirty="0">
                <a:solidFill>
                  <a:schemeClr val="accent6"/>
                </a:solidFill>
                <a:latin typeface="Meiryo"/>
                <a:ea typeface="Meiryo"/>
                <a:cs typeface="Meiryo"/>
                <a:sym typeface="Meiryo"/>
              </a:rPr>
              <a:t>独自の視点を生かしてデータ活用</a:t>
            </a:r>
            <a:r>
              <a:rPr lang="ja-JP" sz="1400" dirty="0">
                <a:solidFill>
                  <a:srgbClr val="595959"/>
                </a:solidFill>
                <a:latin typeface="Meiryo"/>
                <a:ea typeface="Meiryo"/>
                <a:cs typeface="Meiryo"/>
                <a:sym typeface="Meiryo"/>
              </a:rPr>
              <a:t>できる</a:t>
            </a:r>
            <a:endParaRPr sz="1400" dirty="0">
              <a:solidFill>
                <a:srgbClr val="595959"/>
              </a:solidFill>
              <a:latin typeface="Meiryo"/>
              <a:ea typeface="Meiryo"/>
              <a:cs typeface="Meiryo"/>
              <a:sym typeface="Meiryo"/>
            </a:endParaRPr>
          </a:p>
          <a:p>
            <a:pPr marL="171450" marR="0" lvl="0" indent="-82550" algn="l" rtl="0">
              <a:lnSpc>
                <a:spcPct val="120000"/>
              </a:lnSpc>
              <a:spcBef>
                <a:spcPts val="0"/>
              </a:spcBef>
              <a:spcAft>
                <a:spcPts val="0"/>
              </a:spcAft>
              <a:buClr>
                <a:schemeClr val="accent6"/>
              </a:buClr>
              <a:buSzPts val="1400"/>
              <a:buFont typeface="Noto Sans Symbols"/>
              <a:buNone/>
            </a:pPr>
            <a:endParaRPr sz="1400" dirty="0">
              <a:solidFill>
                <a:srgbClr val="595959"/>
              </a:solidFill>
              <a:latin typeface="Meiryo"/>
              <a:ea typeface="Meiryo"/>
              <a:cs typeface="Meiryo"/>
              <a:sym typeface="Meiryo"/>
            </a:endParaRPr>
          </a:p>
          <a:p>
            <a:pPr marL="171450" marR="0" lvl="0" indent="-171450" algn="l" rtl="0">
              <a:lnSpc>
                <a:spcPct val="120000"/>
              </a:lnSpc>
              <a:spcBef>
                <a:spcPts val="0"/>
              </a:spcBef>
              <a:spcAft>
                <a:spcPts val="0"/>
              </a:spcAft>
              <a:buClr>
                <a:schemeClr val="accent6"/>
              </a:buClr>
              <a:buSzPts val="1400"/>
              <a:buFont typeface="Noto Sans Symbols"/>
              <a:buChar char="✔"/>
            </a:pPr>
            <a:r>
              <a:rPr lang="ja-JP" sz="1400" dirty="0">
                <a:solidFill>
                  <a:srgbClr val="595959"/>
                </a:solidFill>
                <a:latin typeface="Meiryo"/>
                <a:ea typeface="Meiryo"/>
                <a:cs typeface="Meiryo"/>
                <a:sym typeface="Meiryo"/>
              </a:rPr>
              <a:t>製品に実装済みの機能のため、</a:t>
            </a:r>
            <a:r>
              <a:rPr lang="ja-JP" sz="1400" b="1" dirty="0">
                <a:solidFill>
                  <a:schemeClr val="accent6"/>
                </a:solidFill>
                <a:latin typeface="Meiryo"/>
                <a:ea typeface="Meiryo"/>
                <a:cs typeface="Meiryo"/>
                <a:sym typeface="Meiryo"/>
              </a:rPr>
              <a:t>提供時のリードタイムが少ない</a:t>
            </a:r>
            <a:endParaRPr sz="1400" b="1" dirty="0">
              <a:solidFill>
                <a:schemeClr val="accent6"/>
              </a:solidFill>
              <a:latin typeface="Meiryo"/>
              <a:ea typeface="Meiryo"/>
              <a:cs typeface="Meiryo"/>
              <a:sym typeface="Meiryo"/>
            </a:endParaRPr>
          </a:p>
        </p:txBody>
      </p:sp>
      <p:sp>
        <p:nvSpPr>
          <p:cNvPr id="9" name="Google Shape;520;p13"/>
          <p:cNvSpPr txBox="1"/>
          <p:nvPr/>
        </p:nvSpPr>
        <p:spPr>
          <a:xfrm>
            <a:off x="287524" y="966365"/>
            <a:ext cx="4104456" cy="334313"/>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1400" b="1" dirty="0">
                <a:solidFill>
                  <a:srgbClr val="595959"/>
                </a:solidFill>
                <a:latin typeface="Meiryo"/>
                <a:ea typeface="Meiryo"/>
                <a:cs typeface="Meiryo"/>
                <a:sym typeface="Meiryo"/>
              </a:rPr>
              <a:t>開発者が画面の設計開発を自由にできる一面</a:t>
            </a:r>
            <a:endParaRPr sz="1400" b="1" dirty="0">
              <a:solidFill>
                <a:srgbClr val="595959"/>
              </a:solidFill>
              <a:latin typeface="Meiryo"/>
              <a:ea typeface="Meiryo"/>
              <a:cs typeface="Meiryo"/>
              <a:sym typeface="Meiryo"/>
            </a:endParaRPr>
          </a:p>
        </p:txBody>
      </p:sp>
      <p:sp>
        <p:nvSpPr>
          <p:cNvPr id="10" name="Google Shape;521;p13"/>
          <p:cNvSpPr txBox="1"/>
          <p:nvPr/>
        </p:nvSpPr>
        <p:spPr>
          <a:xfrm>
            <a:off x="4788480" y="971416"/>
            <a:ext cx="4067996" cy="334313"/>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1400" b="1">
                <a:solidFill>
                  <a:srgbClr val="595959"/>
                </a:solidFill>
                <a:latin typeface="Meiryo"/>
                <a:ea typeface="Meiryo"/>
                <a:cs typeface="Meiryo"/>
                <a:sym typeface="Meiryo"/>
              </a:rPr>
              <a:t>機能として利用してデータ活用できる一面</a:t>
            </a:r>
            <a:endParaRPr sz="1400" b="1">
              <a:solidFill>
                <a:srgbClr val="595959"/>
              </a:solidFill>
              <a:latin typeface="Meiryo"/>
              <a:ea typeface="Meiryo"/>
              <a:cs typeface="Meiryo"/>
              <a:sym typeface="Meiryo"/>
            </a:endParaRPr>
          </a:p>
        </p:txBody>
      </p:sp>
      <p:sp>
        <p:nvSpPr>
          <p:cNvPr id="11" name="Google Shape;522;p13"/>
          <p:cNvSpPr/>
          <p:nvPr/>
        </p:nvSpPr>
        <p:spPr>
          <a:xfrm>
            <a:off x="287524" y="1314021"/>
            <a:ext cx="4104456" cy="864096"/>
          </a:xfrm>
          <a:prstGeom prst="rect">
            <a:avLst/>
          </a:prstGeom>
          <a:solidFill>
            <a:srgbClr val="366092"/>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12" name="Google Shape;523;p13"/>
          <p:cNvSpPr txBox="1"/>
          <p:nvPr/>
        </p:nvSpPr>
        <p:spPr>
          <a:xfrm>
            <a:off x="359972" y="1412336"/>
            <a:ext cx="3960000" cy="549757"/>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2800" b="1">
                <a:solidFill>
                  <a:schemeClr val="lt1"/>
                </a:solidFill>
                <a:latin typeface="Meiryo"/>
                <a:ea typeface="Meiryo"/>
                <a:cs typeface="Meiryo"/>
                <a:sym typeface="Meiryo"/>
              </a:rPr>
              <a:t>情報アプリケーション</a:t>
            </a:r>
            <a:endParaRPr sz="2800" b="1">
              <a:solidFill>
                <a:schemeClr val="lt1"/>
              </a:solidFill>
              <a:latin typeface="Meiryo"/>
              <a:ea typeface="Meiryo"/>
              <a:cs typeface="Meiryo"/>
              <a:sym typeface="Meiryo"/>
            </a:endParaRPr>
          </a:p>
        </p:txBody>
      </p:sp>
      <p:sp>
        <p:nvSpPr>
          <p:cNvPr id="13" name="Google Shape;524;p13"/>
          <p:cNvSpPr txBox="1"/>
          <p:nvPr/>
        </p:nvSpPr>
        <p:spPr>
          <a:xfrm>
            <a:off x="2771580" y="1818077"/>
            <a:ext cx="1548392" cy="280432"/>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1050" dirty="0">
                <a:solidFill>
                  <a:schemeClr val="lt1"/>
                </a:solidFill>
                <a:latin typeface="Meiryo"/>
                <a:ea typeface="Meiryo"/>
                <a:cs typeface="Meiryo"/>
                <a:sym typeface="Meiryo"/>
              </a:rPr>
              <a:t>として</a:t>
            </a:r>
            <a:r>
              <a:rPr lang="ja-JP" sz="1050" dirty="0" smtClean="0">
                <a:solidFill>
                  <a:schemeClr val="lt1"/>
                </a:solidFill>
                <a:latin typeface="Meiryo"/>
                <a:ea typeface="Meiryo"/>
                <a:cs typeface="Meiryo"/>
                <a:sym typeface="Meiryo"/>
              </a:rPr>
              <a:t>の</a:t>
            </a:r>
            <a:r>
              <a:rPr lang="en-US" altLang="ja-JP" sz="1050" dirty="0" smtClean="0">
                <a:solidFill>
                  <a:schemeClr val="lt1"/>
                </a:solidFill>
                <a:ea typeface="Meiryo"/>
                <a:cs typeface="Meiryo"/>
                <a:sym typeface="Meiryo"/>
              </a:rPr>
              <a:t>WebFOCUS</a:t>
            </a:r>
            <a:endParaRPr sz="1050" dirty="0">
              <a:solidFill>
                <a:schemeClr val="lt1"/>
              </a:solidFill>
              <a:ea typeface="Meiryo"/>
              <a:cs typeface="Meiryo"/>
              <a:sym typeface="Meiryo"/>
            </a:endParaRPr>
          </a:p>
        </p:txBody>
      </p:sp>
      <p:sp>
        <p:nvSpPr>
          <p:cNvPr id="14" name="Google Shape;525;p13"/>
          <p:cNvSpPr/>
          <p:nvPr/>
        </p:nvSpPr>
        <p:spPr>
          <a:xfrm>
            <a:off x="4752020" y="1314021"/>
            <a:ext cx="4104456" cy="864096"/>
          </a:xfrm>
          <a:prstGeom prst="rect">
            <a:avLst/>
          </a:prstGeom>
          <a:solidFill>
            <a:schemeClr val="accent6"/>
          </a:solidFill>
          <a:ln>
            <a:noFill/>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15" name="Google Shape;526;p13"/>
          <p:cNvSpPr/>
          <p:nvPr/>
        </p:nvSpPr>
        <p:spPr>
          <a:xfrm>
            <a:off x="4788480" y="1347710"/>
            <a:ext cx="4104000" cy="864000"/>
          </a:xfrm>
          <a:prstGeom prst="rect">
            <a:avLst/>
          </a:prstGeom>
          <a:noFill/>
          <a:ln w="9525" cap="flat" cmpd="sng">
            <a:solidFill>
              <a:schemeClr val="accent6"/>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16" name="Google Shape;527;p13"/>
          <p:cNvSpPr txBox="1"/>
          <p:nvPr/>
        </p:nvSpPr>
        <p:spPr>
          <a:xfrm>
            <a:off x="4824468" y="1412336"/>
            <a:ext cx="3960000" cy="549757"/>
          </a:xfrm>
          <a:prstGeom prst="rect">
            <a:avLst/>
          </a:prstGeom>
          <a:noFill/>
          <a:ln>
            <a:noFill/>
          </a:ln>
        </p:spPr>
        <p:txBody>
          <a:bodyPr spcFirstLastPara="1" wrap="square" lIns="36000" tIns="72000" rIns="36000" bIns="45700" anchor="t" anchorCtr="0">
            <a:spAutoFit/>
          </a:bodyPr>
          <a:lstStyle/>
          <a:p>
            <a:pPr marL="0" marR="0" lvl="0" indent="0" algn="ctr" rtl="0">
              <a:spcBef>
                <a:spcPts val="0"/>
              </a:spcBef>
              <a:spcAft>
                <a:spcPts val="0"/>
              </a:spcAft>
              <a:buNone/>
            </a:pPr>
            <a:r>
              <a:rPr lang="ja-JP" sz="2800" b="1" dirty="0">
                <a:solidFill>
                  <a:schemeClr val="lt1"/>
                </a:solidFill>
                <a:latin typeface="Segoe UI 本文"/>
                <a:ea typeface="Meiryo"/>
                <a:cs typeface="Meiryo"/>
                <a:sym typeface="Meiryo"/>
              </a:rPr>
              <a:t>BI</a:t>
            </a:r>
            <a:r>
              <a:rPr lang="ja-JP" sz="2800" b="1" dirty="0">
                <a:solidFill>
                  <a:schemeClr val="lt1"/>
                </a:solidFill>
                <a:latin typeface="Meiryo"/>
                <a:ea typeface="Meiryo"/>
                <a:cs typeface="Meiryo"/>
                <a:sym typeface="Meiryo"/>
              </a:rPr>
              <a:t>インターフェース</a:t>
            </a:r>
            <a:endParaRPr sz="2800" b="1" dirty="0">
              <a:solidFill>
                <a:schemeClr val="lt1"/>
              </a:solidFill>
              <a:latin typeface="Meiryo"/>
              <a:ea typeface="Meiryo"/>
              <a:cs typeface="Meiryo"/>
              <a:sym typeface="Meiryo"/>
            </a:endParaRPr>
          </a:p>
        </p:txBody>
      </p:sp>
      <p:sp>
        <p:nvSpPr>
          <p:cNvPr id="17" name="Google Shape;528;p13"/>
          <p:cNvSpPr txBox="1"/>
          <p:nvPr/>
        </p:nvSpPr>
        <p:spPr>
          <a:xfrm>
            <a:off x="7236076" y="1818077"/>
            <a:ext cx="1548392" cy="280432"/>
          </a:xfrm>
          <a:prstGeom prst="rect">
            <a:avLst/>
          </a:prstGeom>
          <a:noFill/>
          <a:ln>
            <a:noFill/>
          </a:ln>
        </p:spPr>
        <p:txBody>
          <a:bodyPr spcFirstLastPara="1" wrap="square" lIns="36000" tIns="72000" rIns="36000" bIns="45700" anchor="t" anchorCtr="0">
            <a:spAutoFit/>
          </a:bodyPr>
          <a:lstStyle/>
          <a:p>
            <a:pPr marL="0" marR="0" lvl="0" indent="0" algn="l" rtl="0">
              <a:spcBef>
                <a:spcPts val="0"/>
              </a:spcBef>
              <a:spcAft>
                <a:spcPts val="0"/>
              </a:spcAft>
              <a:buNone/>
            </a:pPr>
            <a:r>
              <a:rPr lang="ja-JP" sz="1050" dirty="0">
                <a:solidFill>
                  <a:schemeClr val="lt1"/>
                </a:solidFill>
                <a:latin typeface="Meiryo"/>
                <a:ea typeface="Meiryo"/>
                <a:cs typeface="Meiryo"/>
                <a:sym typeface="Meiryo"/>
              </a:rPr>
              <a:t>として</a:t>
            </a:r>
            <a:r>
              <a:rPr lang="ja-JP" sz="1050" dirty="0" smtClean="0">
                <a:solidFill>
                  <a:schemeClr val="lt1"/>
                </a:solidFill>
                <a:latin typeface="Meiryo"/>
                <a:ea typeface="Meiryo"/>
                <a:cs typeface="Meiryo"/>
                <a:sym typeface="Meiryo"/>
              </a:rPr>
              <a:t>の</a:t>
            </a:r>
            <a:r>
              <a:rPr lang="en-US" altLang="ja-JP" sz="1050" dirty="0" smtClean="0">
                <a:solidFill>
                  <a:schemeClr val="lt1"/>
                </a:solidFill>
                <a:ea typeface="Meiryo"/>
                <a:cs typeface="Meiryo"/>
                <a:sym typeface="Meiryo"/>
              </a:rPr>
              <a:t>WebFOCUS</a:t>
            </a:r>
            <a:endParaRPr sz="1050" dirty="0">
              <a:solidFill>
                <a:schemeClr val="lt1"/>
              </a:solidFill>
              <a:ea typeface="Meiryo"/>
              <a:cs typeface="Meiryo"/>
              <a:sym typeface="Meiryo"/>
            </a:endParaRPr>
          </a:p>
        </p:txBody>
      </p:sp>
      <p:sp>
        <p:nvSpPr>
          <p:cNvPr id="18" name="Google Shape;529;p13"/>
          <p:cNvSpPr/>
          <p:nvPr/>
        </p:nvSpPr>
        <p:spPr>
          <a:xfrm>
            <a:off x="332192" y="1347710"/>
            <a:ext cx="4104000" cy="864000"/>
          </a:xfrm>
          <a:prstGeom prst="rect">
            <a:avLst/>
          </a:prstGeom>
          <a:noFill/>
          <a:ln w="9525" cap="flat" cmpd="sng">
            <a:solidFill>
              <a:srgbClr val="366092"/>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endParaRPr sz="1000">
              <a:solidFill>
                <a:srgbClr val="3F3F3F"/>
              </a:solidFill>
              <a:latin typeface="Meiryo"/>
              <a:ea typeface="Meiryo"/>
              <a:cs typeface="Meiryo"/>
              <a:sym typeface="Meiryo"/>
            </a:endParaRPr>
          </a:p>
        </p:txBody>
      </p:sp>
      <p:sp>
        <p:nvSpPr>
          <p:cNvPr id="20"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5</a:t>
            </a:fld>
            <a:endParaRPr lang="ja-JP" altLang="en-US" dirty="0"/>
          </a:p>
        </p:txBody>
      </p:sp>
    </p:spTree>
    <p:extLst>
      <p:ext uri="{BB962C8B-B14F-4D97-AF65-F5344CB8AC3E}">
        <p14:creationId xmlns:p14="http://schemas.microsoft.com/office/powerpoint/2010/main" val="235690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42505" y="1836672"/>
            <a:ext cx="6424376"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a:latin typeface="+mn-ea"/>
              </a:rPr>
              <a:t>編集する</a:t>
            </a:r>
            <a:r>
              <a:rPr lang="ja-JP" altLang="en-US" dirty="0" smtClean="0">
                <a:latin typeface="+mn-ea"/>
              </a:rPr>
              <a:t>シノニム（「</a:t>
            </a:r>
            <a:r>
              <a:rPr lang="en-US" altLang="ja-JP" dirty="0" smtClean="0"/>
              <a:t>sales_kkalec</a:t>
            </a:r>
            <a:r>
              <a:rPr lang="ja-JP" altLang="en-US" dirty="0" smtClean="0">
                <a:latin typeface="+mn-ea"/>
              </a:rPr>
              <a:t>」）を開きます。</a:t>
            </a:r>
            <a:endParaRPr lang="en-US" altLang="ja-JP" dirty="0" smtClean="0">
              <a:latin typeface="+mn-ea"/>
            </a:endParaRPr>
          </a:p>
          <a:p>
            <a:r>
              <a:rPr lang="en-US" altLang="ja-JP" dirty="0" smtClean="0">
                <a:latin typeface="+mn-ea"/>
              </a:rPr>
              <a:t>【</a:t>
            </a:r>
            <a:r>
              <a:rPr lang="ja-JP" altLang="en-US" dirty="0" smtClean="0">
                <a:latin typeface="+mn-ea"/>
              </a:rPr>
              <a:t>①の</a:t>
            </a:r>
            <a:r>
              <a:rPr lang="ja-JP" altLang="en-US" dirty="0">
                <a:latin typeface="+mn-ea"/>
              </a:rPr>
              <a:t>設定</a:t>
            </a:r>
            <a:r>
              <a:rPr lang="en-US" altLang="ja-JP" dirty="0">
                <a:latin typeface="+mn-ea"/>
              </a:rPr>
              <a:t>】</a:t>
            </a:r>
          </a:p>
          <a:p>
            <a:r>
              <a:rPr lang="ja-JP" altLang="en-US" dirty="0">
                <a:latin typeface="+mn-ea"/>
              </a:rPr>
              <a:t>シノニム</a:t>
            </a:r>
            <a:r>
              <a:rPr lang="ja-JP" altLang="en-US" dirty="0" smtClean="0">
                <a:latin typeface="+mn-ea"/>
              </a:rPr>
              <a:t>を右クリックします。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50</a:t>
            </a:fld>
            <a:endParaRPr lang="ja-JP" altLang="en-US" dirty="0"/>
          </a:p>
        </p:txBody>
      </p:sp>
      <p:sp>
        <p:nvSpPr>
          <p:cNvPr id="13" name="楕円 12"/>
          <p:cNvSpPr/>
          <p:nvPr/>
        </p:nvSpPr>
        <p:spPr>
          <a:xfrm>
            <a:off x="2445012" y="305367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4566496" y="240279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3241146" y="2421637"/>
            <a:ext cx="1325350" cy="2691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2594589" y="3298475"/>
            <a:ext cx="720080" cy="2503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7" name="タイトル 6"/>
          <p:cNvSpPr>
            <a:spLocks noGrp="1"/>
          </p:cNvSpPr>
          <p:nvPr>
            <p:ph type="title"/>
          </p:nvPr>
        </p:nvSpPr>
        <p:spPr/>
        <p:txBody>
          <a:bodyPr/>
          <a:lstStyle/>
          <a:p>
            <a:r>
              <a:rPr lang="en-US" altLang="ja-JP" dirty="0"/>
              <a:t>1-3.</a:t>
            </a:r>
            <a:r>
              <a:rPr lang="ja-JP" altLang="en-US" dirty="0"/>
              <a:t>シノニム編集　シノニムを開く</a:t>
            </a:r>
            <a:endParaRPr kumimoji="1" lang="ja-JP" altLang="en-US" dirty="0"/>
          </a:p>
        </p:txBody>
      </p:sp>
    </p:spTree>
    <p:extLst>
      <p:ext uri="{BB962C8B-B14F-4D97-AF65-F5344CB8AC3E}">
        <p14:creationId xmlns:p14="http://schemas.microsoft.com/office/powerpoint/2010/main" val="3253112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buSzPts val="1700"/>
            </a:pPr>
            <a:r>
              <a:rPr lang="ja-JP" altLang="en-US" dirty="0" smtClean="0"/>
              <a:t>シノニム</a:t>
            </a:r>
            <a:r>
              <a:rPr lang="ja-JP" altLang="en-US" dirty="0"/>
              <a:t>とデータアダプタ</a:t>
            </a: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21" name="コンテンツ プレースホルダー 20"/>
          <p:cNvSpPr>
            <a:spLocks noGrp="1"/>
          </p:cNvSpPr>
          <p:nvPr>
            <p:ph sz="quarter" idx="13"/>
          </p:nvPr>
        </p:nvSpPr>
        <p:spPr/>
        <p:txBody>
          <a:bodyPr/>
          <a:lstStyle/>
          <a:p>
            <a:pPr indent="-11">
              <a:lnSpc>
                <a:spcPct val="130000"/>
              </a:lnSpc>
              <a:spcBef>
                <a:spcPts val="280"/>
              </a:spcBef>
              <a:buSzPts val="1400"/>
            </a:pPr>
            <a:r>
              <a:rPr lang="en-US" altLang="ja-JP" dirty="0" smtClean="0"/>
              <a:t>WebFOCUS</a:t>
            </a:r>
            <a:r>
              <a:rPr lang="ja-JP" altLang="en-US" dirty="0"/>
              <a:t>ではデータベース上のデータを抽出するために </a:t>
            </a:r>
            <a:r>
              <a:rPr lang="ja-JP" altLang="en-US" b="1" dirty="0"/>
              <a:t>シノニム </a:t>
            </a:r>
            <a:r>
              <a:rPr lang="ja-JP" altLang="en-US" dirty="0"/>
              <a:t>と呼ばれるメタデータを </a:t>
            </a:r>
            <a:r>
              <a:rPr lang="en-US" altLang="ja-JP" dirty="0" smtClean="0"/>
              <a:t/>
            </a:r>
            <a:br>
              <a:rPr lang="en-US" altLang="ja-JP" dirty="0" smtClean="0"/>
            </a:br>
            <a:r>
              <a:rPr lang="ja-JP" altLang="en-US" b="1" dirty="0" smtClean="0"/>
              <a:t>データアダプタ </a:t>
            </a:r>
            <a:r>
              <a:rPr lang="ja-JP" altLang="en-US" dirty="0" smtClean="0"/>
              <a:t>を使用</a:t>
            </a:r>
            <a:r>
              <a:rPr lang="ja-JP" altLang="en-US" dirty="0"/>
              <a:t>して利用します</a:t>
            </a:r>
            <a:r>
              <a:rPr lang="ja-JP" altLang="en-US" dirty="0" smtClean="0"/>
              <a:t>。</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51</a:t>
            </a:fld>
            <a:endParaRPr lang="ja-JP" altLang="en-US" dirty="0"/>
          </a:p>
        </p:txBody>
      </p:sp>
      <p:sp>
        <p:nvSpPr>
          <p:cNvPr id="27" name="コンテンツ プレースホルダー 20"/>
          <p:cNvSpPr txBox="1">
            <a:spLocks/>
          </p:cNvSpPr>
          <p:nvPr/>
        </p:nvSpPr>
        <p:spPr>
          <a:xfrm>
            <a:off x="218802" y="1851670"/>
            <a:ext cx="4043226" cy="266722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628634" lvl="1" indent="-171446">
              <a:buClr>
                <a:schemeClr val="accent1"/>
              </a:buClr>
              <a:buSzPts val="1400"/>
              <a:buFont typeface="Arial"/>
              <a:buChar char="–"/>
            </a:pPr>
            <a:r>
              <a:rPr lang="ja-JP" altLang="en-US" sz="1400" b="1" dirty="0" smtClean="0">
                <a:latin typeface="Meiryo"/>
                <a:ea typeface="Meiryo"/>
                <a:cs typeface="Meiryo"/>
                <a:sym typeface="Meiryo"/>
              </a:rPr>
              <a:t>データアダプタ</a:t>
            </a:r>
          </a:p>
          <a:p>
            <a:pPr marL="1028675" lvl="2" indent="-171446">
              <a:spcBef>
                <a:spcPts val="220"/>
              </a:spcBef>
              <a:buClr>
                <a:srgbClr val="3F3F3F"/>
              </a:buClr>
              <a:buSzPts val="1100"/>
              <a:buFont typeface="Arial"/>
              <a:buChar char="•"/>
            </a:pPr>
            <a:r>
              <a:rPr lang="en-US" altLang="ja-JP" sz="1100" dirty="0" smtClean="0">
                <a:ea typeface="Meiryo"/>
                <a:cs typeface="Meiryo"/>
                <a:sym typeface="Meiryo"/>
              </a:rPr>
              <a:t>WebFOCUS</a:t>
            </a:r>
            <a:r>
              <a:rPr lang="ja-JP" altLang="en-US" sz="1100" dirty="0" smtClean="0">
                <a:latin typeface="Meiryo"/>
                <a:ea typeface="Meiryo"/>
                <a:cs typeface="Meiryo"/>
                <a:sym typeface="Meiryo"/>
              </a:rPr>
              <a:t>がデータベースに接続するための設定。データアダプタを設定することで検索対象のデータベースに接続が可能になる。</a:t>
            </a:r>
          </a:p>
          <a:p>
            <a:pPr marL="1028675" lvl="2" indent="-146046">
              <a:spcBef>
                <a:spcPts val="80"/>
              </a:spcBef>
              <a:buClr>
                <a:srgbClr val="3F3F3F"/>
              </a:buClr>
              <a:buSzPts val="400"/>
            </a:pPr>
            <a:endParaRPr lang="ja-JP" altLang="en-US" sz="400" b="1" dirty="0" smtClean="0">
              <a:latin typeface="Meiryo"/>
              <a:ea typeface="Meiryo"/>
              <a:cs typeface="Meiryo"/>
              <a:sym typeface="Meiryo"/>
            </a:endParaRPr>
          </a:p>
          <a:p>
            <a:pPr marL="628634" lvl="1" indent="-171446">
              <a:spcBef>
                <a:spcPts val="280"/>
              </a:spcBef>
              <a:buClr>
                <a:schemeClr val="accent1"/>
              </a:buClr>
              <a:buSzPts val="1400"/>
              <a:buFont typeface="Arial"/>
              <a:buChar char="–"/>
            </a:pPr>
            <a:r>
              <a:rPr lang="ja-JP" altLang="en-US" sz="1400" b="1" dirty="0" smtClean="0">
                <a:latin typeface="Meiryo"/>
                <a:ea typeface="Meiryo"/>
                <a:cs typeface="Meiryo"/>
                <a:sym typeface="Meiryo"/>
              </a:rPr>
              <a:t>シノニム</a:t>
            </a:r>
          </a:p>
          <a:p>
            <a:pPr marL="1028675" lvl="2" indent="-171446">
              <a:lnSpc>
                <a:spcPct val="130000"/>
              </a:lnSpc>
              <a:spcBef>
                <a:spcPts val="220"/>
              </a:spcBef>
              <a:buClr>
                <a:srgbClr val="3F3F3F"/>
              </a:buClr>
              <a:buSzPts val="1100"/>
              <a:buFont typeface="Arial"/>
              <a:buChar char="•"/>
            </a:pPr>
            <a:r>
              <a:rPr lang="ja-JP" altLang="en-US" sz="1100" dirty="0" smtClean="0">
                <a:solidFill>
                  <a:srgbClr val="3F3F3F"/>
                </a:solidFill>
                <a:latin typeface="Meiryo"/>
                <a:ea typeface="Meiryo"/>
                <a:cs typeface="Meiryo"/>
                <a:sym typeface="Meiryo"/>
              </a:rPr>
              <a:t>データベース側の定義を</a:t>
            </a:r>
            <a:r>
              <a:rPr lang="en-US" altLang="ja-JP" sz="1100" dirty="0">
                <a:ea typeface="Meiryo"/>
                <a:cs typeface="Meiryo"/>
                <a:sym typeface="Meiryo"/>
              </a:rPr>
              <a:t>WebFOCUS</a:t>
            </a:r>
            <a:r>
              <a:rPr lang="ja-JP" altLang="en-US" sz="1100" dirty="0" smtClean="0">
                <a:solidFill>
                  <a:srgbClr val="3F3F3F"/>
                </a:solidFill>
                <a:latin typeface="Meiryo"/>
                <a:ea typeface="Meiryo"/>
                <a:cs typeface="Meiryo"/>
                <a:sym typeface="Meiryo"/>
              </a:rPr>
              <a:t>に取り込んだ定義ファイルの総称。シノニムを作成することで、</a:t>
            </a:r>
            <a:r>
              <a:rPr lang="en-US" altLang="ja-JP" sz="1100" dirty="0">
                <a:ea typeface="Meiryo"/>
                <a:cs typeface="Meiryo"/>
                <a:sym typeface="Meiryo"/>
              </a:rPr>
              <a:t> WebFOCUS</a:t>
            </a:r>
            <a:r>
              <a:rPr lang="ja-JP" altLang="en-US" sz="1100" dirty="0" smtClean="0">
                <a:solidFill>
                  <a:srgbClr val="3F3F3F"/>
                </a:solidFill>
                <a:latin typeface="Meiryo"/>
                <a:ea typeface="Meiryo"/>
                <a:cs typeface="Meiryo"/>
                <a:sym typeface="Meiryo"/>
              </a:rPr>
              <a:t>はデータベース内のテーブルやビューに対して検索が可能になる。</a:t>
            </a:r>
            <a:endParaRPr lang="ja-JP" altLang="en-US" sz="1100" dirty="0">
              <a:solidFill>
                <a:srgbClr val="3F3F3F"/>
              </a:solidFill>
              <a:latin typeface="Meiryo"/>
              <a:ea typeface="Meiryo"/>
              <a:cs typeface="Meiryo"/>
              <a:sym typeface="Meiryo"/>
            </a:endParaRPr>
          </a:p>
        </p:txBody>
      </p:sp>
      <p:pic>
        <p:nvPicPr>
          <p:cNvPr id="28" name="Google Shape;315;p8"/>
          <p:cNvPicPr preferRelativeResize="0"/>
          <p:nvPr/>
        </p:nvPicPr>
        <p:blipFill rotWithShape="1">
          <a:blip r:embed="rId2">
            <a:alphaModFix/>
          </a:blip>
          <a:srcRect/>
          <a:stretch/>
        </p:blipFill>
        <p:spPr>
          <a:xfrm>
            <a:off x="4682614" y="1926610"/>
            <a:ext cx="3911962" cy="2373350"/>
          </a:xfrm>
          <a:prstGeom prst="rect">
            <a:avLst/>
          </a:prstGeom>
          <a:noFill/>
          <a:ln w="9525" cap="flat" cmpd="sng">
            <a:solidFill>
              <a:schemeClr val="dk2"/>
            </a:solidFill>
            <a:prstDash val="solid"/>
            <a:miter lim="800000"/>
            <a:headEnd type="none" w="sm" len="sm"/>
            <a:tailEnd type="none" w="sm" len="sm"/>
          </a:ln>
        </p:spPr>
      </p:pic>
      <p:sp>
        <p:nvSpPr>
          <p:cNvPr id="29" name="Google Shape;316;p8"/>
          <p:cNvSpPr/>
          <p:nvPr/>
        </p:nvSpPr>
        <p:spPr>
          <a:xfrm>
            <a:off x="7004398" y="4232893"/>
            <a:ext cx="1590178" cy="442641"/>
          </a:xfrm>
          <a:prstGeom prst="wedgeRoundRectCallout">
            <a:avLst>
              <a:gd name="adj1" fmla="val 27493"/>
              <a:gd name="adj2" fmla="val -109742"/>
              <a:gd name="adj3" fmla="val 16667"/>
            </a:avLst>
          </a:prstGeom>
          <a:solidFill>
            <a:schemeClr val="lt1"/>
          </a:solidFill>
          <a:ln w="19050" cap="flat" cmpd="sng">
            <a:solidFill>
              <a:srgbClr val="E36C09"/>
            </a:solidFill>
            <a:prstDash val="solid"/>
            <a:round/>
            <a:headEnd type="none" w="sm" len="sm"/>
            <a:tailEnd type="none" w="sm" len="sm"/>
          </a:ln>
        </p:spPr>
        <p:txBody>
          <a:bodyPr spcFirstLastPara="1" wrap="square" lIns="180000" tIns="180000" rIns="180000" bIns="180000" anchor="ctr" anchorCtr="0">
            <a:noAutofit/>
          </a:bodyPr>
          <a:lstStyle/>
          <a:p>
            <a:pPr algn="ctr"/>
            <a:r>
              <a:rPr lang="ja-JP" altLang="en-US" sz="700" dirty="0">
                <a:solidFill>
                  <a:srgbClr val="3F3F3F"/>
                </a:solidFill>
                <a:latin typeface="Meiryo"/>
                <a:ea typeface="Meiryo"/>
                <a:cs typeface="Meiryo"/>
                <a:sym typeface="Meiryo"/>
              </a:rPr>
              <a:t>シノニムが作成されていない</a:t>
            </a:r>
            <a:endParaRPr dirty="0"/>
          </a:p>
          <a:p>
            <a:pPr algn="ctr"/>
            <a:r>
              <a:rPr lang="ja-JP" altLang="en-US" sz="700" dirty="0">
                <a:solidFill>
                  <a:srgbClr val="3F3F3F"/>
                </a:solidFill>
                <a:latin typeface="Meiryo"/>
                <a:ea typeface="Meiryo"/>
                <a:cs typeface="Meiryo"/>
                <a:sym typeface="Meiryo"/>
              </a:rPr>
              <a:t>テーブル</a:t>
            </a:r>
            <a:r>
              <a:rPr lang="ja-JP" altLang="en-US" sz="700" dirty="0" smtClean="0">
                <a:solidFill>
                  <a:srgbClr val="3F3F3F"/>
                </a:solidFill>
                <a:latin typeface="Meiryo"/>
                <a:ea typeface="Meiryo"/>
                <a:cs typeface="Meiryo"/>
                <a:sym typeface="Meiryo"/>
              </a:rPr>
              <a:t>は</a:t>
            </a:r>
            <a:r>
              <a:rPr lang="en-US" altLang="ja-JP" sz="800" dirty="0">
                <a:ea typeface="Meiryo"/>
                <a:cs typeface="Meiryo"/>
                <a:sym typeface="Meiryo"/>
              </a:rPr>
              <a:t>WebFOCUS</a:t>
            </a:r>
            <a:r>
              <a:rPr lang="ja-JP" altLang="en-US" sz="700" dirty="0" smtClean="0">
                <a:solidFill>
                  <a:srgbClr val="3F3F3F"/>
                </a:solidFill>
                <a:latin typeface="Meiryo"/>
                <a:ea typeface="Meiryo"/>
                <a:cs typeface="Meiryo"/>
                <a:sym typeface="Meiryo"/>
              </a:rPr>
              <a:t>から</a:t>
            </a:r>
            <a:endParaRPr sz="700" dirty="0">
              <a:solidFill>
                <a:srgbClr val="3F3F3F"/>
              </a:solidFill>
              <a:latin typeface="Meiryo"/>
              <a:ea typeface="Meiryo"/>
              <a:cs typeface="Meiryo"/>
              <a:sym typeface="Meiryo"/>
            </a:endParaRPr>
          </a:p>
          <a:p>
            <a:pPr algn="ctr"/>
            <a:r>
              <a:rPr lang="ja-JP" altLang="en-US" sz="700" dirty="0">
                <a:solidFill>
                  <a:srgbClr val="3F3F3F"/>
                </a:solidFill>
                <a:latin typeface="Meiryo"/>
                <a:ea typeface="Meiryo"/>
                <a:cs typeface="Meiryo"/>
                <a:sym typeface="Meiryo"/>
              </a:rPr>
              <a:t>検索することができません</a:t>
            </a:r>
            <a:endParaRPr dirty="0"/>
          </a:p>
        </p:txBody>
      </p:sp>
    </p:spTree>
    <p:extLst>
      <p:ext uri="{BB962C8B-B14F-4D97-AF65-F5344CB8AC3E}">
        <p14:creationId xmlns:p14="http://schemas.microsoft.com/office/powerpoint/2010/main" val="14800056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1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400"/>
              <a:buFont typeface="Meiryo"/>
              <a:buNone/>
            </a:pPr>
            <a:r>
              <a:rPr lang="ja-JP"/>
              <a:t>シノニム</a:t>
            </a:r>
            <a:endParaRPr/>
          </a:p>
        </p:txBody>
      </p:sp>
      <p:sp>
        <p:nvSpPr>
          <p:cNvPr id="2" name="コンテンツ プレースホルダー 1"/>
          <p:cNvSpPr>
            <a:spLocks noGrp="1"/>
          </p:cNvSpPr>
          <p:nvPr>
            <p:ph sz="quarter" idx="13"/>
          </p:nvPr>
        </p:nvSpPr>
        <p:spPr>
          <a:xfrm>
            <a:off x="215516" y="915566"/>
            <a:ext cx="8712968" cy="1774206"/>
          </a:xfrm>
        </p:spPr>
        <p:txBody>
          <a:bodyPr>
            <a:normAutofit/>
          </a:bodyPr>
          <a:lstStyle/>
          <a:p>
            <a:pPr lvl="0">
              <a:buSzPts val="1600"/>
            </a:pPr>
            <a:r>
              <a:rPr lang="ja-JP" altLang="en-US" dirty="0"/>
              <a:t>検索対象テーブルのメタデータ定義</a:t>
            </a:r>
          </a:p>
          <a:p>
            <a:pPr lvl="1">
              <a:spcBef>
                <a:spcPts val="280"/>
              </a:spcBef>
              <a:buSzPts val="1400"/>
            </a:pPr>
            <a:r>
              <a:rPr lang="ja-JP" altLang="en-US" dirty="0" smtClean="0"/>
              <a:t>シノニムは検索</a:t>
            </a:r>
            <a:r>
              <a:rPr lang="ja-JP" altLang="en-US" dirty="0"/>
              <a:t>対象のオブジェクト（テーブルやビューなど）を</a:t>
            </a:r>
            <a:r>
              <a:rPr lang="en-US" altLang="ja-JP" dirty="0"/>
              <a:t>WebFOCUS</a:t>
            </a:r>
            <a:r>
              <a:rPr lang="ja-JP" altLang="en-US" dirty="0"/>
              <a:t>が検索するために必要となるメタデータで、検索を行いたいオブジェクトごとに作成します。</a:t>
            </a:r>
          </a:p>
          <a:p>
            <a:pPr lvl="1">
              <a:spcBef>
                <a:spcPts val="280"/>
              </a:spcBef>
              <a:buSzPts val="1400"/>
            </a:pPr>
            <a:r>
              <a:rPr lang="ja-JP" altLang="en-US" dirty="0"/>
              <a:t>アクセスファイル（</a:t>
            </a:r>
            <a:r>
              <a:rPr lang="en-US" altLang="ja-JP" dirty="0"/>
              <a:t>.</a:t>
            </a:r>
            <a:r>
              <a:rPr lang="en-US" altLang="ja-JP" dirty="0" err="1"/>
              <a:t>acx</a:t>
            </a:r>
            <a:r>
              <a:rPr lang="ja-JP" altLang="en-US" dirty="0"/>
              <a:t>）とマスターファイル（</a:t>
            </a:r>
            <a:r>
              <a:rPr lang="en-US" altLang="ja-JP" dirty="0"/>
              <a:t>.mas</a:t>
            </a:r>
            <a:r>
              <a:rPr lang="ja-JP" altLang="en-US" dirty="0"/>
              <a:t>）の２つで構成されています。</a:t>
            </a:r>
          </a:p>
          <a:p>
            <a:pPr lvl="1">
              <a:spcBef>
                <a:spcPts val="280"/>
              </a:spcBef>
              <a:buSzPts val="1400"/>
            </a:pPr>
            <a:r>
              <a:rPr lang="ja-JP" altLang="en-US" dirty="0"/>
              <a:t>シノニム内</a:t>
            </a:r>
            <a:r>
              <a:rPr lang="ja-JP" altLang="en-US" dirty="0" smtClean="0"/>
              <a:t>でベースシノニムを結合</a:t>
            </a:r>
            <a:r>
              <a:rPr lang="ja-JP" altLang="en-US" dirty="0"/>
              <a:t>したものをクラスタシノニム、さらに項目をグループ化して見やすくしたものをビジネスビューと呼びます。</a:t>
            </a:r>
          </a:p>
          <a:p>
            <a:endParaRPr kumimoji="1" lang="ja-JP" altLang="en-US" dirty="0"/>
          </a:p>
        </p:txBody>
      </p:sp>
      <p:sp>
        <p:nvSpPr>
          <p:cNvPr id="420" name="Google Shape;420;p11"/>
          <p:cNvSpPr/>
          <p:nvPr/>
        </p:nvSpPr>
        <p:spPr>
          <a:xfrm>
            <a:off x="1960431" y="2787775"/>
            <a:ext cx="2196299" cy="936103"/>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1"/>
              </a:solidFill>
              <a:latin typeface="Arial Black"/>
              <a:ea typeface="Arial Black"/>
              <a:cs typeface="Arial Black"/>
              <a:sym typeface="Arial Black"/>
            </a:endParaRPr>
          </a:p>
        </p:txBody>
      </p:sp>
      <p:sp>
        <p:nvSpPr>
          <p:cNvPr id="421" name="Google Shape;421;p11"/>
          <p:cNvSpPr/>
          <p:nvPr/>
        </p:nvSpPr>
        <p:spPr>
          <a:xfrm>
            <a:off x="2123728" y="3147815"/>
            <a:ext cx="910800" cy="50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アクセス</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ファイル</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smtClean="0">
                <a:solidFill>
                  <a:srgbClr val="3F3F3F"/>
                </a:solidFill>
                <a:latin typeface="Meiryo"/>
                <a:ea typeface="Meiryo"/>
                <a:cs typeface="Meiryo"/>
                <a:sym typeface="Meiryo"/>
              </a:rPr>
              <a:t>（</a:t>
            </a:r>
            <a:r>
              <a:rPr lang="en-US" altLang="ja-JP" sz="800" dirty="0" smtClean="0">
                <a:solidFill>
                  <a:srgbClr val="3F3F3F"/>
                </a:solidFill>
                <a:ea typeface="Meiryo"/>
                <a:cs typeface="Meiryo"/>
                <a:sym typeface="Meiryo"/>
              </a:rPr>
              <a:t>.</a:t>
            </a:r>
            <a:r>
              <a:rPr lang="en-US" altLang="ja-JP" sz="800" dirty="0" err="1" smtClean="0">
                <a:solidFill>
                  <a:srgbClr val="3F3F3F"/>
                </a:solidFill>
                <a:ea typeface="Meiryo"/>
                <a:cs typeface="Meiryo"/>
                <a:sym typeface="Meiryo"/>
              </a:rPr>
              <a:t>acx</a:t>
            </a:r>
            <a:r>
              <a:rPr lang="ja-JP" sz="800" b="0" i="0" u="none" strike="noStrike" cap="none" dirty="0" smtClean="0">
                <a:solidFill>
                  <a:srgbClr val="3F3F3F"/>
                </a:solidFill>
                <a:latin typeface="Meiryo"/>
                <a:ea typeface="Meiryo"/>
                <a:cs typeface="Meiryo"/>
                <a:sym typeface="Meiryo"/>
              </a:rPr>
              <a:t>）</a:t>
            </a:r>
            <a:endParaRPr sz="1400" b="0" i="0" u="none" strike="noStrike" cap="none" dirty="0">
              <a:solidFill>
                <a:srgbClr val="000000"/>
              </a:solidFill>
              <a:latin typeface="Arial"/>
              <a:ea typeface="Arial"/>
              <a:cs typeface="Arial"/>
              <a:sym typeface="Arial"/>
            </a:endParaRPr>
          </a:p>
        </p:txBody>
      </p:sp>
      <p:pic>
        <p:nvPicPr>
          <p:cNvPr id="422" name="Google Shape;422;p11"/>
          <p:cNvPicPr preferRelativeResize="0"/>
          <p:nvPr/>
        </p:nvPicPr>
        <p:blipFill rotWithShape="1">
          <a:blip r:embed="rId3">
            <a:alphaModFix/>
          </a:blip>
          <a:srcRect/>
          <a:stretch/>
        </p:blipFill>
        <p:spPr>
          <a:xfrm>
            <a:off x="1967830" y="2820847"/>
            <a:ext cx="276812" cy="254959"/>
          </a:xfrm>
          <a:prstGeom prst="rect">
            <a:avLst/>
          </a:prstGeom>
          <a:noFill/>
          <a:ln>
            <a:noFill/>
          </a:ln>
        </p:spPr>
      </p:pic>
      <p:sp>
        <p:nvSpPr>
          <p:cNvPr id="423" name="Google Shape;423;p11"/>
          <p:cNvSpPr/>
          <p:nvPr/>
        </p:nvSpPr>
        <p:spPr>
          <a:xfrm>
            <a:off x="3085136" y="3147815"/>
            <a:ext cx="910800" cy="50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マスター</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ファイル</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smtClean="0">
                <a:solidFill>
                  <a:srgbClr val="3F3F3F"/>
                </a:solidFill>
                <a:latin typeface="Meiryo"/>
                <a:ea typeface="Meiryo"/>
                <a:cs typeface="Meiryo"/>
                <a:sym typeface="Meiryo"/>
              </a:rPr>
              <a:t>（</a:t>
            </a:r>
            <a:r>
              <a:rPr lang="en-US" altLang="ja-JP" sz="800" dirty="0" smtClean="0">
                <a:solidFill>
                  <a:srgbClr val="3F3F3F"/>
                </a:solidFill>
                <a:ea typeface="Meiryo"/>
                <a:cs typeface="Meiryo"/>
                <a:sym typeface="Meiryo"/>
              </a:rPr>
              <a:t>.mas</a:t>
            </a:r>
            <a:r>
              <a:rPr lang="ja-JP" sz="800" b="0" i="0" u="none" strike="noStrike" cap="none" dirty="0" smtClean="0">
                <a:solidFill>
                  <a:srgbClr val="3F3F3F"/>
                </a:solidFill>
                <a:latin typeface="Meiryo"/>
                <a:ea typeface="Meiryo"/>
                <a:cs typeface="Meiryo"/>
                <a:sym typeface="Meiryo"/>
              </a:rPr>
              <a:t>）</a:t>
            </a:r>
            <a:endParaRPr sz="1400" b="0" i="0" u="none" strike="noStrike" cap="none" dirty="0">
              <a:solidFill>
                <a:srgbClr val="000000"/>
              </a:solidFill>
              <a:latin typeface="Arial"/>
              <a:ea typeface="Arial"/>
              <a:cs typeface="Arial"/>
              <a:sym typeface="Arial"/>
            </a:endParaRPr>
          </a:p>
        </p:txBody>
      </p:sp>
      <p:sp>
        <p:nvSpPr>
          <p:cNvPr id="424" name="Google Shape;424;p11"/>
          <p:cNvSpPr txBox="1"/>
          <p:nvPr/>
        </p:nvSpPr>
        <p:spPr>
          <a:xfrm>
            <a:off x="2278320" y="2854226"/>
            <a:ext cx="1872000"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accent1"/>
                </a:solidFill>
                <a:latin typeface="Meiryo"/>
                <a:ea typeface="Meiryo"/>
                <a:cs typeface="Meiryo"/>
                <a:sym typeface="Meiryo"/>
              </a:rPr>
              <a:t>売上実績テーブル</a:t>
            </a:r>
            <a:r>
              <a:rPr lang="ja-JP" sz="1050" b="0" i="0" u="none" strike="noStrike" cap="none" dirty="0" smtClean="0">
                <a:solidFill>
                  <a:schemeClr val="accent1"/>
                </a:solidFill>
                <a:latin typeface="Meiryo"/>
                <a:ea typeface="Meiryo"/>
                <a:cs typeface="Meiryo"/>
                <a:sym typeface="Meiryo"/>
              </a:rPr>
              <a:t>のシノニム</a:t>
            </a:r>
            <a:endParaRPr sz="1050" b="0" i="0" u="none" strike="noStrike" cap="none" dirty="0">
              <a:solidFill>
                <a:schemeClr val="accent1"/>
              </a:solidFill>
              <a:latin typeface="Meiryo"/>
              <a:ea typeface="Meiryo"/>
              <a:cs typeface="Meiryo"/>
              <a:sym typeface="Meiryo"/>
            </a:endParaRPr>
          </a:p>
        </p:txBody>
      </p:sp>
      <p:sp>
        <p:nvSpPr>
          <p:cNvPr id="425" name="Google Shape;425;p11"/>
          <p:cNvSpPr/>
          <p:nvPr/>
        </p:nvSpPr>
        <p:spPr>
          <a:xfrm>
            <a:off x="1960431" y="3795887"/>
            <a:ext cx="2196299" cy="936103"/>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1"/>
              </a:solidFill>
              <a:latin typeface="Arial Black"/>
              <a:ea typeface="Arial Black"/>
              <a:cs typeface="Arial Black"/>
              <a:sym typeface="Arial Black"/>
            </a:endParaRPr>
          </a:p>
        </p:txBody>
      </p:sp>
      <p:sp>
        <p:nvSpPr>
          <p:cNvPr id="426" name="Google Shape;426;p11"/>
          <p:cNvSpPr/>
          <p:nvPr/>
        </p:nvSpPr>
        <p:spPr>
          <a:xfrm>
            <a:off x="2123728" y="4155927"/>
            <a:ext cx="910800" cy="50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アクセス</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ファイル</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smtClean="0">
                <a:solidFill>
                  <a:srgbClr val="3F3F3F"/>
                </a:solidFill>
                <a:latin typeface="Meiryo"/>
                <a:ea typeface="Meiryo"/>
                <a:cs typeface="Meiryo"/>
                <a:sym typeface="Meiryo"/>
              </a:rPr>
              <a:t>（</a:t>
            </a:r>
            <a:r>
              <a:rPr lang="en-US" altLang="ja-JP" sz="800" dirty="0" smtClean="0">
                <a:solidFill>
                  <a:srgbClr val="3F3F3F"/>
                </a:solidFill>
                <a:ea typeface="Meiryo"/>
                <a:cs typeface="Meiryo"/>
                <a:sym typeface="Meiryo"/>
              </a:rPr>
              <a:t>.</a:t>
            </a:r>
            <a:r>
              <a:rPr lang="en-US" altLang="ja-JP" sz="800" dirty="0" err="1" smtClean="0">
                <a:solidFill>
                  <a:srgbClr val="3F3F3F"/>
                </a:solidFill>
                <a:ea typeface="Meiryo"/>
                <a:cs typeface="Meiryo"/>
                <a:sym typeface="Meiryo"/>
              </a:rPr>
              <a:t>acx</a:t>
            </a:r>
            <a:r>
              <a:rPr lang="ja-JP" sz="800" b="0" i="0" u="none" strike="noStrike" cap="none" dirty="0" smtClean="0">
                <a:solidFill>
                  <a:srgbClr val="3F3F3F"/>
                </a:solidFill>
                <a:latin typeface="Meiryo"/>
                <a:ea typeface="Meiryo"/>
                <a:cs typeface="Meiryo"/>
                <a:sym typeface="Meiryo"/>
              </a:rPr>
              <a:t>）</a:t>
            </a:r>
            <a:endParaRPr sz="1400" b="0" i="0" u="none" strike="noStrike" cap="none" dirty="0">
              <a:solidFill>
                <a:srgbClr val="000000"/>
              </a:solidFill>
              <a:latin typeface="Arial"/>
              <a:ea typeface="Arial"/>
              <a:cs typeface="Arial"/>
              <a:sym typeface="Arial"/>
            </a:endParaRPr>
          </a:p>
        </p:txBody>
      </p:sp>
      <p:pic>
        <p:nvPicPr>
          <p:cNvPr id="427" name="Google Shape;427;p11"/>
          <p:cNvPicPr preferRelativeResize="0"/>
          <p:nvPr/>
        </p:nvPicPr>
        <p:blipFill rotWithShape="1">
          <a:blip r:embed="rId3">
            <a:alphaModFix/>
          </a:blip>
          <a:srcRect/>
          <a:stretch/>
        </p:blipFill>
        <p:spPr>
          <a:xfrm>
            <a:off x="1967830" y="3828959"/>
            <a:ext cx="276812" cy="254959"/>
          </a:xfrm>
          <a:prstGeom prst="rect">
            <a:avLst/>
          </a:prstGeom>
          <a:noFill/>
          <a:ln>
            <a:noFill/>
          </a:ln>
        </p:spPr>
      </p:pic>
      <p:sp>
        <p:nvSpPr>
          <p:cNvPr id="428" name="Google Shape;428;p11"/>
          <p:cNvSpPr/>
          <p:nvPr/>
        </p:nvSpPr>
        <p:spPr>
          <a:xfrm>
            <a:off x="3085136" y="4155927"/>
            <a:ext cx="910800" cy="504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マスター</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a:solidFill>
                  <a:srgbClr val="3F3F3F"/>
                </a:solidFill>
                <a:latin typeface="Meiryo"/>
                <a:ea typeface="Meiryo"/>
                <a:cs typeface="Meiryo"/>
                <a:sym typeface="Meiryo"/>
              </a:rPr>
              <a:t>ファイル</a:t>
            </a:r>
            <a:endParaRPr sz="800" b="0" i="0" u="none" strike="noStrike" cap="none" dirty="0">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dirty="0" smtClean="0">
                <a:solidFill>
                  <a:srgbClr val="3F3F3F"/>
                </a:solidFill>
                <a:latin typeface="Meiryo"/>
                <a:ea typeface="Meiryo"/>
                <a:cs typeface="Meiryo"/>
                <a:sym typeface="Meiryo"/>
              </a:rPr>
              <a:t>（</a:t>
            </a:r>
            <a:r>
              <a:rPr lang="en-US" altLang="ja-JP" sz="800" dirty="0" smtClean="0">
                <a:solidFill>
                  <a:srgbClr val="3F3F3F"/>
                </a:solidFill>
                <a:ea typeface="Meiryo"/>
                <a:cs typeface="Meiryo"/>
                <a:sym typeface="Meiryo"/>
              </a:rPr>
              <a:t>.mas</a:t>
            </a:r>
            <a:r>
              <a:rPr lang="ja-JP" sz="800" b="0" i="0" u="none" strike="noStrike" cap="none" dirty="0" smtClean="0">
                <a:solidFill>
                  <a:srgbClr val="3F3F3F"/>
                </a:solidFill>
                <a:latin typeface="Meiryo"/>
                <a:ea typeface="Meiryo"/>
                <a:cs typeface="Meiryo"/>
                <a:sym typeface="Meiryo"/>
              </a:rPr>
              <a:t>）</a:t>
            </a:r>
            <a:endParaRPr sz="1400" b="0" i="0" u="none" strike="noStrike" cap="none" dirty="0">
              <a:solidFill>
                <a:srgbClr val="000000"/>
              </a:solidFill>
              <a:latin typeface="Arial"/>
              <a:ea typeface="Arial"/>
              <a:cs typeface="Arial"/>
              <a:sym typeface="Arial"/>
            </a:endParaRPr>
          </a:p>
        </p:txBody>
      </p:sp>
      <p:sp>
        <p:nvSpPr>
          <p:cNvPr id="429" name="Google Shape;429;p11"/>
          <p:cNvSpPr txBox="1"/>
          <p:nvPr/>
        </p:nvSpPr>
        <p:spPr>
          <a:xfrm>
            <a:off x="2278320" y="3862338"/>
            <a:ext cx="1872000"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dirty="0">
                <a:solidFill>
                  <a:schemeClr val="accent1"/>
                </a:solidFill>
                <a:latin typeface="Meiryo"/>
                <a:ea typeface="Meiryo"/>
                <a:cs typeface="Meiryo"/>
                <a:sym typeface="Meiryo"/>
              </a:rPr>
              <a:t>商品マスタのシノニム</a:t>
            </a:r>
            <a:endParaRPr sz="1050" b="0" i="0" u="none" strike="noStrike" cap="none" dirty="0">
              <a:solidFill>
                <a:schemeClr val="accent1"/>
              </a:solidFill>
              <a:latin typeface="Meiryo"/>
              <a:ea typeface="Meiryo"/>
              <a:cs typeface="Meiryo"/>
              <a:sym typeface="Meiryo"/>
            </a:endParaRPr>
          </a:p>
        </p:txBody>
      </p:sp>
      <p:sp>
        <p:nvSpPr>
          <p:cNvPr id="430" name="Google Shape;430;p11"/>
          <p:cNvSpPr/>
          <p:nvPr/>
        </p:nvSpPr>
        <p:spPr>
          <a:xfrm>
            <a:off x="4563611" y="2787775"/>
            <a:ext cx="1872000" cy="1944215"/>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1"/>
              </a:solidFill>
              <a:latin typeface="Arial Black"/>
              <a:ea typeface="Arial Black"/>
              <a:cs typeface="Arial Black"/>
              <a:sym typeface="Arial Black"/>
            </a:endParaRPr>
          </a:p>
        </p:txBody>
      </p:sp>
      <p:pic>
        <p:nvPicPr>
          <p:cNvPr id="431" name="Google Shape;431;p11"/>
          <p:cNvPicPr preferRelativeResize="0"/>
          <p:nvPr/>
        </p:nvPicPr>
        <p:blipFill rotWithShape="1">
          <a:blip r:embed="rId3">
            <a:alphaModFix/>
          </a:blip>
          <a:srcRect/>
          <a:stretch/>
        </p:blipFill>
        <p:spPr>
          <a:xfrm>
            <a:off x="4571998" y="2820847"/>
            <a:ext cx="276812" cy="254959"/>
          </a:xfrm>
          <a:prstGeom prst="rect">
            <a:avLst/>
          </a:prstGeom>
          <a:noFill/>
          <a:ln>
            <a:noFill/>
          </a:ln>
        </p:spPr>
      </p:pic>
      <p:sp>
        <p:nvSpPr>
          <p:cNvPr id="432" name="Google Shape;432;p11"/>
          <p:cNvSpPr txBox="1"/>
          <p:nvPr/>
        </p:nvSpPr>
        <p:spPr>
          <a:xfrm>
            <a:off x="4882488" y="2854226"/>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クラスタシノニム</a:t>
            </a:r>
            <a:endParaRPr sz="1050" b="0" i="0" u="none" strike="noStrike" cap="none">
              <a:solidFill>
                <a:schemeClr val="accent1"/>
              </a:solidFill>
              <a:latin typeface="Meiryo"/>
              <a:ea typeface="Meiryo"/>
              <a:cs typeface="Meiryo"/>
              <a:sym typeface="Meiryo"/>
            </a:endParaRPr>
          </a:p>
        </p:txBody>
      </p:sp>
      <p:sp>
        <p:nvSpPr>
          <p:cNvPr id="433" name="Google Shape;433;p11"/>
          <p:cNvSpPr txBox="1"/>
          <p:nvPr/>
        </p:nvSpPr>
        <p:spPr>
          <a:xfrm>
            <a:off x="4804802" y="4071281"/>
            <a:ext cx="1404000" cy="324000"/>
          </a:xfrm>
          <a:prstGeom prst="rect">
            <a:avLst/>
          </a:prstGeom>
          <a:noFill/>
          <a:ln w="12700" cap="flat" cmpd="sng">
            <a:solidFill>
              <a:srgbClr val="93B3D7"/>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商品マスタ</a:t>
            </a:r>
            <a:endParaRPr sz="1050" b="0" i="0" u="none" strike="noStrike" cap="none">
              <a:solidFill>
                <a:schemeClr val="accent1"/>
              </a:solidFill>
              <a:latin typeface="Meiryo"/>
              <a:ea typeface="Meiryo"/>
              <a:cs typeface="Meiryo"/>
              <a:sym typeface="Meiryo"/>
            </a:endParaRPr>
          </a:p>
        </p:txBody>
      </p:sp>
      <p:sp>
        <p:nvSpPr>
          <p:cNvPr id="434" name="Google Shape;434;p11"/>
          <p:cNvSpPr/>
          <p:nvPr/>
        </p:nvSpPr>
        <p:spPr>
          <a:xfrm>
            <a:off x="6821234" y="2779985"/>
            <a:ext cx="1872000" cy="1944215"/>
          </a:xfrm>
          <a:prstGeom prst="rect">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720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accent1"/>
              </a:solidFill>
              <a:latin typeface="Arial Black"/>
              <a:ea typeface="Arial Black"/>
              <a:cs typeface="Arial Black"/>
              <a:sym typeface="Arial Black"/>
            </a:endParaRPr>
          </a:p>
        </p:txBody>
      </p:sp>
      <p:pic>
        <p:nvPicPr>
          <p:cNvPr id="435" name="Google Shape;435;p11"/>
          <p:cNvPicPr preferRelativeResize="0"/>
          <p:nvPr/>
        </p:nvPicPr>
        <p:blipFill rotWithShape="1">
          <a:blip r:embed="rId3">
            <a:alphaModFix/>
          </a:blip>
          <a:srcRect/>
          <a:stretch/>
        </p:blipFill>
        <p:spPr>
          <a:xfrm>
            <a:off x="6829621" y="2813057"/>
            <a:ext cx="276812" cy="254959"/>
          </a:xfrm>
          <a:prstGeom prst="rect">
            <a:avLst/>
          </a:prstGeom>
          <a:noFill/>
          <a:ln>
            <a:noFill/>
          </a:ln>
        </p:spPr>
      </p:pic>
      <p:sp>
        <p:nvSpPr>
          <p:cNvPr id="436" name="Google Shape;436;p11"/>
          <p:cNvSpPr txBox="1"/>
          <p:nvPr/>
        </p:nvSpPr>
        <p:spPr>
          <a:xfrm>
            <a:off x="7140111" y="2846436"/>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ビジネスビュー</a:t>
            </a:r>
            <a:endParaRPr sz="1050" b="0" i="0" u="none" strike="noStrike" cap="none">
              <a:solidFill>
                <a:schemeClr val="accent1"/>
              </a:solidFill>
              <a:latin typeface="Meiryo"/>
              <a:ea typeface="Meiryo"/>
              <a:cs typeface="Meiryo"/>
              <a:sym typeface="Meiryo"/>
            </a:endParaRPr>
          </a:p>
        </p:txBody>
      </p:sp>
      <p:sp>
        <p:nvSpPr>
          <p:cNvPr id="437" name="Google Shape;437;p11"/>
          <p:cNvSpPr txBox="1"/>
          <p:nvPr/>
        </p:nvSpPr>
        <p:spPr>
          <a:xfrm>
            <a:off x="7300699" y="3215740"/>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商品</a:t>
            </a:r>
            <a:endParaRPr sz="1050" b="0" i="0" u="none" strike="noStrike" cap="none">
              <a:solidFill>
                <a:schemeClr val="accent1"/>
              </a:solidFill>
              <a:latin typeface="Meiryo"/>
              <a:ea typeface="Meiryo"/>
              <a:cs typeface="Meiryo"/>
              <a:sym typeface="Meiryo"/>
            </a:endParaRPr>
          </a:p>
        </p:txBody>
      </p:sp>
      <p:sp>
        <p:nvSpPr>
          <p:cNvPr id="438" name="Google Shape;438;p11"/>
          <p:cNvSpPr/>
          <p:nvPr/>
        </p:nvSpPr>
        <p:spPr>
          <a:xfrm>
            <a:off x="755576" y="3236745"/>
            <a:ext cx="828000" cy="504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3F3F3F"/>
                </a:solidFill>
                <a:latin typeface="Meiryo"/>
                <a:ea typeface="Meiryo"/>
                <a:cs typeface="Meiryo"/>
                <a:sym typeface="Meiryo"/>
              </a:rPr>
              <a:t>売上実績</a:t>
            </a:r>
            <a:endParaRPr sz="800" b="0" i="0" u="none" strike="noStrike" cap="none">
              <a:solidFill>
                <a:srgbClr val="3F3F3F"/>
              </a:solidFill>
              <a:latin typeface="Meiryo"/>
              <a:ea typeface="Meiryo"/>
              <a:cs typeface="Meiryo"/>
              <a:sym typeface="Meiryo"/>
            </a:endParaRPr>
          </a:p>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3F3F3F"/>
                </a:solidFill>
                <a:latin typeface="Meiryo"/>
                <a:ea typeface="Meiryo"/>
                <a:cs typeface="Meiryo"/>
                <a:sym typeface="Meiryo"/>
              </a:rPr>
              <a:t>テーブル</a:t>
            </a:r>
            <a:endParaRPr sz="1400" b="0" i="0" u="none" strike="noStrike" cap="none">
              <a:solidFill>
                <a:srgbClr val="000000"/>
              </a:solidFill>
              <a:latin typeface="Arial"/>
              <a:ea typeface="Arial"/>
              <a:cs typeface="Arial"/>
              <a:sym typeface="Arial"/>
            </a:endParaRPr>
          </a:p>
        </p:txBody>
      </p:sp>
      <p:sp>
        <p:nvSpPr>
          <p:cNvPr id="439" name="Google Shape;439;p11"/>
          <p:cNvSpPr/>
          <p:nvPr/>
        </p:nvSpPr>
        <p:spPr>
          <a:xfrm>
            <a:off x="755576" y="3826169"/>
            <a:ext cx="828000" cy="504000"/>
          </a:xfrm>
          <a:prstGeom prst="rect">
            <a:avLst/>
          </a:prstGeom>
          <a:solidFill>
            <a:srgbClr val="DAE5F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ja-JP" sz="800" b="0" i="0" u="none" strike="noStrike" cap="none">
                <a:solidFill>
                  <a:srgbClr val="3F3F3F"/>
                </a:solidFill>
                <a:latin typeface="Meiryo"/>
                <a:ea typeface="Meiryo"/>
                <a:cs typeface="Meiryo"/>
                <a:sym typeface="Meiryo"/>
              </a:rPr>
              <a:t>商品マスタ</a:t>
            </a:r>
            <a:endParaRPr sz="1400" b="0" i="0" u="none" strike="noStrike" cap="none">
              <a:solidFill>
                <a:srgbClr val="000000"/>
              </a:solidFill>
              <a:latin typeface="Arial"/>
              <a:ea typeface="Arial"/>
              <a:cs typeface="Arial"/>
              <a:sym typeface="Arial"/>
            </a:endParaRPr>
          </a:p>
        </p:txBody>
      </p:sp>
      <p:pic>
        <p:nvPicPr>
          <p:cNvPr id="440" name="Google Shape;440;p11"/>
          <p:cNvPicPr preferRelativeResize="0"/>
          <p:nvPr/>
        </p:nvPicPr>
        <p:blipFill rotWithShape="1">
          <a:blip r:embed="rId4">
            <a:alphaModFix/>
          </a:blip>
          <a:srcRect l="9116" t="9155" r="8976" b="9309"/>
          <a:stretch/>
        </p:blipFill>
        <p:spPr>
          <a:xfrm>
            <a:off x="595998" y="2859782"/>
            <a:ext cx="464388" cy="462275"/>
          </a:xfrm>
          <a:prstGeom prst="rect">
            <a:avLst/>
          </a:prstGeom>
          <a:noFill/>
          <a:ln>
            <a:noFill/>
          </a:ln>
        </p:spPr>
      </p:pic>
      <p:cxnSp>
        <p:nvCxnSpPr>
          <p:cNvPr id="441" name="Google Shape;441;p11"/>
          <p:cNvCxnSpPr>
            <a:stCxn id="438" idx="3"/>
            <a:endCxn id="420" idx="1"/>
          </p:cNvCxnSpPr>
          <p:nvPr/>
        </p:nvCxnSpPr>
        <p:spPr>
          <a:xfrm rot="10800000" flipH="1">
            <a:off x="1583576" y="3255945"/>
            <a:ext cx="376800" cy="232800"/>
          </a:xfrm>
          <a:prstGeom prst="straightConnector1">
            <a:avLst/>
          </a:prstGeom>
          <a:noFill/>
          <a:ln w="19050" cap="flat" cmpd="sng">
            <a:solidFill>
              <a:srgbClr val="B7CCE4"/>
            </a:solidFill>
            <a:prstDash val="dash"/>
            <a:round/>
            <a:headEnd type="none" w="sm" len="sm"/>
            <a:tailEnd type="stealth" w="med" len="med"/>
          </a:ln>
        </p:spPr>
      </p:cxnSp>
      <p:cxnSp>
        <p:nvCxnSpPr>
          <p:cNvPr id="442" name="Google Shape;442;p11"/>
          <p:cNvCxnSpPr>
            <a:stCxn id="439" idx="3"/>
            <a:endCxn id="425" idx="1"/>
          </p:cNvCxnSpPr>
          <p:nvPr/>
        </p:nvCxnSpPr>
        <p:spPr>
          <a:xfrm>
            <a:off x="1583576" y="4078169"/>
            <a:ext cx="376800" cy="185700"/>
          </a:xfrm>
          <a:prstGeom prst="straightConnector1">
            <a:avLst/>
          </a:prstGeom>
          <a:noFill/>
          <a:ln w="19050" cap="flat" cmpd="sng">
            <a:solidFill>
              <a:srgbClr val="B7CCE4"/>
            </a:solidFill>
            <a:prstDash val="dash"/>
            <a:round/>
            <a:headEnd type="none" w="sm" len="sm"/>
            <a:tailEnd type="stealth" w="med" len="med"/>
          </a:ln>
        </p:spPr>
      </p:cxnSp>
      <p:grpSp>
        <p:nvGrpSpPr>
          <p:cNvPr id="443" name="Google Shape;443;p11"/>
          <p:cNvGrpSpPr/>
          <p:nvPr/>
        </p:nvGrpSpPr>
        <p:grpSpPr>
          <a:xfrm>
            <a:off x="4280532" y="3363838"/>
            <a:ext cx="193032" cy="607194"/>
            <a:chOff x="4263754" y="3363838"/>
            <a:chExt cx="193032" cy="607194"/>
          </a:xfrm>
        </p:grpSpPr>
        <p:sp>
          <p:nvSpPr>
            <p:cNvPr id="444" name="Google Shape;444;p11"/>
            <p:cNvSpPr/>
            <p:nvPr/>
          </p:nvSpPr>
          <p:spPr>
            <a:xfrm>
              <a:off x="4263754" y="3363838"/>
              <a:ext cx="92222" cy="607194"/>
            </a:xfrm>
            <a:prstGeom prst="chevron">
              <a:avLst>
                <a:gd name="adj" fmla="val 50000"/>
              </a:avLst>
            </a:prstGeom>
            <a:solidFill>
              <a:srgbClr val="B7CCE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3F3F3F"/>
                </a:solidFill>
                <a:latin typeface="Meiryo"/>
                <a:ea typeface="Meiryo"/>
                <a:cs typeface="Meiryo"/>
                <a:sym typeface="Meiryo"/>
              </a:endParaRPr>
            </a:p>
          </p:txBody>
        </p:sp>
        <p:sp>
          <p:nvSpPr>
            <p:cNvPr id="445" name="Google Shape;445;p11"/>
            <p:cNvSpPr/>
            <p:nvPr/>
          </p:nvSpPr>
          <p:spPr>
            <a:xfrm>
              <a:off x="4364564" y="3363838"/>
              <a:ext cx="92222" cy="607194"/>
            </a:xfrm>
            <a:prstGeom prst="chevron">
              <a:avLst>
                <a:gd name="adj" fmla="val 50000"/>
              </a:avLst>
            </a:prstGeom>
            <a:solidFill>
              <a:srgbClr val="B7CCE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3F3F3F"/>
                </a:solidFill>
                <a:latin typeface="Meiryo"/>
                <a:ea typeface="Meiryo"/>
                <a:cs typeface="Meiryo"/>
                <a:sym typeface="Meiryo"/>
              </a:endParaRPr>
            </a:p>
          </p:txBody>
        </p:sp>
      </p:grpSp>
      <p:grpSp>
        <p:nvGrpSpPr>
          <p:cNvPr id="446" name="Google Shape;446;p11"/>
          <p:cNvGrpSpPr/>
          <p:nvPr/>
        </p:nvGrpSpPr>
        <p:grpSpPr>
          <a:xfrm>
            <a:off x="6536875" y="3364686"/>
            <a:ext cx="193032" cy="607194"/>
            <a:chOff x="4263754" y="3363838"/>
            <a:chExt cx="193032" cy="607194"/>
          </a:xfrm>
        </p:grpSpPr>
        <p:sp>
          <p:nvSpPr>
            <p:cNvPr id="447" name="Google Shape;447;p11"/>
            <p:cNvSpPr/>
            <p:nvPr/>
          </p:nvSpPr>
          <p:spPr>
            <a:xfrm>
              <a:off x="4263754" y="3363838"/>
              <a:ext cx="92222" cy="607194"/>
            </a:xfrm>
            <a:prstGeom prst="chevron">
              <a:avLst>
                <a:gd name="adj" fmla="val 50000"/>
              </a:avLst>
            </a:prstGeom>
            <a:solidFill>
              <a:srgbClr val="B7CCE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3F3F3F"/>
                </a:solidFill>
                <a:latin typeface="Meiryo"/>
                <a:ea typeface="Meiryo"/>
                <a:cs typeface="Meiryo"/>
                <a:sym typeface="Meiryo"/>
              </a:endParaRPr>
            </a:p>
          </p:txBody>
        </p:sp>
        <p:sp>
          <p:nvSpPr>
            <p:cNvPr id="448" name="Google Shape;448;p11"/>
            <p:cNvSpPr/>
            <p:nvPr/>
          </p:nvSpPr>
          <p:spPr>
            <a:xfrm>
              <a:off x="4364564" y="3363838"/>
              <a:ext cx="92222" cy="607194"/>
            </a:xfrm>
            <a:prstGeom prst="chevron">
              <a:avLst>
                <a:gd name="adj" fmla="val 50000"/>
              </a:avLst>
            </a:prstGeom>
            <a:solidFill>
              <a:srgbClr val="B7CCE4"/>
            </a:solid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3F3F3F"/>
                </a:solidFill>
                <a:latin typeface="Meiryo"/>
                <a:ea typeface="Meiryo"/>
                <a:cs typeface="Meiryo"/>
                <a:sym typeface="Meiryo"/>
              </a:endParaRPr>
            </a:p>
          </p:txBody>
        </p:sp>
      </p:grpSp>
      <p:sp>
        <p:nvSpPr>
          <p:cNvPr id="449" name="Google Shape;449;p11"/>
          <p:cNvSpPr txBox="1"/>
          <p:nvPr/>
        </p:nvSpPr>
        <p:spPr>
          <a:xfrm>
            <a:off x="4804802" y="3435846"/>
            <a:ext cx="1404000" cy="324000"/>
          </a:xfrm>
          <a:prstGeom prst="rect">
            <a:avLst/>
          </a:prstGeom>
          <a:noFill/>
          <a:ln w="12700" cap="flat" cmpd="sng">
            <a:solidFill>
              <a:srgbClr val="93B3D7"/>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売上実績テーブル</a:t>
            </a:r>
            <a:endParaRPr sz="1050" b="0" i="0" u="none" strike="noStrike" cap="none">
              <a:solidFill>
                <a:schemeClr val="accent1"/>
              </a:solidFill>
              <a:latin typeface="Meiryo"/>
              <a:ea typeface="Meiryo"/>
              <a:cs typeface="Meiryo"/>
              <a:sym typeface="Meiryo"/>
            </a:endParaRPr>
          </a:p>
        </p:txBody>
      </p:sp>
      <p:sp>
        <p:nvSpPr>
          <p:cNvPr id="450" name="Google Shape;450;p11"/>
          <p:cNvSpPr/>
          <p:nvPr/>
        </p:nvSpPr>
        <p:spPr>
          <a:xfrm>
            <a:off x="5299053" y="3747209"/>
            <a:ext cx="4154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0" i="0" u="none" strike="noStrike" cap="none">
                <a:solidFill>
                  <a:schemeClr val="accent1"/>
                </a:solidFill>
                <a:latin typeface="Meiryo"/>
                <a:ea typeface="Meiryo"/>
                <a:cs typeface="Meiryo"/>
                <a:sym typeface="Meiryo"/>
              </a:rPr>
              <a:t>＋</a:t>
            </a:r>
            <a:endParaRPr sz="1800" b="0" i="0" u="none" strike="noStrike" cap="none">
              <a:solidFill>
                <a:schemeClr val="dk1"/>
              </a:solidFill>
              <a:latin typeface="Meiryo"/>
              <a:ea typeface="Meiryo"/>
              <a:cs typeface="Meiryo"/>
              <a:sym typeface="Meiryo"/>
            </a:endParaRPr>
          </a:p>
        </p:txBody>
      </p:sp>
      <p:pic>
        <p:nvPicPr>
          <p:cNvPr id="451" name="Google Shape;451;p11"/>
          <p:cNvPicPr preferRelativeResize="0"/>
          <p:nvPr/>
        </p:nvPicPr>
        <p:blipFill rotWithShape="1">
          <a:blip r:embed="rId5">
            <a:alphaModFix/>
          </a:blip>
          <a:srcRect/>
          <a:stretch/>
        </p:blipFill>
        <p:spPr>
          <a:xfrm>
            <a:off x="7082364" y="3197740"/>
            <a:ext cx="201177" cy="201177"/>
          </a:xfrm>
          <a:prstGeom prst="rect">
            <a:avLst/>
          </a:prstGeom>
          <a:noFill/>
          <a:ln>
            <a:noFill/>
          </a:ln>
        </p:spPr>
      </p:pic>
      <p:sp>
        <p:nvSpPr>
          <p:cNvPr id="452" name="Google Shape;452;p11"/>
          <p:cNvSpPr txBox="1"/>
          <p:nvPr/>
        </p:nvSpPr>
        <p:spPr>
          <a:xfrm>
            <a:off x="7300699" y="3994050"/>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実績</a:t>
            </a:r>
            <a:endParaRPr sz="1050" b="0" i="0" u="none" strike="noStrike" cap="none">
              <a:solidFill>
                <a:schemeClr val="accent1"/>
              </a:solidFill>
              <a:latin typeface="Meiryo"/>
              <a:ea typeface="Meiryo"/>
              <a:cs typeface="Meiryo"/>
              <a:sym typeface="Meiryo"/>
            </a:endParaRPr>
          </a:p>
        </p:txBody>
      </p:sp>
      <p:pic>
        <p:nvPicPr>
          <p:cNvPr id="453" name="Google Shape;453;p11"/>
          <p:cNvPicPr preferRelativeResize="0"/>
          <p:nvPr/>
        </p:nvPicPr>
        <p:blipFill rotWithShape="1">
          <a:blip r:embed="rId5">
            <a:alphaModFix/>
          </a:blip>
          <a:srcRect/>
          <a:stretch/>
        </p:blipFill>
        <p:spPr>
          <a:xfrm>
            <a:off x="7082364" y="3976050"/>
            <a:ext cx="201177" cy="201177"/>
          </a:xfrm>
          <a:prstGeom prst="rect">
            <a:avLst/>
          </a:prstGeom>
          <a:noFill/>
          <a:ln>
            <a:noFill/>
          </a:ln>
        </p:spPr>
      </p:pic>
      <p:sp>
        <p:nvSpPr>
          <p:cNvPr id="454" name="Google Shape;454;p11"/>
          <p:cNvSpPr txBox="1"/>
          <p:nvPr/>
        </p:nvSpPr>
        <p:spPr>
          <a:xfrm>
            <a:off x="7181066" y="3398515"/>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■商品カテゴリ</a:t>
            </a:r>
            <a:endParaRPr sz="1050" b="0" i="0" u="none" strike="noStrike" cap="none">
              <a:solidFill>
                <a:schemeClr val="accent1"/>
              </a:solidFill>
              <a:latin typeface="Meiryo"/>
              <a:ea typeface="Meiryo"/>
              <a:cs typeface="Meiryo"/>
              <a:sym typeface="Meiryo"/>
            </a:endParaRPr>
          </a:p>
        </p:txBody>
      </p:sp>
      <p:sp>
        <p:nvSpPr>
          <p:cNvPr id="455" name="Google Shape;455;p11"/>
          <p:cNvSpPr txBox="1"/>
          <p:nvPr/>
        </p:nvSpPr>
        <p:spPr>
          <a:xfrm>
            <a:off x="7181066" y="3633608"/>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■商品名</a:t>
            </a:r>
            <a:endParaRPr sz="1050" b="0" i="0" u="none" strike="noStrike" cap="none">
              <a:solidFill>
                <a:schemeClr val="accent1"/>
              </a:solidFill>
              <a:latin typeface="Meiryo"/>
              <a:ea typeface="Meiryo"/>
              <a:cs typeface="Meiryo"/>
              <a:sym typeface="Meiryo"/>
            </a:endParaRPr>
          </a:p>
        </p:txBody>
      </p:sp>
      <p:sp>
        <p:nvSpPr>
          <p:cNvPr id="456" name="Google Shape;456;p11"/>
          <p:cNvSpPr txBox="1"/>
          <p:nvPr/>
        </p:nvSpPr>
        <p:spPr>
          <a:xfrm>
            <a:off x="7181066" y="4190603"/>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■売上金額</a:t>
            </a:r>
            <a:endParaRPr sz="1050" b="0" i="0" u="none" strike="noStrike" cap="none">
              <a:solidFill>
                <a:schemeClr val="accent1"/>
              </a:solidFill>
              <a:latin typeface="Meiryo"/>
              <a:ea typeface="Meiryo"/>
              <a:cs typeface="Meiryo"/>
              <a:sym typeface="Meiryo"/>
            </a:endParaRPr>
          </a:p>
        </p:txBody>
      </p:sp>
      <p:sp>
        <p:nvSpPr>
          <p:cNvPr id="457" name="Google Shape;457;p11"/>
          <p:cNvSpPr txBox="1"/>
          <p:nvPr/>
        </p:nvSpPr>
        <p:spPr>
          <a:xfrm>
            <a:off x="7181066" y="4425696"/>
            <a:ext cx="1176511"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sz="1050" b="0" i="0" u="none" strike="noStrike" cap="none">
                <a:solidFill>
                  <a:schemeClr val="accent1"/>
                </a:solidFill>
                <a:latin typeface="Meiryo"/>
                <a:ea typeface="Meiryo"/>
                <a:cs typeface="Meiryo"/>
                <a:sym typeface="Meiryo"/>
              </a:rPr>
              <a:t>■販売数</a:t>
            </a:r>
            <a:endParaRPr sz="1050" b="0" i="0" u="none" strike="noStrike" cap="none">
              <a:solidFill>
                <a:schemeClr val="accent1"/>
              </a:solidFill>
              <a:latin typeface="Meiryo"/>
              <a:ea typeface="Meiryo"/>
              <a:cs typeface="Meiryo"/>
              <a:sym typeface="Meiryo"/>
            </a:endParaRPr>
          </a:p>
        </p:txBody>
      </p:sp>
      <p:sp>
        <p:nvSpPr>
          <p:cNvPr id="45" name="Google Shape;424;p11"/>
          <p:cNvSpPr txBox="1"/>
          <p:nvPr/>
        </p:nvSpPr>
        <p:spPr>
          <a:xfrm>
            <a:off x="2537226" y="2536324"/>
            <a:ext cx="1042708" cy="234286"/>
          </a:xfrm>
          <a:prstGeom prst="rect">
            <a:avLst/>
          </a:prstGeom>
          <a:noFill/>
          <a:ln>
            <a:noFill/>
          </a:ln>
        </p:spPr>
        <p:txBody>
          <a:bodyPr spcFirstLastPara="1" wrap="square" lIns="36000" tIns="36000" rIns="36000" bIns="360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chemeClr val="accent1"/>
                </a:solidFill>
                <a:latin typeface="Meiryo"/>
                <a:ea typeface="Meiryo"/>
                <a:cs typeface="Meiryo"/>
                <a:sym typeface="Meiryo"/>
              </a:rPr>
              <a:t>ベース</a:t>
            </a:r>
            <a:r>
              <a:rPr lang="ja-JP" sz="1050" b="0" i="0" u="none" strike="noStrike" cap="none" dirty="0" smtClean="0">
                <a:solidFill>
                  <a:schemeClr val="accent1"/>
                </a:solidFill>
                <a:latin typeface="Meiryo"/>
                <a:ea typeface="Meiryo"/>
                <a:cs typeface="Meiryo"/>
                <a:sym typeface="Meiryo"/>
              </a:rPr>
              <a:t>シノニム</a:t>
            </a:r>
            <a:endParaRPr sz="1050" b="0" i="0" u="none" strike="noStrike" cap="none" dirty="0">
              <a:solidFill>
                <a:schemeClr val="accent1"/>
              </a:solidFill>
              <a:latin typeface="Meiryo"/>
              <a:ea typeface="Meiryo"/>
              <a:cs typeface="Meiryo"/>
              <a:sym typeface="Meiryo"/>
            </a:endParaRPr>
          </a:p>
        </p:txBody>
      </p:sp>
      <p:sp>
        <p:nvSpPr>
          <p:cNvPr id="46" name="フッター プレースホルダー 2"/>
          <p:cNvSpPr>
            <a:spLocks noGrp="1"/>
          </p:cNvSpPr>
          <p:nvPr>
            <p:ph type="ftr" sz="quarter" idx="11"/>
          </p:nvPr>
        </p:nvSpPr>
        <p:spPr>
          <a:xfrm>
            <a:off x="0" y="4818186"/>
            <a:ext cx="2448272" cy="273844"/>
          </a:xfrm>
        </p:spPr>
        <p:txBody>
          <a:bodyPr/>
          <a:lstStyle/>
          <a:p>
            <a:r>
              <a:rPr lang="en-US" altLang="ja-JP" dirty="0" smtClean="0"/>
              <a:t>© K.K. </a:t>
            </a:r>
            <a:r>
              <a:rPr lang="en-US" altLang="ja-JP" dirty="0" err="1" smtClean="0"/>
              <a:t>Ashisuto</a:t>
            </a:r>
            <a:endParaRPr lang="ja-JP" altLang="en-US" dirty="0"/>
          </a:p>
        </p:txBody>
      </p:sp>
      <p:sp>
        <p:nvSpPr>
          <p:cNvPr id="47" name="スライド番号プレースホルダー 4"/>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52</a:t>
            </a:fld>
            <a:endParaRPr lang="ja-JP" altLang="en-US" dirty="0"/>
          </a:p>
        </p:txBody>
      </p:sp>
    </p:spTree>
    <p:extLst>
      <p:ext uri="{BB962C8B-B14F-4D97-AF65-F5344CB8AC3E}">
        <p14:creationId xmlns:p14="http://schemas.microsoft.com/office/powerpoint/2010/main" val="12164732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シノニム関連 用語・利用用途</a:t>
            </a:r>
            <a:endParaRPr kumimoji="1" lang="ja-JP" altLang="en-US" dirty="0"/>
          </a:p>
        </p:txBody>
      </p:sp>
      <p:graphicFrame>
        <p:nvGraphicFramePr>
          <p:cNvPr id="6"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213661385"/>
              </p:ext>
            </p:extLst>
          </p:nvPr>
        </p:nvGraphicFramePr>
        <p:xfrm>
          <a:off x="467545" y="929754"/>
          <a:ext cx="8352926" cy="3874245"/>
        </p:xfrm>
        <a:graphic>
          <a:graphicData uri="http://schemas.openxmlformats.org/drawingml/2006/table">
            <a:tbl>
              <a:tblPr/>
              <a:tblGrid>
                <a:gridCol w="964775">
                  <a:extLst>
                    <a:ext uri="{9D8B030D-6E8A-4147-A177-3AD203B41FA5}">
                      <a16:colId xmlns:a16="http://schemas.microsoft.com/office/drawing/2014/main" val="20001"/>
                    </a:ext>
                  </a:extLst>
                </a:gridCol>
                <a:gridCol w="2462717">
                  <a:extLst>
                    <a:ext uri="{9D8B030D-6E8A-4147-A177-3AD203B41FA5}">
                      <a16:colId xmlns:a16="http://schemas.microsoft.com/office/drawing/2014/main" val="3098161779"/>
                    </a:ext>
                  </a:extLst>
                </a:gridCol>
                <a:gridCol w="2462717">
                  <a:extLst>
                    <a:ext uri="{9D8B030D-6E8A-4147-A177-3AD203B41FA5}">
                      <a16:colId xmlns:a16="http://schemas.microsoft.com/office/drawing/2014/main" val="340729473"/>
                    </a:ext>
                  </a:extLst>
                </a:gridCol>
                <a:gridCol w="2462717">
                  <a:extLst>
                    <a:ext uri="{9D8B030D-6E8A-4147-A177-3AD203B41FA5}">
                      <a16:colId xmlns:a16="http://schemas.microsoft.com/office/drawing/2014/main" val="3249207704"/>
                    </a:ext>
                  </a:extLst>
                </a:gridCol>
              </a:tblGrid>
              <a:tr h="38211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ベースシノニム</a:t>
                      </a: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クラスタシノニム</a:t>
                      </a: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ビジネスビュー</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9170934"/>
                  </a:ext>
                </a:extLst>
              </a:tr>
              <a:tr h="63684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1" i="0" u="none" strike="noStrike" cap="none" normalizeH="0" baseline="0" dirty="0" smtClean="0">
                          <a:ln>
                            <a:noFill/>
                          </a:ln>
                          <a:solidFill>
                            <a:schemeClr val="bg1"/>
                          </a:solidFill>
                          <a:effectLst/>
                          <a:latin typeface="+mn-ea"/>
                          <a:ea typeface="+mn-ea"/>
                          <a:cs typeface="メイリオ" pitchFamily="50" charset="-128"/>
                        </a:rPr>
                        <a:t>説明</a:t>
                      </a: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１</a:t>
                      </a: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テーブルに対して、</a:t>
                      </a: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1</a:t>
                      </a: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シノニムで作成したベースとなるシノニム</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kern="1200" cap="none" spc="0" normalizeH="0" baseline="0" noProof="0" dirty="0" smtClean="0">
                          <a:ln>
                            <a:noFill/>
                          </a:ln>
                          <a:solidFill>
                            <a:prstClr val="black">
                              <a:lumMod val="75000"/>
                              <a:lumOff val="25000"/>
                            </a:prstClr>
                          </a:solidFill>
                          <a:effectLst/>
                          <a:uLnTx/>
                          <a:uFillTx/>
                          <a:latin typeface="メイリオ"/>
                          <a:ea typeface="+mn-ea"/>
                          <a:cs typeface="メイリオ" pitchFamily="50" charset="-128"/>
                        </a:rPr>
                        <a:t>複数ベースシノニムを参照して結合して作成したシノニム</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クラスタシノニムを参照して設定を追加して作成したシノニム</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392103">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1" i="0" u="none" strike="noStrike" cap="none" normalizeH="0" baseline="0" dirty="0" smtClean="0">
                          <a:ln>
                            <a:noFill/>
                          </a:ln>
                          <a:solidFill>
                            <a:schemeClr val="bg1"/>
                          </a:solidFill>
                          <a:effectLst/>
                          <a:latin typeface="+mn-ea"/>
                          <a:ea typeface="+mn-ea"/>
                          <a:cs typeface="メイリオ" pitchFamily="50" charset="-128"/>
                        </a:rPr>
                        <a:t>利用機能</a:t>
                      </a: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一時項目</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型変換</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表示名設定</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一時項目 </a:t>
                      </a:r>
                      <a:r>
                        <a:rPr kumimoji="1" lang="en-US" altLang="ja-JP" sz="6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フィルタ</a:t>
                      </a:r>
                      <a:r>
                        <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r>
                      <a:br>
                        <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br>
                      <a:r>
                        <a:rPr kumimoji="1" lang="en-US" altLang="ja-JP" sz="6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 </a:t>
                      </a: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結合後に利用したい「一時項目」の作成が必要な場合はクラスタシノニムで設定追加を行う</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グルーピング</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階層作成</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p>
                      <a:pPr marL="171450" marR="0" lvl="0" indent="-171450" algn="l" defTabSz="914400" rtl="0" eaLnBrk="1" fontAlgn="base" latinLnBrk="0" hangingPunct="1">
                        <a:lnSpc>
                          <a:spcPct val="120000"/>
                        </a:lnSpc>
                        <a:spcBef>
                          <a:spcPts val="0"/>
                        </a:spcBef>
                        <a:spcAft>
                          <a:spcPts val="300"/>
                        </a:spcAft>
                        <a:buClrTx/>
                        <a:buSzTx/>
                        <a:buFont typeface="Arial" panose="020B0604020202020204" pitchFamily="34" charset="0"/>
                        <a:buChar char="•"/>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DBA</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26234">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1" i="0" u="none" strike="noStrike" cap="none" normalizeH="0" baseline="0" dirty="0" smtClean="0">
                          <a:ln>
                            <a:noFill/>
                          </a:ln>
                          <a:solidFill>
                            <a:schemeClr val="bg1"/>
                          </a:solidFill>
                          <a:effectLst/>
                          <a:latin typeface="+mn-ea"/>
                          <a:ea typeface="+mn-ea"/>
                          <a:cs typeface="メイリオ" pitchFamily="50" charset="-128"/>
                        </a:rPr>
                        <a:t>用途</a:t>
                      </a: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結合やグルーピングなどシノニムに設定追加をしない場合に使用する</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結合を行う場合に使用する</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グルーピング、階層構造、</a:t>
                      </a: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DBA</a:t>
                      </a: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を設定追加する場合に使用する</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836949">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000" b="1" i="0" u="none" strike="noStrike" cap="none" normalizeH="0" baseline="0" dirty="0" smtClean="0">
                          <a:ln>
                            <a:noFill/>
                          </a:ln>
                          <a:solidFill>
                            <a:schemeClr val="bg1"/>
                          </a:solidFill>
                          <a:effectLst/>
                          <a:latin typeface="+mn-ea"/>
                          <a:ea typeface="+mn-ea"/>
                          <a:cs typeface="メイリオ" pitchFamily="50" charset="-128"/>
                        </a:rPr>
                        <a:t>作成方法</a:t>
                      </a:r>
                      <a:endParaRPr kumimoji="1" lang="en-US" altLang="ja-JP" sz="1000" b="1" i="0" u="none" strike="noStrike" cap="none" normalizeH="0" baseline="0" dirty="0">
                        <a:ln>
                          <a:noFill/>
                        </a:ln>
                        <a:solidFill>
                          <a:schemeClr val="bg1"/>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tx2"/>
                    </a:solidFill>
                  </a:tcPr>
                </a:tc>
                <a:tc gridSpan="3">
                  <a:txBody>
                    <a:bodyPr/>
                    <a:lstStyle/>
                    <a:p>
                      <a:pPr marL="171450" indent="-171450">
                        <a:lnSpc>
                          <a:spcPct val="120000"/>
                        </a:lnSpc>
                        <a:buFont typeface="Arial" panose="020B0604020202020204" pitchFamily="34" charset="0"/>
                        <a:buChar char="•"/>
                      </a:pPr>
                      <a:r>
                        <a:rPr lang="ja-JP" altLang="en-US" sz="1000" dirty="0" smtClean="0">
                          <a:solidFill>
                            <a:srgbClr val="3F3F3F"/>
                          </a:solidFill>
                          <a:latin typeface="Meiryo"/>
                          <a:ea typeface="Meiryo"/>
                          <a:cs typeface="Meiryo"/>
                          <a:sym typeface="Meiryo"/>
                        </a:rPr>
                        <a:t>参照</a:t>
                      </a:r>
                      <a:r>
                        <a:rPr lang="en-US" altLang="ja-JP" sz="1000" dirty="0" smtClean="0">
                          <a:solidFill>
                            <a:srgbClr val="3F3F3F"/>
                          </a:solidFill>
                          <a:latin typeface="Meiryo"/>
                          <a:ea typeface="Meiryo"/>
                          <a:cs typeface="Meiryo"/>
                          <a:sym typeface="Meiryo"/>
                        </a:rPr>
                        <a:t/>
                      </a:r>
                      <a:br>
                        <a:rPr lang="en-US" altLang="ja-JP" sz="1000" dirty="0" smtClean="0">
                          <a:solidFill>
                            <a:srgbClr val="3F3F3F"/>
                          </a:solidFill>
                          <a:latin typeface="Meiryo"/>
                          <a:ea typeface="Meiryo"/>
                          <a:cs typeface="Meiryo"/>
                          <a:sym typeface="Meiryo"/>
                        </a:rPr>
                      </a:br>
                      <a:r>
                        <a:rPr lang="ja-JP" altLang="en-US" sz="1000" dirty="0" smtClean="0">
                          <a:solidFill>
                            <a:srgbClr val="3F3F3F"/>
                          </a:solidFill>
                          <a:latin typeface="Meiryo"/>
                          <a:ea typeface="Meiryo"/>
                          <a:cs typeface="Meiryo"/>
                          <a:sym typeface="Meiryo"/>
                        </a:rPr>
                        <a:t>ベースシノニムを参照してクラスタシノニム、ビジネスビューを作成している場合、ベースシノニムに設定変更が追加されると、シノニムのリフレッシュを実施したタイミングで参照しているクラスタシノニム、ビジネスビューにも設定変更が反映される</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22361745"/>
                  </a:ext>
                </a:extLst>
              </a:tr>
            </a:tbl>
          </a:graphicData>
        </a:graphic>
      </p:graphicFrame>
      <p:sp>
        <p:nvSpPr>
          <p:cNvPr id="48" name="フッター プレースホルダー 2"/>
          <p:cNvSpPr>
            <a:spLocks noGrp="1"/>
          </p:cNvSpPr>
          <p:nvPr>
            <p:ph type="ftr" sz="quarter" idx="11"/>
          </p:nvPr>
        </p:nvSpPr>
        <p:spPr>
          <a:xfrm>
            <a:off x="0" y="4818186"/>
            <a:ext cx="2448272" cy="273844"/>
          </a:xfrm>
        </p:spPr>
        <p:txBody>
          <a:bodyPr/>
          <a:lstStyle/>
          <a:p>
            <a:r>
              <a:rPr lang="en-US" altLang="ja-JP" dirty="0" smtClean="0"/>
              <a:t>© K.K. </a:t>
            </a:r>
            <a:r>
              <a:rPr lang="en-US" altLang="ja-JP" dirty="0" err="1" smtClean="0"/>
              <a:t>Ashisuto</a:t>
            </a:r>
            <a:endParaRPr lang="ja-JP" altLang="en-US" dirty="0"/>
          </a:p>
        </p:txBody>
      </p:sp>
      <p:sp>
        <p:nvSpPr>
          <p:cNvPr id="49" name="スライド番号プレースホルダー 4"/>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53</a:t>
            </a:fld>
            <a:endParaRPr lang="ja-JP" altLang="en-US" dirty="0"/>
          </a:p>
        </p:txBody>
      </p:sp>
    </p:spTree>
    <p:extLst>
      <p:ext uri="{BB962C8B-B14F-4D97-AF65-F5344CB8AC3E}">
        <p14:creationId xmlns:p14="http://schemas.microsoft.com/office/powerpoint/2010/main" val="30108088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シノニムの編集「データアシスト」</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21" name="コンテンツ プレースホルダー 20"/>
          <p:cNvSpPr>
            <a:spLocks noGrp="1"/>
          </p:cNvSpPr>
          <p:nvPr>
            <p:ph sz="quarter" idx="13"/>
          </p:nvPr>
        </p:nvSpPr>
        <p:spPr/>
        <p:txBody>
          <a:bodyPr/>
          <a:lstStyle/>
          <a:p>
            <a:r>
              <a:rPr lang="ja-JP" altLang="ja-JP" dirty="0">
                <a:latin typeface="+mn-ea"/>
              </a:rPr>
              <a:t>データアシストは、シノニムを管理、強化するための統合環境です</a:t>
            </a:r>
            <a:r>
              <a:rPr lang="ja-JP" altLang="ja-JP" dirty="0" smtClean="0">
                <a:latin typeface="+mn-ea"/>
              </a:rPr>
              <a:t>。</a:t>
            </a:r>
            <a:endParaRPr lang="en-US" altLang="ja-JP" dirty="0" smtClean="0">
              <a:latin typeface="+mn-ea"/>
            </a:endParaRPr>
          </a:p>
          <a:p>
            <a:r>
              <a:rPr lang="ja-JP" altLang="en-US" dirty="0" smtClean="0">
                <a:latin typeface="+mn-ea"/>
              </a:rPr>
              <a:t>各アイコン</a:t>
            </a:r>
            <a:r>
              <a:rPr lang="ja-JP" altLang="en-US" dirty="0">
                <a:latin typeface="+mn-ea"/>
              </a:rPr>
              <a:t>のメニュー</a:t>
            </a:r>
            <a:r>
              <a:rPr lang="ja-JP" altLang="en-US" dirty="0" smtClean="0">
                <a:latin typeface="+mn-ea"/>
              </a:rPr>
              <a:t>や右</a:t>
            </a:r>
            <a:r>
              <a:rPr lang="ja-JP" altLang="en-US" dirty="0">
                <a:latin typeface="+mn-ea"/>
              </a:rPr>
              <a:t>クリックメニューの機能を使用してシノニムを強化することができます</a:t>
            </a:r>
            <a:r>
              <a:rPr lang="ja-JP" altLang="en-US" dirty="0" smtClean="0">
                <a:latin typeface="+mn-ea"/>
              </a:rPr>
              <a:t>。</a:t>
            </a:r>
            <a:endParaRPr lang="en-US" altLang="ja-JP" dirty="0" smtClean="0">
              <a:latin typeface="+mn-ea"/>
            </a:endParaRPr>
          </a:p>
          <a:p>
            <a:r>
              <a:rPr lang="ja-JP" altLang="en-US" dirty="0" smtClean="0">
                <a:latin typeface="+mn-ea"/>
              </a:rPr>
              <a:t>一部</a:t>
            </a:r>
            <a:r>
              <a:rPr lang="ja-JP" altLang="en-US" dirty="0">
                <a:latin typeface="+mn-ea"/>
              </a:rPr>
              <a:t>の関数はカラムの右クリック操作で簡易に設定することができます。変更後の結果は</a:t>
            </a:r>
            <a:r>
              <a:rPr lang="ja-JP" altLang="en-US" dirty="0" smtClean="0">
                <a:latin typeface="+mn-ea"/>
              </a:rPr>
              <a:t>すべてタブ</a:t>
            </a:r>
            <a:r>
              <a:rPr lang="ja-JP" altLang="en-US" dirty="0">
                <a:latin typeface="+mn-ea"/>
              </a:rPr>
              <a:t>形式の出力ウィンドウに表示されます</a:t>
            </a:r>
            <a:r>
              <a:rPr lang="ja-JP" altLang="en-US" dirty="0" smtClean="0">
                <a:latin typeface="+mn-ea"/>
              </a:rPr>
              <a:t>。</a:t>
            </a:r>
            <a:endParaRPr lang="en-US" altLang="ja-JP" dirty="0" smtClean="0">
              <a:latin typeface="+mn-ea"/>
            </a:endParaRPr>
          </a:p>
          <a:p>
            <a:endParaRPr lang="en-US" altLang="ja-JP" dirty="0" smtClean="0">
              <a:latin typeface="+mn-ea"/>
            </a:endParaRPr>
          </a:p>
          <a:p>
            <a:pPr>
              <a:lnSpc>
                <a:spcPct val="130000"/>
              </a:lnSpc>
              <a:spcBef>
                <a:spcPts val="280"/>
              </a:spcBef>
              <a:buSzPts val="1400"/>
            </a:pPr>
            <a:r>
              <a:rPr lang="ja-JP" altLang="en-US" b="1" dirty="0"/>
              <a:t>使用方法</a:t>
            </a:r>
          </a:p>
          <a:p>
            <a:pPr lvl="1">
              <a:lnSpc>
                <a:spcPct val="130000"/>
              </a:lnSpc>
              <a:spcBef>
                <a:spcPts val="240"/>
              </a:spcBef>
              <a:buSzPts val="1200"/>
            </a:pPr>
            <a:r>
              <a:rPr lang="ja-JP" altLang="en-US" dirty="0"/>
              <a:t>スタートページの画面左端にある</a:t>
            </a:r>
            <a:br>
              <a:rPr lang="ja-JP" altLang="en-US" dirty="0"/>
            </a:br>
            <a:r>
              <a:rPr lang="en-US" altLang="ja-JP" dirty="0" smtClean="0"/>
              <a:t>[</a:t>
            </a:r>
            <a:r>
              <a:rPr lang="ja-JP" altLang="en-US" dirty="0" smtClean="0"/>
              <a:t>アプリケーションディレクトリ</a:t>
            </a:r>
            <a:r>
              <a:rPr lang="en-US" altLang="ja-JP" dirty="0"/>
              <a:t>]</a:t>
            </a:r>
            <a:r>
              <a:rPr lang="ja-JP" altLang="en-US" dirty="0"/>
              <a:t>を</a:t>
            </a:r>
            <a:br>
              <a:rPr lang="ja-JP" altLang="en-US" dirty="0"/>
            </a:br>
            <a:r>
              <a:rPr lang="ja-JP" altLang="en-US" dirty="0"/>
              <a:t>選択し、シノニムの右クリックメニュー</a:t>
            </a:r>
            <a:br>
              <a:rPr lang="ja-JP" altLang="en-US" dirty="0"/>
            </a:br>
            <a:r>
              <a:rPr lang="ja-JP" altLang="en-US" dirty="0" smtClean="0"/>
              <a:t>から</a:t>
            </a:r>
            <a:r>
              <a:rPr lang="en-US" altLang="ja-JP" dirty="0" smtClean="0"/>
              <a:t>[</a:t>
            </a:r>
            <a:r>
              <a:rPr lang="ja-JP" altLang="en-US" dirty="0" smtClean="0"/>
              <a:t>開く</a:t>
            </a:r>
            <a:r>
              <a:rPr lang="en-US" altLang="ja-JP" dirty="0"/>
              <a:t>]</a:t>
            </a:r>
            <a:r>
              <a:rPr lang="ja-JP" altLang="en-US" dirty="0"/>
              <a:t>を選択</a:t>
            </a:r>
            <a:br>
              <a:rPr lang="ja-JP" altLang="en-US" dirty="0"/>
            </a:br>
            <a:endParaRPr lang="ja-JP" altLang="en-US" dirty="0"/>
          </a:p>
          <a:p>
            <a:pPr lvl="1">
              <a:lnSpc>
                <a:spcPct val="130000"/>
              </a:lnSpc>
              <a:spcBef>
                <a:spcPts val="240"/>
              </a:spcBef>
              <a:buSzPts val="1200"/>
            </a:pPr>
            <a:r>
              <a:rPr lang="ja-JP" altLang="en-US" dirty="0"/>
              <a:t>また、アップロードウィザードにも</a:t>
            </a:r>
            <a:br>
              <a:rPr lang="ja-JP" altLang="en-US" dirty="0"/>
            </a:br>
            <a:r>
              <a:rPr lang="ja-JP" altLang="en-US" dirty="0"/>
              <a:t>組み込まれ、データアップロード時に</a:t>
            </a:r>
            <a:br>
              <a:rPr lang="ja-JP" altLang="en-US" dirty="0"/>
            </a:br>
            <a:r>
              <a:rPr lang="ja-JP" altLang="en-US" dirty="0"/>
              <a:t>同時にシノニムの操作が</a:t>
            </a:r>
            <a:r>
              <a:rPr lang="ja-JP" altLang="en-US" dirty="0" smtClean="0"/>
              <a:t>可能</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54</a:t>
            </a:fld>
            <a:endParaRPr lang="ja-JP" altLang="en-US" dirty="0"/>
          </a:p>
        </p:txBody>
      </p:sp>
      <p:pic>
        <p:nvPicPr>
          <p:cNvPr id="22" name="図 21"/>
          <p:cNvPicPr>
            <a:picLocks noChangeAspect="1"/>
          </p:cNvPicPr>
          <p:nvPr/>
        </p:nvPicPr>
        <p:blipFill rotWithShape="1">
          <a:blip r:embed="rId2"/>
          <a:srcRect t="7505"/>
          <a:stretch/>
        </p:blipFill>
        <p:spPr>
          <a:xfrm>
            <a:off x="3779912" y="2499742"/>
            <a:ext cx="4753577" cy="2016224"/>
          </a:xfrm>
          <a:prstGeom prst="rect">
            <a:avLst/>
          </a:prstGeom>
          <a:ln>
            <a:solidFill>
              <a:schemeClr val="tx1">
                <a:lumMod val="75000"/>
                <a:lumOff val="25000"/>
              </a:schemeClr>
            </a:solidFill>
          </a:ln>
        </p:spPr>
      </p:pic>
      <p:pic>
        <p:nvPicPr>
          <p:cNvPr id="23" name="Google Shape;343;p10" descr="\\Kkafs02\東日本技術本部\情報基盤技術統括部\１部\素材保管庫\WebFOCUSパンフレット素材\アセット 13@2x.png"/>
          <p:cNvPicPr preferRelativeResize="0"/>
          <p:nvPr/>
        </p:nvPicPr>
        <p:blipFill rotWithShape="1">
          <a:blip r:embed="rId3">
            <a:alphaModFix/>
          </a:blip>
          <a:srcRect/>
          <a:stretch/>
        </p:blipFill>
        <p:spPr>
          <a:xfrm>
            <a:off x="7652145" y="3959897"/>
            <a:ext cx="660782" cy="484061"/>
          </a:xfrm>
          <a:prstGeom prst="rect">
            <a:avLst/>
          </a:prstGeom>
          <a:solidFill>
            <a:schemeClr val="bg1"/>
          </a:solidFill>
          <a:ln>
            <a:noFill/>
          </a:ln>
        </p:spPr>
      </p:pic>
      <p:pic>
        <p:nvPicPr>
          <p:cNvPr id="24" name="Google Shape;300;p6"/>
          <p:cNvPicPr preferRelativeResize="0"/>
          <p:nvPr/>
        </p:nvPicPr>
        <p:blipFill rotWithShape="1">
          <a:blip r:embed="rId4">
            <a:alphaModFix/>
          </a:blip>
          <a:srcRect/>
          <a:stretch/>
        </p:blipFill>
        <p:spPr>
          <a:xfrm>
            <a:off x="7480562" y="3610454"/>
            <a:ext cx="324420" cy="293310"/>
          </a:xfrm>
          <a:prstGeom prst="rect">
            <a:avLst/>
          </a:prstGeom>
          <a:noFill/>
          <a:ln>
            <a:noFill/>
          </a:ln>
        </p:spPr>
      </p:pic>
      <p:pic>
        <p:nvPicPr>
          <p:cNvPr id="25" name="Google Shape;301;p6"/>
          <p:cNvPicPr preferRelativeResize="0"/>
          <p:nvPr/>
        </p:nvPicPr>
        <p:blipFill rotWithShape="1">
          <a:blip r:embed="rId5">
            <a:alphaModFix/>
          </a:blip>
          <a:srcRect/>
          <a:stretch/>
        </p:blipFill>
        <p:spPr>
          <a:xfrm>
            <a:off x="7813740" y="3603419"/>
            <a:ext cx="311044" cy="297714"/>
          </a:xfrm>
          <a:prstGeom prst="rect">
            <a:avLst/>
          </a:prstGeom>
          <a:noFill/>
          <a:ln>
            <a:noFill/>
          </a:ln>
        </p:spPr>
      </p:pic>
      <p:pic>
        <p:nvPicPr>
          <p:cNvPr id="26" name="Google Shape;302;p6"/>
          <p:cNvPicPr preferRelativeResize="0"/>
          <p:nvPr/>
        </p:nvPicPr>
        <p:blipFill rotWithShape="1">
          <a:blip r:embed="rId6">
            <a:alphaModFix/>
          </a:blip>
          <a:srcRect/>
          <a:stretch/>
        </p:blipFill>
        <p:spPr>
          <a:xfrm>
            <a:off x="8113840" y="3610563"/>
            <a:ext cx="346592" cy="288826"/>
          </a:xfrm>
          <a:prstGeom prst="rect">
            <a:avLst/>
          </a:prstGeom>
          <a:noFill/>
          <a:ln>
            <a:noFill/>
          </a:ln>
        </p:spPr>
      </p:pic>
    </p:spTree>
    <p:extLst>
      <p:ext uri="{BB962C8B-B14F-4D97-AF65-F5344CB8AC3E}">
        <p14:creationId xmlns:p14="http://schemas.microsoft.com/office/powerpoint/2010/main" val="4555094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rPr>
              <a:t>データアシストで設定可能な内容</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21" name="コンテンツ プレースホルダー 20"/>
          <p:cNvSpPr>
            <a:spLocks noGrp="1"/>
          </p:cNvSpPr>
          <p:nvPr>
            <p:ph sz="quarter" idx="13"/>
          </p:nvPr>
        </p:nvSpPr>
        <p:spPr>
          <a:xfrm>
            <a:off x="215516" y="915566"/>
            <a:ext cx="8712968" cy="2520280"/>
          </a:xfrm>
        </p:spPr>
        <p:txBody>
          <a:bodyPr/>
          <a:lstStyle/>
          <a:p>
            <a:pPr>
              <a:buSzPts val="1600"/>
            </a:pPr>
            <a:r>
              <a:rPr lang="ja-JP" altLang="en-US" b="1" dirty="0"/>
              <a:t>シノニムをデータアシストで編集することで利用可能な機能</a:t>
            </a:r>
            <a:br>
              <a:rPr lang="ja-JP" altLang="en-US" b="1" dirty="0"/>
            </a:br>
            <a:endParaRPr lang="ja-JP" altLang="en-US" b="1" dirty="0"/>
          </a:p>
          <a:p>
            <a:pPr lvl="1">
              <a:spcBef>
                <a:spcPts val="280"/>
              </a:spcBef>
              <a:buSzPts val="1400"/>
            </a:pPr>
            <a:r>
              <a:rPr lang="ja-JP" altLang="en-US" b="1" dirty="0"/>
              <a:t>利用のしやすさ</a:t>
            </a:r>
            <a:endParaRPr lang="ja-JP" altLang="en-US" dirty="0"/>
          </a:p>
          <a:p>
            <a:pPr lvl="2">
              <a:spcBef>
                <a:spcPts val="240"/>
              </a:spcBef>
              <a:buSzPts val="1200"/>
            </a:pPr>
            <a:r>
              <a:rPr lang="ja-JP" altLang="en-US" dirty="0"/>
              <a:t>データベース上で定義された項目名をそのまま使用するのではなく</a:t>
            </a:r>
            <a:r>
              <a:rPr lang="ja-JP" altLang="en-US" dirty="0" smtClean="0"/>
              <a:t>、ユーザーが</a:t>
            </a:r>
            <a:r>
              <a:rPr lang="ja-JP" altLang="en-US" dirty="0"/>
              <a:t>直感的にわかりやすいビジネス用語に変更することが</a:t>
            </a:r>
            <a:r>
              <a:rPr lang="ja-JP" altLang="en-US" dirty="0" smtClean="0"/>
              <a:t>出来ればユーザー自身</a:t>
            </a:r>
            <a:r>
              <a:rPr lang="ja-JP" altLang="en-US" dirty="0"/>
              <a:t>が自由検索を行うハードルを下げることができます。</a:t>
            </a:r>
          </a:p>
          <a:p>
            <a:pPr lvl="1" indent="-228594">
              <a:spcBef>
                <a:spcPts val="180"/>
              </a:spcBef>
              <a:buSzPts val="900"/>
            </a:pPr>
            <a:endParaRPr lang="ja-JP" altLang="en-US" sz="900" b="1" dirty="0"/>
          </a:p>
          <a:p>
            <a:pPr lvl="1">
              <a:spcBef>
                <a:spcPts val="280"/>
              </a:spcBef>
              <a:buSzPts val="1400"/>
            </a:pPr>
            <a:r>
              <a:rPr lang="ja-JP" altLang="en-US" b="1" dirty="0"/>
              <a:t>事前設定</a:t>
            </a:r>
          </a:p>
          <a:p>
            <a:pPr lvl="2">
              <a:spcBef>
                <a:spcPts val="240"/>
              </a:spcBef>
              <a:buSzPts val="1200"/>
            </a:pPr>
            <a:r>
              <a:rPr lang="en-US" altLang="ja-JP" dirty="0"/>
              <a:t>WebFOCUS</a:t>
            </a:r>
            <a:r>
              <a:rPr lang="ja-JP" altLang="en-US" dirty="0"/>
              <a:t>ではシノニムを編集することで、項目の表示名をビジネス用語に変更することや、使用頻度の高いテーブル結合やフィルタ条件・演算項目を事前に定義することができます。また、グルーピングや階層を事前に定義する事でより利便性が向上します。</a:t>
            </a: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55</a:t>
            </a:fld>
            <a:endParaRPr lang="ja-JP" altLang="en-US" dirty="0"/>
          </a:p>
        </p:txBody>
      </p:sp>
      <p:sp>
        <p:nvSpPr>
          <p:cNvPr id="11" name="Google Shape;324;p9"/>
          <p:cNvSpPr/>
          <p:nvPr/>
        </p:nvSpPr>
        <p:spPr>
          <a:xfrm>
            <a:off x="1259632" y="3518164"/>
            <a:ext cx="1692000" cy="396000"/>
          </a:xfrm>
          <a:prstGeom prst="rect">
            <a:avLst/>
          </a:prstGeom>
          <a:solidFill>
            <a:schemeClr val="accent5"/>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テーブル結合</a:t>
            </a:r>
            <a:endParaRPr sz="1100">
              <a:solidFill>
                <a:schemeClr val="lt1"/>
              </a:solidFill>
              <a:latin typeface="Meiryo"/>
              <a:ea typeface="Meiryo"/>
              <a:cs typeface="Meiryo"/>
              <a:sym typeface="Meiryo"/>
            </a:endParaRPr>
          </a:p>
        </p:txBody>
      </p:sp>
      <p:sp>
        <p:nvSpPr>
          <p:cNvPr id="12" name="Google Shape;325;p9"/>
          <p:cNvSpPr/>
          <p:nvPr/>
        </p:nvSpPr>
        <p:spPr>
          <a:xfrm>
            <a:off x="3167907" y="3518164"/>
            <a:ext cx="1692000" cy="396000"/>
          </a:xfrm>
          <a:prstGeom prst="rect">
            <a:avLst/>
          </a:prstGeom>
          <a:solidFill>
            <a:schemeClr val="accent5"/>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フィルタ</a:t>
            </a:r>
            <a:endParaRPr sz="1100">
              <a:solidFill>
                <a:schemeClr val="lt1"/>
              </a:solidFill>
              <a:latin typeface="Meiryo"/>
              <a:ea typeface="Meiryo"/>
              <a:cs typeface="Meiryo"/>
              <a:sym typeface="Meiryo"/>
            </a:endParaRPr>
          </a:p>
        </p:txBody>
      </p:sp>
      <p:sp>
        <p:nvSpPr>
          <p:cNvPr id="13" name="Google Shape;326;p9"/>
          <p:cNvSpPr/>
          <p:nvPr/>
        </p:nvSpPr>
        <p:spPr>
          <a:xfrm>
            <a:off x="3167907" y="4231961"/>
            <a:ext cx="1692000" cy="396000"/>
          </a:xfrm>
          <a:prstGeom prst="rect">
            <a:avLst/>
          </a:prstGeom>
          <a:solidFill>
            <a:schemeClr val="accent1"/>
          </a:solidFill>
          <a:ln>
            <a:noFill/>
          </a:ln>
        </p:spPr>
        <p:txBody>
          <a:bodyPr spcFirstLastPara="1" wrap="square" lIns="91425" tIns="45700" rIns="91425" bIns="45700" anchor="ctr" anchorCtr="0">
            <a:noAutofit/>
          </a:bodyPr>
          <a:lstStyle/>
          <a:p>
            <a:pPr algn="ctr"/>
            <a:r>
              <a:rPr lang="en-US" altLang="ja-JP" sz="1100">
                <a:solidFill>
                  <a:schemeClr val="lt1"/>
                </a:solidFill>
                <a:latin typeface="Meiryo"/>
                <a:ea typeface="Meiryo"/>
                <a:cs typeface="Meiryo"/>
                <a:sym typeface="Meiryo"/>
              </a:rPr>
              <a:t>DBA</a:t>
            </a:r>
            <a:endParaRPr sz="1100">
              <a:solidFill>
                <a:schemeClr val="lt1"/>
              </a:solidFill>
              <a:latin typeface="Meiryo"/>
              <a:ea typeface="Meiryo"/>
              <a:cs typeface="Meiryo"/>
              <a:sym typeface="Meiryo"/>
            </a:endParaRPr>
          </a:p>
        </p:txBody>
      </p:sp>
      <p:sp>
        <p:nvSpPr>
          <p:cNvPr id="14" name="Google Shape;327;p9"/>
          <p:cNvSpPr/>
          <p:nvPr/>
        </p:nvSpPr>
        <p:spPr>
          <a:xfrm>
            <a:off x="5076182" y="3518164"/>
            <a:ext cx="1692000" cy="396000"/>
          </a:xfrm>
          <a:prstGeom prst="rect">
            <a:avLst/>
          </a:prstGeom>
          <a:solidFill>
            <a:schemeClr val="accent5"/>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一時項目</a:t>
            </a:r>
            <a:endParaRPr sz="1100">
              <a:solidFill>
                <a:schemeClr val="lt1"/>
              </a:solidFill>
              <a:latin typeface="Meiryo"/>
              <a:ea typeface="Meiryo"/>
              <a:cs typeface="Meiryo"/>
              <a:sym typeface="Meiryo"/>
            </a:endParaRPr>
          </a:p>
        </p:txBody>
      </p:sp>
      <p:sp>
        <p:nvSpPr>
          <p:cNvPr id="17" name="Google Shape;330;p9"/>
          <p:cNvSpPr/>
          <p:nvPr/>
        </p:nvSpPr>
        <p:spPr>
          <a:xfrm>
            <a:off x="6984456" y="3518164"/>
            <a:ext cx="1692000" cy="396000"/>
          </a:xfrm>
          <a:prstGeom prst="rect">
            <a:avLst/>
          </a:prstGeom>
          <a:solidFill>
            <a:schemeClr val="accent5"/>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型変換</a:t>
            </a:r>
            <a:endParaRPr sz="1100">
              <a:solidFill>
                <a:schemeClr val="lt1"/>
              </a:solidFill>
              <a:latin typeface="Meiryo"/>
              <a:ea typeface="Meiryo"/>
              <a:cs typeface="Meiryo"/>
              <a:sym typeface="Meiryo"/>
            </a:endParaRPr>
          </a:p>
        </p:txBody>
      </p:sp>
      <p:sp>
        <p:nvSpPr>
          <p:cNvPr id="19" name="Google Shape;332;p9"/>
          <p:cNvSpPr/>
          <p:nvPr/>
        </p:nvSpPr>
        <p:spPr>
          <a:xfrm>
            <a:off x="6984456" y="4231961"/>
            <a:ext cx="1692000" cy="396000"/>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グルーピング</a:t>
            </a:r>
            <a:endParaRPr sz="1100">
              <a:solidFill>
                <a:schemeClr val="lt1"/>
              </a:solidFill>
              <a:latin typeface="Meiryo"/>
              <a:ea typeface="Meiryo"/>
              <a:cs typeface="Meiryo"/>
              <a:sym typeface="Meiryo"/>
            </a:endParaRPr>
          </a:p>
        </p:txBody>
      </p:sp>
      <p:sp>
        <p:nvSpPr>
          <p:cNvPr id="20" name="Google Shape;333;p9"/>
          <p:cNvSpPr/>
          <p:nvPr/>
        </p:nvSpPr>
        <p:spPr>
          <a:xfrm>
            <a:off x="1259632" y="4231961"/>
            <a:ext cx="1692000" cy="396000"/>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表示名設定</a:t>
            </a:r>
            <a:endParaRPr sz="1100">
              <a:solidFill>
                <a:schemeClr val="lt1"/>
              </a:solidFill>
              <a:latin typeface="Meiryo"/>
              <a:ea typeface="Meiryo"/>
              <a:cs typeface="Meiryo"/>
              <a:sym typeface="Meiryo"/>
            </a:endParaRPr>
          </a:p>
        </p:txBody>
      </p:sp>
      <p:sp>
        <p:nvSpPr>
          <p:cNvPr id="28" name="Google Shape;335;p9"/>
          <p:cNvSpPr/>
          <p:nvPr/>
        </p:nvSpPr>
        <p:spPr>
          <a:xfrm>
            <a:off x="5076182" y="4236051"/>
            <a:ext cx="1692000" cy="396000"/>
          </a:xfrm>
          <a:prstGeom prst="rect">
            <a:avLst/>
          </a:prstGeom>
          <a:solidFill>
            <a:schemeClr val="accent1"/>
          </a:solidFill>
          <a:ln>
            <a:noFill/>
          </a:ln>
        </p:spPr>
        <p:txBody>
          <a:bodyPr spcFirstLastPara="1" wrap="square" lIns="91425" tIns="45700" rIns="91425" bIns="45700" anchor="ctr" anchorCtr="0">
            <a:noAutofit/>
          </a:bodyPr>
          <a:lstStyle/>
          <a:p>
            <a:pPr algn="ctr"/>
            <a:r>
              <a:rPr lang="ja-JP" altLang="en-US" sz="1100">
                <a:solidFill>
                  <a:schemeClr val="lt1"/>
                </a:solidFill>
                <a:latin typeface="Meiryo"/>
                <a:ea typeface="Meiryo"/>
                <a:cs typeface="Meiryo"/>
                <a:sym typeface="Meiryo"/>
              </a:rPr>
              <a:t>階層</a:t>
            </a:r>
            <a:endParaRPr sz="1100">
              <a:solidFill>
                <a:schemeClr val="lt1"/>
              </a:solidFill>
              <a:latin typeface="Meiryo"/>
              <a:ea typeface="Meiryo"/>
              <a:cs typeface="Meiryo"/>
              <a:sym typeface="Meiryo"/>
            </a:endParaRPr>
          </a:p>
        </p:txBody>
      </p:sp>
    </p:spTree>
    <p:extLst>
      <p:ext uri="{BB962C8B-B14F-4D97-AF65-F5344CB8AC3E}">
        <p14:creationId xmlns:p14="http://schemas.microsoft.com/office/powerpoint/2010/main" val="31970730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830380" y="1839398"/>
            <a:ext cx="4831602" cy="2172511"/>
          </a:xfrm>
          <a:prstGeom prst="rect">
            <a:avLst/>
          </a:prstGeom>
          <a:ln>
            <a:solidFill>
              <a:schemeClr val="tx1">
                <a:lumMod val="75000"/>
                <a:lumOff val="25000"/>
              </a:schemeClr>
            </a:solidFill>
          </a:ln>
        </p:spPr>
      </p:pic>
      <p:pic>
        <p:nvPicPr>
          <p:cNvPr id="13" name="図 12"/>
          <p:cNvPicPr>
            <a:picLocks noChangeAspect="1"/>
          </p:cNvPicPr>
          <p:nvPr/>
        </p:nvPicPr>
        <p:blipFill>
          <a:blip r:embed="rId3"/>
          <a:stretch>
            <a:fillRect/>
          </a:stretch>
        </p:blipFill>
        <p:spPr>
          <a:xfrm>
            <a:off x="5807683" y="1839399"/>
            <a:ext cx="2926052" cy="217251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1-4</a:t>
            </a:r>
            <a:r>
              <a:rPr kumimoji="1" lang="en-US" altLang="ja-JP" dirty="0" smtClean="0"/>
              <a:t>.</a:t>
            </a:r>
            <a:r>
              <a:rPr lang="ja-JP" altLang="en-US" dirty="0"/>
              <a:t>シノニム</a:t>
            </a:r>
            <a:r>
              <a:rPr lang="ja-JP" altLang="en-US" dirty="0" smtClean="0"/>
              <a:t>編集　数値の</a:t>
            </a:r>
            <a:r>
              <a:rPr lang="en-US" altLang="ja-JP" dirty="0" smtClean="0"/>
              <a:t>3</a:t>
            </a:r>
            <a:r>
              <a:rPr lang="ja-JP" altLang="en-US" dirty="0" smtClean="0"/>
              <a:t>桁区切りのカンマ挿入</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en-US" altLang="ja-JP" dirty="0"/>
              <a:t>sales_kkalec</a:t>
            </a:r>
            <a:r>
              <a:rPr lang="ja-JP" altLang="en-US" dirty="0">
                <a:latin typeface="+mn-ea"/>
              </a:rPr>
              <a:t>　シノニム</a:t>
            </a:r>
            <a:r>
              <a:rPr lang="ja-JP" altLang="en-US" dirty="0" smtClean="0">
                <a:latin typeface="+mn-ea"/>
              </a:rPr>
              <a:t>の「数量」項目に</a:t>
            </a:r>
            <a:r>
              <a:rPr lang="ja-JP" altLang="en-US" dirty="0">
                <a:latin typeface="+mn-ea"/>
              </a:rPr>
              <a:t>カンマを挿入します。</a:t>
            </a:r>
            <a:endParaRPr lang="en-US" altLang="ja-JP" dirty="0">
              <a:latin typeface="+mn-ea"/>
            </a:endParaRPr>
          </a:p>
          <a:p>
            <a:r>
              <a:rPr lang="en-US" altLang="ja-JP" dirty="0" smtClean="0">
                <a:latin typeface="+mn-ea"/>
              </a:rPr>
              <a:t>【</a:t>
            </a:r>
            <a:r>
              <a:rPr lang="ja-JP" altLang="en-US" dirty="0" smtClean="0">
                <a:latin typeface="+mn-ea"/>
              </a:rPr>
              <a:t>③の</a:t>
            </a:r>
            <a:r>
              <a:rPr lang="ja-JP" altLang="en-US" dirty="0">
                <a:latin typeface="+mn-ea"/>
              </a:rPr>
              <a:t>設定</a:t>
            </a:r>
            <a:r>
              <a:rPr lang="en-US" altLang="ja-JP" dirty="0">
                <a:latin typeface="+mn-ea"/>
              </a:rPr>
              <a:t>】</a:t>
            </a:r>
          </a:p>
          <a:p>
            <a:r>
              <a:rPr lang="en-US" altLang="ja-JP" dirty="0" smtClean="0"/>
              <a:t>[</a:t>
            </a:r>
            <a:r>
              <a:rPr lang="ja-JP" altLang="en-US" dirty="0" smtClean="0">
                <a:latin typeface="+mn-ea"/>
              </a:rPr>
              <a:t>カンマ</a:t>
            </a:r>
            <a:r>
              <a:rPr lang="en-US" altLang="ja-JP" dirty="0" smtClean="0"/>
              <a:t>]</a:t>
            </a:r>
            <a:r>
              <a:rPr lang="ja-JP" altLang="en-US" dirty="0" smtClean="0">
                <a:latin typeface="+mn-ea"/>
              </a:rPr>
              <a:t>に</a:t>
            </a:r>
            <a:r>
              <a:rPr lang="en-US" altLang="ja-JP" dirty="0" smtClean="0"/>
              <a:t>[C – </a:t>
            </a:r>
            <a:r>
              <a:rPr lang="ja-JP" altLang="en-US" dirty="0" smtClean="0">
                <a:latin typeface="+mn-ea"/>
              </a:rPr>
              <a:t>挿入する</a:t>
            </a:r>
            <a:r>
              <a:rPr lang="en-US" altLang="ja-JP" dirty="0" smtClean="0"/>
              <a:t>]</a:t>
            </a:r>
            <a:r>
              <a:rPr lang="ja-JP" altLang="en-US" dirty="0" smtClean="0">
                <a:latin typeface="+mn-ea"/>
              </a:rPr>
              <a:t>を指定します。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56</a:t>
            </a:fld>
            <a:endParaRPr lang="ja-JP" altLang="en-US" dirty="0"/>
          </a:p>
        </p:txBody>
      </p:sp>
      <p:sp>
        <p:nvSpPr>
          <p:cNvPr id="8" name="楕円 7"/>
          <p:cNvSpPr/>
          <p:nvPr/>
        </p:nvSpPr>
        <p:spPr>
          <a:xfrm>
            <a:off x="1060234" y="1796288"/>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9" name="正方形/長方形 8"/>
          <p:cNvSpPr/>
          <p:nvPr/>
        </p:nvSpPr>
        <p:spPr>
          <a:xfrm>
            <a:off x="1356579" y="1794732"/>
            <a:ext cx="1008112" cy="2511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7380312" y="3380464"/>
            <a:ext cx="288032" cy="2618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正方形/長方形 14"/>
          <p:cNvSpPr/>
          <p:nvPr/>
        </p:nvSpPr>
        <p:spPr>
          <a:xfrm>
            <a:off x="5743171" y="3408941"/>
            <a:ext cx="1613382" cy="1963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8079073" y="3787573"/>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17" name="正方形/長方形 16"/>
          <p:cNvSpPr/>
          <p:nvPr/>
        </p:nvSpPr>
        <p:spPr>
          <a:xfrm>
            <a:off x="8364844" y="3812512"/>
            <a:ext cx="378705" cy="2013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p:cNvSpPr/>
          <p:nvPr/>
        </p:nvSpPr>
        <p:spPr>
          <a:xfrm>
            <a:off x="614476" y="312280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kumimoji="1" lang="ja-JP" altLang="en-US" sz="1100" b="1" dirty="0">
              <a:solidFill>
                <a:srgbClr val="FF0000"/>
              </a:solidFill>
            </a:endParaRPr>
          </a:p>
        </p:txBody>
      </p:sp>
      <p:sp>
        <p:nvSpPr>
          <p:cNvPr id="19" name="正方形/長方形 18"/>
          <p:cNvSpPr/>
          <p:nvPr/>
        </p:nvSpPr>
        <p:spPr>
          <a:xfrm>
            <a:off x="768530" y="3363040"/>
            <a:ext cx="688554" cy="2075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951788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36252" y="1830185"/>
            <a:ext cx="6168774"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t>編集した</a:t>
            </a:r>
            <a:r>
              <a:rPr lang="en-US" altLang="ja-JP" dirty="0" smtClean="0"/>
              <a:t>[</a:t>
            </a:r>
            <a:r>
              <a:rPr lang="en-US" altLang="ja-JP" dirty="0" err="1" smtClean="0"/>
              <a:t>sales_kkalec</a:t>
            </a:r>
            <a:r>
              <a:rPr lang="en-US" altLang="ja-JP" dirty="0" smtClean="0"/>
              <a:t>]</a:t>
            </a:r>
            <a:r>
              <a:rPr lang="ja-JP" altLang="en-US" dirty="0" smtClean="0">
                <a:latin typeface="+mn-ea"/>
              </a:rPr>
              <a:t>シノニムを保存します。</a:t>
            </a:r>
            <a:endParaRPr lang="en-US" altLang="ja-JP" dirty="0">
              <a:latin typeface="+mn-ea"/>
            </a:endParaRPr>
          </a:p>
          <a:p>
            <a:r>
              <a:rPr lang="en-US" altLang="ja-JP" dirty="0" smtClean="0"/>
              <a:t>[</a:t>
            </a:r>
            <a:r>
              <a:rPr lang="ja-JP" altLang="en-US" dirty="0" smtClean="0">
                <a:latin typeface="+mn-ea"/>
              </a:rPr>
              <a:t>ツールメニュー</a:t>
            </a:r>
            <a:r>
              <a:rPr lang="en-US" altLang="ja-JP" dirty="0" smtClean="0"/>
              <a:t>]</a:t>
            </a:r>
            <a:r>
              <a:rPr lang="ja-JP" altLang="en-US" dirty="0" smtClean="0">
                <a:latin typeface="+mn-ea"/>
              </a:rPr>
              <a:t>をクリックして</a:t>
            </a:r>
            <a:r>
              <a:rPr lang="en-US" altLang="ja-JP" dirty="0" smtClean="0"/>
              <a:t>[</a:t>
            </a:r>
            <a:r>
              <a:rPr lang="ja-JP" altLang="en-US" dirty="0" smtClean="0">
                <a:latin typeface="+mn-ea"/>
              </a:rPr>
              <a:t>保存</a:t>
            </a:r>
            <a:r>
              <a:rPr lang="en-US" altLang="ja-JP" dirty="0" smtClean="0"/>
              <a:t>]</a:t>
            </a:r>
            <a:r>
              <a:rPr lang="ja-JP" altLang="en-US" dirty="0" smtClean="0">
                <a:latin typeface="+mn-ea"/>
              </a:rPr>
              <a:t>を選択します。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57</a:t>
            </a:fld>
            <a:endParaRPr lang="ja-JP" altLang="en-US" dirty="0"/>
          </a:p>
        </p:txBody>
      </p:sp>
      <p:sp>
        <p:nvSpPr>
          <p:cNvPr id="13" name="楕円 12"/>
          <p:cNvSpPr/>
          <p:nvPr/>
        </p:nvSpPr>
        <p:spPr>
          <a:xfrm>
            <a:off x="474075" y="176810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2201240" y="2750305"/>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870386" y="2756330"/>
            <a:ext cx="1325350" cy="282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91228" y="1796675"/>
            <a:ext cx="305385" cy="226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1-5.</a:t>
            </a:r>
            <a:r>
              <a:rPr lang="ja-JP" altLang="en-US" dirty="0"/>
              <a:t>シノニム編集　編集内容の保存</a:t>
            </a:r>
            <a:endParaRPr kumimoji="1" lang="ja-JP" altLang="en-US" dirty="0"/>
          </a:p>
        </p:txBody>
      </p:sp>
    </p:spTree>
    <p:extLst>
      <p:ext uri="{BB962C8B-B14F-4D97-AF65-F5344CB8AC3E}">
        <p14:creationId xmlns:p14="http://schemas.microsoft.com/office/powerpoint/2010/main" val="14757331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42505" y="1831009"/>
            <a:ext cx="6473412"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t>保存した</a:t>
            </a:r>
            <a:r>
              <a:rPr lang="en-US" altLang="ja-JP" dirty="0" smtClean="0"/>
              <a:t>[</a:t>
            </a:r>
            <a:r>
              <a:rPr lang="en-US" altLang="ja-JP" dirty="0" err="1" smtClean="0"/>
              <a:t>sales_kkalec</a:t>
            </a:r>
            <a:r>
              <a:rPr lang="en-US" altLang="ja-JP" dirty="0"/>
              <a:t>]</a:t>
            </a:r>
            <a:r>
              <a:rPr lang="ja-JP" altLang="en-US" dirty="0" smtClean="0">
                <a:latin typeface="+mn-ea"/>
              </a:rPr>
              <a:t>シノニムを閉じます。</a:t>
            </a:r>
            <a:endParaRPr lang="en-US" altLang="ja-JP" dirty="0" smtClean="0">
              <a:latin typeface="+mn-ea"/>
            </a:endParaRPr>
          </a:p>
          <a:p>
            <a:r>
              <a:rPr lang="en-US" altLang="ja-JP" dirty="0" smtClean="0"/>
              <a:t>[</a:t>
            </a:r>
            <a:r>
              <a:rPr lang="ja-JP" altLang="en-US" dirty="0" smtClean="0">
                <a:latin typeface="+mn-ea"/>
              </a:rPr>
              <a:t>ツールメニュー</a:t>
            </a:r>
            <a:r>
              <a:rPr lang="en-US" altLang="ja-JP" dirty="0"/>
              <a:t>]</a:t>
            </a:r>
            <a:r>
              <a:rPr lang="ja-JP" altLang="en-US" dirty="0" smtClean="0">
                <a:latin typeface="+mn-ea"/>
              </a:rPr>
              <a:t>を</a:t>
            </a:r>
            <a:r>
              <a:rPr lang="ja-JP" altLang="en-US" dirty="0">
                <a:latin typeface="+mn-ea"/>
              </a:rPr>
              <a:t>クリック</a:t>
            </a:r>
            <a:r>
              <a:rPr lang="ja-JP" altLang="en-US" dirty="0" smtClean="0">
                <a:latin typeface="+mn-ea"/>
              </a:rPr>
              <a:t>して</a:t>
            </a:r>
            <a:r>
              <a:rPr lang="en-US" altLang="ja-JP" dirty="0" smtClean="0"/>
              <a:t>[</a:t>
            </a:r>
            <a:r>
              <a:rPr lang="ja-JP" altLang="en-US" dirty="0" smtClean="0">
                <a:latin typeface="+mn-ea"/>
              </a:rPr>
              <a:t>閉じる</a:t>
            </a:r>
            <a:r>
              <a:rPr lang="en-US" altLang="ja-JP" dirty="0" smtClean="0"/>
              <a:t>]</a:t>
            </a:r>
            <a:r>
              <a:rPr lang="ja-JP" altLang="en-US" dirty="0" smtClean="0">
                <a:latin typeface="+mn-ea"/>
              </a:rPr>
              <a:t>を</a:t>
            </a:r>
            <a:r>
              <a:rPr lang="ja-JP" altLang="en-US" dirty="0">
                <a:latin typeface="+mn-ea"/>
              </a:rPr>
              <a:t>選択します。</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58</a:t>
            </a:fld>
            <a:endParaRPr lang="ja-JP" altLang="en-US" dirty="0"/>
          </a:p>
        </p:txBody>
      </p:sp>
      <p:sp>
        <p:nvSpPr>
          <p:cNvPr id="15" name="楕円 14"/>
          <p:cNvSpPr/>
          <p:nvPr/>
        </p:nvSpPr>
        <p:spPr>
          <a:xfrm>
            <a:off x="2345792" y="3441449"/>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8" name="正方形/長方形 17"/>
          <p:cNvSpPr/>
          <p:nvPr/>
        </p:nvSpPr>
        <p:spPr>
          <a:xfrm>
            <a:off x="820135" y="3425245"/>
            <a:ext cx="1516543" cy="28200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474075" y="179304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正方形/長方形 20"/>
          <p:cNvSpPr/>
          <p:nvPr/>
        </p:nvSpPr>
        <p:spPr>
          <a:xfrm>
            <a:off x="791228" y="1796675"/>
            <a:ext cx="305385" cy="226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smtClean="0"/>
              <a:t>1-6.</a:t>
            </a:r>
            <a:r>
              <a:rPr lang="ja-JP" altLang="en-US" dirty="0"/>
              <a:t>シノニム</a:t>
            </a:r>
            <a:r>
              <a:rPr lang="ja-JP" altLang="en-US" dirty="0" smtClean="0"/>
              <a:t>編集　データアシスト</a:t>
            </a:r>
            <a:r>
              <a:rPr lang="ja-JP" altLang="en-US" dirty="0"/>
              <a:t>を</a:t>
            </a:r>
            <a:r>
              <a:rPr lang="ja-JP" altLang="en-US" dirty="0" smtClean="0"/>
              <a:t>閉じる</a:t>
            </a:r>
            <a:endParaRPr kumimoji="1" lang="ja-JP" altLang="en-US" dirty="0"/>
          </a:p>
        </p:txBody>
      </p:sp>
    </p:spTree>
    <p:extLst>
      <p:ext uri="{BB962C8B-B14F-4D97-AF65-F5344CB8AC3E}">
        <p14:creationId xmlns:p14="http://schemas.microsoft.com/office/powerpoint/2010/main" val="20632620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276371" y="1354293"/>
            <a:ext cx="8632549" cy="3420000"/>
          </a:xfrm>
          <a:prstGeom prst="rect">
            <a:avLst/>
          </a:prstGeom>
        </p:spPr>
      </p:pic>
      <p:sp>
        <p:nvSpPr>
          <p:cNvPr id="5" name="タイトル 4"/>
          <p:cNvSpPr>
            <a:spLocks noGrp="1"/>
          </p:cNvSpPr>
          <p:nvPr>
            <p:ph type="title"/>
          </p:nvPr>
        </p:nvSpPr>
        <p:spPr/>
        <p:txBody>
          <a:bodyPr>
            <a:normAutofit/>
          </a:bodyPr>
          <a:lstStyle/>
          <a:p>
            <a:r>
              <a:rPr lang="ja-JP" altLang="en-US" dirty="0" smtClean="0"/>
              <a:t>部門管理者＆開発者が</a:t>
            </a:r>
            <a:r>
              <a:rPr lang="ja-JP" altLang="en-US" dirty="0"/>
              <a:t>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部門の管理者＆開発者の立場を想定して、次のような設定操作を体験します。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59</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a:solidFill>
                  <a:schemeClr val="accent1"/>
                </a:solidFill>
                <a:latin typeface="Meiryo"/>
                <a:ea typeface="Meiryo"/>
                <a:cs typeface="Meiryo"/>
                <a:sym typeface="Meiryo"/>
              </a:rPr>
              <a:t>部門管理者＆開発者（</a:t>
            </a:r>
            <a:r>
              <a:rPr lang="en-US" altLang="zh-TW" sz="900" b="1" dirty="0">
                <a:solidFill>
                  <a:schemeClr val="accent1"/>
                </a:solidFill>
                <a:latin typeface="Segoe UI 本文"/>
                <a:ea typeface="Meiryo"/>
                <a:cs typeface="Meiryo"/>
                <a:sym typeface="Meiryo"/>
              </a:rPr>
              <a:t>01</a:t>
            </a:r>
            <a:r>
              <a:rPr lang="zh-TW" altLang="en-US" sz="900" b="1" dirty="0">
                <a:solidFill>
                  <a:schemeClr val="accent1"/>
                </a:solidFill>
                <a:latin typeface="Meiryo"/>
                <a:ea typeface="Meiryo"/>
                <a:cs typeface="Meiryo"/>
                <a:sym typeface="Meiryo"/>
              </a:rPr>
              <a:t>）</a:t>
            </a:r>
          </a:p>
        </p:txBody>
      </p:sp>
      <p:pic>
        <p:nvPicPr>
          <p:cNvPr id="137" name="Google Shape;474;p11"/>
          <p:cNvPicPr preferRelativeResize="0"/>
          <p:nvPr/>
        </p:nvPicPr>
        <p:blipFill rotWithShape="1">
          <a:blip r:embed="rId3">
            <a:alphaModFix/>
          </a:blip>
          <a:srcRect/>
          <a:stretch/>
        </p:blipFill>
        <p:spPr>
          <a:xfrm>
            <a:off x="5328128" y="267494"/>
            <a:ext cx="396000" cy="396000"/>
          </a:xfrm>
          <a:prstGeom prst="rect">
            <a:avLst/>
          </a:prstGeom>
          <a:noFill/>
          <a:ln>
            <a:noFill/>
          </a:ln>
        </p:spPr>
      </p:pic>
      <p:sp>
        <p:nvSpPr>
          <p:cNvPr id="138" name="正方形/長方形 137"/>
          <p:cNvSpPr/>
          <p:nvPr/>
        </p:nvSpPr>
        <p:spPr>
          <a:xfrm>
            <a:off x="274416" y="1346852"/>
            <a:ext cx="2911038" cy="3385090"/>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p:cNvSpPr/>
          <p:nvPr/>
        </p:nvSpPr>
        <p:spPr>
          <a:xfrm>
            <a:off x="5975064" y="1354293"/>
            <a:ext cx="2911038" cy="3385090"/>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p:cNvSpPr/>
          <p:nvPr/>
        </p:nvSpPr>
        <p:spPr>
          <a:xfrm>
            <a:off x="3399456" y="3358272"/>
            <a:ext cx="2396519" cy="1360037"/>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p:cNvSpPr/>
          <p:nvPr/>
        </p:nvSpPr>
        <p:spPr>
          <a:xfrm>
            <a:off x="3399577" y="2012013"/>
            <a:ext cx="2396519" cy="688539"/>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82005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n-ea"/>
                <a:ea typeface="+mn-ea"/>
              </a:rPr>
              <a:t>ベースレクチャーの内容</a:t>
            </a:r>
            <a:endParaRPr kumimoji="1" lang="ja-JP" altLang="en-US" dirty="0">
              <a:latin typeface="+mn-ea"/>
              <a:ea typeface="+mn-ea"/>
            </a:endParaRPr>
          </a:p>
        </p:txBody>
      </p:sp>
      <p:sp>
        <p:nvSpPr>
          <p:cNvPr id="3" name="テキスト プレースホルダー 2"/>
          <p:cNvSpPr>
            <a:spLocks noGrp="1"/>
          </p:cNvSpPr>
          <p:nvPr>
            <p:ph type="body" sz="quarter" idx="10"/>
          </p:nvPr>
        </p:nvSpPr>
        <p:spPr/>
        <p:txBody>
          <a:bodyPr/>
          <a:lstStyle/>
          <a:p>
            <a:endParaRPr kumimoji="1" lang="ja-JP" altLang="en-US" dirty="0">
              <a:latin typeface="+mn-ea"/>
            </a:endParaRPr>
          </a:p>
        </p:txBody>
      </p:sp>
      <p:sp>
        <p:nvSpPr>
          <p:cNvPr id="4" name="フッター プレースホルダー 3"/>
          <p:cNvSpPr>
            <a:spLocks noGrp="1"/>
          </p:cNvSpPr>
          <p:nvPr>
            <p:ph type="ftr" sz="quarter" idx="11"/>
          </p:nvPr>
        </p:nvSpPr>
        <p:spPr/>
        <p:txBody>
          <a:bodyPr/>
          <a:lstStyle/>
          <a:p>
            <a:r>
              <a:rPr lang="en-US" altLang="ja-JP" smtClean="0"/>
              <a:t>© K.K. Ashisuto</a:t>
            </a:r>
            <a:endParaRPr lang="ja-JP" altLang="en-US" dirty="0"/>
          </a:p>
        </p:txBody>
      </p:sp>
      <p:sp>
        <p:nvSpPr>
          <p:cNvPr id="6" name="スライド番号プレースホルダー 5"/>
          <p:cNvSpPr>
            <a:spLocks noGrp="1"/>
          </p:cNvSpPr>
          <p:nvPr>
            <p:ph type="sldNum" sz="quarter" idx="12"/>
          </p:nvPr>
        </p:nvSpPr>
        <p:spPr>
          <a:xfrm>
            <a:off x="8594576" y="4803998"/>
            <a:ext cx="549424" cy="273844"/>
          </a:xfrm>
          <a:prstGeom prst="rect">
            <a:avLst/>
          </a:prstGeom>
        </p:spPr>
        <p:txBody>
          <a:bodyPr/>
          <a:lstStyle>
            <a:lvl1pPr algn="r">
              <a:defRPr sz="1000" b="1">
                <a:solidFill>
                  <a:schemeClr val="tx1">
                    <a:lumMod val="65000"/>
                    <a:lumOff val="35000"/>
                  </a:schemeClr>
                </a:solidFill>
                <a:latin typeface="+mn-lt"/>
              </a:defRPr>
            </a:lvl1pPr>
          </a:lstStyle>
          <a:p>
            <a:fld id="{4B22246B-72CC-4AB3-AEF9-7F9B00475CC6}" type="slidenum">
              <a:rPr lang="ja-JP" altLang="en-US" smtClean="0"/>
              <a:pPr/>
              <a:t>6</a:t>
            </a:fld>
            <a:endParaRPr lang="ja-JP" altLang="en-US" dirty="0"/>
          </a:p>
        </p:txBody>
      </p:sp>
    </p:spTree>
    <p:extLst>
      <p:ext uri="{BB962C8B-B14F-4D97-AF65-F5344CB8AC3E}">
        <p14:creationId xmlns:p14="http://schemas.microsoft.com/office/powerpoint/2010/main" val="182094762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42505" y="1830598"/>
            <a:ext cx="6431381"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244916" cy="915444"/>
          </a:xfrm>
        </p:spPr>
        <p:txBody>
          <a:bodyPr>
            <a:normAutofit/>
          </a:bodyPr>
          <a:lstStyle/>
          <a:p>
            <a:r>
              <a:rPr lang="ja-JP" altLang="en-US" dirty="0">
                <a:latin typeface="+mn-ea"/>
              </a:rPr>
              <a:t>「</a:t>
            </a:r>
            <a:r>
              <a:rPr lang="en-US" altLang="ja-JP" dirty="0"/>
              <a:t>sales_kkalec</a:t>
            </a:r>
            <a:r>
              <a:rPr lang="ja-JP" altLang="en-US" dirty="0" smtClean="0">
                <a:latin typeface="+mn-ea"/>
              </a:rPr>
              <a:t>」シノニムと「</a:t>
            </a:r>
            <a:r>
              <a:rPr lang="en-US" altLang="ja-JP" dirty="0"/>
              <a:t>productmaster_kkalec</a:t>
            </a:r>
            <a:r>
              <a:rPr lang="ja-JP" altLang="en-US" dirty="0" smtClean="0">
                <a:latin typeface="+mn-ea"/>
              </a:rPr>
              <a:t>」シノニムを結合するためクラスタビジネスビューを開きます。</a:t>
            </a:r>
            <a:endParaRPr lang="en-US" altLang="ja-JP" dirty="0" smtClean="0">
              <a:latin typeface="+mn-ea"/>
            </a:endParaRPr>
          </a:p>
          <a:p>
            <a:r>
              <a:rPr lang="en-US" altLang="ja-JP" dirty="0" smtClean="0"/>
              <a:t>[</a:t>
            </a:r>
            <a:r>
              <a:rPr lang="ja-JP" altLang="en-US" dirty="0" smtClean="0">
                <a:latin typeface="+mn-ea"/>
              </a:rPr>
              <a:t>データ</a:t>
            </a:r>
            <a:r>
              <a:rPr lang="en-US" altLang="ja-JP" dirty="0"/>
              <a:t>]</a:t>
            </a:r>
            <a:r>
              <a:rPr lang="ja-JP" altLang="en-US" dirty="0" smtClean="0">
                <a:latin typeface="+mn-ea"/>
              </a:rPr>
              <a:t>ボタンをクリックして</a:t>
            </a:r>
            <a:r>
              <a:rPr lang="en-US" altLang="ja-JP" dirty="0"/>
              <a:t>[</a:t>
            </a:r>
            <a:r>
              <a:rPr lang="ja-JP" altLang="en-US" dirty="0" smtClean="0">
                <a:latin typeface="+mn-ea"/>
              </a:rPr>
              <a:t>クラスタービジネスビュー</a:t>
            </a:r>
            <a:r>
              <a:rPr lang="en-US" altLang="ja-JP" dirty="0"/>
              <a:t>]</a:t>
            </a:r>
            <a:r>
              <a:rPr lang="ja-JP" altLang="en-US" dirty="0" smtClean="0">
                <a:latin typeface="+mn-ea"/>
              </a:rPr>
              <a:t>選択</a:t>
            </a:r>
            <a:r>
              <a:rPr lang="ja-JP" altLang="en-US" dirty="0">
                <a:latin typeface="+mn-ea"/>
              </a:rPr>
              <a:t>します</a:t>
            </a:r>
            <a:r>
              <a:rPr lang="ja-JP" altLang="en-US" dirty="0" smtClean="0">
                <a:latin typeface="+mn-ea"/>
              </a:rPr>
              <a:t>。</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60</a:t>
            </a:fld>
            <a:endParaRPr lang="ja-JP" altLang="en-US" dirty="0"/>
          </a:p>
        </p:txBody>
      </p:sp>
      <p:sp>
        <p:nvSpPr>
          <p:cNvPr id="13" name="楕円 12"/>
          <p:cNvSpPr/>
          <p:nvPr/>
        </p:nvSpPr>
        <p:spPr>
          <a:xfrm>
            <a:off x="4308907" y="282653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正方形/長方形 15"/>
          <p:cNvSpPr/>
          <p:nvPr/>
        </p:nvSpPr>
        <p:spPr>
          <a:xfrm>
            <a:off x="4599364" y="2862773"/>
            <a:ext cx="406466" cy="171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596939" y="3033625"/>
            <a:ext cx="1253341" cy="1861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676461" y="277946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9" name="タイトル 8"/>
          <p:cNvSpPr>
            <a:spLocks noGrp="1"/>
          </p:cNvSpPr>
          <p:nvPr>
            <p:ph type="title"/>
          </p:nvPr>
        </p:nvSpPr>
        <p:spPr/>
        <p:txBody>
          <a:bodyPr>
            <a:normAutofit/>
          </a:bodyPr>
          <a:lstStyle/>
          <a:p>
            <a:r>
              <a:rPr lang="en-US" altLang="ja-JP" dirty="0" smtClean="0"/>
              <a:t>2-1</a:t>
            </a:r>
            <a:r>
              <a:rPr lang="en-US" altLang="ja-JP" dirty="0"/>
              <a:t>.</a:t>
            </a:r>
            <a:r>
              <a:rPr lang="ja-JP" altLang="en-US" dirty="0"/>
              <a:t>クラスタシノニムの</a:t>
            </a:r>
            <a:r>
              <a:rPr lang="ja-JP" altLang="en-US" dirty="0" smtClean="0"/>
              <a:t>作成　クラスタビジネスビュー</a:t>
            </a:r>
            <a:r>
              <a:rPr lang="ja-JP" altLang="en-US" dirty="0"/>
              <a:t>を</a:t>
            </a:r>
            <a:r>
              <a:rPr lang="ja-JP" altLang="en-US" dirty="0" smtClean="0"/>
              <a:t>開く</a:t>
            </a:r>
            <a:endParaRPr kumimoji="1" lang="ja-JP" altLang="en-US" dirty="0"/>
          </a:p>
        </p:txBody>
      </p:sp>
    </p:spTree>
    <p:extLst>
      <p:ext uri="{BB962C8B-B14F-4D97-AF65-F5344CB8AC3E}">
        <p14:creationId xmlns:p14="http://schemas.microsoft.com/office/powerpoint/2010/main" val="2266282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42505" y="1826133"/>
            <a:ext cx="6457595"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1800200"/>
          </a:xfrm>
        </p:spPr>
        <p:txBody>
          <a:bodyPr>
            <a:normAutofit/>
          </a:bodyPr>
          <a:lstStyle/>
          <a:p>
            <a:r>
              <a:rPr lang="en-US" altLang="ja-JP" dirty="0" smtClean="0"/>
              <a:t>[</a:t>
            </a:r>
            <a:r>
              <a:rPr lang="ja-JP" altLang="en-US" dirty="0" smtClean="0"/>
              <a:t>テーブルカラム</a:t>
            </a:r>
            <a:r>
              <a:rPr lang="en-US" altLang="ja-JP" dirty="0" smtClean="0"/>
              <a:t>] </a:t>
            </a:r>
            <a:r>
              <a:rPr lang="ja-JP" altLang="en-US" dirty="0" smtClean="0"/>
              <a:t>と </a:t>
            </a:r>
            <a:r>
              <a:rPr lang="en-US" altLang="ja-JP" dirty="0" smtClean="0"/>
              <a:t>[JOIN</a:t>
            </a:r>
            <a:r>
              <a:rPr lang="en-US" altLang="ja-JP" dirty="0" smtClean="0">
                <a:latin typeface="+mn-ea"/>
              </a:rPr>
              <a:t> </a:t>
            </a:r>
            <a:r>
              <a:rPr lang="ja-JP" altLang="en-US" dirty="0" smtClean="0">
                <a:latin typeface="+mn-ea"/>
              </a:rPr>
              <a:t>エディタ</a:t>
            </a:r>
            <a:r>
              <a:rPr lang="en-US" altLang="ja-JP" dirty="0"/>
              <a:t>]</a:t>
            </a:r>
            <a:r>
              <a:rPr lang="ja-JP" altLang="en-US" dirty="0" smtClean="0">
                <a:latin typeface="+mn-ea"/>
              </a:rPr>
              <a:t>を画面上に表示します。</a:t>
            </a:r>
            <a:r>
              <a:rPr lang="en-US" altLang="ja-JP" dirty="0">
                <a:latin typeface="+mn-ea"/>
              </a:rPr>
              <a:t>※</a:t>
            </a:r>
            <a:r>
              <a:rPr lang="ja-JP" altLang="en-US" dirty="0">
                <a:latin typeface="+mn-ea"/>
              </a:rPr>
              <a:t>既に表示されている場合は不要</a:t>
            </a:r>
            <a:r>
              <a:rPr lang="ja-JP" altLang="en-US" dirty="0" smtClean="0">
                <a:latin typeface="+mn-ea"/>
              </a:rPr>
              <a:t>です</a:t>
            </a:r>
            <a:endParaRPr lang="en-US" altLang="ja-JP" dirty="0" smtClean="0">
              <a:latin typeface="+mn-ea"/>
            </a:endParaRPr>
          </a:p>
          <a:p>
            <a:r>
              <a:rPr lang="en-US" altLang="ja-JP" dirty="0" smtClean="0">
                <a:latin typeface="+mn-ea"/>
              </a:rPr>
              <a:t>【</a:t>
            </a:r>
            <a:r>
              <a:rPr lang="ja-JP" altLang="en-US" dirty="0">
                <a:latin typeface="+mn-ea"/>
              </a:rPr>
              <a:t>②</a:t>
            </a:r>
            <a:r>
              <a:rPr lang="ja-JP" altLang="en-US" dirty="0" smtClean="0">
                <a:latin typeface="+mn-ea"/>
              </a:rPr>
              <a:t>の</a:t>
            </a:r>
            <a:r>
              <a:rPr lang="ja-JP" altLang="en-US" dirty="0">
                <a:latin typeface="+mn-ea"/>
              </a:rPr>
              <a:t>設定</a:t>
            </a:r>
            <a:r>
              <a:rPr lang="en-US" altLang="ja-JP" dirty="0">
                <a:latin typeface="+mn-ea"/>
              </a:rPr>
              <a:t>】</a:t>
            </a:r>
          </a:p>
          <a:p>
            <a:r>
              <a:rPr lang="en-US" altLang="ja-JP" dirty="0" smtClean="0"/>
              <a:t>[</a:t>
            </a:r>
            <a:r>
              <a:rPr lang="ja-JP" altLang="en-US" dirty="0" smtClean="0">
                <a:latin typeface="+mn-ea"/>
              </a:rPr>
              <a:t>表示 </a:t>
            </a:r>
            <a:r>
              <a:rPr lang="en-US" altLang="ja-JP" dirty="0" smtClean="0">
                <a:latin typeface="+mn-ea"/>
              </a:rPr>
              <a:t>“</a:t>
            </a:r>
            <a:r>
              <a:rPr lang="ja-JP" altLang="en-US" dirty="0" smtClean="0"/>
              <a:t>テーブル</a:t>
            </a:r>
            <a:r>
              <a:rPr lang="en-US" altLang="ja-JP" dirty="0" smtClean="0"/>
              <a:t>/</a:t>
            </a:r>
            <a:r>
              <a:rPr lang="ja-JP" altLang="en-US" dirty="0" smtClean="0"/>
              <a:t>カラム</a:t>
            </a:r>
            <a:r>
              <a:rPr lang="en-US" altLang="ja-JP" dirty="0" smtClean="0">
                <a:latin typeface="+mn-ea"/>
              </a:rPr>
              <a:t>”</a:t>
            </a:r>
            <a:r>
              <a:rPr lang="en-US" altLang="ja-JP" dirty="0" smtClean="0"/>
              <a:t>] </a:t>
            </a:r>
            <a:r>
              <a:rPr lang="ja-JP" altLang="en-US" dirty="0" smtClean="0"/>
              <a:t>と</a:t>
            </a:r>
            <a:r>
              <a:rPr lang="en-US" altLang="ja-JP" dirty="0" smtClean="0"/>
              <a:t> [</a:t>
            </a:r>
            <a:r>
              <a:rPr lang="ja-JP" altLang="en-US" dirty="0" smtClean="0">
                <a:latin typeface="+mn-ea"/>
              </a:rPr>
              <a:t>表示 </a:t>
            </a:r>
            <a:r>
              <a:rPr lang="en-US" altLang="ja-JP" dirty="0" smtClean="0">
                <a:latin typeface="+mn-ea"/>
              </a:rPr>
              <a:t>“</a:t>
            </a:r>
            <a:r>
              <a:rPr lang="en-US" altLang="ja-JP" dirty="0" smtClean="0"/>
              <a:t>JOIN</a:t>
            </a:r>
            <a:r>
              <a:rPr lang="en-US" altLang="ja-JP" dirty="0" smtClean="0">
                <a:latin typeface="+mn-ea"/>
              </a:rPr>
              <a:t> </a:t>
            </a:r>
            <a:r>
              <a:rPr lang="ja-JP" altLang="en-US" dirty="0" smtClean="0">
                <a:latin typeface="+mn-ea"/>
              </a:rPr>
              <a:t>エディタ</a:t>
            </a:r>
            <a:r>
              <a:rPr lang="en-US" altLang="ja-JP" dirty="0" smtClean="0">
                <a:latin typeface="+mn-ea"/>
              </a:rPr>
              <a:t>”</a:t>
            </a:r>
            <a:r>
              <a:rPr lang="en-US" altLang="ja-JP" dirty="0" smtClean="0"/>
              <a:t>]</a:t>
            </a:r>
            <a:r>
              <a:rPr lang="ja-JP" altLang="en-US" dirty="0" smtClean="0">
                <a:latin typeface="+mn-ea"/>
              </a:rPr>
              <a:t>をクリックします。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61</a:t>
            </a:fld>
            <a:endParaRPr lang="ja-JP" altLang="en-US" dirty="0"/>
          </a:p>
        </p:txBody>
      </p:sp>
      <p:sp>
        <p:nvSpPr>
          <p:cNvPr id="13" name="楕円 12"/>
          <p:cNvSpPr/>
          <p:nvPr/>
        </p:nvSpPr>
        <p:spPr>
          <a:xfrm>
            <a:off x="6194932" y="179288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6732240" y="2402795"/>
            <a:ext cx="231126" cy="2835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5652083" y="2167052"/>
            <a:ext cx="1035819" cy="196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479492" y="1802499"/>
            <a:ext cx="277623" cy="2503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2-2.</a:t>
            </a:r>
            <a:r>
              <a:rPr lang="ja-JP" altLang="en-US" dirty="0"/>
              <a:t>クラスタシノニムの作成　</a:t>
            </a:r>
            <a:r>
              <a:rPr lang="en-US" altLang="ja-JP" dirty="0"/>
              <a:t>JOIN </a:t>
            </a:r>
            <a:r>
              <a:rPr lang="ja-JP" altLang="en-US" dirty="0"/>
              <a:t>エディタを表示する</a:t>
            </a:r>
            <a:endParaRPr kumimoji="1" lang="ja-JP" altLang="en-US" dirty="0"/>
          </a:p>
        </p:txBody>
      </p:sp>
      <p:sp>
        <p:nvSpPr>
          <p:cNvPr id="15" name="正方形/長方形 14"/>
          <p:cNvSpPr/>
          <p:nvPr/>
        </p:nvSpPr>
        <p:spPr>
          <a:xfrm>
            <a:off x="5652083" y="2703411"/>
            <a:ext cx="1035819" cy="196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003430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領域の表示</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表示ボタンをクリックすることで 様々な領域を表示することが可能です。</a:t>
            </a:r>
            <a:endParaRPr lang="en-US" altLang="ja-JP" dirty="0" smtClean="0"/>
          </a:p>
          <a:p>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62</a:t>
            </a:fld>
            <a:endParaRPr lang="ja-JP" altLang="en-US" dirty="0"/>
          </a:p>
        </p:txBody>
      </p:sp>
      <p:pic>
        <p:nvPicPr>
          <p:cNvPr id="8" name="図 7"/>
          <p:cNvPicPr>
            <a:picLocks noChangeAspect="1"/>
          </p:cNvPicPr>
          <p:nvPr/>
        </p:nvPicPr>
        <p:blipFill>
          <a:blip r:embed="rId2"/>
          <a:stretch>
            <a:fillRect/>
          </a:stretch>
        </p:blipFill>
        <p:spPr>
          <a:xfrm>
            <a:off x="323528" y="1419622"/>
            <a:ext cx="3009415" cy="2093815"/>
          </a:xfrm>
          <a:prstGeom prst="rect">
            <a:avLst/>
          </a:prstGeom>
          <a:ln>
            <a:solidFill>
              <a:schemeClr val="tx1">
                <a:lumMod val="75000"/>
                <a:lumOff val="25000"/>
              </a:schemeClr>
            </a:solidFill>
          </a:ln>
        </p:spPr>
      </p:pic>
      <p:pic>
        <p:nvPicPr>
          <p:cNvPr id="11" name="図 10"/>
          <p:cNvPicPr>
            <a:picLocks noChangeAspect="1"/>
          </p:cNvPicPr>
          <p:nvPr/>
        </p:nvPicPr>
        <p:blipFill>
          <a:blip r:embed="rId3"/>
          <a:stretch>
            <a:fillRect/>
          </a:stretch>
        </p:blipFill>
        <p:spPr>
          <a:xfrm>
            <a:off x="3440955" y="1419622"/>
            <a:ext cx="4982206" cy="2093815"/>
          </a:xfrm>
          <a:prstGeom prst="rect">
            <a:avLst/>
          </a:prstGeom>
          <a:ln>
            <a:solidFill>
              <a:schemeClr val="tx1">
                <a:lumMod val="75000"/>
                <a:lumOff val="25000"/>
              </a:schemeClr>
            </a:solidFill>
          </a:ln>
        </p:spPr>
      </p:pic>
      <p:sp>
        <p:nvSpPr>
          <p:cNvPr id="14" name="正方形/長方形 13"/>
          <p:cNvSpPr/>
          <p:nvPr/>
        </p:nvSpPr>
        <p:spPr>
          <a:xfrm>
            <a:off x="467544" y="2096538"/>
            <a:ext cx="1584176" cy="233064"/>
          </a:xfrm>
          <a:prstGeom prst="rect">
            <a:avLst/>
          </a:prstGeom>
          <a:noFill/>
          <a:ln w="158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467544" y="2410694"/>
            <a:ext cx="1584176" cy="233064"/>
          </a:xfrm>
          <a:prstGeom prst="rect">
            <a:avLst/>
          </a:prstGeom>
          <a:noFill/>
          <a:ln w="158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67544" y="2738079"/>
            <a:ext cx="1584176" cy="233064"/>
          </a:xfrm>
          <a:prstGeom prst="rect">
            <a:avLst/>
          </a:prstGeom>
          <a:noFill/>
          <a:ln w="158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67544" y="3058766"/>
            <a:ext cx="1584176" cy="233064"/>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3440955" y="1419622"/>
            <a:ext cx="1203053" cy="2016224"/>
          </a:xfrm>
          <a:prstGeom prst="rect">
            <a:avLst/>
          </a:prstGeom>
          <a:noFill/>
          <a:ln w="15875">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663601" y="1419622"/>
            <a:ext cx="1276551" cy="2016224"/>
          </a:xfrm>
          <a:prstGeom prst="rect">
            <a:avLst/>
          </a:prstGeom>
          <a:noFill/>
          <a:ln w="158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955811" y="1419622"/>
            <a:ext cx="488397" cy="2016224"/>
          </a:xfrm>
          <a:prstGeom prst="rect">
            <a:avLst/>
          </a:prstGeom>
          <a:noFill/>
          <a:ln w="1587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6459867" y="1419622"/>
            <a:ext cx="1963294" cy="1224136"/>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94340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42505" y="1831010"/>
            <a:ext cx="6520243" cy="298800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normAutofit/>
          </a:bodyPr>
          <a:lstStyle/>
          <a:p>
            <a:r>
              <a:rPr lang="en-US" altLang="ja-JP" dirty="0" smtClean="0"/>
              <a:t>[</a:t>
            </a:r>
            <a:r>
              <a:rPr lang="en-US" altLang="ja-JP" dirty="0" err="1" smtClean="0"/>
              <a:t>sales_kkalec</a:t>
            </a:r>
            <a:r>
              <a:rPr lang="en-US" altLang="ja-JP" dirty="0" smtClean="0"/>
              <a:t>]</a:t>
            </a:r>
            <a:r>
              <a:rPr lang="ja-JP" altLang="en-US" dirty="0" smtClean="0">
                <a:latin typeface="+mn-ea"/>
              </a:rPr>
              <a:t>シノニムを</a:t>
            </a:r>
            <a:r>
              <a:rPr lang="en-US" altLang="ja-JP" dirty="0" smtClean="0"/>
              <a:t>[JOIN]</a:t>
            </a:r>
            <a:r>
              <a:rPr lang="ja-JP" altLang="en-US" dirty="0" smtClean="0">
                <a:latin typeface="+mn-ea"/>
              </a:rPr>
              <a:t>タブにドラッグアンドドロップします。</a:t>
            </a:r>
            <a:endParaRPr lang="en-US" altLang="ja-JP" dirty="0" smtClean="0">
              <a:latin typeface="+mn-ea"/>
            </a:endParaRPr>
          </a:p>
          <a:p>
            <a:r>
              <a:rPr lang="ja-JP" altLang="en-US" dirty="0">
                <a:latin typeface="+mn-ea"/>
              </a:rPr>
              <a:t>親</a:t>
            </a:r>
            <a:r>
              <a:rPr lang="ja-JP" altLang="en-US" dirty="0" smtClean="0">
                <a:latin typeface="+mn-ea"/>
              </a:rPr>
              <a:t>シノニム：</a:t>
            </a:r>
            <a:r>
              <a:rPr lang="en-US" altLang="ja-JP" dirty="0"/>
              <a:t> </a:t>
            </a:r>
            <a:r>
              <a:rPr lang="en-US" altLang="ja-JP" dirty="0" err="1" smtClean="0"/>
              <a:t>sales_kkalec</a:t>
            </a:r>
            <a:r>
              <a:rPr lang="ja-JP" altLang="en-US" dirty="0" err="1" smtClean="0"/>
              <a:t>、</a:t>
            </a:r>
            <a:r>
              <a:rPr lang="ja-JP" altLang="en-US" dirty="0" smtClean="0"/>
              <a:t>子シノニム：</a:t>
            </a:r>
            <a:r>
              <a:rPr lang="en-US" altLang="ja-JP" dirty="0" err="1" smtClean="0"/>
              <a:t>productmaster_kkalec</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63</a:t>
            </a:fld>
            <a:endParaRPr lang="ja-JP" altLang="en-US" dirty="0"/>
          </a:p>
        </p:txBody>
      </p:sp>
      <p:sp>
        <p:nvSpPr>
          <p:cNvPr id="13" name="楕円 12"/>
          <p:cNvSpPr/>
          <p:nvPr/>
        </p:nvSpPr>
        <p:spPr>
          <a:xfrm>
            <a:off x="3560776" y="317276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正方形/長方形 15"/>
          <p:cNvSpPr/>
          <p:nvPr/>
        </p:nvSpPr>
        <p:spPr>
          <a:xfrm>
            <a:off x="3895877" y="3161553"/>
            <a:ext cx="1008112"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3621" y="2802311"/>
            <a:ext cx="567529" cy="360000"/>
          </a:xfrm>
          <a:prstGeom prst="rect">
            <a:avLst/>
          </a:prstGeom>
        </p:spPr>
      </p:pic>
      <p:sp>
        <p:nvSpPr>
          <p:cNvPr id="18" name="正方形/長方形 17"/>
          <p:cNvSpPr/>
          <p:nvPr/>
        </p:nvSpPr>
        <p:spPr>
          <a:xfrm>
            <a:off x="5122906" y="2485991"/>
            <a:ext cx="529214" cy="3163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2-3.</a:t>
            </a:r>
            <a:r>
              <a:rPr lang="ja-JP" altLang="en-US" dirty="0"/>
              <a:t>クラスタシノニムの作成　親シノニムの配置</a:t>
            </a:r>
            <a:endParaRPr kumimoji="1" lang="ja-JP" altLang="en-US" dirty="0"/>
          </a:p>
        </p:txBody>
      </p:sp>
    </p:spTree>
    <p:extLst>
      <p:ext uri="{BB962C8B-B14F-4D97-AF65-F5344CB8AC3E}">
        <p14:creationId xmlns:p14="http://schemas.microsoft.com/office/powerpoint/2010/main" val="8348917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42504" y="1834078"/>
            <a:ext cx="5169655" cy="2376465"/>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latin typeface="+mn-ea"/>
              </a:rPr>
              <a:t>シノニムを結合するため</a:t>
            </a:r>
            <a:r>
              <a:rPr lang="en-US" altLang="ja-JP" dirty="0" smtClean="0"/>
              <a:t>[</a:t>
            </a:r>
            <a:r>
              <a:rPr lang="ja-JP" altLang="en-US" dirty="0" smtClean="0">
                <a:latin typeface="+mn-ea"/>
              </a:rPr>
              <a:t>子の挿入</a:t>
            </a:r>
            <a:r>
              <a:rPr lang="en-US" altLang="ja-JP" dirty="0" smtClean="0"/>
              <a:t>]</a:t>
            </a:r>
            <a:r>
              <a:rPr lang="ja-JP" altLang="en-US" dirty="0" smtClean="0">
                <a:latin typeface="+mn-ea"/>
              </a:rPr>
              <a:t>を行います。</a:t>
            </a:r>
            <a:endParaRPr lang="en-US" altLang="ja-JP" dirty="0" smtClean="0">
              <a:latin typeface="+mn-ea"/>
            </a:endParaRPr>
          </a:p>
          <a:p>
            <a:r>
              <a:rPr lang="en-US" altLang="ja-JP" dirty="0" smtClean="0">
                <a:latin typeface="+mn-ea"/>
              </a:rPr>
              <a:t>【</a:t>
            </a:r>
            <a:r>
              <a:rPr lang="ja-JP" altLang="en-US" dirty="0" smtClean="0">
                <a:latin typeface="+mn-ea"/>
              </a:rPr>
              <a:t>③の</a:t>
            </a:r>
            <a:r>
              <a:rPr lang="ja-JP" altLang="en-US" dirty="0">
                <a:latin typeface="+mn-ea"/>
              </a:rPr>
              <a:t>設定</a:t>
            </a:r>
            <a:r>
              <a:rPr lang="en-US" altLang="ja-JP" dirty="0">
                <a:latin typeface="+mn-ea"/>
              </a:rPr>
              <a:t>】</a:t>
            </a:r>
          </a:p>
          <a:p>
            <a:r>
              <a:rPr lang="en-US" altLang="ja-JP" dirty="0" smtClean="0"/>
              <a:t>[</a:t>
            </a:r>
            <a:r>
              <a:rPr lang="en-US" altLang="ja-JP" dirty="0" err="1" smtClean="0"/>
              <a:t>productmaster_kkalec</a:t>
            </a:r>
            <a:r>
              <a:rPr lang="en-US" altLang="ja-JP" dirty="0"/>
              <a:t>]</a:t>
            </a:r>
            <a:r>
              <a:rPr lang="en-US" altLang="ja-JP" dirty="0">
                <a:latin typeface="+mn-ea"/>
              </a:rPr>
              <a:t> </a:t>
            </a:r>
            <a:r>
              <a:rPr lang="ja-JP" altLang="en-US" dirty="0">
                <a:latin typeface="+mn-ea"/>
              </a:rPr>
              <a:t>横のチェックボックスにチェックをします。 </a:t>
            </a:r>
            <a:r>
              <a:rPr lang="ja-JP" altLang="en-US" dirty="0" smtClean="0">
                <a:latin typeface="+mn-ea"/>
              </a:rPr>
              <a:t>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64</a:t>
            </a:fld>
            <a:endParaRPr lang="ja-JP" altLang="en-US" dirty="0"/>
          </a:p>
        </p:txBody>
      </p:sp>
      <p:sp>
        <p:nvSpPr>
          <p:cNvPr id="13" name="楕円 12"/>
          <p:cNvSpPr/>
          <p:nvPr/>
        </p:nvSpPr>
        <p:spPr>
          <a:xfrm>
            <a:off x="3627583" y="1962434"/>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4466111" y="210645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3914308" y="2153971"/>
            <a:ext cx="576000" cy="1410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915615" y="2006942"/>
            <a:ext cx="172383" cy="144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a:t>2-4.</a:t>
            </a:r>
            <a:r>
              <a:rPr lang="ja-JP" altLang="en-US" dirty="0"/>
              <a:t>クラスタシノニムの作成　子シノニムの指定</a:t>
            </a:r>
            <a:endParaRPr kumimoji="1" lang="ja-JP" altLang="en-US" dirty="0"/>
          </a:p>
        </p:txBody>
      </p:sp>
      <p:pic>
        <p:nvPicPr>
          <p:cNvPr id="7" name="図 6"/>
          <p:cNvPicPr>
            <a:picLocks noChangeAspect="1"/>
          </p:cNvPicPr>
          <p:nvPr/>
        </p:nvPicPr>
        <p:blipFill>
          <a:blip r:embed="rId3"/>
          <a:stretch>
            <a:fillRect/>
          </a:stretch>
        </p:blipFill>
        <p:spPr>
          <a:xfrm>
            <a:off x="4216107" y="3093078"/>
            <a:ext cx="4242813" cy="1782928"/>
          </a:xfrm>
          <a:prstGeom prst="rect">
            <a:avLst/>
          </a:prstGeom>
          <a:ln>
            <a:solidFill>
              <a:schemeClr val="tx1">
                <a:lumMod val="75000"/>
                <a:lumOff val="25000"/>
              </a:schemeClr>
            </a:solidFill>
          </a:ln>
        </p:spPr>
      </p:pic>
      <p:sp>
        <p:nvSpPr>
          <p:cNvPr id="18" name="楕円 17"/>
          <p:cNvSpPr/>
          <p:nvPr/>
        </p:nvSpPr>
        <p:spPr>
          <a:xfrm>
            <a:off x="6224926" y="3734852"/>
            <a:ext cx="288032" cy="2770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9" name="正方形/長方形 18"/>
          <p:cNvSpPr/>
          <p:nvPr/>
        </p:nvSpPr>
        <p:spPr>
          <a:xfrm>
            <a:off x="5240006" y="3733559"/>
            <a:ext cx="937535" cy="2295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8523016" y="4637989"/>
            <a:ext cx="288032" cy="2770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④</a:t>
            </a:r>
            <a:endParaRPr kumimoji="1" lang="ja-JP" altLang="en-US" sz="1600" b="1" dirty="0">
              <a:solidFill>
                <a:srgbClr val="FF0000"/>
              </a:solidFill>
            </a:endParaRPr>
          </a:p>
        </p:txBody>
      </p:sp>
      <p:sp>
        <p:nvSpPr>
          <p:cNvPr id="21" name="正方形/長方形 20"/>
          <p:cNvSpPr/>
          <p:nvPr/>
        </p:nvSpPr>
        <p:spPr>
          <a:xfrm>
            <a:off x="8031193" y="4689714"/>
            <a:ext cx="444438" cy="208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91066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39527" y="2041235"/>
            <a:ext cx="3917447" cy="1920918"/>
          </a:xfrm>
          <a:prstGeom prst="rect">
            <a:avLst/>
          </a:prstGeom>
          <a:ln>
            <a:solidFill>
              <a:schemeClr val="tx1">
                <a:lumMod val="75000"/>
                <a:lumOff val="25000"/>
              </a:schemeClr>
            </a:solidFill>
          </a:ln>
        </p:spPr>
      </p:pic>
      <p:pic>
        <p:nvPicPr>
          <p:cNvPr id="9" name="図 8"/>
          <p:cNvPicPr>
            <a:picLocks noChangeAspect="1"/>
          </p:cNvPicPr>
          <p:nvPr/>
        </p:nvPicPr>
        <p:blipFill>
          <a:blip r:embed="rId3"/>
          <a:stretch>
            <a:fillRect/>
          </a:stretch>
        </p:blipFill>
        <p:spPr>
          <a:xfrm>
            <a:off x="4034163" y="2981042"/>
            <a:ext cx="4506822" cy="2038980"/>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en-US" altLang="ja-JP" dirty="0" smtClean="0"/>
              <a:t>[</a:t>
            </a:r>
            <a:r>
              <a:rPr lang="en-US" altLang="ja-JP" dirty="0" err="1" smtClean="0"/>
              <a:t>sales_kkalec</a:t>
            </a:r>
            <a:r>
              <a:rPr lang="en-US" altLang="ja-JP" dirty="0" smtClean="0"/>
              <a:t>] </a:t>
            </a:r>
            <a:r>
              <a:rPr lang="ja-JP" altLang="en-US" dirty="0" smtClean="0">
                <a:latin typeface="+mn-ea"/>
              </a:rPr>
              <a:t>と </a:t>
            </a:r>
            <a:r>
              <a:rPr lang="en-US" altLang="ja-JP" dirty="0" smtClean="0"/>
              <a:t>[</a:t>
            </a:r>
            <a:r>
              <a:rPr lang="en-US" altLang="ja-JP" dirty="0" err="1" smtClean="0"/>
              <a:t>productmaster_kkalec</a:t>
            </a:r>
            <a:r>
              <a:rPr lang="en-US" altLang="ja-JP" dirty="0" smtClean="0"/>
              <a:t>] </a:t>
            </a:r>
            <a:r>
              <a:rPr lang="ja-JP" altLang="en-US" dirty="0" smtClean="0">
                <a:latin typeface="+mn-ea"/>
              </a:rPr>
              <a:t>が正しく結合されているか確認します。</a:t>
            </a:r>
            <a:endParaRPr lang="en-US" altLang="ja-JP" dirty="0" smtClean="0">
              <a:latin typeface="+mn-ea"/>
            </a:endParaRPr>
          </a:p>
          <a:p>
            <a:r>
              <a:rPr lang="en-US" altLang="ja-JP" dirty="0" smtClean="0">
                <a:latin typeface="+mn-ea"/>
              </a:rPr>
              <a:t>【</a:t>
            </a:r>
            <a:r>
              <a:rPr lang="ja-JP" altLang="en-US" dirty="0">
                <a:latin typeface="+mn-ea"/>
              </a:rPr>
              <a:t>①</a:t>
            </a:r>
            <a:r>
              <a:rPr lang="ja-JP" altLang="en-US" dirty="0" smtClean="0">
                <a:latin typeface="+mn-ea"/>
              </a:rPr>
              <a:t>の</a:t>
            </a:r>
            <a:r>
              <a:rPr lang="ja-JP" altLang="en-US" dirty="0">
                <a:latin typeface="+mn-ea"/>
              </a:rPr>
              <a:t>設定</a:t>
            </a:r>
            <a:r>
              <a:rPr lang="en-US" altLang="ja-JP" dirty="0">
                <a:latin typeface="+mn-ea"/>
              </a:rPr>
              <a:t>】</a:t>
            </a:r>
          </a:p>
          <a:p>
            <a:r>
              <a:rPr lang="ja-JP" altLang="en-US" dirty="0" smtClean="0">
                <a:latin typeface="+mn-ea"/>
              </a:rPr>
              <a:t>シノニム同士の間に引かれている線を右クリックして</a:t>
            </a:r>
            <a:r>
              <a:rPr lang="en-US" altLang="ja-JP" dirty="0" smtClean="0"/>
              <a:t>[</a:t>
            </a:r>
            <a:r>
              <a:rPr lang="ja-JP" altLang="en-US" dirty="0" smtClean="0">
                <a:latin typeface="+mn-ea"/>
              </a:rPr>
              <a:t>従属リンクを編集</a:t>
            </a:r>
            <a:r>
              <a:rPr lang="en-US" altLang="ja-JP" dirty="0" smtClean="0"/>
              <a:t>]</a:t>
            </a:r>
            <a:r>
              <a:rPr lang="ja-JP" altLang="en-US" dirty="0" smtClean="0">
                <a:latin typeface="+mn-ea"/>
              </a:rPr>
              <a:t>を選択し、</a:t>
            </a:r>
            <a:r>
              <a:rPr lang="en-US" altLang="ja-JP" dirty="0"/>
              <a:t> [</a:t>
            </a:r>
            <a:r>
              <a:rPr lang="ja-JP" altLang="en-US" dirty="0" smtClean="0">
                <a:latin typeface="+mn-ea"/>
              </a:rPr>
              <a:t>商品番号</a:t>
            </a:r>
            <a:r>
              <a:rPr lang="en-US" altLang="ja-JP" dirty="0"/>
              <a:t>]</a:t>
            </a:r>
            <a:r>
              <a:rPr lang="ja-JP" altLang="en-US" dirty="0" smtClean="0">
                <a:latin typeface="+mn-ea"/>
              </a:rPr>
              <a:t>が紐づけられていることを確認します。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65</a:t>
            </a:fld>
            <a:endParaRPr lang="ja-JP" altLang="en-US" dirty="0"/>
          </a:p>
        </p:txBody>
      </p:sp>
      <p:sp>
        <p:nvSpPr>
          <p:cNvPr id="13" name="楕円 12"/>
          <p:cNvSpPr/>
          <p:nvPr/>
        </p:nvSpPr>
        <p:spPr>
          <a:xfrm>
            <a:off x="3089005" y="262406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5220072" y="363768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3973261" y="3811616"/>
            <a:ext cx="1246811" cy="1908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347864" y="2664354"/>
            <a:ext cx="936104" cy="2074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7" name="タイトル 6"/>
          <p:cNvSpPr>
            <a:spLocks noGrp="1"/>
          </p:cNvSpPr>
          <p:nvPr>
            <p:ph type="title"/>
          </p:nvPr>
        </p:nvSpPr>
        <p:spPr/>
        <p:txBody>
          <a:bodyPr/>
          <a:lstStyle/>
          <a:p>
            <a:r>
              <a:rPr lang="en-US" altLang="ja-JP" dirty="0"/>
              <a:t>2-5.</a:t>
            </a:r>
            <a:r>
              <a:rPr lang="ja-JP" altLang="en-US" dirty="0"/>
              <a:t>クラスタシノニムの作成　結合キーの確認</a:t>
            </a:r>
            <a:endParaRPr kumimoji="1" lang="ja-JP" altLang="en-US" dirty="0"/>
          </a:p>
        </p:txBody>
      </p:sp>
    </p:spTree>
    <p:extLst>
      <p:ext uri="{BB962C8B-B14F-4D97-AF65-F5344CB8AC3E}">
        <p14:creationId xmlns:p14="http://schemas.microsoft.com/office/powerpoint/2010/main" val="107666867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t="7664"/>
          <a:stretch/>
        </p:blipFill>
        <p:spPr>
          <a:xfrm>
            <a:off x="837408" y="2067694"/>
            <a:ext cx="6561845" cy="2750492"/>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a:latin typeface="+mn-ea"/>
              </a:rPr>
              <a:t>日付項目</a:t>
            </a:r>
            <a:r>
              <a:rPr lang="ja-JP" altLang="en-US" dirty="0" smtClean="0">
                <a:latin typeface="+mn-ea"/>
              </a:rPr>
              <a:t>を分解します。</a:t>
            </a:r>
            <a:endParaRPr lang="en-US" altLang="ja-JP" dirty="0">
              <a:latin typeface="+mn-ea"/>
            </a:endParaRPr>
          </a:p>
          <a:p>
            <a:r>
              <a:rPr lang="en-US" altLang="ja-JP" dirty="0" smtClean="0"/>
              <a:t>[</a:t>
            </a:r>
            <a:r>
              <a:rPr lang="ja-JP" altLang="en-US" dirty="0" smtClean="0">
                <a:latin typeface="+mn-ea"/>
              </a:rPr>
              <a:t>計上年月日</a:t>
            </a:r>
            <a:r>
              <a:rPr lang="en-US" altLang="ja-JP" dirty="0" smtClean="0"/>
              <a:t>]</a:t>
            </a:r>
            <a:r>
              <a:rPr lang="en-US" altLang="ja-JP" dirty="0" smtClean="0">
                <a:latin typeface="+mn-ea"/>
              </a:rPr>
              <a:t> </a:t>
            </a:r>
            <a:r>
              <a:rPr lang="ja-JP" altLang="en-US" dirty="0" smtClean="0">
                <a:latin typeface="+mn-ea"/>
              </a:rPr>
              <a:t>を右クリックして</a:t>
            </a:r>
            <a:r>
              <a:rPr lang="en-US" altLang="ja-JP" dirty="0" smtClean="0"/>
              <a:t>[</a:t>
            </a:r>
            <a:r>
              <a:rPr lang="ja-JP" altLang="en-US" dirty="0" smtClean="0">
                <a:latin typeface="+mn-ea"/>
              </a:rPr>
              <a:t>新規式</a:t>
            </a:r>
            <a:r>
              <a:rPr lang="en-US" altLang="ja-JP" dirty="0" smtClean="0"/>
              <a:t>]</a:t>
            </a:r>
            <a:r>
              <a:rPr lang="ja-JP" altLang="en-US" dirty="0" smtClean="0">
                <a:latin typeface="+mn-ea"/>
              </a:rPr>
              <a:t>から</a:t>
            </a:r>
            <a:r>
              <a:rPr lang="en-US" altLang="ja-JP" dirty="0" smtClean="0"/>
              <a:t>[</a:t>
            </a:r>
            <a:r>
              <a:rPr lang="ja-JP" altLang="en-US" dirty="0" smtClean="0">
                <a:latin typeface="+mn-ea"/>
              </a:rPr>
              <a:t>日付の分解</a:t>
            </a:r>
            <a:r>
              <a:rPr lang="en-US" altLang="ja-JP" dirty="0" smtClean="0"/>
              <a:t>]</a:t>
            </a:r>
            <a:r>
              <a:rPr lang="ja-JP" altLang="en-US" dirty="0" smtClean="0">
                <a:latin typeface="+mn-ea"/>
              </a:rPr>
              <a:t>を選択します。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66</a:t>
            </a:fld>
            <a:endParaRPr lang="ja-JP" altLang="en-US" dirty="0"/>
          </a:p>
        </p:txBody>
      </p:sp>
      <p:sp>
        <p:nvSpPr>
          <p:cNvPr id="13" name="楕円 12"/>
          <p:cNvSpPr/>
          <p:nvPr/>
        </p:nvSpPr>
        <p:spPr>
          <a:xfrm>
            <a:off x="503492" y="264375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6" name="正方形/長方形 15"/>
          <p:cNvSpPr/>
          <p:nvPr/>
        </p:nvSpPr>
        <p:spPr>
          <a:xfrm>
            <a:off x="837408" y="2676916"/>
            <a:ext cx="926280" cy="1828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593381" y="354704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正方形/長方形 11"/>
          <p:cNvSpPr/>
          <p:nvPr/>
        </p:nvSpPr>
        <p:spPr>
          <a:xfrm>
            <a:off x="1914234" y="3546645"/>
            <a:ext cx="1179881" cy="217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2771800" y="436846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8" name="正方形/長方形 17"/>
          <p:cNvSpPr/>
          <p:nvPr/>
        </p:nvSpPr>
        <p:spPr>
          <a:xfrm>
            <a:off x="3091929" y="4400723"/>
            <a:ext cx="805875" cy="217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7" name="タイトル 6"/>
          <p:cNvSpPr>
            <a:spLocks noGrp="1"/>
          </p:cNvSpPr>
          <p:nvPr>
            <p:ph type="title"/>
          </p:nvPr>
        </p:nvSpPr>
        <p:spPr/>
        <p:txBody>
          <a:bodyPr/>
          <a:lstStyle/>
          <a:p>
            <a:r>
              <a:rPr lang="en-US" altLang="ja-JP" dirty="0" smtClean="0"/>
              <a:t>2-6.</a:t>
            </a:r>
            <a:r>
              <a:rPr lang="ja-JP" altLang="en-US" dirty="0"/>
              <a:t>クラスタシノニムの作成　日付項目を分解する①</a:t>
            </a:r>
            <a:endParaRPr kumimoji="1" lang="ja-JP" altLang="en-US" dirty="0"/>
          </a:p>
        </p:txBody>
      </p:sp>
    </p:spTree>
    <p:extLst>
      <p:ext uri="{BB962C8B-B14F-4D97-AF65-F5344CB8AC3E}">
        <p14:creationId xmlns:p14="http://schemas.microsoft.com/office/powerpoint/2010/main" val="19953748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rotWithShape="1">
          <a:blip r:embed="rId2"/>
          <a:srcRect t="29167" r="76966" b="12500"/>
          <a:stretch/>
        </p:blipFill>
        <p:spPr>
          <a:xfrm>
            <a:off x="837408" y="1840667"/>
            <a:ext cx="2267795" cy="2886286"/>
          </a:xfrm>
          <a:prstGeom prst="rect">
            <a:avLst/>
          </a:prstGeom>
          <a:ln>
            <a:solidFill>
              <a:schemeClr val="tx1">
                <a:lumMod val="75000"/>
                <a:lumOff val="25000"/>
              </a:schemeClr>
            </a:solidFill>
          </a:ln>
        </p:spPr>
      </p:pic>
      <p:pic>
        <p:nvPicPr>
          <p:cNvPr id="6" name="図 5"/>
          <p:cNvPicPr>
            <a:picLocks noChangeAspect="1"/>
          </p:cNvPicPr>
          <p:nvPr/>
        </p:nvPicPr>
        <p:blipFill>
          <a:blip r:embed="rId2"/>
          <a:stretch>
            <a:fillRect/>
          </a:stretch>
        </p:blipFill>
        <p:spPr>
          <a:xfrm>
            <a:off x="3361276" y="1840667"/>
            <a:ext cx="5359402" cy="288628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2-7.</a:t>
            </a:r>
            <a:r>
              <a:rPr lang="ja-JP" altLang="en-US" dirty="0"/>
              <a:t>クラスタシノニム</a:t>
            </a:r>
            <a:r>
              <a:rPr lang="ja-JP" altLang="en-US" dirty="0" smtClean="0">
                <a:latin typeface="+mn-ea"/>
              </a:rPr>
              <a:t>の作成　日付</a:t>
            </a:r>
            <a:r>
              <a:rPr lang="ja-JP" altLang="en-US" dirty="0">
                <a:latin typeface="+mn-ea"/>
              </a:rPr>
              <a:t>項目を分解</a:t>
            </a:r>
            <a:r>
              <a:rPr lang="ja-JP" altLang="en-US" dirty="0" smtClean="0">
                <a:latin typeface="+mn-ea"/>
              </a:rPr>
              <a:t>する②</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latin typeface="+mn-ea"/>
              </a:rPr>
              <a:t>分解する種類を選択します。</a:t>
            </a:r>
            <a:endParaRPr lang="en-US" altLang="ja-JP" dirty="0">
              <a:latin typeface="+mn-ea"/>
            </a:endParaRPr>
          </a:p>
          <a:p>
            <a:r>
              <a:rPr lang="en-US" altLang="ja-JP" dirty="0" smtClean="0"/>
              <a:t>[SALES_DATE_YEAR]</a:t>
            </a:r>
            <a:r>
              <a:rPr lang="ja-JP" altLang="en-US" dirty="0" err="1" smtClean="0">
                <a:latin typeface="+mn-ea"/>
              </a:rPr>
              <a:t>、</a:t>
            </a:r>
            <a:r>
              <a:rPr lang="en-US" altLang="ja-JP" dirty="0" smtClean="0"/>
              <a:t>[SALES_DATE_MONTH]</a:t>
            </a:r>
            <a:r>
              <a:rPr lang="ja-JP" altLang="en-US" dirty="0" err="1" smtClean="0">
                <a:latin typeface="+mn-ea"/>
              </a:rPr>
              <a:t>、</a:t>
            </a:r>
            <a:r>
              <a:rPr lang="en-US" altLang="ja-JP" dirty="0" smtClean="0"/>
              <a:t>[SALES_DATE_DAY]</a:t>
            </a:r>
            <a:r>
              <a:rPr lang="ja-JP" altLang="en-US" dirty="0" err="1" smtClean="0">
                <a:latin typeface="+mn-ea"/>
              </a:rPr>
              <a:t>、</a:t>
            </a:r>
            <a:r>
              <a:rPr lang="en-US" altLang="ja-JP" dirty="0" smtClean="0"/>
              <a:t>[SALES_DATE_YEAR_M] </a:t>
            </a:r>
            <a:r>
              <a:rPr lang="ja-JP" altLang="en-US" dirty="0" smtClean="0">
                <a:latin typeface="+mn-ea"/>
              </a:rPr>
              <a:t>横のチェックボックスにチェックをします。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67</a:t>
            </a:fld>
            <a:endParaRPr lang="ja-JP" altLang="en-US" dirty="0"/>
          </a:p>
        </p:txBody>
      </p:sp>
      <p:sp>
        <p:nvSpPr>
          <p:cNvPr id="13" name="楕円 12"/>
          <p:cNvSpPr/>
          <p:nvPr/>
        </p:nvSpPr>
        <p:spPr>
          <a:xfrm>
            <a:off x="453640" y="22133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8094733" y="42434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8173149" y="4493889"/>
            <a:ext cx="531539" cy="233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73584" y="1837418"/>
            <a:ext cx="243951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773584" y="2724974"/>
            <a:ext cx="243951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773584" y="3013006"/>
            <a:ext cx="243951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73584" y="4138633"/>
            <a:ext cx="2439515"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9948908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srcRect t="7664"/>
          <a:stretch/>
        </p:blipFill>
        <p:spPr>
          <a:xfrm>
            <a:off x="837408" y="2067694"/>
            <a:ext cx="6521130" cy="275049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2-8.</a:t>
            </a:r>
            <a:r>
              <a:rPr lang="ja-JP" altLang="en-US" dirty="0"/>
              <a:t>クラスタシノニム</a:t>
            </a:r>
            <a:r>
              <a:rPr lang="ja-JP" altLang="en-US" dirty="0" smtClean="0">
                <a:latin typeface="+mn-ea"/>
              </a:rPr>
              <a:t>の作成　一時項目</a:t>
            </a:r>
            <a:r>
              <a:rPr lang="ja-JP" altLang="en-US" dirty="0">
                <a:latin typeface="+mn-ea"/>
              </a:rPr>
              <a:t>の</a:t>
            </a:r>
            <a:r>
              <a:rPr lang="ja-JP" altLang="en-US" dirty="0" smtClean="0">
                <a:latin typeface="+mn-ea"/>
              </a:rPr>
              <a:t>作成①</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a:latin typeface="+mn-ea"/>
              </a:rPr>
              <a:t>一時</a:t>
            </a:r>
            <a:r>
              <a:rPr lang="ja-JP" altLang="en-US" dirty="0" smtClean="0">
                <a:latin typeface="+mn-ea"/>
              </a:rPr>
              <a:t>項目を作成します。</a:t>
            </a:r>
            <a:endParaRPr lang="en-US" altLang="ja-JP" dirty="0" smtClean="0">
              <a:latin typeface="+mn-ea"/>
            </a:endParaRPr>
          </a:p>
          <a:p>
            <a:r>
              <a:rPr lang="ja-JP" altLang="en-US" dirty="0" smtClean="0">
                <a:latin typeface="+mn-ea"/>
              </a:rPr>
              <a:t>テーブル</a:t>
            </a:r>
            <a:r>
              <a:rPr lang="en-US" altLang="ja-JP" dirty="0" smtClean="0">
                <a:latin typeface="+mn-ea"/>
              </a:rPr>
              <a:t>/</a:t>
            </a:r>
            <a:r>
              <a:rPr lang="ja-JP" altLang="en-US" dirty="0" smtClean="0">
                <a:latin typeface="+mn-ea"/>
              </a:rPr>
              <a:t>カラムの</a:t>
            </a:r>
            <a:r>
              <a:rPr lang="en-US" altLang="ja-JP" dirty="0" smtClean="0"/>
              <a:t>[~pth_01/synonym01(</a:t>
            </a:r>
            <a:r>
              <a:rPr lang="en-US" altLang="ja-JP" dirty="0" err="1" smtClean="0"/>
              <a:t>kkalec_cl_sales_kkalec</a:t>
            </a:r>
            <a:r>
              <a:rPr lang="en-US" altLang="ja-JP" dirty="0" smtClean="0"/>
              <a:t>)]</a:t>
            </a:r>
            <a:r>
              <a:rPr lang="ja-JP" altLang="en-US" dirty="0" smtClean="0">
                <a:latin typeface="+mn-ea"/>
              </a:rPr>
              <a:t>を右クリックして、</a:t>
            </a:r>
            <a:r>
              <a:rPr lang="en-US" altLang="ja-JP" dirty="0" smtClean="0"/>
              <a:t>[</a:t>
            </a:r>
            <a:r>
              <a:rPr lang="ja-JP" altLang="en-US" dirty="0" smtClean="0">
                <a:latin typeface="+mn-ea"/>
              </a:rPr>
              <a:t>新規式</a:t>
            </a:r>
            <a:r>
              <a:rPr lang="en-US" altLang="ja-JP" dirty="0" smtClean="0"/>
              <a:t>]</a:t>
            </a:r>
            <a:r>
              <a:rPr lang="ja-JP" altLang="en-US" dirty="0" smtClean="0">
                <a:latin typeface="+mn-ea"/>
              </a:rPr>
              <a:t>から</a:t>
            </a:r>
            <a:r>
              <a:rPr lang="en-US" altLang="ja-JP" dirty="0" smtClean="0">
                <a:latin typeface="+mn-ea"/>
              </a:rPr>
              <a:t/>
            </a:r>
            <a:br>
              <a:rPr lang="en-US" altLang="ja-JP" dirty="0" smtClean="0">
                <a:latin typeface="+mn-ea"/>
              </a:rPr>
            </a:br>
            <a:r>
              <a:rPr lang="en-US" altLang="ja-JP" dirty="0" smtClean="0"/>
              <a:t>[</a:t>
            </a:r>
            <a:r>
              <a:rPr lang="ja-JP" altLang="en-US" dirty="0" smtClean="0">
                <a:latin typeface="+mn-ea"/>
              </a:rPr>
              <a:t>一時項目</a:t>
            </a:r>
            <a:r>
              <a:rPr lang="en-US" altLang="ja-JP" dirty="0" smtClean="0">
                <a:latin typeface="+mn-ea"/>
              </a:rPr>
              <a:t>(</a:t>
            </a:r>
            <a:r>
              <a:rPr lang="en-US" altLang="ja-JP" dirty="0" smtClean="0"/>
              <a:t>DEFINE</a:t>
            </a:r>
            <a:r>
              <a:rPr lang="en-US" altLang="ja-JP" dirty="0" smtClean="0">
                <a:latin typeface="+mn-ea"/>
              </a:rPr>
              <a:t>)</a:t>
            </a:r>
            <a:r>
              <a:rPr lang="ja-JP" altLang="en-US" dirty="0" smtClean="0">
                <a:latin typeface="+mn-ea"/>
              </a:rPr>
              <a:t>の詳細設定</a:t>
            </a:r>
            <a:r>
              <a:rPr lang="en-US" altLang="ja-JP" dirty="0" smtClean="0"/>
              <a:t>]</a:t>
            </a:r>
            <a:r>
              <a:rPr lang="ja-JP" altLang="en-US" dirty="0" smtClean="0">
                <a:latin typeface="+mn-ea"/>
              </a:rPr>
              <a:t>を選択します。</a:t>
            </a:r>
            <a:endParaRPr lang="en-US" altLang="ja-JP" dirty="0" smtClean="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68</a:t>
            </a:fld>
            <a:endParaRPr lang="ja-JP" altLang="en-US" dirty="0"/>
          </a:p>
        </p:txBody>
      </p:sp>
      <p:sp>
        <p:nvSpPr>
          <p:cNvPr id="13" name="楕円 12"/>
          <p:cNvSpPr/>
          <p:nvPr/>
        </p:nvSpPr>
        <p:spPr>
          <a:xfrm>
            <a:off x="503492" y="236715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4" name="楕円 13"/>
          <p:cNvSpPr/>
          <p:nvPr/>
        </p:nvSpPr>
        <p:spPr>
          <a:xfrm>
            <a:off x="1448345" y="300825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②</a:t>
            </a:r>
            <a:endParaRPr kumimoji="1" lang="ja-JP" altLang="en-US" sz="1600" b="1" dirty="0">
              <a:solidFill>
                <a:srgbClr val="FF0000"/>
              </a:solidFill>
            </a:endParaRPr>
          </a:p>
        </p:txBody>
      </p:sp>
      <p:sp>
        <p:nvSpPr>
          <p:cNvPr id="17" name="正方形/長方形 16"/>
          <p:cNvSpPr/>
          <p:nvPr/>
        </p:nvSpPr>
        <p:spPr>
          <a:xfrm>
            <a:off x="1747614" y="3046785"/>
            <a:ext cx="1139401" cy="17303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97804" y="2375319"/>
            <a:ext cx="871297" cy="227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937454" y="3024505"/>
            <a:ext cx="1182905" cy="2303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3904700" y="279141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2674593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837409" y="1839398"/>
            <a:ext cx="5786819" cy="2318063"/>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2-9.</a:t>
            </a:r>
            <a:r>
              <a:rPr lang="ja-JP" altLang="en-US" dirty="0"/>
              <a:t>クラスタシノニム</a:t>
            </a:r>
            <a:r>
              <a:rPr lang="ja-JP" altLang="en-US" dirty="0" smtClean="0">
                <a:latin typeface="+mn-ea"/>
              </a:rPr>
              <a:t>の作成　一時項目の作成②</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latin typeface="+mn-ea"/>
              </a:rPr>
              <a:t>タイトル・名前・フォーマット・計算式を指定します。</a:t>
            </a:r>
            <a:endParaRPr lang="en-US" altLang="ja-JP" dirty="0" smtClean="0">
              <a:latin typeface="+mn-ea"/>
            </a:endParaRPr>
          </a:p>
          <a:p>
            <a:r>
              <a:rPr lang="en-US" altLang="ja-JP" dirty="0" smtClean="0">
                <a:latin typeface="+mn-ea"/>
              </a:rPr>
              <a:t>【</a:t>
            </a:r>
            <a:r>
              <a:rPr lang="ja-JP" altLang="en-US" dirty="0">
                <a:latin typeface="+mn-ea"/>
              </a:rPr>
              <a:t>②</a:t>
            </a:r>
            <a:r>
              <a:rPr lang="ja-JP" altLang="en-US" dirty="0" smtClean="0">
                <a:latin typeface="+mn-ea"/>
              </a:rPr>
              <a:t>の</a:t>
            </a:r>
            <a:r>
              <a:rPr lang="ja-JP" altLang="en-US" dirty="0">
                <a:latin typeface="+mn-ea"/>
              </a:rPr>
              <a:t>設定</a:t>
            </a:r>
            <a:r>
              <a:rPr lang="en-US" altLang="ja-JP" dirty="0">
                <a:latin typeface="+mn-ea"/>
              </a:rPr>
              <a:t>】</a:t>
            </a:r>
          </a:p>
          <a:p>
            <a:r>
              <a:rPr lang="en-US" altLang="ja-JP" dirty="0" smtClean="0"/>
              <a:t>[</a:t>
            </a:r>
            <a:r>
              <a:rPr lang="ja-JP" altLang="en-US" dirty="0" smtClean="0">
                <a:latin typeface="+mn-ea"/>
              </a:rPr>
              <a:t>リストオプションの表示</a:t>
            </a:r>
            <a:r>
              <a:rPr lang="en-US" altLang="ja-JP" dirty="0"/>
              <a:t>]</a:t>
            </a:r>
            <a:r>
              <a:rPr lang="ja-JP" altLang="en-US" dirty="0" smtClean="0">
                <a:latin typeface="+mn-ea"/>
              </a:rPr>
              <a:t>から</a:t>
            </a:r>
            <a:r>
              <a:rPr lang="en-US" altLang="ja-JP" dirty="0" smtClean="0"/>
              <a:t>[</a:t>
            </a:r>
            <a:r>
              <a:rPr lang="ja-JP" altLang="en-US" dirty="0" smtClean="0">
                <a:latin typeface="+mn-ea"/>
              </a:rPr>
              <a:t>フォルダ順フィールド</a:t>
            </a:r>
            <a:r>
              <a:rPr lang="en-US" altLang="ja-JP" dirty="0"/>
              <a:t>]</a:t>
            </a:r>
            <a:r>
              <a:rPr lang="ja-JP" altLang="en-US" dirty="0" smtClean="0">
                <a:latin typeface="+mn-ea"/>
              </a:rPr>
              <a:t>を選択して</a:t>
            </a:r>
            <a:r>
              <a:rPr lang="en-US" altLang="ja-JP" dirty="0" smtClean="0"/>
              <a:t>[</a:t>
            </a:r>
            <a:r>
              <a:rPr lang="ja-JP" altLang="en-US" dirty="0" smtClean="0">
                <a:latin typeface="+mn-ea"/>
              </a:rPr>
              <a:t>数量</a:t>
            </a:r>
            <a:r>
              <a:rPr lang="en-US" altLang="ja-JP" dirty="0"/>
              <a:t>]</a:t>
            </a:r>
            <a:r>
              <a:rPr lang="ja-JP" altLang="en-US" dirty="0" smtClean="0">
                <a:latin typeface="+mn-ea"/>
              </a:rPr>
              <a:t>と</a:t>
            </a:r>
            <a:r>
              <a:rPr lang="en-US" altLang="ja-JP" dirty="0" smtClean="0"/>
              <a:t>[</a:t>
            </a:r>
            <a:r>
              <a:rPr lang="ja-JP" altLang="en-US" dirty="0" smtClean="0">
                <a:latin typeface="+mn-ea"/>
              </a:rPr>
              <a:t>売価</a:t>
            </a:r>
            <a:r>
              <a:rPr lang="en-US" altLang="ja-JP" dirty="0" smtClean="0"/>
              <a:t>]</a:t>
            </a:r>
            <a:r>
              <a:rPr lang="ja-JP" altLang="en-US" dirty="0" smtClean="0">
                <a:latin typeface="+mn-ea"/>
              </a:rPr>
              <a:t>を式に挿入します。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69</a:t>
            </a:fld>
            <a:endParaRPr lang="ja-JP" altLang="en-US" dirty="0"/>
          </a:p>
        </p:txBody>
      </p:sp>
      <p:sp>
        <p:nvSpPr>
          <p:cNvPr id="13" name="楕円 12"/>
          <p:cNvSpPr/>
          <p:nvPr/>
        </p:nvSpPr>
        <p:spPr>
          <a:xfrm>
            <a:off x="1835696" y="355439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4" name="楕円 13"/>
          <p:cNvSpPr/>
          <p:nvPr/>
        </p:nvSpPr>
        <p:spPr>
          <a:xfrm>
            <a:off x="3347864" y="179764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①</a:t>
            </a:r>
            <a:endParaRPr kumimoji="1" lang="ja-JP" altLang="en-US" sz="1600" b="1" dirty="0">
              <a:solidFill>
                <a:srgbClr val="FF0000"/>
              </a:solidFill>
            </a:endParaRPr>
          </a:p>
        </p:txBody>
      </p:sp>
      <p:sp>
        <p:nvSpPr>
          <p:cNvPr id="17" name="正方形/長方形 16"/>
          <p:cNvSpPr/>
          <p:nvPr/>
        </p:nvSpPr>
        <p:spPr>
          <a:xfrm>
            <a:off x="837409" y="2043915"/>
            <a:ext cx="2654471" cy="203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18360" y="3271191"/>
            <a:ext cx="1233360" cy="2758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1407624" y="223447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正方形/長方形 11"/>
          <p:cNvSpPr/>
          <p:nvPr/>
        </p:nvSpPr>
        <p:spPr>
          <a:xfrm>
            <a:off x="1187624" y="2284427"/>
            <a:ext cx="216024" cy="188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187851" y="2467652"/>
            <a:ext cx="935877" cy="1449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732240" y="1839398"/>
            <a:ext cx="2306586" cy="231806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200" b="1" dirty="0" smtClean="0">
                <a:solidFill>
                  <a:schemeClr val="tx1">
                    <a:lumMod val="75000"/>
                    <a:lumOff val="25000"/>
                  </a:schemeClr>
                </a:solidFill>
              </a:rPr>
              <a:t>式の詳細設定</a:t>
            </a:r>
            <a:endParaRPr kumimoji="1" lang="ja-JP" altLang="en-US" sz="1200" b="1" dirty="0">
              <a:solidFill>
                <a:schemeClr val="tx1">
                  <a:lumMod val="75000"/>
                  <a:lumOff val="25000"/>
                </a:schemeClr>
              </a:solidFill>
            </a:endParaRPr>
          </a:p>
        </p:txBody>
      </p:sp>
      <p:sp>
        <p:nvSpPr>
          <p:cNvPr id="19" name="AutoShape 3">
            <a:extLst>
              <a:ext uri="{FF2B5EF4-FFF2-40B4-BE49-F238E27FC236}">
                <a16:creationId xmlns:a16="http://schemas.microsoft.com/office/drawing/2014/main" id="{481195B2-AF2C-4920-9D57-E89D722FF2F5}"/>
              </a:ext>
            </a:extLst>
          </p:cNvPr>
          <p:cNvSpPr>
            <a:spLocks noChangeArrowheads="1"/>
          </p:cNvSpPr>
          <p:nvPr/>
        </p:nvSpPr>
        <p:spPr bwMode="auto">
          <a:xfrm>
            <a:off x="6823533" y="2127430"/>
            <a:ext cx="2124000" cy="504056"/>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900" b="1" dirty="0" smtClean="0">
                <a:solidFill>
                  <a:schemeClr val="tx1">
                    <a:lumMod val="75000"/>
                    <a:lumOff val="25000"/>
                  </a:schemeClr>
                </a:solidFill>
                <a:latin typeface="+mj-ea"/>
                <a:ea typeface="+mj-ea"/>
                <a:cs typeface="メイリオ" pitchFamily="50" charset="-128"/>
              </a:rPr>
              <a:t>タイトル・名前</a:t>
            </a:r>
          </a:p>
          <a:p>
            <a:pPr lvl="0" algn="just">
              <a:lnSpc>
                <a:spcPct val="120000"/>
              </a:lnSpc>
              <a:spcAft>
                <a:spcPts val="300"/>
              </a:spcAft>
              <a:defRPr/>
            </a:pPr>
            <a:r>
              <a:rPr lang="ja-JP" altLang="en-US" sz="900" dirty="0" smtClean="0">
                <a:solidFill>
                  <a:schemeClr val="tx1">
                    <a:lumMod val="75000"/>
                    <a:lumOff val="25000"/>
                  </a:schemeClr>
                </a:solidFill>
                <a:latin typeface="+mj-ea"/>
                <a:cs typeface="メイリオ" pitchFamily="50" charset="-128"/>
              </a:rPr>
              <a:t>販売金額</a:t>
            </a:r>
            <a:endParaRPr lang="en-US" altLang="ja-JP" sz="900" dirty="0">
              <a:solidFill>
                <a:schemeClr val="tx1">
                  <a:lumMod val="75000"/>
                  <a:lumOff val="25000"/>
                </a:schemeClr>
              </a:solidFill>
              <a:latin typeface="+mj-ea"/>
              <a:cs typeface="メイリオ" pitchFamily="50" charset="-128"/>
            </a:endParaRPr>
          </a:p>
        </p:txBody>
      </p:sp>
      <p:sp>
        <p:nvSpPr>
          <p:cNvPr id="20" name="AutoShape 3">
            <a:extLst>
              <a:ext uri="{FF2B5EF4-FFF2-40B4-BE49-F238E27FC236}">
                <a16:creationId xmlns:a16="http://schemas.microsoft.com/office/drawing/2014/main" id="{481195B2-AF2C-4920-9D57-E89D722FF2F5}"/>
              </a:ext>
            </a:extLst>
          </p:cNvPr>
          <p:cNvSpPr>
            <a:spLocks noChangeArrowheads="1"/>
          </p:cNvSpPr>
          <p:nvPr/>
        </p:nvSpPr>
        <p:spPr bwMode="auto">
          <a:xfrm>
            <a:off x="6823533" y="2827829"/>
            <a:ext cx="2124000" cy="504056"/>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900" b="1" dirty="0">
                <a:solidFill>
                  <a:schemeClr val="tx1">
                    <a:lumMod val="75000"/>
                    <a:lumOff val="25000"/>
                  </a:schemeClr>
                </a:solidFill>
                <a:latin typeface="+mj-ea"/>
                <a:ea typeface="+mj-ea"/>
                <a:cs typeface="メイリオ" pitchFamily="50" charset="-128"/>
              </a:rPr>
              <a:t>フォーマット</a:t>
            </a:r>
            <a:endParaRPr lang="en-US" altLang="ja-JP" sz="90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en-US" altLang="ja-JP" sz="900" dirty="0" smtClean="0">
                <a:solidFill>
                  <a:schemeClr val="tx1">
                    <a:lumMod val="75000"/>
                    <a:lumOff val="25000"/>
                  </a:schemeClr>
                </a:solidFill>
                <a:latin typeface="+mj-ea"/>
                <a:ea typeface="+mj-ea"/>
                <a:cs typeface="メイリオ" pitchFamily="50" charset="-128"/>
              </a:rPr>
              <a:t>D12</a:t>
            </a:r>
            <a:endParaRPr lang="en-US" altLang="ja-JP" sz="900" dirty="0">
              <a:solidFill>
                <a:schemeClr val="tx1">
                  <a:lumMod val="75000"/>
                  <a:lumOff val="25000"/>
                </a:schemeClr>
              </a:solidFill>
              <a:latin typeface="+mj-ea"/>
              <a:ea typeface="+mj-ea"/>
              <a:cs typeface="メイリオ" pitchFamily="50" charset="-128"/>
            </a:endParaRPr>
          </a:p>
        </p:txBody>
      </p:sp>
      <p:sp>
        <p:nvSpPr>
          <p:cNvPr id="21" name="AutoShape 3">
            <a:extLst>
              <a:ext uri="{FF2B5EF4-FFF2-40B4-BE49-F238E27FC236}">
                <a16:creationId xmlns:a16="http://schemas.microsoft.com/office/drawing/2014/main" id="{481195B2-AF2C-4920-9D57-E89D722FF2F5}"/>
              </a:ext>
            </a:extLst>
          </p:cNvPr>
          <p:cNvSpPr>
            <a:spLocks noChangeArrowheads="1"/>
          </p:cNvSpPr>
          <p:nvPr/>
        </p:nvSpPr>
        <p:spPr bwMode="auto">
          <a:xfrm>
            <a:off x="6823533" y="3528227"/>
            <a:ext cx="2124000" cy="504056"/>
          </a:xfrm>
          <a:prstGeom prst="roundRect">
            <a:avLst>
              <a:gd name="adj" fmla="val 0"/>
            </a:avLst>
          </a:prstGeom>
          <a:solidFill>
            <a:schemeClr val="bg1"/>
          </a:solidFill>
          <a:ln w="6350">
            <a:noFill/>
          </a:ln>
          <a:effectLst/>
        </p:spPr>
        <p:txBody>
          <a:bodyPr wrap="square" lIns="108000" tIns="72000" rIns="108000" bIns="72000" anchor="t" anchorCtr="0">
            <a:noAutofit/>
          </a:bodyPr>
          <a:lstStyle/>
          <a:p>
            <a:pPr lvl="0" algn="just">
              <a:lnSpc>
                <a:spcPct val="120000"/>
              </a:lnSpc>
              <a:spcAft>
                <a:spcPts val="300"/>
              </a:spcAft>
              <a:defRPr/>
            </a:pPr>
            <a:r>
              <a:rPr lang="ja-JP" altLang="en-US" sz="900" b="1" dirty="0">
                <a:solidFill>
                  <a:schemeClr val="tx1">
                    <a:lumMod val="75000"/>
                    <a:lumOff val="25000"/>
                  </a:schemeClr>
                </a:solidFill>
                <a:latin typeface="+mj-ea"/>
                <a:ea typeface="+mj-ea"/>
                <a:cs typeface="メイリオ" pitchFamily="50" charset="-128"/>
              </a:rPr>
              <a:t>計算式</a:t>
            </a:r>
            <a:endParaRPr lang="en-US" altLang="ja-JP" sz="900" b="1" dirty="0">
              <a:solidFill>
                <a:schemeClr val="tx1">
                  <a:lumMod val="75000"/>
                  <a:lumOff val="25000"/>
                </a:schemeClr>
              </a:solidFill>
              <a:latin typeface="+mj-ea"/>
              <a:ea typeface="+mj-ea"/>
              <a:cs typeface="メイリオ" pitchFamily="50" charset="-128"/>
            </a:endParaRPr>
          </a:p>
          <a:p>
            <a:pPr lvl="0" algn="just">
              <a:lnSpc>
                <a:spcPct val="120000"/>
              </a:lnSpc>
              <a:spcAft>
                <a:spcPts val="300"/>
              </a:spcAft>
              <a:defRPr/>
            </a:pPr>
            <a:r>
              <a:rPr lang="ja-JP" altLang="en-US" sz="900" dirty="0" smtClean="0">
                <a:solidFill>
                  <a:schemeClr val="tx1">
                    <a:lumMod val="75000"/>
                    <a:lumOff val="25000"/>
                  </a:schemeClr>
                </a:solidFill>
                <a:latin typeface="+mj-ea"/>
                <a:cs typeface="メイリオ" pitchFamily="50" charset="-128"/>
              </a:rPr>
              <a:t>売価 ＊ 数量</a:t>
            </a:r>
            <a:endParaRPr lang="en-US" altLang="ja-JP" sz="900" dirty="0">
              <a:solidFill>
                <a:schemeClr val="tx1">
                  <a:lumMod val="75000"/>
                  <a:lumOff val="25000"/>
                </a:schemeClr>
              </a:solidFill>
              <a:latin typeface="+mj-ea"/>
              <a:cs typeface="メイリオ" pitchFamily="50" charset="-128"/>
            </a:endParaRPr>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3728" y="2908402"/>
            <a:ext cx="661054" cy="419326"/>
          </a:xfrm>
          <a:prstGeom prst="rect">
            <a:avLst/>
          </a:prstGeom>
        </p:spPr>
      </p:pic>
      <p:sp>
        <p:nvSpPr>
          <p:cNvPr id="24" name="正方形/長方形 23"/>
          <p:cNvSpPr/>
          <p:nvPr/>
        </p:nvSpPr>
        <p:spPr>
          <a:xfrm>
            <a:off x="2474170" y="2613876"/>
            <a:ext cx="673230" cy="258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6058351" y="370174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26" name="正方形/長方形 25"/>
          <p:cNvSpPr/>
          <p:nvPr/>
        </p:nvSpPr>
        <p:spPr>
          <a:xfrm>
            <a:off x="6123520" y="3954730"/>
            <a:ext cx="487101" cy="2210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8" name="正方形/長方形 27"/>
          <p:cNvSpPr/>
          <p:nvPr/>
        </p:nvSpPr>
        <p:spPr>
          <a:xfrm>
            <a:off x="3501705" y="2043915"/>
            <a:ext cx="854271" cy="203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26142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ベースレクチャーの内容</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4356484" cy="3816424"/>
          </a:xfrm>
        </p:spPr>
        <p:txBody>
          <a:bodyPr/>
          <a:lstStyle/>
          <a:p>
            <a:pPr marL="285750" indent="-285750">
              <a:buFont typeface="Wingdings" panose="05000000000000000000" pitchFamily="2" charset="2"/>
              <a:buChar char="p"/>
            </a:pPr>
            <a:r>
              <a:rPr kumimoji="1" lang="ja-JP" altLang="en-US" dirty="0" smtClean="0"/>
              <a:t>ベースレクチャーは</a:t>
            </a:r>
            <a:r>
              <a:rPr kumimoji="1" lang="en-US" altLang="ja-JP" dirty="0" smtClean="0"/>
              <a:t>2</a:t>
            </a:r>
            <a:r>
              <a:rPr lang="ja-JP" altLang="en-US" dirty="0" smtClean="0"/>
              <a:t>章構成</a:t>
            </a:r>
            <a:r>
              <a:rPr lang="ja-JP" altLang="en-US" dirty="0"/>
              <a:t>で</a:t>
            </a:r>
            <a:r>
              <a:rPr lang="ja-JP" altLang="en-US" dirty="0" smtClean="0"/>
              <a:t>す。</a:t>
            </a:r>
            <a:r>
              <a:rPr lang="en-US" altLang="ja-JP" dirty="0"/>
              <a:t/>
            </a:r>
            <a:br>
              <a:rPr lang="en-US" altLang="ja-JP" dirty="0"/>
            </a:br>
            <a:r>
              <a:rPr lang="ja-JP" altLang="en-US" dirty="0" smtClean="0"/>
              <a:t>操作パートと座学パートがあります。</a:t>
            </a:r>
            <a:endParaRPr lang="en-US" altLang="ja-JP" dirty="0"/>
          </a:p>
          <a:p>
            <a:pPr marL="285750" indent="-285750">
              <a:buFont typeface="Wingdings" panose="05000000000000000000" pitchFamily="2" charset="2"/>
              <a:buChar char="p"/>
            </a:pPr>
            <a:endParaRPr lang="en-US" altLang="ja-JP" dirty="0" smtClean="0"/>
          </a:p>
          <a:p>
            <a:pPr marL="285750" indent="-285750">
              <a:buFont typeface="Wingdings" panose="05000000000000000000" pitchFamily="2" charset="2"/>
              <a:buChar char="p"/>
            </a:pPr>
            <a:endParaRPr lang="en-US" altLang="ja-JP" dirty="0"/>
          </a:p>
          <a:p>
            <a:pPr marL="285750" indent="-285750">
              <a:buFont typeface="Wingdings" panose="05000000000000000000" pitchFamily="2" charset="2"/>
              <a:buChar char="p"/>
            </a:pPr>
            <a:endParaRPr lang="en-US" altLang="ja-JP" dirty="0" smtClean="0"/>
          </a:p>
          <a:p>
            <a:pPr marL="285750" indent="-285750">
              <a:buFont typeface="Wingdings" panose="05000000000000000000" pitchFamily="2" charset="2"/>
              <a:buChar char="p"/>
            </a:pPr>
            <a:endParaRPr lang="en-US" altLang="ja-JP" dirty="0"/>
          </a:p>
          <a:p>
            <a:pPr marL="285750" indent="-285750">
              <a:buFont typeface="Wingdings" panose="05000000000000000000" pitchFamily="2" charset="2"/>
              <a:buChar char="p"/>
            </a:pPr>
            <a:endParaRPr lang="en-US" altLang="ja-JP" dirty="0" smtClean="0"/>
          </a:p>
          <a:p>
            <a:pPr marL="285750" indent="-285750">
              <a:buFont typeface="Wingdings" panose="05000000000000000000" pitchFamily="2" charset="2"/>
              <a:buChar char="p"/>
            </a:pPr>
            <a:endParaRPr lang="en-US" altLang="ja-JP" dirty="0"/>
          </a:p>
          <a:p>
            <a:endParaRPr lang="en-US" altLang="ja-JP" dirty="0" smtClean="0"/>
          </a:p>
          <a:p>
            <a:endParaRPr lang="en-US" altLang="ja-JP" dirty="0" smtClean="0"/>
          </a:p>
          <a:p>
            <a:endParaRPr lang="en-US" altLang="ja-JP" dirty="0" smtClean="0"/>
          </a:p>
          <a:p>
            <a:pPr marL="285750" indent="-285750">
              <a:buFont typeface="Wingdings" panose="05000000000000000000" pitchFamily="2" charset="2"/>
              <a:buChar char="p"/>
            </a:pPr>
            <a:r>
              <a:rPr lang="ja-JP" altLang="en-US" dirty="0" smtClean="0"/>
              <a:t>ハンズオン</a:t>
            </a:r>
            <a:r>
              <a:rPr lang="ja-JP" altLang="en-US" dirty="0"/>
              <a:t>で</a:t>
            </a:r>
            <a:r>
              <a:rPr lang="ja-JP" altLang="en-US" dirty="0" smtClean="0"/>
              <a:t>体験</a:t>
            </a:r>
            <a:r>
              <a:rPr lang="ja-JP" altLang="en-US" dirty="0"/>
              <a:t>する</a:t>
            </a:r>
            <a:r>
              <a:rPr lang="ja-JP" altLang="en-US" dirty="0" smtClean="0"/>
              <a:t>機能</a:t>
            </a:r>
            <a:r>
              <a:rPr lang="ja-JP" altLang="en-US" dirty="0"/>
              <a:t>の詳細については、別途資料があります</a:t>
            </a:r>
            <a:r>
              <a:rPr lang="ja-JP" altLang="en-US" dirty="0" smtClean="0"/>
              <a:t>。</a:t>
            </a:r>
            <a:endParaRPr lang="en-US" altLang="ja-JP" dirty="0"/>
          </a:p>
        </p:txBody>
      </p:sp>
      <p:sp>
        <p:nvSpPr>
          <p:cNvPr id="75" name="スライド番号プレースホルダー 6"/>
          <p:cNvSpPr>
            <a:spLocks noGrp="1"/>
          </p:cNvSpPr>
          <p:nvPr>
            <p:ph type="sldNum" sz="quarter" idx="12"/>
          </p:nvPr>
        </p:nvSpPr>
        <p:spPr>
          <a:xfrm>
            <a:off x="8594576" y="4818186"/>
            <a:ext cx="549424" cy="273844"/>
          </a:xfrm>
        </p:spPr>
        <p:txBody>
          <a:bodyPr/>
          <a:lstStyle/>
          <a:p>
            <a:fld id="{4B22246B-72CC-4AB3-AEF9-7F9B00475CC6}" type="slidenum">
              <a:rPr lang="ja-JP" altLang="en-US" smtClean="0"/>
              <a:pPr/>
              <a:t>7</a:t>
            </a:fld>
            <a:endParaRPr lang="ja-JP" altLang="en-US" dirty="0"/>
          </a:p>
        </p:txBody>
      </p:sp>
      <p:sp>
        <p:nvSpPr>
          <p:cNvPr id="49" name="AutoShape 3">
            <a:extLst>
              <a:ext uri="{FF2B5EF4-FFF2-40B4-BE49-F238E27FC236}">
                <a16:creationId xmlns:a16="http://schemas.microsoft.com/office/drawing/2014/main" id="{0E33F1D7-5011-4DBB-AC42-88537D7EC896}"/>
              </a:ext>
            </a:extLst>
          </p:cNvPr>
          <p:cNvSpPr>
            <a:spLocks noChangeArrowheads="1"/>
          </p:cNvSpPr>
          <p:nvPr/>
        </p:nvSpPr>
        <p:spPr bwMode="auto">
          <a:xfrm>
            <a:off x="611960" y="1598886"/>
            <a:ext cx="3600000" cy="713566"/>
          </a:xfrm>
          <a:prstGeom prst="roundRect">
            <a:avLst>
              <a:gd name="adj" fmla="val 6420"/>
            </a:avLst>
          </a:prstGeom>
          <a:solidFill>
            <a:schemeClr val="bg1"/>
          </a:solidFill>
          <a:ln w="6350">
            <a:solidFill>
              <a:schemeClr val="tx2"/>
            </a:solidFill>
          </a:ln>
          <a:effectLst/>
        </p:spPr>
        <p:txBody>
          <a:bodyPr wrap="square" lIns="108000" tIns="108000" rIns="108000" bIns="90000" anchor="ctr" anchorCtr="0">
            <a:spAutoFit/>
          </a:bodyPr>
          <a:lstStyle/>
          <a:p>
            <a:pPr lvl="0" algn="just">
              <a:lnSpc>
                <a:spcPct val="110000"/>
              </a:lnSpc>
              <a:spcBef>
                <a:spcPct val="0"/>
              </a:spcBef>
              <a:spcAft>
                <a:spcPts val="300"/>
              </a:spcAft>
            </a:pPr>
            <a:r>
              <a:rPr lang="en-US" altLang="ja-JP" sz="1600" b="1" dirty="0">
                <a:solidFill>
                  <a:schemeClr val="tx2"/>
                </a:solidFill>
                <a:latin typeface="+mj-lt"/>
                <a:cs typeface="メイリオ" pitchFamily="50" charset="-128"/>
              </a:rPr>
              <a:t>1</a:t>
            </a:r>
            <a:r>
              <a:rPr lang="ja-JP" altLang="en-US" sz="1600" b="1" dirty="0" smtClean="0">
                <a:solidFill>
                  <a:schemeClr val="tx2"/>
                </a:solidFill>
                <a:latin typeface="+mn-ea"/>
                <a:cs typeface="メイリオ" pitchFamily="50" charset="-128"/>
              </a:rPr>
              <a:t>章：ハンズオン（操作）</a:t>
            </a:r>
            <a:endParaRPr lang="en-US" altLang="ja-JP" sz="1600" b="1" dirty="0">
              <a:solidFill>
                <a:schemeClr val="tx2"/>
              </a:solidFill>
              <a:latin typeface="+mn-ea"/>
              <a:cs typeface="メイリオ" pitchFamily="50" charset="-128"/>
            </a:endParaRPr>
          </a:p>
          <a:p>
            <a:pPr algn="just">
              <a:lnSpc>
                <a:spcPct val="110000"/>
              </a:lnSpc>
              <a:spcBef>
                <a:spcPct val="0"/>
              </a:spcBef>
              <a:spcAft>
                <a:spcPts val="600"/>
              </a:spcAft>
            </a:pPr>
            <a:r>
              <a:rPr lang="ja-JP" altLang="en-US" sz="1050" dirty="0" smtClean="0">
                <a:solidFill>
                  <a:schemeClr val="tx2"/>
                </a:solidFill>
                <a:latin typeface="+mn-ea"/>
                <a:cs typeface="メイリオ" pitchFamily="50" charset="-128"/>
              </a:rPr>
              <a:t>リリースに向けて主要な機能を</a:t>
            </a:r>
            <a:r>
              <a:rPr lang="ja-JP" altLang="en-US" sz="1050" dirty="0">
                <a:solidFill>
                  <a:schemeClr val="tx2"/>
                </a:solidFill>
                <a:latin typeface="+mn-ea"/>
                <a:cs typeface="メイリオ" pitchFamily="50" charset="-128"/>
              </a:rPr>
              <a:t>一</a:t>
            </a:r>
            <a:r>
              <a:rPr lang="ja-JP" altLang="en-US" sz="1050" dirty="0" smtClean="0">
                <a:solidFill>
                  <a:schemeClr val="tx2"/>
                </a:solidFill>
                <a:latin typeface="+mn-ea"/>
                <a:cs typeface="メイリオ" pitchFamily="50" charset="-128"/>
              </a:rPr>
              <a:t>通り体験します</a:t>
            </a:r>
            <a:endParaRPr lang="en-US" altLang="ja-JP" sz="1050" dirty="0">
              <a:solidFill>
                <a:schemeClr val="tx2"/>
              </a:solidFill>
              <a:latin typeface="+mn-ea"/>
              <a:cs typeface="メイリオ" pitchFamily="50" charset="-128"/>
            </a:endParaRPr>
          </a:p>
        </p:txBody>
      </p:sp>
      <p:sp>
        <p:nvSpPr>
          <p:cNvPr id="50" name="AutoShape 3">
            <a:extLst>
              <a:ext uri="{FF2B5EF4-FFF2-40B4-BE49-F238E27FC236}">
                <a16:creationId xmlns:a16="http://schemas.microsoft.com/office/drawing/2014/main" id="{0E33F1D7-5011-4DBB-AC42-88537D7EC896}"/>
              </a:ext>
            </a:extLst>
          </p:cNvPr>
          <p:cNvSpPr>
            <a:spLocks noChangeArrowheads="1"/>
          </p:cNvSpPr>
          <p:nvPr/>
        </p:nvSpPr>
        <p:spPr bwMode="auto">
          <a:xfrm>
            <a:off x="611560" y="2390974"/>
            <a:ext cx="3600000" cy="713566"/>
          </a:xfrm>
          <a:prstGeom prst="roundRect">
            <a:avLst>
              <a:gd name="adj" fmla="val 6420"/>
            </a:avLst>
          </a:prstGeom>
          <a:solidFill>
            <a:schemeClr val="bg1"/>
          </a:solidFill>
          <a:ln w="6350">
            <a:solidFill>
              <a:schemeClr val="tx2"/>
            </a:solidFill>
          </a:ln>
          <a:effectLst/>
        </p:spPr>
        <p:txBody>
          <a:bodyPr wrap="square" lIns="108000" tIns="108000" rIns="108000" bIns="90000" anchor="ctr" anchorCtr="0">
            <a:spAutoFit/>
          </a:bodyPr>
          <a:lstStyle/>
          <a:p>
            <a:pPr lvl="0" algn="just">
              <a:lnSpc>
                <a:spcPct val="110000"/>
              </a:lnSpc>
              <a:spcBef>
                <a:spcPct val="0"/>
              </a:spcBef>
              <a:spcAft>
                <a:spcPts val="300"/>
              </a:spcAft>
            </a:pPr>
            <a:r>
              <a:rPr lang="en-US" altLang="ja-JP" sz="1600" b="1" dirty="0">
                <a:solidFill>
                  <a:schemeClr val="tx2"/>
                </a:solidFill>
                <a:latin typeface="+mj-lt"/>
                <a:cs typeface="メイリオ" pitchFamily="50" charset="-128"/>
              </a:rPr>
              <a:t>2</a:t>
            </a:r>
            <a:r>
              <a:rPr lang="ja-JP" altLang="en-US" sz="1600" b="1" dirty="0" smtClean="0">
                <a:solidFill>
                  <a:schemeClr val="tx2"/>
                </a:solidFill>
                <a:latin typeface="+mn-ea"/>
                <a:cs typeface="メイリオ" pitchFamily="50" charset="-128"/>
              </a:rPr>
              <a:t>章：検討事項（座学）</a:t>
            </a:r>
            <a:endParaRPr lang="en-US" altLang="ja-JP" sz="1600" b="1" dirty="0">
              <a:solidFill>
                <a:schemeClr val="tx2"/>
              </a:solidFill>
              <a:latin typeface="+mn-ea"/>
              <a:cs typeface="メイリオ" pitchFamily="50" charset="-128"/>
            </a:endParaRPr>
          </a:p>
          <a:p>
            <a:pPr algn="just">
              <a:lnSpc>
                <a:spcPct val="110000"/>
              </a:lnSpc>
              <a:spcBef>
                <a:spcPct val="0"/>
              </a:spcBef>
              <a:spcAft>
                <a:spcPts val="600"/>
              </a:spcAft>
            </a:pPr>
            <a:r>
              <a:rPr lang="ja-JP" altLang="en-US" sz="1050" dirty="0" smtClean="0">
                <a:solidFill>
                  <a:schemeClr val="tx2"/>
                </a:solidFill>
                <a:latin typeface="+mn-ea"/>
                <a:cs typeface="メイリオ" pitchFamily="50" charset="-128"/>
              </a:rPr>
              <a:t>セキュリティや保守運用管理の検討事項をお伝えします</a:t>
            </a:r>
            <a:endParaRPr lang="en-US" altLang="ja-JP" sz="1050" dirty="0">
              <a:solidFill>
                <a:schemeClr val="tx2"/>
              </a:solidFill>
              <a:latin typeface="+mn-ea"/>
              <a:cs typeface="メイリオ" pitchFamily="50" charset="-128"/>
            </a:endParaRPr>
          </a:p>
        </p:txBody>
      </p:sp>
      <p:pic>
        <p:nvPicPr>
          <p:cNvPr id="51" name="図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440" y="1556452"/>
            <a:ext cx="959371" cy="756000"/>
          </a:xfrm>
          <a:prstGeom prst="rect">
            <a:avLst/>
          </a:prstGeom>
        </p:spPr>
      </p:pic>
      <p:pic>
        <p:nvPicPr>
          <p:cNvPr id="53" name="図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2384460"/>
            <a:ext cx="961580" cy="756000"/>
          </a:xfrm>
          <a:prstGeom prst="rect">
            <a:avLst/>
          </a:prstGeom>
        </p:spPr>
      </p:pic>
      <p:graphicFrame>
        <p:nvGraphicFramePr>
          <p:cNvPr id="56" name="Group 55">
            <a:extLst>
              <a:ext uri="{FF2B5EF4-FFF2-40B4-BE49-F238E27FC236}">
                <a16:creationId xmlns:a16="http://schemas.microsoft.com/office/drawing/2014/main" id="{C6FDCB54-FF17-4AB8-AD2A-821C9EF36A2E}"/>
              </a:ext>
            </a:extLst>
          </p:cNvPr>
          <p:cNvGraphicFramePr>
            <a:graphicFrameLocks noGrp="1"/>
          </p:cNvGraphicFramePr>
          <p:nvPr>
            <p:extLst>
              <p:ext uri="{D42A27DB-BD31-4B8C-83A1-F6EECF244321}">
                <p14:modId xmlns:p14="http://schemas.microsoft.com/office/powerpoint/2010/main" val="3919694608"/>
              </p:ext>
            </p:extLst>
          </p:nvPr>
        </p:nvGraphicFramePr>
        <p:xfrm>
          <a:off x="5868144" y="1556452"/>
          <a:ext cx="2664296" cy="756000"/>
        </p:xfrm>
        <a:graphic>
          <a:graphicData uri="http://schemas.openxmlformats.org/drawingml/2006/table">
            <a:tbl>
              <a:tblPr/>
              <a:tblGrid>
                <a:gridCol w="2664296">
                  <a:extLst>
                    <a:ext uri="{9D8B030D-6E8A-4147-A177-3AD203B41FA5}">
                      <a16:colId xmlns:a16="http://schemas.microsoft.com/office/drawing/2014/main" val="20000"/>
                    </a:ext>
                  </a:extLst>
                </a:gridCol>
              </a:tblGrid>
              <a:tr h="756000">
                <a:tc>
                  <a:txBody>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kumimoji="1" lang="ja-JP" altLang="en-US" sz="1200" b="1" i="0" u="none" strike="noStrike" kern="1200" cap="none" spc="0" normalizeH="0" baseline="0" noProof="0" dirty="0" smtClean="0">
                          <a:ln>
                            <a:noFill/>
                          </a:ln>
                          <a:solidFill>
                            <a:schemeClr val="tx1">
                              <a:lumMod val="75000"/>
                              <a:lumOff val="25000"/>
                            </a:schemeClr>
                          </a:solidFill>
                          <a:effectLst/>
                          <a:uLnTx/>
                          <a:uFillTx/>
                          <a:latin typeface="+mn-lt"/>
                          <a:ea typeface="+mn-ea"/>
                          <a:cs typeface="メイリオ" pitchFamily="50" charset="-128"/>
                        </a:rPr>
                        <a:t>マウスのアイコン</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mn-lt"/>
                        <a:ea typeface="+mn-ea"/>
                        <a:cs typeface="メイリオ" pitchFamily="50" charset="-128"/>
                      </a:endParaRPr>
                    </a:p>
                    <a:p>
                      <a:pPr lvl="0" algn="just">
                        <a:lnSpc>
                          <a:spcPct val="120000"/>
                        </a:lnSpc>
                        <a:spcAft>
                          <a:spcPts val="300"/>
                        </a:spcAft>
                        <a:defRPr/>
                      </a:pPr>
                      <a:r>
                        <a:rPr lang="ja-JP" altLang="en-US" sz="1200" dirty="0" smtClean="0">
                          <a:solidFill>
                            <a:schemeClr val="tx1">
                              <a:lumMod val="75000"/>
                              <a:lumOff val="25000"/>
                            </a:schemeClr>
                          </a:solidFill>
                          <a:latin typeface="+mj-ea"/>
                          <a:cs typeface="メイリオ" pitchFamily="50" charset="-128"/>
                        </a:rPr>
                        <a:t>操作手順を記載したスライド</a:t>
                      </a:r>
                      <a:endParaRPr lang="en-US" altLang="ja-JP" sz="1200" dirty="0">
                        <a:solidFill>
                          <a:schemeClr val="tx1">
                            <a:lumMod val="75000"/>
                            <a:lumOff val="25000"/>
                          </a:schemeClr>
                        </a:solidFill>
                        <a:latin typeface="+mj-ea"/>
                        <a:cs typeface="メイリオ" pitchFamily="50" charset="-128"/>
                      </a:endParaRPr>
                    </a:p>
                  </a:txBody>
                  <a:tcPr marL="288000" marR="180000" marT="144000" marB="125999" anchor="ctr" horzOverflow="overflow">
                    <a:lnL w="762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76" name="Group 55">
            <a:extLst>
              <a:ext uri="{FF2B5EF4-FFF2-40B4-BE49-F238E27FC236}">
                <a16:creationId xmlns:a16="http://schemas.microsoft.com/office/drawing/2014/main" id="{C6FDCB54-FF17-4AB8-AD2A-821C9EF36A2E}"/>
              </a:ext>
            </a:extLst>
          </p:cNvPr>
          <p:cNvGraphicFramePr>
            <a:graphicFrameLocks noGrp="1"/>
          </p:cNvGraphicFramePr>
          <p:nvPr>
            <p:extLst>
              <p:ext uri="{D42A27DB-BD31-4B8C-83A1-F6EECF244321}">
                <p14:modId xmlns:p14="http://schemas.microsoft.com/office/powerpoint/2010/main" val="2196423214"/>
              </p:ext>
            </p:extLst>
          </p:nvPr>
        </p:nvGraphicFramePr>
        <p:xfrm>
          <a:off x="5868144" y="2391814"/>
          <a:ext cx="2664296" cy="756000"/>
        </p:xfrm>
        <a:graphic>
          <a:graphicData uri="http://schemas.openxmlformats.org/drawingml/2006/table">
            <a:tbl>
              <a:tblPr/>
              <a:tblGrid>
                <a:gridCol w="2664296">
                  <a:extLst>
                    <a:ext uri="{9D8B030D-6E8A-4147-A177-3AD203B41FA5}">
                      <a16:colId xmlns:a16="http://schemas.microsoft.com/office/drawing/2014/main" val="20000"/>
                    </a:ext>
                  </a:extLst>
                </a:gridCol>
              </a:tblGrid>
              <a:tr h="756000">
                <a:tc>
                  <a:txBody>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kumimoji="1" lang="ja-JP" altLang="en-US" sz="1200" b="1" i="0" u="none" strike="noStrike" kern="1200" cap="none" spc="0" normalizeH="0" baseline="0" noProof="0" dirty="0" smtClean="0">
                          <a:ln>
                            <a:noFill/>
                          </a:ln>
                          <a:solidFill>
                            <a:schemeClr val="tx1">
                              <a:lumMod val="75000"/>
                              <a:lumOff val="25000"/>
                            </a:schemeClr>
                          </a:solidFill>
                          <a:effectLst/>
                          <a:uLnTx/>
                          <a:uFillTx/>
                          <a:latin typeface="+mn-lt"/>
                          <a:ea typeface="+mn-ea"/>
                          <a:cs typeface="メイリオ" pitchFamily="50" charset="-128"/>
                        </a:rPr>
                        <a:t>ペンのアイコン</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mn-lt"/>
                        <a:ea typeface="+mn-ea"/>
                        <a:cs typeface="メイリオ" pitchFamily="50" charset="-128"/>
                      </a:endParaRPr>
                    </a:p>
                    <a:p>
                      <a:pPr marL="0" marR="0" lvl="0" indent="0" algn="just" defTabSz="914400" rtl="0" eaLnBrk="1" fontAlgn="auto" latinLnBrk="0" hangingPunct="1">
                        <a:lnSpc>
                          <a:spcPct val="120000"/>
                        </a:lnSpc>
                        <a:spcBef>
                          <a:spcPts val="0"/>
                        </a:spcBef>
                        <a:spcAft>
                          <a:spcPts val="300"/>
                        </a:spcAft>
                        <a:buClrTx/>
                        <a:buSzTx/>
                        <a:buFontTx/>
                        <a:buNone/>
                        <a:tabLst/>
                        <a:defRPr/>
                      </a:pPr>
                      <a:r>
                        <a:rPr lang="ja-JP" altLang="en-US" sz="1200" dirty="0" smtClean="0">
                          <a:solidFill>
                            <a:schemeClr val="tx1">
                              <a:lumMod val="75000"/>
                              <a:lumOff val="25000"/>
                            </a:schemeClr>
                          </a:solidFill>
                          <a:latin typeface="+mj-ea"/>
                          <a:cs typeface="メイリオ" pitchFamily="50" charset="-128"/>
                        </a:rPr>
                        <a:t>補足情報を紹介するスライド</a:t>
                      </a:r>
                      <a:endParaRPr lang="en-US" altLang="ja-JP" sz="1200" dirty="0" smtClean="0">
                        <a:solidFill>
                          <a:schemeClr val="tx1">
                            <a:lumMod val="75000"/>
                            <a:lumOff val="25000"/>
                          </a:schemeClr>
                        </a:solidFill>
                        <a:latin typeface="+mj-ea"/>
                        <a:cs typeface="メイリオ" pitchFamily="50" charset="-128"/>
                      </a:endParaRPr>
                    </a:p>
                  </a:txBody>
                  <a:tcPr marL="288000" marR="180000" marT="144000" marB="125999" anchor="ctr" horzOverflow="overflow">
                    <a:lnL w="762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sp>
        <p:nvSpPr>
          <p:cNvPr id="12" name="コンテンツ プレースホルダー 5"/>
          <p:cNvSpPr txBox="1">
            <a:spLocks/>
          </p:cNvSpPr>
          <p:nvPr/>
        </p:nvSpPr>
        <p:spPr>
          <a:xfrm>
            <a:off x="4572000" y="915566"/>
            <a:ext cx="4356484" cy="220213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400" kern="1200">
                <a:solidFill>
                  <a:schemeClr val="tx1">
                    <a:lumMod val="75000"/>
                    <a:lumOff val="25000"/>
                  </a:schemeClr>
                </a:solidFill>
                <a:latin typeface="+mn-lt"/>
                <a:ea typeface="+mn-ea"/>
                <a:cs typeface="+mn-cs"/>
              </a:defRPr>
            </a:lvl1pPr>
            <a:lvl2pPr marL="4572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3pPr>
            <a:lvl4pPr marL="13716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4pPr>
            <a:lvl5pPr marL="1828800" indent="0" algn="l" defTabSz="914400" rtl="0" eaLnBrk="1" latinLnBrk="0" hangingPunct="1">
              <a:lnSpc>
                <a:spcPct val="120000"/>
              </a:lnSpc>
              <a:spcBef>
                <a:spcPts val="0"/>
              </a:spcBef>
              <a:spcAft>
                <a:spcPts val="0"/>
              </a:spcAft>
              <a:buClr>
                <a:srgbClr val="007BBB"/>
              </a:buClr>
              <a:buFont typeface="Wingdings" panose="05000000000000000000" pitchFamily="2" charset="2"/>
              <a:buNone/>
              <a:defRPr kumimoji="1"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285750" indent="-285750">
              <a:buFont typeface="Wingdings" panose="05000000000000000000" pitchFamily="2" charset="2"/>
              <a:buChar char="p"/>
            </a:pPr>
            <a:r>
              <a:rPr lang="ja-JP" altLang="en-US" dirty="0" smtClean="0"/>
              <a:t>ハンズオンスライドの右上には、以下のようなアイコンが配置されています。</a:t>
            </a:r>
            <a:endParaRPr lang="en-US" altLang="ja-JP" dirty="0" smtClean="0"/>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6564" y="3219822"/>
            <a:ext cx="961580" cy="756000"/>
          </a:xfrm>
          <a:prstGeom prst="rect">
            <a:avLst/>
          </a:prstGeom>
        </p:spPr>
      </p:pic>
      <p:graphicFrame>
        <p:nvGraphicFramePr>
          <p:cNvPr id="14" name="Group 55">
            <a:extLst>
              <a:ext uri="{FF2B5EF4-FFF2-40B4-BE49-F238E27FC236}">
                <a16:creationId xmlns:a16="http://schemas.microsoft.com/office/drawing/2014/main" id="{C6FDCB54-FF17-4AB8-AD2A-821C9EF36A2E}"/>
              </a:ext>
            </a:extLst>
          </p:cNvPr>
          <p:cNvGraphicFramePr>
            <a:graphicFrameLocks noGrp="1"/>
          </p:cNvGraphicFramePr>
          <p:nvPr>
            <p:extLst>
              <p:ext uri="{D42A27DB-BD31-4B8C-83A1-F6EECF244321}">
                <p14:modId xmlns:p14="http://schemas.microsoft.com/office/powerpoint/2010/main" val="3838142774"/>
              </p:ext>
            </p:extLst>
          </p:nvPr>
        </p:nvGraphicFramePr>
        <p:xfrm>
          <a:off x="5868144" y="3219822"/>
          <a:ext cx="2664296" cy="756000"/>
        </p:xfrm>
        <a:graphic>
          <a:graphicData uri="http://schemas.openxmlformats.org/drawingml/2006/table">
            <a:tbl>
              <a:tblPr/>
              <a:tblGrid>
                <a:gridCol w="2664296">
                  <a:extLst>
                    <a:ext uri="{9D8B030D-6E8A-4147-A177-3AD203B41FA5}">
                      <a16:colId xmlns:a16="http://schemas.microsoft.com/office/drawing/2014/main" val="20000"/>
                    </a:ext>
                  </a:extLst>
                </a:gridCol>
              </a:tblGrid>
              <a:tr h="756000">
                <a:tc>
                  <a:txBody>
                    <a:bodyPr/>
                    <a:lstStyle/>
                    <a:p>
                      <a:pPr marL="0" marR="0" lvl="0" indent="0" algn="l" defTabSz="914400" rtl="0" eaLnBrk="1" fontAlgn="auto" latinLnBrk="0" hangingPunct="1">
                        <a:lnSpc>
                          <a:spcPct val="120000"/>
                        </a:lnSpc>
                        <a:spcBef>
                          <a:spcPts val="0"/>
                        </a:spcBef>
                        <a:spcAft>
                          <a:spcPts val="300"/>
                        </a:spcAft>
                        <a:buClrTx/>
                        <a:buSzTx/>
                        <a:buFontTx/>
                        <a:buNone/>
                        <a:tabLst/>
                        <a:defRPr/>
                      </a:pPr>
                      <a:r>
                        <a:rPr kumimoji="1" lang="ja-JP" altLang="en-US" sz="1200" b="1" i="0" u="none" strike="noStrike" kern="1200" cap="none" spc="0" normalizeH="0" baseline="0" noProof="0" dirty="0" smtClean="0">
                          <a:ln>
                            <a:noFill/>
                          </a:ln>
                          <a:solidFill>
                            <a:schemeClr val="tx1">
                              <a:lumMod val="75000"/>
                              <a:lumOff val="25000"/>
                            </a:schemeClr>
                          </a:solidFill>
                          <a:effectLst/>
                          <a:uLnTx/>
                          <a:uFillTx/>
                          <a:latin typeface="+mn-lt"/>
                          <a:ea typeface="+mn-ea"/>
                          <a:cs typeface="メイリオ" pitchFamily="50" charset="-128"/>
                        </a:rPr>
                        <a:t>チェックのアイコン</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mn-lt"/>
                        <a:ea typeface="+mn-ea"/>
                        <a:cs typeface="メイリオ" pitchFamily="50" charset="-128"/>
                      </a:endParaRPr>
                    </a:p>
                    <a:p>
                      <a:pPr marL="0" marR="0" lvl="0" indent="0" algn="just" defTabSz="914400" rtl="0" eaLnBrk="1" fontAlgn="auto" latinLnBrk="0" hangingPunct="1">
                        <a:lnSpc>
                          <a:spcPct val="120000"/>
                        </a:lnSpc>
                        <a:spcBef>
                          <a:spcPts val="0"/>
                        </a:spcBef>
                        <a:spcAft>
                          <a:spcPts val="300"/>
                        </a:spcAft>
                        <a:buClrTx/>
                        <a:buSzTx/>
                        <a:buFontTx/>
                        <a:buNone/>
                        <a:tabLst/>
                        <a:defRPr/>
                      </a:pPr>
                      <a:r>
                        <a:rPr lang="ja-JP" altLang="en-US" sz="1200" dirty="0" smtClean="0">
                          <a:solidFill>
                            <a:schemeClr val="tx1">
                              <a:lumMod val="75000"/>
                              <a:lumOff val="25000"/>
                            </a:schemeClr>
                          </a:solidFill>
                          <a:latin typeface="+mj-ea"/>
                          <a:cs typeface="メイリオ" pitchFamily="50" charset="-128"/>
                        </a:rPr>
                        <a:t>重要なポイントとなるスライド</a:t>
                      </a:r>
                      <a:endParaRPr lang="en-US" altLang="ja-JP" sz="1200" dirty="0" smtClean="0">
                        <a:solidFill>
                          <a:schemeClr val="tx1">
                            <a:lumMod val="75000"/>
                            <a:lumOff val="25000"/>
                          </a:schemeClr>
                        </a:solidFill>
                        <a:latin typeface="+mj-ea"/>
                        <a:cs typeface="メイリオ" pitchFamily="50" charset="-128"/>
                      </a:endParaRPr>
                    </a:p>
                  </a:txBody>
                  <a:tcPr marL="288000" marR="180000" marT="144000" marB="125999" anchor="ctr" horzOverflow="overflow">
                    <a:lnL w="76200" cap="flat" cmpd="sng" algn="ctr">
                      <a:solidFill>
                        <a:schemeClr val="tx1"/>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19432436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3087147" y="2008414"/>
            <a:ext cx="5572337" cy="2507552"/>
          </a:xfrm>
          <a:prstGeom prst="rect">
            <a:avLst/>
          </a:prstGeom>
          <a:ln>
            <a:solidFill>
              <a:schemeClr val="tx1">
                <a:lumMod val="75000"/>
                <a:lumOff val="25000"/>
              </a:schemeClr>
            </a:solidFill>
          </a:ln>
        </p:spPr>
      </p:pic>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a:xfrm>
            <a:off x="215516" y="915566"/>
            <a:ext cx="8712968" cy="2448272"/>
          </a:xfrm>
        </p:spPr>
        <p:txBody>
          <a:bodyPr>
            <a:normAutofit/>
          </a:bodyPr>
          <a:lstStyle/>
          <a:p>
            <a:r>
              <a:rPr lang="ja-JP" altLang="en-US" dirty="0" smtClean="0">
                <a:latin typeface="+mn-ea"/>
              </a:rPr>
              <a:t>ここまで作成したクラスタシノニムを保存します。</a:t>
            </a:r>
            <a:endParaRPr lang="en-US" altLang="ja-JP" dirty="0" smtClean="0">
              <a:latin typeface="+mn-ea"/>
            </a:endParaRPr>
          </a:p>
          <a:p>
            <a:r>
              <a:rPr lang="en-US" altLang="ja-JP" dirty="0" smtClean="0">
                <a:latin typeface="+mn-ea"/>
              </a:rPr>
              <a:t>【</a:t>
            </a:r>
            <a:r>
              <a:rPr lang="ja-JP" altLang="en-US" dirty="0">
                <a:latin typeface="+mn-ea"/>
              </a:rPr>
              <a:t>③</a:t>
            </a:r>
            <a:r>
              <a:rPr lang="ja-JP" altLang="en-US" dirty="0" smtClean="0">
                <a:latin typeface="+mn-ea"/>
              </a:rPr>
              <a:t>の設定</a:t>
            </a:r>
            <a:r>
              <a:rPr lang="en-US" altLang="ja-JP" dirty="0" smtClean="0">
                <a:latin typeface="+mn-ea"/>
              </a:rPr>
              <a:t>】</a:t>
            </a:r>
          </a:p>
          <a:p>
            <a:r>
              <a:rPr lang="ja-JP" altLang="en-US" dirty="0">
                <a:latin typeface="+mn-ea"/>
              </a:rPr>
              <a:t>保存</a:t>
            </a:r>
            <a:r>
              <a:rPr lang="ja-JP" altLang="en-US" dirty="0" smtClean="0">
                <a:latin typeface="+mn-ea"/>
              </a:rPr>
              <a:t>するシノニムの名前は</a:t>
            </a:r>
            <a:r>
              <a:rPr lang="en-US" altLang="ja-JP" dirty="0" smtClean="0"/>
              <a:t>[</a:t>
            </a:r>
            <a:r>
              <a:rPr lang="en-US" altLang="ja-JP" dirty="0" err="1" smtClean="0"/>
              <a:t>cl_sales_kkalec</a:t>
            </a:r>
            <a:r>
              <a:rPr lang="en-US" altLang="ja-JP" dirty="0" smtClean="0"/>
              <a:t>]</a:t>
            </a:r>
            <a:r>
              <a:rPr lang="ja-JP" altLang="en-US" dirty="0" smtClean="0">
                <a:latin typeface="+mn-ea"/>
              </a:rPr>
              <a:t>に指定して</a:t>
            </a:r>
            <a:r>
              <a:rPr lang="en-US" altLang="ja-JP" dirty="0" smtClean="0"/>
              <a:t>[</a:t>
            </a:r>
            <a:r>
              <a:rPr lang="en-US" altLang="ja-JP" dirty="0" err="1" smtClean="0"/>
              <a:t>kka_lec</a:t>
            </a:r>
            <a:r>
              <a:rPr lang="en-US" altLang="ja-JP" dirty="0" smtClean="0"/>
              <a:t>]</a:t>
            </a:r>
            <a:r>
              <a:rPr lang="ja-JP" altLang="en-US" dirty="0" smtClean="0">
                <a:latin typeface="+mn-ea"/>
              </a:rPr>
              <a:t>配下に保存してください。　</a:t>
            </a:r>
            <a:endParaRPr lang="en-US" altLang="ja-JP" dirty="0">
              <a:latin typeface="+mn-ea"/>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70</a:t>
            </a:fld>
            <a:endParaRPr lang="ja-JP" altLang="en-US" dirty="0"/>
          </a:p>
        </p:txBody>
      </p:sp>
      <p:sp>
        <p:nvSpPr>
          <p:cNvPr id="14" name="楕円 13"/>
          <p:cNvSpPr/>
          <p:nvPr/>
        </p:nvSpPr>
        <p:spPr>
          <a:xfrm>
            <a:off x="8589258" y="422793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rgbClr val="FF0000"/>
                </a:solidFill>
              </a:rPr>
              <a:t>③</a:t>
            </a:r>
            <a:endParaRPr kumimoji="1" lang="ja-JP" altLang="en-US" sz="1600" b="1" dirty="0">
              <a:solidFill>
                <a:srgbClr val="FF0000"/>
              </a:solidFill>
            </a:endParaRPr>
          </a:p>
        </p:txBody>
      </p:sp>
      <p:sp>
        <p:nvSpPr>
          <p:cNvPr id="17" name="正方形/長方形 16"/>
          <p:cNvSpPr/>
          <p:nvPr/>
        </p:nvSpPr>
        <p:spPr>
          <a:xfrm>
            <a:off x="8183665" y="4247527"/>
            <a:ext cx="397807" cy="2302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6" name="タイトル 5"/>
          <p:cNvSpPr>
            <a:spLocks noGrp="1"/>
          </p:cNvSpPr>
          <p:nvPr>
            <p:ph type="title"/>
          </p:nvPr>
        </p:nvSpPr>
        <p:spPr/>
        <p:txBody>
          <a:bodyPr/>
          <a:lstStyle/>
          <a:p>
            <a:r>
              <a:rPr lang="en-US" altLang="ja-JP" dirty="0" smtClean="0"/>
              <a:t>2-10.</a:t>
            </a:r>
            <a:r>
              <a:rPr lang="ja-JP" altLang="en-US" dirty="0"/>
              <a:t>クラスタシノニムの作成　クラスタシノニムの保存</a:t>
            </a:r>
            <a:endParaRPr kumimoji="1" lang="ja-JP" altLang="en-US" dirty="0"/>
          </a:p>
        </p:txBody>
      </p:sp>
      <p:pic>
        <p:nvPicPr>
          <p:cNvPr id="19" name="図 18"/>
          <p:cNvPicPr>
            <a:picLocks noChangeAspect="1"/>
          </p:cNvPicPr>
          <p:nvPr/>
        </p:nvPicPr>
        <p:blipFill>
          <a:blip r:embed="rId3"/>
          <a:stretch>
            <a:fillRect/>
          </a:stretch>
        </p:blipFill>
        <p:spPr>
          <a:xfrm>
            <a:off x="539551" y="2005563"/>
            <a:ext cx="2223561" cy="2441856"/>
          </a:xfrm>
          <a:prstGeom prst="rect">
            <a:avLst/>
          </a:prstGeom>
          <a:ln>
            <a:solidFill>
              <a:schemeClr val="tx1">
                <a:lumMod val="75000"/>
                <a:lumOff val="25000"/>
              </a:schemeClr>
            </a:solidFill>
          </a:ln>
        </p:spPr>
      </p:pic>
      <p:sp>
        <p:nvSpPr>
          <p:cNvPr id="20" name="楕円 19"/>
          <p:cNvSpPr/>
          <p:nvPr/>
        </p:nvSpPr>
        <p:spPr>
          <a:xfrm>
            <a:off x="157604" y="200304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正方形/長方形 20"/>
          <p:cNvSpPr/>
          <p:nvPr/>
        </p:nvSpPr>
        <p:spPr>
          <a:xfrm>
            <a:off x="517644" y="2000139"/>
            <a:ext cx="330659"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179511" y="3603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3" name="正方形/長方形 22"/>
          <p:cNvSpPr/>
          <p:nvPr/>
        </p:nvSpPr>
        <p:spPr>
          <a:xfrm>
            <a:off x="539551" y="3600346"/>
            <a:ext cx="1964030" cy="339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093849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図 143"/>
          <p:cNvPicPr>
            <a:picLocks noChangeAspect="1"/>
          </p:cNvPicPr>
          <p:nvPr/>
        </p:nvPicPr>
        <p:blipFill>
          <a:blip r:embed="rId2"/>
          <a:stretch>
            <a:fillRect/>
          </a:stretch>
        </p:blipFill>
        <p:spPr>
          <a:xfrm>
            <a:off x="276371" y="1354293"/>
            <a:ext cx="8632549" cy="3420000"/>
          </a:xfrm>
          <a:prstGeom prst="rect">
            <a:avLst/>
          </a:prstGeom>
        </p:spPr>
      </p:pic>
      <p:sp>
        <p:nvSpPr>
          <p:cNvPr id="5" name="タイトル 4"/>
          <p:cNvSpPr>
            <a:spLocks noGrp="1"/>
          </p:cNvSpPr>
          <p:nvPr>
            <p:ph type="title"/>
          </p:nvPr>
        </p:nvSpPr>
        <p:spPr/>
        <p:txBody>
          <a:bodyPr>
            <a:normAutofit/>
          </a:bodyPr>
          <a:lstStyle/>
          <a:p>
            <a:r>
              <a:rPr lang="ja-JP" altLang="en-US" dirty="0" smtClean="0"/>
              <a:t>部門管理者＆開発者が</a:t>
            </a:r>
            <a:r>
              <a:rPr lang="ja-JP" altLang="en-US" dirty="0"/>
              <a:t>行うことのイメージ</a:t>
            </a:r>
            <a:endParaRPr kumimoji="1" lang="ja-JP" altLang="en-US" dirty="0"/>
          </a:p>
        </p:txBody>
      </p:sp>
      <p:sp>
        <p:nvSpPr>
          <p:cNvPr id="4" name="フッター プレースホルダー 3"/>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6" name="コンテンツ プレースホルダー 5"/>
          <p:cNvSpPr>
            <a:spLocks noGrp="1"/>
          </p:cNvSpPr>
          <p:nvPr>
            <p:ph sz="quarter" idx="13"/>
          </p:nvPr>
        </p:nvSpPr>
        <p:spPr>
          <a:xfrm>
            <a:off x="215516" y="915566"/>
            <a:ext cx="8712968" cy="430343"/>
          </a:xfrm>
        </p:spPr>
        <p:txBody>
          <a:bodyPr/>
          <a:lstStyle/>
          <a:p>
            <a:r>
              <a:rPr lang="ja-JP" altLang="en-US" dirty="0" smtClean="0"/>
              <a:t>部門の管理者＆開発者の立場を想定して、次のような設定操作を体験します。</a:t>
            </a:r>
            <a:endParaRPr kumimoji="1" lang="en-US" altLang="ja-JP" dirty="0" smtClean="0"/>
          </a:p>
        </p:txBody>
      </p:sp>
      <p:sp>
        <p:nvSpPr>
          <p:cNvPr id="75" name="スライド番号プレースホルダー 6"/>
          <p:cNvSpPr>
            <a:spLocks noGrp="1"/>
          </p:cNvSpPr>
          <p:nvPr>
            <p:ph type="sldNum" sz="quarter" idx="12"/>
          </p:nvPr>
        </p:nvSpPr>
        <p:spPr/>
        <p:txBody>
          <a:bodyPr/>
          <a:lstStyle/>
          <a:p>
            <a:fld id="{4B22246B-72CC-4AB3-AEF9-7F9B00475CC6}" type="slidenum">
              <a:rPr lang="ja-JP" altLang="en-US" smtClean="0"/>
              <a:pPr/>
              <a:t>71</a:t>
            </a:fld>
            <a:endParaRPr lang="ja-JP" altLang="en-US" dirty="0"/>
          </a:p>
        </p:txBody>
      </p:sp>
      <p:sp>
        <p:nvSpPr>
          <p:cNvPr id="12" name="Google Shape;484;p11"/>
          <p:cNvSpPr txBox="1"/>
          <p:nvPr/>
        </p:nvSpPr>
        <p:spPr>
          <a:xfrm>
            <a:off x="5688328" y="339502"/>
            <a:ext cx="1836000" cy="230792"/>
          </a:xfrm>
          <a:prstGeom prst="rect">
            <a:avLst/>
          </a:prstGeom>
          <a:noFill/>
          <a:ln>
            <a:noFill/>
          </a:ln>
        </p:spPr>
        <p:txBody>
          <a:bodyPr spcFirstLastPara="1" wrap="square" lIns="91425" tIns="45700" rIns="91425" bIns="45700" anchor="t" anchorCtr="0">
            <a:spAutoFit/>
          </a:bodyPr>
          <a:lstStyle/>
          <a:p>
            <a:pPr lvl="0"/>
            <a:r>
              <a:rPr lang="zh-TW" altLang="en-US" sz="900" b="1" dirty="0">
                <a:solidFill>
                  <a:schemeClr val="accent1"/>
                </a:solidFill>
                <a:latin typeface="Meiryo"/>
                <a:ea typeface="Meiryo"/>
                <a:cs typeface="Meiryo"/>
                <a:sym typeface="Meiryo"/>
              </a:rPr>
              <a:t>部門管理者＆開発者（</a:t>
            </a:r>
            <a:r>
              <a:rPr lang="en-US" altLang="zh-TW" sz="900" b="1" dirty="0">
                <a:solidFill>
                  <a:schemeClr val="accent1"/>
                </a:solidFill>
                <a:latin typeface="Segoe UI 本文"/>
                <a:ea typeface="Meiryo"/>
                <a:cs typeface="Meiryo"/>
                <a:sym typeface="Meiryo"/>
              </a:rPr>
              <a:t>01</a:t>
            </a:r>
            <a:r>
              <a:rPr lang="zh-TW" altLang="en-US" sz="900" b="1" dirty="0">
                <a:solidFill>
                  <a:schemeClr val="accent1"/>
                </a:solidFill>
                <a:latin typeface="Meiryo"/>
                <a:ea typeface="Meiryo"/>
                <a:cs typeface="Meiryo"/>
                <a:sym typeface="Meiryo"/>
              </a:rPr>
              <a:t>）</a:t>
            </a:r>
          </a:p>
        </p:txBody>
      </p:sp>
      <p:pic>
        <p:nvPicPr>
          <p:cNvPr id="128" name="Google Shape;474;p11"/>
          <p:cNvPicPr preferRelativeResize="0"/>
          <p:nvPr/>
        </p:nvPicPr>
        <p:blipFill rotWithShape="1">
          <a:blip r:embed="rId3">
            <a:alphaModFix/>
          </a:blip>
          <a:srcRect/>
          <a:stretch/>
        </p:blipFill>
        <p:spPr>
          <a:xfrm>
            <a:off x="5328128" y="267494"/>
            <a:ext cx="396000" cy="396000"/>
          </a:xfrm>
          <a:prstGeom prst="rect">
            <a:avLst/>
          </a:prstGeom>
          <a:noFill/>
          <a:ln>
            <a:noFill/>
          </a:ln>
        </p:spPr>
      </p:pic>
      <p:sp>
        <p:nvSpPr>
          <p:cNvPr id="147" name="正方形/長方形 146"/>
          <p:cNvSpPr/>
          <p:nvPr/>
        </p:nvSpPr>
        <p:spPr>
          <a:xfrm>
            <a:off x="274416" y="1346852"/>
            <a:ext cx="2911038" cy="3385090"/>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p:cNvSpPr/>
          <p:nvPr/>
        </p:nvSpPr>
        <p:spPr>
          <a:xfrm>
            <a:off x="5975064" y="1354293"/>
            <a:ext cx="2911038" cy="3385090"/>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p:cNvSpPr/>
          <p:nvPr/>
        </p:nvSpPr>
        <p:spPr>
          <a:xfrm>
            <a:off x="3399456" y="2722486"/>
            <a:ext cx="2396519" cy="1995824"/>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813200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833702" y="1839398"/>
            <a:ext cx="5967847" cy="297878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3-1.</a:t>
            </a:r>
            <a:r>
              <a:rPr lang="ja-JP" altLang="en-US" dirty="0"/>
              <a:t>ビジネスビュー</a:t>
            </a:r>
            <a:r>
              <a:rPr lang="ja-JP" altLang="en-US" dirty="0">
                <a:latin typeface="+mn-ea"/>
              </a:rPr>
              <a:t>の</a:t>
            </a:r>
            <a:r>
              <a:rPr lang="ja-JP" altLang="en-US" dirty="0" smtClean="0">
                <a:latin typeface="+mn-ea"/>
              </a:rPr>
              <a:t>作成　テンプレートフォルダの作成</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kumimoji="1" lang="ja-JP" altLang="en-US" dirty="0" smtClean="0"/>
              <a:t>ビジネスビューのテンプレートを作成します。</a:t>
            </a:r>
            <a:endParaRPr kumimoji="1" lang="en-US" altLang="ja-JP" dirty="0" smtClean="0"/>
          </a:p>
          <a:p>
            <a:r>
              <a:rPr lang="ja-JP" altLang="en-US" dirty="0" smtClean="0"/>
              <a:t>ビジネスビューパネルの</a:t>
            </a:r>
            <a:r>
              <a:rPr lang="en-US" altLang="ja-JP" dirty="0" smtClean="0"/>
              <a:t>[</a:t>
            </a:r>
            <a:r>
              <a:rPr lang="ja-JP" altLang="en-US" dirty="0" smtClean="0"/>
              <a:t>テンプレートフォルダの作成</a:t>
            </a:r>
            <a:r>
              <a:rPr lang="en-US" altLang="ja-JP" dirty="0" smtClean="0"/>
              <a:t>]</a:t>
            </a:r>
            <a:r>
              <a:rPr lang="ja-JP" altLang="en-US" dirty="0" smtClean="0"/>
              <a:t>ボタンをクリックしてください。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72</a:t>
            </a:fld>
            <a:endParaRPr lang="ja-JP" altLang="en-US" dirty="0"/>
          </a:p>
        </p:txBody>
      </p:sp>
      <p:sp>
        <p:nvSpPr>
          <p:cNvPr id="8" name="楕円 7"/>
          <p:cNvSpPr/>
          <p:nvPr/>
        </p:nvSpPr>
        <p:spPr>
          <a:xfrm>
            <a:off x="3104421" y="203178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9" name="正方形/長方形 8"/>
          <p:cNvSpPr/>
          <p:nvPr/>
        </p:nvSpPr>
        <p:spPr>
          <a:xfrm>
            <a:off x="2868747" y="2031528"/>
            <a:ext cx="242205" cy="227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3426184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5549456" y="1699521"/>
            <a:ext cx="3241910" cy="2570857"/>
          </a:xfrm>
          <a:prstGeom prst="rect">
            <a:avLst/>
          </a:prstGeom>
          <a:ln>
            <a:solidFill>
              <a:schemeClr val="tx1">
                <a:lumMod val="75000"/>
                <a:lumOff val="25000"/>
              </a:schemeClr>
            </a:solidFill>
          </a:ln>
        </p:spPr>
      </p:pic>
      <p:pic>
        <p:nvPicPr>
          <p:cNvPr id="12" name="図 11"/>
          <p:cNvPicPr>
            <a:picLocks noChangeAspect="1"/>
          </p:cNvPicPr>
          <p:nvPr/>
        </p:nvPicPr>
        <p:blipFill>
          <a:blip r:embed="rId3"/>
          <a:stretch>
            <a:fillRect/>
          </a:stretch>
        </p:blipFill>
        <p:spPr>
          <a:xfrm>
            <a:off x="2907533" y="1699521"/>
            <a:ext cx="2503919" cy="1363344"/>
          </a:xfrm>
          <a:prstGeom prst="rect">
            <a:avLst/>
          </a:prstGeom>
          <a:ln>
            <a:solidFill>
              <a:schemeClr val="tx1">
                <a:lumMod val="75000"/>
                <a:lumOff val="25000"/>
              </a:schemeClr>
            </a:solidFill>
          </a:ln>
        </p:spPr>
      </p:pic>
      <p:pic>
        <p:nvPicPr>
          <p:cNvPr id="8" name="図 7"/>
          <p:cNvPicPr>
            <a:picLocks noChangeAspect="1"/>
          </p:cNvPicPr>
          <p:nvPr/>
        </p:nvPicPr>
        <p:blipFill>
          <a:blip r:embed="rId4"/>
          <a:stretch>
            <a:fillRect/>
          </a:stretch>
        </p:blipFill>
        <p:spPr>
          <a:xfrm>
            <a:off x="323529" y="1699653"/>
            <a:ext cx="2448272" cy="895368"/>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3-2.</a:t>
            </a:r>
            <a:r>
              <a:rPr lang="ja-JP" altLang="en-US" dirty="0"/>
              <a:t>ビジネスビュー</a:t>
            </a:r>
            <a:r>
              <a:rPr lang="ja-JP" altLang="en-US" dirty="0">
                <a:latin typeface="+mn-ea"/>
              </a:rPr>
              <a:t>の</a:t>
            </a:r>
            <a:r>
              <a:rPr lang="ja-JP" altLang="en-US" dirty="0" smtClean="0">
                <a:latin typeface="+mn-ea"/>
              </a:rPr>
              <a:t>作成　グループの作成</a:t>
            </a:r>
            <a:endParaRPr kumimoji="1" lang="ja-JP" altLang="en-US" dirty="0"/>
          </a:p>
        </p:txBody>
      </p:sp>
      <p:sp>
        <p:nvSpPr>
          <p:cNvPr id="3" name="フッター プレースホルダー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smtClean="0">
                <a:ln>
                  <a:noFill/>
                </a:ln>
                <a:solidFill>
                  <a:prstClr val="black">
                    <a:lumMod val="65000"/>
                    <a:lumOff val="35000"/>
                  </a:prstClr>
                </a:solidFill>
                <a:effectLst/>
                <a:uLnTx/>
                <a:uFillTx/>
                <a:latin typeface="Segoe UI"/>
                <a:ea typeface="メイリオ"/>
                <a:cs typeface="+mn-cs"/>
              </a:rPr>
              <a:t>© K.K. Ashisuto</a:t>
            </a:r>
            <a:endParaRPr kumimoji="1" lang="ja-JP" altLang="en-US" sz="1000" b="0" i="0" u="none" strike="noStrike" kern="1200" cap="none" spc="0" normalizeH="0" baseline="0" noProof="0" dirty="0">
              <a:ln>
                <a:noFill/>
              </a:ln>
              <a:solidFill>
                <a:prstClr val="black">
                  <a:lumMod val="65000"/>
                  <a:lumOff val="35000"/>
                </a:prstClr>
              </a:solidFill>
              <a:effectLst/>
              <a:uLnTx/>
              <a:uFillTx/>
              <a:latin typeface="Segoe UI"/>
              <a:ea typeface="メイリオ"/>
              <a:cs typeface="+mn-cs"/>
            </a:endParaRPr>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a:t>グループを作成します。</a:t>
            </a:r>
            <a:endParaRPr lang="en-US" altLang="ja-JP" dirty="0"/>
          </a:p>
          <a:p>
            <a:r>
              <a:rPr lang="en-US" altLang="ja-JP" dirty="0" smtClean="0"/>
              <a:t>[</a:t>
            </a:r>
            <a:r>
              <a:rPr lang="en-US" altLang="ja-JP" dirty="0" err="1" smtClean="0"/>
              <a:t>kkalec</a:t>
            </a:r>
            <a:r>
              <a:rPr lang="en-US" altLang="ja-JP" dirty="0" smtClean="0"/>
              <a:t>/</a:t>
            </a:r>
            <a:r>
              <a:rPr lang="en-US" altLang="ja-JP" dirty="0" err="1" smtClean="0"/>
              <a:t>cl_sales_kkalec</a:t>
            </a:r>
            <a:r>
              <a:rPr lang="en-US" altLang="ja-JP" dirty="0"/>
              <a:t>]</a:t>
            </a:r>
            <a:r>
              <a:rPr lang="ja-JP" altLang="en-US" dirty="0"/>
              <a:t>を右クリック</a:t>
            </a:r>
            <a:r>
              <a:rPr lang="ja-JP" altLang="en-US" dirty="0" smtClean="0"/>
              <a:t>して</a:t>
            </a:r>
            <a:r>
              <a:rPr lang="en-US" altLang="ja-JP" dirty="0" smtClean="0"/>
              <a:t>[</a:t>
            </a:r>
            <a:r>
              <a:rPr lang="ja-JP" altLang="en-US" dirty="0" smtClean="0"/>
              <a:t>挿入</a:t>
            </a:r>
            <a:r>
              <a:rPr lang="en-US" altLang="ja-JP" dirty="0"/>
              <a:t>]</a:t>
            </a:r>
            <a:r>
              <a:rPr lang="ja-JP" altLang="en-US" dirty="0" smtClean="0"/>
              <a:t>から</a:t>
            </a:r>
            <a:r>
              <a:rPr lang="en-US" altLang="ja-JP" dirty="0" smtClean="0"/>
              <a:t>[</a:t>
            </a:r>
            <a:r>
              <a:rPr lang="ja-JP" altLang="en-US" dirty="0" smtClean="0"/>
              <a:t>フォルダ</a:t>
            </a:r>
            <a:r>
              <a:rPr lang="en-US" altLang="ja-JP" dirty="0"/>
              <a:t>]</a:t>
            </a:r>
            <a:r>
              <a:rPr lang="ja-JP" altLang="en-US" dirty="0"/>
              <a:t>を作成します。</a:t>
            </a: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22246B-72CC-4AB3-AEF9-7F9B00475CC6}" type="slidenum">
              <a:rPr kumimoji="1" lang="ja-JP" altLang="en-US" sz="1000" b="1" i="0" u="none" strike="noStrike" kern="1200" cap="none" spc="0" normalizeH="0" baseline="0" noProof="0" smtClean="0">
                <a:ln>
                  <a:noFill/>
                </a:ln>
                <a:solidFill>
                  <a:prstClr val="black">
                    <a:lumMod val="65000"/>
                    <a:lumOff val="35000"/>
                  </a:prstClr>
                </a:solidFill>
                <a:effectLst/>
                <a:uLnTx/>
                <a:uFillTx/>
                <a:latin typeface="Segoe U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000" b="1" i="0" u="none" strike="noStrike" kern="1200" cap="none" spc="0" normalizeH="0" baseline="0" noProof="0" dirty="0">
              <a:ln>
                <a:noFill/>
              </a:ln>
              <a:solidFill>
                <a:prstClr val="black">
                  <a:lumMod val="65000"/>
                  <a:lumOff val="35000"/>
                </a:prstClr>
              </a:solidFill>
              <a:effectLst/>
              <a:uLnTx/>
              <a:uFillTx/>
              <a:latin typeface="Segoe UI"/>
              <a:ea typeface="メイリオ"/>
              <a:cs typeface="+mn-cs"/>
            </a:endParaRPr>
          </a:p>
        </p:txBody>
      </p:sp>
      <p:sp>
        <p:nvSpPr>
          <p:cNvPr id="20" name="楕円 19"/>
          <p:cNvSpPr/>
          <p:nvPr/>
        </p:nvSpPr>
        <p:spPr>
          <a:xfrm>
            <a:off x="1583668" y="18025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rgbClr val="FF0000"/>
                </a:solidFill>
                <a:effectLst/>
                <a:uLnTx/>
                <a:uFillTx/>
                <a:latin typeface="Segoe UI"/>
                <a:ea typeface="メイリオ"/>
                <a:cs typeface="+mn-cs"/>
              </a:rPr>
              <a:t>①</a:t>
            </a:r>
            <a:endParaRPr kumimoji="1" lang="ja-JP" altLang="en-US" sz="1100" b="1" i="0" u="none" strike="noStrike" kern="1200" cap="none" spc="0" normalizeH="0" baseline="0" noProof="0" dirty="0">
              <a:ln>
                <a:noFill/>
              </a:ln>
              <a:solidFill>
                <a:srgbClr val="FF0000"/>
              </a:solidFill>
              <a:effectLst/>
              <a:uLnTx/>
              <a:uFillTx/>
              <a:latin typeface="Segoe UI"/>
              <a:ea typeface="メイリオ"/>
              <a:cs typeface="+mn-cs"/>
            </a:endParaRPr>
          </a:p>
        </p:txBody>
      </p:sp>
      <p:sp>
        <p:nvSpPr>
          <p:cNvPr id="21" name="正方形/長方形 20"/>
          <p:cNvSpPr/>
          <p:nvPr/>
        </p:nvSpPr>
        <p:spPr>
          <a:xfrm>
            <a:off x="323528" y="2036420"/>
            <a:ext cx="2448273" cy="3571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2" name="楕円 21"/>
          <p:cNvSpPr/>
          <p:nvPr/>
        </p:nvSpPr>
        <p:spPr>
          <a:xfrm>
            <a:off x="2555776" y="278402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Segoe UI"/>
                <a:ea typeface="メイリオ"/>
                <a:cs typeface="+mn-cs"/>
              </a:rPr>
              <a:t>②</a:t>
            </a:r>
            <a:endParaRPr kumimoji="1" lang="ja-JP" altLang="en-US" sz="1100" b="1" i="0" u="none" strike="noStrike" kern="1200" cap="none" spc="0" normalizeH="0" baseline="0" noProof="0" dirty="0">
              <a:ln>
                <a:noFill/>
              </a:ln>
              <a:solidFill>
                <a:srgbClr val="FF0000"/>
              </a:solidFill>
              <a:effectLst/>
              <a:uLnTx/>
              <a:uFillTx/>
              <a:latin typeface="Segoe UI"/>
              <a:ea typeface="メイリオ"/>
              <a:cs typeface="+mn-cs"/>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23" name="正方形/長方形 22"/>
          <p:cNvSpPr/>
          <p:nvPr/>
        </p:nvSpPr>
        <p:spPr>
          <a:xfrm>
            <a:off x="2865809" y="2140864"/>
            <a:ext cx="1279703" cy="8954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24" name="楕円 23"/>
          <p:cNvSpPr/>
          <p:nvPr/>
        </p:nvSpPr>
        <p:spPr>
          <a:xfrm>
            <a:off x="7546458" y="185167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Segoe UI"/>
                <a:ea typeface="メイリオ"/>
                <a:cs typeface="+mn-cs"/>
              </a:rPr>
              <a:t>③</a:t>
            </a:r>
            <a:endParaRPr kumimoji="1" lang="ja-JP" altLang="en-US" sz="1100" b="1" i="0" u="none" strike="noStrike" kern="1200" cap="none" spc="0" normalizeH="0" baseline="0" noProof="0" dirty="0">
              <a:ln>
                <a:noFill/>
              </a:ln>
              <a:solidFill>
                <a:srgbClr val="FF0000"/>
              </a:solidFill>
              <a:effectLst/>
              <a:uLnTx/>
              <a:uFillTx/>
              <a:latin typeface="Segoe UI"/>
              <a:ea typeface="メイリオ"/>
              <a:cs typeface="+mn-cs"/>
            </a:endParaRPr>
          </a:p>
        </p:txBody>
      </p:sp>
      <p:sp>
        <p:nvSpPr>
          <p:cNvPr id="25" name="正方形/長方形 24"/>
          <p:cNvSpPr/>
          <p:nvPr/>
        </p:nvSpPr>
        <p:spPr>
          <a:xfrm>
            <a:off x="5552366" y="2113411"/>
            <a:ext cx="2551103" cy="5942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Tree>
    <p:extLst>
      <p:ext uri="{BB962C8B-B14F-4D97-AF65-F5344CB8AC3E}">
        <p14:creationId xmlns:p14="http://schemas.microsoft.com/office/powerpoint/2010/main" val="351405618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395536" y="1839397"/>
            <a:ext cx="2860900" cy="900000"/>
          </a:xfrm>
          <a:prstGeom prst="rect">
            <a:avLst/>
          </a:prstGeom>
          <a:ln>
            <a:solidFill>
              <a:schemeClr val="tx1">
                <a:lumMod val="75000"/>
                <a:lumOff val="25000"/>
              </a:schemeClr>
            </a:solidFill>
          </a:ln>
        </p:spPr>
      </p:pic>
      <p:pic>
        <p:nvPicPr>
          <p:cNvPr id="16" name="図 15"/>
          <p:cNvPicPr>
            <a:picLocks noChangeAspect="1"/>
          </p:cNvPicPr>
          <p:nvPr/>
        </p:nvPicPr>
        <p:blipFill>
          <a:blip r:embed="rId3"/>
          <a:stretch>
            <a:fillRect/>
          </a:stretch>
        </p:blipFill>
        <p:spPr>
          <a:xfrm>
            <a:off x="384655" y="2834455"/>
            <a:ext cx="2860900" cy="900000"/>
          </a:xfrm>
          <a:prstGeom prst="rect">
            <a:avLst/>
          </a:prstGeom>
          <a:ln>
            <a:solidFill>
              <a:schemeClr val="tx1">
                <a:lumMod val="75000"/>
                <a:lumOff val="25000"/>
              </a:schemeClr>
            </a:solidFill>
          </a:ln>
        </p:spPr>
      </p:pic>
      <p:pic>
        <p:nvPicPr>
          <p:cNvPr id="26" name="図 25"/>
          <p:cNvPicPr>
            <a:picLocks noChangeAspect="1"/>
          </p:cNvPicPr>
          <p:nvPr/>
        </p:nvPicPr>
        <p:blipFill>
          <a:blip r:embed="rId4"/>
          <a:stretch>
            <a:fillRect/>
          </a:stretch>
        </p:blipFill>
        <p:spPr>
          <a:xfrm>
            <a:off x="3347864" y="1839397"/>
            <a:ext cx="2858871" cy="900000"/>
          </a:xfrm>
          <a:prstGeom prst="rect">
            <a:avLst/>
          </a:prstGeom>
          <a:ln>
            <a:solidFill>
              <a:schemeClr val="tx1">
                <a:lumMod val="75000"/>
                <a:lumOff val="25000"/>
              </a:schemeClr>
            </a:solidFill>
          </a:ln>
        </p:spPr>
      </p:pic>
      <p:pic>
        <p:nvPicPr>
          <p:cNvPr id="27" name="図 26"/>
          <p:cNvPicPr>
            <a:picLocks noChangeAspect="1"/>
          </p:cNvPicPr>
          <p:nvPr/>
        </p:nvPicPr>
        <p:blipFill>
          <a:blip r:embed="rId5"/>
          <a:stretch>
            <a:fillRect/>
          </a:stretch>
        </p:blipFill>
        <p:spPr>
          <a:xfrm>
            <a:off x="3347864" y="2834455"/>
            <a:ext cx="2849879" cy="900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3-3.</a:t>
            </a:r>
            <a:r>
              <a:rPr lang="ja-JP" altLang="en-US" dirty="0"/>
              <a:t>ビジネスビュー</a:t>
            </a:r>
            <a:r>
              <a:rPr lang="ja-JP" altLang="en-US" dirty="0">
                <a:latin typeface="+mn-ea"/>
              </a:rPr>
              <a:t>の</a:t>
            </a:r>
            <a:r>
              <a:rPr lang="ja-JP" altLang="en-US" dirty="0" smtClean="0">
                <a:latin typeface="+mn-ea"/>
              </a:rPr>
              <a:t>作成　フォルダ名の変更</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kumimoji="1" lang="ja-JP" altLang="en-US" dirty="0" smtClean="0"/>
              <a:t>作成した各フォルダの設定値を変更します。</a:t>
            </a:r>
            <a:endParaRPr kumimoji="1" lang="en-US" altLang="ja-JP" dirty="0" smtClean="0"/>
          </a:p>
          <a:p>
            <a:r>
              <a:rPr lang="ja-JP" altLang="en-US" dirty="0" smtClean="0"/>
              <a:t>それぞれのフォルダの</a:t>
            </a:r>
            <a:r>
              <a:rPr lang="en-US" altLang="ja-JP" dirty="0" smtClean="0"/>
              <a:t>[</a:t>
            </a:r>
            <a:r>
              <a:rPr lang="en-US" altLang="ja-JP" dirty="0" smtClean="0">
                <a:cs typeface="メイリオ" pitchFamily="50" charset="-128"/>
              </a:rPr>
              <a:t>DESCRIPTION]</a:t>
            </a:r>
            <a:r>
              <a:rPr lang="ja-JP" altLang="en-US" dirty="0" smtClean="0"/>
              <a:t>を日本語に変更して</a:t>
            </a:r>
            <a:r>
              <a:rPr lang="en-US" altLang="ja-JP" dirty="0" smtClean="0"/>
              <a:t>[</a:t>
            </a:r>
            <a:r>
              <a:rPr lang="ja-JP" altLang="en-US" dirty="0" smtClean="0"/>
              <a:t>適応</a:t>
            </a:r>
            <a:r>
              <a:rPr lang="en-US" altLang="ja-JP" dirty="0" smtClean="0"/>
              <a:t>]</a:t>
            </a:r>
            <a:r>
              <a:rPr lang="ja-JP" altLang="en-US" dirty="0" smtClean="0"/>
              <a:t>ボタンをクリックしてください。</a:t>
            </a:r>
            <a:endParaRPr lang="en-US" altLang="ja-JP" dirty="0">
              <a:latin typeface="+mn-ea"/>
              <a:cs typeface="メイリオ" pitchFamily="50" charset="-128"/>
            </a:endParaRPr>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74</a:t>
            </a:fld>
            <a:endParaRPr lang="ja-JP" altLang="en-US" dirty="0"/>
          </a:p>
        </p:txBody>
      </p:sp>
      <p:sp>
        <p:nvSpPr>
          <p:cNvPr id="20" name="楕円 19"/>
          <p:cNvSpPr/>
          <p:nvPr/>
        </p:nvSpPr>
        <p:spPr>
          <a:xfrm>
            <a:off x="1583668" y="18025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1" name="正方形/長方形 20"/>
          <p:cNvSpPr/>
          <p:nvPr/>
        </p:nvSpPr>
        <p:spPr>
          <a:xfrm>
            <a:off x="384655" y="2037850"/>
            <a:ext cx="1307025" cy="31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1583668" y="28183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32" name="正方形/長方形 31"/>
          <p:cNvSpPr/>
          <p:nvPr/>
        </p:nvSpPr>
        <p:spPr>
          <a:xfrm>
            <a:off x="2944962" y="2591079"/>
            <a:ext cx="322355" cy="18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374654" y="3053671"/>
            <a:ext cx="1307025" cy="31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楕円 48"/>
          <p:cNvSpPr/>
          <p:nvPr/>
        </p:nvSpPr>
        <p:spPr>
          <a:xfrm>
            <a:off x="4539075" y="180255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50" name="正方形/長方形 49"/>
          <p:cNvSpPr/>
          <p:nvPr/>
        </p:nvSpPr>
        <p:spPr>
          <a:xfrm>
            <a:off x="3340062" y="2037850"/>
            <a:ext cx="1307025" cy="31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p:cNvSpPr/>
          <p:nvPr/>
        </p:nvSpPr>
        <p:spPr>
          <a:xfrm>
            <a:off x="4535861" y="28183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52" name="正方形/長方形 51"/>
          <p:cNvSpPr/>
          <p:nvPr/>
        </p:nvSpPr>
        <p:spPr>
          <a:xfrm>
            <a:off x="3336848" y="3053671"/>
            <a:ext cx="1307025" cy="3130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2933201" y="3570647"/>
            <a:ext cx="322355" cy="18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5875388" y="3570647"/>
            <a:ext cx="322355" cy="18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5875388" y="2588546"/>
            <a:ext cx="322355" cy="1851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6" name="Group 55">
            <a:extLst>
              <a:ext uri="{FF2B5EF4-FFF2-40B4-BE49-F238E27FC236}">
                <a16:creationId xmlns:a16="http://schemas.microsoft.com/office/drawing/2014/main" id="{9362CC33-BB32-4282-94FC-C4D2DD7E54D8}"/>
              </a:ext>
            </a:extLst>
          </p:cNvPr>
          <p:cNvGraphicFramePr>
            <a:graphicFrameLocks noGrp="1"/>
          </p:cNvGraphicFramePr>
          <p:nvPr>
            <p:extLst/>
          </p:nvPr>
        </p:nvGraphicFramePr>
        <p:xfrm>
          <a:off x="6314070" y="1531681"/>
          <a:ext cx="2612300" cy="3328416"/>
        </p:xfrm>
        <a:graphic>
          <a:graphicData uri="http://schemas.openxmlformats.org/drawingml/2006/table">
            <a:tbl>
              <a:tblPr/>
              <a:tblGrid>
                <a:gridCol w="1306150">
                  <a:extLst>
                    <a:ext uri="{9D8B030D-6E8A-4147-A177-3AD203B41FA5}">
                      <a16:colId xmlns:a16="http://schemas.microsoft.com/office/drawing/2014/main" val="20001"/>
                    </a:ext>
                  </a:extLst>
                </a:gridCol>
                <a:gridCol w="1306150">
                  <a:extLst>
                    <a:ext uri="{9D8B030D-6E8A-4147-A177-3AD203B41FA5}">
                      <a16:colId xmlns:a16="http://schemas.microsoft.com/office/drawing/2014/main" val="3098161779"/>
                    </a:ext>
                  </a:extLst>
                </a:gridCol>
              </a:tblGrid>
              <a:tr h="284680">
                <a:tc gridSpan="2">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1" i="0" u="none" strike="noStrike" cap="none" normalizeH="0" baseline="0" dirty="0" smtClean="0">
                          <a:ln>
                            <a:noFill/>
                          </a:ln>
                          <a:solidFill>
                            <a:schemeClr val="tx1">
                              <a:lumMod val="75000"/>
                              <a:lumOff val="25000"/>
                            </a:schemeClr>
                          </a:solidFill>
                          <a:effectLst/>
                          <a:latin typeface="+mn-ea"/>
                          <a:ea typeface="+mn-ea"/>
                          <a:cs typeface="メイリオ" pitchFamily="50" charset="-128"/>
                        </a:rPr>
                        <a:t>各フォルダの設定値</a:t>
                      </a:r>
                      <a:endParaRPr kumimoji="1" lang="ja-JP" altLang="en-US" sz="1200" b="1"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extLst>
                  <a:ext uri="{0D108BD9-81ED-4DB2-BD59-A6C34878D82A}">
                    <a16:rowId xmlns:a16="http://schemas.microsoft.com/office/drawing/2014/main" val="1051240489"/>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FOLDER</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AREA</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DESCRIPTION</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エリア</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2534715"/>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FOLDER</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ITEM</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910369"/>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DESCRIPTION</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商品</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31941540"/>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3780225"/>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FOLDER</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SALES</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14691527"/>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DESCRIPTION</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売上</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0953821"/>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endParaRPr kumimoji="1" lang="en-US" altLang="ja-JP" sz="10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635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81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1297269"/>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FOLDER</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ACCOUNTINGS</a:t>
                      </a: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85548295"/>
                  </a:ext>
                </a:extLst>
              </a:tr>
              <a:tr h="258511">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0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DESCRIPTION</a:t>
                      </a:r>
                      <a:endParaRPr kumimoji="1" lang="en-US" altLang="ja-JP" sz="1000" b="0" i="0" u="none" strike="noStrike" cap="none" normalizeH="0" baseline="0" dirty="0">
                        <a:ln>
                          <a:noFill/>
                        </a:ln>
                        <a:solidFill>
                          <a:schemeClr val="tx1">
                            <a:lumMod val="75000"/>
                            <a:lumOff val="25000"/>
                          </a:schemeClr>
                        </a:solidFill>
                        <a:effectLst/>
                        <a:latin typeface="+mn-lt"/>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計上日付</a:t>
                      </a:r>
                      <a:endParaRPr kumimoji="1" lang="en-US" altLang="ja-JP" sz="10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8868587"/>
                  </a:ext>
                </a:extLst>
              </a:tr>
            </a:tbl>
          </a:graphicData>
        </a:graphic>
      </p:graphicFrame>
      <p:sp>
        <p:nvSpPr>
          <p:cNvPr id="2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0287526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4495363" y="1834954"/>
            <a:ext cx="3601064" cy="2736304"/>
          </a:xfrm>
          <a:prstGeom prst="rect">
            <a:avLst/>
          </a:prstGeom>
          <a:ln>
            <a:solidFill>
              <a:schemeClr val="tx1">
                <a:lumMod val="75000"/>
                <a:lumOff val="25000"/>
              </a:schemeClr>
            </a:solidFill>
          </a:ln>
        </p:spPr>
      </p:pic>
      <p:pic>
        <p:nvPicPr>
          <p:cNvPr id="6" name="図 5"/>
          <p:cNvPicPr>
            <a:picLocks noChangeAspect="1"/>
          </p:cNvPicPr>
          <p:nvPr/>
        </p:nvPicPr>
        <p:blipFill>
          <a:blip r:embed="rId3"/>
          <a:stretch>
            <a:fillRect/>
          </a:stretch>
        </p:blipFill>
        <p:spPr>
          <a:xfrm>
            <a:off x="395536" y="1834954"/>
            <a:ext cx="3591986" cy="273630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3-4.</a:t>
            </a:r>
            <a:r>
              <a:rPr lang="ja-JP" altLang="en-US" dirty="0"/>
              <a:t>ビジネスビュー</a:t>
            </a:r>
            <a:r>
              <a:rPr lang="ja-JP" altLang="en-US" dirty="0">
                <a:latin typeface="+mn-ea"/>
              </a:rPr>
              <a:t>の</a:t>
            </a:r>
            <a:r>
              <a:rPr lang="ja-JP" altLang="en-US" dirty="0" smtClean="0">
                <a:latin typeface="+mn-ea"/>
              </a:rPr>
              <a:t>作成　グループの作成①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smtClean="0"/>
              <a:t>各フォルダに所属させたい項目を移動します。</a:t>
            </a:r>
            <a:endParaRPr lang="en-US" altLang="ja-JP" dirty="0" smtClean="0"/>
          </a:p>
          <a:p>
            <a:r>
              <a:rPr kumimoji="1" lang="en-US" altLang="ja-JP" dirty="0" smtClean="0"/>
              <a:t>[</a:t>
            </a:r>
            <a:r>
              <a:rPr kumimoji="1" lang="ja-JP" altLang="en-US" dirty="0" smtClean="0"/>
              <a:t>エリア</a:t>
            </a:r>
            <a:r>
              <a:rPr kumimoji="1" lang="en-US" altLang="ja-JP" dirty="0" smtClean="0"/>
              <a:t>]</a:t>
            </a:r>
            <a:r>
              <a:rPr kumimoji="1" lang="ja-JP" altLang="en-US" dirty="0" smtClean="0"/>
              <a:t>グループに</a:t>
            </a:r>
            <a:r>
              <a:rPr kumimoji="1" lang="en-US" altLang="ja-JP" dirty="0" smtClean="0"/>
              <a:t>[</a:t>
            </a:r>
            <a:r>
              <a:rPr kumimoji="1" lang="ja-JP" altLang="en-US" dirty="0" smtClean="0"/>
              <a:t>地区番号</a:t>
            </a:r>
            <a:r>
              <a:rPr kumimoji="1" lang="en-US" altLang="ja-JP" dirty="0" smtClean="0"/>
              <a:t>]</a:t>
            </a:r>
            <a:r>
              <a:rPr kumimoji="1" lang="ja-JP" altLang="en-US" dirty="0" err="1" smtClean="0"/>
              <a:t>、</a:t>
            </a:r>
            <a:r>
              <a:rPr kumimoji="1" lang="en-US" altLang="ja-JP" dirty="0" smtClean="0"/>
              <a:t>[</a:t>
            </a:r>
            <a:r>
              <a:rPr kumimoji="1" lang="ja-JP" altLang="en-US" dirty="0" smtClean="0"/>
              <a:t>地区名</a:t>
            </a:r>
            <a:r>
              <a:rPr kumimoji="1" lang="en-US" altLang="ja-JP" dirty="0" smtClean="0"/>
              <a:t>]</a:t>
            </a:r>
            <a:r>
              <a:rPr kumimoji="1" lang="ja-JP" altLang="en-US" dirty="0" err="1" smtClean="0"/>
              <a:t>、</a:t>
            </a:r>
            <a:r>
              <a:rPr kumimoji="1" lang="en-US" altLang="ja-JP" dirty="0" smtClean="0"/>
              <a:t>[</a:t>
            </a:r>
            <a:r>
              <a:rPr kumimoji="1" lang="ja-JP" altLang="en-US" dirty="0" smtClean="0"/>
              <a:t>都道府県番号</a:t>
            </a:r>
            <a:r>
              <a:rPr kumimoji="1" lang="en-US" altLang="ja-JP" dirty="0" smtClean="0"/>
              <a:t>]</a:t>
            </a:r>
            <a:r>
              <a:rPr kumimoji="1" lang="ja-JP" altLang="en-US" dirty="0" err="1" smtClean="0"/>
              <a:t>、</a:t>
            </a:r>
            <a:r>
              <a:rPr kumimoji="1" lang="en-US" altLang="ja-JP" dirty="0" smtClean="0"/>
              <a:t>[</a:t>
            </a:r>
            <a:r>
              <a:rPr kumimoji="1" lang="ja-JP" altLang="en-US" dirty="0" smtClean="0"/>
              <a:t>都道府県名</a:t>
            </a:r>
            <a:r>
              <a:rPr kumimoji="1" lang="en-US" altLang="ja-JP" dirty="0" smtClean="0"/>
              <a:t>]</a:t>
            </a:r>
            <a:r>
              <a:rPr kumimoji="1" lang="ja-JP" altLang="en-US" dirty="0" smtClean="0"/>
              <a:t>を</a:t>
            </a:r>
            <a:r>
              <a:rPr lang="ja-JP" altLang="en-US" dirty="0" smtClean="0"/>
              <a:t>ドラッグアンドドロップします。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75</a:t>
            </a:fld>
            <a:endParaRPr lang="ja-JP" altLang="en-US" dirty="0"/>
          </a:p>
        </p:txBody>
      </p:sp>
      <p:sp>
        <p:nvSpPr>
          <p:cNvPr id="31" name="楕円 30"/>
          <p:cNvSpPr/>
          <p:nvPr/>
        </p:nvSpPr>
        <p:spPr>
          <a:xfrm>
            <a:off x="1403648" y="25668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3" name="正方形/長方形 32"/>
          <p:cNvSpPr/>
          <p:nvPr/>
        </p:nvSpPr>
        <p:spPr>
          <a:xfrm>
            <a:off x="330715" y="2816904"/>
            <a:ext cx="1432973" cy="5164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719188" y="2428370"/>
            <a:ext cx="1166552" cy="1919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801307" y="2446576"/>
            <a:ext cx="989176" cy="701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393581" y="2373360"/>
            <a:ext cx="1566542" cy="1566542"/>
          </a:xfrm>
          <a:prstGeom prst="rect">
            <a:avLst/>
          </a:prstGeom>
        </p:spPr>
      </p:pic>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91058">
            <a:off x="1716463" y="2782194"/>
            <a:ext cx="726663" cy="460944"/>
          </a:xfrm>
          <a:prstGeom prst="rect">
            <a:avLst/>
          </a:prstGeom>
        </p:spPr>
      </p:pic>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4230236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95537" y="1834954"/>
            <a:ext cx="3616334" cy="2736000"/>
          </a:xfrm>
          <a:prstGeom prst="rect">
            <a:avLst/>
          </a:prstGeom>
          <a:ln>
            <a:solidFill>
              <a:schemeClr val="tx1">
                <a:lumMod val="75000"/>
                <a:lumOff val="25000"/>
              </a:schemeClr>
            </a:solidFill>
          </a:ln>
        </p:spPr>
      </p:pic>
      <p:pic>
        <p:nvPicPr>
          <p:cNvPr id="7" name="図 6"/>
          <p:cNvPicPr>
            <a:picLocks noChangeAspect="1"/>
          </p:cNvPicPr>
          <p:nvPr/>
        </p:nvPicPr>
        <p:blipFill>
          <a:blip r:embed="rId3"/>
          <a:stretch>
            <a:fillRect/>
          </a:stretch>
        </p:blipFill>
        <p:spPr>
          <a:xfrm>
            <a:off x="4495363" y="1834954"/>
            <a:ext cx="3603973" cy="2736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3-5.</a:t>
            </a:r>
            <a:r>
              <a:rPr lang="ja-JP" altLang="en-US" dirty="0"/>
              <a:t>ビジネスビュー</a:t>
            </a:r>
            <a:r>
              <a:rPr lang="ja-JP" altLang="en-US" dirty="0">
                <a:latin typeface="+mn-ea"/>
              </a:rPr>
              <a:t>の</a:t>
            </a:r>
            <a:r>
              <a:rPr lang="ja-JP" altLang="en-US" dirty="0" smtClean="0">
                <a:latin typeface="+mn-ea"/>
              </a:rPr>
              <a:t>作成　グループ</a:t>
            </a:r>
            <a:r>
              <a:rPr lang="ja-JP" altLang="en-US" dirty="0">
                <a:latin typeface="+mn-ea"/>
              </a:rPr>
              <a:t>の</a:t>
            </a:r>
            <a:r>
              <a:rPr lang="ja-JP" altLang="en-US" dirty="0" smtClean="0">
                <a:latin typeface="+mn-ea"/>
              </a:rPr>
              <a:t>作成②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smtClean="0"/>
              <a:t>各フォルダに所属させたい項目を移動します。</a:t>
            </a:r>
            <a:endParaRPr lang="en-US" altLang="ja-JP" dirty="0" smtClean="0"/>
          </a:p>
          <a:p>
            <a:r>
              <a:rPr kumimoji="1" lang="en-US" altLang="ja-JP" dirty="0" smtClean="0"/>
              <a:t>[</a:t>
            </a:r>
            <a:r>
              <a:rPr lang="ja-JP" altLang="en-US" dirty="0" smtClean="0"/>
              <a:t>商品</a:t>
            </a:r>
            <a:r>
              <a:rPr kumimoji="1" lang="en-US" altLang="ja-JP" dirty="0" smtClean="0"/>
              <a:t>]</a:t>
            </a:r>
            <a:r>
              <a:rPr kumimoji="1" lang="ja-JP" altLang="en-US" dirty="0" smtClean="0"/>
              <a:t>グループに</a:t>
            </a:r>
            <a:r>
              <a:rPr kumimoji="1" lang="en-US" altLang="ja-JP" dirty="0" smtClean="0"/>
              <a:t>[</a:t>
            </a:r>
            <a:r>
              <a:rPr lang="ja-JP" altLang="en-US" dirty="0" smtClean="0"/>
              <a:t>大分類</a:t>
            </a:r>
            <a:r>
              <a:rPr lang="ja-JP" altLang="en-US" dirty="0"/>
              <a:t>番号</a:t>
            </a:r>
            <a:r>
              <a:rPr kumimoji="1" lang="en-US" altLang="ja-JP" dirty="0" smtClean="0"/>
              <a:t>]</a:t>
            </a:r>
            <a:r>
              <a:rPr kumimoji="1" lang="ja-JP" altLang="en-US" dirty="0" err="1" smtClean="0"/>
              <a:t>、</a:t>
            </a:r>
            <a:r>
              <a:rPr kumimoji="1" lang="en-US" altLang="ja-JP" dirty="0" smtClean="0"/>
              <a:t>[</a:t>
            </a:r>
            <a:r>
              <a:rPr lang="ja-JP" altLang="en-US" dirty="0" smtClean="0"/>
              <a:t>大分類名</a:t>
            </a:r>
            <a:r>
              <a:rPr kumimoji="1" lang="en-US" altLang="ja-JP" dirty="0" smtClean="0"/>
              <a:t>]</a:t>
            </a:r>
            <a:r>
              <a:rPr kumimoji="1" lang="ja-JP" altLang="en-US" dirty="0" err="1" smtClean="0"/>
              <a:t>、</a:t>
            </a:r>
            <a:r>
              <a:rPr kumimoji="1" lang="en-US" altLang="ja-JP" dirty="0" smtClean="0"/>
              <a:t>[</a:t>
            </a:r>
            <a:r>
              <a:rPr lang="ja-JP" altLang="en-US" dirty="0" smtClean="0"/>
              <a:t>中分類</a:t>
            </a:r>
            <a:r>
              <a:rPr kumimoji="1" lang="ja-JP" altLang="en-US" dirty="0" smtClean="0"/>
              <a:t>番号</a:t>
            </a:r>
            <a:r>
              <a:rPr kumimoji="1" lang="en-US" altLang="ja-JP" dirty="0" smtClean="0"/>
              <a:t>]</a:t>
            </a:r>
            <a:r>
              <a:rPr kumimoji="1" lang="ja-JP" altLang="en-US" dirty="0" err="1" smtClean="0"/>
              <a:t>、</a:t>
            </a:r>
            <a:r>
              <a:rPr kumimoji="1" lang="en-US" altLang="ja-JP" dirty="0" smtClean="0"/>
              <a:t>[</a:t>
            </a:r>
            <a:r>
              <a:rPr lang="ja-JP" altLang="en-US" dirty="0" smtClean="0"/>
              <a:t>中分類</a:t>
            </a:r>
            <a:r>
              <a:rPr kumimoji="1" lang="ja-JP" altLang="en-US" dirty="0" smtClean="0"/>
              <a:t>名</a:t>
            </a:r>
            <a:r>
              <a:rPr kumimoji="1" lang="en-US" altLang="ja-JP" dirty="0" smtClean="0"/>
              <a:t>]</a:t>
            </a:r>
            <a:r>
              <a:rPr kumimoji="1" lang="ja-JP" altLang="en-US" dirty="0" err="1" smtClean="0"/>
              <a:t>、</a:t>
            </a:r>
            <a:r>
              <a:rPr kumimoji="1" lang="en-US" altLang="ja-JP" dirty="0" smtClean="0"/>
              <a:t>[</a:t>
            </a:r>
            <a:r>
              <a:rPr kumimoji="1" lang="ja-JP" altLang="en-US" dirty="0" smtClean="0"/>
              <a:t>商品番号</a:t>
            </a:r>
            <a:r>
              <a:rPr kumimoji="1" lang="en-US" altLang="ja-JP" dirty="0" smtClean="0"/>
              <a:t>]</a:t>
            </a:r>
            <a:r>
              <a:rPr kumimoji="1" lang="ja-JP" altLang="en-US" dirty="0" err="1" smtClean="0"/>
              <a:t>、</a:t>
            </a:r>
            <a:r>
              <a:rPr kumimoji="1" lang="en-US" altLang="ja-JP" dirty="0" smtClean="0"/>
              <a:t>[</a:t>
            </a:r>
            <a:r>
              <a:rPr kumimoji="1" lang="ja-JP" altLang="en-US" dirty="0" smtClean="0"/>
              <a:t>商品名</a:t>
            </a:r>
            <a:r>
              <a:rPr kumimoji="1" lang="en-US" altLang="ja-JP" dirty="0" smtClean="0"/>
              <a:t>]</a:t>
            </a:r>
            <a:r>
              <a:rPr kumimoji="1" lang="ja-JP" altLang="en-US" dirty="0" err="1" smtClean="0"/>
              <a:t>、</a:t>
            </a:r>
            <a:r>
              <a:rPr kumimoji="1" lang="en-US" altLang="ja-JP" dirty="0" smtClean="0"/>
              <a:t>[</a:t>
            </a:r>
            <a:r>
              <a:rPr kumimoji="1" lang="ja-JP" altLang="en-US" dirty="0" smtClean="0"/>
              <a:t>定価</a:t>
            </a:r>
            <a:r>
              <a:rPr kumimoji="1" lang="en-US" altLang="ja-JP" dirty="0" smtClean="0"/>
              <a:t>]</a:t>
            </a:r>
            <a:r>
              <a:rPr kumimoji="1" lang="ja-JP" altLang="en-US" dirty="0" err="1" smtClean="0"/>
              <a:t>、</a:t>
            </a:r>
            <a:r>
              <a:rPr kumimoji="1" lang="en-US" altLang="ja-JP" dirty="0" smtClean="0"/>
              <a:t/>
            </a:r>
            <a:br>
              <a:rPr kumimoji="1" lang="en-US" altLang="ja-JP" dirty="0" smtClean="0"/>
            </a:br>
            <a:r>
              <a:rPr kumimoji="1" lang="en-US" altLang="ja-JP" dirty="0" smtClean="0"/>
              <a:t>[</a:t>
            </a:r>
            <a:r>
              <a:rPr kumimoji="1" lang="ja-JP" altLang="en-US" dirty="0" smtClean="0"/>
              <a:t>原価</a:t>
            </a:r>
            <a:r>
              <a:rPr kumimoji="1" lang="en-US" altLang="ja-JP" dirty="0" smtClean="0"/>
              <a:t>]</a:t>
            </a:r>
            <a:r>
              <a:rPr kumimoji="1" lang="ja-JP" altLang="en-US" dirty="0" smtClean="0"/>
              <a:t>を</a:t>
            </a:r>
            <a:r>
              <a:rPr lang="ja-JP" altLang="en-US" dirty="0" smtClean="0"/>
              <a:t>ドラッグアンドドロップします。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76</a:t>
            </a:fld>
            <a:endParaRPr lang="ja-JP" altLang="en-US" dirty="0"/>
          </a:p>
        </p:txBody>
      </p:sp>
      <p:sp>
        <p:nvSpPr>
          <p:cNvPr id="31" name="楕円 30"/>
          <p:cNvSpPr/>
          <p:nvPr/>
        </p:nvSpPr>
        <p:spPr>
          <a:xfrm>
            <a:off x="1763688" y="38856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3" name="正方形/長方形 32"/>
          <p:cNvSpPr/>
          <p:nvPr/>
        </p:nvSpPr>
        <p:spPr>
          <a:xfrm>
            <a:off x="323383" y="3193698"/>
            <a:ext cx="1440305" cy="1136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790797" y="3072458"/>
            <a:ext cx="750767" cy="192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813970" y="2962725"/>
            <a:ext cx="989176" cy="12109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393581" y="2373360"/>
            <a:ext cx="1566542" cy="1566542"/>
          </a:xfrm>
          <a:prstGeom prst="rect">
            <a:avLst/>
          </a:prstGeom>
        </p:spPr>
      </p:pic>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50989">
            <a:off x="1714929" y="3408379"/>
            <a:ext cx="726663" cy="460944"/>
          </a:xfrm>
          <a:prstGeom prst="rect">
            <a:avLst/>
          </a:prstGeom>
        </p:spPr>
      </p:pic>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445983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95536" y="1832728"/>
            <a:ext cx="3619598" cy="2736000"/>
          </a:xfrm>
          <a:prstGeom prst="rect">
            <a:avLst/>
          </a:prstGeom>
          <a:ln>
            <a:solidFill>
              <a:schemeClr val="tx1">
                <a:lumMod val="75000"/>
                <a:lumOff val="25000"/>
              </a:schemeClr>
            </a:solidFill>
          </a:ln>
        </p:spPr>
      </p:pic>
      <p:pic>
        <p:nvPicPr>
          <p:cNvPr id="7" name="図 6"/>
          <p:cNvPicPr>
            <a:picLocks noChangeAspect="1"/>
          </p:cNvPicPr>
          <p:nvPr/>
        </p:nvPicPr>
        <p:blipFill>
          <a:blip r:embed="rId3"/>
          <a:stretch>
            <a:fillRect/>
          </a:stretch>
        </p:blipFill>
        <p:spPr>
          <a:xfrm>
            <a:off x="4495362" y="1830425"/>
            <a:ext cx="3615428" cy="2736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3-6.</a:t>
            </a:r>
            <a:r>
              <a:rPr lang="ja-JP" altLang="en-US" dirty="0"/>
              <a:t>ビジネスビュー</a:t>
            </a:r>
            <a:r>
              <a:rPr lang="ja-JP" altLang="en-US" dirty="0">
                <a:latin typeface="+mn-ea"/>
              </a:rPr>
              <a:t>の</a:t>
            </a:r>
            <a:r>
              <a:rPr lang="ja-JP" altLang="en-US" dirty="0" smtClean="0">
                <a:latin typeface="+mn-ea"/>
              </a:rPr>
              <a:t>作成　グループ</a:t>
            </a:r>
            <a:r>
              <a:rPr lang="ja-JP" altLang="en-US" dirty="0">
                <a:latin typeface="+mn-ea"/>
              </a:rPr>
              <a:t>の</a:t>
            </a:r>
            <a:r>
              <a:rPr lang="ja-JP" altLang="en-US" dirty="0" smtClean="0">
                <a:latin typeface="+mn-ea"/>
              </a:rPr>
              <a:t>作成③</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smtClean="0"/>
              <a:t>各フォルダに所属させたい項目を移動します。</a:t>
            </a:r>
            <a:endParaRPr lang="en-US" altLang="ja-JP" dirty="0" smtClean="0"/>
          </a:p>
          <a:p>
            <a:r>
              <a:rPr kumimoji="1" lang="en-US" altLang="ja-JP" dirty="0" smtClean="0"/>
              <a:t>[</a:t>
            </a:r>
            <a:r>
              <a:rPr lang="ja-JP" altLang="en-US" dirty="0" smtClean="0"/>
              <a:t>売上</a:t>
            </a:r>
            <a:r>
              <a:rPr kumimoji="1" lang="en-US" altLang="ja-JP" dirty="0" smtClean="0"/>
              <a:t>]</a:t>
            </a:r>
            <a:r>
              <a:rPr kumimoji="1" lang="ja-JP" altLang="en-US" dirty="0" smtClean="0"/>
              <a:t>グループに</a:t>
            </a:r>
            <a:r>
              <a:rPr kumimoji="1" lang="en-US" altLang="ja-JP" dirty="0" smtClean="0"/>
              <a:t>[</a:t>
            </a:r>
            <a:r>
              <a:rPr lang="ja-JP" altLang="en-US" dirty="0" smtClean="0"/>
              <a:t>数量</a:t>
            </a:r>
            <a:r>
              <a:rPr kumimoji="1" lang="en-US" altLang="ja-JP" dirty="0" smtClean="0"/>
              <a:t>]</a:t>
            </a:r>
            <a:r>
              <a:rPr kumimoji="1" lang="ja-JP" altLang="en-US" dirty="0" err="1" smtClean="0"/>
              <a:t>、</a:t>
            </a:r>
            <a:r>
              <a:rPr kumimoji="1" lang="en-US" altLang="ja-JP" dirty="0" smtClean="0"/>
              <a:t>[</a:t>
            </a:r>
            <a:r>
              <a:rPr lang="ja-JP" altLang="en-US" dirty="0" smtClean="0"/>
              <a:t>売価</a:t>
            </a:r>
            <a:r>
              <a:rPr kumimoji="1" lang="en-US" altLang="ja-JP" dirty="0" smtClean="0"/>
              <a:t>]</a:t>
            </a:r>
            <a:r>
              <a:rPr kumimoji="1" lang="ja-JP" altLang="en-US" dirty="0" err="1" smtClean="0"/>
              <a:t>、</a:t>
            </a:r>
            <a:r>
              <a:rPr kumimoji="1" lang="en-US" altLang="ja-JP" dirty="0" smtClean="0"/>
              <a:t>[</a:t>
            </a:r>
            <a:r>
              <a:rPr lang="ja-JP" altLang="en-US" dirty="0" smtClean="0"/>
              <a:t>販売</a:t>
            </a:r>
            <a:r>
              <a:rPr lang="ja-JP" altLang="en-US" dirty="0"/>
              <a:t>金額</a:t>
            </a:r>
            <a:r>
              <a:rPr kumimoji="1" lang="en-US" altLang="ja-JP" dirty="0" smtClean="0"/>
              <a:t>]</a:t>
            </a:r>
            <a:r>
              <a:rPr kumimoji="1" lang="ja-JP" altLang="en-US" dirty="0" smtClean="0"/>
              <a:t>を</a:t>
            </a:r>
            <a:r>
              <a:rPr lang="ja-JP" altLang="en-US" dirty="0" smtClean="0"/>
              <a:t>ドラッグアンドドロップします。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77</a:t>
            </a:fld>
            <a:endParaRPr lang="ja-JP" altLang="en-US" dirty="0"/>
          </a:p>
        </p:txBody>
      </p:sp>
      <p:sp>
        <p:nvSpPr>
          <p:cNvPr id="31" name="楕円 30"/>
          <p:cNvSpPr/>
          <p:nvPr/>
        </p:nvSpPr>
        <p:spPr>
          <a:xfrm>
            <a:off x="1763688" y="365187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3" name="正方形/長方形 32"/>
          <p:cNvSpPr/>
          <p:nvPr/>
        </p:nvSpPr>
        <p:spPr>
          <a:xfrm>
            <a:off x="345982" y="3297524"/>
            <a:ext cx="1504982" cy="3188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900518" y="4011910"/>
            <a:ext cx="750767" cy="174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986004" y="4062182"/>
            <a:ext cx="989176" cy="416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393581" y="2373360"/>
            <a:ext cx="1566542" cy="1566542"/>
          </a:xfrm>
          <a:prstGeom prst="rect">
            <a:avLst/>
          </a:prstGeom>
        </p:spPr>
      </p:pic>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67144">
            <a:off x="1147204" y="3616465"/>
            <a:ext cx="726663" cy="460944"/>
          </a:xfrm>
          <a:prstGeom prst="rect">
            <a:avLst/>
          </a:prstGeom>
        </p:spPr>
      </p:pic>
      <p:sp>
        <p:nvSpPr>
          <p:cNvPr id="18" name="正方形/長方形 17"/>
          <p:cNvSpPr/>
          <p:nvPr/>
        </p:nvSpPr>
        <p:spPr>
          <a:xfrm>
            <a:off x="345982" y="4093806"/>
            <a:ext cx="1504982" cy="1979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9988015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395535" y="1834954"/>
            <a:ext cx="3612152" cy="2736000"/>
          </a:xfrm>
          <a:prstGeom prst="rect">
            <a:avLst/>
          </a:prstGeom>
          <a:ln>
            <a:solidFill>
              <a:schemeClr val="tx1">
                <a:lumMod val="75000"/>
                <a:lumOff val="25000"/>
              </a:schemeClr>
            </a:solidFill>
          </a:ln>
        </p:spPr>
      </p:pic>
      <p:pic>
        <p:nvPicPr>
          <p:cNvPr id="7" name="図 6"/>
          <p:cNvPicPr>
            <a:picLocks noChangeAspect="1"/>
          </p:cNvPicPr>
          <p:nvPr/>
        </p:nvPicPr>
        <p:blipFill>
          <a:blip r:embed="rId3"/>
          <a:stretch>
            <a:fillRect/>
          </a:stretch>
        </p:blipFill>
        <p:spPr>
          <a:xfrm>
            <a:off x="4495362" y="1840539"/>
            <a:ext cx="3598675" cy="273600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3-7.</a:t>
            </a:r>
            <a:r>
              <a:rPr lang="ja-JP" altLang="en-US" dirty="0"/>
              <a:t>ビジネスビュー</a:t>
            </a:r>
            <a:r>
              <a:rPr lang="ja-JP" altLang="en-US" dirty="0">
                <a:latin typeface="+mn-ea"/>
              </a:rPr>
              <a:t>の</a:t>
            </a:r>
            <a:r>
              <a:rPr lang="ja-JP" altLang="en-US" dirty="0" smtClean="0">
                <a:latin typeface="+mn-ea"/>
              </a:rPr>
              <a:t>作成　グループ</a:t>
            </a:r>
            <a:r>
              <a:rPr lang="ja-JP" altLang="en-US" dirty="0">
                <a:latin typeface="+mn-ea"/>
              </a:rPr>
              <a:t>の</a:t>
            </a:r>
            <a:r>
              <a:rPr lang="ja-JP" altLang="en-US" dirty="0" smtClean="0">
                <a:latin typeface="+mn-ea"/>
              </a:rPr>
              <a:t>作成④</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smtClean="0"/>
              <a:t>各フォルダに所属させたい項目を移動します。</a:t>
            </a:r>
            <a:endParaRPr lang="en-US" altLang="ja-JP" dirty="0" smtClean="0"/>
          </a:p>
          <a:p>
            <a:r>
              <a:rPr kumimoji="1" lang="en-US" altLang="ja-JP" dirty="0" smtClean="0"/>
              <a:t>[</a:t>
            </a:r>
            <a:r>
              <a:rPr lang="ja-JP" altLang="en-US" dirty="0" smtClean="0"/>
              <a:t>計上</a:t>
            </a:r>
            <a:r>
              <a:rPr lang="ja-JP" altLang="en-US" dirty="0"/>
              <a:t>日付</a:t>
            </a:r>
            <a:r>
              <a:rPr kumimoji="1" lang="en-US" altLang="ja-JP" dirty="0" smtClean="0"/>
              <a:t>]</a:t>
            </a:r>
            <a:r>
              <a:rPr kumimoji="1" lang="ja-JP" altLang="en-US" dirty="0" smtClean="0"/>
              <a:t>グループに</a:t>
            </a:r>
            <a:r>
              <a:rPr kumimoji="1" lang="en-US" altLang="ja-JP" dirty="0" smtClean="0"/>
              <a:t>[</a:t>
            </a:r>
            <a:r>
              <a:rPr kumimoji="1" lang="ja-JP" altLang="en-US" dirty="0" smtClean="0"/>
              <a:t>可動日付</a:t>
            </a:r>
            <a:r>
              <a:rPr kumimoji="1" lang="en-US" altLang="ja-JP" dirty="0" smtClean="0"/>
              <a:t>]</a:t>
            </a:r>
            <a:r>
              <a:rPr kumimoji="1" lang="ja-JP" altLang="en-US" dirty="0" err="1" smtClean="0"/>
              <a:t>、</a:t>
            </a:r>
            <a:r>
              <a:rPr kumimoji="1" lang="en-US" altLang="ja-JP" dirty="0" smtClean="0"/>
              <a:t>[</a:t>
            </a:r>
            <a:r>
              <a:rPr kumimoji="1" lang="ja-JP" altLang="en-US" dirty="0" smtClean="0"/>
              <a:t>計上年月日</a:t>
            </a:r>
            <a:r>
              <a:rPr kumimoji="1" lang="en-US" altLang="ja-JP" dirty="0" smtClean="0"/>
              <a:t>_</a:t>
            </a:r>
            <a:r>
              <a:rPr kumimoji="1" lang="ja-JP" altLang="en-US" dirty="0" smtClean="0"/>
              <a:t>年</a:t>
            </a:r>
            <a:r>
              <a:rPr kumimoji="1" lang="en-US" altLang="ja-JP" dirty="0" smtClean="0"/>
              <a:t>]</a:t>
            </a:r>
            <a:r>
              <a:rPr kumimoji="1" lang="ja-JP" altLang="en-US" dirty="0" err="1" smtClean="0"/>
              <a:t>、</a:t>
            </a:r>
            <a:r>
              <a:rPr kumimoji="1" lang="en-US" altLang="ja-JP" dirty="0" smtClean="0"/>
              <a:t>[</a:t>
            </a:r>
            <a:r>
              <a:rPr lang="ja-JP" altLang="en-US" dirty="0" smtClean="0"/>
              <a:t>計上</a:t>
            </a:r>
            <a:r>
              <a:rPr lang="ja-JP" altLang="en-US" dirty="0"/>
              <a:t>年月日</a:t>
            </a:r>
            <a:r>
              <a:rPr lang="en-US" altLang="ja-JP" dirty="0" smtClean="0"/>
              <a:t>_</a:t>
            </a:r>
            <a:r>
              <a:rPr lang="ja-JP" altLang="en-US" dirty="0" smtClean="0"/>
              <a:t>月</a:t>
            </a:r>
            <a:r>
              <a:rPr lang="en-US" altLang="ja-JP" dirty="0" smtClean="0"/>
              <a:t>]</a:t>
            </a:r>
            <a:r>
              <a:rPr kumimoji="1" lang="ja-JP" altLang="en-US" dirty="0" err="1" smtClean="0"/>
              <a:t>、</a:t>
            </a:r>
            <a:r>
              <a:rPr kumimoji="1" lang="en-US" altLang="ja-JP" dirty="0" smtClean="0"/>
              <a:t>[</a:t>
            </a:r>
            <a:r>
              <a:rPr lang="ja-JP" altLang="en-US" dirty="0" smtClean="0"/>
              <a:t>計上</a:t>
            </a:r>
            <a:r>
              <a:rPr lang="ja-JP" altLang="en-US" dirty="0"/>
              <a:t>年月日</a:t>
            </a:r>
            <a:r>
              <a:rPr lang="en-US" altLang="ja-JP" dirty="0" smtClean="0"/>
              <a:t>_</a:t>
            </a:r>
            <a:r>
              <a:rPr lang="ja-JP" altLang="en-US" dirty="0" smtClean="0"/>
              <a:t>日</a:t>
            </a:r>
            <a:r>
              <a:rPr lang="en-US" altLang="ja-JP" dirty="0" smtClean="0"/>
              <a:t>]</a:t>
            </a:r>
            <a:r>
              <a:rPr kumimoji="1" lang="ja-JP" altLang="en-US" dirty="0" err="1" smtClean="0"/>
              <a:t>、</a:t>
            </a:r>
            <a:r>
              <a:rPr kumimoji="1" lang="en-US" altLang="ja-JP" dirty="0" smtClean="0"/>
              <a:t>[</a:t>
            </a:r>
            <a:r>
              <a:rPr lang="ja-JP" altLang="en-US" dirty="0" smtClean="0"/>
              <a:t>計上</a:t>
            </a:r>
            <a:r>
              <a:rPr lang="ja-JP" altLang="en-US" dirty="0"/>
              <a:t>年月日</a:t>
            </a:r>
            <a:r>
              <a:rPr lang="en-US" altLang="ja-JP" dirty="0" smtClean="0"/>
              <a:t>_Y-M]</a:t>
            </a:r>
            <a:r>
              <a:rPr kumimoji="1" lang="ja-JP" altLang="en-US" dirty="0" err="1" smtClean="0"/>
              <a:t>、</a:t>
            </a:r>
            <a:r>
              <a:rPr kumimoji="1" lang="en-US" altLang="ja-JP" dirty="0" smtClean="0"/>
              <a:t>[</a:t>
            </a:r>
            <a:r>
              <a:rPr lang="ja-JP" altLang="en-US" dirty="0" smtClean="0"/>
              <a:t>計上年月日</a:t>
            </a:r>
            <a:r>
              <a:rPr lang="en-US" altLang="ja-JP" dirty="0" smtClean="0"/>
              <a:t>]</a:t>
            </a:r>
            <a:r>
              <a:rPr kumimoji="1" lang="ja-JP" altLang="en-US" dirty="0" smtClean="0"/>
              <a:t>を</a:t>
            </a:r>
            <a:r>
              <a:rPr lang="ja-JP" altLang="en-US" dirty="0" smtClean="0"/>
              <a:t>ドラッグアンドドロップします。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78</a:t>
            </a:fld>
            <a:endParaRPr lang="ja-JP" altLang="en-US" dirty="0"/>
          </a:p>
        </p:txBody>
      </p:sp>
      <p:sp>
        <p:nvSpPr>
          <p:cNvPr id="31" name="楕円 30"/>
          <p:cNvSpPr/>
          <p:nvPr/>
        </p:nvSpPr>
        <p:spPr>
          <a:xfrm>
            <a:off x="1606527" y="349851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33" name="正方形/長方形 32"/>
          <p:cNvSpPr/>
          <p:nvPr/>
        </p:nvSpPr>
        <p:spPr>
          <a:xfrm>
            <a:off x="359291" y="2843964"/>
            <a:ext cx="1504982" cy="6386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898700" y="4483636"/>
            <a:ext cx="750767" cy="174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5986004" y="3786550"/>
            <a:ext cx="1682340" cy="7844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393581" y="2373360"/>
            <a:ext cx="1566542" cy="1566542"/>
          </a:xfrm>
          <a:prstGeom prst="rect">
            <a:avLst/>
          </a:prstGeom>
        </p:spPr>
      </p:pic>
      <p:pic>
        <p:nvPicPr>
          <p:cNvPr id="30" name="図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17051">
            <a:off x="1066114" y="3734877"/>
            <a:ext cx="925051" cy="586787"/>
          </a:xfrm>
          <a:prstGeom prst="rect">
            <a:avLst/>
          </a:prstGeom>
        </p:spPr>
      </p:pic>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36631108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3-8.</a:t>
            </a:r>
            <a:r>
              <a:rPr lang="ja-JP" altLang="en-US" dirty="0"/>
              <a:t>ビジネスビュー</a:t>
            </a:r>
            <a:r>
              <a:rPr lang="ja-JP" altLang="en-US" dirty="0">
                <a:latin typeface="+mn-ea"/>
              </a:rPr>
              <a:t>の</a:t>
            </a:r>
            <a:r>
              <a:rPr lang="ja-JP" altLang="en-US" dirty="0" smtClean="0">
                <a:latin typeface="+mn-ea"/>
              </a:rPr>
              <a:t>作成　グループの確認</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79</a:t>
            </a:fld>
            <a:endParaRPr lang="ja-JP" altLang="en-US" dirty="0"/>
          </a:p>
        </p:txBody>
      </p:sp>
      <p:graphicFrame>
        <p:nvGraphicFramePr>
          <p:cNvPr id="23" name="表 22"/>
          <p:cNvGraphicFramePr>
            <a:graphicFrameLocks noGrp="1"/>
          </p:cNvGraphicFramePr>
          <p:nvPr>
            <p:extLst>
              <p:ext uri="{D42A27DB-BD31-4B8C-83A1-F6EECF244321}">
                <p14:modId xmlns:p14="http://schemas.microsoft.com/office/powerpoint/2010/main" val="3958623345"/>
              </p:ext>
            </p:extLst>
          </p:nvPr>
        </p:nvGraphicFramePr>
        <p:xfrm>
          <a:off x="2554153" y="1273148"/>
          <a:ext cx="1512168" cy="1326855"/>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253908891"/>
                    </a:ext>
                  </a:extLst>
                </a:gridCol>
              </a:tblGrid>
              <a:tr h="308571">
                <a:tc>
                  <a:txBody>
                    <a:bodyPr/>
                    <a:lstStyle/>
                    <a:p>
                      <a:r>
                        <a:rPr kumimoji="1" lang="ja-JP" altLang="en-US" sz="1200" dirty="0" smtClean="0"/>
                        <a:t>エリア</a:t>
                      </a:r>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ja-JP" altLang="en-US" sz="1000" dirty="0" smtClean="0">
                          <a:solidFill>
                            <a:schemeClr val="tx1">
                              <a:lumMod val="75000"/>
                              <a:lumOff val="25000"/>
                            </a:schemeClr>
                          </a:solidFill>
                          <a:latin typeface="+mn-ea"/>
                          <a:ea typeface="+mn-ea"/>
                        </a:rPr>
                        <a:t>地区番号</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ja-JP" altLang="en-US" sz="1000" dirty="0" smtClean="0">
                          <a:solidFill>
                            <a:schemeClr val="tx1">
                              <a:lumMod val="75000"/>
                              <a:lumOff val="25000"/>
                            </a:schemeClr>
                          </a:solidFill>
                          <a:latin typeface="+mn-ea"/>
                          <a:ea typeface="+mn-ea"/>
                        </a:rPr>
                        <a:t>地区名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ja-JP" altLang="en-US" sz="1000" dirty="0" smtClean="0">
                          <a:solidFill>
                            <a:schemeClr val="tx1">
                              <a:lumMod val="75000"/>
                              <a:lumOff val="25000"/>
                            </a:schemeClr>
                          </a:solidFill>
                          <a:latin typeface="+mn-ea"/>
                          <a:ea typeface="+mn-ea"/>
                        </a:rPr>
                        <a:t>都道府県番号</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384461"/>
                  </a:ext>
                </a:extLst>
              </a:tr>
              <a:tr h="254571">
                <a:tc>
                  <a:txBody>
                    <a:bodyPr/>
                    <a:lstStyle/>
                    <a:p>
                      <a:r>
                        <a:rPr kumimoji="1" lang="ja-JP" altLang="en-US" sz="1000" dirty="0" smtClean="0">
                          <a:solidFill>
                            <a:schemeClr val="tx1">
                              <a:lumMod val="75000"/>
                              <a:lumOff val="25000"/>
                            </a:schemeClr>
                          </a:solidFill>
                          <a:latin typeface="+mn-ea"/>
                          <a:ea typeface="+mn-ea"/>
                        </a:rPr>
                        <a:t>都道府県名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236269"/>
                  </a:ext>
                </a:extLst>
              </a:tr>
            </a:tbl>
          </a:graphicData>
        </a:graphic>
      </p:graphicFrame>
      <p:graphicFrame>
        <p:nvGraphicFramePr>
          <p:cNvPr id="24" name="表 23"/>
          <p:cNvGraphicFramePr>
            <a:graphicFrameLocks noGrp="1"/>
          </p:cNvGraphicFramePr>
          <p:nvPr>
            <p:extLst>
              <p:ext uri="{D42A27DB-BD31-4B8C-83A1-F6EECF244321}">
                <p14:modId xmlns:p14="http://schemas.microsoft.com/office/powerpoint/2010/main" val="1134399296"/>
              </p:ext>
            </p:extLst>
          </p:nvPr>
        </p:nvGraphicFramePr>
        <p:xfrm>
          <a:off x="4307821" y="1275606"/>
          <a:ext cx="1512168" cy="2090568"/>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253908891"/>
                    </a:ext>
                  </a:extLst>
                </a:gridCol>
              </a:tblGrid>
              <a:tr h="308571">
                <a:tc>
                  <a:txBody>
                    <a:bodyPr/>
                    <a:lstStyle/>
                    <a:p>
                      <a:r>
                        <a:rPr kumimoji="1" lang="ja-JP" altLang="en-US" sz="1200" dirty="0" smtClean="0"/>
                        <a:t>商品</a:t>
                      </a:r>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ja-JP" altLang="en-US" sz="1000" dirty="0" smtClean="0">
                          <a:solidFill>
                            <a:schemeClr val="tx1">
                              <a:lumMod val="75000"/>
                              <a:lumOff val="25000"/>
                            </a:schemeClr>
                          </a:solidFill>
                          <a:latin typeface="+mn-ea"/>
                          <a:ea typeface="+mn-ea"/>
                        </a:rPr>
                        <a:t>大分類番号</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ja-JP" altLang="en-US" sz="1000" dirty="0" smtClean="0">
                          <a:solidFill>
                            <a:schemeClr val="tx1">
                              <a:lumMod val="75000"/>
                              <a:lumOff val="25000"/>
                            </a:schemeClr>
                          </a:solidFill>
                          <a:latin typeface="+mn-ea"/>
                          <a:ea typeface="+mn-ea"/>
                        </a:rPr>
                        <a:t>大分類名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ja-JP" altLang="en-US" sz="1000" dirty="0" smtClean="0">
                          <a:solidFill>
                            <a:schemeClr val="tx1">
                              <a:lumMod val="75000"/>
                              <a:lumOff val="25000"/>
                            </a:schemeClr>
                          </a:solidFill>
                          <a:latin typeface="+mn-ea"/>
                          <a:ea typeface="+mn-ea"/>
                        </a:rPr>
                        <a:t>中分類番号</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384461"/>
                  </a:ext>
                </a:extLst>
              </a:tr>
              <a:tr h="254571">
                <a:tc>
                  <a:txBody>
                    <a:bodyPr/>
                    <a:lstStyle/>
                    <a:p>
                      <a:r>
                        <a:rPr kumimoji="1" lang="ja-JP" altLang="en-US" sz="1000" dirty="0" smtClean="0">
                          <a:solidFill>
                            <a:schemeClr val="tx1">
                              <a:lumMod val="75000"/>
                              <a:lumOff val="25000"/>
                            </a:schemeClr>
                          </a:solidFill>
                          <a:latin typeface="+mn-ea"/>
                          <a:ea typeface="+mn-ea"/>
                        </a:rPr>
                        <a:t>中分類名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236269"/>
                  </a:ext>
                </a:extLst>
              </a:tr>
              <a:tr h="254571">
                <a:tc>
                  <a:txBody>
                    <a:bodyPr/>
                    <a:lstStyle/>
                    <a:p>
                      <a:r>
                        <a:rPr kumimoji="1" lang="ja-JP" altLang="en-US" sz="1000" dirty="0" smtClean="0">
                          <a:solidFill>
                            <a:schemeClr val="tx1">
                              <a:lumMod val="75000"/>
                              <a:lumOff val="25000"/>
                            </a:schemeClr>
                          </a:solidFill>
                          <a:latin typeface="+mn-ea"/>
                          <a:ea typeface="+mn-ea"/>
                        </a:rPr>
                        <a:t>商品名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278806"/>
                  </a:ext>
                </a:extLst>
              </a:tr>
              <a:tr h="254571">
                <a:tc>
                  <a:txBody>
                    <a:bodyPr/>
                    <a:lstStyle/>
                    <a:p>
                      <a:r>
                        <a:rPr kumimoji="1" lang="ja-JP" altLang="en-US" sz="1000" dirty="0" smtClean="0">
                          <a:solidFill>
                            <a:schemeClr val="tx1">
                              <a:lumMod val="75000"/>
                              <a:lumOff val="25000"/>
                            </a:schemeClr>
                          </a:solidFill>
                          <a:latin typeface="+mn-ea"/>
                          <a:ea typeface="+mn-ea"/>
                        </a:rPr>
                        <a:t>定価</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189887"/>
                  </a:ext>
                </a:extLst>
              </a:tr>
              <a:tr h="254571">
                <a:tc>
                  <a:txBody>
                    <a:bodyPr/>
                    <a:lstStyle/>
                    <a:p>
                      <a:r>
                        <a:rPr kumimoji="1" lang="ja-JP" altLang="en-US" sz="1000" dirty="0" smtClean="0">
                          <a:solidFill>
                            <a:schemeClr val="tx1">
                              <a:lumMod val="75000"/>
                              <a:lumOff val="25000"/>
                            </a:schemeClr>
                          </a:solidFill>
                          <a:latin typeface="+mn-ea"/>
                          <a:ea typeface="+mn-ea"/>
                        </a:rPr>
                        <a:t>原価</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7395045"/>
                  </a:ext>
                </a:extLst>
              </a:tr>
            </a:tbl>
          </a:graphicData>
        </a:graphic>
      </p:graphicFrame>
      <p:graphicFrame>
        <p:nvGraphicFramePr>
          <p:cNvPr id="25" name="表 24"/>
          <p:cNvGraphicFramePr>
            <a:graphicFrameLocks noGrp="1"/>
          </p:cNvGraphicFramePr>
          <p:nvPr>
            <p:extLst>
              <p:ext uri="{D42A27DB-BD31-4B8C-83A1-F6EECF244321}">
                <p14:modId xmlns:p14="http://schemas.microsoft.com/office/powerpoint/2010/main" val="269486485"/>
              </p:ext>
            </p:extLst>
          </p:nvPr>
        </p:nvGraphicFramePr>
        <p:xfrm>
          <a:off x="6033416" y="1273148"/>
          <a:ext cx="1512168" cy="1072284"/>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253908891"/>
                    </a:ext>
                  </a:extLst>
                </a:gridCol>
              </a:tblGrid>
              <a:tr h="308571">
                <a:tc>
                  <a:txBody>
                    <a:bodyPr/>
                    <a:lstStyle/>
                    <a:p>
                      <a:r>
                        <a:rPr kumimoji="1" lang="ja-JP" altLang="en-US" sz="1200" dirty="0" smtClean="0"/>
                        <a:t>売上</a:t>
                      </a:r>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ja-JP" altLang="en-US" sz="1000" dirty="0" smtClean="0">
                          <a:solidFill>
                            <a:schemeClr val="tx1">
                              <a:lumMod val="75000"/>
                              <a:lumOff val="25000"/>
                            </a:schemeClr>
                          </a:solidFill>
                          <a:latin typeface="+mn-ea"/>
                          <a:ea typeface="+mn-ea"/>
                        </a:rPr>
                        <a:t>売価</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r>
                        <a:rPr kumimoji="1" lang="ja-JP" altLang="en-US" sz="1000" dirty="0" smtClean="0">
                          <a:solidFill>
                            <a:schemeClr val="tx1">
                              <a:lumMod val="75000"/>
                              <a:lumOff val="25000"/>
                            </a:schemeClr>
                          </a:solidFill>
                          <a:latin typeface="+mn-ea"/>
                          <a:ea typeface="+mn-ea"/>
                        </a:rPr>
                        <a:t>数量</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r>
                        <a:rPr kumimoji="1" lang="ja-JP" altLang="en-US" sz="1000" dirty="0" smtClean="0">
                          <a:solidFill>
                            <a:schemeClr val="tx1">
                              <a:lumMod val="75000"/>
                              <a:lumOff val="25000"/>
                            </a:schemeClr>
                          </a:solidFill>
                          <a:latin typeface="+mn-ea"/>
                          <a:ea typeface="+mn-ea"/>
                        </a:rPr>
                        <a:t>販売金額</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384461"/>
                  </a:ext>
                </a:extLst>
              </a:tr>
            </a:tbl>
          </a:graphicData>
        </a:graphic>
      </p:graphicFrame>
      <p:graphicFrame>
        <p:nvGraphicFramePr>
          <p:cNvPr id="26" name="表 25"/>
          <p:cNvGraphicFramePr>
            <a:graphicFrameLocks noGrp="1"/>
          </p:cNvGraphicFramePr>
          <p:nvPr>
            <p:extLst>
              <p:ext uri="{D42A27DB-BD31-4B8C-83A1-F6EECF244321}">
                <p14:modId xmlns:p14="http://schemas.microsoft.com/office/powerpoint/2010/main" val="3361489245"/>
              </p:ext>
            </p:extLst>
          </p:nvPr>
        </p:nvGraphicFramePr>
        <p:xfrm>
          <a:off x="6035688" y="2556313"/>
          <a:ext cx="1512168" cy="1835997"/>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3253908891"/>
                    </a:ext>
                  </a:extLst>
                </a:gridCol>
              </a:tblGrid>
              <a:tr h="308571">
                <a:tc>
                  <a:txBody>
                    <a:bodyPr/>
                    <a:lstStyle/>
                    <a:p>
                      <a:r>
                        <a:rPr kumimoji="1" lang="ja-JP" altLang="en-US" sz="1200" dirty="0" smtClean="0"/>
                        <a:t>計上年月日</a:t>
                      </a:r>
                      <a:endParaRPr kumimoji="1" lang="ja-JP" alt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84656070"/>
                  </a:ext>
                </a:extLst>
              </a:tr>
              <a:tr h="254571">
                <a:tc>
                  <a:txBody>
                    <a:bodyPr/>
                    <a:lstStyle/>
                    <a:p>
                      <a:r>
                        <a:rPr kumimoji="1" lang="ja-JP" altLang="en-US" sz="1000" dirty="0" smtClean="0">
                          <a:solidFill>
                            <a:schemeClr val="tx1">
                              <a:lumMod val="75000"/>
                              <a:lumOff val="25000"/>
                            </a:schemeClr>
                          </a:solidFill>
                          <a:latin typeface="+mn-ea"/>
                          <a:ea typeface="+mn-ea"/>
                        </a:rPr>
                        <a:t>計上年月日</a:t>
                      </a:r>
                      <a:r>
                        <a:rPr kumimoji="1" lang="en-US" altLang="ja-JP" sz="1000" dirty="0" smtClean="0">
                          <a:solidFill>
                            <a:schemeClr val="tx1">
                              <a:lumMod val="75000"/>
                              <a:lumOff val="25000"/>
                            </a:schemeClr>
                          </a:solidFill>
                          <a:latin typeface="+mn-lt"/>
                          <a:ea typeface="+mn-ea"/>
                        </a:rPr>
                        <a:t>_</a:t>
                      </a:r>
                      <a:r>
                        <a:rPr kumimoji="1" lang="ja-JP" altLang="en-US" sz="1000" dirty="0" smtClean="0">
                          <a:solidFill>
                            <a:schemeClr val="tx1">
                              <a:lumMod val="75000"/>
                              <a:lumOff val="25000"/>
                            </a:schemeClr>
                          </a:solidFill>
                          <a:latin typeface="+mn-ea"/>
                          <a:ea typeface="+mn-ea"/>
                        </a:rPr>
                        <a:t>年</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1431804"/>
                  </a:ext>
                </a:extLst>
              </a:tr>
              <a:tr h="25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lumMod val="75000"/>
                              <a:lumOff val="25000"/>
                            </a:schemeClr>
                          </a:solidFill>
                          <a:latin typeface="+mn-ea"/>
                          <a:ea typeface="+mn-ea"/>
                        </a:rPr>
                        <a:t>計上年月日</a:t>
                      </a:r>
                      <a:r>
                        <a:rPr kumimoji="1" lang="en-US" altLang="ja-JP" sz="1000" dirty="0" smtClean="0">
                          <a:solidFill>
                            <a:schemeClr val="tx1">
                              <a:lumMod val="75000"/>
                              <a:lumOff val="25000"/>
                            </a:schemeClr>
                          </a:solidFill>
                          <a:latin typeface="+mn-lt"/>
                          <a:ea typeface="+mn-ea"/>
                        </a:rPr>
                        <a:t>_</a:t>
                      </a:r>
                      <a:r>
                        <a:rPr kumimoji="1" lang="ja-JP" altLang="en-US" sz="1000" dirty="0" smtClean="0">
                          <a:solidFill>
                            <a:schemeClr val="tx1">
                              <a:lumMod val="75000"/>
                              <a:lumOff val="25000"/>
                            </a:schemeClr>
                          </a:solidFill>
                          <a:latin typeface="+mn-ea"/>
                          <a:ea typeface="+mn-ea"/>
                        </a:rPr>
                        <a:t>月</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1312516"/>
                  </a:ext>
                </a:extLst>
              </a:tr>
              <a:tr h="25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lumMod val="75000"/>
                              <a:lumOff val="25000"/>
                            </a:schemeClr>
                          </a:solidFill>
                          <a:latin typeface="+mn-ea"/>
                          <a:ea typeface="+mn-ea"/>
                        </a:rPr>
                        <a:t>計上年月日</a:t>
                      </a:r>
                      <a:r>
                        <a:rPr kumimoji="1" lang="en-US" altLang="ja-JP" sz="1000" dirty="0" smtClean="0">
                          <a:solidFill>
                            <a:schemeClr val="tx1">
                              <a:lumMod val="75000"/>
                              <a:lumOff val="25000"/>
                            </a:schemeClr>
                          </a:solidFill>
                          <a:latin typeface="+mn-lt"/>
                          <a:ea typeface="+mn-ea"/>
                        </a:rPr>
                        <a:t>_</a:t>
                      </a:r>
                      <a:r>
                        <a:rPr kumimoji="1" lang="ja-JP" altLang="en-US" sz="1000" dirty="0" smtClean="0">
                          <a:solidFill>
                            <a:schemeClr val="tx1">
                              <a:lumMod val="75000"/>
                              <a:lumOff val="25000"/>
                            </a:schemeClr>
                          </a:solidFill>
                          <a:latin typeface="+mn-ea"/>
                          <a:ea typeface="+mn-ea"/>
                        </a:rPr>
                        <a:t>日</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0384461"/>
                  </a:ext>
                </a:extLst>
              </a:tr>
              <a:tr h="25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lumMod val="75000"/>
                              <a:lumOff val="25000"/>
                            </a:schemeClr>
                          </a:solidFill>
                          <a:latin typeface="+mn-ea"/>
                          <a:ea typeface="+mn-ea"/>
                        </a:rPr>
                        <a:t>計上年月日</a:t>
                      </a:r>
                      <a:r>
                        <a:rPr kumimoji="1" lang="en-US" altLang="ja-JP" sz="1000" dirty="0" smtClean="0">
                          <a:solidFill>
                            <a:schemeClr val="tx1">
                              <a:lumMod val="75000"/>
                              <a:lumOff val="25000"/>
                            </a:schemeClr>
                          </a:solidFill>
                          <a:latin typeface="+mn-lt"/>
                          <a:ea typeface="+mn-ea"/>
                        </a:rPr>
                        <a:t>_Y-M</a:t>
                      </a:r>
                      <a:endParaRPr kumimoji="1" lang="ja-JP" altLang="en-US" sz="1000" dirty="0" smtClean="0">
                        <a:solidFill>
                          <a:schemeClr val="tx1">
                            <a:lumMod val="75000"/>
                            <a:lumOff val="25000"/>
                          </a:schemeClr>
                        </a:solidFill>
                        <a:latin typeface="+mn-lt"/>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236269"/>
                  </a:ext>
                </a:extLst>
              </a:tr>
              <a:tr h="2545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lumMod val="75000"/>
                              <a:lumOff val="25000"/>
                            </a:schemeClr>
                          </a:solidFill>
                          <a:latin typeface="+mn-ea"/>
                          <a:ea typeface="+mn-ea"/>
                        </a:rPr>
                        <a:t>計上年月日</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3278806"/>
                  </a:ext>
                </a:extLst>
              </a:tr>
              <a:tr h="254571">
                <a:tc>
                  <a:txBody>
                    <a:bodyPr/>
                    <a:lstStyle/>
                    <a:p>
                      <a:r>
                        <a:rPr kumimoji="1" lang="ja-JP" altLang="en-US" sz="1000" dirty="0" smtClean="0">
                          <a:solidFill>
                            <a:schemeClr val="tx1">
                              <a:lumMod val="75000"/>
                              <a:lumOff val="25000"/>
                            </a:schemeClr>
                          </a:solidFill>
                          <a:latin typeface="+mn-ea"/>
                          <a:ea typeface="+mn-ea"/>
                        </a:rPr>
                        <a:t>可動日付</a:t>
                      </a:r>
                      <a:endParaRPr kumimoji="1" lang="ja-JP" altLang="en-US" sz="1000" dirty="0">
                        <a:solidFill>
                          <a:schemeClr val="tx1">
                            <a:lumMod val="75000"/>
                            <a:lumOff val="25000"/>
                          </a:schemeClr>
                        </a:solidFill>
                        <a:latin typeface="+mn-ea"/>
                        <a:ea typeface="+mn-ea"/>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3189887"/>
                  </a:ext>
                </a:extLst>
              </a:tr>
            </a:tbl>
          </a:graphicData>
        </a:graphic>
      </p:graphicFrame>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4" name="図 3"/>
          <p:cNvPicPr>
            <a:picLocks noChangeAspect="1"/>
          </p:cNvPicPr>
          <p:nvPr/>
        </p:nvPicPr>
        <p:blipFill>
          <a:blip r:embed="rId2"/>
          <a:stretch>
            <a:fillRect/>
          </a:stretch>
        </p:blipFill>
        <p:spPr>
          <a:xfrm>
            <a:off x="395536" y="1273148"/>
            <a:ext cx="1921732" cy="3119162"/>
          </a:xfrm>
          <a:prstGeom prst="rect">
            <a:avLst/>
          </a:prstGeom>
          <a:ln>
            <a:solidFill>
              <a:schemeClr val="tx1">
                <a:lumMod val="75000"/>
                <a:lumOff val="25000"/>
              </a:schemeClr>
            </a:solidFill>
          </a:ln>
        </p:spPr>
      </p:pic>
    </p:spTree>
    <p:extLst>
      <p:ext uri="{BB962C8B-B14F-4D97-AF65-F5344CB8AC3E}">
        <p14:creationId xmlns:p14="http://schemas.microsoft.com/office/powerpoint/2010/main" val="8868463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r>
              <a:rPr lang="ja-JP" altLang="en-US" dirty="0" smtClean="0">
                <a:latin typeface="+mj-ea"/>
              </a:rPr>
              <a:t>章：ハンズオンについて</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8</a:t>
            </a:fld>
            <a:endParaRPr lang="ja-JP" altLang="en-US" dirty="0"/>
          </a:p>
        </p:txBody>
      </p:sp>
      <p:sp>
        <p:nvSpPr>
          <p:cNvPr id="5" name="コンテンツ プレースホルダー 4"/>
          <p:cNvSpPr>
            <a:spLocks noGrp="1"/>
          </p:cNvSpPr>
          <p:nvPr>
            <p:ph sz="quarter" idx="13"/>
          </p:nvPr>
        </p:nvSpPr>
        <p:spPr/>
        <p:txBody>
          <a:bodyPr/>
          <a:lstStyle/>
          <a:p>
            <a:r>
              <a:rPr kumimoji="1" lang="en-US" altLang="ja-JP" dirty="0" smtClean="0">
                <a:latin typeface="Segoe UI 本文"/>
              </a:rPr>
              <a:t>Step1</a:t>
            </a:r>
            <a:r>
              <a:rPr kumimoji="1" lang="ja-JP" altLang="en-US" dirty="0" smtClean="0">
                <a:latin typeface="+mn-ea"/>
              </a:rPr>
              <a:t>～</a:t>
            </a:r>
            <a:r>
              <a:rPr kumimoji="1" lang="en-US" altLang="ja-JP" dirty="0" smtClean="0">
                <a:latin typeface="Segoe UI 本文"/>
              </a:rPr>
              <a:t>Step3</a:t>
            </a:r>
            <a:r>
              <a:rPr kumimoji="1" lang="ja-JP" altLang="en-US" dirty="0" smtClean="0">
                <a:latin typeface="+mn-ea"/>
              </a:rPr>
              <a:t>：</a:t>
            </a:r>
            <a:endParaRPr kumimoji="1" lang="en-US" altLang="ja-JP" dirty="0" smtClean="0">
              <a:latin typeface="+mn-ea"/>
            </a:endParaRPr>
          </a:p>
          <a:p>
            <a:r>
              <a:rPr kumimoji="1" lang="ja-JP" altLang="en-US" dirty="0" smtClean="0">
                <a:latin typeface="+mn-ea"/>
              </a:rPr>
              <a:t>　リリースに向けた最低限必要な操作内容を体験します。</a:t>
            </a:r>
            <a:endParaRPr kumimoji="1" lang="ja-JP" altLang="en-US" dirty="0">
              <a:latin typeface="+mn-ea"/>
            </a:endParaRPr>
          </a:p>
        </p:txBody>
      </p:sp>
      <p:sp>
        <p:nvSpPr>
          <p:cNvPr id="9" name="円/楕円 8"/>
          <p:cNvSpPr/>
          <p:nvPr/>
        </p:nvSpPr>
        <p:spPr>
          <a:xfrm>
            <a:off x="971600"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0" name="テキスト ボックス 9"/>
          <p:cNvSpPr txBox="1"/>
          <p:nvPr/>
        </p:nvSpPr>
        <p:spPr>
          <a:xfrm>
            <a:off x="1456298" y="3435176"/>
            <a:ext cx="902811" cy="307777"/>
          </a:xfrm>
          <a:prstGeom prst="rect">
            <a:avLst/>
          </a:prstGeom>
          <a:noFill/>
        </p:spPr>
        <p:txBody>
          <a:bodyPr wrap="none" rtlCol="0">
            <a:spAutoFit/>
          </a:bodyPr>
          <a:lstStyle/>
          <a:p>
            <a:pPr algn="ctr"/>
            <a:r>
              <a:rPr kumimoji="1" lang="ja-JP" altLang="en-US" sz="1400" b="1" dirty="0" smtClean="0">
                <a:solidFill>
                  <a:schemeClr val="bg1"/>
                </a:solidFill>
              </a:rPr>
              <a:t>環境準備</a:t>
            </a:r>
            <a:endParaRPr kumimoji="1" lang="ja-JP" altLang="en-US" sz="1400" b="1" dirty="0">
              <a:solidFill>
                <a:schemeClr val="bg1"/>
              </a:solidFill>
            </a:endParaRPr>
          </a:p>
        </p:txBody>
      </p:sp>
      <p:sp>
        <p:nvSpPr>
          <p:cNvPr id="11" name="テキスト ボックス 10"/>
          <p:cNvSpPr txBox="1"/>
          <p:nvPr/>
        </p:nvSpPr>
        <p:spPr>
          <a:xfrm>
            <a:off x="842380" y="4155926"/>
            <a:ext cx="2232248" cy="535531"/>
          </a:xfrm>
          <a:prstGeom prst="rect">
            <a:avLst/>
          </a:prstGeom>
          <a:noFill/>
        </p:spPr>
        <p:txBody>
          <a:bodyPr wrap="square" rtlCol="0">
            <a:spAutoFit/>
          </a:bodyPr>
          <a:lstStyle/>
          <a:p>
            <a:pPr>
              <a:lnSpc>
                <a:spcPct val="120000"/>
              </a:lnSpc>
            </a:pPr>
            <a:r>
              <a:rPr kumimoji="1" lang="ja-JP" altLang="en-US" sz="1200" dirty="0" smtClean="0"/>
              <a:t>ユーザーアカウントの作成や、</a:t>
            </a:r>
            <a:r>
              <a:rPr lang="ja-JP" altLang="en-US" sz="1200" dirty="0" smtClean="0"/>
              <a:t>フォルダ等の</a:t>
            </a:r>
            <a:r>
              <a:rPr kumimoji="1" lang="ja-JP" altLang="en-US" sz="1200" dirty="0" smtClean="0"/>
              <a:t>環境準備</a:t>
            </a:r>
            <a:endParaRPr kumimoji="1" lang="ja-JP" altLang="en-US" sz="1200" dirty="0"/>
          </a:p>
        </p:txBody>
      </p:sp>
      <p:sp>
        <p:nvSpPr>
          <p:cNvPr id="13" name="円/楕円 12"/>
          <p:cNvSpPr/>
          <p:nvPr/>
        </p:nvSpPr>
        <p:spPr>
          <a:xfrm>
            <a:off x="363589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5" name="テキスト ボックス 14"/>
          <p:cNvSpPr txBox="1"/>
          <p:nvPr/>
        </p:nvSpPr>
        <p:spPr>
          <a:xfrm>
            <a:off x="4030825" y="3440663"/>
            <a:ext cx="1082348" cy="523220"/>
          </a:xfrm>
          <a:prstGeom prst="rect">
            <a:avLst/>
          </a:prstGeom>
          <a:noFill/>
        </p:spPr>
        <p:txBody>
          <a:bodyPr wrap="none" rtlCol="0">
            <a:spAutoFit/>
          </a:bodyPr>
          <a:lstStyle/>
          <a:p>
            <a:pPr algn="ctr"/>
            <a:r>
              <a:rPr kumimoji="1" lang="ja-JP" altLang="en-US" sz="1400" b="1" dirty="0" smtClean="0">
                <a:solidFill>
                  <a:schemeClr val="bg1"/>
                </a:solidFill>
              </a:rPr>
              <a:t>コンテンツ</a:t>
            </a:r>
            <a:endParaRPr kumimoji="1" lang="en-US" altLang="ja-JP" sz="1400" b="1" dirty="0" smtClean="0">
              <a:solidFill>
                <a:schemeClr val="bg1"/>
              </a:solidFill>
            </a:endParaRPr>
          </a:p>
          <a:p>
            <a:pPr algn="ctr"/>
            <a:r>
              <a:rPr kumimoji="1" lang="ja-JP" altLang="en-US" sz="1400" b="1" dirty="0" smtClean="0">
                <a:solidFill>
                  <a:schemeClr val="bg1"/>
                </a:solidFill>
              </a:rPr>
              <a:t>作成</a:t>
            </a:r>
            <a:endParaRPr kumimoji="1" lang="ja-JP" altLang="en-US" sz="1400" b="1" dirty="0">
              <a:solidFill>
                <a:schemeClr val="bg1"/>
              </a:solidFill>
            </a:endParaRPr>
          </a:p>
        </p:txBody>
      </p:sp>
      <p:sp>
        <p:nvSpPr>
          <p:cNvPr id="16" name="テキスト ボックス 15"/>
          <p:cNvSpPr txBox="1"/>
          <p:nvPr/>
        </p:nvSpPr>
        <p:spPr>
          <a:xfrm>
            <a:off x="3506676" y="4155926"/>
            <a:ext cx="2232248" cy="535531"/>
          </a:xfrm>
          <a:prstGeom prst="rect">
            <a:avLst/>
          </a:prstGeom>
          <a:noFill/>
        </p:spPr>
        <p:txBody>
          <a:bodyPr wrap="square" rtlCol="0">
            <a:spAutoFit/>
          </a:bodyPr>
          <a:lstStyle/>
          <a:p>
            <a:pPr>
              <a:lnSpc>
                <a:spcPct val="120000"/>
              </a:lnSpc>
            </a:pPr>
            <a:r>
              <a:rPr kumimoji="1" lang="ja-JP" altLang="en-US" sz="1200" dirty="0" smtClean="0"/>
              <a:t>開発者や分析ユーザーが画面コンテンツを作成</a:t>
            </a:r>
            <a:endParaRPr kumimoji="1" lang="en-US" altLang="ja-JP" sz="1200" dirty="0" smtClean="0"/>
          </a:p>
        </p:txBody>
      </p:sp>
      <p:sp>
        <p:nvSpPr>
          <p:cNvPr id="17" name="円/楕円 16"/>
          <p:cNvSpPr/>
          <p:nvPr/>
        </p:nvSpPr>
        <p:spPr>
          <a:xfrm>
            <a:off x="633755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9" name="テキスト ボックス 18"/>
          <p:cNvSpPr txBox="1"/>
          <p:nvPr/>
        </p:nvSpPr>
        <p:spPr>
          <a:xfrm>
            <a:off x="6770094" y="3462529"/>
            <a:ext cx="902811" cy="307777"/>
          </a:xfrm>
          <a:prstGeom prst="rect">
            <a:avLst/>
          </a:prstGeom>
          <a:noFill/>
        </p:spPr>
        <p:txBody>
          <a:bodyPr wrap="none" rtlCol="0">
            <a:spAutoFit/>
          </a:bodyPr>
          <a:lstStyle/>
          <a:p>
            <a:pPr algn="ctr"/>
            <a:r>
              <a:rPr lang="ja-JP" altLang="en-US" sz="1400" b="1" dirty="0" smtClean="0">
                <a:solidFill>
                  <a:schemeClr val="bg1"/>
                </a:solidFill>
              </a:rPr>
              <a:t>リリース</a:t>
            </a:r>
            <a:endParaRPr lang="en-US" altLang="ja-JP" sz="1400" b="1" dirty="0" smtClean="0">
              <a:solidFill>
                <a:schemeClr val="bg1"/>
              </a:solidFill>
            </a:endParaRPr>
          </a:p>
        </p:txBody>
      </p:sp>
      <p:sp>
        <p:nvSpPr>
          <p:cNvPr id="20" name="テキスト ボックス 19"/>
          <p:cNvSpPr txBox="1"/>
          <p:nvPr/>
        </p:nvSpPr>
        <p:spPr>
          <a:xfrm>
            <a:off x="6156176" y="4155926"/>
            <a:ext cx="2433476" cy="313932"/>
          </a:xfrm>
          <a:prstGeom prst="rect">
            <a:avLst/>
          </a:prstGeom>
          <a:noFill/>
        </p:spPr>
        <p:txBody>
          <a:bodyPr wrap="square" rtlCol="0">
            <a:spAutoFit/>
          </a:bodyPr>
          <a:lstStyle/>
          <a:p>
            <a:pPr>
              <a:lnSpc>
                <a:spcPct val="120000"/>
              </a:lnSpc>
            </a:pPr>
            <a:r>
              <a:rPr kumimoji="1" lang="ja-JP" altLang="en-US" sz="1200" dirty="0" smtClean="0"/>
              <a:t>公開や共有設定を行い</a:t>
            </a:r>
            <a:r>
              <a:rPr lang="ja-JP" altLang="en-US" sz="1200" dirty="0"/>
              <a:t>利用</a:t>
            </a:r>
            <a:r>
              <a:rPr kumimoji="1" lang="ja-JP" altLang="en-US" sz="1200" dirty="0" smtClean="0"/>
              <a:t>開始</a:t>
            </a:r>
            <a:endParaRPr kumimoji="1" lang="ja-JP" altLang="en-US" sz="1200" dirty="0"/>
          </a:p>
        </p:txBody>
      </p:sp>
      <p:pic>
        <p:nvPicPr>
          <p:cNvPr id="8" name="図 7"/>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1259632" y="2715766"/>
            <a:ext cx="703148" cy="612000"/>
          </a:xfrm>
          <a:prstGeom prst="rect">
            <a:avLst/>
          </a:prstGeom>
        </p:spPr>
      </p:pic>
      <p:pic>
        <p:nvPicPr>
          <p:cNvPr id="21" name="図 20"/>
          <p:cNvPicPr>
            <a:picLocks noChangeAspect="1"/>
          </p:cNvPicPr>
          <p:nvPr/>
        </p:nvPicPr>
        <p:blipFill>
          <a:blip r:embed="rId4" cstate="print">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211960" y="2715766"/>
            <a:ext cx="664021" cy="612000"/>
          </a:xfrm>
          <a:prstGeom prst="rect">
            <a:avLst/>
          </a:prstGeom>
        </p:spPr>
      </p:pic>
      <p:pic>
        <p:nvPicPr>
          <p:cNvPr id="22" name="図 21"/>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6609500" y="2679830"/>
            <a:ext cx="612000" cy="612000"/>
          </a:xfrm>
          <a:prstGeom prst="rect">
            <a:avLst/>
          </a:prstGeom>
        </p:spPr>
      </p:pic>
      <p:pic>
        <p:nvPicPr>
          <p:cNvPr id="23" name="図 22"/>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7221500" y="2679830"/>
            <a:ext cx="612000" cy="612000"/>
          </a:xfrm>
          <a:prstGeom prst="rect">
            <a:avLst/>
          </a:prstGeom>
        </p:spPr>
      </p:pic>
      <p:pic>
        <p:nvPicPr>
          <p:cNvPr id="25" name="図 24"/>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1907704" y="2715766"/>
            <a:ext cx="612000" cy="612000"/>
          </a:xfrm>
          <a:prstGeom prst="rect">
            <a:avLst/>
          </a:prstGeom>
        </p:spPr>
      </p:pic>
      <p:sp>
        <p:nvSpPr>
          <p:cNvPr id="38" name="テキスト ボックス 37"/>
          <p:cNvSpPr txBox="1"/>
          <p:nvPr/>
        </p:nvSpPr>
        <p:spPr>
          <a:xfrm>
            <a:off x="1576716" y="2199238"/>
            <a:ext cx="661977" cy="307777"/>
          </a:xfrm>
          <a:prstGeom prst="rect">
            <a:avLst/>
          </a:prstGeom>
          <a:noFill/>
        </p:spPr>
        <p:txBody>
          <a:bodyPr wrap="none" rtlCol="0">
            <a:spAutoFit/>
          </a:bodyPr>
          <a:lstStyle/>
          <a:p>
            <a:pPr algn="ctr"/>
            <a:r>
              <a:rPr kumimoji="1" lang="en-US" altLang="ja-JP" sz="1400" b="1" dirty="0" smtClean="0">
                <a:solidFill>
                  <a:schemeClr val="bg1"/>
                </a:solidFill>
              </a:rPr>
              <a:t>Step1</a:t>
            </a:r>
            <a:endParaRPr kumimoji="1" lang="ja-JP" altLang="en-US" sz="1400" b="1" dirty="0">
              <a:solidFill>
                <a:schemeClr val="bg1"/>
              </a:solidFill>
            </a:endParaRPr>
          </a:p>
        </p:txBody>
      </p:sp>
      <p:sp>
        <p:nvSpPr>
          <p:cNvPr id="39" name="テキスト ボックス 38"/>
          <p:cNvSpPr txBox="1"/>
          <p:nvPr/>
        </p:nvSpPr>
        <p:spPr>
          <a:xfrm>
            <a:off x="4241011" y="2227265"/>
            <a:ext cx="661977" cy="307777"/>
          </a:xfrm>
          <a:prstGeom prst="rect">
            <a:avLst/>
          </a:prstGeom>
          <a:noFill/>
        </p:spPr>
        <p:txBody>
          <a:bodyPr wrap="none" rtlCol="0">
            <a:spAutoFit/>
          </a:bodyPr>
          <a:lstStyle/>
          <a:p>
            <a:pPr algn="ctr"/>
            <a:r>
              <a:rPr kumimoji="1" lang="en-US" altLang="ja-JP" sz="1400" b="1" dirty="0" smtClean="0">
                <a:solidFill>
                  <a:schemeClr val="bg1"/>
                </a:solidFill>
              </a:rPr>
              <a:t>Step2</a:t>
            </a:r>
            <a:endParaRPr kumimoji="1" lang="ja-JP" altLang="en-US" sz="1400" b="1" dirty="0">
              <a:solidFill>
                <a:schemeClr val="bg1"/>
              </a:solidFill>
            </a:endParaRPr>
          </a:p>
        </p:txBody>
      </p:sp>
      <p:sp>
        <p:nvSpPr>
          <p:cNvPr id="40" name="テキスト ボックス 39"/>
          <p:cNvSpPr txBox="1"/>
          <p:nvPr/>
        </p:nvSpPr>
        <p:spPr>
          <a:xfrm>
            <a:off x="6890512" y="2219181"/>
            <a:ext cx="661977" cy="307777"/>
          </a:xfrm>
          <a:prstGeom prst="rect">
            <a:avLst/>
          </a:prstGeom>
          <a:noFill/>
        </p:spPr>
        <p:txBody>
          <a:bodyPr wrap="none" rtlCol="0">
            <a:spAutoFit/>
          </a:bodyPr>
          <a:lstStyle/>
          <a:p>
            <a:pPr algn="ctr"/>
            <a:r>
              <a:rPr lang="en-US" altLang="ja-JP" sz="1400" b="1" dirty="0" smtClean="0">
                <a:solidFill>
                  <a:schemeClr val="bg1"/>
                </a:solidFill>
              </a:rPr>
              <a:t>Step3</a:t>
            </a:r>
            <a:endParaRPr kumimoji="1" lang="ja-JP" altLang="en-US" sz="1400" b="1" dirty="0">
              <a:solidFill>
                <a:schemeClr val="bg1"/>
              </a:solidFill>
            </a:endParaRPr>
          </a:p>
        </p:txBody>
      </p:sp>
      <p:pic>
        <p:nvPicPr>
          <p:cNvPr id="3" name="図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8869" y="2211710"/>
            <a:ext cx="856519" cy="720000"/>
          </a:xfrm>
          <a:prstGeom prst="rect">
            <a:avLst/>
          </a:prstGeom>
        </p:spPr>
      </p:pic>
      <p:grpSp>
        <p:nvGrpSpPr>
          <p:cNvPr id="24" name="グループ化 23">
            <a:extLst>
              <a:ext uri="{FF2B5EF4-FFF2-40B4-BE49-F238E27FC236}">
                <a16:creationId xmlns:a16="http://schemas.microsoft.com/office/drawing/2014/main" id="{2C835B41-B596-4039-BAA8-BD11B928945D}"/>
              </a:ext>
            </a:extLst>
          </p:cNvPr>
          <p:cNvGrpSpPr/>
          <p:nvPr/>
        </p:nvGrpSpPr>
        <p:grpSpPr>
          <a:xfrm>
            <a:off x="4910900" y="1347614"/>
            <a:ext cx="3132001" cy="864096"/>
            <a:chOff x="1205641" y="1507644"/>
            <a:chExt cx="2200022" cy="1050138"/>
          </a:xfrm>
        </p:grpSpPr>
        <p:sp>
          <p:nvSpPr>
            <p:cNvPr id="26" name="AutoShape 3">
              <a:extLst>
                <a:ext uri="{FF2B5EF4-FFF2-40B4-BE49-F238E27FC236}">
                  <a16:creationId xmlns:a16="http://schemas.microsoft.com/office/drawing/2014/main" id="{D37DEC1D-79F7-4A2E-86AB-08E96593F97B}"/>
                </a:ext>
              </a:extLst>
            </p:cNvPr>
            <p:cNvSpPr>
              <a:spLocks noChangeArrowheads="1"/>
            </p:cNvSpPr>
            <p:nvPr/>
          </p:nvSpPr>
          <p:spPr bwMode="auto">
            <a:xfrm>
              <a:off x="1205641" y="1507644"/>
              <a:ext cx="2200022" cy="918769"/>
            </a:xfrm>
            <a:prstGeom prst="roundRect">
              <a:avLst>
                <a:gd name="adj" fmla="val 6420"/>
              </a:avLst>
            </a:prstGeom>
            <a:solidFill>
              <a:srgbClr val="0071BC">
                <a:alpha val="80392"/>
              </a:srgbClr>
            </a:solidFill>
            <a:ln>
              <a:noFill/>
            </a:ln>
            <a:effectLst/>
          </p:spPr>
          <p:txBody>
            <a:bodyPr wrap="square" lIns="108000" tIns="108000" rIns="108000" bIns="90000" anchor="ctr" anchorCtr="0">
              <a:spAutoFit/>
            </a:bodyPr>
            <a:lstStyle/>
            <a:p>
              <a:pPr lvl="0" algn="just">
                <a:lnSpc>
                  <a:spcPct val="110000"/>
                </a:lnSpc>
                <a:spcBef>
                  <a:spcPct val="0"/>
                </a:spcBef>
                <a:spcAft>
                  <a:spcPts val="600"/>
                </a:spcAft>
              </a:pPr>
              <a:r>
                <a:rPr kumimoji="0" lang="ja-JP" altLang="en-US" sz="1050" kern="0" dirty="0" smtClean="0">
                  <a:solidFill>
                    <a:srgbClr val="FFFFFF"/>
                  </a:solidFill>
                  <a:latin typeface="メイリオ"/>
                  <a:cs typeface="メイリオ" pitchFamily="50" charset="-128"/>
                </a:rPr>
                <a:t>コンテンツ作成は</a:t>
              </a:r>
              <a:r>
                <a:rPr kumimoji="0" lang="en-US" altLang="ja-JP" sz="1050" kern="0" dirty="0" smtClean="0">
                  <a:solidFill>
                    <a:srgbClr val="FFFFFF"/>
                  </a:solidFill>
                  <a:latin typeface="Segoe UI 本文"/>
                  <a:cs typeface="メイリオ" pitchFamily="50" charset="-128"/>
                </a:rPr>
                <a:t>WebFOCUS</a:t>
              </a:r>
              <a:r>
                <a:rPr kumimoji="0" lang="ja-JP" altLang="en-US" sz="1050" kern="0" dirty="0" smtClean="0">
                  <a:solidFill>
                    <a:srgbClr val="FFFFFF"/>
                  </a:solidFill>
                  <a:latin typeface="メイリオ"/>
                  <a:cs typeface="メイリオ" pitchFamily="50" charset="-128"/>
                </a:rPr>
                <a:t>側でデータ整形や細かいレイアウト整形をすると、リリースまで時間が掛かる場合があるよ。</a:t>
              </a:r>
              <a:endParaRPr kumimoji="0" lang="en-US" altLang="ja-JP" sz="1050" b="0" i="0" u="none" strike="noStrike" kern="0" cap="none" spc="0" normalizeH="0" baseline="0" noProof="0" dirty="0" smtClean="0">
                <a:ln>
                  <a:noFill/>
                </a:ln>
                <a:solidFill>
                  <a:srgbClr val="FFFFFF"/>
                </a:solidFill>
                <a:effectLst/>
                <a:uLnTx/>
                <a:uFillTx/>
                <a:latin typeface="メイリオ"/>
                <a:cs typeface="メイリオ" pitchFamily="50" charset="-128"/>
              </a:endParaRPr>
            </a:p>
          </p:txBody>
        </p:sp>
        <p:sp>
          <p:nvSpPr>
            <p:cNvPr id="27" name="二等辺三角形 22">
              <a:extLst>
                <a:ext uri="{FF2B5EF4-FFF2-40B4-BE49-F238E27FC236}">
                  <a16:creationId xmlns:a16="http://schemas.microsoft.com/office/drawing/2014/main" id="{F692C672-D975-4978-A2E6-85460CC446A0}"/>
                </a:ext>
              </a:extLst>
            </p:cNvPr>
            <p:cNvSpPr/>
            <p:nvPr/>
          </p:nvSpPr>
          <p:spPr bwMode="auto">
            <a:xfrm rot="10800000" flipH="1">
              <a:off x="1317724" y="2426529"/>
              <a:ext cx="151726" cy="131253"/>
            </a:xfrm>
            <a:prstGeom prst="triangle">
              <a:avLst/>
            </a:prstGeom>
            <a:solidFill>
              <a:srgbClr val="0071BC">
                <a:alpha val="80392"/>
              </a:srgbClr>
            </a:solidFill>
            <a:ln>
              <a:noFill/>
            </a:ln>
            <a:effectLst/>
          </p:spPr>
          <p:txBody>
            <a:bodyPr wrap="square" lIns="0" tIns="0" rIns="0" bIns="0" rtlCol="0" anchor="ctr">
              <a:noAutofit/>
            </a:bodyPr>
            <a:lstStyle/>
            <a:p>
              <a:pPr marL="0" marR="0" lvl="0" indent="0" algn="just" defTabSz="914400" eaLnBrk="1" fontAlgn="auto" latinLnBrk="0" hangingPunct="1">
                <a:lnSpc>
                  <a:spcPct val="140000"/>
                </a:lnSpc>
                <a:spcBef>
                  <a:spcPct val="0"/>
                </a:spcBef>
                <a:spcAft>
                  <a:spcPts val="600"/>
                </a:spcAft>
                <a:buClrTx/>
                <a:buSzTx/>
                <a:buFontTx/>
                <a:buNone/>
                <a:tabLst/>
                <a:defRPr/>
              </a:pPr>
              <a:endParaRPr kumimoji="0" lang="ja-JP" altLang="en-US" sz="1600" b="0" i="0" u="none" strike="noStrike" kern="0" cap="none" spc="0" normalizeH="0" baseline="0" noProof="0" dirty="0" smtClean="0">
                <a:ln>
                  <a:noFill/>
                </a:ln>
                <a:solidFill>
                  <a:srgbClr val="FFFFFF"/>
                </a:solidFill>
                <a:effectLst/>
                <a:uLnTx/>
                <a:uFillTx/>
                <a:latin typeface="メイリオ"/>
                <a:cs typeface="メイリオ" pitchFamily="50" charset="-128"/>
              </a:endParaRPr>
            </a:p>
          </p:txBody>
        </p:sp>
      </p:grpSp>
    </p:spTree>
    <p:extLst>
      <p:ext uri="{BB962C8B-B14F-4D97-AF65-F5344CB8AC3E}">
        <p14:creationId xmlns:p14="http://schemas.microsoft.com/office/powerpoint/2010/main" val="23838388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538592" y="2023757"/>
            <a:ext cx="2523748" cy="2430387"/>
          </a:xfrm>
          <a:prstGeom prst="rect">
            <a:avLst/>
          </a:prstGeom>
          <a:ln>
            <a:solidFill>
              <a:schemeClr val="tx1">
                <a:lumMod val="75000"/>
                <a:lumOff val="25000"/>
              </a:schemeClr>
            </a:solidFill>
          </a:ln>
        </p:spPr>
      </p:pic>
      <p:pic>
        <p:nvPicPr>
          <p:cNvPr id="10" name="図 9"/>
          <p:cNvPicPr>
            <a:picLocks noChangeAspect="1"/>
          </p:cNvPicPr>
          <p:nvPr/>
        </p:nvPicPr>
        <p:blipFill>
          <a:blip r:embed="rId3"/>
          <a:stretch>
            <a:fillRect/>
          </a:stretch>
        </p:blipFill>
        <p:spPr>
          <a:xfrm>
            <a:off x="3419871" y="2026948"/>
            <a:ext cx="5390473" cy="242719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3-9.</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ディメンション</a:t>
            </a:r>
            <a:r>
              <a:rPr lang="ja-JP" altLang="en-US" dirty="0" smtClean="0"/>
              <a:t>の指定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en-US" altLang="ja-JP" dirty="0" smtClean="0"/>
              <a:t>[</a:t>
            </a:r>
            <a:r>
              <a:rPr lang="ja-JP" altLang="en-US" dirty="0" smtClean="0"/>
              <a:t>地区番号</a:t>
            </a:r>
            <a:r>
              <a:rPr lang="en-US" altLang="ja-JP" dirty="0" smtClean="0"/>
              <a:t>]</a:t>
            </a:r>
            <a:r>
              <a:rPr lang="ja-JP" altLang="en-US" dirty="0" smtClean="0"/>
              <a:t>をディメンションに指定</a:t>
            </a:r>
            <a:r>
              <a:rPr kumimoji="1" lang="ja-JP" altLang="en-US" dirty="0" smtClean="0"/>
              <a:t>します。</a:t>
            </a:r>
            <a:endParaRPr kumimoji="1" lang="en-US" altLang="ja-JP" dirty="0" smtClean="0"/>
          </a:p>
          <a:p>
            <a:r>
              <a:rPr lang="en-US" altLang="ja-JP" dirty="0" smtClean="0"/>
              <a:t>[</a:t>
            </a:r>
            <a:r>
              <a:rPr lang="ja-JP" altLang="en-US" dirty="0" smtClean="0"/>
              <a:t>エリア</a:t>
            </a:r>
            <a:r>
              <a:rPr lang="en-US" altLang="ja-JP" dirty="0" smtClean="0"/>
              <a:t>]</a:t>
            </a:r>
            <a:r>
              <a:rPr lang="ja-JP" altLang="en-US" dirty="0" smtClean="0"/>
              <a:t>の</a:t>
            </a:r>
            <a:r>
              <a:rPr lang="en-US" altLang="ja-JP" dirty="0" smtClean="0"/>
              <a:t>[</a:t>
            </a:r>
            <a:r>
              <a:rPr lang="ja-JP" altLang="en-US" dirty="0" smtClean="0"/>
              <a:t>地区番号</a:t>
            </a:r>
            <a:r>
              <a:rPr lang="en-US" altLang="ja-JP" dirty="0" smtClean="0"/>
              <a:t>]</a:t>
            </a:r>
            <a:r>
              <a:rPr lang="ja-JP" altLang="en-US" dirty="0" smtClean="0"/>
              <a:t>右クリックして</a:t>
            </a:r>
            <a:endParaRPr lang="en-US" altLang="ja-JP" dirty="0" smtClean="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ディメンション（スタンドアロン）</a:t>
            </a:r>
            <a:r>
              <a:rPr lang="en-US" altLang="ja-JP" dirty="0" smtClean="0"/>
              <a:t>]</a:t>
            </a:r>
            <a:r>
              <a:rPr lang="ja-JP" altLang="en-US" dirty="0" smtClean="0"/>
              <a:t>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80</a:t>
            </a:fld>
            <a:endParaRPr lang="ja-JP" altLang="en-US" dirty="0"/>
          </a:p>
        </p:txBody>
      </p:sp>
      <p:sp>
        <p:nvSpPr>
          <p:cNvPr id="8" name="楕円 7"/>
          <p:cNvSpPr/>
          <p:nvPr/>
        </p:nvSpPr>
        <p:spPr>
          <a:xfrm>
            <a:off x="1150113" y="219953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9" name="正方形/長方形 8"/>
          <p:cNvSpPr/>
          <p:nvPr/>
        </p:nvSpPr>
        <p:spPr>
          <a:xfrm>
            <a:off x="508937" y="2384385"/>
            <a:ext cx="532920"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1041857" y="2664713"/>
            <a:ext cx="2088232" cy="1903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p:cNvSpPr/>
          <p:nvPr/>
        </p:nvSpPr>
        <p:spPr>
          <a:xfrm>
            <a:off x="2056804" y="243593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3" name="正方形/長方形 12"/>
          <p:cNvSpPr/>
          <p:nvPr/>
        </p:nvSpPr>
        <p:spPr>
          <a:xfrm>
            <a:off x="8414184" y="4270319"/>
            <a:ext cx="399757" cy="20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8569114" y="403365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6298190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2"/>
          <a:srcRect l="25191" r="36952" b="20707"/>
          <a:stretch/>
        </p:blipFill>
        <p:spPr>
          <a:xfrm>
            <a:off x="539552" y="2026948"/>
            <a:ext cx="2700808" cy="266061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3-10.</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オート</a:t>
            </a:r>
            <a:r>
              <a:rPr lang="ja-JP" altLang="en-US" dirty="0" smtClean="0"/>
              <a:t>ドリルダウンの指定①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en-US" altLang="ja-JP" dirty="0" smtClean="0"/>
              <a:t>[</a:t>
            </a:r>
            <a:r>
              <a:rPr lang="ja-JP" altLang="en-US" dirty="0" smtClean="0"/>
              <a:t>計上年月日</a:t>
            </a:r>
            <a:r>
              <a:rPr lang="en-US" altLang="ja-JP" dirty="0" smtClean="0"/>
              <a:t>,</a:t>
            </a:r>
            <a:r>
              <a:rPr lang="ja-JP" altLang="en-US" dirty="0" smtClean="0"/>
              <a:t>年</a:t>
            </a:r>
            <a:r>
              <a:rPr lang="en-US" altLang="ja-JP" dirty="0" smtClean="0"/>
              <a:t>]</a:t>
            </a:r>
            <a:r>
              <a:rPr lang="ja-JP" altLang="en-US" dirty="0" smtClean="0"/>
              <a:t>にオートドリルダウンを指定</a:t>
            </a:r>
            <a:r>
              <a:rPr kumimoji="1" lang="ja-JP" altLang="en-US" dirty="0" smtClean="0"/>
              <a:t>します。</a:t>
            </a:r>
            <a:endParaRPr kumimoji="1" lang="en-US" altLang="ja-JP" dirty="0" smtClean="0"/>
          </a:p>
          <a:p>
            <a:r>
              <a:rPr lang="en-US" altLang="ja-JP" dirty="0" smtClean="0"/>
              <a:t>[</a:t>
            </a:r>
            <a:r>
              <a:rPr lang="ja-JP" altLang="en-US" dirty="0" smtClean="0"/>
              <a:t>計上日付</a:t>
            </a:r>
            <a:r>
              <a:rPr lang="en-US" altLang="ja-JP" dirty="0" smtClean="0"/>
              <a:t>]</a:t>
            </a:r>
            <a:r>
              <a:rPr lang="ja-JP" altLang="en-US" dirty="0" smtClean="0"/>
              <a:t>の</a:t>
            </a:r>
            <a:r>
              <a:rPr lang="en-US" altLang="ja-JP" dirty="0" smtClean="0"/>
              <a:t>[</a:t>
            </a:r>
            <a:r>
              <a:rPr lang="ja-JP" altLang="en-US" dirty="0" smtClean="0"/>
              <a:t>計上</a:t>
            </a:r>
            <a:r>
              <a:rPr lang="ja-JP" altLang="en-US" dirty="0"/>
              <a:t>年月日</a:t>
            </a:r>
            <a:r>
              <a:rPr lang="en-US" altLang="ja-JP" dirty="0"/>
              <a:t>,</a:t>
            </a:r>
            <a:r>
              <a:rPr lang="ja-JP" altLang="en-US" dirty="0"/>
              <a:t>年</a:t>
            </a:r>
            <a:r>
              <a:rPr lang="en-US" altLang="ja-JP" dirty="0" smtClean="0"/>
              <a:t>]</a:t>
            </a:r>
            <a:r>
              <a:rPr lang="ja-JP" altLang="en-US" dirty="0" smtClean="0"/>
              <a:t>を右クリックして</a:t>
            </a:r>
            <a:endParaRPr lang="en-US" altLang="ja-JP" dirty="0" smtClean="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ディメンション（ドリルレベル）</a:t>
            </a:r>
            <a:r>
              <a:rPr lang="en-US" altLang="ja-JP" dirty="0" smtClean="0"/>
              <a:t>]</a:t>
            </a:r>
            <a:r>
              <a:rPr lang="ja-JP" altLang="en-US" dirty="0" smtClean="0"/>
              <a:t>を選択します。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81</a:t>
            </a:fld>
            <a:endParaRPr lang="ja-JP" altLang="en-US" dirty="0"/>
          </a:p>
        </p:txBody>
      </p:sp>
      <p:pic>
        <p:nvPicPr>
          <p:cNvPr id="12" name="図 11"/>
          <p:cNvPicPr>
            <a:picLocks noChangeAspect="1"/>
          </p:cNvPicPr>
          <p:nvPr/>
        </p:nvPicPr>
        <p:blipFill>
          <a:blip r:embed="rId3"/>
          <a:stretch>
            <a:fillRect/>
          </a:stretch>
        </p:blipFill>
        <p:spPr>
          <a:xfrm>
            <a:off x="3419872" y="2026948"/>
            <a:ext cx="5491046" cy="2660610"/>
          </a:xfrm>
          <a:prstGeom prst="rect">
            <a:avLst/>
          </a:prstGeom>
          <a:ln>
            <a:solidFill>
              <a:schemeClr val="tx1">
                <a:lumMod val="75000"/>
                <a:lumOff val="25000"/>
              </a:schemeClr>
            </a:solidFill>
          </a:ln>
        </p:spPr>
      </p:pic>
      <p:sp>
        <p:nvSpPr>
          <p:cNvPr id="10" name="楕円 9"/>
          <p:cNvSpPr/>
          <p:nvPr/>
        </p:nvSpPr>
        <p:spPr>
          <a:xfrm>
            <a:off x="1142472" y="4136840"/>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3" name="正方形/長方形 12"/>
          <p:cNvSpPr/>
          <p:nvPr/>
        </p:nvSpPr>
        <p:spPr>
          <a:xfrm>
            <a:off x="501296" y="4321686"/>
            <a:ext cx="643814"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1033061" y="2156222"/>
            <a:ext cx="1152128"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1894642" y="2382017"/>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6" name="正方形/長方形 15"/>
          <p:cNvSpPr/>
          <p:nvPr/>
        </p:nvSpPr>
        <p:spPr>
          <a:xfrm>
            <a:off x="8495402" y="4498925"/>
            <a:ext cx="399757" cy="20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8470991" y="424153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8" name="正方形/長方形 17"/>
          <p:cNvSpPr/>
          <p:nvPr/>
        </p:nvSpPr>
        <p:spPr>
          <a:xfrm>
            <a:off x="2195613" y="2321838"/>
            <a:ext cx="1047389"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65805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3913870" y="2026948"/>
            <a:ext cx="4923670" cy="2200986"/>
          </a:xfrm>
          <a:prstGeom prst="rect">
            <a:avLst/>
          </a:prstGeom>
          <a:ln>
            <a:solidFill>
              <a:schemeClr val="tx1">
                <a:lumMod val="75000"/>
                <a:lumOff val="25000"/>
              </a:schemeClr>
            </a:solidFill>
          </a:ln>
        </p:spPr>
      </p:pic>
      <p:pic>
        <p:nvPicPr>
          <p:cNvPr id="10" name="図 9"/>
          <p:cNvPicPr>
            <a:picLocks noChangeAspect="1"/>
          </p:cNvPicPr>
          <p:nvPr/>
        </p:nvPicPr>
        <p:blipFill rotWithShape="1">
          <a:blip r:embed="rId3"/>
          <a:srcRect l="25000" r="26852" b="16575"/>
          <a:stretch/>
        </p:blipFill>
        <p:spPr>
          <a:xfrm>
            <a:off x="539551" y="2026948"/>
            <a:ext cx="3277803" cy="266061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3-11.</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オート</a:t>
            </a:r>
            <a:r>
              <a:rPr lang="ja-JP" altLang="en-US" dirty="0" smtClean="0"/>
              <a:t>ドリルダウンの指定②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en-US" altLang="ja-JP" dirty="0" smtClean="0"/>
              <a:t>[</a:t>
            </a:r>
            <a:r>
              <a:rPr lang="ja-JP" altLang="en-US" dirty="0" smtClean="0"/>
              <a:t>計上年月日</a:t>
            </a:r>
            <a:r>
              <a:rPr lang="en-US" altLang="ja-JP" dirty="0" smtClean="0"/>
              <a:t>,</a:t>
            </a:r>
            <a:r>
              <a:rPr lang="ja-JP" altLang="en-US" dirty="0" smtClean="0"/>
              <a:t>月</a:t>
            </a:r>
            <a:r>
              <a:rPr lang="en-US" altLang="ja-JP" dirty="0" smtClean="0"/>
              <a:t>]</a:t>
            </a:r>
            <a:r>
              <a:rPr lang="ja-JP" altLang="en-US" dirty="0"/>
              <a:t>にオートドリルダウンを指定します。</a:t>
            </a:r>
            <a:endParaRPr lang="en-US" altLang="ja-JP" dirty="0"/>
          </a:p>
          <a:p>
            <a:r>
              <a:rPr lang="en-US" altLang="ja-JP" dirty="0" smtClean="0"/>
              <a:t>[</a:t>
            </a:r>
            <a:r>
              <a:rPr lang="ja-JP" altLang="en-US" dirty="0" smtClean="0"/>
              <a:t>計上</a:t>
            </a:r>
            <a:r>
              <a:rPr lang="ja-JP" altLang="en-US" dirty="0"/>
              <a:t>日付</a:t>
            </a:r>
            <a:r>
              <a:rPr lang="en-US" altLang="ja-JP" dirty="0"/>
              <a:t>]</a:t>
            </a:r>
            <a:r>
              <a:rPr lang="ja-JP" altLang="en-US" dirty="0" smtClean="0"/>
              <a:t>の</a:t>
            </a:r>
            <a:r>
              <a:rPr lang="en-US" altLang="ja-JP" dirty="0" smtClean="0"/>
              <a:t>[</a:t>
            </a:r>
            <a:r>
              <a:rPr lang="ja-JP" altLang="en-US" dirty="0" smtClean="0"/>
              <a:t>計上</a:t>
            </a:r>
            <a:r>
              <a:rPr lang="ja-JP" altLang="en-US" dirty="0"/>
              <a:t>年月日</a:t>
            </a:r>
            <a:r>
              <a:rPr lang="en-US" altLang="ja-JP" dirty="0"/>
              <a:t>,</a:t>
            </a:r>
            <a:r>
              <a:rPr lang="ja-JP" altLang="en-US" dirty="0"/>
              <a:t>月</a:t>
            </a:r>
            <a:r>
              <a:rPr lang="en-US" altLang="ja-JP" dirty="0" smtClean="0"/>
              <a:t>]</a:t>
            </a:r>
            <a:r>
              <a:rPr lang="ja-JP" altLang="en-US" dirty="0" smtClean="0"/>
              <a:t>を右</a:t>
            </a:r>
            <a:r>
              <a:rPr lang="ja-JP" altLang="en-US" dirty="0"/>
              <a:t>クリックして</a:t>
            </a:r>
            <a:endParaRPr lang="en-US" altLang="ja-JP" dirty="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a:t>
            </a:r>
            <a:r>
              <a:rPr lang="ja-JP" altLang="en-US" dirty="0"/>
              <a:t>（ドリルレベル）</a:t>
            </a:r>
            <a:r>
              <a:rPr lang="en-US" altLang="ja-JP" dirty="0"/>
              <a:t>]</a:t>
            </a:r>
            <a:r>
              <a:rPr lang="ja-JP" altLang="en-US" dirty="0"/>
              <a:t>を選択</a:t>
            </a:r>
            <a:r>
              <a:rPr lang="ja-JP" altLang="en-US" dirty="0" smtClean="0"/>
              <a:t>します。</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82</a:t>
            </a:fld>
            <a:endParaRPr lang="ja-JP" altLang="en-US" dirty="0"/>
          </a:p>
        </p:txBody>
      </p:sp>
      <p:sp>
        <p:nvSpPr>
          <p:cNvPr id="11" name="楕円 10"/>
          <p:cNvSpPr/>
          <p:nvPr/>
        </p:nvSpPr>
        <p:spPr>
          <a:xfrm>
            <a:off x="1183365" y="4271706"/>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2" name="正方形/長方形 11"/>
          <p:cNvSpPr/>
          <p:nvPr/>
        </p:nvSpPr>
        <p:spPr>
          <a:xfrm>
            <a:off x="542189" y="4480454"/>
            <a:ext cx="643814" cy="2276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459901" y="4032551"/>
            <a:ext cx="399757" cy="20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8459901" y="37852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8" name="正方形/長方形 17"/>
          <p:cNvSpPr/>
          <p:nvPr/>
        </p:nvSpPr>
        <p:spPr>
          <a:xfrm>
            <a:off x="1654878" y="2260718"/>
            <a:ext cx="1152128"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2451145" y="248651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0" name="正方形/長方形 19"/>
          <p:cNvSpPr/>
          <p:nvPr/>
        </p:nvSpPr>
        <p:spPr>
          <a:xfrm>
            <a:off x="2806255" y="2426334"/>
            <a:ext cx="952172"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345219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3717930" y="2034102"/>
            <a:ext cx="5102542" cy="2367399"/>
          </a:xfrm>
          <a:prstGeom prst="rect">
            <a:avLst/>
          </a:prstGeom>
          <a:ln>
            <a:solidFill>
              <a:schemeClr val="tx1">
                <a:lumMod val="75000"/>
                <a:lumOff val="25000"/>
              </a:schemeClr>
            </a:solidFill>
          </a:ln>
        </p:spPr>
      </p:pic>
      <p:pic>
        <p:nvPicPr>
          <p:cNvPr id="11" name="図 10"/>
          <p:cNvPicPr>
            <a:picLocks noChangeAspect="1"/>
          </p:cNvPicPr>
          <p:nvPr/>
        </p:nvPicPr>
        <p:blipFill rotWithShape="1">
          <a:blip r:embed="rId3"/>
          <a:srcRect l="25000" r="29166" b="11065"/>
          <a:stretch/>
        </p:blipFill>
        <p:spPr>
          <a:xfrm>
            <a:off x="539551" y="2026445"/>
            <a:ext cx="3055902" cy="277624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3-12.</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オート</a:t>
            </a:r>
            <a:r>
              <a:rPr lang="ja-JP" altLang="en-US" dirty="0" smtClean="0"/>
              <a:t>ドリルダウンの指定③</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normAutofit/>
          </a:bodyPr>
          <a:lstStyle/>
          <a:p>
            <a:r>
              <a:rPr lang="en-US" altLang="ja-JP" dirty="0" smtClean="0"/>
              <a:t>[</a:t>
            </a:r>
            <a:r>
              <a:rPr lang="ja-JP" altLang="en-US" dirty="0" smtClean="0"/>
              <a:t>計上年月日</a:t>
            </a:r>
            <a:r>
              <a:rPr lang="en-US" altLang="ja-JP" dirty="0" smtClean="0"/>
              <a:t>,</a:t>
            </a:r>
            <a:r>
              <a:rPr lang="ja-JP" altLang="en-US" dirty="0" smtClean="0"/>
              <a:t>日</a:t>
            </a:r>
            <a:r>
              <a:rPr lang="en-US" altLang="ja-JP" dirty="0" smtClean="0"/>
              <a:t>]</a:t>
            </a:r>
            <a:r>
              <a:rPr lang="ja-JP" altLang="en-US" dirty="0"/>
              <a:t>にオートドリルダウンを指定します。</a:t>
            </a:r>
            <a:endParaRPr lang="en-US" altLang="ja-JP" dirty="0"/>
          </a:p>
          <a:p>
            <a:r>
              <a:rPr lang="en-US" altLang="ja-JP" dirty="0" smtClean="0"/>
              <a:t>[</a:t>
            </a:r>
            <a:r>
              <a:rPr lang="ja-JP" altLang="en-US" dirty="0" smtClean="0"/>
              <a:t>計上</a:t>
            </a:r>
            <a:r>
              <a:rPr lang="ja-JP" altLang="en-US" dirty="0"/>
              <a:t>日付</a:t>
            </a:r>
            <a:r>
              <a:rPr lang="en-US" altLang="ja-JP" dirty="0"/>
              <a:t>]</a:t>
            </a:r>
            <a:r>
              <a:rPr lang="ja-JP" altLang="en-US" dirty="0" smtClean="0"/>
              <a:t>の</a:t>
            </a:r>
            <a:r>
              <a:rPr lang="en-US" altLang="ja-JP" dirty="0" smtClean="0"/>
              <a:t>[</a:t>
            </a:r>
            <a:r>
              <a:rPr lang="ja-JP" altLang="en-US" dirty="0" smtClean="0"/>
              <a:t>計上</a:t>
            </a:r>
            <a:r>
              <a:rPr lang="ja-JP" altLang="en-US" dirty="0"/>
              <a:t>年月日</a:t>
            </a:r>
            <a:r>
              <a:rPr lang="en-US" altLang="ja-JP" dirty="0" smtClean="0"/>
              <a:t>,</a:t>
            </a:r>
            <a:r>
              <a:rPr lang="ja-JP" altLang="en-US" dirty="0" smtClean="0"/>
              <a:t>日</a:t>
            </a:r>
            <a:r>
              <a:rPr lang="en-US" altLang="ja-JP" dirty="0" smtClean="0"/>
              <a:t>]</a:t>
            </a:r>
            <a:r>
              <a:rPr lang="ja-JP" altLang="en-US" dirty="0" smtClean="0"/>
              <a:t>を右</a:t>
            </a:r>
            <a:r>
              <a:rPr lang="ja-JP" altLang="en-US" dirty="0"/>
              <a:t>クリックして</a:t>
            </a:r>
            <a:endParaRPr lang="en-US" altLang="ja-JP" dirty="0"/>
          </a:p>
          <a:p>
            <a:r>
              <a:rPr lang="en-US" altLang="ja-JP" dirty="0" smtClean="0"/>
              <a:t>[</a:t>
            </a:r>
            <a:r>
              <a:rPr lang="ja-JP" altLang="en-US" dirty="0" smtClean="0"/>
              <a:t>ディメンションビューロール</a:t>
            </a:r>
            <a:r>
              <a:rPr lang="en-US" altLang="ja-JP" dirty="0" smtClean="0"/>
              <a:t>]-&gt;[</a:t>
            </a:r>
            <a:r>
              <a:rPr lang="ja-JP" altLang="en-US" dirty="0" smtClean="0"/>
              <a:t>ディメンション</a:t>
            </a:r>
            <a:r>
              <a:rPr lang="ja-JP" altLang="en-US" dirty="0"/>
              <a:t>（ドリルレベル）</a:t>
            </a:r>
            <a:r>
              <a:rPr lang="en-US" altLang="ja-JP" dirty="0"/>
              <a:t>]</a:t>
            </a:r>
            <a:r>
              <a:rPr lang="ja-JP" altLang="en-US" dirty="0"/>
              <a:t>を選択</a:t>
            </a:r>
            <a:r>
              <a:rPr lang="ja-JP" altLang="en-US" dirty="0" smtClean="0"/>
              <a:t>します。</a:t>
            </a:r>
            <a:endParaRPr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83</a:t>
            </a:fld>
            <a:endParaRPr lang="ja-JP" altLang="en-US" dirty="0"/>
          </a:p>
        </p:txBody>
      </p:sp>
      <p:sp>
        <p:nvSpPr>
          <p:cNvPr id="10" name="楕円 9"/>
          <p:cNvSpPr/>
          <p:nvPr/>
        </p:nvSpPr>
        <p:spPr>
          <a:xfrm>
            <a:off x="1183365" y="4299942"/>
            <a:ext cx="288032" cy="28803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3" name="正方形/長方形 12"/>
          <p:cNvSpPr/>
          <p:nvPr/>
        </p:nvSpPr>
        <p:spPr>
          <a:xfrm>
            <a:off x="561782" y="4554567"/>
            <a:ext cx="643814" cy="188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8440308" y="4231133"/>
            <a:ext cx="399757" cy="20694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8440308" y="401191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8" name="正方形/長方形 17"/>
          <p:cNvSpPr/>
          <p:nvPr/>
        </p:nvSpPr>
        <p:spPr>
          <a:xfrm>
            <a:off x="1429939" y="2375319"/>
            <a:ext cx="1152128"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p:cNvSpPr/>
          <p:nvPr/>
        </p:nvSpPr>
        <p:spPr>
          <a:xfrm>
            <a:off x="2226206" y="26011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20" name="正方形/長方形 19"/>
          <p:cNvSpPr/>
          <p:nvPr/>
        </p:nvSpPr>
        <p:spPr>
          <a:xfrm>
            <a:off x="2581316" y="2540935"/>
            <a:ext cx="952172" cy="2073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95282339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539551" y="2005563"/>
            <a:ext cx="2223561" cy="2441856"/>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3-13.</a:t>
            </a:r>
            <a:r>
              <a:rPr lang="ja-JP" altLang="en-US" dirty="0"/>
              <a:t>ビジネスビュー</a:t>
            </a:r>
            <a:r>
              <a:rPr lang="ja-JP" altLang="en-US" dirty="0">
                <a:latin typeface="+mn-ea"/>
              </a:rPr>
              <a:t>の</a:t>
            </a:r>
            <a:r>
              <a:rPr lang="ja-JP" altLang="en-US" dirty="0" smtClean="0">
                <a:latin typeface="+mn-ea"/>
              </a:rPr>
              <a:t>作成　</a:t>
            </a:r>
            <a:r>
              <a:rPr kumimoji="1" lang="ja-JP" altLang="en-US" dirty="0" smtClean="0"/>
              <a:t>保存</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15516" y="915566"/>
            <a:ext cx="8712968" cy="1008112"/>
          </a:xfrm>
        </p:spPr>
        <p:txBody>
          <a:bodyPr/>
          <a:lstStyle/>
          <a:p>
            <a:r>
              <a:rPr lang="ja-JP" altLang="en-US" dirty="0">
                <a:latin typeface="+mn-ea"/>
              </a:rPr>
              <a:t>ここまで作成</a:t>
            </a:r>
            <a:r>
              <a:rPr lang="ja-JP" altLang="en-US" dirty="0" smtClean="0">
                <a:latin typeface="+mn-ea"/>
              </a:rPr>
              <a:t>したビジネスビューを</a:t>
            </a:r>
            <a:r>
              <a:rPr lang="ja-JP" altLang="en-US" dirty="0">
                <a:latin typeface="+mn-ea"/>
              </a:rPr>
              <a:t>保存します。</a:t>
            </a:r>
            <a:endParaRPr lang="en-US" altLang="ja-JP" dirty="0">
              <a:latin typeface="+mn-ea"/>
            </a:endParaRPr>
          </a:p>
          <a:p>
            <a:r>
              <a:rPr lang="en-US" altLang="ja-JP" dirty="0">
                <a:latin typeface="+mn-ea"/>
              </a:rPr>
              <a:t>【</a:t>
            </a:r>
            <a:r>
              <a:rPr lang="ja-JP" altLang="en-US" dirty="0">
                <a:latin typeface="+mn-ea"/>
              </a:rPr>
              <a:t>③の設定</a:t>
            </a:r>
            <a:r>
              <a:rPr lang="en-US" altLang="ja-JP" dirty="0">
                <a:latin typeface="+mn-ea"/>
              </a:rPr>
              <a:t>】</a:t>
            </a:r>
          </a:p>
          <a:p>
            <a:r>
              <a:rPr lang="ja-JP" altLang="en-US" dirty="0">
                <a:latin typeface="+mn-ea"/>
              </a:rPr>
              <a:t>保存するシノニムの名前</a:t>
            </a:r>
            <a:r>
              <a:rPr lang="ja-JP" altLang="en-US" dirty="0" smtClean="0">
                <a:latin typeface="+mn-ea"/>
              </a:rPr>
              <a:t>は</a:t>
            </a:r>
            <a:r>
              <a:rPr lang="en-US" altLang="ja-JP" dirty="0" smtClean="0"/>
              <a:t>[</a:t>
            </a:r>
            <a:r>
              <a:rPr lang="en-US" altLang="ja-JP" dirty="0" err="1" smtClean="0"/>
              <a:t>bv_sales_kkalec</a:t>
            </a:r>
            <a:r>
              <a:rPr lang="en-US" altLang="ja-JP" dirty="0" smtClean="0"/>
              <a:t>]</a:t>
            </a:r>
            <a:r>
              <a:rPr lang="ja-JP" altLang="en-US" dirty="0" smtClean="0">
                <a:latin typeface="+mn-ea"/>
              </a:rPr>
              <a:t>に</a:t>
            </a:r>
            <a:r>
              <a:rPr lang="ja-JP" altLang="en-US" dirty="0">
                <a:latin typeface="+mn-ea"/>
              </a:rPr>
              <a:t>指定</a:t>
            </a:r>
            <a:r>
              <a:rPr lang="ja-JP" altLang="en-US" dirty="0" smtClean="0">
                <a:latin typeface="+mn-ea"/>
              </a:rPr>
              <a:t>して</a:t>
            </a:r>
            <a:r>
              <a:rPr lang="en-US" altLang="ja-JP" dirty="0" smtClean="0">
                <a:latin typeface="+mn-ea"/>
              </a:rPr>
              <a:t>[</a:t>
            </a:r>
            <a:r>
              <a:rPr lang="en-US" altLang="ja-JP" dirty="0" err="1" smtClean="0">
                <a:latin typeface="+mn-ea"/>
              </a:rPr>
              <a:t>kka_lec</a:t>
            </a:r>
            <a:r>
              <a:rPr lang="en-US" altLang="ja-JP" dirty="0">
                <a:latin typeface="+mn-ea"/>
              </a:rPr>
              <a:t>]</a:t>
            </a:r>
            <a:r>
              <a:rPr lang="ja-JP" altLang="en-US" dirty="0">
                <a:latin typeface="+mn-ea"/>
              </a:rPr>
              <a:t>配下に保存してください。</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84</a:t>
            </a:fld>
            <a:endParaRPr lang="ja-JP" altLang="en-US" dirty="0"/>
          </a:p>
        </p:txBody>
      </p:sp>
      <p:sp>
        <p:nvSpPr>
          <p:cNvPr id="8" name="楕円 7"/>
          <p:cNvSpPr/>
          <p:nvPr/>
        </p:nvSpPr>
        <p:spPr>
          <a:xfrm>
            <a:off x="157604" y="200304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9" name="正方形/長方形 8"/>
          <p:cNvSpPr/>
          <p:nvPr/>
        </p:nvSpPr>
        <p:spPr>
          <a:xfrm>
            <a:off x="517644" y="2000139"/>
            <a:ext cx="330659"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a:picLocks noChangeAspect="1"/>
          </p:cNvPicPr>
          <p:nvPr/>
        </p:nvPicPr>
        <p:blipFill>
          <a:blip r:embed="rId3"/>
          <a:stretch>
            <a:fillRect/>
          </a:stretch>
        </p:blipFill>
        <p:spPr>
          <a:xfrm>
            <a:off x="3312368" y="2005563"/>
            <a:ext cx="5312998" cy="2441856"/>
          </a:xfrm>
          <a:prstGeom prst="rect">
            <a:avLst/>
          </a:prstGeom>
          <a:ln>
            <a:solidFill>
              <a:schemeClr val="tx1">
                <a:lumMod val="75000"/>
                <a:lumOff val="25000"/>
              </a:schemeClr>
            </a:solidFill>
          </a:ln>
        </p:spPr>
      </p:pic>
      <p:sp>
        <p:nvSpPr>
          <p:cNvPr id="11" name="楕円 10"/>
          <p:cNvSpPr/>
          <p:nvPr/>
        </p:nvSpPr>
        <p:spPr>
          <a:xfrm>
            <a:off x="179511" y="360324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正方形/長方形 11"/>
          <p:cNvSpPr/>
          <p:nvPr/>
        </p:nvSpPr>
        <p:spPr>
          <a:xfrm>
            <a:off x="539551" y="3600346"/>
            <a:ext cx="1964030" cy="3395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2884539" y="373655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endParaRPr kumimoji="1" lang="ja-JP" altLang="en-US" sz="1100" b="1" dirty="0">
              <a:solidFill>
                <a:srgbClr val="FF0000"/>
              </a:solidFill>
            </a:endParaRPr>
          </a:p>
        </p:txBody>
      </p:sp>
      <p:sp>
        <p:nvSpPr>
          <p:cNvPr id="15" name="正方形/長方形 14"/>
          <p:cNvSpPr/>
          <p:nvPr/>
        </p:nvSpPr>
        <p:spPr>
          <a:xfrm>
            <a:off x="3203848" y="3738066"/>
            <a:ext cx="1656185"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7956376" y="3886589"/>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7" name="正方形/長方形 16"/>
          <p:cNvSpPr/>
          <p:nvPr/>
        </p:nvSpPr>
        <p:spPr>
          <a:xfrm>
            <a:off x="8100392" y="4149062"/>
            <a:ext cx="493986" cy="27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9730663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dirty="0" smtClean="0"/>
              <a:t>© K.K. </a:t>
            </a:r>
            <a:r>
              <a:rPr lang="en-US" altLang="ja-JP" dirty="0" err="1" smtClean="0"/>
              <a:t>Ashisuto</a:t>
            </a:r>
            <a:endParaRPr lang="ja-JP" altLang="en-US" dirty="0"/>
          </a:p>
        </p:txBody>
      </p:sp>
      <p:sp>
        <p:nvSpPr>
          <p:cNvPr id="5" name="スライド番号プレースホルダー 4"/>
          <p:cNvSpPr>
            <a:spLocks noGrp="1"/>
          </p:cNvSpPr>
          <p:nvPr>
            <p:ph type="sldNum" sz="quarter" idx="11"/>
          </p:nvPr>
        </p:nvSpPr>
        <p:spPr/>
        <p:txBody>
          <a:bodyPr/>
          <a:lstStyle/>
          <a:p>
            <a:fld id="{4B22246B-72CC-4AB3-AEF9-7F9B00475CC6}" type="slidenum">
              <a:rPr lang="ja-JP" altLang="en-US" smtClean="0"/>
              <a:pPr/>
              <a:t>85</a:t>
            </a:fld>
            <a:endParaRPr lang="ja-JP" altLang="en-US" dirty="0"/>
          </a:p>
        </p:txBody>
      </p:sp>
      <p:sp>
        <p:nvSpPr>
          <p:cNvPr id="6" name="タイトル 5"/>
          <p:cNvSpPr>
            <a:spLocks noGrp="1"/>
          </p:cNvSpPr>
          <p:nvPr>
            <p:ph type="ctrTitle"/>
          </p:nvPr>
        </p:nvSpPr>
        <p:spPr/>
        <p:txBody>
          <a:bodyPr/>
          <a:lstStyle/>
          <a:p>
            <a:r>
              <a:rPr lang="ja-JP" altLang="en-US" dirty="0">
                <a:latin typeface="+mj-ea"/>
              </a:rPr>
              <a:t>②部門管理者＆開発者の操作</a:t>
            </a:r>
            <a:endParaRPr lang="ja-JP" altLang="en-US" dirty="0"/>
          </a:p>
        </p:txBody>
      </p:sp>
      <p:sp>
        <p:nvSpPr>
          <p:cNvPr id="7" name="テキスト プレースホルダー 6"/>
          <p:cNvSpPr>
            <a:spLocks noGrp="1"/>
          </p:cNvSpPr>
          <p:nvPr>
            <p:ph type="body" sz="quarter" idx="12"/>
          </p:nvPr>
        </p:nvSpPr>
        <p:spPr/>
        <p:txBody>
          <a:bodyPr/>
          <a:lstStyle/>
          <a:p>
            <a:pPr marL="171450" indent="-171450">
              <a:buClr>
                <a:schemeClr val="bg1">
                  <a:lumMod val="75000"/>
                </a:schemeClr>
              </a:buClr>
            </a:pPr>
            <a:r>
              <a:rPr lang="ja-JP" altLang="en-US" dirty="0" smtClean="0"/>
              <a:t> </a:t>
            </a:r>
            <a:r>
              <a:rPr lang="ja-JP" altLang="en-US" dirty="0" smtClean="0">
                <a:solidFill>
                  <a:schemeClr val="bg1">
                    <a:lumMod val="75000"/>
                  </a:schemeClr>
                </a:solidFill>
              </a:rPr>
              <a:t>ユーザーの</a:t>
            </a:r>
            <a:r>
              <a:rPr lang="ja-JP" altLang="en-US" dirty="0">
                <a:solidFill>
                  <a:schemeClr val="bg1">
                    <a:lumMod val="75000"/>
                  </a:schemeClr>
                </a:solidFill>
              </a:rPr>
              <a:t>作成</a:t>
            </a:r>
            <a:endParaRPr lang="en-US" altLang="ja-JP" dirty="0">
              <a:solidFill>
                <a:schemeClr val="bg1">
                  <a:lumMod val="75000"/>
                </a:schemeClr>
              </a:solidFill>
            </a:endParaRPr>
          </a:p>
          <a:p>
            <a:pPr marL="171450" indent="-171450">
              <a:buClr>
                <a:schemeClr val="bg1">
                  <a:lumMod val="75000"/>
                </a:schemeClr>
              </a:buClr>
            </a:pPr>
            <a:r>
              <a:rPr lang="ja-JP" altLang="en-US" dirty="0" smtClean="0">
                <a:solidFill>
                  <a:schemeClr val="bg1">
                    <a:lumMod val="75000"/>
                  </a:schemeClr>
                </a:solidFill>
              </a:rPr>
              <a:t> メタデータ</a:t>
            </a:r>
            <a:r>
              <a:rPr lang="ja-JP" altLang="en-US" dirty="0">
                <a:solidFill>
                  <a:schemeClr val="bg1">
                    <a:lumMod val="75000"/>
                  </a:schemeClr>
                </a:solidFill>
              </a:rPr>
              <a:t>の編集</a:t>
            </a:r>
            <a:endParaRPr lang="en-US" altLang="ja-JP" dirty="0">
              <a:solidFill>
                <a:schemeClr val="bg1">
                  <a:lumMod val="75000"/>
                </a:schemeClr>
              </a:solidFill>
            </a:endParaRPr>
          </a:p>
          <a:p>
            <a:pPr marL="171450" indent="-171450">
              <a:buClr>
                <a:schemeClr val="accent1"/>
              </a:buClr>
            </a:pPr>
            <a:r>
              <a:rPr lang="ja-JP" altLang="en-US" dirty="0" smtClean="0">
                <a:solidFill>
                  <a:schemeClr val="bg1">
                    <a:lumMod val="75000"/>
                  </a:schemeClr>
                </a:solidFill>
              </a:rPr>
              <a:t> </a:t>
            </a:r>
            <a:r>
              <a:rPr lang="ja-JP" altLang="en-US" dirty="0" smtClean="0"/>
              <a:t>コンテンツ</a:t>
            </a:r>
            <a:r>
              <a:rPr lang="ja-JP" altLang="en-US" dirty="0"/>
              <a:t>の作成</a:t>
            </a:r>
            <a:endParaRPr lang="en-US" altLang="ja-JP" dirty="0"/>
          </a:p>
          <a:p>
            <a:pPr marL="171450" indent="-171450">
              <a:buClr>
                <a:schemeClr val="bg1">
                  <a:lumMod val="75000"/>
                </a:schemeClr>
              </a:buClr>
            </a:pPr>
            <a:r>
              <a:rPr lang="ja-JP" altLang="en-US" dirty="0" smtClean="0">
                <a:solidFill>
                  <a:schemeClr val="bg1">
                    <a:lumMod val="75000"/>
                  </a:schemeClr>
                </a:solidFill>
              </a:rPr>
              <a:t> セキュリティルール</a:t>
            </a:r>
            <a:r>
              <a:rPr lang="ja-JP" altLang="en-US" dirty="0">
                <a:solidFill>
                  <a:schemeClr val="bg1">
                    <a:lumMod val="75000"/>
                  </a:schemeClr>
                </a:solidFill>
              </a:rPr>
              <a:t>の設定</a:t>
            </a:r>
            <a:endParaRPr lang="en-US" altLang="ja-JP" dirty="0">
              <a:solidFill>
                <a:schemeClr val="bg1">
                  <a:lumMod val="75000"/>
                </a:schemeClr>
              </a:solidFill>
            </a:endParaRP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2110138"/>
            <a:ext cx="4752528" cy="1882832"/>
          </a:xfrm>
          <a:prstGeom prst="rect">
            <a:avLst/>
          </a:prstGeom>
          <a:ln>
            <a:solidFill>
              <a:schemeClr val="accent1"/>
            </a:solidFill>
          </a:ln>
        </p:spPr>
      </p:pic>
      <p:sp>
        <p:nvSpPr>
          <p:cNvPr id="9" name="正方形/長方形 8"/>
          <p:cNvSpPr/>
          <p:nvPr/>
        </p:nvSpPr>
        <p:spPr>
          <a:xfrm>
            <a:off x="7092280" y="3075806"/>
            <a:ext cx="1656184" cy="936104"/>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コネクタ 9"/>
          <p:cNvCxnSpPr/>
          <p:nvPr/>
        </p:nvCxnSpPr>
        <p:spPr>
          <a:xfrm>
            <a:off x="2933" y="1851670"/>
            <a:ext cx="6441275" cy="0"/>
          </a:xfrm>
          <a:prstGeom prst="line">
            <a:avLst/>
          </a:prstGeom>
          <a:ln w="22225">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995936" y="2091199"/>
            <a:ext cx="1656184" cy="1920711"/>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652120" y="2091200"/>
            <a:ext cx="1440160" cy="1921598"/>
          </a:xfrm>
          <a:prstGeom prst="rect">
            <a:avLst/>
          </a:prstGeom>
          <a:solidFill>
            <a:srgbClr val="BFBFB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94155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ポータル完成イメージ</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ユーザーに作成したコンテンツを公開するポータルを作成します。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86</a:t>
            </a:fld>
            <a:endParaRPr lang="ja-JP" altLang="en-US" dirty="0"/>
          </a:p>
        </p:txBody>
      </p:sp>
      <p:pic>
        <p:nvPicPr>
          <p:cNvPr id="8" name="図 7"/>
          <p:cNvPicPr>
            <a:picLocks noChangeAspect="1"/>
          </p:cNvPicPr>
          <p:nvPr/>
        </p:nvPicPr>
        <p:blipFill>
          <a:blip r:embed="rId2"/>
          <a:stretch>
            <a:fillRect/>
          </a:stretch>
        </p:blipFill>
        <p:spPr>
          <a:xfrm>
            <a:off x="838120" y="1421405"/>
            <a:ext cx="7467759" cy="3396781"/>
          </a:xfrm>
          <a:prstGeom prst="rect">
            <a:avLst/>
          </a:prstGeom>
          <a:ln>
            <a:solidFill>
              <a:schemeClr val="tx1">
                <a:lumMod val="75000"/>
                <a:lumOff val="25000"/>
              </a:schemeClr>
            </a:solidFill>
          </a:ln>
        </p:spPr>
      </p:pic>
    </p:spTree>
    <p:extLst>
      <p:ext uri="{BB962C8B-B14F-4D97-AF65-F5344CB8AC3E}">
        <p14:creationId xmlns:p14="http://schemas.microsoft.com/office/powerpoint/2010/main" val="10029992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621500" y="1707654"/>
            <a:ext cx="5256584" cy="2938162"/>
          </a:xfrm>
          <a:prstGeom prst="rect">
            <a:avLst/>
          </a:prstGeom>
          <a:ln>
            <a:solidFill>
              <a:schemeClr val="tx1">
                <a:lumMod val="75000"/>
                <a:lumOff val="25000"/>
              </a:schemeClr>
            </a:solidFill>
          </a:ln>
        </p:spPr>
      </p:pic>
      <p:sp>
        <p:nvSpPr>
          <p:cNvPr id="6" name="タイトル 5"/>
          <p:cNvSpPr>
            <a:spLocks noGrp="1"/>
          </p:cNvSpPr>
          <p:nvPr>
            <p:ph type="title"/>
          </p:nvPr>
        </p:nvSpPr>
        <p:spPr/>
        <p:txBody>
          <a:bodyPr>
            <a:normAutofit/>
          </a:bodyPr>
          <a:lstStyle/>
          <a:p>
            <a:r>
              <a:rPr lang="en-US" altLang="ja-JP" dirty="0" smtClean="0"/>
              <a:t>1-1.</a:t>
            </a:r>
            <a:r>
              <a:rPr kumimoji="1" lang="ja-JP" altLang="en-US" dirty="0" smtClean="0"/>
              <a:t>グラフの作成</a:t>
            </a:r>
            <a:r>
              <a:rPr lang="ja-JP" altLang="en-US" dirty="0"/>
              <a:t>　</a:t>
            </a:r>
            <a:r>
              <a:rPr kumimoji="1" lang="ja-JP" altLang="en-US" dirty="0" smtClean="0"/>
              <a:t>ビジュアライゼーション起動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7" name="コンテンツ プレースホルダー 6"/>
          <p:cNvSpPr>
            <a:spLocks noGrp="1"/>
          </p:cNvSpPr>
          <p:nvPr>
            <p:ph sz="quarter" idx="13"/>
          </p:nvPr>
        </p:nvSpPr>
        <p:spPr/>
        <p:txBody>
          <a:bodyPr/>
          <a:lstStyle/>
          <a:p>
            <a:r>
              <a:rPr kumimoji="1" lang="ja-JP" altLang="en-US" dirty="0" smtClean="0"/>
              <a:t>ビジュアライゼーションの作成を選択し</a:t>
            </a:r>
            <a:r>
              <a:rPr kumimoji="1" lang="en-US" altLang="ja-JP" dirty="0" smtClean="0"/>
              <a:t>Designer</a:t>
            </a:r>
            <a:r>
              <a:rPr kumimoji="1" lang="ja-JP" altLang="en-US" dirty="0" smtClean="0"/>
              <a:t>機能を立ち上げ、</a:t>
            </a:r>
            <a:endParaRPr kumimoji="1" lang="en-US" altLang="ja-JP" dirty="0" smtClean="0"/>
          </a:p>
          <a:p>
            <a:r>
              <a:rPr lang="en-US" altLang="ja-JP" dirty="0" err="1"/>
              <a:t>k</a:t>
            </a:r>
            <a:r>
              <a:rPr lang="en-US" altLang="ja-JP" dirty="0" err="1" smtClean="0"/>
              <a:t>kalec</a:t>
            </a:r>
            <a:r>
              <a:rPr lang="ja-JP" altLang="en-US" dirty="0" smtClean="0"/>
              <a:t>配下に</a:t>
            </a:r>
            <a:r>
              <a:rPr kumimoji="1" lang="ja-JP" altLang="en-US" dirty="0" smtClean="0"/>
              <a:t>グラフを作成します。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87</a:t>
            </a:fld>
            <a:endParaRPr lang="ja-JP" altLang="en-US" dirty="0"/>
          </a:p>
        </p:txBody>
      </p:sp>
      <p:pic>
        <p:nvPicPr>
          <p:cNvPr id="11" name="図 10"/>
          <p:cNvPicPr>
            <a:picLocks noChangeAspect="1"/>
          </p:cNvPicPr>
          <p:nvPr/>
        </p:nvPicPr>
        <p:blipFill rotWithShape="1">
          <a:blip r:embed="rId3"/>
          <a:srcRect b="8208"/>
          <a:stretch/>
        </p:blipFill>
        <p:spPr>
          <a:xfrm>
            <a:off x="6293508" y="1707654"/>
            <a:ext cx="2179859" cy="2952328"/>
          </a:xfrm>
          <a:prstGeom prst="rect">
            <a:avLst/>
          </a:prstGeom>
          <a:ln>
            <a:solidFill>
              <a:schemeClr val="tx1">
                <a:lumMod val="75000"/>
                <a:lumOff val="25000"/>
              </a:schemeClr>
            </a:solidFill>
          </a:ln>
        </p:spPr>
      </p:pic>
      <p:sp>
        <p:nvSpPr>
          <p:cNvPr id="12" name="正方形/長方形 11"/>
          <p:cNvSpPr/>
          <p:nvPr/>
        </p:nvSpPr>
        <p:spPr>
          <a:xfrm>
            <a:off x="630729" y="1959682"/>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7534268" y="223853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4" name="正方形/長方形 13"/>
          <p:cNvSpPr/>
          <p:nvPr/>
        </p:nvSpPr>
        <p:spPr>
          <a:xfrm>
            <a:off x="6598164" y="2506452"/>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87110" y="2911804"/>
            <a:ext cx="129614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621500" y="2551870"/>
            <a:ext cx="318445" cy="2754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a:off x="333468" y="192367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8" name="楕円 17"/>
          <p:cNvSpPr/>
          <p:nvPr/>
        </p:nvSpPr>
        <p:spPr>
          <a:xfrm>
            <a:off x="1823214" y="263639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9" name="楕円 18"/>
          <p:cNvSpPr/>
          <p:nvPr/>
        </p:nvSpPr>
        <p:spPr>
          <a:xfrm>
            <a:off x="333468" y="2551870"/>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20"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0804230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r>
              <a:rPr lang="en-US" altLang="ja-JP" dirty="0" smtClean="0"/>
              <a:t>-2</a:t>
            </a:r>
            <a:r>
              <a:rPr lang="en-US" altLang="ja-JP" dirty="0"/>
              <a:t>.</a:t>
            </a:r>
            <a:r>
              <a:rPr lang="ja-JP" altLang="en-US" dirty="0"/>
              <a:t>グラフの</a:t>
            </a:r>
            <a:r>
              <a:rPr lang="ja-JP" altLang="en-US" dirty="0" smtClean="0"/>
              <a:t>作成　シノニム</a:t>
            </a:r>
            <a:r>
              <a:rPr lang="ja-JP" altLang="en-US" dirty="0"/>
              <a:t>選択</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レポートが使用するシノニムを選択します。</a:t>
            </a:r>
            <a:r>
              <a:rPr lang="en-US" altLang="ja-JP" dirty="0" smtClean="0"/>
              <a:t/>
            </a:r>
            <a:br>
              <a:rPr lang="en-US" altLang="ja-JP" dirty="0" smtClean="0"/>
            </a:br>
            <a:r>
              <a:rPr lang="ja-JP" altLang="en-US" dirty="0" smtClean="0"/>
              <a:t>ここでは</a:t>
            </a:r>
            <a:r>
              <a:rPr lang="ja-JP" altLang="en-US" dirty="0" smtClean="0">
                <a:latin typeface="+mj-ea"/>
              </a:rPr>
              <a:t>「</a:t>
            </a:r>
            <a:r>
              <a:rPr lang="en-US" altLang="ja-JP" dirty="0" err="1" smtClean="0"/>
              <a:t>kkalec</a:t>
            </a:r>
            <a:r>
              <a:rPr lang="ja-JP" altLang="en-US" dirty="0" smtClean="0">
                <a:latin typeface="+mj-ea"/>
              </a:rPr>
              <a:t>」配下の</a:t>
            </a:r>
            <a:r>
              <a:rPr lang="ja-JP" altLang="en-US" dirty="0" smtClean="0"/>
              <a:t>「</a:t>
            </a:r>
            <a:r>
              <a:rPr lang="en-US" altLang="ja-JP" dirty="0" err="1" smtClean="0"/>
              <a:t>bv_sales_kkalec</a:t>
            </a:r>
            <a:r>
              <a:rPr lang="ja-JP" altLang="en-US" dirty="0" smtClean="0"/>
              <a:t>」を選択します。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88</a:t>
            </a:fld>
            <a:endParaRPr lang="ja-JP" altLang="en-US" dirty="0"/>
          </a:p>
        </p:txBody>
      </p:sp>
      <p:pic>
        <p:nvPicPr>
          <p:cNvPr id="6" name="図 5"/>
          <p:cNvPicPr>
            <a:picLocks noChangeAspect="1"/>
          </p:cNvPicPr>
          <p:nvPr/>
        </p:nvPicPr>
        <p:blipFill>
          <a:blip r:embed="rId2"/>
          <a:stretch>
            <a:fillRect/>
          </a:stretch>
        </p:blipFill>
        <p:spPr>
          <a:xfrm>
            <a:off x="612001" y="1634400"/>
            <a:ext cx="5264057" cy="2988000"/>
          </a:xfrm>
          <a:prstGeom prst="rect">
            <a:avLst/>
          </a:prstGeom>
          <a:ln>
            <a:solidFill>
              <a:schemeClr val="tx1">
                <a:lumMod val="75000"/>
                <a:lumOff val="25000"/>
              </a:schemeClr>
            </a:solidFill>
          </a:ln>
        </p:spPr>
      </p:pic>
      <p:pic>
        <p:nvPicPr>
          <p:cNvPr id="8" name="図 7"/>
          <p:cNvPicPr>
            <a:picLocks noChangeAspect="1"/>
          </p:cNvPicPr>
          <p:nvPr/>
        </p:nvPicPr>
        <p:blipFill>
          <a:blip r:embed="rId3"/>
          <a:stretch>
            <a:fillRect/>
          </a:stretch>
        </p:blipFill>
        <p:spPr>
          <a:xfrm>
            <a:off x="3615882" y="1967108"/>
            <a:ext cx="5130537" cy="2988000"/>
          </a:xfrm>
          <a:prstGeom prst="rect">
            <a:avLst/>
          </a:prstGeom>
          <a:ln>
            <a:solidFill>
              <a:schemeClr val="tx1">
                <a:lumMod val="75000"/>
                <a:lumOff val="25000"/>
              </a:schemeClr>
            </a:solidFill>
          </a:ln>
        </p:spPr>
      </p:pic>
      <p:sp>
        <p:nvSpPr>
          <p:cNvPr id="9" name="正方形/長方形 8"/>
          <p:cNvSpPr/>
          <p:nvPr/>
        </p:nvSpPr>
        <p:spPr>
          <a:xfrm>
            <a:off x="659076" y="3035114"/>
            <a:ext cx="2904718" cy="1847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664074" y="2929242"/>
            <a:ext cx="5012382" cy="1465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635002" y="4707354"/>
            <a:ext cx="1041454" cy="247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12" name="テキスト ボックス 11"/>
          <p:cNvSpPr txBox="1"/>
          <p:nvPr/>
        </p:nvSpPr>
        <p:spPr>
          <a:xfrm>
            <a:off x="745835" y="3266007"/>
            <a:ext cx="1857421"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r>
              <a:rPr kumimoji="1" lang="ja-JP" altLang="en-US" sz="1100" b="1" dirty="0" smtClean="0">
                <a:solidFill>
                  <a:srgbClr val="FF0000"/>
                </a:solidFill>
              </a:rPr>
              <a:t>ダブルクリック</a:t>
            </a:r>
          </a:p>
        </p:txBody>
      </p:sp>
      <p:sp>
        <p:nvSpPr>
          <p:cNvPr id="13" name="テキスト ボックス 12"/>
          <p:cNvSpPr txBox="1"/>
          <p:nvPr/>
        </p:nvSpPr>
        <p:spPr>
          <a:xfrm>
            <a:off x="4283968" y="2636436"/>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テキスト ボックス 13"/>
          <p:cNvSpPr txBox="1"/>
          <p:nvPr/>
        </p:nvSpPr>
        <p:spPr>
          <a:xfrm>
            <a:off x="7939705" y="441558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16"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6237414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stretch>
            <a:fillRect/>
          </a:stretch>
        </p:blipFill>
        <p:spPr>
          <a:xfrm>
            <a:off x="1301891" y="1495839"/>
            <a:ext cx="6540218" cy="327207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1-3.</a:t>
            </a:r>
            <a:r>
              <a:rPr kumimoji="1" lang="ja-JP" altLang="en-US" dirty="0" smtClean="0"/>
              <a:t>グラフの作成　項目の選択①</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グラフに使用する項目を選択します。（横：地区名　色：大分類名）</a:t>
            </a:r>
            <a:endParaRPr kumimoji="1" lang="en-US" altLang="ja-JP" dirty="0" smtClean="0"/>
          </a:p>
          <a:p>
            <a:r>
              <a:rPr lang="ja-JP" altLang="en-US" dirty="0" smtClean="0"/>
              <a:t>ドラッグアンドドロップの操作で</a:t>
            </a:r>
            <a:r>
              <a:rPr lang="ja-JP" altLang="en-US" dirty="0"/>
              <a:t>表示欄</a:t>
            </a:r>
            <a:r>
              <a:rPr lang="ja-JP" altLang="en-US" dirty="0" smtClean="0"/>
              <a:t>に項目を配置します。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89</a:t>
            </a:fld>
            <a:endParaRPr lang="ja-JP" altLang="en-US" dirty="0"/>
          </a:p>
        </p:txBody>
      </p:sp>
      <p:sp>
        <p:nvSpPr>
          <p:cNvPr id="8" name="正方形/長方形 7"/>
          <p:cNvSpPr/>
          <p:nvPr/>
        </p:nvSpPr>
        <p:spPr>
          <a:xfrm>
            <a:off x="1835696" y="3502776"/>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3144014" y="2992775"/>
            <a:ext cx="1440160" cy="2151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154700" y="3681388"/>
            <a:ext cx="14401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カギ線コネクタ 10"/>
          <p:cNvCxnSpPr/>
          <p:nvPr/>
        </p:nvCxnSpPr>
        <p:spPr>
          <a:xfrm>
            <a:off x="2339752" y="3039802"/>
            <a:ext cx="792087" cy="72008"/>
          </a:xfrm>
          <a:prstGeom prst="bentConnector3">
            <a:avLst>
              <a:gd name="adj1" fmla="val 50000"/>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12" name="カギ線コネクタ 11"/>
          <p:cNvCxnSpPr>
            <a:stCxn id="8" idx="3"/>
            <a:endCxn id="10" idx="1"/>
          </p:cNvCxnSpPr>
          <p:nvPr/>
        </p:nvCxnSpPr>
        <p:spPr>
          <a:xfrm>
            <a:off x="2339752" y="3610788"/>
            <a:ext cx="814948" cy="178612"/>
          </a:xfrm>
          <a:prstGeom prst="bentConnector3">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1835696" y="2931790"/>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a:off x="3202631" y="2702796"/>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14" name="楕円 13"/>
          <p:cNvSpPr/>
          <p:nvPr/>
        </p:nvSpPr>
        <p:spPr>
          <a:xfrm>
            <a:off x="3203848" y="336534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15"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644612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1</a:t>
            </a:r>
            <a:r>
              <a:rPr lang="ja-JP" altLang="en-US" dirty="0" smtClean="0">
                <a:latin typeface="+mj-ea"/>
              </a:rPr>
              <a:t>章</a:t>
            </a:r>
            <a:r>
              <a:rPr lang="ja-JP" altLang="en-US" dirty="0">
                <a:latin typeface="+mj-ea"/>
              </a:rPr>
              <a:t>：ハンズオンについて</a:t>
            </a:r>
            <a:endParaRPr kumimoji="1" lang="ja-JP" altLang="en-US" dirty="0">
              <a:latin typeface="+mj-ea"/>
            </a:endParaRPr>
          </a:p>
        </p:txBody>
      </p:sp>
      <p:sp>
        <p:nvSpPr>
          <p:cNvPr id="6" name="フッター プレースホルダー 5"/>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7" name="スライド番号プレースホルダー 6"/>
          <p:cNvSpPr>
            <a:spLocks noGrp="1"/>
          </p:cNvSpPr>
          <p:nvPr>
            <p:ph type="sldNum" sz="quarter" idx="12"/>
          </p:nvPr>
        </p:nvSpPr>
        <p:spPr/>
        <p:txBody>
          <a:bodyPr/>
          <a:lstStyle/>
          <a:p>
            <a:fld id="{4B22246B-72CC-4AB3-AEF9-7F9B00475CC6}" type="slidenum">
              <a:rPr lang="ja-JP" altLang="en-US" smtClean="0"/>
              <a:pPr/>
              <a:t>9</a:t>
            </a:fld>
            <a:endParaRPr lang="ja-JP" altLang="en-US" dirty="0"/>
          </a:p>
        </p:txBody>
      </p:sp>
      <p:sp>
        <p:nvSpPr>
          <p:cNvPr id="5" name="コンテンツ プレースホルダー 4"/>
          <p:cNvSpPr>
            <a:spLocks noGrp="1"/>
          </p:cNvSpPr>
          <p:nvPr>
            <p:ph sz="quarter" idx="13"/>
          </p:nvPr>
        </p:nvSpPr>
        <p:spPr/>
        <p:txBody>
          <a:bodyPr/>
          <a:lstStyle/>
          <a:p>
            <a:r>
              <a:rPr kumimoji="1" lang="en-US" altLang="ja-JP" dirty="0" smtClean="0">
                <a:latin typeface="Segoe UI 本文"/>
              </a:rPr>
              <a:t>Step4</a:t>
            </a:r>
            <a:r>
              <a:rPr kumimoji="1" lang="ja-JP" altLang="en-US" dirty="0" smtClean="0">
                <a:latin typeface="+mn-ea"/>
              </a:rPr>
              <a:t>～</a:t>
            </a:r>
            <a:r>
              <a:rPr kumimoji="1" lang="en-US" altLang="ja-JP" dirty="0" smtClean="0">
                <a:latin typeface="Segoe UI 本文"/>
              </a:rPr>
              <a:t>Step6</a:t>
            </a:r>
            <a:r>
              <a:rPr kumimoji="1" lang="ja-JP" altLang="en-US" dirty="0" smtClean="0">
                <a:latin typeface="+mn-ea"/>
              </a:rPr>
              <a:t>：</a:t>
            </a:r>
            <a:endParaRPr kumimoji="1" lang="en-US" altLang="ja-JP" dirty="0" smtClean="0">
              <a:latin typeface="+mn-ea"/>
            </a:endParaRPr>
          </a:p>
          <a:p>
            <a:r>
              <a:rPr kumimoji="1" lang="ja-JP" altLang="en-US" dirty="0" smtClean="0">
                <a:latin typeface="+mn-ea"/>
              </a:rPr>
              <a:t>　さらなる使いこなしのヒントとなる内容を体験します</a:t>
            </a:r>
            <a:endParaRPr kumimoji="1" lang="en-US" altLang="ja-JP" dirty="0" smtClean="0">
              <a:latin typeface="+mn-ea"/>
            </a:endParaRPr>
          </a:p>
          <a:p>
            <a:r>
              <a:rPr lang="en-US" altLang="ja-JP" dirty="0" smtClean="0">
                <a:latin typeface="Segoe UI 本文"/>
              </a:rPr>
              <a:t>Step7</a:t>
            </a:r>
            <a:r>
              <a:rPr lang="ja-JP" altLang="en-US" dirty="0" smtClean="0">
                <a:latin typeface="+mn-ea"/>
              </a:rPr>
              <a:t>：</a:t>
            </a:r>
            <a:endParaRPr lang="en-US" altLang="ja-JP" dirty="0" smtClean="0">
              <a:latin typeface="+mn-ea"/>
            </a:endParaRPr>
          </a:p>
          <a:p>
            <a:r>
              <a:rPr kumimoji="1" lang="ja-JP" altLang="en-US" dirty="0" smtClean="0">
                <a:latin typeface="+mn-ea"/>
              </a:rPr>
              <a:t>　緊急時のリクエスト停止操作を体験します</a:t>
            </a:r>
            <a:endParaRPr kumimoji="1" lang="ja-JP" altLang="en-US" dirty="0">
              <a:latin typeface="+mn-ea"/>
            </a:endParaRPr>
          </a:p>
        </p:txBody>
      </p:sp>
      <p:sp>
        <p:nvSpPr>
          <p:cNvPr id="9" name="円/楕円 8"/>
          <p:cNvSpPr/>
          <p:nvPr/>
        </p:nvSpPr>
        <p:spPr>
          <a:xfrm>
            <a:off x="39553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0" name="テキスト ボックス 9"/>
          <p:cNvSpPr txBox="1"/>
          <p:nvPr/>
        </p:nvSpPr>
        <p:spPr>
          <a:xfrm>
            <a:off x="790465" y="3435176"/>
            <a:ext cx="1082348" cy="523220"/>
          </a:xfrm>
          <a:prstGeom prst="rect">
            <a:avLst/>
          </a:prstGeom>
          <a:noFill/>
        </p:spPr>
        <p:txBody>
          <a:bodyPr wrap="none" rtlCol="0">
            <a:spAutoFit/>
          </a:bodyPr>
          <a:lstStyle/>
          <a:p>
            <a:pPr algn="ctr"/>
            <a:r>
              <a:rPr kumimoji="1" lang="ja-JP" altLang="en-US" sz="1400" b="1" dirty="0" smtClean="0">
                <a:solidFill>
                  <a:schemeClr val="bg1"/>
                </a:solidFill>
              </a:rPr>
              <a:t>コンテンツ</a:t>
            </a:r>
            <a:endParaRPr kumimoji="1" lang="en-US" altLang="ja-JP" sz="1400" b="1" dirty="0" smtClean="0">
              <a:solidFill>
                <a:schemeClr val="bg1"/>
              </a:solidFill>
            </a:endParaRPr>
          </a:p>
          <a:p>
            <a:pPr algn="ctr"/>
            <a:r>
              <a:rPr kumimoji="1" lang="ja-JP" altLang="en-US" sz="1400" b="1" dirty="0" smtClean="0">
                <a:solidFill>
                  <a:schemeClr val="bg1"/>
                </a:solidFill>
              </a:rPr>
              <a:t>検索</a:t>
            </a:r>
            <a:endParaRPr kumimoji="1" lang="ja-JP" altLang="en-US" sz="1400" b="1" dirty="0">
              <a:solidFill>
                <a:schemeClr val="bg1"/>
              </a:solidFill>
            </a:endParaRPr>
          </a:p>
        </p:txBody>
      </p:sp>
      <p:sp>
        <p:nvSpPr>
          <p:cNvPr id="11" name="テキスト ボックス 10"/>
          <p:cNvSpPr txBox="1"/>
          <p:nvPr/>
        </p:nvSpPr>
        <p:spPr>
          <a:xfrm>
            <a:off x="395536" y="4155926"/>
            <a:ext cx="1872208" cy="535531"/>
          </a:xfrm>
          <a:prstGeom prst="rect">
            <a:avLst/>
          </a:prstGeom>
          <a:noFill/>
        </p:spPr>
        <p:txBody>
          <a:bodyPr wrap="square" rtlCol="0">
            <a:spAutoFit/>
          </a:bodyPr>
          <a:lstStyle/>
          <a:p>
            <a:pPr>
              <a:lnSpc>
                <a:spcPct val="120000"/>
              </a:lnSpc>
            </a:pPr>
            <a:r>
              <a:rPr kumimoji="1" lang="ja-JP" altLang="en-US" sz="1200" dirty="0" smtClean="0"/>
              <a:t>画面名やデータソース名をキーワードで探す</a:t>
            </a:r>
            <a:endParaRPr kumimoji="1" lang="ja-JP" altLang="en-US" sz="1200" dirty="0"/>
          </a:p>
        </p:txBody>
      </p:sp>
      <p:sp>
        <p:nvSpPr>
          <p:cNvPr id="13" name="円/楕円 12"/>
          <p:cNvSpPr/>
          <p:nvPr/>
        </p:nvSpPr>
        <p:spPr>
          <a:xfrm>
            <a:off x="255577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5" name="テキスト ボックス 14"/>
          <p:cNvSpPr txBox="1"/>
          <p:nvPr/>
        </p:nvSpPr>
        <p:spPr>
          <a:xfrm>
            <a:off x="2860937" y="3440663"/>
            <a:ext cx="1261884" cy="523220"/>
          </a:xfrm>
          <a:prstGeom prst="rect">
            <a:avLst/>
          </a:prstGeom>
          <a:noFill/>
        </p:spPr>
        <p:txBody>
          <a:bodyPr wrap="none" rtlCol="0">
            <a:spAutoFit/>
          </a:bodyPr>
          <a:lstStyle/>
          <a:p>
            <a:pPr algn="ctr"/>
            <a:r>
              <a:rPr kumimoji="1" lang="ja-JP" altLang="en-US" sz="1400" b="1" dirty="0" smtClean="0">
                <a:solidFill>
                  <a:schemeClr val="bg1"/>
                </a:solidFill>
              </a:rPr>
              <a:t>スケジュール</a:t>
            </a:r>
            <a:endParaRPr kumimoji="1" lang="en-US" altLang="ja-JP" sz="1400" b="1" dirty="0" smtClean="0">
              <a:solidFill>
                <a:schemeClr val="bg1"/>
              </a:solidFill>
            </a:endParaRPr>
          </a:p>
          <a:p>
            <a:pPr algn="ctr"/>
            <a:r>
              <a:rPr lang="ja-JP" altLang="en-US" sz="1400" b="1" dirty="0" smtClean="0">
                <a:solidFill>
                  <a:schemeClr val="bg1"/>
                </a:solidFill>
              </a:rPr>
              <a:t>配信</a:t>
            </a:r>
            <a:endParaRPr kumimoji="1" lang="ja-JP" altLang="en-US" sz="1400" b="1" dirty="0">
              <a:solidFill>
                <a:schemeClr val="bg1"/>
              </a:solidFill>
            </a:endParaRPr>
          </a:p>
        </p:txBody>
      </p:sp>
      <p:sp>
        <p:nvSpPr>
          <p:cNvPr id="16" name="テキスト ボックス 15"/>
          <p:cNvSpPr txBox="1"/>
          <p:nvPr/>
        </p:nvSpPr>
        <p:spPr>
          <a:xfrm>
            <a:off x="2555776" y="4155926"/>
            <a:ext cx="1872208" cy="535531"/>
          </a:xfrm>
          <a:prstGeom prst="rect">
            <a:avLst/>
          </a:prstGeom>
          <a:noFill/>
        </p:spPr>
        <p:txBody>
          <a:bodyPr wrap="square" rtlCol="0">
            <a:spAutoFit/>
          </a:bodyPr>
          <a:lstStyle/>
          <a:p>
            <a:pPr>
              <a:lnSpc>
                <a:spcPct val="120000"/>
              </a:lnSpc>
            </a:pPr>
            <a:r>
              <a:rPr lang="ja-JP" altLang="en-US" sz="1200" dirty="0" smtClean="0"/>
              <a:t>スケジュール実行を利用して結果の配信や共有</a:t>
            </a:r>
            <a:endParaRPr kumimoji="1" lang="en-US" altLang="ja-JP" sz="1200" dirty="0" smtClean="0"/>
          </a:p>
        </p:txBody>
      </p:sp>
      <p:sp>
        <p:nvSpPr>
          <p:cNvPr id="17" name="円/楕円 16"/>
          <p:cNvSpPr/>
          <p:nvPr/>
        </p:nvSpPr>
        <p:spPr>
          <a:xfrm>
            <a:off x="471601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19" name="テキスト ボックス 18"/>
          <p:cNvSpPr txBox="1"/>
          <p:nvPr/>
        </p:nvSpPr>
        <p:spPr>
          <a:xfrm>
            <a:off x="5200715" y="3462529"/>
            <a:ext cx="902811" cy="523220"/>
          </a:xfrm>
          <a:prstGeom prst="rect">
            <a:avLst/>
          </a:prstGeom>
          <a:noFill/>
        </p:spPr>
        <p:txBody>
          <a:bodyPr wrap="none" rtlCol="0">
            <a:spAutoFit/>
          </a:bodyPr>
          <a:lstStyle/>
          <a:p>
            <a:pPr algn="ctr"/>
            <a:r>
              <a:rPr lang="ja-JP" altLang="en-US" sz="1400" b="1" dirty="0" smtClean="0">
                <a:solidFill>
                  <a:schemeClr val="bg1"/>
                </a:solidFill>
              </a:rPr>
              <a:t>レポート</a:t>
            </a:r>
            <a:endParaRPr lang="en-US" altLang="ja-JP" sz="1400" b="1" dirty="0" smtClean="0">
              <a:solidFill>
                <a:schemeClr val="bg1"/>
              </a:solidFill>
            </a:endParaRPr>
          </a:p>
          <a:p>
            <a:pPr algn="ctr"/>
            <a:r>
              <a:rPr lang="ja-JP" altLang="en-US" sz="1400" b="1" dirty="0" smtClean="0">
                <a:solidFill>
                  <a:schemeClr val="bg1"/>
                </a:solidFill>
              </a:rPr>
              <a:t>利用ログ</a:t>
            </a:r>
            <a:endParaRPr lang="en-US" altLang="ja-JP" sz="1400" b="1" dirty="0" smtClean="0">
              <a:solidFill>
                <a:schemeClr val="bg1"/>
              </a:solidFill>
            </a:endParaRPr>
          </a:p>
        </p:txBody>
      </p:sp>
      <p:sp>
        <p:nvSpPr>
          <p:cNvPr id="20" name="テキスト ボックス 19"/>
          <p:cNvSpPr txBox="1"/>
          <p:nvPr/>
        </p:nvSpPr>
        <p:spPr>
          <a:xfrm>
            <a:off x="4716016" y="4155926"/>
            <a:ext cx="1872208" cy="535531"/>
          </a:xfrm>
          <a:prstGeom prst="rect">
            <a:avLst/>
          </a:prstGeom>
          <a:noFill/>
        </p:spPr>
        <p:txBody>
          <a:bodyPr wrap="square" rtlCol="0">
            <a:spAutoFit/>
          </a:bodyPr>
          <a:lstStyle/>
          <a:p>
            <a:pPr>
              <a:lnSpc>
                <a:spcPct val="120000"/>
              </a:lnSpc>
            </a:pPr>
            <a:r>
              <a:rPr kumimoji="1" lang="ja-JP" altLang="en-US" sz="1200" dirty="0" smtClean="0"/>
              <a:t>いつ誰が何を検索したか、当時のレスポンス</a:t>
            </a:r>
            <a:r>
              <a:rPr lang="ja-JP" altLang="en-US" sz="1200" dirty="0"/>
              <a:t>を</a:t>
            </a:r>
            <a:r>
              <a:rPr kumimoji="1" lang="ja-JP" altLang="en-US" sz="1200" dirty="0" smtClean="0"/>
              <a:t>確認</a:t>
            </a:r>
            <a:endParaRPr kumimoji="1" lang="ja-JP" altLang="en-US" sz="1200" dirty="0"/>
          </a:p>
        </p:txBody>
      </p:sp>
      <p:sp>
        <p:nvSpPr>
          <p:cNvPr id="38" name="テキスト ボックス 37"/>
          <p:cNvSpPr txBox="1"/>
          <p:nvPr/>
        </p:nvSpPr>
        <p:spPr>
          <a:xfrm>
            <a:off x="1000652" y="2199238"/>
            <a:ext cx="661977" cy="307777"/>
          </a:xfrm>
          <a:prstGeom prst="rect">
            <a:avLst/>
          </a:prstGeom>
          <a:noFill/>
        </p:spPr>
        <p:txBody>
          <a:bodyPr wrap="none" rtlCol="0">
            <a:spAutoFit/>
          </a:bodyPr>
          <a:lstStyle/>
          <a:p>
            <a:pPr algn="ctr"/>
            <a:r>
              <a:rPr kumimoji="1" lang="en-US" altLang="ja-JP" sz="1400" b="1" dirty="0" smtClean="0">
                <a:solidFill>
                  <a:schemeClr val="bg1"/>
                </a:solidFill>
              </a:rPr>
              <a:t>Step4</a:t>
            </a:r>
            <a:endParaRPr kumimoji="1" lang="ja-JP" altLang="en-US" sz="1400" b="1" dirty="0">
              <a:solidFill>
                <a:schemeClr val="bg1"/>
              </a:solidFill>
            </a:endParaRPr>
          </a:p>
        </p:txBody>
      </p:sp>
      <p:sp>
        <p:nvSpPr>
          <p:cNvPr id="39" name="テキスト ボックス 38"/>
          <p:cNvSpPr txBox="1"/>
          <p:nvPr/>
        </p:nvSpPr>
        <p:spPr>
          <a:xfrm>
            <a:off x="3160891" y="2227265"/>
            <a:ext cx="661977" cy="307777"/>
          </a:xfrm>
          <a:prstGeom prst="rect">
            <a:avLst/>
          </a:prstGeom>
          <a:noFill/>
        </p:spPr>
        <p:txBody>
          <a:bodyPr wrap="none" rtlCol="0">
            <a:spAutoFit/>
          </a:bodyPr>
          <a:lstStyle/>
          <a:p>
            <a:pPr algn="ctr"/>
            <a:r>
              <a:rPr kumimoji="1" lang="en-US" altLang="ja-JP" sz="1400" b="1" dirty="0" smtClean="0">
                <a:solidFill>
                  <a:schemeClr val="bg1"/>
                </a:solidFill>
              </a:rPr>
              <a:t>Step5</a:t>
            </a:r>
            <a:endParaRPr kumimoji="1" lang="ja-JP" altLang="en-US" sz="1400" b="1" dirty="0">
              <a:solidFill>
                <a:schemeClr val="bg1"/>
              </a:solidFill>
            </a:endParaRPr>
          </a:p>
        </p:txBody>
      </p:sp>
      <p:sp>
        <p:nvSpPr>
          <p:cNvPr id="40" name="テキスト ボックス 39"/>
          <p:cNvSpPr txBox="1"/>
          <p:nvPr/>
        </p:nvSpPr>
        <p:spPr>
          <a:xfrm>
            <a:off x="5321132" y="2219181"/>
            <a:ext cx="661977" cy="307777"/>
          </a:xfrm>
          <a:prstGeom prst="rect">
            <a:avLst/>
          </a:prstGeom>
          <a:noFill/>
        </p:spPr>
        <p:txBody>
          <a:bodyPr wrap="none" rtlCol="0">
            <a:spAutoFit/>
          </a:bodyPr>
          <a:lstStyle/>
          <a:p>
            <a:pPr algn="ctr"/>
            <a:r>
              <a:rPr lang="en-US" altLang="ja-JP" sz="1400" b="1" dirty="0" smtClean="0">
                <a:solidFill>
                  <a:schemeClr val="bg1"/>
                </a:solidFill>
              </a:rPr>
              <a:t>Step6</a:t>
            </a:r>
            <a:endParaRPr kumimoji="1" lang="ja-JP" altLang="en-US" sz="1400" b="1" dirty="0">
              <a:solidFill>
                <a:schemeClr val="bg1"/>
              </a:solidFill>
            </a:endParaRPr>
          </a:p>
        </p:txBody>
      </p:sp>
      <p:pic>
        <p:nvPicPr>
          <p:cNvPr id="4" name="図 3"/>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647704" y="2476780"/>
            <a:ext cx="1260000" cy="990621"/>
          </a:xfrm>
          <a:prstGeom prst="rect">
            <a:avLst/>
          </a:prstGeom>
        </p:spPr>
      </p:pic>
      <p:pic>
        <p:nvPicPr>
          <p:cNvPr id="14" name="図 13"/>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790897" y="2603305"/>
            <a:ext cx="772991" cy="792000"/>
          </a:xfrm>
          <a:prstGeom prst="rect">
            <a:avLst/>
          </a:prstGeom>
        </p:spPr>
      </p:pic>
      <p:pic>
        <p:nvPicPr>
          <p:cNvPr id="31" name="図 30"/>
          <p:cNvPicPr>
            <a:picLocks noChangeAspect="1"/>
          </p:cNvPicPr>
          <p:nvPr/>
        </p:nvPicPr>
        <p:blipFill>
          <a:blip r:embed="rId5" cstate="print">
            <a:biLevel thresh="75000"/>
            <a:extLst>
              <a:ext uri="{28A0092B-C50C-407E-A947-70E740481C1C}">
                <a14:useLocalDpi xmlns:a14="http://schemas.microsoft.com/office/drawing/2010/main" val="0"/>
              </a:ext>
            </a:extLst>
          </a:blip>
          <a:stretch>
            <a:fillRect/>
          </a:stretch>
        </p:blipFill>
        <p:spPr>
          <a:xfrm>
            <a:off x="4959689" y="2424427"/>
            <a:ext cx="1325883" cy="1042418"/>
          </a:xfrm>
          <a:prstGeom prst="rect">
            <a:avLst/>
          </a:prstGeom>
        </p:spPr>
      </p:pic>
      <p:pic>
        <p:nvPicPr>
          <p:cNvPr id="35" name="図 34"/>
          <p:cNvPicPr>
            <a:picLocks noChangeAspect="1"/>
          </p:cNvPicPr>
          <p:nvPr/>
        </p:nvPicPr>
        <p:blipFill>
          <a:blip r:embed="rId6" cstate="print">
            <a:biLevel thresh="75000"/>
            <a:extLst>
              <a:ext uri="{28A0092B-C50C-407E-A947-70E740481C1C}">
                <a14:useLocalDpi xmlns:a14="http://schemas.microsoft.com/office/drawing/2010/main" val="0"/>
              </a:ext>
            </a:extLst>
          </a:blip>
          <a:stretch>
            <a:fillRect/>
          </a:stretch>
        </p:blipFill>
        <p:spPr>
          <a:xfrm>
            <a:off x="5418240" y="2760926"/>
            <a:ext cx="549474" cy="432000"/>
          </a:xfrm>
          <a:prstGeom prst="rect">
            <a:avLst/>
          </a:prstGeom>
        </p:spPr>
      </p:pic>
      <p:pic>
        <p:nvPicPr>
          <p:cNvPr id="36" name="図 35"/>
          <p:cNvPicPr>
            <a:picLocks noChangeAspect="1"/>
          </p:cNvPicPr>
          <p:nvPr/>
        </p:nvPicPr>
        <p:blipFill rotWithShape="1">
          <a:blip r:embed="rId7" cstate="print">
            <a:biLevel thresh="75000"/>
            <a:extLst>
              <a:ext uri="{28A0092B-C50C-407E-A947-70E740481C1C}">
                <a14:useLocalDpi xmlns:a14="http://schemas.microsoft.com/office/drawing/2010/main" val="0"/>
              </a:ext>
            </a:extLst>
          </a:blip>
          <a:srcRect l="23841" t="-4545" r="40432" b="4545"/>
          <a:stretch/>
        </p:blipFill>
        <p:spPr>
          <a:xfrm>
            <a:off x="5409961" y="2643524"/>
            <a:ext cx="212669" cy="468000"/>
          </a:xfrm>
          <a:prstGeom prst="rect">
            <a:avLst/>
          </a:prstGeom>
        </p:spPr>
      </p:pic>
      <p:sp>
        <p:nvSpPr>
          <p:cNvPr id="42" name="円/楕円 16"/>
          <p:cNvSpPr/>
          <p:nvPr/>
        </p:nvSpPr>
        <p:spPr>
          <a:xfrm>
            <a:off x="6876256" y="2139702"/>
            <a:ext cx="1872208" cy="1872208"/>
          </a:xfrm>
          <a:prstGeom prst="ellipse">
            <a:avLst/>
          </a:prstGeom>
          <a:solidFill>
            <a:srgbClr val="4F81BD">
              <a:alpha val="69804"/>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ja-JP" altLang="en-US" sz="2000" b="1" dirty="0"/>
          </a:p>
        </p:txBody>
      </p:sp>
      <p:sp>
        <p:nvSpPr>
          <p:cNvPr id="43" name="テキスト ボックス 42"/>
          <p:cNvSpPr txBox="1"/>
          <p:nvPr/>
        </p:nvSpPr>
        <p:spPr>
          <a:xfrm>
            <a:off x="7091652" y="3462529"/>
            <a:ext cx="1441420" cy="523220"/>
          </a:xfrm>
          <a:prstGeom prst="rect">
            <a:avLst/>
          </a:prstGeom>
          <a:noFill/>
        </p:spPr>
        <p:txBody>
          <a:bodyPr wrap="none" rtlCol="0">
            <a:spAutoFit/>
          </a:bodyPr>
          <a:lstStyle/>
          <a:p>
            <a:pPr algn="ctr"/>
            <a:r>
              <a:rPr lang="ja-JP" altLang="en-US" sz="1400" b="1" dirty="0" smtClean="0">
                <a:solidFill>
                  <a:schemeClr val="bg1"/>
                </a:solidFill>
              </a:rPr>
              <a:t>リクエスト停止</a:t>
            </a:r>
            <a:endParaRPr lang="en-US" altLang="ja-JP" sz="1400" b="1" dirty="0" smtClean="0">
              <a:solidFill>
                <a:schemeClr val="bg1"/>
              </a:solidFill>
            </a:endParaRPr>
          </a:p>
          <a:p>
            <a:pPr algn="ctr"/>
            <a:r>
              <a:rPr lang="ja-JP" altLang="en-US" sz="1400" b="1" dirty="0" smtClean="0">
                <a:solidFill>
                  <a:schemeClr val="bg1"/>
                </a:solidFill>
              </a:rPr>
              <a:t>ログ収集</a:t>
            </a:r>
            <a:endParaRPr lang="en-US" altLang="ja-JP" sz="1400" b="1" dirty="0" smtClean="0">
              <a:solidFill>
                <a:schemeClr val="bg1"/>
              </a:solidFill>
            </a:endParaRPr>
          </a:p>
        </p:txBody>
      </p:sp>
      <p:sp>
        <p:nvSpPr>
          <p:cNvPr id="44" name="テキスト ボックス 43"/>
          <p:cNvSpPr txBox="1"/>
          <p:nvPr/>
        </p:nvSpPr>
        <p:spPr>
          <a:xfrm>
            <a:off x="7481372" y="2219181"/>
            <a:ext cx="661977" cy="307777"/>
          </a:xfrm>
          <a:prstGeom prst="rect">
            <a:avLst/>
          </a:prstGeom>
          <a:noFill/>
        </p:spPr>
        <p:txBody>
          <a:bodyPr wrap="none" rtlCol="0">
            <a:spAutoFit/>
          </a:bodyPr>
          <a:lstStyle/>
          <a:p>
            <a:pPr algn="ctr"/>
            <a:r>
              <a:rPr lang="en-US" altLang="ja-JP" sz="1400" b="1" dirty="0" smtClean="0">
                <a:solidFill>
                  <a:schemeClr val="bg1"/>
                </a:solidFill>
              </a:rPr>
              <a:t>Step7</a:t>
            </a:r>
            <a:endParaRPr kumimoji="1" lang="ja-JP" altLang="en-US" sz="1400" b="1" dirty="0">
              <a:solidFill>
                <a:schemeClr val="bg1"/>
              </a:solidFill>
            </a:endParaRPr>
          </a:p>
        </p:txBody>
      </p:sp>
      <p:sp>
        <p:nvSpPr>
          <p:cNvPr id="48" name="テキスト ボックス 47"/>
          <p:cNvSpPr txBox="1"/>
          <p:nvPr/>
        </p:nvSpPr>
        <p:spPr>
          <a:xfrm>
            <a:off x="6876255" y="4155926"/>
            <a:ext cx="1872209" cy="535531"/>
          </a:xfrm>
          <a:prstGeom prst="rect">
            <a:avLst/>
          </a:prstGeom>
          <a:noFill/>
        </p:spPr>
        <p:txBody>
          <a:bodyPr wrap="square" rtlCol="0">
            <a:spAutoFit/>
          </a:bodyPr>
          <a:lstStyle/>
          <a:p>
            <a:pPr>
              <a:lnSpc>
                <a:spcPct val="120000"/>
              </a:lnSpc>
            </a:pPr>
            <a:r>
              <a:rPr lang="ja-JP" altLang="en-US" sz="1200" dirty="0" smtClean="0"/>
              <a:t>高負荷実行の即時停止操作やログファイルの収集</a:t>
            </a:r>
            <a:endParaRPr kumimoji="1" lang="ja-JP" altLang="en-US" sz="1200" dirty="0"/>
          </a:p>
        </p:txBody>
      </p:sp>
      <p:pic>
        <p:nvPicPr>
          <p:cNvPr id="37" name="図 36"/>
          <p:cNvPicPr>
            <a:picLocks noChangeAspect="1"/>
          </p:cNvPicPr>
          <p:nvPr/>
        </p:nvPicPr>
        <p:blipFill>
          <a:blip r:embed="rId8" cstate="print">
            <a:biLevel thresh="75000"/>
            <a:extLst>
              <a:ext uri="{28A0092B-C50C-407E-A947-70E740481C1C}">
                <a14:useLocalDpi xmlns:a14="http://schemas.microsoft.com/office/drawing/2010/main" val="0"/>
              </a:ext>
            </a:extLst>
          </a:blip>
          <a:stretch>
            <a:fillRect/>
          </a:stretch>
        </p:blipFill>
        <p:spPr>
          <a:xfrm>
            <a:off x="7134549" y="2459289"/>
            <a:ext cx="1325883" cy="1042418"/>
          </a:xfrm>
          <a:prstGeom prst="rect">
            <a:avLst/>
          </a:prstGeom>
        </p:spPr>
      </p:pic>
      <p:pic>
        <p:nvPicPr>
          <p:cNvPr id="49" name="図 48"/>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3278914" y="2603305"/>
            <a:ext cx="1005054" cy="792000"/>
          </a:xfrm>
          <a:prstGeom prst="rect">
            <a:avLst/>
          </a:prstGeom>
        </p:spPr>
      </p:pic>
    </p:spTree>
    <p:extLst>
      <p:ext uri="{BB962C8B-B14F-4D97-AF65-F5344CB8AC3E}">
        <p14:creationId xmlns:p14="http://schemas.microsoft.com/office/powerpoint/2010/main" val="8774348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1300606" y="1482149"/>
            <a:ext cx="6552727" cy="327636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normAutofit/>
          </a:bodyPr>
          <a:lstStyle/>
          <a:p>
            <a:r>
              <a:rPr lang="en-US" altLang="ja-JP" dirty="0" smtClean="0"/>
              <a:t>1-4.</a:t>
            </a:r>
            <a:r>
              <a:rPr kumimoji="1" lang="ja-JP" altLang="en-US" dirty="0" smtClean="0"/>
              <a:t>グラフの作成　項目の選択②</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xfrm>
            <a:off x="221093" y="915566"/>
            <a:ext cx="8712968" cy="3816424"/>
          </a:xfrm>
        </p:spPr>
        <p:txBody>
          <a:bodyPr/>
          <a:lstStyle/>
          <a:p>
            <a:r>
              <a:rPr lang="ja-JP" altLang="en-US" dirty="0"/>
              <a:t>グラフに使用する項目を選択します</a:t>
            </a:r>
            <a:r>
              <a:rPr lang="ja-JP" altLang="en-US" dirty="0" smtClean="0"/>
              <a:t>。（縦：販売金額）</a:t>
            </a:r>
            <a:endParaRPr lang="en-US" altLang="ja-JP" dirty="0"/>
          </a:p>
          <a:p>
            <a:r>
              <a:rPr lang="ja-JP" altLang="en-US" dirty="0"/>
              <a:t>ドラッグアンドドロップの操作で表示欄に項目を配置</a:t>
            </a:r>
            <a:r>
              <a:rPr lang="ja-JP" altLang="en-US" dirty="0" smtClean="0"/>
              <a:t>します。</a:t>
            </a:r>
            <a:endParaRPr lang="ja-JP" altLang="en-US" dirty="0"/>
          </a:p>
          <a:p>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90</a:t>
            </a:fld>
            <a:endParaRPr lang="ja-JP" altLang="en-US" dirty="0"/>
          </a:p>
        </p:txBody>
      </p:sp>
      <p:sp>
        <p:nvSpPr>
          <p:cNvPr id="7" name="正方形/長方形 6"/>
          <p:cNvSpPr/>
          <p:nvPr/>
        </p:nvSpPr>
        <p:spPr>
          <a:xfrm>
            <a:off x="1840666" y="4338501"/>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137435" y="2661098"/>
            <a:ext cx="14401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endCxn id="8" idx="1"/>
          </p:cNvCxnSpPr>
          <p:nvPr/>
        </p:nvCxnSpPr>
        <p:spPr>
          <a:xfrm rot="5400000" flipH="1" flipV="1">
            <a:off x="1937773" y="3146240"/>
            <a:ext cx="1576792" cy="822532"/>
          </a:xfrm>
          <a:prstGeom prst="bentConnector2">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2386911" y="2301058"/>
            <a:ext cx="1800200"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r>
              <a:rPr lang="ja-JP" altLang="en-US" sz="1200" b="1" dirty="0" smtClean="0">
                <a:solidFill>
                  <a:srgbClr val="FF0000"/>
                </a:solidFill>
              </a:rPr>
              <a:t>ドラッグアンドドロップ</a:t>
            </a:r>
            <a:endParaRPr kumimoji="1" lang="ja-JP" altLang="en-US" sz="1100" b="1" dirty="0">
              <a:solidFill>
                <a:srgbClr val="FF0000"/>
              </a:solidFill>
            </a:endParaRPr>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2119978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項目の指定</a:t>
            </a:r>
            <a:r>
              <a:rPr lang="ja-JP" altLang="en-US" dirty="0" smtClean="0"/>
              <a:t>方法</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項目の指定には</a:t>
            </a:r>
            <a:r>
              <a:rPr lang="en-US" altLang="ja-JP" dirty="0" smtClean="0"/>
              <a:t>4</a:t>
            </a:r>
            <a:r>
              <a:rPr lang="ja-JP" altLang="en-US" dirty="0" err="1" smtClean="0"/>
              <a:t>つの</a:t>
            </a:r>
            <a:r>
              <a:rPr lang="ja-JP" altLang="en-US" dirty="0" smtClean="0"/>
              <a:t>方法があります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91</a:t>
            </a:fld>
            <a:endParaRPr lang="ja-JP" altLang="en-US" dirty="0"/>
          </a:p>
        </p:txBody>
      </p:sp>
      <p:sp>
        <p:nvSpPr>
          <p:cNvPr id="6" name="正方形/長方形 5"/>
          <p:cNvSpPr/>
          <p:nvPr/>
        </p:nvSpPr>
        <p:spPr>
          <a:xfrm>
            <a:off x="323528" y="1275774"/>
            <a:ext cx="3780000" cy="151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23528" y="2820128"/>
            <a:ext cx="3780000" cy="151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139952" y="1275774"/>
            <a:ext cx="3780000" cy="151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4139952" y="2820128"/>
            <a:ext cx="3780000" cy="1512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1520" y="4322008"/>
            <a:ext cx="8100900" cy="553998"/>
          </a:xfrm>
          <a:prstGeom prst="rect">
            <a:avLst/>
          </a:prstGeom>
          <a:noFill/>
        </p:spPr>
        <p:txBody>
          <a:bodyPr wrap="square" rtlCol="0">
            <a:spAutoFit/>
          </a:bodyPr>
          <a:lstStyle/>
          <a:p>
            <a:r>
              <a:rPr kumimoji="1" lang="en-US" altLang="ja-JP" sz="1000" dirty="0" smtClean="0">
                <a:solidFill>
                  <a:srgbClr val="FF0000"/>
                </a:solidFill>
              </a:rPr>
              <a:t>※</a:t>
            </a:r>
            <a:r>
              <a:rPr kumimoji="1" lang="ja-JP" altLang="en-US" sz="1000" dirty="0" smtClean="0">
                <a:solidFill>
                  <a:srgbClr val="FF0000"/>
                </a:solidFill>
              </a:rPr>
              <a:t>表示欄にドラッグ </a:t>
            </a:r>
            <a:r>
              <a:rPr kumimoji="1" lang="en-US" altLang="ja-JP" sz="1000" dirty="0" smtClean="0">
                <a:solidFill>
                  <a:srgbClr val="FF0000"/>
                </a:solidFill>
              </a:rPr>
              <a:t>&amp; </a:t>
            </a:r>
            <a:r>
              <a:rPr kumimoji="1" lang="ja-JP" altLang="en-US" sz="1000" dirty="0" smtClean="0">
                <a:solidFill>
                  <a:srgbClr val="FF0000"/>
                </a:solidFill>
              </a:rPr>
              <a:t>ドロップ以外の方法で項目を指定した場合、</a:t>
            </a:r>
            <a:r>
              <a:rPr lang="ja-JP" altLang="en-US" sz="1000" dirty="0" smtClean="0">
                <a:solidFill>
                  <a:srgbClr val="FF0000"/>
                </a:solidFill>
              </a:rPr>
              <a:t>項目のデータ</a:t>
            </a:r>
            <a:r>
              <a:rPr lang="ja-JP" altLang="en-US" sz="1000" dirty="0">
                <a:solidFill>
                  <a:srgbClr val="FF0000"/>
                </a:solidFill>
              </a:rPr>
              <a:t>カテゴリ</a:t>
            </a:r>
            <a:r>
              <a:rPr lang="ja-JP" altLang="en-US" sz="1000" dirty="0" smtClean="0">
                <a:solidFill>
                  <a:srgbClr val="FF0000"/>
                </a:solidFill>
              </a:rPr>
              <a:t>によって、表示する軸が自動で決まります。</a:t>
            </a:r>
            <a:endParaRPr lang="en-US" altLang="ja-JP" sz="1000" dirty="0" smtClean="0">
              <a:solidFill>
                <a:srgbClr val="FF0000"/>
              </a:solidFill>
            </a:endParaRPr>
          </a:p>
          <a:p>
            <a:r>
              <a:rPr kumimoji="1" lang="ja-JP" altLang="en-US" sz="1000" dirty="0">
                <a:solidFill>
                  <a:srgbClr val="FF0000"/>
                </a:solidFill>
              </a:rPr>
              <a:t>　</a:t>
            </a:r>
            <a:r>
              <a:rPr kumimoji="1" lang="ja-JP" altLang="en-US" sz="1000" dirty="0" smtClean="0">
                <a:solidFill>
                  <a:srgbClr val="FF0000"/>
                </a:solidFill>
              </a:rPr>
              <a:t>文字・日付項目（ディメンション項目）：並び替え項目</a:t>
            </a:r>
            <a:endParaRPr kumimoji="1" lang="en-US" altLang="ja-JP" sz="1000" dirty="0" smtClean="0">
              <a:solidFill>
                <a:srgbClr val="FF0000"/>
              </a:solidFill>
            </a:endParaRPr>
          </a:p>
          <a:p>
            <a:r>
              <a:rPr lang="ja-JP" altLang="en-US" sz="1000" dirty="0">
                <a:solidFill>
                  <a:srgbClr val="FF0000"/>
                </a:solidFill>
              </a:rPr>
              <a:t>　</a:t>
            </a:r>
            <a:r>
              <a:rPr lang="ja-JP" altLang="en-US" sz="1000" dirty="0" smtClean="0">
                <a:solidFill>
                  <a:srgbClr val="FF0000"/>
                </a:solidFill>
              </a:rPr>
              <a:t>数値項目（メジャー項目）　　　　　　：集計項目</a:t>
            </a:r>
            <a:endParaRPr kumimoji="1" lang="ja-JP" altLang="en-US" sz="1050" dirty="0" smtClean="0">
              <a:solidFill>
                <a:srgbClr val="FF0000"/>
              </a:solidFill>
            </a:endParaRPr>
          </a:p>
        </p:txBody>
      </p:sp>
      <p:pic>
        <p:nvPicPr>
          <p:cNvPr id="14" name="図 13"/>
          <p:cNvPicPr>
            <a:picLocks/>
          </p:cNvPicPr>
          <p:nvPr/>
        </p:nvPicPr>
        <p:blipFill>
          <a:blip r:embed="rId2"/>
          <a:stretch>
            <a:fillRect/>
          </a:stretch>
        </p:blipFill>
        <p:spPr>
          <a:xfrm>
            <a:off x="827584" y="2859782"/>
            <a:ext cx="2700000" cy="1404000"/>
          </a:xfrm>
          <a:prstGeom prst="rect">
            <a:avLst/>
          </a:prstGeom>
          <a:ln>
            <a:solidFill>
              <a:schemeClr val="tx1">
                <a:lumMod val="75000"/>
                <a:lumOff val="25000"/>
              </a:schemeClr>
            </a:solidFill>
          </a:ln>
        </p:spPr>
      </p:pic>
      <p:pic>
        <p:nvPicPr>
          <p:cNvPr id="15" name="図 14"/>
          <p:cNvPicPr>
            <a:picLocks/>
          </p:cNvPicPr>
          <p:nvPr/>
        </p:nvPicPr>
        <p:blipFill>
          <a:blip r:embed="rId3"/>
          <a:stretch>
            <a:fillRect/>
          </a:stretch>
        </p:blipFill>
        <p:spPr>
          <a:xfrm>
            <a:off x="827584" y="1347606"/>
            <a:ext cx="2700000" cy="1404000"/>
          </a:xfrm>
          <a:prstGeom prst="rect">
            <a:avLst/>
          </a:prstGeom>
          <a:ln>
            <a:solidFill>
              <a:schemeClr val="tx1">
                <a:lumMod val="75000"/>
                <a:lumOff val="25000"/>
              </a:schemeClr>
            </a:solidFill>
          </a:ln>
        </p:spPr>
      </p:pic>
      <p:pic>
        <p:nvPicPr>
          <p:cNvPr id="16" name="図 15"/>
          <p:cNvPicPr>
            <a:picLocks/>
          </p:cNvPicPr>
          <p:nvPr/>
        </p:nvPicPr>
        <p:blipFill>
          <a:blip r:embed="rId4"/>
          <a:stretch>
            <a:fillRect/>
          </a:stretch>
        </p:blipFill>
        <p:spPr>
          <a:xfrm>
            <a:off x="4620803" y="1347606"/>
            <a:ext cx="2700000" cy="1404000"/>
          </a:xfrm>
          <a:prstGeom prst="rect">
            <a:avLst/>
          </a:prstGeom>
          <a:ln>
            <a:solidFill>
              <a:schemeClr val="tx1">
                <a:lumMod val="75000"/>
                <a:lumOff val="25000"/>
              </a:schemeClr>
            </a:solidFill>
          </a:ln>
        </p:spPr>
      </p:pic>
      <p:pic>
        <p:nvPicPr>
          <p:cNvPr id="18" name="図 17"/>
          <p:cNvPicPr>
            <a:picLocks/>
          </p:cNvPicPr>
          <p:nvPr/>
        </p:nvPicPr>
        <p:blipFill>
          <a:blip r:embed="rId5"/>
          <a:stretch>
            <a:fillRect/>
          </a:stretch>
        </p:blipFill>
        <p:spPr>
          <a:xfrm>
            <a:off x="4257053" y="2931782"/>
            <a:ext cx="3492000" cy="1260000"/>
          </a:xfrm>
          <a:prstGeom prst="rect">
            <a:avLst/>
          </a:prstGeom>
          <a:ln>
            <a:solidFill>
              <a:schemeClr val="tx1">
                <a:lumMod val="75000"/>
                <a:lumOff val="25000"/>
              </a:schemeClr>
            </a:solidFill>
          </a:ln>
        </p:spPr>
      </p:pic>
      <p:sp>
        <p:nvSpPr>
          <p:cNvPr id="19" name="テキスト ボックス 18"/>
          <p:cNvSpPr txBox="1"/>
          <p:nvPr/>
        </p:nvSpPr>
        <p:spPr>
          <a:xfrm>
            <a:off x="827583" y="3958063"/>
            <a:ext cx="1209856" cy="289441"/>
          </a:xfrm>
          <a:prstGeom prst="roundRect">
            <a:avLst/>
          </a:prstGeom>
          <a:solidFill>
            <a:srgbClr val="FFFFFF">
              <a:alpha val="69804"/>
            </a:srgbClr>
          </a:solidFill>
        </p:spPr>
        <p:txBody>
          <a:bodyPr wrap="square" rtlCol="0" anchor="ctr">
            <a:spAutoFit/>
          </a:bodyPr>
          <a:lstStyle/>
          <a:p>
            <a:pPr algn="ctr"/>
            <a:r>
              <a:rPr kumimoji="1" lang="ja-JP" altLang="en-US" sz="1100" b="1" dirty="0" smtClean="0">
                <a:solidFill>
                  <a:srgbClr val="FF0000"/>
                </a:solidFill>
              </a:rPr>
              <a:t>ダブルクリック</a:t>
            </a:r>
          </a:p>
        </p:txBody>
      </p:sp>
      <p:sp>
        <p:nvSpPr>
          <p:cNvPr id="20" name="テキスト ボックス 19"/>
          <p:cNvSpPr txBox="1"/>
          <p:nvPr/>
        </p:nvSpPr>
        <p:spPr>
          <a:xfrm>
            <a:off x="820957" y="2239040"/>
            <a:ext cx="1582839" cy="476726"/>
          </a:xfrm>
          <a:prstGeom prst="roundRect">
            <a:avLst/>
          </a:prstGeom>
          <a:solidFill>
            <a:srgbClr val="FFFFFF">
              <a:alpha val="69804"/>
            </a:srgbClr>
          </a:solidFill>
        </p:spPr>
        <p:txBody>
          <a:bodyPr wrap="square" rtlCol="0" anchor="ctr">
            <a:spAutoFit/>
          </a:bodyPr>
          <a:lstStyle/>
          <a:p>
            <a:pPr algn="ctr"/>
            <a:r>
              <a:rPr kumimoji="1" lang="ja-JP" altLang="en-US" sz="1100" b="1" dirty="0" smtClean="0">
                <a:solidFill>
                  <a:srgbClr val="FF0000"/>
                </a:solidFill>
              </a:rPr>
              <a:t>表示欄へ</a:t>
            </a:r>
            <a:endParaRPr kumimoji="1" lang="en-US" altLang="ja-JP" sz="1100" b="1" dirty="0" smtClean="0">
              <a:solidFill>
                <a:srgbClr val="FF0000"/>
              </a:solidFill>
            </a:endParaRPr>
          </a:p>
          <a:p>
            <a:pPr algn="ctr"/>
            <a:r>
              <a:rPr kumimoji="1" lang="ja-JP" altLang="en-US" sz="1100" b="1" dirty="0" smtClean="0">
                <a:solidFill>
                  <a:srgbClr val="FF0000"/>
                </a:solidFill>
              </a:rPr>
              <a:t>ドラッグ </a:t>
            </a:r>
            <a:r>
              <a:rPr kumimoji="1" lang="en-US" altLang="ja-JP" sz="1100" b="1" dirty="0" smtClean="0">
                <a:solidFill>
                  <a:srgbClr val="FF0000"/>
                </a:solidFill>
              </a:rPr>
              <a:t>&amp; </a:t>
            </a:r>
            <a:r>
              <a:rPr kumimoji="1" lang="ja-JP" altLang="en-US" sz="1100" b="1" dirty="0" smtClean="0">
                <a:solidFill>
                  <a:srgbClr val="FF0000"/>
                </a:solidFill>
              </a:rPr>
              <a:t>ドロップ</a:t>
            </a:r>
            <a:endParaRPr kumimoji="1" lang="en-US" altLang="ja-JP" sz="1100" b="1" dirty="0" smtClean="0">
              <a:solidFill>
                <a:srgbClr val="FF0000"/>
              </a:solidFill>
            </a:endParaRPr>
          </a:p>
        </p:txBody>
      </p:sp>
      <p:sp>
        <p:nvSpPr>
          <p:cNvPr id="21" name="テキスト ボックス 20"/>
          <p:cNvSpPr txBox="1"/>
          <p:nvPr/>
        </p:nvSpPr>
        <p:spPr>
          <a:xfrm>
            <a:off x="4255136" y="3709960"/>
            <a:ext cx="1582839" cy="476726"/>
          </a:xfrm>
          <a:prstGeom prst="roundRect">
            <a:avLst/>
          </a:prstGeom>
          <a:solidFill>
            <a:srgbClr val="FFFFFF">
              <a:alpha val="69804"/>
            </a:srgbClr>
          </a:solidFill>
        </p:spPr>
        <p:txBody>
          <a:bodyPr wrap="square" rtlCol="0" anchor="ctr">
            <a:spAutoFit/>
          </a:bodyPr>
          <a:lstStyle/>
          <a:p>
            <a:pPr algn="ctr"/>
            <a:r>
              <a:rPr kumimoji="1" lang="ja-JP" altLang="en-US" sz="1100" b="1" dirty="0" smtClean="0">
                <a:solidFill>
                  <a:srgbClr val="FF0000"/>
                </a:solidFill>
              </a:rPr>
              <a:t>プレビューへ</a:t>
            </a:r>
            <a:endParaRPr kumimoji="1" lang="en-US" altLang="ja-JP" sz="1100" b="1" dirty="0" smtClean="0">
              <a:solidFill>
                <a:srgbClr val="FF0000"/>
              </a:solidFill>
            </a:endParaRPr>
          </a:p>
          <a:p>
            <a:pPr algn="ctr"/>
            <a:r>
              <a:rPr kumimoji="1" lang="ja-JP" altLang="en-US" sz="1100" b="1" dirty="0" smtClean="0">
                <a:solidFill>
                  <a:srgbClr val="FF0000"/>
                </a:solidFill>
              </a:rPr>
              <a:t>ドラッグ </a:t>
            </a:r>
            <a:r>
              <a:rPr kumimoji="1" lang="en-US" altLang="ja-JP" sz="1100" b="1" dirty="0" smtClean="0">
                <a:solidFill>
                  <a:srgbClr val="FF0000"/>
                </a:solidFill>
              </a:rPr>
              <a:t>&amp; </a:t>
            </a:r>
            <a:r>
              <a:rPr kumimoji="1" lang="ja-JP" altLang="en-US" sz="1100" b="1" dirty="0" smtClean="0">
                <a:solidFill>
                  <a:srgbClr val="FF0000"/>
                </a:solidFill>
              </a:rPr>
              <a:t>ドロップ</a:t>
            </a:r>
            <a:endParaRPr kumimoji="1" lang="en-US" altLang="ja-JP" sz="1100" b="1" dirty="0" smtClean="0">
              <a:solidFill>
                <a:srgbClr val="FF0000"/>
              </a:solidFill>
            </a:endParaRPr>
          </a:p>
        </p:txBody>
      </p:sp>
      <p:sp>
        <p:nvSpPr>
          <p:cNvPr id="22" name="テキスト ボックス 21"/>
          <p:cNvSpPr txBox="1"/>
          <p:nvPr/>
        </p:nvSpPr>
        <p:spPr>
          <a:xfrm>
            <a:off x="5296013" y="1382592"/>
            <a:ext cx="1615027" cy="476726"/>
          </a:xfrm>
          <a:prstGeom prst="roundRect">
            <a:avLst/>
          </a:prstGeom>
          <a:solidFill>
            <a:srgbClr val="FFFFFF">
              <a:alpha val="69804"/>
            </a:srgbClr>
          </a:solidFill>
        </p:spPr>
        <p:txBody>
          <a:bodyPr wrap="square" rtlCol="0" anchor="ctr">
            <a:spAutoFit/>
          </a:bodyPr>
          <a:lstStyle/>
          <a:p>
            <a:pPr algn="ctr"/>
            <a:r>
              <a:rPr kumimoji="1" lang="ja-JP" altLang="en-US" sz="1100" b="1" dirty="0" smtClean="0">
                <a:solidFill>
                  <a:srgbClr val="FF0000"/>
                </a:solidFill>
              </a:rPr>
              <a:t>右クリックメニューから追加を選択</a:t>
            </a:r>
            <a:endParaRPr kumimoji="1" lang="en-US" altLang="ja-JP" sz="1100" b="1" dirty="0" smtClean="0">
              <a:solidFill>
                <a:srgbClr val="FF0000"/>
              </a:solidFill>
            </a:endParaRPr>
          </a:p>
        </p:txBody>
      </p:sp>
      <p:sp>
        <p:nvSpPr>
          <p:cNvPr id="23" name="正方形/長方形 22"/>
          <p:cNvSpPr/>
          <p:nvPr/>
        </p:nvSpPr>
        <p:spPr>
          <a:xfrm>
            <a:off x="841917" y="1855706"/>
            <a:ext cx="1209804" cy="1208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245430" y="1630452"/>
            <a:ext cx="1282154" cy="2252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p:cNvCxnSpPr>
            <a:stCxn id="23" idx="3"/>
            <a:endCxn id="24" idx="1"/>
          </p:cNvCxnSpPr>
          <p:nvPr/>
        </p:nvCxnSpPr>
        <p:spPr>
          <a:xfrm flipV="1">
            <a:off x="2051721" y="1743079"/>
            <a:ext cx="193709" cy="1730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841917" y="3327678"/>
            <a:ext cx="1137795" cy="2025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4635155" y="1844930"/>
            <a:ext cx="584494" cy="1315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328440" y="1894304"/>
            <a:ext cx="971752" cy="675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a:stCxn id="29" idx="3"/>
            <a:endCxn id="30" idx="1"/>
          </p:cNvCxnSpPr>
          <p:nvPr/>
        </p:nvCxnSpPr>
        <p:spPr>
          <a:xfrm>
            <a:off x="5219649" y="1910723"/>
            <a:ext cx="108791" cy="321313"/>
          </a:xfrm>
          <a:prstGeom prst="line">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4257053" y="3287761"/>
            <a:ext cx="891011" cy="1839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372199" y="3154474"/>
            <a:ext cx="1376853" cy="1037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a:stCxn id="33" idx="3"/>
            <a:endCxn id="34" idx="1"/>
          </p:cNvCxnSpPr>
          <p:nvPr/>
        </p:nvCxnSpPr>
        <p:spPr>
          <a:xfrm>
            <a:off x="5148064" y="3379728"/>
            <a:ext cx="1224135" cy="293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32755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2"/>
          <a:stretch>
            <a:fillRect/>
          </a:stretch>
        </p:blipFill>
        <p:spPr>
          <a:xfrm>
            <a:off x="1248720" y="1491349"/>
            <a:ext cx="6635648" cy="3319812"/>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1-5.</a:t>
            </a:r>
            <a:r>
              <a:rPr lang="ja-JP" altLang="en-US" dirty="0" smtClean="0"/>
              <a:t>グラフ</a:t>
            </a:r>
            <a:r>
              <a:rPr lang="ja-JP" altLang="en-US" dirty="0"/>
              <a:t>の</a:t>
            </a:r>
            <a:r>
              <a:rPr lang="ja-JP" altLang="en-US" dirty="0" smtClean="0"/>
              <a:t>作成　フィルタ設定</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dirty="0" smtClean="0"/>
              <a:t>© K.K. </a:t>
            </a:r>
            <a:r>
              <a:rPr lang="en-US" altLang="ja-JP" dirty="0" err="1" smtClean="0"/>
              <a:t>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グラフ実行時に使用するフィルタ設定を行います</a:t>
            </a:r>
            <a:r>
              <a:rPr lang="ja-JP" altLang="en-US" dirty="0" smtClean="0"/>
              <a:t>。（計上年月日</a:t>
            </a:r>
            <a:r>
              <a:rPr lang="en-US" altLang="ja-JP" dirty="0" smtClean="0"/>
              <a:t>_</a:t>
            </a:r>
            <a:r>
              <a:rPr lang="ja-JP" altLang="en-US" dirty="0" smtClean="0"/>
              <a:t>年）</a:t>
            </a:r>
            <a:endParaRPr lang="en-US" altLang="ja-JP" dirty="0"/>
          </a:p>
          <a:p>
            <a:r>
              <a:rPr kumimoji="1" lang="ja-JP" altLang="en-US" dirty="0" smtClean="0"/>
              <a:t>最後に実行確認を行</a:t>
            </a:r>
            <a:r>
              <a:rPr lang="ja-JP" altLang="en-US" dirty="0" smtClean="0"/>
              <a:t>います</a:t>
            </a:r>
            <a:r>
              <a:rPr kumimoji="1" lang="ja-JP" altLang="en-US" dirty="0" smtClean="0"/>
              <a:t>。</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92</a:t>
            </a:fld>
            <a:endParaRPr lang="ja-JP" altLang="en-US" dirty="0"/>
          </a:p>
        </p:txBody>
      </p:sp>
      <p:sp>
        <p:nvSpPr>
          <p:cNvPr id="8" name="正方形/長方形 7"/>
          <p:cNvSpPr/>
          <p:nvPr/>
        </p:nvSpPr>
        <p:spPr>
          <a:xfrm>
            <a:off x="4745692" y="2094480"/>
            <a:ext cx="1008112" cy="2880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671800" y="3025995"/>
            <a:ext cx="1296144" cy="1307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5622300" y="3287079"/>
            <a:ext cx="941040" cy="20936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カギ線コネクタ 10"/>
          <p:cNvCxnSpPr>
            <a:endCxn id="8" idx="1"/>
          </p:cNvCxnSpPr>
          <p:nvPr/>
        </p:nvCxnSpPr>
        <p:spPr>
          <a:xfrm flipV="1">
            <a:off x="2967944" y="2238496"/>
            <a:ext cx="1777748" cy="852850"/>
          </a:xfrm>
          <a:prstGeom prst="bentConnector3">
            <a:avLst/>
          </a:prstGeom>
          <a:ln w="1905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7288424" y="1826820"/>
            <a:ext cx="2160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1801445" y="2651767"/>
            <a:ext cx="1988469"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①</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15" name="楕円 14"/>
          <p:cNvSpPr/>
          <p:nvPr/>
        </p:nvSpPr>
        <p:spPr>
          <a:xfrm>
            <a:off x="7034006" y="161225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④</a:t>
            </a:r>
            <a:endParaRPr kumimoji="1" lang="ja-JP" altLang="en-US" sz="1100" b="1" dirty="0">
              <a:solidFill>
                <a:srgbClr val="FF0000"/>
              </a:solidFill>
            </a:endParaRPr>
          </a:p>
        </p:txBody>
      </p:sp>
      <p:sp>
        <p:nvSpPr>
          <p:cNvPr id="16" name="楕円 15"/>
          <p:cNvSpPr/>
          <p:nvPr/>
        </p:nvSpPr>
        <p:spPr>
          <a:xfrm>
            <a:off x="6203763" y="3038588"/>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17" name="角丸四角形 16"/>
          <p:cNvSpPr/>
          <p:nvPr/>
        </p:nvSpPr>
        <p:spPr>
          <a:xfrm>
            <a:off x="4745692" y="1780118"/>
            <a:ext cx="1008112"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右</a:t>
            </a:r>
            <a:r>
              <a:rPr lang="ja-JP" altLang="en-US" sz="1100" b="1" dirty="0">
                <a:solidFill>
                  <a:srgbClr val="FF0000"/>
                </a:solidFill>
              </a:rPr>
              <a:t>クリック</a:t>
            </a:r>
            <a:endParaRPr kumimoji="1" lang="ja-JP" altLang="en-US" sz="1100" b="1" dirty="0">
              <a:solidFill>
                <a:srgbClr val="FF0000"/>
              </a:solidFill>
            </a:endParaRPr>
          </a:p>
        </p:txBody>
      </p:sp>
      <p:sp>
        <p:nvSpPr>
          <p:cNvPr id="18"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37004716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1-6.</a:t>
            </a:r>
            <a:r>
              <a:rPr kumimoji="1" lang="ja-JP" altLang="en-US" dirty="0" smtClean="0"/>
              <a:t>グラフの作成　テスト実行結果の確認</a:t>
            </a:r>
            <a:endParaRPr kumimoji="1" lang="ja-JP" altLang="en-US" dirty="0"/>
          </a:p>
        </p:txBody>
      </p:sp>
      <p:sp>
        <p:nvSpPr>
          <p:cNvPr id="3" name="フッター プレースホルダー 2"/>
          <p:cNvSpPr>
            <a:spLocks noGrp="1"/>
          </p:cNvSpPr>
          <p:nvPr>
            <p:ph type="ftr" sz="quarter" idx="11"/>
          </p:nvPr>
        </p:nvSpPr>
        <p:spPr>
          <a:xfrm>
            <a:off x="0" y="4803998"/>
            <a:ext cx="2448272" cy="273844"/>
          </a:xfrm>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kumimoji="1" lang="ja-JP" altLang="en-US" dirty="0" smtClean="0"/>
              <a:t>実行確認を行います。</a:t>
            </a:r>
            <a:endParaRPr kumimoji="1" lang="en-US" altLang="ja-JP" dirty="0" smtClean="0"/>
          </a:p>
          <a:p>
            <a:r>
              <a:rPr lang="ja-JP" altLang="en-US" dirty="0"/>
              <a:t>フィルタ条件を</a:t>
            </a:r>
            <a:r>
              <a:rPr lang="ja-JP" altLang="en-US" dirty="0" smtClean="0"/>
              <a:t>指定し、実行ボタンを押してください。</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93</a:t>
            </a:fld>
            <a:endParaRPr lang="ja-JP" altLang="en-US"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84" y="3690896"/>
            <a:ext cx="601234" cy="1131590"/>
          </a:xfrm>
          <a:prstGeom prst="rect">
            <a:avLst/>
          </a:prstGeom>
        </p:spPr>
      </p:pic>
      <p:sp>
        <p:nvSpPr>
          <p:cNvPr id="12" name="円形吹き出し 11"/>
          <p:cNvSpPr/>
          <p:nvPr/>
        </p:nvSpPr>
        <p:spPr>
          <a:xfrm>
            <a:off x="683568" y="3363838"/>
            <a:ext cx="2160240" cy="864096"/>
          </a:xfrm>
          <a:prstGeom prst="wedgeEllipseCallout">
            <a:avLst>
              <a:gd name="adj1" fmla="val -43838"/>
              <a:gd name="adj2" fmla="val 57324"/>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3" name="テキスト ボックス 12"/>
          <p:cNvSpPr txBox="1"/>
          <p:nvPr/>
        </p:nvSpPr>
        <p:spPr>
          <a:xfrm>
            <a:off x="504056" y="3579862"/>
            <a:ext cx="2555776" cy="430887"/>
          </a:xfrm>
          <a:prstGeom prst="rect">
            <a:avLst/>
          </a:prstGeom>
          <a:noFill/>
        </p:spPr>
        <p:txBody>
          <a:bodyPr wrap="square" rtlCol="0">
            <a:spAutoFit/>
          </a:bodyPr>
          <a:lstStyle/>
          <a:p>
            <a:pPr algn="ctr"/>
            <a:r>
              <a:rPr kumimoji="1" lang="ja-JP" altLang="en-US" sz="1050" dirty="0" smtClean="0"/>
              <a:t>フィルタ条件を指定することで</a:t>
            </a:r>
            <a:endParaRPr kumimoji="1" lang="en-US" altLang="ja-JP" sz="1050" dirty="0" smtClean="0"/>
          </a:p>
          <a:p>
            <a:pPr algn="ctr"/>
            <a:r>
              <a:rPr kumimoji="1" lang="ja-JP" altLang="en-US" sz="1050" dirty="0" smtClean="0"/>
              <a:t>実行されるよ！</a:t>
            </a:r>
          </a:p>
        </p:txBody>
      </p:sp>
      <p:sp>
        <p:nvSpPr>
          <p:cNvPr id="1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pic>
        <p:nvPicPr>
          <p:cNvPr id="6" name="図 5"/>
          <p:cNvPicPr>
            <a:picLocks noChangeAspect="1"/>
          </p:cNvPicPr>
          <p:nvPr/>
        </p:nvPicPr>
        <p:blipFill>
          <a:blip r:embed="rId3"/>
          <a:stretch>
            <a:fillRect/>
          </a:stretch>
        </p:blipFill>
        <p:spPr>
          <a:xfrm>
            <a:off x="871220" y="1617786"/>
            <a:ext cx="1684556" cy="1659856"/>
          </a:xfrm>
          <a:prstGeom prst="rect">
            <a:avLst/>
          </a:prstGeom>
          <a:ln>
            <a:solidFill>
              <a:schemeClr val="tx1">
                <a:lumMod val="75000"/>
                <a:lumOff val="25000"/>
              </a:schemeClr>
            </a:solidFill>
          </a:ln>
        </p:spPr>
      </p:pic>
      <p:sp>
        <p:nvSpPr>
          <p:cNvPr id="14" name="正方形/長方形 13"/>
          <p:cNvSpPr/>
          <p:nvPr/>
        </p:nvSpPr>
        <p:spPr>
          <a:xfrm>
            <a:off x="1949186" y="1685346"/>
            <a:ext cx="539552" cy="3960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4"/>
          <a:stretch>
            <a:fillRect/>
          </a:stretch>
        </p:blipFill>
        <p:spPr>
          <a:xfrm>
            <a:off x="3239344" y="1612969"/>
            <a:ext cx="5026894" cy="3114204"/>
          </a:xfrm>
          <a:prstGeom prst="rect">
            <a:avLst/>
          </a:prstGeom>
          <a:ln>
            <a:solidFill>
              <a:schemeClr val="tx1">
                <a:lumMod val="75000"/>
                <a:lumOff val="25000"/>
              </a:schemeClr>
            </a:solidFill>
          </a:ln>
        </p:spPr>
      </p:pic>
    </p:spTree>
    <p:extLst>
      <p:ext uri="{BB962C8B-B14F-4D97-AF65-F5344CB8AC3E}">
        <p14:creationId xmlns:p14="http://schemas.microsoft.com/office/powerpoint/2010/main" val="33257673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ea typeface="+mn-ea"/>
              </a:rPr>
              <a:t>1-7.</a:t>
            </a:r>
            <a:r>
              <a:rPr lang="ja-JP" altLang="en-US" dirty="0" smtClean="0">
                <a:ea typeface="+mn-ea"/>
              </a:rPr>
              <a:t>グラフの作成</a:t>
            </a:r>
            <a:r>
              <a:rPr lang="ja-JP" altLang="en-US" dirty="0">
                <a:latin typeface="+mn-ea"/>
                <a:ea typeface="+mn-ea"/>
              </a:rPr>
              <a:t>　</a:t>
            </a:r>
            <a:r>
              <a:rPr lang="ja-JP" altLang="en-US" dirty="0" smtClean="0">
                <a:latin typeface="+mn-ea"/>
                <a:ea typeface="+mn-ea"/>
              </a:rPr>
              <a:t>グラフの保存</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作成した</a:t>
            </a:r>
            <a:r>
              <a:rPr lang="ja-JP" altLang="en-US" dirty="0"/>
              <a:t>グラフ</a:t>
            </a:r>
            <a:r>
              <a:rPr lang="ja-JP" altLang="en-US" dirty="0" smtClean="0"/>
              <a:t>を名前を付けて保存します。</a:t>
            </a:r>
            <a:endParaRPr lang="en-US" altLang="ja-JP" dirty="0" smtClean="0"/>
          </a:p>
          <a:p>
            <a:r>
              <a:rPr kumimoji="1" lang="ja-JP" altLang="en-US" dirty="0" smtClean="0"/>
              <a:t>操作後</a:t>
            </a:r>
            <a:r>
              <a:rPr lang="ja-JP" altLang="en-US" dirty="0"/>
              <a:t>、</a:t>
            </a:r>
            <a:r>
              <a:rPr kumimoji="1" lang="ja-JP" altLang="en-US" dirty="0" smtClean="0"/>
              <a:t>画面右上に緑色のメッセージが表示されれば保存完了です。</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94</a:t>
            </a:fld>
            <a:endParaRPr lang="ja-JP" altLang="en-US" dirty="0"/>
          </a:p>
        </p:txBody>
      </p:sp>
      <p:graphicFrame>
        <p:nvGraphicFramePr>
          <p:cNvPr id="39" name="Group 55">
            <a:extLst>
              <a:ext uri="{FF2B5EF4-FFF2-40B4-BE49-F238E27FC236}">
                <a16:creationId xmlns:a16="http://schemas.microsoft.com/office/drawing/2014/main" id="{9362CC33-BB32-4282-94FC-C4D2DD7E54D8}"/>
              </a:ext>
            </a:extLst>
          </p:cNvPr>
          <p:cNvGraphicFramePr>
            <a:graphicFrameLocks noGrp="1"/>
          </p:cNvGraphicFramePr>
          <p:nvPr>
            <p:extLst>
              <p:ext uri="{D42A27DB-BD31-4B8C-83A1-F6EECF244321}">
                <p14:modId xmlns:p14="http://schemas.microsoft.com/office/powerpoint/2010/main" val="2825894100"/>
              </p:ext>
            </p:extLst>
          </p:nvPr>
        </p:nvGraphicFramePr>
        <p:xfrm>
          <a:off x="6346562" y="2761638"/>
          <a:ext cx="2577117" cy="1800000"/>
        </p:xfrm>
        <a:graphic>
          <a:graphicData uri="http://schemas.openxmlformats.org/drawingml/2006/table">
            <a:tbl>
              <a:tblPr/>
              <a:tblGrid>
                <a:gridCol w="2577117">
                  <a:extLst>
                    <a:ext uri="{9D8B030D-6E8A-4147-A177-3AD203B41FA5}">
                      <a16:colId xmlns:a16="http://schemas.microsoft.com/office/drawing/2014/main" val="3116444398"/>
                    </a:ext>
                  </a:extLst>
                </a:gridCol>
              </a:tblGrid>
              <a:tr h="360000">
                <a:tc>
                  <a:txBody>
                    <a:bodyPr/>
                    <a:lstStyle/>
                    <a:p>
                      <a:pPr marL="0" marR="0" lvl="0" indent="0" algn="ctr" defTabSz="914400" rtl="0" eaLnBrk="1" fontAlgn="base" latinLnBrk="0" hangingPunct="1">
                        <a:lnSpc>
                          <a:spcPct val="120000"/>
                        </a:lnSpc>
                        <a:spcBef>
                          <a:spcPts val="0"/>
                        </a:spcBef>
                        <a:spcAft>
                          <a:spcPts val="300"/>
                        </a:spcAft>
                        <a:buClrTx/>
                        <a:buSzTx/>
                        <a:buFontTx/>
                        <a:buNone/>
                        <a:tabLst/>
                        <a:defRPr/>
                      </a:pPr>
                      <a:r>
                        <a:rPr kumimoji="1" lang="ja-JP" altLang="en-US" sz="1200" b="1" i="0" u="none" strike="noStrike" cap="none" normalizeH="0" baseline="0" dirty="0" smtClean="0">
                          <a:ln>
                            <a:noFill/>
                          </a:ln>
                          <a:solidFill>
                            <a:schemeClr val="bg1"/>
                          </a:solidFill>
                          <a:effectLst/>
                          <a:latin typeface="+mn-ea"/>
                          <a:ea typeface="+mn-ea"/>
                          <a:cs typeface="メイリオ" pitchFamily="50" charset="-128"/>
                        </a:rPr>
                        <a:t>保存</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789634257"/>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場所</a:t>
                      </a:r>
                      <a:endParaRPr kumimoji="1" lang="ja-JP" altLang="en-US"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defRPr/>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ワークスペース </a:t>
                      </a:r>
                      <a:r>
                        <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&gt;</a:t>
                      </a:r>
                      <a:r>
                        <a:rPr kumimoji="1" lang="en-US" altLang="ja-JP" sz="1200" b="0" i="0" u="none" strike="noStrike" cap="none" normalizeH="0" baseline="0" dirty="0" err="1" smtClean="0">
                          <a:ln>
                            <a:noFill/>
                          </a:ln>
                          <a:solidFill>
                            <a:schemeClr val="tx1">
                              <a:lumMod val="75000"/>
                              <a:lumOff val="25000"/>
                            </a:schemeClr>
                          </a:solidFill>
                          <a:effectLst/>
                          <a:latin typeface="+mn-ea"/>
                          <a:ea typeface="+mn-ea"/>
                          <a:cs typeface="メイリオ" pitchFamily="50" charset="-128"/>
                        </a:rPr>
                        <a:t>kkalec</a:t>
                      </a:r>
                      <a:endParaRPr kumimoji="1" lang="en-US" altLang="ja-JP"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ja-JP" altLang="en-US" sz="1200" b="0" i="0" u="none" strike="noStrike" cap="none" normalizeH="0" baseline="0" dirty="0" smtClean="0">
                          <a:ln>
                            <a:noFill/>
                          </a:ln>
                          <a:solidFill>
                            <a:schemeClr val="tx1">
                              <a:lumMod val="75000"/>
                              <a:lumOff val="25000"/>
                            </a:schemeClr>
                          </a:solidFill>
                          <a:effectLst/>
                          <a:latin typeface="+mn-ea"/>
                          <a:ea typeface="+mn-ea"/>
                          <a:cs typeface="メイリオ" pitchFamily="50" charset="-128"/>
                        </a:rPr>
                        <a:t>タイトル</a:t>
                      </a:r>
                      <a:endParaRPr kumimoji="1" lang="en-US" altLang="ja-JP" sz="1200" b="0" i="0" u="none" strike="noStrike" cap="none" normalizeH="0" baseline="0" dirty="0">
                        <a:ln>
                          <a:noFill/>
                        </a:ln>
                        <a:solidFill>
                          <a:schemeClr val="tx1">
                            <a:lumMod val="75000"/>
                            <a:lumOff val="25000"/>
                          </a:schemeClr>
                        </a:solidFill>
                        <a:effectLst/>
                        <a:latin typeface="+mn-ea"/>
                        <a:ea typeface="+mn-ea"/>
                        <a:cs typeface="メイリオ" pitchFamily="50" charset="-128"/>
                      </a:endParaRP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3831151164"/>
                  </a:ext>
                </a:extLst>
              </a:tr>
              <a:tr h="360000">
                <a:tc>
                  <a:txBody>
                    <a:bodyPr/>
                    <a:lstStyle/>
                    <a:p>
                      <a:pPr marL="0" marR="0" lvl="0" indent="0" algn="l" defTabSz="914400" rtl="0" eaLnBrk="1" fontAlgn="base" latinLnBrk="0" hangingPunct="1">
                        <a:lnSpc>
                          <a:spcPct val="120000"/>
                        </a:lnSpc>
                        <a:spcBef>
                          <a:spcPts val="0"/>
                        </a:spcBef>
                        <a:spcAft>
                          <a:spcPts val="300"/>
                        </a:spcAft>
                        <a:buClrTx/>
                        <a:buSzTx/>
                        <a:buFontTx/>
                        <a:buNone/>
                        <a:tabLst/>
                      </a:pPr>
                      <a:r>
                        <a:rPr kumimoji="1" lang="en-US" altLang="ja-JP" sz="1200" b="0" i="0" u="none" strike="noStrike" cap="none" normalizeH="0" baseline="0" dirty="0" smtClean="0">
                          <a:ln>
                            <a:noFill/>
                          </a:ln>
                          <a:solidFill>
                            <a:schemeClr val="tx1">
                              <a:lumMod val="75000"/>
                              <a:lumOff val="25000"/>
                            </a:schemeClr>
                          </a:solidFill>
                          <a:effectLst/>
                          <a:latin typeface="+mn-lt"/>
                          <a:ea typeface="+mn-ea"/>
                          <a:cs typeface="メイリオ" pitchFamily="50" charset="-128"/>
                        </a:rPr>
                        <a:t>graph01</a:t>
                      </a:r>
                    </a:p>
                  </a:txBody>
                  <a:tcPr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922534715"/>
                  </a:ext>
                </a:extLst>
              </a:tr>
            </a:tbl>
          </a:graphicData>
        </a:graphic>
      </p:graphicFrame>
      <p:pic>
        <p:nvPicPr>
          <p:cNvPr id="6" name="図 5"/>
          <p:cNvPicPr>
            <a:picLocks noChangeAspect="1"/>
          </p:cNvPicPr>
          <p:nvPr/>
        </p:nvPicPr>
        <p:blipFill>
          <a:blip r:embed="rId2"/>
          <a:stretch>
            <a:fillRect/>
          </a:stretch>
        </p:blipFill>
        <p:spPr>
          <a:xfrm>
            <a:off x="501862" y="1545413"/>
            <a:ext cx="1989866" cy="3183785"/>
          </a:xfrm>
          <a:prstGeom prst="rect">
            <a:avLst/>
          </a:prstGeom>
          <a:ln>
            <a:solidFill>
              <a:schemeClr val="tx1">
                <a:lumMod val="75000"/>
                <a:lumOff val="25000"/>
              </a:schemeClr>
            </a:solidFill>
          </a:ln>
        </p:spPr>
      </p:pic>
      <p:sp>
        <p:nvSpPr>
          <p:cNvPr id="23" name="正方形/長方形 22"/>
          <p:cNvSpPr/>
          <p:nvPr/>
        </p:nvSpPr>
        <p:spPr>
          <a:xfrm>
            <a:off x="560005" y="1639693"/>
            <a:ext cx="288032" cy="2702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88959" y="3190063"/>
            <a:ext cx="1635257" cy="26982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36383" y="1601759"/>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27" name="テキスト ボックス 26"/>
          <p:cNvSpPr txBox="1"/>
          <p:nvPr/>
        </p:nvSpPr>
        <p:spPr>
          <a:xfrm>
            <a:off x="143741" y="3108528"/>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pic>
        <p:nvPicPr>
          <p:cNvPr id="12" name="図 11"/>
          <p:cNvPicPr>
            <a:picLocks noChangeAspect="1"/>
          </p:cNvPicPr>
          <p:nvPr/>
        </p:nvPicPr>
        <p:blipFill>
          <a:blip r:embed="rId3"/>
          <a:stretch>
            <a:fillRect/>
          </a:stretch>
        </p:blipFill>
        <p:spPr>
          <a:xfrm>
            <a:off x="2730445" y="1706387"/>
            <a:ext cx="3405582" cy="3023972"/>
          </a:xfrm>
          <a:prstGeom prst="rect">
            <a:avLst/>
          </a:prstGeom>
          <a:ln>
            <a:solidFill>
              <a:schemeClr val="tx1">
                <a:lumMod val="75000"/>
                <a:lumOff val="25000"/>
              </a:schemeClr>
            </a:solidFill>
          </a:ln>
        </p:spPr>
      </p:pic>
      <p:sp>
        <p:nvSpPr>
          <p:cNvPr id="24" name="正方形/長方形 23"/>
          <p:cNvSpPr/>
          <p:nvPr/>
        </p:nvSpPr>
        <p:spPr>
          <a:xfrm>
            <a:off x="2696275" y="2033302"/>
            <a:ext cx="1299661" cy="265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3496850" y="1740704"/>
            <a:ext cx="344457" cy="338554"/>
          </a:xfrm>
          <a:prstGeom prst="rect">
            <a:avLst/>
          </a:prstGeom>
          <a:noFill/>
        </p:spPr>
        <p:txBody>
          <a:bodyPr wrap="square" rtlCol="0" anchor="ctr">
            <a:spAutoFit/>
          </a:bodyPr>
          <a:lstStyle/>
          <a:p>
            <a:pPr algn="ctr"/>
            <a:r>
              <a:rPr kumimoji="1" lang="ja-JP" altLang="en-US" sz="1600" b="1" dirty="0" smtClean="0">
                <a:solidFill>
                  <a:srgbClr val="FF0000"/>
                </a:solidFill>
              </a:rPr>
              <a:t>③</a:t>
            </a:r>
          </a:p>
        </p:txBody>
      </p:sp>
      <p:sp>
        <p:nvSpPr>
          <p:cNvPr id="29" name="正方形/長方形 28"/>
          <p:cNvSpPr/>
          <p:nvPr/>
        </p:nvSpPr>
        <p:spPr>
          <a:xfrm>
            <a:off x="3022764" y="3875713"/>
            <a:ext cx="3020588" cy="2327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5344744" y="4447935"/>
            <a:ext cx="7394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5077583" y="418856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⑤</a:t>
            </a:r>
          </a:p>
        </p:txBody>
      </p:sp>
      <p:cxnSp>
        <p:nvCxnSpPr>
          <p:cNvPr id="43" name="直線矢印コネクタ 42"/>
          <p:cNvCxnSpPr>
            <a:stCxn id="31" idx="3"/>
          </p:cNvCxnSpPr>
          <p:nvPr/>
        </p:nvCxnSpPr>
        <p:spPr>
          <a:xfrm flipV="1">
            <a:off x="6084168" y="2211710"/>
            <a:ext cx="341708" cy="23442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3089727" y="3554062"/>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④</a:t>
            </a:r>
          </a:p>
        </p:txBody>
      </p:sp>
      <p:cxnSp>
        <p:nvCxnSpPr>
          <p:cNvPr id="13" name="直線矢印コネクタ 12"/>
          <p:cNvCxnSpPr>
            <a:stCxn id="25" idx="3"/>
          </p:cNvCxnSpPr>
          <p:nvPr/>
        </p:nvCxnSpPr>
        <p:spPr>
          <a:xfrm flipV="1">
            <a:off x="2224216" y="3091734"/>
            <a:ext cx="532143" cy="2332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4"/>
          <a:stretch>
            <a:fillRect/>
          </a:stretch>
        </p:blipFill>
        <p:spPr>
          <a:xfrm>
            <a:off x="6376452" y="1703049"/>
            <a:ext cx="2551929" cy="508661"/>
          </a:xfrm>
          <a:prstGeom prst="rect">
            <a:avLst/>
          </a:prstGeom>
          <a:ln w="19050">
            <a:solidFill>
              <a:srgbClr val="FF0000"/>
            </a:solidFill>
          </a:ln>
        </p:spPr>
      </p:pic>
      <p:sp>
        <p:nvSpPr>
          <p:cNvPr id="3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36078965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09432" y="1554087"/>
            <a:ext cx="1864862" cy="3155280"/>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ea typeface="+mn-ea"/>
              </a:rPr>
              <a:t>1-8.</a:t>
            </a:r>
            <a:r>
              <a:rPr lang="ja-JP" altLang="en-US" dirty="0" smtClean="0">
                <a:ea typeface="+mn-ea"/>
              </a:rPr>
              <a:t>グラフの作成　</a:t>
            </a:r>
            <a:r>
              <a:rPr lang="en-US" altLang="ja-JP" dirty="0" smtClean="0">
                <a:ea typeface="+mn-ea"/>
              </a:rPr>
              <a:t>Designer</a:t>
            </a:r>
            <a:r>
              <a:rPr lang="ja-JP" altLang="en-US" dirty="0" smtClean="0">
                <a:ea typeface="+mn-ea"/>
              </a:rPr>
              <a:t>を閉じる</a:t>
            </a:r>
            <a:endParaRPr kumimoji="1" lang="ja-JP" altLang="en-US" dirty="0">
              <a:latin typeface="+mn-ea"/>
              <a:ea typeface="+mn-ea"/>
            </a:endParaRPr>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en-US" altLang="ja-JP" dirty="0" smtClean="0"/>
              <a:t>Designer</a:t>
            </a:r>
            <a:r>
              <a:rPr lang="ja-JP" altLang="en-US" dirty="0" smtClean="0"/>
              <a:t>を閉じます。</a:t>
            </a:r>
            <a:r>
              <a:rPr lang="en-US" altLang="ja-JP" dirty="0" smtClean="0"/>
              <a:t/>
            </a:r>
            <a:br>
              <a:rPr lang="en-US" altLang="ja-JP" dirty="0" smtClean="0"/>
            </a:br>
            <a:r>
              <a:rPr lang="ja-JP" altLang="en-US" dirty="0"/>
              <a:t>画面</a:t>
            </a:r>
            <a:r>
              <a:rPr lang="ja-JP" altLang="en-US" dirty="0" smtClean="0"/>
              <a:t>左上ハンバーガーメニューから</a:t>
            </a:r>
            <a:r>
              <a:rPr lang="en-US" altLang="ja-JP" dirty="0" smtClean="0"/>
              <a:t>[</a:t>
            </a:r>
            <a:r>
              <a:rPr lang="ja-JP" altLang="en-US" dirty="0" smtClean="0"/>
              <a:t>閉じる</a:t>
            </a:r>
            <a:r>
              <a:rPr lang="en-US" altLang="ja-JP" dirty="0" smtClean="0"/>
              <a:t>]</a:t>
            </a:r>
            <a:r>
              <a:rPr lang="ja-JP" altLang="en-US" dirty="0" smtClean="0"/>
              <a:t>を</a:t>
            </a:r>
            <a:r>
              <a:rPr kumimoji="1" lang="ja-JP" altLang="en-US" dirty="0" smtClean="0"/>
              <a:t>選択します。</a:t>
            </a:r>
            <a:endParaRPr kumimoji="1" lang="ja-JP" altLang="en-US" b="1"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95</a:t>
            </a:fld>
            <a:endParaRPr lang="ja-JP" altLang="en-US" dirty="0"/>
          </a:p>
        </p:txBody>
      </p:sp>
      <p:sp>
        <p:nvSpPr>
          <p:cNvPr id="9" name="正方形/長方形 8"/>
          <p:cNvSpPr/>
          <p:nvPr/>
        </p:nvSpPr>
        <p:spPr>
          <a:xfrm>
            <a:off x="676016" y="1662839"/>
            <a:ext cx="295584" cy="2608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47564" y="4335860"/>
            <a:ext cx="1764196" cy="2972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51520" y="1585124"/>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①</a:t>
            </a:r>
          </a:p>
        </p:txBody>
      </p:sp>
      <p:sp>
        <p:nvSpPr>
          <p:cNvPr id="12" name="テキスト ボックス 11"/>
          <p:cNvSpPr txBox="1"/>
          <p:nvPr/>
        </p:nvSpPr>
        <p:spPr>
          <a:xfrm>
            <a:off x="251520" y="4249420"/>
            <a:ext cx="432048" cy="338554"/>
          </a:xfrm>
          <a:prstGeom prst="rect">
            <a:avLst/>
          </a:prstGeom>
          <a:noFill/>
        </p:spPr>
        <p:txBody>
          <a:bodyPr wrap="square" rtlCol="0" anchor="ctr">
            <a:spAutoFit/>
          </a:bodyPr>
          <a:lstStyle/>
          <a:p>
            <a:pPr algn="ctr"/>
            <a:r>
              <a:rPr kumimoji="1" lang="ja-JP" altLang="en-US" sz="1600" b="1" dirty="0" smtClean="0">
                <a:solidFill>
                  <a:srgbClr val="FF0000"/>
                </a:solidFill>
              </a:rPr>
              <a:t>②</a:t>
            </a:r>
          </a:p>
        </p:txBody>
      </p:sp>
      <p:sp>
        <p:nvSpPr>
          <p:cNvPr id="14"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1280463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2"/>
          <a:stretch>
            <a:fillRect/>
          </a:stretch>
        </p:blipFill>
        <p:spPr>
          <a:xfrm>
            <a:off x="5292080" y="1780868"/>
            <a:ext cx="2628767" cy="2926919"/>
          </a:xfrm>
          <a:prstGeom prst="rect">
            <a:avLst/>
          </a:prstGeom>
          <a:ln>
            <a:solidFill>
              <a:schemeClr val="tx1">
                <a:lumMod val="75000"/>
                <a:lumOff val="25000"/>
              </a:schemeClr>
            </a:solidFill>
          </a:ln>
        </p:spPr>
      </p:pic>
      <p:pic>
        <p:nvPicPr>
          <p:cNvPr id="26" name="図 25"/>
          <p:cNvPicPr>
            <a:picLocks noChangeAspect="1"/>
          </p:cNvPicPr>
          <p:nvPr/>
        </p:nvPicPr>
        <p:blipFill>
          <a:blip r:embed="rId3"/>
          <a:stretch>
            <a:fillRect/>
          </a:stretch>
        </p:blipFill>
        <p:spPr>
          <a:xfrm>
            <a:off x="1115616" y="1777181"/>
            <a:ext cx="3527025" cy="2939747"/>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1-9.</a:t>
            </a:r>
            <a:r>
              <a:rPr kumimoji="1" lang="ja-JP" altLang="en-US" dirty="0" smtClean="0"/>
              <a:t>グラフの作成　タイトルの編集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a:t>ワークスペース</a:t>
            </a:r>
            <a:r>
              <a:rPr lang="ja-JP" altLang="en-US" dirty="0" smtClean="0"/>
              <a:t>の</a:t>
            </a:r>
            <a:r>
              <a:rPr lang="en-US" altLang="ja-JP" dirty="0" err="1" smtClean="0"/>
              <a:t>kkalec</a:t>
            </a:r>
            <a:r>
              <a:rPr lang="ja-JP" altLang="en-US" dirty="0" smtClean="0"/>
              <a:t>配下から</a:t>
            </a:r>
            <a:r>
              <a:rPr lang="en-US" altLang="ja-JP" dirty="0" smtClean="0"/>
              <a:t/>
            </a:r>
            <a:br>
              <a:rPr lang="en-US" altLang="ja-JP" dirty="0" smtClean="0"/>
            </a:br>
            <a:r>
              <a:rPr lang="ja-JP" altLang="en-US" dirty="0" smtClean="0"/>
              <a:t>先ほど作成した</a:t>
            </a:r>
            <a:r>
              <a:rPr lang="en-US" altLang="ja-JP" dirty="0" smtClean="0"/>
              <a:t>graph01</a:t>
            </a:r>
            <a:r>
              <a:rPr lang="ja-JP" altLang="en-US" dirty="0" smtClean="0"/>
              <a:t>のタイトルを編集します。（「</a:t>
            </a:r>
            <a:r>
              <a:rPr lang="en-US" altLang="ja-JP" dirty="0" smtClean="0"/>
              <a:t>gtaph01</a:t>
            </a:r>
            <a:r>
              <a:rPr lang="ja-JP" altLang="en-US" dirty="0" smtClean="0"/>
              <a:t>」から「グラフ」に変更）</a:t>
            </a:r>
            <a:endParaRPr lang="en-US" altLang="ja-JP" dirty="0" smtClean="0"/>
          </a:p>
          <a:p>
            <a:r>
              <a:rPr lang="en-US" altLang="ja-JP" sz="1050" dirty="0" smtClean="0"/>
              <a:t>※</a:t>
            </a:r>
            <a:r>
              <a:rPr lang="ja-JP" altLang="en-US" sz="1050" dirty="0" smtClean="0"/>
              <a:t>名前はシングルバイトのみで命名してください。</a:t>
            </a:r>
            <a:endParaRPr lang="en-US" altLang="ja-JP" sz="1050"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96</a:t>
            </a:fld>
            <a:endParaRPr lang="ja-JP" altLang="en-US" dirty="0"/>
          </a:p>
        </p:txBody>
      </p:sp>
      <p:sp>
        <p:nvSpPr>
          <p:cNvPr id="9" name="楕円 8"/>
          <p:cNvSpPr/>
          <p:nvPr/>
        </p:nvSpPr>
        <p:spPr>
          <a:xfrm>
            <a:off x="7585272" y="41881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⑥</a:t>
            </a:r>
            <a:endParaRPr kumimoji="1" lang="ja-JP" altLang="en-US" sz="1100" b="1" dirty="0">
              <a:solidFill>
                <a:srgbClr val="FF0000"/>
              </a:solidFill>
            </a:endParaRPr>
          </a:p>
        </p:txBody>
      </p:sp>
      <p:sp>
        <p:nvSpPr>
          <p:cNvPr id="10" name="正方形/長方形 9"/>
          <p:cNvSpPr/>
          <p:nvPr/>
        </p:nvSpPr>
        <p:spPr>
          <a:xfrm>
            <a:off x="1131503" y="2559382"/>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5848264" y="2315966"/>
            <a:ext cx="201622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436303" y="2864182"/>
            <a:ext cx="106335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3376123" y="4395238"/>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7564088" y="4461208"/>
            <a:ext cx="30921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6712360" y="206116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⑤</a:t>
            </a:r>
            <a:endParaRPr kumimoji="1" lang="ja-JP" altLang="en-US" sz="1100" b="1" dirty="0">
              <a:solidFill>
                <a:srgbClr val="FF0000"/>
              </a:solidFill>
            </a:endParaRPr>
          </a:p>
        </p:txBody>
      </p:sp>
      <p:sp>
        <p:nvSpPr>
          <p:cNvPr id="16" name="楕円 15"/>
          <p:cNvSpPr/>
          <p:nvPr/>
        </p:nvSpPr>
        <p:spPr>
          <a:xfrm>
            <a:off x="3088091" y="4290003"/>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④</a:t>
            </a:r>
            <a:endParaRPr kumimoji="1" lang="ja-JP" altLang="en-US" sz="1100" b="1" dirty="0">
              <a:solidFill>
                <a:srgbClr val="FF0000"/>
              </a:solidFill>
            </a:endParaRPr>
          </a:p>
        </p:txBody>
      </p:sp>
      <p:sp>
        <p:nvSpPr>
          <p:cNvPr id="17" name="楕円 16"/>
          <p:cNvSpPr/>
          <p:nvPr/>
        </p:nvSpPr>
        <p:spPr>
          <a:xfrm>
            <a:off x="2268234" y="257657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8" name="楕円 17"/>
          <p:cNvSpPr/>
          <p:nvPr/>
        </p:nvSpPr>
        <p:spPr>
          <a:xfrm>
            <a:off x="821140" y="248737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smtClean="0">
                <a:solidFill>
                  <a:srgbClr val="FF0000"/>
                </a:solidFill>
              </a:rPr>
              <a:t>①</a:t>
            </a:r>
            <a:endParaRPr kumimoji="1" lang="ja-JP" altLang="en-US" sz="1100" b="1" dirty="0">
              <a:solidFill>
                <a:srgbClr val="FF0000"/>
              </a:solidFill>
            </a:endParaRPr>
          </a:p>
        </p:txBody>
      </p:sp>
      <p:sp>
        <p:nvSpPr>
          <p:cNvPr id="19" name="正方形/長方形 18"/>
          <p:cNvSpPr/>
          <p:nvPr/>
        </p:nvSpPr>
        <p:spPr>
          <a:xfrm>
            <a:off x="2577849" y="3358974"/>
            <a:ext cx="90010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2883883" y="379102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smtClean="0">
                <a:solidFill>
                  <a:srgbClr val="FF0000"/>
                </a:solidFill>
              </a:rPr>
              <a:t>③</a:t>
            </a:r>
            <a:r>
              <a:rPr lang="ja-JP" altLang="en-US" sz="1100" b="1" dirty="0" smtClean="0">
                <a:solidFill>
                  <a:srgbClr val="FF0000"/>
                </a:solidFill>
              </a:rPr>
              <a:t>右クリック</a:t>
            </a:r>
            <a:endParaRPr kumimoji="1" lang="ja-JP" altLang="en-US" sz="1100" b="1" dirty="0">
              <a:solidFill>
                <a:srgbClr val="FF0000"/>
              </a:solidFill>
            </a:endParaRPr>
          </a:p>
        </p:txBody>
      </p:sp>
      <p:sp>
        <p:nvSpPr>
          <p:cNvPr id="21"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167415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2"/>
          <a:stretch>
            <a:fillRect/>
          </a:stretch>
        </p:blipFill>
        <p:spPr>
          <a:xfrm>
            <a:off x="3947254" y="1245560"/>
            <a:ext cx="4945225" cy="3147629"/>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a:t>2</a:t>
            </a:r>
            <a:r>
              <a:rPr lang="en-US" altLang="ja-JP" dirty="0" smtClean="0"/>
              <a:t>-1.</a:t>
            </a:r>
            <a:r>
              <a:rPr lang="ja-JP" altLang="en-US" dirty="0" smtClean="0"/>
              <a:t>グラフの複製から</a:t>
            </a:r>
            <a:r>
              <a:rPr kumimoji="1" lang="ja-JP" altLang="en-US" dirty="0" smtClean="0"/>
              <a:t>レポートを</a:t>
            </a:r>
            <a:r>
              <a:rPr lang="ja-JP" altLang="en-US" dirty="0" smtClean="0"/>
              <a:t>作成　グラフの複製</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先ほど作成した</a:t>
            </a:r>
            <a:endParaRPr lang="en-US" altLang="ja-JP" dirty="0" smtClean="0"/>
          </a:p>
          <a:p>
            <a:r>
              <a:rPr lang="en-US" altLang="ja-JP" dirty="0" err="1" smtClean="0"/>
              <a:t>kkalec</a:t>
            </a:r>
            <a:r>
              <a:rPr lang="ja-JP" altLang="en-US" dirty="0"/>
              <a:t>配下</a:t>
            </a:r>
            <a:r>
              <a:rPr lang="ja-JP" altLang="en-US" dirty="0" smtClean="0"/>
              <a:t>のグラフを「複製の選択」を</a:t>
            </a:r>
            <a:endParaRPr lang="en-US" altLang="ja-JP" dirty="0" smtClean="0"/>
          </a:p>
          <a:p>
            <a:r>
              <a:rPr lang="ja-JP" altLang="en-US" dirty="0"/>
              <a:t>選択して</a:t>
            </a:r>
            <a:r>
              <a:rPr lang="ja-JP" altLang="en-US" dirty="0" smtClean="0"/>
              <a:t>複製します。</a:t>
            </a:r>
            <a:endParaRPr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97</a:t>
            </a:fld>
            <a:endParaRPr lang="ja-JP" altLang="en-US" dirty="0"/>
          </a:p>
        </p:txBody>
      </p:sp>
      <p:sp>
        <p:nvSpPr>
          <p:cNvPr id="8" name="正方形/長方形 7"/>
          <p:cNvSpPr/>
          <p:nvPr/>
        </p:nvSpPr>
        <p:spPr>
          <a:xfrm>
            <a:off x="5580112" y="3029743"/>
            <a:ext cx="936104" cy="7478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5904148" y="353270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kumimoji="1" lang="ja-JP" altLang="en-US" sz="1100" b="1" dirty="0">
              <a:solidFill>
                <a:srgbClr val="FF0000"/>
              </a:solidFill>
            </a:endParaRPr>
          </a:p>
        </p:txBody>
      </p:sp>
      <p:sp>
        <p:nvSpPr>
          <p:cNvPr id="10" name="正方形/長方形 9"/>
          <p:cNvSpPr/>
          <p:nvPr/>
        </p:nvSpPr>
        <p:spPr>
          <a:xfrm>
            <a:off x="6516216" y="2795591"/>
            <a:ext cx="1080120"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7613882" y="2763681"/>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14471397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stretch>
            <a:fillRect/>
          </a:stretch>
        </p:blipFill>
        <p:spPr>
          <a:xfrm>
            <a:off x="3945834" y="1248228"/>
            <a:ext cx="4956585" cy="3147505"/>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2-2.</a:t>
            </a:r>
            <a:r>
              <a:rPr lang="ja-JP" altLang="en-US" dirty="0" smtClean="0"/>
              <a:t>グラフの複製からレポートを作成</a:t>
            </a:r>
            <a:r>
              <a:rPr kumimoji="1" lang="ja-JP" altLang="en-US" dirty="0" smtClean="0"/>
              <a:t>　グラフの編集</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p:txBody>
          <a:bodyPr/>
          <a:lstStyle/>
          <a:p>
            <a:r>
              <a:rPr lang="ja-JP" altLang="en-US" dirty="0" smtClean="0"/>
              <a:t>複製したグラフをもとに</a:t>
            </a:r>
            <a:r>
              <a:rPr kumimoji="1" lang="en-US" altLang="ja-JP" dirty="0" smtClean="0"/>
              <a:t>Designer</a:t>
            </a:r>
            <a:r>
              <a:rPr kumimoji="1" lang="ja-JP" altLang="en-US" dirty="0" smtClean="0"/>
              <a:t>機能を</a:t>
            </a:r>
            <a:endParaRPr kumimoji="1" lang="en-US" altLang="ja-JP" dirty="0" smtClean="0"/>
          </a:p>
          <a:p>
            <a:r>
              <a:rPr kumimoji="1" lang="ja-JP" altLang="en-US" dirty="0" smtClean="0"/>
              <a:t>使ってレポートを作成します。</a:t>
            </a:r>
            <a:endParaRPr kumimoji="1" lang="en-US" altLang="ja-JP" dirty="0" smtClean="0"/>
          </a:p>
          <a:p>
            <a:endParaRPr lang="en-US" altLang="ja-JP" dirty="0"/>
          </a:p>
          <a:p>
            <a:r>
              <a:rPr kumimoji="1" lang="ja-JP" altLang="en-US" dirty="0" smtClean="0"/>
              <a:t>編集を選択することで、</a:t>
            </a:r>
            <a:r>
              <a:rPr kumimoji="1" lang="en-US" altLang="ja-JP" dirty="0" smtClean="0"/>
              <a:t/>
            </a:r>
            <a:br>
              <a:rPr kumimoji="1" lang="en-US" altLang="ja-JP" dirty="0" smtClean="0"/>
            </a:br>
            <a:r>
              <a:rPr kumimoji="1" lang="en-US" altLang="ja-JP" dirty="0" smtClean="0"/>
              <a:t>Designer</a:t>
            </a:r>
            <a:r>
              <a:rPr kumimoji="1" lang="ja-JP" altLang="en-US" dirty="0" smtClean="0"/>
              <a:t>機能が立ち上がります。</a:t>
            </a:r>
            <a:endParaRPr kumimoji="1" lang="ja-JP" altLang="en-US" dirty="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98</a:t>
            </a:fld>
            <a:endParaRPr lang="ja-JP" altLang="en-US" dirty="0"/>
          </a:p>
        </p:txBody>
      </p:sp>
      <p:sp>
        <p:nvSpPr>
          <p:cNvPr id="8" name="正方形/長方形 7"/>
          <p:cNvSpPr/>
          <p:nvPr/>
        </p:nvSpPr>
        <p:spPr>
          <a:xfrm>
            <a:off x="6560832" y="3018765"/>
            <a:ext cx="1020594" cy="777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a:off x="6848864" y="3796665"/>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r>
              <a:rPr lang="ja-JP" altLang="en-US" sz="1100" b="1" dirty="0" smtClean="0">
                <a:solidFill>
                  <a:srgbClr val="FF0000"/>
                </a:solidFill>
              </a:rPr>
              <a:t>右クリック</a:t>
            </a:r>
            <a:endParaRPr kumimoji="1" lang="ja-JP" altLang="en-US" sz="1100" b="1" dirty="0">
              <a:solidFill>
                <a:srgbClr val="FF0000"/>
              </a:solidFill>
            </a:endParaRPr>
          </a:p>
        </p:txBody>
      </p:sp>
      <p:sp>
        <p:nvSpPr>
          <p:cNvPr id="10" name="正方形/長方形 9"/>
          <p:cNvSpPr/>
          <p:nvPr/>
        </p:nvSpPr>
        <p:spPr>
          <a:xfrm>
            <a:off x="7551090" y="2413142"/>
            <a:ext cx="1103126" cy="2242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8654216" y="238391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endParaRPr kumimoji="1" lang="ja-JP" altLang="en-US" sz="1100" b="1" dirty="0">
              <a:solidFill>
                <a:srgbClr val="FF0000"/>
              </a:solidFill>
            </a:endParaRPr>
          </a:p>
        </p:txBody>
      </p:sp>
      <p:sp>
        <p:nvSpPr>
          <p:cNvPr id="12"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Tree>
    <p:extLst>
      <p:ext uri="{BB962C8B-B14F-4D97-AF65-F5344CB8AC3E}">
        <p14:creationId xmlns:p14="http://schemas.microsoft.com/office/powerpoint/2010/main" val="21672625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2"/>
          <a:stretch>
            <a:fillRect/>
          </a:stretch>
        </p:blipFill>
        <p:spPr>
          <a:xfrm>
            <a:off x="253078" y="1476088"/>
            <a:ext cx="2126701" cy="1959758"/>
          </a:xfrm>
          <a:prstGeom prst="rect">
            <a:avLst/>
          </a:prstGeom>
          <a:ln>
            <a:solidFill>
              <a:schemeClr val="tx1">
                <a:lumMod val="75000"/>
                <a:lumOff val="25000"/>
              </a:schemeClr>
            </a:solidFill>
          </a:ln>
        </p:spPr>
      </p:pic>
      <p:pic>
        <p:nvPicPr>
          <p:cNvPr id="7" name="図 6"/>
          <p:cNvPicPr>
            <a:picLocks noChangeAspect="1"/>
          </p:cNvPicPr>
          <p:nvPr/>
        </p:nvPicPr>
        <p:blipFill>
          <a:blip r:embed="rId3"/>
          <a:stretch>
            <a:fillRect/>
          </a:stretch>
        </p:blipFill>
        <p:spPr>
          <a:xfrm>
            <a:off x="2492644" y="1473557"/>
            <a:ext cx="6136290" cy="3220964"/>
          </a:xfrm>
          <a:prstGeom prst="rect">
            <a:avLst/>
          </a:prstGeom>
          <a:ln>
            <a:solidFill>
              <a:schemeClr val="tx1">
                <a:lumMod val="75000"/>
                <a:lumOff val="25000"/>
              </a:schemeClr>
            </a:solidFill>
          </a:ln>
        </p:spPr>
      </p:pic>
      <p:sp>
        <p:nvSpPr>
          <p:cNvPr id="2" name="タイトル 1"/>
          <p:cNvSpPr>
            <a:spLocks noGrp="1"/>
          </p:cNvSpPr>
          <p:nvPr>
            <p:ph type="title"/>
          </p:nvPr>
        </p:nvSpPr>
        <p:spPr/>
        <p:txBody>
          <a:bodyPr/>
          <a:lstStyle/>
          <a:p>
            <a:r>
              <a:rPr lang="en-US" altLang="ja-JP" dirty="0" smtClean="0"/>
              <a:t>2-3.</a:t>
            </a:r>
            <a:r>
              <a:rPr lang="ja-JP" altLang="en-US" dirty="0"/>
              <a:t>グラフからレポートを</a:t>
            </a:r>
            <a:r>
              <a:rPr lang="ja-JP" altLang="en-US" dirty="0" smtClean="0"/>
              <a:t>複製　レポートへの変更</a:t>
            </a:r>
            <a:endParaRPr kumimoji="1" lang="ja-JP" altLang="en-US" dirty="0"/>
          </a:p>
        </p:txBody>
      </p:sp>
      <p:sp>
        <p:nvSpPr>
          <p:cNvPr id="3" name="フッター プレースホルダー 2"/>
          <p:cNvSpPr>
            <a:spLocks noGrp="1"/>
          </p:cNvSpPr>
          <p:nvPr>
            <p:ph type="ftr" sz="quarter" idx="11"/>
          </p:nvPr>
        </p:nvSpPr>
        <p:spPr/>
        <p:txBody>
          <a:bodyPr/>
          <a:lstStyle/>
          <a:p>
            <a:r>
              <a:rPr lang="en-US" altLang="ja-JP" smtClean="0"/>
              <a:t>© K.K. Ashisuto</a:t>
            </a:r>
            <a:endParaRPr lang="ja-JP" altLang="en-US" dirty="0"/>
          </a:p>
        </p:txBody>
      </p:sp>
      <p:sp>
        <p:nvSpPr>
          <p:cNvPr id="4" name="コンテンツ プレースホルダー 3"/>
          <p:cNvSpPr>
            <a:spLocks noGrp="1"/>
          </p:cNvSpPr>
          <p:nvPr>
            <p:ph sz="quarter" idx="13"/>
          </p:nvPr>
        </p:nvSpPr>
        <p:spPr>
          <a:ln>
            <a:solidFill>
              <a:schemeClr val="tx1"/>
            </a:solidFill>
            <a:prstDash val="dash"/>
          </a:ln>
        </p:spPr>
        <p:txBody>
          <a:bodyPr/>
          <a:lstStyle/>
          <a:p>
            <a:r>
              <a:rPr lang="ja-JP" altLang="en-US" dirty="0"/>
              <a:t>先ほど</a:t>
            </a:r>
            <a:r>
              <a:rPr lang="ja-JP" altLang="en-US" dirty="0" smtClean="0"/>
              <a:t>のグラフをもとに新しくレポートを作成します。</a:t>
            </a:r>
            <a:endParaRPr lang="en-US" altLang="ja-JP" dirty="0" smtClean="0"/>
          </a:p>
          <a:p>
            <a:r>
              <a:rPr lang="ja-JP" altLang="en-US" dirty="0" smtClean="0"/>
              <a:t>行グループにある地区名を列グループに移動します。（行グループ：地区名⇒列グループ：地区名）</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4B22246B-72CC-4AB3-AEF9-7F9B00475CC6}" type="slidenum">
              <a:rPr lang="ja-JP" altLang="en-US" smtClean="0"/>
              <a:pPr/>
              <a:t>99</a:t>
            </a:fld>
            <a:endParaRPr lang="ja-JP" altLang="en-US" dirty="0"/>
          </a:p>
        </p:txBody>
      </p:sp>
      <p:sp>
        <p:nvSpPr>
          <p:cNvPr id="11" name="正方形/長方形 10"/>
          <p:cNvSpPr/>
          <p:nvPr/>
        </p:nvSpPr>
        <p:spPr>
          <a:xfrm>
            <a:off x="323528" y="2355726"/>
            <a:ext cx="2016224" cy="22733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8324587" y="1735028"/>
            <a:ext cx="31616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8052952" y="1775324"/>
            <a:ext cx="261901" cy="2515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2659868" y="2663578"/>
            <a:ext cx="1936447" cy="28803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②</a:t>
            </a:r>
            <a:r>
              <a:rPr lang="ja-JP" altLang="en-US" sz="1100" b="1" dirty="0" smtClean="0">
                <a:solidFill>
                  <a:srgbClr val="FF0000"/>
                </a:solidFill>
              </a:rPr>
              <a:t>ドラッグアンドドロップ</a:t>
            </a:r>
            <a:endParaRPr kumimoji="1" lang="ja-JP" altLang="en-US" sz="1100" b="1" dirty="0">
              <a:solidFill>
                <a:srgbClr val="FF0000"/>
              </a:solidFill>
            </a:endParaRPr>
          </a:p>
        </p:txBody>
      </p:sp>
      <p:sp>
        <p:nvSpPr>
          <p:cNvPr id="18" name="楕円 17"/>
          <p:cNvSpPr/>
          <p:nvPr/>
        </p:nvSpPr>
        <p:spPr>
          <a:xfrm>
            <a:off x="7876661" y="1512142"/>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③</a:t>
            </a:r>
            <a:endParaRPr kumimoji="1" lang="ja-JP" altLang="en-US" sz="1100" b="1" dirty="0">
              <a:solidFill>
                <a:srgbClr val="FF0000"/>
              </a:solidFill>
            </a:endParaRPr>
          </a:p>
        </p:txBody>
      </p:sp>
      <p:sp>
        <p:nvSpPr>
          <p:cNvPr id="21" name="楕円 20"/>
          <p:cNvSpPr/>
          <p:nvPr/>
        </p:nvSpPr>
        <p:spPr>
          <a:xfrm>
            <a:off x="8653730" y="1742444"/>
            <a:ext cx="288032" cy="28803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b="1" dirty="0">
                <a:solidFill>
                  <a:srgbClr val="FF0000"/>
                </a:solidFill>
              </a:rPr>
              <a:t>①</a:t>
            </a:r>
            <a:endParaRPr kumimoji="1" lang="ja-JP" altLang="en-US" sz="1100" b="1" dirty="0">
              <a:solidFill>
                <a:srgbClr val="FF0000"/>
              </a:solidFill>
            </a:endParaRPr>
          </a:p>
        </p:txBody>
      </p:sp>
      <p:sp>
        <p:nvSpPr>
          <p:cNvPr id="23" name="Google Shape;484;p11"/>
          <p:cNvSpPr txBox="1"/>
          <p:nvPr/>
        </p:nvSpPr>
        <p:spPr>
          <a:xfrm>
            <a:off x="35696" y="51470"/>
            <a:ext cx="1800000"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altLang="en-US" sz="900" dirty="0" smtClean="0">
                <a:solidFill>
                  <a:schemeClr val="tx1">
                    <a:lumMod val="75000"/>
                    <a:lumOff val="25000"/>
                  </a:schemeClr>
                </a:solidFill>
                <a:latin typeface="+mn-ea"/>
                <a:cs typeface="Meiryo"/>
                <a:sym typeface="Meiryo"/>
              </a:rPr>
              <a:t>②</a:t>
            </a:r>
            <a:r>
              <a:rPr lang="ja-JP" altLang="en-US" sz="900" dirty="0" smtClean="0">
                <a:solidFill>
                  <a:schemeClr val="tx1">
                    <a:lumMod val="75000"/>
                    <a:lumOff val="25000"/>
                  </a:schemeClr>
                </a:solidFill>
                <a:cs typeface="Meiryo"/>
                <a:sym typeface="Meiryo"/>
              </a:rPr>
              <a:t>部門</a:t>
            </a:r>
            <a:r>
              <a:rPr lang="ja-JP" altLang="en-US" sz="900" dirty="0" smtClean="0">
                <a:solidFill>
                  <a:schemeClr val="tx1">
                    <a:lumMod val="75000"/>
                    <a:lumOff val="25000"/>
                  </a:schemeClr>
                </a:solidFill>
                <a:latin typeface="+mn-ea"/>
                <a:cs typeface="Meiryo"/>
                <a:sym typeface="Meiryo"/>
              </a:rPr>
              <a:t>管理者＆開発者</a:t>
            </a:r>
            <a:endParaRPr sz="900" dirty="0">
              <a:solidFill>
                <a:schemeClr val="tx1">
                  <a:lumMod val="75000"/>
                  <a:lumOff val="25000"/>
                </a:schemeClr>
              </a:solidFill>
              <a:latin typeface="+mn-ea"/>
              <a:cs typeface="Meiryo"/>
              <a:sym typeface="Meiryo"/>
            </a:endParaRPr>
          </a:p>
        </p:txBody>
      </p:sp>
      <p:sp>
        <p:nvSpPr>
          <p:cNvPr id="13" name="正方形/長方形 12"/>
          <p:cNvSpPr/>
          <p:nvPr/>
        </p:nvSpPr>
        <p:spPr>
          <a:xfrm>
            <a:off x="323528" y="3075806"/>
            <a:ext cx="2016224" cy="252000"/>
          </a:xfrm>
          <a:prstGeom prst="rect">
            <a:avLst/>
          </a:prstGeom>
          <a:solidFill>
            <a:schemeClr val="bg1">
              <a:alpha val="69804"/>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曲線コネクタ 18"/>
          <p:cNvCxnSpPr>
            <a:stCxn id="10" idx="3"/>
            <a:endCxn id="13" idx="3"/>
          </p:cNvCxnSpPr>
          <p:nvPr/>
        </p:nvCxnSpPr>
        <p:spPr>
          <a:xfrm flipH="1">
            <a:off x="2339752" y="2455967"/>
            <a:ext cx="40027" cy="745839"/>
          </a:xfrm>
          <a:prstGeom prst="curvedConnector3">
            <a:avLst>
              <a:gd name="adj1" fmla="val -571114"/>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4283968" y="2958039"/>
            <a:ext cx="1296144" cy="243767"/>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9138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hisuto default">
      <a:majorFont>
        <a:latin typeface="Segoe UI Semibold"/>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000D28"/>
            </a:gs>
            <a:gs pos="32000">
              <a:srgbClr val="001C4E"/>
            </a:gs>
            <a:gs pos="83000">
              <a:srgbClr val="012D76"/>
            </a:gs>
            <a:gs pos="100000">
              <a:srgbClr val="00071A"/>
            </a:gs>
          </a:gsLst>
          <a:lin ang="0" scaled="0"/>
        </a:gra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007BBB"/>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kumimoji="1" sz="1600" dirty="0" smtClean="0"/>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0</TotalTime>
  <Words>13270</Words>
  <Application>Microsoft Office PowerPoint</Application>
  <PresentationFormat>画面に合わせる (16:9)</PresentationFormat>
  <Paragraphs>2562</Paragraphs>
  <Slides>225</Slides>
  <Notes>10</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225</vt:i4>
      </vt:variant>
    </vt:vector>
  </HeadingPairs>
  <TitlesOfParts>
    <vt:vector size="242" baseType="lpstr">
      <vt:lpstr>Kosugi Maru</vt:lpstr>
      <vt:lpstr>ＭＳ Ｐゴシック</vt:lpstr>
      <vt:lpstr>Noto Sans Symbols</vt:lpstr>
      <vt:lpstr>Roboto</vt:lpstr>
      <vt:lpstr>Segoe UI 本文</vt:lpstr>
      <vt:lpstr>Teko Medium</vt:lpstr>
      <vt:lpstr>Yu Gothic UI Semibold</vt:lpstr>
      <vt:lpstr>Meiryo</vt:lpstr>
      <vt:lpstr>Meiryo</vt:lpstr>
      <vt:lpstr>Arial</vt:lpstr>
      <vt:lpstr>Arial Black</vt:lpstr>
      <vt:lpstr>Calibri</vt:lpstr>
      <vt:lpstr>Segoe UI</vt:lpstr>
      <vt:lpstr>Segoe UI Semibold</vt:lpstr>
      <vt:lpstr>Times New Roman</vt:lpstr>
      <vt:lpstr>Wingdings</vt:lpstr>
      <vt:lpstr>Office ​​テーマ</vt:lpstr>
      <vt:lpstr>WebFOCUSベースレクチャー</vt:lpstr>
      <vt:lpstr>アジェンダ</vt:lpstr>
      <vt:lpstr>WebFOCUSの概要</vt:lpstr>
      <vt:lpstr>WebFOCUS製品概要</vt:lpstr>
      <vt:lpstr>WebFOCUSの2つの顔</vt:lpstr>
      <vt:lpstr>ベースレクチャーの内容</vt:lpstr>
      <vt:lpstr>ベースレクチャーの内容</vt:lpstr>
      <vt:lpstr>1章：ハンズオンについて</vt:lpstr>
      <vt:lpstr>1章：ハンズオンについて</vt:lpstr>
      <vt:lpstr>2章：検討事項について</vt:lpstr>
      <vt:lpstr>ハンズオンの模擬シナリオ（Step1～Step3）</vt:lpstr>
      <vt:lpstr>ハンズオンの進め方</vt:lpstr>
      <vt:lpstr>ハンズオン</vt:lpstr>
      <vt:lpstr>① WebFOCUS管理者の操作</vt:lpstr>
      <vt:lpstr>WebFOCUS管理者が行うことのイメージ</vt:lpstr>
      <vt:lpstr>1. WebFOCUSにログイン</vt:lpstr>
      <vt:lpstr>WebFOCUS Hub</vt:lpstr>
      <vt:lpstr>2-1.ワークスペースを作成</vt:lpstr>
      <vt:lpstr>名前とタイトル（物理名と論理名）</vt:lpstr>
      <vt:lpstr>各コンテンツの名前について</vt:lpstr>
      <vt:lpstr>ワークスペーステンプレートで一括生成</vt:lpstr>
      <vt:lpstr>ワークスペーステンプレートの種類</vt:lpstr>
      <vt:lpstr>2-2.ワークスペースを作成 - アプリケーションパスを割り当て</vt:lpstr>
      <vt:lpstr>アプリケーションパス</vt:lpstr>
      <vt:lpstr>アプリケーションディレクトリの作成</vt:lpstr>
      <vt:lpstr>シノニムの作成　手順①</vt:lpstr>
      <vt:lpstr>シノニムの作成　手順②</vt:lpstr>
      <vt:lpstr>3-1.ユーザーアカウントを作成</vt:lpstr>
      <vt:lpstr>3-2.ユーザーアカウントを作成　グループに割り当て</vt:lpstr>
      <vt:lpstr>ユーザーID、パスワード、グループ名の文字制限</vt:lpstr>
      <vt:lpstr>初期ユーザーと初期グループ</vt:lpstr>
      <vt:lpstr>ワークスペーステンプレートのグループ</vt:lpstr>
      <vt:lpstr>4.アプリケーション管理者ロールの付与</vt:lpstr>
      <vt:lpstr>5.ログアウト</vt:lpstr>
      <vt:lpstr>②部門管理者＆開発者の操作</vt:lpstr>
      <vt:lpstr>部門管理者＆開発者が行うことのイメージ</vt:lpstr>
      <vt:lpstr>②部門管理者＆開発者の操作</vt:lpstr>
      <vt:lpstr>1.WebFOCUSにログイン</vt:lpstr>
      <vt:lpstr>2-1.ユーザーアカウントを作成</vt:lpstr>
      <vt:lpstr>2-2.ユーザーアカウントを作成　部門分析ユーザーを作成</vt:lpstr>
      <vt:lpstr>2-3.ユーザーアカウントを作成　部門分析グループへ割り当て</vt:lpstr>
      <vt:lpstr>2-4.ユーザーアカウントを作成　部門閲覧ユーザーを作成</vt:lpstr>
      <vt:lpstr>2-5.ユーザーアカウントを作成　部門閲覧グループへ割り当て</vt:lpstr>
      <vt:lpstr>ユーザーの一括インポート</vt:lpstr>
      <vt:lpstr>②部門管理者＆開発者の操作</vt:lpstr>
      <vt:lpstr>メタデータの編集後イメージ</vt:lpstr>
      <vt:lpstr>1-1.シノニム編集　すべてのアプリケーションディレクトリを表示</vt:lpstr>
      <vt:lpstr>ユーザ設定</vt:lpstr>
      <vt:lpstr>1-2.シノニム編集　アプリケーションディレクトリを開く</vt:lpstr>
      <vt:lpstr>1-3.シノニム編集　シノニムを開く</vt:lpstr>
      <vt:lpstr>シノニムとデータアダプタ</vt:lpstr>
      <vt:lpstr>シノニム</vt:lpstr>
      <vt:lpstr>シノニム関連 用語・利用用途</vt:lpstr>
      <vt:lpstr>シノニムの編集「データアシスト」</vt:lpstr>
      <vt:lpstr>データアシストで設定可能な内容</vt:lpstr>
      <vt:lpstr>1-4.シノニム編集　数値の3桁区切りのカンマ挿入</vt:lpstr>
      <vt:lpstr>1-5.シノニム編集　編集内容の保存</vt:lpstr>
      <vt:lpstr>1-6.シノニム編集　データアシストを閉じる</vt:lpstr>
      <vt:lpstr>部門管理者＆開発者が行うことのイメージ</vt:lpstr>
      <vt:lpstr>2-1.クラスタシノニムの作成　クラスタビジネスビューを開く</vt:lpstr>
      <vt:lpstr>2-2.クラスタシノニムの作成　JOIN エディタを表示する</vt:lpstr>
      <vt:lpstr>領域の表示</vt:lpstr>
      <vt:lpstr>2-3.クラスタシノニムの作成　親シノニムの配置</vt:lpstr>
      <vt:lpstr>2-4.クラスタシノニムの作成　子シノニムの指定</vt:lpstr>
      <vt:lpstr>2-5.クラスタシノニムの作成　結合キーの確認</vt:lpstr>
      <vt:lpstr>2-6.クラスタシノニムの作成　日付項目を分解する①</vt:lpstr>
      <vt:lpstr>2-7.クラスタシノニムの作成　日付項目を分解する②</vt:lpstr>
      <vt:lpstr>2-8.クラスタシノニムの作成　一時項目の作成①</vt:lpstr>
      <vt:lpstr>2-9.クラスタシノニムの作成　一時項目の作成②</vt:lpstr>
      <vt:lpstr>2-10.クラスタシノニムの作成　クラスタシノニムの保存</vt:lpstr>
      <vt:lpstr>部門管理者＆開発者が行うことのイメージ</vt:lpstr>
      <vt:lpstr>3-1.ビジネスビューの作成　テンプレートフォルダの作成</vt:lpstr>
      <vt:lpstr>3-2.ビジネスビューの作成　グループの作成</vt:lpstr>
      <vt:lpstr>3-3.ビジネスビューの作成　フォルダ名の変更</vt:lpstr>
      <vt:lpstr>3-4.ビジネスビューの作成　グループの作成①</vt:lpstr>
      <vt:lpstr>3-5.ビジネスビューの作成　グループの作成②</vt:lpstr>
      <vt:lpstr>3-6.ビジネスビューの作成　グループの作成③</vt:lpstr>
      <vt:lpstr>3-7.ビジネスビューの作成　グループの作成④</vt:lpstr>
      <vt:lpstr>3-8.ビジネスビューの作成　グループの確認</vt:lpstr>
      <vt:lpstr>3-9.ビジネスビューの作成　ディメンションの指定</vt:lpstr>
      <vt:lpstr>3-10.ビジネスビューの作成　オートドリルダウンの指定①</vt:lpstr>
      <vt:lpstr>3-11.ビジネスビューの作成　オートドリルダウンの指定②</vt:lpstr>
      <vt:lpstr>3-12.ビジネスビューの作成　オートドリルダウンの指定③</vt:lpstr>
      <vt:lpstr>3-13.ビジネスビューの作成　保存</vt:lpstr>
      <vt:lpstr>②部門管理者＆開発者の操作</vt:lpstr>
      <vt:lpstr>ポータル完成イメージ</vt:lpstr>
      <vt:lpstr>1-1.グラフの作成　ビジュアライゼーション起動</vt:lpstr>
      <vt:lpstr>1-2.グラフの作成　シノニム選択</vt:lpstr>
      <vt:lpstr>1-3.グラフの作成　項目の選択①</vt:lpstr>
      <vt:lpstr>1-4.グラフの作成　項目の選択②</vt:lpstr>
      <vt:lpstr>項目の指定方法</vt:lpstr>
      <vt:lpstr>1-5.グラフの作成　フィルタ設定</vt:lpstr>
      <vt:lpstr>1-6.グラフの作成　テスト実行結果の確認</vt:lpstr>
      <vt:lpstr>1-7.グラフの作成　グラフの保存</vt:lpstr>
      <vt:lpstr>1-8.グラフの作成　Designerを閉じる</vt:lpstr>
      <vt:lpstr>1-9.グラフの作成　タイトルの編集</vt:lpstr>
      <vt:lpstr>2-1.グラフの複製からレポートを作成　グラフの複製</vt:lpstr>
      <vt:lpstr>2-2.グラフの複製からレポートを作成　グラフの編集</vt:lpstr>
      <vt:lpstr>2-3.グラフからレポートを複製　レポートへの変更</vt:lpstr>
      <vt:lpstr>レポート・グラフの種類</vt:lpstr>
      <vt:lpstr>2-4.グラフからレポートを複製　レポートの実行確認</vt:lpstr>
      <vt:lpstr>2-5.グラフからレポートを複製　レポートの保存</vt:lpstr>
      <vt:lpstr>2-6.グラフからレポートを複製　タイトルの変更</vt:lpstr>
      <vt:lpstr>3-1.中分類レポートの作成</vt:lpstr>
      <vt:lpstr>3-2.中分類レポートの作成　シノニムを選択</vt:lpstr>
      <vt:lpstr>3-3.中分類レポートの作成　項目の選択</vt:lpstr>
      <vt:lpstr>3-4.中分類レポートの作成　項目の非表示設定　</vt:lpstr>
      <vt:lpstr>3-5.中分類レポートの作成　実行確認と保存</vt:lpstr>
      <vt:lpstr>3-6.中分類レポートの作成　タイトルの変更</vt:lpstr>
      <vt:lpstr>ダッシュボードの完成イメージ</vt:lpstr>
      <vt:lpstr>4-1.ダッシュボードの作成</vt:lpstr>
      <vt:lpstr>4-2.ダッシュボードの作成　項目の選択</vt:lpstr>
      <vt:lpstr>4-3.ダッシュボードの作成　フィルタの設定</vt:lpstr>
      <vt:lpstr>4-4.ダッシュボードの作成　タイトルの変更</vt:lpstr>
      <vt:lpstr>4-5.ダッシュボードの作成　実行確認</vt:lpstr>
      <vt:lpstr>フィルタ項目の降順設定①</vt:lpstr>
      <vt:lpstr>フィルタ項目の降順設定②</vt:lpstr>
      <vt:lpstr>フィルタ項目の降順設定③</vt:lpstr>
      <vt:lpstr>4-6.ダッシュボードの作成　保存</vt:lpstr>
      <vt:lpstr>4-7.ダッシュボードの作成　タイトルの編集</vt:lpstr>
      <vt:lpstr>5-1.ページの作成</vt:lpstr>
      <vt:lpstr>5-2.ページの作成　項目の選択</vt:lpstr>
      <vt:lpstr>5-3.ページの作成　保存</vt:lpstr>
      <vt:lpstr>5-4.ページの作成　タイトルの編集</vt:lpstr>
      <vt:lpstr>6-1.ポータルの作成</vt:lpstr>
      <vt:lpstr>6-2.ポータルの作成　タイトル・名前の編集　</vt:lpstr>
      <vt:lpstr>ポータルのオプション　プロパティ</vt:lpstr>
      <vt:lpstr>ポータルのオプション　レイアウトオプション①</vt:lpstr>
      <vt:lpstr>ポータルのオプション　レイアウトオプション②</vt:lpstr>
      <vt:lpstr>ポータルのオプション　ユーザメニューオプション</vt:lpstr>
      <vt:lpstr>6-3.ポータルの作成　コンテンツの配置</vt:lpstr>
      <vt:lpstr>6-4.ポータルの作成　実行</vt:lpstr>
      <vt:lpstr>6-5.ポータルの作成　実行確認</vt:lpstr>
      <vt:lpstr>②部門管理者＆開発者の操作</vt:lpstr>
      <vt:lpstr>1-1.ポータルの公開</vt:lpstr>
      <vt:lpstr>1-2.コンテンツの公開　グラフ・レポートの公開</vt:lpstr>
      <vt:lpstr>「公開」の注意点</vt:lpstr>
      <vt:lpstr>1-3.ログアウトする</vt:lpstr>
      <vt:lpstr>2-1.WebFOCUSにログイン</vt:lpstr>
      <vt:lpstr>2-2.ポータルの実行</vt:lpstr>
      <vt:lpstr>2-3.ポータルの実行　実行確認</vt:lpstr>
      <vt:lpstr>2-4.ログアウトする</vt:lpstr>
      <vt:lpstr>セキュリティルールの設定イメージ</vt:lpstr>
      <vt:lpstr>3-1.WebFOCUSにログイン</vt:lpstr>
      <vt:lpstr>3-2.セキュリティ設定</vt:lpstr>
      <vt:lpstr>3-3.セキュリティ設定</vt:lpstr>
      <vt:lpstr>3-4.セキュリティ設定　ポータルのロール編集</vt:lpstr>
      <vt:lpstr>WebFOCUSの標準的なロール</vt:lpstr>
      <vt:lpstr>3-5.ログアウトする</vt:lpstr>
      <vt:lpstr>4-1.WebFOCUSにログイン</vt:lpstr>
      <vt:lpstr>4-2.ポータルの実行</vt:lpstr>
      <vt:lpstr>4-3.ログアウトする</vt:lpstr>
      <vt:lpstr>③部門分析ユーザーの操作</vt:lpstr>
      <vt:lpstr>部門分析ユーザーが行うことのイメージ</vt:lpstr>
      <vt:lpstr>1.WebFOCUSにログインする</vt:lpstr>
      <vt:lpstr>2-1.Designerを起動する</vt:lpstr>
      <vt:lpstr>2-2.Analytic Documentを作成する</vt:lpstr>
      <vt:lpstr>2-3.Analytic Documentを作成する</vt:lpstr>
      <vt:lpstr>2-4.Analytic Documentを作成する</vt:lpstr>
      <vt:lpstr>2-5.Analytic Documentをテスト実行する</vt:lpstr>
      <vt:lpstr>2-6.Analytic Documentを作成する</vt:lpstr>
      <vt:lpstr>Analytic Documentでできること</vt:lpstr>
      <vt:lpstr>Analytic Documentでできること　三点リーダー</vt:lpstr>
      <vt:lpstr>Analytic Documentでできること　値</vt:lpstr>
      <vt:lpstr>Analytic Documentでできること　列タイトル</vt:lpstr>
      <vt:lpstr>Analytic Documentでできること　その他</vt:lpstr>
      <vt:lpstr>3-1.レポートを共有する</vt:lpstr>
      <vt:lpstr>3-2.レポートを共有する</vt:lpstr>
      <vt:lpstr>共有するメニューと共有しないメニューについて</vt:lpstr>
      <vt:lpstr>4.ログアウトする</vt:lpstr>
      <vt:lpstr>④部門閲覧ユーザーの操作</vt:lpstr>
      <vt:lpstr>部門閲覧ユーザーが行えることのイメージ</vt:lpstr>
      <vt:lpstr>1.WebFOCUSにログインする</vt:lpstr>
      <vt:lpstr>2-1.レポートを実行する</vt:lpstr>
      <vt:lpstr>2-2.Analytic Documentを操作する</vt:lpstr>
      <vt:lpstr>2-3.Analytic Documentを操作する</vt:lpstr>
      <vt:lpstr>2-4.Analytic Documentを操作する</vt:lpstr>
      <vt:lpstr>2-5.Analytic Documentを操作する</vt:lpstr>
      <vt:lpstr>2-6.Analytic Documentを操作する</vt:lpstr>
      <vt:lpstr>2-7.Analytic Documentを操作する</vt:lpstr>
      <vt:lpstr>3.ログアウトする</vt:lpstr>
      <vt:lpstr>4.WebFOCUSにログインする</vt:lpstr>
      <vt:lpstr>5.ポータルの実行URLを取得する</vt:lpstr>
      <vt:lpstr>6.ログアウトする</vt:lpstr>
      <vt:lpstr>7-1.ポータル画面を閲覧する　ポータルURLにアクセスする</vt:lpstr>
      <vt:lpstr>7-2.ポータル画面を閲覧する　ダッシュボードを操作する</vt:lpstr>
      <vt:lpstr>7-3.ポータル画面を閲覧する</vt:lpstr>
      <vt:lpstr>7-4.ポータル画面を閲覧する　ログアウトする</vt:lpstr>
      <vt:lpstr>7-5.ポータル画面を閲覧する　WebFOCUSにログインする</vt:lpstr>
      <vt:lpstr>7-6.ポータル画面を閲覧する</vt:lpstr>
      <vt:lpstr>8.ログアウトする</vt:lpstr>
      <vt:lpstr>9.ログインする</vt:lpstr>
      <vt:lpstr>10-1.コンテンツを検索する</vt:lpstr>
      <vt:lpstr>10-2.コンテンツを検索する</vt:lpstr>
      <vt:lpstr>11.ログアウトする</vt:lpstr>
      <vt:lpstr>⑤更なる使いこなしに向けて</vt:lpstr>
      <vt:lpstr>スケジュール実行と利用ログについて</vt:lpstr>
      <vt:lpstr>1.WebFOCUSにログインする</vt:lpstr>
      <vt:lpstr>2-1.コンテンツをスケジュール実行する</vt:lpstr>
      <vt:lpstr>2-2.コンテンツをスケジュール実行する</vt:lpstr>
      <vt:lpstr>2-3.コンテンツをスケジュール実行する</vt:lpstr>
      <vt:lpstr>2-4.コンテンツをスケジュール実行する</vt:lpstr>
      <vt:lpstr>2-5.コンテンツをスケジュール実行する</vt:lpstr>
      <vt:lpstr>2-6.コンテンツをスケジュール実行する</vt:lpstr>
      <vt:lpstr>2-7.コンテンツをスケジュール実行する</vt:lpstr>
      <vt:lpstr>2-8.コンテンツをスケジュール実行する</vt:lpstr>
      <vt:lpstr>2-9.コンテンツをスケジュール実行する</vt:lpstr>
      <vt:lpstr>2-10.コンテンツをスケジュール実行する</vt:lpstr>
      <vt:lpstr>スケジュール実行後コンテンツについて</vt:lpstr>
      <vt:lpstr>2-11.ログアウトする</vt:lpstr>
      <vt:lpstr>3-1.WebFOCUSにログインする</vt:lpstr>
      <vt:lpstr>3-2.利用ログを確認する</vt:lpstr>
      <vt:lpstr>3-3.利用ログを確認する</vt:lpstr>
      <vt:lpstr>3-4.利用ログを確認する</vt:lpstr>
      <vt:lpstr>4.ログアウトする</vt:lpstr>
      <vt:lpstr>⑦こんなとき</vt:lpstr>
      <vt:lpstr>こんなとき　サポートセンターからログの収集を依頼されたとき</vt:lpstr>
      <vt:lpstr>1-1.サポートセンター連携　ログの収集</vt:lpstr>
      <vt:lpstr>1-1.サポートセンター連携　ログの収集 　WebFOCUS Client ログの取集方法</vt:lpstr>
      <vt:lpstr>1-2.サポートセンター連携　ログの収集 　WebFOCUS Reporting Server ログの取集方法</vt:lpstr>
      <vt:lpstr>1-3. WebFOCUS Reporting Server ログの確認　フィルタ設定</vt:lpstr>
      <vt:lpstr>こんなとき　実行したリクエストを緊急停止したいとき</vt:lpstr>
      <vt:lpstr>2-1.リクエストの停止　管理者のリクエストの停止方法</vt:lpstr>
      <vt:lpstr>2-2.リクエストの停止　実行ユーザーのリクエストの停止方法</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2018-01-05T02:53:58Z</dcterms:created>
  <dcterms:modified xsi:type="dcterms:W3CDTF">2023-07-05T09:14:41Z</dcterms:modified>
</cp:coreProperties>
</file>